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56" r:id="rId2"/>
    <p:sldId id="257" r:id="rId3"/>
    <p:sldId id="265" r:id="rId4"/>
    <p:sldId id="270" r:id="rId5"/>
    <p:sldId id="260" r:id="rId6"/>
    <p:sldId id="259" r:id="rId7"/>
    <p:sldId id="300" r:id="rId8"/>
    <p:sldId id="262" r:id="rId9"/>
    <p:sldId id="261" r:id="rId10"/>
    <p:sldId id="271" r:id="rId11"/>
    <p:sldId id="272" r:id="rId12"/>
    <p:sldId id="273" r:id="rId13"/>
    <p:sldId id="274" r:id="rId14"/>
    <p:sldId id="276" r:id="rId15"/>
    <p:sldId id="275" r:id="rId16"/>
    <p:sldId id="277" r:id="rId17"/>
    <p:sldId id="279" r:id="rId18"/>
    <p:sldId id="301" r:id="rId19"/>
    <p:sldId id="280" r:id="rId20"/>
    <p:sldId id="282" r:id="rId21"/>
    <p:sldId id="283" r:id="rId22"/>
    <p:sldId id="291" r:id="rId23"/>
    <p:sldId id="290" r:id="rId24"/>
    <p:sldId id="288" r:id="rId25"/>
    <p:sldId id="289" r:id="rId26"/>
    <p:sldId id="292" r:id="rId27"/>
    <p:sldId id="294" r:id="rId28"/>
    <p:sldId id="293" r:id="rId29"/>
    <p:sldId id="286" r:id="rId30"/>
    <p:sldId id="284" r:id="rId31"/>
    <p:sldId id="295" r:id="rId32"/>
    <p:sldId id="296" r:id="rId33"/>
    <p:sldId id="299" r:id="rId34"/>
    <p:sldId id="297" r:id="rId35"/>
    <p:sldId id="298" r:id="rId36"/>
    <p:sldId id="285" r:id="rId37"/>
    <p:sldId id="303" r:id="rId38"/>
    <p:sldId id="287" r:id="rId39"/>
    <p:sldId id="302" r:id="rId40"/>
    <p:sldId id="268" r:id="rId41"/>
    <p:sldId id="269" r:id="rId42"/>
    <p:sldId id="264" r:id="rId43"/>
    <p:sldId id="263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nita Weddle" initials="BW" lastIdx="3" clrIdx="0">
    <p:extLst>
      <p:ext uri="{19B8F6BF-5375-455C-9EA6-DF929625EA0E}">
        <p15:presenceInfo xmlns:p15="http://schemas.microsoft.com/office/powerpoint/2012/main" userId="S::bonita.weddle@nysed.gov::abadfc62-e81e-4b13-abc3-aecfcee374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D3FCAF-D536-4B95-BF52-08E357B27A0A}" v="2" dt="2021-04-30T22:42:13.164"/>
    <p1510:client id="{7E92803E-34C0-A18F-AEFA-02030697DD01}" v="823" dt="2021-09-07T13:48:38.5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166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6B120-6F4D-497E-99F3-5BE33B7D8DC2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79187-9704-42DC-B45B-73FF46BB9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67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As part of its continued support of state archives and the great work done by </a:t>
            </a:r>
            <a:r>
              <a:rPr lang="en-US" dirty="0" err="1"/>
              <a:t>CoSA</a:t>
            </a:r>
            <a:r>
              <a:rPr lang="en-US" dirty="0"/>
              <a:t>, Preservica is excited to sponsor the State Electronic Records Initiative and </a:t>
            </a:r>
            <a:r>
              <a:rPr lang="en-US"/>
              <a:t>to help spread knowledge of the </a:t>
            </a:r>
            <a:r>
              <a:rPr lang="en-US" dirty="0"/>
              <a:t>electronic records management and digital preservation best practices available to the state and territorial government community.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379187-9704-42DC-B45B-73FF46BB95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91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772400" cy="29718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44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318803"/>
            <a:ext cx="6858000" cy="914400"/>
          </a:xfrm>
        </p:spPr>
        <p:txBody>
          <a:bodyPr/>
          <a:lstStyle>
            <a:lvl1pPr marL="0" indent="0" algn="l">
              <a:buNone/>
              <a:defRPr b="1" cap="none" spc="120" baseline="0">
                <a:solidFill>
                  <a:schemeClr val="tx2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32766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997238"/>
            <a:ext cx="954087" cy="784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6063267"/>
            <a:ext cx="581024" cy="7185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724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7772400" cy="4244638"/>
          </a:xfrm>
        </p:spPr>
        <p:txBody>
          <a:bodyPr/>
          <a:lstStyle>
            <a:lvl2pPr marL="457200" indent="-18288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Arial" panose="020B0604020202020204" pitchFamily="34" charset="0"/>
              <a:buChar char="•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977" y="6477000"/>
            <a:ext cx="383223" cy="304799"/>
          </a:xfrm>
        </p:spPr>
        <p:txBody>
          <a:bodyPr/>
          <a:lstStyle>
            <a:lvl1pPr algn="r">
              <a:defRPr sz="1000"/>
            </a:lvl1pPr>
          </a:lstStyle>
          <a:p>
            <a:fld id="{008AB397-2EFE-4953-A7CE-0B231A3FCAE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6002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8AB397-2EFE-4953-A7CE-0B231A3FCAE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772400" cy="29718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40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457200" y="3318803"/>
            <a:ext cx="6858000" cy="914400"/>
          </a:xfrm>
        </p:spPr>
        <p:txBody>
          <a:bodyPr>
            <a:normAutofit/>
          </a:bodyPr>
          <a:lstStyle>
            <a:lvl1pPr marL="0" indent="0" algn="l">
              <a:buNone/>
              <a:defRPr sz="1800" b="1" cap="none" spc="120" baseline="0">
                <a:solidFill>
                  <a:schemeClr val="tx2"/>
                </a:solidFill>
                <a:latin typeface="+mn-lt"/>
                <a:ea typeface="Adobe Gothic Std B" pitchFamily="34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32766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724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76400"/>
            <a:ext cx="3291840" cy="4343400"/>
          </a:xfrm>
        </p:spPr>
        <p:txBody>
          <a:bodyPr/>
          <a:lstStyle>
            <a:lvl1pPr>
              <a:defRPr sz="2800"/>
            </a:lvl1pPr>
            <a:lvl2pPr marL="457200" indent="-182880">
              <a:buFont typeface="Wingdings" panose="05000000000000000000" pitchFamily="2" charset="2"/>
              <a:buChar char="§"/>
              <a:defRPr sz="2400"/>
            </a:lvl2pPr>
            <a:lvl3pPr marL="1143000" indent="-228600">
              <a:buFont typeface="Arial" panose="020B0604020202020204" pitchFamily="34" charset="0"/>
              <a:buChar char="•"/>
              <a:defRPr sz="2000"/>
            </a:lvl3pPr>
            <a:lvl4pPr marL="1600200" indent="-228600">
              <a:buFont typeface="Wingdings" panose="05000000000000000000" pitchFamily="2" charset="2"/>
              <a:buChar char="§"/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76400"/>
            <a:ext cx="3291840" cy="4343400"/>
          </a:xfrm>
        </p:spPr>
        <p:txBody>
          <a:bodyPr/>
          <a:lstStyle>
            <a:lvl1pPr>
              <a:defRPr sz="2800"/>
            </a:lvl1pPr>
            <a:lvl2pPr marL="457200" indent="-182880">
              <a:buFont typeface="Wingdings" panose="05000000000000000000" pitchFamily="2" charset="2"/>
              <a:buChar char="§"/>
              <a:defRPr sz="2400"/>
            </a:lvl2pPr>
            <a:lvl3pPr marL="1143000" indent="-228600">
              <a:buFont typeface="Arial" panose="020B0604020202020204" pitchFamily="34" charset="0"/>
              <a:buChar char="•"/>
              <a:defRPr sz="2000"/>
            </a:lvl3pPr>
            <a:lvl4pPr marL="1600200" indent="-228600">
              <a:buFont typeface="Wingdings" panose="05000000000000000000" pitchFamily="2" charset="2"/>
              <a:buChar char="§"/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B397-2EFE-4953-A7CE-0B231A3FCAE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6002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724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B397-2EFE-4953-A7CE-0B231A3FCAE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7200" y="16002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B397-2EFE-4953-A7CE-0B231A3FCA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1"/>
            <a:ext cx="7620000" cy="4244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477000"/>
            <a:ext cx="383223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2"/>
                </a:solidFill>
              </a:defRPr>
            </a:lvl1pPr>
          </a:lstStyle>
          <a:p>
            <a:fld id="{008AB397-2EFE-4953-A7CE-0B231A3FCA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997238"/>
            <a:ext cx="954087" cy="784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6063267"/>
            <a:ext cx="581024" cy="71853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 cap="all" spc="-60" baseline="0">
          <a:solidFill>
            <a:schemeClr val="tx2"/>
          </a:solidFill>
          <a:latin typeface="+mn-lt"/>
          <a:ea typeface="Adobe Gothic Std B" pitchFamily="34" charset="-128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LibraryOfCongress/bagit-python" TargetMode="External"/><Relationship Id="rId2" Type="http://schemas.openxmlformats.org/officeDocument/2006/relationships/hyperlink" Target="https://tools.ietf.org/html/rfc8493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emailarchivesgrant.library.illinois.ed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3hKBLLTi0k" TargetMode="External"/><Relationship Id="rId2" Type="http://schemas.openxmlformats.org/officeDocument/2006/relationships/hyperlink" Target="https://www.statearchivists.org/research-resources/resource-cente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archives.albany.edu/mailbag/cfp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Yd7sG_3aw8&amp;list=PLospvJp0HcS9HJHf1e-rYAuk2KJFt5gV5&amp;index=12" TargetMode="External"/><Relationship Id="rId2" Type="http://schemas.openxmlformats.org/officeDocument/2006/relationships/hyperlink" Target="https://www.youtube.com/watch?v=OwLx8-E-l8M&amp;list=PLospvJp0HcS9HJHf1e-rYAuk2KJFt5gV5&amp;index=1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eJfnuSo_lCQ&amp;list=PLospvJp0HcS9HJHf1e-rYAuk2KJFt5gV5&amp;index=2" TargetMode="External"/><Relationship Id="rId4" Type="http://schemas.openxmlformats.org/officeDocument/2006/relationships/hyperlink" Target="https://www.youtube.com/watch?v=35xLibzrIew&amp;list=PLospvJp0HcS9HJHf1e-rYAuk2KJFt5gV5&amp;index=6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archives.albany.edu/mailbag/user_stories/" TargetMode="External"/><Relationship Id="rId2" Type="http://schemas.openxmlformats.org/officeDocument/2006/relationships/hyperlink" Target="https://archives.albany.edu/mailbag/persona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UAlbanyArchives/mailbag/pull/27" TargetMode="External"/><Relationship Id="rId5" Type="http://schemas.openxmlformats.org/officeDocument/2006/relationships/hyperlink" Target="https://docs.google.com/document/d/1X7pOHxxzZl6PyMAJWd7bIR11rE4FlKty3J7oI6ghAKo/edit" TargetMode="External"/><Relationship Id="rId4" Type="http://schemas.openxmlformats.org/officeDocument/2006/relationships/hyperlink" Target="https://archives.albany.edu/mailbag/requirements/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UAlbanyArchives/mailbag/pulls" TargetMode="External"/><Relationship Id="rId2" Type="http://schemas.openxmlformats.org/officeDocument/2006/relationships/hyperlink" Target="https://github.com/UAlbanyArchives/mailbag/issu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UAlbanyArchives/mailbag/projects/1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X7pOHxxzZl6PyMAJWd7bIR11rE4FlKty3J7oI6ghAKo/edit" TargetMode="External"/><Relationship Id="rId2" Type="http://schemas.openxmlformats.org/officeDocument/2006/relationships/hyperlink" Target="https://archives.albany.edu/mailba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UAlbanyArchives/mailbag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CouncilOfStateArchivists" TargetMode="External"/><Relationship Id="rId2" Type="http://schemas.openxmlformats.org/officeDocument/2006/relationships/hyperlink" Target="http://www.statearchivists.org/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UAlbanyArchives/mailbag" TargetMode="External"/><Relationship Id="rId2" Type="http://schemas.openxmlformats.org/officeDocument/2006/relationships/hyperlink" Target="https://archives.albany.edu/mailba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Preserving Email in Multiple Formats:</a:t>
            </a:r>
            <a:br>
              <a:rPr lang="en-US" sz="4000" dirty="0"/>
            </a:br>
            <a:r>
              <a:rPr lang="en-US" sz="2800" dirty="0"/>
              <a:t>an Overview of the Mailbag Project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318802"/>
            <a:ext cx="6858000" cy="277719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200" dirty="0"/>
              <a:t>Use the chat box at the right of the screen to tell us who you are, where you’re from, and who is participating with you today. </a:t>
            </a:r>
          </a:p>
          <a:p>
            <a:pPr>
              <a:defRPr/>
            </a:pPr>
            <a:r>
              <a:rPr lang="en-US" sz="2200" dirty="0"/>
              <a:t>(To open the chat window, click on the CHAT icon in the upper right corner.)</a:t>
            </a:r>
          </a:p>
          <a:p>
            <a:pPr>
              <a:defRPr/>
            </a:pPr>
            <a:r>
              <a:rPr lang="en-US" sz="2200" dirty="0"/>
              <a:t>Connect to the audio portion of the webinar through your phone line or through VoIP.</a:t>
            </a:r>
          </a:p>
        </p:txBody>
      </p:sp>
    </p:spTree>
    <p:extLst>
      <p:ext uri="{BB962C8B-B14F-4D97-AF65-F5344CB8AC3E}">
        <p14:creationId xmlns:p14="http://schemas.microsoft.com/office/powerpoint/2010/main" val="1782948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Project origin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I have an MBOX file, now what?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Tried processing in early 2019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Python scripts to extract HTML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Convert to PDF with </a:t>
            </a:r>
            <a:r>
              <a:rPr lang="en-US" sz="3200" dirty="0" err="1"/>
              <a:t>wkhtmltopdf</a:t>
            </a:r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98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Project origin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FF4CEF-6BDB-40DF-A0DD-52ECC806E0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78" y="1841082"/>
            <a:ext cx="8387644" cy="406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999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Project origin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FF4CEF-6BDB-40DF-A0DD-52ECC806E0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78" y="2037773"/>
            <a:ext cx="8387644" cy="3674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383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Adobe Gothic Std B"/>
              </a:rPr>
              <a:t>Preserving Email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Email exports don’t contain all the information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Images, CSS can be hosted on external servers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Email CSS can be interactive!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Links to other web content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Email marketing software obfuscates URLs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MBOX file was rapidly degrading!</a:t>
            </a:r>
          </a:p>
          <a:p>
            <a:pPr lvl="1" indent="0">
              <a:buNone/>
            </a:pPr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E9838A-A4A0-4027-B019-D6B987ABBA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35311"/>
            <a:ext cx="7858125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912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Adobe Gothic Std B"/>
              </a:rPr>
              <a:t>Preserving Email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998178" cy="467077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Raw email exports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Open: MBOX, EML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Proprietary: PST, MSG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Preserve email sufficiently as structured data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Missing data/rapid decay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PDF files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Preserves email well as visual document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Does not structure data well for computational use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WARC files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Preserves visual document experience well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Maintains data structure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Hard to use/low support for email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574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Adobe Gothic Std B"/>
              </a:rPr>
              <a:t>Let’s use multiple formats!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772400" cy="4569177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Multiple preservation formats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Different options for use cases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MBOX + PDFs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MBOX + PDFs + WARCs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PST + EMLs  + PDFs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PST + MBOX + PDFs + WARCs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EML + PDFs + WARCs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How do we maintain relationships?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>
                <a:hlinkClick r:id="rId2"/>
              </a:rPr>
              <a:t>Bagit</a:t>
            </a:r>
            <a:r>
              <a:rPr lang="en-US" dirty="0">
                <a:hlinkClick r:id="rId2"/>
              </a:rPr>
              <a:t> specification </a:t>
            </a:r>
            <a:r>
              <a:rPr lang="en-US" dirty="0"/>
              <a:t>is widely used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Flexible structure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Provides fixity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err="1">
                <a:hlinkClick r:id="rId3"/>
              </a:rPr>
              <a:t>Bagit</a:t>
            </a:r>
            <a:r>
              <a:rPr lang="en-US" dirty="0">
                <a:hlinkClick r:id="rId3"/>
              </a:rPr>
              <a:t>-python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482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Adobe Gothic Std B"/>
              </a:rPr>
              <a:t>Mailbag Niche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Common specification to provide structure for preserving email using multiple preservation formats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Basic open source utility to create and manage mailbags</a:t>
            </a:r>
          </a:p>
        </p:txBody>
      </p:sp>
    </p:spTree>
    <p:extLst>
      <p:ext uri="{BB962C8B-B14F-4D97-AF65-F5344CB8AC3E}">
        <p14:creationId xmlns:p14="http://schemas.microsoft.com/office/powerpoint/2010/main" val="2705220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Adobe Gothic Std B"/>
              </a:rPr>
              <a:t>Mailbag Niche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Aims to solve technical challenges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Preserves email so it won’t degrade if actively managed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Makes acquisition, processing, access easier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Does not solve human challenges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Records management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Personally identifiable information (PII)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Legal risk aversion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These are much harder, require humans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Hopefully make email archives more visible</a:t>
            </a:r>
          </a:p>
        </p:txBody>
      </p:sp>
    </p:spTree>
    <p:extLst>
      <p:ext uri="{BB962C8B-B14F-4D97-AF65-F5344CB8AC3E}">
        <p14:creationId xmlns:p14="http://schemas.microsoft.com/office/powerpoint/2010/main" val="4194777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Adobe Gothic Std B"/>
              </a:rPr>
              <a:t>Mailbag Niche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Feasible project, existing proof of concept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Easy to use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“Separation of concerns” principle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Inclusive, allow the most possible archivists to use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Mailbag will not solve all your email archives problems, but it will do a very good job at solving some email archives problems</a:t>
            </a:r>
          </a:p>
        </p:txBody>
      </p:sp>
    </p:spTree>
    <p:extLst>
      <p:ext uri="{BB962C8B-B14F-4D97-AF65-F5344CB8AC3E}">
        <p14:creationId xmlns:p14="http://schemas.microsoft.com/office/powerpoint/2010/main" val="455147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Adobe Gothic Std B"/>
              </a:rPr>
              <a:t>Grant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7772400" cy="429824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Email Archives: Building Capacity and Community</a:t>
            </a:r>
            <a:r>
              <a:rPr lang="en-US" dirty="0"/>
              <a:t> program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University of Illinois Mellon Foundation re-grant program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Up to $100,000, no indirect costs/time buyouts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How do we build this?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Paying for stuff is easy, paying for people is hard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Awesome professional community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Great students at UAlbany!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Build sustainably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Constantly keep maintenance in mind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No great vendor for this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Students have diverse experiences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153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Welcome!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9470"/>
            <a:ext cx="5758132" cy="50929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latin typeface="Calibri"/>
                <a:cs typeface="Calibri"/>
              </a:rPr>
              <a:t>Fall 2021</a:t>
            </a:r>
            <a:r>
              <a:rPr lang="en-US" sz="2200" dirty="0">
                <a:latin typeface="Calibri"/>
                <a:cs typeface="Calibri"/>
              </a:rPr>
              <a:t> SERI webinars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b="0" dirty="0">
                <a:latin typeface="Calibri"/>
                <a:cs typeface="Calibri"/>
              </a:rPr>
              <a:t>October 8: Fantastic Bits and How to Preserve Them: A SERI Webinar for Electronic Records Day</a:t>
            </a:r>
            <a:endParaRPr lang="en-US" sz="1900" b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b="0" dirty="0">
                <a:latin typeface="Calibri"/>
                <a:cs typeface="Calibri"/>
              </a:rPr>
              <a:t>October 12: Advocacy and Electronic Records</a:t>
            </a:r>
            <a:endParaRPr lang="en-US" sz="19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/>
                <a:cs typeface="Calibri"/>
              </a:rPr>
              <a:t>In the </a:t>
            </a:r>
            <a:r>
              <a:rPr lang="en-US" sz="2400" dirty="0" err="1">
                <a:latin typeface="Calibri"/>
                <a:cs typeface="Calibri"/>
              </a:rPr>
              <a:t>CoSA</a:t>
            </a:r>
            <a:r>
              <a:rPr lang="en-US" sz="2400" dirty="0">
                <a:latin typeface="Calibri"/>
                <a:cs typeface="Calibri"/>
              </a:rPr>
              <a:t> Resource Center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>
                <a:latin typeface="Calibri"/>
                <a:cs typeface="Calibri"/>
              </a:rPr>
              <a:t>150+ resources re: "email"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ea typeface="+mn-lt"/>
                <a:cs typeface="+mn-lt"/>
                <a:hlinkClick r:id="rId2"/>
              </a:rPr>
              <a:t>https://www.statearchivists.org/research-resources/resource-center</a:t>
            </a:r>
            <a:r>
              <a:rPr lang="en-US" sz="1800" dirty="0">
                <a:ea typeface="+mn-lt"/>
                <a:cs typeface="+mn-lt"/>
              </a:rPr>
              <a:t> </a:t>
            </a:r>
          </a:p>
          <a:p>
            <a:r>
              <a:rPr lang="en-US" sz="2200" dirty="0" err="1">
                <a:ea typeface="+mn-lt"/>
                <a:cs typeface="+mn-lt"/>
              </a:rPr>
              <a:t>CoSA</a:t>
            </a:r>
            <a:r>
              <a:rPr lang="en-US" sz="2200" dirty="0">
                <a:ea typeface="+mn-lt"/>
                <a:cs typeface="+mn-lt"/>
              </a:rPr>
              <a:t> PREPARE (Preparing Archives for Records in Email)</a:t>
            </a:r>
            <a:endParaRPr lang="en-US" sz="2200" b="0" dirty="0">
              <a:ea typeface="+mn-lt"/>
              <a:cs typeface="+mn-lt"/>
            </a:endParaRPr>
          </a:p>
          <a:p>
            <a:pPr marL="342900" indent="-342900">
              <a:buFont typeface="Arial,Sans-Serif" panose="020B0604020202020204" pitchFamily="34" charset="0"/>
              <a:buChar char="•"/>
            </a:pPr>
            <a:r>
              <a:rPr lang="en-US" sz="1800" b="0" dirty="0">
                <a:ea typeface="+mn-lt"/>
                <a:cs typeface="+mn-lt"/>
                <a:hlinkClick r:id="rId3"/>
              </a:rPr>
              <a:t>https://www.youtube.com/watch?v=e3hKBLLTi0k</a:t>
            </a:r>
            <a:r>
              <a:rPr lang="en-US" sz="1800" b="0" dirty="0">
                <a:ea typeface="+mn-lt"/>
                <a:cs typeface="+mn-lt"/>
              </a:rPr>
              <a:t> </a:t>
            </a:r>
            <a:endParaRPr lang="en-US" dirty="0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6096000" y="3048000"/>
            <a:ext cx="2743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latin typeface="Calibri"/>
                <a:cs typeface="Calibri"/>
              </a:rPr>
              <a:t>Bonnie Weddle</a:t>
            </a:r>
            <a:endParaRPr lang="en-US" altLang="en-US" sz="2400" b="1" dirty="0">
              <a:latin typeface="Calibri" pitchFamily="34" charset="0"/>
              <a:cs typeface="Calibri"/>
            </a:endParaRPr>
          </a:p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latin typeface="Calibri"/>
                <a:cs typeface="Calibri"/>
              </a:rPr>
              <a:t>New York State Archives</a:t>
            </a:r>
            <a:endParaRPr lang="en-US" altLang="en-US" sz="2000" b="1" dirty="0">
              <a:latin typeface="Calibri" pitchFamily="34" charset="0"/>
              <a:cs typeface="Calibri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492E49-43B6-4E03-84BA-FC1C03CCA7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440" y="1135149"/>
            <a:ext cx="1798320" cy="179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884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Adobe Gothic Std B"/>
              </a:rPr>
              <a:t>Grant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772400" cy="4952682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Advisory board of community experts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Hands-on experience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“Bake-in” learning to the work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Experienced developer as consultant</a:t>
            </a:r>
          </a:p>
          <a:p>
            <a:pPr marL="1485900" lvl="2" indent="-342900"/>
            <a:r>
              <a:rPr lang="en-US" dirty="0"/>
              <a:t>Worked on similar projects with sustainable focus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Two graduate students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Collaborative code review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Support remote conference attendance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Honorariums to support community project work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Specification development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Code reviews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Documentation writing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Build-in outreach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8417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Adobe Gothic Std B"/>
              </a:rPr>
              <a:t>Grant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772400" cy="460304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Graduate Student Developers 			$47,132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Doubled library GA program rate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Consultant Developer, 100 hours 			  $7,000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Community honorariums				  $6,400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Conferences 					  $1,350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Cloud servers 					  $1,262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Marketing 						     $700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Total: 						$63,890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 would have added more consultant/honorarium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Lots time to administer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669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Adobe Gothic Std B"/>
              </a:rPr>
              <a:t>Specification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7772400" cy="468206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Open specification, independent from Mailbag tool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Allow for additional implementations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Support broader use cases than we can resource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Promote interoperability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Honoraria to support, altered original 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Project team wrote first draft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Initial feedback from advisory board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2 hour specification working meeting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Open call for participants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Collaborative exercises to gather community input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Great feedback, exercises needed more time</a:t>
            </a:r>
          </a:p>
        </p:txBody>
      </p:sp>
    </p:spTree>
    <p:extLst>
      <p:ext uri="{BB962C8B-B14F-4D97-AF65-F5344CB8AC3E}">
        <p14:creationId xmlns:p14="http://schemas.microsoft.com/office/powerpoint/2010/main" val="15656748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Adobe Gothic Std B"/>
              </a:rPr>
              <a:t>Mailbag Specification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80A63A7-0D00-4E81-B954-C76FE0D954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9928" y="1730022"/>
            <a:ext cx="5053070" cy="468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0390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Adobe Gothic Std B"/>
              </a:rPr>
              <a:t>Mailbag payload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F9441AA-5801-44C8-9301-4E8C7CFDC1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2174" y="1692565"/>
            <a:ext cx="4287737" cy="5012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5508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Adobe Gothic Std B"/>
              </a:rPr>
              <a:t>Mailbag file naming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DB3C8E-BEA7-48FC-9074-EC062FF2D5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8155" y="1828801"/>
            <a:ext cx="3716690" cy="4636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5031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Adobe Gothic Std B"/>
              </a:rPr>
              <a:t>Bag-info.txt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3F883E-B175-4BB9-9569-F6F1FBBB2A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124" y="1669944"/>
            <a:ext cx="5778853" cy="4912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8521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Adobe Gothic Std B"/>
              </a:rPr>
              <a:t>Mailbag.csv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1"/>
            <a:ext cx="8190089" cy="4244638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Mailbag-Message-ID (required)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Message-ID (required)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Message-Path (required)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Original-Filename (required)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Attachments (required)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From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Bcc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Subject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Content-Type</a:t>
            </a:r>
          </a:p>
        </p:txBody>
      </p:sp>
    </p:spTree>
    <p:extLst>
      <p:ext uri="{BB962C8B-B14F-4D97-AF65-F5344CB8AC3E}">
        <p14:creationId xmlns:p14="http://schemas.microsoft.com/office/powerpoint/2010/main" val="1005095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Adobe Gothic Std B"/>
              </a:rPr>
              <a:t>Not retained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CAC80C-6899-45C0-A34A-CBDC5B90FD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82964"/>
            <a:ext cx="7496175" cy="413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8307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Adobe Gothic Std B"/>
              </a:rPr>
              <a:t>Identifier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1"/>
            <a:ext cx="8190089" cy="424463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Message-ID</a:t>
            </a:r>
          </a:p>
          <a:p>
            <a:r>
              <a:rPr lang="en-US" sz="1800" dirty="0"/>
              <a:t>5aa1201370ea4e8580ca983e77197396@carolynmaloney.com</a:t>
            </a:r>
          </a:p>
          <a:p>
            <a:r>
              <a:rPr lang="en-US" sz="1800" dirty="0"/>
              <a:t>730de3b1cdef0ab5393a63ed11d02514@bounce.bluestatedigital.com</a:t>
            </a:r>
          </a:p>
          <a:p>
            <a:r>
              <a:rPr lang="en-US" sz="1800" dirty="0"/>
              <a:t>2751071166.-308783722@democracy.dsccdb.www.democratsenators.org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Mailbag-Message-ID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1, 2, 3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8sPf2WLSpyp65KLcYNgpX5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Original filenames for EML, MSG,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“A year of organizing.eml”</a:t>
            </a:r>
          </a:p>
        </p:txBody>
      </p:sp>
    </p:spTree>
    <p:extLst>
      <p:ext uri="{BB962C8B-B14F-4D97-AF65-F5344CB8AC3E}">
        <p14:creationId xmlns:p14="http://schemas.microsoft.com/office/powerpoint/2010/main" val="3394305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5E973-6487-443C-8CC2-4479F6B52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Adobe Gothic Std B"/>
                <a:cs typeface="Calibri"/>
              </a:rPr>
              <a:t>SERI 2020-21 Video series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00907-C564-4938-8E2B-55E3B91B0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9470"/>
            <a:ext cx="8361871" cy="499225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Char char="•"/>
            </a:pPr>
            <a:r>
              <a:rPr lang="en-US" sz="2200" dirty="0">
                <a:latin typeface="Calibri"/>
                <a:cs typeface="Calibri"/>
              </a:rPr>
              <a:t>Introduction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ea typeface="+mn-lt"/>
                <a:cs typeface="+mn-lt"/>
                <a:hlinkClick r:id="rId2"/>
              </a:rPr>
              <a:t>https://www.youtube.com/watch?v=OwLx8-E-l8M&amp;list=PLospvJp0HcS9HJHf1e-rYAuk2KJFt5gV5&amp;index=13</a:t>
            </a:r>
            <a:r>
              <a:rPr lang="en-US" sz="1800" dirty="0">
                <a:ea typeface="+mn-lt"/>
                <a:cs typeface="+mn-lt"/>
              </a:rPr>
              <a:t> </a:t>
            </a:r>
            <a:endParaRPr lang="en-US" sz="1800" dirty="0">
              <a:latin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Calibri"/>
                <a:cs typeface="Calibri"/>
              </a:rPr>
              <a:t>Key Concepts in Digital Processing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ea typeface="+mn-lt"/>
                <a:cs typeface="+mn-lt"/>
                <a:hlinkClick r:id="rId3"/>
              </a:rPr>
              <a:t>https://www.youtube.com/watch?v=kYd7sG_3aw8&amp;list=PLospvJp0HcS9HJHf1e-rYAuk2KJFt5gV5&amp;index=12</a:t>
            </a:r>
            <a:r>
              <a:rPr lang="en-US" sz="1800" dirty="0">
                <a:ea typeface="+mn-lt"/>
                <a:cs typeface="+mn-lt"/>
              </a:rPr>
              <a:t> </a:t>
            </a:r>
            <a:endParaRPr lang="en-US" sz="1800" dirty="0">
              <a:latin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Calibri"/>
                <a:cs typeface="Calibri"/>
              </a:rPr>
              <a:t>Making the Pitch for Electronic Records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ea typeface="+mn-lt"/>
                <a:cs typeface="+mn-lt"/>
                <a:hlinkClick r:id="rId4"/>
              </a:rPr>
              <a:t>https://www.youtube.com/watch?v=35xLibzrIew&amp;list=PLospvJp0HcS9HJHf1e-rYAuk2KJFt5gV5&amp;index=6</a:t>
            </a:r>
            <a:r>
              <a:rPr lang="en-US" sz="1800" dirty="0">
                <a:ea typeface="+mn-lt"/>
                <a:cs typeface="+mn-lt"/>
              </a:rPr>
              <a:t> </a:t>
            </a:r>
            <a:endParaRPr lang="en-US" sz="1800" dirty="0">
              <a:latin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Calibri"/>
                <a:cs typeface="Calibri"/>
              </a:rPr>
              <a:t>Long-Term Preservation: File Formats</a:t>
            </a:r>
          </a:p>
          <a:p>
            <a:pPr lvl="1">
              <a:buChar char="•"/>
            </a:pPr>
            <a:r>
              <a:rPr lang="en-US" sz="1800" dirty="0">
                <a:ea typeface="+mn-lt"/>
                <a:cs typeface="+mn-lt"/>
                <a:hlinkClick r:id="rId5"/>
              </a:rPr>
              <a:t>https://www.youtube.com/watch?v=eJfnuSo_lCQ&amp;list=PLospvJp0HcS9HJHf1e-rYAuk2KJFt5gV5&amp;index=2</a:t>
            </a:r>
            <a:r>
              <a:rPr lang="en-US" sz="1800" dirty="0">
                <a:ea typeface="+mn-lt"/>
                <a:cs typeface="+mn-lt"/>
              </a:rPr>
              <a:t> </a:t>
            </a:r>
            <a:endParaRPr lang="en-US" sz="1800">
              <a:latin typeface="Calibri"/>
              <a:cs typeface="Calibri"/>
            </a:endParaRPr>
          </a:p>
          <a:p>
            <a:r>
              <a:rPr lang="en-US" sz="2400" i="1" dirty="0">
                <a:latin typeface="Calibri"/>
                <a:cs typeface="Calibri"/>
              </a:rPr>
              <a:t>Additional videos coming soon!</a:t>
            </a:r>
          </a:p>
        </p:txBody>
      </p:sp>
    </p:spTree>
    <p:extLst>
      <p:ext uri="{BB962C8B-B14F-4D97-AF65-F5344CB8AC3E}">
        <p14:creationId xmlns:p14="http://schemas.microsoft.com/office/powerpoint/2010/main" val="37849356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Adobe Gothic Std B"/>
              </a:rPr>
              <a:t>Community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Open call for feedback on design documents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Personas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Use cases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Requirements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Open call for feedback on specification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5"/>
              </a:rPr>
              <a:t>Google doc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err="1">
                <a:hlinkClick r:id="rId6"/>
              </a:rPr>
              <a:t>Github</a:t>
            </a:r>
            <a:r>
              <a:rPr lang="en-US" dirty="0">
                <a:hlinkClick r:id="rId6"/>
              </a:rPr>
              <a:t> issues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Highlighted major feedback from working meeting</a:t>
            </a:r>
          </a:p>
        </p:txBody>
      </p:sp>
    </p:spTree>
    <p:extLst>
      <p:ext uri="{BB962C8B-B14F-4D97-AF65-F5344CB8AC3E}">
        <p14:creationId xmlns:p14="http://schemas.microsoft.com/office/powerpoint/2010/main" val="36026033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Adobe Gothic Std B"/>
              </a:rPr>
              <a:t>Community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Multiple export files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Multiple versions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Redactions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Weeding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Descriptive metadata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 Mailbag is not designed to be a Submission Information Package (SIP)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Will support any custom bag-info.txt fields and additional tag files as </a:t>
            </a:r>
            <a:r>
              <a:rPr lang="en-US" dirty="0" err="1"/>
              <a:t>bagit</a:t>
            </a:r>
            <a:r>
              <a:rPr lang="en-US" dirty="0"/>
              <a:t> does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 very different challenge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1485900" lvl="2" indent="-3429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0170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Adobe Gothic Std B"/>
              </a:rPr>
              <a:t>Multiple email versions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Redaction and weeding are common if not ubiquitous for email archives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There are a wide variety of workflows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We would only be able to support a few kinds of workflows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Keeping access copies together with originals may not be great practice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1485900" lvl="2" indent="-3429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8339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Adobe Gothic Std B"/>
              </a:rPr>
              <a:t>Multiple export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 have a group of export files from multiple email accounts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 have a group of export files from the same account, over time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 have a group of export files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Really challenging to model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Little technical costs to multiple mailbags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Can put multiple mailbags in a bag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Manage as ZIP or TAR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1485900" lvl="2" indent="-3429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4645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Adobe Gothic Std B"/>
              </a:rPr>
              <a:t>Multiple export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998178" cy="480624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Use cases: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 have a group of export files from multiple email accounts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 have a group of export files from the same account, exported over time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 have a group of export files separated for purely technical reasons, such as file size limitations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Really challenging to model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Many-to-one becomes many-to-many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Duplicate messages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Relationships between export files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Little technical costs to multiple mailbags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Limited resources to develop and maintain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1485900" lvl="2" indent="-3429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9684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4272F-50D1-4F79-9E1B-8D5B59553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Adobe Gothic Std B"/>
              </a:rPr>
              <a:t>Things I’m thinking about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8B5A9-199E-4272-AC54-4911C1BE1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Archivists don’t have good tools to manage born-digital files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Archivists may have to rely on ordinary desktop tools to manage these challenges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We need more tools that give archivists this power/control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4274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Adobe Gothic Std B"/>
              </a:rPr>
              <a:t>Tool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Consultant developer outlined structure Summer 2021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GA developers started end of August 2021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Using GitHub tools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Issues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Pull requests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Project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8328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Adobe Gothic Std B"/>
              </a:rPr>
              <a:t>Tool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Features described as issues using a template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Assigned to one GA developer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Code reviewed by second GA developer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Collaborative learning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Some contributions reviewed by Consultant developer or community member funded by honorarium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9940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7C870-0304-4640-B04A-77A22C717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7480C-D1EB-4464-8125-41E1A1155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hlinkClick r:id="rId2"/>
              </a:rPr>
              <a:t>Mailbag Project Website</a:t>
            </a: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hlinkClick r:id="rId3"/>
              </a:rPr>
              <a:t>Mailbag draft specification</a:t>
            </a: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hlinkClick r:id="rId4"/>
              </a:rPr>
              <a:t>Mailbag GitHub</a:t>
            </a: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6267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Adobe Gothic Std B"/>
              </a:rPr>
              <a:t>Thanks!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7772400" cy="471593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Project Team</a:t>
            </a:r>
          </a:p>
          <a:p>
            <a:pPr lvl="1"/>
            <a:r>
              <a:rPr lang="en-US" dirty="0"/>
              <a:t>Gregory Wiedeman, University at Albany, SUNY</a:t>
            </a:r>
          </a:p>
          <a:p>
            <a:pPr lvl="1"/>
            <a:r>
              <a:rPr lang="en-US" dirty="0"/>
              <a:t>Mark Wolfe, University at Albany, SUNY</a:t>
            </a:r>
          </a:p>
          <a:p>
            <a:pPr lvl="1"/>
            <a:r>
              <a:rPr lang="en-US" dirty="0"/>
              <a:t>Karen Kiorpes, University at Albany, SUNY</a:t>
            </a:r>
          </a:p>
          <a:p>
            <a:pPr lvl="1"/>
            <a:r>
              <a:rPr lang="en-US" dirty="0"/>
              <a:t>Harit Garg, University at Albany, SUNY</a:t>
            </a:r>
          </a:p>
          <a:p>
            <a:pPr lvl="1"/>
            <a:r>
              <a:rPr lang="en-US" dirty="0"/>
              <a:t>Baibhav Rajbhandari, University at Albany, SUNY</a:t>
            </a:r>
          </a:p>
          <a:p>
            <a:pPr indent="-182880"/>
            <a:r>
              <a:rPr lang="en-US" b="1" dirty="0"/>
              <a:t>Advisory Board </a:t>
            </a:r>
          </a:p>
          <a:p>
            <a:pPr lvl="1"/>
            <a:r>
              <a:rPr lang="en-US" dirty="0"/>
              <a:t>Rachel Appel, University of Pennsylvania</a:t>
            </a:r>
          </a:p>
          <a:p>
            <a:pPr lvl="1"/>
            <a:r>
              <a:rPr lang="en-US" dirty="0"/>
              <a:t>Hillel Arnold, Rockefeller Archive Center</a:t>
            </a:r>
          </a:p>
          <a:p>
            <a:pPr lvl="1"/>
            <a:r>
              <a:rPr lang="en-US" dirty="0"/>
              <a:t>Mat Kelly, Drexel University</a:t>
            </a:r>
          </a:p>
          <a:p>
            <a:pPr lvl="1"/>
            <a:r>
              <a:rPr lang="en-US" dirty="0"/>
              <a:t>Albert Rozo, Penn State University</a:t>
            </a:r>
          </a:p>
          <a:p>
            <a:pPr lvl="1"/>
            <a:r>
              <a:rPr lang="en-US" dirty="0"/>
              <a:t>Nathan Tallman, Penn State University</a:t>
            </a:r>
          </a:p>
          <a:p>
            <a:pPr lvl="1"/>
            <a:r>
              <a:rPr lang="en-US" dirty="0"/>
              <a:t>Bonnie Weddle, New York State Archives</a:t>
            </a:r>
          </a:p>
          <a:p>
            <a:pPr indent="-182880"/>
            <a:r>
              <a:rPr lang="en-US" b="1" dirty="0"/>
              <a:t>Consultant Developer </a:t>
            </a:r>
          </a:p>
          <a:p>
            <a:pPr lvl="1"/>
            <a:r>
              <a:rPr lang="en-US" dirty="0"/>
              <a:t>Dave Mayo</a:t>
            </a:r>
          </a:p>
          <a:p>
            <a:pPr indent="-182880"/>
            <a:endParaRPr lang="en-US" b="1" dirty="0"/>
          </a:p>
          <a:p>
            <a:pPr marL="27432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335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AD2FB-7621-4EA6-944C-1B3E244E2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 2021 Sponsor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928938A-8534-4553-B6BA-751C6A52DE1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504" y="2952028"/>
            <a:ext cx="3523095" cy="14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79193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ea typeface="Adobe Gothic Std B"/>
                <a:cs typeface="Calibri" panose="020F0502020204030204" pitchFamily="34" charset="0"/>
              </a:rPr>
              <a:t>[Section Title]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Subtitle if applicable</a:t>
            </a:r>
          </a:p>
        </p:txBody>
      </p:sp>
    </p:spTree>
    <p:extLst>
      <p:ext uri="{BB962C8B-B14F-4D97-AF65-F5344CB8AC3E}">
        <p14:creationId xmlns:p14="http://schemas.microsoft.com/office/powerpoint/2010/main" val="41893443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Adobe Gothic Std B"/>
              </a:rPr>
              <a:t>[Heading]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Stay connected &amp; informed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altLang="en-US" err="1">
                <a:latin typeface="Calibri" pitchFamily="34" charset="0"/>
              </a:rPr>
              <a:t>CoSA</a:t>
            </a:r>
            <a:r>
              <a:rPr lang="en-US" altLang="en-US">
                <a:latin typeface="Calibri" pitchFamily="34" charset="0"/>
              </a:rPr>
              <a:t> Website </a:t>
            </a:r>
            <a:br>
              <a:rPr lang="en-US" altLang="en-US">
                <a:latin typeface="Calibri" pitchFamily="34" charset="0"/>
              </a:rPr>
            </a:br>
            <a:r>
              <a:rPr lang="en-US" altLang="en-US">
                <a:solidFill>
                  <a:schemeClr val="tx2"/>
                </a:solidFill>
                <a:latin typeface="Calibri" pitchFamily="34" charset="0"/>
                <a:hlinkClick r:id="rId2"/>
              </a:rPr>
              <a:t>http://www.statearchivists.org</a:t>
            </a:r>
            <a:r>
              <a:rPr lang="en-US" altLang="en-US">
                <a:solidFill>
                  <a:schemeClr val="tx2"/>
                </a:solidFill>
                <a:latin typeface="Calibri" pitchFamily="34" charset="0"/>
              </a:rPr>
              <a:t>  </a:t>
            </a:r>
          </a:p>
          <a:p>
            <a:pPr algn="ctr"/>
            <a:r>
              <a:rPr lang="en-US" altLang="en-US" err="1">
                <a:latin typeface="Calibri" pitchFamily="34" charset="0"/>
              </a:rPr>
              <a:t>CoSA</a:t>
            </a:r>
            <a:r>
              <a:rPr lang="en-US" altLang="en-US">
                <a:latin typeface="Calibri" pitchFamily="34" charset="0"/>
              </a:rPr>
              <a:t> Twitter Handle</a:t>
            </a:r>
            <a:br>
              <a:rPr lang="en-US" altLang="en-US">
                <a:latin typeface="Calibri" pitchFamily="34" charset="0"/>
              </a:rPr>
            </a:br>
            <a:r>
              <a:rPr lang="en-US" altLang="en-US">
                <a:latin typeface="Calibri" pitchFamily="34" charset="0"/>
              </a:rPr>
              <a:t>@</a:t>
            </a:r>
            <a:r>
              <a:rPr lang="en-US" altLang="en-US" err="1">
                <a:latin typeface="Calibri" pitchFamily="34" charset="0"/>
              </a:rPr>
              <a:t>StateArchivists</a:t>
            </a:r>
            <a:r>
              <a:rPr lang="en-US" altLang="en-US">
                <a:latin typeface="Calibri" pitchFamily="34" charset="0"/>
              </a:rPr>
              <a:t> </a:t>
            </a:r>
          </a:p>
          <a:p>
            <a:pPr algn="ctr"/>
            <a:r>
              <a:rPr lang="en-US" altLang="en-US" err="1">
                <a:latin typeface="Calibri" pitchFamily="34" charset="0"/>
              </a:rPr>
              <a:t>CoSA</a:t>
            </a:r>
            <a:r>
              <a:rPr lang="en-US" altLang="en-US">
                <a:latin typeface="Calibri" pitchFamily="34" charset="0"/>
              </a:rPr>
              <a:t> Facebook Page </a:t>
            </a:r>
            <a:br>
              <a:rPr lang="en-US" altLang="en-US">
                <a:latin typeface="Calibri" pitchFamily="34" charset="0"/>
              </a:rPr>
            </a:br>
            <a:r>
              <a:rPr lang="en-US" altLang="en-US">
                <a:latin typeface="Calibri" pitchFamily="34" charset="0"/>
                <a:hlinkClick r:id="rId3"/>
              </a:rPr>
              <a:t>www.facebook.com/CouncilOfStateArchivists</a:t>
            </a:r>
            <a:r>
              <a:rPr lang="en-US" altLang="en-US">
                <a:latin typeface="Calibri" pitchFamily="34" charset="0"/>
              </a:rPr>
              <a:t> 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686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Webinar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altLang="en-US" sz="2400">
                <a:latin typeface="Calibri" pitchFamily="34" charset="0"/>
              </a:rPr>
              <a:t>We appreciate your feedback!</a:t>
            </a:r>
          </a:p>
          <a:p>
            <a:pPr algn="ctr"/>
            <a:r>
              <a:rPr lang="en-US" altLang="en-US" sz="2400">
                <a:latin typeface="Calibri" pitchFamily="34" charset="0"/>
              </a:rPr>
              <a:t>After you exit the webinar, you will automatically be taken to an online webinar evaluation. </a:t>
            </a:r>
          </a:p>
          <a:p>
            <a:pPr algn="ctr"/>
            <a:r>
              <a:rPr lang="en-US" altLang="en-US" sz="2400">
                <a:latin typeface="Calibri" pitchFamily="34" charset="0"/>
              </a:rPr>
              <a:t>Please take a couple of minutes to complete the survey and help us plan future webinars.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047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Today’s presenter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928189" y="3793874"/>
            <a:ext cx="3543540" cy="13716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2000" dirty="0">
                <a:latin typeface="Calibri"/>
                <a:ea typeface="+mn-lt"/>
                <a:cs typeface="Calibri"/>
              </a:rPr>
              <a:t>Greg Wiedeman</a:t>
            </a:r>
          </a:p>
          <a:p>
            <a:pPr algn="ctr"/>
            <a:r>
              <a:rPr lang="en-US" sz="20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University Archivist</a:t>
            </a:r>
          </a:p>
          <a:p>
            <a:pPr algn="ctr"/>
            <a:r>
              <a:rPr lang="en-US" sz="2000" dirty="0">
                <a:latin typeface="Calibri"/>
                <a:cs typeface="Calibri"/>
              </a:rPr>
              <a:t>University at Albany, SUNY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40989" y="1837115"/>
            <a:ext cx="1741099" cy="1827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227BBF-50FD-4675-9335-EAE7B56402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866" y="1811662"/>
            <a:ext cx="1878268" cy="187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123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Adobe Gothic Std B"/>
                <a:cs typeface="Calibri" panose="020F0502020204030204" pitchFamily="34" charset="0"/>
              </a:rPr>
              <a:t>Mailbag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Currently there is no single effective preservation format for email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Specification &amp; open source tool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Preserves email archives over IMAP or common export formats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Enable basic near-to-capture processing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Mailbag Project Website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Mailbag GitHub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734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Adobe Gothic Std B"/>
                <a:cs typeface="Calibri" panose="020F0502020204030204" pitchFamily="34" charset="0"/>
              </a:rPr>
              <a:t>Webinar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Where we’re at with email archives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Project origin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Preservation issues with email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Mailbag niche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Grant design/process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Specification development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Community feedback process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Tool development</a:t>
            </a:r>
          </a:p>
        </p:txBody>
      </p:sp>
    </p:spTree>
    <p:extLst>
      <p:ext uri="{BB962C8B-B14F-4D97-AF65-F5344CB8AC3E}">
        <p14:creationId xmlns:p14="http://schemas.microsoft.com/office/powerpoint/2010/main" val="2466320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Where we are at/self-assessment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191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Project origin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How can we document elections in New York?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2016 pilot project to collect fundraising emails from federal-level incumbent candidates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2018 expanded to state Senate and Assembly, Governor’s race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Signed up for email on candidate websites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Used Gmail account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MBOX file export added to repository workflow as SIP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2916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MLS_Webinar_PPT_Template">
  <a:themeElements>
    <a:clrScheme name="CoSA">
      <a:dk1>
        <a:srgbClr val="1F497D"/>
      </a:dk1>
      <a:lt1>
        <a:sysClr val="window" lastClr="FFFFFF"/>
      </a:lt1>
      <a:dk2>
        <a:srgbClr val="C0000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</TotalTime>
  <Words>1654</Words>
  <Application>Microsoft Office PowerPoint</Application>
  <PresentationFormat>On-screen Show (4:3)</PresentationFormat>
  <Paragraphs>286</Paragraphs>
  <Slides>43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Arial,Sans-Serif</vt:lpstr>
      <vt:lpstr>Calibri</vt:lpstr>
      <vt:lpstr>Wingdings</vt:lpstr>
      <vt:lpstr>IMLS_Webinar_PPT_Template</vt:lpstr>
      <vt:lpstr>Preserving Email in Multiple Formats: an Overview of the Mailbag Project </vt:lpstr>
      <vt:lpstr>Welcome!</vt:lpstr>
      <vt:lpstr>SERI 2020-21 Video series</vt:lpstr>
      <vt:lpstr>SERI 2021 Sponsor</vt:lpstr>
      <vt:lpstr>Today’s presenter</vt:lpstr>
      <vt:lpstr>Mailbag Project</vt:lpstr>
      <vt:lpstr>Webinar Overview</vt:lpstr>
      <vt:lpstr>Where we are at/self-assessment</vt:lpstr>
      <vt:lpstr>Project origin</vt:lpstr>
      <vt:lpstr>Project origin</vt:lpstr>
      <vt:lpstr>Project origin</vt:lpstr>
      <vt:lpstr>Project origin</vt:lpstr>
      <vt:lpstr>Preserving Email</vt:lpstr>
      <vt:lpstr>Preserving Email</vt:lpstr>
      <vt:lpstr>Let’s use multiple formats!</vt:lpstr>
      <vt:lpstr>Mailbag Niche</vt:lpstr>
      <vt:lpstr>Mailbag Niche</vt:lpstr>
      <vt:lpstr>Mailbag Niche</vt:lpstr>
      <vt:lpstr>Grant Design</vt:lpstr>
      <vt:lpstr>Grant Design</vt:lpstr>
      <vt:lpstr>Grant Design</vt:lpstr>
      <vt:lpstr>Specification Development</vt:lpstr>
      <vt:lpstr>Mailbag Specification</vt:lpstr>
      <vt:lpstr>Mailbag payload</vt:lpstr>
      <vt:lpstr>Mailbag file naming</vt:lpstr>
      <vt:lpstr>Bag-info.txt</vt:lpstr>
      <vt:lpstr>Mailbag.csv</vt:lpstr>
      <vt:lpstr>Not retained</vt:lpstr>
      <vt:lpstr>Identifier challenges</vt:lpstr>
      <vt:lpstr>Community Feedback</vt:lpstr>
      <vt:lpstr>Community Feedback</vt:lpstr>
      <vt:lpstr>Multiple email versions</vt:lpstr>
      <vt:lpstr>Multiple export files</vt:lpstr>
      <vt:lpstr>Multiple export files</vt:lpstr>
      <vt:lpstr>Things I’m thinking about</vt:lpstr>
      <vt:lpstr>Tool Development</vt:lpstr>
      <vt:lpstr>Tool Development</vt:lpstr>
      <vt:lpstr>Links</vt:lpstr>
      <vt:lpstr>Thanks!</vt:lpstr>
      <vt:lpstr>[Section Title]</vt:lpstr>
      <vt:lpstr>[Heading]</vt:lpstr>
      <vt:lpstr>Stay connected &amp; informed</vt:lpstr>
      <vt:lpstr>Webinar evaluation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Webinar</dc:title>
  <dc:creator>Rebecca Julson</dc:creator>
  <cp:lastModifiedBy>Bonita Weddle</cp:lastModifiedBy>
  <cp:revision>157</cp:revision>
  <dcterms:created xsi:type="dcterms:W3CDTF">2014-05-08T14:09:01Z</dcterms:created>
  <dcterms:modified xsi:type="dcterms:W3CDTF">2021-10-02T19:05:15Z</dcterms:modified>
</cp:coreProperties>
</file>