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59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66" r:id="rId28"/>
    <p:sldId id="26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14977-FB63-4E5D-AD60-3853AD9E6826}" v="60" dt="2022-06-20T21:00:00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Ld6WFBrwbg&amp;list=PLospvJp0HcS9HJHf1e-rYAuk2KJFt5gV5" TargetMode="External"/><Relationship Id="rId1" Type="http://schemas.openxmlformats.org/officeDocument/2006/relationships/hyperlink" Target="https://www.statearchivists.org/research-resources/resource-center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CouncilOfStateArchivists" TargetMode="External"/><Relationship Id="rId2" Type="http://schemas.openxmlformats.org/officeDocument/2006/relationships/hyperlink" Target="https://www.statearchivists.org/research-resources/resource-center" TargetMode="External"/><Relationship Id="rId1" Type="http://schemas.openxmlformats.org/officeDocument/2006/relationships/hyperlink" Target="https://www.statearchivists.org/home" TargetMode="External"/><Relationship Id="rId4" Type="http://schemas.openxmlformats.org/officeDocument/2006/relationships/hyperlink" Target="https://www.youtube.com/user/StateArchivists/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Ld6WFBrwbg&amp;list=PLospvJp0HcS9HJHf1e-rYAuk2KJFt5gV5" TargetMode="External"/><Relationship Id="rId1" Type="http://schemas.openxmlformats.org/officeDocument/2006/relationships/hyperlink" Target="https://www.statearchivists.org/research-resources/resource-center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CouncilOfStateArchivists" TargetMode="External"/><Relationship Id="rId2" Type="http://schemas.openxmlformats.org/officeDocument/2006/relationships/hyperlink" Target="https://www.statearchivists.org/research-resources/resource-center" TargetMode="External"/><Relationship Id="rId1" Type="http://schemas.openxmlformats.org/officeDocument/2006/relationships/hyperlink" Target="https://www.statearchivists.org/home" TargetMode="External"/><Relationship Id="rId4" Type="http://schemas.openxmlformats.org/officeDocument/2006/relationships/hyperlink" Target="https://www.youtube.com/user/StateArchivist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807E3A-D73B-4593-AF40-419243E94C86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7F6883-8738-48D5-83AE-7D71F1E6BA39}">
      <dgm:prSet/>
      <dgm:spPr/>
      <dgm:t>
        <a:bodyPr/>
        <a:lstStyle/>
        <a:p>
          <a:r>
            <a:rPr lang="en-US" dirty="0"/>
            <a:t>Upcoming SERI webinar lineup</a:t>
          </a:r>
        </a:p>
      </dgm:t>
    </dgm:pt>
    <dgm:pt modelId="{4A18F012-9460-4963-BC54-02863F47DB9F}" type="parTrans" cxnId="{A1052244-47EA-4336-A66F-95E5AC3435B3}">
      <dgm:prSet/>
      <dgm:spPr/>
      <dgm:t>
        <a:bodyPr/>
        <a:lstStyle/>
        <a:p>
          <a:endParaRPr lang="en-US"/>
        </a:p>
      </dgm:t>
    </dgm:pt>
    <dgm:pt modelId="{B057E0E9-BE0E-4681-9590-452F72E082B1}" type="sibTrans" cxnId="{A1052244-47EA-4336-A66F-95E5AC3435B3}">
      <dgm:prSet/>
      <dgm:spPr/>
      <dgm:t>
        <a:bodyPr/>
        <a:lstStyle/>
        <a:p>
          <a:endParaRPr lang="en-US"/>
        </a:p>
      </dgm:t>
    </dgm:pt>
    <dgm:pt modelId="{257EEFBC-A209-4EB5-BF31-D44E0CD130D5}">
      <dgm:prSet/>
      <dgm:spPr/>
      <dgm:t>
        <a:bodyPr/>
        <a:lstStyle/>
        <a:p>
          <a:r>
            <a:rPr lang="en-US" dirty="0"/>
            <a:t>Summer break – see you in the fall!</a:t>
          </a:r>
        </a:p>
      </dgm:t>
    </dgm:pt>
    <dgm:pt modelId="{0F9D03E0-E4D4-44BD-AD5D-4802FD4E9EB2}" type="parTrans" cxnId="{2D38281D-9D42-4272-AA59-CE2341856E9E}">
      <dgm:prSet/>
      <dgm:spPr/>
      <dgm:t>
        <a:bodyPr/>
        <a:lstStyle/>
        <a:p>
          <a:endParaRPr lang="en-US"/>
        </a:p>
      </dgm:t>
    </dgm:pt>
    <dgm:pt modelId="{74A7661E-6155-464A-9320-A1C739331E76}" type="sibTrans" cxnId="{2D38281D-9D42-4272-AA59-CE2341856E9E}">
      <dgm:prSet/>
      <dgm:spPr/>
      <dgm:t>
        <a:bodyPr/>
        <a:lstStyle/>
        <a:p>
          <a:endParaRPr lang="en-US"/>
        </a:p>
      </dgm:t>
    </dgm:pt>
    <dgm:pt modelId="{2AFC48FB-1825-43CB-B5A2-DA74AE98A0A9}">
      <dgm:prSet/>
      <dgm:spPr/>
      <dgm:t>
        <a:bodyPr/>
        <a:lstStyle/>
        <a:p>
          <a:r>
            <a:rPr lang="en-US"/>
            <a:t>CoSA’s Online Resources</a:t>
          </a:r>
        </a:p>
      </dgm:t>
    </dgm:pt>
    <dgm:pt modelId="{DBF5D0E3-1058-49D1-AD6F-47E0C9A7C48C}" type="parTrans" cxnId="{C8578142-653E-4D5F-8879-F5EF3513B1F5}">
      <dgm:prSet/>
      <dgm:spPr/>
      <dgm:t>
        <a:bodyPr/>
        <a:lstStyle/>
        <a:p>
          <a:endParaRPr lang="en-US"/>
        </a:p>
      </dgm:t>
    </dgm:pt>
    <dgm:pt modelId="{BB2AD823-332F-4B64-A6C0-76973BC61771}" type="sibTrans" cxnId="{C8578142-653E-4D5F-8879-F5EF3513B1F5}">
      <dgm:prSet/>
      <dgm:spPr/>
      <dgm:t>
        <a:bodyPr/>
        <a:lstStyle/>
        <a:p>
          <a:endParaRPr lang="en-US"/>
        </a:p>
      </dgm:t>
    </dgm:pt>
    <dgm:pt modelId="{60DD19EF-7CD0-4A1E-B0D6-BA212E2A5954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rId1"/>
            </a:rPr>
            <a:t>Resource Center</a:t>
          </a:r>
          <a:endParaRPr lang="en-US" b="1" dirty="0"/>
        </a:p>
      </dgm:t>
    </dgm:pt>
    <dgm:pt modelId="{8AF685D5-643E-4C49-91E4-9494D8992388}" type="parTrans" cxnId="{DFE8E9FA-50C0-4523-BDE5-8A18AF5C6DDF}">
      <dgm:prSet/>
      <dgm:spPr/>
      <dgm:t>
        <a:bodyPr/>
        <a:lstStyle/>
        <a:p>
          <a:endParaRPr lang="en-US"/>
        </a:p>
      </dgm:t>
    </dgm:pt>
    <dgm:pt modelId="{3C9BFEA4-A47D-4099-B3C0-E5855810D3A5}" type="sibTrans" cxnId="{DFE8E9FA-50C0-4523-BDE5-8A18AF5C6DDF}">
      <dgm:prSet/>
      <dgm:spPr/>
      <dgm:t>
        <a:bodyPr/>
        <a:lstStyle/>
        <a:p>
          <a:endParaRPr lang="en-US"/>
        </a:p>
      </dgm:t>
    </dgm:pt>
    <dgm:pt modelId="{0B0D7A29-D58F-4578-8E68-3D7D4A65A34D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rId2"/>
            </a:rPr>
            <a:t>SERI Webinar Recordings on YouTube</a:t>
          </a:r>
          <a:endParaRPr lang="en-US" b="1" dirty="0"/>
        </a:p>
      </dgm:t>
    </dgm:pt>
    <dgm:pt modelId="{C7D8D1DF-51AF-4668-B0B4-58489AF96E26}" type="parTrans" cxnId="{1562338D-A0D9-4CC4-966D-2276F662EAEE}">
      <dgm:prSet/>
      <dgm:spPr/>
      <dgm:t>
        <a:bodyPr/>
        <a:lstStyle/>
        <a:p>
          <a:endParaRPr lang="en-US"/>
        </a:p>
      </dgm:t>
    </dgm:pt>
    <dgm:pt modelId="{C8CC5669-5A1F-4B18-8CD2-B5BD76503F8C}" type="sibTrans" cxnId="{1562338D-A0D9-4CC4-966D-2276F662EAEE}">
      <dgm:prSet/>
      <dgm:spPr/>
      <dgm:t>
        <a:bodyPr/>
        <a:lstStyle/>
        <a:p>
          <a:endParaRPr lang="en-US"/>
        </a:p>
      </dgm:t>
    </dgm:pt>
    <dgm:pt modelId="{D62484FF-1763-485E-821A-7621DC1435B7}" type="pres">
      <dgm:prSet presAssocID="{94807E3A-D73B-4593-AF40-419243E94C86}" presName="linear" presStyleCnt="0">
        <dgm:presLayoutVars>
          <dgm:dir/>
          <dgm:animLvl val="lvl"/>
          <dgm:resizeHandles val="exact"/>
        </dgm:presLayoutVars>
      </dgm:prSet>
      <dgm:spPr/>
    </dgm:pt>
    <dgm:pt modelId="{21085C3B-2DBF-492B-B90A-03248F026A5A}" type="pres">
      <dgm:prSet presAssocID="{857F6883-8738-48D5-83AE-7D71F1E6BA39}" presName="parentLin" presStyleCnt="0"/>
      <dgm:spPr/>
    </dgm:pt>
    <dgm:pt modelId="{B43B4B7C-D4C0-4F3F-B9C8-EDF18DF6BE72}" type="pres">
      <dgm:prSet presAssocID="{857F6883-8738-48D5-83AE-7D71F1E6BA39}" presName="parentLeftMargin" presStyleLbl="node1" presStyleIdx="0" presStyleCnt="2"/>
      <dgm:spPr/>
    </dgm:pt>
    <dgm:pt modelId="{78041505-52A6-4DCA-A8AF-7EA1E1CF5CDA}" type="pres">
      <dgm:prSet presAssocID="{857F6883-8738-48D5-83AE-7D71F1E6BA3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853D40F-06C5-454B-9D4C-B518743C0EC2}" type="pres">
      <dgm:prSet presAssocID="{857F6883-8738-48D5-83AE-7D71F1E6BA39}" presName="negativeSpace" presStyleCnt="0"/>
      <dgm:spPr/>
    </dgm:pt>
    <dgm:pt modelId="{3DA63EC1-6881-43AB-A263-4EAF0F6FE8A5}" type="pres">
      <dgm:prSet presAssocID="{857F6883-8738-48D5-83AE-7D71F1E6BA39}" presName="childText" presStyleLbl="conFgAcc1" presStyleIdx="0" presStyleCnt="2">
        <dgm:presLayoutVars>
          <dgm:bulletEnabled val="1"/>
        </dgm:presLayoutVars>
      </dgm:prSet>
      <dgm:spPr/>
    </dgm:pt>
    <dgm:pt modelId="{F8817E8C-023D-4E63-A097-213F3731D02D}" type="pres">
      <dgm:prSet presAssocID="{B057E0E9-BE0E-4681-9590-452F72E082B1}" presName="spaceBetweenRectangles" presStyleCnt="0"/>
      <dgm:spPr/>
    </dgm:pt>
    <dgm:pt modelId="{9C98081F-DDD3-4A90-A427-FCC5F2BED601}" type="pres">
      <dgm:prSet presAssocID="{2AFC48FB-1825-43CB-B5A2-DA74AE98A0A9}" presName="parentLin" presStyleCnt="0"/>
      <dgm:spPr/>
    </dgm:pt>
    <dgm:pt modelId="{AA25D088-9A51-4B21-93D2-AE9638DB010C}" type="pres">
      <dgm:prSet presAssocID="{2AFC48FB-1825-43CB-B5A2-DA74AE98A0A9}" presName="parentLeftMargin" presStyleLbl="node1" presStyleIdx="0" presStyleCnt="2"/>
      <dgm:spPr/>
    </dgm:pt>
    <dgm:pt modelId="{5A8D9BFD-1F75-4ED6-AE62-004134AE8D6C}" type="pres">
      <dgm:prSet presAssocID="{2AFC48FB-1825-43CB-B5A2-DA74AE98A0A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E3B1066-A3D8-4309-B047-91F1B8CFB357}" type="pres">
      <dgm:prSet presAssocID="{2AFC48FB-1825-43CB-B5A2-DA74AE98A0A9}" presName="negativeSpace" presStyleCnt="0"/>
      <dgm:spPr/>
    </dgm:pt>
    <dgm:pt modelId="{272F50E7-90A4-4E34-A5A5-EC76D6178786}" type="pres">
      <dgm:prSet presAssocID="{2AFC48FB-1825-43CB-B5A2-DA74AE98A0A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D38281D-9D42-4272-AA59-CE2341856E9E}" srcId="{857F6883-8738-48D5-83AE-7D71F1E6BA39}" destId="{257EEFBC-A209-4EB5-BF31-D44E0CD130D5}" srcOrd="0" destOrd="0" parTransId="{0F9D03E0-E4D4-44BD-AD5D-4802FD4E9EB2}" sibTransId="{74A7661E-6155-464A-9320-A1C739331E76}"/>
    <dgm:cxn modelId="{23C5D326-B177-4B90-AB3B-8B6A4A5BEBE9}" type="presOf" srcId="{94807E3A-D73B-4593-AF40-419243E94C86}" destId="{D62484FF-1763-485E-821A-7621DC1435B7}" srcOrd="0" destOrd="0" presId="urn:microsoft.com/office/officeart/2005/8/layout/list1"/>
    <dgm:cxn modelId="{4D6F9F37-DCE8-4E6E-AF2E-397435EF4E63}" type="presOf" srcId="{257EEFBC-A209-4EB5-BF31-D44E0CD130D5}" destId="{3DA63EC1-6881-43AB-A263-4EAF0F6FE8A5}" srcOrd="0" destOrd="0" presId="urn:microsoft.com/office/officeart/2005/8/layout/list1"/>
    <dgm:cxn modelId="{C8578142-653E-4D5F-8879-F5EF3513B1F5}" srcId="{94807E3A-D73B-4593-AF40-419243E94C86}" destId="{2AFC48FB-1825-43CB-B5A2-DA74AE98A0A9}" srcOrd="1" destOrd="0" parTransId="{DBF5D0E3-1058-49D1-AD6F-47E0C9A7C48C}" sibTransId="{BB2AD823-332F-4B64-A6C0-76973BC61771}"/>
    <dgm:cxn modelId="{A1052244-47EA-4336-A66F-95E5AC3435B3}" srcId="{94807E3A-D73B-4593-AF40-419243E94C86}" destId="{857F6883-8738-48D5-83AE-7D71F1E6BA39}" srcOrd="0" destOrd="0" parTransId="{4A18F012-9460-4963-BC54-02863F47DB9F}" sibTransId="{B057E0E9-BE0E-4681-9590-452F72E082B1}"/>
    <dgm:cxn modelId="{25CAC966-ECF2-4587-8AA1-53F0D355963E}" type="presOf" srcId="{857F6883-8738-48D5-83AE-7D71F1E6BA39}" destId="{78041505-52A6-4DCA-A8AF-7EA1E1CF5CDA}" srcOrd="1" destOrd="0" presId="urn:microsoft.com/office/officeart/2005/8/layout/list1"/>
    <dgm:cxn modelId="{98C1F556-1802-4372-A370-019215E3F89E}" type="presOf" srcId="{0B0D7A29-D58F-4578-8E68-3D7D4A65A34D}" destId="{272F50E7-90A4-4E34-A5A5-EC76D6178786}" srcOrd="0" destOrd="1" presId="urn:microsoft.com/office/officeart/2005/8/layout/list1"/>
    <dgm:cxn modelId="{1562338D-A0D9-4CC4-966D-2276F662EAEE}" srcId="{2AFC48FB-1825-43CB-B5A2-DA74AE98A0A9}" destId="{0B0D7A29-D58F-4578-8E68-3D7D4A65A34D}" srcOrd="1" destOrd="0" parTransId="{C7D8D1DF-51AF-4668-B0B4-58489AF96E26}" sibTransId="{C8CC5669-5A1F-4B18-8CD2-B5BD76503F8C}"/>
    <dgm:cxn modelId="{F759999F-0CDB-49B4-88A2-B7139B0C257F}" type="presOf" srcId="{2AFC48FB-1825-43CB-B5A2-DA74AE98A0A9}" destId="{AA25D088-9A51-4B21-93D2-AE9638DB010C}" srcOrd="0" destOrd="0" presId="urn:microsoft.com/office/officeart/2005/8/layout/list1"/>
    <dgm:cxn modelId="{01CBD4AF-7DC1-46FF-898F-FA6DA29E573B}" type="presOf" srcId="{2AFC48FB-1825-43CB-B5A2-DA74AE98A0A9}" destId="{5A8D9BFD-1F75-4ED6-AE62-004134AE8D6C}" srcOrd="1" destOrd="0" presId="urn:microsoft.com/office/officeart/2005/8/layout/list1"/>
    <dgm:cxn modelId="{3BAF6EDF-1904-4A1F-9B88-DE15744C614D}" type="presOf" srcId="{857F6883-8738-48D5-83AE-7D71F1E6BA39}" destId="{B43B4B7C-D4C0-4F3F-B9C8-EDF18DF6BE72}" srcOrd="0" destOrd="0" presId="urn:microsoft.com/office/officeart/2005/8/layout/list1"/>
    <dgm:cxn modelId="{225E79E0-F96B-4DAB-A72D-F4373189A9CC}" type="presOf" srcId="{60DD19EF-7CD0-4A1E-B0D6-BA212E2A5954}" destId="{272F50E7-90A4-4E34-A5A5-EC76D6178786}" srcOrd="0" destOrd="0" presId="urn:microsoft.com/office/officeart/2005/8/layout/list1"/>
    <dgm:cxn modelId="{DFE8E9FA-50C0-4523-BDE5-8A18AF5C6DDF}" srcId="{2AFC48FB-1825-43CB-B5A2-DA74AE98A0A9}" destId="{60DD19EF-7CD0-4A1E-B0D6-BA212E2A5954}" srcOrd="0" destOrd="0" parTransId="{8AF685D5-643E-4C49-91E4-9494D8992388}" sibTransId="{3C9BFEA4-A47D-4099-B3C0-E5855810D3A5}"/>
    <dgm:cxn modelId="{22EC4E98-9DB6-4864-B5ED-B33D5EFD776B}" type="presParOf" srcId="{D62484FF-1763-485E-821A-7621DC1435B7}" destId="{21085C3B-2DBF-492B-B90A-03248F026A5A}" srcOrd="0" destOrd="0" presId="urn:microsoft.com/office/officeart/2005/8/layout/list1"/>
    <dgm:cxn modelId="{3F4D9AF7-F495-457E-ACB2-67AD1D5457CC}" type="presParOf" srcId="{21085C3B-2DBF-492B-B90A-03248F026A5A}" destId="{B43B4B7C-D4C0-4F3F-B9C8-EDF18DF6BE72}" srcOrd="0" destOrd="0" presId="urn:microsoft.com/office/officeart/2005/8/layout/list1"/>
    <dgm:cxn modelId="{A5EF11AD-DD34-4768-9CDE-4B07AE8F32A9}" type="presParOf" srcId="{21085C3B-2DBF-492B-B90A-03248F026A5A}" destId="{78041505-52A6-4DCA-A8AF-7EA1E1CF5CDA}" srcOrd="1" destOrd="0" presId="urn:microsoft.com/office/officeart/2005/8/layout/list1"/>
    <dgm:cxn modelId="{4CE7FC1A-A7C5-4A0B-B9C6-E7B03962675D}" type="presParOf" srcId="{D62484FF-1763-485E-821A-7621DC1435B7}" destId="{D853D40F-06C5-454B-9D4C-B518743C0EC2}" srcOrd="1" destOrd="0" presId="urn:microsoft.com/office/officeart/2005/8/layout/list1"/>
    <dgm:cxn modelId="{C654C967-39F6-463F-A466-73180A6C8087}" type="presParOf" srcId="{D62484FF-1763-485E-821A-7621DC1435B7}" destId="{3DA63EC1-6881-43AB-A263-4EAF0F6FE8A5}" srcOrd="2" destOrd="0" presId="urn:microsoft.com/office/officeart/2005/8/layout/list1"/>
    <dgm:cxn modelId="{7838797B-2DD1-4D53-89D0-144AE6869100}" type="presParOf" srcId="{D62484FF-1763-485E-821A-7621DC1435B7}" destId="{F8817E8C-023D-4E63-A097-213F3731D02D}" srcOrd="3" destOrd="0" presId="urn:microsoft.com/office/officeart/2005/8/layout/list1"/>
    <dgm:cxn modelId="{5B07FBD1-CEBE-4F03-A8BA-A004E879F09D}" type="presParOf" srcId="{D62484FF-1763-485E-821A-7621DC1435B7}" destId="{9C98081F-DDD3-4A90-A427-FCC5F2BED601}" srcOrd="4" destOrd="0" presId="urn:microsoft.com/office/officeart/2005/8/layout/list1"/>
    <dgm:cxn modelId="{69D536DF-C753-493A-A8A1-AE8474808846}" type="presParOf" srcId="{9C98081F-DDD3-4A90-A427-FCC5F2BED601}" destId="{AA25D088-9A51-4B21-93D2-AE9638DB010C}" srcOrd="0" destOrd="0" presId="urn:microsoft.com/office/officeart/2005/8/layout/list1"/>
    <dgm:cxn modelId="{F71C3222-F857-4244-AFA0-43AB8FE93029}" type="presParOf" srcId="{9C98081F-DDD3-4A90-A427-FCC5F2BED601}" destId="{5A8D9BFD-1F75-4ED6-AE62-004134AE8D6C}" srcOrd="1" destOrd="0" presId="urn:microsoft.com/office/officeart/2005/8/layout/list1"/>
    <dgm:cxn modelId="{7CF1B25A-DB71-4DAF-BDAB-3625C88712D6}" type="presParOf" srcId="{D62484FF-1763-485E-821A-7621DC1435B7}" destId="{CE3B1066-A3D8-4309-B047-91F1B8CFB357}" srcOrd="5" destOrd="0" presId="urn:microsoft.com/office/officeart/2005/8/layout/list1"/>
    <dgm:cxn modelId="{A73F0A56-7182-4A07-B7E7-E4E07A2794C0}" type="presParOf" srcId="{D62484FF-1763-485E-821A-7621DC1435B7}" destId="{272F50E7-90A4-4E34-A5A5-EC76D617878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87701A-84F8-4666-9C3D-A22EEB66C62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460D351-82CF-4DB9-8A83-4D7AC684EDFA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CoSA Website</a:t>
          </a:r>
          <a:endParaRPr lang="en-US" dirty="0"/>
        </a:p>
      </dgm:t>
    </dgm:pt>
    <dgm:pt modelId="{70FBA773-D60D-4CD3-8FAE-F4482FCA002F}" type="parTrans" cxnId="{F96AEE51-6849-4FCA-8A32-60175A9FAF9C}">
      <dgm:prSet/>
      <dgm:spPr/>
      <dgm:t>
        <a:bodyPr/>
        <a:lstStyle/>
        <a:p>
          <a:endParaRPr lang="en-US"/>
        </a:p>
      </dgm:t>
    </dgm:pt>
    <dgm:pt modelId="{7AC090B4-0FCF-4A9A-9A42-07AC6B3F5E6E}" type="sibTrans" cxnId="{F96AEE51-6849-4FCA-8A32-60175A9FAF9C}">
      <dgm:prSet/>
      <dgm:spPr/>
      <dgm:t>
        <a:bodyPr/>
        <a:lstStyle/>
        <a:p>
          <a:endParaRPr lang="en-US"/>
        </a:p>
      </dgm:t>
    </dgm:pt>
    <dgm:pt modelId="{882F879D-BE02-4520-9DF1-70F5AE346575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CoSA </a:t>
          </a:r>
          <a:r>
            <a:rPr lang="en-US">
              <a:hlinkClick xmlns:r="http://schemas.openxmlformats.org/officeDocument/2006/relationships" r:id="rId2"/>
            </a:rPr>
            <a:t>Resource Center</a:t>
          </a:r>
          <a:endParaRPr lang="en-US" dirty="0"/>
        </a:p>
      </dgm:t>
    </dgm:pt>
    <dgm:pt modelId="{D141E59E-12DA-42F8-A224-10676101B2F2}" type="parTrans" cxnId="{4ABF1849-86D3-4BCB-BDFC-C6D0BDA34993}">
      <dgm:prSet/>
      <dgm:spPr/>
      <dgm:t>
        <a:bodyPr/>
        <a:lstStyle/>
        <a:p>
          <a:endParaRPr lang="en-US"/>
        </a:p>
      </dgm:t>
    </dgm:pt>
    <dgm:pt modelId="{27DD17C7-2EEF-4A46-B0E3-3AD02C7BB694}" type="sibTrans" cxnId="{4ABF1849-86D3-4BCB-BDFC-C6D0BDA34993}">
      <dgm:prSet/>
      <dgm:spPr/>
      <dgm:t>
        <a:bodyPr/>
        <a:lstStyle/>
        <a:p>
          <a:endParaRPr lang="en-US"/>
        </a:p>
      </dgm:t>
    </dgm:pt>
    <dgm:pt modelId="{9482726A-0D76-4CB9-88AC-C53EBA632076}">
      <dgm:prSet/>
      <dgm:spPr/>
      <dgm:t>
        <a:bodyPr/>
        <a:lstStyle/>
        <a:p>
          <a:r>
            <a:rPr lang="en-US" dirty="0"/>
            <a:t>CoSA Twitter Handle: @StateArchivists</a:t>
          </a:r>
        </a:p>
      </dgm:t>
    </dgm:pt>
    <dgm:pt modelId="{C89982AB-FDF6-44D1-8326-6D3ED3AA9C62}" type="parTrans" cxnId="{F728BE0D-1EB5-4533-B5E9-138D995AAFCA}">
      <dgm:prSet/>
      <dgm:spPr/>
      <dgm:t>
        <a:bodyPr/>
        <a:lstStyle/>
        <a:p>
          <a:endParaRPr lang="en-US"/>
        </a:p>
      </dgm:t>
    </dgm:pt>
    <dgm:pt modelId="{206F80BB-DB36-443D-BBDA-4FC04A18C663}" type="sibTrans" cxnId="{F728BE0D-1EB5-4533-B5E9-138D995AAFCA}">
      <dgm:prSet/>
      <dgm:spPr/>
      <dgm:t>
        <a:bodyPr/>
        <a:lstStyle/>
        <a:p>
          <a:endParaRPr lang="en-US"/>
        </a:p>
      </dgm:t>
    </dgm:pt>
    <dgm:pt modelId="{E71CECCE-970D-4122-B0D3-5E6677B51EC3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3"/>
            </a:rPr>
            <a:t>CoSA Facebook Page</a:t>
          </a:r>
          <a:endParaRPr lang="en-US" dirty="0"/>
        </a:p>
      </dgm:t>
    </dgm:pt>
    <dgm:pt modelId="{75EF4BAA-68ED-4743-93FA-588783CCCEBB}" type="parTrans" cxnId="{A7FBD907-F84F-43EF-A609-CCF26F218331}">
      <dgm:prSet/>
      <dgm:spPr/>
      <dgm:t>
        <a:bodyPr/>
        <a:lstStyle/>
        <a:p>
          <a:endParaRPr lang="en-US"/>
        </a:p>
      </dgm:t>
    </dgm:pt>
    <dgm:pt modelId="{66C9AA35-B76E-4207-BABA-D71BDA7E7D98}" type="sibTrans" cxnId="{A7FBD907-F84F-43EF-A609-CCF26F218331}">
      <dgm:prSet/>
      <dgm:spPr/>
      <dgm:t>
        <a:bodyPr/>
        <a:lstStyle/>
        <a:p>
          <a:endParaRPr lang="en-US"/>
        </a:p>
      </dgm:t>
    </dgm:pt>
    <dgm:pt modelId="{AD404EE1-3B4A-4CB8-8251-2EAE18D2829F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4"/>
            </a:rPr>
            <a:t>CoSA YouTube Channel</a:t>
          </a:r>
          <a:endParaRPr lang="en-US" dirty="0"/>
        </a:p>
      </dgm:t>
    </dgm:pt>
    <dgm:pt modelId="{D7B13E73-5385-4CBF-80D2-5FA68C3A4A36}" type="parTrans" cxnId="{6A2E78A9-AF72-4FAB-B400-D29A7742B330}">
      <dgm:prSet/>
      <dgm:spPr/>
      <dgm:t>
        <a:bodyPr/>
        <a:lstStyle/>
        <a:p>
          <a:endParaRPr lang="en-US"/>
        </a:p>
      </dgm:t>
    </dgm:pt>
    <dgm:pt modelId="{65B0A9F2-52BD-461C-BE60-EC874F720D24}" type="sibTrans" cxnId="{6A2E78A9-AF72-4FAB-B400-D29A7742B330}">
      <dgm:prSet/>
      <dgm:spPr/>
      <dgm:t>
        <a:bodyPr/>
        <a:lstStyle/>
        <a:p>
          <a:endParaRPr lang="en-US"/>
        </a:p>
      </dgm:t>
    </dgm:pt>
    <dgm:pt modelId="{63A5907D-DD25-4F5C-855C-5942467A81D2}" type="pres">
      <dgm:prSet presAssocID="{C087701A-84F8-4666-9C3D-A22EEB66C628}" presName="linear" presStyleCnt="0">
        <dgm:presLayoutVars>
          <dgm:animLvl val="lvl"/>
          <dgm:resizeHandles val="exact"/>
        </dgm:presLayoutVars>
      </dgm:prSet>
      <dgm:spPr/>
    </dgm:pt>
    <dgm:pt modelId="{13A8C993-996F-4104-8ED4-43ACE4718F4A}" type="pres">
      <dgm:prSet presAssocID="{B460D351-82CF-4DB9-8A83-4D7AC684EDF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20301D1-6CCF-4CA8-ADCC-26D7B0F97C80}" type="pres">
      <dgm:prSet presAssocID="{7AC090B4-0FCF-4A9A-9A42-07AC6B3F5E6E}" presName="spacer" presStyleCnt="0"/>
      <dgm:spPr/>
    </dgm:pt>
    <dgm:pt modelId="{75E9770C-7FFC-4F81-9660-DE6B4E912405}" type="pres">
      <dgm:prSet presAssocID="{882F879D-BE02-4520-9DF1-70F5AE34657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E76DD95-156F-49F6-9D0D-379F98E2C967}" type="pres">
      <dgm:prSet presAssocID="{27DD17C7-2EEF-4A46-B0E3-3AD02C7BB694}" presName="spacer" presStyleCnt="0"/>
      <dgm:spPr/>
    </dgm:pt>
    <dgm:pt modelId="{7A31A2A9-3297-4783-93E1-873781A8AEB8}" type="pres">
      <dgm:prSet presAssocID="{9482726A-0D76-4CB9-88AC-C53EBA63207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658FC93-E106-4E88-9129-DE2483B64EDA}" type="pres">
      <dgm:prSet presAssocID="{206F80BB-DB36-443D-BBDA-4FC04A18C663}" presName="spacer" presStyleCnt="0"/>
      <dgm:spPr/>
    </dgm:pt>
    <dgm:pt modelId="{EB2FB31B-2E19-4A66-8F91-9F8A0D4CB038}" type="pres">
      <dgm:prSet presAssocID="{E71CECCE-970D-4122-B0D3-5E6677B51EC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536C30B-CE0B-4606-A259-AF9856814758}" type="pres">
      <dgm:prSet presAssocID="{66C9AA35-B76E-4207-BABA-D71BDA7E7D98}" presName="spacer" presStyleCnt="0"/>
      <dgm:spPr/>
    </dgm:pt>
    <dgm:pt modelId="{7F7C6C16-9B49-4E9E-AD58-A4F88CFA7F27}" type="pres">
      <dgm:prSet presAssocID="{AD404EE1-3B4A-4CB8-8251-2EAE18D2829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7FBD907-F84F-43EF-A609-CCF26F218331}" srcId="{C087701A-84F8-4666-9C3D-A22EEB66C628}" destId="{E71CECCE-970D-4122-B0D3-5E6677B51EC3}" srcOrd="3" destOrd="0" parTransId="{75EF4BAA-68ED-4743-93FA-588783CCCEBB}" sibTransId="{66C9AA35-B76E-4207-BABA-D71BDA7E7D98}"/>
    <dgm:cxn modelId="{F728BE0D-1EB5-4533-B5E9-138D995AAFCA}" srcId="{C087701A-84F8-4666-9C3D-A22EEB66C628}" destId="{9482726A-0D76-4CB9-88AC-C53EBA632076}" srcOrd="2" destOrd="0" parTransId="{C89982AB-FDF6-44D1-8326-6D3ED3AA9C62}" sibTransId="{206F80BB-DB36-443D-BBDA-4FC04A18C663}"/>
    <dgm:cxn modelId="{4ABF1849-86D3-4BCB-BDFC-C6D0BDA34993}" srcId="{C087701A-84F8-4666-9C3D-A22EEB66C628}" destId="{882F879D-BE02-4520-9DF1-70F5AE346575}" srcOrd="1" destOrd="0" parTransId="{D141E59E-12DA-42F8-A224-10676101B2F2}" sibTransId="{27DD17C7-2EEF-4A46-B0E3-3AD02C7BB694}"/>
    <dgm:cxn modelId="{F96AEE51-6849-4FCA-8A32-60175A9FAF9C}" srcId="{C087701A-84F8-4666-9C3D-A22EEB66C628}" destId="{B460D351-82CF-4DB9-8A83-4D7AC684EDFA}" srcOrd="0" destOrd="0" parTransId="{70FBA773-D60D-4CD3-8FAE-F4482FCA002F}" sibTransId="{7AC090B4-0FCF-4A9A-9A42-07AC6B3F5E6E}"/>
    <dgm:cxn modelId="{A6237475-786E-4A00-8C28-06B60E0B7D76}" type="presOf" srcId="{9482726A-0D76-4CB9-88AC-C53EBA632076}" destId="{7A31A2A9-3297-4783-93E1-873781A8AEB8}" srcOrd="0" destOrd="0" presId="urn:microsoft.com/office/officeart/2005/8/layout/vList2"/>
    <dgm:cxn modelId="{1EE53077-3966-4B10-8A06-2CE9A4AFD1F6}" type="presOf" srcId="{B460D351-82CF-4DB9-8A83-4D7AC684EDFA}" destId="{13A8C993-996F-4104-8ED4-43ACE4718F4A}" srcOrd="0" destOrd="0" presId="urn:microsoft.com/office/officeart/2005/8/layout/vList2"/>
    <dgm:cxn modelId="{6A2E78A9-AF72-4FAB-B400-D29A7742B330}" srcId="{C087701A-84F8-4666-9C3D-A22EEB66C628}" destId="{AD404EE1-3B4A-4CB8-8251-2EAE18D2829F}" srcOrd="4" destOrd="0" parTransId="{D7B13E73-5385-4CBF-80D2-5FA68C3A4A36}" sibTransId="{65B0A9F2-52BD-461C-BE60-EC874F720D24}"/>
    <dgm:cxn modelId="{73581CAD-5C59-46C4-9290-5BCBE7F74F0B}" type="presOf" srcId="{E71CECCE-970D-4122-B0D3-5E6677B51EC3}" destId="{EB2FB31B-2E19-4A66-8F91-9F8A0D4CB038}" srcOrd="0" destOrd="0" presId="urn:microsoft.com/office/officeart/2005/8/layout/vList2"/>
    <dgm:cxn modelId="{06FC7AC0-7610-4606-847B-3FACCFEC89D3}" type="presOf" srcId="{882F879D-BE02-4520-9DF1-70F5AE346575}" destId="{75E9770C-7FFC-4F81-9660-DE6B4E912405}" srcOrd="0" destOrd="0" presId="urn:microsoft.com/office/officeart/2005/8/layout/vList2"/>
    <dgm:cxn modelId="{904F71C1-0E5B-4E12-BDB9-E4D6E041767B}" type="presOf" srcId="{AD404EE1-3B4A-4CB8-8251-2EAE18D2829F}" destId="{7F7C6C16-9B49-4E9E-AD58-A4F88CFA7F27}" srcOrd="0" destOrd="0" presId="urn:microsoft.com/office/officeart/2005/8/layout/vList2"/>
    <dgm:cxn modelId="{AB0528DB-ADA9-4530-9AF3-9F026B694EC8}" type="presOf" srcId="{C087701A-84F8-4666-9C3D-A22EEB66C628}" destId="{63A5907D-DD25-4F5C-855C-5942467A81D2}" srcOrd="0" destOrd="0" presId="urn:microsoft.com/office/officeart/2005/8/layout/vList2"/>
    <dgm:cxn modelId="{829B359E-A265-46A2-9AFC-F5C67474EE91}" type="presParOf" srcId="{63A5907D-DD25-4F5C-855C-5942467A81D2}" destId="{13A8C993-996F-4104-8ED4-43ACE4718F4A}" srcOrd="0" destOrd="0" presId="urn:microsoft.com/office/officeart/2005/8/layout/vList2"/>
    <dgm:cxn modelId="{4A9F3525-14EE-4078-BAAE-292161BD750D}" type="presParOf" srcId="{63A5907D-DD25-4F5C-855C-5942467A81D2}" destId="{D20301D1-6CCF-4CA8-ADCC-26D7B0F97C80}" srcOrd="1" destOrd="0" presId="urn:microsoft.com/office/officeart/2005/8/layout/vList2"/>
    <dgm:cxn modelId="{5DE59574-297E-4B0E-AA42-85D222072AE6}" type="presParOf" srcId="{63A5907D-DD25-4F5C-855C-5942467A81D2}" destId="{75E9770C-7FFC-4F81-9660-DE6B4E912405}" srcOrd="2" destOrd="0" presId="urn:microsoft.com/office/officeart/2005/8/layout/vList2"/>
    <dgm:cxn modelId="{63387771-690B-438C-BC73-BE15E626AADE}" type="presParOf" srcId="{63A5907D-DD25-4F5C-855C-5942467A81D2}" destId="{AE76DD95-156F-49F6-9D0D-379F98E2C967}" srcOrd="3" destOrd="0" presId="urn:microsoft.com/office/officeart/2005/8/layout/vList2"/>
    <dgm:cxn modelId="{E815A7CD-8150-4C01-8849-B98EA1DC09B3}" type="presParOf" srcId="{63A5907D-DD25-4F5C-855C-5942467A81D2}" destId="{7A31A2A9-3297-4783-93E1-873781A8AEB8}" srcOrd="4" destOrd="0" presId="urn:microsoft.com/office/officeart/2005/8/layout/vList2"/>
    <dgm:cxn modelId="{CBE0DDEA-E916-40D8-8E65-2603BF814547}" type="presParOf" srcId="{63A5907D-DD25-4F5C-855C-5942467A81D2}" destId="{C658FC93-E106-4E88-9129-DE2483B64EDA}" srcOrd="5" destOrd="0" presId="urn:microsoft.com/office/officeart/2005/8/layout/vList2"/>
    <dgm:cxn modelId="{431B8D5D-E72D-4DED-9883-C63FF7DF8618}" type="presParOf" srcId="{63A5907D-DD25-4F5C-855C-5942467A81D2}" destId="{EB2FB31B-2E19-4A66-8F91-9F8A0D4CB038}" srcOrd="6" destOrd="0" presId="urn:microsoft.com/office/officeart/2005/8/layout/vList2"/>
    <dgm:cxn modelId="{83341C93-27FA-4507-9092-1A2340BED6F7}" type="presParOf" srcId="{63A5907D-DD25-4F5C-855C-5942467A81D2}" destId="{B536C30B-CE0B-4606-A259-AF9856814758}" srcOrd="7" destOrd="0" presId="urn:microsoft.com/office/officeart/2005/8/layout/vList2"/>
    <dgm:cxn modelId="{76A08D70-FF7C-44F5-9D66-7B91F4498BF5}" type="presParOf" srcId="{63A5907D-DD25-4F5C-855C-5942467A81D2}" destId="{7F7C6C16-9B49-4E9E-AD58-A4F88CFA7F2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63EC1-6881-43AB-A263-4EAF0F6FE8A5}">
      <dsp:nvSpPr>
        <dsp:cNvPr id="0" name=""/>
        <dsp:cNvSpPr/>
      </dsp:nvSpPr>
      <dsp:spPr>
        <a:xfrm>
          <a:off x="0" y="473424"/>
          <a:ext cx="6692748" cy="1187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9432" tIns="604012" rIns="519432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Summer break – see you in the fall!</a:t>
          </a:r>
        </a:p>
      </dsp:txBody>
      <dsp:txXfrm>
        <a:off x="0" y="473424"/>
        <a:ext cx="6692748" cy="1187550"/>
      </dsp:txXfrm>
    </dsp:sp>
    <dsp:sp modelId="{78041505-52A6-4DCA-A8AF-7EA1E1CF5CDA}">
      <dsp:nvSpPr>
        <dsp:cNvPr id="0" name=""/>
        <dsp:cNvSpPr/>
      </dsp:nvSpPr>
      <dsp:spPr>
        <a:xfrm>
          <a:off x="334637" y="45384"/>
          <a:ext cx="4684923" cy="8560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079" tIns="0" rIns="17707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Upcoming SERI webinar lineup</a:t>
          </a:r>
        </a:p>
      </dsp:txBody>
      <dsp:txXfrm>
        <a:off x="376427" y="87174"/>
        <a:ext cx="4601343" cy="772500"/>
      </dsp:txXfrm>
    </dsp:sp>
    <dsp:sp modelId="{272F50E7-90A4-4E34-A5A5-EC76D6178786}">
      <dsp:nvSpPr>
        <dsp:cNvPr id="0" name=""/>
        <dsp:cNvSpPr/>
      </dsp:nvSpPr>
      <dsp:spPr>
        <a:xfrm>
          <a:off x="0" y="2245614"/>
          <a:ext cx="6692748" cy="1964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08557"/>
              <a:satOff val="-17770"/>
              <a:lumOff val="6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9432" tIns="604012" rIns="519432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>
              <a:hlinkClick xmlns:r="http://schemas.openxmlformats.org/officeDocument/2006/relationships" r:id="rId1"/>
            </a:rPr>
            <a:t>Resource Center</a:t>
          </a:r>
          <a:endParaRPr lang="en-US" sz="2900" b="1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>
              <a:hlinkClick xmlns:r="http://schemas.openxmlformats.org/officeDocument/2006/relationships" r:id="rId2"/>
            </a:rPr>
            <a:t>SERI Webinar Recordings on YouTube</a:t>
          </a:r>
          <a:endParaRPr lang="en-US" sz="2900" b="1" kern="1200" dirty="0"/>
        </a:p>
      </dsp:txBody>
      <dsp:txXfrm>
        <a:off x="0" y="2245614"/>
        <a:ext cx="6692748" cy="1964025"/>
      </dsp:txXfrm>
    </dsp:sp>
    <dsp:sp modelId="{5A8D9BFD-1F75-4ED6-AE62-004134AE8D6C}">
      <dsp:nvSpPr>
        <dsp:cNvPr id="0" name=""/>
        <dsp:cNvSpPr/>
      </dsp:nvSpPr>
      <dsp:spPr>
        <a:xfrm>
          <a:off x="334637" y="1817574"/>
          <a:ext cx="4684923" cy="856080"/>
        </a:xfrm>
        <a:prstGeom prst="roundRect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079" tIns="0" rIns="17707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CoSA’s Online Resources</a:t>
          </a:r>
        </a:p>
      </dsp:txBody>
      <dsp:txXfrm>
        <a:off x="376427" y="1859364"/>
        <a:ext cx="4601343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8C993-996F-4104-8ED4-43ACE4718F4A}">
      <dsp:nvSpPr>
        <dsp:cNvPr id="0" name=""/>
        <dsp:cNvSpPr/>
      </dsp:nvSpPr>
      <dsp:spPr>
        <a:xfrm>
          <a:off x="0" y="117185"/>
          <a:ext cx="6296297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hlinkClick xmlns:r="http://schemas.openxmlformats.org/officeDocument/2006/relationships" r:id="rId1"/>
            </a:rPr>
            <a:t>CoSA Website</a:t>
          </a:r>
          <a:endParaRPr lang="en-US" sz="3000" kern="1200" dirty="0"/>
        </a:p>
      </dsp:txBody>
      <dsp:txXfrm>
        <a:off x="33412" y="150597"/>
        <a:ext cx="6229473" cy="617626"/>
      </dsp:txXfrm>
    </dsp:sp>
    <dsp:sp modelId="{75E9770C-7FFC-4F81-9660-DE6B4E912405}">
      <dsp:nvSpPr>
        <dsp:cNvPr id="0" name=""/>
        <dsp:cNvSpPr/>
      </dsp:nvSpPr>
      <dsp:spPr>
        <a:xfrm>
          <a:off x="0" y="888035"/>
          <a:ext cx="6296297" cy="684450"/>
        </a:xfrm>
        <a:prstGeom prst="roundRect">
          <a:avLst/>
        </a:prstGeom>
        <a:solidFill>
          <a:schemeClr val="accent2">
            <a:hueOff val="-367258"/>
            <a:satOff val="-8124"/>
            <a:lumOff val="-16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hlinkClick xmlns:r="http://schemas.openxmlformats.org/officeDocument/2006/relationships" r:id="rId2"/>
            </a:rPr>
            <a:t>CoSA </a:t>
          </a:r>
          <a:r>
            <a:rPr lang="en-US" sz="3000" kern="1200">
              <a:hlinkClick xmlns:r="http://schemas.openxmlformats.org/officeDocument/2006/relationships" r:id="rId2"/>
            </a:rPr>
            <a:t>Resource Center</a:t>
          </a:r>
          <a:endParaRPr lang="en-US" sz="3000" kern="1200" dirty="0"/>
        </a:p>
      </dsp:txBody>
      <dsp:txXfrm>
        <a:off x="33412" y="921447"/>
        <a:ext cx="6229473" cy="617626"/>
      </dsp:txXfrm>
    </dsp:sp>
    <dsp:sp modelId="{7A31A2A9-3297-4783-93E1-873781A8AEB8}">
      <dsp:nvSpPr>
        <dsp:cNvPr id="0" name=""/>
        <dsp:cNvSpPr/>
      </dsp:nvSpPr>
      <dsp:spPr>
        <a:xfrm>
          <a:off x="0" y="1658885"/>
          <a:ext cx="6296297" cy="684450"/>
        </a:xfrm>
        <a:prstGeom prst="roundRect">
          <a:avLst/>
        </a:prstGeom>
        <a:solidFill>
          <a:schemeClr val="accent2">
            <a:hueOff val="-734515"/>
            <a:satOff val="-16247"/>
            <a:lumOff val="-3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CoSA Twitter Handle: @StateArchivists</a:t>
          </a:r>
        </a:p>
      </dsp:txBody>
      <dsp:txXfrm>
        <a:off x="33412" y="1692297"/>
        <a:ext cx="6229473" cy="617626"/>
      </dsp:txXfrm>
    </dsp:sp>
    <dsp:sp modelId="{EB2FB31B-2E19-4A66-8F91-9F8A0D4CB038}">
      <dsp:nvSpPr>
        <dsp:cNvPr id="0" name=""/>
        <dsp:cNvSpPr/>
      </dsp:nvSpPr>
      <dsp:spPr>
        <a:xfrm>
          <a:off x="0" y="2429736"/>
          <a:ext cx="6296297" cy="684450"/>
        </a:xfrm>
        <a:prstGeom prst="roundRect">
          <a:avLst/>
        </a:prstGeom>
        <a:solidFill>
          <a:schemeClr val="accent2">
            <a:hueOff val="-1101773"/>
            <a:satOff val="-24371"/>
            <a:lumOff val="-48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hlinkClick xmlns:r="http://schemas.openxmlformats.org/officeDocument/2006/relationships" r:id="rId3"/>
            </a:rPr>
            <a:t>CoSA Facebook Page</a:t>
          </a:r>
          <a:endParaRPr lang="en-US" sz="3000" kern="1200" dirty="0"/>
        </a:p>
      </dsp:txBody>
      <dsp:txXfrm>
        <a:off x="33412" y="2463148"/>
        <a:ext cx="6229473" cy="617626"/>
      </dsp:txXfrm>
    </dsp:sp>
    <dsp:sp modelId="{7F7C6C16-9B49-4E9E-AD58-A4F88CFA7F27}">
      <dsp:nvSpPr>
        <dsp:cNvPr id="0" name=""/>
        <dsp:cNvSpPr/>
      </dsp:nvSpPr>
      <dsp:spPr>
        <a:xfrm>
          <a:off x="0" y="3200586"/>
          <a:ext cx="6296297" cy="684450"/>
        </a:xfrm>
        <a:prstGeom prst="roundRect">
          <a:avLst/>
        </a:prstGeom>
        <a:solidFill>
          <a:schemeClr val="accent2">
            <a:hueOff val="-1469031"/>
            <a:satOff val="-32495"/>
            <a:lumOff val="-64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hlinkClick xmlns:r="http://schemas.openxmlformats.org/officeDocument/2006/relationships" r:id="rId4"/>
            </a:rPr>
            <a:t>CoSA YouTube Channel</a:t>
          </a:r>
          <a:endParaRPr lang="en-US" sz="3000" kern="1200" dirty="0"/>
        </a:p>
      </dsp:txBody>
      <dsp:txXfrm>
        <a:off x="33412" y="3233998"/>
        <a:ext cx="6229473" cy="617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A3A7B-2026-4F40-A512-6378B703C285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8C80F-7774-46C2-961A-4AA349ECD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45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C80F-7774-46C2-961A-4AA349ECD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90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C80F-7774-46C2-961A-4AA349ECD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824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C80F-7774-46C2-961A-4AA349ECD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15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C80F-7774-46C2-961A-4AA349ECD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25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C80F-7774-46C2-961A-4AA349ECD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20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C80F-7774-46C2-961A-4AA349ECD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6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 dirty="0"/>
              <a:t>Add Webinar Date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7532FE6-DF0B-4170-92AB-5B22DECA4077}"/>
              </a:ext>
            </a:extLst>
          </p:cNvPr>
          <p:cNvGrpSpPr/>
          <p:nvPr userDrawn="1"/>
        </p:nvGrpSpPr>
        <p:grpSpPr>
          <a:xfrm>
            <a:off x="36197" y="6318250"/>
            <a:ext cx="1028221" cy="517525"/>
            <a:chOff x="11159810" y="6345563"/>
            <a:chExt cx="1028221" cy="517525"/>
          </a:xfrm>
        </p:grpSpPr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8054B3DD-69EE-4F95-B167-07EDC17179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810" y="6345563"/>
              <a:ext cx="404171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03E3397B-0A9B-417E-A368-EEA80AF6479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2130" y="6345563"/>
              <a:ext cx="625901" cy="514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283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4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29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325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00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65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45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83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3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8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0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56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8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1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7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Webinar Date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919DE-2D43-4A66-BAB4-E73DD29546D8}" type="slidenum">
              <a:rPr lang="en-US" smtClean="0"/>
              <a:t>‹#›</a:t>
            </a:fld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255178-69AF-489B-9FC3-EC018F6B2E09}"/>
              </a:ext>
            </a:extLst>
          </p:cNvPr>
          <p:cNvGrpSpPr/>
          <p:nvPr userDrawn="1"/>
        </p:nvGrpSpPr>
        <p:grpSpPr>
          <a:xfrm>
            <a:off x="43247" y="6302949"/>
            <a:ext cx="1028221" cy="517525"/>
            <a:chOff x="11117501" y="6302009"/>
            <a:chExt cx="1028221" cy="517525"/>
          </a:xfrm>
        </p:grpSpPr>
        <p:pic>
          <p:nvPicPr>
            <p:cNvPr id="48" name="Picture 12">
              <a:extLst>
                <a:ext uri="{FF2B5EF4-FFF2-40B4-BE49-F238E27FC236}">
                  <a16:creationId xmlns:a16="http://schemas.microsoft.com/office/drawing/2014/main" id="{668A9E96-48DD-453D-986C-C043AA6F2A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7501" y="6302009"/>
              <a:ext cx="404171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295840B2-2AA4-42C7-914A-FC828205578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821" y="6302009"/>
              <a:ext cx="625901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8393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wilward@pa.gov" TargetMode="External"/><Relationship Id="rId2" Type="http://schemas.openxmlformats.org/officeDocument/2006/relationships/hyperlink" Target="mailto:sustasiula@pa.gov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590F-8228-44E4-A5EA-A1F3BAE9F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Archive/IT Coordination and 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12E15-0A0A-413B-84A8-B43A8DE4E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22,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9F2F-5714-469B-952D-9497C6E6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the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0B05B-6B4F-42CD-B9C1-DD1878480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985875"/>
            <a:ext cx="9905999" cy="4044221"/>
          </a:xfrm>
        </p:spPr>
        <p:txBody>
          <a:bodyPr/>
          <a:lstStyle/>
          <a:p>
            <a:r>
              <a:rPr lang="en-US" dirty="0"/>
              <a:t>New </a:t>
            </a:r>
            <a:r>
              <a:rPr lang="en-US" dirty="0" err="1"/>
              <a:t>DoIT</a:t>
            </a:r>
            <a:r>
              <a:rPr lang="en-US" dirty="0"/>
              <a:t> Director</a:t>
            </a:r>
          </a:p>
          <a:p>
            <a:r>
              <a:rPr lang="en-US" dirty="0"/>
              <a:t>Issues with server space</a:t>
            </a:r>
          </a:p>
          <a:p>
            <a:r>
              <a:rPr lang="en-US" dirty="0"/>
              <a:t>Permissions for contractual employees</a:t>
            </a:r>
          </a:p>
          <a:p>
            <a:r>
              <a:rPr lang="en-US" dirty="0"/>
              <a:t>Security changes</a:t>
            </a:r>
          </a:p>
          <a:p>
            <a:r>
              <a:rPr lang="en-US" dirty="0"/>
              <a:t>Transfer of photos to IDA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EFF7C-6A5D-4B42-9A5C-EBE6422D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919DE-2D43-4A66-BAB4-E73DD29546D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7" descr="A group of men holding a sign&#10;&#10;Description automatically generated">
            <a:extLst>
              <a:ext uri="{FF2B5EF4-FFF2-40B4-BE49-F238E27FC236}">
                <a16:creationId xmlns:a16="http://schemas.microsoft.com/office/drawing/2014/main" id="{F7B586A9-3020-49F9-958B-61916CCDF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863" y="1435868"/>
            <a:ext cx="3938955" cy="36607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50495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DDC6B-9250-425A-AFDA-08CF547CC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learned/wish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17A4A-F123-4C32-B08D-A4CF47517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5794847" cy="3541714"/>
          </a:xfrm>
        </p:spPr>
        <p:txBody>
          <a:bodyPr/>
          <a:lstStyle/>
          <a:p>
            <a:r>
              <a:rPr lang="en-US" dirty="0"/>
              <a:t>Communication is essential</a:t>
            </a:r>
          </a:p>
          <a:p>
            <a:pPr lvl="1"/>
            <a:r>
              <a:rPr lang="en-US" dirty="0"/>
              <a:t>Get things in writing and keep checking in</a:t>
            </a:r>
          </a:p>
          <a:p>
            <a:r>
              <a:rPr lang="en-US" dirty="0"/>
              <a:t>Sit down meeting before all grants</a:t>
            </a:r>
          </a:p>
          <a:p>
            <a:r>
              <a:rPr lang="en-US" dirty="0"/>
              <a:t>Better idea of what’s coming</a:t>
            </a:r>
          </a:p>
          <a:p>
            <a:r>
              <a:rPr lang="en-US" dirty="0"/>
              <a:t>One point of contact with </a:t>
            </a:r>
            <a:r>
              <a:rPr lang="en-US" dirty="0" err="1"/>
              <a:t>DoIT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AB561-F465-4345-9613-DA60E6391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919DE-2D43-4A66-BAB4-E73DD29546D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2" name="Picture 11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D110D673-4988-4446-B423-6026CF36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27" y="1946470"/>
            <a:ext cx="4402243" cy="35417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35911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74CCE-8CA4-4476-8389-EC150B52E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22" y="133826"/>
            <a:ext cx="11150550" cy="6590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3A752-45CB-47A2-9907-9815DE96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D2B84-3982-4472-8397-0253C6200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/>
              <a:t>Admin access for testing</a:t>
            </a:r>
          </a:p>
          <a:p>
            <a:r>
              <a:rPr lang="en-US"/>
              <a:t>Ensure product suits needs</a:t>
            </a:r>
          </a:p>
          <a:p>
            <a:r>
              <a:rPr lang="en-US"/>
              <a:t>Efficiency of evaluation</a:t>
            </a:r>
          </a:p>
        </p:txBody>
      </p:sp>
    </p:spTree>
    <p:extLst>
      <p:ext uri="{BB962C8B-B14F-4D97-AF65-F5344CB8AC3E}">
        <p14:creationId xmlns:p14="http://schemas.microsoft.com/office/powerpoint/2010/main" val="56245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E666-B742-4057-94FA-41FEF07FD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274" y="1048358"/>
            <a:ext cx="87074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admin access such a hurdle? Why are firewalls so strict?</a:t>
            </a:r>
            <a:b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5" name="Picture 2" descr="Fire Oops GIF (GIF Image)">
            <a:extLst>
              <a:ext uri="{FF2B5EF4-FFF2-40B4-BE49-F238E27FC236}">
                <a16:creationId xmlns:a16="http://schemas.microsoft.com/office/drawing/2014/main" id="{19B0DFA0-E8D1-A5F0-9DA7-779B959F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43" y="2523837"/>
            <a:ext cx="4487729" cy="336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788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A419-BC52-4488-949F-0FF65C8E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Intake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FB716-3EA1-4EA7-8173-C4F248C71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Security is everyone’s priority</a:t>
            </a:r>
          </a:p>
          <a:p>
            <a:r>
              <a:rPr lang="en-US"/>
              <a:t>Agreements</a:t>
            </a:r>
          </a:p>
          <a:p>
            <a:pPr lvl="1"/>
            <a:r>
              <a:rPr lang="en-US"/>
              <a:t>Justification and use case</a:t>
            </a:r>
          </a:p>
          <a:p>
            <a:pPr lvl="1"/>
            <a:r>
              <a:rPr lang="en-US"/>
              <a:t>Consensus through discussion</a:t>
            </a:r>
          </a:p>
          <a:p>
            <a:pPr lvl="1"/>
            <a:r>
              <a:rPr lang="en-US"/>
              <a:t>Review and evaluate periodically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D5B889-10F6-4475-85E5-09B0AD96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64" y="1143751"/>
            <a:ext cx="580178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525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0C16-938C-48F1-B9EA-E8B31529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761" y="123584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ITs priority regulations or rules for agency personnel? What is the reasoning behind those regulations?</a:t>
            </a:r>
            <a:b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A77913E-5A76-1909-905D-A09266FD3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7" y="3953563"/>
            <a:ext cx="2981907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1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   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Mystery Reaction GIF by GIPHY Studios Originals (GIF Image)">
            <a:extLst>
              <a:ext uri="{FF2B5EF4-FFF2-40B4-BE49-F238E27FC236}">
                <a16:creationId xmlns:a16="http://schemas.microsoft.com/office/drawing/2014/main" id="{44951A95-1CCF-26CA-5CC7-FBB6E672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37" y="2904437"/>
            <a:ext cx="3209490" cy="32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811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BB74-9B0F-4537-BFFC-E708ACB4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Azure Migration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F2687-BA8A-473A-ACDE-0D6C6AE95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890" y="1488300"/>
            <a:ext cx="5898908" cy="38814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008C31-392B-CE49-813D-EFE0CE206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/>
              <a:t>Collaboration</a:t>
            </a:r>
          </a:p>
          <a:p>
            <a:r>
              <a:rPr lang="en-US"/>
              <a:t>Peer to Peer Coordination</a:t>
            </a:r>
          </a:p>
          <a:p>
            <a:r>
              <a:rPr lang="en-US"/>
              <a:t>Language and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1554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7D0A-BCDF-46D1-BEBB-648A86D0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70" y="12237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things have you learned about the IT/Archives language barrier? What makes Archivists unique?</a:t>
            </a:r>
            <a:b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7170" name="Picture 2" descr="Confused Where Am I GIF by Originals (GIF Image)">
            <a:extLst>
              <a:ext uri="{FF2B5EF4-FFF2-40B4-BE49-F238E27FC236}">
                <a16:creationId xmlns:a16="http://schemas.microsoft.com/office/drawing/2014/main" id="{96503DFF-E54D-8D10-8984-AF463F5E9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91" y="2549325"/>
            <a:ext cx="6366164" cy="358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65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97215-A848-4E30-BFC5-C7A93A1DD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Building</a:t>
            </a:r>
          </a:p>
        </p:txBody>
      </p:sp>
      <p:pic>
        <p:nvPicPr>
          <p:cNvPr id="5" name="Content Placeholder 4" descr="A picture containing text, sky, outdoor, white&#10;&#10;Description automatically generated">
            <a:extLst>
              <a:ext uri="{FF2B5EF4-FFF2-40B4-BE49-F238E27FC236}">
                <a16:creationId xmlns:a16="http://schemas.microsoft.com/office/drawing/2014/main" id="{FABC7A50-C8AF-4B4B-AF9D-7CEF409E2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2" t="4488" r="14150" b="6094"/>
          <a:stretch/>
        </p:blipFill>
        <p:spPr>
          <a:xfrm>
            <a:off x="1099128" y="1828279"/>
            <a:ext cx="2697018" cy="45817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22149-0829-4F57-AC91-72D85A068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338" y="365125"/>
            <a:ext cx="6810375" cy="3248025"/>
          </a:xfrm>
          <a:prstGeom prst="rect">
            <a:avLst/>
          </a:prstGeom>
        </p:spPr>
      </p:pic>
      <p:sp>
        <p:nvSpPr>
          <p:cNvPr id="8" name="Arrow: Bent-Up 7">
            <a:extLst>
              <a:ext uri="{FF2B5EF4-FFF2-40B4-BE49-F238E27FC236}">
                <a16:creationId xmlns:a16="http://schemas.microsoft.com/office/drawing/2014/main" id="{A0240DC7-1FD3-4E7E-96AC-DF8EF1D0E32B}"/>
              </a:ext>
            </a:extLst>
          </p:cNvPr>
          <p:cNvSpPr/>
          <p:nvPr/>
        </p:nvSpPr>
        <p:spPr>
          <a:xfrm>
            <a:off x="4595566" y="4119157"/>
            <a:ext cx="2540000" cy="1524000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5BC66A-70F3-1DD5-4CE5-9A42C8D86A28}"/>
              </a:ext>
            </a:extLst>
          </p:cNvPr>
          <p:cNvSpPr txBox="1">
            <a:spLocks/>
          </p:cNvSpPr>
          <p:nvPr/>
        </p:nvSpPr>
        <p:spPr>
          <a:xfrm>
            <a:off x="913287" y="27054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Everyone’s favorite project</a:t>
            </a:r>
          </a:p>
          <a:p>
            <a:pPr marL="685800" marR="0" lvl="1" indent="-22860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Priority balancing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4873CC-53A0-F36F-E289-2E915F1431B8}"/>
              </a:ext>
            </a:extLst>
          </p:cNvPr>
          <p:cNvSpPr txBox="1"/>
          <p:nvPr/>
        </p:nvSpPr>
        <p:spPr>
          <a:xfrm>
            <a:off x="2248720" y="6163815"/>
            <a:ext cx="1733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RG013, PA State Archives </a:t>
            </a:r>
          </a:p>
        </p:txBody>
      </p:sp>
    </p:spTree>
    <p:extLst>
      <p:ext uri="{BB962C8B-B14F-4D97-AF65-F5344CB8AC3E}">
        <p14:creationId xmlns:p14="http://schemas.microsoft.com/office/powerpoint/2010/main" val="3578539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C60F-0E19-4623-A483-9E6E8BBE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131610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most important priority for the New Building Project in the eyes of IT?</a:t>
            </a:r>
            <a:b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8194" name="Picture 2" descr="Season 6 What GIF by The Office (GIF Image)">
            <a:extLst>
              <a:ext uri="{FF2B5EF4-FFF2-40B4-BE49-F238E27FC236}">
                <a16:creationId xmlns:a16="http://schemas.microsoft.com/office/drawing/2014/main" id="{E11FEFB4-F6A9-0E68-6A1C-E2604520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745" y="2999773"/>
            <a:ext cx="4167909" cy="34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0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1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8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09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14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5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26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1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42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7925E4-22EC-479C-BAEC-A7D8DB2A0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Welcome!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914495-8B04-48E2-91AD-DDDBCFBA7F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181066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D9E17-789F-467B-8542-175795EE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2</a:t>
            </a:fld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4F3356C6-DA78-4500-AB4C-681E2153A489}"/>
              </a:ext>
            </a:extLst>
          </p:cNvPr>
          <p:cNvGrpSpPr/>
          <p:nvPr/>
        </p:nvGrpSpPr>
        <p:grpSpPr>
          <a:xfrm>
            <a:off x="31923" y="6301902"/>
            <a:ext cx="1028221" cy="517525"/>
            <a:chOff x="11159810" y="6345563"/>
            <a:chExt cx="1028221" cy="517525"/>
          </a:xfrm>
        </p:grpSpPr>
        <p:pic>
          <p:nvPicPr>
            <p:cNvPr id="143" name="Picture 12">
              <a:extLst>
                <a:ext uri="{FF2B5EF4-FFF2-40B4-BE49-F238E27FC236}">
                  <a16:creationId xmlns:a16="http://schemas.microsoft.com/office/drawing/2014/main" id="{28D23408-3205-41D3-9CA2-160D69C517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810" y="6345563"/>
              <a:ext cx="404171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2">
              <a:extLst>
                <a:ext uri="{FF2B5EF4-FFF2-40B4-BE49-F238E27FC236}">
                  <a16:creationId xmlns:a16="http://schemas.microsoft.com/office/drawing/2014/main" id="{57027E5E-8F95-4CA3-9F9C-4872C8948F5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2130" y="6345563"/>
              <a:ext cx="625901" cy="514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4123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A7C9-3DBF-4D39-B7B5-021000C83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Preservation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76F91-792E-468F-8FF8-376A3E318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Requirements/Request For Proposal (RFP)</a:t>
            </a:r>
          </a:p>
          <a:p>
            <a:r>
              <a:rPr lang="en-US"/>
              <a:t>Defined requirements gathering</a:t>
            </a:r>
          </a:p>
          <a:p>
            <a:r>
              <a:rPr lang="en-US"/>
              <a:t>Systematic Scoring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6A3A3-7599-FD0D-4F54-6A0082E12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04" y="2860936"/>
            <a:ext cx="5820197" cy="3631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27750-1A79-9A76-D23F-021B27D5ECCA}"/>
              </a:ext>
            </a:extLst>
          </p:cNvPr>
          <p:cNvSpPr txBox="1"/>
          <p:nvPr/>
        </p:nvSpPr>
        <p:spPr>
          <a:xfrm>
            <a:off x="6094411" y="6156429"/>
            <a:ext cx="4126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"1957 ... KRONOS!" by x-ray delta one is licensed under CC BY-NC-SA 2.0.</a:t>
            </a:r>
          </a:p>
        </p:txBody>
      </p:sp>
    </p:spTree>
    <p:extLst>
      <p:ext uri="{BB962C8B-B14F-4D97-AF65-F5344CB8AC3E}">
        <p14:creationId xmlns:p14="http://schemas.microsoft.com/office/powerpoint/2010/main" val="1074032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BAA87-92AC-428C-AFE2-CFD66E06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40" y="137152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single most thing that Archives wants that IT won’t budge on?</a:t>
            </a:r>
            <a:b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9218" name="Picture 2" descr="Question Mark Idk GIF by US National Archives (GIF Image)">
            <a:extLst>
              <a:ext uri="{FF2B5EF4-FFF2-40B4-BE49-F238E27FC236}">
                <a16:creationId xmlns:a16="http://schemas.microsoft.com/office/drawing/2014/main" id="{6EF224EA-CD73-66C7-9040-000108FB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69" y="2697090"/>
            <a:ext cx="5416803" cy="393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4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93368A-CF6E-F836-1431-E2231173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42" y="377206"/>
            <a:ext cx="10869538" cy="57660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129CD9-A4BB-4FF6-AF0D-28FC0F33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911953"/>
            <a:ext cx="2006600" cy="147291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>
                    <a:lumMod val="95000"/>
                  </a:schemeClr>
                </a:solidFill>
              </a:rPr>
              <a:t>ERMS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2E7965-42C2-0FAD-E8EC-61D402948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87048" y="904795"/>
            <a:ext cx="3836480" cy="5115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E71D0-09CC-D6AE-8315-A1E2F7DFB049}"/>
              </a:ext>
            </a:extLst>
          </p:cNvPr>
          <p:cNvSpPr txBox="1"/>
          <p:nvPr/>
        </p:nvSpPr>
        <p:spPr>
          <a:xfrm>
            <a:off x="7373021" y="5746448"/>
            <a:ext cx="33869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"Files (85)" by Doug Waldron is licensed under CC BY-SA 2.0.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3476BE-B4F5-EB16-E179-B0220D4BE0DC}"/>
              </a:ext>
            </a:extLst>
          </p:cNvPr>
          <p:cNvSpPr txBox="1">
            <a:spLocks/>
          </p:cNvSpPr>
          <p:nvPr/>
        </p:nvSpPr>
        <p:spPr>
          <a:xfrm>
            <a:off x="838200" y="2902000"/>
            <a:ext cx="5125872" cy="2529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Enterprise-Wide Solutions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Stakeholders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SSO</a:t>
            </a:r>
          </a:p>
        </p:txBody>
      </p:sp>
    </p:spTree>
    <p:extLst>
      <p:ext uri="{BB962C8B-B14F-4D97-AF65-F5344CB8AC3E}">
        <p14:creationId xmlns:p14="http://schemas.microsoft.com/office/powerpoint/2010/main" val="3746777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68319-C88C-4A8E-A636-200197F2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11" y="805622"/>
            <a:ext cx="11356649" cy="1557679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goes into planning an enterprise solution in IT’s mind?</a:t>
            </a:r>
            <a:b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6146" name="Picture 2" descr="Wondering Question Mark GIF by xponentialdesign (GIF Image)">
            <a:extLst>
              <a:ext uri="{FF2B5EF4-FFF2-40B4-BE49-F238E27FC236}">
                <a16:creationId xmlns:a16="http://schemas.microsoft.com/office/drawing/2014/main" id="{C02A2B82-261E-961D-0621-C02EBA727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44" y="1901481"/>
            <a:ext cx="4555837" cy="45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605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0710A-D48F-7ECC-1C0D-E97B093CD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849" y="1368023"/>
            <a:ext cx="10959151" cy="23876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IT / Archives Collaboration Wisdom</a:t>
            </a:r>
            <a:br>
              <a:rPr lang="en-US"/>
            </a:br>
            <a:r>
              <a:rPr lang="en-US"/>
              <a:t>Bill 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65411-5B9E-694D-410A-EDC45CFC9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5857" y="4029741"/>
            <a:ext cx="8791575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Don’t ask “We need to …”, instead ask “We would like to …” or “How do we …”</a:t>
            </a:r>
          </a:p>
          <a:p>
            <a:r>
              <a:rPr lang="en-US" dirty="0"/>
              <a:t>Involve IT early in the process, even if you don’t think you need them</a:t>
            </a:r>
          </a:p>
          <a:p>
            <a:r>
              <a:rPr lang="en-US" dirty="0"/>
              <a:t>Have Patience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068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0F59-27CC-3C12-9828-7328BF287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366" y="786212"/>
            <a:ext cx="9144000" cy="980408"/>
          </a:xfrm>
        </p:spPr>
        <p:txBody>
          <a:bodyPr/>
          <a:lstStyle/>
          <a:p>
            <a:pPr algn="ctr"/>
            <a:r>
              <a:rPr lang="en-US"/>
              <a:t>Additional Questions??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ED76A-AB1C-E5BE-8683-8DED2E3FE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Suzanne Stasiulatis, Archivist, PA State Archives </a:t>
            </a:r>
            <a:r>
              <a:rPr lang="en-US">
                <a:hlinkClick r:id="rId2"/>
              </a:rPr>
              <a:t>sustasiula@pa.gov</a:t>
            </a:r>
            <a:endParaRPr lang="en-US"/>
          </a:p>
          <a:p>
            <a:r>
              <a:rPr lang="en-US"/>
              <a:t>Bill Ward, Business Relationship Manager, PA Office of Administration </a:t>
            </a:r>
            <a:r>
              <a:rPr lang="en-US">
                <a:hlinkClick r:id="rId3"/>
              </a:rPr>
              <a:t>wilward@pa.gov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77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A2B2A-397D-4420-AD9A-0020C8E44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Working with IT…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0FBE-8B52-414E-BA40-7604711D8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Don’t ask “We need to …”, instead ask “We would like to …” or “How do we …”</a:t>
            </a:r>
          </a:p>
          <a:p>
            <a:r>
              <a:rPr lang="en-US" dirty="0"/>
              <a:t>Involve early in the process</a:t>
            </a:r>
          </a:p>
          <a:p>
            <a:r>
              <a:rPr lang="en-US" dirty="0"/>
              <a:t>Know your agencies policies … and your </a:t>
            </a:r>
            <a:r>
              <a:rPr lang="en-US" dirty="0" err="1"/>
              <a:t>higher's</a:t>
            </a:r>
            <a:r>
              <a:rPr lang="en-US" dirty="0"/>
              <a:t> policies</a:t>
            </a:r>
          </a:p>
          <a:p>
            <a:r>
              <a:rPr lang="en-US" dirty="0"/>
              <a:t>Have Patience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849B0-146D-4BAA-8CAE-E933A453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919DE-2D43-4A66-BAB4-E73DD29546D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643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42BD-6C49-4976-A47A-542766770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&amp; Comments</a:t>
            </a:r>
          </a:p>
        </p:txBody>
      </p:sp>
      <p:pic>
        <p:nvPicPr>
          <p:cNvPr id="6" name="Content Placeholder 5" descr="Yellow and blue symbols">
            <a:extLst>
              <a:ext uri="{FF2B5EF4-FFF2-40B4-BE49-F238E27FC236}">
                <a16:creationId xmlns:a16="http://schemas.microsoft.com/office/drawing/2014/main" id="{49486334-0BF9-4AED-887B-7DABAC101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38" y="2249488"/>
            <a:ext cx="4627949" cy="35417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9D342-1452-4D8F-AABF-E61973D1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31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E79AA19A-D2E5-47F2-AF0A-1AF60D42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1A1E618-D29E-4367-8C34-500E34D05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1F2BFD0-D896-4BA3-BA8F-0C866BD02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E768552D-D282-4F68-A829-290A4E831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24AFF31-9CD5-4E66-92F8-23BBAA24F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2267C9D4-1770-45DD-AAFC-481CD7F9A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0DD6E0B-EC58-4D78-8125-AD2172CD2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23D6129D-742B-422D-A589-6692C1671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EA94B27-F456-4ED8-8882-77632BDA0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5B7F96AD-560C-44A0-A513-B06758743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86701218-3235-4E29-9935-1315B5CCA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046B7BE0-D335-42EA-9893-4FA7654F1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CE912BA-808B-403C-B26F-8083A682E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D974F65A-298C-4395-B461-99B9B49A0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700B2930-989F-49DC-B909-8150145AD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795CB5A4-5145-4F55-95D0-6FB820C84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54BB8F48-D800-442A-A603-979FE924B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6E863078-201C-4DC0-8D49-077300CE5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6A07EBB6-75B0-4867-9AAF-7A645F414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Rectangle 21">
              <a:extLst>
                <a:ext uri="{FF2B5EF4-FFF2-40B4-BE49-F238E27FC236}">
                  <a16:creationId xmlns:a16="http://schemas.microsoft.com/office/drawing/2014/main" id="{FA40A456-C685-468E-802E-FC9DF586A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F101202F-1B2A-414C-83B7-9327E599C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4CC9B21F-B169-47E9-9B97-3BB645B29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BC5FF733-2B71-4734-AD6A-5B35D99A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0BCEB342-9AFC-4DCB-B92F-E08DC9594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3B9B4933-5C48-49CF-9C6A-A29413150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404FC76C-600A-482C-8386-F77ACBCCA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E8C5D50B-A590-4AAE-A748-113B62DAD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6C045F21-7031-4278-BFEE-A9E856ADA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20EE11A6-3412-4362-8A81-592A15F2A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A376EBB9-93F5-4B6F-95B3-C36B6C851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63A639-3218-4FFD-A477-254B46F8A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254035"/>
            <a:ext cx="2926190" cy="40022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Stay connected &amp; informed</a:t>
            </a:r>
          </a:p>
        </p:txBody>
      </p:sp>
      <p:sp useBgFill="1">
        <p:nvSpPr>
          <p:cNvPr id="43" name="Round Diagonal Corner Rectangle 6">
            <a:extLst>
              <a:ext uri="{FF2B5EF4-FFF2-40B4-BE49-F238E27FC236}">
                <a16:creationId xmlns:a16="http://schemas.microsoft.com/office/drawing/2014/main" id="{092ADBCF-B973-4C52-B740-4963E95B3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2C625-3BC3-4416-A5ED-DEFACE2F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21" y="5883274"/>
            <a:ext cx="77108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E2919DE-2D43-4A66-BAB4-E73DD29546D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DD94EF-2C73-4E4C-8332-A75D8AC6B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16EF4FCE-B4BF-485E-B545-95827107A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C2DD2F29-32E6-486A-A295-CB29680AD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B1A76276-E7B7-4550-9AFF-0A2E9EAEA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EAFC4E0E-3390-457C-BCC9-A2479C10F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D0E59BF7-C450-4448-B71A-80ECD878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BAB182A0-0A27-42D3-A9D0-56E8B7F4A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4C9A08D9-525C-448E-A071-78226848F4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7818D96-423C-499F-A080-00EF0B9D4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059B8971-2367-46BA-8FCC-D001A6C36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41">
              <a:extLst>
                <a:ext uri="{FF2B5EF4-FFF2-40B4-BE49-F238E27FC236}">
                  <a16:creationId xmlns:a16="http://schemas.microsoft.com/office/drawing/2014/main" id="{E4DF0A08-11EF-495A-980F-2ED66FBB8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graphicFrame>
        <p:nvGraphicFramePr>
          <p:cNvPr id="42" name="Content Placeholder 2">
            <a:extLst>
              <a:ext uri="{FF2B5EF4-FFF2-40B4-BE49-F238E27FC236}">
                <a16:creationId xmlns:a16="http://schemas.microsoft.com/office/drawing/2014/main" id="{BD8418EF-3E2B-4E35-8F87-923FDBF037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829396"/>
              </p:ext>
            </p:extLst>
          </p:nvPr>
        </p:nvGraphicFramePr>
        <p:xfrm>
          <a:off x="4423954" y="1254035"/>
          <a:ext cx="6296297" cy="400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7CA6AA14-C71B-4B73-B498-F4EF9644D5BA}"/>
              </a:ext>
            </a:extLst>
          </p:cNvPr>
          <p:cNvGrpSpPr/>
          <p:nvPr/>
        </p:nvGrpSpPr>
        <p:grpSpPr>
          <a:xfrm>
            <a:off x="32621" y="6316662"/>
            <a:ext cx="1028221" cy="517525"/>
            <a:chOff x="11159810" y="6345563"/>
            <a:chExt cx="1028221" cy="517525"/>
          </a:xfrm>
        </p:grpSpPr>
        <p:pic>
          <p:nvPicPr>
            <p:cNvPr id="61" name="Picture 12">
              <a:extLst>
                <a:ext uri="{FF2B5EF4-FFF2-40B4-BE49-F238E27FC236}">
                  <a16:creationId xmlns:a16="http://schemas.microsoft.com/office/drawing/2014/main" id="{DED4C5CC-6D54-4E17-B819-830711A2B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810" y="6345563"/>
              <a:ext cx="404171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531F1511-FAE4-4FF0-BC38-F8B16A2454D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2130" y="6345563"/>
              <a:ext cx="625901" cy="514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996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5AD51-1453-4315-989E-25B252BA7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 2022 sponsor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BB248E-9CFF-4B71-8DB1-7349CC2F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3</a:t>
            </a:fld>
            <a:endParaRPr lang="en-US"/>
          </a:p>
        </p:txBody>
      </p:sp>
      <p:pic>
        <p:nvPicPr>
          <p:cNvPr id="14" name="Content Placeholder 13" descr="Text&#10;&#10;Description automatically generated">
            <a:extLst>
              <a:ext uri="{FF2B5EF4-FFF2-40B4-BE49-F238E27FC236}">
                <a16:creationId xmlns:a16="http://schemas.microsoft.com/office/drawing/2014/main" id="{25E327A5-C2D4-44C6-91E7-9AD7A97C2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95" y="2249488"/>
            <a:ext cx="8697835" cy="3541712"/>
          </a:xfrm>
        </p:spPr>
      </p:pic>
    </p:spTree>
    <p:extLst>
      <p:ext uri="{BB962C8B-B14F-4D97-AF65-F5344CB8AC3E}">
        <p14:creationId xmlns:p14="http://schemas.microsoft.com/office/powerpoint/2010/main" val="3912945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A2806-077C-4A9A-B3BD-61AE838C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E770E-019B-4238-BFD3-3DF515B67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Cathy </a:t>
            </a:r>
            <a:r>
              <a:rPr lang="en-US" dirty="0" err="1"/>
              <a:t>popovitch</a:t>
            </a:r>
            <a:endParaRPr lang="en-US" dirty="0"/>
          </a:p>
        </p:txBody>
      </p:sp>
      <p:pic>
        <p:nvPicPr>
          <p:cNvPr id="14" name="Picture Placeholder 1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CB406E11-2E37-CD94-B864-C6DFEB3D1772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8" b="19704"/>
          <a:stretch/>
        </p:blipFill>
        <p:spPr>
          <a:xfrm>
            <a:off x="1141413" y="1780162"/>
            <a:ext cx="2775865" cy="270429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7DF1AF-8ABB-4A13-BB6B-542FFD5D8E6B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2778834" cy="817843"/>
          </a:xfrm>
        </p:spPr>
        <p:txBody>
          <a:bodyPr/>
          <a:lstStyle/>
          <a:p>
            <a:r>
              <a:rPr lang="en-US" dirty="0"/>
              <a:t>Supervisor, Operations Section, Illinois State Archives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ECE80E-4008-4CA1-A511-7CBC9F3AD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Alex </a:t>
            </a:r>
            <a:r>
              <a:rPr lang="en-US" dirty="0" err="1"/>
              <a:t>dixon</a:t>
            </a:r>
            <a:endParaRPr lang="en-US" dirty="0"/>
          </a:p>
        </p:txBody>
      </p:sp>
      <p:pic>
        <p:nvPicPr>
          <p:cNvPr id="16" name="Picture Placeholder 15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B38A8B5-6D39-99C6-E80C-E7F68563D9D4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7309"/>
          <a:stretch/>
        </p:blipFill>
        <p:spPr>
          <a:xfrm>
            <a:off x="4489053" y="1780162"/>
            <a:ext cx="2779080" cy="270429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658500-5C92-471D-847C-89047FF52804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2594143" cy="810342"/>
          </a:xfrm>
        </p:spPr>
        <p:txBody>
          <a:bodyPr/>
          <a:lstStyle/>
          <a:p>
            <a:r>
              <a:rPr lang="en-US" dirty="0"/>
              <a:t>Senior Archival Conservator, Illinois State Archives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84B93C-E424-4123-8E59-6C44AA75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0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A2806-077C-4A9A-B3BD-61AE838C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E770E-019B-4238-BFD3-3DF515B67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Suzanne </a:t>
            </a:r>
            <a:r>
              <a:rPr lang="en-US" dirty="0" err="1"/>
              <a:t>stasiulatis</a:t>
            </a:r>
            <a:endParaRPr lang="en-US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202A92A-CCC9-A993-C993-864B9638DD7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9" b="-457"/>
          <a:stretch/>
        </p:blipFill>
        <p:spPr>
          <a:xfrm>
            <a:off x="1288653" y="1778776"/>
            <a:ext cx="2528306" cy="283281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7DF1AF-8ABB-4A13-BB6B-542FFD5D8E6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en-US" dirty="0"/>
              <a:t>Digital Outreach Section Head, Pennsylvania State Archives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ECE80E-4008-4CA1-A511-7CBC9F3AD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Bill ward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49CD4F93-499A-4BF9-5A07-FCC9678D5C02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57"/>
          <a:stretch/>
        </p:blipFill>
        <p:spPr>
          <a:xfrm>
            <a:off x="4538421" y="1778776"/>
            <a:ext cx="2592683" cy="283281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658500-5C92-471D-847C-89047FF5280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Business Relationship Manager, Pennsylvania State Archives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C903D0E-5300-4D99-B5D7-E0DB59BE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66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12B4-EAF5-49D2-AD73-68AC5DE91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3704" y="154958"/>
            <a:ext cx="8791575" cy="2387600"/>
          </a:xfrm>
        </p:spPr>
        <p:txBody>
          <a:bodyPr/>
          <a:lstStyle/>
          <a:p>
            <a:pPr algn="ctr"/>
            <a:r>
              <a:rPr lang="en-US" dirty="0"/>
              <a:t>It coordination at the Illinois State Archives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89F87-F6E1-4073-B16D-747C0FFF3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212" y="2542558"/>
            <a:ext cx="8791575" cy="635000"/>
          </a:xfrm>
        </p:spPr>
        <p:txBody>
          <a:bodyPr/>
          <a:lstStyle/>
          <a:p>
            <a:pPr algn="ctr"/>
            <a:r>
              <a:rPr lang="en-US" dirty="0"/>
              <a:t>Cathy Popovitch &amp; Alex Dixon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93C9C-4118-4973-AE42-BA42B8482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919DE-2D43-4A66-BAB4-E73DD29546D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7" descr="A picture containing outdoor, sky, building, white&#10;&#10;Description automatically generated">
            <a:extLst>
              <a:ext uri="{FF2B5EF4-FFF2-40B4-BE49-F238E27FC236}">
                <a16:creationId xmlns:a16="http://schemas.microsoft.com/office/drawing/2014/main" id="{FFB354FE-3A87-493C-A0CE-52D1AD948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16" y="3429000"/>
            <a:ext cx="3530568" cy="2807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22044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A2B2A-397D-4420-AD9A-0020C8E44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0FBE-8B52-414E-BA40-7604711D8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4468555" cy="3541714"/>
          </a:xfrm>
        </p:spPr>
        <p:txBody>
          <a:bodyPr/>
          <a:lstStyle/>
          <a:p>
            <a:r>
              <a:rPr lang="en-US" dirty="0"/>
              <a:t>Secretary of State’s Department of Information Technology (</a:t>
            </a:r>
            <a:r>
              <a:rPr lang="en-US" dirty="0" err="1"/>
              <a:t>DoIT</a:t>
            </a:r>
            <a:r>
              <a:rPr lang="en-US" dirty="0"/>
              <a:t>)</a:t>
            </a:r>
          </a:p>
          <a:p>
            <a:r>
              <a:rPr lang="en-US" dirty="0"/>
              <a:t>Departmental Liaisons</a:t>
            </a:r>
          </a:p>
          <a:p>
            <a:pPr lvl="1"/>
            <a:r>
              <a:rPr lang="en-US" dirty="0"/>
              <a:t>Created to streamline IT support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849B0-146D-4BAA-8CAE-E933A453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919DE-2D43-4A66-BAB4-E73DD29546D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7" descr="Accounting department in 1954.">
            <a:extLst>
              <a:ext uri="{FF2B5EF4-FFF2-40B4-BE49-F238E27FC236}">
                <a16:creationId xmlns:a16="http://schemas.microsoft.com/office/drawing/2014/main" id="{DF680629-429E-41DE-B306-280EE1A5C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10" y="1935606"/>
            <a:ext cx="4676425" cy="37090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96085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5BE0-418E-4783-9D19-5B3706C12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 helm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AA878-4852-488A-A9A4-914EBAE28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89811"/>
            <a:ext cx="6050219" cy="4642794"/>
          </a:xfrm>
        </p:spPr>
        <p:txBody>
          <a:bodyPr>
            <a:normAutofit fontScale="92500"/>
          </a:bodyPr>
          <a:lstStyle/>
          <a:p>
            <a:r>
              <a:rPr lang="en-US" dirty="0"/>
              <a:t>State Photographer Eddie Winfred “Doc” Helm (1941-1992)</a:t>
            </a:r>
          </a:p>
          <a:p>
            <a:r>
              <a:rPr lang="en-US" dirty="0"/>
              <a:t>Estimated 21,000 4x5mm photo negatives</a:t>
            </a:r>
          </a:p>
          <a:p>
            <a:r>
              <a:rPr lang="en-US" dirty="0"/>
              <a:t>$60,178 NHPRC Grant</a:t>
            </a:r>
          </a:p>
          <a:p>
            <a:r>
              <a:rPr lang="en-US" dirty="0"/>
              <a:t>Final numbers: </a:t>
            </a:r>
          </a:p>
          <a:p>
            <a:pPr lvl="1"/>
            <a:r>
              <a:rPr lang="en-US" dirty="0"/>
              <a:t>22,042 on Illinois Digital Archives (IDA)</a:t>
            </a:r>
          </a:p>
          <a:p>
            <a:pPr lvl="1"/>
            <a:r>
              <a:rPr lang="en-US" dirty="0"/>
              <a:t>31,282 scanned</a:t>
            </a:r>
          </a:p>
          <a:p>
            <a:pPr lvl="1"/>
            <a:r>
              <a:rPr lang="en-US" dirty="0"/>
              <a:t>45,161 negatives </a:t>
            </a:r>
            <a:r>
              <a:rPr lang="en-US" dirty="0" err="1"/>
              <a:t>refoldered</a:t>
            </a:r>
            <a:r>
              <a:rPr lang="en-US" dirty="0"/>
              <a:t>/basic metadata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 http://idaillinois.org/digital/collection/DocHelm/search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85760-EF23-47C4-A9CB-3B871C8C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919DE-2D43-4A66-BAB4-E73DD29546D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7" descr="A person holding a camera&#10;&#10;Description automatically generated with medium confidence">
            <a:extLst>
              <a:ext uri="{FF2B5EF4-FFF2-40B4-BE49-F238E27FC236}">
                <a16:creationId xmlns:a16="http://schemas.microsoft.com/office/drawing/2014/main" id="{2C6627F1-0098-4ECE-AB80-E9D36ABF7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91" y="1325118"/>
            <a:ext cx="3373374" cy="4207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6172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7DBB-75D7-45FC-8882-4827B0E67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Pre-Grant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C714-7C0D-4880-B14E-1BE347DC1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10590"/>
            <a:ext cx="5613615" cy="35417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Discussions with Illinois State Library</a:t>
            </a:r>
          </a:p>
          <a:p>
            <a:r>
              <a:rPr lang="en-US" dirty="0"/>
              <a:t>Meeting with </a:t>
            </a:r>
            <a:r>
              <a:rPr lang="en-US" dirty="0" err="1"/>
              <a:t>DoIT</a:t>
            </a:r>
            <a:r>
              <a:rPr lang="en-US" dirty="0"/>
              <a:t> Director to discuss needs including:</a:t>
            </a:r>
          </a:p>
          <a:p>
            <a:pPr lvl="1"/>
            <a:r>
              <a:rPr lang="en-US" dirty="0"/>
              <a:t>Equipment</a:t>
            </a:r>
          </a:p>
          <a:p>
            <a:pPr lvl="2"/>
            <a:r>
              <a:rPr lang="en-US" dirty="0"/>
              <a:t>Computer/Monitors</a:t>
            </a:r>
          </a:p>
          <a:p>
            <a:pPr lvl="2"/>
            <a:r>
              <a:rPr lang="en-US" dirty="0"/>
              <a:t>Scanner</a:t>
            </a:r>
          </a:p>
          <a:p>
            <a:pPr lvl="2"/>
            <a:r>
              <a:rPr lang="en-US" dirty="0"/>
              <a:t>Backup hard drives</a:t>
            </a:r>
          </a:p>
          <a:p>
            <a:pPr lvl="1"/>
            <a:r>
              <a:rPr lang="en-US" dirty="0"/>
              <a:t>Server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86B94-4122-4909-A53D-40BB843A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919DE-2D43-4A66-BAB4-E73DD29546D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7" descr="A group of people standing around a car&#10;&#10;Description automatically generated with low confidence">
            <a:extLst>
              <a:ext uri="{FF2B5EF4-FFF2-40B4-BE49-F238E27FC236}">
                <a16:creationId xmlns:a16="http://schemas.microsoft.com/office/drawing/2014/main" id="{7ACA8EDE-04F4-474B-9975-E281BE00E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08" y="1491976"/>
            <a:ext cx="4459037" cy="38639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349450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1173</TotalTime>
  <Words>615</Words>
  <Application>Microsoft Office PowerPoint</Application>
  <PresentationFormat>Widescreen</PresentationFormat>
  <Paragraphs>132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Tw Cen MT</vt:lpstr>
      <vt:lpstr>Circuit</vt:lpstr>
      <vt:lpstr>Archive/IT Coordination and Communication</vt:lpstr>
      <vt:lpstr>Welcome!</vt:lpstr>
      <vt:lpstr>SERI 2022 sponsor</vt:lpstr>
      <vt:lpstr>Presenters</vt:lpstr>
      <vt:lpstr>Presenters</vt:lpstr>
      <vt:lpstr>It coordination at the Illinois State Archives</vt:lpstr>
      <vt:lpstr>IT Coordination</vt:lpstr>
      <vt:lpstr>Doc helm Project</vt:lpstr>
      <vt:lpstr>Pre-Grant activities</vt:lpstr>
      <vt:lpstr>During the grant</vt:lpstr>
      <vt:lpstr>Lessons learned/wish list</vt:lpstr>
      <vt:lpstr>Virtual Machine</vt:lpstr>
      <vt:lpstr>Why is admin access such a hurdle? Why are firewalls so strict? </vt:lpstr>
      <vt:lpstr>Intake Machine</vt:lpstr>
      <vt:lpstr>What are ITs priority regulations or rules for agency personnel? What is the reasoning behind those regulations? </vt:lpstr>
      <vt:lpstr>Azure Migration</vt:lpstr>
      <vt:lpstr>What things have you learned about the IT/Archives language barrier? What makes Archivists unique? </vt:lpstr>
      <vt:lpstr>New Building</vt:lpstr>
      <vt:lpstr>What is the most important priority for the New Building Project in the eyes of IT? </vt:lpstr>
      <vt:lpstr>Digital Preservation System</vt:lpstr>
      <vt:lpstr>What is the single most thing that Archives wants that IT won’t budge on? </vt:lpstr>
      <vt:lpstr>ERMS</vt:lpstr>
      <vt:lpstr>What goes into planning an enterprise solution in IT’s mind? </vt:lpstr>
      <vt:lpstr>IT / Archives Collaboration Wisdom Bill Ward</vt:lpstr>
      <vt:lpstr>Additional Questions??</vt:lpstr>
      <vt:lpstr>Tips for Working with IT…</vt:lpstr>
      <vt:lpstr>Questions &amp; Comments</vt:lpstr>
      <vt:lpstr>Stay connected &amp; informed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webinar</dc:title>
  <dc:creator>Rebecca Julson</dc:creator>
  <cp:lastModifiedBy>Rebecca Julson</cp:lastModifiedBy>
  <cp:revision>5</cp:revision>
  <dcterms:created xsi:type="dcterms:W3CDTF">2021-10-01T13:12:53Z</dcterms:created>
  <dcterms:modified xsi:type="dcterms:W3CDTF">2022-07-05T13:44:50Z</dcterms:modified>
</cp:coreProperties>
</file>