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handoutMasterIdLst>
    <p:handoutMasterId r:id="rId45"/>
  </p:handoutMasterIdLst>
  <p:sldIdLst>
    <p:sldId id="257" r:id="rId3"/>
    <p:sldId id="382" r:id="rId4"/>
    <p:sldId id="393" r:id="rId5"/>
    <p:sldId id="256" r:id="rId6"/>
    <p:sldId id="464"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399" r:id="rId38"/>
    <p:sldId id="441" r:id="rId39"/>
    <p:sldId id="463" r:id="rId40"/>
    <p:sldId id="339" r:id="rId41"/>
    <p:sldId id="442" r:id="rId42"/>
    <p:sldId id="401"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initials="L" lastIdx="1" clrIdx="0">
    <p:extLst>
      <p:ext uri="{19B8F6BF-5375-455C-9EA6-DF929625EA0E}">
        <p15:presenceInfo xmlns:p15="http://schemas.microsoft.com/office/powerpoint/2012/main" userId="Li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snapToGrid="0">
      <p:cViewPr varScale="1">
        <p:scale>
          <a:sx n="80" d="100"/>
          <a:sy n="80" d="100"/>
        </p:scale>
        <p:origin x="62" y="216"/>
      </p:cViewPr>
      <p:guideLst/>
    </p:cSldViewPr>
  </p:slideViewPr>
  <p:notesTextViewPr>
    <p:cViewPr>
      <p:scale>
        <a:sx n="1" d="1"/>
        <a:sy n="1" d="1"/>
      </p:scale>
      <p:origin x="0" y="0"/>
    </p:cViewPr>
  </p:notesTextViewPr>
  <p:sorterViewPr>
    <p:cViewPr>
      <p:scale>
        <a:sx n="100" d="100"/>
        <a:sy n="100" d="100"/>
      </p:scale>
      <p:origin x="0" y="-825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3F8DB-AF8C-4A53-9817-C3A2300AAAC5}"/>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DEC33FEE-52E9-4711-BA44-A0FC2DAA9F6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3ABD1CA-67F5-4634-94A9-88D85BE148B4}" type="datetimeFigureOut">
              <a:rPr lang="en-US" smtClean="0"/>
              <a:t>9/22/2022</a:t>
            </a:fld>
            <a:endParaRPr lang="en-US" dirty="0"/>
          </a:p>
        </p:txBody>
      </p:sp>
      <p:sp>
        <p:nvSpPr>
          <p:cNvPr id="4" name="Footer Placeholder 3">
            <a:extLst>
              <a:ext uri="{FF2B5EF4-FFF2-40B4-BE49-F238E27FC236}">
                <a16:creationId xmlns:a16="http://schemas.microsoft.com/office/drawing/2014/main" id="{469C3E16-F2BC-4462-98F5-9CE2FD4CABF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55A44F6-8F3B-4331-BFDD-D5298FC3E25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8357170-B896-46E5-A532-E909E0B2090E}" type="slidenum">
              <a:rPr lang="en-US" smtClean="0"/>
              <a:t>‹#›</a:t>
            </a:fld>
            <a:endParaRPr lang="en-US" dirty="0"/>
          </a:p>
        </p:txBody>
      </p:sp>
    </p:spTree>
    <p:extLst>
      <p:ext uri="{BB962C8B-B14F-4D97-AF65-F5344CB8AC3E}">
        <p14:creationId xmlns:p14="http://schemas.microsoft.com/office/powerpoint/2010/main" val="1176329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7A368A7-9C9A-42E8-9E06-CC37B09F83BE}" type="datetimeFigureOut">
              <a:rPr lang="en-US" smtClean="0"/>
              <a:t>9/22/2022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B372F-02FE-4BD2-9CE9-178F22DA1F4F}" type="slidenum">
              <a:rPr lang="en-US" smtClean="0"/>
              <a:t>‹#›</a:t>
            </a:fld>
            <a:endParaRPr lang="en-US" dirty="0"/>
          </a:p>
        </p:txBody>
      </p:sp>
    </p:spTree>
    <p:extLst>
      <p:ext uri="{BB962C8B-B14F-4D97-AF65-F5344CB8AC3E}">
        <p14:creationId xmlns:p14="http://schemas.microsoft.com/office/powerpoint/2010/main" val="2406979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slaved.org"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docs.enslaved.or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e037ecc7b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
        <p:nvSpPr>
          <p:cNvPr id="127" name="Google Shape;127;g9e037ecc7b_2_7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559a6d2a8f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
        <p:nvSpPr>
          <p:cNvPr id="223" name="Google Shape;223;g1559a6d2a8f_0_3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559a6d2a8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Catherine - the rest of the slides (11-28)</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Enslaved.org project and data model captures data on: </a:t>
            </a:r>
            <a:endParaRPr b="1">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People - who participate in the historical slave trade</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Events - things that happened and were recorded about the slave trade</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Places - locations where these events took place</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Sources - the original documnets from which the other data components were dervived</a:t>
            </a:r>
            <a:endParaRPr/>
          </a:p>
        </p:txBody>
      </p:sp>
      <p:sp>
        <p:nvSpPr>
          <p:cNvPr id="233" name="Google Shape;233;g1559a6d2a8f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559a6d2a8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Not only does the Enslaved.org data model capture information about these 4 elements, it also records how the elements of the data model are connected.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To unpack this a bit, let’s use this simplified version of our data model. It shows the 4 main entities and minimal/basic relationships b/w them</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 Person has a Role within an Event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An Event has Participants.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So Person and Event are connected.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Events happen in Places.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And all data points connect to the Source or historical document at describes these elements.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arrows show all of the various types of actions between the data types.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This organizational structure is the foundation of Enslaved.org.</a:t>
            </a:r>
            <a:endParaRPr sz="1200">
              <a:solidFill>
                <a:schemeClr val="dk1"/>
              </a:solidFill>
            </a:endParaRPr>
          </a:p>
        </p:txBody>
      </p:sp>
      <p:sp>
        <p:nvSpPr>
          <p:cNvPr id="241" name="Google Shape;241;g1559a6d2a8f_0_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444c98db1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Enslaved.org provides guidance about how to extract data from archival primary sources by publishing important materials on our site including (1) documents that explain our data model, core metadata fields and controlled vocabularies, and (2) recommended practices documentation elaborate on how to transform a will, for example, that includes the names of enslaved women, men, children, and families, into a spreadsheet of data that can be analyzed in ways that can be challenging when working only with a scanned facsimile of a document. These resources are available at…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All of this work starting in 2010, with support from the National Endowment for the Humanities and later the Mellon Foundation. Initially we analyzed a dozen or more datasets from a variety of historians working in the domain of historical slavery studies and found a core set of field or variables that these scholars commonly extracted from documents… including names, occupations, relationships, life events, dates, places and sources. This research allowed us to specify and define the metadata fields that are at the foundation of</a:t>
            </a:r>
            <a:r>
              <a:rPr lang="en">
                <a:solidFill>
                  <a:srgbClr val="0000FF"/>
                </a:solidFill>
                <a:uFill>
                  <a:noFill/>
                </a:uFill>
                <a:hlinkClick r:id="rId3">
                  <a:extLst>
                    <a:ext uri="{A12FA001-AC4F-418D-AE19-62706E023703}">
                      <ahyp:hlinkClr xmlns:ahyp="http://schemas.microsoft.com/office/drawing/2018/hyperlinkcolor" val="tx"/>
                    </a:ext>
                  </a:extLst>
                </a:hlinkClick>
              </a:rPr>
              <a:t> </a:t>
            </a:r>
            <a:r>
              <a:rPr lang="en" u="sng">
                <a:solidFill>
                  <a:srgbClr val="0000FF"/>
                </a:solidFill>
                <a:hlinkClick r:id="rId3">
                  <a:extLst>
                    <a:ext uri="{A12FA001-AC4F-418D-AE19-62706E023703}">
                      <ahyp:hlinkClr xmlns:ahyp="http://schemas.microsoft.com/office/drawing/2018/hyperlinkcolor" val="tx"/>
                    </a:ext>
                  </a:extLst>
                </a:hlinkClick>
              </a:rPr>
              <a:t>Enslaved.org</a:t>
            </a:r>
            <a:r>
              <a:rPr lang="en">
                <a:solidFill>
                  <a:schemeClr val="dk1"/>
                </a:solidFill>
              </a:rPr>
              <a:t>; it also helped us design the data model so that it aligned with the data that scholars were already inclined to extract from archival documents. You can learn more about this metadata -- in documentation for People, Events, Places, and Sources on</a:t>
            </a:r>
            <a:r>
              <a:rPr lang="en">
                <a:solidFill>
                  <a:schemeClr val="dk1"/>
                </a:solidFill>
                <a:uFill>
                  <a:noFill/>
                </a:uFill>
                <a:hlinkClick r:id="rId4">
                  <a:extLst>
                    <a:ext uri="{A12FA001-AC4F-418D-AE19-62706E023703}">
                      <ahyp:hlinkClr xmlns:ahyp="http://schemas.microsoft.com/office/drawing/2018/hyperlinkcolor" val="tx"/>
                    </a:ext>
                  </a:extLst>
                </a:hlinkClick>
              </a:rPr>
              <a:t> </a:t>
            </a:r>
            <a:r>
              <a:rPr lang="en" u="sng">
                <a:solidFill>
                  <a:srgbClr val="0000FF"/>
                </a:solidFill>
                <a:hlinkClick r:id="rId4">
                  <a:extLst>
                    <a:ext uri="{A12FA001-AC4F-418D-AE19-62706E023703}">
                      <ahyp:hlinkClr xmlns:ahyp="http://schemas.microsoft.com/office/drawing/2018/hyperlinkcolor" val="tx"/>
                    </a:ext>
                  </a:extLst>
                </a:hlinkClick>
              </a:rPr>
              <a:t>docs.enslaved.org</a:t>
            </a:r>
            <a:r>
              <a:rPr lang="en">
                <a:solidFill>
                  <a:schemeClr val="dk1"/>
                </a:solidFill>
              </a:rPr>
              <a:t> along with other materials that we’ve developed throughout the course of this project including the project’s ontology and our recommended practices. </a:t>
            </a:r>
            <a:endParaRPr>
              <a:solidFill>
                <a:schemeClr val="dk1"/>
              </a:solidFill>
            </a:endParaRPr>
          </a:p>
          <a:p>
            <a:pPr marL="0" lvl="0" indent="0" algn="l" rtl="0">
              <a:spcBef>
                <a:spcPts val="0"/>
              </a:spcBef>
              <a:spcAft>
                <a:spcPts val="0"/>
              </a:spcAft>
              <a:buNone/>
            </a:pPr>
            <a:endParaRPr/>
          </a:p>
        </p:txBody>
      </p:sp>
      <p:sp>
        <p:nvSpPr>
          <p:cNvPr id="249" name="Google Shape;249;g1444c98db1c_0_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559a6d2a8f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Enslaved.org Recommended Practices document includes guidelines and suggestions for extracting data from historical documents such as this one from the Library of Virginia. The title is drawn directly from the original document: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I’m using this to draw attention to some of the guidelines or guidance included in the Enslaved.org recommended practices document.</a:t>
            </a:r>
            <a:endParaRPr>
              <a:solidFill>
                <a:schemeClr val="dk1"/>
              </a:solidFill>
            </a:endParaRPr>
          </a:p>
        </p:txBody>
      </p:sp>
      <p:sp>
        <p:nvSpPr>
          <p:cNvPr id="264" name="Google Shape;264;g1559a6d2a8f_0_2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559a6d2a8f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Library of Virginia partially transcribed the document and created a dataset that include the names and ages of enslaved people identified in the document and names of those people who asserted ownership over these men, women, and children. The Library of Virginia made a conscious decision to focus on these 3 or 4 pieces specific pieces information (1. name of enslaved person, 2. age of enslaved person, 3. name of the enslaver, and 4. the source, which is implicitly understand - more than recorded). But if we look back at the document, there are other valuable pieces of information that are not included in the dataset.</a:t>
            </a:r>
            <a:endParaRPr>
              <a:solidFill>
                <a:schemeClr val="dk1"/>
              </a:solidFill>
            </a:endParaRPr>
          </a:p>
        </p:txBody>
      </p:sp>
      <p:sp>
        <p:nvSpPr>
          <p:cNvPr id="274" name="Google Shape;274;g1559a6d2a8f_0_2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559a6d2a8f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example, there are specifics dates, place names, and potentially even some family relationships. </a:t>
            </a:r>
            <a:endParaRPr/>
          </a:p>
          <a:p>
            <a:pPr marL="0" lvl="0" indent="0" algn="l" rtl="0">
              <a:spcBef>
                <a:spcPts val="0"/>
              </a:spcBef>
              <a:spcAft>
                <a:spcPts val="0"/>
              </a:spcAft>
              <a:buNone/>
            </a:pPr>
            <a:endParaRPr/>
          </a:p>
          <a:p>
            <a:pPr marL="0" lvl="0" indent="0" algn="l" rtl="0">
              <a:spcBef>
                <a:spcPts val="0"/>
              </a:spcBef>
              <a:spcAft>
                <a:spcPts val="0"/>
              </a:spcAft>
              <a:buNone/>
            </a:pPr>
            <a:r>
              <a:rPr lang="en"/>
              <a:t>I am not saying that these pieces of information </a:t>
            </a:r>
            <a:r>
              <a:rPr lang="en" i="1"/>
              <a:t>have</a:t>
            </a:r>
            <a:r>
              <a:rPr lang="en"/>
              <a:t> to be included in a dataset submitted to Enslaved.org. In fact we acknowledge and understand that historians, librarians, and archivist approach dataset creation with different goals. A historical might have a specific research goal or personal research interests while librarians might goals for providing better public access to collections for genealogists or family historians. And we know there is also a tension b/w capturing everything possible in a document and doing this for a smaller set of documents and focusing on fewer fields across a much larger collection of documents and materials. Enslaved.org does not require contributors to take one approach over another one. </a:t>
            </a:r>
            <a:endParaRPr/>
          </a:p>
          <a:p>
            <a:pPr marL="0" lvl="0" indent="0" algn="l" rtl="0">
              <a:spcBef>
                <a:spcPts val="0"/>
              </a:spcBef>
              <a:spcAft>
                <a:spcPts val="0"/>
              </a:spcAft>
              <a:buNone/>
            </a:pPr>
            <a:endParaRPr/>
          </a:p>
          <a:p>
            <a:pPr marL="0" lvl="0" indent="0" algn="l" rtl="0">
              <a:spcBef>
                <a:spcPts val="0"/>
              </a:spcBef>
              <a:spcAft>
                <a:spcPts val="0"/>
              </a:spcAft>
              <a:buNone/>
            </a:pPr>
            <a:r>
              <a:rPr lang="en"/>
              <a:t>But thinking about including these other pieces of information can raise questions about how to extract information to create a dataset.  For example…</a:t>
            </a:r>
            <a:endParaRPr/>
          </a:p>
          <a:p>
            <a:pPr marL="0" lvl="0" indent="0" algn="l" rtl="0">
              <a:spcBef>
                <a:spcPts val="0"/>
              </a:spcBef>
              <a:spcAft>
                <a:spcPts val="0"/>
              </a:spcAft>
              <a:buNone/>
            </a:pPr>
            <a:endParaRPr/>
          </a:p>
          <a:p>
            <a:pPr marL="0" lvl="0" indent="0" algn="l" rtl="0">
              <a:spcBef>
                <a:spcPts val="0"/>
              </a:spcBef>
              <a:spcAft>
                <a:spcPts val="0"/>
              </a:spcAft>
              <a:buNone/>
            </a:pPr>
            <a:r>
              <a:rPr lang="en"/>
              <a:t>Do you do a verbatim extraction - reproducing the contents of the document exactly or as closely as possible to its original form?</a:t>
            </a:r>
            <a:endParaRPr/>
          </a:p>
          <a:p>
            <a:pPr marL="0" lvl="0" indent="0" algn="l" rtl="0">
              <a:spcBef>
                <a:spcPts val="0"/>
              </a:spcBef>
              <a:spcAft>
                <a:spcPts val="0"/>
              </a:spcAft>
              <a:buNone/>
            </a:pPr>
            <a:endParaRPr/>
          </a:p>
          <a:p>
            <a:pPr marL="0" lvl="0" indent="0" algn="l" rtl="0">
              <a:spcBef>
                <a:spcPts val="0"/>
              </a:spcBef>
              <a:spcAft>
                <a:spcPts val="0"/>
              </a:spcAft>
              <a:buNone/>
            </a:pPr>
            <a:r>
              <a:rPr lang="en"/>
              <a:t>Points: (1) Without the rest of the document for context, someone reading or using the data would not be able to:</a:t>
            </a:r>
            <a:endParaRPr/>
          </a:p>
          <a:p>
            <a:pPr marL="0" lvl="0" indent="0" algn="l" rtl="0">
              <a:spcBef>
                <a:spcPts val="0"/>
              </a:spcBef>
              <a:spcAft>
                <a:spcPts val="0"/>
              </a:spcAft>
              <a:buNone/>
            </a:pPr>
            <a:endParaRPr/>
          </a:p>
          <a:p>
            <a:pPr marL="0" lvl="0" indent="0" algn="l" rtl="0">
              <a:spcBef>
                <a:spcPts val="0"/>
              </a:spcBef>
              <a:spcAft>
                <a:spcPts val="0"/>
              </a:spcAft>
              <a:buNone/>
            </a:pPr>
            <a:r>
              <a:rPr lang="en"/>
              <a:t>Interpret the full dates, including December 1, 1816 or 4 February 4, 1817; or </a:t>
            </a:r>
            <a:endParaRPr/>
          </a:p>
          <a:p>
            <a:pPr marL="0" lvl="0" indent="0" algn="l" rtl="0">
              <a:spcBef>
                <a:spcPts val="0"/>
              </a:spcBef>
              <a:spcAft>
                <a:spcPts val="0"/>
              </a:spcAft>
              <a:buNone/>
            </a:pPr>
            <a:r>
              <a:rPr lang="en"/>
              <a:t>Place name where Matthew (Junior) was sentenced. </a:t>
            </a:r>
            <a:endParaRPr/>
          </a:p>
          <a:p>
            <a:pPr marL="0" lvl="0" indent="0" algn="l" rtl="0">
              <a:spcBef>
                <a:spcPts val="0"/>
              </a:spcBef>
              <a:spcAft>
                <a:spcPts val="0"/>
              </a:spcAft>
              <a:buNone/>
            </a:pPr>
            <a:endParaRPr/>
          </a:p>
          <a:p>
            <a:pPr marL="0" lvl="0" indent="0" algn="l" rtl="0">
              <a:spcBef>
                <a:spcPts val="0"/>
              </a:spcBef>
              <a:spcAft>
                <a:spcPts val="0"/>
              </a:spcAft>
              <a:buNone/>
            </a:pPr>
            <a:r>
              <a:rPr lang="en"/>
              <a:t>How do you interpret shorthand content like “do” or quotation mark used to indicate ditto, and abbreviations for names like William?</a:t>
            </a:r>
            <a:endParaRPr/>
          </a:p>
        </p:txBody>
      </p:sp>
      <p:sp>
        <p:nvSpPr>
          <p:cNvPr id="284" name="Google Shape;284;g1559a6d2a8f_0_4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559a6d2a8f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Alternatively you could include fields for both verbatim and interpreted/standardized data - or just opt for interpreting the content</a:t>
            </a:r>
            <a:endParaRPr/>
          </a:p>
          <a:p>
            <a:pPr marL="0" lvl="0" indent="0" algn="l" rtl="0">
              <a:spcBef>
                <a:spcPts val="0"/>
              </a:spcBef>
              <a:spcAft>
                <a:spcPts val="0"/>
              </a:spcAft>
              <a:buNone/>
            </a:pPr>
            <a:endParaRPr/>
          </a:p>
          <a:p>
            <a:pPr marL="0" lvl="0" indent="0" algn="l" rtl="0">
              <a:spcBef>
                <a:spcPts val="0"/>
              </a:spcBef>
              <a:spcAft>
                <a:spcPts val="0"/>
              </a:spcAft>
              <a:buNone/>
            </a:pPr>
            <a:r>
              <a:rPr lang="en"/>
              <a:t>On this slide you can see an an example of both interpretation and standardization.</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b="1"/>
              <a:t>Interpretation</a:t>
            </a:r>
            <a:r>
              <a:rPr lang="en"/>
              <a:t>: (1) Anywhere there are ditto symbols - a complete date was added - for example December 8, 1816. (2) Anywhere there was an ditto abbreviation “do” - the word was written out in full.</a:t>
            </a:r>
            <a:endParaRPr/>
          </a:p>
          <a:p>
            <a:pPr marL="0" lvl="0" indent="0" algn="l" rtl="0">
              <a:spcBef>
                <a:spcPts val="0"/>
              </a:spcBef>
              <a:spcAft>
                <a:spcPts val="0"/>
              </a:spcAft>
              <a:buNone/>
            </a:pPr>
            <a:r>
              <a:rPr lang="en" b="1"/>
              <a:t>Standardization</a:t>
            </a:r>
            <a:r>
              <a:rPr lang="en"/>
              <a:t>: dates are standardized using the convention YYYYMMDD. </a:t>
            </a:r>
            <a:r>
              <a:rPr lang="en">
                <a:highlight>
                  <a:srgbClr val="FFFF00"/>
                </a:highlight>
              </a:rPr>
              <a:t>This standardization should be noted in the data dictionary.</a:t>
            </a:r>
            <a:endParaRPr>
              <a:highlight>
                <a:srgbClr val="FFFF00"/>
              </a:highlight>
            </a:endParaRPr>
          </a:p>
          <a:p>
            <a:pPr marL="0" lvl="0" indent="0" algn="l" rtl="0">
              <a:spcBef>
                <a:spcPts val="0"/>
              </a:spcBef>
              <a:spcAft>
                <a:spcPts val="0"/>
              </a:spcAft>
              <a:buNone/>
            </a:pPr>
            <a:endParaRPr/>
          </a:p>
          <a:p>
            <a:pPr marL="0" lvl="0" indent="0" algn="l" rtl="0">
              <a:spcBef>
                <a:spcPts val="0"/>
              </a:spcBef>
              <a:spcAft>
                <a:spcPts val="0"/>
              </a:spcAft>
              <a:buNone/>
            </a:pPr>
            <a:r>
              <a:rPr lang="en"/>
              <a:t>And if you wanted to work with family relationships, you could do this using unique identifiers for different people.</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These are topics we tackle in the Enslaved.org Recommended Practices document.</a:t>
            </a:r>
            <a:endParaRPr/>
          </a:p>
          <a:p>
            <a:pPr marL="0" lvl="0" indent="0" algn="l" rtl="0">
              <a:spcBef>
                <a:spcPts val="0"/>
              </a:spcBef>
              <a:spcAft>
                <a:spcPts val="0"/>
              </a:spcAft>
              <a:buNone/>
            </a:pPr>
            <a:endParaRPr/>
          </a:p>
        </p:txBody>
      </p:sp>
      <p:sp>
        <p:nvSpPr>
          <p:cNvPr id="294" name="Google Shape;294;g1559a6d2a8f_0_4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444c98db1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How can contributors submit to Enslaved.org.</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They do it through the journal…</a:t>
            </a:r>
            <a:endParaRPr>
              <a:solidFill>
                <a:schemeClr val="dk1"/>
              </a:solidFill>
            </a:endParaRPr>
          </a:p>
          <a:p>
            <a:pPr marL="0" lvl="0" indent="0" algn="l" rtl="0">
              <a:lnSpc>
                <a:spcPct val="115000"/>
              </a:lnSpc>
              <a:spcBef>
                <a:spcPts val="0"/>
              </a:spcBef>
              <a:spcAft>
                <a:spcPts val="0"/>
              </a:spcAft>
              <a:buNone/>
            </a:pPr>
            <a:r>
              <a:rPr lang="en">
                <a:solidFill>
                  <a:schemeClr val="dk1"/>
                </a:solidFill>
              </a:rPr>
              <a:t>Submission includes…</a:t>
            </a:r>
            <a:endParaRPr>
              <a:solidFill>
                <a:schemeClr val="dk1"/>
              </a:solidFill>
            </a:endParaRPr>
          </a:p>
          <a:p>
            <a:pPr marL="0" lvl="0" indent="0" algn="l" rtl="0">
              <a:lnSpc>
                <a:spcPct val="115000"/>
              </a:lnSpc>
              <a:spcBef>
                <a:spcPts val="0"/>
              </a:spcBef>
              <a:spcAft>
                <a:spcPts val="0"/>
              </a:spcAft>
              <a:buNone/>
            </a:pPr>
            <a:r>
              <a:rPr lang="en">
                <a:solidFill>
                  <a:schemeClr val="dk1"/>
                </a:solidFill>
              </a:rPr>
              <a:t>These materials go through a formal review process…</a:t>
            </a:r>
            <a:endParaRPr>
              <a:solidFill>
                <a:schemeClr val="dk1"/>
              </a:solidFill>
            </a:endParaRPr>
          </a:p>
          <a:p>
            <a:pPr marL="0" lvl="0" indent="0" algn="l" rtl="0">
              <a:lnSpc>
                <a:spcPct val="115000"/>
              </a:lnSpc>
              <a:spcBef>
                <a:spcPts val="0"/>
              </a:spcBef>
              <a:spcAft>
                <a:spcPts val="0"/>
              </a:spcAft>
              <a:buNone/>
            </a:pPr>
            <a:r>
              <a:rPr lang="en">
                <a:solidFill>
                  <a:schemeClr val="dk1"/>
                </a:solidFill>
              </a:rPr>
              <a:t>At the end of the process, there are 3 products… the published article, the archived dataset and data dictionary, and a LOD representation…</a:t>
            </a:r>
            <a:endParaRPr>
              <a:solidFill>
                <a:schemeClr val="dk1"/>
              </a:solidFill>
            </a:endParaRPr>
          </a:p>
        </p:txBody>
      </p:sp>
      <p:sp>
        <p:nvSpPr>
          <p:cNvPr id="305" name="Google Shape;305;g1444c98db1c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e517f7c389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chemeClr val="dk1"/>
                </a:solidFill>
                <a:highlight>
                  <a:srgbClr val="FFFFFF"/>
                </a:highlight>
              </a:rPr>
              <a:t>The </a:t>
            </a:r>
            <a:r>
              <a:rPr lang="en" sz="1050" i="1">
                <a:solidFill>
                  <a:schemeClr val="dk1"/>
                </a:solidFill>
                <a:highlight>
                  <a:srgbClr val="FFFFFF"/>
                </a:highlight>
              </a:rPr>
              <a:t>Journal of Slavery and Data Preservation</a:t>
            </a:r>
            <a:r>
              <a:rPr lang="en" sz="1050">
                <a:solidFill>
                  <a:schemeClr val="dk1"/>
                </a:solidFill>
                <a:highlight>
                  <a:srgbClr val="FFFFFF"/>
                </a:highlight>
              </a:rPr>
              <a:t> is a digital academic journal that publishes data articles describing original datasets about the lives of enslaved Africans and their descendants from the fifteenth to the early twentieth century</a:t>
            </a:r>
            <a:endParaRPr/>
          </a:p>
        </p:txBody>
      </p:sp>
      <p:sp>
        <p:nvSpPr>
          <p:cNvPr id="314" name="Google Shape;314;ge517f7c389_2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517f7c389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e517f7c389_2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5f28ac8c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The goals of the JSDP </a:t>
            </a:r>
            <a:endParaRPr/>
          </a:p>
        </p:txBody>
      </p:sp>
      <p:sp>
        <p:nvSpPr>
          <p:cNvPr id="322" name="Google Shape;322;ge5f28ac8c0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e517f7c389_2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one of the seven data articles in the most recent issue of the journal. It describes a dataset that includes information about over one thousand Africans and people of African origin as depicted in Havana’s earliest extant baptismal register, which is presently held in the Sagrada Catedral de San Cristóbal de La Habana in Havana, Cuba – and viewable online in digital format via the Slave Societies Digital Archive at Vanderbilt. Each baptismal entry includes the name of the person or persons being baptized, the date of baptism, the name of the priest or sacristan administering the baptism, the names of the baptized person's parents if known, and the names of their godparents.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solidFill>
                  <a:schemeClr val="dk1"/>
                </a:solidFill>
              </a:rPr>
              <a:t>JSDP data articles describe the methods used to create the dataset such as the names of archives and collections consulted, the extraction process, explanations of the fields present in the dataset, and details on if the data was translated from other languages or if controlled vocabularies were used to standardize terms or concepts in the data.</a:t>
            </a:r>
            <a:endParaRPr/>
          </a:p>
        </p:txBody>
      </p:sp>
      <p:sp>
        <p:nvSpPr>
          <p:cNvPr id="331" name="Google Shape;331;ge517f7c389_2_4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e517f7c389_2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learn more about what the specific parts of a data article, see the contribute page of the JSDP site for an annotated sample data article and for a template for completing the data article -- that prompts contributors to provide the required contextual information.</a:t>
            </a:r>
            <a:endParaRPr/>
          </a:p>
        </p:txBody>
      </p:sp>
      <p:sp>
        <p:nvSpPr>
          <p:cNvPr id="338" name="Google Shape;338;ge517f7c389_2_4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e517f7c389_2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 JSDP submission process includes these main step.</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First a contributor submits materials to the journal.</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 JSDP submission has 3 pieces. </a:t>
            </a:r>
            <a:endParaRPr>
              <a:solidFill>
                <a:schemeClr val="dk1"/>
              </a:solidFill>
            </a:endParaRPr>
          </a:p>
          <a:p>
            <a:pPr marL="0" lvl="0" indent="0" algn="l" rtl="0">
              <a:spcBef>
                <a:spcPts val="0"/>
              </a:spcBef>
              <a:spcAft>
                <a:spcPts val="0"/>
              </a:spcAft>
              <a:buNone/>
            </a:pPr>
            <a:r>
              <a:rPr lang="en" b="1">
                <a:solidFill>
                  <a:schemeClr val="dk1"/>
                </a:solidFill>
              </a:rPr>
              <a:t>Dataset</a:t>
            </a:r>
            <a:r>
              <a:rPr lang="en">
                <a:solidFill>
                  <a:schemeClr val="dk1"/>
                </a:solidFill>
              </a:rPr>
              <a:t> -- structured information extracted from historical document</a:t>
            </a:r>
            <a:endParaRPr>
              <a:solidFill>
                <a:schemeClr val="dk1"/>
              </a:solidFill>
            </a:endParaRPr>
          </a:p>
          <a:p>
            <a:pPr marL="0" lvl="0" indent="0" algn="l" rtl="0">
              <a:spcBef>
                <a:spcPts val="0"/>
              </a:spcBef>
              <a:spcAft>
                <a:spcPts val="0"/>
              </a:spcAft>
              <a:buNone/>
            </a:pPr>
            <a:r>
              <a:rPr lang="en" b="1">
                <a:solidFill>
                  <a:schemeClr val="dk1"/>
                </a:solidFill>
              </a:rPr>
              <a:t>Data dictionary</a:t>
            </a:r>
            <a:r>
              <a:rPr lang="en">
                <a:solidFill>
                  <a:schemeClr val="dk1"/>
                </a:solidFill>
              </a:rPr>
              <a:t> -- field names and definitions and info about controlled terms used to standard data</a:t>
            </a:r>
            <a:endParaRPr>
              <a:solidFill>
                <a:schemeClr val="dk1"/>
              </a:solidFill>
            </a:endParaRPr>
          </a:p>
          <a:p>
            <a:pPr marL="0" lvl="0" indent="0" algn="l" rtl="0">
              <a:spcBef>
                <a:spcPts val="0"/>
              </a:spcBef>
              <a:spcAft>
                <a:spcPts val="0"/>
              </a:spcAft>
              <a:buNone/>
            </a:pPr>
            <a:r>
              <a:rPr lang="en" b="1">
                <a:solidFill>
                  <a:schemeClr val="dk1"/>
                </a:solidFill>
              </a:rPr>
              <a:t>Data article</a:t>
            </a:r>
            <a:r>
              <a:rPr lang="en">
                <a:solidFill>
                  <a:schemeClr val="dk1"/>
                </a:solidFill>
              </a:rPr>
              <a:t> -- that describes sources, methodology, and historical significance of the dataset</a:t>
            </a:r>
            <a:endParaRPr>
              <a:solidFill>
                <a:schemeClr val="dk1"/>
              </a:solidFill>
            </a:endParaRPr>
          </a:p>
          <a:p>
            <a:pPr marL="0" lvl="0" indent="0" algn="l" rtl="0">
              <a:spcBef>
                <a:spcPts val="0"/>
              </a:spcBef>
              <a:spcAft>
                <a:spcPts val="0"/>
              </a:spcAft>
              <a:buNone/>
            </a:pPr>
            <a:r>
              <a:rPr lang="en">
                <a:solidFill>
                  <a:schemeClr val="dk1"/>
                </a:solidFill>
              </a:rPr>
              <a:t> </a:t>
            </a:r>
            <a:endParaRPr>
              <a:solidFill>
                <a:schemeClr val="dk1"/>
              </a:solidFill>
            </a:endParaRPr>
          </a:p>
          <a:p>
            <a:pPr marL="0" lvl="0" indent="0" algn="l" rtl="0">
              <a:spcBef>
                <a:spcPts val="0"/>
              </a:spcBef>
              <a:spcAft>
                <a:spcPts val="0"/>
              </a:spcAft>
              <a:buNone/>
            </a:pPr>
            <a:r>
              <a:rPr lang="en">
                <a:solidFill>
                  <a:schemeClr val="dk1"/>
                </a:solidFill>
              </a:rPr>
              <a:t>The data dictionary and data article should provide enough contextualization so that the dataset to be discovered, understood, and used by others, including for long term secondary purposes not envisioned at the time a dataset was created. </a:t>
            </a:r>
            <a:endParaRPr/>
          </a:p>
          <a:p>
            <a:pPr marL="0" lvl="0" indent="0" algn="l" rtl="0">
              <a:spcBef>
                <a:spcPts val="0"/>
              </a:spcBef>
              <a:spcAft>
                <a:spcPts val="0"/>
              </a:spcAft>
              <a:buNone/>
            </a:pPr>
            <a:endParaRPr/>
          </a:p>
          <a:p>
            <a:pPr marL="0" lvl="0" indent="0" algn="l" rtl="0">
              <a:spcBef>
                <a:spcPts val="0"/>
              </a:spcBef>
              <a:spcAft>
                <a:spcPts val="0"/>
              </a:spcAft>
              <a:buNone/>
            </a:pPr>
            <a:r>
              <a:rPr lang="en"/>
              <a:t>Then the contributor selects a review option</a:t>
            </a:r>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There are 2 review options that can accommodate the needs contributors who have different publishing goals and requirements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Peer review is similar to standard journal review -- providing rigorous peer review of the data article and dataset overseen by the managing editor and editorial board, working in conjunction with invited expert reviewers.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In-house submissions are for contributor who want to share datasets publicly on Enslaved.org -- these are reviewed by the Journal's editor or editorial team and accepted or rejected based on the quality of the documentation, data, and relevance to the Journal</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
        <p:nvSpPr>
          <p:cNvPr id="346" name="Google Shape;346;ge517f7c389_2_3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e517f7c389_2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Submission and peer review processes are handled through </a:t>
            </a:r>
            <a:r>
              <a:rPr lang="en">
                <a:solidFill>
                  <a:schemeClr val="dk1"/>
                </a:solidFill>
              </a:rPr>
              <a:t>Open Journal Systems (OJS). </a:t>
            </a:r>
            <a:r>
              <a:rPr lang="en"/>
              <a:t>Enslaved.org established a relationship with the MSU Press in order to leverage the press’ journal management platform, OJS --  is an open source software application for managing and publishing scholarly journals.This collaboration with the MSU Press has helped JSDP address a huge sustainability challenge for the journal, which had been managing all submission, review, and publication activities, including communications with contributors, via GitLab, Google Forms and Google Mail and our individual institutional email accounts. [GitLab git-repository with collaborative version control -- Matrix installed free version of software on our servers -- used for issue tracking across all [or most] Matrix development.] These systems worked but were clunky and time intensive to use for managing the materials and communications. So OJS has streamlined the submission and review processes in important ways.</a:t>
            </a:r>
            <a:endParaRPr/>
          </a:p>
        </p:txBody>
      </p:sp>
      <p:sp>
        <p:nvSpPr>
          <p:cNvPr id="355" name="Google Shape;355;ge517f7c389_2_34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e517f7c389_2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Even though we use OJS to manage our submission and review workflows,...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JSDP mangages its publication processes in a different system with supporting tools outside of OJS.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We use our relationship with the MSU Libraries, to leverage the library’s DOI minting platform</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Data remediation and integration into Enslaved.org use tools such as OpenRefine and wikibase tooling such as Quick Statements, to integrate data into the enslaved.org graph data base as linked data.</a:t>
            </a:r>
            <a:endParaRPr>
              <a:solidFill>
                <a:schemeClr val="dk1"/>
              </a:solidFill>
            </a:endParaRPr>
          </a:p>
          <a:p>
            <a:pPr marL="0" lvl="0" indent="0" algn="l" rtl="0">
              <a:lnSpc>
                <a:spcPct val="115000"/>
              </a:lnSpc>
              <a:spcBef>
                <a:spcPts val="0"/>
              </a:spcBef>
              <a:spcAft>
                <a:spcPts val="0"/>
              </a:spcAft>
              <a:buNone/>
            </a:pPr>
            <a:r>
              <a:rPr lang="en">
                <a:solidFill>
                  <a:schemeClr val="dk1"/>
                </a:solidFill>
              </a:rPr>
              <a:t> </a:t>
            </a:r>
            <a:endParaRPr>
              <a:solidFill>
                <a:schemeClr val="dk1"/>
              </a:solidFill>
            </a:endParaRPr>
          </a:p>
          <a:p>
            <a:pPr marL="0" lvl="0" indent="0" algn="l" rtl="0">
              <a:lnSpc>
                <a:spcPct val="115000"/>
              </a:lnSpc>
              <a:spcBef>
                <a:spcPts val="0"/>
              </a:spcBef>
              <a:spcAft>
                <a:spcPts val="0"/>
              </a:spcAft>
              <a:buNone/>
            </a:pPr>
            <a:r>
              <a:rPr lang="en">
                <a:solidFill>
                  <a:schemeClr val="dk1"/>
                </a:solidFill>
              </a:rPr>
              <a:t>As data articles are published on the journal, data is prepared for publication (as linked data) on Enslaved.org and deposit on Dataverse. </a:t>
            </a:r>
            <a:endParaRPr>
              <a:solidFill>
                <a:schemeClr val="dk1"/>
              </a:solidFill>
            </a:endParaRPr>
          </a:p>
        </p:txBody>
      </p:sp>
      <p:sp>
        <p:nvSpPr>
          <p:cNvPr id="362" name="Google Shape;362;ge517f7c389_2_38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e517f7c389_2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As JSDP publishes a new issue of the journal, it deposits the dataset and other descriptive metadata with Dataverse, a general purpose data repository operated by Harvard University, where the dataset is assigned the DOI, preserved, and made searchable alongside data produced and shared by researchers from many disciplines.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JSDP prepares and uploads all of the materials to Dataverse. </a:t>
            </a:r>
            <a:endParaRPr>
              <a:solidFill>
                <a:schemeClr val="dk1"/>
              </a:solidFill>
            </a:endParaRPr>
          </a:p>
        </p:txBody>
      </p:sp>
      <p:sp>
        <p:nvSpPr>
          <p:cNvPr id="370" name="Google Shape;370;ge517f7c389_2_39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e517f7c389_2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Here is an example of a JSDP dataset on Dataverse… this is the same one we looked at previously from the most issue of JSDP</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See dataset doi</a:t>
            </a:r>
            <a:endParaRPr>
              <a:solidFill>
                <a:schemeClr val="dk1"/>
              </a:solidFill>
            </a:endParaRPr>
          </a:p>
          <a:p>
            <a:pPr marL="0" lvl="0" indent="0" algn="l" rtl="0">
              <a:lnSpc>
                <a:spcPct val="115000"/>
              </a:lnSpc>
              <a:spcBef>
                <a:spcPts val="0"/>
              </a:spcBef>
              <a:spcAft>
                <a:spcPts val="0"/>
              </a:spcAft>
              <a:buNone/>
            </a:pPr>
            <a:r>
              <a:rPr lang="en">
                <a:solidFill>
                  <a:schemeClr val="dk1"/>
                </a:solidFill>
              </a:rPr>
              <a:t>Use metrics...</a:t>
            </a:r>
            <a:endParaRPr>
              <a:solidFill>
                <a:schemeClr val="dk1"/>
              </a:solidFill>
            </a:endParaRPr>
          </a:p>
        </p:txBody>
      </p:sp>
      <p:sp>
        <p:nvSpPr>
          <p:cNvPr id="379" name="Google Shape;379;ge517f7c389_2_4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e517f7c389_2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Users can see additional metadata about the dataset, terms of use, and versioning information in case the dataset or metadata has been modified -- changes can be viewed.</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Importantly, users can view or download the dataset from Dataverse for their own research uses.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Dataverse metadata is open and findable via search engines, further increasing the visibility of the data and serving as yet another access point to the data with pointers back to JSDP.</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JSDP looked to Dataverse to help us meet our data stewardship obligations to ensure the availability of the datasets for current and future use.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Harvard hosts the Dataverse repository using Amazon Web Services and S3, and maintains a full backup of all data and directories using Amazon Glacier. Harvard’s FAS (Faculty of Arts &amp; Sciences) Research Computing maintains a backup copy of Dataverse data and directories. These multiple copies of JSDP datasets provide redundancy for the data and documentation stored in Kora. This dual approach, which results in multiple copies of the dataset at Harvard and MSU under differing administrative and technical infrastructures, reduces the likelihood of data loss from class-of-systems failures. </a:t>
            </a:r>
            <a:endParaRPr>
              <a:solidFill>
                <a:schemeClr val="dk1"/>
              </a:solidFill>
            </a:endParaRPr>
          </a:p>
        </p:txBody>
      </p:sp>
      <p:sp>
        <p:nvSpPr>
          <p:cNvPr id="387" name="Google Shape;387;ge517f7c389_2_4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559a6d2a8f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this point we’ve covered all of the topics we set out to touch on…</a:t>
            </a:r>
            <a:endParaRPr/>
          </a:p>
        </p:txBody>
      </p:sp>
      <p:sp>
        <p:nvSpPr>
          <p:cNvPr id="395" name="Google Shape;395;g1559a6d2a8f_0_4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37ac4f7f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Daryle (through slide 10 and any other ones you want to add)</a:t>
            </a:r>
            <a:endParaRPr/>
          </a:p>
          <a:p>
            <a:pPr marL="0" lvl="0" indent="0" algn="l" rtl="0">
              <a:spcBef>
                <a:spcPts val="0"/>
              </a:spcBef>
              <a:spcAft>
                <a:spcPts val="0"/>
              </a:spcAft>
              <a:buNone/>
            </a:pPr>
            <a:r>
              <a:rPr lang="en"/>
              <a:t>Enslaved.org is a massive online and open-source database that allows users to explore and reconstruct the lives of individuals who were enslaved, owned slaves, or participated in the historical slave trade</a:t>
            </a:r>
            <a:endParaRPr/>
          </a:p>
        </p:txBody>
      </p:sp>
      <p:sp>
        <p:nvSpPr>
          <p:cNvPr id="142" name="Google Shape;142;gd37ac4f7fb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e517f7c389_2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
        <p:nvSpPr>
          <p:cNvPr id="403" name="Google Shape;403;ge517f7c389_2_4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570ef02d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
        <p:nvSpPr>
          <p:cNvPr id="411" name="Google Shape;411;g1570ef02d6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559a6d2a8f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
        <p:nvSpPr>
          <p:cNvPr id="419" name="Google Shape;419;g1559a6d2a8f_0_30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517f7c389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Daryle</a:t>
            </a:r>
            <a:endParaRPr>
              <a:solidFill>
                <a:schemeClr val="dk1"/>
              </a:solidFill>
            </a:endParaRPr>
          </a:p>
          <a:p>
            <a:pPr marL="0" lvl="0" indent="0" algn="l" rtl="0">
              <a:spcBef>
                <a:spcPts val="0"/>
              </a:spcBef>
              <a:spcAft>
                <a:spcPts val="0"/>
              </a:spcAft>
              <a:buNone/>
            </a:pPr>
            <a:r>
              <a:rPr lang="en"/>
              <a:t>Funders and team</a:t>
            </a:r>
            <a:endParaRPr/>
          </a:p>
        </p:txBody>
      </p:sp>
      <p:sp>
        <p:nvSpPr>
          <p:cNvPr id="149" name="Google Shape;149;ge517f7c389_2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517f7c389_2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Daryle</a:t>
            </a:r>
            <a:endParaRPr>
              <a:solidFill>
                <a:schemeClr val="dk1"/>
              </a:solidFill>
            </a:endParaRPr>
          </a:p>
          <a:p>
            <a:pPr marL="0" lvl="0" indent="0" algn="l" rtl="0">
              <a:spcBef>
                <a:spcPts val="0"/>
              </a:spcBef>
              <a:spcAft>
                <a:spcPts val="0"/>
              </a:spcAft>
              <a:buNone/>
            </a:pPr>
            <a:r>
              <a:rPr lang="en"/>
              <a:t>Origins of the project</a:t>
            </a:r>
            <a:endParaRPr/>
          </a:p>
        </p:txBody>
      </p:sp>
      <p:sp>
        <p:nvSpPr>
          <p:cNvPr id="172" name="Google Shape;172;ge517f7c389_2_1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e517f7c389_2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Daryle</a:t>
            </a:r>
            <a:endParaRPr>
              <a:solidFill>
                <a:schemeClr val="dk1"/>
              </a:solidFill>
            </a:endParaRPr>
          </a:p>
          <a:p>
            <a:pPr marL="0" lvl="0" indent="0" algn="l" rtl="0">
              <a:spcBef>
                <a:spcPts val="0"/>
              </a:spcBef>
              <a:spcAft>
                <a:spcPts val="0"/>
              </a:spcAft>
              <a:buNone/>
            </a:pPr>
            <a:r>
              <a:rPr lang="en"/>
              <a:t>Where the project has gone and continues to go</a:t>
            </a:r>
            <a:endParaRPr/>
          </a:p>
        </p:txBody>
      </p:sp>
      <p:sp>
        <p:nvSpPr>
          <p:cNvPr id="186" name="Google Shape;186;ge517f7c389_2_2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559a6d2a8f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Daryle</a:t>
            </a:r>
            <a:endParaRPr>
              <a:solidFill>
                <a:schemeClr val="dk1"/>
              </a:solidFill>
            </a:endParaRPr>
          </a:p>
          <a:p>
            <a:pPr marL="0" lvl="0" indent="0" algn="l" rtl="0">
              <a:spcBef>
                <a:spcPts val="0"/>
              </a:spcBef>
              <a:spcAft>
                <a:spcPts val="0"/>
              </a:spcAft>
              <a:buNone/>
            </a:pPr>
            <a:r>
              <a:rPr lang="en"/>
              <a:t>Importance of the project</a:t>
            </a:r>
            <a:endParaRPr/>
          </a:p>
        </p:txBody>
      </p:sp>
      <p:sp>
        <p:nvSpPr>
          <p:cNvPr id="199" name="Google Shape;199;g1559a6d2a8f_0_3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444c98db1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Daryle</a:t>
            </a:r>
            <a:endParaRPr>
              <a:solidFill>
                <a:schemeClr val="dk1"/>
              </a:solidFill>
            </a:endParaRPr>
          </a:p>
          <a:p>
            <a:pPr marL="0" lvl="0" indent="0" algn="l" rtl="0">
              <a:spcBef>
                <a:spcPts val="0"/>
              </a:spcBef>
              <a:spcAft>
                <a:spcPts val="0"/>
              </a:spcAft>
              <a:buNone/>
            </a:pPr>
            <a:r>
              <a:rPr lang="en"/>
              <a:t>Importance of the project</a:t>
            </a:r>
            <a:endParaRPr/>
          </a:p>
        </p:txBody>
      </p:sp>
      <p:sp>
        <p:nvSpPr>
          <p:cNvPr id="207" name="Google Shape;207;g1444c98db1c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444c98db1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Daryle</a:t>
            </a:r>
            <a:endParaRPr>
              <a:solidFill>
                <a:schemeClr val="dk1"/>
              </a:solidFill>
            </a:endParaRPr>
          </a:p>
          <a:p>
            <a:pPr marL="0" lvl="0" indent="0" algn="l" rtl="0">
              <a:spcBef>
                <a:spcPts val="0"/>
              </a:spcBef>
              <a:spcAft>
                <a:spcPts val="0"/>
              </a:spcAft>
              <a:buNone/>
            </a:pPr>
            <a:r>
              <a:rPr lang="en"/>
              <a:t>Importance of the project</a:t>
            </a:r>
            <a:endParaRPr/>
          </a:p>
        </p:txBody>
      </p:sp>
      <p:sp>
        <p:nvSpPr>
          <p:cNvPr id="215" name="Google Shape;215;g1444c98db1c_0_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2F5A-5A99-4FA8-BF50-C9A665EAAD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CB2F6D-880F-4D3C-AD17-4195DCD63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107FDC1-0D35-4DA8-9007-C1A86F2DF1C8}"/>
              </a:ext>
            </a:extLst>
          </p:cNvPr>
          <p:cNvSpPr>
            <a:spLocks noGrp="1"/>
          </p:cNvSpPr>
          <p:nvPr>
            <p:ph type="ftr" sz="quarter" idx="11"/>
          </p:nvPr>
        </p:nvSpPr>
        <p:spPr>
          <a:xfrm>
            <a:off x="8410668" y="6356350"/>
            <a:ext cx="2018923" cy="365125"/>
          </a:xfrm>
        </p:spPr>
        <p:txBody>
          <a:bodyPr/>
          <a:lstStyle/>
          <a:p>
            <a:r>
              <a:rPr lang="en-US" dirty="0"/>
              <a:t>January 27, 2022</a:t>
            </a:r>
          </a:p>
        </p:txBody>
      </p:sp>
      <p:sp>
        <p:nvSpPr>
          <p:cNvPr id="6" name="Slide Number Placeholder 5">
            <a:extLst>
              <a:ext uri="{FF2B5EF4-FFF2-40B4-BE49-F238E27FC236}">
                <a16:creationId xmlns:a16="http://schemas.microsoft.com/office/drawing/2014/main" id="{0C042D1E-C743-439E-B3C2-77B63285CC1E}"/>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4226740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41E7D-88F9-49F3-9FDB-0CEEB332E7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6D662F-5D57-4A31-9A88-277DF06CC6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553FD-CA21-45C2-A63D-D3441F96563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C94E63A-58FB-4F8C-AFE2-5F29F7E17C4C}"/>
              </a:ext>
            </a:extLst>
          </p:cNvPr>
          <p:cNvSpPr>
            <a:spLocks noGrp="1"/>
          </p:cNvSpPr>
          <p:nvPr>
            <p:ph type="ftr" sz="quarter" idx="11"/>
          </p:nvPr>
        </p:nvSpPr>
        <p:spPr/>
        <p:txBody>
          <a:bodyPr/>
          <a:lstStyle/>
          <a:p>
            <a:r>
              <a:rPr lang="en-US" dirty="0"/>
              <a:t>January 27, 2022</a:t>
            </a:r>
          </a:p>
        </p:txBody>
      </p:sp>
      <p:sp>
        <p:nvSpPr>
          <p:cNvPr id="6" name="Slide Number Placeholder 5">
            <a:extLst>
              <a:ext uri="{FF2B5EF4-FFF2-40B4-BE49-F238E27FC236}">
                <a16:creationId xmlns:a16="http://schemas.microsoft.com/office/drawing/2014/main" id="{8E1C3A35-FA1F-4764-8B2A-60017EF948B3}"/>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579866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9E29FB-4144-4AC5-A3E5-D0709E3131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046812-1109-4F42-874D-25D718938E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57569-C4D6-409D-B592-4C15FAE261F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6ABF07D-A6A7-4020-AE93-BCDED53D15F9}"/>
              </a:ext>
            </a:extLst>
          </p:cNvPr>
          <p:cNvSpPr>
            <a:spLocks noGrp="1"/>
          </p:cNvSpPr>
          <p:nvPr>
            <p:ph type="ftr" sz="quarter" idx="11"/>
          </p:nvPr>
        </p:nvSpPr>
        <p:spPr/>
        <p:txBody>
          <a:bodyPr/>
          <a:lstStyle/>
          <a:p>
            <a:r>
              <a:rPr lang="en-US" dirty="0"/>
              <a:t>January 27, 2022</a:t>
            </a:r>
          </a:p>
        </p:txBody>
      </p:sp>
      <p:sp>
        <p:nvSpPr>
          <p:cNvPr id="6" name="Slide Number Placeholder 5">
            <a:extLst>
              <a:ext uri="{FF2B5EF4-FFF2-40B4-BE49-F238E27FC236}">
                <a16:creationId xmlns:a16="http://schemas.microsoft.com/office/drawing/2014/main" id="{2B6E15D9-D578-40BD-ADC4-EBD3C1A72B41}"/>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4153140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524000" y="3602038"/>
            <a:ext cx="9144000" cy="1655761"/>
          </a:xfrm>
          <a:prstGeom prst="rect">
            <a:avLst/>
          </a:prstGeom>
          <a:noFill/>
          <a:ln>
            <a:noFill/>
          </a:ln>
        </p:spPr>
        <p:txBody>
          <a:bodyPr spcFirstLastPara="1" wrap="square" lIns="68575" tIns="34275" rIns="68575" bIns="34275" anchor="t" anchorCtr="0">
            <a:noAutofit/>
          </a:bodyPr>
          <a:lstStyle>
            <a:lvl1pPr lvl="0" algn="ctr">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
        <p:nvSpPr>
          <p:cNvPr id="59" name="Google Shape;59;p14"/>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09712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01403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1851" y="1709740"/>
            <a:ext cx="10515600" cy="2852737"/>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831851" y="4589463"/>
            <a:ext cx="10515600" cy="1500187"/>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rgbClr val="888888"/>
              </a:buClr>
              <a:buSzPts val="1800"/>
              <a:buNone/>
              <a:defRPr sz="2400">
                <a:solidFill>
                  <a:srgbClr val="888888"/>
                </a:solidFill>
              </a:defRPr>
            </a:lvl1pPr>
            <a:lvl2pPr marL="1219170" lvl="1" indent="-304792" algn="l">
              <a:lnSpc>
                <a:spcPct val="90000"/>
              </a:lnSpc>
              <a:spcBef>
                <a:spcPts val="533"/>
              </a:spcBef>
              <a:spcAft>
                <a:spcPts val="0"/>
              </a:spcAft>
              <a:buClr>
                <a:srgbClr val="888888"/>
              </a:buClr>
              <a:buSzPts val="1500"/>
              <a:buNone/>
              <a:defRPr sz="2000">
                <a:solidFill>
                  <a:srgbClr val="888888"/>
                </a:solidFill>
              </a:defRPr>
            </a:lvl2pPr>
            <a:lvl3pPr marL="1828754" lvl="2" indent="-304792" algn="l">
              <a:lnSpc>
                <a:spcPct val="90000"/>
              </a:lnSpc>
              <a:spcBef>
                <a:spcPts val="533"/>
              </a:spcBef>
              <a:spcAft>
                <a:spcPts val="0"/>
              </a:spcAft>
              <a:buClr>
                <a:srgbClr val="888888"/>
              </a:buClr>
              <a:buSzPts val="1400"/>
              <a:buNone/>
              <a:defRPr sz="1867">
                <a:solidFill>
                  <a:srgbClr val="888888"/>
                </a:solidFill>
              </a:defRPr>
            </a:lvl3pPr>
            <a:lvl4pPr marL="2438339" lvl="3" indent="-304792" algn="l">
              <a:lnSpc>
                <a:spcPct val="90000"/>
              </a:lnSpc>
              <a:spcBef>
                <a:spcPts val="533"/>
              </a:spcBef>
              <a:spcAft>
                <a:spcPts val="0"/>
              </a:spcAft>
              <a:buClr>
                <a:srgbClr val="888888"/>
              </a:buClr>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33"/>
              </a:spcBef>
              <a:spcAft>
                <a:spcPts val="0"/>
              </a:spcAft>
              <a:buClr>
                <a:srgbClr val="888888"/>
              </a:buClr>
              <a:buSzPts val="1200"/>
              <a:buNone/>
              <a:defRPr sz="1600">
                <a:solidFill>
                  <a:srgbClr val="888888"/>
                </a:solidFill>
              </a:defRPr>
            </a:lvl7pPr>
            <a:lvl8pPr marL="4876678" lvl="7" indent="-304792" algn="l">
              <a:lnSpc>
                <a:spcPct val="90000"/>
              </a:lnSpc>
              <a:spcBef>
                <a:spcPts val="533"/>
              </a:spcBef>
              <a:spcAft>
                <a:spcPts val="0"/>
              </a:spcAft>
              <a:buClr>
                <a:srgbClr val="888888"/>
              </a:buClr>
              <a:buSzPts val="1200"/>
              <a:buNone/>
              <a:defRPr sz="1600">
                <a:solidFill>
                  <a:srgbClr val="888888"/>
                </a:solidFill>
              </a:defRPr>
            </a:lvl8pPr>
            <a:lvl9pPr marL="5486263" lvl="8" indent="-304792" algn="l">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71" name="Google Shape;71;p16"/>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10509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838200" y="1825625"/>
            <a:ext cx="5181600" cy="4351339"/>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6172200" y="1825625"/>
            <a:ext cx="5181600" cy="4351339"/>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0128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839788"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839788" y="1681163"/>
            <a:ext cx="5157787" cy="823912"/>
          </a:xfrm>
          <a:prstGeom prst="rect">
            <a:avLst/>
          </a:prstGeom>
          <a:noFill/>
          <a:ln>
            <a:noFill/>
          </a:ln>
        </p:spPr>
        <p:txBody>
          <a:bodyPr spcFirstLastPara="1" wrap="square" lIns="68575" tIns="34275" rIns="68575" bIns="34275" anchor="b" anchorCtr="0">
            <a:no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84" name="Google Shape;84;p18"/>
          <p:cNvSpPr txBox="1">
            <a:spLocks noGrp="1"/>
          </p:cNvSpPr>
          <p:nvPr>
            <p:ph type="body" idx="2"/>
          </p:nvPr>
        </p:nvSpPr>
        <p:spPr>
          <a:xfrm>
            <a:off x="839788" y="2505075"/>
            <a:ext cx="5157787" cy="3684588"/>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6172201" y="1681163"/>
            <a:ext cx="5183188" cy="823912"/>
          </a:xfrm>
          <a:prstGeom prst="rect">
            <a:avLst/>
          </a:prstGeom>
          <a:noFill/>
          <a:ln>
            <a:noFill/>
          </a:ln>
        </p:spPr>
        <p:txBody>
          <a:bodyPr spcFirstLastPara="1" wrap="square" lIns="68575" tIns="34275" rIns="68575" bIns="34275" anchor="b" anchorCtr="0">
            <a:no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86" name="Google Shape;86;p18"/>
          <p:cNvSpPr txBox="1">
            <a:spLocks noGrp="1"/>
          </p:cNvSpPr>
          <p:nvPr>
            <p:ph type="body" idx="4"/>
          </p:nvPr>
        </p:nvSpPr>
        <p:spPr>
          <a:xfrm>
            <a:off x="6172201" y="2505075"/>
            <a:ext cx="5183188" cy="3684588"/>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83325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92453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86548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839788" y="457200"/>
            <a:ext cx="3932237" cy="16002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5183188" y="987426"/>
            <a:ext cx="6172200" cy="4873625"/>
          </a:xfrm>
          <a:prstGeom prst="rect">
            <a:avLst/>
          </a:prstGeom>
          <a:noFill/>
          <a:ln>
            <a:noFill/>
          </a:ln>
        </p:spPr>
        <p:txBody>
          <a:bodyPr spcFirstLastPara="1" wrap="square" lIns="68575" tIns="34275" rIns="68575" bIns="34275" anchor="t" anchorCtr="0">
            <a:noAutofit/>
          </a:bodyPr>
          <a:lstStyle>
            <a:lvl1pPr marL="609585" lvl="0" indent="-507987" algn="l">
              <a:lnSpc>
                <a:spcPct val="90000"/>
              </a:lnSpc>
              <a:spcBef>
                <a:spcPts val="1067"/>
              </a:spcBef>
              <a:spcAft>
                <a:spcPts val="0"/>
              </a:spcAft>
              <a:buClr>
                <a:schemeClr val="dk1"/>
              </a:buClr>
              <a:buSzPts val="2400"/>
              <a:buChar char="•"/>
              <a:defRPr sz="3200"/>
            </a:lvl1pPr>
            <a:lvl2pPr marL="1219170" lvl="1" indent="-482588" algn="l">
              <a:lnSpc>
                <a:spcPct val="90000"/>
              </a:lnSpc>
              <a:spcBef>
                <a:spcPts val="533"/>
              </a:spcBef>
              <a:spcAft>
                <a:spcPts val="0"/>
              </a:spcAft>
              <a:buClr>
                <a:schemeClr val="dk1"/>
              </a:buClr>
              <a:buSzPts val="2100"/>
              <a:buChar char="•"/>
              <a:defRPr sz="2800"/>
            </a:lvl2pPr>
            <a:lvl3pPr marL="1828754" lvl="2" indent="-457189" algn="l">
              <a:lnSpc>
                <a:spcPct val="90000"/>
              </a:lnSpc>
              <a:spcBef>
                <a:spcPts val="533"/>
              </a:spcBef>
              <a:spcAft>
                <a:spcPts val="0"/>
              </a:spcAft>
              <a:buClr>
                <a:schemeClr val="dk1"/>
              </a:buClr>
              <a:buSzPts val="1800"/>
              <a:buChar char="•"/>
              <a:defRPr sz="2400"/>
            </a:lvl3pPr>
            <a:lvl4pPr marL="2438339" lvl="3" indent="-431789" algn="l">
              <a:lnSpc>
                <a:spcPct val="90000"/>
              </a:lnSpc>
              <a:spcBef>
                <a:spcPts val="533"/>
              </a:spcBef>
              <a:spcAft>
                <a:spcPts val="0"/>
              </a:spcAft>
              <a:buClr>
                <a:schemeClr val="dk1"/>
              </a:buClr>
              <a:buSzPts val="1500"/>
              <a:buChar char="•"/>
              <a:defRPr sz="2000"/>
            </a:lvl4pPr>
            <a:lvl5pPr marL="3047924" lvl="4" indent="-431789" algn="l">
              <a:lnSpc>
                <a:spcPct val="90000"/>
              </a:lnSpc>
              <a:spcBef>
                <a:spcPts val="533"/>
              </a:spcBef>
              <a:spcAft>
                <a:spcPts val="0"/>
              </a:spcAft>
              <a:buClr>
                <a:schemeClr val="dk1"/>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102" name="Google Shape;102;p21"/>
          <p:cNvSpPr txBox="1">
            <a:spLocks noGrp="1"/>
          </p:cNvSpPr>
          <p:nvPr>
            <p:ph type="body" idx="2"/>
          </p:nvPr>
        </p:nvSpPr>
        <p:spPr>
          <a:xfrm>
            <a:off x="839788" y="2057401"/>
            <a:ext cx="3932237" cy="3811588"/>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103" name="Google Shape;103;p21"/>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94723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DE847-9DBE-4A24-A988-D323CD7EE2B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FFCBF32-AA32-40A7-8B1C-8EE04C22E2A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7F4D9A0-7153-472F-BAB0-74289963714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5AD2454-2158-4A0B-B54A-D79DFFCD1B39}"/>
              </a:ext>
            </a:extLst>
          </p:cNvPr>
          <p:cNvSpPr>
            <a:spLocks noGrp="1"/>
          </p:cNvSpPr>
          <p:nvPr>
            <p:ph type="ftr" sz="quarter" idx="11"/>
          </p:nvPr>
        </p:nvSpPr>
        <p:spPr/>
        <p:txBody>
          <a:bodyPr/>
          <a:lstStyle/>
          <a:p>
            <a:r>
              <a:rPr lang="en-US" dirty="0"/>
              <a:t>January 27, 2022</a:t>
            </a:r>
          </a:p>
        </p:txBody>
      </p:sp>
      <p:sp>
        <p:nvSpPr>
          <p:cNvPr id="6" name="Slide Number Placeholder 5">
            <a:extLst>
              <a:ext uri="{FF2B5EF4-FFF2-40B4-BE49-F238E27FC236}">
                <a16:creationId xmlns:a16="http://schemas.microsoft.com/office/drawing/2014/main" id="{40C33380-18C6-47C1-8389-47619138D3FB}"/>
              </a:ext>
            </a:extLst>
          </p:cNvPr>
          <p:cNvSpPr>
            <a:spLocks noGrp="1"/>
          </p:cNvSpPr>
          <p:nvPr>
            <p:ph type="sldNum" sz="quarter" idx="12"/>
          </p:nvPr>
        </p:nvSpPr>
        <p:spPr/>
        <p:txBody>
          <a:bodyPr/>
          <a:lstStyle/>
          <a:p>
            <a:r>
              <a:rPr lang="en-US" dirty="0"/>
              <a:t>October 1, 2020    </a:t>
            </a:r>
          </a:p>
        </p:txBody>
      </p:sp>
    </p:spTree>
    <p:extLst>
      <p:ext uri="{BB962C8B-B14F-4D97-AF65-F5344CB8AC3E}">
        <p14:creationId xmlns:p14="http://schemas.microsoft.com/office/powerpoint/2010/main" val="3006733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39788" y="457200"/>
            <a:ext cx="3932237" cy="16002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5183188" y="987426"/>
            <a:ext cx="6172200" cy="487362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839788" y="2057401"/>
            <a:ext cx="3932237" cy="3811588"/>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110" name="Google Shape;110;p22"/>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47812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3920331" y="-1256505"/>
            <a:ext cx="4351339" cy="105156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27818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7133431" y="1956595"/>
            <a:ext cx="5811839" cy="26289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799431" y="-596105"/>
            <a:ext cx="5811839" cy="77343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91145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1C757-E44F-4DEB-801A-A628CF06F9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264B83-5791-4A02-A941-1AC1F11773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0E6FFB-D9BE-4016-932F-67998905C00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59D8610-80B9-4217-970D-19CBA6445153}"/>
              </a:ext>
            </a:extLst>
          </p:cNvPr>
          <p:cNvSpPr>
            <a:spLocks noGrp="1"/>
          </p:cNvSpPr>
          <p:nvPr>
            <p:ph type="ftr" sz="quarter" idx="11"/>
          </p:nvPr>
        </p:nvSpPr>
        <p:spPr/>
        <p:txBody>
          <a:bodyPr/>
          <a:lstStyle/>
          <a:p>
            <a:r>
              <a:rPr lang="en-US" dirty="0"/>
              <a:t>January 27, 2022</a:t>
            </a:r>
          </a:p>
        </p:txBody>
      </p:sp>
      <p:sp>
        <p:nvSpPr>
          <p:cNvPr id="6" name="Slide Number Placeholder 5">
            <a:extLst>
              <a:ext uri="{FF2B5EF4-FFF2-40B4-BE49-F238E27FC236}">
                <a16:creationId xmlns:a16="http://schemas.microsoft.com/office/drawing/2014/main" id="{EE52405B-7E94-4915-9C34-8DE9CDC34F8E}"/>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611670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BAEC9-FB54-453B-B3E3-2004E9581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A30AC-6BF2-4312-AF5E-372C487B8E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222E05-60E3-483A-8A6F-B9267C751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0247B8-9A59-4071-A12A-5F02A640A59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2DD75E0-B604-470D-B3D7-253EC041F471}"/>
              </a:ext>
            </a:extLst>
          </p:cNvPr>
          <p:cNvSpPr>
            <a:spLocks noGrp="1"/>
          </p:cNvSpPr>
          <p:nvPr>
            <p:ph type="ftr" sz="quarter" idx="11"/>
          </p:nvPr>
        </p:nvSpPr>
        <p:spPr/>
        <p:txBody>
          <a:bodyPr/>
          <a:lstStyle/>
          <a:p>
            <a:r>
              <a:rPr lang="en-US" dirty="0"/>
              <a:t>January 27, 2022</a:t>
            </a:r>
          </a:p>
        </p:txBody>
      </p:sp>
      <p:sp>
        <p:nvSpPr>
          <p:cNvPr id="7" name="Slide Number Placeholder 6">
            <a:extLst>
              <a:ext uri="{FF2B5EF4-FFF2-40B4-BE49-F238E27FC236}">
                <a16:creationId xmlns:a16="http://schemas.microsoft.com/office/drawing/2014/main" id="{5EB47E8A-DDC6-4B98-AE63-0D5E7D276798}"/>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3452182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8A5C9-B388-4D27-9B26-8DF22D2489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98DDD6-5966-41D0-8881-4EB87C4391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86AEB9-3E6C-4B52-BCDC-9A7EC24D73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00D88D-C0CE-4251-BB24-F7FB06EEFB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7FA920-6DD3-41C2-BE76-6975052CE4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57511D-1AA6-4B5B-8568-E85066C01AE9}"/>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787C01AF-418C-47F6-B93B-28D91BA5C367}"/>
              </a:ext>
            </a:extLst>
          </p:cNvPr>
          <p:cNvSpPr>
            <a:spLocks noGrp="1"/>
          </p:cNvSpPr>
          <p:nvPr>
            <p:ph type="ftr" sz="quarter" idx="11"/>
          </p:nvPr>
        </p:nvSpPr>
        <p:spPr/>
        <p:txBody>
          <a:bodyPr/>
          <a:lstStyle/>
          <a:p>
            <a:r>
              <a:rPr lang="en-US" dirty="0"/>
              <a:t>January 27, 2022</a:t>
            </a:r>
          </a:p>
        </p:txBody>
      </p:sp>
      <p:sp>
        <p:nvSpPr>
          <p:cNvPr id="9" name="Slide Number Placeholder 8">
            <a:extLst>
              <a:ext uri="{FF2B5EF4-FFF2-40B4-BE49-F238E27FC236}">
                <a16:creationId xmlns:a16="http://schemas.microsoft.com/office/drawing/2014/main" id="{34D723A6-4938-4EC9-83D1-E97E3949A552}"/>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87406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86EBD-2A3D-4374-A432-B26325C559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F35087-834D-4991-BBBF-FF7CDADD734D}"/>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8D0E769-A5EB-4E6B-90FC-EC95E93781DD}"/>
              </a:ext>
            </a:extLst>
          </p:cNvPr>
          <p:cNvSpPr>
            <a:spLocks noGrp="1"/>
          </p:cNvSpPr>
          <p:nvPr>
            <p:ph type="ftr" sz="quarter" idx="11"/>
          </p:nvPr>
        </p:nvSpPr>
        <p:spPr/>
        <p:txBody>
          <a:bodyPr/>
          <a:lstStyle/>
          <a:p>
            <a:r>
              <a:rPr lang="en-US" dirty="0"/>
              <a:t>January 27, 2022</a:t>
            </a:r>
          </a:p>
        </p:txBody>
      </p:sp>
      <p:sp>
        <p:nvSpPr>
          <p:cNvPr id="5" name="Slide Number Placeholder 4">
            <a:extLst>
              <a:ext uri="{FF2B5EF4-FFF2-40B4-BE49-F238E27FC236}">
                <a16:creationId xmlns:a16="http://schemas.microsoft.com/office/drawing/2014/main" id="{17057167-7A27-4581-A639-A44CD59410C5}"/>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44801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1D427-9AA1-4598-82B8-6E1A64DD8C92}"/>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298DDFD-17CA-411F-A3CB-AB3B4B3AA3FE}"/>
              </a:ext>
            </a:extLst>
          </p:cNvPr>
          <p:cNvSpPr>
            <a:spLocks noGrp="1"/>
          </p:cNvSpPr>
          <p:nvPr>
            <p:ph type="ftr" sz="quarter" idx="11"/>
          </p:nvPr>
        </p:nvSpPr>
        <p:spPr/>
        <p:txBody>
          <a:bodyPr/>
          <a:lstStyle/>
          <a:p>
            <a:r>
              <a:rPr lang="en-US" dirty="0"/>
              <a:t>January 27, 2022</a:t>
            </a:r>
          </a:p>
        </p:txBody>
      </p:sp>
      <p:sp>
        <p:nvSpPr>
          <p:cNvPr id="4" name="Slide Number Placeholder 3">
            <a:extLst>
              <a:ext uri="{FF2B5EF4-FFF2-40B4-BE49-F238E27FC236}">
                <a16:creationId xmlns:a16="http://schemas.microsoft.com/office/drawing/2014/main" id="{C652B304-BCD0-4CE9-A3D1-CD49324CEBE6}"/>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220027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D6034-2B04-4F61-ADA8-B601B5FEB9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D277AB-69B7-48CC-92B1-6C4AE86699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D47F81-E59F-4BFB-8D82-FA409A861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A98616-17E8-4321-9B07-0C7563E5596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311B1D2-A3F9-44C0-9863-4A39E9B011B0}"/>
              </a:ext>
            </a:extLst>
          </p:cNvPr>
          <p:cNvSpPr>
            <a:spLocks noGrp="1"/>
          </p:cNvSpPr>
          <p:nvPr>
            <p:ph type="ftr" sz="quarter" idx="11"/>
          </p:nvPr>
        </p:nvSpPr>
        <p:spPr/>
        <p:txBody>
          <a:bodyPr/>
          <a:lstStyle/>
          <a:p>
            <a:r>
              <a:rPr lang="en-US" dirty="0"/>
              <a:t>January 27, 2022</a:t>
            </a:r>
          </a:p>
        </p:txBody>
      </p:sp>
      <p:sp>
        <p:nvSpPr>
          <p:cNvPr id="7" name="Slide Number Placeholder 6">
            <a:extLst>
              <a:ext uri="{FF2B5EF4-FFF2-40B4-BE49-F238E27FC236}">
                <a16:creationId xmlns:a16="http://schemas.microsoft.com/office/drawing/2014/main" id="{0EA78D06-36DC-4E0A-8C4E-9C87027C4FB6}"/>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212833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46ADB-DD63-4C56-AA1F-D80EEFF84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C8E35B-8B61-4A59-8506-110FC207B8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25F4D40-65DA-4843-9271-51FFE170D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F48861-EDE8-4F6D-A476-8A4B6AE374C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7195840-02CF-4D41-BFF6-63B48CDCBB5D}"/>
              </a:ext>
            </a:extLst>
          </p:cNvPr>
          <p:cNvSpPr>
            <a:spLocks noGrp="1"/>
          </p:cNvSpPr>
          <p:nvPr>
            <p:ph type="ftr" sz="quarter" idx="11"/>
          </p:nvPr>
        </p:nvSpPr>
        <p:spPr/>
        <p:txBody>
          <a:bodyPr/>
          <a:lstStyle/>
          <a:p>
            <a:r>
              <a:rPr lang="en-US" dirty="0"/>
              <a:t>January 27, 2022</a:t>
            </a:r>
          </a:p>
        </p:txBody>
      </p:sp>
      <p:sp>
        <p:nvSpPr>
          <p:cNvPr id="7" name="Slide Number Placeholder 6">
            <a:extLst>
              <a:ext uri="{FF2B5EF4-FFF2-40B4-BE49-F238E27FC236}">
                <a16:creationId xmlns:a16="http://schemas.microsoft.com/office/drawing/2014/main" id="{3B9FA87C-DE66-4200-BFCB-722A2847FA82}"/>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4216559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0E6EFC-0912-4D55-8912-701F845B5D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5F16EA-27D8-4E32-BCA5-4CD1F45FAA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7013F9-ED7A-4FEA-B260-6F70CAC15F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EF38DA4E-D94F-450C-AC4E-6249DEC928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January 27, 2022</a:t>
            </a:r>
          </a:p>
        </p:txBody>
      </p:sp>
      <p:sp>
        <p:nvSpPr>
          <p:cNvPr id="6" name="Slide Number Placeholder 5">
            <a:extLst>
              <a:ext uri="{FF2B5EF4-FFF2-40B4-BE49-F238E27FC236}">
                <a16:creationId xmlns:a16="http://schemas.microsoft.com/office/drawing/2014/main" id="{D80C6FA2-0C4E-4479-A5F0-EFA73DC0ED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45E99-662F-4014-8430-82C62712351D}" type="slidenum">
              <a:rPr lang="en-US" smtClean="0"/>
              <a:t>‹#›</a:t>
            </a:fld>
            <a:endParaRPr lang="en-US" dirty="0"/>
          </a:p>
        </p:txBody>
      </p:sp>
    </p:spTree>
    <p:extLst>
      <p:ext uri="{BB962C8B-B14F-4D97-AF65-F5344CB8AC3E}">
        <p14:creationId xmlns:p14="http://schemas.microsoft.com/office/powerpoint/2010/main" val="2851943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6725312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linkedin.com/feed/update/urn:li:activity:6959231316852695040"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s://docs.enslaved.org/" TargetMode="Externa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5.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hyperlink" Target="https://jsdp.enslaved.org/contribute" TargetMode="Externa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52.png"/><Relationship Id="rId4" Type="http://schemas.openxmlformats.org/officeDocument/2006/relationships/hyperlink" Target="https://dataverse.harvard.edu/dataverse/jsd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hyperlink" Target="mailto:enslaved.org@gmail.co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hyperlink" Target="mailto:daryle.williams@ucr.edu" TargetMode="External"/><Relationship Id="rId4" Type="http://schemas.openxmlformats.org/officeDocument/2006/relationships/hyperlink" Target="mailto:foleyc@msu.edu"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tatearchivists.org/programs-education/cosa-webinar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us02web.zoom.us/meeting/register/tZYsde-qpjoqH9xwnKYrc7lJdTCcJOR2cn84"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tatearchivists.org/programs-education/cosa-webinars/additional-webinar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statearchivists.org/research-resources/resource-center" TargetMode="External"/><Relationship Id="rId2" Type="http://schemas.openxmlformats.org/officeDocument/2006/relationships/hyperlink" Target="http://www.statearchivists.org/"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youtube.com/user/StateArchivists/" TargetMode="External"/><Relationship Id="rId4" Type="http://schemas.openxmlformats.org/officeDocument/2006/relationships/hyperlink" Target="http://www.facebook.com/CouncilOfStateArchivis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notesSlide" Target="../notesSlides/notesSlide4.xml"/><Relationship Id="rId16" Type="http://schemas.openxmlformats.org/officeDocument/2006/relationships/image" Target="../media/image19.jpeg"/><Relationship Id="rId20"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5" Type="http://schemas.openxmlformats.org/officeDocument/2006/relationships/image" Target="../media/image18.jpeg"/><Relationship Id="rId10" Type="http://schemas.openxmlformats.org/officeDocument/2006/relationships/image" Target="../media/image13.jpe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hyperlink" Target="https://slavesocieties.org/home"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png"/><Relationship Id="rId7" Type="http://schemas.openxmlformats.org/officeDocument/2006/relationships/image" Target="../media/image34.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F74A7D-4E59-47FD-81F2-D7E49CD03582}"/>
              </a:ext>
            </a:extLst>
          </p:cNvPr>
          <p:cNvSpPr>
            <a:spLocks noGrp="1"/>
          </p:cNvSpPr>
          <p:nvPr>
            <p:ph type="ctrTitle"/>
          </p:nvPr>
        </p:nvSpPr>
        <p:spPr>
          <a:xfrm>
            <a:off x="634275" y="133355"/>
            <a:ext cx="4423499" cy="3705208"/>
          </a:xfrm>
        </p:spPr>
        <p:txBody>
          <a:bodyPr vert="horz" lIns="91440" tIns="45720" rIns="91440" bIns="45720" rtlCol="0" anchor="b">
            <a:normAutofit/>
          </a:bodyPr>
          <a:lstStyle/>
          <a:p>
            <a:pPr algn="l"/>
            <a:r>
              <a:rPr lang="en-US" sz="3400" b="1" kern="1200" dirty="0" err="1">
                <a:solidFill>
                  <a:srgbClr val="FFFFFF"/>
                </a:solidFill>
                <a:effectLst/>
                <a:latin typeface="+mj-lt"/>
                <a:ea typeface="+mj-ea"/>
                <a:cs typeface="+mj-cs"/>
              </a:rPr>
              <a:t>CoSA</a:t>
            </a:r>
            <a:r>
              <a:rPr lang="en-US" sz="3400" b="1" kern="1200" dirty="0">
                <a:solidFill>
                  <a:srgbClr val="FFFFFF"/>
                </a:solidFill>
                <a:effectLst/>
                <a:latin typeface="+mj-lt"/>
                <a:ea typeface="+mj-ea"/>
                <a:cs typeface="+mj-cs"/>
              </a:rPr>
              <a:t> Member Webinar</a:t>
            </a:r>
            <a:br>
              <a:rPr lang="en-US" sz="3400" b="1" kern="1200" dirty="0">
                <a:solidFill>
                  <a:srgbClr val="FFFFFF"/>
                </a:solidFill>
                <a:effectLst/>
                <a:latin typeface="+mj-lt"/>
                <a:ea typeface="+mj-ea"/>
                <a:cs typeface="+mj-cs"/>
              </a:rPr>
            </a:br>
            <a:br>
              <a:rPr lang="en-US" sz="3400" b="1" kern="1200" dirty="0">
                <a:solidFill>
                  <a:srgbClr val="FFFFFF"/>
                </a:solidFill>
                <a:effectLst/>
                <a:latin typeface="+mj-lt"/>
                <a:ea typeface="+mj-ea"/>
                <a:cs typeface="+mj-cs"/>
              </a:rPr>
            </a:br>
            <a:br>
              <a:rPr lang="en-US" sz="3400" b="1" kern="1200" dirty="0">
                <a:solidFill>
                  <a:srgbClr val="FFFFFF"/>
                </a:solidFill>
                <a:effectLst/>
                <a:latin typeface="+mj-lt"/>
                <a:ea typeface="+mj-ea"/>
                <a:cs typeface="+mj-cs"/>
              </a:rPr>
            </a:br>
            <a:r>
              <a:rPr lang="en-US" sz="3400" b="1" kern="1200" dirty="0">
                <a:solidFill>
                  <a:srgbClr val="FFFFFF"/>
                </a:solidFill>
                <a:effectLst/>
                <a:latin typeface="+mj-lt"/>
                <a:ea typeface="+mj-ea"/>
                <a:cs typeface="+mj-cs"/>
              </a:rPr>
              <a:t>Getting to know Enslaved.org</a:t>
            </a:r>
            <a:br>
              <a:rPr lang="en-US" sz="3400" b="1" kern="1200" dirty="0">
                <a:solidFill>
                  <a:srgbClr val="FFFFFF"/>
                </a:solidFill>
                <a:effectLst/>
                <a:latin typeface="+mj-lt"/>
                <a:ea typeface="+mj-ea"/>
                <a:cs typeface="+mj-cs"/>
              </a:rPr>
            </a:br>
            <a:endParaRPr lang="en-US" sz="3400" b="1" kern="1200" dirty="0">
              <a:solidFill>
                <a:srgbClr val="FFFFFF"/>
              </a:solidFill>
              <a:effectLst/>
              <a:latin typeface="+mj-lt"/>
              <a:ea typeface="+mj-ea"/>
              <a:cs typeface="+mj-cs"/>
            </a:endParaRPr>
          </a:p>
        </p:txBody>
      </p:sp>
      <p:sp>
        <p:nvSpPr>
          <p:cNvPr id="3" name="Subtitle 2">
            <a:extLst>
              <a:ext uri="{FF2B5EF4-FFF2-40B4-BE49-F238E27FC236}">
                <a16:creationId xmlns:a16="http://schemas.microsoft.com/office/drawing/2014/main" id="{76B3F09A-E65B-4EE6-A273-F8AB450AA9AD}"/>
              </a:ext>
            </a:extLst>
          </p:cNvPr>
          <p:cNvSpPr>
            <a:spLocks noGrp="1"/>
          </p:cNvSpPr>
          <p:nvPr>
            <p:ph type="subTitle" idx="1"/>
          </p:nvPr>
        </p:nvSpPr>
        <p:spPr>
          <a:xfrm>
            <a:off x="638921" y="4013165"/>
            <a:ext cx="4204012" cy="2205732"/>
          </a:xfrm>
        </p:spPr>
        <p:txBody>
          <a:bodyPr vert="horz" lIns="91440" tIns="45720" rIns="91440" bIns="45720" rtlCol="0" anchor="t">
            <a:normAutofit/>
          </a:bodyPr>
          <a:lstStyle/>
          <a:p>
            <a:pPr algn="r">
              <a:spcAft>
                <a:spcPts val="600"/>
              </a:spcAft>
            </a:pPr>
            <a:endParaRPr lang="en-US" sz="1800" b="1" kern="1200" dirty="0">
              <a:solidFill>
                <a:srgbClr val="FFFFFF"/>
              </a:solidFill>
              <a:effectLst>
                <a:outerShdw blurRad="38100" dist="38100" dir="2700000" algn="tl">
                  <a:srgbClr val="000000">
                    <a:alpha val="43137"/>
                  </a:srgbClr>
                </a:outerShdw>
              </a:effectLst>
              <a:latin typeface="+mn-lt"/>
              <a:ea typeface="+mn-ea"/>
              <a:cs typeface="+mn-cs"/>
            </a:endParaRPr>
          </a:p>
          <a:p>
            <a:pPr algn="r">
              <a:spcAft>
                <a:spcPts val="600"/>
              </a:spcAft>
            </a:pPr>
            <a:r>
              <a:rPr lang="en-US" sz="1800" b="1" kern="1200" dirty="0">
                <a:solidFill>
                  <a:srgbClr val="FFFFFF"/>
                </a:solidFill>
                <a:latin typeface="+mn-lt"/>
                <a:ea typeface="+mn-ea"/>
                <a:cs typeface="+mn-cs"/>
              </a:rPr>
              <a:t>September 22,  2022</a:t>
            </a:r>
          </a:p>
          <a:p>
            <a:pPr algn="r">
              <a:spcAft>
                <a:spcPts val="600"/>
              </a:spcAft>
            </a:pPr>
            <a:r>
              <a:rPr lang="en-US" sz="1800" b="1" kern="1200" dirty="0">
                <a:solidFill>
                  <a:srgbClr val="FFFFFF"/>
                </a:solidFill>
                <a:latin typeface="+mn-lt"/>
                <a:ea typeface="+mn-ea"/>
                <a:cs typeface="+mn-cs"/>
              </a:rPr>
              <a:t>3 pm Eastern</a:t>
            </a:r>
          </a:p>
        </p:txBody>
      </p:sp>
      <p:cxnSp>
        <p:nvCxnSpPr>
          <p:cNvPr id="70" name="Straight Connector 69">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25" name="Picture 24" descr="Logo&#10;&#10;Description automatically generated">
            <a:extLst>
              <a:ext uri="{FF2B5EF4-FFF2-40B4-BE49-F238E27FC236}">
                <a16:creationId xmlns:a16="http://schemas.microsoft.com/office/drawing/2014/main" id="{26A1115E-7DB1-4E19-9059-6C96A3FB1165}"/>
              </a:ext>
            </a:extLst>
          </p:cNvPr>
          <p:cNvPicPr/>
          <p:nvPr/>
        </p:nvPicPr>
        <p:blipFill>
          <a:blip r:embed="rId2" cstate="email">
            <a:extLst>
              <a:ext uri="{28A0092B-C50C-407E-A947-70E740481C1C}">
                <a14:useLocalDpi xmlns:a14="http://schemas.microsoft.com/office/drawing/2010/main"/>
              </a:ext>
            </a:extLst>
          </a:blip>
          <a:stretch>
            <a:fillRect/>
          </a:stretch>
        </p:blipFill>
        <p:spPr bwMode="auto">
          <a:xfrm>
            <a:off x="6096000" y="2931312"/>
            <a:ext cx="5459470" cy="996352"/>
          </a:xfrm>
          <a:prstGeom prst="rect">
            <a:avLst/>
          </a:prstGeom>
          <a:noFill/>
        </p:spPr>
      </p:pic>
      <p:sp>
        <p:nvSpPr>
          <p:cNvPr id="4" name="Footer Placeholder 3">
            <a:extLst>
              <a:ext uri="{FF2B5EF4-FFF2-40B4-BE49-F238E27FC236}">
                <a16:creationId xmlns:a16="http://schemas.microsoft.com/office/drawing/2014/main" id="{AC16D6AE-5606-4490-87AD-AE550941430C}"/>
              </a:ext>
            </a:extLst>
          </p:cNvPr>
          <p:cNvSpPr>
            <a:spLocks noGrp="1"/>
          </p:cNvSpPr>
          <p:nvPr>
            <p:ph type="ftr" sz="quarter" idx="11"/>
          </p:nvPr>
        </p:nvSpPr>
        <p:spPr>
          <a:xfrm>
            <a:off x="6094362" y="6356350"/>
            <a:ext cx="4281671" cy="365125"/>
          </a:xfrm>
        </p:spPr>
        <p:txBody>
          <a:bodyPr vert="horz" lIns="91440" tIns="45720" rIns="91440" bIns="45720" rtlCol="0" anchor="ctr">
            <a:normAutofit/>
          </a:bodyPr>
          <a:lstStyle/>
          <a:p>
            <a:pPr algn="l">
              <a:spcAft>
                <a:spcPts val="600"/>
              </a:spcAft>
            </a:pPr>
            <a:r>
              <a:rPr lang="en-US" dirty="0"/>
              <a:t>September  22, </a:t>
            </a:r>
            <a:r>
              <a:rPr lang="en-US" kern="1200" dirty="0">
                <a:solidFill>
                  <a:schemeClr val="tx1">
                    <a:tint val="75000"/>
                  </a:schemeClr>
                </a:solidFill>
                <a:latin typeface="+mn-lt"/>
                <a:ea typeface="+mn-ea"/>
                <a:cs typeface="+mn-cs"/>
              </a:rPr>
              <a:t> 2022</a:t>
            </a:r>
          </a:p>
        </p:txBody>
      </p:sp>
      <p:sp>
        <p:nvSpPr>
          <p:cNvPr id="11" name="TextBox 10">
            <a:extLst>
              <a:ext uri="{FF2B5EF4-FFF2-40B4-BE49-F238E27FC236}">
                <a16:creationId xmlns:a16="http://schemas.microsoft.com/office/drawing/2014/main" id="{EBF33DA2-76E7-4F2D-A6A7-6D55EC70CCB8}"/>
              </a:ext>
            </a:extLst>
          </p:cNvPr>
          <p:cNvSpPr txBox="1"/>
          <p:nvPr/>
        </p:nvSpPr>
        <p:spPr>
          <a:xfrm rot="10800000" flipV="1">
            <a:off x="6145011" y="6058679"/>
            <a:ext cx="5879921" cy="261610"/>
          </a:xfrm>
          <a:prstGeom prst="rect">
            <a:avLst/>
          </a:prstGeom>
          <a:noFill/>
        </p:spPr>
        <p:txBody>
          <a:bodyPr wrap="square">
            <a:spAutoFit/>
          </a:bodyPr>
          <a:lstStyle/>
          <a:p>
            <a:pPr>
              <a:spcAft>
                <a:spcPts val="600"/>
              </a:spcAft>
            </a:pPr>
            <a:r>
              <a:rPr lang="en-US" sz="1100" dirty="0"/>
              <a:t>Disclaimer:  This webinar is being recorded and will be available for viewing on the CoSA website.</a:t>
            </a:r>
          </a:p>
        </p:txBody>
      </p:sp>
    </p:spTree>
    <p:extLst>
      <p:ext uri="{BB962C8B-B14F-4D97-AF65-F5344CB8AC3E}">
        <p14:creationId xmlns:p14="http://schemas.microsoft.com/office/powerpoint/2010/main" val="2935986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1"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202" name="Google Shape;202;p31"/>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203" name="Google Shape;203;p31"/>
          <p:cNvSpPr txBox="1"/>
          <p:nvPr/>
        </p:nvSpPr>
        <p:spPr>
          <a:xfrm>
            <a:off x="323667" y="2305834"/>
            <a:ext cx="11638000" cy="4760750"/>
          </a:xfrm>
          <a:prstGeom prst="rect">
            <a:avLst/>
          </a:prstGeom>
          <a:noFill/>
          <a:ln>
            <a:noFill/>
          </a:ln>
        </p:spPr>
        <p:txBody>
          <a:bodyPr spcFirstLastPara="1" wrap="square" lIns="121900" tIns="121900" rIns="121900" bIns="121900" anchor="t" anchorCtr="0">
            <a:spAutoFit/>
          </a:bodyPr>
          <a:lstStyle/>
          <a:p>
            <a:pPr marL="609585" indent="-474121" defTabSz="1219170">
              <a:buClr>
                <a:srgbClr val="122E46"/>
              </a:buClr>
              <a:buSzPts val="2000"/>
              <a:buFont typeface="Aleo"/>
              <a:buChar char="●"/>
            </a:pPr>
            <a:r>
              <a:rPr lang="en" sz="2667" b="1" i="1" kern="0">
                <a:solidFill>
                  <a:srgbClr val="122E46"/>
                </a:solidFill>
                <a:latin typeface="Aleo"/>
                <a:ea typeface="Aleo"/>
                <a:cs typeface="Aleo"/>
                <a:sym typeface="Aleo"/>
              </a:rPr>
              <a:t>Humanizes the study of the slave trade </a:t>
            </a:r>
            <a:r>
              <a:rPr lang="en" sz="2667" kern="0">
                <a:solidFill>
                  <a:srgbClr val="122E46"/>
                </a:solidFill>
                <a:latin typeface="Aleo"/>
                <a:ea typeface="Aleo"/>
                <a:cs typeface="Aleo"/>
                <a:sym typeface="Aleo"/>
              </a:rPr>
              <a:t>by centering it on individuals who were enslaved. </a:t>
            </a:r>
            <a:endParaRPr sz="2667" kern="0">
              <a:solidFill>
                <a:srgbClr val="122E46"/>
              </a:solidFill>
              <a:latin typeface="Aleo"/>
              <a:ea typeface="Aleo"/>
              <a:cs typeface="Aleo"/>
              <a:sym typeface="Aleo"/>
            </a:endParaRPr>
          </a:p>
          <a:p>
            <a:pPr marL="609585" indent="-474121" defTabSz="1219170">
              <a:spcBef>
                <a:spcPts val="2400"/>
              </a:spcBef>
              <a:buClr>
                <a:srgbClr val="122E46"/>
              </a:buClr>
              <a:buSzPts val="2000"/>
              <a:buFont typeface="Aleo"/>
              <a:buChar char="●"/>
            </a:pPr>
            <a:r>
              <a:rPr lang="en" sz="2667" kern="0">
                <a:solidFill>
                  <a:srgbClr val="122E46"/>
                </a:solidFill>
                <a:latin typeface="Aleo"/>
                <a:ea typeface="Aleo"/>
                <a:cs typeface="Aleo"/>
                <a:sym typeface="Aleo"/>
              </a:rPr>
              <a:t>Reveals much about people who have too often been </a:t>
            </a:r>
            <a:r>
              <a:rPr lang="en" sz="2667" b="1" i="1" kern="0">
                <a:solidFill>
                  <a:srgbClr val="122E46"/>
                </a:solidFill>
                <a:latin typeface="Aleo"/>
                <a:ea typeface="Aleo"/>
                <a:cs typeface="Aleo"/>
                <a:sym typeface="Aleo"/>
              </a:rPr>
              <a:t>written out of history</a:t>
            </a:r>
            <a:r>
              <a:rPr lang="en" sz="2667" kern="0">
                <a:solidFill>
                  <a:srgbClr val="122E46"/>
                </a:solidFill>
                <a:latin typeface="Aleo"/>
                <a:ea typeface="Aleo"/>
                <a:cs typeface="Aleo"/>
                <a:sym typeface="Aleo"/>
              </a:rPr>
              <a:t> and gives all of us a new understanding of </a:t>
            </a:r>
            <a:r>
              <a:rPr lang="en" sz="2667" b="1" i="1" kern="0">
                <a:solidFill>
                  <a:srgbClr val="122E46"/>
                </a:solidFill>
                <a:latin typeface="Aleo"/>
                <a:ea typeface="Aleo"/>
                <a:cs typeface="Aleo"/>
                <a:sym typeface="Aleo"/>
              </a:rPr>
              <a:t>our shared past</a:t>
            </a:r>
            <a:r>
              <a:rPr lang="en" sz="2667" kern="0">
                <a:solidFill>
                  <a:srgbClr val="122E46"/>
                </a:solidFill>
                <a:latin typeface="Aleo"/>
                <a:ea typeface="Aleo"/>
                <a:cs typeface="Aleo"/>
                <a:sym typeface="Aleo"/>
              </a:rPr>
              <a:t>.</a:t>
            </a:r>
            <a:endParaRPr sz="2667" kern="0">
              <a:solidFill>
                <a:srgbClr val="122E46"/>
              </a:solidFill>
              <a:latin typeface="Aleo"/>
              <a:ea typeface="Aleo"/>
              <a:cs typeface="Aleo"/>
              <a:sym typeface="Aleo"/>
            </a:endParaRPr>
          </a:p>
          <a:p>
            <a:pPr marL="609585" indent="-474121" defTabSz="1219170">
              <a:spcBef>
                <a:spcPts val="2400"/>
              </a:spcBef>
              <a:buClr>
                <a:srgbClr val="122E46"/>
              </a:buClr>
              <a:buSzPts val="2000"/>
              <a:buFont typeface="Aleo"/>
              <a:buChar char="●"/>
            </a:pPr>
            <a:r>
              <a:rPr lang="en" sz="2667" kern="0">
                <a:solidFill>
                  <a:srgbClr val="122E46"/>
                </a:solidFill>
                <a:latin typeface="Aleo"/>
                <a:ea typeface="Aleo"/>
                <a:cs typeface="Aleo"/>
                <a:sym typeface="Aleo"/>
              </a:rPr>
              <a:t>Preserves for future generations</a:t>
            </a:r>
            <a:r>
              <a:rPr lang="en" sz="2667" b="1" i="1" kern="0">
                <a:solidFill>
                  <a:srgbClr val="122E46"/>
                </a:solidFill>
                <a:latin typeface="Aleo"/>
                <a:ea typeface="Aleo"/>
                <a:cs typeface="Aleo"/>
                <a:sym typeface="Aleo"/>
              </a:rPr>
              <a:t> important historical material</a:t>
            </a:r>
            <a:r>
              <a:rPr lang="en" sz="2667" kern="0">
                <a:solidFill>
                  <a:srgbClr val="122E46"/>
                </a:solidFill>
                <a:latin typeface="Aleo"/>
                <a:ea typeface="Aleo"/>
                <a:cs typeface="Aleo"/>
                <a:sym typeface="Aleo"/>
              </a:rPr>
              <a:t> that is in danger of being lost.</a:t>
            </a:r>
            <a:endParaRPr sz="2667" kern="0">
              <a:solidFill>
                <a:srgbClr val="122E46"/>
              </a:solidFill>
              <a:latin typeface="Aleo"/>
              <a:ea typeface="Aleo"/>
              <a:cs typeface="Aleo"/>
              <a:sym typeface="Aleo"/>
            </a:endParaRPr>
          </a:p>
          <a:p>
            <a:pPr marL="609585" indent="-474121" defTabSz="1219170">
              <a:spcBef>
                <a:spcPts val="2400"/>
              </a:spcBef>
              <a:spcAft>
                <a:spcPts val="2400"/>
              </a:spcAft>
              <a:buClr>
                <a:srgbClr val="122E46"/>
              </a:buClr>
              <a:buSzPts val="2000"/>
              <a:buFont typeface="Aleo"/>
              <a:buChar char="●"/>
            </a:pPr>
            <a:r>
              <a:rPr lang="en" sz="2667" kern="0">
                <a:solidFill>
                  <a:srgbClr val="122E46"/>
                </a:solidFill>
                <a:latin typeface="Aleo"/>
                <a:ea typeface="Aleo"/>
                <a:cs typeface="Aleo"/>
                <a:sym typeface="Aleo"/>
              </a:rPr>
              <a:t>Offers a </a:t>
            </a:r>
            <a:r>
              <a:rPr lang="en" sz="2667" b="1" i="1" kern="0">
                <a:solidFill>
                  <a:srgbClr val="122E46"/>
                </a:solidFill>
                <a:latin typeface="Aleo"/>
                <a:ea typeface="Aleo"/>
                <a:cs typeface="Aleo"/>
                <a:sym typeface="Aleo"/>
              </a:rPr>
              <a:t>new approach to publication in the humanities</a:t>
            </a:r>
            <a:r>
              <a:rPr lang="en" sz="2667" kern="0">
                <a:solidFill>
                  <a:srgbClr val="122E46"/>
                </a:solidFill>
                <a:latin typeface="Aleo"/>
                <a:ea typeface="Aleo"/>
                <a:cs typeface="Aleo"/>
                <a:sym typeface="Aleo"/>
              </a:rPr>
              <a:t>: peer review of datasets and making these materials available free on the internet.</a:t>
            </a:r>
            <a:endParaRPr sz="2667" kern="0">
              <a:solidFill>
                <a:srgbClr val="122E46"/>
              </a:solidFill>
              <a:latin typeface="Aleo"/>
              <a:ea typeface="Aleo"/>
              <a:cs typeface="Aleo"/>
              <a:sym typeface="Aleo"/>
            </a:endParaRPr>
          </a:p>
        </p:txBody>
      </p:sp>
      <p:sp>
        <p:nvSpPr>
          <p:cNvPr id="204" name="Google Shape;204;p31"/>
          <p:cNvSpPr txBox="1"/>
          <p:nvPr/>
        </p:nvSpPr>
        <p:spPr>
          <a:xfrm>
            <a:off x="438533" y="1365100"/>
            <a:ext cx="11523200" cy="923289"/>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4400" b="1" kern="0">
                <a:solidFill>
                  <a:srgbClr val="122E46"/>
                </a:solidFill>
                <a:latin typeface="Aleo"/>
                <a:ea typeface="Aleo"/>
                <a:cs typeface="Aleo"/>
                <a:sym typeface="Aleo"/>
              </a:rPr>
              <a:t>Importance of Enslaved.org</a:t>
            </a:r>
            <a:endParaRPr sz="4400" b="1" kern="0">
              <a:solidFill>
                <a:srgbClr val="122E46"/>
              </a:solidFill>
              <a:latin typeface="Aleo"/>
              <a:ea typeface="Aleo"/>
              <a:cs typeface="Aleo"/>
              <a:sym typeface="Ale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2"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210" name="Google Shape;210;p32"/>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211" name="Google Shape;211;p32"/>
          <p:cNvSpPr txBox="1"/>
          <p:nvPr/>
        </p:nvSpPr>
        <p:spPr>
          <a:xfrm>
            <a:off x="611000" y="2305834"/>
            <a:ext cx="10970000" cy="4504206"/>
          </a:xfrm>
          <a:prstGeom prst="rect">
            <a:avLst/>
          </a:prstGeom>
          <a:noFill/>
          <a:ln>
            <a:noFill/>
          </a:ln>
        </p:spPr>
        <p:txBody>
          <a:bodyPr spcFirstLastPara="1" wrap="square" lIns="121900" tIns="121900" rIns="121900" bIns="121900" anchor="t" anchorCtr="0">
            <a:spAutoFit/>
          </a:bodyPr>
          <a:lstStyle/>
          <a:p>
            <a:pPr marL="609585" indent="-474121" defTabSz="1219170">
              <a:buClr>
                <a:srgbClr val="000000"/>
              </a:buClr>
              <a:buSzPts val="2000"/>
              <a:buFont typeface="Aleo"/>
              <a:buChar char="●"/>
            </a:pPr>
            <a:r>
              <a:rPr lang="en" sz="2667" kern="0">
                <a:solidFill>
                  <a:srgbClr val="000000"/>
                </a:solidFill>
                <a:latin typeface="Aleo"/>
                <a:ea typeface="Aleo"/>
                <a:cs typeface="Aleo"/>
                <a:sym typeface="Aleo"/>
              </a:rPr>
              <a:t>Enslaved.org works with contributors who</a:t>
            </a:r>
            <a:r>
              <a:rPr lang="en" sz="2667" b="1" kern="0">
                <a:solidFill>
                  <a:srgbClr val="000000"/>
                </a:solidFill>
                <a:latin typeface="Aleo"/>
                <a:ea typeface="Aleo"/>
                <a:cs typeface="Aleo"/>
                <a:sym typeface="Aleo"/>
              </a:rPr>
              <a:t> </a:t>
            </a:r>
            <a:endParaRPr sz="2667" b="1" kern="0">
              <a:solidFill>
                <a:srgbClr val="000000"/>
              </a:solidFill>
              <a:latin typeface="Aleo"/>
              <a:ea typeface="Aleo"/>
              <a:cs typeface="Aleo"/>
              <a:sym typeface="Aleo"/>
            </a:endParaRPr>
          </a:p>
          <a:p>
            <a:pPr marL="1219170" lvl="1" indent="-474121" defTabSz="1219170">
              <a:spcBef>
                <a:spcPts val="2667"/>
              </a:spcBef>
              <a:buClr>
                <a:srgbClr val="000000"/>
              </a:buClr>
              <a:buSzPts val="2000"/>
              <a:buFont typeface="Aleo"/>
              <a:buChar char="○"/>
            </a:pPr>
            <a:r>
              <a:rPr lang="en" sz="2667" b="1" i="1" kern="0">
                <a:solidFill>
                  <a:srgbClr val="000000"/>
                </a:solidFill>
                <a:latin typeface="Aleo"/>
                <a:ea typeface="Aleo"/>
                <a:cs typeface="Aleo"/>
                <a:sym typeface="Aleo"/>
              </a:rPr>
              <a:t>Extract data</a:t>
            </a:r>
            <a:r>
              <a:rPr lang="en" sz="2667" b="1" kern="0">
                <a:solidFill>
                  <a:srgbClr val="000000"/>
                </a:solidFill>
                <a:latin typeface="Aleo"/>
                <a:ea typeface="Aleo"/>
                <a:cs typeface="Aleo"/>
                <a:sym typeface="Aleo"/>
              </a:rPr>
              <a:t> </a:t>
            </a:r>
            <a:r>
              <a:rPr lang="en" sz="2667" kern="0">
                <a:solidFill>
                  <a:srgbClr val="000000"/>
                </a:solidFill>
                <a:latin typeface="Aleo"/>
                <a:ea typeface="Aleo"/>
                <a:cs typeface="Aleo"/>
                <a:sym typeface="Aleo"/>
              </a:rPr>
              <a:t>from primary source material about </a:t>
            </a:r>
            <a:r>
              <a:rPr lang="en" sz="2667" b="1" i="1" kern="0">
                <a:solidFill>
                  <a:srgbClr val="000000"/>
                </a:solidFill>
                <a:latin typeface="Aleo"/>
                <a:ea typeface="Aleo"/>
                <a:cs typeface="Aleo"/>
                <a:sym typeface="Aleo"/>
              </a:rPr>
              <a:t>individuals</a:t>
            </a:r>
            <a:r>
              <a:rPr lang="en" sz="2667" kern="0">
                <a:solidFill>
                  <a:srgbClr val="000000"/>
                </a:solidFill>
                <a:latin typeface="Aleo"/>
                <a:ea typeface="Aleo"/>
                <a:cs typeface="Aleo"/>
                <a:sym typeface="Aleo"/>
              </a:rPr>
              <a:t> who were enslaved, owned slaves, or participated in the historical slave trade. </a:t>
            </a:r>
            <a:endParaRPr sz="2667" kern="0">
              <a:solidFill>
                <a:srgbClr val="000000"/>
              </a:solidFill>
              <a:latin typeface="Aleo"/>
              <a:ea typeface="Aleo"/>
              <a:cs typeface="Aleo"/>
              <a:sym typeface="Aleo"/>
            </a:endParaRPr>
          </a:p>
          <a:p>
            <a:pPr marL="1219170" lvl="1" indent="-474121" defTabSz="1219170">
              <a:spcBef>
                <a:spcPts val="2667"/>
              </a:spcBef>
              <a:buClr>
                <a:srgbClr val="000000"/>
              </a:buClr>
              <a:buSzPts val="2000"/>
              <a:buFont typeface="Aleo"/>
              <a:buChar char="○"/>
            </a:pPr>
            <a:r>
              <a:rPr lang="en" sz="2667" b="1" i="1" kern="0">
                <a:solidFill>
                  <a:srgbClr val="000000"/>
                </a:solidFill>
                <a:latin typeface="Aleo"/>
                <a:ea typeface="Aleo"/>
                <a:cs typeface="Aleo"/>
                <a:sym typeface="Aleo"/>
              </a:rPr>
              <a:t>Enter that data into spreadsheets</a:t>
            </a:r>
            <a:endParaRPr sz="2667" b="1" i="1" kern="0">
              <a:solidFill>
                <a:srgbClr val="000000"/>
              </a:solidFill>
              <a:latin typeface="Aleo"/>
              <a:ea typeface="Aleo"/>
              <a:cs typeface="Aleo"/>
              <a:sym typeface="Aleo"/>
            </a:endParaRPr>
          </a:p>
          <a:p>
            <a:pPr marL="609585" indent="-474121" defTabSz="1219170">
              <a:spcBef>
                <a:spcPts val="2667"/>
              </a:spcBef>
              <a:spcAft>
                <a:spcPts val="2667"/>
              </a:spcAft>
              <a:buClr>
                <a:srgbClr val="000000"/>
              </a:buClr>
              <a:buSzPts val="2000"/>
              <a:buFont typeface="Aleo"/>
              <a:buChar char="●"/>
            </a:pPr>
            <a:r>
              <a:rPr lang="en" sz="2667" kern="0">
                <a:solidFill>
                  <a:srgbClr val="000000"/>
                </a:solidFill>
                <a:latin typeface="Aleo"/>
                <a:ea typeface="Aleo"/>
                <a:cs typeface="Aleo"/>
                <a:sym typeface="Aleo"/>
              </a:rPr>
              <a:t>Enslaved.org</a:t>
            </a:r>
            <a:r>
              <a:rPr lang="en" sz="2667" b="1" kern="0">
                <a:solidFill>
                  <a:srgbClr val="000000"/>
                </a:solidFill>
                <a:latin typeface="Aleo"/>
                <a:ea typeface="Aleo"/>
                <a:cs typeface="Aleo"/>
                <a:sym typeface="Aleo"/>
              </a:rPr>
              <a:t> </a:t>
            </a:r>
            <a:r>
              <a:rPr lang="en" sz="2667" b="1" i="1" kern="0">
                <a:solidFill>
                  <a:srgbClr val="000000"/>
                </a:solidFill>
                <a:latin typeface="Aleo"/>
                <a:ea typeface="Aleo"/>
                <a:cs typeface="Aleo"/>
                <a:sym typeface="Aleo"/>
              </a:rPr>
              <a:t>publishes these datasets in its discovery platform</a:t>
            </a:r>
            <a:r>
              <a:rPr lang="en" sz="2667" kern="0">
                <a:solidFill>
                  <a:srgbClr val="000000"/>
                </a:solidFill>
                <a:latin typeface="Aleo"/>
                <a:ea typeface="Aleo"/>
                <a:cs typeface="Aleo"/>
                <a:sym typeface="Aleo"/>
              </a:rPr>
              <a:t>, which has tools for searching and analyzing data.</a:t>
            </a:r>
            <a:endParaRPr sz="2667" b="1" i="1" kern="0">
              <a:solidFill>
                <a:srgbClr val="122E46"/>
              </a:solidFill>
              <a:latin typeface="Aleo"/>
              <a:ea typeface="Aleo"/>
              <a:cs typeface="Aleo"/>
              <a:sym typeface="Aleo"/>
            </a:endParaRPr>
          </a:p>
        </p:txBody>
      </p:sp>
      <p:sp>
        <p:nvSpPr>
          <p:cNvPr id="212" name="Google Shape;212;p32"/>
          <p:cNvSpPr txBox="1"/>
          <p:nvPr/>
        </p:nvSpPr>
        <p:spPr>
          <a:xfrm>
            <a:off x="438533" y="1365100"/>
            <a:ext cx="11523200" cy="923289"/>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4400" b="1" kern="0">
                <a:solidFill>
                  <a:srgbClr val="122E46"/>
                </a:solidFill>
                <a:latin typeface="Aleo"/>
                <a:ea typeface="Aleo"/>
                <a:cs typeface="Aleo"/>
                <a:sym typeface="Aleo"/>
              </a:rPr>
              <a:t>What do we do?</a:t>
            </a:r>
            <a:endParaRPr sz="4400" b="1" kern="0">
              <a:solidFill>
                <a:srgbClr val="122E46"/>
              </a:solidFill>
              <a:latin typeface="Aleo"/>
              <a:ea typeface="Aleo"/>
              <a:cs typeface="Aleo"/>
              <a:sym typeface="Ale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33"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218" name="Google Shape;218;p33"/>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219" name="Google Shape;219;p33"/>
          <p:cNvSpPr txBox="1"/>
          <p:nvPr/>
        </p:nvSpPr>
        <p:spPr>
          <a:xfrm>
            <a:off x="611000" y="2305833"/>
            <a:ext cx="10970000" cy="4850455"/>
          </a:xfrm>
          <a:prstGeom prst="rect">
            <a:avLst/>
          </a:prstGeom>
          <a:noFill/>
          <a:ln>
            <a:noFill/>
          </a:ln>
        </p:spPr>
        <p:txBody>
          <a:bodyPr spcFirstLastPara="1" wrap="square" lIns="121900" tIns="121900" rIns="121900" bIns="121900" anchor="t" anchorCtr="0">
            <a:spAutoFit/>
          </a:bodyPr>
          <a:lstStyle/>
          <a:p>
            <a:pPr marL="609585" indent="-474121" defTabSz="1219170">
              <a:buClr>
                <a:srgbClr val="122E46"/>
              </a:buClr>
              <a:buSzPts val="2000"/>
              <a:buFont typeface="Aleo"/>
              <a:buChar char="●"/>
            </a:pPr>
            <a:r>
              <a:rPr lang="en" sz="2667" b="1" i="1" kern="0">
                <a:solidFill>
                  <a:srgbClr val="122E46"/>
                </a:solidFill>
                <a:latin typeface="Aleo"/>
                <a:ea typeface="Aleo"/>
                <a:cs typeface="Aleo"/>
                <a:sym typeface="Aleo"/>
              </a:rPr>
              <a:t>Provide guidance </a:t>
            </a:r>
            <a:r>
              <a:rPr lang="en" sz="2667" kern="0">
                <a:solidFill>
                  <a:srgbClr val="122E46"/>
                </a:solidFill>
                <a:latin typeface="Aleo"/>
                <a:ea typeface="Aleo"/>
                <a:cs typeface="Aleo"/>
                <a:sym typeface="Aleo"/>
              </a:rPr>
              <a:t>about how to extract data from archival primary source documents</a:t>
            </a:r>
            <a:endParaRPr sz="2667" kern="0">
              <a:solidFill>
                <a:srgbClr val="122E46"/>
              </a:solidFill>
              <a:latin typeface="Aleo"/>
              <a:ea typeface="Aleo"/>
              <a:cs typeface="Aleo"/>
              <a:sym typeface="Aleo"/>
            </a:endParaRPr>
          </a:p>
          <a:p>
            <a:pPr marL="609585" indent="-474121" defTabSz="1219170">
              <a:spcBef>
                <a:spcPts val="2667"/>
              </a:spcBef>
              <a:buClr>
                <a:srgbClr val="122E46"/>
              </a:buClr>
              <a:buSzPts val="2000"/>
              <a:buFont typeface="Aleo"/>
              <a:buChar char="●"/>
            </a:pPr>
            <a:r>
              <a:rPr lang="en" sz="2667" kern="0">
                <a:solidFill>
                  <a:srgbClr val="122E46"/>
                </a:solidFill>
                <a:latin typeface="Aleo"/>
                <a:ea typeface="Aleo"/>
                <a:cs typeface="Aleo"/>
                <a:sym typeface="Aleo"/>
              </a:rPr>
              <a:t>Work with contributors to</a:t>
            </a:r>
            <a:r>
              <a:rPr lang="en" sz="2667" i="1" kern="0">
                <a:solidFill>
                  <a:srgbClr val="122E46"/>
                </a:solidFill>
                <a:latin typeface="Aleo"/>
                <a:ea typeface="Aleo"/>
                <a:cs typeface="Aleo"/>
                <a:sym typeface="Aleo"/>
              </a:rPr>
              <a:t> </a:t>
            </a:r>
            <a:r>
              <a:rPr lang="en" sz="2667" b="1" i="1" kern="0">
                <a:solidFill>
                  <a:srgbClr val="122E46"/>
                </a:solidFill>
                <a:latin typeface="Aleo"/>
                <a:ea typeface="Aleo"/>
                <a:cs typeface="Aleo"/>
                <a:sym typeface="Aleo"/>
              </a:rPr>
              <a:t>describe and contextualize the data</a:t>
            </a:r>
            <a:r>
              <a:rPr lang="en" sz="2667" kern="0">
                <a:solidFill>
                  <a:srgbClr val="122E46"/>
                </a:solidFill>
                <a:latin typeface="Aleo"/>
                <a:ea typeface="Aleo"/>
                <a:cs typeface="Aleo"/>
                <a:sym typeface="Aleo"/>
              </a:rPr>
              <a:t> and the extraction process</a:t>
            </a:r>
            <a:endParaRPr sz="2667" kern="0">
              <a:solidFill>
                <a:srgbClr val="122E46"/>
              </a:solidFill>
              <a:latin typeface="Aleo"/>
              <a:ea typeface="Aleo"/>
              <a:cs typeface="Aleo"/>
              <a:sym typeface="Aleo"/>
            </a:endParaRPr>
          </a:p>
          <a:p>
            <a:pPr marL="609585" indent="-474121" defTabSz="1219170">
              <a:spcBef>
                <a:spcPts val="2667"/>
              </a:spcBef>
              <a:buClr>
                <a:srgbClr val="122E46"/>
              </a:buClr>
              <a:buSzPts val="2000"/>
              <a:buFont typeface="Aleo"/>
              <a:buChar char="●"/>
            </a:pPr>
            <a:r>
              <a:rPr lang="en" sz="2667" b="1" i="1" kern="0">
                <a:solidFill>
                  <a:srgbClr val="122E46"/>
                </a:solidFill>
                <a:latin typeface="Aleo"/>
                <a:ea typeface="Aleo"/>
                <a:cs typeface="Aleo"/>
                <a:sym typeface="Aleo"/>
              </a:rPr>
              <a:t>Archive datasets</a:t>
            </a:r>
            <a:r>
              <a:rPr lang="en" sz="2667" kern="0">
                <a:solidFill>
                  <a:srgbClr val="122E46"/>
                </a:solidFill>
                <a:latin typeface="Aleo"/>
                <a:ea typeface="Aleo"/>
                <a:cs typeface="Aleo"/>
                <a:sym typeface="Aleo"/>
              </a:rPr>
              <a:t> and data dictionaries ensuring long-term access</a:t>
            </a:r>
            <a:endParaRPr sz="2667" kern="0">
              <a:solidFill>
                <a:srgbClr val="122E46"/>
              </a:solidFill>
              <a:latin typeface="Aleo"/>
              <a:ea typeface="Aleo"/>
              <a:cs typeface="Aleo"/>
              <a:sym typeface="Aleo"/>
            </a:endParaRPr>
          </a:p>
          <a:p>
            <a:pPr marL="609585" indent="-474121" defTabSz="1219170">
              <a:spcBef>
                <a:spcPts val="2667"/>
              </a:spcBef>
              <a:buClr>
                <a:srgbClr val="122E46"/>
              </a:buClr>
              <a:buSzPts val="2000"/>
              <a:buFont typeface="Aleo"/>
              <a:buChar char="●"/>
            </a:pPr>
            <a:r>
              <a:rPr lang="en" sz="2667" b="1" i="1" kern="0">
                <a:solidFill>
                  <a:srgbClr val="122E46"/>
                </a:solidFill>
                <a:latin typeface="Aleo"/>
                <a:ea typeface="Aleo"/>
                <a:cs typeface="Aleo"/>
                <a:sym typeface="Aleo"/>
              </a:rPr>
              <a:t>Align the data</a:t>
            </a:r>
            <a:r>
              <a:rPr lang="en" sz="2667" kern="0">
                <a:solidFill>
                  <a:srgbClr val="122E46"/>
                </a:solidFill>
                <a:latin typeface="Aleo"/>
                <a:ea typeface="Aleo"/>
                <a:cs typeface="Aleo"/>
                <a:sym typeface="Aleo"/>
              </a:rPr>
              <a:t> to the Enslaved.org data model</a:t>
            </a:r>
            <a:endParaRPr sz="2667" kern="0">
              <a:solidFill>
                <a:srgbClr val="122E46"/>
              </a:solidFill>
              <a:latin typeface="Aleo"/>
              <a:ea typeface="Aleo"/>
              <a:cs typeface="Aleo"/>
              <a:sym typeface="Aleo"/>
            </a:endParaRPr>
          </a:p>
          <a:p>
            <a:pPr marL="609585" indent="-474121" defTabSz="1219170">
              <a:spcBef>
                <a:spcPts val="2667"/>
              </a:spcBef>
              <a:spcAft>
                <a:spcPts val="2667"/>
              </a:spcAft>
              <a:buClr>
                <a:srgbClr val="122E46"/>
              </a:buClr>
              <a:buSzPts val="2000"/>
              <a:buFont typeface="Aleo"/>
              <a:buChar char="●"/>
            </a:pPr>
            <a:r>
              <a:rPr lang="en" sz="2667" b="1" i="1" kern="0">
                <a:solidFill>
                  <a:srgbClr val="122E46"/>
                </a:solidFill>
                <a:latin typeface="Aleo"/>
                <a:ea typeface="Aleo"/>
                <a:cs typeface="Aleo"/>
                <a:sym typeface="Aleo"/>
              </a:rPr>
              <a:t>Integrate datasets </a:t>
            </a:r>
            <a:r>
              <a:rPr lang="en" sz="2667" kern="0">
                <a:solidFill>
                  <a:srgbClr val="122E46"/>
                </a:solidFill>
                <a:latin typeface="Aleo"/>
                <a:ea typeface="Aleo"/>
                <a:cs typeface="Aleo"/>
                <a:sym typeface="Aleo"/>
              </a:rPr>
              <a:t>into the Enslaved.org discovery hub</a:t>
            </a:r>
            <a:endParaRPr sz="2667" b="1" i="1" kern="0">
              <a:solidFill>
                <a:srgbClr val="122E46"/>
              </a:solidFill>
              <a:latin typeface="Aleo"/>
              <a:ea typeface="Aleo"/>
              <a:cs typeface="Aleo"/>
              <a:sym typeface="Aleo"/>
            </a:endParaRPr>
          </a:p>
        </p:txBody>
      </p:sp>
      <p:sp>
        <p:nvSpPr>
          <p:cNvPr id="220" name="Google Shape;220;p33"/>
          <p:cNvSpPr txBox="1"/>
          <p:nvPr/>
        </p:nvSpPr>
        <p:spPr>
          <a:xfrm>
            <a:off x="438533" y="1365100"/>
            <a:ext cx="11523200" cy="923289"/>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4400" b="1" kern="0">
                <a:solidFill>
                  <a:srgbClr val="122E46"/>
                </a:solidFill>
                <a:latin typeface="Aleo"/>
                <a:ea typeface="Aleo"/>
                <a:cs typeface="Aleo"/>
                <a:sym typeface="Aleo"/>
              </a:rPr>
              <a:t>How to we do it?</a:t>
            </a:r>
            <a:endParaRPr sz="4400" b="1" kern="0">
              <a:solidFill>
                <a:srgbClr val="122E46"/>
              </a:solidFill>
              <a:latin typeface="Aleo"/>
              <a:ea typeface="Aleo"/>
              <a:cs typeface="Aleo"/>
              <a:sym typeface="Ale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4" descr="A picture containing diagram&#10;&#10;Description automatically generated">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226" name="Google Shape;226;p34"/>
          <p:cNvSpPr txBox="1">
            <a:spLocks noGrp="1"/>
          </p:cNvSpPr>
          <p:nvPr>
            <p:ph type="ctrTitle"/>
          </p:nvPr>
        </p:nvSpPr>
        <p:spPr>
          <a:xfrm>
            <a:off x="349667" y="1599133"/>
            <a:ext cx="11255600" cy="884800"/>
          </a:xfrm>
          <a:prstGeom prst="rect">
            <a:avLst/>
          </a:prstGeom>
          <a:noFill/>
          <a:ln>
            <a:noFill/>
          </a:ln>
        </p:spPr>
        <p:txBody>
          <a:bodyPr spcFirstLastPara="1" wrap="square" lIns="91433" tIns="45700" rIns="91433" bIns="45700" anchor="b" anchorCtr="0">
            <a:noAutofit/>
          </a:bodyPr>
          <a:lstStyle/>
          <a:p>
            <a:pPr algn="l">
              <a:buSzPts val="3300"/>
            </a:pPr>
            <a:endParaRPr sz="2667" b="1">
              <a:solidFill>
                <a:srgbClr val="122E46"/>
              </a:solidFill>
              <a:latin typeface="Aleo"/>
              <a:ea typeface="Aleo"/>
              <a:cs typeface="Aleo"/>
              <a:sym typeface="Aleo"/>
            </a:endParaRPr>
          </a:p>
          <a:p>
            <a:pPr algn="l">
              <a:buSzPts val="3300"/>
            </a:pPr>
            <a:r>
              <a:rPr lang="en" sz="2667" b="1">
                <a:solidFill>
                  <a:srgbClr val="122E46"/>
                </a:solidFill>
                <a:latin typeface="Aleo"/>
                <a:ea typeface="Aleo"/>
                <a:cs typeface="Aleo"/>
                <a:sym typeface="Aleo"/>
              </a:rPr>
              <a:t>2022 SROP “List of Slaves Belonging to Estate of Thomas Cramphin Deceased that are Hired Out," undated, Riversdale House Museum</a:t>
            </a:r>
            <a:endParaRPr sz="2667" b="1">
              <a:solidFill>
                <a:srgbClr val="122E46"/>
              </a:solidFill>
              <a:latin typeface="Aleo"/>
              <a:ea typeface="Aleo"/>
              <a:cs typeface="Aleo"/>
              <a:sym typeface="Aleo"/>
            </a:endParaRPr>
          </a:p>
        </p:txBody>
      </p:sp>
      <p:sp>
        <p:nvSpPr>
          <p:cNvPr id="227" name="Google Shape;227;p34"/>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228" name="Google Shape;228;p34"/>
          <p:cNvSpPr txBox="1"/>
          <p:nvPr/>
        </p:nvSpPr>
        <p:spPr>
          <a:xfrm>
            <a:off x="1070333" y="2353767"/>
            <a:ext cx="103728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Calibri"/>
              <a:ea typeface="Calibri"/>
              <a:cs typeface="Calibri"/>
              <a:sym typeface="Calibri"/>
            </a:endParaRPr>
          </a:p>
        </p:txBody>
      </p:sp>
      <p:pic>
        <p:nvPicPr>
          <p:cNvPr id="229" name="Google Shape;229;p34">
            <a:hlinkClick r:id="rId3"/>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43568" y="2483934"/>
            <a:ext cx="2368865" cy="3841201"/>
          </a:xfrm>
          <a:prstGeom prst="rect">
            <a:avLst/>
          </a:prstGeom>
          <a:noFill/>
          <a:ln>
            <a:noFill/>
          </a:ln>
        </p:spPr>
      </p:pic>
      <p:pic>
        <p:nvPicPr>
          <p:cNvPr id="230" name="Google Shape;230;p34">
            <a:hlinkClick r:id="rId3"/>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289634" y="2558067"/>
            <a:ext cx="7821231" cy="36929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35"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236" name="Google Shape;236;p35"/>
          <p:cNvSpPr txBox="1">
            <a:spLocks noGrp="1"/>
          </p:cNvSpPr>
          <p:nvPr>
            <p:ph type="ctrTitle"/>
          </p:nvPr>
        </p:nvSpPr>
        <p:spPr>
          <a:xfrm>
            <a:off x="446069" y="1666633"/>
            <a:ext cx="8824000" cy="833200"/>
          </a:xfrm>
          <a:prstGeom prst="rect">
            <a:avLst/>
          </a:prstGeom>
          <a:noFill/>
          <a:ln>
            <a:noFill/>
          </a:ln>
        </p:spPr>
        <p:txBody>
          <a:bodyPr spcFirstLastPara="1" wrap="square" lIns="91433" tIns="45700" rIns="91433" bIns="45700" anchor="b" anchorCtr="0">
            <a:noAutofit/>
          </a:bodyPr>
          <a:lstStyle/>
          <a:p>
            <a:pPr algn="l">
              <a:buSzPts val="3300"/>
            </a:pPr>
            <a:r>
              <a:rPr lang="en" sz="4400" b="1">
                <a:latin typeface="Aleo"/>
                <a:ea typeface="Aleo"/>
                <a:cs typeface="Aleo"/>
                <a:sym typeface="Aleo"/>
              </a:rPr>
              <a:t>Enslaved.org Data Model</a:t>
            </a:r>
            <a:endParaRPr sz="4400" b="1">
              <a:latin typeface="Aleo"/>
              <a:ea typeface="Aleo"/>
              <a:cs typeface="Aleo"/>
              <a:sym typeface="Aleo"/>
            </a:endParaRPr>
          </a:p>
        </p:txBody>
      </p:sp>
      <p:sp>
        <p:nvSpPr>
          <p:cNvPr id="237" name="Google Shape;237;p35"/>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238" name="Google Shape;238;p35"/>
          <p:cNvSpPr txBox="1">
            <a:spLocks noGrp="1"/>
          </p:cNvSpPr>
          <p:nvPr>
            <p:ph type="subTitle" idx="1"/>
          </p:nvPr>
        </p:nvSpPr>
        <p:spPr>
          <a:xfrm>
            <a:off x="1896100" y="2973133"/>
            <a:ext cx="7378400" cy="3879600"/>
          </a:xfrm>
          <a:prstGeom prst="rect">
            <a:avLst/>
          </a:prstGeom>
          <a:noFill/>
          <a:ln>
            <a:noFill/>
          </a:ln>
        </p:spPr>
        <p:txBody>
          <a:bodyPr spcFirstLastPara="1" wrap="square" lIns="91433" tIns="45700" rIns="91433" bIns="45700" anchor="t" anchorCtr="0">
            <a:noAutofit/>
          </a:bodyPr>
          <a:lstStyle/>
          <a:p>
            <a:pPr marL="609585" indent="-499521" algn="l">
              <a:lnSpc>
                <a:spcPct val="115000"/>
              </a:lnSpc>
              <a:spcBef>
                <a:spcPts val="0"/>
              </a:spcBef>
              <a:buClr>
                <a:srgbClr val="000000"/>
              </a:buClr>
              <a:buSzPts val="2300"/>
              <a:buFont typeface="Aleo"/>
              <a:buChar char="●"/>
            </a:pPr>
            <a:r>
              <a:rPr lang="en" sz="3067" b="1">
                <a:solidFill>
                  <a:srgbClr val="000000"/>
                </a:solidFill>
                <a:latin typeface="Aleo"/>
                <a:ea typeface="Aleo"/>
                <a:cs typeface="Aleo"/>
                <a:sym typeface="Aleo"/>
              </a:rPr>
              <a:t>People</a:t>
            </a:r>
            <a:endParaRPr sz="3067" b="1">
              <a:solidFill>
                <a:srgbClr val="000000"/>
              </a:solidFill>
              <a:latin typeface="Aleo"/>
              <a:ea typeface="Aleo"/>
              <a:cs typeface="Aleo"/>
              <a:sym typeface="Aleo"/>
            </a:endParaRPr>
          </a:p>
          <a:p>
            <a:pPr marL="609585" indent="-499521" algn="l">
              <a:lnSpc>
                <a:spcPct val="115000"/>
              </a:lnSpc>
              <a:spcBef>
                <a:spcPts val="933"/>
              </a:spcBef>
              <a:buClr>
                <a:srgbClr val="000000"/>
              </a:buClr>
              <a:buSzPts val="2300"/>
              <a:buFont typeface="Aleo"/>
              <a:buChar char="●"/>
            </a:pPr>
            <a:r>
              <a:rPr lang="en" sz="3067" b="1">
                <a:solidFill>
                  <a:srgbClr val="000000"/>
                </a:solidFill>
                <a:latin typeface="Aleo"/>
                <a:ea typeface="Aleo"/>
                <a:cs typeface="Aleo"/>
                <a:sym typeface="Aleo"/>
              </a:rPr>
              <a:t>Events</a:t>
            </a:r>
            <a:endParaRPr sz="3067" b="1">
              <a:solidFill>
                <a:srgbClr val="000000"/>
              </a:solidFill>
              <a:latin typeface="Aleo"/>
              <a:ea typeface="Aleo"/>
              <a:cs typeface="Aleo"/>
              <a:sym typeface="Aleo"/>
            </a:endParaRPr>
          </a:p>
          <a:p>
            <a:pPr marL="609585" indent="-499521" algn="l">
              <a:lnSpc>
                <a:spcPct val="115000"/>
              </a:lnSpc>
              <a:spcBef>
                <a:spcPts val="933"/>
              </a:spcBef>
              <a:buClr>
                <a:srgbClr val="000000"/>
              </a:buClr>
              <a:buSzPts val="2300"/>
              <a:buFont typeface="Aleo"/>
              <a:buChar char="●"/>
            </a:pPr>
            <a:r>
              <a:rPr lang="en" sz="3067" b="1">
                <a:solidFill>
                  <a:srgbClr val="000000"/>
                </a:solidFill>
                <a:latin typeface="Aleo"/>
                <a:ea typeface="Aleo"/>
                <a:cs typeface="Aleo"/>
                <a:sym typeface="Aleo"/>
              </a:rPr>
              <a:t>Places</a:t>
            </a:r>
            <a:endParaRPr sz="3067" b="1">
              <a:solidFill>
                <a:srgbClr val="000000"/>
              </a:solidFill>
              <a:latin typeface="Aleo"/>
              <a:ea typeface="Aleo"/>
              <a:cs typeface="Aleo"/>
              <a:sym typeface="Aleo"/>
            </a:endParaRPr>
          </a:p>
          <a:p>
            <a:pPr marL="609585" indent="-499521" algn="l">
              <a:lnSpc>
                <a:spcPct val="115000"/>
              </a:lnSpc>
              <a:spcBef>
                <a:spcPts val="933"/>
              </a:spcBef>
              <a:spcAft>
                <a:spcPts val="933"/>
              </a:spcAft>
              <a:buClr>
                <a:srgbClr val="000000"/>
              </a:buClr>
              <a:buSzPts val="2300"/>
              <a:buFont typeface="Aleo"/>
              <a:buChar char="●"/>
            </a:pPr>
            <a:r>
              <a:rPr lang="en" sz="3067" b="1">
                <a:solidFill>
                  <a:srgbClr val="000000"/>
                </a:solidFill>
                <a:latin typeface="Aleo"/>
                <a:ea typeface="Aleo"/>
                <a:cs typeface="Aleo"/>
                <a:sym typeface="Aleo"/>
              </a:rPr>
              <a:t>Sources</a:t>
            </a:r>
            <a:endParaRPr sz="3067" b="1">
              <a:solidFill>
                <a:srgbClr val="000000"/>
              </a:solidFill>
              <a:latin typeface="Aleo"/>
              <a:ea typeface="Aleo"/>
              <a:cs typeface="Aleo"/>
              <a:sym typeface="Ale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244" name="Google Shape;244;p36"/>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245" name="Google Shape;245;p36"/>
          <p:cNvSpPr txBox="1"/>
          <p:nvPr/>
        </p:nvSpPr>
        <p:spPr>
          <a:xfrm>
            <a:off x="1754367" y="1931567"/>
            <a:ext cx="9782000" cy="11412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867" kern="0">
              <a:solidFill>
                <a:srgbClr val="000000"/>
              </a:solidFill>
              <a:latin typeface="Calibri"/>
              <a:ea typeface="Calibri"/>
              <a:cs typeface="Calibri"/>
              <a:sym typeface="Calibri"/>
            </a:endParaRPr>
          </a:p>
        </p:txBody>
      </p:sp>
      <p:pic>
        <p:nvPicPr>
          <p:cNvPr id="246" name="Google Shape;246;p3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24434" y="1446267"/>
            <a:ext cx="9464436" cy="5291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7"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252" name="Google Shape;252;p37"/>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253" name="Google Shape;253;p37"/>
          <p:cNvSpPr txBox="1"/>
          <p:nvPr/>
        </p:nvSpPr>
        <p:spPr>
          <a:xfrm>
            <a:off x="611000" y="2305834"/>
            <a:ext cx="10970000" cy="3405636"/>
          </a:xfrm>
          <a:prstGeom prst="rect">
            <a:avLst/>
          </a:prstGeom>
          <a:noFill/>
          <a:ln>
            <a:noFill/>
          </a:ln>
        </p:spPr>
        <p:txBody>
          <a:bodyPr spcFirstLastPara="1" wrap="square" lIns="121900" tIns="121900" rIns="121900" bIns="121900" anchor="t" anchorCtr="0">
            <a:spAutoFit/>
          </a:bodyPr>
          <a:lstStyle/>
          <a:p>
            <a:pPr marL="609585" indent="-465655" defTabSz="1219170">
              <a:buClr>
                <a:srgbClr val="122E46"/>
              </a:buClr>
              <a:buSzPts val="1900"/>
              <a:buFont typeface="Aleo"/>
              <a:buChar char="●"/>
            </a:pPr>
            <a:r>
              <a:rPr lang="en" sz="2533" b="1" i="1" kern="0">
                <a:solidFill>
                  <a:srgbClr val="122E46"/>
                </a:solidFill>
                <a:latin typeface="Aleo"/>
                <a:ea typeface="Aleo"/>
                <a:cs typeface="Aleo"/>
                <a:sym typeface="Aleo"/>
              </a:rPr>
              <a:t>Provide guidance </a:t>
            </a:r>
            <a:r>
              <a:rPr lang="en" sz="2533" kern="0">
                <a:solidFill>
                  <a:srgbClr val="122E46"/>
                </a:solidFill>
                <a:latin typeface="Aleo"/>
                <a:ea typeface="Aleo"/>
                <a:cs typeface="Aleo"/>
                <a:sym typeface="Aleo"/>
              </a:rPr>
              <a:t>about how to extract data from archival primary source documents</a:t>
            </a:r>
            <a:endParaRPr sz="2533" kern="0">
              <a:solidFill>
                <a:srgbClr val="122E46"/>
              </a:solidFill>
              <a:latin typeface="Aleo"/>
              <a:ea typeface="Aleo"/>
              <a:cs typeface="Aleo"/>
              <a:sym typeface="Aleo"/>
            </a:endParaRPr>
          </a:p>
          <a:p>
            <a:pPr marL="609585" indent="-465655" defTabSz="1219170">
              <a:spcBef>
                <a:spcPts val="1600"/>
              </a:spcBef>
              <a:buClr>
                <a:srgbClr val="122E46"/>
              </a:buClr>
              <a:buSzPts val="1900"/>
              <a:buFont typeface="Aleo"/>
              <a:buChar char="●"/>
            </a:pPr>
            <a:r>
              <a:rPr lang="en" sz="2533" kern="0">
                <a:solidFill>
                  <a:srgbClr val="122E46"/>
                </a:solidFill>
                <a:latin typeface="Aleo"/>
                <a:ea typeface="Aleo"/>
                <a:cs typeface="Aleo"/>
                <a:sym typeface="Aleo"/>
              </a:rPr>
              <a:t>Work with contributors to </a:t>
            </a:r>
            <a:r>
              <a:rPr lang="en" sz="2533" b="1" i="1" kern="0">
                <a:solidFill>
                  <a:srgbClr val="122E46"/>
                </a:solidFill>
                <a:latin typeface="Aleo"/>
                <a:ea typeface="Aleo"/>
                <a:cs typeface="Aleo"/>
                <a:sym typeface="Aleo"/>
              </a:rPr>
              <a:t>described and contextualize the data and the extraction process</a:t>
            </a:r>
            <a:endParaRPr sz="2533" b="1" i="1" kern="0">
              <a:solidFill>
                <a:srgbClr val="122E46"/>
              </a:solidFill>
              <a:latin typeface="Aleo"/>
              <a:ea typeface="Aleo"/>
              <a:cs typeface="Aleo"/>
              <a:sym typeface="Aleo"/>
            </a:endParaRPr>
          </a:p>
          <a:p>
            <a:pPr marL="609585" indent="-465655" defTabSz="1219170">
              <a:spcBef>
                <a:spcPts val="1600"/>
              </a:spcBef>
              <a:buClr>
                <a:srgbClr val="122E46"/>
              </a:buClr>
              <a:buSzPts val="1900"/>
              <a:buFont typeface="Aleo"/>
              <a:buChar char="●"/>
            </a:pPr>
            <a:r>
              <a:rPr lang="en" sz="2533" b="1" i="1" kern="0">
                <a:solidFill>
                  <a:srgbClr val="122E46"/>
                </a:solidFill>
                <a:latin typeface="Aleo"/>
                <a:ea typeface="Aleo"/>
                <a:cs typeface="Aleo"/>
                <a:sym typeface="Aleo"/>
              </a:rPr>
              <a:t>Align the data</a:t>
            </a:r>
            <a:r>
              <a:rPr lang="en" sz="2533" b="1" kern="0">
                <a:solidFill>
                  <a:srgbClr val="122E46"/>
                </a:solidFill>
                <a:latin typeface="Aleo"/>
                <a:ea typeface="Aleo"/>
                <a:cs typeface="Aleo"/>
                <a:sym typeface="Aleo"/>
              </a:rPr>
              <a:t> </a:t>
            </a:r>
            <a:r>
              <a:rPr lang="en" sz="2533" kern="0">
                <a:solidFill>
                  <a:srgbClr val="122E46"/>
                </a:solidFill>
                <a:latin typeface="Aleo"/>
                <a:ea typeface="Aleo"/>
                <a:cs typeface="Aleo"/>
                <a:sym typeface="Aleo"/>
              </a:rPr>
              <a:t>to the Enslaved.org data model </a:t>
            </a:r>
            <a:endParaRPr sz="2533" kern="0">
              <a:solidFill>
                <a:srgbClr val="122E46"/>
              </a:solidFill>
              <a:latin typeface="Aleo"/>
              <a:ea typeface="Aleo"/>
              <a:cs typeface="Aleo"/>
              <a:sym typeface="Aleo"/>
            </a:endParaRPr>
          </a:p>
          <a:p>
            <a:pPr marL="609585" indent="-465655" defTabSz="1219170">
              <a:spcBef>
                <a:spcPts val="1600"/>
              </a:spcBef>
              <a:spcAft>
                <a:spcPts val="1600"/>
              </a:spcAft>
              <a:buClr>
                <a:srgbClr val="122E46"/>
              </a:buClr>
              <a:buSzPts val="1900"/>
              <a:buFont typeface="Aleo"/>
              <a:buChar char="●"/>
            </a:pPr>
            <a:r>
              <a:rPr lang="en" sz="2533" b="1" i="1" kern="0">
                <a:solidFill>
                  <a:srgbClr val="122E46"/>
                </a:solidFill>
                <a:latin typeface="Aleo"/>
                <a:ea typeface="Aleo"/>
                <a:cs typeface="Aleo"/>
                <a:sym typeface="Aleo"/>
              </a:rPr>
              <a:t>Integrate the datasets</a:t>
            </a:r>
            <a:r>
              <a:rPr lang="en" sz="2533" kern="0">
                <a:solidFill>
                  <a:srgbClr val="122E46"/>
                </a:solidFill>
                <a:latin typeface="Aleo"/>
                <a:ea typeface="Aleo"/>
                <a:cs typeface="Aleo"/>
                <a:sym typeface="Aleo"/>
              </a:rPr>
              <a:t> into the Enslaved.org discovery hub</a:t>
            </a:r>
            <a:endParaRPr sz="2533" b="1" i="1" kern="0">
              <a:solidFill>
                <a:srgbClr val="122E46"/>
              </a:solidFill>
              <a:latin typeface="Aleo"/>
              <a:ea typeface="Aleo"/>
              <a:cs typeface="Aleo"/>
              <a:sym typeface="Aleo"/>
            </a:endParaRPr>
          </a:p>
        </p:txBody>
      </p:sp>
      <p:sp>
        <p:nvSpPr>
          <p:cNvPr id="254" name="Google Shape;254;p37"/>
          <p:cNvSpPr txBox="1"/>
          <p:nvPr/>
        </p:nvSpPr>
        <p:spPr>
          <a:xfrm>
            <a:off x="438533" y="1365101"/>
            <a:ext cx="11523200" cy="861734"/>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4000" b="1" kern="0">
                <a:solidFill>
                  <a:srgbClr val="122E46"/>
                </a:solidFill>
                <a:latin typeface="Aleo"/>
                <a:ea typeface="Aleo"/>
                <a:cs typeface="Aleo"/>
                <a:sym typeface="Aleo"/>
              </a:rPr>
              <a:t>How do we do it?</a:t>
            </a:r>
            <a:endParaRPr sz="4000" b="1" kern="0">
              <a:solidFill>
                <a:srgbClr val="122E46"/>
              </a:solidFill>
              <a:latin typeface="Aleo"/>
              <a:ea typeface="Aleo"/>
              <a:cs typeface="Aleo"/>
              <a:sym typeface="Aleo"/>
            </a:endParaRPr>
          </a:p>
        </p:txBody>
      </p:sp>
      <p:pic>
        <p:nvPicPr>
          <p:cNvPr id="255" name="Google Shape;255;p37"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256" name="Google Shape;256;p37"/>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257" name="Google Shape;257;p37"/>
          <p:cNvSpPr txBox="1"/>
          <p:nvPr/>
        </p:nvSpPr>
        <p:spPr>
          <a:xfrm>
            <a:off x="633633" y="1695867"/>
            <a:ext cx="10939200" cy="46032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endParaRPr sz="2667" kern="0">
              <a:solidFill>
                <a:srgbClr val="000000"/>
              </a:solidFill>
              <a:latin typeface="Aleo"/>
              <a:ea typeface="Aleo"/>
              <a:cs typeface="Aleo"/>
              <a:sym typeface="Aleo"/>
            </a:endParaRPr>
          </a:p>
        </p:txBody>
      </p:sp>
      <p:pic>
        <p:nvPicPr>
          <p:cNvPr id="258" name="Google Shape;258;p3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259" name="Google Shape;259;p37"/>
          <p:cNvPicPr preferRelativeResize="0"/>
          <p:nvPr/>
        </p:nvPicPr>
        <p:blipFill>
          <a:blip r:embed="rId5">
            <a:alphaModFix/>
          </a:blip>
          <a:stretch>
            <a:fillRect/>
          </a:stretch>
        </p:blipFill>
        <p:spPr>
          <a:xfrm>
            <a:off x="7233" y="3033925"/>
            <a:ext cx="12192000" cy="2687417"/>
          </a:xfrm>
          <a:prstGeom prst="rect">
            <a:avLst/>
          </a:prstGeom>
          <a:noFill/>
          <a:ln>
            <a:noFill/>
          </a:ln>
        </p:spPr>
      </p:pic>
      <p:sp>
        <p:nvSpPr>
          <p:cNvPr id="260" name="Google Shape;260;p37"/>
          <p:cNvSpPr txBox="1"/>
          <p:nvPr/>
        </p:nvSpPr>
        <p:spPr>
          <a:xfrm>
            <a:off x="2048633" y="5586167"/>
            <a:ext cx="8109200" cy="800179"/>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3600" b="1" u="sng" kern="0">
                <a:solidFill>
                  <a:srgbClr val="C24F3C"/>
                </a:solidFill>
                <a:latin typeface="Aleo"/>
                <a:ea typeface="Aleo"/>
                <a:cs typeface="Aleo"/>
                <a:sym typeface="Aleo"/>
                <a:hlinkClick r:id="rId6">
                  <a:extLst>
                    <a:ext uri="{A12FA001-AC4F-418D-AE19-62706E023703}">
                      <ahyp:hlinkClr xmlns:ahyp="http://schemas.microsoft.com/office/drawing/2018/hyperlinkcolor" val="tx"/>
                    </a:ext>
                  </a:extLst>
                </a:hlinkClick>
              </a:rPr>
              <a:t>https://docs.enslaved.org</a:t>
            </a:r>
            <a:r>
              <a:rPr lang="en" sz="3600" b="1" kern="0">
                <a:solidFill>
                  <a:srgbClr val="C24F3C"/>
                </a:solidFill>
                <a:latin typeface="Aleo"/>
                <a:ea typeface="Aleo"/>
                <a:cs typeface="Aleo"/>
                <a:sym typeface="Aleo"/>
              </a:rPr>
              <a:t> </a:t>
            </a:r>
            <a:endParaRPr sz="3600" b="1" kern="0">
              <a:solidFill>
                <a:srgbClr val="C24F3C"/>
              </a:solidFill>
              <a:latin typeface="Aleo"/>
              <a:ea typeface="Aleo"/>
              <a:cs typeface="Aleo"/>
              <a:sym typeface="Aleo"/>
            </a:endParaRPr>
          </a:p>
        </p:txBody>
      </p:sp>
      <p:sp>
        <p:nvSpPr>
          <p:cNvPr id="261" name="Google Shape;261;p37"/>
          <p:cNvSpPr txBox="1"/>
          <p:nvPr/>
        </p:nvSpPr>
        <p:spPr>
          <a:xfrm>
            <a:off x="438533" y="1669900"/>
            <a:ext cx="11523200" cy="923289"/>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4400" b="1" kern="0">
                <a:solidFill>
                  <a:srgbClr val="122E46"/>
                </a:solidFill>
                <a:latin typeface="Aleo"/>
                <a:ea typeface="Aleo"/>
                <a:cs typeface="Aleo"/>
                <a:sym typeface="Aleo"/>
              </a:rPr>
              <a:t>Providing Guidance</a:t>
            </a:r>
            <a:endParaRPr sz="4400" b="1" kern="0">
              <a:solidFill>
                <a:srgbClr val="122E46"/>
              </a:solidFill>
              <a:latin typeface="Aleo"/>
              <a:ea typeface="Aleo"/>
              <a:cs typeface="Aleo"/>
              <a:sym typeface="Ale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38"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267" name="Google Shape;267;p38"/>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268" name="Google Shape;268;p38"/>
          <p:cNvSpPr txBox="1"/>
          <p:nvPr/>
        </p:nvSpPr>
        <p:spPr>
          <a:xfrm>
            <a:off x="633633" y="1695867"/>
            <a:ext cx="10939200" cy="46032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endParaRPr sz="2667" kern="0">
              <a:solidFill>
                <a:srgbClr val="000000"/>
              </a:solidFill>
              <a:latin typeface="Aleo"/>
              <a:ea typeface="Aleo"/>
              <a:cs typeface="Aleo"/>
              <a:sym typeface="Aleo"/>
            </a:endParaRPr>
          </a:p>
        </p:txBody>
      </p:sp>
      <p:pic>
        <p:nvPicPr>
          <p:cNvPr id="269" name="Google Shape;269;p3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270" name="Google Shape;270;p38"/>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464000" y="1424500"/>
            <a:ext cx="6977133" cy="5453032"/>
          </a:xfrm>
          <a:prstGeom prst="rect">
            <a:avLst/>
          </a:prstGeom>
          <a:noFill/>
          <a:ln>
            <a:noFill/>
          </a:ln>
        </p:spPr>
      </p:pic>
      <p:sp>
        <p:nvSpPr>
          <p:cNvPr id="271" name="Google Shape;271;p38"/>
          <p:cNvSpPr txBox="1"/>
          <p:nvPr/>
        </p:nvSpPr>
        <p:spPr>
          <a:xfrm>
            <a:off x="90933" y="2359634"/>
            <a:ext cx="4000000" cy="385691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933" kern="0">
                <a:solidFill>
                  <a:srgbClr val="000000"/>
                </a:solidFill>
                <a:latin typeface="Aleo"/>
                <a:ea typeface="Aleo"/>
                <a:cs typeface="Aleo"/>
                <a:sym typeface="Aleo"/>
              </a:rPr>
              <a:t>A List of Slaves and Free persons of color received in the Penitentiary of Virginia for Sale and transportation from the 25th June 1816 to the 4th February 1842</a:t>
            </a:r>
            <a:endParaRPr sz="2933" kern="0">
              <a:solidFill>
                <a:srgbClr val="000000"/>
              </a:solidFill>
              <a:latin typeface="Aleo"/>
              <a:ea typeface="Aleo"/>
              <a:cs typeface="Aleo"/>
              <a:sym typeface="Ale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39"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277" name="Google Shape;277;p39"/>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278" name="Google Shape;278;p39"/>
          <p:cNvSpPr txBox="1"/>
          <p:nvPr/>
        </p:nvSpPr>
        <p:spPr>
          <a:xfrm>
            <a:off x="633633" y="1695867"/>
            <a:ext cx="10939200" cy="46032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endParaRPr sz="2667" kern="0">
              <a:solidFill>
                <a:srgbClr val="000000"/>
              </a:solidFill>
              <a:latin typeface="Aleo"/>
              <a:ea typeface="Aleo"/>
              <a:cs typeface="Aleo"/>
              <a:sym typeface="Aleo"/>
            </a:endParaRPr>
          </a:p>
        </p:txBody>
      </p:sp>
      <p:pic>
        <p:nvPicPr>
          <p:cNvPr id="279" name="Google Shape;279;p3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280" name="Google Shape;280;p39"/>
          <p:cNvSpPr txBox="1"/>
          <p:nvPr/>
        </p:nvSpPr>
        <p:spPr>
          <a:xfrm>
            <a:off x="90933" y="2359634"/>
            <a:ext cx="4000000" cy="385691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933" kern="0">
                <a:solidFill>
                  <a:srgbClr val="000000"/>
                </a:solidFill>
                <a:latin typeface="Aleo"/>
                <a:ea typeface="Aleo"/>
                <a:cs typeface="Aleo"/>
                <a:sym typeface="Aleo"/>
              </a:rPr>
              <a:t>A List of Slaves and Free persons of color received in the Penitentiary of Virginia for Sale and transportation from the 25th June 1816 to the 4th February 1842</a:t>
            </a:r>
            <a:endParaRPr sz="2933" kern="0">
              <a:solidFill>
                <a:srgbClr val="000000"/>
              </a:solidFill>
              <a:latin typeface="Aleo"/>
              <a:ea typeface="Aleo"/>
              <a:cs typeface="Aleo"/>
              <a:sym typeface="Aleo"/>
            </a:endParaRPr>
          </a:p>
        </p:txBody>
      </p:sp>
      <p:pic>
        <p:nvPicPr>
          <p:cNvPr id="281" name="Google Shape;281;p39"/>
          <p:cNvPicPr preferRelativeResize="0"/>
          <p:nvPr/>
        </p:nvPicPr>
        <p:blipFill>
          <a:blip r:embed="rId5">
            <a:alphaModFix/>
          </a:blip>
          <a:stretch>
            <a:fillRect/>
          </a:stretch>
        </p:blipFill>
        <p:spPr>
          <a:xfrm>
            <a:off x="4489065" y="1422401"/>
            <a:ext cx="7493632" cy="5435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40"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287" name="Google Shape;287;p40"/>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288" name="Google Shape;288;p40"/>
          <p:cNvSpPr txBox="1"/>
          <p:nvPr/>
        </p:nvSpPr>
        <p:spPr>
          <a:xfrm>
            <a:off x="633633" y="1695867"/>
            <a:ext cx="10939200" cy="46032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endParaRPr sz="2667" kern="0">
              <a:solidFill>
                <a:srgbClr val="000000"/>
              </a:solidFill>
              <a:latin typeface="Aleo"/>
              <a:ea typeface="Aleo"/>
              <a:cs typeface="Aleo"/>
              <a:sym typeface="Aleo"/>
            </a:endParaRPr>
          </a:p>
        </p:txBody>
      </p:sp>
      <p:pic>
        <p:nvPicPr>
          <p:cNvPr id="289" name="Google Shape;289;p4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290" name="Google Shape;290;p4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 y="1462059"/>
            <a:ext cx="12192004" cy="2952751"/>
          </a:xfrm>
          <a:prstGeom prst="rect">
            <a:avLst/>
          </a:prstGeom>
          <a:noFill/>
          <a:ln>
            <a:noFill/>
          </a:ln>
        </p:spPr>
      </p:pic>
      <p:pic>
        <p:nvPicPr>
          <p:cNvPr id="291" name="Google Shape;291;p40"/>
          <p:cNvPicPr preferRelativeResize="0"/>
          <p:nvPr/>
        </p:nvPicPr>
        <p:blipFill>
          <a:blip r:embed="rId6">
            <a:alphaModFix/>
          </a:blip>
          <a:stretch>
            <a:fillRect/>
          </a:stretch>
        </p:blipFill>
        <p:spPr>
          <a:xfrm>
            <a:off x="-27631" y="4365341"/>
            <a:ext cx="12192000" cy="24573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7762A-EE2D-42F0-BD2A-D845D1FB9C52}"/>
              </a:ext>
            </a:extLst>
          </p:cNvPr>
          <p:cNvSpPr>
            <a:spLocks noGrp="1"/>
          </p:cNvSpPr>
          <p:nvPr>
            <p:ph type="title"/>
          </p:nvPr>
        </p:nvSpPr>
        <p:spPr>
          <a:xfrm>
            <a:off x="1136428" y="627564"/>
            <a:ext cx="7474172" cy="1325563"/>
          </a:xfrm>
        </p:spPr>
        <p:txBody>
          <a:bodyPr>
            <a:normAutofit/>
          </a:bodyPr>
          <a:lstStyle/>
          <a:p>
            <a:r>
              <a:rPr lang="en-US" dirty="0"/>
              <a:t>Webinar Agenda</a:t>
            </a:r>
          </a:p>
        </p:txBody>
      </p:sp>
      <p:sp>
        <p:nvSpPr>
          <p:cNvPr id="3" name="Content Placeholder 2">
            <a:extLst>
              <a:ext uri="{FF2B5EF4-FFF2-40B4-BE49-F238E27FC236}">
                <a16:creationId xmlns:a16="http://schemas.microsoft.com/office/drawing/2014/main" id="{B34F6D18-2808-4918-9963-B4A4D11E8947}"/>
              </a:ext>
            </a:extLst>
          </p:cNvPr>
          <p:cNvSpPr>
            <a:spLocks noGrp="1"/>
          </p:cNvSpPr>
          <p:nvPr>
            <p:ph idx="1"/>
          </p:nvPr>
        </p:nvSpPr>
        <p:spPr>
          <a:xfrm>
            <a:off x="1136428" y="1953127"/>
            <a:ext cx="7350723" cy="3280859"/>
          </a:xfrm>
        </p:spPr>
        <p:txBody>
          <a:bodyPr anchor="ctr">
            <a:normAutofit/>
          </a:bodyPr>
          <a:lstStyle/>
          <a:p>
            <a:pPr marL="0" indent="0">
              <a:buNone/>
            </a:pPr>
            <a:r>
              <a:rPr lang="en-US" sz="1800" b="0" dirty="0"/>
              <a:t>Welcome and Overview</a:t>
            </a:r>
          </a:p>
          <a:p>
            <a:pPr marL="0" indent="0">
              <a:buNone/>
            </a:pPr>
            <a:r>
              <a:rPr lang="en-US" sz="1800" b="0" dirty="0"/>
              <a:t>Presentation:</a:t>
            </a:r>
          </a:p>
          <a:p>
            <a:pPr marL="0" indent="0">
              <a:buNone/>
            </a:pPr>
            <a:r>
              <a:rPr lang="en-US" sz="1800" b="0" dirty="0"/>
              <a:t>     Enslaved.org</a:t>
            </a:r>
          </a:p>
          <a:p>
            <a:pPr marL="0" indent="0">
              <a:buNone/>
            </a:pPr>
            <a:r>
              <a:rPr lang="en-US" sz="1800" dirty="0"/>
              <a:t>     </a:t>
            </a:r>
            <a:r>
              <a:rPr lang="en-US" sz="1800" b="0" dirty="0"/>
              <a:t>Q and A</a:t>
            </a:r>
          </a:p>
          <a:p>
            <a:pPr marL="0" indent="0">
              <a:buNone/>
            </a:pPr>
            <a:r>
              <a:rPr lang="en-US" sz="1800" b="0" dirty="0"/>
              <a:t>Upcoming Programs and Webinars</a:t>
            </a:r>
            <a:endParaRPr lang="en-US" sz="600" dirty="0"/>
          </a:p>
          <a:p>
            <a:pPr marL="342900" indent="-342900">
              <a:buFont typeface="Arial" panose="020B0604020202020204" pitchFamily="34" charset="0"/>
              <a:buChar char="•"/>
            </a:pPr>
            <a:endParaRPr lang="en-US" sz="600" dirty="0"/>
          </a:p>
          <a:p>
            <a:endParaRPr lang="en-US" sz="600" dirty="0"/>
          </a:p>
        </p:txBody>
      </p:sp>
      <p:sp>
        <p:nvSpPr>
          <p:cNvPr id="4" name="Footer Placeholder 3">
            <a:extLst>
              <a:ext uri="{FF2B5EF4-FFF2-40B4-BE49-F238E27FC236}">
                <a16:creationId xmlns:a16="http://schemas.microsoft.com/office/drawing/2014/main" id="{8509216D-9460-4B6A-860C-77D2A2C1A422}"/>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June 28, 2022</a:t>
            </a:r>
          </a:p>
        </p:txBody>
      </p:sp>
      <p:sp>
        <p:nvSpPr>
          <p:cNvPr id="34" name="Rectangle 3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drawing of a face&#10;&#10;Description automatically generated">
            <a:extLst>
              <a:ext uri="{FF2B5EF4-FFF2-40B4-BE49-F238E27FC236}">
                <a16:creationId xmlns:a16="http://schemas.microsoft.com/office/drawing/2014/main" id="{21E1F837-D7FA-4156-A7B9-BCB013DE01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Tree>
    <p:extLst>
      <p:ext uri="{BB962C8B-B14F-4D97-AF65-F5344CB8AC3E}">
        <p14:creationId xmlns:p14="http://schemas.microsoft.com/office/powerpoint/2010/main" val="51154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41"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297" name="Google Shape;297;p41"/>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298" name="Google Shape;298;p41"/>
          <p:cNvSpPr txBox="1"/>
          <p:nvPr/>
        </p:nvSpPr>
        <p:spPr>
          <a:xfrm>
            <a:off x="633633" y="1695867"/>
            <a:ext cx="10939200" cy="46032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endParaRPr sz="2667" kern="0">
              <a:solidFill>
                <a:srgbClr val="000000"/>
              </a:solidFill>
              <a:latin typeface="Aleo"/>
              <a:ea typeface="Aleo"/>
              <a:cs typeface="Aleo"/>
              <a:sym typeface="Aleo"/>
            </a:endParaRPr>
          </a:p>
        </p:txBody>
      </p:sp>
      <p:pic>
        <p:nvPicPr>
          <p:cNvPr id="299" name="Google Shape;299;p4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300" name="Google Shape;300;p4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 y="1462059"/>
            <a:ext cx="12192004" cy="2952751"/>
          </a:xfrm>
          <a:prstGeom prst="rect">
            <a:avLst/>
          </a:prstGeom>
          <a:noFill/>
          <a:ln>
            <a:noFill/>
          </a:ln>
        </p:spPr>
      </p:pic>
      <p:cxnSp>
        <p:nvCxnSpPr>
          <p:cNvPr id="301" name="Google Shape;301;p41"/>
          <p:cNvCxnSpPr/>
          <p:nvPr/>
        </p:nvCxnSpPr>
        <p:spPr>
          <a:xfrm>
            <a:off x="9176000" y="3570833"/>
            <a:ext cx="2262000" cy="28400"/>
          </a:xfrm>
          <a:prstGeom prst="straightConnector1">
            <a:avLst/>
          </a:prstGeom>
          <a:noFill/>
          <a:ln w="9525" cap="flat" cmpd="sng">
            <a:solidFill>
              <a:srgbClr val="FF0000"/>
            </a:solidFill>
            <a:prstDash val="solid"/>
            <a:round/>
            <a:headEnd type="none" w="med" len="med"/>
            <a:tailEnd type="none" w="med" len="med"/>
          </a:ln>
        </p:spPr>
      </p:cxnSp>
      <p:pic>
        <p:nvPicPr>
          <p:cNvPr id="302" name="Google Shape;302;p41"/>
          <p:cNvPicPr preferRelativeResize="0"/>
          <p:nvPr/>
        </p:nvPicPr>
        <p:blipFill>
          <a:blip r:embed="rId6">
            <a:alphaModFix/>
          </a:blip>
          <a:stretch>
            <a:fillRect/>
          </a:stretch>
        </p:blipFill>
        <p:spPr>
          <a:xfrm>
            <a:off x="-10567" y="4355455"/>
            <a:ext cx="12192000" cy="246356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42"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08" name="Google Shape;308;p42"/>
          <p:cNvSpPr txBox="1">
            <a:spLocks noGrp="1"/>
          </p:cNvSpPr>
          <p:nvPr>
            <p:ph type="ctrTitle"/>
          </p:nvPr>
        </p:nvSpPr>
        <p:spPr>
          <a:xfrm>
            <a:off x="349667" y="1599133"/>
            <a:ext cx="11255600" cy="607600"/>
          </a:xfrm>
          <a:prstGeom prst="rect">
            <a:avLst/>
          </a:prstGeom>
          <a:noFill/>
          <a:ln>
            <a:noFill/>
          </a:ln>
        </p:spPr>
        <p:txBody>
          <a:bodyPr spcFirstLastPara="1" wrap="square" lIns="91433" tIns="45700" rIns="91433" bIns="45700" anchor="b" anchorCtr="0">
            <a:noAutofit/>
          </a:bodyPr>
          <a:lstStyle/>
          <a:p>
            <a:pPr algn="l">
              <a:buSzPts val="3300"/>
            </a:pPr>
            <a:r>
              <a:rPr lang="en" sz="4400" b="1">
                <a:solidFill>
                  <a:srgbClr val="122E46"/>
                </a:solidFill>
                <a:latin typeface="Aleo"/>
                <a:ea typeface="Aleo"/>
                <a:cs typeface="Aleo"/>
                <a:sym typeface="Aleo"/>
              </a:rPr>
              <a:t>Contributing data to Enslaved.org</a:t>
            </a:r>
            <a:endParaRPr sz="4400" b="1">
              <a:solidFill>
                <a:srgbClr val="122E46"/>
              </a:solidFill>
              <a:latin typeface="Aleo"/>
              <a:ea typeface="Aleo"/>
              <a:cs typeface="Aleo"/>
              <a:sym typeface="Aleo"/>
            </a:endParaRPr>
          </a:p>
        </p:txBody>
      </p:sp>
      <p:sp>
        <p:nvSpPr>
          <p:cNvPr id="309" name="Google Shape;309;p42"/>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310" name="Google Shape;310;p42"/>
          <p:cNvSpPr txBox="1"/>
          <p:nvPr/>
        </p:nvSpPr>
        <p:spPr>
          <a:xfrm>
            <a:off x="1070333" y="2353767"/>
            <a:ext cx="103728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Calibri"/>
              <a:ea typeface="Calibri"/>
              <a:cs typeface="Calibri"/>
              <a:sym typeface="Calibri"/>
            </a:endParaRPr>
          </a:p>
        </p:txBody>
      </p:sp>
      <p:sp>
        <p:nvSpPr>
          <p:cNvPr id="311" name="Google Shape;311;p42"/>
          <p:cNvSpPr txBox="1"/>
          <p:nvPr/>
        </p:nvSpPr>
        <p:spPr>
          <a:xfrm>
            <a:off x="349667" y="2700333"/>
            <a:ext cx="11588000" cy="3529452"/>
          </a:xfrm>
          <a:prstGeom prst="rect">
            <a:avLst/>
          </a:prstGeom>
          <a:noFill/>
          <a:ln>
            <a:noFill/>
          </a:ln>
        </p:spPr>
        <p:txBody>
          <a:bodyPr spcFirstLastPara="1" wrap="square" lIns="121900" tIns="121900" rIns="121900" bIns="121900" anchor="t" anchorCtr="0">
            <a:spAutoFit/>
          </a:bodyPr>
          <a:lstStyle/>
          <a:p>
            <a:pPr marL="609585" indent="-474121" defTabSz="1219170">
              <a:buClr>
                <a:srgbClr val="000000"/>
              </a:buClr>
              <a:buSzPts val="2000"/>
              <a:buFont typeface="Aleo"/>
              <a:buChar char="●"/>
            </a:pPr>
            <a:r>
              <a:rPr lang="en" sz="2667" b="1" kern="0">
                <a:solidFill>
                  <a:srgbClr val="000000"/>
                </a:solidFill>
                <a:latin typeface="Aleo"/>
                <a:ea typeface="Aleo"/>
                <a:cs typeface="Aleo"/>
                <a:sym typeface="Aleo"/>
              </a:rPr>
              <a:t>Mechanism</a:t>
            </a:r>
            <a:r>
              <a:rPr lang="en" sz="2667" kern="0">
                <a:solidFill>
                  <a:srgbClr val="000000"/>
                </a:solidFill>
                <a:latin typeface="Aleo"/>
                <a:ea typeface="Aleo"/>
                <a:cs typeface="Aleo"/>
                <a:sym typeface="Aleo"/>
              </a:rPr>
              <a:t>: </a:t>
            </a:r>
            <a:r>
              <a:rPr lang="en" sz="2667" i="1" kern="0">
                <a:solidFill>
                  <a:srgbClr val="000000"/>
                </a:solidFill>
                <a:latin typeface="Aleo"/>
                <a:ea typeface="Aleo"/>
                <a:cs typeface="Aleo"/>
                <a:sym typeface="Aleo"/>
              </a:rPr>
              <a:t>Journal of Slavery Data Preservation</a:t>
            </a:r>
            <a:r>
              <a:rPr lang="en" sz="2667" kern="0">
                <a:solidFill>
                  <a:srgbClr val="000000"/>
                </a:solidFill>
                <a:latin typeface="Aleo"/>
                <a:ea typeface="Aleo"/>
                <a:cs typeface="Aleo"/>
                <a:sym typeface="Aleo"/>
              </a:rPr>
              <a:t> (JSDP)</a:t>
            </a:r>
            <a:endParaRPr sz="2667" kern="0">
              <a:solidFill>
                <a:srgbClr val="000000"/>
              </a:solidFill>
              <a:latin typeface="Aleo"/>
              <a:ea typeface="Aleo"/>
              <a:cs typeface="Aleo"/>
              <a:sym typeface="Aleo"/>
            </a:endParaRPr>
          </a:p>
          <a:p>
            <a:pPr marL="609585" indent="-474121" defTabSz="1219170">
              <a:spcBef>
                <a:spcPts val="2400"/>
              </a:spcBef>
              <a:buClr>
                <a:srgbClr val="000000"/>
              </a:buClr>
              <a:buSzPts val="2000"/>
              <a:buFont typeface="Aleo"/>
              <a:buChar char="●"/>
            </a:pPr>
            <a:r>
              <a:rPr lang="en" sz="2667" b="1" kern="0">
                <a:solidFill>
                  <a:srgbClr val="000000"/>
                </a:solidFill>
                <a:latin typeface="Aleo"/>
                <a:ea typeface="Aleo"/>
                <a:cs typeface="Aleo"/>
                <a:sym typeface="Aleo"/>
              </a:rPr>
              <a:t>Elements</a:t>
            </a:r>
            <a:r>
              <a:rPr lang="en" sz="2667" kern="0">
                <a:solidFill>
                  <a:srgbClr val="000000"/>
                </a:solidFill>
                <a:latin typeface="Aleo"/>
                <a:ea typeface="Aleo"/>
                <a:cs typeface="Aleo"/>
                <a:sym typeface="Aleo"/>
              </a:rPr>
              <a:t>: Dataset, Data Dictionary, and Data Article</a:t>
            </a:r>
            <a:endParaRPr sz="2667" kern="0">
              <a:solidFill>
                <a:srgbClr val="000000"/>
              </a:solidFill>
              <a:latin typeface="Aleo"/>
              <a:ea typeface="Aleo"/>
              <a:cs typeface="Aleo"/>
              <a:sym typeface="Aleo"/>
            </a:endParaRPr>
          </a:p>
          <a:p>
            <a:pPr marL="609585" indent="-474121" defTabSz="1219170">
              <a:spcBef>
                <a:spcPts val="2400"/>
              </a:spcBef>
              <a:buClr>
                <a:srgbClr val="000000"/>
              </a:buClr>
              <a:buSzPts val="2000"/>
              <a:buFont typeface="Aleo"/>
              <a:buChar char="●"/>
            </a:pPr>
            <a:r>
              <a:rPr lang="en" sz="2667" b="1" kern="0">
                <a:solidFill>
                  <a:srgbClr val="000000"/>
                </a:solidFill>
                <a:latin typeface="Aleo"/>
                <a:ea typeface="Aleo"/>
                <a:cs typeface="Aleo"/>
                <a:sym typeface="Aleo"/>
              </a:rPr>
              <a:t>Process</a:t>
            </a:r>
            <a:r>
              <a:rPr lang="en" sz="2667" kern="0">
                <a:solidFill>
                  <a:srgbClr val="000000"/>
                </a:solidFill>
                <a:latin typeface="Aleo"/>
                <a:ea typeface="Aleo"/>
                <a:cs typeface="Aleo"/>
                <a:sym typeface="Aleo"/>
              </a:rPr>
              <a:t>: Double-blind peer review or editorial review </a:t>
            </a:r>
            <a:endParaRPr sz="2667" kern="0">
              <a:solidFill>
                <a:srgbClr val="000000"/>
              </a:solidFill>
              <a:latin typeface="Aleo"/>
              <a:ea typeface="Aleo"/>
              <a:cs typeface="Aleo"/>
              <a:sym typeface="Aleo"/>
            </a:endParaRPr>
          </a:p>
          <a:p>
            <a:pPr marL="609585" indent="-474121" defTabSz="1219170">
              <a:spcBef>
                <a:spcPts val="2400"/>
              </a:spcBef>
              <a:spcAft>
                <a:spcPts val="2400"/>
              </a:spcAft>
              <a:buClr>
                <a:srgbClr val="000000"/>
              </a:buClr>
              <a:buSzPts val="2000"/>
              <a:buFont typeface="Aleo"/>
              <a:buChar char="●"/>
            </a:pPr>
            <a:r>
              <a:rPr lang="en" sz="2667" b="1" kern="0">
                <a:solidFill>
                  <a:srgbClr val="000000"/>
                </a:solidFill>
                <a:latin typeface="Aleo"/>
                <a:ea typeface="Aleo"/>
                <a:cs typeface="Aleo"/>
                <a:sym typeface="Aleo"/>
              </a:rPr>
              <a:t>Products</a:t>
            </a:r>
            <a:r>
              <a:rPr lang="en" sz="2667" kern="0">
                <a:solidFill>
                  <a:srgbClr val="000000"/>
                </a:solidFill>
                <a:latin typeface="Aleo"/>
                <a:ea typeface="Aleo"/>
                <a:cs typeface="Aleo"/>
                <a:sym typeface="Aleo"/>
              </a:rPr>
              <a:t>: (1) Published Data Article; (2) Archived Dataset; (3) Linked Data representation of data integrated into the Enslaved.org </a:t>
            </a:r>
            <a:endParaRPr sz="2667" kern="0">
              <a:solidFill>
                <a:srgbClr val="000000"/>
              </a:solidFill>
              <a:latin typeface="Aleo"/>
              <a:ea typeface="Aleo"/>
              <a:cs typeface="Aleo"/>
              <a:sym typeface="Ale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43"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17" name="Google Shape;317;p43"/>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318" name="Google Shape;318;p43"/>
          <p:cNvSpPr/>
          <p:nvPr/>
        </p:nvSpPr>
        <p:spPr>
          <a:xfrm>
            <a:off x="8953133" y="1498300"/>
            <a:ext cx="3154800" cy="5281200"/>
          </a:xfrm>
          <a:prstGeom prst="round1Rect">
            <a:avLst>
              <a:gd name="adj" fmla="val 16667"/>
            </a:avLst>
          </a:prstGeom>
          <a:noFill/>
          <a:ln w="38100" cap="flat" cmpd="sng">
            <a:solidFill>
              <a:srgbClr val="C24F3C"/>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3067" b="1" kern="0">
                <a:solidFill>
                  <a:srgbClr val="122E46"/>
                </a:solidFill>
                <a:latin typeface="Aleo"/>
                <a:ea typeface="Aleo"/>
                <a:cs typeface="Aleo"/>
                <a:sym typeface="Aleo"/>
              </a:rPr>
              <a:t>What is JSDP?</a:t>
            </a:r>
            <a:endParaRPr sz="3067" b="1" kern="0">
              <a:solidFill>
                <a:srgbClr val="122E46"/>
              </a:solidFill>
              <a:latin typeface="Aleo"/>
              <a:ea typeface="Aleo"/>
              <a:cs typeface="Aleo"/>
              <a:sym typeface="Aleo"/>
            </a:endParaRPr>
          </a:p>
          <a:p>
            <a:pPr marL="609585" indent="-448722" defTabSz="1219170">
              <a:spcBef>
                <a:spcPts val="1600"/>
              </a:spcBef>
              <a:buClr>
                <a:srgbClr val="C24F3C"/>
              </a:buClr>
              <a:buSzPts val="1700"/>
              <a:buFont typeface="Aleo"/>
              <a:buChar char="●"/>
            </a:pPr>
            <a:r>
              <a:rPr lang="en" sz="2267" b="1" kern="0">
                <a:solidFill>
                  <a:srgbClr val="C24F3C"/>
                </a:solidFill>
                <a:latin typeface="Aleo"/>
                <a:ea typeface="Aleo"/>
                <a:cs typeface="Aleo"/>
                <a:sym typeface="Aleo"/>
              </a:rPr>
              <a:t>Intake mechanism for data onto Enslaved.org</a:t>
            </a:r>
            <a:endParaRPr sz="2267" b="1" kern="0">
              <a:solidFill>
                <a:srgbClr val="C24F3C"/>
              </a:solidFill>
              <a:latin typeface="Aleo"/>
              <a:ea typeface="Aleo"/>
              <a:cs typeface="Aleo"/>
              <a:sym typeface="Aleo"/>
            </a:endParaRPr>
          </a:p>
          <a:p>
            <a:pPr marL="609585" indent="-448722" defTabSz="1219170">
              <a:spcBef>
                <a:spcPts val="1600"/>
              </a:spcBef>
              <a:buClr>
                <a:srgbClr val="C24F3C"/>
              </a:buClr>
              <a:buSzPts val="1700"/>
              <a:buFont typeface="Aleo"/>
              <a:buChar char="●"/>
            </a:pPr>
            <a:r>
              <a:rPr lang="en" sz="2267" b="1" kern="0">
                <a:solidFill>
                  <a:srgbClr val="C24F3C"/>
                </a:solidFill>
                <a:latin typeface="Aleo"/>
                <a:ea typeface="Aleo"/>
                <a:cs typeface="Aleo"/>
                <a:sym typeface="Aleo"/>
              </a:rPr>
              <a:t>Peer review journal</a:t>
            </a:r>
            <a:endParaRPr sz="2267" b="1" kern="0">
              <a:solidFill>
                <a:srgbClr val="C24F3C"/>
              </a:solidFill>
              <a:latin typeface="Aleo"/>
              <a:ea typeface="Aleo"/>
              <a:cs typeface="Aleo"/>
              <a:sym typeface="Aleo"/>
            </a:endParaRPr>
          </a:p>
          <a:p>
            <a:pPr marL="609585" indent="-448722" defTabSz="1219170">
              <a:spcBef>
                <a:spcPts val="1600"/>
              </a:spcBef>
              <a:spcAft>
                <a:spcPts val="1600"/>
              </a:spcAft>
              <a:buClr>
                <a:srgbClr val="C24F3C"/>
              </a:buClr>
              <a:buSzPts val="1700"/>
              <a:buFont typeface="Aleo"/>
              <a:buChar char="●"/>
            </a:pPr>
            <a:r>
              <a:rPr lang="en" sz="2267" b="1" kern="0">
                <a:solidFill>
                  <a:srgbClr val="C24F3C"/>
                </a:solidFill>
                <a:latin typeface="Aleo"/>
                <a:ea typeface="Aleo"/>
                <a:cs typeface="Aleo"/>
                <a:sym typeface="Aleo"/>
              </a:rPr>
              <a:t>Access point to data  via a data repository and on Enslaved.org  </a:t>
            </a:r>
            <a:endParaRPr sz="2267" b="1" kern="0">
              <a:solidFill>
                <a:srgbClr val="C24F3C"/>
              </a:solidFill>
              <a:latin typeface="Aleo"/>
              <a:ea typeface="Aleo"/>
              <a:cs typeface="Aleo"/>
              <a:sym typeface="Aleo"/>
            </a:endParaRPr>
          </a:p>
        </p:txBody>
      </p:sp>
      <p:pic>
        <p:nvPicPr>
          <p:cNvPr id="319" name="Google Shape;319;p4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2567" y="1396701"/>
            <a:ext cx="8767315" cy="53828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44"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25" name="Google Shape;325;p44"/>
          <p:cNvSpPr txBox="1">
            <a:spLocks noGrp="1"/>
          </p:cNvSpPr>
          <p:nvPr>
            <p:ph type="ctrTitle"/>
          </p:nvPr>
        </p:nvSpPr>
        <p:spPr>
          <a:xfrm>
            <a:off x="389933" y="1678567"/>
            <a:ext cx="11053200" cy="607600"/>
          </a:xfrm>
          <a:prstGeom prst="rect">
            <a:avLst/>
          </a:prstGeom>
          <a:noFill/>
          <a:ln>
            <a:noFill/>
          </a:ln>
        </p:spPr>
        <p:txBody>
          <a:bodyPr spcFirstLastPara="1" wrap="square" lIns="91433" tIns="45700" rIns="91433" bIns="45700" anchor="b" anchorCtr="0">
            <a:noAutofit/>
          </a:bodyPr>
          <a:lstStyle/>
          <a:p>
            <a:pPr algn="l">
              <a:buSzPts val="3300"/>
            </a:pPr>
            <a:r>
              <a:rPr lang="en" sz="4400" b="1">
                <a:solidFill>
                  <a:srgbClr val="122E46"/>
                </a:solidFill>
                <a:latin typeface="Aleo"/>
                <a:ea typeface="Aleo"/>
                <a:cs typeface="Aleo"/>
                <a:sym typeface="Aleo"/>
              </a:rPr>
              <a:t>JSDP Goals</a:t>
            </a:r>
            <a:endParaRPr sz="4400" b="1">
              <a:solidFill>
                <a:srgbClr val="122E46"/>
              </a:solidFill>
              <a:latin typeface="Aleo"/>
              <a:ea typeface="Aleo"/>
              <a:cs typeface="Aleo"/>
              <a:sym typeface="Aleo"/>
            </a:endParaRPr>
          </a:p>
        </p:txBody>
      </p:sp>
      <p:sp>
        <p:nvSpPr>
          <p:cNvPr id="326" name="Google Shape;326;p44"/>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327" name="Google Shape;327;p44"/>
          <p:cNvSpPr txBox="1"/>
          <p:nvPr/>
        </p:nvSpPr>
        <p:spPr>
          <a:xfrm>
            <a:off x="1070333" y="2206734"/>
            <a:ext cx="103728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Calibri"/>
              <a:ea typeface="Calibri"/>
              <a:cs typeface="Calibri"/>
              <a:sym typeface="Calibri"/>
            </a:endParaRPr>
          </a:p>
        </p:txBody>
      </p:sp>
      <p:sp>
        <p:nvSpPr>
          <p:cNvPr id="328" name="Google Shape;328;p44"/>
          <p:cNvSpPr txBox="1"/>
          <p:nvPr/>
        </p:nvSpPr>
        <p:spPr>
          <a:xfrm>
            <a:off x="389933" y="2865001"/>
            <a:ext cx="11356800" cy="2913321"/>
          </a:xfrm>
          <a:prstGeom prst="rect">
            <a:avLst/>
          </a:prstGeom>
          <a:noFill/>
          <a:ln>
            <a:noFill/>
          </a:ln>
        </p:spPr>
        <p:txBody>
          <a:bodyPr spcFirstLastPara="1" wrap="square" lIns="121900" tIns="121900" rIns="121900" bIns="121900" anchor="t" anchorCtr="0">
            <a:spAutoFit/>
          </a:bodyPr>
          <a:lstStyle/>
          <a:p>
            <a:pPr marL="609585" indent="-516454" defTabSz="1219170">
              <a:buClr>
                <a:srgbClr val="122E46"/>
              </a:buClr>
              <a:buSzPts val="2500"/>
              <a:buFont typeface="Aleo"/>
              <a:buChar char="●"/>
            </a:pPr>
            <a:r>
              <a:rPr lang="en" sz="3333" kern="0">
                <a:solidFill>
                  <a:srgbClr val="122E46"/>
                </a:solidFill>
                <a:latin typeface="Aleo"/>
                <a:ea typeface="Aleo"/>
                <a:cs typeface="Aleo"/>
                <a:sym typeface="Aleo"/>
              </a:rPr>
              <a:t>Elevate publication of datasets and accompanying data articles to the level of standard journal articles</a:t>
            </a:r>
            <a:endParaRPr sz="3333" kern="0">
              <a:solidFill>
                <a:srgbClr val="122E46"/>
              </a:solidFill>
              <a:latin typeface="Aleo"/>
              <a:ea typeface="Aleo"/>
              <a:cs typeface="Aleo"/>
              <a:sym typeface="Aleo"/>
            </a:endParaRPr>
          </a:p>
          <a:p>
            <a:pPr marL="609585" indent="-516454" defTabSz="1219170">
              <a:spcBef>
                <a:spcPts val="2400"/>
              </a:spcBef>
              <a:spcAft>
                <a:spcPts val="2400"/>
              </a:spcAft>
              <a:buClr>
                <a:srgbClr val="122E46"/>
              </a:buClr>
              <a:buSzPts val="2500"/>
              <a:buFont typeface="Aleo"/>
              <a:buChar char="●"/>
            </a:pPr>
            <a:r>
              <a:rPr lang="en" sz="3333" kern="0">
                <a:solidFill>
                  <a:srgbClr val="122E46"/>
                </a:solidFill>
                <a:latin typeface="Aleo"/>
                <a:ea typeface="Aleo"/>
                <a:cs typeface="Aleo"/>
                <a:sym typeface="Aleo"/>
              </a:rPr>
              <a:t>Ensure the availability of the datasets for current and future use</a:t>
            </a:r>
            <a:endParaRPr sz="3333" kern="0">
              <a:solidFill>
                <a:srgbClr val="122E46"/>
              </a:solidFill>
              <a:latin typeface="Aleo"/>
              <a:ea typeface="Aleo"/>
              <a:cs typeface="Aleo"/>
              <a:sym typeface="Ale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45"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34" name="Google Shape;334;p45"/>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pic>
        <p:nvPicPr>
          <p:cNvPr id="335" name="Google Shape;335;p4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738270" y="1391501"/>
            <a:ext cx="8725468" cy="5364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46"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41" name="Google Shape;341;p46"/>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pic>
        <p:nvPicPr>
          <p:cNvPr id="342" name="Google Shape;342;p4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052401" y="1524034"/>
            <a:ext cx="7733300" cy="4565500"/>
          </a:xfrm>
          <a:prstGeom prst="rect">
            <a:avLst/>
          </a:prstGeom>
          <a:noFill/>
          <a:ln>
            <a:noFill/>
          </a:ln>
        </p:spPr>
      </p:pic>
      <p:sp>
        <p:nvSpPr>
          <p:cNvPr id="343" name="Google Shape;343;p46"/>
          <p:cNvSpPr txBox="1"/>
          <p:nvPr/>
        </p:nvSpPr>
        <p:spPr>
          <a:xfrm>
            <a:off x="-33" y="6149467"/>
            <a:ext cx="12192000" cy="595059"/>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2267" b="1" u="sng" kern="0">
                <a:solidFill>
                  <a:srgbClr val="C24F3C"/>
                </a:solidFill>
                <a:latin typeface="Aleo"/>
                <a:ea typeface="Aleo"/>
                <a:cs typeface="Aleo"/>
                <a:sym typeface="Aleo"/>
                <a:hlinkClick r:id="rId5">
                  <a:extLst>
                    <a:ext uri="{A12FA001-AC4F-418D-AE19-62706E023703}">
                      <ahyp:hlinkClr xmlns:ahyp="http://schemas.microsoft.com/office/drawing/2018/hyperlinkcolor" val="tx"/>
                    </a:ext>
                  </a:extLst>
                </a:hlinkClick>
              </a:rPr>
              <a:t>https://jsdp.enslaved.org/contribute</a:t>
            </a:r>
            <a:r>
              <a:rPr lang="en" sz="2267" b="1" kern="0">
                <a:solidFill>
                  <a:srgbClr val="C24F3C"/>
                </a:solidFill>
                <a:latin typeface="Aleo"/>
                <a:ea typeface="Aleo"/>
                <a:cs typeface="Aleo"/>
                <a:sym typeface="Aleo"/>
              </a:rPr>
              <a:t> </a:t>
            </a:r>
            <a:endParaRPr sz="2267" b="1" kern="0">
              <a:solidFill>
                <a:srgbClr val="C24F3C"/>
              </a:solidFill>
              <a:latin typeface="Aleo"/>
              <a:ea typeface="Aleo"/>
              <a:cs typeface="Aleo"/>
              <a:sym typeface="Ale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47"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49" name="Google Shape;349;p47"/>
          <p:cNvSpPr txBox="1">
            <a:spLocks noGrp="1"/>
          </p:cNvSpPr>
          <p:nvPr>
            <p:ph type="ctrTitle"/>
          </p:nvPr>
        </p:nvSpPr>
        <p:spPr>
          <a:xfrm>
            <a:off x="389767" y="1599133"/>
            <a:ext cx="11255600" cy="607600"/>
          </a:xfrm>
          <a:prstGeom prst="rect">
            <a:avLst/>
          </a:prstGeom>
          <a:noFill/>
          <a:ln>
            <a:noFill/>
          </a:ln>
        </p:spPr>
        <p:txBody>
          <a:bodyPr spcFirstLastPara="1" wrap="square" lIns="91433" tIns="45700" rIns="91433" bIns="45700" anchor="b" anchorCtr="0">
            <a:noAutofit/>
          </a:bodyPr>
          <a:lstStyle/>
          <a:p>
            <a:pPr algn="l">
              <a:buSzPts val="3300"/>
            </a:pPr>
            <a:r>
              <a:rPr lang="en" sz="4400" b="1">
                <a:solidFill>
                  <a:srgbClr val="122E46"/>
                </a:solidFill>
                <a:latin typeface="Aleo"/>
                <a:ea typeface="Aleo"/>
                <a:cs typeface="Aleo"/>
                <a:sym typeface="Aleo"/>
              </a:rPr>
              <a:t>JSDP Submission Process</a:t>
            </a:r>
            <a:endParaRPr sz="4400" b="1">
              <a:solidFill>
                <a:srgbClr val="122E46"/>
              </a:solidFill>
              <a:latin typeface="Aleo"/>
              <a:ea typeface="Aleo"/>
              <a:cs typeface="Aleo"/>
              <a:sym typeface="Aleo"/>
            </a:endParaRPr>
          </a:p>
        </p:txBody>
      </p:sp>
      <p:sp>
        <p:nvSpPr>
          <p:cNvPr id="350" name="Google Shape;350;p47"/>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351" name="Google Shape;351;p47"/>
          <p:cNvSpPr txBox="1"/>
          <p:nvPr/>
        </p:nvSpPr>
        <p:spPr>
          <a:xfrm>
            <a:off x="1070333" y="2206734"/>
            <a:ext cx="103728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Calibri"/>
              <a:ea typeface="Calibri"/>
              <a:cs typeface="Calibri"/>
              <a:sym typeface="Calibri"/>
            </a:endParaRPr>
          </a:p>
        </p:txBody>
      </p:sp>
      <p:sp>
        <p:nvSpPr>
          <p:cNvPr id="352" name="Google Shape;352;p47"/>
          <p:cNvSpPr txBox="1"/>
          <p:nvPr/>
        </p:nvSpPr>
        <p:spPr>
          <a:xfrm>
            <a:off x="296700" y="2407400"/>
            <a:ext cx="11639200" cy="4554668"/>
          </a:xfrm>
          <a:prstGeom prst="rect">
            <a:avLst/>
          </a:prstGeom>
          <a:noFill/>
          <a:ln>
            <a:noFill/>
          </a:ln>
        </p:spPr>
        <p:txBody>
          <a:bodyPr spcFirstLastPara="1" wrap="square" lIns="121900" tIns="121900" rIns="121900" bIns="121900" anchor="t" anchorCtr="0">
            <a:spAutoFit/>
          </a:bodyPr>
          <a:lstStyle/>
          <a:p>
            <a:pPr marL="609585" indent="-516454" defTabSz="1219170">
              <a:buClr>
                <a:srgbClr val="122E46"/>
              </a:buClr>
              <a:buSzPts val="2500"/>
              <a:buFont typeface="Aleo"/>
              <a:buChar char="●"/>
            </a:pPr>
            <a:r>
              <a:rPr lang="en" sz="3333" kern="0">
                <a:solidFill>
                  <a:srgbClr val="122E46"/>
                </a:solidFill>
                <a:latin typeface="Aleo"/>
                <a:ea typeface="Aleo"/>
                <a:cs typeface="Aleo"/>
                <a:sym typeface="Aleo"/>
              </a:rPr>
              <a:t>Contributor submits (1) dataset, (2) data dictionary, and (3) the data article</a:t>
            </a:r>
            <a:endParaRPr sz="3333" kern="0">
              <a:solidFill>
                <a:srgbClr val="122E46"/>
              </a:solidFill>
              <a:latin typeface="Aleo"/>
              <a:ea typeface="Aleo"/>
              <a:cs typeface="Aleo"/>
              <a:sym typeface="Aleo"/>
            </a:endParaRPr>
          </a:p>
          <a:p>
            <a:pPr marL="609585" indent="-516454" defTabSz="1219170">
              <a:spcBef>
                <a:spcPts val="2400"/>
              </a:spcBef>
              <a:buClr>
                <a:srgbClr val="122E46"/>
              </a:buClr>
              <a:buSzPts val="2500"/>
              <a:buFont typeface="Aleo"/>
              <a:buChar char="●"/>
            </a:pPr>
            <a:r>
              <a:rPr lang="en" sz="3333" kern="0">
                <a:solidFill>
                  <a:srgbClr val="122E46"/>
                </a:solidFill>
                <a:latin typeface="Aleo"/>
                <a:ea typeface="Aleo"/>
                <a:cs typeface="Aleo"/>
                <a:sym typeface="Aleo"/>
              </a:rPr>
              <a:t>Contributor  selects review type: peer review or in-house editorial review</a:t>
            </a:r>
            <a:endParaRPr sz="3333" kern="0">
              <a:solidFill>
                <a:srgbClr val="122E46"/>
              </a:solidFill>
              <a:latin typeface="Aleo"/>
              <a:ea typeface="Aleo"/>
              <a:cs typeface="Aleo"/>
              <a:sym typeface="Aleo"/>
            </a:endParaRPr>
          </a:p>
          <a:p>
            <a:pPr marL="609585" indent="-516454" defTabSz="1219170">
              <a:spcBef>
                <a:spcPts val="2400"/>
              </a:spcBef>
              <a:buClr>
                <a:srgbClr val="122E46"/>
              </a:buClr>
              <a:buSzPts val="2500"/>
              <a:buFont typeface="Aleo"/>
              <a:buChar char="●"/>
            </a:pPr>
            <a:r>
              <a:rPr lang="en" sz="3333" kern="0">
                <a:solidFill>
                  <a:srgbClr val="122E46"/>
                </a:solidFill>
                <a:latin typeface="Aleo"/>
                <a:ea typeface="Aleo"/>
                <a:cs typeface="Aleo"/>
                <a:sym typeface="Aleo"/>
              </a:rPr>
              <a:t>JSDP managing editor verifies data is in scope</a:t>
            </a:r>
            <a:endParaRPr sz="3333" kern="0">
              <a:solidFill>
                <a:srgbClr val="122E46"/>
              </a:solidFill>
              <a:latin typeface="Aleo"/>
              <a:ea typeface="Aleo"/>
              <a:cs typeface="Aleo"/>
              <a:sym typeface="Aleo"/>
            </a:endParaRPr>
          </a:p>
          <a:p>
            <a:pPr marL="609585" indent="-516454" defTabSz="1219170">
              <a:spcBef>
                <a:spcPts val="2400"/>
              </a:spcBef>
              <a:spcAft>
                <a:spcPts val="2400"/>
              </a:spcAft>
              <a:buClr>
                <a:srgbClr val="122E46"/>
              </a:buClr>
              <a:buSzPts val="2500"/>
              <a:buFont typeface="Aleo"/>
              <a:buChar char="●"/>
            </a:pPr>
            <a:r>
              <a:rPr lang="en" sz="3333" kern="0">
                <a:solidFill>
                  <a:srgbClr val="122E46"/>
                </a:solidFill>
                <a:latin typeface="Aleo"/>
                <a:ea typeface="Aleo"/>
                <a:cs typeface="Aleo"/>
                <a:sym typeface="Aleo"/>
              </a:rPr>
              <a:t>JSDP/Enslaved.org data analyst conducts a pre-check </a:t>
            </a:r>
            <a:endParaRPr sz="3333" kern="0">
              <a:solidFill>
                <a:srgbClr val="122E46"/>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48"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58" name="Google Shape;358;p48"/>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pic>
        <p:nvPicPr>
          <p:cNvPr id="359" name="Google Shape;359;p4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777068" y="1535767"/>
            <a:ext cx="8384433" cy="508983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49"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65" name="Google Shape;365;p49"/>
          <p:cNvSpPr txBox="1">
            <a:spLocks noGrp="1"/>
          </p:cNvSpPr>
          <p:nvPr>
            <p:ph type="ctrTitle"/>
          </p:nvPr>
        </p:nvSpPr>
        <p:spPr>
          <a:xfrm>
            <a:off x="349667" y="1515667"/>
            <a:ext cx="11255600" cy="607600"/>
          </a:xfrm>
          <a:prstGeom prst="rect">
            <a:avLst/>
          </a:prstGeom>
          <a:noFill/>
          <a:ln>
            <a:noFill/>
          </a:ln>
        </p:spPr>
        <p:txBody>
          <a:bodyPr spcFirstLastPara="1" wrap="square" lIns="91433" tIns="45700" rIns="91433" bIns="45700" anchor="b" anchorCtr="0">
            <a:noAutofit/>
          </a:bodyPr>
          <a:lstStyle/>
          <a:p>
            <a:pPr algn="l">
              <a:buSzPts val="3300"/>
            </a:pPr>
            <a:r>
              <a:rPr lang="en" sz="4400" b="1">
                <a:solidFill>
                  <a:srgbClr val="122E46"/>
                </a:solidFill>
                <a:latin typeface="Aleo"/>
                <a:ea typeface="Aleo"/>
                <a:cs typeface="Aleo"/>
                <a:sym typeface="Aleo"/>
              </a:rPr>
              <a:t>JSDP Publication Process</a:t>
            </a:r>
            <a:endParaRPr sz="4400" b="1">
              <a:solidFill>
                <a:srgbClr val="122E46"/>
              </a:solidFill>
              <a:latin typeface="Aleo"/>
              <a:ea typeface="Aleo"/>
              <a:cs typeface="Aleo"/>
              <a:sym typeface="Aleo"/>
            </a:endParaRPr>
          </a:p>
        </p:txBody>
      </p:sp>
      <p:sp>
        <p:nvSpPr>
          <p:cNvPr id="366" name="Google Shape;366;p49"/>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367" name="Google Shape;367;p49"/>
          <p:cNvSpPr txBox="1"/>
          <p:nvPr/>
        </p:nvSpPr>
        <p:spPr>
          <a:xfrm>
            <a:off x="141600" y="2304767"/>
            <a:ext cx="11908800" cy="4657197"/>
          </a:xfrm>
          <a:prstGeom prst="rect">
            <a:avLst/>
          </a:prstGeom>
          <a:noFill/>
          <a:ln>
            <a:noFill/>
          </a:ln>
        </p:spPr>
        <p:txBody>
          <a:bodyPr spcFirstLastPara="1" wrap="square" lIns="121900" tIns="121900" rIns="121900" bIns="121900" anchor="t" anchorCtr="0">
            <a:spAutoFit/>
          </a:bodyPr>
          <a:lstStyle/>
          <a:p>
            <a:pPr marL="609585" indent="-516454" defTabSz="1219170">
              <a:buClr>
                <a:srgbClr val="122E46"/>
              </a:buClr>
              <a:buSzPts val="2500"/>
              <a:buFont typeface="Aleo"/>
              <a:buChar char="●"/>
            </a:pPr>
            <a:r>
              <a:rPr lang="en" sz="3333" kern="0">
                <a:solidFill>
                  <a:srgbClr val="122E46"/>
                </a:solidFill>
                <a:latin typeface="Aleo"/>
                <a:ea typeface="Aleo"/>
                <a:cs typeface="Aleo"/>
                <a:sym typeface="Aleo"/>
              </a:rPr>
              <a:t>Publication on JSDP website via Kora, an open source digital repository application</a:t>
            </a:r>
            <a:endParaRPr sz="3333" kern="0">
              <a:solidFill>
                <a:srgbClr val="122E46"/>
              </a:solidFill>
              <a:latin typeface="Aleo"/>
              <a:ea typeface="Aleo"/>
              <a:cs typeface="Aleo"/>
              <a:sym typeface="Aleo"/>
            </a:endParaRPr>
          </a:p>
          <a:p>
            <a:pPr marL="609585" indent="-516454" defTabSz="1219170">
              <a:spcBef>
                <a:spcPts val="1600"/>
              </a:spcBef>
              <a:buClr>
                <a:srgbClr val="122E46"/>
              </a:buClr>
              <a:buSzPts val="2500"/>
              <a:buFont typeface="Aleo"/>
              <a:buChar char="●"/>
            </a:pPr>
            <a:r>
              <a:rPr lang="en" sz="3333" kern="0">
                <a:solidFill>
                  <a:srgbClr val="122E46"/>
                </a:solidFill>
                <a:latin typeface="Aleo"/>
                <a:ea typeface="Aleo"/>
                <a:cs typeface="Aleo"/>
                <a:sym typeface="Aleo"/>
              </a:rPr>
              <a:t>DOI creation via DataCite</a:t>
            </a:r>
            <a:endParaRPr sz="3333" kern="0">
              <a:solidFill>
                <a:srgbClr val="122E46"/>
              </a:solidFill>
              <a:latin typeface="Aleo"/>
              <a:ea typeface="Aleo"/>
              <a:cs typeface="Aleo"/>
              <a:sym typeface="Aleo"/>
            </a:endParaRPr>
          </a:p>
          <a:p>
            <a:pPr marL="609585" indent="-516454" defTabSz="1219170">
              <a:spcBef>
                <a:spcPts val="1600"/>
              </a:spcBef>
              <a:buClr>
                <a:srgbClr val="122E46"/>
              </a:buClr>
              <a:buSzPts val="2500"/>
              <a:buFont typeface="Aleo"/>
              <a:buChar char="●"/>
            </a:pPr>
            <a:r>
              <a:rPr lang="en" sz="3333" kern="0">
                <a:solidFill>
                  <a:srgbClr val="122E46"/>
                </a:solidFill>
                <a:latin typeface="Aleo"/>
                <a:ea typeface="Aleo"/>
                <a:cs typeface="Aleo"/>
                <a:sym typeface="Aleo"/>
              </a:rPr>
              <a:t>Data remediation and integration into Enslaved.org discovery Hub</a:t>
            </a:r>
            <a:endParaRPr sz="3333" kern="0">
              <a:solidFill>
                <a:srgbClr val="122E46"/>
              </a:solidFill>
              <a:latin typeface="Aleo"/>
              <a:ea typeface="Aleo"/>
              <a:cs typeface="Aleo"/>
              <a:sym typeface="Aleo"/>
            </a:endParaRPr>
          </a:p>
          <a:p>
            <a:pPr marL="609585" indent="-516454" defTabSz="1219170">
              <a:spcBef>
                <a:spcPts val="1600"/>
              </a:spcBef>
              <a:spcAft>
                <a:spcPts val="1600"/>
              </a:spcAft>
              <a:buClr>
                <a:srgbClr val="122E46"/>
              </a:buClr>
              <a:buSzPts val="2500"/>
              <a:buFont typeface="Aleo"/>
              <a:buChar char="●"/>
            </a:pPr>
            <a:r>
              <a:rPr lang="en" sz="3333" kern="0">
                <a:solidFill>
                  <a:srgbClr val="122E46"/>
                </a:solidFill>
                <a:latin typeface="Aleo"/>
                <a:ea typeface="Aleo"/>
                <a:cs typeface="Aleo"/>
                <a:sym typeface="Aleo"/>
              </a:rPr>
              <a:t>Preparation and deposit of metadata, dataset, and documentation into Dataverse </a:t>
            </a:r>
            <a:endParaRPr sz="3333" kern="0">
              <a:solidFill>
                <a:srgbClr val="122E46"/>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50"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73" name="Google Shape;373;p50"/>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374" name="Google Shape;374;p50"/>
          <p:cNvSpPr txBox="1"/>
          <p:nvPr/>
        </p:nvSpPr>
        <p:spPr>
          <a:xfrm>
            <a:off x="1070333" y="2353767"/>
            <a:ext cx="103728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Calibri"/>
              <a:ea typeface="Calibri"/>
              <a:cs typeface="Calibri"/>
              <a:sym typeface="Calibri"/>
            </a:endParaRPr>
          </a:p>
        </p:txBody>
      </p:sp>
      <p:sp>
        <p:nvSpPr>
          <p:cNvPr id="375" name="Google Shape;375;p50"/>
          <p:cNvSpPr txBox="1"/>
          <p:nvPr/>
        </p:nvSpPr>
        <p:spPr>
          <a:xfrm>
            <a:off x="53467" y="6229700"/>
            <a:ext cx="12138400" cy="595059"/>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2267" b="1" u="sng" kern="0">
                <a:solidFill>
                  <a:srgbClr val="C24F3C"/>
                </a:solidFill>
                <a:latin typeface="Aleo"/>
                <a:ea typeface="Aleo"/>
                <a:cs typeface="Aleo"/>
                <a:sym typeface="Aleo"/>
                <a:hlinkClick r:id="rId4">
                  <a:extLst>
                    <a:ext uri="{A12FA001-AC4F-418D-AE19-62706E023703}">
                      <ahyp:hlinkClr xmlns:ahyp="http://schemas.microsoft.com/office/drawing/2018/hyperlinkcolor" val="tx"/>
                    </a:ext>
                  </a:extLst>
                </a:hlinkClick>
              </a:rPr>
              <a:t>https://dataverse.harvard.edu/dataverse/jsdp</a:t>
            </a:r>
            <a:r>
              <a:rPr lang="en" sz="2267" b="1" kern="0">
                <a:solidFill>
                  <a:srgbClr val="C24F3C"/>
                </a:solidFill>
                <a:latin typeface="Aleo"/>
                <a:ea typeface="Aleo"/>
                <a:cs typeface="Aleo"/>
                <a:sym typeface="Aleo"/>
              </a:rPr>
              <a:t> </a:t>
            </a:r>
            <a:endParaRPr sz="2267" b="1" kern="0">
              <a:solidFill>
                <a:srgbClr val="C24F3C"/>
              </a:solidFill>
              <a:latin typeface="Aleo"/>
              <a:ea typeface="Aleo"/>
              <a:cs typeface="Aleo"/>
              <a:sym typeface="Aleo"/>
            </a:endParaRPr>
          </a:p>
        </p:txBody>
      </p:sp>
      <p:pic>
        <p:nvPicPr>
          <p:cNvPr id="376" name="Google Shape;376;p5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777967" y="1430533"/>
            <a:ext cx="8251967" cy="47322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7762A-EE2D-42F0-BD2A-D845D1FB9C52}"/>
              </a:ext>
            </a:extLst>
          </p:cNvPr>
          <p:cNvSpPr>
            <a:spLocks noGrp="1"/>
          </p:cNvSpPr>
          <p:nvPr>
            <p:ph type="title"/>
          </p:nvPr>
        </p:nvSpPr>
        <p:spPr>
          <a:xfrm>
            <a:off x="993553" y="75592"/>
            <a:ext cx="7474172" cy="1325563"/>
          </a:xfrm>
        </p:spPr>
        <p:txBody>
          <a:bodyPr>
            <a:normAutofit/>
          </a:bodyPr>
          <a:lstStyle/>
          <a:p>
            <a:r>
              <a:rPr lang="en-US" dirty="0"/>
              <a:t>Speakers</a:t>
            </a:r>
          </a:p>
        </p:txBody>
      </p:sp>
      <p:sp>
        <p:nvSpPr>
          <p:cNvPr id="4" name="Footer Placeholder 3">
            <a:extLst>
              <a:ext uri="{FF2B5EF4-FFF2-40B4-BE49-F238E27FC236}">
                <a16:creationId xmlns:a16="http://schemas.microsoft.com/office/drawing/2014/main" id="{8509216D-9460-4B6A-860C-77D2A2C1A422}"/>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September 22,  2022</a:t>
            </a:r>
          </a:p>
        </p:txBody>
      </p:sp>
      <p:sp>
        <p:nvSpPr>
          <p:cNvPr id="34" name="Rectangle 3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drawing of a face&#10;&#10;Description automatically generated">
            <a:extLst>
              <a:ext uri="{FF2B5EF4-FFF2-40B4-BE49-F238E27FC236}">
                <a16:creationId xmlns:a16="http://schemas.microsoft.com/office/drawing/2014/main" id="{21E1F837-D7FA-4156-A7B9-BCB013DE01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
        <p:nvSpPr>
          <p:cNvPr id="14" name="TextBox 13">
            <a:extLst>
              <a:ext uri="{FF2B5EF4-FFF2-40B4-BE49-F238E27FC236}">
                <a16:creationId xmlns:a16="http://schemas.microsoft.com/office/drawing/2014/main" id="{D8610A13-0102-4C33-B6D7-DAEF103204EE}"/>
              </a:ext>
            </a:extLst>
          </p:cNvPr>
          <p:cNvSpPr txBox="1"/>
          <p:nvPr/>
        </p:nvSpPr>
        <p:spPr>
          <a:xfrm>
            <a:off x="686835" y="4575061"/>
            <a:ext cx="3913740" cy="1477328"/>
          </a:xfrm>
          <a:prstGeom prst="rect">
            <a:avLst/>
          </a:prstGeom>
          <a:noFill/>
        </p:spPr>
        <p:txBody>
          <a:bodyPr wrap="square" rtlCol="0">
            <a:spAutoFit/>
          </a:bodyPr>
          <a:lstStyle/>
          <a:p>
            <a:r>
              <a:rPr lang="en-US" dirty="0"/>
              <a:t>Catherine Foley, Director</a:t>
            </a:r>
          </a:p>
          <a:p>
            <a:r>
              <a:rPr lang="en-US" dirty="0"/>
              <a:t>Digital Library and Archive Projects at Matrix: Center for Digital Humanities and Social Sciences </a:t>
            </a:r>
          </a:p>
          <a:p>
            <a:r>
              <a:rPr lang="en-US" dirty="0"/>
              <a:t>Michigan State University</a:t>
            </a:r>
          </a:p>
        </p:txBody>
      </p:sp>
      <p:sp>
        <p:nvSpPr>
          <p:cNvPr id="21" name="TextBox 20">
            <a:extLst>
              <a:ext uri="{FF2B5EF4-FFF2-40B4-BE49-F238E27FC236}">
                <a16:creationId xmlns:a16="http://schemas.microsoft.com/office/drawing/2014/main" id="{D5125647-4FB4-A558-9766-1429C25471A6}"/>
              </a:ext>
            </a:extLst>
          </p:cNvPr>
          <p:cNvSpPr txBox="1"/>
          <p:nvPr/>
        </p:nvSpPr>
        <p:spPr>
          <a:xfrm>
            <a:off x="4857755" y="4578293"/>
            <a:ext cx="4644385" cy="923330"/>
          </a:xfrm>
          <a:prstGeom prst="rect">
            <a:avLst/>
          </a:prstGeom>
          <a:noFill/>
        </p:spPr>
        <p:txBody>
          <a:bodyPr wrap="square" rtlCol="0">
            <a:spAutoFit/>
          </a:bodyPr>
          <a:lstStyle/>
          <a:p>
            <a:r>
              <a:rPr lang="en-US" dirty="0"/>
              <a:t>Dr. </a:t>
            </a:r>
            <a:r>
              <a:rPr lang="en-US" dirty="0" err="1"/>
              <a:t>Daryle</a:t>
            </a:r>
            <a:r>
              <a:rPr lang="en-US" dirty="0"/>
              <a:t> Williams, Dean</a:t>
            </a:r>
          </a:p>
          <a:p>
            <a:r>
              <a:rPr lang="en-US" dirty="0"/>
              <a:t>College of Humanities, Arts, and Social Sciences</a:t>
            </a:r>
          </a:p>
          <a:p>
            <a:r>
              <a:rPr lang="en-US" dirty="0"/>
              <a:t>University of California - Riverside</a:t>
            </a:r>
          </a:p>
        </p:txBody>
      </p:sp>
      <p:pic>
        <p:nvPicPr>
          <p:cNvPr id="7" name="Picture 6">
            <a:extLst>
              <a:ext uri="{FF2B5EF4-FFF2-40B4-BE49-F238E27FC236}">
                <a16:creationId xmlns:a16="http://schemas.microsoft.com/office/drawing/2014/main" id="{CA6CABDC-0E65-9224-1C57-48C649B01B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6836" y="1190630"/>
            <a:ext cx="3271129" cy="3094311"/>
          </a:xfrm>
          <a:prstGeom prst="rect">
            <a:avLst/>
          </a:prstGeom>
        </p:spPr>
      </p:pic>
      <p:pic>
        <p:nvPicPr>
          <p:cNvPr id="19" name="Picture 18">
            <a:extLst>
              <a:ext uri="{FF2B5EF4-FFF2-40B4-BE49-F238E27FC236}">
                <a16:creationId xmlns:a16="http://schemas.microsoft.com/office/drawing/2014/main" id="{BC2162CC-C394-FBF7-10F1-DCC09DA6A9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57531" y="1199485"/>
            <a:ext cx="3271129" cy="3085456"/>
          </a:xfrm>
          <a:prstGeom prst="rect">
            <a:avLst/>
          </a:prstGeom>
        </p:spPr>
      </p:pic>
      <p:sp>
        <p:nvSpPr>
          <p:cNvPr id="22" name="TextBox 21">
            <a:extLst>
              <a:ext uri="{FF2B5EF4-FFF2-40B4-BE49-F238E27FC236}">
                <a16:creationId xmlns:a16="http://schemas.microsoft.com/office/drawing/2014/main" id="{64F5F164-9EEC-0156-5523-709979E3CA3D}"/>
              </a:ext>
            </a:extLst>
          </p:cNvPr>
          <p:cNvSpPr txBox="1"/>
          <p:nvPr/>
        </p:nvSpPr>
        <p:spPr>
          <a:xfrm>
            <a:off x="3048000" y="2967335"/>
            <a:ext cx="6096000" cy="923330"/>
          </a:xfrm>
          <a:prstGeom prst="rect">
            <a:avLst/>
          </a:prstGeom>
          <a:noFill/>
        </p:spPr>
        <p:txBody>
          <a:bodyPr wrap="square">
            <a:spAutoFit/>
          </a:bodyPr>
          <a:lstStyle/>
          <a:p>
            <a:r>
              <a:rPr lang="en-US" sz="1800" dirty="0">
                <a:effectLst/>
                <a:latin typeface="EB Garamond" panose="00000500000000000000" pitchFamily="2" charset="0"/>
                <a:ea typeface="EB Garamond" panose="00000500000000000000" pitchFamily="2" charset="0"/>
                <a:cs typeface="EB Garamond" panose="00000500000000000000" pitchFamily="2" charset="0"/>
              </a:rPr>
              <a:t>Director of Digital Library and Archive Projects at Matrix: Center for Digital Humanities and Social Sciences at Michigan State University</a:t>
            </a:r>
            <a:endParaRPr lang="en-US" dirty="0"/>
          </a:p>
        </p:txBody>
      </p:sp>
    </p:spTree>
    <p:extLst>
      <p:ext uri="{BB962C8B-B14F-4D97-AF65-F5344CB8AC3E}">
        <p14:creationId xmlns:p14="http://schemas.microsoft.com/office/powerpoint/2010/main" val="2962558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p51"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82" name="Google Shape;382;p51"/>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383" name="Google Shape;383;p51"/>
          <p:cNvSpPr txBox="1"/>
          <p:nvPr/>
        </p:nvSpPr>
        <p:spPr>
          <a:xfrm>
            <a:off x="1070333" y="2353767"/>
            <a:ext cx="103728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Calibri"/>
              <a:ea typeface="Calibri"/>
              <a:cs typeface="Calibri"/>
              <a:sym typeface="Calibri"/>
            </a:endParaRPr>
          </a:p>
        </p:txBody>
      </p:sp>
      <p:pic>
        <p:nvPicPr>
          <p:cNvPr id="384" name="Google Shape;384;p5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963235" y="1430748"/>
            <a:ext cx="7991932" cy="534906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52"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90" name="Google Shape;390;p52"/>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391" name="Google Shape;391;p52"/>
          <p:cNvSpPr txBox="1"/>
          <p:nvPr/>
        </p:nvSpPr>
        <p:spPr>
          <a:xfrm>
            <a:off x="1070333" y="2353767"/>
            <a:ext cx="103728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Calibri"/>
              <a:ea typeface="Calibri"/>
              <a:cs typeface="Calibri"/>
              <a:sym typeface="Calibri"/>
            </a:endParaRPr>
          </a:p>
        </p:txBody>
      </p:sp>
      <p:pic>
        <p:nvPicPr>
          <p:cNvPr id="392" name="Google Shape;392;p5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253100" y="1362662"/>
            <a:ext cx="9647600" cy="54729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53"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98" name="Google Shape;398;p53"/>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399" name="Google Shape;399;p53"/>
          <p:cNvSpPr txBox="1"/>
          <p:nvPr/>
        </p:nvSpPr>
        <p:spPr>
          <a:xfrm>
            <a:off x="611000" y="2908067"/>
            <a:ext cx="10970000" cy="3969893"/>
          </a:xfrm>
          <a:prstGeom prst="rect">
            <a:avLst/>
          </a:prstGeom>
          <a:noFill/>
          <a:ln>
            <a:noFill/>
          </a:ln>
        </p:spPr>
        <p:txBody>
          <a:bodyPr spcFirstLastPara="1" wrap="square" lIns="121900" tIns="121900" rIns="121900" bIns="121900" anchor="t" anchorCtr="0">
            <a:spAutoFit/>
          </a:bodyPr>
          <a:lstStyle/>
          <a:p>
            <a:pPr marL="609585" indent="-465655" defTabSz="1219170">
              <a:buClr>
                <a:srgbClr val="122E46"/>
              </a:buClr>
              <a:buSzPts val="1900"/>
              <a:buFont typeface="Aleo"/>
              <a:buChar char="●"/>
            </a:pPr>
            <a:r>
              <a:rPr lang="en" sz="2533" kern="0">
                <a:solidFill>
                  <a:srgbClr val="122E46"/>
                </a:solidFill>
                <a:latin typeface="Aleo"/>
                <a:ea typeface="Aleo"/>
                <a:cs typeface="Aleo"/>
                <a:sym typeface="Aleo"/>
              </a:rPr>
              <a:t>Overview of Enslaved.org </a:t>
            </a:r>
            <a:endParaRPr sz="2533" kern="0">
              <a:solidFill>
                <a:srgbClr val="122E46"/>
              </a:solidFill>
              <a:latin typeface="Aleo"/>
              <a:ea typeface="Aleo"/>
              <a:cs typeface="Aleo"/>
              <a:sym typeface="Aleo"/>
            </a:endParaRPr>
          </a:p>
          <a:p>
            <a:pPr marL="609585" indent="-465655" defTabSz="1219170">
              <a:spcBef>
                <a:spcPts val="2667"/>
              </a:spcBef>
              <a:buClr>
                <a:srgbClr val="122E46"/>
              </a:buClr>
              <a:buSzPts val="1900"/>
              <a:buFont typeface="Aleo"/>
              <a:buChar char="●"/>
            </a:pPr>
            <a:r>
              <a:rPr lang="en" sz="2533" kern="0">
                <a:solidFill>
                  <a:srgbClr val="122E46"/>
                </a:solidFill>
                <a:latin typeface="Aleo"/>
                <a:ea typeface="Aleo"/>
                <a:cs typeface="Aleo"/>
                <a:sym typeface="Aleo"/>
              </a:rPr>
              <a:t>Description of the data model behind Enslaved.org</a:t>
            </a:r>
            <a:endParaRPr sz="2533" kern="0">
              <a:solidFill>
                <a:srgbClr val="122E46"/>
              </a:solidFill>
              <a:latin typeface="Aleo"/>
              <a:ea typeface="Aleo"/>
              <a:cs typeface="Aleo"/>
              <a:sym typeface="Aleo"/>
            </a:endParaRPr>
          </a:p>
          <a:p>
            <a:pPr marL="609585" indent="-465655" defTabSz="1219170">
              <a:spcBef>
                <a:spcPts val="2667"/>
              </a:spcBef>
              <a:buClr>
                <a:srgbClr val="122E46"/>
              </a:buClr>
              <a:buSzPts val="1900"/>
              <a:buFont typeface="Aleo"/>
              <a:buChar char="●"/>
            </a:pPr>
            <a:r>
              <a:rPr lang="en" sz="2533" kern="0">
                <a:solidFill>
                  <a:srgbClr val="122E46"/>
                </a:solidFill>
                <a:latin typeface="Aleo"/>
                <a:ea typeface="Aleo"/>
                <a:cs typeface="Aleo"/>
                <a:sym typeface="Aleo"/>
              </a:rPr>
              <a:t>Information about resources that can guide historical slavery data creation</a:t>
            </a:r>
            <a:endParaRPr sz="2533" kern="0">
              <a:solidFill>
                <a:srgbClr val="122E46"/>
              </a:solidFill>
              <a:latin typeface="Aleo"/>
              <a:ea typeface="Aleo"/>
              <a:cs typeface="Aleo"/>
              <a:sym typeface="Aleo"/>
            </a:endParaRPr>
          </a:p>
          <a:p>
            <a:pPr marL="609585" indent="-465655" defTabSz="1219170">
              <a:spcBef>
                <a:spcPts val="2667"/>
              </a:spcBef>
              <a:spcAft>
                <a:spcPts val="2667"/>
              </a:spcAft>
              <a:buClr>
                <a:srgbClr val="122E46"/>
              </a:buClr>
              <a:buSzPts val="1900"/>
              <a:buFont typeface="Aleo"/>
              <a:buChar char="●"/>
            </a:pPr>
            <a:r>
              <a:rPr lang="en" sz="2533" kern="0">
                <a:solidFill>
                  <a:srgbClr val="122E46"/>
                </a:solidFill>
                <a:latin typeface="Aleo"/>
                <a:ea typeface="Aleo"/>
                <a:cs typeface="Aleo"/>
                <a:sym typeface="Aleo"/>
              </a:rPr>
              <a:t>Explanation of how to contribute to Enslaved.org through the </a:t>
            </a:r>
            <a:r>
              <a:rPr lang="en" sz="2533" i="1" kern="0">
                <a:solidFill>
                  <a:srgbClr val="122E46"/>
                </a:solidFill>
                <a:latin typeface="Aleo"/>
                <a:ea typeface="Aleo"/>
                <a:cs typeface="Aleo"/>
                <a:sym typeface="Aleo"/>
              </a:rPr>
              <a:t>Journal of Slavery and Data Preservation</a:t>
            </a:r>
            <a:endParaRPr sz="2533" kern="0">
              <a:solidFill>
                <a:srgbClr val="122E46"/>
              </a:solidFill>
              <a:latin typeface="Aleo"/>
              <a:ea typeface="Aleo"/>
              <a:cs typeface="Aleo"/>
              <a:sym typeface="Aleo"/>
            </a:endParaRPr>
          </a:p>
        </p:txBody>
      </p:sp>
      <p:sp>
        <p:nvSpPr>
          <p:cNvPr id="400" name="Google Shape;400;p53"/>
          <p:cNvSpPr txBox="1"/>
          <p:nvPr/>
        </p:nvSpPr>
        <p:spPr>
          <a:xfrm>
            <a:off x="334400" y="1766633"/>
            <a:ext cx="11523200" cy="923289"/>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4400" b="1" kern="0">
                <a:solidFill>
                  <a:srgbClr val="122E46"/>
                </a:solidFill>
                <a:latin typeface="Aleo"/>
                <a:ea typeface="Aleo"/>
                <a:cs typeface="Aleo"/>
                <a:sym typeface="Aleo"/>
              </a:rPr>
              <a:t>Presentation Topics Reprise</a:t>
            </a:r>
            <a:endParaRPr sz="4400" b="1" kern="0">
              <a:solidFill>
                <a:srgbClr val="122E46"/>
              </a:solidFill>
              <a:latin typeface="Aleo"/>
              <a:ea typeface="Aleo"/>
              <a:cs typeface="Aleo"/>
              <a:sym typeface="Ale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54"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406" name="Google Shape;406;p54"/>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407" name="Google Shape;407;p54"/>
          <p:cNvSpPr txBox="1"/>
          <p:nvPr/>
        </p:nvSpPr>
        <p:spPr>
          <a:xfrm>
            <a:off x="1070333" y="2353767"/>
            <a:ext cx="103728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Calibri"/>
              <a:ea typeface="Calibri"/>
              <a:cs typeface="Calibri"/>
              <a:sym typeface="Calibri"/>
            </a:endParaRPr>
          </a:p>
        </p:txBody>
      </p:sp>
      <p:sp>
        <p:nvSpPr>
          <p:cNvPr id="408" name="Google Shape;408;p54"/>
          <p:cNvSpPr txBox="1"/>
          <p:nvPr/>
        </p:nvSpPr>
        <p:spPr>
          <a:xfrm>
            <a:off x="715733" y="3015333"/>
            <a:ext cx="10552800" cy="2667293"/>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4400" b="1" kern="0">
                <a:solidFill>
                  <a:srgbClr val="122E46"/>
                </a:solidFill>
                <a:latin typeface="Aleo"/>
                <a:ea typeface="Aleo"/>
                <a:cs typeface="Aleo"/>
                <a:sym typeface="Aleo"/>
              </a:rPr>
              <a:t>Questions?</a:t>
            </a:r>
            <a:endParaRPr sz="4400" b="1" kern="0">
              <a:solidFill>
                <a:srgbClr val="122E46"/>
              </a:solidFill>
              <a:latin typeface="Aleo"/>
              <a:ea typeface="Aleo"/>
              <a:cs typeface="Aleo"/>
              <a:sym typeface="Aleo"/>
            </a:endParaRPr>
          </a:p>
          <a:p>
            <a:pPr defTabSz="1219170">
              <a:buClr>
                <a:srgbClr val="000000"/>
              </a:buClr>
            </a:pPr>
            <a:endParaRPr sz="3333" b="1" kern="0">
              <a:solidFill>
                <a:srgbClr val="000000"/>
              </a:solidFill>
              <a:latin typeface="Aleo"/>
              <a:ea typeface="Aleo"/>
              <a:cs typeface="Aleo"/>
              <a:sym typeface="Aleo"/>
            </a:endParaRPr>
          </a:p>
          <a:p>
            <a:pPr marL="609585" defTabSz="1219170">
              <a:buClr>
                <a:srgbClr val="000000"/>
              </a:buClr>
            </a:pPr>
            <a:endParaRPr sz="3333" b="1" kern="0">
              <a:solidFill>
                <a:srgbClr val="000000"/>
              </a:solidFill>
              <a:latin typeface="Aleo"/>
              <a:ea typeface="Aleo"/>
              <a:cs typeface="Aleo"/>
              <a:sym typeface="Aleo"/>
            </a:endParaRPr>
          </a:p>
          <a:p>
            <a:pPr marL="609585" defTabSz="1219170">
              <a:spcAft>
                <a:spcPts val="2400"/>
              </a:spcAft>
              <a:buClr>
                <a:srgbClr val="000000"/>
              </a:buClr>
            </a:pPr>
            <a:endParaRPr sz="2667" b="1" kern="0">
              <a:solidFill>
                <a:srgbClr val="122E46"/>
              </a:solidFill>
              <a:latin typeface="Aleo"/>
              <a:ea typeface="Aleo"/>
              <a:cs typeface="Aleo"/>
              <a:sym typeface="Ale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55"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414" name="Google Shape;414;p55"/>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415" name="Google Shape;415;p55"/>
          <p:cNvSpPr txBox="1"/>
          <p:nvPr/>
        </p:nvSpPr>
        <p:spPr>
          <a:xfrm>
            <a:off x="1070333" y="2353767"/>
            <a:ext cx="103728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Calibri"/>
              <a:ea typeface="Calibri"/>
              <a:cs typeface="Calibri"/>
              <a:sym typeface="Calibri"/>
            </a:endParaRPr>
          </a:p>
        </p:txBody>
      </p:sp>
      <p:sp>
        <p:nvSpPr>
          <p:cNvPr id="416" name="Google Shape;416;p55"/>
          <p:cNvSpPr txBox="1"/>
          <p:nvPr/>
        </p:nvSpPr>
        <p:spPr>
          <a:xfrm>
            <a:off x="950433" y="2353767"/>
            <a:ext cx="10552800" cy="4883091"/>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4400" b="1" kern="0">
                <a:solidFill>
                  <a:srgbClr val="122E46"/>
                </a:solidFill>
                <a:latin typeface="Aleo"/>
                <a:ea typeface="Aleo"/>
                <a:cs typeface="Aleo"/>
                <a:sym typeface="Aleo"/>
              </a:rPr>
              <a:t>Thank you!</a:t>
            </a:r>
            <a:endParaRPr sz="4400" b="1" kern="0">
              <a:solidFill>
                <a:srgbClr val="122E46"/>
              </a:solidFill>
              <a:latin typeface="Aleo"/>
              <a:ea typeface="Aleo"/>
              <a:cs typeface="Aleo"/>
              <a:sym typeface="Aleo"/>
            </a:endParaRPr>
          </a:p>
          <a:p>
            <a:pPr algn="ctr" defTabSz="1219170">
              <a:buClr>
                <a:srgbClr val="000000"/>
              </a:buClr>
            </a:pPr>
            <a:endParaRPr sz="4400" b="1" kern="0">
              <a:solidFill>
                <a:srgbClr val="000000"/>
              </a:solidFill>
              <a:latin typeface="Aleo"/>
              <a:ea typeface="Aleo"/>
              <a:cs typeface="Aleo"/>
              <a:sym typeface="Aleo"/>
            </a:endParaRPr>
          </a:p>
          <a:p>
            <a:pPr algn="ctr" defTabSz="1219170">
              <a:buClr>
                <a:srgbClr val="000000"/>
              </a:buClr>
            </a:pPr>
            <a:r>
              <a:rPr lang="en" sz="3333" b="1" kern="0">
                <a:solidFill>
                  <a:srgbClr val="122E46"/>
                </a:solidFill>
                <a:latin typeface="Aleo"/>
                <a:ea typeface="Aleo"/>
                <a:cs typeface="Aleo"/>
                <a:sym typeface="Aleo"/>
              </a:rPr>
              <a:t>Visit:</a:t>
            </a:r>
            <a:r>
              <a:rPr lang="en" sz="3333" b="1" kern="0">
                <a:solidFill>
                  <a:srgbClr val="000000"/>
                </a:solidFill>
                <a:latin typeface="Aleo"/>
                <a:ea typeface="Aleo"/>
                <a:cs typeface="Aleo"/>
                <a:sym typeface="Aleo"/>
              </a:rPr>
              <a:t> </a:t>
            </a:r>
            <a:r>
              <a:rPr lang="en" sz="3333" b="1" kern="0">
                <a:solidFill>
                  <a:srgbClr val="C24F3C"/>
                </a:solidFill>
                <a:latin typeface="Aleo"/>
                <a:ea typeface="Aleo"/>
                <a:cs typeface="Aleo"/>
                <a:sym typeface="Aleo"/>
              </a:rPr>
              <a:t>https://enslaved.org</a:t>
            </a:r>
            <a:endParaRPr sz="3333" b="1" kern="0">
              <a:solidFill>
                <a:srgbClr val="C24F3C"/>
              </a:solidFill>
              <a:latin typeface="Aleo"/>
              <a:ea typeface="Aleo"/>
              <a:cs typeface="Aleo"/>
              <a:sym typeface="Aleo"/>
            </a:endParaRPr>
          </a:p>
          <a:p>
            <a:pPr algn="ctr" defTabSz="1219170">
              <a:buClr>
                <a:srgbClr val="000000"/>
              </a:buClr>
            </a:pPr>
            <a:r>
              <a:rPr lang="en" sz="3333" b="1" kern="0">
                <a:solidFill>
                  <a:srgbClr val="122E46"/>
                </a:solidFill>
                <a:latin typeface="Aleo"/>
                <a:ea typeface="Aleo"/>
                <a:cs typeface="Aleo"/>
                <a:sym typeface="Aleo"/>
              </a:rPr>
              <a:t>Contribute:</a:t>
            </a:r>
            <a:r>
              <a:rPr lang="en" sz="3333" b="1" kern="0">
                <a:solidFill>
                  <a:srgbClr val="000000"/>
                </a:solidFill>
                <a:latin typeface="Aleo"/>
                <a:ea typeface="Aleo"/>
                <a:cs typeface="Aleo"/>
                <a:sym typeface="Aleo"/>
              </a:rPr>
              <a:t> </a:t>
            </a:r>
            <a:r>
              <a:rPr lang="en" sz="3333" b="1" kern="0">
                <a:solidFill>
                  <a:srgbClr val="C24F3C"/>
                </a:solidFill>
                <a:latin typeface="Aleo"/>
                <a:ea typeface="Aleo"/>
                <a:cs typeface="Aleo"/>
                <a:sym typeface="Aleo"/>
              </a:rPr>
              <a:t>https://jsdp.enslaved.org</a:t>
            </a:r>
            <a:endParaRPr sz="3333" b="1" kern="0">
              <a:solidFill>
                <a:srgbClr val="122E46"/>
              </a:solidFill>
              <a:latin typeface="Aleo"/>
              <a:ea typeface="Aleo"/>
              <a:cs typeface="Aleo"/>
              <a:sym typeface="Aleo"/>
            </a:endParaRPr>
          </a:p>
          <a:p>
            <a:pPr algn="ctr" defTabSz="1219170">
              <a:buClr>
                <a:srgbClr val="000000"/>
              </a:buClr>
            </a:pPr>
            <a:r>
              <a:rPr lang="en" sz="3333" b="1" kern="0">
                <a:solidFill>
                  <a:srgbClr val="122E46"/>
                </a:solidFill>
                <a:latin typeface="Aleo"/>
                <a:ea typeface="Aleo"/>
                <a:cs typeface="Aleo"/>
                <a:sym typeface="Aleo"/>
              </a:rPr>
              <a:t>Contact:</a:t>
            </a:r>
            <a:r>
              <a:rPr lang="en" sz="3333" b="1" kern="0">
                <a:solidFill>
                  <a:srgbClr val="C24F3C"/>
                </a:solidFill>
                <a:latin typeface="Aleo"/>
                <a:ea typeface="Aleo"/>
                <a:cs typeface="Aleo"/>
                <a:sym typeface="Aleo"/>
              </a:rPr>
              <a:t> </a:t>
            </a:r>
            <a:r>
              <a:rPr lang="en" sz="3333" b="1" u="sng" kern="0">
                <a:solidFill>
                  <a:srgbClr val="C24F3C"/>
                </a:solidFill>
                <a:latin typeface="Aleo"/>
                <a:ea typeface="Aleo"/>
                <a:cs typeface="Aleo"/>
                <a:sym typeface="Aleo"/>
                <a:hlinkClick r:id="rId4">
                  <a:extLst>
                    <a:ext uri="{A12FA001-AC4F-418D-AE19-62706E023703}">
                      <ahyp:hlinkClr xmlns:ahyp="http://schemas.microsoft.com/office/drawing/2018/hyperlinkcolor" val="tx"/>
                    </a:ext>
                  </a:extLst>
                </a:hlinkClick>
              </a:rPr>
              <a:t>enslaved.org@gmail.com</a:t>
            </a:r>
            <a:r>
              <a:rPr lang="en" sz="3333" b="1" kern="0">
                <a:solidFill>
                  <a:srgbClr val="C24F3C"/>
                </a:solidFill>
                <a:latin typeface="Aleo"/>
                <a:ea typeface="Aleo"/>
                <a:cs typeface="Aleo"/>
                <a:sym typeface="Aleo"/>
              </a:rPr>
              <a:t> </a:t>
            </a:r>
            <a:endParaRPr sz="3333" b="1" kern="0">
              <a:solidFill>
                <a:srgbClr val="C24F3C"/>
              </a:solidFill>
              <a:latin typeface="Aleo"/>
              <a:ea typeface="Aleo"/>
              <a:cs typeface="Aleo"/>
              <a:sym typeface="Aleo"/>
            </a:endParaRPr>
          </a:p>
          <a:p>
            <a:pPr defTabSz="1219170">
              <a:buClr>
                <a:srgbClr val="000000"/>
              </a:buClr>
            </a:pPr>
            <a:endParaRPr sz="3333" b="1" kern="0">
              <a:solidFill>
                <a:srgbClr val="000000"/>
              </a:solidFill>
              <a:latin typeface="Aleo"/>
              <a:ea typeface="Aleo"/>
              <a:cs typeface="Aleo"/>
              <a:sym typeface="Aleo"/>
            </a:endParaRPr>
          </a:p>
          <a:p>
            <a:pPr marL="609585" defTabSz="1219170">
              <a:buClr>
                <a:srgbClr val="000000"/>
              </a:buClr>
            </a:pPr>
            <a:endParaRPr sz="3333" b="1" kern="0">
              <a:solidFill>
                <a:srgbClr val="000000"/>
              </a:solidFill>
              <a:latin typeface="Aleo"/>
              <a:ea typeface="Aleo"/>
              <a:cs typeface="Aleo"/>
              <a:sym typeface="Aleo"/>
            </a:endParaRPr>
          </a:p>
          <a:p>
            <a:pPr marL="609585" defTabSz="1219170">
              <a:spcAft>
                <a:spcPts val="2400"/>
              </a:spcAft>
              <a:buClr>
                <a:srgbClr val="000000"/>
              </a:buClr>
            </a:pPr>
            <a:endParaRPr sz="2667" b="1" kern="0">
              <a:solidFill>
                <a:srgbClr val="122E46"/>
              </a:solidFill>
              <a:latin typeface="Aleo"/>
              <a:ea typeface="Aleo"/>
              <a:cs typeface="Aleo"/>
              <a:sym typeface="Ale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56"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422" name="Google Shape;422;p56"/>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423" name="Google Shape;423;p56"/>
          <p:cNvSpPr txBox="1"/>
          <p:nvPr/>
        </p:nvSpPr>
        <p:spPr>
          <a:xfrm>
            <a:off x="1070333" y="2353767"/>
            <a:ext cx="103728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Calibri"/>
              <a:ea typeface="Calibri"/>
              <a:cs typeface="Calibri"/>
              <a:sym typeface="Calibri"/>
            </a:endParaRPr>
          </a:p>
        </p:txBody>
      </p:sp>
      <p:sp>
        <p:nvSpPr>
          <p:cNvPr id="424" name="Google Shape;424;p56"/>
          <p:cNvSpPr txBox="1"/>
          <p:nvPr/>
        </p:nvSpPr>
        <p:spPr>
          <a:xfrm>
            <a:off x="819600" y="2887367"/>
            <a:ext cx="10552800" cy="2503081"/>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endParaRPr sz="3333" b="1" kern="0">
              <a:solidFill>
                <a:srgbClr val="122E46"/>
              </a:solidFill>
              <a:latin typeface="Aleo"/>
              <a:ea typeface="Aleo"/>
              <a:cs typeface="Aleo"/>
              <a:sym typeface="Aleo"/>
            </a:endParaRPr>
          </a:p>
          <a:p>
            <a:pPr algn="ctr" defTabSz="1219170">
              <a:buClr>
                <a:srgbClr val="000000"/>
              </a:buClr>
            </a:pPr>
            <a:r>
              <a:rPr lang="en" sz="3333" b="1" kern="0">
                <a:solidFill>
                  <a:srgbClr val="122E46"/>
                </a:solidFill>
                <a:latin typeface="Aleo"/>
                <a:ea typeface="Aleo"/>
                <a:cs typeface="Aleo"/>
                <a:sym typeface="Aleo"/>
              </a:rPr>
              <a:t>Catherine Foley: </a:t>
            </a:r>
            <a:r>
              <a:rPr lang="en" sz="3333" b="1" u="sng" kern="0">
                <a:solidFill>
                  <a:srgbClr val="C24F3C"/>
                </a:solidFill>
                <a:latin typeface="Aleo"/>
                <a:ea typeface="Aleo"/>
                <a:cs typeface="Aleo"/>
                <a:sym typeface="Aleo"/>
                <a:hlinkClick r:id="rId4">
                  <a:extLst>
                    <a:ext uri="{A12FA001-AC4F-418D-AE19-62706E023703}">
                      <ahyp:hlinkClr xmlns:ahyp="http://schemas.microsoft.com/office/drawing/2018/hyperlinkcolor" val="tx"/>
                    </a:ext>
                  </a:extLst>
                </a:hlinkClick>
              </a:rPr>
              <a:t>foleyc@msu.edu</a:t>
            </a:r>
            <a:endParaRPr sz="3333" b="1" kern="0">
              <a:solidFill>
                <a:srgbClr val="122E46"/>
              </a:solidFill>
              <a:latin typeface="Aleo"/>
              <a:ea typeface="Aleo"/>
              <a:cs typeface="Aleo"/>
              <a:sym typeface="Aleo"/>
            </a:endParaRPr>
          </a:p>
          <a:p>
            <a:pPr algn="ctr" defTabSz="1219170">
              <a:buClr>
                <a:srgbClr val="000000"/>
              </a:buClr>
              <a:buSzPts val="1100"/>
            </a:pPr>
            <a:r>
              <a:rPr lang="en" sz="3333" kern="0">
                <a:solidFill>
                  <a:srgbClr val="122E46"/>
                </a:solidFill>
                <a:latin typeface="Aleo"/>
                <a:ea typeface="Aleo"/>
                <a:cs typeface="Aleo"/>
                <a:sym typeface="Aleo"/>
              </a:rPr>
              <a:t> </a:t>
            </a:r>
            <a:r>
              <a:rPr lang="en" sz="3333" b="1" kern="0">
                <a:solidFill>
                  <a:srgbClr val="122E46"/>
                </a:solidFill>
                <a:latin typeface="Aleo"/>
                <a:ea typeface="Aleo"/>
                <a:cs typeface="Aleo"/>
                <a:sym typeface="Aleo"/>
              </a:rPr>
              <a:t>Daryle Williams: </a:t>
            </a:r>
            <a:r>
              <a:rPr lang="en" sz="3333" b="1" u="sng" kern="0">
                <a:solidFill>
                  <a:srgbClr val="C24F3C"/>
                </a:solidFill>
                <a:latin typeface="Aleo"/>
                <a:ea typeface="Aleo"/>
                <a:cs typeface="Aleo"/>
                <a:sym typeface="Aleo"/>
                <a:hlinkClick r:id="rId5">
                  <a:extLst>
                    <a:ext uri="{A12FA001-AC4F-418D-AE19-62706E023703}">
                      <ahyp:hlinkClr xmlns:ahyp="http://schemas.microsoft.com/office/drawing/2018/hyperlinkcolor" val="tx"/>
                    </a:ext>
                  </a:extLst>
                </a:hlinkClick>
              </a:rPr>
              <a:t>daryle.williams@ucr.edu</a:t>
            </a:r>
            <a:r>
              <a:rPr lang="en" sz="3333" b="1" kern="0">
                <a:solidFill>
                  <a:srgbClr val="122E46"/>
                </a:solidFill>
                <a:latin typeface="Aleo"/>
                <a:ea typeface="Aleo"/>
                <a:cs typeface="Aleo"/>
                <a:sym typeface="Aleo"/>
              </a:rPr>
              <a:t> </a:t>
            </a:r>
            <a:endParaRPr sz="3333" b="1" kern="0">
              <a:solidFill>
                <a:srgbClr val="122E46"/>
              </a:solidFill>
              <a:latin typeface="Aleo"/>
              <a:ea typeface="Aleo"/>
              <a:cs typeface="Aleo"/>
              <a:sym typeface="Aleo"/>
            </a:endParaRPr>
          </a:p>
          <a:p>
            <a:pPr marL="609585" defTabSz="1219170">
              <a:spcAft>
                <a:spcPts val="2400"/>
              </a:spcAft>
              <a:buClr>
                <a:srgbClr val="000000"/>
              </a:buClr>
            </a:pPr>
            <a:endParaRPr sz="2667" b="1" kern="0">
              <a:solidFill>
                <a:srgbClr val="122E46"/>
              </a:solidFill>
              <a:latin typeface="Aleo"/>
              <a:ea typeface="Aleo"/>
              <a:cs typeface="Aleo"/>
              <a:sym typeface="Ale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CDE-9D47-40F7-91D0-A90706D0ECCB}"/>
              </a:ext>
            </a:extLst>
          </p:cNvPr>
          <p:cNvSpPr>
            <a:spLocks noGrp="1"/>
          </p:cNvSpPr>
          <p:nvPr>
            <p:ph type="title"/>
          </p:nvPr>
        </p:nvSpPr>
        <p:spPr>
          <a:xfrm>
            <a:off x="1136428" y="627564"/>
            <a:ext cx="7474172" cy="1325563"/>
          </a:xfrm>
        </p:spPr>
        <p:txBody>
          <a:bodyPr>
            <a:normAutofit/>
          </a:bodyPr>
          <a:lstStyle/>
          <a:p>
            <a:r>
              <a:rPr lang="en-US" dirty="0"/>
              <a:t>Upcoming Member Webinars </a:t>
            </a:r>
          </a:p>
        </p:txBody>
      </p:sp>
      <p:sp>
        <p:nvSpPr>
          <p:cNvPr id="3" name="Content Placeholder 2">
            <a:extLst>
              <a:ext uri="{FF2B5EF4-FFF2-40B4-BE49-F238E27FC236}">
                <a16:creationId xmlns:a16="http://schemas.microsoft.com/office/drawing/2014/main" id="{E99BE424-479B-41C2-BE39-4D0A9F961D94}"/>
              </a:ext>
            </a:extLst>
          </p:cNvPr>
          <p:cNvSpPr>
            <a:spLocks noGrp="1"/>
          </p:cNvSpPr>
          <p:nvPr>
            <p:ph idx="1"/>
          </p:nvPr>
        </p:nvSpPr>
        <p:spPr>
          <a:xfrm>
            <a:off x="1322826" y="1735912"/>
            <a:ext cx="6467867" cy="4078177"/>
          </a:xfrm>
        </p:spPr>
        <p:txBody>
          <a:bodyPr anchor="ctr">
            <a:normAutofit/>
          </a:bodyPr>
          <a:lstStyle/>
          <a:p>
            <a:pPr marL="342900" indent="-342900">
              <a:buFont typeface="Arial"/>
              <a:buChar char="•"/>
            </a:pPr>
            <a:r>
              <a:rPr lang="en-US" sz="2400" dirty="0"/>
              <a:t>October 27 – State Archives Showcase –</a:t>
            </a:r>
            <a:br>
              <a:rPr lang="en-US" sz="2400" dirty="0"/>
            </a:br>
            <a:r>
              <a:rPr lang="en-US" sz="2400" dirty="0"/>
              <a:t>New York and New Jersey</a:t>
            </a:r>
          </a:p>
          <a:p>
            <a:pPr marL="342900" indent="-342900">
              <a:buFont typeface="Arial"/>
              <a:buChar char="•"/>
            </a:pPr>
            <a:r>
              <a:rPr lang="en-US" sz="2400" dirty="0"/>
              <a:t>November – In Conversation with…Hilda </a:t>
            </a:r>
          </a:p>
          <a:p>
            <a:pPr marL="342900" indent="-342900">
              <a:buFont typeface="Arial"/>
              <a:buChar char="•"/>
            </a:pPr>
            <a:endParaRPr lang="en-US" sz="2400" dirty="0"/>
          </a:p>
          <a:p>
            <a:pPr marL="342900" indent="-342900">
              <a:buFont typeface="Arial"/>
              <a:buChar char="•"/>
            </a:pPr>
            <a:r>
              <a:rPr lang="en-US" sz="1800" dirty="0"/>
              <a:t>To register:</a:t>
            </a:r>
          </a:p>
          <a:p>
            <a:pPr marL="342900" indent="-342900">
              <a:buFont typeface="Arial"/>
              <a:buChar char="•"/>
            </a:pPr>
            <a:r>
              <a:rPr lang="en-US" sz="1800" dirty="0">
                <a:hlinkClick r:id="rId2"/>
              </a:rPr>
              <a:t>https://www.statearchivists.org/programs-education/cosa-webinars</a:t>
            </a:r>
            <a:endParaRPr lang="en-US" sz="1800" dirty="0"/>
          </a:p>
        </p:txBody>
      </p:sp>
      <p:sp>
        <p:nvSpPr>
          <p:cNvPr id="4" name="Footer Placeholder 3">
            <a:extLst>
              <a:ext uri="{FF2B5EF4-FFF2-40B4-BE49-F238E27FC236}">
                <a16:creationId xmlns:a16="http://schemas.microsoft.com/office/drawing/2014/main" id="{4FB35336-2054-4456-BCD1-A07EECA35C28}"/>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September 22, 2022</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drawing of a face&#10;&#10;Description automatically generated">
            <a:extLst>
              <a:ext uri="{FF2B5EF4-FFF2-40B4-BE49-F238E27FC236}">
                <a16:creationId xmlns:a16="http://schemas.microsoft.com/office/drawing/2014/main" id="{70ABF1FD-D457-444E-9091-F7F2518FF3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
        <p:nvSpPr>
          <p:cNvPr id="13" name="Content Placeholder 2">
            <a:extLst>
              <a:ext uri="{FF2B5EF4-FFF2-40B4-BE49-F238E27FC236}">
                <a16:creationId xmlns:a16="http://schemas.microsoft.com/office/drawing/2014/main" id="{488ED515-7452-425A-AE8E-B3958CDDB9FA}"/>
              </a:ext>
            </a:extLst>
          </p:cNvPr>
          <p:cNvSpPr txBox="1">
            <a:spLocks/>
          </p:cNvSpPr>
          <p:nvPr/>
        </p:nvSpPr>
        <p:spPr>
          <a:xfrm>
            <a:off x="1371599" y="1821874"/>
            <a:ext cx="9732819" cy="473825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a:buChar char="•"/>
            </a:pPr>
            <a:endParaRPr lang="en-US" sz="1800" dirty="0"/>
          </a:p>
        </p:txBody>
      </p:sp>
    </p:spTree>
    <p:extLst>
      <p:ext uri="{BB962C8B-B14F-4D97-AF65-F5344CB8AC3E}">
        <p14:creationId xmlns:p14="http://schemas.microsoft.com/office/powerpoint/2010/main" val="2146998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CDE-9D47-40F7-91D0-A90706D0ECCB}"/>
              </a:ext>
            </a:extLst>
          </p:cNvPr>
          <p:cNvSpPr>
            <a:spLocks noGrp="1"/>
          </p:cNvSpPr>
          <p:nvPr>
            <p:ph type="title"/>
          </p:nvPr>
        </p:nvSpPr>
        <p:spPr>
          <a:xfrm>
            <a:off x="1136428" y="627564"/>
            <a:ext cx="7474172" cy="1325563"/>
          </a:xfrm>
        </p:spPr>
        <p:txBody>
          <a:bodyPr>
            <a:normAutofit/>
          </a:bodyPr>
          <a:lstStyle/>
          <a:p>
            <a:r>
              <a:rPr lang="en-US" dirty="0"/>
              <a:t>Upcoming SERI Webinars </a:t>
            </a:r>
          </a:p>
        </p:txBody>
      </p:sp>
      <p:sp>
        <p:nvSpPr>
          <p:cNvPr id="3" name="Content Placeholder 2">
            <a:extLst>
              <a:ext uri="{FF2B5EF4-FFF2-40B4-BE49-F238E27FC236}">
                <a16:creationId xmlns:a16="http://schemas.microsoft.com/office/drawing/2014/main" id="{E99BE424-479B-41C2-BE39-4D0A9F961D94}"/>
              </a:ext>
            </a:extLst>
          </p:cNvPr>
          <p:cNvSpPr>
            <a:spLocks noGrp="1"/>
          </p:cNvSpPr>
          <p:nvPr>
            <p:ph idx="1"/>
          </p:nvPr>
        </p:nvSpPr>
        <p:spPr>
          <a:xfrm>
            <a:off x="1087582" y="1735912"/>
            <a:ext cx="7474172" cy="4078177"/>
          </a:xfrm>
        </p:spPr>
        <p:txBody>
          <a:bodyPr anchor="ctr">
            <a:normAutofit/>
          </a:bodyPr>
          <a:lstStyle/>
          <a:p>
            <a:pPr marL="0" indent="0">
              <a:buNone/>
            </a:pPr>
            <a:r>
              <a:rPr lang="en-US" sz="2400" dirty="0"/>
              <a:t>Watch for the Fall webinar schedule coming soon!</a:t>
            </a:r>
          </a:p>
          <a:p>
            <a:pPr marL="0" indent="0">
              <a:buNone/>
            </a:pPr>
            <a:endParaRPr lang="en-US" sz="1800" dirty="0"/>
          </a:p>
          <a:p>
            <a:pPr marL="0" indent="0">
              <a:buNone/>
            </a:pPr>
            <a:r>
              <a:rPr lang="en-US" sz="1800" dirty="0"/>
              <a:t>To register:</a:t>
            </a:r>
          </a:p>
          <a:p>
            <a:pPr marL="0" indent="0">
              <a:buNone/>
            </a:pPr>
            <a:r>
              <a:rPr lang="en-US" sz="1800" dirty="0">
                <a:hlinkClick r:id="rId2"/>
              </a:rPr>
              <a:t>https://us02web.zoom.us/meeting/register/tZYsde-qpjoqH9xwnKYrc7lJdTCcJOR2cn84</a:t>
            </a:r>
            <a:endParaRPr lang="en-US" sz="1800" dirty="0"/>
          </a:p>
        </p:txBody>
      </p:sp>
      <p:sp>
        <p:nvSpPr>
          <p:cNvPr id="4" name="Footer Placeholder 3">
            <a:extLst>
              <a:ext uri="{FF2B5EF4-FFF2-40B4-BE49-F238E27FC236}">
                <a16:creationId xmlns:a16="http://schemas.microsoft.com/office/drawing/2014/main" id="{4FB35336-2054-4456-BCD1-A07EECA35C28}"/>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September 22, 2022</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drawing of a face&#10;&#10;Description automatically generated">
            <a:extLst>
              <a:ext uri="{FF2B5EF4-FFF2-40B4-BE49-F238E27FC236}">
                <a16:creationId xmlns:a16="http://schemas.microsoft.com/office/drawing/2014/main" id="{70ABF1FD-D457-444E-9091-F7F2518FF3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
        <p:nvSpPr>
          <p:cNvPr id="13" name="Content Placeholder 2">
            <a:extLst>
              <a:ext uri="{FF2B5EF4-FFF2-40B4-BE49-F238E27FC236}">
                <a16:creationId xmlns:a16="http://schemas.microsoft.com/office/drawing/2014/main" id="{488ED515-7452-425A-AE8E-B3958CDDB9FA}"/>
              </a:ext>
            </a:extLst>
          </p:cNvPr>
          <p:cNvSpPr txBox="1">
            <a:spLocks/>
          </p:cNvSpPr>
          <p:nvPr/>
        </p:nvSpPr>
        <p:spPr>
          <a:xfrm>
            <a:off x="1371599" y="1821874"/>
            <a:ext cx="9732819" cy="473825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a:buChar char="•"/>
            </a:pPr>
            <a:endParaRPr lang="en-US" sz="1800" dirty="0"/>
          </a:p>
        </p:txBody>
      </p:sp>
    </p:spTree>
    <p:extLst>
      <p:ext uri="{BB962C8B-B14F-4D97-AF65-F5344CB8AC3E}">
        <p14:creationId xmlns:p14="http://schemas.microsoft.com/office/powerpoint/2010/main" val="3942485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CDE-9D47-40F7-91D0-A90706D0ECCB}"/>
              </a:ext>
            </a:extLst>
          </p:cNvPr>
          <p:cNvSpPr>
            <a:spLocks noGrp="1"/>
          </p:cNvSpPr>
          <p:nvPr>
            <p:ph type="title"/>
          </p:nvPr>
        </p:nvSpPr>
        <p:spPr>
          <a:xfrm>
            <a:off x="1136428" y="627564"/>
            <a:ext cx="7474172" cy="1325563"/>
          </a:xfrm>
        </p:spPr>
        <p:txBody>
          <a:bodyPr>
            <a:normAutofit/>
          </a:bodyPr>
          <a:lstStyle/>
          <a:p>
            <a:r>
              <a:rPr lang="en-US" dirty="0"/>
              <a:t>Upcoming Shop Talks</a:t>
            </a:r>
            <a:br>
              <a:rPr lang="en-US" dirty="0"/>
            </a:br>
            <a:r>
              <a:rPr lang="en-US" dirty="0"/>
              <a:t>with </a:t>
            </a:r>
            <a:r>
              <a:rPr lang="en-US" dirty="0" err="1"/>
              <a:t>CoSA</a:t>
            </a:r>
            <a:r>
              <a:rPr lang="en-US" dirty="0"/>
              <a:t> sponsors</a:t>
            </a:r>
          </a:p>
        </p:txBody>
      </p:sp>
      <p:sp>
        <p:nvSpPr>
          <p:cNvPr id="3" name="Content Placeholder 2">
            <a:extLst>
              <a:ext uri="{FF2B5EF4-FFF2-40B4-BE49-F238E27FC236}">
                <a16:creationId xmlns:a16="http://schemas.microsoft.com/office/drawing/2014/main" id="{E99BE424-479B-41C2-BE39-4D0A9F961D94}"/>
              </a:ext>
            </a:extLst>
          </p:cNvPr>
          <p:cNvSpPr>
            <a:spLocks noGrp="1"/>
          </p:cNvSpPr>
          <p:nvPr>
            <p:ph idx="1"/>
          </p:nvPr>
        </p:nvSpPr>
        <p:spPr>
          <a:xfrm>
            <a:off x="1087582" y="1735912"/>
            <a:ext cx="7474172" cy="4078177"/>
          </a:xfrm>
        </p:spPr>
        <p:txBody>
          <a:bodyPr anchor="ctr">
            <a:normAutofit/>
          </a:bodyPr>
          <a:lstStyle/>
          <a:p>
            <a:pPr marL="0" indent="0">
              <a:buNone/>
            </a:pPr>
            <a:r>
              <a:rPr lang="en-US" sz="2400" dirty="0"/>
              <a:t>October 13  -  Ancestry</a:t>
            </a:r>
          </a:p>
          <a:p>
            <a:pPr marL="0" indent="0">
              <a:buNone/>
            </a:pPr>
            <a:r>
              <a:rPr lang="en-US" sz="2400" dirty="0"/>
              <a:t>November 10  – </a:t>
            </a:r>
            <a:r>
              <a:rPr lang="en-US" sz="2400" dirty="0" err="1"/>
              <a:t>Preservica</a:t>
            </a:r>
            <a:endParaRPr lang="en-US" sz="2400" dirty="0"/>
          </a:p>
          <a:p>
            <a:pPr marL="0" indent="0">
              <a:buNone/>
            </a:pPr>
            <a:r>
              <a:rPr lang="en-US" sz="2400" dirty="0"/>
              <a:t>December 1 – Family Search</a:t>
            </a:r>
            <a:br>
              <a:rPr lang="en-US" sz="2400" dirty="0"/>
            </a:br>
            <a:r>
              <a:rPr lang="en-US" sz="2400" dirty="0"/>
              <a:t>                   All at 3 pm eastern time</a:t>
            </a:r>
          </a:p>
          <a:p>
            <a:pPr marL="0" indent="0">
              <a:buNone/>
            </a:pPr>
            <a:endParaRPr lang="en-US" sz="1800" dirty="0"/>
          </a:p>
          <a:p>
            <a:pPr marL="0" indent="0">
              <a:buNone/>
            </a:pPr>
            <a:r>
              <a:rPr lang="en-US" sz="1800" dirty="0"/>
              <a:t>To register:</a:t>
            </a:r>
          </a:p>
          <a:p>
            <a:pPr marL="0" indent="0">
              <a:buNone/>
            </a:pPr>
            <a:r>
              <a:rPr lang="en-US" sz="1800" dirty="0">
                <a:hlinkClick r:id="rId2"/>
              </a:rPr>
              <a:t>https://www.statearchivists.org/programs-education/cosa-webinars/additional-webinars</a:t>
            </a:r>
            <a:endParaRPr lang="en-US" sz="1800" dirty="0"/>
          </a:p>
        </p:txBody>
      </p:sp>
      <p:sp>
        <p:nvSpPr>
          <p:cNvPr id="4" name="Footer Placeholder 3">
            <a:extLst>
              <a:ext uri="{FF2B5EF4-FFF2-40B4-BE49-F238E27FC236}">
                <a16:creationId xmlns:a16="http://schemas.microsoft.com/office/drawing/2014/main" id="{4FB35336-2054-4456-BCD1-A07EECA35C28}"/>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September 22, 2022</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drawing of a face&#10;&#10;Description automatically generated">
            <a:extLst>
              <a:ext uri="{FF2B5EF4-FFF2-40B4-BE49-F238E27FC236}">
                <a16:creationId xmlns:a16="http://schemas.microsoft.com/office/drawing/2014/main" id="{70ABF1FD-D457-444E-9091-F7F2518FF3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
        <p:nvSpPr>
          <p:cNvPr id="13" name="Content Placeholder 2">
            <a:extLst>
              <a:ext uri="{FF2B5EF4-FFF2-40B4-BE49-F238E27FC236}">
                <a16:creationId xmlns:a16="http://schemas.microsoft.com/office/drawing/2014/main" id="{488ED515-7452-425A-AE8E-B3958CDDB9FA}"/>
              </a:ext>
            </a:extLst>
          </p:cNvPr>
          <p:cNvSpPr txBox="1">
            <a:spLocks/>
          </p:cNvSpPr>
          <p:nvPr/>
        </p:nvSpPr>
        <p:spPr>
          <a:xfrm>
            <a:off x="1371599" y="1821874"/>
            <a:ext cx="9732819" cy="473825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a:buChar char="•"/>
            </a:pPr>
            <a:endParaRPr lang="en-US" sz="1800" dirty="0"/>
          </a:p>
        </p:txBody>
      </p:sp>
    </p:spTree>
    <p:extLst>
      <p:ext uri="{BB962C8B-B14F-4D97-AF65-F5344CB8AC3E}">
        <p14:creationId xmlns:p14="http://schemas.microsoft.com/office/powerpoint/2010/main" val="396720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68F14-414C-455E-8904-9E83BB7D2902}"/>
              </a:ext>
            </a:extLst>
          </p:cNvPr>
          <p:cNvSpPr>
            <a:spLocks noGrp="1"/>
          </p:cNvSpPr>
          <p:nvPr>
            <p:ph type="title"/>
          </p:nvPr>
        </p:nvSpPr>
        <p:spPr>
          <a:xfrm>
            <a:off x="993553" y="179889"/>
            <a:ext cx="7474172" cy="1325563"/>
          </a:xfrm>
        </p:spPr>
        <p:txBody>
          <a:bodyPr>
            <a:normAutofit/>
          </a:bodyPr>
          <a:lstStyle/>
          <a:p>
            <a:br>
              <a:rPr lang="en-US" sz="2800" b="1" dirty="0">
                <a:effectLst/>
              </a:rPr>
            </a:br>
            <a:r>
              <a:rPr lang="en-US" sz="2800" b="1" dirty="0">
                <a:effectLst/>
              </a:rPr>
              <a:t>  </a:t>
            </a:r>
            <a:r>
              <a:rPr lang="en-US" sz="2800" b="1" dirty="0"/>
              <a:t>Contact Us </a:t>
            </a:r>
            <a:br>
              <a:rPr lang="en-US" sz="2800" b="1" dirty="0">
                <a:effectLst/>
              </a:rPr>
            </a:br>
            <a:endParaRPr lang="en-US" sz="2800" dirty="0"/>
          </a:p>
        </p:txBody>
      </p:sp>
      <p:sp>
        <p:nvSpPr>
          <p:cNvPr id="3" name="Content Placeholder 2">
            <a:extLst>
              <a:ext uri="{FF2B5EF4-FFF2-40B4-BE49-F238E27FC236}">
                <a16:creationId xmlns:a16="http://schemas.microsoft.com/office/drawing/2014/main" id="{1EEFAEA5-FF6D-4334-B226-2F9834CBAF72}"/>
              </a:ext>
            </a:extLst>
          </p:cNvPr>
          <p:cNvSpPr>
            <a:spLocks noGrp="1"/>
          </p:cNvSpPr>
          <p:nvPr>
            <p:ph idx="1"/>
          </p:nvPr>
        </p:nvSpPr>
        <p:spPr>
          <a:xfrm>
            <a:off x="1136428" y="1866900"/>
            <a:ext cx="6467867" cy="4489450"/>
          </a:xfrm>
        </p:spPr>
        <p:txBody>
          <a:bodyPr anchor="ctr">
            <a:normAutofit lnSpcReduction="10000"/>
          </a:bodyPr>
          <a:lstStyle/>
          <a:p>
            <a:pPr marL="0" indent="0">
              <a:spcBef>
                <a:spcPts val="0"/>
              </a:spcBef>
              <a:spcAft>
                <a:spcPts val="900"/>
              </a:spcAft>
              <a:buNone/>
            </a:pPr>
            <a:r>
              <a:rPr lang="en-US" sz="2000" dirty="0"/>
              <a:t>CoSA Website</a:t>
            </a:r>
            <a:br>
              <a:rPr lang="en-US" sz="2000" dirty="0"/>
            </a:br>
            <a:r>
              <a:rPr lang="en-US" sz="2000" dirty="0">
                <a:hlinkClick r:id="rId2"/>
              </a:rPr>
              <a:t>http://www.statearchivists.org</a:t>
            </a:r>
            <a:endParaRPr lang="en-US" sz="2000" dirty="0"/>
          </a:p>
          <a:p>
            <a:pPr marL="0" indent="0">
              <a:spcBef>
                <a:spcPts val="0"/>
              </a:spcBef>
              <a:spcAft>
                <a:spcPts val="900"/>
              </a:spcAft>
              <a:buNone/>
            </a:pPr>
            <a:endParaRPr lang="en-US" sz="2000" dirty="0"/>
          </a:p>
          <a:p>
            <a:pPr marL="0" indent="0">
              <a:spcBef>
                <a:spcPts val="0"/>
              </a:spcBef>
              <a:spcAft>
                <a:spcPts val="900"/>
              </a:spcAft>
              <a:buNone/>
            </a:pPr>
            <a:r>
              <a:rPr lang="en-US" sz="2000" dirty="0"/>
              <a:t>CoSA Resource Center</a:t>
            </a:r>
            <a:br>
              <a:rPr lang="en-US" sz="2000" dirty="0"/>
            </a:br>
            <a:r>
              <a:rPr lang="en-US" sz="2000" dirty="0">
                <a:hlinkClick r:id="rId3"/>
              </a:rPr>
              <a:t>https://www.statearchivists.org/research-resources/resource-center</a:t>
            </a:r>
            <a:endParaRPr lang="en-US" sz="2000" dirty="0"/>
          </a:p>
          <a:p>
            <a:pPr marL="0" indent="0">
              <a:buNone/>
            </a:pPr>
            <a:r>
              <a:rPr lang="en-US" sz="2000" dirty="0"/>
              <a:t>CoSA Twitter Handle</a:t>
            </a:r>
            <a:br>
              <a:rPr lang="en-US" sz="2000" dirty="0"/>
            </a:br>
            <a:r>
              <a:rPr lang="en-US" sz="2000" dirty="0"/>
              <a:t>@StateArchivists</a:t>
            </a:r>
          </a:p>
          <a:p>
            <a:pPr marL="0" indent="0">
              <a:buNone/>
            </a:pPr>
            <a:endParaRPr lang="en-US" sz="2000" b="1" dirty="0">
              <a:effectLst/>
              <a:ea typeface="Calibri" panose="020F0502020204030204" pitchFamily="34" charset="0"/>
              <a:cs typeface="Times New Roman" panose="02020603050405020304" pitchFamily="18" charset="0"/>
            </a:endParaRPr>
          </a:p>
          <a:p>
            <a:pPr marL="0" indent="0">
              <a:buNone/>
            </a:pPr>
            <a:r>
              <a:rPr lang="en-US" sz="2000" dirty="0"/>
              <a:t>CoSA Facebook Page</a:t>
            </a:r>
            <a:br>
              <a:rPr lang="en-US" sz="2000" dirty="0"/>
            </a:br>
            <a:r>
              <a:rPr lang="en-US" sz="2000" dirty="0">
                <a:hlinkClick r:id="rId4"/>
              </a:rPr>
              <a:t>www.facebook.com/CouncilOfStateArchivists</a:t>
            </a:r>
            <a:endParaRPr lang="en-US" sz="2000" dirty="0"/>
          </a:p>
          <a:p>
            <a:endParaRPr lang="en-US" sz="2000" dirty="0"/>
          </a:p>
          <a:p>
            <a:pPr marL="0" indent="0">
              <a:buNone/>
            </a:pPr>
            <a:r>
              <a:rPr lang="en-US" sz="2000" dirty="0"/>
              <a:t>CoSA You Tube </a:t>
            </a:r>
            <a:br>
              <a:rPr lang="en-US" sz="2000" dirty="0"/>
            </a:br>
            <a:r>
              <a:rPr lang="en-US" sz="2000" dirty="0">
                <a:hlinkClick r:id="rId5"/>
              </a:rPr>
              <a:t>https://www.youtube.com/user/StateArchivists/</a:t>
            </a:r>
            <a:endParaRPr lang="en-US" sz="2000" dirty="0"/>
          </a:p>
          <a:p>
            <a:pPr marL="0" indent="0">
              <a:buNone/>
            </a:pPr>
            <a:endParaRPr lang="en-US" sz="2000" b="1" dirty="0">
              <a:effectLst/>
              <a:ea typeface="Calibri" panose="020F0502020204030204" pitchFamily="34" charset="0"/>
              <a:cs typeface="Times New Roman" panose="02020603050405020304" pitchFamily="18" charset="0"/>
            </a:endParaRPr>
          </a:p>
          <a:p>
            <a:endParaRPr lang="en-US" sz="11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drawing of a face&#10;&#10;Description automatically generated">
            <a:extLst>
              <a:ext uri="{FF2B5EF4-FFF2-40B4-BE49-F238E27FC236}">
                <a16:creationId xmlns:a16="http://schemas.microsoft.com/office/drawing/2014/main" id="{8385C00D-B05A-4949-B2B8-400DC111F3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Tree>
    <p:extLst>
      <p:ext uri="{BB962C8B-B14F-4D97-AF65-F5344CB8AC3E}">
        <p14:creationId xmlns:p14="http://schemas.microsoft.com/office/powerpoint/2010/main" val="379767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5"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130" name="Google Shape;130;p25"/>
          <p:cNvSpPr txBox="1"/>
          <p:nvPr/>
        </p:nvSpPr>
        <p:spPr>
          <a:xfrm>
            <a:off x="6768662" y="462458"/>
            <a:ext cx="5034455" cy="478412"/>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131" name="Google Shape;131;p25"/>
          <p:cNvSpPr txBox="1"/>
          <p:nvPr/>
        </p:nvSpPr>
        <p:spPr>
          <a:xfrm>
            <a:off x="633633" y="1695867"/>
            <a:ext cx="10939200" cy="4603200"/>
          </a:xfrm>
          <a:prstGeom prst="rect">
            <a:avLst/>
          </a:prstGeom>
          <a:noFill/>
          <a:ln>
            <a:noFill/>
          </a:ln>
        </p:spPr>
        <p:txBody>
          <a:bodyPr spcFirstLastPara="1" wrap="square" lIns="121900" tIns="121900" rIns="121900" bIns="121900" anchor="t" anchorCtr="0">
            <a:noAutofit/>
          </a:bodyPr>
          <a:lstStyle/>
          <a:p>
            <a:pPr algn="ctr" defTabSz="1219170">
              <a:lnSpc>
                <a:spcPct val="115000"/>
              </a:lnSpc>
              <a:buClr>
                <a:srgbClr val="000000"/>
              </a:buClr>
              <a:buSzPts val="1100"/>
            </a:pPr>
            <a:endParaRPr sz="3733" b="1" kern="0">
              <a:solidFill>
                <a:srgbClr val="122E46"/>
              </a:solidFill>
              <a:latin typeface="Aleo"/>
              <a:ea typeface="Aleo"/>
              <a:cs typeface="Aleo"/>
              <a:sym typeface="Aleo"/>
            </a:endParaRPr>
          </a:p>
          <a:p>
            <a:pPr algn="ctr" defTabSz="1219170">
              <a:lnSpc>
                <a:spcPct val="115000"/>
              </a:lnSpc>
              <a:buClr>
                <a:srgbClr val="000000"/>
              </a:buClr>
              <a:buSzPts val="1100"/>
            </a:pPr>
            <a:r>
              <a:rPr lang="en" sz="4400" b="1" kern="0">
                <a:solidFill>
                  <a:srgbClr val="122E46"/>
                </a:solidFill>
                <a:latin typeface="Aleo"/>
                <a:ea typeface="Aleo"/>
                <a:cs typeface="Aleo"/>
                <a:sym typeface="Aleo"/>
              </a:rPr>
              <a:t>Getting to Know Enslaved.org</a:t>
            </a:r>
            <a:endParaRPr sz="4400" b="1" kern="0">
              <a:solidFill>
                <a:srgbClr val="122E46"/>
              </a:solidFill>
              <a:latin typeface="Aleo"/>
              <a:ea typeface="Aleo"/>
              <a:cs typeface="Aleo"/>
              <a:sym typeface="Aleo"/>
            </a:endParaRPr>
          </a:p>
          <a:p>
            <a:pPr defTabSz="1219170">
              <a:buClr>
                <a:srgbClr val="000000"/>
              </a:buClr>
            </a:pPr>
            <a:endParaRPr sz="2667" kern="0">
              <a:solidFill>
                <a:srgbClr val="122E46"/>
              </a:solidFill>
              <a:latin typeface="Aleo"/>
              <a:ea typeface="Aleo"/>
              <a:cs typeface="Aleo"/>
              <a:sym typeface="Aleo"/>
            </a:endParaRPr>
          </a:p>
          <a:p>
            <a:pPr algn="ctr" defTabSz="1219170">
              <a:buClr>
                <a:srgbClr val="000000"/>
              </a:buClr>
            </a:pPr>
            <a:r>
              <a:rPr lang="en" sz="2400" b="1" kern="0">
                <a:solidFill>
                  <a:srgbClr val="122E46"/>
                </a:solidFill>
                <a:latin typeface="Aleo"/>
                <a:ea typeface="Aleo"/>
                <a:cs typeface="Aleo"/>
                <a:sym typeface="Aleo"/>
              </a:rPr>
              <a:t>Catherine Foley</a:t>
            </a:r>
            <a:r>
              <a:rPr lang="en" sz="2133" b="1" kern="0">
                <a:solidFill>
                  <a:srgbClr val="122E46"/>
                </a:solidFill>
                <a:latin typeface="Aleo"/>
                <a:ea typeface="Aleo"/>
                <a:cs typeface="Aleo"/>
                <a:sym typeface="Aleo"/>
              </a:rPr>
              <a:t>,</a:t>
            </a:r>
            <a:r>
              <a:rPr lang="en" sz="2133" kern="0">
                <a:solidFill>
                  <a:srgbClr val="122E46"/>
                </a:solidFill>
                <a:latin typeface="Aleo"/>
                <a:ea typeface="Aleo"/>
                <a:cs typeface="Aleo"/>
                <a:sym typeface="Aleo"/>
              </a:rPr>
              <a:t> Director of Digital Library and Archive Projects</a:t>
            </a:r>
            <a:endParaRPr sz="2133" kern="0">
              <a:solidFill>
                <a:srgbClr val="122E46"/>
              </a:solidFill>
              <a:latin typeface="Aleo"/>
              <a:ea typeface="Aleo"/>
              <a:cs typeface="Aleo"/>
              <a:sym typeface="Aleo"/>
            </a:endParaRPr>
          </a:p>
          <a:p>
            <a:pPr algn="ctr" defTabSz="1219170">
              <a:buClr>
                <a:srgbClr val="000000"/>
              </a:buClr>
            </a:pPr>
            <a:r>
              <a:rPr lang="en" sz="2133" kern="0">
                <a:solidFill>
                  <a:srgbClr val="122E46"/>
                </a:solidFill>
                <a:latin typeface="Aleo"/>
                <a:ea typeface="Aleo"/>
                <a:cs typeface="Aleo"/>
                <a:sym typeface="Aleo"/>
              </a:rPr>
              <a:t>Matrix at Michigan State University</a:t>
            </a:r>
            <a:endParaRPr sz="2133" kern="0">
              <a:solidFill>
                <a:srgbClr val="122E46"/>
              </a:solidFill>
              <a:latin typeface="Aleo"/>
              <a:ea typeface="Aleo"/>
              <a:cs typeface="Aleo"/>
              <a:sym typeface="Aleo"/>
            </a:endParaRPr>
          </a:p>
          <a:p>
            <a:pPr algn="ctr" defTabSz="1219170">
              <a:buClr>
                <a:srgbClr val="000000"/>
              </a:buClr>
            </a:pPr>
            <a:r>
              <a:rPr lang="en" sz="2133" kern="0">
                <a:solidFill>
                  <a:srgbClr val="122E46"/>
                </a:solidFill>
                <a:latin typeface="Aleo"/>
                <a:ea typeface="Aleo"/>
                <a:cs typeface="Aleo"/>
                <a:sym typeface="Aleo"/>
              </a:rPr>
              <a:t> </a:t>
            </a:r>
            <a:r>
              <a:rPr lang="en" sz="2400" b="1" kern="0">
                <a:solidFill>
                  <a:srgbClr val="122E46"/>
                </a:solidFill>
                <a:latin typeface="Aleo"/>
                <a:ea typeface="Aleo"/>
                <a:cs typeface="Aleo"/>
                <a:sym typeface="Aleo"/>
              </a:rPr>
              <a:t>Daryle Williams</a:t>
            </a:r>
            <a:r>
              <a:rPr lang="en" sz="2133" kern="0">
                <a:solidFill>
                  <a:srgbClr val="122E46"/>
                </a:solidFill>
                <a:latin typeface="Aleo"/>
                <a:ea typeface="Aleo"/>
                <a:cs typeface="Aleo"/>
                <a:sym typeface="Aleo"/>
              </a:rPr>
              <a:t>, Dean College of Humanities, Arts, and Social Sciences</a:t>
            </a:r>
            <a:endParaRPr sz="2133" kern="0">
              <a:solidFill>
                <a:srgbClr val="122E46"/>
              </a:solidFill>
              <a:latin typeface="Aleo"/>
              <a:ea typeface="Aleo"/>
              <a:cs typeface="Aleo"/>
              <a:sym typeface="Aleo"/>
            </a:endParaRPr>
          </a:p>
          <a:p>
            <a:pPr algn="ctr" defTabSz="1219170">
              <a:buClr>
                <a:srgbClr val="000000"/>
              </a:buClr>
            </a:pPr>
            <a:r>
              <a:rPr lang="en" sz="2133" kern="0">
                <a:solidFill>
                  <a:srgbClr val="122E46"/>
                </a:solidFill>
                <a:latin typeface="Aleo"/>
                <a:ea typeface="Aleo"/>
                <a:cs typeface="Aleo"/>
                <a:sym typeface="Aleo"/>
              </a:rPr>
              <a:t>University of California, Riverside</a:t>
            </a:r>
            <a:endParaRPr sz="2133" kern="0">
              <a:solidFill>
                <a:srgbClr val="122E46"/>
              </a:solidFill>
              <a:latin typeface="Aleo"/>
              <a:ea typeface="Aleo"/>
              <a:cs typeface="Aleo"/>
              <a:sym typeface="Aleo"/>
            </a:endParaRPr>
          </a:p>
          <a:p>
            <a:pPr algn="ctr" defTabSz="1219170">
              <a:buClr>
                <a:srgbClr val="000000"/>
              </a:buClr>
            </a:pPr>
            <a:r>
              <a:rPr lang="en" sz="2667" kern="0">
                <a:solidFill>
                  <a:srgbClr val="122E46"/>
                </a:solidFill>
                <a:latin typeface="Aleo"/>
                <a:ea typeface="Aleo"/>
                <a:cs typeface="Aleo"/>
                <a:sym typeface="Aleo"/>
              </a:rPr>
              <a:t> </a:t>
            </a:r>
            <a:endParaRPr sz="2667" kern="0">
              <a:solidFill>
                <a:srgbClr val="122E46"/>
              </a:solidFill>
              <a:latin typeface="Aleo"/>
              <a:ea typeface="Aleo"/>
              <a:cs typeface="Aleo"/>
              <a:sym typeface="Aleo"/>
            </a:endParaRPr>
          </a:p>
          <a:p>
            <a:pPr algn="ctr" defTabSz="1219170">
              <a:buClr>
                <a:srgbClr val="000000"/>
              </a:buClr>
            </a:pPr>
            <a:r>
              <a:rPr lang="en" sz="1600" b="1" kern="0">
                <a:solidFill>
                  <a:srgbClr val="122E46"/>
                </a:solidFill>
                <a:latin typeface="Aleo"/>
                <a:ea typeface="Aleo"/>
                <a:cs typeface="Aleo"/>
                <a:sym typeface="Aleo"/>
              </a:rPr>
              <a:t>Council of State Archivists Webinar</a:t>
            </a:r>
            <a:endParaRPr sz="1600" b="1" kern="0">
              <a:solidFill>
                <a:srgbClr val="122E46"/>
              </a:solidFill>
              <a:latin typeface="Aleo"/>
              <a:ea typeface="Aleo"/>
              <a:cs typeface="Aleo"/>
              <a:sym typeface="Aleo"/>
            </a:endParaRPr>
          </a:p>
          <a:p>
            <a:pPr algn="ctr" defTabSz="1219170">
              <a:buClr>
                <a:srgbClr val="000000"/>
              </a:buClr>
            </a:pPr>
            <a:r>
              <a:rPr lang="en" sz="1600" kern="0">
                <a:solidFill>
                  <a:srgbClr val="122E46"/>
                </a:solidFill>
                <a:latin typeface="Aleo"/>
                <a:ea typeface="Aleo"/>
                <a:cs typeface="Aleo"/>
                <a:sym typeface="Aleo"/>
              </a:rPr>
              <a:t>Thursday, September 22, 2022</a:t>
            </a:r>
            <a:endParaRPr sz="1600" kern="0">
              <a:solidFill>
                <a:srgbClr val="122E46"/>
              </a:solidFill>
              <a:latin typeface="Aleo"/>
              <a:ea typeface="Aleo"/>
              <a:cs typeface="Aleo"/>
              <a:sym typeface="Aleo"/>
            </a:endParaRPr>
          </a:p>
          <a:p>
            <a:pPr algn="ctr" defTabSz="1219170">
              <a:buClr>
                <a:srgbClr val="000000"/>
              </a:buClr>
              <a:buSzPts val="1100"/>
            </a:pPr>
            <a:endParaRPr sz="2667" kern="0">
              <a:solidFill>
                <a:srgbClr val="122E46"/>
              </a:solidFill>
              <a:latin typeface="Aleo"/>
              <a:ea typeface="Aleo"/>
              <a:cs typeface="Aleo"/>
              <a:sym typeface="Aleo"/>
            </a:endParaRPr>
          </a:p>
          <a:p>
            <a:pPr algn="ctr" defTabSz="1219170">
              <a:buClr>
                <a:srgbClr val="000000"/>
              </a:buClr>
            </a:pPr>
            <a:r>
              <a:rPr lang="en" sz="2667" kern="0">
                <a:solidFill>
                  <a:srgbClr val="122E46"/>
                </a:solidFill>
                <a:latin typeface="Aleo"/>
                <a:ea typeface="Aleo"/>
                <a:cs typeface="Aleo"/>
                <a:sym typeface="Aleo"/>
              </a:rPr>
              <a:t> </a:t>
            </a:r>
            <a:endParaRPr sz="2667" kern="0">
              <a:solidFill>
                <a:srgbClr val="122E46"/>
              </a:solidFill>
              <a:latin typeface="Aleo"/>
              <a:ea typeface="Aleo"/>
              <a:cs typeface="Aleo"/>
              <a:sym typeface="Ale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drawing of a face&#10;&#10;Description automatically generated">
            <a:extLst>
              <a:ext uri="{FF2B5EF4-FFF2-40B4-BE49-F238E27FC236}">
                <a16:creationId xmlns:a16="http://schemas.microsoft.com/office/drawing/2014/main" id="{8385C00D-B05A-4949-B2B8-400DC111F3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pic>
        <p:nvPicPr>
          <p:cNvPr id="12" name="Content Placeholder 4">
            <a:extLst>
              <a:ext uri="{FF2B5EF4-FFF2-40B4-BE49-F238E27FC236}">
                <a16:creationId xmlns:a16="http://schemas.microsoft.com/office/drawing/2014/main" id="{C33EA357-4774-4B06-8A69-311DCA3EC7F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89189" y="1292428"/>
            <a:ext cx="2944623" cy="603556"/>
          </a:xfrm>
          <a:prstGeom prst="rect">
            <a:avLst/>
          </a:prstGeom>
        </p:spPr>
      </p:pic>
      <p:sp>
        <p:nvSpPr>
          <p:cNvPr id="10" name="TextBox 9">
            <a:extLst>
              <a:ext uri="{FF2B5EF4-FFF2-40B4-BE49-F238E27FC236}">
                <a16:creationId xmlns:a16="http://schemas.microsoft.com/office/drawing/2014/main" id="{7E6D79D0-660D-468E-ACAF-B9658B42D1D2}"/>
              </a:ext>
            </a:extLst>
          </p:cNvPr>
          <p:cNvSpPr txBox="1"/>
          <p:nvPr/>
        </p:nvSpPr>
        <p:spPr>
          <a:xfrm>
            <a:off x="523875" y="229915"/>
            <a:ext cx="6619875" cy="646331"/>
          </a:xfrm>
          <a:prstGeom prst="rect">
            <a:avLst/>
          </a:prstGeom>
          <a:noFill/>
        </p:spPr>
        <p:txBody>
          <a:bodyPr wrap="square" rtlCol="0">
            <a:spAutoFit/>
          </a:bodyPr>
          <a:lstStyle/>
          <a:p>
            <a:r>
              <a:rPr lang="en-US" sz="3600" b="1" dirty="0"/>
              <a:t>Sponsors and Funders</a:t>
            </a:r>
          </a:p>
        </p:txBody>
      </p:sp>
      <p:pic>
        <p:nvPicPr>
          <p:cNvPr id="14" name="Picture 13">
            <a:extLst>
              <a:ext uri="{FF2B5EF4-FFF2-40B4-BE49-F238E27FC236}">
                <a16:creationId xmlns:a16="http://schemas.microsoft.com/office/drawing/2014/main" id="{8E7476DA-1408-41A9-B16C-1712BDAE00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1910" y="5578790"/>
            <a:ext cx="1448829" cy="850540"/>
          </a:xfrm>
          <a:prstGeom prst="rect">
            <a:avLst/>
          </a:prstGeom>
        </p:spPr>
      </p:pic>
      <p:pic>
        <p:nvPicPr>
          <p:cNvPr id="15" name="Picture 14">
            <a:extLst>
              <a:ext uri="{FF2B5EF4-FFF2-40B4-BE49-F238E27FC236}">
                <a16:creationId xmlns:a16="http://schemas.microsoft.com/office/drawing/2014/main" id="{422A64D7-C769-48E1-A0CB-C038F9C71EE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0779" y="5464516"/>
            <a:ext cx="2194750" cy="969348"/>
          </a:xfrm>
          <a:prstGeom prst="rect">
            <a:avLst/>
          </a:prstGeom>
        </p:spPr>
      </p:pic>
      <p:pic>
        <p:nvPicPr>
          <p:cNvPr id="16" name="Picture 15">
            <a:extLst>
              <a:ext uri="{FF2B5EF4-FFF2-40B4-BE49-F238E27FC236}">
                <a16:creationId xmlns:a16="http://schemas.microsoft.com/office/drawing/2014/main" id="{B9A7B425-9EA6-42C3-9436-6F6BA787C7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07120" y="5416343"/>
            <a:ext cx="1907672" cy="1065693"/>
          </a:xfrm>
          <a:prstGeom prst="rect">
            <a:avLst/>
          </a:prstGeom>
        </p:spPr>
      </p:pic>
      <p:pic>
        <p:nvPicPr>
          <p:cNvPr id="17" name="Picture 16">
            <a:extLst>
              <a:ext uri="{FF2B5EF4-FFF2-40B4-BE49-F238E27FC236}">
                <a16:creationId xmlns:a16="http://schemas.microsoft.com/office/drawing/2014/main" id="{C2B7FB31-D13B-4029-8067-17BB087EB3F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07840" y="5355768"/>
            <a:ext cx="2377646" cy="1225402"/>
          </a:xfrm>
          <a:prstGeom prst="rect">
            <a:avLst/>
          </a:prstGeom>
        </p:spPr>
      </p:pic>
      <p:pic>
        <p:nvPicPr>
          <p:cNvPr id="18" name="Picture 17">
            <a:extLst>
              <a:ext uri="{FF2B5EF4-FFF2-40B4-BE49-F238E27FC236}">
                <a16:creationId xmlns:a16="http://schemas.microsoft.com/office/drawing/2014/main" id="{A76CC5E8-0D7C-48E9-B831-5A4876D1E77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40393" y="4122187"/>
            <a:ext cx="2188654" cy="445047"/>
          </a:xfrm>
          <a:prstGeom prst="rect">
            <a:avLst/>
          </a:prstGeom>
        </p:spPr>
      </p:pic>
      <p:pic>
        <p:nvPicPr>
          <p:cNvPr id="19" name="Picture 18">
            <a:extLst>
              <a:ext uri="{FF2B5EF4-FFF2-40B4-BE49-F238E27FC236}">
                <a16:creationId xmlns:a16="http://schemas.microsoft.com/office/drawing/2014/main" id="{A22FD7F3-3F62-4A45-95F3-1ECAC11AF57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9480" y="2201129"/>
            <a:ext cx="2956816" cy="768163"/>
          </a:xfrm>
          <a:prstGeom prst="rect">
            <a:avLst/>
          </a:prstGeom>
        </p:spPr>
      </p:pic>
      <p:pic>
        <p:nvPicPr>
          <p:cNvPr id="20" name="Picture 19">
            <a:extLst>
              <a:ext uri="{FF2B5EF4-FFF2-40B4-BE49-F238E27FC236}">
                <a16:creationId xmlns:a16="http://schemas.microsoft.com/office/drawing/2014/main" id="{4AE2A014-0A3B-484C-83BC-510A17AAE02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56147" y="889531"/>
            <a:ext cx="2700762" cy="755970"/>
          </a:xfrm>
          <a:prstGeom prst="rect">
            <a:avLst/>
          </a:prstGeom>
        </p:spPr>
      </p:pic>
      <p:pic>
        <p:nvPicPr>
          <p:cNvPr id="21" name="Picture 20">
            <a:extLst>
              <a:ext uri="{FF2B5EF4-FFF2-40B4-BE49-F238E27FC236}">
                <a16:creationId xmlns:a16="http://schemas.microsoft.com/office/drawing/2014/main" id="{F10BE82C-6321-4F87-9431-DCDC4C01239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714295" y="1810314"/>
            <a:ext cx="2920237" cy="1304657"/>
          </a:xfrm>
          <a:prstGeom prst="rect">
            <a:avLst/>
          </a:prstGeom>
        </p:spPr>
      </p:pic>
      <p:pic>
        <p:nvPicPr>
          <p:cNvPr id="22" name="Picture 21">
            <a:extLst>
              <a:ext uri="{FF2B5EF4-FFF2-40B4-BE49-F238E27FC236}">
                <a16:creationId xmlns:a16="http://schemas.microsoft.com/office/drawing/2014/main" id="{AB48B349-C07E-4857-B102-258239BBB40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617000" y="3328334"/>
            <a:ext cx="3121423" cy="530398"/>
          </a:xfrm>
          <a:prstGeom prst="rect">
            <a:avLst/>
          </a:prstGeom>
        </p:spPr>
      </p:pic>
      <p:pic>
        <p:nvPicPr>
          <p:cNvPr id="23" name="Picture 22">
            <a:extLst>
              <a:ext uri="{FF2B5EF4-FFF2-40B4-BE49-F238E27FC236}">
                <a16:creationId xmlns:a16="http://schemas.microsoft.com/office/drawing/2014/main" id="{737696C1-E7EC-4A7F-A07D-2DF67475ACC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644855" y="3043855"/>
            <a:ext cx="902286" cy="841321"/>
          </a:xfrm>
          <a:prstGeom prst="rect">
            <a:avLst/>
          </a:prstGeom>
        </p:spPr>
      </p:pic>
      <p:pic>
        <p:nvPicPr>
          <p:cNvPr id="24" name="Picture 23">
            <a:extLst>
              <a:ext uri="{FF2B5EF4-FFF2-40B4-BE49-F238E27FC236}">
                <a16:creationId xmlns:a16="http://schemas.microsoft.com/office/drawing/2014/main" id="{AA11B229-BD04-4532-AD82-302BCEEF97E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88567" y="4270249"/>
            <a:ext cx="2731245" cy="432854"/>
          </a:xfrm>
          <a:prstGeom prst="rect">
            <a:avLst/>
          </a:prstGeom>
        </p:spPr>
      </p:pic>
    </p:spTree>
    <p:extLst>
      <p:ext uri="{BB962C8B-B14F-4D97-AF65-F5344CB8AC3E}">
        <p14:creationId xmlns:p14="http://schemas.microsoft.com/office/powerpoint/2010/main" val="2879186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EA1CDE-9D47-40F7-91D0-A90706D0ECCB}"/>
              </a:ext>
            </a:extLst>
          </p:cNvPr>
          <p:cNvSpPr>
            <a:spLocks noGrp="1"/>
          </p:cNvSpPr>
          <p:nvPr>
            <p:ph type="title"/>
          </p:nvPr>
        </p:nvSpPr>
        <p:spPr>
          <a:xfrm>
            <a:off x="640080" y="329184"/>
            <a:ext cx="6894576" cy="1783080"/>
          </a:xfrm>
        </p:spPr>
        <p:txBody>
          <a:bodyPr anchor="b">
            <a:normAutofit/>
          </a:bodyPr>
          <a:lstStyle/>
          <a:p>
            <a:r>
              <a:rPr lang="en-US" sz="5400" dirty="0"/>
              <a:t>Webinar Evaluation</a:t>
            </a:r>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99BE424-479B-41C2-BE39-4D0A9F961D94}"/>
              </a:ext>
            </a:extLst>
          </p:cNvPr>
          <p:cNvSpPr>
            <a:spLocks noGrp="1"/>
          </p:cNvSpPr>
          <p:nvPr>
            <p:ph idx="1"/>
          </p:nvPr>
        </p:nvSpPr>
        <p:spPr>
          <a:xfrm>
            <a:off x="640080" y="2706624"/>
            <a:ext cx="6894576" cy="3483864"/>
          </a:xfrm>
        </p:spPr>
        <p:txBody>
          <a:bodyPr>
            <a:normAutofit/>
          </a:bodyPr>
          <a:lstStyle/>
          <a:p>
            <a:endParaRPr lang="en-US" sz="2200" dirty="0"/>
          </a:p>
          <a:p>
            <a:r>
              <a:rPr lang="en-US" sz="2200" dirty="0"/>
              <a:t>We really do appreciate your feedback!</a:t>
            </a:r>
          </a:p>
          <a:p>
            <a:endParaRPr lang="en-US" sz="2200" dirty="0"/>
          </a:p>
          <a:p>
            <a:r>
              <a:rPr lang="en-US" sz="2200" dirty="0"/>
              <a:t>Please take a moment and respond to the evaluation following this webinar.</a:t>
            </a:r>
          </a:p>
          <a:p>
            <a:pPr marL="342900" indent="-342900">
              <a:buFont typeface="Arial"/>
              <a:buChar char="•"/>
            </a:pPr>
            <a:endParaRPr lang="en-US" sz="2200" dirty="0"/>
          </a:p>
        </p:txBody>
      </p:sp>
      <p:pic>
        <p:nvPicPr>
          <p:cNvPr id="15" name="Picture 14" descr="A drawing of a face&#10;&#10;Description automatically generated">
            <a:extLst>
              <a:ext uri="{FF2B5EF4-FFF2-40B4-BE49-F238E27FC236}">
                <a16:creationId xmlns:a16="http://schemas.microsoft.com/office/drawing/2014/main" id="{70ABF1FD-D457-444E-9091-F7F2518FF3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44888" y="329183"/>
            <a:ext cx="3852119" cy="3429969"/>
          </a:xfrm>
          <a:prstGeom prst="rect">
            <a:avLst/>
          </a:prstGeom>
        </p:spPr>
      </p:pic>
      <p:pic>
        <p:nvPicPr>
          <p:cNvPr id="17" name="Picture 16">
            <a:extLst>
              <a:ext uri="{FF2B5EF4-FFF2-40B4-BE49-F238E27FC236}">
                <a16:creationId xmlns:a16="http://schemas.microsoft.com/office/drawing/2014/main" id="{36F62928-CA87-4843-B3C3-6F798E266DF9}"/>
              </a:ext>
            </a:extLst>
          </p:cNvPr>
          <p:cNvPicPr>
            <a:picLocks noChangeAspect="1"/>
          </p:cNvPicPr>
          <p:nvPr/>
        </p:nvPicPr>
        <p:blipFill>
          <a:blip r:embed="rId3"/>
          <a:stretch>
            <a:fillRect/>
          </a:stretch>
        </p:blipFill>
        <p:spPr>
          <a:xfrm>
            <a:off x="7918704" y="4079193"/>
            <a:ext cx="3886200" cy="2176272"/>
          </a:xfrm>
          <a:prstGeom prst="rect">
            <a:avLst/>
          </a:prstGeom>
        </p:spPr>
      </p:pic>
      <p:sp>
        <p:nvSpPr>
          <p:cNvPr id="13" name="Content Placeholder 2">
            <a:extLst>
              <a:ext uri="{FF2B5EF4-FFF2-40B4-BE49-F238E27FC236}">
                <a16:creationId xmlns:a16="http://schemas.microsoft.com/office/drawing/2014/main" id="{488ED515-7452-425A-AE8E-B3958CDDB9FA}"/>
              </a:ext>
            </a:extLst>
          </p:cNvPr>
          <p:cNvSpPr txBox="1">
            <a:spLocks/>
          </p:cNvSpPr>
          <p:nvPr/>
        </p:nvSpPr>
        <p:spPr>
          <a:xfrm>
            <a:off x="1371599" y="1821874"/>
            <a:ext cx="9732819" cy="473825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a:buChar char="•"/>
            </a:pPr>
            <a:endParaRPr lang="en-US" sz="1800" dirty="0"/>
          </a:p>
        </p:txBody>
      </p:sp>
    </p:spTree>
    <p:extLst>
      <p:ext uri="{BB962C8B-B14F-4D97-AF65-F5344CB8AC3E}">
        <p14:creationId xmlns:p14="http://schemas.microsoft.com/office/powerpoint/2010/main" val="647501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6"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137" name="Google Shape;137;p26"/>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138" name="Google Shape;138;p26"/>
          <p:cNvSpPr txBox="1"/>
          <p:nvPr/>
        </p:nvSpPr>
        <p:spPr>
          <a:xfrm>
            <a:off x="611000" y="2908067"/>
            <a:ext cx="10970000" cy="3969893"/>
          </a:xfrm>
          <a:prstGeom prst="rect">
            <a:avLst/>
          </a:prstGeom>
          <a:noFill/>
          <a:ln>
            <a:noFill/>
          </a:ln>
        </p:spPr>
        <p:txBody>
          <a:bodyPr spcFirstLastPara="1" wrap="square" lIns="121900" tIns="121900" rIns="121900" bIns="121900" anchor="t" anchorCtr="0">
            <a:spAutoFit/>
          </a:bodyPr>
          <a:lstStyle/>
          <a:p>
            <a:pPr marL="609585" indent="-465655" defTabSz="1219170">
              <a:buClr>
                <a:srgbClr val="122E46"/>
              </a:buClr>
              <a:buSzPts val="1900"/>
              <a:buFont typeface="Aleo"/>
              <a:buChar char="●"/>
            </a:pPr>
            <a:r>
              <a:rPr lang="en" sz="2533" kern="0">
                <a:solidFill>
                  <a:srgbClr val="122E46"/>
                </a:solidFill>
                <a:latin typeface="Aleo"/>
                <a:ea typeface="Aleo"/>
                <a:cs typeface="Aleo"/>
                <a:sym typeface="Aleo"/>
              </a:rPr>
              <a:t>Overview of Enslaved.org: Peoples of the Historical Slave Trade; </a:t>
            </a:r>
            <a:endParaRPr sz="2533" kern="0">
              <a:solidFill>
                <a:srgbClr val="122E46"/>
              </a:solidFill>
              <a:latin typeface="Aleo"/>
              <a:ea typeface="Aleo"/>
              <a:cs typeface="Aleo"/>
              <a:sym typeface="Aleo"/>
            </a:endParaRPr>
          </a:p>
          <a:p>
            <a:pPr marL="609585" indent="-465655" defTabSz="1219170">
              <a:spcBef>
                <a:spcPts val="2667"/>
              </a:spcBef>
              <a:buClr>
                <a:srgbClr val="122E46"/>
              </a:buClr>
              <a:buSzPts val="1900"/>
              <a:buFont typeface="Aleo"/>
              <a:buChar char="●"/>
            </a:pPr>
            <a:r>
              <a:rPr lang="en" sz="2533" kern="0">
                <a:solidFill>
                  <a:srgbClr val="122E46"/>
                </a:solidFill>
                <a:latin typeface="Aleo"/>
                <a:ea typeface="Aleo"/>
                <a:cs typeface="Aleo"/>
                <a:sym typeface="Aleo"/>
              </a:rPr>
              <a:t>Describe the data model that drives the Enslaved.org discovery hub; </a:t>
            </a:r>
            <a:endParaRPr sz="2533" kern="0">
              <a:solidFill>
                <a:srgbClr val="122E46"/>
              </a:solidFill>
              <a:latin typeface="Aleo"/>
              <a:ea typeface="Aleo"/>
              <a:cs typeface="Aleo"/>
              <a:sym typeface="Aleo"/>
            </a:endParaRPr>
          </a:p>
          <a:p>
            <a:pPr marL="609585" indent="-465655" defTabSz="1219170">
              <a:spcBef>
                <a:spcPts val="2667"/>
              </a:spcBef>
              <a:buClr>
                <a:srgbClr val="122E46"/>
              </a:buClr>
              <a:buSzPts val="1900"/>
              <a:buFont typeface="Aleo"/>
              <a:buChar char="●"/>
            </a:pPr>
            <a:r>
              <a:rPr lang="en" sz="2533" kern="0">
                <a:solidFill>
                  <a:srgbClr val="122E46"/>
                </a:solidFill>
                <a:latin typeface="Aleo"/>
                <a:ea typeface="Aleo"/>
                <a:cs typeface="Aleo"/>
                <a:sym typeface="Aleo"/>
              </a:rPr>
              <a:t>Identify resources that can guide the development of historical slavery datasets;</a:t>
            </a:r>
            <a:endParaRPr sz="2533" kern="0">
              <a:solidFill>
                <a:srgbClr val="122E46"/>
              </a:solidFill>
              <a:latin typeface="Aleo"/>
              <a:ea typeface="Aleo"/>
              <a:cs typeface="Aleo"/>
              <a:sym typeface="Aleo"/>
            </a:endParaRPr>
          </a:p>
          <a:p>
            <a:pPr marL="609585" indent="-465655" defTabSz="1219170">
              <a:spcBef>
                <a:spcPts val="2667"/>
              </a:spcBef>
              <a:spcAft>
                <a:spcPts val="2667"/>
              </a:spcAft>
              <a:buClr>
                <a:srgbClr val="122E46"/>
              </a:buClr>
              <a:buSzPts val="1900"/>
              <a:buFont typeface="Aleo"/>
              <a:buChar char="●"/>
            </a:pPr>
            <a:r>
              <a:rPr lang="en" sz="2533" kern="0">
                <a:solidFill>
                  <a:srgbClr val="122E46"/>
                </a:solidFill>
                <a:latin typeface="Aleo"/>
                <a:ea typeface="Aleo"/>
                <a:cs typeface="Aleo"/>
                <a:sym typeface="Aleo"/>
              </a:rPr>
              <a:t>Explain how contributors submit new datasets to Enslaved.org through the </a:t>
            </a:r>
            <a:r>
              <a:rPr lang="en" sz="2533" i="1" kern="0">
                <a:solidFill>
                  <a:srgbClr val="122E46"/>
                </a:solidFill>
                <a:latin typeface="Aleo"/>
                <a:ea typeface="Aleo"/>
                <a:cs typeface="Aleo"/>
                <a:sym typeface="Aleo"/>
              </a:rPr>
              <a:t>Journal of Slavery and Data Preservation</a:t>
            </a:r>
            <a:r>
              <a:rPr lang="en" sz="2533" kern="0">
                <a:solidFill>
                  <a:srgbClr val="122E46"/>
                </a:solidFill>
                <a:latin typeface="Aleo"/>
                <a:ea typeface="Aleo"/>
                <a:cs typeface="Aleo"/>
                <a:sym typeface="Aleo"/>
              </a:rPr>
              <a:t>.</a:t>
            </a:r>
            <a:endParaRPr sz="2533" kern="0">
              <a:solidFill>
                <a:srgbClr val="122E46"/>
              </a:solidFill>
              <a:latin typeface="Aleo"/>
              <a:ea typeface="Aleo"/>
              <a:cs typeface="Aleo"/>
              <a:sym typeface="Aleo"/>
            </a:endParaRPr>
          </a:p>
        </p:txBody>
      </p:sp>
      <p:sp>
        <p:nvSpPr>
          <p:cNvPr id="139" name="Google Shape;139;p26"/>
          <p:cNvSpPr txBox="1"/>
          <p:nvPr/>
        </p:nvSpPr>
        <p:spPr>
          <a:xfrm>
            <a:off x="334400" y="1766633"/>
            <a:ext cx="11523200" cy="923289"/>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4400" b="1" kern="0">
                <a:solidFill>
                  <a:srgbClr val="122E46"/>
                </a:solidFill>
                <a:latin typeface="Aleo"/>
                <a:ea typeface="Aleo"/>
                <a:cs typeface="Aleo"/>
                <a:sym typeface="Aleo"/>
              </a:rPr>
              <a:t>Presentation Topics</a:t>
            </a:r>
            <a:endParaRPr sz="4400" b="1" kern="0">
              <a:solidFill>
                <a:srgbClr val="122E46"/>
              </a:solidFill>
              <a:latin typeface="Aleo"/>
              <a:ea typeface="Aleo"/>
              <a:cs typeface="Aleo"/>
              <a:sym typeface="Ale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7"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145" name="Google Shape;145;p27"/>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pic>
        <p:nvPicPr>
          <p:cNvPr id="146" name="Google Shape;146;p27"/>
          <p:cNvPicPr preferRelativeResize="0"/>
          <p:nvPr/>
        </p:nvPicPr>
        <p:blipFill>
          <a:blip r:embed="rId4">
            <a:alphaModFix/>
          </a:blip>
          <a:stretch>
            <a:fillRect/>
          </a:stretch>
        </p:blipFill>
        <p:spPr>
          <a:xfrm>
            <a:off x="1530364" y="1481034"/>
            <a:ext cx="9096533" cy="51229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8"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152" name="Google Shape;152;p28"/>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pic>
        <p:nvPicPr>
          <p:cNvPr id="153" name="Google Shape;153;p2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9953" y="1498458"/>
            <a:ext cx="8128256" cy="3666708"/>
          </a:xfrm>
          <a:prstGeom prst="rect">
            <a:avLst/>
          </a:prstGeom>
          <a:noFill/>
          <a:ln>
            <a:noFill/>
          </a:ln>
        </p:spPr>
      </p:pic>
      <p:pic>
        <p:nvPicPr>
          <p:cNvPr id="154" name="Google Shape;154;p28" descr="The Andrew W Mellon Foundation Logo - Clackamas County Arts Alliance :  Clackamas County Arts Alliance"/>
          <p:cNvPicPr preferRelativeResize="0">
            <a:picLocks noGrp="1"/>
          </p:cNvPicPr>
          <p:nvPr>
            <p:ph type="body" idx="4294967295"/>
          </p:nvPr>
        </p:nvPicPr>
        <p:blipFill rotWithShape="1">
          <a:blip r:embed="rId5" cstate="email">
            <a:alphaModFix/>
            <a:extLst>
              <a:ext uri="{28A0092B-C50C-407E-A947-70E740481C1C}">
                <a14:useLocalDpi xmlns:a14="http://schemas.microsoft.com/office/drawing/2010/main"/>
              </a:ext>
            </a:extLst>
          </a:blip>
          <a:srcRect/>
          <a:stretch/>
        </p:blipFill>
        <p:spPr>
          <a:xfrm>
            <a:off x="209967" y="5248267"/>
            <a:ext cx="1478400" cy="1478400"/>
          </a:xfrm>
          <a:prstGeom prst="rect">
            <a:avLst/>
          </a:prstGeom>
          <a:noFill/>
          <a:ln>
            <a:noFill/>
          </a:ln>
        </p:spPr>
      </p:pic>
      <p:pic>
        <p:nvPicPr>
          <p:cNvPr id="155" name="Google Shape;155;p28" descr="Logos and branding - Department of Entomology"/>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025247" y="5484067"/>
            <a:ext cx="2973527" cy="1169767"/>
          </a:xfrm>
          <a:prstGeom prst="rect">
            <a:avLst/>
          </a:prstGeom>
          <a:noFill/>
          <a:ln>
            <a:noFill/>
          </a:ln>
        </p:spPr>
      </p:pic>
      <p:pic>
        <p:nvPicPr>
          <p:cNvPr id="156" name="Google Shape;156;p28" descr="Exploring Africa"/>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546708" y="5552081"/>
            <a:ext cx="3635312" cy="1033739"/>
          </a:xfrm>
          <a:prstGeom prst="rect">
            <a:avLst/>
          </a:prstGeom>
          <a:noFill/>
          <a:ln>
            <a:noFill/>
          </a:ln>
        </p:spPr>
      </p:pic>
      <p:pic>
        <p:nvPicPr>
          <p:cNvPr id="157" name="Google Shape;157;p28"/>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546688" y="1875244"/>
            <a:ext cx="1271001" cy="1271001"/>
          </a:xfrm>
          <a:prstGeom prst="rect">
            <a:avLst/>
          </a:prstGeom>
          <a:noFill/>
          <a:ln>
            <a:noFill/>
          </a:ln>
        </p:spPr>
      </p:pic>
      <p:pic>
        <p:nvPicPr>
          <p:cNvPr id="158" name="Google Shape;158;p28"/>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777579" y="836570"/>
            <a:ext cx="1200700" cy="1200700"/>
          </a:xfrm>
          <a:prstGeom prst="rect">
            <a:avLst/>
          </a:prstGeom>
          <a:noFill/>
          <a:ln>
            <a:noFill/>
          </a:ln>
        </p:spPr>
      </p:pic>
      <p:pic>
        <p:nvPicPr>
          <p:cNvPr id="159" name="Google Shape;159;p28" descr="a person with short dark hair wearing a white button up shirt "/>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0001204" y="717199"/>
            <a:ext cx="1284169" cy="1025827"/>
          </a:xfrm>
          <a:prstGeom prst="rect">
            <a:avLst/>
          </a:prstGeom>
          <a:noFill/>
          <a:ln>
            <a:noFill/>
          </a:ln>
        </p:spPr>
      </p:pic>
      <p:pic>
        <p:nvPicPr>
          <p:cNvPr id="160" name="Google Shape;160;p28" descr="Marisol Fila"/>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1308293" y="836583"/>
            <a:ext cx="883711" cy="1325564"/>
          </a:xfrm>
          <a:prstGeom prst="rect">
            <a:avLst/>
          </a:prstGeom>
          <a:noFill/>
          <a:ln>
            <a:noFill/>
          </a:ln>
        </p:spPr>
      </p:pic>
      <p:pic>
        <p:nvPicPr>
          <p:cNvPr id="161" name="Google Shape;161;p28"/>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9779598" y="1743030"/>
            <a:ext cx="1535399" cy="1535399"/>
          </a:xfrm>
          <a:prstGeom prst="rect">
            <a:avLst/>
          </a:prstGeom>
          <a:noFill/>
          <a:ln>
            <a:noFill/>
          </a:ln>
        </p:spPr>
      </p:pic>
      <p:pic>
        <p:nvPicPr>
          <p:cNvPr id="162" name="Google Shape;162;p28" descr="Kristina Poznan"/>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1006566" y="2162135"/>
            <a:ext cx="1200700" cy="1200700"/>
          </a:xfrm>
          <a:prstGeom prst="rect">
            <a:avLst/>
          </a:prstGeom>
          <a:noFill/>
          <a:ln>
            <a:noFill/>
          </a:ln>
        </p:spPr>
      </p:pic>
      <p:pic>
        <p:nvPicPr>
          <p:cNvPr id="163" name="Google Shape;163;p28"/>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8783956" y="3143894"/>
            <a:ext cx="1033737" cy="1033737"/>
          </a:xfrm>
          <a:prstGeom prst="rect">
            <a:avLst/>
          </a:prstGeom>
          <a:noFill/>
          <a:ln>
            <a:noFill/>
          </a:ln>
        </p:spPr>
      </p:pic>
      <p:pic>
        <p:nvPicPr>
          <p:cNvPr id="164" name="Google Shape;164;p28"/>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9842111" y="2910829"/>
            <a:ext cx="1169772" cy="1169772"/>
          </a:xfrm>
          <a:prstGeom prst="rect">
            <a:avLst/>
          </a:prstGeom>
          <a:noFill/>
          <a:ln>
            <a:noFill/>
          </a:ln>
        </p:spPr>
      </p:pic>
      <p:pic>
        <p:nvPicPr>
          <p:cNvPr id="165" name="Google Shape;165;p28"/>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1007767" y="3261367"/>
            <a:ext cx="1169765" cy="1169765"/>
          </a:xfrm>
          <a:prstGeom prst="rect">
            <a:avLst/>
          </a:prstGeom>
          <a:noFill/>
          <a:ln>
            <a:noFill/>
          </a:ln>
        </p:spPr>
      </p:pic>
      <p:pic>
        <p:nvPicPr>
          <p:cNvPr id="166" name="Google Shape;166;p28"/>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8546691" y="4080601"/>
            <a:ext cx="1033740" cy="1033740"/>
          </a:xfrm>
          <a:prstGeom prst="rect">
            <a:avLst/>
          </a:prstGeom>
          <a:noFill/>
          <a:ln>
            <a:noFill/>
          </a:ln>
        </p:spPr>
      </p:pic>
      <p:pic>
        <p:nvPicPr>
          <p:cNvPr id="167" name="Google Shape;167;p28"/>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9580447" y="4080601"/>
            <a:ext cx="1325564" cy="1325564"/>
          </a:xfrm>
          <a:prstGeom prst="rect">
            <a:avLst/>
          </a:prstGeom>
          <a:noFill/>
          <a:ln>
            <a:noFill/>
          </a:ln>
        </p:spPr>
      </p:pic>
      <p:pic>
        <p:nvPicPr>
          <p:cNvPr id="168" name="Google Shape;168;p28" descr="Logo and Brand Standards: Office of Trademarks and Licensing Branding  Guidelines"/>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a:off x="7148074" y="5406157"/>
            <a:ext cx="1325564" cy="1325564"/>
          </a:xfrm>
          <a:prstGeom prst="rect">
            <a:avLst/>
          </a:prstGeom>
          <a:noFill/>
          <a:ln>
            <a:noFill/>
          </a:ln>
        </p:spPr>
      </p:pic>
      <p:pic>
        <p:nvPicPr>
          <p:cNvPr id="169" name="Google Shape;169;p28"/>
          <p:cNvPicPr preferRelativeResize="0"/>
          <p:nvPr/>
        </p:nvPicPr>
        <p:blipFill>
          <a:blip r:embed="rId20" cstate="email">
            <a:alphaModFix/>
            <a:extLst>
              <a:ext uri="{28A0092B-C50C-407E-A947-70E740481C1C}">
                <a14:useLocalDpi xmlns:a14="http://schemas.microsoft.com/office/drawing/2010/main"/>
              </a:ext>
            </a:extLst>
          </a:blip>
          <a:stretch>
            <a:fillRect/>
          </a:stretch>
        </p:blipFill>
        <p:spPr>
          <a:xfrm>
            <a:off x="1808288" y="5248267"/>
            <a:ext cx="2067680" cy="1478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9"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175" name="Google Shape;175;p29"/>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176" name="Google Shape;176;p29"/>
          <p:cNvSpPr txBox="1"/>
          <p:nvPr/>
        </p:nvSpPr>
        <p:spPr>
          <a:xfrm>
            <a:off x="429233" y="1335733"/>
            <a:ext cx="11120800" cy="923289"/>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4400" b="1" kern="0">
                <a:solidFill>
                  <a:srgbClr val="122E46"/>
                </a:solidFill>
                <a:latin typeface="Aleo"/>
                <a:ea typeface="Aleo"/>
                <a:cs typeface="Aleo"/>
                <a:sym typeface="Aleo"/>
              </a:rPr>
              <a:t>Founding Partners</a:t>
            </a:r>
            <a:endParaRPr sz="4400" b="1" kern="0">
              <a:solidFill>
                <a:srgbClr val="122E46"/>
              </a:solidFill>
              <a:latin typeface="Aleo"/>
              <a:ea typeface="Aleo"/>
              <a:cs typeface="Aleo"/>
              <a:sym typeface="Aleo"/>
            </a:endParaRPr>
          </a:p>
        </p:txBody>
      </p:sp>
      <p:pic>
        <p:nvPicPr>
          <p:cNvPr id="177" name="Google Shape;177;p29"/>
          <p:cNvPicPr preferRelativeResize="0">
            <a:picLocks noGrp="1"/>
          </p:cNvPicPr>
          <p:nvPr>
            <p:ph type="body" idx="4294967295"/>
          </p:nvPr>
        </p:nvPicPr>
        <p:blipFill rotWithShape="1">
          <a:blip r:embed="rId4" cstate="email">
            <a:alphaModFix/>
            <a:extLst>
              <a:ext uri="{28A0092B-C50C-407E-A947-70E740481C1C}">
                <a14:useLocalDpi xmlns:a14="http://schemas.microsoft.com/office/drawing/2010/main"/>
              </a:ext>
            </a:extLst>
          </a:blip>
          <a:srcRect/>
          <a:stretch/>
        </p:blipFill>
        <p:spPr>
          <a:xfrm>
            <a:off x="4146607" y="3305999"/>
            <a:ext cx="3898800" cy="1600400"/>
          </a:xfrm>
          <a:prstGeom prst="rect">
            <a:avLst/>
          </a:prstGeom>
          <a:noFill/>
          <a:ln>
            <a:noFill/>
          </a:ln>
        </p:spPr>
      </p:pic>
      <p:pic>
        <p:nvPicPr>
          <p:cNvPr id="178" name="Google Shape;178;p2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387865" y="2530991"/>
            <a:ext cx="3322697" cy="2128264"/>
          </a:xfrm>
          <a:prstGeom prst="rect">
            <a:avLst/>
          </a:prstGeom>
          <a:noFill/>
          <a:ln>
            <a:noFill/>
          </a:ln>
        </p:spPr>
      </p:pic>
      <p:pic>
        <p:nvPicPr>
          <p:cNvPr id="179" name="Google Shape;179;p2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31155" y="3708118"/>
            <a:ext cx="2755901" cy="2784759"/>
          </a:xfrm>
          <a:prstGeom prst="rect">
            <a:avLst/>
          </a:prstGeom>
          <a:noFill/>
          <a:ln>
            <a:noFill/>
          </a:ln>
        </p:spPr>
      </p:pic>
      <p:pic>
        <p:nvPicPr>
          <p:cNvPr id="180" name="Google Shape;180;p29" descr="The Hutchins Center for African &amp; African American Research"/>
          <p:cNvPicPr preferRelativeResize="0"/>
          <p:nvPr/>
        </p:nvPicPr>
        <p:blipFill rotWithShape="1">
          <a:blip r:embed="rId7">
            <a:alphaModFix/>
          </a:blip>
          <a:srcRect/>
          <a:stretch/>
        </p:blipFill>
        <p:spPr>
          <a:xfrm>
            <a:off x="531174" y="2388582"/>
            <a:ext cx="3152764" cy="1040412"/>
          </a:xfrm>
          <a:prstGeom prst="rect">
            <a:avLst/>
          </a:prstGeom>
          <a:noFill/>
          <a:ln>
            <a:noFill/>
          </a:ln>
        </p:spPr>
      </p:pic>
      <p:pic>
        <p:nvPicPr>
          <p:cNvPr id="181" name="Google Shape;181;p29"/>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561990" y="4975074"/>
            <a:ext cx="2625561" cy="1558260"/>
          </a:xfrm>
          <a:prstGeom prst="rect">
            <a:avLst/>
          </a:prstGeom>
          <a:noFill/>
          <a:ln>
            <a:noFill/>
          </a:ln>
        </p:spPr>
      </p:pic>
      <p:pic>
        <p:nvPicPr>
          <p:cNvPr id="182" name="Google Shape;182;p29">
            <a:hlinkClick r:id="rId9"/>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6462478" y="5062794"/>
            <a:ext cx="5340593" cy="1382793"/>
          </a:xfrm>
          <a:prstGeom prst="rect">
            <a:avLst/>
          </a:prstGeom>
          <a:noFill/>
          <a:ln>
            <a:noFill/>
          </a:ln>
        </p:spPr>
      </p:pic>
      <p:pic>
        <p:nvPicPr>
          <p:cNvPr id="183" name="Google Shape;183;p29"/>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3977559" y="2438467"/>
            <a:ext cx="3898800" cy="71114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30"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189" name="Google Shape;189;p30"/>
          <p:cNvSpPr txBox="1"/>
          <p:nvPr/>
        </p:nvSpPr>
        <p:spPr>
          <a:xfrm>
            <a:off x="6768661" y="462457"/>
            <a:ext cx="5034400" cy="478400"/>
          </a:xfrm>
          <a:prstGeom prst="rect">
            <a:avLst/>
          </a:prstGeom>
          <a:noFill/>
          <a:ln>
            <a:noFill/>
          </a:ln>
        </p:spPr>
        <p:txBody>
          <a:bodyPr spcFirstLastPara="1" wrap="square" lIns="91433" tIns="45700" rIns="91433" bIns="45700" anchor="b" anchorCtr="0">
            <a:noAutofit/>
          </a:bodyPr>
          <a:lstStyle/>
          <a:p>
            <a:pPr algn="r" defTabSz="1219170">
              <a:lnSpc>
                <a:spcPct val="90000"/>
              </a:lnSpc>
              <a:buClr>
                <a:srgbClr val="FFFFFF"/>
              </a:buClr>
              <a:buSzPts val="1800"/>
            </a:pPr>
            <a:endParaRPr sz="1467" kern="0">
              <a:solidFill>
                <a:srgbClr val="000000"/>
              </a:solidFill>
              <a:latin typeface="Arial"/>
              <a:cs typeface="Arial"/>
              <a:sym typeface="Arial"/>
            </a:endParaRPr>
          </a:p>
        </p:txBody>
      </p:sp>
      <p:sp>
        <p:nvSpPr>
          <p:cNvPr id="190" name="Google Shape;190;p30"/>
          <p:cNvSpPr txBox="1"/>
          <p:nvPr/>
        </p:nvSpPr>
        <p:spPr>
          <a:xfrm>
            <a:off x="429233" y="1381267"/>
            <a:ext cx="11120800" cy="143618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4400" b="1" kern="0">
                <a:solidFill>
                  <a:srgbClr val="122E46"/>
                </a:solidFill>
                <a:latin typeface="Aleo"/>
                <a:ea typeface="Aleo"/>
                <a:cs typeface="Aleo"/>
                <a:sym typeface="Aleo"/>
              </a:rPr>
              <a:t>New Partners</a:t>
            </a:r>
            <a:endParaRPr sz="4400" b="1" kern="0">
              <a:solidFill>
                <a:srgbClr val="122E46"/>
              </a:solidFill>
              <a:latin typeface="Aleo"/>
              <a:ea typeface="Aleo"/>
              <a:cs typeface="Aleo"/>
              <a:sym typeface="Aleo"/>
            </a:endParaRPr>
          </a:p>
          <a:p>
            <a:pPr algn="ctr" defTabSz="1219170">
              <a:buClr>
                <a:srgbClr val="000000"/>
              </a:buClr>
            </a:pPr>
            <a:endParaRPr sz="3333" b="1" kern="0">
              <a:solidFill>
                <a:srgbClr val="000000"/>
              </a:solidFill>
              <a:latin typeface="Aleo"/>
              <a:ea typeface="Aleo"/>
              <a:cs typeface="Aleo"/>
              <a:sym typeface="Aleo"/>
            </a:endParaRPr>
          </a:p>
        </p:txBody>
      </p:sp>
      <p:pic>
        <p:nvPicPr>
          <p:cNvPr id="191" name="Google Shape;191;p30" descr="James Madison's Montpeli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42220" y="3428984"/>
            <a:ext cx="2040293" cy="2040293"/>
          </a:xfrm>
          <a:prstGeom prst="rect">
            <a:avLst/>
          </a:prstGeom>
          <a:noFill/>
          <a:ln>
            <a:noFill/>
          </a:ln>
        </p:spPr>
      </p:pic>
      <p:pic>
        <p:nvPicPr>
          <p:cNvPr id="192" name="Google Shape;192;p3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097156" y="5032287"/>
            <a:ext cx="7094840" cy="1762960"/>
          </a:xfrm>
          <a:prstGeom prst="rect">
            <a:avLst/>
          </a:prstGeom>
          <a:noFill/>
          <a:ln>
            <a:noFill/>
          </a:ln>
        </p:spPr>
      </p:pic>
      <p:pic>
        <p:nvPicPr>
          <p:cNvPr id="193" name="Google Shape;193;p30" descr="About - OIEAHC"/>
          <p:cNvPicPr preferRelativeResize="0"/>
          <p:nvPr/>
        </p:nvPicPr>
        <p:blipFill rotWithShape="1">
          <a:blip r:embed="rId6">
            <a:alphaModFix/>
          </a:blip>
          <a:srcRect/>
          <a:stretch/>
        </p:blipFill>
        <p:spPr>
          <a:xfrm>
            <a:off x="9318428" y="2265557"/>
            <a:ext cx="2667000" cy="2044700"/>
          </a:xfrm>
          <a:prstGeom prst="rect">
            <a:avLst/>
          </a:prstGeom>
          <a:noFill/>
          <a:ln>
            <a:noFill/>
          </a:ln>
        </p:spPr>
      </p:pic>
      <p:pic>
        <p:nvPicPr>
          <p:cNvPr id="194" name="Google Shape;194;p30" descr="FamilySearch Review | Top Ten Reviews"/>
          <p:cNvPicPr preferRelativeResize="0"/>
          <p:nvPr/>
        </p:nvPicPr>
        <p:blipFill rotWithShape="1">
          <a:blip r:embed="rId7">
            <a:alphaModFix/>
          </a:blip>
          <a:srcRect/>
          <a:stretch/>
        </p:blipFill>
        <p:spPr>
          <a:xfrm>
            <a:off x="1185979" y="3428985"/>
            <a:ext cx="2988276" cy="1683395"/>
          </a:xfrm>
          <a:prstGeom prst="rect">
            <a:avLst/>
          </a:prstGeom>
          <a:noFill/>
          <a:ln>
            <a:noFill/>
          </a:ln>
        </p:spPr>
      </p:pic>
      <p:pic>
        <p:nvPicPr>
          <p:cNvPr id="195" name="Google Shape;195;p30"/>
          <p:cNvPicPr preferRelativeResize="0">
            <a:picLocks noGrp="1"/>
          </p:cNvPicPr>
          <p:nvPr>
            <p:ph type="body" idx="4294967295"/>
          </p:nvPr>
        </p:nvPicPr>
        <p:blipFill rotWithShape="1">
          <a:blip r:embed="rId8" cstate="email">
            <a:alphaModFix/>
            <a:extLst>
              <a:ext uri="{28A0092B-C50C-407E-A947-70E740481C1C}">
                <a14:useLocalDpi xmlns:a14="http://schemas.microsoft.com/office/drawing/2010/main"/>
              </a:ext>
            </a:extLst>
          </a:blip>
          <a:srcRect/>
          <a:stretch/>
        </p:blipFill>
        <p:spPr>
          <a:xfrm>
            <a:off x="0" y="2265577"/>
            <a:ext cx="8956400" cy="1442000"/>
          </a:xfrm>
          <a:prstGeom prst="rect">
            <a:avLst/>
          </a:prstGeom>
          <a:noFill/>
          <a:ln>
            <a:noFill/>
          </a:ln>
        </p:spPr>
      </p:pic>
      <p:pic>
        <p:nvPicPr>
          <p:cNvPr id="196" name="Google Shape;196;p30" descr="Oatlands | Historic House and Gardens"/>
          <p:cNvPicPr preferRelativeResize="0"/>
          <p:nvPr/>
        </p:nvPicPr>
        <p:blipFill rotWithShape="1">
          <a:blip r:embed="rId9">
            <a:alphaModFix/>
          </a:blip>
          <a:srcRect/>
          <a:stretch/>
        </p:blipFill>
        <p:spPr>
          <a:xfrm>
            <a:off x="59469" y="4814047"/>
            <a:ext cx="4114800" cy="19812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5945</TotalTime>
  <Words>3408</Words>
  <Application>Microsoft Office PowerPoint</Application>
  <PresentationFormat>Widescreen</PresentationFormat>
  <Paragraphs>267</Paragraphs>
  <Slides>41</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Aleo</vt:lpstr>
      <vt:lpstr>Arial</vt:lpstr>
      <vt:lpstr>Calibri</vt:lpstr>
      <vt:lpstr>Calibri Light</vt:lpstr>
      <vt:lpstr>EB Garamond</vt:lpstr>
      <vt:lpstr>Office Theme</vt:lpstr>
      <vt:lpstr>1_Office Theme</vt:lpstr>
      <vt:lpstr>CoSA Member Webinar   Getting to know Enslaved.org </vt:lpstr>
      <vt:lpstr>Webinar Agenda</vt:lpstr>
      <vt:lpstr>Speakers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2022 SROP “List of Slaves Belonging to Estate of Thomas Cramphin Deceased that are Hired Out," undated, Riversdale House Museum</vt:lpstr>
      <vt:lpstr>Enslaved.org Data Model</vt:lpstr>
      <vt:lpstr>PowerPoint Presentation</vt:lpstr>
      <vt:lpstr>PowerPoint Presentation</vt:lpstr>
      <vt:lpstr>PowerPoint Presentation</vt:lpstr>
      <vt:lpstr>PowerPoint Presentation</vt:lpstr>
      <vt:lpstr>PowerPoint Presentation</vt:lpstr>
      <vt:lpstr>PowerPoint Presentation</vt:lpstr>
      <vt:lpstr>Contributing data to Enslaved.org</vt:lpstr>
      <vt:lpstr>PowerPoint Presentation</vt:lpstr>
      <vt:lpstr>JSDP Goals</vt:lpstr>
      <vt:lpstr>PowerPoint Presentation</vt:lpstr>
      <vt:lpstr>PowerPoint Presentation</vt:lpstr>
      <vt:lpstr>JSDP Submission Process</vt:lpstr>
      <vt:lpstr>PowerPoint Presentation</vt:lpstr>
      <vt:lpstr>JSDP Publication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Upcoming Member Webinars </vt:lpstr>
      <vt:lpstr>Upcoming SERI Webinars </vt:lpstr>
      <vt:lpstr>Upcoming Shop Talks with CoSA sponsors</vt:lpstr>
      <vt:lpstr>   Contact Us  </vt:lpstr>
      <vt:lpstr>PowerPoint Presentation</vt:lpstr>
      <vt:lpstr>Webinar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CoSA Member Webinar   What’s On Tap for CoSA in 2021</dc:title>
  <dc:creator>Barbara Teague</dc:creator>
  <cp:lastModifiedBy>Johnston, Brion</cp:lastModifiedBy>
  <cp:revision>33</cp:revision>
  <cp:lastPrinted>2022-01-13T15:28:39Z</cp:lastPrinted>
  <dcterms:created xsi:type="dcterms:W3CDTF">2021-01-16T22:52:10Z</dcterms:created>
  <dcterms:modified xsi:type="dcterms:W3CDTF">2022-09-22T18:01:35Z</dcterms:modified>
</cp:coreProperties>
</file>