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media/image37.jpg" ContentType="image/jpeg"/>
  <Override PartName="/ppt/media/image38.JPG" ContentType="image/jpeg"/>
  <Override PartName="/ppt/media/image39.JPG" ContentType="image/jpeg"/>
  <Override PartName="/ppt/media/image40.JPG" ContentType="image/jpeg"/>
  <Override PartName="/ppt/media/image41.JPG" ContentType="image/jpeg"/>
  <Override PartName="/ppt/media/image42.JPG" ContentType="image/jpeg"/>
  <Override PartName="/ppt/media/image43.JPG" ContentType="image/jpe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62.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 id="2147483666" r:id="rId3"/>
  </p:sldMasterIdLst>
  <p:notesMasterIdLst>
    <p:notesMasterId r:id="rId49"/>
  </p:notesMasterIdLst>
  <p:handoutMasterIdLst>
    <p:handoutMasterId r:id="rId50"/>
  </p:handoutMasterIdLst>
  <p:sldIdLst>
    <p:sldId id="257" r:id="rId4"/>
    <p:sldId id="310" r:id="rId5"/>
    <p:sldId id="340" r:id="rId6"/>
    <p:sldId id="351" r:id="rId7"/>
    <p:sldId id="352" r:id="rId8"/>
    <p:sldId id="353" r:id="rId9"/>
    <p:sldId id="354" r:id="rId10"/>
    <p:sldId id="355" r:id="rId11"/>
    <p:sldId id="356" r:id="rId12"/>
    <p:sldId id="357" r:id="rId13"/>
    <p:sldId id="358" r:id="rId14"/>
    <p:sldId id="359" r:id="rId15"/>
    <p:sldId id="360" r:id="rId16"/>
    <p:sldId id="266" r:id="rId17"/>
    <p:sldId id="267" r:id="rId18"/>
    <p:sldId id="268" r:id="rId19"/>
    <p:sldId id="269" r:id="rId20"/>
    <p:sldId id="270" r:id="rId21"/>
    <p:sldId id="271" r:id="rId22"/>
    <p:sldId id="272" r:id="rId23"/>
    <p:sldId id="273" r:id="rId24"/>
    <p:sldId id="274" r:id="rId25"/>
    <p:sldId id="275" r:id="rId26"/>
    <p:sldId id="256" r:id="rId27"/>
    <p:sldId id="361" r:id="rId28"/>
    <p:sldId id="362" r:id="rId29"/>
    <p:sldId id="258" r:id="rId30"/>
    <p:sldId id="259" r:id="rId31"/>
    <p:sldId id="261" r:id="rId32"/>
    <p:sldId id="260" r:id="rId33"/>
    <p:sldId id="262" r:id="rId34"/>
    <p:sldId id="363" r:id="rId35"/>
    <p:sldId id="364" r:id="rId36"/>
    <p:sldId id="365" r:id="rId37"/>
    <p:sldId id="263" r:id="rId38"/>
    <p:sldId id="264" r:id="rId39"/>
    <p:sldId id="366" r:id="rId40"/>
    <p:sldId id="367" r:id="rId41"/>
    <p:sldId id="368" r:id="rId42"/>
    <p:sldId id="337" r:id="rId43"/>
    <p:sldId id="369" r:id="rId44"/>
    <p:sldId id="370" r:id="rId45"/>
    <p:sldId id="339" r:id="rId46"/>
    <p:sldId id="330" r:id="rId47"/>
    <p:sldId id="282"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sa" initials="L" lastIdx="1" clrIdx="0">
    <p:extLst>
      <p:ext uri="{19B8F6BF-5375-455C-9EA6-DF929625EA0E}">
        <p15:presenceInfo xmlns:p15="http://schemas.microsoft.com/office/powerpoint/2012/main" userId="Lis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317" y="53"/>
      </p:cViewPr>
      <p:guideLst/>
    </p:cSldViewPr>
  </p:slideViewPr>
  <p:notesTextViewPr>
    <p:cViewPr>
      <p:scale>
        <a:sx n="1" d="1"/>
        <a:sy n="1" d="1"/>
      </p:scale>
      <p:origin x="0" y="0"/>
    </p:cViewPr>
  </p:notesTextViewPr>
  <p:sorterViewPr>
    <p:cViewPr>
      <p:scale>
        <a:sx n="100" d="100"/>
        <a:sy n="100" d="100"/>
      </p:scale>
      <p:origin x="0" y="-8251"/>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viewProps" Target="view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svg"/><Relationship Id="rId1" Type="http://schemas.openxmlformats.org/officeDocument/2006/relationships/image" Target="../media/image47.png"/><Relationship Id="rId4" Type="http://schemas.openxmlformats.org/officeDocument/2006/relationships/image" Target="../media/image5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svg"/><Relationship Id="rId1" Type="http://schemas.openxmlformats.org/officeDocument/2006/relationships/image" Target="../media/image47.png"/><Relationship Id="rId4" Type="http://schemas.openxmlformats.org/officeDocument/2006/relationships/image" Target="../media/image50.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50FCC1-8940-4F9F-941C-74006A67F4B5}" type="doc">
      <dgm:prSet loTypeId="urn:microsoft.com/office/officeart/2018/2/layout/IconVerticalSolidList" loCatId="icon" qsTypeId="urn:microsoft.com/office/officeart/2005/8/quickstyle/simple1" qsCatId="simple" csTypeId="urn:microsoft.com/office/officeart/2018/5/colors/Iconchunking_neutralbg_colorful2" csCatId="colorful" phldr="1"/>
      <dgm:spPr/>
      <dgm:t>
        <a:bodyPr/>
        <a:lstStyle/>
        <a:p>
          <a:endParaRPr lang="en-US"/>
        </a:p>
      </dgm:t>
    </dgm:pt>
    <dgm:pt modelId="{281BF63E-831A-4AA1-8025-9569BC789D02}">
      <dgm:prSet/>
      <dgm:spPr/>
      <dgm:t>
        <a:bodyPr/>
        <a:lstStyle/>
        <a:p>
          <a:pPr>
            <a:lnSpc>
              <a:spcPct val="100000"/>
            </a:lnSpc>
          </a:pPr>
          <a:r>
            <a:rPr lang="en-US" dirty="0"/>
            <a:t>The California State Archives has a dedicated and diverse staff of 41 permanent employees and eight students.</a:t>
          </a:r>
        </a:p>
      </dgm:t>
    </dgm:pt>
    <dgm:pt modelId="{1EA646AD-3381-4A29-B561-3402A5F4D73D}" type="parTrans" cxnId="{4F354FAA-6286-4B76-858D-82EB210E3DC3}">
      <dgm:prSet/>
      <dgm:spPr/>
      <dgm:t>
        <a:bodyPr/>
        <a:lstStyle/>
        <a:p>
          <a:endParaRPr lang="en-US"/>
        </a:p>
      </dgm:t>
    </dgm:pt>
    <dgm:pt modelId="{81C54675-02EE-4A35-AD00-F37D31427B13}" type="sibTrans" cxnId="{4F354FAA-6286-4B76-858D-82EB210E3DC3}">
      <dgm:prSet/>
      <dgm:spPr/>
      <dgm:t>
        <a:bodyPr/>
        <a:lstStyle/>
        <a:p>
          <a:endParaRPr lang="en-US"/>
        </a:p>
      </dgm:t>
    </dgm:pt>
    <dgm:pt modelId="{731E8619-F0B0-431D-AAB5-277045816266}">
      <dgm:prSet/>
      <dgm:spPr/>
      <dgm:t>
        <a:bodyPr/>
        <a:lstStyle/>
        <a:p>
          <a:pPr>
            <a:lnSpc>
              <a:spcPct val="100000"/>
            </a:lnSpc>
          </a:pPr>
          <a:r>
            <a:rPr lang="en-US" dirty="0"/>
            <a:t>Staff make up seven teams, including the Records Management and Appraisal Unit, Research Services Unit, Collections Management Unit, and Outreach Unit, as well as an Administrative Support Unit, Legal Unit, and management team.</a:t>
          </a:r>
        </a:p>
      </dgm:t>
    </dgm:pt>
    <dgm:pt modelId="{5586B752-0A16-49B3-9EC1-C6617F856E76}" type="parTrans" cxnId="{9DA21B80-0B69-4E84-ABD1-72BD68E20D55}">
      <dgm:prSet/>
      <dgm:spPr/>
      <dgm:t>
        <a:bodyPr/>
        <a:lstStyle/>
        <a:p>
          <a:endParaRPr lang="en-US"/>
        </a:p>
      </dgm:t>
    </dgm:pt>
    <dgm:pt modelId="{F05ECBEF-7337-47D8-A7C5-97BE9B9D86DE}" type="sibTrans" cxnId="{9DA21B80-0B69-4E84-ABD1-72BD68E20D55}">
      <dgm:prSet/>
      <dgm:spPr/>
      <dgm:t>
        <a:bodyPr/>
        <a:lstStyle/>
        <a:p>
          <a:endParaRPr lang="en-US"/>
        </a:p>
      </dgm:t>
    </dgm:pt>
    <dgm:pt modelId="{66B34702-569A-410D-891E-1FF8B27D7723}" type="pres">
      <dgm:prSet presAssocID="{E750FCC1-8940-4F9F-941C-74006A67F4B5}" presName="root" presStyleCnt="0">
        <dgm:presLayoutVars>
          <dgm:dir/>
          <dgm:resizeHandles val="exact"/>
        </dgm:presLayoutVars>
      </dgm:prSet>
      <dgm:spPr/>
    </dgm:pt>
    <dgm:pt modelId="{DC2445E5-4117-4C72-931A-F9F41D996ECB}" type="pres">
      <dgm:prSet presAssocID="{281BF63E-831A-4AA1-8025-9569BC789D02}" presName="compNode" presStyleCnt="0"/>
      <dgm:spPr/>
    </dgm:pt>
    <dgm:pt modelId="{9BDF0815-1DC4-43AB-8609-2855B38E9CBE}" type="pres">
      <dgm:prSet presAssocID="{281BF63E-831A-4AA1-8025-9569BC789D02}" presName="bgRect" presStyleLbl="bgShp" presStyleIdx="0" presStyleCnt="2"/>
      <dgm:spPr/>
    </dgm:pt>
    <dgm:pt modelId="{8C010DE0-DF50-4096-B0F3-7C0B47ED34B6}" type="pres">
      <dgm:prSet presAssocID="{281BF63E-831A-4AA1-8025-9569BC789D02}"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hoolhouse"/>
        </a:ext>
      </dgm:extLst>
    </dgm:pt>
    <dgm:pt modelId="{70AAD415-9F21-4338-859E-63760D933893}" type="pres">
      <dgm:prSet presAssocID="{281BF63E-831A-4AA1-8025-9569BC789D02}" presName="spaceRect" presStyleCnt="0"/>
      <dgm:spPr/>
    </dgm:pt>
    <dgm:pt modelId="{D6940C57-034E-4519-83AE-21DB129C9D1F}" type="pres">
      <dgm:prSet presAssocID="{281BF63E-831A-4AA1-8025-9569BC789D02}" presName="parTx" presStyleLbl="revTx" presStyleIdx="0" presStyleCnt="2">
        <dgm:presLayoutVars>
          <dgm:chMax val="0"/>
          <dgm:chPref val="0"/>
        </dgm:presLayoutVars>
      </dgm:prSet>
      <dgm:spPr/>
    </dgm:pt>
    <dgm:pt modelId="{9E9F9027-7E94-4A5F-B9F6-8FA2FCA59067}" type="pres">
      <dgm:prSet presAssocID="{81C54675-02EE-4A35-AD00-F37D31427B13}" presName="sibTrans" presStyleCnt="0"/>
      <dgm:spPr/>
    </dgm:pt>
    <dgm:pt modelId="{B37EF629-91FE-4163-8F43-1A915E171325}" type="pres">
      <dgm:prSet presAssocID="{731E8619-F0B0-431D-AAB5-277045816266}" presName="compNode" presStyleCnt="0"/>
      <dgm:spPr/>
    </dgm:pt>
    <dgm:pt modelId="{3A7E02FB-B60C-4AB7-B897-F5665BD081E8}" type="pres">
      <dgm:prSet presAssocID="{731E8619-F0B0-431D-AAB5-277045816266}" presName="bgRect" presStyleLbl="bgShp" presStyleIdx="1" presStyleCnt="2"/>
      <dgm:spPr/>
    </dgm:pt>
    <dgm:pt modelId="{0B21E8DB-400C-4A84-B400-65D9C7936182}" type="pres">
      <dgm:prSet presAssocID="{731E8619-F0B0-431D-AAB5-277045816266}"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ierarchy"/>
        </a:ext>
      </dgm:extLst>
    </dgm:pt>
    <dgm:pt modelId="{109A7D5E-8D62-486D-92DB-DDA07BEA6113}" type="pres">
      <dgm:prSet presAssocID="{731E8619-F0B0-431D-AAB5-277045816266}" presName="spaceRect" presStyleCnt="0"/>
      <dgm:spPr/>
    </dgm:pt>
    <dgm:pt modelId="{0851994D-F1B2-4EA5-A82B-5CCF69FCCAFB}" type="pres">
      <dgm:prSet presAssocID="{731E8619-F0B0-431D-AAB5-277045816266}" presName="parTx" presStyleLbl="revTx" presStyleIdx="1" presStyleCnt="2">
        <dgm:presLayoutVars>
          <dgm:chMax val="0"/>
          <dgm:chPref val="0"/>
        </dgm:presLayoutVars>
      </dgm:prSet>
      <dgm:spPr/>
    </dgm:pt>
  </dgm:ptLst>
  <dgm:cxnLst>
    <dgm:cxn modelId="{5E7FE530-79EB-45E2-88DF-BB069FFAC5CC}" type="presOf" srcId="{281BF63E-831A-4AA1-8025-9569BC789D02}" destId="{D6940C57-034E-4519-83AE-21DB129C9D1F}" srcOrd="0" destOrd="0" presId="urn:microsoft.com/office/officeart/2018/2/layout/IconVerticalSolidList"/>
    <dgm:cxn modelId="{EF308D5B-E858-42C1-9915-6DD07B08F127}" type="presOf" srcId="{731E8619-F0B0-431D-AAB5-277045816266}" destId="{0851994D-F1B2-4EA5-A82B-5CCF69FCCAFB}" srcOrd="0" destOrd="0" presId="urn:microsoft.com/office/officeart/2018/2/layout/IconVerticalSolidList"/>
    <dgm:cxn modelId="{8E030E4D-6DAD-43C4-ACED-E01D6716D69A}" type="presOf" srcId="{E750FCC1-8940-4F9F-941C-74006A67F4B5}" destId="{66B34702-569A-410D-891E-1FF8B27D7723}" srcOrd="0" destOrd="0" presId="urn:microsoft.com/office/officeart/2018/2/layout/IconVerticalSolidList"/>
    <dgm:cxn modelId="{9DA21B80-0B69-4E84-ABD1-72BD68E20D55}" srcId="{E750FCC1-8940-4F9F-941C-74006A67F4B5}" destId="{731E8619-F0B0-431D-AAB5-277045816266}" srcOrd="1" destOrd="0" parTransId="{5586B752-0A16-49B3-9EC1-C6617F856E76}" sibTransId="{F05ECBEF-7337-47D8-A7C5-97BE9B9D86DE}"/>
    <dgm:cxn modelId="{4F354FAA-6286-4B76-858D-82EB210E3DC3}" srcId="{E750FCC1-8940-4F9F-941C-74006A67F4B5}" destId="{281BF63E-831A-4AA1-8025-9569BC789D02}" srcOrd="0" destOrd="0" parTransId="{1EA646AD-3381-4A29-B561-3402A5F4D73D}" sibTransId="{81C54675-02EE-4A35-AD00-F37D31427B13}"/>
    <dgm:cxn modelId="{B7A21FED-78C4-4986-BB31-E7C99272718D}" type="presParOf" srcId="{66B34702-569A-410D-891E-1FF8B27D7723}" destId="{DC2445E5-4117-4C72-931A-F9F41D996ECB}" srcOrd="0" destOrd="0" presId="urn:microsoft.com/office/officeart/2018/2/layout/IconVerticalSolidList"/>
    <dgm:cxn modelId="{B2A14BD3-C21C-4D0A-837C-7415BFE25976}" type="presParOf" srcId="{DC2445E5-4117-4C72-931A-F9F41D996ECB}" destId="{9BDF0815-1DC4-43AB-8609-2855B38E9CBE}" srcOrd="0" destOrd="0" presId="urn:microsoft.com/office/officeart/2018/2/layout/IconVerticalSolidList"/>
    <dgm:cxn modelId="{4EE246FB-36FF-4268-B854-A7563C8E1534}" type="presParOf" srcId="{DC2445E5-4117-4C72-931A-F9F41D996ECB}" destId="{8C010DE0-DF50-4096-B0F3-7C0B47ED34B6}" srcOrd="1" destOrd="0" presId="urn:microsoft.com/office/officeart/2018/2/layout/IconVerticalSolidList"/>
    <dgm:cxn modelId="{AE3EB5A0-49D0-4DF7-8DF8-F66A758CC950}" type="presParOf" srcId="{DC2445E5-4117-4C72-931A-F9F41D996ECB}" destId="{70AAD415-9F21-4338-859E-63760D933893}" srcOrd="2" destOrd="0" presId="urn:microsoft.com/office/officeart/2018/2/layout/IconVerticalSolidList"/>
    <dgm:cxn modelId="{1CC8182D-61C0-457F-AF6D-F66BF280DD74}" type="presParOf" srcId="{DC2445E5-4117-4C72-931A-F9F41D996ECB}" destId="{D6940C57-034E-4519-83AE-21DB129C9D1F}" srcOrd="3" destOrd="0" presId="urn:microsoft.com/office/officeart/2018/2/layout/IconVerticalSolidList"/>
    <dgm:cxn modelId="{C39BF3BE-57BD-456A-AFD1-CA1D7249B101}" type="presParOf" srcId="{66B34702-569A-410D-891E-1FF8B27D7723}" destId="{9E9F9027-7E94-4A5F-B9F6-8FA2FCA59067}" srcOrd="1" destOrd="0" presId="urn:microsoft.com/office/officeart/2018/2/layout/IconVerticalSolidList"/>
    <dgm:cxn modelId="{E519B03E-69AF-4774-BE76-80478FCCD444}" type="presParOf" srcId="{66B34702-569A-410D-891E-1FF8B27D7723}" destId="{B37EF629-91FE-4163-8F43-1A915E171325}" srcOrd="2" destOrd="0" presId="urn:microsoft.com/office/officeart/2018/2/layout/IconVerticalSolidList"/>
    <dgm:cxn modelId="{E667A402-C744-4C6C-84C6-891E1D05A30B}" type="presParOf" srcId="{B37EF629-91FE-4163-8F43-1A915E171325}" destId="{3A7E02FB-B60C-4AB7-B897-F5665BD081E8}" srcOrd="0" destOrd="0" presId="urn:microsoft.com/office/officeart/2018/2/layout/IconVerticalSolidList"/>
    <dgm:cxn modelId="{23BD173C-FF71-41BF-B3A5-82CEA525BD21}" type="presParOf" srcId="{B37EF629-91FE-4163-8F43-1A915E171325}" destId="{0B21E8DB-400C-4A84-B400-65D9C7936182}" srcOrd="1" destOrd="0" presId="urn:microsoft.com/office/officeart/2018/2/layout/IconVerticalSolidList"/>
    <dgm:cxn modelId="{2DFDB65F-4379-4CE3-A186-D8E174244181}" type="presParOf" srcId="{B37EF629-91FE-4163-8F43-1A915E171325}" destId="{109A7D5E-8D62-486D-92DB-DDA07BEA6113}" srcOrd="2" destOrd="0" presId="urn:microsoft.com/office/officeart/2018/2/layout/IconVerticalSolidList"/>
    <dgm:cxn modelId="{88E734F4-A822-47E8-B865-81917739D605}" type="presParOf" srcId="{B37EF629-91FE-4163-8F43-1A915E171325}" destId="{0851994D-F1B2-4EA5-A82B-5CCF69FCCAF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DF0815-1DC4-43AB-8609-2855B38E9CBE}">
      <dsp:nvSpPr>
        <dsp:cNvPr id="0" name=""/>
        <dsp:cNvSpPr/>
      </dsp:nvSpPr>
      <dsp:spPr>
        <a:xfrm>
          <a:off x="0" y="826690"/>
          <a:ext cx="7728267" cy="152619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010DE0-DF50-4096-B0F3-7C0B47ED34B6}">
      <dsp:nvSpPr>
        <dsp:cNvPr id="0" name=""/>
        <dsp:cNvSpPr/>
      </dsp:nvSpPr>
      <dsp:spPr>
        <a:xfrm>
          <a:off x="461674" y="1170084"/>
          <a:ext cx="839408" cy="83940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6940C57-034E-4519-83AE-21DB129C9D1F}">
      <dsp:nvSpPr>
        <dsp:cNvPr id="0" name=""/>
        <dsp:cNvSpPr/>
      </dsp:nvSpPr>
      <dsp:spPr>
        <a:xfrm>
          <a:off x="1762757" y="826690"/>
          <a:ext cx="5965509" cy="1526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1523" tIns="161523" rIns="161523" bIns="161523" numCol="1" spcCol="1270" anchor="ctr" anchorCtr="0">
          <a:noAutofit/>
        </a:bodyPr>
        <a:lstStyle/>
        <a:p>
          <a:pPr marL="0" lvl="0" indent="0" algn="l" defTabSz="711200">
            <a:lnSpc>
              <a:spcPct val="100000"/>
            </a:lnSpc>
            <a:spcBef>
              <a:spcPct val="0"/>
            </a:spcBef>
            <a:spcAft>
              <a:spcPct val="35000"/>
            </a:spcAft>
            <a:buNone/>
          </a:pPr>
          <a:r>
            <a:rPr lang="en-US" sz="1600" kern="1200" dirty="0"/>
            <a:t>The California State Archives has a dedicated and diverse staff of 41 permanent employees and eight students.</a:t>
          </a:r>
        </a:p>
      </dsp:txBody>
      <dsp:txXfrm>
        <a:off x="1762757" y="826690"/>
        <a:ext cx="5965509" cy="1526197"/>
      </dsp:txXfrm>
    </dsp:sp>
    <dsp:sp modelId="{3A7E02FB-B60C-4AB7-B897-F5665BD081E8}">
      <dsp:nvSpPr>
        <dsp:cNvPr id="0" name=""/>
        <dsp:cNvSpPr/>
      </dsp:nvSpPr>
      <dsp:spPr>
        <a:xfrm>
          <a:off x="0" y="2734436"/>
          <a:ext cx="7728267" cy="152619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21E8DB-400C-4A84-B400-65D9C7936182}">
      <dsp:nvSpPr>
        <dsp:cNvPr id="0" name=""/>
        <dsp:cNvSpPr/>
      </dsp:nvSpPr>
      <dsp:spPr>
        <a:xfrm>
          <a:off x="461674" y="3077831"/>
          <a:ext cx="839408" cy="83940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851994D-F1B2-4EA5-A82B-5CCF69FCCAFB}">
      <dsp:nvSpPr>
        <dsp:cNvPr id="0" name=""/>
        <dsp:cNvSpPr/>
      </dsp:nvSpPr>
      <dsp:spPr>
        <a:xfrm>
          <a:off x="1762757" y="2734436"/>
          <a:ext cx="5965509" cy="1526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1523" tIns="161523" rIns="161523" bIns="161523" numCol="1" spcCol="1270" anchor="ctr" anchorCtr="0">
          <a:noAutofit/>
        </a:bodyPr>
        <a:lstStyle/>
        <a:p>
          <a:pPr marL="0" lvl="0" indent="0" algn="l" defTabSz="711200">
            <a:lnSpc>
              <a:spcPct val="100000"/>
            </a:lnSpc>
            <a:spcBef>
              <a:spcPct val="0"/>
            </a:spcBef>
            <a:spcAft>
              <a:spcPct val="35000"/>
            </a:spcAft>
            <a:buNone/>
          </a:pPr>
          <a:r>
            <a:rPr lang="en-US" sz="1600" kern="1200" dirty="0"/>
            <a:t>Staff make up seven teams, including the Records Management and Appraisal Unit, Research Services Unit, Collections Management Unit, and Outreach Unit, as well as an Administrative Support Unit, Legal Unit, and management team.</a:t>
          </a:r>
        </a:p>
      </dsp:txBody>
      <dsp:txXfrm>
        <a:off x="1762757" y="2734436"/>
        <a:ext cx="5965509" cy="152619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753F8DB-AF8C-4A53-9817-C3A2300AAAC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EC33FEE-52E9-4711-BA44-A0FC2DAA9F6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3ABD1CA-67F5-4634-94A9-88D85BE148B4}" type="datetimeFigureOut">
              <a:rPr lang="en-US" smtClean="0"/>
              <a:t>10/22/2020</a:t>
            </a:fld>
            <a:endParaRPr lang="en-US"/>
          </a:p>
        </p:txBody>
      </p:sp>
      <p:sp>
        <p:nvSpPr>
          <p:cNvPr id="4" name="Footer Placeholder 3">
            <a:extLst>
              <a:ext uri="{FF2B5EF4-FFF2-40B4-BE49-F238E27FC236}">
                <a16:creationId xmlns:a16="http://schemas.microsoft.com/office/drawing/2014/main" id="{469C3E16-F2BC-4462-98F5-9CE2FD4CABF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5A44F6-8F3B-4331-BFDD-D5298FC3E25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8357170-B896-46E5-A532-E909E0B2090E}" type="slidenum">
              <a:rPr lang="en-US" smtClean="0"/>
              <a:t>‹#›</a:t>
            </a:fld>
            <a:endParaRPr lang="en-US"/>
          </a:p>
        </p:txBody>
      </p:sp>
    </p:spTree>
    <p:extLst>
      <p:ext uri="{BB962C8B-B14F-4D97-AF65-F5344CB8AC3E}">
        <p14:creationId xmlns:p14="http://schemas.microsoft.com/office/powerpoint/2010/main" val="11763292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A368A7-9C9A-42E8-9E06-CC37B09F83BE}" type="datetimeFigureOut">
              <a:rPr lang="en-US" smtClean="0"/>
              <a:t>10/22/2020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5B372F-02FE-4BD2-9CE9-178F22DA1F4F}" type="slidenum">
              <a:rPr lang="en-US" smtClean="0"/>
              <a:t>‹#›</a:t>
            </a:fld>
            <a:endParaRPr lang="en-US"/>
          </a:p>
        </p:txBody>
      </p:sp>
    </p:spTree>
    <p:extLst>
      <p:ext uri="{BB962C8B-B14F-4D97-AF65-F5344CB8AC3E}">
        <p14:creationId xmlns:p14="http://schemas.microsoft.com/office/powerpoint/2010/main" val="24069793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82F5A-5A99-4FA8-BF50-C9A665EAAD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CB2F6D-880F-4D3C-AD17-4195DCD631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5107FDC1-0D35-4DA8-9007-C1A86F2DF1C8}"/>
              </a:ext>
            </a:extLst>
          </p:cNvPr>
          <p:cNvSpPr>
            <a:spLocks noGrp="1"/>
          </p:cNvSpPr>
          <p:nvPr>
            <p:ph type="ftr" sz="quarter" idx="11"/>
          </p:nvPr>
        </p:nvSpPr>
        <p:spPr>
          <a:xfrm>
            <a:off x="8410668" y="6356350"/>
            <a:ext cx="2018923" cy="365125"/>
          </a:xfrm>
        </p:spPr>
        <p:txBody>
          <a:bodyPr/>
          <a:lstStyle/>
          <a:p>
            <a:r>
              <a:rPr lang="en-US" dirty="0"/>
              <a:t>October 1, 2020</a:t>
            </a:r>
          </a:p>
        </p:txBody>
      </p:sp>
      <p:sp>
        <p:nvSpPr>
          <p:cNvPr id="6" name="Slide Number Placeholder 5">
            <a:extLst>
              <a:ext uri="{FF2B5EF4-FFF2-40B4-BE49-F238E27FC236}">
                <a16:creationId xmlns:a16="http://schemas.microsoft.com/office/drawing/2014/main" id="{0C042D1E-C743-439E-B3C2-77B63285CC1E}"/>
              </a:ext>
            </a:extLst>
          </p:cNvPr>
          <p:cNvSpPr>
            <a:spLocks noGrp="1"/>
          </p:cNvSpPr>
          <p:nvPr>
            <p:ph type="sldNum" sz="quarter" idx="12"/>
          </p:nvPr>
        </p:nvSpPr>
        <p:spPr/>
        <p:txBody>
          <a:bodyPr/>
          <a:lstStyle/>
          <a:p>
            <a:fld id="{80845E99-662F-4014-8430-82C62712351D}" type="slidenum">
              <a:rPr lang="en-US" smtClean="0"/>
              <a:t>‹#›</a:t>
            </a:fld>
            <a:endParaRPr lang="en-US"/>
          </a:p>
        </p:txBody>
      </p:sp>
    </p:spTree>
    <p:extLst>
      <p:ext uri="{BB962C8B-B14F-4D97-AF65-F5344CB8AC3E}">
        <p14:creationId xmlns:p14="http://schemas.microsoft.com/office/powerpoint/2010/main" val="4226740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41E7D-88F9-49F3-9FDB-0CEEB332E79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6D662F-5D57-4A31-9A88-277DF06CC6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2553FD-CA21-45C2-A63D-D3441F96563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C94E63A-58FB-4F8C-AFE2-5F29F7E17C4C}"/>
              </a:ext>
            </a:extLst>
          </p:cNvPr>
          <p:cNvSpPr>
            <a:spLocks noGrp="1"/>
          </p:cNvSpPr>
          <p:nvPr>
            <p:ph type="ftr" sz="quarter" idx="11"/>
          </p:nvPr>
        </p:nvSpPr>
        <p:spPr/>
        <p:txBody>
          <a:bodyPr/>
          <a:lstStyle/>
          <a:p>
            <a:r>
              <a:rPr lang="en-US"/>
              <a:t>October 1, 2020</a:t>
            </a:r>
          </a:p>
        </p:txBody>
      </p:sp>
      <p:sp>
        <p:nvSpPr>
          <p:cNvPr id="6" name="Slide Number Placeholder 5">
            <a:extLst>
              <a:ext uri="{FF2B5EF4-FFF2-40B4-BE49-F238E27FC236}">
                <a16:creationId xmlns:a16="http://schemas.microsoft.com/office/drawing/2014/main" id="{8E1C3A35-FA1F-4764-8B2A-60017EF948B3}"/>
              </a:ext>
            </a:extLst>
          </p:cNvPr>
          <p:cNvSpPr>
            <a:spLocks noGrp="1"/>
          </p:cNvSpPr>
          <p:nvPr>
            <p:ph type="sldNum" sz="quarter" idx="12"/>
          </p:nvPr>
        </p:nvSpPr>
        <p:spPr/>
        <p:txBody>
          <a:bodyPr/>
          <a:lstStyle/>
          <a:p>
            <a:fld id="{80845E99-662F-4014-8430-82C62712351D}" type="slidenum">
              <a:rPr lang="en-US" smtClean="0"/>
              <a:t>‹#›</a:t>
            </a:fld>
            <a:endParaRPr lang="en-US"/>
          </a:p>
        </p:txBody>
      </p:sp>
    </p:spTree>
    <p:extLst>
      <p:ext uri="{BB962C8B-B14F-4D97-AF65-F5344CB8AC3E}">
        <p14:creationId xmlns:p14="http://schemas.microsoft.com/office/powerpoint/2010/main" val="579866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9E29FB-4144-4AC5-A3E5-D0709E3131D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046812-1109-4F42-874D-25D718938E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E57569-C4D6-409D-B592-4C15FAE261F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6ABF07D-A6A7-4020-AE93-BCDED53D15F9}"/>
              </a:ext>
            </a:extLst>
          </p:cNvPr>
          <p:cNvSpPr>
            <a:spLocks noGrp="1"/>
          </p:cNvSpPr>
          <p:nvPr>
            <p:ph type="ftr" sz="quarter" idx="11"/>
          </p:nvPr>
        </p:nvSpPr>
        <p:spPr/>
        <p:txBody>
          <a:bodyPr/>
          <a:lstStyle/>
          <a:p>
            <a:r>
              <a:rPr lang="en-US"/>
              <a:t>October 1, 2020</a:t>
            </a:r>
          </a:p>
        </p:txBody>
      </p:sp>
      <p:sp>
        <p:nvSpPr>
          <p:cNvPr id="6" name="Slide Number Placeholder 5">
            <a:extLst>
              <a:ext uri="{FF2B5EF4-FFF2-40B4-BE49-F238E27FC236}">
                <a16:creationId xmlns:a16="http://schemas.microsoft.com/office/drawing/2014/main" id="{2B6E15D9-D578-40BD-ADC4-EBD3C1A72B41}"/>
              </a:ext>
            </a:extLst>
          </p:cNvPr>
          <p:cNvSpPr>
            <a:spLocks noGrp="1"/>
          </p:cNvSpPr>
          <p:nvPr>
            <p:ph type="sldNum" sz="quarter" idx="12"/>
          </p:nvPr>
        </p:nvSpPr>
        <p:spPr/>
        <p:txBody>
          <a:bodyPr/>
          <a:lstStyle/>
          <a:p>
            <a:fld id="{80845E99-662F-4014-8430-82C62712351D}" type="slidenum">
              <a:rPr lang="en-US" smtClean="0"/>
              <a:t>‹#›</a:t>
            </a:fld>
            <a:endParaRPr lang="en-US"/>
          </a:p>
        </p:txBody>
      </p:sp>
    </p:spTree>
    <p:extLst>
      <p:ext uri="{BB962C8B-B14F-4D97-AF65-F5344CB8AC3E}">
        <p14:creationId xmlns:p14="http://schemas.microsoft.com/office/powerpoint/2010/main" val="41531409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10/22/2020</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11141351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00" b="1" i="0">
                <a:solidFill>
                  <a:srgbClr val="FFD966"/>
                </a:solidFill>
                <a:latin typeface="Carlito"/>
                <a:cs typeface="Carlito"/>
              </a:defRPr>
            </a:lvl1pPr>
          </a:lstStyle>
          <a:p>
            <a:endParaRPr/>
          </a:p>
        </p:txBody>
      </p:sp>
      <p:sp>
        <p:nvSpPr>
          <p:cNvPr id="3" name="Holder 3"/>
          <p:cNvSpPr>
            <a:spLocks noGrp="1"/>
          </p:cNvSpPr>
          <p:nvPr>
            <p:ph type="body" idx="1"/>
          </p:nvPr>
        </p:nvSpPr>
        <p:spPr/>
        <p:txBody>
          <a:bodyPr lIns="0" tIns="0" rIns="0" bIns="0"/>
          <a:lstStyle>
            <a:lvl1pPr>
              <a:defRPr sz="3200" b="0" i="0">
                <a:solidFill>
                  <a:schemeClr val="bg1"/>
                </a:solidFill>
                <a:latin typeface="Carlito"/>
                <a:cs typeface="Carlito"/>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10/22/2020</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11182331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00" b="1" i="0">
                <a:solidFill>
                  <a:srgbClr val="FFD966"/>
                </a:solidFill>
                <a:latin typeface="Carlito"/>
                <a:cs typeface="Carlito"/>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10/22/2020</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35269698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00" b="1" i="0">
                <a:solidFill>
                  <a:srgbClr val="FFD966"/>
                </a:solidFill>
                <a:latin typeface="Carlito"/>
                <a:cs typeface="Carlito"/>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10/22/2020</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41347630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10/22/2020</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9717738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B9869A8-5A04-427B-8FCE-BAF22A1182D5}" type="datetimeFigureOut">
              <a:rPr lang="en-US" smtClean="0"/>
              <a:t>10/22/2020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772E6F-7692-4BC4-854D-9EE572D614EC}" type="slidenum">
              <a:rPr lang="en-US" smtClean="0"/>
              <a:t>‹#›</a:t>
            </a:fld>
            <a:endParaRPr lang="en-US"/>
          </a:p>
        </p:txBody>
      </p:sp>
    </p:spTree>
    <p:extLst>
      <p:ext uri="{BB962C8B-B14F-4D97-AF65-F5344CB8AC3E}">
        <p14:creationId xmlns:p14="http://schemas.microsoft.com/office/powerpoint/2010/main" val="9473520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B9869A8-5A04-427B-8FCE-BAF22A1182D5}" type="datetimeFigureOut">
              <a:rPr lang="en-US" smtClean="0"/>
              <a:t>10/22/2020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772E6F-7692-4BC4-854D-9EE572D614EC}" type="slidenum">
              <a:rPr lang="en-US" smtClean="0"/>
              <a:t>‹#›</a:t>
            </a:fld>
            <a:endParaRPr lang="en-US"/>
          </a:p>
        </p:txBody>
      </p:sp>
    </p:spTree>
    <p:extLst>
      <p:ext uri="{BB962C8B-B14F-4D97-AF65-F5344CB8AC3E}">
        <p14:creationId xmlns:p14="http://schemas.microsoft.com/office/powerpoint/2010/main" val="2848535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B9869A8-5A04-427B-8FCE-BAF22A1182D5}" type="datetimeFigureOut">
              <a:rPr lang="en-US" smtClean="0"/>
              <a:t>10/22/2020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772E6F-7692-4BC4-854D-9EE572D614EC}" type="slidenum">
              <a:rPr lang="en-US" smtClean="0"/>
              <a:t>‹#›</a:t>
            </a:fld>
            <a:endParaRPr lang="en-US"/>
          </a:p>
        </p:txBody>
      </p:sp>
    </p:spTree>
    <p:extLst>
      <p:ext uri="{BB962C8B-B14F-4D97-AF65-F5344CB8AC3E}">
        <p14:creationId xmlns:p14="http://schemas.microsoft.com/office/powerpoint/2010/main" val="3244662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DE847-9DBE-4A24-A988-D323CD7EE2B5}"/>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FFCBF32-AA32-40A7-8B1C-8EE04C22E2A6}"/>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7F4D9A0-7153-472F-BAB0-74289963714A}"/>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55AD2454-2158-4A0B-B54A-D79DFFCD1B39}"/>
              </a:ext>
            </a:extLst>
          </p:cNvPr>
          <p:cNvSpPr>
            <a:spLocks noGrp="1"/>
          </p:cNvSpPr>
          <p:nvPr>
            <p:ph type="ftr" sz="quarter" idx="11"/>
          </p:nvPr>
        </p:nvSpPr>
        <p:spPr/>
        <p:txBody>
          <a:bodyPr/>
          <a:lstStyle/>
          <a:p>
            <a:r>
              <a:rPr lang="en-US"/>
              <a:t>October 1, 2020</a:t>
            </a:r>
            <a:endParaRPr lang="en-US" dirty="0"/>
          </a:p>
        </p:txBody>
      </p:sp>
      <p:sp>
        <p:nvSpPr>
          <p:cNvPr id="6" name="Slide Number Placeholder 5">
            <a:extLst>
              <a:ext uri="{FF2B5EF4-FFF2-40B4-BE49-F238E27FC236}">
                <a16:creationId xmlns:a16="http://schemas.microsoft.com/office/drawing/2014/main" id="{40C33380-18C6-47C1-8389-47619138D3FB}"/>
              </a:ext>
            </a:extLst>
          </p:cNvPr>
          <p:cNvSpPr>
            <a:spLocks noGrp="1"/>
          </p:cNvSpPr>
          <p:nvPr>
            <p:ph type="sldNum" sz="quarter" idx="12"/>
          </p:nvPr>
        </p:nvSpPr>
        <p:spPr/>
        <p:txBody>
          <a:bodyPr/>
          <a:lstStyle/>
          <a:p>
            <a:r>
              <a:rPr lang="en-US" dirty="0"/>
              <a:t>October 1, 2020    </a:t>
            </a:r>
          </a:p>
        </p:txBody>
      </p:sp>
    </p:spTree>
    <p:extLst>
      <p:ext uri="{BB962C8B-B14F-4D97-AF65-F5344CB8AC3E}">
        <p14:creationId xmlns:p14="http://schemas.microsoft.com/office/powerpoint/2010/main" val="30067331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CB9869A8-5A04-427B-8FCE-BAF22A1182D5}" type="datetimeFigureOut">
              <a:rPr lang="en-US" smtClean="0"/>
              <a:t>10/22/2020</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3E772E6F-7692-4BC4-854D-9EE572D614EC}" type="slidenum">
              <a:rPr lang="en-US" smtClean="0"/>
              <a:t>‹#›</a:t>
            </a:fld>
            <a:endParaRPr lang="en-US"/>
          </a:p>
        </p:txBody>
      </p:sp>
    </p:spTree>
    <p:extLst>
      <p:ext uri="{BB962C8B-B14F-4D97-AF65-F5344CB8AC3E}">
        <p14:creationId xmlns:p14="http://schemas.microsoft.com/office/powerpoint/2010/main" val="25585596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CB9869A8-5A04-427B-8FCE-BAF22A1182D5}" type="datetimeFigureOut">
              <a:rPr lang="en-US" smtClean="0"/>
              <a:t>10/22/2020</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3E772E6F-7692-4BC4-854D-9EE572D614EC}" type="slidenum">
              <a:rPr lang="en-US" smtClean="0"/>
              <a:t>‹#›</a:t>
            </a:fld>
            <a:endParaRPr lang="en-US"/>
          </a:p>
        </p:txBody>
      </p:sp>
    </p:spTree>
    <p:extLst>
      <p:ext uri="{BB962C8B-B14F-4D97-AF65-F5344CB8AC3E}">
        <p14:creationId xmlns:p14="http://schemas.microsoft.com/office/powerpoint/2010/main" val="13548751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CB9869A8-5A04-427B-8FCE-BAF22A1182D5}" type="datetimeFigureOut">
              <a:rPr lang="en-US" smtClean="0"/>
              <a:t>10/22/2020</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3E772E6F-7692-4BC4-854D-9EE572D614EC}" type="slidenum">
              <a:rPr lang="en-US" smtClean="0"/>
              <a:t>‹#›</a:t>
            </a:fld>
            <a:endParaRPr lang="en-US"/>
          </a:p>
        </p:txBody>
      </p:sp>
    </p:spTree>
    <p:extLst>
      <p:ext uri="{BB962C8B-B14F-4D97-AF65-F5344CB8AC3E}">
        <p14:creationId xmlns:p14="http://schemas.microsoft.com/office/powerpoint/2010/main" val="32813309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B9869A8-5A04-427B-8FCE-BAF22A1182D5}" type="datetimeFigureOut">
              <a:rPr lang="en-US" smtClean="0"/>
              <a:t>10/22/2020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772E6F-7692-4BC4-854D-9EE572D614EC}" type="slidenum">
              <a:rPr lang="en-US" smtClean="0"/>
              <a:t>‹#›</a:t>
            </a:fld>
            <a:endParaRPr lang="en-US"/>
          </a:p>
        </p:txBody>
      </p:sp>
    </p:spTree>
    <p:extLst>
      <p:ext uri="{BB962C8B-B14F-4D97-AF65-F5344CB8AC3E}">
        <p14:creationId xmlns:p14="http://schemas.microsoft.com/office/powerpoint/2010/main" val="30500954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CB9869A8-5A04-427B-8FCE-BAF22A1182D5}" type="datetimeFigureOut">
              <a:rPr lang="en-US" smtClean="0"/>
              <a:t>10/22/2020</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3E772E6F-7692-4BC4-854D-9EE572D614EC}" type="slidenum">
              <a:rPr lang="en-US" smtClean="0"/>
              <a:t>‹#›</a:t>
            </a:fld>
            <a:endParaRPr lang="en-US"/>
          </a:p>
        </p:txBody>
      </p:sp>
    </p:spTree>
    <p:extLst>
      <p:ext uri="{BB962C8B-B14F-4D97-AF65-F5344CB8AC3E}">
        <p14:creationId xmlns:p14="http://schemas.microsoft.com/office/powerpoint/2010/main" val="21475082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CB9869A8-5A04-427B-8FCE-BAF22A1182D5}" type="datetimeFigureOut">
              <a:rPr lang="en-US" smtClean="0"/>
              <a:t>10/22/2020</a:t>
            </a:fld>
            <a:endParaRPr lang="en-US"/>
          </a:p>
        </p:txBody>
      </p:sp>
      <p:sp>
        <p:nvSpPr>
          <p:cNvPr id="9" name="Footer Placeholder 8"/>
          <p:cNvSpPr>
            <a:spLocks noGrp="1"/>
          </p:cNvSpPr>
          <p:nvPr>
            <p:ph type="ftr" sz="quarter" idx="11"/>
          </p:nvPr>
        </p:nvSpPr>
        <p:spPr>
          <a:xfrm>
            <a:off x="3499101" y="6356350"/>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3E772E6F-7692-4BC4-854D-9EE572D614EC}" type="slidenum">
              <a:rPr lang="en-US" smtClean="0"/>
              <a:t>‹#›</a:t>
            </a:fld>
            <a:endParaRPr lang="en-US"/>
          </a:p>
        </p:txBody>
      </p:sp>
    </p:spTree>
    <p:extLst>
      <p:ext uri="{BB962C8B-B14F-4D97-AF65-F5344CB8AC3E}">
        <p14:creationId xmlns:p14="http://schemas.microsoft.com/office/powerpoint/2010/main" val="8162838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B9869A8-5A04-427B-8FCE-BAF22A1182D5}" type="datetimeFigureOut">
              <a:rPr lang="en-US" smtClean="0"/>
              <a:t>10/22/2020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772E6F-7692-4BC4-854D-9EE572D614EC}" type="slidenum">
              <a:rPr lang="en-US" smtClean="0"/>
              <a:t>‹#›</a:t>
            </a:fld>
            <a:endParaRPr lang="en-US"/>
          </a:p>
        </p:txBody>
      </p:sp>
    </p:spTree>
    <p:extLst>
      <p:ext uri="{BB962C8B-B14F-4D97-AF65-F5344CB8AC3E}">
        <p14:creationId xmlns:p14="http://schemas.microsoft.com/office/powerpoint/2010/main" val="2578656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B9869A8-5A04-427B-8FCE-BAF22A1182D5}" type="datetimeFigureOut">
              <a:rPr lang="en-US" smtClean="0"/>
              <a:t>10/22/2020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772E6F-7692-4BC4-854D-9EE572D614EC}" type="slidenum">
              <a:rPr lang="en-US" smtClean="0"/>
              <a:t>‹#›</a:t>
            </a:fld>
            <a:endParaRPr lang="en-US"/>
          </a:p>
        </p:txBody>
      </p:sp>
    </p:spTree>
    <p:extLst>
      <p:ext uri="{BB962C8B-B14F-4D97-AF65-F5344CB8AC3E}">
        <p14:creationId xmlns:p14="http://schemas.microsoft.com/office/powerpoint/2010/main" val="3878084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1C757-E44F-4DEB-801A-A628CF06F9F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264B83-5791-4A02-A941-1AC1F11773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0E6FFB-D9BE-4016-932F-67998905C00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59D8610-80B9-4217-970D-19CBA6445153}"/>
              </a:ext>
            </a:extLst>
          </p:cNvPr>
          <p:cNvSpPr>
            <a:spLocks noGrp="1"/>
          </p:cNvSpPr>
          <p:nvPr>
            <p:ph type="ftr" sz="quarter" idx="11"/>
          </p:nvPr>
        </p:nvSpPr>
        <p:spPr/>
        <p:txBody>
          <a:bodyPr/>
          <a:lstStyle/>
          <a:p>
            <a:r>
              <a:rPr lang="en-US"/>
              <a:t>October 1, 2020</a:t>
            </a:r>
          </a:p>
        </p:txBody>
      </p:sp>
      <p:sp>
        <p:nvSpPr>
          <p:cNvPr id="6" name="Slide Number Placeholder 5">
            <a:extLst>
              <a:ext uri="{FF2B5EF4-FFF2-40B4-BE49-F238E27FC236}">
                <a16:creationId xmlns:a16="http://schemas.microsoft.com/office/drawing/2014/main" id="{EE52405B-7E94-4915-9C34-8DE9CDC34F8E}"/>
              </a:ext>
            </a:extLst>
          </p:cNvPr>
          <p:cNvSpPr>
            <a:spLocks noGrp="1"/>
          </p:cNvSpPr>
          <p:nvPr>
            <p:ph type="sldNum" sz="quarter" idx="12"/>
          </p:nvPr>
        </p:nvSpPr>
        <p:spPr/>
        <p:txBody>
          <a:bodyPr/>
          <a:lstStyle/>
          <a:p>
            <a:fld id="{80845E99-662F-4014-8430-82C62712351D}" type="slidenum">
              <a:rPr lang="en-US" smtClean="0"/>
              <a:t>‹#›</a:t>
            </a:fld>
            <a:endParaRPr lang="en-US"/>
          </a:p>
        </p:txBody>
      </p:sp>
    </p:spTree>
    <p:extLst>
      <p:ext uri="{BB962C8B-B14F-4D97-AF65-F5344CB8AC3E}">
        <p14:creationId xmlns:p14="http://schemas.microsoft.com/office/powerpoint/2010/main" val="611670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BAEC9-FB54-453B-B3E3-2004E95819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8A30AC-6BF2-4312-AF5E-372C487B8E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222E05-60E3-483A-8A6F-B9267C751D4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0247B8-9A59-4071-A12A-5F02A640A59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02DD75E0-B604-470D-B3D7-253EC041F471}"/>
              </a:ext>
            </a:extLst>
          </p:cNvPr>
          <p:cNvSpPr>
            <a:spLocks noGrp="1"/>
          </p:cNvSpPr>
          <p:nvPr>
            <p:ph type="ftr" sz="quarter" idx="11"/>
          </p:nvPr>
        </p:nvSpPr>
        <p:spPr/>
        <p:txBody>
          <a:bodyPr/>
          <a:lstStyle/>
          <a:p>
            <a:r>
              <a:rPr lang="en-US"/>
              <a:t>October 1, 2020</a:t>
            </a:r>
          </a:p>
        </p:txBody>
      </p:sp>
      <p:sp>
        <p:nvSpPr>
          <p:cNvPr id="7" name="Slide Number Placeholder 6">
            <a:extLst>
              <a:ext uri="{FF2B5EF4-FFF2-40B4-BE49-F238E27FC236}">
                <a16:creationId xmlns:a16="http://schemas.microsoft.com/office/drawing/2014/main" id="{5EB47E8A-DDC6-4B98-AE63-0D5E7D276798}"/>
              </a:ext>
            </a:extLst>
          </p:cNvPr>
          <p:cNvSpPr>
            <a:spLocks noGrp="1"/>
          </p:cNvSpPr>
          <p:nvPr>
            <p:ph type="sldNum" sz="quarter" idx="12"/>
          </p:nvPr>
        </p:nvSpPr>
        <p:spPr/>
        <p:txBody>
          <a:bodyPr/>
          <a:lstStyle/>
          <a:p>
            <a:fld id="{80845E99-662F-4014-8430-82C62712351D}" type="slidenum">
              <a:rPr lang="en-US" smtClean="0"/>
              <a:t>‹#›</a:t>
            </a:fld>
            <a:endParaRPr lang="en-US"/>
          </a:p>
        </p:txBody>
      </p:sp>
    </p:spTree>
    <p:extLst>
      <p:ext uri="{BB962C8B-B14F-4D97-AF65-F5344CB8AC3E}">
        <p14:creationId xmlns:p14="http://schemas.microsoft.com/office/powerpoint/2010/main" val="3452182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8A5C9-B388-4D27-9B26-8DF22D24897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98DDD6-5966-41D0-8881-4EB87C4391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86AEB9-3E6C-4B52-BCDC-9A7EC24D73B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00D88D-C0CE-4251-BB24-F7FB06EEFB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7FA920-6DD3-41C2-BE76-6975052CE47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57511D-1AA6-4B5B-8568-E85066C01AE9}"/>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787C01AF-418C-47F6-B93B-28D91BA5C367}"/>
              </a:ext>
            </a:extLst>
          </p:cNvPr>
          <p:cNvSpPr>
            <a:spLocks noGrp="1"/>
          </p:cNvSpPr>
          <p:nvPr>
            <p:ph type="ftr" sz="quarter" idx="11"/>
          </p:nvPr>
        </p:nvSpPr>
        <p:spPr/>
        <p:txBody>
          <a:bodyPr/>
          <a:lstStyle/>
          <a:p>
            <a:r>
              <a:rPr lang="en-US"/>
              <a:t>October 1, 2020</a:t>
            </a:r>
          </a:p>
        </p:txBody>
      </p:sp>
      <p:sp>
        <p:nvSpPr>
          <p:cNvPr id="9" name="Slide Number Placeholder 8">
            <a:extLst>
              <a:ext uri="{FF2B5EF4-FFF2-40B4-BE49-F238E27FC236}">
                <a16:creationId xmlns:a16="http://schemas.microsoft.com/office/drawing/2014/main" id="{34D723A6-4938-4EC9-83D1-E97E3949A552}"/>
              </a:ext>
            </a:extLst>
          </p:cNvPr>
          <p:cNvSpPr>
            <a:spLocks noGrp="1"/>
          </p:cNvSpPr>
          <p:nvPr>
            <p:ph type="sldNum" sz="quarter" idx="12"/>
          </p:nvPr>
        </p:nvSpPr>
        <p:spPr/>
        <p:txBody>
          <a:bodyPr/>
          <a:lstStyle/>
          <a:p>
            <a:fld id="{80845E99-662F-4014-8430-82C62712351D}" type="slidenum">
              <a:rPr lang="en-US" smtClean="0"/>
              <a:t>‹#›</a:t>
            </a:fld>
            <a:endParaRPr lang="en-US"/>
          </a:p>
        </p:txBody>
      </p:sp>
    </p:spTree>
    <p:extLst>
      <p:ext uri="{BB962C8B-B14F-4D97-AF65-F5344CB8AC3E}">
        <p14:creationId xmlns:p14="http://schemas.microsoft.com/office/powerpoint/2010/main" val="874060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86EBD-2A3D-4374-A432-B26325C559A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1F35087-834D-4991-BBBF-FF7CDADD734D}"/>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68D0E769-A5EB-4E6B-90FC-EC95E93781DD}"/>
              </a:ext>
            </a:extLst>
          </p:cNvPr>
          <p:cNvSpPr>
            <a:spLocks noGrp="1"/>
          </p:cNvSpPr>
          <p:nvPr>
            <p:ph type="ftr" sz="quarter" idx="11"/>
          </p:nvPr>
        </p:nvSpPr>
        <p:spPr/>
        <p:txBody>
          <a:bodyPr/>
          <a:lstStyle/>
          <a:p>
            <a:r>
              <a:rPr lang="en-US"/>
              <a:t>October 1, 2020</a:t>
            </a:r>
          </a:p>
        </p:txBody>
      </p:sp>
      <p:sp>
        <p:nvSpPr>
          <p:cNvPr id="5" name="Slide Number Placeholder 4">
            <a:extLst>
              <a:ext uri="{FF2B5EF4-FFF2-40B4-BE49-F238E27FC236}">
                <a16:creationId xmlns:a16="http://schemas.microsoft.com/office/drawing/2014/main" id="{17057167-7A27-4581-A639-A44CD59410C5}"/>
              </a:ext>
            </a:extLst>
          </p:cNvPr>
          <p:cNvSpPr>
            <a:spLocks noGrp="1"/>
          </p:cNvSpPr>
          <p:nvPr>
            <p:ph type="sldNum" sz="quarter" idx="12"/>
          </p:nvPr>
        </p:nvSpPr>
        <p:spPr/>
        <p:txBody>
          <a:bodyPr/>
          <a:lstStyle/>
          <a:p>
            <a:fld id="{80845E99-662F-4014-8430-82C62712351D}" type="slidenum">
              <a:rPr lang="en-US" smtClean="0"/>
              <a:t>‹#›</a:t>
            </a:fld>
            <a:endParaRPr lang="en-US"/>
          </a:p>
        </p:txBody>
      </p:sp>
    </p:spTree>
    <p:extLst>
      <p:ext uri="{BB962C8B-B14F-4D97-AF65-F5344CB8AC3E}">
        <p14:creationId xmlns:p14="http://schemas.microsoft.com/office/powerpoint/2010/main" val="448011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71D427-9AA1-4598-82B8-6E1A64DD8C92}"/>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8298DDFD-17CA-411F-A3CB-AB3B4B3AA3FE}"/>
              </a:ext>
            </a:extLst>
          </p:cNvPr>
          <p:cNvSpPr>
            <a:spLocks noGrp="1"/>
          </p:cNvSpPr>
          <p:nvPr>
            <p:ph type="ftr" sz="quarter" idx="11"/>
          </p:nvPr>
        </p:nvSpPr>
        <p:spPr/>
        <p:txBody>
          <a:bodyPr/>
          <a:lstStyle/>
          <a:p>
            <a:r>
              <a:rPr lang="en-US"/>
              <a:t>October 1, 2020</a:t>
            </a:r>
          </a:p>
        </p:txBody>
      </p:sp>
      <p:sp>
        <p:nvSpPr>
          <p:cNvPr id="4" name="Slide Number Placeholder 3">
            <a:extLst>
              <a:ext uri="{FF2B5EF4-FFF2-40B4-BE49-F238E27FC236}">
                <a16:creationId xmlns:a16="http://schemas.microsoft.com/office/drawing/2014/main" id="{C652B304-BCD0-4CE9-A3D1-CD49324CEBE6}"/>
              </a:ext>
            </a:extLst>
          </p:cNvPr>
          <p:cNvSpPr>
            <a:spLocks noGrp="1"/>
          </p:cNvSpPr>
          <p:nvPr>
            <p:ph type="sldNum" sz="quarter" idx="12"/>
          </p:nvPr>
        </p:nvSpPr>
        <p:spPr/>
        <p:txBody>
          <a:bodyPr/>
          <a:lstStyle/>
          <a:p>
            <a:fld id="{80845E99-662F-4014-8430-82C62712351D}" type="slidenum">
              <a:rPr lang="en-US" smtClean="0"/>
              <a:t>‹#›</a:t>
            </a:fld>
            <a:endParaRPr lang="en-US"/>
          </a:p>
        </p:txBody>
      </p:sp>
    </p:spTree>
    <p:extLst>
      <p:ext uri="{BB962C8B-B14F-4D97-AF65-F5344CB8AC3E}">
        <p14:creationId xmlns:p14="http://schemas.microsoft.com/office/powerpoint/2010/main" val="2200274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D6034-2B04-4F61-ADA8-B601B5FEB9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D277AB-69B7-48CC-92B1-6C4AE86699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D47F81-E59F-4BFB-8D82-FA409A8614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A98616-17E8-4321-9B07-0C7563E5596E}"/>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C311B1D2-A3F9-44C0-9863-4A39E9B011B0}"/>
              </a:ext>
            </a:extLst>
          </p:cNvPr>
          <p:cNvSpPr>
            <a:spLocks noGrp="1"/>
          </p:cNvSpPr>
          <p:nvPr>
            <p:ph type="ftr" sz="quarter" idx="11"/>
          </p:nvPr>
        </p:nvSpPr>
        <p:spPr/>
        <p:txBody>
          <a:bodyPr/>
          <a:lstStyle/>
          <a:p>
            <a:r>
              <a:rPr lang="en-US"/>
              <a:t>October 1, 2020</a:t>
            </a:r>
          </a:p>
        </p:txBody>
      </p:sp>
      <p:sp>
        <p:nvSpPr>
          <p:cNvPr id="7" name="Slide Number Placeholder 6">
            <a:extLst>
              <a:ext uri="{FF2B5EF4-FFF2-40B4-BE49-F238E27FC236}">
                <a16:creationId xmlns:a16="http://schemas.microsoft.com/office/drawing/2014/main" id="{0EA78D06-36DC-4E0A-8C4E-9C87027C4FB6}"/>
              </a:ext>
            </a:extLst>
          </p:cNvPr>
          <p:cNvSpPr>
            <a:spLocks noGrp="1"/>
          </p:cNvSpPr>
          <p:nvPr>
            <p:ph type="sldNum" sz="quarter" idx="12"/>
          </p:nvPr>
        </p:nvSpPr>
        <p:spPr/>
        <p:txBody>
          <a:bodyPr/>
          <a:lstStyle/>
          <a:p>
            <a:fld id="{80845E99-662F-4014-8430-82C62712351D}" type="slidenum">
              <a:rPr lang="en-US" smtClean="0"/>
              <a:t>‹#›</a:t>
            </a:fld>
            <a:endParaRPr lang="en-US"/>
          </a:p>
        </p:txBody>
      </p:sp>
    </p:spTree>
    <p:extLst>
      <p:ext uri="{BB962C8B-B14F-4D97-AF65-F5344CB8AC3E}">
        <p14:creationId xmlns:p14="http://schemas.microsoft.com/office/powerpoint/2010/main" val="2128334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46ADB-DD63-4C56-AA1F-D80EEFF846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DC8E35B-8B61-4A59-8506-110FC207B8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25F4D40-65DA-4843-9271-51FFE170DB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F48861-EDE8-4F6D-A476-8A4B6AE374C5}"/>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F7195840-02CF-4D41-BFF6-63B48CDCBB5D}"/>
              </a:ext>
            </a:extLst>
          </p:cNvPr>
          <p:cNvSpPr>
            <a:spLocks noGrp="1"/>
          </p:cNvSpPr>
          <p:nvPr>
            <p:ph type="ftr" sz="quarter" idx="11"/>
          </p:nvPr>
        </p:nvSpPr>
        <p:spPr/>
        <p:txBody>
          <a:bodyPr/>
          <a:lstStyle/>
          <a:p>
            <a:r>
              <a:rPr lang="en-US"/>
              <a:t>October 1, 2020</a:t>
            </a:r>
          </a:p>
        </p:txBody>
      </p:sp>
      <p:sp>
        <p:nvSpPr>
          <p:cNvPr id="7" name="Slide Number Placeholder 6">
            <a:extLst>
              <a:ext uri="{FF2B5EF4-FFF2-40B4-BE49-F238E27FC236}">
                <a16:creationId xmlns:a16="http://schemas.microsoft.com/office/drawing/2014/main" id="{3B9FA87C-DE66-4200-BFCB-722A2847FA82}"/>
              </a:ext>
            </a:extLst>
          </p:cNvPr>
          <p:cNvSpPr>
            <a:spLocks noGrp="1"/>
          </p:cNvSpPr>
          <p:nvPr>
            <p:ph type="sldNum" sz="quarter" idx="12"/>
          </p:nvPr>
        </p:nvSpPr>
        <p:spPr/>
        <p:txBody>
          <a:bodyPr/>
          <a:lstStyle/>
          <a:p>
            <a:fld id="{80845E99-662F-4014-8430-82C62712351D}" type="slidenum">
              <a:rPr lang="en-US" smtClean="0"/>
              <a:t>‹#›</a:t>
            </a:fld>
            <a:endParaRPr lang="en-US"/>
          </a:p>
        </p:txBody>
      </p:sp>
    </p:spTree>
    <p:extLst>
      <p:ext uri="{BB962C8B-B14F-4D97-AF65-F5344CB8AC3E}">
        <p14:creationId xmlns:p14="http://schemas.microsoft.com/office/powerpoint/2010/main" val="42165598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0E6EFC-0912-4D55-8912-701F845B5D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5F16EA-27D8-4E32-BCA5-4CD1F45FAA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7013F9-ED7A-4FEA-B260-6F70CAC15F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EF38DA4E-D94F-450C-AC4E-6249DEC928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October 1, 2020</a:t>
            </a:r>
          </a:p>
        </p:txBody>
      </p:sp>
      <p:sp>
        <p:nvSpPr>
          <p:cNvPr id="6" name="Slide Number Placeholder 5">
            <a:extLst>
              <a:ext uri="{FF2B5EF4-FFF2-40B4-BE49-F238E27FC236}">
                <a16:creationId xmlns:a16="http://schemas.microsoft.com/office/drawing/2014/main" id="{D80C6FA2-0C4E-4479-A5F0-EFA73DC0ED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845E99-662F-4014-8430-82C62712351D}" type="slidenum">
              <a:rPr lang="en-US" smtClean="0"/>
              <a:t>‹#›</a:t>
            </a:fld>
            <a:endParaRPr lang="en-US"/>
          </a:p>
        </p:txBody>
      </p:sp>
    </p:spTree>
    <p:extLst>
      <p:ext uri="{BB962C8B-B14F-4D97-AF65-F5344CB8AC3E}">
        <p14:creationId xmlns:p14="http://schemas.microsoft.com/office/powerpoint/2010/main" val="28519433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739645" y="1911172"/>
            <a:ext cx="8712708" cy="2769870"/>
          </a:xfrm>
          <a:prstGeom prst="rect">
            <a:avLst/>
          </a:prstGeom>
        </p:spPr>
        <p:txBody>
          <a:bodyPr wrap="square" lIns="0" tIns="0" rIns="0" bIns="0">
            <a:spAutoFit/>
          </a:bodyPr>
          <a:lstStyle>
            <a:lvl1pPr>
              <a:defRPr sz="6000" b="1" i="0">
                <a:solidFill>
                  <a:srgbClr val="FFD966"/>
                </a:solidFill>
                <a:latin typeface="Carlito"/>
                <a:cs typeface="Carlito"/>
              </a:defRPr>
            </a:lvl1pPr>
          </a:lstStyle>
          <a:p>
            <a:endParaRPr/>
          </a:p>
        </p:txBody>
      </p:sp>
      <p:sp>
        <p:nvSpPr>
          <p:cNvPr id="3" name="Holder 3"/>
          <p:cNvSpPr>
            <a:spLocks noGrp="1"/>
          </p:cNvSpPr>
          <p:nvPr>
            <p:ph type="body" idx="1"/>
          </p:nvPr>
        </p:nvSpPr>
        <p:spPr>
          <a:xfrm>
            <a:off x="2097151" y="1114425"/>
            <a:ext cx="7780655" cy="4782185"/>
          </a:xfrm>
          <a:prstGeom prst="rect">
            <a:avLst/>
          </a:prstGeom>
        </p:spPr>
        <p:txBody>
          <a:bodyPr wrap="square" lIns="0" tIns="0" rIns="0" bIns="0">
            <a:spAutoFit/>
          </a:bodyPr>
          <a:lstStyle>
            <a:lvl1pPr>
              <a:defRPr sz="3200" b="0" i="0">
                <a:solidFill>
                  <a:schemeClr val="bg1"/>
                </a:solidFill>
                <a:latin typeface="Carlito"/>
                <a:cs typeface="Carlito"/>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10/22/2020</a:t>
            </a:fld>
            <a:endParaRPr lang="en-US" dirty="0"/>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11653264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CB9869A8-5A04-427B-8FCE-BAF22A1182D5}" type="datetimeFigureOut">
              <a:rPr lang="en-US" smtClean="0"/>
              <a:t>10/22/2020</a:t>
            </a:fld>
            <a:endParaRPr lang="en-US"/>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3E772E6F-7692-4BC4-854D-9EE572D614EC}" type="slidenum">
              <a:rPr lang="en-US" smtClean="0"/>
              <a:t>‹#›</a:t>
            </a:fld>
            <a:endParaRPr lang="en-US"/>
          </a:p>
        </p:txBody>
      </p:sp>
    </p:spTree>
    <p:extLst>
      <p:ext uri="{BB962C8B-B14F-4D97-AF65-F5344CB8AC3E}">
        <p14:creationId xmlns:p14="http://schemas.microsoft.com/office/powerpoint/2010/main" val="372741413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1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hyperlink" Target="mailto:archivesweb@sos.ca.gov" TargetMode="External"/><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www.statearchivists.org/programs/cosa-webinar-series/"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www.statearchivists.org/programs/neh-cares-grant/" TargetMode="Externa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hyperlink" Target="https://www.statearchivists.org/resource-center/" TargetMode="External"/><Relationship Id="rId2" Type="http://schemas.openxmlformats.org/officeDocument/2006/relationships/hyperlink" Target="http://www.statearchivists.org/" TargetMode="Externa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hyperlink" Target="https://www.youtube.com/user/StateArchivists/" TargetMode="External"/><Relationship Id="rId4" Type="http://schemas.openxmlformats.org/officeDocument/2006/relationships/hyperlink" Target="http://www.facebook.com/CouncilOfStateArchivists" TargetMode="External"/></Relationships>
</file>

<file path=ppt/slides/_rels/slide44.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5.png"/><Relationship Id="rId3" Type="http://schemas.openxmlformats.org/officeDocument/2006/relationships/image" Target="../media/image56.jpeg"/><Relationship Id="rId7" Type="http://schemas.openxmlformats.org/officeDocument/2006/relationships/image" Target="../media/image60.png"/><Relationship Id="rId12" Type="http://schemas.openxmlformats.org/officeDocument/2006/relationships/image" Target="../media/image54.png"/><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59.jpe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jpeg"/><Relationship Id="rId9" Type="http://schemas.openxmlformats.org/officeDocument/2006/relationships/image" Target="../media/image62.jpg"/></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6.xml"/><Relationship Id="rId5" Type="http://schemas.openxmlformats.org/officeDocument/2006/relationships/image" Target="../media/image14.jp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16.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74A7D-4E59-47FD-81F2-D7E49CD03582}"/>
              </a:ext>
            </a:extLst>
          </p:cNvPr>
          <p:cNvSpPr>
            <a:spLocks noGrp="1"/>
          </p:cNvSpPr>
          <p:nvPr>
            <p:ph type="ctrTitle"/>
          </p:nvPr>
        </p:nvSpPr>
        <p:spPr>
          <a:xfrm>
            <a:off x="1370693" y="2695576"/>
            <a:ext cx="9440034" cy="1657892"/>
          </a:xfrm>
        </p:spPr>
        <p:txBody>
          <a:bodyPr>
            <a:normAutofit fontScale="90000"/>
          </a:bodyPr>
          <a:lstStyle/>
          <a:p>
            <a:r>
              <a:rPr lang="en-US" sz="4800" b="1" dirty="0">
                <a:effectLst/>
              </a:rPr>
              <a:t>CoSA Member Webinar</a:t>
            </a:r>
            <a:br>
              <a:rPr lang="en-US" sz="4800" b="1" dirty="0">
                <a:effectLst/>
              </a:rPr>
            </a:br>
            <a:r>
              <a:rPr lang="en-US" sz="4800" b="1" dirty="0">
                <a:effectLst/>
              </a:rPr>
              <a:t>State Archives Showcase:</a:t>
            </a:r>
            <a:br>
              <a:rPr lang="en-US" sz="4800" b="1" dirty="0">
                <a:effectLst/>
              </a:rPr>
            </a:br>
            <a:r>
              <a:rPr lang="en-US" sz="4800" b="1" dirty="0">
                <a:effectLst/>
              </a:rPr>
              <a:t>Louisiana and California</a:t>
            </a:r>
          </a:p>
        </p:txBody>
      </p:sp>
      <p:sp>
        <p:nvSpPr>
          <p:cNvPr id="3" name="Subtitle 2">
            <a:extLst>
              <a:ext uri="{FF2B5EF4-FFF2-40B4-BE49-F238E27FC236}">
                <a16:creationId xmlns:a16="http://schemas.microsoft.com/office/drawing/2014/main" id="{76B3F09A-E65B-4EE6-A273-F8AB450AA9AD}"/>
              </a:ext>
            </a:extLst>
          </p:cNvPr>
          <p:cNvSpPr>
            <a:spLocks noGrp="1"/>
          </p:cNvSpPr>
          <p:nvPr>
            <p:ph type="subTitle" idx="1"/>
          </p:nvPr>
        </p:nvSpPr>
        <p:spPr>
          <a:xfrm>
            <a:off x="1370693" y="4353468"/>
            <a:ext cx="9440034" cy="1657892"/>
          </a:xfrm>
        </p:spPr>
        <p:txBody>
          <a:bodyPr>
            <a:normAutofit/>
          </a:bodyPr>
          <a:lstStyle/>
          <a:p>
            <a:pPr>
              <a:lnSpc>
                <a:spcPct val="120000"/>
              </a:lnSpc>
              <a:spcBef>
                <a:spcPts val="0"/>
              </a:spcBef>
              <a:spcAft>
                <a:spcPts val="0"/>
              </a:spcAft>
            </a:pPr>
            <a:endParaRPr lang="en-US" sz="1600" b="1" dirty="0">
              <a:solidFill>
                <a:srgbClr val="C00000"/>
              </a:solidFill>
              <a:effectLst>
                <a:outerShdw blurRad="38100" dist="38100" dir="2700000" algn="tl">
                  <a:srgbClr val="000000">
                    <a:alpha val="43137"/>
                  </a:srgbClr>
                </a:outerShdw>
              </a:effectLst>
            </a:endParaRPr>
          </a:p>
          <a:p>
            <a:pPr>
              <a:lnSpc>
                <a:spcPct val="120000"/>
              </a:lnSpc>
              <a:spcBef>
                <a:spcPts val="0"/>
              </a:spcBef>
              <a:spcAft>
                <a:spcPts val="0"/>
              </a:spcAft>
            </a:pPr>
            <a:r>
              <a:rPr lang="en-US" sz="3200" b="1" dirty="0">
                <a:solidFill>
                  <a:srgbClr val="C00000"/>
                </a:solidFill>
              </a:rPr>
              <a:t>October 22, 2020</a:t>
            </a:r>
          </a:p>
          <a:p>
            <a:pPr>
              <a:lnSpc>
                <a:spcPct val="120000"/>
              </a:lnSpc>
              <a:spcBef>
                <a:spcPts val="0"/>
              </a:spcBef>
              <a:spcAft>
                <a:spcPts val="0"/>
              </a:spcAft>
            </a:pPr>
            <a:r>
              <a:rPr lang="nl-NL" sz="2800" b="1" dirty="0">
                <a:solidFill>
                  <a:srgbClr val="C00000"/>
                </a:solidFill>
              </a:rPr>
              <a:t>3 pm Eastern</a:t>
            </a:r>
            <a:endParaRPr lang="en-US" sz="1600" b="1" dirty="0">
              <a:solidFill>
                <a:srgbClr val="C00000"/>
              </a:solidFill>
            </a:endParaRPr>
          </a:p>
        </p:txBody>
      </p:sp>
      <p:pic>
        <p:nvPicPr>
          <p:cNvPr id="6" name="Picture 5">
            <a:extLst>
              <a:ext uri="{FF2B5EF4-FFF2-40B4-BE49-F238E27FC236}">
                <a16:creationId xmlns:a16="http://schemas.microsoft.com/office/drawing/2014/main" id="{1C7371DC-8691-419D-A80A-2B15F7E7FD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1600" y="558547"/>
            <a:ext cx="6685280" cy="1778253"/>
          </a:xfrm>
          <a:prstGeom prst="rect">
            <a:avLst/>
          </a:prstGeom>
        </p:spPr>
      </p:pic>
    </p:spTree>
    <p:extLst>
      <p:ext uri="{BB962C8B-B14F-4D97-AF65-F5344CB8AC3E}">
        <p14:creationId xmlns:p14="http://schemas.microsoft.com/office/powerpoint/2010/main" val="29359866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1999" cy="6857997"/>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2055114" y="420751"/>
            <a:ext cx="1825625" cy="696595"/>
          </a:xfrm>
          <a:prstGeom prst="rect">
            <a:avLst/>
          </a:prstGeom>
        </p:spPr>
        <p:txBody>
          <a:bodyPr vert="horz" wrap="square" lIns="0" tIns="13335" rIns="0" bIns="0" rtlCol="0">
            <a:spAutoFit/>
          </a:bodyPr>
          <a:lstStyle/>
          <a:p>
            <a:pPr marL="12700">
              <a:lnSpc>
                <a:spcPct val="100000"/>
              </a:lnSpc>
              <a:spcBef>
                <a:spcPts val="105"/>
              </a:spcBef>
            </a:pPr>
            <a:r>
              <a:rPr sz="4400" b="0" spc="-75" dirty="0">
                <a:latin typeface="Carlito"/>
                <a:cs typeface="Carlito"/>
              </a:rPr>
              <a:t>R</a:t>
            </a:r>
            <a:r>
              <a:rPr sz="4400" b="0" dirty="0">
                <a:latin typeface="Carlito"/>
                <a:cs typeface="Carlito"/>
              </a:rPr>
              <a:t>e</a:t>
            </a:r>
            <a:r>
              <a:rPr sz="4400" b="0" spc="-35" dirty="0">
                <a:latin typeface="Carlito"/>
                <a:cs typeface="Carlito"/>
              </a:rPr>
              <a:t>c</a:t>
            </a:r>
            <a:r>
              <a:rPr sz="4400" b="0" spc="-5" dirty="0">
                <a:latin typeface="Carlito"/>
                <a:cs typeface="Carlito"/>
              </a:rPr>
              <a:t>o</a:t>
            </a:r>
            <a:r>
              <a:rPr sz="4400" b="0" spc="-55" dirty="0">
                <a:latin typeface="Carlito"/>
                <a:cs typeface="Carlito"/>
              </a:rPr>
              <a:t>r</a:t>
            </a:r>
            <a:r>
              <a:rPr sz="4400" b="0" spc="-5" dirty="0">
                <a:latin typeface="Carlito"/>
                <a:cs typeface="Carlito"/>
              </a:rPr>
              <a:t>ds</a:t>
            </a:r>
            <a:endParaRPr sz="4400" dirty="0">
              <a:latin typeface="Carlito"/>
              <a:cs typeface="Carlito"/>
            </a:endParaRPr>
          </a:p>
        </p:txBody>
      </p:sp>
      <p:sp>
        <p:nvSpPr>
          <p:cNvPr id="4" name="object 4"/>
          <p:cNvSpPr txBox="1"/>
          <p:nvPr/>
        </p:nvSpPr>
        <p:spPr>
          <a:xfrm>
            <a:off x="2055114" y="1101674"/>
            <a:ext cx="7651115" cy="4812665"/>
          </a:xfrm>
          <a:prstGeom prst="rect">
            <a:avLst/>
          </a:prstGeom>
        </p:spPr>
        <p:txBody>
          <a:bodyPr vert="horz" wrap="square" lIns="0" tIns="13335" rIns="0" bIns="0" rtlCol="0">
            <a:spAutoFit/>
          </a:bodyPr>
          <a:lstStyle/>
          <a:p>
            <a:pPr marL="756285" marR="0" lvl="0" indent="-287020" algn="l" defTabSz="914400" rtl="0" eaLnBrk="1" fontAlgn="auto" latinLnBrk="0" hangingPunct="1">
              <a:lnSpc>
                <a:spcPct val="100000"/>
              </a:lnSpc>
              <a:spcBef>
                <a:spcPts val="105"/>
              </a:spcBef>
              <a:spcAft>
                <a:spcPts val="0"/>
              </a:spcAft>
              <a:buClrTx/>
              <a:buSzTx/>
              <a:buFont typeface="Wingdings"/>
              <a:buChar char=""/>
              <a:tabLst>
                <a:tab pos="756920" algn="l"/>
              </a:tabLst>
              <a:defRPr/>
            </a:pPr>
            <a:r>
              <a:rPr kumimoji="0" sz="3200" b="0" i="0" u="none" strike="noStrike" kern="1200" cap="none" spc="-20" normalizeH="0" baseline="0" noProof="0" dirty="0">
                <a:ln>
                  <a:noFill/>
                </a:ln>
                <a:solidFill>
                  <a:srgbClr val="FFFFFF"/>
                </a:solidFill>
                <a:effectLst/>
                <a:uLnTx/>
                <a:uFillTx/>
                <a:latin typeface="Carlito"/>
                <a:ea typeface="+mn-ea"/>
                <a:cs typeface="Carlito"/>
              </a:rPr>
              <a:t>Records </a:t>
            </a:r>
            <a:r>
              <a:rPr kumimoji="0" sz="3200" b="0" i="0" u="none" strike="noStrike" kern="1200" cap="none" spc="-5" normalizeH="0" baseline="0" noProof="0" dirty="0">
                <a:ln>
                  <a:noFill/>
                </a:ln>
                <a:solidFill>
                  <a:srgbClr val="FFFFFF"/>
                </a:solidFill>
                <a:effectLst/>
                <a:uLnTx/>
                <a:uFillTx/>
                <a:latin typeface="Carlito"/>
                <a:ea typeface="+mn-ea"/>
                <a:cs typeface="Carlito"/>
              </a:rPr>
              <a:t>Management</a:t>
            </a:r>
            <a:endParaRPr kumimoji="0" sz="3200" b="0" i="0" u="none" strike="noStrike" kern="1200" cap="none" spc="0" normalizeH="0" baseline="0" noProof="0" dirty="0">
              <a:ln>
                <a:noFill/>
              </a:ln>
              <a:solidFill>
                <a:prstClr val="black"/>
              </a:solidFill>
              <a:effectLst/>
              <a:uLnTx/>
              <a:uFillTx/>
              <a:latin typeface="Carlito"/>
              <a:ea typeface="+mn-ea"/>
              <a:cs typeface="Carlito"/>
            </a:endParaRPr>
          </a:p>
          <a:p>
            <a:pPr marL="756285" marR="1271270" lvl="0" indent="-287020" algn="l" defTabSz="914400" rtl="0" eaLnBrk="1" fontAlgn="auto" latinLnBrk="0" hangingPunct="1">
              <a:lnSpc>
                <a:spcPct val="100000"/>
              </a:lnSpc>
              <a:spcBef>
                <a:spcPts val="0"/>
              </a:spcBef>
              <a:spcAft>
                <a:spcPts val="0"/>
              </a:spcAft>
              <a:buClrTx/>
              <a:buSzTx/>
              <a:buFont typeface="Wingdings"/>
              <a:buChar char=""/>
              <a:tabLst>
                <a:tab pos="756920" algn="l"/>
              </a:tabLst>
              <a:defRPr/>
            </a:pPr>
            <a:r>
              <a:rPr kumimoji="0" sz="3200" b="0" i="0" u="none" strike="noStrike" kern="1200" cap="none" spc="-20" normalizeH="0" baseline="0" noProof="0" dirty="0">
                <a:ln>
                  <a:noFill/>
                </a:ln>
                <a:solidFill>
                  <a:srgbClr val="FFFFFF"/>
                </a:solidFill>
                <a:effectLst/>
                <a:uLnTx/>
                <a:uFillTx/>
                <a:latin typeface="Carlito"/>
                <a:ea typeface="+mn-ea"/>
                <a:cs typeface="Carlito"/>
              </a:rPr>
              <a:t>Records </a:t>
            </a:r>
            <a:r>
              <a:rPr kumimoji="0" sz="3200" b="0" i="0" u="none" strike="noStrike" kern="1200" cap="none" spc="-15" normalizeH="0" baseline="0" noProof="0" dirty="0">
                <a:ln>
                  <a:noFill/>
                </a:ln>
                <a:solidFill>
                  <a:srgbClr val="FFFFFF"/>
                </a:solidFill>
                <a:effectLst/>
                <a:uLnTx/>
                <a:uFillTx/>
                <a:latin typeface="Carlito"/>
                <a:ea typeface="+mn-ea"/>
                <a:cs typeface="Carlito"/>
              </a:rPr>
              <a:t>Center (Warehousing </a:t>
            </a:r>
            <a:r>
              <a:rPr kumimoji="0" sz="3200" b="0" i="0" u="none" strike="noStrike" kern="1200" cap="none" spc="0" normalizeH="0" baseline="0" noProof="0" dirty="0">
                <a:ln>
                  <a:noFill/>
                </a:ln>
                <a:solidFill>
                  <a:srgbClr val="FFFFFF"/>
                </a:solidFill>
                <a:effectLst/>
                <a:uLnTx/>
                <a:uFillTx/>
                <a:latin typeface="Carlito"/>
                <a:ea typeface="+mn-ea"/>
                <a:cs typeface="Carlito"/>
              </a:rPr>
              <a:t>and  </a:t>
            </a:r>
            <a:r>
              <a:rPr kumimoji="0" sz="3200" b="0" i="0" u="none" strike="noStrike" kern="1200" cap="none" spc="-5" normalizeH="0" baseline="0" noProof="0" dirty="0">
                <a:ln>
                  <a:noFill/>
                </a:ln>
                <a:solidFill>
                  <a:srgbClr val="FFFFFF"/>
                </a:solidFill>
                <a:effectLst/>
                <a:uLnTx/>
                <a:uFillTx/>
                <a:latin typeface="Carlito"/>
                <a:ea typeface="+mn-ea"/>
                <a:cs typeface="Carlito"/>
              </a:rPr>
              <a:t>Disposals)</a:t>
            </a:r>
            <a:endParaRPr kumimoji="0" sz="3200" b="0" i="0" u="none" strike="noStrike" kern="1200" cap="none" spc="0" normalizeH="0" baseline="0" noProof="0" dirty="0">
              <a:ln>
                <a:noFill/>
              </a:ln>
              <a:solidFill>
                <a:prstClr val="black"/>
              </a:solidFill>
              <a:effectLst/>
              <a:uLnTx/>
              <a:uFillTx/>
              <a:latin typeface="Carlito"/>
              <a:ea typeface="+mn-ea"/>
              <a:cs typeface="Carlito"/>
            </a:endParaRPr>
          </a:p>
          <a:p>
            <a:pPr marL="12700" marR="0" lvl="0" indent="0" algn="l" defTabSz="914400" rtl="0" eaLnBrk="1" fontAlgn="auto" latinLnBrk="0" hangingPunct="1">
              <a:lnSpc>
                <a:spcPct val="100000"/>
              </a:lnSpc>
              <a:spcBef>
                <a:spcPts val="1600"/>
              </a:spcBef>
              <a:spcAft>
                <a:spcPts val="0"/>
              </a:spcAft>
              <a:buClrTx/>
              <a:buSzTx/>
              <a:buFontTx/>
              <a:buNone/>
              <a:tabLst/>
              <a:defRPr/>
            </a:pPr>
            <a:r>
              <a:rPr kumimoji="0" sz="4400" b="0" i="0" u="none" strike="noStrike" kern="1200" cap="none" spc="-25" normalizeH="0" baseline="0" noProof="0" dirty="0">
                <a:ln>
                  <a:noFill/>
                </a:ln>
                <a:solidFill>
                  <a:srgbClr val="FFD966"/>
                </a:solidFill>
                <a:effectLst/>
                <a:uLnTx/>
                <a:uFillTx/>
                <a:latin typeface="Carlito"/>
                <a:ea typeface="+mn-ea"/>
                <a:cs typeface="Carlito"/>
              </a:rPr>
              <a:t>Executive/Administrative</a:t>
            </a:r>
            <a:r>
              <a:rPr kumimoji="0" sz="4400" b="0" i="0" u="none" strike="noStrike" kern="1200" cap="none" spc="-10" normalizeH="0" baseline="0" noProof="0" dirty="0">
                <a:ln>
                  <a:noFill/>
                </a:ln>
                <a:solidFill>
                  <a:srgbClr val="FFD966"/>
                </a:solidFill>
                <a:effectLst/>
                <a:uLnTx/>
                <a:uFillTx/>
                <a:latin typeface="Carlito"/>
                <a:ea typeface="+mn-ea"/>
                <a:cs typeface="Carlito"/>
              </a:rPr>
              <a:t> </a:t>
            </a:r>
            <a:r>
              <a:rPr kumimoji="0" sz="4400" b="0" i="0" u="none" strike="noStrike" kern="1200" cap="none" spc="0" normalizeH="0" baseline="0" noProof="0" dirty="0">
                <a:ln>
                  <a:noFill/>
                </a:ln>
                <a:solidFill>
                  <a:srgbClr val="FFD966"/>
                </a:solidFill>
                <a:effectLst/>
                <a:uLnTx/>
                <a:uFillTx/>
                <a:latin typeface="Carlito"/>
                <a:ea typeface="+mn-ea"/>
                <a:cs typeface="Carlito"/>
              </a:rPr>
              <a:t>Services</a:t>
            </a:r>
            <a:endParaRPr kumimoji="0" sz="4400" b="0" i="0" u="none" strike="noStrike" kern="1200" cap="none" spc="0" normalizeH="0" baseline="0" noProof="0" dirty="0">
              <a:ln>
                <a:noFill/>
              </a:ln>
              <a:solidFill>
                <a:prstClr val="black"/>
              </a:solidFill>
              <a:effectLst/>
              <a:uLnTx/>
              <a:uFillTx/>
              <a:latin typeface="Carlito"/>
              <a:ea typeface="+mn-ea"/>
              <a:cs typeface="Carlito"/>
            </a:endParaRPr>
          </a:p>
          <a:p>
            <a:pPr marL="756285" marR="0" lvl="0" indent="-287020" algn="l" defTabSz="914400" rtl="0" eaLnBrk="1" fontAlgn="auto" latinLnBrk="0" hangingPunct="1">
              <a:lnSpc>
                <a:spcPct val="100000"/>
              </a:lnSpc>
              <a:spcBef>
                <a:spcPts val="85"/>
              </a:spcBef>
              <a:spcAft>
                <a:spcPts val="0"/>
              </a:spcAft>
              <a:buClrTx/>
              <a:buSzTx/>
              <a:buFont typeface="Wingdings"/>
              <a:buChar char=""/>
              <a:tabLst>
                <a:tab pos="756920" algn="l"/>
              </a:tabLst>
              <a:defRPr/>
            </a:pPr>
            <a:r>
              <a:rPr kumimoji="0" sz="3200" b="0" i="0" u="none" strike="noStrike" kern="1200" cap="none" spc="-10" normalizeH="0" baseline="0" noProof="0" dirty="0">
                <a:ln>
                  <a:noFill/>
                </a:ln>
                <a:solidFill>
                  <a:srgbClr val="FFFFFF"/>
                </a:solidFill>
                <a:effectLst/>
                <a:uLnTx/>
                <a:uFillTx/>
                <a:latin typeface="Carlito"/>
                <a:ea typeface="+mn-ea"/>
                <a:cs typeface="Carlito"/>
              </a:rPr>
              <a:t>Official</a:t>
            </a:r>
            <a:r>
              <a:rPr kumimoji="0" sz="3200" b="0" i="0" u="none" strike="noStrike" kern="1200" cap="none" spc="10" normalizeH="0" baseline="0" noProof="0" dirty="0">
                <a:ln>
                  <a:noFill/>
                </a:ln>
                <a:solidFill>
                  <a:srgbClr val="FFFFFF"/>
                </a:solidFill>
                <a:effectLst/>
                <a:uLnTx/>
                <a:uFillTx/>
                <a:latin typeface="Carlito"/>
                <a:ea typeface="+mn-ea"/>
                <a:cs typeface="Carlito"/>
              </a:rPr>
              <a:t> </a:t>
            </a:r>
            <a:r>
              <a:rPr kumimoji="0" sz="3200" b="0" i="0" u="none" strike="noStrike" kern="1200" cap="none" spc="-15" normalizeH="0" baseline="0" noProof="0" dirty="0">
                <a:ln>
                  <a:noFill/>
                </a:ln>
                <a:solidFill>
                  <a:srgbClr val="FFFFFF"/>
                </a:solidFill>
                <a:effectLst/>
                <a:uLnTx/>
                <a:uFillTx/>
                <a:latin typeface="Carlito"/>
                <a:ea typeface="+mn-ea"/>
                <a:cs typeface="Carlito"/>
              </a:rPr>
              <a:t>Relations</a:t>
            </a:r>
            <a:endParaRPr kumimoji="0" sz="3200" b="0" i="0" u="none" strike="noStrike" kern="1200" cap="none" spc="0" normalizeH="0" baseline="0" noProof="0" dirty="0">
              <a:ln>
                <a:noFill/>
              </a:ln>
              <a:solidFill>
                <a:prstClr val="black"/>
              </a:solidFill>
              <a:effectLst/>
              <a:uLnTx/>
              <a:uFillTx/>
              <a:latin typeface="Carlito"/>
              <a:ea typeface="+mn-ea"/>
              <a:cs typeface="Carlito"/>
            </a:endParaRPr>
          </a:p>
          <a:p>
            <a:pPr marL="756285" marR="0" lvl="0" indent="-287020" algn="l" defTabSz="914400" rtl="0" eaLnBrk="1" fontAlgn="auto" latinLnBrk="0" hangingPunct="1">
              <a:lnSpc>
                <a:spcPct val="100000"/>
              </a:lnSpc>
              <a:spcBef>
                <a:spcPts val="0"/>
              </a:spcBef>
              <a:spcAft>
                <a:spcPts val="0"/>
              </a:spcAft>
              <a:buClrTx/>
              <a:buSzTx/>
              <a:buFont typeface="Wingdings"/>
              <a:buChar char=""/>
              <a:tabLst>
                <a:tab pos="756920" algn="l"/>
              </a:tabLst>
              <a:defRPr/>
            </a:pPr>
            <a:r>
              <a:rPr kumimoji="0" sz="3200" b="0" i="0" u="none" strike="noStrike" kern="1200" cap="none" spc="-15" normalizeH="0" baseline="0" noProof="0" dirty="0">
                <a:ln>
                  <a:noFill/>
                </a:ln>
                <a:solidFill>
                  <a:srgbClr val="FFFFFF"/>
                </a:solidFill>
                <a:effectLst/>
                <a:uLnTx/>
                <a:uFillTx/>
                <a:latin typeface="Carlito"/>
                <a:ea typeface="+mn-ea"/>
                <a:cs typeface="Carlito"/>
              </a:rPr>
              <a:t>Policy </a:t>
            </a:r>
            <a:r>
              <a:rPr kumimoji="0" sz="3200" b="0" i="0" u="none" strike="noStrike" kern="1200" cap="none" spc="0" normalizeH="0" baseline="0" noProof="0" dirty="0">
                <a:ln>
                  <a:noFill/>
                </a:ln>
                <a:solidFill>
                  <a:srgbClr val="FFFFFF"/>
                </a:solidFill>
                <a:effectLst/>
                <a:uLnTx/>
                <a:uFillTx/>
                <a:latin typeface="Carlito"/>
                <a:ea typeface="+mn-ea"/>
                <a:cs typeface="Carlito"/>
              </a:rPr>
              <a:t>and</a:t>
            </a:r>
            <a:r>
              <a:rPr kumimoji="0" sz="3200" b="0" i="0" u="none" strike="noStrike" kern="1200" cap="none" spc="-5" normalizeH="0" baseline="0" noProof="0" dirty="0">
                <a:ln>
                  <a:noFill/>
                </a:ln>
                <a:solidFill>
                  <a:srgbClr val="FFFFFF"/>
                </a:solidFill>
                <a:effectLst/>
                <a:uLnTx/>
                <a:uFillTx/>
                <a:latin typeface="Carlito"/>
                <a:ea typeface="+mn-ea"/>
                <a:cs typeface="Carlito"/>
              </a:rPr>
              <a:t> </a:t>
            </a:r>
            <a:r>
              <a:rPr kumimoji="0" sz="3200" b="0" i="0" u="none" strike="noStrike" kern="1200" cap="none" spc="-10" normalizeH="0" baseline="0" noProof="0" dirty="0">
                <a:ln>
                  <a:noFill/>
                </a:ln>
                <a:solidFill>
                  <a:srgbClr val="FFFFFF"/>
                </a:solidFill>
                <a:effectLst/>
                <a:uLnTx/>
                <a:uFillTx/>
                <a:latin typeface="Carlito"/>
                <a:ea typeface="+mn-ea"/>
                <a:cs typeface="Carlito"/>
              </a:rPr>
              <a:t>Budget</a:t>
            </a:r>
            <a:endParaRPr kumimoji="0" sz="3200" b="0" i="0" u="none" strike="noStrike" kern="1200" cap="none" spc="0" normalizeH="0" baseline="0" noProof="0" dirty="0">
              <a:ln>
                <a:noFill/>
              </a:ln>
              <a:solidFill>
                <a:prstClr val="black"/>
              </a:solidFill>
              <a:effectLst/>
              <a:uLnTx/>
              <a:uFillTx/>
              <a:latin typeface="Carlito"/>
              <a:ea typeface="+mn-ea"/>
              <a:cs typeface="Carlito"/>
            </a:endParaRPr>
          </a:p>
          <a:p>
            <a:pPr marL="756285" marR="1019175" lvl="0" indent="-287020" algn="l" defTabSz="914400" rtl="0" eaLnBrk="1" fontAlgn="auto" latinLnBrk="0" hangingPunct="1">
              <a:lnSpc>
                <a:spcPct val="100000"/>
              </a:lnSpc>
              <a:spcBef>
                <a:spcPts val="0"/>
              </a:spcBef>
              <a:spcAft>
                <a:spcPts val="0"/>
              </a:spcAft>
              <a:buClrTx/>
              <a:buSzTx/>
              <a:buFont typeface="Wingdings"/>
              <a:buChar char=""/>
              <a:tabLst>
                <a:tab pos="756920" algn="l"/>
              </a:tabLst>
              <a:defRPr/>
            </a:pPr>
            <a:r>
              <a:rPr kumimoji="0" sz="3200" b="0" i="0" u="none" strike="noStrike" kern="1200" cap="none" spc="-10" normalizeH="0" baseline="0" noProof="0" dirty="0">
                <a:ln>
                  <a:noFill/>
                </a:ln>
                <a:solidFill>
                  <a:srgbClr val="FFFFFF"/>
                </a:solidFill>
                <a:effectLst/>
                <a:uLnTx/>
                <a:uFillTx/>
                <a:latin typeface="Carlito"/>
                <a:ea typeface="+mn-ea"/>
                <a:cs typeface="Carlito"/>
              </a:rPr>
              <a:t>Legislation/Legal Obligations/Public  </a:t>
            </a:r>
            <a:r>
              <a:rPr kumimoji="0" sz="3200" b="0" i="0" u="none" strike="noStrike" kern="1200" cap="none" spc="-25" normalizeH="0" baseline="0" noProof="0" dirty="0">
                <a:ln>
                  <a:noFill/>
                </a:ln>
                <a:solidFill>
                  <a:srgbClr val="FFFFFF"/>
                </a:solidFill>
                <a:effectLst/>
                <a:uLnTx/>
                <a:uFillTx/>
                <a:latin typeface="Carlito"/>
                <a:ea typeface="+mn-ea"/>
                <a:cs typeface="Carlito"/>
              </a:rPr>
              <a:t>Records</a:t>
            </a:r>
            <a:endParaRPr kumimoji="0" sz="3200" b="0" i="0" u="none" strike="noStrike" kern="1200" cap="none" spc="0" normalizeH="0" baseline="0" noProof="0" dirty="0">
              <a:ln>
                <a:noFill/>
              </a:ln>
              <a:solidFill>
                <a:prstClr val="black"/>
              </a:solidFill>
              <a:effectLst/>
              <a:uLnTx/>
              <a:uFillTx/>
              <a:latin typeface="Carlito"/>
              <a:ea typeface="+mn-ea"/>
              <a:cs typeface="Carlito"/>
            </a:endParaRPr>
          </a:p>
          <a:p>
            <a:pPr marL="756285" marR="0" lvl="0" indent="-287020" algn="l" defTabSz="914400" rtl="0" eaLnBrk="1" fontAlgn="auto" latinLnBrk="0" hangingPunct="1">
              <a:lnSpc>
                <a:spcPct val="100000"/>
              </a:lnSpc>
              <a:spcBef>
                <a:spcPts val="0"/>
              </a:spcBef>
              <a:spcAft>
                <a:spcPts val="0"/>
              </a:spcAft>
              <a:buClrTx/>
              <a:buSzTx/>
              <a:buFont typeface="Wingdings"/>
              <a:buChar char=""/>
              <a:tabLst>
                <a:tab pos="756920" algn="l"/>
              </a:tabLst>
              <a:defRPr/>
            </a:pPr>
            <a:r>
              <a:rPr kumimoji="0" sz="3200" b="0" i="0" u="none" strike="noStrike" kern="1200" cap="none" spc="-15" normalizeH="0" baseline="0" noProof="0" dirty="0">
                <a:ln>
                  <a:noFill/>
                </a:ln>
                <a:solidFill>
                  <a:srgbClr val="FFFFFF"/>
                </a:solidFill>
                <a:effectLst/>
                <a:uLnTx/>
                <a:uFillTx/>
                <a:latin typeface="Carlito"/>
                <a:ea typeface="+mn-ea"/>
                <a:cs typeface="Carlito"/>
              </a:rPr>
              <a:t>Facility</a:t>
            </a:r>
            <a:r>
              <a:rPr kumimoji="0" sz="3200" b="0" i="0" u="none" strike="noStrike" kern="1200" cap="none" spc="5" normalizeH="0" baseline="0" noProof="0" dirty="0">
                <a:ln>
                  <a:noFill/>
                </a:ln>
                <a:solidFill>
                  <a:srgbClr val="FFFFFF"/>
                </a:solidFill>
                <a:effectLst/>
                <a:uLnTx/>
                <a:uFillTx/>
                <a:latin typeface="Carlito"/>
                <a:ea typeface="+mn-ea"/>
                <a:cs typeface="Carlito"/>
              </a:rPr>
              <a:t> </a:t>
            </a:r>
            <a:r>
              <a:rPr kumimoji="0" sz="3200" b="0" i="0" u="none" strike="noStrike" kern="1200" cap="none" spc="-10" normalizeH="0" baseline="0" noProof="0" dirty="0">
                <a:ln>
                  <a:noFill/>
                </a:ln>
                <a:solidFill>
                  <a:srgbClr val="FFFFFF"/>
                </a:solidFill>
                <a:effectLst/>
                <a:uLnTx/>
                <a:uFillTx/>
                <a:latin typeface="Carlito"/>
                <a:ea typeface="+mn-ea"/>
                <a:cs typeface="Carlito"/>
              </a:rPr>
              <a:t>Maintenance</a:t>
            </a:r>
            <a:endParaRPr kumimoji="0" sz="3200" b="0" i="0" u="none" strike="noStrike" kern="1200" cap="none" spc="0" normalizeH="0" baseline="0" noProof="0" dirty="0">
              <a:ln>
                <a:noFill/>
              </a:ln>
              <a:solidFill>
                <a:prstClr val="black"/>
              </a:solidFill>
              <a:effectLst/>
              <a:uLnTx/>
              <a:uFillTx/>
              <a:latin typeface="Carlito"/>
              <a:ea typeface="+mn-ea"/>
              <a:cs typeface="Carlit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1999" cy="6857997"/>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object 3"/>
          <p:cNvSpPr/>
          <p:nvPr/>
        </p:nvSpPr>
        <p:spPr>
          <a:xfrm>
            <a:off x="1999488" y="3459479"/>
            <a:ext cx="232410" cy="2913380"/>
          </a:xfrm>
          <a:custGeom>
            <a:avLst/>
            <a:gdLst/>
            <a:ahLst/>
            <a:cxnLst/>
            <a:rect l="l" t="t" r="r" b="b"/>
            <a:pathLst>
              <a:path w="232410" h="2913379">
                <a:moveTo>
                  <a:pt x="0" y="0"/>
                </a:moveTo>
                <a:lnTo>
                  <a:pt x="0" y="2912973"/>
                </a:lnTo>
                <a:lnTo>
                  <a:pt x="232410" y="2912973"/>
                </a:lnTo>
              </a:path>
              <a:path w="232410" h="2913379">
                <a:moveTo>
                  <a:pt x="0" y="0"/>
                </a:moveTo>
                <a:lnTo>
                  <a:pt x="0" y="1812925"/>
                </a:lnTo>
                <a:lnTo>
                  <a:pt x="232410" y="1812925"/>
                </a:lnTo>
              </a:path>
              <a:path w="232410" h="2913379">
                <a:moveTo>
                  <a:pt x="0" y="0"/>
                </a:moveTo>
                <a:lnTo>
                  <a:pt x="0" y="712724"/>
                </a:lnTo>
                <a:lnTo>
                  <a:pt x="232410" y="712724"/>
                </a:lnTo>
              </a:path>
            </a:pathLst>
          </a:custGeom>
          <a:ln w="12192">
            <a:solidFill>
              <a:srgbClr val="528BC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object 4"/>
          <p:cNvSpPr/>
          <p:nvPr/>
        </p:nvSpPr>
        <p:spPr>
          <a:xfrm>
            <a:off x="2619755" y="2359151"/>
            <a:ext cx="2812415" cy="325755"/>
          </a:xfrm>
          <a:custGeom>
            <a:avLst/>
            <a:gdLst/>
            <a:ahLst/>
            <a:cxnLst/>
            <a:rect l="l" t="t" r="r" b="b"/>
            <a:pathLst>
              <a:path w="2812415" h="325755">
                <a:moveTo>
                  <a:pt x="2812288" y="0"/>
                </a:moveTo>
                <a:lnTo>
                  <a:pt x="2812288" y="162687"/>
                </a:lnTo>
                <a:lnTo>
                  <a:pt x="0" y="162687"/>
                </a:lnTo>
                <a:lnTo>
                  <a:pt x="0" y="325374"/>
                </a:lnTo>
              </a:path>
            </a:pathLst>
          </a:custGeom>
          <a:ln w="12191">
            <a:solidFill>
              <a:srgbClr val="528BC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object 5"/>
          <p:cNvSpPr/>
          <p:nvPr/>
        </p:nvSpPr>
        <p:spPr>
          <a:xfrm>
            <a:off x="3875532" y="3459479"/>
            <a:ext cx="232410" cy="2913380"/>
          </a:xfrm>
          <a:custGeom>
            <a:avLst/>
            <a:gdLst/>
            <a:ahLst/>
            <a:cxnLst/>
            <a:rect l="l" t="t" r="r" b="b"/>
            <a:pathLst>
              <a:path w="232410" h="2913379">
                <a:moveTo>
                  <a:pt x="0" y="0"/>
                </a:moveTo>
                <a:lnTo>
                  <a:pt x="0" y="2912973"/>
                </a:lnTo>
                <a:lnTo>
                  <a:pt x="232409" y="2912973"/>
                </a:lnTo>
              </a:path>
              <a:path w="232410" h="2913379">
                <a:moveTo>
                  <a:pt x="0" y="0"/>
                </a:moveTo>
                <a:lnTo>
                  <a:pt x="0" y="1812925"/>
                </a:lnTo>
                <a:lnTo>
                  <a:pt x="232409" y="1812925"/>
                </a:lnTo>
              </a:path>
              <a:path w="232410" h="2913379">
                <a:moveTo>
                  <a:pt x="0" y="0"/>
                </a:moveTo>
                <a:lnTo>
                  <a:pt x="0" y="712724"/>
                </a:lnTo>
                <a:lnTo>
                  <a:pt x="232409" y="712724"/>
                </a:lnTo>
              </a:path>
            </a:pathLst>
          </a:custGeom>
          <a:ln w="12192">
            <a:solidFill>
              <a:srgbClr val="528BC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object 6"/>
          <p:cNvSpPr/>
          <p:nvPr/>
        </p:nvSpPr>
        <p:spPr>
          <a:xfrm>
            <a:off x="4494276" y="2359151"/>
            <a:ext cx="937894" cy="325755"/>
          </a:xfrm>
          <a:custGeom>
            <a:avLst/>
            <a:gdLst/>
            <a:ahLst/>
            <a:cxnLst/>
            <a:rect l="l" t="t" r="r" b="b"/>
            <a:pathLst>
              <a:path w="937895" h="325755">
                <a:moveTo>
                  <a:pt x="937387" y="0"/>
                </a:moveTo>
                <a:lnTo>
                  <a:pt x="937387" y="162687"/>
                </a:lnTo>
                <a:lnTo>
                  <a:pt x="0" y="162687"/>
                </a:lnTo>
                <a:lnTo>
                  <a:pt x="0" y="325374"/>
                </a:lnTo>
              </a:path>
            </a:pathLst>
          </a:custGeom>
          <a:ln w="12192">
            <a:solidFill>
              <a:srgbClr val="528BC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object 7"/>
          <p:cNvSpPr/>
          <p:nvPr/>
        </p:nvSpPr>
        <p:spPr>
          <a:xfrm>
            <a:off x="5750052" y="3459479"/>
            <a:ext cx="232410" cy="2913380"/>
          </a:xfrm>
          <a:custGeom>
            <a:avLst/>
            <a:gdLst/>
            <a:ahLst/>
            <a:cxnLst/>
            <a:rect l="l" t="t" r="r" b="b"/>
            <a:pathLst>
              <a:path w="232410" h="2913379">
                <a:moveTo>
                  <a:pt x="0" y="0"/>
                </a:moveTo>
                <a:lnTo>
                  <a:pt x="0" y="2912973"/>
                </a:lnTo>
                <a:lnTo>
                  <a:pt x="232410" y="2912973"/>
                </a:lnTo>
              </a:path>
              <a:path w="232410" h="2913379">
                <a:moveTo>
                  <a:pt x="0" y="0"/>
                </a:moveTo>
                <a:lnTo>
                  <a:pt x="0" y="1812925"/>
                </a:lnTo>
                <a:lnTo>
                  <a:pt x="232410" y="1812925"/>
                </a:lnTo>
              </a:path>
              <a:path w="232410" h="2913379">
                <a:moveTo>
                  <a:pt x="0" y="0"/>
                </a:moveTo>
                <a:lnTo>
                  <a:pt x="0" y="712724"/>
                </a:lnTo>
                <a:lnTo>
                  <a:pt x="232410" y="712724"/>
                </a:lnTo>
              </a:path>
            </a:pathLst>
          </a:custGeom>
          <a:ln w="12192">
            <a:solidFill>
              <a:srgbClr val="528BC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object 8"/>
          <p:cNvSpPr/>
          <p:nvPr/>
        </p:nvSpPr>
        <p:spPr>
          <a:xfrm>
            <a:off x="5431535" y="2359151"/>
            <a:ext cx="937894" cy="325755"/>
          </a:xfrm>
          <a:custGeom>
            <a:avLst/>
            <a:gdLst/>
            <a:ahLst/>
            <a:cxnLst/>
            <a:rect l="l" t="t" r="r" b="b"/>
            <a:pathLst>
              <a:path w="937895" h="325755">
                <a:moveTo>
                  <a:pt x="0" y="0"/>
                </a:moveTo>
                <a:lnTo>
                  <a:pt x="0" y="162687"/>
                </a:lnTo>
                <a:lnTo>
                  <a:pt x="937387" y="162687"/>
                </a:lnTo>
                <a:lnTo>
                  <a:pt x="937387" y="325374"/>
                </a:lnTo>
              </a:path>
            </a:pathLst>
          </a:custGeom>
          <a:ln w="12192">
            <a:solidFill>
              <a:srgbClr val="528BC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object 9"/>
          <p:cNvSpPr/>
          <p:nvPr/>
        </p:nvSpPr>
        <p:spPr>
          <a:xfrm>
            <a:off x="7624571" y="3459479"/>
            <a:ext cx="232410" cy="713105"/>
          </a:xfrm>
          <a:custGeom>
            <a:avLst/>
            <a:gdLst/>
            <a:ahLst/>
            <a:cxnLst/>
            <a:rect l="l" t="t" r="r" b="b"/>
            <a:pathLst>
              <a:path w="232409" h="713104">
                <a:moveTo>
                  <a:pt x="0" y="0"/>
                </a:moveTo>
                <a:lnTo>
                  <a:pt x="0" y="712724"/>
                </a:lnTo>
                <a:lnTo>
                  <a:pt x="232409" y="712724"/>
                </a:lnTo>
              </a:path>
            </a:pathLst>
          </a:custGeom>
          <a:ln w="12192">
            <a:solidFill>
              <a:srgbClr val="528BC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object 10"/>
          <p:cNvSpPr/>
          <p:nvPr/>
        </p:nvSpPr>
        <p:spPr>
          <a:xfrm>
            <a:off x="5431535" y="2359151"/>
            <a:ext cx="2812415" cy="325755"/>
          </a:xfrm>
          <a:custGeom>
            <a:avLst/>
            <a:gdLst/>
            <a:ahLst/>
            <a:cxnLst/>
            <a:rect l="l" t="t" r="r" b="b"/>
            <a:pathLst>
              <a:path w="2812415" h="325755">
                <a:moveTo>
                  <a:pt x="0" y="0"/>
                </a:moveTo>
                <a:lnTo>
                  <a:pt x="0" y="162687"/>
                </a:lnTo>
                <a:lnTo>
                  <a:pt x="2812288" y="162687"/>
                </a:lnTo>
                <a:lnTo>
                  <a:pt x="2812288" y="325374"/>
                </a:lnTo>
              </a:path>
            </a:pathLst>
          </a:custGeom>
          <a:ln w="12191">
            <a:solidFill>
              <a:srgbClr val="528BC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1" name="object 11"/>
          <p:cNvGrpSpPr/>
          <p:nvPr/>
        </p:nvGrpSpPr>
        <p:grpSpPr>
          <a:xfrm>
            <a:off x="4657090" y="476758"/>
            <a:ext cx="4531360" cy="1115060"/>
            <a:chOff x="4657090" y="476758"/>
            <a:chExt cx="4531360" cy="1115060"/>
          </a:xfrm>
        </p:grpSpPr>
        <p:sp>
          <p:nvSpPr>
            <p:cNvPr id="12" name="object 12"/>
            <p:cNvSpPr/>
            <p:nvPr/>
          </p:nvSpPr>
          <p:spPr>
            <a:xfrm>
              <a:off x="5431536" y="1257300"/>
              <a:ext cx="3750945" cy="328295"/>
            </a:xfrm>
            <a:custGeom>
              <a:avLst/>
              <a:gdLst/>
              <a:ahLst/>
              <a:cxnLst/>
              <a:rect l="l" t="t" r="r" b="b"/>
              <a:pathLst>
                <a:path w="3750945" h="328294">
                  <a:moveTo>
                    <a:pt x="6858" y="0"/>
                  </a:moveTo>
                  <a:lnTo>
                    <a:pt x="6858" y="165100"/>
                  </a:lnTo>
                  <a:lnTo>
                    <a:pt x="0" y="165100"/>
                  </a:lnTo>
                  <a:lnTo>
                    <a:pt x="0" y="327787"/>
                  </a:lnTo>
                </a:path>
                <a:path w="3750945" h="328294">
                  <a:moveTo>
                    <a:pt x="7619" y="0"/>
                  </a:moveTo>
                  <a:lnTo>
                    <a:pt x="7619" y="165100"/>
                  </a:lnTo>
                  <a:lnTo>
                    <a:pt x="1875663" y="165100"/>
                  </a:lnTo>
                  <a:lnTo>
                    <a:pt x="1875663" y="327787"/>
                  </a:lnTo>
                </a:path>
                <a:path w="3750945" h="328294">
                  <a:moveTo>
                    <a:pt x="7619" y="0"/>
                  </a:moveTo>
                  <a:lnTo>
                    <a:pt x="7619" y="165100"/>
                  </a:lnTo>
                  <a:lnTo>
                    <a:pt x="3750437" y="165100"/>
                  </a:lnTo>
                  <a:lnTo>
                    <a:pt x="3750437" y="327787"/>
                  </a:lnTo>
                </a:path>
              </a:pathLst>
            </a:custGeom>
            <a:ln w="12192">
              <a:solidFill>
                <a:srgbClr val="467AA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object 13"/>
            <p:cNvSpPr/>
            <p:nvPr/>
          </p:nvSpPr>
          <p:spPr>
            <a:xfrm>
              <a:off x="4663440" y="483108"/>
              <a:ext cx="1550035" cy="774700"/>
            </a:xfrm>
            <a:custGeom>
              <a:avLst/>
              <a:gdLst/>
              <a:ahLst/>
              <a:cxnLst/>
              <a:rect l="l" t="t" r="r" b="b"/>
              <a:pathLst>
                <a:path w="1550035" h="774700">
                  <a:moveTo>
                    <a:pt x="1549908" y="0"/>
                  </a:moveTo>
                  <a:lnTo>
                    <a:pt x="0" y="0"/>
                  </a:lnTo>
                  <a:lnTo>
                    <a:pt x="0" y="774191"/>
                  </a:lnTo>
                  <a:lnTo>
                    <a:pt x="1549908" y="774191"/>
                  </a:lnTo>
                  <a:lnTo>
                    <a:pt x="1549908" y="0"/>
                  </a:lnTo>
                  <a:close/>
                </a:path>
              </a:pathLst>
            </a:custGeom>
            <a:solidFill>
              <a:srgbClr val="5B9BD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object 14"/>
            <p:cNvSpPr/>
            <p:nvPr/>
          </p:nvSpPr>
          <p:spPr>
            <a:xfrm>
              <a:off x="4663440" y="483108"/>
              <a:ext cx="1550035" cy="774700"/>
            </a:xfrm>
            <a:custGeom>
              <a:avLst/>
              <a:gdLst/>
              <a:ahLst/>
              <a:cxnLst/>
              <a:rect l="l" t="t" r="r" b="b"/>
              <a:pathLst>
                <a:path w="1550035" h="774700">
                  <a:moveTo>
                    <a:pt x="0" y="774191"/>
                  </a:moveTo>
                  <a:lnTo>
                    <a:pt x="1549908" y="774191"/>
                  </a:lnTo>
                  <a:lnTo>
                    <a:pt x="1549908" y="0"/>
                  </a:lnTo>
                  <a:lnTo>
                    <a:pt x="0" y="0"/>
                  </a:lnTo>
                  <a:lnTo>
                    <a:pt x="0" y="774191"/>
                  </a:lnTo>
                  <a:close/>
                </a:path>
              </a:pathLst>
            </a:custGeom>
            <a:ln w="1219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5" name="object 15"/>
          <p:cNvSpPr txBox="1"/>
          <p:nvPr/>
        </p:nvSpPr>
        <p:spPr>
          <a:xfrm>
            <a:off x="4874767" y="720978"/>
            <a:ext cx="1129030" cy="2540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500" b="0" i="0" u="none" strike="noStrike" kern="1200" cap="none" spc="-15" normalizeH="0" baseline="0" noProof="0" dirty="0">
                <a:ln>
                  <a:noFill/>
                </a:ln>
                <a:solidFill>
                  <a:srgbClr val="FFFFFF"/>
                </a:solidFill>
                <a:effectLst/>
                <a:uLnTx/>
                <a:uFillTx/>
                <a:latin typeface="Carlito"/>
                <a:ea typeface="+mn-ea"/>
                <a:cs typeface="Carlito"/>
              </a:rPr>
              <a:t>State</a:t>
            </a:r>
            <a:r>
              <a:rPr kumimoji="0" sz="1500" b="0" i="0" u="none" strike="noStrike" kern="1200" cap="none" spc="-65" normalizeH="0" baseline="0" noProof="0" dirty="0">
                <a:ln>
                  <a:noFill/>
                </a:ln>
                <a:solidFill>
                  <a:srgbClr val="FFFFFF"/>
                </a:solidFill>
                <a:effectLst/>
                <a:uLnTx/>
                <a:uFillTx/>
                <a:latin typeface="Carlito"/>
                <a:ea typeface="+mn-ea"/>
                <a:cs typeface="Carlito"/>
              </a:rPr>
              <a:t> </a:t>
            </a:r>
            <a:r>
              <a:rPr kumimoji="0" sz="1500" b="0" i="0" u="none" strike="noStrike" kern="1200" cap="none" spc="-5" normalizeH="0" baseline="0" noProof="0" dirty="0">
                <a:ln>
                  <a:noFill/>
                </a:ln>
                <a:solidFill>
                  <a:srgbClr val="FFFFFF"/>
                </a:solidFill>
                <a:effectLst/>
                <a:uLnTx/>
                <a:uFillTx/>
                <a:latin typeface="Carlito"/>
                <a:ea typeface="+mn-ea"/>
                <a:cs typeface="Carlito"/>
              </a:rPr>
              <a:t>Archivist</a:t>
            </a:r>
            <a:endParaRPr kumimoji="0" sz="1500" b="0" i="0" u="none" strike="noStrike" kern="1200" cap="none" spc="0" normalizeH="0" baseline="0" noProof="0" dirty="0">
              <a:ln>
                <a:noFill/>
              </a:ln>
              <a:solidFill>
                <a:prstClr val="black"/>
              </a:solidFill>
              <a:effectLst/>
              <a:uLnTx/>
              <a:uFillTx/>
              <a:latin typeface="Carlito"/>
              <a:ea typeface="+mn-ea"/>
              <a:cs typeface="Carlito"/>
            </a:endParaRPr>
          </a:p>
        </p:txBody>
      </p:sp>
      <p:grpSp>
        <p:nvGrpSpPr>
          <p:cNvPr id="16" name="object 16"/>
          <p:cNvGrpSpPr/>
          <p:nvPr/>
        </p:nvGrpSpPr>
        <p:grpSpPr>
          <a:xfrm>
            <a:off x="8400033" y="1578610"/>
            <a:ext cx="1562735" cy="787400"/>
            <a:chOff x="8400033" y="1578610"/>
            <a:chExt cx="1562735" cy="787400"/>
          </a:xfrm>
        </p:grpSpPr>
        <p:sp>
          <p:nvSpPr>
            <p:cNvPr id="17" name="object 17"/>
            <p:cNvSpPr/>
            <p:nvPr/>
          </p:nvSpPr>
          <p:spPr>
            <a:xfrm>
              <a:off x="8406383" y="1584960"/>
              <a:ext cx="1550035" cy="774700"/>
            </a:xfrm>
            <a:custGeom>
              <a:avLst/>
              <a:gdLst/>
              <a:ahLst/>
              <a:cxnLst/>
              <a:rect l="l" t="t" r="r" b="b"/>
              <a:pathLst>
                <a:path w="1550034" h="774700">
                  <a:moveTo>
                    <a:pt x="1549907" y="0"/>
                  </a:moveTo>
                  <a:lnTo>
                    <a:pt x="0" y="0"/>
                  </a:lnTo>
                  <a:lnTo>
                    <a:pt x="0" y="774191"/>
                  </a:lnTo>
                  <a:lnTo>
                    <a:pt x="1549907" y="774191"/>
                  </a:lnTo>
                  <a:lnTo>
                    <a:pt x="1549907" y="0"/>
                  </a:lnTo>
                  <a:close/>
                </a:path>
              </a:pathLst>
            </a:custGeom>
            <a:solidFill>
              <a:srgbClr val="5B9BD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object 18"/>
            <p:cNvSpPr/>
            <p:nvPr/>
          </p:nvSpPr>
          <p:spPr>
            <a:xfrm>
              <a:off x="8406383" y="1584960"/>
              <a:ext cx="1550035" cy="774700"/>
            </a:xfrm>
            <a:custGeom>
              <a:avLst/>
              <a:gdLst/>
              <a:ahLst/>
              <a:cxnLst/>
              <a:rect l="l" t="t" r="r" b="b"/>
              <a:pathLst>
                <a:path w="1550034" h="774700">
                  <a:moveTo>
                    <a:pt x="0" y="774191"/>
                  </a:moveTo>
                  <a:lnTo>
                    <a:pt x="1549907" y="774191"/>
                  </a:lnTo>
                  <a:lnTo>
                    <a:pt x="1549907" y="0"/>
                  </a:lnTo>
                  <a:lnTo>
                    <a:pt x="0" y="0"/>
                  </a:lnTo>
                  <a:lnTo>
                    <a:pt x="0" y="774191"/>
                  </a:lnTo>
                  <a:close/>
                </a:path>
              </a:pathLst>
            </a:custGeom>
            <a:ln w="1219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9" name="object 19"/>
          <p:cNvSpPr txBox="1"/>
          <p:nvPr/>
        </p:nvSpPr>
        <p:spPr>
          <a:xfrm>
            <a:off x="8593963" y="1718817"/>
            <a:ext cx="1174750" cy="462915"/>
          </a:xfrm>
          <a:prstGeom prst="rect">
            <a:avLst/>
          </a:prstGeom>
        </p:spPr>
        <p:txBody>
          <a:bodyPr vert="horz" wrap="square" lIns="0" tIns="36195" rIns="0" bIns="0" rtlCol="0">
            <a:spAutoFit/>
          </a:bodyPr>
          <a:lstStyle/>
          <a:p>
            <a:pPr marL="273050" marR="5080" lvl="0" indent="-260985" algn="l" defTabSz="914400" rtl="0" eaLnBrk="1" fontAlgn="auto" latinLnBrk="0" hangingPunct="1">
              <a:lnSpc>
                <a:spcPts val="1639"/>
              </a:lnSpc>
              <a:spcBef>
                <a:spcPts val="285"/>
              </a:spcBef>
              <a:spcAft>
                <a:spcPts val="0"/>
              </a:spcAft>
              <a:buClrTx/>
              <a:buSzTx/>
              <a:buFontTx/>
              <a:buNone/>
              <a:tabLst/>
              <a:defRPr/>
            </a:pPr>
            <a:r>
              <a:rPr kumimoji="0" sz="1500" b="0" i="0" u="none" strike="noStrike" kern="1200" cap="none" spc="-5" normalizeH="0" baseline="0" noProof="0" dirty="0">
                <a:ln>
                  <a:noFill/>
                </a:ln>
                <a:solidFill>
                  <a:srgbClr val="FFFFFF"/>
                </a:solidFill>
                <a:effectLst/>
                <a:uLnTx/>
                <a:uFillTx/>
                <a:latin typeface="Carlito"/>
                <a:ea typeface="+mn-ea"/>
                <a:cs typeface="Carlito"/>
              </a:rPr>
              <a:t>A</a:t>
            </a:r>
            <a:r>
              <a:rPr kumimoji="0" sz="1500" b="0" i="0" u="none" strike="noStrike" kern="1200" cap="none" spc="0" normalizeH="0" baseline="0" noProof="0" dirty="0">
                <a:ln>
                  <a:noFill/>
                </a:ln>
                <a:solidFill>
                  <a:srgbClr val="FFFFFF"/>
                </a:solidFill>
                <a:effectLst/>
                <a:uLnTx/>
                <a:uFillTx/>
                <a:latin typeface="Carlito"/>
                <a:ea typeface="+mn-ea"/>
                <a:cs typeface="Carlito"/>
              </a:rPr>
              <a:t>dmini</a:t>
            </a:r>
            <a:r>
              <a:rPr kumimoji="0" sz="1500" b="0" i="0" u="none" strike="noStrike" kern="1200" cap="none" spc="-10" normalizeH="0" baseline="0" noProof="0" dirty="0">
                <a:ln>
                  <a:noFill/>
                </a:ln>
                <a:solidFill>
                  <a:srgbClr val="FFFFFF"/>
                </a:solidFill>
                <a:effectLst/>
                <a:uLnTx/>
                <a:uFillTx/>
                <a:latin typeface="Carlito"/>
                <a:ea typeface="+mn-ea"/>
                <a:cs typeface="Carlito"/>
              </a:rPr>
              <a:t>s</a:t>
            </a:r>
            <a:r>
              <a:rPr kumimoji="0" sz="1500" b="0" i="0" u="none" strike="noStrike" kern="1200" cap="none" spc="0" normalizeH="0" baseline="0" noProof="0" dirty="0">
                <a:ln>
                  <a:noFill/>
                </a:ln>
                <a:solidFill>
                  <a:srgbClr val="FFFFFF"/>
                </a:solidFill>
                <a:effectLst/>
                <a:uLnTx/>
                <a:uFillTx/>
                <a:latin typeface="Carlito"/>
                <a:ea typeface="+mn-ea"/>
                <a:cs typeface="Carlito"/>
              </a:rPr>
              <a:t>t</a:t>
            </a:r>
            <a:r>
              <a:rPr kumimoji="0" sz="1500" b="0" i="0" u="none" strike="noStrike" kern="1200" cap="none" spc="-30" normalizeH="0" baseline="0" noProof="0" dirty="0">
                <a:ln>
                  <a:noFill/>
                </a:ln>
                <a:solidFill>
                  <a:srgbClr val="FFFFFF"/>
                </a:solidFill>
                <a:effectLst/>
                <a:uLnTx/>
                <a:uFillTx/>
                <a:latin typeface="Carlito"/>
                <a:ea typeface="+mn-ea"/>
                <a:cs typeface="Carlito"/>
              </a:rPr>
              <a:t>r</a:t>
            </a:r>
            <a:r>
              <a:rPr kumimoji="0" sz="1500" b="0" i="0" u="none" strike="noStrike" kern="1200" cap="none" spc="-15" normalizeH="0" baseline="0" noProof="0" dirty="0">
                <a:ln>
                  <a:noFill/>
                </a:ln>
                <a:solidFill>
                  <a:srgbClr val="FFFFFF"/>
                </a:solidFill>
                <a:effectLst/>
                <a:uLnTx/>
                <a:uFillTx/>
                <a:latin typeface="Carlito"/>
                <a:ea typeface="+mn-ea"/>
                <a:cs typeface="Carlito"/>
              </a:rPr>
              <a:t>a</a:t>
            </a:r>
            <a:r>
              <a:rPr kumimoji="0" sz="1500" b="0" i="0" u="none" strike="noStrike" kern="1200" cap="none" spc="0" normalizeH="0" baseline="0" noProof="0" dirty="0">
                <a:ln>
                  <a:noFill/>
                </a:ln>
                <a:solidFill>
                  <a:srgbClr val="FFFFFF"/>
                </a:solidFill>
                <a:effectLst/>
                <a:uLnTx/>
                <a:uFillTx/>
                <a:latin typeface="Carlito"/>
                <a:ea typeface="+mn-ea"/>
                <a:cs typeface="Carlito"/>
              </a:rPr>
              <a:t>ti</a:t>
            </a:r>
            <a:r>
              <a:rPr kumimoji="0" sz="1500" b="0" i="0" u="none" strike="noStrike" kern="1200" cap="none" spc="-5" normalizeH="0" baseline="0" noProof="0" dirty="0">
                <a:ln>
                  <a:noFill/>
                </a:ln>
                <a:solidFill>
                  <a:srgbClr val="FFFFFF"/>
                </a:solidFill>
                <a:effectLst/>
                <a:uLnTx/>
                <a:uFillTx/>
                <a:latin typeface="Carlito"/>
                <a:ea typeface="+mn-ea"/>
                <a:cs typeface="Carlito"/>
              </a:rPr>
              <a:t>on  Services</a:t>
            </a:r>
            <a:endParaRPr kumimoji="0" sz="1500" b="0" i="0" u="none" strike="noStrike" kern="1200" cap="none" spc="0" normalizeH="0" baseline="0" noProof="0" dirty="0">
              <a:ln>
                <a:noFill/>
              </a:ln>
              <a:solidFill>
                <a:prstClr val="black"/>
              </a:solidFill>
              <a:effectLst/>
              <a:uLnTx/>
              <a:uFillTx/>
              <a:latin typeface="Carlito"/>
              <a:ea typeface="+mn-ea"/>
              <a:cs typeface="Carlito"/>
            </a:endParaRPr>
          </a:p>
        </p:txBody>
      </p:sp>
      <p:grpSp>
        <p:nvGrpSpPr>
          <p:cNvPr id="20" name="object 20"/>
          <p:cNvGrpSpPr/>
          <p:nvPr/>
        </p:nvGrpSpPr>
        <p:grpSpPr>
          <a:xfrm>
            <a:off x="6525514" y="1578610"/>
            <a:ext cx="1562735" cy="787400"/>
            <a:chOff x="6525514" y="1578610"/>
            <a:chExt cx="1562735" cy="787400"/>
          </a:xfrm>
        </p:grpSpPr>
        <p:sp>
          <p:nvSpPr>
            <p:cNvPr id="21" name="object 21"/>
            <p:cNvSpPr/>
            <p:nvPr/>
          </p:nvSpPr>
          <p:spPr>
            <a:xfrm>
              <a:off x="6531864" y="1584960"/>
              <a:ext cx="1550035" cy="774700"/>
            </a:xfrm>
            <a:custGeom>
              <a:avLst/>
              <a:gdLst/>
              <a:ahLst/>
              <a:cxnLst/>
              <a:rect l="l" t="t" r="r" b="b"/>
              <a:pathLst>
                <a:path w="1550034" h="774700">
                  <a:moveTo>
                    <a:pt x="1549907" y="0"/>
                  </a:moveTo>
                  <a:lnTo>
                    <a:pt x="0" y="0"/>
                  </a:lnTo>
                  <a:lnTo>
                    <a:pt x="0" y="774191"/>
                  </a:lnTo>
                  <a:lnTo>
                    <a:pt x="1549907" y="774191"/>
                  </a:lnTo>
                  <a:lnTo>
                    <a:pt x="1549907" y="0"/>
                  </a:lnTo>
                  <a:close/>
                </a:path>
              </a:pathLst>
            </a:custGeom>
            <a:solidFill>
              <a:srgbClr val="5B9BD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object 22"/>
            <p:cNvSpPr/>
            <p:nvPr/>
          </p:nvSpPr>
          <p:spPr>
            <a:xfrm>
              <a:off x="6531864" y="1584960"/>
              <a:ext cx="1550035" cy="774700"/>
            </a:xfrm>
            <a:custGeom>
              <a:avLst/>
              <a:gdLst/>
              <a:ahLst/>
              <a:cxnLst/>
              <a:rect l="l" t="t" r="r" b="b"/>
              <a:pathLst>
                <a:path w="1550034" h="774700">
                  <a:moveTo>
                    <a:pt x="0" y="774191"/>
                  </a:moveTo>
                  <a:lnTo>
                    <a:pt x="1549907" y="774191"/>
                  </a:lnTo>
                  <a:lnTo>
                    <a:pt x="1549907" y="0"/>
                  </a:lnTo>
                  <a:lnTo>
                    <a:pt x="0" y="0"/>
                  </a:lnTo>
                  <a:lnTo>
                    <a:pt x="0" y="774191"/>
                  </a:lnTo>
                  <a:close/>
                </a:path>
              </a:pathLst>
            </a:custGeom>
            <a:ln w="1219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3" name="object 23"/>
          <p:cNvSpPr txBox="1"/>
          <p:nvPr/>
        </p:nvSpPr>
        <p:spPr>
          <a:xfrm>
            <a:off x="6657847" y="1823720"/>
            <a:ext cx="1298575" cy="2540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500" b="0" i="0" u="none" strike="noStrike" kern="1200" cap="none" spc="-5" normalizeH="0" baseline="0" noProof="0" dirty="0">
                <a:ln>
                  <a:noFill/>
                </a:ln>
                <a:solidFill>
                  <a:srgbClr val="FFFFFF"/>
                </a:solidFill>
                <a:effectLst/>
                <a:uLnTx/>
                <a:uFillTx/>
                <a:latin typeface="Carlito"/>
                <a:ea typeface="+mn-ea"/>
                <a:cs typeface="Carlito"/>
              </a:rPr>
              <a:t>Facility</a:t>
            </a:r>
            <a:r>
              <a:rPr kumimoji="0" sz="1500" b="0" i="0" u="none" strike="noStrike" kern="1200" cap="none" spc="-80" normalizeH="0" baseline="0" noProof="0" dirty="0">
                <a:ln>
                  <a:noFill/>
                </a:ln>
                <a:solidFill>
                  <a:srgbClr val="FFFFFF"/>
                </a:solidFill>
                <a:effectLst/>
                <a:uLnTx/>
                <a:uFillTx/>
                <a:latin typeface="Carlito"/>
                <a:ea typeface="+mn-ea"/>
                <a:cs typeface="Carlito"/>
              </a:rPr>
              <a:t> </a:t>
            </a:r>
            <a:r>
              <a:rPr kumimoji="0" sz="1500" b="0" i="0" u="none" strike="noStrike" kern="1200" cap="none" spc="-5" normalizeH="0" baseline="0" noProof="0" dirty="0">
                <a:ln>
                  <a:noFill/>
                </a:ln>
                <a:solidFill>
                  <a:srgbClr val="FFFFFF"/>
                </a:solidFill>
                <a:effectLst/>
                <a:uLnTx/>
                <a:uFillTx/>
                <a:latin typeface="Carlito"/>
                <a:ea typeface="+mn-ea"/>
                <a:cs typeface="Carlito"/>
              </a:rPr>
              <a:t>Manager</a:t>
            </a:r>
            <a:endParaRPr kumimoji="0" sz="1500" b="0" i="0" u="none" strike="noStrike" kern="1200" cap="none" spc="0" normalizeH="0" baseline="0" noProof="0" dirty="0">
              <a:ln>
                <a:noFill/>
              </a:ln>
              <a:solidFill>
                <a:prstClr val="black"/>
              </a:solidFill>
              <a:effectLst/>
              <a:uLnTx/>
              <a:uFillTx/>
              <a:latin typeface="Carlito"/>
              <a:ea typeface="+mn-ea"/>
              <a:cs typeface="Carlito"/>
            </a:endParaRPr>
          </a:p>
        </p:txBody>
      </p:sp>
      <p:grpSp>
        <p:nvGrpSpPr>
          <p:cNvPr id="24" name="object 24"/>
          <p:cNvGrpSpPr/>
          <p:nvPr/>
        </p:nvGrpSpPr>
        <p:grpSpPr>
          <a:xfrm>
            <a:off x="4651247" y="1578863"/>
            <a:ext cx="1562100" cy="786765"/>
            <a:chOff x="4651247" y="1578863"/>
            <a:chExt cx="1562100" cy="786765"/>
          </a:xfrm>
        </p:grpSpPr>
        <p:sp>
          <p:nvSpPr>
            <p:cNvPr id="25" name="object 25"/>
            <p:cNvSpPr/>
            <p:nvPr/>
          </p:nvSpPr>
          <p:spPr>
            <a:xfrm>
              <a:off x="4657343" y="1584959"/>
              <a:ext cx="1550035" cy="774700"/>
            </a:xfrm>
            <a:custGeom>
              <a:avLst/>
              <a:gdLst/>
              <a:ahLst/>
              <a:cxnLst/>
              <a:rect l="l" t="t" r="r" b="b"/>
              <a:pathLst>
                <a:path w="1550035" h="774700">
                  <a:moveTo>
                    <a:pt x="1549908" y="0"/>
                  </a:moveTo>
                  <a:lnTo>
                    <a:pt x="0" y="0"/>
                  </a:lnTo>
                  <a:lnTo>
                    <a:pt x="0" y="774191"/>
                  </a:lnTo>
                  <a:lnTo>
                    <a:pt x="1549908" y="774191"/>
                  </a:lnTo>
                  <a:lnTo>
                    <a:pt x="1549908" y="0"/>
                  </a:lnTo>
                  <a:close/>
                </a:path>
              </a:pathLst>
            </a:custGeom>
            <a:solidFill>
              <a:srgbClr val="5B9BD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object 26"/>
            <p:cNvSpPr/>
            <p:nvPr/>
          </p:nvSpPr>
          <p:spPr>
            <a:xfrm>
              <a:off x="4657343" y="1584959"/>
              <a:ext cx="1550035" cy="774700"/>
            </a:xfrm>
            <a:custGeom>
              <a:avLst/>
              <a:gdLst/>
              <a:ahLst/>
              <a:cxnLst/>
              <a:rect l="l" t="t" r="r" b="b"/>
              <a:pathLst>
                <a:path w="1550035" h="774700">
                  <a:moveTo>
                    <a:pt x="0" y="774191"/>
                  </a:moveTo>
                  <a:lnTo>
                    <a:pt x="1549908" y="774191"/>
                  </a:lnTo>
                  <a:lnTo>
                    <a:pt x="1549908" y="0"/>
                  </a:lnTo>
                  <a:lnTo>
                    <a:pt x="0" y="0"/>
                  </a:lnTo>
                  <a:lnTo>
                    <a:pt x="0" y="774191"/>
                  </a:lnTo>
                  <a:close/>
                </a:path>
              </a:pathLst>
            </a:custGeom>
            <a:ln w="1219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7" name="object 27"/>
          <p:cNvSpPr txBox="1"/>
          <p:nvPr/>
        </p:nvSpPr>
        <p:spPr>
          <a:xfrm>
            <a:off x="4723257" y="1823720"/>
            <a:ext cx="1416685" cy="2540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500" b="0" i="0" u="none" strike="noStrike" kern="1200" cap="none" spc="-5" normalizeH="0" baseline="0" noProof="0" dirty="0">
                <a:ln>
                  <a:noFill/>
                </a:ln>
                <a:solidFill>
                  <a:srgbClr val="FFFFFF"/>
                </a:solidFill>
                <a:effectLst/>
                <a:uLnTx/>
                <a:uFillTx/>
                <a:latin typeface="Carlito"/>
                <a:ea typeface="+mn-ea"/>
                <a:cs typeface="Carlito"/>
              </a:rPr>
              <a:t>Archives</a:t>
            </a:r>
            <a:r>
              <a:rPr kumimoji="0" sz="1500" b="0" i="0" u="none" strike="noStrike" kern="1200" cap="none" spc="-60" normalizeH="0" baseline="0" noProof="0" dirty="0">
                <a:ln>
                  <a:noFill/>
                </a:ln>
                <a:solidFill>
                  <a:srgbClr val="FFFFFF"/>
                </a:solidFill>
                <a:effectLst/>
                <a:uLnTx/>
                <a:uFillTx/>
                <a:latin typeface="Carlito"/>
                <a:ea typeface="+mn-ea"/>
                <a:cs typeface="Carlito"/>
              </a:rPr>
              <a:t> </a:t>
            </a:r>
            <a:r>
              <a:rPr kumimoji="0" sz="1500" b="0" i="0" u="none" strike="noStrike" kern="1200" cap="none" spc="-5" normalizeH="0" baseline="0" noProof="0" dirty="0">
                <a:ln>
                  <a:noFill/>
                </a:ln>
                <a:solidFill>
                  <a:srgbClr val="FFFFFF"/>
                </a:solidFill>
                <a:effectLst/>
                <a:uLnTx/>
                <a:uFillTx/>
                <a:latin typeface="Carlito"/>
                <a:ea typeface="+mn-ea"/>
                <a:cs typeface="Carlito"/>
              </a:rPr>
              <a:t>Manager</a:t>
            </a:r>
            <a:endParaRPr kumimoji="0" sz="1500" b="0" i="0" u="none" strike="noStrike" kern="1200" cap="none" spc="0" normalizeH="0" baseline="0" noProof="0" dirty="0">
              <a:ln>
                <a:noFill/>
              </a:ln>
              <a:solidFill>
                <a:prstClr val="black"/>
              </a:solidFill>
              <a:effectLst/>
              <a:uLnTx/>
              <a:uFillTx/>
              <a:latin typeface="Carlito"/>
              <a:ea typeface="+mn-ea"/>
              <a:cs typeface="Carlito"/>
            </a:endParaRPr>
          </a:p>
        </p:txBody>
      </p:sp>
      <p:grpSp>
        <p:nvGrpSpPr>
          <p:cNvPr id="28" name="object 28"/>
          <p:cNvGrpSpPr/>
          <p:nvPr/>
        </p:nvGrpSpPr>
        <p:grpSpPr>
          <a:xfrm>
            <a:off x="7463028" y="2679192"/>
            <a:ext cx="1562100" cy="786765"/>
            <a:chOff x="7463028" y="2679192"/>
            <a:chExt cx="1562100" cy="786765"/>
          </a:xfrm>
        </p:grpSpPr>
        <p:sp>
          <p:nvSpPr>
            <p:cNvPr id="29" name="object 29"/>
            <p:cNvSpPr/>
            <p:nvPr/>
          </p:nvSpPr>
          <p:spPr>
            <a:xfrm>
              <a:off x="7469124" y="2685288"/>
              <a:ext cx="1550035" cy="774700"/>
            </a:xfrm>
            <a:custGeom>
              <a:avLst/>
              <a:gdLst/>
              <a:ahLst/>
              <a:cxnLst/>
              <a:rect l="l" t="t" r="r" b="b"/>
              <a:pathLst>
                <a:path w="1550034" h="774700">
                  <a:moveTo>
                    <a:pt x="1549907" y="0"/>
                  </a:moveTo>
                  <a:lnTo>
                    <a:pt x="0" y="0"/>
                  </a:lnTo>
                  <a:lnTo>
                    <a:pt x="0" y="774191"/>
                  </a:lnTo>
                  <a:lnTo>
                    <a:pt x="1549907" y="774191"/>
                  </a:lnTo>
                  <a:lnTo>
                    <a:pt x="1549907" y="0"/>
                  </a:lnTo>
                  <a:close/>
                </a:path>
              </a:pathLst>
            </a:custGeom>
            <a:solidFill>
              <a:srgbClr val="5B9BD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0" name="object 30"/>
            <p:cNvSpPr/>
            <p:nvPr/>
          </p:nvSpPr>
          <p:spPr>
            <a:xfrm>
              <a:off x="7469124" y="2685288"/>
              <a:ext cx="1550035" cy="774700"/>
            </a:xfrm>
            <a:custGeom>
              <a:avLst/>
              <a:gdLst/>
              <a:ahLst/>
              <a:cxnLst/>
              <a:rect l="l" t="t" r="r" b="b"/>
              <a:pathLst>
                <a:path w="1550034" h="774700">
                  <a:moveTo>
                    <a:pt x="0" y="774191"/>
                  </a:moveTo>
                  <a:lnTo>
                    <a:pt x="1549907" y="774191"/>
                  </a:lnTo>
                  <a:lnTo>
                    <a:pt x="1549907" y="0"/>
                  </a:lnTo>
                  <a:lnTo>
                    <a:pt x="0" y="0"/>
                  </a:lnTo>
                  <a:lnTo>
                    <a:pt x="0" y="774191"/>
                  </a:lnTo>
                  <a:close/>
                </a:path>
              </a:pathLst>
            </a:custGeom>
            <a:ln w="1219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31" name="object 31"/>
          <p:cNvSpPr txBox="1"/>
          <p:nvPr/>
        </p:nvSpPr>
        <p:spPr>
          <a:xfrm>
            <a:off x="7484109" y="2714625"/>
            <a:ext cx="1520825" cy="671830"/>
          </a:xfrm>
          <a:prstGeom prst="rect">
            <a:avLst/>
          </a:prstGeom>
        </p:spPr>
        <p:txBody>
          <a:bodyPr vert="horz" wrap="square" lIns="0" tIns="36195" rIns="0" bIns="0" rtlCol="0">
            <a:spAutoFit/>
          </a:bodyPr>
          <a:lstStyle/>
          <a:p>
            <a:pPr marL="12700" marR="5080" lvl="0" indent="-1270" algn="ctr" defTabSz="914400" rtl="0" eaLnBrk="1" fontAlgn="auto" latinLnBrk="0" hangingPunct="1">
              <a:lnSpc>
                <a:spcPts val="1639"/>
              </a:lnSpc>
              <a:spcBef>
                <a:spcPts val="285"/>
              </a:spcBef>
              <a:spcAft>
                <a:spcPts val="0"/>
              </a:spcAft>
              <a:buClrTx/>
              <a:buSzTx/>
              <a:buFontTx/>
              <a:buNone/>
              <a:tabLst/>
              <a:defRPr/>
            </a:pPr>
            <a:r>
              <a:rPr kumimoji="0" sz="1500" b="0" i="0" u="none" strike="noStrike" kern="1200" cap="none" spc="0" normalizeH="0" baseline="0" noProof="0" dirty="0">
                <a:ln>
                  <a:noFill/>
                </a:ln>
                <a:solidFill>
                  <a:srgbClr val="FFFFFF"/>
                </a:solidFill>
                <a:effectLst/>
                <a:uLnTx/>
                <a:uFillTx/>
                <a:latin typeface="Carlito"/>
                <a:ea typeface="+mn-ea"/>
                <a:cs typeface="Carlito"/>
              </a:rPr>
              <a:t>Imaging and  </a:t>
            </a:r>
            <a:r>
              <a:rPr kumimoji="0" sz="1500" b="0" i="0" u="none" strike="noStrike" kern="1200" cap="none" spc="-5" normalizeH="0" baseline="0" noProof="0" dirty="0">
                <a:ln>
                  <a:noFill/>
                </a:ln>
                <a:solidFill>
                  <a:srgbClr val="FFFFFF"/>
                </a:solidFill>
                <a:effectLst/>
                <a:uLnTx/>
                <a:uFillTx/>
                <a:latin typeface="Carlito"/>
                <a:ea typeface="+mn-ea"/>
                <a:cs typeface="Carlito"/>
              </a:rPr>
              <a:t>Preservations  Services</a:t>
            </a:r>
            <a:r>
              <a:rPr kumimoji="0" sz="1500" b="0" i="0" u="none" strike="noStrike" kern="1200" cap="none" spc="-30" normalizeH="0" baseline="0" noProof="0" dirty="0">
                <a:ln>
                  <a:noFill/>
                </a:ln>
                <a:solidFill>
                  <a:srgbClr val="FFFFFF"/>
                </a:solidFill>
                <a:effectLst/>
                <a:uLnTx/>
                <a:uFillTx/>
                <a:latin typeface="Carlito"/>
                <a:ea typeface="+mn-ea"/>
                <a:cs typeface="Carlito"/>
              </a:rPr>
              <a:t> </a:t>
            </a:r>
            <a:r>
              <a:rPr kumimoji="0" sz="1500" b="0" i="0" u="none" strike="noStrike" kern="1200" cap="none" spc="-5" normalizeH="0" baseline="0" noProof="0" dirty="0">
                <a:ln>
                  <a:noFill/>
                </a:ln>
                <a:solidFill>
                  <a:srgbClr val="FFFFFF"/>
                </a:solidFill>
                <a:effectLst/>
                <a:uLnTx/>
                <a:uFillTx/>
                <a:latin typeface="Carlito"/>
                <a:ea typeface="+mn-ea"/>
                <a:cs typeface="Carlito"/>
              </a:rPr>
              <a:t>Supervisor</a:t>
            </a:r>
            <a:endParaRPr kumimoji="0" sz="1500" b="0" i="0" u="none" strike="noStrike" kern="1200" cap="none" spc="0" normalizeH="0" baseline="0" noProof="0" dirty="0">
              <a:ln>
                <a:noFill/>
              </a:ln>
              <a:solidFill>
                <a:prstClr val="black"/>
              </a:solidFill>
              <a:effectLst/>
              <a:uLnTx/>
              <a:uFillTx/>
              <a:latin typeface="Carlito"/>
              <a:ea typeface="+mn-ea"/>
              <a:cs typeface="Carlito"/>
            </a:endParaRPr>
          </a:p>
        </p:txBody>
      </p:sp>
      <p:grpSp>
        <p:nvGrpSpPr>
          <p:cNvPr id="32" name="object 32"/>
          <p:cNvGrpSpPr/>
          <p:nvPr/>
        </p:nvGrpSpPr>
        <p:grpSpPr>
          <a:xfrm>
            <a:off x="7850123" y="3779520"/>
            <a:ext cx="1562100" cy="786765"/>
            <a:chOff x="7850123" y="3779520"/>
            <a:chExt cx="1562100" cy="786765"/>
          </a:xfrm>
        </p:grpSpPr>
        <p:sp>
          <p:nvSpPr>
            <p:cNvPr id="33" name="object 33"/>
            <p:cNvSpPr/>
            <p:nvPr/>
          </p:nvSpPr>
          <p:spPr>
            <a:xfrm>
              <a:off x="7856219" y="3785616"/>
              <a:ext cx="1550035" cy="774700"/>
            </a:xfrm>
            <a:custGeom>
              <a:avLst/>
              <a:gdLst/>
              <a:ahLst/>
              <a:cxnLst/>
              <a:rect l="l" t="t" r="r" b="b"/>
              <a:pathLst>
                <a:path w="1550034" h="774700">
                  <a:moveTo>
                    <a:pt x="1549907" y="0"/>
                  </a:moveTo>
                  <a:lnTo>
                    <a:pt x="0" y="0"/>
                  </a:lnTo>
                  <a:lnTo>
                    <a:pt x="0" y="774192"/>
                  </a:lnTo>
                  <a:lnTo>
                    <a:pt x="1549907" y="774192"/>
                  </a:lnTo>
                  <a:lnTo>
                    <a:pt x="1549907" y="0"/>
                  </a:lnTo>
                  <a:close/>
                </a:path>
              </a:pathLst>
            </a:custGeom>
            <a:solidFill>
              <a:srgbClr val="5B9BD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4" name="object 34"/>
            <p:cNvSpPr/>
            <p:nvPr/>
          </p:nvSpPr>
          <p:spPr>
            <a:xfrm>
              <a:off x="7856219" y="3785616"/>
              <a:ext cx="1550035" cy="774700"/>
            </a:xfrm>
            <a:custGeom>
              <a:avLst/>
              <a:gdLst/>
              <a:ahLst/>
              <a:cxnLst/>
              <a:rect l="l" t="t" r="r" b="b"/>
              <a:pathLst>
                <a:path w="1550034" h="774700">
                  <a:moveTo>
                    <a:pt x="0" y="774192"/>
                  </a:moveTo>
                  <a:lnTo>
                    <a:pt x="1549907" y="774192"/>
                  </a:lnTo>
                  <a:lnTo>
                    <a:pt x="1549907" y="0"/>
                  </a:lnTo>
                  <a:lnTo>
                    <a:pt x="0" y="0"/>
                  </a:lnTo>
                  <a:lnTo>
                    <a:pt x="0" y="774192"/>
                  </a:lnTo>
                  <a:close/>
                </a:path>
              </a:pathLst>
            </a:custGeom>
            <a:ln w="12191">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35" name="object 35"/>
          <p:cNvSpPr txBox="1"/>
          <p:nvPr/>
        </p:nvSpPr>
        <p:spPr>
          <a:xfrm>
            <a:off x="7961503" y="3919473"/>
            <a:ext cx="1341755" cy="462915"/>
          </a:xfrm>
          <a:prstGeom prst="rect">
            <a:avLst/>
          </a:prstGeom>
        </p:spPr>
        <p:txBody>
          <a:bodyPr vert="horz" wrap="square" lIns="0" tIns="36195" rIns="0" bIns="0" rtlCol="0">
            <a:spAutoFit/>
          </a:bodyPr>
          <a:lstStyle/>
          <a:p>
            <a:pPr marL="12700" marR="5080" lvl="0" indent="226695" algn="l" defTabSz="914400" rtl="0" eaLnBrk="1" fontAlgn="auto" latinLnBrk="0" hangingPunct="1">
              <a:lnSpc>
                <a:spcPts val="1639"/>
              </a:lnSpc>
              <a:spcBef>
                <a:spcPts val="285"/>
              </a:spcBef>
              <a:spcAft>
                <a:spcPts val="0"/>
              </a:spcAft>
              <a:buClrTx/>
              <a:buSzTx/>
              <a:buFontTx/>
              <a:buNone/>
              <a:tabLst/>
              <a:defRPr/>
            </a:pPr>
            <a:r>
              <a:rPr kumimoji="0" sz="1500" b="0" i="0" u="none" strike="noStrike" kern="1200" cap="none" spc="-10" normalizeH="0" baseline="0" noProof="0" dirty="0">
                <a:ln>
                  <a:noFill/>
                </a:ln>
                <a:solidFill>
                  <a:srgbClr val="FFFFFF"/>
                </a:solidFill>
                <a:effectLst/>
                <a:uLnTx/>
                <a:uFillTx/>
                <a:latin typeface="Carlito"/>
                <a:ea typeface="+mn-ea"/>
                <a:cs typeface="Carlito"/>
              </a:rPr>
              <a:t>Conversion  </a:t>
            </a:r>
            <a:r>
              <a:rPr kumimoji="0" sz="1500" b="0" i="0" u="none" strike="noStrike" kern="1200" cap="none" spc="-5" normalizeH="0" baseline="0" noProof="0" dirty="0">
                <a:ln>
                  <a:noFill/>
                </a:ln>
                <a:solidFill>
                  <a:srgbClr val="FFFFFF"/>
                </a:solidFill>
                <a:effectLst/>
                <a:uLnTx/>
                <a:uFillTx/>
                <a:latin typeface="Carlito"/>
                <a:ea typeface="+mn-ea"/>
                <a:cs typeface="Carlito"/>
              </a:rPr>
              <a:t>Services</a:t>
            </a:r>
            <a:r>
              <a:rPr kumimoji="0" sz="1500" b="0" i="0" u="none" strike="noStrike" kern="1200" cap="none" spc="-45" normalizeH="0" baseline="0" noProof="0" dirty="0">
                <a:ln>
                  <a:noFill/>
                </a:ln>
                <a:solidFill>
                  <a:srgbClr val="FFFFFF"/>
                </a:solidFill>
                <a:effectLst/>
                <a:uLnTx/>
                <a:uFillTx/>
                <a:latin typeface="Carlito"/>
                <a:ea typeface="+mn-ea"/>
                <a:cs typeface="Carlito"/>
              </a:rPr>
              <a:t> </a:t>
            </a:r>
            <a:r>
              <a:rPr kumimoji="0" sz="1500" b="0" i="0" u="none" strike="noStrike" kern="1200" cap="none" spc="-5" normalizeH="0" baseline="0" noProof="0" dirty="0">
                <a:ln>
                  <a:noFill/>
                </a:ln>
                <a:solidFill>
                  <a:srgbClr val="FFFFFF"/>
                </a:solidFill>
                <a:effectLst/>
                <a:uLnTx/>
                <a:uFillTx/>
                <a:latin typeface="Carlito"/>
                <a:ea typeface="+mn-ea"/>
                <a:cs typeface="Carlito"/>
              </a:rPr>
              <a:t>Analysts</a:t>
            </a:r>
            <a:endParaRPr kumimoji="0" sz="1500" b="0" i="0" u="none" strike="noStrike" kern="1200" cap="none" spc="0" normalizeH="0" baseline="0" noProof="0" dirty="0">
              <a:ln>
                <a:noFill/>
              </a:ln>
              <a:solidFill>
                <a:prstClr val="black"/>
              </a:solidFill>
              <a:effectLst/>
              <a:uLnTx/>
              <a:uFillTx/>
              <a:latin typeface="Carlito"/>
              <a:ea typeface="+mn-ea"/>
              <a:cs typeface="Carlito"/>
            </a:endParaRPr>
          </a:p>
        </p:txBody>
      </p:sp>
      <p:grpSp>
        <p:nvGrpSpPr>
          <p:cNvPr id="36" name="object 36"/>
          <p:cNvGrpSpPr/>
          <p:nvPr/>
        </p:nvGrpSpPr>
        <p:grpSpPr>
          <a:xfrm>
            <a:off x="5588508" y="2679192"/>
            <a:ext cx="1562100" cy="786765"/>
            <a:chOff x="5588508" y="2679192"/>
            <a:chExt cx="1562100" cy="786765"/>
          </a:xfrm>
        </p:grpSpPr>
        <p:sp>
          <p:nvSpPr>
            <p:cNvPr id="37" name="object 37"/>
            <p:cNvSpPr/>
            <p:nvPr/>
          </p:nvSpPr>
          <p:spPr>
            <a:xfrm>
              <a:off x="5594604" y="2685288"/>
              <a:ext cx="1550035" cy="774700"/>
            </a:xfrm>
            <a:custGeom>
              <a:avLst/>
              <a:gdLst/>
              <a:ahLst/>
              <a:cxnLst/>
              <a:rect l="l" t="t" r="r" b="b"/>
              <a:pathLst>
                <a:path w="1550034" h="774700">
                  <a:moveTo>
                    <a:pt x="1549907" y="0"/>
                  </a:moveTo>
                  <a:lnTo>
                    <a:pt x="0" y="0"/>
                  </a:lnTo>
                  <a:lnTo>
                    <a:pt x="0" y="774191"/>
                  </a:lnTo>
                  <a:lnTo>
                    <a:pt x="1549907" y="774191"/>
                  </a:lnTo>
                  <a:lnTo>
                    <a:pt x="1549907" y="0"/>
                  </a:lnTo>
                  <a:close/>
                </a:path>
              </a:pathLst>
            </a:custGeom>
            <a:solidFill>
              <a:srgbClr val="5B9BD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8" name="object 38"/>
            <p:cNvSpPr/>
            <p:nvPr/>
          </p:nvSpPr>
          <p:spPr>
            <a:xfrm>
              <a:off x="5594604" y="2685288"/>
              <a:ext cx="1550035" cy="774700"/>
            </a:xfrm>
            <a:custGeom>
              <a:avLst/>
              <a:gdLst/>
              <a:ahLst/>
              <a:cxnLst/>
              <a:rect l="l" t="t" r="r" b="b"/>
              <a:pathLst>
                <a:path w="1550034" h="774700">
                  <a:moveTo>
                    <a:pt x="0" y="774191"/>
                  </a:moveTo>
                  <a:lnTo>
                    <a:pt x="1549907" y="774191"/>
                  </a:lnTo>
                  <a:lnTo>
                    <a:pt x="1549907" y="0"/>
                  </a:lnTo>
                  <a:lnTo>
                    <a:pt x="0" y="0"/>
                  </a:lnTo>
                  <a:lnTo>
                    <a:pt x="0" y="774191"/>
                  </a:lnTo>
                  <a:close/>
                </a:path>
              </a:pathLst>
            </a:custGeom>
            <a:ln w="1219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39" name="object 39"/>
          <p:cNvSpPr txBox="1"/>
          <p:nvPr/>
        </p:nvSpPr>
        <p:spPr>
          <a:xfrm>
            <a:off x="5665470" y="2714625"/>
            <a:ext cx="1408430" cy="671830"/>
          </a:xfrm>
          <a:prstGeom prst="rect">
            <a:avLst/>
          </a:prstGeom>
        </p:spPr>
        <p:txBody>
          <a:bodyPr vert="horz" wrap="square" lIns="0" tIns="36195" rIns="0" bIns="0" rtlCol="0">
            <a:spAutoFit/>
          </a:bodyPr>
          <a:lstStyle/>
          <a:p>
            <a:pPr marL="12700" marR="5080" lvl="0" indent="383540" algn="l" defTabSz="914400" rtl="0" eaLnBrk="1" fontAlgn="auto" latinLnBrk="0" hangingPunct="1">
              <a:lnSpc>
                <a:spcPts val="1639"/>
              </a:lnSpc>
              <a:spcBef>
                <a:spcPts val="285"/>
              </a:spcBef>
              <a:spcAft>
                <a:spcPts val="0"/>
              </a:spcAft>
              <a:buClrTx/>
              <a:buSzTx/>
              <a:buFontTx/>
              <a:buNone/>
              <a:tabLst/>
              <a:defRPr/>
            </a:pPr>
            <a:r>
              <a:rPr kumimoji="0" sz="1500" b="0" i="0" u="none" strike="noStrike" kern="1200" cap="none" spc="-10" normalizeH="0" baseline="0" noProof="0" dirty="0">
                <a:ln>
                  <a:noFill/>
                </a:ln>
                <a:solidFill>
                  <a:srgbClr val="FFFFFF"/>
                </a:solidFill>
                <a:effectLst/>
                <a:uLnTx/>
                <a:uFillTx/>
                <a:latin typeface="Carlito"/>
                <a:ea typeface="+mn-ea"/>
                <a:cs typeface="Carlito"/>
              </a:rPr>
              <a:t>Records  </a:t>
            </a:r>
            <a:r>
              <a:rPr kumimoji="0" sz="1500" b="0" i="0" u="none" strike="noStrike" kern="1200" cap="none" spc="-5" normalizeH="0" baseline="0" noProof="0" dirty="0">
                <a:ln>
                  <a:noFill/>
                </a:ln>
                <a:solidFill>
                  <a:srgbClr val="FFFFFF"/>
                </a:solidFill>
                <a:effectLst/>
                <a:uLnTx/>
                <a:uFillTx/>
                <a:latin typeface="Carlito"/>
                <a:ea typeface="+mn-ea"/>
                <a:cs typeface="Carlito"/>
              </a:rPr>
              <a:t>Management </a:t>
            </a:r>
            <a:r>
              <a:rPr kumimoji="0" sz="1500" b="0" i="0" u="none" strike="noStrike" kern="1200" cap="none" spc="0" normalizeH="0" baseline="0" noProof="0" dirty="0">
                <a:ln>
                  <a:noFill/>
                </a:ln>
                <a:solidFill>
                  <a:srgbClr val="FFFFFF"/>
                </a:solidFill>
                <a:effectLst/>
                <a:uLnTx/>
                <a:uFillTx/>
                <a:latin typeface="Carlito"/>
                <a:ea typeface="+mn-ea"/>
                <a:cs typeface="Carlito"/>
              </a:rPr>
              <a:t>and  </a:t>
            </a:r>
            <a:r>
              <a:rPr kumimoji="0" sz="1500" b="0" i="0" u="none" strike="noStrike" kern="1200" cap="none" spc="-5" normalizeH="0" baseline="0" noProof="0" dirty="0">
                <a:ln>
                  <a:noFill/>
                </a:ln>
                <a:solidFill>
                  <a:srgbClr val="FFFFFF"/>
                </a:solidFill>
                <a:effectLst/>
                <a:uLnTx/>
                <a:uFillTx/>
                <a:latin typeface="Carlito"/>
                <a:ea typeface="+mn-ea"/>
                <a:cs typeface="Carlito"/>
              </a:rPr>
              <a:t>Center</a:t>
            </a:r>
            <a:r>
              <a:rPr kumimoji="0" sz="1500" b="0" i="0" u="none" strike="noStrike" kern="1200" cap="none" spc="-75" normalizeH="0" baseline="0" noProof="0" dirty="0">
                <a:ln>
                  <a:noFill/>
                </a:ln>
                <a:solidFill>
                  <a:srgbClr val="FFFFFF"/>
                </a:solidFill>
                <a:effectLst/>
                <a:uLnTx/>
                <a:uFillTx/>
                <a:latin typeface="Carlito"/>
                <a:ea typeface="+mn-ea"/>
                <a:cs typeface="Carlito"/>
              </a:rPr>
              <a:t> </a:t>
            </a:r>
            <a:r>
              <a:rPr kumimoji="0" sz="1500" b="0" i="0" u="none" strike="noStrike" kern="1200" cap="none" spc="-5" normalizeH="0" baseline="0" noProof="0" dirty="0">
                <a:ln>
                  <a:noFill/>
                </a:ln>
                <a:solidFill>
                  <a:srgbClr val="FFFFFF"/>
                </a:solidFill>
                <a:effectLst/>
                <a:uLnTx/>
                <a:uFillTx/>
                <a:latin typeface="Carlito"/>
                <a:ea typeface="+mn-ea"/>
                <a:cs typeface="Carlito"/>
              </a:rPr>
              <a:t>Supervisor</a:t>
            </a:r>
            <a:endParaRPr kumimoji="0" sz="1500" b="0" i="0" u="none" strike="noStrike" kern="1200" cap="none" spc="0" normalizeH="0" baseline="0" noProof="0" dirty="0">
              <a:ln>
                <a:noFill/>
              </a:ln>
              <a:solidFill>
                <a:prstClr val="black"/>
              </a:solidFill>
              <a:effectLst/>
              <a:uLnTx/>
              <a:uFillTx/>
              <a:latin typeface="Carlito"/>
              <a:ea typeface="+mn-ea"/>
              <a:cs typeface="Carlito"/>
            </a:endParaRPr>
          </a:p>
        </p:txBody>
      </p:sp>
      <p:grpSp>
        <p:nvGrpSpPr>
          <p:cNvPr id="40" name="object 40"/>
          <p:cNvGrpSpPr/>
          <p:nvPr/>
        </p:nvGrpSpPr>
        <p:grpSpPr>
          <a:xfrm>
            <a:off x="5975603" y="3779520"/>
            <a:ext cx="1562100" cy="786765"/>
            <a:chOff x="5975603" y="3779520"/>
            <a:chExt cx="1562100" cy="786765"/>
          </a:xfrm>
        </p:grpSpPr>
        <p:sp>
          <p:nvSpPr>
            <p:cNvPr id="41" name="object 41"/>
            <p:cNvSpPr/>
            <p:nvPr/>
          </p:nvSpPr>
          <p:spPr>
            <a:xfrm>
              <a:off x="5981699" y="3785616"/>
              <a:ext cx="1550035" cy="774700"/>
            </a:xfrm>
            <a:custGeom>
              <a:avLst/>
              <a:gdLst/>
              <a:ahLst/>
              <a:cxnLst/>
              <a:rect l="l" t="t" r="r" b="b"/>
              <a:pathLst>
                <a:path w="1550034" h="774700">
                  <a:moveTo>
                    <a:pt x="1549907" y="0"/>
                  </a:moveTo>
                  <a:lnTo>
                    <a:pt x="0" y="0"/>
                  </a:lnTo>
                  <a:lnTo>
                    <a:pt x="0" y="774192"/>
                  </a:lnTo>
                  <a:lnTo>
                    <a:pt x="1549907" y="774192"/>
                  </a:lnTo>
                  <a:lnTo>
                    <a:pt x="1549907" y="0"/>
                  </a:lnTo>
                  <a:close/>
                </a:path>
              </a:pathLst>
            </a:custGeom>
            <a:solidFill>
              <a:srgbClr val="5B9BD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2" name="object 42"/>
            <p:cNvSpPr/>
            <p:nvPr/>
          </p:nvSpPr>
          <p:spPr>
            <a:xfrm>
              <a:off x="5981699" y="3785616"/>
              <a:ext cx="1550035" cy="774700"/>
            </a:xfrm>
            <a:custGeom>
              <a:avLst/>
              <a:gdLst/>
              <a:ahLst/>
              <a:cxnLst/>
              <a:rect l="l" t="t" r="r" b="b"/>
              <a:pathLst>
                <a:path w="1550034" h="774700">
                  <a:moveTo>
                    <a:pt x="0" y="774192"/>
                  </a:moveTo>
                  <a:lnTo>
                    <a:pt x="1549907" y="774192"/>
                  </a:lnTo>
                  <a:lnTo>
                    <a:pt x="1549907" y="0"/>
                  </a:lnTo>
                  <a:lnTo>
                    <a:pt x="0" y="0"/>
                  </a:lnTo>
                  <a:lnTo>
                    <a:pt x="0" y="774192"/>
                  </a:lnTo>
                  <a:close/>
                </a:path>
              </a:pathLst>
            </a:custGeom>
            <a:ln w="12191">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43" name="object 43"/>
          <p:cNvSpPr txBox="1"/>
          <p:nvPr/>
        </p:nvSpPr>
        <p:spPr>
          <a:xfrm>
            <a:off x="6225032" y="3814953"/>
            <a:ext cx="1064895" cy="671830"/>
          </a:xfrm>
          <a:prstGeom prst="rect">
            <a:avLst/>
          </a:prstGeom>
        </p:spPr>
        <p:txBody>
          <a:bodyPr vert="horz" wrap="square" lIns="0" tIns="36195" rIns="0" bIns="0" rtlCol="0">
            <a:spAutoFit/>
          </a:bodyPr>
          <a:lstStyle/>
          <a:p>
            <a:pPr marL="12065" marR="5080" lvl="0" indent="-1905" algn="ctr" defTabSz="914400" rtl="0" eaLnBrk="1" fontAlgn="auto" latinLnBrk="0" hangingPunct="1">
              <a:lnSpc>
                <a:spcPts val="1639"/>
              </a:lnSpc>
              <a:spcBef>
                <a:spcPts val="285"/>
              </a:spcBef>
              <a:spcAft>
                <a:spcPts val="0"/>
              </a:spcAft>
              <a:buClrTx/>
              <a:buSzTx/>
              <a:buFontTx/>
              <a:buNone/>
              <a:tabLst/>
              <a:defRPr/>
            </a:pPr>
            <a:r>
              <a:rPr kumimoji="0" sz="1500" b="0" i="0" u="none" strike="noStrike" kern="1200" cap="none" spc="-10" normalizeH="0" baseline="0" noProof="0" dirty="0">
                <a:ln>
                  <a:noFill/>
                </a:ln>
                <a:solidFill>
                  <a:srgbClr val="FFFFFF"/>
                </a:solidFill>
                <a:effectLst/>
                <a:uLnTx/>
                <a:uFillTx/>
                <a:latin typeface="Carlito"/>
                <a:ea typeface="+mn-ea"/>
                <a:cs typeface="Carlito"/>
              </a:rPr>
              <a:t>Records  </a:t>
            </a:r>
            <a:r>
              <a:rPr kumimoji="0" sz="1500" b="0" i="0" u="none" strike="noStrike" kern="1200" cap="none" spc="0" normalizeH="0" baseline="0" noProof="0" dirty="0">
                <a:ln>
                  <a:noFill/>
                </a:ln>
                <a:solidFill>
                  <a:srgbClr val="FFFFFF"/>
                </a:solidFill>
                <a:effectLst/>
                <a:uLnTx/>
                <a:uFillTx/>
                <a:latin typeface="Carlito"/>
                <a:ea typeface="+mn-ea"/>
                <a:cs typeface="Carlito"/>
              </a:rPr>
              <a:t>Ma</a:t>
            </a:r>
            <a:r>
              <a:rPr kumimoji="0" sz="1500" b="0" i="0" u="none" strike="noStrike" kern="1200" cap="none" spc="5" normalizeH="0" baseline="0" noProof="0" dirty="0">
                <a:ln>
                  <a:noFill/>
                </a:ln>
                <a:solidFill>
                  <a:srgbClr val="FFFFFF"/>
                </a:solidFill>
                <a:effectLst/>
                <a:uLnTx/>
                <a:uFillTx/>
                <a:latin typeface="Carlito"/>
                <a:ea typeface="+mn-ea"/>
                <a:cs typeface="Carlito"/>
              </a:rPr>
              <a:t>n</a:t>
            </a:r>
            <a:r>
              <a:rPr kumimoji="0" sz="1500" b="0" i="0" u="none" strike="noStrike" kern="1200" cap="none" spc="0" normalizeH="0" baseline="0" noProof="0" dirty="0">
                <a:ln>
                  <a:noFill/>
                </a:ln>
                <a:solidFill>
                  <a:srgbClr val="FFFFFF"/>
                </a:solidFill>
                <a:effectLst/>
                <a:uLnTx/>
                <a:uFillTx/>
                <a:latin typeface="Carlito"/>
                <a:ea typeface="+mn-ea"/>
                <a:cs typeface="Carlito"/>
              </a:rPr>
              <a:t>a</a:t>
            </a:r>
            <a:r>
              <a:rPr kumimoji="0" sz="1500" b="0" i="0" u="none" strike="noStrike" kern="1200" cap="none" spc="-10" normalizeH="0" baseline="0" noProof="0" dirty="0">
                <a:ln>
                  <a:noFill/>
                </a:ln>
                <a:solidFill>
                  <a:srgbClr val="FFFFFF"/>
                </a:solidFill>
                <a:effectLst/>
                <a:uLnTx/>
                <a:uFillTx/>
                <a:latin typeface="Carlito"/>
                <a:ea typeface="+mn-ea"/>
                <a:cs typeface="Carlito"/>
              </a:rPr>
              <a:t>g</a:t>
            </a:r>
            <a:r>
              <a:rPr kumimoji="0" sz="1500" b="0" i="0" u="none" strike="noStrike" kern="1200" cap="none" spc="0" normalizeH="0" baseline="0" noProof="0" dirty="0">
                <a:ln>
                  <a:noFill/>
                </a:ln>
                <a:solidFill>
                  <a:srgbClr val="FFFFFF"/>
                </a:solidFill>
                <a:effectLst/>
                <a:uLnTx/>
                <a:uFillTx/>
                <a:latin typeface="Carlito"/>
                <a:ea typeface="+mn-ea"/>
                <a:cs typeface="Carlito"/>
              </a:rPr>
              <a:t>em</a:t>
            </a:r>
            <a:r>
              <a:rPr kumimoji="0" sz="1500" b="0" i="0" u="none" strike="noStrike" kern="1200" cap="none" spc="-5" normalizeH="0" baseline="0" noProof="0" dirty="0">
                <a:ln>
                  <a:noFill/>
                </a:ln>
                <a:solidFill>
                  <a:srgbClr val="FFFFFF"/>
                </a:solidFill>
                <a:effectLst/>
                <a:uLnTx/>
                <a:uFillTx/>
                <a:latin typeface="Carlito"/>
                <a:ea typeface="+mn-ea"/>
                <a:cs typeface="Carlito"/>
              </a:rPr>
              <a:t>e</a:t>
            </a:r>
            <a:r>
              <a:rPr kumimoji="0" sz="1500" b="0" i="0" u="none" strike="noStrike" kern="1200" cap="none" spc="-10" normalizeH="0" baseline="0" noProof="0" dirty="0">
                <a:ln>
                  <a:noFill/>
                </a:ln>
                <a:solidFill>
                  <a:srgbClr val="FFFFFF"/>
                </a:solidFill>
                <a:effectLst/>
                <a:uLnTx/>
                <a:uFillTx/>
                <a:latin typeface="Carlito"/>
                <a:ea typeface="+mn-ea"/>
                <a:cs typeface="Carlito"/>
              </a:rPr>
              <a:t>n</a:t>
            </a:r>
            <a:r>
              <a:rPr kumimoji="0" sz="1500" b="0" i="0" u="none" strike="noStrike" kern="1200" cap="none" spc="0" normalizeH="0" baseline="0" noProof="0" dirty="0">
                <a:ln>
                  <a:noFill/>
                </a:ln>
                <a:solidFill>
                  <a:srgbClr val="FFFFFF"/>
                </a:solidFill>
                <a:effectLst/>
                <a:uLnTx/>
                <a:uFillTx/>
                <a:latin typeface="Carlito"/>
                <a:ea typeface="+mn-ea"/>
                <a:cs typeface="Carlito"/>
              </a:rPr>
              <a:t>t  </a:t>
            </a:r>
            <a:r>
              <a:rPr kumimoji="0" sz="1500" b="0" i="0" u="none" strike="noStrike" kern="1200" cap="none" spc="-5" normalizeH="0" baseline="0" noProof="0" dirty="0">
                <a:ln>
                  <a:noFill/>
                </a:ln>
                <a:solidFill>
                  <a:srgbClr val="FFFFFF"/>
                </a:solidFill>
                <a:effectLst/>
                <a:uLnTx/>
                <a:uFillTx/>
                <a:latin typeface="Carlito"/>
                <a:ea typeface="+mn-ea"/>
                <a:cs typeface="Carlito"/>
              </a:rPr>
              <a:t>Analysts</a:t>
            </a:r>
            <a:endParaRPr kumimoji="0" sz="1500" b="0" i="0" u="none" strike="noStrike" kern="1200" cap="none" spc="0" normalizeH="0" baseline="0" noProof="0" dirty="0">
              <a:ln>
                <a:noFill/>
              </a:ln>
              <a:solidFill>
                <a:prstClr val="black"/>
              </a:solidFill>
              <a:effectLst/>
              <a:uLnTx/>
              <a:uFillTx/>
              <a:latin typeface="Carlito"/>
              <a:ea typeface="+mn-ea"/>
              <a:cs typeface="Carlito"/>
            </a:endParaRPr>
          </a:p>
        </p:txBody>
      </p:sp>
      <p:grpSp>
        <p:nvGrpSpPr>
          <p:cNvPr id="44" name="object 44"/>
          <p:cNvGrpSpPr/>
          <p:nvPr/>
        </p:nvGrpSpPr>
        <p:grpSpPr>
          <a:xfrm>
            <a:off x="5975603" y="4879847"/>
            <a:ext cx="1562100" cy="786765"/>
            <a:chOff x="5975603" y="4879847"/>
            <a:chExt cx="1562100" cy="786765"/>
          </a:xfrm>
        </p:grpSpPr>
        <p:sp>
          <p:nvSpPr>
            <p:cNvPr id="45" name="object 45"/>
            <p:cNvSpPr/>
            <p:nvPr/>
          </p:nvSpPr>
          <p:spPr>
            <a:xfrm>
              <a:off x="5981699" y="4885943"/>
              <a:ext cx="1550035" cy="774700"/>
            </a:xfrm>
            <a:custGeom>
              <a:avLst/>
              <a:gdLst/>
              <a:ahLst/>
              <a:cxnLst/>
              <a:rect l="l" t="t" r="r" b="b"/>
              <a:pathLst>
                <a:path w="1550034" h="774700">
                  <a:moveTo>
                    <a:pt x="1549907" y="0"/>
                  </a:moveTo>
                  <a:lnTo>
                    <a:pt x="0" y="0"/>
                  </a:lnTo>
                  <a:lnTo>
                    <a:pt x="0" y="774191"/>
                  </a:lnTo>
                  <a:lnTo>
                    <a:pt x="1549907" y="774191"/>
                  </a:lnTo>
                  <a:lnTo>
                    <a:pt x="1549907" y="0"/>
                  </a:lnTo>
                  <a:close/>
                </a:path>
              </a:pathLst>
            </a:custGeom>
            <a:solidFill>
              <a:srgbClr val="5B9BD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6" name="object 46"/>
            <p:cNvSpPr/>
            <p:nvPr/>
          </p:nvSpPr>
          <p:spPr>
            <a:xfrm>
              <a:off x="5981699" y="4885943"/>
              <a:ext cx="1550035" cy="774700"/>
            </a:xfrm>
            <a:custGeom>
              <a:avLst/>
              <a:gdLst/>
              <a:ahLst/>
              <a:cxnLst/>
              <a:rect l="l" t="t" r="r" b="b"/>
              <a:pathLst>
                <a:path w="1550034" h="774700">
                  <a:moveTo>
                    <a:pt x="0" y="774191"/>
                  </a:moveTo>
                  <a:lnTo>
                    <a:pt x="1549907" y="774191"/>
                  </a:lnTo>
                  <a:lnTo>
                    <a:pt x="1549907" y="0"/>
                  </a:lnTo>
                  <a:lnTo>
                    <a:pt x="0" y="0"/>
                  </a:lnTo>
                  <a:lnTo>
                    <a:pt x="0" y="774191"/>
                  </a:lnTo>
                  <a:close/>
                </a:path>
              </a:pathLst>
            </a:custGeom>
            <a:ln w="12191">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47" name="object 47"/>
          <p:cNvSpPr txBox="1"/>
          <p:nvPr/>
        </p:nvSpPr>
        <p:spPr>
          <a:xfrm>
            <a:off x="6180835" y="5019802"/>
            <a:ext cx="1153160" cy="462915"/>
          </a:xfrm>
          <a:prstGeom prst="rect">
            <a:avLst/>
          </a:prstGeom>
        </p:spPr>
        <p:txBody>
          <a:bodyPr vert="horz" wrap="square" lIns="0" tIns="36195" rIns="0" bIns="0" rtlCol="0">
            <a:spAutoFit/>
          </a:bodyPr>
          <a:lstStyle/>
          <a:p>
            <a:pPr marL="226060" marR="5080" lvl="0" indent="-213360" algn="l" defTabSz="914400" rtl="0" eaLnBrk="1" fontAlgn="auto" latinLnBrk="0" hangingPunct="1">
              <a:lnSpc>
                <a:spcPts val="1639"/>
              </a:lnSpc>
              <a:spcBef>
                <a:spcPts val="285"/>
              </a:spcBef>
              <a:spcAft>
                <a:spcPts val="0"/>
              </a:spcAft>
              <a:buClrTx/>
              <a:buSzTx/>
              <a:buFontTx/>
              <a:buNone/>
              <a:tabLst/>
              <a:defRPr/>
            </a:pPr>
            <a:r>
              <a:rPr kumimoji="0" sz="1500" b="0" i="0" u="none" strike="noStrike" kern="1200" cap="none" spc="-5" normalizeH="0" baseline="0" noProof="0" dirty="0">
                <a:ln>
                  <a:noFill/>
                </a:ln>
                <a:solidFill>
                  <a:srgbClr val="FFFFFF"/>
                </a:solidFill>
                <a:effectLst/>
                <a:uLnTx/>
                <a:uFillTx/>
                <a:latin typeface="Carlito"/>
                <a:ea typeface="+mn-ea"/>
                <a:cs typeface="Carlito"/>
              </a:rPr>
              <a:t>A</a:t>
            </a:r>
            <a:r>
              <a:rPr kumimoji="0" sz="1500" b="0" i="0" u="none" strike="noStrike" kern="1200" cap="none" spc="0" normalizeH="0" baseline="0" noProof="0" dirty="0">
                <a:ln>
                  <a:noFill/>
                </a:ln>
                <a:solidFill>
                  <a:srgbClr val="FFFFFF"/>
                </a:solidFill>
                <a:effectLst/>
                <a:uLnTx/>
                <a:uFillTx/>
                <a:latin typeface="Carlito"/>
                <a:ea typeface="+mn-ea"/>
                <a:cs typeface="Carlito"/>
              </a:rPr>
              <a:t>dmini</a:t>
            </a:r>
            <a:r>
              <a:rPr kumimoji="0" sz="1500" b="0" i="0" u="none" strike="noStrike" kern="1200" cap="none" spc="-10" normalizeH="0" baseline="0" noProof="0" dirty="0">
                <a:ln>
                  <a:noFill/>
                </a:ln>
                <a:solidFill>
                  <a:srgbClr val="FFFFFF"/>
                </a:solidFill>
                <a:effectLst/>
                <a:uLnTx/>
                <a:uFillTx/>
                <a:latin typeface="Carlito"/>
                <a:ea typeface="+mn-ea"/>
                <a:cs typeface="Carlito"/>
              </a:rPr>
              <a:t>s</a:t>
            </a:r>
            <a:r>
              <a:rPr kumimoji="0" sz="1500" b="0" i="0" u="none" strike="noStrike" kern="1200" cap="none" spc="0" normalizeH="0" baseline="0" noProof="0" dirty="0">
                <a:ln>
                  <a:noFill/>
                </a:ln>
                <a:solidFill>
                  <a:srgbClr val="FFFFFF"/>
                </a:solidFill>
                <a:effectLst/>
                <a:uLnTx/>
                <a:uFillTx/>
                <a:latin typeface="Carlito"/>
                <a:ea typeface="+mn-ea"/>
                <a:cs typeface="Carlito"/>
              </a:rPr>
              <a:t>t</a:t>
            </a:r>
            <a:r>
              <a:rPr kumimoji="0" sz="1500" b="0" i="0" u="none" strike="noStrike" kern="1200" cap="none" spc="-30" normalizeH="0" baseline="0" noProof="0" dirty="0">
                <a:ln>
                  <a:noFill/>
                </a:ln>
                <a:solidFill>
                  <a:srgbClr val="FFFFFF"/>
                </a:solidFill>
                <a:effectLst/>
                <a:uLnTx/>
                <a:uFillTx/>
                <a:latin typeface="Carlito"/>
                <a:ea typeface="+mn-ea"/>
                <a:cs typeface="Carlito"/>
              </a:rPr>
              <a:t>r</a:t>
            </a:r>
            <a:r>
              <a:rPr kumimoji="0" sz="1500" b="0" i="0" u="none" strike="noStrike" kern="1200" cap="none" spc="-15" normalizeH="0" baseline="0" noProof="0" dirty="0">
                <a:ln>
                  <a:noFill/>
                </a:ln>
                <a:solidFill>
                  <a:srgbClr val="FFFFFF"/>
                </a:solidFill>
                <a:effectLst/>
                <a:uLnTx/>
                <a:uFillTx/>
                <a:latin typeface="Carlito"/>
                <a:ea typeface="+mn-ea"/>
                <a:cs typeface="Carlito"/>
              </a:rPr>
              <a:t>a</a:t>
            </a:r>
            <a:r>
              <a:rPr kumimoji="0" sz="1500" b="0" i="0" u="none" strike="noStrike" kern="1200" cap="none" spc="0" normalizeH="0" baseline="0" noProof="0" dirty="0">
                <a:ln>
                  <a:noFill/>
                </a:ln>
                <a:solidFill>
                  <a:srgbClr val="FFFFFF"/>
                </a:solidFill>
                <a:effectLst/>
                <a:uLnTx/>
                <a:uFillTx/>
                <a:latin typeface="Carlito"/>
                <a:ea typeface="+mn-ea"/>
                <a:cs typeface="Carlito"/>
              </a:rPr>
              <a:t>ti</a:t>
            </a:r>
            <a:r>
              <a:rPr kumimoji="0" sz="1500" b="0" i="0" u="none" strike="noStrike" kern="1200" cap="none" spc="-20" normalizeH="0" baseline="0" noProof="0" dirty="0">
                <a:ln>
                  <a:noFill/>
                </a:ln>
                <a:solidFill>
                  <a:srgbClr val="FFFFFF"/>
                </a:solidFill>
                <a:effectLst/>
                <a:uLnTx/>
                <a:uFillTx/>
                <a:latin typeface="Carlito"/>
                <a:ea typeface="+mn-ea"/>
                <a:cs typeface="Carlito"/>
              </a:rPr>
              <a:t>v</a:t>
            </a:r>
            <a:r>
              <a:rPr kumimoji="0" sz="1500" b="0" i="0" u="none" strike="noStrike" kern="1200" cap="none" spc="0" normalizeH="0" baseline="0" noProof="0" dirty="0">
                <a:ln>
                  <a:noFill/>
                </a:ln>
                <a:solidFill>
                  <a:srgbClr val="FFFFFF"/>
                </a:solidFill>
                <a:effectLst/>
                <a:uLnTx/>
                <a:uFillTx/>
                <a:latin typeface="Carlito"/>
                <a:ea typeface="+mn-ea"/>
                <a:cs typeface="Carlito"/>
              </a:rPr>
              <a:t>e  </a:t>
            </a:r>
            <a:r>
              <a:rPr kumimoji="0" sz="1500" b="0" i="0" u="none" strike="noStrike" kern="1200" cap="none" spc="-5" normalizeH="0" baseline="0" noProof="0" dirty="0">
                <a:ln>
                  <a:noFill/>
                </a:ln>
                <a:solidFill>
                  <a:srgbClr val="FFFFFF"/>
                </a:solidFill>
                <a:effectLst/>
                <a:uLnTx/>
                <a:uFillTx/>
                <a:latin typeface="Carlito"/>
                <a:ea typeface="+mn-ea"/>
                <a:cs typeface="Carlito"/>
              </a:rPr>
              <a:t>Positions</a:t>
            </a:r>
            <a:endParaRPr kumimoji="0" sz="1500" b="0" i="0" u="none" strike="noStrike" kern="1200" cap="none" spc="0" normalizeH="0" baseline="0" noProof="0" dirty="0">
              <a:ln>
                <a:noFill/>
              </a:ln>
              <a:solidFill>
                <a:prstClr val="black"/>
              </a:solidFill>
              <a:effectLst/>
              <a:uLnTx/>
              <a:uFillTx/>
              <a:latin typeface="Carlito"/>
              <a:ea typeface="+mn-ea"/>
              <a:cs typeface="Carlito"/>
            </a:endParaRPr>
          </a:p>
        </p:txBody>
      </p:sp>
      <p:grpSp>
        <p:nvGrpSpPr>
          <p:cNvPr id="48" name="object 48"/>
          <p:cNvGrpSpPr/>
          <p:nvPr/>
        </p:nvGrpSpPr>
        <p:grpSpPr>
          <a:xfrm>
            <a:off x="5975603" y="5980176"/>
            <a:ext cx="1562100" cy="786765"/>
            <a:chOff x="5975603" y="5980176"/>
            <a:chExt cx="1562100" cy="786765"/>
          </a:xfrm>
        </p:grpSpPr>
        <p:sp>
          <p:nvSpPr>
            <p:cNvPr id="49" name="object 49"/>
            <p:cNvSpPr/>
            <p:nvPr/>
          </p:nvSpPr>
          <p:spPr>
            <a:xfrm>
              <a:off x="5981699" y="5986272"/>
              <a:ext cx="1550035" cy="774700"/>
            </a:xfrm>
            <a:custGeom>
              <a:avLst/>
              <a:gdLst/>
              <a:ahLst/>
              <a:cxnLst/>
              <a:rect l="l" t="t" r="r" b="b"/>
              <a:pathLst>
                <a:path w="1550034" h="774700">
                  <a:moveTo>
                    <a:pt x="1549907" y="0"/>
                  </a:moveTo>
                  <a:lnTo>
                    <a:pt x="0" y="0"/>
                  </a:lnTo>
                  <a:lnTo>
                    <a:pt x="0" y="774191"/>
                  </a:lnTo>
                  <a:lnTo>
                    <a:pt x="1549907" y="774191"/>
                  </a:lnTo>
                  <a:lnTo>
                    <a:pt x="1549907" y="0"/>
                  </a:lnTo>
                  <a:close/>
                </a:path>
              </a:pathLst>
            </a:custGeom>
            <a:solidFill>
              <a:srgbClr val="5B9BD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0" name="object 50"/>
            <p:cNvSpPr/>
            <p:nvPr/>
          </p:nvSpPr>
          <p:spPr>
            <a:xfrm>
              <a:off x="5981699" y="5986272"/>
              <a:ext cx="1550035" cy="774700"/>
            </a:xfrm>
            <a:custGeom>
              <a:avLst/>
              <a:gdLst/>
              <a:ahLst/>
              <a:cxnLst/>
              <a:rect l="l" t="t" r="r" b="b"/>
              <a:pathLst>
                <a:path w="1550034" h="774700">
                  <a:moveTo>
                    <a:pt x="0" y="774191"/>
                  </a:moveTo>
                  <a:lnTo>
                    <a:pt x="1549907" y="774191"/>
                  </a:lnTo>
                  <a:lnTo>
                    <a:pt x="1549907" y="0"/>
                  </a:lnTo>
                  <a:lnTo>
                    <a:pt x="0" y="0"/>
                  </a:lnTo>
                  <a:lnTo>
                    <a:pt x="0" y="774191"/>
                  </a:lnTo>
                  <a:close/>
                </a:path>
              </a:pathLst>
            </a:custGeom>
            <a:ln w="1219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51" name="object 51"/>
          <p:cNvSpPr txBox="1"/>
          <p:nvPr/>
        </p:nvSpPr>
        <p:spPr>
          <a:xfrm>
            <a:off x="6156452" y="6120180"/>
            <a:ext cx="1200150" cy="462915"/>
          </a:xfrm>
          <a:prstGeom prst="rect">
            <a:avLst/>
          </a:prstGeom>
        </p:spPr>
        <p:txBody>
          <a:bodyPr vert="horz" wrap="square" lIns="0" tIns="12700" rIns="0" bIns="0" rtlCol="0">
            <a:spAutoFit/>
          </a:bodyPr>
          <a:lstStyle/>
          <a:p>
            <a:pPr marL="0" marR="0" lvl="0" indent="0" algn="ctr" defTabSz="914400" rtl="0" eaLnBrk="1" fontAlgn="auto" latinLnBrk="0" hangingPunct="1">
              <a:lnSpc>
                <a:spcPts val="1720"/>
              </a:lnSpc>
              <a:spcBef>
                <a:spcPts val="100"/>
              </a:spcBef>
              <a:spcAft>
                <a:spcPts val="0"/>
              </a:spcAft>
              <a:buClrTx/>
              <a:buSzTx/>
              <a:buFontTx/>
              <a:buNone/>
              <a:tabLst/>
              <a:defRPr/>
            </a:pPr>
            <a:r>
              <a:rPr kumimoji="0" sz="1500" b="0" i="0" u="none" strike="noStrike" kern="1200" cap="none" spc="-10" normalizeH="0" baseline="0" noProof="0" dirty="0">
                <a:ln>
                  <a:noFill/>
                </a:ln>
                <a:solidFill>
                  <a:srgbClr val="FFFFFF"/>
                </a:solidFill>
                <a:effectLst/>
                <a:uLnTx/>
                <a:uFillTx/>
                <a:latin typeface="Carlito"/>
                <a:ea typeface="+mn-ea"/>
                <a:cs typeface="Carlito"/>
              </a:rPr>
              <a:t>Records</a:t>
            </a:r>
            <a:r>
              <a:rPr kumimoji="0" sz="1500" b="0" i="0" u="none" strike="noStrike" kern="1200" cap="none" spc="-85" normalizeH="0" baseline="0" noProof="0" dirty="0">
                <a:ln>
                  <a:noFill/>
                </a:ln>
                <a:solidFill>
                  <a:srgbClr val="FFFFFF"/>
                </a:solidFill>
                <a:effectLst/>
                <a:uLnTx/>
                <a:uFillTx/>
                <a:latin typeface="Carlito"/>
                <a:ea typeface="+mn-ea"/>
                <a:cs typeface="Carlito"/>
              </a:rPr>
              <a:t> </a:t>
            </a:r>
            <a:r>
              <a:rPr kumimoji="0" sz="1500" b="0" i="0" u="none" strike="noStrike" kern="1200" cap="none" spc="-5" normalizeH="0" baseline="0" noProof="0" dirty="0">
                <a:ln>
                  <a:noFill/>
                </a:ln>
                <a:solidFill>
                  <a:srgbClr val="FFFFFF"/>
                </a:solidFill>
                <a:effectLst/>
                <a:uLnTx/>
                <a:uFillTx/>
                <a:latin typeface="Carlito"/>
                <a:ea typeface="+mn-ea"/>
                <a:cs typeface="Carlito"/>
              </a:rPr>
              <a:t>Center</a:t>
            </a:r>
            <a:endParaRPr kumimoji="0" sz="1500" b="0" i="0" u="none" strike="noStrike" kern="1200" cap="none" spc="0" normalizeH="0" baseline="0" noProof="0" dirty="0">
              <a:ln>
                <a:noFill/>
              </a:ln>
              <a:solidFill>
                <a:prstClr val="black"/>
              </a:solidFill>
              <a:effectLst/>
              <a:uLnTx/>
              <a:uFillTx/>
              <a:latin typeface="Carlito"/>
              <a:ea typeface="+mn-ea"/>
              <a:cs typeface="Carlito"/>
            </a:endParaRPr>
          </a:p>
          <a:p>
            <a:pPr marL="0" marR="0" lvl="0" indent="0" algn="ctr" defTabSz="914400" rtl="0" eaLnBrk="1" fontAlgn="auto" latinLnBrk="0" hangingPunct="1">
              <a:lnSpc>
                <a:spcPts val="1720"/>
              </a:lnSpc>
              <a:spcBef>
                <a:spcPts val="0"/>
              </a:spcBef>
              <a:spcAft>
                <a:spcPts val="0"/>
              </a:spcAft>
              <a:buClrTx/>
              <a:buSzTx/>
              <a:buFontTx/>
              <a:buNone/>
              <a:tabLst/>
              <a:defRPr/>
            </a:pPr>
            <a:r>
              <a:rPr kumimoji="0" sz="1500" b="0" i="0" u="none" strike="noStrike" kern="1200" cap="none" spc="-15" normalizeH="0" baseline="0" noProof="0" dirty="0">
                <a:ln>
                  <a:noFill/>
                </a:ln>
                <a:solidFill>
                  <a:srgbClr val="FFFFFF"/>
                </a:solidFill>
                <a:effectLst/>
                <a:uLnTx/>
                <a:uFillTx/>
                <a:latin typeface="Carlito"/>
                <a:ea typeface="+mn-ea"/>
                <a:cs typeface="Carlito"/>
              </a:rPr>
              <a:t>Staff</a:t>
            </a:r>
            <a:endParaRPr kumimoji="0" sz="1500" b="0" i="0" u="none" strike="noStrike" kern="1200" cap="none" spc="0" normalizeH="0" baseline="0" noProof="0" dirty="0">
              <a:ln>
                <a:noFill/>
              </a:ln>
              <a:solidFill>
                <a:prstClr val="black"/>
              </a:solidFill>
              <a:effectLst/>
              <a:uLnTx/>
              <a:uFillTx/>
              <a:latin typeface="Carlito"/>
              <a:ea typeface="+mn-ea"/>
              <a:cs typeface="Carlito"/>
            </a:endParaRPr>
          </a:p>
        </p:txBody>
      </p:sp>
      <p:grpSp>
        <p:nvGrpSpPr>
          <p:cNvPr id="52" name="object 52"/>
          <p:cNvGrpSpPr/>
          <p:nvPr/>
        </p:nvGrpSpPr>
        <p:grpSpPr>
          <a:xfrm>
            <a:off x="3713988" y="2679192"/>
            <a:ext cx="1562100" cy="786765"/>
            <a:chOff x="3713988" y="2679192"/>
            <a:chExt cx="1562100" cy="786765"/>
          </a:xfrm>
        </p:grpSpPr>
        <p:sp>
          <p:nvSpPr>
            <p:cNvPr id="53" name="object 53"/>
            <p:cNvSpPr/>
            <p:nvPr/>
          </p:nvSpPr>
          <p:spPr>
            <a:xfrm>
              <a:off x="3720084" y="2685288"/>
              <a:ext cx="1550035" cy="774700"/>
            </a:xfrm>
            <a:custGeom>
              <a:avLst/>
              <a:gdLst/>
              <a:ahLst/>
              <a:cxnLst/>
              <a:rect l="l" t="t" r="r" b="b"/>
              <a:pathLst>
                <a:path w="1550035" h="774700">
                  <a:moveTo>
                    <a:pt x="1549908" y="0"/>
                  </a:moveTo>
                  <a:lnTo>
                    <a:pt x="0" y="0"/>
                  </a:lnTo>
                  <a:lnTo>
                    <a:pt x="0" y="774191"/>
                  </a:lnTo>
                  <a:lnTo>
                    <a:pt x="1549908" y="774191"/>
                  </a:lnTo>
                  <a:lnTo>
                    <a:pt x="1549908" y="0"/>
                  </a:lnTo>
                  <a:close/>
                </a:path>
              </a:pathLst>
            </a:custGeom>
            <a:solidFill>
              <a:srgbClr val="5B9BD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4" name="object 54"/>
            <p:cNvSpPr/>
            <p:nvPr/>
          </p:nvSpPr>
          <p:spPr>
            <a:xfrm>
              <a:off x="3720084" y="2685288"/>
              <a:ext cx="1550035" cy="774700"/>
            </a:xfrm>
            <a:custGeom>
              <a:avLst/>
              <a:gdLst/>
              <a:ahLst/>
              <a:cxnLst/>
              <a:rect l="l" t="t" r="r" b="b"/>
              <a:pathLst>
                <a:path w="1550035" h="774700">
                  <a:moveTo>
                    <a:pt x="0" y="774191"/>
                  </a:moveTo>
                  <a:lnTo>
                    <a:pt x="1549908" y="774191"/>
                  </a:lnTo>
                  <a:lnTo>
                    <a:pt x="1549908" y="0"/>
                  </a:lnTo>
                  <a:lnTo>
                    <a:pt x="0" y="0"/>
                  </a:lnTo>
                  <a:lnTo>
                    <a:pt x="0" y="774191"/>
                  </a:lnTo>
                  <a:close/>
                </a:path>
              </a:pathLst>
            </a:custGeom>
            <a:ln w="1219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55" name="object 55"/>
          <p:cNvSpPr txBox="1"/>
          <p:nvPr/>
        </p:nvSpPr>
        <p:spPr>
          <a:xfrm>
            <a:off x="3758310" y="2819146"/>
            <a:ext cx="1473835" cy="462915"/>
          </a:xfrm>
          <a:prstGeom prst="rect">
            <a:avLst/>
          </a:prstGeom>
        </p:spPr>
        <p:txBody>
          <a:bodyPr vert="horz" wrap="square" lIns="0" tIns="36195" rIns="0" bIns="0" rtlCol="0">
            <a:spAutoFit/>
          </a:bodyPr>
          <a:lstStyle/>
          <a:p>
            <a:pPr marL="324485" marR="5080" lvl="0" indent="-312420" algn="l" defTabSz="914400" rtl="0" eaLnBrk="1" fontAlgn="auto" latinLnBrk="0" hangingPunct="1">
              <a:lnSpc>
                <a:spcPts val="1639"/>
              </a:lnSpc>
              <a:spcBef>
                <a:spcPts val="285"/>
              </a:spcBef>
              <a:spcAft>
                <a:spcPts val="0"/>
              </a:spcAft>
              <a:buClrTx/>
              <a:buSzTx/>
              <a:buFontTx/>
              <a:buNone/>
              <a:tabLst/>
              <a:defRPr/>
            </a:pPr>
            <a:r>
              <a:rPr kumimoji="0" sz="1500" b="0" i="0" u="none" strike="noStrike" kern="1200" cap="none" spc="-15" normalizeH="0" baseline="0" noProof="0" dirty="0">
                <a:ln>
                  <a:noFill/>
                </a:ln>
                <a:solidFill>
                  <a:srgbClr val="FFFFFF"/>
                </a:solidFill>
                <a:effectLst/>
                <a:uLnTx/>
                <a:uFillTx/>
                <a:latin typeface="Carlito"/>
                <a:ea typeface="+mn-ea"/>
                <a:cs typeface="Carlito"/>
              </a:rPr>
              <a:t>Reference </a:t>
            </a:r>
            <a:r>
              <a:rPr kumimoji="0" sz="1500" b="0" i="0" u="none" strike="noStrike" kern="1200" cap="none" spc="-5" normalizeH="0" baseline="0" noProof="0" dirty="0">
                <a:ln>
                  <a:noFill/>
                </a:ln>
                <a:solidFill>
                  <a:srgbClr val="FFFFFF"/>
                </a:solidFill>
                <a:effectLst/>
                <a:uLnTx/>
                <a:uFillTx/>
                <a:latin typeface="Carlito"/>
                <a:ea typeface="+mn-ea"/>
                <a:cs typeface="Carlito"/>
              </a:rPr>
              <a:t>Services  Supervisor</a:t>
            </a:r>
            <a:endParaRPr kumimoji="0" sz="1500" b="0" i="0" u="none" strike="noStrike" kern="1200" cap="none" spc="0" normalizeH="0" baseline="0" noProof="0" dirty="0">
              <a:ln>
                <a:noFill/>
              </a:ln>
              <a:solidFill>
                <a:prstClr val="black"/>
              </a:solidFill>
              <a:effectLst/>
              <a:uLnTx/>
              <a:uFillTx/>
              <a:latin typeface="Carlito"/>
              <a:ea typeface="+mn-ea"/>
              <a:cs typeface="Carlito"/>
            </a:endParaRPr>
          </a:p>
        </p:txBody>
      </p:sp>
      <p:grpSp>
        <p:nvGrpSpPr>
          <p:cNvPr id="56" name="object 56"/>
          <p:cNvGrpSpPr/>
          <p:nvPr/>
        </p:nvGrpSpPr>
        <p:grpSpPr>
          <a:xfrm>
            <a:off x="4101084" y="3779520"/>
            <a:ext cx="1562100" cy="786765"/>
            <a:chOff x="4101084" y="3779520"/>
            <a:chExt cx="1562100" cy="786765"/>
          </a:xfrm>
        </p:grpSpPr>
        <p:sp>
          <p:nvSpPr>
            <p:cNvPr id="57" name="object 57"/>
            <p:cNvSpPr/>
            <p:nvPr/>
          </p:nvSpPr>
          <p:spPr>
            <a:xfrm>
              <a:off x="4107180" y="3785616"/>
              <a:ext cx="1550035" cy="774700"/>
            </a:xfrm>
            <a:custGeom>
              <a:avLst/>
              <a:gdLst/>
              <a:ahLst/>
              <a:cxnLst/>
              <a:rect l="l" t="t" r="r" b="b"/>
              <a:pathLst>
                <a:path w="1550035" h="774700">
                  <a:moveTo>
                    <a:pt x="1549908" y="0"/>
                  </a:moveTo>
                  <a:lnTo>
                    <a:pt x="0" y="0"/>
                  </a:lnTo>
                  <a:lnTo>
                    <a:pt x="0" y="774192"/>
                  </a:lnTo>
                  <a:lnTo>
                    <a:pt x="1549908" y="774192"/>
                  </a:lnTo>
                  <a:lnTo>
                    <a:pt x="1549908" y="0"/>
                  </a:lnTo>
                  <a:close/>
                </a:path>
              </a:pathLst>
            </a:custGeom>
            <a:solidFill>
              <a:srgbClr val="5B9BD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8" name="object 58"/>
            <p:cNvSpPr/>
            <p:nvPr/>
          </p:nvSpPr>
          <p:spPr>
            <a:xfrm>
              <a:off x="4107180" y="3785616"/>
              <a:ext cx="1550035" cy="774700"/>
            </a:xfrm>
            <a:custGeom>
              <a:avLst/>
              <a:gdLst/>
              <a:ahLst/>
              <a:cxnLst/>
              <a:rect l="l" t="t" r="r" b="b"/>
              <a:pathLst>
                <a:path w="1550035" h="774700">
                  <a:moveTo>
                    <a:pt x="0" y="774192"/>
                  </a:moveTo>
                  <a:lnTo>
                    <a:pt x="1549908" y="774192"/>
                  </a:lnTo>
                  <a:lnTo>
                    <a:pt x="1549908" y="0"/>
                  </a:lnTo>
                  <a:lnTo>
                    <a:pt x="0" y="0"/>
                  </a:lnTo>
                  <a:lnTo>
                    <a:pt x="0" y="774192"/>
                  </a:lnTo>
                  <a:close/>
                </a:path>
              </a:pathLst>
            </a:custGeom>
            <a:ln w="1219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59" name="object 59"/>
          <p:cNvSpPr txBox="1"/>
          <p:nvPr/>
        </p:nvSpPr>
        <p:spPr>
          <a:xfrm>
            <a:off x="4366640" y="4024376"/>
            <a:ext cx="1030605" cy="2540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500" b="0" i="0" u="none" strike="noStrike" kern="1200" cap="none" spc="-10" normalizeH="0" baseline="0" noProof="0" dirty="0">
                <a:ln>
                  <a:noFill/>
                </a:ln>
                <a:solidFill>
                  <a:srgbClr val="FFFFFF"/>
                </a:solidFill>
                <a:effectLst/>
                <a:uLnTx/>
                <a:uFillTx/>
                <a:latin typeface="Carlito"/>
                <a:ea typeface="+mn-ea"/>
                <a:cs typeface="Carlito"/>
              </a:rPr>
              <a:t>Vital</a:t>
            </a:r>
            <a:r>
              <a:rPr kumimoji="0" sz="1500" b="0" i="0" u="none" strike="noStrike" kern="1200" cap="none" spc="-60" normalizeH="0" baseline="0" noProof="0" dirty="0">
                <a:ln>
                  <a:noFill/>
                </a:ln>
                <a:solidFill>
                  <a:srgbClr val="FFFFFF"/>
                </a:solidFill>
                <a:effectLst/>
                <a:uLnTx/>
                <a:uFillTx/>
                <a:latin typeface="Carlito"/>
                <a:ea typeface="+mn-ea"/>
                <a:cs typeface="Carlito"/>
              </a:rPr>
              <a:t> </a:t>
            </a:r>
            <a:r>
              <a:rPr kumimoji="0" sz="1500" b="0" i="0" u="none" strike="noStrike" kern="1200" cap="none" spc="-10" normalizeH="0" baseline="0" noProof="0" dirty="0">
                <a:ln>
                  <a:noFill/>
                </a:ln>
                <a:solidFill>
                  <a:srgbClr val="FFFFFF"/>
                </a:solidFill>
                <a:effectLst/>
                <a:uLnTx/>
                <a:uFillTx/>
                <a:latin typeface="Carlito"/>
                <a:ea typeface="+mn-ea"/>
                <a:cs typeface="Carlito"/>
              </a:rPr>
              <a:t>Records</a:t>
            </a:r>
            <a:endParaRPr kumimoji="0" sz="1500" b="0" i="0" u="none" strike="noStrike" kern="1200" cap="none" spc="0" normalizeH="0" baseline="0" noProof="0" dirty="0">
              <a:ln>
                <a:noFill/>
              </a:ln>
              <a:solidFill>
                <a:prstClr val="black"/>
              </a:solidFill>
              <a:effectLst/>
              <a:uLnTx/>
              <a:uFillTx/>
              <a:latin typeface="Carlito"/>
              <a:ea typeface="+mn-ea"/>
              <a:cs typeface="Carlito"/>
            </a:endParaRPr>
          </a:p>
        </p:txBody>
      </p:sp>
      <p:grpSp>
        <p:nvGrpSpPr>
          <p:cNvPr id="60" name="object 60"/>
          <p:cNvGrpSpPr/>
          <p:nvPr/>
        </p:nvGrpSpPr>
        <p:grpSpPr>
          <a:xfrm>
            <a:off x="4101084" y="4879847"/>
            <a:ext cx="1562100" cy="786765"/>
            <a:chOff x="4101084" y="4879847"/>
            <a:chExt cx="1562100" cy="786765"/>
          </a:xfrm>
        </p:grpSpPr>
        <p:sp>
          <p:nvSpPr>
            <p:cNvPr id="61" name="object 61"/>
            <p:cNvSpPr/>
            <p:nvPr/>
          </p:nvSpPr>
          <p:spPr>
            <a:xfrm>
              <a:off x="4107180" y="4885943"/>
              <a:ext cx="1550035" cy="774700"/>
            </a:xfrm>
            <a:custGeom>
              <a:avLst/>
              <a:gdLst/>
              <a:ahLst/>
              <a:cxnLst/>
              <a:rect l="l" t="t" r="r" b="b"/>
              <a:pathLst>
                <a:path w="1550035" h="774700">
                  <a:moveTo>
                    <a:pt x="1549908" y="0"/>
                  </a:moveTo>
                  <a:lnTo>
                    <a:pt x="0" y="0"/>
                  </a:lnTo>
                  <a:lnTo>
                    <a:pt x="0" y="774191"/>
                  </a:lnTo>
                  <a:lnTo>
                    <a:pt x="1549908" y="774191"/>
                  </a:lnTo>
                  <a:lnTo>
                    <a:pt x="1549908" y="0"/>
                  </a:lnTo>
                  <a:close/>
                </a:path>
              </a:pathLst>
            </a:custGeom>
            <a:solidFill>
              <a:srgbClr val="5B9BD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2" name="object 62"/>
            <p:cNvSpPr/>
            <p:nvPr/>
          </p:nvSpPr>
          <p:spPr>
            <a:xfrm>
              <a:off x="4107180" y="4885943"/>
              <a:ext cx="1550035" cy="774700"/>
            </a:xfrm>
            <a:custGeom>
              <a:avLst/>
              <a:gdLst/>
              <a:ahLst/>
              <a:cxnLst/>
              <a:rect l="l" t="t" r="r" b="b"/>
              <a:pathLst>
                <a:path w="1550035" h="774700">
                  <a:moveTo>
                    <a:pt x="0" y="774191"/>
                  </a:moveTo>
                  <a:lnTo>
                    <a:pt x="1549908" y="774191"/>
                  </a:lnTo>
                  <a:lnTo>
                    <a:pt x="1549908" y="0"/>
                  </a:lnTo>
                  <a:lnTo>
                    <a:pt x="0" y="0"/>
                  </a:lnTo>
                  <a:lnTo>
                    <a:pt x="0" y="774191"/>
                  </a:lnTo>
                  <a:close/>
                </a:path>
              </a:pathLst>
            </a:custGeom>
            <a:ln w="1219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63" name="object 63"/>
          <p:cNvSpPr txBox="1"/>
          <p:nvPr/>
        </p:nvSpPr>
        <p:spPr>
          <a:xfrm>
            <a:off x="4267580" y="5124703"/>
            <a:ext cx="1228725" cy="2540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500" b="0" i="0" u="none" strike="noStrike" kern="1200" cap="none" spc="-5" normalizeH="0" baseline="0" noProof="0" dirty="0">
                <a:ln>
                  <a:noFill/>
                </a:ln>
                <a:solidFill>
                  <a:srgbClr val="FFFFFF"/>
                </a:solidFill>
                <a:effectLst/>
                <a:uLnTx/>
                <a:uFillTx/>
                <a:latin typeface="Carlito"/>
                <a:ea typeface="+mn-ea"/>
                <a:cs typeface="Carlito"/>
              </a:rPr>
              <a:t>Library</a:t>
            </a:r>
            <a:r>
              <a:rPr kumimoji="0" sz="1500" b="0" i="0" u="none" strike="noStrike" kern="1200" cap="none" spc="-65" normalizeH="0" baseline="0" noProof="0" dirty="0">
                <a:ln>
                  <a:noFill/>
                </a:ln>
                <a:solidFill>
                  <a:srgbClr val="FFFFFF"/>
                </a:solidFill>
                <a:effectLst/>
                <a:uLnTx/>
                <a:uFillTx/>
                <a:latin typeface="Carlito"/>
                <a:ea typeface="+mn-ea"/>
                <a:cs typeface="Carlito"/>
              </a:rPr>
              <a:t> </a:t>
            </a:r>
            <a:r>
              <a:rPr kumimoji="0" sz="1500" b="0" i="0" u="none" strike="noStrike" kern="1200" cap="none" spc="-5" normalizeH="0" baseline="0" noProof="0" dirty="0">
                <a:ln>
                  <a:noFill/>
                </a:ln>
                <a:solidFill>
                  <a:srgbClr val="FFFFFF"/>
                </a:solidFill>
                <a:effectLst/>
                <a:uLnTx/>
                <a:uFillTx/>
                <a:latin typeface="Carlito"/>
                <a:ea typeface="+mn-ea"/>
                <a:cs typeface="Carlito"/>
              </a:rPr>
              <a:t>Services</a:t>
            </a:r>
            <a:endParaRPr kumimoji="0" sz="1500" b="0" i="0" u="none" strike="noStrike" kern="1200" cap="none" spc="0" normalizeH="0" baseline="0" noProof="0" dirty="0">
              <a:ln>
                <a:noFill/>
              </a:ln>
              <a:solidFill>
                <a:prstClr val="black"/>
              </a:solidFill>
              <a:effectLst/>
              <a:uLnTx/>
              <a:uFillTx/>
              <a:latin typeface="Carlito"/>
              <a:ea typeface="+mn-ea"/>
              <a:cs typeface="Carlito"/>
            </a:endParaRPr>
          </a:p>
        </p:txBody>
      </p:sp>
      <p:grpSp>
        <p:nvGrpSpPr>
          <p:cNvPr id="64" name="object 64"/>
          <p:cNvGrpSpPr/>
          <p:nvPr/>
        </p:nvGrpSpPr>
        <p:grpSpPr>
          <a:xfrm>
            <a:off x="4101084" y="5980176"/>
            <a:ext cx="1562100" cy="786765"/>
            <a:chOff x="4101084" y="5980176"/>
            <a:chExt cx="1562100" cy="786765"/>
          </a:xfrm>
        </p:grpSpPr>
        <p:sp>
          <p:nvSpPr>
            <p:cNvPr id="65" name="object 65"/>
            <p:cNvSpPr/>
            <p:nvPr/>
          </p:nvSpPr>
          <p:spPr>
            <a:xfrm>
              <a:off x="4107180" y="5986272"/>
              <a:ext cx="1550035" cy="774700"/>
            </a:xfrm>
            <a:custGeom>
              <a:avLst/>
              <a:gdLst/>
              <a:ahLst/>
              <a:cxnLst/>
              <a:rect l="l" t="t" r="r" b="b"/>
              <a:pathLst>
                <a:path w="1550035" h="774700">
                  <a:moveTo>
                    <a:pt x="1549908" y="0"/>
                  </a:moveTo>
                  <a:lnTo>
                    <a:pt x="0" y="0"/>
                  </a:lnTo>
                  <a:lnTo>
                    <a:pt x="0" y="774191"/>
                  </a:lnTo>
                  <a:lnTo>
                    <a:pt x="1549908" y="774191"/>
                  </a:lnTo>
                  <a:lnTo>
                    <a:pt x="1549908" y="0"/>
                  </a:lnTo>
                  <a:close/>
                </a:path>
              </a:pathLst>
            </a:custGeom>
            <a:solidFill>
              <a:srgbClr val="5B9BD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6" name="object 66"/>
            <p:cNvSpPr/>
            <p:nvPr/>
          </p:nvSpPr>
          <p:spPr>
            <a:xfrm>
              <a:off x="4107180" y="5986272"/>
              <a:ext cx="1550035" cy="774700"/>
            </a:xfrm>
            <a:custGeom>
              <a:avLst/>
              <a:gdLst/>
              <a:ahLst/>
              <a:cxnLst/>
              <a:rect l="l" t="t" r="r" b="b"/>
              <a:pathLst>
                <a:path w="1550035" h="774700">
                  <a:moveTo>
                    <a:pt x="0" y="774191"/>
                  </a:moveTo>
                  <a:lnTo>
                    <a:pt x="1549908" y="774191"/>
                  </a:lnTo>
                  <a:lnTo>
                    <a:pt x="1549908" y="0"/>
                  </a:lnTo>
                  <a:lnTo>
                    <a:pt x="0" y="0"/>
                  </a:lnTo>
                  <a:lnTo>
                    <a:pt x="0" y="774191"/>
                  </a:lnTo>
                  <a:close/>
                </a:path>
              </a:pathLst>
            </a:custGeom>
            <a:ln w="1219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67" name="object 67"/>
          <p:cNvSpPr txBox="1"/>
          <p:nvPr/>
        </p:nvSpPr>
        <p:spPr>
          <a:xfrm>
            <a:off x="4479416" y="6225032"/>
            <a:ext cx="803275" cy="2540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500" b="0" i="0" u="none" strike="noStrike" kern="1200" cap="none" spc="-10" normalizeH="0" baseline="0" noProof="0" dirty="0">
                <a:ln>
                  <a:noFill/>
                </a:ln>
                <a:solidFill>
                  <a:srgbClr val="FFFFFF"/>
                </a:solidFill>
                <a:effectLst/>
                <a:uLnTx/>
                <a:uFillTx/>
                <a:latin typeface="Carlito"/>
                <a:ea typeface="+mn-ea"/>
                <a:cs typeface="Carlito"/>
              </a:rPr>
              <a:t>Reception</a:t>
            </a:r>
            <a:endParaRPr kumimoji="0" sz="1500" b="0" i="0" u="none" strike="noStrike" kern="1200" cap="none" spc="0" normalizeH="0" baseline="0" noProof="0" dirty="0">
              <a:ln>
                <a:noFill/>
              </a:ln>
              <a:solidFill>
                <a:prstClr val="black"/>
              </a:solidFill>
              <a:effectLst/>
              <a:uLnTx/>
              <a:uFillTx/>
              <a:latin typeface="Carlito"/>
              <a:ea typeface="+mn-ea"/>
              <a:cs typeface="Carlito"/>
            </a:endParaRPr>
          </a:p>
        </p:txBody>
      </p:sp>
      <p:grpSp>
        <p:nvGrpSpPr>
          <p:cNvPr id="68" name="object 68"/>
          <p:cNvGrpSpPr/>
          <p:nvPr/>
        </p:nvGrpSpPr>
        <p:grpSpPr>
          <a:xfrm>
            <a:off x="1839467" y="2679192"/>
            <a:ext cx="1560830" cy="786765"/>
            <a:chOff x="1839467" y="2679192"/>
            <a:chExt cx="1560830" cy="786765"/>
          </a:xfrm>
        </p:grpSpPr>
        <p:sp>
          <p:nvSpPr>
            <p:cNvPr id="69" name="object 69"/>
            <p:cNvSpPr/>
            <p:nvPr/>
          </p:nvSpPr>
          <p:spPr>
            <a:xfrm>
              <a:off x="1845563" y="2685288"/>
              <a:ext cx="1548765" cy="774700"/>
            </a:xfrm>
            <a:custGeom>
              <a:avLst/>
              <a:gdLst/>
              <a:ahLst/>
              <a:cxnLst/>
              <a:rect l="l" t="t" r="r" b="b"/>
              <a:pathLst>
                <a:path w="1548764" h="774700">
                  <a:moveTo>
                    <a:pt x="1548384" y="0"/>
                  </a:moveTo>
                  <a:lnTo>
                    <a:pt x="0" y="0"/>
                  </a:lnTo>
                  <a:lnTo>
                    <a:pt x="0" y="774191"/>
                  </a:lnTo>
                  <a:lnTo>
                    <a:pt x="1548384" y="774191"/>
                  </a:lnTo>
                  <a:lnTo>
                    <a:pt x="1548384" y="0"/>
                  </a:lnTo>
                  <a:close/>
                </a:path>
              </a:pathLst>
            </a:custGeom>
            <a:solidFill>
              <a:srgbClr val="5B9BD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0" name="object 70"/>
            <p:cNvSpPr/>
            <p:nvPr/>
          </p:nvSpPr>
          <p:spPr>
            <a:xfrm>
              <a:off x="1845563" y="2685288"/>
              <a:ext cx="1548765" cy="774700"/>
            </a:xfrm>
            <a:custGeom>
              <a:avLst/>
              <a:gdLst/>
              <a:ahLst/>
              <a:cxnLst/>
              <a:rect l="l" t="t" r="r" b="b"/>
              <a:pathLst>
                <a:path w="1548764" h="774700">
                  <a:moveTo>
                    <a:pt x="0" y="774191"/>
                  </a:moveTo>
                  <a:lnTo>
                    <a:pt x="1548384" y="774191"/>
                  </a:lnTo>
                  <a:lnTo>
                    <a:pt x="1548384" y="0"/>
                  </a:lnTo>
                  <a:lnTo>
                    <a:pt x="0" y="0"/>
                  </a:lnTo>
                  <a:lnTo>
                    <a:pt x="0" y="774191"/>
                  </a:lnTo>
                  <a:close/>
                </a:path>
              </a:pathLst>
            </a:custGeom>
            <a:ln w="1219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71" name="object 71"/>
          <p:cNvSpPr txBox="1"/>
          <p:nvPr/>
        </p:nvSpPr>
        <p:spPr>
          <a:xfrm>
            <a:off x="1848104" y="2924047"/>
            <a:ext cx="1542415" cy="2540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500" b="0" i="0" u="none" strike="noStrike" kern="1200" cap="none" spc="-5" normalizeH="0" baseline="0" noProof="0" dirty="0">
                <a:ln>
                  <a:noFill/>
                </a:ln>
                <a:solidFill>
                  <a:srgbClr val="FFFFFF"/>
                </a:solidFill>
                <a:effectLst/>
                <a:uLnTx/>
                <a:uFillTx/>
                <a:latin typeface="Carlito"/>
                <a:ea typeface="+mn-ea"/>
                <a:cs typeface="Carlito"/>
              </a:rPr>
              <a:t>Archives</a:t>
            </a:r>
            <a:r>
              <a:rPr kumimoji="0" sz="1500" b="0" i="0" u="none" strike="noStrike" kern="1200" cap="none" spc="-55" normalizeH="0" baseline="0" noProof="0" dirty="0">
                <a:ln>
                  <a:noFill/>
                </a:ln>
                <a:solidFill>
                  <a:srgbClr val="FFFFFF"/>
                </a:solidFill>
                <a:effectLst/>
                <a:uLnTx/>
                <a:uFillTx/>
                <a:latin typeface="Carlito"/>
                <a:ea typeface="+mn-ea"/>
                <a:cs typeface="Carlito"/>
              </a:rPr>
              <a:t> </a:t>
            </a:r>
            <a:r>
              <a:rPr kumimoji="0" sz="1500" b="0" i="0" u="none" strike="noStrike" kern="1200" cap="none" spc="-5" normalizeH="0" baseline="0" noProof="0" dirty="0">
                <a:ln>
                  <a:noFill/>
                </a:ln>
                <a:solidFill>
                  <a:srgbClr val="FFFFFF"/>
                </a:solidFill>
                <a:effectLst/>
                <a:uLnTx/>
                <a:uFillTx/>
                <a:latin typeface="Carlito"/>
                <a:ea typeface="+mn-ea"/>
                <a:cs typeface="Carlito"/>
              </a:rPr>
              <a:t>Supervisor</a:t>
            </a:r>
            <a:endParaRPr kumimoji="0" sz="1500" b="0" i="0" u="none" strike="noStrike" kern="1200" cap="none" spc="0" normalizeH="0" baseline="0" noProof="0" dirty="0">
              <a:ln>
                <a:noFill/>
              </a:ln>
              <a:solidFill>
                <a:prstClr val="black"/>
              </a:solidFill>
              <a:effectLst/>
              <a:uLnTx/>
              <a:uFillTx/>
              <a:latin typeface="Carlito"/>
              <a:ea typeface="+mn-ea"/>
              <a:cs typeface="Carlito"/>
            </a:endParaRPr>
          </a:p>
        </p:txBody>
      </p:sp>
      <p:grpSp>
        <p:nvGrpSpPr>
          <p:cNvPr id="72" name="object 72"/>
          <p:cNvGrpSpPr/>
          <p:nvPr/>
        </p:nvGrpSpPr>
        <p:grpSpPr>
          <a:xfrm>
            <a:off x="2226564" y="3779520"/>
            <a:ext cx="1562100" cy="786765"/>
            <a:chOff x="2226564" y="3779520"/>
            <a:chExt cx="1562100" cy="786765"/>
          </a:xfrm>
        </p:grpSpPr>
        <p:sp>
          <p:nvSpPr>
            <p:cNvPr id="73" name="object 73"/>
            <p:cNvSpPr/>
            <p:nvPr/>
          </p:nvSpPr>
          <p:spPr>
            <a:xfrm>
              <a:off x="2232660" y="3785616"/>
              <a:ext cx="1550035" cy="774700"/>
            </a:xfrm>
            <a:custGeom>
              <a:avLst/>
              <a:gdLst/>
              <a:ahLst/>
              <a:cxnLst/>
              <a:rect l="l" t="t" r="r" b="b"/>
              <a:pathLst>
                <a:path w="1550035" h="774700">
                  <a:moveTo>
                    <a:pt x="1549908" y="0"/>
                  </a:moveTo>
                  <a:lnTo>
                    <a:pt x="0" y="0"/>
                  </a:lnTo>
                  <a:lnTo>
                    <a:pt x="0" y="774192"/>
                  </a:lnTo>
                  <a:lnTo>
                    <a:pt x="1549908" y="774192"/>
                  </a:lnTo>
                  <a:lnTo>
                    <a:pt x="1549908" y="0"/>
                  </a:lnTo>
                  <a:close/>
                </a:path>
              </a:pathLst>
            </a:custGeom>
            <a:solidFill>
              <a:srgbClr val="5B9BD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4" name="object 74"/>
            <p:cNvSpPr/>
            <p:nvPr/>
          </p:nvSpPr>
          <p:spPr>
            <a:xfrm>
              <a:off x="2232660" y="3785616"/>
              <a:ext cx="1550035" cy="774700"/>
            </a:xfrm>
            <a:custGeom>
              <a:avLst/>
              <a:gdLst/>
              <a:ahLst/>
              <a:cxnLst/>
              <a:rect l="l" t="t" r="r" b="b"/>
              <a:pathLst>
                <a:path w="1550035" h="774700">
                  <a:moveTo>
                    <a:pt x="0" y="774192"/>
                  </a:moveTo>
                  <a:lnTo>
                    <a:pt x="1549908" y="774192"/>
                  </a:lnTo>
                  <a:lnTo>
                    <a:pt x="1549908" y="0"/>
                  </a:lnTo>
                  <a:lnTo>
                    <a:pt x="0" y="0"/>
                  </a:lnTo>
                  <a:lnTo>
                    <a:pt x="0" y="774192"/>
                  </a:lnTo>
                  <a:close/>
                </a:path>
              </a:pathLst>
            </a:custGeom>
            <a:ln w="1219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75" name="object 75"/>
          <p:cNvSpPr txBox="1"/>
          <p:nvPr/>
        </p:nvSpPr>
        <p:spPr>
          <a:xfrm>
            <a:off x="2421382" y="3919473"/>
            <a:ext cx="1170305" cy="462915"/>
          </a:xfrm>
          <a:prstGeom prst="rect">
            <a:avLst/>
          </a:prstGeom>
        </p:spPr>
        <p:txBody>
          <a:bodyPr vert="horz" wrap="square" lIns="0" tIns="36195" rIns="0" bIns="0" rtlCol="0">
            <a:spAutoFit/>
          </a:bodyPr>
          <a:lstStyle/>
          <a:p>
            <a:pPr marL="73660" marR="5080" lvl="0" indent="-60960" algn="l" defTabSz="914400" rtl="0" eaLnBrk="1" fontAlgn="auto" latinLnBrk="0" hangingPunct="1">
              <a:lnSpc>
                <a:spcPts val="1639"/>
              </a:lnSpc>
              <a:spcBef>
                <a:spcPts val="285"/>
              </a:spcBef>
              <a:spcAft>
                <a:spcPts val="0"/>
              </a:spcAft>
              <a:buClrTx/>
              <a:buSzTx/>
              <a:buFontTx/>
              <a:buNone/>
              <a:tabLst/>
              <a:defRPr/>
            </a:pPr>
            <a:r>
              <a:rPr kumimoji="0" sz="1500" b="0" i="0" u="none" strike="noStrike" kern="1200" cap="none" spc="-5" normalizeH="0" baseline="0" noProof="0" dirty="0">
                <a:ln>
                  <a:noFill/>
                </a:ln>
                <a:solidFill>
                  <a:srgbClr val="FFFFFF"/>
                </a:solidFill>
                <a:effectLst/>
                <a:uLnTx/>
                <a:uFillTx/>
                <a:latin typeface="Carlito"/>
                <a:ea typeface="+mn-ea"/>
                <a:cs typeface="Carlito"/>
              </a:rPr>
              <a:t>Cataloging</a:t>
            </a:r>
            <a:r>
              <a:rPr kumimoji="0" sz="1500" b="0" i="0" u="none" strike="noStrike" kern="1200" cap="none" spc="-114" normalizeH="0" baseline="0" noProof="0" dirty="0">
                <a:ln>
                  <a:noFill/>
                </a:ln>
                <a:solidFill>
                  <a:srgbClr val="FFFFFF"/>
                </a:solidFill>
                <a:effectLst/>
                <a:uLnTx/>
                <a:uFillTx/>
                <a:latin typeface="Carlito"/>
                <a:ea typeface="+mn-ea"/>
                <a:cs typeface="Carlito"/>
              </a:rPr>
              <a:t> </a:t>
            </a:r>
            <a:r>
              <a:rPr kumimoji="0" sz="1500" b="0" i="0" u="none" strike="noStrike" kern="1200" cap="none" spc="0" normalizeH="0" baseline="0" noProof="0" dirty="0">
                <a:ln>
                  <a:noFill/>
                </a:ln>
                <a:solidFill>
                  <a:srgbClr val="FFFFFF"/>
                </a:solidFill>
                <a:effectLst/>
                <a:uLnTx/>
                <a:uFillTx/>
                <a:latin typeface="Carlito"/>
                <a:ea typeface="+mn-ea"/>
                <a:cs typeface="Carlito"/>
              </a:rPr>
              <a:t>and  </a:t>
            </a:r>
            <a:r>
              <a:rPr kumimoji="0" sz="1500" b="0" i="0" u="none" strike="noStrike" kern="1200" cap="none" spc="-5" normalizeH="0" baseline="0" noProof="0" dirty="0">
                <a:ln>
                  <a:noFill/>
                </a:ln>
                <a:solidFill>
                  <a:srgbClr val="FFFFFF"/>
                </a:solidFill>
                <a:effectLst/>
                <a:uLnTx/>
                <a:uFillTx/>
                <a:latin typeface="Carlito"/>
                <a:ea typeface="+mn-ea"/>
                <a:cs typeface="Carlito"/>
              </a:rPr>
              <a:t>Conservation</a:t>
            </a:r>
            <a:endParaRPr kumimoji="0" sz="1500" b="0" i="0" u="none" strike="noStrike" kern="1200" cap="none" spc="0" normalizeH="0" baseline="0" noProof="0" dirty="0">
              <a:ln>
                <a:noFill/>
              </a:ln>
              <a:solidFill>
                <a:prstClr val="black"/>
              </a:solidFill>
              <a:effectLst/>
              <a:uLnTx/>
              <a:uFillTx/>
              <a:latin typeface="Carlito"/>
              <a:ea typeface="+mn-ea"/>
              <a:cs typeface="Carlito"/>
            </a:endParaRPr>
          </a:p>
        </p:txBody>
      </p:sp>
      <p:grpSp>
        <p:nvGrpSpPr>
          <p:cNvPr id="76" name="object 76"/>
          <p:cNvGrpSpPr/>
          <p:nvPr/>
        </p:nvGrpSpPr>
        <p:grpSpPr>
          <a:xfrm>
            <a:off x="2226564" y="4879847"/>
            <a:ext cx="1562100" cy="786765"/>
            <a:chOff x="2226564" y="4879847"/>
            <a:chExt cx="1562100" cy="786765"/>
          </a:xfrm>
        </p:grpSpPr>
        <p:sp>
          <p:nvSpPr>
            <p:cNvPr id="77" name="object 77"/>
            <p:cNvSpPr/>
            <p:nvPr/>
          </p:nvSpPr>
          <p:spPr>
            <a:xfrm>
              <a:off x="2232660" y="4885943"/>
              <a:ext cx="1550035" cy="774700"/>
            </a:xfrm>
            <a:custGeom>
              <a:avLst/>
              <a:gdLst/>
              <a:ahLst/>
              <a:cxnLst/>
              <a:rect l="l" t="t" r="r" b="b"/>
              <a:pathLst>
                <a:path w="1550035" h="774700">
                  <a:moveTo>
                    <a:pt x="1549908" y="0"/>
                  </a:moveTo>
                  <a:lnTo>
                    <a:pt x="0" y="0"/>
                  </a:lnTo>
                  <a:lnTo>
                    <a:pt x="0" y="774191"/>
                  </a:lnTo>
                  <a:lnTo>
                    <a:pt x="1549908" y="774191"/>
                  </a:lnTo>
                  <a:lnTo>
                    <a:pt x="1549908" y="0"/>
                  </a:lnTo>
                  <a:close/>
                </a:path>
              </a:pathLst>
            </a:custGeom>
            <a:solidFill>
              <a:srgbClr val="5B9BD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8" name="object 78"/>
            <p:cNvSpPr/>
            <p:nvPr/>
          </p:nvSpPr>
          <p:spPr>
            <a:xfrm>
              <a:off x="2232660" y="4885943"/>
              <a:ext cx="1550035" cy="774700"/>
            </a:xfrm>
            <a:custGeom>
              <a:avLst/>
              <a:gdLst/>
              <a:ahLst/>
              <a:cxnLst/>
              <a:rect l="l" t="t" r="r" b="b"/>
              <a:pathLst>
                <a:path w="1550035" h="774700">
                  <a:moveTo>
                    <a:pt x="0" y="774191"/>
                  </a:moveTo>
                  <a:lnTo>
                    <a:pt x="1549908" y="774191"/>
                  </a:lnTo>
                  <a:lnTo>
                    <a:pt x="1549908" y="0"/>
                  </a:lnTo>
                  <a:lnTo>
                    <a:pt x="0" y="0"/>
                  </a:lnTo>
                  <a:lnTo>
                    <a:pt x="0" y="774191"/>
                  </a:lnTo>
                  <a:close/>
                </a:path>
              </a:pathLst>
            </a:custGeom>
            <a:ln w="1219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79" name="object 79"/>
          <p:cNvSpPr txBox="1"/>
          <p:nvPr/>
        </p:nvSpPr>
        <p:spPr>
          <a:xfrm>
            <a:off x="2693035" y="5124703"/>
            <a:ext cx="628650" cy="2540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500" b="0" i="0" u="none" strike="noStrike" kern="1200" cap="none" spc="-5" normalizeH="0" baseline="0" noProof="0" dirty="0">
                <a:ln>
                  <a:noFill/>
                </a:ln>
                <a:solidFill>
                  <a:srgbClr val="FFFFFF"/>
                </a:solidFill>
                <a:effectLst/>
                <a:uLnTx/>
                <a:uFillTx/>
                <a:latin typeface="Carlito"/>
                <a:ea typeface="+mn-ea"/>
                <a:cs typeface="Carlito"/>
              </a:rPr>
              <a:t>Exhibits</a:t>
            </a:r>
            <a:endParaRPr kumimoji="0" sz="1500" b="0" i="0" u="none" strike="noStrike" kern="1200" cap="none" spc="0" normalizeH="0" baseline="0" noProof="0" dirty="0">
              <a:ln>
                <a:noFill/>
              </a:ln>
              <a:solidFill>
                <a:prstClr val="black"/>
              </a:solidFill>
              <a:effectLst/>
              <a:uLnTx/>
              <a:uFillTx/>
              <a:latin typeface="Carlito"/>
              <a:ea typeface="+mn-ea"/>
              <a:cs typeface="Carlito"/>
            </a:endParaRPr>
          </a:p>
        </p:txBody>
      </p:sp>
      <p:grpSp>
        <p:nvGrpSpPr>
          <p:cNvPr id="80" name="object 80"/>
          <p:cNvGrpSpPr/>
          <p:nvPr/>
        </p:nvGrpSpPr>
        <p:grpSpPr>
          <a:xfrm>
            <a:off x="2226564" y="5980176"/>
            <a:ext cx="1562100" cy="786765"/>
            <a:chOff x="2226564" y="5980176"/>
            <a:chExt cx="1562100" cy="786765"/>
          </a:xfrm>
        </p:grpSpPr>
        <p:sp>
          <p:nvSpPr>
            <p:cNvPr id="81" name="object 81"/>
            <p:cNvSpPr/>
            <p:nvPr/>
          </p:nvSpPr>
          <p:spPr>
            <a:xfrm>
              <a:off x="2232660" y="5986272"/>
              <a:ext cx="1550035" cy="774700"/>
            </a:xfrm>
            <a:custGeom>
              <a:avLst/>
              <a:gdLst/>
              <a:ahLst/>
              <a:cxnLst/>
              <a:rect l="l" t="t" r="r" b="b"/>
              <a:pathLst>
                <a:path w="1550035" h="774700">
                  <a:moveTo>
                    <a:pt x="1549908" y="0"/>
                  </a:moveTo>
                  <a:lnTo>
                    <a:pt x="0" y="0"/>
                  </a:lnTo>
                  <a:lnTo>
                    <a:pt x="0" y="774191"/>
                  </a:lnTo>
                  <a:lnTo>
                    <a:pt x="1549908" y="774191"/>
                  </a:lnTo>
                  <a:lnTo>
                    <a:pt x="1549908" y="0"/>
                  </a:lnTo>
                  <a:close/>
                </a:path>
              </a:pathLst>
            </a:custGeom>
            <a:solidFill>
              <a:srgbClr val="5B9BD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2" name="object 82"/>
            <p:cNvSpPr/>
            <p:nvPr/>
          </p:nvSpPr>
          <p:spPr>
            <a:xfrm>
              <a:off x="2232660" y="5986272"/>
              <a:ext cx="1550035" cy="774700"/>
            </a:xfrm>
            <a:custGeom>
              <a:avLst/>
              <a:gdLst/>
              <a:ahLst/>
              <a:cxnLst/>
              <a:rect l="l" t="t" r="r" b="b"/>
              <a:pathLst>
                <a:path w="1550035" h="774700">
                  <a:moveTo>
                    <a:pt x="0" y="774191"/>
                  </a:moveTo>
                  <a:lnTo>
                    <a:pt x="1549908" y="774191"/>
                  </a:lnTo>
                  <a:lnTo>
                    <a:pt x="1549908" y="0"/>
                  </a:lnTo>
                  <a:lnTo>
                    <a:pt x="0" y="0"/>
                  </a:lnTo>
                  <a:lnTo>
                    <a:pt x="0" y="774191"/>
                  </a:lnTo>
                  <a:close/>
                </a:path>
              </a:pathLst>
            </a:custGeom>
            <a:ln w="1219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83" name="object 83"/>
          <p:cNvSpPr txBox="1"/>
          <p:nvPr/>
        </p:nvSpPr>
        <p:spPr>
          <a:xfrm>
            <a:off x="2544826" y="6225032"/>
            <a:ext cx="925830" cy="2540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500" b="0" i="0" u="none" strike="noStrike" kern="1200" cap="none" spc="0" normalizeH="0" baseline="0" noProof="0" dirty="0">
                <a:ln>
                  <a:noFill/>
                </a:ln>
                <a:solidFill>
                  <a:srgbClr val="FFFFFF"/>
                </a:solidFill>
                <a:effectLst/>
                <a:uLnTx/>
                <a:uFillTx/>
                <a:latin typeface="Carlito"/>
                <a:ea typeface="+mn-ea"/>
                <a:cs typeface="Carlito"/>
              </a:rPr>
              <a:t>M</a:t>
            </a:r>
            <a:r>
              <a:rPr kumimoji="0" sz="1500" b="0" i="0" u="none" strike="noStrike" kern="1200" cap="none" spc="5" normalizeH="0" baseline="0" noProof="0" dirty="0">
                <a:ln>
                  <a:noFill/>
                </a:ln>
                <a:solidFill>
                  <a:srgbClr val="FFFFFF"/>
                </a:solidFill>
                <a:effectLst/>
                <a:uLnTx/>
                <a:uFillTx/>
                <a:latin typeface="Carlito"/>
                <a:ea typeface="+mn-ea"/>
                <a:cs typeface="Carlito"/>
              </a:rPr>
              <a:t>u</a:t>
            </a:r>
            <a:r>
              <a:rPr kumimoji="0" sz="1500" b="0" i="0" u="none" strike="noStrike" kern="1200" cap="none" spc="0" normalizeH="0" baseline="0" noProof="0" dirty="0">
                <a:ln>
                  <a:noFill/>
                </a:ln>
                <a:solidFill>
                  <a:srgbClr val="FFFFFF"/>
                </a:solidFill>
                <a:effectLst/>
                <a:uLnTx/>
                <a:uFillTx/>
                <a:latin typeface="Carlito"/>
                <a:ea typeface="+mn-ea"/>
                <a:cs typeface="Carlito"/>
              </a:rPr>
              <a:t>lti</a:t>
            </a:r>
            <a:r>
              <a:rPr kumimoji="0" sz="1500" b="0" i="0" u="none" strike="noStrike" kern="1200" cap="none" spc="5" normalizeH="0" baseline="0" noProof="0" dirty="0">
                <a:ln>
                  <a:noFill/>
                </a:ln>
                <a:solidFill>
                  <a:srgbClr val="FFFFFF"/>
                </a:solidFill>
                <a:effectLst/>
                <a:uLnTx/>
                <a:uFillTx/>
                <a:latin typeface="Carlito"/>
                <a:ea typeface="+mn-ea"/>
                <a:cs typeface="Carlito"/>
              </a:rPr>
              <a:t>m</a:t>
            </a:r>
            <a:r>
              <a:rPr kumimoji="0" sz="1500" b="0" i="0" u="none" strike="noStrike" kern="1200" cap="none" spc="0" normalizeH="0" baseline="0" noProof="0" dirty="0">
                <a:ln>
                  <a:noFill/>
                </a:ln>
                <a:solidFill>
                  <a:srgbClr val="FFFFFF"/>
                </a:solidFill>
                <a:effectLst/>
                <a:uLnTx/>
                <a:uFillTx/>
                <a:latin typeface="Carlito"/>
                <a:ea typeface="+mn-ea"/>
                <a:cs typeface="Carlito"/>
              </a:rPr>
              <a:t>e</a:t>
            </a:r>
            <a:r>
              <a:rPr kumimoji="0" sz="1500" b="0" i="0" u="none" strike="noStrike" kern="1200" cap="none" spc="5" normalizeH="0" baseline="0" noProof="0" dirty="0">
                <a:ln>
                  <a:noFill/>
                </a:ln>
                <a:solidFill>
                  <a:srgbClr val="FFFFFF"/>
                </a:solidFill>
                <a:effectLst/>
                <a:uLnTx/>
                <a:uFillTx/>
                <a:latin typeface="Carlito"/>
                <a:ea typeface="+mn-ea"/>
                <a:cs typeface="Carlito"/>
              </a:rPr>
              <a:t>d</a:t>
            </a:r>
            <a:r>
              <a:rPr kumimoji="0" sz="1500" b="0" i="0" u="none" strike="noStrike" kern="1200" cap="none" spc="0" normalizeH="0" baseline="0" noProof="0" dirty="0">
                <a:ln>
                  <a:noFill/>
                </a:ln>
                <a:solidFill>
                  <a:srgbClr val="FFFFFF"/>
                </a:solidFill>
                <a:effectLst/>
                <a:uLnTx/>
                <a:uFillTx/>
                <a:latin typeface="Carlito"/>
                <a:ea typeface="+mn-ea"/>
                <a:cs typeface="Carlito"/>
              </a:rPr>
              <a:t>ia</a:t>
            </a:r>
            <a:endParaRPr kumimoji="0" sz="1500" b="0" i="0" u="none" strike="noStrike" kern="1200" cap="none" spc="0" normalizeH="0" baseline="0" noProof="0" dirty="0">
              <a:ln>
                <a:noFill/>
              </a:ln>
              <a:solidFill>
                <a:prstClr val="black"/>
              </a:solidFill>
              <a:effectLst/>
              <a:uLnTx/>
              <a:uFillTx/>
              <a:latin typeface="Carlito"/>
              <a:ea typeface="+mn-ea"/>
              <a:cs typeface="Carlito"/>
            </a:endParaRPr>
          </a:p>
        </p:txBody>
      </p:sp>
      <p:sp>
        <p:nvSpPr>
          <p:cNvPr id="84" name="object 84"/>
          <p:cNvSpPr txBox="1">
            <a:spLocks noGrp="1"/>
          </p:cNvSpPr>
          <p:nvPr>
            <p:ph type="title"/>
          </p:nvPr>
        </p:nvSpPr>
        <p:spPr>
          <a:xfrm>
            <a:off x="479856" y="327786"/>
            <a:ext cx="3585210" cy="1305560"/>
          </a:xfrm>
          <a:prstGeom prst="rect">
            <a:avLst/>
          </a:prstGeom>
        </p:spPr>
        <p:txBody>
          <a:bodyPr vert="horz" wrap="square" lIns="0" tIns="12065" rIns="0" bIns="0" rtlCol="0">
            <a:spAutoFit/>
          </a:bodyPr>
          <a:lstStyle/>
          <a:p>
            <a:pPr marL="12065" marR="5080" algn="ctr">
              <a:lnSpc>
                <a:spcPct val="100000"/>
              </a:lnSpc>
              <a:spcBef>
                <a:spcPts val="95"/>
              </a:spcBef>
            </a:pPr>
            <a:r>
              <a:rPr sz="2800" u="heavy" spc="-5" dirty="0">
                <a:solidFill>
                  <a:srgbClr val="FFFFFF"/>
                </a:solidFill>
                <a:uFill>
                  <a:solidFill>
                    <a:srgbClr val="FFFFFF"/>
                  </a:solidFill>
                </a:uFill>
              </a:rPr>
              <a:t>Louisiana </a:t>
            </a:r>
            <a:r>
              <a:rPr sz="2800" u="heavy" spc="-20" dirty="0">
                <a:solidFill>
                  <a:srgbClr val="FFFFFF"/>
                </a:solidFill>
                <a:uFill>
                  <a:solidFill>
                    <a:srgbClr val="FFFFFF"/>
                  </a:solidFill>
                </a:uFill>
              </a:rPr>
              <a:t>State </a:t>
            </a:r>
            <a:r>
              <a:rPr sz="2800" u="heavy" spc="-15" dirty="0">
                <a:solidFill>
                  <a:srgbClr val="FFFFFF"/>
                </a:solidFill>
                <a:uFill>
                  <a:solidFill>
                    <a:srgbClr val="FFFFFF"/>
                  </a:solidFill>
                </a:uFill>
              </a:rPr>
              <a:t>Archives </a:t>
            </a:r>
            <a:r>
              <a:rPr sz="2800" spc="-15" dirty="0">
                <a:solidFill>
                  <a:srgbClr val="FFFFFF"/>
                </a:solidFill>
              </a:rPr>
              <a:t> </a:t>
            </a:r>
            <a:r>
              <a:rPr sz="2800" b="0" spc="-20" dirty="0">
                <a:solidFill>
                  <a:srgbClr val="FFFFFF"/>
                </a:solidFill>
                <a:latin typeface="Carlito"/>
                <a:cs typeface="Carlito"/>
              </a:rPr>
              <a:t>Organizational </a:t>
            </a:r>
            <a:r>
              <a:rPr sz="2800" b="0" spc="-5" dirty="0">
                <a:solidFill>
                  <a:srgbClr val="FFFFFF"/>
                </a:solidFill>
                <a:latin typeface="Carlito"/>
                <a:cs typeface="Carlito"/>
              </a:rPr>
              <a:t>Chart  </a:t>
            </a:r>
            <a:r>
              <a:rPr sz="2800" b="0" spc="-10" dirty="0">
                <a:solidFill>
                  <a:srgbClr val="FFFFFF"/>
                </a:solidFill>
                <a:latin typeface="Carlito"/>
                <a:cs typeface="Carlito"/>
              </a:rPr>
              <a:t>Summary</a:t>
            </a:r>
            <a:endParaRPr sz="2800" dirty="0">
              <a:latin typeface="Carlito"/>
              <a:cs typeface="Carlit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1999" cy="6857996"/>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prstGeom prst="rect">
            <a:avLst/>
          </a:prstGeom>
        </p:spPr>
        <p:txBody>
          <a:bodyPr vert="horz" wrap="square" lIns="0" tIns="12700" rIns="0" bIns="0" rtlCol="0">
            <a:spAutoFit/>
          </a:bodyPr>
          <a:lstStyle/>
          <a:p>
            <a:pPr marL="12065" marR="5080" algn="ctr">
              <a:lnSpc>
                <a:spcPct val="100000"/>
              </a:lnSpc>
              <a:spcBef>
                <a:spcPts val="100"/>
              </a:spcBef>
            </a:pPr>
            <a:r>
              <a:rPr spc="-5" dirty="0"/>
              <a:t>Individual </a:t>
            </a:r>
            <a:r>
              <a:rPr spc="-15" dirty="0"/>
              <a:t>empowerment </a:t>
            </a:r>
            <a:r>
              <a:rPr dirty="0"/>
              <a:t>is  </a:t>
            </a:r>
            <a:r>
              <a:rPr spc="-15" dirty="0"/>
              <a:t>vitally</a:t>
            </a:r>
            <a:r>
              <a:rPr spc="-10" dirty="0"/>
              <a:t> </a:t>
            </a:r>
            <a:r>
              <a:rPr spc="-15" dirty="0"/>
              <a:t>important</a:t>
            </a:r>
          </a:p>
          <a:p>
            <a:pPr marL="3175" algn="ctr">
              <a:lnSpc>
                <a:spcPct val="100000"/>
              </a:lnSpc>
              <a:spcBef>
                <a:spcPts val="5"/>
              </a:spcBef>
            </a:pPr>
            <a:r>
              <a:rPr spc="-35" dirty="0"/>
              <a:t>for </a:t>
            </a:r>
            <a:r>
              <a:rPr spc="-25" dirty="0"/>
              <a:t>organizational</a:t>
            </a:r>
            <a:r>
              <a:rPr spc="30" dirty="0"/>
              <a:t> </a:t>
            </a:r>
            <a:r>
              <a:rPr spc="-5" dirty="0"/>
              <a:t>success.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1999" cy="6857996"/>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object 3"/>
          <p:cNvSpPr txBox="1"/>
          <p:nvPr/>
        </p:nvSpPr>
        <p:spPr>
          <a:xfrm>
            <a:off x="1091895" y="410336"/>
            <a:ext cx="9966325" cy="5512435"/>
          </a:xfrm>
          <a:prstGeom prst="rect">
            <a:avLst/>
          </a:prstGeom>
        </p:spPr>
        <p:txBody>
          <a:bodyPr vert="horz" wrap="square" lIns="0" tIns="12065" rIns="0" bIns="0" rtlCol="0">
            <a:spAutoFit/>
          </a:bodyPr>
          <a:lstStyle/>
          <a:p>
            <a:pPr marL="2343150" marR="2297430" lvl="0" indent="184150" algn="l" defTabSz="914400" rtl="0" eaLnBrk="1" fontAlgn="auto" latinLnBrk="0" hangingPunct="1">
              <a:lnSpc>
                <a:spcPct val="100000"/>
              </a:lnSpc>
              <a:spcBef>
                <a:spcPts val="95"/>
              </a:spcBef>
              <a:spcAft>
                <a:spcPts val="0"/>
              </a:spcAft>
              <a:buClrTx/>
              <a:buSzTx/>
              <a:buFontTx/>
              <a:buNone/>
              <a:tabLst/>
              <a:defRPr/>
            </a:pPr>
            <a:r>
              <a:rPr kumimoji="0" sz="4000" b="1" i="0" u="none" strike="noStrike" kern="1200" cap="none" spc="-15" normalizeH="0" baseline="0" noProof="0" dirty="0">
                <a:ln>
                  <a:noFill/>
                </a:ln>
                <a:solidFill>
                  <a:srgbClr val="FFD966"/>
                </a:solidFill>
                <a:effectLst/>
                <a:uLnTx/>
                <a:uFillTx/>
                <a:latin typeface="Carlito"/>
                <a:ea typeface="+mn-ea"/>
                <a:cs typeface="Carlito"/>
              </a:rPr>
              <a:t>What </a:t>
            </a:r>
            <a:r>
              <a:rPr kumimoji="0" sz="4000" b="1" i="0" u="none" strike="noStrike" kern="1200" cap="none" spc="-5" normalizeH="0" baseline="0" noProof="0" dirty="0">
                <a:ln>
                  <a:noFill/>
                </a:ln>
                <a:solidFill>
                  <a:srgbClr val="FFD966"/>
                </a:solidFill>
                <a:effectLst/>
                <a:uLnTx/>
                <a:uFillTx/>
                <a:latin typeface="Carlito"/>
                <a:ea typeface="+mn-ea"/>
                <a:cs typeface="Carlito"/>
              </a:rPr>
              <a:t>did </a:t>
            </a:r>
            <a:r>
              <a:rPr kumimoji="0" sz="4000" b="1" i="0" u="none" strike="noStrike" kern="1200" cap="none" spc="-15" normalizeH="0" baseline="0" noProof="0" dirty="0">
                <a:ln>
                  <a:noFill/>
                </a:ln>
                <a:solidFill>
                  <a:srgbClr val="FFD966"/>
                </a:solidFill>
                <a:effectLst/>
                <a:uLnTx/>
                <a:uFillTx/>
                <a:latin typeface="Carlito"/>
                <a:ea typeface="+mn-ea"/>
                <a:cs typeface="Carlito"/>
              </a:rPr>
              <a:t>that </a:t>
            </a:r>
            <a:r>
              <a:rPr kumimoji="0" sz="4000" b="1" i="0" u="none" strike="noStrike" kern="1200" cap="none" spc="-10" normalizeH="0" baseline="0" noProof="0" dirty="0">
                <a:ln>
                  <a:noFill/>
                </a:ln>
                <a:solidFill>
                  <a:srgbClr val="FFD966"/>
                </a:solidFill>
                <a:effectLst/>
                <a:uLnTx/>
                <a:uFillTx/>
                <a:latin typeface="Carlito"/>
                <a:ea typeface="+mn-ea"/>
                <a:cs typeface="Carlito"/>
              </a:rPr>
              <a:t>mean </a:t>
            </a:r>
            <a:r>
              <a:rPr kumimoji="0" sz="4000" b="1" i="0" u="none" strike="noStrike" kern="1200" cap="none" spc="-25" normalizeH="0" baseline="0" noProof="0" dirty="0">
                <a:ln>
                  <a:noFill/>
                </a:ln>
                <a:solidFill>
                  <a:srgbClr val="FFD966"/>
                </a:solidFill>
                <a:effectLst/>
                <a:uLnTx/>
                <a:uFillTx/>
                <a:latin typeface="Carlito"/>
                <a:ea typeface="+mn-ea"/>
                <a:cs typeface="Carlito"/>
              </a:rPr>
              <a:t>for  </a:t>
            </a:r>
            <a:r>
              <a:rPr kumimoji="0" sz="4000" b="1" i="0" u="none" strike="noStrike" kern="1200" cap="none" spc="-5" normalizeH="0" baseline="0" noProof="0" dirty="0">
                <a:ln>
                  <a:noFill/>
                </a:ln>
                <a:solidFill>
                  <a:srgbClr val="FFD966"/>
                </a:solidFill>
                <a:effectLst/>
                <a:uLnTx/>
                <a:uFillTx/>
                <a:latin typeface="Carlito"/>
                <a:ea typeface="+mn-ea"/>
                <a:cs typeface="Carlito"/>
              </a:rPr>
              <a:t>Louisiana </a:t>
            </a:r>
            <a:r>
              <a:rPr kumimoji="0" sz="4000" b="1" i="0" u="none" strike="noStrike" kern="1200" cap="none" spc="-35" normalizeH="0" baseline="0" noProof="0" dirty="0">
                <a:ln>
                  <a:noFill/>
                </a:ln>
                <a:solidFill>
                  <a:srgbClr val="FFD966"/>
                </a:solidFill>
                <a:effectLst/>
                <a:uLnTx/>
                <a:uFillTx/>
                <a:latin typeface="Carlito"/>
                <a:ea typeface="+mn-ea"/>
                <a:cs typeface="Carlito"/>
              </a:rPr>
              <a:t>State</a:t>
            </a:r>
            <a:r>
              <a:rPr kumimoji="0" sz="4000" b="1" i="0" u="none" strike="noStrike" kern="1200" cap="none" spc="20" normalizeH="0" baseline="0" noProof="0" dirty="0">
                <a:ln>
                  <a:noFill/>
                </a:ln>
                <a:solidFill>
                  <a:srgbClr val="FFD966"/>
                </a:solidFill>
                <a:effectLst/>
                <a:uLnTx/>
                <a:uFillTx/>
                <a:latin typeface="Carlito"/>
                <a:ea typeface="+mn-ea"/>
                <a:cs typeface="Carlito"/>
              </a:rPr>
              <a:t> </a:t>
            </a:r>
            <a:r>
              <a:rPr kumimoji="0" sz="4000" b="1" i="0" u="none" strike="noStrike" kern="1200" cap="none" spc="-20" normalizeH="0" baseline="0" noProof="0" dirty="0">
                <a:ln>
                  <a:noFill/>
                </a:ln>
                <a:solidFill>
                  <a:srgbClr val="FFD966"/>
                </a:solidFill>
                <a:effectLst/>
                <a:uLnTx/>
                <a:uFillTx/>
                <a:latin typeface="Carlito"/>
                <a:ea typeface="+mn-ea"/>
                <a:cs typeface="Carlito"/>
              </a:rPr>
              <a:t>Archives?</a:t>
            </a:r>
            <a:endParaRPr kumimoji="0" sz="4000" b="0" i="0" u="none" strike="noStrike" kern="1200" cap="none" spc="0" normalizeH="0" baseline="0" noProof="0" dirty="0">
              <a:ln>
                <a:noFill/>
              </a:ln>
              <a:solidFill>
                <a:prstClr val="black"/>
              </a:solidFill>
              <a:effectLst/>
              <a:uLnTx/>
              <a:uFillTx/>
              <a:latin typeface="Carlito"/>
              <a:ea typeface="+mn-ea"/>
              <a:cs typeface="Carlito"/>
            </a:endParaRPr>
          </a:p>
          <a:p>
            <a:pPr marL="12700" marR="5080" lvl="0" indent="0" algn="l" defTabSz="914400" rtl="0" eaLnBrk="1" fontAlgn="auto" latinLnBrk="0" hangingPunct="1">
              <a:lnSpc>
                <a:spcPct val="100000"/>
              </a:lnSpc>
              <a:spcBef>
                <a:spcPts val="0"/>
              </a:spcBef>
              <a:spcAft>
                <a:spcPts val="0"/>
              </a:spcAft>
              <a:buClrTx/>
              <a:buSzTx/>
              <a:buFontTx/>
              <a:buNone/>
              <a:tabLst/>
              <a:defRPr/>
            </a:pPr>
            <a:r>
              <a:rPr kumimoji="0" sz="4000" b="0" i="0" u="none" strike="noStrike" kern="1200" cap="none" spc="-10" normalizeH="0" baseline="0" noProof="0" dirty="0">
                <a:ln>
                  <a:noFill/>
                </a:ln>
                <a:solidFill>
                  <a:srgbClr val="FFFFFF"/>
                </a:solidFill>
                <a:effectLst/>
                <a:uLnTx/>
                <a:uFillTx/>
                <a:latin typeface="Carlito"/>
                <a:ea typeface="+mn-ea"/>
                <a:cs typeface="Carlito"/>
              </a:rPr>
              <a:t>Moving </a:t>
            </a:r>
            <a:r>
              <a:rPr kumimoji="0" sz="4000" b="0" i="0" u="none" strike="noStrike" kern="1200" cap="none" spc="-5" normalizeH="0" baseline="0" noProof="0" dirty="0">
                <a:ln>
                  <a:noFill/>
                </a:ln>
                <a:solidFill>
                  <a:srgbClr val="FFFFFF"/>
                </a:solidFill>
                <a:effectLst/>
                <a:uLnTx/>
                <a:uFillTx/>
                <a:latin typeface="Carlito"/>
                <a:ea typeface="+mn-ea"/>
                <a:cs typeface="Carlito"/>
              </a:rPr>
              <a:t>people </a:t>
            </a:r>
            <a:r>
              <a:rPr kumimoji="0" sz="4000" b="0" i="0" u="none" strike="noStrike" kern="1200" cap="none" spc="-15" normalizeH="0" baseline="0" noProof="0" dirty="0">
                <a:ln>
                  <a:noFill/>
                </a:ln>
                <a:solidFill>
                  <a:srgbClr val="FFFFFF"/>
                </a:solidFill>
                <a:effectLst/>
                <a:uLnTx/>
                <a:uFillTx/>
                <a:latin typeface="Carlito"/>
                <a:ea typeface="+mn-ea"/>
                <a:cs typeface="Carlito"/>
              </a:rPr>
              <a:t>around...literally! </a:t>
            </a:r>
            <a:r>
              <a:rPr kumimoji="0" sz="4000" b="0" i="0" u="none" strike="noStrike" kern="1200" cap="none" spc="-5" normalizeH="0" baseline="0" noProof="0" dirty="0">
                <a:ln>
                  <a:noFill/>
                </a:ln>
                <a:solidFill>
                  <a:srgbClr val="FFFFFF"/>
                </a:solidFill>
                <a:effectLst/>
                <a:uLnTx/>
                <a:uFillTx/>
                <a:latin typeface="Carlito"/>
                <a:ea typeface="+mn-ea"/>
                <a:cs typeface="Carlito"/>
              </a:rPr>
              <a:t>Making people  </a:t>
            </a:r>
            <a:r>
              <a:rPr kumimoji="0" sz="4000" b="0" i="0" u="none" strike="noStrike" kern="1200" cap="none" spc="-20" normalizeH="0" baseline="0" noProof="0" dirty="0">
                <a:ln>
                  <a:noFill/>
                </a:ln>
                <a:solidFill>
                  <a:srgbClr val="FFFFFF"/>
                </a:solidFill>
                <a:effectLst/>
                <a:uLnTx/>
                <a:uFillTx/>
                <a:latin typeface="Carlito"/>
                <a:ea typeface="+mn-ea"/>
                <a:cs typeface="Carlito"/>
              </a:rPr>
              <a:t>uncomfortable </a:t>
            </a:r>
            <a:r>
              <a:rPr kumimoji="0" sz="4000" b="0" i="0" u="none" strike="noStrike" kern="1200" cap="none" spc="-5" normalizeH="0" baseline="0" noProof="0" dirty="0">
                <a:ln>
                  <a:noFill/>
                </a:ln>
                <a:solidFill>
                  <a:srgbClr val="FFFFFF"/>
                </a:solidFill>
                <a:effectLst/>
                <a:uLnTx/>
                <a:uFillTx/>
                <a:latin typeface="Carlito"/>
                <a:ea typeface="+mn-ea"/>
                <a:cs typeface="Carlito"/>
              </a:rPr>
              <a:t>(a </a:t>
            </a:r>
            <a:r>
              <a:rPr kumimoji="0" sz="4000" b="0" i="0" u="none" strike="noStrike" kern="1200" cap="none" spc="-10" normalizeH="0" baseline="0" noProof="0" dirty="0">
                <a:ln>
                  <a:noFill/>
                </a:ln>
                <a:solidFill>
                  <a:srgbClr val="FFFFFF"/>
                </a:solidFill>
                <a:effectLst/>
                <a:uLnTx/>
                <a:uFillTx/>
                <a:latin typeface="Carlito"/>
                <a:ea typeface="+mn-ea"/>
                <a:cs typeface="Carlito"/>
              </a:rPr>
              <a:t>little) </a:t>
            </a:r>
            <a:r>
              <a:rPr kumimoji="0" sz="4000" b="0" i="0" u="none" strike="noStrike" kern="1200" cap="none" spc="-5" normalizeH="0" baseline="0" noProof="0" dirty="0">
                <a:ln>
                  <a:noFill/>
                </a:ln>
                <a:solidFill>
                  <a:srgbClr val="FFFFFF"/>
                </a:solidFill>
                <a:effectLst/>
                <a:uLnTx/>
                <a:uFillTx/>
                <a:latin typeface="Carlito"/>
                <a:ea typeface="+mn-ea"/>
                <a:cs typeface="Carlito"/>
              </a:rPr>
              <a:t>so </a:t>
            </a:r>
            <a:r>
              <a:rPr kumimoji="0" sz="4000" b="0" i="0" u="none" strike="noStrike" kern="1200" cap="none" spc="-10" normalizeH="0" baseline="0" noProof="0" dirty="0">
                <a:ln>
                  <a:noFill/>
                </a:ln>
                <a:solidFill>
                  <a:srgbClr val="FFFFFF"/>
                </a:solidFill>
                <a:effectLst/>
                <a:uLnTx/>
                <a:uFillTx/>
                <a:latin typeface="Carlito"/>
                <a:ea typeface="+mn-ea"/>
                <a:cs typeface="Carlito"/>
              </a:rPr>
              <a:t>they </a:t>
            </a:r>
            <a:r>
              <a:rPr kumimoji="0" sz="4000" b="0" i="0" u="none" strike="noStrike" kern="1200" cap="none" spc="-25" normalizeH="0" baseline="0" noProof="0" dirty="0">
                <a:ln>
                  <a:noFill/>
                </a:ln>
                <a:solidFill>
                  <a:srgbClr val="FFFFFF"/>
                </a:solidFill>
                <a:effectLst/>
                <a:uLnTx/>
                <a:uFillTx/>
                <a:latin typeface="Carlito"/>
                <a:ea typeface="+mn-ea"/>
                <a:cs typeface="Carlito"/>
              </a:rPr>
              <a:t>feel </a:t>
            </a:r>
            <a:r>
              <a:rPr kumimoji="0" sz="4000" b="0" i="0" u="none" strike="noStrike" kern="1200" cap="none" spc="-15" normalizeH="0" baseline="0" noProof="0" dirty="0">
                <a:ln>
                  <a:noFill/>
                </a:ln>
                <a:solidFill>
                  <a:srgbClr val="FFFFFF"/>
                </a:solidFill>
                <a:effectLst/>
                <a:uLnTx/>
                <a:uFillTx/>
                <a:latin typeface="Carlito"/>
                <a:ea typeface="+mn-ea"/>
                <a:cs typeface="Carlito"/>
              </a:rPr>
              <a:t>empowered  </a:t>
            </a:r>
            <a:r>
              <a:rPr kumimoji="0" sz="4000" b="0" i="0" u="none" strike="noStrike" kern="1200" cap="none" spc="-20" normalizeH="0" baseline="0" noProof="0" dirty="0">
                <a:ln>
                  <a:noFill/>
                </a:ln>
                <a:solidFill>
                  <a:srgbClr val="FFFFFF"/>
                </a:solidFill>
                <a:effectLst/>
                <a:uLnTx/>
                <a:uFillTx/>
                <a:latin typeface="Carlito"/>
                <a:ea typeface="+mn-ea"/>
                <a:cs typeface="Carlito"/>
              </a:rPr>
              <a:t>to </a:t>
            </a:r>
            <a:r>
              <a:rPr kumimoji="0" sz="4000" b="0" i="0" u="none" strike="noStrike" kern="1200" cap="none" spc="-5" normalizeH="0" baseline="0" noProof="0" dirty="0">
                <a:ln>
                  <a:noFill/>
                </a:ln>
                <a:solidFill>
                  <a:srgbClr val="FFFFFF"/>
                </a:solidFill>
                <a:effectLst/>
                <a:uLnTx/>
                <a:uFillTx/>
                <a:latin typeface="Carlito"/>
                <a:ea typeface="+mn-ea"/>
                <a:cs typeface="Carlito"/>
              </a:rPr>
              <a:t>try/learn </a:t>
            </a:r>
            <a:r>
              <a:rPr kumimoji="0" sz="4000" b="0" i="0" u="none" strike="noStrike" kern="1200" cap="none" spc="-15" normalizeH="0" baseline="0" noProof="0" dirty="0">
                <a:ln>
                  <a:noFill/>
                </a:ln>
                <a:solidFill>
                  <a:srgbClr val="FFFFFF"/>
                </a:solidFill>
                <a:effectLst/>
                <a:uLnTx/>
                <a:uFillTx/>
                <a:latin typeface="Carlito"/>
                <a:ea typeface="+mn-ea"/>
                <a:cs typeface="Carlito"/>
              </a:rPr>
              <a:t>new </a:t>
            </a:r>
            <a:r>
              <a:rPr kumimoji="0" sz="4000" b="0" i="0" u="none" strike="noStrike" kern="1200" cap="none" spc="-5" normalizeH="0" baseline="0" noProof="0" dirty="0">
                <a:ln>
                  <a:noFill/>
                </a:ln>
                <a:solidFill>
                  <a:srgbClr val="FFFFFF"/>
                </a:solidFill>
                <a:effectLst/>
                <a:uLnTx/>
                <a:uFillTx/>
                <a:latin typeface="Carlito"/>
                <a:ea typeface="+mn-ea"/>
                <a:cs typeface="Carlito"/>
              </a:rPr>
              <a:t>things. </a:t>
            </a:r>
            <a:r>
              <a:rPr kumimoji="0" sz="4000" b="0" i="0" u="none" strike="noStrike" kern="1200" cap="none" spc="-20" normalizeH="0" baseline="0" noProof="0" dirty="0">
                <a:ln>
                  <a:noFill/>
                </a:ln>
                <a:solidFill>
                  <a:srgbClr val="FFFFFF"/>
                </a:solidFill>
                <a:effectLst/>
                <a:uLnTx/>
                <a:uFillTx/>
                <a:latin typeface="Carlito"/>
                <a:ea typeface="+mn-ea"/>
                <a:cs typeface="Carlito"/>
              </a:rPr>
              <a:t>Many </a:t>
            </a:r>
            <a:r>
              <a:rPr kumimoji="0" sz="4000" b="0" i="0" u="none" strike="noStrike" kern="1200" cap="none" spc="-15" normalizeH="0" baseline="0" noProof="0" dirty="0">
                <a:ln>
                  <a:noFill/>
                </a:ln>
                <a:solidFill>
                  <a:srgbClr val="FFFFFF"/>
                </a:solidFill>
                <a:effectLst/>
                <a:uLnTx/>
                <a:uFillTx/>
                <a:latin typeface="Carlito"/>
                <a:ea typeface="+mn-ea"/>
                <a:cs typeface="Carlito"/>
              </a:rPr>
              <a:t>employees </a:t>
            </a:r>
            <a:r>
              <a:rPr kumimoji="0" sz="4000" b="0" i="0" u="none" strike="noStrike" kern="1200" cap="none" spc="-35" normalizeH="0" baseline="0" noProof="0" dirty="0">
                <a:ln>
                  <a:noFill/>
                </a:ln>
                <a:solidFill>
                  <a:srgbClr val="FFFFFF"/>
                </a:solidFill>
                <a:effectLst/>
                <a:uLnTx/>
                <a:uFillTx/>
                <a:latin typeface="Carlito"/>
                <a:ea typeface="+mn-ea"/>
                <a:cs typeface="Carlito"/>
              </a:rPr>
              <a:t>have  </a:t>
            </a:r>
            <a:r>
              <a:rPr kumimoji="0" sz="4000" b="0" i="0" u="none" strike="noStrike" kern="1200" cap="none" spc="-10" normalizeH="0" baseline="0" noProof="0" dirty="0">
                <a:ln>
                  <a:noFill/>
                </a:ln>
                <a:solidFill>
                  <a:srgbClr val="FFFFFF"/>
                </a:solidFill>
                <a:effectLst/>
                <a:uLnTx/>
                <a:uFillTx/>
                <a:latin typeface="Carlito"/>
                <a:ea typeface="+mn-ea"/>
                <a:cs typeface="Carlito"/>
              </a:rPr>
              <a:t>change positions, </a:t>
            </a:r>
            <a:r>
              <a:rPr kumimoji="0" sz="4000" b="0" i="0" u="none" strike="noStrike" kern="1200" cap="none" spc="-5" normalizeH="0" baseline="0" noProof="0" dirty="0">
                <a:ln>
                  <a:noFill/>
                </a:ln>
                <a:solidFill>
                  <a:srgbClr val="FFFFFF"/>
                </a:solidFill>
                <a:effectLst/>
                <a:uLnTx/>
                <a:uFillTx/>
                <a:latin typeface="Carlito"/>
                <a:ea typeface="+mn-ea"/>
                <a:cs typeface="Carlito"/>
              </a:rPr>
              <a:t>job </a:t>
            </a:r>
            <a:r>
              <a:rPr kumimoji="0" sz="4000" b="0" i="0" u="none" strike="noStrike" kern="1200" cap="none" spc="-10" normalizeH="0" baseline="0" noProof="0" dirty="0">
                <a:ln>
                  <a:noFill/>
                </a:ln>
                <a:solidFill>
                  <a:srgbClr val="FFFFFF"/>
                </a:solidFill>
                <a:effectLst/>
                <a:uLnTx/>
                <a:uFillTx/>
                <a:latin typeface="Carlito"/>
                <a:ea typeface="+mn-ea"/>
                <a:cs typeface="Carlito"/>
              </a:rPr>
              <a:t>descriptions, </a:t>
            </a:r>
            <a:r>
              <a:rPr kumimoji="0" sz="4000" b="0" i="0" u="none" strike="noStrike" kern="1200" cap="none" spc="-5" normalizeH="0" baseline="0" noProof="0" dirty="0">
                <a:ln>
                  <a:noFill/>
                </a:ln>
                <a:solidFill>
                  <a:srgbClr val="FFFFFF"/>
                </a:solidFill>
                <a:effectLst/>
                <a:uLnTx/>
                <a:uFillTx/>
                <a:latin typeface="Carlito"/>
                <a:ea typeface="+mn-ea"/>
                <a:cs typeface="Carlito"/>
              </a:rPr>
              <a:t>and </a:t>
            </a:r>
            <a:r>
              <a:rPr kumimoji="0" sz="4000" b="0" i="0" u="none" strike="noStrike" kern="1200" cap="none" spc="-15" normalizeH="0" baseline="0" noProof="0" dirty="0">
                <a:ln>
                  <a:noFill/>
                </a:ln>
                <a:solidFill>
                  <a:srgbClr val="FFFFFF"/>
                </a:solidFill>
                <a:effectLst/>
                <a:uLnTx/>
                <a:uFillTx/>
                <a:latin typeface="Carlito"/>
                <a:ea typeface="+mn-ea"/>
                <a:cs typeface="Carlito"/>
              </a:rPr>
              <a:t>assisted  </a:t>
            </a:r>
            <a:r>
              <a:rPr kumimoji="0" sz="4000" b="0" i="0" u="none" strike="noStrike" kern="1200" cap="none" spc="-5" normalizeH="0" baseline="0" noProof="0" dirty="0">
                <a:ln>
                  <a:noFill/>
                </a:ln>
                <a:solidFill>
                  <a:srgbClr val="FFFFFF"/>
                </a:solidFill>
                <a:effectLst/>
                <a:uLnTx/>
                <a:uFillTx/>
                <a:latin typeface="Carlito"/>
                <a:ea typeface="+mn-ea"/>
                <a:cs typeface="Carlito"/>
              </a:rPr>
              <a:t>in </a:t>
            </a:r>
            <a:r>
              <a:rPr kumimoji="0" sz="4000" b="0" i="0" u="none" strike="noStrike" kern="1200" cap="none" spc="-10" normalizeH="0" baseline="0" noProof="0" dirty="0">
                <a:ln>
                  <a:noFill/>
                </a:ln>
                <a:solidFill>
                  <a:srgbClr val="FFFFFF"/>
                </a:solidFill>
                <a:effectLst/>
                <a:uLnTx/>
                <a:uFillTx/>
                <a:latin typeface="Carlito"/>
                <a:ea typeface="+mn-ea"/>
                <a:cs typeface="Carlito"/>
              </a:rPr>
              <a:t>sections that they </a:t>
            </a:r>
            <a:r>
              <a:rPr kumimoji="0" sz="4000" b="0" i="0" u="none" strike="noStrike" kern="1200" cap="none" spc="-20" normalizeH="0" baseline="0" noProof="0" dirty="0">
                <a:ln>
                  <a:noFill/>
                </a:ln>
                <a:solidFill>
                  <a:srgbClr val="FFFFFF"/>
                </a:solidFill>
                <a:effectLst/>
                <a:uLnTx/>
                <a:uFillTx/>
                <a:latin typeface="Carlito"/>
                <a:ea typeface="+mn-ea"/>
                <a:cs typeface="Carlito"/>
              </a:rPr>
              <a:t>never </a:t>
            </a:r>
            <a:r>
              <a:rPr kumimoji="0" sz="4000" b="0" i="0" u="none" strike="noStrike" kern="1200" cap="none" spc="-5" normalizeH="0" baseline="0" noProof="0" dirty="0">
                <a:ln>
                  <a:noFill/>
                </a:ln>
                <a:solidFill>
                  <a:srgbClr val="FFFFFF"/>
                </a:solidFill>
                <a:effectLst/>
                <a:uLnTx/>
                <a:uFillTx/>
                <a:latin typeface="Carlito"/>
                <a:ea typeface="+mn-ea"/>
                <a:cs typeface="Carlito"/>
              </a:rPr>
              <a:t>did </a:t>
            </a:r>
            <a:r>
              <a:rPr kumimoji="0" sz="4000" b="0" i="0" u="none" strike="noStrike" kern="1200" cap="none" spc="-30" normalizeH="0" baseline="0" noProof="0" dirty="0">
                <a:ln>
                  <a:noFill/>
                </a:ln>
                <a:solidFill>
                  <a:srgbClr val="FFFFFF"/>
                </a:solidFill>
                <a:effectLst/>
                <a:uLnTx/>
                <a:uFillTx/>
                <a:latin typeface="Carlito"/>
                <a:ea typeface="+mn-ea"/>
                <a:cs typeface="Carlito"/>
              </a:rPr>
              <a:t>before. </a:t>
            </a:r>
            <a:r>
              <a:rPr kumimoji="0" sz="4000" b="0" i="0" u="none" strike="noStrike" kern="1200" cap="none" spc="-15" normalizeH="0" baseline="0" noProof="0" dirty="0">
                <a:ln>
                  <a:noFill/>
                </a:ln>
                <a:solidFill>
                  <a:srgbClr val="FFFFFF"/>
                </a:solidFill>
                <a:effectLst/>
                <a:uLnTx/>
                <a:uFillTx/>
                <a:latin typeface="Carlito"/>
                <a:ea typeface="+mn-ea"/>
                <a:cs typeface="Carlito"/>
              </a:rPr>
              <a:t>What </a:t>
            </a:r>
            <a:r>
              <a:rPr kumimoji="0" sz="4000" b="0" i="0" u="none" strike="noStrike" kern="1200" cap="none" spc="-30" normalizeH="0" baseline="0" noProof="0" dirty="0">
                <a:ln>
                  <a:noFill/>
                </a:ln>
                <a:solidFill>
                  <a:srgbClr val="FFFFFF"/>
                </a:solidFill>
                <a:effectLst/>
                <a:uLnTx/>
                <a:uFillTx/>
                <a:latin typeface="Carlito"/>
                <a:ea typeface="+mn-ea"/>
                <a:cs typeface="Carlito"/>
              </a:rPr>
              <a:t>we  </a:t>
            </a:r>
            <a:r>
              <a:rPr kumimoji="0" sz="4000" b="0" i="0" u="none" strike="noStrike" kern="1200" cap="none" spc="-35" normalizeH="0" baseline="0" noProof="0" dirty="0">
                <a:ln>
                  <a:noFill/>
                </a:ln>
                <a:solidFill>
                  <a:srgbClr val="FFFFFF"/>
                </a:solidFill>
                <a:effectLst/>
                <a:uLnTx/>
                <a:uFillTx/>
                <a:latin typeface="Carlito"/>
                <a:ea typeface="+mn-ea"/>
                <a:cs typeface="Carlito"/>
              </a:rPr>
              <a:t>have </a:t>
            </a:r>
            <a:r>
              <a:rPr kumimoji="0" sz="4000" b="0" i="0" u="none" strike="noStrike" kern="1200" cap="none" spc="-5" normalizeH="0" baseline="0" noProof="0" dirty="0">
                <a:ln>
                  <a:noFill/>
                </a:ln>
                <a:solidFill>
                  <a:srgbClr val="FFFFFF"/>
                </a:solidFill>
                <a:effectLst/>
                <a:uLnTx/>
                <a:uFillTx/>
                <a:latin typeface="Carlito"/>
                <a:ea typeface="+mn-ea"/>
                <a:cs typeface="Carlito"/>
              </a:rPr>
              <a:t>learned is the </a:t>
            </a:r>
            <a:r>
              <a:rPr kumimoji="0" sz="4000" b="0" i="0" u="none" strike="noStrike" kern="1200" cap="none" spc="-20" normalizeH="0" baseline="0" noProof="0" dirty="0">
                <a:ln>
                  <a:noFill/>
                </a:ln>
                <a:solidFill>
                  <a:srgbClr val="FFFFFF"/>
                </a:solidFill>
                <a:effectLst/>
                <a:uLnTx/>
                <a:uFillTx/>
                <a:latin typeface="Carlito"/>
                <a:ea typeface="+mn-ea"/>
                <a:cs typeface="Carlito"/>
              </a:rPr>
              <a:t>root </a:t>
            </a:r>
            <a:r>
              <a:rPr kumimoji="0" sz="4000" b="0" i="0" u="none" strike="noStrike" kern="1200" cap="none" spc="-5" normalizeH="0" baseline="0" noProof="0" dirty="0">
                <a:ln>
                  <a:noFill/>
                </a:ln>
                <a:solidFill>
                  <a:srgbClr val="FFFFFF"/>
                </a:solidFill>
                <a:effectLst/>
                <a:uLnTx/>
                <a:uFillTx/>
                <a:latin typeface="Carlito"/>
                <a:ea typeface="+mn-ea"/>
                <a:cs typeface="Carlito"/>
              </a:rPr>
              <a:t>of </a:t>
            </a:r>
            <a:r>
              <a:rPr kumimoji="0" sz="4000" b="0" i="0" u="none" strike="noStrike" kern="1200" cap="none" spc="-10" normalizeH="0" baseline="0" noProof="0" dirty="0">
                <a:ln>
                  <a:noFill/>
                </a:ln>
                <a:solidFill>
                  <a:srgbClr val="FFFFFF"/>
                </a:solidFill>
                <a:effectLst/>
                <a:uLnTx/>
                <a:uFillTx/>
                <a:latin typeface="Carlito"/>
                <a:ea typeface="+mn-ea"/>
                <a:cs typeface="Carlito"/>
              </a:rPr>
              <a:t>our </a:t>
            </a:r>
            <a:r>
              <a:rPr kumimoji="0" sz="4000" b="0" i="0" u="none" strike="noStrike" kern="1200" cap="none" spc="-5" normalizeH="0" baseline="0" noProof="0" dirty="0">
                <a:ln>
                  <a:noFill/>
                </a:ln>
                <a:solidFill>
                  <a:srgbClr val="FFFFFF"/>
                </a:solidFill>
                <a:effectLst/>
                <a:uLnTx/>
                <a:uFillTx/>
                <a:latin typeface="Carlito"/>
                <a:ea typeface="+mn-ea"/>
                <a:cs typeface="Carlito"/>
              </a:rPr>
              <a:t>individual</a:t>
            </a:r>
            <a:r>
              <a:rPr kumimoji="0" sz="4000" b="0" i="0" u="none" strike="noStrike" kern="1200" cap="none" spc="70" normalizeH="0" baseline="0" noProof="0" dirty="0">
                <a:ln>
                  <a:noFill/>
                </a:ln>
                <a:solidFill>
                  <a:srgbClr val="FFFFFF"/>
                </a:solidFill>
                <a:effectLst/>
                <a:uLnTx/>
                <a:uFillTx/>
                <a:latin typeface="Carlito"/>
                <a:ea typeface="+mn-ea"/>
                <a:cs typeface="Carlito"/>
              </a:rPr>
              <a:t> </a:t>
            </a:r>
            <a:r>
              <a:rPr kumimoji="0" sz="4000" b="0" i="0" u="none" strike="noStrike" kern="1200" cap="none" spc="-5" normalizeH="0" baseline="0" noProof="0" dirty="0">
                <a:ln>
                  <a:noFill/>
                </a:ln>
                <a:solidFill>
                  <a:srgbClr val="FFFFFF"/>
                </a:solidFill>
                <a:effectLst/>
                <a:uLnTx/>
                <a:uFillTx/>
                <a:latin typeface="Carlito"/>
                <a:ea typeface="+mn-ea"/>
                <a:cs typeface="Carlito"/>
              </a:rPr>
              <a:t>and</a:t>
            </a:r>
            <a:endParaRPr kumimoji="0" sz="4000" b="0" i="0" u="none" strike="noStrike" kern="1200" cap="none" spc="0" normalizeH="0" baseline="0" noProof="0" dirty="0">
              <a:ln>
                <a:noFill/>
              </a:ln>
              <a:solidFill>
                <a:prstClr val="black"/>
              </a:solidFill>
              <a:effectLst/>
              <a:uLnTx/>
              <a:uFillTx/>
              <a:latin typeface="Carlito"/>
              <a:ea typeface="+mn-ea"/>
              <a:cs typeface="Carlito"/>
            </a:endParaRPr>
          </a:p>
          <a:p>
            <a:pPr marL="12700" marR="0" lvl="0" indent="0" algn="l" defTabSz="914400" rtl="0" eaLnBrk="1" fontAlgn="auto" latinLnBrk="0" hangingPunct="1">
              <a:lnSpc>
                <a:spcPct val="100000"/>
              </a:lnSpc>
              <a:spcBef>
                <a:spcPts val="5"/>
              </a:spcBef>
              <a:spcAft>
                <a:spcPts val="0"/>
              </a:spcAft>
              <a:buClrTx/>
              <a:buSzTx/>
              <a:buFontTx/>
              <a:buNone/>
              <a:tabLst/>
              <a:defRPr/>
            </a:pPr>
            <a:r>
              <a:rPr kumimoji="0" sz="4000" b="0" i="0" u="none" strike="noStrike" kern="1200" cap="none" spc="-50" normalizeH="0" baseline="0" noProof="0" dirty="0">
                <a:ln>
                  <a:noFill/>
                </a:ln>
                <a:solidFill>
                  <a:srgbClr val="FFFFFF"/>
                </a:solidFill>
                <a:effectLst/>
                <a:uLnTx/>
                <a:uFillTx/>
                <a:latin typeface="Carlito"/>
                <a:ea typeface="+mn-ea"/>
                <a:cs typeface="Carlito"/>
              </a:rPr>
              <a:t>team’s </a:t>
            </a:r>
            <a:r>
              <a:rPr kumimoji="0" sz="4000" b="0" i="0" u="none" strike="noStrike" kern="1200" cap="none" spc="-20" normalizeH="0" baseline="0" noProof="0" dirty="0">
                <a:ln>
                  <a:noFill/>
                </a:ln>
                <a:solidFill>
                  <a:srgbClr val="FFFFFF"/>
                </a:solidFill>
                <a:effectLst/>
                <a:uLnTx/>
                <a:uFillTx/>
                <a:latin typeface="Carlito"/>
                <a:ea typeface="+mn-ea"/>
                <a:cs typeface="Carlito"/>
              </a:rPr>
              <a:t>strengths </a:t>
            </a:r>
            <a:r>
              <a:rPr kumimoji="0" sz="4000" b="0" i="0" u="none" strike="noStrike" kern="1200" cap="none" spc="-5" normalizeH="0" baseline="0" noProof="0" dirty="0">
                <a:ln>
                  <a:noFill/>
                </a:ln>
                <a:solidFill>
                  <a:srgbClr val="FFFFFF"/>
                </a:solidFill>
                <a:effectLst/>
                <a:uLnTx/>
                <a:uFillTx/>
                <a:latin typeface="Carlito"/>
                <a:ea typeface="+mn-ea"/>
                <a:cs typeface="Carlito"/>
              </a:rPr>
              <a:t>and</a:t>
            </a:r>
            <a:r>
              <a:rPr kumimoji="0" sz="4000" b="0" i="0" u="none" strike="noStrike" kern="1200" cap="none" spc="30" normalizeH="0" baseline="0" noProof="0" dirty="0">
                <a:ln>
                  <a:noFill/>
                </a:ln>
                <a:solidFill>
                  <a:srgbClr val="FFFFFF"/>
                </a:solidFill>
                <a:effectLst/>
                <a:uLnTx/>
                <a:uFillTx/>
                <a:latin typeface="Carlito"/>
                <a:ea typeface="+mn-ea"/>
                <a:cs typeface="Carlito"/>
              </a:rPr>
              <a:t> </a:t>
            </a:r>
            <a:r>
              <a:rPr kumimoji="0" sz="4000" b="0" i="0" u="none" strike="noStrike" kern="1200" cap="none" spc="-5" normalizeH="0" baseline="0" noProof="0" dirty="0">
                <a:ln>
                  <a:noFill/>
                </a:ln>
                <a:solidFill>
                  <a:srgbClr val="FFFFFF"/>
                </a:solidFill>
                <a:effectLst/>
                <a:uLnTx/>
                <a:uFillTx/>
                <a:latin typeface="Carlito"/>
                <a:ea typeface="+mn-ea"/>
                <a:cs typeface="Carlito"/>
              </a:rPr>
              <a:t>weaknesses.</a:t>
            </a:r>
            <a:endParaRPr kumimoji="0" sz="4000" b="0" i="0" u="none" strike="noStrike" kern="1200" cap="none" spc="0" normalizeH="0" baseline="0" noProof="0" dirty="0">
              <a:ln>
                <a:noFill/>
              </a:ln>
              <a:solidFill>
                <a:prstClr val="black"/>
              </a:solidFill>
              <a:effectLst/>
              <a:uLnTx/>
              <a:uFillTx/>
              <a:latin typeface="Carlito"/>
              <a:ea typeface="+mn-ea"/>
              <a:cs typeface="Carlit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1999" cy="6857997"/>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1199489" y="808990"/>
            <a:ext cx="4756150" cy="635000"/>
          </a:xfrm>
          <a:prstGeom prst="rect">
            <a:avLst/>
          </a:prstGeom>
        </p:spPr>
        <p:txBody>
          <a:bodyPr vert="horz" wrap="square" lIns="0" tIns="12065" rIns="0" bIns="0" rtlCol="0">
            <a:spAutoFit/>
          </a:bodyPr>
          <a:lstStyle/>
          <a:p>
            <a:pPr marL="12700">
              <a:lnSpc>
                <a:spcPct val="100000"/>
              </a:lnSpc>
              <a:spcBef>
                <a:spcPts val="95"/>
              </a:spcBef>
            </a:pPr>
            <a:r>
              <a:rPr sz="4000" spc="-10" dirty="0"/>
              <a:t>Questions </a:t>
            </a:r>
            <a:r>
              <a:rPr sz="4000" spc="-25" dirty="0"/>
              <a:t>to</a:t>
            </a:r>
            <a:r>
              <a:rPr sz="4000" spc="-40" dirty="0"/>
              <a:t> </a:t>
            </a:r>
            <a:r>
              <a:rPr sz="4000" spc="-5" dirty="0"/>
              <a:t>consider:</a:t>
            </a:r>
            <a:endParaRPr sz="4000" dirty="0"/>
          </a:p>
        </p:txBody>
      </p:sp>
      <p:sp>
        <p:nvSpPr>
          <p:cNvPr id="4" name="object 4"/>
          <p:cNvSpPr txBox="1"/>
          <p:nvPr/>
        </p:nvSpPr>
        <p:spPr>
          <a:xfrm>
            <a:off x="1199489" y="1912747"/>
            <a:ext cx="9456420" cy="3928110"/>
          </a:xfrm>
          <a:prstGeom prst="rect">
            <a:avLst/>
          </a:prstGeom>
        </p:spPr>
        <p:txBody>
          <a:bodyPr vert="horz" wrap="square" lIns="0" tIns="13335" rIns="0" bIns="0" rtlCol="0">
            <a:spAutoFit/>
          </a:bodyPr>
          <a:lstStyle/>
          <a:p>
            <a:pPr marL="469900" marR="5080" lvl="0" indent="-457834" algn="l" defTabSz="914400" rtl="0" eaLnBrk="1" fontAlgn="auto" latinLnBrk="0" hangingPunct="1">
              <a:lnSpc>
                <a:spcPct val="100000"/>
              </a:lnSpc>
              <a:spcBef>
                <a:spcPts val="105"/>
              </a:spcBef>
              <a:spcAft>
                <a:spcPts val="0"/>
              </a:spcAft>
              <a:buClrTx/>
              <a:buSzTx/>
              <a:buFont typeface="Wingdings"/>
              <a:buChar char=""/>
              <a:tabLst>
                <a:tab pos="470534" algn="l"/>
              </a:tabLst>
              <a:defRPr/>
            </a:pPr>
            <a:r>
              <a:rPr kumimoji="0" sz="3200" b="0" i="0" u="none" strike="noStrike" kern="1200" cap="none" spc="-5" normalizeH="0" baseline="0" noProof="0" dirty="0">
                <a:ln>
                  <a:noFill/>
                </a:ln>
                <a:solidFill>
                  <a:srgbClr val="FFFFFF"/>
                </a:solidFill>
                <a:effectLst/>
                <a:uLnTx/>
                <a:uFillTx/>
                <a:latin typeface="Carlito"/>
                <a:ea typeface="+mn-ea"/>
                <a:cs typeface="Carlito"/>
              </a:rPr>
              <a:t>How </a:t>
            </a:r>
            <a:r>
              <a:rPr kumimoji="0" sz="3200" b="0" i="0" u="none" strike="noStrike" kern="1200" cap="none" spc="-10" normalizeH="0" baseline="0" noProof="0" dirty="0">
                <a:ln>
                  <a:noFill/>
                </a:ln>
                <a:solidFill>
                  <a:srgbClr val="FFFFFF"/>
                </a:solidFill>
                <a:effectLst/>
                <a:uLnTx/>
                <a:uFillTx/>
                <a:latin typeface="Carlito"/>
                <a:ea typeface="+mn-ea"/>
                <a:cs typeface="Carlito"/>
              </a:rPr>
              <a:t>can you </a:t>
            </a:r>
            <a:r>
              <a:rPr kumimoji="0" sz="3200" b="0" i="0" u="none" strike="noStrike" kern="1200" cap="none" spc="-25" normalizeH="0" baseline="0" noProof="0" dirty="0">
                <a:ln>
                  <a:noFill/>
                </a:ln>
                <a:solidFill>
                  <a:srgbClr val="FFFFFF"/>
                </a:solidFill>
                <a:effectLst/>
                <a:uLnTx/>
                <a:uFillTx/>
                <a:latin typeface="Carlito"/>
                <a:ea typeface="+mn-ea"/>
                <a:cs typeface="Carlito"/>
              </a:rPr>
              <a:t>excel </a:t>
            </a:r>
            <a:r>
              <a:rPr kumimoji="0" sz="3200" b="0" i="0" u="none" strike="noStrike" kern="1200" cap="none" spc="0" normalizeH="0" baseline="0" noProof="0" dirty="0">
                <a:ln>
                  <a:noFill/>
                </a:ln>
                <a:solidFill>
                  <a:srgbClr val="FFFFFF"/>
                </a:solidFill>
                <a:effectLst/>
                <a:uLnTx/>
                <a:uFillTx/>
                <a:latin typeface="Carlito"/>
                <a:ea typeface="+mn-ea"/>
                <a:cs typeface="Carlito"/>
              </a:rPr>
              <a:t>as a leader/ </a:t>
            </a:r>
            <a:r>
              <a:rPr kumimoji="0" sz="3200" b="0" i="0" u="none" strike="noStrike" kern="1200" cap="none" spc="-10" normalizeH="0" baseline="0" noProof="0" dirty="0">
                <a:ln>
                  <a:noFill/>
                </a:ln>
                <a:solidFill>
                  <a:srgbClr val="FFFFFF"/>
                </a:solidFill>
                <a:effectLst/>
                <a:uLnTx/>
                <a:uFillTx/>
                <a:latin typeface="Carlito"/>
                <a:ea typeface="+mn-ea"/>
                <a:cs typeface="Carlito"/>
              </a:rPr>
              <a:t>employee/ researcher/  archivist/</a:t>
            </a:r>
            <a:r>
              <a:rPr kumimoji="0" sz="3200" b="0" i="0" u="none" strike="noStrike" kern="1200" cap="none" spc="5" normalizeH="0" baseline="0" noProof="0" dirty="0">
                <a:ln>
                  <a:noFill/>
                </a:ln>
                <a:solidFill>
                  <a:srgbClr val="FFFFFF"/>
                </a:solidFill>
                <a:effectLst/>
                <a:uLnTx/>
                <a:uFillTx/>
                <a:latin typeface="Carlito"/>
                <a:ea typeface="+mn-ea"/>
                <a:cs typeface="Carlito"/>
              </a:rPr>
              <a:t> </a:t>
            </a:r>
            <a:r>
              <a:rPr kumimoji="0" sz="3200" b="0" i="0" u="none" strike="noStrike" kern="1200" cap="none" spc="-10" normalizeH="0" baseline="0" noProof="0" dirty="0">
                <a:ln>
                  <a:noFill/>
                </a:ln>
                <a:solidFill>
                  <a:srgbClr val="FFFFFF"/>
                </a:solidFill>
                <a:effectLst/>
                <a:uLnTx/>
                <a:uFillTx/>
                <a:latin typeface="Carlito"/>
                <a:ea typeface="+mn-ea"/>
                <a:cs typeface="Carlito"/>
              </a:rPr>
              <a:t>librarian?</a:t>
            </a:r>
            <a:endParaRPr kumimoji="0" sz="3200" b="0" i="0" u="none" strike="noStrike" kern="1200" cap="none" spc="0" normalizeH="0" baseline="0" noProof="0" dirty="0">
              <a:ln>
                <a:noFill/>
              </a:ln>
              <a:solidFill>
                <a:prstClr val="black"/>
              </a:solidFill>
              <a:effectLst/>
              <a:uLnTx/>
              <a:uFillTx/>
              <a:latin typeface="Carlito"/>
              <a:ea typeface="+mn-ea"/>
              <a:cs typeface="Carlito"/>
            </a:endParaRPr>
          </a:p>
          <a:p>
            <a:pPr marL="0" marR="0" lvl="0" indent="0" algn="l" defTabSz="914400" rtl="0" eaLnBrk="1" fontAlgn="auto" latinLnBrk="0" hangingPunct="1">
              <a:lnSpc>
                <a:spcPct val="100000"/>
              </a:lnSpc>
              <a:spcBef>
                <a:spcPts val="55"/>
              </a:spcBef>
              <a:spcAft>
                <a:spcPts val="0"/>
              </a:spcAft>
              <a:buClr>
                <a:srgbClr val="FFFFFF"/>
              </a:buClr>
              <a:buSzTx/>
              <a:buFont typeface="Wingdings"/>
              <a:buChar char=""/>
              <a:tabLst/>
              <a:defRPr/>
            </a:pPr>
            <a:endParaRPr kumimoji="0" sz="3100" b="0" i="0" u="none" strike="noStrike" kern="1200" cap="none" spc="0" normalizeH="0" baseline="0" noProof="0" dirty="0">
              <a:ln>
                <a:noFill/>
              </a:ln>
              <a:solidFill>
                <a:prstClr val="black"/>
              </a:solidFill>
              <a:effectLst/>
              <a:uLnTx/>
              <a:uFillTx/>
              <a:latin typeface="Carlito"/>
              <a:ea typeface="+mn-ea"/>
              <a:cs typeface="Carlito"/>
            </a:endParaRPr>
          </a:p>
          <a:p>
            <a:pPr marL="469900" marR="511175" lvl="0" indent="-457834" algn="l" defTabSz="914400" rtl="0" eaLnBrk="1" fontAlgn="auto" latinLnBrk="0" hangingPunct="1">
              <a:lnSpc>
                <a:spcPct val="100000"/>
              </a:lnSpc>
              <a:spcBef>
                <a:spcPts val="0"/>
              </a:spcBef>
              <a:spcAft>
                <a:spcPts val="0"/>
              </a:spcAft>
              <a:buClrTx/>
              <a:buSzTx/>
              <a:buFont typeface="Wingdings"/>
              <a:buChar char=""/>
              <a:tabLst>
                <a:tab pos="470534" algn="l"/>
              </a:tabLst>
              <a:defRPr/>
            </a:pPr>
            <a:r>
              <a:rPr kumimoji="0" sz="3200" b="0" i="0" u="none" strike="noStrike" kern="1200" cap="none" spc="-5" normalizeH="0" baseline="0" noProof="0" dirty="0">
                <a:ln>
                  <a:noFill/>
                </a:ln>
                <a:solidFill>
                  <a:srgbClr val="FFFFFF"/>
                </a:solidFill>
                <a:effectLst/>
                <a:uLnTx/>
                <a:uFillTx/>
                <a:latin typeface="Carlito"/>
                <a:ea typeface="+mn-ea"/>
                <a:cs typeface="Carlito"/>
              </a:rPr>
              <a:t>How </a:t>
            </a:r>
            <a:r>
              <a:rPr kumimoji="0" sz="3200" b="0" i="0" u="none" strike="noStrike" kern="1200" cap="none" spc="-10" normalizeH="0" baseline="0" noProof="0" dirty="0">
                <a:ln>
                  <a:noFill/>
                </a:ln>
                <a:solidFill>
                  <a:srgbClr val="FFFFFF"/>
                </a:solidFill>
                <a:effectLst/>
                <a:uLnTx/>
                <a:uFillTx/>
                <a:latin typeface="Carlito"/>
                <a:ea typeface="+mn-ea"/>
                <a:cs typeface="Carlito"/>
              </a:rPr>
              <a:t>can you </a:t>
            </a:r>
            <a:r>
              <a:rPr kumimoji="0" sz="3200" b="0" i="0" u="none" strike="noStrike" kern="1200" cap="none" spc="-15" normalizeH="0" baseline="0" noProof="0" dirty="0">
                <a:ln>
                  <a:noFill/>
                </a:ln>
                <a:solidFill>
                  <a:srgbClr val="FFFFFF"/>
                </a:solidFill>
                <a:effectLst/>
                <a:uLnTx/>
                <a:uFillTx/>
                <a:latin typeface="Carlito"/>
                <a:ea typeface="+mn-ea"/>
                <a:cs typeface="Carlito"/>
              </a:rPr>
              <a:t>contribute </a:t>
            </a:r>
            <a:r>
              <a:rPr kumimoji="0" sz="3200" b="0" i="0" u="none" strike="noStrike" kern="1200" cap="none" spc="-25" normalizeH="0" baseline="0" noProof="0" dirty="0">
                <a:ln>
                  <a:noFill/>
                </a:ln>
                <a:solidFill>
                  <a:srgbClr val="FFFFFF"/>
                </a:solidFill>
                <a:effectLst/>
                <a:uLnTx/>
                <a:uFillTx/>
                <a:latin typeface="Carlito"/>
                <a:ea typeface="+mn-ea"/>
                <a:cs typeface="Carlito"/>
              </a:rPr>
              <a:t>to </a:t>
            </a:r>
            <a:r>
              <a:rPr kumimoji="0" sz="3200" b="0" i="0" u="none" strike="noStrike" kern="1200" cap="none" spc="-10" normalizeH="0" baseline="0" noProof="0" dirty="0">
                <a:ln>
                  <a:noFill/>
                </a:ln>
                <a:solidFill>
                  <a:srgbClr val="FFFFFF"/>
                </a:solidFill>
                <a:effectLst/>
                <a:uLnTx/>
                <a:uFillTx/>
                <a:latin typeface="Carlito"/>
                <a:ea typeface="+mn-ea"/>
                <a:cs typeface="Carlito"/>
              </a:rPr>
              <a:t>your institution? </a:t>
            </a:r>
            <a:r>
              <a:rPr kumimoji="0" sz="3200" b="0" i="0" u="none" strike="noStrike" kern="1200" cap="none" spc="-5" normalizeH="0" baseline="0" noProof="0" dirty="0">
                <a:ln>
                  <a:noFill/>
                </a:ln>
                <a:solidFill>
                  <a:srgbClr val="FFFFFF"/>
                </a:solidFill>
                <a:effectLst/>
                <a:uLnTx/>
                <a:uFillTx/>
                <a:latin typeface="Carlito"/>
                <a:ea typeface="+mn-ea"/>
                <a:cs typeface="Carlito"/>
              </a:rPr>
              <a:t>Do </a:t>
            </a:r>
            <a:r>
              <a:rPr kumimoji="0" sz="3200" b="0" i="0" u="none" strike="noStrike" kern="1200" cap="none" spc="-10" normalizeH="0" baseline="0" noProof="0" dirty="0">
                <a:ln>
                  <a:noFill/>
                </a:ln>
                <a:solidFill>
                  <a:srgbClr val="FFFFFF"/>
                </a:solidFill>
                <a:effectLst/>
                <a:uLnTx/>
                <a:uFillTx/>
                <a:latin typeface="Carlito"/>
                <a:ea typeface="+mn-ea"/>
                <a:cs typeface="Carlito"/>
              </a:rPr>
              <a:t>you  </a:t>
            </a:r>
            <a:r>
              <a:rPr kumimoji="0" sz="3200" b="0" i="0" u="none" strike="noStrike" kern="1200" cap="none" spc="-15" normalizeH="0" baseline="0" noProof="0" dirty="0">
                <a:ln>
                  <a:noFill/>
                </a:ln>
                <a:solidFill>
                  <a:srgbClr val="FFFFFF"/>
                </a:solidFill>
                <a:effectLst/>
                <a:uLnTx/>
                <a:uFillTx/>
                <a:latin typeface="Carlito"/>
                <a:ea typeface="+mn-ea"/>
                <a:cs typeface="Carlito"/>
              </a:rPr>
              <a:t>provide </a:t>
            </a:r>
            <a:r>
              <a:rPr kumimoji="0" sz="3200" b="0" i="0" u="none" strike="noStrike" kern="1200" cap="none" spc="-5" normalizeH="0" baseline="0" noProof="0" dirty="0">
                <a:ln>
                  <a:noFill/>
                </a:ln>
                <a:solidFill>
                  <a:srgbClr val="FFFFFF"/>
                </a:solidFill>
                <a:effectLst/>
                <a:uLnTx/>
                <a:uFillTx/>
                <a:latin typeface="Carlito"/>
                <a:ea typeface="+mn-ea"/>
                <a:cs typeface="Carlito"/>
              </a:rPr>
              <a:t>institutional knowledge </a:t>
            </a:r>
            <a:r>
              <a:rPr kumimoji="0" sz="3200" b="0" i="0" u="none" strike="noStrike" kern="1200" cap="none" spc="0" normalizeH="0" baseline="0" noProof="0" dirty="0">
                <a:ln>
                  <a:noFill/>
                </a:ln>
                <a:solidFill>
                  <a:srgbClr val="FFFFFF"/>
                </a:solidFill>
                <a:effectLst/>
                <a:uLnTx/>
                <a:uFillTx/>
                <a:latin typeface="Carlito"/>
                <a:ea typeface="+mn-ea"/>
                <a:cs typeface="Carlito"/>
              </a:rPr>
              <a:t>and</a:t>
            </a:r>
            <a:r>
              <a:rPr kumimoji="0" sz="3200" b="0" i="0" u="none" strike="noStrike" kern="1200" cap="none" spc="70" normalizeH="0" baseline="0" noProof="0" dirty="0">
                <a:ln>
                  <a:noFill/>
                </a:ln>
                <a:solidFill>
                  <a:srgbClr val="FFFFFF"/>
                </a:solidFill>
                <a:effectLst/>
                <a:uLnTx/>
                <a:uFillTx/>
                <a:latin typeface="Carlito"/>
                <a:ea typeface="+mn-ea"/>
                <a:cs typeface="Carlito"/>
              </a:rPr>
              <a:t> </a:t>
            </a:r>
            <a:r>
              <a:rPr kumimoji="0" sz="3200" b="0" i="0" u="none" strike="noStrike" kern="1200" cap="none" spc="-15" normalizeH="0" baseline="0" noProof="0" dirty="0">
                <a:ln>
                  <a:noFill/>
                </a:ln>
                <a:solidFill>
                  <a:srgbClr val="FFFFFF"/>
                </a:solidFill>
                <a:effectLst/>
                <a:uLnTx/>
                <a:uFillTx/>
                <a:latin typeface="Carlito"/>
                <a:ea typeface="+mn-ea"/>
                <a:cs typeface="Carlito"/>
              </a:rPr>
              <a:t>perspective?</a:t>
            </a:r>
            <a:endParaRPr kumimoji="0" sz="3200" b="0" i="0" u="none" strike="noStrike" kern="1200" cap="none" spc="0" normalizeH="0" baseline="0" noProof="0" dirty="0">
              <a:ln>
                <a:noFill/>
              </a:ln>
              <a:solidFill>
                <a:prstClr val="black"/>
              </a:solidFill>
              <a:effectLst/>
              <a:uLnTx/>
              <a:uFillTx/>
              <a:latin typeface="Carlito"/>
              <a:ea typeface="+mn-ea"/>
              <a:cs typeface="Carlito"/>
            </a:endParaRPr>
          </a:p>
          <a:p>
            <a:pPr marL="0" marR="0" lvl="0" indent="0" algn="l" defTabSz="914400" rtl="0" eaLnBrk="1" fontAlgn="auto" latinLnBrk="0" hangingPunct="1">
              <a:lnSpc>
                <a:spcPct val="100000"/>
              </a:lnSpc>
              <a:spcBef>
                <a:spcPts val="60"/>
              </a:spcBef>
              <a:spcAft>
                <a:spcPts val="0"/>
              </a:spcAft>
              <a:buClr>
                <a:srgbClr val="FFFFFF"/>
              </a:buClr>
              <a:buSzTx/>
              <a:buFont typeface="Wingdings"/>
              <a:buChar char=""/>
              <a:tabLst/>
              <a:defRPr/>
            </a:pPr>
            <a:endParaRPr kumimoji="0" sz="3100" b="0" i="0" u="none" strike="noStrike" kern="1200" cap="none" spc="0" normalizeH="0" baseline="0" noProof="0" dirty="0">
              <a:ln>
                <a:noFill/>
              </a:ln>
              <a:solidFill>
                <a:prstClr val="black"/>
              </a:solidFill>
              <a:effectLst/>
              <a:uLnTx/>
              <a:uFillTx/>
              <a:latin typeface="Carlito"/>
              <a:ea typeface="+mn-ea"/>
              <a:cs typeface="Carlito"/>
            </a:endParaRPr>
          </a:p>
          <a:p>
            <a:pPr marL="469900" marR="212725" lvl="0" indent="-457834" algn="l" defTabSz="914400" rtl="0" eaLnBrk="1" fontAlgn="auto" latinLnBrk="0" hangingPunct="1">
              <a:lnSpc>
                <a:spcPct val="100000"/>
              </a:lnSpc>
              <a:spcBef>
                <a:spcPts val="0"/>
              </a:spcBef>
              <a:spcAft>
                <a:spcPts val="0"/>
              </a:spcAft>
              <a:buClrTx/>
              <a:buSzTx/>
              <a:buFont typeface="Wingdings"/>
              <a:buChar char=""/>
              <a:tabLst>
                <a:tab pos="470534" algn="l"/>
              </a:tabLst>
              <a:defRPr/>
            </a:pPr>
            <a:r>
              <a:rPr kumimoji="0" sz="3200" b="0" i="0" u="none" strike="noStrike" kern="1200" cap="none" spc="-5" normalizeH="0" baseline="0" noProof="0" dirty="0">
                <a:ln>
                  <a:noFill/>
                </a:ln>
                <a:solidFill>
                  <a:srgbClr val="FFFFFF"/>
                </a:solidFill>
                <a:effectLst/>
                <a:uLnTx/>
                <a:uFillTx/>
                <a:latin typeface="Carlito"/>
                <a:ea typeface="+mn-ea"/>
                <a:cs typeface="Carlito"/>
              </a:rPr>
              <a:t>Do </a:t>
            </a:r>
            <a:r>
              <a:rPr kumimoji="0" sz="3200" b="0" i="0" u="none" strike="noStrike" kern="1200" cap="none" spc="-10" normalizeH="0" baseline="0" noProof="0" dirty="0">
                <a:ln>
                  <a:noFill/>
                </a:ln>
                <a:solidFill>
                  <a:srgbClr val="FFFFFF"/>
                </a:solidFill>
                <a:effectLst/>
                <a:uLnTx/>
                <a:uFillTx/>
                <a:latin typeface="Carlito"/>
                <a:ea typeface="+mn-ea"/>
                <a:cs typeface="Carlito"/>
              </a:rPr>
              <a:t>you </a:t>
            </a:r>
            <a:r>
              <a:rPr kumimoji="0" sz="3200" b="0" i="0" u="none" strike="noStrike" kern="1200" cap="none" spc="-5" normalizeH="0" baseline="0" noProof="0" dirty="0">
                <a:ln>
                  <a:noFill/>
                </a:ln>
                <a:solidFill>
                  <a:srgbClr val="FFFFFF"/>
                </a:solidFill>
                <a:effectLst/>
                <a:uLnTx/>
                <a:uFillTx/>
                <a:latin typeface="Carlito"/>
                <a:ea typeface="+mn-ea"/>
                <a:cs typeface="Carlito"/>
              </a:rPr>
              <a:t>bring </a:t>
            </a:r>
            <a:r>
              <a:rPr kumimoji="0" sz="3200" b="0" i="0" u="none" strike="noStrike" kern="1200" cap="none" spc="-10" normalizeH="0" baseline="0" noProof="0" dirty="0">
                <a:ln>
                  <a:noFill/>
                </a:ln>
                <a:solidFill>
                  <a:srgbClr val="FFFFFF"/>
                </a:solidFill>
                <a:effectLst/>
                <a:uLnTx/>
                <a:uFillTx/>
                <a:latin typeface="Carlito"/>
                <a:ea typeface="+mn-ea"/>
                <a:cs typeface="Carlito"/>
              </a:rPr>
              <a:t>energy </a:t>
            </a:r>
            <a:r>
              <a:rPr kumimoji="0" sz="3200" b="0" i="0" u="none" strike="noStrike" kern="1200" cap="none" spc="-5" normalizeH="0" baseline="0" noProof="0" dirty="0">
                <a:ln>
                  <a:noFill/>
                </a:ln>
                <a:solidFill>
                  <a:srgbClr val="FFFFFF"/>
                </a:solidFill>
                <a:effectLst/>
                <a:uLnTx/>
                <a:uFillTx/>
                <a:latin typeface="Carlito"/>
                <a:ea typeface="+mn-ea"/>
                <a:cs typeface="Carlito"/>
              </a:rPr>
              <a:t>or </a:t>
            </a:r>
            <a:r>
              <a:rPr kumimoji="0" sz="3200" b="0" i="0" u="none" strike="noStrike" kern="1200" cap="none" spc="-10" normalizeH="0" baseline="0" noProof="0" dirty="0">
                <a:ln>
                  <a:noFill/>
                </a:ln>
                <a:solidFill>
                  <a:srgbClr val="FFFFFF"/>
                </a:solidFill>
                <a:effectLst/>
                <a:uLnTx/>
                <a:uFillTx/>
                <a:latin typeface="Carlito"/>
                <a:ea typeface="+mn-ea"/>
                <a:cs typeface="Carlito"/>
              </a:rPr>
              <a:t>new </a:t>
            </a:r>
            <a:r>
              <a:rPr kumimoji="0" sz="3200" b="0" i="0" u="none" strike="noStrike" kern="1200" cap="none" spc="0" normalizeH="0" baseline="0" noProof="0" dirty="0">
                <a:ln>
                  <a:noFill/>
                </a:ln>
                <a:solidFill>
                  <a:srgbClr val="FFFFFF"/>
                </a:solidFill>
                <a:effectLst/>
                <a:uLnTx/>
                <a:uFillTx/>
                <a:latin typeface="Carlito"/>
                <a:ea typeface="+mn-ea"/>
                <a:cs typeface="Carlito"/>
              </a:rPr>
              <a:t>ideas? </a:t>
            </a:r>
            <a:r>
              <a:rPr kumimoji="0" sz="3200" b="0" i="0" u="none" strike="noStrike" kern="1200" cap="none" spc="-10" normalizeH="0" baseline="0" noProof="0" dirty="0">
                <a:ln>
                  <a:noFill/>
                </a:ln>
                <a:solidFill>
                  <a:srgbClr val="FFFFFF"/>
                </a:solidFill>
                <a:effectLst/>
                <a:uLnTx/>
                <a:uFillTx/>
                <a:latin typeface="Carlito"/>
                <a:ea typeface="+mn-ea"/>
                <a:cs typeface="Carlito"/>
              </a:rPr>
              <a:t>Are </a:t>
            </a:r>
            <a:r>
              <a:rPr kumimoji="0" sz="3200" b="0" i="0" u="none" strike="noStrike" kern="1200" cap="none" spc="-15" normalizeH="0" baseline="0" noProof="0" dirty="0">
                <a:ln>
                  <a:noFill/>
                </a:ln>
                <a:solidFill>
                  <a:srgbClr val="FFFFFF"/>
                </a:solidFill>
                <a:effectLst/>
                <a:uLnTx/>
                <a:uFillTx/>
                <a:latin typeface="Carlito"/>
                <a:ea typeface="+mn-ea"/>
                <a:cs typeface="Carlito"/>
              </a:rPr>
              <a:t>you physically  </a:t>
            </a:r>
            <a:r>
              <a:rPr kumimoji="0" sz="3200" b="0" i="0" u="none" strike="noStrike" kern="1200" cap="none" spc="0" normalizeH="0" baseline="0" noProof="0" dirty="0">
                <a:ln>
                  <a:noFill/>
                </a:ln>
                <a:solidFill>
                  <a:srgbClr val="FFFFFF"/>
                </a:solidFill>
                <a:effectLst/>
                <a:uLnTx/>
                <a:uFillTx/>
                <a:latin typeface="Carlito"/>
                <a:ea typeface="+mn-ea"/>
                <a:cs typeface="Carlito"/>
              </a:rPr>
              <a:t>able </a:t>
            </a:r>
            <a:r>
              <a:rPr kumimoji="0" sz="3200" b="0" i="0" u="none" strike="noStrike" kern="1200" cap="none" spc="-20" normalizeH="0" baseline="0" noProof="0" dirty="0">
                <a:ln>
                  <a:noFill/>
                </a:ln>
                <a:solidFill>
                  <a:srgbClr val="FFFFFF"/>
                </a:solidFill>
                <a:effectLst/>
                <a:uLnTx/>
                <a:uFillTx/>
                <a:latin typeface="Carlito"/>
                <a:ea typeface="+mn-ea"/>
                <a:cs typeface="Carlito"/>
              </a:rPr>
              <a:t>to </a:t>
            </a:r>
            <a:r>
              <a:rPr kumimoji="0" sz="3200" b="0" i="0" u="none" strike="noStrike" kern="1200" cap="none" spc="-10" normalizeH="0" baseline="0" noProof="0" dirty="0">
                <a:ln>
                  <a:noFill/>
                </a:ln>
                <a:solidFill>
                  <a:srgbClr val="FFFFFF"/>
                </a:solidFill>
                <a:effectLst/>
                <a:uLnTx/>
                <a:uFillTx/>
                <a:latin typeface="Carlito"/>
                <a:ea typeface="+mn-ea"/>
                <a:cs typeface="Carlito"/>
              </a:rPr>
              <a:t>assist where </a:t>
            </a:r>
            <a:r>
              <a:rPr kumimoji="0" sz="3200" b="0" i="0" u="none" strike="noStrike" kern="1200" cap="none" spc="-15" normalizeH="0" baseline="0" noProof="0" dirty="0">
                <a:ln>
                  <a:noFill/>
                </a:ln>
                <a:solidFill>
                  <a:srgbClr val="FFFFFF"/>
                </a:solidFill>
                <a:effectLst/>
                <a:uLnTx/>
                <a:uFillTx/>
                <a:latin typeface="Carlito"/>
                <a:ea typeface="+mn-ea"/>
                <a:cs typeface="Carlito"/>
              </a:rPr>
              <a:t>others</a:t>
            </a:r>
            <a:r>
              <a:rPr kumimoji="0" sz="3200" b="0" i="0" u="none" strike="noStrike" kern="1200" cap="none" spc="20" normalizeH="0" baseline="0" noProof="0" dirty="0">
                <a:ln>
                  <a:noFill/>
                </a:ln>
                <a:solidFill>
                  <a:srgbClr val="FFFFFF"/>
                </a:solidFill>
                <a:effectLst/>
                <a:uLnTx/>
                <a:uFillTx/>
                <a:latin typeface="Carlito"/>
                <a:ea typeface="+mn-ea"/>
                <a:cs typeface="Carlito"/>
              </a:rPr>
              <a:t> </a:t>
            </a:r>
            <a:r>
              <a:rPr kumimoji="0" sz="3200" b="0" i="0" u="none" strike="noStrike" kern="1200" cap="none" spc="-5" normalizeH="0" baseline="0" noProof="0" dirty="0">
                <a:ln>
                  <a:noFill/>
                </a:ln>
                <a:solidFill>
                  <a:srgbClr val="FFFFFF"/>
                </a:solidFill>
                <a:effectLst/>
                <a:uLnTx/>
                <a:uFillTx/>
                <a:latin typeface="Carlito"/>
                <a:ea typeface="+mn-ea"/>
                <a:cs typeface="Carlito"/>
              </a:rPr>
              <a:t>cannot?</a:t>
            </a:r>
            <a:endParaRPr kumimoji="0" sz="3200" b="0" i="0" u="none" strike="noStrike" kern="1200" cap="none" spc="0" normalizeH="0" baseline="0" noProof="0" dirty="0">
              <a:ln>
                <a:noFill/>
              </a:ln>
              <a:solidFill>
                <a:prstClr val="black"/>
              </a:solidFill>
              <a:effectLst/>
              <a:uLnTx/>
              <a:uFillTx/>
              <a:latin typeface="Carlito"/>
              <a:ea typeface="+mn-ea"/>
              <a:cs typeface="Carlit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982575" y="256378"/>
            <a:ext cx="6111527" cy="6106321"/>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object 3"/>
          <p:cNvSpPr/>
          <p:nvPr/>
        </p:nvSpPr>
        <p:spPr>
          <a:xfrm>
            <a:off x="0" y="2283517"/>
            <a:ext cx="2881055" cy="2542697"/>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4" name="object 4"/>
          <p:cNvGrpSpPr/>
          <p:nvPr/>
        </p:nvGrpSpPr>
        <p:grpSpPr>
          <a:xfrm>
            <a:off x="2947416" y="3081527"/>
            <a:ext cx="2984500" cy="1335405"/>
            <a:chOff x="2947416" y="3081527"/>
            <a:chExt cx="2984500" cy="1335405"/>
          </a:xfrm>
        </p:grpSpPr>
        <p:sp>
          <p:nvSpPr>
            <p:cNvPr id="5" name="object 5"/>
            <p:cNvSpPr/>
            <p:nvPr/>
          </p:nvSpPr>
          <p:spPr>
            <a:xfrm>
              <a:off x="2953512" y="3087623"/>
              <a:ext cx="2971800" cy="1323340"/>
            </a:xfrm>
            <a:custGeom>
              <a:avLst/>
              <a:gdLst/>
              <a:ahLst/>
              <a:cxnLst/>
              <a:rect l="l" t="t" r="r" b="b"/>
              <a:pathLst>
                <a:path w="2971800" h="1323339">
                  <a:moveTo>
                    <a:pt x="2310384" y="0"/>
                  </a:moveTo>
                  <a:lnTo>
                    <a:pt x="2310384" y="330708"/>
                  </a:lnTo>
                  <a:lnTo>
                    <a:pt x="0" y="330708"/>
                  </a:lnTo>
                  <a:lnTo>
                    <a:pt x="0" y="992124"/>
                  </a:lnTo>
                  <a:lnTo>
                    <a:pt x="2310384" y="992124"/>
                  </a:lnTo>
                  <a:lnTo>
                    <a:pt x="2310384" y="1322832"/>
                  </a:lnTo>
                  <a:lnTo>
                    <a:pt x="2971800" y="661415"/>
                  </a:lnTo>
                  <a:lnTo>
                    <a:pt x="2310384" y="0"/>
                  </a:lnTo>
                  <a:close/>
                </a:path>
              </a:pathLst>
            </a:custGeom>
            <a:solidFill>
              <a:srgbClr val="5B9BD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object 6"/>
            <p:cNvSpPr/>
            <p:nvPr/>
          </p:nvSpPr>
          <p:spPr>
            <a:xfrm>
              <a:off x="2953512" y="3087623"/>
              <a:ext cx="2971800" cy="1323340"/>
            </a:xfrm>
            <a:custGeom>
              <a:avLst/>
              <a:gdLst/>
              <a:ahLst/>
              <a:cxnLst/>
              <a:rect l="l" t="t" r="r" b="b"/>
              <a:pathLst>
                <a:path w="2971800" h="1323339">
                  <a:moveTo>
                    <a:pt x="0" y="330708"/>
                  </a:moveTo>
                  <a:lnTo>
                    <a:pt x="2310384" y="330708"/>
                  </a:lnTo>
                  <a:lnTo>
                    <a:pt x="2310384" y="0"/>
                  </a:lnTo>
                  <a:lnTo>
                    <a:pt x="2971800" y="661415"/>
                  </a:lnTo>
                  <a:lnTo>
                    <a:pt x="2310384" y="1322832"/>
                  </a:lnTo>
                  <a:lnTo>
                    <a:pt x="2310384" y="992124"/>
                  </a:lnTo>
                  <a:lnTo>
                    <a:pt x="0" y="992124"/>
                  </a:lnTo>
                  <a:lnTo>
                    <a:pt x="0" y="330708"/>
                  </a:lnTo>
                  <a:close/>
                </a:path>
              </a:pathLst>
            </a:custGeom>
            <a:ln w="1219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1999" cy="6857996"/>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object 3"/>
          <p:cNvSpPr txBox="1"/>
          <p:nvPr/>
        </p:nvSpPr>
        <p:spPr>
          <a:xfrm>
            <a:off x="2492120" y="962913"/>
            <a:ext cx="6511925" cy="3866515"/>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2800" b="0" i="1" u="none" strike="noStrike" kern="1200" cap="none" spc="-135" normalizeH="0" baseline="0" noProof="0" dirty="0">
                <a:ln>
                  <a:noFill/>
                </a:ln>
                <a:solidFill>
                  <a:srgbClr val="FFFFFF"/>
                </a:solidFill>
                <a:effectLst/>
                <a:uLnTx/>
                <a:uFillTx/>
                <a:latin typeface="Trebuchet MS"/>
                <a:ea typeface="+mn-ea"/>
                <a:cs typeface="Trebuchet MS"/>
              </a:rPr>
              <a:t>What </a:t>
            </a:r>
            <a:r>
              <a:rPr kumimoji="0" sz="2800" b="0" i="1" u="none" strike="noStrike" kern="1200" cap="none" spc="-190" normalizeH="0" baseline="0" noProof="0" dirty="0">
                <a:ln>
                  <a:noFill/>
                </a:ln>
                <a:solidFill>
                  <a:srgbClr val="FFFFFF"/>
                </a:solidFill>
                <a:effectLst/>
                <a:uLnTx/>
                <a:uFillTx/>
                <a:latin typeface="Trebuchet MS"/>
                <a:ea typeface="+mn-ea"/>
                <a:cs typeface="Trebuchet MS"/>
              </a:rPr>
              <a:t>is </a:t>
            </a:r>
            <a:r>
              <a:rPr kumimoji="0" sz="2800" b="0" i="1" u="none" strike="noStrike" kern="1200" cap="none" spc="-220" normalizeH="0" baseline="0" noProof="0" dirty="0">
                <a:ln>
                  <a:noFill/>
                </a:ln>
                <a:solidFill>
                  <a:srgbClr val="FFFFFF"/>
                </a:solidFill>
                <a:effectLst/>
                <a:uLnTx/>
                <a:uFillTx/>
                <a:latin typeface="Trebuchet MS"/>
                <a:ea typeface="+mn-ea"/>
                <a:cs typeface="Trebuchet MS"/>
              </a:rPr>
              <a:t>the</a:t>
            </a:r>
            <a:r>
              <a:rPr kumimoji="0" sz="2800" b="0" i="1" u="none" strike="noStrike" kern="1200" cap="none" spc="0" normalizeH="0" baseline="0" noProof="0" dirty="0">
                <a:ln>
                  <a:noFill/>
                </a:ln>
                <a:solidFill>
                  <a:srgbClr val="FFFFFF"/>
                </a:solidFill>
                <a:effectLst/>
                <a:uLnTx/>
                <a:uFillTx/>
                <a:latin typeface="Trebuchet MS"/>
                <a:ea typeface="+mn-ea"/>
                <a:cs typeface="Trebuchet MS"/>
              </a:rPr>
              <a:t> </a:t>
            </a:r>
            <a:r>
              <a:rPr kumimoji="0" sz="2800" b="0" i="1" u="none" strike="noStrike" kern="1200" cap="none" spc="-35" normalizeH="0" baseline="0" noProof="0" dirty="0">
                <a:ln>
                  <a:noFill/>
                </a:ln>
                <a:solidFill>
                  <a:srgbClr val="FFFFFF"/>
                </a:solidFill>
                <a:effectLst/>
                <a:uLnTx/>
                <a:uFillTx/>
                <a:latin typeface="Trebuchet MS"/>
                <a:ea typeface="+mn-ea"/>
                <a:cs typeface="Trebuchet MS"/>
              </a:rPr>
              <a:t>same?</a:t>
            </a:r>
            <a:endParaRPr kumimoji="0" sz="2800" b="0" i="0" u="none" strike="noStrike" kern="1200" cap="none" spc="0" normalizeH="0" baseline="0" noProof="0" dirty="0">
              <a:ln>
                <a:noFill/>
              </a:ln>
              <a:solidFill>
                <a:prstClr val="black"/>
              </a:solidFill>
              <a:effectLst/>
              <a:uLnTx/>
              <a:uFillTx/>
              <a:latin typeface="Trebuchet MS"/>
              <a:ea typeface="+mn-ea"/>
              <a:cs typeface="Trebuchet MS"/>
            </a:endParaRPr>
          </a:p>
          <a:p>
            <a:pPr marL="12700" marR="5080" lvl="0" indent="0" algn="l" defTabSz="914400" rtl="0" eaLnBrk="1" fontAlgn="auto" latinLnBrk="0" hangingPunct="1">
              <a:lnSpc>
                <a:spcPct val="100000"/>
              </a:lnSpc>
              <a:spcBef>
                <a:spcPts val="0"/>
              </a:spcBef>
              <a:spcAft>
                <a:spcPts val="0"/>
              </a:spcAft>
              <a:buClrTx/>
              <a:buSzTx/>
              <a:buFontTx/>
              <a:buNone/>
              <a:tabLst/>
              <a:defRPr/>
            </a:pPr>
            <a:r>
              <a:rPr kumimoji="0" sz="2800" b="0" i="0" u="none" strike="noStrike" kern="1200" cap="none" spc="-90" normalizeH="0" baseline="0" noProof="0" dirty="0">
                <a:ln>
                  <a:noFill/>
                </a:ln>
                <a:solidFill>
                  <a:srgbClr val="FFFFFF"/>
                </a:solidFill>
                <a:effectLst/>
                <a:uLnTx/>
                <a:uFillTx/>
                <a:latin typeface="Trebuchet MS"/>
                <a:ea typeface="+mn-ea"/>
                <a:cs typeface="Trebuchet MS"/>
              </a:rPr>
              <a:t>Our </a:t>
            </a:r>
            <a:r>
              <a:rPr kumimoji="0" sz="2800" b="0" i="0" u="none" strike="noStrike" kern="1200" cap="none" spc="-105" normalizeH="0" baseline="0" noProof="0" dirty="0">
                <a:ln>
                  <a:noFill/>
                </a:ln>
                <a:solidFill>
                  <a:srgbClr val="FFFFFF"/>
                </a:solidFill>
                <a:effectLst/>
                <a:uLnTx/>
                <a:uFillTx/>
                <a:latin typeface="Trebuchet MS"/>
                <a:ea typeface="+mn-ea"/>
                <a:cs typeface="Trebuchet MS"/>
              </a:rPr>
              <a:t>mission </a:t>
            </a:r>
            <a:r>
              <a:rPr kumimoji="0" sz="2800" b="0" i="0" u="none" strike="noStrike" kern="1200" cap="none" spc="-120" normalizeH="0" baseline="0" noProof="0" dirty="0">
                <a:ln>
                  <a:noFill/>
                </a:ln>
                <a:solidFill>
                  <a:srgbClr val="FFFFFF"/>
                </a:solidFill>
                <a:effectLst/>
                <a:uLnTx/>
                <a:uFillTx/>
                <a:latin typeface="Trebuchet MS"/>
                <a:ea typeface="+mn-ea"/>
                <a:cs typeface="Trebuchet MS"/>
              </a:rPr>
              <a:t>is </a:t>
            </a:r>
            <a:r>
              <a:rPr kumimoji="0" sz="2800" b="0" i="0" u="none" strike="noStrike" kern="1200" cap="none" spc="-130" normalizeH="0" baseline="0" noProof="0" dirty="0">
                <a:ln>
                  <a:noFill/>
                </a:ln>
                <a:solidFill>
                  <a:srgbClr val="FFFFFF"/>
                </a:solidFill>
                <a:effectLst/>
                <a:uLnTx/>
                <a:uFillTx/>
                <a:latin typeface="Trebuchet MS"/>
                <a:ea typeface="+mn-ea"/>
                <a:cs typeface="Trebuchet MS"/>
              </a:rPr>
              <a:t>to </a:t>
            </a:r>
            <a:r>
              <a:rPr kumimoji="0" sz="2800" b="0" i="0" u="none" strike="noStrike" kern="1200" cap="none" spc="-200" normalizeH="0" baseline="0" noProof="0" dirty="0">
                <a:ln>
                  <a:noFill/>
                </a:ln>
                <a:solidFill>
                  <a:srgbClr val="FFFFFF"/>
                </a:solidFill>
                <a:effectLst/>
                <a:uLnTx/>
                <a:uFillTx/>
                <a:latin typeface="Trebuchet MS"/>
                <a:ea typeface="+mn-ea"/>
                <a:cs typeface="Trebuchet MS"/>
              </a:rPr>
              <a:t>collect, </a:t>
            </a:r>
            <a:r>
              <a:rPr kumimoji="0" sz="2800" b="0" i="0" u="none" strike="noStrike" kern="1200" cap="none" spc="-160" normalizeH="0" baseline="0" noProof="0" dirty="0">
                <a:ln>
                  <a:noFill/>
                </a:ln>
                <a:solidFill>
                  <a:srgbClr val="FFFFFF"/>
                </a:solidFill>
                <a:effectLst/>
                <a:uLnTx/>
                <a:uFillTx/>
                <a:latin typeface="Trebuchet MS"/>
                <a:ea typeface="+mn-ea"/>
                <a:cs typeface="Trebuchet MS"/>
              </a:rPr>
              <a:t>preserve, </a:t>
            </a:r>
            <a:r>
              <a:rPr kumimoji="0" sz="2800" b="0" i="0" u="none" strike="noStrike" kern="1200" cap="none" spc="-114" normalizeH="0" baseline="0" noProof="0" dirty="0">
                <a:ln>
                  <a:noFill/>
                </a:ln>
                <a:solidFill>
                  <a:srgbClr val="FFFFFF"/>
                </a:solidFill>
                <a:effectLst/>
                <a:uLnTx/>
                <a:uFillTx/>
                <a:latin typeface="Trebuchet MS"/>
                <a:ea typeface="+mn-ea"/>
                <a:cs typeface="Trebuchet MS"/>
              </a:rPr>
              <a:t>and </a:t>
            </a:r>
            <a:r>
              <a:rPr kumimoji="0" sz="2800" b="0" i="0" u="none" strike="noStrike" kern="1200" cap="none" spc="-175" normalizeH="0" baseline="0" noProof="0" dirty="0">
                <a:ln>
                  <a:noFill/>
                </a:ln>
                <a:solidFill>
                  <a:srgbClr val="FFFFFF"/>
                </a:solidFill>
                <a:effectLst/>
                <a:uLnTx/>
                <a:uFillTx/>
                <a:latin typeface="Trebuchet MS"/>
                <a:ea typeface="+mn-ea"/>
                <a:cs typeface="Trebuchet MS"/>
              </a:rPr>
              <a:t>make  available </a:t>
            </a:r>
            <a:r>
              <a:rPr kumimoji="0" sz="2800" b="0" i="0" u="none" strike="noStrike" kern="1200" cap="none" spc="-140" normalizeH="0" baseline="0" noProof="0" dirty="0">
                <a:ln>
                  <a:noFill/>
                </a:ln>
                <a:solidFill>
                  <a:srgbClr val="FFFFFF"/>
                </a:solidFill>
                <a:effectLst/>
                <a:uLnTx/>
                <a:uFillTx/>
                <a:latin typeface="Trebuchet MS"/>
                <a:ea typeface="+mn-ea"/>
                <a:cs typeface="Trebuchet MS"/>
              </a:rPr>
              <a:t>the governmental </a:t>
            </a:r>
            <a:r>
              <a:rPr kumimoji="0" sz="2800" b="0" i="0" u="none" strike="noStrike" kern="1200" cap="none" spc="-135" normalizeH="0" baseline="0" noProof="0" dirty="0">
                <a:ln>
                  <a:noFill/>
                </a:ln>
                <a:solidFill>
                  <a:srgbClr val="FFFFFF"/>
                </a:solidFill>
                <a:effectLst/>
                <a:uLnTx/>
                <a:uFillTx/>
                <a:latin typeface="Trebuchet MS"/>
                <a:ea typeface="+mn-ea"/>
                <a:cs typeface="Trebuchet MS"/>
              </a:rPr>
              <a:t>records </a:t>
            </a:r>
            <a:r>
              <a:rPr kumimoji="0" sz="2800" b="0" i="0" u="none" strike="noStrike" kern="1200" cap="none" spc="-125" normalizeH="0" baseline="0" noProof="0" dirty="0">
                <a:ln>
                  <a:noFill/>
                </a:ln>
                <a:solidFill>
                  <a:srgbClr val="FFFFFF"/>
                </a:solidFill>
                <a:effectLst/>
                <a:uLnTx/>
                <a:uFillTx/>
                <a:latin typeface="Trebuchet MS"/>
                <a:ea typeface="+mn-ea"/>
                <a:cs typeface="Trebuchet MS"/>
              </a:rPr>
              <a:t>of </a:t>
            </a:r>
            <a:r>
              <a:rPr kumimoji="0" sz="2800" b="0" i="0" u="none" strike="noStrike" kern="1200" cap="none" spc="-140" normalizeH="0" baseline="0" noProof="0" dirty="0">
                <a:ln>
                  <a:noFill/>
                </a:ln>
                <a:solidFill>
                  <a:srgbClr val="FFFFFF"/>
                </a:solidFill>
                <a:effectLst/>
                <a:uLnTx/>
                <a:uFillTx/>
                <a:latin typeface="Trebuchet MS"/>
                <a:ea typeface="+mn-ea"/>
                <a:cs typeface="Trebuchet MS"/>
              </a:rPr>
              <a:t>the  </a:t>
            </a:r>
            <a:r>
              <a:rPr kumimoji="0" sz="2800" b="0" i="0" u="none" strike="noStrike" kern="1200" cap="none" spc="-170" normalizeH="0" baseline="0" noProof="0" dirty="0">
                <a:ln>
                  <a:noFill/>
                </a:ln>
                <a:solidFill>
                  <a:srgbClr val="FFFFFF"/>
                </a:solidFill>
                <a:effectLst/>
                <a:uLnTx/>
                <a:uFillTx/>
                <a:latin typeface="Trebuchet MS"/>
                <a:ea typeface="+mn-ea"/>
                <a:cs typeface="Trebuchet MS"/>
              </a:rPr>
              <a:t>State </a:t>
            </a:r>
            <a:r>
              <a:rPr kumimoji="0" sz="2800" b="0" i="0" u="none" strike="noStrike" kern="1200" cap="none" spc="-125" normalizeH="0" baseline="0" noProof="0" dirty="0">
                <a:ln>
                  <a:noFill/>
                </a:ln>
                <a:solidFill>
                  <a:srgbClr val="FFFFFF"/>
                </a:solidFill>
                <a:effectLst/>
                <a:uLnTx/>
                <a:uFillTx/>
                <a:latin typeface="Trebuchet MS"/>
                <a:ea typeface="+mn-ea"/>
                <a:cs typeface="Trebuchet MS"/>
              </a:rPr>
              <a:t>of </a:t>
            </a:r>
            <a:r>
              <a:rPr kumimoji="0" sz="2800" b="0" i="0" u="none" strike="noStrike" kern="1200" cap="none" spc="-135" normalizeH="0" baseline="0" noProof="0" dirty="0">
                <a:ln>
                  <a:noFill/>
                </a:ln>
                <a:solidFill>
                  <a:srgbClr val="FFFFFF"/>
                </a:solidFill>
                <a:effectLst/>
                <a:uLnTx/>
                <a:uFillTx/>
                <a:latin typeface="Trebuchet MS"/>
                <a:ea typeface="+mn-ea"/>
                <a:cs typeface="Trebuchet MS"/>
              </a:rPr>
              <a:t>Louisiana </a:t>
            </a:r>
            <a:r>
              <a:rPr kumimoji="0" sz="2800" b="0" i="0" u="none" strike="noStrike" kern="1200" cap="none" spc="-125" normalizeH="0" baseline="0" noProof="0" dirty="0">
                <a:ln>
                  <a:noFill/>
                </a:ln>
                <a:solidFill>
                  <a:srgbClr val="FFFFFF"/>
                </a:solidFill>
                <a:effectLst/>
                <a:uLnTx/>
                <a:uFillTx/>
                <a:latin typeface="Trebuchet MS"/>
                <a:ea typeface="+mn-ea"/>
                <a:cs typeface="Trebuchet MS"/>
              </a:rPr>
              <a:t>assisting </a:t>
            </a:r>
            <a:r>
              <a:rPr kumimoji="0" sz="2800" b="0" i="0" u="none" strike="noStrike" kern="1200" cap="none" spc="-130" normalizeH="0" baseline="0" noProof="0" dirty="0">
                <a:ln>
                  <a:noFill/>
                </a:ln>
                <a:solidFill>
                  <a:srgbClr val="FFFFFF"/>
                </a:solidFill>
                <a:effectLst/>
                <a:uLnTx/>
                <a:uFillTx/>
                <a:latin typeface="Trebuchet MS"/>
                <a:ea typeface="+mn-ea"/>
                <a:cs typeface="Trebuchet MS"/>
              </a:rPr>
              <a:t>in </a:t>
            </a:r>
            <a:r>
              <a:rPr kumimoji="0" sz="2800" b="0" i="0" u="none" strike="noStrike" kern="1200" cap="none" spc="-140" normalizeH="0" baseline="0" noProof="0" dirty="0">
                <a:ln>
                  <a:noFill/>
                </a:ln>
                <a:solidFill>
                  <a:srgbClr val="FFFFFF"/>
                </a:solidFill>
                <a:effectLst/>
                <a:uLnTx/>
                <a:uFillTx/>
                <a:latin typeface="Trebuchet MS"/>
                <a:ea typeface="+mn-ea"/>
                <a:cs typeface="Trebuchet MS"/>
              </a:rPr>
              <a:t>the  </a:t>
            </a:r>
            <a:r>
              <a:rPr kumimoji="0" sz="2800" b="0" i="0" u="none" strike="noStrike" kern="1200" cap="none" spc="-135" normalizeH="0" baseline="0" noProof="0" dirty="0">
                <a:ln>
                  <a:noFill/>
                </a:ln>
                <a:solidFill>
                  <a:srgbClr val="FFFFFF"/>
                </a:solidFill>
                <a:effectLst/>
                <a:uLnTx/>
                <a:uFillTx/>
                <a:latin typeface="Trebuchet MS"/>
                <a:ea typeface="+mn-ea"/>
                <a:cs typeface="Trebuchet MS"/>
              </a:rPr>
              <a:t>preservation </a:t>
            </a:r>
            <a:r>
              <a:rPr kumimoji="0" sz="2800" b="0" i="0" u="none" strike="noStrike" kern="1200" cap="none" spc="-114" normalizeH="0" baseline="0" noProof="0" dirty="0">
                <a:ln>
                  <a:noFill/>
                </a:ln>
                <a:solidFill>
                  <a:srgbClr val="FFFFFF"/>
                </a:solidFill>
                <a:effectLst/>
                <a:uLnTx/>
                <a:uFillTx/>
                <a:latin typeface="Trebuchet MS"/>
                <a:ea typeface="+mn-ea"/>
                <a:cs typeface="Trebuchet MS"/>
              </a:rPr>
              <a:t>and </a:t>
            </a:r>
            <a:r>
              <a:rPr kumimoji="0" sz="2800" b="0" i="0" u="none" strike="noStrike" kern="1200" cap="none" spc="-125" normalizeH="0" baseline="0" noProof="0" dirty="0">
                <a:ln>
                  <a:noFill/>
                </a:ln>
                <a:solidFill>
                  <a:srgbClr val="FFFFFF"/>
                </a:solidFill>
                <a:effectLst/>
                <a:uLnTx/>
                <a:uFillTx/>
                <a:latin typeface="Trebuchet MS"/>
                <a:ea typeface="+mn-ea"/>
                <a:cs typeface="Trebuchet MS"/>
              </a:rPr>
              <a:t>understanding of </a:t>
            </a:r>
            <a:r>
              <a:rPr kumimoji="0" sz="2800" b="0" i="0" u="none" strike="noStrike" kern="1200" cap="none" spc="-90" normalizeH="0" baseline="0" noProof="0" dirty="0">
                <a:ln>
                  <a:noFill/>
                </a:ln>
                <a:solidFill>
                  <a:srgbClr val="FFFFFF"/>
                </a:solidFill>
                <a:effectLst/>
                <a:uLnTx/>
                <a:uFillTx/>
                <a:latin typeface="Trebuchet MS"/>
                <a:ea typeface="+mn-ea"/>
                <a:cs typeface="Trebuchet MS"/>
              </a:rPr>
              <a:t>our</a:t>
            </a:r>
            <a:r>
              <a:rPr kumimoji="0" sz="2800" b="0" i="0" u="none" strike="noStrike" kern="1200" cap="none" spc="-585" normalizeH="0" baseline="0" noProof="0" dirty="0">
                <a:ln>
                  <a:noFill/>
                </a:ln>
                <a:solidFill>
                  <a:srgbClr val="FFFFFF"/>
                </a:solidFill>
                <a:effectLst/>
                <a:uLnTx/>
                <a:uFillTx/>
                <a:latin typeface="Trebuchet MS"/>
                <a:ea typeface="+mn-ea"/>
                <a:cs typeface="Trebuchet MS"/>
              </a:rPr>
              <a:t> </a:t>
            </a:r>
            <a:r>
              <a:rPr kumimoji="0" sz="2800" b="0" i="0" u="none" strike="noStrike" kern="1200" cap="none" spc="-110" normalizeH="0" baseline="0" noProof="0" dirty="0">
                <a:ln>
                  <a:noFill/>
                </a:ln>
                <a:solidFill>
                  <a:srgbClr val="FFFFFF"/>
                </a:solidFill>
                <a:effectLst/>
                <a:uLnTx/>
                <a:uFillTx/>
                <a:latin typeface="Trebuchet MS"/>
                <a:ea typeface="+mn-ea"/>
                <a:cs typeface="Trebuchet MS"/>
              </a:rPr>
              <a:t>state's  </a:t>
            </a:r>
            <a:r>
              <a:rPr kumimoji="0" sz="2800" b="0" i="0" u="none" strike="noStrike" kern="1200" cap="none" spc="-150" normalizeH="0" baseline="0" noProof="0" dirty="0">
                <a:ln>
                  <a:noFill/>
                </a:ln>
                <a:solidFill>
                  <a:srgbClr val="FFFFFF"/>
                </a:solidFill>
                <a:effectLst/>
                <a:uLnTx/>
                <a:uFillTx/>
                <a:latin typeface="Trebuchet MS"/>
                <a:ea typeface="+mn-ea"/>
                <a:cs typeface="Trebuchet MS"/>
              </a:rPr>
              <a:t>rich</a:t>
            </a:r>
            <a:r>
              <a:rPr kumimoji="0" sz="2800" b="0" i="0" u="none" strike="noStrike" kern="1200" cap="none" spc="-220" normalizeH="0" baseline="0" noProof="0" dirty="0">
                <a:ln>
                  <a:noFill/>
                </a:ln>
                <a:solidFill>
                  <a:srgbClr val="FFFFFF"/>
                </a:solidFill>
                <a:effectLst/>
                <a:uLnTx/>
                <a:uFillTx/>
                <a:latin typeface="Trebuchet MS"/>
                <a:ea typeface="+mn-ea"/>
                <a:cs typeface="Trebuchet MS"/>
              </a:rPr>
              <a:t> </a:t>
            </a:r>
            <a:r>
              <a:rPr kumimoji="0" sz="2800" b="0" i="0" u="none" strike="noStrike" kern="1200" cap="none" spc="-180" normalizeH="0" baseline="0" noProof="0" dirty="0">
                <a:ln>
                  <a:noFill/>
                </a:ln>
                <a:solidFill>
                  <a:srgbClr val="FFFFFF"/>
                </a:solidFill>
                <a:effectLst/>
                <a:uLnTx/>
                <a:uFillTx/>
                <a:latin typeface="Trebuchet MS"/>
                <a:ea typeface="+mn-ea"/>
                <a:cs typeface="Trebuchet MS"/>
              </a:rPr>
              <a:t>history.</a:t>
            </a:r>
            <a:endParaRPr kumimoji="0" sz="2800" b="0" i="0" u="none" strike="noStrike" kern="1200" cap="none" spc="0" normalizeH="0" baseline="0" noProof="0" dirty="0">
              <a:ln>
                <a:noFill/>
              </a:ln>
              <a:solidFill>
                <a:prstClr val="black"/>
              </a:solidFill>
              <a:effectLst/>
              <a:uLnTx/>
              <a:uFillTx/>
              <a:latin typeface="Trebuchet MS"/>
              <a:ea typeface="+mn-ea"/>
              <a:cs typeface="Trebuchet MS"/>
            </a:endParaRPr>
          </a:p>
          <a:p>
            <a:pPr marL="0" marR="0" lvl="0" indent="0" algn="l" defTabSz="914400" rtl="0" eaLnBrk="1" fontAlgn="auto" latinLnBrk="0" hangingPunct="1">
              <a:lnSpc>
                <a:spcPct val="100000"/>
              </a:lnSpc>
              <a:spcBef>
                <a:spcPts val="55"/>
              </a:spcBef>
              <a:spcAft>
                <a:spcPts val="0"/>
              </a:spcAft>
              <a:buClrTx/>
              <a:buSzTx/>
              <a:buFontTx/>
              <a:buNone/>
              <a:tabLst/>
              <a:defRPr/>
            </a:pPr>
            <a:endParaRPr kumimoji="0" sz="2850" b="0" i="0" u="none" strike="noStrike" kern="1200" cap="none" spc="0" normalizeH="0" baseline="0" noProof="0" dirty="0">
              <a:ln>
                <a:noFill/>
              </a:ln>
              <a:solidFill>
                <a:prstClr val="black"/>
              </a:solidFill>
              <a:effectLst/>
              <a:uLnTx/>
              <a:uFillTx/>
              <a:latin typeface="Trebuchet MS"/>
              <a:ea typeface="+mn-ea"/>
              <a:cs typeface="Trebuchet MS"/>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2800" b="0" i="1" u="none" strike="noStrike" kern="1200" cap="none" spc="-135" normalizeH="0" baseline="0" noProof="0" dirty="0">
                <a:ln>
                  <a:noFill/>
                </a:ln>
                <a:solidFill>
                  <a:srgbClr val="FFFFFF"/>
                </a:solidFill>
                <a:effectLst/>
                <a:uLnTx/>
                <a:uFillTx/>
                <a:latin typeface="Trebuchet MS"/>
                <a:ea typeface="+mn-ea"/>
                <a:cs typeface="Trebuchet MS"/>
              </a:rPr>
              <a:t>What </a:t>
            </a:r>
            <a:r>
              <a:rPr kumimoji="0" sz="2800" b="0" i="1" u="none" strike="noStrike" kern="1200" cap="none" spc="-140" normalizeH="0" baseline="0" noProof="0" dirty="0">
                <a:ln>
                  <a:noFill/>
                </a:ln>
                <a:solidFill>
                  <a:srgbClr val="FFFFFF"/>
                </a:solidFill>
                <a:effectLst/>
                <a:uLnTx/>
                <a:uFillTx/>
                <a:latin typeface="Trebuchet MS"/>
                <a:ea typeface="+mn-ea"/>
                <a:cs typeface="Trebuchet MS"/>
              </a:rPr>
              <a:t>is</a:t>
            </a:r>
            <a:r>
              <a:rPr kumimoji="0" sz="2800" b="0" i="1" u="none" strike="noStrike" kern="1200" cap="none" spc="-35" normalizeH="0" baseline="0" noProof="0" dirty="0">
                <a:ln>
                  <a:noFill/>
                </a:ln>
                <a:solidFill>
                  <a:srgbClr val="FFFFFF"/>
                </a:solidFill>
                <a:effectLst/>
                <a:uLnTx/>
                <a:uFillTx/>
                <a:latin typeface="Trebuchet MS"/>
                <a:ea typeface="+mn-ea"/>
                <a:cs typeface="Trebuchet MS"/>
              </a:rPr>
              <a:t> </a:t>
            </a:r>
            <a:r>
              <a:rPr kumimoji="0" sz="2800" b="0" i="1" u="none" strike="noStrike" kern="1200" cap="none" spc="-75" normalizeH="0" baseline="0" noProof="0" dirty="0">
                <a:ln>
                  <a:noFill/>
                </a:ln>
                <a:solidFill>
                  <a:srgbClr val="FFFFFF"/>
                </a:solidFill>
                <a:effectLst/>
                <a:uLnTx/>
                <a:uFillTx/>
                <a:latin typeface="Trebuchet MS"/>
                <a:ea typeface="+mn-ea"/>
                <a:cs typeface="Trebuchet MS"/>
              </a:rPr>
              <a:t>new?</a:t>
            </a:r>
            <a:endParaRPr kumimoji="0" sz="2800" b="0" i="0" u="none" strike="noStrike" kern="1200" cap="none" spc="0" normalizeH="0" baseline="0" noProof="0" dirty="0">
              <a:ln>
                <a:noFill/>
              </a:ln>
              <a:solidFill>
                <a:prstClr val="black"/>
              </a:solidFill>
              <a:effectLst/>
              <a:uLnTx/>
              <a:uFillTx/>
              <a:latin typeface="Trebuchet MS"/>
              <a:ea typeface="+mn-ea"/>
              <a:cs typeface="Trebuchet MS"/>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2800" b="0" i="0" u="none" strike="noStrike" kern="1200" cap="none" spc="-95" normalizeH="0" baseline="0" noProof="0" dirty="0">
                <a:ln>
                  <a:noFill/>
                </a:ln>
                <a:solidFill>
                  <a:srgbClr val="FFFFFF"/>
                </a:solidFill>
                <a:effectLst/>
                <a:uLnTx/>
                <a:uFillTx/>
                <a:latin typeface="Trebuchet MS"/>
                <a:ea typeface="+mn-ea"/>
                <a:cs typeface="Trebuchet MS"/>
              </a:rPr>
              <a:t>We </a:t>
            </a:r>
            <a:r>
              <a:rPr kumimoji="0" sz="2800" b="0" i="0" u="none" strike="noStrike" kern="1200" cap="none" spc="-155" normalizeH="0" baseline="0" noProof="0" dirty="0">
                <a:ln>
                  <a:noFill/>
                </a:ln>
                <a:solidFill>
                  <a:srgbClr val="FFFFFF"/>
                </a:solidFill>
                <a:effectLst/>
                <a:uLnTx/>
                <a:uFillTx/>
                <a:latin typeface="Trebuchet MS"/>
                <a:ea typeface="+mn-ea"/>
                <a:cs typeface="Trebuchet MS"/>
              </a:rPr>
              <a:t>are</a:t>
            </a:r>
            <a:r>
              <a:rPr kumimoji="0" sz="2800" b="0" i="0" u="none" strike="noStrike" kern="1200" cap="none" spc="-325" normalizeH="0" baseline="0" noProof="0" dirty="0">
                <a:ln>
                  <a:noFill/>
                </a:ln>
                <a:solidFill>
                  <a:srgbClr val="FFFFFF"/>
                </a:solidFill>
                <a:effectLst/>
                <a:uLnTx/>
                <a:uFillTx/>
                <a:latin typeface="Trebuchet MS"/>
                <a:ea typeface="+mn-ea"/>
                <a:cs typeface="Trebuchet MS"/>
              </a:rPr>
              <a:t> </a:t>
            </a:r>
            <a:r>
              <a:rPr kumimoji="0" sz="2800" b="0" i="0" u="none" strike="noStrike" kern="1200" cap="none" spc="-165" normalizeH="0" baseline="0" noProof="0" dirty="0">
                <a:ln>
                  <a:noFill/>
                </a:ln>
                <a:solidFill>
                  <a:srgbClr val="FFFFFF"/>
                </a:solidFill>
                <a:effectLst/>
                <a:uLnTx/>
                <a:uFillTx/>
                <a:latin typeface="Trebuchet MS"/>
                <a:ea typeface="+mn-ea"/>
                <a:cs typeface="Trebuchet MS"/>
              </a:rPr>
              <a:t>evolving.</a:t>
            </a:r>
            <a:endParaRPr kumimoji="0" sz="2800" b="0" i="0" u="none" strike="noStrike" kern="1200" cap="none" spc="0" normalizeH="0" baseline="0" noProof="0" dirty="0">
              <a:ln>
                <a:noFill/>
              </a:ln>
              <a:solidFill>
                <a:prstClr val="black"/>
              </a:solidFill>
              <a:effectLst/>
              <a:uLnTx/>
              <a:uFillTx/>
              <a:latin typeface="Trebuchet MS"/>
              <a:ea typeface="+mn-ea"/>
              <a:cs typeface="Trebuchet M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1999" cy="6857996"/>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2140076" y="2335148"/>
            <a:ext cx="7918450" cy="939800"/>
          </a:xfrm>
          <a:prstGeom prst="rect">
            <a:avLst/>
          </a:prstGeom>
        </p:spPr>
        <p:txBody>
          <a:bodyPr vert="horz" wrap="square" lIns="0" tIns="12700" rIns="0" bIns="0" rtlCol="0">
            <a:spAutoFit/>
          </a:bodyPr>
          <a:lstStyle/>
          <a:p>
            <a:pPr marL="12700">
              <a:lnSpc>
                <a:spcPct val="100000"/>
              </a:lnSpc>
              <a:spcBef>
                <a:spcPts val="100"/>
              </a:spcBef>
            </a:pPr>
            <a:r>
              <a:rPr i="1" u="heavy" spc="-5" dirty="0">
                <a:solidFill>
                  <a:srgbClr val="FFFFFF"/>
                </a:solidFill>
                <a:uFill>
                  <a:solidFill>
                    <a:srgbClr val="FFFFFF"/>
                  </a:solidFill>
                </a:uFill>
                <a:latin typeface="Carlito"/>
                <a:cs typeface="Carlito"/>
              </a:rPr>
              <a:t>Security </a:t>
            </a:r>
            <a:r>
              <a:rPr i="1" u="heavy" dirty="0">
                <a:solidFill>
                  <a:srgbClr val="FFFFFF"/>
                </a:solidFill>
                <a:uFill>
                  <a:solidFill>
                    <a:srgbClr val="FFFFFF"/>
                  </a:solidFill>
                </a:uFill>
                <a:latin typeface="Carlito"/>
                <a:cs typeface="Carlito"/>
              </a:rPr>
              <a:t>and</a:t>
            </a:r>
            <a:r>
              <a:rPr i="1" u="heavy" spc="-70" dirty="0">
                <a:solidFill>
                  <a:srgbClr val="FFFFFF"/>
                </a:solidFill>
                <a:uFill>
                  <a:solidFill>
                    <a:srgbClr val="FFFFFF"/>
                  </a:solidFill>
                </a:uFill>
                <a:latin typeface="Carlito"/>
                <a:cs typeface="Carlito"/>
              </a:rPr>
              <a:t> </a:t>
            </a:r>
            <a:r>
              <a:rPr i="1" u="heavy" spc="-15" dirty="0">
                <a:solidFill>
                  <a:srgbClr val="FFFFFF"/>
                </a:solidFill>
                <a:uFill>
                  <a:solidFill>
                    <a:srgbClr val="FFFFFF"/>
                  </a:solidFill>
                </a:uFill>
                <a:latin typeface="Carlito"/>
                <a:cs typeface="Carlito"/>
              </a:rPr>
              <a:t>Accessibility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199888" y="507491"/>
            <a:ext cx="5830823" cy="5823204"/>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789228" y="1026109"/>
            <a:ext cx="3184525" cy="878840"/>
          </a:xfrm>
          <a:prstGeom prst="rect">
            <a:avLst/>
          </a:prstGeom>
        </p:spPr>
        <p:txBody>
          <a:bodyPr vert="horz" wrap="square" lIns="0" tIns="12065" rIns="0" bIns="0" rtlCol="0">
            <a:spAutoFit/>
          </a:bodyPr>
          <a:lstStyle/>
          <a:p>
            <a:pPr marL="1231265" marR="5080" indent="-1219200">
              <a:lnSpc>
                <a:spcPct val="100000"/>
              </a:lnSpc>
              <a:spcBef>
                <a:spcPts val="95"/>
              </a:spcBef>
            </a:pPr>
            <a:r>
              <a:rPr sz="2800" b="0" spc="-20" dirty="0">
                <a:solidFill>
                  <a:srgbClr val="000000"/>
                </a:solidFill>
                <a:latin typeface="Carlito"/>
                <a:cs typeface="Carlito"/>
              </a:rPr>
              <a:t>Records</a:t>
            </a:r>
            <a:r>
              <a:rPr sz="2800" b="0" spc="-60" dirty="0">
                <a:solidFill>
                  <a:srgbClr val="000000"/>
                </a:solidFill>
                <a:latin typeface="Carlito"/>
                <a:cs typeface="Carlito"/>
              </a:rPr>
              <a:t> </a:t>
            </a:r>
            <a:r>
              <a:rPr sz="2800" b="0" spc="-10" dirty="0">
                <a:solidFill>
                  <a:srgbClr val="000000"/>
                </a:solidFill>
                <a:latin typeface="Carlito"/>
                <a:cs typeface="Carlito"/>
              </a:rPr>
              <a:t>Management  2020</a:t>
            </a:r>
            <a:endParaRPr sz="2800" dirty="0">
              <a:latin typeface="Carlito"/>
              <a:cs typeface="Carlit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1999" cy="6857996"/>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3572383" y="727913"/>
            <a:ext cx="8031480" cy="666115"/>
          </a:xfrm>
          <a:prstGeom prst="rect">
            <a:avLst/>
          </a:prstGeom>
        </p:spPr>
        <p:txBody>
          <a:bodyPr vert="horz" wrap="square" lIns="0" tIns="12700" rIns="0" bIns="0" rtlCol="0">
            <a:spAutoFit/>
          </a:bodyPr>
          <a:lstStyle/>
          <a:p>
            <a:pPr marL="12700">
              <a:lnSpc>
                <a:spcPct val="100000"/>
              </a:lnSpc>
              <a:spcBef>
                <a:spcPts val="100"/>
              </a:spcBef>
            </a:pPr>
            <a:r>
              <a:rPr sz="4200" spc="-5" dirty="0">
                <a:solidFill>
                  <a:srgbClr val="FFFFFF"/>
                </a:solidFill>
              </a:rPr>
              <a:t>Complying </a:t>
            </a:r>
            <a:r>
              <a:rPr sz="4200" spc="-10" dirty="0">
                <a:solidFill>
                  <a:srgbClr val="FFFFFF"/>
                </a:solidFill>
              </a:rPr>
              <a:t>with </a:t>
            </a:r>
            <a:r>
              <a:rPr sz="4200" spc="-5" dirty="0">
                <a:solidFill>
                  <a:srgbClr val="FFFFFF"/>
                </a:solidFill>
              </a:rPr>
              <a:t>Public </a:t>
            </a:r>
            <a:r>
              <a:rPr sz="4200" spc="-25" dirty="0">
                <a:solidFill>
                  <a:srgbClr val="FFFFFF"/>
                </a:solidFill>
              </a:rPr>
              <a:t>Records</a:t>
            </a:r>
            <a:r>
              <a:rPr sz="4200" spc="-30" dirty="0">
                <a:solidFill>
                  <a:srgbClr val="FFFFFF"/>
                </a:solidFill>
              </a:rPr>
              <a:t> </a:t>
            </a:r>
            <a:r>
              <a:rPr sz="4200" spc="-15" dirty="0">
                <a:solidFill>
                  <a:srgbClr val="FFFFFF"/>
                </a:solidFill>
              </a:rPr>
              <a:t>Laws</a:t>
            </a:r>
            <a:endParaRPr sz="4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133600" y="2114551"/>
            <a:ext cx="7467600" cy="3268979"/>
          </a:xfrm>
          <a:solidFill>
            <a:schemeClr val="bg1"/>
          </a:solidFill>
        </p:spPr>
        <p:style>
          <a:lnRef idx="1">
            <a:schemeClr val="accent1"/>
          </a:lnRef>
          <a:fillRef idx="2">
            <a:schemeClr val="accent1"/>
          </a:fillRef>
          <a:effectRef idx="1">
            <a:schemeClr val="accent1"/>
          </a:effectRef>
          <a:fontRef idx="minor">
            <a:schemeClr val="dk1"/>
          </a:fontRef>
        </p:style>
        <p:txBody>
          <a:bodyPr>
            <a:normAutofit/>
          </a:bodyPr>
          <a:lstStyle/>
          <a:p>
            <a:pPr marL="0" indent="0">
              <a:buNone/>
            </a:pPr>
            <a:endParaRPr lang="en-US" sz="2000" dirty="0"/>
          </a:p>
          <a:p>
            <a:pPr marL="0" indent="0">
              <a:buNone/>
            </a:pPr>
            <a:r>
              <a:rPr lang="en-US" sz="2200" dirty="0"/>
              <a:t>Welcome</a:t>
            </a:r>
          </a:p>
          <a:p>
            <a:pPr marL="0" indent="0">
              <a:buNone/>
            </a:pPr>
            <a:r>
              <a:rPr lang="en-US" sz="2200" dirty="0"/>
              <a:t>Today’s Agenda</a:t>
            </a:r>
          </a:p>
          <a:p>
            <a:pPr marL="257175" indent="-257175"/>
            <a:r>
              <a:rPr lang="en-US" sz="2200" dirty="0"/>
              <a:t>Introductions</a:t>
            </a:r>
          </a:p>
          <a:p>
            <a:pPr marL="257175" indent="-257175"/>
            <a:r>
              <a:rPr lang="en-US" sz="2200" dirty="0"/>
              <a:t>Presentations</a:t>
            </a:r>
          </a:p>
          <a:p>
            <a:pPr marL="257175" indent="-257175"/>
            <a:r>
              <a:rPr lang="en-US" sz="2200" dirty="0"/>
              <a:t>Q and A</a:t>
            </a:r>
          </a:p>
          <a:p>
            <a:pPr marL="257175" indent="-257175"/>
            <a:r>
              <a:rPr lang="en-US" sz="2200" dirty="0"/>
              <a:t>Upcoming Programs and Webinars</a:t>
            </a:r>
          </a:p>
          <a:p>
            <a:pPr marL="257175" indent="-257175"/>
            <a:endParaRPr lang="en-US" b="0" dirty="0"/>
          </a:p>
          <a:p>
            <a:pPr marL="257175" indent="-257175"/>
            <a:endParaRPr lang="en-US" b="0" dirty="0"/>
          </a:p>
        </p:txBody>
      </p:sp>
      <p:pic>
        <p:nvPicPr>
          <p:cNvPr id="9" name="Picture 8">
            <a:extLst>
              <a:ext uri="{FF2B5EF4-FFF2-40B4-BE49-F238E27FC236}">
                <a16:creationId xmlns:a16="http://schemas.microsoft.com/office/drawing/2014/main" id="{FDCFC7AB-1B95-47E1-B8C4-C197AFB03C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4760" y="244223"/>
            <a:ext cx="6685280" cy="1778253"/>
          </a:xfrm>
          <a:prstGeom prst="rect">
            <a:avLst/>
          </a:prstGeom>
        </p:spPr>
      </p:pic>
      <p:sp>
        <p:nvSpPr>
          <p:cNvPr id="2" name="TextBox 1">
            <a:extLst>
              <a:ext uri="{FF2B5EF4-FFF2-40B4-BE49-F238E27FC236}">
                <a16:creationId xmlns:a16="http://schemas.microsoft.com/office/drawing/2014/main" id="{9998101E-4892-42B0-85D9-391C056B936E}"/>
              </a:ext>
            </a:extLst>
          </p:cNvPr>
          <p:cNvSpPr txBox="1"/>
          <p:nvPr/>
        </p:nvSpPr>
        <p:spPr>
          <a:xfrm>
            <a:off x="1325880" y="6000750"/>
            <a:ext cx="9235440" cy="369332"/>
          </a:xfrm>
          <a:prstGeom prst="rect">
            <a:avLst/>
          </a:prstGeom>
          <a:noFill/>
        </p:spPr>
        <p:txBody>
          <a:bodyPr wrap="square" rtlCol="0">
            <a:spAutoFit/>
          </a:bodyPr>
          <a:lstStyle/>
          <a:p>
            <a:r>
              <a:rPr lang="en-US" dirty="0"/>
              <a:t>Disclaimer:  This webinar is being recorded and will be available for viewing on the </a:t>
            </a:r>
            <a:r>
              <a:rPr lang="en-US" dirty="0" err="1"/>
              <a:t>CoSA</a:t>
            </a:r>
            <a:r>
              <a:rPr lang="en-US" dirty="0"/>
              <a:t> website</a:t>
            </a:r>
          </a:p>
        </p:txBody>
      </p:sp>
    </p:spTree>
    <p:extLst>
      <p:ext uri="{BB962C8B-B14F-4D97-AF65-F5344CB8AC3E}">
        <p14:creationId xmlns:p14="http://schemas.microsoft.com/office/powerpoint/2010/main" val="37601590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952791" y="243838"/>
            <a:ext cx="6180552" cy="650443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1999" cy="6857996"/>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object 3"/>
          <p:cNvSpPr txBox="1"/>
          <p:nvPr/>
        </p:nvSpPr>
        <p:spPr>
          <a:xfrm>
            <a:off x="1389380" y="1018489"/>
            <a:ext cx="9286240" cy="4049395"/>
          </a:xfrm>
          <a:prstGeom prst="rect">
            <a:avLst/>
          </a:prstGeom>
        </p:spPr>
        <p:txBody>
          <a:bodyPr vert="horz" wrap="square" lIns="0" tIns="12065" rIns="0" bIns="0" rtlCol="0">
            <a:spAutoFit/>
          </a:bodyPr>
          <a:lstStyle/>
          <a:p>
            <a:pPr marL="940435" marR="932180" lvl="0" indent="0" algn="ctr" defTabSz="914400" rtl="0" eaLnBrk="1" fontAlgn="auto" latinLnBrk="0" hangingPunct="1">
              <a:lnSpc>
                <a:spcPct val="100000"/>
              </a:lnSpc>
              <a:spcBef>
                <a:spcPts val="95"/>
              </a:spcBef>
              <a:spcAft>
                <a:spcPts val="0"/>
              </a:spcAft>
              <a:buClrTx/>
              <a:buSzTx/>
              <a:buFontTx/>
              <a:buNone/>
              <a:tabLst/>
              <a:defRPr/>
            </a:pPr>
            <a:r>
              <a:rPr kumimoji="0" sz="8800" b="0" i="0" u="none" strike="noStrike" kern="1200" cap="none" spc="-60" normalizeH="0" baseline="0" noProof="0" dirty="0">
                <a:ln>
                  <a:noFill/>
                </a:ln>
                <a:solidFill>
                  <a:srgbClr val="FFFFFF"/>
                </a:solidFill>
                <a:effectLst/>
                <a:uLnTx/>
                <a:uFillTx/>
                <a:latin typeface="Carlito"/>
                <a:ea typeface="+mn-ea"/>
                <a:cs typeface="Carlito"/>
              </a:rPr>
              <a:t>Why </a:t>
            </a:r>
            <a:r>
              <a:rPr kumimoji="0" sz="8800" b="0" i="0" u="none" strike="noStrike" kern="1200" cap="none" spc="0" normalizeH="0" baseline="0" noProof="0" dirty="0">
                <a:ln>
                  <a:noFill/>
                </a:ln>
                <a:solidFill>
                  <a:srgbClr val="FFFFFF"/>
                </a:solidFill>
                <a:effectLst/>
                <a:uLnTx/>
                <a:uFillTx/>
                <a:latin typeface="Carlito"/>
                <a:ea typeface="+mn-ea"/>
                <a:cs typeface="Carlito"/>
              </a:rPr>
              <a:t>is </a:t>
            </a:r>
            <a:r>
              <a:rPr kumimoji="0" sz="8800" b="0" i="0" u="none" strike="noStrike" kern="1200" cap="none" spc="-5" normalizeH="0" baseline="0" noProof="0" dirty="0">
                <a:ln>
                  <a:noFill/>
                </a:ln>
                <a:solidFill>
                  <a:srgbClr val="FFFFFF"/>
                </a:solidFill>
                <a:effectLst/>
                <a:uLnTx/>
                <a:uFillTx/>
                <a:latin typeface="Carlito"/>
                <a:ea typeface="+mn-ea"/>
                <a:cs typeface="Carlito"/>
              </a:rPr>
              <a:t>all </a:t>
            </a:r>
            <a:r>
              <a:rPr kumimoji="0" sz="8800" b="0" i="0" u="none" strike="noStrike" kern="1200" cap="none" spc="-10" normalizeH="0" baseline="0" noProof="0" dirty="0">
                <a:ln>
                  <a:noFill/>
                </a:ln>
                <a:solidFill>
                  <a:srgbClr val="FFFFFF"/>
                </a:solidFill>
                <a:effectLst/>
                <a:uLnTx/>
                <a:uFillTx/>
                <a:latin typeface="Carlito"/>
                <a:ea typeface="+mn-ea"/>
                <a:cs typeface="Carlito"/>
              </a:rPr>
              <a:t>of </a:t>
            </a:r>
            <a:r>
              <a:rPr kumimoji="0" sz="8800" b="0" i="0" u="none" strike="noStrike" kern="1200" cap="none" spc="-5" normalizeH="0" baseline="0" noProof="0" dirty="0">
                <a:ln>
                  <a:noFill/>
                </a:ln>
                <a:solidFill>
                  <a:srgbClr val="FFFFFF"/>
                </a:solidFill>
                <a:effectLst/>
                <a:uLnTx/>
                <a:uFillTx/>
                <a:latin typeface="Carlito"/>
                <a:ea typeface="+mn-ea"/>
                <a:cs typeface="Carlito"/>
              </a:rPr>
              <a:t>this  </a:t>
            </a:r>
            <a:r>
              <a:rPr kumimoji="0" sz="8800" b="0" i="0" u="none" strike="noStrike" kern="1200" cap="none" spc="-25" normalizeH="0" baseline="0" noProof="0" dirty="0">
                <a:ln>
                  <a:noFill/>
                </a:ln>
                <a:solidFill>
                  <a:srgbClr val="FFD966"/>
                </a:solidFill>
                <a:effectLst/>
                <a:uLnTx/>
                <a:uFillTx/>
                <a:latin typeface="Carlito"/>
                <a:ea typeface="+mn-ea"/>
                <a:cs typeface="Carlito"/>
              </a:rPr>
              <a:t>important</a:t>
            </a:r>
            <a:r>
              <a:rPr kumimoji="0" sz="8800" b="0" i="0" u="none" strike="noStrike" kern="1200" cap="none" spc="-25" normalizeH="0" baseline="0" noProof="0" dirty="0">
                <a:ln>
                  <a:noFill/>
                </a:ln>
                <a:solidFill>
                  <a:srgbClr val="FFFFFF"/>
                </a:solidFill>
                <a:effectLst/>
                <a:uLnTx/>
                <a:uFillTx/>
                <a:latin typeface="Carlito"/>
                <a:ea typeface="+mn-ea"/>
                <a:cs typeface="Carlito"/>
              </a:rPr>
              <a:t>?</a:t>
            </a:r>
            <a:endParaRPr kumimoji="0" sz="8800" b="0" i="0" u="none" strike="noStrike" kern="1200" cap="none" spc="0" normalizeH="0" baseline="0" noProof="0" dirty="0">
              <a:ln>
                <a:noFill/>
              </a:ln>
              <a:solidFill>
                <a:prstClr val="black"/>
              </a:solidFill>
              <a:effectLst/>
              <a:uLnTx/>
              <a:uFillTx/>
              <a:latin typeface="Carlito"/>
              <a:ea typeface="+mn-ea"/>
              <a:cs typeface="Carlito"/>
            </a:endParaRPr>
          </a:p>
          <a:p>
            <a:pPr marL="0" marR="0" lvl="0" indent="0" algn="ctr" defTabSz="914400" rtl="0" eaLnBrk="1" fontAlgn="auto" latinLnBrk="0" hangingPunct="1">
              <a:lnSpc>
                <a:spcPct val="100000"/>
              </a:lnSpc>
              <a:spcBef>
                <a:spcPts val="5"/>
              </a:spcBef>
              <a:spcAft>
                <a:spcPts val="0"/>
              </a:spcAft>
              <a:buClrTx/>
              <a:buSzTx/>
              <a:buFontTx/>
              <a:buNone/>
              <a:tabLst/>
              <a:defRPr/>
            </a:pPr>
            <a:r>
              <a:rPr kumimoji="0" sz="8800" b="0" i="0" u="none" strike="noStrike" kern="1200" cap="none" spc="-40" normalizeH="0" baseline="0" noProof="0" dirty="0">
                <a:ln>
                  <a:noFill/>
                </a:ln>
                <a:solidFill>
                  <a:srgbClr val="FFFFFF"/>
                </a:solidFill>
                <a:effectLst/>
                <a:uLnTx/>
                <a:uFillTx/>
                <a:latin typeface="Carlito"/>
                <a:ea typeface="+mn-ea"/>
                <a:cs typeface="Carlito"/>
              </a:rPr>
              <a:t>BECAUSE </a:t>
            </a:r>
            <a:r>
              <a:rPr kumimoji="0" sz="8800" b="0" i="0" u="none" strike="noStrike" kern="1200" cap="none" spc="-5" normalizeH="0" baseline="0" noProof="0" dirty="0">
                <a:ln>
                  <a:noFill/>
                </a:ln>
                <a:solidFill>
                  <a:srgbClr val="FFFFFF"/>
                </a:solidFill>
                <a:effectLst/>
                <a:uLnTx/>
                <a:uFillTx/>
                <a:latin typeface="Carlito"/>
                <a:ea typeface="+mn-ea"/>
                <a:cs typeface="Carlito"/>
              </a:rPr>
              <a:t>OF</a:t>
            </a:r>
            <a:r>
              <a:rPr kumimoji="0" sz="8800" b="0" i="0" u="none" strike="noStrike" kern="1200" cap="none" spc="-40" normalizeH="0" baseline="0" noProof="0" dirty="0">
                <a:ln>
                  <a:noFill/>
                </a:ln>
                <a:solidFill>
                  <a:srgbClr val="FFFFFF"/>
                </a:solidFill>
                <a:effectLst/>
                <a:uLnTx/>
                <a:uFillTx/>
                <a:latin typeface="Carlito"/>
                <a:ea typeface="+mn-ea"/>
                <a:cs typeface="Carlito"/>
              </a:rPr>
              <a:t> </a:t>
            </a:r>
            <a:r>
              <a:rPr kumimoji="0" sz="8800" b="1" i="0" u="none" strike="noStrike" kern="1200" cap="none" spc="0" normalizeH="0" baseline="0" noProof="0" dirty="0">
                <a:ln>
                  <a:noFill/>
                </a:ln>
                <a:solidFill>
                  <a:srgbClr val="FFD966"/>
                </a:solidFill>
                <a:effectLst/>
                <a:uLnTx/>
                <a:uFillTx/>
                <a:latin typeface="Carlito"/>
                <a:ea typeface="+mn-ea"/>
                <a:cs typeface="Carlito"/>
              </a:rPr>
              <a:t>2020</a:t>
            </a:r>
            <a:r>
              <a:rPr kumimoji="0" sz="8800" b="0" i="0" u="none" strike="noStrike" kern="1200" cap="none" spc="0" normalizeH="0" baseline="0" noProof="0" dirty="0">
                <a:ln>
                  <a:noFill/>
                </a:ln>
                <a:solidFill>
                  <a:srgbClr val="FFFFFF"/>
                </a:solidFill>
                <a:effectLst/>
                <a:uLnTx/>
                <a:uFillTx/>
                <a:latin typeface="Carlito"/>
                <a:ea typeface="+mn-ea"/>
                <a:cs typeface="Carlito"/>
              </a:rPr>
              <a:t>!!!</a:t>
            </a:r>
            <a:endParaRPr kumimoji="0" sz="8800" b="0" i="0" u="none" strike="noStrike" kern="1200" cap="none" spc="0" normalizeH="0" baseline="0" noProof="0" dirty="0">
              <a:ln>
                <a:noFill/>
              </a:ln>
              <a:solidFill>
                <a:prstClr val="black"/>
              </a:solidFill>
              <a:effectLst/>
              <a:uLnTx/>
              <a:uFillTx/>
              <a:latin typeface="Carlito"/>
              <a:ea typeface="+mn-ea"/>
              <a:cs typeface="Carlit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1999" cy="6857996"/>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object 3"/>
          <p:cNvSpPr txBox="1"/>
          <p:nvPr/>
        </p:nvSpPr>
        <p:spPr>
          <a:xfrm>
            <a:off x="1671320" y="1208608"/>
            <a:ext cx="8695690" cy="149034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3200" b="1" i="0" u="none" strike="noStrike" kern="1200" cap="none" spc="0" normalizeH="0" baseline="0" noProof="0" dirty="0">
                <a:ln>
                  <a:noFill/>
                </a:ln>
                <a:solidFill>
                  <a:srgbClr val="FFFFFF"/>
                </a:solidFill>
                <a:effectLst/>
                <a:uLnTx/>
                <a:uFillTx/>
                <a:latin typeface="Carlito"/>
                <a:ea typeface="+mn-ea"/>
                <a:cs typeface="Carlito"/>
              </a:rPr>
              <a:t>The </a:t>
            </a:r>
            <a:r>
              <a:rPr kumimoji="0" sz="3200" b="1" i="0" u="none" strike="noStrike" kern="1200" cap="none" spc="-10" normalizeH="0" baseline="0" noProof="0" dirty="0">
                <a:ln>
                  <a:noFill/>
                </a:ln>
                <a:solidFill>
                  <a:srgbClr val="FFFFFF"/>
                </a:solidFill>
                <a:effectLst/>
                <a:uLnTx/>
                <a:uFillTx/>
                <a:latin typeface="Carlito"/>
                <a:ea typeface="+mn-ea"/>
                <a:cs typeface="Carlito"/>
              </a:rPr>
              <a:t>most </a:t>
            </a:r>
            <a:r>
              <a:rPr kumimoji="0" sz="3200" b="1" i="0" u="none" strike="noStrike" kern="1200" cap="none" spc="-5" normalizeH="0" baseline="0" noProof="0" dirty="0">
                <a:ln>
                  <a:noFill/>
                </a:ln>
                <a:solidFill>
                  <a:srgbClr val="FFFFFF"/>
                </a:solidFill>
                <a:effectLst/>
                <a:uLnTx/>
                <a:uFillTx/>
                <a:latin typeface="Carlito"/>
                <a:ea typeface="+mn-ea"/>
                <a:cs typeface="Carlito"/>
              </a:rPr>
              <a:t>important </a:t>
            </a:r>
            <a:r>
              <a:rPr kumimoji="0" sz="3200" b="1" i="0" u="none" strike="noStrike" kern="1200" cap="none" spc="0" normalizeH="0" baseline="0" noProof="0" dirty="0">
                <a:ln>
                  <a:noFill/>
                </a:ln>
                <a:solidFill>
                  <a:srgbClr val="FFFFFF"/>
                </a:solidFill>
                <a:effectLst/>
                <a:uLnTx/>
                <a:uFillTx/>
                <a:latin typeface="Carlito"/>
                <a:ea typeface="+mn-ea"/>
                <a:cs typeface="Carlito"/>
              </a:rPr>
              <a:t>thing is</a:t>
            </a:r>
            <a:r>
              <a:rPr kumimoji="0" sz="3200" b="1" i="0" u="none" strike="noStrike" kern="1200" cap="none" spc="-85" normalizeH="0" baseline="0" noProof="0" dirty="0">
                <a:ln>
                  <a:noFill/>
                </a:ln>
                <a:solidFill>
                  <a:srgbClr val="FFFFFF"/>
                </a:solidFill>
                <a:effectLst/>
                <a:uLnTx/>
                <a:uFillTx/>
                <a:latin typeface="Carlito"/>
                <a:ea typeface="+mn-ea"/>
                <a:cs typeface="Carlito"/>
              </a:rPr>
              <a:t> </a:t>
            </a:r>
            <a:r>
              <a:rPr kumimoji="0" sz="3200" b="1" i="0" u="none" strike="noStrike" kern="1200" cap="none" spc="-10" normalizeH="0" baseline="0" noProof="0" dirty="0">
                <a:ln>
                  <a:noFill/>
                </a:ln>
                <a:solidFill>
                  <a:srgbClr val="FFFFFF"/>
                </a:solidFill>
                <a:effectLst/>
                <a:uLnTx/>
                <a:uFillTx/>
                <a:latin typeface="Carlito"/>
                <a:ea typeface="+mn-ea"/>
                <a:cs typeface="Carlito"/>
              </a:rPr>
              <a:t>having</a:t>
            </a:r>
            <a:endParaRPr kumimoji="0" sz="3200" b="0" i="0" u="none" strike="noStrike" kern="1200" cap="none" spc="0" normalizeH="0" baseline="0" noProof="0" dirty="0">
              <a:ln>
                <a:noFill/>
              </a:ln>
              <a:solidFill>
                <a:prstClr val="black"/>
              </a:solidFill>
              <a:effectLst/>
              <a:uLnTx/>
              <a:uFillTx/>
              <a:latin typeface="Carlito"/>
              <a:ea typeface="+mn-ea"/>
              <a:cs typeface="Carlito"/>
            </a:endParaRPr>
          </a:p>
          <a:p>
            <a:pPr marL="12700" marR="5080" lvl="0" indent="0" algn="l" defTabSz="914400" rtl="0" eaLnBrk="1" fontAlgn="auto" latinLnBrk="0" hangingPunct="1">
              <a:lnSpc>
                <a:spcPct val="100000"/>
              </a:lnSpc>
              <a:spcBef>
                <a:spcPts val="5"/>
              </a:spcBef>
              <a:spcAft>
                <a:spcPts val="0"/>
              </a:spcAft>
              <a:buClrTx/>
              <a:buSzTx/>
              <a:buFontTx/>
              <a:buNone/>
              <a:tabLst/>
              <a:defRPr/>
            </a:pPr>
            <a:r>
              <a:rPr kumimoji="0" sz="3200" b="1" i="0" u="heavy" strike="noStrike" kern="1200" cap="none" spc="0" normalizeH="0" baseline="0" noProof="0" dirty="0">
                <a:ln>
                  <a:noFill/>
                </a:ln>
                <a:solidFill>
                  <a:srgbClr val="B4733B"/>
                </a:solidFill>
                <a:effectLst/>
                <a:uLnTx/>
                <a:uFill>
                  <a:solidFill>
                    <a:srgbClr val="B4733B"/>
                  </a:solidFill>
                </a:uFill>
                <a:latin typeface="Carlito"/>
                <a:ea typeface="+mn-ea"/>
                <a:cs typeface="Carlito"/>
              </a:rPr>
              <a:t>open lines of </a:t>
            </a:r>
            <a:r>
              <a:rPr kumimoji="0" sz="3200" b="1" i="0" u="heavy" strike="noStrike" kern="1200" cap="none" spc="-10" normalizeH="0" baseline="0" noProof="0" dirty="0">
                <a:ln>
                  <a:noFill/>
                </a:ln>
                <a:solidFill>
                  <a:srgbClr val="B4733B"/>
                </a:solidFill>
                <a:effectLst/>
                <a:uLnTx/>
                <a:uFill>
                  <a:solidFill>
                    <a:srgbClr val="B4733B"/>
                  </a:solidFill>
                </a:uFill>
                <a:latin typeface="Carlito"/>
                <a:ea typeface="+mn-ea"/>
                <a:cs typeface="Carlito"/>
              </a:rPr>
              <a:t>communication</a:t>
            </a:r>
            <a:r>
              <a:rPr kumimoji="0" sz="3200" b="1" i="0" u="none" strike="noStrike" kern="1200" cap="none" spc="-10" normalizeH="0" baseline="0" noProof="0" dirty="0">
                <a:ln>
                  <a:noFill/>
                </a:ln>
                <a:solidFill>
                  <a:srgbClr val="B4733B"/>
                </a:solidFill>
                <a:effectLst/>
                <a:uLnTx/>
                <a:uFillTx/>
                <a:latin typeface="Carlito"/>
                <a:ea typeface="+mn-ea"/>
                <a:cs typeface="Carlito"/>
              </a:rPr>
              <a:t> </a:t>
            </a:r>
            <a:r>
              <a:rPr kumimoji="0" sz="3200" b="1" i="0" u="none" strike="noStrike" kern="1200" cap="none" spc="0" normalizeH="0" baseline="0" noProof="0" dirty="0">
                <a:ln>
                  <a:noFill/>
                </a:ln>
                <a:solidFill>
                  <a:srgbClr val="FFFFFF"/>
                </a:solidFill>
                <a:effectLst/>
                <a:uLnTx/>
                <a:uFillTx/>
                <a:latin typeface="Carlito"/>
                <a:ea typeface="+mn-ea"/>
                <a:cs typeface="Carlito"/>
              </a:rPr>
              <a:t>in place in </a:t>
            </a:r>
            <a:r>
              <a:rPr kumimoji="0" sz="3200" b="1" i="0" u="none" strike="noStrike" kern="1200" cap="none" spc="-10" normalizeH="0" baseline="0" noProof="0" dirty="0">
                <a:ln>
                  <a:noFill/>
                </a:ln>
                <a:solidFill>
                  <a:srgbClr val="FFFFFF"/>
                </a:solidFill>
                <a:effectLst/>
                <a:uLnTx/>
                <a:uFillTx/>
                <a:latin typeface="Carlito"/>
                <a:ea typeface="+mn-ea"/>
                <a:cs typeface="Carlito"/>
              </a:rPr>
              <a:t>order </a:t>
            </a:r>
            <a:r>
              <a:rPr kumimoji="0" sz="3200" b="1" i="0" u="none" strike="noStrike" kern="1200" cap="none" spc="-20" normalizeH="0" baseline="0" noProof="0" dirty="0">
                <a:ln>
                  <a:noFill/>
                </a:ln>
                <a:solidFill>
                  <a:srgbClr val="FFFFFF"/>
                </a:solidFill>
                <a:effectLst/>
                <a:uLnTx/>
                <a:uFillTx/>
                <a:latin typeface="Carlito"/>
                <a:ea typeface="+mn-ea"/>
                <a:cs typeface="Carlito"/>
              </a:rPr>
              <a:t>to  affect </a:t>
            </a:r>
            <a:r>
              <a:rPr kumimoji="0" sz="3200" b="1" i="0" u="none" strike="noStrike" kern="1200" cap="none" spc="-10" normalizeH="0" baseline="0" noProof="0" dirty="0">
                <a:ln>
                  <a:noFill/>
                </a:ln>
                <a:solidFill>
                  <a:srgbClr val="FFFFFF"/>
                </a:solidFill>
                <a:effectLst/>
                <a:uLnTx/>
                <a:uFillTx/>
                <a:latin typeface="Carlito"/>
                <a:ea typeface="+mn-ea"/>
                <a:cs typeface="Carlito"/>
              </a:rPr>
              <a:t>changes </a:t>
            </a:r>
            <a:r>
              <a:rPr kumimoji="0" sz="3200" b="1" i="0" u="none" strike="noStrike" kern="1200" cap="none" spc="-20" normalizeH="0" baseline="0" noProof="0" dirty="0">
                <a:ln>
                  <a:noFill/>
                </a:ln>
                <a:solidFill>
                  <a:srgbClr val="FFFFFF"/>
                </a:solidFill>
                <a:effectLst/>
                <a:uLnTx/>
                <a:uFillTx/>
                <a:latin typeface="Carlito"/>
                <a:ea typeface="+mn-ea"/>
                <a:cs typeface="Carlito"/>
              </a:rPr>
              <a:t>to </a:t>
            </a:r>
            <a:r>
              <a:rPr kumimoji="0" sz="3200" b="1" i="0" u="none" strike="noStrike" kern="1200" cap="none" spc="0" normalizeH="0" baseline="0" noProof="0" dirty="0">
                <a:ln>
                  <a:noFill/>
                </a:ln>
                <a:solidFill>
                  <a:srgbClr val="FFFFFF"/>
                </a:solidFill>
                <a:effectLst/>
                <a:uLnTx/>
                <a:uFillTx/>
                <a:latin typeface="Carlito"/>
                <a:ea typeface="+mn-ea"/>
                <a:cs typeface="Carlito"/>
              </a:rPr>
              <a:t>the plan as </a:t>
            </a:r>
            <a:r>
              <a:rPr kumimoji="0" sz="3200" b="1" i="0" u="none" strike="noStrike" kern="1200" cap="none" spc="-15" normalizeH="0" baseline="0" noProof="0" dirty="0">
                <a:ln>
                  <a:noFill/>
                </a:ln>
                <a:solidFill>
                  <a:srgbClr val="FFFFFF"/>
                </a:solidFill>
                <a:effectLst/>
                <a:uLnTx/>
                <a:uFillTx/>
                <a:latin typeface="Carlito"/>
                <a:ea typeface="+mn-ea"/>
                <a:cs typeface="Carlito"/>
              </a:rPr>
              <a:t>circumstances</a:t>
            </a:r>
            <a:r>
              <a:rPr kumimoji="0" sz="3200" b="1" i="0" u="none" strike="noStrike" kern="1200" cap="none" spc="-25" normalizeH="0" baseline="0" noProof="0" dirty="0">
                <a:ln>
                  <a:noFill/>
                </a:ln>
                <a:solidFill>
                  <a:srgbClr val="FFFFFF"/>
                </a:solidFill>
                <a:effectLst/>
                <a:uLnTx/>
                <a:uFillTx/>
                <a:latin typeface="Carlito"/>
                <a:ea typeface="+mn-ea"/>
                <a:cs typeface="Carlito"/>
              </a:rPr>
              <a:t> </a:t>
            </a:r>
            <a:r>
              <a:rPr kumimoji="0" sz="3200" b="1" i="0" u="none" strike="noStrike" kern="1200" cap="none" spc="-5" normalizeH="0" baseline="0" noProof="0" dirty="0">
                <a:ln>
                  <a:noFill/>
                </a:ln>
                <a:solidFill>
                  <a:srgbClr val="FFFFFF"/>
                </a:solidFill>
                <a:effectLst/>
                <a:uLnTx/>
                <a:uFillTx/>
                <a:latin typeface="Carlito"/>
                <a:ea typeface="+mn-ea"/>
                <a:cs typeface="Carlito"/>
              </a:rPr>
              <a:t>change.</a:t>
            </a:r>
            <a:endParaRPr kumimoji="0" sz="3200" b="0" i="0" u="none" strike="noStrike" kern="1200" cap="none" spc="0" normalizeH="0" baseline="0" noProof="0" dirty="0">
              <a:ln>
                <a:noFill/>
              </a:ln>
              <a:solidFill>
                <a:prstClr val="black"/>
              </a:solidFill>
              <a:effectLst/>
              <a:uLnTx/>
              <a:uFillTx/>
              <a:latin typeface="Carlito"/>
              <a:ea typeface="+mn-ea"/>
              <a:cs typeface="Carlito"/>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1999" cy="6857996"/>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3" name="object 3"/>
          <p:cNvGrpSpPr/>
          <p:nvPr/>
        </p:nvGrpSpPr>
        <p:grpSpPr>
          <a:xfrm>
            <a:off x="2584704" y="1217675"/>
            <a:ext cx="6902450" cy="4361815"/>
            <a:chOff x="2584704" y="1217675"/>
            <a:chExt cx="6902450" cy="4361815"/>
          </a:xfrm>
        </p:grpSpPr>
        <p:sp>
          <p:nvSpPr>
            <p:cNvPr id="4" name="object 4"/>
            <p:cNvSpPr/>
            <p:nvPr/>
          </p:nvSpPr>
          <p:spPr>
            <a:xfrm>
              <a:off x="2932176" y="1472183"/>
              <a:ext cx="6160135" cy="3554095"/>
            </a:xfrm>
            <a:custGeom>
              <a:avLst/>
              <a:gdLst/>
              <a:ahLst/>
              <a:cxnLst/>
              <a:rect l="l" t="t" r="r" b="b"/>
              <a:pathLst>
                <a:path w="6160134" h="3554095">
                  <a:moveTo>
                    <a:pt x="0" y="3553967"/>
                  </a:moveTo>
                  <a:lnTo>
                    <a:pt x="6160008" y="3553967"/>
                  </a:lnTo>
                  <a:lnTo>
                    <a:pt x="6160008" y="0"/>
                  </a:lnTo>
                  <a:lnTo>
                    <a:pt x="0" y="0"/>
                  </a:lnTo>
                  <a:lnTo>
                    <a:pt x="0" y="3553967"/>
                  </a:lnTo>
                  <a:close/>
                </a:path>
              </a:pathLst>
            </a:custGeom>
            <a:ln w="9143">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object 5"/>
            <p:cNvSpPr/>
            <p:nvPr/>
          </p:nvSpPr>
          <p:spPr>
            <a:xfrm>
              <a:off x="2584704" y="1217675"/>
              <a:ext cx="5919216" cy="2075688"/>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object 6"/>
            <p:cNvSpPr/>
            <p:nvPr/>
          </p:nvSpPr>
          <p:spPr>
            <a:xfrm>
              <a:off x="7286244" y="1217675"/>
              <a:ext cx="2200655" cy="2075688"/>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object 7"/>
            <p:cNvSpPr/>
            <p:nvPr/>
          </p:nvSpPr>
          <p:spPr>
            <a:xfrm>
              <a:off x="4331208" y="2360675"/>
              <a:ext cx="3625595" cy="2075688"/>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object 8"/>
            <p:cNvSpPr/>
            <p:nvPr/>
          </p:nvSpPr>
          <p:spPr>
            <a:xfrm>
              <a:off x="3182112" y="3503675"/>
              <a:ext cx="5708903" cy="2075688"/>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9" name="object 9"/>
          <p:cNvSpPr txBox="1">
            <a:spLocks noGrp="1"/>
          </p:cNvSpPr>
          <p:nvPr>
            <p:ph type="title"/>
          </p:nvPr>
        </p:nvSpPr>
        <p:spPr>
          <a:xfrm>
            <a:off x="3156585" y="1443685"/>
            <a:ext cx="5711190" cy="3455670"/>
          </a:xfrm>
          <a:prstGeom prst="rect">
            <a:avLst/>
          </a:prstGeom>
        </p:spPr>
        <p:txBody>
          <a:bodyPr vert="horz" wrap="square" lIns="0" tIns="12700" rIns="0" bIns="0" rtlCol="0">
            <a:spAutoFit/>
          </a:bodyPr>
          <a:lstStyle/>
          <a:p>
            <a:pPr marL="12700" marR="5080" algn="ctr">
              <a:lnSpc>
                <a:spcPct val="100000"/>
              </a:lnSpc>
              <a:spcBef>
                <a:spcPts val="100"/>
              </a:spcBef>
            </a:pPr>
            <a:r>
              <a:rPr sz="7500" b="0" spc="-150" dirty="0">
                <a:latin typeface="Carlito"/>
                <a:cs typeface="Carlito"/>
              </a:rPr>
              <a:t>WHAT </a:t>
            </a:r>
            <a:r>
              <a:rPr sz="7500" b="0" dirty="0">
                <a:latin typeface="Carlito"/>
                <a:cs typeface="Carlito"/>
              </a:rPr>
              <a:t>WILL </a:t>
            </a:r>
            <a:r>
              <a:rPr sz="7500" b="0" spc="-5" dirty="0">
                <a:latin typeface="Carlito"/>
                <a:cs typeface="Carlito"/>
              </a:rPr>
              <a:t>BE  </a:t>
            </a:r>
            <a:r>
              <a:rPr sz="7500" b="0" spc="-65" dirty="0">
                <a:latin typeface="Carlito"/>
                <a:cs typeface="Carlito"/>
              </a:rPr>
              <a:t>YOUR  </a:t>
            </a:r>
            <a:r>
              <a:rPr sz="7500" b="0" spc="-15" dirty="0">
                <a:latin typeface="Carlito"/>
                <a:cs typeface="Carlito"/>
              </a:rPr>
              <a:t>RESPONSE?</a:t>
            </a:r>
            <a:endParaRPr sz="7500" dirty="0">
              <a:latin typeface="Carlito"/>
              <a:cs typeface="Carlito"/>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6" name="Rectangle 75">
            <a:extLst>
              <a:ext uri="{FF2B5EF4-FFF2-40B4-BE49-F238E27FC236}">
                <a16:creationId xmlns:a16="http://schemas.microsoft.com/office/drawing/2014/main" id="{25D5C296-F4B1-4AE5-8EEB-9FEB7ED177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5" name="Picture 4">
            <a:extLst>
              <a:ext uri="{FF2B5EF4-FFF2-40B4-BE49-F238E27FC236}">
                <a16:creationId xmlns:a16="http://schemas.microsoft.com/office/drawing/2014/main" id="{8D43AF78-F9A8-46EE-A08E-D4D4CA773F06}"/>
              </a:ext>
            </a:extLst>
          </p:cNvPr>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 t="530" r="17517" b="21009"/>
          <a:stretch/>
        </p:blipFill>
        <p:spPr>
          <a:xfrm>
            <a:off x="1" y="0"/>
            <a:ext cx="12191999" cy="6862572"/>
          </a:xfrm>
          <a:prstGeom prst="rect">
            <a:avLst/>
          </a:prstGeom>
        </p:spPr>
      </p:pic>
      <p:sp>
        <p:nvSpPr>
          <p:cNvPr id="78" name="Rectangle 77">
            <a:extLst>
              <a:ext uri="{FF2B5EF4-FFF2-40B4-BE49-F238E27FC236}">
                <a16:creationId xmlns:a16="http://schemas.microsoft.com/office/drawing/2014/main" id="{9C1ACE66-194D-48C4-A14A-6933B3528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lumMod val="50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933486B-05A6-4CD6-A255-1421B694E9F6}"/>
              </a:ext>
            </a:extLst>
          </p:cNvPr>
          <p:cNvSpPr>
            <a:spLocks noGrp="1"/>
          </p:cNvSpPr>
          <p:nvPr>
            <p:ph type="ctrTitle"/>
          </p:nvPr>
        </p:nvSpPr>
        <p:spPr>
          <a:xfrm>
            <a:off x="485728" y="1892999"/>
            <a:ext cx="3842808" cy="1835277"/>
          </a:xfrm>
        </p:spPr>
        <p:txBody>
          <a:bodyPr>
            <a:normAutofit/>
          </a:bodyPr>
          <a:lstStyle/>
          <a:p>
            <a:pPr algn="ctr"/>
            <a:r>
              <a:rPr lang="en-US" sz="5000" dirty="0"/>
              <a:t>California State Archives</a:t>
            </a:r>
          </a:p>
        </p:txBody>
      </p:sp>
      <p:sp>
        <p:nvSpPr>
          <p:cNvPr id="3" name="Subtitle 2">
            <a:extLst>
              <a:ext uri="{FF2B5EF4-FFF2-40B4-BE49-F238E27FC236}">
                <a16:creationId xmlns:a16="http://schemas.microsoft.com/office/drawing/2014/main" id="{F4926846-6CD9-42FA-BEFC-3B88FE92EE2C}"/>
              </a:ext>
            </a:extLst>
          </p:cNvPr>
          <p:cNvSpPr>
            <a:spLocks noGrp="1"/>
          </p:cNvSpPr>
          <p:nvPr>
            <p:ph type="subTitle" idx="1"/>
          </p:nvPr>
        </p:nvSpPr>
        <p:spPr>
          <a:xfrm>
            <a:off x="485728" y="4357715"/>
            <a:ext cx="3842808" cy="1003121"/>
          </a:xfrm>
        </p:spPr>
        <p:txBody>
          <a:bodyPr>
            <a:noAutofit/>
          </a:bodyPr>
          <a:lstStyle/>
          <a:p>
            <a:pPr algn="ctr">
              <a:lnSpc>
                <a:spcPct val="150000"/>
              </a:lnSpc>
              <a:spcBef>
                <a:spcPts val="0"/>
              </a:spcBef>
            </a:pPr>
            <a:r>
              <a:rPr lang="en-US" sz="1050" dirty="0"/>
              <a:t>Tamara K. Martin</a:t>
            </a:r>
          </a:p>
          <a:p>
            <a:pPr algn="ctr">
              <a:lnSpc>
                <a:spcPct val="150000"/>
              </a:lnSpc>
              <a:spcBef>
                <a:spcPts val="0"/>
              </a:spcBef>
            </a:pPr>
            <a:r>
              <a:rPr lang="en-US" sz="1050" dirty="0"/>
              <a:t>California State Archivist and Division Chief</a:t>
            </a:r>
          </a:p>
          <a:p>
            <a:pPr algn="ctr">
              <a:lnSpc>
                <a:spcPct val="150000"/>
              </a:lnSpc>
              <a:spcBef>
                <a:spcPts val="0"/>
              </a:spcBef>
            </a:pPr>
            <a:r>
              <a:rPr lang="en-US" sz="1050" dirty="0"/>
              <a:t>California State Archives</a:t>
            </a:r>
          </a:p>
          <a:p>
            <a:pPr algn="ctr">
              <a:lnSpc>
                <a:spcPct val="150000"/>
              </a:lnSpc>
              <a:spcBef>
                <a:spcPts val="0"/>
              </a:spcBef>
            </a:pPr>
            <a:r>
              <a:rPr lang="en-US" sz="1050" dirty="0"/>
              <a:t>Office of the Secretary of State</a:t>
            </a:r>
          </a:p>
        </p:txBody>
      </p:sp>
      <p:sp>
        <p:nvSpPr>
          <p:cNvPr id="80" name="Rectangle 79">
            <a:extLst>
              <a:ext uri="{FF2B5EF4-FFF2-40B4-BE49-F238E27FC236}">
                <a16:creationId xmlns:a16="http://schemas.microsoft.com/office/drawing/2014/main" id="{025B886A-7ED1-4B77-819B-76ACBEFB0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294150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E9D63-B9F9-4653-A3AF-E18C1CCD63EC}"/>
              </a:ext>
            </a:extLst>
          </p:cNvPr>
          <p:cNvSpPr>
            <a:spLocks noGrp="1"/>
          </p:cNvSpPr>
          <p:nvPr>
            <p:ph type="ctrTitle"/>
          </p:nvPr>
        </p:nvSpPr>
        <p:spPr/>
        <p:txBody>
          <a:bodyPr/>
          <a:lstStyle/>
          <a:p>
            <a:r>
              <a:rPr lang="en-US" dirty="0"/>
              <a:t>History and Facilities</a:t>
            </a:r>
          </a:p>
        </p:txBody>
      </p:sp>
    </p:spTree>
    <p:extLst>
      <p:ext uri="{BB962C8B-B14F-4D97-AF65-F5344CB8AC3E}">
        <p14:creationId xmlns:p14="http://schemas.microsoft.com/office/powerpoint/2010/main" val="34585335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B86EEAC6-011F-4499-ACFF-2FDC742DB0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8" name="Rectangle 47">
            <a:extLst>
              <a:ext uri="{FF2B5EF4-FFF2-40B4-BE49-F238E27FC236}">
                <a16:creationId xmlns:a16="http://schemas.microsoft.com/office/drawing/2014/main" id="{6970F14D-B6E6-40EA-96B4-4E18D0CF9D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50" name="Rectangle 49">
            <a:extLst>
              <a:ext uri="{FF2B5EF4-FFF2-40B4-BE49-F238E27FC236}">
                <a16:creationId xmlns:a16="http://schemas.microsoft.com/office/drawing/2014/main" id="{DCCCDCCF-DDE7-4FF9-BA8E-DFD3AC93A6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5" name="Picture 4" descr="Text, letter&#10;&#10;Description automatically generated">
            <a:extLst>
              <a:ext uri="{FF2B5EF4-FFF2-40B4-BE49-F238E27FC236}">
                <a16:creationId xmlns:a16="http://schemas.microsoft.com/office/drawing/2014/main" id="{4AD99EE0-A3C4-4003-B6D9-2D46C9A0495E}"/>
              </a:ext>
            </a:extLst>
          </p:cNvPr>
          <p:cNvPicPr>
            <a:picLocks noChangeAspect="1"/>
          </p:cNvPicPr>
          <p:nvPr/>
        </p:nvPicPr>
        <p:blipFill rotWithShape="1">
          <a:blip r:embed="rId2">
            <a:extLst>
              <a:ext uri="{28A0092B-C50C-407E-A947-70E740481C1C}">
                <a14:useLocalDpi xmlns:a14="http://schemas.microsoft.com/office/drawing/2010/main" val="0"/>
              </a:ext>
            </a:extLst>
          </a:blip>
          <a:srcRect t="14330" r="1" b="49099"/>
          <a:stretch/>
        </p:blipFill>
        <p:spPr>
          <a:xfrm>
            <a:off x="20" y="1"/>
            <a:ext cx="12188932" cy="6858000"/>
          </a:xfrm>
          <a:prstGeom prst="rect">
            <a:avLst/>
          </a:prstGeom>
        </p:spPr>
      </p:pic>
      <p:sp>
        <p:nvSpPr>
          <p:cNvPr id="55" name="Rectangle 51">
            <a:extLst>
              <a:ext uri="{FF2B5EF4-FFF2-40B4-BE49-F238E27FC236}">
                <a16:creationId xmlns:a16="http://schemas.microsoft.com/office/drawing/2014/main" id="{C2352FE0-ACFA-479E-A574-CED1C035D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TextBox 7">
            <a:extLst>
              <a:ext uri="{FF2B5EF4-FFF2-40B4-BE49-F238E27FC236}">
                <a16:creationId xmlns:a16="http://schemas.microsoft.com/office/drawing/2014/main" id="{1123FB44-D34B-48E2-A9D6-5E2428BE4B43}"/>
              </a:ext>
            </a:extLst>
          </p:cNvPr>
          <p:cNvSpPr txBox="1"/>
          <p:nvPr/>
        </p:nvSpPr>
        <p:spPr>
          <a:xfrm>
            <a:off x="252919" y="1123837"/>
            <a:ext cx="2947482" cy="4601183"/>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600" b="0" i="1" u="none" strike="noStrike" kern="1200" cap="none" spc="-60" normalizeH="0" baseline="0" noProof="0" dirty="0">
                <a:ln>
                  <a:noFill/>
                </a:ln>
                <a:solidFill>
                  <a:srgbClr val="FFFFFF"/>
                </a:solidFill>
                <a:effectLst/>
                <a:uLnTx/>
                <a:uFillTx/>
                <a:latin typeface="Corbel" panose="020B0503020204020204"/>
                <a:ea typeface="+mn-ea"/>
                <a:cs typeface="+mn-cs"/>
              </a:rPr>
              <a:t>Celebrating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600" b="0" i="1" u="none" strike="noStrike" kern="1200" cap="none" spc="-60" normalizeH="0" baseline="0" noProof="0" dirty="0">
                <a:ln>
                  <a:noFill/>
                </a:ln>
                <a:solidFill>
                  <a:srgbClr val="FFFFFF"/>
                </a:solidFill>
                <a:effectLst/>
                <a:uLnTx/>
                <a:uFillTx/>
                <a:latin typeface="Corbel" panose="020B0503020204020204"/>
                <a:ea typeface="+mn-ea"/>
                <a:cs typeface="+mn-cs"/>
              </a:rPr>
              <a:t>170 Years: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600" b="0" i="1" u="none" strike="noStrike" kern="1200" cap="none" spc="-60" normalizeH="0" baseline="0" noProof="0" dirty="0">
                <a:ln>
                  <a:noFill/>
                </a:ln>
                <a:solidFill>
                  <a:srgbClr val="FFFFFF"/>
                </a:solidFill>
                <a:effectLst/>
                <a:uLnTx/>
                <a:uFillTx/>
                <a:latin typeface="Corbel" panose="020B0503020204020204"/>
                <a:ea typeface="+mn-ea"/>
                <a:cs typeface="+mn-cs"/>
              </a:rPr>
              <a:t>1850-2020</a:t>
            </a:r>
          </a:p>
        </p:txBody>
      </p:sp>
      <p:sp>
        <p:nvSpPr>
          <p:cNvPr id="54" name="Rectangle 53">
            <a:extLst>
              <a:ext uri="{FF2B5EF4-FFF2-40B4-BE49-F238E27FC236}">
                <a16:creationId xmlns:a16="http://schemas.microsoft.com/office/drawing/2014/main" id="{401F5979-1992-492E-ABBD-62EBC1016C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97130" y="754144"/>
            <a:ext cx="7865196" cy="533576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a:extLst>
              <a:ext uri="{FF2B5EF4-FFF2-40B4-BE49-F238E27FC236}">
                <a16:creationId xmlns:a16="http://schemas.microsoft.com/office/drawing/2014/main" id="{81A37053-F08A-45FE-BBE7-E8A2F8B3A302}"/>
              </a:ext>
            </a:extLst>
          </p:cNvPr>
          <p:cNvSpPr txBox="1"/>
          <p:nvPr/>
        </p:nvSpPr>
        <p:spPr>
          <a:xfrm>
            <a:off x="3869268" y="864108"/>
            <a:ext cx="7315200" cy="5120640"/>
          </a:xfrm>
          <a:prstGeom prst="rect">
            <a:avLst/>
          </a:prstGeom>
        </p:spPr>
        <p:txBody>
          <a:bodyPr vert="horz" lIns="91440" tIns="45720" rIns="91440" bIns="45720" rtlCol="0" anchor="ctr">
            <a:normAutofit/>
          </a:bodyPr>
          <a:lstStyle/>
          <a:p>
            <a:pPr marL="285750" marR="0" lvl="0" indent="-182880" algn="l" defTabSz="914400" rtl="0" eaLnBrk="1" fontAlgn="auto" latinLnBrk="0" hangingPunct="1">
              <a:lnSpc>
                <a:spcPct val="90000"/>
              </a:lnSpc>
              <a:spcBef>
                <a:spcPts val="0"/>
              </a:spcBef>
              <a:spcAft>
                <a:spcPts val="600"/>
              </a:spcAft>
              <a:buClr>
                <a:srgbClr val="4A66AC"/>
              </a:buClr>
              <a:buSzTx/>
              <a:buFont typeface="Wingdings 2" pitchFamily="18" charset="2"/>
              <a:buChar char=""/>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rPr>
              <a:t>On January 5, 1850, nine months before gaining U.S. statehood, the California Legislature passed its first law: “An Act Concerning the Public Archives,” (Statutes of 1850, Chapter 1). </a:t>
            </a:r>
          </a:p>
          <a:p>
            <a:pPr marL="285750" marR="0" lvl="0" indent="-182880" algn="l" defTabSz="914400" rtl="0" eaLnBrk="1" fontAlgn="auto" latinLnBrk="0" hangingPunct="1">
              <a:lnSpc>
                <a:spcPct val="90000"/>
              </a:lnSpc>
              <a:spcBef>
                <a:spcPts val="0"/>
              </a:spcBef>
              <a:spcAft>
                <a:spcPts val="600"/>
              </a:spcAft>
              <a:buClr>
                <a:srgbClr val="4A66AC"/>
              </a:buClr>
              <a:buSzTx/>
              <a:buFont typeface="Wingdings 2" pitchFamily="18" charset="2"/>
              <a:buChar char=""/>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rPr>
              <a:t>The law created California’s Public Archives, one of the first permanent public archives in the nation.</a:t>
            </a:r>
          </a:p>
          <a:p>
            <a:pPr marL="285750" marR="0" lvl="0" indent="-182880" algn="l" defTabSz="914400" rtl="0" eaLnBrk="1" fontAlgn="auto" latinLnBrk="0" hangingPunct="1">
              <a:lnSpc>
                <a:spcPct val="90000"/>
              </a:lnSpc>
              <a:spcBef>
                <a:spcPts val="0"/>
              </a:spcBef>
              <a:spcAft>
                <a:spcPts val="600"/>
              </a:spcAft>
              <a:buClr>
                <a:srgbClr val="4A66AC"/>
              </a:buClr>
              <a:buSzTx/>
              <a:buFont typeface="Wingdings 2" pitchFamily="18" charset="2"/>
              <a:buChar char=""/>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rPr>
              <a:t>The Public Archives became a part of the Secretary of State's office to "classify, and safely keep, and preserve" all records that "were connected with the political, civil, and military history, and past administration of the Government in California.“</a:t>
            </a:r>
          </a:p>
          <a:p>
            <a:pPr marL="285750" marR="0" lvl="0" indent="-182880" algn="l" defTabSz="914400" rtl="0" eaLnBrk="1" fontAlgn="auto" latinLnBrk="0" hangingPunct="1">
              <a:lnSpc>
                <a:spcPct val="90000"/>
              </a:lnSpc>
              <a:spcBef>
                <a:spcPts val="0"/>
              </a:spcBef>
              <a:spcAft>
                <a:spcPts val="600"/>
              </a:spcAft>
              <a:buClr>
                <a:srgbClr val="4A66AC"/>
              </a:buClr>
              <a:buSzTx/>
              <a:buFont typeface="Wingdings 2" pitchFamily="18" charset="2"/>
              <a:buChar char=""/>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rPr>
              <a:t>Since 1850, California has had more than 30 Keepers of the Archives.</a:t>
            </a:r>
          </a:p>
        </p:txBody>
      </p:sp>
      <p:sp>
        <p:nvSpPr>
          <p:cNvPr id="56" name="Rectangle 55">
            <a:extLst>
              <a:ext uri="{FF2B5EF4-FFF2-40B4-BE49-F238E27FC236}">
                <a16:creationId xmlns:a16="http://schemas.microsoft.com/office/drawing/2014/main" id="{377CB93F-A0E2-4BBE-B2FC-E93932C7EC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549430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8">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0">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0" name="Rectangle 12">
            <a:extLst>
              <a:ext uri="{FF2B5EF4-FFF2-40B4-BE49-F238E27FC236}">
                <a16:creationId xmlns:a16="http://schemas.microsoft.com/office/drawing/2014/main" id="{0864E5C9-52C9-4572-AC75-548B9B9C2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1" name="Rectangle 14">
            <a:extLst>
              <a:ext uri="{FF2B5EF4-FFF2-40B4-BE49-F238E27FC236}">
                <a16:creationId xmlns:a16="http://schemas.microsoft.com/office/drawing/2014/main" id="{45CC6500-4DBD-4C34-BC14-2387FB483B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extBox 3">
            <a:extLst>
              <a:ext uri="{FF2B5EF4-FFF2-40B4-BE49-F238E27FC236}">
                <a16:creationId xmlns:a16="http://schemas.microsoft.com/office/drawing/2014/main" id="{4654AA16-87D7-4890-B3BA-1D0E31D0E9B1}"/>
              </a:ext>
            </a:extLst>
          </p:cNvPr>
          <p:cNvSpPr txBox="1"/>
          <p:nvPr/>
        </p:nvSpPr>
        <p:spPr>
          <a:xfrm>
            <a:off x="691771" y="1493850"/>
            <a:ext cx="3258688" cy="3255264"/>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900" b="0" i="0" u="none" strike="noStrike" kern="1200" cap="none" spc="-100" normalizeH="0" baseline="0" noProof="0" dirty="0">
                <a:ln>
                  <a:noFill/>
                </a:ln>
                <a:solidFill>
                  <a:srgbClr val="FFFFFF"/>
                </a:solidFill>
                <a:effectLst/>
                <a:uLnTx/>
                <a:uFillTx/>
                <a:latin typeface="Corbel" panose="020B0503020204020204"/>
                <a:ea typeface="+mn-ea"/>
                <a:cs typeface="+mn-cs"/>
              </a:rPr>
              <a:t>State Archives Locations</a:t>
            </a:r>
          </a:p>
        </p:txBody>
      </p:sp>
      <p:pic>
        <p:nvPicPr>
          <p:cNvPr id="3" name="Picture 2" descr="Diagram&#10;&#10;Description automatically generated">
            <a:extLst>
              <a:ext uri="{FF2B5EF4-FFF2-40B4-BE49-F238E27FC236}">
                <a16:creationId xmlns:a16="http://schemas.microsoft.com/office/drawing/2014/main" id="{8EE27C36-3848-4CF4-A044-B6B8BD525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0640" y="965566"/>
            <a:ext cx="6367271" cy="4918716"/>
          </a:xfrm>
          <a:prstGeom prst="rect">
            <a:avLst/>
          </a:prstGeom>
        </p:spPr>
      </p:pic>
      <p:sp>
        <p:nvSpPr>
          <p:cNvPr id="17" name="Rectangle 16">
            <a:extLst>
              <a:ext uri="{FF2B5EF4-FFF2-40B4-BE49-F238E27FC236}">
                <a16:creationId xmlns:a16="http://schemas.microsoft.com/office/drawing/2014/main" id="{4E34A3B6-BAD2-4156-BDC6-4736248BF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883019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 name="Rectangle 112">
            <a:extLst>
              <a:ext uri="{FF2B5EF4-FFF2-40B4-BE49-F238E27FC236}">
                <a16:creationId xmlns:a16="http://schemas.microsoft.com/office/drawing/2014/main" id="{40DCEEEA-6FE7-4541-9EB2-EF754066EE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5" name="Rectangle 114">
            <a:extLst>
              <a:ext uri="{FF2B5EF4-FFF2-40B4-BE49-F238E27FC236}">
                <a16:creationId xmlns:a16="http://schemas.microsoft.com/office/drawing/2014/main" id="{03A72D00-0CA4-4A88-86CE-B1FB393C5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17" name="Rectangle 116">
            <a:extLst>
              <a:ext uri="{FF2B5EF4-FFF2-40B4-BE49-F238E27FC236}">
                <a16:creationId xmlns:a16="http://schemas.microsoft.com/office/drawing/2014/main" id="{5C1D4A39-A122-41DA-BF9B-2313FB6B7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24" name="Rectangle 118">
            <a:extLst>
              <a:ext uri="{FF2B5EF4-FFF2-40B4-BE49-F238E27FC236}">
                <a16:creationId xmlns:a16="http://schemas.microsoft.com/office/drawing/2014/main" id="{ACD120F8-C0F1-4CC6-B340-0B8F67C400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7052486"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extBox 4">
            <a:extLst>
              <a:ext uri="{FF2B5EF4-FFF2-40B4-BE49-F238E27FC236}">
                <a16:creationId xmlns:a16="http://schemas.microsoft.com/office/drawing/2014/main" id="{6CEDCA11-29E6-4979-A392-B798DD99DB46}"/>
              </a:ext>
            </a:extLst>
          </p:cNvPr>
          <p:cNvSpPr txBox="1"/>
          <p:nvPr/>
        </p:nvSpPr>
        <p:spPr>
          <a:xfrm>
            <a:off x="289248" y="1123837"/>
            <a:ext cx="6451110" cy="1255469"/>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600" b="0" i="0" u="none" strike="noStrike" kern="1200" cap="none" spc="-60" normalizeH="0" baseline="0" noProof="0">
                <a:ln>
                  <a:noFill/>
                </a:ln>
                <a:solidFill>
                  <a:srgbClr val="FFFFFF"/>
                </a:solidFill>
                <a:effectLst/>
                <a:uLnTx/>
                <a:uFillTx/>
                <a:latin typeface="Corbel" panose="020B0503020204020204"/>
                <a:ea typeface="+mn-ea"/>
                <a:cs typeface="+mn-cs"/>
              </a:rPr>
              <a:t>Archives Old Vault</a:t>
            </a:r>
          </a:p>
        </p:txBody>
      </p:sp>
      <p:sp>
        <p:nvSpPr>
          <p:cNvPr id="6" name="TextBox 5">
            <a:extLst>
              <a:ext uri="{FF2B5EF4-FFF2-40B4-BE49-F238E27FC236}">
                <a16:creationId xmlns:a16="http://schemas.microsoft.com/office/drawing/2014/main" id="{8AE36A6B-58B3-4A1B-BE6C-E4A4BDB8F61A}"/>
              </a:ext>
            </a:extLst>
          </p:cNvPr>
          <p:cNvSpPr txBox="1"/>
          <p:nvPr/>
        </p:nvSpPr>
        <p:spPr>
          <a:xfrm>
            <a:off x="289248" y="2510395"/>
            <a:ext cx="6451109" cy="3274586"/>
          </a:xfrm>
          <a:prstGeom prst="rect">
            <a:avLst/>
          </a:prstGeom>
        </p:spPr>
        <p:txBody>
          <a:bodyPr vert="horz" lIns="91440" tIns="45720" rIns="91440" bIns="45720" rtlCol="0" anchor="t">
            <a:normAutofit/>
          </a:bodyPr>
          <a:lstStyle/>
          <a:p>
            <a:pPr marL="388620" marR="0" lvl="0" indent="-285750" algn="l" defTabSz="914400" rtl="0" eaLnBrk="1" fontAlgn="auto" latinLnBrk="0" hangingPunct="1">
              <a:lnSpc>
                <a:spcPct val="90000"/>
              </a:lnSpc>
              <a:spcBef>
                <a:spcPts val="0"/>
              </a:spcBef>
              <a:spcAft>
                <a:spcPts val="600"/>
              </a:spcAft>
              <a:buClr>
                <a:prstClr val="white"/>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rPr>
              <a:t>In 1899, the State Legislature approved a “moisture-proof, fire-proof, and burglar-proof” vault to be built in the basement of the capitol building, "for storage and care of such archives as may be delivered to [the Secretary of State] by the various State officials." </a:t>
            </a:r>
          </a:p>
          <a:p>
            <a:pPr marL="388620" marR="0" lvl="0" indent="-285750" algn="l" defTabSz="914400" rtl="0" eaLnBrk="1" fontAlgn="auto" latinLnBrk="0" hangingPunct="1">
              <a:lnSpc>
                <a:spcPct val="90000"/>
              </a:lnSpc>
              <a:spcBef>
                <a:spcPts val="0"/>
              </a:spcBef>
              <a:spcAft>
                <a:spcPts val="600"/>
              </a:spcAft>
              <a:buClr>
                <a:prstClr val="white"/>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rPr>
              <a:t>Known as the “old vault,” it held California’s most important records until 1965.</a:t>
            </a:r>
          </a:p>
        </p:txBody>
      </p:sp>
      <p:pic>
        <p:nvPicPr>
          <p:cNvPr id="4" name="Picture 3" descr="A large building in the background&#10;&#10;Description automatically generated">
            <a:extLst>
              <a:ext uri="{FF2B5EF4-FFF2-40B4-BE49-F238E27FC236}">
                <a16:creationId xmlns:a16="http://schemas.microsoft.com/office/drawing/2014/main" id="{B1BDC360-590B-4C3E-A4CF-57E9EEF04EA1}"/>
              </a:ext>
            </a:extLst>
          </p:cNvPr>
          <p:cNvPicPr>
            <a:picLocks noChangeAspect="1"/>
          </p:cNvPicPr>
          <p:nvPr/>
        </p:nvPicPr>
        <p:blipFill rotWithShape="1">
          <a:blip r:embed="rId2">
            <a:extLst>
              <a:ext uri="{28A0092B-C50C-407E-A947-70E740481C1C}">
                <a14:useLocalDpi xmlns:a14="http://schemas.microsoft.com/office/drawing/2010/main" val="0"/>
              </a:ext>
            </a:extLst>
          </a:blip>
          <a:srcRect l="14882" t="8453" r="4231" b="39332"/>
          <a:stretch/>
        </p:blipFill>
        <p:spPr>
          <a:xfrm>
            <a:off x="7545282" y="477101"/>
            <a:ext cx="3777788" cy="2947327"/>
          </a:xfrm>
          <a:prstGeom prst="rect">
            <a:avLst/>
          </a:prstGeom>
        </p:spPr>
      </p:pic>
      <p:pic>
        <p:nvPicPr>
          <p:cNvPr id="8" name="Picture 7" descr="A picture containing text, circuit&#10;&#10;Description automatically generated">
            <a:extLst>
              <a:ext uri="{FF2B5EF4-FFF2-40B4-BE49-F238E27FC236}">
                <a16:creationId xmlns:a16="http://schemas.microsoft.com/office/drawing/2014/main" id="{704F5F67-D8C2-42C4-A55A-E5A14E1A772A}"/>
              </a:ext>
            </a:extLst>
          </p:cNvPr>
          <p:cNvPicPr>
            <a:picLocks noChangeAspect="1"/>
          </p:cNvPicPr>
          <p:nvPr/>
        </p:nvPicPr>
        <p:blipFill rotWithShape="1">
          <a:blip r:embed="rId3">
            <a:extLst>
              <a:ext uri="{28A0092B-C50C-407E-A947-70E740481C1C}">
                <a14:useLocalDpi xmlns:a14="http://schemas.microsoft.com/office/drawing/2010/main" val="0"/>
              </a:ext>
            </a:extLst>
          </a:blip>
          <a:srcRect l="4625" r="2" b="2"/>
          <a:stretch/>
        </p:blipFill>
        <p:spPr>
          <a:xfrm>
            <a:off x="7545281" y="3741655"/>
            <a:ext cx="3777788" cy="2584546"/>
          </a:xfrm>
          <a:prstGeom prst="rect">
            <a:avLst/>
          </a:prstGeom>
        </p:spPr>
      </p:pic>
      <p:sp>
        <p:nvSpPr>
          <p:cNvPr id="125" name="Rectangle 120">
            <a:extLst>
              <a:ext uri="{FF2B5EF4-FFF2-40B4-BE49-F238E27FC236}">
                <a16:creationId xmlns:a16="http://schemas.microsoft.com/office/drawing/2014/main" id="{8AF6EFCA-56DD-442E-9948-D162BEBBFD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527329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11">
            <a:extLst>
              <a:ext uri="{FF2B5EF4-FFF2-40B4-BE49-F238E27FC236}">
                <a16:creationId xmlns:a16="http://schemas.microsoft.com/office/drawing/2014/main" id="{B86EEAC6-011F-4499-ACFF-2FDC742DB0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13">
            <a:extLst>
              <a:ext uri="{FF2B5EF4-FFF2-40B4-BE49-F238E27FC236}">
                <a16:creationId xmlns:a16="http://schemas.microsoft.com/office/drawing/2014/main" id="{6970F14D-B6E6-40EA-96B4-4E18D0CF9D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15">
            <a:extLst>
              <a:ext uri="{FF2B5EF4-FFF2-40B4-BE49-F238E27FC236}">
                <a16:creationId xmlns:a16="http://schemas.microsoft.com/office/drawing/2014/main" id="{1FCF8D96-ACCE-4A38-BFE7-4D631184D1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9254"/>
            <a:ext cx="5608255"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3" name="TextBox 2">
            <a:extLst>
              <a:ext uri="{FF2B5EF4-FFF2-40B4-BE49-F238E27FC236}">
                <a16:creationId xmlns:a16="http://schemas.microsoft.com/office/drawing/2014/main" id="{4109E725-C503-4160-B224-343213D2EF78}"/>
              </a:ext>
            </a:extLst>
          </p:cNvPr>
          <p:cNvSpPr txBox="1"/>
          <p:nvPr/>
        </p:nvSpPr>
        <p:spPr>
          <a:xfrm>
            <a:off x="289248" y="1123837"/>
            <a:ext cx="4998963" cy="1255469"/>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600" b="0" i="0" u="none" strike="noStrike" kern="1200" cap="none" spc="-60" normalizeH="0" baseline="0" noProof="0">
                <a:ln>
                  <a:noFill/>
                </a:ln>
                <a:solidFill>
                  <a:srgbClr val="FFFFFF"/>
                </a:solidFill>
                <a:effectLst/>
                <a:uLnTx/>
                <a:uFillTx/>
                <a:latin typeface="Corbel" panose="020B0503020204020204"/>
                <a:ea typeface="+mn-ea"/>
                <a:cs typeface="+mn-cs"/>
              </a:rPr>
              <a:t>Old Archives Warehouse</a:t>
            </a:r>
          </a:p>
        </p:txBody>
      </p:sp>
      <p:sp>
        <p:nvSpPr>
          <p:cNvPr id="7" name="TextBox 6">
            <a:extLst>
              <a:ext uri="{FF2B5EF4-FFF2-40B4-BE49-F238E27FC236}">
                <a16:creationId xmlns:a16="http://schemas.microsoft.com/office/drawing/2014/main" id="{8C3865BD-8141-4464-BEB3-621E774B74F5}"/>
              </a:ext>
            </a:extLst>
          </p:cNvPr>
          <p:cNvSpPr txBox="1"/>
          <p:nvPr/>
        </p:nvSpPr>
        <p:spPr>
          <a:xfrm>
            <a:off x="289249" y="2510395"/>
            <a:ext cx="4998962" cy="3274586"/>
          </a:xfrm>
          <a:prstGeom prst="rect">
            <a:avLst/>
          </a:prstGeom>
        </p:spPr>
        <p:txBody>
          <a:bodyPr vert="horz" lIns="91440" tIns="45720" rIns="91440" bIns="45720" rtlCol="0" anchor="t">
            <a:normAutofit/>
          </a:bodyPr>
          <a:lstStyle/>
          <a:p>
            <a:pPr marL="285750" marR="0" lvl="0" indent="-182880" algn="l" defTabSz="914400" rtl="0" eaLnBrk="1" fontAlgn="auto" latinLnBrk="0" hangingPunct="1">
              <a:lnSpc>
                <a:spcPct val="90000"/>
              </a:lnSpc>
              <a:spcBef>
                <a:spcPts val="0"/>
              </a:spcBef>
              <a:spcAft>
                <a:spcPts val="600"/>
              </a:spcAft>
              <a:buClr>
                <a:prstClr val="white"/>
              </a:buClr>
              <a:buSzTx/>
              <a:buFont typeface="Wingdings 2" pitchFamily="18" charset="2"/>
              <a:buChar char=""/>
              <a:tabLst/>
              <a:defRPr/>
            </a:pPr>
            <a:r>
              <a:rPr kumimoji="0" lang="en-US" sz="1500" b="0" i="0" u="none" strike="noStrike" kern="1200" cap="none" spc="0" normalizeH="0" baseline="0" noProof="0" dirty="0">
                <a:ln>
                  <a:noFill/>
                </a:ln>
                <a:solidFill>
                  <a:srgbClr val="FFFFFF"/>
                </a:solidFill>
                <a:effectLst/>
                <a:uLnTx/>
                <a:uFillTx/>
                <a:latin typeface="Corbel" panose="020B0503020204020204"/>
                <a:ea typeface="+mn-ea"/>
                <a:cs typeface="+mn-cs"/>
              </a:rPr>
              <a:t>By the turn of the twentieth century, the State Archives' vault in the State Capitol building was overflowing. </a:t>
            </a:r>
          </a:p>
          <a:p>
            <a:pPr marL="285750" marR="0" lvl="0" indent="-182880" algn="l" defTabSz="914400" rtl="0" eaLnBrk="1" fontAlgn="auto" latinLnBrk="0" hangingPunct="1">
              <a:lnSpc>
                <a:spcPct val="90000"/>
              </a:lnSpc>
              <a:spcBef>
                <a:spcPts val="0"/>
              </a:spcBef>
              <a:spcAft>
                <a:spcPts val="600"/>
              </a:spcAft>
              <a:buClr>
                <a:prstClr val="white"/>
              </a:buClr>
              <a:buSzTx/>
              <a:buFont typeface="Wingdings 2" pitchFamily="18" charset="2"/>
              <a:buChar char=""/>
              <a:tabLst/>
              <a:defRPr/>
            </a:pPr>
            <a:r>
              <a:rPr kumimoji="0" lang="en-US" sz="1500" b="0" i="0" u="none" strike="noStrike" kern="1200" cap="none" spc="0" normalizeH="0" baseline="0" noProof="0" dirty="0">
                <a:ln>
                  <a:noFill/>
                </a:ln>
                <a:solidFill>
                  <a:srgbClr val="FFFFFF"/>
                </a:solidFill>
                <a:effectLst/>
                <a:uLnTx/>
                <a:uFillTx/>
                <a:latin typeface="Corbel" panose="020B0503020204020204"/>
                <a:ea typeface="+mn-ea"/>
                <a:cs typeface="+mn-cs"/>
              </a:rPr>
              <a:t>During a 1914 inspection, members of the American Historical Association noted the “discreditable congestion” in the State Archives’ vault and surrounding rooms at the State Capitol.</a:t>
            </a:r>
          </a:p>
          <a:p>
            <a:pPr marL="285750" marR="0" lvl="0" indent="-182880" algn="l" defTabSz="914400" rtl="0" eaLnBrk="1" fontAlgn="auto" latinLnBrk="0" hangingPunct="1">
              <a:lnSpc>
                <a:spcPct val="90000"/>
              </a:lnSpc>
              <a:spcBef>
                <a:spcPts val="0"/>
              </a:spcBef>
              <a:spcAft>
                <a:spcPts val="600"/>
              </a:spcAft>
              <a:buClr>
                <a:prstClr val="white"/>
              </a:buClr>
              <a:buSzTx/>
              <a:buFont typeface="Wingdings 2" pitchFamily="18" charset="2"/>
              <a:buChar char=""/>
              <a:tabLst/>
              <a:defRPr/>
            </a:pPr>
            <a:r>
              <a:rPr kumimoji="0" lang="en-US" sz="1500" b="0" i="0" u="none" strike="noStrike" kern="1200" cap="none" spc="0" normalizeH="0" baseline="0" noProof="0" dirty="0">
                <a:ln>
                  <a:noFill/>
                </a:ln>
                <a:solidFill>
                  <a:srgbClr val="FFFFFF"/>
                </a:solidFill>
                <a:effectLst/>
                <a:uLnTx/>
                <a:uFillTx/>
                <a:latin typeface="Corbel" panose="020B0503020204020204"/>
                <a:ea typeface="+mn-ea"/>
                <a:cs typeface="+mn-cs"/>
              </a:rPr>
              <a:t>In the 1930s, the Secretary of State began to transfer the overflow of documents to a warehouse in downtown Sacramento. Built in 1915, this warehouse had no security or temperature controls.</a:t>
            </a:r>
          </a:p>
        </p:txBody>
      </p:sp>
      <p:pic>
        <p:nvPicPr>
          <p:cNvPr id="5" name="Picture 4" descr="A room filled with furniture and a house&#10;&#10;Description automatically generated">
            <a:extLst>
              <a:ext uri="{FF2B5EF4-FFF2-40B4-BE49-F238E27FC236}">
                <a16:creationId xmlns:a16="http://schemas.microsoft.com/office/drawing/2014/main" id="{A1F1FE57-E3E6-473E-A3F1-142AA542A381}"/>
              </a:ext>
            </a:extLst>
          </p:cNvPr>
          <p:cNvPicPr>
            <a:picLocks noChangeAspect="1"/>
          </p:cNvPicPr>
          <p:nvPr/>
        </p:nvPicPr>
        <p:blipFill rotWithShape="1">
          <a:blip r:embed="rId2">
            <a:extLst>
              <a:ext uri="{28A0092B-C50C-407E-A947-70E740481C1C}">
                <a14:useLocalDpi xmlns:a14="http://schemas.microsoft.com/office/drawing/2010/main" val="0"/>
              </a:ext>
            </a:extLst>
          </a:blip>
          <a:srcRect l="586" r="18834"/>
          <a:stretch/>
        </p:blipFill>
        <p:spPr>
          <a:xfrm>
            <a:off x="6083162" y="759254"/>
            <a:ext cx="5238340" cy="5330650"/>
          </a:xfrm>
          <a:prstGeom prst="rect">
            <a:avLst/>
          </a:prstGeom>
        </p:spPr>
      </p:pic>
    </p:spTree>
    <p:extLst>
      <p:ext uri="{BB962C8B-B14F-4D97-AF65-F5344CB8AC3E}">
        <p14:creationId xmlns:p14="http://schemas.microsoft.com/office/powerpoint/2010/main" val="23237645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133600" y="2114551"/>
            <a:ext cx="7467600" cy="4420939"/>
          </a:xfrm>
          <a:solidFill>
            <a:schemeClr val="bg1"/>
          </a:solidFill>
        </p:spPr>
        <p:style>
          <a:lnRef idx="1">
            <a:schemeClr val="accent1"/>
          </a:lnRef>
          <a:fillRef idx="2">
            <a:schemeClr val="accent1"/>
          </a:fillRef>
          <a:effectRef idx="1">
            <a:schemeClr val="accent1"/>
          </a:effectRef>
          <a:fontRef idx="minor">
            <a:schemeClr val="dk1"/>
          </a:fontRef>
        </p:style>
        <p:txBody>
          <a:bodyPr>
            <a:normAutofit/>
          </a:bodyPr>
          <a:lstStyle/>
          <a:p>
            <a:pPr marL="0" indent="0">
              <a:buNone/>
            </a:pPr>
            <a:endParaRPr lang="en-US" sz="2000" dirty="0"/>
          </a:p>
          <a:p>
            <a:pPr marL="0" indent="0">
              <a:buNone/>
            </a:pPr>
            <a:r>
              <a:rPr lang="en-US" dirty="0"/>
              <a:t>Moderator:  Beth Golding, Florida</a:t>
            </a:r>
          </a:p>
          <a:p>
            <a:pPr marL="0" indent="0">
              <a:buNone/>
            </a:pPr>
            <a:endParaRPr lang="en-US" sz="2000" dirty="0"/>
          </a:p>
          <a:p>
            <a:pPr marL="0" indent="0">
              <a:buNone/>
            </a:pPr>
            <a:r>
              <a:rPr lang="en-US" sz="3200" dirty="0"/>
              <a:t>Presenters:</a:t>
            </a:r>
          </a:p>
          <a:p>
            <a:pPr marL="0" indent="0">
              <a:buNone/>
            </a:pPr>
            <a:r>
              <a:rPr lang="en-US" sz="3200" dirty="0"/>
              <a:t>Catherine Newsome, Louisiana State Archives</a:t>
            </a:r>
          </a:p>
          <a:p>
            <a:pPr marL="0" indent="0">
              <a:buNone/>
            </a:pPr>
            <a:endParaRPr lang="en-US" sz="3200" dirty="0"/>
          </a:p>
          <a:p>
            <a:pPr marL="0" indent="0">
              <a:buNone/>
            </a:pPr>
            <a:r>
              <a:rPr lang="en-US" sz="3200" dirty="0"/>
              <a:t>Tamara Martin, California State Archives</a:t>
            </a:r>
          </a:p>
          <a:p>
            <a:pPr marL="257175" indent="-257175"/>
            <a:endParaRPr lang="en-US" sz="2000" dirty="0"/>
          </a:p>
          <a:p>
            <a:pPr marL="257175" indent="-257175"/>
            <a:endParaRPr lang="en-US" b="0" dirty="0"/>
          </a:p>
          <a:p>
            <a:pPr marL="257175" indent="-257175"/>
            <a:endParaRPr lang="en-US" b="0" dirty="0"/>
          </a:p>
        </p:txBody>
      </p:sp>
      <p:pic>
        <p:nvPicPr>
          <p:cNvPr id="3" name="Picture 2">
            <a:extLst>
              <a:ext uri="{FF2B5EF4-FFF2-40B4-BE49-F238E27FC236}">
                <a16:creationId xmlns:a16="http://schemas.microsoft.com/office/drawing/2014/main" id="{5F135668-CD0A-467C-B4E6-E87E15D4C3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4760" y="322510"/>
            <a:ext cx="6685280" cy="1778253"/>
          </a:xfrm>
          <a:prstGeom prst="rect">
            <a:avLst/>
          </a:prstGeom>
        </p:spPr>
      </p:pic>
    </p:spTree>
    <p:extLst>
      <p:ext uri="{BB962C8B-B14F-4D97-AF65-F5344CB8AC3E}">
        <p14:creationId xmlns:p14="http://schemas.microsoft.com/office/powerpoint/2010/main" val="8808059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BED7469-0D10-44CB-A4C2-C1124B3CA5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F4351E00-23D4-4170-AACC-F27A1EE3FF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8" name="Rectangle 17">
            <a:extLst>
              <a:ext uri="{FF2B5EF4-FFF2-40B4-BE49-F238E27FC236}">
                <a16:creationId xmlns:a16="http://schemas.microsoft.com/office/drawing/2014/main" id="{79FA8816-1A74-437F-87D9-8CB1C252FA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0" name="Rectangle 19">
            <a:extLst>
              <a:ext uri="{FF2B5EF4-FFF2-40B4-BE49-F238E27FC236}">
                <a16:creationId xmlns:a16="http://schemas.microsoft.com/office/drawing/2014/main" id="{DD38F43D-7251-49DA-8210-748ED92CD6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5608255"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Box 2">
            <a:extLst>
              <a:ext uri="{FF2B5EF4-FFF2-40B4-BE49-F238E27FC236}">
                <a16:creationId xmlns:a16="http://schemas.microsoft.com/office/drawing/2014/main" id="{BB699A4C-789C-4C07-A767-44EA3A179F71}"/>
              </a:ext>
            </a:extLst>
          </p:cNvPr>
          <p:cNvSpPr txBox="1"/>
          <p:nvPr/>
        </p:nvSpPr>
        <p:spPr>
          <a:xfrm>
            <a:off x="289248" y="1123837"/>
            <a:ext cx="4998963" cy="1255469"/>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600" b="0" i="0" u="none" strike="noStrike" kern="1200" cap="none" spc="-60" normalizeH="0" baseline="0" noProof="0">
                <a:ln>
                  <a:noFill/>
                </a:ln>
                <a:solidFill>
                  <a:srgbClr val="FFFFFF"/>
                </a:solidFill>
                <a:effectLst/>
                <a:uLnTx/>
                <a:uFillTx/>
                <a:latin typeface="Corbel" panose="020B0503020204020204"/>
                <a:ea typeface="+mn-ea"/>
                <a:cs typeface="+mn-cs"/>
              </a:rPr>
              <a:t>State Printing Plant</a:t>
            </a:r>
          </a:p>
        </p:txBody>
      </p:sp>
      <p:sp>
        <p:nvSpPr>
          <p:cNvPr id="9" name="TextBox 8">
            <a:extLst>
              <a:ext uri="{FF2B5EF4-FFF2-40B4-BE49-F238E27FC236}">
                <a16:creationId xmlns:a16="http://schemas.microsoft.com/office/drawing/2014/main" id="{CC52DD12-8B3C-4512-BA5D-BF371CF83085}"/>
              </a:ext>
            </a:extLst>
          </p:cNvPr>
          <p:cNvSpPr txBox="1"/>
          <p:nvPr/>
        </p:nvSpPr>
        <p:spPr>
          <a:xfrm>
            <a:off x="289249" y="2510395"/>
            <a:ext cx="4998962" cy="3274586"/>
          </a:xfrm>
          <a:prstGeom prst="rect">
            <a:avLst/>
          </a:prstGeom>
        </p:spPr>
        <p:txBody>
          <a:bodyPr vert="horz" lIns="91440" tIns="45720" rIns="91440" bIns="45720" rtlCol="0" anchor="t">
            <a:normAutofit/>
          </a:bodyPr>
          <a:lstStyle/>
          <a:p>
            <a:pPr marL="285750" marR="0" lvl="0" indent="-182880" algn="l" defTabSz="914400" rtl="0" eaLnBrk="1" fontAlgn="auto" latinLnBrk="0" hangingPunct="1">
              <a:lnSpc>
                <a:spcPct val="90000"/>
              </a:lnSpc>
              <a:spcBef>
                <a:spcPts val="0"/>
              </a:spcBef>
              <a:spcAft>
                <a:spcPts val="600"/>
              </a:spcAft>
              <a:buClr>
                <a:prstClr val="white"/>
              </a:buClr>
              <a:buSzTx/>
              <a:buFont typeface="Wingdings 2" pitchFamily="18" charset="2"/>
              <a:buChar char=""/>
              <a:tabLst/>
              <a:defRPr/>
            </a:pPr>
            <a:r>
              <a:rPr kumimoji="0" lang="en-US" sz="1500" b="0" i="0" u="none" strike="noStrike" kern="1200" cap="none" spc="0" normalizeH="0" baseline="0" noProof="0" dirty="0">
                <a:ln>
                  <a:noFill/>
                </a:ln>
                <a:solidFill>
                  <a:srgbClr val="FFFFFF"/>
                </a:solidFill>
                <a:effectLst/>
                <a:uLnTx/>
                <a:uFillTx/>
                <a:latin typeface="Corbel" panose="020B0503020204020204"/>
                <a:ea typeface="+mn-ea"/>
                <a:cs typeface="+mn-cs"/>
              </a:rPr>
              <a:t>The State Archives moved to the State Printing Plant at 10th and O streets in Sacramento in 1955. </a:t>
            </a:r>
          </a:p>
          <a:p>
            <a:pPr marL="285750" marR="0" lvl="0" indent="-182880" algn="l" defTabSz="914400" rtl="0" eaLnBrk="1" fontAlgn="auto" latinLnBrk="0" hangingPunct="1">
              <a:lnSpc>
                <a:spcPct val="90000"/>
              </a:lnSpc>
              <a:spcBef>
                <a:spcPts val="0"/>
              </a:spcBef>
              <a:spcAft>
                <a:spcPts val="600"/>
              </a:spcAft>
              <a:buClr>
                <a:prstClr val="white"/>
              </a:buClr>
              <a:buSzTx/>
              <a:buFont typeface="Wingdings 2" pitchFamily="18" charset="2"/>
              <a:buChar char=""/>
              <a:tabLst/>
              <a:defRPr/>
            </a:pPr>
            <a:r>
              <a:rPr kumimoji="0" lang="en-US" sz="1500" b="0" i="0" u="none" strike="noStrike" kern="1200" cap="none" spc="0" normalizeH="0" baseline="0" noProof="0" dirty="0">
                <a:ln>
                  <a:noFill/>
                </a:ln>
                <a:solidFill>
                  <a:srgbClr val="FFFFFF"/>
                </a:solidFill>
                <a:effectLst/>
                <a:uLnTx/>
                <a:uFillTx/>
                <a:latin typeface="Corbel" panose="020B0503020204020204"/>
                <a:ea typeface="+mn-ea"/>
                <a:cs typeface="+mn-cs"/>
              </a:rPr>
              <a:t>The building provided expanded storage areas and rooms dedicated to professional archival activities. Rows of metal filing cabinets and shelving housed over 23,000 cubic feet of documents. </a:t>
            </a:r>
          </a:p>
          <a:p>
            <a:pPr marL="285750" marR="0" lvl="0" indent="-182880" algn="l" defTabSz="914400" rtl="0" eaLnBrk="1" fontAlgn="auto" latinLnBrk="0" hangingPunct="1">
              <a:lnSpc>
                <a:spcPct val="90000"/>
              </a:lnSpc>
              <a:spcBef>
                <a:spcPts val="0"/>
              </a:spcBef>
              <a:spcAft>
                <a:spcPts val="600"/>
              </a:spcAft>
              <a:buClr>
                <a:prstClr val="white"/>
              </a:buClr>
              <a:buSzTx/>
              <a:buFont typeface="Wingdings 2" pitchFamily="18" charset="2"/>
              <a:buChar char=""/>
              <a:tabLst/>
              <a:defRPr/>
            </a:pPr>
            <a:r>
              <a:rPr kumimoji="0" lang="en-US" sz="1500" b="0" i="0" u="none" strike="noStrike" kern="1200" cap="none" spc="0" normalizeH="0" baseline="0" noProof="0" dirty="0">
                <a:ln>
                  <a:noFill/>
                </a:ln>
                <a:solidFill>
                  <a:srgbClr val="FFFFFF"/>
                </a:solidFill>
                <a:effectLst/>
                <a:uLnTx/>
                <a:uFillTx/>
                <a:latin typeface="Corbel" panose="020B0503020204020204"/>
                <a:ea typeface="+mn-ea"/>
                <a:cs typeface="+mn-cs"/>
              </a:rPr>
              <a:t>The State Printing Plant building was large enough to provide a dedicated reading room for patrons of the State Archives. </a:t>
            </a:r>
          </a:p>
          <a:p>
            <a:pPr marL="285750" marR="0" lvl="0" indent="-182880" algn="l" defTabSz="914400" rtl="0" eaLnBrk="1" fontAlgn="auto" latinLnBrk="0" hangingPunct="1">
              <a:lnSpc>
                <a:spcPct val="90000"/>
              </a:lnSpc>
              <a:spcBef>
                <a:spcPts val="0"/>
              </a:spcBef>
              <a:spcAft>
                <a:spcPts val="600"/>
              </a:spcAft>
              <a:buClr>
                <a:prstClr val="white"/>
              </a:buClr>
              <a:buSzTx/>
              <a:buFont typeface="Wingdings 2" pitchFamily="18" charset="2"/>
              <a:buChar char=""/>
              <a:tabLst/>
              <a:defRPr/>
            </a:pPr>
            <a:r>
              <a:rPr kumimoji="0" lang="en-US" sz="1500" b="0" i="0" u="none" strike="noStrike" kern="1200" cap="none" spc="0" normalizeH="0" baseline="0" noProof="0" dirty="0">
                <a:ln>
                  <a:noFill/>
                </a:ln>
                <a:solidFill>
                  <a:srgbClr val="FFFFFF"/>
                </a:solidFill>
                <a:effectLst/>
                <a:uLnTx/>
                <a:uFillTx/>
                <a:latin typeface="Corbel" panose="020B0503020204020204"/>
                <a:ea typeface="+mn-ea"/>
                <a:cs typeface="+mn-cs"/>
              </a:rPr>
              <a:t>Originally located on the second floor, the reading room was relocated to the first floor for easier access in 1966.</a:t>
            </a:r>
          </a:p>
          <a:p>
            <a:pPr marL="285750" marR="0" lvl="0" indent="-182880" algn="l" defTabSz="914400" rtl="0" eaLnBrk="1" fontAlgn="auto" latinLnBrk="0" hangingPunct="1">
              <a:lnSpc>
                <a:spcPct val="90000"/>
              </a:lnSpc>
              <a:spcBef>
                <a:spcPts val="0"/>
              </a:spcBef>
              <a:spcAft>
                <a:spcPts val="600"/>
              </a:spcAft>
              <a:buClr>
                <a:prstClr val="white"/>
              </a:buClr>
              <a:buSzTx/>
              <a:buFont typeface="Wingdings 2" pitchFamily="18" charset="2"/>
              <a:buChar char=""/>
              <a:tabLst/>
              <a:defRPr/>
            </a:pPr>
            <a:r>
              <a:rPr kumimoji="0" lang="en-US" sz="1500" b="0" i="0" u="none" strike="noStrike" kern="1200" cap="none" spc="0" normalizeH="0" baseline="0" noProof="0" dirty="0">
                <a:ln>
                  <a:noFill/>
                </a:ln>
                <a:solidFill>
                  <a:srgbClr val="FFFFFF"/>
                </a:solidFill>
                <a:effectLst/>
                <a:uLnTx/>
                <a:uFillTx/>
                <a:latin typeface="Corbel" panose="020B0503020204020204"/>
                <a:ea typeface="+mn-ea"/>
                <a:cs typeface="+mn-cs"/>
              </a:rPr>
              <a:t>The State Archives remains at this location today, although under the roof of a new building.</a:t>
            </a:r>
          </a:p>
          <a:p>
            <a:pPr marL="102870" marR="0" lvl="0" indent="0" algn="l" defTabSz="914400" rtl="0" eaLnBrk="1" fontAlgn="auto" latinLnBrk="0" hangingPunct="1">
              <a:lnSpc>
                <a:spcPct val="90000"/>
              </a:lnSpc>
              <a:spcBef>
                <a:spcPts val="0"/>
              </a:spcBef>
              <a:spcAft>
                <a:spcPts val="600"/>
              </a:spcAft>
              <a:buClr>
                <a:prstClr val="white"/>
              </a:buClr>
              <a:buSzTx/>
              <a:buFontTx/>
              <a:buNone/>
              <a:tabLst/>
              <a:defRPr/>
            </a:pPr>
            <a:endParaRPr kumimoji="0" lang="en-US" sz="15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pic>
        <p:nvPicPr>
          <p:cNvPr id="7" name="Picture 6" descr="A dining room table and chairs in a library&#10;&#10;Description automatically generated">
            <a:extLst>
              <a:ext uri="{FF2B5EF4-FFF2-40B4-BE49-F238E27FC236}">
                <a16:creationId xmlns:a16="http://schemas.microsoft.com/office/drawing/2014/main" id="{3776F198-607E-45D9-AF77-2EC08530672B}"/>
              </a:ext>
            </a:extLst>
          </p:cNvPr>
          <p:cNvPicPr>
            <a:picLocks noChangeAspect="1"/>
          </p:cNvPicPr>
          <p:nvPr/>
        </p:nvPicPr>
        <p:blipFill rotWithShape="1">
          <a:blip r:embed="rId2">
            <a:extLst>
              <a:ext uri="{28A0092B-C50C-407E-A947-70E740481C1C}">
                <a14:useLocalDpi xmlns:a14="http://schemas.microsoft.com/office/drawing/2010/main" val="0"/>
              </a:ext>
            </a:extLst>
          </a:blip>
          <a:srcRect l="21102" r="4" b="4"/>
          <a:stretch/>
        </p:blipFill>
        <p:spPr>
          <a:xfrm>
            <a:off x="6102617" y="758952"/>
            <a:ext cx="2722163" cy="3191490"/>
          </a:xfrm>
          <a:prstGeom prst="rect">
            <a:avLst/>
          </a:prstGeom>
        </p:spPr>
      </p:pic>
      <p:sp>
        <p:nvSpPr>
          <p:cNvPr id="22" name="Rectangle 21">
            <a:extLst>
              <a:ext uri="{FF2B5EF4-FFF2-40B4-BE49-F238E27FC236}">
                <a16:creationId xmlns:a16="http://schemas.microsoft.com/office/drawing/2014/main" id="{318CA966-7397-43DD-A3FB-DA40618937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86093" y="758952"/>
            <a:ext cx="2508038" cy="18309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4" name="Rectangle 23">
            <a:extLst>
              <a:ext uri="{FF2B5EF4-FFF2-40B4-BE49-F238E27FC236}">
                <a16:creationId xmlns:a16="http://schemas.microsoft.com/office/drawing/2014/main" id="{541C54A8-5388-4520-9A13-3214D466A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2617" y="4111309"/>
            <a:ext cx="2730076" cy="1978595"/>
          </a:xfrm>
          <a:prstGeom prst="rect">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5" name="Picture 4" descr="A tall building&#10;&#10;Description automatically generated">
            <a:extLst>
              <a:ext uri="{FF2B5EF4-FFF2-40B4-BE49-F238E27FC236}">
                <a16:creationId xmlns:a16="http://schemas.microsoft.com/office/drawing/2014/main" id="{63A9A532-83C2-4D16-A26A-DD786A44B207}"/>
              </a:ext>
            </a:extLst>
          </p:cNvPr>
          <p:cNvPicPr>
            <a:picLocks noChangeAspect="1"/>
          </p:cNvPicPr>
          <p:nvPr/>
        </p:nvPicPr>
        <p:blipFill rotWithShape="1">
          <a:blip r:embed="rId3">
            <a:extLst>
              <a:ext uri="{28A0092B-C50C-407E-A947-70E740481C1C}">
                <a14:useLocalDpi xmlns:a14="http://schemas.microsoft.com/office/drawing/2010/main" val="0"/>
              </a:ext>
            </a:extLst>
          </a:blip>
          <a:srcRect l="16850" r="22303" b="-4"/>
          <a:stretch/>
        </p:blipFill>
        <p:spPr>
          <a:xfrm>
            <a:off x="8993560" y="2750724"/>
            <a:ext cx="2500571" cy="3339180"/>
          </a:xfrm>
          <a:prstGeom prst="rect">
            <a:avLst/>
          </a:prstGeom>
        </p:spPr>
      </p:pic>
      <p:sp>
        <p:nvSpPr>
          <p:cNvPr id="26" name="Rectangle 25">
            <a:extLst>
              <a:ext uri="{FF2B5EF4-FFF2-40B4-BE49-F238E27FC236}">
                <a16:creationId xmlns:a16="http://schemas.microsoft.com/office/drawing/2014/main" id="{A4DA92B8-ECB2-42EA-AA82-1CDDF6164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497509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12">
            <a:extLst>
              <a:ext uri="{FF2B5EF4-FFF2-40B4-BE49-F238E27FC236}">
                <a16:creationId xmlns:a16="http://schemas.microsoft.com/office/drawing/2014/main" id="{40DCEEEA-6FE7-4541-9EB2-EF754066EE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14">
            <a:extLst>
              <a:ext uri="{FF2B5EF4-FFF2-40B4-BE49-F238E27FC236}">
                <a16:creationId xmlns:a16="http://schemas.microsoft.com/office/drawing/2014/main" id="{03A72D00-0CA4-4A88-86CE-B1FB393C5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7" name="Rectangle 16">
            <a:extLst>
              <a:ext uri="{FF2B5EF4-FFF2-40B4-BE49-F238E27FC236}">
                <a16:creationId xmlns:a16="http://schemas.microsoft.com/office/drawing/2014/main" id="{A1DFCBE5-52C1-48A9-89CF-E7D68CCA1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9" name="Rectangle 18">
            <a:extLst>
              <a:ext uri="{FF2B5EF4-FFF2-40B4-BE49-F238E27FC236}">
                <a16:creationId xmlns:a16="http://schemas.microsoft.com/office/drawing/2014/main" id="{EB17C8F6-D357-4254-BBAC-96B01EEBE1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47203"/>
            <a:ext cx="11707367" cy="25726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extBox 1">
            <a:extLst>
              <a:ext uri="{FF2B5EF4-FFF2-40B4-BE49-F238E27FC236}">
                <a16:creationId xmlns:a16="http://schemas.microsoft.com/office/drawing/2014/main" id="{95996E08-0182-45A9-B94E-3ED1D81C9B75}"/>
              </a:ext>
            </a:extLst>
          </p:cNvPr>
          <p:cNvSpPr txBox="1"/>
          <p:nvPr/>
        </p:nvSpPr>
        <p:spPr>
          <a:xfrm>
            <a:off x="1063691" y="4049486"/>
            <a:ext cx="4825480" cy="1883228"/>
          </a:xfrm>
          <a:prstGeom prst="rect">
            <a:avLst/>
          </a:prstGeom>
        </p:spPr>
        <p:txBody>
          <a:bodyPr vert="horz" lIns="91440" tIns="45720" rIns="91440" bIns="45720" rtlCol="0" anchor="ctr">
            <a:normAutofit/>
          </a:bodyPr>
          <a:lstStyle/>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4100" b="0" i="0" u="none" strike="noStrike" kern="1200" cap="none" spc="-60" normalizeH="0" baseline="0" noProof="0">
                <a:ln>
                  <a:noFill/>
                </a:ln>
                <a:solidFill>
                  <a:srgbClr val="FFFFFF"/>
                </a:solidFill>
                <a:effectLst/>
                <a:uLnTx/>
                <a:uFillTx/>
                <a:latin typeface="Corbel" panose="020B0503020204020204"/>
                <a:ea typeface="+mn-ea"/>
                <a:cs typeface="+mn-cs"/>
              </a:rPr>
              <a:t>March Fong Eu Secretary of State Building</a:t>
            </a:r>
          </a:p>
        </p:txBody>
      </p:sp>
      <p:pic>
        <p:nvPicPr>
          <p:cNvPr id="8" name="Picture 7" descr="An old photo of a building&#10;&#10;Description automatically generated">
            <a:extLst>
              <a:ext uri="{FF2B5EF4-FFF2-40B4-BE49-F238E27FC236}">
                <a16:creationId xmlns:a16="http://schemas.microsoft.com/office/drawing/2014/main" id="{01E6B2BC-625C-4769-AAC6-6431A7684E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3691" y="1092898"/>
            <a:ext cx="4789994" cy="1808223"/>
          </a:xfrm>
          <a:prstGeom prst="rect">
            <a:avLst/>
          </a:prstGeom>
        </p:spPr>
      </p:pic>
      <p:pic>
        <p:nvPicPr>
          <p:cNvPr id="6" name="Picture 5" descr="A large building&#10;&#10;Description automatically generated">
            <a:extLst>
              <a:ext uri="{FF2B5EF4-FFF2-40B4-BE49-F238E27FC236}">
                <a16:creationId xmlns:a16="http://schemas.microsoft.com/office/drawing/2014/main" id="{FA5A4DF7-0976-442E-B768-F20ED57402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8316" y="633927"/>
            <a:ext cx="4084142" cy="2726165"/>
          </a:xfrm>
          <a:prstGeom prst="rect">
            <a:avLst/>
          </a:prstGeom>
        </p:spPr>
      </p:pic>
      <p:sp>
        <p:nvSpPr>
          <p:cNvPr id="4" name="TextBox 3">
            <a:extLst>
              <a:ext uri="{FF2B5EF4-FFF2-40B4-BE49-F238E27FC236}">
                <a16:creationId xmlns:a16="http://schemas.microsoft.com/office/drawing/2014/main" id="{BB89C754-BE26-4068-A803-C373C6BC6469}"/>
              </a:ext>
            </a:extLst>
          </p:cNvPr>
          <p:cNvSpPr txBox="1"/>
          <p:nvPr/>
        </p:nvSpPr>
        <p:spPr>
          <a:xfrm>
            <a:off x="6338316" y="4049485"/>
            <a:ext cx="4846151" cy="1883229"/>
          </a:xfrm>
          <a:prstGeom prst="rect">
            <a:avLst/>
          </a:prstGeom>
        </p:spPr>
        <p:txBody>
          <a:bodyPr vert="horz" lIns="91440" tIns="45720" rIns="91440" bIns="45720" rtlCol="0" anchor="ctr">
            <a:normAutofit/>
          </a:bodyPr>
          <a:lstStyle/>
          <a:p>
            <a:pPr marL="285750" marR="0" lvl="0" indent="-182880" algn="l" defTabSz="914400" rtl="0" eaLnBrk="1" fontAlgn="auto" latinLnBrk="0" hangingPunct="1">
              <a:lnSpc>
                <a:spcPct val="90000"/>
              </a:lnSpc>
              <a:spcBef>
                <a:spcPts val="0"/>
              </a:spcBef>
              <a:spcAft>
                <a:spcPts val="600"/>
              </a:spcAft>
              <a:buClr>
                <a:prstClr val="white"/>
              </a:buClr>
              <a:buSzTx/>
              <a:buFont typeface="Wingdings 2" pitchFamily="18" charset="2"/>
              <a:buChar char=""/>
              <a:tabLst/>
              <a:defRPr/>
            </a:pPr>
            <a:r>
              <a:rPr kumimoji="0" lang="en-US" sz="1200" b="0" i="0" u="none" strike="noStrike" kern="1200" cap="none" spc="0" normalizeH="0" baseline="0" noProof="0" dirty="0">
                <a:ln>
                  <a:noFill/>
                </a:ln>
                <a:solidFill>
                  <a:srgbClr val="FFFFFF"/>
                </a:solidFill>
                <a:effectLst/>
                <a:uLnTx/>
                <a:uFillTx/>
                <a:latin typeface="Corbel" panose="020B0503020204020204"/>
                <a:ea typeface="+mn-ea"/>
                <a:cs typeface="+mn-cs"/>
              </a:rPr>
              <a:t>In 1989, the California State Legislature approved Senate Bill 638, which funded construction of the current Secretary of State and California State Archives complex.</a:t>
            </a:r>
          </a:p>
          <a:p>
            <a:pPr marL="285750" marR="0" lvl="0" indent="-182880" algn="l" defTabSz="914400" rtl="0" eaLnBrk="1" fontAlgn="auto" latinLnBrk="0" hangingPunct="1">
              <a:lnSpc>
                <a:spcPct val="90000"/>
              </a:lnSpc>
              <a:spcBef>
                <a:spcPts val="0"/>
              </a:spcBef>
              <a:spcAft>
                <a:spcPts val="600"/>
              </a:spcAft>
              <a:buClr>
                <a:prstClr val="white"/>
              </a:buClr>
              <a:buSzTx/>
              <a:buFont typeface="Wingdings 2" pitchFamily="18" charset="2"/>
              <a:buChar char=""/>
              <a:tabLst/>
              <a:defRPr/>
            </a:pPr>
            <a:r>
              <a:rPr kumimoji="0" lang="en-US" sz="1200" b="0" i="0" u="none" strike="noStrike" kern="1200" cap="none" spc="0" normalizeH="0" baseline="0" noProof="0" dirty="0">
                <a:ln>
                  <a:noFill/>
                </a:ln>
                <a:solidFill>
                  <a:srgbClr val="FFFFFF"/>
                </a:solidFill>
                <a:effectLst/>
                <a:uLnTx/>
                <a:uFillTx/>
                <a:latin typeface="Corbel" panose="020B0503020204020204"/>
                <a:ea typeface="+mn-ea"/>
                <a:cs typeface="+mn-cs"/>
              </a:rPr>
              <a:t>The California State Archives moved into its new facility in 1995.</a:t>
            </a:r>
          </a:p>
          <a:p>
            <a:pPr marL="285750" marR="0" lvl="0" indent="-182880" algn="l" defTabSz="914400" rtl="0" eaLnBrk="1" fontAlgn="auto" latinLnBrk="0" hangingPunct="1">
              <a:lnSpc>
                <a:spcPct val="90000"/>
              </a:lnSpc>
              <a:spcBef>
                <a:spcPts val="0"/>
              </a:spcBef>
              <a:spcAft>
                <a:spcPts val="600"/>
              </a:spcAft>
              <a:buClr>
                <a:prstClr val="white"/>
              </a:buClr>
              <a:buSzTx/>
              <a:buFont typeface="Wingdings 2" pitchFamily="18" charset="2"/>
              <a:buChar char=""/>
              <a:tabLst/>
              <a:defRPr/>
            </a:pPr>
            <a:r>
              <a:rPr kumimoji="0" lang="en-US" sz="1200" b="0" i="0" u="none" strike="noStrike" kern="1200" cap="none" spc="0" normalizeH="0" baseline="0" noProof="0" dirty="0">
                <a:ln>
                  <a:noFill/>
                </a:ln>
                <a:solidFill>
                  <a:srgbClr val="FFFFFF"/>
                </a:solidFill>
                <a:effectLst/>
                <a:uLnTx/>
                <a:uFillTx/>
                <a:latin typeface="Corbel" panose="020B0503020204020204"/>
                <a:ea typeface="+mn-ea"/>
                <a:cs typeface="+mn-cs"/>
              </a:rPr>
              <a:t>Today, the Archives Division maintains six floors of stacks containing records; preservation, imaging, and processing labs; a research room; an exhibit gallery; and an artifact collection. </a:t>
            </a:r>
          </a:p>
          <a:p>
            <a:pPr marL="285750" marR="0" lvl="0" indent="-182880" algn="l" defTabSz="914400" rtl="0" eaLnBrk="1" fontAlgn="auto" latinLnBrk="0" hangingPunct="1">
              <a:lnSpc>
                <a:spcPct val="90000"/>
              </a:lnSpc>
              <a:spcBef>
                <a:spcPts val="0"/>
              </a:spcBef>
              <a:spcAft>
                <a:spcPts val="600"/>
              </a:spcAft>
              <a:buClr>
                <a:prstClr val="white"/>
              </a:buClr>
              <a:buSzTx/>
              <a:buFont typeface="Wingdings 2" pitchFamily="18" charset="2"/>
              <a:buChar char=""/>
              <a:tabLst/>
              <a:defRPr/>
            </a:pPr>
            <a:r>
              <a:rPr kumimoji="0" lang="en-US" sz="1200" b="0" i="0" u="none" strike="noStrike" kern="1200" cap="none" spc="0" normalizeH="0" baseline="0" noProof="0" dirty="0">
                <a:ln>
                  <a:noFill/>
                </a:ln>
                <a:solidFill>
                  <a:srgbClr val="FFFFFF"/>
                </a:solidFill>
                <a:effectLst/>
                <a:uLnTx/>
                <a:uFillTx/>
                <a:latin typeface="Corbel" panose="020B0503020204020204"/>
                <a:ea typeface="+mn-ea"/>
                <a:cs typeface="+mn-cs"/>
              </a:rPr>
              <a:t>The building was renamed the March Fong Eu Secretary of State Building in early 2019 in honor of the former Secretary of State.</a:t>
            </a:r>
          </a:p>
        </p:txBody>
      </p:sp>
    </p:spTree>
    <p:extLst>
      <p:ext uri="{BB962C8B-B14F-4D97-AF65-F5344CB8AC3E}">
        <p14:creationId xmlns:p14="http://schemas.microsoft.com/office/powerpoint/2010/main" val="20812402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B86EEAC6-011F-4499-ACFF-2FDC742DB0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a:extLst>
              <a:ext uri="{FF2B5EF4-FFF2-40B4-BE49-F238E27FC236}">
                <a16:creationId xmlns:a16="http://schemas.microsoft.com/office/drawing/2014/main" id="{6970F14D-B6E6-40EA-96B4-4E18D0CF9D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33" name="Rectangle 32">
            <a:extLst>
              <a:ext uri="{FF2B5EF4-FFF2-40B4-BE49-F238E27FC236}">
                <a16:creationId xmlns:a16="http://schemas.microsoft.com/office/drawing/2014/main" id="{886D4068-D045-48B0-9A00-198F2FE4B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5" name="Picture 4" descr="A picture containing scene, indoor, building, library&#10;&#10;Description automatically generated">
            <a:extLst>
              <a:ext uri="{FF2B5EF4-FFF2-40B4-BE49-F238E27FC236}">
                <a16:creationId xmlns:a16="http://schemas.microsoft.com/office/drawing/2014/main" id="{F54E4290-FBBA-43FD-945D-2FA5CDEB1AD9}"/>
              </a:ext>
            </a:extLst>
          </p:cNvPr>
          <p:cNvPicPr>
            <a:picLocks noChangeAspect="1"/>
          </p:cNvPicPr>
          <p:nvPr/>
        </p:nvPicPr>
        <p:blipFill rotWithShape="1">
          <a:blip r:embed="rId2">
            <a:duotone>
              <a:schemeClr val="bg2">
                <a:shade val="45000"/>
                <a:satMod val="135000"/>
              </a:schemeClr>
              <a:prstClr val="white"/>
            </a:duotone>
            <a:alphaModFix amt="25000"/>
            <a:extLst>
              <a:ext uri="{28A0092B-C50C-407E-A947-70E740481C1C}">
                <a14:useLocalDpi xmlns:a14="http://schemas.microsoft.com/office/drawing/2010/main" val="0"/>
              </a:ext>
            </a:extLst>
          </a:blip>
          <a:srcRect t="14567" r="9092" b="7640"/>
          <a:stretch/>
        </p:blipFill>
        <p:spPr>
          <a:xfrm>
            <a:off x="20" y="1"/>
            <a:ext cx="12188932" cy="6858000"/>
          </a:xfrm>
          <a:prstGeom prst="rect">
            <a:avLst/>
          </a:prstGeom>
        </p:spPr>
      </p:pic>
      <p:sp>
        <p:nvSpPr>
          <p:cNvPr id="40" name="Rectangle 34">
            <a:extLst>
              <a:ext uri="{FF2B5EF4-FFF2-40B4-BE49-F238E27FC236}">
                <a16:creationId xmlns:a16="http://schemas.microsoft.com/office/drawing/2014/main" id="{12664C4B-AAE2-4AA0-8918-134E8086F3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extBox 1">
            <a:extLst>
              <a:ext uri="{FF2B5EF4-FFF2-40B4-BE49-F238E27FC236}">
                <a16:creationId xmlns:a16="http://schemas.microsoft.com/office/drawing/2014/main" id="{04D9620F-8E79-47EF-B286-110981C45C5C}"/>
              </a:ext>
            </a:extLst>
          </p:cNvPr>
          <p:cNvSpPr txBox="1"/>
          <p:nvPr/>
        </p:nvSpPr>
        <p:spPr>
          <a:xfrm>
            <a:off x="252919" y="1123837"/>
            <a:ext cx="2947482" cy="460118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600" b="0" i="0" u="none" strike="noStrike" kern="1200" cap="none" spc="-60" normalizeH="0" baseline="0" noProof="0">
                <a:ln>
                  <a:noFill/>
                </a:ln>
                <a:solidFill>
                  <a:srgbClr val="FFFFFF"/>
                </a:solidFill>
                <a:effectLst/>
                <a:uLnTx/>
                <a:uFillTx/>
                <a:latin typeface="Corbel" panose="020B0503020204020204"/>
                <a:ea typeface="+mn-ea"/>
                <a:cs typeface="+mn-cs"/>
              </a:rPr>
              <a:t>California’s Collection</a:t>
            </a:r>
          </a:p>
        </p:txBody>
      </p:sp>
      <p:sp>
        <p:nvSpPr>
          <p:cNvPr id="3" name="TextBox 2">
            <a:extLst>
              <a:ext uri="{FF2B5EF4-FFF2-40B4-BE49-F238E27FC236}">
                <a16:creationId xmlns:a16="http://schemas.microsoft.com/office/drawing/2014/main" id="{9A124930-22D7-43EA-8BC2-8A99E17A6CCD}"/>
              </a:ext>
            </a:extLst>
          </p:cNvPr>
          <p:cNvSpPr txBox="1"/>
          <p:nvPr/>
        </p:nvSpPr>
        <p:spPr>
          <a:xfrm>
            <a:off x="3869268" y="864108"/>
            <a:ext cx="7315200" cy="5120640"/>
          </a:xfrm>
          <a:prstGeom prst="rect">
            <a:avLst/>
          </a:prstGeom>
        </p:spPr>
        <p:txBody>
          <a:bodyPr vert="horz" lIns="91440" tIns="45720" rIns="91440" bIns="45720" rtlCol="0" anchor="ctr">
            <a:normAutofit/>
          </a:bodyPr>
          <a:lstStyle/>
          <a:p>
            <a:pPr marL="285750" marR="0" lvl="0" indent="-182880" algn="l" defTabSz="914400" rtl="0" eaLnBrk="1" fontAlgn="auto" latinLnBrk="0" hangingPunct="1">
              <a:lnSpc>
                <a:spcPct val="90000"/>
              </a:lnSpc>
              <a:spcBef>
                <a:spcPts val="0"/>
              </a:spcBef>
              <a:spcAft>
                <a:spcPts val="600"/>
              </a:spcAft>
              <a:buClr>
                <a:srgbClr val="4A66AC"/>
              </a:buClr>
              <a:buSzTx/>
              <a:buFont typeface="Wingdings 2" pitchFamily="18" charset="2"/>
              <a:buChar char=""/>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rPr>
              <a:t>Today, the State Archives holds over 125,000 cubic feet. </a:t>
            </a:r>
          </a:p>
          <a:p>
            <a:pPr marL="285750" marR="0" lvl="0" indent="-182880" algn="l" defTabSz="914400" rtl="0" eaLnBrk="1" fontAlgn="auto" latinLnBrk="0" hangingPunct="1">
              <a:lnSpc>
                <a:spcPct val="90000"/>
              </a:lnSpc>
              <a:spcBef>
                <a:spcPts val="0"/>
              </a:spcBef>
              <a:spcAft>
                <a:spcPts val="600"/>
              </a:spcAft>
              <a:buClr>
                <a:srgbClr val="4A66AC"/>
              </a:buClr>
              <a:buSzTx/>
              <a:buFont typeface="Wingdings 2" pitchFamily="18" charset="2"/>
              <a:buChar char=""/>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rPr>
              <a:t>The collection contains more 350,000,000 documents, bound volumes, maps and architectural drawings, photographs, audio-visual materials, and artifacts.</a:t>
            </a:r>
          </a:p>
          <a:p>
            <a:pPr marL="285750" marR="0" lvl="0" indent="-182880" algn="l" defTabSz="914400" rtl="0" eaLnBrk="1" fontAlgn="auto" latinLnBrk="0" hangingPunct="1">
              <a:lnSpc>
                <a:spcPct val="90000"/>
              </a:lnSpc>
              <a:spcBef>
                <a:spcPts val="0"/>
              </a:spcBef>
              <a:spcAft>
                <a:spcPts val="600"/>
              </a:spcAft>
              <a:buClr>
                <a:srgbClr val="4A66AC"/>
              </a:buClr>
              <a:buSzTx/>
              <a:buFont typeface="Wingdings 2" pitchFamily="18" charset="2"/>
              <a:buChar char=""/>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rPr>
              <a:t>It is home to California’s most historic documents, including the 1849 and 1879 State Constitutions; all original laws; and records of the State Legislature, recent governors, state agencies, and California’s Supreme and Appellate Courts.</a:t>
            </a:r>
          </a:p>
          <a:p>
            <a:pPr marL="285750" marR="0" lvl="0" indent="-182880" algn="l" defTabSz="914400" rtl="0" eaLnBrk="1" fontAlgn="auto" latinLnBrk="0" hangingPunct="1">
              <a:lnSpc>
                <a:spcPct val="90000"/>
              </a:lnSpc>
              <a:spcBef>
                <a:spcPts val="0"/>
              </a:spcBef>
              <a:spcAft>
                <a:spcPts val="600"/>
              </a:spcAft>
              <a:buClr>
                <a:srgbClr val="4A66AC"/>
              </a:buClr>
              <a:buSzTx/>
              <a:buFont typeface="Wingdings 2" pitchFamily="18" charset="2"/>
              <a:buChar char=""/>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rPr>
              <a:t>The State Archives is continuously digitizing and expanding online resources and access to collection materials.</a:t>
            </a:r>
          </a:p>
        </p:txBody>
      </p:sp>
      <p:sp>
        <p:nvSpPr>
          <p:cNvPr id="41" name="Rectangle 36">
            <a:extLst>
              <a:ext uri="{FF2B5EF4-FFF2-40B4-BE49-F238E27FC236}">
                <a16:creationId xmlns:a16="http://schemas.microsoft.com/office/drawing/2014/main" id="{616F9FD8-4CFE-4C77-8F29-5D801C57E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774638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86EEAC6-011F-4499-ACFF-2FDC742DB0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6970F14D-B6E6-40EA-96B4-4E18D0CF9D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4" name="Rectangle 13">
            <a:extLst>
              <a:ext uri="{FF2B5EF4-FFF2-40B4-BE49-F238E27FC236}">
                <a16:creationId xmlns:a16="http://schemas.microsoft.com/office/drawing/2014/main" id="{886D4068-D045-48B0-9A00-198F2FE4B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5" name="Picture 4" descr="A picture containing indoor, filled, full, many&#10;&#10;Description automatically generated">
            <a:extLst>
              <a:ext uri="{FF2B5EF4-FFF2-40B4-BE49-F238E27FC236}">
                <a16:creationId xmlns:a16="http://schemas.microsoft.com/office/drawing/2014/main" id="{0A52F192-4DA7-4482-8C25-B0FC032DDC80}"/>
              </a:ext>
            </a:extLst>
          </p:cNvPr>
          <p:cNvPicPr>
            <a:picLocks noChangeAspect="1"/>
          </p:cNvPicPr>
          <p:nvPr/>
        </p:nvPicPr>
        <p:blipFill rotWithShape="1">
          <a:blip r:embed="rId2">
            <a:duotone>
              <a:schemeClr val="bg2">
                <a:shade val="45000"/>
                <a:satMod val="135000"/>
              </a:schemeClr>
              <a:prstClr val="white"/>
            </a:duotone>
            <a:alphaModFix amt="25000"/>
            <a:extLst>
              <a:ext uri="{28A0092B-C50C-407E-A947-70E740481C1C}">
                <a14:useLocalDpi xmlns:a14="http://schemas.microsoft.com/office/drawing/2010/main" val="0"/>
              </a:ext>
            </a:extLst>
          </a:blip>
          <a:srcRect t="12638" r="9092" b="10735"/>
          <a:stretch/>
        </p:blipFill>
        <p:spPr>
          <a:xfrm>
            <a:off x="20" y="1"/>
            <a:ext cx="12188932" cy="6858000"/>
          </a:xfrm>
          <a:prstGeom prst="rect">
            <a:avLst/>
          </a:prstGeom>
        </p:spPr>
      </p:pic>
      <p:sp>
        <p:nvSpPr>
          <p:cNvPr id="16" name="Rectangle 15">
            <a:extLst>
              <a:ext uri="{FF2B5EF4-FFF2-40B4-BE49-F238E27FC236}">
                <a16:creationId xmlns:a16="http://schemas.microsoft.com/office/drawing/2014/main" id="{12664C4B-AAE2-4AA0-8918-134E8086F3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extBox 1">
            <a:extLst>
              <a:ext uri="{FF2B5EF4-FFF2-40B4-BE49-F238E27FC236}">
                <a16:creationId xmlns:a16="http://schemas.microsoft.com/office/drawing/2014/main" id="{D2D1DCA1-BF31-43DC-9D10-EB5300B2A7CB}"/>
              </a:ext>
            </a:extLst>
          </p:cNvPr>
          <p:cNvSpPr txBox="1"/>
          <p:nvPr/>
        </p:nvSpPr>
        <p:spPr>
          <a:xfrm>
            <a:off x="252919" y="1123837"/>
            <a:ext cx="2947482" cy="460118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600" b="0" i="0" u="none" strike="noStrike" kern="1200" cap="none" spc="-60" normalizeH="0" baseline="0" noProof="0">
                <a:ln>
                  <a:noFill/>
                </a:ln>
                <a:solidFill>
                  <a:srgbClr val="FFFFFF"/>
                </a:solidFill>
                <a:effectLst/>
                <a:uLnTx/>
                <a:uFillTx/>
                <a:latin typeface="Corbel" panose="020B0503020204020204"/>
                <a:ea typeface="+mn-ea"/>
                <a:cs typeface="+mn-cs"/>
              </a:rPr>
              <a:t>Statewide Records Management</a:t>
            </a:r>
          </a:p>
        </p:txBody>
      </p:sp>
      <p:sp>
        <p:nvSpPr>
          <p:cNvPr id="3" name="TextBox 2">
            <a:extLst>
              <a:ext uri="{FF2B5EF4-FFF2-40B4-BE49-F238E27FC236}">
                <a16:creationId xmlns:a16="http://schemas.microsoft.com/office/drawing/2014/main" id="{6985CA7C-D167-4CF2-ADD9-3E5EEC6F2B75}"/>
              </a:ext>
            </a:extLst>
          </p:cNvPr>
          <p:cNvSpPr txBox="1"/>
          <p:nvPr/>
        </p:nvSpPr>
        <p:spPr>
          <a:xfrm>
            <a:off x="3869268" y="864108"/>
            <a:ext cx="7315200" cy="5120640"/>
          </a:xfrm>
          <a:prstGeom prst="rect">
            <a:avLst/>
          </a:prstGeom>
        </p:spPr>
        <p:txBody>
          <a:bodyPr vert="horz" lIns="91440" tIns="45720" rIns="91440" bIns="45720" rtlCol="0" anchor="ctr">
            <a:normAutofit/>
          </a:bodyPr>
          <a:lstStyle/>
          <a:p>
            <a:pPr marL="285750" marR="0" lvl="0" indent="-182880" algn="l" defTabSz="914400" rtl="0" eaLnBrk="1" fontAlgn="auto" latinLnBrk="0" hangingPunct="1">
              <a:lnSpc>
                <a:spcPct val="90000"/>
              </a:lnSpc>
              <a:spcBef>
                <a:spcPts val="0"/>
              </a:spcBef>
              <a:spcAft>
                <a:spcPts val="600"/>
              </a:spcAft>
              <a:buClr>
                <a:srgbClr val="4A66AC"/>
              </a:buClr>
              <a:buSzTx/>
              <a:buFont typeface="Wingdings 2" pitchFamily="18" charset="2"/>
              <a:buChar char=""/>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rPr>
              <a:t>The State Archives administers the State Records Management Act and works with all California state agencies. </a:t>
            </a:r>
          </a:p>
          <a:p>
            <a:pPr marL="285750" marR="0" lvl="0" indent="-182880" algn="l" defTabSz="914400" rtl="0" eaLnBrk="1" fontAlgn="auto" latinLnBrk="0" hangingPunct="1">
              <a:lnSpc>
                <a:spcPct val="90000"/>
              </a:lnSpc>
              <a:spcBef>
                <a:spcPts val="0"/>
              </a:spcBef>
              <a:spcAft>
                <a:spcPts val="600"/>
              </a:spcAft>
              <a:buClr>
                <a:srgbClr val="4A66AC"/>
              </a:buClr>
              <a:buSzTx/>
              <a:buFont typeface="Wingdings 2" pitchFamily="18" charset="2"/>
              <a:buChar char=""/>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rPr>
              <a:t>The Records Management and Appraisal (RMA) unit is comprised of the California State Records and Information Management Program (CalRIM) and the State Records Appraisal Program (SRAP).  RMA assists State entities in achieving these efficient records management programs. </a:t>
            </a:r>
          </a:p>
          <a:p>
            <a:pPr marL="285750" marR="0" lvl="0" indent="-182880" algn="l" defTabSz="914400" rtl="0" eaLnBrk="1" fontAlgn="auto" latinLnBrk="0" hangingPunct="1">
              <a:lnSpc>
                <a:spcPct val="90000"/>
              </a:lnSpc>
              <a:spcBef>
                <a:spcPts val="0"/>
              </a:spcBef>
              <a:spcAft>
                <a:spcPts val="600"/>
              </a:spcAft>
              <a:buClr>
                <a:srgbClr val="4A66AC"/>
              </a:buClr>
              <a:buSzTx/>
              <a:buFont typeface="Wingdings 2" pitchFamily="18" charset="2"/>
              <a:buChar char=""/>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rPr>
              <a:t>The State Archives works closely with the Department of General Service’s State Records Center.</a:t>
            </a:r>
          </a:p>
          <a:p>
            <a:pPr marL="285750" marR="0" lvl="0" indent="-182880" algn="l" defTabSz="914400" rtl="0" eaLnBrk="1" fontAlgn="auto" latinLnBrk="0" hangingPunct="1">
              <a:lnSpc>
                <a:spcPct val="90000"/>
              </a:lnSpc>
              <a:spcBef>
                <a:spcPts val="0"/>
              </a:spcBef>
              <a:spcAft>
                <a:spcPts val="600"/>
              </a:spcAft>
              <a:buClr>
                <a:srgbClr val="4A66AC"/>
              </a:buClr>
              <a:buSzTx/>
              <a:buFont typeface="Wingdings 2" pitchFamily="18" charset="2"/>
              <a:buChar char=""/>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rPr>
              <a:t>The State Archives also administers the Local Government Records Program (</a:t>
            </a:r>
            <a:r>
              <a:rPr kumimoji="0" lang="en-US" sz="1800" b="0" i="0" u="none" strike="noStrike" kern="1200" cap="none" spc="0" normalizeH="0" baseline="0" noProof="0" dirty="0" err="1">
                <a:ln>
                  <a:noFill/>
                </a:ln>
                <a:solidFill>
                  <a:prstClr val="black">
                    <a:lumMod val="65000"/>
                    <a:lumOff val="35000"/>
                  </a:prstClr>
                </a:solidFill>
                <a:effectLst/>
                <a:uLnTx/>
                <a:uFillTx/>
                <a:latin typeface="Corbel" panose="020B0503020204020204"/>
                <a:ea typeface="+mn-ea"/>
                <a:cs typeface="+mn-cs"/>
              </a:rPr>
              <a:t>LoCal</a:t>
            </a:r>
            <a:r>
              <a:rPr kumimoji="0" lang="en-US" sz="18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rPr>
              <a:t>).</a:t>
            </a:r>
          </a:p>
        </p:txBody>
      </p:sp>
      <p:sp>
        <p:nvSpPr>
          <p:cNvPr id="18" name="Rectangle 17">
            <a:extLst>
              <a:ext uri="{FF2B5EF4-FFF2-40B4-BE49-F238E27FC236}">
                <a16:creationId xmlns:a16="http://schemas.microsoft.com/office/drawing/2014/main" id="{616F9FD8-4CFE-4C77-8F29-5D801C57E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930250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36E1B-F43F-4D74-A195-872D0E727397}"/>
              </a:ext>
            </a:extLst>
          </p:cNvPr>
          <p:cNvSpPr>
            <a:spLocks noGrp="1"/>
          </p:cNvSpPr>
          <p:nvPr>
            <p:ph type="ctrTitle"/>
          </p:nvPr>
        </p:nvSpPr>
        <p:spPr/>
        <p:txBody>
          <a:bodyPr/>
          <a:lstStyle/>
          <a:p>
            <a:r>
              <a:rPr lang="en-US" dirty="0"/>
              <a:t>Programs and Staff</a:t>
            </a:r>
          </a:p>
        </p:txBody>
      </p:sp>
    </p:spTree>
    <p:extLst>
      <p:ext uri="{BB962C8B-B14F-4D97-AF65-F5344CB8AC3E}">
        <p14:creationId xmlns:p14="http://schemas.microsoft.com/office/powerpoint/2010/main" val="14550497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26">
            <a:extLst>
              <a:ext uri="{FF2B5EF4-FFF2-40B4-BE49-F238E27FC236}">
                <a16:creationId xmlns:a16="http://schemas.microsoft.com/office/drawing/2014/main" id="{845DB188-4006-4207-A473-B4B569C5B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28">
            <a:extLst>
              <a:ext uri="{FF2B5EF4-FFF2-40B4-BE49-F238E27FC236}">
                <a16:creationId xmlns:a16="http://schemas.microsoft.com/office/drawing/2014/main" id="{BAB4522D-D095-4687-BFB3-976E665AD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a:extLst>
              <a:ext uri="{FF2B5EF4-FFF2-40B4-BE49-F238E27FC236}">
                <a16:creationId xmlns:a16="http://schemas.microsoft.com/office/drawing/2014/main" id="{FEAE0F88-A1EF-45FB-BCB8-83DFF6BF7907}"/>
              </a:ext>
            </a:extLst>
          </p:cNvPr>
          <p:cNvSpPr txBox="1"/>
          <p:nvPr/>
        </p:nvSpPr>
        <p:spPr>
          <a:xfrm>
            <a:off x="252919" y="1123837"/>
            <a:ext cx="2947482" cy="460118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600" b="0" i="0" u="none" strike="noStrike" kern="1200" cap="none" spc="-60" normalizeH="0" baseline="0" noProof="0">
                <a:ln>
                  <a:noFill/>
                </a:ln>
                <a:solidFill>
                  <a:srgbClr val="FFFFFF"/>
                </a:solidFill>
                <a:effectLst/>
                <a:uLnTx/>
                <a:uFillTx/>
                <a:latin typeface="Corbel" panose="020B0503020204020204"/>
                <a:ea typeface="+mn-ea"/>
                <a:cs typeface="+mn-cs"/>
              </a:rPr>
              <a:t>Programs and Staff</a:t>
            </a:r>
          </a:p>
        </p:txBody>
      </p:sp>
      <p:graphicFrame>
        <p:nvGraphicFramePr>
          <p:cNvPr id="22" name="TextBox 1">
            <a:extLst>
              <a:ext uri="{FF2B5EF4-FFF2-40B4-BE49-F238E27FC236}">
                <a16:creationId xmlns:a16="http://schemas.microsoft.com/office/drawing/2014/main" id="{148A311C-949A-4CF6-B624-2732D0364C92}"/>
              </a:ext>
            </a:extLst>
          </p:cNvPr>
          <p:cNvGraphicFramePr/>
          <p:nvPr/>
        </p:nvGraphicFramePr>
        <p:xfrm>
          <a:off x="3759896" y="885459"/>
          <a:ext cx="7728267" cy="50873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618902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1F894D-1299-45E1-9325-6FD3F4C435E5}"/>
              </a:ext>
            </a:extLst>
          </p:cNvPr>
          <p:cNvPicPr>
            <a:picLocks noChangeAspect="1"/>
          </p:cNvPicPr>
          <p:nvPr/>
        </p:nvPicPr>
        <p:blipFill>
          <a:blip r:embed="rId2"/>
          <a:stretch>
            <a:fillRect/>
          </a:stretch>
        </p:blipFill>
        <p:spPr>
          <a:xfrm>
            <a:off x="0" y="543757"/>
            <a:ext cx="12192000" cy="5770485"/>
          </a:xfrm>
          <a:prstGeom prst="rect">
            <a:avLst/>
          </a:prstGeom>
        </p:spPr>
      </p:pic>
    </p:spTree>
    <p:extLst>
      <p:ext uri="{BB962C8B-B14F-4D97-AF65-F5344CB8AC3E}">
        <p14:creationId xmlns:p14="http://schemas.microsoft.com/office/powerpoint/2010/main" val="33281327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B48B5-A6BA-4179-A3C6-84EA2DAEE4E6}"/>
              </a:ext>
            </a:extLst>
          </p:cNvPr>
          <p:cNvSpPr>
            <a:spLocks noGrp="1"/>
          </p:cNvSpPr>
          <p:nvPr>
            <p:ph type="ctrTitle"/>
          </p:nvPr>
        </p:nvSpPr>
        <p:spPr/>
        <p:txBody>
          <a:bodyPr/>
          <a:lstStyle/>
          <a:p>
            <a:r>
              <a:rPr lang="en-US" dirty="0"/>
              <a:t>California State Archives in 2020</a:t>
            </a:r>
          </a:p>
        </p:txBody>
      </p:sp>
    </p:spTree>
    <p:extLst>
      <p:ext uri="{BB962C8B-B14F-4D97-AF65-F5344CB8AC3E}">
        <p14:creationId xmlns:p14="http://schemas.microsoft.com/office/powerpoint/2010/main" val="26781068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43162304-DA60-4C31-9E2B-E22F8DA75F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9" name="Rectangle 38">
            <a:extLst>
              <a:ext uri="{FF2B5EF4-FFF2-40B4-BE49-F238E27FC236}">
                <a16:creationId xmlns:a16="http://schemas.microsoft.com/office/drawing/2014/main" id="{C4AE1EFF-264A-4A42-BEA1-0E875F40D7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41" name="Rectangle 40">
            <a:extLst>
              <a:ext uri="{FF2B5EF4-FFF2-40B4-BE49-F238E27FC236}">
                <a16:creationId xmlns:a16="http://schemas.microsoft.com/office/drawing/2014/main" id="{29DC5A77-10C9-4ECF-B7EB-8D917F36A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43" name="Rectangle 42">
            <a:extLst>
              <a:ext uri="{FF2B5EF4-FFF2-40B4-BE49-F238E27FC236}">
                <a16:creationId xmlns:a16="http://schemas.microsoft.com/office/drawing/2014/main" id="{2FFE28B5-FB16-49A9-B851-3C35FAC0C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10905976" cy="16511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2" name="TextBox 1">
            <a:extLst>
              <a:ext uri="{FF2B5EF4-FFF2-40B4-BE49-F238E27FC236}">
                <a16:creationId xmlns:a16="http://schemas.microsoft.com/office/drawing/2014/main" id="{7DFC0AEA-5883-4CB4-BE9F-B5047629DBD3}"/>
              </a:ext>
            </a:extLst>
          </p:cNvPr>
          <p:cNvSpPr txBox="1"/>
          <p:nvPr/>
        </p:nvSpPr>
        <p:spPr>
          <a:xfrm>
            <a:off x="1600754" y="1087374"/>
            <a:ext cx="8983489" cy="1000978"/>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600" b="0" i="0" u="none" strike="noStrike" kern="1200" cap="none" spc="-60" normalizeH="0" baseline="0" noProof="0">
                <a:ln>
                  <a:noFill/>
                </a:ln>
                <a:solidFill>
                  <a:srgbClr val="FFFFFF"/>
                </a:solidFill>
                <a:effectLst/>
                <a:uLnTx/>
                <a:uFillTx/>
                <a:latin typeface="Corbel" panose="020B0503020204020204"/>
                <a:ea typeface="+mn-ea"/>
                <a:cs typeface="+mn-cs"/>
              </a:rPr>
              <a:t>Changes in 2020</a:t>
            </a:r>
          </a:p>
        </p:txBody>
      </p:sp>
      <p:sp>
        <p:nvSpPr>
          <p:cNvPr id="45" name="Rectangle 44">
            <a:extLst>
              <a:ext uri="{FF2B5EF4-FFF2-40B4-BE49-F238E27FC236}">
                <a16:creationId xmlns:a16="http://schemas.microsoft.com/office/drawing/2014/main" id="{01014442-855A-4E0F-8D09-C314661A4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4533" y="758952"/>
            <a:ext cx="1185379" cy="1651133"/>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7" name="Rectangle 46">
            <a:extLst>
              <a:ext uri="{FF2B5EF4-FFF2-40B4-BE49-F238E27FC236}">
                <a16:creationId xmlns:a16="http://schemas.microsoft.com/office/drawing/2014/main" id="{9B1ABF09-86CF-414E-88A5-2B84CC723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3" y="2526526"/>
            <a:ext cx="1169701" cy="3563378"/>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9" name="Rectangle 48">
            <a:extLst>
              <a:ext uri="{FF2B5EF4-FFF2-40B4-BE49-F238E27FC236}">
                <a16:creationId xmlns:a16="http://schemas.microsoft.com/office/drawing/2014/main" id="{3FE91770-CDBB-4D24-94E5-AD484F36C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79019" y="2526526"/>
            <a:ext cx="10920893" cy="3563377"/>
          </a:xfrm>
          <a:prstGeom prst="rect">
            <a:avLst/>
          </a:prstGeom>
          <a:solidFill>
            <a:schemeClr val="bg2">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3" name="TextBox 2">
            <a:extLst>
              <a:ext uri="{FF2B5EF4-FFF2-40B4-BE49-F238E27FC236}">
                <a16:creationId xmlns:a16="http://schemas.microsoft.com/office/drawing/2014/main" id="{2CD96ECC-63B7-42C3-A5E7-F02D00E53A4E}"/>
              </a:ext>
            </a:extLst>
          </p:cNvPr>
          <p:cNvSpPr txBox="1"/>
          <p:nvPr/>
        </p:nvSpPr>
        <p:spPr>
          <a:xfrm>
            <a:off x="1600753" y="2651887"/>
            <a:ext cx="9413780" cy="3703837"/>
          </a:xfrm>
          <a:prstGeom prst="rect">
            <a:avLst/>
          </a:prstGeom>
        </p:spPr>
        <p:txBody>
          <a:bodyPr vert="horz" lIns="91440" tIns="45720" rIns="91440" bIns="45720" rtlCol="0" anchor="ctr">
            <a:normAutofit lnSpcReduction="10000"/>
          </a:bodyPr>
          <a:lstStyle/>
          <a:p>
            <a:pPr marL="285750" marR="0" lvl="0" indent="-182880" algn="l" defTabSz="914400" rtl="0" eaLnBrk="1" fontAlgn="auto" latinLnBrk="0" hangingPunct="1">
              <a:lnSpc>
                <a:spcPct val="90000"/>
              </a:lnSpc>
              <a:spcBef>
                <a:spcPts val="0"/>
              </a:spcBef>
              <a:spcAft>
                <a:spcPts val="600"/>
              </a:spcAft>
              <a:buClr>
                <a:srgbClr val="4A66AC"/>
              </a:buClr>
              <a:buSzTx/>
              <a:buFont typeface="Wingdings 2" pitchFamily="18" charset="2"/>
              <a:buChar char=""/>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In March of 2020, all public counters at the Secretary of State’s Office were closed due to the COVID-19 pandemic. Drop boxes have been set up in the main lobby.</a:t>
            </a:r>
          </a:p>
          <a:p>
            <a:pPr marL="285750" marR="0" lvl="0" indent="-182880" algn="l" defTabSz="914400" rtl="0" eaLnBrk="1" fontAlgn="auto" latinLnBrk="0" hangingPunct="1">
              <a:lnSpc>
                <a:spcPct val="90000"/>
              </a:lnSpc>
              <a:spcBef>
                <a:spcPts val="0"/>
              </a:spcBef>
              <a:spcAft>
                <a:spcPts val="600"/>
              </a:spcAft>
              <a:buClr>
                <a:srgbClr val="4A66AC"/>
              </a:buClr>
              <a:buSzTx/>
              <a:buFont typeface="Wingdings 2" pitchFamily="18" charset="2"/>
              <a:buChar char=""/>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Though the State Archives’ Research and Reading Room is currently closed, staff are assisting with research via phone, email, and mail. For assistance, you can email </a:t>
            </a: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hlinkClick r:id="rId2"/>
              </a:rPr>
              <a:t>archivesweb@sos.ca.gov</a:t>
            </a: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 </a:t>
            </a:r>
          </a:p>
          <a:p>
            <a:pPr marL="285750" marR="0" lvl="0" indent="-182880" algn="l" defTabSz="914400" rtl="0" eaLnBrk="1" fontAlgn="auto" latinLnBrk="0" hangingPunct="1">
              <a:lnSpc>
                <a:spcPct val="90000"/>
              </a:lnSpc>
              <a:spcBef>
                <a:spcPts val="0"/>
              </a:spcBef>
              <a:spcAft>
                <a:spcPts val="600"/>
              </a:spcAft>
              <a:buClr>
                <a:srgbClr val="4A66AC"/>
              </a:buClr>
              <a:buSzTx/>
              <a:buFont typeface="Wingdings 2" pitchFamily="18" charset="2"/>
              <a:buChar char=""/>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The State Archives has implemented a modified staffing plan, with many staff teleworking 60-80% of their time.</a:t>
            </a:r>
          </a:p>
          <a:p>
            <a:pPr marL="285750" marR="0" lvl="0" indent="-182880" algn="l" defTabSz="914400" rtl="0" eaLnBrk="1" fontAlgn="auto" latinLnBrk="0" hangingPunct="1">
              <a:lnSpc>
                <a:spcPct val="90000"/>
              </a:lnSpc>
              <a:spcBef>
                <a:spcPts val="0"/>
              </a:spcBef>
              <a:spcAft>
                <a:spcPts val="600"/>
              </a:spcAft>
              <a:buClr>
                <a:srgbClr val="4A66AC"/>
              </a:buClr>
              <a:buSzTx/>
              <a:buFont typeface="Wingdings 2" pitchFamily="18" charset="2"/>
              <a:buChar char=""/>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Safety precautions have been implemented, including health screenings, mask requirements, hand washing, social distancing, and increased cleaning and disinfecting of common spaces. </a:t>
            </a:r>
          </a:p>
          <a:p>
            <a:pPr marL="285750" marR="0" lvl="0" indent="-182880" algn="l" defTabSz="914400" rtl="0" eaLnBrk="1" fontAlgn="auto" latinLnBrk="0" hangingPunct="1">
              <a:lnSpc>
                <a:spcPct val="90000"/>
              </a:lnSpc>
              <a:spcBef>
                <a:spcPts val="0"/>
              </a:spcBef>
              <a:spcAft>
                <a:spcPts val="600"/>
              </a:spcAft>
              <a:buClr>
                <a:srgbClr val="4A66AC"/>
              </a:buClr>
              <a:buSzTx/>
              <a:buFont typeface="Wingdings 2" pitchFamily="18" charset="2"/>
              <a:buChar char=""/>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The State Archives is documenting the ongoing pandemic in California through the COVID Chronicles project.</a:t>
            </a:r>
          </a:p>
          <a:p>
            <a:pPr marL="285750" marR="0" lvl="0" indent="-182880" algn="l" defTabSz="914400" rtl="0" eaLnBrk="1" fontAlgn="auto" latinLnBrk="0" hangingPunct="1">
              <a:lnSpc>
                <a:spcPct val="90000"/>
              </a:lnSpc>
              <a:spcBef>
                <a:spcPts val="0"/>
              </a:spcBef>
              <a:spcAft>
                <a:spcPts val="600"/>
              </a:spcAft>
              <a:buClr>
                <a:srgbClr val="4A66AC"/>
              </a:buClr>
              <a:buSzTx/>
              <a:buFont typeface="Wingdings 2" pitchFamily="18" charset="2"/>
              <a:buChar char=""/>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The State Archives has also been providing statewide guidance on essential records and disaster preparedness.</a:t>
            </a:r>
          </a:p>
          <a:p>
            <a:pPr marL="0" marR="0" lvl="0" indent="-182880" algn="l" defTabSz="914400" rtl="0" eaLnBrk="1" fontAlgn="auto" latinLnBrk="0" hangingPunct="1">
              <a:lnSpc>
                <a:spcPct val="90000"/>
              </a:lnSpc>
              <a:spcBef>
                <a:spcPts val="0"/>
              </a:spcBef>
              <a:spcAft>
                <a:spcPts val="600"/>
              </a:spcAft>
              <a:buClr>
                <a:srgbClr val="4A66AC"/>
              </a:buClr>
              <a:buSzTx/>
              <a:buFont typeface="Wingdings 2" pitchFamily="18" charset="2"/>
              <a:buChar char=""/>
              <a:tabLst/>
              <a:defRPr/>
            </a:pPr>
            <a:endPar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1915051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162304-DA60-4C31-9E2B-E22F8DA75F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C4AE1EFF-264A-4A42-BEA1-0E875F40D7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2" name="Rectangle 11">
            <a:extLst>
              <a:ext uri="{FF2B5EF4-FFF2-40B4-BE49-F238E27FC236}">
                <a16:creationId xmlns:a16="http://schemas.microsoft.com/office/drawing/2014/main" id="{29DC5A77-10C9-4ECF-B7EB-8D917F36A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4" name="Rectangle 13">
            <a:extLst>
              <a:ext uri="{FF2B5EF4-FFF2-40B4-BE49-F238E27FC236}">
                <a16:creationId xmlns:a16="http://schemas.microsoft.com/office/drawing/2014/main" id="{2FFE28B5-FB16-49A9-B851-3C35FAC0C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10905976" cy="16511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2" name="TextBox 1">
            <a:extLst>
              <a:ext uri="{FF2B5EF4-FFF2-40B4-BE49-F238E27FC236}">
                <a16:creationId xmlns:a16="http://schemas.microsoft.com/office/drawing/2014/main" id="{E93EDF10-0612-4F1C-9EDA-85A0D27F9FB6}"/>
              </a:ext>
            </a:extLst>
          </p:cNvPr>
          <p:cNvSpPr txBox="1"/>
          <p:nvPr/>
        </p:nvSpPr>
        <p:spPr>
          <a:xfrm>
            <a:off x="1600754" y="1087374"/>
            <a:ext cx="8983489" cy="1000978"/>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600" b="0" i="0" u="none" strike="noStrike" kern="1200" cap="none" spc="-60" normalizeH="0" baseline="0" noProof="0">
                <a:ln>
                  <a:noFill/>
                </a:ln>
                <a:solidFill>
                  <a:srgbClr val="FFFFFF"/>
                </a:solidFill>
                <a:effectLst/>
                <a:uLnTx/>
                <a:uFillTx/>
                <a:latin typeface="Corbel" panose="020B0503020204020204"/>
                <a:ea typeface="+mn-ea"/>
                <a:cs typeface="+mn-cs"/>
              </a:rPr>
              <a:t>New Technology and Special Projects</a:t>
            </a:r>
          </a:p>
        </p:txBody>
      </p:sp>
      <p:sp>
        <p:nvSpPr>
          <p:cNvPr id="16" name="Rectangle 15">
            <a:extLst>
              <a:ext uri="{FF2B5EF4-FFF2-40B4-BE49-F238E27FC236}">
                <a16:creationId xmlns:a16="http://schemas.microsoft.com/office/drawing/2014/main" id="{01014442-855A-4E0F-8D09-C314661A4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4533" y="758952"/>
            <a:ext cx="1185379" cy="1651133"/>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9B1ABF09-86CF-414E-88A5-2B84CC723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3" y="2526526"/>
            <a:ext cx="1169701" cy="3563378"/>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3FE91770-CDBB-4D24-94E5-AD484F36C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79019" y="2526526"/>
            <a:ext cx="10920893" cy="3563377"/>
          </a:xfrm>
          <a:prstGeom prst="rect">
            <a:avLst/>
          </a:prstGeom>
          <a:solidFill>
            <a:schemeClr val="bg2">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3" name="TextBox 2">
            <a:extLst>
              <a:ext uri="{FF2B5EF4-FFF2-40B4-BE49-F238E27FC236}">
                <a16:creationId xmlns:a16="http://schemas.microsoft.com/office/drawing/2014/main" id="{8A27D087-EDD1-4F11-91D3-826ACF340087}"/>
              </a:ext>
            </a:extLst>
          </p:cNvPr>
          <p:cNvSpPr txBox="1"/>
          <p:nvPr/>
        </p:nvSpPr>
        <p:spPr>
          <a:xfrm>
            <a:off x="1600753" y="2535446"/>
            <a:ext cx="8983489" cy="3554457"/>
          </a:xfrm>
          <a:prstGeom prst="rect">
            <a:avLst/>
          </a:prstGeom>
        </p:spPr>
        <p:txBody>
          <a:bodyPr vert="horz" lIns="91440" tIns="45720" rIns="91440" bIns="45720" rtlCol="0" anchor="ctr">
            <a:normAutofit/>
          </a:bodyPr>
          <a:lstStyle/>
          <a:p>
            <a:pPr marL="285750" marR="0" lvl="0" indent="-182880" algn="l" defTabSz="914400" rtl="0" eaLnBrk="1" fontAlgn="auto" latinLnBrk="0" hangingPunct="1">
              <a:lnSpc>
                <a:spcPct val="90000"/>
              </a:lnSpc>
              <a:spcBef>
                <a:spcPts val="0"/>
              </a:spcBef>
              <a:spcAft>
                <a:spcPts val="600"/>
              </a:spcAft>
              <a:buClr>
                <a:srgbClr val="4A66AC"/>
              </a:buClr>
              <a:buSzTx/>
              <a:buFont typeface="Wingdings 2" pitchFamily="18" charset="2"/>
              <a:buChar char=""/>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The State Archives has prioritized digitization and expanded online access to records for the public. </a:t>
            </a:r>
          </a:p>
          <a:p>
            <a:pPr marL="285750" marR="0" lvl="0" indent="-182880" algn="l" defTabSz="914400" rtl="0" eaLnBrk="1" fontAlgn="auto" latinLnBrk="0" hangingPunct="1">
              <a:lnSpc>
                <a:spcPct val="90000"/>
              </a:lnSpc>
              <a:spcBef>
                <a:spcPts val="0"/>
              </a:spcBef>
              <a:spcAft>
                <a:spcPts val="600"/>
              </a:spcAft>
              <a:buClr>
                <a:srgbClr val="4A66AC"/>
              </a:buClr>
              <a:buSzTx/>
              <a:buFont typeface="Wingdings 2" pitchFamily="18" charset="2"/>
              <a:buChar char=""/>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In 2020, the State Archives has implemented new technologies, including Microsoft Office Teams, </a:t>
            </a:r>
            <a:r>
              <a:rPr kumimoji="0" lang="en-US" sz="1800" b="0" i="0" u="none" strike="noStrike" kern="1200" cap="none" spc="0" normalizeH="0" baseline="0" noProof="0" dirty="0" err="1">
                <a:ln>
                  <a:noFill/>
                </a:ln>
                <a:solidFill>
                  <a:prstClr val="black"/>
                </a:solidFill>
                <a:effectLst/>
                <a:uLnTx/>
                <a:uFillTx/>
                <a:latin typeface="Corbel" panose="020B0503020204020204"/>
                <a:ea typeface="+mn-ea"/>
                <a:cs typeface="+mn-cs"/>
              </a:rPr>
              <a:t>Docusign</a:t>
            </a: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 and </a:t>
            </a:r>
            <a:r>
              <a:rPr kumimoji="0" lang="en-US" sz="1800" b="0" i="0" u="none" strike="noStrike" kern="1200" cap="none" spc="0" normalizeH="0" baseline="0" noProof="0" dirty="0" err="1">
                <a:ln>
                  <a:noFill/>
                </a:ln>
                <a:solidFill>
                  <a:prstClr val="black"/>
                </a:solidFill>
                <a:effectLst/>
                <a:uLnTx/>
                <a:uFillTx/>
                <a:latin typeface="Corbel" panose="020B0503020204020204"/>
                <a:ea typeface="+mn-ea"/>
                <a:cs typeface="+mn-cs"/>
              </a:rPr>
              <a:t>Webex</a:t>
            </a: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 </a:t>
            </a:r>
          </a:p>
          <a:p>
            <a:pPr marL="285750" marR="0" lvl="0" indent="-182880" algn="l" defTabSz="914400" rtl="0" eaLnBrk="1" fontAlgn="auto" latinLnBrk="0" hangingPunct="1">
              <a:lnSpc>
                <a:spcPct val="90000"/>
              </a:lnSpc>
              <a:spcBef>
                <a:spcPts val="0"/>
              </a:spcBef>
              <a:spcAft>
                <a:spcPts val="600"/>
              </a:spcAft>
              <a:buClr>
                <a:srgbClr val="4A66AC"/>
              </a:buClr>
              <a:buSzTx/>
              <a:buFont typeface="Wingdings 2" pitchFamily="18" charset="2"/>
              <a:buChar char=""/>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The State Archives has rolled out new virtual records management services and training classes.</a:t>
            </a:r>
          </a:p>
          <a:p>
            <a:pPr marL="285750" marR="0" lvl="0" indent="-182880" algn="l" defTabSz="914400" rtl="0" eaLnBrk="1" fontAlgn="auto" latinLnBrk="0" hangingPunct="1">
              <a:lnSpc>
                <a:spcPct val="90000"/>
              </a:lnSpc>
              <a:spcBef>
                <a:spcPts val="0"/>
              </a:spcBef>
              <a:spcAft>
                <a:spcPts val="600"/>
              </a:spcAft>
              <a:buClr>
                <a:srgbClr val="4A66AC"/>
              </a:buClr>
              <a:buSzTx/>
              <a:buFont typeface="Wingdings 2" pitchFamily="18" charset="2"/>
              <a:buChar char=""/>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The State Archives has also pivoted to online events and has hosted a panel discussion, as well as virtual tours, and videos. </a:t>
            </a:r>
          </a:p>
          <a:p>
            <a:pPr marL="285750" marR="0" lvl="0" indent="-182880" algn="l" defTabSz="914400" rtl="0" eaLnBrk="1" fontAlgn="auto" latinLnBrk="0" hangingPunct="1">
              <a:lnSpc>
                <a:spcPct val="90000"/>
              </a:lnSpc>
              <a:spcBef>
                <a:spcPts val="0"/>
              </a:spcBef>
              <a:spcAft>
                <a:spcPts val="600"/>
              </a:spcAft>
              <a:buClr>
                <a:srgbClr val="4A66AC"/>
              </a:buClr>
              <a:buSzTx/>
              <a:buFont typeface="Wingdings 2" pitchFamily="18" charset="2"/>
              <a:buChar char=""/>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The State Archives continues working toward expanded technology projects that increase access to historical records, information, and resources. </a:t>
            </a:r>
          </a:p>
        </p:txBody>
      </p:sp>
    </p:spTree>
    <p:extLst>
      <p:ext uri="{BB962C8B-B14F-4D97-AF65-F5344CB8AC3E}">
        <p14:creationId xmlns:p14="http://schemas.microsoft.com/office/powerpoint/2010/main" val="9706153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1999" cy="6857996"/>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3" name="object 3"/>
          <p:cNvGrpSpPr/>
          <p:nvPr/>
        </p:nvGrpSpPr>
        <p:grpSpPr>
          <a:xfrm>
            <a:off x="0" y="0"/>
            <a:ext cx="12192000" cy="6858000"/>
            <a:chOff x="0" y="0"/>
            <a:chExt cx="12192000" cy="6858000"/>
          </a:xfrm>
        </p:grpSpPr>
        <p:sp>
          <p:nvSpPr>
            <p:cNvPr id="4" name="object 4"/>
            <p:cNvSpPr/>
            <p:nvPr/>
          </p:nvSpPr>
          <p:spPr>
            <a:xfrm>
              <a:off x="0" y="0"/>
              <a:ext cx="12192000" cy="6857998"/>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object 5"/>
            <p:cNvSpPr/>
            <p:nvPr/>
          </p:nvSpPr>
          <p:spPr>
            <a:xfrm>
              <a:off x="5547359" y="478536"/>
              <a:ext cx="1097280" cy="1101852"/>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6" name="object 6"/>
          <p:cNvSpPr txBox="1">
            <a:spLocks noGrp="1"/>
          </p:cNvSpPr>
          <p:nvPr>
            <p:ph type="title"/>
          </p:nvPr>
        </p:nvSpPr>
        <p:spPr>
          <a:prstGeom prst="rect">
            <a:avLst/>
          </a:prstGeom>
        </p:spPr>
        <p:txBody>
          <a:bodyPr vert="horz" wrap="square" lIns="0" tIns="183133" rIns="0" bIns="0" rtlCol="0">
            <a:spAutoFit/>
          </a:bodyPr>
          <a:lstStyle/>
          <a:p>
            <a:pPr marL="657225" marR="5080" indent="916940">
              <a:lnSpc>
                <a:spcPct val="100000"/>
              </a:lnSpc>
              <a:spcBef>
                <a:spcPts val="100"/>
              </a:spcBef>
            </a:pPr>
            <a:r>
              <a:rPr sz="3600" b="0" spc="285" dirty="0">
                <a:latin typeface="Trebuchet MS"/>
                <a:cs typeface="Trebuchet MS"/>
              </a:rPr>
              <a:t>20/20 </a:t>
            </a:r>
            <a:r>
              <a:rPr sz="3600" b="0" spc="235" dirty="0">
                <a:latin typeface="Trebuchet MS"/>
                <a:cs typeface="Trebuchet MS"/>
              </a:rPr>
              <a:t>ARCHIVAL </a:t>
            </a:r>
            <a:r>
              <a:rPr sz="3600" b="0" spc="150" dirty="0">
                <a:latin typeface="Trebuchet MS"/>
                <a:cs typeface="Trebuchet MS"/>
              </a:rPr>
              <a:t>VISION:  </a:t>
            </a:r>
            <a:r>
              <a:rPr sz="3600" b="0" spc="225" dirty="0">
                <a:latin typeface="Trebuchet MS"/>
                <a:cs typeface="Trebuchet MS"/>
              </a:rPr>
              <a:t>HINDSIGHT </a:t>
            </a:r>
            <a:r>
              <a:rPr sz="3600" b="0" spc="405" dirty="0">
                <a:latin typeface="Trebuchet MS"/>
                <a:cs typeface="Trebuchet MS"/>
              </a:rPr>
              <a:t>AND </a:t>
            </a:r>
            <a:r>
              <a:rPr sz="3600" b="0" spc="135" dirty="0">
                <a:latin typeface="Trebuchet MS"/>
                <a:cs typeface="Trebuchet MS"/>
              </a:rPr>
              <a:t>SEEING</a:t>
            </a:r>
            <a:r>
              <a:rPr sz="3600" b="0" spc="-530" dirty="0">
                <a:latin typeface="Trebuchet MS"/>
                <a:cs typeface="Trebuchet MS"/>
              </a:rPr>
              <a:t> </a:t>
            </a:r>
            <a:r>
              <a:rPr sz="3600" b="0" spc="180" dirty="0">
                <a:latin typeface="Trebuchet MS"/>
                <a:cs typeface="Trebuchet MS"/>
              </a:rPr>
              <a:t>CLEARLY</a:t>
            </a:r>
            <a:endParaRPr sz="3600" dirty="0">
              <a:latin typeface="Trebuchet MS"/>
              <a:cs typeface="Trebuchet MS"/>
            </a:endParaRPr>
          </a:p>
        </p:txBody>
      </p:sp>
      <p:sp>
        <p:nvSpPr>
          <p:cNvPr id="7" name="object 7"/>
          <p:cNvSpPr txBox="1"/>
          <p:nvPr/>
        </p:nvSpPr>
        <p:spPr>
          <a:xfrm>
            <a:off x="3900678" y="3536441"/>
            <a:ext cx="4392295" cy="1381760"/>
          </a:xfrm>
          <a:prstGeom prst="rect">
            <a:avLst/>
          </a:prstGeom>
        </p:spPr>
        <p:txBody>
          <a:bodyPr vert="horz" wrap="square" lIns="0" tIns="13335" rIns="0" bIns="0" rtlCol="0">
            <a:spAutoFit/>
          </a:bodyPr>
          <a:lstStyle/>
          <a:p>
            <a:pPr marL="0" marR="0" lvl="0" indent="0" algn="ctr" defTabSz="914400" rtl="0" eaLnBrk="1" fontAlgn="auto" latinLnBrk="0" hangingPunct="1">
              <a:lnSpc>
                <a:spcPts val="4425"/>
              </a:lnSpc>
              <a:spcBef>
                <a:spcPts val="105"/>
              </a:spcBef>
              <a:spcAft>
                <a:spcPts val="0"/>
              </a:spcAft>
              <a:buClrTx/>
              <a:buSzTx/>
              <a:buFontTx/>
              <a:buNone/>
              <a:tabLst/>
              <a:defRPr/>
            </a:pPr>
            <a:r>
              <a:rPr kumimoji="0" sz="3800" b="0" i="0" u="none" strike="noStrike" kern="1200" cap="none" spc="-5" normalizeH="0" baseline="0" noProof="0" dirty="0">
                <a:ln>
                  <a:noFill/>
                </a:ln>
                <a:solidFill>
                  <a:srgbClr val="FFFFFF"/>
                </a:solidFill>
                <a:effectLst/>
                <a:uLnTx/>
                <a:uFillTx/>
                <a:latin typeface="Carlito"/>
                <a:ea typeface="+mn-ea"/>
                <a:cs typeface="Carlito"/>
              </a:rPr>
              <a:t>Catherine </a:t>
            </a:r>
            <a:r>
              <a:rPr kumimoji="0" sz="3800" b="0" i="0" u="none" strike="noStrike" kern="1200" cap="none" spc="-20" normalizeH="0" baseline="0" noProof="0" dirty="0">
                <a:ln>
                  <a:noFill/>
                </a:ln>
                <a:solidFill>
                  <a:srgbClr val="FFFFFF"/>
                </a:solidFill>
                <a:effectLst/>
                <a:uLnTx/>
                <a:uFillTx/>
                <a:latin typeface="Carlito"/>
                <a:ea typeface="+mn-ea"/>
                <a:cs typeface="Carlito"/>
              </a:rPr>
              <a:t>J.</a:t>
            </a:r>
            <a:r>
              <a:rPr kumimoji="0" sz="3800" b="0" i="0" u="none" strike="noStrike" kern="1200" cap="none" spc="-55" normalizeH="0" baseline="0" noProof="0" dirty="0">
                <a:ln>
                  <a:noFill/>
                </a:ln>
                <a:solidFill>
                  <a:srgbClr val="FFFFFF"/>
                </a:solidFill>
                <a:effectLst/>
                <a:uLnTx/>
                <a:uFillTx/>
                <a:latin typeface="Carlito"/>
                <a:ea typeface="+mn-ea"/>
                <a:cs typeface="Carlito"/>
              </a:rPr>
              <a:t> </a:t>
            </a:r>
            <a:r>
              <a:rPr kumimoji="0" sz="3800" b="0" i="0" u="none" strike="noStrike" kern="1200" cap="none" spc="-10" normalizeH="0" baseline="0" noProof="0" dirty="0">
                <a:ln>
                  <a:noFill/>
                </a:ln>
                <a:solidFill>
                  <a:srgbClr val="FFFFFF"/>
                </a:solidFill>
                <a:effectLst/>
                <a:uLnTx/>
                <a:uFillTx/>
                <a:latin typeface="Carlito"/>
                <a:ea typeface="+mn-ea"/>
                <a:cs typeface="Carlito"/>
              </a:rPr>
              <a:t>Newsome</a:t>
            </a:r>
            <a:endParaRPr kumimoji="0" sz="3800" b="0" i="0" u="none" strike="noStrike" kern="1200" cap="none" spc="0" normalizeH="0" baseline="0" noProof="0" dirty="0">
              <a:ln>
                <a:noFill/>
              </a:ln>
              <a:solidFill>
                <a:prstClr val="black"/>
              </a:solidFill>
              <a:effectLst/>
              <a:uLnTx/>
              <a:uFillTx/>
              <a:latin typeface="Carlito"/>
              <a:ea typeface="+mn-ea"/>
              <a:cs typeface="Carlito"/>
            </a:endParaRPr>
          </a:p>
          <a:p>
            <a:pPr marL="129539" marR="123825" lvl="0" indent="0" algn="ctr" defTabSz="914400" rtl="0" eaLnBrk="1" fontAlgn="auto" latinLnBrk="0" hangingPunct="1">
              <a:lnSpc>
                <a:spcPts val="3020"/>
              </a:lnSpc>
              <a:spcBef>
                <a:spcPts val="245"/>
              </a:spcBef>
              <a:spcAft>
                <a:spcPts val="0"/>
              </a:spcAft>
              <a:buClrTx/>
              <a:buSzTx/>
              <a:buFontTx/>
              <a:buNone/>
              <a:tabLst/>
              <a:defRPr/>
            </a:pPr>
            <a:r>
              <a:rPr kumimoji="0" sz="2800" b="0" i="0" u="none" strike="noStrike" kern="1200" cap="none" spc="-25" normalizeH="0" baseline="0" noProof="0" dirty="0">
                <a:ln>
                  <a:noFill/>
                </a:ln>
                <a:solidFill>
                  <a:srgbClr val="FFD966"/>
                </a:solidFill>
                <a:effectLst/>
                <a:uLnTx/>
                <a:uFillTx/>
                <a:latin typeface="Carlito"/>
                <a:ea typeface="+mn-ea"/>
                <a:cs typeface="Carlito"/>
              </a:rPr>
              <a:t>State </a:t>
            </a:r>
            <a:r>
              <a:rPr kumimoji="0" sz="2800" b="0" i="0" u="none" strike="noStrike" kern="1200" cap="none" spc="-15" normalizeH="0" baseline="0" noProof="0" dirty="0">
                <a:ln>
                  <a:noFill/>
                </a:ln>
                <a:solidFill>
                  <a:srgbClr val="FFD966"/>
                </a:solidFill>
                <a:effectLst/>
                <a:uLnTx/>
                <a:uFillTx/>
                <a:latin typeface="Carlito"/>
                <a:ea typeface="+mn-ea"/>
                <a:cs typeface="Carlito"/>
              </a:rPr>
              <a:t>Archivist </a:t>
            </a:r>
            <a:r>
              <a:rPr kumimoji="0" sz="2800" b="0" i="0" u="none" strike="noStrike" kern="1200" cap="none" spc="-5" normalizeH="0" baseline="0" noProof="0" dirty="0">
                <a:ln>
                  <a:noFill/>
                </a:ln>
                <a:solidFill>
                  <a:srgbClr val="FFD966"/>
                </a:solidFill>
                <a:effectLst/>
                <a:uLnTx/>
                <a:uFillTx/>
                <a:latin typeface="Carlito"/>
                <a:ea typeface="+mn-ea"/>
                <a:cs typeface="Carlito"/>
              </a:rPr>
              <a:t>and </a:t>
            </a:r>
            <a:r>
              <a:rPr kumimoji="0" sz="2800" b="0" i="0" u="none" strike="noStrike" kern="1200" cap="none" spc="-15" normalizeH="0" baseline="0" noProof="0" dirty="0">
                <a:ln>
                  <a:noFill/>
                </a:ln>
                <a:solidFill>
                  <a:srgbClr val="FFD966"/>
                </a:solidFill>
                <a:effectLst/>
                <a:uLnTx/>
                <a:uFillTx/>
                <a:latin typeface="Carlito"/>
                <a:ea typeface="+mn-ea"/>
                <a:cs typeface="Carlito"/>
              </a:rPr>
              <a:t>Executive  Director</a:t>
            </a:r>
            <a:endParaRPr kumimoji="0" sz="2800" b="0" i="0" u="none" strike="noStrike" kern="1200" cap="none" spc="0" normalizeH="0" baseline="0" noProof="0" dirty="0">
              <a:ln>
                <a:noFill/>
              </a:ln>
              <a:solidFill>
                <a:prstClr val="black"/>
              </a:solidFill>
              <a:effectLst/>
              <a:uLnTx/>
              <a:uFillTx/>
              <a:latin typeface="Carlito"/>
              <a:ea typeface="+mn-ea"/>
              <a:cs typeface="Carlito"/>
            </a:endParaRPr>
          </a:p>
        </p:txBody>
      </p:sp>
      <p:sp>
        <p:nvSpPr>
          <p:cNvPr id="8" name="object 8"/>
          <p:cNvSpPr txBox="1"/>
          <p:nvPr/>
        </p:nvSpPr>
        <p:spPr>
          <a:xfrm>
            <a:off x="3412363" y="5226558"/>
            <a:ext cx="5373370" cy="635635"/>
          </a:xfrm>
          <a:prstGeom prst="rect">
            <a:avLst/>
          </a:prstGeom>
        </p:spPr>
        <p:txBody>
          <a:bodyPr vert="horz" wrap="square" lIns="0" tIns="12700" rIns="0" bIns="0" rtlCol="0">
            <a:spAutoFit/>
          </a:bodyPr>
          <a:lstStyle/>
          <a:p>
            <a:pPr marL="0" marR="0" lvl="0" indent="0" algn="ctr" defTabSz="914400" rtl="0" eaLnBrk="1" fontAlgn="auto" latinLnBrk="0" hangingPunct="1">
              <a:lnSpc>
                <a:spcPct val="100000"/>
              </a:lnSpc>
              <a:spcBef>
                <a:spcPts val="100"/>
              </a:spcBef>
              <a:spcAft>
                <a:spcPts val="0"/>
              </a:spcAft>
              <a:buClrTx/>
              <a:buSzTx/>
              <a:buFontTx/>
              <a:buNone/>
              <a:tabLst/>
              <a:defRPr/>
            </a:pPr>
            <a:r>
              <a:rPr kumimoji="0" sz="2000" b="0" i="0" u="none" strike="noStrike" kern="1200" cap="none" spc="-10" normalizeH="0" baseline="0" noProof="0" dirty="0">
                <a:ln>
                  <a:noFill/>
                </a:ln>
                <a:solidFill>
                  <a:srgbClr val="FFFFFF"/>
                </a:solidFill>
                <a:effectLst/>
                <a:uLnTx/>
                <a:uFillTx/>
                <a:latin typeface="Carlito"/>
                <a:ea typeface="+mn-ea"/>
                <a:cs typeface="Carlito"/>
              </a:rPr>
              <a:t>LOUISIANA </a:t>
            </a:r>
            <a:r>
              <a:rPr kumimoji="0" sz="2000" b="0" i="0" u="none" strike="noStrike" kern="1200" cap="none" spc="-65" normalizeH="0" baseline="0" noProof="0" dirty="0">
                <a:ln>
                  <a:noFill/>
                </a:ln>
                <a:solidFill>
                  <a:srgbClr val="FFFFFF"/>
                </a:solidFill>
                <a:effectLst/>
                <a:uLnTx/>
                <a:uFillTx/>
                <a:latin typeface="Carlito"/>
                <a:ea typeface="+mn-ea"/>
                <a:cs typeface="Carlito"/>
              </a:rPr>
              <a:t>STATE</a:t>
            </a:r>
            <a:r>
              <a:rPr kumimoji="0" sz="2000" b="0" i="0" u="none" strike="noStrike" kern="1200" cap="none" spc="-20" normalizeH="0" baseline="0" noProof="0" dirty="0">
                <a:ln>
                  <a:noFill/>
                </a:ln>
                <a:solidFill>
                  <a:srgbClr val="FFFFFF"/>
                </a:solidFill>
                <a:effectLst/>
                <a:uLnTx/>
                <a:uFillTx/>
                <a:latin typeface="Carlito"/>
                <a:ea typeface="+mn-ea"/>
                <a:cs typeface="Carlito"/>
              </a:rPr>
              <a:t> </a:t>
            </a:r>
            <a:r>
              <a:rPr kumimoji="0" sz="2000" b="0" i="0" u="none" strike="noStrike" kern="1200" cap="none" spc="-5" normalizeH="0" baseline="0" noProof="0" dirty="0">
                <a:ln>
                  <a:noFill/>
                </a:ln>
                <a:solidFill>
                  <a:srgbClr val="FFFFFF"/>
                </a:solidFill>
                <a:effectLst/>
                <a:uLnTx/>
                <a:uFillTx/>
                <a:latin typeface="Carlito"/>
                <a:ea typeface="+mn-ea"/>
                <a:cs typeface="Carlito"/>
              </a:rPr>
              <a:t>ARCHIVES,</a:t>
            </a:r>
            <a:endParaRPr kumimoji="0" sz="2000" b="0" i="0" u="none" strike="noStrike" kern="1200" cap="none" spc="0" normalizeH="0" baseline="0" noProof="0" dirty="0">
              <a:ln>
                <a:noFill/>
              </a:ln>
              <a:solidFill>
                <a:prstClr val="black"/>
              </a:solidFill>
              <a:effectLst/>
              <a:uLnTx/>
              <a:uFillTx/>
              <a:latin typeface="Carlito"/>
              <a:ea typeface="+mn-ea"/>
              <a:cs typeface="Carlito"/>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sz="2000" b="0" i="0" u="none" strike="noStrike" kern="1200" cap="none" spc="0" normalizeH="0" baseline="0" noProof="0" dirty="0">
                <a:ln>
                  <a:noFill/>
                </a:ln>
                <a:solidFill>
                  <a:srgbClr val="FFFFFF"/>
                </a:solidFill>
                <a:effectLst/>
                <a:uLnTx/>
                <a:uFillTx/>
                <a:latin typeface="Carlito"/>
                <a:ea typeface="+mn-ea"/>
                <a:cs typeface="Carlito"/>
              </a:rPr>
              <a:t>A DIVISION OF </a:t>
            </a:r>
            <a:r>
              <a:rPr kumimoji="0" sz="2000" b="0" i="0" u="none" strike="noStrike" kern="1200" cap="none" spc="-5" normalizeH="0" baseline="0" noProof="0" dirty="0">
                <a:ln>
                  <a:noFill/>
                </a:ln>
                <a:solidFill>
                  <a:srgbClr val="FFFFFF"/>
                </a:solidFill>
                <a:effectLst/>
                <a:uLnTx/>
                <a:uFillTx/>
                <a:latin typeface="Carlito"/>
                <a:ea typeface="+mn-ea"/>
                <a:cs typeface="Carlito"/>
              </a:rPr>
              <a:t>THE LOUISIANA </a:t>
            </a:r>
            <a:r>
              <a:rPr kumimoji="0" sz="2000" b="0" i="0" u="none" strike="noStrike" kern="1200" cap="none" spc="-20" normalizeH="0" baseline="0" noProof="0" dirty="0">
                <a:ln>
                  <a:noFill/>
                </a:ln>
                <a:solidFill>
                  <a:srgbClr val="FFFFFF"/>
                </a:solidFill>
                <a:effectLst/>
                <a:uLnTx/>
                <a:uFillTx/>
                <a:latin typeface="Carlito"/>
                <a:ea typeface="+mn-ea"/>
                <a:cs typeface="Carlito"/>
              </a:rPr>
              <a:t>SECRETARY </a:t>
            </a:r>
            <a:r>
              <a:rPr kumimoji="0" sz="2000" b="0" i="0" u="none" strike="noStrike" kern="1200" cap="none" spc="0" normalizeH="0" baseline="0" noProof="0" dirty="0">
                <a:ln>
                  <a:noFill/>
                </a:ln>
                <a:solidFill>
                  <a:srgbClr val="FFFFFF"/>
                </a:solidFill>
                <a:effectLst/>
                <a:uLnTx/>
                <a:uFillTx/>
                <a:latin typeface="Carlito"/>
                <a:ea typeface="+mn-ea"/>
                <a:cs typeface="Carlito"/>
              </a:rPr>
              <a:t>OF</a:t>
            </a:r>
            <a:r>
              <a:rPr kumimoji="0" sz="2000" b="0" i="0" u="none" strike="noStrike" kern="1200" cap="none" spc="-105" normalizeH="0" baseline="0" noProof="0" dirty="0">
                <a:ln>
                  <a:noFill/>
                </a:ln>
                <a:solidFill>
                  <a:srgbClr val="FFFFFF"/>
                </a:solidFill>
                <a:effectLst/>
                <a:uLnTx/>
                <a:uFillTx/>
                <a:latin typeface="Carlito"/>
                <a:ea typeface="+mn-ea"/>
                <a:cs typeface="Carlito"/>
              </a:rPr>
              <a:t> </a:t>
            </a:r>
            <a:r>
              <a:rPr kumimoji="0" sz="2000" b="0" i="0" u="none" strike="noStrike" kern="1200" cap="none" spc="-65" normalizeH="0" baseline="0" noProof="0" dirty="0">
                <a:ln>
                  <a:noFill/>
                </a:ln>
                <a:solidFill>
                  <a:srgbClr val="FFFFFF"/>
                </a:solidFill>
                <a:effectLst/>
                <a:uLnTx/>
                <a:uFillTx/>
                <a:latin typeface="Carlito"/>
                <a:ea typeface="+mn-ea"/>
                <a:cs typeface="Carlito"/>
              </a:rPr>
              <a:t>STATE</a:t>
            </a:r>
            <a:endParaRPr kumimoji="0" sz="2000" b="0" i="0" u="none" strike="noStrike" kern="1200" cap="none" spc="0" normalizeH="0" baseline="0" noProof="0" dirty="0">
              <a:ln>
                <a:noFill/>
              </a:ln>
              <a:solidFill>
                <a:prstClr val="black"/>
              </a:solidFill>
              <a:effectLst/>
              <a:uLnTx/>
              <a:uFillTx/>
              <a:latin typeface="Carlito"/>
              <a:ea typeface="+mn-ea"/>
              <a:cs typeface="Carlito"/>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FF0000"/>
                </a:solidFill>
              </a:rPr>
              <a:t>Questions &amp; comments</a:t>
            </a:r>
          </a:p>
        </p:txBody>
      </p:sp>
      <p:pic>
        <p:nvPicPr>
          <p:cNvPr id="102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6691" y="2228853"/>
            <a:ext cx="2282075" cy="33962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A drawing of a face&#10;&#10;Description automatically generated">
            <a:extLst>
              <a:ext uri="{FF2B5EF4-FFF2-40B4-BE49-F238E27FC236}">
                <a16:creationId xmlns:a16="http://schemas.microsoft.com/office/drawing/2014/main" id="{6A166834-98FA-4087-9D67-673815EFFE74}"/>
              </a:ext>
            </a:extLst>
          </p:cNvPr>
          <p:cNvPicPr>
            <a:picLocks noChangeAspect="1"/>
          </p:cNvPicPr>
          <p:nvPr/>
        </p:nvPicPr>
        <p:blipFill>
          <a:blip r:embed="rId3"/>
          <a:stretch>
            <a:fillRect/>
          </a:stretch>
        </p:blipFill>
        <p:spPr>
          <a:xfrm>
            <a:off x="10351381" y="5350491"/>
            <a:ext cx="1334277" cy="1188421"/>
          </a:xfrm>
          <a:prstGeom prst="rect">
            <a:avLst/>
          </a:prstGeom>
        </p:spPr>
      </p:pic>
    </p:spTree>
    <p:extLst>
      <p:ext uri="{BB962C8B-B14F-4D97-AF65-F5344CB8AC3E}">
        <p14:creationId xmlns:p14="http://schemas.microsoft.com/office/powerpoint/2010/main" val="24819511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68F14-414C-455E-8904-9E83BB7D2902}"/>
              </a:ext>
            </a:extLst>
          </p:cNvPr>
          <p:cNvSpPr>
            <a:spLocks noGrp="1"/>
          </p:cNvSpPr>
          <p:nvPr>
            <p:ph type="title"/>
          </p:nvPr>
        </p:nvSpPr>
        <p:spPr>
          <a:xfrm>
            <a:off x="667512" y="229147"/>
            <a:ext cx="10139553" cy="1531073"/>
          </a:xfrm>
        </p:spPr>
        <p:txBody>
          <a:bodyPr>
            <a:normAutofit fontScale="90000"/>
          </a:bodyPr>
          <a:lstStyle/>
          <a:p>
            <a:br>
              <a:rPr lang="en-US" sz="6000" b="1" dirty="0">
                <a:effectLst/>
              </a:rPr>
            </a:br>
            <a:r>
              <a:rPr lang="en-US" sz="4900" b="1" dirty="0">
                <a:solidFill>
                  <a:srgbClr val="FF0000"/>
                </a:solidFill>
                <a:effectLst/>
              </a:rPr>
              <a:t>Upcoming </a:t>
            </a:r>
            <a:r>
              <a:rPr lang="en-US" sz="4900" b="1" dirty="0">
                <a:solidFill>
                  <a:srgbClr val="FF0000"/>
                </a:solidFill>
              </a:rPr>
              <a:t>Webinars </a:t>
            </a:r>
            <a:br>
              <a:rPr lang="en-US" b="1" dirty="0">
                <a:effectLst/>
              </a:rPr>
            </a:br>
            <a:endParaRPr lang="en-US" dirty="0"/>
          </a:p>
        </p:txBody>
      </p:sp>
      <p:sp>
        <p:nvSpPr>
          <p:cNvPr id="3" name="Content Placeholder 2">
            <a:extLst>
              <a:ext uri="{FF2B5EF4-FFF2-40B4-BE49-F238E27FC236}">
                <a16:creationId xmlns:a16="http://schemas.microsoft.com/office/drawing/2014/main" id="{1EEFAEA5-FF6D-4334-B226-2F9834CBAF72}"/>
              </a:ext>
            </a:extLst>
          </p:cNvPr>
          <p:cNvSpPr>
            <a:spLocks noGrp="1"/>
          </p:cNvSpPr>
          <p:nvPr>
            <p:ph idx="1"/>
          </p:nvPr>
        </p:nvSpPr>
        <p:spPr>
          <a:xfrm>
            <a:off x="1419225" y="1714500"/>
            <a:ext cx="9599295" cy="4459285"/>
          </a:xfrm>
        </p:spPr>
        <p:txBody>
          <a:bodyPr>
            <a:normAutofit/>
          </a:bodyPr>
          <a:lstStyle/>
          <a:p>
            <a:pPr marL="0" marR="0" indent="0">
              <a:spcBef>
                <a:spcPts val="0"/>
              </a:spcBef>
              <a:spcAft>
                <a:spcPts val="900"/>
              </a:spcAft>
              <a:buNone/>
            </a:pPr>
            <a:r>
              <a:rPr lang="en-US" sz="2000" dirty="0">
                <a:solidFill>
                  <a:srgbClr val="333333"/>
                </a:solidFill>
                <a:effectLst/>
                <a:ea typeface="Times New Roman" panose="02020603050405020304" pitchFamily="18" charset="0"/>
              </a:rPr>
              <a:t>SERI Webinars</a:t>
            </a:r>
            <a:endParaRPr lang="en-US" sz="2000" dirty="0">
              <a:effectLst/>
              <a:ea typeface="Times New Roman" panose="02020603050405020304" pitchFamily="18" charset="0"/>
            </a:endParaRPr>
          </a:p>
          <a:p>
            <a:pPr marL="0" indent="0" algn="l">
              <a:buNone/>
            </a:pPr>
            <a:r>
              <a:rPr lang="en-US" sz="2000" b="1" i="0" dirty="0">
                <a:solidFill>
                  <a:srgbClr val="222222"/>
                </a:solidFill>
                <a:effectLst/>
              </a:rPr>
              <a:t>November 17: Web Archiving in Times of Rapid Change</a:t>
            </a:r>
          </a:p>
          <a:p>
            <a:pPr marL="0" indent="0" algn="l">
              <a:buNone/>
            </a:pPr>
            <a:r>
              <a:rPr lang="en-US" sz="2000" b="1" i="0" dirty="0">
                <a:solidFill>
                  <a:srgbClr val="222222"/>
                </a:solidFill>
                <a:effectLst/>
              </a:rPr>
              <a:t>December 15: Approaches for Self-Assessments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1F497D"/>
                </a:solidFill>
                <a:effectLst/>
                <a:uLnTx/>
                <a:uFillTx/>
                <a:latin typeface="Calibri" panose="020F0502020204030204"/>
                <a:ea typeface="+mn-ea"/>
                <a:cs typeface="+mn-cs"/>
              </a:rPr>
              <a:t>For registration information: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https://www.statearchivists.org/programs/state-electronic-records-initiative/seri-webinars/</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indent="0">
              <a:lnSpc>
                <a:spcPct val="107000"/>
              </a:lnSpc>
              <a:spcBef>
                <a:spcPts val="0"/>
              </a:spcBef>
              <a:spcAft>
                <a:spcPts val="800"/>
              </a:spcAft>
              <a:buNone/>
            </a:pPr>
            <a:endParaRPr lang="en-US" sz="2000" b="1" dirty="0">
              <a:effectLst/>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endParaRPr lang="en-US" sz="2000" b="1" dirty="0">
              <a:effectLst/>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2000" dirty="0" err="1">
                <a:effectLst/>
                <a:ea typeface="Calibri" panose="020F0502020204030204" pitchFamily="34" charset="0"/>
                <a:cs typeface="Times New Roman" panose="02020603050405020304" pitchFamily="18" charset="0"/>
              </a:rPr>
              <a:t>CoSA</a:t>
            </a:r>
            <a:r>
              <a:rPr lang="en-US" sz="2000" dirty="0">
                <a:effectLst/>
                <a:ea typeface="Calibri" panose="020F0502020204030204" pitchFamily="34" charset="0"/>
                <a:cs typeface="Times New Roman" panose="02020603050405020304" pitchFamily="18" charset="0"/>
              </a:rPr>
              <a:t> Member Webinars</a:t>
            </a:r>
            <a:endParaRPr lang="en-US" sz="2000" b="1" dirty="0">
              <a:effectLst/>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2000" b="1" dirty="0">
                <a:effectLst/>
                <a:ea typeface="Calibri" panose="020F0502020204030204" pitchFamily="34" charset="0"/>
                <a:cs typeface="Times New Roman" panose="02020603050405020304" pitchFamily="18" charset="0"/>
              </a:rPr>
              <a:t>November 19:  State Archives Showcase - Utah &amp; District of Columbia</a:t>
            </a:r>
          </a:p>
          <a:p>
            <a:pPr marL="0" indent="0">
              <a:buNone/>
            </a:pPr>
            <a:r>
              <a:rPr lang="en-US" sz="1600" dirty="0">
                <a:solidFill>
                  <a:srgbClr val="1F497D"/>
                </a:solidFill>
              </a:rPr>
              <a:t>For registration information: </a:t>
            </a:r>
            <a:r>
              <a:rPr lang="en-US" sz="1600" dirty="0">
                <a:hlinkClick r:id="rId2"/>
              </a:rPr>
              <a:t>https://www.statearchivists.org/programs/cosa-webinar-series/</a:t>
            </a:r>
            <a:endParaRPr lang="en-US" sz="1600" dirty="0"/>
          </a:p>
          <a:p>
            <a:endParaRPr lang="en-US" dirty="0"/>
          </a:p>
          <a:p>
            <a:endParaRPr lang="en-US" dirty="0"/>
          </a:p>
        </p:txBody>
      </p:sp>
      <p:pic>
        <p:nvPicPr>
          <p:cNvPr id="6" name="Picture 5" descr="A drawing of a face&#10;&#10;Description automatically generated">
            <a:extLst>
              <a:ext uri="{FF2B5EF4-FFF2-40B4-BE49-F238E27FC236}">
                <a16:creationId xmlns:a16="http://schemas.microsoft.com/office/drawing/2014/main" id="{8385C00D-B05A-4949-B2B8-400DC111F376}"/>
              </a:ext>
            </a:extLst>
          </p:cNvPr>
          <p:cNvPicPr>
            <a:picLocks noChangeAspect="1"/>
          </p:cNvPicPr>
          <p:nvPr/>
        </p:nvPicPr>
        <p:blipFill>
          <a:blip r:embed="rId3"/>
          <a:stretch>
            <a:fillRect/>
          </a:stretch>
        </p:blipFill>
        <p:spPr>
          <a:xfrm>
            <a:off x="10351381" y="5350491"/>
            <a:ext cx="1334277" cy="1188421"/>
          </a:xfrm>
          <a:prstGeom prst="rect">
            <a:avLst/>
          </a:prstGeom>
        </p:spPr>
      </p:pic>
    </p:spTree>
    <p:extLst>
      <p:ext uri="{BB962C8B-B14F-4D97-AF65-F5344CB8AC3E}">
        <p14:creationId xmlns:p14="http://schemas.microsoft.com/office/powerpoint/2010/main" val="27140399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68F14-414C-455E-8904-9E83BB7D2902}"/>
              </a:ext>
            </a:extLst>
          </p:cNvPr>
          <p:cNvSpPr>
            <a:spLocks noGrp="1"/>
          </p:cNvSpPr>
          <p:nvPr>
            <p:ph type="title"/>
          </p:nvPr>
        </p:nvSpPr>
        <p:spPr>
          <a:xfrm>
            <a:off x="667512" y="229147"/>
            <a:ext cx="10139553" cy="1531073"/>
          </a:xfrm>
        </p:spPr>
        <p:txBody>
          <a:bodyPr>
            <a:normAutofit fontScale="90000"/>
          </a:bodyPr>
          <a:lstStyle/>
          <a:p>
            <a:br>
              <a:rPr lang="en-US" sz="6000" b="1" dirty="0">
                <a:effectLst/>
              </a:rPr>
            </a:br>
            <a:r>
              <a:rPr lang="en-US" sz="4900" b="1" dirty="0">
                <a:solidFill>
                  <a:srgbClr val="FF0000"/>
                </a:solidFill>
              </a:rPr>
              <a:t>I</a:t>
            </a:r>
            <a:r>
              <a:rPr lang="en-US" sz="4900" b="1" dirty="0">
                <a:solidFill>
                  <a:srgbClr val="FF0000"/>
                </a:solidFill>
                <a:effectLst/>
              </a:rPr>
              <a:t>n Conversation With….</a:t>
            </a:r>
            <a:r>
              <a:rPr lang="en-US" sz="4900" b="1" dirty="0">
                <a:solidFill>
                  <a:srgbClr val="FF0000"/>
                </a:solidFill>
              </a:rPr>
              <a:t> </a:t>
            </a:r>
            <a:br>
              <a:rPr lang="en-US" b="1" dirty="0">
                <a:effectLst/>
              </a:rPr>
            </a:br>
            <a:endParaRPr lang="en-US" dirty="0"/>
          </a:p>
        </p:txBody>
      </p:sp>
      <p:sp>
        <p:nvSpPr>
          <p:cNvPr id="3" name="Content Placeholder 2">
            <a:extLst>
              <a:ext uri="{FF2B5EF4-FFF2-40B4-BE49-F238E27FC236}">
                <a16:creationId xmlns:a16="http://schemas.microsoft.com/office/drawing/2014/main" id="{1EEFAEA5-FF6D-4334-B226-2F9834CBAF72}"/>
              </a:ext>
            </a:extLst>
          </p:cNvPr>
          <p:cNvSpPr>
            <a:spLocks noGrp="1"/>
          </p:cNvSpPr>
          <p:nvPr>
            <p:ph idx="1"/>
          </p:nvPr>
        </p:nvSpPr>
        <p:spPr>
          <a:xfrm>
            <a:off x="1419225" y="1714500"/>
            <a:ext cx="9599295" cy="4459285"/>
          </a:xfrm>
        </p:spPr>
        <p:txBody>
          <a:bodyPr>
            <a:normAutofit/>
          </a:bodyPr>
          <a:lstStyle/>
          <a:p>
            <a:pPr marL="0" indent="0">
              <a:buNone/>
            </a:pPr>
            <a:r>
              <a:rPr lang="en-US" sz="2000" b="0" i="0" dirty="0">
                <a:solidFill>
                  <a:srgbClr val="333333"/>
                </a:solidFill>
                <a:effectLst/>
              </a:rPr>
              <a:t>A series of conversations focusing on contemporary issues shaping the work of state archives, funded by CoSA’s NEH CARES grant</a:t>
            </a:r>
          </a:p>
          <a:p>
            <a:pPr marL="0" indent="0">
              <a:buNone/>
            </a:pPr>
            <a:endParaRPr lang="en-US" sz="1600" dirty="0">
              <a:solidFill>
                <a:srgbClr val="333333"/>
              </a:solidFill>
            </a:endParaRPr>
          </a:p>
          <a:p>
            <a:pPr marL="0" indent="0">
              <a:buNone/>
            </a:pPr>
            <a:r>
              <a:rPr lang="en-US" sz="1800" b="0" i="0" dirty="0">
                <a:solidFill>
                  <a:srgbClr val="333333"/>
                </a:solidFill>
                <a:effectLst/>
              </a:rPr>
              <a:t>First two conversations:</a:t>
            </a:r>
          </a:p>
          <a:p>
            <a:pPr marL="0" marR="0">
              <a:lnSpc>
                <a:spcPct val="107000"/>
              </a:lnSpc>
              <a:spcBef>
                <a:spcPts val="1500"/>
              </a:spcBef>
              <a:spcAft>
                <a:spcPts val="750"/>
              </a:spcAft>
            </a:pPr>
            <a:r>
              <a:rPr lang="en-US" sz="1800" dirty="0">
                <a:solidFill>
                  <a:srgbClr val="222222"/>
                </a:solidFill>
                <a:effectLst/>
                <a:ea typeface="Times New Roman" panose="02020603050405020304" pitchFamily="18" charset="0"/>
                <a:cs typeface="Times New Roman" panose="02020603050405020304" pitchFamily="18" charset="0"/>
              </a:rPr>
              <a:t>Helen Wong Smith on Cultural Competency</a:t>
            </a:r>
            <a:endParaRPr lang="en-US" sz="1800" dirty="0">
              <a:effectLst/>
              <a:ea typeface="Calibri" panose="020F0502020204030204" pitchFamily="34" charset="0"/>
              <a:cs typeface="Times New Roman" panose="02020603050405020304" pitchFamily="18" charset="0"/>
            </a:endParaRPr>
          </a:p>
          <a:p>
            <a:pPr marL="0" marR="0">
              <a:lnSpc>
                <a:spcPct val="107000"/>
              </a:lnSpc>
              <a:spcBef>
                <a:spcPts val="1500"/>
              </a:spcBef>
              <a:spcAft>
                <a:spcPts val="750"/>
              </a:spcAft>
            </a:pPr>
            <a:r>
              <a:rPr lang="en-US" sz="1800" dirty="0">
                <a:solidFill>
                  <a:srgbClr val="222222"/>
                </a:solidFill>
                <a:effectLst/>
                <a:ea typeface="Times New Roman" panose="02020603050405020304" pitchFamily="18" charset="0"/>
                <a:cs typeface="Times New Roman" panose="02020603050405020304" pitchFamily="18" charset="0"/>
              </a:rPr>
              <a:t>Steve Murray on the Alabama Department of Archives and History's Statement of Recommitment</a:t>
            </a:r>
            <a:endParaRPr lang="en-US" sz="1800" dirty="0">
              <a:effectLst/>
              <a:ea typeface="Calibri" panose="020F0502020204030204" pitchFamily="34" charset="0"/>
              <a:cs typeface="Times New Roman" panose="02020603050405020304" pitchFamily="18" charset="0"/>
            </a:endParaRPr>
          </a:p>
          <a:p>
            <a:pPr marL="0" indent="0">
              <a:buNone/>
            </a:pPr>
            <a:endParaRPr lang="en-US" sz="1600" dirty="0">
              <a:cs typeface="Times New Roman" panose="02020603050405020304" pitchFamily="18" charset="0"/>
              <a:hlinkClick r:id="rId2"/>
            </a:endParaRPr>
          </a:p>
          <a:p>
            <a:pPr marL="0" indent="0">
              <a:buNone/>
            </a:pPr>
            <a:r>
              <a:rPr lang="en-US" sz="1600" dirty="0">
                <a:hlinkClick r:id="rId2"/>
              </a:rPr>
              <a:t>https://www.statearchivists.org/programs/neh-cares-grant/</a:t>
            </a:r>
            <a:endParaRPr lang="en-US" sz="1600" dirty="0"/>
          </a:p>
          <a:p>
            <a:pPr marL="0" indent="0">
              <a:buNone/>
            </a:pPr>
            <a:endParaRPr lang="en-US" sz="1600" dirty="0"/>
          </a:p>
          <a:p>
            <a:endParaRPr lang="en-US" dirty="0"/>
          </a:p>
        </p:txBody>
      </p:sp>
      <p:pic>
        <p:nvPicPr>
          <p:cNvPr id="6" name="Picture 5" descr="A drawing of a face&#10;&#10;Description automatically generated">
            <a:extLst>
              <a:ext uri="{FF2B5EF4-FFF2-40B4-BE49-F238E27FC236}">
                <a16:creationId xmlns:a16="http://schemas.microsoft.com/office/drawing/2014/main" id="{8385C00D-B05A-4949-B2B8-400DC111F376}"/>
              </a:ext>
            </a:extLst>
          </p:cNvPr>
          <p:cNvPicPr>
            <a:picLocks noChangeAspect="1"/>
          </p:cNvPicPr>
          <p:nvPr/>
        </p:nvPicPr>
        <p:blipFill>
          <a:blip r:embed="rId3"/>
          <a:stretch>
            <a:fillRect/>
          </a:stretch>
        </p:blipFill>
        <p:spPr>
          <a:xfrm>
            <a:off x="10351381" y="5350491"/>
            <a:ext cx="1334277" cy="1188421"/>
          </a:xfrm>
          <a:prstGeom prst="rect">
            <a:avLst/>
          </a:prstGeom>
        </p:spPr>
      </p:pic>
      <p:pic>
        <p:nvPicPr>
          <p:cNvPr id="4" name="Picture 3">
            <a:extLst>
              <a:ext uri="{FF2B5EF4-FFF2-40B4-BE49-F238E27FC236}">
                <a16:creationId xmlns:a16="http://schemas.microsoft.com/office/drawing/2014/main" id="{453DB140-4FB7-4AB2-A2CF-4C4514F8AD84}"/>
              </a:ext>
            </a:extLst>
          </p:cNvPr>
          <p:cNvPicPr>
            <a:picLocks noChangeAspect="1"/>
          </p:cNvPicPr>
          <p:nvPr/>
        </p:nvPicPr>
        <p:blipFill>
          <a:blip r:embed="rId4"/>
          <a:stretch>
            <a:fillRect/>
          </a:stretch>
        </p:blipFill>
        <p:spPr>
          <a:xfrm>
            <a:off x="855569" y="5271607"/>
            <a:ext cx="2192610" cy="968765"/>
          </a:xfrm>
          <a:prstGeom prst="rect">
            <a:avLst/>
          </a:prstGeom>
        </p:spPr>
      </p:pic>
    </p:spTree>
    <p:extLst>
      <p:ext uri="{BB962C8B-B14F-4D97-AF65-F5344CB8AC3E}">
        <p14:creationId xmlns:p14="http://schemas.microsoft.com/office/powerpoint/2010/main" val="27552204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68F14-414C-455E-8904-9E83BB7D2902}"/>
              </a:ext>
            </a:extLst>
          </p:cNvPr>
          <p:cNvSpPr>
            <a:spLocks noGrp="1"/>
          </p:cNvSpPr>
          <p:nvPr>
            <p:ph type="title"/>
          </p:nvPr>
        </p:nvSpPr>
        <p:spPr>
          <a:xfrm>
            <a:off x="667512" y="229147"/>
            <a:ext cx="10139553" cy="1531073"/>
          </a:xfrm>
        </p:spPr>
        <p:txBody>
          <a:bodyPr>
            <a:normAutofit fontScale="90000"/>
          </a:bodyPr>
          <a:lstStyle/>
          <a:p>
            <a:br>
              <a:rPr lang="en-US" sz="6000" b="1" dirty="0">
                <a:effectLst/>
              </a:rPr>
            </a:br>
            <a:r>
              <a:rPr lang="en-US" sz="6000" b="1" dirty="0">
                <a:effectLst/>
              </a:rPr>
              <a:t>  </a:t>
            </a:r>
            <a:r>
              <a:rPr lang="en-US" sz="4900" b="1" dirty="0">
                <a:solidFill>
                  <a:srgbClr val="FF0000"/>
                </a:solidFill>
              </a:rPr>
              <a:t>Contact Us </a:t>
            </a:r>
            <a:br>
              <a:rPr lang="en-US" b="1" dirty="0">
                <a:effectLst/>
              </a:rPr>
            </a:br>
            <a:endParaRPr lang="en-US" dirty="0"/>
          </a:p>
        </p:txBody>
      </p:sp>
      <p:sp>
        <p:nvSpPr>
          <p:cNvPr id="3" name="Content Placeholder 2">
            <a:extLst>
              <a:ext uri="{FF2B5EF4-FFF2-40B4-BE49-F238E27FC236}">
                <a16:creationId xmlns:a16="http://schemas.microsoft.com/office/drawing/2014/main" id="{1EEFAEA5-FF6D-4334-B226-2F9834CBAF72}"/>
              </a:ext>
            </a:extLst>
          </p:cNvPr>
          <p:cNvSpPr>
            <a:spLocks noGrp="1"/>
          </p:cNvSpPr>
          <p:nvPr>
            <p:ph idx="1"/>
          </p:nvPr>
        </p:nvSpPr>
        <p:spPr>
          <a:xfrm>
            <a:off x="1407795" y="1760220"/>
            <a:ext cx="9599295" cy="4459285"/>
          </a:xfrm>
        </p:spPr>
        <p:txBody>
          <a:bodyPr>
            <a:normAutofit fontScale="32500" lnSpcReduction="20000"/>
          </a:bodyPr>
          <a:lstStyle/>
          <a:p>
            <a:pPr marL="0" indent="0" algn="ctr">
              <a:spcBef>
                <a:spcPts val="0"/>
              </a:spcBef>
              <a:spcAft>
                <a:spcPts val="900"/>
              </a:spcAft>
              <a:buNone/>
            </a:pPr>
            <a:r>
              <a:rPr lang="en-US" sz="6200" dirty="0"/>
              <a:t>CoSA Website</a:t>
            </a:r>
            <a:br>
              <a:rPr lang="en-US" sz="6200" dirty="0"/>
            </a:br>
            <a:r>
              <a:rPr lang="en-US" sz="6200" dirty="0">
                <a:hlinkClick r:id="rId2"/>
              </a:rPr>
              <a:t>http://www.statearchivists.org</a:t>
            </a:r>
            <a:endParaRPr lang="en-US" sz="6200" dirty="0"/>
          </a:p>
          <a:p>
            <a:pPr marL="0" indent="0" algn="ctr">
              <a:spcBef>
                <a:spcPts val="0"/>
              </a:spcBef>
              <a:spcAft>
                <a:spcPts val="900"/>
              </a:spcAft>
              <a:buNone/>
            </a:pPr>
            <a:endParaRPr lang="en-US" sz="6200" dirty="0"/>
          </a:p>
          <a:p>
            <a:pPr marL="0" indent="0" algn="ctr">
              <a:spcBef>
                <a:spcPts val="0"/>
              </a:spcBef>
              <a:spcAft>
                <a:spcPts val="900"/>
              </a:spcAft>
              <a:buNone/>
            </a:pPr>
            <a:r>
              <a:rPr lang="en-US" sz="6200" dirty="0"/>
              <a:t>CoSA Resource Center</a:t>
            </a:r>
            <a:br>
              <a:rPr lang="en-US" sz="6200" dirty="0"/>
            </a:br>
            <a:r>
              <a:rPr lang="en-US" sz="6200" b="0" dirty="0">
                <a:hlinkClick r:id="rId3"/>
              </a:rPr>
              <a:t>https://www.statearchivists.org/resource-center/</a:t>
            </a:r>
            <a:endParaRPr lang="en-US" sz="6200" b="0" dirty="0"/>
          </a:p>
          <a:p>
            <a:pPr marL="0" indent="0" algn="ctr">
              <a:spcBef>
                <a:spcPts val="0"/>
              </a:spcBef>
              <a:spcAft>
                <a:spcPts val="900"/>
              </a:spcAft>
              <a:buNone/>
            </a:pPr>
            <a:endParaRPr lang="en-US" sz="6200" dirty="0"/>
          </a:p>
          <a:p>
            <a:pPr marL="0" indent="0" algn="ctr">
              <a:buNone/>
            </a:pPr>
            <a:r>
              <a:rPr lang="en-US" sz="6200" dirty="0"/>
              <a:t>CoSA Twitter Handle</a:t>
            </a:r>
            <a:br>
              <a:rPr lang="en-US" sz="6200" dirty="0"/>
            </a:br>
            <a:r>
              <a:rPr lang="en-US" sz="6200" dirty="0"/>
              <a:t>@StateArchivists</a:t>
            </a:r>
          </a:p>
          <a:p>
            <a:pPr marL="0" indent="0">
              <a:buNone/>
            </a:pPr>
            <a:endParaRPr lang="en-US" sz="6200" b="1" dirty="0">
              <a:solidFill>
                <a:srgbClr val="222222"/>
              </a:solidFill>
              <a:effectLst/>
              <a:ea typeface="Calibri" panose="020F0502020204030204" pitchFamily="34" charset="0"/>
              <a:cs typeface="Times New Roman" panose="02020603050405020304" pitchFamily="18" charset="0"/>
            </a:endParaRPr>
          </a:p>
          <a:p>
            <a:pPr marL="0" indent="0" algn="ctr">
              <a:buNone/>
            </a:pPr>
            <a:r>
              <a:rPr lang="en-US" sz="6200" dirty="0"/>
              <a:t>CoSA Facebook Page</a:t>
            </a:r>
            <a:br>
              <a:rPr lang="en-US" sz="6200" dirty="0"/>
            </a:br>
            <a:r>
              <a:rPr lang="en-US" sz="6200" dirty="0">
                <a:hlinkClick r:id="rId4"/>
              </a:rPr>
              <a:t>www.facebook.com/CouncilOfStateArchivists</a:t>
            </a:r>
            <a:endParaRPr lang="en-US" sz="6200" dirty="0"/>
          </a:p>
          <a:p>
            <a:pPr algn="ctr"/>
            <a:endParaRPr lang="en-US" sz="6200" dirty="0"/>
          </a:p>
          <a:p>
            <a:pPr marL="0" indent="0" algn="ctr">
              <a:buNone/>
            </a:pPr>
            <a:r>
              <a:rPr lang="en-US" sz="6200" dirty="0"/>
              <a:t>CoSA You Tube </a:t>
            </a:r>
            <a:br>
              <a:rPr lang="en-US" sz="6200" dirty="0"/>
            </a:br>
            <a:r>
              <a:rPr lang="en-US" sz="6200" dirty="0">
                <a:hlinkClick r:id="rId5"/>
              </a:rPr>
              <a:t>https://www.youtube.com/user/StateArchivists/</a:t>
            </a:r>
            <a:endParaRPr lang="en-US" sz="6200" dirty="0"/>
          </a:p>
          <a:p>
            <a:pPr marL="0" indent="0">
              <a:buNone/>
            </a:pPr>
            <a:endParaRPr lang="en-US" sz="6200" b="1" dirty="0">
              <a:solidFill>
                <a:srgbClr val="222222"/>
              </a:solidFill>
              <a:effectLst/>
              <a:ea typeface="Calibri" panose="020F0502020204030204" pitchFamily="34" charset="0"/>
              <a:cs typeface="Times New Roman" panose="02020603050405020304" pitchFamily="18" charset="0"/>
            </a:endParaRPr>
          </a:p>
          <a:p>
            <a:endParaRPr lang="en-US" sz="6200" dirty="0"/>
          </a:p>
        </p:txBody>
      </p:sp>
      <p:pic>
        <p:nvPicPr>
          <p:cNvPr id="6" name="Picture 5" descr="A drawing of a face&#10;&#10;Description automatically generated">
            <a:extLst>
              <a:ext uri="{FF2B5EF4-FFF2-40B4-BE49-F238E27FC236}">
                <a16:creationId xmlns:a16="http://schemas.microsoft.com/office/drawing/2014/main" id="{8385C00D-B05A-4949-B2B8-400DC111F376}"/>
              </a:ext>
            </a:extLst>
          </p:cNvPr>
          <p:cNvPicPr>
            <a:picLocks noChangeAspect="1"/>
          </p:cNvPicPr>
          <p:nvPr/>
        </p:nvPicPr>
        <p:blipFill>
          <a:blip r:embed="rId6"/>
          <a:stretch>
            <a:fillRect/>
          </a:stretch>
        </p:blipFill>
        <p:spPr>
          <a:xfrm>
            <a:off x="10351381" y="5350491"/>
            <a:ext cx="1334277" cy="1188421"/>
          </a:xfrm>
          <a:prstGeom prst="rect">
            <a:avLst/>
          </a:prstGeom>
        </p:spPr>
      </p:pic>
    </p:spTree>
    <p:extLst>
      <p:ext uri="{BB962C8B-B14F-4D97-AF65-F5344CB8AC3E}">
        <p14:creationId xmlns:p14="http://schemas.microsoft.com/office/powerpoint/2010/main" val="37976711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8686" y="278093"/>
            <a:ext cx="8732354" cy="1291285"/>
          </a:xfrm>
        </p:spPr>
        <p:txBody>
          <a:bodyPr>
            <a:noAutofit/>
          </a:bodyPr>
          <a:lstStyle/>
          <a:p>
            <a:r>
              <a:rPr lang="en-US" b="1" dirty="0">
                <a:solidFill>
                  <a:srgbClr val="FF0000"/>
                </a:solidFill>
              </a:rPr>
              <a:t>Sponsors &amp; Funders: Thank you!</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03981" y="5016833"/>
            <a:ext cx="2374118" cy="122730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088" y="5349240"/>
            <a:ext cx="2109613" cy="685419"/>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574" y="1964004"/>
            <a:ext cx="2700022" cy="752197"/>
          </a:xfrm>
          <a:prstGeom prst="rect">
            <a:avLst/>
          </a:prstGeom>
        </p:spPr>
      </p:pic>
      <p:pic>
        <p:nvPicPr>
          <p:cNvPr id="2050" name="Picture 2" descr="C:\Users\aackerso\Pictures\appx-smal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46406" y="1957310"/>
            <a:ext cx="1615029" cy="6253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ackerso\Pictures\GArch.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06357" y="4264593"/>
            <a:ext cx="2733410" cy="42854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39767" y="2322957"/>
            <a:ext cx="2702228" cy="1205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120420" y="1415652"/>
            <a:ext cx="2940923" cy="602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a:extLst>
              <a:ext uri="{FF2B5EF4-FFF2-40B4-BE49-F238E27FC236}">
                <a16:creationId xmlns:a16="http://schemas.microsoft.com/office/drawing/2014/main" id="{512ECFF5-51D1-4226-BAA9-9123F57A07B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24863" y="4050323"/>
            <a:ext cx="2380778" cy="428540"/>
          </a:xfrm>
          <a:prstGeom prst="rect">
            <a:avLst/>
          </a:prstGeom>
        </p:spPr>
      </p:pic>
      <p:pic>
        <p:nvPicPr>
          <p:cNvPr id="9" name="Picture 8">
            <a:extLst>
              <a:ext uri="{FF2B5EF4-FFF2-40B4-BE49-F238E27FC236}">
                <a16:creationId xmlns:a16="http://schemas.microsoft.com/office/drawing/2014/main" id="{05873FF8-CE06-41EA-80BB-E971B3EB282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2353" y="3178284"/>
            <a:ext cx="902736" cy="838496"/>
          </a:xfrm>
          <a:prstGeom prst="rect">
            <a:avLst/>
          </a:prstGeom>
        </p:spPr>
      </p:pic>
      <p:pic>
        <p:nvPicPr>
          <p:cNvPr id="4" name="Picture 3">
            <a:extLst>
              <a:ext uri="{FF2B5EF4-FFF2-40B4-BE49-F238E27FC236}">
                <a16:creationId xmlns:a16="http://schemas.microsoft.com/office/drawing/2014/main" id="{0689A79E-2FD6-4ED2-B6D2-9F6DBD373F36}"/>
              </a:ext>
            </a:extLst>
          </p:cNvPr>
          <p:cNvPicPr>
            <a:picLocks noChangeAspect="1"/>
          </p:cNvPicPr>
          <p:nvPr/>
        </p:nvPicPr>
        <p:blipFill>
          <a:blip r:embed="rId11"/>
          <a:stretch>
            <a:fillRect/>
          </a:stretch>
        </p:blipFill>
        <p:spPr>
          <a:xfrm>
            <a:off x="7659347" y="3178284"/>
            <a:ext cx="2374118" cy="464271"/>
          </a:xfrm>
          <a:prstGeom prst="rect">
            <a:avLst/>
          </a:prstGeom>
        </p:spPr>
      </p:pic>
      <p:pic>
        <p:nvPicPr>
          <p:cNvPr id="11" name="Picture 10">
            <a:extLst>
              <a:ext uri="{FF2B5EF4-FFF2-40B4-BE49-F238E27FC236}">
                <a16:creationId xmlns:a16="http://schemas.microsoft.com/office/drawing/2014/main" id="{4F128C6D-1354-4C09-A93C-19100F16D6DC}"/>
              </a:ext>
            </a:extLst>
          </p:cNvPr>
          <p:cNvPicPr>
            <a:picLocks noChangeAspect="1"/>
          </p:cNvPicPr>
          <p:nvPr/>
        </p:nvPicPr>
        <p:blipFill>
          <a:blip r:embed="rId12"/>
          <a:stretch>
            <a:fillRect/>
          </a:stretch>
        </p:blipFill>
        <p:spPr>
          <a:xfrm>
            <a:off x="4674534" y="5146101"/>
            <a:ext cx="2192610" cy="968765"/>
          </a:xfrm>
          <a:prstGeom prst="rect">
            <a:avLst/>
          </a:prstGeom>
        </p:spPr>
      </p:pic>
      <p:pic>
        <p:nvPicPr>
          <p:cNvPr id="6" name="Picture 5">
            <a:extLst>
              <a:ext uri="{FF2B5EF4-FFF2-40B4-BE49-F238E27FC236}">
                <a16:creationId xmlns:a16="http://schemas.microsoft.com/office/drawing/2014/main" id="{E07BB619-E6CB-4DA9-B6F4-EB922F713C30}"/>
              </a:ext>
            </a:extLst>
          </p:cNvPr>
          <p:cNvPicPr>
            <a:picLocks noChangeAspect="1"/>
          </p:cNvPicPr>
          <p:nvPr/>
        </p:nvPicPr>
        <p:blipFill>
          <a:blip r:embed="rId13"/>
          <a:stretch>
            <a:fillRect/>
          </a:stretch>
        </p:blipFill>
        <p:spPr>
          <a:xfrm>
            <a:off x="9365129" y="4176620"/>
            <a:ext cx="2192611" cy="444878"/>
          </a:xfrm>
          <a:prstGeom prst="rect">
            <a:avLst/>
          </a:prstGeom>
        </p:spPr>
      </p:pic>
    </p:spTree>
    <p:extLst>
      <p:ext uri="{BB962C8B-B14F-4D97-AF65-F5344CB8AC3E}">
        <p14:creationId xmlns:p14="http://schemas.microsoft.com/office/powerpoint/2010/main" val="21474854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2" y="746837"/>
            <a:ext cx="6743700" cy="742950"/>
          </a:xfrm>
        </p:spPr>
        <p:txBody>
          <a:bodyPr>
            <a:normAutofit/>
          </a:bodyPr>
          <a:lstStyle/>
          <a:p>
            <a:pPr>
              <a:defRPr/>
            </a:pPr>
            <a:r>
              <a:rPr lang="en-US" b="1" dirty="0">
                <a:solidFill>
                  <a:srgbClr val="FF0000"/>
                </a:solidFill>
              </a:rPr>
              <a:t>Webinar Evaluation</a:t>
            </a:r>
          </a:p>
        </p:txBody>
      </p:sp>
      <p:sp>
        <p:nvSpPr>
          <p:cNvPr id="12" name="Content Placeholder 2"/>
          <p:cNvSpPr>
            <a:spLocks noGrp="1"/>
          </p:cNvSpPr>
          <p:nvPr>
            <p:ph idx="1"/>
          </p:nvPr>
        </p:nvSpPr>
        <p:spPr>
          <a:xfrm>
            <a:off x="2133600" y="1983791"/>
            <a:ext cx="7467600" cy="4493213"/>
          </a:xfrm>
        </p:spPr>
        <p:txBody>
          <a:bodyPr>
            <a:normAutofit/>
          </a:bodyPr>
          <a:lstStyle/>
          <a:p>
            <a:pPr algn="ctr">
              <a:lnSpc>
                <a:spcPct val="150000"/>
              </a:lnSpc>
            </a:pPr>
            <a:r>
              <a:rPr lang="en-US" sz="2000" dirty="0"/>
              <a:t>We really do appreciate your feedback!</a:t>
            </a:r>
          </a:p>
          <a:p>
            <a:pPr algn="ctr">
              <a:lnSpc>
                <a:spcPct val="150000"/>
              </a:lnSpc>
            </a:pPr>
            <a:endParaRPr lang="en-US" sz="2000" dirty="0"/>
          </a:p>
          <a:p>
            <a:pPr algn="ctr">
              <a:lnSpc>
                <a:spcPct val="150000"/>
              </a:lnSpc>
            </a:pPr>
            <a:endParaRPr lang="en-US" sz="2000" dirty="0"/>
          </a:p>
          <a:p>
            <a:pPr algn="ctr">
              <a:lnSpc>
                <a:spcPct val="150000"/>
              </a:lnSpc>
            </a:pPr>
            <a:endParaRPr lang="en-US" sz="2000" dirty="0"/>
          </a:p>
          <a:p>
            <a:pPr algn="ctr">
              <a:lnSpc>
                <a:spcPct val="150000"/>
              </a:lnSpc>
            </a:pPr>
            <a:r>
              <a:rPr lang="en-US" sz="2000" dirty="0"/>
              <a:t>When you exit the webinar, you will automatically be taken to an online webinar evaluation. Please take a couple minutes to complete the survey and help us plan future webinars.</a:t>
            </a:r>
          </a:p>
        </p:txBody>
      </p:sp>
      <p:pic>
        <p:nvPicPr>
          <p:cNvPr id="8" name="Picture 7">
            <a:extLst>
              <a:ext uri="{FF2B5EF4-FFF2-40B4-BE49-F238E27FC236}">
                <a16:creationId xmlns:a16="http://schemas.microsoft.com/office/drawing/2014/main" id="{A65877AC-5A80-4C19-AEF1-465ED1E2FEE6}"/>
              </a:ext>
            </a:extLst>
          </p:cNvPr>
          <p:cNvPicPr>
            <a:picLocks noChangeAspect="1"/>
          </p:cNvPicPr>
          <p:nvPr/>
        </p:nvPicPr>
        <p:blipFill>
          <a:blip r:embed="rId2"/>
          <a:stretch>
            <a:fillRect/>
          </a:stretch>
        </p:blipFill>
        <p:spPr>
          <a:xfrm>
            <a:off x="4876801" y="2828925"/>
            <a:ext cx="2143125" cy="1200150"/>
          </a:xfrm>
          <a:prstGeom prst="rect">
            <a:avLst/>
          </a:prstGeom>
        </p:spPr>
      </p:pic>
      <p:pic>
        <p:nvPicPr>
          <p:cNvPr id="4" name="Picture 3" descr="A drawing of a face&#10;&#10;Description automatically generated">
            <a:extLst>
              <a:ext uri="{FF2B5EF4-FFF2-40B4-BE49-F238E27FC236}">
                <a16:creationId xmlns:a16="http://schemas.microsoft.com/office/drawing/2014/main" id="{45F2BBEE-FD8B-486E-B76C-337B1445CADD}"/>
              </a:ext>
            </a:extLst>
          </p:cNvPr>
          <p:cNvPicPr>
            <a:picLocks noChangeAspect="1"/>
          </p:cNvPicPr>
          <p:nvPr/>
        </p:nvPicPr>
        <p:blipFill>
          <a:blip r:embed="rId3"/>
          <a:stretch>
            <a:fillRect/>
          </a:stretch>
        </p:blipFill>
        <p:spPr>
          <a:xfrm>
            <a:off x="10351381" y="5350491"/>
            <a:ext cx="1334277" cy="1188421"/>
          </a:xfrm>
          <a:prstGeom prst="rect">
            <a:avLst/>
          </a:prstGeom>
        </p:spPr>
      </p:pic>
    </p:spTree>
    <p:extLst>
      <p:ext uri="{BB962C8B-B14F-4D97-AF65-F5344CB8AC3E}">
        <p14:creationId xmlns:p14="http://schemas.microsoft.com/office/powerpoint/2010/main" val="2256010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sp>
          <p:nvSpPr>
            <p:cNvPr id="3" name="object 3"/>
            <p:cNvSpPr/>
            <p:nvPr/>
          </p:nvSpPr>
          <p:spPr>
            <a:xfrm>
              <a:off x="0" y="0"/>
              <a:ext cx="12192000" cy="685800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object 4"/>
            <p:cNvSpPr/>
            <p:nvPr/>
          </p:nvSpPr>
          <p:spPr>
            <a:xfrm>
              <a:off x="2459735" y="653795"/>
              <a:ext cx="7302246" cy="100965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5" name="object 5"/>
          <p:cNvSpPr txBox="1">
            <a:spLocks noGrp="1"/>
          </p:cNvSpPr>
          <p:nvPr>
            <p:ph type="title"/>
          </p:nvPr>
        </p:nvSpPr>
        <p:spPr>
          <a:xfrm>
            <a:off x="2731389" y="778205"/>
            <a:ext cx="6728459" cy="574675"/>
          </a:xfrm>
          <a:prstGeom prst="rect">
            <a:avLst/>
          </a:prstGeom>
        </p:spPr>
        <p:txBody>
          <a:bodyPr vert="horz" wrap="square" lIns="0" tIns="12700" rIns="0" bIns="0" rtlCol="0">
            <a:spAutoFit/>
          </a:bodyPr>
          <a:lstStyle/>
          <a:p>
            <a:pPr marL="12700">
              <a:lnSpc>
                <a:spcPct val="100000"/>
              </a:lnSpc>
              <a:spcBef>
                <a:spcPts val="100"/>
              </a:spcBef>
            </a:pPr>
            <a:r>
              <a:rPr sz="3600" spc="40" dirty="0">
                <a:latin typeface="Arial"/>
                <a:cs typeface="Arial"/>
              </a:rPr>
              <a:t>LOUISIANA </a:t>
            </a:r>
            <a:r>
              <a:rPr sz="3600" spc="5" dirty="0">
                <a:latin typeface="Arial"/>
                <a:cs typeface="Arial"/>
              </a:rPr>
              <a:t>STATE</a:t>
            </a:r>
            <a:r>
              <a:rPr sz="3600" spc="190" dirty="0">
                <a:latin typeface="Arial"/>
                <a:cs typeface="Arial"/>
              </a:rPr>
              <a:t> </a:t>
            </a:r>
            <a:r>
              <a:rPr sz="3600" spc="-25" dirty="0">
                <a:latin typeface="Arial"/>
                <a:cs typeface="Arial"/>
              </a:rPr>
              <a:t>ARCHIVES</a:t>
            </a:r>
            <a:endParaRPr sz="3600" dirty="0">
              <a:latin typeface="Arial"/>
              <a:cs typeface="Arial"/>
            </a:endParaRPr>
          </a:p>
        </p:txBody>
      </p:sp>
      <p:grpSp>
        <p:nvGrpSpPr>
          <p:cNvPr id="6" name="object 6"/>
          <p:cNvGrpSpPr/>
          <p:nvPr/>
        </p:nvGrpSpPr>
        <p:grpSpPr>
          <a:xfrm>
            <a:off x="719327" y="1830323"/>
            <a:ext cx="10961370" cy="3920490"/>
            <a:chOff x="719327" y="1830323"/>
            <a:chExt cx="10961370" cy="3920490"/>
          </a:xfrm>
        </p:grpSpPr>
        <p:sp>
          <p:nvSpPr>
            <p:cNvPr id="7" name="object 7"/>
            <p:cNvSpPr/>
            <p:nvPr/>
          </p:nvSpPr>
          <p:spPr>
            <a:xfrm>
              <a:off x="719327" y="1830323"/>
              <a:ext cx="6697218" cy="3920490"/>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object 8"/>
            <p:cNvSpPr/>
            <p:nvPr/>
          </p:nvSpPr>
          <p:spPr>
            <a:xfrm>
              <a:off x="7769351" y="1837943"/>
              <a:ext cx="3911346" cy="3868674"/>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9" name="object 9"/>
          <p:cNvSpPr txBox="1"/>
          <p:nvPr/>
        </p:nvSpPr>
        <p:spPr>
          <a:xfrm>
            <a:off x="8408034" y="2166569"/>
            <a:ext cx="2738755" cy="2953385"/>
          </a:xfrm>
          <a:prstGeom prst="rect">
            <a:avLst/>
          </a:prstGeom>
        </p:spPr>
        <p:txBody>
          <a:bodyPr vert="horz" wrap="square" lIns="0" tIns="13335" rIns="0" bIns="0" rtlCol="0">
            <a:spAutoFit/>
          </a:bodyPr>
          <a:lstStyle/>
          <a:p>
            <a:pPr marL="619125" marR="5080" lvl="0" indent="-607060" algn="r" defTabSz="914400" rtl="0" eaLnBrk="1" fontAlgn="auto" latinLnBrk="0" hangingPunct="1">
              <a:lnSpc>
                <a:spcPct val="100000"/>
              </a:lnSpc>
              <a:spcBef>
                <a:spcPts val="105"/>
              </a:spcBef>
              <a:spcAft>
                <a:spcPts val="0"/>
              </a:spcAft>
              <a:buClrTx/>
              <a:buSzTx/>
              <a:buFontTx/>
              <a:buNone/>
              <a:tabLst/>
              <a:defRPr/>
            </a:pPr>
            <a:r>
              <a:rPr kumimoji="0" sz="3200" b="0" i="1" u="none" strike="noStrike" kern="1200" cap="none" spc="-5" normalizeH="0" baseline="0" noProof="0" dirty="0">
                <a:ln>
                  <a:noFill/>
                </a:ln>
                <a:solidFill>
                  <a:prstClr val="black"/>
                </a:solidFill>
                <a:effectLst/>
                <a:uLnTx/>
                <a:uFillTx/>
                <a:latin typeface="Carlito"/>
                <a:ea typeface="+mn-ea"/>
                <a:cs typeface="Carlito"/>
              </a:rPr>
              <a:t>3851</a:t>
            </a:r>
            <a:r>
              <a:rPr kumimoji="0" sz="3200" b="0" i="1" u="none" strike="noStrike" kern="1200" cap="none" spc="-30" normalizeH="0" baseline="0" noProof="0" dirty="0">
                <a:ln>
                  <a:noFill/>
                </a:ln>
                <a:solidFill>
                  <a:prstClr val="black"/>
                </a:solidFill>
                <a:effectLst/>
                <a:uLnTx/>
                <a:uFillTx/>
                <a:latin typeface="Carlito"/>
                <a:ea typeface="+mn-ea"/>
                <a:cs typeface="Carlito"/>
              </a:rPr>
              <a:t> </a:t>
            </a:r>
            <a:r>
              <a:rPr kumimoji="0" sz="3200" b="0" i="1" u="none" strike="noStrike" kern="1200" cap="none" spc="-5" normalizeH="0" baseline="0" noProof="0" dirty="0">
                <a:ln>
                  <a:noFill/>
                </a:ln>
                <a:solidFill>
                  <a:prstClr val="black"/>
                </a:solidFill>
                <a:effectLst/>
                <a:uLnTx/>
                <a:uFillTx/>
                <a:latin typeface="Carlito"/>
                <a:ea typeface="+mn-ea"/>
                <a:cs typeface="Carlito"/>
              </a:rPr>
              <a:t>Essen</a:t>
            </a:r>
            <a:r>
              <a:rPr kumimoji="0" sz="3200" b="0" i="1" u="none" strike="noStrike" kern="1200" cap="none" spc="-30" normalizeH="0" baseline="0" noProof="0" dirty="0">
                <a:ln>
                  <a:noFill/>
                </a:ln>
                <a:solidFill>
                  <a:prstClr val="black"/>
                </a:solidFill>
                <a:effectLst/>
                <a:uLnTx/>
                <a:uFillTx/>
                <a:latin typeface="Carlito"/>
                <a:ea typeface="+mn-ea"/>
                <a:cs typeface="Carlito"/>
              </a:rPr>
              <a:t> </a:t>
            </a:r>
            <a:r>
              <a:rPr kumimoji="0" sz="3200" b="0" i="1" u="none" strike="noStrike" kern="1200" cap="none" spc="-5" normalizeH="0" baseline="0" noProof="0" dirty="0">
                <a:ln>
                  <a:noFill/>
                </a:ln>
                <a:solidFill>
                  <a:prstClr val="black"/>
                </a:solidFill>
                <a:effectLst/>
                <a:uLnTx/>
                <a:uFillTx/>
                <a:latin typeface="Carlito"/>
                <a:ea typeface="+mn-ea"/>
                <a:cs typeface="Carlito"/>
              </a:rPr>
              <a:t>Lane  </a:t>
            </a:r>
            <a:r>
              <a:rPr kumimoji="0" sz="3200" b="0" i="1" u="none" strike="noStrike" kern="1200" cap="none" spc="-10" normalizeH="0" baseline="0" noProof="0" dirty="0">
                <a:ln>
                  <a:noFill/>
                </a:ln>
                <a:solidFill>
                  <a:prstClr val="black"/>
                </a:solidFill>
                <a:effectLst/>
                <a:uLnTx/>
                <a:uFillTx/>
                <a:latin typeface="Carlito"/>
                <a:ea typeface="+mn-ea"/>
                <a:cs typeface="Carlito"/>
              </a:rPr>
              <a:t>Baton</a:t>
            </a:r>
            <a:r>
              <a:rPr kumimoji="0" sz="3200" b="0" i="1" u="none" strike="noStrike" kern="1200" cap="none" spc="-95" normalizeH="0" baseline="0" noProof="0" dirty="0">
                <a:ln>
                  <a:noFill/>
                </a:ln>
                <a:solidFill>
                  <a:prstClr val="black"/>
                </a:solidFill>
                <a:effectLst/>
                <a:uLnTx/>
                <a:uFillTx/>
                <a:latin typeface="Carlito"/>
                <a:ea typeface="+mn-ea"/>
                <a:cs typeface="Carlito"/>
              </a:rPr>
              <a:t> </a:t>
            </a:r>
            <a:r>
              <a:rPr kumimoji="0" sz="3200" b="0" i="1" u="none" strike="noStrike" kern="1200" cap="none" spc="-15" normalizeH="0" baseline="0" noProof="0" dirty="0">
                <a:ln>
                  <a:noFill/>
                </a:ln>
                <a:solidFill>
                  <a:prstClr val="black"/>
                </a:solidFill>
                <a:effectLst/>
                <a:uLnTx/>
                <a:uFillTx/>
                <a:latin typeface="Carlito"/>
                <a:ea typeface="+mn-ea"/>
                <a:cs typeface="Carlito"/>
              </a:rPr>
              <a:t>Rouge </a:t>
            </a:r>
            <a:r>
              <a:rPr kumimoji="0" sz="3200" b="0" i="1" u="none" strike="noStrike" kern="1200" cap="none" spc="-5" normalizeH="0" baseline="0" noProof="0" dirty="0">
                <a:ln>
                  <a:noFill/>
                </a:ln>
                <a:solidFill>
                  <a:prstClr val="black"/>
                </a:solidFill>
                <a:effectLst/>
                <a:uLnTx/>
                <a:uFillTx/>
                <a:latin typeface="Carlito"/>
                <a:ea typeface="+mn-ea"/>
                <a:cs typeface="Carlito"/>
              </a:rPr>
              <a:t> Louis</a:t>
            </a:r>
            <a:r>
              <a:rPr kumimoji="0" sz="3200" b="0" i="1" u="none" strike="noStrike" kern="1200" cap="none" spc="-15" normalizeH="0" baseline="0" noProof="0" dirty="0">
                <a:ln>
                  <a:noFill/>
                </a:ln>
                <a:solidFill>
                  <a:prstClr val="black"/>
                </a:solidFill>
                <a:effectLst/>
                <a:uLnTx/>
                <a:uFillTx/>
                <a:latin typeface="Carlito"/>
                <a:ea typeface="+mn-ea"/>
                <a:cs typeface="Carlito"/>
              </a:rPr>
              <a:t>i</a:t>
            </a:r>
            <a:r>
              <a:rPr kumimoji="0" sz="3200" b="0" i="1" u="none" strike="noStrike" kern="1200" cap="none" spc="-5" normalizeH="0" baseline="0" noProof="0" dirty="0">
                <a:ln>
                  <a:noFill/>
                </a:ln>
                <a:solidFill>
                  <a:prstClr val="black"/>
                </a:solidFill>
                <a:effectLst/>
                <a:uLnTx/>
                <a:uFillTx/>
                <a:latin typeface="Carlito"/>
                <a:ea typeface="+mn-ea"/>
                <a:cs typeface="Carlito"/>
              </a:rPr>
              <a:t>ana</a:t>
            </a:r>
            <a:endParaRPr kumimoji="0" sz="3200" b="0" i="0" u="none" strike="noStrike" kern="1200" cap="none" spc="0" normalizeH="0" baseline="0" noProof="0" dirty="0">
              <a:ln>
                <a:noFill/>
              </a:ln>
              <a:solidFill>
                <a:prstClr val="black"/>
              </a:solidFill>
              <a:effectLst/>
              <a:uLnTx/>
              <a:uFillTx/>
              <a:latin typeface="Carlito"/>
              <a:ea typeface="+mn-ea"/>
              <a:cs typeface="Carlito"/>
            </a:endParaRPr>
          </a:p>
          <a:p>
            <a:pPr marL="0" marR="5080" lvl="0" indent="0" algn="r" defTabSz="914400" rtl="0" eaLnBrk="1" fontAlgn="auto" latinLnBrk="0" hangingPunct="1">
              <a:lnSpc>
                <a:spcPct val="100000"/>
              </a:lnSpc>
              <a:spcBef>
                <a:spcPts val="5"/>
              </a:spcBef>
              <a:spcAft>
                <a:spcPts val="0"/>
              </a:spcAft>
              <a:buClrTx/>
              <a:buSzTx/>
              <a:buFontTx/>
              <a:buNone/>
              <a:tabLst/>
              <a:defRPr/>
            </a:pPr>
            <a:r>
              <a:rPr kumimoji="0" sz="3200" b="0" i="1" u="none" strike="noStrike" kern="1200" cap="none" spc="-5" normalizeH="0" baseline="0" noProof="0" dirty="0">
                <a:ln>
                  <a:noFill/>
                </a:ln>
                <a:solidFill>
                  <a:prstClr val="black"/>
                </a:solidFill>
                <a:effectLst/>
                <a:uLnTx/>
                <a:uFillTx/>
                <a:latin typeface="Carlito"/>
                <a:ea typeface="+mn-ea"/>
                <a:cs typeface="Carlito"/>
              </a:rPr>
              <a:t>70809</a:t>
            </a:r>
            <a:endParaRPr kumimoji="0" sz="3200" b="0" i="0" u="none" strike="noStrike" kern="1200" cap="none" spc="0" normalizeH="0" baseline="0" noProof="0" dirty="0">
              <a:ln>
                <a:noFill/>
              </a:ln>
              <a:solidFill>
                <a:prstClr val="black"/>
              </a:solidFill>
              <a:effectLst/>
              <a:uLnTx/>
              <a:uFillTx/>
              <a:latin typeface="Carlito"/>
              <a:ea typeface="+mn-ea"/>
              <a:cs typeface="Carlito"/>
            </a:endParaRPr>
          </a:p>
          <a:p>
            <a:pPr marL="0" marR="0" lvl="0" indent="0" algn="l" defTabSz="914400" rtl="0" eaLnBrk="1" fontAlgn="auto" latinLnBrk="0" hangingPunct="1">
              <a:lnSpc>
                <a:spcPct val="100000"/>
              </a:lnSpc>
              <a:spcBef>
                <a:spcPts val="55"/>
              </a:spcBef>
              <a:spcAft>
                <a:spcPts val="0"/>
              </a:spcAft>
              <a:buClrTx/>
              <a:buSzTx/>
              <a:buFontTx/>
              <a:buNone/>
              <a:tabLst/>
              <a:defRPr/>
            </a:pPr>
            <a:endParaRPr kumimoji="0" sz="3100" b="0" i="0" u="none" strike="noStrike" kern="1200" cap="none" spc="0" normalizeH="0" baseline="0" noProof="0" dirty="0">
              <a:ln>
                <a:noFill/>
              </a:ln>
              <a:solidFill>
                <a:prstClr val="black"/>
              </a:solidFill>
              <a:effectLst/>
              <a:uLnTx/>
              <a:uFillTx/>
              <a:latin typeface="Carlito"/>
              <a:ea typeface="+mn-ea"/>
              <a:cs typeface="Carlito"/>
            </a:endParaRPr>
          </a:p>
          <a:p>
            <a:pPr marL="0" marR="5080" lvl="0" indent="0" algn="r" defTabSz="914400" rtl="0" eaLnBrk="1" fontAlgn="auto" latinLnBrk="0" hangingPunct="1">
              <a:lnSpc>
                <a:spcPct val="100000"/>
              </a:lnSpc>
              <a:spcBef>
                <a:spcPts val="0"/>
              </a:spcBef>
              <a:spcAft>
                <a:spcPts val="0"/>
              </a:spcAft>
              <a:buClrTx/>
              <a:buSzTx/>
              <a:buFontTx/>
              <a:buNone/>
              <a:tabLst/>
              <a:defRPr/>
            </a:pPr>
            <a:r>
              <a:rPr kumimoji="0" sz="3200" b="0" i="1" u="none" strike="noStrike" kern="1200" cap="none" spc="-5" normalizeH="0" baseline="0" noProof="0" dirty="0">
                <a:ln>
                  <a:noFill/>
                </a:ln>
                <a:solidFill>
                  <a:prstClr val="black"/>
                </a:solidFill>
                <a:effectLst/>
                <a:uLnTx/>
                <a:uFillTx/>
                <a:latin typeface="Carlito"/>
                <a:ea typeface="+mn-ea"/>
                <a:cs typeface="Carlito"/>
              </a:rPr>
              <a:t>225</a:t>
            </a:r>
            <a:r>
              <a:rPr kumimoji="0" sz="3200" b="0" i="1" u="none" strike="noStrike" kern="1200" cap="none" spc="0" normalizeH="0" baseline="0" noProof="0" dirty="0">
                <a:ln>
                  <a:noFill/>
                </a:ln>
                <a:solidFill>
                  <a:prstClr val="black"/>
                </a:solidFill>
                <a:effectLst/>
                <a:uLnTx/>
                <a:uFillTx/>
                <a:latin typeface="Carlito"/>
                <a:ea typeface="+mn-ea"/>
                <a:cs typeface="Carlito"/>
              </a:rPr>
              <a:t>-</a:t>
            </a:r>
            <a:r>
              <a:rPr kumimoji="0" sz="3200" b="0" i="1" u="none" strike="noStrike" kern="1200" cap="none" spc="-5" normalizeH="0" baseline="0" noProof="0" dirty="0">
                <a:ln>
                  <a:noFill/>
                </a:ln>
                <a:solidFill>
                  <a:prstClr val="black"/>
                </a:solidFill>
                <a:effectLst/>
                <a:uLnTx/>
                <a:uFillTx/>
                <a:latin typeface="Carlito"/>
                <a:ea typeface="+mn-ea"/>
                <a:cs typeface="Carlito"/>
              </a:rPr>
              <a:t>922</a:t>
            </a:r>
            <a:r>
              <a:rPr kumimoji="0" sz="3200" b="0" i="1" u="none" strike="noStrike" kern="1200" cap="none" spc="0" normalizeH="0" baseline="0" noProof="0" dirty="0">
                <a:ln>
                  <a:noFill/>
                </a:ln>
                <a:solidFill>
                  <a:prstClr val="black"/>
                </a:solidFill>
                <a:effectLst/>
                <a:uLnTx/>
                <a:uFillTx/>
                <a:latin typeface="Carlito"/>
                <a:ea typeface="+mn-ea"/>
                <a:cs typeface="Carlito"/>
              </a:rPr>
              <a:t>-</a:t>
            </a:r>
            <a:r>
              <a:rPr kumimoji="0" sz="3200" b="0" i="1" u="none" strike="noStrike" kern="1200" cap="none" spc="-5" normalizeH="0" baseline="0" noProof="0" dirty="0">
                <a:ln>
                  <a:noFill/>
                </a:ln>
                <a:solidFill>
                  <a:prstClr val="black"/>
                </a:solidFill>
                <a:effectLst/>
                <a:uLnTx/>
                <a:uFillTx/>
                <a:latin typeface="Carlito"/>
                <a:ea typeface="+mn-ea"/>
                <a:cs typeface="Carlito"/>
              </a:rPr>
              <a:t>1000</a:t>
            </a:r>
            <a:endParaRPr kumimoji="0" sz="3200" b="0" i="0" u="none" strike="noStrike" kern="1200" cap="none" spc="0" normalizeH="0" baseline="0" noProof="0" dirty="0">
              <a:ln>
                <a:noFill/>
              </a:ln>
              <a:solidFill>
                <a:prstClr val="black"/>
              </a:solidFill>
              <a:effectLst/>
              <a:uLnTx/>
              <a:uFillTx/>
              <a:latin typeface="Carlito"/>
              <a:ea typeface="+mn-ea"/>
              <a:cs typeface="Carli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1999" cy="6857996"/>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object 3"/>
          <p:cNvSpPr/>
          <p:nvPr/>
        </p:nvSpPr>
        <p:spPr>
          <a:xfrm>
            <a:off x="1083563" y="1597139"/>
            <a:ext cx="9896093" cy="4168902"/>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object 4"/>
          <p:cNvSpPr txBox="1">
            <a:spLocks noGrp="1"/>
          </p:cNvSpPr>
          <p:nvPr>
            <p:ph type="title"/>
          </p:nvPr>
        </p:nvSpPr>
        <p:spPr>
          <a:xfrm>
            <a:off x="2359532" y="2299589"/>
            <a:ext cx="7355840" cy="2160270"/>
          </a:xfrm>
          <a:prstGeom prst="rect">
            <a:avLst/>
          </a:prstGeom>
        </p:spPr>
        <p:txBody>
          <a:bodyPr vert="horz" wrap="square" lIns="0" tIns="13335" rIns="0" bIns="0" rtlCol="0">
            <a:spAutoFit/>
          </a:bodyPr>
          <a:lstStyle/>
          <a:p>
            <a:pPr marL="12700">
              <a:lnSpc>
                <a:spcPct val="100000"/>
              </a:lnSpc>
              <a:spcBef>
                <a:spcPts val="105"/>
              </a:spcBef>
            </a:pPr>
            <a:r>
              <a:rPr sz="14000" b="0" spc="1000" dirty="0">
                <a:solidFill>
                  <a:srgbClr val="C5DFB4"/>
                </a:solidFill>
                <a:latin typeface="Trebuchet MS"/>
                <a:cs typeface="Trebuchet MS"/>
              </a:rPr>
              <a:t>CHANGE</a:t>
            </a:r>
            <a:endParaRPr sz="14000" dirty="0">
              <a:latin typeface="Trebuchet MS"/>
              <a:cs typeface="Trebuchet M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sp>
          <p:nvSpPr>
            <p:cNvPr id="3" name="object 3"/>
            <p:cNvSpPr/>
            <p:nvPr/>
          </p:nvSpPr>
          <p:spPr>
            <a:xfrm>
              <a:off x="0" y="0"/>
              <a:ext cx="12192000" cy="685800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object 4"/>
            <p:cNvSpPr/>
            <p:nvPr/>
          </p:nvSpPr>
          <p:spPr>
            <a:xfrm>
              <a:off x="719327" y="731519"/>
              <a:ext cx="3711702" cy="542925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object 5"/>
            <p:cNvSpPr/>
            <p:nvPr/>
          </p:nvSpPr>
          <p:spPr>
            <a:xfrm>
              <a:off x="3499103" y="1153667"/>
              <a:ext cx="4886706" cy="3022854"/>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object 6"/>
            <p:cNvSpPr/>
            <p:nvPr/>
          </p:nvSpPr>
          <p:spPr>
            <a:xfrm>
              <a:off x="3331464" y="1845564"/>
              <a:ext cx="8025384" cy="3948684"/>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1999" cy="6857997"/>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3" name="object 3"/>
          <p:cNvGrpSpPr/>
          <p:nvPr/>
        </p:nvGrpSpPr>
        <p:grpSpPr>
          <a:xfrm>
            <a:off x="1624583" y="1548383"/>
            <a:ext cx="8991600" cy="3985260"/>
            <a:chOff x="1624583" y="1548383"/>
            <a:chExt cx="8991600" cy="3985260"/>
          </a:xfrm>
        </p:grpSpPr>
        <p:sp>
          <p:nvSpPr>
            <p:cNvPr id="4" name="object 4"/>
            <p:cNvSpPr/>
            <p:nvPr/>
          </p:nvSpPr>
          <p:spPr>
            <a:xfrm>
              <a:off x="2513075" y="1548383"/>
              <a:ext cx="7214616" cy="2132076"/>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object 5"/>
            <p:cNvSpPr/>
            <p:nvPr/>
          </p:nvSpPr>
          <p:spPr>
            <a:xfrm>
              <a:off x="4482083" y="2474975"/>
              <a:ext cx="3585971" cy="2132076"/>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object 6"/>
            <p:cNvSpPr/>
            <p:nvPr/>
          </p:nvSpPr>
          <p:spPr>
            <a:xfrm>
              <a:off x="1624583" y="3401567"/>
              <a:ext cx="8991600" cy="2132075"/>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7" name="object 7"/>
          <p:cNvSpPr txBox="1"/>
          <p:nvPr/>
        </p:nvSpPr>
        <p:spPr>
          <a:xfrm>
            <a:off x="2219070" y="1836496"/>
            <a:ext cx="7749540" cy="3037205"/>
          </a:xfrm>
          <a:prstGeom prst="rect">
            <a:avLst/>
          </a:prstGeom>
        </p:spPr>
        <p:txBody>
          <a:bodyPr vert="horz" wrap="square" lIns="0" tIns="235585" rIns="0" bIns="0" rtlCol="0">
            <a:spAutoFit/>
          </a:bodyPr>
          <a:lstStyle/>
          <a:p>
            <a:pPr marL="12700" marR="5080" lvl="0" indent="11430" algn="ctr" defTabSz="914400" rtl="0" eaLnBrk="1" fontAlgn="auto" latinLnBrk="0" hangingPunct="1">
              <a:lnSpc>
                <a:spcPts val="7300"/>
              </a:lnSpc>
              <a:spcBef>
                <a:spcPts val="1855"/>
              </a:spcBef>
              <a:spcAft>
                <a:spcPts val="0"/>
              </a:spcAft>
              <a:buClrTx/>
              <a:buSzTx/>
              <a:buFontTx/>
              <a:buNone/>
              <a:tabLst/>
              <a:defRPr/>
            </a:pPr>
            <a:r>
              <a:rPr kumimoji="0" sz="7600" b="1" i="0" u="none" strike="noStrike" kern="1200" cap="none" spc="380" normalizeH="0" baseline="0" noProof="0" dirty="0">
                <a:ln>
                  <a:noFill/>
                </a:ln>
                <a:solidFill>
                  <a:srgbClr val="FFD966"/>
                </a:solidFill>
                <a:effectLst/>
                <a:uLnTx/>
                <a:uFillTx/>
                <a:latin typeface="Arial"/>
                <a:ea typeface="+mn-ea"/>
                <a:cs typeface="Arial"/>
              </a:rPr>
              <a:t>INVITATION  </a:t>
            </a:r>
            <a:r>
              <a:rPr kumimoji="0" sz="7600" b="1" i="0" u="none" strike="noStrike" kern="1200" cap="none" spc="-70" normalizeH="0" baseline="0" noProof="0" dirty="0">
                <a:ln>
                  <a:noFill/>
                </a:ln>
                <a:solidFill>
                  <a:srgbClr val="FFD966"/>
                </a:solidFill>
                <a:effectLst/>
                <a:uLnTx/>
                <a:uFillTx/>
                <a:latin typeface="Arial"/>
                <a:ea typeface="+mn-ea"/>
                <a:cs typeface="Arial"/>
              </a:rPr>
              <a:t>FOR     </a:t>
            </a:r>
            <a:r>
              <a:rPr kumimoji="0" sz="7600" b="1" i="0" u="none" strike="noStrike" kern="1200" cap="none" spc="110" normalizeH="0" baseline="0" noProof="0" dirty="0">
                <a:ln>
                  <a:noFill/>
                </a:ln>
                <a:solidFill>
                  <a:srgbClr val="FFD966"/>
                </a:solidFill>
                <a:effectLst/>
                <a:uLnTx/>
                <a:uFillTx/>
                <a:latin typeface="Arial"/>
                <a:ea typeface="+mn-ea"/>
                <a:cs typeface="Arial"/>
              </a:rPr>
              <a:t>ADVANCEME</a:t>
            </a:r>
            <a:r>
              <a:rPr kumimoji="0" sz="7600" b="1" i="0" u="none" strike="noStrike" kern="1200" cap="none" spc="85" normalizeH="0" baseline="0" noProof="0" dirty="0">
                <a:ln>
                  <a:noFill/>
                </a:ln>
                <a:solidFill>
                  <a:srgbClr val="FFD966"/>
                </a:solidFill>
                <a:effectLst/>
                <a:uLnTx/>
                <a:uFillTx/>
                <a:latin typeface="Arial"/>
                <a:ea typeface="+mn-ea"/>
                <a:cs typeface="Arial"/>
              </a:rPr>
              <a:t>N</a:t>
            </a:r>
            <a:r>
              <a:rPr kumimoji="0" sz="7600" b="1" i="0" u="none" strike="noStrike" kern="1200" cap="none" spc="595" normalizeH="0" baseline="0" noProof="0" dirty="0">
                <a:ln>
                  <a:noFill/>
                </a:ln>
                <a:solidFill>
                  <a:srgbClr val="FFD966"/>
                </a:solidFill>
                <a:effectLst/>
                <a:uLnTx/>
                <a:uFillTx/>
                <a:latin typeface="Arial"/>
                <a:ea typeface="+mn-ea"/>
                <a:cs typeface="Arial"/>
              </a:rPr>
              <a:t>T</a:t>
            </a:r>
            <a:endParaRPr kumimoji="0" sz="7600" b="0" i="0" u="none" strike="noStrike" kern="1200" cap="none" spc="0" normalizeH="0" baseline="0" noProof="0" dirty="0">
              <a:ln>
                <a:noFill/>
              </a:ln>
              <a:solidFill>
                <a:prstClr val="black"/>
              </a:solidFill>
              <a:effectLst/>
              <a:uLnTx/>
              <a:uFillTx/>
              <a:latin typeface="Arial"/>
              <a:ea typeface="+mn-ea"/>
              <a:cs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1999" cy="6857997"/>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2097151" y="433196"/>
            <a:ext cx="1939289" cy="696595"/>
          </a:xfrm>
          <a:prstGeom prst="rect">
            <a:avLst/>
          </a:prstGeom>
        </p:spPr>
        <p:txBody>
          <a:bodyPr vert="horz" wrap="square" lIns="0" tIns="13335" rIns="0" bIns="0" rtlCol="0">
            <a:spAutoFit/>
          </a:bodyPr>
          <a:lstStyle/>
          <a:p>
            <a:pPr marL="12700">
              <a:lnSpc>
                <a:spcPct val="100000"/>
              </a:lnSpc>
              <a:spcBef>
                <a:spcPts val="105"/>
              </a:spcBef>
            </a:pPr>
            <a:r>
              <a:rPr sz="4400" b="0" dirty="0">
                <a:latin typeface="Carlito"/>
                <a:cs typeface="Carlito"/>
              </a:rPr>
              <a:t>A</a:t>
            </a:r>
            <a:r>
              <a:rPr sz="4400" b="0" spc="-65" dirty="0">
                <a:latin typeface="Carlito"/>
                <a:cs typeface="Carlito"/>
              </a:rPr>
              <a:t>r</a:t>
            </a:r>
            <a:r>
              <a:rPr sz="4400" b="0" dirty="0">
                <a:latin typeface="Carlito"/>
                <a:cs typeface="Carlito"/>
              </a:rPr>
              <a:t>chi</a:t>
            </a:r>
            <a:r>
              <a:rPr sz="4400" b="0" spc="-50" dirty="0">
                <a:latin typeface="Carlito"/>
                <a:cs typeface="Carlito"/>
              </a:rPr>
              <a:t>v</a:t>
            </a:r>
            <a:r>
              <a:rPr sz="4400" b="0" dirty="0">
                <a:latin typeface="Carlito"/>
                <a:cs typeface="Carlito"/>
              </a:rPr>
              <a:t>es</a:t>
            </a:r>
            <a:endParaRPr sz="4400" dirty="0">
              <a:latin typeface="Carlito"/>
              <a:cs typeface="Carlito"/>
            </a:endParaRPr>
          </a:p>
        </p:txBody>
      </p:sp>
      <p:sp>
        <p:nvSpPr>
          <p:cNvPr id="4" name="object 4"/>
          <p:cNvSpPr txBox="1">
            <a:spLocks noGrp="1"/>
          </p:cNvSpPr>
          <p:nvPr>
            <p:ph type="body" idx="1"/>
          </p:nvPr>
        </p:nvSpPr>
        <p:spPr>
          <a:prstGeom prst="rect">
            <a:avLst/>
          </a:prstGeom>
        </p:spPr>
        <p:txBody>
          <a:bodyPr vert="horz" wrap="square" lIns="0" tIns="13335" rIns="0" bIns="0" rtlCol="0">
            <a:spAutoFit/>
          </a:bodyPr>
          <a:lstStyle/>
          <a:p>
            <a:pPr marL="927100" indent="-457200">
              <a:lnSpc>
                <a:spcPct val="100000"/>
              </a:lnSpc>
              <a:spcBef>
                <a:spcPts val="105"/>
              </a:spcBef>
              <a:buFont typeface="Wingdings"/>
              <a:buChar char=""/>
              <a:tabLst>
                <a:tab pos="926465" algn="l"/>
                <a:tab pos="927100" algn="l"/>
              </a:tabLst>
            </a:pPr>
            <a:r>
              <a:rPr spc="-10" dirty="0"/>
              <a:t>Cataloguing </a:t>
            </a:r>
            <a:r>
              <a:rPr dirty="0"/>
              <a:t>and</a:t>
            </a:r>
            <a:r>
              <a:rPr spc="40" dirty="0"/>
              <a:t> </a:t>
            </a:r>
            <a:r>
              <a:rPr spc="-10" dirty="0"/>
              <a:t>Conservation</a:t>
            </a:r>
          </a:p>
          <a:p>
            <a:pPr marL="927100" indent="-457200">
              <a:lnSpc>
                <a:spcPct val="100000"/>
              </a:lnSpc>
              <a:buFont typeface="Wingdings"/>
              <a:buChar char=""/>
              <a:tabLst>
                <a:tab pos="926465" algn="l"/>
                <a:tab pos="927100" algn="l"/>
              </a:tabLst>
            </a:pPr>
            <a:r>
              <a:rPr spc="-5" dirty="0"/>
              <a:t>Exhibits</a:t>
            </a:r>
          </a:p>
          <a:p>
            <a:pPr marL="927100" indent="-457200">
              <a:lnSpc>
                <a:spcPts val="3800"/>
              </a:lnSpc>
              <a:buFont typeface="Wingdings"/>
              <a:buChar char=""/>
              <a:tabLst>
                <a:tab pos="926465" algn="l"/>
                <a:tab pos="927100" algn="l"/>
              </a:tabLst>
            </a:pPr>
            <a:r>
              <a:rPr spc="-5" dirty="0"/>
              <a:t>Multimedia</a:t>
            </a:r>
          </a:p>
          <a:p>
            <a:pPr marL="12700">
              <a:lnSpc>
                <a:spcPts val="5240"/>
              </a:lnSpc>
            </a:pPr>
            <a:r>
              <a:rPr sz="4400" spc="-30" dirty="0">
                <a:solidFill>
                  <a:srgbClr val="FFD966"/>
                </a:solidFill>
              </a:rPr>
              <a:t>Reference</a:t>
            </a:r>
            <a:endParaRPr sz="4400" dirty="0"/>
          </a:p>
          <a:p>
            <a:pPr marL="927100" indent="-457200">
              <a:lnSpc>
                <a:spcPct val="100000"/>
              </a:lnSpc>
              <a:spcBef>
                <a:spcPts val="85"/>
              </a:spcBef>
              <a:buFont typeface="Wingdings"/>
              <a:buChar char=""/>
              <a:tabLst>
                <a:tab pos="926465" algn="l"/>
                <a:tab pos="927100" algn="l"/>
              </a:tabLst>
            </a:pPr>
            <a:r>
              <a:rPr spc="-15" dirty="0"/>
              <a:t>Vital</a:t>
            </a:r>
            <a:r>
              <a:rPr spc="5" dirty="0"/>
              <a:t> </a:t>
            </a:r>
            <a:r>
              <a:rPr spc="-20" dirty="0"/>
              <a:t>Records</a:t>
            </a:r>
          </a:p>
          <a:p>
            <a:pPr marL="927100" indent="-457200">
              <a:lnSpc>
                <a:spcPct val="100000"/>
              </a:lnSpc>
              <a:buFont typeface="Wingdings"/>
              <a:buChar char=""/>
              <a:tabLst>
                <a:tab pos="926465" algn="l"/>
                <a:tab pos="927100" algn="l"/>
              </a:tabLst>
            </a:pPr>
            <a:r>
              <a:rPr spc="-15" dirty="0"/>
              <a:t>Library</a:t>
            </a:r>
            <a:r>
              <a:rPr spc="-5" dirty="0"/>
              <a:t> </a:t>
            </a:r>
            <a:r>
              <a:rPr dirty="0"/>
              <a:t>Services</a:t>
            </a:r>
          </a:p>
          <a:p>
            <a:pPr marL="927100" indent="-457200">
              <a:lnSpc>
                <a:spcPts val="3800"/>
              </a:lnSpc>
              <a:buFont typeface="Wingdings"/>
              <a:buChar char=""/>
              <a:tabLst>
                <a:tab pos="926465" algn="l"/>
                <a:tab pos="927100" algn="l"/>
              </a:tabLst>
            </a:pPr>
            <a:r>
              <a:rPr spc="-5" dirty="0"/>
              <a:t>Public</a:t>
            </a:r>
            <a:r>
              <a:rPr spc="10" dirty="0"/>
              <a:t> </a:t>
            </a:r>
            <a:r>
              <a:rPr spc="-10" dirty="0"/>
              <a:t>Outreach</a:t>
            </a:r>
          </a:p>
          <a:p>
            <a:pPr marL="12700">
              <a:lnSpc>
                <a:spcPts val="5240"/>
              </a:lnSpc>
            </a:pPr>
            <a:r>
              <a:rPr sz="4400" dirty="0">
                <a:solidFill>
                  <a:srgbClr val="FFD966"/>
                </a:solidFill>
              </a:rPr>
              <a:t>Imaging and </a:t>
            </a:r>
            <a:r>
              <a:rPr sz="4400" spc="-10" dirty="0">
                <a:solidFill>
                  <a:srgbClr val="FFD966"/>
                </a:solidFill>
              </a:rPr>
              <a:t>Preservation</a:t>
            </a:r>
            <a:r>
              <a:rPr sz="4400" spc="-80" dirty="0">
                <a:solidFill>
                  <a:srgbClr val="FFD966"/>
                </a:solidFill>
              </a:rPr>
              <a:t> </a:t>
            </a:r>
            <a:r>
              <a:rPr sz="4400" spc="5" dirty="0">
                <a:solidFill>
                  <a:srgbClr val="FFD966"/>
                </a:solidFill>
              </a:rPr>
              <a:t>Services</a:t>
            </a:r>
            <a:endParaRPr sz="4400" dirty="0"/>
          </a:p>
          <a:p>
            <a:pPr marL="756285" indent="-287020">
              <a:lnSpc>
                <a:spcPct val="100000"/>
              </a:lnSpc>
              <a:spcBef>
                <a:spcPts val="90"/>
              </a:spcBef>
              <a:buFont typeface="Wingdings"/>
              <a:buChar char=""/>
              <a:tabLst>
                <a:tab pos="756920" algn="l"/>
              </a:tabLst>
            </a:pPr>
            <a:r>
              <a:rPr spc="-20" dirty="0"/>
              <a:t>Conversion</a:t>
            </a:r>
            <a:r>
              <a:rPr spc="10" dirty="0"/>
              <a:t> </a:t>
            </a:r>
            <a:r>
              <a:rPr dirty="0"/>
              <a:t>Services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Fra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1948</TotalTime>
  <Words>1728</Words>
  <Application>Microsoft Office PowerPoint</Application>
  <PresentationFormat>Widescreen</PresentationFormat>
  <Paragraphs>190</Paragraphs>
  <Slides>45</Slides>
  <Notes>0</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45</vt:i4>
      </vt:variant>
    </vt:vector>
  </HeadingPairs>
  <TitlesOfParts>
    <vt:vector size="56" baseType="lpstr">
      <vt:lpstr>Arial</vt:lpstr>
      <vt:lpstr>Calibri</vt:lpstr>
      <vt:lpstr>Calibri Light</vt:lpstr>
      <vt:lpstr>Carlito</vt:lpstr>
      <vt:lpstr>Corbel</vt:lpstr>
      <vt:lpstr>Trebuchet MS</vt:lpstr>
      <vt:lpstr>Wingdings</vt:lpstr>
      <vt:lpstr>Wingdings 2</vt:lpstr>
      <vt:lpstr>Office Theme</vt:lpstr>
      <vt:lpstr>1_Office Theme</vt:lpstr>
      <vt:lpstr>Frame</vt:lpstr>
      <vt:lpstr>CoSA Member Webinar State Archives Showcase: Louisiana and California</vt:lpstr>
      <vt:lpstr>PowerPoint Presentation</vt:lpstr>
      <vt:lpstr>PowerPoint Presentation</vt:lpstr>
      <vt:lpstr>20/20 ARCHIVAL VISION:  HINDSIGHT AND SEEING CLEARLY</vt:lpstr>
      <vt:lpstr>LOUISIANA STATE ARCHIVES</vt:lpstr>
      <vt:lpstr>CHANGE</vt:lpstr>
      <vt:lpstr>PowerPoint Presentation</vt:lpstr>
      <vt:lpstr>PowerPoint Presentation</vt:lpstr>
      <vt:lpstr>Archives</vt:lpstr>
      <vt:lpstr>Records</vt:lpstr>
      <vt:lpstr>Louisiana State Archives  Organizational Chart  Summary</vt:lpstr>
      <vt:lpstr>Individual empowerment is  vitally important for organizational success.</vt:lpstr>
      <vt:lpstr>PowerPoint Presentation</vt:lpstr>
      <vt:lpstr>Questions to consider:</vt:lpstr>
      <vt:lpstr>PowerPoint Presentation</vt:lpstr>
      <vt:lpstr>PowerPoint Presentation</vt:lpstr>
      <vt:lpstr>Security and Accessibility</vt:lpstr>
      <vt:lpstr>Records Management  2020</vt:lpstr>
      <vt:lpstr>Complying with Public Records Laws</vt:lpstr>
      <vt:lpstr>PowerPoint Presentation</vt:lpstr>
      <vt:lpstr>PowerPoint Presentation</vt:lpstr>
      <vt:lpstr>PowerPoint Presentation</vt:lpstr>
      <vt:lpstr>WHAT WILL BE  YOUR  RESPONSE?</vt:lpstr>
      <vt:lpstr>California State Archives</vt:lpstr>
      <vt:lpstr>History and Facilities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Programs and Staff</vt:lpstr>
      <vt:lpstr>PowerPoint Presentation</vt:lpstr>
      <vt:lpstr>PowerPoint Presentation</vt:lpstr>
      <vt:lpstr>California State Archives in 2020</vt:lpstr>
      <vt:lpstr>PowerPoint Presentation</vt:lpstr>
      <vt:lpstr>PowerPoint Presentation</vt:lpstr>
      <vt:lpstr>Questions &amp; comments</vt:lpstr>
      <vt:lpstr> Upcoming Webinars  </vt:lpstr>
      <vt:lpstr> In Conversation With….  </vt:lpstr>
      <vt:lpstr>   Contact Us  </vt:lpstr>
      <vt:lpstr>Sponsors &amp; Funders: Thank you!</vt:lpstr>
      <vt:lpstr>Webinar Evaluation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CoSA Member Webinar</dc:title>
  <dc:creator>Barbara Teague</dc:creator>
  <cp:lastModifiedBy>Lisa</cp:lastModifiedBy>
  <cp:revision>21</cp:revision>
  <dcterms:created xsi:type="dcterms:W3CDTF">2020-09-29T23:35:57Z</dcterms:created>
  <dcterms:modified xsi:type="dcterms:W3CDTF">2020-10-22T16:18:33Z</dcterms:modified>
</cp:coreProperties>
</file>