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63" r:id="rId3"/>
    <p:sldId id="257" r:id="rId4"/>
    <p:sldId id="260" r:id="rId5"/>
    <p:sldId id="3661" r:id="rId6"/>
    <p:sldId id="3665" r:id="rId7"/>
    <p:sldId id="3670" r:id="rId8"/>
    <p:sldId id="264" r:id="rId9"/>
    <p:sldId id="462" r:id="rId10"/>
    <p:sldId id="265" r:id="rId11"/>
    <p:sldId id="334" r:id="rId12"/>
    <p:sldId id="335" r:id="rId13"/>
    <p:sldId id="3652" r:id="rId14"/>
    <p:sldId id="367" r:id="rId15"/>
    <p:sldId id="391" r:id="rId16"/>
    <p:sldId id="309" r:id="rId17"/>
    <p:sldId id="310" r:id="rId18"/>
    <p:sldId id="1148" r:id="rId19"/>
    <p:sldId id="3678" r:id="rId20"/>
    <p:sldId id="3653" r:id="rId21"/>
    <p:sldId id="259" r:id="rId22"/>
    <p:sldId id="3664" r:id="rId23"/>
    <p:sldId id="290" r:id="rId24"/>
    <p:sldId id="321" r:id="rId25"/>
    <p:sldId id="531" r:id="rId26"/>
    <p:sldId id="461" r:id="rId27"/>
    <p:sldId id="357" r:id="rId28"/>
    <p:sldId id="362" r:id="rId29"/>
    <p:sldId id="365" r:id="rId30"/>
    <p:sldId id="366" r:id="rId31"/>
    <p:sldId id="460" r:id="rId32"/>
    <p:sldId id="493" r:id="rId33"/>
    <p:sldId id="3654" r:id="rId34"/>
    <p:sldId id="3656" r:id="rId35"/>
    <p:sldId id="1155" r:id="rId36"/>
    <p:sldId id="370" r:id="rId37"/>
    <p:sldId id="262" r:id="rId38"/>
    <p:sldId id="359" r:id="rId39"/>
    <p:sldId id="364" r:id="rId40"/>
    <p:sldId id="3659" r:id="rId41"/>
    <p:sldId id="471" r:id="rId42"/>
    <p:sldId id="3660" r:id="rId43"/>
    <p:sldId id="3676" r:id="rId44"/>
    <p:sldId id="3657" r:id="rId45"/>
    <p:sldId id="3663" r:id="rId46"/>
    <p:sldId id="3658" r:id="rId47"/>
    <p:sldId id="3666" r:id="rId48"/>
    <p:sldId id="3668" r:id="rId49"/>
    <p:sldId id="3675" r:id="rId50"/>
    <p:sldId id="3667" r:id="rId51"/>
    <p:sldId id="354" r:id="rId52"/>
    <p:sldId id="3672" r:id="rId53"/>
    <p:sldId id="3674" r:id="rId54"/>
    <p:sldId id="3669" r:id="rId55"/>
    <p:sldId id="3679" r:id="rId56"/>
    <p:sldId id="266" r:id="rId57"/>
    <p:sldId id="26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Ashley"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p:normalViewPr>
  <p:slideViewPr>
    <p:cSldViewPr snapToGrid="0">
      <p:cViewPr varScale="1">
        <p:scale>
          <a:sx n="112" d="100"/>
          <a:sy n="112" d="100"/>
        </p:scale>
        <p:origin x="264" y="96"/>
      </p:cViewPr>
      <p:guideLst>
        <p:guide orient="horz" pos="2160"/>
        <p:guide pos="3840"/>
      </p:guideLst>
    </p:cSldViewPr>
  </p:slideViewPr>
  <p:notesTextViewPr>
    <p:cViewPr>
      <p:scale>
        <a:sx n="1" d="1"/>
        <a:sy n="1" d="1"/>
      </p:scale>
      <p:origin x="0" y="0"/>
    </p:cViewPr>
  </p:notesTextViewPr>
  <p:sorterViewPr>
    <p:cViewPr>
      <p:scale>
        <a:sx n="100" d="100"/>
        <a:sy n="100" d="100"/>
      </p:scale>
      <p:origin x="0" y="-630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hyperlink" Target="https://www.youtube.com/user/StateArchivists/playl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events/event-description?CalendarEventKey=367e4807-ee69-47c3-aceb-dd74233df804&amp;Home=/electronic-records/state-electronic-records-initiative/seri-webinars"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www.facebook.com/CouncilOfStateArchiv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home" TargetMode="External"/><Relationship Id="rId4" Type="http://schemas.openxmlformats.org/officeDocument/2006/relationships/hyperlink" Target="https://www.youtube.com/user/StateArchivist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youtube.com/user/StateArchivists/playl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events/event-description?CalendarEventKey=367e4807-ee69-47c3-aceb-dd74233df804&amp;Home=/electronic-records/state-electronic-records-initiative/seri-webinars"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www.facebook.com/CouncilOfStateArchivists" TargetMode="External"/><Relationship Id="rId2" Type="http://schemas.openxmlformats.org/officeDocument/2006/relationships/hyperlink" Target="https://www.statearchivists.org/research-resources/resource-center" TargetMode="External"/><Relationship Id="rId1" Type="http://schemas.openxmlformats.org/officeDocument/2006/relationships/hyperlink" Target="https://www.statearchivists.org/home" TargetMode="External"/><Relationship Id="rId4" Type="http://schemas.openxmlformats.org/officeDocument/2006/relationships/hyperlink" Target="https://www.youtube.com/user/StateArchivist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07E3A-D73B-4593-AF40-419243E94C86}"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857F6883-8738-48D5-83AE-7D71F1E6BA39}">
      <dgm:prSet/>
      <dgm:spPr/>
      <dgm:t>
        <a:bodyPr/>
        <a:lstStyle/>
        <a:p>
          <a:r>
            <a:rPr lang="en-US" dirty="0"/>
            <a:t>Spring SERI webinar lineup</a:t>
          </a:r>
        </a:p>
      </dgm:t>
    </dgm:pt>
    <dgm:pt modelId="{4A18F012-9460-4963-BC54-02863F47DB9F}" type="parTrans" cxnId="{A1052244-47EA-4336-A66F-95E5AC3435B3}">
      <dgm:prSet/>
      <dgm:spPr/>
      <dgm:t>
        <a:bodyPr/>
        <a:lstStyle/>
        <a:p>
          <a:endParaRPr lang="en-US"/>
        </a:p>
      </dgm:t>
    </dgm:pt>
    <dgm:pt modelId="{B057E0E9-BE0E-4681-9590-452F72E082B1}" type="sibTrans" cxnId="{A1052244-47EA-4336-A66F-95E5AC3435B3}">
      <dgm:prSet/>
      <dgm:spPr/>
      <dgm:t>
        <a:bodyPr/>
        <a:lstStyle/>
        <a:p>
          <a:endParaRPr lang="en-US"/>
        </a:p>
      </dgm:t>
    </dgm:pt>
    <dgm:pt modelId="{257EEFBC-A209-4EB5-BF31-D44E0CD130D5}">
      <dgm:prSet/>
      <dgm:spPr/>
      <dgm:t>
        <a:bodyPr/>
        <a:lstStyle/>
        <a:p>
          <a:r>
            <a:rPr lang="en-US" dirty="0"/>
            <a:t>March 8, 2:00pm Eastern: </a:t>
          </a:r>
          <a:r>
            <a:rPr lang="en-US" dirty="0">
              <a:hlinkClick xmlns:r="http://schemas.openxmlformats.org/officeDocument/2006/relationships" r:id="rId1"/>
            </a:rPr>
            <a:t>Follow the Yellow Brick Road: Decision Making for Storage of Electronic Records</a:t>
          </a:r>
          <a:endParaRPr lang="en-US" dirty="0"/>
        </a:p>
      </dgm:t>
    </dgm:pt>
    <dgm:pt modelId="{0F9D03E0-E4D4-44BD-AD5D-4802FD4E9EB2}" type="parTrans" cxnId="{2D38281D-9D42-4272-AA59-CE2341856E9E}">
      <dgm:prSet/>
      <dgm:spPr/>
      <dgm:t>
        <a:bodyPr/>
        <a:lstStyle/>
        <a:p>
          <a:endParaRPr lang="en-US"/>
        </a:p>
      </dgm:t>
    </dgm:pt>
    <dgm:pt modelId="{74A7661E-6155-464A-9320-A1C739331E76}" type="sibTrans" cxnId="{2D38281D-9D42-4272-AA59-CE2341856E9E}">
      <dgm:prSet/>
      <dgm:spPr/>
      <dgm:t>
        <a:bodyPr/>
        <a:lstStyle/>
        <a:p>
          <a:endParaRPr lang="en-US"/>
        </a:p>
      </dgm:t>
    </dgm:pt>
    <dgm:pt modelId="{2AFC48FB-1825-43CB-B5A2-DA74AE98A0A9}">
      <dgm:prSet/>
      <dgm:spPr/>
      <dgm:t>
        <a:bodyPr/>
        <a:lstStyle/>
        <a:p>
          <a:r>
            <a:rPr lang="en-US" dirty="0" err="1"/>
            <a:t>CoSA’s</a:t>
          </a:r>
          <a:r>
            <a:rPr lang="en-US" dirty="0"/>
            <a:t> Online Resources</a:t>
          </a:r>
        </a:p>
      </dgm:t>
    </dgm:pt>
    <dgm:pt modelId="{DBF5D0E3-1058-49D1-AD6F-47E0C9A7C48C}" type="parTrans" cxnId="{C8578142-653E-4D5F-8879-F5EF3513B1F5}">
      <dgm:prSet/>
      <dgm:spPr/>
      <dgm:t>
        <a:bodyPr/>
        <a:lstStyle/>
        <a:p>
          <a:endParaRPr lang="en-US"/>
        </a:p>
      </dgm:t>
    </dgm:pt>
    <dgm:pt modelId="{BB2AD823-332F-4B64-A6C0-76973BC61771}" type="sibTrans" cxnId="{C8578142-653E-4D5F-8879-F5EF3513B1F5}">
      <dgm:prSet/>
      <dgm:spPr/>
      <dgm:t>
        <a:bodyPr/>
        <a:lstStyle/>
        <a:p>
          <a:endParaRPr lang="en-US"/>
        </a:p>
      </dgm:t>
    </dgm:pt>
    <dgm:pt modelId="{60DD19EF-7CD0-4A1E-B0D6-BA212E2A5954}">
      <dgm:prSet/>
      <dgm:spPr/>
      <dgm:t>
        <a:bodyPr/>
        <a:lstStyle/>
        <a:p>
          <a:r>
            <a:rPr lang="en-US" b="1" dirty="0">
              <a:hlinkClick xmlns:r="http://schemas.openxmlformats.org/officeDocument/2006/relationships" r:id="rId2"/>
            </a:rPr>
            <a:t>Resource Center</a:t>
          </a:r>
          <a:endParaRPr lang="en-US" b="1" dirty="0"/>
        </a:p>
      </dgm:t>
    </dgm:pt>
    <dgm:pt modelId="{8AF685D5-643E-4C49-91E4-9494D8992388}" type="parTrans" cxnId="{DFE8E9FA-50C0-4523-BDE5-8A18AF5C6DDF}">
      <dgm:prSet/>
      <dgm:spPr/>
      <dgm:t>
        <a:bodyPr/>
        <a:lstStyle/>
        <a:p>
          <a:endParaRPr lang="en-US"/>
        </a:p>
      </dgm:t>
    </dgm:pt>
    <dgm:pt modelId="{3C9BFEA4-A47D-4099-B3C0-E5855810D3A5}" type="sibTrans" cxnId="{DFE8E9FA-50C0-4523-BDE5-8A18AF5C6DDF}">
      <dgm:prSet/>
      <dgm:spPr/>
      <dgm:t>
        <a:bodyPr/>
        <a:lstStyle/>
        <a:p>
          <a:endParaRPr lang="en-US"/>
        </a:p>
      </dgm:t>
    </dgm:pt>
    <dgm:pt modelId="{0B0D7A29-D58F-4578-8E68-3D7D4A65A34D}">
      <dgm:prSet/>
      <dgm:spPr/>
      <dgm:t>
        <a:bodyPr/>
        <a:lstStyle/>
        <a:p>
          <a:r>
            <a:rPr lang="en-US" b="1" dirty="0">
              <a:hlinkClick xmlns:r="http://schemas.openxmlformats.org/officeDocument/2006/relationships" r:id="rId3"/>
            </a:rPr>
            <a:t>SERI Webinar Recordings on YouTube</a:t>
          </a:r>
          <a:endParaRPr lang="en-US" b="1" dirty="0"/>
        </a:p>
      </dgm:t>
    </dgm:pt>
    <dgm:pt modelId="{C7D8D1DF-51AF-4668-B0B4-58489AF96E26}" type="parTrans" cxnId="{1562338D-A0D9-4CC4-966D-2276F662EAEE}">
      <dgm:prSet/>
      <dgm:spPr/>
      <dgm:t>
        <a:bodyPr/>
        <a:lstStyle/>
        <a:p>
          <a:endParaRPr lang="en-US"/>
        </a:p>
      </dgm:t>
    </dgm:pt>
    <dgm:pt modelId="{C8CC5669-5A1F-4B18-8CD2-B5BD76503F8C}" type="sibTrans" cxnId="{1562338D-A0D9-4CC4-966D-2276F662EAEE}">
      <dgm:prSet/>
      <dgm:spPr/>
      <dgm:t>
        <a:bodyPr/>
        <a:lstStyle/>
        <a:p>
          <a:endParaRPr lang="en-US"/>
        </a:p>
      </dgm:t>
    </dgm:pt>
    <dgm:pt modelId="{D62484FF-1763-485E-821A-7621DC1435B7}" type="pres">
      <dgm:prSet presAssocID="{94807E3A-D73B-4593-AF40-419243E94C86}" presName="linear" presStyleCnt="0">
        <dgm:presLayoutVars>
          <dgm:dir/>
          <dgm:animLvl val="lvl"/>
          <dgm:resizeHandles val="exact"/>
        </dgm:presLayoutVars>
      </dgm:prSet>
      <dgm:spPr/>
    </dgm:pt>
    <dgm:pt modelId="{21085C3B-2DBF-492B-B90A-03248F026A5A}" type="pres">
      <dgm:prSet presAssocID="{857F6883-8738-48D5-83AE-7D71F1E6BA39}" presName="parentLin" presStyleCnt="0"/>
      <dgm:spPr/>
    </dgm:pt>
    <dgm:pt modelId="{B43B4B7C-D4C0-4F3F-B9C8-EDF18DF6BE72}" type="pres">
      <dgm:prSet presAssocID="{857F6883-8738-48D5-83AE-7D71F1E6BA39}" presName="parentLeftMargin" presStyleLbl="node1" presStyleIdx="0" presStyleCnt="2"/>
      <dgm:spPr/>
    </dgm:pt>
    <dgm:pt modelId="{78041505-52A6-4DCA-A8AF-7EA1E1CF5CDA}" type="pres">
      <dgm:prSet presAssocID="{857F6883-8738-48D5-83AE-7D71F1E6BA39}" presName="parentText" presStyleLbl="node1" presStyleIdx="0" presStyleCnt="2">
        <dgm:presLayoutVars>
          <dgm:chMax val="0"/>
          <dgm:bulletEnabled val="1"/>
        </dgm:presLayoutVars>
      </dgm:prSet>
      <dgm:spPr/>
    </dgm:pt>
    <dgm:pt modelId="{D853D40F-06C5-454B-9D4C-B518743C0EC2}" type="pres">
      <dgm:prSet presAssocID="{857F6883-8738-48D5-83AE-7D71F1E6BA39}" presName="negativeSpace" presStyleCnt="0"/>
      <dgm:spPr/>
    </dgm:pt>
    <dgm:pt modelId="{3DA63EC1-6881-43AB-A263-4EAF0F6FE8A5}" type="pres">
      <dgm:prSet presAssocID="{857F6883-8738-48D5-83AE-7D71F1E6BA39}" presName="childText" presStyleLbl="conFgAcc1" presStyleIdx="0" presStyleCnt="2">
        <dgm:presLayoutVars>
          <dgm:bulletEnabled val="1"/>
        </dgm:presLayoutVars>
      </dgm:prSet>
      <dgm:spPr/>
    </dgm:pt>
    <dgm:pt modelId="{F8817E8C-023D-4E63-A097-213F3731D02D}" type="pres">
      <dgm:prSet presAssocID="{B057E0E9-BE0E-4681-9590-452F72E082B1}" presName="spaceBetweenRectangles" presStyleCnt="0"/>
      <dgm:spPr/>
    </dgm:pt>
    <dgm:pt modelId="{9C98081F-DDD3-4A90-A427-FCC5F2BED601}" type="pres">
      <dgm:prSet presAssocID="{2AFC48FB-1825-43CB-B5A2-DA74AE98A0A9}" presName="parentLin" presStyleCnt="0"/>
      <dgm:spPr/>
    </dgm:pt>
    <dgm:pt modelId="{AA25D088-9A51-4B21-93D2-AE9638DB010C}" type="pres">
      <dgm:prSet presAssocID="{2AFC48FB-1825-43CB-B5A2-DA74AE98A0A9}" presName="parentLeftMargin" presStyleLbl="node1" presStyleIdx="0" presStyleCnt="2"/>
      <dgm:spPr/>
    </dgm:pt>
    <dgm:pt modelId="{5A8D9BFD-1F75-4ED6-AE62-004134AE8D6C}" type="pres">
      <dgm:prSet presAssocID="{2AFC48FB-1825-43CB-B5A2-DA74AE98A0A9}" presName="parentText" presStyleLbl="node1" presStyleIdx="1" presStyleCnt="2">
        <dgm:presLayoutVars>
          <dgm:chMax val="0"/>
          <dgm:bulletEnabled val="1"/>
        </dgm:presLayoutVars>
      </dgm:prSet>
      <dgm:spPr/>
    </dgm:pt>
    <dgm:pt modelId="{CE3B1066-A3D8-4309-B047-91F1B8CFB357}" type="pres">
      <dgm:prSet presAssocID="{2AFC48FB-1825-43CB-B5A2-DA74AE98A0A9}" presName="negativeSpace" presStyleCnt="0"/>
      <dgm:spPr/>
    </dgm:pt>
    <dgm:pt modelId="{272F50E7-90A4-4E34-A5A5-EC76D6178786}" type="pres">
      <dgm:prSet presAssocID="{2AFC48FB-1825-43CB-B5A2-DA74AE98A0A9}" presName="childText" presStyleLbl="conFgAcc1" presStyleIdx="1" presStyleCnt="2">
        <dgm:presLayoutVars>
          <dgm:bulletEnabled val="1"/>
        </dgm:presLayoutVars>
      </dgm:prSet>
      <dgm:spPr/>
    </dgm:pt>
  </dgm:ptLst>
  <dgm:cxnLst>
    <dgm:cxn modelId="{2D38281D-9D42-4272-AA59-CE2341856E9E}" srcId="{857F6883-8738-48D5-83AE-7D71F1E6BA39}" destId="{257EEFBC-A209-4EB5-BF31-D44E0CD130D5}" srcOrd="0" destOrd="0" parTransId="{0F9D03E0-E4D4-44BD-AD5D-4802FD4E9EB2}" sibTransId="{74A7661E-6155-464A-9320-A1C739331E76}"/>
    <dgm:cxn modelId="{23C5D326-B177-4B90-AB3B-8B6A4A5BEBE9}" type="presOf" srcId="{94807E3A-D73B-4593-AF40-419243E94C86}" destId="{D62484FF-1763-485E-821A-7621DC1435B7}" srcOrd="0" destOrd="0" presId="urn:microsoft.com/office/officeart/2005/8/layout/list1"/>
    <dgm:cxn modelId="{4D6F9F37-DCE8-4E6E-AF2E-397435EF4E63}" type="presOf" srcId="{257EEFBC-A209-4EB5-BF31-D44E0CD130D5}" destId="{3DA63EC1-6881-43AB-A263-4EAF0F6FE8A5}" srcOrd="0" destOrd="0" presId="urn:microsoft.com/office/officeart/2005/8/layout/list1"/>
    <dgm:cxn modelId="{C8578142-653E-4D5F-8879-F5EF3513B1F5}" srcId="{94807E3A-D73B-4593-AF40-419243E94C86}" destId="{2AFC48FB-1825-43CB-B5A2-DA74AE98A0A9}" srcOrd="1" destOrd="0" parTransId="{DBF5D0E3-1058-49D1-AD6F-47E0C9A7C48C}" sibTransId="{BB2AD823-332F-4B64-A6C0-76973BC61771}"/>
    <dgm:cxn modelId="{A1052244-47EA-4336-A66F-95E5AC3435B3}" srcId="{94807E3A-D73B-4593-AF40-419243E94C86}" destId="{857F6883-8738-48D5-83AE-7D71F1E6BA39}" srcOrd="0" destOrd="0" parTransId="{4A18F012-9460-4963-BC54-02863F47DB9F}" sibTransId="{B057E0E9-BE0E-4681-9590-452F72E082B1}"/>
    <dgm:cxn modelId="{25CAC966-ECF2-4587-8AA1-53F0D355963E}" type="presOf" srcId="{857F6883-8738-48D5-83AE-7D71F1E6BA39}" destId="{78041505-52A6-4DCA-A8AF-7EA1E1CF5CDA}" srcOrd="1" destOrd="0" presId="urn:microsoft.com/office/officeart/2005/8/layout/list1"/>
    <dgm:cxn modelId="{98C1F556-1802-4372-A370-019215E3F89E}" type="presOf" srcId="{0B0D7A29-D58F-4578-8E68-3D7D4A65A34D}" destId="{272F50E7-90A4-4E34-A5A5-EC76D6178786}" srcOrd="0" destOrd="1" presId="urn:microsoft.com/office/officeart/2005/8/layout/list1"/>
    <dgm:cxn modelId="{1562338D-A0D9-4CC4-966D-2276F662EAEE}" srcId="{2AFC48FB-1825-43CB-B5A2-DA74AE98A0A9}" destId="{0B0D7A29-D58F-4578-8E68-3D7D4A65A34D}" srcOrd="1" destOrd="0" parTransId="{C7D8D1DF-51AF-4668-B0B4-58489AF96E26}" sibTransId="{C8CC5669-5A1F-4B18-8CD2-B5BD76503F8C}"/>
    <dgm:cxn modelId="{F759999F-0CDB-49B4-88A2-B7139B0C257F}" type="presOf" srcId="{2AFC48FB-1825-43CB-B5A2-DA74AE98A0A9}" destId="{AA25D088-9A51-4B21-93D2-AE9638DB010C}" srcOrd="0" destOrd="0" presId="urn:microsoft.com/office/officeart/2005/8/layout/list1"/>
    <dgm:cxn modelId="{01CBD4AF-7DC1-46FF-898F-FA6DA29E573B}" type="presOf" srcId="{2AFC48FB-1825-43CB-B5A2-DA74AE98A0A9}" destId="{5A8D9BFD-1F75-4ED6-AE62-004134AE8D6C}" srcOrd="1" destOrd="0" presId="urn:microsoft.com/office/officeart/2005/8/layout/list1"/>
    <dgm:cxn modelId="{3BAF6EDF-1904-4A1F-9B88-DE15744C614D}" type="presOf" srcId="{857F6883-8738-48D5-83AE-7D71F1E6BA39}" destId="{B43B4B7C-D4C0-4F3F-B9C8-EDF18DF6BE72}" srcOrd="0" destOrd="0" presId="urn:microsoft.com/office/officeart/2005/8/layout/list1"/>
    <dgm:cxn modelId="{225E79E0-F96B-4DAB-A72D-F4373189A9CC}" type="presOf" srcId="{60DD19EF-7CD0-4A1E-B0D6-BA212E2A5954}" destId="{272F50E7-90A4-4E34-A5A5-EC76D6178786}" srcOrd="0" destOrd="0" presId="urn:microsoft.com/office/officeart/2005/8/layout/list1"/>
    <dgm:cxn modelId="{DFE8E9FA-50C0-4523-BDE5-8A18AF5C6DDF}" srcId="{2AFC48FB-1825-43CB-B5A2-DA74AE98A0A9}" destId="{60DD19EF-7CD0-4A1E-B0D6-BA212E2A5954}" srcOrd="0" destOrd="0" parTransId="{8AF685D5-643E-4C49-91E4-9494D8992388}" sibTransId="{3C9BFEA4-A47D-4099-B3C0-E5855810D3A5}"/>
    <dgm:cxn modelId="{22EC4E98-9DB6-4864-B5ED-B33D5EFD776B}" type="presParOf" srcId="{D62484FF-1763-485E-821A-7621DC1435B7}" destId="{21085C3B-2DBF-492B-B90A-03248F026A5A}" srcOrd="0" destOrd="0" presId="urn:microsoft.com/office/officeart/2005/8/layout/list1"/>
    <dgm:cxn modelId="{3F4D9AF7-F495-457E-ACB2-67AD1D5457CC}" type="presParOf" srcId="{21085C3B-2DBF-492B-B90A-03248F026A5A}" destId="{B43B4B7C-D4C0-4F3F-B9C8-EDF18DF6BE72}" srcOrd="0" destOrd="0" presId="urn:microsoft.com/office/officeart/2005/8/layout/list1"/>
    <dgm:cxn modelId="{A5EF11AD-DD34-4768-9CDE-4B07AE8F32A9}" type="presParOf" srcId="{21085C3B-2DBF-492B-B90A-03248F026A5A}" destId="{78041505-52A6-4DCA-A8AF-7EA1E1CF5CDA}" srcOrd="1" destOrd="0" presId="urn:microsoft.com/office/officeart/2005/8/layout/list1"/>
    <dgm:cxn modelId="{4CE7FC1A-A7C5-4A0B-B9C6-E7B03962675D}" type="presParOf" srcId="{D62484FF-1763-485E-821A-7621DC1435B7}" destId="{D853D40F-06C5-454B-9D4C-B518743C0EC2}" srcOrd="1" destOrd="0" presId="urn:microsoft.com/office/officeart/2005/8/layout/list1"/>
    <dgm:cxn modelId="{C654C967-39F6-463F-A466-73180A6C8087}" type="presParOf" srcId="{D62484FF-1763-485E-821A-7621DC1435B7}" destId="{3DA63EC1-6881-43AB-A263-4EAF0F6FE8A5}" srcOrd="2" destOrd="0" presId="urn:microsoft.com/office/officeart/2005/8/layout/list1"/>
    <dgm:cxn modelId="{7838797B-2DD1-4D53-89D0-144AE6869100}" type="presParOf" srcId="{D62484FF-1763-485E-821A-7621DC1435B7}" destId="{F8817E8C-023D-4E63-A097-213F3731D02D}" srcOrd="3" destOrd="0" presId="urn:microsoft.com/office/officeart/2005/8/layout/list1"/>
    <dgm:cxn modelId="{5B07FBD1-CEBE-4F03-A8BA-A004E879F09D}" type="presParOf" srcId="{D62484FF-1763-485E-821A-7621DC1435B7}" destId="{9C98081F-DDD3-4A90-A427-FCC5F2BED601}" srcOrd="4" destOrd="0" presId="urn:microsoft.com/office/officeart/2005/8/layout/list1"/>
    <dgm:cxn modelId="{69D536DF-C753-493A-A8A1-AE8474808846}" type="presParOf" srcId="{9C98081F-DDD3-4A90-A427-FCC5F2BED601}" destId="{AA25D088-9A51-4B21-93D2-AE9638DB010C}" srcOrd="0" destOrd="0" presId="urn:microsoft.com/office/officeart/2005/8/layout/list1"/>
    <dgm:cxn modelId="{F71C3222-F857-4244-AFA0-43AB8FE93029}" type="presParOf" srcId="{9C98081F-DDD3-4A90-A427-FCC5F2BED601}" destId="{5A8D9BFD-1F75-4ED6-AE62-004134AE8D6C}" srcOrd="1" destOrd="0" presId="urn:microsoft.com/office/officeart/2005/8/layout/list1"/>
    <dgm:cxn modelId="{7CF1B25A-DB71-4DAF-BDAB-3625C88712D6}" type="presParOf" srcId="{D62484FF-1763-485E-821A-7621DC1435B7}" destId="{CE3B1066-A3D8-4309-B047-91F1B8CFB357}" srcOrd="5" destOrd="0" presId="urn:microsoft.com/office/officeart/2005/8/layout/list1"/>
    <dgm:cxn modelId="{A73F0A56-7182-4A07-B7E7-E4E07A2794C0}" type="presParOf" srcId="{D62484FF-1763-485E-821A-7621DC1435B7}" destId="{272F50E7-90A4-4E34-A5A5-EC76D617878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87701A-84F8-4666-9C3D-A22EEB66C62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460D351-82CF-4DB9-8A83-4D7AC684EDFA}">
      <dgm:prSet/>
      <dgm:spPr/>
      <dgm:t>
        <a:bodyPr/>
        <a:lstStyle/>
        <a:p>
          <a:r>
            <a:rPr lang="en-US">
              <a:hlinkClick xmlns:r="http://schemas.openxmlformats.org/officeDocument/2006/relationships" r:id="rId1"/>
            </a:rPr>
            <a:t>CoSA Website</a:t>
          </a:r>
          <a:endParaRPr lang="en-US"/>
        </a:p>
      </dgm:t>
    </dgm:pt>
    <dgm:pt modelId="{70FBA773-D60D-4CD3-8FAE-F4482FCA002F}" type="parTrans" cxnId="{F96AEE51-6849-4FCA-8A32-60175A9FAF9C}">
      <dgm:prSet/>
      <dgm:spPr/>
      <dgm:t>
        <a:bodyPr/>
        <a:lstStyle/>
        <a:p>
          <a:endParaRPr lang="en-US"/>
        </a:p>
      </dgm:t>
    </dgm:pt>
    <dgm:pt modelId="{7AC090B4-0FCF-4A9A-9A42-07AC6B3F5E6E}" type="sibTrans" cxnId="{F96AEE51-6849-4FCA-8A32-60175A9FAF9C}">
      <dgm:prSet/>
      <dgm:spPr/>
      <dgm:t>
        <a:bodyPr/>
        <a:lstStyle/>
        <a:p>
          <a:endParaRPr lang="en-US"/>
        </a:p>
      </dgm:t>
    </dgm:pt>
    <dgm:pt modelId="{882F879D-BE02-4520-9DF1-70F5AE346575}">
      <dgm:prSet/>
      <dgm:spPr/>
      <dgm:t>
        <a:bodyPr/>
        <a:lstStyle/>
        <a:p>
          <a:r>
            <a:rPr lang="en-US">
              <a:hlinkClick xmlns:r="http://schemas.openxmlformats.org/officeDocument/2006/relationships" r:id="rId2"/>
            </a:rPr>
            <a:t>CoSA Resource Center</a:t>
          </a:r>
          <a:endParaRPr lang="en-US"/>
        </a:p>
      </dgm:t>
    </dgm:pt>
    <dgm:pt modelId="{D141E59E-12DA-42F8-A224-10676101B2F2}" type="parTrans" cxnId="{4ABF1849-86D3-4BCB-BDFC-C6D0BDA34993}">
      <dgm:prSet/>
      <dgm:spPr/>
      <dgm:t>
        <a:bodyPr/>
        <a:lstStyle/>
        <a:p>
          <a:endParaRPr lang="en-US"/>
        </a:p>
      </dgm:t>
    </dgm:pt>
    <dgm:pt modelId="{27DD17C7-2EEF-4A46-B0E3-3AD02C7BB694}" type="sibTrans" cxnId="{4ABF1849-86D3-4BCB-BDFC-C6D0BDA34993}">
      <dgm:prSet/>
      <dgm:spPr/>
      <dgm:t>
        <a:bodyPr/>
        <a:lstStyle/>
        <a:p>
          <a:endParaRPr lang="en-US"/>
        </a:p>
      </dgm:t>
    </dgm:pt>
    <dgm:pt modelId="{9482726A-0D76-4CB9-88AC-C53EBA632076}">
      <dgm:prSet/>
      <dgm:spPr/>
      <dgm:t>
        <a:bodyPr/>
        <a:lstStyle/>
        <a:p>
          <a:r>
            <a:rPr lang="en-US"/>
            <a:t>CoSA Twitter Handle: @StateArchivists</a:t>
          </a:r>
        </a:p>
      </dgm:t>
    </dgm:pt>
    <dgm:pt modelId="{C89982AB-FDF6-44D1-8326-6D3ED3AA9C62}" type="parTrans" cxnId="{F728BE0D-1EB5-4533-B5E9-138D995AAFCA}">
      <dgm:prSet/>
      <dgm:spPr/>
      <dgm:t>
        <a:bodyPr/>
        <a:lstStyle/>
        <a:p>
          <a:endParaRPr lang="en-US"/>
        </a:p>
      </dgm:t>
    </dgm:pt>
    <dgm:pt modelId="{206F80BB-DB36-443D-BBDA-4FC04A18C663}" type="sibTrans" cxnId="{F728BE0D-1EB5-4533-B5E9-138D995AAFCA}">
      <dgm:prSet/>
      <dgm:spPr/>
      <dgm:t>
        <a:bodyPr/>
        <a:lstStyle/>
        <a:p>
          <a:endParaRPr lang="en-US"/>
        </a:p>
      </dgm:t>
    </dgm:pt>
    <dgm:pt modelId="{E71CECCE-970D-4122-B0D3-5E6677B51EC3}">
      <dgm:prSet/>
      <dgm:spPr/>
      <dgm:t>
        <a:bodyPr/>
        <a:lstStyle/>
        <a:p>
          <a:r>
            <a:rPr lang="en-US">
              <a:hlinkClick xmlns:r="http://schemas.openxmlformats.org/officeDocument/2006/relationships" r:id="rId3"/>
            </a:rPr>
            <a:t>CoSA Facebook Page</a:t>
          </a:r>
          <a:endParaRPr lang="en-US"/>
        </a:p>
      </dgm:t>
    </dgm:pt>
    <dgm:pt modelId="{75EF4BAA-68ED-4743-93FA-588783CCCEBB}" type="parTrans" cxnId="{A7FBD907-F84F-43EF-A609-CCF26F218331}">
      <dgm:prSet/>
      <dgm:spPr/>
      <dgm:t>
        <a:bodyPr/>
        <a:lstStyle/>
        <a:p>
          <a:endParaRPr lang="en-US"/>
        </a:p>
      </dgm:t>
    </dgm:pt>
    <dgm:pt modelId="{66C9AA35-B76E-4207-BABA-D71BDA7E7D98}" type="sibTrans" cxnId="{A7FBD907-F84F-43EF-A609-CCF26F218331}">
      <dgm:prSet/>
      <dgm:spPr/>
      <dgm:t>
        <a:bodyPr/>
        <a:lstStyle/>
        <a:p>
          <a:endParaRPr lang="en-US"/>
        </a:p>
      </dgm:t>
    </dgm:pt>
    <dgm:pt modelId="{AD404EE1-3B4A-4CB8-8251-2EAE18D2829F}">
      <dgm:prSet/>
      <dgm:spPr/>
      <dgm:t>
        <a:bodyPr/>
        <a:lstStyle/>
        <a:p>
          <a:r>
            <a:rPr lang="en-US">
              <a:hlinkClick xmlns:r="http://schemas.openxmlformats.org/officeDocument/2006/relationships" r:id="rId4"/>
            </a:rPr>
            <a:t>CoSA YouTube Channel</a:t>
          </a:r>
          <a:endParaRPr lang="en-US"/>
        </a:p>
      </dgm:t>
    </dgm:pt>
    <dgm:pt modelId="{D7B13E73-5385-4CBF-80D2-5FA68C3A4A36}" type="parTrans" cxnId="{6A2E78A9-AF72-4FAB-B400-D29A7742B330}">
      <dgm:prSet/>
      <dgm:spPr/>
      <dgm:t>
        <a:bodyPr/>
        <a:lstStyle/>
        <a:p>
          <a:endParaRPr lang="en-US"/>
        </a:p>
      </dgm:t>
    </dgm:pt>
    <dgm:pt modelId="{65B0A9F2-52BD-461C-BE60-EC874F720D24}" type="sibTrans" cxnId="{6A2E78A9-AF72-4FAB-B400-D29A7742B330}">
      <dgm:prSet/>
      <dgm:spPr/>
      <dgm:t>
        <a:bodyPr/>
        <a:lstStyle/>
        <a:p>
          <a:endParaRPr lang="en-US"/>
        </a:p>
      </dgm:t>
    </dgm:pt>
    <dgm:pt modelId="{63A5907D-DD25-4F5C-855C-5942467A81D2}" type="pres">
      <dgm:prSet presAssocID="{C087701A-84F8-4666-9C3D-A22EEB66C628}" presName="linear" presStyleCnt="0">
        <dgm:presLayoutVars>
          <dgm:animLvl val="lvl"/>
          <dgm:resizeHandles val="exact"/>
        </dgm:presLayoutVars>
      </dgm:prSet>
      <dgm:spPr/>
    </dgm:pt>
    <dgm:pt modelId="{13A8C993-996F-4104-8ED4-43ACE4718F4A}" type="pres">
      <dgm:prSet presAssocID="{B460D351-82CF-4DB9-8A83-4D7AC684EDFA}" presName="parentText" presStyleLbl="node1" presStyleIdx="0" presStyleCnt="5">
        <dgm:presLayoutVars>
          <dgm:chMax val="0"/>
          <dgm:bulletEnabled val="1"/>
        </dgm:presLayoutVars>
      </dgm:prSet>
      <dgm:spPr/>
    </dgm:pt>
    <dgm:pt modelId="{D20301D1-6CCF-4CA8-ADCC-26D7B0F97C80}" type="pres">
      <dgm:prSet presAssocID="{7AC090B4-0FCF-4A9A-9A42-07AC6B3F5E6E}" presName="spacer" presStyleCnt="0"/>
      <dgm:spPr/>
    </dgm:pt>
    <dgm:pt modelId="{75E9770C-7FFC-4F81-9660-DE6B4E912405}" type="pres">
      <dgm:prSet presAssocID="{882F879D-BE02-4520-9DF1-70F5AE346575}" presName="parentText" presStyleLbl="node1" presStyleIdx="1" presStyleCnt="5">
        <dgm:presLayoutVars>
          <dgm:chMax val="0"/>
          <dgm:bulletEnabled val="1"/>
        </dgm:presLayoutVars>
      </dgm:prSet>
      <dgm:spPr/>
    </dgm:pt>
    <dgm:pt modelId="{AE76DD95-156F-49F6-9D0D-379F98E2C967}" type="pres">
      <dgm:prSet presAssocID="{27DD17C7-2EEF-4A46-B0E3-3AD02C7BB694}" presName="spacer" presStyleCnt="0"/>
      <dgm:spPr/>
    </dgm:pt>
    <dgm:pt modelId="{7A31A2A9-3297-4783-93E1-873781A8AEB8}" type="pres">
      <dgm:prSet presAssocID="{9482726A-0D76-4CB9-88AC-C53EBA632076}" presName="parentText" presStyleLbl="node1" presStyleIdx="2" presStyleCnt="5">
        <dgm:presLayoutVars>
          <dgm:chMax val="0"/>
          <dgm:bulletEnabled val="1"/>
        </dgm:presLayoutVars>
      </dgm:prSet>
      <dgm:spPr/>
    </dgm:pt>
    <dgm:pt modelId="{C658FC93-E106-4E88-9129-DE2483B64EDA}" type="pres">
      <dgm:prSet presAssocID="{206F80BB-DB36-443D-BBDA-4FC04A18C663}" presName="spacer" presStyleCnt="0"/>
      <dgm:spPr/>
    </dgm:pt>
    <dgm:pt modelId="{EB2FB31B-2E19-4A66-8F91-9F8A0D4CB038}" type="pres">
      <dgm:prSet presAssocID="{E71CECCE-970D-4122-B0D3-5E6677B51EC3}" presName="parentText" presStyleLbl="node1" presStyleIdx="3" presStyleCnt="5">
        <dgm:presLayoutVars>
          <dgm:chMax val="0"/>
          <dgm:bulletEnabled val="1"/>
        </dgm:presLayoutVars>
      </dgm:prSet>
      <dgm:spPr/>
    </dgm:pt>
    <dgm:pt modelId="{B536C30B-CE0B-4606-A259-AF9856814758}" type="pres">
      <dgm:prSet presAssocID="{66C9AA35-B76E-4207-BABA-D71BDA7E7D98}" presName="spacer" presStyleCnt="0"/>
      <dgm:spPr/>
    </dgm:pt>
    <dgm:pt modelId="{7F7C6C16-9B49-4E9E-AD58-A4F88CFA7F27}" type="pres">
      <dgm:prSet presAssocID="{AD404EE1-3B4A-4CB8-8251-2EAE18D2829F}" presName="parentText" presStyleLbl="node1" presStyleIdx="4" presStyleCnt="5">
        <dgm:presLayoutVars>
          <dgm:chMax val="0"/>
          <dgm:bulletEnabled val="1"/>
        </dgm:presLayoutVars>
      </dgm:prSet>
      <dgm:spPr/>
    </dgm:pt>
  </dgm:ptLst>
  <dgm:cxnLst>
    <dgm:cxn modelId="{A7FBD907-F84F-43EF-A609-CCF26F218331}" srcId="{C087701A-84F8-4666-9C3D-A22EEB66C628}" destId="{E71CECCE-970D-4122-B0D3-5E6677B51EC3}" srcOrd="3" destOrd="0" parTransId="{75EF4BAA-68ED-4743-93FA-588783CCCEBB}" sibTransId="{66C9AA35-B76E-4207-BABA-D71BDA7E7D98}"/>
    <dgm:cxn modelId="{F728BE0D-1EB5-4533-B5E9-138D995AAFCA}" srcId="{C087701A-84F8-4666-9C3D-A22EEB66C628}" destId="{9482726A-0D76-4CB9-88AC-C53EBA632076}" srcOrd="2" destOrd="0" parTransId="{C89982AB-FDF6-44D1-8326-6D3ED3AA9C62}" sibTransId="{206F80BB-DB36-443D-BBDA-4FC04A18C663}"/>
    <dgm:cxn modelId="{4ABF1849-86D3-4BCB-BDFC-C6D0BDA34993}" srcId="{C087701A-84F8-4666-9C3D-A22EEB66C628}" destId="{882F879D-BE02-4520-9DF1-70F5AE346575}" srcOrd="1" destOrd="0" parTransId="{D141E59E-12DA-42F8-A224-10676101B2F2}" sibTransId="{27DD17C7-2EEF-4A46-B0E3-3AD02C7BB694}"/>
    <dgm:cxn modelId="{F96AEE51-6849-4FCA-8A32-60175A9FAF9C}" srcId="{C087701A-84F8-4666-9C3D-A22EEB66C628}" destId="{B460D351-82CF-4DB9-8A83-4D7AC684EDFA}" srcOrd="0" destOrd="0" parTransId="{70FBA773-D60D-4CD3-8FAE-F4482FCA002F}" sibTransId="{7AC090B4-0FCF-4A9A-9A42-07AC6B3F5E6E}"/>
    <dgm:cxn modelId="{A6237475-786E-4A00-8C28-06B60E0B7D76}" type="presOf" srcId="{9482726A-0D76-4CB9-88AC-C53EBA632076}" destId="{7A31A2A9-3297-4783-93E1-873781A8AEB8}" srcOrd="0" destOrd="0" presId="urn:microsoft.com/office/officeart/2005/8/layout/vList2"/>
    <dgm:cxn modelId="{1EE53077-3966-4B10-8A06-2CE9A4AFD1F6}" type="presOf" srcId="{B460D351-82CF-4DB9-8A83-4D7AC684EDFA}" destId="{13A8C993-996F-4104-8ED4-43ACE4718F4A}" srcOrd="0" destOrd="0" presId="urn:microsoft.com/office/officeart/2005/8/layout/vList2"/>
    <dgm:cxn modelId="{6A2E78A9-AF72-4FAB-B400-D29A7742B330}" srcId="{C087701A-84F8-4666-9C3D-A22EEB66C628}" destId="{AD404EE1-3B4A-4CB8-8251-2EAE18D2829F}" srcOrd="4" destOrd="0" parTransId="{D7B13E73-5385-4CBF-80D2-5FA68C3A4A36}" sibTransId="{65B0A9F2-52BD-461C-BE60-EC874F720D24}"/>
    <dgm:cxn modelId="{73581CAD-5C59-46C4-9290-5BCBE7F74F0B}" type="presOf" srcId="{E71CECCE-970D-4122-B0D3-5E6677B51EC3}" destId="{EB2FB31B-2E19-4A66-8F91-9F8A0D4CB038}" srcOrd="0" destOrd="0" presId="urn:microsoft.com/office/officeart/2005/8/layout/vList2"/>
    <dgm:cxn modelId="{06FC7AC0-7610-4606-847B-3FACCFEC89D3}" type="presOf" srcId="{882F879D-BE02-4520-9DF1-70F5AE346575}" destId="{75E9770C-7FFC-4F81-9660-DE6B4E912405}" srcOrd="0" destOrd="0" presId="urn:microsoft.com/office/officeart/2005/8/layout/vList2"/>
    <dgm:cxn modelId="{904F71C1-0E5B-4E12-BDB9-E4D6E041767B}" type="presOf" srcId="{AD404EE1-3B4A-4CB8-8251-2EAE18D2829F}" destId="{7F7C6C16-9B49-4E9E-AD58-A4F88CFA7F27}" srcOrd="0" destOrd="0" presId="urn:microsoft.com/office/officeart/2005/8/layout/vList2"/>
    <dgm:cxn modelId="{AB0528DB-ADA9-4530-9AF3-9F026B694EC8}" type="presOf" srcId="{C087701A-84F8-4666-9C3D-A22EEB66C628}" destId="{63A5907D-DD25-4F5C-855C-5942467A81D2}" srcOrd="0" destOrd="0" presId="urn:microsoft.com/office/officeart/2005/8/layout/vList2"/>
    <dgm:cxn modelId="{829B359E-A265-46A2-9AFC-F5C67474EE91}" type="presParOf" srcId="{63A5907D-DD25-4F5C-855C-5942467A81D2}" destId="{13A8C993-996F-4104-8ED4-43ACE4718F4A}" srcOrd="0" destOrd="0" presId="urn:microsoft.com/office/officeart/2005/8/layout/vList2"/>
    <dgm:cxn modelId="{4A9F3525-14EE-4078-BAAE-292161BD750D}" type="presParOf" srcId="{63A5907D-DD25-4F5C-855C-5942467A81D2}" destId="{D20301D1-6CCF-4CA8-ADCC-26D7B0F97C80}" srcOrd="1" destOrd="0" presId="urn:microsoft.com/office/officeart/2005/8/layout/vList2"/>
    <dgm:cxn modelId="{5DE59574-297E-4B0E-AA42-85D222072AE6}" type="presParOf" srcId="{63A5907D-DD25-4F5C-855C-5942467A81D2}" destId="{75E9770C-7FFC-4F81-9660-DE6B4E912405}" srcOrd="2" destOrd="0" presId="urn:microsoft.com/office/officeart/2005/8/layout/vList2"/>
    <dgm:cxn modelId="{63387771-690B-438C-BC73-BE15E626AADE}" type="presParOf" srcId="{63A5907D-DD25-4F5C-855C-5942467A81D2}" destId="{AE76DD95-156F-49F6-9D0D-379F98E2C967}" srcOrd="3" destOrd="0" presId="urn:microsoft.com/office/officeart/2005/8/layout/vList2"/>
    <dgm:cxn modelId="{E815A7CD-8150-4C01-8849-B98EA1DC09B3}" type="presParOf" srcId="{63A5907D-DD25-4F5C-855C-5942467A81D2}" destId="{7A31A2A9-3297-4783-93E1-873781A8AEB8}" srcOrd="4" destOrd="0" presId="urn:microsoft.com/office/officeart/2005/8/layout/vList2"/>
    <dgm:cxn modelId="{CBE0DDEA-E916-40D8-8E65-2603BF814547}" type="presParOf" srcId="{63A5907D-DD25-4F5C-855C-5942467A81D2}" destId="{C658FC93-E106-4E88-9129-DE2483B64EDA}" srcOrd="5" destOrd="0" presId="urn:microsoft.com/office/officeart/2005/8/layout/vList2"/>
    <dgm:cxn modelId="{431B8D5D-E72D-4DED-9883-C63FF7DF8618}" type="presParOf" srcId="{63A5907D-DD25-4F5C-855C-5942467A81D2}" destId="{EB2FB31B-2E19-4A66-8F91-9F8A0D4CB038}" srcOrd="6" destOrd="0" presId="urn:microsoft.com/office/officeart/2005/8/layout/vList2"/>
    <dgm:cxn modelId="{83341C93-27FA-4507-9092-1A2340BED6F7}" type="presParOf" srcId="{63A5907D-DD25-4F5C-855C-5942467A81D2}" destId="{B536C30B-CE0B-4606-A259-AF9856814758}" srcOrd="7" destOrd="0" presId="urn:microsoft.com/office/officeart/2005/8/layout/vList2"/>
    <dgm:cxn modelId="{76A08D70-FF7C-44F5-9D66-7B91F4498BF5}" type="presParOf" srcId="{63A5907D-DD25-4F5C-855C-5942467A81D2}" destId="{7F7C6C16-9B49-4E9E-AD58-A4F88CFA7F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63EC1-6881-43AB-A263-4EAF0F6FE8A5}">
      <dsp:nvSpPr>
        <dsp:cNvPr id="0" name=""/>
        <dsp:cNvSpPr/>
      </dsp:nvSpPr>
      <dsp:spPr>
        <a:xfrm>
          <a:off x="0" y="417399"/>
          <a:ext cx="6692748" cy="178605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2" tIns="562356" rIns="519432" bIns="192024"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March 8, 2:00pm Eastern: </a:t>
          </a:r>
          <a:r>
            <a:rPr lang="en-US" sz="2700" kern="1200" dirty="0">
              <a:hlinkClick xmlns:r="http://schemas.openxmlformats.org/officeDocument/2006/relationships" r:id="rId1"/>
            </a:rPr>
            <a:t>Follow the Yellow Brick Road: Decision Making for Storage of Electronic Records</a:t>
          </a:r>
          <a:endParaRPr lang="en-US" sz="2700" kern="1200" dirty="0"/>
        </a:p>
      </dsp:txBody>
      <dsp:txXfrm>
        <a:off x="0" y="417399"/>
        <a:ext cx="6692748" cy="1786050"/>
      </dsp:txXfrm>
    </dsp:sp>
    <dsp:sp modelId="{78041505-52A6-4DCA-A8AF-7EA1E1CF5CDA}">
      <dsp:nvSpPr>
        <dsp:cNvPr id="0" name=""/>
        <dsp:cNvSpPr/>
      </dsp:nvSpPr>
      <dsp:spPr>
        <a:xfrm>
          <a:off x="334637" y="18879"/>
          <a:ext cx="4684923" cy="797040"/>
        </a:xfrm>
        <a:prstGeom prst="round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079" tIns="0" rIns="177079" bIns="0" numCol="1" spcCol="1270" anchor="ctr" anchorCtr="0">
          <a:noAutofit/>
        </a:bodyPr>
        <a:lstStyle/>
        <a:p>
          <a:pPr marL="0" lvl="0" indent="0" algn="l" defTabSz="1200150">
            <a:lnSpc>
              <a:spcPct val="90000"/>
            </a:lnSpc>
            <a:spcBef>
              <a:spcPct val="0"/>
            </a:spcBef>
            <a:spcAft>
              <a:spcPct val="35000"/>
            </a:spcAft>
            <a:buNone/>
          </a:pPr>
          <a:r>
            <a:rPr lang="en-US" sz="2700" kern="1200" dirty="0"/>
            <a:t>Spring SERI webinar lineup</a:t>
          </a:r>
        </a:p>
      </dsp:txBody>
      <dsp:txXfrm>
        <a:off x="373545" y="57787"/>
        <a:ext cx="4607107" cy="719224"/>
      </dsp:txXfrm>
    </dsp:sp>
    <dsp:sp modelId="{272F50E7-90A4-4E34-A5A5-EC76D6178786}">
      <dsp:nvSpPr>
        <dsp:cNvPr id="0" name=""/>
        <dsp:cNvSpPr/>
      </dsp:nvSpPr>
      <dsp:spPr>
        <a:xfrm>
          <a:off x="0" y="2747769"/>
          <a:ext cx="6692748" cy="1488375"/>
        </a:xfrm>
        <a:prstGeom prst="rect">
          <a:avLst/>
        </a:prstGeom>
        <a:solidFill>
          <a:schemeClr val="lt1">
            <a:alpha val="90000"/>
            <a:hueOff val="0"/>
            <a:satOff val="0"/>
            <a:lumOff val="0"/>
            <a:alphaOff val="0"/>
          </a:schemeClr>
        </a:solidFill>
        <a:ln w="9525" cap="flat" cmpd="sng" algn="ctr">
          <a:solidFill>
            <a:schemeClr val="accent5">
              <a:hueOff val="-3308557"/>
              <a:satOff val="-17770"/>
              <a:lumOff val="607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32" tIns="562356" rIns="519432" bIns="192024"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hlinkClick xmlns:r="http://schemas.openxmlformats.org/officeDocument/2006/relationships" r:id="rId2"/>
            </a:rPr>
            <a:t>Resource Center</a:t>
          </a:r>
          <a:endParaRPr lang="en-US" sz="2700" b="1" kern="1200" dirty="0"/>
        </a:p>
        <a:p>
          <a:pPr marL="228600" lvl="1" indent="-228600" algn="l" defTabSz="1200150">
            <a:lnSpc>
              <a:spcPct val="90000"/>
            </a:lnSpc>
            <a:spcBef>
              <a:spcPct val="0"/>
            </a:spcBef>
            <a:spcAft>
              <a:spcPct val="15000"/>
            </a:spcAft>
            <a:buChar char="•"/>
          </a:pPr>
          <a:r>
            <a:rPr lang="en-US" sz="2700" b="1" kern="1200" dirty="0">
              <a:hlinkClick xmlns:r="http://schemas.openxmlformats.org/officeDocument/2006/relationships" r:id="rId3"/>
            </a:rPr>
            <a:t>SERI Webinar Recordings on YouTube</a:t>
          </a:r>
          <a:endParaRPr lang="en-US" sz="2700" b="1" kern="1200" dirty="0"/>
        </a:p>
      </dsp:txBody>
      <dsp:txXfrm>
        <a:off x="0" y="2747769"/>
        <a:ext cx="6692748" cy="1488375"/>
      </dsp:txXfrm>
    </dsp:sp>
    <dsp:sp modelId="{5A8D9BFD-1F75-4ED6-AE62-004134AE8D6C}">
      <dsp:nvSpPr>
        <dsp:cNvPr id="0" name=""/>
        <dsp:cNvSpPr/>
      </dsp:nvSpPr>
      <dsp:spPr>
        <a:xfrm>
          <a:off x="334637" y="2349249"/>
          <a:ext cx="4684923" cy="797040"/>
        </a:xfrm>
        <a:prstGeom prst="roundRec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079" tIns="0" rIns="177079" bIns="0" numCol="1" spcCol="1270" anchor="ctr" anchorCtr="0">
          <a:noAutofit/>
        </a:bodyPr>
        <a:lstStyle/>
        <a:p>
          <a:pPr marL="0" lvl="0" indent="0" algn="l" defTabSz="1200150">
            <a:lnSpc>
              <a:spcPct val="90000"/>
            </a:lnSpc>
            <a:spcBef>
              <a:spcPct val="0"/>
            </a:spcBef>
            <a:spcAft>
              <a:spcPct val="35000"/>
            </a:spcAft>
            <a:buNone/>
          </a:pPr>
          <a:r>
            <a:rPr lang="en-US" sz="2700" kern="1200" dirty="0" err="1"/>
            <a:t>CoSA’s</a:t>
          </a:r>
          <a:r>
            <a:rPr lang="en-US" sz="2700" kern="1200" dirty="0"/>
            <a:t> Online Resources</a:t>
          </a:r>
        </a:p>
      </dsp:txBody>
      <dsp:txXfrm>
        <a:off x="373545" y="2388157"/>
        <a:ext cx="4607107"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8C993-996F-4104-8ED4-43ACE4718F4A}">
      <dsp:nvSpPr>
        <dsp:cNvPr id="0" name=""/>
        <dsp:cNvSpPr/>
      </dsp:nvSpPr>
      <dsp:spPr>
        <a:xfrm>
          <a:off x="0" y="117185"/>
          <a:ext cx="6296297" cy="6844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1"/>
            </a:rPr>
            <a:t>CoSA Website</a:t>
          </a:r>
          <a:endParaRPr lang="en-US" sz="3000" kern="1200"/>
        </a:p>
      </dsp:txBody>
      <dsp:txXfrm>
        <a:off x="33412" y="150597"/>
        <a:ext cx="6229473" cy="617626"/>
      </dsp:txXfrm>
    </dsp:sp>
    <dsp:sp modelId="{75E9770C-7FFC-4F81-9660-DE6B4E912405}">
      <dsp:nvSpPr>
        <dsp:cNvPr id="0" name=""/>
        <dsp:cNvSpPr/>
      </dsp:nvSpPr>
      <dsp:spPr>
        <a:xfrm>
          <a:off x="0" y="888035"/>
          <a:ext cx="6296297" cy="684450"/>
        </a:xfrm>
        <a:prstGeom prst="roundRect">
          <a:avLst/>
        </a:prstGeom>
        <a:solidFill>
          <a:schemeClr val="accent2">
            <a:hueOff val="-367258"/>
            <a:satOff val="-8124"/>
            <a:lumOff val="-16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2"/>
            </a:rPr>
            <a:t>CoSA Resource Center</a:t>
          </a:r>
          <a:endParaRPr lang="en-US" sz="3000" kern="1200"/>
        </a:p>
      </dsp:txBody>
      <dsp:txXfrm>
        <a:off x="33412" y="921447"/>
        <a:ext cx="6229473" cy="617626"/>
      </dsp:txXfrm>
    </dsp:sp>
    <dsp:sp modelId="{7A31A2A9-3297-4783-93E1-873781A8AEB8}">
      <dsp:nvSpPr>
        <dsp:cNvPr id="0" name=""/>
        <dsp:cNvSpPr/>
      </dsp:nvSpPr>
      <dsp:spPr>
        <a:xfrm>
          <a:off x="0" y="1658885"/>
          <a:ext cx="6296297" cy="684450"/>
        </a:xfrm>
        <a:prstGeom prst="roundRect">
          <a:avLst/>
        </a:prstGeom>
        <a:solidFill>
          <a:schemeClr val="accent2">
            <a:hueOff val="-734515"/>
            <a:satOff val="-16247"/>
            <a:lumOff val="-3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CoSA Twitter Handle: @StateArchivists</a:t>
          </a:r>
        </a:p>
      </dsp:txBody>
      <dsp:txXfrm>
        <a:off x="33412" y="1692297"/>
        <a:ext cx="6229473" cy="617626"/>
      </dsp:txXfrm>
    </dsp:sp>
    <dsp:sp modelId="{EB2FB31B-2E19-4A66-8F91-9F8A0D4CB038}">
      <dsp:nvSpPr>
        <dsp:cNvPr id="0" name=""/>
        <dsp:cNvSpPr/>
      </dsp:nvSpPr>
      <dsp:spPr>
        <a:xfrm>
          <a:off x="0" y="2429736"/>
          <a:ext cx="6296297" cy="684450"/>
        </a:xfrm>
        <a:prstGeom prst="roundRect">
          <a:avLst/>
        </a:prstGeom>
        <a:solidFill>
          <a:schemeClr val="accent2">
            <a:hueOff val="-1101773"/>
            <a:satOff val="-24371"/>
            <a:lumOff val="-48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3"/>
            </a:rPr>
            <a:t>CoSA Facebook Page</a:t>
          </a:r>
          <a:endParaRPr lang="en-US" sz="3000" kern="1200"/>
        </a:p>
      </dsp:txBody>
      <dsp:txXfrm>
        <a:off x="33412" y="2463148"/>
        <a:ext cx="6229473" cy="617626"/>
      </dsp:txXfrm>
    </dsp:sp>
    <dsp:sp modelId="{7F7C6C16-9B49-4E9E-AD58-A4F88CFA7F27}">
      <dsp:nvSpPr>
        <dsp:cNvPr id="0" name=""/>
        <dsp:cNvSpPr/>
      </dsp:nvSpPr>
      <dsp:spPr>
        <a:xfrm>
          <a:off x="0" y="3200586"/>
          <a:ext cx="6296297" cy="684450"/>
        </a:xfrm>
        <a:prstGeom prst="roundRect">
          <a:avLst/>
        </a:prstGeom>
        <a:solidFill>
          <a:schemeClr val="accent2">
            <a:hueOff val="-1469031"/>
            <a:satOff val="-32495"/>
            <a:lumOff val="-64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4"/>
            </a:rPr>
            <a:t>CoSA YouTube Channel</a:t>
          </a:r>
          <a:endParaRPr lang="en-US" sz="3000" kern="1200"/>
        </a:p>
      </dsp:txBody>
      <dsp:txXfrm>
        <a:off x="33412" y="3233998"/>
        <a:ext cx="6229473" cy="6176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A3A7B-2026-4F40-A512-6378B703C285}"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8C80F-7774-46C2-961A-4AA349ECD204}" type="slidenum">
              <a:rPr lang="en-US" smtClean="0"/>
              <a:t>‹#›</a:t>
            </a:fld>
            <a:endParaRPr lang="en-US"/>
          </a:p>
        </p:txBody>
      </p:sp>
    </p:spTree>
    <p:extLst>
      <p:ext uri="{BB962C8B-B14F-4D97-AF65-F5344CB8AC3E}">
        <p14:creationId xmlns:p14="http://schemas.microsoft.com/office/powerpoint/2010/main" val="352424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igitalok.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Open Sans" panose="020B0606030504020204" pitchFamily="34" charset="0"/>
              </a:rPr>
              <a:t>The self-assessment survey based on the Digital Preservation Capability and Maturity Model (DPCMM) is a metric by which </a:t>
            </a:r>
            <a:r>
              <a:rPr lang="en-US" b="0" i="0" dirty="0" err="1">
                <a:solidFill>
                  <a:srgbClr val="333333"/>
                </a:solidFill>
                <a:effectLst/>
                <a:latin typeface="Open Sans" panose="020B0606030504020204" pitchFamily="34" charset="0"/>
              </a:rPr>
              <a:t>CoSA</a:t>
            </a:r>
            <a:r>
              <a:rPr lang="en-US" b="0" i="0" dirty="0">
                <a:solidFill>
                  <a:srgbClr val="333333"/>
                </a:solidFill>
                <a:effectLst/>
                <a:latin typeface="Open Sans" panose="020B0606030504020204" pitchFamily="34" charset="0"/>
              </a:rPr>
              <a:t> members have been able to measure their digital preservation programs since 2012. </a:t>
            </a:r>
          </a:p>
          <a:p>
            <a:pPr algn="l"/>
            <a:endParaRPr lang="en-US" dirty="0">
              <a:solidFill>
                <a:srgbClr val="333333"/>
              </a:solidFill>
              <a:latin typeface="Open Sans" panose="020B0606030504020204" pitchFamily="34" charset="0"/>
            </a:endParaRPr>
          </a:p>
          <a:p>
            <a:pPr algn="l"/>
            <a:r>
              <a:rPr lang="en-US" b="0" i="0" dirty="0">
                <a:solidFill>
                  <a:srgbClr val="333333"/>
                </a:solidFill>
                <a:effectLst/>
                <a:latin typeface="Open Sans" panose="020B0606030504020204" pitchFamily="34" charset="0"/>
              </a:rPr>
              <a:t>Results of the self-assessment help to benchmark capabilities to preserve and provide access to permanent electronic government records as well as develop action plans for improvements.</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As the third self-assessment survey rolls out, we will discuss the history of the model, tips for understanding the component capabilities, and what we have learned from past surveys and hope to learn from the 2022 survey.</a:t>
            </a:r>
          </a:p>
          <a:p>
            <a:endParaRPr lang="en-US" dirty="0"/>
          </a:p>
        </p:txBody>
      </p:sp>
      <p:sp>
        <p:nvSpPr>
          <p:cNvPr id="4" name="Slide Number Placeholder 3"/>
          <p:cNvSpPr>
            <a:spLocks noGrp="1"/>
          </p:cNvSpPr>
          <p:nvPr>
            <p:ph type="sldNum" sz="quarter" idx="5"/>
          </p:nvPr>
        </p:nvSpPr>
        <p:spPr/>
        <p:txBody>
          <a:bodyPr/>
          <a:lstStyle/>
          <a:p>
            <a:fld id="{4888C80F-7774-46C2-961A-4AA349ECD204}" type="slidenum">
              <a:rPr lang="en-US" smtClean="0"/>
              <a:t>1</a:t>
            </a:fld>
            <a:endParaRPr lang="en-US"/>
          </a:p>
        </p:txBody>
      </p:sp>
    </p:spTree>
    <p:extLst>
      <p:ext uri="{BB962C8B-B14F-4D97-AF65-F5344CB8AC3E}">
        <p14:creationId xmlns:p14="http://schemas.microsoft.com/office/powerpoint/2010/main" val="333742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22</a:t>
            </a:fld>
            <a:endParaRPr lang="en-US"/>
          </a:p>
        </p:txBody>
      </p:sp>
    </p:spTree>
    <p:extLst>
      <p:ext uri="{BB962C8B-B14F-4D97-AF65-F5344CB8AC3E}">
        <p14:creationId xmlns:p14="http://schemas.microsoft.com/office/powerpoint/2010/main" val="376195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67C492-32EE-43BB-AC21-5DF8D8B53FF6}" type="slidenum">
              <a:rPr lang="en-US" smtClean="0"/>
              <a:t>25</a:t>
            </a:fld>
            <a:endParaRPr lang="en-US"/>
          </a:p>
        </p:txBody>
      </p:sp>
    </p:spTree>
    <p:extLst>
      <p:ext uri="{BB962C8B-B14F-4D97-AF65-F5344CB8AC3E}">
        <p14:creationId xmlns:p14="http://schemas.microsoft.com/office/powerpoint/2010/main" val="41670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a:t>
            </a:r>
          </a:p>
        </p:txBody>
      </p:sp>
      <p:sp>
        <p:nvSpPr>
          <p:cNvPr id="4" name="Slide Number Placeholder 3"/>
          <p:cNvSpPr>
            <a:spLocks noGrp="1"/>
          </p:cNvSpPr>
          <p:nvPr>
            <p:ph type="sldNum" sz="quarter" idx="10"/>
          </p:nvPr>
        </p:nvSpPr>
        <p:spPr/>
        <p:txBody>
          <a:bodyPr/>
          <a:lstStyle/>
          <a:p>
            <a:fld id="{F0014781-ECB7-422F-8AEC-FF240B82A064}"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616440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SAA Annual Conference – Poster Session </a:t>
            </a:r>
          </a:p>
        </p:txBody>
      </p:sp>
      <p:sp>
        <p:nvSpPr>
          <p:cNvPr id="4" name="Slide Number Placeholder 3"/>
          <p:cNvSpPr>
            <a:spLocks noGrp="1"/>
          </p:cNvSpPr>
          <p:nvPr>
            <p:ph type="sldNum" sz="quarter" idx="5"/>
          </p:nvPr>
        </p:nvSpPr>
        <p:spPr/>
        <p:txBody>
          <a:bodyPr/>
          <a:lstStyle/>
          <a:p>
            <a:fld id="{FF78CCDD-8ACA-4BAD-8903-C29D50648197}" type="slidenum">
              <a:rPr lang="en-US" smtClean="0"/>
              <a:pPr/>
              <a:t>35</a:t>
            </a:fld>
            <a:endParaRPr lang="en-US"/>
          </a:p>
        </p:txBody>
      </p:sp>
    </p:spTree>
    <p:extLst>
      <p:ext uri="{BB962C8B-B14F-4D97-AF65-F5344CB8AC3E}">
        <p14:creationId xmlns:p14="http://schemas.microsoft.com/office/powerpoint/2010/main" val="196084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36</a:t>
            </a:fld>
            <a:endParaRPr lang="en-US"/>
          </a:p>
        </p:txBody>
      </p:sp>
    </p:spTree>
    <p:extLst>
      <p:ext uri="{BB962C8B-B14F-4D97-AF65-F5344CB8AC3E}">
        <p14:creationId xmlns:p14="http://schemas.microsoft.com/office/powerpoint/2010/main" val="273474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introduced in 2007, the Digital Preservation Capability Maturity Model (DPCMM) offers 15 elements and corresponding performance metrics based on selected specifications of international standards (ISO 14721 and ISO 16363) and best operational practices and guidelines. DPCMM complements the guidelines of IAEA TRS #467, Long-Term Preservation of Information for Decommissioning Projects. </a:t>
            </a:r>
          </a:p>
          <a:p>
            <a:endParaRPr lang="en-US" dirty="0"/>
          </a:p>
          <a:p>
            <a:r>
              <a:rPr lang="en-US" dirty="0"/>
              <a:t>The model is designed to assist records and information management practitioners in measuring capabilities of current ECM systems and records repositories; report gaps to stakeholders; and establish priorities and performance metrics for achieving enhanced digital preservation capabilities for long-term and permanent electronic records of operational, legal/regulatory, compliance, and corporate memory value. </a:t>
            </a:r>
          </a:p>
          <a:p>
            <a:endParaRPr lang="en-US" dirty="0"/>
          </a:p>
          <a:p>
            <a:r>
              <a:rPr lang="en-US" dirty="0"/>
              <a:t>This presentation provides an overview of a web-based self-assessment tool based on  DPCMM that is available at </a:t>
            </a:r>
            <a:r>
              <a:rPr lang="en-US" dirty="0">
                <a:hlinkClick r:id="rId3"/>
              </a:rPr>
              <a:t>www.DigitalOK.org</a:t>
            </a:r>
            <a:r>
              <a:rPr lang="en-US" dirty="0"/>
              <a:t>.</a:t>
            </a:r>
          </a:p>
          <a:p>
            <a:endParaRPr lang="en-US" dirty="0"/>
          </a:p>
        </p:txBody>
      </p:sp>
      <p:sp>
        <p:nvSpPr>
          <p:cNvPr id="4" name="Slide Number Placeholder 3"/>
          <p:cNvSpPr>
            <a:spLocks noGrp="1"/>
          </p:cNvSpPr>
          <p:nvPr>
            <p:ph type="sldNum" sz="quarter" idx="10"/>
          </p:nvPr>
        </p:nvSpPr>
        <p:spPr/>
        <p:txBody>
          <a:bodyPr/>
          <a:lstStyle/>
          <a:p>
            <a:fld id="{FF78CCDD-8ACA-4BAD-8903-C29D50648197}" type="slidenum">
              <a:rPr lang="en-US" smtClean="0"/>
              <a:pPr/>
              <a:t>41</a:t>
            </a:fld>
            <a:endParaRPr lang="en-US"/>
          </a:p>
        </p:txBody>
      </p:sp>
    </p:spTree>
    <p:extLst>
      <p:ext uri="{BB962C8B-B14F-4D97-AF65-F5344CB8AC3E}">
        <p14:creationId xmlns:p14="http://schemas.microsoft.com/office/powerpoint/2010/main" val="2998685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47</a:t>
            </a:fld>
            <a:endParaRPr lang="en-US"/>
          </a:p>
        </p:txBody>
      </p:sp>
    </p:spTree>
    <p:extLst>
      <p:ext uri="{BB962C8B-B14F-4D97-AF65-F5344CB8AC3E}">
        <p14:creationId xmlns:p14="http://schemas.microsoft.com/office/powerpoint/2010/main" val="335585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50</a:t>
            </a:fld>
            <a:endParaRPr lang="en-US"/>
          </a:p>
        </p:txBody>
      </p:sp>
    </p:spTree>
    <p:extLst>
      <p:ext uri="{BB962C8B-B14F-4D97-AF65-F5344CB8AC3E}">
        <p14:creationId xmlns:p14="http://schemas.microsoft.com/office/powerpoint/2010/main" val="374021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78CCDD-8ACA-4BAD-8903-C29D50648197}" type="slidenum">
              <a:rPr lang="en-US" smtClean="0"/>
              <a:pPr/>
              <a:t>9</a:t>
            </a:fld>
            <a:endParaRPr lang="en-US"/>
          </a:p>
        </p:txBody>
      </p:sp>
    </p:spTree>
    <p:extLst>
      <p:ext uri="{BB962C8B-B14F-4D97-AF65-F5344CB8AC3E}">
        <p14:creationId xmlns:p14="http://schemas.microsoft.com/office/powerpoint/2010/main" val="91792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78CCDD-8ACA-4BAD-8903-C29D50648197}" type="slidenum">
              <a:rPr lang="en-US" smtClean="0"/>
              <a:pPr/>
              <a:t>11</a:t>
            </a:fld>
            <a:endParaRPr lang="en-US"/>
          </a:p>
        </p:txBody>
      </p:sp>
    </p:spTree>
    <p:extLst>
      <p:ext uri="{BB962C8B-B14F-4D97-AF65-F5344CB8AC3E}">
        <p14:creationId xmlns:p14="http://schemas.microsoft.com/office/powerpoint/2010/main" val="369622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First introduced in 2007, the Digital Preservation Capability Maturity Model (DPCMM) offers 15 elements and corresponding performance metrics based on selected specifications of international standards (ISO 14721 and ISO 16363) and best operational practices and guidelines. The model was designed to assist records and information management practitioners measure the capabilities of current recordkeeping system and repositories; communicate gaps to key stakeholders; and establish priorities and performance metrics for achieving enhanced digital preservation capabilities for long-term and permanent electronic records of operational, legal/regulatory, compliance, and corporate memory </a:t>
            </a:r>
            <a:r>
              <a:rPr lang="en-US" b="0" i="0" dirty="0" err="1">
                <a:solidFill>
                  <a:srgbClr val="000000"/>
                </a:solidFill>
                <a:effectLst/>
                <a:latin typeface="Times New Roman" panose="02020603050405020304" pitchFamily="18" charset="0"/>
              </a:rPr>
              <a:t>vaue</a:t>
            </a:r>
            <a:r>
              <a:rPr lang="en-US" b="0" i="0"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F78CCDD-8ACA-4BAD-8903-C29D50648197}" type="slidenum">
              <a:rPr lang="en-US" smtClean="0"/>
              <a:pPr/>
              <a:t>12</a:t>
            </a:fld>
            <a:endParaRPr lang="en-US"/>
          </a:p>
        </p:txBody>
      </p:sp>
    </p:spTree>
    <p:extLst>
      <p:ext uri="{BB962C8B-B14F-4D97-AF65-F5344CB8AC3E}">
        <p14:creationId xmlns:p14="http://schemas.microsoft.com/office/powerpoint/2010/main" val="133080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78CCDD-8ACA-4BAD-8903-C29D50648197}" type="slidenum">
              <a:rPr lang="en-US" smtClean="0"/>
              <a:pPr/>
              <a:t>13</a:t>
            </a:fld>
            <a:endParaRPr lang="en-US"/>
          </a:p>
        </p:txBody>
      </p:sp>
    </p:spTree>
    <p:extLst>
      <p:ext uri="{BB962C8B-B14F-4D97-AF65-F5344CB8AC3E}">
        <p14:creationId xmlns:p14="http://schemas.microsoft.com/office/powerpoint/2010/main" val="264034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15</a:t>
            </a:fld>
            <a:endParaRPr lang="en-US"/>
          </a:p>
        </p:txBody>
      </p:sp>
    </p:spTree>
    <p:extLst>
      <p:ext uri="{BB962C8B-B14F-4D97-AF65-F5344CB8AC3E}">
        <p14:creationId xmlns:p14="http://schemas.microsoft.com/office/powerpoint/2010/main" val="370128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panose="020B0604020202020204" pitchFamily="34" charset="0"/>
              </a:rPr>
              <a:t>GPO is the authoritative national source for descriptive and subject cataloging for Federal Government documents.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In creating full bibliographic records for the Catalog, GPO's Office of Library Technical Information Services (LTIS), Bibliographic Control Section (BCS) adheres to the bibliographic standards set forth in the </a:t>
            </a:r>
            <a:r>
              <a:rPr lang="en-US" i="1" dirty="0">
                <a:solidFill>
                  <a:srgbClr val="000000"/>
                </a:solidFill>
                <a:latin typeface="Arial" panose="020B0604020202020204" pitchFamily="34" charset="0"/>
              </a:rPr>
              <a:t>Resource Description and Access (RDA)</a:t>
            </a:r>
            <a:r>
              <a:rPr lang="en-US" dirty="0">
                <a:solidFill>
                  <a:srgbClr val="000000"/>
                </a:solidFill>
                <a:latin typeface="Arial" panose="020B0604020202020204" pitchFamily="34" charset="0"/>
              </a:rPr>
              <a:t>, </a:t>
            </a:r>
            <a:r>
              <a:rPr lang="en-US" i="1" dirty="0">
                <a:solidFill>
                  <a:srgbClr val="000000"/>
                </a:solidFill>
                <a:latin typeface="Arial" panose="020B0604020202020204" pitchFamily="34" charset="0"/>
              </a:rPr>
              <a:t>Library of Congress Rule Interpretations</a:t>
            </a:r>
            <a:r>
              <a:rPr lang="en-US" dirty="0">
                <a:solidFill>
                  <a:srgbClr val="000000"/>
                </a:solidFill>
                <a:latin typeface="Arial" panose="020B0604020202020204" pitchFamily="34" charset="0"/>
              </a:rPr>
              <a:t>, MARC21, CONSER, OCLC's </a:t>
            </a:r>
            <a:r>
              <a:rPr lang="en-US" i="1" dirty="0">
                <a:solidFill>
                  <a:srgbClr val="000000"/>
                </a:solidFill>
                <a:latin typeface="Arial" panose="020B0604020202020204" pitchFamily="34" charset="0"/>
              </a:rPr>
              <a:t>Bibliographic Formats and Standards</a:t>
            </a:r>
            <a:r>
              <a:rPr lang="en-US" dirty="0">
                <a:solidFill>
                  <a:srgbClr val="000000"/>
                </a:solidFill>
                <a:latin typeface="Arial" panose="020B0604020202020204" pitchFamily="34" charset="0"/>
              </a:rPr>
              <a:t>, 2nd ed., </a:t>
            </a:r>
            <a:r>
              <a:rPr lang="en-US" i="1" dirty="0">
                <a:solidFill>
                  <a:srgbClr val="000000"/>
                </a:solidFill>
                <a:latin typeface="Arial" panose="020B0604020202020204" pitchFamily="34" charset="0"/>
              </a:rPr>
              <a:t>GPO Cataloging Guidelines</a:t>
            </a:r>
            <a:r>
              <a:rPr lang="en-US" dirty="0">
                <a:solidFill>
                  <a:srgbClr val="000000"/>
                </a:solidFill>
                <a:latin typeface="Arial" panose="020B0604020202020204" pitchFamily="34" charset="0"/>
              </a:rPr>
              <a:t>, and other national standards.</a:t>
            </a:r>
            <a:endParaRPr lang="en-US" dirty="0"/>
          </a:p>
          <a:p>
            <a:endParaRPr lang="en-US" dirty="0"/>
          </a:p>
        </p:txBody>
      </p:sp>
      <p:sp>
        <p:nvSpPr>
          <p:cNvPr id="4" name="Slide Number Placeholder 3"/>
          <p:cNvSpPr>
            <a:spLocks noGrp="1"/>
          </p:cNvSpPr>
          <p:nvPr>
            <p:ph type="sldNum" sz="quarter" idx="5"/>
          </p:nvPr>
        </p:nvSpPr>
        <p:spPr/>
        <p:txBody>
          <a:bodyPr/>
          <a:lstStyle/>
          <a:p>
            <a:fld id="{B19D34D0-9E84-4A95-BC95-2F3FDBA09149}" type="slidenum">
              <a:rPr lang="en-US" smtClean="0"/>
              <a:t>18</a:t>
            </a:fld>
            <a:endParaRPr lang="en-US"/>
          </a:p>
        </p:txBody>
      </p:sp>
    </p:spTree>
    <p:extLst>
      <p:ext uri="{BB962C8B-B14F-4D97-AF65-F5344CB8AC3E}">
        <p14:creationId xmlns:p14="http://schemas.microsoft.com/office/powerpoint/2010/main" val="1598719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78CCDD-8ACA-4BAD-8903-C29D50648197}" type="slidenum">
              <a:rPr lang="en-US" smtClean="0"/>
              <a:pPr/>
              <a:t>20</a:t>
            </a:fld>
            <a:endParaRPr lang="en-US"/>
          </a:p>
        </p:txBody>
      </p:sp>
    </p:spTree>
    <p:extLst>
      <p:ext uri="{BB962C8B-B14F-4D97-AF65-F5344CB8AC3E}">
        <p14:creationId xmlns:p14="http://schemas.microsoft.com/office/powerpoint/2010/main" val="309698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78CCDD-8ACA-4BAD-8903-C29D50648197}" type="slidenum">
              <a:rPr lang="en-US" smtClean="0"/>
              <a:pPr/>
              <a:t>21</a:t>
            </a:fld>
            <a:endParaRPr lang="en-US"/>
          </a:p>
        </p:txBody>
      </p:sp>
    </p:spTree>
    <p:extLst>
      <p:ext uri="{BB962C8B-B14F-4D97-AF65-F5344CB8AC3E}">
        <p14:creationId xmlns:p14="http://schemas.microsoft.com/office/powerpoint/2010/main" val="796448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endParaRPr lang="en-US"/>
          </a:p>
        </p:txBody>
      </p:sp>
      <p:sp>
        <p:nvSpPr>
          <p:cNvPr id="5" name="Footer Placeholder 4"/>
          <p:cNvSpPr>
            <a:spLocks noGrp="1"/>
          </p:cNvSpPr>
          <p:nvPr>
            <p:ph type="ftr" sz="quarter" idx="11"/>
          </p:nvPr>
        </p:nvSpPr>
        <p:spPr>
          <a:xfrm>
            <a:off x="1876424" y="5410201"/>
            <a:ext cx="5124886" cy="365125"/>
          </a:xfrm>
        </p:spPr>
        <p:txBody>
          <a:bodyPr/>
          <a:lstStyle/>
          <a:p>
            <a:r>
              <a:rPr lang="en-US" dirty="0"/>
              <a:t>Add Webinar Date Here</a:t>
            </a:r>
          </a:p>
        </p:txBody>
      </p:sp>
      <p:sp>
        <p:nvSpPr>
          <p:cNvPr id="6" name="Slide Number Placeholder 5"/>
          <p:cNvSpPr>
            <a:spLocks noGrp="1"/>
          </p:cNvSpPr>
          <p:nvPr>
            <p:ph type="sldNum" sz="quarter" idx="12"/>
          </p:nvPr>
        </p:nvSpPr>
        <p:spPr>
          <a:xfrm>
            <a:off x="9896911" y="5410199"/>
            <a:ext cx="771089" cy="365125"/>
          </a:xfrm>
        </p:spPr>
        <p:txBody>
          <a:bodyPr/>
          <a:lstStyle/>
          <a:p>
            <a:fld id="{CE2919DE-2D43-4A66-BAB4-E73DD29546D8}" type="slidenum">
              <a:rPr lang="en-US" smtClean="0"/>
              <a:t>‹#›</a:t>
            </a:fld>
            <a:endParaRPr lang="en-US"/>
          </a:p>
        </p:txBody>
      </p:sp>
      <p:grpSp>
        <p:nvGrpSpPr>
          <p:cNvPr id="67" name="Group 66">
            <a:extLst>
              <a:ext uri="{FF2B5EF4-FFF2-40B4-BE49-F238E27FC236}">
                <a16:creationId xmlns:a16="http://schemas.microsoft.com/office/drawing/2014/main" id="{E7532FE6-DF0B-4170-92AB-5B22DECA4077}"/>
              </a:ext>
            </a:extLst>
          </p:cNvPr>
          <p:cNvGrpSpPr/>
          <p:nvPr userDrawn="1"/>
        </p:nvGrpSpPr>
        <p:grpSpPr>
          <a:xfrm>
            <a:off x="36197" y="6318250"/>
            <a:ext cx="1028221" cy="517525"/>
            <a:chOff x="11159810" y="6345563"/>
            <a:chExt cx="1028221" cy="517525"/>
          </a:xfrm>
        </p:grpSpPr>
        <p:pic>
          <p:nvPicPr>
            <p:cNvPr id="68" name="Picture 12">
              <a:extLst>
                <a:ext uri="{FF2B5EF4-FFF2-40B4-BE49-F238E27FC236}">
                  <a16:creationId xmlns:a16="http://schemas.microsoft.com/office/drawing/2014/main" id="{8054B3DD-69EE-4F95-B167-07EDC17179D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2">
              <a:extLst>
                <a:ext uri="{FF2B5EF4-FFF2-40B4-BE49-F238E27FC236}">
                  <a16:creationId xmlns:a16="http://schemas.microsoft.com/office/drawing/2014/main" id="{03E3397B-0A9B-417E-A368-EEA80AF647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43283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9752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564629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632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78150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90616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573945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935383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58773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26268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60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83055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94658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69761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2882090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15376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2919DE-2D43-4A66-BAB4-E73DD29546D8}" type="slidenum">
              <a:rPr lang="en-US" smtClean="0"/>
              <a:t>‹#›</a:t>
            </a:fld>
            <a:endParaRPr lang="en-US"/>
          </a:p>
        </p:txBody>
      </p:sp>
    </p:spTree>
    <p:extLst>
      <p:ext uri="{BB962C8B-B14F-4D97-AF65-F5344CB8AC3E}">
        <p14:creationId xmlns:p14="http://schemas.microsoft.com/office/powerpoint/2010/main" val="392637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dirty="0"/>
              <a:t>Add Webinar Date Here</a:t>
            </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E2919DE-2D43-4A66-BAB4-E73DD29546D8}" type="slidenum">
              <a:rPr lang="en-US" smtClean="0"/>
              <a:t>‹#›</a:t>
            </a:fld>
            <a:endParaRPr lang="en-US"/>
          </a:p>
        </p:txBody>
      </p:sp>
      <p:grpSp>
        <p:nvGrpSpPr>
          <p:cNvPr id="51" name="Group 50">
            <a:extLst>
              <a:ext uri="{FF2B5EF4-FFF2-40B4-BE49-F238E27FC236}">
                <a16:creationId xmlns:a16="http://schemas.microsoft.com/office/drawing/2014/main" id="{C4255178-69AF-489B-9FC3-EC018F6B2E09}"/>
              </a:ext>
            </a:extLst>
          </p:cNvPr>
          <p:cNvGrpSpPr/>
          <p:nvPr userDrawn="1"/>
        </p:nvGrpSpPr>
        <p:grpSpPr>
          <a:xfrm>
            <a:off x="43247" y="6302949"/>
            <a:ext cx="1028221" cy="517525"/>
            <a:chOff x="11117501" y="6302009"/>
            <a:chExt cx="1028221" cy="517525"/>
          </a:xfrm>
        </p:grpSpPr>
        <p:pic>
          <p:nvPicPr>
            <p:cNvPr id="48" name="Picture 12">
              <a:extLst>
                <a:ext uri="{FF2B5EF4-FFF2-40B4-BE49-F238E27FC236}">
                  <a16:creationId xmlns:a16="http://schemas.microsoft.com/office/drawing/2014/main" id="{668A9E96-48DD-453D-986C-C043AA6F2A5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1117501" y="6302009"/>
              <a:ext cx="404171"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
              <a:extLst>
                <a:ext uri="{FF2B5EF4-FFF2-40B4-BE49-F238E27FC236}">
                  <a16:creationId xmlns:a16="http://schemas.microsoft.com/office/drawing/2014/main" id="{295840B2-2AA4-42C7-914A-FC828205578D}"/>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1519821" y="6302009"/>
              <a:ext cx="625901"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83939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mgallinger@gallingerconsult.com"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mailto:loriashley@wi.rr.com"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statearchivists.org/blogs/michelle-gallinger/2021/11/22/2022-dpcmm-organization-infrastructure-questions" TargetMode="External"/><Relationship Id="rId13" Type="http://schemas.openxmlformats.org/officeDocument/2006/relationships/hyperlink" Target="https://www.statearchivists.org/blogs/anne-ackerson/2022/01/05/why-participate-in-the-cultural-competency-survey" TargetMode="External"/><Relationship Id="rId3" Type="http://schemas.openxmlformats.org/officeDocument/2006/relationships/hyperlink" Target="https://www.statearchivists.org/blogs/michelle-gallinger/2021/10/19/2022-dpcmm-history-of-the-dpcmm" TargetMode="External"/><Relationship Id="rId7" Type="http://schemas.openxmlformats.org/officeDocument/2006/relationships/hyperlink" Target="https://www.statearchivists.org/blogs/michelle-gallinger/2021/11/12/2022-dpcmm-gpo-interview-part-2" TargetMode="External"/><Relationship Id="rId12" Type="http://schemas.openxmlformats.org/officeDocument/2006/relationships/hyperlink" Target="https://www.statearchivists.org/blogs/becky-julson/2022/01/10/dpcmm-2022-questions-part-5" TargetMode="External"/><Relationship Id="rId2" Type="http://schemas.openxmlformats.org/officeDocument/2006/relationships/hyperlink" Target="https://www.statearchivists.org/blogs/michelle-gallinger/2021/09/17/introducing-backer-building-archival-capacity-for" TargetMode="External"/><Relationship Id="rId1" Type="http://schemas.openxmlformats.org/officeDocument/2006/relationships/slideLayout" Target="../slideLayouts/slideLayout2.xml"/><Relationship Id="rId6" Type="http://schemas.openxmlformats.org/officeDocument/2006/relationships/hyperlink" Target="https://www.statearchivists.org/blogs/michelle-gallinger/2021/11/09/2022-dpcmm-gpo-interview-1" TargetMode="External"/><Relationship Id="rId11" Type="http://schemas.openxmlformats.org/officeDocument/2006/relationships/hyperlink" Target="https://www.statearchivists.org/blogs/michelle-gallinger/2021/12/16/dpcmm-2022-questions-part-4" TargetMode="External"/><Relationship Id="rId5" Type="http://schemas.openxmlformats.org/officeDocument/2006/relationships/hyperlink" Target="https://www.statearchivists.org/blogs/michelle-gallinger/2021/11/05/2022-dpcmm-international-standards" TargetMode="External"/><Relationship Id="rId10" Type="http://schemas.openxmlformats.org/officeDocument/2006/relationships/hyperlink" Target="https://www.statearchivists.org/blogs/michelle-gallinger/2021/12/06/2022-dpcmm-infrastructure-and-risk-questions-part" TargetMode="External"/><Relationship Id="rId4" Type="http://schemas.openxmlformats.org/officeDocument/2006/relationships/hyperlink" Target="https://www.statearchivists.org/blogs/michelle-gallinger/2021/10/29/2022-dpcmm-2-repository" TargetMode="External"/><Relationship Id="rId9" Type="http://schemas.openxmlformats.org/officeDocument/2006/relationships/hyperlink" Target="https://www.statearchivists.org/blogs/michelle-gallinger/2021/11/30/2022-dpcmm-organization-infrastructure-questions-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590F-8228-44E4-A5EA-A1F3BAE9FC05}"/>
              </a:ext>
            </a:extLst>
          </p:cNvPr>
          <p:cNvSpPr>
            <a:spLocks noGrp="1"/>
          </p:cNvSpPr>
          <p:nvPr>
            <p:ph type="ctrTitle"/>
          </p:nvPr>
        </p:nvSpPr>
        <p:spPr>
          <a:xfrm>
            <a:off x="1876424" y="1122363"/>
            <a:ext cx="8711815" cy="2387600"/>
          </a:xfrm>
        </p:spPr>
        <p:txBody>
          <a:bodyPr>
            <a:normAutofit fontScale="90000"/>
          </a:bodyPr>
          <a:lstStyle/>
          <a:p>
            <a:pPr algn="l" fontAlgn="ctr"/>
            <a:r>
              <a:rPr lang="en-US" b="1" i="0" dirty="0">
                <a:solidFill>
                  <a:srgbClr val="FFFFFF"/>
                </a:solidFill>
                <a:effectLst/>
                <a:latin typeface="Open Sans" panose="020B0606030504020204" pitchFamily="34" charset="0"/>
              </a:rPr>
              <a:t>2022 </a:t>
            </a:r>
            <a:br>
              <a:rPr lang="en-US" b="1" i="0" dirty="0">
                <a:solidFill>
                  <a:srgbClr val="FFFFFF"/>
                </a:solidFill>
                <a:effectLst/>
                <a:latin typeface="Open Sans" panose="020B0606030504020204" pitchFamily="34" charset="0"/>
              </a:rPr>
            </a:br>
            <a:r>
              <a:rPr lang="en-US" b="1" i="0" dirty="0">
                <a:solidFill>
                  <a:srgbClr val="FFFFFF"/>
                </a:solidFill>
                <a:effectLst/>
                <a:latin typeface="Open Sans" panose="020B0606030504020204" pitchFamily="34" charset="0"/>
              </a:rPr>
              <a:t>Digital Preservation Capability Self-Assessment Launch</a:t>
            </a:r>
          </a:p>
        </p:txBody>
      </p:sp>
      <p:sp>
        <p:nvSpPr>
          <p:cNvPr id="3" name="Subtitle 2">
            <a:extLst>
              <a:ext uri="{FF2B5EF4-FFF2-40B4-BE49-F238E27FC236}">
                <a16:creationId xmlns:a16="http://schemas.microsoft.com/office/drawing/2014/main" id="{D6B12E15-0A0A-413B-84A8-B43A8DE4E79F}"/>
              </a:ext>
            </a:extLst>
          </p:cNvPr>
          <p:cNvSpPr>
            <a:spLocks noGrp="1"/>
          </p:cNvSpPr>
          <p:nvPr>
            <p:ph type="subTitle" idx="1"/>
          </p:nvPr>
        </p:nvSpPr>
        <p:spPr/>
        <p:txBody>
          <a:bodyPr/>
          <a:lstStyle/>
          <a:p>
            <a:r>
              <a:rPr lang="en-US" dirty="0"/>
              <a:t>January 11, 2022</a:t>
            </a:r>
          </a:p>
        </p:txBody>
      </p:sp>
    </p:spTree>
    <p:extLst>
      <p:ext uri="{BB962C8B-B14F-4D97-AF65-F5344CB8AC3E}">
        <p14:creationId xmlns:p14="http://schemas.microsoft.com/office/powerpoint/2010/main" val="3976531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2B2A-397D-4420-AD9A-0020C8E441FC}"/>
              </a:ext>
            </a:extLst>
          </p:cNvPr>
          <p:cNvSpPr>
            <a:spLocks noGrp="1"/>
          </p:cNvSpPr>
          <p:nvPr>
            <p:ph type="title"/>
          </p:nvPr>
        </p:nvSpPr>
        <p:spPr/>
        <p:txBody>
          <a:bodyPr/>
          <a:lstStyle/>
          <a:p>
            <a:r>
              <a:rPr lang="en-US" dirty="0"/>
              <a:t>INSPIRATION FOR DPCMM</a:t>
            </a:r>
          </a:p>
        </p:txBody>
      </p:sp>
      <p:pic>
        <p:nvPicPr>
          <p:cNvPr id="6" name="Content Placeholder 5" descr="A picture containing person, person, indoor, suit&#10;&#10;Description automatically generated">
            <a:extLst>
              <a:ext uri="{FF2B5EF4-FFF2-40B4-BE49-F238E27FC236}">
                <a16:creationId xmlns:a16="http://schemas.microsoft.com/office/drawing/2014/main" id="{4A0DDFED-32FF-42C6-B8BB-8ED27383C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2637" y="2097088"/>
            <a:ext cx="1428750" cy="1428750"/>
          </a:xfrm>
        </p:spPr>
      </p:pic>
      <p:sp>
        <p:nvSpPr>
          <p:cNvPr id="4" name="Slide Number Placeholder 3">
            <a:extLst>
              <a:ext uri="{FF2B5EF4-FFF2-40B4-BE49-F238E27FC236}">
                <a16:creationId xmlns:a16="http://schemas.microsoft.com/office/drawing/2014/main" id="{EDB849B0-146D-4BAA-8CAE-E933A4534BDC}"/>
              </a:ext>
            </a:extLst>
          </p:cNvPr>
          <p:cNvSpPr>
            <a:spLocks noGrp="1"/>
          </p:cNvSpPr>
          <p:nvPr>
            <p:ph type="sldNum" sz="quarter" idx="12"/>
          </p:nvPr>
        </p:nvSpPr>
        <p:spPr/>
        <p:txBody>
          <a:bodyPr/>
          <a:lstStyle/>
          <a:p>
            <a:fld id="{CE2919DE-2D43-4A66-BAB4-E73DD29546D8}" type="slidenum">
              <a:rPr lang="en-US" smtClean="0"/>
              <a:t>10</a:t>
            </a:fld>
            <a:endParaRPr lang="en-US"/>
          </a:p>
        </p:txBody>
      </p:sp>
      <p:pic>
        <p:nvPicPr>
          <p:cNvPr id="7" name="Content Placeholder 3">
            <a:extLst>
              <a:ext uri="{FF2B5EF4-FFF2-40B4-BE49-F238E27FC236}">
                <a16:creationId xmlns:a16="http://schemas.microsoft.com/office/drawing/2014/main" id="{9C495B6F-996D-4E27-BCED-9B1DC04BFA41}"/>
              </a:ext>
            </a:extLst>
          </p:cNvPr>
          <p:cNvPicPr>
            <a:picLocks/>
          </p:cNvPicPr>
          <p:nvPr/>
        </p:nvPicPr>
        <p:blipFill>
          <a:blip r:embed="rId3" cstate="print"/>
          <a:srcRect/>
          <a:stretch>
            <a:fillRect/>
          </a:stretch>
        </p:blipFill>
        <p:spPr bwMode="auto">
          <a:xfrm>
            <a:off x="4874500" y="1939088"/>
            <a:ext cx="6431586" cy="4101981"/>
          </a:xfrm>
          <a:prstGeom prst="rect">
            <a:avLst/>
          </a:prstGeom>
          <a:noFill/>
          <a:ln w="9525">
            <a:noFill/>
            <a:miter lim="800000"/>
            <a:headEnd/>
            <a:tailEnd/>
          </a:ln>
        </p:spPr>
      </p:pic>
      <p:sp>
        <p:nvSpPr>
          <p:cNvPr id="8" name="TextBox 7">
            <a:extLst>
              <a:ext uri="{FF2B5EF4-FFF2-40B4-BE49-F238E27FC236}">
                <a16:creationId xmlns:a16="http://schemas.microsoft.com/office/drawing/2014/main" id="{CDA9F779-4D73-48A2-B27C-2EAF95710F60}"/>
              </a:ext>
            </a:extLst>
          </p:cNvPr>
          <p:cNvSpPr txBox="1"/>
          <p:nvPr/>
        </p:nvSpPr>
        <p:spPr>
          <a:xfrm>
            <a:off x="2132637" y="3699746"/>
            <a:ext cx="2136449" cy="369332"/>
          </a:xfrm>
          <a:prstGeom prst="rect">
            <a:avLst/>
          </a:prstGeom>
          <a:noFill/>
        </p:spPr>
        <p:txBody>
          <a:bodyPr wrap="square" rtlCol="0">
            <a:spAutoFit/>
          </a:bodyPr>
          <a:lstStyle/>
          <a:p>
            <a:r>
              <a:rPr lang="en-US" dirty="0"/>
              <a:t>Dr. Charles Dollar</a:t>
            </a:r>
          </a:p>
        </p:txBody>
      </p:sp>
    </p:spTree>
    <p:extLst>
      <p:ext uri="{BB962C8B-B14F-4D97-AF65-F5344CB8AC3E}">
        <p14:creationId xmlns:p14="http://schemas.microsoft.com/office/powerpoint/2010/main" val="3388643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EB5F-3C0F-4816-9C1C-77BF6A68AB1E}"/>
              </a:ext>
            </a:extLst>
          </p:cNvPr>
          <p:cNvSpPr>
            <a:spLocks noGrp="1"/>
          </p:cNvSpPr>
          <p:nvPr>
            <p:ph type="title"/>
          </p:nvPr>
        </p:nvSpPr>
        <p:spPr>
          <a:xfrm>
            <a:off x="1143001" y="250821"/>
            <a:ext cx="9905998" cy="1478570"/>
          </a:xfrm>
        </p:spPr>
        <p:txBody>
          <a:bodyPr>
            <a:normAutofit/>
          </a:bodyPr>
          <a:lstStyle/>
          <a:p>
            <a:r>
              <a:rPr lang="en-US" sz="3600" dirty="0"/>
              <a:t>My Path to DP:</a:t>
            </a:r>
            <a:br>
              <a:rPr lang="en-US" sz="3600" dirty="0"/>
            </a:br>
            <a:r>
              <a:rPr lang="en-US" sz="3600" dirty="0"/>
              <a:t>RIM Consulting &amp; Teaching</a:t>
            </a:r>
          </a:p>
        </p:txBody>
      </p:sp>
      <p:pic>
        <p:nvPicPr>
          <p:cNvPr id="7" name="Picture 6">
            <a:extLst>
              <a:ext uri="{FF2B5EF4-FFF2-40B4-BE49-F238E27FC236}">
                <a16:creationId xmlns:a16="http://schemas.microsoft.com/office/drawing/2014/main" id="{5C7D4BD3-00F8-42AD-AF5A-9B9DECE3CAE9}"/>
              </a:ext>
            </a:extLst>
          </p:cNvPr>
          <p:cNvPicPr>
            <a:picLocks noChangeAspect="1"/>
          </p:cNvPicPr>
          <p:nvPr/>
        </p:nvPicPr>
        <p:blipFill>
          <a:blip r:embed="rId3"/>
          <a:stretch>
            <a:fillRect/>
          </a:stretch>
        </p:blipFill>
        <p:spPr>
          <a:xfrm>
            <a:off x="9563907" y="1753387"/>
            <a:ext cx="1427009" cy="1604793"/>
          </a:xfrm>
          <a:prstGeom prst="rect">
            <a:avLst/>
          </a:prstGeom>
        </p:spPr>
      </p:pic>
      <p:pic>
        <p:nvPicPr>
          <p:cNvPr id="6" name="Picture 5">
            <a:extLst>
              <a:ext uri="{FF2B5EF4-FFF2-40B4-BE49-F238E27FC236}">
                <a16:creationId xmlns:a16="http://schemas.microsoft.com/office/drawing/2014/main" id="{FF5801CA-7AFE-4165-AAFD-6F1ED44D18C9}"/>
              </a:ext>
            </a:extLst>
          </p:cNvPr>
          <p:cNvPicPr>
            <a:picLocks noChangeAspect="1"/>
          </p:cNvPicPr>
          <p:nvPr/>
        </p:nvPicPr>
        <p:blipFill>
          <a:blip r:embed="rId4"/>
          <a:stretch>
            <a:fillRect/>
          </a:stretch>
        </p:blipFill>
        <p:spPr>
          <a:xfrm>
            <a:off x="7338346" y="1824765"/>
            <a:ext cx="1330877" cy="1715261"/>
          </a:xfrm>
          <a:prstGeom prst="rect">
            <a:avLst/>
          </a:prstGeom>
        </p:spPr>
      </p:pic>
      <p:pic>
        <p:nvPicPr>
          <p:cNvPr id="9" name="Picture 8" descr="A picture containing drawing, food&#10;&#10;Description automatically generated">
            <a:extLst>
              <a:ext uri="{FF2B5EF4-FFF2-40B4-BE49-F238E27FC236}">
                <a16:creationId xmlns:a16="http://schemas.microsoft.com/office/drawing/2014/main" id="{35B103AC-B9E7-4F0F-91D0-BC736A5DE8F2}"/>
              </a:ext>
            </a:extLst>
          </p:cNvPr>
          <p:cNvPicPr>
            <a:picLocks noChangeAspect="1"/>
          </p:cNvPicPr>
          <p:nvPr/>
        </p:nvPicPr>
        <p:blipFill>
          <a:blip r:embed="rId5"/>
          <a:stretch>
            <a:fillRect/>
          </a:stretch>
        </p:blipFill>
        <p:spPr>
          <a:xfrm>
            <a:off x="1567847" y="1634221"/>
            <a:ext cx="3015904" cy="1451072"/>
          </a:xfrm>
          <a:prstGeom prst="rect">
            <a:avLst/>
          </a:prstGeom>
        </p:spPr>
      </p:pic>
      <p:sp>
        <p:nvSpPr>
          <p:cNvPr id="11" name="Content Placeholder 10">
            <a:extLst>
              <a:ext uri="{FF2B5EF4-FFF2-40B4-BE49-F238E27FC236}">
                <a16:creationId xmlns:a16="http://schemas.microsoft.com/office/drawing/2014/main" id="{FA34A711-FB64-4A19-996D-6FD002F355F6}"/>
              </a:ext>
            </a:extLst>
          </p:cNvPr>
          <p:cNvSpPr>
            <a:spLocks noGrp="1"/>
          </p:cNvSpPr>
          <p:nvPr>
            <p:ph idx="1"/>
          </p:nvPr>
        </p:nvSpPr>
        <p:spPr>
          <a:xfrm>
            <a:off x="1671131" y="4417848"/>
            <a:ext cx="3144742" cy="1807750"/>
          </a:xfrm>
          <a:solidFill>
            <a:schemeClr val="tx2">
              <a:lumMod val="25000"/>
              <a:lumOff val="75000"/>
            </a:schemeClr>
          </a:solidFill>
        </p:spPr>
        <p:txBody>
          <a:bodyPr>
            <a:normAutofit fontScale="92500"/>
          </a:bodyPr>
          <a:lstStyle/>
          <a:p>
            <a:pPr marL="0" indent="0">
              <a:lnSpc>
                <a:spcPct val="120000"/>
              </a:lnSpc>
              <a:buNone/>
            </a:pPr>
            <a:r>
              <a:rPr lang="en-US" sz="1400" b="1" dirty="0">
                <a:solidFill>
                  <a:schemeClr val="bg1"/>
                </a:solidFill>
              </a:rPr>
              <a:t>Adjunct Instructor in Records Management</a:t>
            </a:r>
          </a:p>
          <a:p>
            <a:pPr marL="210741" indent="-210741">
              <a:lnSpc>
                <a:spcPct val="110000"/>
              </a:lnSpc>
            </a:pPr>
            <a:r>
              <a:rPr lang="en-US" sz="1400" dirty="0">
                <a:solidFill>
                  <a:schemeClr val="bg1"/>
                </a:solidFill>
              </a:rPr>
              <a:t>Clayton State University - MAS</a:t>
            </a:r>
          </a:p>
          <a:p>
            <a:pPr marL="553641" lvl="2" indent="-210741">
              <a:lnSpc>
                <a:spcPct val="110000"/>
              </a:lnSpc>
              <a:buFont typeface="Wingdings" panose="05000000000000000000" pitchFamily="2" charset="2"/>
              <a:buChar char="Ø"/>
            </a:pPr>
            <a:r>
              <a:rPr lang="en-US" sz="1100" dirty="0">
                <a:solidFill>
                  <a:schemeClr val="bg1"/>
                </a:solidFill>
              </a:rPr>
              <a:t>Archives Curriculum Committee  </a:t>
            </a:r>
          </a:p>
          <a:p>
            <a:pPr marL="210741" indent="-210741">
              <a:lnSpc>
                <a:spcPct val="110000"/>
              </a:lnSpc>
            </a:pPr>
            <a:r>
              <a:rPr lang="en-US" sz="1400" dirty="0">
                <a:solidFill>
                  <a:schemeClr val="bg1"/>
                </a:solidFill>
              </a:rPr>
              <a:t>UW-Madison </a:t>
            </a:r>
            <a:r>
              <a:rPr lang="en-US" sz="1400" dirty="0" err="1">
                <a:solidFill>
                  <a:schemeClr val="bg1"/>
                </a:solidFill>
              </a:rPr>
              <a:t>iSchool</a:t>
            </a:r>
            <a:r>
              <a:rPr lang="en-US" sz="1400" dirty="0">
                <a:solidFill>
                  <a:schemeClr val="bg1"/>
                </a:solidFill>
              </a:rPr>
              <a:t> </a:t>
            </a:r>
          </a:p>
          <a:p>
            <a:pPr marL="210741" indent="-210741">
              <a:lnSpc>
                <a:spcPct val="110000"/>
              </a:lnSpc>
            </a:pPr>
            <a:r>
              <a:rPr lang="en-US" sz="1400" dirty="0">
                <a:solidFill>
                  <a:schemeClr val="bg1"/>
                </a:solidFill>
              </a:rPr>
              <a:t>UW-Extension – Summer intro course</a:t>
            </a:r>
          </a:p>
        </p:txBody>
      </p:sp>
      <p:pic>
        <p:nvPicPr>
          <p:cNvPr id="12" name="Picture 11">
            <a:extLst>
              <a:ext uri="{FF2B5EF4-FFF2-40B4-BE49-F238E27FC236}">
                <a16:creationId xmlns:a16="http://schemas.microsoft.com/office/drawing/2014/main" id="{AD911D3B-7E05-41EE-B6B8-3FEED6A61FC6}"/>
              </a:ext>
            </a:extLst>
          </p:cNvPr>
          <p:cNvPicPr>
            <a:picLocks noChangeAspect="1"/>
          </p:cNvPicPr>
          <p:nvPr/>
        </p:nvPicPr>
        <p:blipFill>
          <a:blip r:embed="rId6"/>
          <a:stretch>
            <a:fillRect/>
          </a:stretch>
        </p:blipFill>
        <p:spPr>
          <a:xfrm>
            <a:off x="7987658" y="768239"/>
            <a:ext cx="2471999" cy="755633"/>
          </a:xfrm>
          <a:prstGeom prst="rect">
            <a:avLst/>
          </a:prstGeom>
        </p:spPr>
      </p:pic>
      <p:sp>
        <p:nvSpPr>
          <p:cNvPr id="13" name="TextBox 12">
            <a:extLst>
              <a:ext uri="{FF2B5EF4-FFF2-40B4-BE49-F238E27FC236}">
                <a16:creationId xmlns:a16="http://schemas.microsoft.com/office/drawing/2014/main" id="{6D5B372F-1EED-4C66-866D-B06BB3FCD760}"/>
              </a:ext>
            </a:extLst>
          </p:cNvPr>
          <p:cNvSpPr txBox="1"/>
          <p:nvPr/>
        </p:nvSpPr>
        <p:spPr>
          <a:xfrm>
            <a:off x="5076094" y="4828257"/>
            <a:ext cx="6785469" cy="2031325"/>
          </a:xfrm>
          <a:prstGeom prst="rect">
            <a:avLst/>
          </a:prstGeom>
          <a:noFill/>
        </p:spPr>
        <p:txBody>
          <a:bodyPr wrap="square" rtlCol="0">
            <a:spAutoFit/>
          </a:bodyPr>
          <a:lstStyle/>
          <a:p>
            <a:r>
              <a:rPr lang="en-US" sz="1400" dirty="0">
                <a:latin typeface="Corbel Light" panose="020B0303020204020204" pitchFamily="34" charset="0"/>
                <a:ea typeface="Times New Roman" panose="02020603050405020304" pitchFamily="18" charset="0"/>
                <a:cs typeface="Calibri" panose="020F0502020204030204" pitchFamily="34" charset="0"/>
              </a:rPr>
              <a:t>State of North Dakota*State of Wyoming*Rockwell Automation*Emerson College*Council of State Archivists (CoSA)*Church Pension Group*City of Toronto*Kansas Historical Society*Waukesha County, WI*IBM*Barr Engineering*DuPont*Chevron Corporation *McKesson Corporation*WEA Trust*National Enrichment Facility (Louisiana Energy Services)*Swiss Colony*Platte River Power Authority*CUNA Mutual Group*Evangelical Christian Credit Union*Madison Gas &amp; Electric Company*Philip Morris International* William D. and Catherine T. MacArthur Foundation*Southern California Edison*EMC Corporation*American Transmission Company*Valero Energy*SC Johnson *</a:t>
            </a:r>
            <a:r>
              <a:rPr lang="en-US" sz="1400" dirty="0" err="1">
                <a:latin typeface="Corbel Light" panose="020B0303020204020204" pitchFamily="34" charset="0"/>
                <a:ea typeface="Times New Roman" panose="02020603050405020304" pitchFamily="18" charset="0"/>
                <a:cs typeface="Calibri" panose="020F0502020204030204" pitchFamily="34" charset="0"/>
              </a:rPr>
              <a:t>Weyerhauser</a:t>
            </a:r>
            <a:r>
              <a:rPr lang="en-US" sz="1400" dirty="0">
                <a:latin typeface="Corbel Light" panose="020B0303020204020204" pitchFamily="34" charset="0"/>
                <a:ea typeface="Times New Roman" panose="02020603050405020304" pitchFamily="18" charset="0"/>
                <a:cs typeface="Calibri" panose="020F0502020204030204" pitchFamily="34" charset="0"/>
              </a:rPr>
              <a:t>*Wind Lake Solutions*West Bend Mutual Insurance*Actelion</a:t>
            </a:r>
            <a:endParaRPr lang="en-US" sz="1050" dirty="0">
              <a:latin typeface="Corbel Light" panose="020B03030202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6C4DDA35-D928-4465-8FBB-02E2494896D6}"/>
              </a:ext>
            </a:extLst>
          </p:cNvPr>
          <p:cNvPicPr>
            <a:picLocks noChangeAspect="1"/>
          </p:cNvPicPr>
          <p:nvPr/>
        </p:nvPicPr>
        <p:blipFill>
          <a:blip r:embed="rId7"/>
          <a:stretch>
            <a:fillRect/>
          </a:stretch>
        </p:blipFill>
        <p:spPr>
          <a:xfrm>
            <a:off x="2802831" y="3267011"/>
            <a:ext cx="1438323" cy="730799"/>
          </a:xfrm>
          <a:prstGeom prst="rect">
            <a:avLst/>
          </a:prstGeom>
        </p:spPr>
      </p:pic>
      <p:pic>
        <p:nvPicPr>
          <p:cNvPr id="15" name="Picture 14">
            <a:extLst>
              <a:ext uri="{FF2B5EF4-FFF2-40B4-BE49-F238E27FC236}">
                <a16:creationId xmlns:a16="http://schemas.microsoft.com/office/drawing/2014/main" id="{E71EE650-F166-466A-B484-4C0E6DA58557}"/>
              </a:ext>
            </a:extLst>
          </p:cNvPr>
          <p:cNvPicPr>
            <a:picLocks noChangeAspect="1"/>
          </p:cNvPicPr>
          <p:nvPr/>
        </p:nvPicPr>
        <p:blipFill>
          <a:blip r:embed="rId8"/>
          <a:stretch>
            <a:fillRect/>
          </a:stretch>
        </p:blipFill>
        <p:spPr>
          <a:xfrm>
            <a:off x="5197231" y="1710735"/>
            <a:ext cx="1330876" cy="1330876"/>
          </a:xfrm>
          <a:prstGeom prst="rect">
            <a:avLst/>
          </a:prstGeom>
        </p:spPr>
      </p:pic>
      <p:pic>
        <p:nvPicPr>
          <p:cNvPr id="16" name="Picture 15">
            <a:extLst>
              <a:ext uri="{FF2B5EF4-FFF2-40B4-BE49-F238E27FC236}">
                <a16:creationId xmlns:a16="http://schemas.microsoft.com/office/drawing/2014/main" id="{016F285E-5F71-4D21-8453-29BCBE853463}"/>
              </a:ext>
            </a:extLst>
          </p:cNvPr>
          <p:cNvPicPr>
            <a:picLocks noChangeAspect="1"/>
          </p:cNvPicPr>
          <p:nvPr/>
        </p:nvPicPr>
        <p:blipFill>
          <a:blip r:embed="rId9"/>
          <a:stretch>
            <a:fillRect/>
          </a:stretch>
        </p:blipFill>
        <p:spPr>
          <a:xfrm>
            <a:off x="4693757" y="3332568"/>
            <a:ext cx="1192857" cy="557143"/>
          </a:xfrm>
          <a:prstGeom prst="rect">
            <a:avLst/>
          </a:prstGeom>
        </p:spPr>
      </p:pic>
      <p:pic>
        <p:nvPicPr>
          <p:cNvPr id="17" name="Picture 16">
            <a:extLst>
              <a:ext uri="{FF2B5EF4-FFF2-40B4-BE49-F238E27FC236}">
                <a16:creationId xmlns:a16="http://schemas.microsoft.com/office/drawing/2014/main" id="{31EA2734-4758-4BB0-A1DC-4D024757561B}"/>
              </a:ext>
            </a:extLst>
          </p:cNvPr>
          <p:cNvPicPr>
            <a:picLocks noChangeAspect="1"/>
          </p:cNvPicPr>
          <p:nvPr/>
        </p:nvPicPr>
        <p:blipFill>
          <a:blip r:embed="rId10"/>
          <a:stretch>
            <a:fillRect/>
          </a:stretch>
        </p:blipFill>
        <p:spPr>
          <a:xfrm>
            <a:off x="7017276" y="3639148"/>
            <a:ext cx="1078706" cy="1078706"/>
          </a:xfrm>
          <a:prstGeom prst="rect">
            <a:avLst/>
          </a:prstGeom>
        </p:spPr>
      </p:pic>
      <p:pic>
        <p:nvPicPr>
          <p:cNvPr id="18" name="Picture 17">
            <a:extLst>
              <a:ext uri="{FF2B5EF4-FFF2-40B4-BE49-F238E27FC236}">
                <a16:creationId xmlns:a16="http://schemas.microsoft.com/office/drawing/2014/main" id="{7C9DFF47-E735-4D1D-92A1-11EABCA506A7}"/>
              </a:ext>
            </a:extLst>
          </p:cNvPr>
          <p:cNvPicPr>
            <a:picLocks noChangeAspect="1"/>
          </p:cNvPicPr>
          <p:nvPr/>
        </p:nvPicPr>
        <p:blipFill>
          <a:blip r:embed="rId11"/>
          <a:stretch>
            <a:fillRect/>
          </a:stretch>
        </p:blipFill>
        <p:spPr>
          <a:xfrm>
            <a:off x="8775947" y="2152257"/>
            <a:ext cx="626368" cy="1814799"/>
          </a:xfrm>
          <a:prstGeom prst="rect">
            <a:avLst/>
          </a:prstGeom>
        </p:spPr>
      </p:pic>
      <p:pic>
        <p:nvPicPr>
          <p:cNvPr id="3" name="Picture 2">
            <a:extLst>
              <a:ext uri="{FF2B5EF4-FFF2-40B4-BE49-F238E27FC236}">
                <a16:creationId xmlns:a16="http://schemas.microsoft.com/office/drawing/2014/main" id="{117611F3-6E9B-4352-A8CC-D79D593A9155}"/>
              </a:ext>
            </a:extLst>
          </p:cNvPr>
          <p:cNvPicPr>
            <a:picLocks noChangeAspect="1"/>
          </p:cNvPicPr>
          <p:nvPr/>
        </p:nvPicPr>
        <p:blipFill>
          <a:blip r:embed="rId12"/>
          <a:stretch>
            <a:fillRect/>
          </a:stretch>
        </p:blipFill>
        <p:spPr>
          <a:xfrm>
            <a:off x="5407182" y="4027059"/>
            <a:ext cx="1078706" cy="500063"/>
          </a:xfrm>
          <a:prstGeom prst="rect">
            <a:avLst/>
          </a:prstGeom>
        </p:spPr>
      </p:pic>
      <p:pic>
        <p:nvPicPr>
          <p:cNvPr id="4" name="Picture 3">
            <a:extLst>
              <a:ext uri="{FF2B5EF4-FFF2-40B4-BE49-F238E27FC236}">
                <a16:creationId xmlns:a16="http://schemas.microsoft.com/office/drawing/2014/main" id="{C06DE982-79C8-49A8-B264-550B8E12C67A}"/>
              </a:ext>
            </a:extLst>
          </p:cNvPr>
          <p:cNvPicPr>
            <a:picLocks noChangeAspect="1"/>
          </p:cNvPicPr>
          <p:nvPr/>
        </p:nvPicPr>
        <p:blipFill>
          <a:blip r:embed="rId13"/>
          <a:stretch>
            <a:fillRect/>
          </a:stretch>
        </p:blipFill>
        <p:spPr>
          <a:xfrm>
            <a:off x="6640260" y="2534759"/>
            <a:ext cx="591363" cy="731583"/>
          </a:xfrm>
          <a:prstGeom prst="rect">
            <a:avLst/>
          </a:prstGeom>
        </p:spPr>
      </p:pic>
    </p:spTree>
    <p:extLst>
      <p:ext uri="{BB962C8B-B14F-4D97-AF65-F5344CB8AC3E}">
        <p14:creationId xmlns:p14="http://schemas.microsoft.com/office/powerpoint/2010/main" val="352627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FD78-93F8-4D2C-9E45-20C5040B2FEC}"/>
              </a:ext>
            </a:extLst>
          </p:cNvPr>
          <p:cNvSpPr>
            <a:spLocks noGrp="1"/>
          </p:cNvSpPr>
          <p:nvPr>
            <p:ph type="title"/>
          </p:nvPr>
        </p:nvSpPr>
        <p:spPr>
          <a:xfrm>
            <a:off x="1141413" y="618518"/>
            <a:ext cx="9905998" cy="1478570"/>
          </a:xfrm>
        </p:spPr>
        <p:txBody>
          <a:bodyPr>
            <a:normAutofit/>
          </a:bodyPr>
          <a:lstStyle/>
          <a:p>
            <a:r>
              <a:rPr lang="en-US" dirty="0"/>
              <a:t>MY PATH TO DP:</a:t>
            </a:r>
            <a:br>
              <a:rPr lang="en-US" dirty="0"/>
            </a:br>
            <a:r>
              <a:rPr lang="en-US" dirty="0"/>
              <a:t>Continuous Improvement Frameworks</a:t>
            </a:r>
          </a:p>
        </p:txBody>
      </p:sp>
      <p:sp>
        <p:nvSpPr>
          <p:cNvPr id="3" name="Content Placeholder 2">
            <a:extLst>
              <a:ext uri="{FF2B5EF4-FFF2-40B4-BE49-F238E27FC236}">
                <a16:creationId xmlns:a16="http://schemas.microsoft.com/office/drawing/2014/main" id="{3F74C5A6-3396-45A8-BE0B-B86F08DD90F7}"/>
              </a:ext>
            </a:extLst>
          </p:cNvPr>
          <p:cNvSpPr>
            <a:spLocks noGrp="1"/>
          </p:cNvSpPr>
          <p:nvPr>
            <p:ph idx="1"/>
          </p:nvPr>
        </p:nvSpPr>
        <p:spPr>
          <a:xfrm>
            <a:off x="1141413" y="2249488"/>
            <a:ext cx="7865854" cy="3541712"/>
          </a:xfrm>
        </p:spPr>
        <p:txBody>
          <a:bodyPr>
            <a:normAutofit/>
          </a:bodyPr>
          <a:lstStyle/>
          <a:p>
            <a:r>
              <a:rPr lang="en-US" dirty="0"/>
              <a:t>Enterprise Content and Records Management (ECRM) Process Framework</a:t>
            </a:r>
          </a:p>
          <a:p>
            <a:r>
              <a:rPr lang="en-US" dirty="0"/>
              <a:t>Assured Records Management (ARM)</a:t>
            </a:r>
          </a:p>
          <a:p>
            <a:r>
              <a:rPr lang="en-US" dirty="0"/>
              <a:t>ISO 15489: DIRKS and Beyond</a:t>
            </a:r>
          </a:p>
          <a:p>
            <a:r>
              <a:rPr lang="en-US" dirty="0"/>
              <a:t>Digital Preservation Capability Maturity Model (DPCMM)</a:t>
            </a:r>
          </a:p>
          <a:p>
            <a:endParaRPr lang="en-US" dirty="0"/>
          </a:p>
        </p:txBody>
      </p:sp>
      <p:pic>
        <p:nvPicPr>
          <p:cNvPr id="4" name="Picture 3">
            <a:extLst>
              <a:ext uri="{FF2B5EF4-FFF2-40B4-BE49-F238E27FC236}">
                <a16:creationId xmlns:a16="http://schemas.microsoft.com/office/drawing/2014/main" id="{6BA87C2F-072D-483A-B766-482BA1FD3DB2}"/>
              </a:ext>
            </a:extLst>
          </p:cNvPr>
          <p:cNvPicPr>
            <a:picLocks noChangeAspect="1"/>
          </p:cNvPicPr>
          <p:nvPr/>
        </p:nvPicPr>
        <p:blipFill>
          <a:blip r:embed="rId3"/>
          <a:stretch>
            <a:fillRect/>
          </a:stretch>
        </p:blipFill>
        <p:spPr>
          <a:xfrm>
            <a:off x="9821321" y="1423387"/>
            <a:ext cx="2175550" cy="2857222"/>
          </a:xfrm>
          <a:prstGeom prst="rect">
            <a:avLst/>
          </a:prstGeom>
        </p:spPr>
      </p:pic>
      <p:pic>
        <p:nvPicPr>
          <p:cNvPr id="5" name="Picture 4">
            <a:extLst>
              <a:ext uri="{FF2B5EF4-FFF2-40B4-BE49-F238E27FC236}">
                <a16:creationId xmlns:a16="http://schemas.microsoft.com/office/drawing/2014/main" id="{3355FFA6-B72C-435C-A380-0BD79C99A535}"/>
              </a:ext>
            </a:extLst>
          </p:cNvPr>
          <p:cNvPicPr>
            <a:picLocks noChangeAspect="1"/>
          </p:cNvPicPr>
          <p:nvPr/>
        </p:nvPicPr>
        <p:blipFill>
          <a:blip r:embed="rId4"/>
          <a:stretch>
            <a:fillRect/>
          </a:stretch>
        </p:blipFill>
        <p:spPr>
          <a:xfrm>
            <a:off x="7574104" y="3429000"/>
            <a:ext cx="1616123" cy="851609"/>
          </a:xfrm>
          <a:prstGeom prst="rect">
            <a:avLst/>
          </a:prstGeom>
        </p:spPr>
      </p:pic>
      <p:pic>
        <p:nvPicPr>
          <p:cNvPr id="7" name="Picture 6">
            <a:extLst>
              <a:ext uri="{FF2B5EF4-FFF2-40B4-BE49-F238E27FC236}">
                <a16:creationId xmlns:a16="http://schemas.microsoft.com/office/drawing/2014/main" id="{330F0A96-A0E2-4D70-BEBA-031660C182AE}"/>
              </a:ext>
            </a:extLst>
          </p:cNvPr>
          <p:cNvPicPr>
            <a:picLocks noChangeAspect="1"/>
          </p:cNvPicPr>
          <p:nvPr/>
        </p:nvPicPr>
        <p:blipFill>
          <a:blip r:embed="rId5"/>
          <a:stretch>
            <a:fillRect/>
          </a:stretch>
        </p:blipFill>
        <p:spPr>
          <a:xfrm>
            <a:off x="6216279" y="2844999"/>
            <a:ext cx="1087542" cy="997440"/>
          </a:xfrm>
          <a:prstGeom prst="rect">
            <a:avLst/>
          </a:prstGeom>
        </p:spPr>
      </p:pic>
      <p:pic>
        <p:nvPicPr>
          <p:cNvPr id="12" name="Picture 11">
            <a:extLst>
              <a:ext uri="{FF2B5EF4-FFF2-40B4-BE49-F238E27FC236}">
                <a16:creationId xmlns:a16="http://schemas.microsoft.com/office/drawing/2014/main" id="{0C15326B-0675-4255-87A5-7FB7A7046755}"/>
              </a:ext>
            </a:extLst>
          </p:cNvPr>
          <p:cNvPicPr>
            <a:picLocks noChangeAspect="1"/>
          </p:cNvPicPr>
          <p:nvPr/>
        </p:nvPicPr>
        <p:blipFill>
          <a:blip r:embed="rId6"/>
          <a:stretch>
            <a:fillRect/>
          </a:stretch>
        </p:blipFill>
        <p:spPr>
          <a:xfrm>
            <a:off x="4627740" y="4938733"/>
            <a:ext cx="2933345" cy="1871036"/>
          </a:xfrm>
          <a:prstGeom prst="rect">
            <a:avLst/>
          </a:prstGeom>
        </p:spPr>
      </p:pic>
      <p:pic>
        <p:nvPicPr>
          <p:cNvPr id="16" name="Picture 15">
            <a:extLst>
              <a:ext uri="{FF2B5EF4-FFF2-40B4-BE49-F238E27FC236}">
                <a16:creationId xmlns:a16="http://schemas.microsoft.com/office/drawing/2014/main" id="{96B3FADF-078F-42F3-8021-674A3CDFD9F7}"/>
              </a:ext>
            </a:extLst>
          </p:cNvPr>
          <p:cNvPicPr>
            <a:picLocks noChangeAspect="1"/>
          </p:cNvPicPr>
          <p:nvPr/>
        </p:nvPicPr>
        <p:blipFill>
          <a:blip r:embed="rId7"/>
          <a:stretch>
            <a:fillRect/>
          </a:stretch>
        </p:blipFill>
        <p:spPr>
          <a:xfrm>
            <a:off x="1523931" y="5144422"/>
            <a:ext cx="2535322" cy="145965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6326AE9-42FD-4B94-84A0-2539C9465EE2}"/>
              </a:ext>
            </a:extLst>
          </p:cNvPr>
          <p:cNvPicPr>
            <a:picLocks noChangeAspect="1"/>
          </p:cNvPicPr>
          <p:nvPr/>
        </p:nvPicPr>
        <p:blipFill>
          <a:blip r:embed="rId8"/>
          <a:stretch>
            <a:fillRect/>
          </a:stretch>
        </p:blipFill>
        <p:spPr>
          <a:xfrm>
            <a:off x="7978832" y="5256795"/>
            <a:ext cx="1842489" cy="627230"/>
          </a:xfrm>
          <a:prstGeom prst="rect">
            <a:avLst/>
          </a:prstGeom>
        </p:spPr>
      </p:pic>
      <p:pic>
        <p:nvPicPr>
          <p:cNvPr id="9" name="Picture 8" descr="Logo&#10;&#10;Description automatically generated">
            <a:extLst>
              <a:ext uri="{FF2B5EF4-FFF2-40B4-BE49-F238E27FC236}">
                <a16:creationId xmlns:a16="http://schemas.microsoft.com/office/drawing/2014/main" id="{6C09A791-4845-4078-98A3-17A11F9B65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8832" y="5976851"/>
            <a:ext cx="1965322" cy="627230"/>
          </a:xfrm>
          <a:prstGeom prst="rect">
            <a:avLst/>
          </a:prstGeom>
        </p:spPr>
      </p:pic>
    </p:spTree>
    <p:extLst>
      <p:ext uri="{BB962C8B-B14F-4D97-AF65-F5344CB8AC3E}">
        <p14:creationId xmlns:p14="http://schemas.microsoft.com/office/powerpoint/2010/main" val="3872283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9FF4-8271-4216-B770-C9C8DD86EDCA}"/>
              </a:ext>
            </a:extLst>
          </p:cNvPr>
          <p:cNvSpPr>
            <a:spLocks noGrp="1"/>
          </p:cNvSpPr>
          <p:nvPr>
            <p:ph type="title"/>
          </p:nvPr>
        </p:nvSpPr>
        <p:spPr>
          <a:xfrm>
            <a:off x="1193685" y="-49006"/>
            <a:ext cx="9906000" cy="1477963"/>
          </a:xfrm>
        </p:spPr>
        <p:txBody>
          <a:bodyPr>
            <a:normAutofit/>
          </a:bodyPr>
          <a:lstStyle/>
          <a:p>
            <a:r>
              <a:rPr lang="en-US" dirty="0"/>
              <a:t>My PATH TO DP:  4 Years @ </a:t>
            </a:r>
            <a:r>
              <a:rPr lang="en-US" dirty="0" err="1"/>
              <a:t>preservica</a:t>
            </a:r>
            <a:endParaRPr lang="en-US" dirty="0"/>
          </a:p>
        </p:txBody>
      </p:sp>
      <p:pic>
        <p:nvPicPr>
          <p:cNvPr id="7" name="Picture 6">
            <a:extLst>
              <a:ext uri="{FF2B5EF4-FFF2-40B4-BE49-F238E27FC236}">
                <a16:creationId xmlns:a16="http://schemas.microsoft.com/office/drawing/2014/main" id="{F694169B-1BE8-4EC5-A4FE-F14FD82A27BA}"/>
              </a:ext>
            </a:extLst>
          </p:cNvPr>
          <p:cNvPicPr>
            <a:picLocks noChangeAspect="1"/>
          </p:cNvPicPr>
          <p:nvPr/>
        </p:nvPicPr>
        <p:blipFill>
          <a:blip r:embed="rId3"/>
          <a:stretch>
            <a:fillRect/>
          </a:stretch>
        </p:blipFill>
        <p:spPr>
          <a:xfrm>
            <a:off x="6838627" y="958178"/>
            <a:ext cx="3047624" cy="1981200"/>
          </a:xfrm>
          <a:prstGeom prst="rect">
            <a:avLst/>
          </a:prstGeom>
        </p:spPr>
      </p:pic>
      <p:pic>
        <p:nvPicPr>
          <p:cNvPr id="9" name="Picture 8">
            <a:extLst>
              <a:ext uri="{FF2B5EF4-FFF2-40B4-BE49-F238E27FC236}">
                <a16:creationId xmlns:a16="http://schemas.microsoft.com/office/drawing/2014/main" id="{3D426CE1-FB98-4961-AF9F-A817D45C8A5A}"/>
              </a:ext>
            </a:extLst>
          </p:cNvPr>
          <p:cNvPicPr>
            <a:picLocks noChangeAspect="1"/>
          </p:cNvPicPr>
          <p:nvPr/>
        </p:nvPicPr>
        <p:blipFill>
          <a:blip r:embed="rId4"/>
          <a:stretch>
            <a:fillRect/>
          </a:stretch>
        </p:blipFill>
        <p:spPr>
          <a:xfrm>
            <a:off x="228566" y="3822865"/>
            <a:ext cx="1095613" cy="1581657"/>
          </a:xfrm>
          <a:prstGeom prst="rect">
            <a:avLst/>
          </a:prstGeom>
        </p:spPr>
      </p:pic>
      <p:pic>
        <p:nvPicPr>
          <p:cNvPr id="11" name="Picture 10" descr="Timeline&#10;&#10;Description automatically generated">
            <a:extLst>
              <a:ext uri="{FF2B5EF4-FFF2-40B4-BE49-F238E27FC236}">
                <a16:creationId xmlns:a16="http://schemas.microsoft.com/office/drawing/2014/main" id="{3A711B27-75E7-4320-A622-90EFEBB6B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453" y="3207580"/>
            <a:ext cx="4034061" cy="1315455"/>
          </a:xfrm>
          <a:prstGeom prst="rect">
            <a:avLst/>
          </a:prstGeom>
        </p:spPr>
      </p:pic>
      <p:pic>
        <p:nvPicPr>
          <p:cNvPr id="13" name="Picture 12">
            <a:extLst>
              <a:ext uri="{FF2B5EF4-FFF2-40B4-BE49-F238E27FC236}">
                <a16:creationId xmlns:a16="http://schemas.microsoft.com/office/drawing/2014/main" id="{2DA95BD6-E664-4E17-95FB-5CFEFBA6B17B}"/>
              </a:ext>
            </a:extLst>
          </p:cNvPr>
          <p:cNvPicPr>
            <a:picLocks noChangeAspect="1"/>
          </p:cNvPicPr>
          <p:nvPr/>
        </p:nvPicPr>
        <p:blipFill>
          <a:blip r:embed="rId6"/>
          <a:stretch>
            <a:fillRect/>
          </a:stretch>
        </p:blipFill>
        <p:spPr>
          <a:xfrm>
            <a:off x="8317776" y="4200198"/>
            <a:ext cx="2024181" cy="2192106"/>
          </a:xfrm>
          <a:prstGeom prst="rect">
            <a:avLst/>
          </a:prstGeom>
        </p:spPr>
      </p:pic>
      <p:pic>
        <p:nvPicPr>
          <p:cNvPr id="15" name="Picture 14">
            <a:extLst>
              <a:ext uri="{FF2B5EF4-FFF2-40B4-BE49-F238E27FC236}">
                <a16:creationId xmlns:a16="http://schemas.microsoft.com/office/drawing/2014/main" id="{B852D7A0-4E5D-4934-AA0B-B39F38348168}"/>
              </a:ext>
            </a:extLst>
          </p:cNvPr>
          <p:cNvPicPr>
            <a:picLocks noChangeAspect="1"/>
          </p:cNvPicPr>
          <p:nvPr/>
        </p:nvPicPr>
        <p:blipFill>
          <a:blip r:embed="rId7"/>
          <a:stretch>
            <a:fillRect/>
          </a:stretch>
        </p:blipFill>
        <p:spPr>
          <a:xfrm>
            <a:off x="3584460" y="1221178"/>
            <a:ext cx="2562225" cy="1900531"/>
          </a:xfrm>
          <a:prstGeom prst="rect">
            <a:avLst/>
          </a:prstGeom>
        </p:spPr>
      </p:pic>
      <p:pic>
        <p:nvPicPr>
          <p:cNvPr id="17" name="Picture 16">
            <a:extLst>
              <a:ext uri="{FF2B5EF4-FFF2-40B4-BE49-F238E27FC236}">
                <a16:creationId xmlns:a16="http://schemas.microsoft.com/office/drawing/2014/main" id="{A596467A-294C-4E0C-9799-519BC03AFF34}"/>
              </a:ext>
            </a:extLst>
          </p:cNvPr>
          <p:cNvPicPr>
            <a:picLocks noChangeAspect="1"/>
          </p:cNvPicPr>
          <p:nvPr/>
        </p:nvPicPr>
        <p:blipFill>
          <a:blip r:embed="rId8"/>
          <a:stretch>
            <a:fillRect/>
          </a:stretch>
        </p:blipFill>
        <p:spPr>
          <a:xfrm>
            <a:off x="691615" y="1074929"/>
            <a:ext cx="1900212" cy="2393935"/>
          </a:xfrm>
          <a:prstGeom prst="rect">
            <a:avLst/>
          </a:prstGeom>
        </p:spPr>
      </p:pic>
      <p:pic>
        <p:nvPicPr>
          <p:cNvPr id="18" name="Picture 17">
            <a:extLst>
              <a:ext uri="{FF2B5EF4-FFF2-40B4-BE49-F238E27FC236}">
                <a16:creationId xmlns:a16="http://schemas.microsoft.com/office/drawing/2014/main" id="{75AD449A-B23C-408B-8018-AF0CF71E6516}"/>
              </a:ext>
            </a:extLst>
          </p:cNvPr>
          <p:cNvPicPr>
            <a:picLocks noChangeAspect="1"/>
          </p:cNvPicPr>
          <p:nvPr/>
        </p:nvPicPr>
        <p:blipFill>
          <a:blip r:embed="rId9"/>
          <a:stretch>
            <a:fillRect/>
          </a:stretch>
        </p:blipFill>
        <p:spPr>
          <a:xfrm>
            <a:off x="5290577" y="6327152"/>
            <a:ext cx="1594190" cy="523171"/>
          </a:xfrm>
          <a:prstGeom prst="rect">
            <a:avLst/>
          </a:prstGeom>
        </p:spPr>
      </p:pic>
      <p:pic>
        <p:nvPicPr>
          <p:cNvPr id="19" name="Picture 18">
            <a:extLst>
              <a:ext uri="{FF2B5EF4-FFF2-40B4-BE49-F238E27FC236}">
                <a16:creationId xmlns:a16="http://schemas.microsoft.com/office/drawing/2014/main" id="{5794886C-8D3B-4A62-A1CA-A3E60A4C3EDE}"/>
              </a:ext>
            </a:extLst>
          </p:cNvPr>
          <p:cNvPicPr>
            <a:picLocks noChangeAspect="1"/>
          </p:cNvPicPr>
          <p:nvPr/>
        </p:nvPicPr>
        <p:blipFill>
          <a:blip r:embed="rId10"/>
          <a:stretch>
            <a:fillRect/>
          </a:stretch>
        </p:blipFill>
        <p:spPr>
          <a:xfrm>
            <a:off x="6838627" y="4909222"/>
            <a:ext cx="990600" cy="990600"/>
          </a:xfrm>
          <a:prstGeom prst="rect">
            <a:avLst/>
          </a:prstGeom>
        </p:spPr>
      </p:pic>
      <p:pic>
        <p:nvPicPr>
          <p:cNvPr id="20" name="Picture 19">
            <a:extLst>
              <a:ext uri="{FF2B5EF4-FFF2-40B4-BE49-F238E27FC236}">
                <a16:creationId xmlns:a16="http://schemas.microsoft.com/office/drawing/2014/main" id="{07401A32-CC1E-4211-AC44-66B2F1322511}"/>
              </a:ext>
            </a:extLst>
          </p:cNvPr>
          <p:cNvPicPr>
            <a:picLocks noChangeAspect="1"/>
          </p:cNvPicPr>
          <p:nvPr/>
        </p:nvPicPr>
        <p:blipFill>
          <a:blip r:embed="rId11"/>
          <a:stretch>
            <a:fillRect/>
          </a:stretch>
        </p:blipFill>
        <p:spPr>
          <a:xfrm>
            <a:off x="4221622" y="4925826"/>
            <a:ext cx="1228725" cy="1352550"/>
          </a:xfrm>
          <a:prstGeom prst="rect">
            <a:avLst/>
          </a:prstGeom>
        </p:spPr>
      </p:pic>
      <p:pic>
        <p:nvPicPr>
          <p:cNvPr id="14" name="Picture 13">
            <a:extLst>
              <a:ext uri="{FF2B5EF4-FFF2-40B4-BE49-F238E27FC236}">
                <a16:creationId xmlns:a16="http://schemas.microsoft.com/office/drawing/2014/main" id="{217C0A56-A212-4CF6-B41D-79AE74F567B3}"/>
              </a:ext>
            </a:extLst>
          </p:cNvPr>
          <p:cNvPicPr>
            <a:picLocks noChangeAspect="1"/>
          </p:cNvPicPr>
          <p:nvPr/>
        </p:nvPicPr>
        <p:blipFill rotWithShape="1">
          <a:blip r:embed="rId12"/>
          <a:srcRect b="2135"/>
          <a:stretch/>
        </p:blipFill>
        <p:spPr>
          <a:xfrm>
            <a:off x="1751196" y="4456126"/>
            <a:ext cx="2185552" cy="1680250"/>
          </a:xfrm>
          <a:prstGeom prst="rect">
            <a:avLst/>
          </a:prstGeom>
        </p:spPr>
      </p:pic>
      <p:pic>
        <p:nvPicPr>
          <p:cNvPr id="22" name="Picture 21">
            <a:extLst>
              <a:ext uri="{FF2B5EF4-FFF2-40B4-BE49-F238E27FC236}">
                <a16:creationId xmlns:a16="http://schemas.microsoft.com/office/drawing/2014/main" id="{4716E190-680F-4A1F-9494-2CBC5DBF239C}"/>
              </a:ext>
            </a:extLst>
          </p:cNvPr>
          <p:cNvPicPr>
            <a:picLocks noChangeAspect="1"/>
          </p:cNvPicPr>
          <p:nvPr/>
        </p:nvPicPr>
        <p:blipFill>
          <a:blip r:embed="rId13"/>
          <a:stretch>
            <a:fillRect/>
          </a:stretch>
        </p:blipFill>
        <p:spPr>
          <a:xfrm>
            <a:off x="5290578" y="4613694"/>
            <a:ext cx="1228725" cy="1581657"/>
          </a:xfrm>
          <a:prstGeom prst="rect">
            <a:avLst/>
          </a:prstGeom>
        </p:spPr>
      </p:pic>
      <p:pic>
        <p:nvPicPr>
          <p:cNvPr id="4" name="Picture 3">
            <a:extLst>
              <a:ext uri="{FF2B5EF4-FFF2-40B4-BE49-F238E27FC236}">
                <a16:creationId xmlns:a16="http://schemas.microsoft.com/office/drawing/2014/main" id="{AC073599-3C97-4FB3-B179-B4D94E87E463}"/>
              </a:ext>
            </a:extLst>
          </p:cNvPr>
          <p:cNvPicPr>
            <a:picLocks noChangeAspect="1"/>
          </p:cNvPicPr>
          <p:nvPr/>
        </p:nvPicPr>
        <p:blipFill>
          <a:blip r:embed="rId14"/>
          <a:stretch>
            <a:fillRect/>
          </a:stretch>
        </p:blipFill>
        <p:spPr>
          <a:xfrm>
            <a:off x="7829227" y="3112955"/>
            <a:ext cx="2666534" cy="969340"/>
          </a:xfrm>
          <a:prstGeom prst="rect">
            <a:avLst/>
          </a:prstGeom>
        </p:spPr>
      </p:pic>
    </p:spTree>
    <p:extLst>
      <p:ext uri="{BB962C8B-B14F-4D97-AF65-F5344CB8AC3E}">
        <p14:creationId xmlns:p14="http://schemas.microsoft.com/office/powerpoint/2010/main" val="192208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err="1"/>
              <a:t>Dpcmm</a:t>
            </a:r>
            <a:r>
              <a:rPr lang="en-US" dirty="0"/>
              <a:t> Overview</a:t>
            </a:r>
          </a:p>
        </p:txBody>
      </p:sp>
      <p:sp>
        <p:nvSpPr>
          <p:cNvPr id="3" name="Content Placeholder 2"/>
          <p:cNvSpPr>
            <a:spLocks noGrp="1"/>
          </p:cNvSpPr>
          <p:nvPr>
            <p:ph idx="1"/>
          </p:nvPr>
        </p:nvSpPr>
        <p:spPr>
          <a:xfrm>
            <a:off x="1141412" y="2249487"/>
            <a:ext cx="9905999" cy="3541714"/>
          </a:xfrm>
        </p:spPr>
        <p:txBody>
          <a:bodyPr>
            <a:normAutofit/>
          </a:bodyPr>
          <a:lstStyle/>
          <a:p>
            <a:r>
              <a:rPr lang="en-US" dirty="0"/>
              <a:t>Based on functional specifications of ISO 14721, ISO 16363, and good practices from operational digital repositories</a:t>
            </a:r>
          </a:p>
          <a:p>
            <a:r>
              <a:rPr lang="en-US" dirty="0"/>
              <a:t>Systems-based tool for charting an evolutionary path towards increasingly mature stages of digital preservation capability</a:t>
            </a:r>
          </a:p>
          <a:p>
            <a:r>
              <a:rPr lang="en-US" dirty="0"/>
              <a:t>Assessment methodology “scores” organizations on current state capabilities</a:t>
            </a:r>
          </a:p>
          <a:p>
            <a:r>
              <a:rPr lang="en-US" dirty="0"/>
              <a:t>Helps organizations establish priorities, align to mission and mandates, and communicate effectively with stakeholders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Archival Information System (OAIS) Reference Model – ISO 14721</a:t>
            </a:r>
          </a:p>
        </p:txBody>
      </p:sp>
      <p:sp>
        <p:nvSpPr>
          <p:cNvPr id="3" name="Content Placeholder 2"/>
          <p:cNvSpPr>
            <a:spLocks noGrp="1"/>
          </p:cNvSpPr>
          <p:nvPr>
            <p:ph idx="1"/>
          </p:nvPr>
        </p:nvSpPr>
        <p:spPr/>
        <p:txBody>
          <a:bodyPr/>
          <a:lstStyle/>
          <a:p>
            <a:r>
              <a:rPr lang="en-US" dirty="0"/>
              <a:t>High-level, generic reference model for the environment, producers, users, data types, and information flows of a digital repository</a:t>
            </a:r>
          </a:p>
        </p:txBody>
      </p:sp>
      <p:pic>
        <p:nvPicPr>
          <p:cNvPr id="4" name="Picture 1"/>
          <p:cNvPicPr>
            <a:picLocks noChangeAspect="1" noChangeArrowheads="1"/>
          </p:cNvPicPr>
          <p:nvPr/>
        </p:nvPicPr>
        <p:blipFill>
          <a:blip r:embed="rId3" cstate="print"/>
          <a:srcRect/>
          <a:stretch>
            <a:fillRect/>
          </a:stretch>
        </p:blipFill>
        <p:spPr bwMode="auto">
          <a:xfrm>
            <a:off x="2895600" y="3429000"/>
            <a:ext cx="6581776" cy="296290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F1361B18-3906-4D71-A3B6-0B3C4495B6A2}" type="slidenum">
              <a:rPr lang="en-US" smtClean="0"/>
              <a:pPr/>
              <a:t>15</a:t>
            </a:fld>
            <a:endParaRPr lang="en-US"/>
          </a:p>
        </p:txBody>
      </p:sp>
      <p:pic>
        <p:nvPicPr>
          <p:cNvPr id="6" name="Picture 5"/>
          <p:cNvPicPr>
            <a:picLocks noChangeAspect="1"/>
          </p:cNvPicPr>
          <p:nvPr/>
        </p:nvPicPr>
        <p:blipFill>
          <a:blip r:embed="rId4"/>
          <a:stretch>
            <a:fillRect/>
          </a:stretch>
        </p:blipFill>
        <p:spPr>
          <a:xfrm>
            <a:off x="3953143" y="3429001"/>
            <a:ext cx="4441661" cy="2862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1" y="293778"/>
            <a:ext cx="9905998" cy="1478570"/>
          </a:xfrm>
        </p:spPr>
        <p:txBody>
          <a:bodyPr/>
          <a:lstStyle/>
          <a:p>
            <a:r>
              <a:rPr lang="en-US" dirty="0"/>
              <a:t>Repository certification – iso 16363</a:t>
            </a:r>
          </a:p>
        </p:txBody>
      </p:sp>
      <p:sp>
        <p:nvSpPr>
          <p:cNvPr id="5" name="Text Placeholder 4"/>
          <p:cNvSpPr>
            <a:spLocks noGrp="1"/>
          </p:cNvSpPr>
          <p:nvPr>
            <p:ph type="body" sz="half" idx="4294967295"/>
          </p:nvPr>
        </p:nvSpPr>
        <p:spPr>
          <a:xfrm>
            <a:off x="1236290" y="1676400"/>
            <a:ext cx="4352660" cy="4340530"/>
          </a:xfrm>
          <a:solidFill>
            <a:schemeClr val="bg2">
              <a:lumMod val="50000"/>
            </a:schemeClr>
          </a:solidFill>
        </p:spPr>
        <p:txBody>
          <a:bodyPr>
            <a:normAutofit/>
          </a:bodyPr>
          <a:lstStyle/>
          <a:p>
            <a:r>
              <a:rPr lang="en-US" sz="2000" dirty="0"/>
              <a:t>This International Standard defines a recommended practice for assessing the trustworthiness of digital repositories. </a:t>
            </a:r>
          </a:p>
          <a:p>
            <a:r>
              <a:rPr lang="en-US" sz="2000" dirty="0"/>
              <a:t>Applicable to the entire range of digital repositories. </a:t>
            </a:r>
          </a:p>
          <a:p>
            <a:r>
              <a:rPr lang="en-US" sz="2000" dirty="0"/>
              <a:t>This International Standard can be used as a basis for certification.</a:t>
            </a:r>
          </a:p>
        </p:txBody>
      </p:sp>
      <p:pic>
        <p:nvPicPr>
          <p:cNvPr id="18434" name="Picture 2"/>
          <p:cNvPicPr>
            <a:picLocks noGrp="1" noChangeAspect="1" noChangeArrowheads="1"/>
          </p:cNvPicPr>
          <p:nvPr>
            <p:ph idx="4294967295"/>
          </p:nvPr>
        </p:nvPicPr>
        <p:blipFill>
          <a:blip r:embed="rId2" cstate="print"/>
          <a:srcRect/>
          <a:stretch>
            <a:fillRect/>
          </a:stretch>
        </p:blipFill>
        <p:spPr bwMode="auto">
          <a:xfrm>
            <a:off x="6312495" y="1676400"/>
            <a:ext cx="4448175" cy="434053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ISO 16363 categories</a:t>
            </a:r>
          </a:p>
        </p:txBody>
      </p:sp>
      <p:sp>
        <p:nvSpPr>
          <p:cNvPr id="7" name="Content Placeholder 6"/>
          <p:cNvSpPr>
            <a:spLocks noGrp="1"/>
          </p:cNvSpPr>
          <p:nvPr>
            <p:ph sz="half" idx="4294967295"/>
          </p:nvPr>
        </p:nvSpPr>
        <p:spPr>
          <a:xfrm>
            <a:off x="4800600" y="1752601"/>
            <a:ext cx="2819400" cy="4525963"/>
          </a:xfrm>
          <a:solidFill>
            <a:schemeClr val="accent4">
              <a:lumMod val="75000"/>
            </a:schemeClr>
          </a:solidFill>
        </p:spPr>
        <p:txBody>
          <a:bodyPr>
            <a:normAutofit/>
          </a:bodyPr>
          <a:lstStyle/>
          <a:p>
            <a:pPr>
              <a:buNone/>
            </a:pPr>
            <a:r>
              <a:rPr lang="en-US" sz="1800" b="1" dirty="0"/>
              <a:t>Digital Object Management</a:t>
            </a:r>
          </a:p>
          <a:p>
            <a:pPr marL="0" indent="0">
              <a:buNone/>
            </a:pPr>
            <a:endParaRPr lang="en-US" sz="1800" dirty="0"/>
          </a:p>
          <a:p>
            <a:r>
              <a:rPr lang="en-US" sz="1800" dirty="0"/>
              <a:t>Ingest:  Acquisition of Content</a:t>
            </a:r>
          </a:p>
          <a:p>
            <a:r>
              <a:rPr lang="en-US" sz="1800" dirty="0"/>
              <a:t>Ingest: Creation of the AIP</a:t>
            </a:r>
          </a:p>
          <a:p>
            <a:r>
              <a:rPr lang="en-US" sz="1800" dirty="0"/>
              <a:t>Preservation Planning</a:t>
            </a:r>
          </a:p>
          <a:p>
            <a:r>
              <a:rPr lang="en-US" sz="1800" dirty="0"/>
              <a:t>AIP Preservation</a:t>
            </a:r>
          </a:p>
          <a:p>
            <a:r>
              <a:rPr lang="en-US" sz="1800" dirty="0"/>
              <a:t>Information Management</a:t>
            </a:r>
          </a:p>
          <a:p>
            <a:r>
              <a:rPr lang="en-US" sz="1800" dirty="0"/>
              <a:t>Access Management</a:t>
            </a:r>
          </a:p>
        </p:txBody>
      </p:sp>
      <p:sp>
        <p:nvSpPr>
          <p:cNvPr id="6" name="Content Placeholder 5"/>
          <p:cNvSpPr>
            <a:spLocks noGrp="1"/>
          </p:cNvSpPr>
          <p:nvPr>
            <p:ph sz="half" idx="4294967295"/>
          </p:nvPr>
        </p:nvSpPr>
        <p:spPr>
          <a:xfrm>
            <a:off x="1676400" y="1752601"/>
            <a:ext cx="2971800" cy="4525963"/>
          </a:xfrm>
          <a:solidFill>
            <a:schemeClr val="accent2">
              <a:lumMod val="75000"/>
            </a:schemeClr>
          </a:solidFill>
        </p:spPr>
        <p:txBody>
          <a:bodyPr>
            <a:normAutofit fontScale="92500" lnSpcReduction="10000"/>
          </a:bodyPr>
          <a:lstStyle/>
          <a:p>
            <a:pPr>
              <a:buNone/>
            </a:pPr>
            <a:r>
              <a:rPr lang="en-US" sz="1800" b="1" dirty="0"/>
              <a:t>Organizational Infrastructure</a:t>
            </a:r>
          </a:p>
          <a:p>
            <a:pPr marL="0" indent="0">
              <a:buNone/>
            </a:pPr>
            <a:endParaRPr lang="en-US" sz="1800" dirty="0"/>
          </a:p>
          <a:p>
            <a:r>
              <a:rPr lang="en-US" sz="1800" dirty="0"/>
              <a:t>Governance and Organizational Viability</a:t>
            </a:r>
            <a:endParaRPr lang="en-US" dirty="0"/>
          </a:p>
          <a:p>
            <a:r>
              <a:rPr lang="en-US" sz="1800" dirty="0"/>
              <a:t>Organizational Structure and Staffing</a:t>
            </a:r>
          </a:p>
          <a:p>
            <a:r>
              <a:rPr lang="en-US" sz="1800" dirty="0"/>
              <a:t>Procedural Accountability and Preservation Policy Framework</a:t>
            </a:r>
          </a:p>
          <a:p>
            <a:r>
              <a:rPr lang="en-US" sz="1800" dirty="0"/>
              <a:t>Financial Sustainability</a:t>
            </a:r>
          </a:p>
          <a:p>
            <a:r>
              <a:rPr lang="en-US" sz="1800" dirty="0"/>
              <a:t>Contracts, Licenses, and Liabilities</a:t>
            </a:r>
          </a:p>
        </p:txBody>
      </p:sp>
      <p:sp>
        <p:nvSpPr>
          <p:cNvPr id="8" name="Content Placeholder 5"/>
          <p:cNvSpPr txBox="1">
            <a:spLocks/>
          </p:cNvSpPr>
          <p:nvPr/>
        </p:nvSpPr>
        <p:spPr>
          <a:xfrm>
            <a:off x="7696200" y="1752601"/>
            <a:ext cx="2743200" cy="4525963"/>
          </a:xfrm>
          <a:prstGeom prst="rect">
            <a:avLst/>
          </a:prstGeom>
          <a:solidFill>
            <a:schemeClr val="bg2">
              <a:lumMod val="50000"/>
            </a:schemeClr>
          </a:solidFill>
          <a:ln>
            <a:solidFill>
              <a:schemeClr val="accent4">
                <a:lumMod val="75000"/>
              </a:schemeClr>
            </a:solidFill>
          </a:ln>
        </p:spPr>
        <p:txBody>
          <a:bodyPr vert="horz" lIns="91440" tIns="45720" rIns="91440" bIns="45720" rtlCol="0">
            <a:normAutofit/>
          </a:bodyPr>
          <a:lstStyle/>
          <a:p>
            <a:pPr marL="342900" indent="-342900" defTabSz="914400">
              <a:spcBef>
                <a:spcPct val="20000"/>
              </a:spcBef>
              <a:defRPr/>
            </a:pPr>
            <a:r>
              <a:rPr lang="en-US" b="1" dirty="0"/>
              <a:t>Infrastructure and Security Risk Management</a:t>
            </a:r>
          </a:p>
          <a:p>
            <a:pPr marL="342900" indent="-342900" defTabSz="914400">
              <a:spcBef>
                <a:spcPct val="20000"/>
              </a:spcBef>
              <a:buFont typeface="Arial" pitchFamily="34" charset="0"/>
              <a:buChar char="•"/>
              <a:defRPr/>
            </a:pPr>
            <a:endParaRPr lang="en-US" dirty="0"/>
          </a:p>
          <a:p>
            <a:pPr marL="342900" indent="-342900" defTabSz="914400">
              <a:spcBef>
                <a:spcPct val="20000"/>
              </a:spcBef>
              <a:buFont typeface="Arial" pitchFamily="34" charset="0"/>
              <a:buChar char="•"/>
              <a:defRPr/>
            </a:pPr>
            <a:r>
              <a:rPr lang="en-US" dirty="0"/>
              <a:t>Technical Infrastructure Risk Management</a:t>
            </a:r>
          </a:p>
          <a:p>
            <a:pPr marL="342900" indent="-342900" defTabSz="914400">
              <a:spcBef>
                <a:spcPct val="20000"/>
              </a:spcBef>
              <a:buFont typeface="Arial" pitchFamily="34" charset="0"/>
              <a:buChar char="•"/>
              <a:defRPr/>
            </a:pPr>
            <a:r>
              <a:rPr lang="en-US" dirty="0"/>
              <a:t>Security Risk Management</a:t>
            </a:r>
          </a:p>
          <a:p>
            <a:pPr marL="742950" lvl="1" indent="-285750" defTabSz="914400">
              <a:spcBef>
                <a:spcPct val="20000"/>
              </a:spcBef>
              <a:buFont typeface="Arial" pitchFamily="34" charset="0"/>
              <a:buChar char="–"/>
              <a:defRPr/>
            </a:pPr>
            <a:endParaRPr lang="en-US" sz="2400" dirty="0">
              <a:solidFill>
                <a:srgbClr val="8E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792DF-3795-4240-8DBA-2EB578B89703}"/>
              </a:ext>
            </a:extLst>
          </p:cNvPr>
          <p:cNvPicPr>
            <a:picLocks noChangeAspect="1"/>
          </p:cNvPicPr>
          <p:nvPr/>
        </p:nvPicPr>
        <p:blipFill>
          <a:blip r:embed="rId3"/>
          <a:stretch>
            <a:fillRect/>
          </a:stretch>
        </p:blipFill>
        <p:spPr>
          <a:xfrm>
            <a:off x="285971" y="1887472"/>
            <a:ext cx="6761905" cy="4247619"/>
          </a:xfrm>
          <a:prstGeom prst="rect">
            <a:avLst/>
          </a:prstGeom>
          <a:ln>
            <a:solidFill>
              <a:srgbClr val="FF0000"/>
            </a:solidFill>
          </a:ln>
        </p:spPr>
      </p:pic>
      <p:sp>
        <p:nvSpPr>
          <p:cNvPr id="9" name="Oval 8">
            <a:extLst>
              <a:ext uri="{FF2B5EF4-FFF2-40B4-BE49-F238E27FC236}">
                <a16:creationId xmlns:a16="http://schemas.microsoft.com/office/drawing/2014/main" id="{48C8C9A4-83F7-49F6-B603-24E5A72B10BC}"/>
              </a:ext>
            </a:extLst>
          </p:cNvPr>
          <p:cNvSpPr/>
          <p:nvPr/>
        </p:nvSpPr>
        <p:spPr>
          <a:xfrm>
            <a:off x="3058207" y="4970529"/>
            <a:ext cx="2544289" cy="3193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17A7DCC-37FB-4B50-AC41-CDE625D12285}"/>
              </a:ext>
            </a:extLst>
          </p:cNvPr>
          <p:cNvPicPr>
            <a:picLocks noChangeAspect="1"/>
          </p:cNvPicPr>
          <p:nvPr/>
        </p:nvPicPr>
        <p:blipFill>
          <a:blip r:embed="rId4"/>
          <a:stretch>
            <a:fillRect/>
          </a:stretch>
        </p:blipFill>
        <p:spPr>
          <a:xfrm>
            <a:off x="7177564" y="1343301"/>
            <a:ext cx="4396816" cy="1742372"/>
          </a:xfrm>
          <a:prstGeom prst="rect">
            <a:avLst/>
          </a:prstGeom>
        </p:spPr>
      </p:pic>
      <p:pic>
        <p:nvPicPr>
          <p:cNvPr id="11" name="Picture 10">
            <a:extLst>
              <a:ext uri="{FF2B5EF4-FFF2-40B4-BE49-F238E27FC236}">
                <a16:creationId xmlns:a16="http://schemas.microsoft.com/office/drawing/2014/main" id="{BE8BB8B9-0AA6-4C93-A296-39596EF7F110}"/>
              </a:ext>
            </a:extLst>
          </p:cNvPr>
          <p:cNvPicPr>
            <a:picLocks noChangeAspect="1"/>
          </p:cNvPicPr>
          <p:nvPr/>
        </p:nvPicPr>
        <p:blipFill>
          <a:blip r:embed="rId5"/>
          <a:stretch>
            <a:fillRect/>
          </a:stretch>
        </p:blipFill>
        <p:spPr>
          <a:xfrm>
            <a:off x="7177564" y="3276583"/>
            <a:ext cx="4396816" cy="3096888"/>
          </a:xfrm>
          <a:prstGeom prst="rect">
            <a:avLst/>
          </a:prstGeom>
        </p:spPr>
      </p:pic>
      <p:sp>
        <p:nvSpPr>
          <p:cNvPr id="13" name="Text Placeholder 4">
            <a:extLst>
              <a:ext uri="{FF2B5EF4-FFF2-40B4-BE49-F238E27FC236}">
                <a16:creationId xmlns:a16="http://schemas.microsoft.com/office/drawing/2014/main" id="{770EDFB5-4D8C-44F9-B5FD-6E94DAC9284D}"/>
              </a:ext>
            </a:extLst>
          </p:cNvPr>
          <p:cNvSpPr txBox="1">
            <a:spLocks/>
          </p:cNvSpPr>
          <p:nvPr/>
        </p:nvSpPr>
        <p:spPr>
          <a:xfrm>
            <a:off x="909813" y="608220"/>
            <a:ext cx="9192552" cy="1279252"/>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733" dirty="0"/>
              <a:t>Exemplar –Trusted Digital Repository </a:t>
            </a:r>
          </a:p>
          <a:p>
            <a:r>
              <a:rPr lang="en-US" sz="3733" dirty="0"/>
              <a:t>certified to ISO 16363</a:t>
            </a:r>
          </a:p>
        </p:txBody>
      </p:sp>
      <p:sp>
        <p:nvSpPr>
          <p:cNvPr id="2" name="TextBox 1">
            <a:extLst>
              <a:ext uri="{FF2B5EF4-FFF2-40B4-BE49-F238E27FC236}">
                <a16:creationId xmlns:a16="http://schemas.microsoft.com/office/drawing/2014/main" id="{F959378B-EE9B-4770-A4F6-246DA922D7B8}"/>
              </a:ext>
            </a:extLst>
          </p:cNvPr>
          <p:cNvSpPr txBox="1"/>
          <p:nvPr/>
        </p:nvSpPr>
        <p:spPr>
          <a:xfrm>
            <a:off x="6925468" y="115197"/>
            <a:ext cx="4648912" cy="369332"/>
          </a:xfrm>
          <a:prstGeom prst="rect">
            <a:avLst/>
          </a:prstGeom>
          <a:noFill/>
        </p:spPr>
        <p:txBody>
          <a:bodyPr wrap="square" rtlCol="0">
            <a:spAutoFit/>
          </a:bodyPr>
          <a:lstStyle/>
          <a:p>
            <a:r>
              <a:rPr lang="en-US" dirty="0">
                <a:solidFill>
                  <a:schemeClr val="bg1"/>
                </a:solidFill>
              </a:rPr>
              <a:t>Check out the two BACKER blog posts on GPO</a:t>
            </a:r>
          </a:p>
        </p:txBody>
      </p:sp>
    </p:spTree>
    <p:extLst>
      <p:ext uri="{BB962C8B-B14F-4D97-AF65-F5344CB8AC3E}">
        <p14:creationId xmlns:p14="http://schemas.microsoft.com/office/powerpoint/2010/main" val="1637930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Digital preservation capability maturity model (DPCMM)</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How it works</a:t>
            </a:r>
          </a:p>
        </p:txBody>
      </p:sp>
      <p:sp>
        <p:nvSpPr>
          <p:cNvPr id="4" name="Slide Number Placeholder 3">
            <a:extLst>
              <a:ext uri="{FF2B5EF4-FFF2-40B4-BE49-F238E27FC236}">
                <a16:creationId xmlns:a16="http://schemas.microsoft.com/office/drawing/2014/main" id="{A1B592A3-3DB4-4804-87F1-B5D127A21D67}"/>
              </a:ext>
            </a:extLst>
          </p:cNvPr>
          <p:cNvSpPr>
            <a:spLocks noGrp="1"/>
          </p:cNvSpPr>
          <p:nvPr>
            <p:ph type="sldNum" sz="quarter" idx="12"/>
          </p:nvPr>
        </p:nvSpPr>
        <p:spPr/>
        <p:txBody>
          <a:bodyPr/>
          <a:lstStyle/>
          <a:p>
            <a:fld id="{CE2919DE-2D43-4A66-BAB4-E73DD29546D8}" type="slidenum">
              <a:rPr lang="en-US" smtClean="0"/>
              <a:t>19</a:t>
            </a:fld>
            <a:endParaRPr lang="en-US"/>
          </a:p>
        </p:txBody>
      </p:sp>
    </p:spTree>
    <p:extLst>
      <p:ext uri="{BB962C8B-B14F-4D97-AF65-F5344CB8AC3E}">
        <p14:creationId xmlns:p14="http://schemas.microsoft.com/office/powerpoint/2010/main" val="475142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2B2A-397D-4420-AD9A-0020C8E441FC}"/>
              </a:ext>
            </a:extLst>
          </p:cNvPr>
          <p:cNvSpPr>
            <a:spLocks noGrp="1"/>
          </p:cNvSpPr>
          <p:nvPr>
            <p:ph type="title"/>
          </p:nvPr>
        </p:nvSpPr>
        <p:spPr/>
        <p:txBody>
          <a:bodyPr/>
          <a:lstStyle/>
          <a:p>
            <a:r>
              <a:rPr lang="en-US" dirty="0"/>
              <a:t>Session Agenda</a:t>
            </a:r>
          </a:p>
        </p:txBody>
      </p:sp>
      <p:sp>
        <p:nvSpPr>
          <p:cNvPr id="3" name="Content Placeholder 2">
            <a:extLst>
              <a:ext uri="{FF2B5EF4-FFF2-40B4-BE49-F238E27FC236}">
                <a16:creationId xmlns:a16="http://schemas.microsoft.com/office/drawing/2014/main" id="{40C30FBE-8B52-414E-BA40-7604711D8687}"/>
              </a:ext>
            </a:extLst>
          </p:cNvPr>
          <p:cNvSpPr>
            <a:spLocks noGrp="1"/>
          </p:cNvSpPr>
          <p:nvPr>
            <p:ph idx="1"/>
          </p:nvPr>
        </p:nvSpPr>
        <p:spPr/>
        <p:txBody>
          <a:bodyPr>
            <a:normAutofit lnSpcReduction="10000"/>
          </a:bodyPr>
          <a:lstStyle/>
          <a:p>
            <a:r>
              <a:rPr lang="en-US" dirty="0"/>
              <a:t>Welcome &amp; Introductions</a:t>
            </a:r>
          </a:p>
          <a:p>
            <a:r>
              <a:rPr lang="en-US" dirty="0"/>
              <a:t>BACKER – Building Archival Capacity for Keeping Electronic Records</a:t>
            </a:r>
          </a:p>
          <a:p>
            <a:r>
              <a:rPr lang="en-US" dirty="0"/>
              <a:t>Digital Preservation Capability Maturity Model</a:t>
            </a:r>
          </a:p>
          <a:p>
            <a:pPr lvl="1"/>
            <a:r>
              <a:rPr lang="en-US" dirty="0"/>
              <a:t>Origin &amp; Foundations</a:t>
            </a:r>
          </a:p>
          <a:p>
            <a:pPr lvl="1"/>
            <a:r>
              <a:rPr lang="en-US" dirty="0"/>
              <a:t>How It Works &amp; How It is Used</a:t>
            </a:r>
          </a:p>
          <a:p>
            <a:r>
              <a:rPr lang="en-US" dirty="0" err="1"/>
              <a:t>CoSA</a:t>
            </a:r>
            <a:r>
              <a:rPr lang="en-US" dirty="0"/>
              <a:t> Digital Preservation Capability Self-Assessment</a:t>
            </a:r>
          </a:p>
          <a:p>
            <a:r>
              <a:rPr lang="en-US" dirty="0"/>
              <a:t>Questions &amp; Feedback</a:t>
            </a:r>
          </a:p>
          <a:p>
            <a:pPr lvl="1"/>
            <a:endParaRPr lang="en-US" dirty="0"/>
          </a:p>
          <a:p>
            <a:endParaRPr lang="en-US" dirty="0"/>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EDB849B0-146D-4BAA-8CAE-E933A4534BDC}"/>
              </a:ext>
            </a:extLst>
          </p:cNvPr>
          <p:cNvSpPr>
            <a:spLocks noGrp="1"/>
          </p:cNvSpPr>
          <p:nvPr>
            <p:ph type="sldNum" sz="quarter" idx="12"/>
          </p:nvPr>
        </p:nvSpPr>
        <p:spPr/>
        <p:txBody>
          <a:bodyPr/>
          <a:lstStyle/>
          <a:p>
            <a:fld id="{CE2919DE-2D43-4A66-BAB4-E73DD29546D8}" type="slidenum">
              <a:rPr lang="en-US" smtClean="0"/>
              <a:t>2</a:t>
            </a:fld>
            <a:endParaRPr lang="en-US"/>
          </a:p>
        </p:txBody>
      </p:sp>
    </p:spTree>
    <p:extLst>
      <p:ext uri="{BB962C8B-B14F-4D97-AF65-F5344CB8AC3E}">
        <p14:creationId xmlns:p14="http://schemas.microsoft.com/office/powerpoint/2010/main" val="2796085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5C3312-2B3C-4795-894A-BAF2AA0060C8}"/>
              </a:ext>
            </a:extLst>
          </p:cNvPr>
          <p:cNvPicPr>
            <a:picLocks noChangeAspect="1"/>
          </p:cNvPicPr>
          <p:nvPr/>
        </p:nvPicPr>
        <p:blipFill>
          <a:blip r:embed="rId3"/>
          <a:stretch>
            <a:fillRect/>
          </a:stretch>
        </p:blipFill>
        <p:spPr>
          <a:xfrm>
            <a:off x="1954139" y="1866102"/>
            <a:ext cx="8462763" cy="4872256"/>
          </a:xfrm>
          <a:prstGeom prst="rect">
            <a:avLst/>
          </a:prstGeom>
        </p:spPr>
      </p:pic>
      <p:sp>
        <p:nvSpPr>
          <p:cNvPr id="5" name="Title 4">
            <a:extLst>
              <a:ext uri="{FF2B5EF4-FFF2-40B4-BE49-F238E27FC236}">
                <a16:creationId xmlns:a16="http://schemas.microsoft.com/office/drawing/2014/main" id="{85047EB1-1A3E-4EFD-8F8E-DCA4E5BCA728}"/>
              </a:ext>
            </a:extLst>
          </p:cNvPr>
          <p:cNvSpPr>
            <a:spLocks noGrp="1"/>
          </p:cNvSpPr>
          <p:nvPr>
            <p:ph type="title"/>
          </p:nvPr>
        </p:nvSpPr>
        <p:spPr/>
        <p:txBody>
          <a:bodyPr>
            <a:normAutofit/>
          </a:bodyPr>
          <a:lstStyle/>
          <a:p>
            <a:r>
              <a:rPr lang="en-US" sz="3200" dirty="0"/>
              <a:t>Digital Preservation capability maturity model (DPCMM)</a:t>
            </a:r>
          </a:p>
        </p:txBody>
      </p:sp>
    </p:spTree>
    <p:extLst>
      <p:ext uri="{BB962C8B-B14F-4D97-AF65-F5344CB8AC3E}">
        <p14:creationId xmlns:p14="http://schemas.microsoft.com/office/powerpoint/2010/main" val="2655738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Preservation Infrastructure</a:t>
            </a:r>
          </a:p>
        </p:txBody>
      </p:sp>
      <p:sp>
        <p:nvSpPr>
          <p:cNvPr id="5" name="Content Placeholder 4"/>
          <p:cNvSpPr>
            <a:spLocks noGrp="1"/>
          </p:cNvSpPr>
          <p:nvPr>
            <p:ph idx="1"/>
          </p:nvPr>
        </p:nvSpPr>
        <p:spPr>
          <a:xfrm>
            <a:off x="1141413" y="1916201"/>
            <a:ext cx="9905999" cy="4441870"/>
          </a:xfrm>
        </p:spPr>
        <p:txBody>
          <a:bodyPr>
            <a:normAutofit lnSpcReduction="10000"/>
          </a:bodyPr>
          <a:lstStyle/>
          <a:p>
            <a:pPr marL="457200" indent="-457200">
              <a:buFont typeface="+mj-lt"/>
              <a:buAutoNum type="arabicPeriod"/>
            </a:pPr>
            <a:r>
              <a:rPr lang="en-US" dirty="0"/>
              <a:t>Digital Preservation Policy</a:t>
            </a:r>
          </a:p>
          <a:p>
            <a:pPr marL="457200" indent="-457200">
              <a:buFont typeface="+mj-lt"/>
              <a:buAutoNum type="arabicPeriod"/>
            </a:pPr>
            <a:r>
              <a:rPr lang="en-US" dirty="0"/>
              <a:t>Digital Preservation Strategy</a:t>
            </a:r>
          </a:p>
          <a:p>
            <a:pPr marL="457200" indent="-457200">
              <a:buFont typeface="+mj-lt"/>
              <a:buAutoNum type="arabicPeriod"/>
            </a:pPr>
            <a:r>
              <a:rPr lang="en-US" dirty="0"/>
              <a:t>Governance</a:t>
            </a:r>
          </a:p>
          <a:p>
            <a:pPr marL="457200" indent="-457200">
              <a:buFont typeface="+mj-lt"/>
              <a:buAutoNum type="arabicPeriod"/>
            </a:pPr>
            <a:r>
              <a:rPr lang="en-US" dirty="0"/>
              <a:t>Collaborative Engagement</a:t>
            </a:r>
          </a:p>
          <a:p>
            <a:pPr marL="457200" indent="-457200">
              <a:buFont typeface="+mj-lt"/>
              <a:buAutoNum type="arabicPeriod"/>
            </a:pPr>
            <a:r>
              <a:rPr lang="en-US" dirty="0"/>
              <a:t>Technical Expertise</a:t>
            </a:r>
          </a:p>
          <a:p>
            <a:pPr marL="457200" indent="-457200">
              <a:buFont typeface="+mj-lt"/>
              <a:buAutoNum type="arabicPeriod"/>
            </a:pPr>
            <a:r>
              <a:rPr lang="en-US" dirty="0"/>
              <a:t>Open Standard Technology Neutral (OS/TN) Formats</a:t>
            </a:r>
          </a:p>
          <a:p>
            <a:pPr marL="457200" indent="-457200">
              <a:buFont typeface="+mj-lt"/>
              <a:buAutoNum type="arabicPeriod"/>
            </a:pPr>
            <a:r>
              <a:rPr lang="en-US" dirty="0"/>
              <a:t>Designated Community</a:t>
            </a:r>
          </a:p>
          <a:p>
            <a:pPr marL="457200" indent="-457200">
              <a:buFont typeface="+mj-lt"/>
              <a:buAutoNum type="arabicPeriod"/>
            </a:pPr>
            <a:r>
              <a:rPr lang="en-US" dirty="0"/>
              <a:t>Electronic Records Survey</a:t>
            </a:r>
          </a:p>
        </p:txBody>
      </p:sp>
      <p:sp>
        <p:nvSpPr>
          <p:cNvPr id="6" name="Slide Number Placeholder 5"/>
          <p:cNvSpPr>
            <a:spLocks noGrp="1"/>
          </p:cNvSpPr>
          <p:nvPr>
            <p:ph type="sldNum" sz="quarter" idx="12"/>
          </p:nvPr>
        </p:nvSpPr>
        <p:spPr/>
        <p:txBody>
          <a:bodyPr/>
          <a:lstStyle/>
          <a:p>
            <a:fld id="{F1361B18-3906-4D71-A3B6-0B3C4495B6A2}" type="slidenum">
              <a:rPr lang="en-US" smtClean="0"/>
              <a:pPr/>
              <a:t>21</a:t>
            </a:fld>
            <a:endParaRPr lang="en-US"/>
          </a:p>
        </p:txBody>
      </p:sp>
      <p:pic>
        <p:nvPicPr>
          <p:cNvPr id="7" name="Picture 6">
            <a:extLst>
              <a:ext uri="{FF2B5EF4-FFF2-40B4-BE49-F238E27FC236}">
                <a16:creationId xmlns:a16="http://schemas.microsoft.com/office/drawing/2014/main" id="{90DF86BC-7CBD-428B-85BA-C68C208D13C8}"/>
              </a:ext>
            </a:extLst>
          </p:cNvPr>
          <p:cNvPicPr>
            <a:picLocks noChangeAspect="1"/>
          </p:cNvPicPr>
          <p:nvPr/>
        </p:nvPicPr>
        <p:blipFill>
          <a:blip r:embed="rId3"/>
          <a:stretch>
            <a:fillRect/>
          </a:stretch>
        </p:blipFill>
        <p:spPr>
          <a:xfrm>
            <a:off x="7329444" y="1916201"/>
            <a:ext cx="3788635" cy="21812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Preservation Services</a:t>
            </a:r>
          </a:p>
        </p:txBody>
      </p:sp>
      <p:sp>
        <p:nvSpPr>
          <p:cNvPr id="5" name="Content Placeholder 4"/>
          <p:cNvSpPr>
            <a:spLocks noGrp="1"/>
          </p:cNvSpPr>
          <p:nvPr>
            <p:ph idx="1"/>
          </p:nvPr>
        </p:nvSpPr>
        <p:spPr>
          <a:xfrm>
            <a:off x="1141413" y="2027296"/>
            <a:ext cx="9905999" cy="3541714"/>
          </a:xfrm>
        </p:spPr>
        <p:txBody>
          <a:bodyPr>
            <a:normAutofit fontScale="92500" lnSpcReduction="10000"/>
          </a:bodyPr>
          <a:lstStyle/>
          <a:p>
            <a:pPr marL="514350" indent="-514350">
              <a:buFont typeface="+mj-lt"/>
              <a:buAutoNum type="arabicPeriod" startAt="9"/>
            </a:pPr>
            <a:r>
              <a:rPr lang="en-US" dirty="0"/>
              <a:t>  Ingest</a:t>
            </a:r>
          </a:p>
          <a:p>
            <a:pPr marL="457200" indent="-457200">
              <a:buFont typeface="+mj-lt"/>
              <a:buAutoNum type="arabicPeriod" startAt="9"/>
            </a:pPr>
            <a:r>
              <a:rPr lang="en-US" dirty="0"/>
              <a:t>  Archival Storage</a:t>
            </a:r>
          </a:p>
          <a:p>
            <a:pPr marL="457200" indent="-457200">
              <a:buFont typeface="+mj-lt"/>
              <a:buAutoNum type="arabicPeriod" startAt="9"/>
            </a:pPr>
            <a:r>
              <a:rPr lang="en-US" dirty="0"/>
              <a:t>  Device/Media Renewal</a:t>
            </a:r>
          </a:p>
          <a:p>
            <a:pPr marL="457200" indent="-457200">
              <a:buFont typeface="+mj-lt"/>
              <a:buAutoNum type="arabicPeriod" startAt="9"/>
            </a:pPr>
            <a:r>
              <a:rPr lang="en-US" dirty="0"/>
              <a:t>  Integrity</a:t>
            </a:r>
          </a:p>
          <a:p>
            <a:pPr marL="457200" indent="-457200">
              <a:buFont typeface="+mj-lt"/>
              <a:buAutoNum type="arabicPeriod" startAt="9"/>
            </a:pPr>
            <a:r>
              <a:rPr lang="en-US" dirty="0"/>
              <a:t>  Security</a:t>
            </a:r>
          </a:p>
          <a:p>
            <a:pPr marL="457200" indent="-457200">
              <a:buFont typeface="+mj-lt"/>
              <a:buAutoNum type="arabicPeriod" startAt="9"/>
            </a:pPr>
            <a:r>
              <a:rPr lang="en-US" dirty="0"/>
              <a:t>  Preservation Metadata</a:t>
            </a:r>
          </a:p>
          <a:p>
            <a:pPr marL="457200" indent="-457200">
              <a:buFont typeface="+mj-lt"/>
              <a:buAutoNum type="arabicPeriod" startAt="9"/>
            </a:pPr>
            <a:r>
              <a:rPr lang="en-US" dirty="0"/>
              <a:t>  Access</a:t>
            </a:r>
          </a:p>
          <a:p>
            <a:endParaRPr lang="en-US" dirty="0"/>
          </a:p>
        </p:txBody>
      </p:sp>
      <p:sp>
        <p:nvSpPr>
          <p:cNvPr id="6" name="Slide Number Placeholder 5"/>
          <p:cNvSpPr>
            <a:spLocks noGrp="1"/>
          </p:cNvSpPr>
          <p:nvPr>
            <p:ph type="sldNum" sz="quarter" idx="12"/>
          </p:nvPr>
        </p:nvSpPr>
        <p:spPr/>
        <p:txBody>
          <a:bodyPr/>
          <a:lstStyle/>
          <a:p>
            <a:fld id="{F1361B18-3906-4D71-A3B6-0B3C4495B6A2}" type="slidenum">
              <a:rPr lang="en-US" smtClean="0"/>
              <a:pPr/>
              <a:t>22</a:t>
            </a:fld>
            <a:endParaRPr lang="en-US"/>
          </a:p>
        </p:txBody>
      </p:sp>
      <p:pic>
        <p:nvPicPr>
          <p:cNvPr id="7" name="Picture 6">
            <a:extLst>
              <a:ext uri="{FF2B5EF4-FFF2-40B4-BE49-F238E27FC236}">
                <a16:creationId xmlns:a16="http://schemas.microsoft.com/office/drawing/2014/main" id="{2BB6A309-C3EE-4995-9935-BC3CBC5A726C}"/>
              </a:ext>
            </a:extLst>
          </p:cNvPr>
          <p:cNvPicPr>
            <a:picLocks noChangeAspect="1"/>
          </p:cNvPicPr>
          <p:nvPr/>
        </p:nvPicPr>
        <p:blipFill>
          <a:blip r:embed="rId3"/>
          <a:stretch>
            <a:fillRect/>
          </a:stretch>
        </p:blipFill>
        <p:spPr>
          <a:xfrm>
            <a:off x="7481844" y="2068601"/>
            <a:ext cx="3788635" cy="2181226"/>
          </a:xfrm>
          <a:prstGeom prst="rect">
            <a:avLst/>
          </a:prstGeom>
        </p:spPr>
      </p:pic>
      <p:sp>
        <p:nvSpPr>
          <p:cNvPr id="2" name="Oval 1">
            <a:extLst>
              <a:ext uri="{FF2B5EF4-FFF2-40B4-BE49-F238E27FC236}">
                <a16:creationId xmlns:a16="http://schemas.microsoft.com/office/drawing/2014/main" id="{F14CD537-CF82-41AE-8C5A-F04221019366}"/>
              </a:ext>
            </a:extLst>
          </p:cNvPr>
          <p:cNvSpPr/>
          <p:nvPr/>
        </p:nvSpPr>
        <p:spPr>
          <a:xfrm>
            <a:off x="8809564" y="2634241"/>
            <a:ext cx="1213503" cy="1153682"/>
          </a:xfrm>
          <a:prstGeom prst="ellipse">
            <a:avLst/>
          </a:prstGeom>
          <a:noFill/>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no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1413" y="618518"/>
            <a:ext cx="9905998" cy="1478570"/>
          </a:xfrm>
        </p:spPr>
        <p:txBody>
          <a:bodyPr>
            <a:normAutofit/>
          </a:bodyPr>
          <a:lstStyle/>
          <a:p>
            <a:r>
              <a:rPr lang="en-US" dirty="0" err="1"/>
              <a:t>DPcmm</a:t>
            </a:r>
            <a:r>
              <a:rPr lang="en-US" dirty="0"/>
              <a:t> Capability Stages</a:t>
            </a:r>
            <a:br>
              <a:rPr lang="en-US" dirty="0"/>
            </a:br>
            <a:endParaRPr lang="en-US" dirty="0"/>
          </a:p>
        </p:txBody>
      </p:sp>
      <p:sp>
        <p:nvSpPr>
          <p:cNvPr id="7" name="Content Placeholder 6"/>
          <p:cNvSpPr>
            <a:spLocks noGrp="1"/>
          </p:cNvSpPr>
          <p:nvPr>
            <p:ph idx="4294967295"/>
          </p:nvPr>
        </p:nvSpPr>
        <p:spPr>
          <a:xfrm>
            <a:off x="6623478" y="2367096"/>
            <a:ext cx="4651049" cy="4128687"/>
          </a:xfrm>
        </p:spPr>
        <p:txBody>
          <a:bodyPr>
            <a:normAutofit/>
          </a:bodyPr>
          <a:lstStyle/>
          <a:p>
            <a:pPr>
              <a:lnSpc>
                <a:spcPct val="100000"/>
              </a:lnSpc>
            </a:pPr>
            <a:r>
              <a:rPr lang="en-US" sz="1800" dirty="0">
                <a:solidFill>
                  <a:schemeClr val="tx2"/>
                </a:solidFill>
              </a:rPr>
              <a:t>Five (5) progressively advanced capability levels </a:t>
            </a:r>
          </a:p>
          <a:p>
            <a:pPr>
              <a:lnSpc>
                <a:spcPct val="100000"/>
              </a:lnSpc>
            </a:pPr>
            <a:r>
              <a:rPr lang="en-US" sz="1800" dirty="0">
                <a:solidFill>
                  <a:schemeClr val="tx2"/>
                </a:solidFill>
              </a:rPr>
              <a:t>Enables high level assessment of an organization’s current digital preservation capabilities against good practice standard</a:t>
            </a:r>
          </a:p>
          <a:p>
            <a:pPr>
              <a:lnSpc>
                <a:spcPct val="100000"/>
              </a:lnSpc>
            </a:pPr>
            <a:r>
              <a:rPr lang="en-US" sz="1800" dirty="0">
                <a:solidFill>
                  <a:schemeClr val="tx2"/>
                </a:solidFill>
              </a:rPr>
              <a:t>Facilitates development of strategic roadmap for incremental levels of improvement based on</a:t>
            </a:r>
          </a:p>
          <a:p>
            <a:pPr lvl="1">
              <a:lnSpc>
                <a:spcPct val="100000"/>
              </a:lnSpc>
            </a:pPr>
            <a:r>
              <a:rPr lang="en-US" sz="1800" dirty="0">
                <a:solidFill>
                  <a:schemeClr val="tx2"/>
                </a:solidFill>
              </a:rPr>
              <a:t>risk exposure and asset value</a:t>
            </a:r>
          </a:p>
          <a:p>
            <a:pPr lvl="1">
              <a:lnSpc>
                <a:spcPct val="100000"/>
              </a:lnSpc>
            </a:pPr>
            <a:r>
              <a:rPr lang="en-US" sz="1800" dirty="0">
                <a:solidFill>
                  <a:schemeClr val="tx2"/>
                </a:solidFill>
              </a:rPr>
              <a:t>business requirements</a:t>
            </a:r>
          </a:p>
          <a:p>
            <a:pPr lvl="1">
              <a:lnSpc>
                <a:spcPct val="100000"/>
              </a:lnSpc>
            </a:pPr>
            <a:r>
              <a:rPr lang="en-US" sz="1800" dirty="0">
                <a:solidFill>
                  <a:schemeClr val="tx2"/>
                </a:solidFill>
              </a:rPr>
              <a:t>available resources</a:t>
            </a:r>
          </a:p>
          <a:p>
            <a:pPr>
              <a:lnSpc>
                <a:spcPct val="100000"/>
              </a:lnSpc>
            </a:pPr>
            <a:r>
              <a:rPr lang="en-US" sz="1800" dirty="0">
                <a:solidFill>
                  <a:schemeClr val="tx2"/>
                </a:solidFill>
              </a:rPr>
              <a:t>Adaptable to virtually any organization</a:t>
            </a:r>
          </a:p>
          <a:p>
            <a:endParaRPr lang="en-US" dirty="0"/>
          </a:p>
        </p:txBody>
      </p:sp>
      <p:pic>
        <p:nvPicPr>
          <p:cNvPr id="114689" name="Picture 1"/>
          <p:cNvPicPr>
            <a:picLocks noChangeAspect="1" noChangeArrowheads="1"/>
          </p:cNvPicPr>
          <p:nvPr/>
        </p:nvPicPr>
        <p:blipFill>
          <a:blip r:embed="rId2" cstate="print"/>
          <a:srcRect/>
          <a:stretch>
            <a:fillRect/>
          </a:stretch>
        </p:blipFill>
        <p:spPr bwMode="auto">
          <a:xfrm>
            <a:off x="1283295" y="1666875"/>
            <a:ext cx="5198301" cy="4572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One Size Does Not Fit All</a:t>
            </a:r>
          </a:p>
        </p:txBody>
      </p:sp>
      <p:sp>
        <p:nvSpPr>
          <p:cNvPr id="3" name="Content Placeholder 2"/>
          <p:cNvSpPr>
            <a:spLocks noGrp="1"/>
          </p:cNvSpPr>
          <p:nvPr>
            <p:ph idx="1"/>
          </p:nvPr>
        </p:nvSpPr>
        <p:spPr>
          <a:xfrm>
            <a:off x="1141412" y="2249488"/>
            <a:ext cx="9258819" cy="4493144"/>
          </a:xfrm>
        </p:spPr>
        <p:txBody>
          <a:bodyPr>
            <a:normAutofit fontScale="55000" lnSpcReduction="20000"/>
          </a:bodyPr>
          <a:lstStyle/>
          <a:p>
            <a:r>
              <a:rPr lang="en-US" sz="5100" dirty="0"/>
              <a:t>DPCMM intended to be a flexible approach that can be adapted to specific requirements and resources</a:t>
            </a:r>
          </a:p>
          <a:p>
            <a:r>
              <a:rPr lang="en-US" sz="5100" dirty="0"/>
              <a:t>Use to identify </a:t>
            </a:r>
            <a:r>
              <a:rPr lang="en-US" sz="5100" dirty="0">
                <a:solidFill>
                  <a:srgbClr val="FF0000"/>
                </a:solidFill>
              </a:rPr>
              <a:t>current state </a:t>
            </a:r>
            <a:r>
              <a:rPr lang="en-US" sz="5100" dirty="0"/>
              <a:t>capabilities of digital preservation which forms the basis for debate and dialogue regarding the </a:t>
            </a:r>
            <a:r>
              <a:rPr lang="en-US" sz="5100" dirty="0">
                <a:solidFill>
                  <a:srgbClr val="FF0000"/>
                </a:solidFill>
              </a:rPr>
              <a:t>desired future state </a:t>
            </a:r>
            <a:r>
              <a:rPr lang="en-US" sz="5100" dirty="0"/>
              <a:t>of archival repositories and the level of electronic records management risk that the organization is willing to take on</a:t>
            </a:r>
          </a:p>
          <a:p>
            <a:r>
              <a:rPr lang="en-US" sz="5100" dirty="0"/>
              <a:t>What is “good enough” to fulfill the organization’s mission and meet the expectations of its stakeholders?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80770" y="737799"/>
            <a:ext cx="4558631" cy="1636776"/>
          </a:xfrm>
        </p:spPr>
        <p:txBody>
          <a:bodyPr>
            <a:noAutofit/>
          </a:bodyPr>
          <a:lstStyle/>
          <a:p>
            <a:r>
              <a:rPr lang="en-US" sz="3600" dirty="0">
                <a:latin typeface="Borealis" pitchFamily="2" charset="0"/>
              </a:rPr>
              <a:t>Without preservation, </a:t>
            </a:r>
            <a:br>
              <a:rPr lang="en-US" sz="3600" dirty="0">
                <a:latin typeface="Borealis" pitchFamily="2" charset="0"/>
              </a:rPr>
            </a:br>
            <a:r>
              <a:rPr lang="en-US" sz="3600" dirty="0">
                <a:latin typeface="Borealis" pitchFamily="2" charset="0"/>
              </a:rPr>
              <a:t>there is no access</a:t>
            </a:r>
            <a:br>
              <a:rPr lang="en-US" sz="3600" dirty="0">
                <a:latin typeface="Borealis" pitchFamily="2" charset="0"/>
              </a:rPr>
            </a:br>
            <a:endParaRPr lang="en-US" sz="3600" dirty="0">
              <a:latin typeface="Borealis" pitchFamily="2" charset="0"/>
            </a:endParaRPr>
          </a:p>
        </p:txBody>
      </p:sp>
      <p:sp>
        <p:nvSpPr>
          <p:cNvPr id="8" name="Text Placeholder 7">
            <a:extLst>
              <a:ext uri="{FF2B5EF4-FFF2-40B4-BE49-F238E27FC236}">
                <a16:creationId xmlns:a16="http://schemas.microsoft.com/office/drawing/2014/main" id="{725D7077-9621-4E36-8905-3C1716873F41}"/>
              </a:ext>
            </a:extLst>
          </p:cNvPr>
          <p:cNvSpPr>
            <a:spLocks noGrp="1"/>
          </p:cNvSpPr>
          <p:nvPr>
            <p:ph type="body" idx="1"/>
          </p:nvPr>
        </p:nvSpPr>
        <p:spPr>
          <a:xfrm>
            <a:off x="1687587" y="2120250"/>
            <a:ext cx="8022336" cy="685800"/>
          </a:xfrm>
        </p:spPr>
        <p:txBody>
          <a:bodyPr/>
          <a:lstStyle/>
          <a:p>
            <a:endParaRPr lang="en-US" dirty="0"/>
          </a:p>
        </p:txBody>
      </p:sp>
      <p:sp>
        <p:nvSpPr>
          <p:cNvPr id="2" name="TextBox 1"/>
          <p:cNvSpPr txBox="1"/>
          <p:nvPr/>
        </p:nvSpPr>
        <p:spPr>
          <a:xfrm>
            <a:off x="7419846" y="3731974"/>
            <a:ext cx="3232496" cy="1107996"/>
          </a:xfrm>
          <a:prstGeom prst="rect">
            <a:avLst/>
          </a:prstGeom>
          <a:noFill/>
        </p:spPr>
        <p:txBody>
          <a:bodyPr wrap="square" rtlCol="0">
            <a:spAutoFit/>
          </a:bodyPr>
          <a:lstStyle/>
          <a:p>
            <a:endParaRPr lang="en-US" dirty="0"/>
          </a:p>
          <a:p>
            <a:endParaRPr lang="en-US" sz="2400" dirty="0"/>
          </a:p>
          <a:p>
            <a:endParaRPr lang="en-US" sz="2400" dirty="0"/>
          </a:p>
        </p:txBody>
      </p:sp>
      <p:pic>
        <p:nvPicPr>
          <p:cNvPr id="6" name="Picture 5">
            <a:extLst>
              <a:ext uri="{FF2B5EF4-FFF2-40B4-BE49-F238E27FC236}">
                <a16:creationId xmlns:a16="http://schemas.microsoft.com/office/drawing/2014/main" id="{CF267865-676C-4720-AD6C-9CCFCD893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587" y="2120250"/>
            <a:ext cx="5638800" cy="4229100"/>
          </a:xfrm>
          <a:prstGeom prst="rect">
            <a:avLst/>
          </a:prstGeom>
        </p:spPr>
      </p:pic>
    </p:spTree>
    <p:extLst>
      <p:ext uri="{BB962C8B-B14F-4D97-AF65-F5344CB8AC3E}">
        <p14:creationId xmlns:p14="http://schemas.microsoft.com/office/powerpoint/2010/main" val="1460172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DPCMM Use Cases</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How it is used</a:t>
            </a:r>
          </a:p>
        </p:txBody>
      </p:sp>
      <p:sp>
        <p:nvSpPr>
          <p:cNvPr id="4" name="Slide Number Placeholder 3">
            <a:extLst>
              <a:ext uri="{FF2B5EF4-FFF2-40B4-BE49-F238E27FC236}">
                <a16:creationId xmlns:a16="http://schemas.microsoft.com/office/drawing/2014/main" id="{A1B592A3-3DB4-4804-87F1-B5D127A21D67}"/>
              </a:ext>
            </a:extLst>
          </p:cNvPr>
          <p:cNvSpPr>
            <a:spLocks noGrp="1"/>
          </p:cNvSpPr>
          <p:nvPr>
            <p:ph type="sldNum" sz="quarter" idx="12"/>
          </p:nvPr>
        </p:nvSpPr>
        <p:spPr/>
        <p:txBody>
          <a:bodyPr/>
          <a:lstStyle/>
          <a:p>
            <a:fld id="{CE2919DE-2D43-4A66-BAB4-E73DD29546D8}" type="slidenum">
              <a:rPr lang="en-US" smtClean="0"/>
              <a:t>26</a:t>
            </a:fld>
            <a:endParaRPr lang="en-US"/>
          </a:p>
        </p:txBody>
      </p:sp>
    </p:spTree>
    <p:extLst>
      <p:ext uri="{BB962C8B-B14F-4D97-AF65-F5344CB8AC3E}">
        <p14:creationId xmlns:p14="http://schemas.microsoft.com/office/powerpoint/2010/main" val="537526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DPCMM Strengths</a:t>
            </a:r>
          </a:p>
        </p:txBody>
      </p:sp>
      <p:sp>
        <p:nvSpPr>
          <p:cNvPr id="3" name="Content Placeholder 2"/>
          <p:cNvSpPr>
            <a:spLocks noGrp="1"/>
          </p:cNvSpPr>
          <p:nvPr>
            <p:ph idx="1"/>
          </p:nvPr>
        </p:nvSpPr>
        <p:spPr>
          <a:xfrm>
            <a:off x="1141412" y="2249487"/>
            <a:ext cx="9905999" cy="3541714"/>
          </a:xfrm>
        </p:spPr>
        <p:txBody>
          <a:bodyPr/>
          <a:lstStyle/>
          <a:p>
            <a:r>
              <a:rPr lang="en-US" dirty="0"/>
              <a:t>Breaks digital preservation into clearly defined components</a:t>
            </a:r>
          </a:p>
          <a:p>
            <a:r>
              <a:rPr lang="en-US" dirty="0"/>
              <a:t>Enables the setting of priorities based on risk, requirements and resources</a:t>
            </a:r>
          </a:p>
          <a:p>
            <a:r>
              <a:rPr lang="en-US" dirty="0"/>
              <a:t>Supports incremental improvement</a:t>
            </a:r>
          </a:p>
          <a:p>
            <a:r>
              <a:rPr lang="en-US" dirty="0"/>
              <a:t>Documents and celebrates progress and accomplishments</a:t>
            </a:r>
          </a:p>
          <a:p>
            <a:r>
              <a:rPr lang="en-US" dirty="0"/>
              <a:t>Establishes business case for additional resources</a:t>
            </a:r>
          </a:p>
          <a:p>
            <a:r>
              <a:rPr lang="en-US" dirty="0"/>
              <a:t>Can provide basis for virtualized preservation services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First DCPMM Use Case - 2010</a:t>
            </a:r>
          </a:p>
        </p:txBody>
      </p:sp>
      <p:sp>
        <p:nvSpPr>
          <p:cNvPr id="3" name="Content Placeholder 2"/>
          <p:cNvSpPr>
            <a:spLocks noGrp="1"/>
          </p:cNvSpPr>
          <p:nvPr>
            <p:ph idx="1"/>
          </p:nvPr>
        </p:nvSpPr>
        <p:spPr>
          <a:xfrm>
            <a:off x="1141413" y="2249488"/>
            <a:ext cx="8489697" cy="4330774"/>
          </a:xfrm>
        </p:spPr>
        <p:txBody>
          <a:bodyPr>
            <a:normAutofit fontScale="92500" lnSpcReduction="10000"/>
          </a:bodyPr>
          <a:lstStyle/>
          <a:p>
            <a:r>
              <a:rPr lang="en-US" sz="2800" dirty="0"/>
              <a:t>Public Sector – Major North American City</a:t>
            </a:r>
          </a:p>
          <a:p>
            <a:pPr lvl="1"/>
            <a:r>
              <a:rPr lang="en-US" sz="2800" dirty="0"/>
              <a:t>Phase 1 - Digital Preservation Problem Definition and Best Practices</a:t>
            </a:r>
          </a:p>
          <a:p>
            <a:pPr lvl="1"/>
            <a:r>
              <a:rPr lang="en-US" sz="2800" dirty="0"/>
              <a:t>Phase 2 – Digital Preservation Needs Assessment</a:t>
            </a:r>
          </a:p>
          <a:p>
            <a:pPr lvl="1"/>
            <a:r>
              <a:rPr lang="en-US" sz="2800" dirty="0"/>
              <a:t>Phase 3 – Long-Term Digital Information Preservation Strategy </a:t>
            </a:r>
          </a:p>
          <a:p>
            <a:pPr lvl="2"/>
            <a:r>
              <a:rPr lang="en-US" sz="2400" dirty="0"/>
              <a:t>People </a:t>
            </a:r>
          </a:p>
          <a:p>
            <a:pPr lvl="2"/>
            <a:r>
              <a:rPr lang="en-US" sz="2400" dirty="0"/>
              <a:t>Process</a:t>
            </a:r>
          </a:p>
          <a:p>
            <a:pPr lvl="2"/>
            <a:r>
              <a:rPr lang="en-US" sz="2400" dirty="0"/>
              <a:t>Technology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58981758"/>
              </p:ext>
            </p:extLst>
          </p:nvPr>
        </p:nvGraphicFramePr>
        <p:xfrm>
          <a:off x="1991545" y="332656"/>
          <a:ext cx="7920881" cy="6076566"/>
        </p:xfrm>
        <a:graphic>
          <a:graphicData uri="http://schemas.openxmlformats.org/drawingml/2006/table">
            <a:tbl>
              <a:tblPr/>
              <a:tblGrid>
                <a:gridCol w="2597010">
                  <a:extLst>
                    <a:ext uri="{9D8B030D-6E8A-4147-A177-3AD203B41FA5}">
                      <a16:colId xmlns:a16="http://schemas.microsoft.com/office/drawing/2014/main" val="20000"/>
                    </a:ext>
                  </a:extLst>
                </a:gridCol>
                <a:gridCol w="790907">
                  <a:extLst>
                    <a:ext uri="{9D8B030D-6E8A-4147-A177-3AD203B41FA5}">
                      <a16:colId xmlns:a16="http://schemas.microsoft.com/office/drawing/2014/main" val="20001"/>
                    </a:ext>
                  </a:extLst>
                </a:gridCol>
                <a:gridCol w="755494">
                  <a:extLst>
                    <a:ext uri="{9D8B030D-6E8A-4147-A177-3AD203B41FA5}">
                      <a16:colId xmlns:a16="http://schemas.microsoft.com/office/drawing/2014/main" val="20002"/>
                    </a:ext>
                  </a:extLst>
                </a:gridCol>
                <a:gridCol w="755494">
                  <a:extLst>
                    <a:ext uri="{9D8B030D-6E8A-4147-A177-3AD203B41FA5}">
                      <a16:colId xmlns:a16="http://schemas.microsoft.com/office/drawing/2014/main" val="20003"/>
                    </a:ext>
                  </a:extLst>
                </a:gridCol>
                <a:gridCol w="755494">
                  <a:extLst>
                    <a:ext uri="{9D8B030D-6E8A-4147-A177-3AD203B41FA5}">
                      <a16:colId xmlns:a16="http://schemas.microsoft.com/office/drawing/2014/main" val="20004"/>
                    </a:ext>
                  </a:extLst>
                </a:gridCol>
                <a:gridCol w="755494">
                  <a:extLst>
                    <a:ext uri="{9D8B030D-6E8A-4147-A177-3AD203B41FA5}">
                      <a16:colId xmlns:a16="http://schemas.microsoft.com/office/drawing/2014/main" val="20005"/>
                    </a:ext>
                  </a:extLst>
                </a:gridCol>
                <a:gridCol w="755494">
                  <a:extLst>
                    <a:ext uri="{9D8B030D-6E8A-4147-A177-3AD203B41FA5}">
                      <a16:colId xmlns:a16="http://schemas.microsoft.com/office/drawing/2014/main" val="20006"/>
                    </a:ext>
                  </a:extLst>
                </a:gridCol>
                <a:gridCol w="755494">
                  <a:extLst>
                    <a:ext uri="{9D8B030D-6E8A-4147-A177-3AD203B41FA5}">
                      <a16:colId xmlns:a16="http://schemas.microsoft.com/office/drawing/2014/main" val="20007"/>
                    </a:ext>
                  </a:extLst>
                </a:gridCol>
              </a:tblGrid>
              <a:tr h="288032">
                <a:tc gridSpan="7">
                  <a:txBody>
                    <a:bodyPr/>
                    <a:lstStyle/>
                    <a:p>
                      <a:pPr algn="l" fontAlgn="t"/>
                      <a:r>
                        <a:rPr lang="en-US" sz="1300" b="0" i="1" u="none" strike="noStrike" dirty="0">
                          <a:solidFill>
                            <a:srgbClr val="000000"/>
                          </a:solidFill>
                          <a:latin typeface="Calibri"/>
                        </a:rPr>
                        <a:t>Digital Preservation Capability Improvement Road Map</a:t>
                      </a:r>
                    </a:p>
                  </a:txBody>
                  <a:tcPr marL="8762" marR="8762" marT="8762"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latin typeface="Calibri"/>
                      </a:endParaRPr>
                    </a:p>
                  </a:txBody>
                  <a:tcPr marL="8762" marR="8762" marT="876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6207">
                <a:tc>
                  <a:txBody>
                    <a:bodyPr/>
                    <a:lstStyle/>
                    <a:p>
                      <a:pPr algn="l" fontAlgn="ctr"/>
                      <a:r>
                        <a:rPr lang="en-US" sz="1300" b="1" i="0" u="none" strike="noStrike" dirty="0">
                          <a:solidFill>
                            <a:srgbClr val="000000"/>
                          </a:solidFill>
                          <a:latin typeface="Calibri"/>
                        </a:rPr>
                        <a:t> </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Current</a:t>
                      </a:r>
                    </a:p>
                  </a:txBody>
                  <a:tcPr marL="8762" marR="8762" marT="876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1</a:t>
                      </a:r>
                    </a:p>
                  </a:txBody>
                  <a:tcPr marL="8762" marR="8762" marT="87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2</a:t>
                      </a:r>
                    </a:p>
                  </a:txBody>
                  <a:tcPr marL="8762" marR="8762" marT="87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3</a:t>
                      </a:r>
                    </a:p>
                  </a:txBody>
                  <a:tcPr marL="8762" marR="8762" marT="87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4</a:t>
                      </a:r>
                    </a:p>
                  </a:txBody>
                  <a:tcPr marL="8762" marR="8762" marT="87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5</a:t>
                      </a:r>
                    </a:p>
                  </a:txBody>
                  <a:tcPr marL="8762" marR="8762" marT="876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Difficulty</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92777">
                <a:tc>
                  <a:txBody>
                    <a:bodyPr/>
                    <a:lstStyle/>
                    <a:p>
                      <a:pPr algn="l" fontAlgn="b"/>
                      <a:br>
                        <a:rPr lang="en-US" sz="1000" b="0" i="0" u="none" strike="noStrike" dirty="0">
                          <a:solidFill>
                            <a:srgbClr val="000000"/>
                          </a:solidFill>
                          <a:latin typeface="Calibri"/>
                        </a:rPr>
                      </a:br>
                      <a:r>
                        <a:rPr lang="en-US" sz="1200" b="0" i="0" u="none" strike="noStrike" dirty="0">
                          <a:solidFill>
                            <a:srgbClr val="000000"/>
                          </a:solidFill>
                          <a:latin typeface="Calibri"/>
                        </a:rPr>
                        <a:t>Reference Model Components</a:t>
                      </a:r>
                      <a:endParaRPr lang="en-US" sz="1000" b="0" i="0" u="none" strike="noStrike" dirty="0">
                        <a:solidFill>
                          <a:srgbClr val="000000"/>
                        </a:solidFill>
                        <a:latin typeface="Calibri"/>
                      </a:endParaRPr>
                    </a:p>
                  </a:txBody>
                  <a:tcPr marL="8762" marR="8762" marT="8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latin typeface="Calibri"/>
                      </a:endParaRPr>
                    </a:p>
                  </a:txBody>
                  <a:tcPr marL="8762" marR="8762" marT="8762"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8762" marR="8762" marT="8762"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8762" marR="8762" marT="8762"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8762" marR="8762" marT="8762"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8762" marR="8762" marT="8762" marB="0" anchor="b">
                    <a:lnL>
                      <a:noFill/>
                    </a:lnL>
                    <a:lnR>
                      <a:noFill/>
                    </a:lnR>
                    <a:lnT>
                      <a:noFill/>
                    </a:lnT>
                    <a:lnB>
                      <a:noFill/>
                    </a:lnB>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dirty="0">
                          <a:solidFill>
                            <a:srgbClr val="000000"/>
                          </a:solidFill>
                          <a:latin typeface="Calibri"/>
                        </a:rPr>
                        <a:t> </a:t>
                      </a:r>
                    </a:p>
                  </a:txBody>
                  <a:tcPr marL="8762" marR="8762" marT="8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68965">
                <a:tc>
                  <a:txBody>
                    <a:bodyPr/>
                    <a:lstStyle/>
                    <a:p>
                      <a:pPr algn="r" fontAlgn="b"/>
                      <a:r>
                        <a:rPr lang="en-US" sz="1100" b="1" i="0" u="none" strike="noStrike" dirty="0">
                          <a:solidFill>
                            <a:srgbClr val="000000"/>
                          </a:solidFill>
                          <a:latin typeface="Calibri"/>
                        </a:rPr>
                        <a:t>INFRASTRUCTURE</a:t>
                      </a:r>
                      <a:endParaRPr lang="en-US" sz="1050" b="1" i="0" u="none" strike="noStrike" dirty="0">
                        <a:solidFill>
                          <a:srgbClr val="000000"/>
                        </a:solidFill>
                        <a:latin typeface="Calibri"/>
                      </a:endParaRPr>
                    </a:p>
                  </a:txBody>
                  <a:tcPr marL="8762" marR="8762" marT="8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w="6350" cap="flat" cmpd="sng" algn="ctr">
                      <a:solidFill>
                        <a:srgbClr val="000000"/>
                      </a:solidFill>
                      <a:prstDash val="solid"/>
                      <a:round/>
                      <a:headEnd type="none" w="med" len="med"/>
                      <a:tailEnd type="none" w="med" len="med"/>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a:noFill/>
                    </a:lnL>
                    <a:lnR w="6350" cap="flat" cmpd="sng" algn="ctr">
                      <a:solidFill>
                        <a:srgbClr val="000000"/>
                      </a:solidFill>
                      <a:prstDash val="solid"/>
                      <a:round/>
                      <a:headEnd type="none" w="med" len="med"/>
                      <a:tailEnd type="none" w="med" len="med"/>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8762" marR="8762" marT="87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7E4BC"/>
                    </a:solidFill>
                  </a:tcPr>
                </a:tc>
                <a:extLst>
                  <a:ext uri="{0D108BD9-81ED-4DB2-BD59-A6C34878D82A}">
                    <a16:rowId xmlns:a16="http://schemas.microsoft.com/office/drawing/2014/main" val="10003"/>
                  </a:ext>
                </a:extLst>
              </a:tr>
              <a:tr h="683173">
                <a:tc>
                  <a:txBody>
                    <a:bodyPr/>
                    <a:lstStyle/>
                    <a:p>
                      <a:pPr lvl="1" algn="l" fontAlgn="ctr"/>
                      <a:r>
                        <a:rPr lang="en-US" sz="1600" b="0" i="0" u="none" strike="noStrike" dirty="0">
                          <a:solidFill>
                            <a:srgbClr val="000000"/>
                          </a:solidFill>
                          <a:latin typeface="Calibri"/>
                        </a:rPr>
                        <a:t>Policy </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LOW</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683173">
                <a:tc>
                  <a:txBody>
                    <a:bodyPr/>
                    <a:lstStyle/>
                    <a:p>
                      <a:pPr lvl="1" algn="l" fontAlgn="ctr"/>
                      <a:r>
                        <a:rPr lang="en-US" sz="1600" b="0" i="0" u="none" strike="noStrike" dirty="0">
                          <a:solidFill>
                            <a:srgbClr val="000000"/>
                          </a:solidFill>
                          <a:latin typeface="Calibri"/>
                        </a:rPr>
                        <a:t>Strategy</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683173">
                <a:tc>
                  <a:txBody>
                    <a:bodyPr/>
                    <a:lstStyle/>
                    <a:p>
                      <a:pPr lvl="1" algn="l" fontAlgn="ctr"/>
                      <a:r>
                        <a:rPr lang="en-US" sz="1600" b="0" i="0" u="none" strike="noStrike" dirty="0">
                          <a:solidFill>
                            <a:srgbClr val="000000"/>
                          </a:solidFill>
                          <a:latin typeface="Calibri"/>
                        </a:rPr>
                        <a:t>Governance</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683173">
                <a:tc>
                  <a:txBody>
                    <a:bodyPr/>
                    <a:lstStyle/>
                    <a:p>
                      <a:pPr lvl="1" algn="l" fontAlgn="ctr"/>
                      <a:r>
                        <a:rPr lang="en-US" sz="1600" b="0" i="0" u="none" strike="noStrike" dirty="0">
                          <a:solidFill>
                            <a:srgbClr val="000000"/>
                          </a:solidFill>
                          <a:latin typeface="Calibri"/>
                        </a:rPr>
                        <a:t>Collaboration</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683173">
                <a:tc>
                  <a:txBody>
                    <a:bodyPr/>
                    <a:lstStyle/>
                    <a:p>
                      <a:pPr lvl="1" algn="l" fontAlgn="ctr"/>
                      <a:r>
                        <a:rPr lang="en-US" sz="1600" b="0" i="0" u="none" strike="noStrike" dirty="0">
                          <a:solidFill>
                            <a:srgbClr val="000000"/>
                          </a:solidFill>
                          <a:latin typeface="Calibri"/>
                        </a:rPr>
                        <a:t>Technical Expertise</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683173">
                <a:tc>
                  <a:txBody>
                    <a:bodyPr/>
                    <a:lstStyle/>
                    <a:p>
                      <a:pPr lvl="1" algn="l" fontAlgn="ctr"/>
                      <a:r>
                        <a:rPr lang="en-US" sz="1600" b="0" i="0" u="none" strike="noStrike" dirty="0">
                          <a:solidFill>
                            <a:srgbClr val="000000"/>
                          </a:solidFill>
                          <a:latin typeface="Calibri"/>
                        </a:rPr>
                        <a:t>Open Standard Technology Neutral File Formats</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683173">
                <a:tc>
                  <a:txBody>
                    <a:bodyPr/>
                    <a:lstStyle/>
                    <a:p>
                      <a:pPr lvl="1" algn="l" fontAlgn="ctr"/>
                      <a:r>
                        <a:rPr lang="en-US" sz="1600" b="0" i="0" u="none" strike="noStrike" dirty="0">
                          <a:solidFill>
                            <a:srgbClr val="000000"/>
                          </a:solidFill>
                          <a:latin typeface="Calibri"/>
                        </a:rPr>
                        <a:t>Designated Community</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8762" marR="8762" marT="8762"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8762" marR="8762" marT="8762"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8762" marR="8762" marT="8762"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8762" marR="8762" marT="8762"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8762" marR="8762" marT="8762"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900" b="0" i="0" u="none" strike="noStrike" dirty="0">
                          <a:solidFill>
                            <a:srgbClr val="000000"/>
                          </a:solidFill>
                          <a:latin typeface="Calibri"/>
                        </a:rPr>
                        <a:t>MEDIUM</a:t>
                      </a:r>
                    </a:p>
                  </a:txBody>
                  <a:tcPr marL="8762" marR="8762" marT="87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1"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82"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93"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6"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8"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pic>
        <p:nvPicPr>
          <p:cNvPr id="109"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
                <a:solidFill>
                  <a:srgbClr val="FFFFFF"/>
                </a:solidFill>
              </a14:hiddenFill>
            </a:ext>
          </a:extLst>
        </p:spPr>
      </p:pic>
      <p:sp>
        <p:nvSpPr>
          <p:cNvPr id="111" name="Rectangle 110">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14"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15"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1"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2"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3"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4"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5"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6"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7"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8"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9"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0"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1"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2"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3"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4"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5"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6"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7"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8"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9"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0"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pic>
        <p:nvPicPr>
          <p:cNvPr id="142"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C17925E4-22EC-479C-BAEC-A7D8DB2A0640}"/>
              </a:ext>
            </a:extLst>
          </p:cNvPr>
          <p:cNvSpPr>
            <a:spLocks noGrp="1"/>
          </p:cNvSpPr>
          <p:nvPr>
            <p:ph type="title"/>
          </p:nvPr>
        </p:nvSpPr>
        <p:spPr>
          <a:xfrm>
            <a:off x="853330" y="1134681"/>
            <a:ext cx="2743310" cy="4255025"/>
          </a:xfrm>
        </p:spPr>
        <p:txBody>
          <a:bodyPr>
            <a:normAutofit/>
          </a:bodyPr>
          <a:lstStyle/>
          <a:p>
            <a:r>
              <a:rPr lang="en-US" dirty="0">
                <a:solidFill>
                  <a:srgbClr val="FFFFFF"/>
                </a:solidFill>
              </a:rPr>
              <a:t>Welcome!</a:t>
            </a:r>
          </a:p>
        </p:txBody>
      </p:sp>
      <p:graphicFrame>
        <p:nvGraphicFramePr>
          <p:cNvPr id="5" name="Content Placeholder 2">
            <a:extLst>
              <a:ext uri="{FF2B5EF4-FFF2-40B4-BE49-F238E27FC236}">
                <a16:creationId xmlns:a16="http://schemas.microsoft.com/office/drawing/2014/main" id="{F2914495-8B04-48E2-91AD-DDDBCFBA7F55}"/>
              </a:ext>
            </a:extLst>
          </p:cNvPr>
          <p:cNvGraphicFramePr>
            <a:graphicFrameLocks noGrp="1"/>
          </p:cNvGraphicFramePr>
          <p:nvPr>
            <p:ph idx="1"/>
            <p:extLst>
              <p:ext uri="{D42A27DB-BD31-4B8C-83A1-F6EECF244321}">
                <p14:modId xmlns:p14="http://schemas.microsoft.com/office/powerpoint/2010/main" val="3664906673"/>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628D9E17-789F-467B-8542-175795EE7327}"/>
              </a:ext>
            </a:extLst>
          </p:cNvPr>
          <p:cNvSpPr>
            <a:spLocks noGrp="1"/>
          </p:cNvSpPr>
          <p:nvPr>
            <p:ph type="sldNum" sz="quarter" idx="12"/>
          </p:nvPr>
        </p:nvSpPr>
        <p:spPr/>
        <p:txBody>
          <a:bodyPr/>
          <a:lstStyle/>
          <a:p>
            <a:fld id="{CE2919DE-2D43-4A66-BAB4-E73DD29546D8}" type="slidenum">
              <a:rPr lang="en-US" smtClean="0"/>
              <a:t>3</a:t>
            </a:fld>
            <a:endParaRPr lang="en-US"/>
          </a:p>
        </p:txBody>
      </p:sp>
      <p:grpSp>
        <p:nvGrpSpPr>
          <p:cNvPr id="141" name="Group 140">
            <a:extLst>
              <a:ext uri="{FF2B5EF4-FFF2-40B4-BE49-F238E27FC236}">
                <a16:creationId xmlns:a16="http://schemas.microsoft.com/office/drawing/2014/main" id="{4F3356C6-DA78-4500-AB4C-681E2153A489}"/>
              </a:ext>
            </a:extLst>
          </p:cNvPr>
          <p:cNvGrpSpPr/>
          <p:nvPr/>
        </p:nvGrpSpPr>
        <p:grpSpPr>
          <a:xfrm>
            <a:off x="31923" y="6301902"/>
            <a:ext cx="1028221" cy="517525"/>
            <a:chOff x="11159810" y="6345563"/>
            <a:chExt cx="1028221" cy="517525"/>
          </a:xfrm>
        </p:grpSpPr>
        <p:pic>
          <p:nvPicPr>
            <p:cNvPr id="143" name="Picture 12">
              <a:extLst>
                <a:ext uri="{FF2B5EF4-FFF2-40B4-BE49-F238E27FC236}">
                  <a16:creationId xmlns:a16="http://schemas.microsoft.com/office/drawing/2014/main" id="{28D23408-3205-41D3-9CA2-160D69C5176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 name="Picture 2">
              <a:extLst>
                <a:ext uri="{FF2B5EF4-FFF2-40B4-BE49-F238E27FC236}">
                  <a16:creationId xmlns:a16="http://schemas.microsoft.com/office/drawing/2014/main" id="{57027E5E-8F95-4CA3-9F9C-4872C8948F58}"/>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6241239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5561" y="1268760"/>
          <a:ext cx="7704855" cy="5184574"/>
        </p:xfrm>
        <a:graphic>
          <a:graphicData uri="http://schemas.openxmlformats.org/drawingml/2006/table">
            <a:tbl>
              <a:tblPr/>
              <a:tblGrid>
                <a:gridCol w="2526183">
                  <a:extLst>
                    <a:ext uri="{9D8B030D-6E8A-4147-A177-3AD203B41FA5}">
                      <a16:colId xmlns:a16="http://schemas.microsoft.com/office/drawing/2014/main" val="20000"/>
                    </a:ext>
                  </a:extLst>
                </a:gridCol>
                <a:gridCol w="769338">
                  <a:extLst>
                    <a:ext uri="{9D8B030D-6E8A-4147-A177-3AD203B41FA5}">
                      <a16:colId xmlns:a16="http://schemas.microsoft.com/office/drawing/2014/main" val="20001"/>
                    </a:ext>
                  </a:extLst>
                </a:gridCol>
                <a:gridCol w="734889">
                  <a:extLst>
                    <a:ext uri="{9D8B030D-6E8A-4147-A177-3AD203B41FA5}">
                      <a16:colId xmlns:a16="http://schemas.microsoft.com/office/drawing/2014/main" val="20002"/>
                    </a:ext>
                  </a:extLst>
                </a:gridCol>
                <a:gridCol w="734889">
                  <a:extLst>
                    <a:ext uri="{9D8B030D-6E8A-4147-A177-3AD203B41FA5}">
                      <a16:colId xmlns:a16="http://schemas.microsoft.com/office/drawing/2014/main" val="20003"/>
                    </a:ext>
                  </a:extLst>
                </a:gridCol>
                <a:gridCol w="734889">
                  <a:extLst>
                    <a:ext uri="{9D8B030D-6E8A-4147-A177-3AD203B41FA5}">
                      <a16:colId xmlns:a16="http://schemas.microsoft.com/office/drawing/2014/main" val="20004"/>
                    </a:ext>
                  </a:extLst>
                </a:gridCol>
                <a:gridCol w="734889">
                  <a:extLst>
                    <a:ext uri="{9D8B030D-6E8A-4147-A177-3AD203B41FA5}">
                      <a16:colId xmlns:a16="http://schemas.microsoft.com/office/drawing/2014/main" val="20005"/>
                    </a:ext>
                  </a:extLst>
                </a:gridCol>
                <a:gridCol w="734889">
                  <a:extLst>
                    <a:ext uri="{9D8B030D-6E8A-4147-A177-3AD203B41FA5}">
                      <a16:colId xmlns:a16="http://schemas.microsoft.com/office/drawing/2014/main" val="20006"/>
                    </a:ext>
                  </a:extLst>
                </a:gridCol>
                <a:gridCol w="734889">
                  <a:extLst>
                    <a:ext uri="{9D8B030D-6E8A-4147-A177-3AD203B41FA5}">
                      <a16:colId xmlns:a16="http://schemas.microsoft.com/office/drawing/2014/main" val="20007"/>
                    </a:ext>
                  </a:extLst>
                </a:gridCol>
              </a:tblGrid>
              <a:tr h="232283">
                <a:tc>
                  <a:txBody>
                    <a:bodyPr/>
                    <a:lstStyle/>
                    <a:p>
                      <a:pPr algn="r" fontAlgn="b"/>
                      <a:r>
                        <a:rPr lang="en-US" sz="1100" b="1" i="0" u="none" strike="noStrike" dirty="0">
                          <a:solidFill>
                            <a:srgbClr val="000000"/>
                          </a:solidFill>
                          <a:latin typeface="Calibri"/>
                        </a:rPr>
                        <a:t>PROCESSES</a:t>
                      </a:r>
                      <a:endParaRPr lang="en-US" sz="1000" b="1" i="0" u="none" strike="noStrike" dirty="0">
                        <a:solidFill>
                          <a:srgbClr val="000000"/>
                        </a:solidFill>
                        <a:latin typeface="Calibri"/>
                      </a:endParaRP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w="6350" cap="flat" cmpd="sng" algn="ctr">
                      <a:solidFill>
                        <a:srgbClr val="000000"/>
                      </a:solidFill>
                      <a:prstDash val="solid"/>
                      <a:round/>
                      <a:headEnd type="none" w="med" len="med"/>
                      <a:tailEnd type="none" w="med" len="med"/>
                    </a:lnR>
                    <a:lnT>
                      <a:noFill/>
                    </a:lnT>
                    <a:lnB>
                      <a:noFill/>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7E4BC"/>
                    </a:solidFill>
                  </a:tcPr>
                </a:tc>
                <a:extLst>
                  <a:ext uri="{0D108BD9-81ED-4DB2-BD59-A6C34878D82A}">
                    <a16:rowId xmlns:a16="http://schemas.microsoft.com/office/drawing/2014/main" val="10000"/>
                  </a:ext>
                </a:extLst>
              </a:tr>
              <a:tr h="590001">
                <a:tc>
                  <a:txBody>
                    <a:bodyPr/>
                    <a:lstStyle/>
                    <a:p>
                      <a:pPr lvl="1" algn="l" fontAlgn="ctr"/>
                      <a:r>
                        <a:rPr lang="en-US" sz="1600" b="0" i="0" u="none" strike="noStrike" dirty="0">
                          <a:solidFill>
                            <a:srgbClr val="000000"/>
                          </a:solidFill>
                          <a:latin typeface="Calibri"/>
                        </a:rPr>
                        <a:t>Electronic</a:t>
                      </a:r>
                      <a:r>
                        <a:rPr lang="en-US" sz="1600" b="0" i="0" u="none" strike="noStrike" baseline="0" dirty="0">
                          <a:solidFill>
                            <a:srgbClr val="000000"/>
                          </a:solidFill>
                          <a:latin typeface="Calibri"/>
                        </a:rPr>
                        <a:t> Records</a:t>
                      </a:r>
                      <a:r>
                        <a:rPr lang="en-US" sz="1600" b="0" i="0" u="none" strike="noStrike" dirty="0">
                          <a:solidFill>
                            <a:srgbClr val="000000"/>
                          </a:solidFill>
                          <a:latin typeface="Calibri"/>
                        </a:rPr>
                        <a:t> Survey</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9089" marR="9089" marT="9089"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538ED5"/>
                    </a:solidFill>
                  </a:tcPr>
                </a:tc>
                <a:tc>
                  <a:txBody>
                    <a:bodyPr/>
                    <a:lstStyle/>
                    <a:p>
                      <a:pPr algn="ctr" fontAlgn="ctr"/>
                      <a:r>
                        <a:rPr lang="en-US" sz="2400" b="0" i="0" u="none" strike="noStrike" dirty="0">
                          <a:solidFill>
                            <a:srgbClr val="000000"/>
                          </a:solidFill>
                          <a:latin typeface="Wingdings 3" pitchFamily="18" charset="2"/>
                          <a:sym typeface="Wingdings 3"/>
                        </a:rPr>
                        <a:t></a:t>
                      </a:r>
                      <a:endParaRPr lang="en-US" sz="2400" b="0" i="0" u="none" strike="noStrike" dirty="0">
                        <a:solidFill>
                          <a:srgbClr val="000000"/>
                        </a:solidFill>
                        <a:latin typeface="Wingdings 3" pitchFamily="18" charset="2"/>
                      </a:endParaRP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590001">
                <a:tc>
                  <a:txBody>
                    <a:bodyPr/>
                    <a:lstStyle/>
                    <a:p>
                      <a:pPr lvl="1" algn="l" fontAlgn="ctr"/>
                      <a:r>
                        <a:rPr lang="en-US" sz="1600" b="0" i="0" u="none" strike="noStrike" dirty="0">
                          <a:solidFill>
                            <a:srgbClr val="000000"/>
                          </a:solidFill>
                          <a:latin typeface="Calibri"/>
                        </a:rPr>
                        <a:t>Ingest</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95B3D7"/>
                    </a:solidFill>
                  </a:tcPr>
                </a:tc>
                <a:tc>
                  <a:txBody>
                    <a:bodyPr/>
                    <a:lstStyle/>
                    <a:p>
                      <a:pPr algn="ctr" fontAlgn="ctr"/>
                      <a:r>
                        <a:rPr lang="en-US" sz="1000" b="0" i="0" u="none" strike="noStrike" dirty="0">
                          <a:solidFill>
                            <a:srgbClr val="000000"/>
                          </a:solidFill>
                          <a:latin typeface="Calibri"/>
                        </a:rPr>
                        <a:t>HIGH</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590001">
                <a:tc>
                  <a:txBody>
                    <a:bodyPr/>
                    <a:lstStyle/>
                    <a:p>
                      <a:pPr lvl="1" algn="l" fontAlgn="ctr"/>
                      <a:r>
                        <a:rPr lang="en-US" sz="1600" b="0" i="0" u="none" strike="noStrike" dirty="0">
                          <a:solidFill>
                            <a:srgbClr val="000000"/>
                          </a:solidFill>
                          <a:latin typeface="Calibri"/>
                        </a:rPr>
                        <a:t>Archival Storage </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95B3D7"/>
                    </a:solidFill>
                  </a:tcPr>
                </a:tc>
                <a:tc>
                  <a:txBody>
                    <a:bodyPr/>
                    <a:lstStyle/>
                    <a:p>
                      <a:pPr algn="ctr" fontAlgn="ctr"/>
                      <a:r>
                        <a:rPr lang="en-US" sz="1000" b="0" i="0" u="none" strike="noStrike" dirty="0">
                          <a:solidFill>
                            <a:srgbClr val="000000"/>
                          </a:solidFill>
                          <a:latin typeface="Calibri"/>
                        </a:rPr>
                        <a:t>LOW</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590001">
                <a:tc>
                  <a:txBody>
                    <a:bodyPr/>
                    <a:lstStyle/>
                    <a:p>
                      <a:pPr lvl="1" algn="l" fontAlgn="ctr"/>
                      <a:r>
                        <a:rPr lang="en-US" sz="1600" b="0" i="0" u="none" strike="noStrike" dirty="0">
                          <a:solidFill>
                            <a:srgbClr val="000000"/>
                          </a:solidFill>
                          <a:latin typeface="Calibri"/>
                        </a:rPr>
                        <a:t>Media &amp; Device Renewal</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590001">
                <a:tc>
                  <a:txBody>
                    <a:bodyPr/>
                    <a:lstStyle/>
                    <a:p>
                      <a:pPr lvl="1" algn="l" fontAlgn="ctr"/>
                      <a:r>
                        <a:rPr lang="en-US" sz="1600" b="0" i="0" u="none" strike="noStrike" dirty="0">
                          <a:solidFill>
                            <a:srgbClr val="000000"/>
                          </a:solidFill>
                          <a:latin typeface="Calibri"/>
                        </a:rPr>
                        <a:t>Integrity</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95B3D7"/>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590001">
                <a:tc>
                  <a:txBody>
                    <a:bodyPr/>
                    <a:lstStyle/>
                    <a:p>
                      <a:pPr lvl="1" algn="l" fontAlgn="ctr"/>
                      <a:r>
                        <a:rPr lang="en-US" sz="1600" b="0" i="0" u="none" strike="noStrike" dirty="0">
                          <a:solidFill>
                            <a:srgbClr val="000000"/>
                          </a:solidFill>
                          <a:latin typeface="Calibri"/>
                        </a:rPr>
                        <a:t>Security</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590001">
                <a:tc>
                  <a:txBody>
                    <a:bodyPr/>
                    <a:lstStyle/>
                    <a:p>
                      <a:pPr lvl="1" algn="l" fontAlgn="ctr"/>
                      <a:r>
                        <a:rPr lang="en-US" sz="1600" b="0" i="0" u="none" strike="noStrike" dirty="0">
                          <a:solidFill>
                            <a:srgbClr val="000000"/>
                          </a:solidFill>
                          <a:latin typeface="Calibri"/>
                        </a:rPr>
                        <a:t>Preservation Metadata</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0</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400" b="0" i="0" u="none" strike="noStrike" dirty="0">
                          <a:solidFill>
                            <a:srgbClr val="000000"/>
                          </a:solidFill>
                          <a:latin typeface="Calibri"/>
                        </a:rPr>
                        <a:t>3</a:t>
                      </a: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538ED5"/>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590001">
                <a:tc>
                  <a:txBody>
                    <a:bodyPr/>
                    <a:lstStyle/>
                    <a:p>
                      <a:pPr lvl="1" algn="l" fontAlgn="ctr"/>
                      <a:r>
                        <a:rPr lang="en-US" sz="1600" b="0" i="0" u="none" strike="noStrike" dirty="0">
                          <a:solidFill>
                            <a:srgbClr val="000000"/>
                          </a:solidFill>
                          <a:latin typeface="Calibri"/>
                        </a:rPr>
                        <a:t>Access</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2400" b="0" i="0" u="none" strike="noStrike" dirty="0">
                          <a:solidFill>
                            <a:srgbClr val="000000"/>
                          </a:solidFill>
                          <a:latin typeface="Calibri"/>
                        </a:rPr>
                        <a:t>1</a:t>
                      </a:r>
                    </a:p>
                  </a:txBody>
                  <a:tcPr marL="9089" marR="9089" marT="9089" marB="0" anchor="ctr">
                    <a:lnL w="6350" cap="flat" cmpd="sng" algn="ctr">
                      <a:solidFill>
                        <a:srgbClr val="000000"/>
                      </a:solidFill>
                      <a:prstDash val="solid"/>
                      <a:round/>
                      <a:headEnd type="none" w="med" len="med"/>
                      <a:tailEnd type="none" w="med" len="med"/>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a:noFill/>
                    </a:lnR>
                    <a:lnT>
                      <a:noFill/>
                    </a:lnT>
                    <a:lnB>
                      <a:noFill/>
                    </a:lnB>
                    <a:solidFill>
                      <a:srgbClr val="C5D9F1"/>
                    </a:solidFill>
                  </a:tcPr>
                </a:tc>
                <a:tc>
                  <a:txBody>
                    <a:bodyPr/>
                    <a:lstStyle/>
                    <a:p>
                      <a:pPr algn="ctr" fontAlgn="ctr"/>
                      <a:r>
                        <a:rPr lang="en-US" sz="2400" b="0" i="0" u="none" strike="noStrike" dirty="0">
                          <a:solidFill>
                            <a:srgbClr val="000000"/>
                          </a:solidFill>
                          <a:latin typeface="Calibri"/>
                        </a:rPr>
                        <a:t>2</a:t>
                      </a:r>
                    </a:p>
                  </a:txBody>
                  <a:tcPr marL="9089" marR="9089" marT="9089" marB="0" anchor="ctr">
                    <a:lnL>
                      <a:noFill/>
                    </a:lnL>
                    <a:lnR>
                      <a:noFill/>
                    </a:lnR>
                    <a:lnT>
                      <a:noFill/>
                    </a:lnT>
                    <a:lnB>
                      <a:noFill/>
                    </a:lnB>
                    <a:solidFill>
                      <a:srgbClr val="95B3D7"/>
                    </a:solidFill>
                  </a:tcPr>
                </a:tc>
                <a:tc>
                  <a:txBody>
                    <a:bodyPr/>
                    <a:lstStyle/>
                    <a:p>
                      <a:pPr algn="ctr" fontAlgn="ctr"/>
                      <a:r>
                        <a:rPr lang="en-US" sz="2800" b="0" i="0" u="none" strike="noStrike" dirty="0">
                          <a:solidFill>
                            <a:srgbClr val="000000"/>
                          </a:solidFill>
                          <a:latin typeface="Wingdings 3" pitchFamily="18" charset="2"/>
                          <a:sym typeface="Wingdings 3"/>
                        </a:rPr>
                        <a:t></a:t>
                      </a:r>
                      <a:endParaRPr lang="en-US" sz="2800" b="0" i="0" u="none" strike="noStrike" dirty="0">
                        <a:solidFill>
                          <a:srgbClr val="000000"/>
                        </a:solidFill>
                        <a:latin typeface="Wingdings 3" pitchFamily="18" charset="2"/>
                      </a:endParaRPr>
                    </a:p>
                  </a:txBody>
                  <a:tcPr marL="9089" marR="9089" marT="9089" marB="0" anchor="ctr">
                    <a:lnL>
                      <a:noFill/>
                    </a:lnL>
                    <a:lnR w="6350" cap="flat" cmpd="sng" algn="ctr">
                      <a:solidFill>
                        <a:srgbClr val="000000"/>
                      </a:solidFill>
                      <a:prstDash val="solid"/>
                      <a:round/>
                      <a:headEnd type="none" w="med" len="med"/>
                      <a:tailEnd type="none" w="med" len="med"/>
                    </a:lnR>
                    <a:lnT>
                      <a:noFill/>
                    </a:lnT>
                    <a:lnB>
                      <a:noFill/>
                    </a:lnB>
                    <a:solidFill>
                      <a:srgbClr val="95B3D7"/>
                    </a:solidFill>
                  </a:tcPr>
                </a:tc>
                <a:tc>
                  <a:txBody>
                    <a:bodyPr/>
                    <a:lstStyle/>
                    <a:p>
                      <a:pPr algn="ctr" fontAlgn="ctr"/>
                      <a:r>
                        <a:rPr lang="en-US" sz="1000" b="0" i="0" u="none" strike="noStrike" dirty="0">
                          <a:solidFill>
                            <a:srgbClr val="000000"/>
                          </a:solidFill>
                          <a:latin typeface="Calibri"/>
                        </a:rPr>
                        <a:t>MEDIUM</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32283">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a:noFill/>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7E4BC"/>
                    </a:solidFill>
                  </a:tcPr>
                </a:tc>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9"/>
                  </a:ext>
                </a:extLst>
              </a:tr>
            </a:tbl>
          </a:graphicData>
        </a:graphic>
      </p:graphicFrame>
      <p:graphicFrame>
        <p:nvGraphicFramePr>
          <p:cNvPr id="3" name="Table 2"/>
          <p:cNvGraphicFramePr>
            <a:graphicFrameLocks noGrp="1"/>
          </p:cNvGraphicFramePr>
          <p:nvPr/>
        </p:nvGraphicFramePr>
        <p:xfrm>
          <a:off x="2135557" y="332657"/>
          <a:ext cx="7704859" cy="945709"/>
        </p:xfrm>
        <a:graphic>
          <a:graphicData uri="http://schemas.openxmlformats.org/drawingml/2006/table">
            <a:tbl>
              <a:tblPr/>
              <a:tblGrid>
                <a:gridCol w="2526182">
                  <a:extLst>
                    <a:ext uri="{9D8B030D-6E8A-4147-A177-3AD203B41FA5}">
                      <a16:colId xmlns:a16="http://schemas.microsoft.com/office/drawing/2014/main" val="20000"/>
                    </a:ext>
                  </a:extLst>
                </a:gridCol>
                <a:gridCol w="769337">
                  <a:extLst>
                    <a:ext uri="{9D8B030D-6E8A-4147-A177-3AD203B41FA5}">
                      <a16:colId xmlns:a16="http://schemas.microsoft.com/office/drawing/2014/main" val="20001"/>
                    </a:ext>
                  </a:extLst>
                </a:gridCol>
                <a:gridCol w="734890">
                  <a:extLst>
                    <a:ext uri="{9D8B030D-6E8A-4147-A177-3AD203B41FA5}">
                      <a16:colId xmlns:a16="http://schemas.microsoft.com/office/drawing/2014/main" val="20002"/>
                    </a:ext>
                  </a:extLst>
                </a:gridCol>
                <a:gridCol w="734890">
                  <a:extLst>
                    <a:ext uri="{9D8B030D-6E8A-4147-A177-3AD203B41FA5}">
                      <a16:colId xmlns:a16="http://schemas.microsoft.com/office/drawing/2014/main" val="20003"/>
                    </a:ext>
                  </a:extLst>
                </a:gridCol>
                <a:gridCol w="734890">
                  <a:extLst>
                    <a:ext uri="{9D8B030D-6E8A-4147-A177-3AD203B41FA5}">
                      <a16:colId xmlns:a16="http://schemas.microsoft.com/office/drawing/2014/main" val="20004"/>
                    </a:ext>
                  </a:extLst>
                </a:gridCol>
                <a:gridCol w="734890">
                  <a:extLst>
                    <a:ext uri="{9D8B030D-6E8A-4147-A177-3AD203B41FA5}">
                      <a16:colId xmlns:a16="http://schemas.microsoft.com/office/drawing/2014/main" val="20005"/>
                    </a:ext>
                  </a:extLst>
                </a:gridCol>
                <a:gridCol w="734890">
                  <a:extLst>
                    <a:ext uri="{9D8B030D-6E8A-4147-A177-3AD203B41FA5}">
                      <a16:colId xmlns:a16="http://schemas.microsoft.com/office/drawing/2014/main" val="20006"/>
                    </a:ext>
                  </a:extLst>
                </a:gridCol>
                <a:gridCol w="734890">
                  <a:extLst>
                    <a:ext uri="{9D8B030D-6E8A-4147-A177-3AD203B41FA5}">
                      <a16:colId xmlns:a16="http://schemas.microsoft.com/office/drawing/2014/main" val="20007"/>
                    </a:ext>
                  </a:extLst>
                </a:gridCol>
              </a:tblGrid>
              <a:tr h="289503">
                <a:tc gridSpan="7">
                  <a:txBody>
                    <a:bodyPr/>
                    <a:lstStyle/>
                    <a:p>
                      <a:pPr algn="l" fontAlgn="t"/>
                      <a:r>
                        <a:rPr lang="en-US" sz="1300" b="0" i="1" u="none" strike="noStrike" dirty="0">
                          <a:solidFill>
                            <a:srgbClr val="000000"/>
                          </a:solidFill>
                          <a:latin typeface="Calibri"/>
                        </a:rPr>
                        <a:t>Digital Preservation Capability Improvement Road Map</a:t>
                      </a:r>
                    </a:p>
                  </a:txBody>
                  <a:tcPr marL="9089" marR="9089" marT="9089"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latin typeface="Calibri"/>
                      </a:endParaRPr>
                    </a:p>
                  </a:txBody>
                  <a:tcPr marL="9089" marR="9089" marT="908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8058">
                <a:tc>
                  <a:txBody>
                    <a:bodyPr/>
                    <a:lstStyle/>
                    <a:p>
                      <a:pPr algn="l" fontAlgn="ctr"/>
                      <a:r>
                        <a:rPr lang="en-US" sz="1300" b="1" i="0" u="none" strike="noStrike" dirty="0">
                          <a:solidFill>
                            <a:srgbClr val="000000"/>
                          </a:solidFill>
                          <a:latin typeface="Calibri"/>
                        </a:rPr>
                        <a:t> </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Current</a:t>
                      </a:r>
                    </a:p>
                  </a:txBody>
                  <a:tcPr marL="9089" marR="9089" marT="908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1</a:t>
                      </a:r>
                    </a:p>
                  </a:txBody>
                  <a:tcPr marL="9089" marR="9089" marT="908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2</a:t>
                      </a:r>
                    </a:p>
                  </a:txBody>
                  <a:tcPr marL="9089" marR="9089" marT="908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3</a:t>
                      </a:r>
                    </a:p>
                  </a:txBody>
                  <a:tcPr marL="9089" marR="9089" marT="908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4</a:t>
                      </a:r>
                    </a:p>
                  </a:txBody>
                  <a:tcPr marL="9089" marR="9089" marT="908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Year 5</a:t>
                      </a:r>
                    </a:p>
                  </a:txBody>
                  <a:tcPr marL="9089" marR="9089" marT="908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1" i="0" u="none" strike="noStrike" dirty="0">
                          <a:solidFill>
                            <a:srgbClr val="000000"/>
                          </a:solidFill>
                          <a:latin typeface="Calibri"/>
                        </a:rPr>
                        <a:t>Difficulty</a:t>
                      </a:r>
                    </a:p>
                  </a:txBody>
                  <a:tcPr marL="9089" marR="9089" marT="90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88148">
                <a:tc>
                  <a:txBody>
                    <a:bodyPr/>
                    <a:lstStyle/>
                    <a:p>
                      <a:pPr algn="l" fontAlgn="b"/>
                      <a:br>
                        <a:rPr lang="en-US" sz="1200" b="0" i="0" u="none" strike="noStrike" dirty="0">
                          <a:solidFill>
                            <a:srgbClr val="000000"/>
                          </a:solidFill>
                          <a:latin typeface="Calibri"/>
                        </a:rPr>
                      </a:br>
                      <a:r>
                        <a:rPr lang="en-US" sz="1200" b="0" i="0" u="none" strike="noStrike" dirty="0">
                          <a:solidFill>
                            <a:srgbClr val="000000"/>
                          </a:solidFill>
                          <a:latin typeface="Calibri"/>
                        </a:rPr>
                        <a:t>Reference Model Components</a:t>
                      </a: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latin typeface="Calibri"/>
                      </a:endParaRPr>
                    </a:p>
                  </a:txBody>
                  <a:tcPr marL="9089" marR="9089" marT="908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89" marR="9089" marT="9089"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89" marR="9089" marT="9089"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89" marR="9089" marT="9089"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89" marR="9089" marT="9089" marB="0" anchor="b">
                    <a:lnL>
                      <a:noFill/>
                    </a:lnL>
                    <a:lnR>
                      <a:noFill/>
                    </a:lnR>
                    <a:lnT>
                      <a:noFill/>
                    </a:lnT>
                    <a:lnB>
                      <a:noFill/>
                    </a:lnB>
                  </a:tcPr>
                </a:tc>
                <a:tc>
                  <a:txBody>
                    <a:bodyPr/>
                    <a:lstStyle/>
                    <a:p>
                      <a:pPr algn="l" fontAlgn="b"/>
                      <a:r>
                        <a:rPr lang="en-US" sz="1000" b="0" i="0" u="none" strike="noStrike" dirty="0">
                          <a:solidFill>
                            <a:srgbClr val="000000"/>
                          </a:solidFill>
                          <a:latin typeface="Calibri"/>
                        </a:rPr>
                        <a:t> </a:t>
                      </a:r>
                    </a:p>
                  </a:txBody>
                  <a:tcPr marL="9089" marR="9089" marT="908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dirty="0">
                          <a:solidFill>
                            <a:srgbClr val="000000"/>
                          </a:solidFill>
                          <a:latin typeface="Calibri"/>
                        </a:rPr>
                        <a:t> </a:t>
                      </a:r>
                    </a:p>
                  </a:txBody>
                  <a:tcPr marL="9089" marR="9089" marT="90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Create a Vision for Improved </a:t>
            </a:r>
            <a:br>
              <a:rPr lang="en-US" dirty="0"/>
            </a:br>
            <a:r>
              <a:rPr lang="en-US" dirty="0"/>
              <a:t>Digital Preservation Capability</a:t>
            </a:r>
          </a:p>
        </p:txBody>
      </p:sp>
      <p:sp>
        <p:nvSpPr>
          <p:cNvPr id="11" name="Slide Number Placeholder 10"/>
          <p:cNvSpPr>
            <a:spLocks noGrp="1"/>
          </p:cNvSpPr>
          <p:nvPr>
            <p:ph type="sldNum" sz="quarter" idx="4294967295"/>
          </p:nvPr>
        </p:nvSpPr>
        <p:spPr>
          <a:xfrm>
            <a:off x="9728396" y="6476999"/>
            <a:ext cx="733864" cy="274320"/>
          </a:xfrm>
        </p:spPr>
        <p:txBody>
          <a:bodyPr/>
          <a:lstStyle/>
          <a:p>
            <a:fld id="{95C9BC67-ECEF-407E-ADFB-2ED00A019B35}" type="slidenum">
              <a:rPr lang="en-US" smtClean="0"/>
              <a:pPr/>
              <a:t>31</a:t>
            </a:fld>
            <a:endParaRPr lang="en-US" dirty="0"/>
          </a:p>
        </p:txBody>
      </p:sp>
      <p:pic>
        <p:nvPicPr>
          <p:cNvPr id="13" name="Picture 12"/>
          <p:cNvPicPr>
            <a:picLocks noChangeAspect="1"/>
          </p:cNvPicPr>
          <p:nvPr/>
        </p:nvPicPr>
        <p:blipFill>
          <a:blip r:embed="rId3"/>
          <a:stretch>
            <a:fillRect/>
          </a:stretch>
        </p:blipFill>
        <p:spPr>
          <a:xfrm>
            <a:off x="1902734" y="1848446"/>
            <a:ext cx="8559526" cy="4877223"/>
          </a:xfrm>
          <a:prstGeom prst="rect">
            <a:avLst/>
          </a:prstGeom>
        </p:spPr>
      </p:pic>
    </p:spTree>
    <p:extLst>
      <p:ext uri="{BB962C8B-B14F-4D97-AF65-F5344CB8AC3E}">
        <p14:creationId xmlns:p14="http://schemas.microsoft.com/office/powerpoint/2010/main" val="3154472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728396" y="6476999"/>
            <a:ext cx="733864" cy="274320"/>
          </a:xfrm>
        </p:spPr>
        <p:txBody>
          <a:bodyPr/>
          <a:lstStyle/>
          <a:p>
            <a:fld id="{F1361B18-3906-4D71-A3B6-0B3C4495B6A2}" type="slidenum">
              <a:rPr lang="en-US" smtClean="0"/>
              <a:pPr/>
              <a:t>32</a:t>
            </a:fld>
            <a:endParaRPr lang="en-US"/>
          </a:p>
        </p:txBody>
      </p:sp>
      <p:pic>
        <p:nvPicPr>
          <p:cNvPr id="5" name="Picture 4"/>
          <p:cNvPicPr>
            <a:picLocks noChangeAspect="1"/>
          </p:cNvPicPr>
          <p:nvPr/>
        </p:nvPicPr>
        <p:blipFill>
          <a:blip r:embed="rId2"/>
          <a:stretch>
            <a:fillRect/>
          </a:stretch>
        </p:blipFill>
        <p:spPr>
          <a:xfrm>
            <a:off x="1286476" y="-309095"/>
            <a:ext cx="9619048" cy="7476190"/>
          </a:xfrm>
          <a:prstGeom prst="rect">
            <a:avLst/>
          </a:prstGeom>
        </p:spPr>
      </p:pic>
    </p:spTree>
    <p:extLst>
      <p:ext uri="{BB962C8B-B14F-4D97-AF65-F5344CB8AC3E}">
        <p14:creationId xmlns:p14="http://schemas.microsoft.com/office/powerpoint/2010/main" val="162649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DFBA08-C3D3-4D30-AD61-8FF5A725F95C}"/>
              </a:ext>
            </a:extLst>
          </p:cNvPr>
          <p:cNvSpPr>
            <a:spLocks noGrp="1"/>
          </p:cNvSpPr>
          <p:nvPr>
            <p:ph type="body" idx="1"/>
          </p:nvPr>
        </p:nvSpPr>
        <p:spPr>
          <a:xfrm>
            <a:off x="1751887" y="2269620"/>
            <a:ext cx="3200400" cy="2986043"/>
          </a:xfrm>
        </p:spPr>
        <p:txBody>
          <a:bodyPr>
            <a:normAutofit fontScale="85000" lnSpcReduction="10000"/>
          </a:bodyPr>
          <a:lstStyle/>
          <a:p>
            <a:r>
              <a:rPr lang="en-US" sz="2800" b="1" dirty="0">
                <a:solidFill>
                  <a:schemeClr val="tx1"/>
                </a:solidFill>
              </a:rPr>
              <a:t>Croatian Government Agency</a:t>
            </a:r>
          </a:p>
          <a:p>
            <a:r>
              <a:rPr lang="en-US" sz="2800" b="1" dirty="0">
                <a:solidFill>
                  <a:schemeClr val="tx1"/>
                </a:solidFill>
              </a:rPr>
              <a:t> (analog to US FDA)</a:t>
            </a:r>
          </a:p>
          <a:p>
            <a:endParaRPr lang="en-US" sz="2800" b="1" dirty="0">
              <a:solidFill>
                <a:schemeClr val="tx1"/>
              </a:solidFill>
            </a:endParaRPr>
          </a:p>
          <a:p>
            <a:r>
              <a:rPr lang="en-US" sz="2800" b="1" dirty="0">
                <a:solidFill>
                  <a:schemeClr val="tx1"/>
                </a:solidFill>
              </a:rPr>
              <a:t>Score – 32/60</a:t>
            </a:r>
          </a:p>
        </p:txBody>
      </p:sp>
      <p:pic>
        <p:nvPicPr>
          <p:cNvPr id="4" name="Content Placeholder 3">
            <a:extLst>
              <a:ext uri="{FF2B5EF4-FFF2-40B4-BE49-F238E27FC236}">
                <a16:creationId xmlns:a16="http://schemas.microsoft.com/office/drawing/2014/main" id="{E7743E11-2A70-4B56-B4D4-DD6634F84337}"/>
              </a:ext>
            </a:extLst>
          </p:cNvPr>
          <p:cNvPicPr>
            <a:picLocks noGrp="1" noChangeAspect="1"/>
          </p:cNvPicPr>
          <p:nvPr>
            <p:ph idx="4294967295"/>
          </p:nvPr>
        </p:nvPicPr>
        <p:blipFill>
          <a:blip r:embed="rId2"/>
          <a:stretch>
            <a:fillRect/>
          </a:stretch>
        </p:blipFill>
        <p:spPr>
          <a:xfrm>
            <a:off x="5486400" y="1"/>
            <a:ext cx="5181600" cy="6916034"/>
          </a:xfrm>
          <a:prstGeom prst="rect">
            <a:avLst/>
          </a:prstGeom>
        </p:spPr>
      </p:pic>
    </p:spTree>
    <p:extLst>
      <p:ext uri="{BB962C8B-B14F-4D97-AF65-F5344CB8AC3E}">
        <p14:creationId xmlns:p14="http://schemas.microsoft.com/office/powerpoint/2010/main" val="352303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C75881-28F4-4F59-842D-F6AD06898ADE}"/>
              </a:ext>
            </a:extLst>
          </p:cNvPr>
          <p:cNvPicPr>
            <a:picLocks noChangeAspect="1"/>
          </p:cNvPicPr>
          <p:nvPr/>
        </p:nvPicPr>
        <p:blipFill>
          <a:blip r:embed="rId2"/>
          <a:stretch>
            <a:fillRect/>
          </a:stretch>
        </p:blipFill>
        <p:spPr>
          <a:xfrm>
            <a:off x="1391136" y="652923"/>
            <a:ext cx="5327531" cy="3124200"/>
          </a:xfrm>
          <a:prstGeom prst="rect">
            <a:avLst/>
          </a:prstGeom>
        </p:spPr>
      </p:pic>
      <p:sp>
        <p:nvSpPr>
          <p:cNvPr id="4" name="TextBox 3">
            <a:extLst>
              <a:ext uri="{FF2B5EF4-FFF2-40B4-BE49-F238E27FC236}">
                <a16:creationId xmlns:a16="http://schemas.microsoft.com/office/drawing/2014/main" id="{AEC3572D-2A88-4522-8770-DC43AF9C3FE1}"/>
              </a:ext>
            </a:extLst>
          </p:cNvPr>
          <p:cNvSpPr txBox="1"/>
          <p:nvPr/>
        </p:nvSpPr>
        <p:spPr>
          <a:xfrm>
            <a:off x="1338129" y="252813"/>
            <a:ext cx="5486400" cy="400110"/>
          </a:xfrm>
          <a:prstGeom prst="rect">
            <a:avLst/>
          </a:prstGeom>
          <a:noFill/>
        </p:spPr>
        <p:txBody>
          <a:bodyPr wrap="square" rtlCol="0">
            <a:spAutoFit/>
          </a:bodyPr>
          <a:lstStyle/>
          <a:p>
            <a:r>
              <a:rPr lang="en-US" sz="2000" dirty="0"/>
              <a:t>2017-2020 – Norwegian Health Archive</a:t>
            </a:r>
          </a:p>
        </p:txBody>
      </p:sp>
      <p:pic>
        <p:nvPicPr>
          <p:cNvPr id="5" name="Picture 4">
            <a:extLst>
              <a:ext uri="{FF2B5EF4-FFF2-40B4-BE49-F238E27FC236}">
                <a16:creationId xmlns:a16="http://schemas.microsoft.com/office/drawing/2014/main" id="{C8B25FF5-7123-43D8-B3F0-1EC563E684EB}"/>
              </a:ext>
            </a:extLst>
          </p:cNvPr>
          <p:cNvPicPr>
            <a:picLocks noChangeAspect="1"/>
          </p:cNvPicPr>
          <p:nvPr/>
        </p:nvPicPr>
        <p:blipFill>
          <a:blip r:embed="rId3"/>
          <a:stretch>
            <a:fillRect/>
          </a:stretch>
        </p:blipFill>
        <p:spPr>
          <a:xfrm>
            <a:off x="1391136" y="3887058"/>
            <a:ext cx="5327531" cy="2970942"/>
          </a:xfrm>
          <a:prstGeom prst="rect">
            <a:avLst/>
          </a:prstGeom>
        </p:spPr>
      </p:pic>
      <p:pic>
        <p:nvPicPr>
          <p:cNvPr id="3" name="Picture 2">
            <a:extLst>
              <a:ext uri="{FF2B5EF4-FFF2-40B4-BE49-F238E27FC236}">
                <a16:creationId xmlns:a16="http://schemas.microsoft.com/office/drawing/2014/main" id="{BE769648-A491-4D29-8F85-AE5F6D36D74A}"/>
              </a:ext>
            </a:extLst>
          </p:cNvPr>
          <p:cNvPicPr>
            <a:picLocks noChangeAspect="1"/>
          </p:cNvPicPr>
          <p:nvPr/>
        </p:nvPicPr>
        <p:blipFill>
          <a:blip r:embed="rId4"/>
          <a:stretch>
            <a:fillRect/>
          </a:stretch>
        </p:blipFill>
        <p:spPr>
          <a:xfrm>
            <a:off x="8684164" y="252813"/>
            <a:ext cx="1085182" cy="1182727"/>
          </a:xfrm>
          <a:prstGeom prst="rect">
            <a:avLst/>
          </a:prstGeom>
        </p:spPr>
      </p:pic>
      <p:sp>
        <p:nvSpPr>
          <p:cNvPr id="6" name="TextBox 5">
            <a:extLst>
              <a:ext uri="{FF2B5EF4-FFF2-40B4-BE49-F238E27FC236}">
                <a16:creationId xmlns:a16="http://schemas.microsoft.com/office/drawing/2014/main" id="{9C34908F-AA3B-433F-BC94-0E353D28280E}"/>
              </a:ext>
            </a:extLst>
          </p:cNvPr>
          <p:cNvSpPr txBox="1"/>
          <p:nvPr/>
        </p:nvSpPr>
        <p:spPr>
          <a:xfrm>
            <a:off x="7648485" y="1551563"/>
            <a:ext cx="3785787" cy="4185761"/>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Calibri" panose="020F0502020204030204" pitchFamily="34" charset="0"/>
              </a:rPr>
              <a:t>International Council on Archives Mobile Archives Standardization Tool (MAST)</a:t>
            </a:r>
          </a:p>
          <a:p>
            <a:endParaRPr lang="en-US" sz="1400" dirty="0">
              <a:solidFill>
                <a:srgbClr val="000000"/>
              </a:solidFill>
              <a:latin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Mobile Archives Standardization Tool (MAST)© was conceived as a practical tool for records management and archives practitioners who are working in low resource environments, such as Africa, Caribbean and South America. Low resource mean low availability of electrical service, low connectivity, and limited professional records and archives management expertise. </a:t>
            </a:r>
          </a:p>
          <a:p>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cs typeface="Times New Roman" panose="02020603050405020304" pitchFamily="18" charset="0"/>
              </a:rPr>
              <a:t>Use of mobile technology, combined with additional functionalities, is intended to directly support implementation of e-government administrative reforms, access to information, and adequate management and preservation of digital records.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632557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8E4-6724-4BE2-B1EA-225BA80CEB36}"/>
              </a:ext>
            </a:extLst>
          </p:cNvPr>
          <p:cNvSpPr>
            <a:spLocks noGrp="1"/>
          </p:cNvSpPr>
          <p:nvPr>
            <p:ph type="title"/>
          </p:nvPr>
        </p:nvSpPr>
        <p:spPr/>
        <p:txBody>
          <a:bodyPr/>
          <a:lstStyle/>
          <a:p>
            <a:endParaRPr lang="en-US"/>
          </a:p>
        </p:txBody>
      </p:sp>
      <p:pic>
        <p:nvPicPr>
          <p:cNvPr id="5" name="Content Placeholder 4" descr="A close up of a newspaper&#10;&#10;Description automatically generated">
            <a:extLst>
              <a:ext uri="{FF2B5EF4-FFF2-40B4-BE49-F238E27FC236}">
                <a16:creationId xmlns:a16="http://schemas.microsoft.com/office/drawing/2014/main" id="{86F0C84D-6076-4FAE-8B73-BD62E6129D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340115"/>
            <a:ext cx="10134600" cy="7600951"/>
          </a:xfrm>
        </p:spPr>
      </p:pic>
      <p:sp>
        <p:nvSpPr>
          <p:cNvPr id="6" name="TextBox 5">
            <a:extLst>
              <a:ext uri="{FF2B5EF4-FFF2-40B4-BE49-F238E27FC236}">
                <a16:creationId xmlns:a16="http://schemas.microsoft.com/office/drawing/2014/main" id="{034BAC94-0FA0-4BF1-87F9-7E01CB12DD5D}"/>
              </a:ext>
            </a:extLst>
          </p:cNvPr>
          <p:cNvSpPr txBox="1"/>
          <p:nvPr/>
        </p:nvSpPr>
        <p:spPr>
          <a:xfrm>
            <a:off x="6553200" y="6488668"/>
            <a:ext cx="4114800" cy="369332"/>
          </a:xfrm>
          <a:prstGeom prst="rect">
            <a:avLst/>
          </a:prstGeom>
          <a:noFill/>
        </p:spPr>
        <p:txBody>
          <a:bodyPr wrap="square" rtlCol="0">
            <a:spAutoFit/>
          </a:bodyPr>
          <a:lstStyle/>
          <a:p>
            <a:r>
              <a:rPr lang="en-US" dirty="0">
                <a:solidFill>
                  <a:schemeClr val="bg1"/>
                </a:solidFill>
              </a:rPr>
              <a:t>2019 SAA Conference Poster Session</a:t>
            </a:r>
          </a:p>
        </p:txBody>
      </p:sp>
    </p:spTree>
    <p:extLst>
      <p:ext uri="{BB962C8B-B14F-4D97-AF65-F5344CB8AC3E}">
        <p14:creationId xmlns:p14="http://schemas.microsoft.com/office/powerpoint/2010/main" val="380071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How DPCMM helps practitioners</a:t>
            </a:r>
          </a:p>
        </p:txBody>
      </p:sp>
      <p:sp>
        <p:nvSpPr>
          <p:cNvPr id="3" name="Content Placeholder 2"/>
          <p:cNvSpPr>
            <a:spLocks noGrp="1"/>
          </p:cNvSpPr>
          <p:nvPr>
            <p:ph idx="1"/>
          </p:nvPr>
        </p:nvSpPr>
        <p:spPr>
          <a:xfrm>
            <a:off x="1141412" y="2249487"/>
            <a:ext cx="9905999" cy="3541714"/>
          </a:xfrm>
        </p:spPr>
        <p:txBody>
          <a:bodyPr>
            <a:normAutofit/>
          </a:bodyPr>
          <a:lstStyle/>
          <a:p>
            <a:r>
              <a:rPr lang="en-US" dirty="0"/>
              <a:t>A road-tested assessment methodology to benchmark current capabilities to preserve and provide access to long-term digital records</a:t>
            </a:r>
          </a:p>
          <a:p>
            <a:r>
              <a:rPr lang="en-US" dirty="0"/>
              <a:t>Supports establishment of priorities and tracking progress</a:t>
            </a:r>
          </a:p>
          <a:p>
            <a:r>
              <a:rPr lang="en-US" dirty="0"/>
              <a:t>Supports stakeholder engagement and education on requirements and standards</a:t>
            </a:r>
          </a:p>
        </p:txBody>
      </p:sp>
      <p:sp>
        <p:nvSpPr>
          <p:cNvPr id="4" name="Slide Number Placeholder 3"/>
          <p:cNvSpPr>
            <a:spLocks noGrp="1"/>
          </p:cNvSpPr>
          <p:nvPr>
            <p:ph type="sldNum" sz="quarter" idx="12"/>
          </p:nvPr>
        </p:nvSpPr>
        <p:spPr>
          <a:xfrm>
            <a:off x="10276321" y="5883274"/>
            <a:ext cx="771089" cy="365125"/>
          </a:xfrm>
        </p:spPr>
        <p:txBody>
          <a:bodyPr/>
          <a:lstStyle/>
          <a:p>
            <a:fld id="{F1361B18-3906-4D71-A3B6-0B3C4495B6A2}"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12B4-EAF5-49D2-AD73-68AC5DE919DB}"/>
              </a:ext>
            </a:extLst>
          </p:cNvPr>
          <p:cNvSpPr>
            <a:spLocks noGrp="1"/>
          </p:cNvSpPr>
          <p:nvPr>
            <p:ph type="ctrTitle"/>
          </p:nvPr>
        </p:nvSpPr>
        <p:spPr/>
        <p:txBody>
          <a:bodyPr/>
          <a:lstStyle/>
          <a:p>
            <a:r>
              <a:rPr lang="en-US" dirty="0" err="1"/>
              <a:t>CoSA</a:t>
            </a:r>
            <a:r>
              <a:rPr lang="en-US" dirty="0"/>
              <a:t> DPC Self-Assessment</a:t>
            </a:r>
          </a:p>
        </p:txBody>
      </p:sp>
      <p:sp>
        <p:nvSpPr>
          <p:cNvPr id="3" name="Subtitle 2">
            <a:extLst>
              <a:ext uri="{FF2B5EF4-FFF2-40B4-BE49-F238E27FC236}">
                <a16:creationId xmlns:a16="http://schemas.microsoft.com/office/drawing/2014/main" id="{6CB89F87-F6E1-4073-B16D-747C0FFF3108}"/>
              </a:ext>
            </a:extLst>
          </p:cNvPr>
          <p:cNvSpPr>
            <a:spLocks noGrp="1"/>
          </p:cNvSpPr>
          <p:nvPr>
            <p:ph type="subTitle" idx="1"/>
          </p:nvPr>
        </p:nvSpPr>
        <p:spPr/>
        <p:txBody>
          <a:bodyPr/>
          <a:lstStyle/>
          <a:p>
            <a:r>
              <a:rPr lang="en-US" dirty="0"/>
              <a:t>History &amp; Benefits</a:t>
            </a:r>
          </a:p>
        </p:txBody>
      </p:sp>
      <p:sp>
        <p:nvSpPr>
          <p:cNvPr id="4" name="Slide Number Placeholder 3">
            <a:extLst>
              <a:ext uri="{FF2B5EF4-FFF2-40B4-BE49-F238E27FC236}">
                <a16:creationId xmlns:a16="http://schemas.microsoft.com/office/drawing/2014/main" id="{FE093C9C-4118-4973-AE42-BA42B8482C42}"/>
              </a:ext>
            </a:extLst>
          </p:cNvPr>
          <p:cNvSpPr>
            <a:spLocks noGrp="1"/>
          </p:cNvSpPr>
          <p:nvPr>
            <p:ph type="sldNum" sz="quarter" idx="12"/>
          </p:nvPr>
        </p:nvSpPr>
        <p:spPr/>
        <p:txBody>
          <a:bodyPr/>
          <a:lstStyle/>
          <a:p>
            <a:fld id="{CE2919DE-2D43-4A66-BAB4-E73DD29546D8}" type="slidenum">
              <a:rPr lang="en-US" smtClean="0"/>
              <a:t>37</a:t>
            </a:fld>
            <a:endParaRPr lang="en-US"/>
          </a:p>
        </p:txBody>
      </p:sp>
    </p:spTree>
    <p:extLst>
      <p:ext uri="{BB962C8B-B14F-4D97-AF65-F5344CB8AC3E}">
        <p14:creationId xmlns:p14="http://schemas.microsoft.com/office/powerpoint/2010/main" val="2322044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ELECTRONIC RECORDS SURVEY - 2010</a:t>
            </a:r>
          </a:p>
        </p:txBody>
      </p:sp>
      <p:sp>
        <p:nvSpPr>
          <p:cNvPr id="3" name="Content Placeholder 2"/>
          <p:cNvSpPr>
            <a:spLocks noGrp="1"/>
          </p:cNvSpPr>
          <p:nvPr>
            <p:ph idx="1"/>
          </p:nvPr>
        </p:nvSpPr>
        <p:spPr>
          <a:xfrm>
            <a:off x="1141412" y="2249487"/>
            <a:ext cx="9905999" cy="3541714"/>
          </a:xfrm>
        </p:spPr>
        <p:txBody>
          <a:bodyPr>
            <a:normAutofit fontScale="92500"/>
          </a:bodyPr>
          <a:lstStyle/>
          <a:p>
            <a:pPr lvl="0"/>
            <a:r>
              <a:rPr lang="en-US" sz="2800" dirty="0"/>
              <a:t>Council of State Archivists (</a:t>
            </a:r>
            <a:r>
              <a:rPr lang="en-US" sz="2800" dirty="0" err="1"/>
              <a:t>CoSA</a:t>
            </a:r>
            <a:r>
              <a:rPr lang="en-US" sz="2800" dirty="0"/>
              <a:t>)</a:t>
            </a:r>
          </a:p>
          <a:p>
            <a:pPr lvl="1"/>
            <a:r>
              <a:rPr lang="en-US" sz="2400" dirty="0"/>
              <a:t>LSTA grant from Indiana State Library in cooperation with Indiana State Archives</a:t>
            </a:r>
          </a:p>
          <a:p>
            <a:pPr lvl="1"/>
            <a:r>
              <a:rPr lang="en-US" sz="2400" dirty="0"/>
              <a:t>Collect data in surveys and telephone interviews with state/territory Archives</a:t>
            </a:r>
          </a:p>
          <a:p>
            <a:pPr lvl="1"/>
            <a:r>
              <a:rPr lang="en-US" sz="2400" dirty="0"/>
              <a:t>Support comprehensive profile of the status of electronic records management programs</a:t>
            </a:r>
          </a:p>
          <a:p>
            <a:pPr lvl="1"/>
            <a:r>
              <a:rPr lang="en-US" sz="2400" dirty="0"/>
              <a:t>Use composite profile along with profiles of selected states to develop high priority needs and recommendations for follow-on actions</a:t>
            </a:r>
          </a:p>
          <a:p>
            <a:pPr lvl="0"/>
            <a:endParaRPr lang="en-US" dirty="0"/>
          </a:p>
          <a:p>
            <a:pPr lvl="0"/>
            <a:endParaRPr lang="en-US" dirty="0"/>
          </a:p>
          <a:p>
            <a:pPr lvl="0"/>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p:spPr>
        <p:txBody>
          <a:bodyPr/>
          <a:lstStyle/>
          <a:p>
            <a:r>
              <a:rPr lang="en-US" dirty="0"/>
              <a:t>Overall Composite Score based on informal DPC ASSESSMENT</a:t>
            </a:r>
          </a:p>
        </p:txBody>
      </p:sp>
      <p:sp>
        <p:nvSpPr>
          <p:cNvPr id="3" name="Content Placeholder 2"/>
          <p:cNvSpPr>
            <a:spLocks noGrp="1"/>
          </p:cNvSpPr>
          <p:nvPr>
            <p:ph idx="1"/>
          </p:nvPr>
        </p:nvSpPr>
        <p:spPr>
          <a:xfrm>
            <a:off x="1141413" y="2249488"/>
            <a:ext cx="6994183" cy="3541712"/>
          </a:xfrm>
        </p:spPr>
        <p:txBody>
          <a:bodyPr>
            <a:normAutofit/>
          </a:bodyPr>
          <a:lstStyle/>
          <a:p>
            <a:r>
              <a:rPr lang="en-US" dirty="0"/>
              <a:t>Almost one half of respondents registered an absolute Nominal capability score on each of the 15 key elements</a:t>
            </a:r>
          </a:p>
          <a:p>
            <a:endParaRPr lang="en-US" dirty="0"/>
          </a:p>
          <a:p>
            <a:r>
              <a:rPr lang="en-US" dirty="0"/>
              <a:t>Removing these 21 state/territory Archives means the remaining respondents scored nearly 6 – still at the low end of the Minimal capability range</a:t>
            </a:r>
          </a:p>
        </p:txBody>
      </p:sp>
      <p:pic>
        <p:nvPicPr>
          <p:cNvPr id="7" name="Picture 1" descr="C:\Users\Lori Ashley\AppData\Local\Microsoft\Windows\Temporary Internet Files\Low\Content.IE5\476GLVNM\MC900437052[1].PNG"/>
          <p:cNvPicPr>
            <a:picLocks noChangeAspect="1" noChangeArrowheads="1"/>
          </p:cNvPicPr>
          <p:nvPr/>
        </p:nvPicPr>
        <p:blipFill>
          <a:blip r:embed="rId2" cstate="print"/>
          <a:srcRect/>
          <a:stretch>
            <a:fillRect/>
          </a:stretch>
        </p:blipFill>
        <p:spPr bwMode="auto">
          <a:xfrm>
            <a:off x="8515350" y="4465142"/>
            <a:ext cx="1714500" cy="1714500"/>
          </a:xfrm>
          <a:prstGeom prst="rect">
            <a:avLst/>
          </a:prstGeom>
          <a:noFill/>
        </p:spPr>
      </p:pic>
      <p:sp>
        <p:nvSpPr>
          <p:cNvPr id="8" name="Oval 7"/>
          <p:cNvSpPr/>
          <p:nvPr/>
        </p:nvSpPr>
        <p:spPr>
          <a:xfrm>
            <a:off x="9372600" y="5017591"/>
            <a:ext cx="533400" cy="690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9473280" y="4978369"/>
            <a:ext cx="533400" cy="769441"/>
          </a:xfrm>
          <a:prstGeom prst="rect">
            <a:avLst/>
          </a:prstGeom>
          <a:noFill/>
        </p:spPr>
        <p:txBody>
          <a:bodyPr wrap="square" rtlCol="0">
            <a:spAutoFit/>
          </a:bodyPr>
          <a:lstStyle/>
          <a:p>
            <a:r>
              <a:rPr lang="en-US" sz="4400" b="1" dirty="0">
                <a:latin typeface="Arial Narrow" pitchFamily="34" charset="0"/>
                <a:ea typeface="Arial Unicode MS" pitchFamily="34" charset="-128"/>
                <a:cs typeface="Arial Unicode MS" pitchFamily="34" charset="-128"/>
              </a:rPr>
              <a:t>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2806-077C-4A9A-B3BD-61AE838C64E0}"/>
              </a:ext>
            </a:extLst>
          </p:cNvPr>
          <p:cNvSpPr>
            <a:spLocks noGrp="1"/>
          </p:cNvSpPr>
          <p:nvPr>
            <p:ph type="title"/>
          </p:nvPr>
        </p:nvSpPr>
        <p:spPr/>
        <p:txBody>
          <a:bodyPr/>
          <a:lstStyle/>
          <a:p>
            <a:r>
              <a:rPr lang="en-US" dirty="0"/>
              <a:t>Presenters</a:t>
            </a:r>
          </a:p>
        </p:txBody>
      </p:sp>
      <p:sp>
        <p:nvSpPr>
          <p:cNvPr id="6" name="Text Placeholder 5">
            <a:extLst>
              <a:ext uri="{FF2B5EF4-FFF2-40B4-BE49-F238E27FC236}">
                <a16:creationId xmlns:a16="http://schemas.microsoft.com/office/drawing/2014/main" id="{07ECE80E-4008-4CA1-A511-7CBC9F3ADC98}"/>
              </a:ext>
            </a:extLst>
          </p:cNvPr>
          <p:cNvSpPr>
            <a:spLocks noGrp="1"/>
          </p:cNvSpPr>
          <p:nvPr>
            <p:ph type="body" sz="quarter" idx="3"/>
          </p:nvPr>
        </p:nvSpPr>
        <p:spPr>
          <a:xfrm>
            <a:off x="6394765" y="3978683"/>
            <a:ext cx="3200400" cy="576262"/>
          </a:xfrm>
        </p:spPr>
        <p:txBody>
          <a:bodyPr/>
          <a:lstStyle/>
          <a:p>
            <a:r>
              <a:rPr lang="en-US" dirty="0"/>
              <a:t>Lori Ashley</a:t>
            </a:r>
          </a:p>
        </p:txBody>
      </p:sp>
      <p:sp>
        <p:nvSpPr>
          <p:cNvPr id="8" name="Text Placeholder 7">
            <a:extLst>
              <a:ext uri="{FF2B5EF4-FFF2-40B4-BE49-F238E27FC236}">
                <a16:creationId xmlns:a16="http://schemas.microsoft.com/office/drawing/2014/main" id="{28658500-5C92-471D-847C-89047FF52804}"/>
              </a:ext>
            </a:extLst>
          </p:cNvPr>
          <p:cNvSpPr>
            <a:spLocks noGrp="1"/>
          </p:cNvSpPr>
          <p:nvPr>
            <p:ph type="body" sz="half" idx="19"/>
          </p:nvPr>
        </p:nvSpPr>
        <p:spPr>
          <a:xfrm>
            <a:off x="6394765" y="4579474"/>
            <a:ext cx="3200400" cy="810342"/>
          </a:xfrm>
        </p:spPr>
        <p:txBody>
          <a:bodyPr/>
          <a:lstStyle/>
          <a:p>
            <a:r>
              <a:rPr lang="en-US" dirty="0"/>
              <a:t>Tournesol Consulting, LLC</a:t>
            </a:r>
          </a:p>
        </p:txBody>
      </p:sp>
      <p:sp>
        <p:nvSpPr>
          <p:cNvPr id="12" name="Slide Number Placeholder 11">
            <a:extLst>
              <a:ext uri="{FF2B5EF4-FFF2-40B4-BE49-F238E27FC236}">
                <a16:creationId xmlns:a16="http://schemas.microsoft.com/office/drawing/2014/main" id="{C184B93C-E424-4123-8E59-6C44AA755C11}"/>
              </a:ext>
            </a:extLst>
          </p:cNvPr>
          <p:cNvSpPr>
            <a:spLocks noGrp="1"/>
          </p:cNvSpPr>
          <p:nvPr>
            <p:ph type="sldNum" sz="quarter" idx="12"/>
          </p:nvPr>
        </p:nvSpPr>
        <p:spPr/>
        <p:txBody>
          <a:bodyPr/>
          <a:lstStyle/>
          <a:p>
            <a:fld id="{CE2919DE-2D43-4A66-BAB4-E73DD29546D8}" type="slidenum">
              <a:rPr lang="en-US" smtClean="0"/>
              <a:t>4</a:t>
            </a:fld>
            <a:endParaRPr lang="en-US"/>
          </a:p>
        </p:txBody>
      </p:sp>
      <p:sp>
        <p:nvSpPr>
          <p:cNvPr id="16" name="Text Placeholder 15">
            <a:extLst>
              <a:ext uri="{FF2B5EF4-FFF2-40B4-BE49-F238E27FC236}">
                <a16:creationId xmlns:a16="http://schemas.microsoft.com/office/drawing/2014/main" id="{EA759D50-34AA-4F19-9C23-5CDDE29F9072}"/>
              </a:ext>
            </a:extLst>
          </p:cNvPr>
          <p:cNvSpPr>
            <a:spLocks noGrp="1"/>
          </p:cNvSpPr>
          <p:nvPr>
            <p:ph type="body" idx="1"/>
          </p:nvPr>
        </p:nvSpPr>
        <p:spPr/>
        <p:txBody>
          <a:bodyPr/>
          <a:lstStyle/>
          <a:p>
            <a:r>
              <a:rPr lang="en-US" dirty="0"/>
              <a:t>Michelle </a:t>
            </a:r>
            <a:r>
              <a:rPr lang="en-US" dirty="0" err="1"/>
              <a:t>gallinger</a:t>
            </a:r>
            <a:endParaRPr lang="en-US" dirty="0"/>
          </a:p>
        </p:txBody>
      </p:sp>
      <p:sp>
        <p:nvSpPr>
          <p:cNvPr id="18" name="Text Placeholder 17">
            <a:extLst>
              <a:ext uri="{FF2B5EF4-FFF2-40B4-BE49-F238E27FC236}">
                <a16:creationId xmlns:a16="http://schemas.microsoft.com/office/drawing/2014/main" id="{9A0B987A-4035-4EE7-8ECB-978FBC0D4053}"/>
              </a:ext>
            </a:extLst>
          </p:cNvPr>
          <p:cNvSpPr>
            <a:spLocks noGrp="1"/>
          </p:cNvSpPr>
          <p:nvPr>
            <p:ph type="body" sz="half" idx="18"/>
          </p:nvPr>
        </p:nvSpPr>
        <p:spPr/>
        <p:txBody>
          <a:bodyPr/>
          <a:lstStyle/>
          <a:p>
            <a:r>
              <a:rPr lang="en-US" dirty="0"/>
              <a:t>SERI Coordinator</a:t>
            </a:r>
          </a:p>
        </p:txBody>
      </p:sp>
      <p:pic>
        <p:nvPicPr>
          <p:cNvPr id="7" name="Picture Placeholder 6" descr="A person with the arms crossed&#10;&#10;Description automatically generated with medium confidence">
            <a:extLst>
              <a:ext uri="{FF2B5EF4-FFF2-40B4-BE49-F238E27FC236}">
                <a16:creationId xmlns:a16="http://schemas.microsoft.com/office/drawing/2014/main" id="{56B62507-E908-4F34-A0F8-3FB0A4BC40A9}"/>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34123" b="34123"/>
          <a:stretch>
            <a:fillRect/>
          </a:stretch>
        </p:blipFill>
        <p:spPr>
          <a:xfrm>
            <a:off x="5392635" y="1880375"/>
            <a:ext cx="4303620" cy="2050278"/>
          </a:xfrm>
        </p:spPr>
      </p:pic>
      <p:pic>
        <p:nvPicPr>
          <p:cNvPr id="9" name="Picture 8">
            <a:extLst>
              <a:ext uri="{FF2B5EF4-FFF2-40B4-BE49-F238E27FC236}">
                <a16:creationId xmlns:a16="http://schemas.microsoft.com/office/drawing/2014/main" id="{C4CDE659-26BC-4670-8399-9025311CC043}"/>
              </a:ext>
            </a:extLst>
          </p:cNvPr>
          <p:cNvPicPr>
            <a:picLocks noChangeAspect="1"/>
          </p:cNvPicPr>
          <p:nvPr/>
        </p:nvPicPr>
        <p:blipFill>
          <a:blip r:embed="rId3"/>
          <a:stretch>
            <a:fillRect/>
          </a:stretch>
        </p:blipFill>
        <p:spPr>
          <a:xfrm>
            <a:off x="1375986" y="2084338"/>
            <a:ext cx="1991057" cy="2320258"/>
          </a:xfrm>
          <a:prstGeom prst="rect">
            <a:avLst/>
          </a:prstGeom>
        </p:spPr>
      </p:pic>
    </p:spTree>
    <p:extLst>
      <p:ext uri="{BB962C8B-B14F-4D97-AF65-F5344CB8AC3E}">
        <p14:creationId xmlns:p14="http://schemas.microsoft.com/office/powerpoint/2010/main" val="1666303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5593A-AAA5-482F-BDFB-EE7386357F50}"/>
              </a:ext>
            </a:extLst>
          </p:cNvPr>
          <p:cNvPicPr>
            <a:picLocks noChangeAspect="1"/>
          </p:cNvPicPr>
          <p:nvPr/>
        </p:nvPicPr>
        <p:blipFill>
          <a:blip r:embed="rId2"/>
          <a:stretch>
            <a:fillRect/>
          </a:stretch>
        </p:blipFill>
        <p:spPr>
          <a:xfrm>
            <a:off x="6470769" y="517753"/>
            <a:ext cx="4288387" cy="5548083"/>
          </a:xfrm>
          <a:prstGeom prst="rect">
            <a:avLst/>
          </a:prstGeom>
        </p:spPr>
      </p:pic>
      <p:sp>
        <p:nvSpPr>
          <p:cNvPr id="2" name="Title 1">
            <a:extLst>
              <a:ext uri="{FF2B5EF4-FFF2-40B4-BE49-F238E27FC236}">
                <a16:creationId xmlns:a16="http://schemas.microsoft.com/office/drawing/2014/main" id="{8758FD5C-CD20-4162-B520-9A6CC03B1B1F}"/>
              </a:ext>
            </a:extLst>
          </p:cNvPr>
          <p:cNvSpPr>
            <a:spLocks noGrp="1"/>
          </p:cNvSpPr>
          <p:nvPr>
            <p:ph type="title"/>
          </p:nvPr>
        </p:nvSpPr>
        <p:spPr>
          <a:xfrm>
            <a:off x="1141413" y="618518"/>
            <a:ext cx="5041101" cy="1478570"/>
          </a:xfrm>
        </p:spPr>
        <p:txBody>
          <a:bodyPr>
            <a:normAutofit fontScale="90000"/>
          </a:bodyPr>
          <a:lstStyle/>
          <a:p>
            <a:r>
              <a:rPr lang="en-US" dirty="0"/>
              <a:t>Adapting DPCMM into self-assessment for </a:t>
            </a:r>
            <a:r>
              <a:rPr lang="en-US" dirty="0" err="1"/>
              <a:t>cosa</a:t>
            </a:r>
            <a:r>
              <a:rPr lang="en-US" dirty="0"/>
              <a:t> members</a:t>
            </a:r>
          </a:p>
        </p:txBody>
      </p:sp>
      <p:pic>
        <p:nvPicPr>
          <p:cNvPr id="6" name="Content Placeholder 5">
            <a:extLst>
              <a:ext uri="{FF2B5EF4-FFF2-40B4-BE49-F238E27FC236}">
                <a16:creationId xmlns:a16="http://schemas.microsoft.com/office/drawing/2014/main" id="{8F1AC334-2A6C-41C6-835D-A41B03ABD395}"/>
              </a:ext>
            </a:extLst>
          </p:cNvPr>
          <p:cNvPicPr>
            <a:picLocks noGrp="1" noChangeAspect="1"/>
          </p:cNvPicPr>
          <p:nvPr>
            <p:ph idx="1"/>
          </p:nvPr>
        </p:nvPicPr>
        <p:blipFill>
          <a:blip r:embed="rId3"/>
          <a:stretch>
            <a:fillRect/>
          </a:stretch>
        </p:blipFill>
        <p:spPr>
          <a:xfrm>
            <a:off x="2664199" y="2158891"/>
            <a:ext cx="3518315" cy="4551807"/>
          </a:xfrm>
          <a:prstGeom prst="rect">
            <a:avLst/>
          </a:prstGeom>
        </p:spPr>
      </p:pic>
      <p:sp>
        <p:nvSpPr>
          <p:cNvPr id="4" name="Slide Number Placeholder 3">
            <a:extLst>
              <a:ext uri="{FF2B5EF4-FFF2-40B4-BE49-F238E27FC236}">
                <a16:creationId xmlns:a16="http://schemas.microsoft.com/office/drawing/2014/main" id="{E22B2514-3D32-4778-A15C-5113D7531DA7}"/>
              </a:ext>
            </a:extLst>
          </p:cNvPr>
          <p:cNvSpPr>
            <a:spLocks noGrp="1"/>
          </p:cNvSpPr>
          <p:nvPr>
            <p:ph type="sldNum" sz="quarter" idx="12"/>
          </p:nvPr>
        </p:nvSpPr>
        <p:spPr/>
        <p:txBody>
          <a:bodyPr/>
          <a:lstStyle/>
          <a:p>
            <a:fld id="{CE2919DE-2D43-4A66-BAB4-E73DD29546D8}" type="slidenum">
              <a:rPr lang="en-US" smtClean="0"/>
              <a:t>40</a:t>
            </a:fld>
            <a:endParaRPr lang="en-US"/>
          </a:p>
        </p:txBody>
      </p:sp>
      <p:sp>
        <p:nvSpPr>
          <p:cNvPr id="3" name="TextBox 2">
            <a:extLst>
              <a:ext uri="{FF2B5EF4-FFF2-40B4-BE49-F238E27FC236}">
                <a16:creationId xmlns:a16="http://schemas.microsoft.com/office/drawing/2014/main" id="{0ACC6A5D-1F8B-41BA-ACAB-84A62A866CFD}"/>
              </a:ext>
            </a:extLst>
          </p:cNvPr>
          <p:cNvSpPr txBox="1"/>
          <p:nvPr/>
        </p:nvSpPr>
        <p:spPr>
          <a:xfrm>
            <a:off x="589660" y="2717563"/>
            <a:ext cx="1922804" cy="1200329"/>
          </a:xfrm>
          <a:prstGeom prst="rect">
            <a:avLst/>
          </a:prstGeom>
          <a:noFill/>
        </p:spPr>
        <p:txBody>
          <a:bodyPr wrap="square" rtlCol="0">
            <a:spAutoFit/>
          </a:bodyPr>
          <a:lstStyle/>
          <a:p>
            <a:r>
              <a:rPr lang="en-US" dirty="0"/>
              <a:t>Shout out to Beth Shields (Kentucky) and Matt Veatch (Kansas) </a:t>
            </a:r>
          </a:p>
        </p:txBody>
      </p:sp>
    </p:spTree>
    <p:extLst>
      <p:ext uri="{BB962C8B-B14F-4D97-AF65-F5344CB8AC3E}">
        <p14:creationId xmlns:p14="http://schemas.microsoft.com/office/powerpoint/2010/main" val="320634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2012 Digital Preservation Capability </a:t>
            </a:r>
            <a:br>
              <a:rPr lang="en-US" dirty="0"/>
            </a:br>
            <a:r>
              <a:rPr lang="en-US" dirty="0"/>
              <a:t>Self-Assessment based on DPCMM</a:t>
            </a:r>
          </a:p>
        </p:txBody>
      </p:sp>
      <p:pic>
        <p:nvPicPr>
          <p:cNvPr id="6" name="Content Placeholder 4">
            <a:extLst>
              <a:ext uri="{FF2B5EF4-FFF2-40B4-BE49-F238E27FC236}">
                <a16:creationId xmlns:a16="http://schemas.microsoft.com/office/drawing/2014/main" id="{D025C75E-1D8E-415F-9CD7-2CECCCD53D75}"/>
              </a:ext>
            </a:extLst>
          </p:cNvPr>
          <p:cNvPicPr>
            <a:picLocks noGrp="1" noChangeAspect="1"/>
          </p:cNvPicPr>
          <p:nvPr>
            <p:ph idx="1"/>
          </p:nvPr>
        </p:nvPicPr>
        <p:blipFill>
          <a:blip r:embed="rId3"/>
          <a:stretch>
            <a:fillRect/>
          </a:stretch>
        </p:blipFill>
        <p:spPr>
          <a:xfrm>
            <a:off x="1155702" y="1948179"/>
            <a:ext cx="4819015" cy="3927784"/>
          </a:xfrm>
          <a:prstGeom prst="rect">
            <a:avLst/>
          </a:prstGeom>
        </p:spPr>
      </p:pic>
      <p:pic>
        <p:nvPicPr>
          <p:cNvPr id="10" name="Picture 9">
            <a:extLst>
              <a:ext uri="{FF2B5EF4-FFF2-40B4-BE49-F238E27FC236}">
                <a16:creationId xmlns:a16="http://schemas.microsoft.com/office/drawing/2014/main" id="{987687A3-3B88-4C47-ADAF-421C970FD8E3}"/>
              </a:ext>
            </a:extLst>
          </p:cNvPr>
          <p:cNvPicPr>
            <a:picLocks noChangeAspect="1"/>
          </p:cNvPicPr>
          <p:nvPr/>
        </p:nvPicPr>
        <p:blipFill>
          <a:blip r:embed="rId4"/>
          <a:stretch>
            <a:fillRect/>
          </a:stretch>
        </p:blipFill>
        <p:spPr>
          <a:xfrm>
            <a:off x="7138292" y="1927489"/>
            <a:ext cx="4602982" cy="2833424"/>
          </a:xfrm>
          <a:prstGeom prst="rect">
            <a:avLst/>
          </a:prstGeom>
        </p:spPr>
      </p:pic>
      <p:pic>
        <p:nvPicPr>
          <p:cNvPr id="2" name="Picture 1">
            <a:extLst>
              <a:ext uri="{FF2B5EF4-FFF2-40B4-BE49-F238E27FC236}">
                <a16:creationId xmlns:a16="http://schemas.microsoft.com/office/drawing/2014/main" id="{952C615A-BE13-4D47-B8B0-12D0AB86320B}"/>
              </a:ext>
            </a:extLst>
          </p:cNvPr>
          <p:cNvPicPr>
            <a:picLocks noChangeAspect="1"/>
          </p:cNvPicPr>
          <p:nvPr/>
        </p:nvPicPr>
        <p:blipFill>
          <a:blip r:embed="rId5"/>
          <a:stretch>
            <a:fillRect/>
          </a:stretch>
        </p:blipFill>
        <p:spPr>
          <a:xfrm>
            <a:off x="6294219" y="4123659"/>
            <a:ext cx="2926693" cy="2262185"/>
          </a:xfrm>
          <a:prstGeom prst="rect">
            <a:avLst/>
          </a:prstGeom>
        </p:spPr>
      </p:pic>
    </p:spTree>
    <p:extLst>
      <p:ext uri="{BB962C8B-B14F-4D97-AF65-F5344CB8AC3E}">
        <p14:creationId xmlns:p14="http://schemas.microsoft.com/office/powerpoint/2010/main" val="2222096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98268F-EA0B-44CB-8668-D068BDFFAFF4}"/>
              </a:ext>
            </a:extLst>
          </p:cNvPr>
          <p:cNvSpPr>
            <a:spLocks noGrp="1"/>
          </p:cNvSpPr>
          <p:nvPr>
            <p:ph type="title"/>
          </p:nvPr>
        </p:nvSpPr>
        <p:spPr/>
        <p:txBody>
          <a:bodyPr/>
          <a:lstStyle/>
          <a:p>
            <a:r>
              <a:rPr lang="en-US" dirty="0"/>
              <a:t>2015 Digital Preservation Capability </a:t>
            </a:r>
            <a:br>
              <a:rPr lang="en-US" dirty="0"/>
            </a:br>
            <a:r>
              <a:rPr lang="en-US" dirty="0"/>
              <a:t>Self-Assessment based on DPCMM</a:t>
            </a:r>
          </a:p>
        </p:txBody>
      </p:sp>
      <p:sp>
        <p:nvSpPr>
          <p:cNvPr id="4" name="Slide Number Placeholder 3">
            <a:extLst>
              <a:ext uri="{FF2B5EF4-FFF2-40B4-BE49-F238E27FC236}">
                <a16:creationId xmlns:a16="http://schemas.microsoft.com/office/drawing/2014/main" id="{AE579142-219B-473D-A39C-B3143F4B2113}"/>
              </a:ext>
            </a:extLst>
          </p:cNvPr>
          <p:cNvSpPr>
            <a:spLocks noGrp="1"/>
          </p:cNvSpPr>
          <p:nvPr>
            <p:ph type="sldNum" sz="quarter" idx="12"/>
          </p:nvPr>
        </p:nvSpPr>
        <p:spPr/>
        <p:txBody>
          <a:bodyPr/>
          <a:lstStyle/>
          <a:p>
            <a:fld id="{CE2919DE-2D43-4A66-BAB4-E73DD29546D8}" type="slidenum">
              <a:rPr lang="en-US" smtClean="0"/>
              <a:t>42</a:t>
            </a:fld>
            <a:endParaRPr lang="en-US"/>
          </a:p>
        </p:txBody>
      </p:sp>
      <p:pic>
        <p:nvPicPr>
          <p:cNvPr id="5" name="Content Placeholder 4">
            <a:extLst>
              <a:ext uri="{FF2B5EF4-FFF2-40B4-BE49-F238E27FC236}">
                <a16:creationId xmlns:a16="http://schemas.microsoft.com/office/drawing/2014/main" id="{AA52C568-9AB0-4456-BF65-6200BA870CAD}"/>
              </a:ext>
            </a:extLst>
          </p:cNvPr>
          <p:cNvPicPr>
            <a:picLocks noGrp="1" noChangeAspect="1"/>
          </p:cNvPicPr>
          <p:nvPr>
            <p:ph idx="4294967295"/>
          </p:nvPr>
        </p:nvPicPr>
        <p:blipFill>
          <a:blip r:embed="rId2"/>
          <a:stretch>
            <a:fillRect/>
          </a:stretch>
        </p:blipFill>
        <p:spPr>
          <a:xfrm>
            <a:off x="1452901" y="2097088"/>
            <a:ext cx="3435350" cy="4443413"/>
          </a:xfrm>
          <a:prstGeom prst="rect">
            <a:avLst/>
          </a:prstGeom>
        </p:spPr>
      </p:pic>
      <p:pic>
        <p:nvPicPr>
          <p:cNvPr id="7" name="Picture 2">
            <a:extLst>
              <a:ext uri="{FF2B5EF4-FFF2-40B4-BE49-F238E27FC236}">
                <a16:creationId xmlns:a16="http://schemas.microsoft.com/office/drawing/2014/main" id="{94F92570-55DD-4EE3-8B8B-0B2ACEEA24D4}"/>
              </a:ext>
            </a:extLst>
          </p:cNvPr>
          <p:cNvPicPr>
            <a:picLocks noChangeAspect="1"/>
          </p:cNvPicPr>
          <p:nvPr/>
        </p:nvPicPr>
        <p:blipFill>
          <a:blip r:embed="rId3" cstate="print">
            <a:extLst>
              <a:ext uri="{28A0092B-C50C-407E-A947-70E740481C1C}">
                <a14:useLocalDpi xmlns:a14="http://schemas.microsoft.com/office/drawing/2010/main" val="0"/>
              </a:ext>
            </a:extLst>
          </a:blip>
          <a:srcRect l="4065" t="11610" r="1297" b="5704"/>
          <a:stretch>
            <a:fillRect/>
          </a:stretch>
        </p:blipFill>
        <p:spPr bwMode="auto">
          <a:xfrm>
            <a:off x="8118998" y="2097088"/>
            <a:ext cx="3686297" cy="181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FD34F19-E74A-449F-93B9-9CD7173173E8}"/>
              </a:ext>
            </a:extLst>
          </p:cNvPr>
          <p:cNvPicPr>
            <a:picLocks noChangeAspect="1"/>
          </p:cNvPicPr>
          <p:nvPr/>
        </p:nvPicPr>
        <p:blipFill>
          <a:blip r:embed="rId4"/>
          <a:stretch>
            <a:fillRect/>
          </a:stretch>
        </p:blipFill>
        <p:spPr>
          <a:xfrm>
            <a:off x="5353563" y="2097088"/>
            <a:ext cx="2300123" cy="4127619"/>
          </a:xfrm>
          <a:prstGeom prst="rect">
            <a:avLst/>
          </a:prstGeom>
        </p:spPr>
      </p:pic>
      <p:pic>
        <p:nvPicPr>
          <p:cNvPr id="12" name="Picture 11">
            <a:extLst>
              <a:ext uri="{FF2B5EF4-FFF2-40B4-BE49-F238E27FC236}">
                <a16:creationId xmlns:a16="http://schemas.microsoft.com/office/drawing/2014/main" id="{1EA64F7E-AD02-4882-A6D4-F3E1D5ACDCAB}"/>
              </a:ext>
            </a:extLst>
          </p:cNvPr>
          <p:cNvPicPr>
            <a:picLocks noChangeAspect="1"/>
          </p:cNvPicPr>
          <p:nvPr/>
        </p:nvPicPr>
        <p:blipFill>
          <a:blip r:embed="rId5"/>
          <a:stretch>
            <a:fillRect/>
          </a:stretch>
        </p:blipFill>
        <p:spPr>
          <a:xfrm>
            <a:off x="8118998" y="4160897"/>
            <a:ext cx="2764104" cy="1980800"/>
          </a:xfrm>
          <a:prstGeom prst="rect">
            <a:avLst/>
          </a:prstGeom>
        </p:spPr>
      </p:pic>
    </p:spTree>
    <p:extLst>
      <p:ext uri="{BB962C8B-B14F-4D97-AF65-F5344CB8AC3E}">
        <p14:creationId xmlns:p14="http://schemas.microsoft.com/office/powerpoint/2010/main" val="3360703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7967-9340-4C92-9DE9-95E09D52F1CF}"/>
              </a:ext>
            </a:extLst>
          </p:cNvPr>
          <p:cNvSpPr>
            <a:spLocks noGrp="1"/>
          </p:cNvSpPr>
          <p:nvPr>
            <p:ph type="title"/>
          </p:nvPr>
        </p:nvSpPr>
        <p:spPr/>
        <p:txBody>
          <a:bodyPr/>
          <a:lstStyle/>
          <a:p>
            <a:r>
              <a:rPr lang="en-US" dirty="0"/>
              <a:t>SERP FRAMEWORK</a:t>
            </a:r>
          </a:p>
        </p:txBody>
      </p:sp>
      <p:sp>
        <p:nvSpPr>
          <p:cNvPr id="3" name="Slide Number Placeholder 2">
            <a:extLst>
              <a:ext uri="{FF2B5EF4-FFF2-40B4-BE49-F238E27FC236}">
                <a16:creationId xmlns:a16="http://schemas.microsoft.com/office/drawing/2014/main" id="{2FA3EF67-52C6-4E71-9D17-4FB4A27557C3}"/>
              </a:ext>
            </a:extLst>
          </p:cNvPr>
          <p:cNvSpPr>
            <a:spLocks noGrp="1"/>
          </p:cNvSpPr>
          <p:nvPr>
            <p:ph type="sldNum" sz="quarter" idx="12"/>
          </p:nvPr>
        </p:nvSpPr>
        <p:spPr/>
        <p:txBody>
          <a:bodyPr/>
          <a:lstStyle/>
          <a:p>
            <a:fld id="{CE2919DE-2D43-4A66-BAB4-E73DD29546D8}" type="slidenum">
              <a:rPr lang="en-US" smtClean="0"/>
              <a:t>43</a:t>
            </a:fld>
            <a:endParaRPr lang="en-US"/>
          </a:p>
        </p:txBody>
      </p:sp>
      <p:pic>
        <p:nvPicPr>
          <p:cNvPr id="5" name="Picture 4">
            <a:extLst>
              <a:ext uri="{FF2B5EF4-FFF2-40B4-BE49-F238E27FC236}">
                <a16:creationId xmlns:a16="http://schemas.microsoft.com/office/drawing/2014/main" id="{845204F3-5495-4343-AB9D-D556BA4365CA}"/>
              </a:ext>
            </a:extLst>
          </p:cNvPr>
          <p:cNvPicPr>
            <a:picLocks noChangeAspect="1"/>
          </p:cNvPicPr>
          <p:nvPr/>
        </p:nvPicPr>
        <p:blipFill>
          <a:blip r:embed="rId2"/>
          <a:stretch>
            <a:fillRect/>
          </a:stretch>
        </p:blipFill>
        <p:spPr>
          <a:xfrm>
            <a:off x="2350094" y="1701079"/>
            <a:ext cx="7799024" cy="4853018"/>
          </a:xfrm>
          <a:prstGeom prst="rect">
            <a:avLst/>
          </a:prstGeom>
        </p:spPr>
      </p:pic>
    </p:spTree>
    <p:extLst>
      <p:ext uri="{BB962C8B-B14F-4D97-AF65-F5344CB8AC3E}">
        <p14:creationId xmlns:p14="http://schemas.microsoft.com/office/powerpoint/2010/main" val="65029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42EFC4-8579-432D-AE63-7A07F0010E22}"/>
              </a:ext>
            </a:extLst>
          </p:cNvPr>
          <p:cNvSpPr>
            <a:spLocks noGrp="1"/>
          </p:cNvSpPr>
          <p:nvPr>
            <p:ph type="title"/>
          </p:nvPr>
        </p:nvSpPr>
        <p:spPr/>
        <p:txBody>
          <a:bodyPr/>
          <a:lstStyle/>
          <a:p>
            <a:r>
              <a:rPr lang="en-US" dirty="0"/>
              <a:t>2022 CoSA DPC self-assessment survey</a:t>
            </a:r>
          </a:p>
        </p:txBody>
      </p:sp>
      <p:sp>
        <p:nvSpPr>
          <p:cNvPr id="6" name="Text Placeholder 5">
            <a:extLst>
              <a:ext uri="{FF2B5EF4-FFF2-40B4-BE49-F238E27FC236}">
                <a16:creationId xmlns:a16="http://schemas.microsoft.com/office/drawing/2014/main" id="{B825472E-9822-43D3-BB60-B650DCBFD7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FAD63F-40F8-44DE-A175-6C5D9139D698}"/>
              </a:ext>
            </a:extLst>
          </p:cNvPr>
          <p:cNvSpPr>
            <a:spLocks noGrp="1"/>
          </p:cNvSpPr>
          <p:nvPr>
            <p:ph type="sldNum" sz="quarter" idx="4294967295"/>
          </p:nvPr>
        </p:nvSpPr>
        <p:spPr>
          <a:xfrm>
            <a:off x="11420475" y="5883275"/>
            <a:ext cx="771525" cy="365125"/>
          </a:xfrm>
        </p:spPr>
        <p:txBody>
          <a:bodyPr/>
          <a:lstStyle/>
          <a:p>
            <a:fld id="{CE2919DE-2D43-4A66-BAB4-E73DD29546D8}" type="slidenum">
              <a:rPr lang="en-US" smtClean="0"/>
              <a:t>44</a:t>
            </a:fld>
            <a:endParaRPr lang="en-US"/>
          </a:p>
        </p:txBody>
      </p:sp>
      <p:pic>
        <p:nvPicPr>
          <p:cNvPr id="9" name="Picture 8">
            <a:extLst>
              <a:ext uri="{FF2B5EF4-FFF2-40B4-BE49-F238E27FC236}">
                <a16:creationId xmlns:a16="http://schemas.microsoft.com/office/drawing/2014/main" id="{43320725-A667-40AB-A003-BFB3E948A98D}"/>
              </a:ext>
            </a:extLst>
          </p:cNvPr>
          <p:cNvPicPr>
            <a:picLocks noChangeAspect="1"/>
          </p:cNvPicPr>
          <p:nvPr/>
        </p:nvPicPr>
        <p:blipFill>
          <a:blip r:embed="rId2"/>
          <a:stretch>
            <a:fillRect/>
          </a:stretch>
        </p:blipFill>
        <p:spPr>
          <a:xfrm>
            <a:off x="7189248" y="284869"/>
            <a:ext cx="3858163" cy="3057952"/>
          </a:xfrm>
          <a:prstGeom prst="rect">
            <a:avLst/>
          </a:prstGeom>
        </p:spPr>
      </p:pic>
    </p:spTree>
    <p:extLst>
      <p:ext uri="{BB962C8B-B14F-4D97-AF65-F5344CB8AC3E}">
        <p14:creationId xmlns:p14="http://schemas.microsoft.com/office/powerpoint/2010/main" val="634070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0B16-632A-4C57-876D-6AAD73BCB419}"/>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CA6E30D-4EE6-45AA-9709-98217D9980D5}"/>
              </a:ext>
            </a:extLst>
          </p:cNvPr>
          <p:cNvSpPr>
            <a:spLocks noGrp="1"/>
          </p:cNvSpPr>
          <p:nvPr>
            <p:ph idx="1"/>
          </p:nvPr>
        </p:nvSpPr>
        <p:spPr/>
        <p:txBody>
          <a:bodyPr>
            <a:normAutofit fontScale="92500"/>
          </a:bodyPr>
          <a:lstStyle/>
          <a:p>
            <a:r>
              <a:rPr lang="en-US" dirty="0"/>
              <a:t>Gather insight into needed improvements for digital preservation and access in state and territorial archives</a:t>
            </a:r>
          </a:p>
          <a:p>
            <a:r>
              <a:rPr lang="en-US" dirty="0"/>
              <a:t>Use standard model for mapping progress in various archival components</a:t>
            </a:r>
          </a:p>
          <a:p>
            <a:r>
              <a:rPr lang="en-US" dirty="0"/>
              <a:t>Analyze longitudinal data to provide the foundation for development and implementation of the BACKER project training, mentoring and educational activities</a:t>
            </a:r>
          </a:p>
          <a:p>
            <a:r>
              <a:rPr lang="en-US" dirty="0"/>
              <a:t>Support </a:t>
            </a:r>
            <a:r>
              <a:rPr lang="en-US" dirty="0" err="1"/>
              <a:t>CoSA</a:t>
            </a:r>
            <a:r>
              <a:rPr lang="en-US" dirty="0"/>
              <a:t> evaluate effectiveness and efficacy of its efforts</a:t>
            </a:r>
          </a:p>
          <a:p>
            <a:r>
              <a:rPr lang="en-US" dirty="0"/>
              <a:t>Refresh the State Electronic Records Program (SERP) Framework</a:t>
            </a:r>
          </a:p>
        </p:txBody>
      </p:sp>
      <p:sp>
        <p:nvSpPr>
          <p:cNvPr id="4" name="Slide Number Placeholder 3">
            <a:extLst>
              <a:ext uri="{FF2B5EF4-FFF2-40B4-BE49-F238E27FC236}">
                <a16:creationId xmlns:a16="http://schemas.microsoft.com/office/drawing/2014/main" id="{8332EC5F-DECC-424C-8C26-ED80A42E216C}"/>
              </a:ext>
            </a:extLst>
          </p:cNvPr>
          <p:cNvSpPr>
            <a:spLocks noGrp="1"/>
          </p:cNvSpPr>
          <p:nvPr>
            <p:ph type="sldNum" sz="quarter" idx="12"/>
          </p:nvPr>
        </p:nvSpPr>
        <p:spPr/>
        <p:txBody>
          <a:bodyPr/>
          <a:lstStyle/>
          <a:p>
            <a:fld id="{CE2919DE-2D43-4A66-BAB4-E73DD29546D8}" type="slidenum">
              <a:rPr lang="en-US" smtClean="0"/>
              <a:t>45</a:t>
            </a:fld>
            <a:endParaRPr lang="en-US"/>
          </a:p>
        </p:txBody>
      </p:sp>
    </p:spTree>
    <p:extLst>
      <p:ext uri="{BB962C8B-B14F-4D97-AF65-F5344CB8AC3E}">
        <p14:creationId xmlns:p14="http://schemas.microsoft.com/office/powerpoint/2010/main" val="3278902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545C6D-2F33-489B-B916-D505E4157465}"/>
              </a:ext>
            </a:extLst>
          </p:cNvPr>
          <p:cNvSpPr>
            <a:spLocks noGrp="1"/>
          </p:cNvSpPr>
          <p:nvPr>
            <p:ph type="title"/>
          </p:nvPr>
        </p:nvSpPr>
        <p:spPr/>
        <p:txBody>
          <a:bodyPr/>
          <a:lstStyle/>
          <a:p>
            <a:r>
              <a:rPr lang="en-US" dirty="0"/>
              <a:t>Scope</a:t>
            </a:r>
          </a:p>
        </p:txBody>
      </p:sp>
      <p:sp>
        <p:nvSpPr>
          <p:cNvPr id="5" name="Content Placeholder 4">
            <a:extLst>
              <a:ext uri="{FF2B5EF4-FFF2-40B4-BE49-F238E27FC236}">
                <a16:creationId xmlns:a16="http://schemas.microsoft.com/office/drawing/2014/main" id="{7514BD21-32FE-4B4B-B875-CEF36410A120}"/>
              </a:ext>
            </a:extLst>
          </p:cNvPr>
          <p:cNvSpPr>
            <a:spLocks noGrp="1"/>
          </p:cNvSpPr>
          <p:nvPr>
            <p:ph idx="1"/>
          </p:nvPr>
        </p:nvSpPr>
        <p:spPr/>
        <p:txBody>
          <a:bodyPr>
            <a:normAutofit fontScale="85000" lnSpcReduction="20000"/>
          </a:bodyPr>
          <a:lstStyle/>
          <a:p>
            <a:r>
              <a:rPr lang="en-US" dirty="0"/>
              <a:t>Administer self-assessment at beginning and end of BACKER project (2022 &amp; 2024)</a:t>
            </a:r>
          </a:p>
          <a:p>
            <a:r>
              <a:rPr lang="en-US" dirty="0"/>
              <a:t>Permanent electronic government records</a:t>
            </a:r>
          </a:p>
          <a:p>
            <a:pPr lvl="1"/>
            <a:r>
              <a:rPr lang="en-US" dirty="0"/>
              <a:t>State or Local Government</a:t>
            </a:r>
          </a:p>
          <a:p>
            <a:pPr lvl="1"/>
            <a:r>
              <a:rPr lang="en-US" dirty="0"/>
              <a:t>Collections from any/all Branches </a:t>
            </a:r>
          </a:p>
          <a:p>
            <a:r>
              <a:rPr lang="en-US" dirty="0"/>
              <a:t>Seeking to match high level of participation in 2012 and 2015 surveys</a:t>
            </a:r>
          </a:p>
          <a:p>
            <a:r>
              <a:rPr lang="en-US" dirty="0"/>
              <a:t>Open survey period of approximately 3 weeks</a:t>
            </a:r>
          </a:p>
          <a:p>
            <a:r>
              <a:rPr lang="en-US" dirty="0"/>
              <a:t>Scorecard and survey response </a:t>
            </a:r>
          </a:p>
          <a:p>
            <a:r>
              <a:rPr lang="en-US" dirty="0"/>
              <a:t>Responses from each round will be aggregated and analyzed forming the basis of executive summaries of findings</a:t>
            </a:r>
          </a:p>
        </p:txBody>
      </p:sp>
    </p:spTree>
    <p:extLst>
      <p:ext uri="{BB962C8B-B14F-4D97-AF65-F5344CB8AC3E}">
        <p14:creationId xmlns:p14="http://schemas.microsoft.com/office/powerpoint/2010/main" val="3382465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Preservation Infrastructure</a:t>
            </a:r>
          </a:p>
        </p:txBody>
      </p:sp>
      <p:sp>
        <p:nvSpPr>
          <p:cNvPr id="5" name="Content Placeholder 4"/>
          <p:cNvSpPr>
            <a:spLocks noGrp="1"/>
          </p:cNvSpPr>
          <p:nvPr>
            <p:ph idx="1"/>
          </p:nvPr>
        </p:nvSpPr>
        <p:spPr>
          <a:xfrm>
            <a:off x="1141413" y="1916201"/>
            <a:ext cx="9905999" cy="4441870"/>
          </a:xfrm>
        </p:spPr>
        <p:txBody>
          <a:bodyPr>
            <a:normAutofit lnSpcReduction="10000"/>
          </a:bodyPr>
          <a:lstStyle/>
          <a:p>
            <a:pPr marL="457200" indent="-457200">
              <a:buFont typeface="+mj-lt"/>
              <a:buAutoNum type="arabicPeriod"/>
            </a:pPr>
            <a:r>
              <a:rPr lang="en-US" dirty="0"/>
              <a:t>Digital Preservation Policy</a:t>
            </a:r>
          </a:p>
          <a:p>
            <a:pPr marL="457200" indent="-457200">
              <a:buFont typeface="+mj-lt"/>
              <a:buAutoNum type="arabicPeriod"/>
            </a:pPr>
            <a:r>
              <a:rPr lang="en-US" dirty="0"/>
              <a:t>Digital Preservation Strategy</a:t>
            </a:r>
          </a:p>
          <a:p>
            <a:pPr marL="457200" indent="-457200">
              <a:buFont typeface="+mj-lt"/>
              <a:buAutoNum type="arabicPeriod"/>
            </a:pPr>
            <a:r>
              <a:rPr lang="en-US" dirty="0"/>
              <a:t>Governance</a:t>
            </a:r>
          </a:p>
          <a:p>
            <a:pPr marL="457200" indent="-457200">
              <a:buFont typeface="+mj-lt"/>
              <a:buAutoNum type="arabicPeriod"/>
            </a:pPr>
            <a:r>
              <a:rPr lang="en-US" dirty="0"/>
              <a:t>Collaborative Engagement</a:t>
            </a:r>
          </a:p>
          <a:p>
            <a:pPr marL="457200" indent="-457200">
              <a:buFont typeface="+mj-lt"/>
              <a:buAutoNum type="arabicPeriod"/>
            </a:pPr>
            <a:r>
              <a:rPr lang="en-US" dirty="0"/>
              <a:t>Technical Expertise</a:t>
            </a:r>
          </a:p>
          <a:p>
            <a:pPr marL="457200" indent="-457200">
              <a:buFont typeface="+mj-lt"/>
              <a:buAutoNum type="arabicPeriod"/>
            </a:pPr>
            <a:r>
              <a:rPr lang="en-US" dirty="0"/>
              <a:t>Open Standard Technology Neutral (OS/TN) Formats</a:t>
            </a:r>
          </a:p>
          <a:p>
            <a:pPr marL="457200" indent="-457200">
              <a:buFont typeface="+mj-lt"/>
              <a:buAutoNum type="arabicPeriod"/>
            </a:pPr>
            <a:r>
              <a:rPr lang="en-US" dirty="0"/>
              <a:t>Designated Community</a:t>
            </a:r>
          </a:p>
          <a:p>
            <a:pPr marL="457200" indent="-457200">
              <a:buFont typeface="+mj-lt"/>
              <a:buAutoNum type="arabicPeriod"/>
            </a:pPr>
            <a:r>
              <a:rPr lang="en-US" dirty="0"/>
              <a:t>Electronic Records Survey</a:t>
            </a:r>
          </a:p>
        </p:txBody>
      </p:sp>
      <p:sp>
        <p:nvSpPr>
          <p:cNvPr id="6" name="Slide Number Placeholder 5"/>
          <p:cNvSpPr>
            <a:spLocks noGrp="1"/>
          </p:cNvSpPr>
          <p:nvPr>
            <p:ph type="sldNum" sz="quarter" idx="12"/>
          </p:nvPr>
        </p:nvSpPr>
        <p:spPr/>
        <p:txBody>
          <a:bodyPr/>
          <a:lstStyle/>
          <a:p>
            <a:fld id="{F1361B18-3906-4D71-A3B6-0B3C4495B6A2}" type="slidenum">
              <a:rPr lang="en-US" smtClean="0"/>
              <a:pPr/>
              <a:t>47</a:t>
            </a:fld>
            <a:endParaRPr lang="en-US"/>
          </a:p>
        </p:txBody>
      </p:sp>
    </p:spTree>
    <p:extLst>
      <p:ext uri="{BB962C8B-B14F-4D97-AF65-F5344CB8AC3E}">
        <p14:creationId xmlns:p14="http://schemas.microsoft.com/office/powerpoint/2010/main" val="426018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BF3B-FD3D-4A72-87AD-AA59DFC5972B}"/>
              </a:ext>
            </a:extLst>
          </p:cNvPr>
          <p:cNvSpPr>
            <a:spLocks noGrp="1"/>
          </p:cNvSpPr>
          <p:nvPr>
            <p:ph type="title"/>
          </p:nvPr>
        </p:nvSpPr>
        <p:spPr/>
        <p:txBody>
          <a:bodyPr/>
          <a:lstStyle/>
          <a:p>
            <a:r>
              <a:rPr lang="en-US" dirty="0"/>
              <a:t>1. Digital Preservation Policy</a:t>
            </a:r>
          </a:p>
        </p:txBody>
      </p:sp>
      <p:sp>
        <p:nvSpPr>
          <p:cNvPr id="3" name="Content Placeholder 2">
            <a:extLst>
              <a:ext uri="{FF2B5EF4-FFF2-40B4-BE49-F238E27FC236}">
                <a16:creationId xmlns:a16="http://schemas.microsoft.com/office/drawing/2014/main" id="{8483D42E-FAF5-4220-A251-19342B3111AD}"/>
              </a:ext>
            </a:extLst>
          </p:cNvPr>
          <p:cNvSpPr>
            <a:spLocks noGrp="1"/>
          </p:cNvSpPr>
          <p:nvPr>
            <p:ph idx="1"/>
          </p:nvPr>
        </p:nvSpPr>
        <p:spPr/>
        <p:txBody>
          <a:bodyPr/>
          <a:lstStyle/>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The organization charged with preservation and access to permanent electronic government records should issue its digital preservation policy in writing including the purpose, scope, accountability, and approach to the operational management and sustainability of trustworthy digital repositories.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8961D11-00BA-4B62-9581-360F375B29AA}"/>
              </a:ext>
            </a:extLst>
          </p:cNvPr>
          <p:cNvSpPr>
            <a:spLocks noGrp="1"/>
          </p:cNvSpPr>
          <p:nvPr>
            <p:ph type="sldNum" sz="quarter" idx="12"/>
          </p:nvPr>
        </p:nvSpPr>
        <p:spPr/>
        <p:txBody>
          <a:bodyPr/>
          <a:lstStyle/>
          <a:p>
            <a:fld id="{CE2919DE-2D43-4A66-BAB4-E73DD29546D8}" type="slidenum">
              <a:rPr lang="en-US" smtClean="0"/>
              <a:t>48</a:t>
            </a:fld>
            <a:endParaRPr lang="en-US"/>
          </a:p>
        </p:txBody>
      </p:sp>
    </p:spTree>
    <p:extLst>
      <p:ext uri="{BB962C8B-B14F-4D97-AF65-F5344CB8AC3E}">
        <p14:creationId xmlns:p14="http://schemas.microsoft.com/office/powerpoint/2010/main" val="475570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BF3B-FD3D-4A72-87AD-AA59DFC5972B}"/>
              </a:ext>
            </a:extLst>
          </p:cNvPr>
          <p:cNvSpPr>
            <a:spLocks noGrp="1"/>
          </p:cNvSpPr>
          <p:nvPr>
            <p:ph type="title"/>
          </p:nvPr>
        </p:nvSpPr>
        <p:spPr/>
        <p:txBody>
          <a:bodyPr/>
          <a:lstStyle/>
          <a:p>
            <a:r>
              <a:rPr lang="en-US" dirty="0"/>
              <a:t>1. Digital preservation policy</a:t>
            </a:r>
          </a:p>
        </p:txBody>
      </p:sp>
      <p:sp>
        <p:nvSpPr>
          <p:cNvPr id="3" name="Content Placeholder 2">
            <a:extLst>
              <a:ext uri="{FF2B5EF4-FFF2-40B4-BE49-F238E27FC236}">
                <a16:creationId xmlns:a16="http://schemas.microsoft.com/office/drawing/2014/main" id="{8483D42E-FAF5-4220-A251-19342B3111AD}"/>
              </a:ext>
            </a:extLst>
          </p:cNvPr>
          <p:cNvSpPr>
            <a:spLocks noGrp="1"/>
          </p:cNvSpPr>
          <p:nvPr>
            <p:ph idx="1"/>
          </p:nvPr>
        </p:nvSpPr>
        <p:spPr/>
        <p:txBody>
          <a:bodyPr/>
          <a:lstStyle/>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Check all the statements below that accurately describe the status of the Archives/Records Management unit with regard to a written and published digital preservation policy.</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8961D11-00BA-4B62-9581-360F375B29AA}"/>
              </a:ext>
            </a:extLst>
          </p:cNvPr>
          <p:cNvSpPr>
            <a:spLocks noGrp="1"/>
          </p:cNvSpPr>
          <p:nvPr>
            <p:ph type="sldNum" sz="quarter" idx="12"/>
          </p:nvPr>
        </p:nvSpPr>
        <p:spPr/>
        <p:txBody>
          <a:bodyPr/>
          <a:lstStyle/>
          <a:p>
            <a:fld id="{CE2919DE-2D43-4A66-BAB4-E73DD29546D8}" type="slidenum">
              <a:rPr lang="en-US" smtClean="0"/>
              <a:t>49</a:t>
            </a:fld>
            <a:endParaRPr lang="en-US"/>
          </a:p>
        </p:txBody>
      </p:sp>
      <p:graphicFrame>
        <p:nvGraphicFramePr>
          <p:cNvPr id="5" name="Table 4">
            <a:extLst>
              <a:ext uri="{FF2B5EF4-FFF2-40B4-BE49-F238E27FC236}">
                <a16:creationId xmlns:a16="http://schemas.microsoft.com/office/drawing/2014/main" id="{F5C8F38D-358E-457F-B62E-B5CC4526FCC6}"/>
              </a:ext>
            </a:extLst>
          </p:cNvPr>
          <p:cNvGraphicFramePr>
            <a:graphicFrameLocks noGrp="1"/>
          </p:cNvGraphicFramePr>
          <p:nvPr>
            <p:extLst>
              <p:ext uri="{D42A27DB-BD31-4B8C-83A1-F6EECF244321}">
                <p14:modId xmlns:p14="http://schemas.microsoft.com/office/powerpoint/2010/main" val="1455563530"/>
              </p:ext>
            </p:extLst>
          </p:nvPr>
        </p:nvGraphicFramePr>
        <p:xfrm>
          <a:off x="2381264" y="3232696"/>
          <a:ext cx="7591677" cy="2493534"/>
        </p:xfrm>
        <a:graphic>
          <a:graphicData uri="http://schemas.openxmlformats.org/drawingml/2006/table">
            <a:tbl>
              <a:tblPr bandRow="1">
                <a:tableStyleId>{5C22544A-7EE6-4342-B048-85BDC9FD1C3A}</a:tableStyleId>
              </a:tblPr>
              <a:tblGrid>
                <a:gridCol w="7591677">
                  <a:extLst>
                    <a:ext uri="{9D8B030D-6E8A-4147-A177-3AD203B41FA5}">
                      <a16:colId xmlns:a16="http://schemas.microsoft.com/office/drawing/2014/main" val="1733729426"/>
                    </a:ext>
                  </a:extLst>
                </a:gridCol>
              </a:tblGrid>
              <a:tr h="360742">
                <a:tc>
                  <a:txBody>
                    <a:bodyPr/>
                    <a:lstStyle/>
                    <a:p>
                      <a:pPr marL="0" marR="0">
                        <a:lnSpc>
                          <a:spcPct val="107000"/>
                        </a:lnSpc>
                        <a:spcBef>
                          <a:spcPts val="0"/>
                        </a:spcBef>
                        <a:spcAft>
                          <a:spcPts val="800"/>
                        </a:spcAft>
                      </a:pPr>
                      <a:r>
                        <a:rPr lang="en-US" sz="1100" dirty="0">
                          <a:effectLst/>
                        </a:rPr>
                        <a:t>The Archives/RM unit does not have a written digital preservation policy.</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308831189"/>
                  </a:ext>
                </a:extLst>
              </a:tr>
              <a:tr h="329082">
                <a:tc>
                  <a:txBody>
                    <a:bodyPr/>
                    <a:lstStyle/>
                    <a:p>
                      <a:pPr marL="0" marR="0">
                        <a:lnSpc>
                          <a:spcPct val="107000"/>
                        </a:lnSpc>
                        <a:spcBef>
                          <a:spcPts val="0"/>
                        </a:spcBef>
                        <a:spcAft>
                          <a:spcPts val="800"/>
                        </a:spcAft>
                      </a:pPr>
                      <a:r>
                        <a:rPr lang="en-US" sz="1100" dirty="0">
                          <a:effectLst/>
                        </a:rPr>
                        <a:t>The Archives/RM unit has a digital preservation policy in development, but it has not yet been approved or issued.</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009948563"/>
                  </a:ext>
                </a:extLst>
              </a:tr>
              <a:tr h="360742">
                <a:tc>
                  <a:txBody>
                    <a:bodyPr/>
                    <a:lstStyle/>
                    <a:p>
                      <a:pPr marL="0" marR="0">
                        <a:lnSpc>
                          <a:spcPct val="107000"/>
                        </a:lnSpc>
                        <a:spcBef>
                          <a:spcPts val="0"/>
                        </a:spcBef>
                        <a:spcAft>
                          <a:spcPts val="800"/>
                        </a:spcAft>
                      </a:pPr>
                      <a:r>
                        <a:rPr lang="en-US" sz="1100" dirty="0">
                          <a:effectLst/>
                        </a:rPr>
                        <a:t>The Archives/RM unit has issued a digital preservation policy and it is widely disseminated to stakeholders.</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46454866"/>
                  </a:ext>
                </a:extLst>
              </a:tr>
              <a:tr h="360742">
                <a:tc>
                  <a:txBody>
                    <a:bodyPr/>
                    <a:lstStyle/>
                    <a:p>
                      <a:pPr marL="0" marR="0">
                        <a:lnSpc>
                          <a:spcPct val="107000"/>
                        </a:lnSpc>
                        <a:spcBef>
                          <a:spcPts val="0"/>
                        </a:spcBef>
                        <a:spcAft>
                          <a:spcPts val="800"/>
                        </a:spcAft>
                      </a:pPr>
                      <a:r>
                        <a:rPr lang="en-US" sz="1100" dirty="0">
                          <a:effectLst/>
                        </a:rPr>
                        <a:t>The digital preservation policy is routinely audited for compliance.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44551303"/>
                  </a:ext>
                </a:extLst>
              </a:tr>
              <a:tr h="360742">
                <a:tc>
                  <a:txBody>
                    <a:bodyPr/>
                    <a:lstStyle/>
                    <a:p>
                      <a:pPr marL="0" marR="0">
                        <a:lnSpc>
                          <a:spcPct val="107000"/>
                        </a:lnSpc>
                        <a:spcBef>
                          <a:spcPts val="0"/>
                        </a:spcBef>
                        <a:spcAft>
                          <a:spcPts val="800"/>
                        </a:spcAft>
                      </a:pPr>
                      <a:r>
                        <a:rPr lang="en-US" sz="1100">
                          <a:effectLst/>
                        </a:rPr>
                        <a:t>The Archives/RM unit reviews and updates the digital preservation policy at least every two years.</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04050580"/>
                  </a:ext>
                </a:extLst>
              </a:tr>
              <a:tr h="360742">
                <a:tc>
                  <a:txBody>
                    <a:bodyPr/>
                    <a:lstStyle/>
                    <a:p>
                      <a:pPr marL="0" marR="0">
                        <a:lnSpc>
                          <a:spcPct val="107000"/>
                        </a:lnSpc>
                        <a:spcBef>
                          <a:spcPts val="0"/>
                        </a:spcBef>
                        <a:spcAft>
                          <a:spcPts val="800"/>
                        </a:spcAft>
                      </a:pPr>
                      <a:r>
                        <a:rPr lang="en-US" sz="1100">
                          <a:effectLst/>
                        </a:rPr>
                        <a:t>The digital preservation policy is continuously reviewed and updated as needed.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232712472"/>
                  </a:ext>
                </a:extLst>
              </a:tr>
              <a:tr h="360742">
                <a:tc>
                  <a:txBody>
                    <a:bodyPr/>
                    <a:lstStyle/>
                    <a:p>
                      <a:pPr marL="0" marR="0">
                        <a:lnSpc>
                          <a:spcPct val="107000"/>
                        </a:lnSpc>
                        <a:spcBef>
                          <a:spcPts val="0"/>
                        </a:spcBef>
                        <a:spcAft>
                          <a:spcPts val="800"/>
                        </a:spcAft>
                      </a:pPr>
                      <a:r>
                        <a:rPr lang="en-US" sz="1100" dirty="0">
                          <a:effectLst/>
                        </a:rPr>
                        <a:t>The digital preservation policy serves as a model for at least three other digital preservation programs.</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97212809"/>
                  </a:ext>
                </a:extLst>
              </a:tr>
            </a:tbl>
          </a:graphicData>
        </a:graphic>
      </p:graphicFrame>
    </p:spTree>
    <p:extLst>
      <p:ext uri="{BB962C8B-B14F-4D97-AF65-F5344CB8AC3E}">
        <p14:creationId xmlns:p14="http://schemas.microsoft.com/office/powerpoint/2010/main" val="230479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91CB3FA1-213B-4702-8758-0DEF86106A7A}"/>
              </a:ext>
            </a:extLst>
          </p:cNvPr>
          <p:cNvSpPr>
            <a:spLocks noGrp="1"/>
          </p:cNvSpPr>
          <p:nvPr>
            <p:ph type="sldNum" sz="quarter" idx="12"/>
          </p:nvPr>
        </p:nvSpPr>
        <p:spPr/>
        <p:txBody>
          <a:bodyPr/>
          <a:lstStyle/>
          <a:p>
            <a:fld id="{CE2919DE-2D43-4A66-BAB4-E73DD29546D8}" type="slidenum">
              <a:rPr lang="en-US" smtClean="0"/>
              <a:t>5</a:t>
            </a:fld>
            <a:endParaRPr lang="en-US"/>
          </a:p>
        </p:txBody>
      </p:sp>
      <p:sp>
        <p:nvSpPr>
          <p:cNvPr id="14" name="TextBox 13">
            <a:extLst>
              <a:ext uri="{FF2B5EF4-FFF2-40B4-BE49-F238E27FC236}">
                <a16:creationId xmlns:a16="http://schemas.microsoft.com/office/drawing/2014/main" id="{2B624BF2-49C1-4661-AEAA-BA9BEF4E9912}"/>
              </a:ext>
            </a:extLst>
          </p:cNvPr>
          <p:cNvSpPr txBox="1"/>
          <p:nvPr/>
        </p:nvSpPr>
        <p:spPr>
          <a:xfrm>
            <a:off x="1942031" y="707218"/>
            <a:ext cx="8099277" cy="4524315"/>
          </a:xfrm>
          <a:prstGeom prst="rect">
            <a:avLst/>
          </a:prstGeom>
          <a:noFill/>
        </p:spPr>
        <p:txBody>
          <a:bodyPr wrap="square">
            <a:spAutoFit/>
          </a:bodyPr>
          <a:lstStyle/>
          <a:p>
            <a:pPr algn="l" fontAlgn="ctr"/>
            <a:r>
              <a:rPr lang="en-US" b="1" i="0" dirty="0">
                <a:solidFill>
                  <a:srgbClr val="212D6A"/>
                </a:solidFill>
                <a:effectLst/>
                <a:latin typeface="Open Sans" panose="020B0606030504020204" pitchFamily="34" charset="0"/>
              </a:rPr>
              <a:t>BACKER: Building Archival Capacity for Keeping Electronic Records</a:t>
            </a:r>
          </a:p>
          <a:p>
            <a:pPr algn="l"/>
            <a:endParaRPr lang="en-US" dirty="0">
              <a:solidFill>
                <a:srgbClr val="333333"/>
              </a:solidFill>
              <a:latin typeface="Open Sans" panose="020B0606030504020204" pitchFamily="34" charset="0"/>
            </a:endParaRPr>
          </a:p>
          <a:p>
            <a:pPr algn="l"/>
            <a:r>
              <a:rPr lang="en-US" b="0" i="0" dirty="0" err="1">
                <a:solidFill>
                  <a:srgbClr val="333333"/>
                </a:solidFill>
                <a:effectLst/>
                <a:latin typeface="Open Sans" panose="020B0606030504020204" pitchFamily="34" charset="0"/>
              </a:rPr>
              <a:t>CoSA</a:t>
            </a:r>
            <a:r>
              <a:rPr lang="en-US" b="0" i="0" dirty="0">
                <a:solidFill>
                  <a:srgbClr val="333333"/>
                </a:solidFill>
                <a:effectLst/>
                <a:latin typeface="Open Sans" panose="020B0606030504020204" pitchFamily="34" charset="0"/>
              </a:rPr>
              <a:t> is the recipient of an IMLS National Leadership Grant in the amount of $475,000 over three years to develop and deliver new and expanded technical assistance, educational programming, and training to state and territorial government archives to strengthen their digital records preservation and accessibility capacities. </a:t>
            </a:r>
          </a:p>
          <a:p>
            <a:pPr algn="l"/>
            <a:endParaRPr lang="en-US" dirty="0">
              <a:solidFill>
                <a:srgbClr val="333333"/>
              </a:solidFill>
              <a:latin typeface="Open Sans" panose="020B0606030504020204" pitchFamily="34" charset="0"/>
            </a:endParaRPr>
          </a:p>
          <a:p>
            <a:pPr algn="l"/>
            <a:r>
              <a:rPr lang="en-US" b="0" i="0" dirty="0">
                <a:solidFill>
                  <a:srgbClr val="333333"/>
                </a:solidFill>
                <a:effectLst/>
                <a:latin typeface="Open Sans" panose="020B0606030504020204" pitchFamily="34" charset="0"/>
              </a:rPr>
              <a:t>The project includes 1) </a:t>
            </a:r>
            <a:r>
              <a:rPr lang="en-US" b="1" i="0" dirty="0">
                <a:solidFill>
                  <a:srgbClr val="C00000"/>
                </a:solidFill>
                <a:effectLst/>
                <a:latin typeface="Open Sans" panose="020B0606030504020204" pitchFamily="34" charset="0"/>
              </a:rPr>
              <a:t>updating self-assessment tools and best practices for digital preservation programs</a:t>
            </a:r>
            <a:r>
              <a:rPr lang="en-US" b="0" i="0" dirty="0">
                <a:solidFill>
                  <a:srgbClr val="C00000"/>
                </a:solidFill>
                <a:effectLst/>
                <a:latin typeface="Open Sans" panose="020B0606030504020204" pitchFamily="34" charset="0"/>
              </a:rPr>
              <a:t>; </a:t>
            </a:r>
            <a:r>
              <a:rPr lang="en-US" b="0" i="0" dirty="0">
                <a:solidFill>
                  <a:srgbClr val="333333"/>
                </a:solidFill>
                <a:effectLst/>
                <a:latin typeface="Open Sans" panose="020B0606030504020204" pitchFamily="34" charset="0"/>
              </a:rPr>
              <a:t>2) direct assistance and mentoring to improve digital preservation programs, including digitization planning and related policy development; and 3) accelerating development and implementation of digital preservation planning and cultural competence awareness and skill-building educational and training programs in a variety of formats in order to facilitate continued learning and sharing among archives staff. </a:t>
            </a:r>
          </a:p>
        </p:txBody>
      </p:sp>
    </p:spTree>
    <p:extLst>
      <p:ext uri="{BB962C8B-B14F-4D97-AF65-F5344CB8AC3E}">
        <p14:creationId xmlns:p14="http://schemas.microsoft.com/office/powerpoint/2010/main" val="2933492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Preservation Services</a:t>
            </a:r>
          </a:p>
        </p:txBody>
      </p:sp>
      <p:sp>
        <p:nvSpPr>
          <p:cNvPr id="5" name="Content Placeholder 4"/>
          <p:cNvSpPr>
            <a:spLocks noGrp="1"/>
          </p:cNvSpPr>
          <p:nvPr>
            <p:ph idx="1"/>
          </p:nvPr>
        </p:nvSpPr>
        <p:spPr>
          <a:xfrm>
            <a:off x="1141413" y="2027296"/>
            <a:ext cx="9905999" cy="3541714"/>
          </a:xfrm>
        </p:spPr>
        <p:txBody>
          <a:bodyPr>
            <a:normAutofit fontScale="92500" lnSpcReduction="10000"/>
          </a:bodyPr>
          <a:lstStyle/>
          <a:p>
            <a:pPr marL="514350" indent="-514350">
              <a:buFont typeface="+mj-lt"/>
              <a:buAutoNum type="arabicPeriod" startAt="9"/>
            </a:pPr>
            <a:r>
              <a:rPr lang="en-US" dirty="0"/>
              <a:t>  Ingest</a:t>
            </a:r>
          </a:p>
          <a:p>
            <a:pPr marL="457200" indent="-457200">
              <a:buFont typeface="+mj-lt"/>
              <a:buAutoNum type="arabicPeriod" startAt="9"/>
            </a:pPr>
            <a:r>
              <a:rPr lang="en-US" dirty="0"/>
              <a:t>  Archival Storage</a:t>
            </a:r>
          </a:p>
          <a:p>
            <a:pPr marL="457200" indent="-457200">
              <a:buFont typeface="+mj-lt"/>
              <a:buAutoNum type="arabicPeriod" startAt="9"/>
            </a:pPr>
            <a:r>
              <a:rPr lang="en-US" dirty="0"/>
              <a:t>  Device/Media Renewal</a:t>
            </a:r>
          </a:p>
          <a:p>
            <a:pPr marL="457200" indent="-457200">
              <a:buFont typeface="+mj-lt"/>
              <a:buAutoNum type="arabicPeriod" startAt="9"/>
            </a:pPr>
            <a:r>
              <a:rPr lang="en-US" dirty="0"/>
              <a:t>  Integrity</a:t>
            </a:r>
          </a:p>
          <a:p>
            <a:pPr marL="457200" indent="-457200">
              <a:buFont typeface="+mj-lt"/>
              <a:buAutoNum type="arabicPeriod" startAt="9"/>
            </a:pPr>
            <a:r>
              <a:rPr lang="en-US" dirty="0"/>
              <a:t>  Security</a:t>
            </a:r>
          </a:p>
          <a:p>
            <a:pPr marL="457200" indent="-457200">
              <a:buFont typeface="+mj-lt"/>
              <a:buAutoNum type="arabicPeriod" startAt="9"/>
            </a:pPr>
            <a:r>
              <a:rPr lang="en-US" dirty="0"/>
              <a:t>  Preservation Metadata</a:t>
            </a:r>
          </a:p>
          <a:p>
            <a:pPr marL="457200" indent="-457200">
              <a:buFont typeface="+mj-lt"/>
              <a:buAutoNum type="arabicPeriod" startAt="9"/>
            </a:pPr>
            <a:r>
              <a:rPr lang="en-US" dirty="0"/>
              <a:t>  Access</a:t>
            </a:r>
          </a:p>
          <a:p>
            <a:endParaRPr lang="en-US" dirty="0"/>
          </a:p>
        </p:txBody>
      </p:sp>
      <p:sp>
        <p:nvSpPr>
          <p:cNvPr id="6" name="Slide Number Placeholder 5"/>
          <p:cNvSpPr>
            <a:spLocks noGrp="1"/>
          </p:cNvSpPr>
          <p:nvPr>
            <p:ph type="sldNum" sz="quarter" idx="12"/>
          </p:nvPr>
        </p:nvSpPr>
        <p:spPr/>
        <p:txBody>
          <a:bodyPr/>
          <a:lstStyle/>
          <a:p>
            <a:fld id="{F1361B18-3906-4D71-A3B6-0B3C4495B6A2}" type="slidenum">
              <a:rPr lang="en-US" smtClean="0"/>
              <a:pPr/>
              <a:t>50</a:t>
            </a:fld>
            <a:endParaRPr lang="en-US"/>
          </a:p>
        </p:txBody>
      </p:sp>
      <p:sp>
        <p:nvSpPr>
          <p:cNvPr id="2" name="Speech Bubble: Rectangle with Corners Rounded 1">
            <a:extLst>
              <a:ext uri="{FF2B5EF4-FFF2-40B4-BE49-F238E27FC236}">
                <a16:creationId xmlns:a16="http://schemas.microsoft.com/office/drawing/2014/main" id="{5C7E43D4-ED73-4C43-856F-323C6CA5323C}"/>
              </a:ext>
            </a:extLst>
          </p:cNvPr>
          <p:cNvSpPr/>
          <p:nvPr/>
        </p:nvSpPr>
        <p:spPr>
          <a:xfrm>
            <a:off x="7571574" y="1394649"/>
            <a:ext cx="2871387" cy="2315910"/>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95372F-ADBC-4974-A661-B515C2C49CD0}"/>
              </a:ext>
            </a:extLst>
          </p:cNvPr>
          <p:cNvSpPr txBox="1"/>
          <p:nvPr/>
        </p:nvSpPr>
        <p:spPr>
          <a:xfrm>
            <a:off x="7691214" y="1474541"/>
            <a:ext cx="2632105" cy="2031325"/>
          </a:xfrm>
          <a:prstGeom prst="rect">
            <a:avLst/>
          </a:prstGeom>
          <a:noFill/>
        </p:spPr>
        <p:txBody>
          <a:bodyPr wrap="square" rtlCol="0">
            <a:spAutoFit/>
          </a:bodyPr>
          <a:lstStyle/>
          <a:p>
            <a:r>
              <a:rPr lang="en-US" dirty="0"/>
              <a:t>If you do not currently have a digital repository that conforms to ISO 14721, you will select the FIRST response statement for most of the DPC services components.</a:t>
            </a:r>
          </a:p>
        </p:txBody>
      </p:sp>
    </p:spTree>
    <p:extLst>
      <p:ext uri="{BB962C8B-B14F-4D97-AF65-F5344CB8AC3E}">
        <p14:creationId xmlns:p14="http://schemas.microsoft.com/office/powerpoint/2010/main" val="1112932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Compliance with ISO 14721/ISO 16363</a:t>
            </a:r>
          </a:p>
        </p:txBody>
      </p:sp>
      <p:sp>
        <p:nvSpPr>
          <p:cNvPr id="5" name="Content Placeholder 4"/>
          <p:cNvSpPr>
            <a:spLocks noGrp="1"/>
          </p:cNvSpPr>
          <p:nvPr>
            <p:ph idx="1"/>
          </p:nvPr>
        </p:nvSpPr>
        <p:spPr/>
        <p:txBody>
          <a:bodyPr>
            <a:normAutofit lnSpcReduction="10000"/>
          </a:bodyPr>
          <a:lstStyle/>
          <a:p>
            <a:r>
              <a:rPr lang="en-US" dirty="0"/>
              <a:t>Does your digital archival repository comply with the functional specifications of the ISO 14721 standard on open archival information systems (OAIS)?	</a:t>
            </a:r>
          </a:p>
          <a:p>
            <a:pPr>
              <a:buNone/>
            </a:pPr>
            <a:r>
              <a:rPr lang="en-US" dirty="0"/>
              <a:t>				Yes		No</a:t>
            </a:r>
          </a:p>
          <a:p>
            <a:pPr>
              <a:buNone/>
            </a:pPr>
            <a:r>
              <a:rPr lang="en-US" dirty="0"/>
              <a:t> </a:t>
            </a:r>
          </a:p>
          <a:p>
            <a:r>
              <a:rPr lang="en-US" dirty="0"/>
              <a:t>Does your digital archival repository currently conform to the certification and audit criteria of the ISO 16363 standard?								Yes		No</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FEAF-6361-4618-87DD-2AEB4AF7A775}"/>
              </a:ext>
            </a:extLst>
          </p:cNvPr>
          <p:cNvSpPr>
            <a:spLocks noGrp="1"/>
          </p:cNvSpPr>
          <p:nvPr>
            <p:ph type="title"/>
          </p:nvPr>
        </p:nvSpPr>
        <p:spPr/>
        <p:txBody>
          <a:bodyPr/>
          <a:lstStyle/>
          <a:p>
            <a:r>
              <a:rPr lang="en-US" dirty="0"/>
              <a:t>15. ACCESS</a:t>
            </a:r>
          </a:p>
        </p:txBody>
      </p:sp>
      <p:sp>
        <p:nvSpPr>
          <p:cNvPr id="3" name="Content Placeholder 2">
            <a:extLst>
              <a:ext uri="{FF2B5EF4-FFF2-40B4-BE49-F238E27FC236}">
                <a16:creationId xmlns:a16="http://schemas.microsoft.com/office/drawing/2014/main" id="{80206AE0-E7F5-4A40-AA92-91520496E4D3}"/>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Organizations with a mandate to support public access to permanent electronic government records are subject to authorized restrictions. An ISO 14721 conforming digital repository will provide consumers with trustworthy records in “disclosure free” Dissemination Information Packages (DIPs) redacted to protect, privacy, confidentiality, and other rights where appropriate, and searchable metadata that users can query to identify and retrieve records of interest to them. Production of DIPs is tracked, especially when they involve extractions, to verify their trustworthiness and to identify query trends that are used to update electronic accessibility tools to support these trends.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6238EBF-A37A-4DCB-BFF5-D40B7CDED9F9}"/>
              </a:ext>
            </a:extLst>
          </p:cNvPr>
          <p:cNvSpPr>
            <a:spLocks noGrp="1"/>
          </p:cNvSpPr>
          <p:nvPr>
            <p:ph type="sldNum" sz="quarter" idx="12"/>
          </p:nvPr>
        </p:nvSpPr>
        <p:spPr/>
        <p:txBody>
          <a:bodyPr/>
          <a:lstStyle/>
          <a:p>
            <a:fld id="{CE2919DE-2D43-4A66-BAB4-E73DD29546D8}" type="slidenum">
              <a:rPr lang="en-US" smtClean="0"/>
              <a:t>52</a:t>
            </a:fld>
            <a:endParaRPr lang="en-US"/>
          </a:p>
        </p:txBody>
      </p:sp>
    </p:spTree>
    <p:extLst>
      <p:ext uri="{BB962C8B-B14F-4D97-AF65-F5344CB8AC3E}">
        <p14:creationId xmlns:p14="http://schemas.microsoft.com/office/powerpoint/2010/main" val="537596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FEAF-6361-4618-87DD-2AEB4AF7A775}"/>
              </a:ext>
            </a:extLst>
          </p:cNvPr>
          <p:cNvSpPr>
            <a:spLocks noGrp="1"/>
          </p:cNvSpPr>
          <p:nvPr>
            <p:ph type="title"/>
          </p:nvPr>
        </p:nvSpPr>
        <p:spPr/>
        <p:txBody>
          <a:bodyPr/>
          <a:lstStyle/>
          <a:p>
            <a:r>
              <a:rPr lang="en-US" dirty="0"/>
              <a:t>15. ACCESS</a:t>
            </a:r>
            <a:br>
              <a:rPr lang="en-US" dirty="0"/>
            </a:br>
            <a:endParaRPr lang="en-US" dirty="0"/>
          </a:p>
        </p:txBody>
      </p:sp>
      <p:sp>
        <p:nvSpPr>
          <p:cNvPr id="3" name="Content Placeholder 2">
            <a:extLst>
              <a:ext uri="{FF2B5EF4-FFF2-40B4-BE49-F238E27FC236}">
                <a16:creationId xmlns:a16="http://schemas.microsoft.com/office/drawing/2014/main" id="{80206AE0-E7F5-4A40-AA92-91520496E4D3}"/>
              </a:ext>
            </a:extLst>
          </p:cNvPr>
          <p:cNvSpPr>
            <a:spLocks noGrp="1"/>
          </p:cNvSpPr>
          <p:nvPr>
            <p:ph idx="1"/>
          </p:nvPr>
        </p:nvSpPr>
        <p:spPr>
          <a:xfrm>
            <a:off x="1141413" y="1783486"/>
            <a:ext cx="9905999" cy="3541714"/>
          </a:xfrm>
        </p:spPr>
        <p:txBody>
          <a:bodyPr>
            <a:normAutofit/>
          </a:bodyPr>
          <a:lstStyle/>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Check all the statements below that accurately describe the capability of the digital archival repository to support access by users to Dissemination Information Packages (DIPs). NOTE: If there is no current digital repository, please check the first self-assessment statement.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6238EBF-A37A-4DCB-BFF5-D40B7CDED9F9}"/>
              </a:ext>
            </a:extLst>
          </p:cNvPr>
          <p:cNvSpPr>
            <a:spLocks noGrp="1"/>
          </p:cNvSpPr>
          <p:nvPr>
            <p:ph type="sldNum" sz="quarter" idx="12"/>
          </p:nvPr>
        </p:nvSpPr>
        <p:spPr/>
        <p:txBody>
          <a:bodyPr/>
          <a:lstStyle/>
          <a:p>
            <a:fld id="{CE2919DE-2D43-4A66-BAB4-E73DD29546D8}" type="slidenum">
              <a:rPr lang="en-US" smtClean="0"/>
              <a:t>53</a:t>
            </a:fld>
            <a:endParaRPr lang="en-US"/>
          </a:p>
        </p:txBody>
      </p:sp>
      <p:graphicFrame>
        <p:nvGraphicFramePr>
          <p:cNvPr id="7" name="Table 6">
            <a:extLst>
              <a:ext uri="{FF2B5EF4-FFF2-40B4-BE49-F238E27FC236}">
                <a16:creationId xmlns:a16="http://schemas.microsoft.com/office/drawing/2014/main" id="{5A9FBF9A-6BB0-44F9-ABE0-37A598D0EC35}"/>
              </a:ext>
            </a:extLst>
          </p:cNvPr>
          <p:cNvGraphicFramePr>
            <a:graphicFrameLocks noGrp="1"/>
          </p:cNvGraphicFramePr>
          <p:nvPr>
            <p:extLst>
              <p:ext uri="{D42A27DB-BD31-4B8C-83A1-F6EECF244321}">
                <p14:modId xmlns:p14="http://schemas.microsoft.com/office/powerpoint/2010/main" val="1558059335"/>
              </p:ext>
            </p:extLst>
          </p:nvPr>
        </p:nvGraphicFramePr>
        <p:xfrm>
          <a:off x="1707023" y="2832440"/>
          <a:ext cx="8248827" cy="3541708"/>
        </p:xfrm>
        <a:graphic>
          <a:graphicData uri="http://schemas.openxmlformats.org/drawingml/2006/table">
            <a:tbl>
              <a:tblPr bandRow="1">
                <a:tableStyleId>{5C22544A-7EE6-4342-B048-85BDC9FD1C3A}</a:tableStyleId>
              </a:tblPr>
              <a:tblGrid>
                <a:gridCol w="8248827">
                  <a:extLst>
                    <a:ext uri="{9D8B030D-6E8A-4147-A177-3AD203B41FA5}">
                      <a16:colId xmlns:a16="http://schemas.microsoft.com/office/drawing/2014/main" val="3151010886"/>
                    </a:ext>
                  </a:extLst>
                </a:gridCol>
              </a:tblGrid>
              <a:tr h="322637">
                <a:tc>
                  <a:txBody>
                    <a:bodyPr/>
                    <a:lstStyle/>
                    <a:p>
                      <a:pPr marL="0" marR="0">
                        <a:lnSpc>
                          <a:spcPct val="107000"/>
                        </a:lnSpc>
                        <a:spcBef>
                          <a:spcPts val="0"/>
                        </a:spcBef>
                        <a:spcAft>
                          <a:spcPts val="800"/>
                        </a:spcAft>
                      </a:pPr>
                      <a:r>
                        <a:rPr lang="en-US" sz="1000" dirty="0">
                          <a:effectLst/>
                        </a:rPr>
                        <a:t>The digital repository has no capability to support access to permanent electronic government records in its custody.</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1024838305"/>
                  </a:ext>
                </a:extLst>
              </a:tr>
              <a:tr h="322637">
                <a:tc>
                  <a:txBody>
                    <a:bodyPr/>
                    <a:lstStyle/>
                    <a:p>
                      <a:pPr marL="0" marR="0">
                        <a:lnSpc>
                          <a:spcPct val="107000"/>
                        </a:lnSpc>
                        <a:spcBef>
                          <a:spcPts val="0"/>
                        </a:spcBef>
                        <a:spcAft>
                          <a:spcPts val="800"/>
                        </a:spcAft>
                      </a:pPr>
                      <a:r>
                        <a:rPr lang="en-US" sz="1000" dirty="0">
                          <a:effectLst/>
                        </a:rPr>
                        <a:t>The digital repository provides copies of partially conforming ISO 14721 DIPs in at least one (1) format (e.g., digital photographs in JPEG 2000).</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3074400249"/>
                  </a:ext>
                </a:extLst>
              </a:tr>
              <a:tr h="322637">
                <a:tc>
                  <a:txBody>
                    <a:bodyPr/>
                    <a:lstStyle/>
                    <a:p>
                      <a:pPr marL="0" marR="0">
                        <a:lnSpc>
                          <a:spcPct val="107000"/>
                        </a:lnSpc>
                        <a:spcBef>
                          <a:spcPts val="0"/>
                        </a:spcBef>
                        <a:spcAft>
                          <a:spcPts val="800"/>
                        </a:spcAft>
                      </a:pPr>
                      <a:r>
                        <a:rPr lang="en-US" sz="1000" dirty="0">
                          <a:effectLst/>
                        </a:rPr>
                        <a:t>The digital repository supports access only to partially conforming ISO 14721 DIPs in at least one (1) format (e.g., digital photographs in JPEG 2000).</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2174270632"/>
                  </a:ext>
                </a:extLst>
              </a:tr>
              <a:tr h="322637">
                <a:tc>
                  <a:txBody>
                    <a:bodyPr/>
                    <a:lstStyle/>
                    <a:p>
                      <a:pPr marL="0" marR="0">
                        <a:lnSpc>
                          <a:spcPct val="107000"/>
                        </a:lnSpc>
                        <a:spcBef>
                          <a:spcPts val="0"/>
                        </a:spcBef>
                        <a:spcAft>
                          <a:spcPts val="800"/>
                        </a:spcAft>
                      </a:pPr>
                      <a:r>
                        <a:rPr lang="en-US" sz="1000" dirty="0">
                          <a:effectLst/>
                        </a:rPr>
                        <a:t>The digital repository provides copies of partially conformation ISO 14721 DIPs in at two (2) open standard technology neutral (OS/TN) file formats (e.g., PDF/A, JPEG 2000, or TIFF).</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2330671269"/>
                  </a:ext>
                </a:extLst>
              </a:tr>
              <a:tr h="322637">
                <a:tc>
                  <a:txBody>
                    <a:bodyPr/>
                    <a:lstStyle/>
                    <a:p>
                      <a:pPr marL="0" marR="0">
                        <a:lnSpc>
                          <a:spcPct val="107000"/>
                        </a:lnSpc>
                        <a:spcBef>
                          <a:spcPts val="0"/>
                        </a:spcBef>
                        <a:spcAft>
                          <a:spcPts val="800"/>
                        </a:spcAft>
                      </a:pPr>
                      <a:r>
                        <a:rPr lang="en-US" sz="1000" dirty="0">
                          <a:effectLst/>
                        </a:rPr>
                        <a:t>The ISO 14721 conforming digital repository produces DIPs in at least six (6) open standard technology neutral (OS/TN) file formats.</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2720374233"/>
                  </a:ext>
                </a:extLst>
              </a:tr>
              <a:tr h="322637">
                <a:tc>
                  <a:txBody>
                    <a:bodyPr/>
                    <a:lstStyle/>
                    <a:p>
                      <a:pPr marL="0" marR="0">
                        <a:lnSpc>
                          <a:spcPct val="107000"/>
                        </a:lnSpc>
                        <a:spcBef>
                          <a:spcPts val="0"/>
                        </a:spcBef>
                        <a:spcAft>
                          <a:spcPts val="800"/>
                        </a:spcAft>
                      </a:pPr>
                      <a:r>
                        <a:rPr lang="en-US" sz="1000" dirty="0">
                          <a:effectLst/>
                        </a:rPr>
                        <a:t>The ISO 14721 conforming digital repository analyzes user query trends to identify the need for updated accessibility tools.</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3310942565"/>
                  </a:ext>
                </a:extLst>
              </a:tr>
              <a:tr h="322637">
                <a:tc>
                  <a:txBody>
                    <a:bodyPr/>
                    <a:lstStyle/>
                    <a:p>
                      <a:pPr marL="0" marR="0">
                        <a:lnSpc>
                          <a:spcPct val="107000"/>
                        </a:lnSpc>
                        <a:spcBef>
                          <a:spcPts val="0"/>
                        </a:spcBef>
                        <a:spcAft>
                          <a:spcPts val="800"/>
                        </a:spcAft>
                      </a:pPr>
                      <a:r>
                        <a:rPr lang="en-US" sz="1000" dirty="0">
                          <a:effectLst/>
                        </a:rPr>
                        <a:t>The ISO 14721 conforming digital repository disseminates DIPs containing records in any format that users request.</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3587578380"/>
                  </a:ext>
                </a:extLst>
              </a:tr>
              <a:tr h="322637">
                <a:tc>
                  <a:txBody>
                    <a:bodyPr/>
                    <a:lstStyle/>
                    <a:p>
                      <a:pPr marL="0" marR="0">
                        <a:lnSpc>
                          <a:spcPct val="107000"/>
                        </a:lnSpc>
                        <a:spcBef>
                          <a:spcPts val="0"/>
                        </a:spcBef>
                        <a:spcAft>
                          <a:spcPts val="800"/>
                        </a:spcAft>
                      </a:pPr>
                      <a:r>
                        <a:rPr lang="en-US" sz="1000" dirty="0">
                          <a:effectLst/>
                        </a:rPr>
                        <a:t>The ISO 14721 conforming digital repository enables redaction of electronic records with access restrictions in its custody where appropriate.</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1224314646"/>
                  </a:ext>
                </a:extLst>
              </a:tr>
              <a:tr h="322637">
                <a:tc>
                  <a:txBody>
                    <a:bodyPr/>
                    <a:lstStyle/>
                    <a:p>
                      <a:pPr marL="0" marR="0">
                        <a:lnSpc>
                          <a:spcPct val="107000"/>
                        </a:lnSpc>
                        <a:spcBef>
                          <a:spcPts val="0"/>
                        </a:spcBef>
                        <a:spcAft>
                          <a:spcPts val="800"/>
                        </a:spcAft>
                      </a:pPr>
                      <a:r>
                        <a:rPr lang="en-US" sz="1000" dirty="0">
                          <a:effectLst/>
                        </a:rPr>
                        <a:t>The security of permanent electronic records in the digital repository is protected through comprehensive role-based access rights management.</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3435941413"/>
                  </a:ext>
                </a:extLst>
              </a:tr>
              <a:tr h="157669">
                <a:tc>
                  <a:txBody>
                    <a:bodyPr/>
                    <a:lstStyle/>
                    <a:p>
                      <a:pPr marL="0" marR="0">
                        <a:lnSpc>
                          <a:spcPct val="107000"/>
                        </a:lnSpc>
                        <a:spcBef>
                          <a:spcPts val="0"/>
                        </a:spcBef>
                        <a:spcAft>
                          <a:spcPts val="800"/>
                        </a:spcAft>
                      </a:pPr>
                      <a:r>
                        <a:rPr lang="en-US" sz="1000">
                          <a:effectLst/>
                        </a:rPr>
                        <a:t>Two live instances of the digital repository are maintained in two separate locations.</a:t>
                      </a:r>
                      <a:endParaRPr lang="en-US" sz="100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2779156416"/>
                  </a:ext>
                </a:extLst>
              </a:tr>
              <a:tr h="157669">
                <a:tc>
                  <a:txBody>
                    <a:bodyPr/>
                    <a:lstStyle/>
                    <a:p>
                      <a:pPr marL="0" marR="0">
                        <a:lnSpc>
                          <a:spcPct val="107000"/>
                        </a:lnSpc>
                        <a:spcBef>
                          <a:spcPts val="0"/>
                        </a:spcBef>
                        <a:spcAft>
                          <a:spcPts val="800"/>
                        </a:spcAft>
                      </a:pPr>
                      <a:r>
                        <a:rPr lang="en-US" sz="1000">
                          <a:effectLst/>
                        </a:rPr>
                        <a:t>Three live instances of the digital repository are maintained in three different locations.</a:t>
                      </a:r>
                      <a:endParaRPr lang="en-US" sz="100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326906322"/>
                  </a:ext>
                </a:extLst>
              </a:tr>
              <a:tr h="322637">
                <a:tc>
                  <a:txBody>
                    <a:bodyPr/>
                    <a:lstStyle/>
                    <a:p>
                      <a:pPr marL="0" marR="0">
                        <a:lnSpc>
                          <a:spcPct val="107000"/>
                        </a:lnSpc>
                        <a:spcBef>
                          <a:spcPts val="0"/>
                        </a:spcBef>
                        <a:spcAft>
                          <a:spcPts val="800"/>
                        </a:spcAft>
                      </a:pPr>
                      <a:r>
                        <a:rPr lang="en-US" sz="1000" dirty="0">
                          <a:effectLst/>
                        </a:rPr>
                        <a:t>The digital repository continuously monitors security protection processes and revises them in response to evolving technology capabilities and changing business requirements.</a:t>
                      </a:r>
                      <a:endParaRPr lang="en-US" sz="1000" dirty="0">
                        <a:effectLst/>
                        <a:latin typeface="Calibri" panose="020F0502020204030204" pitchFamily="34" charset="0"/>
                        <a:ea typeface="Calibri" panose="020F0502020204030204" pitchFamily="34" charset="0"/>
                      </a:endParaRPr>
                    </a:p>
                  </a:txBody>
                  <a:tcPr marL="63068" marR="63068" marT="0" marB="0"/>
                </a:tc>
                <a:extLst>
                  <a:ext uri="{0D108BD9-81ED-4DB2-BD59-A6C34878D82A}">
                    <a16:rowId xmlns:a16="http://schemas.microsoft.com/office/drawing/2014/main" val="1914292959"/>
                  </a:ext>
                </a:extLst>
              </a:tr>
            </a:tbl>
          </a:graphicData>
        </a:graphic>
      </p:graphicFrame>
    </p:spTree>
    <p:extLst>
      <p:ext uri="{BB962C8B-B14F-4D97-AF65-F5344CB8AC3E}">
        <p14:creationId xmlns:p14="http://schemas.microsoft.com/office/powerpoint/2010/main" val="3469562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6771-DD98-413C-9B65-DCFC4DBA9743}"/>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20C7FB20-1CBA-4C59-9320-906DE42CE865}"/>
              </a:ext>
            </a:extLst>
          </p:cNvPr>
          <p:cNvSpPr>
            <a:spLocks noGrp="1"/>
          </p:cNvSpPr>
          <p:nvPr>
            <p:ph idx="1"/>
          </p:nvPr>
        </p:nvSpPr>
        <p:spPr/>
        <p:txBody>
          <a:bodyPr/>
          <a:lstStyle/>
          <a:p>
            <a:r>
              <a:rPr lang="en-US" dirty="0"/>
              <a:t>Scorecard</a:t>
            </a:r>
          </a:p>
          <a:p>
            <a:r>
              <a:rPr lang="en-US" dirty="0"/>
              <a:t>Survey with selected responses</a:t>
            </a:r>
          </a:p>
        </p:txBody>
      </p:sp>
      <p:sp>
        <p:nvSpPr>
          <p:cNvPr id="4" name="Slide Number Placeholder 3">
            <a:extLst>
              <a:ext uri="{FF2B5EF4-FFF2-40B4-BE49-F238E27FC236}">
                <a16:creationId xmlns:a16="http://schemas.microsoft.com/office/drawing/2014/main" id="{6B4435A4-14AF-42AE-8B06-AD253FE454E5}"/>
              </a:ext>
            </a:extLst>
          </p:cNvPr>
          <p:cNvSpPr>
            <a:spLocks noGrp="1"/>
          </p:cNvSpPr>
          <p:nvPr>
            <p:ph type="sldNum" sz="quarter" idx="12"/>
          </p:nvPr>
        </p:nvSpPr>
        <p:spPr/>
        <p:txBody>
          <a:bodyPr/>
          <a:lstStyle/>
          <a:p>
            <a:fld id="{CE2919DE-2D43-4A66-BAB4-E73DD29546D8}" type="slidenum">
              <a:rPr lang="en-US" smtClean="0"/>
              <a:t>54</a:t>
            </a:fld>
            <a:endParaRPr lang="en-US"/>
          </a:p>
        </p:txBody>
      </p:sp>
      <p:pic>
        <p:nvPicPr>
          <p:cNvPr id="5" name="Picture 4">
            <a:extLst>
              <a:ext uri="{FF2B5EF4-FFF2-40B4-BE49-F238E27FC236}">
                <a16:creationId xmlns:a16="http://schemas.microsoft.com/office/drawing/2014/main" id="{49CF8657-5D97-436C-8A04-38AC710C9387}"/>
              </a:ext>
            </a:extLst>
          </p:cNvPr>
          <p:cNvPicPr>
            <a:picLocks noChangeAspect="1"/>
          </p:cNvPicPr>
          <p:nvPr/>
        </p:nvPicPr>
        <p:blipFill>
          <a:blip r:embed="rId2"/>
          <a:stretch>
            <a:fillRect/>
          </a:stretch>
        </p:blipFill>
        <p:spPr>
          <a:xfrm>
            <a:off x="5646221" y="591160"/>
            <a:ext cx="3734700" cy="3011855"/>
          </a:xfrm>
          <a:prstGeom prst="rect">
            <a:avLst/>
          </a:prstGeom>
        </p:spPr>
      </p:pic>
      <p:pic>
        <p:nvPicPr>
          <p:cNvPr id="7" name="Picture 6">
            <a:extLst>
              <a:ext uri="{FF2B5EF4-FFF2-40B4-BE49-F238E27FC236}">
                <a16:creationId xmlns:a16="http://schemas.microsoft.com/office/drawing/2014/main" id="{BA441D2B-F514-4692-8984-D37067B9A9CC}"/>
              </a:ext>
            </a:extLst>
          </p:cNvPr>
          <p:cNvPicPr>
            <a:picLocks noChangeAspect="1"/>
          </p:cNvPicPr>
          <p:nvPr/>
        </p:nvPicPr>
        <p:blipFill>
          <a:blip r:embed="rId3"/>
          <a:stretch>
            <a:fillRect/>
          </a:stretch>
        </p:blipFill>
        <p:spPr>
          <a:xfrm>
            <a:off x="2185858" y="3429000"/>
            <a:ext cx="2415918" cy="2946144"/>
          </a:xfrm>
          <a:prstGeom prst="rect">
            <a:avLst/>
          </a:prstGeom>
        </p:spPr>
      </p:pic>
    </p:spTree>
    <p:extLst>
      <p:ext uri="{BB962C8B-B14F-4D97-AF65-F5344CB8AC3E}">
        <p14:creationId xmlns:p14="http://schemas.microsoft.com/office/powerpoint/2010/main" val="3172150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716E0-479F-4649-8B3E-896DA2680EAC}"/>
              </a:ext>
            </a:extLst>
          </p:cNvPr>
          <p:cNvSpPr>
            <a:spLocks noGrp="1"/>
          </p:cNvSpPr>
          <p:nvPr>
            <p:ph type="title"/>
          </p:nvPr>
        </p:nvSpPr>
        <p:spPr/>
        <p:txBody>
          <a:bodyPr/>
          <a:lstStyle/>
          <a:p>
            <a:r>
              <a:rPr lang="en-US" dirty="0"/>
              <a:t>POST-Survey activities</a:t>
            </a:r>
          </a:p>
        </p:txBody>
      </p:sp>
      <p:sp>
        <p:nvSpPr>
          <p:cNvPr id="3" name="Content Placeholder 2">
            <a:extLst>
              <a:ext uri="{FF2B5EF4-FFF2-40B4-BE49-F238E27FC236}">
                <a16:creationId xmlns:a16="http://schemas.microsoft.com/office/drawing/2014/main" id="{92B741BB-E00E-40F0-9897-179E9ED4CB53}"/>
              </a:ext>
            </a:extLst>
          </p:cNvPr>
          <p:cNvSpPr>
            <a:spLocks noGrp="1"/>
          </p:cNvSpPr>
          <p:nvPr>
            <p:ph idx="1"/>
          </p:nvPr>
        </p:nvSpPr>
        <p:spPr>
          <a:xfrm>
            <a:off x="1141412" y="2249487"/>
            <a:ext cx="8942625" cy="3541714"/>
          </a:xfrm>
        </p:spPr>
        <p:txBody>
          <a:bodyPr/>
          <a:lstStyle/>
          <a:p>
            <a:r>
              <a:rPr lang="en-US" dirty="0"/>
              <a:t>Scores will be aggregated and analyzed </a:t>
            </a:r>
          </a:p>
          <a:p>
            <a:r>
              <a:rPr lang="en-US" dirty="0"/>
              <a:t>Report on trends and findings with an executive summary</a:t>
            </a:r>
          </a:p>
          <a:p>
            <a:r>
              <a:rPr lang="en-US" dirty="0"/>
              <a:t>Live Q&amp;A Session </a:t>
            </a:r>
          </a:p>
          <a:p>
            <a:r>
              <a:rPr lang="en-US" dirty="0"/>
              <a:t>Best practices and guidelines documents aimed at supporting developing digital preservation activities</a:t>
            </a:r>
          </a:p>
          <a:p>
            <a:endParaRPr lang="en-US" dirty="0"/>
          </a:p>
        </p:txBody>
      </p:sp>
      <p:sp>
        <p:nvSpPr>
          <p:cNvPr id="4" name="Slide Number Placeholder 3">
            <a:extLst>
              <a:ext uri="{FF2B5EF4-FFF2-40B4-BE49-F238E27FC236}">
                <a16:creationId xmlns:a16="http://schemas.microsoft.com/office/drawing/2014/main" id="{662A27A7-1D57-4CDE-8628-232B7F4B4E27}"/>
              </a:ext>
            </a:extLst>
          </p:cNvPr>
          <p:cNvSpPr>
            <a:spLocks noGrp="1"/>
          </p:cNvSpPr>
          <p:nvPr>
            <p:ph type="sldNum" sz="quarter" idx="12"/>
          </p:nvPr>
        </p:nvSpPr>
        <p:spPr/>
        <p:txBody>
          <a:bodyPr/>
          <a:lstStyle/>
          <a:p>
            <a:fld id="{CE2919DE-2D43-4A66-BAB4-E73DD29546D8}" type="slidenum">
              <a:rPr lang="en-US" smtClean="0"/>
              <a:t>55</a:t>
            </a:fld>
            <a:endParaRPr lang="en-US"/>
          </a:p>
        </p:txBody>
      </p:sp>
    </p:spTree>
    <p:extLst>
      <p:ext uri="{BB962C8B-B14F-4D97-AF65-F5344CB8AC3E}">
        <p14:creationId xmlns:p14="http://schemas.microsoft.com/office/powerpoint/2010/main" val="3494498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42BD-6C49-4976-A47A-542766770AAC}"/>
              </a:ext>
            </a:extLst>
          </p:cNvPr>
          <p:cNvSpPr>
            <a:spLocks noGrp="1"/>
          </p:cNvSpPr>
          <p:nvPr>
            <p:ph type="title"/>
          </p:nvPr>
        </p:nvSpPr>
        <p:spPr/>
        <p:txBody>
          <a:bodyPr/>
          <a:lstStyle/>
          <a:p>
            <a:r>
              <a:rPr lang="en-US" dirty="0"/>
              <a:t>Questions &amp; feedback</a:t>
            </a:r>
          </a:p>
        </p:txBody>
      </p:sp>
      <p:pic>
        <p:nvPicPr>
          <p:cNvPr id="6" name="Content Placeholder 5" descr="Yellow and blue symbols">
            <a:extLst>
              <a:ext uri="{FF2B5EF4-FFF2-40B4-BE49-F238E27FC236}">
                <a16:creationId xmlns:a16="http://schemas.microsoft.com/office/drawing/2014/main" id="{49486334-0BF9-4AED-887B-7DABAC101E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0438" y="2249488"/>
            <a:ext cx="4627949" cy="3541712"/>
          </a:xfrm>
        </p:spPr>
      </p:pic>
      <p:sp>
        <p:nvSpPr>
          <p:cNvPr id="4" name="Slide Number Placeholder 3">
            <a:extLst>
              <a:ext uri="{FF2B5EF4-FFF2-40B4-BE49-F238E27FC236}">
                <a16:creationId xmlns:a16="http://schemas.microsoft.com/office/drawing/2014/main" id="{DD69D342-1452-4D8F-AABF-E61973D17D93}"/>
              </a:ext>
            </a:extLst>
          </p:cNvPr>
          <p:cNvSpPr>
            <a:spLocks noGrp="1"/>
          </p:cNvSpPr>
          <p:nvPr>
            <p:ph type="sldNum" sz="quarter" idx="12"/>
          </p:nvPr>
        </p:nvSpPr>
        <p:spPr/>
        <p:txBody>
          <a:bodyPr/>
          <a:lstStyle/>
          <a:p>
            <a:fld id="{CE2919DE-2D43-4A66-BAB4-E73DD29546D8}" type="slidenum">
              <a:rPr lang="en-US" smtClean="0"/>
              <a:t>56</a:t>
            </a:fld>
            <a:endParaRPr lang="en-US"/>
          </a:p>
        </p:txBody>
      </p:sp>
      <p:sp>
        <p:nvSpPr>
          <p:cNvPr id="3" name="TextBox 2">
            <a:extLst>
              <a:ext uri="{FF2B5EF4-FFF2-40B4-BE49-F238E27FC236}">
                <a16:creationId xmlns:a16="http://schemas.microsoft.com/office/drawing/2014/main" id="{CB957AF4-256D-434A-B7FB-6124F8222BA7}"/>
              </a:ext>
            </a:extLst>
          </p:cNvPr>
          <p:cNvSpPr txBox="1"/>
          <p:nvPr/>
        </p:nvSpPr>
        <p:spPr>
          <a:xfrm>
            <a:off x="358923" y="2249488"/>
            <a:ext cx="3631963" cy="2862322"/>
          </a:xfrm>
          <a:prstGeom prst="rect">
            <a:avLst/>
          </a:prstGeom>
          <a:noFill/>
        </p:spPr>
        <p:txBody>
          <a:bodyPr wrap="square" rtlCol="0">
            <a:spAutoFit/>
          </a:bodyPr>
          <a:lstStyle/>
          <a:p>
            <a:r>
              <a:rPr lang="en-US" dirty="0"/>
              <a:t>Feel free to reach out with to:</a:t>
            </a:r>
          </a:p>
          <a:p>
            <a:endParaRPr lang="en-US" dirty="0"/>
          </a:p>
          <a:p>
            <a:r>
              <a:rPr lang="en-US" dirty="0"/>
              <a:t>Michelle </a:t>
            </a:r>
            <a:r>
              <a:rPr lang="en-US" dirty="0" err="1"/>
              <a:t>Gallinger</a:t>
            </a:r>
            <a:endParaRPr lang="en-US" dirty="0"/>
          </a:p>
          <a:p>
            <a:r>
              <a:rPr lang="en-US" dirty="0">
                <a:hlinkClick r:id="rId3"/>
              </a:rPr>
              <a:t>mgallinger@gallingerconsult.com</a:t>
            </a:r>
            <a:endParaRPr lang="en-US" dirty="0"/>
          </a:p>
          <a:p>
            <a:endParaRPr lang="en-US" dirty="0"/>
          </a:p>
          <a:p>
            <a:r>
              <a:rPr lang="en-US" dirty="0"/>
              <a:t>Lori Ashley</a:t>
            </a:r>
          </a:p>
          <a:p>
            <a:r>
              <a:rPr lang="en-US" dirty="0">
                <a:hlinkClick r:id="rId4"/>
              </a:rPr>
              <a:t>loriashley@wi.rr.com</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31331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79AA19A-D2E5-47F2-AF0A-1AF60D42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91A1E618-D29E-4367-8C34-500E34D05B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 name="Group 13">
            <a:extLst>
              <a:ext uri="{FF2B5EF4-FFF2-40B4-BE49-F238E27FC236}">
                <a16:creationId xmlns:a16="http://schemas.microsoft.com/office/drawing/2014/main" id="{81F2BFD0-D896-4BA3-BA8F-0C866BD024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E768552D-D282-4F68-A829-290A4E83179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6">
              <a:extLst>
                <a:ext uri="{FF2B5EF4-FFF2-40B4-BE49-F238E27FC236}">
                  <a16:creationId xmlns:a16="http://schemas.microsoft.com/office/drawing/2014/main" id="{B24AFF31-9CD5-4E66-92F8-23BBAA24FB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7">
              <a:extLst>
                <a:ext uri="{FF2B5EF4-FFF2-40B4-BE49-F238E27FC236}">
                  <a16:creationId xmlns:a16="http://schemas.microsoft.com/office/drawing/2014/main" id="{2267C9D4-1770-45DD-AAFC-481CD7F9AA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8">
              <a:extLst>
                <a:ext uri="{FF2B5EF4-FFF2-40B4-BE49-F238E27FC236}">
                  <a16:creationId xmlns:a16="http://schemas.microsoft.com/office/drawing/2014/main" id="{10DD6E0B-EC58-4D78-8125-AD2172CD2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9">
              <a:extLst>
                <a:ext uri="{FF2B5EF4-FFF2-40B4-BE49-F238E27FC236}">
                  <a16:creationId xmlns:a16="http://schemas.microsoft.com/office/drawing/2014/main" id="{23D6129D-742B-422D-A589-6692C16715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0">
              <a:extLst>
                <a:ext uri="{FF2B5EF4-FFF2-40B4-BE49-F238E27FC236}">
                  <a16:creationId xmlns:a16="http://schemas.microsoft.com/office/drawing/2014/main" id="{9EA94B27-F456-4ED8-8882-77632BDA0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1">
              <a:extLst>
                <a:ext uri="{FF2B5EF4-FFF2-40B4-BE49-F238E27FC236}">
                  <a16:creationId xmlns:a16="http://schemas.microsoft.com/office/drawing/2014/main" id="{5B7F96AD-560C-44A0-A513-B06758743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2">
              <a:extLst>
                <a:ext uri="{FF2B5EF4-FFF2-40B4-BE49-F238E27FC236}">
                  <a16:creationId xmlns:a16="http://schemas.microsoft.com/office/drawing/2014/main" id="{86701218-3235-4E29-9935-1315B5CCAA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3">
              <a:extLst>
                <a:ext uri="{FF2B5EF4-FFF2-40B4-BE49-F238E27FC236}">
                  <a16:creationId xmlns:a16="http://schemas.microsoft.com/office/drawing/2014/main" id="{046B7BE0-D335-42EA-9893-4FA7654F1F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4">
              <a:extLst>
                <a:ext uri="{FF2B5EF4-FFF2-40B4-BE49-F238E27FC236}">
                  <a16:creationId xmlns:a16="http://schemas.microsoft.com/office/drawing/2014/main" id="{1CE912BA-808B-403C-B26F-8083A682E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5">
              <a:extLst>
                <a:ext uri="{FF2B5EF4-FFF2-40B4-BE49-F238E27FC236}">
                  <a16:creationId xmlns:a16="http://schemas.microsoft.com/office/drawing/2014/main" id="{D974F65A-298C-4395-B461-99B9B49A07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Line 16">
              <a:extLst>
                <a:ext uri="{FF2B5EF4-FFF2-40B4-BE49-F238E27FC236}">
                  <a16:creationId xmlns:a16="http://schemas.microsoft.com/office/drawing/2014/main" id="{700B2930-989F-49DC-B909-8150145AD09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795CB5A4-5145-4F55-95D0-6FB820C84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8">
              <a:extLst>
                <a:ext uri="{FF2B5EF4-FFF2-40B4-BE49-F238E27FC236}">
                  <a16:creationId xmlns:a16="http://schemas.microsoft.com/office/drawing/2014/main" id="{54BB8F48-D800-442A-A603-979FE924B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9">
              <a:extLst>
                <a:ext uri="{FF2B5EF4-FFF2-40B4-BE49-F238E27FC236}">
                  <a16:creationId xmlns:a16="http://schemas.microsoft.com/office/drawing/2014/main" id="{6E863078-201C-4DC0-8D49-077300CE5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0">
              <a:extLst>
                <a:ext uri="{FF2B5EF4-FFF2-40B4-BE49-F238E27FC236}">
                  <a16:creationId xmlns:a16="http://schemas.microsoft.com/office/drawing/2014/main" id="{6A07EBB6-75B0-4867-9AAF-7A645F4148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Rectangle 21">
              <a:extLst>
                <a:ext uri="{FF2B5EF4-FFF2-40B4-BE49-F238E27FC236}">
                  <a16:creationId xmlns:a16="http://schemas.microsoft.com/office/drawing/2014/main" id="{FA40A456-C685-468E-802E-FC9DF586AFD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2" name="Freeform 22">
              <a:extLst>
                <a:ext uri="{FF2B5EF4-FFF2-40B4-BE49-F238E27FC236}">
                  <a16:creationId xmlns:a16="http://schemas.microsoft.com/office/drawing/2014/main" id="{F101202F-1B2A-414C-83B7-9327E599C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3">
              <a:extLst>
                <a:ext uri="{FF2B5EF4-FFF2-40B4-BE49-F238E27FC236}">
                  <a16:creationId xmlns:a16="http://schemas.microsoft.com/office/drawing/2014/main" id="{4CC9B21F-B169-47E9-9B97-3BB645B29C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4">
              <a:extLst>
                <a:ext uri="{FF2B5EF4-FFF2-40B4-BE49-F238E27FC236}">
                  <a16:creationId xmlns:a16="http://schemas.microsoft.com/office/drawing/2014/main" id="{BC5FF733-2B71-4734-AD6A-5B35D99A3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5">
              <a:extLst>
                <a:ext uri="{FF2B5EF4-FFF2-40B4-BE49-F238E27FC236}">
                  <a16:creationId xmlns:a16="http://schemas.microsoft.com/office/drawing/2014/main" id="{0BCEB342-9AFC-4DCB-B92F-E08DC9594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6">
              <a:extLst>
                <a:ext uri="{FF2B5EF4-FFF2-40B4-BE49-F238E27FC236}">
                  <a16:creationId xmlns:a16="http://schemas.microsoft.com/office/drawing/2014/main" id="{3B9B4933-5C48-49CF-9C6A-A29413150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27">
              <a:extLst>
                <a:ext uri="{FF2B5EF4-FFF2-40B4-BE49-F238E27FC236}">
                  <a16:creationId xmlns:a16="http://schemas.microsoft.com/office/drawing/2014/main" id="{404FC76C-600A-482C-8386-F77ACBCCA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28">
              <a:extLst>
                <a:ext uri="{FF2B5EF4-FFF2-40B4-BE49-F238E27FC236}">
                  <a16:creationId xmlns:a16="http://schemas.microsoft.com/office/drawing/2014/main" id="{E8C5D50B-A590-4AAE-A748-113B62DADA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9">
              <a:extLst>
                <a:ext uri="{FF2B5EF4-FFF2-40B4-BE49-F238E27FC236}">
                  <a16:creationId xmlns:a16="http://schemas.microsoft.com/office/drawing/2014/main" id="{6C045F21-7031-4278-BFEE-A9E856ADA9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30">
              <a:extLst>
                <a:ext uri="{FF2B5EF4-FFF2-40B4-BE49-F238E27FC236}">
                  <a16:creationId xmlns:a16="http://schemas.microsoft.com/office/drawing/2014/main" id="{20EE11A6-3412-4362-8A81-592A15F2A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31">
              <a:extLst>
                <a:ext uri="{FF2B5EF4-FFF2-40B4-BE49-F238E27FC236}">
                  <a16:creationId xmlns:a16="http://schemas.microsoft.com/office/drawing/2014/main" id="{A376EBB9-93F5-4B6F-95B3-C36B6C851E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7863A639-3218-4FFD-A477-254B46F8AECF}"/>
              </a:ext>
            </a:extLst>
          </p:cNvPr>
          <p:cNvSpPr>
            <a:spLocks noGrp="1"/>
          </p:cNvSpPr>
          <p:nvPr>
            <p:ph type="title"/>
          </p:nvPr>
        </p:nvSpPr>
        <p:spPr>
          <a:xfrm>
            <a:off x="853330" y="1254035"/>
            <a:ext cx="2926190" cy="4002222"/>
          </a:xfrm>
        </p:spPr>
        <p:txBody>
          <a:bodyPr>
            <a:normAutofit/>
          </a:bodyPr>
          <a:lstStyle/>
          <a:p>
            <a:r>
              <a:rPr lang="en-US">
                <a:solidFill>
                  <a:srgbClr val="FFFFFF"/>
                </a:solidFill>
              </a:rPr>
              <a:t>Stay connected &amp; informed</a:t>
            </a:r>
          </a:p>
        </p:txBody>
      </p:sp>
      <p:sp useBgFill="1">
        <p:nvSpPr>
          <p:cNvPr id="43" name="Round Diagonal Corner Rectangle 6">
            <a:extLst>
              <a:ext uri="{FF2B5EF4-FFF2-40B4-BE49-F238E27FC236}">
                <a16:creationId xmlns:a16="http://schemas.microsoft.com/office/drawing/2014/main" id="{092ADBCF-B973-4C52-B740-4963E95B3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7A2C625-3BC3-4416-A5ED-DEFACE2FD339}"/>
              </a:ext>
            </a:extLst>
          </p:cNvPr>
          <p:cNvSpPr>
            <a:spLocks noGrp="1"/>
          </p:cNvSpPr>
          <p:nvPr>
            <p:ph type="sldNum" sz="quarter" idx="12"/>
          </p:nvPr>
        </p:nvSpPr>
        <p:spPr>
          <a:xfrm>
            <a:off x="10276321" y="5883274"/>
            <a:ext cx="771089" cy="365125"/>
          </a:xfrm>
        </p:spPr>
        <p:txBody>
          <a:bodyPr>
            <a:normAutofit/>
          </a:bodyPr>
          <a:lstStyle/>
          <a:p>
            <a:pPr>
              <a:spcAft>
                <a:spcPts val="600"/>
              </a:spcAft>
            </a:pPr>
            <a:fld id="{CE2919DE-2D43-4A66-BAB4-E73DD29546D8}" type="slidenum">
              <a:rPr lang="en-US">
                <a:solidFill>
                  <a:srgbClr val="FFFFFF"/>
                </a:solidFill>
              </a:rPr>
              <a:pPr>
                <a:spcAft>
                  <a:spcPts val="600"/>
                </a:spcAft>
              </a:pPr>
              <a:t>57</a:t>
            </a:fld>
            <a:endParaRPr lang="en-US">
              <a:solidFill>
                <a:srgbClr val="FFFFFF"/>
              </a:solidFill>
            </a:endParaRPr>
          </a:p>
        </p:txBody>
      </p:sp>
      <p:grpSp>
        <p:nvGrpSpPr>
          <p:cNvPr id="45" name="Group 44">
            <a:extLst>
              <a:ext uri="{FF2B5EF4-FFF2-40B4-BE49-F238E27FC236}">
                <a16:creationId xmlns:a16="http://schemas.microsoft.com/office/drawing/2014/main" id="{3FDD94EF-2C73-4E4C-8332-A75D8AC6BE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46" name="Freeform 32">
              <a:extLst>
                <a:ext uri="{FF2B5EF4-FFF2-40B4-BE49-F238E27FC236}">
                  <a16:creationId xmlns:a16="http://schemas.microsoft.com/office/drawing/2014/main" id="{16EF4FCE-B4BF-485E-B545-95827107A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3">
              <a:extLst>
                <a:ext uri="{FF2B5EF4-FFF2-40B4-BE49-F238E27FC236}">
                  <a16:creationId xmlns:a16="http://schemas.microsoft.com/office/drawing/2014/main" id="{C2DD2F29-32E6-486A-A295-CB29680AD9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34">
              <a:extLst>
                <a:ext uri="{FF2B5EF4-FFF2-40B4-BE49-F238E27FC236}">
                  <a16:creationId xmlns:a16="http://schemas.microsoft.com/office/drawing/2014/main" id="{B1A76276-E7B7-4550-9AFF-0A2E9EAEA4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35">
              <a:extLst>
                <a:ext uri="{FF2B5EF4-FFF2-40B4-BE49-F238E27FC236}">
                  <a16:creationId xmlns:a16="http://schemas.microsoft.com/office/drawing/2014/main" id="{EAFC4E0E-3390-457C-BCC9-A2479C10F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36">
              <a:extLst>
                <a:ext uri="{FF2B5EF4-FFF2-40B4-BE49-F238E27FC236}">
                  <a16:creationId xmlns:a16="http://schemas.microsoft.com/office/drawing/2014/main" id="{D0E59BF7-C450-4448-B71A-80ECD878D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37">
              <a:extLst>
                <a:ext uri="{FF2B5EF4-FFF2-40B4-BE49-F238E27FC236}">
                  <a16:creationId xmlns:a16="http://schemas.microsoft.com/office/drawing/2014/main" id="{BAB182A0-0A27-42D3-A9D0-56E8B7F4A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Freeform 38">
              <a:extLst>
                <a:ext uri="{FF2B5EF4-FFF2-40B4-BE49-F238E27FC236}">
                  <a16:creationId xmlns:a16="http://schemas.microsoft.com/office/drawing/2014/main" id="{4C9A08D9-525C-448E-A071-78226848F4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3" name="Freeform 39">
              <a:extLst>
                <a:ext uri="{FF2B5EF4-FFF2-40B4-BE49-F238E27FC236}">
                  <a16:creationId xmlns:a16="http://schemas.microsoft.com/office/drawing/2014/main" id="{E7818D96-423C-499F-A080-00EF0B9D4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0">
              <a:extLst>
                <a:ext uri="{FF2B5EF4-FFF2-40B4-BE49-F238E27FC236}">
                  <a16:creationId xmlns:a16="http://schemas.microsoft.com/office/drawing/2014/main" id="{059B8971-2367-46BA-8FCC-D001A6C369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Rectangle 41">
              <a:extLst>
                <a:ext uri="{FF2B5EF4-FFF2-40B4-BE49-F238E27FC236}">
                  <a16:creationId xmlns:a16="http://schemas.microsoft.com/office/drawing/2014/main" id="{E4DF0A08-11EF-495A-980F-2ED66FBB81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aphicFrame>
        <p:nvGraphicFramePr>
          <p:cNvPr id="42" name="Content Placeholder 2">
            <a:extLst>
              <a:ext uri="{FF2B5EF4-FFF2-40B4-BE49-F238E27FC236}">
                <a16:creationId xmlns:a16="http://schemas.microsoft.com/office/drawing/2014/main" id="{BD8418EF-3E2B-4E35-8F87-923FDBF037AF}"/>
              </a:ext>
            </a:extLst>
          </p:cNvPr>
          <p:cNvGraphicFramePr>
            <a:graphicFrameLocks noGrp="1"/>
          </p:cNvGraphicFramePr>
          <p:nvPr>
            <p:ph idx="1"/>
            <p:extLst>
              <p:ext uri="{D42A27DB-BD31-4B8C-83A1-F6EECF244321}">
                <p14:modId xmlns:p14="http://schemas.microsoft.com/office/powerpoint/2010/main" val="4182829396"/>
              </p:ext>
            </p:extLst>
          </p:nvPr>
        </p:nvGraphicFramePr>
        <p:xfrm>
          <a:off x="4423954" y="1254035"/>
          <a:ext cx="6296297" cy="4002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6" name="Group 55">
            <a:extLst>
              <a:ext uri="{FF2B5EF4-FFF2-40B4-BE49-F238E27FC236}">
                <a16:creationId xmlns:a16="http://schemas.microsoft.com/office/drawing/2014/main" id="{7CA6AA14-C71B-4B73-B498-F4EF9644D5BA}"/>
              </a:ext>
            </a:extLst>
          </p:cNvPr>
          <p:cNvGrpSpPr/>
          <p:nvPr/>
        </p:nvGrpSpPr>
        <p:grpSpPr>
          <a:xfrm>
            <a:off x="32621" y="6316662"/>
            <a:ext cx="1028221" cy="517525"/>
            <a:chOff x="11159810" y="6345563"/>
            <a:chExt cx="1028221" cy="517525"/>
          </a:xfrm>
        </p:grpSpPr>
        <p:pic>
          <p:nvPicPr>
            <p:cNvPr id="61" name="Picture 12">
              <a:extLst>
                <a:ext uri="{FF2B5EF4-FFF2-40B4-BE49-F238E27FC236}">
                  <a16:creationId xmlns:a16="http://schemas.microsoft.com/office/drawing/2014/main" id="{DED4C5CC-6D54-4E17-B819-830711A2B1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59810" y="6345563"/>
              <a:ext cx="404171"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Picture 2">
              <a:extLst>
                <a:ext uri="{FF2B5EF4-FFF2-40B4-BE49-F238E27FC236}">
                  <a16:creationId xmlns:a16="http://schemas.microsoft.com/office/drawing/2014/main" id="{531F1511-FAE4-4FF0-BC38-F8B16A2454D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562130" y="6345563"/>
              <a:ext cx="625901" cy="514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0996270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4D282-83BB-47A3-84E4-653F87718E17}"/>
              </a:ext>
            </a:extLst>
          </p:cNvPr>
          <p:cNvSpPr>
            <a:spLocks noGrp="1"/>
          </p:cNvSpPr>
          <p:nvPr>
            <p:ph type="title"/>
          </p:nvPr>
        </p:nvSpPr>
        <p:spPr/>
        <p:txBody>
          <a:bodyPr/>
          <a:lstStyle/>
          <a:p>
            <a:r>
              <a:rPr lang="en-US" dirty="0"/>
              <a:t>The value of MEMBER Self-</a:t>
            </a:r>
            <a:r>
              <a:rPr lang="en-US" dirty="0" err="1"/>
              <a:t>assessmentS</a:t>
            </a:r>
            <a:endParaRPr lang="en-US" dirty="0"/>
          </a:p>
        </p:txBody>
      </p:sp>
      <p:sp>
        <p:nvSpPr>
          <p:cNvPr id="4" name="Content Placeholder 3">
            <a:extLst>
              <a:ext uri="{FF2B5EF4-FFF2-40B4-BE49-F238E27FC236}">
                <a16:creationId xmlns:a16="http://schemas.microsoft.com/office/drawing/2014/main" id="{AA94B898-8C59-4B8D-A3A1-EF1E7877B4E2}"/>
              </a:ext>
            </a:extLst>
          </p:cNvPr>
          <p:cNvSpPr>
            <a:spLocks noGrp="1"/>
          </p:cNvSpPr>
          <p:nvPr>
            <p:ph idx="1"/>
          </p:nvPr>
        </p:nvSpPr>
        <p:spPr/>
        <p:txBody>
          <a:bodyPr/>
          <a:lstStyle/>
          <a:p>
            <a:r>
              <a:rPr lang="en-US" dirty="0"/>
              <a:t>Helps </a:t>
            </a:r>
            <a:r>
              <a:rPr lang="en-US" dirty="0" err="1"/>
              <a:t>CoSA</a:t>
            </a:r>
            <a:r>
              <a:rPr lang="en-US" dirty="0"/>
              <a:t> document the effectiveness of SERI’s education and training efforts for most state and territorial archives</a:t>
            </a:r>
          </a:p>
          <a:p>
            <a:r>
              <a:rPr lang="en-US" dirty="0"/>
              <a:t>Builds on progress and array of tools, training and support structures</a:t>
            </a:r>
          </a:p>
          <a:p>
            <a:r>
              <a:rPr lang="en-US" dirty="0"/>
              <a:t>Enables </a:t>
            </a:r>
            <a:r>
              <a:rPr lang="en-US" dirty="0" err="1"/>
              <a:t>CoSA</a:t>
            </a:r>
            <a:r>
              <a:rPr lang="en-US" dirty="0"/>
              <a:t> to continue to help state and territorial governments enhance and improve digital management, preservation and access of government records and information to the public</a:t>
            </a:r>
          </a:p>
        </p:txBody>
      </p:sp>
      <p:sp>
        <p:nvSpPr>
          <p:cNvPr id="2" name="Slide Number Placeholder 1">
            <a:extLst>
              <a:ext uri="{FF2B5EF4-FFF2-40B4-BE49-F238E27FC236}">
                <a16:creationId xmlns:a16="http://schemas.microsoft.com/office/drawing/2014/main" id="{DFCD3014-362A-4847-9535-D0EC33E7F4FD}"/>
              </a:ext>
            </a:extLst>
          </p:cNvPr>
          <p:cNvSpPr>
            <a:spLocks noGrp="1"/>
          </p:cNvSpPr>
          <p:nvPr>
            <p:ph type="sldNum" sz="quarter" idx="12"/>
          </p:nvPr>
        </p:nvSpPr>
        <p:spPr/>
        <p:txBody>
          <a:bodyPr/>
          <a:lstStyle/>
          <a:p>
            <a:fld id="{CE2919DE-2D43-4A66-BAB4-E73DD29546D8}" type="slidenum">
              <a:rPr lang="en-US" smtClean="0"/>
              <a:t>6</a:t>
            </a:fld>
            <a:endParaRPr lang="en-US"/>
          </a:p>
        </p:txBody>
      </p:sp>
    </p:spTree>
    <p:extLst>
      <p:ext uri="{BB962C8B-B14F-4D97-AF65-F5344CB8AC3E}">
        <p14:creationId xmlns:p14="http://schemas.microsoft.com/office/powerpoint/2010/main" val="1717200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68E4-3E16-4950-A48E-426C5E7D114F}"/>
              </a:ext>
            </a:extLst>
          </p:cNvPr>
          <p:cNvSpPr>
            <a:spLocks noGrp="1"/>
          </p:cNvSpPr>
          <p:nvPr>
            <p:ph type="title"/>
          </p:nvPr>
        </p:nvSpPr>
        <p:spPr/>
        <p:txBody>
          <a:bodyPr/>
          <a:lstStyle/>
          <a:p>
            <a:r>
              <a:rPr lang="en-US" dirty="0"/>
              <a:t>Backer resources</a:t>
            </a:r>
          </a:p>
        </p:txBody>
      </p:sp>
      <p:sp>
        <p:nvSpPr>
          <p:cNvPr id="3" name="Content Placeholder 2">
            <a:extLst>
              <a:ext uri="{FF2B5EF4-FFF2-40B4-BE49-F238E27FC236}">
                <a16:creationId xmlns:a16="http://schemas.microsoft.com/office/drawing/2014/main" id="{5CD01972-3E2D-4310-9ECC-6CEDD2D4C4DF}"/>
              </a:ext>
            </a:extLst>
          </p:cNvPr>
          <p:cNvSpPr>
            <a:spLocks noGrp="1"/>
          </p:cNvSpPr>
          <p:nvPr>
            <p:ph idx="1"/>
          </p:nvPr>
        </p:nvSpPr>
        <p:spPr>
          <a:xfrm>
            <a:off x="1141412" y="1682944"/>
            <a:ext cx="10284315" cy="4712245"/>
          </a:xfrm>
        </p:spPr>
        <p:txBody>
          <a:bodyPr numCol="2">
            <a:noAutofit/>
          </a:bodyPr>
          <a:lstStyle/>
          <a:p>
            <a:pPr marL="0" lvl="0" indent="0">
              <a:buNone/>
            </a:pPr>
            <a:r>
              <a:rPr lang="en-US" sz="1600" b="1" dirty="0">
                <a:hlinkClick r:id="rId2" tooltip="Introducing BACKER: Building Archival Capacity for Keeping Electronic Records"/>
              </a:rPr>
              <a:t>Introducing BACKER: Building Archival Capacity for Keeping Electronic Records</a:t>
            </a:r>
            <a:endParaRPr lang="en-US" sz="1600" b="1" dirty="0"/>
          </a:p>
          <a:p>
            <a:pPr marL="0" indent="0">
              <a:buNone/>
            </a:pPr>
            <a:r>
              <a:rPr lang="en-US" sz="1600" b="1" dirty="0">
                <a:hlinkClick r:id="rId3" tooltip="2022 DPCMM: History of the DPCMM"/>
              </a:rPr>
              <a:t>2022 DPCMM: History of the DPCMM</a:t>
            </a:r>
            <a:endParaRPr lang="en-US" sz="1600" dirty="0"/>
          </a:p>
          <a:p>
            <a:pPr marL="0" indent="0">
              <a:buNone/>
            </a:pPr>
            <a:r>
              <a:rPr lang="en-US" sz="1600" b="1" dirty="0">
                <a:hlinkClick r:id="rId4" tooltip="2022 DPCMM: Archival Repositories"/>
              </a:rPr>
              <a:t>2022 DPCMM: Archival Repositories</a:t>
            </a:r>
            <a:endParaRPr lang="en-US" sz="1600" b="1" dirty="0"/>
          </a:p>
          <a:p>
            <a:pPr marL="0" lvl="0" indent="0">
              <a:buNone/>
            </a:pPr>
            <a:r>
              <a:rPr lang="en-US" sz="1600" b="1" dirty="0">
                <a:hlinkClick r:id="rId5" tooltip="2022 DPCMM: International Standards"/>
              </a:rPr>
              <a:t>2022 DPCMM: International Standards</a:t>
            </a:r>
            <a:endParaRPr lang="en-US" sz="1600" dirty="0"/>
          </a:p>
          <a:p>
            <a:pPr marL="0" lvl="0" indent="0">
              <a:buNone/>
            </a:pPr>
            <a:r>
              <a:rPr lang="en-US" sz="1600" b="1" dirty="0">
                <a:hlinkClick r:id="rId6" tooltip="2022 DPCMM: GPO Interview Part 1"/>
              </a:rPr>
              <a:t>2022 DPCMM: GPO Interview Part 1</a:t>
            </a:r>
            <a:endParaRPr lang="en-US" sz="1600" b="1" dirty="0"/>
          </a:p>
          <a:p>
            <a:pPr marL="0" indent="0">
              <a:buNone/>
            </a:pPr>
            <a:r>
              <a:rPr lang="en-US" sz="1600" b="1" dirty="0">
                <a:hlinkClick r:id="rId7" tooltip="2022 DPCMM: GPO Interview Part 2"/>
              </a:rPr>
              <a:t>2022 DPCMM: GPO Interview Part 2</a:t>
            </a:r>
            <a:endParaRPr lang="en-US" sz="1600" dirty="0"/>
          </a:p>
          <a:p>
            <a:pPr marL="0" indent="0">
              <a:buNone/>
            </a:pPr>
            <a:r>
              <a:rPr lang="en-US" sz="1600" b="1" dirty="0">
                <a:hlinkClick r:id="rId8" tooltip="2022 DPCMM: Organization Infrastructure Questions"/>
              </a:rPr>
              <a:t>2022 DPCMM: Organization Infrastructure Questions</a:t>
            </a:r>
            <a:endParaRPr lang="en-US" sz="1600" dirty="0"/>
          </a:p>
          <a:p>
            <a:pPr marL="0" indent="0">
              <a:buNone/>
            </a:pPr>
            <a:r>
              <a:rPr lang="en-US" sz="1600" b="1" dirty="0">
                <a:hlinkClick r:id="rId9" tooltip="2022 DPCMM: Organization Infrastructure Questions Part 2"/>
              </a:rPr>
              <a:t>2022 DPCMM: Organization Infrastructure Questions Part 2</a:t>
            </a:r>
            <a:endParaRPr lang="en-US" sz="1600" dirty="0"/>
          </a:p>
          <a:p>
            <a:pPr marL="0" indent="0">
              <a:buNone/>
            </a:pPr>
            <a:r>
              <a:rPr lang="en-US" sz="1600" b="1" dirty="0">
                <a:hlinkClick r:id="rId10" tooltip="2022 DPCMM: Infrastructure and Risk Questions Part 3"/>
              </a:rPr>
              <a:t>2022 DPCMM: Infrastructure and Risk Questions Part 3</a:t>
            </a:r>
            <a:endParaRPr lang="en-US" sz="1600" dirty="0"/>
          </a:p>
          <a:p>
            <a:pPr marL="0" indent="0">
              <a:buNone/>
            </a:pPr>
            <a:r>
              <a:rPr lang="en-US" sz="1600" b="1" dirty="0">
                <a:hlinkClick r:id="rId11" tooltip="DPCMM 2022: Questions Part 4"/>
              </a:rPr>
              <a:t>DPCMM 2022: Questions Part 4</a:t>
            </a:r>
            <a:endParaRPr lang="en-US" sz="1600" dirty="0"/>
          </a:p>
          <a:p>
            <a:pPr marL="0" indent="0">
              <a:buNone/>
            </a:pPr>
            <a:r>
              <a:rPr lang="en-US" sz="1600" b="1" dirty="0">
                <a:hlinkClick r:id="rId12" tooltip="DPCMM 2022: Questions Part 5"/>
              </a:rPr>
              <a:t>DPCMM 2022: Questions Part 5</a:t>
            </a:r>
            <a:endParaRPr lang="en-US" sz="1600" b="1" dirty="0"/>
          </a:p>
          <a:p>
            <a:pPr marL="0" indent="0">
              <a:buNone/>
            </a:pPr>
            <a:r>
              <a:rPr lang="en-US" sz="1600" b="1" u="sng" dirty="0">
                <a:hlinkClick r:id="rId13" tooltip="Why Participate in the Cultural Competency Survey?"/>
              </a:rPr>
              <a:t>Why Participate in the Cultural Competency Survey?</a:t>
            </a:r>
            <a:endParaRPr lang="en-US" sz="1600" b="1" dirty="0"/>
          </a:p>
          <a:p>
            <a:pPr marL="0" indent="0">
              <a:buNone/>
            </a:pPr>
            <a:endParaRPr lang="en-US" sz="1600" b="1" dirty="0"/>
          </a:p>
          <a:p>
            <a:pPr marL="0" indent="0">
              <a:buNone/>
            </a:pPr>
            <a:endParaRPr lang="en-US" sz="1600" b="1" dirty="0"/>
          </a:p>
          <a:p>
            <a:pPr marL="0" indent="0">
              <a:buNone/>
            </a:pPr>
            <a:endParaRPr lang="en-US" sz="1600" dirty="0"/>
          </a:p>
          <a:p>
            <a:pPr marL="0" lvl="0" indent="0">
              <a:buNone/>
            </a:pPr>
            <a:endParaRPr lang="en-US" sz="1600" dirty="0"/>
          </a:p>
          <a:p>
            <a:pPr marL="0" indent="0">
              <a:buNone/>
            </a:pPr>
            <a:endParaRPr lang="en-US" sz="1600" dirty="0"/>
          </a:p>
          <a:p>
            <a:pPr marL="0" lvl="0" indent="0">
              <a:buNone/>
            </a:pPr>
            <a:endParaRPr lang="en-US" sz="1600" dirty="0"/>
          </a:p>
          <a:p>
            <a:pPr marL="0" indent="0">
              <a:buNone/>
            </a:pPr>
            <a:endParaRPr lang="en-US" sz="1600" dirty="0"/>
          </a:p>
        </p:txBody>
      </p:sp>
      <p:sp>
        <p:nvSpPr>
          <p:cNvPr id="4" name="Slide Number Placeholder 3">
            <a:extLst>
              <a:ext uri="{FF2B5EF4-FFF2-40B4-BE49-F238E27FC236}">
                <a16:creationId xmlns:a16="http://schemas.microsoft.com/office/drawing/2014/main" id="{A67BB8BA-97F8-46EB-89CE-DBC02EAC8A6D}"/>
              </a:ext>
            </a:extLst>
          </p:cNvPr>
          <p:cNvSpPr>
            <a:spLocks noGrp="1"/>
          </p:cNvSpPr>
          <p:nvPr>
            <p:ph type="sldNum" sz="quarter" idx="12"/>
          </p:nvPr>
        </p:nvSpPr>
        <p:spPr/>
        <p:txBody>
          <a:bodyPr/>
          <a:lstStyle/>
          <a:p>
            <a:fld id="{CE2919DE-2D43-4A66-BAB4-E73DD29546D8}" type="slidenum">
              <a:rPr lang="en-US" smtClean="0"/>
              <a:t>7</a:t>
            </a:fld>
            <a:endParaRPr lang="en-US"/>
          </a:p>
        </p:txBody>
      </p:sp>
      <p:sp>
        <p:nvSpPr>
          <p:cNvPr id="5" name="TextBox 4">
            <a:extLst>
              <a:ext uri="{FF2B5EF4-FFF2-40B4-BE49-F238E27FC236}">
                <a16:creationId xmlns:a16="http://schemas.microsoft.com/office/drawing/2014/main" id="{BF78D8CE-B60C-49E5-86C7-7EB6582D4564}"/>
              </a:ext>
            </a:extLst>
          </p:cNvPr>
          <p:cNvSpPr txBox="1"/>
          <p:nvPr/>
        </p:nvSpPr>
        <p:spPr>
          <a:xfrm>
            <a:off x="7298108" y="4532269"/>
            <a:ext cx="4007978" cy="923330"/>
          </a:xfrm>
          <a:prstGeom prst="rect">
            <a:avLst/>
          </a:prstGeom>
          <a:noFill/>
        </p:spPr>
        <p:txBody>
          <a:bodyPr wrap="square" rtlCol="0">
            <a:spAutoFit/>
          </a:bodyPr>
          <a:lstStyle/>
          <a:p>
            <a:r>
              <a:rPr lang="en-US" dirty="0"/>
              <a:t>https://</a:t>
            </a:r>
            <a:r>
              <a:rPr lang="en-US" dirty="0" err="1"/>
              <a:t>www.statearchivists.org</a:t>
            </a:r>
            <a:r>
              <a:rPr lang="en-US" dirty="0"/>
              <a:t>/electronic-records/state-electronic-records-initiative/backer</a:t>
            </a:r>
          </a:p>
        </p:txBody>
      </p:sp>
    </p:spTree>
    <p:extLst>
      <p:ext uri="{BB962C8B-B14F-4D97-AF65-F5344CB8AC3E}">
        <p14:creationId xmlns:p14="http://schemas.microsoft.com/office/powerpoint/2010/main" val="242884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AF9F-E5DB-463B-989A-1120BF49004D}"/>
              </a:ext>
            </a:extLst>
          </p:cNvPr>
          <p:cNvSpPr>
            <a:spLocks noGrp="1"/>
          </p:cNvSpPr>
          <p:nvPr>
            <p:ph type="ctrTitle"/>
          </p:nvPr>
        </p:nvSpPr>
        <p:spPr/>
        <p:txBody>
          <a:bodyPr/>
          <a:lstStyle/>
          <a:p>
            <a:r>
              <a:rPr lang="en-US" dirty="0"/>
              <a:t>Digital preservation capability maturity model (DPCMM)</a:t>
            </a:r>
          </a:p>
        </p:txBody>
      </p:sp>
      <p:sp>
        <p:nvSpPr>
          <p:cNvPr id="3" name="Subtitle 2">
            <a:extLst>
              <a:ext uri="{FF2B5EF4-FFF2-40B4-BE49-F238E27FC236}">
                <a16:creationId xmlns:a16="http://schemas.microsoft.com/office/drawing/2014/main" id="{B5EEFC63-E33A-451F-95C9-893F49F3903A}"/>
              </a:ext>
            </a:extLst>
          </p:cNvPr>
          <p:cNvSpPr>
            <a:spLocks noGrp="1"/>
          </p:cNvSpPr>
          <p:nvPr>
            <p:ph type="subTitle" idx="1"/>
          </p:nvPr>
        </p:nvSpPr>
        <p:spPr/>
        <p:txBody>
          <a:bodyPr/>
          <a:lstStyle/>
          <a:p>
            <a:r>
              <a:rPr lang="en-US" dirty="0"/>
              <a:t>Origins &amp; FOUNDATIONS</a:t>
            </a:r>
          </a:p>
        </p:txBody>
      </p:sp>
      <p:sp>
        <p:nvSpPr>
          <p:cNvPr id="4" name="Slide Number Placeholder 3">
            <a:extLst>
              <a:ext uri="{FF2B5EF4-FFF2-40B4-BE49-F238E27FC236}">
                <a16:creationId xmlns:a16="http://schemas.microsoft.com/office/drawing/2014/main" id="{A1B592A3-3DB4-4804-87F1-B5D127A21D67}"/>
              </a:ext>
            </a:extLst>
          </p:cNvPr>
          <p:cNvSpPr>
            <a:spLocks noGrp="1"/>
          </p:cNvSpPr>
          <p:nvPr>
            <p:ph type="sldNum" sz="quarter" idx="12"/>
          </p:nvPr>
        </p:nvSpPr>
        <p:spPr/>
        <p:txBody>
          <a:bodyPr/>
          <a:lstStyle/>
          <a:p>
            <a:fld id="{CE2919DE-2D43-4A66-BAB4-E73DD29546D8}" type="slidenum">
              <a:rPr lang="en-US" smtClean="0"/>
              <a:t>8</a:t>
            </a:fld>
            <a:endParaRPr lang="en-US"/>
          </a:p>
        </p:txBody>
      </p:sp>
    </p:spTree>
    <p:extLst>
      <p:ext uri="{BB962C8B-B14F-4D97-AF65-F5344CB8AC3E}">
        <p14:creationId xmlns:p14="http://schemas.microsoft.com/office/powerpoint/2010/main" val="358223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What IS A Capability Maturity Model (CMM)?</a:t>
            </a:r>
          </a:p>
        </p:txBody>
      </p:sp>
      <p:sp>
        <p:nvSpPr>
          <p:cNvPr id="5" name="Content Placeholder 4"/>
          <p:cNvSpPr>
            <a:spLocks noGrp="1"/>
          </p:cNvSpPr>
          <p:nvPr>
            <p:ph idx="1"/>
          </p:nvPr>
        </p:nvSpPr>
        <p:spPr>
          <a:xfrm>
            <a:off x="1141412" y="2249487"/>
            <a:ext cx="9134909" cy="3541714"/>
          </a:xfrm>
        </p:spPr>
        <p:txBody>
          <a:bodyPr>
            <a:normAutofit/>
          </a:bodyPr>
          <a:lstStyle/>
          <a:p>
            <a:r>
              <a:rPr lang="en-GB" dirty="0"/>
              <a:t>Management tool designed to help implement effective methods in a given management discipline</a:t>
            </a:r>
          </a:p>
          <a:p>
            <a:r>
              <a:rPr lang="en-GB" dirty="0"/>
              <a:t>Structured collection of elements that describe characteristics of processes</a:t>
            </a:r>
          </a:p>
          <a:p>
            <a:r>
              <a:rPr lang="en-GB" dirty="0"/>
              <a:t>Provides a place to start, the benefit of prior experience, a common language, a framework for prioritizing actions and a way to define improvement </a:t>
            </a:r>
            <a:endParaRPr lang="en-US" dirty="0"/>
          </a:p>
          <a:p>
            <a:endParaRPr lang="en-US" dirty="0"/>
          </a:p>
        </p:txBody>
      </p:sp>
      <p:sp>
        <p:nvSpPr>
          <p:cNvPr id="6" name="Slide Number Placeholder 5"/>
          <p:cNvSpPr>
            <a:spLocks noGrp="1"/>
          </p:cNvSpPr>
          <p:nvPr>
            <p:ph type="sldNum" sz="quarter" idx="12"/>
          </p:nvPr>
        </p:nvSpPr>
        <p:spPr/>
        <p:txBody>
          <a:bodyPr/>
          <a:lstStyle/>
          <a:p>
            <a:fld id="{F1361B18-3906-4D71-A3B6-0B3C4495B6A2}" type="slidenum">
              <a:rPr lang="en-US" smtClean="0"/>
              <a:pPr/>
              <a:t>9</a:t>
            </a:fld>
            <a:endParaRPr lang="en-US"/>
          </a:p>
        </p:txBody>
      </p:sp>
    </p:spTree>
    <p:extLst>
      <p:ext uri="{BB962C8B-B14F-4D97-AF65-F5344CB8AC3E}">
        <p14:creationId xmlns:p14="http://schemas.microsoft.com/office/powerpoint/2010/main" val="30259042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1756</TotalTime>
  <Words>3226</Words>
  <Application>Microsoft Office PowerPoint</Application>
  <PresentationFormat>Widescreen</PresentationFormat>
  <Paragraphs>521</Paragraphs>
  <Slides>57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Arial Narrow</vt:lpstr>
      <vt:lpstr>Borealis</vt:lpstr>
      <vt:lpstr>Calibri</vt:lpstr>
      <vt:lpstr>Corbel Light</vt:lpstr>
      <vt:lpstr>Open Sans</vt:lpstr>
      <vt:lpstr>Times New Roman</vt:lpstr>
      <vt:lpstr>Tw Cen MT</vt:lpstr>
      <vt:lpstr>Wingdings</vt:lpstr>
      <vt:lpstr>Wingdings 3</vt:lpstr>
      <vt:lpstr>Circuit</vt:lpstr>
      <vt:lpstr>2022  Digital Preservation Capability Self-Assessment Launch</vt:lpstr>
      <vt:lpstr>Session Agenda</vt:lpstr>
      <vt:lpstr>Welcome!</vt:lpstr>
      <vt:lpstr>Presenters</vt:lpstr>
      <vt:lpstr>PowerPoint Presentation</vt:lpstr>
      <vt:lpstr>The value of MEMBER Self-assessmentS</vt:lpstr>
      <vt:lpstr>Backer resources</vt:lpstr>
      <vt:lpstr>Digital preservation capability maturity model (DPCMM)</vt:lpstr>
      <vt:lpstr>What IS A Capability Maturity Model (CMM)?</vt:lpstr>
      <vt:lpstr>INSPIRATION FOR DPCMM</vt:lpstr>
      <vt:lpstr>My Path to DP: RIM Consulting &amp; Teaching</vt:lpstr>
      <vt:lpstr>MY PATH TO DP: Continuous Improvement Frameworks</vt:lpstr>
      <vt:lpstr>My PATH TO DP:  4 Years @ preservica</vt:lpstr>
      <vt:lpstr>Dpcmm Overview</vt:lpstr>
      <vt:lpstr>Open Archival Information System (OAIS) Reference Model – ISO 14721</vt:lpstr>
      <vt:lpstr>Repository certification – iso 16363</vt:lpstr>
      <vt:lpstr>ISO 16363 categories</vt:lpstr>
      <vt:lpstr>PowerPoint Presentation</vt:lpstr>
      <vt:lpstr>Digital preservation capability maturity model (DPCMM)</vt:lpstr>
      <vt:lpstr>Digital Preservation capability maturity model (DPCMM)</vt:lpstr>
      <vt:lpstr>Preservation Infrastructure</vt:lpstr>
      <vt:lpstr>Preservation Services</vt:lpstr>
      <vt:lpstr>DPcmm Capability Stages </vt:lpstr>
      <vt:lpstr>One Size Does Not Fit All</vt:lpstr>
      <vt:lpstr>Without preservation,  there is no access </vt:lpstr>
      <vt:lpstr>DPCMM Use Cases</vt:lpstr>
      <vt:lpstr>DPCMM Strengths</vt:lpstr>
      <vt:lpstr>First DCPMM Use Case - 2010</vt:lpstr>
      <vt:lpstr>PowerPoint Presentation</vt:lpstr>
      <vt:lpstr>PowerPoint Presentation</vt:lpstr>
      <vt:lpstr>Create a Vision for Improved  Digital Preservation Capability</vt:lpstr>
      <vt:lpstr>PowerPoint Presentation</vt:lpstr>
      <vt:lpstr>PowerPoint Presentation</vt:lpstr>
      <vt:lpstr>PowerPoint Presentation</vt:lpstr>
      <vt:lpstr>PowerPoint Presentation</vt:lpstr>
      <vt:lpstr>How DPCMM helps practitioners</vt:lpstr>
      <vt:lpstr>CoSA DPC Self-Assessment</vt:lpstr>
      <vt:lpstr>ELECTRONIC RECORDS SURVEY - 2010</vt:lpstr>
      <vt:lpstr>Overall Composite Score based on informal DPC ASSESSMENT</vt:lpstr>
      <vt:lpstr>Adapting DPCMM into self-assessment for cosa members</vt:lpstr>
      <vt:lpstr>2012 Digital Preservation Capability  Self-Assessment based on DPCMM</vt:lpstr>
      <vt:lpstr>2015 Digital Preservation Capability  Self-Assessment based on DPCMM</vt:lpstr>
      <vt:lpstr>SERP FRAMEWORK</vt:lpstr>
      <vt:lpstr>2022 CoSA DPC self-assessment survey</vt:lpstr>
      <vt:lpstr>objectives</vt:lpstr>
      <vt:lpstr>Scope</vt:lpstr>
      <vt:lpstr>Preservation Infrastructure</vt:lpstr>
      <vt:lpstr>1. Digital Preservation Policy</vt:lpstr>
      <vt:lpstr>1. Digital preservation policy</vt:lpstr>
      <vt:lpstr>Preservation Services</vt:lpstr>
      <vt:lpstr>Compliance with ISO 14721/ISO 16363</vt:lpstr>
      <vt:lpstr>15. ACCESS</vt:lpstr>
      <vt:lpstr>15. ACCESS </vt:lpstr>
      <vt:lpstr>OUTPUTS</vt:lpstr>
      <vt:lpstr>POST-Survey activities</vt:lpstr>
      <vt:lpstr>Questions &amp; feedback</vt:lpstr>
      <vt:lpstr>Stay connected &amp; informed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webinar</dc:title>
  <dc:creator>Rebecca Julson</dc:creator>
  <cp:lastModifiedBy>Lori Ashley</cp:lastModifiedBy>
  <cp:revision>52</cp:revision>
  <dcterms:created xsi:type="dcterms:W3CDTF">2021-10-01T13:12:53Z</dcterms:created>
  <dcterms:modified xsi:type="dcterms:W3CDTF">2022-01-11T17:14:14Z</dcterms:modified>
</cp:coreProperties>
</file>