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424" r:id="rId3"/>
    <p:sldId id="425" r:id="rId4"/>
    <p:sldId id="382" r:id="rId5"/>
    <p:sldId id="393" r:id="rId6"/>
    <p:sldId id="426" r:id="rId7"/>
    <p:sldId id="405" r:id="rId8"/>
    <p:sldId id="395" r:id="rId9"/>
    <p:sldId id="427" r:id="rId10"/>
    <p:sldId id="398" r:id="rId11"/>
    <p:sldId id="410" r:id="rId12"/>
    <p:sldId id="407" r:id="rId13"/>
    <p:sldId id="408" r:id="rId14"/>
    <p:sldId id="428" r:id="rId15"/>
    <p:sldId id="417" r:id="rId16"/>
    <p:sldId id="430" r:id="rId17"/>
    <p:sldId id="433" r:id="rId18"/>
    <p:sldId id="429" r:id="rId19"/>
    <p:sldId id="431" r:id="rId20"/>
    <p:sldId id="432" r:id="rId21"/>
    <p:sldId id="434" r:id="rId22"/>
    <p:sldId id="400" r:id="rId23"/>
    <p:sldId id="339" r:id="rId24"/>
    <p:sldId id="437" r:id="rId25"/>
    <p:sldId id="435" r:id="rId26"/>
    <p:sldId id="43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2BA992-8BD9-4A4A-B155-6B7576C1E360}">
          <p14:sldIdLst>
            <p14:sldId id="257"/>
            <p14:sldId id="424"/>
            <p14:sldId id="425"/>
            <p14:sldId id="382"/>
            <p14:sldId id="393"/>
            <p14:sldId id="426"/>
            <p14:sldId id="405"/>
            <p14:sldId id="395"/>
            <p14:sldId id="427"/>
            <p14:sldId id="398"/>
            <p14:sldId id="410"/>
            <p14:sldId id="407"/>
            <p14:sldId id="408"/>
            <p14:sldId id="428"/>
            <p14:sldId id="417"/>
            <p14:sldId id="430"/>
            <p14:sldId id="433"/>
            <p14:sldId id="429"/>
            <p14:sldId id="431"/>
            <p14:sldId id="432"/>
            <p14:sldId id="434"/>
            <p14:sldId id="400"/>
            <p14:sldId id="339"/>
            <p14:sldId id="437"/>
            <p14:sldId id="435"/>
            <p14:sldId id="43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initials="L" lastIdx="1" clrIdx="0">
    <p:extLst>
      <p:ext uri="{19B8F6BF-5375-455C-9EA6-DF929625EA0E}">
        <p15:presenceInfo xmlns:p15="http://schemas.microsoft.com/office/powerpoint/2012/main" userId="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70581" autoAdjust="0"/>
  </p:normalViewPr>
  <p:slideViewPr>
    <p:cSldViewPr snapToGrid="0">
      <p:cViewPr varScale="1">
        <p:scale>
          <a:sx n="78" d="100"/>
          <a:sy n="78" d="100"/>
        </p:scale>
        <p:origin x="1764" y="84"/>
      </p:cViewPr>
      <p:guideLst/>
    </p:cSldViewPr>
  </p:slideViewPr>
  <p:notesTextViewPr>
    <p:cViewPr>
      <p:scale>
        <a:sx n="1" d="1"/>
        <a:sy n="1" d="1"/>
      </p:scale>
      <p:origin x="0" y="0"/>
    </p:cViewPr>
  </p:notesTextViewPr>
  <p:sorterViewPr>
    <p:cViewPr>
      <p:scale>
        <a:sx n="100" d="100"/>
        <a:sy n="100" d="100"/>
      </p:scale>
      <p:origin x="0" y="-82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3F8DB-AF8C-4A53-9817-C3A2300AAAC5}"/>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DEC33FEE-52E9-4711-BA44-A0FC2DAA9F6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3ABD1CA-67F5-4634-94A9-88D85BE148B4}" type="datetimeFigureOut">
              <a:rPr lang="en-US" smtClean="0"/>
              <a:t>1/25/2024</a:t>
            </a:fld>
            <a:endParaRPr lang="en-US" dirty="0"/>
          </a:p>
        </p:txBody>
      </p:sp>
      <p:sp>
        <p:nvSpPr>
          <p:cNvPr id="4" name="Footer Placeholder 3">
            <a:extLst>
              <a:ext uri="{FF2B5EF4-FFF2-40B4-BE49-F238E27FC236}">
                <a16:creationId xmlns:a16="http://schemas.microsoft.com/office/drawing/2014/main" id="{469C3E16-F2BC-4462-98F5-9CE2FD4CABF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5A44F6-8F3B-4331-BFDD-D5298FC3E25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357170-B896-46E5-A532-E909E0B2090E}" type="slidenum">
              <a:rPr lang="en-US" smtClean="0"/>
              <a:t>‹#›</a:t>
            </a:fld>
            <a:endParaRPr lang="en-US" dirty="0"/>
          </a:p>
        </p:txBody>
      </p:sp>
    </p:spTree>
    <p:extLst>
      <p:ext uri="{BB962C8B-B14F-4D97-AF65-F5344CB8AC3E}">
        <p14:creationId xmlns:p14="http://schemas.microsoft.com/office/powerpoint/2010/main" val="1176329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7A368A7-9C9A-42E8-9E06-CC37B09F83BE}" type="datetimeFigureOut">
              <a:rPr lang="en-US" smtClean="0"/>
              <a:t>1/25/2024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B372F-02FE-4BD2-9CE9-178F22DA1F4F}" type="slidenum">
              <a:rPr lang="en-US" smtClean="0"/>
              <a:t>‹#›</a:t>
            </a:fld>
            <a:endParaRPr lang="en-US" dirty="0"/>
          </a:p>
        </p:txBody>
      </p:sp>
    </p:spTree>
    <p:extLst>
      <p:ext uri="{BB962C8B-B14F-4D97-AF65-F5344CB8AC3E}">
        <p14:creationId xmlns:p14="http://schemas.microsoft.com/office/powerpoint/2010/main" val="2406979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Thank sponsors – we’re especially excited to continue many of our long standing relationships with our corporate partners in the new year. We’ll be launching a new sponsorship model in the next month to encourage broader engagement and have special opportunities to support just our annual meeting activities. If you have any recommendations on who we should reach out to, send them our way.</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2</a:t>
            </a:fld>
            <a:endParaRPr lang="en-US" dirty="0"/>
          </a:p>
        </p:txBody>
      </p:sp>
    </p:spTree>
    <p:extLst>
      <p:ext uri="{BB962C8B-B14F-4D97-AF65-F5344CB8AC3E}">
        <p14:creationId xmlns:p14="http://schemas.microsoft.com/office/powerpoint/2010/main" val="178876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highlight some of the amazing work of our volunteers, here are a few of our upcoming opportunities over the next few months.</a:t>
            </a:r>
          </a:p>
          <a:p>
            <a:endParaRPr lang="en-US" dirty="0"/>
          </a:p>
          <a:p>
            <a:r>
              <a:rPr lang="en-US" dirty="0"/>
              <a:t>On February 13, join consultants Nick </a:t>
            </a:r>
            <a:r>
              <a:rPr lang="en-US" dirty="0" err="1"/>
              <a:t>Connizzo</a:t>
            </a:r>
            <a:r>
              <a:rPr lang="en-US" dirty="0"/>
              <a:t> and Veronica </a:t>
            </a:r>
            <a:r>
              <a:rPr lang="en-US" dirty="0" err="1"/>
              <a:t>Martzahl</a:t>
            </a:r>
            <a:r>
              <a:rPr lang="en-US" dirty="0"/>
              <a:t> to learn more about the DPCMM self-assessment. They’ cover some of the updates we’ve made to simplify the survey and encourage you to bring your questions and even your survey so you can work on it during the webinar.</a:t>
            </a:r>
          </a:p>
          <a:p>
            <a:endParaRPr lang="en-US" dirty="0"/>
          </a:p>
          <a:p>
            <a:r>
              <a:rPr lang="en-US" dirty="0"/>
              <a:t>Also in February, we’ll be hosting a conversation on issues surrounding health records in government archives, featuring several of your colleagues.</a:t>
            </a:r>
          </a:p>
          <a:p>
            <a:endParaRPr lang="en-US" dirty="0"/>
          </a:p>
          <a:p>
            <a:r>
              <a:rPr lang="en-US" dirty="0"/>
              <a:t>Our events page is updated as details are finalized, so be sure to check back frequently. </a:t>
            </a:r>
          </a:p>
          <a:p>
            <a:endParaRPr lang="en-US" dirty="0"/>
          </a:p>
          <a:p>
            <a:r>
              <a:rPr lang="en-US" b="1" dirty="0"/>
              <a:t>https://www.statearchivists.org/programs-education/upcoming-events</a:t>
            </a:r>
          </a:p>
        </p:txBody>
      </p:sp>
      <p:sp>
        <p:nvSpPr>
          <p:cNvPr id="4" name="Slide Number Placeholder 3"/>
          <p:cNvSpPr>
            <a:spLocks noGrp="1"/>
          </p:cNvSpPr>
          <p:nvPr>
            <p:ph type="sldNum" sz="quarter" idx="5"/>
          </p:nvPr>
        </p:nvSpPr>
        <p:spPr/>
        <p:txBody>
          <a:bodyPr/>
          <a:lstStyle/>
          <a:p>
            <a:fld id="{3D5B372F-02FE-4BD2-9CE9-178F22DA1F4F}" type="slidenum">
              <a:rPr lang="en-US" smtClean="0"/>
              <a:t>13</a:t>
            </a:fld>
            <a:endParaRPr lang="en-US" dirty="0"/>
          </a:p>
        </p:txBody>
      </p:sp>
    </p:spTree>
    <p:extLst>
      <p:ext uri="{BB962C8B-B14F-4D97-AF65-F5344CB8AC3E}">
        <p14:creationId xmlns:p14="http://schemas.microsoft.com/office/powerpoint/2010/main" val="6027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us into some conversation about some special projects for the coming year</a:t>
            </a:r>
          </a:p>
        </p:txBody>
      </p:sp>
      <p:sp>
        <p:nvSpPr>
          <p:cNvPr id="4" name="Slide Number Placeholder 3"/>
          <p:cNvSpPr>
            <a:spLocks noGrp="1"/>
          </p:cNvSpPr>
          <p:nvPr>
            <p:ph type="sldNum" sz="quarter" idx="5"/>
          </p:nvPr>
        </p:nvSpPr>
        <p:spPr/>
        <p:txBody>
          <a:bodyPr/>
          <a:lstStyle/>
          <a:p>
            <a:fld id="{3D5B372F-02FE-4BD2-9CE9-178F22DA1F4F}" type="slidenum">
              <a:rPr lang="en-US" smtClean="0"/>
              <a:t>14</a:t>
            </a:fld>
            <a:endParaRPr lang="en-US" dirty="0"/>
          </a:p>
        </p:txBody>
      </p:sp>
    </p:spTree>
    <p:extLst>
      <p:ext uri="{BB962C8B-B14F-4D97-AF65-F5344CB8AC3E}">
        <p14:creationId xmlns:p14="http://schemas.microsoft.com/office/powerpoint/2010/main" val="585883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its hard to commit to long term committee service, so we are looking for ways to identify short-term projects and other clearly defined opportunities so that we can engage more of our community in our work.</a:t>
            </a:r>
          </a:p>
          <a:p>
            <a:endParaRPr lang="en-US" dirty="0"/>
          </a:p>
          <a:p>
            <a:r>
              <a:rPr lang="en-US" dirty="0"/>
              <a:t>- ARM Survey – to review and assess the mechanism and make a plan for frequency and structure of future survey activities and plan a path forward to continue collecting this data in a more sustainable way.</a:t>
            </a:r>
          </a:p>
          <a:p>
            <a:r>
              <a:rPr lang="en-US" dirty="0"/>
              <a:t>- SERI Planning – Join the SERI Leadership group as we plan for the next strategic chapter for the State Electronic Records Initiative</a:t>
            </a:r>
          </a:p>
          <a:p>
            <a:r>
              <a:rPr lang="en-US" dirty="0"/>
              <a:t>- 2024 Annual Meeting Planning Committee</a:t>
            </a:r>
          </a:p>
        </p:txBody>
      </p:sp>
      <p:sp>
        <p:nvSpPr>
          <p:cNvPr id="4" name="Slide Number Placeholder 3"/>
          <p:cNvSpPr>
            <a:spLocks noGrp="1"/>
          </p:cNvSpPr>
          <p:nvPr>
            <p:ph type="sldNum" sz="quarter" idx="5"/>
          </p:nvPr>
        </p:nvSpPr>
        <p:spPr/>
        <p:txBody>
          <a:bodyPr/>
          <a:lstStyle/>
          <a:p>
            <a:fld id="{3D5B372F-02FE-4BD2-9CE9-178F22DA1F4F}" type="slidenum">
              <a:rPr lang="en-US" smtClean="0"/>
              <a:t>15</a:t>
            </a:fld>
            <a:endParaRPr lang="en-US" dirty="0"/>
          </a:p>
        </p:txBody>
      </p:sp>
    </p:spTree>
    <p:extLst>
      <p:ext uri="{BB962C8B-B14F-4D97-AF65-F5344CB8AC3E}">
        <p14:creationId xmlns:p14="http://schemas.microsoft.com/office/powerpoint/2010/main" val="4208425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CoSA Data Aggregation project – seeking individuals interested in serving on an advisory board as well as those who may want to participate in focus groups or conversations to provide feedback on </a:t>
            </a:r>
          </a:p>
        </p:txBody>
      </p:sp>
      <p:sp>
        <p:nvSpPr>
          <p:cNvPr id="4" name="Slide Number Placeholder 3"/>
          <p:cNvSpPr>
            <a:spLocks noGrp="1"/>
          </p:cNvSpPr>
          <p:nvPr>
            <p:ph type="sldNum" sz="quarter" idx="5"/>
          </p:nvPr>
        </p:nvSpPr>
        <p:spPr/>
        <p:txBody>
          <a:bodyPr/>
          <a:lstStyle/>
          <a:p>
            <a:fld id="{3D5B372F-02FE-4BD2-9CE9-178F22DA1F4F}" type="slidenum">
              <a:rPr lang="en-US" smtClean="0"/>
              <a:t>16</a:t>
            </a:fld>
            <a:endParaRPr lang="en-US" dirty="0"/>
          </a:p>
        </p:txBody>
      </p:sp>
    </p:spTree>
    <p:extLst>
      <p:ext uri="{BB962C8B-B14F-4D97-AF65-F5344CB8AC3E}">
        <p14:creationId xmlns:p14="http://schemas.microsoft.com/office/powerpoint/2010/main" val="247130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Archival Capacity for Keeping Electronic Records (BACKER)</a:t>
            </a:r>
          </a:p>
          <a:p>
            <a:pPr lvl="1"/>
            <a:r>
              <a:rPr lang="en-US" dirty="0"/>
              <a:t>36-month project ending July 2024</a:t>
            </a:r>
          </a:p>
          <a:p>
            <a:pPr lvl="1"/>
            <a:r>
              <a:rPr lang="en-US" dirty="0"/>
              <a:t>Digital Preservation Capability Maturity Model (DPCMM) Self-Assessment (February – March)</a:t>
            </a:r>
          </a:p>
          <a:p>
            <a:pPr lvl="1"/>
            <a:r>
              <a:rPr lang="en-US" dirty="0"/>
              <a:t>Direct Assistance</a:t>
            </a:r>
          </a:p>
          <a:p>
            <a:pPr lvl="1"/>
            <a:r>
              <a:rPr lang="en-US" dirty="0"/>
              <a:t>Managing Cross-Cultural Differences</a:t>
            </a:r>
          </a:p>
          <a:p>
            <a:endParaRPr lang="en-US" dirty="0"/>
          </a:p>
          <a:p>
            <a:r>
              <a:rPr lang="en-US" dirty="0"/>
              <a:t>Continuation after the project – developing self-guided instruction modules and guidance documents to help carry this work into the future</a:t>
            </a:r>
          </a:p>
        </p:txBody>
      </p:sp>
      <p:sp>
        <p:nvSpPr>
          <p:cNvPr id="4" name="Slide Number Placeholder 3"/>
          <p:cNvSpPr>
            <a:spLocks noGrp="1"/>
          </p:cNvSpPr>
          <p:nvPr>
            <p:ph type="sldNum" sz="quarter" idx="5"/>
          </p:nvPr>
        </p:nvSpPr>
        <p:spPr/>
        <p:txBody>
          <a:bodyPr/>
          <a:lstStyle/>
          <a:p>
            <a:fld id="{3D5B372F-02FE-4BD2-9CE9-178F22DA1F4F}" type="slidenum">
              <a:rPr lang="en-US" smtClean="0"/>
              <a:t>17</a:t>
            </a:fld>
            <a:endParaRPr lang="en-US" dirty="0"/>
          </a:p>
        </p:txBody>
      </p:sp>
    </p:spTree>
    <p:extLst>
      <p:ext uri="{BB962C8B-B14F-4D97-AF65-F5344CB8AC3E}">
        <p14:creationId xmlns:p14="http://schemas.microsoft.com/office/powerpoint/2010/main" val="2752194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AWARE project</a:t>
            </a:r>
          </a:p>
          <a:p>
            <a:pPr lvl="1"/>
            <a:r>
              <a:rPr lang="en-US" dirty="0"/>
              <a:t>24-month IMLS funded National Leadership Planning Grant</a:t>
            </a:r>
          </a:p>
          <a:p>
            <a:pPr lvl="1"/>
            <a:r>
              <a:rPr lang="en-US" dirty="0"/>
              <a:t>Direct response to feedback from our members</a:t>
            </a:r>
          </a:p>
          <a:p>
            <a:pPr lvl="1"/>
            <a:r>
              <a:rPr lang="en-US" dirty="0"/>
              <a:t>Building a foundation of community and support and making recommendations for the next steps</a:t>
            </a:r>
          </a:p>
          <a:p>
            <a:endParaRPr lang="en-US" dirty="0"/>
          </a:p>
          <a:p>
            <a:r>
              <a:rPr lang="en-US" dirty="0"/>
              <a:t>The project includes funding to support the travel of our territorial members along with Alaska and Hawaii to attend the annual meeting in September, allowing them face-to face time with each other and the rest of the CoSA community.</a:t>
            </a:r>
          </a:p>
          <a:p>
            <a:endParaRPr lang="en-US" dirty="0"/>
          </a:p>
          <a:p>
            <a:r>
              <a:rPr lang="en-US" dirty="0"/>
              <a:t>Celebrate our full membership 50 states 5 </a:t>
            </a:r>
            <a:r>
              <a:rPr lang="en-US" dirty="0" err="1"/>
              <a:t>territoris</a:t>
            </a:r>
            <a:r>
              <a:rPr lang="en-US" dirty="0"/>
              <a:t> DC</a:t>
            </a:r>
          </a:p>
        </p:txBody>
      </p:sp>
      <p:sp>
        <p:nvSpPr>
          <p:cNvPr id="4" name="Slide Number Placeholder 3"/>
          <p:cNvSpPr>
            <a:spLocks noGrp="1"/>
          </p:cNvSpPr>
          <p:nvPr>
            <p:ph type="sldNum" sz="quarter" idx="5"/>
          </p:nvPr>
        </p:nvSpPr>
        <p:spPr/>
        <p:txBody>
          <a:bodyPr/>
          <a:lstStyle/>
          <a:p>
            <a:fld id="{3D5B372F-02FE-4BD2-9CE9-178F22DA1F4F}" type="slidenum">
              <a:rPr lang="en-US" smtClean="0"/>
              <a:t>18</a:t>
            </a:fld>
            <a:endParaRPr lang="en-US" dirty="0"/>
          </a:p>
        </p:txBody>
      </p:sp>
    </p:spTree>
    <p:extLst>
      <p:ext uri="{BB962C8B-B14F-4D97-AF65-F5344CB8AC3E}">
        <p14:creationId xmlns:p14="http://schemas.microsoft.com/office/powerpoint/2010/main" val="373937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mentioned, the annual meeting program planning committee will be convening next week on January 31</a:t>
            </a:r>
            <a:r>
              <a:rPr lang="en-US" baseline="30000" dirty="0"/>
              <a:t>st</a:t>
            </a:r>
            <a:r>
              <a:rPr lang="en-US" dirty="0"/>
              <a:t> to start planning in earnest. We anticipate that the shape and flow of our meeting will be similar to an unconference – in line with BPE or the regional SARC meeting. Meeting by ourselves truly gives us the opportunity to shapes our time together to best meet our needs.</a:t>
            </a:r>
          </a:p>
          <a:p>
            <a:endParaRPr lang="en-US" dirty="0"/>
          </a:p>
          <a:p>
            <a:r>
              <a:rPr lang="en-US" dirty="0"/>
              <a:t>Working with our hotel, we have a general outline of events, but this is really just a preliminary overview to help you with travel planning. Times and specifics may vary.</a:t>
            </a:r>
          </a:p>
          <a:p>
            <a:endParaRPr lang="en-US" dirty="0"/>
          </a:p>
          <a:p>
            <a:r>
              <a:rPr lang="en-US" dirty="0"/>
              <a:t>The Board is discussing hosting our annual business meeting virtually in the summer and separate from our gathering in St. Louis. This will allow the broadest participation in the business of CoSA and add more time to our schedule.</a:t>
            </a:r>
          </a:p>
        </p:txBody>
      </p:sp>
      <p:sp>
        <p:nvSpPr>
          <p:cNvPr id="4" name="Slide Number Placeholder 3"/>
          <p:cNvSpPr>
            <a:spLocks noGrp="1"/>
          </p:cNvSpPr>
          <p:nvPr>
            <p:ph type="sldNum" sz="quarter" idx="5"/>
          </p:nvPr>
        </p:nvSpPr>
        <p:spPr/>
        <p:txBody>
          <a:bodyPr/>
          <a:lstStyle/>
          <a:p>
            <a:fld id="{3D5B372F-02FE-4BD2-9CE9-178F22DA1F4F}" type="slidenum">
              <a:rPr lang="en-US" smtClean="0"/>
              <a:t>20</a:t>
            </a:fld>
            <a:endParaRPr lang="en-US" dirty="0"/>
          </a:p>
        </p:txBody>
      </p:sp>
    </p:spTree>
    <p:extLst>
      <p:ext uri="{BB962C8B-B14F-4D97-AF65-F5344CB8AC3E}">
        <p14:creationId xmlns:p14="http://schemas.microsoft.com/office/powerpoint/2010/main" val="1409598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21</a:t>
            </a:fld>
            <a:endParaRPr lang="en-US" dirty="0"/>
          </a:p>
        </p:txBody>
      </p:sp>
    </p:spTree>
    <p:extLst>
      <p:ext uri="{BB962C8B-B14F-4D97-AF65-F5344CB8AC3E}">
        <p14:creationId xmlns:p14="http://schemas.microsoft.com/office/powerpoint/2010/main" val="168523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26</a:t>
            </a:fld>
            <a:endParaRPr lang="en-US" dirty="0"/>
          </a:p>
        </p:txBody>
      </p:sp>
    </p:spTree>
    <p:extLst>
      <p:ext uri="{BB962C8B-B14F-4D97-AF65-F5344CB8AC3E}">
        <p14:creationId xmlns:p14="http://schemas.microsoft.com/office/powerpoint/2010/main" val="264009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We are also grateful for the grant support of the Institute of Museum and Library Services (or IMLS), for two active grants, and the Mellon Foundation, for a special planning grant opportunity we’ll hear more about later. We could not achieve many of our strategic goals without this type of funding.</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3</a:t>
            </a:fld>
            <a:endParaRPr lang="en-US" dirty="0"/>
          </a:p>
        </p:txBody>
      </p:sp>
    </p:spTree>
    <p:extLst>
      <p:ext uri="{BB962C8B-B14F-4D97-AF65-F5344CB8AC3E}">
        <p14:creationId xmlns:p14="http://schemas.microsoft.com/office/powerpoint/2010/main" val="159205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rPr>
              <a:t>Our agenda today is a bit different than in year’s past as we want to really focus on how you can engage with the many exciting projects we have in store this year. I’ll welcome everyone and give a brief overview of CoSA’s strategic plan and then pass the presentation to Joy for more details about community engagement, special projects, and our annual meeting. Lisa Johnston will close out our presentation with some administrative reminders.</a:t>
            </a:r>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4</a:t>
            </a:fld>
            <a:endParaRPr lang="en-US" dirty="0"/>
          </a:p>
        </p:txBody>
      </p:sp>
    </p:spTree>
    <p:extLst>
      <p:ext uri="{BB962C8B-B14F-4D97-AF65-F5344CB8AC3E}">
        <p14:creationId xmlns:p14="http://schemas.microsoft.com/office/powerpoint/2010/main" val="185958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enter the 3</a:t>
            </a:r>
            <a:r>
              <a:rPr lang="en-US" baseline="30000" dirty="0"/>
              <a:t>rd</a:t>
            </a:r>
            <a:r>
              <a:rPr lang="en-US" dirty="0"/>
              <a:t> year of our current strategic plan, we continue to focus our work on our core mission: providing leadership to strengthen and support state and territorial archives leaders and staff in their work to preserve and provide access to government records. </a:t>
            </a:r>
          </a:p>
          <a:p>
            <a:endParaRPr lang="en-US" dirty="0"/>
          </a:p>
          <a:p>
            <a:r>
              <a:rPr lang="en-US" dirty="0"/>
              <a:t>In our 2023 Annual Report, we worked to link all of our work to each of our values statements: Relevant, Inclusive and Collaborative. We hope that you continue to see these values reflected in all of the work that we do.</a:t>
            </a:r>
          </a:p>
          <a:p>
            <a:r>
              <a:rPr lang="en-US" dirty="0"/>
              <a:t>*****</a:t>
            </a:r>
          </a:p>
          <a:p>
            <a:endParaRPr lang="en-US" dirty="0"/>
          </a:p>
          <a:p>
            <a:r>
              <a:rPr lang="en-US" dirty="0"/>
              <a:t>Hot off the (digital) presses: https://www.statearchivists.org/viewdocument/2023-cosa-year-in-review</a:t>
            </a:r>
          </a:p>
          <a:p>
            <a:r>
              <a:rPr lang="en-US" dirty="0"/>
              <a:t> </a:t>
            </a:r>
          </a:p>
        </p:txBody>
      </p:sp>
      <p:sp>
        <p:nvSpPr>
          <p:cNvPr id="4" name="Slide Number Placeholder 3"/>
          <p:cNvSpPr>
            <a:spLocks noGrp="1"/>
          </p:cNvSpPr>
          <p:nvPr>
            <p:ph type="sldNum" sz="quarter" idx="5"/>
          </p:nvPr>
        </p:nvSpPr>
        <p:spPr/>
        <p:txBody>
          <a:bodyPr/>
          <a:lstStyle/>
          <a:p>
            <a:fld id="{3D5B372F-02FE-4BD2-9CE9-178F22DA1F4F}" type="slidenum">
              <a:rPr lang="en-US" smtClean="0"/>
              <a:t>7</a:t>
            </a:fld>
            <a:endParaRPr lang="en-US" dirty="0"/>
          </a:p>
        </p:txBody>
      </p:sp>
    </p:spTree>
    <p:extLst>
      <p:ext uri="{BB962C8B-B14F-4D97-AF65-F5344CB8AC3E}">
        <p14:creationId xmlns:p14="http://schemas.microsoft.com/office/powerpoint/2010/main" val="35813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ahead to this year, we really have much in store.</a:t>
            </a:r>
          </a:p>
          <a:p>
            <a:r>
              <a:rPr lang="en-US" dirty="0"/>
              <a:t>- Our CoSA and SERI </a:t>
            </a:r>
            <a:r>
              <a:rPr lang="en-US" b="1" dirty="0"/>
              <a:t>Education</a:t>
            </a:r>
            <a:r>
              <a:rPr lang="en-US" dirty="0"/>
              <a:t> committees are busy at work planning another engaging year of learning. They’ve already set most of the content for the first year, and we’ll be working to add those to the website so you can save the date. And we’ll be talking specifically today about our in-person annual meeting in September.</a:t>
            </a:r>
          </a:p>
          <a:p>
            <a:r>
              <a:rPr lang="en-US" dirty="0"/>
              <a:t>- We continue to engage in an active </a:t>
            </a:r>
            <a:r>
              <a:rPr lang="en-US" b="1" dirty="0"/>
              <a:t>research</a:t>
            </a:r>
            <a:r>
              <a:rPr lang="en-US" dirty="0"/>
              <a:t> agenda for our members. In the next few weeks, we’ll be opening the next iteration of the Digital Preservation Capability Maturity Model (or DPCMM) survey as we close out our 3-year IMLS funded BACKER project. We have plans to produce several “Best Practices” documents, including one summarizing the results from our recent social media survey. We are also starting a planning grant focused on the territories to help identify and articulate their specific support needs. More on how you can engage in several of these projects later.</a:t>
            </a:r>
          </a:p>
          <a:p>
            <a:r>
              <a:rPr lang="en-US" dirty="0"/>
              <a:t>- </a:t>
            </a:r>
            <a:r>
              <a:rPr lang="en-US" b="0" dirty="0"/>
              <a:t>Our </a:t>
            </a:r>
            <a:r>
              <a:rPr lang="en-US" b="1" dirty="0"/>
              <a:t>Advocacy </a:t>
            </a:r>
            <a:r>
              <a:rPr lang="en-US" b="0" dirty="0"/>
              <a:t>committees are thinking ahead to issues and priorities that are top of mind in 2024. Relying on the recent feedback from the </a:t>
            </a:r>
            <a:r>
              <a:rPr lang="en-US" b="0" i="1" dirty="0"/>
              <a:t>State of State Records Report, </a:t>
            </a:r>
            <a:r>
              <a:rPr lang="en-US" b="0" i="0" dirty="0"/>
              <a:t>ongoing Calls to the Members being conducted by the Board of Directors, and an upcoming priorities ballot, your colleagues will seek ways that we can amplify our impact to support your work.</a:t>
            </a:r>
          </a:p>
          <a:p>
            <a:r>
              <a:rPr lang="en-US" b="0" i="0" dirty="0"/>
              <a:t>- CoSA continues to seek a </a:t>
            </a:r>
            <a:r>
              <a:rPr lang="en-US" b="1" i="0" dirty="0"/>
              <a:t>sustainable and excellent </a:t>
            </a:r>
            <a:r>
              <a:rPr lang="en-US" b="0" i="0" dirty="0"/>
              <a:t>path forward for our community. We’ve instituted a number of operational procedures that make us a more efficient and nimble organization. We also launched a new project generously funded by the Mellon Foundation to help us be better stewards of the rich data sets under our care, making them more accessible to our members and external partners.</a:t>
            </a:r>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8</a:t>
            </a:fld>
            <a:endParaRPr lang="en-US" dirty="0"/>
          </a:p>
        </p:txBody>
      </p:sp>
    </p:spTree>
    <p:extLst>
      <p:ext uri="{BB962C8B-B14F-4D97-AF65-F5344CB8AC3E}">
        <p14:creationId xmlns:p14="http://schemas.microsoft.com/office/powerpoint/2010/main" val="282633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Jami. It’s been great the last few weeks reflecting on where we’ve been to plan ahead for where we’re going.</a:t>
            </a:r>
          </a:p>
        </p:txBody>
      </p:sp>
      <p:sp>
        <p:nvSpPr>
          <p:cNvPr id="4" name="Slide Number Placeholder 3"/>
          <p:cNvSpPr>
            <a:spLocks noGrp="1"/>
          </p:cNvSpPr>
          <p:nvPr>
            <p:ph type="sldNum" sz="quarter" idx="5"/>
          </p:nvPr>
        </p:nvSpPr>
        <p:spPr/>
        <p:txBody>
          <a:bodyPr/>
          <a:lstStyle/>
          <a:p>
            <a:fld id="{3D5B372F-02FE-4BD2-9CE9-178F22DA1F4F}" type="slidenum">
              <a:rPr lang="en-US" smtClean="0"/>
              <a:t>9</a:t>
            </a:fld>
            <a:endParaRPr lang="en-US" dirty="0"/>
          </a:p>
        </p:txBody>
      </p:sp>
    </p:spTree>
    <p:extLst>
      <p:ext uri="{BB962C8B-B14F-4D97-AF65-F5344CB8AC3E}">
        <p14:creationId xmlns:p14="http://schemas.microsoft.com/office/powerpoint/2010/main" val="12809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glad to share for those who have not heard that Rebecca </a:t>
            </a:r>
            <a:r>
              <a:rPr lang="en-US" dirty="0" err="1"/>
              <a:t>Julson</a:t>
            </a:r>
            <a:r>
              <a:rPr lang="en-US" dirty="0"/>
              <a:t> was recently hired as our new part-time Community Coordinator. Becky is a long-time contractor with CoSA, most recently serving as our IT Coordinator, and we jumped at the opportunity to retain her in a staff position. In this newly created role, Becky will serve the CoSA membership through engagement with committees and affinity groups, facilitation of mission-aligned activities, and participation in grant-funded projects. One of our concerns as we were shaping this position was finding someone who would know and understand our community, and there is truly no better person than Becky.</a:t>
            </a:r>
          </a:p>
          <a:p>
            <a:endParaRPr lang="en-US" dirty="0"/>
          </a:p>
          <a:p>
            <a:r>
              <a:rPr lang="en-US" dirty="0"/>
              <a:t>We are working to shape a new contractor role that will include portions of our technology support and other tasks – such as graphic design - so that we are expanding our capacity for the work ahead.</a:t>
            </a:r>
          </a:p>
        </p:txBody>
      </p:sp>
      <p:sp>
        <p:nvSpPr>
          <p:cNvPr id="4" name="Slide Number Placeholder 3"/>
          <p:cNvSpPr>
            <a:spLocks noGrp="1"/>
          </p:cNvSpPr>
          <p:nvPr>
            <p:ph type="sldNum" sz="quarter" idx="5"/>
          </p:nvPr>
        </p:nvSpPr>
        <p:spPr/>
        <p:txBody>
          <a:bodyPr/>
          <a:lstStyle/>
          <a:p>
            <a:fld id="{3D5B372F-02FE-4BD2-9CE9-178F22DA1F4F}" type="slidenum">
              <a:rPr lang="en-US" smtClean="0"/>
              <a:t>10</a:t>
            </a:fld>
            <a:endParaRPr lang="en-US" dirty="0"/>
          </a:p>
        </p:txBody>
      </p:sp>
    </p:spTree>
    <p:extLst>
      <p:ext uri="{BB962C8B-B14F-4D97-AF65-F5344CB8AC3E}">
        <p14:creationId xmlns:p14="http://schemas.microsoft.com/office/powerpoint/2010/main" val="360815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past several years, we’ve used this webinar to highlight the many ways to get involved with CoSA as those who work at our member institutions. This slide features the active CoSA committees. Several are currently looking for volunteers.</a:t>
            </a:r>
          </a:p>
          <a:p>
            <a:endParaRPr lang="en-US" dirty="0"/>
          </a:p>
          <a:p>
            <a:r>
              <a:rPr lang="en-US" dirty="0"/>
              <a:t>- Advocacy is in search for a new co-chair as they start tackling our 2024 advocacy agenda</a:t>
            </a:r>
          </a:p>
          <a:p>
            <a:r>
              <a:rPr lang="en-US" dirty="0"/>
              <a:t>- While we won’t be issuing an ARM survey this year, we will convene that committee to develop a plan for the survey’s future. If you’ve served in the past or have opinions about CoSA’s flagship Archives and Records Management Survey mechanism, be in touch</a:t>
            </a:r>
          </a:p>
          <a:p>
            <a:r>
              <a:rPr lang="en-US" dirty="0"/>
              <a:t>- If you’re looking for a fun and rewarding short term commitment, consider joining the Awards committee. Ken Williams, as the immediate Past President, will chair that work</a:t>
            </a:r>
          </a:p>
          <a:p>
            <a:r>
              <a:rPr lang="en-US" dirty="0"/>
              <a:t>- Development committee is in need of more volunteers to help as we expand our corporate sponsorships, build an annual meeting sponsorship program, and look for more ways to diversify our revenue streams.</a:t>
            </a:r>
          </a:p>
          <a:p>
            <a:r>
              <a:rPr lang="en-US" dirty="0"/>
              <a:t>- Education &amp; Training is well on their way to filling our 2024 calendar, but they are always looking for new ideas, speakers, and individuals to join their group.</a:t>
            </a:r>
          </a:p>
          <a:p>
            <a:r>
              <a:rPr lang="en-US" dirty="0"/>
              <a:t>- The IDEA committee is also still getting its footing and looking for ways to introduce the tenets we’ve been investigating through our cultural competency work to CoSA and our community</a:t>
            </a:r>
          </a:p>
          <a:p>
            <a:r>
              <a:rPr lang="en-US" dirty="0"/>
              <a:t>- If you’ve ever had an interest in finances or would like to assist in our nominating process, we have a place for you.</a:t>
            </a:r>
          </a:p>
          <a:p>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11</a:t>
            </a:fld>
            <a:endParaRPr lang="en-US" dirty="0"/>
          </a:p>
        </p:txBody>
      </p:sp>
    </p:spTree>
    <p:extLst>
      <p:ext uri="{BB962C8B-B14F-4D97-AF65-F5344CB8AC3E}">
        <p14:creationId xmlns:p14="http://schemas.microsoft.com/office/powerpoint/2010/main" val="1674759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SERI subcommittees are busy finalizing their work plans for 2024 and looking ahead to the future of electronic records.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you’d like to serve on any of these or the CoSA groups, Feel free to reach out to me or our info email account to ask questions or volunteer.</a:t>
            </a:r>
          </a:p>
          <a:p>
            <a:endParaRPr lang="en-US" dirty="0"/>
          </a:p>
        </p:txBody>
      </p:sp>
      <p:sp>
        <p:nvSpPr>
          <p:cNvPr id="4" name="Slide Number Placeholder 3"/>
          <p:cNvSpPr>
            <a:spLocks noGrp="1"/>
          </p:cNvSpPr>
          <p:nvPr>
            <p:ph type="sldNum" sz="quarter" idx="5"/>
          </p:nvPr>
        </p:nvSpPr>
        <p:spPr/>
        <p:txBody>
          <a:bodyPr/>
          <a:lstStyle/>
          <a:p>
            <a:fld id="{3D5B372F-02FE-4BD2-9CE9-178F22DA1F4F}" type="slidenum">
              <a:rPr lang="en-US" smtClean="0"/>
              <a:t>12</a:t>
            </a:fld>
            <a:endParaRPr lang="en-US" dirty="0"/>
          </a:p>
        </p:txBody>
      </p:sp>
    </p:spTree>
    <p:extLst>
      <p:ext uri="{BB962C8B-B14F-4D97-AF65-F5344CB8AC3E}">
        <p14:creationId xmlns:p14="http://schemas.microsoft.com/office/powerpoint/2010/main" val="3253677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2F5A-5A99-4FA8-BF50-C9A665EAAD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CB2F6D-880F-4D3C-AD17-4195DCD63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5107FDC1-0D35-4DA8-9007-C1A86F2DF1C8}"/>
              </a:ext>
            </a:extLst>
          </p:cNvPr>
          <p:cNvSpPr>
            <a:spLocks noGrp="1"/>
          </p:cNvSpPr>
          <p:nvPr>
            <p:ph type="ftr" sz="quarter" idx="11"/>
          </p:nvPr>
        </p:nvSpPr>
        <p:spPr>
          <a:xfrm>
            <a:off x="8410668" y="6356350"/>
            <a:ext cx="2018923" cy="365125"/>
          </a:xfrm>
        </p:spPr>
        <p:txBody>
          <a:bodyPr/>
          <a:lstStyle/>
          <a:p>
            <a:r>
              <a:rPr lang="en-US"/>
              <a:t>January 26, 2023</a:t>
            </a:r>
            <a:endParaRPr lang="en-US" dirty="0"/>
          </a:p>
        </p:txBody>
      </p:sp>
      <p:sp>
        <p:nvSpPr>
          <p:cNvPr id="6" name="Slide Number Placeholder 5">
            <a:extLst>
              <a:ext uri="{FF2B5EF4-FFF2-40B4-BE49-F238E27FC236}">
                <a16:creationId xmlns:a16="http://schemas.microsoft.com/office/drawing/2014/main" id="{0C042D1E-C743-439E-B3C2-77B63285CC1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26740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1E7D-88F9-49F3-9FDB-0CEEB332E7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6D662F-5D57-4A31-9A88-277DF06CC6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2553FD-CA21-45C2-A63D-D3441F96563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C94E63A-58FB-4F8C-AFE2-5F29F7E17C4C}"/>
              </a:ext>
            </a:extLst>
          </p:cNvPr>
          <p:cNvSpPr>
            <a:spLocks noGrp="1"/>
          </p:cNvSpPr>
          <p:nvPr>
            <p:ph type="ftr" sz="quarter" idx="11"/>
          </p:nvPr>
        </p:nvSpPr>
        <p:spPr/>
        <p:txBody>
          <a:bodyPr/>
          <a:lstStyle>
            <a:lvl1pPr>
              <a:defRPr/>
            </a:lvl1pPr>
          </a:lstStyle>
          <a:p>
            <a:r>
              <a:rPr lang="en-US" dirty="0"/>
              <a:t>January 25, 2024</a:t>
            </a:r>
          </a:p>
        </p:txBody>
      </p:sp>
      <p:sp>
        <p:nvSpPr>
          <p:cNvPr id="6" name="Slide Number Placeholder 5">
            <a:extLst>
              <a:ext uri="{FF2B5EF4-FFF2-40B4-BE49-F238E27FC236}">
                <a16:creationId xmlns:a16="http://schemas.microsoft.com/office/drawing/2014/main" id="{8E1C3A35-FA1F-4764-8B2A-60017EF948B3}"/>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57986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9E29FB-4144-4AC5-A3E5-D0709E313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46812-1109-4F42-874D-25D71893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57569-C4D6-409D-B592-4C15FAE261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6ABF07D-A6A7-4020-AE93-BCDED53D15F9}"/>
              </a:ext>
            </a:extLst>
          </p:cNvPr>
          <p:cNvSpPr>
            <a:spLocks noGrp="1"/>
          </p:cNvSpPr>
          <p:nvPr>
            <p:ph type="ftr" sz="quarter" idx="11"/>
          </p:nvPr>
        </p:nvSpPr>
        <p:spPr/>
        <p:txBody>
          <a:bodyPr/>
          <a:lstStyle>
            <a:lvl1pPr>
              <a:defRPr/>
            </a:lvl1pPr>
          </a:lstStyle>
          <a:p>
            <a:r>
              <a:rPr lang="en-US" dirty="0"/>
              <a:t>January 25, 2024</a:t>
            </a:r>
          </a:p>
        </p:txBody>
      </p:sp>
      <p:sp>
        <p:nvSpPr>
          <p:cNvPr id="6" name="Slide Number Placeholder 5">
            <a:extLst>
              <a:ext uri="{FF2B5EF4-FFF2-40B4-BE49-F238E27FC236}">
                <a16:creationId xmlns:a16="http://schemas.microsoft.com/office/drawing/2014/main" id="{2B6E15D9-D578-40BD-ADC4-EBD3C1A72B41}"/>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1531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E847-9DBE-4A24-A988-D323CD7EE2B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FFCBF32-AA32-40A7-8B1C-8EE04C22E2A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F4D9A0-7153-472F-BAB0-7428996371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5AD2454-2158-4A0B-B54A-D79DFFCD1B39}"/>
              </a:ext>
            </a:extLst>
          </p:cNvPr>
          <p:cNvSpPr>
            <a:spLocks noGrp="1"/>
          </p:cNvSpPr>
          <p:nvPr>
            <p:ph type="ftr" sz="quarter" idx="11"/>
          </p:nvPr>
        </p:nvSpPr>
        <p:spPr/>
        <p:txBody>
          <a:bodyPr/>
          <a:lstStyle/>
          <a:p>
            <a:r>
              <a:rPr lang="en-US"/>
              <a:t>January 26, 2023</a:t>
            </a:r>
            <a:endParaRPr lang="en-US" dirty="0"/>
          </a:p>
        </p:txBody>
      </p:sp>
      <p:sp>
        <p:nvSpPr>
          <p:cNvPr id="6" name="Slide Number Placeholder 5">
            <a:extLst>
              <a:ext uri="{FF2B5EF4-FFF2-40B4-BE49-F238E27FC236}">
                <a16:creationId xmlns:a16="http://schemas.microsoft.com/office/drawing/2014/main" id="{40C33380-18C6-47C1-8389-47619138D3FB}"/>
              </a:ext>
            </a:extLst>
          </p:cNvPr>
          <p:cNvSpPr>
            <a:spLocks noGrp="1"/>
          </p:cNvSpPr>
          <p:nvPr>
            <p:ph type="sldNum" sz="quarter" idx="12"/>
          </p:nvPr>
        </p:nvSpPr>
        <p:spPr/>
        <p:txBody>
          <a:bodyPr/>
          <a:lstStyle/>
          <a:p>
            <a:r>
              <a:rPr lang="en-US" dirty="0"/>
              <a:t>October 1, 2020    </a:t>
            </a:r>
          </a:p>
        </p:txBody>
      </p:sp>
    </p:spTree>
    <p:extLst>
      <p:ext uri="{BB962C8B-B14F-4D97-AF65-F5344CB8AC3E}">
        <p14:creationId xmlns:p14="http://schemas.microsoft.com/office/powerpoint/2010/main" val="3006733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C757-E44F-4DEB-801A-A628CF06F9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4B83-5791-4A02-A941-1AC1F11773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0E6FFB-D9BE-4016-932F-67998905C00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59D8610-80B9-4217-970D-19CBA6445153}"/>
              </a:ext>
            </a:extLst>
          </p:cNvPr>
          <p:cNvSpPr>
            <a:spLocks noGrp="1"/>
          </p:cNvSpPr>
          <p:nvPr>
            <p:ph type="ftr" sz="quarter" idx="11"/>
          </p:nvPr>
        </p:nvSpPr>
        <p:spPr/>
        <p:txBody>
          <a:bodyPr/>
          <a:lstStyle>
            <a:lvl1pPr>
              <a:defRPr/>
            </a:lvl1pPr>
          </a:lstStyle>
          <a:p>
            <a:r>
              <a:rPr lang="en-US" dirty="0"/>
              <a:t>January 25, 2024</a:t>
            </a:r>
          </a:p>
        </p:txBody>
      </p:sp>
      <p:sp>
        <p:nvSpPr>
          <p:cNvPr id="6" name="Slide Number Placeholder 5">
            <a:extLst>
              <a:ext uri="{FF2B5EF4-FFF2-40B4-BE49-F238E27FC236}">
                <a16:creationId xmlns:a16="http://schemas.microsoft.com/office/drawing/2014/main" id="{EE52405B-7E94-4915-9C34-8DE9CDC34F8E}"/>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61167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AEC9-FB54-453B-B3E3-2004E95819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A30AC-6BF2-4312-AF5E-372C487B8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222E05-60E3-483A-8A6F-B9267C751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0247B8-9A59-4071-A12A-5F02A640A59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2DD75E0-B604-470D-B3D7-253EC041F471}"/>
              </a:ext>
            </a:extLst>
          </p:cNvPr>
          <p:cNvSpPr>
            <a:spLocks noGrp="1"/>
          </p:cNvSpPr>
          <p:nvPr>
            <p:ph type="ftr" sz="quarter" idx="11"/>
          </p:nvPr>
        </p:nvSpPr>
        <p:spPr/>
        <p:txBody>
          <a:bodyPr/>
          <a:lstStyle>
            <a:lvl1pPr>
              <a:defRPr/>
            </a:lvl1pPr>
          </a:lstStyle>
          <a:p>
            <a:r>
              <a:rPr lang="en-US" dirty="0"/>
              <a:t>January 25, 2024</a:t>
            </a:r>
          </a:p>
        </p:txBody>
      </p:sp>
      <p:sp>
        <p:nvSpPr>
          <p:cNvPr id="7" name="Slide Number Placeholder 6">
            <a:extLst>
              <a:ext uri="{FF2B5EF4-FFF2-40B4-BE49-F238E27FC236}">
                <a16:creationId xmlns:a16="http://schemas.microsoft.com/office/drawing/2014/main" id="{5EB47E8A-DDC6-4B98-AE63-0D5E7D276798}"/>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345218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8A5C9-B388-4D27-9B26-8DF22D2489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98DDD6-5966-41D0-8881-4EB87C4391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6AEB9-3E6C-4B52-BCDC-9A7EC24D73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00D88D-C0CE-4251-BB24-F7FB06EEFB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FA920-6DD3-41C2-BE76-6975052CE4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7511D-1AA6-4B5B-8568-E85066C01AE9}"/>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C01AF-418C-47F6-B93B-28D91BA5C367}"/>
              </a:ext>
            </a:extLst>
          </p:cNvPr>
          <p:cNvSpPr>
            <a:spLocks noGrp="1"/>
          </p:cNvSpPr>
          <p:nvPr>
            <p:ph type="ftr" sz="quarter" idx="11"/>
          </p:nvPr>
        </p:nvSpPr>
        <p:spPr/>
        <p:txBody>
          <a:bodyPr/>
          <a:lstStyle>
            <a:lvl1pPr>
              <a:defRPr/>
            </a:lvl1pPr>
          </a:lstStyle>
          <a:p>
            <a:r>
              <a:rPr lang="en-US" dirty="0"/>
              <a:t>January 25, 2024</a:t>
            </a:r>
          </a:p>
        </p:txBody>
      </p:sp>
      <p:sp>
        <p:nvSpPr>
          <p:cNvPr id="9" name="Slide Number Placeholder 8">
            <a:extLst>
              <a:ext uri="{FF2B5EF4-FFF2-40B4-BE49-F238E27FC236}">
                <a16:creationId xmlns:a16="http://schemas.microsoft.com/office/drawing/2014/main" id="{34D723A6-4938-4EC9-83D1-E97E3949A55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87406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6EBD-2A3D-4374-A432-B26325C559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F35087-834D-4991-BBBF-FF7CDADD734D}"/>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8D0E769-A5EB-4E6B-90FC-EC95E93781DD}"/>
              </a:ext>
            </a:extLst>
          </p:cNvPr>
          <p:cNvSpPr>
            <a:spLocks noGrp="1"/>
          </p:cNvSpPr>
          <p:nvPr>
            <p:ph type="ftr" sz="quarter" idx="11"/>
          </p:nvPr>
        </p:nvSpPr>
        <p:spPr/>
        <p:txBody>
          <a:bodyPr/>
          <a:lstStyle>
            <a:lvl1pPr>
              <a:defRPr/>
            </a:lvl1pPr>
          </a:lstStyle>
          <a:p>
            <a:r>
              <a:rPr lang="en-US" dirty="0"/>
              <a:t>January 25, 2024</a:t>
            </a:r>
          </a:p>
        </p:txBody>
      </p:sp>
      <p:sp>
        <p:nvSpPr>
          <p:cNvPr id="5" name="Slide Number Placeholder 4">
            <a:extLst>
              <a:ext uri="{FF2B5EF4-FFF2-40B4-BE49-F238E27FC236}">
                <a16:creationId xmlns:a16="http://schemas.microsoft.com/office/drawing/2014/main" id="{17057167-7A27-4581-A639-A44CD59410C5}"/>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4801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71D427-9AA1-4598-82B8-6E1A64DD8C9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298DDFD-17CA-411F-A3CB-AB3B4B3AA3FE}"/>
              </a:ext>
            </a:extLst>
          </p:cNvPr>
          <p:cNvSpPr>
            <a:spLocks noGrp="1"/>
          </p:cNvSpPr>
          <p:nvPr>
            <p:ph type="ftr" sz="quarter" idx="11"/>
          </p:nvPr>
        </p:nvSpPr>
        <p:spPr/>
        <p:txBody>
          <a:bodyPr/>
          <a:lstStyle>
            <a:lvl1pPr>
              <a:defRPr/>
            </a:lvl1pPr>
          </a:lstStyle>
          <a:p>
            <a:r>
              <a:rPr lang="en-US" dirty="0"/>
              <a:t>January 25, 2024</a:t>
            </a:r>
          </a:p>
        </p:txBody>
      </p:sp>
      <p:sp>
        <p:nvSpPr>
          <p:cNvPr id="4" name="Slide Number Placeholder 3">
            <a:extLst>
              <a:ext uri="{FF2B5EF4-FFF2-40B4-BE49-F238E27FC236}">
                <a16:creationId xmlns:a16="http://schemas.microsoft.com/office/drawing/2014/main" id="{C652B304-BCD0-4CE9-A3D1-CD49324CEBE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200274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6034-2B04-4F61-ADA8-B601B5FEB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277AB-69B7-48CC-92B1-6C4AE8669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D47F81-E59F-4BFB-8D82-FA409A861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A98616-17E8-4321-9B07-0C7563E5596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311B1D2-A3F9-44C0-9863-4A39E9B011B0}"/>
              </a:ext>
            </a:extLst>
          </p:cNvPr>
          <p:cNvSpPr>
            <a:spLocks noGrp="1"/>
          </p:cNvSpPr>
          <p:nvPr>
            <p:ph type="ftr" sz="quarter" idx="11"/>
          </p:nvPr>
        </p:nvSpPr>
        <p:spPr/>
        <p:txBody>
          <a:bodyPr/>
          <a:lstStyle>
            <a:lvl1pPr>
              <a:defRPr/>
            </a:lvl1pPr>
          </a:lstStyle>
          <a:p>
            <a:r>
              <a:rPr lang="en-US" dirty="0"/>
              <a:t>January 25, 2024</a:t>
            </a:r>
          </a:p>
        </p:txBody>
      </p:sp>
      <p:sp>
        <p:nvSpPr>
          <p:cNvPr id="7" name="Slide Number Placeholder 6">
            <a:extLst>
              <a:ext uri="{FF2B5EF4-FFF2-40B4-BE49-F238E27FC236}">
                <a16:creationId xmlns:a16="http://schemas.microsoft.com/office/drawing/2014/main" id="{0EA78D06-36DC-4E0A-8C4E-9C87027C4FB6}"/>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212833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46ADB-DD63-4C56-AA1F-D80EEFF84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C8E35B-8B61-4A59-8506-110FC207B8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25F4D40-65DA-4843-9271-51FFE170D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F48861-EDE8-4F6D-A476-8A4B6AE374C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7195840-02CF-4D41-BFF6-63B48CDCBB5D}"/>
              </a:ext>
            </a:extLst>
          </p:cNvPr>
          <p:cNvSpPr>
            <a:spLocks noGrp="1"/>
          </p:cNvSpPr>
          <p:nvPr>
            <p:ph type="ftr" sz="quarter" idx="11"/>
          </p:nvPr>
        </p:nvSpPr>
        <p:spPr/>
        <p:txBody>
          <a:bodyPr/>
          <a:lstStyle>
            <a:lvl1pPr>
              <a:defRPr/>
            </a:lvl1pPr>
          </a:lstStyle>
          <a:p>
            <a:r>
              <a:rPr lang="en-US" dirty="0"/>
              <a:t>January 25, 2024</a:t>
            </a:r>
          </a:p>
        </p:txBody>
      </p:sp>
      <p:sp>
        <p:nvSpPr>
          <p:cNvPr id="7" name="Slide Number Placeholder 6">
            <a:extLst>
              <a:ext uri="{FF2B5EF4-FFF2-40B4-BE49-F238E27FC236}">
                <a16:creationId xmlns:a16="http://schemas.microsoft.com/office/drawing/2014/main" id="{3B9FA87C-DE66-4200-BFCB-722A2847FA82}"/>
              </a:ext>
            </a:extLst>
          </p:cNvPr>
          <p:cNvSpPr>
            <a:spLocks noGrp="1"/>
          </p:cNvSpPr>
          <p:nvPr>
            <p:ph type="sldNum" sz="quarter" idx="12"/>
          </p:nvPr>
        </p:nvSpPr>
        <p:spPr/>
        <p:txBody>
          <a:bodyPr/>
          <a:lstStyle/>
          <a:p>
            <a:fld id="{80845E99-662F-4014-8430-82C62712351D}" type="slidenum">
              <a:rPr lang="en-US" smtClean="0"/>
              <a:t>‹#›</a:t>
            </a:fld>
            <a:endParaRPr lang="en-US" dirty="0"/>
          </a:p>
        </p:txBody>
      </p:sp>
    </p:spTree>
    <p:extLst>
      <p:ext uri="{BB962C8B-B14F-4D97-AF65-F5344CB8AC3E}">
        <p14:creationId xmlns:p14="http://schemas.microsoft.com/office/powerpoint/2010/main" val="4216559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0E6EFC-0912-4D55-8912-701F845B5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F16EA-27D8-4E32-BCA5-4CD1F45FAA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013F9-ED7A-4FEA-B260-6F70CAC15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EF38DA4E-D94F-450C-AC4E-6249DEC928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26, 2023</a:t>
            </a:r>
            <a:endParaRPr lang="en-US" dirty="0"/>
          </a:p>
        </p:txBody>
      </p:sp>
      <p:sp>
        <p:nvSpPr>
          <p:cNvPr id="6" name="Slide Number Placeholder 5">
            <a:extLst>
              <a:ext uri="{FF2B5EF4-FFF2-40B4-BE49-F238E27FC236}">
                <a16:creationId xmlns:a16="http://schemas.microsoft.com/office/drawing/2014/main" id="{D80C6FA2-0C4E-4479-A5F0-EFA73DC0ED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45E99-662F-4014-8430-82C62712351D}" type="slidenum">
              <a:rPr lang="en-US" smtClean="0"/>
              <a:t>‹#›</a:t>
            </a:fld>
            <a:endParaRPr lang="en-US" dirty="0"/>
          </a:p>
        </p:txBody>
      </p:sp>
    </p:spTree>
    <p:extLst>
      <p:ext uri="{BB962C8B-B14F-4D97-AF65-F5344CB8AC3E}">
        <p14:creationId xmlns:p14="http://schemas.microsoft.com/office/powerpoint/2010/main" val="2851943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statearchivists.org/programs-education/cosa-meetings/annual-meet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urveymonkey.com/r/CoSAwebina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CoSAEv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atearchivists.org/research-resources/resource-center" TargetMode="External"/><Relationship Id="rId2" Type="http://schemas.openxmlformats.org/officeDocument/2006/relationships/hyperlink" Target="http://www.statearchivists.org/"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user/StateArchivists/" TargetMode="External"/><Relationship Id="rId4" Type="http://schemas.openxmlformats.org/officeDocument/2006/relationships/hyperlink" Target="http://www.facebook.com/CouncilOfStateArchivist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F74A7D-4E59-47FD-81F2-D7E49CD03582}"/>
              </a:ext>
            </a:extLst>
          </p:cNvPr>
          <p:cNvSpPr>
            <a:spLocks noGrp="1"/>
          </p:cNvSpPr>
          <p:nvPr>
            <p:ph type="ctrTitle"/>
          </p:nvPr>
        </p:nvSpPr>
        <p:spPr>
          <a:xfrm>
            <a:off x="634276" y="803705"/>
            <a:ext cx="4208656" cy="3034857"/>
          </a:xfrm>
        </p:spPr>
        <p:txBody>
          <a:bodyPr vert="horz" lIns="91440" tIns="45720" rIns="91440" bIns="45720" rtlCol="0" anchor="b">
            <a:normAutofit/>
          </a:bodyPr>
          <a:lstStyle/>
          <a:p>
            <a:pPr algn="r"/>
            <a:r>
              <a:rPr lang="en-US" sz="3400" b="1" kern="1200" dirty="0">
                <a:solidFill>
                  <a:srgbClr val="FFFFFF"/>
                </a:solidFill>
                <a:effectLst/>
                <a:latin typeface="+mj-lt"/>
                <a:ea typeface="+mj-ea"/>
                <a:cs typeface="+mj-cs"/>
              </a:rPr>
              <a:t>CoSA Member Webinar</a:t>
            </a: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br>
              <a:rPr lang="en-US" sz="3400" b="1" kern="1200" dirty="0">
                <a:solidFill>
                  <a:srgbClr val="FFFFFF"/>
                </a:solidFill>
                <a:effectLst/>
                <a:latin typeface="+mj-lt"/>
                <a:ea typeface="+mj-ea"/>
                <a:cs typeface="+mj-cs"/>
              </a:rPr>
            </a:br>
            <a:r>
              <a:rPr lang="en-US" sz="3400" b="1" kern="1200" dirty="0">
                <a:solidFill>
                  <a:srgbClr val="FFFFFF"/>
                </a:solidFill>
                <a:effectLst/>
                <a:latin typeface="+mj-lt"/>
                <a:ea typeface="+mj-ea"/>
                <a:cs typeface="+mj-cs"/>
              </a:rPr>
              <a:t>What’s On Tap </a:t>
            </a:r>
            <a:r>
              <a:rPr lang="en-US" sz="3400" b="1" dirty="0">
                <a:solidFill>
                  <a:srgbClr val="FFFFFF"/>
                </a:solidFill>
              </a:rPr>
              <a:t>in 2024:</a:t>
            </a:r>
            <a:br>
              <a:rPr lang="en-US" sz="3400" b="1" dirty="0">
                <a:solidFill>
                  <a:srgbClr val="FFFFFF"/>
                </a:solidFill>
              </a:rPr>
            </a:br>
            <a:r>
              <a:rPr lang="en-US" sz="3400" b="1" dirty="0">
                <a:solidFill>
                  <a:srgbClr val="FFFFFF"/>
                </a:solidFill>
              </a:rPr>
              <a:t>Engaging with CoSA</a:t>
            </a:r>
            <a:br>
              <a:rPr lang="en-US" sz="3400" b="1" kern="1200" dirty="0">
                <a:solidFill>
                  <a:srgbClr val="FFFFFF"/>
                </a:solidFill>
                <a:effectLst/>
                <a:latin typeface="+mj-lt"/>
                <a:ea typeface="+mj-ea"/>
                <a:cs typeface="+mj-cs"/>
              </a:rPr>
            </a:br>
            <a:endParaRPr lang="en-US" sz="3400" b="1" kern="1200" dirty="0">
              <a:solidFill>
                <a:srgbClr val="FFFFFF"/>
              </a:solidFill>
              <a:effectLst/>
              <a:latin typeface="+mj-lt"/>
              <a:ea typeface="+mj-ea"/>
              <a:cs typeface="+mj-cs"/>
            </a:endParaRPr>
          </a:p>
        </p:txBody>
      </p:sp>
      <p:sp>
        <p:nvSpPr>
          <p:cNvPr id="3" name="Subtitle 2">
            <a:extLst>
              <a:ext uri="{FF2B5EF4-FFF2-40B4-BE49-F238E27FC236}">
                <a16:creationId xmlns:a16="http://schemas.microsoft.com/office/drawing/2014/main" id="{76B3F09A-E65B-4EE6-A273-F8AB450AA9AD}"/>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spcAft>
                <a:spcPts val="600"/>
              </a:spcAft>
            </a:pPr>
            <a:endParaRPr lang="en-US" sz="1800" b="1" kern="1200" dirty="0">
              <a:solidFill>
                <a:srgbClr val="FFFFFF"/>
              </a:solidFill>
              <a:effectLst>
                <a:outerShdw blurRad="38100" dist="38100" dir="2700000" algn="tl">
                  <a:srgbClr val="000000">
                    <a:alpha val="43137"/>
                  </a:srgbClr>
                </a:outerShdw>
              </a:effectLst>
              <a:latin typeface="+mn-lt"/>
              <a:ea typeface="+mn-ea"/>
              <a:cs typeface="+mn-cs"/>
            </a:endParaRPr>
          </a:p>
          <a:p>
            <a:pPr algn="r">
              <a:spcAft>
                <a:spcPts val="600"/>
              </a:spcAft>
            </a:pPr>
            <a:r>
              <a:rPr lang="en-US" sz="1800" b="1" kern="1200" dirty="0">
                <a:solidFill>
                  <a:srgbClr val="FFFFFF"/>
                </a:solidFill>
                <a:latin typeface="+mn-lt"/>
                <a:ea typeface="+mn-ea"/>
                <a:cs typeface="+mn-cs"/>
              </a:rPr>
              <a:t>January 25, 2024</a:t>
            </a:r>
          </a:p>
          <a:p>
            <a:pPr algn="r">
              <a:spcAft>
                <a:spcPts val="600"/>
              </a:spcAft>
            </a:pPr>
            <a:r>
              <a:rPr lang="en-US" sz="1800" b="1" kern="1200" dirty="0">
                <a:solidFill>
                  <a:srgbClr val="FFFFFF"/>
                </a:solidFill>
                <a:latin typeface="+mn-lt"/>
                <a:ea typeface="+mn-ea"/>
                <a:cs typeface="+mn-cs"/>
              </a:rPr>
              <a:t>3 pm Eastern</a:t>
            </a:r>
          </a:p>
        </p:txBody>
      </p:sp>
      <p:cxnSp>
        <p:nvCxnSpPr>
          <p:cNvPr id="70" name="Straight Connector 69">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25" name="Picture 24" descr="Logo&#10;&#10;Description automatically generated">
            <a:extLst>
              <a:ext uri="{FF2B5EF4-FFF2-40B4-BE49-F238E27FC236}">
                <a16:creationId xmlns:a16="http://schemas.microsoft.com/office/drawing/2014/main" id="{26A1115E-7DB1-4E19-9059-6C96A3FB1165}"/>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096000" y="2931312"/>
            <a:ext cx="5459470" cy="996352"/>
          </a:xfrm>
          <a:prstGeom prst="rect">
            <a:avLst/>
          </a:prstGeom>
          <a:noFill/>
        </p:spPr>
      </p:pic>
      <p:sp>
        <p:nvSpPr>
          <p:cNvPr id="4" name="Footer Placeholder 3">
            <a:extLst>
              <a:ext uri="{FF2B5EF4-FFF2-40B4-BE49-F238E27FC236}">
                <a16:creationId xmlns:a16="http://schemas.microsoft.com/office/drawing/2014/main" id="{AC16D6AE-5606-4490-87AD-AE550941430C}"/>
              </a:ext>
            </a:extLst>
          </p:cNvPr>
          <p:cNvSpPr>
            <a:spLocks noGrp="1"/>
          </p:cNvSpPr>
          <p:nvPr>
            <p:ph type="ftr" sz="quarter" idx="11"/>
          </p:nvPr>
        </p:nvSpPr>
        <p:spPr>
          <a:xfrm>
            <a:off x="6094362" y="6356350"/>
            <a:ext cx="4281671" cy="365125"/>
          </a:xfrm>
        </p:spPr>
        <p:txBody>
          <a:bodyPr vert="horz" lIns="91440" tIns="45720" rIns="91440" bIns="45720" rtlCol="0" anchor="ctr">
            <a:normAutofit/>
          </a:bodyPr>
          <a:lstStyle/>
          <a:p>
            <a:pPr algn="l">
              <a:spcAft>
                <a:spcPts val="600"/>
              </a:spcAft>
            </a:pPr>
            <a:r>
              <a:rPr lang="en-US" kern="1200" dirty="0">
                <a:solidFill>
                  <a:schemeClr val="tx1">
                    <a:tint val="75000"/>
                  </a:schemeClr>
                </a:solidFill>
                <a:latin typeface="+mn-lt"/>
                <a:ea typeface="+mn-ea"/>
                <a:cs typeface="+mn-cs"/>
              </a:rPr>
              <a:t>January 25, 2024</a:t>
            </a:r>
          </a:p>
        </p:txBody>
      </p:sp>
      <p:sp>
        <p:nvSpPr>
          <p:cNvPr id="11" name="TextBox 10">
            <a:extLst>
              <a:ext uri="{FF2B5EF4-FFF2-40B4-BE49-F238E27FC236}">
                <a16:creationId xmlns:a16="http://schemas.microsoft.com/office/drawing/2014/main" id="{EBF33DA2-76E7-4F2D-A6A7-6D55EC70CCB8}"/>
              </a:ext>
            </a:extLst>
          </p:cNvPr>
          <p:cNvSpPr txBox="1"/>
          <p:nvPr/>
        </p:nvSpPr>
        <p:spPr>
          <a:xfrm rot="10800000" flipV="1">
            <a:off x="6145011" y="6058679"/>
            <a:ext cx="5879921" cy="261610"/>
          </a:xfrm>
          <a:prstGeom prst="rect">
            <a:avLst/>
          </a:prstGeom>
          <a:noFill/>
        </p:spPr>
        <p:txBody>
          <a:bodyPr wrap="square">
            <a:spAutoFit/>
          </a:bodyPr>
          <a:lstStyle/>
          <a:p>
            <a:pPr>
              <a:spcAft>
                <a:spcPts val="600"/>
              </a:spcAft>
            </a:pPr>
            <a:r>
              <a:rPr lang="en-US" sz="1100" dirty="0"/>
              <a:t>Disclaimer:  This webinar is being recorded and will be available for viewing on the CoSA website.</a:t>
            </a:r>
          </a:p>
        </p:txBody>
      </p:sp>
    </p:spTree>
    <p:extLst>
      <p:ext uri="{BB962C8B-B14F-4D97-AF65-F5344CB8AC3E}">
        <p14:creationId xmlns:p14="http://schemas.microsoft.com/office/powerpoint/2010/main" val="2935986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189E-2E1C-4DDF-BA43-BE03D0BFEA1B}"/>
              </a:ext>
            </a:extLst>
          </p:cNvPr>
          <p:cNvSpPr>
            <a:spLocks noGrp="1"/>
          </p:cNvSpPr>
          <p:nvPr>
            <p:ph type="title"/>
          </p:nvPr>
        </p:nvSpPr>
        <p:spPr/>
        <p:txBody>
          <a:bodyPr>
            <a:normAutofit/>
          </a:bodyPr>
          <a:lstStyle/>
          <a:p>
            <a:r>
              <a:rPr lang="en-US" dirty="0"/>
              <a:t>New Hire</a:t>
            </a:r>
          </a:p>
        </p:txBody>
      </p:sp>
      <p:sp>
        <p:nvSpPr>
          <p:cNvPr id="3" name="Content Placeholder 2">
            <a:extLst>
              <a:ext uri="{FF2B5EF4-FFF2-40B4-BE49-F238E27FC236}">
                <a16:creationId xmlns:a16="http://schemas.microsoft.com/office/drawing/2014/main" id="{935D55D0-7481-44BC-A801-CEB89A64EF3A}"/>
              </a:ext>
            </a:extLst>
          </p:cNvPr>
          <p:cNvSpPr>
            <a:spLocks noGrp="1"/>
          </p:cNvSpPr>
          <p:nvPr>
            <p:ph type="body" sz="half" idx="2"/>
          </p:nvPr>
        </p:nvSpPr>
        <p:spPr>
          <a:xfrm>
            <a:off x="2163763" y="2103609"/>
            <a:ext cx="3932237" cy="3811588"/>
          </a:xfrm>
        </p:spPr>
        <p:txBody>
          <a:bodyPr anchor="ctr">
            <a:normAutofit/>
          </a:bodyPr>
          <a:lstStyle/>
          <a:p>
            <a:pPr marL="0" indent="0">
              <a:buNone/>
            </a:pPr>
            <a:r>
              <a:rPr lang="en-US" sz="2400" b="1" dirty="0"/>
              <a:t>Rebecca </a:t>
            </a:r>
            <a:r>
              <a:rPr lang="en-US" sz="2400" b="1" dirty="0" err="1"/>
              <a:t>Julson</a:t>
            </a:r>
            <a:endParaRPr lang="en-US" sz="2400" b="1" dirty="0"/>
          </a:p>
          <a:p>
            <a:pPr marL="0" indent="0">
              <a:buNone/>
            </a:pPr>
            <a:r>
              <a:rPr lang="en-US" sz="2400" dirty="0"/>
              <a:t>Community Coordinator</a:t>
            </a:r>
            <a:endParaRPr lang="en-US" sz="1800" dirty="0"/>
          </a:p>
          <a:p>
            <a:pPr marL="457200" lvl="1" indent="0">
              <a:buNone/>
            </a:pPr>
            <a:r>
              <a:rPr lang="en-US" sz="2000" dirty="0"/>
              <a:t> </a:t>
            </a:r>
          </a:p>
        </p:txBody>
      </p:sp>
      <p:sp>
        <p:nvSpPr>
          <p:cNvPr id="4" name="Footer Placeholder 3">
            <a:extLst>
              <a:ext uri="{FF2B5EF4-FFF2-40B4-BE49-F238E27FC236}">
                <a16:creationId xmlns:a16="http://schemas.microsoft.com/office/drawing/2014/main" id="{11C3152C-294D-4A2C-A6CF-979B2B80786B}"/>
              </a:ext>
            </a:extLst>
          </p:cNvPr>
          <p:cNvSpPr>
            <a:spLocks noGrp="1"/>
          </p:cNvSpPr>
          <p:nvPr>
            <p:ph type="ftr" sz="quarter" idx="11"/>
          </p:nvPr>
        </p:nvSpPr>
        <p:spPr/>
        <p:txBody>
          <a:bodyPr>
            <a:normAutofit/>
          </a:bodyPr>
          <a:lstStyle/>
          <a:p>
            <a:pPr algn="l">
              <a:spcAft>
                <a:spcPts val="600"/>
              </a:spcAft>
            </a:pPr>
            <a:r>
              <a:rPr lang="en-US" sz="1050" dirty="0">
                <a:solidFill>
                  <a:schemeClr val="tx1">
                    <a:lumMod val="75000"/>
                    <a:lumOff val="25000"/>
                  </a:schemeClr>
                </a:solidFill>
              </a:rPr>
              <a:t>January 25, 2024</a:t>
            </a:r>
          </a:p>
        </p:txBody>
      </p:sp>
      <p:pic>
        <p:nvPicPr>
          <p:cNvPr id="11" name="Picture 10" descr="Headshot of Rebecca Julson">
            <a:extLst>
              <a:ext uri="{FF2B5EF4-FFF2-40B4-BE49-F238E27FC236}">
                <a16:creationId xmlns:a16="http://schemas.microsoft.com/office/drawing/2014/main" id="{748077B6-6DC6-91BB-8DDD-01FDAEA07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143" y="2236919"/>
            <a:ext cx="3062514" cy="3544968"/>
          </a:xfrm>
          <a:prstGeom prst="rect">
            <a:avLst/>
          </a:prstGeom>
        </p:spPr>
      </p:pic>
    </p:spTree>
    <p:extLst>
      <p:ext uri="{BB962C8B-B14F-4D97-AF65-F5344CB8AC3E}">
        <p14:creationId xmlns:p14="http://schemas.microsoft.com/office/powerpoint/2010/main" val="168617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189E-2E1C-4DDF-BA43-BE03D0BFEA1B}"/>
              </a:ext>
            </a:extLst>
          </p:cNvPr>
          <p:cNvSpPr>
            <a:spLocks noGrp="1"/>
          </p:cNvSpPr>
          <p:nvPr>
            <p:ph type="title"/>
          </p:nvPr>
        </p:nvSpPr>
        <p:spPr>
          <a:xfrm>
            <a:off x="1136428" y="627564"/>
            <a:ext cx="7474172" cy="1325563"/>
          </a:xfrm>
        </p:spPr>
        <p:txBody>
          <a:bodyPr>
            <a:normAutofit/>
          </a:bodyPr>
          <a:lstStyle/>
          <a:p>
            <a:r>
              <a:rPr lang="en-US" dirty="0"/>
              <a:t>CoSA Committees</a:t>
            </a:r>
          </a:p>
        </p:txBody>
      </p:sp>
      <p:sp>
        <p:nvSpPr>
          <p:cNvPr id="3" name="Content Placeholder 2">
            <a:extLst>
              <a:ext uri="{FF2B5EF4-FFF2-40B4-BE49-F238E27FC236}">
                <a16:creationId xmlns:a16="http://schemas.microsoft.com/office/drawing/2014/main" id="{935D55D0-7481-44BC-A801-CEB89A64EF3A}"/>
              </a:ext>
            </a:extLst>
          </p:cNvPr>
          <p:cNvSpPr>
            <a:spLocks noGrp="1"/>
          </p:cNvSpPr>
          <p:nvPr>
            <p:ph idx="1"/>
          </p:nvPr>
        </p:nvSpPr>
        <p:spPr>
          <a:xfrm>
            <a:off x="1136428" y="1688840"/>
            <a:ext cx="7350723" cy="3929985"/>
          </a:xfrm>
        </p:spPr>
        <p:txBody>
          <a:bodyPr anchor="t">
            <a:normAutofit/>
          </a:bodyPr>
          <a:lstStyle/>
          <a:p>
            <a:r>
              <a:rPr lang="en-US" sz="2000" dirty="0"/>
              <a:t>Advocacy Committee – </a:t>
            </a:r>
            <a:r>
              <a:rPr lang="en-US" sz="2000" i="1" dirty="0"/>
              <a:t>seeking a co-chair</a:t>
            </a:r>
          </a:p>
          <a:p>
            <a:r>
              <a:rPr lang="en-US" sz="2000" dirty="0"/>
              <a:t>ARM Survey Committee – </a:t>
            </a:r>
            <a:r>
              <a:rPr lang="en-US" sz="2000" i="1" dirty="0"/>
              <a:t>assessment + visioning</a:t>
            </a:r>
          </a:p>
          <a:p>
            <a:r>
              <a:rPr lang="en-US" sz="2000" dirty="0"/>
              <a:t>Awards Committee – </a:t>
            </a:r>
            <a:r>
              <a:rPr lang="en-US" sz="2000" i="1" dirty="0"/>
              <a:t>small commitment, big impact</a:t>
            </a:r>
          </a:p>
          <a:p>
            <a:r>
              <a:rPr lang="en-US" sz="2000" dirty="0"/>
              <a:t>Development Committee – </a:t>
            </a:r>
            <a:r>
              <a:rPr lang="en-US" sz="2000" i="1" dirty="0"/>
              <a:t>seeking new members</a:t>
            </a:r>
          </a:p>
          <a:p>
            <a:r>
              <a:rPr lang="en-US" sz="2000" dirty="0"/>
              <a:t>Education &amp; Training Committee – </a:t>
            </a:r>
            <a:r>
              <a:rPr lang="en-US" sz="2000" i="1" dirty="0"/>
              <a:t>shape our monthly learning opportunities</a:t>
            </a:r>
          </a:p>
          <a:p>
            <a:r>
              <a:rPr lang="en-US" sz="2000" dirty="0"/>
              <a:t>IDEA Committee – </a:t>
            </a:r>
            <a:r>
              <a:rPr lang="en-US" sz="2000" i="1" dirty="0"/>
              <a:t>start something new</a:t>
            </a:r>
          </a:p>
          <a:p>
            <a:r>
              <a:rPr lang="en-US" sz="2000" dirty="0"/>
              <a:t>Finance Committee – </a:t>
            </a:r>
            <a:r>
              <a:rPr lang="en-US" sz="2000" i="1" dirty="0"/>
              <a:t>learn more about our funding</a:t>
            </a:r>
          </a:p>
          <a:p>
            <a:r>
              <a:rPr lang="en-US" sz="2000" dirty="0"/>
              <a:t>Nominating Committee – </a:t>
            </a:r>
            <a:r>
              <a:rPr lang="en-US" sz="2000" i="1" dirty="0"/>
              <a:t>find our next leaders</a:t>
            </a:r>
          </a:p>
        </p:txBody>
      </p:sp>
      <p:sp>
        <p:nvSpPr>
          <p:cNvPr id="4" name="Footer Placeholder 3">
            <a:extLst>
              <a:ext uri="{FF2B5EF4-FFF2-40B4-BE49-F238E27FC236}">
                <a16:creationId xmlns:a16="http://schemas.microsoft.com/office/drawing/2014/main" id="{11C3152C-294D-4A2C-A6CF-979B2B80786B}"/>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519AB9C4-7EBB-4348-B0AA-5B8606CE1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3340750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D189E-2E1C-4DDF-BA43-BE03D0BFEA1B}"/>
              </a:ext>
            </a:extLst>
          </p:cNvPr>
          <p:cNvSpPr>
            <a:spLocks noGrp="1"/>
          </p:cNvSpPr>
          <p:nvPr>
            <p:ph type="title"/>
          </p:nvPr>
        </p:nvSpPr>
        <p:spPr>
          <a:xfrm>
            <a:off x="1136428" y="627564"/>
            <a:ext cx="7474172" cy="1325563"/>
          </a:xfrm>
        </p:spPr>
        <p:txBody>
          <a:bodyPr>
            <a:normAutofit/>
          </a:bodyPr>
          <a:lstStyle/>
          <a:p>
            <a:r>
              <a:rPr lang="en-US" dirty="0"/>
              <a:t>SERI Sub-committees</a:t>
            </a:r>
          </a:p>
        </p:txBody>
      </p:sp>
      <p:sp>
        <p:nvSpPr>
          <p:cNvPr id="3" name="Content Placeholder 2">
            <a:extLst>
              <a:ext uri="{FF2B5EF4-FFF2-40B4-BE49-F238E27FC236}">
                <a16:creationId xmlns:a16="http://schemas.microsoft.com/office/drawing/2014/main" id="{935D55D0-7481-44BC-A801-CEB89A64EF3A}"/>
              </a:ext>
            </a:extLst>
          </p:cNvPr>
          <p:cNvSpPr>
            <a:spLocks noGrp="1"/>
          </p:cNvSpPr>
          <p:nvPr>
            <p:ph idx="1"/>
          </p:nvPr>
        </p:nvSpPr>
        <p:spPr>
          <a:xfrm>
            <a:off x="1139647" y="1703692"/>
            <a:ext cx="6467867" cy="3450613"/>
          </a:xfrm>
        </p:spPr>
        <p:txBody>
          <a:bodyPr anchor="t">
            <a:normAutofit/>
          </a:bodyPr>
          <a:lstStyle/>
          <a:p>
            <a:pPr lvl="1"/>
            <a:endParaRPr lang="en-US" sz="2000" dirty="0"/>
          </a:p>
          <a:p>
            <a:pPr lvl="1"/>
            <a:r>
              <a:rPr lang="en-US" sz="2000" dirty="0"/>
              <a:t>Advocacy &amp; Outreach - </a:t>
            </a:r>
            <a:r>
              <a:rPr lang="en-US" sz="2000" i="1" dirty="0"/>
              <a:t> be the voice for government electronic records and records management</a:t>
            </a:r>
          </a:p>
          <a:p>
            <a:pPr lvl="1"/>
            <a:r>
              <a:rPr lang="en-US" sz="2000" dirty="0"/>
              <a:t>Education &amp; Programming – </a:t>
            </a:r>
            <a:r>
              <a:rPr lang="en-US" sz="2000" i="1" dirty="0"/>
              <a:t>shape the programming opportunities that we offer</a:t>
            </a:r>
          </a:p>
          <a:p>
            <a:pPr lvl="1"/>
            <a:r>
              <a:rPr lang="en-US" sz="2000" dirty="0"/>
              <a:t>Tools &amp; Resources – </a:t>
            </a:r>
            <a:r>
              <a:rPr lang="en-US" sz="2000" i="1" dirty="0"/>
              <a:t>contribute to the guidance and resources that we share and create</a:t>
            </a:r>
            <a:endParaRPr lang="en-US" sz="2000" dirty="0"/>
          </a:p>
        </p:txBody>
      </p:sp>
      <p:sp>
        <p:nvSpPr>
          <p:cNvPr id="4" name="Footer Placeholder 3">
            <a:extLst>
              <a:ext uri="{FF2B5EF4-FFF2-40B4-BE49-F238E27FC236}">
                <a16:creationId xmlns:a16="http://schemas.microsoft.com/office/drawing/2014/main" id="{11C3152C-294D-4A2C-A6CF-979B2B80786B}"/>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28" name="Rectangle 27">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519AB9C4-7EBB-4348-B0AA-5B8606CE1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262995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Upcoming opportunities</a:t>
            </a:r>
          </a:p>
        </p:txBody>
      </p:sp>
      <p:sp>
        <p:nvSpPr>
          <p:cNvPr id="3" name="Content Placeholder 2">
            <a:extLst>
              <a:ext uri="{FF2B5EF4-FFF2-40B4-BE49-F238E27FC236}">
                <a16:creationId xmlns:a16="http://schemas.microsoft.com/office/drawing/2014/main" id="{3F85590E-D63A-4DED-840F-15C1DA83EBF3}"/>
              </a:ext>
            </a:extLst>
          </p:cNvPr>
          <p:cNvSpPr>
            <a:spLocks noGrp="1"/>
          </p:cNvSpPr>
          <p:nvPr>
            <p:ph idx="1"/>
          </p:nvPr>
        </p:nvSpPr>
        <p:spPr>
          <a:xfrm>
            <a:off x="1136429" y="1744910"/>
            <a:ext cx="6467867" cy="4485525"/>
          </a:xfrm>
        </p:spPr>
        <p:txBody>
          <a:bodyPr anchor="t">
            <a:normAutofit/>
          </a:bodyPr>
          <a:lstStyle/>
          <a:p>
            <a:pPr marL="0" indent="0">
              <a:buNone/>
            </a:pPr>
            <a:r>
              <a:rPr lang="en-US" sz="2000" b="1" dirty="0"/>
              <a:t>2024 Focus: Accessibility</a:t>
            </a:r>
          </a:p>
          <a:p>
            <a:r>
              <a:rPr lang="en-US" sz="2000" dirty="0"/>
              <a:t>February 13 – Come learn about completing your Digital Preservation Capability Maturity Model (DPCMM) self-assessment</a:t>
            </a:r>
          </a:p>
          <a:p>
            <a:r>
              <a:rPr lang="en-US" sz="2000" dirty="0"/>
              <a:t>February 22 – Issues regarding health records in state archives</a:t>
            </a:r>
          </a:p>
          <a:p>
            <a:r>
              <a:rPr lang="en-US" sz="2000" dirty="0"/>
              <a:t>March 12 – Chatting with SERI: Cloudy with a chance of records</a:t>
            </a:r>
          </a:p>
          <a:p>
            <a:r>
              <a:rPr lang="en-US" sz="2000" dirty="0"/>
              <a:t>March + April – Hiring in and navigating the government job market</a:t>
            </a:r>
          </a:p>
          <a:p>
            <a:r>
              <a:rPr lang="en-US" sz="2000" dirty="0"/>
              <a:t>May 16 – 2</a:t>
            </a:r>
            <a:r>
              <a:rPr lang="en-US" sz="2000" baseline="30000" dirty="0"/>
              <a:t>nd</a:t>
            </a:r>
            <a:r>
              <a:rPr lang="en-US" sz="2000" dirty="0"/>
              <a:t> annual SERI STEER Unconference</a:t>
            </a:r>
          </a:p>
          <a:p>
            <a:r>
              <a:rPr lang="en-US" sz="2000" dirty="0"/>
              <a:t>October 10 – Electronic Records Day webinar</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1200032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4FF8C2-F921-1FD2-8958-6B8A82710EC5}"/>
              </a:ext>
            </a:extLst>
          </p:cNvPr>
          <p:cNvSpPr>
            <a:spLocks noGrp="1"/>
          </p:cNvSpPr>
          <p:nvPr>
            <p:ph type="title"/>
          </p:nvPr>
        </p:nvSpPr>
        <p:spPr/>
        <p:txBody>
          <a:bodyPr/>
          <a:lstStyle/>
          <a:p>
            <a:r>
              <a:rPr lang="en-US" dirty="0"/>
              <a:t>Special Projects</a:t>
            </a:r>
          </a:p>
        </p:txBody>
      </p:sp>
      <p:sp>
        <p:nvSpPr>
          <p:cNvPr id="6" name="Text Placeholder 5">
            <a:extLst>
              <a:ext uri="{FF2B5EF4-FFF2-40B4-BE49-F238E27FC236}">
                <a16:creationId xmlns:a16="http://schemas.microsoft.com/office/drawing/2014/main" id="{22E8883F-8552-AA89-87C4-B653B9A0392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01F2F5E2-134E-5EF8-A84D-3F65158A0BCA}"/>
              </a:ext>
            </a:extLst>
          </p:cNvPr>
          <p:cNvSpPr>
            <a:spLocks noGrp="1"/>
          </p:cNvSpPr>
          <p:nvPr>
            <p:ph type="ftr" sz="quarter" idx="11"/>
          </p:nvPr>
        </p:nvSpPr>
        <p:spPr/>
        <p:txBody>
          <a:bodyPr/>
          <a:lstStyle/>
          <a:p>
            <a:r>
              <a:rPr lang="en-US" dirty="0"/>
              <a:t>January 25, 2024</a:t>
            </a:r>
          </a:p>
        </p:txBody>
      </p:sp>
    </p:spTree>
    <p:extLst>
      <p:ext uri="{BB962C8B-B14F-4D97-AF65-F5344CB8AC3E}">
        <p14:creationId xmlns:p14="http://schemas.microsoft.com/office/powerpoint/2010/main" val="134724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Volunteers needed!</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8" name="Content Placeholder 7">
            <a:extLst>
              <a:ext uri="{FF2B5EF4-FFF2-40B4-BE49-F238E27FC236}">
                <a16:creationId xmlns:a16="http://schemas.microsoft.com/office/drawing/2014/main" id="{B3140D45-B490-66AD-4D53-6CD26D11C037}"/>
              </a:ext>
            </a:extLst>
          </p:cNvPr>
          <p:cNvSpPr>
            <a:spLocks noGrp="1"/>
          </p:cNvSpPr>
          <p:nvPr>
            <p:ph idx="1"/>
          </p:nvPr>
        </p:nvSpPr>
        <p:spPr/>
        <p:txBody>
          <a:bodyPr/>
          <a:lstStyle/>
          <a:p>
            <a:r>
              <a:rPr lang="en-US" dirty="0"/>
              <a:t>ARM Survey</a:t>
            </a:r>
          </a:p>
          <a:p>
            <a:pPr lvl="1"/>
            <a:r>
              <a:rPr lang="en-US" dirty="0"/>
              <a:t>One year commitment</a:t>
            </a:r>
          </a:p>
          <a:p>
            <a:r>
              <a:rPr lang="en-US" dirty="0"/>
              <a:t>SERI Strategic Planning</a:t>
            </a:r>
          </a:p>
          <a:p>
            <a:pPr lvl="1"/>
            <a:r>
              <a:rPr lang="en-US" dirty="0"/>
              <a:t>12-month commitment</a:t>
            </a:r>
          </a:p>
          <a:p>
            <a:pPr lvl="1"/>
            <a:r>
              <a:rPr lang="en-US" dirty="0"/>
              <a:t>To help shape the next strategic plan</a:t>
            </a:r>
          </a:p>
          <a:p>
            <a:r>
              <a:rPr lang="en-US" dirty="0"/>
              <a:t>2024 Annual Meeting Planning Committee</a:t>
            </a:r>
          </a:p>
          <a:p>
            <a:pPr lvl="1"/>
            <a:r>
              <a:rPr lang="en-US" dirty="0"/>
              <a:t>9-month commitment (January – September)</a:t>
            </a:r>
          </a:p>
          <a:p>
            <a:pPr lvl="1"/>
            <a:r>
              <a:rPr lang="en-US" dirty="0"/>
              <a:t>Launch meeting: January 31</a:t>
            </a:r>
          </a:p>
          <a:p>
            <a:endParaRPr lang="en-US" dirty="0"/>
          </a:p>
        </p:txBody>
      </p:sp>
    </p:spTree>
    <p:extLst>
      <p:ext uri="{BB962C8B-B14F-4D97-AF65-F5344CB8AC3E}">
        <p14:creationId xmlns:p14="http://schemas.microsoft.com/office/powerpoint/2010/main" val="156395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CoSA Data Aggregation Project</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8" name="Content Placeholder 7">
            <a:extLst>
              <a:ext uri="{FF2B5EF4-FFF2-40B4-BE49-F238E27FC236}">
                <a16:creationId xmlns:a16="http://schemas.microsoft.com/office/drawing/2014/main" id="{B3140D45-B490-66AD-4D53-6CD26D11C037}"/>
              </a:ext>
            </a:extLst>
          </p:cNvPr>
          <p:cNvSpPr>
            <a:spLocks noGrp="1"/>
          </p:cNvSpPr>
          <p:nvPr>
            <p:ph idx="1"/>
          </p:nvPr>
        </p:nvSpPr>
        <p:spPr>
          <a:xfrm>
            <a:off x="838200" y="1825625"/>
            <a:ext cx="8379941" cy="4351338"/>
          </a:xfrm>
        </p:spPr>
        <p:txBody>
          <a:bodyPr/>
          <a:lstStyle/>
          <a:p>
            <a:r>
              <a:rPr lang="en-US" dirty="0"/>
              <a:t>State and Territorial Archive Data Aggregation Planning Grant</a:t>
            </a:r>
          </a:p>
          <a:p>
            <a:pPr lvl="1"/>
            <a:r>
              <a:rPr lang="en-US" dirty="0"/>
              <a:t>18-month project</a:t>
            </a:r>
          </a:p>
          <a:p>
            <a:pPr lvl="1"/>
            <a:r>
              <a:rPr lang="en-US" dirty="0"/>
              <a:t>To support a planning effort and sustainable path forward for CoSA to be excellent stewards of our rich information resources</a:t>
            </a:r>
          </a:p>
          <a:p>
            <a:pPr lvl="1"/>
            <a:r>
              <a:rPr lang="en-US" dirty="0"/>
              <a:t>Project consultants: AVP</a:t>
            </a:r>
          </a:p>
          <a:p>
            <a:pPr lvl="1"/>
            <a:r>
              <a:rPr lang="en-US" dirty="0"/>
              <a:t>Currently seeking advisory council and focus group participants to provide input (approx. 6-month commitment)</a:t>
            </a:r>
          </a:p>
          <a:p>
            <a:endParaRPr lang="en-US" dirty="0"/>
          </a:p>
        </p:txBody>
      </p:sp>
      <p:pic>
        <p:nvPicPr>
          <p:cNvPr id="7" name="Picture 6" descr="A black background with white text&#10;&#10;Description automatically generated">
            <a:extLst>
              <a:ext uri="{FF2B5EF4-FFF2-40B4-BE49-F238E27FC236}">
                <a16:creationId xmlns:a16="http://schemas.microsoft.com/office/drawing/2014/main" id="{99511A20-2655-25B6-F3F7-BE78DCE9FB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0910" y="5457860"/>
            <a:ext cx="2028830" cy="719103"/>
          </a:xfrm>
          <a:prstGeom prst="rect">
            <a:avLst/>
          </a:prstGeom>
        </p:spPr>
      </p:pic>
    </p:spTree>
    <p:extLst>
      <p:ext uri="{BB962C8B-B14F-4D97-AF65-F5344CB8AC3E}">
        <p14:creationId xmlns:p14="http://schemas.microsoft.com/office/powerpoint/2010/main" val="3894003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BACKER</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8" name="Content Placeholder 7">
            <a:extLst>
              <a:ext uri="{FF2B5EF4-FFF2-40B4-BE49-F238E27FC236}">
                <a16:creationId xmlns:a16="http://schemas.microsoft.com/office/drawing/2014/main" id="{B3140D45-B490-66AD-4D53-6CD26D11C037}"/>
              </a:ext>
            </a:extLst>
          </p:cNvPr>
          <p:cNvSpPr>
            <a:spLocks noGrp="1"/>
          </p:cNvSpPr>
          <p:nvPr>
            <p:ph idx="1"/>
          </p:nvPr>
        </p:nvSpPr>
        <p:spPr>
          <a:xfrm>
            <a:off x="838200" y="1825625"/>
            <a:ext cx="8379941" cy="4351338"/>
          </a:xfrm>
        </p:spPr>
        <p:txBody>
          <a:bodyPr/>
          <a:lstStyle/>
          <a:p>
            <a:r>
              <a:rPr lang="en-US" dirty="0"/>
              <a:t>Building Archival Capacity for Keeping Electronic Records (BACKER)</a:t>
            </a:r>
          </a:p>
          <a:p>
            <a:pPr lvl="1"/>
            <a:r>
              <a:rPr lang="en-US" dirty="0"/>
              <a:t>36-month project ending July 2024</a:t>
            </a:r>
          </a:p>
          <a:p>
            <a:pPr lvl="1"/>
            <a:r>
              <a:rPr lang="en-US" dirty="0"/>
              <a:t>Digital Preservation Capability Maturity Model (DPCMM) Self-Assessment (February – March)</a:t>
            </a:r>
          </a:p>
          <a:p>
            <a:pPr lvl="1"/>
            <a:r>
              <a:rPr lang="en-US" dirty="0"/>
              <a:t>Direct Assistance</a:t>
            </a:r>
          </a:p>
          <a:p>
            <a:pPr lvl="1"/>
            <a:r>
              <a:rPr lang="en-US" dirty="0"/>
              <a:t>Managing Cross-Cultural Differences</a:t>
            </a:r>
          </a:p>
          <a:p>
            <a:endParaRPr lang="en-US" dirty="0"/>
          </a:p>
        </p:txBody>
      </p:sp>
      <p:pic>
        <p:nvPicPr>
          <p:cNvPr id="3" name="Picture 2">
            <a:extLst>
              <a:ext uri="{FF2B5EF4-FFF2-40B4-BE49-F238E27FC236}">
                <a16:creationId xmlns:a16="http://schemas.microsoft.com/office/drawing/2014/main" id="{AAC2F5CB-F1D9-3789-3B03-7CE1AA6DE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3086" y="5287896"/>
            <a:ext cx="1725055" cy="889067"/>
          </a:xfrm>
          <a:prstGeom prst="rect">
            <a:avLst/>
          </a:prstGeom>
        </p:spPr>
      </p:pic>
    </p:spTree>
    <p:extLst>
      <p:ext uri="{BB962C8B-B14F-4D97-AF65-F5344CB8AC3E}">
        <p14:creationId xmlns:p14="http://schemas.microsoft.com/office/powerpoint/2010/main" val="4260189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AWARE Project</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8" name="Content Placeholder 7">
            <a:extLst>
              <a:ext uri="{FF2B5EF4-FFF2-40B4-BE49-F238E27FC236}">
                <a16:creationId xmlns:a16="http://schemas.microsoft.com/office/drawing/2014/main" id="{B3140D45-B490-66AD-4D53-6CD26D11C037}"/>
              </a:ext>
            </a:extLst>
          </p:cNvPr>
          <p:cNvSpPr>
            <a:spLocks noGrp="1"/>
          </p:cNvSpPr>
          <p:nvPr>
            <p:ph idx="1"/>
          </p:nvPr>
        </p:nvSpPr>
        <p:spPr>
          <a:xfrm>
            <a:off x="838200" y="1825625"/>
            <a:ext cx="8379941" cy="4351338"/>
          </a:xfrm>
        </p:spPr>
        <p:txBody>
          <a:bodyPr/>
          <a:lstStyle/>
          <a:p>
            <a:r>
              <a:rPr lang="en-US" dirty="0"/>
              <a:t>Archives Working Across Remote Environments (AWARE): Connecting the Government Archives of the U.S. Territories, Hawaii, and Alaska</a:t>
            </a:r>
          </a:p>
          <a:p>
            <a:pPr lvl="1"/>
            <a:r>
              <a:rPr lang="en-US" dirty="0"/>
              <a:t>24-month IMLS funded National Leadership Planning Grant</a:t>
            </a:r>
          </a:p>
          <a:p>
            <a:pPr lvl="1"/>
            <a:r>
              <a:rPr lang="en-US" dirty="0"/>
              <a:t>Direct response to feedback from our members</a:t>
            </a:r>
          </a:p>
          <a:p>
            <a:pPr lvl="1"/>
            <a:r>
              <a:rPr lang="en-US" dirty="0"/>
              <a:t>Building a foundation of community and support and making recommendations for the next steps</a:t>
            </a:r>
          </a:p>
          <a:p>
            <a:endParaRPr lang="en-US" dirty="0"/>
          </a:p>
        </p:txBody>
      </p:sp>
      <p:pic>
        <p:nvPicPr>
          <p:cNvPr id="3" name="Picture 2">
            <a:extLst>
              <a:ext uri="{FF2B5EF4-FFF2-40B4-BE49-F238E27FC236}">
                <a16:creationId xmlns:a16="http://schemas.microsoft.com/office/drawing/2014/main" id="{1B8A7B2F-EB55-E133-0297-F7317EAAA0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3086" y="5287896"/>
            <a:ext cx="1725055" cy="889067"/>
          </a:xfrm>
          <a:prstGeom prst="rect">
            <a:avLst/>
          </a:prstGeom>
        </p:spPr>
      </p:pic>
    </p:spTree>
    <p:extLst>
      <p:ext uri="{BB962C8B-B14F-4D97-AF65-F5344CB8AC3E}">
        <p14:creationId xmlns:p14="http://schemas.microsoft.com/office/powerpoint/2010/main" val="281560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4FF8C2-F921-1FD2-8958-6B8A82710EC5}"/>
              </a:ext>
            </a:extLst>
          </p:cNvPr>
          <p:cNvSpPr>
            <a:spLocks noGrp="1"/>
          </p:cNvSpPr>
          <p:nvPr>
            <p:ph type="title"/>
          </p:nvPr>
        </p:nvSpPr>
        <p:spPr/>
        <p:txBody>
          <a:bodyPr/>
          <a:lstStyle/>
          <a:p>
            <a:r>
              <a:rPr lang="en-US" dirty="0"/>
              <a:t>2024 Annual Meeting</a:t>
            </a:r>
          </a:p>
        </p:txBody>
      </p:sp>
      <p:sp>
        <p:nvSpPr>
          <p:cNvPr id="6" name="Text Placeholder 5">
            <a:extLst>
              <a:ext uri="{FF2B5EF4-FFF2-40B4-BE49-F238E27FC236}">
                <a16:creationId xmlns:a16="http://schemas.microsoft.com/office/drawing/2014/main" id="{22E8883F-8552-AA89-87C4-B653B9A03929}"/>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01F2F5E2-134E-5EF8-A84D-3F65158A0BCA}"/>
              </a:ext>
            </a:extLst>
          </p:cNvPr>
          <p:cNvSpPr>
            <a:spLocks noGrp="1"/>
          </p:cNvSpPr>
          <p:nvPr>
            <p:ph type="ftr" sz="quarter" idx="11"/>
          </p:nvPr>
        </p:nvSpPr>
        <p:spPr/>
        <p:txBody>
          <a:bodyPr/>
          <a:lstStyle/>
          <a:p>
            <a:r>
              <a:rPr lang="en-US" dirty="0"/>
              <a:t>January 25, 2024</a:t>
            </a:r>
          </a:p>
        </p:txBody>
      </p:sp>
    </p:spTree>
    <p:extLst>
      <p:ext uri="{BB962C8B-B14F-4D97-AF65-F5344CB8AC3E}">
        <p14:creationId xmlns:p14="http://schemas.microsoft.com/office/powerpoint/2010/main" val="350681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CA72BEFF-2A7C-9877-756D-A0B85C38B0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1438" y="4224762"/>
            <a:ext cx="2825272" cy="701137"/>
          </a:xfrm>
          <a:prstGeom prst="rect">
            <a:avLst/>
          </a:prstGeom>
        </p:spPr>
      </p:pic>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Sponsors</a:t>
            </a:r>
          </a:p>
        </p:txBody>
      </p:sp>
      <p:sp>
        <p:nvSpPr>
          <p:cNvPr id="4" name="Footer Placeholder 3">
            <a:extLst>
              <a:ext uri="{FF2B5EF4-FFF2-40B4-BE49-F238E27FC236}">
                <a16:creationId xmlns:a16="http://schemas.microsoft.com/office/drawing/2014/main" id="{CFB84016-59E6-4D64-AAEF-5726D701163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5" name="Picture 4" descr="A drawing of a face&#10;&#10;Description automatically generated">
            <a:extLst>
              <a:ext uri="{FF2B5EF4-FFF2-40B4-BE49-F238E27FC236}">
                <a16:creationId xmlns:a16="http://schemas.microsoft.com/office/drawing/2014/main" id="{6868EE0E-5B97-4C65-D869-E7B060DA42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6" name="Content Placeholder 4">
            <a:extLst>
              <a:ext uri="{FF2B5EF4-FFF2-40B4-BE49-F238E27FC236}">
                <a16:creationId xmlns:a16="http://schemas.microsoft.com/office/drawing/2014/main" id="{8DD4E014-5C24-6C4A-342E-F31E4AF41D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2499" y="2052703"/>
            <a:ext cx="2944623" cy="603556"/>
          </a:xfrm>
          <a:prstGeom prst="rect">
            <a:avLst/>
          </a:prstGeom>
        </p:spPr>
      </p:pic>
      <p:pic>
        <p:nvPicPr>
          <p:cNvPr id="12" name="Picture 11">
            <a:extLst>
              <a:ext uri="{FF2B5EF4-FFF2-40B4-BE49-F238E27FC236}">
                <a16:creationId xmlns:a16="http://schemas.microsoft.com/office/drawing/2014/main" id="{E774B8EF-5725-45E2-9D5F-65209CD70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625" y="3028673"/>
            <a:ext cx="2956816" cy="768163"/>
          </a:xfrm>
          <a:prstGeom prst="rect">
            <a:avLst/>
          </a:prstGeom>
        </p:spPr>
      </p:pic>
      <p:pic>
        <p:nvPicPr>
          <p:cNvPr id="14" name="Picture 13">
            <a:extLst>
              <a:ext uri="{FF2B5EF4-FFF2-40B4-BE49-F238E27FC236}">
                <a16:creationId xmlns:a16="http://schemas.microsoft.com/office/drawing/2014/main" id="{8A7D561E-E2EC-7F4E-0CA4-9FB7160783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1796" y="2978676"/>
            <a:ext cx="2700762" cy="755970"/>
          </a:xfrm>
          <a:prstGeom prst="rect">
            <a:avLst/>
          </a:prstGeom>
        </p:spPr>
      </p:pic>
      <p:pic>
        <p:nvPicPr>
          <p:cNvPr id="16" name="Picture 15">
            <a:extLst>
              <a:ext uri="{FF2B5EF4-FFF2-40B4-BE49-F238E27FC236}">
                <a16:creationId xmlns:a16="http://schemas.microsoft.com/office/drawing/2014/main" id="{17756311-D3B0-03A6-3820-0C36ACCD00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83724" y="1757715"/>
            <a:ext cx="2920237" cy="1304657"/>
          </a:xfrm>
          <a:prstGeom prst="rect">
            <a:avLst/>
          </a:prstGeom>
        </p:spPr>
      </p:pic>
      <p:pic>
        <p:nvPicPr>
          <p:cNvPr id="17" name="Picture 16">
            <a:extLst>
              <a:ext uri="{FF2B5EF4-FFF2-40B4-BE49-F238E27FC236}">
                <a16:creationId xmlns:a16="http://schemas.microsoft.com/office/drawing/2014/main" id="{60422E24-B39C-5F63-AD7A-22FCC1A947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25718" y="4198190"/>
            <a:ext cx="3121423" cy="530398"/>
          </a:xfrm>
          <a:prstGeom prst="rect">
            <a:avLst/>
          </a:prstGeom>
        </p:spPr>
      </p:pic>
      <p:pic>
        <p:nvPicPr>
          <p:cNvPr id="18" name="Picture 17">
            <a:extLst>
              <a:ext uri="{FF2B5EF4-FFF2-40B4-BE49-F238E27FC236}">
                <a16:creationId xmlns:a16="http://schemas.microsoft.com/office/drawing/2014/main" id="{CC45CA77-09E1-28A5-A6F6-F78938DCA8B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08277" y="3016117"/>
            <a:ext cx="902286" cy="841321"/>
          </a:xfrm>
          <a:prstGeom prst="rect">
            <a:avLst/>
          </a:prstGeom>
        </p:spPr>
      </p:pic>
      <p:pic>
        <p:nvPicPr>
          <p:cNvPr id="19" name="Picture 18">
            <a:extLst>
              <a:ext uri="{FF2B5EF4-FFF2-40B4-BE49-F238E27FC236}">
                <a16:creationId xmlns:a16="http://schemas.microsoft.com/office/drawing/2014/main" id="{D26A99FE-3B00-8BF4-A890-DAEC560D549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8567" y="4270249"/>
            <a:ext cx="2731245" cy="432854"/>
          </a:xfrm>
          <a:prstGeom prst="rect">
            <a:avLst/>
          </a:prstGeom>
        </p:spPr>
      </p:pic>
    </p:spTree>
    <p:extLst>
      <p:ext uri="{BB962C8B-B14F-4D97-AF65-F5344CB8AC3E}">
        <p14:creationId xmlns:p14="http://schemas.microsoft.com/office/powerpoint/2010/main" val="950490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See you in St. Louis!</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8" name="Content Placeholder 7">
            <a:extLst>
              <a:ext uri="{FF2B5EF4-FFF2-40B4-BE49-F238E27FC236}">
                <a16:creationId xmlns:a16="http://schemas.microsoft.com/office/drawing/2014/main" id="{B3140D45-B490-66AD-4D53-6CD26D11C037}"/>
              </a:ext>
            </a:extLst>
          </p:cNvPr>
          <p:cNvSpPr>
            <a:spLocks noGrp="1"/>
          </p:cNvSpPr>
          <p:nvPr>
            <p:ph idx="1"/>
          </p:nvPr>
        </p:nvSpPr>
        <p:spPr>
          <a:xfrm>
            <a:off x="838200" y="1825625"/>
            <a:ext cx="8379941" cy="4351338"/>
          </a:xfrm>
        </p:spPr>
        <p:txBody>
          <a:bodyPr>
            <a:normAutofit lnSpcReduction="10000"/>
          </a:bodyPr>
          <a:lstStyle/>
          <a:p>
            <a:r>
              <a:rPr lang="en-US" dirty="0"/>
              <a:t>Tuesday, Sept. 17 – Territorial Summit</a:t>
            </a:r>
          </a:p>
          <a:p>
            <a:r>
              <a:rPr lang="en-US" dirty="0"/>
              <a:t>Wednesday, Sept. 18</a:t>
            </a:r>
          </a:p>
          <a:p>
            <a:pPr lvl="1"/>
            <a:r>
              <a:rPr lang="en-US" dirty="0"/>
              <a:t>Morning repository tour (optional)</a:t>
            </a:r>
          </a:p>
          <a:p>
            <a:pPr lvl="1"/>
            <a:r>
              <a:rPr lang="en-US" dirty="0"/>
              <a:t>Welcome and opening session (late afternoon)</a:t>
            </a:r>
          </a:p>
          <a:p>
            <a:pPr lvl="1"/>
            <a:r>
              <a:rPr lang="en-US" dirty="0"/>
              <a:t>Opening reception (evening)</a:t>
            </a:r>
          </a:p>
          <a:p>
            <a:r>
              <a:rPr lang="en-US" dirty="0"/>
              <a:t>Thursday, Sept. 19</a:t>
            </a:r>
          </a:p>
          <a:p>
            <a:pPr lvl="1"/>
            <a:r>
              <a:rPr lang="en-US" dirty="0"/>
              <a:t>Programming all day</a:t>
            </a:r>
          </a:p>
          <a:p>
            <a:pPr lvl="1"/>
            <a:r>
              <a:rPr lang="en-US" dirty="0"/>
              <a:t>Breakfast, lunch, reception (included)</a:t>
            </a:r>
          </a:p>
          <a:p>
            <a:r>
              <a:rPr lang="en-US" dirty="0"/>
              <a:t>Friday, Sept. 20</a:t>
            </a:r>
          </a:p>
          <a:p>
            <a:pPr lvl="1"/>
            <a:r>
              <a:rPr lang="en-US" dirty="0"/>
              <a:t>Programming through the afternoon</a:t>
            </a:r>
          </a:p>
          <a:p>
            <a:pPr lvl="1"/>
            <a:r>
              <a:rPr lang="en-US" dirty="0"/>
              <a:t>Breakfast and lunch (included)</a:t>
            </a:r>
          </a:p>
          <a:p>
            <a:endParaRPr lang="en-US" dirty="0"/>
          </a:p>
        </p:txBody>
      </p:sp>
    </p:spTree>
    <p:extLst>
      <p:ext uri="{BB962C8B-B14F-4D97-AF65-F5344CB8AC3E}">
        <p14:creationId xmlns:p14="http://schemas.microsoft.com/office/powerpoint/2010/main" val="4117129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See you in St. Louis!</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8" name="Content Placeholder 7">
            <a:extLst>
              <a:ext uri="{FF2B5EF4-FFF2-40B4-BE49-F238E27FC236}">
                <a16:creationId xmlns:a16="http://schemas.microsoft.com/office/drawing/2014/main" id="{B3140D45-B490-66AD-4D53-6CD26D11C037}"/>
              </a:ext>
            </a:extLst>
          </p:cNvPr>
          <p:cNvSpPr>
            <a:spLocks noGrp="1"/>
          </p:cNvSpPr>
          <p:nvPr>
            <p:ph idx="1"/>
          </p:nvPr>
        </p:nvSpPr>
        <p:spPr>
          <a:xfrm>
            <a:off x="838200" y="1825625"/>
            <a:ext cx="8379941" cy="4351338"/>
          </a:xfrm>
        </p:spPr>
        <p:txBody>
          <a:bodyPr>
            <a:normAutofit/>
          </a:bodyPr>
          <a:lstStyle/>
          <a:p>
            <a:r>
              <a:rPr lang="en-US" dirty="0"/>
              <a:t>Hotel: Announcing very soon!</a:t>
            </a:r>
          </a:p>
          <a:p>
            <a:pPr lvl="1"/>
            <a:r>
              <a:rPr lang="en-US" dirty="0"/>
              <a:t>$149/night</a:t>
            </a:r>
          </a:p>
          <a:p>
            <a:pPr lvl="1"/>
            <a:r>
              <a:rPr lang="en-US" dirty="0"/>
              <a:t>Complimentary parking and </a:t>
            </a:r>
            <a:r>
              <a:rPr lang="en-US" dirty="0" err="1"/>
              <a:t>wifi</a:t>
            </a:r>
            <a:endParaRPr lang="en-US" dirty="0"/>
          </a:p>
          <a:p>
            <a:r>
              <a:rPr lang="en-US" dirty="0"/>
              <a:t>Conference information</a:t>
            </a:r>
          </a:p>
          <a:p>
            <a:pPr lvl="1"/>
            <a:r>
              <a:rPr lang="en-US" dirty="0">
                <a:hlinkClick r:id="rId4"/>
              </a:rPr>
              <a:t>https://www.statearchivists.org/programs-education/cosa-meetings/annual-meeting</a:t>
            </a:r>
            <a:endParaRPr lang="en-US" dirty="0"/>
          </a:p>
          <a:p>
            <a:endParaRPr lang="en-US" dirty="0"/>
          </a:p>
        </p:txBody>
      </p:sp>
    </p:spTree>
    <p:extLst>
      <p:ext uri="{BB962C8B-B14F-4D97-AF65-F5344CB8AC3E}">
        <p14:creationId xmlns:p14="http://schemas.microsoft.com/office/powerpoint/2010/main" val="2086171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Questions and Comments</a:t>
            </a:r>
          </a:p>
        </p:txBody>
      </p:sp>
      <p:sp>
        <p:nvSpPr>
          <p:cNvPr id="4" name="Footer Placeholder 3">
            <a:extLst>
              <a:ext uri="{FF2B5EF4-FFF2-40B4-BE49-F238E27FC236}">
                <a16:creationId xmlns:a16="http://schemas.microsoft.com/office/drawing/2014/main" id="{CFB84016-59E6-4D64-AAEF-5726D701163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15" name="Picture 5">
            <a:extLst>
              <a:ext uri="{FF2B5EF4-FFF2-40B4-BE49-F238E27FC236}">
                <a16:creationId xmlns:a16="http://schemas.microsoft.com/office/drawing/2014/main" id="{B93128F0-4EA7-4202-A26A-544057EB487A}"/>
              </a:ext>
            </a:extLst>
          </p:cNvPr>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227288" y="2302744"/>
            <a:ext cx="2286198" cy="340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11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8F14-414C-455E-8904-9E83BB7D2902}"/>
              </a:ext>
            </a:extLst>
          </p:cNvPr>
          <p:cNvSpPr>
            <a:spLocks noGrp="1"/>
          </p:cNvSpPr>
          <p:nvPr>
            <p:ph type="title"/>
          </p:nvPr>
        </p:nvSpPr>
        <p:spPr>
          <a:xfrm>
            <a:off x="1136428" y="627564"/>
            <a:ext cx="7474172" cy="1325563"/>
          </a:xfrm>
        </p:spPr>
        <p:txBody>
          <a:bodyPr>
            <a:noAutofit/>
          </a:bodyPr>
          <a:lstStyle/>
          <a:p>
            <a:r>
              <a:rPr lang="en-US" dirty="0">
                <a:effectLst/>
              </a:rPr>
              <a:t>Give us your feedback</a:t>
            </a:r>
            <a:endParaRPr lang="en-US" dirty="0"/>
          </a:p>
        </p:txBody>
      </p:sp>
      <p:sp>
        <p:nvSpPr>
          <p:cNvPr id="3" name="Content Placeholder 2">
            <a:extLst>
              <a:ext uri="{FF2B5EF4-FFF2-40B4-BE49-F238E27FC236}">
                <a16:creationId xmlns:a16="http://schemas.microsoft.com/office/drawing/2014/main" id="{1EEFAEA5-FF6D-4334-B226-2F9834CBAF72}"/>
              </a:ext>
            </a:extLst>
          </p:cNvPr>
          <p:cNvSpPr>
            <a:spLocks noGrp="1"/>
          </p:cNvSpPr>
          <p:nvPr>
            <p:ph idx="1"/>
          </p:nvPr>
        </p:nvSpPr>
        <p:spPr>
          <a:xfrm>
            <a:off x="1136428" y="1866900"/>
            <a:ext cx="6467867" cy="4489450"/>
          </a:xfrm>
        </p:spPr>
        <p:txBody>
          <a:bodyPr anchor="ctr">
            <a:normAutofit/>
          </a:bodyPr>
          <a:lstStyle/>
          <a:p>
            <a:pPr marL="0" indent="0">
              <a:spcBef>
                <a:spcPts val="0"/>
              </a:spcBef>
              <a:spcAft>
                <a:spcPts val="900"/>
              </a:spcAft>
              <a:buNone/>
            </a:pPr>
            <a:r>
              <a:rPr lang="en-US" sz="2400" dirty="0"/>
              <a:t>Complete the CoSA Webinar Feedback survey:</a:t>
            </a:r>
          </a:p>
          <a:p>
            <a:pPr marL="0" indent="0">
              <a:spcBef>
                <a:spcPts val="0"/>
              </a:spcBef>
              <a:spcAft>
                <a:spcPts val="900"/>
              </a:spcAft>
              <a:buNone/>
            </a:pPr>
            <a:r>
              <a:rPr lang="en-US" sz="2400" dirty="0">
                <a:hlinkClick r:id="rId2"/>
              </a:rPr>
              <a:t>https://www.surveymonkey.com/r/CoSAwebinar</a:t>
            </a:r>
            <a:r>
              <a:rPr lang="en-US" sz="2400" dirty="0"/>
              <a:t> </a:t>
            </a:r>
          </a:p>
        </p:txBody>
      </p:sp>
      <p:sp>
        <p:nvSpPr>
          <p:cNvPr id="4" name="Footer Placeholder 3">
            <a:extLst>
              <a:ext uri="{FF2B5EF4-FFF2-40B4-BE49-F238E27FC236}">
                <a16:creationId xmlns:a16="http://schemas.microsoft.com/office/drawing/2014/main" id="{92F14B60-86F6-47ED-A495-ACBD3FEDBEEA}"/>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3797671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2190-6A7C-48A2-8A35-694033A2B700}"/>
              </a:ext>
            </a:extLst>
          </p:cNvPr>
          <p:cNvSpPr>
            <a:spLocks noGrp="1"/>
          </p:cNvSpPr>
          <p:nvPr>
            <p:ph type="title"/>
          </p:nvPr>
        </p:nvSpPr>
        <p:spPr>
          <a:xfrm>
            <a:off x="1136428" y="627564"/>
            <a:ext cx="7474172" cy="1325563"/>
          </a:xfrm>
        </p:spPr>
        <p:txBody>
          <a:bodyPr>
            <a:normAutofit/>
          </a:bodyPr>
          <a:lstStyle/>
          <a:p>
            <a:r>
              <a:rPr lang="en-US" dirty="0"/>
              <a:t>Upcoming Events</a:t>
            </a:r>
          </a:p>
        </p:txBody>
      </p:sp>
      <p:sp>
        <p:nvSpPr>
          <p:cNvPr id="3" name="Content Placeholder 2">
            <a:extLst>
              <a:ext uri="{FF2B5EF4-FFF2-40B4-BE49-F238E27FC236}">
                <a16:creationId xmlns:a16="http://schemas.microsoft.com/office/drawing/2014/main" id="{3F85590E-D63A-4DED-840F-15C1DA83EBF3}"/>
              </a:ext>
            </a:extLst>
          </p:cNvPr>
          <p:cNvSpPr>
            <a:spLocks noGrp="1"/>
          </p:cNvSpPr>
          <p:nvPr>
            <p:ph idx="1"/>
          </p:nvPr>
        </p:nvSpPr>
        <p:spPr>
          <a:xfrm>
            <a:off x="1136429" y="1744910"/>
            <a:ext cx="6467867" cy="4485525"/>
          </a:xfrm>
        </p:spPr>
        <p:txBody>
          <a:bodyPr anchor="t">
            <a:normAutofit/>
          </a:bodyPr>
          <a:lstStyle/>
          <a:p>
            <a:r>
              <a:rPr lang="en-US" sz="2000" dirty="0"/>
              <a:t>February 13 – Come learn about completing your Digital Preservation Capability Maturity Model (DPCMM) self-assessment</a:t>
            </a:r>
          </a:p>
          <a:p>
            <a:r>
              <a:rPr lang="en-US" sz="2000" dirty="0"/>
              <a:t>February 14 – Chatting with CoSA</a:t>
            </a:r>
          </a:p>
          <a:p>
            <a:r>
              <a:rPr lang="en-US" sz="2000" dirty="0"/>
              <a:t>February 22 – Issues regarding health records in state archives</a:t>
            </a:r>
          </a:p>
          <a:p>
            <a:r>
              <a:rPr lang="en-US" sz="2000" dirty="0"/>
              <a:t>March 12 – Chatting with SERI: Cloudy with a chance of records</a:t>
            </a:r>
          </a:p>
          <a:p>
            <a:r>
              <a:rPr lang="en-US" sz="2000" dirty="0"/>
              <a:t>March + April – Hiring in and navigating the government job market</a:t>
            </a:r>
          </a:p>
          <a:p>
            <a:endParaRPr lang="en-US" sz="2000" dirty="0"/>
          </a:p>
          <a:p>
            <a:r>
              <a:rPr lang="en-US" sz="2000" dirty="0"/>
              <a:t>More details + registration: </a:t>
            </a:r>
            <a:r>
              <a:rPr lang="en-US" sz="2000" dirty="0">
                <a:hlinkClick r:id="rId2"/>
              </a:rPr>
              <a:t>https://bit.ly/CoSAEvents</a:t>
            </a:r>
            <a:r>
              <a:rPr lang="en-US" sz="2000" dirty="0"/>
              <a:t> </a:t>
            </a:r>
          </a:p>
        </p:txBody>
      </p:sp>
      <p:sp>
        <p:nvSpPr>
          <p:cNvPr id="4" name="Footer Placeholder 3">
            <a:extLst>
              <a:ext uri="{FF2B5EF4-FFF2-40B4-BE49-F238E27FC236}">
                <a16:creationId xmlns:a16="http://schemas.microsoft.com/office/drawing/2014/main" id="{AF12DBEC-EB0B-4DFA-B85F-1CAC4252649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7" name="Rectangle 3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061CF06A-4F07-4885-8EA4-AD43514541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245393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8F14-414C-455E-8904-9E83BB7D2902}"/>
              </a:ext>
            </a:extLst>
          </p:cNvPr>
          <p:cNvSpPr>
            <a:spLocks noGrp="1"/>
          </p:cNvSpPr>
          <p:nvPr>
            <p:ph type="title"/>
          </p:nvPr>
        </p:nvSpPr>
        <p:spPr>
          <a:xfrm>
            <a:off x="1136428" y="627564"/>
            <a:ext cx="7474172" cy="1325563"/>
          </a:xfrm>
        </p:spPr>
        <p:txBody>
          <a:bodyPr>
            <a:noAutofit/>
          </a:bodyPr>
          <a:lstStyle/>
          <a:p>
            <a:br>
              <a:rPr lang="en-US" dirty="0">
                <a:effectLst/>
              </a:rPr>
            </a:br>
            <a:r>
              <a:rPr lang="en-US" dirty="0"/>
              <a:t>Contact Us </a:t>
            </a:r>
            <a:br>
              <a:rPr lang="en-US" dirty="0">
                <a:effectLst/>
              </a:rPr>
            </a:br>
            <a:endParaRPr lang="en-US" dirty="0"/>
          </a:p>
        </p:txBody>
      </p:sp>
      <p:sp>
        <p:nvSpPr>
          <p:cNvPr id="3" name="Content Placeholder 2">
            <a:extLst>
              <a:ext uri="{FF2B5EF4-FFF2-40B4-BE49-F238E27FC236}">
                <a16:creationId xmlns:a16="http://schemas.microsoft.com/office/drawing/2014/main" id="{1EEFAEA5-FF6D-4334-B226-2F9834CBAF72}"/>
              </a:ext>
            </a:extLst>
          </p:cNvPr>
          <p:cNvSpPr>
            <a:spLocks noGrp="1"/>
          </p:cNvSpPr>
          <p:nvPr>
            <p:ph idx="1"/>
          </p:nvPr>
        </p:nvSpPr>
        <p:spPr>
          <a:xfrm>
            <a:off x="1136428" y="1866900"/>
            <a:ext cx="6467867" cy="4489450"/>
          </a:xfrm>
        </p:spPr>
        <p:txBody>
          <a:bodyPr anchor="ctr">
            <a:normAutofit/>
          </a:bodyPr>
          <a:lstStyle/>
          <a:p>
            <a:pPr marL="0" indent="0">
              <a:spcBef>
                <a:spcPts val="0"/>
              </a:spcBef>
              <a:spcAft>
                <a:spcPts val="900"/>
              </a:spcAft>
              <a:buNone/>
            </a:pPr>
            <a:r>
              <a:rPr lang="en-US" sz="1600" dirty="0"/>
              <a:t>CoSA Website</a:t>
            </a:r>
            <a:br>
              <a:rPr lang="en-US" sz="1600" dirty="0"/>
            </a:br>
            <a:r>
              <a:rPr lang="en-US" sz="1600" dirty="0">
                <a:hlinkClick r:id="rId2"/>
              </a:rPr>
              <a:t>http://www.statearchivists.org</a:t>
            </a:r>
            <a:endParaRPr lang="en-US" sz="1600" dirty="0"/>
          </a:p>
          <a:p>
            <a:pPr marL="0" indent="0">
              <a:spcBef>
                <a:spcPts val="0"/>
              </a:spcBef>
              <a:spcAft>
                <a:spcPts val="900"/>
              </a:spcAft>
              <a:buNone/>
            </a:pPr>
            <a:endParaRPr lang="en-US" sz="1600" dirty="0"/>
          </a:p>
          <a:p>
            <a:pPr marL="0" indent="0">
              <a:spcBef>
                <a:spcPts val="0"/>
              </a:spcBef>
              <a:spcAft>
                <a:spcPts val="900"/>
              </a:spcAft>
              <a:buNone/>
            </a:pPr>
            <a:r>
              <a:rPr lang="en-US" sz="1600" dirty="0"/>
              <a:t>CoSA Resource Center</a:t>
            </a:r>
            <a:br>
              <a:rPr lang="en-US" sz="1600" dirty="0"/>
            </a:br>
            <a:r>
              <a:rPr lang="en-US" sz="1600" dirty="0">
                <a:hlinkClick r:id="rId3"/>
              </a:rPr>
              <a:t>https://www.statearchivists.org/research-resources/resource-center</a:t>
            </a:r>
            <a:endParaRPr lang="en-US" sz="1600" dirty="0"/>
          </a:p>
          <a:p>
            <a:pPr marL="0" indent="0">
              <a:buNone/>
            </a:pPr>
            <a:r>
              <a:rPr lang="en-US" sz="1600" dirty="0"/>
              <a:t>CoSA Twitter Handle</a:t>
            </a:r>
            <a:br>
              <a:rPr lang="en-US" sz="1600" dirty="0"/>
            </a:br>
            <a:r>
              <a:rPr lang="en-US" sz="1600" dirty="0"/>
              <a:t>@StateArchivists</a:t>
            </a:r>
          </a:p>
          <a:p>
            <a:pPr marL="0" indent="0">
              <a:buNone/>
            </a:pPr>
            <a:endParaRPr lang="en-US" sz="1600" b="1" dirty="0">
              <a:effectLst/>
              <a:ea typeface="Calibri" panose="020F0502020204030204" pitchFamily="34" charset="0"/>
              <a:cs typeface="Times New Roman" panose="02020603050405020304" pitchFamily="18" charset="0"/>
            </a:endParaRPr>
          </a:p>
          <a:p>
            <a:pPr marL="0" indent="0">
              <a:buNone/>
            </a:pPr>
            <a:r>
              <a:rPr lang="en-US" sz="1600" dirty="0"/>
              <a:t>CoSA Facebook Page</a:t>
            </a:r>
            <a:br>
              <a:rPr lang="en-US" sz="1600" dirty="0"/>
            </a:br>
            <a:r>
              <a:rPr lang="en-US" sz="1600" dirty="0">
                <a:hlinkClick r:id="rId4"/>
              </a:rPr>
              <a:t>www.facebook.com/CouncilOfStateArchivists</a:t>
            </a:r>
            <a:endParaRPr lang="en-US" sz="1600" dirty="0"/>
          </a:p>
          <a:p>
            <a:endParaRPr lang="en-US" sz="1600" dirty="0"/>
          </a:p>
          <a:p>
            <a:pPr marL="0" indent="0">
              <a:buNone/>
            </a:pPr>
            <a:r>
              <a:rPr lang="en-US" sz="1600" dirty="0"/>
              <a:t>CoSA You Tube </a:t>
            </a:r>
            <a:br>
              <a:rPr lang="en-US" sz="1600" dirty="0"/>
            </a:br>
            <a:r>
              <a:rPr lang="en-US" sz="1600" dirty="0">
                <a:hlinkClick r:id="rId5"/>
              </a:rPr>
              <a:t>https://www.youtube.com/user/StateArchivists/</a:t>
            </a:r>
            <a:endParaRPr lang="en-US" sz="1600" dirty="0"/>
          </a:p>
          <a:p>
            <a:pPr marL="0" indent="0">
              <a:buNone/>
            </a:pPr>
            <a:endParaRPr lang="en-US" sz="1100" b="1" dirty="0">
              <a:effectLst/>
              <a:ea typeface="Calibri" panose="020F0502020204030204" pitchFamily="34" charset="0"/>
              <a:cs typeface="Times New Roman" panose="02020603050405020304" pitchFamily="18" charset="0"/>
            </a:endParaRPr>
          </a:p>
          <a:p>
            <a:endParaRPr lang="en-US" sz="1100" dirty="0"/>
          </a:p>
        </p:txBody>
      </p:sp>
      <p:sp>
        <p:nvSpPr>
          <p:cNvPr id="4" name="Footer Placeholder 3">
            <a:extLst>
              <a:ext uri="{FF2B5EF4-FFF2-40B4-BE49-F238E27FC236}">
                <a16:creationId xmlns:a16="http://schemas.microsoft.com/office/drawing/2014/main" id="{92F14B60-86F6-47ED-A495-ACBD3FEDBEEA}"/>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drawing of a face&#10;&#10;Description automatically generated">
            <a:extLst>
              <a:ext uri="{FF2B5EF4-FFF2-40B4-BE49-F238E27FC236}">
                <a16:creationId xmlns:a16="http://schemas.microsoft.com/office/drawing/2014/main" id="{8385C00D-B05A-4949-B2B8-400DC111F37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99100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CA72BEFF-2A7C-9877-756D-A0B85C38B0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1438" y="4224762"/>
            <a:ext cx="2825272" cy="701137"/>
          </a:xfrm>
          <a:prstGeom prst="rect">
            <a:avLst/>
          </a:prstGeom>
        </p:spPr>
      </p:pic>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Sponsors</a:t>
            </a:r>
          </a:p>
        </p:txBody>
      </p:sp>
      <p:sp>
        <p:nvSpPr>
          <p:cNvPr id="4" name="Footer Placeholder 3">
            <a:extLst>
              <a:ext uri="{FF2B5EF4-FFF2-40B4-BE49-F238E27FC236}">
                <a16:creationId xmlns:a16="http://schemas.microsoft.com/office/drawing/2014/main" id="{CFB84016-59E6-4D64-AAEF-5726D701163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5" name="Picture 4" descr="A drawing of a face&#10;&#10;Description automatically generated">
            <a:extLst>
              <a:ext uri="{FF2B5EF4-FFF2-40B4-BE49-F238E27FC236}">
                <a16:creationId xmlns:a16="http://schemas.microsoft.com/office/drawing/2014/main" id="{6868EE0E-5B97-4C65-D869-E7B060DA42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6" name="Content Placeholder 4">
            <a:extLst>
              <a:ext uri="{FF2B5EF4-FFF2-40B4-BE49-F238E27FC236}">
                <a16:creationId xmlns:a16="http://schemas.microsoft.com/office/drawing/2014/main" id="{8DD4E014-5C24-6C4A-342E-F31E4AF41DA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2499" y="2052703"/>
            <a:ext cx="2944623" cy="603556"/>
          </a:xfrm>
          <a:prstGeom prst="rect">
            <a:avLst/>
          </a:prstGeom>
        </p:spPr>
      </p:pic>
      <p:pic>
        <p:nvPicPr>
          <p:cNvPr id="12" name="Picture 11">
            <a:extLst>
              <a:ext uri="{FF2B5EF4-FFF2-40B4-BE49-F238E27FC236}">
                <a16:creationId xmlns:a16="http://schemas.microsoft.com/office/drawing/2014/main" id="{E774B8EF-5725-45E2-9D5F-65209CD70F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9625" y="3028673"/>
            <a:ext cx="2956816" cy="768163"/>
          </a:xfrm>
          <a:prstGeom prst="rect">
            <a:avLst/>
          </a:prstGeom>
        </p:spPr>
      </p:pic>
      <p:pic>
        <p:nvPicPr>
          <p:cNvPr id="14" name="Picture 13">
            <a:extLst>
              <a:ext uri="{FF2B5EF4-FFF2-40B4-BE49-F238E27FC236}">
                <a16:creationId xmlns:a16="http://schemas.microsoft.com/office/drawing/2014/main" id="{8A7D561E-E2EC-7F4E-0CA4-9FB71607833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51796" y="2978676"/>
            <a:ext cx="2700762" cy="755970"/>
          </a:xfrm>
          <a:prstGeom prst="rect">
            <a:avLst/>
          </a:prstGeom>
        </p:spPr>
      </p:pic>
      <p:pic>
        <p:nvPicPr>
          <p:cNvPr id="16" name="Picture 15">
            <a:extLst>
              <a:ext uri="{FF2B5EF4-FFF2-40B4-BE49-F238E27FC236}">
                <a16:creationId xmlns:a16="http://schemas.microsoft.com/office/drawing/2014/main" id="{17756311-D3B0-03A6-3820-0C36ACCD00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83724" y="1757715"/>
            <a:ext cx="2920237" cy="1304657"/>
          </a:xfrm>
          <a:prstGeom prst="rect">
            <a:avLst/>
          </a:prstGeom>
        </p:spPr>
      </p:pic>
      <p:pic>
        <p:nvPicPr>
          <p:cNvPr id="17" name="Picture 16">
            <a:extLst>
              <a:ext uri="{FF2B5EF4-FFF2-40B4-BE49-F238E27FC236}">
                <a16:creationId xmlns:a16="http://schemas.microsoft.com/office/drawing/2014/main" id="{60422E24-B39C-5F63-AD7A-22FCC1A9471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425718" y="4198190"/>
            <a:ext cx="3121423" cy="530398"/>
          </a:xfrm>
          <a:prstGeom prst="rect">
            <a:avLst/>
          </a:prstGeom>
        </p:spPr>
      </p:pic>
      <p:pic>
        <p:nvPicPr>
          <p:cNvPr id="18" name="Picture 17">
            <a:extLst>
              <a:ext uri="{FF2B5EF4-FFF2-40B4-BE49-F238E27FC236}">
                <a16:creationId xmlns:a16="http://schemas.microsoft.com/office/drawing/2014/main" id="{CC45CA77-09E1-28A5-A6F6-F78938DCA8B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08277" y="3016117"/>
            <a:ext cx="902286" cy="841321"/>
          </a:xfrm>
          <a:prstGeom prst="rect">
            <a:avLst/>
          </a:prstGeom>
        </p:spPr>
      </p:pic>
      <p:pic>
        <p:nvPicPr>
          <p:cNvPr id="19" name="Picture 18">
            <a:extLst>
              <a:ext uri="{FF2B5EF4-FFF2-40B4-BE49-F238E27FC236}">
                <a16:creationId xmlns:a16="http://schemas.microsoft.com/office/drawing/2014/main" id="{D26A99FE-3B00-8BF4-A890-DAEC560D549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88567" y="4270249"/>
            <a:ext cx="2731245" cy="432854"/>
          </a:xfrm>
          <a:prstGeom prst="rect">
            <a:avLst/>
          </a:prstGeom>
        </p:spPr>
      </p:pic>
    </p:spTree>
    <p:extLst>
      <p:ext uri="{BB962C8B-B14F-4D97-AF65-F5344CB8AC3E}">
        <p14:creationId xmlns:p14="http://schemas.microsoft.com/office/powerpoint/2010/main" val="299080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214B-21F2-43C4-860E-D638DF17F28A}"/>
              </a:ext>
            </a:extLst>
          </p:cNvPr>
          <p:cNvSpPr>
            <a:spLocks noGrp="1"/>
          </p:cNvSpPr>
          <p:nvPr>
            <p:ph type="title"/>
          </p:nvPr>
        </p:nvSpPr>
        <p:spPr>
          <a:xfrm>
            <a:off x="1136428" y="627564"/>
            <a:ext cx="7474172" cy="1325563"/>
          </a:xfrm>
        </p:spPr>
        <p:txBody>
          <a:bodyPr>
            <a:normAutofit/>
          </a:bodyPr>
          <a:lstStyle/>
          <a:p>
            <a:r>
              <a:rPr lang="en-US" dirty="0"/>
              <a:t>Funders</a:t>
            </a:r>
          </a:p>
        </p:txBody>
      </p:sp>
      <p:sp>
        <p:nvSpPr>
          <p:cNvPr id="4" name="Footer Placeholder 3">
            <a:extLst>
              <a:ext uri="{FF2B5EF4-FFF2-40B4-BE49-F238E27FC236}">
                <a16:creationId xmlns:a16="http://schemas.microsoft.com/office/drawing/2014/main" id="{CFB84016-59E6-4D64-AAEF-5726D701163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drawing of a face&#10;&#10;Description automatically generated">
            <a:extLst>
              <a:ext uri="{FF2B5EF4-FFF2-40B4-BE49-F238E27FC236}">
                <a16:creationId xmlns:a16="http://schemas.microsoft.com/office/drawing/2014/main" id="{8BA9CF78-9E19-4A6A-87F6-AEEEC962B6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5" name="Picture 4" descr="A drawing of a face&#10;&#10;Description automatically generated">
            <a:extLst>
              <a:ext uri="{FF2B5EF4-FFF2-40B4-BE49-F238E27FC236}">
                <a16:creationId xmlns:a16="http://schemas.microsoft.com/office/drawing/2014/main" id="{6868EE0E-5B97-4C65-D869-E7B060DA42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pic>
        <p:nvPicPr>
          <p:cNvPr id="7" name="Picture 6">
            <a:extLst>
              <a:ext uri="{FF2B5EF4-FFF2-40B4-BE49-F238E27FC236}">
                <a16:creationId xmlns:a16="http://schemas.microsoft.com/office/drawing/2014/main" id="{6AA12C47-7529-489D-4B5C-2CBC8BAD66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3859" y="2128095"/>
            <a:ext cx="2917482" cy="1503625"/>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613A9CD4-692C-6DA5-6825-E1E12F1110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7257" y="2128095"/>
            <a:ext cx="4242227" cy="1503625"/>
          </a:xfrm>
          <a:prstGeom prst="rect">
            <a:avLst/>
          </a:prstGeom>
        </p:spPr>
      </p:pic>
    </p:spTree>
    <p:extLst>
      <p:ext uri="{BB962C8B-B14F-4D97-AF65-F5344CB8AC3E}">
        <p14:creationId xmlns:p14="http://schemas.microsoft.com/office/powerpoint/2010/main" val="140599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474172" cy="1325563"/>
          </a:xfrm>
        </p:spPr>
        <p:txBody>
          <a:bodyPr>
            <a:normAutofit/>
          </a:bodyPr>
          <a:lstStyle/>
          <a:p>
            <a:r>
              <a:rPr lang="en-US" dirty="0"/>
              <a:t>Webinar Agenda</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6429" y="1585519"/>
            <a:ext cx="6467867" cy="5272481"/>
          </a:xfrm>
        </p:spPr>
        <p:txBody>
          <a:bodyPr anchor="ctr">
            <a:normAutofit/>
          </a:bodyPr>
          <a:lstStyle/>
          <a:p>
            <a:pPr marL="0" indent="0">
              <a:buNone/>
            </a:pPr>
            <a:r>
              <a:rPr lang="en-US" b="1" dirty="0"/>
              <a:t>Welcome and Overview</a:t>
            </a:r>
          </a:p>
          <a:p>
            <a:pPr marL="0" indent="0">
              <a:buNone/>
            </a:pPr>
            <a:r>
              <a:rPr lang="en-US" b="1" dirty="0"/>
              <a:t>Community Engagement</a:t>
            </a:r>
          </a:p>
          <a:p>
            <a:pPr marL="0" indent="0">
              <a:buNone/>
            </a:pPr>
            <a:r>
              <a:rPr lang="en-US" b="1" dirty="0"/>
              <a:t>Special Projects</a:t>
            </a:r>
          </a:p>
          <a:p>
            <a:pPr marL="0" indent="0">
              <a:buNone/>
            </a:pPr>
            <a:r>
              <a:rPr lang="en-US" b="1" dirty="0"/>
              <a:t>2024 Annual Meeting</a:t>
            </a:r>
          </a:p>
          <a:p>
            <a:pPr marL="0" indent="0">
              <a:buNone/>
            </a:pPr>
            <a:r>
              <a:rPr lang="en-US" b="1" dirty="0"/>
              <a:t>Q and A</a:t>
            </a:r>
            <a:endParaRPr lang="en-US"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511549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474172" cy="1325563"/>
          </a:xfrm>
        </p:spPr>
        <p:txBody>
          <a:bodyPr>
            <a:normAutofit/>
          </a:bodyPr>
          <a:lstStyle/>
          <a:p>
            <a:r>
              <a:rPr lang="en-US" dirty="0"/>
              <a:t>Speakers</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8212" y="1651519"/>
            <a:ext cx="7563063" cy="4462309"/>
          </a:xfrm>
        </p:spPr>
        <p:txBody>
          <a:bodyPr anchor="ctr">
            <a:normAutofit/>
          </a:bodyPr>
          <a:lstStyle/>
          <a:p>
            <a:pPr lvl="1" indent="0">
              <a:lnSpc>
                <a:spcPct val="100000"/>
              </a:lnSpc>
              <a:buNone/>
            </a:pPr>
            <a:r>
              <a:rPr lang="en-US" sz="2000" dirty="0">
                <a:cs typeface="Aldhabi" panose="020B0604020202020204" pitchFamily="2" charset="-78"/>
              </a:rPr>
              <a:t>Jami </a:t>
            </a:r>
            <a:r>
              <a:rPr lang="en-US" sz="2000" dirty="0" err="1">
                <a:cs typeface="Aldhabi" panose="020B0604020202020204" pitchFamily="2" charset="-78"/>
              </a:rPr>
              <a:t>Awalt</a:t>
            </a:r>
            <a:r>
              <a:rPr lang="en-US" sz="2000" dirty="0">
                <a:cs typeface="Aldhabi" panose="020B0604020202020204" pitchFamily="2" charset="-78"/>
              </a:rPr>
              <a:t>, President</a:t>
            </a:r>
          </a:p>
          <a:p>
            <a:pPr lvl="1" indent="0">
              <a:lnSpc>
                <a:spcPct val="100000"/>
              </a:lnSpc>
              <a:buNone/>
            </a:pPr>
            <a:r>
              <a:rPr lang="en-US" sz="2000" dirty="0">
                <a:cs typeface="Aldhabi" panose="020B0604020202020204" pitchFamily="2" charset="-78"/>
              </a:rPr>
              <a:t>Joy Banks, CoSA Executive Director</a:t>
            </a:r>
          </a:p>
          <a:p>
            <a:pPr lvl="1" indent="0">
              <a:lnSpc>
                <a:spcPct val="100000"/>
              </a:lnSpc>
              <a:buNone/>
            </a:pPr>
            <a:r>
              <a:rPr lang="en-US" sz="2000" dirty="0">
                <a:cs typeface="Aldhabi" panose="020B0604020202020204" pitchFamily="2" charset="-78"/>
              </a:rPr>
              <a:t>Lisa Johnston, Upcoming Meetings and Events</a:t>
            </a:r>
          </a:p>
          <a:p>
            <a:endParaRPr lang="en-US" sz="6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January 26, 2023</a:t>
            </a:r>
            <a:endParaRPr lang="en-US" sz="1050" dirty="0">
              <a:solidFill>
                <a:schemeClr val="tx1">
                  <a:lumMod val="75000"/>
                  <a:lumOff val="25000"/>
                </a:schemeClr>
              </a:solidFill>
            </a:endParaRP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296255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4FF8C2-F921-1FD2-8958-6B8A82710EC5}"/>
              </a:ext>
            </a:extLst>
          </p:cNvPr>
          <p:cNvSpPr>
            <a:spLocks noGrp="1"/>
          </p:cNvSpPr>
          <p:nvPr>
            <p:ph type="title"/>
          </p:nvPr>
        </p:nvSpPr>
        <p:spPr/>
        <p:txBody>
          <a:bodyPr/>
          <a:lstStyle/>
          <a:p>
            <a:r>
              <a:rPr lang="en-US" dirty="0"/>
              <a:t>Welcome</a:t>
            </a:r>
          </a:p>
        </p:txBody>
      </p:sp>
      <p:sp>
        <p:nvSpPr>
          <p:cNvPr id="6" name="Text Placeholder 5">
            <a:extLst>
              <a:ext uri="{FF2B5EF4-FFF2-40B4-BE49-F238E27FC236}">
                <a16:creationId xmlns:a16="http://schemas.microsoft.com/office/drawing/2014/main" id="{22E8883F-8552-AA89-87C4-B653B9A03929}"/>
              </a:ext>
            </a:extLst>
          </p:cNvPr>
          <p:cNvSpPr>
            <a:spLocks noGrp="1"/>
          </p:cNvSpPr>
          <p:nvPr>
            <p:ph type="body" idx="1"/>
          </p:nvPr>
        </p:nvSpPr>
        <p:spPr/>
        <p:txBody>
          <a:bodyPr/>
          <a:lstStyle/>
          <a:p>
            <a:r>
              <a:rPr lang="en-US" dirty="0"/>
              <a:t>Jami </a:t>
            </a:r>
            <a:r>
              <a:rPr lang="en-US" dirty="0" err="1"/>
              <a:t>Awalt</a:t>
            </a:r>
            <a:r>
              <a:rPr lang="en-US" dirty="0"/>
              <a:t>, CoSA President</a:t>
            </a:r>
          </a:p>
          <a:p>
            <a:r>
              <a:rPr lang="en-US" dirty="0"/>
              <a:t>Assistant State Archivist, Tennessee</a:t>
            </a:r>
          </a:p>
        </p:txBody>
      </p:sp>
      <p:sp>
        <p:nvSpPr>
          <p:cNvPr id="4" name="Footer Placeholder 3">
            <a:extLst>
              <a:ext uri="{FF2B5EF4-FFF2-40B4-BE49-F238E27FC236}">
                <a16:creationId xmlns:a16="http://schemas.microsoft.com/office/drawing/2014/main" id="{01F2F5E2-134E-5EF8-A84D-3F65158A0BCA}"/>
              </a:ext>
            </a:extLst>
          </p:cNvPr>
          <p:cNvSpPr>
            <a:spLocks noGrp="1"/>
          </p:cNvSpPr>
          <p:nvPr>
            <p:ph type="ftr" sz="quarter" idx="11"/>
          </p:nvPr>
        </p:nvSpPr>
        <p:spPr/>
        <p:txBody>
          <a:bodyPr/>
          <a:lstStyle/>
          <a:p>
            <a:r>
              <a:rPr lang="en-US" dirty="0"/>
              <a:t>January 25, 2024</a:t>
            </a:r>
          </a:p>
        </p:txBody>
      </p:sp>
    </p:spTree>
    <p:extLst>
      <p:ext uri="{BB962C8B-B14F-4D97-AF65-F5344CB8AC3E}">
        <p14:creationId xmlns:p14="http://schemas.microsoft.com/office/powerpoint/2010/main" val="405950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7" y="627564"/>
            <a:ext cx="8207221" cy="1325563"/>
          </a:xfrm>
        </p:spPr>
        <p:txBody>
          <a:bodyPr>
            <a:normAutofit/>
          </a:bodyPr>
          <a:lstStyle/>
          <a:p>
            <a:r>
              <a:rPr lang="en-US" dirty="0"/>
              <a:t>President’s Welcome &amp; Overview</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9647" y="1830327"/>
            <a:ext cx="6467867" cy="3450613"/>
          </a:xfrm>
        </p:spPr>
        <p:txBody>
          <a:bodyPr anchor="ctr">
            <a:normAutofit/>
          </a:bodyPr>
          <a:lstStyle/>
          <a:p>
            <a:pPr marL="0" indent="0" fontAlgn="ctr">
              <a:buNone/>
            </a:pPr>
            <a:r>
              <a:rPr lang="en-US" sz="2400" b="1" i="0" dirty="0">
                <a:effectLst/>
              </a:rPr>
              <a:t>CoSA MISSION</a:t>
            </a:r>
          </a:p>
          <a:p>
            <a:pPr marL="0" indent="0" fontAlgn="ctr">
              <a:buNone/>
            </a:pPr>
            <a:endParaRPr lang="en-US" sz="2400" b="1" i="0" dirty="0">
              <a:effectLst/>
            </a:endParaRPr>
          </a:p>
          <a:p>
            <a:pPr marL="0" indent="0">
              <a:buNone/>
            </a:pPr>
            <a:r>
              <a:rPr lang="en-US" sz="2000" b="0" i="0" dirty="0">
                <a:effectLst/>
              </a:rPr>
              <a:t>The Council of State Archivists provides leadership to strengthen and support state and territorial archives leaders and staff in their work to preserve and provide access to government records.</a:t>
            </a:r>
          </a:p>
          <a:p>
            <a:pPr marL="0" indent="0">
              <a:buNone/>
            </a:pPr>
            <a:endParaRPr lang="en-US" sz="24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
        <p:nvSpPr>
          <p:cNvPr id="5" name="TextBox 4">
            <a:extLst>
              <a:ext uri="{FF2B5EF4-FFF2-40B4-BE49-F238E27FC236}">
                <a16:creationId xmlns:a16="http://schemas.microsoft.com/office/drawing/2014/main" id="{82F8FC43-5A53-1D4C-9B39-8C13A4FB6C02}"/>
              </a:ext>
            </a:extLst>
          </p:cNvPr>
          <p:cNvSpPr txBox="1"/>
          <p:nvPr/>
        </p:nvSpPr>
        <p:spPr>
          <a:xfrm>
            <a:off x="1136427" y="4904871"/>
            <a:ext cx="8506672" cy="461665"/>
          </a:xfrm>
          <a:prstGeom prst="rect">
            <a:avLst/>
          </a:prstGeom>
          <a:noFill/>
        </p:spPr>
        <p:txBody>
          <a:bodyPr wrap="square" rtlCol="0">
            <a:spAutoFit/>
          </a:bodyPr>
          <a:lstStyle/>
          <a:p>
            <a:r>
              <a:rPr lang="en-US" sz="2400" b="1" dirty="0"/>
              <a:t>Documenting Government | Promoting History | Securing Rights</a:t>
            </a:r>
          </a:p>
        </p:txBody>
      </p:sp>
    </p:spTree>
    <p:extLst>
      <p:ext uri="{BB962C8B-B14F-4D97-AF65-F5344CB8AC3E}">
        <p14:creationId xmlns:p14="http://schemas.microsoft.com/office/powerpoint/2010/main" val="102823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762A-EE2D-42F0-BD2A-D845D1FB9C52}"/>
              </a:ext>
            </a:extLst>
          </p:cNvPr>
          <p:cNvSpPr>
            <a:spLocks noGrp="1"/>
          </p:cNvSpPr>
          <p:nvPr>
            <p:ph type="title"/>
          </p:nvPr>
        </p:nvSpPr>
        <p:spPr>
          <a:xfrm>
            <a:off x="1136428" y="627564"/>
            <a:ext cx="7778972" cy="1325563"/>
          </a:xfrm>
        </p:spPr>
        <p:txBody>
          <a:bodyPr>
            <a:normAutofit/>
          </a:bodyPr>
          <a:lstStyle/>
          <a:p>
            <a:r>
              <a:rPr lang="en-US" dirty="0"/>
              <a:t>President’s Welcome &amp; Overview</a:t>
            </a:r>
          </a:p>
        </p:txBody>
      </p:sp>
      <p:sp>
        <p:nvSpPr>
          <p:cNvPr id="3" name="Content Placeholder 2">
            <a:extLst>
              <a:ext uri="{FF2B5EF4-FFF2-40B4-BE49-F238E27FC236}">
                <a16:creationId xmlns:a16="http://schemas.microsoft.com/office/drawing/2014/main" id="{B34F6D18-2808-4918-9963-B4A4D11E8947}"/>
              </a:ext>
            </a:extLst>
          </p:cNvPr>
          <p:cNvSpPr>
            <a:spLocks noGrp="1"/>
          </p:cNvSpPr>
          <p:nvPr>
            <p:ph idx="1"/>
          </p:nvPr>
        </p:nvSpPr>
        <p:spPr>
          <a:xfrm>
            <a:off x="1136428" y="1527806"/>
            <a:ext cx="7128053" cy="4702630"/>
          </a:xfrm>
        </p:spPr>
        <p:txBody>
          <a:bodyPr anchor="ctr">
            <a:noAutofit/>
          </a:bodyPr>
          <a:lstStyle/>
          <a:p>
            <a:pPr marL="0" indent="0">
              <a:buNone/>
            </a:pPr>
            <a:r>
              <a:rPr lang="en-US" sz="2400" b="1" dirty="0"/>
              <a:t>2024 – Looking to the future</a:t>
            </a:r>
          </a:p>
          <a:p>
            <a:pPr lvl="1" indent="-347472">
              <a:spcBef>
                <a:spcPts val="1000"/>
              </a:spcBef>
            </a:pPr>
            <a:r>
              <a:rPr lang="en-US" sz="1800" b="1" dirty="0"/>
              <a:t>Education and Training </a:t>
            </a:r>
            <a:r>
              <a:rPr lang="en-US" sz="1800" dirty="0"/>
              <a:t>– </a:t>
            </a:r>
            <a:r>
              <a:rPr lang="en-US" sz="1800" i="1" dirty="0"/>
              <a:t>Look for a full calendar of webinars and learning opportunities through the year.</a:t>
            </a:r>
          </a:p>
          <a:p>
            <a:pPr lvl="1" indent="-347472">
              <a:spcBef>
                <a:spcPts val="1000"/>
              </a:spcBef>
            </a:pPr>
            <a:r>
              <a:rPr lang="en-US" sz="1800" b="1" dirty="0"/>
              <a:t>Research</a:t>
            </a:r>
            <a:r>
              <a:rPr lang="en-US" sz="1800" dirty="0"/>
              <a:t> – </a:t>
            </a:r>
            <a:r>
              <a:rPr lang="en-US" sz="1800" i="1" dirty="0"/>
              <a:t>New reports and recommendations are on the horizon</a:t>
            </a:r>
          </a:p>
          <a:p>
            <a:pPr lvl="1" indent="-347472">
              <a:spcBef>
                <a:spcPts val="1000"/>
              </a:spcBef>
            </a:pPr>
            <a:r>
              <a:rPr lang="en-US" sz="1800" b="1" dirty="0"/>
              <a:t>Advocacy</a:t>
            </a:r>
            <a:r>
              <a:rPr lang="en-US" sz="1800" dirty="0"/>
              <a:t> – </a:t>
            </a:r>
            <a:r>
              <a:rPr lang="en-US" sz="1800" i="1" dirty="0"/>
              <a:t>Advancing the issues and priorities of our community of practice</a:t>
            </a:r>
            <a:endParaRPr lang="en-US" sz="1800" dirty="0"/>
          </a:p>
          <a:p>
            <a:pPr lvl="1" indent="-347472">
              <a:spcBef>
                <a:spcPts val="1000"/>
              </a:spcBef>
            </a:pPr>
            <a:r>
              <a:rPr lang="en-US" sz="1800" b="1" dirty="0"/>
              <a:t>Sustainability and Excellence </a:t>
            </a:r>
            <a:r>
              <a:rPr lang="en-US" sz="1800" dirty="0"/>
              <a:t>– </a:t>
            </a:r>
            <a:r>
              <a:rPr lang="en-US" sz="1800" i="1" dirty="0"/>
              <a:t>Our goal for all we do</a:t>
            </a:r>
            <a:endParaRPr lang="en-US" sz="1800" dirty="0"/>
          </a:p>
        </p:txBody>
      </p:sp>
      <p:sp>
        <p:nvSpPr>
          <p:cNvPr id="4" name="Footer Placeholder 3">
            <a:extLst>
              <a:ext uri="{FF2B5EF4-FFF2-40B4-BE49-F238E27FC236}">
                <a16:creationId xmlns:a16="http://schemas.microsoft.com/office/drawing/2014/main" id="{8509216D-9460-4B6A-860C-77D2A2C1A422}"/>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dirty="0">
                <a:solidFill>
                  <a:schemeClr val="tx1">
                    <a:lumMod val="75000"/>
                    <a:lumOff val="25000"/>
                  </a:schemeClr>
                </a:solidFill>
              </a:rPr>
              <a:t>January 25, 2024</a:t>
            </a:r>
          </a:p>
        </p:txBody>
      </p:sp>
      <p:sp>
        <p:nvSpPr>
          <p:cNvPr id="34" name="Rectangle 3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AF0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drawing of a face&#10;&#10;Description automatically generated">
            <a:extLst>
              <a:ext uri="{FF2B5EF4-FFF2-40B4-BE49-F238E27FC236}">
                <a16:creationId xmlns:a16="http://schemas.microsoft.com/office/drawing/2014/main" id="{21E1F837-D7FA-4156-A7B9-BCB013DE01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3649" y="2857501"/>
            <a:ext cx="1283674" cy="1142998"/>
          </a:xfrm>
          <a:prstGeom prst="rect">
            <a:avLst/>
          </a:prstGeom>
        </p:spPr>
      </p:pic>
    </p:spTree>
    <p:extLst>
      <p:ext uri="{BB962C8B-B14F-4D97-AF65-F5344CB8AC3E}">
        <p14:creationId xmlns:p14="http://schemas.microsoft.com/office/powerpoint/2010/main" val="124183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4FF8C2-F921-1FD2-8958-6B8A82710EC5}"/>
              </a:ext>
            </a:extLst>
          </p:cNvPr>
          <p:cNvSpPr>
            <a:spLocks noGrp="1"/>
          </p:cNvSpPr>
          <p:nvPr>
            <p:ph type="title"/>
          </p:nvPr>
        </p:nvSpPr>
        <p:spPr/>
        <p:txBody>
          <a:bodyPr/>
          <a:lstStyle/>
          <a:p>
            <a:r>
              <a:rPr lang="en-US" dirty="0"/>
              <a:t>Community Engagement</a:t>
            </a:r>
          </a:p>
        </p:txBody>
      </p:sp>
      <p:sp>
        <p:nvSpPr>
          <p:cNvPr id="6" name="Text Placeholder 5">
            <a:extLst>
              <a:ext uri="{FF2B5EF4-FFF2-40B4-BE49-F238E27FC236}">
                <a16:creationId xmlns:a16="http://schemas.microsoft.com/office/drawing/2014/main" id="{22E8883F-8552-AA89-87C4-B653B9A03929}"/>
              </a:ext>
            </a:extLst>
          </p:cNvPr>
          <p:cNvSpPr>
            <a:spLocks noGrp="1"/>
          </p:cNvSpPr>
          <p:nvPr>
            <p:ph type="body" idx="1"/>
          </p:nvPr>
        </p:nvSpPr>
        <p:spPr/>
        <p:txBody>
          <a:bodyPr/>
          <a:lstStyle/>
          <a:p>
            <a:r>
              <a:rPr lang="en-US" dirty="0"/>
              <a:t>Joy Banks, CoSA</a:t>
            </a:r>
          </a:p>
          <a:p>
            <a:r>
              <a:rPr lang="en-US" dirty="0"/>
              <a:t>Executive Director</a:t>
            </a:r>
          </a:p>
        </p:txBody>
      </p:sp>
      <p:sp>
        <p:nvSpPr>
          <p:cNvPr id="4" name="Footer Placeholder 3">
            <a:extLst>
              <a:ext uri="{FF2B5EF4-FFF2-40B4-BE49-F238E27FC236}">
                <a16:creationId xmlns:a16="http://schemas.microsoft.com/office/drawing/2014/main" id="{01F2F5E2-134E-5EF8-A84D-3F65158A0BCA}"/>
              </a:ext>
            </a:extLst>
          </p:cNvPr>
          <p:cNvSpPr>
            <a:spLocks noGrp="1"/>
          </p:cNvSpPr>
          <p:nvPr>
            <p:ph type="ftr" sz="quarter" idx="11"/>
          </p:nvPr>
        </p:nvSpPr>
        <p:spPr/>
        <p:txBody>
          <a:bodyPr/>
          <a:lstStyle/>
          <a:p>
            <a:r>
              <a:rPr lang="en-US" dirty="0"/>
              <a:t>January 25, 2024</a:t>
            </a:r>
          </a:p>
        </p:txBody>
      </p:sp>
    </p:spTree>
    <p:extLst>
      <p:ext uri="{BB962C8B-B14F-4D97-AF65-F5344CB8AC3E}">
        <p14:creationId xmlns:p14="http://schemas.microsoft.com/office/powerpoint/2010/main" val="3117925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2629</TotalTime>
  <Words>2658</Words>
  <Application>Microsoft Office PowerPoint</Application>
  <PresentationFormat>Widescreen</PresentationFormat>
  <Paragraphs>239</Paragraphs>
  <Slides>26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Aldhabi</vt:lpstr>
      <vt:lpstr>Arial</vt:lpstr>
      <vt:lpstr>Calibri</vt:lpstr>
      <vt:lpstr>Calibri Light</vt:lpstr>
      <vt:lpstr>Cambria</vt:lpstr>
      <vt:lpstr>Office Theme</vt:lpstr>
      <vt:lpstr>CoSA Member Webinar   What’s On Tap in 2024: Engaging with CoSA </vt:lpstr>
      <vt:lpstr>Sponsors</vt:lpstr>
      <vt:lpstr>Funders</vt:lpstr>
      <vt:lpstr>Webinar Agenda</vt:lpstr>
      <vt:lpstr>Speakers</vt:lpstr>
      <vt:lpstr>Welcome</vt:lpstr>
      <vt:lpstr>President’s Welcome &amp; Overview</vt:lpstr>
      <vt:lpstr>President’s Welcome &amp; Overview</vt:lpstr>
      <vt:lpstr>Community Engagement</vt:lpstr>
      <vt:lpstr>New Hire</vt:lpstr>
      <vt:lpstr>CoSA Committees</vt:lpstr>
      <vt:lpstr>SERI Sub-committees</vt:lpstr>
      <vt:lpstr>Upcoming opportunities</vt:lpstr>
      <vt:lpstr>Special Projects</vt:lpstr>
      <vt:lpstr>Volunteers needed!</vt:lpstr>
      <vt:lpstr>CoSA Data Aggregation Project</vt:lpstr>
      <vt:lpstr>BACKER</vt:lpstr>
      <vt:lpstr>AWARE Project</vt:lpstr>
      <vt:lpstr>2024 Annual Meeting</vt:lpstr>
      <vt:lpstr>See you in St. Louis!</vt:lpstr>
      <vt:lpstr>See you in St. Louis!</vt:lpstr>
      <vt:lpstr>Questions and Comments</vt:lpstr>
      <vt:lpstr>Give us your feedback</vt:lpstr>
      <vt:lpstr>Upcoming Events</vt:lpstr>
      <vt:lpstr> Contact Us  </vt:lpstr>
      <vt:lpstr>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CoSA Member Webinar   What’s On Tap for CoSA in 2021</dc:title>
  <dc:creator>Barbara Teague</dc:creator>
  <cp:lastModifiedBy>Joy Banks</cp:lastModifiedBy>
  <cp:revision>68</cp:revision>
  <cp:lastPrinted>2022-01-13T15:28:39Z</cp:lastPrinted>
  <dcterms:created xsi:type="dcterms:W3CDTF">2021-01-16T22:52:10Z</dcterms:created>
  <dcterms:modified xsi:type="dcterms:W3CDTF">2024-01-25T19:56:08Z</dcterms:modified>
</cp:coreProperties>
</file>