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0" r:id="rId3"/>
  </p:sldMasterIdLst>
  <p:notesMasterIdLst>
    <p:notesMasterId r:id="rId82"/>
  </p:notesMasterIdLst>
  <p:handoutMasterIdLst>
    <p:handoutMasterId r:id="rId83"/>
  </p:handoutMasterIdLst>
  <p:sldIdLst>
    <p:sldId id="257" r:id="rId4"/>
    <p:sldId id="382" r:id="rId5"/>
    <p:sldId id="393" r:id="rId6"/>
    <p:sldId id="256" r:id="rId7"/>
    <p:sldId id="408"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409" r:id="rId43"/>
    <p:sldId id="410" r:id="rId44"/>
    <p:sldId id="411" r:id="rId45"/>
    <p:sldId id="412" r:id="rId46"/>
    <p:sldId id="413" r:id="rId47"/>
    <p:sldId id="414" r:id="rId48"/>
    <p:sldId id="415" r:id="rId49"/>
    <p:sldId id="416" r:id="rId50"/>
    <p:sldId id="417" r:id="rId51"/>
    <p:sldId id="418" r:id="rId52"/>
    <p:sldId id="419" r:id="rId53"/>
    <p:sldId id="420" r:id="rId54"/>
    <p:sldId id="421" r:id="rId55"/>
    <p:sldId id="422" r:id="rId56"/>
    <p:sldId id="423" r:id="rId57"/>
    <p:sldId id="424" r:id="rId58"/>
    <p:sldId id="425" r:id="rId59"/>
    <p:sldId id="426" r:id="rId60"/>
    <p:sldId id="427" r:id="rId61"/>
    <p:sldId id="428" r:id="rId62"/>
    <p:sldId id="429" r:id="rId63"/>
    <p:sldId id="430" r:id="rId64"/>
    <p:sldId id="431" r:id="rId65"/>
    <p:sldId id="432" r:id="rId66"/>
    <p:sldId id="433" r:id="rId67"/>
    <p:sldId id="434" r:id="rId68"/>
    <p:sldId id="435" r:id="rId69"/>
    <p:sldId id="436" r:id="rId70"/>
    <p:sldId id="437" r:id="rId71"/>
    <p:sldId id="438" r:id="rId72"/>
    <p:sldId id="292" r:id="rId73"/>
    <p:sldId id="439" r:id="rId74"/>
    <p:sldId id="440" r:id="rId75"/>
    <p:sldId id="400" r:id="rId76"/>
    <p:sldId id="399" r:id="rId77"/>
    <p:sldId id="441" r:id="rId78"/>
    <p:sldId id="339" r:id="rId79"/>
    <p:sldId id="442" r:id="rId80"/>
    <p:sldId id="401" r:id="rId8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a" initials="L" lastIdx="1" clrIdx="0">
    <p:extLst>
      <p:ext uri="{19B8F6BF-5375-455C-9EA6-DF929625EA0E}">
        <p15:presenceInfo xmlns:p15="http://schemas.microsoft.com/office/powerpoint/2012/main" userId="Lis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snapToGrid="0">
      <p:cViewPr varScale="1">
        <p:scale>
          <a:sx n="80" d="100"/>
          <a:sy n="80" d="100"/>
        </p:scale>
        <p:origin x="62" y="221"/>
      </p:cViewPr>
      <p:guideLst/>
    </p:cSldViewPr>
  </p:slideViewPr>
  <p:notesTextViewPr>
    <p:cViewPr>
      <p:scale>
        <a:sx n="1" d="1"/>
        <a:sy n="1" d="1"/>
      </p:scale>
      <p:origin x="0" y="0"/>
    </p:cViewPr>
  </p:notesTextViewPr>
  <p:sorterViewPr>
    <p:cViewPr>
      <p:scale>
        <a:sx n="100" d="100"/>
        <a:sy n="100" d="100"/>
      </p:scale>
      <p:origin x="0" y="-825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commentAuthors" Target="commentAuthor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53F8DB-AF8C-4A53-9817-C3A2300AAAC5}"/>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DEC33FEE-52E9-4711-BA44-A0FC2DAA9F6A}"/>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3ABD1CA-67F5-4634-94A9-88D85BE148B4}" type="datetimeFigureOut">
              <a:rPr lang="en-US" smtClean="0"/>
              <a:t>2/22/2022</a:t>
            </a:fld>
            <a:endParaRPr lang="en-US" dirty="0"/>
          </a:p>
        </p:txBody>
      </p:sp>
      <p:sp>
        <p:nvSpPr>
          <p:cNvPr id="4" name="Footer Placeholder 3">
            <a:extLst>
              <a:ext uri="{FF2B5EF4-FFF2-40B4-BE49-F238E27FC236}">
                <a16:creationId xmlns:a16="http://schemas.microsoft.com/office/drawing/2014/main" id="{469C3E16-F2BC-4462-98F5-9CE2FD4CABF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D55A44F6-8F3B-4331-BFDD-D5298FC3E25B}"/>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F8357170-B896-46E5-A532-E909E0B2090E}" type="slidenum">
              <a:rPr lang="en-US" smtClean="0"/>
              <a:t>‹#›</a:t>
            </a:fld>
            <a:endParaRPr lang="en-US" dirty="0"/>
          </a:p>
        </p:txBody>
      </p:sp>
    </p:spTree>
    <p:extLst>
      <p:ext uri="{BB962C8B-B14F-4D97-AF65-F5344CB8AC3E}">
        <p14:creationId xmlns:p14="http://schemas.microsoft.com/office/powerpoint/2010/main" val="11763292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7A368A7-9C9A-42E8-9E06-CC37B09F83BE}" type="datetimeFigureOut">
              <a:rPr lang="en-US" smtClean="0"/>
              <a:t>2/22/2022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D5B372F-02FE-4BD2-9CE9-178F22DA1F4F}" type="slidenum">
              <a:rPr lang="en-US" smtClean="0"/>
              <a:t>‹#›</a:t>
            </a:fld>
            <a:endParaRPr lang="en-US" dirty="0"/>
          </a:p>
        </p:txBody>
      </p:sp>
    </p:spTree>
    <p:extLst>
      <p:ext uri="{BB962C8B-B14F-4D97-AF65-F5344CB8AC3E}">
        <p14:creationId xmlns:p14="http://schemas.microsoft.com/office/powerpoint/2010/main" val="24069793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Google Shape;37;p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8" name="Google Shape;38;p1: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0fd0a3d750_0_238:notes"/>
          <p:cNvSpPr>
            <a:spLocks noGrp="1" noRot="1" noChangeAspect="1"/>
          </p:cNvSpPr>
          <p:nvPr>
            <p:ph type="sldImg" idx="2"/>
          </p:nvPr>
        </p:nvSpPr>
        <p:spPr>
          <a:xfrm>
            <a:off x="381300" y="697230"/>
            <a:ext cx="60960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0fd0a3d750_0_238: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0fd4cce640_0_8:notes"/>
          <p:cNvSpPr>
            <a:spLocks noGrp="1" noRot="1" noChangeAspect="1"/>
          </p:cNvSpPr>
          <p:nvPr>
            <p:ph type="sldImg" idx="2"/>
          </p:nvPr>
        </p:nvSpPr>
        <p:spPr>
          <a:xfrm>
            <a:off x="3302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0fd4cce640_0_8: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10fd4cce640_0_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10fd4cce640_0_2: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0fd0a3d750_0_152:notes"/>
          <p:cNvSpPr>
            <a:spLocks noGrp="1" noRot="1" noChangeAspect="1"/>
          </p:cNvSpPr>
          <p:nvPr>
            <p:ph type="sldImg" idx="2"/>
          </p:nvPr>
        </p:nvSpPr>
        <p:spPr>
          <a:xfrm>
            <a:off x="381000" y="697230"/>
            <a:ext cx="60960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10fd0a3d750_0_152: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9: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100477143c_0_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100477143c_0_5: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100477143c_0_13:notes"/>
          <p:cNvSpPr>
            <a:spLocks noGrp="1" noRot="1" noChangeAspect="1"/>
          </p:cNvSpPr>
          <p:nvPr>
            <p:ph type="sldImg" idx="2"/>
          </p:nvPr>
        </p:nvSpPr>
        <p:spPr>
          <a:xfrm>
            <a:off x="3302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1100477143c_0_13: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1100477143c_0_2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1100477143c_0_24: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100477143c_0_55:notes"/>
          <p:cNvSpPr>
            <a:spLocks noGrp="1" noRot="1" noChangeAspect="1"/>
          </p:cNvSpPr>
          <p:nvPr>
            <p:ph type="sldImg" idx="2"/>
          </p:nvPr>
        </p:nvSpPr>
        <p:spPr>
          <a:xfrm>
            <a:off x="3302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100477143c_0_55: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100477143c_0_6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100477143c_0_62: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
        <p:cNvGrpSpPr/>
        <p:nvPr/>
      </p:nvGrpSpPr>
      <p:grpSpPr>
        <a:xfrm>
          <a:off x="0" y="0"/>
          <a:ext cx="0" cy="0"/>
          <a:chOff x="0" y="0"/>
          <a:chExt cx="0" cy="0"/>
        </a:xfrm>
      </p:grpSpPr>
      <p:sp>
        <p:nvSpPr>
          <p:cNvPr id="42" name="Google Shape;42;g10fd0a3d750_0_31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 name="Google Shape;43;g10fd0a3d750_0_312: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1100477143c_0_8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1100477143c_0_80: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0fd0a3d750_0_159:notes"/>
          <p:cNvSpPr>
            <a:spLocks noGrp="1" noRot="1" noChangeAspect="1"/>
          </p:cNvSpPr>
          <p:nvPr>
            <p:ph type="sldImg" idx="2"/>
          </p:nvPr>
        </p:nvSpPr>
        <p:spPr>
          <a:xfrm>
            <a:off x="381000" y="697230"/>
            <a:ext cx="6096000" cy="34863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g10fd0a3d750_0_159: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Some additional example projects supporting each research objective if there is more interest – also on our website for applicants to see!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10fd0a3d750_0_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7" name="Google Shape;187;g10fd0a3d750_0_2: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0fd0a3d750_0_4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7" name="Google Shape;207;g10fd0a3d750_0_47: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15875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11900fa61c_0_5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11900fa61c_0_58: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126d316f5c_0_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1126d316f5c_0_0: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111900fa61c_0_3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111900fa61c_0_34: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10fd0a3d750_0_31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3" name="Google Shape;243;g10fd0a3d750_0_319: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1147d37d99c_0_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1147d37d99c_0_0: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0fd0a3d750_0_16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g10fd0a3d750_0_163: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10ba836dc42_0_1:notes"/>
          <p:cNvSpPr>
            <a:spLocks noGrp="1" noRot="1" noChangeAspect="1"/>
          </p:cNvSpPr>
          <p:nvPr>
            <p:ph type="sldImg" idx="2"/>
          </p:nvPr>
        </p:nvSpPr>
        <p:spPr>
          <a:xfrm>
            <a:off x="3302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 name="Google Shape;49;g10ba836dc42_0_1: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1126d316f5c_0_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1126d316f5c_0_9: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126d316f5c_0_1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1126d316f5c_0_13: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112cfec5c86_0_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112cfec5c86_0_0: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1126d316f5c_0_2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1126d316f5c_0_22: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1126d316f5c_0_2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1126d316f5c_0_29: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1126d316f5c_0_3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1126d316f5c_0_35: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p21:notes"/>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11012dd7a54_0_12:notes"/>
          <p:cNvSpPr>
            <a:spLocks noGrp="1" noRot="1" noChangeAspect="1"/>
          </p:cNvSpPr>
          <p:nvPr>
            <p:ph type="sldImg" idx="2"/>
          </p:nvPr>
        </p:nvSpPr>
        <p:spPr>
          <a:xfrm>
            <a:off x="330200" y="696913"/>
            <a:ext cx="61977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11012dd7a54_0_12: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0fd0a3d750_0_12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 name="Google Shape;59;g10fd0a3d750_0_122:notes"/>
          <p:cNvSpPr txBox="1">
            <a:spLocks noGrp="1"/>
          </p:cNvSpPr>
          <p:nvPr>
            <p:ph type="body" idx="1"/>
          </p:nvPr>
        </p:nvSpPr>
        <p:spPr>
          <a:xfrm>
            <a:off x="685800" y="4415790"/>
            <a:ext cx="5486400" cy="4183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Some additional example projects supporting each research objective if there is more interest – also on our website for applicants to see!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10d0b066b9b_0_41:notes"/>
          <p:cNvSpPr>
            <a:spLocks noGrp="1" noRot="1" noChangeAspect="1"/>
          </p:cNvSpPr>
          <p:nvPr>
            <p:ph type="sldImg" idx="2"/>
          </p:nvPr>
        </p:nvSpPr>
        <p:spPr>
          <a:xfrm>
            <a:off x="381300" y="697230"/>
            <a:ext cx="6096000" cy="34863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10d0b066b9b_0_41: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10d0b066b9b_0_7:notes"/>
          <p:cNvSpPr>
            <a:spLocks noGrp="1" noRot="1" noChangeAspect="1"/>
          </p:cNvSpPr>
          <p:nvPr>
            <p:ph type="sldImg" idx="2"/>
          </p:nvPr>
        </p:nvSpPr>
        <p:spPr>
          <a:xfrm>
            <a:off x="701951" y="1162050"/>
            <a:ext cx="5454000" cy="31368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 name="Google Shape;69;g10d0b066b9b_0_7:notes"/>
          <p:cNvSpPr txBox="1">
            <a:spLocks noGrp="1"/>
          </p:cNvSpPr>
          <p:nvPr>
            <p:ph type="body" idx="1"/>
          </p:nvPr>
        </p:nvSpPr>
        <p:spPr>
          <a:xfrm>
            <a:off x="685800" y="4473892"/>
            <a:ext cx="5486400" cy="4174200"/>
          </a:xfrm>
          <a:prstGeom prst="rect">
            <a:avLst/>
          </a:prstGeom>
          <a:noFill/>
          <a:ln>
            <a:noFill/>
          </a:ln>
        </p:spPr>
        <p:txBody>
          <a:bodyPr spcFirstLastPara="1" wrap="square" lIns="91300" tIns="45625" rIns="91300" bIns="45625" anchor="t" anchorCtr="0">
            <a:noAutofit/>
          </a:bodyPr>
          <a:lstStyle/>
          <a:p>
            <a:pPr marL="0" lvl="0" indent="0" algn="l" rtl="0">
              <a:lnSpc>
                <a:spcPct val="100000"/>
              </a:lnSpc>
              <a:spcBef>
                <a:spcPts val="0"/>
              </a:spcBef>
              <a:spcAft>
                <a:spcPts val="0"/>
              </a:spcAft>
              <a:buSzPts val="1400"/>
              <a:buNone/>
            </a:pPr>
            <a:endParaRPr/>
          </a:p>
        </p:txBody>
      </p:sp>
      <p:sp>
        <p:nvSpPr>
          <p:cNvPr id="70" name="Google Shape;70;g10d0b066b9b_0_7:notes"/>
          <p:cNvSpPr txBox="1">
            <a:spLocks noGrp="1"/>
          </p:cNvSpPr>
          <p:nvPr>
            <p:ph type="sldNum" idx="12"/>
          </p:nvPr>
        </p:nvSpPr>
        <p:spPr>
          <a:xfrm>
            <a:off x="3884613" y="8829967"/>
            <a:ext cx="2971800" cy="466800"/>
          </a:xfrm>
          <a:prstGeom prst="rect">
            <a:avLst/>
          </a:prstGeom>
          <a:noFill/>
          <a:ln>
            <a:noFill/>
          </a:ln>
        </p:spPr>
        <p:txBody>
          <a:bodyPr spcFirstLastPara="1" wrap="square" lIns="91300" tIns="45625" rIns="91300" bIns="456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10fd0a3d750_0_16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10fd0a3d750_0_169: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0fd0a3d750_0_269:notes"/>
          <p:cNvSpPr txBox="1">
            <a:spLocks noGrp="1"/>
          </p:cNvSpPr>
          <p:nvPr>
            <p:ph type="body" idx="1"/>
          </p:nvPr>
        </p:nvSpPr>
        <p:spPr>
          <a:xfrm>
            <a:off x="685800" y="4415790"/>
            <a:ext cx="5486400" cy="418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T</a:t>
            </a:r>
            <a:endParaRPr/>
          </a:p>
        </p:txBody>
      </p:sp>
      <p:sp>
        <p:nvSpPr>
          <p:cNvPr id="96" name="Google Shape;96;g10fd0a3d750_0_269:notes"/>
          <p:cNvSpPr>
            <a:spLocks noGrp="1" noRot="1" noChangeAspect="1"/>
          </p:cNvSpPr>
          <p:nvPr>
            <p:ph type="sldImg" idx="2"/>
          </p:nvPr>
        </p:nvSpPr>
        <p:spPr>
          <a:xfrm>
            <a:off x="1143225" y="697230"/>
            <a:ext cx="4572300" cy="34863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82F5A-5A99-4FA8-BF50-C9A665EAAD8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CB2F6D-880F-4D3C-AD17-4195DCD631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5107FDC1-0D35-4DA8-9007-C1A86F2DF1C8}"/>
              </a:ext>
            </a:extLst>
          </p:cNvPr>
          <p:cNvSpPr>
            <a:spLocks noGrp="1"/>
          </p:cNvSpPr>
          <p:nvPr>
            <p:ph type="ftr" sz="quarter" idx="11"/>
          </p:nvPr>
        </p:nvSpPr>
        <p:spPr>
          <a:xfrm>
            <a:off x="8410668" y="6356350"/>
            <a:ext cx="2018923" cy="365125"/>
          </a:xfrm>
        </p:spPr>
        <p:txBody>
          <a:bodyPr/>
          <a:lstStyle/>
          <a:p>
            <a:r>
              <a:rPr lang="en-US" dirty="0"/>
              <a:t>January 27, 2022</a:t>
            </a:r>
          </a:p>
        </p:txBody>
      </p:sp>
      <p:sp>
        <p:nvSpPr>
          <p:cNvPr id="6" name="Slide Number Placeholder 5">
            <a:extLst>
              <a:ext uri="{FF2B5EF4-FFF2-40B4-BE49-F238E27FC236}">
                <a16:creationId xmlns:a16="http://schemas.microsoft.com/office/drawing/2014/main" id="{0C042D1E-C743-439E-B3C2-77B63285CC1E}"/>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226740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41E7D-88F9-49F3-9FDB-0CEEB332E79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6D662F-5D57-4A31-9A88-277DF06CC6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2553FD-CA21-45C2-A63D-D3441F96563D}"/>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C94E63A-58FB-4F8C-AFE2-5F29F7E17C4C}"/>
              </a:ext>
            </a:extLst>
          </p:cNvPr>
          <p:cNvSpPr>
            <a:spLocks noGrp="1"/>
          </p:cNvSpPr>
          <p:nvPr>
            <p:ph type="ftr" sz="quarter" idx="11"/>
          </p:nvPr>
        </p:nvSpPr>
        <p:spPr/>
        <p:txBody>
          <a:bodyPr/>
          <a:lstStyle/>
          <a:p>
            <a:r>
              <a:rPr lang="en-US" dirty="0"/>
              <a:t>January 27, 2022</a:t>
            </a:r>
          </a:p>
        </p:txBody>
      </p:sp>
      <p:sp>
        <p:nvSpPr>
          <p:cNvPr id="6" name="Slide Number Placeholder 5">
            <a:extLst>
              <a:ext uri="{FF2B5EF4-FFF2-40B4-BE49-F238E27FC236}">
                <a16:creationId xmlns:a16="http://schemas.microsoft.com/office/drawing/2014/main" id="{8E1C3A35-FA1F-4764-8B2A-60017EF948B3}"/>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579866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69E29FB-4144-4AC5-A3E5-D0709E3131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046812-1109-4F42-874D-25D718938EC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E57569-C4D6-409D-B592-4C15FAE261F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6ABF07D-A6A7-4020-AE93-BCDED53D15F9}"/>
              </a:ext>
            </a:extLst>
          </p:cNvPr>
          <p:cNvSpPr>
            <a:spLocks noGrp="1"/>
          </p:cNvSpPr>
          <p:nvPr>
            <p:ph type="ftr" sz="quarter" idx="11"/>
          </p:nvPr>
        </p:nvSpPr>
        <p:spPr/>
        <p:txBody>
          <a:bodyPr/>
          <a:lstStyle/>
          <a:p>
            <a:r>
              <a:rPr lang="en-US" dirty="0"/>
              <a:t>January 27, 2022</a:t>
            </a:r>
          </a:p>
        </p:txBody>
      </p:sp>
      <p:sp>
        <p:nvSpPr>
          <p:cNvPr id="6" name="Slide Number Placeholder 5">
            <a:extLst>
              <a:ext uri="{FF2B5EF4-FFF2-40B4-BE49-F238E27FC236}">
                <a16:creationId xmlns:a16="http://schemas.microsoft.com/office/drawing/2014/main" id="{2B6E15D9-D578-40BD-ADC4-EBD3C1A72B41}"/>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1531409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7"/>
        <p:cNvGrpSpPr/>
        <p:nvPr/>
      </p:nvGrpSpPr>
      <p:grpSpPr>
        <a:xfrm>
          <a:off x="0" y="0"/>
          <a:ext cx="0" cy="0"/>
          <a:chOff x="0" y="0"/>
          <a:chExt cx="0" cy="0"/>
        </a:xfrm>
      </p:grpSpPr>
      <p:pic>
        <p:nvPicPr>
          <p:cNvPr id="8" name="Google Shape;8;p23" descr="Flag banner atop the page containing the Archives logo and text the reads Research Services. Behind the flag banner is a light blue horizontal color bar. Within this light blue color bar is white text that reads; National Archives and Records Administration.&#10;&#10;At the bottom of the page is a gray dotted line. Below the dotted line is a gray color filed with the text; Research Services, Preservation Programs, and a page number." title="Research Services, Preservation Programs slide 1"/>
          <p:cNvPicPr preferRelativeResize="0"/>
          <p:nvPr/>
        </p:nvPicPr>
        <p:blipFill rotWithShape="1">
          <a:blip r:embed="rId2">
            <a:alphaModFix/>
          </a:blip>
          <a:srcRect/>
          <a:stretch/>
        </p:blipFill>
        <p:spPr>
          <a:xfrm>
            <a:off x="0" y="1"/>
            <a:ext cx="12192000" cy="6857991"/>
          </a:xfrm>
          <a:prstGeom prst="rect">
            <a:avLst/>
          </a:prstGeom>
          <a:noFill/>
          <a:ln>
            <a:noFill/>
          </a:ln>
        </p:spPr>
      </p:pic>
      <p:sp>
        <p:nvSpPr>
          <p:cNvPr id="9" name="Google Shape;9;p2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55269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0"/>
        <p:cNvGrpSpPr/>
        <p:nvPr/>
      </p:nvGrpSpPr>
      <p:grpSpPr>
        <a:xfrm>
          <a:off x="0" y="0"/>
          <a:ext cx="0" cy="0"/>
          <a:chOff x="0" y="0"/>
          <a:chExt cx="0" cy="0"/>
        </a:xfrm>
      </p:grpSpPr>
      <p:pic>
        <p:nvPicPr>
          <p:cNvPr id="11" name="Google Shape;11;p24" descr="Atop the page is a gray horizontal color bar. On top of the color bar is the National Archives logo, a vertical ruled line, and the words Research Services text.&#10;&#10;At the bottom of the page is a gray dotted line. Below the dotted line is a light blue color filed with the text; Research Services, Preservation Programs, and a page number." title="Research Services, Preservation Programs slide 4"/>
          <p:cNvPicPr preferRelativeResize="0"/>
          <p:nvPr/>
        </p:nvPicPr>
        <p:blipFill rotWithShape="1">
          <a:blip r:embed="rId2">
            <a:alphaModFix/>
          </a:blip>
          <a:srcRect/>
          <a:stretch/>
        </p:blipFill>
        <p:spPr>
          <a:xfrm>
            <a:off x="0" y="0"/>
            <a:ext cx="12192016" cy="6858000"/>
          </a:xfrm>
          <a:prstGeom prst="rect">
            <a:avLst/>
          </a:prstGeom>
          <a:noFill/>
          <a:ln>
            <a:noFill/>
          </a:ln>
        </p:spPr>
      </p:pic>
      <p:sp>
        <p:nvSpPr>
          <p:cNvPr id="12" name="Google Shape;12;p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804016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pic>
        <p:nvPicPr>
          <p:cNvPr id="14" name="Google Shape;14;p25" descr="Atop the page is a gray horizontal color bar. On top of the color bar is the National Archives logo, a vertical ruled line, and the words Research Services text.&#10;&#10;At the bottom of the page is a gray dotted line. Below the dotted line is a gray color filed with the text; Research Services, Preservation Programs, and a page number." title="Research Services, Preservation Programs slide 3"/>
          <p:cNvPicPr preferRelativeResize="0"/>
          <p:nvPr/>
        </p:nvPicPr>
        <p:blipFill rotWithShape="1">
          <a:blip r:embed="rId2">
            <a:alphaModFix/>
          </a:blip>
          <a:srcRect/>
          <a:stretch/>
        </p:blipFill>
        <p:spPr>
          <a:xfrm>
            <a:off x="0" y="1"/>
            <a:ext cx="12192000" cy="6857991"/>
          </a:xfrm>
          <a:prstGeom prst="rect">
            <a:avLst/>
          </a:prstGeom>
          <a:noFill/>
          <a:ln>
            <a:noFill/>
          </a:ln>
        </p:spPr>
      </p:pic>
      <p:sp>
        <p:nvSpPr>
          <p:cNvPr id="15" name="Google Shape;15;p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231053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pic>
        <p:nvPicPr>
          <p:cNvPr id="17" name="Google Shape;17;p26" descr="The first quarter of the page is a white background. Within this white background is the National Archives logo, a horizontal rule, and the text Research Services.&#10;&#10;The remains 3/4 of the page is a blue color filed. At the bottom of this color field is text that reads; Research Services, Preservation Programs, and a page number." title="Research Services, Preservation Programs slide 2"/>
          <p:cNvPicPr preferRelativeResize="0"/>
          <p:nvPr/>
        </p:nvPicPr>
        <p:blipFill rotWithShape="1">
          <a:blip r:embed="rId2">
            <a:alphaModFix/>
          </a:blip>
          <a:srcRect/>
          <a:stretch/>
        </p:blipFill>
        <p:spPr>
          <a:xfrm>
            <a:off x="0" y="1"/>
            <a:ext cx="12192000" cy="6857991"/>
          </a:xfrm>
          <a:prstGeom prst="rect">
            <a:avLst/>
          </a:prstGeom>
          <a:noFill/>
          <a:ln>
            <a:noFill/>
          </a:ln>
        </p:spPr>
      </p:pic>
      <p:sp>
        <p:nvSpPr>
          <p:cNvPr id="18" name="Google Shape;18;p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rgbClr val="FFFFFF"/>
                </a:solidFill>
                <a:latin typeface="Source Sans Pro"/>
                <a:ea typeface="Source Sans Pro"/>
                <a:cs typeface="Source Sans Pro"/>
                <a:sym typeface="Source Sans Pro"/>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169540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9"/>
        <p:cNvGrpSpPr/>
        <p:nvPr/>
      </p:nvGrpSpPr>
      <p:grpSpPr>
        <a:xfrm>
          <a:off x="0" y="0"/>
          <a:ext cx="0" cy="0"/>
          <a:chOff x="0" y="0"/>
          <a:chExt cx="0" cy="0"/>
        </a:xfrm>
      </p:grpSpPr>
      <p:sp>
        <p:nvSpPr>
          <p:cNvPr id="20" name="Google Shape;20;g10d0b066b9b_0_35"/>
          <p:cNvSpPr txBox="1">
            <a:spLocks noGrp="1"/>
          </p:cNvSpPr>
          <p:nvPr>
            <p:ph type="ctrTitle"/>
          </p:nvPr>
        </p:nvSpPr>
        <p:spPr>
          <a:xfrm>
            <a:off x="1524000" y="1122363"/>
            <a:ext cx="9144000" cy="2387600"/>
          </a:xfrm>
          <a:prstGeom prst="rect">
            <a:avLst/>
          </a:prstGeom>
          <a:noFill/>
          <a:ln>
            <a:noFill/>
          </a:ln>
        </p:spPr>
        <p:txBody>
          <a:bodyPr spcFirstLastPara="1" wrap="square" lIns="68575" tIns="34275" rIns="68575" bIns="34275" anchor="b" anchorCtr="0">
            <a:noAutofit/>
          </a:bodyPr>
          <a:lstStyle>
            <a:lvl1pPr lvl="0" algn="ctr" rtl="0">
              <a:lnSpc>
                <a:spcPct val="90000"/>
              </a:lnSpc>
              <a:spcBef>
                <a:spcPts val="0"/>
              </a:spcBef>
              <a:spcAft>
                <a:spcPts val="0"/>
              </a:spcAft>
              <a:buClr>
                <a:schemeClr val="dk1"/>
              </a:buClr>
              <a:buSzPts val="4500"/>
              <a:buFont typeface="Calibri"/>
              <a:buNone/>
              <a:defRPr sz="6000"/>
            </a:lvl1pPr>
            <a:lvl2pPr lvl="1" algn="l" rtl="0">
              <a:lnSpc>
                <a:spcPct val="100000"/>
              </a:lnSpc>
              <a:spcBef>
                <a:spcPts val="0"/>
              </a:spcBef>
              <a:spcAft>
                <a:spcPts val="0"/>
              </a:spcAft>
              <a:buSzPts val="1100"/>
              <a:buNone/>
              <a:defRPr sz="1467"/>
            </a:lvl2pPr>
            <a:lvl3pPr lvl="2" algn="l" rtl="0">
              <a:lnSpc>
                <a:spcPct val="100000"/>
              </a:lnSpc>
              <a:spcBef>
                <a:spcPts val="0"/>
              </a:spcBef>
              <a:spcAft>
                <a:spcPts val="0"/>
              </a:spcAft>
              <a:buSzPts val="1100"/>
              <a:buNone/>
              <a:defRPr sz="1467"/>
            </a:lvl3pPr>
            <a:lvl4pPr lvl="3" algn="l" rtl="0">
              <a:lnSpc>
                <a:spcPct val="100000"/>
              </a:lnSpc>
              <a:spcBef>
                <a:spcPts val="0"/>
              </a:spcBef>
              <a:spcAft>
                <a:spcPts val="0"/>
              </a:spcAft>
              <a:buSzPts val="1100"/>
              <a:buNone/>
              <a:defRPr sz="1467"/>
            </a:lvl4pPr>
            <a:lvl5pPr lvl="4" algn="l" rtl="0">
              <a:lnSpc>
                <a:spcPct val="100000"/>
              </a:lnSpc>
              <a:spcBef>
                <a:spcPts val="0"/>
              </a:spcBef>
              <a:spcAft>
                <a:spcPts val="0"/>
              </a:spcAft>
              <a:buSzPts val="1100"/>
              <a:buNone/>
              <a:defRPr sz="1467"/>
            </a:lvl5pPr>
            <a:lvl6pPr lvl="5" algn="l" rtl="0">
              <a:lnSpc>
                <a:spcPct val="100000"/>
              </a:lnSpc>
              <a:spcBef>
                <a:spcPts val="0"/>
              </a:spcBef>
              <a:spcAft>
                <a:spcPts val="0"/>
              </a:spcAft>
              <a:buSzPts val="1100"/>
              <a:buNone/>
              <a:defRPr sz="1467"/>
            </a:lvl6pPr>
            <a:lvl7pPr lvl="6" algn="l" rtl="0">
              <a:lnSpc>
                <a:spcPct val="100000"/>
              </a:lnSpc>
              <a:spcBef>
                <a:spcPts val="0"/>
              </a:spcBef>
              <a:spcAft>
                <a:spcPts val="0"/>
              </a:spcAft>
              <a:buSzPts val="1100"/>
              <a:buNone/>
              <a:defRPr sz="1467"/>
            </a:lvl7pPr>
            <a:lvl8pPr lvl="7" algn="l" rtl="0">
              <a:lnSpc>
                <a:spcPct val="100000"/>
              </a:lnSpc>
              <a:spcBef>
                <a:spcPts val="0"/>
              </a:spcBef>
              <a:spcAft>
                <a:spcPts val="0"/>
              </a:spcAft>
              <a:buSzPts val="1100"/>
              <a:buNone/>
              <a:defRPr sz="1467"/>
            </a:lvl8pPr>
            <a:lvl9pPr lvl="8" algn="l" rtl="0">
              <a:lnSpc>
                <a:spcPct val="100000"/>
              </a:lnSpc>
              <a:spcBef>
                <a:spcPts val="0"/>
              </a:spcBef>
              <a:spcAft>
                <a:spcPts val="0"/>
              </a:spcAft>
              <a:buSzPts val="1100"/>
              <a:buNone/>
              <a:defRPr sz="1467"/>
            </a:lvl9pPr>
          </a:lstStyle>
          <a:p>
            <a:endParaRPr/>
          </a:p>
        </p:txBody>
      </p:sp>
      <p:sp>
        <p:nvSpPr>
          <p:cNvPr id="21" name="Google Shape;21;g10d0b066b9b_0_35"/>
          <p:cNvSpPr txBox="1">
            <a:spLocks noGrp="1"/>
          </p:cNvSpPr>
          <p:nvPr>
            <p:ph type="subTitle" idx="1"/>
          </p:nvPr>
        </p:nvSpPr>
        <p:spPr>
          <a:xfrm>
            <a:off x="1524000" y="3602037"/>
            <a:ext cx="9144000" cy="1655600"/>
          </a:xfrm>
          <a:prstGeom prst="rect">
            <a:avLst/>
          </a:prstGeom>
          <a:noFill/>
          <a:ln>
            <a:noFill/>
          </a:ln>
        </p:spPr>
        <p:txBody>
          <a:bodyPr spcFirstLastPara="1" wrap="square" lIns="68575" tIns="34275" rIns="68575" bIns="34275" anchor="t" anchorCtr="0">
            <a:noAutofit/>
          </a:bodyPr>
          <a:lstStyle>
            <a:lvl1pPr lvl="0" algn="ctr" rtl="0">
              <a:lnSpc>
                <a:spcPct val="90000"/>
              </a:lnSpc>
              <a:spcBef>
                <a:spcPts val="1067"/>
              </a:spcBef>
              <a:spcAft>
                <a:spcPts val="0"/>
              </a:spcAft>
              <a:buClr>
                <a:schemeClr val="dk1"/>
              </a:buClr>
              <a:buSzPts val="1800"/>
              <a:buNone/>
              <a:defRPr sz="2400"/>
            </a:lvl1pPr>
            <a:lvl2pPr lvl="1" algn="ctr" rtl="0">
              <a:lnSpc>
                <a:spcPct val="90000"/>
              </a:lnSpc>
              <a:spcBef>
                <a:spcPts val="533"/>
              </a:spcBef>
              <a:spcAft>
                <a:spcPts val="0"/>
              </a:spcAft>
              <a:buClr>
                <a:schemeClr val="dk1"/>
              </a:buClr>
              <a:buSzPts val="1500"/>
              <a:buNone/>
              <a:defRPr sz="2000"/>
            </a:lvl2pPr>
            <a:lvl3pPr lvl="2" algn="ctr" rtl="0">
              <a:lnSpc>
                <a:spcPct val="90000"/>
              </a:lnSpc>
              <a:spcBef>
                <a:spcPts val="533"/>
              </a:spcBef>
              <a:spcAft>
                <a:spcPts val="0"/>
              </a:spcAft>
              <a:buClr>
                <a:schemeClr val="dk1"/>
              </a:buClr>
              <a:buSzPts val="1400"/>
              <a:buNone/>
              <a:defRPr sz="1867"/>
            </a:lvl3pPr>
            <a:lvl4pPr lvl="3" algn="ctr" rtl="0">
              <a:lnSpc>
                <a:spcPct val="90000"/>
              </a:lnSpc>
              <a:spcBef>
                <a:spcPts val="533"/>
              </a:spcBef>
              <a:spcAft>
                <a:spcPts val="0"/>
              </a:spcAft>
              <a:buClr>
                <a:schemeClr val="dk1"/>
              </a:buClr>
              <a:buSzPts val="1200"/>
              <a:buNone/>
              <a:defRPr sz="1600"/>
            </a:lvl4pPr>
            <a:lvl5pPr lvl="4" algn="ctr" rtl="0">
              <a:lnSpc>
                <a:spcPct val="90000"/>
              </a:lnSpc>
              <a:spcBef>
                <a:spcPts val="533"/>
              </a:spcBef>
              <a:spcAft>
                <a:spcPts val="0"/>
              </a:spcAft>
              <a:buClr>
                <a:schemeClr val="dk1"/>
              </a:buClr>
              <a:buSzPts val="1200"/>
              <a:buNone/>
              <a:defRPr sz="1600"/>
            </a:lvl5pPr>
            <a:lvl6pPr lvl="5" algn="ctr" rtl="0">
              <a:lnSpc>
                <a:spcPct val="90000"/>
              </a:lnSpc>
              <a:spcBef>
                <a:spcPts val="533"/>
              </a:spcBef>
              <a:spcAft>
                <a:spcPts val="0"/>
              </a:spcAft>
              <a:buClr>
                <a:schemeClr val="dk1"/>
              </a:buClr>
              <a:buSzPts val="1200"/>
              <a:buNone/>
              <a:defRPr sz="1600"/>
            </a:lvl6pPr>
            <a:lvl7pPr lvl="6" algn="ctr" rtl="0">
              <a:lnSpc>
                <a:spcPct val="90000"/>
              </a:lnSpc>
              <a:spcBef>
                <a:spcPts val="533"/>
              </a:spcBef>
              <a:spcAft>
                <a:spcPts val="0"/>
              </a:spcAft>
              <a:buClr>
                <a:schemeClr val="dk1"/>
              </a:buClr>
              <a:buSzPts val="1200"/>
              <a:buNone/>
              <a:defRPr sz="1600"/>
            </a:lvl7pPr>
            <a:lvl8pPr lvl="7" algn="ctr" rtl="0">
              <a:lnSpc>
                <a:spcPct val="90000"/>
              </a:lnSpc>
              <a:spcBef>
                <a:spcPts val="533"/>
              </a:spcBef>
              <a:spcAft>
                <a:spcPts val="0"/>
              </a:spcAft>
              <a:buClr>
                <a:schemeClr val="dk1"/>
              </a:buClr>
              <a:buSzPts val="1200"/>
              <a:buNone/>
              <a:defRPr sz="1600"/>
            </a:lvl8pPr>
            <a:lvl9pPr lvl="8" algn="ctr" rtl="0">
              <a:lnSpc>
                <a:spcPct val="90000"/>
              </a:lnSpc>
              <a:spcBef>
                <a:spcPts val="533"/>
              </a:spcBef>
              <a:spcAft>
                <a:spcPts val="0"/>
              </a:spcAft>
              <a:buClr>
                <a:schemeClr val="dk1"/>
              </a:buClr>
              <a:buSzPts val="1200"/>
              <a:buNone/>
              <a:defRPr sz="1600"/>
            </a:lvl9pPr>
          </a:lstStyle>
          <a:p>
            <a:endParaRPr/>
          </a:p>
        </p:txBody>
      </p:sp>
      <p:sp>
        <p:nvSpPr>
          <p:cNvPr id="22" name="Google Shape;22;g10d0b066b9b_0_35"/>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888888"/>
              </a:buClr>
              <a:buSzPts val="1100"/>
              <a:buFont typeface="Calibri"/>
              <a:buNone/>
              <a:defRPr sz="1467"/>
            </a:lvl1pPr>
            <a:lvl2pPr lvl="1" algn="l" rtl="0">
              <a:lnSpc>
                <a:spcPct val="100000"/>
              </a:lnSpc>
              <a:spcBef>
                <a:spcPts val="0"/>
              </a:spcBef>
              <a:spcAft>
                <a:spcPts val="0"/>
              </a:spcAft>
              <a:buClr>
                <a:schemeClr val="dk1"/>
              </a:buClr>
              <a:buSzPts val="1100"/>
              <a:buFont typeface="Calibri"/>
              <a:buNone/>
              <a:defRPr sz="1467"/>
            </a:lvl2pPr>
            <a:lvl3pPr lvl="2" algn="l" rtl="0">
              <a:lnSpc>
                <a:spcPct val="100000"/>
              </a:lnSpc>
              <a:spcBef>
                <a:spcPts val="0"/>
              </a:spcBef>
              <a:spcAft>
                <a:spcPts val="0"/>
              </a:spcAft>
              <a:buClr>
                <a:schemeClr val="dk1"/>
              </a:buClr>
              <a:buSzPts val="1100"/>
              <a:buFont typeface="Calibri"/>
              <a:buNone/>
              <a:defRPr sz="1467"/>
            </a:lvl3pPr>
            <a:lvl4pPr lvl="3" algn="l" rtl="0">
              <a:lnSpc>
                <a:spcPct val="100000"/>
              </a:lnSpc>
              <a:spcBef>
                <a:spcPts val="0"/>
              </a:spcBef>
              <a:spcAft>
                <a:spcPts val="0"/>
              </a:spcAft>
              <a:buClr>
                <a:schemeClr val="dk1"/>
              </a:buClr>
              <a:buSzPts val="1100"/>
              <a:buFont typeface="Calibri"/>
              <a:buNone/>
              <a:defRPr sz="1467"/>
            </a:lvl4pPr>
            <a:lvl5pPr lvl="4" algn="l" rtl="0">
              <a:lnSpc>
                <a:spcPct val="100000"/>
              </a:lnSpc>
              <a:spcBef>
                <a:spcPts val="0"/>
              </a:spcBef>
              <a:spcAft>
                <a:spcPts val="0"/>
              </a:spcAft>
              <a:buClr>
                <a:schemeClr val="dk1"/>
              </a:buClr>
              <a:buSzPts val="1100"/>
              <a:buFont typeface="Calibri"/>
              <a:buNone/>
              <a:defRPr sz="1467"/>
            </a:lvl5pPr>
            <a:lvl6pPr lvl="5" algn="l" rtl="0">
              <a:lnSpc>
                <a:spcPct val="100000"/>
              </a:lnSpc>
              <a:spcBef>
                <a:spcPts val="0"/>
              </a:spcBef>
              <a:spcAft>
                <a:spcPts val="0"/>
              </a:spcAft>
              <a:buClr>
                <a:schemeClr val="dk1"/>
              </a:buClr>
              <a:buSzPts val="1100"/>
              <a:buFont typeface="Calibri"/>
              <a:buNone/>
              <a:defRPr sz="1467"/>
            </a:lvl6pPr>
            <a:lvl7pPr lvl="6" algn="l" rtl="0">
              <a:lnSpc>
                <a:spcPct val="100000"/>
              </a:lnSpc>
              <a:spcBef>
                <a:spcPts val="0"/>
              </a:spcBef>
              <a:spcAft>
                <a:spcPts val="0"/>
              </a:spcAft>
              <a:buClr>
                <a:schemeClr val="dk1"/>
              </a:buClr>
              <a:buSzPts val="1100"/>
              <a:buFont typeface="Calibri"/>
              <a:buNone/>
              <a:defRPr sz="1467"/>
            </a:lvl7pPr>
            <a:lvl8pPr lvl="7" algn="l" rtl="0">
              <a:lnSpc>
                <a:spcPct val="100000"/>
              </a:lnSpc>
              <a:spcBef>
                <a:spcPts val="0"/>
              </a:spcBef>
              <a:spcAft>
                <a:spcPts val="0"/>
              </a:spcAft>
              <a:buClr>
                <a:schemeClr val="dk1"/>
              </a:buClr>
              <a:buSzPts val="1100"/>
              <a:buFont typeface="Calibri"/>
              <a:buNone/>
              <a:defRPr sz="1467"/>
            </a:lvl8pPr>
            <a:lvl9pPr lvl="8" algn="l" rtl="0">
              <a:lnSpc>
                <a:spcPct val="100000"/>
              </a:lnSpc>
              <a:spcBef>
                <a:spcPts val="0"/>
              </a:spcBef>
              <a:spcAft>
                <a:spcPts val="0"/>
              </a:spcAft>
              <a:buClr>
                <a:schemeClr val="dk1"/>
              </a:buClr>
              <a:buSzPts val="1100"/>
              <a:buFont typeface="Calibri"/>
              <a:buNone/>
              <a:defRPr sz="1467"/>
            </a:lvl9pPr>
          </a:lstStyle>
          <a:p>
            <a:endParaRPr/>
          </a:p>
        </p:txBody>
      </p:sp>
      <p:sp>
        <p:nvSpPr>
          <p:cNvPr id="23" name="Google Shape;23;g10d0b066b9b_0_35"/>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888888"/>
              </a:buClr>
              <a:buSzPts val="1100"/>
              <a:buFont typeface="Calibri"/>
              <a:buNone/>
              <a:defRPr sz="1467"/>
            </a:lvl1pPr>
            <a:lvl2pPr lvl="1" algn="l" rtl="0">
              <a:lnSpc>
                <a:spcPct val="100000"/>
              </a:lnSpc>
              <a:spcBef>
                <a:spcPts val="0"/>
              </a:spcBef>
              <a:spcAft>
                <a:spcPts val="0"/>
              </a:spcAft>
              <a:buClr>
                <a:schemeClr val="dk1"/>
              </a:buClr>
              <a:buSzPts val="1100"/>
              <a:buFont typeface="Calibri"/>
              <a:buNone/>
              <a:defRPr sz="1467"/>
            </a:lvl2pPr>
            <a:lvl3pPr lvl="2" algn="l" rtl="0">
              <a:lnSpc>
                <a:spcPct val="100000"/>
              </a:lnSpc>
              <a:spcBef>
                <a:spcPts val="0"/>
              </a:spcBef>
              <a:spcAft>
                <a:spcPts val="0"/>
              </a:spcAft>
              <a:buClr>
                <a:schemeClr val="dk1"/>
              </a:buClr>
              <a:buSzPts val="1100"/>
              <a:buFont typeface="Calibri"/>
              <a:buNone/>
              <a:defRPr sz="1467"/>
            </a:lvl3pPr>
            <a:lvl4pPr lvl="3" algn="l" rtl="0">
              <a:lnSpc>
                <a:spcPct val="100000"/>
              </a:lnSpc>
              <a:spcBef>
                <a:spcPts val="0"/>
              </a:spcBef>
              <a:spcAft>
                <a:spcPts val="0"/>
              </a:spcAft>
              <a:buClr>
                <a:schemeClr val="dk1"/>
              </a:buClr>
              <a:buSzPts val="1100"/>
              <a:buFont typeface="Calibri"/>
              <a:buNone/>
              <a:defRPr sz="1467"/>
            </a:lvl4pPr>
            <a:lvl5pPr lvl="4" algn="l" rtl="0">
              <a:lnSpc>
                <a:spcPct val="100000"/>
              </a:lnSpc>
              <a:spcBef>
                <a:spcPts val="0"/>
              </a:spcBef>
              <a:spcAft>
                <a:spcPts val="0"/>
              </a:spcAft>
              <a:buClr>
                <a:schemeClr val="dk1"/>
              </a:buClr>
              <a:buSzPts val="1100"/>
              <a:buFont typeface="Calibri"/>
              <a:buNone/>
              <a:defRPr sz="1467"/>
            </a:lvl5pPr>
            <a:lvl6pPr lvl="5" algn="l" rtl="0">
              <a:lnSpc>
                <a:spcPct val="100000"/>
              </a:lnSpc>
              <a:spcBef>
                <a:spcPts val="0"/>
              </a:spcBef>
              <a:spcAft>
                <a:spcPts val="0"/>
              </a:spcAft>
              <a:buClr>
                <a:schemeClr val="dk1"/>
              </a:buClr>
              <a:buSzPts val="1100"/>
              <a:buFont typeface="Calibri"/>
              <a:buNone/>
              <a:defRPr sz="1467"/>
            </a:lvl6pPr>
            <a:lvl7pPr lvl="6" algn="l" rtl="0">
              <a:lnSpc>
                <a:spcPct val="100000"/>
              </a:lnSpc>
              <a:spcBef>
                <a:spcPts val="0"/>
              </a:spcBef>
              <a:spcAft>
                <a:spcPts val="0"/>
              </a:spcAft>
              <a:buClr>
                <a:schemeClr val="dk1"/>
              </a:buClr>
              <a:buSzPts val="1100"/>
              <a:buFont typeface="Calibri"/>
              <a:buNone/>
              <a:defRPr sz="1467"/>
            </a:lvl7pPr>
            <a:lvl8pPr lvl="7" algn="l" rtl="0">
              <a:lnSpc>
                <a:spcPct val="100000"/>
              </a:lnSpc>
              <a:spcBef>
                <a:spcPts val="0"/>
              </a:spcBef>
              <a:spcAft>
                <a:spcPts val="0"/>
              </a:spcAft>
              <a:buClr>
                <a:schemeClr val="dk1"/>
              </a:buClr>
              <a:buSzPts val="1100"/>
              <a:buFont typeface="Calibri"/>
              <a:buNone/>
              <a:defRPr sz="1467"/>
            </a:lvl8pPr>
            <a:lvl9pPr lvl="8" algn="l" rtl="0">
              <a:lnSpc>
                <a:spcPct val="100000"/>
              </a:lnSpc>
              <a:spcBef>
                <a:spcPts val="0"/>
              </a:spcBef>
              <a:spcAft>
                <a:spcPts val="0"/>
              </a:spcAft>
              <a:buClr>
                <a:schemeClr val="dk1"/>
              </a:buClr>
              <a:buSzPts val="1100"/>
              <a:buFont typeface="Calibri"/>
              <a:buNone/>
              <a:defRPr sz="1467"/>
            </a:lvl9pPr>
          </a:lstStyle>
          <a:p>
            <a:endParaRPr/>
          </a:p>
        </p:txBody>
      </p:sp>
      <p:sp>
        <p:nvSpPr>
          <p:cNvPr id="24" name="Google Shape;24;g10d0b066b9b_0_35"/>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9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1437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g10fd0a3d750_0_298"/>
          <p:cNvSpPr txBox="1">
            <a:spLocks noGrp="1"/>
          </p:cNvSpPr>
          <p:nvPr>
            <p:ph type="title"/>
          </p:nvPr>
        </p:nvSpPr>
        <p:spPr>
          <a:xfrm>
            <a:off x="838200" y="365125"/>
            <a:ext cx="10515600" cy="1325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Char char="●"/>
              <a:defRPr sz="1467"/>
            </a:lvl1pPr>
            <a:lvl2pPr lvl="1" rtl="0">
              <a:spcBef>
                <a:spcPts val="0"/>
              </a:spcBef>
              <a:spcAft>
                <a:spcPts val="0"/>
              </a:spcAft>
              <a:buSzPts val="1100"/>
              <a:buNone/>
              <a:defRPr sz="1467"/>
            </a:lvl2pPr>
            <a:lvl3pPr lvl="2" rtl="0">
              <a:spcBef>
                <a:spcPts val="0"/>
              </a:spcBef>
              <a:spcAft>
                <a:spcPts val="0"/>
              </a:spcAft>
              <a:buSzPts val="1100"/>
              <a:buNone/>
              <a:defRPr sz="1467"/>
            </a:lvl3pPr>
            <a:lvl4pPr lvl="3" rtl="0">
              <a:spcBef>
                <a:spcPts val="0"/>
              </a:spcBef>
              <a:spcAft>
                <a:spcPts val="0"/>
              </a:spcAft>
              <a:buSzPts val="1100"/>
              <a:buNone/>
              <a:defRPr sz="1467"/>
            </a:lvl4pPr>
            <a:lvl5pPr lvl="4" rtl="0">
              <a:spcBef>
                <a:spcPts val="0"/>
              </a:spcBef>
              <a:spcAft>
                <a:spcPts val="0"/>
              </a:spcAft>
              <a:buSzPts val="1100"/>
              <a:buNone/>
              <a:defRPr sz="1467"/>
            </a:lvl5pPr>
            <a:lvl6pPr lvl="5" rtl="0">
              <a:spcBef>
                <a:spcPts val="0"/>
              </a:spcBef>
              <a:spcAft>
                <a:spcPts val="0"/>
              </a:spcAft>
              <a:buSzPts val="1100"/>
              <a:buNone/>
              <a:defRPr sz="1467"/>
            </a:lvl6pPr>
            <a:lvl7pPr lvl="6" rtl="0">
              <a:spcBef>
                <a:spcPts val="0"/>
              </a:spcBef>
              <a:spcAft>
                <a:spcPts val="0"/>
              </a:spcAft>
              <a:buSzPts val="1100"/>
              <a:buNone/>
              <a:defRPr sz="1467"/>
            </a:lvl7pPr>
            <a:lvl8pPr lvl="7" rtl="0">
              <a:spcBef>
                <a:spcPts val="0"/>
              </a:spcBef>
              <a:spcAft>
                <a:spcPts val="0"/>
              </a:spcAft>
              <a:buSzPts val="1100"/>
              <a:buNone/>
              <a:defRPr sz="1467"/>
            </a:lvl8pPr>
            <a:lvl9pPr lvl="8" rtl="0">
              <a:spcBef>
                <a:spcPts val="0"/>
              </a:spcBef>
              <a:spcAft>
                <a:spcPts val="0"/>
              </a:spcAft>
              <a:buSzPts val="1100"/>
              <a:buNone/>
              <a:defRPr sz="1467"/>
            </a:lvl9pPr>
          </a:lstStyle>
          <a:p>
            <a:endParaRPr/>
          </a:p>
        </p:txBody>
      </p:sp>
      <p:sp>
        <p:nvSpPr>
          <p:cNvPr id="27" name="Google Shape;27;g10fd0a3d750_0_298"/>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rmAutofit/>
          </a:bodyPr>
          <a:lstStyle>
            <a:lvl1pPr marL="609585" lvl="0" indent="-423323" algn="l" rtl="0">
              <a:lnSpc>
                <a:spcPct val="90000"/>
              </a:lnSpc>
              <a:spcBef>
                <a:spcPts val="1067"/>
              </a:spcBef>
              <a:spcAft>
                <a:spcPts val="0"/>
              </a:spcAft>
              <a:buClr>
                <a:schemeClr val="dk1"/>
              </a:buClr>
              <a:buSzPts val="1400"/>
              <a:buChar char="●"/>
              <a:defRPr sz="1467"/>
            </a:lvl1pPr>
            <a:lvl2pPr marL="1219170" lvl="1" indent="-423323" algn="l" rtl="0">
              <a:lnSpc>
                <a:spcPct val="90000"/>
              </a:lnSpc>
              <a:spcBef>
                <a:spcPts val="533"/>
              </a:spcBef>
              <a:spcAft>
                <a:spcPts val="0"/>
              </a:spcAft>
              <a:buClr>
                <a:schemeClr val="dk1"/>
              </a:buClr>
              <a:buSzPts val="1400"/>
              <a:buChar char="○"/>
              <a:defRPr sz="1467"/>
            </a:lvl2pPr>
            <a:lvl3pPr marL="1828754" lvl="2" indent="-423323" algn="l" rtl="0">
              <a:lnSpc>
                <a:spcPct val="90000"/>
              </a:lnSpc>
              <a:spcBef>
                <a:spcPts val="533"/>
              </a:spcBef>
              <a:spcAft>
                <a:spcPts val="0"/>
              </a:spcAft>
              <a:buClr>
                <a:schemeClr val="dk1"/>
              </a:buClr>
              <a:buSzPts val="1400"/>
              <a:buChar char="■"/>
              <a:defRPr sz="1467"/>
            </a:lvl3pPr>
            <a:lvl4pPr marL="2438339" lvl="3" indent="-423323" algn="l" rtl="0">
              <a:lnSpc>
                <a:spcPct val="90000"/>
              </a:lnSpc>
              <a:spcBef>
                <a:spcPts val="533"/>
              </a:spcBef>
              <a:spcAft>
                <a:spcPts val="0"/>
              </a:spcAft>
              <a:buClr>
                <a:schemeClr val="dk1"/>
              </a:buClr>
              <a:buSzPts val="1400"/>
              <a:buChar char="●"/>
              <a:defRPr sz="1467"/>
            </a:lvl4pPr>
            <a:lvl5pPr marL="3047924" lvl="4" indent="-423323" algn="l" rtl="0">
              <a:lnSpc>
                <a:spcPct val="90000"/>
              </a:lnSpc>
              <a:spcBef>
                <a:spcPts val="533"/>
              </a:spcBef>
              <a:spcAft>
                <a:spcPts val="0"/>
              </a:spcAft>
              <a:buClr>
                <a:schemeClr val="dk1"/>
              </a:buClr>
              <a:buSzPts val="1400"/>
              <a:buChar char="○"/>
              <a:defRPr sz="1467"/>
            </a:lvl5pPr>
            <a:lvl6pPr marL="3657509" lvl="5" indent="-423323" algn="l" rtl="0">
              <a:lnSpc>
                <a:spcPct val="90000"/>
              </a:lnSpc>
              <a:spcBef>
                <a:spcPts val="533"/>
              </a:spcBef>
              <a:spcAft>
                <a:spcPts val="0"/>
              </a:spcAft>
              <a:buClr>
                <a:schemeClr val="dk1"/>
              </a:buClr>
              <a:buSzPts val="1400"/>
              <a:buChar char="■"/>
              <a:defRPr sz="1467"/>
            </a:lvl6pPr>
            <a:lvl7pPr marL="4267093" lvl="6" indent="-423323" algn="l" rtl="0">
              <a:lnSpc>
                <a:spcPct val="90000"/>
              </a:lnSpc>
              <a:spcBef>
                <a:spcPts val="533"/>
              </a:spcBef>
              <a:spcAft>
                <a:spcPts val="0"/>
              </a:spcAft>
              <a:buClr>
                <a:schemeClr val="dk1"/>
              </a:buClr>
              <a:buSzPts val="1400"/>
              <a:buChar char="●"/>
              <a:defRPr sz="1467"/>
            </a:lvl7pPr>
            <a:lvl8pPr marL="4876678" lvl="7" indent="-423323" algn="l" rtl="0">
              <a:lnSpc>
                <a:spcPct val="90000"/>
              </a:lnSpc>
              <a:spcBef>
                <a:spcPts val="533"/>
              </a:spcBef>
              <a:spcAft>
                <a:spcPts val="0"/>
              </a:spcAft>
              <a:buClr>
                <a:schemeClr val="dk1"/>
              </a:buClr>
              <a:buSzPts val="1400"/>
              <a:buChar char="○"/>
              <a:defRPr sz="1467"/>
            </a:lvl8pPr>
            <a:lvl9pPr marL="5486263" lvl="8" indent="-423323" algn="l" rtl="0">
              <a:lnSpc>
                <a:spcPct val="90000"/>
              </a:lnSpc>
              <a:spcBef>
                <a:spcPts val="533"/>
              </a:spcBef>
              <a:spcAft>
                <a:spcPts val="0"/>
              </a:spcAft>
              <a:buClr>
                <a:schemeClr val="dk1"/>
              </a:buClr>
              <a:buSzPts val="1400"/>
              <a:buChar char="■"/>
              <a:defRPr sz="1467"/>
            </a:lvl9pPr>
          </a:lstStyle>
          <a:p>
            <a:endParaRPr/>
          </a:p>
        </p:txBody>
      </p:sp>
      <p:sp>
        <p:nvSpPr>
          <p:cNvPr id="28" name="Google Shape;28;g10fd0a3d750_0_298"/>
          <p:cNvSpPr txBox="1">
            <a:spLocks noGrp="1"/>
          </p:cNvSpPr>
          <p:nvPr>
            <p:ph type="dt" idx="10"/>
          </p:nvPr>
        </p:nvSpPr>
        <p:spPr>
          <a:xfrm>
            <a:off x="838200" y="6356351"/>
            <a:ext cx="27432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29" name="Google Shape;29;g10fd0a3d750_0_298"/>
          <p:cNvSpPr txBox="1">
            <a:spLocks noGrp="1"/>
          </p:cNvSpPr>
          <p:nvPr>
            <p:ph type="ftr" idx="11"/>
          </p:nvPr>
        </p:nvSpPr>
        <p:spPr>
          <a:xfrm>
            <a:off x="4038600" y="6356351"/>
            <a:ext cx="41148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467"/>
            </a:lvl1pPr>
            <a:lvl2pPr lvl="1" algn="l" rtl="0">
              <a:spcBef>
                <a:spcPts val="0"/>
              </a:spcBef>
              <a:spcAft>
                <a:spcPts val="0"/>
              </a:spcAft>
              <a:buSzPts val="1100"/>
              <a:buNone/>
              <a:defRPr sz="1467"/>
            </a:lvl2pPr>
            <a:lvl3pPr lvl="2" algn="l" rtl="0">
              <a:spcBef>
                <a:spcPts val="0"/>
              </a:spcBef>
              <a:spcAft>
                <a:spcPts val="0"/>
              </a:spcAft>
              <a:buSzPts val="1100"/>
              <a:buNone/>
              <a:defRPr sz="1467"/>
            </a:lvl3pPr>
            <a:lvl4pPr lvl="3" algn="l" rtl="0">
              <a:spcBef>
                <a:spcPts val="0"/>
              </a:spcBef>
              <a:spcAft>
                <a:spcPts val="0"/>
              </a:spcAft>
              <a:buSzPts val="1100"/>
              <a:buNone/>
              <a:defRPr sz="1467"/>
            </a:lvl4pPr>
            <a:lvl5pPr lvl="4" algn="l" rtl="0">
              <a:spcBef>
                <a:spcPts val="0"/>
              </a:spcBef>
              <a:spcAft>
                <a:spcPts val="0"/>
              </a:spcAft>
              <a:buSzPts val="1100"/>
              <a:buNone/>
              <a:defRPr sz="1467"/>
            </a:lvl5pPr>
            <a:lvl6pPr lvl="5" algn="l" rtl="0">
              <a:spcBef>
                <a:spcPts val="0"/>
              </a:spcBef>
              <a:spcAft>
                <a:spcPts val="0"/>
              </a:spcAft>
              <a:buSzPts val="1100"/>
              <a:buNone/>
              <a:defRPr sz="1467"/>
            </a:lvl6pPr>
            <a:lvl7pPr lvl="6" algn="l" rtl="0">
              <a:spcBef>
                <a:spcPts val="0"/>
              </a:spcBef>
              <a:spcAft>
                <a:spcPts val="0"/>
              </a:spcAft>
              <a:buSzPts val="1100"/>
              <a:buNone/>
              <a:defRPr sz="1467"/>
            </a:lvl7pPr>
            <a:lvl8pPr lvl="7" algn="l" rtl="0">
              <a:spcBef>
                <a:spcPts val="0"/>
              </a:spcBef>
              <a:spcAft>
                <a:spcPts val="0"/>
              </a:spcAft>
              <a:buSzPts val="1100"/>
              <a:buNone/>
              <a:defRPr sz="1467"/>
            </a:lvl8pPr>
            <a:lvl9pPr lvl="8" algn="l" rtl="0">
              <a:spcBef>
                <a:spcPts val="0"/>
              </a:spcBef>
              <a:spcAft>
                <a:spcPts val="0"/>
              </a:spcAft>
              <a:buSzPts val="1100"/>
              <a:buNone/>
              <a:defRPr sz="1467"/>
            </a:lvl9pPr>
          </a:lstStyle>
          <a:p>
            <a:endParaRPr/>
          </a:p>
        </p:txBody>
      </p:sp>
      <p:sp>
        <p:nvSpPr>
          <p:cNvPr id="30" name="Google Shape;30;g10fd0a3d750_0_298"/>
          <p:cNvSpPr txBox="1">
            <a:spLocks noGrp="1"/>
          </p:cNvSpPr>
          <p:nvPr>
            <p:ph type="sldNum" idx="12"/>
          </p:nvPr>
        </p:nvSpPr>
        <p:spPr>
          <a:xfrm>
            <a:off x="8610600" y="6356351"/>
            <a:ext cx="27432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711863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le Slide">
  <p:cSld name="1_Title Slide">
    <p:bg>
      <p:bgPr>
        <a:solidFill>
          <a:schemeClr val="lt1"/>
        </a:solidFill>
        <a:effectLst/>
      </p:bgPr>
    </p:bg>
    <p:spTree>
      <p:nvGrpSpPr>
        <p:cNvPr id="1" name="Shape 31"/>
        <p:cNvGrpSpPr/>
        <p:nvPr/>
      </p:nvGrpSpPr>
      <p:grpSpPr>
        <a:xfrm>
          <a:off x="0" y="0"/>
          <a:ext cx="0" cy="0"/>
          <a:chOff x="0" y="0"/>
          <a:chExt cx="0" cy="0"/>
        </a:xfrm>
      </p:grpSpPr>
      <p:pic>
        <p:nvPicPr>
          <p:cNvPr id="32" name="Google Shape;32;g111496631a7_0_30" descr="Research Services power point text slide 1&#10;&#10;National Archives eagle logo and Research Serivces logo with vertical line separating, in black on gray bar in header. &quot;National Archives and Records Administration&quot; in white text in blue horizontal bar in the footer."/>
          <p:cNvPicPr preferRelativeResize="0"/>
          <p:nvPr/>
        </p:nvPicPr>
        <p:blipFill rotWithShape="1">
          <a:blip r:embed="rId2">
            <a:alphaModFix/>
          </a:blip>
          <a:srcRect/>
          <a:stretch/>
        </p:blipFill>
        <p:spPr>
          <a:xfrm>
            <a:off x="384" y="217"/>
            <a:ext cx="12191613" cy="6857785"/>
          </a:xfrm>
          <a:prstGeom prst="rect">
            <a:avLst/>
          </a:prstGeom>
          <a:noFill/>
          <a:ln>
            <a:noFill/>
          </a:ln>
        </p:spPr>
      </p:pic>
      <p:sp>
        <p:nvSpPr>
          <p:cNvPr id="33" name="Google Shape;33;g111496631a7_0_30"/>
          <p:cNvSpPr txBox="1">
            <a:spLocks noGrp="1"/>
          </p:cNvSpPr>
          <p:nvPr>
            <p:ph type="body" idx="1"/>
          </p:nvPr>
        </p:nvSpPr>
        <p:spPr>
          <a:xfrm>
            <a:off x="2957209" y="414339"/>
            <a:ext cx="9010800" cy="566800"/>
          </a:xfrm>
          <a:prstGeom prst="rect">
            <a:avLst/>
          </a:prstGeom>
          <a:noFill/>
          <a:ln>
            <a:noFill/>
          </a:ln>
        </p:spPr>
        <p:txBody>
          <a:bodyPr spcFirstLastPara="1" wrap="square" lIns="68550" tIns="34275" rIns="68550" bIns="34275" anchor="t" anchorCtr="0">
            <a:noAutofit/>
          </a:bodyPr>
          <a:lstStyle>
            <a:lvl1pPr marL="609585" marR="0" lvl="0" indent="-304792" algn="ctr"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Merriweather"/>
                <a:ea typeface="Merriweather"/>
                <a:cs typeface="Merriweather"/>
                <a:sym typeface="Merriweather"/>
              </a:defRPr>
            </a:lvl1pPr>
            <a:lvl2pPr marL="1219170" marR="0" lvl="1" indent="-507987"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34" name="Google Shape;34;g111496631a7_0_30"/>
          <p:cNvSpPr>
            <a:spLocks noGrp="1"/>
          </p:cNvSpPr>
          <p:nvPr>
            <p:ph type="pic" idx="2"/>
          </p:nvPr>
        </p:nvSpPr>
        <p:spPr>
          <a:xfrm>
            <a:off x="473076" y="1535113"/>
            <a:ext cx="5086800" cy="3788000"/>
          </a:xfrm>
          <a:prstGeom prst="rect">
            <a:avLst/>
          </a:prstGeom>
          <a:noFill/>
          <a:ln>
            <a:noFill/>
          </a:ln>
        </p:spPr>
        <p:txBody>
          <a:bodyPr spcFirstLastPara="1" wrap="square" lIns="68550" tIns="34275" rIns="68550" bIns="34275" anchor="t" anchorCtr="0">
            <a:noAutofit/>
          </a:bodyPr>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
        <p:nvSpPr>
          <p:cNvPr id="35" name="Google Shape;35;g111496631a7_0_30"/>
          <p:cNvSpPr txBox="1">
            <a:spLocks noGrp="1"/>
          </p:cNvSpPr>
          <p:nvPr>
            <p:ph type="body" idx="3"/>
          </p:nvPr>
        </p:nvSpPr>
        <p:spPr>
          <a:xfrm>
            <a:off x="6149600" y="1536828"/>
            <a:ext cx="5453200" cy="3787600"/>
          </a:xfrm>
          <a:prstGeom prst="rect">
            <a:avLst/>
          </a:prstGeom>
          <a:noFill/>
          <a:ln>
            <a:noFill/>
          </a:ln>
        </p:spPr>
        <p:txBody>
          <a:bodyPr spcFirstLastPara="1" wrap="square" lIns="68550" tIns="34275" rIns="68550" bIns="34275" anchor="t" anchorCtr="0">
            <a:noAutofit/>
          </a:bodyPr>
          <a:lstStyle>
            <a:lvl1pPr marL="609585" marR="0" lvl="0" indent="-304792" algn="ctr"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Source Sans Pro"/>
                <a:ea typeface="Source Sans Pro"/>
                <a:cs typeface="Source Sans Pro"/>
                <a:sym typeface="Source Sans Pro"/>
              </a:defRPr>
            </a:lvl1pPr>
            <a:lvl2pPr marL="1219170" marR="0" lvl="1" indent="-507987"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828754" marR="0" lvl="2" indent="-474121"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500"/>
              </a:spcBef>
              <a:spcAft>
                <a:spcPts val="0"/>
              </a:spcAft>
              <a:buClr>
                <a:schemeClr val="dk1"/>
              </a:buClr>
              <a:buSzPts val="1800"/>
              <a:buFont typeface="Arial"/>
              <a:buChar char="•"/>
              <a:defRPr sz="18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3780226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5654543-C5FC-4425-9369-56223C39BA19}"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09387-3CDD-4D32-900F-E7A3F803B45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81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DE847-9DBE-4A24-A988-D323CD7EE2B5}"/>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FFCBF32-AA32-40A7-8B1C-8EE04C22E2A6}"/>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7F4D9A0-7153-472F-BAB0-74289963714A}"/>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5AD2454-2158-4A0B-B54A-D79DFFCD1B39}"/>
              </a:ext>
            </a:extLst>
          </p:cNvPr>
          <p:cNvSpPr>
            <a:spLocks noGrp="1"/>
          </p:cNvSpPr>
          <p:nvPr>
            <p:ph type="ftr" sz="quarter" idx="11"/>
          </p:nvPr>
        </p:nvSpPr>
        <p:spPr/>
        <p:txBody>
          <a:bodyPr/>
          <a:lstStyle/>
          <a:p>
            <a:r>
              <a:rPr lang="en-US" dirty="0"/>
              <a:t>January 27, 2022</a:t>
            </a:r>
          </a:p>
        </p:txBody>
      </p:sp>
      <p:sp>
        <p:nvSpPr>
          <p:cNvPr id="6" name="Slide Number Placeholder 5">
            <a:extLst>
              <a:ext uri="{FF2B5EF4-FFF2-40B4-BE49-F238E27FC236}">
                <a16:creationId xmlns:a16="http://schemas.microsoft.com/office/drawing/2014/main" id="{40C33380-18C6-47C1-8389-47619138D3FB}"/>
              </a:ext>
            </a:extLst>
          </p:cNvPr>
          <p:cNvSpPr>
            <a:spLocks noGrp="1"/>
          </p:cNvSpPr>
          <p:nvPr>
            <p:ph type="sldNum" sz="quarter" idx="12"/>
          </p:nvPr>
        </p:nvSpPr>
        <p:spPr/>
        <p:txBody>
          <a:bodyPr/>
          <a:lstStyle/>
          <a:p>
            <a:r>
              <a:rPr lang="en-US" dirty="0"/>
              <a:t>October 1, 2020    </a:t>
            </a:r>
          </a:p>
        </p:txBody>
      </p:sp>
    </p:spTree>
    <p:extLst>
      <p:ext uri="{BB962C8B-B14F-4D97-AF65-F5344CB8AC3E}">
        <p14:creationId xmlns:p14="http://schemas.microsoft.com/office/powerpoint/2010/main" val="3006733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654543-C5FC-4425-9369-56223C39BA19}"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09387-3CDD-4D32-900F-E7A3F803B45A}" type="slidenum">
              <a:rPr lang="en-US" smtClean="0"/>
              <a:t>‹#›</a:t>
            </a:fld>
            <a:endParaRPr lang="en-US"/>
          </a:p>
        </p:txBody>
      </p:sp>
    </p:spTree>
    <p:extLst>
      <p:ext uri="{BB962C8B-B14F-4D97-AF65-F5344CB8AC3E}">
        <p14:creationId xmlns:p14="http://schemas.microsoft.com/office/powerpoint/2010/main" val="3652022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654543-C5FC-4425-9369-56223C39BA19}"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09387-3CDD-4D32-900F-E7A3F803B45A}"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43481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5654543-C5FC-4425-9369-56223C39BA19}"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09387-3CDD-4D32-900F-E7A3F803B45A}" type="slidenum">
              <a:rPr lang="en-US" smtClean="0"/>
              <a:t>‹#›</a:t>
            </a:fld>
            <a:endParaRPr lang="en-US"/>
          </a:p>
        </p:txBody>
      </p:sp>
    </p:spTree>
    <p:extLst>
      <p:ext uri="{BB962C8B-B14F-4D97-AF65-F5344CB8AC3E}">
        <p14:creationId xmlns:p14="http://schemas.microsoft.com/office/powerpoint/2010/main" val="6068402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654543-C5FC-4425-9369-56223C39BA19}" type="datetimeFigureOut">
              <a:rPr lang="en-US" smtClean="0"/>
              <a:t>2/22/2022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3409387-3CDD-4D32-900F-E7A3F803B45A}" type="slidenum">
              <a:rPr lang="en-US" smtClean="0"/>
              <a:t>‹#›</a:t>
            </a:fld>
            <a:endParaRPr lang="en-US"/>
          </a:p>
        </p:txBody>
      </p:sp>
    </p:spTree>
    <p:extLst>
      <p:ext uri="{BB962C8B-B14F-4D97-AF65-F5344CB8AC3E}">
        <p14:creationId xmlns:p14="http://schemas.microsoft.com/office/powerpoint/2010/main" val="8933201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5654543-C5FC-4425-9369-56223C39BA19}" type="datetimeFigureOut">
              <a:rPr lang="en-US" smtClean="0"/>
              <a:t>2/22/2022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3409387-3CDD-4D32-900F-E7A3F803B45A}" type="slidenum">
              <a:rPr lang="en-US" smtClean="0"/>
              <a:t>‹#›</a:t>
            </a:fld>
            <a:endParaRPr lang="en-US"/>
          </a:p>
        </p:txBody>
      </p:sp>
    </p:spTree>
    <p:extLst>
      <p:ext uri="{BB962C8B-B14F-4D97-AF65-F5344CB8AC3E}">
        <p14:creationId xmlns:p14="http://schemas.microsoft.com/office/powerpoint/2010/main" val="31954894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F5654543-C5FC-4425-9369-56223C39BA19}" type="datetimeFigureOut">
              <a:rPr lang="en-US" smtClean="0"/>
              <a:t>2/22/2022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43409387-3CDD-4D32-900F-E7A3F803B45A}" type="slidenum">
              <a:rPr lang="en-US" smtClean="0"/>
              <a:t>‹#›</a:t>
            </a:fld>
            <a:endParaRPr lang="en-US"/>
          </a:p>
        </p:txBody>
      </p:sp>
    </p:spTree>
    <p:extLst>
      <p:ext uri="{BB962C8B-B14F-4D97-AF65-F5344CB8AC3E}">
        <p14:creationId xmlns:p14="http://schemas.microsoft.com/office/powerpoint/2010/main" val="22435959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F5654543-C5FC-4425-9369-56223C39BA19}" type="datetimeFigureOut">
              <a:rPr lang="en-US" smtClean="0"/>
              <a:t>2/22/2022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3409387-3CDD-4D32-900F-E7A3F803B45A}" type="slidenum">
              <a:rPr lang="en-US" smtClean="0"/>
              <a:t>‹#›</a:t>
            </a:fld>
            <a:endParaRPr lang="en-US"/>
          </a:p>
        </p:txBody>
      </p:sp>
    </p:spTree>
    <p:extLst>
      <p:ext uri="{BB962C8B-B14F-4D97-AF65-F5344CB8AC3E}">
        <p14:creationId xmlns:p14="http://schemas.microsoft.com/office/powerpoint/2010/main" val="5981093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654543-C5FC-4425-9369-56223C39BA19}" type="datetimeFigureOut">
              <a:rPr lang="en-US" smtClean="0"/>
              <a:t>2/22/2022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3409387-3CDD-4D32-900F-E7A3F803B45A}" type="slidenum">
              <a:rPr lang="en-US" smtClean="0"/>
              <a:t>‹#›</a:t>
            </a:fld>
            <a:endParaRPr lang="en-US"/>
          </a:p>
        </p:txBody>
      </p:sp>
    </p:spTree>
    <p:extLst>
      <p:ext uri="{BB962C8B-B14F-4D97-AF65-F5344CB8AC3E}">
        <p14:creationId xmlns:p14="http://schemas.microsoft.com/office/powerpoint/2010/main" val="32685099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654543-C5FC-4425-9369-56223C39BA19}"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09387-3CDD-4D32-900F-E7A3F803B45A}" type="slidenum">
              <a:rPr lang="en-US" smtClean="0"/>
              <a:t>‹#›</a:t>
            </a:fld>
            <a:endParaRPr lang="en-US"/>
          </a:p>
        </p:txBody>
      </p:sp>
    </p:spTree>
    <p:extLst>
      <p:ext uri="{BB962C8B-B14F-4D97-AF65-F5344CB8AC3E}">
        <p14:creationId xmlns:p14="http://schemas.microsoft.com/office/powerpoint/2010/main" val="33578905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5654543-C5FC-4425-9369-56223C39BA19}" type="datetimeFigureOut">
              <a:rPr lang="en-US" smtClean="0"/>
              <a:t>2/22/2022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3409387-3CDD-4D32-900F-E7A3F803B45A}" type="slidenum">
              <a:rPr lang="en-US" smtClean="0"/>
              <a:t>‹#›</a:t>
            </a:fld>
            <a:endParaRPr lang="en-US"/>
          </a:p>
        </p:txBody>
      </p:sp>
    </p:spTree>
    <p:extLst>
      <p:ext uri="{BB962C8B-B14F-4D97-AF65-F5344CB8AC3E}">
        <p14:creationId xmlns:p14="http://schemas.microsoft.com/office/powerpoint/2010/main" val="1780746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1C757-E44F-4DEB-801A-A628CF06F9F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264B83-5791-4A02-A941-1AC1F11773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0E6FFB-D9BE-4016-932F-67998905C00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859D8610-80B9-4217-970D-19CBA6445153}"/>
              </a:ext>
            </a:extLst>
          </p:cNvPr>
          <p:cNvSpPr>
            <a:spLocks noGrp="1"/>
          </p:cNvSpPr>
          <p:nvPr>
            <p:ph type="ftr" sz="quarter" idx="11"/>
          </p:nvPr>
        </p:nvSpPr>
        <p:spPr/>
        <p:txBody>
          <a:bodyPr/>
          <a:lstStyle/>
          <a:p>
            <a:r>
              <a:rPr lang="en-US" dirty="0"/>
              <a:t>January 27, 2022</a:t>
            </a:r>
          </a:p>
        </p:txBody>
      </p:sp>
      <p:sp>
        <p:nvSpPr>
          <p:cNvPr id="6" name="Slide Number Placeholder 5">
            <a:extLst>
              <a:ext uri="{FF2B5EF4-FFF2-40B4-BE49-F238E27FC236}">
                <a16:creationId xmlns:a16="http://schemas.microsoft.com/office/drawing/2014/main" id="{EE52405B-7E94-4915-9C34-8DE9CDC34F8E}"/>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6116709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BBAEC9-FB54-453B-B3E3-2004E95819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8A30AC-6BF2-4312-AF5E-372C487B8E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1222E05-60E3-483A-8A6F-B9267C751D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0247B8-9A59-4071-A12A-5F02A640A59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2DD75E0-B604-470D-B3D7-253EC041F471}"/>
              </a:ext>
            </a:extLst>
          </p:cNvPr>
          <p:cNvSpPr>
            <a:spLocks noGrp="1"/>
          </p:cNvSpPr>
          <p:nvPr>
            <p:ph type="ftr" sz="quarter" idx="11"/>
          </p:nvPr>
        </p:nvSpPr>
        <p:spPr/>
        <p:txBody>
          <a:bodyPr/>
          <a:lstStyle/>
          <a:p>
            <a:r>
              <a:rPr lang="en-US" dirty="0"/>
              <a:t>January 27, 2022</a:t>
            </a:r>
          </a:p>
        </p:txBody>
      </p:sp>
      <p:sp>
        <p:nvSpPr>
          <p:cNvPr id="7" name="Slide Number Placeholder 6">
            <a:extLst>
              <a:ext uri="{FF2B5EF4-FFF2-40B4-BE49-F238E27FC236}">
                <a16:creationId xmlns:a16="http://schemas.microsoft.com/office/drawing/2014/main" id="{5EB47E8A-DDC6-4B98-AE63-0D5E7D276798}"/>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3452182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8A5C9-B388-4D27-9B26-8DF22D2489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98DDD6-5966-41D0-8881-4EB87C4391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86AEB9-3E6C-4B52-BCDC-9A7EC24D73B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00D88D-C0CE-4251-BB24-F7FB06EEFB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97FA920-6DD3-41C2-BE76-6975052CE47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757511D-1AA6-4B5B-8568-E85066C01AE9}"/>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787C01AF-418C-47F6-B93B-28D91BA5C367}"/>
              </a:ext>
            </a:extLst>
          </p:cNvPr>
          <p:cNvSpPr>
            <a:spLocks noGrp="1"/>
          </p:cNvSpPr>
          <p:nvPr>
            <p:ph type="ftr" sz="quarter" idx="11"/>
          </p:nvPr>
        </p:nvSpPr>
        <p:spPr/>
        <p:txBody>
          <a:bodyPr/>
          <a:lstStyle/>
          <a:p>
            <a:r>
              <a:rPr lang="en-US" dirty="0"/>
              <a:t>January 27, 2022</a:t>
            </a:r>
          </a:p>
        </p:txBody>
      </p:sp>
      <p:sp>
        <p:nvSpPr>
          <p:cNvPr id="9" name="Slide Number Placeholder 8">
            <a:extLst>
              <a:ext uri="{FF2B5EF4-FFF2-40B4-BE49-F238E27FC236}">
                <a16:creationId xmlns:a16="http://schemas.microsoft.com/office/drawing/2014/main" id="{34D723A6-4938-4EC9-83D1-E97E3949A552}"/>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87406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86EBD-2A3D-4374-A432-B26325C559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F35087-834D-4991-BBBF-FF7CDADD734D}"/>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68D0E769-A5EB-4E6B-90FC-EC95E93781DD}"/>
              </a:ext>
            </a:extLst>
          </p:cNvPr>
          <p:cNvSpPr>
            <a:spLocks noGrp="1"/>
          </p:cNvSpPr>
          <p:nvPr>
            <p:ph type="ftr" sz="quarter" idx="11"/>
          </p:nvPr>
        </p:nvSpPr>
        <p:spPr/>
        <p:txBody>
          <a:bodyPr/>
          <a:lstStyle/>
          <a:p>
            <a:r>
              <a:rPr lang="en-US" dirty="0"/>
              <a:t>January 27, 2022</a:t>
            </a:r>
          </a:p>
        </p:txBody>
      </p:sp>
      <p:sp>
        <p:nvSpPr>
          <p:cNvPr id="5" name="Slide Number Placeholder 4">
            <a:extLst>
              <a:ext uri="{FF2B5EF4-FFF2-40B4-BE49-F238E27FC236}">
                <a16:creationId xmlns:a16="http://schemas.microsoft.com/office/drawing/2014/main" id="{17057167-7A27-4581-A639-A44CD59410C5}"/>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4801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71D427-9AA1-4598-82B8-6E1A64DD8C92}"/>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8298DDFD-17CA-411F-A3CB-AB3B4B3AA3FE}"/>
              </a:ext>
            </a:extLst>
          </p:cNvPr>
          <p:cNvSpPr>
            <a:spLocks noGrp="1"/>
          </p:cNvSpPr>
          <p:nvPr>
            <p:ph type="ftr" sz="quarter" idx="11"/>
          </p:nvPr>
        </p:nvSpPr>
        <p:spPr/>
        <p:txBody>
          <a:bodyPr/>
          <a:lstStyle/>
          <a:p>
            <a:r>
              <a:rPr lang="en-US" dirty="0"/>
              <a:t>January 27, 2022</a:t>
            </a:r>
          </a:p>
        </p:txBody>
      </p:sp>
      <p:sp>
        <p:nvSpPr>
          <p:cNvPr id="4" name="Slide Number Placeholder 3">
            <a:extLst>
              <a:ext uri="{FF2B5EF4-FFF2-40B4-BE49-F238E27FC236}">
                <a16:creationId xmlns:a16="http://schemas.microsoft.com/office/drawing/2014/main" id="{C652B304-BCD0-4CE9-A3D1-CD49324CEBE6}"/>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20027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D6034-2B04-4F61-ADA8-B601B5FEB9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D277AB-69B7-48CC-92B1-6C4AE866993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7F81-E59F-4BFB-8D82-FA409A8614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A98616-17E8-4321-9B07-0C7563E5596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C311B1D2-A3F9-44C0-9863-4A39E9B011B0}"/>
              </a:ext>
            </a:extLst>
          </p:cNvPr>
          <p:cNvSpPr>
            <a:spLocks noGrp="1"/>
          </p:cNvSpPr>
          <p:nvPr>
            <p:ph type="ftr" sz="quarter" idx="11"/>
          </p:nvPr>
        </p:nvSpPr>
        <p:spPr/>
        <p:txBody>
          <a:bodyPr/>
          <a:lstStyle/>
          <a:p>
            <a:r>
              <a:rPr lang="en-US" dirty="0"/>
              <a:t>January 27, 2022</a:t>
            </a:r>
          </a:p>
        </p:txBody>
      </p:sp>
      <p:sp>
        <p:nvSpPr>
          <p:cNvPr id="7" name="Slide Number Placeholder 6">
            <a:extLst>
              <a:ext uri="{FF2B5EF4-FFF2-40B4-BE49-F238E27FC236}">
                <a16:creationId xmlns:a16="http://schemas.microsoft.com/office/drawing/2014/main" id="{0EA78D06-36DC-4E0A-8C4E-9C87027C4FB6}"/>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2128334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46ADB-DD63-4C56-AA1F-D80EEFF846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C8E35B-8B61-4A59-8506-110FC207B8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325F4D40-65DA-4843-9271-51FFE170DB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48861-EDE8-4F6D-A476-8A4B6AE374C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F7195840-02CF-4D41-BFF6-63B48CDCBB5D}"/>
              </a:ext>
            </a:extLst>
          </p:cNvPr>
          <p:cNvSpPr>
            <a:spLocks noGrp="1"/>
          </p:cNvSpPr>
          <p:nvPr>
            <p:ph type="ftr" sz="quarter" idx="11"/>
          </p:nvPr>
        </p:nvSpPr>
        <p:spPr/>
        <p:txBody>
          <a:bodyPr/>
          <a:lstStyle/>
          <a:p>
            <a:r>
              <a:rPr lang="en-US" dirty="0"/>
              <a:t>January 27, 2022</a:t>
            </a:r>
          </a:p>
        </p:txBody>
      </p:sp>
      <p:sp>
        <p:nvSpPr>
          <p:cNvPr id="7" name="Slide Number Placeholder 6">
            <a:extLst>
              <a:ext uri="{FF2B5EF4-FFF2-40B4-BE49-F238E27FC236}">
                <a16:creationId xmlns:a16="http://schemas.microsoft.com/office/drawing/2014/main" id="{3B9FA87C-DE66-4200-BFCB-722A2847FA82}"/>
              </a:ext>
            </a:extLst>
          </p:cNvPr>
          <p:cNvSpPr>
            <a:spLocks noGrp="1"/>
          </p:cNvSpPr>
          <p:nvPr>
            <p:ph type="sldNum" sz="quarter" idx="12"/>
          </p:nvPr>
        </p:nvSpPr>
        <p:spPr/>
        <p:txBody>
          <a:bodyPr/>
          <a:lstStyle/>
          <a:p>
            <a:fld id="{80845E99-662F-4014-8430-82C62712351D}" type="slidenum">
              <a:rPr lang="en-US" smtClean="0"/>
              <a:t>‹#›</a:t>
            </a:fld>
            <a:endParaRPr lang="en-US" dirty="0"/>
          </a:p>
        </p:txBody>
      </p:sp>
    </p:spTree>
    <p:extLst>
      <p:ext uri="{BB962C8B-B14F-4D97-AF65-F5344CB8AC3E}">
        <p14:creationId xmlns:p14="http://schemas.microsoft.com/office/powerpoint/2010/main" val="4216559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3.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0E6EFC-0912-4D55-8912-701F845B5D4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5F16EA-27D8-4E32-BCA5-4CD1F45FAA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7013F9-ED7A-4FEA-B260-6F70CAC15F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EF38DA4E-D94F-450C-AC4E-6249DEC928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January 27, 2022</a:t>
            </a:r>
          </a:p>
        </p:txBody>
      </p:sp>
      <p:sp>
        <p:nvSpPr>
          <p:cNvPr id="6" name="Slide Number Placeholder 5">
            <a:extLst>
              <a:ext uri="{FF2B5EF4-FFF2-40B4-BE49-F238E27FC236}">
                <a16:creationId xmlns:a16="http://schemas.microsoft.com/office/drawing/2014/main" id="{D80C6FA2-0C4E-4479-A5F0-EFA73DC0ED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845E99-662F-4014-8430-82C62712351D}" type="slidenum">
              <a:rPr lang="en-US" smtClean="0"/>
              <a:t>‹#›</a:t>
            </a:fld>
            <a:endParaRPr lang="en-US" dirty="0"/>
          </a:p>
        </p:txBody>
      </p:sp>
    </p:spTree>
    <p:extLst>
      <p:ext uri="{BB962C8B-B14F-4D97-AF65-F5344CB8AC3E}">
        <p14:creationId xmlns:p14="http://schemas.microsoft.com/office/powerpoint/2010/main" val="2851943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6090966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F5654543-C5FC-4425-9369-56223C39BA19}" type="datetimeFigureOut">
              <a:rPr lang="en-US" smtClean="0"/>
              <a:t>2/22/2022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43409387-3CDD-4D32-900F-E7A3F803B45A}"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1439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microsoft.com/office/2007/relationships/hdphoto" Target="../media/hdphoto2.wdp"/><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34.jp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6.jp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14.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8.xml"/><Relationship Id="rId1" Type="http://schemas.openxmlformats.org/officeDocument/2006/relationships/slideLayout" Target="../slideLayouts/slideLayout14.xml"/><Relationship Id="rId5" Type="http://schemas.openxmlformats.org/officeDocument/2006/relationships/image" Target="../media/image43.jp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s://www.archives.gov/preservation/heritage-science" TargetMode="External"/><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hyperlink" Target="https://www.archives.gov/preservation/heritage-science/publications-presentations" TargetMode="External"/><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hyperlink" Target="https://www.tandfonline.com/doi/full/10.1080/01971360.2020.1795982" TargetMode="External"/><Relationship Id="rId5" Type="http://schemas.openxmlformats.org/officeDocument/2006/relationships/hyperlink" Target="https://www.jcms-journal.com/articles/10.5334/jcms.210/" TargetMode="External"/><Relationship Id="rId4" Type="http://schemas.openxmlformats.org/officeDocument/2006/relationships/hyperlink" Target="https://www.sciencedirect.com/science/article/pii/S2589871X21000802#!" TargetMode="Externa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hyperlink" Target="http://www.digitizationguidelines.gov/" TargetMode="External"/><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hyperlink" Target="https://www.oclc.org/realm/home.html"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5.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1.jpeg"/><Relationship Id="rId1" Type="http://schemas.openxmlformats.org/officeDocument/2006/relationships/slideLayout" Target="../slideLayouts/slideLayout25.xml"/><Relationship Id="rId5" Type="http://schemas.openxmlformats.org/officeDocument/2006/relationships/image" Target="../media/image60.jpeg"/><Relationship Id="rId4" Type="http://schemas.openxmlformats.org/officeDocument/2006/relationships/image" Target="../media/image62.jpeg"/></Relationships>
</file>

<file path=ppt/slides/_rels/slide4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5.xml"/></Relationships>
</file>

<file path=ppt/slides/_rels/slide4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microsoft.com/office/2007/relationships/hdphoto" Target="../media/hdphoto1.wdp"/><Relationship Id="rId4"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7.png"/><Relationship Id="rId1" Type="http://schemas.openxmlformats.org/officeDocument/2006/relationships/slideLayout" Target="../slideLayouts/slideLayout25.xml"/></Relationships>
</file>

<file path=ppt/slides/_rels/slide5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7.png"/><Relationship Id="rId1" Type="http://schemas.openxmlformats.org/officeDocument/2006/relationships/slideLayout" Target="../slideLayouts/slideLayout25.xml"/><Relationship Id="rId4" Type="http://schemas.openxmlformats.org/officeDocument/2006/relationships/image" Target="../media/image68.jpeg"/></Relationships>
</file>

<file path=ppt/slides/_rels/slide5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1.jpe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5.xml"/><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5.xml"/><Relationship Id="rId4" Type="http://schemas.openxmlformats.org/officeDocument/2006/relationships/image" Target="../media/image78.jpeg"/></Relationships>
</file>

<file path=ppt/slides/_rels/slide5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5.xml"/><Relationship Id="rId4" Type="http://schemas.openxmlformats.org/officeDocument/2006/relationships/image" Target="../media/image78.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5.xml"/><Relationship Id="rId4" Type="http://schemas.openxmlformats.org/officeDocument/2006/relationships/image" Target="../media/image78.jpeg"/></Relationships>
</file>

<file path=ppt/slides/_rels/slide6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5.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5.xml"/><Relationship Id="rId4" Type="http://schemas.openxmlformats.org/officeDocument/2006/relationships/image" Target="../media/image94.jpeg"/></Relationships>
</file>

<file path=ppt/slides/_rels/slide7.xml.rels><?xml version="1.0" encoding="UTF-8" standalone="yes"?>
<Relationships xmlns="http://schemas.openxmlformats.org/package/2006/relationships"><Relationship Id="rId3" Type="http://schemas.openxmlformats.org/officeDocument/2006/relationships/hyperlink" Target="https://www.archives.gov/files/preservation/pres-strategy-2019-2024.docx-1.pdf"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5.xml"/><Relationship Id="rId4" Type="http://schemas.openxmlformats.org/officeDocument/2006/relationships/image" Target="../media/image98.jpeg"/></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statearchivists.org/programs-education/cosa-webinars"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us02web.zoom.us/meeting/register/tZYsde-qpjoqH9xwnKYrc7lJdTCcJOR2cn84"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www.statearchivists.org/research-resources/resource-center" TargetMode="External"/><Relationship Id="rId2" Type="http://schemas.openxmlformats.org/officeDocument/2006/relationships/hyperlink" Target="http://www.statearchivists.org/"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hyperlink" Target="https://www.youtube.com/user/StateArchivists/" TargetMode="External"/><Relationship Id="rId4" Type="http://schemas.openxmlformats.org/officeDocument/2006/relationships/hyperlink" Target="http://www.facebook.com/CouncilOfStateArchivists"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100.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1.png"/><Relationship Id="rId9" Type="http://schemas.openxmlformats.org/officeDocument/2006/relationships/image" Target="../media/image106.png"/><Relationship Id="rId14" Type="http://schemas.openxmlformats.org/officeDocument/2006/relationships/image" Target="../media/image111.png"/></Relationships>
</file>

<file path=ppt/slides/_rels/slide7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EF74A7D-4E59-47FD-81F2-D7E49CD03582}"/>
              </a:ext>
            </a:extLst>
          </p:cNvPr>
          <p:cNvSpPr>
            <a:spLocks noGrp="1"/>
          </p:cNvSpPr>
          <p:nvPr>
            <p:ph type="ctrTitle"/>
          </p:nvPr>
        </p:nvSpPr>
        <p:spPr>
          <a:xfrm>
            <a:off x="634276" y="803705"/>
            <a:ext cx="4208656" cy="3034857"/>
          </a:xfrm>
        </p:spPr>
        <p:txBody>
          <a:bodyPr vert="horz" lIns="91440" tIns="45720" rIns="91440" bIns="45720" rtlCol="0" anchor="b">
            <a:normAutofit fontScale="90000"/>
          </a:bodyPr>
          <a:lstStyle/>
          <a:p>
            <a:pPr algn="r"/>
            <a:r>
              <a:rPr lang="en-US" sz="3400" b="1" kern="1200" dirty="0" err="1">
                <a:solidFill>
                  <a:srgbClr val="FFFFFF"/>
                </a:solidFill>
                <a:effectLst/>
                <a:latin typeface="+mj-lt"/>
                <a:ea typeface="+mj-ea"/>
                <a:cs typeface="+mj-cs"/>
              </a:rPr>
              <a:t>CoSA</a:t>
            </a:r>
            <a:r>
              <a:rPr lang="en-US" sz="3400" b="1" kern="1200" dirty="0">
                <a:solidFill>
                  <a:srgbClr val="FFFFFF"/>
                </a:solidFill>
                <a:effectLst/>
                <a:latin typeface="+mj-lt"/>
                <a:ea typeface="+mj-ea"/>
                <a:cs typeface="+mj-cs"/>
              </a:rPr>
              <a:t>-NARA  Webinar</a:t>
            </a:r>
            <a:br>
              <a:rPr lang="en-US" sz="3400" b="1" kern="1200" dirty="0">
                <a:solidFill>
                  <a:srgbClr val="FFFFFF"/>
                </a:solidFill>
                <a:effectLst/>
                <a:latin typeface="+mj-lt"/>
                <a:ea typeface="+mj-ea"/>
                <a:cs typeface="+mj-cs"/>
              </a:rPr>
            </a:br>
            <a:br>
              <a:rPr lang="en-US" sz="3400" b="1" kern="1200" dirty="0">
                <a:solidFill>
                  <a:srgbClr val="FFFFFF"/>
                </a:solidFill>
                <a:effectLst/>
                <a:latin typeface="+mj-lt"/>
                <a:ea typeface="+mj-ea"/>
                <a:cs typeface="+mj-cs"/>
              </a:rPr>
            </a:br>
            <a:br>
              <a:rPr lang="en-US" sz="3400" b="1" kern="1200" dirty="0">
                <a:solidFill>
                  <a:srgbClr val="FFFFFF"/>
                </a:solidFill>
                <a:effectLst/>
                <a:latin typeface="+mj-lt"/>
                <a:ea typeface="+mj-ea"/>
                <a:cs typeface="+mj-cs"/>
              </a:rPr>
            </a:br>
            <a:r>
              <a:rPr lang="en-US" sz="3400" b="1" kern="1200" dirty="0">
                <a:solidFill>
                  <a:srgbClr val="FFFFFF"/>
                </a:solidFill>
                <a:effectLst/>
                <a:latin typeface="+mj-lt"/>
                <a:ea typeface="+mj-ea"/>
                <a:cs typeface="+mj-cs"/>
              </a:rPr>
              <a:t>Preservation Activities at NARA and at the Tennessee </a:t>
            </a:r>
            <a:r>
              <a:rPr lang="en-US" sz="3400" b="1" kern="1200">
                <a:solidFill>
                  <a:srgbClr val="FFFFFF"/>
                </a:solidFill>
                <a:effectLst/>
                <a:latin typeface="+mj-lt"/>
                <a:ea typeface="+mj-ea"/>
                <a:cs typeface="+mj-cs"/>
              </a:rPr>
              <a:t>State Library </a:t>
            </a:r>
            <a:r>
              <a:rPr lang="en-US" sz="3400" b="1" kern="1200" dirty="0">
                <a:solidFill>
                  <a:srgbClr val="FFFFFF"/>
                </a:solidFill>
                <a:effectLst/>
                <a:latin typeface="+mj-lt"/>
                <a:ea typeface="+mj-ea"/>
                <a:cs typeface="+mj-cs"/>
              </a:rPr>
              <a:t>and Archives</a:t>
            </a:r>
            <a:br>
              <a:rPr lang="en-US" sz="3400" b="1" kern="1200" dirty="0">
                <a:solidFill>
                  <a:srgbClr val="FFFFFF"/>
                </a:solidFill>
                <a:effectLst/>
                <a:latin typeface="+mj-lt"/>
                <a:ea typeface="+mj-ea"/>
                <a:cs typeface="+mj-cs"/>
              </a:rPr>
            </a:br>
            <a:endParaRPr lang="en-US" sz="3400" b="1" kern="1200" dirty="0">
              <a:solidFill>
                <a:srgbClr val="FFFFFF"/>
              </a:solidFill>
              <a:effectLst/>
              <a:latin typeface="+mj-lt"/>
              <a:ea typeface="+mj-ea"/>
              <a:cs typeface="+mj-cs"/>
            </a:endParaRPr>
          </a:p>
        </p:txBody>
      </p:sp>
      <p:sp>
        <p:nvSpPr>
          <p:cNvPr id="3" name="Subtitle 2">
            <a:extLst>
              <a:ext uri="{FF2B5EF4-FFF2-40B4-BE49-F238E27FC236}">
                <a16:creationId xmlns:a16="http://schemas.microsoft.com/office/drawing/2014/main" id="{76B3F09A-E65B-4EE6-A273-F8AB450AA9AD}"/>
              </a:ext>
            </a:extLst>
          </p:cNvPr>
          <p:cNvSpPr>
            <a:spLocks noGrp="1"/>
          </p:cNvSpPr>
          <p:nvPr>
            <p:ph type="subTitle" idx="1"/>
          </p:nvPr>
        </p:nvSpPr>
        <p:spPr>
          <a:xfrm>
            <a:off x="638921" y="4013165"/>
            <a:ext cx="4204012" cy="2205732"/>
          </a:xfrm>
        </p:spPr>
        <p:txBody>
          <a:bodyPr vert="horz" lIns="91440" tIns="45720" rIns="91440" bIns="45720" rtlCol="0" anchor="t">
            <a:normAutofit/>
          </a:bodyPr>
          <a:lstStyle/>
          <a:p>
            <a:pPr algn="r">
              <a:spcAft>
                <a:spcPts val="600"/>
              </a:spcAft>
            </a:pPr>
            <a:endParaRPr lang="en-US" sz="1800" b="1" kern="1200" dirty="0">
              <a:solidFill>
                <a:srgbClr val="FFFFFF"/>
              </a:solidFill>
              <a:effectLst>
                <a:outerShdw blurRad="38100" dist="38100" dir="2700000" algn="tl">
                  <a:srgbClr val="000000">
                    <a:alpha val="43137"/>
                  </a:srgbClr>
                </a:outerShdw>
              </a:effectLst>
              <a:latin typeface="+mn-lt"/>
              <a:ea typeface="+mn-ea"/>
              <a:cs typeface="+mn-cs"/>
            </a:endParaRPr>
          </a:p>
          <a:p>
            <a:pPr algn="r">
              <a:spcAft>
                <a:spcPts val="600"/>
              </a:spcAft>
            </a:pPr>
            <a:r>
              <a:rPr lang="en-US" sz="1800" b="1" kern="1200" dirty="0">
                <a:solidFill>
                  <a:srgbClr val="FFFFFF"/>
                </a:solidFill>
                <a:latin typeface="+mn-lt"/>
                <a:ea typeface="+mn-ea"/>
                <a:cs typeface="+mn-cs"/>
              </a:rPr>
              <a:t>February 24, 2022</a:t>
            </a:r>
          </a:p>
          <a:p>
            <a:pPr algn="r">
              <a:spcAft>
                <a:spcPts val="600"/>
              </a:spcAft>
            </a:pPr>
            <a:r>
              <a:rPr lang="en-US" sz="1800" b="1" kern="1200" dirty="0">
                <a:solidFill>
                  <a:srgbClr val="FFFFFF"/>
                </a:solidFill>
                <a:latin typeface="+mn-lt"/>
                <a:ea typeface="+mn-ea"/>
                <a:cs typeface="+mn-cs"/>
              </a:rPr>
              <a:t>3 pm Eastern</a:t>
            </a:r>
          </a:p>
        </p:txBody>
      </p:sp>
      <p:cxnSp>
        <p:nvCxnSpPr>
          <p:cNvPr id="70" name="Straight Connector 69">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25" name="Picture 24" descr="Logo&#10;&#10;Description automatically generated">
            <a:extLst>
              <a:ext uri="{FF2B5EF4-FFF2-40B4-BE49-F238E27FC236}">
                <a16:creationId xmlns:a16="http://schemas.microsoft.com/office/drawing/2014/main" id="{26A1115E-7DB1-4E19-9059-6C96A3FB1165}"/>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6096000" y="2931312"/>
            <a:ext cx="5459470" cy="996352"/>
          </a:xfrm>
          <a:prstGeom prst="rect">
            <a:avLst/>
          </a:prstGeom>
          <a:noFill/>
        </p:spPr>
      </p:pic>
      <p:sp>
        <p:nvSpPr>
          <p:cNvPr id="4" name="Footer Placeholder 3">
            <a:extLst>
              <a:ext uri="{FF2B5EF4-FFF2-40B4-BE49-F238E27FC236}">
                <a16:creationId xmlns:a16="http://schemas.microsoft.com/office/drawing/2014/main" id="{AC16D6AE-5606-4490-87AD-AE550941430C}"/>
              </a:ext>
            </a:extLst>
          </p:cNvPr>
          <p:cNvSpPr>
            <a:spLocks noGrp="1"/>
          </p:cNvSpPr>
          <p:nvPr>
            <p:ph type="ftr" sz="quarter" idx="11"/>
          </p:nvPr>
        </p:nvSpPr>
        <p:spPr>
          <a:xfrm>
            <a:off x="6094362" y="6356350"/>
            <a:ext cx="4281671" cy="365125"/>
          </a:xfrm>
        </p:spPr>
        <p:txBody>
          <a:bodyPr vert="horz" lIns="91440" tIns="45720" rIns="91440" bIns="45720" rtlCol="0" anchor="ctr">
            <a:normAutofit/>
          </a:bodyPr>
          <a:lstStyle/>
          <a:p>
            <a:pPr algn="l">
              <a:spcAft>
                <a:spcPts val="600"/>
              </a:spcAft>
            </a:pPr>
            <a:r>
              <a:rPr lang="en-US" dirty="0"/>
              <a:t>February 24</a:t>
            </a:r>
            <a:r>
              <a:rPr lang="en-US" kern="1200" dirty="0">
                <a:solidFill>
                  <a:schemeClr val="tx1">
                    <a:tint val="75000"/>
                  </a:schemeClr>
                </a:solidFill>
                <a:latin typeface="+mn-lt"/>
                <a:ea typeface="+mn-ea"/>
                <a:cs typeface="+mn-cs"/>
              </a:rPr>
              <a:t>, 2022</a:t>
            </a:r>
          </a:p>
        </p:txBody>
      </p:sp>
      <p:sp>
        <p:nvSpPr>
          <p:cNvPr id="11" name="TextBox 10">
            <a:extLst>
              <a:ext uri="{FF2B5EF4-FFF2-40B4-BE49-F238E27FC236}">
                <a16:creationId xmlns:a16="http://schemas.microsoft.com/office/drawing/2014/main" id="{EBF33DA2-76E7-4F2D-A6A7-6D55EC70CCB8}"/>
              </a:ext>
            </a:extLst>
          </p:cNvPr>
          <p:cNvSpPr txBox="1"/>
          <p:nvPr/>
        </p:nvSpPr>
        <p:spPr>
          <a:xfrm rot="10800000" flipV="1">
            <a:off x="6145011" y="6058679"/>
            <a:ext cx="5879921" cy="261610"/>
          </a:xfrm>
          <a:prstGeom prst="rect">
            <a:avLst/>
          </a:prstGeom>
          <a:noFill/>
        </p:spPr>
        <p:txBody>
          <a:bodyPr wrap="square">
            <a:spAutoFit/>
          </a:bodyPr>
          <a:lstStyle/>
          <a:p>
            <a:pPr>
              <a:spcAft>
                <a:spcPts val="600"/>
              </a:spcAft>
            </a:pPr>
            <a:r>
              <a:rPr lang="en-US" sz="1100" dirty="0"/>
              <a:t>Disclaimer:  This webinar is being recorded and will be available for viewing on the CoSA website.</a:t>
            </a:r>
          </a:p>
        </p:txBody>
      </p:sp>
    </p:spTree>
    <p:extLst>
      <p:ext uri="{BB962C8B-B14F-4D97-AF65-F5344CB8AC3E}">
        <p14:creationId xmlns:p14="http://schemas.microsoft.com/office/powerpoint/2010/main" val="2935986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pic>
        <p:nvPicPr>
          <p:cNvPr id="72" name="Google Shape;72;g10d0b066b9b_0_7"/>
          <p:cNvPicPr preferRelativeResize="0"/>
          <p:nvPr/>
        </p:nvPicPr>
        <p:blipFill rotWithShape="1">
          <a:blip r:embed="rId3">
            <a:alphaModFix/>
          </a:blip>
          <a:srcRect/>
          <a:stretch/>
        </p:blipFill>
        <p:spPr>
          <a:xfrm>
            <a:off x="1829568" y="462355"/>
            <a:ext cx="8532864" cy="6395647"/>
          </a:xfrm>
          <a:prstGeom prst="rect">
            <a:avLst/>
          </a:prstGeom>
          <a:noFill/>
          <a:ln>
            <a:noFill/>
          </a:ln>
        </p:spPr>
      </p:pic>
      <p:sp>
        <p:nvSpPr>
          <p:cNvPr id="73" name="Google Shape;73;g10d0b066b9b_0_7"/>
          <p:cNvSpPr txBox="1"/>
          <p:nvPr/>
        </p:nvSpPr>
        <p:spPr>
          <a:xfrm>
            <a:off x="975945" y="462355"/>
            <a:ext cx="9891200" cy="1138800"/>
          </a:xfrm>
          <a:prstGeom prst="rect">
            <a:avLst/>
          </a:prstGeom>
          <a:solidFill>
            <a:srgbClr val="0070C0"/>
          </a:solidFill>
          <a:ln>
            <a:noFill/>
          </a:ln>
        </p:spPr>
        <p:txBody>
          <a:bodyPr spcFirstLastPara="1" wrap="square" lIns="91433" tIns="45700" rIns="91433" bIns="45700" anchor="t" anchorCtr="0">
            <a:noAutofit/>
          </a:bodyPr>
          <a:lstStyle/>
          <a:p>
            <a:pPr algn="ctr" defTabSz="1219170">
              <a:buClr>
                <a:srgbClr val="000000"/>
              </a:buClr>
              <a:buSzPts val="4500"/>
            </a:pPr>
            <a:r>
              <a:rPr lang="en" sz="6000" kern="0">
                <a:solidFill>
                  <a:srgbClr val="FFFFFF"/>
                </a:solidFill>
                <a:latin typeface="Calibri"/>
                <a:ea typeface="Calibri"/>
                <a:cs typeface="Calibri"/>
                <a:sym typeface="Calibri"/>
              </a:rPr>
              <a:t>Risk Based Prioritization</a:t>
            </a:r>
            <a:endParaRPr sz="6000" kern="0">
              <a:solidFill>
                <a:srgbClr val="FFFFFF"/>
              </a:solidFill>
              <a:latin typeface="Calibri"/>
              <a:ea typeface="Calibri"/>
              <a:cs typeface="Calibri"/>
              <a:sym typeface="Calibri"/>
            </a:endParaRPr>
          </a:p>
          <a:p>
            <a:pPr defTabSz="1219170">
              <a:buClr>
                <a:srgbClr val="000000"/>
              </a:buClr>
              <a:buSzPts val="1400"/>
            </a:pPr>
            <a:endParaRPr sz="1867" kern="0">
              <a:solidFill>
                <a:srgbClr val="000000"/>
              </a:solidFill>
              <a:latin typeface="Arial"/>
              <a:ea typeface="Arial"/>
              <a:cs typeface="Arial"/>
              <a:sym typeface="Arial"/>
            </a:endParaRPr>
          </a:p>
        </p:txBody>
      </p:sp>
      <p:sp>
        <p:nvSpPr>
          <p:cNvPr id="74" name="Google Shape;74;g10d0b066b9b_0_7"/>
          <p:cNvSpPr txBox="1"/>
          <p:nvPr/>
        </p:nvSpPr>
        <p:spPr>
          <a:xfrm>
            <a:off x="1509067" y="3051500"/>
            <a:ext cx="1177600" cy="2854400"/>
          </a:xfrm>
          <a:prstGeom prst="rect">
            <a:avLst/>
          </a:prstGeom>
          <a:solidFill>
            <a:srgbClr val="B3C6E7"/>
          </a:solidFill>
          <a:ln>
            <a:noFill/>
          </a:ln>
        </p:spPr>
        <p:txBody>
          <a:bodyPr spcFirstLastPara="1" wrap="square" lIns="91433" tIns="45700" rIns="91433" bIns="45700" anchor="t" anchorCtr="0">
            <a:noAutofit/>
          </a:bodyPr>
          <a:lstStyle/>
          <a:p>
            <a:pPr defTabSz="1219170">
              <a:buClr>
                <a:srgbClr val="000000"/>
              </a:buClr>
              <a:buSzPts val="1400"/>
            </a:pPr>
            <a:endParaRPr sz="1867" kern="0">
              <a:solidFill>
                <a:srgbClr val="000000"/>
              </a:solidFill>
              <a:latin typeface="Arial"/>
              <a:ea typeface="Arial"/>
              <a:cs typeface="Arial"/>
              <a:sym typeface="Arial"/>
            </a:endParaRPr>
          </a:p>
          <a:p>
            <a:pPr defTabSz="1219170">
              <a:buClr>
                <a:srgbClr val="000000"/>
              </a:buClr>
              <a:buSzPts val="1400"/>
            </a:pPr>
            <a:r>
              <a:rPr lang="en" sz="1867" kern="0">
                <a:solidFill>
                  <a:srgbClr val="000000"/>
                </a:solidFill>
                <a:latin typeface="Arial"/>
                <a:ea typeface="Arial"/>
                <a:cs typeface="Arial"/>
                <a:sym typeface="Arial"/>
              </a:rPr>
              <a:t>Potential for Dam</a:t>
            </a:r>
            <a:r>
              <a:rPr lang="en" sz="1867" kern="0">
                <a:solidFill>
                  <a:srgbClr val="000000"/>
                </a:solidFill>
                <a:latin typeface="Arial"/>
                <a:cs typeface="Arial"/>
                <a:sym typeface="Arial"/>
              </a:rPr>
              <a:t>age</a:t>
            </a:r>
            <a:endParaRPr sz="1467" kern="0">
              <a:solidFill>
                <a:srgbClr val="000000"/>
              </a:solidFill>
              <a:latin typeface="Arial"/>
              <a:ea typeface="Arial"/>
              <a:cs typeface="Arial"/>
              <a:sym typeface="Arial"/>
            </a:endParaRPr>
          </a:p>
          <a:p>
            <a:pPr defTabSz="1219170">
              <a:buClr>
                <a:srgbClr val="000000"/>
              </a:buClr>
              <a:buSzPts val="1400"/>
            </a:pPr>
            <a:r>
              <a:rPr lang="en" sz="1867" kern="0">
                <a:solidFill>
                  <a:srgbClr val="000000"/>
                </a:solidFill>
                <a:latin typeface="Arial"/>
                <a:ea typeface="Arial"/>
                <a:cs typeface="Arial"/>
                <a:sym typeface="Arial"/>
              </a:rPr>
              <a:t>and Impact on Access</a:t>
            </a:r>
            <a:endParaRPr sz="1467" kern="0">
              <a:solidFill>
                <a:srgbClr val="000000"/>
              </a:solidFill>
              <a:latin typeface="Arial"/>
              <a:ea typeface="Arial"/>
              <a:cs typeface="Arial"/>
              <a:sym typeface="Arial"/>
            </a:endParaRPr>
          </a:p>
          <a:p>
            <a:pPr defTabSz="1219170">
              <a:buClr>
                <a:srgbClr val="000000"/>
              </a:buClr>
              <a:buSzPts val="1400"/>
            </a:pPr>
            <a:endParaRPr sz="1867" kern="0">
              <a:solidFill>
                <a:srgbClr val="000000"/>
              </a:solidFill>
              <a:latin typeface="Arial"/>
              <a:ea typeface="Arial"/>
              <a:cs typeface="Arial"/>
              <a:sym typeface="Arial"/>
            </a:endParaRPr>
          </a:p>
          <a:p>
            <a:pPr defTabSz="1219170">
              <a:buClr>
                <a:srgbClr val="000000"/>
              </a:buClr>
              <a:buSzPts val="1400"/>
            </a:pPr>
            <a:r>
              <a:rPr lang="en" sz="1867" kern="0">
                <a:solidFill>
                  <a:srgbClr val="000000"/>
                </a:solidFill>
                <a:latin typeface="Arial"/>
                <a:ea typeface="Arial"/>
                <a:cs typeface="Arial"/>
                <a:sym typeface="Arial"/>
              </a:rPr>
              <a:t>  </a:t>
            </a:r>
            <a:endParaRPr sz="1467" kern="0">
              <a:solidFill>
                <a:srgbClr val="000000"/>
              </a:solidFill>
              <a:latin typeface="Arial"/>
              <a:ea typeface="Arial"/>
              <a:cs typeface="Arial"/>
              <a:sym typeface="Arial"/>
            </a:endParaRPr>
          </a:p>
        </p:txBody>
      </p:sp>
      <p:sp>
        <p:nvSpPr>
          <p:cNvPr id="75" name="Google Shape;75;g10d0b066b9b_0_7"/>
          <p:cNvSpPr txBox="1"/>
          <p:nvPr/>
        </p:nvSpPr>
        <p:spPr>
          <a:xfrm>
            <a:off x="4100100" y="1719200"/>
            <a:ext cx="5568400" cy="369200"/>
          </a:xfrm>
          <a:prstGeom prst="rect">
            <a:avLst/>
          </a:prstGeom>
          <a:solidFill>
            <a:srgbClr val="B3C6E7"/>
          </a:solidFill>
          <a:ln>
            <a:noFill/>
          </a:ln>
        </p:spPr>
        <p:txBody>
          <a:bodyPr spcFirstLastPara="1" wrap="square" lIns="91433" tIns="45700" rIns="91433" bIns="45700" anchor="t" anchorCtr="0">
            <a:noAutofit/>
          </a:bodyPr>
          <a:lstStyle/>
          <a:p>
            <a:pPr defTabSz="1219170">
              <a:buClr>
                <a:srgbClr val="000000"/>
              </a:buClr>
              <a:buSzPts val="1400"/>
            </a:pPr>
            <a:r>
              <a:rPr lang="en" sz="1867" kern="0">
                <a:solidFill>
                  <a:srgbClr val="000000"/>
                </a:solidFill>
                <a:latin typeface="Arial"/>
                <a:ea typeface="Arial"/>
                <a:cs typeface="Arial"/>
                <a:sym typeface="Arial"/>
              </a:rPr>
              <a:t>Mitigating Strategies to Prevent or Limit Damage</a:t>
            </a:r>
            <a:endParaRPr sz="1467" kern="0">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g10fd0a3d750_0_169"/>
          <p:cNvPicPr preferRelativeResize="0"/>
          <p:nvPr/>
        </p:nvPicPr>
        <p:blipFill>
          <a:blip r:embed="rId3">
            <a:alphaModFix/>
          </a:blip>
          <a:stretch>
            <a:fillRect/>
          </a:stretch>
        </p:blipFill>
        <p:spPr>
          <a:xfrm>
            <a:off x="9492733" y="3766784"/>
            <a:ext cx="2540000" cy="2311400"/>
          </a:xfrm>
          <a:prstGeom prst="rect">
            <a:avLst/>
          </a:prstGeom>
          <a:noFill/>
          <a:ln>
            <a:noFill/>
          </a:ln>
        </p:spPr>
      </p:pic>
      <p:pic>
        <p:nvPicPr>
          <p:cNvPr id="81" name="Google Shape;81;g10fd0a3d750_0_169"/>
          <p:cNvPicPr preferRelativeResize="0"/>
          <p:nvPr/>
        </p:nvPicPr>
        <p:blipFill>
          <a:blip r:embed="rId4">
            <a:alphaModFix/>
          </a:blip>
          <a:stretch>
            <a:fillRect/>
          </a:stretch>
        </p:blipFill>
        <p:spPr>
          <a:xfrm>
            <a:off x="2380633" y="1497197"/>
            <a:ext cx="2078000" cy="1527331"/>
          </a:xfrm>
          <a:prstGeom prst="rect">
            <a:avLst/>
          </a:prstGeom>
          <a:noFill/>
          <a:ln>
            <a:noFill/>
          </a:ln>
        </p:spPr>
      </p:pic>
      <p:pic>
        <p:nvPicPr>
          <p:cNvPr id="82" name="Google Shape;82;g10fd0a3d750_0_169"/>
          <p:cNvPicPr preferRelativeResize="0"/>
          <p:nvPr/>
        </p:nvPicPr>
        <p:blipFill>
          <a:blip r:embed="rId5">
            <a:alphaModFix/>
          </a:blip>
          <a:stretch>
            <a:fillRect/>
          </a:stretch>
        </p:blipFill>
        <p:spPr>
          <a:xfrm>
            <a:off x="49185" y="4489768"/>
            <a:ext cx="1923185" cy="865433"/>
          </a:xfrm>
          <a:prstGeom prst="rect">
            <a:avLst/>
          </a:prstGeom>
          <a:noFill/>
          <a:ln>
            <a:noFill/>
          </a:ln>
        </p:spPr>
      </p:pic>
      <p:pic>
        <p:nvPicPr>
          <p:cNvPr id="83" name="Google Shape;83;g10fd0a3d750_0_169"/>
          <p:cNvPicPr preferRelativeResize="0"/>
          <p:nvPr/>
        </p:nvPicPr>
        <p:blipFill>
          <a:blip r:embed="rId6">
            <a:alphaModFix/>
          </a:blip>
          <a:stretch>
            <a:fillRect/>
          </a:stretch>
        </p:blipFill>
        <p:spPr>
          <a:xfrm>
            <a:off x="411534" y="1568601"/>
            <a:ext cx="1923167" cy="1903935"/>
          </a:xfrm>
          <a:prstGeom prst="rect">
            <a:avLst/>
          </a:prstGeom>
          <a:noFill/>
          <a:ln>
            <a:noFill/>
          </a:ln>
        </p:spPr>
      </p:pic>
      <p:pic>
        <p:nvPicPr>
          <p:cNvPr id="84" name="Google Shape;84;g10fd0a3d750_0_169"/>
          <p:cNvPicPr preferRelativeResize="0"/>
          <p:nvPr/>
        </p:nvPicPr>
        <p:blipFill>
          <a:blip r:embed="rId7">
            <a:alphaModFix/>
          </a:blip>
          <a:stretch>
            <a:fillRect/>
          </a:stretch>
        </p:blipFill>
        <p:spPr>
          <a:xfrm>
            <a:off x="5805367" y="2118367"/>
            <a:ext cx="2540000" cy="2184400"/>
          </a:xfrm>
          <a:prstGeom prst="rect">
            <a:avLst/>
          </a:prstGeom>
          <a:noFill/>
          <a:ln>
            <a:noFill/>
          </a:ln>
        </p:spPr>
      </p:pic>
      <p:pic>
        <p:nvPicPr>
          <p:cNvPr id="85" name="Google Shape;85;g10fd0a3d750_0_169"/>
          <p:cNvPicPr preferRelativeResize="0"/>
          <p:nvPr/>
        </p:nvPicPr>
        <p:blipFill>
          <a:blip r:embed="rId8">
            <a:alphaModFix/>
          </a:blip>
          <a:stretch>
            <a:fillRect/>
          </a:stretch>
        </p:blipFill>
        <p:spPr>
          <a:xfrm>
            <a:off x="4205817" y="4030567"/>
            <a:ext cx="2540000" cy="1473200"/>
          </a:xfrm>
          <a:prstGeom prst="rect">
            <a:avLst/>
          </a:prstGeom>
          <a:noFill/>
          <a:ln>
            <a:noFill/>
          </a:ln>
        </p:spPr>
      </p:pic>
      <p:pic>
        <p:nvPicPr>
          <p:cNvPr id="86" name="Google Shape;86;g10fd0a3d750_0_169"/>
          <p:cNvPicPr preferRelativeResize="0"/>
          <p:nvPr/>
        </p:nvPicPr>
        <p:blipFill>
          <a:blip r:embed="rId9">
            <a:alphaModFix/>
          </a:blip>
          <a:stretch>
            <a:fillRect/>
          </a:stretch>
        </p:blipFill>
        <p:spPr>
          <a:xfrm>
            <a:off x="8345367" y="1385933"/>
            <a:ext cx="2397691" cy="2457633"/>
          </a:xfrm>
          <a:prstGeom prst="rect">
            <a:avLst/>
          </a:prstGeom>
          <a:noFill/>
          <a:ln>
            <a:noFill/>
          </a:ln>
        </p:spPr>
      </p:pic>
      <p:pic>
        <p:nvPicPr>
          <p:cNvPr id="87" name="Google Shape;87;g10fd0a3d750_0_169"/>
          <p:cNvPicPr preferRelativeResize="0"/>
          <p:nvPr/>
        </p:nvPicPr>
        <p:blipFill>
          <a:blip r:embed="rId10">
            <a:alphaModFix/>
          </a:blip>
          <a:stretch>
            <a:fillRect/>
          </a:stretch>
        </p:blipFill>
        <p:spPr>
          <a:xfrm>
            <a:off x="2380617" y="4549261"/>
            <a:ext cx="1713024" cy="1473200"/>
          </a:xfrm>
          <a:prstGeom prst="rect">
            <a:avLst/>
          </a:prstGeom>
          <a:noFill/>
          <a:ln>
            <a:noFill/>
          </a:ln>
        </p:spPr>
      </p:pic>
      <p:pic>
        <p:nvPicPr>
          <p:cNvPr id="88" name="Google Shape;88;g10fd0a3d750_0_169"/>
          <p:cNvPicPr preferRelativeResize="0"/>
          <p:nvPr/>
        </p:nvPicPr>
        <p:blipFill>
          <a:blip r:embed="rId11">
            <a:alphaModFix/>
          </a:blip>
          <a:stretch>
            <a:fillRect/>
          </a:stretch>
        </p:blipFill>
        <p:spPr>
          <a:xfrm>
            <a:off x="11365434" y="1385925"/>
            <a:ext cx="722833" cy="2457633"/>
          </a:xfrm>
          <a:prstGeom prst="rect">
            <a:avLst/>
          </a:prstGeom>
          <a:noFill/>
          <a:ln>
            <a:noFill/>
          </a:ln>
        </p:spPr>
      </p:pic>
      <p:pic>
        <p:nvPicPr>
          <p:cNvPr id="89" name="Google Shape;89;g10fd0a3d750_0_169"/>
          <p:cNvPicPr preferRelativeResize="0"/>
          <p:nvPr/>
        </p:nvPicPr>
        <p:blipFill>
          <a:blip r:embed="rId12">
            <a:alphaModFix/>
          </a:blip>
          <a:stretch>
            <a:fillRect/>
          </a:stretch>
        </p:blipFill>
        <p:spPr>
          <a:xfrm>
            <a:off x="1902967" y="3103934"/>
            <a:ext cx="1821167" cy="1369533"/>
          </a:xfrm>
          <a:prstGeom prst="rect">
            <a:avLst/>
          </a:prstGeom>
          <a:noFill/>
          <a:ln>
            <a:noFill/>
          </a:ln>
        </p:spPr>
      </p:pic>
      <p:pic>
        <p:nvPicPr>
          <p:cNvPr id="90" name="Google Shape;90;g10fd0a3d750_0_169"/>
          <p:cNvPicPr preferRelativeResize="0"/>
          <p:nvPr/>
        </p:nvPicPr>
        <p:blipFill>
          <a:blip r:embed="rId13">
            <a:alphaModFix/>
          </a:blip>
          <a:stretch>
            <a:fillRect/>
          </a:stretch>
        </p:blipFill>
        <p:spPr>
          <a:xfrm>
            <a:off x="6858000" y="4103334"/>
            <a:ext cx="2540000" cy="1638300"/>
          </a:xfrm>
          <a:prstGeom prst="rect">
            <a:avLst/>
          </a:prstGeom>
          <a:noFill/>
          <a:ln>
            <a:noFill/>
          </a:ln>
        </p:spPr>
      </p:pic>
      <p:pic>
        <p:nvPicPr>
          <p:cNvPr id="91" name="Google Shape;91;g10fd0a3d750_0_169"/>
          <p:cNvPicPr preferRelativeResize="0"/>
          <p:nvPr/>
        </p:nvPicPr>
        <p:blipFill>
          <a:blip r:embed="rId14">
            <a:alphaModFix/>
          </a:blip>
          <a:stretch>
            <a:fillRect/>
          </a:stretch>
        </p:blipFill>
        <p:spPr>
          <a:xfrm>
            <a:off x="4596000" y="1524267"/>
            <a:ext cx="1488072" cy="1473200"/>
          </a:xfrm>
          <a:prstGeom prst="rect">
            <a:avLst/>
          </a:prstGeom>
          <a:noFill/>
          <a:ln>
            <a:noFill/>
          </a:ln>
        </p:spPr>
      </p:pic>
      <p:sp>
        <p:nvSpPr>
          <p:cNvPr id="92" name="Google Shape;92;g10fd0a3d750_0_169"/>
          <p:cNvSpPr txBox="1"/>
          <p:nvPr/>
        </p:nvSpPr>
        <p:spPr>
          <a:xfrm>
            <a:off x="2354800" y="348600"/>
            <a:ext cx="8820800" cy="769466"/>
          </a:xfrm>
          <a:prstGeom prst="rect">
            <a:avLst/>
          </a:prstGeom>
          <a:noFill/>
          <a:ln>
            <a:noFill/>
          </a:ln>
        </p:spPr>
        <p:txBody>
          <a:bodyPr spcFirstLastPara="1" wrap="square" lIns="121900" tIns="121900" rIns="121900" bIns="121900" anchor="t" anchorCtr="0">
            <a:spAutoFit/>
          </a:bodyPr>
          <a:lstStyle/>
          <a:p>
            <a:pPr algn="ctr" defTabSz="1219170">
              <a:lnSpc>
                <a:spcPct val="115000"/>
              </a:lnSpc>
              <a:spcBef>
                <a:spcPts val="400"/>
              </a:spcBef>
              <a:buClr>
                <a:srgbClr val="000000"/>
              </a:buClr>
              <a:buSzPts val="2400"/>
            </a:pPr>
            <a:r>
              <a:rPr lang="en" sz="2667" b="1" kern="0">
                <a:solidFill>
                  <a:srgbClr val="000000"/>
                </a:solidFill>
                <a:latin typeface="Calibri"/>
                <a:ea typeface="Calibri"/>
                <a:cs typeface="Calibri"/>
                <a:sym typeface="Calibri"/>
              </a:rPr>
              <a:t>Dynamic Media Risks</a:t>
            </a:r>
            <a:endParaRPr sz="1600" b="1" kern="0">
              <a:solidFill>
                <a:srgbClr val="000000"/>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g10fd0a3d750_0_269"/>
          <p:cNvSpPr txBox="1"/>
          <p:nvPr/>
        </p:nvSpPr>
        <p:spPr>
          <a:xfrm>
            <a:off x="2983433" y="274967"/>
            <a:ext cx="6128000" cy="707846"/>
          </a:xfrm>
          <a:prstGeom prst="rect">
            <a:avLst/>
          </a:prstGeom>
          <a:solidFill>
            <a:schemeClr val="lt1"/>
          </a:solidFill>
          <a:ln w="63500" cap="flat" cmpd="sng">
            <a:solidFill>
              <a:srgbClr val="6D9EEB"/>
            </a:solidFill>
            <a:prstDash val="solid"/>
            <a:round/>
            <a:headEnd type="none" w="sm" len="sm"/>
            <a:tailEnd type="none" w="sm" len="sm"/>
          </a:ln>
        </p:spPr>
        <p:txBody>
          <a:bodyPr spcFirstLastPara="1" wrap="square" lIns="91433" tIns="45700" rIns="91433" bIns="45700" anchor="t" anchorCtr="0">
            <a:spAutoFit/>
          </a:bodyPr>
          <a:lstStyle/>
          <a:p>
            <a:pPr algn="ctr" defTabSz="1219170">
              <a:buClr>
                <a:srgbClr val="000000"/>
              </a:buClr>
            </a:pPr>
            <a:r>
              <a:rPr lang="en" sz="4000" kern="0">
                <a:solidFill>
                  <a:srgbClr val="000000"/>
                </a:solidFill>
                <a:latin typeface="Calibri"/>
                <a:ea typeface="Calibri"/>
                <a:cs typeface="Calibri"/>
                <a:sym typeface="Calibri"/>
              </a:rPr>
              <a:t>Audio &amp; Video Risk Matrix</a:t>
            </a:r>
            <a:endParaRPr sz="4000" kern="0">
              <a:solidFill>
                <a:srgbClr val="000000"/>
              </a:solidFill>
              <a:latin typeface="Calibri"/>
              <a:ea typeface="Calibri"/>
              <a:cs typeface="Calibri"/>
              <a:sym typeface="Calibri"/>
            </a:endParaRPr>
          </a:p>
        </p:txBody>
      </p:sp>
      <p:sp>
        <p:nvSpPr>
          <p:cNvPr id="99" name="Google Shape;99;g10fd0a3d750_0_269"/>
          <p:cNvSpPr txBox="1">
            <a:spLocks noGrp="1"/>
          </p:cNvSpPr>
          <p:nvPr>
            <p:ph type="sldNum" idx="12"/>
          </p:nvPr>
        </p:nvSpPr>
        <p:spPr>
          <a:xfrm>
            <a:off x="8610600" y="6356351"/>
            <a:ext cx="2743200" cy="365200"/>
          </a:xfrm>
          <a:prstGeom prst="rect">
            <a:avLst/>
          </a:prstGeom>
        </p:spPr>
        <p:txBody>
          <a:bodyPr spcFirstLastPara="1" wrap="square" lIns="91433" tIns="45700" rIns="91433" bIns="45700" anchor="ctr" anchorCtr="0">
            <a:noAutofit/>
          </a:bodyPr>
          <a:lstStyle/>
          <a:p>
            <a:pPr defTabSz="1219170"/>
            <a:fld id="{00000000-1234-1234-1234-123412341234}" type="slidenum">
              <a:rPr lang="en" kern="0">
                <a:solidFill>
                  <a:srgbClr val="595959"/>
                </a:solidFill>
              </a:rPr>
              <a:pPr defTabSz="1219170"/>
              <a:t>12</a:t>
            </a:fld>
            <a:endParaRPr kern="0">
              <a:solidFill>
                <a:srgbClr val="595959"/>
              </a:solidFill>
            </a:endParaRPr>
          </a:p>
        </p:txBody>
      </p:sp>
      <p:pic>
        <p:nvPicPr>
          <p:cNvPr id="100" name="Google Shape;100;g10fd0a3d750_0_269"/>
          <p:cNvPicPr preferRelativeResize="0"/>
          <p:nvPr/>
        </p:nvPicPr>
        <p:blipFill>
          <a:blip r:embed="rId3">
            <a:alphaModFix/>
          </a:blip>
          <a:stretch>
            <a:fillRect/>
          </a:stretch>
        </p:blipFill>
        <p:spPr>
          <a:xfrm>
            <a:off x="339687" y="982967"/>
            <a:ext cx="11512615" cy="577373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g10fd0a3d750_0_238"/>
          <p:cNvSpPr txBox="1"/>
          <p:nvPr/>
        </p:nvSpPr>
        <p:spPr>
          <a:xfrm>
            <a:off x="31167" y="2237767"/>
            <a:ext cx="11856000" cy="4262800"/>
          </a:xfrm>
          <a:prstGeom prst="rect">
            <a:avLst/>
          </a:prstGeom>
          <a:noFill/>
          <a:ln>
            <a:noFill/>
          </a:ln>
        </p:spPr>
        <p:txBody>
          <a:bodyPr spcFirstLastPara="1" wrap="square" lIns="121900" tIns="121900" rIns="121900" bIns="121900" anchor="ctr" anchorCtr="0">
            <a:noAutofit/>
          </a:bodyPr>
          <a:lstStyle/>
          <a:p>
            <a:pPr marL="1219170" defTabSz="1219170">
              <a:lnSpc>
                <a:spcPct val="115000"/>
              </a:lnSpc>
              <a:spcBef>
                <a:spcPts val="1600"/>
              </a:spcBef>
              <a:buClr>
                <a:srgbClr val="000000"/>
              </a:buClr>
            </a:pPr>
            <a:endParaRPr sz="2400" kern="0">
              <a:solidFill>
                <a:srgbClr val="000000"/>
              </a:solidFill>
              <a:latin typeface="Calibri"/>
              <a:ea typeface="Calibri"/>
              <a:cs typeface="Calibri"/>
              <a:sym typeface="Calibri"/>
            </a:endParaRPr>
          </a:p>
          <a:p>
            <a:pPr marL="1219170" lvl="1" indent="-491054" defTabSz="1219170">
              <a:lnSpc>
                <a:spcPct val="115000"/>
              </a:lnSpc>
              <a:spcBef>
                <a:spcPts val="1600"/>
              </a:spcBef>
              <a:buClr>
                <a:srgbClr val="000000"/>
              </a:buClr>
              <a:buSzPts val="2200"/>
              <a:buFont typeface="Calibri"/>
              <a:buChar char="○"/>
            </a:pPr>
            <a:r>
              <a:rPr lang="en" sz="2400" kern="0">
                <a:solidFill>
                  <a:srgbClr val="000000"/>
                </a:solidFill>
                <a:latin typeface="Calibri"/>
                <a:ea typeface="Calibri"/>
                <a:cs typeface="Calibri"/>
                <a:sym typeface="Calibri"/>
              </a:rPr>
              <a:t>Research Significance weighed with Preservation Risk are the basis for Prioritization </a:t>
            </a:r>
            <a:endParaRPr sz="2400" kern="0">
              <a:solidFill>
                <a:srgbClr val="000000"/>
              </a:solidFill>
              <a:latin typeface="Calibri"/>
              <a:ea typeface="Calibri"/>
              <a:cs typeface="Calibri"/>
              <a:sym typeface="Calibri"/>
            </a:endParaRPr>
          </a:p>
          <a:p>
            <a:pPr marL="1219170" lvl="1" indent="-491054" defTabSz="1219170">
              <a:lnSpc>
                <a:spcPct val="115000"/>
              </a:lnSpc>
              <a:buClr>
                <a:srgbClr val="000000"/>
              </a:buClr>
              <a:buSzPts val="2200"/>
              <a:buFont typeface="Calibri"/>
              <a:buChar char="○"/>
            </a:pPr>
            <a:r>
              <a:rPr lang="en" sz="2400" kern="0">
                <a:solidFill>
                  <a:srgbClr val="000000"/>
                </a:solidFill>
                <a:latin typeface="Calibri"/>
                <a:ea typeface="Calibri"/>
                <a:cs typeface="Calibri"/>
                <a:sym typeface="Calibri"/>
              </a:rPr>
              <a:t>Weighted Matrices as tools for gaining insight and determining priorities </a:t>
            </a:r>
            <a:endParaRPr sz="2267" kern="0">
              <a:solidFill>
                <a:srgbClr val="000000"/>
              </a:solidFill>
              <a:latin typeface="Calibri"/>
              <a:ea typeface="Calibri"/>
              <a:cs typeface="Calibri"/>
              <a:sym typeface="Calibri"/>
            </a:endParaRPr>
          </a:p>
        </p:txBody>
      </p:sp>
      <p:sp>
        <p:nvSpPr>
          <p:cNvPr id="106" name="Google Shape;106;g10fd0a3d750_0_238"/>
          <p:cNvSpPr txBox="1"/>
          <p:nvPr/>
        </p:nvSpPr>
        <p:spPr>
          <a:xfrm>
            <a:off x="2262867" y="450201"/>
            <a:ext cx="9765200" cy="1664133"/>
          </a:xfrm>
          <a:prstGeom prst="rect">
            <a:avLst/>
          </a:prstGeom>
          <a:noFill/>
          <a:ln>
            <a:noFill/>
          </a:ln>
        </p:spPr>
        <p:txBody>
          <a:bodyPr spcFirstLastPara="1" wrap="square" lIns="121900" tIns="121900" rIns="121900" bIns="121900" anchor="t" anchorCtr="0">
            <a:spAutoFit/>
          </a:bodyPr>
          <a:lstStyle/>
          <a:p>
            <a:pPr defTabSz="1219170">
              <a:lnSpc>
                <a:spcPct val="115000"/>
              </a:lnSpc>
              <a:spcBef>
                <a:spcPts val="1600"/>
              </a:spcBef>
              <a:buClr>
                <a:srgbClr val="000000"/>
              </a:buClr>
              <a:buSzPts val="1100"/>
            </a:pPr>
            <a:r>
              <a:rPr lang="en" sz="2667" b="1" kern="0">
                <a:solidFill>
                  <a:srgbClr val="000000"/>
                </a:solidFill>
                <a:latin typeface="Calibri"/>
                <a:ea typeface="Calibri"/>
                <a:cs typeface="Calibri"/>
                <a:sym typeface="Calibri"/>
              </a:rPr>
              <a:t>Audio/Video/Motion Picture Risk Identification &amp; Prioritization </a:t>
            </a:r>
            <a:endParaRPr sz="2667" b="1" kern="0">
              <a:solidFill>
                <a:srgbClr val="000000"/>
              </a:solidFill>
              <a:latin typeface="Calibri"/>
              <a:ea typeface="Calibri"/>
              <a:cs typeface="Calibri"/>
              <a:sym typeface="Calibri"/>
            </a:endParaRPr>
          </a:p>
          <a:p>
            <a:pPr defTabSz="1219170">
              <a:lnSpc>
                <a:spcPct val="115000"/>
              </a:lnSpc>
              <a:spcBef>
                <a:spcPts val="1600"/>
              </a:spcBef>
              <a:spcAft>
                <a:spcPts val="1600"/>
              </a:spcAft>
              <a:buClr>
                <a:srgbClr val="000000"/>
              </a:buClr>
            </a:pPr>
            <a:endParaRPr sz="1867" b="1" kern="0">
              <a:solidFill>
                <a:srgbClr val="000000"/>
              </a:solidFill>
              <a:latin typeface="Times New Roman"/>
              <a:ea typeface="Times New Roman"/>
              <a:cs typeface="Times New Roman"/>
              <a:sym typeface="Times New Roman"/>
            </a:endParaRPr>
          </a:p>
        </p:txBody>
      </p:sp>
      <p:sp>
        <p:nvSpPr>
          <p:cNvPr id="107" name="Google Shape;107;g10fd0a3d750_0_238"/>
          <p:cNvSpPr txBox="1">
            <a:spLocks noGrp="1"/>
          </p:cNvSpPr>
          <p:nvPr>
            <p:ph type="sldNum" idx="12"/>
          </p:nvPr>
        </p:nvSpPr>
        <p:spPr>
          <a:xfrm>
            <a:off x="11296611" y="6217623"/>
            <a:ext cx="731600" cy="524800"/>
          </a:xfrm>
          <a:prstGeom prst="rect">
            <a:avLst/>
          </a:prstGeom>
        </p:spPr>
        <p:txBody>
          <a:bodyPr spcFirstLastPara="1" wrap="square" lIns="121900" tIns="121900" rIns="121900" bIns="121900" anchor="ctr" anchorCtr="0">
            <a:noAutofit/>
          </a:bodyPr>
          <a:lstStyle/>
          <a:p>
            <a:pPr defTabSz="1219170"/>
            <a:fld id="{00000000-1234-1234-1234-123412341234}" type="slidenum">
              <a:rPr lang="en" kern="0"/>
              <a:pPr defTabSz="1219170"/>
              <a:t>13</a:t>
            </a:fld>
            <a:endParaRPr kern="0"/>
          </a:p>
        </p:txBody>
      </p:sp>
      <p:sp>
        <p:nvSpPr>
          <p:cNvPr id="108" name="Google Shape;108;g10fd0a3d750_0_238"/>
          <p:cNvSpPr txBox="1"/>
          <p:nvPr/>
        </p:nvSpPr>
        <p:spPr>
          <a:xfrm>
            <a:off x="2108667" y="1767467"/>
            <a:ext cx="4181200" cy="19664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2400" kern="0">
                <a:solidFill>
                  <a:srgbClr val="000000"/>
                </a:solidFill>
                <a:latin typeface="Arial"/>
                <a:cs typeface="Arial"/>
                <a:sym typeface="Arial"/>
              </a:rPr>
              <a:t>Research Significance</a:t>
            </a:r>
            <a:endParaRPr sz="2400" kern="0">
              <a:solidFill>
                <a:srgbClr val="000000"/>
              </a:solidFill>
              <a:latin typeface="Arial"/>
              <a:cs typeface="Arial"/>
              <a:sym typeface="Arial"/>
            </a:endParaRPr>
          </a:p>
        </p:txBody>
      </p:sp>
      <p:sp>
        <p:nvSpPr>
          <p:cNvPr id="109" name="Google Shape;109;g10fd0a3d750_0_238"/>
          <p:cNvSpPr txBox="1"/>
          <p:nvPr/>
        </p:nvSpPr>
        <p:spPr>
          <a:xfrm>
            <a:off x="6274267" y="1767467"/>
            <a:ext cx="4181200" cy="1966400"/>
          </a:xfrm>
          <a:prstGeom prst="rect">
            <a:avLst/>
          </a:prstGeom>
          <a:noFill/>
          <a:ln w="19050" cap="flat" cmpd="sng">
            <a:solidFill>
              <a:srgbClr val="000000"/>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r>
              <a:rPr lang="en" sz="2400" kern="0">
                <a:solidFill>
                  <a:srgbClr val="000000"/>
                </a:solidFill>
                <a:latin typeface="Arial"/>
                <a:cs typeface="Arial"/>
                <a:sym typeface="Arial"/>
              </a:rPr>
              <a:t>Preservation Risk</a:t>
            </a:r>
            <a:endParaRPr sz="2400" kern="0">
              <a:solidFill>
                <a:srgbClr val="000000"/>
              </a:solidFill>
              <a:latin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g10fd4cce640_0_8"/>
          <p:cNvPicPr preferRelativeResize="0"/>
          <p:nvPr/>
        </p:nvPicPr>
        <p:blipFill rotWithShape="1">
          <a:blip r:embed="rId3">
            <a:alphaModFix/>
          </a:blip>
          <a:srcRect b="22142"/>
          <a:stretch/>
        </p:blipFill>
        <p:spPr>
          <a:xfrm>
            <a:off x="880367" y="1881000"/>
            <a:ext cx="10934700" cy="3698000"/>
          </a:xfrm>
          <a:prstGeom prst="rect">
            <a:avLst/>
          </a:prstGeom>
          <a:noFill/>
          <a:ln>
            <a:noFill/>
          </a:ln>
        </p:spPr>
      </p:pic>
      <p:pic>
        <p:nvPicPr>
          <p:cNvPr id="115" name="Google Shape;115;g10fd4cce640_0_8"/>
          <p:cNvPicPr preferRelativeResize="0"/>
          <p:nvPr/>
        </p:nvPicPr>
        <p:blipFill>
          <a:blip r:embed="rId4">
            <a:alphaModFix/>
          </a:blip>
          <a:stretch>
            <a:fillRect/>
          </a:stretch>
        </p:blipFill>
        <p:spPr>
          <a:xfrm>
            <a:off x="9389167" y="5058301"/>
            <a:ext cx="2311400" cy="520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g10fd4cce640_0_2"/>
          <p:cNvPicPr preferRelativeResize="0"/>
          <p:nvPr/>
        </p:nvPicPr>
        <p:blipFill>
          <a:blip r:embed="rId3">
            <a:alphaModFix/>
          </a:blip>
          <a:stretch>
            <a:fillRect/>
          </a:stretch>
        </p:blipFill>
        <p:spPr>
          <a:xfrm>
            <a:off x="2689401" y="6007068"/>
            <a:ext cx="7215700" cy="883633"/>
          </a:xfrm>
          <a:prstGeom prst="rect">
            <a:avLst/>
          </a:prstGeom>
          <a:noFill/>
          <a:ln>
            <a:noFill/>
          </a:ln>
        </p:spPr>
      </p:pic>
      <p:sp>
        <p:nvSpPr>
          <p:cNvPr id="121" name="Google Shape;121;g10fd4cce640_0_2"/>
          <p:cNvSpPr txBox="1"/>
          <p:nvPr/>
        </p:nvSpPr>
        <p:spPr>
          <a:xfrm>
            <a:off x="2622167" y="188234"/>
            <a:ext cx="9096400" cy="1048580"/>
          </a:xfrm>
          <a:prstGeom prst="rect">
            <a:avLst/>
          </a:prstGeom>
          <a:noFill/>
          <a:ln>
            <a:noFill/>
          </a:ln>
        </p:spPr>
        <p:txBody>
          <a:bodyPr spcFirstLastPara="1" wrap="square" lIns="121900" tIns="121900" rIns="121900" bIns="121900" anchor="t" anchorCtr="0">
            <a:spAutoFit/>
          </a:bodyPr>
          <a:lstStyle/>
          <a:p>
            <a:pPr algn="ctr" defTabSz="1219170">
              <a:lnSpc>
                <a:spcPct val="115000"/>
              </a:lnSpc>
              <a:buClr>
                <a:srgbClr val="000000"/>
              </a:buClr>
            </a:pPr>
            <a:r>
              <a:rPr lang="en" sz="2267" kern="0" dirty="0">
                <a:solidFill>
                  <a:srgbClr val="000000"/>
                </a:solidFill>
                <a:latin typeface="Arial"/>
                <a:cs typeface="Arial"/>
                <a:sym typeface="Arial"/>
              </a:rPr>
              <a:t>Evaluating options for increasing the probability that high archival value records will be playable</a:t>
            </a:r>
            <a:endParaRPr sz="2267" kern="0" dirty="0">
              <a:solidFill>
                <a:srgbClr val="000000"/>
              </a:solidFill>
              <a:latin typeface="Arial"/>
              <a:cs typeface="Arial"/>
              <a:sym typeface="Arial"/>
            </a:endParaRPr>
          </a:p>
        </p:txBody>
      </p:sp>
      <p:pic>
        <p:nvPicPr>
          <p:cNvPr id="122" name="Google Shape;122;g10fd4cce640_0_2"/>
          <p:cNvPicPr preferRelativeResize="0"/>
          <p:nvPr/>
        </p:nvPicPr>
        <p:blipFill>
          <a:blip r:embed="rId4">
            <a:alphaModFix/>
            <a:extLst>
              <a:ext uri="{BEBA8EAE-BF5A-486C-A8C5-ECC9F3942E4B}">
                <a14:imgProps xmlns:a14="http://schemas.microsoft.com/office/drawing/2010/main">
                  <a14:imgLayer r:embed="rId5">
                    <a14:imgEffect>
                      <a14:sharpenSoften amount="23000"/>
                    </a14:imgEffect>
                  </a14:imgLayer>
                </a14:imgProps>
              </a:ext>
            </a:extLst>
          </a:blip>
          <a:stretch>
            <a:fillRect/>
          </a:stretch>
        </p:blipFill>
        <p:spPr>
          <a:xfrm>
            <a:off x="272334" y="1591034"/>
            <a:ext cx="11377500" cy="441603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g10fd0a3d750_0_152"/>
          <p:cNvSpPr txBox="1"/>
          <p:nvPr/>
        </p:nvSpPr>
        <p:spPr>
          <a:xfrm>
            <a:off x="3512900" y="2103333"/>
            <a:ext cx="8480000" cy="2902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3000"/>
            </a:pPr>
            <a:r>
              <a:rPr lang="en" sz="4000" kern="0">
                <a:solidFill>
                  <a:srgbClr val="FFFFFF"/>
                </a:solidFill>
                <a:latin typeface="Merriweather"/>
                <a:ea typeface="Merriweather"/>
                <a:cs typeface="Merriweather"/>
                <a:sym typeface="Merriweather"/>
              </a:rPr>
              <a:t>Strategic  Goal 2: Delivering products and services our stakeholders need to support access to NARA’s holdings.</a:t>
            </a:r>
            <a:endParaRPr sz="4000" kern="0">
              <a:solidFill>
                <a:srgbClr val="FFFFFF"/>
              </a:solidFill>
              <a:latin typeface="Merriweather"/>
              <a:ea typeface="Merriweather"/>
              <a:cs typeface="Merriweather"/>
              <a:sym typeface="Merriweather"/>
            </a:endParaRPr>
          </a:p>
          <a:p>
            <a:pPr defTabSz="1219170">
              <a:lnSpc>
                <a:spcPct val="115000"/>
              </a:lnSpc>
              <a:buClr>
                <a:srgbClr val="000000"/>
              </a:buClr>
              <a:buSzPts val="3000"/>
            </a:pPr>
            <a:endParaRPr sz="4000" kern="0">
              <a:solidFill>
                <a:srgbClr val="FFFFFF"/>
              </a:solidFill>
              <a:latin typeface="Merriweather"/>
              <a:ea typeface="Merriweather"/>
              <a:cs typeface="Merriweather"/>
              <a:sym typeface="Merriweather"/>
            </a:endParaRPr>
          </a:p>
          <a:p>
            <a:pPr algn="ctr" defTabSz="1219170">
              <a:lnSpc>
                <a:spcPct val="115000"/>
              </a:lnSpc>
              <a:buClr>
                <a:srgbClr val="000000"/>
              </a:buClr>
              <a:buSzPts val="3000"/>
            </a:pPr>
            <a:endParaRPr sz="4000" kern="0">
              <a:solidFill>
                <a:srgbClr val="FFFFFF"/>
              </a:solidFill>
              <a:latin typeface="Merriweather"/>
              <a:ea typeface="Merriweather"/>
              <a:cs typeface="Merriweather"/>
              <a:sym typeface="Merriweather"/>
            </a:endParaRPr>
          </a:p>
          <a:p>
            <a:pPr algn="ctr" defTabSz="1219170">
              <a:lnSpc>
                <a:spcPct val="115000"/>
              </a:lnSpc>
              <a:buClr>
                <a:srgbClr val="000000"/>
              </a:buClr>
              <a:buSzPts val="2000"/>
            </a:pPr>
            <a:endParaRPr sz="2400" kern="0">
              <a:solidFill>
                <a:srgbClr val="FFFFFF"/>
              </a:solidFill>
              <a:latin typeface="Merriweather Light"/>
              <a:ea typeface="Merriweather Light"/>
              <a:cs typeface="Merriweather Light"/>
              <a:sym typeface="Merriweather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9"/>
          <p:cNvSpPr txBox="1"/>
          <p:nvPr/>
        </p:nvSpPr>
        <p:spPr>
          <a:xfrm>
            <a:off x="182000" y="0"/>
            <a:ext cx="11828000" cy="1436800"/>
          </a:xfrm>
          <a:prstGeom prst="rect">
            <a:avLst/>
          </a:prstGeom>
          <a:solidFill>
            <a:schemeClr val="lt1"/>
          </a:solidFill>
          <a:ln>
            <a:noFill/>
          </a:ln>
        </p:spPr>
        <p:txBody>
          <a:bodyPr spcFirstLastPara="1" wrap="square" lIns="121900" tIns="121900" rIns="121900" bIns="121900" anchor="t" anchorCtr="0">
            <a:noAutofit/>
          </a:bodyPr>
          <a:lstStyle/>
          <a:p>
            <a:pPr defTabSz="1219170">
              <a:buClr>
                <a:srgbClr val="000000"/>
              </a:buClr>
              <a:buSzPts val="1800"/>
            </a:pPr>
            <a:r>
              <a:rPr lang="en" sz="2400" kern="0" dirty="0">
                <a:solidFill>
                  <a:srgbClr val="000000"/>
                </a:solidFill>
                <a:latin typeface="Merriweather"/>
                <a:ea typeface="Merriweather"/>
                <a:cs typeface="Merriweather"/>
                <a:sym typeface="Merriweather"/>
              </a:rPr>
              <a:t>Strategic  Goal 2:  Grow capacity to support digitization. </a:t>
            </a:r>
            <a:endParaRPr sz="2400" kern="0" dirty="0">
              <a:solidFill>
                <a:srgbClr val="000000"/>
              </a:solidFill>
              <a:latin typeface="Merriweather"/>
              <a:ea typeface="Merriweather"/>
              <a:cs typeface="Merriweather"/>
              <a:sym typeface="Merriweather"/>
            </a:endParaRPr>
          </a:p>
          <a:p>
            <a:pPr marL="1219170" defTabSz="1219170">
              <a:buClr>
                <a:srgbClr val="000000"/>
              </a:buClr>
            </a:pPr>
            <a:endParaRPr sz="2400" kern="0" dirty="0">
              <a:solidFill>
                <a:srgbClr val="000000"/>
              </a:solidFill>
              <a:latin typeface="Merriweather"/>
              <a:ea typeface="Merriweather"/>
              <a:cs typeface="Merriweather"/>
              <a:sym typeface="Merriweather"/>
            </a:endParaRPr>
          </a:p>
          <a:p>
            <a:pPr marL="1219170" defTabSz="1219170">
              <a:buClr>
                <a:srgbClr val="000000"/>
              </a:buClr>
            </a:pPr>
            <a:endParaRPr sz="2400" kern="0" dirty="0">
              <a:solidFill>
                <a:srgbClr val="000000"/>
              </a:solidFill>
              <a:latin typeface="Merriweather"/>
              <a:ea typeface="Merriweather"/>
              <a:cs typeface="Merriweather"/>
              <a:sym typeface="Merriweather"/>
            </a:endParaRPr>
          </a:p>
          <a:p>
            <a:pPr marL="609585" defTabSz="1219170">
              <a:buClr>
                <a:srgbClr val="000000"/>
              </a:buClr>
              <a:buSzPts val="1800"/>
            </a:pPr>
            <a:endParaRPr sz="2400" kern="0" dirty="0">
              <a:solidFill>
                <a:srgbClr val="000000"/>
              </a:solidFill>
              <a:latin typeface="Merriweather"/>
              <a:ea typeface="Merriweather"/>
              <a:cs typeface="Merriweather"/>
              <a:sym typeface="Merriweather"/>
            </a:endParaRPr>
          </a:p>
          <a:p>
            <a:pPr marL="609585" defTabSz="1219170">
              <a:buClr>
                <a:srgbClr val="000000"/>
              </a:buClr>
              <a:buSzPts val="1800"/>
            </a:pPr>
            <a:endParaRPr sz="2400" kern="0" dirty="0">
              <a:solidFill>
                <a:srgbClr val="000000"/>
              </a:solidFill>
              <a:latin typeface="Merriweather"/>
              <a:ea typeface="Merriweather"/>
              <a:cs typeface="Merriweather"/>
              <a:sym typeface="Merriweather"/>
            </a:endParaRPr>
          </a:p>
        </p:txBody>
      </p:sp>
      <p:pic>
        <p:nvPicPr>
          <p:cNvPr id="133" name="Google Shape;133;p9"/>
          <p:cNvPicPr preferRelativeResize="0"/>
          <p:nvPr/>
        </p:nvPicPr>
        <p:blipFill>
          <a:blip r:embed="rId3">
            <a:alphaModFix/>
            <a:extLst>
              <a:ext uri="{BEBA8EAE-BF5A-486C-A8C5-ECC9F3942E4B}">
                <a14:imgProps xmlns:a14="http://schemas.microsoft.com/office/drawing/2010/main">
                  <a14:imgLayer r:embed="rId4">
                    <a14:imgEffect>
                      <a14:sharpenSoften amount="33000"/>
                    </a14:imgEffect>
                  </a14:imgLayer>
                </a14:imgProps>
              </a:ext>
            </a:extLst>
          </a:blip>
          <a:stretch>
            <a:fillRect/>
          </a:stretch>
        </p:blipFill>
        <p:spPr>
          <a:xfrm>
            <a:off x="1598300" y="929368"/>
            <a:ext cx="8995368" cy="499926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g1100477143c_0_5"/>
          <p:cNvPicPr preferRelativeResize="0"/>
          <p:nvPr/>
        </p:nvPicPr>
        <p:blipFill rotWithShape="1">
          <a:blip r:embed="rId3">
            <a:alphaModFix/>
          </a:blip>
          <a:srcRect/>
          <a:stretch/>
        </p:blipFill>
        <p:spPr>
          <a:xfrm>
            <a:off x="512033" y="2118400"/>
            <a:ext cx="3931600" cy="2621200"/>
          </a:xfrm>
          <a:prstGeom prst="rect">
            <a:avLst/>
          </a:prstGeom>
          <a:noFill/>
          <a:ln>
            <a:noFill/>
          </a:ln>
        </p:spPr>
      </p:pic>
      <p:sp>
        <p:nvSpPr>
          <p:cNvPr id="139" name="Google Shape;139;g1100477143c_0_5"/>
          <p:cNvSpPr txBox="1"/>
          <p:nvPr/>
        </p:nvSpPr>
        <p:spPr>
          <a:xfrm>
            <a:off x="2340867" y="536434"/>
            <a:ext cx="9022000" cy="615513"/>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800"/>
            </a:pPr>
            <a:r>
              <a:rPr lang="en" sz="2400" kern="0" dirty="0">
                <a:solidFill>
                  <a:srgbClr val="000000"/>
                </a:solidFill>
                <a:latin typeface="Merriweather"/>
                <a:ea typeface="Merriweather"/>
                <a:cs typeface="Merriweather"/>
                <a:sym typeface="Merriweather"/>
              </a:rPr>
              <a:t>St. Louis Preservation Treatment of Burned Records</a:t>
            </a:r>
            <a:endParaRPr sz="1867" kern="0" dirty="0">
              <a:solidFill>
                <a:srgbClr val="000000"/>
              </a:solidFill>
              <a:latin typeface="Arial"/>
              <a:cs typeface="Arial"/>
              <a:sym typeface="Arial"/>
            </a:endParaRPr>
          </a:p>
        </p:txBody>
      </p:sp>
      <p:pic>
        <p:nvPicPr>
          <p:cNvPr id="140" name="Google Shape;140;g1100477143c_0_5"/>
          <p:cNvPicPr preferRelativeResize="0"/>
          <p:nvPr/>
        </p:nvPicPr>
        <p:blipFill rotWithShape="1">
          <a:blip r:embed="rId4">
            <a:alphaModFix/>
          </a:blip>
          <a:srcRect/>
          <a:stretch/>
        </p:blipFill>
        <p:spPr>
          <a:xfrm>
            <a:off x="4661817" y="2157800"/>
            <a:ext cx="3656000" cy="2542400"/>
          </a:xfrm>
          <a:prstGeom prst="rect">
            <a:avLst/>
          </a:prstGeom>
          <a:noFill/>
          <a:ln>
            <a:noFill/>
          </a:ln>
        </p:spPr>
      </p:pic>
      <p:pic>
        <p:nvPicPr>
          <p:cNvPr id="141" name="Google Shape;141;g1100477143c_0_5"/>
          <p:cNvPicPr preferRelativeResize="0"/>
          <p:nvPr/>
        </p:nvPicPr>
        <p:blipFill rotWithShape="1">
          <a:blip r:embed="rId5">
            <a:alphaModFix/>
          </a:blip>
          <a:srcRect/>
          <a:stretch/>
        </p:blipFill>
        <p:spPr>
          <a:xfrm>
            <a:off x="8596967" y="2210400"/>
            <a:ext cx="3656000" cy="2437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g1100477143c_0_13"/>
          <p:cNvSpPr txBox="1"/>
          <p:nvPr/>
        </p:nvSpPr>
        <p:spPr>
          <a:xfrm>
            <a:off x="2340867" y="536434"/>
            <a:ext cx="9022000" cy="615513"/>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400" kern="0" dirty="0">
                <a:solidFill>
                  <a:srgbClr val="000000"/>
                </a:solidFill>
                <a:latin typeface="Merriweather"/>
                <a:ea typeface="Merriweather"/>
                <a:cs typeface="Merriweather"/>
                <a:sym typeface="Merriweather"/>
              </a:rPr>
              <a:t>St. Louis Preservation- Digitizing the VA Index Microfilm </a:t>
            </a:r>
            <a:endParaRPr sz="1867" kern="0" dirty="0">
              <a:solidFill>
                <a:srgbClr val="000000"/>
              </a:solidFill>
              <a:latin typeface="Arial"/>
              <a:cs typeface="Arial"/>
              <a:sym typeface="Arial"/>
            </a:endParaRPr>
          </a:p>
        </p:txBody>
      </p:sp>
      <p:pic>
        <p:nvPicPr>
          <p:cNvPr id="147" name="Google Shape;147;g1100477143c_0_13"/>
          <p:cNvPicPr preferRelativeResize="0"/>
          <p:nvPr/>
        </p:nvPicPr>
        <p:blipFill>
          <a:blip r:embed="rId3">
            <a:alphaModFix/>
          </a:blip>
          <a:stretch>
            <a:fillRect/>
          </a:stretch>
        </p:blipFill>
        <p:spPr>
          <a:xfrm>
            <a:off x="341368" y="1671233"/>
            <a:ext cx="5731281" cy="3466067"/>
          </a:xfrm>
          <a:prstGeom prst="rect">
            <a:avLst/>
          </a:prstGeom>
          <a:noFill/>
          <a:ln>
            <a:noFill/>
          </a:ln>
        </p:spPr>
      </p:pic>
      <p:pic>
        <p:nvPicPr>
          <p:cNvPr id="148" name="Google Shape;148;g1100477143c_0_13"/>
          <p:cNvPicPr preferRelativeResize="0"/>
          <p:nvPr/>
        </p:nvPicPr>
        <p:blipFill>
          <a:blip r:embed="rId4">
            <a:alphaModFix/>
          </a:blip>
          <a:stretch>
            <a:fillRect/>
          </a:stretch>
        </p:blipFill>
        <p:spPr>
          <a:xfrm>
            <a:off x="6443100" y="1671233"/>
            <a:ext cx="5545701" cy="3466067"/>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762A-EE2D-42F0-BD2A-D845D1FB9C52}"/>
              </a:ext>
            </a:extLst>
          </p:cNvPr>
          <p:cNvSpPr>
            <a:spLocks noGrp="1"/>
          </p:cNvSpPr>
          <p:nvPr>
            <p:ph type="title"/>
          </p:nvPr>
        </p:nvSpPr>
        <p:spPr>
          <a:xfrm>
            <a:off x="1136428" y="627564"/>
            <a:ext cx="7474172" cy="1325563"/>
          </a:xfrm>
        </p:spPr>
        <p:txBody>
          <a:bodyPr>
            <a:normAutofit/>
          </a:bodyPr>
          <a:lstStyle/>
          <a:p>
            <a:r>
              <a:rPr lang="en-US" dirty="0"/>
              <a:t>Webinar Agenda</a:t>
            </a:r>
          </a:p>
        </p:txBody>
      </p:sp>
      <p:sp>
        <p:nvSpPr>
          <p:cNvPr id="3" name="Content Placeholder 2">
            <a:extLst>
              <a:ext uri="{FF2B5EF4-FFF2-40B4-BE49-F238E27FC236}">
                <a16:creationId xmlns:a16="http://schemas.microsoft.com/office/drawing/2014/main" id="{B34F6D18-2808-4918-9963-B4A4D11E8947}"/>
              </a:ext>
            </a:extLst>
          </p:cNvPr>
          <p:cNvSpPr>
            <a:spLocks noGrp="1"/>
          </p:cNvSpPr>
          <p:nvPr>
            <p:ph idx="1"/>
          </p:nvPr>
        </p:nvSpPr>
        <p:spPr>
          <a:xfrm>
            <a:off x="1136428" y="1953127"/>
            <a:ext cx="6467867" cy="3280859"/>
          </a:xfrm>
        </p:spPr>
        <p:txBody>
          <a:bodyPr anchor="ctr">
            <a:normAutofit/>
          </a:bodyPr>
          <a:lstStyle/>
          <a:p>
            <a:pPr marL="0" indent="0">
              <a:buNone/>
            </a:pPr>
            <a:r>
              <a:rPr lang="en-US" sz="1800" b="0" dirty="0"/>
              <a:t>Welcome and Overview</a:t>
            </a:r>
          </a:p>
          <a:p>
            <a:pPr marL="0" indent="0">
              <a:buNone/>
            </a:pPr>
            <a:r>
              <a:rPr lang="en-US" sz="1800" b="0" dirty="0"/>
              <a:t>Presentations:</a:t>
            </a:r>
          </a:p>
          <a:p>
            <a:pPr marL="0" indent="0">
              <a:buNone/>
            </a:pPr>
            <a:r>
              <a:rPr lang="en-US" sz="1800" b="0" dirty="0"/>
              <a:t>     Preservation Activities at NARA</a:t>
            </a:r>
          </a:p>
          <a:p>
            <a:pPr marL="0" indent="0">
              <a:buNone/>
            </a:pPr>
            <a:r>
              <a:rPr lang="en-US" sz="1800" b="0" dirty="0"/>
              <a:t>     Preservation Activities at TSLA</a:t>
            </a:r>
          </a:p>
          <a:p>
            <a:pPr marL="0" indent="0">
              <a:buNone/>
            </a:pPr>
            <a:r>
              <a:rPr lang="en-US" sz="1800" b="0" dirty="0"/>
              <a:t>Q and A</a:t>
            </a:r>
          </a:p>
          <a:p>
            <a:pPr marL="0" indent="0">
              <a:buNone/>
            </a:pPr>
            <a:r>
              <a:rPr lang="en-US" sz="1800" b="0" dirty="0"/>
              <a:t>Upcoming Programs and Webinars</a:t>
            </a:r>
          </a:p>
          <a:p>
            <a:pPr marL="342900" indent="-342900">
              <a:buFont typeface="Arial" panose="020B0604020202020204" pitchFamily="34" charset="0"/>
              <a:buChar char="•"/>
            </a:pPr>
            <a:endParaRPr lang="en-US" sz="1800" dirty="0"/>
          </a:p>
          <a:p>
            <a:pPr marL="342900" indent="-342900">
              <a:buFont typeface="Arial" panose="020B0604020202020204" pitchFamily="34" charset="0"/>
              <a:buChar char="•"/>
            </a:pPr>
            <a:endParaRPr lang="en-US" sz="600" dirty="0"/>
          </a:p>
          <a:p>
            <a:pPr marL="342900" indent="-342900">
              <a:buFont typeface="Arial" panose="020B0604020202020204" pitchFamily="34" charset="0"/>
              <a:buChar char="•"/>
            </a:pPr>
            <a:endParaRPr lang="en-US" sz="600" dirty="0"/>
          </a:p>
          <a:p>
            <a:endParaRPr lang="en-US" sz="600" dirty="0"/>
          </a:p>
        </p:txBody>
      </p:sp>
      <p:sp>
        <p:nvSpPr>
          <p:cNvPr id="4" name="Footer Placeholder 3">
            <a:extLst>
              <a:ext uri="{FF2B5EF4-FFF2-40B4-BE49-F238E27FC236}">
                <a16:creationId xmlns:a16="http://schemas.microsoft.com/office/drawing/2014/main" id="{8509216D-9460-4B6A-860C-77D2A2C1A422}"/>
              </a:ext>
            </a:extLst>
          </p:cNvPr>
          <p:cNvSpPr>
            <a:spLocks noGrp="1"/>
          </p:cNvSpPr>
          <p:nvPr>
            <p:ph type="ftr" sz="quarter" idx="11"/>
          </p:nvPr>
        </p:nvSpPr>
        <p:spPr>
          <a:xfrm>
            <a:off x="1103859" y="6356350"/>
            <a:ext cx="4894169" cy="365125"/>
          </a:xfrm>
        </p:spPr>
        <p:txBody>
          <a:bodyPr>
            <a:normAutofit/>
          </a:bodyPr>
          <a:lstStyle/>
          <a:p>
            <a:pPr algn="l">
              <a:spcAft>
                <a:spcPts val="600"/>
              </a:spcAft>
            </a:pPr>
            <a:r>
              <a:rPr lang="en-US" sz="1050" dirty="0">
                <a:solidFill>
                  <a:schemeClr val="tx1">
                    <a:lumMod val="75000"/>
                    <a:lumOff val="25000"/>
                  </a:schemeClr>
                </a:solidFill>
              </a:rPr>
              <a:t>February 24, 2022</a:t>
            </a:r>
          </a:p>
        </p:txBody>
      </p:sp>
      <p:sp>
        <p:nvSpPr>
          <p:cNvPr id="34" name="Rectangle 3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drawing of a face&#10;&#10;Description automatically generated">
            <a:extLst>
              <a:ext uri="{FF2B5EF4-FFF2-40B4-BE49-F238E27FC236}">
                <a16:creationId xmlns:a16="http://schemas.microsoft.com/office/drawing/2014/main" id="{21E1F837-D7FA-4156-A7B9-BCB013DE01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spTree>
    <p:extLst>
      <p:ext uri="{BB962C8B-B14F-4D97-AF65-F5344CB8AC3E}">
        <p14:creationId xmlns:p14="http://schemas.microsoft.com/office/powerpoint/2010/main" val="5115494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g1100477143c_0_24"/>
          <p:cNvPicPr preferRelativeResize="0"/>
          <p:nvPr/>
        </p:nvPicPr>
        <p:blipFill rotWithShape="1">
          <a:blip r:embed="rId3">
            <a:alphaModFix/>
          </a:blip>
          <a:srcRect/>
          <a:stretch/>
        </p:blipFill>
        <p:spPr>
          <a:xfrm>
            <a:off x="97933" y="1180134"/>
            <a:ext cx="3707400" cy="4904900"/>
          </a:xfrm>
          <a:prstGeom prst="rect">
            <a:avLst/>
          </a:prstGeom>
          <a:noFill/>
          <a:ln>
            <a:noFill/>
          </a:ln>
        </p:spPr>
      </p:pic>
      <p:pic>
        <p:nvPicPr>
          <p:cNvPr id="154" name="Google Shape;154;g1100477143c_0_24"/>
          <p:cNvPicPr preferRelativeResize="0"/>
          <p:nvPr/>
        </p:nvPicPr>
        <p:blipFill rotWithShape="1">
          <a:blip r:embed="rId4">
            <a:alphaModFix/>
          </a:blip>
          <a:srcRect b="20057"/>
          <a:stretch/>
        </p:blipFill>
        <p:spPr>
          <a:xfrm>
            <a:off x="8115834" y="1913801"/>
            <a:ext cx="3852268" cy="4171233"/>
          </a:xfrm>
          <a:prstGeom prst="rect">
            <a:avLst/>
          </a:prstGeom>
          <a:noFill/>
          <a:ln>
            <a:noFill/>
          </a:ln>
        </p:spPr>
      </p:pic>
      <p:pic>
        <p:nvPicPr>
          <p:cNvPr id="155" name="Google Shape;155;g1100477143c_0_24"/>
          <p:cNvPicPr preferRelativeResize="0"/>
          <p:nvPr/>
        </p:nvPicPr>
        <p:blipFill rotWithShape="1">
          <a:blip r:embed="rId5">
            <a:alphaModFix/>
          </a:blip>
          <a:srcRect/>
          <a:stretch/>
        </p:blipFill>
        <p:spPr>
          <a:xfrm>
            <a:off x="2591968" y="1697239"/>
            <a:ext cx="3246129" cy="4007259"/>
          </a:xfrm>
          <a:prstGeom prst="rect">
            <a:avLst/>
          </a:prstGeom>
          <a:noFill/>
          <a:ln>
            <a:noFill/>
          </a:ln>
        </p:spPr>
      </p:pic>
      <p:pic>
        <p:nvPicPr>
          <p:cNvPr id="156" name="Google Shape;156;g1100477143c_0_24"/>
          <p:cNvPicPr preferRelativeResize="0"/>
          <p:nvPr/>
        </p:nvPicPr>
        <p:blipFill rotWithShape="1">
          <a:blip r:embed="rId6">
            <a:alphaModFix/>
          </a:blip>
          <a:srcRect/>
          <a:stretch/>
        </p:blipFill>
        <p:spPr>
          <a:xfrm>
            <a:off x="5931900" y="1180133"/>
            <a:ext cx="3707403" cy="4908067"/>
          </a:xfrm>
          <a:prstGeom prst="rect">
            <a:avLst/>
          </a:prstGeom>
          <a:noFill/>
          <a:ln>
            <a:noFill/>
          </a:ln>
        </p:spPr>
      </p:pic>
      <p:sp>
        <p:nvSpPr>
          <p:cNvPr id="157" name="Google Shape;157;g1100477143c_0_24"/>
          <p:cNvSpPr txBox="1">
            <a:spLocks noGrp="1"/>
          </p:cNvSpPr>
          <p:nvPr>
            <p:ph type="body" idx="1"/>
          </p:nvPr>
        </p:nvSpPr>
        <p:spPr>
          <a:xfrm>
            <a:off x="2158400" y="476533"/>
            <a:ext cx="10033600" cy="703600"/>
          </a:xfrm>
          <a:prstGeom prst="rect">
            <a:avLst/>
          </a:prstGeom>
          <a:noFill/>
          <a:ln>
            <a:noFill/>
          </a:ln>
        </p:spPr>
        <p:txBody>
          <a:bodyPr spcFirstLastPara="1" wrap="square" lIns="91400" tIns="45700" rIns="91400" bIns="45700" anchor="t" anchorCtr="0">
            <a:noAutofit/>
          </a:bodyPr>
          <a:lstStyle/>
          <a:p>
            <a:pPr marL="119994">
              <a:lnSpc>
                <a:spcPct val="90000"/>
              </a:lnSpc>
              <a:spcBef>
                <a:spcPts val="1000"/>
              </a:spcBef>
              <a:buSzPts val="3600"/>
            </a:pPr>
            <a:r>
              <a:rPr lang="en" sz="2800" dirty="0">
                <a:latin typeface="Playfair Display"/>
                <a:ea typeface="Playfair Display"/>
                <a:cs typeface="Playfair Display"/>
                <a:sym typeface="Playfair Display"/>
              </a:rPr>
              <a:t>Conservation Branch-Revolutionary War Pensions</a:t>
            </a:r>
            <a:endParaRPr sz="2800" dirty="0">
              <a:latin typeface="Playfair Display"/>
              <a:ea typeface="Playfair Display"/>
              <a:cs typeface="Playfair Display"/>
              <a:sym typeface="Playfair Display"/>
            </a:endParaRPr>
          </a:p>
          <a:p>
            <a:pPr marL="119994">
              <a:lnSpc>
                <a:spcPct val="90000"/>
              </a:lnSpc>
              <a:spcBef>
                <a:spcPts val="1000"/>
              </a:spcBef>
              <a:buSzPts val="3600"/>
            </a:pPr>
            <a:endParaRPr sz="2800" dirty="0">
              <a:latin typeface="Playfair Display"/>
              <a:ea typeface="Playfair Display"/>
              <a:cs typeface="Playfair Display"/>
              <a:sym typeface="Playfair Display"/>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Google Shape;162;g1100477143c_0_55"/>
          <p:cNvPicPr preferRelativeResize="0"/>
          <p:nvPr/>
        </p:nvPicPr>
        <p:blipFill rotWithShape="1">
          <a:blip r:embed="rId3">
            <a:alphaModFix/>
          </a:blip>
          <a:srcRect l="8113" b="8717"/>
          <a:stretch/>
        </p:blipFill>
        <p:spPr>
          <a:xfrm>
            <a:off x="8268900" y="1231233"/>
            <a:ext cx="3769931" cy="4864800"/>
          </a:xfrm>
          <a:prstGeom prst="rect">
            <a:avLst/>
          </a:prstGeom>
          <a:noFill/>
          <a:ln>
            <a:noFill/>
          </a:ln>
        </p:spPr>
      </p:pic>
      <p:pic>
        <p:nvPicPr>
          <p:cNvPr id="163" name="Google Shape;163;g1100477143c_0_55"/>
          <p:cNvPicPr preferRelativeResize="0"/>
          <p:nvPr/>
        </p:nvPicPr>
        <p:blipFill rotWithShape="1">
          <a:blip r:embed="rId4">
            <a:alphaModFix/>
          </a:blip>
          <a:srcRect/>
          <a:stretch/>
        </p:blipFill>
        <p:spPr>
          <a:xfrm>
            <a:off x="171133" y="1231233"/>
            <a:ext cx="4764267" cy="3399368"/>
          </a:xfrm>
          <a:prstGeom prst="rect">
            <a:avLst/>
          </a:prstGeom>
          <a:noFill/>
          <a:ln>
            <a:noFill/>
          </a:ln>
        </p:spPr>
      </p:pic>
      <p:pic>
        <p:nvPicPr>
          <p:cNvPr id="164" name="Google Shape;164;g1100477143c_0_55"/>
          <p:cNvPicPr preferRelativeResize="0"/>
          <p:nvPr/>
        </p:nvPicPr>
        <p:blipFill rotWithShape="1">
          <a:blip r:embed="rId5">
            <a:alphaModFix/>
          </a:blip>
          <a:srcRect/>
          <a:stretch/>
        </p:blipFill>
        <p:spPr>
          <a:xfrm>
            <a:off x="5074967" y="1231234"/>
            <a:ext cx="2985000" cy="3980025"/>
          </a:xfrm>
          <a:prstGeom prst="rect">
            <a:avLst/>
          </a:prstGeom>
          <a:noFill/>
          <a:ln>
            <a:noFill/>
          </a:ln>
        </p:spPr>
      </p:pic>
      <p:sp>
        <p:nvSpPr>
          <p:cNvPr id="165" name="Google Shape;165;g1100477143c_0_55"/>
          <p:cNvSpPr txBox="1"/>
          <p:nvPr/>
        </p:nvSpPr>
        <p:spPr>
          <a:xfrm>
            <a:off x="171133" y="4853367"/>
            <a:ext cx="4764400" cy="12428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400"/>
            </a:pPr>
            <a:r>
              <a:rPr lang="en" sz="1867" kern="0">
                <a:solidFill>
                  <a:srgbClr val="000000"/>
                </a:solidFill>
                <a:latin typeface="Calibri"/>
                <a:ea typeface="Calibri"/>
                <a:cs typeface="Calibri"/>
                <a:sym typeface="Calibri"/>
              </a:rPr>
              <a:t>The condition differs. Most documents are brittle, stained, discolored with multiple attachments often obscuring original text.</a:t>
            </a:r>
            <a:endParaRPr sz="1867" kern="0">
              <a:solidFill>
                <a:srgbClr val="000000"/>
              </a:solidFill>
              <a:latin typeface="Calibri"/>
              <a:ea typeface="Calibri"/>
              <a:cs typeface="Calibri"/>
              <a:sym typeface="Calibri"/>
            </a:endParaRPr>
          </a:p>
        </p:txBody>
      </p:sp>
      <p:sp>
        <p:nvSpPr>
          <p:cNvPr id="166" name="Google Shape;166;g1100477143c_0_55"/>
          <p:cNvSpPr txBox="1">
            <a:spLocks noGrp="1"/>
          </p:cNvSpPr>
          <p:nvPr>
            <p:ph type="body" idx="1"/>
          </p:nvPr>
        </p:nvSpPr>
        <p:spPr>
          <a:xfrm>
            <a:off x="2208433" y="390400"/>
            <a:ext cx="10033600" cy="703600"/>
          </a:xfrm>
          <a:prstGeom prst="rect">
            <a:avLst/>
          </a:prstGeom>
          <a:noFill/>
          <a:ln>
            <a:noFill/>
          </a:ln>
        </p:spPr>
        <p:txBody>
          <a:bodyPr spcFirstLastPara="1" wrap="square" lIns="91400" tIns="45700" rIns="91400" bIns="45700" anchor="t" anchorCtr="0">
            <a:noAutofit/>
          </a:bodyPr>
          <a:lstStyle/>
          <a:p>
            <a:pPr marL="119994">
              <a:lnSpc>
                <a:spcPct val="90000"/>
              </a:lnSpc>
              <a:spcBef>
                <a:spcPts val="1000"/>
              </a:spcBef>
              <a:buSzPts val="3600"/>
            </a:pPr>
            <a:r>
              <a:rPr lang="en" sz="2800" dirty="0">
                <a:latin typeface="Playfair Display"/>
                <a:ea typeface="Playfair Display"/>
                <a:cs typeface="Playfair Display"/>
                <a:sym typeface="Playfair Display"/>
              </a:rPr>
              <a:t>Conservation Branch-Revolutionary War Pensions</a:t>
            </a:r>
            <a:endParaRPr sz="2800" dirty="0">
              <a:latin typeface="Playfair Display"/>
              <a:ea typeface="Playfair Display"/>
              <a:cs typeface="Playfair Display"/>
              <a:sym typeface="Playfair Display"/>
            </a:endParaRPr>
          </a:p>
          <a:p>
            <a:pPr marL="119994">
              <a:lnSpc>
                <a:spcPct val="90000"/>
              </a:lnSpc>
              <a:spcBef>
                <a:spcPts val="1000"/>
              </a:spcBef>
              <a:buSzPts val="3600"/>
            </a:pPr>
            <a:endParaRPr sz="2800" dirty="0">
              <a:latin typeface="Playfair Display"/>
              <a:ea typeface="Playfair Display"/>
              <a:cs typeface="Playfair Display"/>
              <a:sym typeface="Playfair Display"/>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g1100477143c_0_62"/>
          <p:cNvSpPr txBox="1">
            <a:spLocks noGrp="1"/>
          </p:cNvSpPr>
          <p:nvPr>
            <p:ph type="body" idx="1"/>
          </p:nvPr>
        </p:nvSpPr>
        <p:spPr>
          <a:xfrm>
            <a:off x="2333037" y="416300"/>
            <a:ext cx="9858963" cy="703600"/>
          </a:xfrm>
          <a:prstGeom prst="rect">
            <a:avLst/>
          </a:prstGeom>
          <a:noFill/>
          <a:ln>
            <a:noFill/>
          </a:ln>
        </p:spPr>
        <p:txBody>
          <a:bodyPr spcFirstLastPara="1" wrap="square" lIns="91400" tIns="45700" rIns="91400" bIns="45700" anchor="t" anchorCtr="0">
            <a:noAutofit/>
          </a:bodyPr>
          <a:lstStyle/>
          <a:p>
            <a:pPr marL="119994">
              <a:lnSpc>
                <a:spcPct val="90000"/>
              </a:lnSpc>
              <a:spcBef>
                <a:spcPts val="1000"/>
              </a:spcBef>
              <a:buSzPts val="3600"/>
            </a:pPr>
            <a:r>
              <a:rPr lang="en" sz="2800" dirty="0">
                <a:latin typeface="Playfair Display"/>
                <a:ea typeface="Playfair Display"/>
                <a:cs typeface="Playfair Display"/>
                <a:sym typeface="Playfair Display"/>
              </a:rPr>
              <a:t>Motion Picture Preservation Lab- </a:t>
            </a:r>
            <a:r>
              <a:rPr lang="en" sz="2400" dirty="0">
                <a:solidFill>
                  <a:schemeClr val="dk1"/>
                </a:solidFill>
                <a:latin typeface="Merriweather"/>
                <a:ea typeface="Merriweather"/>
                <a:cs typeface="Merriweather"/>
                <a:sym typeface="Merriweather"/>
              </a:rPr>
              <a:t> </a:t>
            </a:r>
            <a:r>
              <a:rPr lang="en" sz="2800" i="1" dirty="0">
                <a:latin typeface="Playfair Display"/>
                <a:sym typeface="Merriweather"/>
              </a:rPr>
              <a:t>Outtakes from President Carter in Nigeria.</a:t>
            </a:r>
            <a:endParaRPr sz="2800" i="1" dirty="0">
              <a:latin typeface="Playfair Display"/>
              <a:sym typeface="Merriweather"/>
            </a:endParaRPr>
          </a:p>
          <a:p>
            <a:pPr marL="119994">
              <a:lnSpc>
                <a:spcPct val="90000"/>
              </a:lnSpc>
              <a:spcBef>
                <a:spcPts val="1000"/>
              </a:spcBef>
              <a:buSzPts val="3600"/>
            </a:pPr>
            <a:endParaRPr sz="2800" dirty="0">
              <a:latin typeface="Playfair Display"/>
              <a:ea typeface="Playfair Display"/>
              <a:cs typeface="Playfair Display"/>
              <a:sym typeface="Playfair Display"/>
            </a:endParaRPr>
          </a:p>
          <a:p>
            <a:pPr marL="119994">
              <a:lnSpc>
                <a:spcPct val="90000"/>
              </a:lnSpc>
              <a:spcBef>
                <a:spcPts val="1000"/>
              </a:spcBef>
              <a:buSzPts val="3600"/>
            </a:pPr>
            <a:endParaRPr sz="2800" dirty="0">
              <a:latin typeface="Playfair Display"/>
              <a:ea typeface="Playfair Display"/>
              <a:cs typeface="Playfair Display"/>
              <a:sym typeface="Playfair Display"/>
            </a:endParaRPr>
          </a:p>
        </p:txBody>
      </p:sp>
      <p:pic>
        <p:nvPicPr>
          <p:cNvPr id="172" name="Google Shape;172;g1100477143c_0_62"/>
          <p:cNvPicPr preferRelativeResize="0"/>
          <p:nvPr/>
        </p:nvPicPr>
        <p:blipFill>
          <a:blip r:embed="rId3">
            <a:alphaModFix/>
          </a:blip>
          <a:stretch>
            <a:fillRect/>
          </a:stretch>
        </p:blipFill>
        <p:spPr>
          <a:xfrm>
            <a:off x="2158401" y="1530577"/>
            <a:ext cx="3201033" cy="4268057"/>
          </a:xfrm>
          <a:prstGeom prst="rect">
            <a:avLst/>
          </a:prstGeom>
          <a:noFill/>
          <a:ln>
            <a:noFill/>
          </a:ln>
        </p:spPr>
      </p:pic>
      <p:pic>
        <p:nvPicPr>
          <p:cNvPr id="173" name="Google Shape;173;g1100477143c_0_62"/>
          <p:cNvPicPr preferRelativeResize="0"/>
          <p:nvPr/>
        </p:nvPicPr>
        <p:blipFill>
          <a:blip r:embed="rId4">
            <a:alphaModFix/>
          </a:blip>
          <a:stretch>
            <a:fillRect/>
          </a:stretch>
        </p:blipFill>
        <p:spPr>
          <a:xfrm>
            <a:off x="5954934" y="1367471"/>
            <a:ext cx="3400567" cy="45340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1100477143c_0_80"/>
          <p:cNvSpPr txBox="1">
            <a:spLocks noGrp="1"/>
          </p:cNvSpPr>
          <p:nvPr>
            <p:ph type="body" idx="1"/>
          </p:nvPr>
        </p:nvSpPr>
        <p:spPr>
          <a:xfrm>
            <a:off x="2593323" y="257167"/>
            <a:ext cx="7863200" cy="703600"/>
          </a:xfrm>
          <a:prstGeom prst="rect">
            <a:avLst/>
          </a:prstGeom>
          <a:noFill/>
          <a:ln>
            <a:noFill/>
          </a:ln>
        </p:spPr>
        <p:txBody>
          <a:bodyPr spcFirstLastPara="1" wrap="square" lIns="91400" tIns="45700" rIns="91400" bIns="45700" anchor="t" anchorCtr="0">
            <a:noAutofit/>
          </a:bodyPr>
          <a:lstStyle/>
          <a:p>
            <a:pPr marL="119994">
              <a:lnSpc>
                <a:spcPct val="90000"/>
              </a:lnSpc>
              <a:spcBef>
                <a:spcPts val="1000"/>
              </a:spcBef>
              <a:buSzPts val="3600"/>
            </a:pPr>
            <a:r>
              <a:rPr lang="en" sz="2800" dirty="0">
                <a:latin typeface="Playfair Display"/>
                <a:ea typeface="Playfair Display"/>
                <a:cs typeface="Playfair Display"/>
                <a:sym typeface="Playfair Display"/>
              </a:rPr>
              <a:t>Audio Video Preservation Lab- Supreme Court Digitization</a:t>
            </a:r>
            <a:endParaRPr sz="2800" dirty="0">
              <a:latin typeface="Playfair Display"/>
              <a:ea typeface="Playfair Display"/>
              <a:cs typeface="Playfair Display"/>
              <a:sym typeface="Playfair Display"/>
            </a:endParaRPr>
          </a:p>
          <a:p>
            <a:pPr marL="119994">
              <a:lnSpc>
                <a:spcPct val="90000"/>
              </a:lnSpc>
              <a:spcBef>
                <a:spcPts val="1000"/>
              </a:spcBef>
              <a:buSzPts val="3600"/>
            </a:pPr>
            <a:endParaRPr sz="2800" dirty="0">
              <a:latin typeface="Playfair Display"/>
              <a:ea typeface="Playfair Display"/>
              <a:cs typeface="Playfair Display"/>
              <a:sym typeface="Playfair Display"/>
            </a:endParaRPr>
          </a:p>
        </p:txBody>
      </p:sp>
      <p:pic>
        <p:nvPicPr>
          <p:cNvPr id="179" name="Google Shape;179;g1100477143c_0_80"/>
          <p:cNvPicPr preferRelativeResize="0"/>
          <p:nvPr/>
        </p:nvPicPr>
        <p:blipFill>
          <a:blip r:embed="rId3">
            <a:alphaModFix/>
          </a:blip>
          <a:stretch>
            <a:fillRect/>
          </a:stretch>
        </p:blipFill>
        <p:spPr>
          <a:xfrm>
            <a:off x="1601167" y="1482233"/>
            <a:ext cx="8613765" cy="5118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g10fd0a3d750_0_159"/>
          <p:cNvSpPr txBox="1"/>
          <p:nvPr/>
        </p:nvSpPr>
        <p:spPr>
          <a:xfrm>
            <a:off x="3512900" y="2103333"/>
            <a:ext cx="8480000" cy="2902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3000"/>
            </a:pPr>
            <a:r>
              <a:rPr lang="en" sz="4000" kern="0">
                <a:solidFill>
                  <a:srgbClr val="FFFFFF"/>
                </a:solidFill>
                <a:latin typeface="Merriweather"/>
                <a:ea typeface="Merriweather"/>
                <a:cs typeface="Merriweather"/>
                <a:sym typeface="Merriweather"/>
              </a:rPr>
              <a:t>Strategy 3: Exploit science and technology for improved practice.</a:t>
            </a:r>
            <a:endParaRPr sz="4000" kern="0">
              <a:solidFill>
                <a:srgbClr val="FFFFFF"/>
              </a:solidFill>
              <a:latin typeface="Merriweather"/>
              <a:ea typeface="Merriweather"/>
              <a:cs typeface="Merriweather"/>
              <a:sym typeface="Merriweather"/>
            </a:endParaRPr>
          </a:p>
          <a:p>
            <a:pPr defTabSz="1219170">
              <a:lnSpc>
                <a:spcPct val="115000"/>
              </a:lnSpc>
              <a:buClr>
                <a:srgbClr val="000000"/>
              </a:buClr>
              <a:buSzPts val="3000"/>
            </a:pPr>
            <a:endParaRPr sz="4000" kern="0">
              <a:solidFill>
                <a:srgbClr val="FFFFFF"/>
              </a:solidFill>
              <a:latin typeface="Merriweather"/>
              <a:ea typeface="Merriweather"/>
              <a:cs typeface="Merriweather"/>
              <a:sym typeface="Merriweather"/>
            </a:endParaRPr>
          </a:p>
          <a:p>
            <a:pPr algn="ctr" defTabSz="1219170">
              <a:lnSpc>
                <a:spcPct val="115000"/>
              </a:lnSpc>
              <a:buClr>
                <a:srgbClr val="000000"/>
              </a:buClr>
              <a:buSzPts val="3000"/>
            </a:pPr>
            <a:endParaRPr sz="4000" kern="0">
              <a:solidFill>
                <a:srgbClr val="FFFFFF"/>
              </a:solidFill>
              <a:latin typeface="Merriweather"/>
              <a:ea typeface="Merriweather"/>
              <a:cs typeface="Merriweather"/>
              <a:sym typeface="Merriweather"/>
            </a:endParaRPr>
          </a:p>
          <a:p>
            <a:pPr algn="ctr" defTabSz="1219170">
              <a:lnSpc>
                <a:spcPct val="115000"/>
              </a:lnSpc>
              <a:buClr>
                <a:srgbClr val="000000"/>
              </a:buClr>
              <a:buSzPts val="2000"/>
            </a:pPr>
            <a:endParaRPr sz="2400" kern="0">
              <a:solidFill>
                <a:srgbClr val="FFFFFF"/>
              </a:solidFill>
              <a:latin typeface="Merriweather Light"/>
              <a:ea typeface="Merriweather Light"/>
              <a:cs typeface="Merriweather Light"/>
              <a:sym typeface="Merriweather 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10fd0a3d750_0_2"/>
          <p:cNvSpPr txBox="1"/>
          <p:nvPr/>
        </p:nvSpPr>
        <p:spPr>
          <a:xfrm>
            <a:off x="174027" y="325532"/>
            <a:ext cx="12192000" cy="841200"/>
          </a:xfrm>
          <a:prstGeom prst="rect">
            <a:avLst/>
          </a:prstGeom>
          <a:noFill/>
          <a:ln>
            <a:noFill/>
          </a:ln>
        </p:spPr>
        <p:txBody>
          <a:bodyPr spcFirstLastPara="1" wrap="square" lIns="121900" tIns="60933" rIns="121900" bIns="60933" anchor="t" anchorCtr="0">
            <a:noAutofit/>
          </a:bodyPr>
          <a:lstStyle/>
          <a:p>
            <a:pPr algn="ctr" defTabSz="1219170">
              <a:lnSpc>
                <a:spcPct val="150000"/>
              </a:lnSpc>
              <a:buClr>
                <a:srgbClr val="000000"/>
              </a:buClr>
              <a:buSzPts val="3200"/>
            </a:pPr>
            <a:r>
              <a:rPr lang="en" sz="3733" kern="0">
                <a:solidFill>
                  <a:srgbClr val="000000"/>
                </a:solidFill>
                <a:latin typeface="Merriweather"/>
                <a:ea typeface="Merriweather"/>
                <a:cs typeface="Merriweather"/>
                <a:sym typeface="Merriweather"/>
              </a:rPr>
              <a:t>What is Heritage Science?</a:t>
            </a:r>
            <a:endParaRPr sz="3733" kern="0">
              <a:solidFill>
                <a:srgbClr val="000000"/>
              </a:solidFill>
              <a:latin typeface="Merriweather"/>
              <a:ea typeface="Merriweather"/>
              <a:cs typeface="Merriweather"/>
              <a:sym typeface="Merriweather"/>
            </a:endParaRPr>
          </a:p>
        </p:txBody>
      </p:sp>
      <p:grpSp>
        <p:nvGrpSpPr>
          <p:cNvPr id="190" name="Google Shape;190;g10fd0a3d750_0_2"/>
          <p:cNvGrpSpPr/>
          <p:nvPr/>
        </p:nvGrpSpPr>
        <p:grpSpPr>
          <a:xfrm>
            <a:off x="855467" y="1993585"/>
            <a:ext cx="3674000" cy="4172400"/>
            <a:chOff x="987965" y="19681"/>
            <a:chExt cx="2755500" cy="3129300"/>
          </a:xfrm>
        </p:grpSpPr>
        <p:sp>
          <p:nvSpPr>
            <p:cNvPr id="191" name="Google Shape;191;g10fd0a3d750_0_2"/>
            <p:cNvSpPr/>
            <p:nvPr/>
          </p:nvSpPr>
          <p:spPr>
            <a:xfrm>
              <a:off x="1092277" y="127929"/>
              <a:ext cx="2538900" cy="881700"/>
            </a:xfrm>
            <a:prstGeom prst="ellipse">
              <a:avLst/>
            </a:prstGeom>
            <a:solidFill>
              <a:srgbClr val="C3D4EB">
                <a:alpha val="40000"/>
              </a:srgbClr>
            </a:solid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92" name="Google Shape;192;g10fd0a3d750_0_2"/>
            <p:cNvSpPr/>
            <p:nvPr/>
          </p:nvSpPr>
          <p:spPr>
            <a:xfrm>
              <a:off x="2112718" y="2265219"/>
              <a:ext cx="492000" cy="427800"/>
            </a:xfrm>
            <a:prstGeom prst="downArrow">
              <a:avLst>
                <a:gd name="adj1" fmla="val 50000"/>
                <a:gd name="adj2" fmla="val 50000"/>
              </a:avLst>
            </a:prstGeom>
            <a:solidFill>
              <a:srgbClr val="B3CAE7"/>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93" name="Google Shape;193;g10fd0a3d750_0_2"/>
            <p:cNvSpPr/>
            <p:nvPr/>
          </p:nvSpPr>
          <p:spPr>
            <a:xfrm>
              <a:off x="1240186" y="2558581"/>
              <a:ext cx="2361900" cy="590400"/>
            </a:xfrm>
            <a:prstGeom prst="rect">
              <a:avLst/>
            </a:prstGeom>
            <a:no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94" name="Google Shape;194;g10fd0a3d750_0_2"/>
            <p:cNvSpPr txBox="1"/>
            <p:nvPr/>
          </p:nvSpPr>
          <p:spPr>
            <a:xfrm>
              <a:off x="1240186" y="2530661"/>
              <a:ext cx="2361900" cy="590400"/>
            </a:xfrm>
            <a:prstGeom prst="rect">
              <a:avLst/>
            </a:prstGeom>
            <a:noFill/>
            <a:ln>
              <a:noFill/>
            </a:ln>
          </p:spPr>
          <p:txBody>
            <a:bodyPr spcFirstLastPara="1" wrap="square" lIns="199133" tIns="199133" rIns="199133" bIns="199133" anchor="ctr" anchorCtr="0">
              <a:noAutofit/>
            </a:bodyPr>
            <a:lstStyle/>
            <a:p>
              <a:pPr algn="ctr" defTabSz="1219170">
                <a:lnSpc>
                  <a:spcPct val="90000"/>
                </a:lnSpc>
                <a:buClr>
                  <a:srgbClr val="000000"/>
                </a:buClr>
                <a:buSzPts val="2100"/>
              </a:pPr>
              <a:r>
                <a:rPr lang="en" sz="2800" kern="0">
                  <a:solidFill>
                    <a:srgbClr val="000000"/>
                  </a:solidFill>
                  <a:latin typeface="Arial"/>
                  <a:ea typeface="Arial"/>
                  <a:cs typeface="Arial"/>
                  <a:sym typeface="Arial"/>
                </a:rPr>
                <a:t>Heritage Science</a:t>
              </a:r>
              <a:endParaRPr sz="2800" kern="0">
                <a:solidFill>
                  <a:srgbClr val="000000"/>
                </a:solidFill>
                <a:latin typeface="Arial"/>
                <a:ea typeface="Arial"/>
                <a:cs typeface="Arial"/>
                <a:sym typeface="Arial"/>
              </a:endParaRPr>
            </a:p>
          </p:txBody>
        </p:sp>
        <p:sp>
          <p:nvSpPr>
            <p:cNvPr id="195" name="Google Shape;195;g10fd0a3d750_0_2"/>
            <p:cNvSpPr/>
            <p:nvPr/>
          </p:nvSpPr>
          <p:spPr>
            <a:xfrm>
              <a:off x="2015334" y="1077753"/>
              <a:ext cx="885600" cy="885600"/>
            </a:xfrm>
            <a:prstGeom prst="ellipse">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96" name="Google Shape;196;g10fd0a3d750_0_2"/>
            <p:cNvSpPr txBox="1"/>
            <p:nvPr/>
          </p:nvSpPr>
          <p:spPr>
            <a:xfrm>
              <a:off x="2145036" y="1207455"/>
              <a:ext cx="626400" cy="626400"/>
            </a:xfrm>
            <a:prstGeom prst="rect">
              <a:avLst/>
            </a:prstGeom>
            <a:noFill/>
            <a:ln>
              <a:noFill/>
            </a:ln>
          </p:spPr>
          <p:txBody>
            <a:bodyPr spcFirstLastPara="1" wrap="square" lIns="13533" tIns="13533" rIns="13533" bIns="13533" anchor="ctr" anchorCtr="0">
              <a:noAutofit/>
            </a:bodyPr>
            <a:lstStyle/>
            <a:p>
              <a:pPr algn="ctr" defTabSz="1219170">
                <a:lnSpc>
                  <a:spcPct val="90000"/>
                </a:lnSpc>
                <a:buClr>
                  <a:srgbClr val="000000"/>
                </a:buClr>
                <a:buSzPts val="800"/>
              </a:pPr>
              <a:r>
                <a:rPr lang="en" sz="1067" kern="0">
                  <a:solidFill>
                    <a:srgbClr val="FFFFFF"/>
                  </a:solidFill>
                  <a:latin typeface="Arial"/>
                  <a:ea typeface="Arial"/>
                  <a:cs typeface="Arial"/>
                  <a:sym typeface="Arial"/>
                </a:rPr>
                <a:t>Math</a:t>
              </a:r>
              <a:endParaRPr sz="1067" kern="0">
                <a:solidFill>
                  <a:srgbClr val="FFFFFF"/>
                </a:solidFill>
                <a:latin typeface="Arial"/>
                <a:ea typeface="Arial"/>
                <a:cs typeface="Arial"/>
                <a:sym typeface="Arial"/>
              </a:endParaRPr>
            </a:p>
          </p:txBody>
        </p:sp>
        <p:sp>
          <p:nvSpPr>
            <p:cNvPr id="197" name="Google Shape;197;g10fd0a3d750_0_2"/>
            <p:cNvSpPr/>
            <p:nvPr/>
          </p:nvSpPr>
          <p:spPr>
            <a:xfrm>
              <a:off x="1381593" y="413309"/>
              <a:ext cx="885600" cy="885600"/>
            </a:xfrm>
            <a:prstGeom prst="ellipse">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98" name="Google Shape;198;g10fd0a3d750_0_2"/>
            <p:cNvSpPr txBox="1"/>
            <p:nvPr/>
          </p:nvSpPr>
          <p:spPr>
            <a:xfrm>
              <a:off x="1511295" y="543011"/>
              <a:ext cx="626400" cy="626400"/>
            </a:xfrm>
            <a:prstGeom prst="rect">
              <a:avLst/>
            </a:prstGeom>
            <a:noFill/>
            <a:ln>
              <a:noFill/>
            </a:ln>
          </p:spPr>
          <p:txBody>
            <a:bodyPr spcFirstLastPara="1" wrap="square" lIns="13533" tIns="13533" rIns="13533" bIns="13533" anchor="ctr" anchorCtr="0">
              <a:noAutofit/>
            </a:bodyPr>
            <a:lstStyle/>
            <a:p>
              <a:pPr algn="ctr" defTabSz="1219170">
                <a:lnSpc>
                  <a:spcPct val="90000"/>
                </a:lnSpc>
                <a:buClr>
                  <a:srgbClr val="000000"/>
                </a:buClr>
                <a:buSzPts val="800"/>
              </a:pPr>
              <a:r>
                <a:rPr lang="en" sz="1067" kern="0">
                  <a:solidFill>
                    <a:srgbClr val="FFFFFF"/>
                  </a:solidFill>
                  <a:latin typeface="Arial"/>
                  <a:ea typeface="Arial"/>
                  <a:cs typeface="Arial"/>
                  <a:sym typeface="Arial"/>
                </a:rPr>
                <a:t>Technology</a:t>
              </a:r>
              <a:endParaRPr sz="1067" kern="0">
                <a:solidFill>
                  <a:srgbClr val="FFFFFF"/>
                </a:solidFill>
                <a:latin typeface="Arial"/>
                <a:ea typeface="Arial"/>
                <a:cs typeface="Arial"/>
                <a:sym typeface="Arial"/>
              </a:endParaRPr>
            </a:p>
          </p:txBody>
        </p:sp>
        <p:sp>
          <p:nvSpPr>
            <p:cNvPr id="199" name="Google Shape;199;g10fd0a3d750_0_2"/>
            <p:cNvSpPr/>
            <p:nvPr/>
          </p:nvSpPr>
          <p:spPr>
            <a:xfrm>
              <a:off x="2286937" y="199175"/>
              <a:ext cx="885600" cy="885600"/>
            </a:xfrm>
            <a:prstGeom prst="ellipse">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00" name="Google Shape;200;g10fd0a3d750_0_2"/>
            <p:cNvSpPr txBox="1"/>
            <p:nvPr/>
          </p:nvSpPr>
          <p:spPr>
            <a:xfrm>
              <a:off x="2416639" y="328877"/>
              <a:ext cx="626400" cy="626400"/>
            </a:xfrm>
            <a:prstGeom prst="rect">
              <a:avLst/>
            </a:prstGeom>
            <a:noFill/>
            <a:ln>
              <a:noFill/>
            </a:ln>
          </p:spPr>
          <p:txBody>
            <a:bodyPr spcFirstLastPara="1" wrap="square" lIns="13533" tIns="13533" rIns="13533" bIns="13533" anchor="ctr" anchorCtr="0">
              <a:noAutofit/>
            </a:bodyPr>
            <a:lstStyle/>
            <a:p>
              <a:pPr algn="ctr" defTabSz="1219170">
                <a:lnSpc>
                  <a:spcPct val="90000"/>
                </a:lnSpc>
                <a:buClr>
                  <a:srgbClr val="000000"/>
                </a:buClr>
                <a:buSzPts val="800"/>
              </a:pPr>
              <a:r>
                <a:rPr lang="en" sz="1067" kern="0">
                  <a:solidFill>
                    <a:srgbClr val="FFFFFF"/>
                  </a:solidFill>
                  <a:latin typeface="Arial"/>
                  <a:ea typeface="Arial"/>
                  <a:cs typeface="Arial"/>
                  <a:sym typeface="Arial"/>
                </a:rPr>
                <a:t>Science &amp; Engineering</a:t>
              </a:r>
              <a:endParaRPr sz="1067" kern="0">
                <a:solidFill>
                  <a:srgbClr val="FFFFFF"/>
                </a:solidFill>
                <a:latin typeface="Arial"/>
                <a:ea typeface="Arial"/>
                <a:cs typeface="Arial"/>
                <a:sym typeface="Arial"/>
              </a:endParaRPr>
            </a:p>
          </p:txBody>
        </p:sp>
        <p:sp>
          <p:nvSpPr>
            <p:cNvPr id="201" name="Google Shape;201;g10fd0a3d750_0_2"/>
            <p:cNvSpPr/>
            <p:nvPr/>
          </p:nvSpPr>
          <p:spPr>
            <a:xfrm>
              <a:off x="987965" y="19681"/>
              <a:ext cx="2755500" cy="2204400"/>
            </a:xfrm>
            <a:custGeom>
              <a:avLst/>
              <a:gdLst/>
              <a:ahLst/>
              <a:cxnLst/>
              <a:rect l="l" t="t" r="r" b="b"/>
              <a:pathLst>
                <a:path w="120000" h="120000" extrusionOk="0">
                  <a:moveTo>
                    <a:pt x="584" y="34175"/>
                  </a:moveTo>
                  <a:lnTo>
                    <a:pt x="584" y="34175"/>
                  </a:lnTo>
                  <a:cubicBezTo>
                    <a:pt x="-2679" y="22567"/>
                    <a:pt x="7879" y="11072"/>
                    <a:pt x="27615" y="4745"/>
                  </a:cubicBezTo>
                  <a:cubicBezTo>
                    <a:pt x="47351" y="-1582"/>
                    <a:pt x="72649" y="-1582"/>
                    <a:pt x="92385" y="4745"/>
                  </a:cubicBezTo>
                  <a:cubicBezTo>
                    <a:pt x="112121" y="11072"/>
                    <a:pt x="122679" y="22567"/>
                    <a:pt x="119416" y="34175"/>
                  </a:cubicBezTo>
                  <a:lnTo>
                    <a:pt x="74854" y="113544"/>
                  </a:lnTo>
                  <a:cubicBezTo>
                    <a:pt x="73813" y="117246"/>
                    <a:pt x="67478" y="120000"/>
                    <a:pt x="60000" y="120000"/>
                  </a:cubicBezTo>
                  <a:cubicBezTo>
                    <a:pt x="52522" y="120000"/>
                    <a:pt x="46187" y="117246"/>
                    <a:pt x="45146" y="113544"/>
                  </a:cubicBezTo>
                  <a:close/>
                  <a:moveTo>
                    <a:pt x="4800" y="30000"/>
                  </a:moveTo>
                  <a:lnTo>
                    <a:pt x="4800" y="30000"/>
                  </a:lnTo>
                  <a:cubicBezTo>
                    <a:pt x="4800" y="43255"/>
                    <a:pt x="29514" y="54000"/>
                    <a:pt x="60000" y="54000"/>
                  </a:cubicBezTo>
                  <a:cubicBezTo>
                    <a:pt x="90486" y="54000"/>
                    <a:pt x="115200" y="43255"/>
                    <a:pt x="115200" y="30000"/>
                  </a:cubicBezTo>
                  <a:cubicBezTo>
                    <a:pt x="115200" y="16745"/>
                    <a:pt x="90486" y="6000"/>
                    <a:pt x="60000" y="6000"/>
                  </a:cubicBezTo>
                  <a:cubicBezTo>
                    <a:pt x="29514" y="6000"/>
                    <a:pt x="4800" y="16745"/>
                    <a:pt x="4800" y="30000"/>
                  </a:cubicBezTo>
                  <a:close/>
                </a:path>
              </a:pathLst>
            </a:custGeom>
            <a:solidFill>
              <a:schemeClr val="lt1">
                <a:alpha val="40000"/>
              </a:schemeClr>
            </a:solidFill>
            <a:ln w="9525" cap="flat" cmpd="sng">
              <a:solidFill>
                <a:srgbClr val="599BD5"/>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sp>
        <p:nvSpPr>
          <p:cNvPr id="202" name="Google Shape;202;g10fd0a3d750_0_2"/>
          <p:cNvSpPr txBox="1"/>
          <p:nvPr/>
        </p:nvSpPr>
        <p:spPr>
          <a:xfrm>
            <a:off x="697339" y="1360439"/>
            <a:ext cx="4138000" cy="697701"/>
          </a:xfrm>
          <a:prstGeom prst="rect">
            <a:avLst/>
          </a:prstGeom>
          <a:noFill/>
          <a:ln>
            <a:noFill/>
          </a:ln>
        </p:spPr>
        <p:txBody>
          <a:bodyPr spcFirstLastPara="1" wrap="square" lIns="121900" tIns="60933" rIns="121900" bIns="60933" anchor="t" anchorCtr="0">
            <a:spAutoFit/>
          </a:bodyPr>
          <a:lstStyle/>
          <a:p>
            <a:pPr algn="ctr" defTabSz="1219170">
              <a:buClr>
                <a:srgbClr val="000000"/>
              </a:buClr>
              <a:buSzPts val="1400"/>
            </a:pPr>
            <a:r>
              <a:rPr lang="en" sz="1867" kern="0">
                <a:solidFill>
                  <a:srgbClr val="000000"/>
                </a:solidFill>
                <a:latin typeface="Arial"/>
                <a:ea typeface="Arial"/>
                <a:cs typeface="Arial"/>
                <a:sym typeface="Arial"/>
              </a:rPr>
              <a:t>How can we best preserve and protect cultural heritage of all forms? </a:t>
            </a:r>
            <a:endParaRPr sz="1867" kern="0">
              <a:solidFill>
                <a:srgbClr val="000000"/>
              </a:solidFill>
              <a:latin typeface="Arial"/>
              <a:ea typeface="Arial"/>
              <a:cs typeface="Arial"/>
              <a:sym typeface="Arial"/>
            </a:endParaRPr>
          </a:p>
        </p:txBody>
      </p:sp>
      <p:sp>
        <p:nvSpPr>
          <p:cNvPr id="203" name="Google Shape;203;g10fd0a3d750_0_2"/>
          <p:cNvSpPr txBox="1"/>
          <p:nvPr/>
        </p:nvSpPr>
        <p:spPr>
          <a:xfrm>
            <a:off x="5763491" y="1634837"/>
            <a:ext cx="6132800" cy="2442089"/>
          </a:xfrm>
          <a:prstGeom prst="rect">
            <a:avLst/>
          </a:prstGeom>
          <a:noFill/>
          <a:ln>
            <a:noFill/>
          </a:ln>
        </p:spPr>
        <p:txBody>
          <a:bodyPr spcFirstLastPara="1" wrap="square" lIns="121900" tIns="60933" rIns="121900" bIns="60933" anchor="t" anchorCtr="0">
            <a:spAutoFit/>
          </a:bodyPr>
          <a:lstStyle/>
          <a:p>
            <a:pPr defTabSz="1219170">
              <a:buClr>
                <a:srgbClr val="000000"/>
              </a:buClr>
              <a:buSzPts val="1400"/>
            </a:pPr>
            <a:r>
              <a:rPr lang="en" sz="1867" kern="0" dirty="0">
                <a:solidFill>
                  <a:srgbClr val="000000"/>
                </a:solidFill>
                <a:latin typeface="Arial"/>
                <a:ea typeface="Arial"/>
                <a:cs typeface="Arial"/>
                <a:sym typeface="Arial"/>
              </a:rPr>
              <a:t>Heritage Science is: </a:t>
            </a:r>
          </a:p>
          <a:p>
            <a:pPr defTabSz="1219170">
              <a:buClr>
                <a:srgbClr val="000000"/>
              </a:buClr>
              <a:buSzPts val="1400"/>
            </a:pPr>
            <a:endParaRPr lang="en" sz="1867" kern="0" dirty="0">
              <a:solidFill>
                <a:srgbClr val="000000"/>
              </a:solidFill>
              <a:latin typeface="Arial"/>
              <a:ea typeface="Arial"/>
              <a:cs typeface="Arial"/>
              <a:sym typeface="Arial"/>
            </a:endParaRPr>
          </a:p>
          <a:p>
            <a:pPr marL="380990" indent="-380990" defTabSz="1219170">
              <a:spcBef>
                <a:spcPts val="800"/>
              </a:spcBef>
              <a:buClr>
                <a:srgbClr val="000000"/>
              </a:buClr>
              <a:buSzPts val="1400"/>
              <a:buFont typeface="Arial"/>
              <a:buChar char="•"/>
            </a:pPr>
            <a:r>
              <a:rPr lang="en" sz="1867" kern="0" dirty="0">
                <a:solidFill>
                  <a:srgbClr val="000000"/>
                </a:solidFill>
                <a:latin typeface="Arial"/>
                <a:ea typeface="Arial"/>
                <a:cs typeface="Arial"/>
                <a:sym typeface="Arial"/>
              </a:rPr>
              <a:t>Cross – disciplinary </a:t>
            </a:r>
            <a:endParaRPr sz="1867" kern="0" dirty="0">
              <a:solidFill>
                <a:srgbClr val="000000"/>
              </a:solidFill>
              <a:latin typeface="Arial"/>
              <a:ea typeface="Arial"/>
              <a:cs typeface="Arial"/>
              <a:sym typeface="Arial"/>
            </a:endParaRPr>
          </a:p>
          <a:p>
            <a:pPr marL="380990" indent="-380990" defTabSz="1219170">
              <a:spcBef>
                <a:spcPts val="800"/>
              </a:spcBef>
              <a:buClr>
                <a:srgbClr val="000000"/>
              </a:buClr>
              <a:buSzPts val="1400"/>
              <a:buFont typeface="Arial"/>
              <a:buChar char="•"/>
            </a:pPr>
            <a:r>
              <a:rPr lang="en" sz="1867" kern="0" dirty="0">
                <a:solidFill>
                  <a:srgbClr val="000000"/>
                </a:solidFill>
                <a:latin typeface="Arial"/>
                <a:ea typeface="Arial"/>
                <a:cs typeface="Arial"/>
                <a:sym typeface="Arial"/>
              </a:rPr>
              <a:t>Collaborative by nature</a:t>
            </a:r>
            <a:endParaRPr sz="1867" kern="0" dirty="0">
              <a:solidFill>
                <a:srgbClr val="000000"/>
              </a:solidFill>
              <a:latin typeface="Arial"/>
              <a:ea typeface="Arial"/>
              <a:cs typeface="Arial"/>
              <a:sym typeface="Arial"/>
            </a:endParaRPr>
          </a:p>
          <a:p>
            <a:pPr marL="380990" indent="-380990" defTabSz="1219170">
              <a:spcBef>
                <a:spcPts val="800"/>
              </a:spcBef>
              <a:buClr>
                <a:srgbClr val="000000"/>
              </a:buClr>
              <a:buSzPts val="1400"/>
              <a:buFont typeface="Arial"/>
              <a:buChar char="•"/>
            </a:pPr>
            <a:r>
              <a:rPr lang="en" sz="1867" kern="0" dirty="0">
                <a:solidFill>
                  <a:srgbClr val="000000"/>
                </a:solidFill>
                <a:latin typeface="Arial"/>
                <a:ea typeface="Arial"/>
                <a:cs typeface="Arial"/>
                <a:sym typeface="Arial"/>
              </a:rPr>
              <a:t>Emerging as a discipline world-wide </a:t>
            </a:r>
            <a:endParaRPr sz="1867" kern="0" dirty="0">
              <a:solidFill>
                <a:srgbClr val="000000"/>
              </a:solidFill>
              <a:latin typeface="Arial"/>
              <a:ea typeface="Arial"/>
              <a:cs typeface="Arial"/>
              <a:sym typeface="Arial"/>
            </a:endParaRPr>
          </a:p>
          <a:p>
            <a:pPr marL="380990" indent="-262460" defTabSz="1219170">
              <a:buClr>
                <a:srgbClr val="000000"/>
              </a:buClr>
              <a:buSzPts val="1400"/>
            </a:pPr>
            <a:endParaRPr sz="1867" kern="0" dirty="0">
              <a:solidFill>
                <a:srgbClr val="000000"/>
              </a:solidFill>
              <a:latin typeface="Arial"/>
              <a:ea typeface="Arial"/>
              <a:cs typeface="Arial"/>
              <a:sym typeface="Arial"/>
            </a:endParaRPr>
          </a:p>
          <a:p>
            <a:pPr defTabSz="1219170">
              <a:buClr>
                <a:srgbClr val="000000"/>
              </a:buClr>
              <a:buSzPts val="1400"/>
            </a:pPr>
            <a:endParaRPr sz="1867" kern="0" dirty="0">
              <a:solidFill>
                <a:srgbClr val="000000"/>
              </a:solidFill>
              <a:latin typeface="Arial"/>
              <a:ea typeface="Arial"/>
              <a:cs typeface="Arial"/>
              <a:sym typeface="Arial"/>
            </a:endParaRPr>
          </a:p>
        </p:txBody>
      </p:sp>
      <p:sp>
        <p:nvSpPr>
          <p:cNvPr id="204" name="Google Shape;204;g10fd0a3d750_0_2"/>
          <p:cNvSpPr txBox="1"/>
          <p:nvPr/>
        </p:nvSpPr>
        <p:spPr>
          <a:xfrm>
            <a:off x="5295567" y="4345267"/>
            <a:ext cx="5924800" cy="1012288"/>
          </a:xfrm>
          <a:prstGeom prst="rect">
            <a:avLst/>
          </a:prstGeom>
          <a:solidFill>
            <a:srgbClr val="9CC2E5"/>
          </a:solidFill>
          <a:ln>
            <a:noFill/>
          </a:ln>
        </p:spPr>
        <p:txBody>
          <a:bodyPr spcFirstLastPara="1" wrap="square" lIns="121900" tIns="121900" rIns="121900" bIns="121900" anchor="t" anchorCtr="0">
            <a:spAutoFit/>
          </a:bodyPr>
          <a:lstStyle/>
          <a:p>
            <a:pPr algn="ctr" defTabSz="1219170">
              <a:buClr>
                <a:srgbClr val="000000"/>
              </a:buClr>
            </a:pPr>
            <a:r>
              <a:rPr lang="en" sz="2489" kern="0">
                <a:solidFill>
                  <a:srgbClr val="000000"/>
                </a:solidFill>
                <a:latin typeface="Arial"/>
                <a:cs typeface="Arial"/>
                <a:sym typeface="Arial"/>
              </a:rPr>
              <a:t>Heritage Science can be described as </a:t>
            </a:r>
            <a:r>
              <a:rPr lang="en" sz="2489" b="1" kern="0">
                <a:solidFill>
                  <a:srgbClr val="000000"/>
                </a:solidFill>
                <a:latin typeface="Arial"/>
                <a:cs typeface="Arial"/>
                <a:sym typeface="Arial"/>
              </a:rPr>
              <a:t>use-inspired, basic</a:t>
            </a:r>
            <a:r>
              <a:rPr lang="en" sz="2489" kern="0">
                <a:solidFill>
                  <a:srgbClr val="000000"/>
                </a:solidFill>
                <a:latin typeface="Arial"/>
                <a:cs typeface="Arial"/>
                <a:sym typeface="Arial"/>
              </a:rPr>
              <a:t> research.</a:t>
            </a:r>
            <a:endParaRPr sz="1867" kern="0">
              <a:solidFill>
                <a:srgbClr val="000000"/>
              </a:solidFill>
              <a:latin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10fd0a3d750_0_47"/>
          <p:cNvSpPr txBox="1"/>
          <p:nvPr/>
        </p:nvSpPr>
        <p:spPr>
          <a:xfrm>
            <a:off x="2244044" y="176233"/>
            <a:ext cx="9496400" cy="1294843"/>
          </a:xfrm>
          <a:prstGeom prst="rect">
            <a:avLst/>
          </a:prstGeom>
          <a:solidFill>
            <a:srgbClr val="E6E7E9"/>
          </a:solidFill>
          <a:ln>
            <a:noFill/>
          </a:ln>
        </p:spPr>
        <p:txBody>
          <a:bodyPr spcFirstLastPara="1" wrap="square" lIns="121900" tIns="60933" rIns="121900" bIns="60933" anchor="t" anchorCtr="0">
            <a:noAutofit/>
          </a:bodyPr>
          <a:lstStyle/>
          <a:p>
            <a:pPr algn="ctr" defTabSz="1219170">
              <a:lnSpc>
                <a:spcPct val="150000"/>
              </a:lnSpc>
              <a:buClr>
                <a:srgbClr val="000000"/>
              </a:buClr>
              <a:buSzPts val="3200"/>
            </a:pPr>
            <a:r>
              <a:rPr lang="en" sz="3733" kern="0" dirty="0">
                <a:solidFill>
                  <a:srgbClr val="000000"/>
                </a:solidFill>
                <a:latin typeface="Merriweather"/>
                <a:ea typeface="Merriweather"/>
                <a:cs typeface="Merriweather"/>
                <a:sym typeface="Merriweather"/>
              </a:rPr>
              <a:t>Heritage Science at NARA</a:t>
            </a:r>
          </a:p>
          <a:p>
            <a:pPr algn="ctr" defTabSz="1219170">
              <a:lnSpc>
                <a:spcPct val="150000"/>
              </a:lnSpc>
              <a:buClr>
                <a:srgbClr val="000000"/>
              </a:buClr>
              <a:buSzPts val="3200"/>
            </a:pPr>
            <a:r>
              <a:rPr lang="en" sz="1867" u="sng" kern="0" dirty="0">
                <a:solidFill>
                  <a:srgbClr val="0097A7"/>
                </a:solidFill>
                <a:latin typeface="Arial"/>
                <a:cs typeface="Arial"/>
                <a:sym typeface="Arial"/>
                <a:hlinkClick r:id="rId3"/>
              </a:rPr>
              <a:t>https://www.archives.gov/preservation/heritage-science</a:t>
            </a:r>
            <a:endParaRPr sz="3733" kern="0" dirty="0">
              <a:solidFill>
                <a:srgbClr val="000000"/>
              </a:solidFill>
              <a:latin typeface="Merriweather"/>
              <a:ea typeface="Merriweather"/>
              <a:cs typeface="Merriweather"/>
              <a:sym typeface="Merriweather"/>
            </a:endParaRPr>
          </a:p>
          <a:p>
            <a:pPr algn="ctr" defTabSz="1219170">
              <a:lnSpc>
                <a:spcPct val="150000"/>
              </a:lnSpc>
              <a:buClr>
                <a:srgbClr val="000000"/>
              </a:buClr>
              <a:buSzPts val="3200"/>
            </a:pPr>
            <a:endParaRPr sz="3733" kern="0" dirty="0">
              <a:solidFill>
                <a:srgbClr val="000000"/>
              </a:solidFill>
              <a:latin typeface="Merriweather"/>
              <a:ea typeface="Merriweather"/>
              <a:cs typeface="Merriweather"/>
              <a:sym typeface="Merriweather"/>
            </a:endParaRPr>
          </a:p>
          <a:p>
            <a:pPr algn="ctr" defTabSz="1219170">
              <a:lnSpc>
                <a:spcPct val="150000"/>
              </a:lnSpc>
              <a:buClr>
                <a:srgbClr val="000000"/>
              </a:buClr>
              <a:buSzPts val="3200"/>
            </a:pPr>
            <a:endParaRPr sz="3733" kern="0" dirty="0">
              <a:solidFill>
                <a:srgbClr val="000000"/>
              </a:solidFill>
              <a:latin typeface="Merriweather"/>
              <a:ea typeface="Merriweather"/>
              <a:cs typeface="Merriweather"/>
              <a:sym typeface="Merriweather"/>
            </a:endParaRPr>
          </a:p>
          <a:p>
            <a:pPr algn="ctr" defTabSz="1219170">
              <a:lnSpc>
                <a:spcPct val="150000"/>
              </a:lnSpc>
              <a:buClr>
                <a:srgbClr val="000000"/>
              </a:buClr>
              <a:buSzPts val="3200"/>
            </a:pPr>
            <a:endParaRPr sz="3733" kern="0" dirty="0">
              <a:solidFill>
                <a:srgbClr val="000000"/>
              </a:solidFill>
              <a:latin typeface="Merriweather"/>
              <a:ea typeface="Merriweather"/>
              <a:cs typeface="Merriweather"/>
              <a:sym typeface="Merriweather"/>
            </a:endParaRPr>
          </a:p>
        </p:txBody>
      </p:sp>
      <p:sp>
        <p:nvSpPr>
          <p:cNvPr id="210" name="Google Shape;210;g10fd0a3d750_0_47"/>
          <p:cNvSpPr txBox="1"/>
          <p:nvPr/>
        </p:nvSpPr>
        <p:spPr>
          <a:xfrm>
            <a:off x="1347800" y="1561105"/>
            <a:ext cx="9496400" cy="697701"/>
          </a:xfrm>
          <a:prstGeom prst="rect">
            <a:avLst/>
          </a:prstGeom>
          <a:noFill/>
          <a:ln>
            <a:noFill/>
          </a:ln>
        </p:spPr>
        <p:txBody>
          <a:bodyPr spcFirstLastPara="1" wrap="square" lIns="121900" tIns="60933" rIns="121900" bIns="60933" anchor="t" anchorCtr="0">
            <a:spAutoFit/>
          </a:bodyPr>
          <a:lstStyle/>
          <a:p>
            <a:pPr defTabSz="1219170">
              <a:buClr>
                <a:srgbClr val="000000"/>
              </a:buClr>
              <a:buSzPts val="1400"/>
            </a:pPr>
            <a:r>
              <a:rPr lang="en" sz="1867" kern="0" dirty="0">
                <a:solidFill>
                  <a:srgbClr val="000000"/>
                </a:solidFill>
                <a:latin typeface="Arial"/>
                <a:ea typeface="Arial"/>
                <a:cs typeface="Arial"/>
                <a:sym typeface="Arial"/>
              </a:rPr>
              <a:t>Scientists have been working at NARA since 1950, currently have a team of four.</a:t>
            </a:r>
            <a:endParaRPr sz="1867" kern="0" dirty="0">
              <a:solidFill>
                <a:srgbClr val="000000"/>
              </a:solidFill>
              <a:latin typeface="Arial"/>
              <a:ea typeface="Arial"/>
              <a:cs typeface="Arial"/>
              <a:sym typeface="Arial"/>
            </a:endParaRPr>
          </a:p>
          <a:p>
            <a:pPr defTabSz="1219170">
              <a:buClr>
                <a:srgbClr val="000000"/>
              </a:buClr>
              <a:buSzPts val="1400"/>
            </a:pPr>
            <a:endParaRPr sz="1867" kern="0" dirty="0">
              <a:solidFill>
                <a:srgbClr val="000000"/>
              </a:solidFill>
              <a:latin typeface="Arial"/>
              <a:cs typeface="Arial"/>
              <a:sym typeface="Arial"/>
            </a:endParaRPr>
          </a:p>
        </p:txBody>
      </p:sp>
      <p:pic>
        <p:nvPicPr>
          <p:cNvPr id="211" name="Google Shape;211;g10fd0a3d750_0_47"/>
          <p:cNvPicPr preferRelativeResize="0"/>
          <p:nvPr/>
        </p:nvPicPr>
        <p:blipFill rotWithShape="1">
          <a:blip r:embed="rId4">
            <a:alphaModFix/>
          </a:blip>
          <a:srcRect/>
          <a:stretch/>
        </p:blipFill>
        <p:spPr>
          <a:xfrm>
            <a:off x="7701333" y="2205600"/>
            <a:ext cx="2705100" cy="3606800"/>
          </a:xfrm>
          <a:prstGeom prst="rect">
            <a:avLst/>
          </a:prstGeom>
          <a:noFill/>
          <a:ln>
            <a:noFill/>
          </a:ln>
        </p:spPr>
      </p:pic>
      <p:grpSp>
        <p:nvGrpSpPr>
          <p:cNvPr id="212" name="Google Shape;212;g10fd0a3d750_0_47"/>
          <p:cNvGrpSpPr/>
          <p:nvPr/>
        </p:nvGrpSpPr>
        <p:grpSpPr>
          <a:xfrm>
            <a:off x="1271956" y="2073309"/>
            <a:ext cx="5073459" cy="3871044"/>
            <a:chOff x="0" y="0"/>
            <a:chExt cx="3805094" cy="2903283"/>
          </a:xfrm>
        </p:grpSpPr>
        <p:sp>
          <p:nvSpPr>
            <p:cNvPr id="213" name="Google Shape;213;g10fd0a3d750_0_47"/>
            <p:cNvSpPr/>
            <p:nvPr/>
          </p:nvSpPr>
          <p:spPr>
            <a:xfrm>
              <a:off x="1522094" y="0"/>
              <a:ext cx="2283000" cy="1382400"/>
            </a:xfrm>
            <a:prstGeom prst="rightArrow">
              <a:avLst>
                <a:gd name="adj1" fmla="val 75000"/>
                <a:gd name="adj2" fmla="val 50000"/>
              </a:avLst>
            </a:prstGeom>
            <a:solidFill>
              <a:srgbClr val="CFDEEF">
                <a:alpha val="89020"/>
              </a:srgbClr>
            </a:solidFill>
            <a:ln w="25400" cap="flat" cmpd="sng">
              <a:solidFill>
                <a:srgbClr val="CFDEEF">
                  <a:alpha val="89020"/>
                </a:srgb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14" name="Google Shape;214;g10fd0a3d750_0_47"/>
            <p:cNvSpPr txBox="1"/>
            <p:nvPr/>
          </p:nvSpPr>
          <p:spPr>
            <a:xfrm>
              <a:off x="1522094" y="172787"/>
              <a:ext cx="1764900" cy="1036800"/>
            </a:xfrm>
            <a:prstGeom prst="rect">
              <a:avLst/>
            </a:prstGeom>
            <a:noFill/>
            <a:ln>
              <a:noFill/>
            </a:ln>
          </p:spPr>
          <p:txBody>
            <a:bodyPr spcFirstLastPara="1" wrap="square" lIns="10133" tIns="10133" rIns="10133" bIns="10133" anchor="ctr" anchorCtr="0">
              <a:noAutofit/>
            </a:bodyPr>
            <a:lstStyle/>
            <a:p>
              <a:pPr marL="152396" lvl="1" indent="-152396" defTabSz="1219170">
                <a:lnSpc>
                  <a:spcPct val="90000"/>
                </a:lnSpc>
                <a:buClr>
                  <a:srgbClr val="000000"/>
                </a:buClr>
                <a:buSzPts val="1200"/>
                <a:buFont typeface="Arial"/>
                <a:buChar char="••"/>
              </a:pPr>
              <a:r>
                <a:rPr lang="en" sz="1600" kern="0" dirty="0">
                  <a:solidFill>
                    <a:srgbClr val="000000"/>
                  </a:solidFill>
                  <a:latin typeface="Arial"/>
                  <a:ea typeface="Arial"/>
                  <a:cs typeface="Arial"/>
                  <a:sym typeface="Arial"/>
                </a:rPr>
                <a:t>Long or short term</a:t>
              </a:r>
              <a:endParaRPr sz="1600" kern="0" dirty="0">
                <a:solidFill>
                  <a:srgbClr val="000000"/>
                </a:solidFill>
                <a:latin typeface="Arial"/>
                <a:ea typeface="Arial"/>
                <a:cs typeface="Arial"/>
                <a:sym typeface="Arial"/>
              </a:endParaRPr>
            </a:p>
            <a:p>
              <a:pPr marL="152396" lvl="1" indent="-152396" defTabSz="1219170">
                <a:lnSpc>
                  <a:spcPct val="90000"/>
                </a:lnSpc>
                <a:buClr>
                  <a:srgbClr val="000000"/>
                </a:buClr>
                <a:buSzPts val="1200"/>
                <a:buFont typeface="Arial"/>
                <a:buChar char="••"/>
              </a:pPr>
              <a:r>
                <a:rPr lang="en" sz="1600" kern="0" dirty="0">
                  <a:solidFill>
                    <a:srgbClr val="000000"/>
                  </a:solidFill>
                  <a:latin typeface="Arial"/>
                  <a:ea typeface="Arial"/>
                  <a:cs typeface="Arial"/>
                  <a:sym typeface="Arial"/>
                </a:rPr>
                <a:t>Object/collection inspired</a:t>
              </a:r>
              <a:endParaRPr sz="1600" kern="0" dirty="0">
                <a:solidFill>
                  <a:srgbClr val="000000"/>
                </a:solidFill>
                <a:latin typeface="Arial"/>
                <a:ea typeface="Arial"/>
                <a:cs typeface="Arial"/>
                <a:sym typeface="Arial"/>
              </a:endParaRPr>
            </a:p>
            <a:p>
              <a:pPr marL="152396" lvl="1" indent="-152396" defTabSz="1219170">
                <a:lnSpc>
                  <a:spcPct val="90000"/>
                </a:lnSpc>
                <a:spcBef>
                  <a:spcPts val="240"/>
                </a:spcBef>
                <a:buClr>
                  <a:srgbClr val="000000"/>
                </a:buClr>
                <a:buSzPts val="1200"/>
                <a:buFont typeface="Arial"/>
                <a:buChar char="••"/>
              </a:pPr>
              <a:r>
                <a:rPr lang="en" sz="1600" kern="0" dirty="0">
                  <a:solidFill>
                    <a:srgbClr val="000000"/>
                  </a:solidFill>
                  <a:latin typeface="Arial"/>
                  <a:ea typeface="Arial"/>
                  <a:cs typeface="Arial"/>
                  <a:sym typeface="Arial"/>
                </a:rPr>
                <a:t>Goal for work to support transformational outcomes</a:t>
              </a:r>
              <a:endParaRPr sz="1600" kern="0" dirty="0">
                <a:solidFill>
                  <a:srgbClr val="000000"/>
                </a:solidFill>
                <a:latin typeface="Arial"/>
                <a:ea typeface="Arial"/>
                <a:cs typeface="Arial"/>
                <a:sym typeface="Arial"/>
              </a:endParaRPr>
            </a:p>
          </p:txBody>
        </p:sp>
        <p:sp>
          <p:nvSpPr>
            <p:cNvPr id="215" name="Google Shape;215;g10fd0a3d750_0_47"/>
            <p:cNvSpPr/>
            <p:nvPr/>
          </p:nvSpPr>
          <p:spPr>
            <a:xfrm>
              <a:off x="0" y="354"/>
              <a:ext cx="1522200" cy="1382400"/>
            </a:xfrm>
            <a:prstGeom prst="roundRect">
              <a:avLst>
                <a:gd name="adj" fmla="val 16667"/>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16" name="Google Shape;216;g10fd0a3d750_0_47"/>
            <p:cNvSpPr txBox="1"/>
            <p:nvPr/>
          </p:nvSpPr>
          <p:spPr>
            <a:xfrm>
              <a:off x="67478" y="67832"/>
              <a:ext cx="1387200" cy="1247400"/>
            </a:xfrm>
            <a:prstGeom prst="rect">
              <a:avLst/>
            </a:prstGeom>
            <a:noFill/>
            <a:ln>
              <a:noFill/>
            </a:ln>
          </p:spPr>
          <p:txBody>
            <a:bodyPr spcFirstLastPara="1" wrap="square" lIns="86333" tIns="43167" rIns="86333" bIns="43167" anchor="ctr" anchorCtr="0">
              <a:noAutofit/>
            </a:bodyPr>
            <a:lstStyle/>
            <a:p>
              <a:pPr algn="ctr" defTabSz="1219170">
                <a:lnSpc>
                  <a:spcPct val="90000"/>
                </a:lnSpc>
                <a:buClr>
                  <a:srgbClr val="000000"/>
                </a:buClr>
                <a:buSzPts val="1700"/>
              </a:pPr>
              <a:r>
                <a:rPr lang="en" sz="2267" kern="0">
                  <a:solidFill>
                    <a:srgbClr val="FFFFFF"/>
                  </a:solidFill>
                  <a:latin typeface="Arial"/>
                  <a:ea typeface="Arial"/>
                  <a:cs typeface="Arial"/>
                  <a:sym typeface="Arial"/>
                </a:rPr>
                <a:t>Develop and execute applied research program</a:t>
              </a:r>
              <a:endParaRPr sz="2267" kern="0">
                <a:solidFill>
                  <a:srgbClr val="FFFFFF"/>
                </a:solidFill>
                <a:latin typeface="Arial"/>
                <a:ea typeface="Arial"/>
                <a:cs typeface="Arial"/>
                <a:sym typeface="Arial"/>
              </a:endParaRPr>
            </a:p>
          </p:txBody>
        </p:sp>
        <p:sp>
          <p:nvSpPr>
            <p:cNvPr id="217" name="Google Shape;217;g10fd0a3d750_0_47"/>
            <p:cNvSpPr/>
            <p:nvPr/>
          </p:nvSpPr>
          <p:spPr>
            <a:xfrm>
              <a:off x="1522094" y="1520883"/>
              <a:ext cx="2283000" cy="1382400"/>
            </a:xfrm>
            <a:prstGeom prst="rightArrow">
              <a:avLst>
                <a:gd name="adj1" fmla="val 75000"/>
                <a:gd name="adj2" fmla="val 50000"/>
              </a:avLst>
            </a:prstGeom>
            <a:solidFill>
              <a:srgbClr val="CFDEEF">
                <a:alpha val="89020"/>
              </a:srgbClr>
            </a:solidFill>
            <a:ln w="25400" cap="flat" cmpd="sng">
              <a:solidFill>
                <a:srgbClr val="CFDEEF">
                  <a:alpha val="89020"/>
                </a:srgbClr>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18" name="Google Shape;218;g10fd0a3d750_0_47"/>
            <p:cNvSpPr txBox="1"/>
            <p:nvPr/>
          </p:nvSpPr>
          <p:spPr>
            <a:xfrm>
              <a:off x="1522094" y="1693670"/>
              <a:ext cx="1764900" cy="1036800"/>
            </a:xfrm>
            <a:prstGeom prst="rect">
              <a:avLst/>
            </a:prstGeom>
            <a:noFill/>
            <a:ln>
              <a:noFill/>
            </a:ln>
          </p:spPr>
          <p:txBody>
            <a:bodyPr spcFirstLastPara="1" wrap="square" lIns="10133" tIns="10133" rIns="10133" bIns="10133" anchor="ctr" anchorCtr="0">
              <a:noAutofit/>
            </a:bodyPr>
            <a:lstStyle/>
            <a:p>
              <a:pPr marL="152396" lvl="1" indent="-152396" defTabSz="1219170">
                <a:lnSpc>
                  <a:spcPct val="90000"/>
                </a:lnSpc>
                <a:buClr>
                  <a:srgbClr val="000000"/>
                </a:buClr>
                <a:buSzPts val="1200"/>
                <a:buFont typeface="Arial"/>
                <a:buChar char="••"/>
              </a:pPr>
              <a:r>
                <a:rPr lang="en" sz="1600" kern="0" dirty="0">
                  <a:solidFill>
                    <a:srgbClr val="000000"/>
                  </a:solidFill>
                  <a:latin typeface="Arial"/>
                  <a:ea typeface="Arial"/>
                  <a:cs typeface="Arial"/>
                  <a:sym typeface="Arial"/>
                </a:rPr>
                <a:t>Material evaluation for exhibits, housings and anything used in proximity to records</a:t>
              </a:r>
              <a:endParaRPr sz="1600" kern="0" dirty="0">
                <a:solidFill>
                  <a:srgbClr val="000000"/>
                </a:solidFill>
                <a:latin typeface="Arial"/>
                <a:ea typeface="Arial"/>
                <a:cs typeface="Arial"/>
                <a:sym typeface="Arial"/>
              </a:endParaRPr>
            </a:p>
            <a:p>
              <a:pPr marL="152396" lvl="1" indent="-152396" defTabSz="1219170">
                <a:lnSpc>
                  <a:spcPct val="90000"/>
                </a:lnSpc>
                <a:spcBef>
                  <a:spcPts val="240"/>
                </a:spcBef>
                <a:buClr>
                  <a:srgbClr val="000000"/>
                </a:buClr>
                <a:buSzPts val="1200"/>
                <a:buFont typeface="Arial"/>
                <a:buChar char="••"/>
              </a:pPr>
              <a:r>
                <a:rPr lang="en" sz="1600" kern="0" dirty="0">
                  <a:solidFill>
                    <a:srgbClr val="000000"/>
                  </a:solidFill>
                  <a:latin typeface="Arial"/>
                  <a:ea typeface="Arial"/>
                  <a:cs typeface="Arial"/>
                  <a:sym typeface="Arial"/>
                </a:rPr>
                <a:t>Specifications and QC testing</a:t>
              </a:r>
              <a:endParaRPr sz="1600" kern="0" dirty="0">
                <a:solidFill>
                  <a:srgbClr val="000000"/>
                </a:solidFill>
                <a:latin typeface="Arial"/>
                <a:ea typeface="Arial"/>
                <a:cs typeface="Arial"/>
                <a:sym typeface="Arial"/>
              </a:endParaRPr>
            </a:p>
          </p:txBody>
        </p:sp>
        <p:sp>
          <p:nvSpPr>
            <p:cNvPr id="219" name="Google Shape;219;g10fd0a3d750_0_47"/>
            <p:cNvSpPr/>
            <p:nvPr/>
          </p:nvSpPr>
          <p:spPr>
            <a:xfrm>
              <a:off x="0" y="1520883"/>
              <a:ext cx="1522200" cy="1382400"/>
            </a:xfrm>
            <a:prstGeom prst="roundRect">
              <a:avLst>
                <a:gd name="adj" fmla="val 16667"/>
              </a:avLst>
            </a:prstGeom>
            <a:solidFill>
              <a:srgbClr val="599BD5"/>
            </a:solidFill>
            <a:ln w="25400"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220" name="Google Shape;220;g10fd0a3d750_0_47"/>
            <p:cNvSpPr txBox="1"/>
            <p:nvPr/>
          </p:nvSpPr>
          <p:spPr>
            <a:xfrm>
              <a:off x="67478" y="1588361"/>
              <a:ext cx="1387200" cy="1247400"/>
            </a:xfrm>
            <a:prstGeom prst="rect">
              <a:avLst/>
            </a:prstGeom>
            <a:noFill/>
            <a:ln>
              <a:noFill/>
            </a:ln>
          </p:spPr>
          <p:txBody>
            <a:bodyPr spcFirstLastPara="1" wrap="square" lIns="86333" tIns="43167" rIns="86333" bIns="43167" anchor="ctr" anchorCtr="0">
              <a:noAutofit/>
            </a:bodyPr>
            <a:lstStyle/>
            <a:p>
              <a:pPr algn="ctr" defTabSz="1219170">
                <a:lnSpc>
                  <a:spcPct val="90000"/>
                </a:lnSpc>
                <a:buClr>
                  <a:srgbClr val="000000"/>
                </a:buClr>
                <a:buSzPts val="1700"/>
              </a:pPr>
              <a:r>
                <a:rPr lang="en" sz="2267" kern="0">
                  <a:solidFill>
                    <a:srgbClr val="FFFFFF"/>
                  </a:solidFill>
                  <a:latin typeface="Arial"/>
                  <a:ea typeface="Arial"/>
                  <a:cs typeface="Arial"/>
                  <a:sym typeface="Arial"/>
                </a:rPr>
                <a:t>Provide technical expertise and services</a:t>
              </a:r>
              <a:endParaRPr sz="2267" kern="0">
                <a:solidFill>
                  <a:srgbClr val="FFFFFF"/>
                </a:solidFill>
                <a:latin typeface="Arial"/>
                <a:ea typeface="Arial"/>
                <a:cs typeface="Arial"/>
                <a:sym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111900fa61c_0_58"/>
          <p:cNvSpPr txBox="1"/>
          <p:nvPr/>
        </p:nvSpPr>
        <p:spPr>
          <a:xfrm>
            <a:off x="5956200" y="1981900"/>
            <a:ext cx="5977200" cy="2544759"/>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100"/>
            </a:pPr>
            <a:endParaRPr sz="1867" kern="0" dirty="0">
              <a:solidFill>
                <a:srgbClr val="000000"/>
              </a:solidFill>
              <a:latin typeface="Arial"/>
              <a:cs typeface="Arial"/>
              <a:sym typeface="Arial"/>
            </a:endParaRPr>
          </a:p>
          <a:p>
            <a:pPr defTabSz="1219170">
              <a:buClr>
                <a:srgbClr val="000000"/>
              </a:buClr>
            </a:pPr>
            <a:r>
              <a:rPr lang="en" sz="1867" kern="0" dirty="0">
                <a:solidFill>
                  <a:srgbClr val="002B49"/>
                </a:solidFill>
                <a:highlight>
                  <a:srgbClr val="FFFFFF"/>
                </a:highlight>
                <a:latin typeface="Merriweather" panose="00000500000000000000" pitchFamily="2" charset="0"/>
                <a:ea typeface="Montserrat"/>
                <a:cs typeface="Montserrat"/>
                <a:sym typeface="Montserrat"/>
              </a:rPr>
              <a:t>National Archives Fulbright Heritage Scholar Program</a:t>
            </a:r>
            <a:endParaRPr sz="1867" kern="0" dirty="0">
              <a:solidFill>
                <a:srgbClr val="002B49"/>
              </a:solidFill>
              <a:highlight>
                <a:srgbClr val="FFFFFF"/>
              </a:highlight>
              <a:latin typeface="Merriweather" panose="00000500000000000000" pitchFamily="2" charset="0"/>
              <a:ea typeface="Montserrat"/>
              <a:cs typeface="Montserrat"/>
              <a:sym typeface="Montserrat"/>
            </a:endParaRPr>
          </a:p>
          <a:p>
            <a:pPr marL="609585" indent="-414856" defTabSz="1219170">
              <a:buClr>
                <a:srgbClr val="002B49"/>
              </a:buClr>
              <a:buSzPts val="1300"/>
              <a:buFont typeface="Montserrat"/>
              <a:buChar char="●"/>
            </a:pPr>
            <a:r>
              <a:rPr lang="en" sz="1867" kern="0" dirty="0">
                <a:solidFill>
                  <a:srgbClr val="002B49"/>
                </a:solidFill>
                <a:highlight>
                  <a:srgbClr val="FFFFFF"/>
                </a:highlight>
                <a:latin typeface="Merriweather" panose="00000500000000000000" pitchFamily="2" charset="0"/>
                <a:ea typeface="Montserrat"/>
                <a:cs typeface="Montserrat"/>
                <a:sym typeface="Montserrat"/>
              </a:rPr>
              <a:t>Annually host One International Scholar to work on a proposed Heritage Science Research Project. </a:t>
            </a:r>
            <a:endParaRPr sz="1867" kern="0" dirty="0">
              <a:solidFill>
                <a:srgbClr val="002B49"/>
              </a:solidFill>
              <a:highlight>
                <a:srgbClr val="FFFFFF"/>
              </a:highlight>
              <a:latin typeface="Merriweather" panose="00000500000000000000" pitchFamily="2" charset="0"/>
              <a:ea typeface="Montserrat"/>
              <a:cs typeface="Montserrat"/>
              <a:sym typeface="Montserrat"/>
            </a:endParaRPr>
          </a:p>
          <a:p>
            <a:pPr marL="609585" indent="-414856" defTabSz="1219170">
              <a:buClr>
                <a:srgbClr val="002B49"/>
              </a:buClr>
              <a:buSzPts val="1300"/>
              <a:buFont typeface="Montserrat"/>
              <a:buChar char="●"/>
            </a:pPr>
            <a:r>
              <a:rPr lang="en" sz="1867" kern="0" dirty="0">
                <a:solidFill>
                  <a:srgbClr val="002B49"/>
                </a:solidFill>
                <a:highlight>
                  <a:srgbClr val="FFFFFF"/>
                </a:highlight>
                <a:latin typeface="Merriweather" panose="00000500000000000000" pitchFamily="2" charset="0"/>
                <a:ea typeface="Montserrat"/>
                <a:cs typeface="Montserrat"/>
                <a:sym typeface="Montserrat"/>
              </a:rPr>
              <a:t>First scholar will start in Fall of 2022.</a:t>
            </a:r>
            <a:endParaRPr sz="1867" kern="0" dirty="0">
              <a:solidFill>
                <a:srgbClr val="002B49"/>
              </a:solidFill>
              <a:highlight>
                <a:srgbClr val="FFFFFF"/>
              </a:highlight>
              <a:latin typeface="Merriweather" panose="00000500000000000000" pitchFamily="2" charset="0"/>
              <a:ea typeface="Montserrat"/>
              <a:cs typeface="Montserrat"/>
              <a:sym typeface="Montserrat"/>
            </a:endParaRPr>
          </a:p>
          <a:p>
            <a:pPr defTabSz="1219170">
              <a:buClr>
                <a:srgbClr val="000000"/>
              </a:buClr>
            </a:pPr>
            <a:endParaRPr sz="1867" kern="0" dirty="0">
              <a:solidFill>
                <a:srgbClr val="000000"/>
              </a:solidFill>
              <a:latin typeface="Arial"/>
              <a:cs typeface="Arial"/>
              <a:sym typeface="Arial"/>
            </a:endParaRPr>
          </a:p>
        </p:txBody>
      </p:sp>
      <p:pic>
        <p:nvPicPr>
          <p:cNvPr id="226" name="Google Shape;226;g111900fa61c_0_58"/>
          <p:cNvPicPr preferRelativeResize="0"/>
          <p:nvPr/>
        </p:nvPicPr>
        <p:blipFill>
          <a:blip r:embed="rId3">
            <a:alphaModFix/>
          </a:blip>
          <a:stretch>
            <a:fillRect/>
          </a:stretch>
        </p:blipFill>
        <p:spPr>
          <a:xfrm>
            <a:off x="178267" y="1773167"/>
            <a:ext cx="4941168" cy="2852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1126d316f5c_0_0"/>
          <p:cNvSpPr txBox="1"/>
          <p:nvPr/>
        </p:nvSpPr>
        <p:spPr>
          <a:xfrm>
            <a:off x="2348090" y="157301"/>
            <a:ext cx="9616877" cy="1614248"/>
          </a:xfrm>
          <a:prstGeom prst="rect">
            <a:avLst/>
          </a:prstGeom>
          <a:solidFill>
            <a:srgbClr val="E6E7E9"/>
          </a:solidFill>
          <a:ln>
            <a:noFill/>
          </a:ln>
        </p:spPr>
        <p:txBody>
          <a:bodyPr spcFirstLastPara="1" wrap="square" lIns="121900" tIns="121900" rIns="121900" bIns="121900" anchor="t" anchorCtr="0">
            <a:spAutoFit/>
          </a:bodyPr>
          <a:lstStyle/>
          <a:p>
            <a:pPr defTabSz="1219170">
              <a:lnSpc>
                <a:spcPct val="120000"/>
              </a:lnSpc>
              <a:spcAft>
                <a:spcPts val="267"/>
              </a:spcAft>
              <a:buClr>
                <a:srgbClr val="000000"/>
              </a:buClr>
            </a:pPr>
            <a:r>
              <a:rPr lang="en" sz="2400" kern="0" dirty="0">
                <a:solidFill>
                  <a:srgbClr val="000000"/>
                </a:solidFill>
                <a:latin typeface="Playfair Display"/>
                <a:ea typeface="Playfair Display"/>
                <a:cs typeface="Playfair Display"/>
                <a:sym typeface="Playfair Display"/>
              </a:rPr>
              <a:t>Integrating Risk Assessment for Pollutants into Energy-Saving Strategies for Sustainable Environmental Management of Collection Storage Spaces</a:t>
            </a:r>
            <a:endParaRPr sz="2400" b="1" kern="0" dirty="0">
              <a:solidFill>
                <a:srgbClr val="FFFFFF"/>
              </a:solidFill>
              <a:highlight>
                <a:srgbClr val="27282B"/>
              </a:highlight>
              <a:latin typeface="Arial"/>
              <a:cs typeface="Arial"/>
              <a:sym typeface="Arial"/>
            </a:endParaRPr>
          </a:p>
        </p:txBody>
      </p:sp>
      <p:pic>
        <p:nvPicPr>
          <p:cNvPr id="232" name="Google Shape;232;g1126d316f5c_0_0"/>
          <p:cNvPicPr preferRelativeResize="0"/>
          <p:nvPr/>
        </p:nvPicPr>
        <p:blipFill>
          <a:blip r:embed="rId3">
            <a:alphaModFix/>
          </a:blip>
          <a:stretch>
            <a:fillRect/>
          </a:stretch>
        </p:blipFill>
        <p:spPr>
          <a:xfrm>
            <a:off x="770122" y="2648285"/>
            <a:ext cx="4088333" cy="490600"/>
          </a:xfrm>
          <a:prstGeom prst="rect">
            <a:avLst/>
          </a:prstGeom>
          <a:noFill/>
          <a:ln>
            <a:noFill/>
          </a:ln>
        </p:spPr>
      </p:pic>
      <p:sp>
        <p:nvSpPr>
          <p:cNvPr id="233" name="Google Shape;233;g1126d316f5c_0_0"/>
          <p:cNvSpPr txBox="1"/>
          <p:nvPr/>
        </p:nvSpPr>
        <p:spPr>
          <a:xfrm>
            <a:off x="1363233" y="4288901"/>
            <a:ext cx="8829600" cy="1682793"/>
          </a:xfrm>
          <a:prstGeom prst="rect">
            <a:avLst/>
          </a:prstGeom>
          <a:noFill/>
          <a:ln>
            <a:noFill/>
          </a:ln>
        </p:spPr>
        <p:txBody>
          <a:bodyPr spcFirstLastPara="1" wrap="square" lIns="121900" tIns="121900" rIns="121900" bIns="121900" anchor="t" anchorCtr="0">
            <a:spAutoFit/>
          </a:bodyPr>
          <a:lstStyle/>
          <a:p>
            <a:pPr marL="609585" indent="-423323" defTabSz="1219170">
              <a:buClr>
                <a:srgbClr val="000000"/>
              </a:buClr>
              <a:buSzPts val="1400"/>
              <a:buFont typeface="Arial"/>
              <a:buChar char="●"/>
            </a:pPr>
            <a:r>
              <a:rPr lang="en" sz="1867" kern="0" dirty="0">
                <a:solidFill>
                  <a:srgbClr val="000000"/>
                </a:solidFill>
                <a:latin typeface="Merriweather" panose="00000500000000000000" pitchFamily="2" charset="0"/>
                <a:cs typeface="Arial"/>
                <a:sym typeface="Arial"/>
              </a:rPr>
              <a:t>Our flagship building National Archives in Washington DC, a selected site.</a:t>
            </a:r>
            <a:endParaRPr sz="1867" kern="0" dirty="0">
              <a:solidFill>
                <a:srgbClr val="000000"/>
              </a:solidFill>
              <a:latin typeface="Merriweather" panose="00000500000000000000" pitchFamily="2" charset="0"/>
              <a:cs typeface="Arial"/>
              <a:sym typeface="Arial"/>
            </a:endParaRPr>
          </a:p>
          <a:p>
            <a:pPr marL="609585" indent="-423323" defTabSz="1219170">
              <a:buClr>
                <a:srgbClr val="000000"/>
              </a:buClr>
              <a:buSzPts val="1400"/>
              <a:buFont typeface="Arial"/>
              <a:buChar char="●"/>
            </a:pPr>
            <a:r>
              <a:rPr lang="en" sz="1867" kern="0" dirty="0">
                <a:solidFill>
                  <a:srgbClr val="000000"/>
                </a:solidFill>
                <a:latin typeface="Merriweather" panose="00000500000000000000" pitchFamily="2" charset="0"/>
                <a:cs typeface="Arial"/>
                <a:sym typeface="Arial"/>
              </a:rPr>
              <a:t>A research partner in RIT’s study on Pollutants and Energy Saving Strategies in collection spaces.</a:t>
            </a:r>
            <a:endParaRPr sz="1867" kern="0" dirty="0">
              <a:solidFill>
                <a:srgbClr val="000000"/>
              </a:solidFill>
              <a:latin typeface="Merriweather" panose="00000500000000000000" pitchFamily="2" charset="0"/>
              <a:cs typeface="Arial"/>
              <a:sym typeface="Arial"/>
            </a:endParaRPr>
          </a:p>
          <a:p>
            <a:pPr defTabSz="1219170">
              <a:buClr>
                <a:srgbClr val="000000"/>
              </a:buClr>
            </a:pPr>
            <a:r>
              <a:rPr lang="en" sz="1867" kern="0" dirty="0">
                <a:solidFill>
                  <a:srgbClr val="000000"/>
                </a:solidFill>
                <a:latin typeface="Arial"/>
                <a:cs typeface="Arial"/>
                <a:sym typeface="Arial"/>
              </a:rPr>
              <a:t> </a:t>
            </a:r>
            <a:endParaRPr sz="1867" kern="0" dirty="0">
              <a:solidFill>
                <a:srgbClr val="000000"/>
              </a:solidFill>
              <a:latin typeface="Arial"/>
              <a:cs typeface="Arial"/>
              <a:sym typeface="Arial"/>
            </a:endParaRPr>
          </a:p>
        </p:txBody>
      </p:sp>
      <p:pic>
        <p:nvPicPr>
          <p:cNvPr id="234" name="Google Shape;234;g1126d316f5c_0_0"/>
          <p:cNvPicPr preferRelativeResize="0"/>
          <p:nvPr/>
        </p:nvPicPr>
        <p:blipFill>
          <a:blip r:embed="rId4">
            <a:alphaModFix/>
          </a:blip>
          <a:stretch>
            <a:fillRect/>
          </a:stretch>
        </p:blipFill>
        <p:spPr>
          <a:xfrm>
            <a:off x="6096000" y="2167714"/>
            <a:ext cx="3579333" cy="201336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111900fa61c_0_34"/>
          <p:cNvSpPr txBox="1"/>
          <p:nvPr/>
        </p:nvSpPr>
        <p:spPr>
          <a:xfrm>
            <a:off x="2485233" y="314600"/>
            <a:ext cx="8210800" cy="67706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800" kern="0" dirty="0">
                <a:solidFill>
                  <a:srgbClr val="000000"/>
                </a:solidFill>
                <a:latin typeface="Playfair Display"/>
                <a:ea typeface="Playfair Display"/>
                <a:cs typeface="Playfair Display"/>
                <a:sym typeface="Playfair Display"/>
              </a:rPr>
              <a:t>NARA Directive 1571 Archival Storage Standards</a:t>
            </a:r>
            <a:endParaRPr sz="1733" b="1" kern="0" dirty="0">
              <a:solidFill>
                <a:srgbClr val="010101"/>
              </a:solidFill>
              <a:highlight>
                <a:srgbClr val="FFFFFF"/>
              </a:highlight>
              <a:latin typeface="Arial"/>
              <a:cs typeface="Arial"/>
              <a:sym typeface="Arial"/>
            </a:endParaRPr>
          </a:p>
        </p:txBody>
      </p:sp>
      <p:sp>
        <p:nvSpPr>
          <p:cNvPr id="240" name="Google Shape;240;g111900fa61c_0_34"/>
          <p:cNvSpPr txBox="1"/>
          <p:nvPr/>
        </p:nvSpPr>
        <p:spPr>
          <a:xfrm>
            <a:off x="1194433" y="1838633"/>
            <a:ext cx="10146000" cy="3623600"/>
          </a:xfrm>
          <a:prstGeom prst="rect">
            <a:avLst/>
          </a:prstGeom>
          <a:noFill/>
          <a:ln>
            <a:noFill/>
          </a:ln>
        </p:spPr>
        <p:txBody>
          <a:bodyPr spcFirstLastPara="1" wrap="square" lIns="121900" tIns="121900" rIns="121900" bIns="121900" anchor="t" anchorCtr="0">
            <a:noAutofit/>
          </a:bodyPr>
          <a:lstStyle/>
          <a:p>
            <a:pPr defTabSz="1219170">
              <a:buClr>
                <a:srgbClr val="000000"/>
              </a:buClr>
              <a:buSzPts val="1800"/>
            </a:pPr>
            <a:r>
              <a:rPr lang="en" sz="2400" kern="0" dirty="0">
                <a:solidFill>
                  <a:srgbClr val="000000"/>
                </a:solidFill>
                <a:latin typeface="Merriweather"/>
                <a:ea typeface="Merriweather"/>
                <a:cs typeface="Merriweather"/>
                <a:sym typeface="Merriweather"/>
              </a:rPr>
              <a:t>Revising NARA’s Archival Storage Standards (NARA 1571)</a:t>
            </a:r>
            <a:endParaRPr sz="2400" kern="0" dirty="0">
              <a:solidFill>
                <a:srgbClr val="000000"/>
              </a:solidFill>
              <a:latin typeface="Merriweather"/>
              <a:ea typeface="Merriweather"/>
              <a:cs typeface="Merriweather"/>
              <a:sym typeface="Merriweather"/>
            </a:endParaRPr>
          </a:p>
          <a:p>
            <a:pPr marL="609585" indent="-457189" defTabSz="1219170">
              <a:buClr>
                <a:srgbClr val="000000"/>
              </a:buClr>
              <a:buSzPts val="1800"/>
              <a:buFont typeface="Merriweather"/>
              <a:buChar char="●"/>
            </a:pPr>
            <a:r>
              <a:rPr lang="en" sz="2400" kern="0" dirty="0">
                <a:solidFill>
                  <a:srgbClr val="000000"/>
                </a:solidFill>
                <a:latin typeface="Merriweather"/>
                <a:ea typeface="Merriweather"/>
                <a:cs typeface="Merriweather"/>
                <a:sym typeface="Merriweather"/>
              </a:rPr>
              <a:t>Updated to include research findings since 2002.</a:t>
            </a:r>
            <a:endParaRPr sz="2400" kern="0" dirty="0">
              <a:solidFill>
                <a:srgbClr val="000000"/>
              </a:solidFill>
              <a:latin typeface="Merriweather"/>
              <a:ea typeface="Merriweather"/>
              <a:cs typeface="Merriweather"/>
              <a:sym typeface="Merriweather"/>
            </a:endParaRPr>
          </a:p>
          <a:p>
            <a:pPr marL="609585" indent="-457189" defTabSz="1219170">
              <a:buClr>
                <a:srgbClr val="000000"/>
              </a:buClr>
              <a:buSzPts val="1800"/>
              <a:buFont typeface="Merriweather"/>
              <a:buChar char="●"/>
            </a:pPr>
            <a:r>
              <a:rPr lang="en" sz="2400" kern="0" dirty="0">
                <a:solidFill>
                  <a:srgbClr val="000000"/>
                </a:solidFill>
                <a:latin typeface="Merriweather"/>
                <a:ea typeface="Merriweather"/>
                <a:cs typeface="Merriweather"/>
                <a:sym typeface="Merriweather"/>
              </a:rPr>
              <a:t>Includes more explanation of the why the requirements are in place and a bibliography. </a:t>
            </a:r>
          </a:p>
          <a:p>
            <a:pPr marL="609585" indent="-457189" defTabSz="1219170">
              <a:buClr>
                <a:srgbClr val="000000"/>
              </a:buClr>
              <a:buSzPts val="1800"/>
              <a:buFont typeface="Merriweather"/>
              <a:buChar char="●"/>
            </a:pPr>
            <a:r>
              <a:rPr lang="en-US" sz="2400" kern="0" dirty="0">
                <a:solidFill>
                  <a:srgbClr val="000000"/>
                </a:solidFill>
                <a:latin typeface="Merriweather"/>
                <a:ea typeface="Merriweather"/>
                <a:cs typeface="Merriweather"/>
                <a:sym typeface="Merriweather"/>
              </a:rPr>
              <a:t>Emphasize energy savings.</a:t>
            </a:r>
            <a:endParaRPr sz="2400" kern="0" dirty="0">
              <a:solidFill>
                <a:srgbClr val="000000"/>
              </a:solidFill>
              <a:latin typeface="Merriweather"/>
              <a:ea typeface="Merriweather"/>
              <a:cs typeface="Merriweather"/>
              <a:sym typeface="Merriweather"/>
            </a:endParaRPr>
          </a:p>
          <a:p>
            <a:pPr marL="609585" defTabSz="1219170">
              <a:buClr>
                <a:srgbClr val="000000"/>
              </a:buClr>
              <a:buSzPts val="1800"/>
            </a:pPr>
            <a:endParaRPr sz="2400" kern="0" dirty="0">
              <a:solidFill>
                <a:srgbClr val="000000"/>
              </a:solidFill>
              <a:latin typeface="Merriweather"/>
              <a:ea typeface="Merriweather"/>
              <a:cs typeface="Merriweather"/>
              <a:sym typeface="Merriweather"/>
            </a:endParaRPr>
          </a:p>
          <a:p>
            <a:pPr marL="1219170" defTabSz="1219170">
              <a:buClr>
                <a:srgbClr val="000000"/>
              </a:buClr>
              <a:buSzPts val="1800"/>
            </a:pPr>
            <a:endParaRPr sz="2400" kern="0" dirty="0">
              <a:solidFill>
                <a:srgbClr val="000000"/>
              </a:solidFill>
              <a:latin typeface="Merriweather"/>
              <a:ea typeface="Merriweather"/>
              <a:cs typeface="Merriweather"/>
              <a:sym typeface="Merriweather"/>
            </a:endParaRPr>
          </a:p>
          <a:p>
            <a:pPr defTabSz="1219170">
              <a:buClr>
                <a:srgbClr val="000000"/>
              </a:buClr>
              <a:buSzPts val="1800"/>
            </a:pPr>
            <a:endParaRPr sz="2400" kern="0" dirty="0">
              <a:solidFill>
                <a:srgbClr val="000000"/>
              </a:solidFill>
              <a:latin typeface="Merriweather"/>
              <a:ea typeface="Merriweather"/>
              <a:cs typeface="Merriweather"/>
              <a:sym typeface="Merriweathe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7762A-EE2D-42F0-BD2A-D845D1FB9C52}"/>
              </a:ext>
            </a:extLst>
          </p:cNvPr>
          <p:cNvSpPr>
            <a:spLocks noGrp="1"/>
          </p:cNvSpPr>
          <p:nvPr>
            <p:ph type="title"/>
          </p:nvPr>
        </p:nvSpPr>
        <p:spPr>
          <a:xfrm>
            <a:off x="993553" y="75592"/>
            <a:ext cx="7474172" cy="1325563"/>
          </a:xfrm>
        </p:spPr>
        <p:txBody>
          <a:bodyPr>
            <a:normAutofit/>
          </a:bodyPr>
          <a:lstStyle/>
          <a:p>
            <a:r>
              <a:rPr lang="en-US" dirty="0"/>
              <a:t>Speakers</a:t>
            </a:r>
          </a:p>
        </p:txBody>
      </p:sp>
      <p:sp>
        <p:nvSpPr>
          <p:cNvPr id="4" name="Footer Placeholder 3">
            <a:extLst>
              <a:ext uri="{FF2B5EF4-FFF2-40B4-BE49-F238E27FC236}">
                <a16:creationId xmlns:a16="http://schemas.microsoft.com/office/drawing/2014/main" id="{8509216D-9460-4B6A-860C-77D2A2C1A422}"/>
              </a:ext>
            </a:extLst>
          </p:cNvPr>
          <p:cNvSpPr>
            <a:spLocks noGrp="1"/>
          </p:cNvSpPr>
          <p:nvPr>
            <p:ph type="ftr" sz="quarter" idx="11"/>
          </p:nvPr>
        </p:nvSpPr>
        <p:spPr>
          <a:xfrm>
            <a:off x="1103859" y="6356350"/>
            <a:ext cx="4894169" cy="365125"/>
          </a:xfrm>
        </p:spPr>
        <p:txBody>
          <a:bodyPr>
            <a:normAutofit/>
          </a:bodyPr>
          <a:lstStyle/>
          <a:p>
            <a:pPr algn="l">
              <a:spcAft>
                <a:spcPts val="600"/>
              </a:spcAft>
            </a:pPr>
            <a:r>
              <a:rPr lang="en-US" sz="1050" dirty="0">
                <a:solidFill>
                  <a:schemeClr val="tx1">
                    <a:lumMod val="75000"/>
                    <a:lumOff val="25000"/>
                  </a:schemeClr>
                </a:solidFill>
              </a:rPr>
              <a:t>February 24, 2022</a:t>
            </a:r>
          </a:p>
        </p:txBody>
      </p:sp>
      <p:sp>
        <p:nvSpPr>
          <p:cNvPr id="34" name="Rectangle 33">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drawing of a face&#10;&#10;Description automatically generated">
            <a:extLst>
              <a:ext uri="{FF2B5EF4-FFF2-40B4-BE49-F238E27FC236}">
                <a16:creationId xmlns:a16="http://schemas.microsoft.com/office/drawing/2014/main" id="{21E1F837-D7FA-4156-A7B9-BCB013DE01B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pic>
        <p:nvPicPr>
          <p:cNvPr id="8" name="Picture 7">
            <a:extLst>
              <a:ext uri="{FF2B5EF4-FFF2-40B4-BE49-F238E27FC236}">
                <a16:creationId xmlns:a16="http://schemas.microsoft.com/office/drawing/2014/main" id="{7B0276B0-10EA-44A1-B01D-DDCE322CF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8069" y="1663353"/>
            <a:ext cx="3298368" cy="2563466"/>
          </a:xfrm>
          <a:prstGeom prst="rect">
            <a:avLst/>
          </a:prstGeom>
        </p:spPr>
      </p:pic>
      <p:pic>
        <p:nvPicPr>
          <p:cNvPr id="10" name="Picture 9">
            <a:extLst>
              <a:ext uri="{FF2B5EF4-FFF2-40B4-BE49-F238E27FC236}">
                <a16:creationId xmlns:a16="http://schemas.microsoft.com/office/drawing/2014/main" id="{F70556E2-B949-4DF7-89A6-00C9120418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73983" y="1295902"/>
            <a:ext cx="3009900" cy="3172954"/>
          </a:xfrm>
          <a:prstGeom prst="rect">
            <a:avLst/>
          </a:prstGeom>
        </p:spPr>
      </p:pic>
      <p:sp>
        <p:nvSpPr>
          <p:cNvPr id="14" name="TextBox 13">
            <a:extLst>
              <a:ext uri="{FF2B5EF4-FFF2-40B4-BE49-F238E27FC236}">
                <a16:creationId xmlns:a16="http://schemas.microsoft.com/office/drawing/2014/main" id="{D8610A13-0102-4C33-B6D7-DAEF103204EE}"/>
              </a:ext>
            </a:extLst>
          </p:cNvPr>
          <p:cNvSpPr txBox="1"/>
          <p:nvPr/>
        </p:nvSpPr>
        <p:spPr>
          <a:xfrm>
            <a:off x="1067788" y="4875145"/>
            <a:ext cx="3447062" cy="923330"/>
          </a:xfrm>
          <a:prstGeom prst="rect">
            <a:avLst/>
          </a:prstGeom>
          <a:noFill/>
        </p:spPr>
        <p:txBody>
          <a:bodyPr wrap="square" rtlCol="0">
            <a:spAutoFit/>
          </a:bodyPr>
          <a:lstStyle/>
          <a:p>
            <a:r>
              <a:rPr lang="en-US" dirty="0"/>
              <a:t>Allison Olson</a:t>
            </a:r>
          </a:p>
          <a:p>
            <a:r>
              <a:rPr lang="en-US" dirty="0"/>
              <a:t>Director of Preservation Programs</a:t>
            </a:r>
          </a:p>
          <a:p>
            <a:r>
              <a:rPr lang="en-US" dirty="0"/>
              <a:t>NARA</a:t>
            </a:r>
          </a:p>
        </p:txBody>
      </p:sp>
      <p:sp>
        <p:nvSpPr>
          <p:cNvPr id="15" name="TextBox 14">
            <a:extLst>
              <a:ext uri="{FF2B5EF4-FFF2-40B4-BE49-F238E27FC236}">
                <a16:creationId xmlns:a16="http://schemas.microsoft.com/office/drawing/2014/main" id="{B9DF7D8E-EAAF-4295-AB45-FADE9FBF775A}"/>
              </a:ext>
            </a:extLst>
          </p:cNvPr>
          <p:cNvSpPr txBox="1"/>
          <p:nvPr/>
        </p:nvSpPr>
        <p:spPr>
          <a:xfrm>
            <a:off x="5492849" y="4941099"/>
            <a:ext cx="3206491" cy="1477328"/>
          </a:xfrm>
          <a:prstGeom prst="rect">
            <a:avLst/>
          </a:prstGeom>
          <a:noFill/>
        </p:spPr>
        <p:txBody>
          <a:bodyPr wrap="square" rtlCol="0">
            <a:spAutoFit/>
          </a:bodyPr>
          <a:lstStyle/>
          <a:p>
            <a:r>
              <a:rPr lang="en-US" dirty="0"/>
              <a:t>Emily </a:t>
            </a:r>
            <a:r>
              <a:rPr lang="en-US" dirty="0" err="1"/>
              <a:t>Farek</a:t>
            </a:r>
            <a:endParaRPr lang="en-US" dirty="0"/>
          </a:p>
          <a:p>
            <a:r>
              <a:rPr lang="en-US" dirty="0"/>
              <a:t>Conservation Manager</a:t>
            </a:r>
          </a:p>
          <a:p>
            <a:r>
              <a:rPr lang="en-US" dirty="0"/>
              <a:t>Tennessee State Library and Archives</a:t>
            </a:r>
          </a:p>
          <a:p>
            <a:endParaRPr lang="en-US" dirty="0"/>
          </a:p>
        </p:txBody>
      </p:sp>
    </p:spTree>
    <p:extLst>
      <p:ext uri="{BB962C8B-B14F-4D97-AF65-F5344CB8AC3E}">
        <p14:creationId xmlns:p14="http://schemas.microsoft.com/office/powerpoint/2010/main" val="29625583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4"/>
        <p:cNvGrpSpPr/>
        <p:nvPr/>
      </p:nvGrpSpPr>
      <p:grpSpPr>
        <a:xfrm>
          <a:off x="0" y="0"/>
          <a:ext cx="0" cy="0"/>
          <a:chOff x="0" y="0"/>
          <a:chExt cx="0" cy="0"/>
        </a:xfrm>
      </p:grpSpPr>
      <p:sp>
        <p:nvSpPr>
          <p:cNvPr id="245" name="Google Shape;245;g10fd0a3d750_0_319"/>
          <p:cNvSpPr txBox="1"/>
          <p:nvPr/>
        </p:nvSpPr>
        <p:spPr>
          <a:xfrm>
            <a:off x="179967" y="1289767"/>
            <a:ext cx="12253200" cy="1462800"/>
          </a:xfrm>
          <a:prstGeom prst="rect">
            <a:avLst/>
          </a:prstGeom>
          <a:solidFill>
            <a:srgbClr val="FFFFFF"/>
          </a:solidFill>
          <a:ln>
            <a:noFill/>
          </a:ln>
        </p:spPr>
        <p:txBody>
          <a:bodyPr spcFirstLastPara="1" wrap="square" lIns="121900" tIns="121900" rIns="121900" bIns="121900" anchor="t" anchorCtr="0">
            <a:noAutofit/>
          </a:bodyPr>
          <a:lstStyle/>
          <a:p>
            <a:pPr defTabSz="1219170">
              <a:buClr>
                <a:srgbClr val="000000"/>
              </a:buClr>
              <a:buSzPts val="1800"/>
            </a:pPr>
            <a:r>
              <a:rPr lang="en" sz="2400" kern="0" dirty="0">
                <a:solidFill>
                  <a:srgbClr val="000000"/>
                </a:solidFill>
                <a:latin typeface="Merriweather"/>
                <a:ea typeface="Merriweather"/>
                <a:cs typeface="Merriweather"/>
                <a:sym typeface="Merriweather"/>
              </a:rPr>
              <a:t>Temperature and Relative Humidity Standards in 1571</a:t>
            </a:r>
            <a:endParaRPr sz="2400" kern="0" dirty="0">
              <a:solidFill>
                <a:srgbClr val="000000"/>
              </a:solidFill>
              <a:latin typeface="Merriweather"/>
              <a:ea typeface="Merriweather"/>
              <a:cs typeface="Merriweather"/>
              <a:sym typeface="Merriweather"/>
            </a:endParaRPr>
          </a:p>
        </p:txBody>
      </p:sp>
      <p:pic>
        <p:nvPicPr>
          <p:cNvPr id="246" name="Google Shape;246;g10fd0a3d750_0_319"/>
          <p:cNvPicPr preferRelativeResize="0"/>
          <p:nvPr/>
        </p:nvPicPr>
        <p:blipFill rotWithShape="1">
          <a:blip r:embed="rId3">
            <a:alphaModFix/>
          </a:blip>
          <a:srcRect b="72229"/>
          <a:stretch/>
        </p:blipFill>
        <p:spPr>
          <a:xfrm>
            <a:off x="270418" y="2064967"/>
            <a:ext cx="11651165" cy="161286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g1147d37d99c_0_0"/>
          <p:cNvSpPr txBox="1"/>
          <p:nvPr/>
        </p:nvSpPr>
        <p:spPr>
          <a:xfrm>
            <a:off x="1125600" y="1897967"/>
            <a:ext cx="9872400" cy="3200836"/>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800"/>
            </a:pPr>
            <a:r>
              <a:rPr lang="en" sz="2400" kern="0" dirty="0">
                <a:solidFill>
                  <a:srgbClr val="000000"/>
                </a:solidFill>
                <a:latin typeface="Merriweather"/>
                <a:ea typeface="Merriweather"/>
                <a:cs typeface="Merriweather"/>
                <a:sym typeface="Merriweather"/>
              </a:rPr>
              <a:t>Major changes to NARA's preservation environment directive:</a:t>
            </a:r>
            <a:endParaRPr sz="2400" kern="0" dirty="0">
              <a:solidFill>
                <a:srgbClr val="000000"/>
              </a:solidFill>
              <a:latin typeface="Merriweather"/>
              <a:ea typeface="Merriweather"/>
              <a:cs typeface="Merriweather"/>
              <a:sym typeface="Merriweather"/>
            </a:endParaRPr>
          </a:p>
          <a:p>
            <a:pPr marL="609585" indent="-457189" defTabSz="1219170">
              <a:buClr>
                <a:srgbClr val="000000"/>
              </a:buClr>
              <a:buSzPts val="1800"/>
              <a:buFont typeface="Merriweather"/>
              <a:buChar char="●"/>
            </a:pPr>
            <a:r>
              <a:rPr lang="en" sz="2400" kern="0" dirty="0">
                <a:solidFill>
                  <a:srgbClr val="000000"/>
                </a:solidFill>
                <a:latin typeface="Merriweather"/>
                <a:ea typeface="Merriweather"/>
                <a:cs typeface="Merriweather"/>
                <a:sym typeface="Merriweather"/>
              </a:rPr>
              <a:t>change exhibition parameters</a:t>
            </a:r>
            <a:endParaRPr sz="2400" kern="0" dirty="0">
              <a:solidFill>
                <a:srgbClr val="000000"/>
              </a:solidFill>
              <a:latin typeface="Merriweather"/>
              <a:ea typeface="Merriweather"/>
              <a:cs typeface="Merriweather"/>
              <a:sym typeface="Merriweather"/>
            </a:endParaRPr>
          </a:p>
          <a:p>
            <a:pPr marL="609585" indent="-457189" defTabSz="1219170">
              <a:buClr>
                <a:srgbClr val="000000"/>
              </a:buClr>
              <a:buSzPts val="1800"/>
              <a:buFont typeface="Merriweather"/>
              <a:buChar char="●"/>
            </a:pPr>
            <a:r>
              <a:rPr lang="en" sz="2400" kern="0" dirty="0">
                <a:solidFill>
                  <a:srgbClr val="000000"/>
                </a:solidFill>
                <a:latin typeface="Merriweather"/>
                <a:ea typeface="Merriweather"/>
                <a:cs typeface="Merriweather"/>
                <a:sym typeface="Merriweather"/>
              </a:rPr>
              <a:t>modify acetic acid ppm limits</a:t>
            </a:r>
            <a:endParaRPr sz="2400" kern="0" dirty="0">
              <a:solidFill>
                <a:srgbClr val="000000"/>
              </a:solidFill>
              <a:latin typeface="Merriweather"/>
              <a:ea typeface="Merriweather"/>
              <a:cs typeface="Merriweather"/>
              <a:sym typeface="Merriweather"/>
            </a:endParaRPr>
          </a:p>
          <a:p>
            <a:pPr marL="609585" indent="-457189" defTabSz="1219170">
              <a:buClr>
                <a:srgbClr val="000000"/>
              </a:buClr>
              <a:buSzPts val="1800"/>
              <a:buFont typeface="Merriweather"/>
              <a:buChar char="●"/>
            </a:pPr>
            <a:r>
              <a:rPr lang="en" sz="2400" kern="0" dirty="0">
                <a:solidFill>
                  <a:srgbClr val="000000"/>
                </a:solidFill>
                <a:latin typeface="Merriweather"/>
                <a:ea typeface="Merriweather"/>
                <a:cs typeface="Merriweather"/>
                <a:sym typeface="Merriweather"/>
              </a:rPr>
              <a:t>address SO2, NO2, and Ozone </a:t>
            </a:r>
            <a:endParaRPr sz="2400" kern="0" dirty="0">
              <a:solidFill>
                <a:srgbClr val="000000"/>
              </a:solidFill>
              <a:latin typeface="Merriweather"/>
              <a:ea typeface="Merriweather"/>
              <a:cs typeface="Merriweather"/>
              <a:sym typeface="Merriweather"/>
            </a:endParaRPr>
          </a:p>
          <a:p>
            <a:pPr marL="609585" indent="-457189" defTabSz="1219170">
              <a:buClr>
                <a:srgbClr val="000000"/>
              </a:buClr>
              <a:buSzPts val="1800"/>
              <a:buFont typeface="Merriweather"/>
              <a:buChar char="●"/>
            </a:pPr>
            <a:r>
              <a:rPr lang="en" sz="2400" kern="0" dirty="0">
                <a:solidFill>
                  <a:srgbClr val="000000"/>
                </a:solidFill>
                <a:latin typeface="Merriweather"/>
                <a:ea typeface="Merriweather"/>
                <a:cs typeface="Merriweather"/>
                <a:sym typeface="Merriweather"/>
              </a:rPr>
              <a:t>endorse passive methods of measuring pollutants</a:t>
            </a:r>
            <a:endParaRPr sz="2400" kern="0" dirty="0">
              <a:solidFill>
                <a:srgbClr val="000000"/>
              </a:solidFill>
              <a:latin typeface="Merriweather"/>
              <a:ea typeface="Merriweather"/>
              <a:cs typeface="Merriweather"/>
              <a:sym typeface="Merriweather"/>
            </a:endParaRPr>
          </a:p>
          <a:p>
            <a:pPr marL="609585" indent="-457189" defTabSz="1219170">
              <a:buClr>
                <a:srgbClr val="000000"/>
              </a:buClr>
              <a:buSzPts val="1800"/>
              <a:buFont typeface="Merriweather"/>
              <a:buChar char="●"/>
            </a:pPr>
            <a:r>
              <a:rPr lang="en" sz="2400" kern="0" dirty="0">
                <a:solidFill>
                  <a:srgbClr val="000000"/>
                </a:solidFill>
                <a:latin typeface="Merriweather"/>
                <a:ea typeface="Merriweather"/>
                <a:cs typeface="Merriweather"/>
                <a:sym typeface="Merriweather"/>
              </a:rPr>
              <a:t>consider the context of significance in determining storage parameters</a:t>
            </a:r>
            <a:endParaRPr sz="2400" kern="0" dirty="0">
              <a:solidFill>
                <a:srgbClr val="000000"/>
              </a:solidFill>
              <a:latin typeface="Merriweather"/>
              <a:ea typeface="Merriweather"/>
              <a:cs typeface="Merriweather"/>
              <a:sym typeface="Merriweather"/>
            </a:endParaRPr>
          </a:p>
          <a:p>
            <a:pPr defTabSz="1219170">
              <a:buClr>
                <a:srgbClr val="000000"/>
              </a:buClr>
              <a:buSzPts val="1800"/>
            </a:pPr>
            <a:endParaRPr sz="2400" kern="0" dirty="0">
              <a:solidFill>
                <a:srgbClr val="000000"/>
              </a:solidFill>
              <a:latin typeface="Merriweather"/>
              <a:ea typeface="Merriweather"/>
              <a:cs typeface="Merriweather"/>
              <a:sym typeface="Merriweathe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g10fd0a3d750_0_163"/>
          <p:cNvSpPr txBox="1"/>
          <p:nvPr/>
        </p:nvSpPr>
        <p:spPr>
          <a:xfrm>
            <a:off x="3512900" y="2103333"/>
            <a:ext cx="8480000" cy="2902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3000"/>
            </a:pPr>
            <a:r>
              <a:rPr lang="en" sz="4000" kern="0">
                <a:solidFill>
                  <a:srgbClr val="FFFFFF"/>
                </a:solidFill>
                <a:latin typeface="Merriweather"/>
                <a:ea typeface="Merriweather"/>
                <a:cs typeface="Merriweather"/>
                <a:sym typeface="Merriweather"/>
              </a:rPr>
              <a:t>Strategy 4: Defining competencies and skills needed to deliver Preservation Programs’ future programs.</a:t>
            </a:r>
            <a:endParaRPr sz="4000" kern="0">
              <a:solidFill>
                <a:srgbClr val="FFFFFF"/>
              </a:solidFill>
              <a:latin typeface="Merriweather"/>
              <a:ea typeface="Merriweather"/>
              <a:cs typeface="Merriweather"/>
              <a:sym typeface="Merriweather"/>
            </a:endParaRPr>
          </a:p>
          <a:p>
            <a:pPr defTabSz="1219170">
              <a:lnSpc>
                <a:spcPct val="115000"/>
              </a:lnSpc>
              <a:buClr>
                <a:srgbClr val="000000"/>
              </a:buClr>
              <a:buSzPts val="3000"/>
            </a:pPr>
            <a:endParaRPr sz="4000" kern="0">
              <a:solidFill>
                <a:srgbClr val="FFFFFF"/>
              </a:solidFill>
              <a:latin typeface="Merriweather"/>
              <a:ea typeface="Merriweather"/>
              <a:cs typeface="Merriweather"/>
              <a:sym typeface="Merriweather"/>
            </a:endParaRPr>
          </a:p>
          <a:p>
            <a:pPr algn="ctr" defTabSz="1219170">
              <a:lnSpc>
                <a:spcPct val="115000"/>
              </a:lnSpc>
              <a:buClr>
                <a:srgbClr val="000000"/>
              </a:buClr>
              <a:buSzPts val="3000"/>
            </a:pPr>
            <a:endParaRPr sz="4000" kern="0">
              <a:solidFill>
                <a:srgbClr val="FFFFFF"/>
              </a:solidFill>
              <a:latin typeface="Merriweather"/>
              <a:ea typeface="Merriweather"/>
              <a:cs typeface="Merriweather"/>
              <a:sym typeface="Merriweather"/>
            </a:endParaRPr>
          </a:p>
          <a:p>
            <a:pPr algn="ctr" defTabSz="1219170">
              <a:lnSpc>
                <a:spcPct val="115000"/>
              </a:lnSpc>
              <a:buClr>
                <a:srgbClr val="000000"/>
              </a:buClr>
              <a:buSzPts val="2000"/>
            </a:pPr>
            <a:endParaRPr sz="2400" kern="0">
              <a:solidFill>
                <a:srgbClr val="FFFFFF"/>
              </a:solidFill>
              <a:latin typeface="Merriweather Light"/>
              <a:ea typeface="Merriweather Light"/>
              <a:cs typeface="Merriweather Light"/>
              <a:sym typeface="Merriweather 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1126d316f5c_0_9"/>
          <p:cNvSpPr txBox="1"/>
          <p:nvPr/>
        </p:nvSpPr>
        <p:spPr>
          <a:xfrm>
            <a:off x="3512900" y="2103333"/>
            <a:ext cx="8480000" cy="2902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3000"/>
            </a:pPr>
            <a:r>
              <a:rPr lang="en" sz="4000" kern="0">
                <a:solidFill>
                  <a:srgbClr val="FFFFFF"/>
                </a:solidFill>
                <a:latin typeface="Merriweather"/>
                <a:ea typeface="Merriweather"/>
                <a:cs typeface="Merriweather"/>
                <a:sym typeface="Merriweather"/>
              </a:rPr>
              <a:t>Leadership in Archival Preservation</a:t>
            </a:r>
            <a:endParaRPr sz="4000" kern="0">
              <a:solidFill>
                <a:srgbClr val="FFFFFF"/>
              </a:solidFill>
              <a:latin typeface="Merriweather"/>
              <a:ea typeface="Merriweather"/>
              <a:cs typeface="Merriweather"/>
              <a:sym typeface="Merriweather"/>
            </a:endParaRPr>
          </a:p>
          <a:p>
            <a:pPr defTabSz="1219170">
              <a:lnSpc>
                <a:spcPct val="115000"/>
              </a:lnSpc>
              <a:buClr>
                <a:srgbClr val="000000"/>
              </a:buClr>
              <a:buSzPts val="3000"/>
            </a:pPr>
            <a:endParaRPr sz="4000" kern="0">
              <a:solidFill>
                <a:srgbClr val="FFFFFF"/>
              </a:solidFill>
              <a:latin typeface="Merriweather"/>
              <a:ea typeface="Merriweather"/>
              <a:cs typeface="Merriweather"/>
              <a:sym typeface="Merriweather"/>
            </a:endParaRPr>
          </a:p>
          <a:p>
            <a:pPr algn="ctr" defTabSz="1219170">
              <a:lnSpc>
                <a:spcPct val="115000"/>
              </a:lnSpc>
              <a:buClr>
                <a:srgbClr val="000000"/>
              </a:buClr>
              <a:buSzPts val="3000"/>
            </a:pPr>
            <a:endParaRPr sz="4000" kern="0">
              <a:solidFill>
                <a:srgbClr val="FFFFFF"/>
              </a:solidFill>
              <a:latin typeface="Merriweather"/>
              <a:ea typeface="Merriweather"/>
              <a:cs typeface="Merriweather"/>
              <a:sym typeface="Merriweather"/>
            </a:endParaRPr>
          </a:p>
          <a:p>
            <a:pPr algn="ctr" defTabSz="1219170">
              <a:lnSpc>
                <a:spcPct val="115000"/>
              </a:lnSpc>
              <a:buClr>
                <a:srgbClr val="000000"/>
              </a:buClr>
              <a:buSzPts val="2000"/>
            </a:pPr>
            <a:endParaRPr sz="2400" kern="0">
              <a:solidFill>
                <a:srgbClr val="FFFFFF"/>
              </a:solidFill>
              <a:latin typeface="Merriweather Light"/>
              <a:ea typeface="Merriweather Light"/>
              <a:cs typeface="Merriweather Light"/>
              <a:sym typeface="Merriweather Ligh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1126d316f5c_0_13"/>
          <p:cNvSpPr txBox="1"/>
          <p:nvPr/>
        </p:nvSpPr>
        <p:spPr>
          <a:xfrm>
            <a:off x="2558633" y="489668"/>
            <a:ext cx="8787600" cy="67706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800" kern="0" dirty="0">
                <a:solidFill>
                  <a:srgbClr val="000000"/>
                </a:solidFill>
                <a:latin typeface="Playfair Display"/>
                <a:ea typeface="Playfair Display"/>
                <a:cs typeface="Playfair Display"/>
                <a:sym typeface="Playfair Display"/>
              </a:rPr>
              <a:t>Co-Hosted Conferences</a:t>
            </a:r>
            <a:endParaRPr sz="1867" kern="0" dirty="0">
              <a:solidFill>
                <a:srgbClr val="000000"/>
              </a:solidFill>
              <a:latin typeface="Arial"/>
              <a:cs typeface="Arial"/>
              <a:sym typeface="Arial"/>
            </a:endParaRPr>
          </a:p>
        </p:txBody>
      </p:sp>
      <p:pic>
        <p:nvPicPr>
          <p:cNvPr id="267" name="Google Shape;267;g1126d316f5c_0_13"/>
          <p:cNvPicPr preferRelativeResize="0"/>
          <p:nvPr/>
        </p:nvPicPr>
        <p:blipFill>
          <a:blip r:embed="rId3">
            <a:alphaModFix/>
          </a:blip>
          <a:stretch>
            <a:fillRect/>
          </a:stretch>
        </p:blipFill>
        <p:spPr>
          <a:xfrm>
            <a:off x="203201" y="1551501"/>
            <a:ext cx="2355433" cy="1710100"/>
          </a:xfrm>
          <a:prstGeom prst="rect">
            <a:avLst/>
          </a:prstGeom>
          <a:noFill/>
          <a:ln>
            <a:noFill/>
          </a:ln>
        </p:spPr>
      </p:pic>
      <p:pic>
        <p:nvPicPr>
          <p:cNvPr id="268" name="Google Shape;268;g1126d316f5c_0_13"/>
          <p:cNvPicPr preferRelativeResize="0"/>
          <p:nvPr/>
        </p:nvPicPr>
        <p:blipFill rotWithShape="1">
          <a:blip r:embed="rId4">
            <a:alphaModFix/>
          </a:blip>
          <a:srcRect l="-820" t="14450" r="820" b="59370"/>
          <a:stretch/>
        </p:blipFill>
        <p:spPr>
          <a:xfrm>
            <a:off x="2698934" y="1771701"/>
            <a:ext cx="7708900" cy="398967"/>
          </a:xfrm>
          <a:prstGeom prst="rect">
            <a:avLst/>
          </a:prstGeom>
          <a:noFill/>
          <a:ln>
            <a:noFill/>
          </a:ln>
        </p:spPr>
      </p:pic>
      <p:sp>
        <p:nvSpPr>
          <p:cNvPr id="269" name="Google Shape;269;g1126d316f5c_0_13"/>
          <p:cNvSpPr txBox="1"/>
          <p:nvPr/>
        </p:nvSpPr>
        <p:spPr>
          <a:xfrm>
            <a:off x="2698933" y="2262734"/>
            <a:ext cx="8670800" cy="3939500"/>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400" kern="0" dirty="0">
                <a:solidFill>
                  <a:srgbClr val="000000"/>
                </a:solidFill>
                <a:latin typeface="Merriweather" panose="00000500000000000000" pitchFamily="2" charset="0"/>
                <a:cs typeface="Arial"/>
                <a:sym typeface="Arial"/>
              </a:rPr>
              <a:t>35th IPH congress: Washington, D.C. June 7-11, 2021 </a:t>
            </a:r>
            <a:endParaRPr sz="2400" kern="0" dirty="0">
              <a:solidFill>
                <a:srgbClr val="000000"/>
              </a:solidFill>
              <a:latin typeface="Merriweather" panose="00000500000000000000" pitchFamily="2" charset="0"/>
              <a:cs typeface="Arial"/>
              <a:sym typeface="Arial"/>
            </a:endParaRPr>
          </a:p>
          <a:p>
            <a:pPr defTabSz="1219170">
              <a:buClr>
                <a:srgbClr val="000000"/>
              </a:buClr>
            </a:pPr>
            <a:r>
              <a:rPr lang="en" sz="2400" kern="0" dirty="0">
                <a:solidFill>
                  <a:srgbClr val="000000"/>
                </a:solidFill>
                <a:latin typeface="Merriweather" panose="00000500000000000000" pitchFamily="2" charset="0"/>
                <a:cs typeface="Arial"/>
                <a:sym typeface="Arial"/>
              </a:rPr>
              <a:t>Co-hosted with National Gallery of Art and Library of Congress</a:t>
            </a:r>
            <a:endParaRPr sz="2400" kern="0" dirty="0">
              <a:solidFill>
                <a:srgbClr val="000000"/>
              </a:solidFill>
              <a:latin typeface="Merriweather" panose="00000500000000000000" pitchFamily="2" charset="0"/>
              <a:cs typeface="Arial"/>
              <a:sym typeface="Arial"/>
            </a:endParaRPr>
          </a:p>
          <a:p>
            <a:pPr defTabSz="1219170">
              <a:buClr>
                <a:srgbClr val="000000"/>
              </a:buClr>
            </a:pPr>
            <a:r>
              <a:rPr lang="en" sz="2400" kern="0" dirty="0">
                <a:solidFill>
                  <a:srgbClr val="000000"/>
                </a:solidFill>
                <a:latin typeface="Merriweather" panose="00000500000000000000" pitchFamily="2" charset="0"/>
                <a:cs typeface="Arial"/>
                <a:sym typeface="Arial"/>
              </a:rPr>
              <a:t>Organized by:  Beatriz Centeno-Pineiro, Amy Lubick, </a:t>
            </a:r>
            <a:endParaRPr sz="2400" kern="0" dirty="0">
              <a:solidFill>
                <a:srgbClr val="000000"/>
              </a:solidFill>
              <a:latin typeface="Merriweather" panose="00000500000000000000" pitchFamily="2" charset="0"/>
              <a:cs typeface="Arial"/>
              <a:sym typeface="Arial"/>
            </a:endParaRPr>
          </a:p>
          <a:p>
            <a:pPr defTabSz="1219170">
              <a:buClr>
                <a:srgbClr val="000000"/>
              </a:buClr>
            </a:pPr>
            <a:r>
              <a:rPr lang="en" sz="2400" kern="0" dirty="0">
                <a:solidFill>
                  <a:srgbClr val="000000"/>
                </a:solidFill>
                <a:latin typeface="Merriweather" panose="00000500000000000000" pitchFamily="2" charset="0"/>
                <a:cs typeface="Arial"/>
                <a:sym typeface="Arial"/>
              </a:rPr>
              <a:t>Halaina Demba, Yoonjoo Strumfels</a:t>
            </a:r>
            <a:endParaRPr sz="2400" kern="0" dirty="0">
              <a:solidFill>
                <a:srgbClr val="000000"/>
              </a:solidFill>
              <a:latin typeface="Merriweather" panose="00000500000000000000" pitchFamily="2" charset="0"/>
              <a:cs typeface="Arial"/>
              <a:sym typeface="Arial"/>
            </a:endParaRPr>
          </a:p>
          <a:p>
            <a:pPr defTabSz="1219170">
              <a:buClr>
                <a:srgbClr val="000000"/>
              </a:buClr>
            </a:pPr>
            <a:endParaRPr sz="2400" kern="0" dirty="0">
              <a:solidFill>
                <a:srgbClr val="000000"/>
              </a:solidFill>
              <a:latin typeface="Merriweather" panose="00000500000000000000" pitchFamily="2" charset="0"/>
              <a:cs typeface="Arial"/>
              <a:sym typeface="Arial"/>
            </a:endParaRPr>
          </a:p>
          <a:p>
            <a:pPr defTabSz="1219170">
              <a:buClr>
                <a:srgbClr val="000000"/>
              </a:buClr>
            </a:pPr>
            <a:r>
              <a:rPr lang="en" sz="2400" kern="0" dirty="0">
                <a:solidFill>
                  <a:srgbClr val="000000"/>
                </a:solidFill>
                <a:latin typeface="Merriweather" panose="00000500000000000000" pitchFamily="2" charset="0"/>
                <a:cs typeface="Arial"/>
                <a:sym typeface="Arial"/>
              </a:rPr>
              <a:t>Presented: </a:t>
            </a:r>
            <a:endParaRPr sz="2400" kern="0" dirty="0">
              <a:solidFill>
                <a:srgbClr val="000000"/>
              </a:solidFill>
              <a:latin typeface="Merriweather" panose="00000500000000000000" pitchFamily="2" charset="0"/>
              <a:cs typeface="Arial"/>
              <a:sym typeface="Arial"/>
            </a:endParaRPr>
          </a:p>
          <a:p>
            <a:pPr defTabSz="1219170">
              <a:buClr>
                <a:srgbClr val="000000"/>
              </a:buClr>
            </a:pPr>
            <a:r>
              <a:rPr lang="en" sz="2400" i="1" kern="0" dirty="0">
                <a:solidFill>
                  <a:srgbClr val="000000"/>
                </a:solidFill>
                <a:latin typeface="Merriweather" panose="00000500000000000000" pitchFamily="2" charset="0"/>
                <a:cs typeface="Arial"/>
                <a:sym typeface="Arial"/>
              </a:rPr>
              <a:t>Developing a watermark database for the First Federal Congress records of the United States, March 1789-1791. </a:t>
            </a:r>
            <a:r>
              <a:rPr lang="en" sz="2400" kern="0" dirty="0">
                <a:solidFill>
                  <a:srgbClr val="000000"/>
                </a:solidFill>
                <a:latin typeface="Merriweather" panose="00000500000000000000" pitchFamily="2" charset="0"/>
                <a:cs typeface="Arial"/>
                <a:sym typeface="Arial"/>
              </a:rPr>
              <a:t>Halaina Demba, Yoonjoo Strumfels.</a:t>
            </a:r>
            <a:endParaRPr sz="2400" kern="0" dirty="0">
              <a:solidFill>
                <a:srgbClr val="000000"/>
              </a:solidFill>
              <a:latin typeface="Merriweather" panose="00000500000000000000" pitchFamily="2" charset="0"/>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g112cfec5c86_0_0"/>
          <p:cNvSpPr txBox="1"/>
          <p:nvPr/>
        </p:nvSpPr>
        <p:spPr>
          <a:xfrm>
            <a:off x="2390867" y="490478"/>
            <a:ext cx="8787600" cy="67706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800" kern="0" dirty="0">
                <a:solidFill>
                  <a:srgbClr val="000000"/>
                </a:solidFill>
                <a:latin typeface="Playfair Display"/>
                <a:ea typeface="Playfair Display"/>
                <a:cs typeface="Playfair Display"/>
                <a:sym typeface="Playfair Display"/>
              </a:rPr>
              <a:t>Co-Hosted Conferences</a:t>
            </a:r>
            <a:endParaRPr sz="1867" kern="0" dirty="0">
              <a:solidFill>
                <a:srgbClr val="000000"/>
              </a:solidFill>
              <a:latin typeface="Arial"/>
              <a:cs typeface="Arial"/>
              <a:sym typeface="Arial"/>
            </a:endParaRPr>
          </a:p>
        </p:txBody>
      </p:sp>
      <p:pic>
        <p:nvPicPr>
          <p:cNvPr id="275" name="Google Shape;275;g112cfec5c86_0_0"/>
          <p:cNvPicPr preferRelativeResize="0"/>
          <p:nvPr/>
        </p:nvPicPr>
        <p:blipFill>
          <a:blip r:embed="rId3">
            <a:alphaModFix/>
          </a:blip>
          <a:stretch>
            <a:fillRect/>
          </a:stretch>
        </p:blipFill>
        <p:spPr>
          <a:xfrm>
            <a:off x="229853" y="1429068"/>
            <a:ext cx="7888567" cy="1207433"/>
          </a:xfrm>
          <a:prstGeom prst="rect">
            <a:avLst/>
          </a:prstGeom>
          <a:noFill/>
          <a:ln>
            <a:noFill/>
          </a:ln>
        </p:spPr>
      </p:pic>
      <p:sp>
        <p:nvSpPr>
          <p:cNvPr id="276" name="Google Shape;276;g112cfec5c86_0_0"/>
          <p:cNvSpPr txBox="1"/>
          <p:nvPr/>
        </p:nvSpPr>
        <p:spPr>
          <a:xfrm>
            <a:off x="974025" y="2289984"/>
            <a:ext cx="10988123" cy="4571211"/>
          </a:xfrm>
          <a:prstGeom prst="rect">
            <a:avLst/>
          </a:prstGeom>
          <a:solidFill>
            <a:schemeClr val="lt1"/>
          </a:solidFill>
          <a:ln>
            <a:noFill/>
          </a:ln>
        </p:spPr>
        <p:txBody>
          <a:bodyPr spcFirstLastPara="1" wrap="square" lIns="121900" tIns="121900" rIns="121900" bIns="121900" anchor="t" anchorCtr="0">
            <a:spAutoFit/>
          </a:bodyPr>
          <a:lstStyle/>
          <a:p>
            <a:pPr defTabSz="1219170">
              <a:buClr>
                <a:srgbClr val="000000"/>
              </a:buClr>
            </a:pPr>
            <a:r>
              <a:rPr lang="en" sz="2267" kern="0" dirty="0">
                <a:solidFill>
                  <a:srgbClr val="000000"/>
                </a:solidFill>
                <a:latin typeface="Merriweather" panose="00000500000000000000" pitchFamily="2" charset="0"/>
                <a:cs typeface="Arial"/>
                <a:sym typeface="Arial"/>
              </a:rPr>
              <a:t>April 7-9, 2021</a:t>
            </a:r>
            <a:endParaRPr sz="2267" kern="0" dirty="0">
              <a:solidFill>
                <a:srgbClr val="000000"/>
              </a:solidFill>
              <a:latin typeface="Merriweather" panose="00000500000000000000" pitchFamily="2" charset="0"/>
              <a:cs typeface="Arial"/>
              <a:sym typeface="Arial"/>
            </a:endParaRPr>
          </a:p>
          <a:p>
            <a:pPr defTabSz="1219170">
              <a:buClr>
                <a:srgbClr val="000000"/>
              </a:buClr>
            </a:pPr>
            <a:r>
              <a:rPr lang="en" sz="2267" kern="0" dirty="0">
                <a:solidFill>
                  <a:srgbClr val="000000"/>
                </a:solidFill>
                <a:latin typeface="Merriweather" panose="00000500000000000000" pitchFamily="2" charset="0"/>
                <a:cs typeface="Arial"/>
                <a:sym typeface="Arial"/>
              </a:rPr>
              <a:t>Co-Hosted with University of Maryland Cinema and Media Studies Program and the National Archives and Records Administration Special Media Records Division</a:t>
            </a:r>
            <a:endParaRPr sz="2267" kern="0" dirty="0">
              <a:solidFill>
                <a:srgbClr val="000000"/>
              </a:solidFill>
              <a:latin typeface="Merriweather" panose="00000500000000000000" pitchFamily="2" charset="0"/>
              <a:cs typeface="Arial"/>
              <a:sym typeface="Arial"/>
            </a:endParaRPr>
          </a:p>
          <a:p>
            <a:pPr defTabSz="1219170">
              <a:buClr>
                <a:srgbClr val="000000"/>
              </a:buClr>
            </a:pPr>
            <a:endParaRPr sz="2267" kern="0" dirty="0">
              <a:solidFill>
                <a:srgbClr val="000000"/>
              </a:solidFill>
              <a:latin typeface="Merriweather" panose="00000500000000000000" pitchFamily="2" charset="0"/>
              <a:cs typeface="Arial"/>
              <a:sym typeface="Arial"/>
            </a:endParaRPr>
          </a:p>
          <a:p>
            <a:pPr defTabSz="1219170">
              <a:buClr>
                <a:srgbClr val="000000"/>
              </a:buClr>
            </a:pPr>
            <a:r>
              <a:rPr lang="en" sz="2267" kern="0" dirty="0">
                <a:solidFill>
                  <a:srgbClr val="000000"/>
                </a:solidFill>
                <a:latin typeface="Merriweather" panose="00000500000000000000" pitchFamily="2" charset="0"/>
                <a:cs typeface="Arial"/>
                <a:sym typeface="Arial"/>
              </a:rPr>
              <a:t>Organizers: Audrey Amidon, Heidi Holmstrom.</a:t>
            </a:r>
            <a:endParaRPr sz="2267" kern="0" dirty="0">
              <a:solidFill>
                <a:srgbClr val="000000"/>
              </a:solidFill>
              <a:latin typeface="Merriweather" panose="00000500000000000000" pitchFamily="2" charset="0"/>
              <a:cs typeface="Arial"/>
              <a:sym typeface="Arial"/>
            </a:endParaRPr>
          </a:p>
          <a:p>
            <a:pPr defTabSz="1219170">
              <a:buClr>
                <a:srgbClr val="000000"/>
              </a:buClr>
            </a:pPr>
            <a:r>
              <a:rPr lang="en" sz="2267" kern="0" dirty="0">
                <a:solidFill>
                  <a:srgbClr val="000000"/>
                </a:solidFill>
                <a:latin typeface="Merriweather" panose="00000500000000000000" pitchFamily="2" charset="0"/>
                <a:cs typeface="Arial"/>
                <a:sym typeface="Arial"/>
              </a:rPr>
              <a:t>Supporting staff: Ivy Donnell, Ken Myers, Criss Austin</a:t>
            </a:r>
            <a:endParaRPr sz="2267" kern="0" dirty="0">
              <a:solidFill>
                <a:srgbClr val="000000"/>
              </a:solidFill>
              <a:latin typeface="Merriweather" panose="00000500000000000000" pitchFamily="2" charset="0"/>
              <a:cs typeface="Arial"/>
              <a:sym typeface="Arial"/>
            </a:endParaRPr>
          </a:p>
          <a:p>
            <a:pPr defTabSz="1219170">
              <a:buClr>
                <a:srgbClr val="000000"/>
              </a:buClr>
            </a:pPr>
            <a:endParaRPr sz="2267" kern="0" dirty="0">
              <a:solidFill>
                <a:srgbClr val="000000"/>
              </a:solidFill>
              <a:latin typeface="Merriweather" panose="00000500000000000000" pitchFamily="2" charset="0"/>
              <a:cs typeface="Arial"/>
              <a:sym typeface="Arial"/>
            </a:endParaRPr>
          </a:p>
          <a:p>
            <a:pPr defTabSz="1219170">
              <a:lnSpc>
                <a:spcPct val="115000"/>
              </a:lnSpc>
              <a:buClr>
                <a:srgbClr val="000000"/>
              </a:buClr>
            </a:pPr>
            <a:r>
              <a:rPr lang="en" sz="2267" i="1" kern="0" dirty="0">
                <a:solidFill>
                  <a:srgbClr val="000000"/>
                </a:solidFill>
                <a:latin typeface="Merriweather" panose="00000500000000000000" pitchFamily="2" charset="0"/>
                <a:cs typeface="Arial"/>
                <a:sym typeface="Arial"/>
              </a:rPr>
              <a:t>Presented:  Uncle Sam Presents: 75 Years of Government Films</a:t>
            </a:r>
            <a:br>
              <a:rPr lang="en" sz="2267" i="1" kern="0" dirty="0">
                <a:solidFill>
                  <a:srgbClr val="000000"/>
                </a:solidFill>
                <a:latin typeface="Merriweather" panose="00000500000000000000" pitchFamily="2" charset="0"/>
                <a:cs typeface="Arial"/>
                <a:sym typeface="Arial"/>
              </a:rPr>
            </a:br>
            <a:r>
              <a:rPr lang="en" sz="2267" kern="0" dirty="0">
                <a:solidFill>
                  <a:srgbClr val="000000"/>
                </a:solidFill>
                <a:latin typeface="Merriweather" panose="00000500000000000000" pitchFamily="2" charset="0"/>
                <a:cs typeface="Arial"/>
                <a:sym typeface="Arial"/>
              </a:rPr>
              <a:t>A compilation of clips from NARA’s holdings, edited by staff from the Motion Picture Preservation Lab</a:t>
            </a:r>
            <a:endParaRPr sz="2267" kern="0" dirty="0">
              <a:solidFill>
                <a:srgbClr val="000000"/>
              </a:solidFill>
              <a:latin typeface="Merriweather" panose="00000500000000000000" pitchFamily="2" charset="0"/>
              <a:cs typeface="Arial"/>
              <a:sym typeface="Arial"/>
            </a:endParaRPr>
          </a:p>
          <a:p>
            <a:pPr defTabSz="1219170">
              <a:lnSpc>
                <a:spcPct val="115000"/>
              </a:lnSpc>
              <a:buClr>
                <a:srgbClr val="000000"/>
              </a:buClr>
            </a:pPr>
            <a:endParaRPr sz="1867" kern="0" dirty="0">
              <a:solidFill>
                <a:srgbClr val="000000"/>
              </a:solidFill>
              <a:latin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g1126d316f5c_0_22"/>
          <p:cNvSpPr txBox="1"/>
          <p:nvPr/>
        </p:nvSpPr>
        <p:spPr>
          <a:xfrm>
            <a:off x="1212333" y="1646934"/>
            <a:ext cx="10202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Arial"/>
              <a:cs typeface="Arial"/>
              <a:sym typeface="Arial"/>
            </a:endParaRPr>
          </a:p>
        </p:txBody>
      </p:sp>
      <p:sp>
        <p:nvSpPr>
          <p:cNvPr id="282" name="Google Shape;282;g1126d316f5c_0_22"/>
          <p:cNvSpPr txBox="1"/>
          <p:nvPr/>
        </p:nvSpPr>
        <p:spPr>
          <a:xfrm>
            <a:off x="1" y="50500"/>
            <a:ext cx="12192100" cy="1846619"/>
          </a:xfrm>
          <a:prstGeom prst="rect">
            <a:avLst/>
          </a:prstGeom>
          <a:solidFill>
            <a:srgbClr val="E6E7E9"/>
          </a:solidFill>
          <a:ln>
            <a:noFill/>
          </a:ln>
        </p:spPr>
        <p:txBody>
          <a:bodyPr spcFirstLastPara="1" wrap="square" lIns="121900" tIns="121900" rIns="121900" bIns="121900" anchor="t" anchorCtr="0">
            <a:spAutoFit/>
          </a:bodyPr>
          <a:lstStyle/>
          <a:p>
            <a:pPr algn="ctr" defTabSz="1219170">
              <a:lnSpc>
                <a:spcPct val="200000"/>
              </a:lnSpc>
              <a:buClr>
                <a:srgbClr val="000000"/>
              </a:buClr>
              <a:buSzPts val="1100"/>
            </a:pPr>
            <a:r>
              <a:rPr lang="en" sz="2800" kern="0" dirty="0">
                <a:solidFill>
                  <a:srgbClr val="000000"/>
                </a:solidFill>
                <a:latin typeface="Playfair Display"/>
                <a:ea typeface="Playfair Display"/>
                <a:cs typeface="Playfair Display"/>
                <a:sym typeface="Playfair Display"/>
              </a:rPr>
              <a:t>Publish in Peer-Reviewed Journals</a:t>
            </a:r>
            <a:endParaRPr sz="2800" kern="0" dirty="0">
              <a:solidFill>
                <a:srgbClr val="000000"/>
              </a:solidFill>
              <a:latin typeface="Playfair Display"/>
              <a:ea typeface="Playfair Display"/>
              <a:cs typeface="Playfair Display"/>
              <a:sym typeface="Playfair Display"/>
            </a:endParaRPr>
          </a:p>
          <a:p>
            <a:pPr defTabSz="1219170">
              <a:lnSpc>
                <a:spcPct val="200000"/>
              </a:lnSpc>
              <a:buClr>
                <a:srgbClr val="000000"/>
              </a:buClr>
              <a:buSzPts val="1100"/>
            </a:pPr>
            <a:r>
              <a:rPr lang="en" sz="2400" u="sng" kern="0" dirty="0">
                <a:solidFill>
                  <a:srgbClr val="0097A7"/>
                </a:solidFill>
                <a:latin typeface="Playfair Display"/>
                <a:ea typeface="Playfair Display"/>
                <a:cs typeface="Playfair Display"/>
                <a:sym typeface="Playfair Display"/>
                <a:hlinkClick r:id="rId3"/>
              </a:rPr>
              <a:t>https://www.archives.gov/preservation/heritage-science/publications-presentations</a:t>
            </a:r>
            <a:endParaRPr sz="2400" kern="0" dirty="0">
              <a:solidFill>
                <a:srgbClr val="000000"/>
              </a:solidFill>
              <a:latin typeface="Playfair Display"/>
              <a:ea typeface="Playfair Display"/>
              <a:cs typeface="Playfair Display"/>
              <a:sym typeface="Playfair Display"/>
            </a:endParaRPr>
          </a:p>
        </p:txBody>
      </p:sp>
      <p:sp>
        <p:nvSpPr>
          <p:cNvPr id="283" name="Google Shape;283;g1126d316f5c_0_22"/>
          <p:cNvSpPr txBox="1"/>
          <p:nvPr/>
        </p:nvSpPr>
        <p:spPr>
          <a:xfrm>
            <a:off x="1097933" y="1646934"/>
            <a:ext cx="104308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Arial"/>
              <a:cs typeface="Arial"/>
              <a:sym typeface="Arial"/>
            </a:endParaRPr>
          </a:p>
        </p:txBody>
      </p:sp>
      <p:sp>
        <p:nvSpPr>
          <p:cNvPr id="284" name="Google Shape;284;g1126d316f5c_0_22"/>
          <p:cNvSpPr txBox="1"/>
          <p:nvPr/>
        </p:nvSpPr>
        <p:spPr>
          <a:xfrm>
            <a:off x="288200" y="1809367"/>
            <a:ext cx="11615600" cy="4456757"/>
          </a:xfrm>
          <a:prstGeom prst="rect">
            <a:avLst/>
          </a:prstGeom>
          <a:solidFill>
            <a:schemeClr val="lt1"/>
          </a:solidFill>
          <a:ln>
            <a:noFill/>
          </a:ln>
        </p:spPr>
        <p:txBody>
          <a:bodyPr spcFirstLastPara="1" wrap="square" lIns="121900" tIns="121900" rIns="121900" bIns="121900" anchor="t" anchorCtr="0">
            <a:spAutoFit/>
          </a:bodyPr>
          <a:lstStyle/>
          <a:p>
            <a:pPr defTabSz="1219170">
              <a:lnSpc>
                <a:spcPct val="110000"/>
              </a:lnSpc>
              <a:spcBef>
                <a:spcPts val="1067"/>
              </a:spcBef>
              <a:buClr>
                <a:srgbClr val="000000"/>
              </a:buClr>
              <a:buSzPts val="1100"/>
            </a:pPr>
            <a:r>
              <a:rPr lang="en" sz="1867" kern="0" dirty="0">
                <a:solidFill>
                  <a:srgbClr val="555555"/>
                </a:solidFill>
                <a:highlight>
                  <a:srgbClr val="FFFFFF"/>
                </a:highlight>
                <a:latin typeface="Arial"/>
                <a:cs typeface="Arial"/>
                <a:sym typeface="Arial"/>
              </a:rPr>
              <a:t>Herrmann, J., </a:t>
            </a:r>
            <a:r>
              <a:rPr lang="en" sz="1867" kern="0" dirty="0">
                <a:solidFill>
                  <a:srgbClr val="555555"/>
                </a:solidFill>
                <a:highlight>
                  <a:srgbClr val="FFFFFF"/>
                </a:highlight>
                <a:uFill>
                  <a:noFill/>
                </a:uFill>
                <a:latin typeface="Arial"/>
                <a:cs typeface="Arial"/>
                <a:sym typeface="Arial"/>
                <a:hlinkClick r:id="rId4">
                  <a:extLst>
                    <a:ext uri="{A12FA001-AC4F-418D-AE19-62706E023703}">
                      <ahyp:hlinkClr xmlns:ahyp="http://schemas.microsoft.com/office/drawing/2018/hyperlinkcolor" val="tx"/>
                    </a:ext>
                  </a:extLst>
                </a:hlinkClick>
              </a:rPr>
              <a:t>Strumfels, Y., Ludwig</a:t>
            </a:r>
            <a:r>
              <a:rPr lang="en" sz="1867" kern="0" dirty="0">
                <a:solidFill>
                  <a:srgbClr val="555555"/>
                </a:solidFill>
                <a:highlight>
                  <a:srgbClr val="FFFFFF"/>
                </a:highlight>
                <a:latin typeface="Arial"/>
                <a:cs typeface="Arial"/>
                <a:sym typeface="Arial"/>
              </a:rPr>
              <a:t>, K.</a:t>
            </a:r>
            <a:r>
              <a:rPr lang="en" sz="1867" kern="0" dirty="0">
                <a:solidFill>
                  <a:srgbClr val="0071BC"/>
                </a:solidFill>
                <a:highlight>
                  <a:srgbClr val="FFFFFF"/>
                </a:highlight>
                <a:latin typeface="Arial"/>
                <a:cs typeface="Arial"/>
                <a:sym typeface="Arial"/>
              </a:rPr>
              <a:t>  “Examination of date tampering on Abraham Lincoln's pardon of Patrick Murphy, RG 153 entry 15, case MM761 (ARC identifier: 1839980), </a:t>
            </a:r>
            <a:r>
              <a:rPr lang="en" sz="1867" kern="0" dirty="0">
                <a:solidFill>
                  <a:srgbClr val="555555"/>
                </a:solidFill>
                <a:highlight>
                  <a:srgbClr val="FFFFFF"/>
                </a:highlight>
                <a:latin typeface="Arial"/>
                <a:cs typeface="Arial"/>
                <a:sym typeface="Arial"/>
              </a:rPr>
              <a:t>”</a:t>
            </a:r>
            <a:r>
              <a:rPr lang="en" sz="1867" b="1" kern="0" dirty="0">
                <a:solidFill>
                  <a:srgbClr val="505050"/>
                </a:solidFill>
                <a:latin typeface="Arial"/>
                <a:cs typeface="Arial"/>
                <a:sym typeface="Arial"/>
              </a:rPr>
              <a:t> </a:t>
            </a:r>
            <a:r>
              <a:rPr lang="en" sz="1867" kern="0" dirty="0">
                <a:solidFill>
                  <a:srgbClr val="555555"/>
                </a:solidFill>
                <a:highlight>
                  <a:srgbClr val="FFFFFF"/>
                </a:highlight>
                <a:latin typeface="Arial"/>
                <a:cs typeface="Arial"/>
                <a:sym typeface="Arial"/>
              </a:rPr>
              <a:t>Forensic Science International Synergy, </a:t>
            </a:r>
            <a:r>
              <a:rPr lang="en" sz="1867" kern="0" dirty="0">
                <a:solidFill>
                  <a:srgbClr val="555555"/>
                </a:solidFill>
                <a:latin typeface="Arial"/>
                <a:cs typeface="Arial"/>
                <a:sym typeface="Arial"/>
              </a:rPr>
              <a:t>3</a:t>
            </a:r>
            <a:r>
              <a:rPr lang="en" sz="1867" kern="0" dirty="0">
                <a:solidFill>
                  <a:srgbClr val="2E2E2E"/>
                </a:solidFill>
                <a:latin typeface="Arial"/>
                <a:cs typeface="Arial"/>
                <a:sym typeface="Arial"/>
              </a:rPr>
              <a:t>, (2021).</a:t>
            </a:r>
            <a:endParaRPr sz="1867" b="1" kern="0" dirty="0">
              <a:solidFill>
                <a:srgbClr val="555555"/>
              </a:solidFill>
              <a:highlight>
                <a:srgbClr val="FFFFFF"/>
              </a:highlight>
              <a:latin typeface="Arial"/>
              <a:cs typeface="Arial"/>
              <a:sym typeface="Arial"/>
            </a:endParaRPr>
          </a:p>
          <a:p>
            <a:pPr defTabSz="1219170">
              <a:lnSpc>
                <a:spcPct val="115000"/>
              </a:lnSpc>
              <a:spcBef>
                <a:spcPts val="1067"/>
              </a:spcBef>
              <a:buClr>
                <a:srgbClr val="000000"/>
              </a:buClr>
              <a:buSzPts val="1100"/>
            </a:pPr>
            <a:r>
              <a:rPr lang="en" sz="1867" kern="0" dirty="0">
                <a:solidFill>
                  <a:srgbClr val="555555"/>
                </a:solidFill>
                <a:highlight>
                  <a:srgbClr val="FFFFFF"/>
                </a:highlight>
                <a:latin typeface="Arial"/>
                <a:cs typeface="Arial"/>
                <a:sym typeface="Arial"/>
              </a:rPr>
              <a:t>Herrmann, J., Kim, D. “</a:t>
            </a:r>
            <a:r>
              <a:rPr lang="en" sz="1867" kern="0" dirty="0">
                <a:solidFill>
                  <a:srgbClr val="0071BC"/>
                </a:solidFill>
                <a:highlight>
                  <a:srgbClr val="FFFFFF"/>
                </a:highlight>
                <a:uFill>
                  <a:noFill/>
                </a:uFill>
                <a:latin typeface="Arial"/>
                <a:cs typeface="Arial"/>
                <a:sym typeface="Arial"/>
                <a:hlinkClick r:id="rId5">
                  <a:extLst>
                    <a:ext uri="{A12FA001-AC4F-418D-AE19-62706E023703}">
                      <ahyp:hlinkClr xmlns:ahyp="http://schemas.microsoft.com/office/drawing/2018/hyperlinkcolor" val="tx"/>
                    </a:ext>
                  </a:extLst>
                </a:hlinkClick>
              </a:rPr>
              <a:t>Virtual Deinstallation During the COVID-19 Pandemic </a:t>
            </a:r>
            <a:r>
              <a:rPr lang="en" sz="1867" kern="0" dirty="0">
                <a:solidFill>
                  <a:srgbClr val="555555"/>
                </a:solidFill>
                <a:highlight>
                  <a:srgbClr val="FFFFFF"/>
                </a:highlight>
                <a:latin typeface="Arial"/>
                <a:cs typeface="Arial"/>
                <a:sym typeface="Arial"/>
              </a:rPr>
              <a:t>,” Journal of Conservation and Museum Studies,19, no.1 (2021): 1-5.</a:t>
            </a:r>
            <a:endParaRPr sz="1867" kern="0" dirty="0">
              <a:solidFill>
                <a:srgbClr val="555555"/>
              </a:solidFill>
              <a:highlight>
                <a:srgbClr val="FFFFFF"/>
              </a:highlight>
              <a:latin typeface="Arial"/>
              <a:cs typeface="Arial"/>
              <a:sym typeface="Arial"/>
            </a:endParaRPr>
          </a:p>
          <a:p>
            <a:pPr defTabSz="1219170">
              <a:lnSpc>
                <a:spcPct val="110000"/>
              </a:lnSpc>
              <a:spcBef>
                <a:spcPts val="1067"/>
              </a:spcBef>
              <a:buClr>
                <a:srgbClr val="000000"/>
              </a:buClr>
              <a:buSzPts val="1100"/>
            </a:pPr>
            <a:r>
              <a:rPr lang="en" sz="1867" kern="0" dirty="0">
                <a:solidFill>
                  <a:srgbClr val="555555"/>
                </a:solidFill>
                <a:highlight>
                  <a:srgbClr val="FFFFFF"/>
                </a:highlight>
                <a:latin typeface="Arial"/>
                <a:cs typeface="Arial"/>
                <a:sym typeface="Arial"/>
              </a:rPr>
              <a:t>Kelly, K.  Herrmann, J., Chipman, A, Davis, A., Khan, Y.  Loew, S.  Morrison Danzis, K. Ohanyan, T.  Varga, L., Witty, A.  Youket, M. “</a:t>
            </a:r>
            <a:r>
              <a:rPr lang="en" sz="1867" kern="0" dirty="0">
                <a:solidFill>
                  <a:srgbClr val="0071BC"/>
                </a:solidFill>
                <a:highlight>
                  <a:srgbClr val="FFFFFF"/>
                </a:highlight>
                <a:uFill>
                  <a:noFill/>
                </a:uFill>
                <a:latin typeface="Arial"/>
                <a:cs typeface="Arial"/>
                <a:sym typeface="Arial"/>
                <a:hlinkClick r:id="rId6">
                  <a:extLst>
                    <a:ext uri="{A12FA001-AC4F-418D-AE19-62706E023703}">
                      <ahyp:hlinkClr xmlns:ahyp="http://schemas.microsoft.com/office/drawing/2018/hyperlinkcolor" val="tx"/>
                    </a:ext>
                  </a:extLst>
                </a:hlinkClick>
              </a:rPr>
              <a:t>Heat- and Solvent- Set Repair Tissues </a:t>
            </a:r>
            <a:r>
              <a:rPr lang="en" sz="1867" kern="0" dirty="0">
                <a:solidFill>
                  <a:srgbClr val="555555"/>
                </a:solidFill>
                <a:highlight>
                  <a:srgbClr val="FFFFFF"/>
                </a:highlight>
                <a:latin typeface="Arial"/>
                <a:cs typeface="Arial"/>
                <a:sym typeface="Arial"/>
              </a:rPr>
              <a:t>,” Journal of the American Institute for Conservation, (2020):1-31 . </a:t>
            </a:r>
            <a:endParaRPr sz="1867" kern="0" dirty="0">
              <a:solidFill>
                <a:srgbClr val="555555"/>
              </a:solidFill>
              <a:highlight>
                <a:srgbClr val="FFFFFF"/>
              </a:highlight>
              <a:latin typeface="Arial"/>
              <a:cs typeface="Arial"/>
              <a:sym typeface="Arial"/>
            </a:endParaRPr>
          </a:p>
          <a:p>
            <a:pPr defTabSz="1219170">
              <a:lnSpc>
                <a:spcPct val="110000"/>
              </a:lnSpc>
              <a:spcBef>
                <a:spcPts val="1067"/>
              </a:spcBef>
              <a:spcAft>
                <a:spcPts val="1067"/>
              </a:spcAft>
              <a:buClr>
                <a:srgbClr val="000000"/>
              </a:buClr>
            </a:pPr>
            <a:r>
              <a:rPr lang="en" sz="1867" kern="0" dirty="0">
                <a:solidFill>
                  <a:srgbClr val="555555"/>
                </a:solidFill>
                <a:highlight>
                  <a:srgbClr val="FFFFFF"/>
                </a:highlight>
                <a:latin typeface="Arial"/>
                <a:cs typeface="Arial"/>
                <a:sym typeface="Arial"/>
              </a:rPr>
              <a:t>Kelly, K.,  Herrmann, J., Chipman, A, Davis, A., Khan, Y.  Loew, S.  Morrison Danzis, K. Ohanyan, T.  Varga, L., Witty, A.  Youket, M. “</a:t>
            </a:r>
            <a:r>
              <a:rPr lang="en" sz="1867" kern="0" dirty="0">
                <a:solidFill>
                  <a:srgbClr val="0071BC"/>
                </a:solidFill>
                <a:highlight>
                  <a:srgbClr val="FFFFFF"/>
                </a:highlight>
                <a:uFill>
                  <a:noFill/>
                </a:uFill>
                <a:latin typeface="Arial"/>
                <a:cs typeface="Arial"/>
                <a:sym typeface="Arial"/>
              </a:rPr>
              <a:t>Heat- and Solvent-Set Repair Tissues (extended abstract and handouts).” </a:t>
            </a:r>
            <a:r>
              <a:rPr lang="en" sz="1867" kern="0" dirty="0">
                <a:solidFill>
                  <a:srgbClr val="555555"/>
                </a:solidFill>
                <a:highlight>
                  <a:srgbClr val="FFFFFF"/>
                </a:highlight>
                <a:latin typeface="Arial"/>
                <a:cs typeface="Arial"/>
                <a:sym typeface="Arial"/>
              </a:rPr>
              <a:t>The Book and Paper Group Annual, 38 (2019): 40-42.</a:t>
            </a:r>
            <a:endParaRPr sz="1867" kern="0" dirty="0">
              <a:solidFill>
                <a:srgbClr val="000000"/>
              </a:solidFill>
              <a:latin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g1126d316f5c_0_29"/>
          <p:cNvSpPr txBox="1"/>
          <p:nvPr/>
        </p:nvSpPr>
        <p:spPr>
          <a:xfrm>
            <a:off x="2390867" y="671100"/>
            <a:ext cx="87876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Arial"/>
              <a:cs typeface="Arial"/>
              <a:sym typeface="Arial"/>
            </a:endParaRPr>
          </a:p>
        </p:txBody>
      </p:sp>
      <p:sp>
        <p:nvSpPr>
          <p:cNvPr id="290" name="Google Shape;290;g1126d316f5c_0_29"/>
          <p:cNvSpPr txBox="1">
            <a:spLocks noGrp="1"/>
          </p:cNvSpPr>
          <p:nvPr>
            <p:ph type="body" idx="1"/>
          </p:nvPr>
        </p:nvSpPr>
        <p:spPr>
          <a:xfrm>
            <a:off x="2957209" y="414339"/>
            <a:ext cx="9010800" cy="566800"/>
          </a:xfrm>
          <a:prstGeom prst="rect">
            <a:avLst/>
          </a:prstGeom>
        </p:spPr>
        <p:txBody>
          <a:bodyPr spcFirstLastPara="1" wrap="square" lIns="91400" tIns="45700" rIns="91400" bIns="45700" anchor="t" anchorCtr="0">
            <a:noAutofit/>
          </a:bodyPr>
          <a:lstStyle/>
          <a:p>
            <a:pPr marL="0" indent="0" algn="l">
              <a:lnSpc>
                <a:spcPct val="100000"/>
              </a:lnSpc>
              <a:spcBef>
                <a:spcPts val="0"/>
              </a:spcBef>
              <a:buSzPts val="1100"/>
            </a:pPr>
            <a:r>
              <a:rPr lang="en" sz="2800" dirty="0">
                <a:latin typeface="Playfair Display"/>
                <a:ea typeface="Playfair Display"/>
                <a:cs typeface="Playfair Display"/>
                <a:sym typeface="Playfair Display"/>
              </a:rPr>
              <a:t>Conference Presentation  (2019-2022)</a:t>
            </a:r>
            <a:endParaRPr sz="1867" dirty="0">
              <a:latin typeface="Arial"/>
              <a:ea typeface="Arial"/>
              <a:cs typeface="Arial"/>
              <a:sym typeface="Arial"/>
            </a:endParaRPr>
          </a:p>
        </p:txBody>
      </p:sp>
      <p:sp>
        <p:nvSpPr>
          <p:cNvPr id="291" name="Google Shape;291;g1126d316f5c_0_29"/>
          <p:cNvSpPr>
            <a:spLocks noGrp="1"/>
          </p:cNvSpPr>
          <p:nvPr>
            <p:ph type="pic" idx="2"/>
          </p:nvPr>
        </p:nvSpPr>
        <p:spPr>
          <a:xfrm>
            <a:off x="209233" y="1034500"/>
            <a:ext cx="5525600" cy="5226000"/>
          </a:xfrm>
          <a:prstGeom prst="rect">
            <a:avLst/>
          </a:prstGeom>
          <a:solidFill>
            <a:schemeClr val="lt1"/>
          </a:solidFill>
        </p:spPr>
        <p:txBody>
          <a:bodyPr spcFirstLastPara="1" wrap="square" lIns="91400" tIns="45700" rIns="91400" bIns="45700" anchor="t" anchorCtr="0">
            <a:noAutofit/>
          </a:bodyPr>
          <a:lstStyle/>
          <a:p>
            <a:pPr marL="609585" indent="-423323">
              <a:lnSpc>
                <a:spcPct val="100000"/>
              </a:lnSpc>
              <a:spcBef>
                <a:spcPts val="0"/>
              </a:spcBef>
              <a:buSzPts val="1400"/>
              <a:buChar char="●"/>
            </a:pPr>
            <a:r>
              <a:rPr lang="en" sz="1867" dirty="0">
                <a:latin typeface="Arial"/>
                <a:ea typeface="Arial"/>
                <a:cs typeface="Arial"/>
                <a:sym typeface="Arial"/>
              </a:rPr>
              <a:t>An Investigation into the Stability of Thermal Copying Records / Henry Duan, Lisa Isbell, Jennifer Herrmann, Book and Paper Session (AIC) 2021</a:t>
            </a:r>
            <a:endParaRPr sz="1867" dirty="0">
              <a:latin typeface="Arial"/>
              <a:ea typeface="Arial"/>
              <a:cs typeface="Arial"/>
              <a:sym typeface="Arial"/>
            </a:endParaRPr>
          </a:p>
          <a:p>
            <a:pPr marL="609585" indent="-423323">
              <a:lnSpc>
                <a:spcPct val="100000"/>
              </a:lnSpc>
              <a:spcBef>
                <a:spcPts val="1333"/>
              </a:spcBef>
              <a:buSzPts val="1400"/>
              <a:buChar char="●"/>
            </a:pPr>
            <a:r>
              <a:rPr lang="en" sz="1867" dirty="0">
                <a:latin typeface="Arial"/>
                <a:ea typeface="Arial"/>
                <a:cs typeface="Arial"/>
                <a:sym typeface="Arial"/>
              </a:rPr>
              <a:t>Library and Archives Conservation: Priorities of the Past, Present, and Future / Amy Lubick (AIC) 2021</a:t>
            </a:r>
            <a:endParaRPr sz="1867" dirty="0">
              <a:latin typeface="Arial"/>
              <a:ea typeface="Arial"/>
              <a:cs typeface="Arial"/>
              <a:sym typeface="Arial"/>
            </a:endParaRPr>
          </a:p>
          <a:p>
            <a:pPr marL="609585" indent="-423323">
              <a:lnSpc>
                <a:spcPct val="100000"/>
              </a:lnSpc>
              <a:spcBef>
                <a:spcPts val="1333"/>
              </a:spcBef>
              <a:buSzPts val="1400"/>
              <a:buChar char="●"/>
            </a:pPr>
            <a:r>
              <a:rPr lang="en" sz="1867" dirty="0">
                <a:latin typeface="Arial"/>
                <a:ea typeface="Arial"/>
                <a:cs typeface="Arial"/>
                <a:sym typeface="Arial"/>
              </a:rPr>
              <a:t>Archives as a Borderland: Navigating USIA Research at NARA/ Audrey Amidon, Heidi Holmstrom, &amp; Ivy Donnell for the Association of Moving Image Archivists 2021</a:t>
            </a:r>
            <a:endParaRPr sz="1867" dirty="0">
              <a:latin typeface="Arial"/>
              <a:ea typeface="Arial"/>
              <a:cs typeface="Arial"/>
              <a:sym typeface="Arial"/>
            </a:endParaRPr>
          </a:p>
          <a:p>
            <a:pPr marL="609585" indent="-423323">
              <a:lnSpc>
                <a:spcPct val="100000"/>
              </a:lnSpc>
              <a:spcBef>
                <a:spcPts val="1333"/>
              </a:spcBef>
              <a:spcAft>
                <a:spcPts val="1333"/>
              </a:spcAft>
              <a:buSzPts val="1400"/>
              <a:buChar char="●"/>
            </a:pPr>
            <a:r>
              <a:rPr lang="en" sz="1867" dirty="0">
                <a:latin typeface="Arial"/>
                <a:ea typeface="Arial"/>
                <a:cs typeface="Arial"/>
                <a:sym typeface="Arial"/>
              </a:rPr>
              <a:t>Unfolding the Visual History of the Holocaust through American Liberation Footage: Digitizing NARA’s Evidential Moving Images/ Criss Austin for FDR Library Examining American Responses to the Holocaust  2021</a:t>
            </a:r>
            <a:endParaRPr sz="1867" dirty="0">
              <a:latin typeface="Arial"/>
              <a:ea typeface="Arial"/>
              <a:cs typeface="Arial"/>
              <a:sym typeface="Arial"/>
            </a:endParaRPr>
          </a:p>
        </p:txBody>
      </p:sp>
      <p:sp>
        <p:nvSpPr>
          <p:cNvPr id="292" name="Google Shape;292;g1126d316f5c_0_29"/>
          <p:cNvSpPr txBox="1">
            <a:spLocks noGrp="1"/>
          </p:cNvSpPr>
          <p:nvPr>
            <p:ph type="body" idx="3"/>
          </p:nvPr>
        </p:nvSpPr>
        <p:spPr>
          <a:xfrm>
            <a:off x="5788442" y="981139"/>
            <a:ext cx="6194325" cy="5226000"/>
          </a:xfrm>
          <a:prstGeom prst="rect">
            <a:avLst/>
          </a:prstGeom>
          <a:solidFill>
            <a:srgbClr val="FFFFFF"/>
          </a:solidFill>
          <a:ln w="9525" cap="flat" cmpd="sng">
            <a:solidFill>
              <a:schemeClr val="lt1"/>
            </a:solidFill>
            <a:prstDash val="solid"/>
            <a:round/>
            <a:headEnd type="none" w="sm" len="sm"/>
            <a:tailEnd type="none" w="sm" len="sm"/>
          </a:ln>
        </p:spPr>
        <p:txBody>
          <a:bodyPr spcFirstLastPara="1" wrap="square" lIns="91400" tIns="45700" rIns="91400" bIns="45700" anchor="t" anchorCtr="0">
            <a:noAutofit/>
          </a:bodyPr>
          <a:lstStyle/>
          <a:p>
            <a:pPr indent="-423323" algn="l">
              <a:lnSpc>
                <a:spcPct val="100000"/>
              </a:lnSpc>
              <a:spcBef>
                <a:spcPts val="0"/>
              </a:spcBef>
              <a:buSzPts val="1400"/>
              <a:buChar char="●"/>
            </a:pPr>
            <a:r>
              <a:rPr lang="en" sz="1867" dirty="0">
                <a:latin typeface="Arial"/>
                <a:ea typeface="Arial"/>
                <a:cs typeface="Arial"/>
                <a:sym typeface="Arial"/>
              </a:rPr>
              <a:t>Returning Loans Safely during the COVID 19 Pandemic / Jennifer Herrmann and Dong Eun Kim, Library and Archives Discussion Group 2021</a:t>
            </a:r>
            <a:endParaRPr sz="1867" dirty="0">
              <a:latin typeface="Arial"/>
              <a:ea typeface="Arial"/>
              <a:cs typeface="Arial"/>
              <a:sym typeface="Arial"/>
            </a:endParaRPr>
          </a:p>
          <a:p>
            <a:pPr indent="-423323" algn="l">
              <a:lnSpc>
                <a:spcPct val="100000"/>
              </a:lnSpc>
              <a:spcBef>
                <a:spcPts val="1333"/>
              </a:spcBef>
              <a:buSzPts val="1400"/>
              <a:buChar char="●"/>
            </a:pPr>
            <a:r>
              <a:rPr lang="en" sz="1867" dirty="0">
                <a:latin typeface="Arial"/>
                <a:ea typeface="Arial"/>
                <a:cs typeface="Arial"/>
                <a:sym typeface="Arial"/>
              </a:rPr>
              <a:t>Lessons Learned From 45 years of  Fire  Recovery, Cindy Pierce, Poster (AIC) 2021</a:t>
            </a:r>
            <a:endParaRPr sz="1867" dirty="0">
              <a:latin typeface="Arial"/>
              <a:ea typeface="Arial"/>
              <a:cs typeface="Arial"/>
              <a:sym typeface="Arial"/>
            </a:endParaRPr>
          </a:p>
          <a:p>
            <a:pPr indent="-423323" algn="l">
              <a:lnSpc>
                <a:spcPct val="100000"/>
              </a:lnSpc>
              <a:spcBef>
                <a:spcPts val="1333"/>
              </a:spcBef>
              <a:buSzPts val="1400"/>
              <a:buChar char="●"/>
            </a:pPr>
            <a:r>
              <a:rPr lang="en" sz="1867" dirty="0">
                <a:latin typeface="Arial"/>
                <a:ea typeface="Arial"/>
                <a:cs typeface="Arial"/>
                <a:sym typeface="Arial"/>
              </a:rPr>
              <a:t>An Introduction to Identifying and Preserving Motion Picture Film / Criss Austin for Connecting to Collections Care 2020</a:t>
            </a:r>
            <a:endParaRPr sz="1867" dirty="0">
              <a:latin typeface="Arial"/>
              <a:ea typeface="Arial"/>
              <a:cs typeface="Arial"/>
              <a:sym typeface="Arial"/>
            </a:endParaRPr>
          </a:p>
          <a:p>
            <a:pPr indent="-423323" algn="l">
              <a:lnSpc>
                <a:spcPct val="100000"/>
              </a:lnSpc>
              <a:spcBef>
                <a:spcPts val="1333"/>
              </a:spcBef>
              <a:buSzPts val="1400"/>
              <a:buChar char="●"/>
            </a:pPr>
            <a:r>
              <a:rPr lang="en" sz="1867" dirty="0">
                <a:latin typeface="Arial"/>
                <a:ea typeface="Arial"/>
                <a:cs typeface="Arial"/>
                <a:sym typeface="Arial"/>
              </a:rPr>
              <a:t>A Future Facing Preservation Programs at the National Archives and Records Administration (NARA) - Allison Olson - Library and Archives Discussion Group - AIC 2019</a:t>
            </a:r>
            <a:endParaRPr sz="1867" dirty="0">
              <a:latin typeface="Arial"/>
              <a:ea typeface="Arial"/>
              <a:cs typeface="Arial"/>
              <a:sym typeface="Arial"/>
            </a:endParaRPr>
          </a:p>
          <a:p>
            <a:pPr indent="-423323" algn="l">
              <a:lnSpc>
                <a:spcPct val="100000"/>
              </a:lnSpc>
              <a:spcBef>
                <a:spcPts val="1333"/>
              </a:spcBef>
              <a:buSzPts val="1400"/>
              <a:buFont typeface="Arial"/>
              <a:buChar char="●"/>
            </a:pPr>
            <a:r>
              <a:rPr lang="en" sz="1867" dirty="0">
                <a:latin typeface="Arial"/>
                <a:ea typeface="Arial"/>
                <a:cs typeface="Arial"/>
                <a:sym typeface="Arial"/>
              </a:rPr>
              <a:t>(Photographic Materials) Analytical Testing of Heat and Solvent Set Repair Tissues, Jennifer K. Herrmann, </a:t>
            </a:r>
            <a:r>
              <a:rPr lang="en" sz="1867" dirty="0">
                <a:uFill>
                  <a:noFill/>
                </a:uFill>
                <a:latin typeface="Arial"/>
                <a:ea typeface="Arial"/>
                <a:cs typeface="Arial"/>
                <a:sym typeface="Arial"/>
              </a:rPr>
              <a:t>Anne Witty</a:t>
            </a:r>
            <a:r>
              <a:rPr lang="en" sz="2000" dirty="0">
                <a:solidFill>
                  <a:srgbClr val="0960AB"/>
                </a:solidFill>
                <a:highlight>
                  <a:srgbClr val="FFFFFF"/>
                </a:highlight>
                <a:latin typeface="Arial"/>
                <a:ea typeface="Arial"/>
                <a:cs typeface="Arial"/>
                <a:sym typeface="Arial"/>
              </a:rPr>
              <a:t>,</a:t>
            </a:r>
            <a:r>
              <a:rPr lang="en" sz="1867" dirty="0">
                <a:latin typeface="Arial"/>
                <a:ea typeface="Arial"/>
                <a:cs typeface="Arial"/>
                <a:sym typeface="Arial"/>
              </a:rPr>
              <a:t> Lauren M. Varga, </a:t>
            </a:r>
            <a:r>
              <a:rPr lang="en" sz="1867" dirty="0">
                <a:uFill>
                  <a:noFill/>
                </a:uFill>
                <a:latin typeface="Arial"/>
                <a:ea typeface="Arial"/>
                <a:cs typeface="Arial"/>
                <a:sym typeface="Arial"/>
              </a:rPr>
              <a:t>Steven Lo</a:t>
            </a:r>
            <a:r>
              <a:rPr lang="en" sz="1867" dirty="0">
                <a:latin typeface="Arial"/>
                <a:ea typeface="Arial"/>
                <a:cs typeface="Arial"/>
                <a:sym typeface="Arial"/>
              </a:rPr>
              <a:t>ew - AIC  2019</a:t>
            </a:r>
            <a:endParaRPr sz="1867" dirty="0">
              <a:latin typeface="Arial"/>
              <a:ea typeface="Arial"/>
              <a:cs typeface="Arial"/>
              <a:sym typeface="Arial"/>
            </a:endParaRPr>
          </a:p>
          <a:p>
            <a:pPr indent="-423323" algn="l">
              <a:lnSpc>
                <a:spcPct val="100000"/>
              </a:lnSpc>
              <a:spcBef>
                <a:spcPts val="1333"/>
              </a:spcBef>
              <a:buSzPts val="1400"/>
              <a:buChar char="●"/>
            </a:pPr>
            <a:endParaRPr sz="1867" dirty="0">
              <a:latin typeface="Arial"/>
              <a:ea typeface="Arial"/>
              <a:cs typeface="Arial"/>
              <a:sym typeface="Arial"/>
            </a:endParaRPr>
          </a:p>
          <a:p>
            <a:pPr indent="0" algn="l">
              <a:lnSpc>
                <a:spcPct val="100000"/>
              </a:lnSpc>
              <a:spcBef>
                <a:spcPts val="1333"/>
              </a:spcBef>
            </a:pPr>
            <a:endParaRPr sz="1867" dirty="0">
              <a:latin typeface="Arial"/>
              <a:ea typeface="Arial"/>
              <a:cs typeface="Arial"/>
              <a:sym typeface="Arial"/>
            </a:endParaRPr>
          </a:p>
          <a:p>
            <a:pPr indent="0" algn="l">
              <a:lnSpc>
                <a:spcPct val="100000"/>
              </a:lnSpc>
              <a:spcBef>
                <a:spcPts val="1333"/>
              </a:spcBef>
            </a:pPr>
            <a:endParaRPr sz="1867" dirty="0">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1126d316f5c_0_35"/>
          <p:cNvSpPr txBox="1"/>
          <p:nvPr/>
        </p:nvSpPr>
        <p:spPr>
          <a:xfrm>
            <a:off x="2005600" y="1636167"/>
            <a:ext cx="9078000" cy="533504"/>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1867" kern="0">
              <a:solidFill>
                <a:srgbClr val="000000"/>
              </a:solidFill>
              <a:latin typeface="Arial"/>
              <a:cs typeface="Arial"/>
              <a:sym typeface="Arial"/>
            </a:endParaRPr>
          </a:p>
        </p:txBody>
      </p:sp>
      <p:sp>
        <p:nvSpPr>
          <p:cNvPr id="298" name="Google Shape;298;g1126d316f5c_0_35"/>
          <p:cNvSpPr txBox="1"/>
          <p:nvPr/>
        </p:nvSpPr>
        <p:spPr>
          <a:xfrm>
            <a:off x="2770900" y="475000"/>
            <a:ext cx="7758400" cy="677068"/>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800" kern="0" dirty="0">
                <a:solidFill>
                  <a:srgbClr val="000000"/>
                </a:solidFill>
                <a:latin typeface="Playfair Display"/>
                <a:ea typeface="Playfair Display"/>
                <a:cs typeface="Playfair Display"/>
                <a:sym typeface="Playfair Display"/>
              </a:rPr>
              <a:t>Working Groups and Standards Participation</a:t>
            </a:r>
            <a:endParaRPr sz="2800" kern="0" dirty="0">
              <a:solidFill>
                <a:srgbClr val="000000"/>
              </a:solidFill>
              <a:latin typeface="Playfair Display"/>
              <a:ea typeface="Playfair Display"/>
              <a:cs typeface="Playfair Display"/>
              <a:sym typeface="Playfair Display"/>
            </a:endParaRPr>
          </a:p>
        </p:txBody>
      </p:sp>
      <p:sp>
        <p:nvSpPr>
          <p:cNvPr id="299" name="Google Shape;299;g1126d316f5c_0_35"/>
          <p:cNvSpPr txBox="1"/>
          <p:nvPr/>
        </p:nvSpPr>
        <p:spPr>
          <a:xfrm>
            <a:off x="257400" y="1323797"/>
            <a:ext cx="11934600" cy="5417981"/>
          </a:xfrm>
          <a:prstGeom prst="rect">
            <a:avLst/>
          </a:prstGeom>
          <a:solidFill>
            <a:schemeClr val="lt1"/>
          </a:solidFill>
          <a:ln>
            <a:noFill/>
          </a:ln>
        </p:spPr>
        <p:txBody>
          <a:bodyPr spcFirstLastPara="1" wrap="square" lIns="121900" tIns="121900" rIns="121900" bIns="121900" anchor="t" anchorCtr="0">
            <a:spAutoFit/>
          </a:bodyPr>
          <a:lstStyle/>
          <a:p>
            <a:pPr marL="609585" indent="-423323" defTabSz="1219170">
              <a:buClr>
                <a:srgbClr val="000000"/>
              </a:buClr>
              <a:buSzPts val="1400"/>
              <a:buFont typeface="Arial"/>
              <a:buChar char="●"/>
            </a:pPr>
            <a:r>
              <a:rPr lang="en" sz="1867" kern="0" dirty="0">
                <a:solidFill>
                  <a:srgbClr val="000000"/>
                </a:solidFill>
                <a:latin typeface="Arial"/>
                <a:cs typeface="Arial"/>
                <a:sym typeface="Arial"/>
              </a:rPr>
              <a:t>American Institute for Conservation</a:t>
            </a:r>
            <a:endParaRPr sz="1867" kern="0" dirty="0">
              <a:solidFill>
                <a:srgbClr val="000000"/>
              </a:solidFill>
              <a:latin typeface="Arial"/>
              <a:cs typeface="Arial"/>
              <a:sym typeface="Arial"/>
            </a:endParaRPr>
          </a:p>
          <a:p>
            <a:pPr marL="1219170" lvl="1" indent="-423323" defTabSz="1219170">
              <a:buClr>
                <a:srgbClr val="000000"/>
              </a:buClr>
              <a:buSzPts val="1400"/>
              <a:buFont typeface="Arial"/>
              <a:buChar char="○"/>
            </a:pPr>
            <a:r>
              <a:rPr lang="en" sz="1867" kern="0" dirty="0">
                <a:solidFill>
                  <a:srgbClr val="000000"/>
                </a:solidFill>
                <a:latin typeface="Arial"/>
                <a:cs typeface="Arial"/>
                <a:sym typeface="Arial"/>
              </a:rPr>
              <a:t>Book and Paper Group Assistant Program Chair: Morgan Browning</a:t>
            </a:r>
            <a:endParaRPr sz="1867" kern="0" dirty="0">
              <a:solidFill>
                <a:srgbClr val="000000"/>
              </a:solidFill>
              <a:latin typeface="Arial"/>
              <a:cs typeface="Arial"/>
              <a:sym typeface="Arial"/>
            </a:endParaRPr>
          </a:p>
          <a:p>
            <a:pPr marL="1219170" lvl="1" indent="-423323" defTabSz="1219170">
              <a:buClr>
                <a:srgbClr val="000000"/>
              </a:buClr>
              <a:buSzPts val="1400"/>
              <a:buFont typeface="Arial"/>
              <a:buChar char="○"/>
            </a:pPr>
            <a:r>
              <a:rPr lang="en" sz="1867" kern="0" dirty="0">
                <a:solidFill>
                  <a:srgbClr val="000000"/>
                </a:solidFill>
                <a:latin typeface="Arial"/>
                <a:cs typeface="Arial"/>
                <a:sym typeface="Arial"/>
              </a:rPr>
              <a:t>Bylaws and Nominating: Sarah Stauderman</a:t>
            </a:r>
            <a:endParaRPr sz="1867" kern="0" dirty="0">
              <a:solidFill>
                <a:srgbClr val="000000"/>
              </a:solidFill>
              <a:latin typeface="Arial"/>
              <a:cs typeface="Arial"/>
              <a:sym typeface="Arial"/>
            </a:endParaRPr>
          </a:p>
          <a:p>
            <a:pPr marL="1219170" lvl="1" indent="-423323" defTabSz="1219170">
              <a:buClr>
                <a:srgbClr val="000000"/>
              </a:buClr>
              <a:buSzPts val="1400"/>
              <a:buFont typeface="Arial"/>
              <a:buChar char="○"/>
            </a:pPr>
            <a:r>
              <a:rPr lang="en" sz="1867" kern="0" dirty="0">
                <a:solidFill>
                  <a:srgbClr val="000000"/>
                </a:solidFill>
                <a:latin typeface="Arial"/>
                <a:cs typeface="Arial"/>
                <a:sym typeface="Arial"/>
              </a:rPr>
              <a:t>Emergency</a:t>
            </a:r>
            <a:r>
              <a:rPr lang="en" sz="1867" kern="0" dirty="0">
                <a:solidFill>
                  <a:srgbClr val="222222"/>
                </a:solidFill>
                <a:highlight>
                  <a:srgbClr val="FFFFFF"/>
                </a:highlight>
                <a:latin typeface="Arial"/>
                <a:cs typeface="Arial"/>
                <a:sym typeface="Arial"/>
              </a:rPr>
              <a:t> </a:t>
            </a:r>
            <a:r>
              <a:rPr lang="en" sz="1867" kern="0" dirty="0">
                <a:solidFill>
                  <a:srgbClr val="000000"/>
                </a:solidFill>
                <a:latin typeface="Arial"/>
                <a:cs typeface="Arial"/>
                <a:sym typeface="Arial"/>
              </a:rPr>
              <a:t>Committee Co-chair: Sonya Barron</a:t>
            </a:r>
            <a:endParaRPr sz="1867" kern="0" dirty="0">
              <a:solidFill>
                <a:srgbClr val="000000"/>
              </a:solidFill>
              <a:latin typeface="Arial"/>
              <a:cs typeface="Arial"/>
              <a:sym typeface="Arial"/>
            </a:endParaRPr>
          </a:p>
          <a:p>
            <a:pPr marL="1219170" lvl="1" indent="-423323" defTabSz="1219170">
              <a:buClr>
                <a:srgbClr val="000000"/>
              </a:buClr>
              <a:buSzPts val="1400"/>
              <a:buFont typeface="Arial"/>
              <a:buChar char="○"/>
            </a:pPr>
            <a:r>
              <a:rPr lang="en" sz="1867" kern="0" dirty="0">
                <a:solidFill>
                  <a:srgbClr val="000000"/>
                </a:solidFill>
                <a:latin typeface="Arial"/>
                <a:cs typeface="Arial"/>
                <a:sym typeface="Arial"/>
              </a:rPr>
              <a:t>Held in Trust Science and Materials: Lindsay Oakley</a:t>
            </a:r>
            <a:endParaRPr sz="1867" kern="0" dirty="0">
              <a:solidFill>
                <a:srgbClr val="000000"/>
              </a:solidFill>
              <a:latin typeface="Arial"/>
              <a:cs typeface="Arial"/>
              <a:sym typeface="Arial"/>
            </a:endParaRPr>
          </a:p>
          <a:p>
            <a:pPr marL="1219170" lvl="1" indent="-423323" defTabSz="1219170">
              <a:buClr>
                <a:srgbClr val="000000"/>
              </a:buClr>
              <a:buSzPts val="1400"/>
              <a:buFont typeface="Arial"/>
              <a:buChar char="○"/>
            </a:pPr>
            <a:r>
              <a:rPr lang="en" sz="1867" kern="0" dirty="0">
                <a:solidFill>
                  <a:srgbClr val="000000"/>
                </a:solidFill>
                <a:latin typeface="Arial"/>
                <a:cs typeface="Arial"/>
                <a:sym typeface="Arial"/>
              </a:rPr>
              <a:t>Library and Archives Discussion Group Co-chair: Amy Lubick</a:t>
            </a:r>
            <a:endParaRPr sz="1867" kern="0" dirty="0">
              <a:solidFill>
                <a:srgbClr val="000000"/>
              </a:solidFill>
              <a:latin typeface="Arial"/>
              <a:cs typeface="Arial"/>
              <a:sym typeface="Arial"/>
            </a:endParaRPr>
          </a:p>
          <a:p>
            <a:pPr marL="1219170" lvl="1" indent="-423323" defTabSz="1219170">
              <a:buClr>
                <a:srgbClr val="000000"/>
              </a:buClr>
              <a:buSzPts val="1400"/>
              <a:buFont typeface="Arial"/>
              <a:buChar char="○"/>
            </a:pPr>
            <a:r>
              <a:rPr lang="en" sz="1867" kern="0" dirty="0">
                <a:solidFill>
                  <a:srgbClr val="000000"/>
                </a:solidFill>
                <a:latin typeface="Arial"/>
                <a:cs typeface="Arial"/>
                <a:sym typeface="Arial"/>
              </a:rPr>
              <a:t>Materials Working Group: Jennifer Herrmann</a:t>
            </a:r>
            <a:endParaRPr sz="1867" kern="0" dirty="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dirty="0">
                <a:solidFill>
                  <a:srgbClr val="000000"/>
                </a:solidFill>
                <a:latin typeface="Arial"/>
                <a:cs typeface="Arial"/>
                <a:sym typeface="Arial"/>
              </a:rPr>
              <a:t>Anoxic Encasements Working Group: Jennifer Herrmann, Dong Eun Kim, Amy Lubick, Mark Ormsby, Sara Shpargel</a:t>
            </a:r>
            <a:endParaRPr sz="1867" kern="0" dirty="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dirty="0">
                <a:solidFill>
                  <a:srgbClr val="000000"/>
                </a:solidFill>
                <a:latin typeface="Arial"/>
                <a:cs typeface="Arial"/>
                <a:sym typeface="Arial"/>
              </a:rPr>
              <a:t>Cultural Heritage Coordinating Committee (CHCC): Allison Olson</a:t>
            </a:r>
            <a:endParaRPr sz="1867" kern="0" dirty="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dirty="0">
                <a:solidFill>
                  <a:srgbClr val="000000"/>
                </a:solidFill>
                <a:latin typeface="Arial"/>
                <a:cs typeface="Arial"/>
                <a:sym typeface="Arial"/>
              </a:rPr>
              <a:t>Federal Agency Digitization Guidelines Initiative (FADGI) </a:t>
            </a:r>
            <a:r>
              <a:rPr lang="en" sz="1867" u="sng" kern="0" dirty="0">
                <a:solidFill>
                  <a:srgbClr val="0097A7"/>
                </a:solidFill>
                <a:latin typeface="Arial"/>
                <a:cs typeface="Arial"/>
                <a:sym typeface="Arial"/>
                <a:hlinkClick r:id="rId3"/>
              </a:rPr>
              <a:t>http://www.digitizationguidelines.gov/</a:t>
            </a:r>
            <a:r>
              <a:rPr lang="en" sz="1867" kern="0" dirty="0">
                <a:solidFill>
                  <a:srgbClr val="000000"/>
                </a:solidFill>
                <a:latin typeface="Arial"/>
                <a:cs typeface="Arial"/>
                <a:sym typeface="Arial"/>
              </a:rPr>
              <a:t>: Martin Jacobson</a:t>
            </a:r>
            <a:endParaRPr sz="1867" kern="0" dirty="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dirty="0">
                <a:solidFill>
                  <a:srgbClr val="000000"/>
                </a:solidFill>
                <a:latin typeface="Arial"/>
                <a:cs typeface="Arial"/>
                <a:sym typeface="Arial"/>
              </a:rPr>
              <a:t>Guild of Book Workers Potomac Chapter, Chair: Shannon Kerner</a:t>
            </a:r>
            <a:endParaRPr sz="1867" kern="0" dirty="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dirty="0">
                <a:solidFill>
                  <a:srgbClr val="000000"/>
                </a:solidFill>
                <a:latin typeface="Arial"/>
                <a:cs typeface="Arial"/>
                <a:sym typeface="Arial"/>
              </a:rPr>
              <a:t>International Organization for Standardization: Henry Duan, Sara Shpargel (leadership in ISO TC 42), Pamela Najar-Simpson</a:t>
            </a:r>
            <a:endParaRPr sz="1867" kern="0" dirty="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dirty="0">
                <a:solidFill>
                  <a:srgbClr val="000000"/>
                </a:solidFill>
                <a:latin typeface="Arial"/>
                <a:cs typeface="Arial"/>
                <a:sym typeface="Arial"/>
              </a:rPr>
              <a:t>REALM Project - REopening Libraries, Archives, and Museums </a:t>
            </a:r>
            <a:r>
              <a:rPr lang="en" sz="1867" u="sng" kern="0" dirty="0">
                <a:solidFill>
                  <a:srgbClr val="0097A7"/>
                </a:solidFill>
                <a:latin typeface="Arial"/>
                <a:cs typeface="Arial"/>
                <a:sym typeface="Arial"/>
                <a:hlinkClick r:id="rId4"/>
              </a:rPr>
              <a:t>https://www.oclc.org/realm/home.html</a:t>
            </a:r>
            <a:r>
              <a:rPr lang="en" sz="1867" kern="0" dirty="0">
                <a:solidFill>
                  <a:srgbClr val="000000"/>
                </a:solidFill>
                <a:latin typeface="Arial"/>
                <a:cs typeface="Arial"/>
                <a:sym typeface="Arial"/>
              </a:rPr>
              <a:t>: Jennifer Herrman (Scientific Working Group) and Allison Olson (Executive Steering Committee)</a:t>
            </a:r>
            <a:endParaRPr sz="1867" kern="0" dirty="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dirty="0">
                <a:solidFill>
                  <a:srgbClr val="000000"/>
                </a:solidFill>
                <a:latin typeface="Arial"/>
                <a:cs typeface="Arial"/>
                <a:sym typeface="Arial"/>
              </a:rPr>
              <a:t>Washington Conservation Guild Nominating: Sarah Stauderman</a:t>
            </a:r>
            <a:endParaRPr sz="1867" kern="0" dirty="0">
              <a:solidFill>
                <a:srgbClr val="000000"/>
              </a:solidFill>
              <a:latin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21"/>
          <p:cNvSpPr txBox="1"/>
          <p:nvPr/>
        </p:nvSpPr>
        <p:spPr>
          <a:xfrm>
            <a:off x="113997" y="127284"/>
            <a:ext cx="11401200" cy="6603433"/>
          </a:xfrm>
          <a:prstGeom prst="rect">
            <a:avLst/>
          </a:prstGeom>
          <a:solidFill>
            <a:schemeClr val="lt1"/>
          </a:solidFill>
          <a:ln>
            <a:noFill/>
          </a:ln>
        </p:spPr>
        <p:txBody>
          <a:bodyPr spcFirstLastPara="1" wrap="square" lIns="121900" tIns="121900" rIns="121900" bIns="121900" anchor="t" anchorCtr="0">
            <a:noAutofit/>
          </a:bodyPr>
          <a:lstStyle/>
          <a:p>
            <a:pPr defTabSz="1219170">
              <a:buClr>
                <a:srgbClr val="000000"/>
              </a:buClr>
              <a:buSzPts val="1400"/>
            </a:pPr>
            <a:r>
              <a:rPr lang="en" sz="1867" b="1" kern="0" dirty="0">
                <a:solidFill>
                  <a:srgbClr val="000000"/>
                </a:solidFill>
                <a:latin typeface="Arial"/>
                <a:cs typeface="Arial"/>
                <a:sym typeface="Arial"/>
              </a:rPr>
              <a:t>Acknowledgements</a:t>
            </a:r>
            <a:endParaRPr sz="1867" b="1" kern="0" dirty="0">
              <a:solidFill>
                <a:srgbClr val="000000"/>
              </a:solidFill>
              <a:latin typeface="Arial"/>
              <a:cs typeface="Arial"/>
              <a:sym typeface="Arial"/>
            </a:endParaRPr>
          </a:p>
          <a:p>
            <a:pPr defTabSz="1219170">
              <a:buClr>
                <a:srgbClr val="000000"/>
              </a:buClr>
              <a:buSzPts val="1400"/>
            </a:pPr>
            <a:endParaRPr sz="1867" b="1" kern="0" dirty="0">
              <a:solidFill>
                <a:srgbClr val="000000"/>
              </a:solidFill>
              <a:latin typeface="Arial"/>
              <a:cs typeface="Arial"/>
              <a:sym typeface="Arial"/>
            </a:endParaRPr>
          </a:p>
          <a:p>
            <a:pPr defTabSz="1219170">
              <a:buClr>
                <a:srgbClr val="000000"/>
              </a:buClr>
              <a:buSzPts val="1400"/>
            </a:pPr>
            <a:r>
              <a:rPr lang="en" sz="1867" kern="0" dirty="0">
                <a:solidFill>
                  <a:srgbClr val="000000"/>
                </a:solidFill>
                <a:latin typeface="Arial"/>
                <a:cs typeface="Arial"/>
                <a:sym typeface="Arial"/>
              </a:rPr>
              <a:t>David Ferriero, Archivist of the United States; Jay Bosanko, Chief Operating Officer; Ann Cummings, retired Executive for Research Services; Chris Naylor, Acting Executive for Research Services</a:t>
            </a:r>
            <a:endParaRPr sz="1867" kern="0" dirty="0">
              <a:solidFill>
                <a:srgbClr val="000000"/>
              </a:solidFill>
              <a:latin typeface="Arial"/>
              <a:cs typeface="Arial"/>
              <a:sym typeface="Arial"/>
            </a:endParaRPr>
          </a:p>
          <a:p>
            <a:pPr defTabSz="1219170">
              <a:buClr>
                <a:srgbClr val="000000"/>
              </a:buClr>
              <a:buSzPts val="600"/>
            </a:pPr>
            <a:endParaRPr sz="1867" b="1" kern="0" dirty="0">
              <a:solidFill>
                <a:srgbClr val="000000"/>
              </a:solidFill>
              <a:latin typeface="Arial"/>
              <a:cs typeface="Arial"/>
              <a:sym typeface="Arial"/>
            </a:endParaRPr>
          </a:p>
          <a:p>
            <a:pPr defTabSz="1219170">
              <a:buClr>
                <a:srgbClr val="000000"/>
              </a:buClr>
              <a:buSzPts val="1400"/>
            </a:pPr>
            <a:r>
              <a:rPr lang="en" sz="1867" b="1" kern="0" dirty="0">
                <a:solidFill>
                  <a:srgbClr val="000000"/>
                </a:solidFill>
                <a:latin typeface="Arial"/>
                <a:cs typeface="Arial"/>
                <a:sym typeface="Arial"/>
              </a:rPr>
              <a:t>Preservation Consultant:</a:t>
            </a:r>
            <a:r>
              <a:rPr lang="en" sz="1867" kern="0" dirty="0">
                <a:solidFill>
                  <a:srgbClr val="000000"/>
                </a:solidFill>
                <a:latin typeface="Arial"/>
                <a:cs typeface="Arial"/>
                <a:sym typeface="Arial"/>
              </a:rPr>
              <a:t> Nancy Bell</a:t>
            </a:r>
            <a:endParaRPr sz="1867" kern="0" dirty="0">
              <a:solidFill>
                <a:srgbClr val="000000"/>
              </a:solidFill>
              <a:latin typeface="Arial"/>
              <a:cs typeface="Arial"/>
              <a:sym typeface="Arial"/>
            </a:endParaRPr>
          </a:p>
          <a:p>
            <a:pPr defTabSz="1219170">
              <a:buClr>
                <a:srgbClr val="000000"/>
              </a:buClr>
              <a:buSzPts val="600"/>
            </a:pPr>
            <a:endParaRPr sz="1867" b="1" kern="0" dirty="0">
              <a:solidFill>
                <a:srgbClr val="000000"/>
              </a:solidFill>
              <a:latin typeface="Arial"/>
              <a:cs typeface="Arial"/>
              <a:sym typeface="Arial"/>
            </a:endParaRPr>
          </a:p>
          <a:p>
            <a:pPr defTabSz="1219170">
              <a:buClr>
                <a:srgbClr val="000000"/>
              </a:buClr>
              <a:buSzPts val="1400"/>
            </a:pPr>
            <a:r>
              <a:rPr lang="en" sz="1867" b="1" kern="0" dirty="0">
                <a:solidFill>
                  <a:srgbClr val="000000"/>
                </a:solidFill>
                <a:latin typeface="Arial"/>
                <a:cs typeface="Arial"/>
                <a:sym typeface="Arial"/>
              </a:rPr>
              <a:t>Preservation Leadership Team: </a:t>
            </a:r>
            <a:r>
              <a:rPr lang="en" sz="1867" kern="0" dirty="0">
                <a:solidFill>
                  <a:srgbClr val="000000"/>
                </a:solidFill>
                <a:latin typeface="Arial"/>
                <a:cs typeface="Arial"/>
                <a:sym typeface="Arial"/>
              </a:rPr>
              <a:t>Christina Austin, Jody Beenk, Nancy Davis, Noah Durham, Vicki Lee, Jason Love, Amy Lubick, Martin Jacobson, Pamela Najar-Simpson, Lindsay Oakley, Marta O’Neill, Sarah Stauderman</a:t>
            </a:r>
            <a:endParaRPr sz="1867" kern="0" dirty="0">
              <a:solidFill>
                <a:srgbClr val="000000"/>
              </a:solidFill>
              <a:latin typeface="Arial"/>
              <a:cs typeface="Arial"/>
              <a:sym typeface="Arial"/>
            </a:endParaRPr>
          </a:p>
          <a:p>
            <a:pPr defTabSz="1219170">
              <a:buClr>
                <a:srgbClr val="000000"/>
              </a:buClr>
              <a:buSzPts val="600"/>
            </a:pPr>
            <a:endParaRPr sz="1867" b="1" kern="0" dirty="0">
              <a:solidFill>
                <a:srgbClr val="000000"/>
              </a:solidFill>
              <a:latin typeface="Arial"/>
              <a:cs typeface="Arial"/>
              <a:sym typeface="Arial"/>
            </a:endParaRPr>
          </a:p>
          <a:p>
            <a:pPr defTabSz="1219170">
              <a:buClr>
                <a:srgbClr val="000000"/>
              </a:buClr>
              <a:buSzPts val="600"/>
            </a:pPr>
            <a:endParaRPr sz="1867" b="1" kern="0" dirty="0">
              <a:solidFill>
                <a:srgbClr val="000000"/>
              </a:solidFill>
              <a:latin typeface="Arial"/>
              <a:cs typeface="Arial"/>
              <a:sym typeface="Arial"/>
            </a:endParaRPr>
          </a:p>
          <a:p>
            <a:pPr defTabSz="1219170">
              <a:buClr>
                <a:srgbClr val="000000"/>
              </a:buClr>
              <a:buSzPts val="1400"/>
            </a:pPr>
            <a:r>
              <a:rPr lang="en" sz="1867" b="1" kern="0" dirty="0">
                <a:solidFill>
                  <a:srgbClr val="000000"/>
                </a:solidFill>
                <a:latin typeface="Arial"/>
                <a:cs typeface="Arial"/>
                <a:sym typeface="Arial"/>
              </a:rPr>
              <a:t>NARA 1571 Drafting Committee: </a:t>
            </a:r>
            <a:r>
              <a:rPr lang="en" sz="1867" kern="0" dirty="0">
                <a:solidFill>
                  <a:srgbClr val="000000"/>
                </a:solidFill>
                <a:latin typeface="Arial"/>
                <a:cs typeface="Arial"/>
                <a:sym typeface="Arial"/>
              </a:rPr>
              <a:t>Nancy Bell, Nancy Davis, Pamela Najar Simpson, Mark Ormsby</a:t>
            </a:r>
            <a:endParaRPr sz="1867" kern="0" dirty="0">
              <a:solidFill>
                <a:srgbClr val="000000"/>
              </a:solidFill>
              <a:latin typeface="Arial"/>
              <a:cs typeface="Arial"/>
              <a:sym typeface="Arial"/>
            </a:endParaRPr>
          </a:p>
          <a:p>
            <a:pPr defTabSz="1219170">
              <a:buClr>
                <a:srgbClr val="000000"/>
              </a:buClr>
              <a:buSzPts val="1400"/>
            </a:pPr>
            <a:endParaRPr sz="1867" kern="0" dirty="0">
              <a:solidFill>
                <a:srgbClr val="000000"/>
              </a:solidFill>
              <a:latin typeface="Arial"/>
              <a:cs typeface="Arial"/>
              <a:sym typeface="Arial"/>
            </a:endParaRPr>
          </a:p>
          <a:p>
            <a:pPr defTabSz="1219170">
              <a:buClr>
                <a:srgbClr val="000000"/>
              </a:buClr>
              <a:buSzPts val="1400"/>
            </a:pPr>
            <a:r>
              <a:rPr lang="en" sz="1867" b="1" kern="0" dirty="0">
                <a:solidFill>
                  <a:srgbClr val="000000"/>
                </a:solidFill>
                <a:latin typeface="Arial"/>
                <a:cs typeface="Arial"/>
                <a:sym typeface="Arial"/>
              </a:rPr>
              <a:t>Preservation Programs Staff: </a:t>
            </a:r>
            <a:r>
              <a:rPr lang="en" sz="1867" kern="0" dirty="0">
                <a:solidFill>
                  <a:srgbClr val="000000"/>
                </a:solidFill>
                <a:latin typeface="Arial"/>
                <a:cs typeface="Arial"/>
                <a:sym typeface="Arial"/>
              </a:rPr>
              <a:t>Pamela Kirschner, Richard Schneider, Abigail Thompson, Anne Witty, Beatriz Centeno-Pineiro, Dong Eun Kim, Douglas Mcrae, Halaina Demba, Lisa Isbell, Morgan Browning, Rachel Bartgis, Richard Hnat, Sara Shpargel, Shannon Kerner, Sonya Barron, Yoonjoo Strumfels, Kenneth Drummond, Martin Jacobson, Donnell Barnes, Courtney Egan, Jerry Jackson, Jessica Sims, Ryan Davis, Audrey Amidon, Edward Scheuermann, Heidi Holmstrom, Ivy Donnell, Ken Myers, Thomas Neufeld, Ashley Cox, Carol Gorecki, Cindy Pierce, John Nkenchor, Keith Owens, Noah Durham, Sara Holmes, Sean Derrick, Shannon Clark, Stephanie Casey, Tammy Pitt, Thomas Schmidt, Tiffany Marshall, Valerie Helton, Henry Duan, Jennifer Herrmann, Mark Ormsby</a:t>
            </a:r>
            <a:endParaRPr sz="1867" kern="0" dirty="0">
              <a:solidFill>
                <a:srgbClr val="000000"/>
              </a:solidFill>
              <a:latin typeface="Arial"/>
              <a:cs typeface="Arial"/>
              <a:sym typeface="Arial"/>
            </a:endParaRPr>
          </a:p>
          <a:p>
            <a:pPr defTabSz="1219170">
              <a:buClr>
                <a:srgbClr val="000000"/>
              </a:buClr>
              <a:buSzPts val="1400"/>
            </a:pPr>
            <a:endParaRPr sz="1867" kern="0" dirty="0">
              <a:solidFill>
                <a:srgbClr val="000000"/>
              </a:solidFill>
              <a:latin typeface="Arial"/>
              <a:cs typeface="Arial"/>
              <a:sym typeface="Arial"/>
            </a:endParaRPr>
          </a:p>
          <a:p>
            <a:pPr defTabSz="1219170">
              <a:buClr>
                <a:srgbClr val="000000"/>
              </a:buClr>
              <a:buSzPts val="1400"/>
            </a:pPr>
            <a:endParaRPr sz="1867" kern="0" dirty="0">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sp>
        <p:nvSpPr>
          <p:cNvPr id="40" name="Google Shape;40;p1"/>
          <p:cNvSpPr txBox="1"/>
          <p:nvPr/>
        </p:nvSpPr>
        <p:spPr>
          <a:xfrm>
            <a:off x="995400" y="2795800"/>
            <a:ext cx="10201200" cy="2902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3000"/>
            </a:pPr>
            <a:r>
              <a:rPr lang="en" sz="3200" kern="0">
                <a:solidFill>
                  <a:srgbClr val="000000"/>
                </a:solidFill>
                <a:latin typeface="Merriweather"/>
                <a:ea typeface="Merriweather"/>
                <a:cs typeface="Merriweather"/>
                <a:sym typeface="Merriweather"/>
              </a:rPr>
              <a:t>            A Look at Preservation Activities at NARA</a:t>
            </a:r>
            <a:endParaRPr sz="3200" kern="0">
              <a:solidFill>
                <a:srgbClr val="000000"/>
              </a:solidFill>
              <a:latin typeface="Merriweather"/>
              <a:ea typeface="Merriweather"/>
              <a:cs typeface="Merriweather"/>
              <a:sym typeface="Merriweather"/>
            </a:endParaRPr>
          </a:p>
          <a:p>
            <a:pPr defTabSz="1219170">
              <a:lnSpc>
                <a:spcPct val="115000"/>
              </a:lnSpc>
              <a:buClr>
                <a:srgbClr val="000000"/>
              </a:buClr>
              <a:buSzPts val="3000"/>
            </a:pPr>
            <a:r>
              <a:rPr lang="en" sz="3200" kern="0">
                <a:solidFill>
                  <a:srgbClr val="000000"/>
                </a:solidFill>
                <a:latin typeface="Merriweather"/>
                <a:ea typeface="Merriweather"/>
                <a:cs typeface="Merriweather"/>
                <a:sym typeface="Merriweather"/>
              </a:rPr>
              <a:t>                       Council of State Archives</a:t>
            </a:r>
            <a:endParaRPr sz="3200" kern="0">
              <a:solidFill>
                <a:srgbClr val="000000"/>
              </a:solidFill>
              <a:latin typeface="Merriweather"/>
              <a:ea typeface="Merriweather"/>
              <a:cs typeface="Merriweather"/>
              <a:sym typeface="Merriweather"/>
            </a:endParaRPr>
          </a:p>
          <a:p>
            <a:pPr algn="ctr" defTabSz="1219170">
              <a:lnSpc>
                <a:spcPct val="115000"/>
              </a:lnSpc>
              <a:spcBef>
                <a:spcPts val="400"/>
              </a:spcBef>
              <a:buClr>
                <a:srgbClr val="000000"/>
              </a:buClr>
              <a:buSzPts val="2400"/>
            </a:pPr>
            <a:r>
              <a:rPr lang="en" sz="2400" kern="0">
                <a:solidFill>
                  <a:srgbClr val="000000"/>
                </a:solidFill>
                <a:latin typeface="Merriweather Light"/>
                <a:ea typeface="Merriweather Light"/>
                <a:cs typeface="Merriweather Light"/>
                <a:sym typeface="Merriweather Light"/>
              </a:rPr>
              <a:t>Allison Olson, Director of Preservation Programs</a:t>
            </a:r>
            <a:endParaRPr sz="2400" kern="0">
              <a:solidFill>
                <a:srgbClr val="000000"/>
              </a:solidFill>
              <a:latin typeface="Merriweather Light"/>
              <a:ea typeface="Merriweather Light"/>
              <a:cs typeface="Merriweather Light"/>
              <a:sym typeface="Merriweather Light"/>
            </a:endParaRPr>
          </a:p>
          <a:p>
            <a:pPr algn="ctr" defTabSz="1219170">
              <a:lnSpc>
                <a:spcPct val="115000"/>
              </a:lnSpc>
              <a:spcBef>
                <a:spcPts val="400"/>
              </a:spcBef>
              <a:buClr>
                <a:srgbClr val="000000"/>
              </a:buClr>
              <a:buSzPts val="2400"/>
            </a:pPr>
            <a:r>
              <a:rPr lang="en" sz="2400" kern="0">
                <a:solidFill>
                  <a:srgbClr val="000000"/>
                </a:solidFill>
                <a:latin typeface="Merriweather Light"/>
                <a:ea typeface="Merriweather Light"/>
                <a:cs typeface="Merriweather Light"/>
                <a:sym typeface="Merriweather Light"/>
              </a:rPr>
              <a:t>Allison.Olson@nara.gov</a:t>
            </a:r>
            <a:endParaRPr sz="2400" kern="0">
              <a:solidFill>
                <a:srgbClr val="000000"/>
              </a:solidFill>
              <a:latin typeface="Merriweather Light"/>
              <a:ea typeface="Merriweather Light"/>
              <a:cs typeface="Merriweather Light"/>
              <a:sym typeface="Merriweather Light"/>
            </a:endParaRPr>
          </a:p>
          <a:p>
            <a:pPr algn="ctr" defTabSz="1219170">
              <a:lnSpc>
                <a:spcPct val="115000"/>
              </a:lnSpc>
              <a:spcBef>
                <a:spcPts val="400"/>
              </a:spcBef>
              <a:buClr>
                <a:srgbClr val="000000"/>
              </a:buClr>
              <a:buSzPts val="1400"/>
            </a:pPr>
            <a:r>
              <a:rPr lang="en" sz="1867" kern="0">
                <a:solidFill>
                  <a:srgbClr val="000000"/>
                </a:solidFill>
                <a:latin typeface="Merriweather Light"/>
                <a:ea typeface="Merriweather Light"/>
                <a:cs typeface="Merriweather Light"/>
                <a:sym typeface="Merriweather Light"/>
              </a:rPr>
              <a:t>February 24, 2022 </a:t>
            </a:r>
            <a:endParaRPr sz="1867" kern="0">
              <a:solidFill>
                <a:srgbClr val="000000"/>
              </a:solidFill>
              <a:latin typeface="Merriweather Light"/>
              <a:ea typeface="Merriweather Light"/>
              <a:cs typeface="Merriweather Light"/>
              <a:sym typeface="Merriweather Ligh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64DCB-3D40-4BB6-AB36-82944DAD4845}"/>
              </a:ext>
            </a:extLst>
          </p:cNvPr>
          <p:cNvSpPr>
            <a:spLocks noGrp="1"/>
          </p:cNvSpPr>
          <p:nvPr>
            <p:ph type="ctrTitle"/>
          </p:nvPr>
        </p:nvSpPr>
        <p:spPr>
          <a:xfrm>
            <a:off x="1097280" y="758952"/>
            <a:ext cx="9189720" cy="3566160"/>
          </a:xfrm>
        </p:spPr>
        <p:txBody>
          <a:bodyPr>
            <a:normAutofit/>
          </a:bodyPr>
          <a:lstStyle/>
          <a:p>
            <a:r>
              <a:rPr lang="en-US" sz="4800" b="1" dirty="0"/>
              <a:t>A Look at Preservation Activities at the Tennessee State Library &amp; Archives</a:t>
            </a:r>
          </a:p>
        </p:txBody>
      </p:sp>
      <p:sp>
        <p:nvSpPr>
          <p:cNvPr id="3" name="Subtitle 2">
            <a:extLst>
              <a:ext uri="{FF2B5EF4-FFF2-40B4-BE49-F238E27FC236}">
                <a16:creationId xmlns:a16="http://schemas.microsoft.com/office/drawing/2014/main" id="{1F49797D-E08C-4C8E-A66D-136FC339AFCB}"/>
              </a:ext>
            </a:extLst>
          </p:cNvPr>
          <p:cNvSpPr>
            <a:spLocks noGrp="1"/>
          </p:cNvSpPr>
          <p:nvPr>
            <p:ph type="subTitle" idx="1"/>
          </p:nvPr>
        </p:nvSpPr>
        <p:spPr>
          <a:xfrm>
            <a:off x="1100051" y="4455620"/>
            <a:ext cx="10058400" cy="1643427"/>
          </a:xfrm>
        </p:spPr>
        <p:txBody>
          <a:bodyPr>
            <a:noAutofit/>
          </a:bodyPr>
          <a:lstStyle/>
          <a:p>
            <a:r>
              <a:rPr lang="en-US" b="1" dirty="0" err="1"/>
              <a:t>CoSA</a:t>
            </a:r>
            <a:r>
              <a:rPr lang="en-US" b="1" dirty="0"/>
              <a:t>-NARA Webinar</a:t>
            </a:r>
          </a:p>
          <a:p>
            <a:r>
              <a:rPr lang="en-US" sz="1800" dirty="0"/>
              <a:t>Emily Farek, Conservation Manager</a:t>
            </a:r>
            <a:r>
              <a:rPr lang="en-US" sz="1200" dirty="0"/>
              <a:t>, </a:t>
            </a:r>
            <a:r>
              <a:rPr lang="en-US" sz="1800" dirty="0"/>
              <a:t>Tennessee State Library &amp; Archives</a:t>
            </a:r>
          </a:p>
          <a:p>
            <a:r>
              <a:rPr lang="en-US" sz="1600" dirty="0"/>
              <a:t>February 24, 2022</a:t>
            </a:r>
          </a:p>
        </p:txBody>
      </p:sp>
      <p:pic>
        <p:nvPicPr>
          <p:cNvPr id="4" name="Picture 3" descr="VoterIDButton.png">
            <a:extLst>
              <a:ext uri="{FF2B5EF4-FFF2-40B4-BE49-F238E27FC236}">
                <a16:creationId xmlns:a16="http://schemas.microsoft.com/office/drawing/2014/main" id="{228D0F44-C34F-401C-A92E-93160C605911}"/>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8921454" y="342559"/>
            <a:ext cx="2731091" cy="2591858"/>
          </a:xfrm>
          <a:prstGeom prst="rect">
            <a:avLst/>
          </a:prstGeom>
        </p:spPr>
      </p:pic>
    </p:spTree>
    <p:extLst>
      <p:ext uri="{BB962C8B-B14F-4D97-AF65-F5344CB8AC3E}">
        <p14:creationId xmlns:p14="http://schemas.microsoft.com/office/powerpoint/2010/main" val="461976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8D594-9644-4BA3-BF96-1EBF55C75122}"/>
              </a:ext>
            </a:extLst>
          </p:cNvPr>
          <p:cNvSpPr>
            <a:spLocks noGrp="1"/>
          </p:cNvSpPr>
          <p:nvPr>
            <p:ph type="title" idx="4294967295"/>
          </p:nvPr>
        </p:nvSpPr>
        <p:spPr>
          <a:xfrm>
            <a:off x="365760" y="396479"/>
            <a:ext cx="10058400" cy="857250"/>
          </a:xfrm>
        </p:spPr>
        <p:txBody>
          <a:bodyPr/>
          <a:lstStyle/>
          <a:p>
            <a:r>
              <a:rPr lang="en-US" dirty="0"/>
              <a:t>Old </a:t>
            </a:r>
            <a:r>
              <a:rPr lang="en-US" sz="4000" dirty="0">
                <a:sym typeface="Wingdings" panose="05000000000000000000" pitchFamily="2" charset="2"/>
              </a:rPr>
              <a:t></a:t>
            </a:r>
            <a:r>
              <a:rPr lang="en-US" dirty="0">
                <a:sym typeface="Wingdings" panose="05000000000000000000" pitchFamily="2" charset="2"/>
              </a:rPr>
              <a:t> New!</a:t>
            </a:r>
            <a:endParaRPr lang="en-US" dirty="0"/>
          </a:p>
        </p:txBody>
      </p:sp>
      <p:pic>
        <p:nvPicPr>
          <p:cNvPr id="6" name="Picture 5">
            <a:extLst>
              <a:ext uri="{FF2B5EF4-FFF2-40B4-BE49-F238E27FC236}">
                <a16:creationId xmlns:a16="http://schemas.microsoft.com/office/drawing/2014/main" id="{B58D002D-A747-4F1B-8C09-BB3067B78B68}"/>
              </a:ext>
            </a:extLst>
          </p:cNvPr>
          <p:cNvPicPr>
            <a:picLocks noChangeAspect="1"/>
          </p:cNvPicPr>
          <p:nvPr/>
        </p:nvPicPr>
        <p:blipFill>
          <a:blip r:embed="rId2"/>
          <a:stretch>
            <a:fillRect/>
          </a:stretch>
        </p:blipFill>
        <p:spPr>
          <a:xfrm>
            <a:off x="278418" y="1779271"/>
            <a:ext cx="4628862" cy="3101338"/>
          </a:xfrm>
          <a:prstGeom prst="rect">
            <a:avLst/>
          </a:prstGeom>
        </p:spPr>
      </p:pic>
      <p:sp>
        <p:nvSpPr>
          <p:cNvPr id="8" name="TextBox 7">
            <a:extLst>
              <a:ext uri="{FF2B5EF4-FFF2-40B4-BE49-F238E27FC236}">
                <a16:creationId xmlns:a16="http://schemas.microsoft.com/office/drawing/2014/main" id="{FE7E46DB-867C-4AE7-95BA-363BB2D56B2A}"/>
              </a:ext>
            </a:extLst>
          </p:cNvPr>
          <p:cNvSpPr txBox="1"/>
          <p:nvPr/>
        </p:nvSpPr>
        <p:spPr>
          <a:xfrm>
            <a:off x="182880" y="4880609"/>
            <a:ext cx="47244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https://www.waymarking.com/waymarks/wm5V29_Tennessee_State_Library_and_Archives_Nashville_TN</a:t>
            </a:r>
          </a:p>
        </p:txBody>
      </p:sp>
      <p:pic>
        <p:nvPicPr>
          <p:cNvPr id="9" name="Picture 8">
            <a:extLst>
              <a:ext uri="{FF2B5EF4-FFF2-40B4-BE49-F238E27FC236}">
                <a16:creationId xmlns:a16="http://schemas.microsoft.com/office/drawing/2014/main" id="{FAAB2115-8F93-4861-83B1-49DCA1FDDABC}"/>
              </a:ext>
            </a:extLst>
          </p:cNvPr>
          <p:cNvPicPr>
            <a:picLocks noChangeAspect="1"/>
          </p:cNvPicPr>
          <p:nvPr/>
        </p:nvPicPr>
        <p:blipFill>
          <a:blip r:embed="rId3"/>
          <a:stretch>
            <a:fillRect/>
          </a:stretch>
        </p:blipFill>
        <p:spPr>
          <a:xfrm>
            <a:off x="5090635" y="1779270"/>
            <a:ext cx="6822947" cy="3101339"/>
          </a:xfrm>
          <a:prstGeom prst="rect">
            <a:avLst/>
          </a:prstGeom>
        </p:spPr>
      </p:pic>
      <p:sp>
        <p:nvSpPr>
          <p:cNvPr id="11" name="TextBox 10">
            <a:extLst>
              <a:ext uri="{FF2B5EF4-FFF2-40B4-BE49-F238E27FC236}">
                <a16:creationId xmlns:a16="http://schemas.microsoft.com/office/drawing/2014/main" id="{4FC0E928-2F71-4CAA-98B1-291189D6CBC1}"/>
              </a:ext>
            </a:extLst>
          </p:cNvPr>
          <p:cNvSpPr txBox="1"/>
          <p:nvPr/>
        </p:nvSpPr>
        <p:spPr>
          <a:xfrm>
            <a:off x="5002818" y="4880609"/>
            <a:ext cx="6185721"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rPr>
              <a:t>https://tslablog.blogspot.com/</a:t>
            </a:r>
          </a:p>
        </p:txBody>
      </p:sp>
    </p:spTree>
    <p:extLst>
      <p:ext uri="{BB962C8B-B14F-4D97-AF65-F5344CB8AC3E}">
        <p14:creationId xmlns:p14="http://schemas.microsoft.com/office/powerpoint/2010/main" val="2257386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kitchen, floor, ceiling&#10;&#10;Description automatically generated">
            <a:extLst>
              <a:ext uri="{FF2B5EF4-FFF2-40B4-BE49-F238E27FC236}">
                <a16:creationId xmlns:a16="http://schemas.microsoft.com/office/drawing/2014/main" id="{8EC26529-FA16-455D-9829-802FAB52C8B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4961" y="1828802"/>
            <a:ext cx="5414961" cy="4061221"/>
          </a:xfrm>
          <a:prstGeom prst="rect">
            <a:avLst/>
          </a:prstGeom>
        </p:spPr>
      </p:pic>
      <p:sp>
        <p:nvSpPr>
          <p:cNvPr id="10" name="Title 1">
            <a:extLst>
              <a:ext uri="{FF2B5EF4-FFF2-40B4-BE49-F238E27FC236}">
                <a16:creationId xmlns:a16="http://schemas.microsoft.com/office/drawing/2014/main" id="{869419C9-3E10-4332-B2F4-6026375C49E1}"/>
              </a:ext>
            </a:extLst>
          </p:cNvPr>
          <p:cNvSpPr txBox="1">
            <a:spLocks/>
          </p:cNvSpPr>
          <p:nvPr/>
        </p:nvSpPr>
        <p:spPr>
          <a:xfrm>
            <a:off x="365760" y="396479"/>
            <a:ext cx="10058400" cy="857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rPr>
              <a:t>Old </a:t>
            </a:r>
            <a:r>
              <a:rPr kumimoji="0" lang="en-US" sz="40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sym typeface="Wingdings" panose="05000000000000000000" pitchFamily="2" charset="2"/>
              </a:rPr>
              <a:t></a:t>
            </a:r>
            <a:r>
              <a:rPr kumimoji="0" lang="en-US" sz="48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sym typeface="Wingdings" panose="05000000000000000000" pitchFamily="2" charset="2"/>
              </a:rPr>
              <a:t> New!</a:t>
            </a:r>
            <a:endParaRPr kumimoji="0" lang="en-US" sz="48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pic>
        <p:nvPicPr>
          <p:cNvPr id="3" name="Picture 2" descr="An empty office with desks and chairs&#10;&#10;Description automatically generated with low confidence">
            <a:extLst>
              <a:ext uri="{FF2B5EF4-FFF2-40B4-BE49-F238E27FC236}">
                <a16:creationId xmlns:a16="http://schemas.microsoft.com/office/drawing/2014/main" id="{269B5C0A-0AE1-4F4F-82BC-1BB55ED5CE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623733" y="1828801"/>
            <a:ext cx="6400446" cy="4061221"/>
          </a:xfrm>
          <a:prstGeom prst="rect">
            <a:avLst/>
          </a:prstGeom>
        </p:spPr>
      </p:pic>
      <p:sp>
        <p:nvSpPr>
          <p:cNvPr id="6" name="Subtitle 2">
            <a:extLst>
              <a:ext uri="{FF2B5EF4-FFF2-40B4-BE49-F238E27FC236}">
                <a16:creationId xmlns:a16="http://schemas.microsoft.com/office/drawing/2014/main" id="{3A2DF27D-398F-40CC-8B48-FB8B1C1974C9}"/>
              </a:ext>
            </a:extLst>
          </p:cNvPr>
          <p:cNvSpPr txBox="1">
            <a:spLocks/>
          </p:cNvSpPr>
          <p:nvPr/>
        </p:nvSpPr>
        <p:spPr>
          <a:xfrm>
            <a:off x="7949647" y="1323266"/>
            <a:ext cx="1748617"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5x larger!</a:t>
            </a:r>
          </a:p>
        </p:txBody>
      </p:sp>
    </p:spTree>
    <p:extLst>
      <p:ext uri="{BB962C8B-B14F-4D97-AF65-F5344CB8AC3E}">
        <p14:creationId xmlns:p14="http://schemas.microsoft.com/office/powerpoint/2010/main" val="14014579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4A239D6B-B9D2-4BDA-855A-C62637BD19BA}"/>
              </a:ext>
            </a:extLst>
          </p:cNvPr>
          <p:cNvSpPr txBox="1">
            <a:spLocks/>
          </p:cNvSpPr>
          <p:nvPr/>
        </p:nvSpPr>
        <p:spPr>
          <a:xfrm>
            <a:off x="817174" y="1819909"/>
            <a:ext cx="10557652" cy="3757931"/>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Equipment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microscope, board shear, oversize sink, deionized water system, suction table/humidification chamber, ductless fume hood,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Nilfisk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HEPA vacuum, blast freezer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Storage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dedicated room for conservation supplies, space for oversize supplies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Outreach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tables and space to host tours, workshops, trainings, interns, and volunteers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Updated Lab Procedures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workflow incorporating conservation database record keeping and photographic and written documentation of treatments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itle 1">
            <a:extLst>
              <a:ext uri="{FF2B5EF4-FFF2-40B4-BE49-F238E27FC236}">
                <a16:creationId xmlns:a16="http://schemas.microsoft.com/office/drawing/2014/main" id="{CAE7A5E9-F5D8-4885-921F-C51F19E6CEB6}"/>
              </a:ext>
            </a:extLst>
          </p:cNvPr>
          <p:cNvSpPr txBox="1">
            <a:spLocks/>
          </p:cNvSpPr>
          <p:nvPr/>
        </p:nvSpPr>
        <p:spPr>
          <a:xfrm>
            <a:off x="365760" y="396479"/>
            <a:ext cx="10058400" cy="857250"/>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sym typeface="Wingdings" panose="05000000000000000000" pitchFamily="2" charset="2"/>
              </a:rPr>
              <a:t>New Conservation Lab Features/Capabilities</a:t>
            </a:r>
            <a:endParaRPr kumimoji="0" lang="en-US" sz="48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253953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D2F7FE32-93B7-4FFF-A394-04155DB9582B}"/>
              </a:ext>
            </a:extLst>
          </p:cNvPr>
          <p:cNvSpPr txBox="1">
            <a:spLocks/>
          </p:cNvSpPr>
          <p:nvPr/>
        </p:nvSpPr>
        <p:spPr>
          <a:xfrm>
            <a:off x="266558" y="370839"/>
            <a:ext cx="5699901"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Stereomicroscope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picture containing floor, indoor, desk, office&#10;&#10;Description automatically generated">
            <a:extLst>
              <a:ext uri="{FF2B5EF4-FFF2-40B4-BE49-F238E27FC236}">
                <a16:creationId xmlns:a16="http://schemas.microsoft.com/office/drawing/2014/main" id="{E0E4F319-DE70-428B-BCE8-E68879906E9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2930" y="1641029"/>
            <a:ext cx="3496071" cy="4661428"/>
          </a:xfrm>
          <a:prstGeom prst="rect">
            <a:avLst/>
          </a:prstGeom>
        </p:spPr>
      </p:pic>
      <p:sp>
        <p:nvSpPr>
          <p:cNvPr id="6" name="Subtitle 2">
            <a:extLst>
              <a:ext uri="{FF2B5EF4-FFF2-40B4-BE49-F238E27FC236}">
                <a16:creationId xmlns:a16="http://schemas.microsoft.com/office/drawing/2014/main" id="{23BC5DF0-ED37-48EE-AD50-82B6AF731E50}"/>
              </a:ext>
            </a:extLst>
          </p:cNvPr>
          <p:cNvSpPr txBox="1">
            <a:spLocks/>
          </p:cNvSpPr>
          <p:nvPr/>
        </p:nvSpPr>
        <p:spPr>
          <a:xfrm>
            <a:off x="488076" y="872172"/>
            <a:ext cx="3590925" cy="11346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683C6"/>
                </a:solidFill>
                <a:effectLst/>
                <a:uLnTx/>
                <a:uFillTx/>
                <a:latin typeface="Calibri" panose="020F0502020204030204"/>
                <a:ea typeface="+mn-ea"/>
                <a:cs typeface="+mn-cs"/>
              </a:rPr>
              <a:t>For detailed work and close observation/examination </a:t>
            </a:r>
          </a:p>
        </p:txBody>
      </p:sp>
    </p:spTree>
    <p:extLst>
      <p:ext uri="{BB962C8B-B14F-4D97-AF65-F5344CB8AC3E}">
        <p14:creationId xmlns:p14="http://schemas.microsoft.com/office/powerpoint/2010/main" val="315476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E892EC9F-0764-4CB7-AE3B-E5E8DE64909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31005" y="3845560"/>
            <a:ext cx="1949736" cy="2456896"/>
          </a:xfrm>
          <a:prstGeom prst="rect">
            <a:avLst/>
          </a:prstGeom>
        </p:spPr>
      </p:pic>
      <p:pic>
        <p:nvPicPr>
          <p:cNvPr id="9" name="Picture 8" descr="A robot on a table&#10;&#10;Description automatically generated with low confidence">
            <a:extLst>
              <a:ext uri="{FF2B5EF4-FFF2-40B4-BE49-F238E27FC236}">
                <a16:creationId xmlns:a16="http://schemas.microsoft.com/office/drawing/2014/main" id="{39533AF0-1B9C-421C-9107-BB6ECD2A75F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31005" y="960120"/>
            <a:ext cx="3729990" cy="2797493"/>
          </a:xfrm>
          <a:prstGeom prst="rect">
            <a:avLst/>
          </a:prstGeom>
        </p:spPr>
      </p:pic>
      <p:sp>
        <p:nvSpPr>
          <p:cNvPr id="11" name="Subtitle 2">
            <a:extLst>
              <a:ext uri="{FF2B5EF4-FFF2-40B4-BE49-F238E27FC236}">
                <a16:creationId xmlns:a16="http://schemas.microsoft.com/office/drawing/2014/main" id="{D88CD487-7AB0-4B4F-9D1B-3F566A7B12A0}"/>
              </a:ext>
            </a:extLst>
          </p:cNvPr>
          <p:cNvSpPr txBox="1">
            <a:spLocks/>
          </p:cNvSpPr>
          <p:nvPr/>
        </p:nvSpPr>
        <p:spPr>
          <a:xfrm>
            <a:off x="266558" y="370839"/>
            <a:ext cx="5699901"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Stereomicroscope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descr="A picture containing floor, indoor, desk, office&#10;&#10;Description automatically generated">
            <a:extLst>
              <a:ext uri="{FF2B5EF4-FFF2-40B4-BE49-F238E27FC236}">
                <a16:creationId xmlns:a16="http://schemas.microsoft.com/office/drawing/2014/main" id="{9EB93F2F-F12D-4185-88FC-270BC1F47A5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2930" y="1641029"/>
            <a:ext cx="3496071" cy="4661428"/>
          </a:xfrm>
          <a:prstGeom prst="rect">
            <a:avLst/>
          </a:prstGeom>
        </p:spPr>
      </p:pic>
      <p:sp>
        <p:nvSpPr>
          <p:cNvPr id="7" name="Subtitle 2">
            <a:extLst>
              <a:ext uri="{FF2B5EF4-FFF2-40B4-BE49-F238E27FC236}">
                <a16:creationId xmlns:a16="http://schemas.microsoft.com/office/drawing/2014/main" id="{5897D2E8-52B5-4E82-A4DC-919A0003C9DF}"/>
              </a:ext>
            </a:extLst>
          </p:cNvPr>
          <p:cNvSpPr txBox="1">
            <a:spLocks/>
          </p:cNvSpPr>
          <p:nvPr/>
        </p:nvSpPr>
        <p:spPr>
          <a:xfrm>
            <a:off x="488076" y="872172"/>
            <a:ext cx="3590925" cy="11346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683C6"/>
                </a:solidFill>
                <a:effectLst/>
                <a:uLnTx/>
                <a:uFillTx/>
                <a:latin typeface="Calibri" panose="020F0502020204030204"/>
                <a:ea typeface="+mn-ea"/>
                <a:cs typeface="+mn-cs"/>
              </a:rPr>
              <a:t>For detailed work and close observation/examination </a:t>
            </a:r>
          </a:p>
        </p:txBody>
      </p:sp>
    </p:spTree>
    <p:extLst>
      <p:ext uri="{BB962C8B-B14F-4D97-AF65-F5344CB8AC3E}">
        <p14:creationId xmlns:p14="http://schemas.microsoft.com/office/powerpoint/2010/main" val="17777704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text&#10;&#10;Description automatically generated">
            <a:extLst>
              <a:ext uri="{FF2B5EF4-FFF2-40B4-BE49-F238E27FC236}">
                <a16:creationId xmlns:a16="http://schemas.microsoft.com/office/drawing/2014/main" id="{3C164F9F-7ED4-406D-8A0D-78DED639CAD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231005" y="3845560"/>
            <a:ext cx="1949736" cy="2456896"/>
          </a:xfrm>
          <a:prstGeom prst="rect">
            <a:avLst/>
          </a:prstGeom>
        </p:spPr>
      </p:pic>
      <p:sp>
        <p:nvSpPr>
          <p:cNvPr id="16" name="Isosceles Triangle 15">
            <a:extLst>
              <a:ext uri="{FF2B5EF4-FFF2-40B4-BE49-F238E27FC236}">
                <a16:creationId xmlns:a16="http://schemas.microsoft.com/office/drawing/2014/main" id="{C1D5A47C-D94D-4B29-BD70-642AAB827C05}"/>
              </a:ext>
            </a:extLst>
          </p:cNvPr>
          <p:cNvSpPr/>
          <p:nvPr/>
        </p:nvSpPr>
        <p:spPr>
          <a:xfrm rot="14808066">
            <a:off x="6362068" y="3922040"/>
            <a:ext cx="1672290" cy="2862851"/>
          </a:xfrm>
          <a:prstGeom prst="triangle">
            <a:avLst/>
          </a:prstGeom>
          <a:solidFill>
            <a:schemeClr val="accent2">
              <a:alpha val="6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B509E54-CC44-4BEB-A10A-6583DDB562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122000" y="2873456"/>
            <a:ext cx="3277661" cy="3429000"/>
          </a:xfrm>
          <a:prstGeom prst="rect">
            <a:avLst/>
          </a:prstGeom>
        </p:spPr>
      </p:pic>
      <p:sp>
        <p:nvSpPr>
          <p:cNvPr id="12" name="Subtitle 2">
            <a:extLst>
              <a:ext uri="{FF2B5EF4-FFF2-40B4-BE49-F238E27FC236}">
                <a16:creationId xmlns:a16="http://schemas.microsoft.com/office/drawing/2014/main" id="{0697F5C7-1BD6-46E4-B7CB-2B480B030ECD}"/>
              </a:ext>
            </a:extLst>
          </p:cNvPr>
          <p:cNvSpPr txBox="1">
            <a:spLocks/>
          </p:cNvSpPr>
          <p:nvPr/>
        </p:nvSpPr>
        <p:spPr>
          <a:xfrm>
            <a:off x="266558" y="370839"/>
            <a:ext cx="5699901"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Stereomicroscope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4" name="Picture 13" descr="A robot on a table&#10;&#10;Description automatically generated with low confidence">
            <a:extLst>
              <a:ext uri="{FF2B5EF4-FFF2-40B4-BE49-F238E27FC236}">
                <a16:creationId xmlns:a16="http://schemas.microsoft.com/office/drawing/2014/main" id="{7139B65E-9509-4CF5-8424-4943EFA977B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31005" y="960120"/>
            <a:ext cx="3729990" cy="2797493"/>
          </a:xfrm>
          <a:prstGeom prst="rect">
            <a:avLst/>
          </a:prstGeom>
        </p:spPr>
      </p:pic>
      <p:pic>
        <p:nvPicPr>
          <p:cNvPr id="8" name="Picture 7" descr="A picture containing floor, indoor, desk, office&#10;&#10;Description automatically generated">
            <a:extLst>
              <a:ext uri="{FF2B5EF4-FFF2-40B4-BE49-F238E27FC236}">
                <a16:creationId xmlns:a16="http://schemas.microsoft.com/office/drawing/2014/main" id="{492ADF8F-93F1-4669-BE50-6FC512C5F28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82930" y="1641029"/>
            <a:ext cx="3496071" cy="4661428"/>
          </a:xfrm>
          <a:prstGeom prst="rect">
            <a:avLst/>
          </a:prstGeom>
        </p:spPr>
      </p:pic>
      <p:sp>
        <p:nvSpPr>
          <p:cNvPr id="9" name="Subtitle 2">
            <a:extLst>
              <a:ext uri="{FF2B5EF4-FFF2-40B4-BE49-F238E27FC236}">
                <a16:creationId xmlns:a16="http://schemas.microsoft.com/office/drawing/2014/main" id="{0AFE1A45-6793-4C7D-BDF2-795DF85C8B0E}"/>
              </a:ext>
            </a:extLst>
          </p:cNvPr>
          <p:cNvSpPr txBox="1">
            <a:spLocks/>
          </p:cNvSpPr>
          <p:nvPr/>
        </p:nvSpPr>
        <p:spPr>
          <a:xfrm>
            <a:off x="488076" y="872172"/>
            <a:ext cx="3590925" cy="11346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683C6"/>
                </a:solidFill>
                <a:effectLst/>
                <a:uLnTx/>
                <a:uFillTx/>
                <a:latin typeface="Calibri" panose="020F0502020204030204"/>
                <a:ea typeface="+mn-ea"/>
                <a:cs typeface="+mn-cs"/>
              </a:rPr>
              <a:t>For detailed work and close observation/examination </a:t>
            </a:r>
          </a:p>
        </p:txBody>
      </p:sp>
    </p:spTree>
    <p:extLst>
      <p:ext uri="{BB962C8B-B14F-4D97-AF65-F5344CB8AC3E}">
        <p14:creationId xmlns:p14="http://schemas.microsoft.com/office/powerpoint/2010/main" val="141886398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E656DC8E-82D1-4750-9999-C56AAE73B9CD}"/>
              </a:ext>
            </a:extLst>
          </p:cNvPr>
          <p:cNvSpPr txBox="1">
            <a:spLocks/>
          </p:cNvSpPr>
          <p:nvPr/>
        </p:nvSpPr>
        <p:spPr>
          <a:xfrm>
            <a:off x="266558" y="370839"/>
            <a:ext cx="5699901"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Board shear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ubtitle 2">
            <a:extLst>
              <a:ext uri="{FF2B5EF4-FFF2-40B4-BE49-F238E27FC236}">
                <a16:creationId xmlns:a16="http://schemas.microsoft.com/office/drawing/2014/main" id="{7432C8A2-D133-45C8-AC57-CAAD0385B681}"/>
              </a:ext>
            </a:extLst>
          </p:cNvPr>
          <p:cNvSpPr txBox="1">
            <a:spLocks/>
          </p:cNvSpPr>
          <p:nvPr/>
        </p:nvSpPr>
        <p:spPr>
          <a:xfrm>
            <a:off x="488076" y="872173"/>
            <a:ext cx="3923904" cy="9909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683C6"/>
                </a:solidFill>
                <a:effectLst/>
                <a:uLnTx/>
                <a:uFillTx/>
                <a:latin typeface="Calibri" panose="020F0502020204030204"/>
                <a:ea typeface="+mn-ea"/>
                <a:cs typeface="+mn-cs"/>
              </a:rPr>
              <a:t>For cutting large sheets of paper, folder stock, and board </a:t>
            </a:r>
          </a:p>
        </p:txBody>
      </p:sp>
      <p:pic>
        <p:nvPicPr>
          <p:cNvPr id="7" name="Picture 6" descr="A picture containing indoor, wall, floor&#10;&#10;Description automatically generated">
            <a:extLst>
              <a:ext uri="{FF2B5EF4-FFF2-40B4-BE49-F238E27FC236}">
                <a16:creationId xmlns:a16="http://schemas.microsoft.com/office/drawing/2014/main" id="{E2D29D4D-45D5-4D6D-9559-9A99E07F066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150929" y="2200241"/>
            <a:ext cx="4251958" cy="3577664"/>
          </a:xfrm>
          <a:prstGeom prst="rect">
            <a:avLst/>
          </a:prstGeom>
        </p:spPr>
      </p:pic>
    </p:spTree>
    <p:extLst>
      <p:ext uri="{BB962C8B-B14F-4D97-AF65-F5344CB8AC3E}">
        <p14:creationId xmlns:p14="http://schemas.microsoft.com/office/powerpoint/2010/main" val="13353004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E656DC8E-82D1-4750-9999-C56AAE73B9CD}"/>
              </a:ext>
            </a:extLst>
          </p:cNvPr>
          <p:cNvSpPr txBox="1">
            <a:spLocks/>
          </p:cNvSpPr>
          <p:nvPr/>
        </p:nvSpPr>
        <p:spPr>
          <a:xfrm>
            <a:off x="266558" y="370839"/>
            <a:ext cx="5699901"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Board shear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picture containing indoor, wall, floor&#10;&#10;Description automatically generated">
            <a:extLst>
              <a:ext uri="{FF2B5EF4-FFF2-40B4-BE49-F238E27FC236}">
                <a16:creationId xmlns:a16="http://schemas.microsoft.com/office/drawing/2014/main" id="{416C79AB-EB5D-46A1-A784-62C474ED64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150929" y="2200241"/>
            <a:ext cx="4251958" cy="3577664"/>
          </a:xfrm>
          <a:prstGeom prst="rect">
            <a:avLst/>
          </a:prstGeom>
        </p:spPr>
      </p:pic>
      <p:sp>
        <p:nvSpPr>
          <p:cNvPr id="7" name="Subtitle 2">
            <a:extLst>
              <a:ext uri="{FF2B5EF4-FFF2-40B4-BE49-F238E27FC236}">
                <a16:creationId xmlns:a16="http://schemas.microsoft.com/office/drawing/2014/main" id="{376B67EE-0504-4930-8D04-CB333E895CB1}"/>
              </a:ext>
            </a:extLst>
          </p:cNvPr>
          <p:cNvSpPr txBox="1">
            <a:spLocks/>
          </p:cNvSpPr>
          <p:nvPr/>
        </p:nvSpPr>
        <p:spPr>
          <a:xfrm>
            <a:off x="488076" y="872173"/>
            <a:ext cx="3923904" cy="9909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683C6"/>
                </a:solidFill>
                <a:effectLst/>
                <a:uLnTx/>
                <a:uFillTx/>
                <a:latin typeface="Calibri" panose="020F0502020204030204"/>
                <a:ea typeface="+mn-ea"/>
                <a:cs typeface="+mn-cs"/>
              </a:rPr>
              <a:t>For cutting large sheets of paper, folder stock, and board </a:t>
            </a:r>
          </a:p>
        </p:txBody>
      </p:sp>
      <p:pic>
        <p:nvPicPr>
          <p:cNvPr id="4" name="Picture 3" descr="A picture containing text, floor, indoor, table&#10;&#10;Description automatically generated">
            <a:extLst>
              <a:ext uri="{FF2B5EF4-FFF2-40B4-BE49-F238E27FC236}">
                <a16:creationId xmlns:a16="http://schemas.microsoft.com/office/drawing/2014/main" id="{597334BE-5784-4DAF-920F-70657BE78EC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64264" y="1863092"/>
            <a:ext cx="7899748" cy="3291837"/>
          </a:xfrm>
          <a:prstGeom prst="rect">
            <a:avLst/>
          </a:prstGeom>
        </p:spPr>
      </p:pic>
    </p:spTree>
    <p:extLst>
      <p:ext uri="{BB962C8B-B14F-4D97-AF65-F5344CB8AC3E}">
        <p14:creationId xmlns:p14="http://schemas.microsoft.com/office/powerpoint/2010/main" val="37806164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932FFE5A-E015-4C40-8357-6841B87CC556}"/>
              </a:ext>
            </a:extLst>
          </p:cNvPr>
          <p:cNvSpPr txBox="1">
            <a:spLocks/>
          </p:cNvSpPr>
          <p:nvPr/>
        </p:nvSpPr>
        <p:spPr>
          <a:xfrm>
            <a:off x="266558" y="370839"/>
            <a:ext cx="8786002"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Oversize sink and deionized water system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wall, person&#10;&#10;Description automatically generated">
            <a:extLst>
              <a:ext uri="{FF2B5EF4-FFF2-40B4-BE49-F238E27FC236}">
                <a16:creationId xmlns:a16="http://schemas.microsoft.com/office/drawing/2014/main" id="{B65F45D4-0285-4F9C-A4AD-D84D8EBF07E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6740" y="1503045"/>
            <a:ext cx="6141720" cy="4606290"/>
          </a:xfrm>
          <a:prstGeom prst="rect">
            <a:avLst/>
          </a:prstGeom>
        </p:spPr>
      </p:pic>
      <p:sp>
        <p:nvSpPr>
          <p:cNvPr id="5" name="Subtitle 2">
            <a:extLst>
              <a:ext uri="{FF2B5EF4-FFF2-40B4-BE49-F238E27FC236}">
                <a16:creationId xmlns:a16="http://schemas.microsoft.com/office/drawing/2014/main" id="{0E0780F8-312C-4332-B342-0D9D81D50E51}"/>
              </a:ext>
            </a:extLst>
          </p:cNvPr>
          <p:cNvSpPr txBox="1">
            <a:spLocks/>
          </p:cNvSpPr>
          <p:nvPr/>
        </p:nvSpPr>
        <p:spPr>
          <a:xfrm>
            <a:off x="488076" y="872173"/>
            <a:ext cx="6240384" cy="9909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683C6"/>
                </a:solidFill>
                <a:effectLst/>
                <a:uLnTx/>
                <a:uFillTx/>
                <a:latin typeface="Calibri" panose="020F0502020204030204"/>
                <a:ea typeface="+mn-ea"/>
                <a:cs typeface="+mn-cs"/>
              </a:rPr>
              <a:t>For bathing and other aqueous treatments</a:t>
            </a:r>
          </a:p>
        </p:txBody>
      </p:sp>
    </p:spTree>
    <p:extLst>
      <p:ext uri="{BB962C8B-B14F-4D97-AF65-F5344CB8AC3E}">
        <p14:creationId xmlns:p14="http://schemas.microsoft.com/office/powerpoint/2010/main" val="31908012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
        <p:cNvGrpSpPr/>
        <p:nvPr/>
      </p:nvGrpSpPr>
      <p:grpSpPr>
        <a:xfrm>
          <a:off x="0" y="0"/>
          <a:ext cx="0" cy="0"/>
          <a:chOff x="0" y="0"/>
          <a:chExt cx="0" cy="0"/>
        </a:xfrm>
      </p:grpSpPr>
      <p:pic>
        <p:nvPicPr>
          <p:cNvPr id="45" name="Google Shape;45;g10fd0a3d750_0_312"/>
          <p:cNvPicPr preferRelativeResize="0"/>
          <p:nvPr/>
        </p:nvPicPr>
        <p:blipFill>
          <a:blip r:embed="rId3">
            <a:alphaModFix/>
          </a:blip>
          <a:stretch>
            <a:fillRect/>
          </a:stretch>
        </p:blipFill>
        <p:spPr>
          <a:xfrm>
            <a:off x="203201" y="1985833"/>
            <a:ext cx="11785601" cy="4049496"/>
          </a:xfrm>
          <a:prstGeom prst="rect">
            <a:avLst/>
          </a:prstGeom>
          <a:noFill/>
          <a:ln>
            <a:noFill/>
          </a:ln>
        </p:spPr>
      </p:pic>
      <p:pic>
        <p:nvPicPr>
          <p:cNvPr id="2" name="Picture 1">
            <a:extLst>
              <a:ext uri="{FF2B5EF4-FFF2-40B4-BE49-F238E27FC236}">
                <a16:creationId xmlns:a16="http://schemas.microsoft.com/office/drawing/2014/main" id="{6C09D4AE-A6CB-4E9C-89A8-5CB9C091D31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8000"/>
                    </a14:imgEffect>
                  </a14:imgLayer>
                </a14:imgProps>
              </a:ext>
            </a:extLst>
          </a:blip>
          <a:srcRect/>
          <a:stretch/>
        </p:blipFill>
        <p:spPr>
          <a:xfrm>
            <a:off x="9172576" y="1762125"/>
            <a:ext cx="2816225" cy="2458697"/>
          </a:xfrm>
          <a:prstGeom prst="rect">
            <a:avLst/>
          </a:prstGeom>
          <a:ln w="6350">
            <a:solidFill>
              <a:schemeClr val="tx1"/>
            </a:solid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932FFE5A-E015-4C40-8357-6841B87CC556}"/>
              </a:ext>
            </a:extLst>
          </p:cNvPr>
          <p:cNvSpPr txBox="1">
            <a:spLocks/>
          </p:cNvSpPr>
          <p:nvPr/>
        </p:nvSpPr>
        <p:spPr>
          <a:xfrm>
            <a:off x="266558" y="370839"/>
            <a:ext cx="8786002"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Oversize sink and deionized water system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50CB836-C7BE-46E5-8830-C6844CF61C6C}"/>
              </a:ext>
            </a:extLst>
          </p:cNvPr>
          <p:cNvPicPr>
            <a:picLocks noChangeAspect="1"/>
          </p:cNvPicPr>
          <p:nvPr/>
        </p:nvPicPr>
        <p:blipFill>
          <a:blip r:embed="rId2"/>
          <a:stretch>
            <a:fillRect/>
          </a:stretch>
        </p:blipFill>
        <p:spPr>
          <a:xfrm>
            <a:off x="6861048" y="1125855"/>
            <a:ext cx="3745992" cy="4993177"/>
          </a:xfrm>
          <a:prstGeom prst="rect">
            <a:avLst/>
          </a:prstGeom>
        </p:spPr>
      </p:pic>
      <p:pic>
        <p:nvPicPr>
          <p:cNvPr id="5" name="Picture 4" descr="A picture containing wall, person&#10;&#10;Description automatically generated">
            <a:extLst>
              <a:ext uri="{FF2B5EF4-FFF2-40B4-BE49-F238E27FC236}">
                <a16:creationId xmlns:a16="http://schemas.microsoft.com/office/drawing/2014/main" id="{62193C55-6A6F-4D79-8AF9-487C0D4598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740" y="1503045"/>
            <a:ext cx="6141720" cy="4606290"/>
          </a:xfrm>
          <a:prstGeom prst="rect">
            <a:avLst/>
          </a:prstGeom>
        </p:spPr>
      </p:pic>
      <p:sp>
        <p:nvSpPr>
          <p:cNvPr id="6" name="Subtitle 2">
            <a:extLst>
              <a:ext uri="{FF2B5EF4-FFF2-40B4-BE49-F238E27FC236}">
                <a16:creationId xmlns:a16="http://schemas.microsoft.com/office/drawing/2014/main" id="{FC271BB9-3FCC-4534-89AA-987FBC898F1C}"/>
              </a:ext>
            </a:extLst>
          </p:cNvPr>
          <p:cNvSpPr txBox="1">
            <a:spLocks/>
          </p:cNvSpPr>
          <p:nvPr/>
        </p:nvSpPr>
        <p:spPr>
          <a:xfrm>
            <a:off x="488076" y="872173"/>
            <a:ext cx="6240384" cy="9909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683C6"/>
                </a:solidFill>
                <a:effectLst/>
                <a:uLnTx/>
                <a:uFillTx/>
                <a:latin typeface="Calibri" panose="020F0502020204030204"/>
                <a:ea typeface="+mn-ea"/>
                <a:cs typeface="+mn-cs"/>
              </a:rPr>
              <a:t>For bathing and other aqueous treatments</a:t>
            </a:r>
          </a:p>
        </p:txBody>
      </p:sp>
      <p:sp>
        <p:nvSpPr>
          <p:cNvPr id="8" name="Subtitle 2">
            <a:extLst>
              <a:ext uri="{FF2B5EF4-FFF2-40B4-BE49-F238E27FC236}">
                <a16:creationId xmlns:a16="http://schemas.microsoft.com/office/drawing/2014/main" id="{BC13D17B-8001-479F-9BF2-8346F55D37D4}"/>
              </a:ext>
            </a:extLst>
          </p:cNvPr>
          <p:cNvSpPr txBox="1">
            <a:spLocks/>
          </p:cNvSpPr>
          <p:nvPr/>
        </p:nvSpPr>
        <p:spPr>
          <a:xfrm>
            <a:off x="7966710" y="807548"/>
            <a:ext cx="2640330" cy="4956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Before treatment, recto</a:t>
            </a:r>
          </a:p>
        </p:txBody>
      </p:sp>
    </p:spTree>
    <p:extLst>
      <p:ext uri="{BB962C8B-B14F-4D97-AF65-F5344CB8AC3E}">
        <p14:creationId xmlns:p14="http://schemas.microsoft.com/office/powerpoint/2010/main" val="371637583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932FFE5A-E015-4C40-8357-6841B87CC556}"/>
              </a:ext>
            </a:extLst>
          </p:cNvPr>
          <p:cNvSpPr txBox="1">
            <a:spLocks/>
          </p:cNvSpPr>
          <p:nvPr/>
        </p:nvSpPr>
        <p:spPr>
          <a:xfrm>
            <a:off x="266558" y="370839"/>
            <a:ext cx="8786002"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Oversize sink and deionized water system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50CB836-C7BE-46E5-8830-C6844CF61C6C}"/>
              </a:ext>
            </a:extLst>
          </p:cNvPr>
          <p:cNvPicPr>
            <a:picLocks noChangeAspect="1"/>
          </p:cNvPicPr>
          <p:nvPr/>
        </p:nvPicPr>
        <p:blipFill>
          <a:blip r:embed="rId2"/>
          <a:stretch>
            <a:fillRect/>
          </a:stretch>
        </p:blipFill>
        <p:spPr>
          <a:xfrm>
            <a:off x="5626608" y="932411"/>
            <a:ext cx="3745992" cy="4993177"/>
          </a:xfrm>
          <a:prstGeom prst="rect">
            <a:avLst/>
          </a:prstGeom>
        </p:spPr>
      </p:pic>
      <p:pic>
        <p:nvPicPr>
          <p:cNvPr id="6" name="Picture 5" descr="A picture containing wall, person&#10;&#10;Description automatically generated">
            <a:extLst>
              <a:ext uri="{FF2B5EF4-FFF2-40B4-BE49-F238E27FC236}">
                <a16:creationId xmlns:a16="http://schemas.microsoft.com/office/drawing/2014/main" id="{D440F929-3706-4945-A25B-A85D283D86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86740" y="1503045"/>
            <a:ext cx="6141720" cy="4606290"/>
          </a:xfrm>
          <a:prstGeom prst="rect">
            <a:avLst/>
          </a:prstGeom>
        </p:spPr>
      </p:pic>
      <p:pic>
        <p:nvPicPr>
          <p:cNvPr id="5" name="Picture 4" descr="A close-up of a book&#10;&#10;Description automatically generated with low confidence">
            <a:extLst>
              <a:ext uri="{FF2B5EF4-FFF2-40B4-BE49-F238E27FC236}">
                <a16:creationId xmlns:a16="http://schemas.microsoft.com/office/drawing/2014/main" id="{8464C92E-6EEB-4666-BE67-7B657EFA242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5981700" y="75161"/>
            <a:ext cx="5143500" cy="6858000"/>
          </a:xfrm>
          <a:prstGeom prst="rect">
            <a:avLst/>
          </a:prstGeom>
        </p:spPr>
      </p:pic>
      <p:sp>
        <p:nvSpPr>
          <p:cNvPr id="9" name="Subtitle 2">
            <a:extLst>
              <a:ext uri="{FF2B5EF4-FFF2-40B4-BE49-F238E27FC236}">
                <a16:creationId xmlns:a16="http://schemas.microsoft.com/office/drawing/2014/main" id="{C4A14E65-B5CE-45A8-8255-3211A2D42644}"/>
              </a:ext>
            </a:extLst>
          </p:cNvPr>
          <p:cNvSpPr txBox="1">
            <a:spLocks/>
          </p:cNvSpPr>
          <p:nvPr/>
        </p:nvSpPr>
        <p:spPr>
          <a:xfrm>
            <a:off x="9178290" y="613178"/>
            <a:ext cx="2834640" cy="4956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Before treatment, center</a:t>
            </a:r>
          </a:p>
        </p:txBody>
      </p:sp>
      <p:sp>
        <p:nvSpPr>
          <p:cNvPr id="10" name="Subtitle 2">
            <a:extLst>
              <a:ext uri="{FF2B5EF4-FFF2-40B4-BE49-F238E27FC236}">
                <a16:creationId xmlns:a16="http://schemas.microsoft.com/office/drawing/2014/main" id="{46138A5C-E13F-4FCE-9F5E-BEB0983D1CC0}"/>
              </a:ext>
            </a:extLst>
          </p:cNvPr>
          <p:cNvSpPr txBox="1">
            <a:spLocks/>
          </p:cNvSpPr>
          <p:nvPr/>
        </p:nvSpPr>
        <p:spPr>
          <a:xfrm>
            <a:off x="538457" y="932526"/>
            <a:ext cx="4585993" cy="63413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Republican Banner, Vol. 62, Nashville, Wednesday, Feb. 10, 1875, No. 35</a:t>
            </a:r>
          </a:p>
        </p:txBody>
      </p:sp>
    </p:spTree>
    <p:extLst>
      <p:ext uri="{BB962C8B-B14F-4D97-AF65-F5344CB8AC3E}">
        <p14:creationId xmlns:p14="http://schemas.microsoft.com/office/powerpoint/2010/main" val="19514256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932FFE5A-E015-4C40-8357-6841B87CC556}"/>
              </a:ext>
            </a:extLst>
          </p:cNvPr>
          <p:cNvSpPr txBox="1">
            <a:spLocks/>
          </p:cNvSpPr>
          <p:nvPr/>
        </p:nvSpPr>
        <p:spPr>
          <a:xfrm>
            <a:off x="266558" y="370839"/>
            <a:ext cx="8786002"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Oversize sink and deionized water system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close-up of a book&#10;&#10;Description automatically generated with low confidence">
            <a:extLst>
              <a:ext uri="{FF2B5EF4-FFF2-40B4-BE49-F238E27FC236}">
                <a16:creationId xmlns:a16="http://schemas.microsoft.com/office/drawing/2014/main" id="{8464C92E-6EEB-4666-BE67-7B657EFA242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rot="5400000">
            <a:off x="919793" y="564041"/>
            <a:ext cx="4316414" cy="5825490"/>
          </a:xfrm>
          <a:prstGeom prst="rect">
            <a:avLst/>
          </a:prstGeom>
        </p:spPr>
      </p:pic>
      <p:pic>
        <p:nvPicPr>
          <p:cNvPr id="4" name="Picture 3" descr="Text&#10;&#10;Description automatically generated">
            <a:extLst>
              <a:ext uri="{FF2B5EF4-FFF2-40B4-BE49-F238E27FC236}">
                <a16:creationId xmlns:a16="http://schemas.microsoft.com/office/drawing/2014/main" id="{0EA1F731-EE32-4253-AD3C-44FCFD470EB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47716" y="1318577"/>
            <a:ext cx="5876313" cy="4316413"/>
          </a:xfrm>
          <a:prstGeom prst="rect">
            <a:avLst/>
          </a:prstGeom>
        </p:spPr>
      </p:pic>
      <p:sp>
        <p:nvSpPr>
          <p:cNvPr id="8" name="Subtitle 2">
            <a:extLst>
              <a:ext uri="{FF2B5EF4-FFF2-40B4-BE49-F238E27FC236}">
                <a16:creationId xmlns:a16="http://schemas.microsoft.com/office/drawing/2014/main" id="{52A05F3E-771D-4E56-A854-6B9D84D1622E}"/>
              </a:ext>
            </a:extLst>
          </p:cNvPr>
          <p:cNvSpPr txBox="1">
            <a:spLocks/>
          </p:cNvSpPr>
          <p:nvPr/>
        </p:nvSpPr>
        <p:spPr>
          <a:xfrm>
            <a:off x="157457" y="960120"/>
            <a:ext cx="2834640" cy="4956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Before treatment</a:t>
            </a:r>
          </a:p>
        </p:txBody>
      </p:sp>
      <p:sp>
        <p:nvSpPr>
          <p:cNvPr id="9" name="Subtitle 2">
            <a:extLst>
              <a:ext uri="{FF2B5EF4-FFF2-40B4-BE49-F238E27FC236}">
                <a16:creationId xmlns:a16="http://schemas.microsoft.com/office/drawing/2014/main" id="{380AA976-B595-4FAE-83DC-350CA104DFDD}"/>
              </a:ext>
            </a:extLst>
          </p:cNvPr>
          <p:cNvSpPr txBox="1">
            <a:spLocks/>
          </p:cNvSpPr>
          <p:nvPr/>
        </p:nvSpPr>
        <p:spPr>
          <a:xfrm>
            <a:off x="5990744" y="960120"/>
            <a:ext cx="6066659" cy="4956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During treatment, after bathing and drying under weight </a:t>
            </a:r>
          </a:p>
        </p:txBody>
      </p:sp>
      <p:sp>
        <p:nvSpPr>
          <p:cNvPr id="11" name="Subtitle 2">
            <a:extLst>
              <a:ext uri="{FF2B5EF4-FFF2-40B4-BE49-F238E27FC236}">
                <a16:creationId xmlns:a16="http://schemas.microsoft.com/office/drawing/2014/main" id="{FFB48026-978C-4E6E-A03E-010969C8E668}"/>
              </a:ext>
            </a:extLst>
          </p:cNvPr>
          <p:cNvSpPr txBox="1">
            <a:spLocks/>
          </p:cNvSpPr>
          <p:nvPr/>
        </p:nvSpPr>
        <p:spPr>
          <a:xfrm>
            <a:off x="157457" y="5634990"/>
            <a:ext cx="11892149" cy="56734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Republican Banner, Vol. 62, Nashville, Wednesday, Feb. 10, 1875, No. 35</a:t>
            </a:r>
          </a:p>
        </p:txBody>
      </p:sp>
    </p:spTree>
    <p:extLst>
      <p:ext uri="{BB962C8B-B14F-4D97-AF65-F5344CB8AC3E}">
        <p14:creationId xmlns:p14="http://schemas.microsoft.com/office/powerpoint/2010/main" val="32128199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656FA8E0-9863-4166-85EC-D4D76E9122D7}"/>
              </a:ext>
            </a:extLst>
          </p:cNvPr>
          <p:cNvSpPr txBox="1">
            <a:spLocks/>
          </p:cNvSpPr>
          <p:nvPr/>
        </p:nvSpPr>
        <p:spPr>
          <a:xfrm>
            <a:off x="266558" y="370839"/>
            <a:ext cx="8180212"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Suction table/Humidification chamber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picture containing wall, indoor, floor, handcart&#10;&#10;Description automatically generated">
            <a:extLst>
              <a:ext uri="{FF2B5EF4-FFF2-40B4-BE49-F238E27FC236}">
                <a16:creationId xmlns:a16="http://schemas.microsoft.com/office/drawing/2014/main" id="{09ADBE8F-16BE-4F94-9AE4-F23C01D99AE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48459" y="1450024"/>
            <a:ext cx="5976983" cy="4482737"/>
          </a:xfrm>
          <a:prstGeom prst="rect">
            <a:avLst/>
          </a:prstGeom>
        </p:spPr>
      </p:pic>
      <p:pic>
        <p:nvPicPr>
          <p:cNvPr id="8" name="Picture 7" descr="A picture containing indoor, floor, wall&#10;&#10;Description automatically generated">
            <a:extLst>
              <a:ext uri="{FF2B5EF4-FFF2-40B4-BE49-F238E27FC236}">
                <a16:creationId xmlns:a16="http://schemas.microsoft.com/office/drawing/2014/main" id="{D22835D4-E16D-48E4-A80F-98C8FBB9E02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6558" y="1450024"/>
            <a:ext cx="5633941" cy="4482737"/>
          </a:xfrm>
          <a:prstGeom prst="rect">
            <a:avLst/>
          </a:prstGeom>
        </p:spPr>
      </p:pic>
      <p:sp>
        <p:nvSpPr>
          <p:cNvPr id="9" name="Subtitle 2">
            <a:extLst>
              <a:ext uri="{FF2B5EF4-FFF2-40B4-BE49-F238E27FC236}">
                <a16:creationId xmlns:a16="http://schemas.microsoft.com/office/drawing/2014/main" id="{250419CC-42E0-4C5F-B79E-0E2AC454A185}"/>
              </a:ext>
            </a:extLst>
          </p:cNvPr>
          <p:cNvSpPr txBox="1">
            <a:spLocks/>
          </p:cNvSpPr>
          <p:nvPr/>
        </p:nvSpPr>
        <p:spPr>
          <a:xfrm>
            <a:off x="488076" y="1048342"/>
            <a:ext cx="11437366" cy="9909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683C6"/>
                </a:solidFill>
                <a:effectLst/>
                <a:uLnTx/>
                <a:uFillTx/>
                <a:latin typeface="Calibri" panose="020F0502020204030204"/>
                <a:ea typeface="+mn-ea"/>
                <a:cs typeface="+mn-cs"/>
              </a:rPr>
              <a:t>For spot treatments, aqueous treatments on fragile documents, humidification, etc.</a:t>
            </a:r>
          </a:p>
        </p:txBody>
      </p:sp>
    </p:spTree>
    <p:extLst>
      <p:ext uri="{BB962C8B-B14F-4D97-AF65-F5344CB8AC3E}">
        <p14:creationId xmlns:p14="http://schemas.microsoft.com/office/powerpoint/2010/main" val="37059879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wall, indoor, floor, handcart&#10;&#10;Description automatically generated">
            <a:extLst>
              <a:ext uri="{FF2B5EF4-FFF2-40B4-BE49-F238E27FC236}">
                <a16:creationId xmlns:a16="http://schemas.microsoft.com/office/drawing/2014/main" id="{5061C083-5D2C-4291-9166-4B97EAE62AB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48459" y="1450024"/>
            <a:ext cx="5976983" cy="4482737"/>
          </a:xfrm>
          <a:prstGeom prst="rect">
            <a:avLst/>
          </a:prstGeom>
        </p:spPr>
      </p:pic>
      <p:sp>
        <p:nvSpPr>
          <p:cNvPr id="6" name="Subtitle 2">
            <a:extLst>
              <a:ext uri="{FF2B5EF4-FFF2-40B4-BE49-F238E27FC236}">
                <a16:creationId xmlns:a16="http://schemas.microsoft.com/office/drawing/2014/main" id="{656FA8E0-9863-4166-85EC-D4D76E9122D7}"/>
              </a:ext>
            </a:extLst>
          </p:cNvPr>
          <p:cNvSpPr txBox="1">
            <a:spLocks/>
          </p:cNvSpPr>
          <p:nvPr/>
        </p:nvSpPr>
        <p:spPr>
          <a:xfrm>
            <a:off x="266558" y="370839"/>
            <a:ext cx="8180212"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Suction table/Humidification chamber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F72AE5F-390D-4E94-B4E6-5AED931D75A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6558" y="1665588"/>
            <a:ext cx="6366471" cy="3526823"/>
          </a:xfrm>
          <a:prstGeom prst="rect">
            <a:avLst/>
          </a:prstGeom>
        </p:spPr>
      </p:pic>
      <p:sp>
        <p:nvSpPr>
          <p:cNvPr id="10" name="Subtitle 2">
            <a:extLst>
              <a:ext uri="{FF2B5EF4-FFF2-40B4-BE49-F238E27FC236}">
                <a16:creationId xmlns:a16="http://schemas.microsoft.com/office/drawing/2014/main" id="{D3D81772-DCD2-4B66-80E9-A7AD5F4189FF}"/>
              </a:ext>
            </a:extLst>
          </p:cNvPr>
          <p:cNvSpPr txBox="1">
            <a:spLocks/>
          </p:cNvSpPr>
          <p:nvPr/>
        </p:nvSpPr>
        <p:spPr>
          <a:xfrm>
            <a:off x="272869" y="1309998"/>
            <a:ext cx="2834640" cy="4956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Before treatment</a:t>
            </a:r>
          </a:p>
        </p:txBody>
      </p:sp>
      <p:sp>
        <p:nvSpPr>
          <p:cNvPr id="11" name="Subtitle 2">
            <a:extLst>
              <a:ext uri="{FF2B5EF4-FFF2-40B4-BE49-F238E27FC236}">
                <a16:creationId xmlns:a16="http://schemas.microsoft.com/office/drawing/2014/main" id="{BB4CCD67-0998-482B-874C-4ADDA7C0BF0F}"/>
              </a:ext>
            </a:extLst>
          </p:cNvPr>
          <p:cNvSpPr txBox="1">
            <a:spLocks/>
          </p:cNvSpPr>
          <p:nvPr/>
        </p:nvSpPr>
        <p:spPr>
          <a:xfrm>
            <a:off x="5948459" y="1082486"/>
            <a:ext cx="2834640" cy="4956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During treatment</a:t>
            </a:r>
          </a:p>
        </p:txBody>
      </p:sp>
      <p:sp>
        <p:nvSpPr>
          <p:cNvPr id="12" name="Subtitle 2">
            <a:extLst>
              <a:ext uri="{FF2B5EF4-FFF2-40B4-BE49-F238E27FC236}">
                <a16:creationId xmlns:a16="http://schemas.microsoft.com/office/drawing/2014/main" id="{2AFAF78E-5DEF-4749-ABFA-CF47ECE0A3C1}"/>
              </a:ext>
            </a:extLst>
          </p:cNvPr>
          <p:cNvSpPr txBox="1">
            <a:spLocks/>
          </p:cNvSpPr>
          <p:nvPr/>
        </p:nvSpPr>
        <p:spPr>
          <a:xfrm>
            <a:off x="266557" y="5192411"/>
            <a:ext cx="5681901" cy="11078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Carnival Edition of The Picayune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Krewe of Proteus, The Queen of Serpents, 26</a:t>
            </a:r>
            <a:r>
              <a:rPr kumimoji="0" lang="en-US" sz="2000" b="0" i="0" u="none" strike="noStrike" kern="1200" cap="none" spc="0" normalizeH="0" baseline="30000" noProof="0" dirty="0">
                <a:ln>
                  <a:noFill/>
                </a:ln>
                <a:solidFill>
                  <a:srgbClr val="2683C6"/>
                </a:solidFill>
                <a:effectLst/>
                <a:uLnTx/>
                <a:uFillTx/>
                <a:latin typeface="Calibri" panose="020F0502020204030204"/>
                <a:ea typeface="+mn-ea"/>
                <a:cs typeface="+mn-cs"/>
              </a:rPr>
              <a:t>th </a:t>
            </a: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Representation, New Orleans Feb. 11</a:t>
            </a:r>
            <a:r>
              <a:rPr kumimoji="0" lang="en-US" sz="2000" b="0" i="0" u="none" strike="noStrike" kern="1200" cap="none" spc="0" normalizeH="0" baseline="30000" noProof="0" dirty="0">
                <a:ln>
                  <a:noFill/>
                </a:ln>
                <a:solidFill>
                  <a:srgbClr val="2683C6"/>
                </a:solidFill>
                <a:effectLst/>
                <a:uLnTx/>
                <a:uFillTx/>
                <a:latin typeface="Calibri" panose="020F0502020204030204"/>
                <a:ea typeface="+mn-ea"/>
                <a:cs typeface="+mn-cs"/>
              </a:rPr>
              <a:t>th</a:t>
            </a: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 1907</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27005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656FA8E0-9863-4166-85EC-D4D76E9122D7}"/>
              </a:ext>
            </a:extLst>
          </p:cNvPr>
          <p:cNvSpPr txBox="1">
            <a:spLocks/>
          </p:cNvSpPr>
          <p:nvPr/>
        </p:nvSpPr>
        <p:spPr>
          <a:xfrm>
            <a:off x="266558" y="370839"/>
            <a:ext cx="8180212"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Suction table/Humidification chamber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A picture containing text&#10;&#10;Description automatically generated">
            <a:extLst>
              <a:ext uri="{FF2B5EF4-FFF2-40B4-BE49-F238E27FC236}">
                <a16:creationId xmlns:a16="http://schemas.microsoft.com/office/drawing/2014/main" id="{7F780AC3-5B4E-4008-8366-83CDAD0CC95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21416" y="1353456"/>
            <a:ext cx="5627029" cy="3791327"/>
          </a:xfrm>
          <a:prstGeom prst="rect">
            <a:avLst/>
          </a:prstGeom>
        </p:spPr>
      </p:pic>
      <p:pic>
        <p:nvPicPr>
          <p:cNvPr id="10" name="Picture 9" descr="A picture containing text, indoor&#10;&#10;Description automatically generated">
            <a:extLst>
              <a:ext uri="{FF2B5EF4-FFF2-40B4-BE49-F238E27FC236}">
                <a16:creationId xmlns:a16="http://schemas.microsoft.com/office/drawing/2014/main" id="{16824380-4879-4179-936D-9ADC6F6534B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05715" y="1353456"/>
            <a:ext cx="6264870" cy="3791327"/>
          </a:xfrm>
          <a:prstGeom prst="rect">
            <a:avLst/>
          </a:prstGeom>
        </p:spPr>
      </p:pic>
      <p:sp>
        <p:nvSpPr>
          <p:cNvPr id="11" name="Subtitle 2">
            <a:extLst>
              <a:ext uri="{FF2B5EF4-FFF2-40B4-BE49-F238E27FC236}">
                <a16:creationId xmlns:a16="http://schemas.microsoft.com/office/drawing/2014/main" id="{5AEC89D6-7CF3-4D83-8182-E7A3788F1D80}"/>
              </a:ext>
            </a:extLst>
          </p:cNvPr>
          <p:cNvSpPr txBox="1">
            <a:spLocks/>
          </p:cNvSpPr>
          <p:nvPr/>
        </p:nvSpPr>
        <p:spPr>
          <a:xfrm>
            <a:off x="123814" y="5144783"/>
            <a:ext cx="11946770" cy="8559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Carnival Edition of The Picayune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Krewe of Proteus, The Queen of Serpents, 26</a:t>
            </a:r>
            <a:r>
              <a:rPr kumimoji="0" lang="en-US" sz="2000" b="0" i="0" u="none" strike="noStrike" kern="1200" cap="none" spc="0" normalizeH="0" baseline="30000" noProof="0" dirty="0">
                <a:ln>
                  <a:noFill/>
                </a:ln>
                <a:solidFill>
                  <a:srgbClr val="2683C6"/>
                </a:solidFill>
                <a:effectLst/>
                <a:uLnTx/>
                <a:uFillTx/>
                <a:latin typeface="Calibri" panose="020F0502020204030204"/>
                <a:ea typeface="+mn-ea"/>
                <a:cs typeface="+mn-cs"/>
              </a:rPr>
              <a:t>th </a:t>
            </a: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Representation, New Orleans Feb. 11</a:t>
            </a:r>
            <a:r>
              <a:rPr kumimoji="0" lang="en-US" sz="2000" b="0" i="0" u="none" strike="noStrike" kern="1200" cap="none" spc="0" normalizeH="0" baseline="30000" noProof="0" dirty="0">
                <a:ln>
                  <a:noFill/>
                </a:ln>
                <a:solidFill>
                  <a:srgbClr val="2683C6"/>
                </a:solidFill>
                <a:effectLst/>
                <a:uLnTx/>
                <a:uFillTx/>
                <a:latin typeface="Calibri" panose="020F0502020204030204"/>
                <a:ea typeface="+mn-ea"/>
                <a:cs typeface="+mn-cs"/>
              </a:rPr>
              <a:t>th</a:t>
            </a: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 1907</a:t>
            </a:r>
          </a:p>
        </p:txBody>
      </p:sp>
      <p:sp>
        <p:nvSpPr>
          <p:cNvPr id="7" name="Subtitle 2">
            <a:extLst>
              <a:ext uri="{FF2B5EF4-FFF2-40B4-BE49-F238E27FC236}">
                <a16:creationId xmlns:a16="http://schemas.microsoft.com/office/drawing/2014/main" id="{CB10DDA6-3FF7-4435-846E-FE4AE5B3F968}"/>
              </a:ext>
            </a:extLst>
          </p:cNvPr>
          <p:cNvSpPr txBox="1">
            <a:spLocks/>
          </p:cNvSpPr>
          <p:nvPr/>
        </p:nvSpPr>
        <p:spPr>
          <a:xfrm>
            <a:off x="64146" y="1041550"/>
            <a:ext cx="2834640" cy="4956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Before treatment</a:t>
            </a:r>
          </a:p>
        </p:txBody>
      </p:sp>
      <p:sp>
        <p:nvSpPr>
          <p:cNvPr id="8" name="Subtitle 2">
            <a:extLst>
              <a:ext uri="{FF2B5EF4-FFF2-40B4-BE49-F238E27FC236}">
                <a16:creationId xmlns:a16="http://schemas.microsoft.com/office/drawing/2014/main" id="{C0819C7A-B69A-4B1E-A08C-6E914900652B}"/>
              </a:ext>
            </a:extLst>
          </p:cNvPr>
          <p:cNvSpPr txBox="1">
            <a:spLocks/>
          </p:cNvSpPr>
          <p:nvPr/>
        </p:nvSpPr>
        <p:spPr>
          <a:xfrm>
            <a:off x="5748445" y="1024217"/>
            <a:ext cx="2834640" cy="4956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After treatment</a:t>
            </a:r>
          </a:p>
        </p:txBody>
      </p:sp>
    </p:spTree>
    <p:extLst>
      <p:ext uri="{BB962C8B-B14F-4D97-AF65-F5344CB8AC3E}">
        <p14:creationId xmlns:p14="http://schemas.microsoft.com/office/powerpoint/2010/main" val="22040079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wall&#10;&#10;Description automatically generated">
            <a:extLst>
              <a:ext uri="{FF2B5EF4-FFF2-40B4-BE49-F238E27FC236}">
                <a16:creationId xmlns:a16="http://schemas.microsoft.com/office/drawing/2014/main" id="{D2BB83D8-1ED0-47BA-98A8-D5704F41F7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213655" y="1583502"/>
            <a:ext cx="4987053" cy="3740290"/>
          </a:xfrm>
          <a:prstGeom prst="rect">
            <a:avLst/>
          </a:prstGeom>
        </p:spPr>
      </p:pic>
      <p:sp>
        <p:nvSpPr>
          <p:cNvPr id="7" name="Subtitle 2">
            <a:extLst>
              <a:ext uri="{FF2B5EF4-FFF2-40B4-BE49-F238E27FC236}">
                <a16:creationId xmlns:a16="http://schemas.microsoft.com/office/drawing/2014/main" id="{14E5EFAB-1117-4DEE-8159-8B5C449B9DFF}"/>
              </a:ext>
            </a:extLst>
          </p:cNvPr>
          <p:cNvSpPr txBox="1">
            <a:spLocks/>
          </p:cNvSpPr>
          <p:nvPr/>
        </p:nvSpPr>
        <p:spPr>
          <a:xfrm>
            <a:off x="266558" y="370839"/>
            <a:ext cx="10454782"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Ductless fume hood and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Nilfisk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HEPA vacuum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93882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wall&#10;&#10;Description automatically generated">
            <a:extLst>
              <a:ext uri="{FF2B5EF4-FFF2-40B4-BE49-F238E27FC236}">
                <a16:creationId xmlns:a16="http://schemas.microsoft.com/office/drawing/2014/main" id="{D2BB83D8-1ED0-47BA-98A8-D5704F41F78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213655" y="1903543"/>
            <a:ext cx="4987053" cy="3740290"/>
          </a:xfrm>
          <a:prstGeom prst="rect">
            <a:avLst/>
          </a:prstGeom>
        </p:spPr>
      </p:pic>
      <p:sp>
        <p:nvSpPr>
          <p:cNvPr id="7" name="Subtitle 2">
            <a:extLst>
              <a:ext uri="{FF2B5EF4-FFF2-40B4-BE49-F238E27FC236}">
                <a16:creationId xmlns:a16="http://schemas.microsoft.com/office/drawing/2014/main" id="{14E5EFAB-1117-4DEE-8159-8B5C449B9DFF}"/>
              </a:ext>
            </a:extLst>
          </p:cNvPr>
          <p:cNvSpPr txBox="1">
            <a:spLocks/>
          </p:cNvSpPr>
          <p:nvPr/>
        </p:nvSpPr>
        <p:spPr>
          <a:xfrm>
            <a:off x="266558" y="370839"/>
            <a:ext cx="10454782"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Ductless fume hood and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Nilfisk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HEPA vacuum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6EE98CD-3F18-4DF0-8B10-76F01E6DC37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3663051" y="1903543"/>
            <a:ext cx="4987054" cy="3740291"/>
          </a:xfrm>
          <a:prstGeom prst="rect">
            <a:avLst/>
          </a:prstGeom>
        </p:spPr>
      </p:pic>
      <p:pic>
        <p:nvPicPr>
          <p:cNvPr id="8" name="Picture 7" descr="A pair of headphones on a table&#10;&#10;Description automatically generated with medium confidence">
            <a:extLst>
              <a:ext uri="{FF2B5EF4-FFF2-40B4-BE49-F238E27FC236}">
                <a16:creationId xmlns:a16="http://schemas.microsoft.com/office/drawing/2014/main" id="{58D8167F-DDF2-43AE-8647-D299A56B1C4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7472341" y="1970958"/>
            <a:ext cx="4987055" cy="3605462"/>
          </a:xfrm>
          <a:prstGeom prst="rect">
            <a:avLst/>
          </a:prstGeom>
        </p:spPr>
      </p:pic>
      <p:sp>
        <p:nvSpPr>
          <p:cNvPr id="6" name="Subtitle 2">
            <a:extLst>
              <a:ext uri="{FF2B5EF4-FFF2-40B4-BE49-F238E27FC236}">
                <a16:creationId xmlns:a16="http://schemas.microsoft.com/office/drawing/2014/main" id="{724CD6EE-6A86-4E43-92E4-E9527C16CDD2}"/>
              </a:ext>
            </a:extLst>
          </p:cNvPr>
          <p:cNvSpPr txBox="1">
            <a:spLocks/>
          </p:cNvSpPr>
          <p:nvPr/>
        </p:nvSpPr>
        <p:spPr>
          <a:xfrm>
            <a:off x="488076" y="872173"/>
            <a:ext cx="11437366" cy="9909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683C6"/>
                </a:solidFill>
                <a:effectLst/>
                <a:uLnTx/>
                <a:uFillTx/>
                <a:latin typeface="Calibri" panose="020F0502020204030204"/>
                <a:ea typeface="+mn-ea"/>
                <a:cs typeface="+mn-cs"/>
              </a:rPr>
              <a:t>For mold remediation and surface cleaning</a:t>
            </a:r>
          </a:p>
        </p:txBody>
      </p:sp>
    </p:spTree>
    <p:extLst>
      <p:ext uri="{BB962C8B-B14F-4D97-AF65-F5344CB8AC3E}">
        <p14:creationId xmlns:p14="http://schemas.microsoft.com/office/powerpoint/2010/main" val="39894552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 indoor, wall&#10;&#10;Description automatically generated">
            <a:extLst>
              <a:ext uri="{FF2B5EF4-FFF2-40B4-BE49-F238E27FC236}">
                <a16:creationId xmlns:a16="http://schemas.microsoft.com/office/drawing/2014/main" id="{0ECD843D-F94C-4BB5-BBD8-44BCA13821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213655" y="1903543"/>
            <a:ext cx="4987053" cy="3740290"/>
          </a:xfrm>
          <a:prstGeom prst="rect">
            <a:avLst/>
          </a:prstGeom>
        </p:spPr>
      </p:pic>
      <p:pic>
        <p:nvPicPr>
          <p:cNvPr id="10" name="Picture 9">
            <a:extLst>
              <a:ext uri="{FF2B5EF4-FFF2-40B4-BE49-F238E27FC236}">
                <a16:creationId xmlns:a16="http://schemas.microsoft.com/office/drawing/2014/main" id="{B62F0477-FA40-4C40-93AE-50C2EF7939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3663051" y="1903543"/>
            <a:ext cx="4987054" cy="3740291"/>
          </a:xfrm>
          <a:prstGeom prst="rect">
            <a:avLst/>
          </a:prstGeom>
        </p:spPr>
      </p:pic>
      <p:pic>
        <p:nvPicPr>
          <p:cNvPr id="11" name="Picture 10" descr="A pair of headphones on a table&#10;&#10;Description automatically generated with medium confidence">
            <a:extLst>
              <a:ext uri="{FF2B5EF4-FFF2-40B4-BE49-F238E27FC236}">
                <a16:creationId xmlns:a16="http://schemas.microsoft.com/office/drawing/2014/main" id="{C63526CE-241C-4C80-84C7-5C22BA944A4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7472341" y="1970958"/>
            <a:ext cx="4987055" cy="3605462"/>
          </a:xfrm>
          <a:prstGeom prst="rect">
            <a:avLst/>
          </a:prstGeom>
        </p:spPr>
      </p:pic>
      <p:sp>
        <p:nvSpPr>
          <p:cNvPr id="7" name="Subtitle 2">
            <a:extLst>
              <a:ext uri="{FF2B5EF4-FFF2-40B4-BE49-F238E27FC236}">
                <a16:creationId xmlns:a16="http://schemas.microsoft.com/office/drawing/2014/main" id="{14E5EFAB-1117-4DEE-8159-8B5C449B9DFF}"/>
              </a:ext>
            </a:extLst>
          </p:cNvPr>
          <p:cNvSpPr txBox="1">
            <a:spLocks/>
          </p:cNvSpPr>
          <p:nvPr/>
        </p:nvSpPr>
        <p:spPr>
          <a:xfrm>
            <a:off x="266558" y="370839"/>
            <a:ext cx="10454782"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Ductless fume hood and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Nilfisk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HEPA vacuum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3" name="Straight Arrow Connector 2">
            <a:extLst>
              <a:ext uri="{FF2B5EF4-FFF2-40B4-BE49-F238E27FC236}">
                <a16:creationId xmlns:a16="http://schemas.microsoft.com/office/drawing/2014/main" id="{5F8BF5DA-AAC3-45BC-8950-F1E9F5B189A2}"/>
              </a:ext>
            </a:extLst>
          </p:cNvPr>
          <p:cNvCxnSpPr>
            <a:cxnSpLocks/>
          </p:cNvCxnSpPr>
          <p:nvPr/>
        </p:nvCxnSpPr>
        <p:spPr>
          <a:xfrm flipH="1" flipV="1">
            <a:off x="6503670" y="5869941"/>
            <a:ext cx="1303020" cy="233679"/>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EBC922F6-D0B1-45AF-966A-0B8E7A146146}"/>
              </a:ext>
            </a:extLst>
          </p:cNvPr>
          <p:cNvSpPr txBox="1">
            <a:spLocks/>
          </p:cNvSpPr>
          <p:nvPr/>
        </p:nvSpPr>
        <p:spPr>
          <a:xfrm>
            <a:off x="4286430" y="960120"/>
            <a:ext cx="3740290" cy="4078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Variable suction</a:t>
            </a:r>
          </a:p>
        </p:txBody>
      </p:sp>
    </p:spTree>
    <p:extLst>
      <p:ext uri="{BB962C8B-B14F-4D97-AF65-F5344CB8AC3E}">
        <p14:creationId xmlns:p14="http://schemas.microsoft.com/office/powerpoint/2010/main" val="8184940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indoor, wall&#10;&#10;Description automatically generated">
            <a:extLst>
              <a:ext uri="{FF2B5EF4-FFF2-40B4-BE49-F238E27FC236}">
                <a16:creationId xmlns:a16="http://schemas.microsoft.com/office/drawing/2014/main" id="{F08F6164-44CE-4F86-80D7-9A5C288459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213655" y="1903543"/>
            <a:ext cx="4987053" cy="3740290"/>
          </a:xfrm>
          <a:prstGeom prst="rect">
            <a:avLst/>
          </a:prstGeom>
        </p:spPr>
      </p:pic>
      <p:pic>
        <p:nvPicPr>
          <p:cNvPr id="11" name="Picture 10">
            <a:extLst>
              <a:ext uri="{FF2B5EF4-FFF2-40B4-BE49-F238E27FC236}">
                <a16:creationId xmlns:a16="http://schemas.microsoft.com/office/drawing/2014/main" id="{BD0B4D81-1DF7-4C6B-AA3D-092CCFF87F3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3663051" y="1903543"/>
            <a:ext cx="4987054" cy="3740291"/>
          </a:xfrm>
          <a:prstGeom prst="rect">
            <a:avLst/>
          </a:prstGeom>
        </p:spPr>
      </p:pic>
      <p:pic>
        <p:nvPicPr>
          <p:cNvPr id="12" name="Picture 11" descr="A pair of headphones on a table&#10;&#10;Description automatically generated with medium confidence">
            <a:extLst>
              <a:ext uri="{FF2B5EF4-FFF2-40B4-BE49-F238E27FC236}">
                <a16:creationId xmlns:a16="http://schemas.microsoft.com/office/drawing/2014/main" id="{02FC8243-5DB5-4A7E-A9B5-514EF93F803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7472341" y="1970958"/>
            <a:ext cx="4987055" cy="3605462"/>
          </a:xfrm>
          <a:prstGeom prst="rect">
            <a:avLst/>
          </a:prstGeom>
        </p:spPr>
      </p:pic>
      <p:sp>
        <p:nvSpPr>
          <p:cNvPr id="7" name="Subtitle 2">
            <a:extLst>
              <a:ext uri="{FF2B5EF4-FFF2-40B4-BE49-F238E27FC236}">
                <a16:creationId xmlns:a16="http://schemas.microsoft.com/office/drawing/2014/main" id="{14E5EFAB-1117-4DEE-8159-8B5C449B9DFF}"/>
              </a:ext>
            </a:extLst>
          </p:cNvPr>
          <p:cNvSpPr txBox="1">
            <a:spLocks/>
          </p:cNvSpPr>
          <p:nvPr/>
        </p:nvSpPr>
        <p:spPr>
          <a:xfrm>
            <a:off x="266558" y="370839"/>
            <a:ext cx="10454782"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Ductless fume hood and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Nilfisk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HEPA vacuum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FD71E86A-4B90-472E-8DE9-3A683CA83099}"/>
              </a:ext>
            </a:extLst>
          </p:cNvPr>
          <p:cNvCxnSpPr/>
          <p:nvPr/>
        </p:nvCxnSpPr>
        <p:spPr>
          <a:xfrm flipH="1" flipV="1">
            <a:off x="9964281" y="3773688"/>
            <a:ext cx="891540" cy="61722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Subtitle 2">
            <a:extLst>
              <a:ext uri="{FF2B5EF4-FFF2-40B4-BE49-F238E27FC236}">
                <a16:creationId xmlns:a16="http://schemas.microsoft.com/office/drawing/2014/main" id="{E767C5CA-DAF7-4431-91AF-5F112B87A78F}"/>
              </a:ext>
            </a:extLst>
          </p:cNvPr>
          <p:cNvSpPr txBox="1">
            <a:spLocks/>
          </p:cNvSpPr>
          <p:nvPr/>
        </p:nvSpPr>
        <p:spPr>
          <a:xfrm>
            <a:off x="8161550" y="960120"/>
            <a:ext cx="3605463" cy="4078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Micro attachments for hose</a:t>
            </a:r>
          </a:p>
        </p:txBody>
      </p:sp>
    </p:spTree>
    <p:extLst>
      <p:ext uri="{BB962C8B-B14F-4D97-AF65-F5344CB8AC3E}">
        <p14:creationId xmlns:p14="http://schemas.microsoft.com/office/powerpoint/2010/main" val="38490244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pic>
        <p:nvPicPr>
          <p:cNvPr id="51" name="Google Shape;51;g10ba836dc42_0_1"/>
          <p:cNvPicPr preferRelativeResize="0"/>
          <p:nvPr/>
        </p:nvPicPr>
        <p:blipFill>
          <a:blip r:embed="rId3">
            <a:alphaModFix/>
          </a:blip>
          <a:stretch>
            <a:fillRect/>
          </a:stretch>
        </p:blipFill>
        <p:spPr>
          <a:xfrm>
            <a:off x="379584" y="1964634"/>
            <a:ext cx="11684571" cy="381980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indoor, wall&#10;&#10;Description automatically generated">
            <a:extLst>
              <a:ext uri="{FF2B5EF4-FFF2-40B4-BE49-F238E27FC236}">
                <a16:creationId xmlns:a16="http://schemas.microsoft.com/office/drawing/2014/main" id="{1E000365-832C-4562-884A-C115C4CF97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213655" y="1903543"/>
            <a:ext cx="4987053" cy="3740290"/>
          </a:xfrm>
          <a:prstGeom prst="rect">
            <a:avLst/>
          </a:prstGeom>
        </p:spPr>
      </p:pic>
      <p:pic>
        <p:nvPicPr>
          <p:cNvPr id="12" name="Picture 11">
            <a:extLst>
              <a:ext uri="{FF2B5EF4-FFF2-40B4-BE49-F238E27FC236}">
                <a16:creationId xmlns:a16="http://schemas.microsoft.com/office/drawing/2014/main" id="{E2FBA0DB-F378-4CFC-B844-CA6B894FF6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3663051" y="1903543"/>
            <a:ext cx="4987054" cy="3740291"/>
          </a:xfrm>
          <a:prstGeom prst="rect">
            <a:avLst/>
          </a:prstGeom>
        </p:spPr>
      </p:pic>
      <p:pic>
        <p:nvPicPr>
          <p:cNvPr id="13" name="Picture 12" descr="A pair of headphones on a table&#10;&#10;Description automatically generated with medium confidence">
            <a:extLst>
              <a:ext uri="{FF2B5EF4-FFF2-40B4-BE49-F238E27FC236}">
                <a16:creationId xmlns:a16="http://schemas.microsoft.com/office/drawing/2014/main" id="{95383A9B-59F3-4129-A398-4E0FA23C226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7472341" y="1970958"/>
            <a:ext cx="4987055" cy="3605462"/>
          </a:xfrm>
          <a:prstGeom prst="rect">
            <a:avLst/>
          </a:prstGeom>
        </p:spPr>
      </p:pic>
      <p:sp>
        <p:nvSpPr>
          <p:cNvPr id="7" name="Subtitle 2">
            <a:extLst>
              <a:ext uri="{FF2B5EF4-FFF2-40B4-BE49-F238E27FC236}">
                <a16:creationId xmlns:a16="http://schemas.microsoft.com/office/drawing/2014/main" id="{14E5EFAB-1117-4DEE-8159-8B5C449B9DFF}"/>
              </a:ext>
            </a:extLst>
          </p:cNvPr>
          <p:cNvSpPr txBox="1">
            <a:spLocks/>
          </p:cNvSpPr>
          <p:nvPr/>
        </p:nvSpPr>
        <p:spPr>
          <a:xfrm>
            <a:off x="266558" y="370839"/>
            <a:ext cx="10454782"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Ductless fume hood and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Nilfisk</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HEPA vacuum</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FD71E86A-4B90-472E-8DE9-3A683CA83099}"/>
              </a:ext>
            </a:extLst>
          </p:cNvPr>
          <p:cNvCxnSpPr>
            <a:cxnSpLocks/>
          </p:cNvCxnSpPr>
          <p:nvPr/>
        </p:nvCxnSpPr>
        <p:spPr>
          <a:xfrm flipH="1" flipV="1">
            <a:off x="9462948" y="4733807"/>
            <a:ext cx="984072" cy="158233"/>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EA60107-903C-4D10-B331-A940D31DA998}"/>
              </a:ext>
            </a:extLst>
          </p:cNvPr>
          <p:cNvCxnSpPr>
            <a:cxnSpLocks/>
          </p:cNvCxnSpPr>
          <p:nvPr/>
        </p:nvCxnSpPr>
        <p:spPr>
          <a:xfrm flipH="1" flipV="1">
            <a:off x="10163988" y="3682247"/>
            <a:ext cx="328752" cy="821172"/>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Subtitle 2">
            <a:extLst>
              <a:ext uri="{FF2B5EF4-FFF2-40B4-BE49-F238E27FC236}">
                <a16:creationId xmlns:a16="http://schemas.microsoft.com/office/drawing/2014/main" id="{942D0D71-114F-4F47-8198-FF84A1DEE94B}"/>
              </a:ext>
            </a:extLst>
          </p:cNvPr>
          <p:cNvSpPr txBox="1">
            <a:spLocks/>
          </p:cNvSpPr>
          <p:nvPr/>
        </p:nvSpPr>
        <p:spPr>
          <a:xfrm>
            <a:off x="8161550" y="960120"/>
            <a:ext cx="3605463" cy="4078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2683C6"/>
                </a:solidFill>
                <a:effectLst/>
                <a:uLnTx/>
                <a:uFillTx/>
                <a:latin typeface="Calibri" panose="020F0502020204030204"/>
                <a:ea typeface="+mn-ea"/>
                <a:cs typeface="+mn-cs"/>
              </a:rPr>
              <a:t>Nylon mesh screens</a:t>
            </a:r>
          </a:p>
        </p:txBody>
      </p:sp>
    </p:spTree>
    <p:extLst>
      <p:ext uri="{BB962C8B-B14F-4D97-AF65-F5344CB8AC3E}">
        <p14:creationId xmlns:p14="http://schemas.microsoft.com/office/powerpoint/2010/main" val="353033531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wall, metal, bathroom&#10;&#10;Description automatically generated">
            <a:extLst>
              <a:ext uri="{FF2B5EF4-FFF2-40B4-BE49-F238E27FC236}">
                <a16:creationId xmlns:a16="http://schemas.microsoft.com/office/drawing/2014/main" id="{CCA9685F-9D31-4F10-A89C-6EB1A137262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10243" y="1292013"/>
            <a:ext cx="6534007" cy="4900505"/>
          </a:xfrm>
          <a:prstGeom prst="rect">
            <a:avLst/>
          </a:prstGeom>
        </p:spPr>
      </p:pic>
      <p:sp>
        <p:nvSpPr>
          <p:cNvPr id="7" name="Subtitle 2">
            <a:extLst>
              <a:ext uri="{FF2B5EF4-FFF2-40B4-BE49-F238E27FC236}">
                <a16:creationId xmlns:a16="http://schemas.microsoft.com/office/drawing/2014/main" id="{93263BF7-4CD9-4537-882C-95807206C8D4}"/>
              </a:ext>
            </a:extLst>
          </p:cNvPr>
          <p:cNvSpPr txBox="1">
            <a:spLocks/>
          </p:cNvSpPr>
          <p:nvPr/>
        </p:nvSpPr>
        <p:spPr>
          <a:xfrm>
            <a:off x="266558" y="370839"/>
            <a:ext cx="5699901"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Equipment – Blast freezer</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descr="A picture containing text, indoor&#10;&#10;Description automatically generated">
            <a:extLst>
              <a:ext uri="{FF2B5EF4-FFF2-40B4-BE49-F238E27FC236}">
                <a16:creationId xmlns:a16="http://schemas.microsoft.com/office/drawing/2014/main" id="{FBE3EDA9-4EC2-44C0-9B9C-697141E650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112237" y="1904206"/>
            <a:ext cx="4900928" cy="3675696"/>
          </a:xfrm>
          <a:prstGeom prst="rect">
            <a:avLst/>
          </a:prstGeom>
        </p:spPr>
      </p:pic>
      <p:sp>
        <p:nvSpPr>
          <p:cNvPr id="8" name="Subtitle 2">
            <a:extLst>
              <a:ext uri="{FF2B5EF4-FFF2-40B4-BE49-F238E27FC236}">
                <a16:creationId xmlns:a16="http://schemas.microsoft.com/office/drawing/2014/main" id="{6AE8AF27-C0B6-4781-B299-A7C8C17ACB67}"/>
              </a:ext>
            </a:extLst>
          </p:cNvPr>
          <p:cNvSpPr txBox="1">
            <a:spLocks/>
          </p:cNvSpPr>
          <p:nvPr/>
        </p:nvSpPr>
        <p:spPr>
          <a:xfrm>
            <a:off x="488076" y="872173"/>
            <a:ext cx="11437366" cy="9909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683C6"/>
                </a:solidFill>
                <a:effectLst/>
                <a:uLnTx/>
                <a:uFillTx/>
                <a:latin typeface="Calibri" panose="020F0502020204030204"/>
                <a:ea typeface="+mn-ea"/>
                <a:cs typeface="+mn-cs"/>
              </a:rPr>
              <a:t>For pest management/eradication and emergency/disaster response </a:t>
            </a:r>
          </a:p>
        </p:txBody>
      </p:sp>
    </p:spTree>
    <p:extLst>
      <p:ext uri="{BB962C8B-B14F-4D97-AF65-F5344CB8AC3E}">
        <p14:creationId xmlns:p14="http://schemas.microsoft.com/office/powerpoint/2010/main" val="19944952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05FA6961-6C93-4B50-BE63-5EFEC652576B}"/>
              </a:ext>
            </a:extLst>
          </p:cNvPr>
          <p:cNvSpPr txBox="1">
            <a:spLocks/>
          </p:cNvSpPr>
          <p:nvPr/>
        </p:nvSpPr>
        <p:spPr>
          <a:xfrm>
            <a:off x="266558" y="370839"/>
            <a:ext cx="5699901"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Storage</a:t>
            </a:r>
          </a:p>
        </p:txBody>
      </p:sp>
      <p:pic>
        <p:nvPicPr>
          <p:cNvPr id="6" name="Picture 5" descr="A picture containing text, indoor&#10;&#10;Description automatically generated">
            <a:extLst>
              <a:ext uri="{FF2B5EF4-FFF2-40B4-BE49-F238E27FC236}">
                <a16:creationId xmlns:a16="http://schemas.microsoft.com/office/drawing/2014/main" id="{EC2A6845-5F86-43EA-BB68-D0C5F9DD125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8076" y="1367633"/>
            <a:ext cx="4813442" cy="4691743"/>
          </a:xfrm>
          <a:prstGeom prst="rect">
            <a:avLst/>
          </a:prstGeom>
        </p:spPr>
      </p:pic>
      <p:pic>
        <p:nvPicPr>
          <p:cNvPr id="11" name="Picture 10" descr="A picture containing indoor&#10;&#10;Description automatically generated">
            <a:extLst>
              <a:ext uri="{FF2B5EF4-FFF2-40B4-BE49-F238E27FC236}">
                <a16:creationId xmlns:a16="http://schemas.microsoft.com/office/drawing/2014/main" id="{502D979D-EE9D-443E-8865-C8D65374D29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48268" y="1367634"/>
            <a:ext cx="6255656" cy="4691742"/>
          </a:xfrm>
          <a:prstGeom prst="rect">
            <a:avLst/>
          </a:prstGeom>
        </p:spPr>
      </p:pic>
      <p:sp>
        <p:nvSpPr>
          <p:cNvPr id="14" name="Subtitle 2">
            <a:extLst>
              <a:ext uri="{FF2B5EF4-FFF2-40B4-BE49-F238E27FC236}">
                <a16:creationId xmlns:a16="http://schemas.microsoft.com/office/drawing/2014/main" id="{6D46E9B0-1F5F-4B4E-A12F-38931747A49A}"/>
              </a:ext>
            </a:extLst>
          </p:cNvPr>
          <p:cNvSpPr txBox="1">
            <a:spLocks/>
          </p:cNvSpPr>
          <p:nvPr/>
        </p:nvSpPr>
        <p:spPr>
          <a:xfrm>
            <a:off x="488076" y="872173"/>
            <a:ext cx="11437366" cy="99092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2683C6"/>
                </a:solidFill>
                <a:effectLst/>
                <a:uLnTx/>
                <a:uFillTx/>
                <a:latin typeface="Calibri" panose="020F0502020204030204"/>
                <a:ea typeface="+mn-ea"/>
                <a:cs typeface="+mn-cs"/>
              </a:rPr>
              <a:t>Conservation materials and supplies</a:t>
            </a:r>
          </a:p>
        </p:txBody>
      </p:sp>
    </p:spTree>
    <p:extLst>
      <p:ext uri="{BB962C8B-B14F-4D97-AF65-F5344CB8AC3E}">
        <p14:creationId xmlns:p14="http://schemas.microsoft.com/office/powerpoint/2010/main" val="184711434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2">
            <a:extLst>
              <a:ext uri="{FF2B5EF4-FFF2-40B4-BE49-F238E27FC236}">
                <a16:creationId xmlns:a16="http://schemas.microsoft.com/office/drawing/2014/main" id="{BCC859DB-76D2-49B2-8F57-22DF072FE103}"/>
              </a:ext>
            </a:extLst>
          </p:cNvPr>
          <p:cNvSpPr txBox="1">
            <a:spLocks/>
          </p:cNvSpPr>
          <p:nvPr/>
        </p:nvSpPr>
        <p:spPr>
          <a:xfrm>
            <a:off x="266558" y="370839"/>
            <a:ext cx="5699901" cy="58928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Outreach</a:t>
            </a:r>
          </a:p>
        </p:txBody>
      </p:sp>
      <p:sp>
        <p:nvSpPr>
          <p:cNvPr id="4" name="Subtitle 2">
            <a:extLst>
              <a:ext uri="{FF2B5EF4-FFF2-40B4-BE49-F238E27FC236}">
                <a16:creationId xmlns:a16="http://schemas.microsoft.com/office/drawing/2014/main" id="{00FFF24B-D631-47D8-AAEC-246875BE8B42}"/>
              </a:ext>
            </a:extLst>
          </p:cNvPr>
          <p:cNvSpPr txBox="1">
            <a:spLocks/>
          </p:cNvSpPr>
          <p:nvPr/>
        </p:nvSpPr>
        <p:spPr>
          <a:xfrm>
            <a:off x="815198" y="1610686"/>
            <a:ext cx="10820542" cy="3784274"/>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Volunteer opportunities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we currently have one volunteer working on creating boxes for vital records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Tennessee Archives Institute (TAI)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we will be able to host workshops in the lab for the conservation portion of the annual TAI</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County archives and libraries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we can better help and advise with their preservation needs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Patron inquiries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we can better serve library &amp; archives patrons who have questions about their private collections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Tours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 new lab can accommodate tour groups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6148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4A239D6B-B9D2-4BDA-855A-C62637BD19BA}"/>
              </a:ext>
            </a:extLst>
          </p:cNvPr>
          <p:cNvSpPr txBox="1">
            <a:spLocks/>
          </p:cNvSpPr>
          <p:nvPr/>
        </p:nvSpPr>
        <p:spPr>
          <a:xfrm>
            <a:off x="685729" y="1603601"/>
            <a:ext cx="10820542" cy="440291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Integrated Pest Management (IPM)</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Environmental Monitoring</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Handling trainings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Disaster Planning/Emergency Response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Housing systems for collections</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Surveys of vulnerable collections</a:t>
            </a:r>
          </a:p>
        </p:txBody>
      </p:sp>
      <p:sp>
        <p:nvSpPr>
          <p:cNvPr id="4" name="Title 1">
            <a:extLst>
              <a:ext uri="{FF2B5EF4-FFF2-40B4-BE49-F238E27FC236}">
                <a16:creationId xmlns:a16="http://schemas.microsoft.com/office/drawing/2014/main" id="{68B3EFBC-68FE-4E8F-B012-BBAA9BEFE56E}"/>
              </a:ext>
            </a:extLst>
          </p:cNvPr>
          <p:cNvSpPr txBox="1">
            <a:spLocks/>
          </p:cNvSpPr>
          <p:nvPr/>
        </p:nvSpPr>
        <p:spPr>
          <a:xfrm>
            <a:off x="365760" y="396479"/>
            <a:ext cx="10058400" cy="857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US" sz="48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sym typeface="Wingdings" panose="05000000000000000000" pitchFamily="2" charset="2"/>
              </a:rPr>
              <a:t>Preservation Policies for New Building</a:t>
            </a:r>
            <a:endParaRPr kumimoji="0" lang="en-US" sz="4800" b="0" i="0" u="none" strike="noStrike" kern="1200" cap="none" spc="-50" normalizeH="0" baseline="0" noProof="0" dirty="0">
              <a:ln>
                <a:noFill/>
              </a:ln>
              <a:solidFill>
                <a:prstClr val="black">
                  <a:lumMod val="75000"/>
                  <a:lumOff val="25000"/>
                </a:prstClr>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0800130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4A239D6B-B9D2-4BDA-855A-C62637BD19BA}"/>
              </a:ext>
            </a:extLst>
          </p:cNvPr>
          <p:cNvSpPr txBox="1">
            <a:spLocks/>
          </p:cNvSpPr>
          <p:nvPr/>
        </p:nvSpPr>
        <p:spPr>
          <a:xfrm>
            <a:off x="365760" y="403304"/>
            <a:ext cx="10820542" cy="9420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Integrated Pest Management (IPM)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quarterly pest monitor checks, communication with Orkin, designated Food/Drink areas</a:t>
            </a:r>
          </a:p>
        </p:txBody>
      </p:sp>
      <p:pic>
        <p:nvPicPr>
          <p:cNvPr id="3" name="Picture 2" descr="A picture containing indoor, wall, building, floor&#10;&#10;Description automatically generated">
            <a:extLst>
              <a:ext uri="{FF2B5EF4-FFF2-40B4-BE49-F238E27FC236}">
                <a16:creationId xmlns:a16="http://schemas.microsoft.com/office/drawing/2014/main" id="{9A805DCB-9A54-483E-85AB-1EE7AE558FA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73856" y="3846120"/>
            <a:ext cx="3164417" cy="2373312"/>
          </a:xfrm>
          <a:prstGeom prst="rect">
            <a:avLst/>
          </a:prstGeom>
        </p:spPr>
      </p:pic>
      <p:pic>
        <p:nvPicPr>
          <p:cNvPr id="7" name="Picture 6" descr="A close-up of a pipe&#10;&#10;Description automatically generated with low confidence">
            <a:extLst>
              <a:ext uri="{FF2B5EF4-FFF2-40B4-BE49-F238E27FC236}">
                <a16:creationId xmlns:a16="http://schemas.microsoft.com/office/drawing/2014/main" id="{90602834-0CAB-4790-BD97-46BBCB819A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331000" y="2614914"/>
            <a:ext cx="2828322" cy="2121242"/>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0DF6CCFD-95A1-4631-8E8C-92F48535A0F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2594104" y="2621836"/>
            <a:ext cx="2828325" cy="2121243"/>
          </a:xfrm>
          <a:prstGeom prst="rect">
            <a:avLst/>
          </a:prstGeom>
        </p:spPr>
      </p:pic>
      <p:pic>
        <p:nvPicPr>
          <p:cNvPr id="11" name="Picture 10" descr="Text&#10;&#10;Description automatically generated with low confidence">
            <a:extLst>
              <a:ext uri="{FF2B5EF4-FFF2-40B4-BE49-F238E27FC236}">
                <a16:creationId xmlns:a16="http://schemas.microsoft.com/office/drawing/2014/main" id="{25BCDF07-6BDE-484B-9FC8-7FE66E7C2F2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5400000">
            <a:off x="4857210" y="2614912"/>
            <a:ext cx="2828325" cy="2121244"/>
          </a:xfrm>
          <a:prstGeom prst="rect">
            <a:avLst/>
          </a:prstGeom>
        </p:spPr>
      </p:pic>
      <p:pic>
        <p:nvPicPr>
          <p:cNvPr id="13" name="Picture 12">
            <a:extLst>
              <a:ext uri="{FF2B5EF4-FFF2-40B4-BE49-F238E27FC236}">
                <a16:creationId xmlns:a16="http://schemas.microsoft.com/office/drawing/2014/main" id="{03E31DC7-D9D7-4D7B-BB11-F230363FB0F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473856" y="1372140"/>
            <a:ext cx="3164417" cy="2373312"/>
          </a:xfrm>
          <a:prstGeom prst="rect">
            <a:avLst/>
          </a:prstGeom>
        </p:spPr>
      </p:pic>
      <p:sp>
        <p:nvSpPr>
          <p:cNvPr id="14" name="Oval 13">
            <a:extLst>
              <a:ext uri="{FF2B5EF4-FFF2-40B4-BE49-F238E27FC236}">
                <a16:creationId xmlns:a16="http://schemas.microsoft.com/office/drawing/2014/main" id="{81ABEFBE-2049-43AB-8BD2-DC07FFDB5764}"/>
              </a:ext>
            </a:extLst>
          </p:cNvPr>
          <p:cNvSpPr/>
          <p:nvPr/>
        </p:nvSpPr>
        <p:spPr>
          <a:xfrm>
            <a:off x="9442452" y="5750153"/>
            <a:ext cx="308477" cy="2975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0E4A7320-19D4-4F56-B867-3C182B3396B7}"/>
              </a:ext>
            </a:extLst>
          </p:cNvPr>
          <p:cNvSpPr/>
          <p:nvPr/>
        </p:nvSpPr>
        <p:spPr>
          <a:xfrm>
            <a:off x="1787106" y="4548201"/>
            <a:ext cx="287230" cy="2892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963AD82F-BB50-4A86-B34B-D79B6516B7E0}"/>
              </a:ext>
            </a:extLst>
          </p:cNvPr>
          <p:cNvSpPr/>
          <p:nvPr/>
        </p:nvSpPr>
        <p:spPr>
          <a:xfrm>
            <a:off x="3735141" y="4226751"/>
            <a:ext cx="287230" cy="2892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83E37FF8-4A4A-46BD-8C0F-078F9FE149C4}"/>
              </a:ext>
            </a:extLst>
          </p:cNvPr>
          <p:cNvSpPr/>
          <p:nvPr/>
        </p:nvSpPr>
        <p:spPr>
          <a:xfrm>
            <a:off x="5908110" y="4499234"/>
            <a:ext cx="287230" cy="2892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CBF3DC4E-B7CA-4EA6-9ACB-9FC55CE153BE}"/>
              </a:ext>
            </a:extLst>
          </p:cNvPr>
          <p:cNvSpPr/>
          <p:nvPr/>
        </p:nvSpPr>
        <p:spPr>
          <a:xfrm>
            <a:off x="7768704" y="3288628"/>
            <a:ext cx="308477" cy="2975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ubtitle 2">
            <a:extLst>
              <a:ext uri="{FF2B5EF4-FFF2-40B4-BE49-F238E27FC236}">
                <a16:creationId xmlns:a16="http://schemas.microsoft.com/office/drawing/2014/main" id="{D6093BBA-2FB7-4787-8659-FD269538C31C}"/>
              </a:ext>
            </a:extLst>
          </p:cNvPr>
          <p:cNvSpPr txBox="1">
            <a:spLocks/>
          </p:cNvSpPr>
          <p:nvPr/>
        </p:nvSpPr>
        <p:spPr>
          <a:xfrm>
            <a:off x="684540" y="1853542"/>
            <a:ext cx="3605463" cy="4078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683C6"/>
                </a:solidFill>
                <a:effectLst/>
                <a:uLnTx/>
                <a:uFillTx/>
                <a:latin typeface="Calibri" panose="020F0502020204030204"/>
                <a:ea typeface="+mn-ea"/>
                <a:cs typeface="+mn-cs"/>
              </a:rPr>
              <a:t>Pest monitors!</a:t>
            </a:r>
          </a:p>
        </p:txBody>
      </p:sp>
    </p:spTree>
    <p:extLst>
      <p:ext uri="{BB962C8B-B14F-4D97-AF65-F5344CB8AC3E}">
        <p14:creationId xmlns:p14="http://schemas.microsoft.com/office/powerpoint/2010/main" val="18307281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21AEA6F9-D6E0-4CFA-9255-F2D9BD34AD17}"/>
              </a:ext>
            </a:extLst>
          </p:cNvPr>
          <p:cNvSpPr txBox="1">
            <a:spLocks/>
          </p:cNvSpPr>
          <p:nvPr/>
        </p:nvSpPr>
        <p:spPr>
          <a:xfrm>
            <a:off x="365760" y="396479"/>
            <a:ext cx="10820542" cy="9420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Environmental Monitoring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Conserv software/sensors, biweekly meetings</a:t>
            </a:r>
          </a:p>
        </p:txBody>
      </p:sp>
      <p:pic>
        <p:nvPicPr>
          <p:cNvPr id="8" name="Picture 7" descr="A picture containing indoor, case, accessory, cabinet&#10;&#10;Description automatically generated">
            <a:extLst>
              <a:ext uri="{FF2B5EF4-FFF2-40B4-BE49-F238E27FC236}">
                <a16:creationId xmlns:a16="http://schemas.microsoft.com/office/drawing/2014/main" id="{747CBBC7-1264-4CCA-A1F5-5E2892C5C5C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16762" y="1809511"/>
            <a:ext cx="3602476" cy="3745149"/>
          </a:xfrm>
          <a:prstGeom prst="rect">
            <a:avLst/>
          </a:prstGeom>
        </p:spPr>
      </p:pic>
      <p:pic>
        <p:nvPicPr>
          <p:cNvPr id="3" name="Picture 2" descr="Graphical user interface, application&#10;&#10;Description automatically generated">
            <a:extLst>
              <a:ext uri="{FF2B5EF4-FFF2-40B4-BE49-F238E27FC236}">
                <a16:creationId xmlns:a16="http://schemas.microsoft.com/office/drawing/2014/main" id="{B6756DE4-77F4-468E-9EBE-431DD46739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266843" y="1338500"/>
            <a:ext cx="7794360" cy="4636257"/>
          </a:xfrm>
          <a:prstGeom prst="rect">
            <a:avLst/>
          </a:prstGeom>
        </p:spPr>
      </p:pic>
      <p:sp>
        <p:nvSpPr>
          <p:cNvPr id="5" name="Oval 4">
            <a:extLst>
              <a:ext uri="{FF2B5EF4-FFF2-40B4-BE49-F238E27FC236}">
                <a16:creationId xmlns:a16="http://schemas.microsoft.com/office/drawing/2014/main" id="{21868412-5C0B-4225-A8F1-C29B202BCA66}"/>
              </a:ext>
            </a:extLst>
          </p:cNvPr>
          <p:cNvSpPr/>
          <p:nvPr/>
        </p:nvSpPr>
        <p:spPr>
          <a:xfrm>
            <a:off x="3364236" y="2467731"/>
            <a:ext cx="561812" cy="5690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0470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a:extLst>
              <a:ext uri="{FF2B5EF4-FFF2-40B4-BE49-F238E27FC236}">
                <a16:creationId xmlns:a16="http://schemas.microsoft.com/office/drawing/2014/main" id="{35EDE0EC-A42A-4DD7-81ED-AE7AF4280BF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5453" y="1338500"/>
            <a:ext cx="8441094" cy="4777074"/>
          </a:xfrm>
          <a:prstGeom prst="rect">
            <a:avLst/>
          </a:prstGeom>
        </p:spPr>
      </p:pic>
      <p:sp>
        <p:nvSpPr>
          <p:cNvPr id="7" name="Subtitle 2">
            <a:extLst>
              <a:ext uri="{FF2B5EF4-FFF2-40B4-BE49-F238E27FC236}">
                <a16:creationId xmlns:a16="http://schemas.microsoft.com/office/drawing/2014/main" id="{CB0563FD-45D0-4689-A0EA-E8A11084732F}"/>
              </a:ext>
            </a:extLst>
          </p:cNvPr>
          <p:cNvSpPr txBox="1">
            <a:spLocks/>
          </p:cNvSpPr>
          <p:nvPr/>
        </p:nvSpPr>
        <p:spPr>
          <a:xfrm>
            <a:off x="365760" y="396479"/>
            <a:ext cx="10820542" cy="9420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Environmental Monitoring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Conserv software/sensors, biweekly meetings</a:t>
            </a:r>
          </a:p>
        </p:txBody>
      </p:sp>
    </p:spTree>
    <p:extLst>
      <p:ext uri="{BB962C8B-B14F-4D97-AF65-F5344CB8AC3E}">
        <p14:creationId xmlns:p14="http://schemas.microsoft.com/office/powerpoint/2010/main" val="304769947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21AEA6F9-D6E0-4CFA-9255-F2D9BD34AD17}"/>
              </a:ext>
            </a:extLst>
          </p:cNvPr>
          <p:cNvSpPr txBox="1">
            <a:spLocks/>
          </p:cNvSpPr>
          <p:nvPr/>
        </p:nvSpPr>
        <p:spPr>
          <a:xfrm>
            <a:off x="363523" y="396479"/>
            <a:ext cx="10820542" cy="9420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Disaster Planning/Emergency Response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planning team in place; goal for the plan to be complete by May 1, 2022</a:t>
            </a:r>
          </a:p>
        </p:txBody>
      </p:sp>
      <p:pic>
        <p:nvPicPr>
          <p:cNvPr id="3" name="Picture 2" descr="A group of yellow garbage cans&#10;&#10;Description automatically generated with low confidence">
            <a:extLst>
              <a:ext uri="{FF2B5EF4-FFF2-40B4-BE49-F238E27FC236}">
                <a16:creationId xmlns:a16="http://schemas.microsoft.com/office/drawing/2014/main" id="{DB79DAA5-46C1-41CF-84DC-A7E540329C2A}"/>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11232" y="1619898"/>
            <a:ext cx="7169536" cy="4277562"/>
          </a:xfrm>
          <a:prstGeom prst="rect">
            <a:avLst/>
          </a:prstGeom>
        </p:spPr>
      </p:pic>
    </p:spTree>
    <p:extLst>
      <p:ext uri="{BB962C8B-B14F-4D97-AF65-F5344CB8AC3E}">
        <p14:creationId xmlns:p14="http://schemas.microsoft.com/office/powerpoint/2010/main" val="111390867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21AEA6F9-D6E0-4CFA-9255-F2D9BD34AD17}"/>
              </a:ext>
            </a:extLst>
          </p:cNvPr>
          <p:cNvSpPr txBox="1">
            <a:spLocks/>
          </p:cNvSpPr>
          <p:nvPr/>
        </p:nvSpPr>
        <p:spPr>
          <a:xfrm>
            <a:off x="365760" y="396479"/>
            <a:ext cx="10820542" cy="9420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Housing systems for collections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new ways to house materials to accommodate the new building’s storage systems </a:t>
            </a:r>
          </a:p>
        </p:txBody>
      </p:sp>
      <p:pic>
        <p:nvPicPr>
          <p:cNvPr id="8" name="Picture 7">
            <a:extLst>
              <a:ext uri="{FF2B5EF4-FFF2-40B4-BE49-F238E27FC236}">
                <a16:creationId xmlns:a16="http://schemas.microsoft.com/office/drawing/2014/main" id="{F6F657C7-0432-4AE8-BD9C-F4DE8CAE87B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3234282" y="2528785"/>
            <a:ext cx="3848373" cy="2886280"/>
          </a:xfrm>
          <a:prstGeom prst="rect">
            <a:avLst/>
          </a:prstGeom>
        </p:spPr>
      </p:pic>
      <p:pic>
        <p:nvPicPr>
          <p:cNvPr id="10" name="Picture 9" descr="A picture containing indoor, building, ceiling&#10;&#10;Description automatically generated">
            <a:extLst>
              <a:ext uri="{FF2B5EF4-FFF2-40B4-BE49-F238E27FC236}">
                <a16:creationId xmlns:a16="http://schemas.microsoft.com/office/drawing/2014/main" id="{E8593470-9B8D-4D3B-A81B-A2CCCE9E077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115287" y="2545003"/>
            <a:ext cx="3848375" cy="2886281"/>
          </a:xfrm>
          <a:prstGeom prst="rect">
            <a:avLst/>
          </a:prstGeom>
        </p:spPr>
      </p:pic>
      <p:pic>
        <p:nvPicPr>
          <p:cNvPr id="12" name="Picture 11" descr="A picture containing text, wooden, several&#10;&#10;Description automatically generated">
            <a:extLst>
              <a:ext uri="{FF2B5EF4-FFF2-40B4-BE49-F238E27FC236}">
                <a16:creationId xmlns:a16="http://schemas.microsoft.com/office/drawing/2014/main" id="{EF86BE90-00D2-4600-8229-2FF1EA66935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05737" y="2047737"/>
            <a:ext cx="5120503" cy="3840377"/>
          </a:xfrm>
          <a:prstGeom prst="rect">
            <a:avLst/>
          </a:prstGeom>
        </p:spPr>
      </p:pic>
      <p:sp>
        <p:nvSpPr>
          <p:cNvPr id="14" name="Subtitle 2">
            <a:extLst>
              <a:ext uri="{FF2B5EF4-FFF2-40B4-BE49-F238E27FC236}">
                <a16:creationId xmlns:a16="http://schemas.microsoft.com/office/drawing/2014/main" id="{19159604-0173-4DB3-9657-9BFF9AA9AF46}"/>
              </a:ext>
            </a:extLst>
          </p:cNvPr>
          <p:cNvSpPr txBox="1">
            <a:spLocks/>
          </p:cNvSpPr>
          <p:nvPr/>
        </p:nvSpPr>
        <p:spPr>
          <a:xfrm>
            <a:off x="365760" y="1720409"/>
            <a:ext cx="3605463" cy="4078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683C6"/>
                </a:solidFill>
                <a:effectLst/>
                <a:uLnTx/>
                <a:uFillTx/>
                <a:latin typeface="Calibri" panose="020F0502020204030204"/>
                <a:ea typeface="+mn-ea"/>
                <a:cs typeface="+mn-cs"/>
              </a:rPr>
              <a:t>ASRS – shelving units</a:t>
            </a:r>
          </a:p>
        </p:txBody>
      </p:sp>
      <p:sp>
        <p:nvSpPr>
          <p:cNvPr id="15" name="Subtitle 2">
            <a:extLst>
              <a:ext uri="{FF2B5EF4-FFF2-40B4-BE49-F238E27FC236}">
                <a16:creationId xmlns:a16="http://schemas.microsoft.com/office/drawing/2014/main" id="{C4AE4C93-97E6-4E6B-B056-43D906E77F3F}"/>
              </a:ext>
            </a:extLst>
          </p:cNvPr>
          <p:cNvSpPr txBox="1">
            <a:spLocks/>
          </p:cNvSpPr>
          <p:nvPr/>
        </p:nvSpPr>
        <p:spPr>
          <a:xfrm>
            <a:off x="3715328" y="1720409"/>
            <a:ext cx="3605463" cy="4078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683C6"/>
                </a:solidFill>
                <a:effectLst/>
                <a:uLnTx/>
                <a:uFillTx/>
                <a:latin typeface="Calibri" panose="020F0502020204030204"/>
                <a:ea typeface="+mn-ea"/>
                <a:cs typeface="+mn-cs"/>
              </a:rPr>
              <a:t>ASRS - bins</a:t>
            </a:r>
          </a:p>
        </p:txBody>
      </p:sp>
    </p:spTree>
    <p:extLst>
      <p:ext uri="{BB962C8B-B14F-4D97-AF65-F5344CB8AC3E}">
        <p14:creationId xmlns:p14="http://schemas.microsoft.com/office/powerpoint/2010/main" val="1225779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6" name="Google Shape;56;g11012dd7a54_0_12"/>
          <p:cNvSpPr txBox="1"/>
          <p:nvPr/>
        </p:nvSpPr>
        <p:spPr>
          <a:xfrm>
            <a:off x="891333" y="1643067"/>
            <a:ext cx="10559600" cy="4246956"/>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2267" kern="0">
                <a:solidFill>
                  <a:srgbClr val="000000"/>
                </a:solidFill>
                <a:latin typeface="Arial"/>
                <a:cs typeface="Arial"/>
                <a:sym typeface="Arial"/>
              </a:rPr>
              <a:t>Preservation Strategy 2019- 2024</a:t>
            </a:r>
            <a:endParaRPr sz="2267" kern="0">
              <a:solidFill>
                <a:srgbClr val="000000"/>
              </a:solidFill>
              <a:latin typeface="Arial"/>
              <a:cs typeface="Arial"/>
              <a:sym typeface="Arial"/>
            </a:endParaRPr>
          </a:p>
          <a:p>
            <a:pPr defTabSz="1219170">
              <a:buClr>
                <a:srgbClr val="000000"/>
              </a:buClr>
            </a:pPr>
            <a:r>
              <a:rPr lang="en" sz="2267" u="sng" kern="0">
                <a:solidFill>
                  <a:srgbClr val="0097A7"/>
                </a:solidFill>
                <a:latin typeface="Arial"/>
                <a:cs typeface="Arial"/>
                <a:sym typeface="Arial"/>
                <a:hlinkClick r:id="rId3"/>
              </a:rPr>
              <a:t>https://www.archives.gov/files/preservation/pres-strategy-2019-2024.docx-1.pdf</a:t>
            </a:r>
            <a:endParaRPr sz="2267" kern="0">
              <a:solidFill>
                <a:srgbClr val="000000"/>
              </a:solidFill>
              <a:latin typeface="Arial"/>
              <a:cs typeface="Arial"/>
              <a:sym typeface="Arial"/>
            </a:endParaRPr>
          </a:p>
          <a:p>
            <a:pPr defTabSz="1219170">
              <a:buClr>
                <a:srgbClr val="000000"/>
              </a:buClr>
            </a:pPr>
            <a:endParaRPr sz="2267" kern="0">
              <a:solidFill>
                <a:srgbClr val="000000"/>
              </a:solidFill>
              <a:latin typeface="Arial"/>
              <a:cs typeface="Arial"/>
              <a:sym typeface="Arial"/>
            </a:endParaRPr>
          </a:p>
          <a:p>
            <a:pPr defTabSz="1219170">
              <a:buClr>
                <a:srgbClr val="000000"/>
              </a:buClr>
              <a:buSzPts val="1100"/>
            </a:pPr>
            <a:r>
              <a:rPr lang="en" sz="1867" b="1" kern="0">
                <a:solidFill>
                  <a:srgbClr val="000000"/>
                </a:solidFill>
                <a:latin typeface="Arial"/>
                <a:cs typeface="Arial"/>
                <a:sym typeface="Arial"/>
              </a:rPr>
              <a:t>The Transformative Outcomes</a:t>
            </a:r>
            <a:endParaRPr sz="1867" b="1" kern="0">
              <a:solidFill>
                <a:srgbClr val="000000"/>
              </a:solidFill>
              <a:latin typeface="Arial"/>
              <a:cs typeface="Arial"/>
              <a:sym typeface="Arial"/>
            </a:endParaRPr>
          </a:p>
          <a:p>
            <a:pPr defTabSz="1219170">
              <a:buClr>
                <a:srgbClr val="000000"/>
              </a:buClr>
              <a:buSzPts val="1100"/>
            </a:pPr>
            <a:endParaRPr sz="1867" kern="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a:solidFill>
                  <a:srgbClr val="000000"/>
                </a:solidFill>
                <a:latin typeface="Arial"/>
                <a:cs typeface="Arial"/>
                <a:sym typeface="Arial"/>
              </a:rPr>
              <a:t>Proactive cross-agency engagement, in recognition that challenges are not confined to one policy or program area.</a:t>
            </a:r>
            <a:endParaRPr sz="1867" kern="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a:solidFill>
                  <a:srgbClr val="000000"/>
                </a:solidFill>
                <a:latin typeface="Arial"/>
                <a:cs typeface="Arial"/>
                <a:sym typeface="Arial"/>
              </a:rPr>
              <a:t>Use of evidence to inform preservation planning and policy.</a:t>
            </a:r>
            <a:endParaRPr sz="1867" kern="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a:solidFill>
                  <a:srgbClr val="000000"/>
                </a:solidFill>
                <a:latin typeface="Arial"/>
                <a:cs typeface="Arial"/>
                <a:sym typeface="Arial"/>
              </a:rPr>
              <a:t>Empowered stakeholders who have a sense of collective responsibility for sustainable access to holdings.</a:t>
            </a:r>
            <a:endParaRPr sz="1867" kern="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a:solidFill>
                  <a:srgbClr val="000000"/>
                </a:solidFill>
                <a:latin typeface="Arial"/>
                <a:cs typeface="Arial"/>
                <a:sym typeface="Arial"/>
              </a:rPr>
              <a:t>Recognition of NARA as a leader in archival preservation.</a:t>
            </a:r>
            <a:endParaRPr sz="1867" kern="0">
              <a:solidFill>
                <a:srgbClr val="000000"/>
              </a:solidFill>
              <a:latin typeface="Arial"/>
              <a:cs typeface="Arial"/>
              <a:sym typeface="Arial"/>
            </a:endParaRPr>
          </a:p>
          <a:p>
            <a:pPr defTabSz="1219170">
              <a:lnSpc>
                <a:spcPct val="115000"/>
              </a:lnSpc>
              <a:buClr>
                <a:srgbClr val="000000"/>
              </a:buClr>
              <a:buSzPts val="1100"/>
            </a:pPr>
            <a:endParaRPr sz="1733" kern="0">
              <a:solidFill>
                <a:srgbClr val="000000"/>
              </a:solidFill>
              <a:latin typeface="Arial"/>
              <a:cs typeface="Arial"/>
              <a:sym typeface="Arial"/>
            </a:endParaRPr>
          </a:p>
          <a:p>
            <a:pPr defTabSz="1219170">
              <a:buClr>
                <a:srgbClr val="000000"/>
              </a:buClr>
            </a:pPr>
            <a:endParaRPr sz="2267" kern="0">
              <a:solidFill>
                <a:srgbClr val="000000"/>
              </a:solidFill>
              <a:latin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ceiling, furniture, file&#10;&#10;Description automatically generated">
            <a:extLst>
              <a:ext uri="{FF2B5EF4-FFF2-40B4-BE49-F238E27FC236}">
                <a16:creationId xmlns:a16="http://schemas.microsoft.com/office/drawing/2014/main" id="{9FB68025-DCEA-4504-98DB-EE8F0ADA268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07604" y="1782343"/>
            <a:ext cx="5736853" cy="4302640"/>
          </a:xfrm>
          <a:prstGeom prst="rect">
            <a:avLst/>
          </a:prstGeom>
        </p:spPr>
      </p:pic>
      <p:sp>
        <p:nvSpPr>
          <p:cNvPr id="16" name="Subtitle 2">
            <a:extLst>
              <a:ext uri="{FF2B5EF4-FFF2-40B4-BE49-F238E27FC236}">
                <a16:creationId xmlns:a16="http://schemas.microsoft.com/office/drawing/2014/main" id="{56452D22-6160-4388-9532-B1AFE28BC457}"/>
              </a:ext>
            </a:extLst>
          </p:cNvPr>
          <p:cNvSpPr txBox="1">
            <a:spLocks/>
          </p:cNvSpPr>
          <p:nvPr/>
        </p:nvSpPr>
        <p:spPr>
          <a:xfrm>
            <a:off x="2907604" y="1438162"/>
            <a:ext cx="3605463" cy="4078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683C6"/>
                </a:solidFill>
                <a:effectLst/>
                <a:uLnTx/>
                <a:uFillTx/>
                <a:latin typeface="Calibri" panose="020F0502020204030204"/>
                <a:ea typeface="+mn-ea"/>
                <a:cs typeface="+mn-cs"/>
              </a:rPr>
              <a:t>Compact shelving</a:t>
            </a:r>
          </a:p>
        </p:txBody>
      </p:sp>
      <p:sp>
        <p:nvSpPr>
          <p:cNvPr id="17" name="Subtitle 2">
            <a:extLst>
              <a:ext uri="{FF2B5EF4-FFF2-40B4-BE49-F238E27FC236}">
                <a16:creationId xmlns:a16="http://schemas.microsoft.com/office/drawing/2014/main" id="{35199979-E92B-4F63-B154-90E5D5114EE3}"/>
              </a:ext>
            </a:extLst>
          </p:cNvPr>
          <p:cNvSpPr txBox="1">
            <a:spLocks/>
          </p:cNvSpPr>
          <p:nvPr/>
        </p:nvSpPr>
        <p:spPr>
          <a:xfrm>
            <a:off x="365760" y="396479"/>
            <a:ext cx="10820542" cy="9420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Housing systems for collections </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new ways to house materials to accommodate the new building’s storage systems </a:t>
            </a:r>
          </a:p>
        </p:txBody>
      </p:sp>
    </p:spTree>
    <p:extLst>
      <p:ext uri="{BB962C8B-B14F-4D97-AF65-F5344CB8AC3E}">
        <p14:creationId xmlns:p14="http://schemas.microsoft.com/office/powerpoint/2010/main" val="33750895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ubtitle 2">
            <a:extLst>
              <a:ext uri="{FF2B5EF4-FFF2-40B4-BE49-F238E27FC236}">
                <a16:creationId xmlns:a16="http://schemas.microsoft.com/office/drawing/2014/main" id="{21AEA6F9-D6E0-4CFA-9255-F2D9BD34AD17}"/>
              </a:ext>
            </a:extLst>
          </p:cNvPr>
          <p:cNvSpPr txBox="1">
            <a:spLocks/>
          </p:cNvSpPr>
          <p:nvPr/>
        </p:nvSpPr>
        <p:spPr>
          <a:xfrm>
            <a:off x="365760" y="396479"/>
            <a:ext cx="10820542" cy="94202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Surveys of vulnerable collections</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 creating plans for improved storage and preservation of public access microfilm and oversize materials</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descr="A picture containing text, case, computer, accessory&#10;&#10;Description automatically generated">
            <a:extLst>
              <a:ext uri="{FF2B5EF4-FFF2-40B4-BE49-F238E27FC236}">
                <a16:creationId xmlns:a16="http://schemas.microsoft.com/office/drawing/2014/main" id="{4C490032-8A1F-49CA-86B7-DCD6BAC52B1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262037" y="2463519"/>
            <a:ext cx="3731615" cy="2798712"/>
          </a:xfrm>
          <a:prstGeom prst="rect">
            <a:avLst/>
          </a:prstGeom>
        </p:spPr>
      </p:pic>
      <p:pic>
        <p:nvPicPr>
          <p:cNvPr id="3" name="Picture 2" descr="A picture containing text, case&#10;&#10;Description automatically generated">
            <a:extLst>
              <a:ext uri="{FF2B5EF4-FFF2-40B4-BE49-F238E27FC236}">
                <a16:creationId xmlns:a16="http://schemas.microsoft.com/office/drawing/2014/main" id="{84A29350-AD79-42B8-88F5-0B472DD4298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42929" y="1709333"/>
            <a:ext cx="3731617" cy="2798713"/>
          </a:xfrm>
          <a:prstGeom prst="rect">
            <a:avLst/>
          </a:prstGeom>
        </p:spPr>
      </p:pic>
      <p:pic>
        <p:nvPicPr>
          <p:cNvPr id="7" name="Picture 6" descr="Calendar&#10;&#10;Description automatically generated">
            <a:extLst>
              <a:ext uri="{FF2B5EF4-FFF2-40B4-BE49-F238E27FC236}">
                <a16:creationId xmlns:a16="http://schemas.microsoft.com/office/drawing/2014/main" id="{597716C1-0B84-429E-BF03-7787BF78C6D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8348" y="2787051"/>
            <a:ext cx="4036271" cy="3027203"/>
          </a:xfrm>
          <a:prstGeom prst="rect">
            <a:avLst/>
          </a:prstGeom>
        </p:spPr>
      </p:pic>
      <p:sp>
        <p:nvSpPr>
          <p:cNvPr id="9" name="Subtitle 2">
            <a:extLst>
              <a:ext uri="{FF2B5EF4-FFF2-40B4-BE49-F238E27FC236}">
                <a16:creationId xmlns:a16="http://schemas.microsoft.com/office/drawing/2014/main" id="{9F3689E6-BA5D-4498-B41E-7CC9ADDAAF97}"/>
              </a:ext>
            </a:extLst>
          </p:cNvPr>
          <p:cNvSpPr txBox="1">
            <a:spLocks/>
          </p:cNvSpPr>
          <p:nvPr/>
        </p:nvSpPr>
        <p:spPr>
          <a:xfrm>
            <a:off x="198348" y="2463519"/>
            <a:ext cx="4036271" cy="4078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683C6"/>
                </a:solidFill>
                <a:effectLst/>
                <a:uLnTx/>
                <a:uFillTx/>
                <a:latin typeface="Calibri" panose="020F0502020204030204"/>
                <a:ea typeface="+mn-ea"/>
                <a:cs typeface="+mn-cs"/>
              </a:rPr>
              <a:t>Testing acetate microfilm with A-D strips </a:t>
            </a:r>
          </a:p>
        </p:txBody>
      </p:sp>
      <p:sp>
        <p:nvSpPr>
          <p:cNvPr id="10" name="Subtitle 2">
            <a:extLst>
              <a:ext uri="{FF2B5EF4-FFF2-40B4-BE49-F238E27FC236}">
                <a16:creationId xmlns:a16="http://schemas.microsoft.com/office/drawing/2014/main" id="{F20CC8A0-7B9E-4F5B-9DCA-3BC3B1C5FED7}"/>
              </a:ext>
            </a:extLst>
          </p:cNvPr>
          <p:cNvSpPr txBox="1">
            <a:spLocks/>
          </p:cNvSpPr>
          <p:nvPr/>
        </p:nvSpPr>
        <p:spPr>
          <a:xfrm>
            <a:off x="8174546" y="2089111"/>
            <a:ext cx="4036271" cy="407829"/>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2683C6"/>
                </a:solidFill>
                <a:effectLst/>
                <a:uLnTx/>
                <a:uFillTx/>
                <a:latin typeface="Calibri" panose="020F0502020204030204"/>
                <a:ea typeface="+mn-ea"/>
                <a:cs typeface="+mn-cs"/>
              </a:rPr>
              <a:t>Creating improved storage within flat files</a:t>
            </a:r>
          </a:p>
        </p:txBody>
      </p:sp>
    </p:spTree>
    <p:extLst>
      <p:ext uri="{BB962C8B-B14F-4D97-AF65-F5344CB8AC3E}">
        <p14:creationId xmlns:p14="http://schemas.microsoft.com/office/powerpoint/2010/main" val="204101957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18FDC-6F5B-4BB7-9CF5-6287BB7E1087}"/>
              </a:ext>
            </a:extLst>
          </p:cNvPr>
          <p:cNvSpPr>
            <a:spLocks noGrp="1"/>
          </p:cNvSpPr>
          <p:nvPr>
            <p:ph type="title"/>
          </p:nvPr>
        </p:nvSpPr>
        <p:spPr/>
        <p:txBody>
          <a:bodyPr/>
          <a:lstStyle/>
          <a:p>
            <a:pPr algn="ctr"/>
            <a:r>
              <a:rPr lang="en-US" dirty="0"/>
              <a:t>Thank you!</a:t>
            </a:r>
          </a:p>
        </p:txBody>
      </p:sp>
      <p:sp>
        <p:nvSpPr>
          <p:cNvPr id="3" name="Subtitle 2">
            <a:extLst>
              <a:ext uri="{FF2B5EF4-FFF2-40B4-BE49-F238E27FC236}">
                <a16:creationId xmlns:a16="http://schemas.microsoft.com/office/drawing/2014/main" id="{73B53450-239E-46BD-B39D-99E669979C6F}"/>
              </a:ext>
            </a:extLst>
          </p:cNvPr>
          <p:cNvSpPr txBox="1">
            <a:spLocks/>
          </p:cNvSpPr>
          <p:nvPr/>
        </p:nvSpPr>
        <p:spPr>
          <a:xfrm>
            <a:off x="4021455" y="2263140"/>
            <a:ext cx="4149090" cy="457200"/>
          </a:xfrm>
          <a:prstGeom prst="rect">
            <a:avLst/>
          </a:prstGeom>
          <a:noFill/>
          <a:ln>
            <a:noFill/>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e-mail: </a:t>
            </a:r>
            <a:r>
              <a:rPr kumimoji="0" lang="en-US" sz="2800" b="0" i="0" u="none" strike="noStrike" kern="1200" cap="none" spc="0" normalizeH="0" baseline="0" noProof="0" dirty="0">
                <a:ln>
                  <a:noFill/>
                </a:ln>
                <a:solidFill>
                  <a:srgbClr val="2683C6"/>
                </a:solidFill>
                <a:effectLst/>
                <a:uLnTx/>
                <a:uFillTx/>
                <a:latin typeface="Calibri" panose="020F0502020204030204"/>
                <a:ea typeface="+mn-ea"/>
                <a:cs typeface="+mn-cs"/>
              </a:rPr>
              <a:t>emily.farek@tn.gov</a:t>
            </a:r>
          </a:p>
        </p:txBody>
      </p:sp>
      <p:pic>
        <p:nvPicPr>
          <p:cNvPr id="4" name="Picture 3" descr="VoterIDButton.png">
            <a:extLst>
              <a:ext uri="{FF2B5EF4-FFF2-40B4-BE49-F238E27FC236}">
                <a16:creationId xmlns:a16="http://schemas.microsoft.com/office/drawing/2014/main" id="{F245DAB3-561F-4DA9-8D14-F810755E81CF}"/>
              </a:ext>
            </a:extLst>
          </p:cNvPr>
          <p:cNvPicPr>
            <a:picLocks noChangeAspect="1"/>
          </p:cNvPicPr>
          <p:nvPr/>
        </p:nvPicPr>
        <p:blipFill>
          <a:blip r:embed="rId2" cstate="print">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a:xfrm>
            <a:off x="4760934" y="3081020"/>
            <a:ext cx="2731091" cy="2591858"/>
          </a:xfrm>
          <a:prstGeom prst="rect">
            <a:avLst/>
          </a:prstGeom>
        </p:spPr>
      </p:pic>
    </p:spTree>
    <p:extLst>
      <p:ext uri="{BB962C8B-B14F-4D97-AF65-F5344CB8AC3E}">
        <p14:creationId xmlns:p14="http://schemas.microsoft.com/office/powerpoint/2010/main" val="33872363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C7214B-21F2-43C4-860E-D638DF17F28A}"/>
              </a:ext>
            </a:extLst>
          </p:cNvPr>
          <p:cNvSpPr>
            <a:spLocks noGrp="1"/>
          </p:cNvSpPr>
          <p:nvPr>
            <p:ph type="title"/>
          </p:nvPr>
        </p:nvSpPr>
        <p:spPr>
          <a:xfrm>
            <a:off x="1136428" y="627564"/>
            <a:ext cx="7474172" cy="1325563"/>
          </a:xfrm>
        </p:spPr>
        <p:txBody>
          <a:bodyPr>
            <a:normAutofit/>
          </a:bodyPr>
          <a:lstStyle/>
          <a:p>
            <a:r>
              <a:rPr lang="en-US" dirty="0"/>
              <a:t>Questions and Comments</a:t>
            </a:r>
          </a:p>
        </p:txBody>
      </p:sp>
      <p:sp>
        <p:nvSpPr>
          <p:cNvPr id="2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descr="A drawing of a face&#10;&#10;Description automatically generated">
            <a:extLst>
              <a:ext uri="{FF2B5EF4-FFF2-40B4-BE49-F238E27FC236}">
                <a16:creationId xmlns:a16="http://schemas.microsoft.com/office/drawing/2014/main" id="{8BA9CF78-9E19-4A6A-87F6-AEEEC962B6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pic>
        <p:nvPicPr>
          <p:cNvPr id="15" name="Picture 5">
            <a:extLst>
              <a:ext uri="{FF2B5EF4-FFF2-40B4-BE49-F238E27FC236}">
                <a16:creationId xmlns:a16="http://schemas.microsoft.com/office/drawing/2014/main" id="{B93128F0-4EA7-4202-A26A-544057EB487A}"/>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3227288" y="2302744"/>
            <a:ext cx="2286198" cy="3401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11276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136428" y="627564"/>
            <a:ext cx="7474172" cy="1325563"/>
          </a:xfrm>
        </p:spPr>
        <p:txBody>
          <a:bodyPr>
            <a:normAutofit/>
          </a:bodyPr>
          <a:lstStyle/>
          <a:p>
            <a:r>
              <a:rPr lang="en-US" dirty="0"/>
              <a:t>Upcoming Member Webinars </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322826" y="1735912"/>
            <a:ext cx="6467867" cy="4078177"/>
          </a:xfrm>
        </p:spPr>
        <p:txBody>
          <a:bodyPr anchor="ctr">
            <a:normAutofit/>
          </a:bodyPr>
          <a:lstStyle/>
          <a:p>
            <a:pPr marL="342900" indent="-342900">
              <a:buFont typeface="Arial"/>
              <a:buChar char="•"/>
            </a:pPr>
            <a:r>
              <a:rPr lang="en-US" sz="2400" dirty="0"/>
              <a:t>March 24 -  2022 Advocacy Tune-up</a:t>
            </a:r>
          </a:p>
          <a:p>
            <a:pPr marL="342900" indent="-342900">
              <a:buFont typeface="Arial"/>
              <a:buChar char="•"/>
            </a:pPr>
            <a:endParaRPr lang="en-US" sz="1800" dirty="0"/>
          </a:p>
          <a:p>
            <a:pPr marL="342900" indent="-342900">
              <a:buFont typeface="Arial"/>
              <a:buChar char="•"/>
            </a:pPr>
            <a:r>
              <a:rPr lang="en-US" sz="1800" dirty="0"/>
              <a:t>To register:</a:t>
            </a:r>
          </a:p>
          <a:p>
            <a:pPr marL="342900" indent="-342900">
              <a:buFont typeface="Arial"/>
              <a:buChar char="•"/>
            </a:pPr>
            <a:r>
              <a:rPr lang="en-US" sz="1800" dirty="0">
                <a:hlinkClick r:id="rId2"/>
              </a:rPr>
              <a:t>https://www.statearchivists.org/programs-education/cosa-webinars</a:t>
            </a:r>
            <a:endParaRPr lang="en-US" sz="1800" dirty="0"/>
          </a:p>
        </p:txBody>
      </p:sp>
      <p:sp>
        <p:nvSpPr>
          <p:cNvPr id="4" name="Footer Placeholder 3">
            <a:extLst>
              <a:ext uri="{FF2B5EF4-FFF2-40B4-BE49-F238E27FC236}">
                <a16:creationId xmlns:a16="http://schemas.microsoft.com/office/drawing/2014/main" id="{4FB35336-2054-4456-BCD1-A07EECA35C28}"/>
              </a:ext>
            </a:extLst>
          </p:cNvPr>
          <p:cNvSpPr>
            <a:spLocks noGrp="1"/>
          </p:cNvSpPr>
          <p:nvPr>
            <p:ph type="ftr" sz="quarter" idx="11"/>
          </p:nvPr>
        </p:nvSpPr>
        <p:spPr>
          <a:xfrm>
            <a:off x="1103859" y="6356350"/>
            <a:ext cx="4894169" cy="365125"/>
          </a:xfrm>
        </p:spPr>
        <p:txBody>
          <a:bodyPr>
            <a:normAutofit/>
          </a:bodyPr>
          <a:lstStyle/>
          <a:p>
            <a:pPr algn="l">
              <a:spcAft>
                <a:spcPts val="600"/>
              </a:spcAft>
            </a:pPr>
            <a:r>
              <a:rPr lang="en-US" sz="1050" dirty="0">
                <a:solidFill>
                  <a:schemeClr val="tx1">
                    <a:lumMod val="75000"/>
                    <a:lumOff val="25000"/>
                  </a:schemeClr>
                </a:solidFill>
              </a:rPr>
              <a:t>February 24, 2022</a:t>
            </a:r>
          </a:p>
        </p:txBody>
      </p:sp>
      <p:sp>
        <p:nvSpPr>
          <p:cNvPr id="2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1874"/>
            <a:ext cx="9732819" cy="47382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endParaRPr lang="en-US" sz="1800" dirty="0"/>
          </a:p>
        </p:txBody>
      </p:sp>
    </p:spTree>
    <p:extLst>
      <p:ext uri="{BB962C8B-B14F-4D97-AF65-F5344CB8AC3E}">
        <p14:creationId xmlns:p14="http://schemas.microsoft.com/office/powerpoint/2010/main" val="214699838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1136428" y="627564"/>
            <a:ext cx="7474172" cy="1325563"/>
          </a:xfrm>
        </p:spPr>
        <p:txBody>
          <a:bodyPr>
            <a:normAutofit/>
          </a:bodyPr>
          <a:lstStyle/>
          <a:p>
            <a:r>
              <a:rPr lang="en-US" dirty="0"/>
              <a:t>Upcoming SERI Webinars </a:t>
            </a:r>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1087582" y="1735912"/>
            <a:ext cx="7474172" cy="4078177"/>
          </a:xfrm>
        </p:spPr>
        <p:txBody>
          <a:bodyPr anchor="ctr">
            <a:normAutofit/>
          </a:bodyPr>
          <a:lstStyle/>
          <a:p>
            <a:pPr marL="342900" indent="-342900">
              <a:buFont typeface="Arial"/>
              <a:buChar char="•"/>
            </a:pPr>
            <a:r>
              <a:rPr lang="en-US" sz="2400" dirty="0"/>
              <a:t>March 8 -  Follow the Yellow Brick Road: Decision Making for Storage of Electronic Records</a:t>
            </a:r>
          </a:p>
          <a:p>
            <a:pPr marL="342900" indent="-342900">
              <a:buFont typeface="Arial"/>
              <a:buChar char="•"/>
            </a:pPr>
            <a:endParaRPr lang="en-US" sz="1800" dirty="0"/>
          </a:p>
          <a:p>
            <a:pPr marL="342900" indent="-342900">
              <a:buFont typeface="Arial"/>
              <a:buChar char="•"/>
            </a:pPr>
            <a:r>
              <a:rPr lang="en-US" sz="2400" dirty="0"/>
              <a:t>April 12   -  Taking Action Before It's Too Late: Monitoring File Formats for Risk</a:t>
            </a:r>
          </a:p>
          <a:p>
            <a:pPr marL="342900" indent="-342900">
              <a:buFont typeface="Arial"/>
              <a:buChar char="•"/>
            </a:pPr>
            <a:r>
              <a:rPr lang="en-US" sz="1800" dirty="0"/>
              <a:t>To register:</a:t>
            </a:r>
          </a:p>
          <a:p>
            <a:pPr marL="342900" indent="-342900">
              <a:buFont typeface="Arial"/>
              <a:buChar char="•"/>
            </a:pPr>
            <a:endParaRPr lang="en-US" sz="1800" dirty="0"/>
          </a:p>
          <a:p>
            <a:pPr marL="342900" indent="-342900">
              <a:buFont typeface="Arial"/>
              <a:buChar char="•"/>
            </a:pPr>
            <a:r>
              <a:rPr lang="en-US" sz="1800" dirty="0">
                <a:hlinkClick r:id="rId2"/>
              </a:rPr>
              <a:t>https://us02web.zoom.us/meeting/register/tZYsde-qpjoqH9xwnKYrc7lJdTCcJOR2cn84</a:t>
            </a:r>
            <a:endParaRPr lang="en-US" sz="1800" dirty="0"/>
          </a:p>
        </p:txBody>
      </p:sp>
      <p:sp>
        <p:nvSpPr>
          <p:cNvPr id="4" name="Footer Placeholder 3">
            <a:extLst>
              <a:ext uri="{FF2B5EF4-FFF2-40B4-BE49-F238E27FC236}">
                <a16:creationId xmlns:a16="http://schemas.microsoft.com/office/drawing/2014/main" id="{4FB35336-2054-4456-BCD1-A07EECA35C28}"/>
              </a:ext>
            </a:extLst>
          </p:cNvPr>
          <p:cNvSpPr>
            <a:spLocks noGrp="1"/>
          </p:cNvSpPr>
          <p:nvPr>
            <p:ph type="ftr" sz="quarter" idx="11"/>
          </p:nvPr>
        </p:nvSpPr>
        <p:spPr>
          <a:xfrm>
            <a:off x="1103859" y="6356350"/>
            <a:ext cx="4894169" cy="365125"/>
          </a:xfrm>
        </p:spPr>
        <p:txBody>
          <a:bodyPr>
            <a:normAutofit/>
          </a:bodyPr>
          <a:lstStyle/>
          <a:p>
            <a:pPr algn="l">
              <a:spcAft>
                <a:spcPts val="600"/>
              </a:spcAft>
            </a:pPr>
            <a:r>
              <a:rPr lang="en-US" sz="1050" dirty="0">
                <a:solidFill>
                  <a:schemeClr val="tx1">
                    <a:lumMod val="75000"/>
                    <a:lumOff val="25000"/>
                  </a:schemeClr>
                </a:solidFill>
              </a:rPr>
              <a:t>February 24, 2022</a:t>
            </a:r>
          </a:p>
        </p:txBody>
      </p:sp>
      <p:sp>
        <p:nvSpPr>
          <p:cNvPr id="21" name="Rectangle 2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1874"/>
            <a:ext cx="9732819" cy="47382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endParaRPr lang="en-US" sz="1800" dirty="0"/>
          </a:p>
        </p:txBody>
      </p:sp>
    </p:spTree>
    <p:extLst>
      <p:ext uri="{BB962C8B-B14F-4D97-AF65-F5344CB8AC3E}">
        <p14:creationId xmlns:p14="http://schemas.microsoft.com/office/powerpoint/2010/main" val="39424850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68F14-414C-455E-8904-9E83BB7D2902}"/>
              </a:ext>
            </a:extLst>
          </p:cNvPr>
          <p:cNvSpPr>
            <a:spLocks noGrp="1"/>
          </p:cNvSpPr>
          <p:nvPr>
            <p:ph type="title"/>
          </p:nvPr>
        </p:nvSpPr>
        <p:spPr>
          <a:xfrm>
            <a:off x="993553" y="179889"/>
            <a:ext cx="7474172" cy="1325563"/>
          </a:xfrm>
        </p:spPr>
        <p:txBody>
          <a:bodyPr>
            <a:normAutofit/>
          </a:bodyPr>
          <a:lstStyle/>
          <a:p>
            <a:br>
              <a:rPr lang="en-US" sz="2800" b="1" dirty="0">
                <a:effectLst/>
              </a:rPr>
            </a:br>
            <a:r>
              <a:rPr lang="en-US" sz="2800" b="1" dirty="0">
                <a:effectLst/>
              </a:rPr>
              <a:t>  </a:t>
            </a:r>
            <a:r>
              <a:rPr lang="en-US" sz="2800" b="1" dirty="0"/>
              <a:t>Contact Us </a:t>
            </a:r>
            <a:br>
              <a:rPr lang="en-US" sz="2800" b="1" dirty="0">
                <a:effectLst/>
              </a:rPr>
            </a:br>
            <a:endParaRPr lang="en-US" sz="2800" dirty="0"/>
          </a:p>
        </p:txBody>
      </p:sp>
      <p:sp>
        <p:nvSpPr>
          <p:cNvPr id="3" name="Content Placeholder 2">
            <a:extLst>
              <a:ext uri="{FF2B5EF4-FFF2-40B4-BE49-F238E27FC236}">
                <a16:creationId xmlns:a16="http://schemas.microsoft.com/office/drawing/2014/main" id="{1EEFAEA5-FF6D-4334-B226-2F9834CBAF72}"/>
              </a:ext>
            </a:extLst>
          </p:cNvPr>
          <p:cNvSpPr>
            <a:spLocks noGrp="1"/>
          </p:cNvSpPr>
          <p:nvPr>
            <p:ph idx="1"/>
          </p:nvPr>
        </p:nvSpPr>
        <p:spPr>
          <a:xfrm>
            <a:off x="1136428" y="1866900"/>
            <a:ext cx="6467867" cy="4489450"/>
          </a:xfrm>
        </p:spPr>
        <p:txBody>
          <a:bodyPr anchor="ctr">
            <a:normAutofit lnSpcReduction="10000"/>
          </a:bodyPr>
          <a:lstStyle/>
          <a:p>
            <a:pPr marL="0" indent="0">
              <a:spcBef>
                <a:spcPts val="0"/>
              </a:spcBef>
              <a:spcAft>
                <a:spcPts val="900"/>
              </a:spcAft>
              <a:buNone/>
            </a:pPr>
            <a:r>
              <a:rPr lang="en-US" sz="2000" dirty="0"/>
              <a:t>CoSA Website</a:t>
            </a:r>
            <a:br>
              <a:rPr lang="en-US" sz="2000" dirty="0"/>
            </a:br>
            <a:r>
              <a:rPr lang="en-US" sz="2000" dirty="0">
                <a:hlinkClick r:id="rId2"/>
              </a:rPr>
              <a:t>http://www.statearchivists.org</a:t>
            </a:r>
            <a:endParaRPr lang="en-US" sz="2000" dirty="0"/>
          </a:p>
          <a:p>
            <a:pPr marL="0" indent="0">
              <a:spcBef>
                <a:spcPts val="0"/>
              </a:spcBef>
              <a:spcAft>
                <a:spcPts val="900"/>
              </a:spcAft>
              <a:buNone/>
            </a:pPr>
            <a:endParaRPr lang="en-US" sz="2000" dirty="0"/>
          </a:p>
          <a:p>
            <a:pPr marL="0" indent="0">
              <a:spcBef>
                <a:spcPts val="0"/>
              </a:spcBef>
              <a:spcAft>
                <a:spcPts val="900"/>
              </a:spcAft>
              <a:buNone/>
            </a:pPr>
            <a:r>
              <a:rPr lang="en-US" sz="2000" dirty="0"/>
              <a:t>CoSA Resource Center</a:t>
            </a:r>
            <a:br>
              <a:rPr lang="en-US" sz="2000" dirty="0"/>
            </a:br>
            <a:r>
              <a:rPr lang="en-US" sz="2000" dirty="0">
                <a:hlinkClick r:id="rId3"/>
              </a:rPr>
              <a:t>https://www.statearchivists.org/research-resources/resource-center</a:t>
            </a:r>
            <a:endParaRPr lang="en-US" sz="2000" dirty="0"/>
          </a:p>
          <a:p>
            <a:pPr marL="0" indent="0">
              <a:buNone/>
            </a:pPr>
            <a:r>
              <a:rPr lang="en-US" sz="2000" dirty="0"/>
              <a:t>CoSA Twitter Handle</a:t>
            </a:r>
            <a:br>
              <a:rPr lang="en-US" sz="2000" dirty="0"/>
            </a:br>
            <a:r>
              <a:rPr lang="en-US" sz="2000" dirty="0"/>
              <a:t>@StateArchivists</a:t>
            </a:r>
          </a:p>
          <a:p>
            <a:pPr marL="0" indent="0">
              <a:buNone/>
            </a:pPr>
            <a:endParaRPr lang="en-US" sz="2000" b="1" dirty="0">
              <a:effectLst/>
              <a:ea typeface="Calibri" panose="020F0502020204030204" pitchFamily="34" charset="0"/>
              <a:cs typeface="Times New Roman" panose="02020603050405020304" pitchFamily="18" charset="0"/>
            </a:endParaRPr>
          </a:p>
          <a:p>
            <a:pPr marL="0" indent="0">
              <a:buNone/>
            </a:pPr>
            <a:r>
              <a:rPr lang="en-US" sz="2000" dirty="0"/>
              <a:t>CoSA Facebook Page</a:t>
            </a:r>
            <a:br>
              <a:rPr lang="en-US" sz="2000" dirty="0"/>
            </a:br>
            <a:r>
              <a:rPr lang="en-US" sz="2000" dirty="0">
                <a:hlinkClick r:id="rId4"/>
              </a:rPr>
              <a:t>www.facebook.com/CouncilOfStateArchivists</a:t>
            </a:r>
            <a:endParaRPr lang="en-US" sz="2000" dirty="0"/>
          </a:p>
          <a:p>
            <a:endParaRPr lang="en-US" sz="2000" dirty="0"/>
          </a:p>
          <a:p>
            <a:pPr marL="0" indent="0">
              <a:buNone/>
            </a:pPr>
            <a:r>
              <a:rPr lang="en-US" sz="2000" dirty="0"/>
              <a:t>CoSA You Tube </a:t>
            </a:r>
            <a:br>
              <a:rPr lang="en-US" sz="2000" dirty="0"/>
            </a:br>
            <a:r>
              <a:rPr lang="en-US" sz="2000" dirty="0">
                <a:hlinkClick r:id="rId5"/>
              </a:rPr>
              <a:t>https://www.youtube.com/user/StateArchivists/</a:t>
            </a:r>
            <a:endParaRPr lang="en-US" sz="2000" dirty="0"/>
          </a:p>
          <a:p>
            <a:pPr marL="0" indent="0">
              <a:buNone/>
            </a:pPr>
            <a:endParaRPr lang="en-US" sz="2000" b="1" dirty="0">
              <a:effectLst/>
              <a:ea typeface="Calibri" panose="020F0502020204030204" pitchFamily="34" charset="0"/>
              <a:cs typeface="Times New Roman" panose="02020603050405020304" pitchFamily="18" charset="0"/>
            </a:endParaRPr>
          </a:p>
          <a:p>
            <a:endParaRPr lang="en-US" sz="1100" dirty="0"/>
          </a:p>
        </p:txBody>
      </p:sp>
      <p:sp>
        <p:nvSpPr>
          <p:cNvPr id="11" name="Rectangle 1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drawing of a face&#10;&#10;Description automatically generated">
            <a:extLst>
              <a:ext uri="{FF2B5EF4-FFF2-40B4-BE49-F238E27FC236}">
                <a16:creationId xmlns:a16="http://schemas.microsoft.com/office/drawing/2014/main" id="{8385C00D-B05A-4949-B2B8-400DC111F37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spTree>
    <p:extLst>
      <p:ext uri="{BB962C8B-B14F-4D97-AF65-F5344CB8AC3E}">
        <p14:creationId xmlns:p14="http://schemas.microsoft.com/office/powerpoint/2010/main" val="37976711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9A309A7-1751-4ABE-A3C1-EEC40366AD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88880" y="0"/>
            <a:ext cx="210312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967D8EB6-EAE1-4F9C-B398-83321E287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15400" y="2358913"/>
            <a:ext cx="2140172" cy="2140172"/>
          </a:xfrm>
          <a:prstGeom prst="ellipse">
            <a:avLst/>
          </a:prstGeom>
          <a:solidFill>
            <a:srgbClr val="FFFFFF"/>
          </a:solidFill>
          <a:ln w="22225">
            <a:solidFill>
              <a:srgbClr val="AF07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drawing of a face&#10;&#10;Description automatically generated">
            <a:extLst>
              <a:ext uri="{FF2B5EF4-FFF2-40B4-BE49-F238E27FC236}">
                <a16:creationId xmlns:a16="http://schemas.microsoft.com/office/drawing/2014/main" id="{8385C00D-B05A-4949-B2B8-400DC111F3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43649" y="2857501"/>
            <a:ext cx="1283674" cy="1142998"/>
          </a:xfrm>
          <a:prstGeom prst="rect">
            <a:avLst/>
          </a:prstGeom>
        </p:spPr>
      </p:pic>
      <p:pic>
        <p:nvPicPr>
          <p:cNvPr id="12" name="Content Placeholder 4">
            <a:extLst>
              <a:ext uri="{FF2B5EF4-FFF2-40B4-BE49-F238E27FC236}">
                <a16:creationId xmlns:a16="http://schemas.microsoft.com/office/drawing/2014/main" id="{C33EA357-4774-4B06-8A69-311DCA3EC7FC}"/>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889189" y="1292428"/>
            <a:ext cx="2944623" cy="603556"/>
          </a:xfrm>
          <a:prstGeom prst="rect">
            <a:avLst/>
          </a:prstGeom>
        </p:spPr>
      </p:pic>
      <p:sp>
        <p:nvSpPr>
          <p:cNvPr id="10" name="TextBox 9">
            <a:extLst>
              <a:ext uri="{FF2B5EF4-FFF2-40B4-BE49-F238E27FC236}">
                <a16:creationId xmlns:a16="http://schemas.microsoft.com/office/drawing/2014/main" id="{7E6D79D0-660D-468E-ACAF-B9658B42D1D2}"/>
              </a:ext>
            </a:extLst>
          </p:cNvPr>
          <p:cNvSpPr txBox="1"/>
          <p:nvPr/>
        </p:nvSpPr>
        <p:spPr>
          <a:xfrm>
            <a:off x="523875" y="229915"/>
            <a:ext cx="6619875" cy="646331"/>
          </a:xfrm>
          <a:prstGeom prst="rect">
            <a:avLst/>
          </a:prstGeom>
          <a:noFill/>
        </p:spPr>
        <p:txBody>
          <a:bodyPr wrap="square" rtlCol="0">
            <a:spAutoFit/>
          </a:bodyPr>
          <a:lstStyle/>
          <a:p>
            <a:r>
              <a:rPr lang="en-US" sz="3600" b="1" dirty="0"/>
              <a:t>Sponsors and Funders</a:t>
            </a:r>
          </a:p>
        </p:txBody>
      </p:sp>
      <p:pic>
        <p:nvPicPr>
          <p:cNvPr id="14" name="Picture 13">
            <a:extLst>
              <a:ext uri="{FF2B5EF4-FFF2-40B4-BE49-F238E27FC236}">
                <a16:creationId xmlns:a16="http://schemas.microsoft.com/office/drawing/2014/main" id="{8E7476DA-1408-41A9-B16C-1712BDAE00B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21910" y="5578790"/>
            <a:ext cx="1448829" cy="850540"/>
          </a:xfrm>
          <a:prstGeom prst="rect">
            <a:avLst/>
          </a:prstGeom>
        </p:spPr>
      </p:pic>
      <p:pic>
        <p:nvPicPr>
          <p:cNvPr id="15" name="Picture 14">
            <a:extLst>
              <a:ext uri="{FF2B5EF4-FFF2-40B4-BE49-F238E27FC236}">
                <a16:creationId xmlns:a16="http://schemas.microsoft.com/office/drawing/2014/main" id="{422A64D7-C769-48E1-A0CB-C038F9C71EE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0779" y="5464516"/>
            <a:ext cx="2194750" cy="969348"/>
          </a:xfrm>
          <a:prstGeom prst="rect">
            <a:avLst/>
          </a:prstGeom>
        </p:spPr>
      </p:pic>
      <p:pic>
        <p:nvPicPr>
          <p:cNvPr id="16" name="Picture 15">
            <a:extLst>
              <a:ext uri="{FF2B5EF4-FFF2-40B4-BE49-F238E27FC236}">
                <a16:creationId xmlns:a16="http://schemas.microsoft.com/office/drawing/2014/main" id="{B9A7B425-9EA6-42C3-9436-6F6BA787C7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207120" y="5416343"/>
            <a:ext cx="1907672" cy="1065693"/>
          </a:xfrm>
          <a:prstGeom prst="rect">
            <a:avLst/>
          </a:prstGeom>
        </p:spPr>
      </p:pic>
      <p:pic>
        <p:nvPicPr>
          <p:cNvPr id="17" name="Picture 16">
            <a:extLst>
              <a:ext uri="{FF2B5EF4-FFF2-40B4-BE49-F238E27FC236}">
                <a16:creationId xmlns:a16="http://schemas.microsoft.com/office/drawing/2014/main" id="{C2B7FB31-D13B-4029-8067-17BB087EB3F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07840" y="5355768"/>
            <a:ext cx="2377646" cy="1225402"/>
          </a:xfrm>
          <a:prstGeom prst="rect">
            <a:avLst/>
          </a:prstGeom>
        </p:spPr>
      </p:pic>
      <p:pic>
        <p:nvPicPr>
          <p:cNvPr id="18" name="Picture 17">
            <a:extLst>
              <a:ext uri="{FF2B5EF4-FFF2-40B4-BE49-F238E27FC236}">
                <a16:creationId xmlns:a16="http://schemas.microsoft.com/office/drawing/2014/main" id="{A76CC5E8-0D7C-48E9-B831-5A4876D1E77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40393" y="4122187"/>
            <a:ext cx="2188654" cy="445047"/>
          </a:xfrm>
          <a:prstGeom prst="rect">
            <a:avLst/>
          </a:prstGeom>
        </p:spPr>
      </p:pic>
      <p:pic>
        <p:nvPicPr>
          <p:cNvPr id="19" name="Picture 18">
            <a:extLst>
              <a:ext uri="{FF2B5EF4-FFF2-40B4-BE49-F238E27FC236}">
                <a16:creationId xmlns:a16="http://schemas.microsoft.com/office/drawing/2014/main" id="{A22FD7F3-3F62-4A45-95F3-1ECAC11AF57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59480" y="2201129"/>
            <a:ext cx="2956816" cy="768163"/>
          </a:xfrm>
          <a:prstGeom prst="rect">
            <a:avLst/>
          </a:prstGeom>
        </p:spPr>
      </p:pic>
      <p:pic>
        <p:nvPicPr>
          <p:cNvPr id="20" name="Picture 19">
            <a:extLst>
              <a:ext uri="{FF2B5EF4-FFF2-40B4-BE49-F238E27FC236}">
                <a16:creationId xmlns:a16="http://schemas.microsoft.com/office/drawing/2014/main" id="{4AE2A014-0A3B-484C-83BC-510A17AAE02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6056147" y="889531"/>
            <a:ext cx="2700762" cy="755970"/>
          </a:xfrm>
          <a:prstGeom prst="rect">
            <a:avLst/>
          </a:prstGeom>
        </p:spPr>
      </p:pic>
      <p:pic>
        <p:nvPicPr>
          <p:cNvPr id="21" name="Picture 20">
            <a:extLst>
              <a:ext uri="{FF2B5EF4-FFF2-40B4-BE49-F238E27FC236}">
                <a16:creationId xmlns:a16="http://schemas.microsoft.com/office/drawing/2014/main" id="{F10BE82C-6321-4F87-9431-DCDC4C012398}"/>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14295" y="1810314"/>
            <a:ext cx="2920237" cy="1304657"/>
          </a:xfrm>
          <a:prstGeom prst="rect">
            <a:avLst/>
          </a:prstGeom>
        </p:spPr>
      </p:pic>
      <p:pic>
        <p:nvPicPr>
          <p:cNvPr id="22" name="Picture 21">
            <a:extLst>
              <a:ext uri="{FF2B5EF4-FFF2-40B4-BE49-F238E27FC236}">
                <a16:creationId xmlns:a16="http://schemas.microsoft.com/office/drawing/2014/main" id="{AB48B349-C07E-4857-B102-258239BBB40A}"/>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617000" y="3328334"/>
            <a:ext cx="3121423" cy="530398"/>
          </a:xfrm>
          <a:prstGeom prst="rect">
            <a:avLst/>
          </a:prstGeom>
        </p:spPr>
      </p:pic>
      <p:pic>
        <p:nvPicPr>
          <p:cNvPr id="23" name="Picture 22">
            <a:extLst>
              <a:ext uri="{FF2B5EF4-FFF2-40B4-BE49-F238E27FC236}">
                <a16:creationId xmlns:a16="http://schemas.microsoft.com/office/drawing/2014/main" id="{737696C1-E7EC-4A7F-A07D-2DF67475ACC4}"/>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5644855" y="3043855"/>
            <a:ext cx="902286" cy="841321"/>
          </a:xfrm>
          <a:prstGeom prst="rect">
            <a:avLst/>
          </a:prstGeom>
        </p:spPr>
      </p:pic>
      <p:pic>
        <p:nvPicPr>
          <p:cNvPr id="24" name="Picture 23">
            <a:extLst>
              <a:ext uri="{FF2B5EF4-FFF2-40B4-BE49-F238E27FC236}">
                <a16:creationId xmlns:a16="http://schemas.microsoft.com/office/drawing/2014/main" id="{AA11B229-BD04-4532-AD82-302BCEEF97E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588567" y="4270249"/>
            <a:ext cx="2731245" cy="432854"/>
          </a:xfrm>
          <a:prstGeom prst="rect">
            <a:avLst/>
          </a:prstGeom>
        </p:spPr>
      </p:pic>
    </p:spTree>
    <p:extLst>
      <p:ext uri="{BB962C8B-B14F-4D97-AF65-F5344CB8AC3E}">
        <p14:creationId xmlns:p14="http://schemas.microsoft.com/office/powerpoint/2010/main" val="28791867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DEA1CDE-9D47-40F7-91D0-A90706D0ECCB}"/>
              </a:ext>
            </a:extLst>
          </p:cNvPr>
          <p:cNvSpPr>
            <a:spLocks noGrp="1"/>
          </p:cNvSpPr>
          <p:nvPr>
            <p:ph type="title"/>
          </p:nvPr>
        </p:nvSpPr>
        <p:spPr>
          <a:xfrm>
            <a:off x="640080" y="329184"/>
            <a:ext cx="6894576" cy="1783080"/>
          </a:xfrm>
        </p:spPr>
        <p:txBody>
          <a:bodyPr anchor="b">
            <a:normAutofit/>
          </a:bodyPr>
          <a:lstStyle/>
          <a:p>
            <a:r>
              <a:rPr lang="en-US" sz="5400" dirty="0"/>
              <a:t>Webinar Evaluation</a:t>
            </a:r>
          </a:p>
        </p:txBody>
      </p:sp>
      <p:sp>
        <p:nvSpPr>
          <p:cNvPr id="2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E99BE424-479B-41C2-BE39-4D0A9F961D94}"/>
              </a:ext>
            </a:extLst>
          </p:cNvPr>
          <p:cNvSpPr>
            <a:spLocks noGrp="1"/>
          </p:cNvSpPr>
          <p:nvPr>
            <p:ph idx="1"/>
          </p:nvPr>
        </p:nvSpPr>
        <p:spPr>
          <a:xfrm>
            <a:off x="640080" y="2706624"/>
            <a:ext cx="6894576" cy="3483864"/>
          </a:xfrm>
        </p:spPr>
        <p:txBody>
          <a:bodyPr>
            <a:normAutofit/>
          </a:bodyPr>
          <a:lstStyle/>
          <a:p>
            <a:endParaRPr lang="en-US" sz="2200" dirty="0"/>
          </a:p>
          <a:p>
            <a:r>
              <a:rPr lang="en-US" sz="2200" dirty="0"/>
              <a:t>We really do appreciate your feedback!</a:t>
            </a:r>
          </a:p>
          <a:p>
            <a:endParaRPr lang="en-US" sz="2200" dirty="0"/>
          </a:p>
          <a:p>
            <a:r>
              <a:rPr lang="en-US" sz="2200"/>
              <a:t>We </a:t>
            </a:r>
            <a:r>
              <a:rPr lang="en-US" sz="2200" dirty="0"/>
              <a:t>are developing a new evaluation format for future webinars. Watch for that new form with future webinars!</a:t>
            </a:r>
          </a:p>
          <a:p>
            <a:pPr marL="342900" indent="-342900">
              <a:buFont typeface="Arial"/>
              <a:buChar char="•"/>
            </a:pPr>
            <a:endParaRPr lang="en-US" sz="2200" dirty="0"/>
          </a:p>
        </p:txBody>
      </p:sp>
      <p:pic>
        <p:nvPicPr>
          <p:cNvPr id="15" name="Picture 14" descr="A drawing of a face&#10;&#10;Description automatically generated">
            <a:extLst>
              <a:ext uri="{FF2B5EF4-FFF2-40B4-BE49-F238E27FC236}">
                <a16:creationId xmlns:a16="http://schemas.microsoft.com/office/drawing/2014/main" id="{70ABF1FD-D457-444E-9091-F7F2518FF3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44888" y="329183"/>
            <a:ext cx="3852119" cy="3429969"/>
          </a:xfrm>
          <a:prstGeom prst="rect">
            <a:avLst/>
          </a:prstGeom>
        </p:spPr>
      </p:pic>
      <p:pic>
        <p:nvPicPr>
          <p:cNvPr id="17" name="Picture 16">
            <a:extLst>
              <a:ext uri="{FF2B5EF4-FFF2-40B4-BE49-F238E27FC236}">
                <a16:creationId xmlns:a16="http://schemas.microsoft.com/office/drawing/2014/main" id="{36F62928-CA87-4843-B3C3-6F798E266DF9}"/>
              </a:ext>
            </a:extLst>
          </p:cNvPr>
          <p:cNvPicPr>
            <a:picLocks noChangeAspect="1"/>
          </p:cNvPicPr>
          <p:nvPr/>
        </p:nvPicPr>
        <p:blipFill>
          <a:blip r:embed="rId3"/>
          <a:stretch>
            <a:fillRect/>
          </a:stretch>
        </p:blipFill>
        <p:spPr>
          <a:xfrm>
            <a:off x="7918704" y="4079193"/>
            <a:ext cx="3886200" cy="2176272"/>
          </a:xfrm>
          <a:prstGeom prst="rect">
            <a:avLst/>
          </a:prstGeom>
        </p:spPr>
      </p:pic>
      <p:sp>
        <p:nvSpPr>
          <p:cNvPr id="13" name="Content Placeholder 2">
            <a:extLst>
              <a:ext uri="{FF2B5EF4-FFF2-40B4-BE49-F238E27FC236}">
                <a16:creationId xmlns:a16="http://schemas.microsoft.com/office/drawing/2014/main" id="{488ED515-7452-425A-AE8E-B3958CDDB9FA}"/>
              </a:ext>
            </a:extLst>
          </p:cNvPr>
          <p:cNvSpPr txBox="1">
            <a:spLocks/>
          </p:cNvSpPr>
          <p:nvPr/>
        </p:nvSpPr>
        <p:spPr>
          <a:xfrm>
            <a:off x="1371599" y="1821874"/>
            <a:ext cx="9732819" cy="473825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a:buChar char="•"/>
            </a:pPr>
            <a:endParaRPr lang="en-US" sz="1800" dirty="0"/>
          </a:p>
        </p:txBody>
      </p:sp>
    </p:spTree>
    <p:extLst>
      <p:ext uri="{BB962C8B-B14F-4D97-AF65-F5344CB8AC3E}">
        <p14:creationId xmlns:p14="http://schemas.microsoft.com/office/powerpoint/2010/main" val="6475017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g10fd0a3d750_0_122"/>
          <p:cNvSpPr txBox="1"/>
          <p:nvPr/>
        </p:nvSpPr>
        <p:spPr>
          <a:xfrm>
            <a:off x="3544367" y="2459833"/>
            <a:ext cx="8480000" cy="2902000"/>
          </a:xfrm>
          <a:prstGeom prst="rect">
            <a:avLst/>
          </a:prstGeom>
          <a:noFill/>
          <a:ln>
            <a:noFill/>
          </a:ln>
        </p:spPr>
        <p:txBody>
          <a:bodyPr spcFirstLastPara="1" wrap="square" lIns="121900" tIns="121900" rIns="121900" bIns="121900" anchor="t" anchorCtr="0">
            <a:noAutofit/>
          </a:bodyPr>
          <a:lstStyle/>
          <a:p>
            <a:pPr defTabSz="1219170">
              <a:lnSpc>
                <a:spcPct val="115000"/>
              </a:lnSpc>
              <a:buClr>
                <a:srgbClr val="000000"/>
              </a:buClr>
              <a:buSzPts val="3000"/>
            </a:pPr>
            <a:r>
              <a:rPr lang="en" sz="4000" kern="0" dirty="0">
                <a:solidFill>
                  <a:srgbClr val="FFFFFF"/>
                </a:solidFill>
                <a:latin typeface="Merriweather"/>
                <a:ea typeface="Merriweather"/>
                <a:cs typeface="Merriweather"/>
                <a:sym typeface="Merriweather"/>
              </a:rPr>
              <a:t>Strategic Goal 1: Predict, understand, and act to mitigate the risks to NARA’s holdings.</a:t>
            </a:r>
            <a:endParaRPr sz="1867" kern="0" dirty="0">
              <a:solidFill>
                <a:srgbClr val="000000"/>
              </a:solidFill>
              <a:latin typeface="Arial"/>
              <a:ea typeface="Arial"/>
              <a:cs typeface="Arial"/>
              <a:sym typeface="Arial"/>
            </a:endParaRPr>
          </a:p>
          <a:p>
            <a:pPr algn="ctr" defTabSz="1219170">
              <a:lnSpc>
                <a:spcPct val="115000"/>
              </a:lnSpc>
              <a:buClr>
                <a:srgbClr val="000000"/>
              </a:buClr>
              <a:buSzPts val="3000"/>
            </a:pPr>
            <a:endParaRPr sz="4000" kern="0" dirty="0">
              <a:solidFill>
                <a:srgbClr val="FFFFFF"/>
              </a:solidFill>
              <a:latin typeface="Merriweather"/>
              <a:ea typeface="Merriweather"/>
              <a:cs typeface="Merriweather"/>
              <a:sym typeface="Merriweather"/>
            </a:endParaRPr>
          </a:p>
          <a:p>
            <a:pPr algn="ctr" defTabSz="1219170">
              <a:lnSpc>
                <a:spcPct val="115000"/>
              </a:lnSpc>
              <a:buClr>
                <a:srgbClr val="000000"/>
              </a:buClr>
              <a:buSzPts val="2000"/>
            </a:pPr>
            <a:endParaRPr sz="2400" kern="0" dirty="0">
              <a:solidFill>
                <a:srgbClr val="FFFFFF"/>
              </a:solidFill>
              <a:latin typeface="Merriweather Light"/>
              <a:ea typeface="Merriweather Light"/>
              <a:cs typeface="Merriweather Light"/>
              <a:sym typeface="Merriweather Ligh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66" name="Google Shape;66;g10d0b066b9b_0_41"/>
          <p:cNvSpPr txBox="1"/>
          <p:nvPr/>
        </p:nvSpPr>
        <p:spPr>
          <a:xfrm>
            <a:off x="788200" y="1725588"/>
            <a:ext cx="10615600" cy="3406726"/>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1867" b="1" kern="0">
                <a:solidFill>
                  <a:srgbClr val="000000"/>
                </a:solidFill>
                <a:latin typeface="Arial"/>
                <a:cs typeface="Arial"/>
                <a:sym typeface="Arial"/>
              </a:rPr>
              <a:t>Risk Guidance Groups </a:t>
            </a:r>
            <a:endParaRPr sz="1867" b="1" kern="0">
              <a:solidFill>
                <a:srgbClr val="000000"/>
              </a:solidFill>
              <a:latin typeface="Arial"/>
              <a:cs typeface="Arial"/>
              <a:sym typeface="Arial"/>
            </a:endParaRPr>
          </a:p>
          <a:p>
            <a:pPr algn="ctr" defTabSz="1219170">
              <a:buClr>
                <a:srgbClr val="000000"/>
              </a:buClr>
            </a:pPr>
            <a:r>
              <a:rPr lang="en" sz="1867" b="1" kern="0">
                <a:solidFill>
                  <a:srgbClr val="000000"/>
                </a:solidFill>
                <a:latin typeface="Arial"/>
                <a:cs typeface="Arial"/>
                <a:sym typeface="Arial"/>
              </a:rPr>
              <a:t>Guidance and Training | Dynamic Media | Environmental Management </a:t>
            </a:r>
            <a:endParaRPr sz="1867" b="1" kern="0">
              <a:solidFill>
                <a:srgbClr val="000000"/>
              </a:solidFill>
              <a:latin typeface="Arial"/>
              <a:cs typeface="Arial"/>
              <a:sym typeface="Arial"/>
            </a:endParaRPr>
          </a:p>
          <a:p>
            <a:pPr algn="ctr" defTabSz="1219170">
              <a:buClr>
                <a:srgbClr val="000000"/>
              </a:buClr>
            </a:pPr>
            <a:r>
              <a:rPr lang="en" sz="1867" b="1" kern="0">
                <a:solidFill>
                  <a:srgbClr val="000000"/>
                </a:solidFill>
                <a:latin typeface="Arial"/>
                <a:cs typeface="Arial"/>
                <a:sym typeface="Arial"/>
              </a:rPr>
              <a:t>Records Emergency Management | Exhibitions | Digitization </a:t>
            </a:r>
            <a:endParaRPr sz="1867" b="1" kern="0">
              <a:solidFill>
                <a:srgbClr val="000000"/>
              </a:solidFill>
              <a:latin typeface="Arial"/>
              <a:cs typeface="Arial"/>
              <a:sym typeface="Arial"/>
            </a:endParaRPr>
          </a:p>
          <a:p>
            <a:pPr defTabSz="1219170">
              <a:buClr>
                <a:srgbClr val="000000"/>
              </a:buClr>
              <a:buSzPts val="1100"/>
            </a:pPr>
            <a:endParaRPr sz="1867" kern="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a:solidFill>
                  <a:srgbClr val="000000"/>
                </a:solidFill>
                <a:latin typeface="Arial"/>
                <a:cs typeface="Arial"/>
                <a:sym typeface="Arial"/>
              </a:rPr>
              <a:t>To </a:t>
            </a:r>
            <a:r>
              <a:rPr lang="en" sz="1867" i="1" kern="0">
                <a:solidFill>
                  <a:srgbClr val="000000"/>
                </a:solidFill>
                <a:latin typeface="Arial"/>
                <a:cs typeface="Arial"/>
                <a:sym typeface="Arial"/>
              </a:rPr>
              <a:t>exercise a critical voice</a:t>
            </a:r>
            <a:r>
              <a:rPr lang="en" sz="1867" kern="0">
                <a:solidFill>
                  <a:srgbClr val="000000"/>
                </a:solidFill>
                <a:latin typeface="Arial"/>
                <a:cs typeface="Arial"/>
                <a:sym typeface="Arial"/>
              </a:rPr>
              <a:t>, asking: Is there a better way to do this? Do we need to keep doing it in the same way? Are there other priorities?   </a:t>
            </a:r>
            <a:endParaRPr sz="1867" kern="0">
              <a:solidFill>
                <a:srgbClr val="000000"/>
              </a:solidFill>
              <a:latin typeface="Arial"/>
              <a:cs typeface="Arial"/>
              <a:sym typeface="Arial"/>
            </a:endParaRPr>
          </a:p>
          <a:p>
            <a:pPr defTabSz="1219170">
              <a:buClr>
                <a:srgbClr val="000000"/>
              </a:buClr>
              <a:buSzPts val="1100"/>
            </a:pPr>
            <a:endParaRPr sz="1867" kern="0">
              <a:solidFill>
                <a:srgbClr val="000000"/>
              </a:solidFill>
              <a:latin typeface="Arial"/>
              <a:cs typeface="Arial"/>
              <a:sym typeface="Arial"/>
            </a:endParaRPr>
          </a:p>
          <a:p>
            <a:pPr marL="609585" indent="-423323" defTabSz="1219170">
              <a:buClr>
                <a:srgbClr val="000000"/>
              </a:buClr>
              <a:buSzPts val="1400"/>
              <a:buFont typeface="Arial"/>
              <a:buChar char="●"/>
            </a:pPr>
            <a:r>
              <a:rPr lang="en" sz="1867" kern="0">
                <a:solidFill>
                  <a:srgbClr val="000000"/>
                </a:solidFill>
                <a:latin typeface="Arial"/>
                <a:cs typeface="Arial"/>
                <a:sym typeface="Arial"/>
              </a:rPr>
              <a:t>Sharing expertise, building relationships, and enabling others to take responsibility for managing preservation risks</a:t>
            </a:r>
            <a:endParaRPr sz="1867" kern="0">
              <a:solidFill>
                <a:srgbClr val="000000"/>
              </a:solidFill>
              <a:latin typeface="Arial"/>
              <a:cs typeface="Arial"/>
              <a:sym typeface="Arial"/>
            </a:endParaRPr>
          </a:p>
          <a:p>
            <a:pPr marL="609585" defTabSz="1219170">
              <a:buClr>
                <a:srgbClr val="000000"/>
              </a:buClr>
            </a:pPr>
            <a:endParaRPr sz="1867" kern="0">
              <a:solidFill>
                <a:srgbClr val="000000"/>
              </a:solidFill>
              <a:latin typeface="Arial"/>
              <a:cs typeface="Arial"/>
              <a:sym typeface="Arial"/>
            </a:endParaRPr>
          </a:p>
          <a:p>
            <a:pPr defTabSz="1219170">
              <a:buClr>
                <a:srgbClr val="000000"/>
              </a:buClr>
            </a:pPr>
            <a:endParaRPr sz="1867" kern="0">
              <a:solidFill>
                <a:srgbClr val="000000"/>
              </a:solidFill>
              <a:latin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1897</TotalTime>
  <Words>2780</Words>
  <Application>Microsoft Office PowerPoint</Application>
  <PresentationFormat>Widescreen</PresentationFormat>
  <Paragraphs>309</Paragraphs>
  <Slides>78</Slides>
  <Notes>36</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78</vt:i4>
      </vt:variant>
    </vt:vector>
  </HeadingPairs>
  <TitlesOfParts>
    <vt:vector size="90" baseType="lpstr">
      <vt:lpstr>Arial</vt:lpstr>
      <vt:lpstr>Calibri</vt:lpstr>
      <vt:lpstr>Calibri Light</vt:lpstr>
      <vt:lpstr>Merriweather</vt:lpstr>
      <vt:lpstr>Merriweather Light</vt:lpstr>
      <vt:lpstr>Montserrat</vt:lpstr>
      <vt:lpstr>Playfair Display</vt:lpstr>
      <vt:lpstr>Source Sans Pro</vt:lpstr>
      <vt:lpstr>Times New Roman</vt:lpstr>
      <vt:lpstr>Office Theme</vt:lpstr>
      <vt:lpstr>Simple Light</vt:lpstr>
      <vt:lpstr>Retrospect</vt:lpstr>
      <vt:lpstr>CoSA-NARA  Webinar   Preservation Activities at NARA and at the Tennessee State Library and Archives </vt:lpstr>
      <vt:lpstr>Webinar Agenda</vt:lpstr>
      <vt:lpstr>Speakers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Look at Preservation Activities at the Tennessee State Library &amp; Archives</vt:lpstr>
      <vt:lpstr>Old  New!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Questions and Comments</vt:lpstr>
      <vt:lpstr>Upcoming Member Webinars </vt:lpstr>
      <vt:lpstr>Upcoming SERI Webinars </vt:lpstr>
      <vt:lpstr>   Contact Us  </vt:lpstr>
      <vt:lpstr>PowerPoint Presentation</vt:lpstr>
      <vt:lpstr>Webinar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CoSA Member Webinar   What’s On Tap for CoSA in 2021</dc:title>
  <dc:creator>Barbara Teague</dc:creator>
  <cp:lastModifiedBy>Johnston, Brion</cp:lastModifiedBy>
  <cp:revision>23</cp:revision>
  <cp:lastPrinted>2022-01-13T15:28:39Z</cp:lastPrinted>
  <dcterms:created xsi:type="dcterms:W3CDTF">2021-01-16T22:52:10Z</dcterms:created>
  <dcterms:modified xsi:type="dcterms:W3CDTF">2022-02-22T22:20:07Z</dcterms:modified>
</cp:coreProperties>
</file>