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3" r:id="rId4"/>
    <p:sldMasterId id="2147483701" r:id="rId5"/>
    <p:sldMasterId id="2147483718" r:id="rId6"/>
  </p:sldMasterIdLst>
  <p:notesMasterIdLst>
    <p:notesMasterId r:id="rId64"/>
  </p:notesMasterIdLst>
  <p:handoutMasterIdLst>
    <p:handoutMasterId r:id="rId65"/>
  </p:handoutMasterIdLst>
  <p:sldIdLst>
    <p:sldId id="257" r:id="rId7"/>
    <p:sldId id="382" r:id="rId8"/>
    <p:sldId id="393" r:id="rId9"/>
    <p:sldId id="294" r:id="rId10"/>
    <p:sldId id="305" r:id="rId11"/>
    <p:sldId id="297" r:id="rId12"/>
    <p:sldId id="309" r:id="rId13"/>
    <p:sldId id="311" r:id="rId14"/>
    <p:sldId id="310" r:id="rId15"/>
    <p:sldId id="307" r:id="rId16"/>
    <p:sldId id="312" r:id="rId17"/>
    <p:sldId id="313" r:id="rId18"/>
    <p:sldId id="314" r:id="rId19"/>
    <p:sldId id="306" r:id="rId20"/>
    <p:sldId id="315" r:id="rId21"/>
    <p:sldId id="316" r:id="rId22"/>
    <p:sldId id="300" r:id="rId23"/>
    <p:sldId id="302" r:id="rId24"/>
    <p:sldId id="465" r:id="rId25"/>
    <p:sldId id="466" r:id="rId26"/>
    <p:sldId id="467" r:id="rId27"/>
    <p:sldId id="468" r:id="rId28"/>
    <p:sldId id="276" r:id="rId29"/>
    <p:sldId id="277" r:id="rId30"/>
    <p:sldId id="278" r:id="rId31"/>
    <p:sldId id="279" r:id="rId32"/>
    <p:sldId id="469" r:id="rId33"/>
    <p:sldId id="470" r:id="rId34"/>
    <p:sldId id="471" r:id="rId35"/>
    <p:sldId id="472" r:id="rId36"/>
    <p:sldId id="473" r:id="rId37"/>
    <p:sldId id="396" r:id="rId38"/>
    <p:sldId id="280" r:id="rId39"/>
    <p:sldId id="403" r:id="rId40"/>
    <p:sldId id="256" r:id="rId41"/>
    <p:sldId id="464" r:id="rId42"/>
    <p:sldId id="258" r:id="rId43"/>
    <p:sldId id="259" r:id="rId44"/>
    <p:sldId id="260" r:id="rId45"/>
    <p:sldId id="261" r:id="rId46"/>
    <p:sldId id="262" r:id="rId47"/>
    <p:sldId id="263" r:id="rId48"/>
    <p:sldId id="264" r:id="rId49"/>
    <p:sldId id="265" r:id="rId50"/>
    <p:sldId id="266" r:id="rId51"/>
    <p:sldId id="267" r:id="rId52"/>
    <p:sldId id="268" r:id="rId53"/>
    <p:sldId id="269" r:id="rId54"/>
    <p:sldId id="270" r:id="rId55"/>
    <p:sldId id="271" r:id="rId56"/>
    <p:sldId id="400" r:id="rId57"/>
    <p:sldId id="399" r:id="rId58"/>
    <p:sldId id="441" r:id="rId59"/>
    <p:sldId id="463" r:id="rId60"/>
    <p:sldId id="339" r:id="rId61"/>
    <p:sldId id="442" r:id="rId62"/>
    <p:sldId id="401"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initials="L" lastIdx="1" clrIdx="0">
    <p:extLst>
      <p:ext uri="{19B8F6BF-5375-455C-9EA6-DF929625EA0E}">
        <p15:presenceInfo xmlns:p15="http://schemas.microsoft.com/office/powerpoint/2012/main" userId="L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86" d="100"/>
          <a:sy n="86" d="100"/>
        </p:scale>
        <p:origin x="246" y="96"/>
      </p:cViewPr>
      <p:guideLst/>
    </p:cSldViewPr>
  </p:slideViewPr>
  <p:notesTextViewPr>
    <p:cViewPr>
      <p:scale>
        <a:sx n="1" d="1"/>
        <a:sy n="1" d="1"/>
      </p:scale>
      <p:origin x="0" y="0"/>
    </p:cViewPr>
  </p:notesTextViewPr>
  <p:sorterViewPr>
    <p:cViewPr>
      <p:scale>
        <a:sx n="100" d="100"/>
        <a:sy n="100" d="100"/>
      </p:scale>
      <p:origin x="0" y="-825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3F8DB-AF8C-4A53-9817-C3A2300AAAC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EC33FEE-52E9-4711-BA44-A0FC2DAA9F6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ABD1CA-67F5-4634-94A9-88D85BE148B4}" type="datetimeFigureOut">
              <a:rPr lang="en-US" smtClean="0"/>
              <a:t>7/28/2022</a:t>
            </a:fld>
            <a:endParaRPr lang="en-US" dirty="0"/>
          </a:p>
        </p:txBody>
      </p:sp>
      <p:sp>
        <p:nvSpPr>
          <p:cNvPr id="4" name="Footer Placeholder 3">
            <a:extLst>
              <a:ext uri="{FF2B5EF4-FFF2-40B4-BE49-F238E27FC236}">
                <a16:creationId xmlns:a16="http://schemas.microsoft.com/office/drawing/2014/main" id="{469C3E16-F2BC-4462-98F5-9CE2FD4CAB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5A44F6-8F3B-4331-BFDD-D5298FC3E25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357170-B896-46E5-A532-E909E0B2090E}" type="slidenum">
              <a:rPr lang="en-US" smtClean="0"/>
              <a:t>‹#›</a:t>
            </a:fld>
            <a:endParaRPr lang="en-US" dirty="0"/>
          </a:p>
        </p:txBody>
      </p:sp>
    </p:spTree>
    <p:extLst>
      <p:ext uri="{BB962C8B-B14F-4D97-AF65-F5344CB8AC3E}">
        <p14:creationId xmlns:p14="http://schemas.microsoft.com/office/powerpoint/2010/main" val="1176329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A368A7-9C9A-42E8-9E06-CC37B09F83BE}" type="datetimeFigureOut">
              <a:rPr lang="en-US" smtClean="0"/>
              <a:t>7/28/2022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B372F-02FE-4BD2-9CE9-178F22DA1F4F}" type="slidenum">
              <a:rPr lang="en-US" smtClean="0"/>
              <a:t>‹#›</a:t>
            </a:fld>
            <a:endParaRPr lang="en-US" dirty="0"/>
          </a:p>
        </p:txBody>
      </p:sp>
    </p:spTree>
    <p:extLst>
      <p:ext uri="{BB962C8B-B14F-4D97-AF65-F5344CB8AC3E}">
        <p14:creationId xmlns:p14="http://schemas.microsoft.com/office/powerpoint/2010/main" val="2406979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alibri" panose="020F0502020204030204" pitchFamily="34" charset="0"/>
              </a:rPr>
              <a:t>DNCR began planning the commemoration in 2018, and had a draft plan for commemorative activities by the end of 2019, which is being refined after a pandemic</a:t>
            </a:r>
          </a:p>
          <a:p>
            <a:pPr algn="l"/>
            <a:r>
              <a:rPr lang="en-US" sz="1800" b="0" i="0" u="none" strike="noStrike" baseline="0" dirty="0">
                <a:latin typeface="Calibri" panose="020F0502020204030204" pitchFamily="34" charset="0"/>
              </a:rPr>
              <a:t>hiatus. In 2019, Governor Roy Cooper recognized DNCR as the state agency charged with overseeing this important commemoration alongside a large statewide stakeholders</a:t>
            </a:r>
          </a:p>
          <a:p>
            <a:pPr algn="l"/>
            <a:r>
              <a:rPr lang="en-US" sz="1800" b="0" i="0" u="none" strike="noStrike" baseline="0" dirty="0">
                <a:latin typeface="Calibri" panose="020F0502020204030204" pitchFamily="34" charset="0"/>
              </a:rPr>
              <a:t>committee. I’d like to share some of our goals and thematic approaches to the commemoration in these few minutes. I would then like to have a quick conversation with</a:t>
            </a:r>
          </a:p>
          <a:p>
            <a:pPr algn="l"/>
            <a:r>
              <a:rPr lang="en-US" sz="1800" b="0" i="0" u="none" strike="noStrike" baseline="0" dirty="0">
                <a:latin typeface="Calibri" panose="020F0502020204030204" pitchFamily="34" charset="0"/>
              </a:rPr>
              <a:t>interested participants on how best to involve groups across NC because this commemoration can mean many different things to the diversity of our state’s residents.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6000A-9FF9-414C-BDD2-4D62C0B4E6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429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Calibri" panose="020F0502020204030204" pitchFamily="34" charset="0"/>
              </a:rPr>
              <a:t>We seek to have a balanced commemoration to empower North Carolinians to consider what the concepts of democracy and “life, liberty, and the pursuit of happiness” mean both historically and for modern day residents. WE hope to work with communities to ensure that all of the tools and resources we are developing for the commemoration will be widely available.  One piece that we just released is a tool kit that includes logos, event planning tool kits, and future additions will contain downloadable customizable mini exhibits, and press kits for our partners.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6000A-9FF9-414C-BDD2-4D62C0B4E6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98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alibri" panose="020F0502020204030204" pitchFamily="34" charset="0"/>
              </a:rPr>
              <a:t>As can be seen from the commemorative activities summary, we are planning a variety of ways in which to reach North Carolinians through online tools, educational outreach, and events, all driven by our goal of a robust, comprehensive  commemoration. Remember that we have another thematic pillar of our planning, one we call “When are we US?” – allowing our emphasis to grow beyond the Revolutionary era and look to the causes and movements that have opened up the ideals of democracy to a broad spectrum of North Carolinians, especially as we consider that there is still unfinished business in forming our “More Perfect Union.”</a:t>
            </a:r>
          </a:p>
          <a:p>
            <a:pPr algn="l"/>
            <a:endParaRPr lang="en-US"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 As part of the commemoration, we will also have a major focus on 2026, encouraging all 100 counties and as many organizations as possible to host a 250th themed event at some point in the year, perhaps associated with annual celebrations, festivals, or community events. I would be happy to work with communities in the coming year to find opportunities to commemorate the 250th in ways that best reflect local identity, culture, and history. Even though it seems as if 2026 is far off, now is the time to work through the planning process for communities to discover the most effective ways to commemorate the Revolutionary War and its legacy. It can be as simple as a reading of the Declaration of Independence or as complex as a festival or exhibit at town hall that we help you develop</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6000A-9FF9-414C-BDD2-4D62C0B4E6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85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PSMT"/>
              </a:rPr>
              <a:t>Finally, this commemoration is not one that can be told through one voice or experience – the historic voices and stories of North Carolinians will serve to inspire others and to guarantee that all voices are heard in the telling and re-telling of our collective history – ALL North Carolinians should see themselves in our commemoration and appreciate its relevance. </a:t>
            </a:r>
          </a:p>
          <a:p>
            <a:pPr algn="l"/>
            <a:endParaRPr lang="en-US" sz="1800" b="0" i="0" u="none" strike="noStrike" baseline="0" dirty="0">
              <a:latin typeface="TimesNewRomanPSMT"/>
            </a:endParaRPr>
          </a:p>
          <a:p>
            <a:pPr algn="l"/>
            <a:r>
              <a:rPr lang="en-US" sz="1800" b="0" i="0" u="none" strike="noStrike" baseline="0" dirty="0">
                <a:latin typeface="TimesNewRomanPSMT"/>
              </a:rPr>
              <a:t>To improve our understanding of the Revolutionary Era, we are looking at a variety of documents again with a critical eye. For example, this treaty between the Cherokee and the Crown from 1759 essentially ceded from the Cherokee what is mostly modern-day West Virginia in order to open the area to white settlers. Not only does this document found in our State Archives give us insight into the loss of lands, it also shares the names of 15 tribal representatives, which is very useful for a wide variety of research needs.</a:t>
            </a:r>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6000A-9FF9-414C-BDD2-4D62C0B4E6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505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DA4E110-F8F5-4809-85D1-7DAC5AAF8D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0FB57C5-F36C-46CF-832B-D4F8B422AC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0CCD3C2D-4F93-4B06-B290-09FE76A0F1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C4676A-1F0A-4FF8-8008-4E0F9A70542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I look forward to finding partnerships across our communities.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6000A-9FF9-414C-BDD2-4D62C0B4E6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6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c60345dd2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0c60345d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c60345dd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10c60345dd2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de5ed5a7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3de5ed5a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f972303f4_0_4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f972303f4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c60345dd2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Hello, my name is Jennifer Ortiz </a:t>
            </a:r>
            <a:br>
              <a:rPr lang="en-US"/>
            </a:br>
            <a:br>
              <a:rPr lang="en-US"/>
            </a:br>
            <a:endParaRPr/>
          </a:p>
        </p:txBody>
      </p:sp>
      <p:sp>
        <p:nvSpPr>
          <p:cNvPr id="107" name="Google Shape;107;g10c60345dd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partnering with the organization charged by Congress with spearheading a nation-wide series of events focused on 2026, the 250</a:t>
            </a:r>
            <a:r>
              <a:rPr lang="en-US" baseline="30000" dirty="0"/>
              <a:t>th</a:t>
            </a:r>
            <a:r>
              <a:rPr lang="en-US" dirty="0"/>
              <a:t> anniversary of the Declaration of Independence.  In North Carolina we realize that the events that led to the Revolution did not start in 1776, nor did they conclude in that year. Therefore, our commemoration will have a larger scope and timeline to address the historical events that affected how North Carolina residents transitioned from British Colonial rule to that of the new American experiment in democracy.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6000A-9FF9-414C-BDD2-4D62C0B4E6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007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f972303f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g13f972303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f972303f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f972303f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3f972303f4_0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3f972303f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f972303f4_0_1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f972303f4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f972303f4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3f972303f4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f972303f4_0_6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3f972303f4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3f972303f4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g13f972303f4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f972303f4_0_5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f972303f4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c60345dd2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0c60345dd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0c60345dd2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g10c60345dd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9F5DD-BC12-4C8E-B93F-2D4E996AACE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61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c60345dd2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c60345dd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Calibri" panose="020F0502020204030204" pitchFamily="34" charset="0"/>
              </a:rPr>
              <a:t>We will launch our commemoration at Halifax State Historic Site, the location of the Halifax Resolves in April 1776, which </a:t>
            </a:r>
            <a:r>
              <a:rPr lang="en-US" sz="1800" b="0" i="0" u="none" strike="noStrike" baseline="0" dirty="0">
                <a:solidFill>
                  <a:srgbClr val="2C3E50"/>
                </a:solidFill>
                <a:latin typeface="SegoeUI"/>
              </a:rPr>
              <a:t>was the first official action by a colony calling for severance of ties to Britain and independence for the colonies. The town then became the site of milia musters and a major supply depot for the war effort, seeing enlistments of many men, including American Indians and free people of color for the Continental Line.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6000A-9FF9-414C-BDD2-4D62C0B4E6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46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chemeClr val="accent3">
                    <a:lumMod val="20000"/>
                    <a:lumOff val="8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The commemoration will focus on two interpretive concepts with additional thematic avenues to further explore these concepts: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9F5DD-BC12-4C8E-B93F-2D4E996AACE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12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lumMod val="20000"/>
                    <a:lumOff val="8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This conceptual theme is that of the making/remaking of America through visions of freedom – the Revolution of the 18</a:t>
            </a:r>
            <a:r>
              <a:rPr kumimoji="0" lang="en-US" sz="1200" b="0" i="0" u="none" strike="noStrike" kern="1200" cap="none" spc="0" normalizeH="0" baseline="30000" noProof="0" dirty="0">
                <a:ln>
                  <a:noFill/>
                </a:ln>
                <a:solidFill>
                  <a:schemeClr val="accent3">
                    <a:lumMod val="20000"/>
                    <a:lumOff val="8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a:t>
            </a:r>
            <a:r>
              <a:rPr kumimoji="0" lang="en-US" sz="1200" b="0" i="0" u="none" strike="noStrike" kern="1200" cap="none" spc="0" normalizeH="0" baseline="0" noProof="0" dirty="0">
                <a:ln>
                  <a:noFill/>
                </a:ln>
                <a:solidFill>
                  <a:schemeClr val="accent3">
                    <a:lumMod val="20000"/>
                    <a:lumOff val="8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century was the start of a continuous process for North Carolinians seeking to envision true freedom.  Here we will be able to highlight those movements that created a better version of our state and nation – concepts of the Civil Rights Movement, Women’s Suffrage, even scientific and industrial developments, have grown who and what we are as North Carolinians - pushing for the promises of the Revolution.</a:t>
            </a:r>
            <a:endParaRPr kumimoji="0" lang="en-US" sz="1100" b="0" i="0" u="none" strike="noStrike" kern="1200" cap="none" spc="0" normalizeH="0" baseline="0" noProof="0" dirty="0">
              <a:ln>
                <a:noFill/>
              </a:ln>
              <a:solidFill>
                <a:schemeClr val="accent3">
                  <a:lumMod val="20000"/>
                  <a:lumOff val="8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9F5DD-BC12-4C8E-B93F-2D4E996AACE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94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lumMod val="20000"/>
                    <a:lumOff val="8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This commemoration is not one that can be told through one voice or experience – historic voices and stories will inspire others and we want all voices heard in the narrative of our collective history.</a:t>
            </a:r>
            <a:endParaRPr kumimoji="0" lang="en-US" b="0" i="0" u="none" strike="noStrike" kern="1200" cap="none" spc="0" normalizeH="0" baseline="0" noProof="0" dirty="0">
              <a:ln>
                <a:noFill/>
              </a:ln>
              <a:solidFill>
                <a:schemeClr val="accent3">
                  <a:lumMod val="20000"/>
                  <a:lumOff val="8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9F5DD-BC12-4C8E-B93F-2D4E996AACE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40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lumMod val="20000"/>
                    <a:lumOff val="8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All North Carolinians should recognize that we are students of history, witnesses too, but we are also makers of history. Our spaces of reverence (battlefields, historic spaces, the natural world) can be places of happiness, painful memories, evidence of struggles, rebirth, and growth. Yet all carry our stories of collective struggle, creativity, and humanities’ relationships to one another.  We come together on common ground to find connections and ways to make our state a better place.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9F5DD-BC12-4C8E-B93F-2D4E996AACEF}"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480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alibri" panose="020F0502020204030204" pitchFamily="34" charset="0"/>
              </a:rPr>
              <a:t>We have a plan for a robust online and social media campaign to share the news of the activities of the commemoration for both DNCR activities and those of our stakeholder partners. I encourage you to visit the website, we will be sending links out following today’s presentation. Another tool that we have is that we are seeking to host a comprehensive calendar of events on our website, and we will share your events widely across all platforms if you send them along.  In addition to the links to our web and social media pages, I will also include a link to our event submission form.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06000A-9FF9-414C-BDD2-4D62C0B4E6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71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2F5A-5A99-4FA8-BF50-C9A665EAA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CB2F6D-880F-4D3C-AD17-4195DCD63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107FDC1-0D35-4DA8-9007-C1A86F2DF1C8}"/>
              </a:ext>
            </a:extLst>
          </p:cNvPr>
          <p:cNvSpPr>
            <a:spLocks noGrp="1"/>
          </p:cNvSpPr>
          <p:nvPr>
            <p:ph type="ftr" sz="quarter" idx="11"/>
          </p:nvPr>
        </p:nvSpPr>
        <p:spPr>
          <a:xfrm>
            <a:off x="8410668" y="6356350"/>
            <a:ext cx="2018923" cy="365125"/>
          </a:xfrm>
        </p:spPr>
        <p:txBody>
          <a:bodyPr/>
          <a:lstStyle/>
          <a:p>
            <a:r>
              <a:rPr lang="en-US" dirty="0"/>
              <a:t>January 27, 2022</a:t>
            </a:r>
          </a:p>
        </p:txBody>
      </p:sp>
      <p:sp>
        <p:nvSpPr>
          <p:cNvPr id="6" name="Slide Number Placeholder 5">
            <a:extLst>
              <a:ext uri="{FF2B5EF4-FFF2-40B4-BE49-F238E27FC236}">
                <a16:creationId xmlns:a16="http://schemas.microsoft.com/office/drawing/2014/main" id="{0C042D1E-C743-439E-B3C2-77B63285CC1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22674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1E7D-88F9-49F3-9FDB-0CEEB332E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D662F-5D57-4A31-9A88-277DF06CC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553FD-CA21-45C2-A63D-D3441F96563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C94E63A-58FB-4F8C-AFE2-5F29F7E17C4C}"/>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8E1C3A35-FA1F-4764-8B2A-60017EF948B3}"/>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57986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E29FB-4144-4AC5-A3E5-D0709E3131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46812-1109-4F42-874D-25D71893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57569-C4D6-409D-B592-4C15FAE261F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6ABF07D-A6A7-4020-AE93-BCDED53D15F9}"/>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2B6E15D9-D578-40BD-ADC4-EBD3C1A72B41}"/>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15314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7922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40740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03935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7/28/2022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47562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7/28/2022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62432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7/28/2022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14359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22295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7/28/2022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9461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E847-9DBE-4A24-A988-D323CD7EE2B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FCBF32-AA32-40A7-8B1C-8EE04C22E2A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F4D9A0-7153-472F-BAB0-74289963714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AD2454-2158-4A0B-B54A-D79DFFCD1B39}"/>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40C33380-18C6-47C1-8389-47619138D3FB}"/>
              </a:ext>
            </a:extLst>
          </p:cNvPr>
          <p:cNvSpPr>
            <a:spLocks noGrp="1"/>
          </p:cNvSpPr>
          <p:nvPr>
            <p:ph type="sldNum" sz="quarter" idx="12"/>
          </p:nvPr>
        </p:nvSpPr>
        <p:spPr/>
        <p:txBody>
          <a:bodyPr/>
          <a:lstStyle/>
          <a:p>
            <a:r>
              <a:rPr lang="en-US" dirty="0"/>
              <a:t>October 1, 2020    </a:t>
            </a:r>
          </a:p>
        </p:txBody>
      </p:sp>
    </p:spTree>
    <p:extLst>
      <p:ext uri="{BB962C8B-B14F-4D97-AF65-F5344CB8AC3E}">
        <p14:creationId xmlns:p14="http://schemas.microsoft.com/office/powerpoint/2010/main" val="3006733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7/28/2022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25759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57447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88981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2223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4353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0134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7180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3591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53231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5345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C757-E44F-4DEB-801A-A628CF06F9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264B83-5791-4A02-A941-1AC1F1177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E6FFB-D9BE-4016-932F-67998905C0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59D8610-80B9-4217-970D-19CBA6445153}"/>
              </a:ext>
            </a:extLst>
          </p:cNvPr>
          <p:cNvSpPr>
            <a:spLocks noGrp="1"/>
          </p:cNvSpPr>
          <p:nvPr>
            <p:ph type="ftr" sz="quarter" idx="11"/>
          </p:nvPr>
        </p:nvSpPr>
        <p:spPr/>
        <p:txBody>
          <a:bodyPr/>
          <a:lstStyle/>
          <a:p>
            <a:r>
              <a:rPr lang="en-US" dirty="0"/>
              <a:t>January 27, 2022</a:t>
            </a:r>
          </a:p>
        </p:txBody>
      </p:sp>
      <p:sp>
        <p:nvSpPr>
          <p:cNvPr id="6" name="Slide Number Placeholder 5">
            <a:extLst>
              <a:ext uri="{FF2B5EF4-FFF2-40B4-BE49-F238E27FC236}">
                <a16:creationId xmlns:a16="http://schemas.microsoft.com/office/drawing/2014/main" id="{EE52405B-7E94-4915-9C34-8DE9CDC34F8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611670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8559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78992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8154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516046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Content Placeholder 4">
            <a:extLst>
              <a:ext uri="{FF2B5EF4-FFF2-40B4-BE49-F238E27FC236}">
                <a16:creationId xmlns:a16="http://schemas.microsoft.com/office/drawing/2014/main" id="{2B325F28-E841-4168-AB5B-30A8DB2244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4638" y="5824092"/>
            <a:ext cx="1733594" cy="382155"/>
          </a:xfrm>
          <a:prstGeom prst="rect">
            <a:avLst/>
          </a:prstGeom>
        </p:spPr>
      </p:pic>
    </p:spTree>
    <p:extLst>
      <p:ext uri="{BB962C8B-B14F-4D97-AF65-F5344CB8AC3E}">
        <p14:creationId xmlns:p14="http://schemas.microsoft.com/office/powerpoint/2010/main" val="284943940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Content Placeholder 4">
            <a:extLst>
              <a:ext uri="{FF2B5EF4-FFF2-40B4-BE49-F238E27FC236}">
                <a16:creationId xmlns:a16="http://schemas.microsoft.com/office/drawing/2014/main" id="{51A5E56D-B491-450F-A4DC-556168BB65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4638" y="5824092"/>
            <a:ext cx="1733594" cy="382155"/>
          </a:xfrm>
          <a:prstGeom prst="rect">
            <a:avLst/>
          </a:prstGeom>
        </p:spPr>
      </p:pic>
    </p:spTree>
    <p:extLst>
      <p:ext uri="{BB962C8B-B14F-4D97-AF65-F5344CB8AC3E}">
        <p14:creationId xmlns:p14="http://schemas.microsoft.com/office/powerpoint/2010/main" val="14286733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pic>
        <p:nvPicPr>
          <p:cNvPr id="8" name="Content Placeholder 4">
            <a:extLst>
              <a:ext uri="{FF2B5EF4-FFF2-40B4-BE49-F238E27FC236}">
                <a16:creationId xmlns:a16="http://schemas.microsoft.com/office/drawing/2014/main" id="{513627A3-D90B-4D49-8369-35F8F1AEF3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4638" y="5824092"/>
            <a:ext cx="1733594" cy="382155"/>
          </a:xfrm>
          <a:prstGeom prst="rect">
            <a:avLst/>
          </a:prstGeom>
        </p:spPr>
      </p:pic>
    </p:spTree>
    <p:extLst>
      <p:ext uri="{BB962C8B-B14F-4D97-AF65-F5344CB8AC3E}">
        <p14:creationId xmlns:p14="http://schemas.microsoft.com/office/powerpoint/2010/main" val="39714250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944807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6" name="Content Placeholder 4">
            <a:extLst>
              <a:ext uri="{FF2B5EF4-FFF2-40B4-BE49-F238E27FC236}">
                <a16:creationId xmlns:a16="http://schemas.microsoft.com/office/drawing/2014/main" id="{6A12598C-6E8C-4201-A528-85D7937306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4638" y="5824092"/>
            <a:ext cx="1733594" cy="382155"/>
          </a:xfrm>
          <a:prstGeom prst="rect">
            <a:avLst/>
          </a:prstGeom>
        </p:spPr>
      </p:pic>
    </p:spTree>
    <p:extLst>
      <p:ext uri="{BB962C8B-B14F-4D97-AF65-F5344CB8AC3E}">
        <p14:creationId xmlns:p14="http://schemas.microsoft.com/office/powerpoint/2010/main" val="27200856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979933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AEC9-FB54-453B-B3E3-2004E9581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A30AC-6BF2-4312-AF5E-372C487B8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22E05-60E3-483A-8A6F-B9267C751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247B8-9A59-4071-A12A-5F02A640A59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2DD75E0-B604-470D-B3D7-253EC041F471}"/>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5EB47E8A-DDC6-4B98-AE63-0D5E7D276798}"/>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452182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pic>
        <p:nvPicPr>
          <p:cNvPr id="8" name="Content Placeholder 4">
            <a:extLst>
              <a:ext uri="{FF2B5EF4-FFF2-40B4-BE49-F238E27FC236}">
                <a16:creationId xmlns:a16="http://schemas.microsoft.com/office/drawing/2014/main" id="{F4351F6A-6B1A-45E8-8171-DC9F27FD86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4638" y="5824092"/>
            <a:ext cx="1733594" cy="382155"/>
          </a:xfrm>
          <a:prstGeom prst="rect">
            <a:avLst/>
          </a:prstGeom>
        </p:spPr>
      </p:pic>
    </p:spTree>
    <p:extLst>
      <p:ext uri="{BB962C8B-B14F-4D97-AF65-F5344CB8AC3E}">
        <p14:creationId xmlns:p14="http://schemas.microsoft.com/office/powerpoint/2010/main" val="4694530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Content Placeholder 4">
            <a:extLst>
              <a:ext uri="{FF2B5EF4-FFF2-40B4-BE49-F238E27FC236}">
                <a16:creationId xmlns:a16="http://schemas.microsoft.com/office/drawing/2014/main" id="{869B7D63-8D56-42E9-B8B3-39E7D7ED1B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4638" y="5824092"/>
            <a:ext cx="1733594" cy="382155"/>
          </a:xfrm>
          <a:prstGeom prst="rect">
            <a:avLst/>
          </a:prstGeom>
        </p:spPr>
      </p:pic>
    </p:spTree>
    <p:extLst>
      <p:ext uri="{BB962C8B-B14F-4D97-AF65-F5344CB8AC3E}">
        <p14:creationId xmlns:p14="http://schemas.microsoft.com/office/powerpoint/2010/main" val="48378115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36799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499934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78741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33896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483714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462839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12700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Content Placeholder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4638" y="5824092"/>
            <a:ext cx="1733594" cy="382155"/>
          </a:xfrm>
          <a:prstGeom prst="rect">
            <a:avLst/>
          </a:prstGeom>
        </p:spPr>
      </p:pic>
    </p:spTree>
    <p:extLst>
      <p:ext uri="{BB962C8B-B14F-4D97-AF65-F5344CB8AC3E}">
        <p14:creationId xmlns:p14="http://schemas.microsoft.com/office/powerpoint/2010/main" val="115543886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A5C9-B388-4D27-9B26-8DF22D248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98DDD6-5966-41D0-8881-4EB87C439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6AEB9-3E6C-4B52-BCDC-9A7EC24D7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0D88D-C0CE-4251-BB24-F7FB06EEF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FA920-6DD3-41C2-BE76-6975052CE4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7511D-1AA6-4B5B-8568-E85066C01AE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87C01AF-418C-47F6-B93B-28D91BA5C367}"/>
              </a:ext>
            </a:extLst>
          </p:cNvPr>
          <p:cNvSpPr>
            <a:spLocks noGrp="1"/>
          </p:cNvSpPr>
          <p:nvPr>
            <p:ph type="ftr" sz="quarter" idx="11"/>
          </p:nvPr>
        </p:nvSpPr>
        <p:spPr/>
        <p:txBody>
          <a:bodyPr/>
          <a:lstStyle/>
          <a:p>
            <a:r>
              <a:rPr lang="en-US" dirty="0"/>
              <a:t>January 27, 2022</a:t>
            </a:r>
          </a:p>
        </p:txBody>
      </p:sp>
      <p:sp>
        <p:nvSpPr>
          <p:cNvPr id="9" name="Slide Number Placeholder 8">
            <a:extLst>
              <a:ext uri="{FF2B5EF4-FFF2-40B4-BE49-F238E27FC236}">
                <a16:creationId xmlns:a16="http://schemas.microsoft.com/office/drawing/2014/main" id="{34D723A6-4938-4EC9-83D1-E97E3949A55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874060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CDAD3D-6AC6-411B-87FE-C16D4D7E05D1}"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115694599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DAD3D-6AC6-411B-87FE-C16D4D7E05D1}"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24143555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D3D-6AC6-411B-87FE-C16D4D7E05D1}"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271302909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CDAD3D-6AC6-411B-87FE-C16D4D7E05D1}"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835417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CDAD3D-6AC6-411B-87FE-C16D4D7E05D1}" type="datetimeFigureOut">
              <a:rPr lang="en-US" smtClean="0"/>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10025384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CDAD3D-6AC6-411B-87FE-C16D4D7E05D1}" type="datetimeFigureOut">
              <a:rPr lang="en-US" smtClean="0"/>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394819279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DAD3D-6AC6-411B-87FE-C16D4D7E05D1}" type="datetimeFigureOut">
              <a:rPr lang="en-US" smtClean="0"/>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14376043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DAD3D-6AC6-411B-87FE-C16D4D7E05D1}"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39690174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CDAD3D-6AC6-411B-87FE-C16D4D7E05D1}" type="datetimeFigureOut">
              <a:rPr lang="en-US" smtClean="0"/>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41501583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D3D-6AC6-411B-87FE-C16D4D7E05D1}"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79716153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6EBD-2A3D-4374-A432-B26325C559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F35087-834D-4991-BBBF-FF7CDADD734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D0E769-A5EB-4E6B-90FC-EC95E93781DD}"/>
              </a:ext>
            </a:extLst>
          </p:cNvPr>
          <p:cNvSpPr>
            <a:spLocks noGrp="1"/>
          </p:cNvSpPr>
          <p:nvPr>
            <p:ph type="ftr" sz="quarter" idx="11"/>
          </p:nvPr>
        </p:nvSpPr>
        <p:spPr/>
        <p:txBody>
          <a:bodyPr/>
          <a:lstStyle/>
          <a:p>
            <a:r>
              <a:rPr lang="en-US" dirty="0"/>
              <a:t>January 27, 2022</a:t>
            </a:r>
          </a:p>
        </p:txBody>
      </p:sp>
      <p:sp>
        <p:nvSpPr>
          <p:cNvPr id="5" name="Slide Number Placeholder 4">
            <a:extLst>
              <a:ext uri="{FF2B5EF4-FFF2-40B4-BE49-F238E27FC236}">
                <a16:creationId xmlns:a16="http://schemas.microsoft.com/office/drawing/2014/main" id="{17057167-7A27-4581-A639-A44CD59410C5}"/>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48011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D3D-6AC6-411B-87FE-C16D4D7E05D1}"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BCB07-8581-4B39-B2D2-AE1765D9C79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7525849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D3D-6AC6-411B-87FE-C16D4D7E05D1}"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338498627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D3D-6AC6-411B-87FE-C16D4D7E05D1}"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BCB07-8581-4B39-B2D2-AE1765D9C79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65259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AD3D-6AC6-411B-87FE-C16D4D7E05D1}"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27150897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DAD3D-6AC6-411B-87FE-C16D4D7E05D1}"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392194671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DAD3D-6AC6-411B-87FE-C16D4D7E05D1}" type="datetimeFigureOut">
              <a:rPr lang="en-US" smtClean="0"/>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BCB07-8581-4B39-B2D2-AE1765D9C795}" type="slidenum">
              <a:rPr lang="en-US" smtClean="0"/>
              <a:t>‹#›</a:t>
            </a:fld>
            <a:endParaRPr lang="en-US"/>
          </a:p>
        </p:txBody>
      </p:sp>
    </p:spTree>
    <p:extLst>
      <p:ext uri="{BB962C8B-B14F-4D97-AF65-F5344CB8AC3E}">
        <p14:creationId xmlns:p14="http://schemas.microsoft.com/office/powerpoint/2010/main" val="110197012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D59F0-C175-4542-B199-81567B130C77}"/>
              </a:ext>
            </a:extLst>
          </p:cNvPr>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a:extLst>
              <a:ext uri="{FF2B5EF4-FFF2-40B4-BE49-F238E27FC236}">
                <a16:creationId xmlns:a16="http://schemas.microsoft.com/office/drawing/2014/main" id="{2C60B4B9-E882-4E80-A7E2-0E9AEC73D9D1}"/>
              </a:ext>
            </a:extLst>
          </p:cNvPr>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a:extLst>
              <a:ext uri="{FF2B5EF4-FFF2-40B4-BE49-F238E27FC236}">
                <a16:creationId xmlns:a16="http://schemas.microsoft.com/office/drawing/2014/main" id="{9A3691DD-B0E5-4AAA-AF5F-BA514480BBEE}"/>
              </a:ext>
            </a:extLst>
          </p:cNvPr>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1BEE29E5-E887-4DC6-895F-C57B2153ABB1}"/>
              </a:ext>
            </a:extLst>
          </p:cNvPr>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CD3D612C-BBA8-4C6D-9E00-156BFE11E77A}" type="datetimeFigureOut">
              <a:rPr lang="en-US"/>
              <a:pPr>
                <a:defRPr/>
              </a:pPr>
              <a:t>7/28/2022</a:t>
            </a:fld>
            <a:endParaRPr lang="en-US"/>
          </a:p>
        </p:txBody>
      </p:sp>
      <p:sp>
        <p:nvSpPr>
          <p:cNvPr id="10" name="Footer Placeholder 16">
            <a:extLst>
              <a:ext uri="{FF2B5EF4-FFF2-40B4-BE49-F238E27FC236}">
                <a16:creationId xmlns:a16="http://schemas.microsoft.com/office/drawing/2014/main" id="{42C895D1-9470-468E-ACA1-D65A3679EAC9}"/>
              </a:ext>
            </a:extLst>
          </p:cNvPr>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p>
        </p:txBody>
      </p:sp>
      <p:sp>
        <p:nvSpPr>
          <p:cNvPr id="11" name="Slide Number Placeholder 28">
            <a:extLst>
              <a:ext uri="{FF2B5EF4-FFF2-40B4-BE49-F238E27FC236}">
                <a16:creationId xmlns:a16="http://schemas.microsoft.com/office/drawing/2014/main" id="{8279D065-3384-4011-B4A7-A333DFEFF322}"/>
              </a:ext>
            </a:extLst>
          </p:cNvPr>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FB764C43-9748-4946-A254-4C6173F01F4F}" type="slidenum">
              <a:rPr lang="en-US" altLang="en-US"/>
              <a:pPr>
                <a:defRPr/>
              </a:pPr>
              <a:t>‹#›</a:t>
            </a:fld>
            <a:endParaRPr lang="en-US" altLang="en-US"/>
          </a:p>
        </p:txBody>
      </p:sp>
    </p:spTree>
    <p:extLst>
      <p:ext uri="{BB962C8B-B14F-4D97-AF65-F5344CB8AC3E}">
        <p14:creationId xmlns:p14="http://schemas.microsoft.com/office/powerpoint/2010/main" val="652981883"/>
      </p:ext>
    </p:extLst>
  </p:cSld>
  <p:clrMapOvr>
    <a:overrideClrMapping bg1="dk1" tx1="lt1" bg2="dk2" tx2="lt2" accent1="accent1" accent2="accent2" accent3="accent3" accent4="accent4" accent5="accent5" accent6="accent6" hlink="hlink" folHlink="folHlink"/>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A8B54D8-91BC-4828-9F86-F736B28E0764}"/>
              </a:ext>
            </a:extLst>
          </p:cNvPr>
          <p:cNvSpPr>
            <a:spLocks noGrp="1"/>
          </p:cNvSpPr>
          <p:nvPr>
            <p:ph type="dt" sz="half" idx="10"/>
          </p:nvPr>
        </p:nvSpPr>
        <p:spPr/>
        <p:txBody>
          <a:bodyPr/>
          <a:lstStyle>
            <a:lvl1pPr>
              <a:defRPr/>
            </a:lvl1pPr>
          </a:lstStyle>
          <a:p>
            <a:pPr>
              <a:defRPr/>
            </a:pPr>
            <a:fld id="{4686254D-D915-4696-A66E-828A0D05A08A}" type="datetimeFigureOut">
              <a:rPr lang="en-US"/>
              <a:pPr>
                <a:defRPr/>
              </a:pPr>
              <a:t>7/28/2022</a:t>
            </a:fld>
            <a:endParaRPr lang="en-US"/>
          </a:p>
        </p:txBody>
      </p:sp>
      <p:sp>
        <p:nvSpPr>
          <p:cNvPr id="5" name="Footer Placeholder 2">
            <a:extLst>
              <a:ext uri="{FF2B5EF4-FFF2-40B4-BE49-F238E27FC236}">
                <a16:creationId xmlns:a16="http://schemas.microsoft.com/office/drawing/2014/main" id="{5E09E575-8B88-405D-8263-4A9D5BF997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E3E705E6-F007-4C79-9015-19DB2FFCF9DB}"/>
              </a:ext>
            </a:extLst>
          </p:cNvPr>
          <p:cNvSpPr>
            <a:spLocks noGrp="1"/>
          </p:cNvSpPr>
          <p:nvPr>
            <p:ph type="sldNum" sz="quarter" idx="12"/>
          </p:nvPr>
        </p:nvSpPr>
        <p:spPr/>
        <p:txBody>
          <a:bodyPr/>
          <a:lstStyle>
            <a:lvl1pPr>
              <a:defRPr/>
            </a:lvl1pPr>
          </a:lstStyle>
          <a:p>
            <a:pPr>
              <a:defRPr/>
            </a:pPr>
            <a:fld id="{D8DD0622-1B2B-462B-B9DB-A5F04A7CECA4}" type="slidenum">
              <a:rPr lang="en-US" altLang="en-US"/>
              <a:pPr>
                <a:defRPr/>
              </a:pPr>
              <a:t>‹#›</a:t>
            </a:fld>
            <a:endParaRPr lang="en-US" altLang="en-US"/>
          </a:p>
        </p:txBody>
      </p:sp>
    </p:spTree>
    <p:extLst>
      <p:ext uri="{BB962C8B-B14F-4D97-AF65-F5344CB8AC3E}">
        <p14:creationId xmlns:p14="http://schemas.microsoft.com/office/powerpoint/2010/main" val="305209602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5A26E3-9ED6-46E5-8C40-9A7EAF85C8EB}"/>
              </a:ext>
            </a:extLst>
          </p:cNvPr>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a:extLst>
              <a:ext uri="{FF2B5EF4-FFF2-40B4-BE49-F238E27FC236}">
                <a16:creationId xmlns:a16="http://schemas.microsoft.com/office/drawing/2014/main" id="{7E98EEE0-D993-42AC-9812-B64B203F491B}"/>
              </a:ext>
            </a:extLst>
          </p:cNvPr>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a:extLst>
              <a:ext uri="{FF2B5EF4-FFF2-40B4-BE49-F238E27FC236}">
                <a16:creationId xmlns:a16="http://schemas.microsoft.com/office/drawing/2014/main" id="{99A082B2-9778-43D3-947F-5B1F254F853C}"/>
              </a:ext>
            </a:extLst>
          </p:cNvPr>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5E5618CE-AF46-4741-A92F-D30C11F7FCCD}"/>
              </a:ext>
            </a:extLst>
          </p:cNvPr>
          <p:cNvSpPr>
            <a:spLocks noGrp="1"/>
          </p:cNvSpPr>
          <p:nvPr>
            <p:ph type="dt" sz="half" idx="10"/>
          </p:nvPr>
        </p:nvSpPr>
        <p:spPr/>
        <p:txBody>
          <a:bodyPr/>
          <a:lstStyle>
            <a:lvl1pPr>
              <a:defRPr/>
            </a:lvl1pPr>
          </a:lstStyle>
          <a:p>
            <a:pPr>
              <a:defRPr/>
            </a:pPr>
            <a:fld id="{D516C49D-D6F1-4113-B37C-8C2000EBD0DA}" type="datetimeFigureOut">
              <a:rPr lang="en-US"/>
              <a:pPr>
                <a:defRPr/>
              </a:pPr>
              <a:t>7/28/2022</a:t>
            </a:fld>
            <a:endParaRPr lang="en-US"/>
          </a:p>
        </p:txBody>
      </p:sp>
      <p:sp>
        <p:nvSpPr>
          <p:cNvPr id="8" name="Slide Number Placeholder 12">
            <a:extLst>
              <a:ext uri="{FF2B5EF4-FFF2-40B4-BE49-F238E27FC236}">
                <a16:creationId xmlns:a16="http://schemas.microsoft.com/office/drawing/2014/main" id="{698CC9FA-C712-4F5F-BA91-043B77D22E8D}"/>
              </a:ext>
            </a:extLst>
          </p:cNvPr>
          <p:cNvSpPr>
            <a:spLocks noGrp="1"/>
          </p:cNvSpPr>
          <p:nvPr>
            <p:ph type="sldNum" sz="quarter" idx="11"/>
          </p:nvPr>
        </p:nvSpPr>
        <p:spPr>
          <a:xfrm>
            <a:off x="0" y="1752601"/>
            <a:ext cx="1727200" cy="701675"/>
          </a:xfrm>
        </p:spPr>
        <p:txBody>
          <a:bodyPr>
            <a:noAutofit/>
          </a:bodyPr>
          <a:lstStyle>
            <a:lvl1pPr>
              <a:defRPr sz="2400"/>
            </a:lvl1pPr>
          </a:lstStyle>
          <a:p>
            <a:pPr>
              <a:defRPr/>
            </a:pPr>
            <a:fld id="{7EA0CA68-27F7-407C-AE61-16112FFCBD4F}" type="slidenum">
              <a:rPr lang="en-US" altLang="en-US"/>
              <a:pPr>
                <a:defRPr/>
              </a:pPr>
              <a:t>‹#›</a:t>
            </a:fld>
            <a:endParaRPr lang="en-US" altLang="en-US"/>
          </a:p>
        </p:txBody>
      </p:sp>
      <p:sp>
        <p:nvSpPr>
          <p:cNvPr id="9" name="Footer Placeholder 13">
            <a:extLst>
              <a:ext uri="{FF2B5EF4-FFF2-40B4-BE49-F238E27FC236}">
                <a16:creationId xmlns:a16="http://schemas.microsoft.com/office/drawing/2014/main" id="{693B89C3-6E4E-40BF-81A1-AE28E2A227BC}"/>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04247568"/>
      </p:ext>
    </p:extLst>
  </p:cSld>
  <p:clrMapOvr>
    <a:overrideClrMapping bg1="lt1" tx1="dk1" bg2="lt2" tx2="dk2" accent1="accent1" accent2="accent2" accent3="accent3" accent4="accent4" accent5="accent5" accent6="accent6" hlink="hlink" folHlink="folHlink"/>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D63E5886-66A4-4D9B-8F72-53468225AED4}"/>
              </a:ext>
            </a:extLst>
          </p:cNvPr>
          <p:cNvSpPr>
            <a:spLocks noGrp="1"/>
          </p:cNvSpPr>
          <p:nvPr>
            <p:ph type="dt" sz="half" idx="10"/>
          </p:nvPr>
        </p:nvSpPr>
        <p:spPr/>
        <p:txBody>
          <a:bodyPr rtlCol="0"/>
          <a:lstStyle>
            <a:lvl1pPr>
              <a:defRPr/>
            </a:lvl1pPr>
          </a:lstStyle>
          <a:p>
            <a:pPr>
              <a:defRPr/>
            </a:pPr>
            <a:fld id="{96854E43-AC9C-46EE-A5CC-CC363BB4F951}" type="datetimeFigureOut">
              <a:rPr lang="en-US"/>
              <a:pPr>
                <a:defRPr/>
              </a:pPr>
              <a:t>7/28/2022</a:t>
            </a:fld>
            <a:endParaRPr lang="en-US"/>
          </a:p>
        </p:txBody>
      </p:sp>
      <p:sp>
        <p:nvSpPr>
          <p:cNvPr id="6" name="Slide Number Placeholder 9">
            <a:extLst>
              <a:ext uri="{FF2B5EF4-FFF2-40B4-BE49-F238E27FC236}">
                <a16:creationId xmlns:a16="http://schemas.microsoft.com/office/drawing/2014/main" id="{79401CAF-66F7-4C82-BBC5-BCD08B721871}"/>
              </a:ext>
            </a:extLst>
          </p:cNvPr>
          <p:cNvSpPr>
            <a:spLocks noGrp="1"/>
          </p:cNvSpPr>
          <p:nvPr>
            <p:ph type="sldNum" sz="quarter" idx="11"/>
          </p:nvPr>
        </p:nvSpPr>
        <p:spPr/>
        <p:txBody>
          <a:bodyPr/>
          <a:lstStyle>
            <a:lvl1pPr>
              <a:defRPr/>
            </a:lvl1pPr>
          </a:lstStyle>
          <a:p>
            <a:pPr>
              <a:defRPr/>
            </a:pPr>
            <a:fld id="{8BABB71B-1A7D-458B-9414-F54153766014}"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4D4700EC-1971-4D87-8FD3-9F4EDE84B72F}"/>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40440697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1D427-9AA1-4598-82B8-6E1A64DD8C9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298DDFD-17CA-411F-A3CB-AB3B4B3AA3FE}"/>
              </a:ext>
            </a:extLst>
          </p:cNvPr>
          <p:cNvSpPr>
            <a:spLocks noGrp="1"/>
          </p:cNvSpPr>
          <p:nvPr>
            <p:ph type="ftr" sz="quarter" idx="11"/>
          </p:nvPr>
        </p:nvSpPr>
        <p:spPr/>
        <p:txBody>
          <a:bodyPr/>
          <a:lstStyle/>
          <a:p>
            <a:r>
              <a:rPr lang="en-US" dirty="0"/>
              <a:t>January 27, 2022</a:t>
            </a:r>
          </a:p>
        </p:txBody>
      </p:sp>
      <p:sp>
        <p:nvSpPr>
          <p:cNvPr id="4" name="Slide Number Placeholder 3">
            <a:extLst>
              <a:ext uri="{FF2B5EF4-FFF2-40B4-BE49-F238E27FC236}">
                <a16:creationId xmlns:a16="http://schemas.microsoft.com/office/drawing/2014/main" id="{C652B304-BCD0-4CE9-A3D1-CD49324CEBE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200274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AC7B2679-73E9-4223-A188-B63CF2F6EC43}"/>
              </a:ext>
            </a:extLst>
          </p:cNvPr>
          <p:cNvSpPr>
            <a:spLocks noGrp="1"/>
          </p:cNvSpPr>
          <p:nvPr>
            <p:ph type="dt" sz="half" idx="10"/>
          </p:nvPr>
        </p:nvSpPr>
        <p:spPr/>
        <p:txBody>
          <a:bodyPr rtlCol="0"/>
          <a:lstStyle>
            <a:lvl1pPr>
              <a:defRPr/>
            </a:lvl1pPr>
          </a:lstStyle>
          <a:p>
            <a:pPr>
              <a:defRPr/>
            </a:pPr>
            <a:fld id="{6BEA342D-F367-4795-8400-0FD3040A35F6}" type="datetimeFigureOut">
              <a:rPr lang="en-US"/>
              <a:pPr>
                <a:defRPr/>
              </a:pPr>
              <a:t>7/28/2022</a:t>
            </a:fld>
            <a:endParaRPr lang="en-US"/>
          </a:p>
        </p:txBody>
      </p:sp>
      <p:sp>
        <p:nvSpPr>
          <p:cNvPr id="8" name="Slide Number Placeholder 11">
            <a:extLst>
              <a:ext uri="{FF2B5EF4-FFF2-40B4-BE49-F238E27FC236}">
                <a16:creationId xmlns:a16="http://schemas.microsoft.com/office/drawing/2014/main" id="{2594A9CB-48EF-4CB3-9D7E-4875F2BE1353}"/>
              </a:ext>
            </a:extLst>
          </p:cNvPr>
          <p:cNvSpPr>
            <a:spLocks noGrp="1"/>
          </p:cNvSpPr>
          <p:nvPr>
            <p:ph type="sldNum" sz="quarter" idx="11"/>
          </p:nvPr>
        </p:nvSpPr>
        <p:spPr/>
        <p:txBody>
          <a:bodyPr/>
          <a:lstStyle>
            <a:lvl1pPr>
              <a:defRPr/>
            </a:lvl1pPr>
          </a:lstStyle>
          <a:p>
            <a:pPr>
              <a:defRPr/>
            </a:pPr>
            <a:fld id="{F9CE5BC5-1147-44F1-B276-BD24718EA924}" type="slidenum">
              <a:rPr lang="en-US" altLang="en-US"/>
              <a:pPr>
                <a:defRPr/>
              </a:pPr>
              <a:t>‹#›</a:t>
            </a:fld>
            <a:endParaRPr lang="en-US" altLang="en-US"/>
          </a:p>
        </p:txBody>
      </p:sp>
      <p:sp>
        <p:nvSpPr>
          <p:cNvPr id="9" name="Footer Placeholder 13">
            <a:extLst>
              <a:ext uri="{FF2B5EF4-FFF2-40B4-BE49-F238E27FC236}">
                <a16:creationId xmlns:a16="http://schemas.microsoft.com/office/drawing/2014/main" id="{C9EE94A7-4D2C-4F66-965B-9244D8A43FCB}"/>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84229745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A1FF6397-D161-46C2-8D26-E14BFE70A961}"/>
              </a:ext>
            </a:extLst>
          </p:cNvPr>
          <p:cNvSpPr>
            <a:spLocks noGrp="1"/>
          </p:cNvSpPr>
          <p:nvPr>
            <p:ph type="dt" sz="half" idx="10"/>
          </p:nvPr>
        </p:nvSpPr>
        <p:spPr/>
        <p:txBody>
          <a:bodyPr/>
          <a:lstStyle>
            <a:lvl1pPr>
              <a:defRPr/>
            </a:lvl1pPr>
          </a:lstStyle>
          <a:p>
            <a:pPr>
              <a:defRPr/>
            </a:pPr>
            <a:fld id="{0143C423-B0C3-40CC-B35D-9D16DCFB4BE1}" type="datetimeFigureOut">
              <a:rPr lang="en-US"/>
              <a:pPr>
                <a:defRPr/>
              </a:pPr>
              <a:t>7/28/2022</a:t>
            </a:fld>
            <a:endParaRPr lang="en-US"/>
          </a:p>
        </p:txBody>
      </p:sp>
      <p:sp>
        <p:nvSpPr>
          <p:cNvPr id="4" name="Footer Placeholder 2">
            <a:extLst>
              <a:ext uri="{FF2B5EF4-FFF2-40B4-BE49-F238E27FC236}">
                <a16:creationId xmlns:a16="http://schemas.microsoft.com/office/drawing/2014/main" id="{DB09AA43-CCED-460D-8EC4-89178F8551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240D937B-78CE-4A98-B83F-B22974A636EE}"/>
              </a:ext>
            </a:extLst>
          </p:cNvPr>
          <p:cNvSpPr>
            <a:spLocks noGrp="1"/>
          </p:cNvSpPr>
          <p:nvPr>
            <p:ph type="sldNum" sz="quarter" idx="12"/>
          </p:nvPr>
        </p:nvSpPr>
        <p:spPr/>
        <p:txBody>
          <a:bodyPr/>
          <a:lstStyle>
            <a:lvl1pPr>
              <a:defRPr/>
            </a:lvl1pPr>
          </a:lstStyle>
          <a:p>
            <a:pPr>
              <a:defRPr/>
            </a:pPr>
            <a:fld id="{617931E4-8789-4290-A25E-0087C56CAD53}" type="slidenum">
              <a:rPr lang="en-US" altLang="en-US"/>
              <a:pPr>
                <a:defRPr/>
              </a:pPr>
              <a:t>‹#›</a:t>
            </a:fld>
            <a:endParaRPr lang="en-US" altLang="en-US"/>
          </a:p>
        </p:txBody>
      </p:sp>
    </p:spTree>
    <p:extLst>
      <p:ext uri="{BB962C8B-B14F-4D97-AF65-F5344CB8AC3E}">
        <p14:creationId xmlns:p14="http://schemas.microsoft.com/office/powerpoint/2010/main" val="162445444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35BDD-3D4E-4DC1-8F18-AFF643AA06D3}"/>
              </a:ext>
            </a:extLst>
          </p:cNvPr>
          <p:cNvSpPr>
            <a:spLocks noGrp="1"/>
          </p:cNvSpPr>
          <p:nvPr>
            <p:ph type="dt" sz="half" idx="10"/>
          </p:nvPr>
        </p:nvSpPr>
        <p:spPr/>
        <p:txBody>
          <a:bodyPr/>
          <a:lstStyle>
            <a:lvl1pPr>
              <a:defRPr/>
            </a:lvl1pPr>
          </a:lstStyle>
          <a:p>
            <a:pPr>
              <a:defRPr/>
            </a:pPr>
            <a:fld id="{5E3BB180-C1BF-42C4-970B-BC8899DB2F69}" type="datetimeFigureOut">
              <a:rPr lang="en-US"/>
              <a:pPr>
                <a:defRPr/>
              </a:pPr>
              <a:t>7/28/2022</a:t>
            </a:fld>
            <a:endParaRPr lang="en-US"/>
          </a:p>
        </p:txBody>
      </p:sp>
      <p:sp>
        <p:nvSpPr>
          <p:cNvPr id="3" name="Footer Placeholder 2">
            <a:extLst>
              <a:ext uri="{FF2B5EF4-FFF2-40B4-BE49-F238E27FC236}">
                <a16:creationId xmlns:a16="http://schemas.microsoft.com/office/drawing/2014/main" id="{1DD72A60-ECE8-4624-B556-09EF8296CD0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C198F0A6-BB64-4EA1-9E33-B655B3F6E899}"/>
              </a:ext>
            </a:extLst>
          </p:cNvPr>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387AF1F1-A3DD-4ABB-A7FB-62C019357096}" type="slidenum">
              <a:rPr lang="en-US" altLang="en-US"/>
              <a:pPr>
                <a:defRPr/>
              </a:pPr>
              <a:t>‹#›</a:t>
            </a:fld>
            <a:endParaRPr lang="en-US" altLang="en-US"/>
          </a:p>
        </p:txBody>
      </p:sp>
    </p:spTree>
    <p:extLst>
      <p:ext uri="{BB962C8B-B14F-4D97-AF65-F5344CB8AC3E}">
        <p14:creationId xmlns:p14="http://schemas.microsoft.com/office/powerpoint/2010/main" val="161582324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9B7034F6-DBB9-4159-9944-AAB3FB47DF48}"/>
              </a:ext>
            </a:extLst>
          </p:cNvPr>
          <p:cNvSpPr>
            <a:spLocks noGrp="1"/>
          </p:cNvSpPr>
          <p:nvPr>
            <p:ph type="dt" sz="half" idx="10"/>
          </p:nvPr>
        </p:nvSpPr>
        <p:spPr/>
        <p:txBody>
          <a:bodyPr/>
          <a:lstStyle>
            <a:lvl1pPr>
              <a:defRPr/>
            </a:lvl1pPr>
          </a:lstStyle>
          <a:p>
            <a:pPr>
              <a:defRPr/>
            </a:pPr>
            <a:fld id="{DBF79FDD-184D-429F-ABF9-9170C3396344}" type="datetimeFigureOut">
              <a:rPr lang="en-US"/>
              <a:pPr>
                <a:defRPr/>
              </a:pPr>
              <a:t>7/28/2022</a:t>
            </a:fld>
            <a:endParaRPr lang="en-US"/>
          </a:p>
        </p:txBody>
      </p:sp>
      <p:sp>
        <p:nvSpPr>
          <p:cNvPr id="6" name="Footer Placeholder 2">
            <a:extLst>
              <a:ext uri="{FF2B5EF4-FFF2-40B4-BE49-F238E27FC236}">
                <a16:creationId xmlns:a16="http://schemas.microsoft.com/office/drawing/2014/main" id="{23A0C31B-9B19-402F-BFE5-40A92ECBFD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CFBDAA11-74ED-4F9D-A2D0-A6B2B5CACBE5}"/>
              </a:ext>
            </a:extLst>
          </p:cNvPr>
          <p:cNvSpPr>
            <a:spLocks noGrp="1"/>
          </p:cNvSpPr>
          <p:nvPr>
            <p:ph type="sldNum" sz="quarter" idx="12"/>
          </p:nvPr>
        </p:nvSpPr>
        <p:spPr/>
        <p:txBody>
          <a:bodyPr/>
          <a:lstStyle>
            <a:lvl1pPr>
              <a:defRPr/>
            </a:lvl1pPr>
          </a:lstStyle>
          <a:p>
            <a:pPr>
              <a:defRPr/>
            </a:pPr>
            <a:fld id="{F88D0525-32FA-431B-9A11-4527DAC58DD0}" type="slidenum">
              <a:rPr lang="en-US" altLang="en-US"/>
              <a:pPr>
                <a:defRPr/>
              </a:pPr>
              <a:t>‹#›</a:t>
            </a:fld>
            <a:endParaRPr lang="en-US" altLang="en-US"/>
          </a:p>
        </p:txBody>
      </p:sp>
    </p:spTree>
    <p:extLst>
      <p:ext uri="{BB962C8B-B14F-4D97-AF65-F5344CB8AC3E}">
        <p14:creationId xmlns:p14="http://schemas.microsoft.com/office/powerpoint/2010/main" val="167268708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DA0017-B9ED-47C4-A464-83B7A8E70B50}"/>
              </a:ext>
            </a:extLst>
          </p:cNvPr>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a:extLst>
              <a:ext uri="{FF2B5EF4-FFF2-40B4-BE49-F238E27FC236}">
                <a16:creationId xmlns:a16="http://schemas.microsoft.com/office/drawing/2014/main" id="{31756220-F679-4726-AB7D-424D10162434}"/>
              </a:ext>
            </a:extLst>
          </p:cNvPr>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Rectangle 6">
            <a:extLst>
              <a:ext uri="{FF2B5EF4-FFF2-40B4-BE49-F238E27FC236}">
                <a16:creationId xmlns:a16="http://schemas.microsoft.com/office/drawing/2014/main" id="{F6891043-F34F-4F7A-8B78-ED56BC12F01A}"/>
              </a:ext>
            </a:extLst>
          </p:cNvPr>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Rectangle 7">
            <a:extLst>
              <a:ext uri="{FF2B5EF4-FFF2-40B4-BE49-F238E27FC236}">
                <a16:creationId xmlns:a16="http://schemas.microsoft.com/office/drawing/2014/main" id="{C7747381-FA41-48EB-A175-CE143EF7B579}"/>
              </a:ext>
            </a:extLst>
          </p:cNvPr>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CCBEE9C8-A84C-457A-87EC-86DDC1C3D355}"/>
              </a:ext>
            </a:extLst>
          </p:cNvPr>
          <p:cNvSpPr>
            <a:spLocks noGrp="1"/>
          </p:cNvSpPr>
          <p:nvPr>
            <p:ph type="dt" sz="half" idx="10"/>
          </p:nvPr>
        </p:nvSpPr>
        <p:spPr>
          <a:xfrm>
            <a:off x="8331200" y="6248401"/>
            <a:ext cx="3556000" cy="365125"/>
          </a:xfrm>
        </p:spPr>
        <p:txBody>
          <a:bodyPr rtlCol="0"/>
          <a:lstStyle>
            <a:lvl1pPr>
              <a:defRPr/>
            </a:lvl1pPr>
          </a:lstStyle>
          <a:p>
            <a:pPr>
              <a:defRPr/>
            </a:pPr>
            <a:fld id="{99F5198D-51C3-4FFA-A4D8-7A772A710FCD}" type="datetimeFigureOut">
              <a:rPr lang="en-US"/>
              <a:pPr>
                <a:defRPr/>
              </a:pPr>
              <a:t>7/28/2022</a:t>
            </a:fld>
            <a:endParaRPr lang="en-US"/>
          </a:p>
        </p:txBody>
      </p:sp>
      <p:sp>
        <p:nvSpPr>
          <p:cNvPr id="10" name="Slide Number Placeholder 12">
            <a:extLst>
              <a:ext uri="{FF2B5EF4-FFF2-40B4-BE49-F238E27FC236}">
                <a16:creationId xmlns:a16="http://schemas.microsoft.com/office/drawing/2014/main" id="{6776B443-5DF9-4A25-B65B-D5E062812847}"/>
              </a:ext>
            </a:extLst>
          </p:cNvPr>
          <p:cNvSpPr>
            <a:spLocks noGrp="1"/>
          </p:cNvSpPr>
          <p:nvPr>
            <p:ph type="sldNum" sz="quarter" idx="11"/>
          </p:nvPr>
        </p:nvSpPr>
        <p:spPr>
          <a:xfrm>
            <a:off x="0" y="4667251"/>
            <a:ext cx="1930400" cy="663575"/>
          </a:xfrm>
        </p:spPr>
        <p:txBody>
          <a:bodyPr/>
          <a:lstStyle>
            <a:lvl1pPr>
              <a:defRPr sz="2800"/>
            </a:lvl1pPr>
          </a:lstStyle>
          <a:p>
            <a:pPr>
              <a:defRPr/>
            </a:pPr>
            <a:fld id="{5F876226-0E91-4827-B444-9CCF93284C74}" type="slidenum">
              <a:rPr lang="en-US" altLang="en-US"/>
              <a:pPr>
                <a:defRPr/>
              </a:pPr>
              <a:t>‹#›</a:t>
            </a:fld>
            <a:endParaRPr lang="en-US" altLang="en-US"/>
          </a:p>
        </p:txBody>
      </p:sp>
      <p:sp>
        <p:nvSpPr>
          <p:cNvPr id="11" name="Footer Placeholder 13">
            <a:extLst>
              <a:ext uri="{FF2B5EF4-FFF2-40B4-BE49-F238E27FC236}">
                <a16:creationId xmlns:a16="http://schemas.microsoft.com/office/drawing/2014/main" id="{292F9088-E919-4292-BC06-274DACEF2A7B}"/>
              </a:ext>
            </a:extLst>
          </p:cNvPr>
          <p:cNvSpPr>
            <a:spLocks noGrp="1"/>
          </p:cNvSpPr>
          <p:nvPr>
            <p:ph type="ftr" sz="quarter" idx="12"/>
          </p:nvPr>
        </p:nvSpPr>
        <p:spPr>
          <a:xfrm>
            <a:off x="2133600" y="6248401"/>
            <a:ext cx="6096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310187871"/>
      </p:ext>
    </p:extLst>
  </p:cSld>
  <p:clrMapOvr>
    <a:overrideClrMapping bg1="lt1" tx1="dk1" bg2="lt2" tx2="dk2" accent1="accent1" accent2="accent2" accent3="accent3" accent4="accent4" accent5="accent5" accent6="accent6" hlink="hlink" folHlink="folHlink"/>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0B08053-7189-4090-8977-24ADFE3EF587}"/>
              </a:ext>
            </a:extLst>
          </p:cNvPr>
          <p:cNvSpPr>
            <a:spLocks noGrp="1"/>
          </p:cNvSpPr>
          <p:nvPr>
            <p:ph type="dt" sz="half" idx="10"/>
          </p:nvPr>
        </p:nvSpPr>
        <p:spPr/>
        <p:txBody>
          <a:bodyPr/>
          <a:lstStyle>
            <a:lvl1pPr>
              <a:defRPr/>
            </a:lvl1pPr>
          </a:lstStyle>
          <a:p>
            <a:pPr>
              <a:defRPr/>
            </a:pPr>
            <a:fld id="{E1A26E3B-04C9-4EF9-B209-1AA65BF9A298}" type="datetimeFigureOut">
              <a:rPr lang="en-US"/>
              <a:pPr>
                <a:defRPr/>
              </a:pPr>
              <a:t>7/28/2022</a:t>
            </a:fld>
            <a:endParaRPr lang="en-US"/>
          </a:p>
        </p:txBody>
      </p:sp>
      <p:sp>
        <p:nvSpPr>
          <p:cNvPr id="5" name="Footer Placeholder 2">
            <a:extLst>
              <a:ext uri="{FF2B5EF4-FFF2-40B4-BE49-F238E27FC236}">
                <a16:creationId xmlns:a16="http://schemas.microsoft.com/office/drawing/2014/main" id="{8C8851C2-1A79-41F3-8C21-C6C36F7013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BD6878D-4506-4A9A-8823-54CDCBDFB982}"/>
              </a:ext>
            </a:extLst>
          </p:cNvPr>
          <p:cNvSpPr>
            <a:spLocks noGrp="1"/>
          </p:cNvSpPr>
          <p:nvPr>
            <p:ph type="sldNum" sz="quarter" idx="12"/>
          </p:nvPr>
        </p:nvSpPr>
        <p:spPr/>
        <p:txBody>
          <a:bodyPr/>
          <a:lstStyle>
            <a:lvl1pPr>
              <a:defRPr/>
            </a:lvl1pPr>
          </a:lstStyle>
          <a:p>
            <a:pPr>
              <a:defRPr/>
            </a:pPr>
            <a:fld id="{85F6D726-1FB0-429D-B8BB-811AA1F720E3}" type="slidenum">
              <a:rPr lang="en-US" altLang="en-US"/>
              <a:pPr>
                <a:defRPr/>
              </a:pPr>
              <a:t>‹#›</a:t>
            </a:fld>
            <a:endParaRPr lang="en-US" altLang="en-US"/>
          </a:p>
        </p:txBody>
      </p:sp>
    </p:spTree>
    <p:extLst>
      <p:ext uri="{BB962C8B-B14F-4D97-AF65-F5344CB8AC3E}">
        <p14:creationId xmlns:p14="http://schemas.microsoft.com/office/powerpoint/2010/main" val="239837398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0681C6-2841-4399-B388-72D185BC7344}"/>
              </a:ext>
            </a:extLst>
          </p:cNvPr>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a:extLst>
              <a:ext uri="{FF2B5EF4-FFF2-40B4-BE49-F238E27FC236}">
                <a16:creationId xmlns:a16="http://schemas.microsoft.com/office/drawing/2014/main" id="{59CCC5B2-5C9B-4525-8F08-FE0BC6763A99}"/>
              </a:ext>
            </a:extLst>
          </p:cNvPr>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ectangle 5">
            <a:extLst>
              <a:ext uri="{FF2B5EF4-FFF2-40B4-BE49-F238E27FC236}">
                <a16:creationId xmlns:a16="http://schemas.microsoft.com/office/drawing/2014/main" id="{7BF4F4D5-5AF0-4462-B603-2451D8BABF4C}"/>
              </a:ext>
            </a:extLst>
          </p:cNvPr>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52AFD6C-D175-44E8-B86E-005DCAF79BCB}"/>
              </a:ext>
            </a:extLst>
          </p:cNvPr>
          <p:cNvSpPr>
            <a:spLocks noGrp="1"/>
          </p:cNvSpPr>
          <p:nvPr>
            <p:ph type="dt" sz="half" idx="10"/>
          </p:nvPr>
        </p:nvSpPr>
        <p:spPr>
          <a:xfrm>
            <a:off x="8737600" y="6248401"/>
            <a:ext cx="2946400" cy="365125"/>
          </a:xfrm>
        </p:spPr>
        <p:txBody>
          <a:bodyPr/>
          <a:lstStyle>
            <a:lvl1pPr>
              <a:defRPr/>
            </a:lvl1pPr>
          </a:lstStyle>
          <a:p>
            <a:pPr>
              <a:defRPr/>
            </a:pPr>
            <a:fld id="{219DC1D7-934D-4446-AAEA-5136C2C13951}" type="datetimeFigureOut">
              <a:rPr lang="en-US"/>
              <a:pPr>
                <a:defRPr/>
              </a:pPr>
              <a:t>7/28/2022</a:t>
            </a:fld>
            <a:endParaRPr lang="en-US"/>
          </a:p>
        </p:txBody>
      </p:sp>
      <p:sp>
        <p:nvSpPr>
          <p:cNvPr id="8" name="Footer Placeholder 4">
            <a:extLst>
              <a:ext uri="{FF2B5EF4-FFF2-40B4-BE49-F238E27FC236}">
                <a16:creationId xmlns:a16="http://schemas.microsoft.com/office/drawing/2014/main" id="{1DC7229C-28D3-4455-BD93-07225D8EEFF3}"/>
              </a:ext>
            </a:extLst>
          </p:cNvPr>
          <p:cNvSpPr>
            <a:spLocks noGrp="1"/>
          </p:cNvSpPr>
          <p:nvPr>
            <p:ph type="ftr" sz="quarter" idx="11"/>
          </p:nvPr>
        </p:nvSpPr>
        <p:spPr>
          <a:xfrm>
            <a:off x="609601" y="6248401"/>
            <a:ext cx="7431617"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8010F8F-4F57-43AC-8C92-B68501FF1E96}"/>
              </a:ext>
            </a:extLst>
          </p:cNvPr>
          <p:cNvSpPr>
            <a:spLocks noGrp="1"/>
          </p:cNvSpPr>
          <p:nvPr>
            <p:ph type="sldNum" sz="quarter" idx="12"/>
          </p:nvPr>
        </p:nvSpPr>
        <p:spPr>
          <a:xfrm rot="5400000">
            <a:off x="8075084" y="103717"/>
            <a:ext cx="533400" cy="325967"/>
          </a:xfrm>
        </p:spPr>
        <p:txBody>
          <a:bodyPr/>
          <a:lstStyle>
            <a:lvl1pPr>
              <a:defRPr/>
            </a:lvl1pPr>
          </a:lstStyle>
          <a:p>
            <a:pPr>
              <a:defRPr/>
            </a:pPr>
            <a:fld id="{6DD4885B-ED84-48E6-BB36-3269BCC145F1}" type="slidenum">
              <a:rPr lang="en-US" altLang="en-US"/>
              <a:pPr>
                <a:defRPr/>
              </a:pPr>
              <a:t>‹#›</a:t>
            </a:fld>
            <a:endParaRPr lang="en-US" altLang="en-US"/>
          </a:p>
        </p:txBody>
      </p:sp>
    </p:spTree>
    <p:extLst>
      <p:ext uri="{BB962C8B-B14F-4D97-AF65-F5344CB8AC3E}">
        <p14:creationId xmlns:p14="http://schemas.microsoft.com/office/powerpoint/2010/main" val="273823891"/>
      </p:ext>
    </p:extLst>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6034-2B04-4F61-ADA8-B601B5FEB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277AB-69B7-48CC-92B1-6C4AE86699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47F81-E59F-4BFB-8D82-FA409A861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98616-17E8-4321-9B07-0C7563E5596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311B1D2-A3F9-44C0-9863-4A39E9B011B0}"/>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0EA78D06-36DC-4E0A-8C4E-9C87027C4FB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12833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6ADB-DD63-4C56-AA1F-D80EEFF84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C8E35B-8B61-4A59-8506-110FC207B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5F4D40-65DA-4843-9271-51FFE170D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48861-EDE8-4F6D-A476-8A4B6AE374C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7195840-02CF-4D41-BFF6-63B48CDCBB5D}"/>
              </a:ext>
            </a:extLst>
          </p:cNvPr>
          <p:cNvSpPr>
            <a:spLocks noGrp="1"/>
          </p:cNvSpPr>
          <p:nvPr>
            <p:ph type="ftr" sz="quarter" idx="11"/>
          </p:nvPr>
        </p:nvSpPr>
        <p:spPr/>
        <p:txBody>
          <a:bodyPr/>
          <a:lstStyle/>
          <a:p>
            <a:r>
              <a:rPr lang="en-US" dirty="0"/>
              <a:t>January 27, 2022</a:t>
            </a:r>
          </a:p>
        </p:txBody>
      </p:sp>
      <p:sp>
        <p:nvSpPr>
          <p:cNvPr id="7" name="Slide Number Placeholder 6">
            <a:extLst>
              <a:ext uri="{FF2B5EF4-FFF2-40B4-BE49-F238E27FC236}">
                <a16:creationId xmlns:a16="http://schemas.microsoft.com/office/drawing/2014/main" id="{3B9FA87C-DE66-4200-BFCB-722A2847FA8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21655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2.sv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E6EFC-0912-4D55-8912-701F845B5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5F16EA-27D8-4E32-BCA5-4CD1F45FA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013F9-ED7A-4FEA-B260-6F70CAC15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F38DA4E-D94F-450C-AC4E-6249DEC92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January 27, 2022</a:t>
            </a:r>
          </a:p>
        </p:txBody>
      </p:sp>
      <p:sp>
        <p:nvSpPr>
          <p:cNvPr id="6" name="Slide Number Placeholder 5">
            <a:extLst>
              <a:ext uri="{FF2B5EF4-FFF2-40B4-BE49-F238E27FC236}">
                <a16:creationId xmlns:a16="http://schemas.microsoft.com/office/drawing/2014/main" id="{D80C6FA2-0C4E-4479-A5F0-EFA73DC0E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45E99-662F-4014-8430-82C62712351D}" type="slidenum">
              <a:rPr lang="en-US" smtClean="0"/>
              <a:t>‹#›</a:t>
            </a:fld>
            <a:endParaRPr lang="en-US" dirty="0"/>
          </a:p>
        </p:txBody>
      </p:sp>
    </p:spTree>
    <p:extLst>
      <p:ext uri="{BB962C8B-B14F-4D97-AF65-F5344CB8AC3E}">
        <p14:creationId xmlns:p14="http://schemas.microsoft.com/office/powerpoint/2010/main" val="285194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7/28/2022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1271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EF6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34713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7/28/2022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pic>
        <p:nvPicPr>
          <p:cNvPr id="18" name="Graphic 17">
            <a:extLst>
              <a:ext uri="{FF2B5EF4-FFF2-40B4-BE49-F238E27FC236}">
                <a16:creationId xmlns:a16="http://schemas.microsoft.com/office/drawing/2014/main" id="{CF6E9398-4D11-44B9-8BEA-09F40ABFC821}"/>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048" y="6405779"/>
            <a:ext cx="12188952" cy="457086"/>
          </a:xfrm>
          <a:prstGeom prst="rect">
            <a:avLst/>
          </a:prstGeom>
        </p:spPr>
      </p:pic>
    </p:spTree>
    <p:extLst>
      <p:ext uri="{BB962C8B-B14F-4D97-AF65-F5344CB8AC3E}">
        <p14:creationId xmlns:p14="http://schemas.microsoft.com/office/powerpoint/2010/main" val="1684872776"/>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CDAD3D-6AC6-411B-87FE-C16D4D7E05D1}" type="datetimeFigureOut">
              <a:rPr lang="en-US" smtClean="0"/>
              <a:t>7/28/2022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F7BCB07-8581-4B39-B2D2-AE1765D9C795}" type="slidenum">
              <a:rPr lang="en-US" smtClean="0"/>
              <a:t>‹#›</a:t>
            </a:fld>
            <a:endParaRPr lang="en-US"/>
          </a:p>
        </p:txBody>
      </p:sp>
    </p:spTree>
    <p:extLst>
      <p:ext uri="{BB962C8B-B14F-4D97-AF65-F5344CB8AC3E}">
        <p14:creationId xmlns:p14="http://schemas.microsoft.com/office/powerpoint/2010/main" val="10204568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340CC36F-7A51-4F05-A240-D3F1BCE65D0B}"/>
              </a:ext>
            </a:extLst>
          </p:cNvPr>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EB1E4827-C476-454D-9A23-35DCA54ED3B0}"/>
              </a:ext>
            </a:extLst>
          </p:cNvPr>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46DE70EF-9033-4685-B4DF-61A0931A5FE9}"/>
              </a:ext>
            </a:extLst>
          </p:cNvPr>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46F2D966-972C-4090-8C31-7FF45C6177E4}" type="datetimeFigureOut">
              <a:rPr lang="en-US"/>
              <a:pPr>
                <a:defRPr/>
              </a:pPr>
              <a:t>7/28/2022</a:t>
            </a:fld>
            <a:endParaRPr lang="en-US"/>
          </a:p>
        </p:txBody>
      </p:sp>
      <p:sp>
        <p:nvSpPr>
          <p:cNvPr id="3" name="Footer Placeholder 2">
            <a:extLst>
              <a:ext uri="{FF2B5EF4-FFF2-40B4-BE49-F238E27FC236}">
                <a16:creationId xmlns:a16="http://schemas.microsoft.com/office/drawing/2014/main" id="{9E65F01A-C50B-4132-BFC9-109402F4FFEA}"/>
              </a:ext>
            </a:extLst>
          </p:cNvPr>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a:extLst>
              <a:ext uri="{FF2B5EF4-FFF2-40B4-BE49-F238E27FC236}">
                <a16:creationId xmlns:a16="http://schemas.microsoft.com/office/drawing/2014/main" id="{52D63610-69E1-4328-AA67-B254F23F9CA0}"/>
              </a:ext>
            </a:extLst>
          </p:cNvPr>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Rectangle 7">
            <a:extLst>
              <a:ext uri="{FF2B5EF4-FFF2-40B4-BE49-F238E27FC236}">
                <a16:creationId xmlns:a16="http://schemas.microsoft.com/office/drawing/2014/main" id="{9564E92B-08F1-457B-B111-B32E761DE496}"/>
              </a:ext>
            </a:extLst>
          </p:cNvPr>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9" name="Rectangle 8">
            <a:extLst>
              <a:ext uri="{FF2B5EF4-FFF2-40B4-BE49-F238E27FC236}">
                <a16:creationId xmlns:a16="http://schemas.microsoft.com/office/drawing/2014/main" id="{EE8292B0-5ACA-4A30-8022-0A0BC8567F16}"/>
              </a:ext>
            </a:extLst>
          </p:cNvPr>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3" name="Slide Number Placeholder 22">
            <a:extLst>
              <a:ext uri="{FF2B5EF4-FFF2-40B4-BE49-F238E27FC236}">
                <a16:creationId xmlns:a16="http://schemas.microsoft.com/office/drawing/2014/main" id="{8CD146EB-A23B-4426-AD0D-DD3BD7894A3D}"/>
              </a:ext>
            </a:extLst>
          </p:cNvPr>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0"/>
              </a:defRPr>
            </a:lvl1pPr>
          </a:lstStyle>
          <a:p>
            <a:pPr>
              <a:defRPr/>
            </a:pPr>
            <a:fld id="{5A57A893-1FF1-46F3-B1BA-6781F00A95B5}" type="slidenum">
              <a:rPr lang="en-US" altLang="en-US"/>
              <a:pPr>
                <a:defRPr/>
              </a:pPr>
              <a:t>‹#›</a:t>
            </a:fld>
            <a:endParaRPr lang="en-US" altLang="en-US"/>
          </a:p>
        </p:txBody>
      </p:sp>
    </p:spTree>
    <p:extLst>
      <p:ext uri="{BB962C8B-B14F-4D97-AF65-F5344CB8AC3E}">
        <p14:creationId xmlns:p14="http://schemas.microsoft.com/office/powerpoint/2010/main" val="419810954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6.xml"/><Relationship Id="rId5" Type="http://schemas.openxmlformats.org/officeDocument/2006/relationships/image" Target="../media/image33.sv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36.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36.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image" Target="../media/image36.png"/><Relationship Id="rId4" Type="http://schemas.openxmlformats.org/officeDocument/2006/relationships/image" Target="../media/image41.gif"/></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36.png"/><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8" Type="http://schemas.openxmlformats.org/officeDocument/2006/relationships/hyperlink" Target="https://twitter.com/America250NC" TargetMode="External"/><Relationship Id="rId3" Type="http://schemas.openxmlformats.org/officeDocument/2006/relationships/image" Target="../media/image45.png"/><Relationship Id="rId7" Type="http://schemas.openxmlformats.org/officeDocument/2006/relationships/hyperlink" Target="https://www.facebook.com/america250nc" TargetMode="External"/><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hyperlink" Target="https://www.ncdcr.gov/america-250-nc/" TargetMode="External"/><Relationship Id="rId5" Type="http://schemas.openxmlformats.org/officeDocument/2006/relationships/image" Target="../media/image47.png"/><Relationship Id="rId10" Type="http://schemas.openxmlformats.org/officeDocument/2006/relationships/image" Target="../media/image36.png"/><Relationship Id="rId4" Type="http://schemas.openxmlformats.org/officeDocument/2006/relationships/image" Target="../media/image46.png"/><Relationship Id="rId9" Type="http://schemas.openxmlformats.org/officeDocument/2006/relationships/hyperlink" Target="https://america250.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29.png"/><Relationship Id="rId7" Type="http://schemas.openxmlformats.org/officeDocument/2006/relationships/image" Target="../media/image53.sv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66.xml"/><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74.png"/><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78.png"/><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tatearchivists.org/programs-education/cosa-webinar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tatearchivists.org/programs-education/cosa-webinar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statearchivists.org/research-resources/resource-center" TargetMode="External"/><Relationship Id="rId2" Type="http://schemas.openxmlformats.org/officeDocument/2006/relationships/hyperlink" Target="http://www.statearchivists.org/"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youtube.com/user/StateArchivists/" TargetMode="External"/><Relationship Id="rId4" Type="http://schemas.openxmlformats.org/officeDocument/2006/relationships/hyperlink" Target="http://www.facebook.com/CouncilOfStateArchivists"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F74A7D-4E59-47FD-81F2-D7E49CD03582}"/>
              </a:ext>
            </a:extLst>
          </p:cNvPr>
          <p:cNvSpPr>
            <a:spLocks noGrp="1"/>
          </p:cNvSpPr>
          <p:nvPr>
            <p:ph type="ctrTitle"/>
          </p:nvPr>
        </p:nvSpPr>
        <p:spPr>
          <a:xfrm>
            <a:off x="634275" y="133355"/>
            <a:ext cx="4423499" cy="3705208"/>
          </a:xfrm>
        </p:spPr>
        <p:txBody>
          <a:bodyPr vert="horz" lIns="91440" tIns="45720" rIns="91440" bIns="45720" rtlCol="0" anchor="b">
            <a:normAutofit fontScale="90000"/>
          </a:bodyPr>
          <a:lstStyle/>
          <a:p>
            <a:pPr algn="l"/>
            <a:r>
              <a:rPr lang="en-US" sz="3400" b="1" kern="1200" dirty="0" err="1">
                <a:solidFill>
                  <a:srgbClr val="FFFFFF"/>
                </a:solidFill>
                <a:effectLst/>
                <a:latin typeface="+mj-lt"/>
                <a:ea typeface="+mj-ea"/>
                <a:cs typeface="+mj-cs"/>
              </a:rPr>
              <a:t>CoSA</a:t>
            </a:r>
            <a:r>
              <a:rPr lang="en-US" sz="3400" b="1" kern="1200" dirty="0">
                <a:solidFill>
                  <a:srgbClr val="FFFFFF"/>
                </a:solidFill>
                <a:effectLst/>
                <a:latin typeface="+mj-lt"/>
                <a:ea typeface="+mj-ea"/>
                <a:cs typeface="+mj-cs"/>
              </a:rPr>
              <a:t> Member Webinar</a:t>
            </a:r>
            <a:br>
              <a:rPr lang="en-US" sz="3400" b="1" kern="1200" dirty="0">
                <a:solidFill>
                  <a:srgbClr val="FFFFFF"/>
                </a:solidFill>
                <a:effectLst/>
                <a:latin typeface="+mj-lt"/>
                <a:ea typeface="+mj-ea"/>
                <a:cs typeface="+mj-cs"/>
              </a:rPr>
            </a:br>
            <a:br>
              <a:rPr lang="en-US" sz="3400" b="1" kern="1200" dirty="0">
                <a:solidFill>
                  <a:srgbClr val="FFFFFF"/>
                </a:solidFill>
                <a:effectLst/>
                <a:latin typeface="+mj-lt"/>
                <a:ea typeface="+mj-ea"/>
                <a:cs typeface="+mj-cs"/>
              </a:rPr>
            </a:br>
            <a:br>
              <a:rPr lang="en-US" sz="3400" b="1" kern="1200" dirty="0">
                <a:solidFill>
                  <a:srgbClr val="FFFFFF"/>
                </a:solidFill>
                <a:effectLst/>
                <a:latin typeface="+mj-lt"/>
                <a:ea typeface="+mj-ea"/>
                <a:cs typeface="+mj-cs"/>
              </a:rPr>
            </a:br>
            <a:r>
              <a:rPr lang="en-US" sz="3400" b="1" kern="1200" dirty="0">
                <a:solidFill>
                  <a:srgbClr val="FFFFFF"/>
                </a:solidFill>
                <a:effectLst/>
                <a:latin typeface="+mj-lt"/>
                <a:ea typeface="+mj-ea"/>
                <a:cs typeface="+mj-cs"/>
              </a:rPr>
              <a:t>America 250 -A Look at National Plans and Activities in North Carolina and Utah</a:t>
            </a:r>
            <a:br>
              <a:rPr lang="en-US" sz="3400" b="1" kern="1200" dirty="0">
                <a:solidFill>
                  <a:srgbClr val="FFFFFF"/>
                </a:solidFill>
                <a:effectLst/>
                <a:latin typeface="+mj-lt"/>
                <a:ea typeface="+mj-ea"/>
                <a:cs typeface="+mj-cs"/>
              </a:rPr>
            </a:br>
            <a:endParaRPr lang="en-US" sz="3400" b="1" kern="1200" dirty="0">
              <a:solidFill>
                <a:srgbClr val="FFFFFF"/>
              </a:solidFill>
              <a:effectLst/>
              <a:latin typeface="+mj-lt"/>
              <a:ea typeface="+mj-ea"/>
              <a:cs typeface="+mj-cs"/>
            </a:endParaRPr>
          </a:p>
        </p:txBody>
      </p:sp>
      <p:sp>
        <p:nvSpPr>
          <p:cNvPr id="3" name="Subtitle 2">
            <a:extLst>
              <a:ext uri="{FF2B5EF4-FFF2-40B4-BE49-F238E27FC236}">
                <a16:creationId xmlns:a16="http://schemas.microsoft.com/office/drawing/2014/main" id="{76B3F09A-E65B-4EE6-A273-F8AB450AA9AD}"/>
              </a:ext>
            </a:extLst>
          </p:cNvPr>
          <p:cNvSpPr>
            <a:spLocks noGrp="1"/>
          </p:cNvSpPr>
          <p:nvPr>
            <p:ph type="subTitle" idx="1"/>
          </p:nvPr>
        </p:nvSpPr>
        <p:spPr>
          <a:xfrm>
            <a:off x="638921" y="4013165"/>
            <a:ext cx="4204012" cy="2205732"/>
          </a:xfrm>
        </p:spPr>
        <p:txBody>
          <a:bodyPr vert="horz" lIns="91440" tIns="45720" rIns="91440" bIns="45720" rtlCol="0" anchor="t">
            <a:normAutofit/>
          </a:bodyPr>
          <a:lstStyle/>
          <a:p>
            <a:pPr algn="r">
              <a:spcAft>
                <a:spcPts val="600"/>
              </a:spcAft>
            </a:pPr>
            <a:endParaRPr lang="en-US" sz="1800" b="1" kern="1200" dirty="0">
              <a:solidFill>
                <a:srgbClr val="FFFFFF"/>
              </a:solidFill>
              <a:effectLst>
                <a:outerShdw blurRad="38100" dist="38100" dir="2700000" algn="tl">
                  <a:srgbClr val="000000">
                    <a:alpha val="43137"/>
                  </a:srgbClr>
                </a:outerShdw>
              </a:effectLst>
              <a:latin typeface="+mn-lt"/>
              <a:ea typeface="+mn-ea"/>
              <a:cs typeface="+mn-cs"/>
            </a:endParaRPr>
          </a:p>
          <a:p>
            <a:pPr algn="r">
              <a:spcAft>
                <a:spcPts val="600"/>
              </a:spcAft>
            </a:pPr>
            <a:r>
              <a:rPr lang="en-US" sz="1800" b="1" kern="1200" dirty="0">
                <a:solidFill>
                  <a:srgbClr val="FFFFFF"/>
                </a:solidFill>
                <a:latin typeface="+mn-lt"/>
                <a:ea typeface="+mn-ea"/>
                <a:cs typeface="+mn-cs"/>
              </a:rPr>
              <a:t>July 28,  2022</a:t>
            </a:r>
          </a:p>
          <a:p>
            <a:pPr algn="r">
              <a:spcAft>
                <a:spcPts val="600"/>
              </a:spcAft>
            </a:pPr>
            <a:r>
              <a:rPr lang="en-US" sz="1800" b="1" kern="1200" dirty="0">
                <a:solidFill>
                  <a:srgbClr val="FFFFFF"/>
                </a:solidFill>
                <a:latin typeface="+mn-lt"/>
                <a:ea typeface="+mn-ea"/>
                <a:cs typeface="+mn-cs"/>
              </a:rPr>
              <a:t>3 pm Eastern</a:t>
            </a:r>
          </a:p>
        </p:txBody>
      </p:sp>
      <p:cxnSp>
        <p:nvCxnSpPr>
          <p:cNvPr id="70" name="Straight Connector 69">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5" name="Picture 24" descr="Logo&#10;&#10;Description automatically generated">
            <a:extLst>
              <a:ext uri="{FF2B5EF4-FFF2-40B4-BE49-F238E27FC236}">
                <a16:creationId xmlns:a16="http://schemas.microsoft.com/office/drawing/2014/main" id="{26A1115E-7DB1-4E19-9059-6C96A3FB1165}"/>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6096000" y="2931312"/>
            <a:ext cx="5459470" cy="996352"/>
          </a:xfrm>
          <a:prstGeom prst="rect">
            <a:avLst/>
          </a:prstGeom>
          <a:noFill/>
        </p:spPr>
      </p:pic>
      <p:sp>
        <p:nvSpPr>
          <p:cNvPr id="4" name="Footer Placeholder 3">
            <a:extLst>
              <a:ext uri="{FF2B5EF4-FFF2-40B4-BE49-F238E27FC236}">
                <a16:creationId xmlns:a16="http://schemas.microsoft.com/office/drawing/2014/main" id="{AC16D6AE-5606-4490-87AD-AE550941430C}"/>
              </a:ext>
            </a:extLst>
          </p:cNvPr>
          <p:cNvSpPr>
            <a:spLocks noGrp="1"/>
          </p:cNvSpPr>
          <p:nvPr>
            <p:ph type="ftr" sz="quarter" idx="11"/>
          </p:nvPr>
        </p:nvSpPr>
        <p:spPr>
          <a:xfrm>
            <a:off x="6094362" y="6356350"/>
            <a:ext cx="4281671" cy="365125"/>
          </a:xfrm>
        </p:spPr>
        <p:txBody>
          <a:bodyPr vert="horz" lIns="91440" tIns="45720" rIns="91440" bIns="45720" rtlCol="0" anchor="ctr">
            <a:normAutofit/>
          </a:bodyPr>
          <a:lstStyle/>
          <a:p>
            <a:pPr algn="l">
              <a:spcAft>
                <a:spcPts val="600"/>
              </a:spcAft>
            </a:pPr>
            <a:r>
              <a:rPr lang="en-US" dirty="0"/>
              <a:t>July 28, </a:t>
            </a:r>
            <a:r>
              <a:rPr lang="en-US" kern="1200" dirty="0">
                <a:solidFill>
                  <a:schemeClr val="tx1">
                    <a:tint val="75000"/>
                  </a:schemeClr>
                </a:solidFill>
                <a:latin typeface="+mn-lt"/>
                <a:ea typeface="+mn-ea"/>
                <a:cs typeface="+mn-cs"/>
              </a:rPr>
              <a:t> 2022</a:t>
            </a:r>
          </a:p>
        </p:txBody>
      </p:sp>
      <p:sp>
        <p:nvSpPr>
          <p:cNvPr id="11" name="TextBox 10">
            <a:extLst>
              <a:ext uri="{FF2B5EF4-FFF2-40B4-BE49-F238E27FC236}">
                <a16:creationId xmlns:a16="http://schemas.microsoft.com/office/drawing/2014/main" id="{EBF33DA2-76E7-4F2D-A6A7-6D55EC70CCB8}"/>
              </a:ext>
            </a:extLst>
          </p:cNvPr>
          <p:cNvSpPr txBox="1"/>
          <p:nvPr/>
        </p:nvSpPr>
        <p:spPr>
          <a:xfrm rot="10800000" flipV="1">
            <a:off x="6145011" y="6058679"/>
            <a:ext cx="5879921" cy="261610"/>
          </a:xfrm>
          <a:prstGeom prst="rect">
            <a:avLst/>
          </a:prstGeom>
          <a:noFill/>
        </p:spPr>
        <p:txBody>
          <a:bodyPr wrap="square">
            <a:spAutoFit/>
          </a:bodyPr>
          <a:lstStyle/>
          <a:p>
            <a:pPr>
              <a:spcAft>
                <a:spcPts val="600"/>
              </a:spcAft>
            </a:pPr>
            <a:r>
              <a:rPr lang="en-US" sz="1100" dirty="0"/>
              <a:t>Disclaimer:  This webinar is being recorded and will be available for viewing on the CoSA website.</a:t>
            </a:r>
          </a:p>
        </p:txBody>
      </p:sp>
    </p:spTree>
    <p:extLst>
      <p:ext uri="{BB962C8B-B14F-4D97-AF65-F5344CB8AC3E}">
        <p14:creationId xmlns:p14="http://schemas.microsoft.com/office/powerpoint/2010/main" val="293598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175D19-1FEC-4DFB-BF2A-971D4B973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Rectangle 12">
            <a:extLst>
              <a:ext uri="{FF2B5EF4-FFF2-40B4-BE49-F238E27FC236}">
                <a16:creationId xmlns:a16="http://schemas.microsoft.com/office/drawing/2014/main" id="{CA651283-6D7A-4DC5-B604-9D8A825FA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5400" cap="sq">
            <a:solidFill>
              <a:srgbClr val="FBF46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Picture 5" descr="A picture containing text, flag&#10;&#10;Description automatically generated">
            <a:extLst>
              <a:ext uri="{FF2B5EF4-FFF2-40B4-BE49-F238E27FC236}">
                <a16:creationId xmlns:a16="http://schemas.microsoft.com/office/drawing/2014/main" id="{D08D2607-F973-4A12-B9FA-A9B9AF0824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198"/>
          <a:stretch/>
        </p:blipFill>
        <p:spPr>
          <a:xfrm>
            <a:off x="2260138" y="1403115"/>
            <a:ext cx="7671724" cy="3919250"/>
          </a:xfrm>
          <a:prstGeom prst="rect">
            <a:avLst/>
          </a:prstGeom>
        </p:spPr>
      </p:pic>
    </p:spTree>
    <p:extLst>
      <p:ext uri="{BB962C8B-B14F-4D97-AF65-F5344CB8AC3E}">
        <p14:creationId xmlns:p14="http://schemas.microsoft.com/office/powerpoint/2010/main" val="278351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1A227420-B7F1-4ABB-86E7-C85F66CE3321}"/>
              </a:ext>
            </a:extLst>
          </p:cNvPr>
          <p:cNvSpPr>
            <a:spLocks noGrp="1"/>
          </p:cNvSpPr>
          <p:nvPr>
            <p:ph type="title"/>
          </p:nvPr>
        </p:nvSpPr>
        <p:spPr>
          <a:xfrm>
            <a:off x="289249" y="1212903"/>
            <a:ext cx="4016116" cy="2216097"/>
          </a:xfrm>
        </p:spPr>
        <p:txBody>
          <a:bodyPr vert="horz" lIns="91440" tIns="45720" rIns="91440" bIns="45720" rtlCol="0">
            <a:normAutofit fontScale="90000"/>
          </a:bodyPr>
          <a:lstStyle/>
          <a:p>
            <a:r>
              <a:rPr lang="en-US" sz="3200" spc="-100" dirty="0"/>
              <a:t>We know that the 1976 Bicentennial helped increase the number of history organizations by 30 to 40 percent.</a:t>
            </a:r>
          </a:p>
        </p:txBody>
      </p:sp>
      <p:sp>
        <p:nvSpPr>
          <p:cNvPr id="9" name="Content Placeholder 2">
            <a:extLst>
              <a:ext uri="{FF2B5EF4-FFF2-40B4-BE49-F238E27FC236}">
                <a16:creationId xmlns:a16="http://schemas.microsoft.com/office/drawing/2014/main" id="{898AE821-04C5-4578-BB51-F1C2DD667892}"/>
              </a:ext>
            </a:extLst>
          </p:cNvPr>
          <p:cNvSpPr>
            <a:spLocks noGrp="1"/>
          </p:cNvSpPr>
          <p:nvPr>
            <p:ph idx="1"/>
          </p:nvPr>
        </p:nvSpPr>
        <p:spPr>
          <a:xfrm>
            <a:off x="289249" y="3931919"/>
            <a:ext cx="4016116" cy="1853061"/>
          </a:xfrm>
        </p:spPr>
        <p:txBody>
          <a:bodyPr vert="horz" lIns="91440" tIns="45720" rIns="91440" bIns="45720" rtlCol="0" anchor="t">
            <a:normAutofit/>
          </a:bodyPr>
          <a:lstStyle/>
          <a:p>
            <a:pPr marL="0" indent="0">
              <a:buNone/>
            </a:pPr>
            <a:r>
              <a:rPr lang="en-US" dirty="0">
                <a:solidFill>
                  <a:srgbClr val="FFFFFF"/>
                </a:solidFill>
              </a:rPr>
              <a:t>https://aaslh.org/census/</a:t>
            </a:r>
          </a:p>
        </p:txBody>
      </p:sp>
      <p:pic>
        <p:nvPicPr>
          <p:cNvPr id="3" name="Picture 2" descr="Text&#10;&#10;Description automatically generated">
            <a:extLst>
              <a:ext uri="{FF2B5EF4-FFF2-40B4-BE49-F238E27FC236}">
                <a16:creationId xmlns:a16="http://schemas.microsoft.com/office/drawing/2014/main" id="{AA11A26C-4B87-9E14-2A93-9238AED7C7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 b="-3"/>
          <a:stretch/>
        </p:blipFill>
        <p:spPr>
          <a:xfrm>
            <a:off x="5137463" y="759599"/>
            <a:ext cx="6193767" cy="5330650"/>
          </a:xfrm>
          <a:prstGeom prst="rect">
            <a:avLst/>
          </a:prstGeom>
        </p:spPr>
      </p:pic>
    </p:spTree>
    <p:extLst>
      <p:ext uri="{BB962C8B-B14F-4D97-AF65-F5344CB8AC3E}">
        <p14:creationId xmlns:p14="http://schemas.microsoft.com/office/powerpoint/2010/main" val="422284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175D19-1FEC-4DFB-BF2A-971D4B973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Rectangle 12">
            <a:extLst>
              <a:ext uri="{FF2B5EF4-FFF2-40B4-BE49-F238E27FC236}">
                <a16:creationId xmlns:a16="http://schemas.microsoft.com/office/drawing/2014/main" id="{CA651283-6D7A-4DC5-B604-9D8A825FA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5400" cap="sq">
            <a:solidFill>
              <a:srgbClr val="FBF46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3" name="Picture 2" descr="Chart, funnel chart&#10;&#10;Description automatically generated">
            <a:extLst>
              <a:ext uri="{FF2B5EF4-FFF2-40B4-BE49-F238E27FC236}">
                <a16:creationId xmlns:a16="http://schemas.microsoft.com/office/drawing/2014/main" id="{6A5144D6-469E-E3D2-9D17-628E24308B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
            <a:ext cx="12192000" cy="6857848"/>
          </a:xfrm>
          <a:prstGeom prst="rect">
            <a:avLst/>
          </a:prstGeom>
        </p:spPr>
      </p:pic>
    </p:spTree>
    <p:extLst>
      <p:ext uri="{BB962C8B-B14F-4D97-AF65-F5344CB8AC3E}">
        <p14:creationId xmlns:p14="http://schemas.microsoft.com/office/powerpoint/2010/main" val="179470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175D19-1FEC-4DFB-BF2A-971D4B973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Rectangle 12">
            <a:extLst>
              <a:ext uri="{FF2B5EF4-FFF2-40B4-BE49-F238E27FC236}">
                <a16:creationId xmlns:a16="http://schemas.microsoft.com/office/drawing/2014/main" id="{CA651283-6D7A-4DC5-B604-9D8A825FA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5400" cap="sq">
            <a:solidFill>
              <a:srgbClr val="FBF46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Picture 5" descr="Text&#10;&#10;Description automatically generated">
            <a:extLst>
              <a:ext uri="{FF2B5EF4-FFF2-40B4-BE49-F238E27FC236}">
                <a16:creationId xmlns:a16="http://schemas.microsoft.com/office/drawing/2014/main" id="{5742FF7F-EA38-E93C-63C6-99997AC1E0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
            <a:ext cx="12192000" cy="6856781"/>
          </a:xfrm>
          <a:prstGeom prst="rect">
            <a:avLst/>
          </a:prstGeom>
        </p:spPr>
      </p:pic>
    </p:spTree>
    <p:extLst>
      <p:ext uri="{BB962C8B-B14F-4D97-AF65-F5344CB8AC3E}">
        <p14:creationId xmlns:p14="http://schemas.microsoft.com/office/powerpoint/2010/main" val="129359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130E94B5-6B03-4C6D-A886-D92083B3E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9" name="Rectangle 28">
            <a:extLst>
              <a:ext uri="{FF2B5EF4-FFF2-40B4-BE49-F238E27FC236}">
                <a16:creationId xmlns:a16="http://schemas.microsoft.com/office/drawing/2014/main" id="{597B8231-6339-4326-9EE6-D2F78558E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7974"/>
            <a:ext cx="11707367" cy="2538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040FFFD-3C10-244D-9F51-1D8B9AB3FD15}"/>
              </a:ext>
            </a:extLst>
          </p:cNvPr>
          <p:cNvSpPr>
            <a:spLocks noGrp="1"/>
          </p:cNvSpPr>
          <p:nvPr>
            <p:ph type="title"/>
          </p:nvPr>
        </p:nvSpPr>
        <p:spPr>
          <a:xfrm>
            <a:off x="1069848" y="4685966"/>
            <a:ext cx="10210862" cy="1326227"/>
          </a:xfrm>
        </p:spPr>
        <p:txBody>
          <a:bodyPr vert="horz" lIns="91440" tIns="45720" rIns="91440" bIns="45720" rtlCol="0" anchor="b">
            <a:noAutofit/>
          </a:bodyPr>
          <a:lstStyle/>
          <a:p>
            <a:r>
              <a:rPr lang="en-US" sz="2400" spc="-100" dirty="0"/>
              <a:t>1. History involves </a:t>
            </a:r>
            <a:r>
              <a:rPr lang="en-US" sz="2400" i="1" spc="-100" dirty="0"/>
              <a:t>critical thinking</a:t>
            </a:r>
            <a:r>
              <a:rPr lang="en-US" sz="2400" spc="-100" dirty="0"/>
              <a:t>.</a:t>
            </a:r>
            <a:br>
              <a:rPr lang="en-US" sz="2400" spc="-100" dirty="0"/>
            </a:br>
            <a:br>
              <a:rPr lang="en-US" sz="2400" spc="-100" dirty="0"/>
            </a:br>
            <a:r>
              <a:rPr lang="en-US" sz="2400" spc="-100" dirty="0"/>
              <a:t>2. Historical work is like </a:t>
            </a:r>
            <a:r>
              <a:rPr lang="en-US" sz="2400" i="1" spc="-100" dirty="0"/>
              <a:t>detective  work</a:t>
            </a:r>
            <a:r>
              <a:rPr lang="en-US" sz="2400" spc="-100" dirty="0"/>
              <a:t>.</a:t>
            </a:r>
            <a:br>
              <a:rPr lang="en-US" sz="2400" spc="-100" dirty="0"/>
            </a:br>
            <a:br>
              <a:rPr lang="en-US" sz="2400" spc="-100" dirty="0"/>
            </a:br>
            <a:r>
              <a:rPr lang="en-US" sz="2400" spc="-100" dirty="0"/>
              <a:t>3. History helps us make </a:t>
            </a:r>
            <a:r>
              <a:rPr lang="en-US" sz="2400" i="1" spc="-100" dirty="0"/>
              <a:t>progress toward justice</a:t>
            </a:r>
            <a:r>
              <a:rPr lang="en-US" sz="2400" spc="-100" dirty="0"/>
              <a:t>. </a:t>
            </a:r>
            <a:br>
              <a:rPr lang="en-US" sz="2400" spc="-100" dirty="0"/>
            </a:br>
            <a:br>
              <a:rPr lang="en-US" sz="2400" spc="-100" dirty="0"/>
            </a:br>
            <a:r>
              <a:rPr lang="en-US" sz="2400" spc="-100" dirty="0"/>
              <a:t>4. Use </a:t>
            </a:r>
            <a:r>
              <a:rPr lang="en-US" sz="2400" i="1" spc="-100" dirty="0"/>
              <a:t>concrete, location-specific, examples</a:t>
            </a:r>
            <a:r>
              <a:rPr lang="en-US" sz="2400" spc="-100" dirty="0"/>
              <a:t>.</a:t>
            </a:r>
          </a:p>
        </p:txBody>
      </p:sp>
      <p:pic>
        <p:nvPicPr>
          <p:cNvPr id="5" name="Picture 4" descr="Diagram&#10;&#10;Description automatically generated">
            <a:extLst>
              <a:ext uri="{FF2B5EF4-FFF2-40B4-BE49-F238E27FC236}">
                <a16:creationId xmlns:a16="http://schemas.microsoft.com/office/drawing/2014/main" id="{1A661670-1BB8-42B5-9923-75476CDC6B58}"/>
              </a:ext>
            </a:extLst>
          </p:cNvPr>
          <p:cNvPicPr>
            <a:picLocks noChangeAspect="1"/>
          </p:cNvPicPr>
          <p:nvPr/>
        </p:nvPicPr>
        <p:blipFill>
          <a:blip r:embed="rId2"/>
          <a:stretch>
            <a:fillRect/>
          </a:stretch>
        </p:blipFill>
        <p:spPr>
          <a:xfrm>
            <a:off x="3753283" y="498629"/>
            <a:ext cx="5148449" cy="2754421"/>
          </a:xfrm>
          <a:prstGeom prst="rect">
            <a:avLst/>
          </a:prstGeom>
        </p:spPr>
      </p:pic>
    </p:spTree>
    <p:extLst>
      <p:ext uri="{BB962C8B-B14F-4D97-AF65-F5344CB8AC3E}">
        <p14:creationId xmlns:p14="http://schemas.microsoft.com/office/powerpoint/2010/main" val="32441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9373E92-F88D-4F0A-94DF-393703E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38" y="46653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C629DAA0-ADF6-43FD-9C99-483F722B5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F32C8C35-BF44-4CFB-9754-81F07C98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2">
            <a:extLst>
              <a:ext uri="{FF2B5EF4-FFF2-40B4-BE49-F238E27FC236}">
                <a16:creationId xmlns:a16="http://schemas.microsoft.com/office/drawing/2014/main" id="{1D8E2B2F-D8E0-4EC8-9807-B3C5C673D046}"/>
              </a:ext>
            </a:extLst>
          </p:cNvPr>
          <p:cNvSpPr>
            <a:spLocks noGrp="1"/>
          </p:cNvSpPr>
          <p:nvPr>
            <p:ph idx="1"/>
          </p:nvPr>
        </p:nvSpPr>
        <p:spPr>
          <a:xfrm>
            <a:off x="192119" y="979714"/>
            <a:ext cx="5609968" cy="4713513"/>
          </a:xfrm>
        </p:spPr>
        <p:txBody>
          <a:bodyPr>
            <a:normAutofit/>
          </a:bodyPr>
          <a:lstStyle/>
          <a:p>
            <a:pPr marL="0" indent="0">
              <a:buNone/>
            </a:pPr>
            <a:r>
              <a:rPr lang="en-US" sz="2600" b="1" dirty="0">
                <a:solidFill>
                  <a:schemeClr val="bg1"/>
                </a:solidFill>
                <a:latin typeface="+mj-lt"/>
              </a:rPr>
              <a:t>Themes</a:t>
            </a:r>
          </a:p>
          <a:p>
            <a:r>
              <a:rPr lang="en-US" sz="2600" dirty="0">
                <a:solidFill>
                  <a:schemeClr val="bg1"/>
                </a:solidFill>
                <a:latin typeface="+mj-lt"/>
              </a:rPr>
              <a:t>&gt;  Unfinished Revolutions</a:t>
            </a:r>
          </a:p>
          <a:p>
            <a:r>
              <a:rPr lang="en-US" sz="2600" dirty="0">
                <a:solidFill>
                  <a:schemeClr val="bg1"/>
                </a:solidFill>
                <a:latin typeface="+mj-lt"/>
              </a:rPr>
              <a:t>&gt;  Power of Place</a:t>
            </a:r>
          </a:p>
          <a:p>
            <a:r>
              <a:rPr lang="en-US" sz="2600" dirty="0">
                <a:solidFill>
                  <a:schemeClr val="bg1"/>
                </a:solidFill>
                <a:latin typeface="+mj-lt"/>
              </a:rPr>
              <a:t>&gt;  We the People</a:t>
            </a:r>
          </a:p>
          <a:p>
            <a:r>
              <a:rPr lang="en-US" sz="2600" dirty="0">
                <a:solidFill>
                  <a:schemeClr val="bg1"/>
                </a:solidFill>
                <a:latin typeface="+mj-lt"/>
              </a:rPr>
              <a:t>&gt;  American Experiment</a:t>
            </a:r>
          </a:p>
          <a:p>
            <a:r>
              <a:rPr lang="en-US" sz="2600" dirty="0">
                <a:solidFill>
                  <a:schemeClr val="bg1"/>
                </a:solidFill>
                <a:latin typeface="+mj-lt"/>
              </a:rPr>
              <a:t>&gt;  Doing History</a:t>
            </a:r>
          </a:p>
          <a:p>
            <a:pPr marL="0" indent="0">
              <a:buNone/>
            </a:pPr>
            <a:br>
              <a:rPr lang="en-US" sz="1800" dirty="0">
                <a:solidFill>
                  <a:schemeClr val="bg1"/>
                </a:solidFill>
                <a:latin typeface=""/>
              </a:rPr>
            </a:br>
            <a:endParaRPr lang="en-US" sz="1800" dirty="0">
              <a:solidFill>
                <a:schemeClr val="bg1"/>
              </a:solidFill>
              <a:latin typeface=""/>
            </a:endParaRPr>
          </a:p>
        </p:txBody>
      </p:sp>
      <p:pic>
        <p:nvPicPr>
          <p:cNvPr id="13" name="Picture 12" descr="Text&#10;&#10;Description automatically generated">
            <a:extLst>
              <a:ext uri="{FF2B5EF4-FFF2-40B4-BE49-F238E27FC236}">
                <a16:creationId xmlns:a16="http://schemas.microsoft.com/office/drawing/2014/main" id="{1EF95904-F2B5-4873-9288-D809157245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8277" y="295882"/>
            <a:ext cx="4106683" cy="6257091"/>
          </a:xfrm>
          <a:prstGeom prst="rect">
            <a:avLst/>
          </a:prstGeom>
        </p:spPr>
      </p:pic>
    </p:spTree>
    <p:extLst>
      <p:ext uri="{BB962C8B-B14F-4D97-AF65-F5344CB8AC3E}">
        <p14:creationId xmlns:p14="http://schemas.microsoft.com/office/powerpoint/2010/main" val="380220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02429F-34D8-4BE1-8CA4-8EF9827963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6065994" cy="6857990"/>
          </a:xfrm>
          <a:prstGeom prst="rect">
            <a:avLst/>
          </a:prstGeom>
        </p:spPr>
      </p:pic>
      <p:pic>
        <p:nvPicPr>
          <p:cNvPr id="1026" name="Picture 2">
            <a:extLst>
              <a:ext uri="{FF2B5EF4-FFF2-40B4-BE49-F238E27FC236}">
                <a16:creationId xmlns:a16="http://schemas.microsoft.com/office/drawing/2014/main" id="{2551DD3B-DAD3-47E3-8206-B45D9BA9E99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66014" y="10"/>
            <a:ext cx="612598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04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4DAC-08DD-1149-BAAF-2A55A3CF0EAB}"/>
              </a:ext>
            </a:extLst>
          </p:cNvPr>
          <p:cNvSpPr>
            <a:spLocks noGrp="1"/>
          </p:cNvSpPr>
          <p:nvPr>
            <p:ph type="title"/>
          </p:nvPr>
        </p:nvSpPr>
        <p:spPr/>
        <p:txBody>
          <a:bodyPr/>
          <a:lstStyle/>
          <a:p>
            <a:r>
              <a:rPr lang="en-US" dirty="0"/>
              <a:t>”Beyond 250”</a:t>
            </a:r>
          </a:p>
        </p:txBody>
      </p:sp>
      <p:sp>
        <p:nvSpPr>
          <p:cNvPr id="3" name="Content Placeholder 2">
            <a:extLst>
              <a:ext uri="{FF2B5EF4-FFF2-40B4-BE49-F238E27FC236}">
                <a16:creationId xmlns:a16="http://schemas.microsoft.com/office/drawing/2014/main" id="{8BB0E09A-CB68-8946-9FC6-426DF80DB4D7}"/>
              </a:ext>
            </a:extLst>
          </p:cNvPr>
          <p:cNvSpPr>
            <a:spLocks noGrp="1"/>
          </p:cNvSpPr>
          <p:nvPr>
            <p:ph idx="1"/>
          </p:nvPr>
        </p:nvSpPr>
        <p:spPr>
          <a:xfrm>
            <a:off x="3869268" y="1089392"/>
            <a:ext cx="7315200" cy="4768066"/>
          </a:xfrm>
        </p:spPr>
        <p:txBody>
          <a:bodyPr>
            <a:normAutofit/>
          </a:bodyPr>
          <a:lstStyle/>
          <a:p>
            <a:pPr marL="0" indent="0">
              <a:buNone/>
            </a:pPr>
            <a:r>
              <a:rPr lang="en-US" sz="2400" dirty="0">
                <a:solidFill>
                  <a:schemeClr val="accent1"/>
                </a:solidFill>
                <a:latin typeface=""/>
              </a:rPr>
              <a:t>What will the legacy of this anniversary be?</a:t>
            </a:r>
          </a:p>
        </p:txBody>
      </p:sp>
    </p:spTree>
    <p:extLst>
      <p:ext uri="{BB962C8B-B14F-4D97-AF65-F5344CB8AC3E}">
        <p14:creationId xmlns:p14="http://schemas.microsoft.com/office/powerpoint/2010/main" val="44758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F4B45-9FC5-7A45-9614-EAF0652C8378}"/>
              </a:ext>
            </a:extLst>
          </p:cNvPr>
          <p:cNvSpPr txBox="1"/>
          <p:nvPr/>
        </p:nvSpPr>
        <p:spPr>
          <a:xfrm>
            <a:off x="2323070" y="1037968"/>
            <a:ext cx="7871254"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B94F3C"/>
                </a:solidFill>
                <a:effectLst/>
                <a:uLnTx/>
                <a:uFillTx/>
                <a:latin typeface=""/>
                <a:ea typeface="+mn-ea"/>
                <a:cs typeface="+mn-cs"/>
              </a:rPr>
              <a:t>THANK YOU!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
                <a:ea typeface="+mn-ea"/>
                <a:cs typeface="+mn-cs"/>
              </a:rPr>
              <a:t>Visit </a:t>
            </a:r>
            <a:r>
              <a:rPr kumimoji="0" lang="en-US" sz="1800" b="0" i="0" u="none" strike="noStrike" kern="1200" cap="none" spc="0" normalizeH="0" baseline="0" noProof="0" dirty="0">
                <a:ln>
                  <a:noFill/>
                </a:ln>
                <a:solidFill>
                  <a:srgbClr val="5A6B9C"/>
                </a:solidFill>
                <a:effectLst/>
                <a:uLnTx/>
                <a:uFillTx/>
                <a:latin typeface=""/>
                <a:ea typeface="+mn-ea"/>
                <a:cs typeface="+mn-cs"/>
              </a:rPr>
              <a:t>AASLH.org/250 </a:t>
            </a:r>
            <a:r>
              <a:rPr kumimoji="0" lang="en-US" sz="1800" b="0" i="0" u="none" strike="noStrike" kern="1200" cap="none" spc="0" normalizeH="0" baseline="0" noProof="0" dirty="0">
                <a:ln>
                  <a:noFill/>
                </a:ln>
                <a:solidFill>
                  <a:srgbClr val="000000"/>
                </a:solidFill>
                <a:effectLst/>
                <a:uLnTx/>
                <a:uFillTx/>
                <a:latin typeface=""/>
                <a:ea typeface="+mn-ea"/>
                <a:cs typeface="+mn-cs"/>
              </a:rPr>
              <a:t>to download the </a:t>
            </a:r>
            <a:r>
              <a:rPr kumimoji="0" lang="en-US" sz="1800" b="0" i="1" u="none" strike="noStrike" kern="1200" cap="none" spc="0" normalizeH="0" baseline="0" noProof="0" dirty="0">
                <a:ln>
                  <a:noFill/>
                </a:ln>
                <a:solidFill>
                  <a:srgbClr val="000000"/>
                </a:solidFill>
                <a:effectLst/>
                <a:uLnTx/>
                <a:uFillTx/>
                <a:latin typeface=""/>
                <a:ea typeface="+mn-ea"/>
                <a:cs typeface="+mn-cs"/>
              </a:rPr>
              <a:t>Field Guide, </a:t>
            </a:r>
            <a:r>
              <a:rPr kumimoji="0" lang="en-US" sz="1800" b="0" i="0" u="none" strike="noStrike" kern="1200" cap="none" spc="0" normalizeH="0" baseline="0" noProof="0" dirty="0">
                <a:ln>
                  <a:noFill/>
                </a:ln>
                <a:solidFill>
                  <a:srgbClr val="000000"/>
                </a:solidFill>
                <a:effectLst/>
                <a:uLnTx/>
                <a:uFillTx/>
                <a:latin typeface=""/>
                <a:ea typeface="+mn-ea"/>
                <a:cs typeface="+mn-cs"/>
              </a:rPr>
              <a:t>or for </a:t>
            </a:r>
            <a:r>
              <a:rPr kumimoji="0" lang="en-US" sz="1800" b="0" i="1" u="none" strike="noStrike" kern="1200" cap="none" spc="0" normalizeH="0" baseline="0" noProof="0" dirty="0">
                <a:ln>
                  <a:noFill/>
                </a:ln>
                <a:solidFill>
                  <a:srgbClr val="000000"/>
                </a:solidFill>
                <a:effectLst/>
                <a:uLnTx/>
                <a:uFillTx/>
                <a:latin typeface=""/>
                <a:ea typeface="+mn-ea"/>
                <a:cs typeface="+mn-cs"/>
              </a:rPr>
              <a:t>Reframing History</a:t>
            </a:r>
            <a:r>
              <a:rPr kumimoji="0" lang="en-US" sz="1800" b="0" i="0" u="none" strike="noStrike" kern="1200" cap="none" spc="0" normalizeH="0" baseline="0" noProof="0" dirty="0">
                <a:ln>
                  <a:noFill/>
                </a:ln>
                <a:solidFill>
                  <a:srgbClr val="000000"/>
                </a:solidFill>
                <a:effectLst/>
                <a:uLnTx/>
                <a:uFillTx/>
                <a:latin typeface=""/>
                <a:ea typeface="+mn-ea"/>
                <a:cs typeface="+mn-cs"/>
              </a:rPr>
              <a:t>.</a:t>
            </a:r>
          </a:p>
        </p:txBody>
      </p:sp>
      <p:pic>
        <p:nvPicPr>
          <p:cNvPr id="5" name="Picture 4" descr="Logo, company name&#10;&#10;Description automatically generated">
            <a:extLst>
              <a:ext uri="{FF2B5EF4-FFF2-40B4-BE49-F238E27FC236}">
                <a16:creationId xmlns:a16="http://schemas.microsoft.com/office/drawing/2014/main" id="{8D15021A-4F02-DD43-8E8F-0016E35AB9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8380" y="4551680"/>
            <a:ext cx="3975239" cy="1028789"/>
          </a:xfrm>
          <a:prstGeom prst="rect">
            <a:avLst/>
          </a:prstGeom>
        </p:spPr>
      </p:pic>
    </p:spTree>
    <p:extLst>
      <p:ext uri="{BB962C8B-B14F-4D97-AF65-F5344CB8AC3E}">
        <p14:creationId xmlns:p14="http://schemas.microsoft.com/office/powerpoint/2010/main" val="84280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64A733-4EE6-4739-9DF6-79992A58A2C6}"/>
              </a:ext>
            </a:extLst>
          </p:cNvPr>
          <p:cNvSpPr/>
          <p:nvPr/>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C3C43"/>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FD7A8492-E879-49E3-9F3F-46D95BCCE5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48384"/>
            <a:ext cx="12192000" cy="3761232"/>
          </a:xfrm>
          <a:prstGeom prst="rect">
            <a:avLst/>
          </a:prstGeom>
        </p:spPr>
      </p:pic>
      <p:sp>
        <p:nvSpPr>
          <p:cNvPr id="5" name="TextBox 4">
            <a:extLst>
              <a:ext uri="{FF2B5EF4-FFF2-40B4-BE49-F238E27FC236}">
                <a16:creationId xmlns:a16="http://schemas.microsoft.com/office/drawing/2014/main" id="{B1688A69-4E85-45CB-B91B-1C1EE404CCEA}"/>
              </a:ext>
            </a:extLst>
          </p:cNvPr>
          <p:cNvSpPr txBox="1"/>
          <p:nvPr/>
        </p:nvSpPr>
        <p:spPr>
          <a:xfrm>
            <a:off x="4429047" y="2243111"/>
            <a:ext cx="727673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rebuchet MS" panose="020B0603020202020204"/>
                <a:ea typeface="+mn-ea"/>
                <a:cs typeface="+mn-cs"/>
              </a:rPr>
              <a:t>NC Department of Natural and Cultural Resources</a:t>
            </a:r>
          </a:p>
        </p:txBody>
      </p:sp>
      <p:pic>
        <p:nvPicPr>
          <p:cNvPr id="6" name="Picture 5" descr="Icon&#10;&#10;Description automatically generated">
            <a:extLst>
              <a:ext uri="{FF2B5EF4-FFF2-40B4-BE49-F238E27FC236}">
                <a16:creationId xmlns:a16="http://schemas.microsoft.com/office/drawing/2014/main" id="{030A2E76-8030-4975-BA68-1DB5AADFDC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034" y="1021563"/>
            <a:ext cx="2341911" cy="2341911"/>
          </a:xfrm>
          <a:prstGeom prst="rect">
            <a:avLst/>
          </a:prstGeom>
        </p:spPr>
      </p:pic>
    </p:spTree>
    <p:extLst>
      <p:ext uri="{BB962C8B-B14F-4D97-AF65-F5344CB8AC3E}">
        <p14:creationId xmlns:p14="http://schemas.microsoft.com/office/powerpoint/2010/main" val="171965646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136428" y="627564"/>
            <a:ext cx="7474172" cy="1325563"/>
          </a:xfrm>
        </p:spPr>
        <p:txBody>
          <a:bodyPr>
            <a:normAutofit/>
          </a:bodyPr>
          <a:lstStyle/>
          <a:p>
            <a:r>
              <a:rPr lang="en-US" dirty="0"/>
              <a:t>Webinar Agenda</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1136428" y="1953127"/>
            <a:ext cx="7350723" cy="3280859"/>
          </a:xfrm>
        </p:spPr>
        <p:txBody>
          <a:bodyPr anchor="ctr">
            <a:normAutofit/>
          </a:bodyPr>
          <a:lstStyle/>
          <a:p>
            <a:pPr marL="0" indent="0">
              <a:buNone/>
            </a:pPr>
            <a:r>
              <a:rPr lang="en-US" sz="1800" b="0" dirty="0"/>
              <a:t>Welcome and Overview</a:t>
            </a:r>
          </a:p>
          <a:p>
            <a:pPr marL="0" indent="0">
              <a:buNone/>
            </a:pPr>
            <a:r>
              <a:rPr lang="en-US" sz="1800" b="0" dirty="0"/>
              <a:t>Presentations:</a:t>
            </a:r>
          </a:p>
          <a:p>
            <a:pPr marL="0" indent="0">
              <a:buNone/>
            </a:pPr>
            <a:r>
              <a:rPr lang="en-US" sz="1800" b="0" dirty="0"/>
              <a:t>     America 250 -  National perspective</a:t>
            </a:r>
          </a:p>
          <a:p>
            <a:pPr marL="0" indent="0">
              <a:buNone/>
            </a:pPr>
            <a:r>
              <a:rPr lang="en-US" sz="1800" dirty="0"/>
              <a:t>     America 250 -  North Carolina </a:t>
            </a:r>
          </a:p>
          <a:p>
            <a:pPr marL="0" indent="0">
              <a:buNone/>
            </a:pPr>
            <a:r>
              <a:rPr lang="en-US" sz="1800" dirty="0"/>
              <a:t>     America 250 - Utah</a:t>
            </a:r>
          </a:p>
          <a:p>
            <a:pPr marL="0" indent="0">
              <a:buNone/>
            </a:pPr>
            <a:r>
              <a:rPr lang="en-US" sz="1800" b="0" dirty="0"/>
              <a:t>Q and A</a:t>
            </a:r>
          </a:p>
          <a:p>
            <a:pPr marL="0" indent="0">
              <a:buNone/>
            </a:pPr>
            <a:r>
              <a:rPr lang="en-US" sz="1800" b="0" dirty="0"/>
              <a:t>Upcoming Programs and Webinars</a:t>
            </a:r>
            <a:endParaRPr lang="en-US" sz="600" dirty="0"/>
          </a:p>
          <a:p>
            <a:pPr marL="342900" indent="-342900">
              <a:buFont typeface="Arial" panose="020B0604020202020204" pitchFamily="34" charset="0"/>
              <a:buChar char="•"/>
            </a:pPr>
            <a:endParaRPr lang="en-US" sz="600" dirty="0"/>
          </a:p>
          <a:p>
            <a:endParaRPr lang="en-US" sz="600"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June 28, 2022</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51154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B9589C-82B8-4F11-A0E2-9A9872913C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00346" y="180870"/>
            <a:ext cx="865707" cy="853514"/>
          </a:xfrm>
          <a:prstGeom prst="rect">
            <a:avLst/>
          </a:prstGeom>
        </p:spPr>
      </p:pic>
      <p:sp>
        <p:nvSpPr>
          <p:cNvPr id="4" name="TextBox 3">
            <a:extLst>
              <a:ext uri="{FF2B5EF4-FFF2-40B4-BE49-F238E27FC236}">
                <a16:creationId xmlns:a16="http://schemas.microsoft.com/office/drawing/2014/main" id="{9B268C67-8512-4039-90CA-1685999679B9}"/>
              </a:ext>
            </a:extLst>
          </p:cNvPr>
          <p:cNvSpPr txBox="1"/>
          <p:nvPr/>
        </p:nvSpPr>
        <p:spPr>
          <a:xfrm>
            <a:off x="3100552" y="5454869"/>
            <a:ext cx="510802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lumMod val="25000"/>
                    <a:lumOff val="75000"/>
                  </a:srgbClr>
                </a:solidFill>
                <a:effectLst/>
                <a:uLnTx/>
                <a:uFillTx/>
                <a:latin typeface="Trebuchet MS" panose="020B0603020202020204"/>
                <a:ea typeface="+mn-ea"/>
                <a:cs typeface="+mn-cs"/>
              </a:rPr>
              <a:t>www.america250.org</a:t>
            </a:r>
          </a:p>
        </p:txBody>
      </p:sp>
      <p:pic>
        <p:nvPicPr>
          <p:cNvPr id="5" name="Picture 4">
            <a:extLst>
              <a:ext uri="{FF2B5EF4-FFF2-40B4-BE49-F238E27FC236}">
                <a16:creationId xmlns:a16="http://schemas.microsoft.com/office/drawing/2014/main" id="{3D7C23F4-AB27-481E-9460-6C4BDD6E6A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259" y="282091"/>
            <a:ext cx="9973114" cy="5081538"/>
          </a:xfrm>
          <a:prstGeom prst="rect">
            <a:avLst/>
          </a:prstGeom>
        </p:spPr>
      </p:pic>
    </p:spTree>
    <p:extLst>
      <p:ext uri="{BB962C8B-B14F-4D97-AF65-F5344CB8AC3E}">
        <p14:creationId xmlns:p14="http://schemas.microsoft.com/office/powerpoint/2010/main" val="36598379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F2B72-5709-4A6F-9AAA-D059F9FC37BA}"/>
              </a:ext>
            </a:extLst>
          </p:cNvPr>
          <p:cNvSpPr txBox="1"/>
          <p:nvPr/>
        </p:nvSpPr>
        <p:spPr>
          <a:xfrm>
            <a:off x="339634" y="212735"/>
            <a:ext cx="8403772" cy="58785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rebuchet MS" panose="020B0603020202020204"/>
                <a:ea typeface="+mn-ea"/>
                <a:cs typeface="+mn-cs"/>
              </a:rPr>
              <a:t>COMMEMORATION ACTIVITIES SUMMARY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70C0"/>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rebuchet MS" panose="020B0603020202020204"/>
                <a:ea typeface="+mn-ea"/>
                <a:cs typeface="+mn-cs"/>
              </a:rPr>
              <a:t>Overview</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North Carolina will mark the 250th Anniversary of the American Revolution with wide ranging activities across a multi-year commemoration beginning in 2024. A focused emphasis will take place in 2026, although additional events will continue through 2032. </a:t>
            </a:r>
            <a:r>
              <a:rPr kumimoji="0" lang="en-US" sz="12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Calibri" panose="020F0502020204030204" pitchFamily="34" charset="0"/>
              </a:rPr>
              <a:t>As we prepare to mark this anniversary, we are focused on lifting the voices (both historical and present) of North Carolinians to provide a more complete narrative of our state’s role in our country. </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The Department of Natural and Cultural Resources is the state agency charged with overseeing this important commemoration by Governor Roy Cooper.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rebuchet MS" panose="020B0603020202020204"/>
                <a:ea typeface="+mn-ea"/>
                <a:cs typeface="+mn-cs"/>
              </a:rPr>
              <a:t>Thematic Approach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Two interpretive pillars with three thematic avenues to further explore these concepts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Revolutionary NC: </a:t>
            </a:r>
            <a:r>
              <a:rPr kumimoji="0" lang="en-US" sz="900" b="0" i="0" u="none" strike="noStrike" kern="1200" cap="none" spc="0" normalizeH="0" baseline="0" noProof="0" dirty="0">
                <a:ln>
                  <a:noFill/>
                </a:ln>
                <a:solidFill>
                  <a:prstClr val="black"/>
                </a:solidFill>
                <a:effectLst/>
                <a:uLnTx/>
                <a:uFillTx/>
                <a:latin typeface="Trebuchet MS" panose="020B0603020202020204"/>
                <a:ea typeface="+mn-ea"/>
                <a:cs typeface="+mn-cs"/>
              </a:rPr>
              <a:t>the historical events of the Revolution &amp; NC as an incubator for revolutions in thought, history, and technology </a:t>
            </a: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When Are We US?: </a:t>
            </a:r>
            <a:r>
              <a:rPr kumimoji="0" lang="en-US" sz="900" b="0" i="0" u="none" strike="noStrike" kern="1200" cap="none" spc="0" normalizeH="0" baseline="0" noProof="0" dirty="0">
                <a:ln>
                  <a:noFill/>
                </a:ln>
                <a:solidFill>
                  <a:prstClr val="black"/>
                </a:solidFill>
                <a:effectLst/>
                <a:uLnTx/>
                <a:uFillTx/>
                <a:latin typeface="Trebuchet MS" panose="020B0603020202020204"/>
                <a:ea typeface="+mn-ea"/>
                <a:cs typeface="+mn-cs"/>
              </a:rPr>
              <a:t>exploration of the concepts of freedom, civic responsibility, overcoming challenges - leaning into the ideals of democracy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rebuchet MS" panose="020B0603020202020204"/>
                <a:ea typeface="+mn-ea"/>
                <a:cs typeface="+mn-cs"/>
              </a:rPr>
              <a:t>Online and Other Resources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Website, including a dynamic statewide joint calendar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New digital archival materials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Interactive media (maps, exhibits, podcasts, </a:t>
            </a:r>
            <a:r>
              <a:rPr kumimoji="0" lang="en-US" sz="1200" b="0" i="0" u="none" strike="noStrike" kern="1200" cap="none" spc="0" normalizeH="0" baseline="0" noProof="0" dirty="0" err="1">
                <a:ln>
                  <a:noFill/>
                </a:ln>
                <a:solidFill>
                  <a:prstClr val="black"/>
                </a:solidFill>
                <a:effectLst/>
                <a:uLnTx/>
                <a:uFillTx/>
                <a:latin typeface="Trebuchet MS" panose="020B0603020202020204"/>
                <a:ea typeface="+mn-ea"/>
                <a:cs typeface="+mn-cs"/>
              </a:rPr>
              <a:t>etc</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Documentaries/videos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Publications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rebuchet MS" panose="020B0603020202020204"/>
                <a:ea typeface="+mn-ea"/>
                <a:cs typeface="+mn-cs"/>
              </a:rPr>
              <a:t>Educational Outreach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Development of curriculum materials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ANCHOR and online educational materials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Tar Heel Junior Historian/National History Day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Civics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Archaeological digs with student engagement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Art contests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Library programs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DCF054E2-D39E-43F4-9F55-25F0F1E29156}"/>
              </a:ext>
            </a:extLst>
          </p:cNvPr>
          <p:cNvSpPr txBox="1"/>
          <p:nvPr/>
        </p:nvSpPr>
        <p:spPr>
          <a:xfrm>
            <a:off x="5332912" y="2981642"/>
            <a:ext cx="4868091" cy="14157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rebuchet MS" panose="020B0603020202020204"/>
                <a:ea typeface="+mn-ea"/>
                <a:cs typeface="+mn-cs"/>
              </a:rPr>
              <a:t>Events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Large commemorative events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Community Events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Special Programming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Permanent and traveling exhibits across the state</a:t>
            </a:r>
            <a:endParaRPr kumimoji="0" lang="en-US" sz="1400" b="0" i="0" u="none" strike="noStrike" kern="1200" cap="none" spc="0" normalizeH="0" baseline="0" noProof="0" dirty="0">
              <a:ln>
                <a:noFill/>
              </a:ln>
              <a:solidFill>
                <a:srgbClr val="0070C0"/>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70C0"/>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70C0"/>
              </a:solidFill>
              <a:effectLst/>
              <a:uLnTx/>
              <a:uFillTx/>
              <a:latin typeface="Trebuchet MS" panose="020B0603020202020204"/>
              <a:ea typeface="+mn-ea"/>
              <a:cs typeface="+mn-cs"/>
            </a:endParaRPr>
          </a:p>
        </p:txBody>
      </p:sp>
      <p:sp>
        <p:nvSpPr>
          <p:cNvPr id="8" name="TextBox 7">
            <a:extLst>
              <a:ext uri="{FF2B5EF4-FFF2-40B4-BE49-F238E27FC236}">
                <a16:creationId xmlns:a16="http://schemas.microsoft.com/office/drawing/2014/main" id="{1AF93E91-096C-4F35-ADFF-84051BB665B7}"/>
              </a:ext>
            </a:extLst>
          </p:cNvPr>
          <p:cNvSpPr txBox="1"/>
          <p:nvPr/>
        </p:nvSpPr>
        <p:spPr>
          <a:xfrm>
            <a:off x="5332912" y="4909252"/>
            <a:ext cx="4563292" cy="861774"/>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Trebuchet MS" panose="020B0603020202020204"/>
                <a:ea typeface="+mn-ea"/>
                <a:cs typeface="+mn-cs"/>
              </a:rPr>
              <a:t>Key to Success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Involvement of partners in planning and 	implementation </a:t>
            </a:r>
          </a:p>
        </p:txBody>
      </p:sp>
      <p:pic>
        <p:nvPicPr>
          <p:cNvPr id="6" name="Picture 5" descr="Icon&#10;&#10;Description automatically generated">
            <a:extLst>
              <a:ext uri="{FF2B5EF4-FFF2-40B4-BE49-F238E27FC236}">
                <a16:creationId xmlns:a16="http://schemas.microsoft.com/office/drawing/2014/main" id="{20D35A75-BC75-4405-BA31-BA21EAFBE965}"/>
              </a:ext>
            </a:extLst>
          </p:cNvPr>
          <p:cNvPicPr/>
          <p:nvPr/>
        </p:nvPicPr>
        <p:blipFill>
          <a:blip r:embed="rId3" cstate="email">
            <a:extLst>
              <a:ext uri="{28A0092B-C50C-407E-A947-70E740481C1C}">
                <a14:useLocalDpi xmlns:a14="http://schemas.microsoft.com/office/drawing/2010/main"/>
              </a:ext>
            </a:extLst>
          </a:blip>
          <a:stretch>
            <a:fillRect/>
          </a:stretch>
        </p:blipFill>
        <p:spPr>
          <a:xfrm>
            <a:off x="8837023" y="501830"/>
            <a:ext cx="2545080" cy="2215991"/>
          </a:xfrm>
          <a:prstGeom prst="rect">
            <a:avLst/>
          </a:prstGeom>
        </p:spPr>
      </p:pic>
      <p:pic>
        <p:nvPicPr>
          <p:cNvPr id="4" name="Graphic 3" descr="Old Key outline">
            <a:extLst>
              <a:ext uri="{FF2B5EF4-FFF2-40B4-BE49-F238E27FC236}">
                <a16:creationId xmlns:a16="http://schemas.microsoft.com/office/drawing/2014/main" id="{66F3A548-5EEE-44E9-BAC7-8D5A6DDFE2F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1328420">
            <a:off x="5439116" y="5362992"/>
            <a:ext cx="323433" cy="323433"/>
          </a:xfrm>
          <a:prstGeom prst="rect">
            <a:avLst/>
          </a:prstGeom>
        </p:spPr>
      </p:pic>
    </p:spTree>
    <p:extLst>
      <p:ext uri="{BB962C8B-B14F-4D97-AF65-F5344CB8AC3E}">
        <p14:creationId xmlns:p14="http://schemas.microsoft.com/office/powerpoint/2010/main" val="19999806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6927-94BF-4A4B-B016-7510E7286BF3}"/>
              </a:ext>
            </a:extLst>
          </p:cNvPr>
          <p:cNvSpPr>
            <a:spLocks noGrp="1"/>
          </p:cNvSpPr>
          <p:nvPr>
            <p:ph type="title"/>
          </p:nvPr>
        </p:nvSpPr>
        <p:spPr>
          <a:xfrm>
            <a:off x="677334" y="2016764"/>
            <a:ext cx="3854528" cy="1278466"/>
          </a:xfrm>
        </p:spPr>
        <p:txBody>
          <a:bodyPr/>
          <a:lstStyle/>
          <a:p>
            <a:r>
              <a:rPr lang="en-US" dirty="0">
                <a:solidFill>
                  <a:srgbClr val="FFC000"/>
                </a:solidFill>
              </a:rPr>
              <a:t>America 250 in North Carolina</a:t>
            </a:r>
          </a:p>
        </p:txBody>
      </p:sp>
      <p:sp>
        <p:nvSpPr>
          <p:cNvPr id="4" name="Text Placeholder 3">
            <a:extLst>
              <a:ext uri="{FF2B5EF4-FFF2-40B4-BE49-F238E27FC236}">
                <a16:creationId xmlns:a16="http://schemas.microsoft.com/office/drawing/2014/main" id="{8263C459-41DA-4D1C-A77C-EECCA8F7411E}"/>
              </a:ext>
            </a:extLst>
          </p:cNvPr>
          <p:cNvSpPr>
            <a:spLocks noGrp="1"/>
          </p:cNvSpPr>
          <p:nvPr>
            <p:ph type="body" sz="half" idx="2"/>
          </p:nvPr>
        </p:nvSpPr>
        <p:spPr>
          <a:xfrm>
            <a:off x="677334" y="3429000"/>
            <a:ext cx="3854528" cy="1303862"/>
          </a:xfrm>
        </p:spPr>
        <p:txBody>
          <a:bodyPr/>
          <a:lstStyle/>
          <a:p>
            <a:r>
              <a:rPr lang="en-US" sz="1400" dirty="0">
                <a:solidFill>
                  <a:schemeClr val="tx2"/>
                </a:solidFill>
              </a:rPr>
              <a:t>North Carolina will mark the 250th Anniversary of the American Revolution with wide ranging activities across a multi-year commemoration beginning in 2024.</a:t>
            </a:r>
            <a:endParaRPr lang="en-US" dirty="0">
              <a:solidFill>
                <a:schemeClr val="tx2"/>
              </a:solidFill>
            </a:endParaRPr>
          </a:p>
        </p:txBody>
      </p:sp>
      <p:pic>
        <p:nvPicPr>
          <p:cNvPr id="1026" name="Picture 2" descr="Historic Sites: Historic Halifax">
            <a:extLst>
              <a:ext uri="{FF2B5EF4-FFF2-40B4-BE49-F238E27FC236}">
                <a16:creationId xmlns:a16="http://schemas.microsoft.com/office/drawing/2014/main" id="{3898C113-446B-4548-A2B4-CF15B3080502}"/>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277014" y="385607"/>
            <a:ext cx="4960846" cy="19843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in military uniforms&#10;&#10;Description automatically generated with low confidence">
            <a:extLst>
              <a:ext uri="{FF2B5EF4-FFF2-40B4-BE49-F238E27FC236}">
                <a16:creationId xmlns:a16="http://schemas.microsoft.com/office/drawing/2014/main" id="{EEFE064A-06E2-48D2-8AA6-F8DF22DD0E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5830" y="2579285"/>
            <a:ext cx="6653530" cy="2803001"/>
          </a:xfrm>
          <a:prstGeom prst="rect">
            <a:avLst/>
          </a:prstGeom>
        </p:spPr>
      </p:pic>
      <p:sp>
        <p:nvSpPr>
          <p:cNvPr id="7" name="TextBox 6">
            <a:extLst>
              <a:ext uri="{FF2B5EF4-FFF2-40B4-BE49-F238E27FC236}">
                <a16:creationId xmlns:a16="http://schemas.microsoft.com/office/drawing/2014/main" id="{2CDE3032-DD93-44D9-BEF3-51D6DB611EC8}"/>
              </a:ext>
            </a:extLst>
          </p:cNvPr>
          <p:cNvSpPr txBox="1"/>
          <p:nvPr/>
        </p:nvSpPr>
        <p:spPr>
          <a:xfrm>
            <a:off x="6635115" y="1063972"/>
            <a:ext cx="285496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BEBEB"/>
                </a:solidFill>
                <a:effectLst/>
                <a:uLnTx/>
                <a:uFillTx/>
                <a:latin typeface="Trebuchet MS" panose="020B0603020202020204"/>
                <a:ea typeface="+mn-ea"/>
                <a:cs typeface="+mn-cs"/>
              </a:rPr>
              <a:t>Halifax State Historic Site</a:t>
            </a:r>
          </a:p>
        </p:txBody>
      </p:sp>
      <p:pic>
        <p:nvPicPr>
          <p:cNvPr id="9" name="Content Placeholder 5" descr="Shape&#10;&#10;Description automatically generated with medium confidence">
            <a:extLst>
              <a:ext uri="{FF2B5EF4-FFF2-40B4-BE49-F238E27FC236}">
                <a16:creationId xmlns:a16="http://schemas.microsoft.com/office/drawing/2014/main" id="{1E6F876C-C5C7-488B-8E59-E8D6132145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03428" y="165240"/>
            <a:ext cx="860921" cy="850728"/>
          </a:xfrm>
          <a:prstGeom prst="rect">
            <a:avLst/>
          </a:prstGeom>
        </p:spPr>
      </p:pic>
    </p:spTree>
    <p:extLst>
      <p:ext uri="{BB962C8B-B14F-4D97-AF65-F5344CB8AC3E}">
        <p14:creationId xmlns:p14="http://schemas.microsoft.com/office/powerpoint/2010/main" val="4118421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93DE5B86-003E-433A-BEEF-B6AB8569E1CE}"/>
              </a:ext>
            </a:extLst>
          </p:cNvPr>
          <p:cNvSpPr txBox="1"/>
          <p:nvPr/>
        </p:nvSpPr>
        <p:spPr>
          <a:xfrm>
            <a:off x="1041005" y="606111"/>
            <a:ext cx="3691260" cy="2637416"/>
          </a:xfrm>
          <a:prstGeom prst="rect">
            <a:avLst/>
          </a:prstGeom>
          <a:solidFill>
            <a:schemeClr val="lt1">
              <a:alpha val="44000"/>
            </a:schemeClr>
          </a:solidFill>
          <a:ln w="6350">
            <a:noFill/>
          </a:ln>
          <a:effectLst>
            <a:softEdge rad="127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70C0">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Revolutionary NC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70C0">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historical events of the Revolution and NC as an incubator for revolutions in thought, history and technology</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70C0">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7B7B780-0700-442D-9A28-B22C3C739C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2227" y="3614474"/>
            <a:ext cx="5995307" cy="2366569"/>
          </a:xfrm>
          <a:prstGeom prst="rect">
            <a:avLst/>
          </a:prstGeom>
        </p:spPr>
      </p:pic>
      <p:pic>
        <p:nvPicPr>
          <p:cNvPr id="4" name="Content Placeholder 5" descr="Shape&#10;&#10;Description automatically generated with medium confidence">
            <a:extLst>
              <a:ext uri="{FF2B5EF4-FFF2-40B4-BE49-F238E27FC236}">
                <a16:creationId xmlns:a16="http://schemas.microsoft.com/office/drawing/2014/main" id="{84D12168-FDB2-49DD-A09E-3FEEA637BA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03428" y="165240"/>
            <a:ext cx="860921" cy="850728"/>
          </a:xfrm>
          <a:prstGeom prst="rect">
            <a:avLst/>
          </a:prstGeom>
        </p:spPr>
      </p:pic>
      <p:sp>
        <p:nvSpPr>
          <p:cNvPr id="6" name="Text Box 5">
            <a:extLst>
              <a:ext uri="{FF2B5EF4-FFF2-40B4-BE49-F238E27FC236}">
                <a16:creationId xmlns:a16="http://schemas.microsoft.com/office/drawing/2014/main" id="{0DC5C3D3-1C67-4062-8EE0-8720D5478312}"/>
              </a:ext>
            </a:extLst>
          </p:cNvPr>
          <p:cNvSpPr txBox="1"/>
          <p:nvPr/>
        </p:nvSpPr>
        <p:spPr>
          <a:xfrm>
            <a:off x="5044312" y="606111"/>
            <a:ext cx="3691260" cy="2637416"/>
          </a:xfrm>
          <a:prstGeom prst="rect">
            <a:avLst/>
          </a:prstGeom>
          <a:solidFill>
            <a:schemeClr val="lt1">
              <a:alpha val="44000"/>
            </a:schemeClr>
          </a:solidFill>
          <a:ln w="6350">
            <a:noFill/>
          </a:ln>
          <a:effectLst>
            <a:softEdge rad="1270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When Are We US?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70C0">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exploration of the concepts of freedom, civic responsibility, overcoming challenges, and leaning into the ideals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lumMod val="20000"/>
                    <a:lumOff val="8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of democracy</a:t>
            </a:r>
            <a:endParaRPr kumimoji="0" lang="en-US" sz="1600" b="0" i="0" u="none" strike="noStrike" kern="1200" cap="none" spc="0" normalizeH="0" baseline="0" noProof="0" dirty="0">
              <a:ln>
                <a:noFill/>
              </a:ln>
              <a:solidFill>
                <a:srgbClr val="2C3C43"/>
              </a:solidFill>
              <a:effectLst/>
              <a:uLnTx/>
              <a:uFillTx/>
              <a:latin typeface="Trebuchet MS" panose="020B0603020202020204"/>
              <a:ea typeface="+mn-ea"/>
              <a:cs typeface="+mn-cs"/>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70C0">
                    <a:lumMod val="20000"/>
                    <a:lumOff val="8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12503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4FD563-D566-4FC4-B7DA-C2FFE3C37F8E}"/>
              </a:ext>
            </a:extLst>
          </p:cNvPr>
          <p:cNvSpPr txBox="1"/>
          <p:nvPr/>
        </p:nvSpPr>
        <p:spPr>
          <a:xfrm>
            <a:off x="1138238" y="1435014"/>
            <a:ext cx="610552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Trebuchet MS" panose="020B0603020202020204"/>
                <a:ea typeface="+mn-ea"/>
                <a:cs typeface="+mn-cs"/>
              </a:rPr>
              <a:t>The American Revolution was a beginning of a continual journey for North Carolinians to seek true freedom.</a:t>
            </a:r>
          </a:p>
        </p:txBody>
      </p:sp>
      <p:grpSp>
        <p:nvGrpSpPr>
          <p:cNvPr id="7" name="Group 6">
            <a:extLst>
              <a:ext uri="{FF2B5EF4-FFF2-40B4-BE49-F238E27FC236}">
                <a16:creationId xmlns:a16="http://schemas.microsoft.com/office/drawing/2014/main" id="{3EBE2E63-6F08-4170-9C6F-747CB79631EC}"/>
              </a:ext>
            </a:extLst>
          </p:cNvPr>
          <p:cNvGrpSpPr/>
          <p:nvPr/>
        </p:nvGrpSpPr>
        <p:grpSpPr>
          <a:xfrm>
            <a:off x="445652" y="644521"/>
            <a:ext cx="3745348" cy="382239"/>
            <a:chOff x="0" y="0"/>
            <a:chExt cx="3745348" cy="382239"/>
          </a:xfrm>
        </p:grpSpPr>
        <p:sp>
          <p:nvSpPr>
            <p:cNvPr id="8" name="Rectangle: Rounded Corners 7">
              <a:extLst>
                <a:ext uri="{FF2B5EF4-FFF2-40B4-BE49-F238E27FC236}">
                  <a16:creationId xmlns:a16="http://schemas.microsoft.com/office/drawing/2014/main" id="{D48F30D1-0862-4A8A-83E9-34FD9C1D48CC}"/>
                </a:ext>
              </a:extLst>
            </p:cNvPr>
            <p:cNvSpPr/>
            <p:nvPr/>
          </p:nvSpPr>
          <p:spPr>
            <a:xfrm>
              <a:off x="0" y="0"/>
              <a:ext cx="3745348" cy="382239"/>
            </a:xfrm>
            <a:prstGeom prst="roundRect">
              <a:avLst/>
            </a:prstGeom>
            <a:solidFill>
              <a:srgbClr val="FFFF99"/>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9A87B8E0-757B-40BE-9C6A-A775FFF5470C}"/>
                </a:ext>
              </a:extLst>
            </p:cNvPr>
            <p:cNvSpPr txBox="1"/>
            <p:nvPr/>
          </p:nvSpPr>
          <p:spPr>
            <a:xfrm>
              <a:off x="18659" y="18659"/>
              <a:ext cx="3708030" cy="344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038" tIns="0" rIns="161038"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mprint MT Shadow" panose="04020605060303030202" pitchFamily="82" charset="0"/>
                  <a:ea typeface="+mn-ea"/>
                  <a:cs typeface="+mn-cs"/>
                </a:rPr>
                <a:t>Visions of Freedom</a:t>
              </a:r>
            </a:p>
          </p:txBody>
        </p:sp>
      </p:grpSp>
      <p:pic>
        <p:nvPicPr>
          <p:cNvPr id="3" name="Picture 2">
            <a:extLst>
              <a:ext uri="{FF2B5EF4-FFF2-40B4-BE49-F238E27FC236}">
                <a16:creationId xmlns:a16="http://schemas.microsoft.com/office/drawing/2014/main" id="{921D444C-BD94-46DD-9E08-9CFAC15D60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1794" y="1435014"/>
            <a:ext cx="4444554" cy="3013108"/>
          </a:xfrm>
          <a:prstGeom prst="rect">
            <a:avLst/>
          </a:prstGeom>
        </p:spPr>
      </p:pic>
      <p:pic>
        <p:nvPicPr>
          <p:cNvPr id="9" name="Picture 2" descr="Old Fort NC">
            <a:extLst>
              <a:ext uri="{FF2B5EF4-FFF2-40B4-BE49-F238E27FC236}">
                <a16:creationId xmlns:a16="http://schemas.microsoft.com/office/drawing/2014/main" id="{888B64F0-B86F-40B3-977A-46F98BCBDA9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6049" y="2489599"/>
            <a:ext cx="4843413" cy="35905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610672-5F91-4DC8-B4A7-5B5A3B8C12A9}"/>
              </a:ext>
            </a:extLst>
          </p:cNvPr>
          <p:cNvSpPr txBox="1"/>
          <p:nvPr/>
        </p:nvSpPr>
        <p:spPr>
          <a:xfrm>
            <a:off x="5783317" y="5204923"/>
            <a:ext cx="274057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BEBEB">
                    <a:lumMod val="90000"/>
                  </a:srgbClr>
                </a:solidFill>
                <a:effectLst/>
                <a:uLnTx/>
                <a:uFillTx/>
                <a:latin typeface="Trebuchet MS" panose="020B0603020202020204"/>
                <a:ea typeface="+mn-ea"/>
                <a:cs typeface="+mn-cs"/>
              </a:rPr>
              <a:t>Old Fort was an outpost established to protect colonists from Cherokee attacks</a:t>
            </a:r>
          </a:p>
        </p:txBody>
      </p:sp>
      <p:pic>
        <p:nvPicPr>
          <p:cNvPr id="12" name="Content Placeholder 5" descr="Shape&#10;&#10;Description automatically generated with medium confidence">
            <a:extLst>
              <a:ext uri="{FF2B5EF4-FFF2-40B4-BE49-F238E27FC236}">
                <a16:creationId xmlns:a16="http://schemas.microsoft.com/office/drawing/2014/main" id="{4B4F2D85-C4A2-4EF1-B62B-4D26D28904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03428" y="165240"/>
            <a:ext cx="860921" cy="850728"/>
          </a:xfrm>
          <a:prstGeom prst="rect">
            <a:avLst/>
          </a:prstGeom>
        </p:spPr>
      </p:pic>
    </p:spTree>
    <p:extLst>
      <p:ext uri="{BB962C8B-B14F-4D97-AF65-F5344CB8AC3E}">
        <p14:creationId xmlns:p14="http://schemas.microsoft.com/office/powerpoint/2010/main" val="185060697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691D9B-BEB6-428F-833A-BCCB51FE50B8}"/>
              </a:ext>
            </a:extLst>
          </p:cNvPr>
          <p:cNvSpPr txBox="1"/>
          <p:nvPr/>
        </p:nvSpPr>
        <p:spPr>
          <a:xfrm>
            <a:off x="1860369" y="1894014"/>
            <a:ext cx="5297176" cy="743024"/>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F6D35067-1C5B-40CA-A10A-41B0E10ED6FC}"/>
              </a:ext>
            </a:extLst>
          </p:cNvPr>
          <p:cNvGrpSpPr/>
          <p:nvPr/>
        </p:nvGrpSpPr>
        <p:grpSpPr>
          <a:xfrm>
            <a:off x="687376" y="916162"/>
            <a:ext cx="4035448" cy="337359"/>
            <a:chOff x="9525" y="901694"/>
            <a:chExt cx="4035448" cy="337359"/>
          </a:xfrm>
        </p:grpSpPr>
        <p:sp>
          <p:nvSpPr>
            <p:cNvPr id="7" name="Rectangle: Rounded Corners 6">
              <a:extLst>
                <a:ext uri="{FF2B5EF4-FFF2-40B4-BE49-F238E27FC236}">
                  <a16:creationId xmlns:a16="http://schemas.microsoft.com/office/drawing/2014/main" id="{8A4C0DE8-DDB4-48EA-9667-FBC05ABC9AF8}"/>
                </a:ext>
              </a:extLst>
            </p:cNvPr>
            <p:cNvSpPr/>
            <p:nvPr/>
          </p:nvSpPr>
          <p:spPr>
            <a:xfrm>
              <a:off x="9525" y="901694"/>
              <a:ext cx="4035448" cy="337359"/>
            </a:xfrm>
            <a:prstGeom prst="roundRect">
              <a:avLst/>
            </a:prstGeom>
            <a:solidFill>
              <a:srgbClr val="FA410E"/>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9F7260C0-7211-4E6E-A655-B37DE9D4122B}"/>
                </a:ext>
              </a:extLst>
            </p:cNvPr>
            <p:cNvSpPr txBox="1"/>
            <p:nvPr/>
          </p:nvSpPr>
          <p:spPr>
            <a:xfrm>
              <a:off x="25994" y="918163"/>
              <a:ext cx="4002510" cy="304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038" tIns="0" rIns="161038"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mprint MT Shadow" panose="04020605060303030202" pitchFamily="82" charset="0"/>
                  <a:ea typeface="+mn-ea"/>
                  <a:cs typeface="+mn-cs"/>
                </a:rPr>
                <a:t>A Gathering of Voices</a:t>
              </a:r>
            </a:p>
          </p:txBody>
        </p:sp>
      </p:grpSp>
      <p:sp>
        <p:nvSpPr>
          <p:cNvPr id="9" name="TextBox 8">
            <a:extLst>
              <a:ext uri="{FF2B5EF4-FFF2-40B4-BE49-F238E27FC236}">
                <a16:creationId xmlns:a16="http://schemas.microsoft.com/office/drawing/2014/main" id="{CCB02AB3-DC45-4430-846B-E2219ED75245}"/>
              </a:ext>
            </a:extLst>
          </p:cNvPr>
          <p:cNvSpPr txBox="1"/>
          <p:nvPr/>
        </p:nvSpPr>
        <p:spPr>
          <a:xfrm>
            <a:off x="1162551" y="1444101"/>
            <a:ext cx="452649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Trebuchet MS" panose="020B0603020202020204"/>
                <a:ea typeface="+mn-ea"/>
                <a:cs typeface="+mn-cs"/>
              </a:rPr>
              <a:t>North Carolina's many voices inspire future generations to create and lead</a:t>
            </a:r>
          </a:p>
        </p:txBody>
      </p:sp>
      <p:pic>
        <p:nvPicPr>
          <p:cNvPr id="2" name="Picture 1">
            <a:extLst>
              <a:ext uri="{FF2B5EF4-FFF2-40B4-BE49-F238E27FC236}">
                <a16:creationId xmlns:a16="http://schemas.microsoft.com/office/drawing/2014/main" id="{81E6A5D4-F5B5-456F-9560-EFB4F93921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2572" y="2637038"/>
            <a:ext cx="4275837" cy="3165609"/>
          </a:xfrm>
          <a:prstGeom prst="rect">
            <a:avLst/>
          </a:prstGeom>
        </p:spPr>
      </p:pic>
      <p:pic>
        <p:nvPicPr>
          <p:cNvPr id="4098" name="Picture 2" descr="Edenton Tea Party Art by Tara (tumblr) Protests...">
            <a:extLst>
              <a:ext uri="{FF2B5EF4-FFF2-40B4-BE49-F238E27FC236}">
                <a16:creationId xmlns:a16="http://schemas.microsoft.com/office/drawing/2014/main" id="{7368AC29-AA82-487E-A003-DF28EDDEDFA5}"/>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6206" y="1237052"/>
            <a:ext cx="3352618" cy="3781753"/>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5" descr="Shape&#10;&#10;Description automatically generated with medium confidence">
            <a:extLst>
              <a:ext uri="{FF2B5EF4-FFF2-40B4-BE49-F238E27FC236}">
                <a16:creationId xmlns:a16="http://schemas.microsoft.com/office/drawing/2014/main" id="{2A76A37B-43A1-4A5F-9C69-31A46E88E2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03428" y="165240"/>
            <a:ext cx="860921" cy="850728"/>
          </a:xfrm>
          <a:prstGeom prst="rect">
            <a:avLst/>
          </a:prstGeom>
        </p:spPr>
      </p:pic>
    </p:spTree>
    <p:extLst>
      <p:ext uri="{BB962C8B-B14F-4D97-AF65-F5344CB8AC3E}">
        <p14:creationId xmlns:p14="http://schemas.microsoft.com/office/powerpoint/2010/main" val="39206807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050593-7910-49AB-A808-FD4BE09F33E8}"/>
              </a:ext>
            </a:extLst>
          </p:cNvPr>
          <p:cNvSpPr txBox="1"/>
          <p:nvPr/>
        </p:nvSpPr>
        <p:spPr>
          <a:xfrm>
            <a:off x="1088554" y="1863298"/>
            <a:ext cx="3913654" cy="374077"/>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9932D0AD-2E8B-4CFC-99AB-063A7DAD9E29}"/>
              </a:ext>
            </a:extLst>
          </p:cNvPr>
          <p:cNvGrpSpPr/>
          <p:nvPr/>
        </p:nvGrpSpPr>
        <p:grpSpPr>
          <a:xfrm>
            <a:off x="664127" y="471225"/>
            <a:ext cx="5612024" cy="353550"/>
            <a:chOff x="-2133600" y="-355846"/>
            <a:chExt cx="5612024" cy="353550"/>
          </a:xfrm>
        </p:grpSpPr>
        <p:sp>
          <p:nvSpPr>
            <p:cNvPr id="7" name="Rectangle: Rounded Corners 6">
              <a:extLst>
                <a:ext uri="{FF2B5EF4-FFF2-40B4-BE49-F238E27FC236}">
                  <a16:creationId xmlns:a16="http://schemas.microsoft.com/office/drawing/2014/main" id="{AD7FE660-1C35-4D87-9303-A8AB8F1A448B}"/>
                </a:ext>
              </a:extLst>
            </p:cNvPr>
            <p:cNvSpPr/>
            <p:nvPr/>
          </p:nvSpPr>
          <p:spPr>
            <a:xfrm>
              <a:off x="-2133600" y="-355846"/>
              <a:ext cx="4762508" cy="353550"/>
            </a:xfrm>
            <a:prstGeom prst="roundRect">
              <a:avLst/>
            </a:prstGeom>
            <a:solidFill>
              <a:srgbClr val="37E188"/>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CB0EBE42-600E-4CA1-B1AB-42B4E13365FA}"/>
                </a:ext>
              </a:extLst>
            </p:cNvPr>
            <p:cNvSpPr txBox="1"/>
            <p:nvPr/>
          </p:nvSpPr>
          <p:spPr>
            <a:xfrm>
              <a:off x="-1249566" y="-338587"/>
              <a:ext cx="4727990" cy="3190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038" tIns="0" rIns="161038" bIns="0" numCol="1" spcCol="1270" anchor="ctr"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mprint MT Shadow" panose="04020605060303030202" pitchFamily="82" charset="0"/>
                  <a:ea typeface="+mn-ea"/>
                  <a:cs typeface="+mn-cs"/>
                </a:rPr>
                <a:t>Common Ground</a:t>
              </a:r>
            </a:p>
          </p:txBody>
        </p:sp>
      </p:grpSp>
      <p:sp>
        <p:nvSpPr>
          <p:cNvPr id="9" name="TextBox 8">
            <a:extLst>
              <a:ext uri="{FF2B5EF4-FFF2-40B4-BE49-F238E27FC236}">
                <a16:creationId xmlns:a16="http://schemas.microsoft.com/office/drawing/2014/main" id="{C87F8454-AA71-45A4-9C00-6CD40B64F54A}"/>
              </a:ext>
            </a:extLst>
          </p:cNvPr>
          <p:cNvSpPr txBox="1"/>
          <p:nvPr/>
        </p:nvSpPr>
        <p:spPr>
          <a:xfrm>
            <a:off x="1297962" y="968754"/>
            <a:ext cx="391365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Trebuchet MS" panose="020B0603020202020204"/>
                <a:ea typeface="+mn-ea"/>
                <a:cs typeface="+mn-cs"/>
              </a:rPr>
              <a:t>Places carry our stories of struggle, creation, and connection to one another.</a:t>
            </a:r>
          </a:p>
        </p:txBody>
      </p:sp>
      <p:pic>
        <p:nvPicPr>
          <p:cNvPr id="1026" name="Picture 2">
            <a:extLst>
              <a:ext uri="{FF2B5EF4-FFF2-40B4-BE49-F238E27FC236}">
                <a16:creationId xmlns:a16="http://schemas.microsoft.com/office/drawing/2014/main" id="{4DC8D28D-4AE2-47DA-A0DC-EADE0C7D76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127" y="2145645"/>
            <a:ext cx="5784631" cy="38564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8213EB-B12C-4D1E-90CA-4C6EC66408F2}"/>
              </a:ext>
            </a:extLst>
          </p:cNvPr>
          <p:cNvSpPr txBox="1"/>
          <p:nvPr/>
        </p:nvSpPr>
        <p:spPr>
          <a:xfrm>
            <a:off x="756745" y="6017443"/>
            <a:ext cx="523415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lumMod val="10000"/>
                    <a:lumOff val="90000"/>
                  </a:srgbClr>
                </a:solidFill>
                <a:effectLst/>
                <a:uLnTx/>
                <a:uFillTx/>
                <a:latin typeface="Trebuchet MS" panose="020B0603020202020204"/>
                <a:ea typeface="+mn-ea"/>
                <a:cs typeface="+mn-cs"/>
              </a:rPr>
              <a:t>Battle of Alamance Reenactment</a:t>
            </a:r>
          </a:p>
        </p:txBody>
      </p:sp>
      <p:pic>
        <p:nvPicPr>
          <p:cNvPr id="2050" name="Picture 2" descr="NYLGLO North Carolina State Flag, 4 ftH x 6 ftW, Indoor, Outdoor -  5JFN1|143970 - Grainger">
            <a:extLst>
              <a:ext uri="{FF2B5EF4-FFF2-40B4-BE49-F238E27FC236}">
                <a16:creationId xmlns:a16="http://schemas.microsoft.com/office/drawing/2014/main" id="{230E41A7-E60D-40DB-99E5-B711D0C97C3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63"/>
          <a:stretch/>
        </p:blipFill>
        <p:spPr bwMode="auto">
          <a:xfrm>
            <a:off x="5810187" y="327529"/>
            <a:ext cx="4762508" cy="27671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tograph of the Halifax Resolves commemorative plaque in the North Carolina State Capitol.  Image used Courtesy of Commemorative Landscapes of North Carolina.">
            <a:extLst>
              <a:ext uri="{FF2B5EF4-FFF2-40B4-BE49-F238E27FC236}">
                <a16:creationId xmlns:a16="http://schemas.microsoft.com/office/drawing/2014/main" id="{1C9B7CDF-5FE3-4488-A91F-310DB5E834B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09359" y="2375339"/>
            <a:ext cx="2685459" cy="3479908"/>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5" descr="Shape&#10;&#10;Description automatically generated with medium confidence">
            <a:extLst>
              <a:ext uri="{FF2B5EF4-FFF2-40B4-BE49-F238E27FC236}">
                <a16:creationId xmlns:a16="http://schemas.microsoft.com/office/drawing/2014/main" id="{3E234F22-0BC4-43F9-A318-E846E1A956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03428" y="165240"/>
            <a:ext cx="860921" cy="850728"/>
          </a:xfrm>
          <a:prstGeom prst="rect">
            <a:avLst/>
          </a:prstGeom>
        </p:spPr>
      </p:pic>
    </p:spTree>
    <p:extLst>
      <p:ext uri="{BB962C8B-B14F-4D97-AF65-F5344CB8AC3E}">
        <p14:creationId xmlns:p14="http://schemas.microsoft.com/office/powerpoint/2010/main" val="34013572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42DD12AB-8823-41D9-82D3-8118A5B44E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1610" y="532222"/>
            <a:ext cx="3297921" cy="2934910"/>
          </a:xfrm>
          <a:prstGeom prst="rect">
            <a:avLst/>
          </a:prstGeom>
        </p:spPr>
      </p:pic>
      <p:pic>
        <p:nvPicPr>
          <p:cNvPr id="6" name="Picture 5">
            <a:extLst>
              <a:ext uri="{FF2B5EF4-FFF2-40B4-BE49-F238E27FC236}">
                <a16:creationId xmlns:a16="http://schemas.microsoft.com/office/drawing/2014/main" id="{113E8B8E-960C-42FE-8843-543B26748B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71" y="420413"/>
            <a:ext cx="4947929" cy="3158529"/>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96B6E1C-B0E0-43A8-9660-70230743E5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49851" y="3179366"/>
            <a:ext cx="3616552" cy="2950994"/>
          </a:xfrm>
          <a:prstGeom prst="rect">
            <a:avLst/>
          </a:prstGeom>
        </p:spPr>
      </p:pic>
      <p:sp>
        <p:nvSpPr>
          <p:cNvPr id="2" name="TextBox 1">
            <a:extLst>
              <a:ext uri="{FF2B5EF4-FFF2-40B4-BE49-F238E27FC236}">
                <a16:creationId xmlns:a16="http://schemas.microsoft.com/office/drawing/2014/main" id="{B1A9519E-6DC5-40E3-ACA8-BA3CA246E210}"/>
              </a:ext>
            </a:extLst>
          </p:cNvPr>
          <p:cNvSpPr txBox="1"/>
          <p:nvPr/>
        </p:nvSpPr>
        <p:spPr>
          <a:xfrm>
            <a:off x="683172" y="3920359"/>
            <a:ext cx="4225159"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mn-cs"/>
              </a:rPr>
              <a:t>Website:</a:t>
            </a: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 </a:t>
            </a:r>
            <a:r>
              <a:rPr kumimoji="0" lang="en-US" sz="1400" b="0" i="0" u="sng" strike="noStrike" kern="1200" cap="none" spc="0" normalizeH="0" baseline="0" noProof="0" dirty="0">
                <a:ln>
                  <a:noFill/>
                </a:ln>
                <a:solidFill>
                  <a:srgbClr val="002060">
                    <a:lumMod val="25000"/>
                    <a:lumOff val="75000"/>
                  </a:srgbClr>
                </a:solidFill>
                <a:effectLst/>
                <a:uLnTx/>
                <a:uFillTx/>
                <a:latin typeface="Calibri" panose="020F0502020204030204" pitchFamily="34" charset="0"/>
                <a:ea typeface="Times New Roman" panose="02020603050405020304" pitchFamily="18" charset="0"/>
                <a:cs typeface="+mn-cs"/>
                <a:hlinkClick r:id="rId6">
                  <a:extLst>
                    <a:ext uri="{A12FA001-AC4F-418D-AE19-62706E023703}">
                      <ahyp:hlinkClr xmlns:ahyp="http://schemas.microsoft.com/office/drawing/2018/hyperlinkcolor" val="tx"/>
                    </a:ext>
                  </a:extLst>
                </a:hlinkClick>
              </a:rPr>
              <a:t>https://www.ncdcr.gov/america-250-nc/</a:t>
            </a:r>
            <a:r>
              <a:rPr kumimoji="0" lang="en-US" sz="1400" b="0" i="0" u="none" strike="noStrike" kern="1200" cap="none" spc="0" normalizeH="0" baseline="0" noProof="0" dirty="0">
                <a:ln>
                  <a:noFill/>
                </a:ln>
                <a:solidFill>
                  <a:srgbClr val="002060">
                    <a:lumMod val="25000"/>
                    <a:lumOff val="75000"/>
                  </a:srgbClr>
                </a:solidFill>
                <a:effectLst/>
                <a:uLnTx/>
                <a:uFillTx/>
                <a:latin typeface="Calibri" panose="020F0502020204030204" pitchFamily="34" charset="0"/>
                <a:ea typeface="Times New Roman" panose="02020603050405020304" pitchFamily="18" charset="0"/>
                <a:cs typeface="+mn-cs"/>
              </a:rPr>
              <a:t> </a:t>
            </a:r>
            <a:endParaRPr kumimoji="0" lang="en-US" sz="1400" b="0" i="0" u="none" strike="noStrike" kern="1200" cap="none" spc="0" normalizeH="0" baseline="0" noProof="0" dirty="0">
              <a:ln>
                <a:noFill/>
              </a:ln>
              <a:solidFill>
                <a:srgbClr val="002060">
                  <a:lumMod val="25000"/>
                  <a:lumOff val="75000"/>
                </a:srgbClr>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mn-cs"/>
              </a:rPr>
              <a:t>Facebook: </a:t>
            </a:r>
            <a:r>
              <a:rPr kumimoji="0" lang="en-US" sz="1400" b="0" i="0" u="sng" strike="noStrike" kern="1200" cap="none" spc="0" normalizeH="0" baseline="0" noProof="0" dirty="0">
                <a:ln>
                  <a:noFill/>
                </a:ln>
                <a:solidFill>
                  <a:srgbClr val="002060">
                    <a:lumMod val="25000"/>
                    <a:lumOff val="75000"/>
                  </a:srgbClr>
                </a:solidFill>
                <a:effectLst/>
                <a:uLnTx/>
                <a:uFillTx/>
                <a:latin typeface="Calibri" panose="020F0502020204030204" pitchFamily="34" charset="0"/>
                <a:ea typeface="Times New Roman" panose="02020603050405020304" pitchFamily="18" charset="0"/>
                <a:cs typeface="+mn-cs"/>
                <a:hlinkClick r:id="rId7">
                  <a:extLst>
                    <a:ext uri="{A12FA001-AC4F-418D-AE19-62706E023703}">
                      <ahyp:hlinkClr xmlns:ahyp="http://schemas.microsoft.com/office/drawing/2018/hyperlinkcolor" val="tx"/>
                    </a:ext>
                  </a:extLst>
                </a:hlinkClick>
              </a:rPr>
              <a:t>https://www.facebook.com/america250nc</a:t>
            </a:r>
            <a:r>
              <a:rPr kumimoji="0" lang="en-US" sz="1400" b="0" i="0" u="none" strike="noStrike" kern="1200" cap="none" spc="0" normalizeH="0" baseline="0" noProof="0" dirty="0">
                <a:ln>
                  <a:noFill/>
                </a:ln>
                <a:solidFill>
                  <a:srgbClr val="002060">
                    <a:lumMod val="25000"/>
                    <a:lumOff val="75000"/>
                  </a:srgbClr>
                </a:solidFill>
                <a:effectLst/>
                <a:uLnTx/>
                <a:uFillTx/>
                <a:latin typeface="Calibri" panose="020F0502020204030204" pitchFamily="34" charset="0"/>
                <a:ea typeface="Times New Roman" panose="02020603050405020304" pitchFamily="18" charset="0"/>
                <a:cs typeface="+mn-cs"/>
              </a:rPr>
              <a:t> </a:t>
            </a:r>
            <a:endParaRPr kumimoji="0" lang="en-US" sz="1400" b="0" i="0" u="none" strike="noStrike" kern="1200" cap="none" spc="0" normalizeH="0" baseline="0" noProof="0" dirty="0">
              <a:ln>
                <a:noFill/>
              </a:ln>
              <a:solidFill>
                <a:srgbClr val="002060">
                  <a:lumMod val="25000"/>
                  <a:lumOff val="75000"/>
                </a:srgbClr>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mn-cs"/>
              </a:rPr>
              <a:t>Twitter: </a:t>
            </a:r>
            <a:r>
              <a:rPr kumimoji="0" lang="en-US" sz="1400" b="0" i="0" u="sng" strike="noStrike" kern="1200" cap="none" spc="0" normalizeH="0" baseline="0" noProof="0" dirty="0">
                <a:ln>
                  <a:noFill/>
                </a:ln>
                <a:solidFill>
                  <a:srgbClr val="002060">
                    <a:lumMod val="25000"/>
                    <a:lumOff val="75000"/>
                  </a:srgbClr>
                </a:solidFill>
                <a:effectLst/>
                <a:uLnTx/>
                <a:uFillTx/>
                <a:latin typeface="Calibri" panose="020F0502020204030204" pitchFamily="34" charset="0"/>
                <a:ea typeface="Times New Roman" panose="02020603050405020304" pitchFamily="18" charset="0"/>
                <a:cs typeface="+mn-cs"/>
                <a:hlinkClick r:id="rId8">
                  <a:extLst>
                    <a:ext uri="{A12FA001-AC4F-418D-AE19-62706E023703}">
                      <ahyp:hlinkClr xmlns:ahyp="http://schemas.microsoft.com/office/drawing/2018/hyperlinkcolor" val="tx"/>
                    </a:ext>
                  </a:extLst>
                </a:hlinkClick>
              </a:rPr>
              <a:t>https://twitter.com/America250NC</a:t>
            </a:r>
            <a:endParaRPr kumimoji="0" lang="en-US" sz="1400" b="0" i="0" u="none" strike="noStrike" kern="1200" cap="none" spc="0" normalizeH="0" baseline="0" noProof="0" dirty="0">
              <a:ln>
                <a:noFill/>
              </a:ln>
              <a:solidFill>
                <a:srgbClr val="002060">
                  <a:lumMod val="25000"/>
                  <a:lumOff val="75000"/>
                </a:srgbClr>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mn-cs"/>
              </a:rPr>
              <a:t>National website: </a:t>
            </a:r>
            <a:r>
              <a:rPr kumimoji="0" lang="en-US" sz="1400" b="0" i="0" u="sng" strike="noStrike" kern="1200" cap="none" spc="0" normalizeH="0" baseline="0" noProof="0" dirty="0">
                <a:ln>
                  <a:noFill/>
                </a:ln>
                <a:solidFill>
                  <a:srgbClr val="002060">
                    <a:lumMod val="25000"/>
                    <a:lumOff val="75000"/>
                  </a:srgbClr>
                </a:solidFill>
                <a:effectLst/>
                <a:uLnTx/>
                <a:uFillTx/>
                <a:latin typeface="Calibri" panose="020F0502020204030204" pitchFamily="34" charset="0"/>
                <a:ea typeface="Times New Roman" panose="02020603050405020304" pitchFamily="18" charset="0"/>
                <a:cs typeface="+mn-cs"/>
                <a:hlinkClick r:id="rId9">
                  <a:extLst>
                    <a:ext uri="{A12FA001-AC4F-418D-AE19-62706E023703}">
                      <ahyp:hlinkClr xmlns:ahyp="http://schemas.microsoft.com/office/drawing/2018/hyperlinkcolor" val="tx"/>
                    </a:ext>
                  </a:extLst>
                </a:hlinkClick>
              </a:rPr>
              <a:t>https://america250.org/</a:t>
            </a:r>
            <a:endParaRPr kumimoji="0" lang="en-US" sz="1400" b="0" i="0" u="none" strike="noStrike" kern="1200" cap="none" spc="0" normalizeH="0" baseline="0" noProof="0" dirty="0">
              <a:ln>
                <a:noFill/>
              </a:ln>
              <a:solidFill>
                <a:srgbClr val="002060">
                  <a:lumMod val="25000"/>
                  <a:lumOff val="75000"/>
                </a:srgbClr>
              </a:solidFill>
              <a:effectLst/>
              <a:uLnTx/>
              <a:uFillTx/>
              <a:latin typeface="Calibri" panose="020F0502020204030204" pitchFamily="34" charset="0"/>
              <a:ea typeface="Calibri" panose="020F0502020204030204" pitchFamily="34" charset="0"/>
              <a:cs typeface="+mn-cs"/>
            </a:endParaRPr>
          </a:p>
        </p:txBody>
      </p:sp>
      <p:pic>
        <p:nvPicPr>
          <p:cNvPr id="7" name="Content Placeholder 5" descr="Shape&#10;&#10;Description automatically generated with medium confidence">
            <a:extLst>
              <a:ext uri="{FF2B5EF4-FFF2-40B4-BE49-F238E27FC236}">
                <a16:creationId xmlns:a16="http://schemas.microsoft.com/office/drawing/2014/main" id="{0F620E54-F92E-40F6-99B2-B0450B3D049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103428" y="165240"/>
            <a:ext cx="860921" cy="850728"/>
          </a:xfrm>
          <a:prstGeom prst="rect">
            <a:avLst/>
          </a:prstGeom>
        </p:spPr>
      </p:pic>
    </p:spTree>
    <p:extLst>
      <p:ext uri="{BB962C8B-B14F-4D97-AF65-F5344CB8AC3E}">
        <p14:creationId xmlns:p14="http://schemas.microsoft.com/office/powerpoint/2010/main" val="292021309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B9589C-82B8-4F11-A0E2-9A9872913C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00346" y="180870"/>
            <a:ext cx="865707" cy="853514"/>
          </a:xfrm>
          <a:prstGeom prst="rect">
            <a:avLst/>
          </a:prstGeom>
        </p:spPr>
      </p:pic>
      <p:sp>
        <p:nvSpPr>
          <p:cNvPr id="4" name="Content Placeholder 2">
            <a:extLst>
              <a:ext uri="{FF2B5EF4-FFF2-40B4-BE49-F238E27FC236}">
                <a16:creationId xmlns:a16="http://schemas.microsoft.com/office/drawing/2014/main" id="{B72F689C-8567-48A2-92EE-C404F3D1CFE2}"/>
              </a:ext>
            </a:extLst>
          </p:cNvPr>
          <p:cNvSpPr>
            <a:spLocks noGrp="1"/>
          </p:cNvSpPr>
          <p:nvPr>
            <p:ph idx="1"/>
          </p:nvPr>
        </p:nvSpPr>
        <p:spPr>
          <a:xfrm>
            <a:off x="4906423" y="1273297"/>
            <a:ext cx="5751851" cy="3317938"/>
          </a:xfrm>
        </p:spPr>
        <p:txBody>
          <a:bodyPr vert="horz" lIns="91440" tIns="45720" rIns="91440" bIns="45720" rtlCol="0" anchor="t">
            <a:normAutofit/>
          </a:bodyPr>
          <a:lstStyle/>
          <a:p>
            <a:pPr>
              <a:lnSpc>
                <a:spcPct val="90000"/>
              </a:lnSpc>
            </a:pPr>
            <a:r>
              <a:rPr lang="en-US" sz="2800" dirty="0">
                <a:solidFill>
                  <a:srgbClr val="FFC000"/>
                </a:solidFill>
              </a:rPr>
              <a:t>Statewide Activities</a:t>
            </a:r>
          </a:p>
          <a:p>
            <a:pPr lvl="1">
              <a:lnSpc>
                <a:spcPct val="90000"/>
              </a:lnSpc>
            </a:pPr>
            <a:r>
              <a:rPr lang="en-US" sz="2800" dirty="0">
                <a:solidFill>
                  <a:srgbClr val="FFFFFF"/>
                </a:solidFill>
              </a:rPr>
              <a:t>Online Resources</a:t>
            </a:r>
          </a:p>
          <a:p>
            <a:pPr lvl="1">
              <a:lnSpc>
                <a:spcPct val="90000"/>
              </a:lnSpc>
            </a:pPr>
            <a:r>
              <a:rPr lang="en-US" sz="2800" dirty="0">
                <a:solidFill>
                  <a:srgbClr val="FFFFFF"/>
                </a:solidFill>
              </a:rPr>
              <a:t>Educational Outreach</a:t>
            </a:r>
          </a:p>
          <a:p>
            <a:pPr lvl="1">
              <a:lnSpc>
                <a:spcPct val="90000"/>
              </a:lnSpc>
            </a:pPr>
            <a:r>
              <a:rPr lang="en-US" sz="2800" dirty="0">
                <a:solidFill>
                  <a:srgbClr val="FFFFFF"/>
                </a:solidFill>
              </a:rPr>
              <a:t>Events</a:t>
            </a:r>
          </a:p>
          <a:p>
            <a:pPr lvl="1">
              <a:lnSpc>
                <a:spcPct val="90000"/>
              </a:lnSpc>
            </a:pPr>
            <a:r>
              <a:rPr lang="en-US" sz="2800" dirty="0">
                <a:solidFill>
                  <a:srgbClr val="FFFFFF"/>
                </a:solidFill>
              </a:rPr>
              <a:t>Trails and Waysides</a:t>
            </a:r>
            <a:endParaRPr lang="en-US" sz="1500" dirty="0">
              <a:solidFill>
                <a:srgbClr val="FFFFFF"/>
              </a:solidFill>
            </a:endParaRPr>
          </a:p>
        </p:txBody>
      </p:sp>
      <p:sp>
        <p:nvSpPr>
          <p:cNvPr id="7" name="TextBox 6">
            <a:extLst>
              <a:ext uri="{FF2B5EF4-FFF2-40B4-BE49-F238E27FC236}">
                <a16:creationId xmlns:a16="http://schemas.microsoft.com/office/drawing/2014/main" id="{16DD03C4-9603-4D8D-B53A-7CAC92CD8381}"/>
              </a:ext>
            </a:extLst>
          </p:cNvPr>
          <p:cNvSpPr txBox="1"/>
          <p:nvPr/>
        </p:nvSpPr>
        <p:spPr>
          <a:xfrm>
            <a:off x="463992" y="5422575"/>
            <a:ext cx="4476585" cy="244682"/>
          </a:xfrm>
          <a:prstGeom prst="rect">
            <a:avLst/>
          </a:prstGeom>
          <a:noFill/>
        </p:spPr>
        <p:txBody>
          <a:bodyPr wrap="square">
            <a:sp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Trebuchet MS" panose="020B0603020202020204"/>
                <a:ea typeface="+mn-ea"/>
                <a:cs typeface="+mn-cs"/>
              </a:rPr>
              <a:t>Cherokee living historian, photo courtesy of Victory Productions</a:t>
            </a:r>
          </a:p>
        </p:txBody>
      </p:sp>
      <p:pic>
        <p:nvPicPr>
          <p:cNvPr id="3" name="Picture 2" descr="A person sitting on a chair&#10;&#10;Description automatically generated with medium confidence">
            <a:extLst>
              <a:ext uri="{FF2B5EF4-FFF2-40B4-BE49-F238E27FC236}">
                <a16:creationId xmlns:a16="http://schemas.microsoft.com/office/drawing/2014/main" id="{924FC660-01D9-4FF2-8C2E-DD6BB68CB8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069" y="493986"/>
            <a:ext cx="3831584" cy="4876561"/>
          </a:xfrm>
          <a:prstGeom prst="rect">
            <a:avLst/>
          </a:prstGeom>
        </p:spPr>
      </p:pic>
    </p:spTree>
    <p:extLst>
      <p:ext uri="{BB962C8B-B14F-4D97-AF65-F5344CB8AC3E}">
        <p14:creationId xmlns:p14="http://schemas.microsoft.com/office/powerpoint/2010/main" val="123572964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B9589C-82B8-4F11-A0E2-9A9872913C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00346" y="180870"/>
            <a:ext cx="865707" cy="853514"/>
          </a:xfrm>
          <a:prstGeom prst="rect">
            <a:avLst/>
          </a:prstGeom>
        </p:spPr>
      </p:pic>
      <p:pic>
        <p:nvPicPr>
          <p:cNvPr id="10" name="Picture 9" descr="Diagram&#10;&#10;Description automatically generated">
            <a:extLst>
              <a:ext uri="{FF2B5EF4-FFF2-40B4-BE49-F238E27FC236}">
                <a16:creationId xmlns:a16="http://schemas.microsoft.com/office/drawing/2014/main" id="{31B39894-23CF-4939-8690-59B3ADC647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5610" y="1602889"/>
            <a:ext cx="5629142" cy="3302598"/>
          </a:xfrm>
          <a:prstGeom prst="rect">
            <a:avLst/>
          </a:prstGeom>
        </p:spPr>
      </p:pic>
      <p:sp>
        <p:nvSpPr>
          <p:cNvPr id="5" name="TextBox 4">
            <a:extLst>
              <a:ext uri="{FF2B5EF4-FFF2-40B4-BE49-F238E27FC236}">
                <a16:creationId xmlns:a16="http://schemas.microsoft.com/office/drawing/2014/main" id="{F6FEFADD-0576-47FB-A4F4-787264FC15CA}"/>
              </a:ext>
            </a:extLst>
          </p:cNvPr>
          <p:cNvSpPr txBox="1"/>
          <p:nvPr/>
        </p:nvSpPr>
        <p:spPr>
          <a:xfrm>
            <a:off x="1213362" y="863568"/>
            <a:ext cx="7704083" cy="341632"/>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Trebuchet MS" panose="020B0603020202020204"/>
                <a:ea typeface="+mn-ea"/>
                <a:cs typeface="+mn-cs"/>
              </a:rPr>
              <a:t>Our Goal: Robust, comprehensive, and inclusive statewide programs</a:t>
            </a:r>
          </a:p>
        </p:txBody>
      </p:sp>
      <p:sp>
        <p:nvSpPr>
          <p:cNvPr id="2" name="TextBox 1">
            <a:extLst>
              <a:ext uri="{FF2B5EF4-FFF2-40B4-BE49-F238E27FC236}">
                <a16:creationId xmlns:a16="http://schemas.microsoft.com/office/drawing/2014/main" id="{87320D35-FAD1-4B07-91C4-9B1E0B6C24B5}"/>
              </a:ext>
            </a:extLst>
          </p:cNvPr>
          <p:cNvSpPr txBox="1"/>
          <p:nvPr/>
        </p:nvSpPr>
        <p:spPr>
          <a:xfrm>
            <a:off x="6583680" y="1957892"/>
            <a:ext cx="3345628" cy="230832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C000"/>
                </a:solidFill>
                <a:effectLst/>
                <a:uLnTx/>
                <a:uFillTx/>
                <a:latin typeface="Trebuchet MS" panose="020B0603020202020204"/>
                <a:ea typeface="+mn-ea"/>
                <a:cs typeface="+mn-cs"/>
              </a:rPr>
              <a:t>Reach all 100 counties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C000"/>
                </a:solidFill>
                <a:effectLst/>
                <a:uLnTx/>
                <a:uFillTx/>
                <a:latin typeface="Trebuchet MS" panose="020B0603020202020204"/>
                <a:ea typeface="+mn-ea"/>
                <a:cs typeface="+mn-cs"/>
              </a:rPr>
              <a:t>Broad and inclusive programming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C000"/>
                </a:solidFill>
                <a:effectLst/>
                <a:uLnTx/>
                <a:uFillTx/>
                <a:latin typeface="Trebuchet MS" panose="020B0603020202020204"/>
                <a:ea typeface="+mn-ea"/>
                <a:cs typeface="+mn-cs"/>
              </a:rPr>
              <a:t>Foster local partnerships to promote planning of community events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FFC000"/>
                </a:solidFill>
                <a:effectLst/>
                <a:uLnTx/>
                <a:uFillTx/>
                <a:latin typeface="Trebuchet MS" panose="020B0603020202020204"/>
                <a:ea typeface="+mn-ea"/>
                <a:cs typeface="+mn-cs"/>
              </a:rPr>
              <a:t>Connect to the national commemoration 	</a:t>
            </a:r>
          </a:p>
        </p:txBody>
      </p:sp>
    </p:spTree>
    <p:extLst>
      <p:ext uri="{BB962C8B-B14F-4D97-AF65-F5344CB8AC3E}">
        <p14:creationId xmlns:p14="http://schemas.microsoft.com/office/powerpoint/2010/main" val="42385243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993553" y="75592"/>
            <a:ext cx="7474172" cy="1325563"/>
          </a:xfrm>
        </p:spPr>
        <p:txBody>
          <a:bodyPr>
            <a:normAutofit/>
          </a:bodyPr>
          <a:lstStyle/>
          <a:p>
            <a:r>
              <a:rPr lang="en-US" dirty="0"/>
              <a:t>Speakers</a:t>
            </a:r>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July 28,  2022</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4" name="TextBox 13">
            <a:extLst>
              <a:ext uri="{FF2B5EF4-FFF2-40B4-BE49-F238E27FC236}">
                <a16:creationId xmlns:a16="http://schemas.microsoft.com/office/drawing/2014/main" id="{D8610A13-0102-4C33-B6D7-DAEF103204EE}"/>
              </a:ext>
            </a:extLst>
          </p:cNvPr>
          <p:cNvSpPr txBox="1"/>
          <p:nvPr/>
        </p:nvSpPr>
        <p:spPr>
          <a:xfrm>
            <a:off x="486620" y="4659337"/>
            <a:ext cx="2294537" cy="923330"/>
          </a:xfrm>
          <a:prstGeom prst="rect">
            <a:avLst/>
          </a:prstGeom>
          <a:noFill/>
        </p:spPr>
        <p:txBody>
          <a:bodyPr wrap="square" rtlCol="0">
            <a:spAutoFit/>
          </a:bodyPr>
          <a:lstStyle/>
          <a:p>
            <a:r>
              <a:rPr lang="en-US" dirty="0"/>
              <a:t>John </a:t>
            </a:r>
            <a:r>
              <a:rPr lang="en-US" dirty="0" err="1"/>
              <a:t>Dichtl</a:t>
            </a:r>
            <a:endParaRPr lang="en-US" dirty="0"/>
          </a:p>
          <a:p>
            <a:r>
              <a:rPr lang="en-US" dirty="0"/>
              <a:t>AASLH </a:t>
            </a:r>
            <a:br>
              <a:rPr lang="en-US" dirty="0"/>
            </a:br>
            <a:r>
              <a:rPr lang="en-US" dirty="0"/>
              <a:t>President &amp; CEO</a:t>
            </a:r>
          </a:p>
        </p:txBody>
      </p:sp>
      <p:sp>
        <p:nvSpPr>
          <p:cNvPr id="15" name="TextBox 14">
            <a:extLst>
              <a:ext uri="{FF2B5EF4-FFF2-40B4-BE49-F238E27FC236}">
                <a16:creationId xmlns:a16="http://schemas.microsoft.com/office/drawing/2014/main" id="{B9DF7D8E-EAAF-4295-AB45-FADE9FBF775A}"/>
              </a:ext>
            </a:extLst>
          </p:cNvPr>
          <p:cNvSpPr txBox="1"/>
          <p:nvPr/>
        </p:nvSpPr>
        <p:spPr>
          <a:xfrm>
            <a:off x="3144148" y="4706156"/>
            <a:ext cx="3206491" cy="923330"/>
          </a:xfrm>
          <a:prstGeom prst="rect">
            <a:avLst/>
          </a:prstGeom>
          <a:noFill/>
        </p:spPr>
        <p:txBody>
          <a:bodyPr wrap="square" rtlCol="0">
            <a:spAutoFit/>
          </a:bodyPr>
          <a:lstStyle/>
          <a:p>
            <a:r>
              <a:rPr lang="en-US" dirty="0" err="1"/>
              <a:t>LeRae</a:t>
            </a:r>
            <a:r>
              <a:rPr lang="en-US" dirty="0"/>
              <a:t> </a:t>
            </a:r>
            <a:r>
              <a:rPr lang="en-US" dirty="0" err="1"/>
              <a:t>Umfleet</a:t>
            </a:r>
            <a:endParaRPr lang="en-US" dirty="0"/>
          </a:p>
          <a:p>
            <a:r>
              <a:rPr lang="en-US" dirty="0"/>
              <a:t>North Carolina Department of Natural and Cultural Resources</a:t>
            </a:r>
          </a:p>
        </p:txBody>
      </p:sp>
      <p:sp>
        <p:nvSpPr>
          <p:cNvPr id="21" name="TextBox 20">
            <a:extLst>
              <a:ext uri="{FF2B5EF4-FFF2-40B4-BE49-F238E27FC236}">
                <a16:creationId xmlns:a16="http://schemas.microsoft.com/office/drawing/2014/main" id="{D5125647-4FB4-A558-9766-1429C25471A6}"/>
              </a:ext>
            </a:extLst>
          </p:cNvPr>
          <p:cNvSpPr txBox="1"/>
          <p:nvPr/>
        </p:nvSpPr>
        <p:spPr>
          <a:xfrm>
            <a:off x="6713630" y="4567657"/>
            <a:ext cx="3206491" cy="923330"/>
          </a:xfrm>
          <a:prstGeom prst="rect">
            <a:avLst/>
          </a:prstGeom>
          <a:noFill/>
        </p:spPr>
        <p:txBody>
          <a:bodyPr wrap="square" rtlCol="0">
            <a:spAutoFit/>
          </a:bodyPr>
          <a:lstStyle/>
          <a:p>
            <a:r>
              <a:rPr lang="en-US" dirty="0"/>
              <a:t>Jennifer Ortiz</a:t>
            </a:r>
          </a:p>
          <a:p>
            <a:r>
              <a:rPr lang="en-US" dirty="0"/>
              <a:t>Director</a:t>
            </a:r>
          </a:p>
          <a:p>
            <a:r>
              <a:rPr lang="en-US" dirty="0"/>
              <a:t>Utah Division of State History</a:t>
            </a:r>
          </a:p>
        </p:txBody>
      </p:sp>
      <p:pic>
        <p:nvPicPr>
          <p:cNvPr id="9" name="Picture 8">
            <a:extLst>
              <a:ext uri="{FF2B5EF4-FFF2-40B4-BE49-F238E27FC236}">
                <a16:creationId xmlns:a16="http://schemas.microsoft.com/office/drawing/2014/main" id="{1B913E7F-4A22-EA80-E30D-EBB0D3A4AA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269" y="1942003"/>
            <a:ext cx="2542234" cy="2328284"/>
          </a:xfrm>
          <a:prstGeom prst="rect">
            <a:avLst/>
          </a:prstGeom>
        </p:spPr>
      </p:pic>
      <p:pic>
        <p:nvPicPr>
          <p:cNvPr id="12" name="Picture 11">
            <a:extLst>
              <a:ext uri="{FF2B5EF4-FFF2-40B4-BE49-F238E27FC236}">
                <a16:creationId xmlns:a16="http://schemas.microsoft.com/office/drawing/2014/main" id="{5C6CBBE7-4046-349E-764B-ACAABD5A06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7047" y="1701190"/>
            <a:ext cx="1935575" cy="2704931"/>
          </a:xfrm>
          <a:prstGeom prst="rect">
            <a:avLst/>
          </a:prstGeom>
        </p:spPr>
      </p:pic>
      <p:pic>
        <p:nvPicPr>
          <p:cNvPr id="13" name="Picture 12">
            <a:extLst>
              <a:ext uri="{FF2B5EF4-FFF2-40B4-BE49-F238E27FC236}">
                <a16:creationId xmlns:a16="http://schemas.microsoft.com/office/drawing/2014/main" id="{71456AEA-4A96-0CBD-650E-DCA9B2075CC4}"/>
              </a:ext>
            </a:extLst>
          </p:cNvPr>
          <p:cNvPicPr>
            <a:picLocks noChangeAspect="1"/>
          </p:cNvPicPr>
          <p:nvPr/>
        </p:nvPicPr>
        <p:blipFill>
          <a:blip r:embed="rId5"/>
          <a:stretch>
            <a:fillRect/>
          </a:stretch>
        </p:blipFill>
        <p:spPr>
          <a:xfrm>
            <a:off x="6729782" y="2171907"/>
            <a:ext cx="2098380" cy="2098380"/>
          </a:xfrm>
          <a:prstGeom prst="rect">
            <a:avLst/>
          </a:prstGeom>
        </p:spPr>
      </p:pic>
    </p:spTree>
    <p:extLst>
      <p:ext uri="{BB962C8B-B14F-4D97-AF65-F5344CB8AC3E}">
        <p14:creationId xmlns:p14="http://schemas.microsoft.com/office/powerpoint/2010/main" val="2962558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B9589C-82B8-4F11-A0E2-9A9872913C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00346" y="180870"/>
            <a:ext cx="865707" cy="853514"/>
          </a:xfrm>
          <a:prstGeom prst="rect">
            <a:avLst/>
          </a:prstGeom>
        </p:spPr>
      </p:pic>
      <p:sp>
        <p:nvSpPr>
          <p:cNvPr id="4" name="Content Placeholder 2">
            <a:extLst>
              <a:ext uri="{FF2B5EF4-FFF2-40B4-BE49-F238E27FC236}">
                <a16:creationId xmlns:a16="http://schemas.microsoft.com/office/drawing/2014/main" id="{B72F689C-8567-48A2-92EE-C404F3D1CFE2}"/>
              </a:ext>
            </a:extLst>
          </p:cNvPr>
          <p:cNvSpPr>
            <a:spLocks noGrp="1"/>
          </p:cNvSpPr>
          <p:nvPr>
            <p:ph idx="1"/>
          </p:nvPr>
        </p:nvSpPr>
        <p:spPr>
          <a:xfrm>
            <a:off x="778376" y="2893012"/>
            <a:ext cx="4698996" cy="2648758"/>
          </a:xfrm>
        </p:spPr>
        <p:txBody>
          <a:bodyPr vert="horz" lIns="91440" tIns="45720" rIns="91440" bIns="45720" rtlCol="0" anchor="t">
            <a:normAutofit/>
          </a:bodyPr>
          <a:lstStyle/>
          <a:p>
            <a:pPr lvl="1">
              <a:lnSpc>
                <a:spcPct val="90000"/>
              </a:lnSpc>
            </a:pPr>
            <a:r>
              <a:rPr lang="en-US" sz="2600" dirty="0">
                <a:solidFill>
                  <a:srgbClr val="FFC000"/>
                </a:solidFill>
              </a:rPr>
              <a:t>Thoughtful Inclusivity</a:t>
            </a:r>
          </a:p>
          <a:p>
            <a:pPr lvl="1">
              <a:lnSpc>
                <a:spcPct val="90000"/>
              </a:lnSpc>
            </a:pPr>
            <a:r>
              <a:rPr lang="en-US" sz="2600" dirty="0">
                <a:solidFill>
                  <a:srgbClr val="FFC000"/>
                </a:solidFill>
              </a:rPr>
              <a:t>Historical Research</a:t>
            </a:r>
          </a:p>
          <a:p>
            <a:pPr lvl="1">
              <a:lnSpc>
                <a:spcPct val="90000"/>
              </a:lnSpc>
            </a:pPr>
            <a:r>
              <a:rPr lang="en-US" sz="2600" dirty="0">
                <a:solidFill>
                  <a:srgbClr val="FFC000"/>
                </a:solidFill>
              </a:rPr>
              <a:t>Modern Reflections</a:t>
            </a:r>
          </a:p>
          <a:p>
            <a:pPr lvl="1">
              <a:lnSpc>
                <a:spcPct val="90000"/>
              </a:lnSpc>
            </a:pPr>
            <a:r>
              <a:rPr lang="en-US" sz="2600" dirty="0">
                <a:solidFill>
                  <a:srgbClr val="FFC000"/>
                </a:solidFill>
              </a:rPr>
              <a:t>Power of Place</a:t>
            </a:r>
          </a:p>
          <a:p>
            <a:pPr lvl="1">
              <a:lnSpc>
                <a:spcPct val="90000"/>
              </a:lnSpc>
            </a:pPr>
            <a:endParaRPr lang="en-US" sz="2600" dirty="0">
              <a:solidFill>
                <a:srgbClr val="FFC000"/>
              </a:solidFill>
            </a:endParaRPr>
          </a:p>
          <a:p>
            <a:pPr>
              <a:lnSpc>
                <a:spcPct val="90000"/>
              </a:lnSpc>
            </a:pPr>
            <a:endParaRPr lang="en-US" sz="2800" dirty="0">
              <a:solidFill>
                <a:srgbClr val="FFC000"/>
              </a:solidFill>
            </a:endParaRPr>
          </a:p>
          <a:p>
            <a:pPr lvl="1">
              <a:lnSpc>
                <a:spcPct val="90000"/>
              </a:lnSpc>
            </a:pPr>
            <a:endParaRPr lang="en-US" sz="1300" dirty="0">
              <a:solidFill>
                <a:srgbClr val="FFFFFF"/>
              </a:solidFill>
            </a:endParaRPr>
          </a:p>
        </p:txBody>
      </p:sp>
      <p:pic>
        <p:nvPicPr>
          <p:cNvPr id="3" name="Graphic 2" descr="Layers Design outline">
            <a:extLst>
              <a:ext uri="{FF2B5EF4-FFF2-40B4-BE49-F238E27FC236}">
                <a16:creationId xmlns:a16="http://schemas.microsoft.com/office/drawing/2014/main" id="{BBB582EE-FE4A-487E-9919-1149CD61868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8523" y="489890"/>
            <a:ext cx="2461450" cy="2461450"/>
          </a:xfrm>
          <a:prstGeom prst="rect">
            <a:avLst/>
          </a:prstGeom>
        </p:spPr>
      </p:pic>
      <p:pic>
        <p:nvPicPr>
          <p:cNvPr id="8" name="Graphic 7" descr="Layers Design with solid fill">
            <a:extLst>
              <a:ext uri="{FF2B5EF4-FFF2-40B4-BE49-F238E27FC236}">
                <a16:creationId xmlns:a16="http://schemas.microsoft.com/office/drawing/2014/main" id="{DFAC95F6-83A9-48F8-AB77-821AE416C96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33330" y="800619"/>
            <a:ext cx="1336718" cy="1839991"/>
          </a:xfrm>
          <a:prstGeom prst="rect">
            <a:avLst/>
          </a:prstGeom>
        </p:spPr>
      </p:pic>
      <p:pic>
        <p:nvPicPr>
          <p:cNvPr id="7" name="Picture 6" descr="Text, letter&#10;&#10;Description automatically generated">
            <a:extLst>
              <a:ext uri="{FF2B5EF4-FFF2-40B4-BE49-F238E27FC236}">
                <a16:creationId xmlns:a16="http://schemas.microsoft.com/office/drawing/2014/main" id="{883BF789-226E-4BDE-9957-4386D268AD2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65985" y="607627"/>
            <a:ext cx="5590437" cy="5097518"/>
          </a:xfrm>
          <a:prstGeom prst="rect">
            <a:avLst/>
          </a:prstGeom>
        </p:spPr>
      </p:pic>
    </p:spTree>
    <p:extLst>
      <p:ext uri="{BB962C8B-B14F-4D97-AF65-F5344CB8AC3E}">
        <p14:creationId xmlns:p14="http://schemas.microsoft.com/office/powerpoint/2010/main" val="15950405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782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F754-4C28-4E17-8057-63DD7C256285}"/>
              </a:ext>
            </a:extLst>
          </p:cNvPr>
          <p:cNvSpPr>
            <a:spLocks noGrp="1"/>
          </p:cNvSpPr>
          <p:nvPr>
            <p:ph type="ctrTitle"/>
          </p:nvPr>
        </p:nvSpPr>
        <p:spPr>
          <a:xfrm>
            <a:off x="1506538" y="887413"/>
            <a:ext cx="9144001" cy="1828800"/>
          </a:xfrm>
        </p:spPr>
        <p:txBody>
          <a:bodyPr>
            <a:normAutofit/>
          </a:bodyPr>
          <a:lstStyle/>
          <a:p>
            <a:pPr algn="ctr" eaLnBrk="1" fontAlgn="auto" hangingPunct="1">
              <a:spcAft>
                <a:spcPts val="0"/>
              </a:spcAft>
              <a:defRPr/>
            </a:pPr>
            <a:r>
              <a:rPr lang="en-US" sz="4800" b="1" dirty="0">
                <a:solidFill>
                  <a:schemeClr val="tx1"/>
                </a:solidFill>
              </a:rPr>
              <a:t>Revolutionary War </a:t>
            </a:r>
            <a:br>
              <a:rPr lang="en-US" sz="4800" b="1" dirty="0">
                <a:solidFill>
                  <a:schemeClr val="tx1"/>
                </a:solidFill>
              </a:rPr>
            </a:br>
            <a:r>
              <a:rPr lang="en-US" sz="4800" b="1" dirty="0">
                <a:solidFill>
                  <a:schemeClr val="tx1"/>
                </a:solidFill>
              </a:rPr>
              <a:t>places in the </a:t>
            </a:r>
            <a:r>
              <a:rPr lang="en-US" sz="4800" b="1" dirty="0" err="1">
                <a:solidFill>
                  <a:schemeClr val="tx1"/>
                </a:solidFill>
              </a:rPr>
              <a:t>carolinas</a:t>
            </a:r>
            <a:endParaRPr lang="en-US" sz="6000" b="1" dirty="0">
              <a:solidFill>
                <a:schemeClr val="tx1"/>
              </a:solidFill>
            </a:endParaRPr>
          </a:p>
        </p:txBody>
      </p:sp>
      <p:pic>
        <p:nvPicPr>
          <p:cNvPr id="11267" name="Picture 3">
            <a:extLst>
              <a:ext uri="{FF2B5EF4-FFF2-40B4-BE49-F238E27FC236}">
                <a16:creationId xmlns:a16="http://schemas.microsoft.com/office/drawing/2014/main" id="{960EA1FE-F9B4-4385-845E-65DD6E5E2FB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6525" y="2881314"/>
            <a:ext cx="1524000"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a:extLst>
              <a:ext uri="{FF2B5EF4-FFF2-40B4-BE49-F238E27FC236}">
                <a16:creationId xmlns:a16="http://schemas.microsoft.com/office/drawing/2014/main" id="{E375F764-E332-482B-BA70-31C2D625D05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800601" y="2925764"/>
            <a:ext cx="4576763"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ubtitle 3">
            <a:extLst>
              <a:ext uri="{FF2B5EF4-FFF2-40B4-BE49-F238E27FC236}">
                <a16:creationId xmlns:a16="http://schemas.microsoft.com/office/drawing/2014/main" id="{8D6018D8-E4D8-450B-94DC-E7445CF4B16D}"/>
              </a:ext>
            </a:extLst>
          </p:cNvPr>
          <p:cNvSpPr>
            <a:spLocks noGrp="1"/>
          </p:cNvSpPr>
          <p:nvPr>
            <p:ph type="subTitle" idx="1"/>
          </p:nvPr>
        </p:nvSpPr>
        <p:spPr>
          <a:xfrm>
            <a:off x="3870326" y="6057900"/>
            <a:ext cx="6797675" cy="685800"/>
          </a:xfrm>
        </p:spPr>
        <p:txBody>
          <a:bodyPr/>
          <a:lstStyle/>
          <a:p>
            <a:pPr algn="ctr"/>
            <a:r>
              <a:rPr lang="en-US" altLang="en-US" sz="2200"/>
              <a:t>Ramona Bartos, Deputy State Historic Preservation Officer</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03F92CED-A33C-45F1-8E43-DACCCE52D8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534989"/>
            <a:ext cx="91440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ircle: Hollow 4">
            <a:extLst>
              <a:ext uri="{FF2B5EF4-FFF2-40B4-BE49-F238E27FC236}">
                <a16:creationId xmlns:a16="http://schemas.microsoft.com/office/drawing/2014/main" id="{2C42609E-3B81-4D7B-ABF8-6B46DEA8AB34}"/>
              </a:ext>
            </a:extLst>
          </p:cNvPr>
          <p:cNvSpPr/>
          <p:nvPr/>
        </p:nvSpPr>
        <p:spPr>
          <a:xfrm rot="20003028">
            <a:off x="3568700" y="1012826"/>
            <a:ext cx="4224338" cy="1031875"/>
          </a:xfrm>
          <a:prstGeom prst="donut">
            <a:avLst>
              <a:gd name="adj" fmla="val 25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
        <p:nvSpPr>
          <p:cNvPr id="6" name="Circle: Hollow 5">
            <a:extLst>
              <a:ext uri="{FF2B5EF4-FFF2-40B4-BE49-F238E27FC236}">
                <a16:creationId xmlns:a16="http://schemas.microsoft.com/office/drawing/2014/main" id="{CA970696-FF42-4E0B-B8CC-317F7CC13675}"/>
              </a:ext>
            </a:extLst>
          </p:cNvPr>
          <p:cNvSpPr/>
          <p:nvPr/>
        </p:nvSpPr>
        <p:spPr>
          <a:xfrm rot="14972849">
            <a:off x="4911725" y="1598613"/>
            <a:ext cx="4281488" cy="1566862"/>
          </a:xfrm>
          <a:prstGeom prst="donut">
            <a:avLst>
              <a:gd name="adj" fmla="val 25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
        <p:nvSpPr>
          <p:cNvPr id="7" name="Circle: Hollow 6">
            <a:extLst>
              <a:ext uri="{FF2B5EF4-FFF2-40B4-BE49-F238E27FC236}">
                <a16:creationId xmlns:a16="http://schemas.microsoft.com/office/drawing/2014/main" id="{CD2141B2-C221-4C84-A33C-17900ECC5C15}"/>
              </a:ext>
            </a:extLst>
          </p:cNvPr>
          <p:cNvSpPr/>
          <p:nvPr/>
        </p:nvSpPr>
        <p:spPr>
          <a:xfrm rot="19358567">
            <a:off x="4775200" y="1946276"/>
            <a:ext cx="2840038" cy="873125"/>
          </a:xfrm>
          <a:prstGeom prst="donut">
            <a:avLst>
              <a:gd name="adj" fmla="val 227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
        <p:nvSpPr>
          <p:cNvPr id="8" name="Circle: Hollow 7">
            <a:extLst>
              <a:ext uri="{FF2B5EF4-FFF2-40B4-BE49-F238E27FC236}">
                <a16:creationId xmlns:a16="http://schemas.microsoft.com/office/drawing/2014/main" id="{3D5AEF7D-2F45-4640-B239-FA3AA1B93648}"/>
              </a:ext>
            </a:extLst>
          </p:cNvPr>
          <p:cNvSpPr/>
          <p:nvPr/>
        </p:nvSpPr>
        <p:spPr>
          <a:xfrm rot="17271675">
            <a:off x="6254750" y="1708150"/>
            <a:ext cx="3797300" cy="1384300"/>
          </a:xfrm>
          <a:prstGeom prst="donut">
            <a:avLst>
              <a:gd name="adj" fmla="val 2275"/>
            </a:avLst>
          </a:prstGeom>
          <a:solidFill>
            <a:srgbClr val="C00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
        <p:nvSpPr>
          <p:cNvPr id="9" name="Circle: Hollow 8">
            <a:extLst>
              <a:ext uri="{FF2B5EF4-FFF2-40B4-BE49-F238E27FC236}">
                <a16:creationId xmlns:a16="http://schemas.microsoft.com/office/drawing/2014/main" id="{63C03E0F-6351-4951-AB89-C0D3D92F231D}"/>
              </a:ext>
            </a:extLst>
          </p:cNvPr>
          <p:cNvSpPr/>
          <p:nvPr/>
        </p:nvSpPr>
        <p:spPr>
          <a:xfrm>
            <a:off x="2503488" y="2101851"/>
            <a:ext cx="869950" cy="803275"/>
          </a:xfrm>
          <a:prstGeom prst="donut">
            <a:avLst>
              <a:gd name="adj" fmla="val 302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
        <p:nvSpPr>
          <p:cNvPr id="10" name="Circle: Hollow 9">
            <a:extLst>
              <a:ext uri="{FF2B5EF4-FFF2-40B4-BE49-F238E27FC236}">
                <a16:creationId xmlns:a16="http://schemas.microsoft.com/office/drawing/2014/main" id="{D4340201-0B34-43D1-A318-F6B35D0F31C1}"/>
              </a:ext>
            </a:extLst>
          </p:cNvPr>
          <p:cNvSpPr/>
          <p:nvPr/>
        </p:nvSpPr>
        <p:spPr>
          <a:xfrm>
            <a:off x="7670800" y="2995614"/>
            <a:ext cx="871538" cy="801687"/>
          </a:xfrm>
          <a:prstGeom prst="donut">
            <a:avLst>
              <a:gd name="adj" fmla="val 302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4EF9-680F-4A58-921B-7B7C700C586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D323420-855D-4FCE-91B8-32D7EA45473F}"/>
              </a:ext>
            </a:extLst>
          </p:cNvPr>
          <p:cNvSpPr>
            <a:spLocks noGrp="1"/>
          </p:cNvSpPr>
          <p:nvPr>
            <p:ph type="subTitle" idx="1"/>
          </p:nvPr>
        </p:nvSpPr>
        <p:spPr/>
        <p:txBody>
          <a:bodyPr/>
          <a:lstStyle/>
          <a:p>
            <a:endParaRPr lang="en-US"/>
          </a:p>
        </p:txBody>
      </p:sp>
      <p:pic>
        <p:nvPicPr>
          <p:cNvPr id="5" name="Picture 4" descr="A cat with a stuffed animal on its head&#10;&#10;Description automatically generated with medium confidence">
            <a:extLst>
              <a:ext uri="{FF2B5EF4-FFF2-40B4-BE49-F238E27FC236}">
                <a16:creationId xmlns:a16="http://schemas.microsoft.com/office/drawing/2014/main" id="{C8C5C090-1AC9-4C40-A431-8E672365B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639" y="253353"/>
            <a:ext cx="4568715" cy="6091620"/>
          </a:xfrm>
          <a:prstGeom prst="rect">
            <a:avLst/>
          </a:prstGeom>
        </p:spPr>
      </p:pic>
      <p:pic>
        <p:nvPicPr>
          <p:cNvPr id="7" name="Picture 6" descr="A cat wearing a hat&#10;&#10;Description automatically generated with low confidence">
            <a:extLst>
              <a:ext uri="{FF2B5EF4-FFF2-40B4-BE49-F238E27FC236}">
                <a16:creationId xmlns:a16="http://schemas.microsoft.com/office/drawing/2014/main" id="{43C625FF-4F72-4856-9824-2755B85AED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9"/>
          <a:stretch/>
        </p:blipFill>
        <p:spPr>
          <a:xfrm>
            <a:off x="5932784" y="329640"/>
            <a:ext cx="4752149" cy="5923735"/>
          </a:xfrm>
          <a:prstGeom prst="rect">
            <a:avLst/>
          </a:prstGeom>
        </p:spPr>
      </p:pic>
    </p:spTree>
    <p:extLst>
      <p:ext uri="{BB962C8B-B14F-4D97-AF65-F5344CB8AC3E}">
        <p14:creationId xmlns:p14="http://schemas.microsoft.com/office/powerpoint/2010/main" val="35292369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64A733-4EE6-4739-9DF6-79992A58A2C6}"/>
              </a:ext>
            </a:extLst>
          </p:cNvPr>
          <p:cNvSpPr/>
          <p:nvPr/>
        </p:nvSpPr>
        <p:spPr>
          <a:xfrm>
            <a:off x="0" y="9939"/>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C3C43"/>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B1688A69-4E85-45CB-B91B-1C1EE404CCEA}"/>
              </a:ext>
            </a:extLst>
          </p:cNvPr>
          <p:cNvSpPr txBox="1"/>
          <p:nvPr/>
        </p:nvSpPr>
        <p:spPr>
          <a:xfrm>
            <a:off x="6268994" y="2108887"/>
            <a:ext cx="542873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EB5BF"/>
                </a:solidFill>
                <a:effectLst/>
                <a:uLnTx/>
                <a:uFillTx/>
                <a:latin typeface="Trebuchet MS" panose="020B0603020202020204"/>
                <a:ea typeface="+mn-ea"/>
                <a:cs typeface="+mn-cs"/>
              </a:rPr>
              <a:t>DNCR TEMPLATE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EB5BF"/>
                </a:solidFill>
                <a:effectLst/>
                <a:uLnTx/>
                <a:uFillTx/>
                <a:latin typeface="Trebuchet MS" panose="020B0603020202020204"/>
                <a:ea typeface="+mn-ea"/>
                <a:cs typeface="+mn-cs"/>
              </a:rPr>
              <a:t>NC Department of Natural and Cultural Resources</a:t>
            </a:r>
          </a:p>
        </p:txBody>
      </p:sp>
      <p:pic>
        <p:nvPicPr>
          <p:cNvPr id="6" name="Content Placeholder 5">
            <a:extLst>
              <a:ext uri="{FF2B5EF4-FFF2-40B4-BE49-F238E27FC236}">
                <a16:creationId xmlns:a16="http://schemas.microsoft.com/office/drawing/2014/main" id="{6744FA50-A400-5D40-BC63-1B4458071E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7341" y="388909"/>
            <a:ext cx="6083305" cy="1341009"/>
          </a:xfrm>
          <a:prstGeom prst="rect">
            <a:avLst/>
          </a:prstGeom>
        </p:spPr>
      </p:pic>
      <p:sp>
        <p:nvSpPr>
          <p:cNvPr id="2" name="TextBox 1">
            <a:extLst>
              <a:ext uri="{FF2B5EF4-FFF2-40B4-BE49-F238E27FC236}">
                <a16:creationId xmlns:a16="http://schemas.microsoft.com/office/drawing/2014/main" id="{9AE3BCF6-C329-485B-9583-5DC688E76FE2}"/>
              </a:ext>
            </a:extLst>
          </p:cNvPr>
          <p:cNvSpPr txBox="1"/>
          <p:nvPr/>
        </p:nvSpPr>
        <p:spPr>
          <a:xfrm>
            <a:off x="945930" y="2238703"/>
            <a:ext cx="7115504"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2060"/>
                </a:solidFill>
                <a:effectLst/>
                <a:uLnTx/>
                <a:uFillTx/>
                <a:latin typeface="TrebuchetMS"/>
                <a:ea typeface="+mn-ea"/>
                <a:cs typeface="+mn-cs"/>
              </a:rPr>
              <a:t>For more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Trebuchet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rebuchetMS"/>
                <a:ea typeface="+mn-ea"/>
                <a:cs typeface="+mn-cs"/>
              </a:rPr>
              <a:t>Sarah Koonts, State Archivist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5491"/>
                </a:solidFill>
                <a:effectLst/>
                <a:uLnTx/>
                <a:uFillTx/>
                <a:latin typeface="TrebuchetMS-Italic"/>
                <a:ea typeface="+mn-ea"/>
                <a:cs typeface="+mn-cs"/>
              </a:rPr>
              <a:t>Sarah.Koonts@ncdcr.gov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Trebuchet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TrebuchetMS"/>
                <a:ea typeface="+mn-ea"/>
                <a:cs typeface="+mn-cs"/>
              </a:rPr>
              <a:t>LeRae Umfleet, America250 NC Project Administrator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5491"/>
                </a:solidFill>
                <a:effectLst/>
                <a:uLnTx/>
                <a:uFillTx/>
                <a:latin typeface="TrebuchetMS-Italic"/>
                <a:ea typeface="+mn-ea"/>
                <a:cs typeface="+mn-cs"/>
              </a:rPr>
              <a:t>Lerae.Umfleet@ncdcr.gov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5491"/>
              </a:solidFill>
              <a:effectLst/>
              <a:uLnTx/>
              <a:uFillTx/>
              <a:latin typeface="TrebuchetMS-Italic"/>
              <a:ea typeface="+mn-ea"/>
              <a:cs typeface="+mn-cs"/>
            </a:endParaRPr>
          </a:p>
        </p:txBody>
      </p:sp>
      <p:sp>
        <p:nvSpPr>
          <p:cNvPr id="3" name="TextBox 2">
            <a:extLst>
              <a:ext uri="{FF2B5EF4-FFF2-40B4-BE49-F238E27FC236}">
                <a16:creationId xmlns:a16="http://schemas.microsoft.com/office/drawing/2014/main" id="{5CBA10F6-513B-4AB7-84E9-FA427FB42B00}"/>
              </a:ext>
            </a:extLst>
          </p:cNvPr>
          <p:cNvSpPr txBox="1"/>
          <p:nvPr/>
        </p:nvSpPr>
        <p:spPr>
          <a:xfrm>
            <a:off x="3216164" y="4547027"/>
            <a:ext cx="579120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5491"/>
                </a:solidFill>
                <a:effectLst/>
                <a:uLnTx/>
                <a:uFillTx/>
                <a:latin typeface="TrebuchetMS-Italic"/>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Wingdings-Regular"/>
                <a:ea typeface="+mn-ea"/>
                <a:cs typeface="+mn-cs"/>
              </a:rPr>
              <a:t> </a:t>
            </a:r>
            <a:r>
              <a:rPr kumimoji="0" lang="en-US" sz="1800" b="0" i="0" u="none" strike="noStrike" kern="1200" cap="none" spc="0" normalizeH="0" baseline="0" noProof="0">
                <a:ln>
                  <a:noFill/>
                </a:ln>
                <a:solidFill>
                  <a:srgbClr val="002060"/>
                </a:solidFill>
                <a:effectLst/>
                <a:uLnTx/>
                <a:uFillTx/>
                <a:latin typeface="TrebuchetMS"/>
                <a:ea typeface="+mn-ea"/>
                <a:cs typeface="+mn-cs"/>
              </a:rPr>
              <a:t>Website: </a:t>
            </a:r>
            <a:r>
              <a:rPr kumimoji="0" lang="en-US" sz="1800" b="0" i="1" u="none" strike="noStrike" kern="1200" cap="none" spc="0" normalizeH="0" baseline="0" noProof="0">
                <a:ln>
                  <a:noFill/>
                </a:ln>
                <a:solidFill>
                  <a:srgbClr val="005491"/>
                </a:solidFill>
                <a:effectLst/>
                <a:uLnTx/>
                <a:uFillTx/>
                <a:latin typeface="TrebuchetMS-Italic"/>
                <a:ea typeface="+mn-ea"/>
                <a:cs typeface="+mn-cs"/>
              </a:rPr>
              <a:t>https://www.ncdcr.gov/america-250-nc/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Wingdings-Regular"/>
                <a:ea typeface="+mn-ea"/>
                <a:cs typeface="+mn-cs"/>
              </a:rPr>
              <a:t> </a:t>
            </a:r>
            <a:r>
              <a:rPr kumimoji="0" lang="en-US" sz="1800" b="0" i="0" u="none" strike="noStrike" kern="1200" cap="none" spc="0" normalizeH="0" baseline="0" noProof="0">
                <a:ln>
                  <a:noFill/>
                </a:ln>
                <a:solidFill>
                  <a:srgbClr val="002060"/>
                </a:solidFill>
                <a:effectLst/>
                <a:uLnTx/>
                <a:uFillTx/>
                <a:latin typeface="TrebuchetMS"/>
                <a:ea typeface="+mn-ea"/>
                <a:cs typeface="+mn-cs"/>
              </a:rPr>
              <a:t>Facebook: </a:t>
            </a:r>
            <a:r>
              <a:rPr kumimoji="0" lang="en-US" sz="1800" b="0" i="1" u="none" strike="noStrike" kern="1200" cap="none" spc="0" normalizeH="0" baseline="0" noProof="0">
                <a:ln>
                  <a:noFill/>
                </a:ln>
                <a:solidFill>
                  <a:srgbClr val="005491"/>
                </a:solidFill>
                <a:effectLst/>
                <a:uLnTx/>
                <a:uFillTx/>
                <a:latin typeface="TrebuchetMS-Italic"/>
                <a:ea typeface="+mn-ea"/>
                <a:cs typeface="+mn-cs"/>
              </a:rPr>
              <a:t>https://www.facebook.com/america250nc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Wingdings-Regular"/>
                <a:ea typeface="+mn-ea"/>
                <a:cs typeface="+mn-cs"/>
              </a:rPr>
              <a:t> </a:t>
            </a:r>
            <a:r>
              <a:rPr kumimoji="0" lang="en-US" sz="1800" b="0" i="0" u="none" strike="noStrike" kern="1200" cap="none" spc="0" normalizeH="0" baseline="0" noProof="0">
                <a:ln>
                  <a:noFill/>
                </a:ln>
                <a:solidFill>
                  <a:srgbClr val="002060"/>
                </a:solidFill>
                <a:effectLst/>
                <a:uLnTx/>
                <a:uFillTx/>
                <a:latin typeface="TrebuchetMS"/>
                <a:ea typeface="+mn-ea"/>
                <a:cs typeface="+mn-cs"/>
              </a:rPr>
              <a:t>Twitter: </a:t>
            </a:r>
            <a:r>
              <a:rPr kumimoji="0" lang="en-US" sz="1800" b="0" i="1" u="none" strike="noStrike" kern="1200" cap="none" spc="0" normalizeH="0" baseline="0" noProof="0">
                <a:ln>
                  <a:noFill/>
                </a:ln>
                <a:solidFill>
                  <a:srgbClr val="005491"/>
                </a:solidFill>
                <a:effectLst/>
                <a:uLnTx/>
                <a:uFillTx/>
                <a:latin typeface="TrebuchetMS-Italic"/>
                <a:ea typeface="+mn-ea"/>
                <a:cs typeface="+mn-cs"/>
              </a:rPr>
              <a:t>https://twitter.com/America250NC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Wingdings-Regular"/>
                <a:ea typeface="+mn-ea"/>
                <a:cs typeface="+mn-cs"/>
              </a:rPr>
              <a:t> </a:t>
            </a:r>
            <a:r>
              <a:rPr kumimoji="0" lang="en-US" sz="1800" b="0" i="0" u="none" strike="noStrike" kern="1200" cap="none" spc="0" normalizeH="0" baseline="0" noProof="0">
                <a:ln>
                  <a:noFill/>
                </a:ln>
                <a:solidFill>
                  <a:srgbClr val="002060"/>
                </a:solidFill>
                <a:effectLst/>
                <a:uLnTx/>
                <a:uFillTx/>
                <a:latin typeface="TrebuchetMS"/>
                <a:ea typeface="+mn-ea"/>
                <a:cs typeface="+mn-cs"/>
              </a:rPr>
              <a:t>National America250 website: </a:t>
            </a:r>
            <a:r>
              <a:rPr kumimoji="0" lang="en-US" sz="1800" b="0" i="1" u="none" strike="noStrike" kern="1200" cap="none" spc="0" normalizeH="0" baseline="0" noProof="0">
                <a:ln>
                  <a:noFill/>
                </a:ln>
                <a:solidFill>
                  <a:srgbClr val="005491"/>
                </a:solidFill>
                <a:effectLst/>
                <a:uLnTx/>
                <a:uFillTx/>
                <a:latin typeface="TrebuchetMS-Italic"/>
                <a:ea typeface="+mn-ea"/>
                <a:cs typeface="+mn-cs"/>
              </a:rPr>
              <a:t>https://america250.org/</a:t>
            </a:r>
            <a:endParaRPr kumimoji="0" lang="en-US" sz="1800" b="0" i="0" u="none" strike="noStrike" kern="1200" cap="none" spc="0" normalizeH="0" baseline="0" noProof="0" dirty="0">
              <a:ln>
                <a:noFill/>
              </a:ln>
              <a:solidFill>
                <a:srgbClr val="2C3C43"/>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9962174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pic>
        <p:nvPicPr>
          <p:cNvPr id="78" name="Google Shape;78;p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79" name="Google Shape;79;p12"/>
          <p:cNvSpPr/>
          <p:nvPr/>
        </p:nvSpPr>
        <p:spPr>
          <a:xfrm>
            <a:off x="0" y="0"/>
            <a:ext cx="6788700" cy="6858000"/>
          </a:xfrm>
          <a:prstGeom prst="rect">
            <a:avLst/>
          </a:prstGeom>
          <a:solidFill>
            <a:srgbClr val="0C1E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0" name="Google Shape;80;p1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13200" y="728600"/>
            <a:ext cx="5400801" cy="54008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p:nvPr/>
        </p:nvSpPr>
        <p:spPr>
          <a:xfrm>
            <a:off x="5074000" y="1011490"/>
            <a:ext cx="6963300" cy="1031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86" name="Google Shape;86;p13"/>
          <p:cNvPicPr preferRelativeResize="0"/>
          <p:nvPr/>
        </p:nvPicPr>
        <p:blipFill rotWithShape="1">
          <a:blip r:embed="rId3" cstate="email">
            <a:alphaModFix/>
            <a:extLst>
              <a:ext uri="{28A0092B-C50C-407E-A947-70E740481C1C}">
                <a14:useLocalDpi xmlns:a14="http://schemas.microsoft.com/office/drawing/2010/main"/>
              </a:ext>
            </a:extLst>
          </a:blip>
          <a:srcRect r="-10" b="-22308"/>
          <a:stretch/>
        </p:blipFill>
        <p:spPr>
          <a:xfrm>
            <a:off x="0" y="0"/>
            <a:ext cx="4572396" cy="6474512"/>
          </a:xfrm>
          <a:prstGeom prst="rect">
            <a:avLst/>
          </a:prstGeom>
          <a:noFill/>
          <a:ln>
            <a:noFill/>
          </a:ln>
        </p:spPr>
      </p:pic>
      <p:sp>
        <p:nvSpPr>
          <p:cNvPr id="87" name="Google Shape;87;p13"/>
          <p:cNvSpPr/>
          <p:nvPr/>
        </p:nvSpPr>
        <p:spPr>
          <a:xfrm>
            <a:off x="4727700" y="186875"/>
            <a:ext cx="6963300" cy="4690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4000" b="0" i="0" u="none" strike="noStrike" kern="0" cap="none" spc="0" normalizeH="0" baseline="0" noProof="0">
                <a:ln>
                  <a:noFill/>
                </a:ln>
                <a:solidFill>
                  <a:srgbClr val="0E2444"/>
                </a:solidFill>
                <a:effectLst/>
                <a:uLnTx/>
                <a:uFillTx/>
                <a:latin typeface="Calibri"/>
                <a:ea typeface="Calibri"/>
                <a:cs typeface="Calibri"/>
                <a:sym typeface="Calibri"/>
              </a:rPr>
              <a:t>What is it? </a:t>
            </a:r>
            <a:endParaRPr kumimoji="0" sz="4000" b="0" i="0" u="none" strike="noStrike" kern="0" cap="none" spc="0" normalizeH="0" baseline="0" noProof="0">
              <a:ln>
                <a:noFill/>
              </a:ln>
              <a:solidFill>
                <a:srgbClr val="0E2444"/>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A multiyear initiative to recognize, document, and celebrate the diverse communities that reside in Utah and shape the state </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2" indent="-349250" algn="l" defTabSz="914400" rtl="0" eaLnBrk="1" fontAlgn="auto" latinLnBrk="0" hangingPunct="1">
              <a:lnSpc>
                <a:spcPct val="100000"/>
              </a:lnSpc>
              <a:spcBef>
                <a:spcPts val="1000"/>
              </a:spcBef>
              <a:spcAft>
                <a:spcPts val="0"/>
              </a:spcAft>
              <a:buClr>
                <a:srgbClr val="000000"/>
              </a:buClr>
              <a:buSzPts val="2100"/>
              <a:buFont typeface="Calibri"/>
              <a:buChar char="■"/>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A two pronged approach: scholarship &amp; community history </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0000"/>
                </a:solidFill>
                <a:effectLst/>
                <a:uLnTx/>
                <a:uFillTx/>
                <a:latin typeface="Calibri"/>
                <a:ea typeface="Calibri"/>
                <a:cs typeface="Calibri"/>
                <a:sym typeface="Calibri"/>
              </a:rPr>
              <a:t>Goals: </a:t>
            </a:r>
            <a:endParaRPr kumimoji="0" sz="21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Gather under-told and untold stories from across the state</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Amplify marginalized voices </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2100" b="0" i="0" u="none" strike="noStrike" kern="0" cap="none" spc="0" normalizeH="0" baseline="0" noProof="0">
                <a:ln>
                  <a:noFill/>
                </a:ln>
                <a:solidFill>
                  <a:srgbClr val="000000"/>
                </a:solidFill>
                <a:effectLst/>
                <a:uLnTx/>
                <a:uFillTx/>
                <a:latin typeface="Calibri"/>
                <a:ea typeface="Calibri"/>
                <a:cs typeface="Calibri"/>
                <a:sym typeface="Calibri"/>
              </a:rPr>
              <a:t>Preserve this history through representative archives and collections, a public facing resource online in 2026, impact on Museum of Utah to open in 2026. </a:t>
            </a: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13716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100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 name="Google Shape;88;p13"/>
          <p:cNvSpPr/>
          <p:nvPr/>
        </p:nvSpPr>
        <p:spPr>
          <a:xfrm>
            <a:off x="0" y="5134900"/>
            <a:ext cx="12192000" cy="1723200"/>
          </a:xfrm>
          <a:prstGeom prst="rect">
            <a:avLst/>
          </a:prstGeom>
          <a:solidFill>
            <a:srgbClr val="0C1E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9" name="Google Shape;89;p13"/>
          <p:cNvPicPr preferRelativeResize="0"/>
          <p:nvPr/>
        </p:nvPicPr>
        <p:blipFill rotWithShape="1">
          <a:blip r:embed="rId4" cstate="email">
            <a:alphaModFix/>
            <a:extLst>
              <a:ext uri="{28A0092B-C50C-407E-A947-70E740481C1C}">
                <a14:useLocalDpi xmlns:a14="http://schemas.microsoft.com/office/drawing/2010/main"/>
              </a:ext>
            </a:extLst>
          </a:blip>
          <a:srcRect r="-1430"/>
          <a:stretch/>
        </p:blipFill>
        <p:spPr>
          <a:xfrm>
            <a:off x="262125" y="4112500"/>
            <a:ext cx="2410999" cy="2458301"/>
          </a:xfrm>
          <a:prstGeom prst="rect">
            <a:avLst/>
          </a:prstGeom>
          <a:noFill/>
          <a:ln>
            <a:noFill/>
          </a:ln>
        </p:spPr>
      </p:pic>
      <p:sp>
        <p:nvSpPr>
          <p:cNvPr id="90" name="Google Shape;90;p13"/>
          <p:cNvSpPr txBox="1"/>
          <p:nvPr/>
        </p:nvSpPr>
        <p:spPr>
          <a:xfrm>
            <a:off x="2876551" y="5796400"/>
            <a:ext cx="8953500" cy="431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600" b="0" i="0" u="none" strike="noStrike" kern="0" cap="none" spc="0" normalizeH="0" baseline="0" noProof="0">
                <a:ln>
                  <a:noFill/>
                </a:ln>
                <a:solidFill>
                  <a:srgbClr val="FFFFFF"/>
                </a:solidFill>
                <a:effectLst/>
                <a:uLnTx/>
                <a:uFillTx/>
                <a:latin typeface="Calibri"/>
                <a:ea typeface="Calibri"/>
                <a:cs typeface="Calibri"/>
                <a:sym typeface="Calibri"/>
              </a:rPr>
              <a:t>Miss Navajo Nation, 2002. Governor's Olympic Photo Collection.</a:t>
            </a: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Google Shape;95;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96" name="Google Shape;96;p14"/>
          <p:cNvSpPr/>
          <p:nvPr/>
        </p:nvSpPr>
        <p:spPr>
          <a:xfrm>
            <a:off x="0" y="0"/>
            <a:ext cx="6788700" cy="6858000"/>
          </a:xfrm>
          <a:prstGeom prst="rect">
            <a:avLst/>
          </a:prstGeom>
          <a:solidFill>
            <a:srgbClr val="0C1E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14"/>
          <p:cNvSpPr txBox="1"/>
          <p:nvPr/>
        </p:nvSpPr>
        <p:spPr>
          <a:xfrm>
            <a:off x="142800" y="280300"/>
            <a:ext cx="6503100" cy="4263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800" b="0" i="0" u="none" strike="noStrike" kern="0" cap="none" spc="0" normalizeH="0" baseline="0" noProof="0">
                <a:ln>
                  <a:noFill/>
                </a:ln>
                <a:solidFill>
                  <a:srgbClr val="FEF6EB"/>
                </a:solidFill>
                <a:effectLst/>
                <a:uLnTx/>
                <a:uFillTx/>
                <a:latin typeface="Calibri"/>
                <a:ea typeface="Calibri"/>
                <a:cs typeface="Calibri"/>
                <a:sym typeface="Calibri"/>
              </a:rPr>
              <a:t>Why </a:t>
            </a:r>
            <a:r>
              <a:rPr kumimoji="0" lang="en-US" sz="3800" b="0" i="1" u="none" strike="noStrike" kern="0" cap="none" spc="0" normalizeH="0" baseline="0" noProof="0">
                <a:ln>
                  <a:noFill/>
                </a:ln>
                <a:solidFill>
                  <a:srgbClr val="FEF6EB"/>
                </a:solidFill>
                <a:effectLst/>
                <a:uLnTx/>
                <a:uFillTx/>
                <a:latin typeface="Calibri"/>
                <a:ea typeface="Calibri"/>
                <a:cs typeface="Calibri"/>
                <a:sym typeface="Calibri"/>
              </a:rPr>
              <a:t>Peoples of Utah Revisited</a:t>
            </a:r>
            <a:r>
              <a:rPr kumimoji="0" lang="en-US" sz="3800" b="0" i="0" u="none" strike="noStrike" kern="0" cap="none" spc="0" normalizeH="0" baseline="0" noProof="0">
                <a:ln>
                  <a:noFill/>
                </a:ln>
                <a:solidFill>
                  <a:srgbClr val="FEF6EB"/>
                </a:solidFill>
                <a:effectLst/>
                <a:uLnTx/>
                <a:uFillTx/>
                <a:latin typeface="Calibri"/>
                <a:ea typeface="Calibri"/>
                <a:cs typeface="Calibri"/>
                <a:sym typeface="Calibri"/>
              </a:rPr>
              <a:t>?</a:t>
            </a:r>
            <a:endParaRPr kumimoji="0" sz="3800" b="0" i="0" u="none" strike="noStrike" kern="0" cap="none" spc="0" normalizeH="0" baseline="0" noProof="0">
              <a:ln>
                <a:noFill/>
              </a:ln>
              <a:solidFill>
                <a:srgbClr val="FEF6EB"/>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800" b="0" i="0" u="none" strike="noStrike" kern="0" cap="none" spc="0" normalizeH="0" baseline="0" noProof="0">
                <a:ln>
                  <a:noFill/>
                </a:ln>
                <a:solidFill>
                  <a:srgbClr val="FEF6EB"/>
                </a:solidFill>
                <a:effectLst/>
                <a:uLnTx/>
                <a:uFillTx/>
                <a:latin typeface="Calibri"/>
                <a:ea typeface="Calibri"/>
                <a:cs typeface="Calibri"/>
                <a:sym typeface="Calibri"/>
              </a:rPr>
              <a:t> </a:t>
            </a:r>
            <a:endParaRPr kumimoji="0" sz="3800" b="0" i="0" u="none" strike="noStrike" kern="0" cap="none" spc="0" normalizeH="0" baseline="0" noProof="0">
              <a:ln>
                <a:noFill/>
              </a:ln>
              <a:solidFill>
                <a:srgbClr val="FEF6EB"/>
              </a:solidFill>
              <a:effectLst/>
              <a:uLnTx/>
              <a:uFillTx/>
              <a:latin typeface="Calibri"/>
              <a:ea typeface="Calibri"/>
              <a:cs typeface="Calibri"/>
              <a:sym typeface="Calibri"/>
            </a:endParaRPr>
          </a:p>
          <a:p>
            <a:pPr marL="457200" marR="0" lvl="0" indent="-374650" algn="l" defTabSz="914400" rtl="0" eaLnBrk="1" fontAlgn="auto" latinLnBrk="0" hangingPunct="1">
              <a:lnSpc>
                <a:spcPct val="100000"/>
              </a:lnSpc>
              <a:spcBef>
                <a:spcPts val="0"/>
              </a:spcBef>
              <a:spcAft>
                <a:spcPts val="0"/>
              </a:spcAft>
              <a:buClr>
                <a:srgbClr val="FEF6EB"/>
              </a:buClr>
              <a:buSzPts val="2300"/>
              <a:buFont typeface="Calibri"/>
              <a:buChar char="●"/>
              <a:tabLst/>
              <a:defRPr/>
            </a:pPr>
            <a:r>
              <a:rPr kumimoji="0" lang="en-US" sz="2300" b="0" i="0" u="none" strike="noStrike" kern="0" cap="none" spc="0" normalizeH="0" baseline="0" noProof="0">
                <a:ln>
                  <a:noFill/>
                </a:ln>
                <a:solidFill>
                  <a:srgbClr val="FEF6EB"/>
                </a:solidFill>
                <a:effectLst/>
                <a:uLnTx/>
                <a:uFillTx/>
                <a:latin typeface="Calibri"/>
                <a:ea typeface="Calibri"/>
                <a:cs typeface="Calibri"/>
                <a:sym typeface="Calibri"/>
              </a:rPr>
              <a:t>Flagship Utah250 project</a:t>
            </a:r>
            <a:endParaRPr kumimoji="0" sz="2300" b="0" i="0" u="none" strike="noStrike" kern="0" cap="none" spc="0" normalizeH="0" baseline="0" noProof="0">
              <a:ln>
                <a:noFill/>
              </a:ln>
              <a:solidFill>
                <a:srgbClr val="FEF6EB"/>
              </a:solidFill>
              <a:effectLst/>
              <a:uLnTx/>
              <a:uFillTx/>
              <a:latin typeface="Calibri"/>
              <a:ea typeface="Calibri"/>
              <a:cs typeface="Calibri"/>
              <a:sym typeface="Calibri"/>
            </a:endParaRPr>
          </a:p>
          <a:p>
            <a:pPr marL="457200" marR="0" lvl="0" indent="-374650" algn="l" defTabSz="914400" rtl="0" eaLnBrk="1" fontAlgn="auto" latinLnBrk="0" hangingPunct="1">
              <a:lnSpc>
                <a:spcPct val="100000"/>
              </a:lnSpc>
              <a:spcBef>
                <a:spcPts val="0"/>
              </a:spcBef>
              <a:spcAft>
                <a:spcPts val="0"/>
              </a:spcAft>
              <a:buClr>
                <a:srgbClr val="FEF6EB"/>
              </a:buClr>
              <a:buSzPts val="2300"/>
              <a:buFont typeface="Calibri"/>
              <a:buChar char="●"/>
              <a:tabLst/>
              <a:defRPr/>
            </a:pPr>
            <a:r>
              <a:rPr kumimoji="0" lang="en-US" sz="2300" b="0" i="0" u="none" strike="noStrike" kern="0" cap="none" spc="0" normalizeH="0" baseline="0" noProof="0">
                <a:ln>
                  <a:noFill/>
                </a:ln>
                <a:solidFill>
                  <a:srgbClr val="FEF6EB"/>
                </a:solidFill>
                <a:effectLst/>
                <a:uLnTx/>
                <a:uFillTx/>
                <a:latin typeface="Calibri"/>
                <a:ea typeface="Calibri"/>
                <a:cs typeface="Calibri"/>
                <a:sym typeface="Calibri"/>
              </a:rPr>
              <a:t>A need to identify opportunities to widen the lens and be more inclusive to our approach as we look to 2026 </a:t>
            </a:r>
            <a:endParaRPr kumimoji="0" sz="2300" b="0" i="0" u="none" strike="noStrike" kern="0" cap="none" spc="0" normalizeH="0" baseline="0" noProof="0">
              <a:ln>
                <a:noFill/>
              </a:ln>
              <a:solidFill>
                <a:srgbClr val="FEF6EB"/>
              </a:solidFill>
              <a:effectLst/>
              <a:uLnTx/>
              <a:uFillTx/>
              <a:latin typeface="Calibri"/>
              <a:ea typeface="Calibri"/>
              <a:cs typeface="Calibri"/>
              <a:sym typeface="Calibri"/>
            </a:endParaRPr>
          </a:p>
          <a:p>
            <a:pPr marL="457200" marR="0" lvl="0" indent="-374650" algn="l" defTabSz="914400" rtl="0" eaLnBrk="1" fontAlgn="auto" latinLnBrk="0" hangingPunct="1">
              <a:lnSpc>
                <a:spcPct val="100000"/>
              </a:lnSpc>
              <a:spcBef>
                <a:spcPts val="0"/>
              </a:spcBef>
              <a:spcAft>
                <a:spcPts val="0"/>
              </a:spcAft>
              <a:buClr>
                <a:srgbClr val="FEF6EB"/>
              </a:buClr>
              <a:buSzPts val="2300"/>
              <a:buFont typeface="Calibri"/>
              <a:buChar char="●"/>
              <a:tabLst/>
              <a:defRPr/>
            </a:pPr>
            <a:r>
              <a:rPr kumimoji="0" lang="en-US" sz="2300" b="0" i="0" u="none" strike="noStrike" kern="0" cap="none" spc="0" normalizeH="0" baseline="0" noProof="0">
                <a:ln>
                  <a:noFill/>
                </a:ln>
                <a:solidFill>
                  <a:srgbClr val="FEF6EB"/>
                </a:solidFill>
                <a:effectLst/>
                <a:uLnTx/>
                <a:uFillTx/>
                <a:latin typeface="Calibri"/>
                <a:ea typeface="Calibri"/>
                <a:cs typeface="Calibri"/>
                <a:sym typeface="Calibri"/>
              </a:rPr>
              <a:t>This is a legacy project and builds off of a bicentennial project titled</a:t>
            </a:r>
            <a:r>
              <a:rPr kumimoji="0" lang="en-US" sz="2300" b="0" i="1" u="none" strike="noStrike" kern="0" cap="none" spc="0" normalizeH="0" baseline="0" noProof="0">
                <a:ln>
                  <a:noFill/>
                </a:ln>
                <a:solidFill>
                  <a:srgbClr val="FEF6EB"/>
                </a:solidFill>
                <a:effectLst/>
                <a:uLnTx/>
                <a:uFillTx/>
                <a:latin typeface="Calibri"/>
                <a:ea typeface="Calibri"/>
                <a:cs typeface="Calibri"/>
                <a:sym typeface="Calibri"/>
              </a:rPr>
              <a:t> The Peoples of Utah</a:t>
            </a:r>
            <a:r>
              <a:rPr kumimoji="0" lang="en-US" sz="2300" b="0" i="0" u="none" strike="noStrike" kern="0" cap="none" spc="0" normalizeH="0" baseline="0" noProof="0">
                <a:ln>
                  <a:noFill/>
                </a:ln>
                <a:solidFill>
                  <a:srgbClr val="FEF6EB"/>
                </a:solidFill>
                <a:effectLst/>
                <a:uLnTx/>
                <a:uFillTx/>
                <a:latin typeface="Calibri"/>
                <a:ea typeface="Calibri"/>
                <a:cs typeface="Calibri"/>
                <a:sym typeface="Calibri"/>
              </a:rPr>
              <a:t> by Helen Papanikolas </a:t>
            </a:r>
            <a:endParaRPr kumimoji="0" sz="2300" b="0" i="0" u="none" strike="noStrike" kern="0" cap="none" spc="0" normalizeH="0" baseline="0" noProof="0">
              <a:ln>
                <a:noFill/>
              </a:ln>
              <a:solidFill>
                <a:srgbClr val="FEF6EB"/>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EF6EB"/>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EF6EB"/>
              </a:solidFill>
              <a:effectLst/>
              <a:uLnTx/>
              <a:uFillTx/>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2444"/>
        </a:solidFill>
        <a:effectLst/>
      </p:bgPr>
    </p:bg>
    <p:spTree>
      <p:nvGrpSpPr>
        <p:cNvPr id="1" name="Shape 101"/>
        <p:cNvGrpSpPr/>
        <p:nvPr/>
      </p:nvGrpSpPr>
      <p:grpSpPr>
        <a:xfrm>
          <a:off x="0" y="0"/>
          <a:ext cx="0" cy="0"/>
          <a:chOff x="0" y="0"/>
          <a:chExt cx="0" cy="0"/>
        </a:xfrm>
      </p:grpSpPr>
      <p:sp>
        <p:nvSpPr>
          <p:cNvPr id="102" name="Google Shape;102;p15"/>
          <p:cNvSpPr txBox="1"/>
          <p:nvPr/>
        </p:nvSpPr>
        <p:spPr>
          <a:xfrm>
            <a:off x="9075675" y="655100"/>
            <a:ext cx="2812200" cy="1108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none" strike="noStrike" kern="0" cap="none" spc="0" normalizeH="0" baseline="0" noProof="0">
                <a:ln>
                  <a:noFill/>
                </a:ln>
                <a:solidFill>
                  <a:srgbClr val="FFFFFF"/>
                </a:solidFill>
                <a:effectLst/>
                <a:uLnTx/>
                <a:uFillTx/>
                <a:latin typeface="Calibri"/>
                <a:ea typeface="Calibri"/>
                <a:cs typeface="Calibri"/>
                <a:sym typeface="Calibri"/>
              </a:rPr>
              <a:t>Left: Utah Historical Quarterly, </a:t>
            </a:r>
            <a:r>
              <a:rPr kumimoji="0" lang="en-US" sz="1500" b="1" i="0" u="none" strike="noStrike" kern="0" cap="none" spc="0" normalizeH="0" baseline="0" noProof="0">
                <a:ln>
                  <a:noFill/>
                </a:ln>
                <a:solidFill>
                  <a:srgbClr val="FFFFFF"/>
                </a:solidFill>
                <a:effectLst/>
                <a:uLnTx/>
                <a:uFillTx/>
                <a:latin typeface="Calibri"/>
                <a:ea typeface="Calibri"/>
                <a:cs typeface="Calibri"/>
                <a:sym typeface="Calibri"/>
              </a:rPr>
              <a:t>(1980).</a:t>
            </a:r>
            <a:endParaRPr kumimoji="0" sz="15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none" strike="noStrike" kern="0" cap="none" spc="0" normalizeH="0" baseline="0" noProof="0">
                <a:ln>
                  <a:noFill/>
                </a:ln>
                <a:solidFill>
                  <a:srgbClr val="FFFFFF"/>
                </a:solidFill>
                <a:effectLst/>
                <a:uLnTx/>
                <a:uFillTx/>
                <a:latin typeface="Calibri"/>
                <a:ea typeface="Calibri"/>
                <a:cs typeface="Calibri"/>
                <a:sym typeface="Calibri"/>
              </a:rPr>
              <a:t>Right: </a:t>
            </a:r>
            <a:r>
              <a:rPr kumimoji="0" lang="en-US" sz="1500" b="1" i="0" u="none" strike="noStrike" kern="0" cap="none" spc="0" normalizeH="0" baseline="0" noProof="0">
                <a:ln>
                  <a:noFill/>
                </a:ln>
                <a:solidFill>
                  <a:srgbClr val="FFFFFF"/>
                </a:solidFill>
                <a:effectLst/>
                <a:uLnTx/>
                <a:uFillTx/>
                <a:latin typeface="Calibri"/>
                <a:ea typeface="Calibri"/>
                <a:cs typeface="Calibri"/>
                <a:sym typeface="Calibri"/>
              </a:rPr>
              <a:t>Papanikolas’s 1954 article</a:t>
            </a:r>
            <a:endParaRPr kumimoji="0" sz="1500" b="1"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3" name="Google Shape;103;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738258" cy="6858000"/>
          </a:xfrm>
          <a:prstGeom prst="rect">
            <a:avLst/>
          </a:prstGeom>
          <a:noFill/>
          <a:ln>
            <a:noFill/>
          </a:ln>
        </p:spPr>
      </p:pic>
      <p:pic>
        <p:nvPicPr>
          <p:cNvPr id="104" name="Google Shape;104;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97449" y="655100"/>
            <a:ext cx="3378950" cy="55478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6"/>
          <p:cNvSpPr/>
          <p:nvPr/>
        </p:nvSpPr>
        <p:spPr>
          <a:xfrm>
            <a:off x="0" y="0"/>
            <a:ext cx="12192000" cy="6858000"/>
          </a:xfrm>
          <a:prstGeom prst="rect">
            <a:avLst/>
          </a:prstGeom>
          <a:solidFill>
            <a:srgbClr val="0C1E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0" name="Google Shape;110;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572000" cy="6858000"/>
          </a:xfrm>
          <a:prstGeom prst="rect">
            <a:avLst/>
          </a:prstGeom>
          <a:noFill/>
          <a:ln>
            <a:noFill/>
          </a:ln>
        </p:spPr>
      </p:pic>
      <p:sp>
        <p:nvSpPr>
          <p:cNvPr id="111" name="Google Shape;111;p16"/>
          <p:cNvSpPr txBox="1"/>
          <p:nvPr/>
        </p:nvSpPr>
        <p:spPr>
          <a:xfrm>
            <a:off x="5181600" y="1104900"/>
            <a:ext cx="6591300" cy="526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750"/>
              <a:buFont typeface="Arial"/>
              <a:buNone/>
              <a:tabLst/>
              <a:defRPr/>
            </a:pPr>
            <a:r>
              <a:rPr kumimoji="0" lang="en-US" sz="4000" b="0" i="0" u="none" strike="noStrike" kern="0" cap="none" spc="0" normalizeH="0" baseline="0" noProof="0">
                <a:ln>
                  <a:noFill/>
                </a:ln>
                <a:solidFill>
                  <a:srgbClr val="26B9EB"/>
                </a:solidFill>
                <a:effectLst/>
                <a:uLnTx/>
                <a:uFillTx/>
                <a:latin typeface="Bell MT W01 SemiBold"/>
                <a:ea typeface="Bell MT W01 SemiBold"/>
                <a:cs typeface="Bell MT W01 SemiBold"/>
                <a:sym typeface="Bell MT W01 SemiBold"/>
              </a:rPr>
              <a:t>“Helen loved being a Utahn, and her attachment to the people and scenery of the Mountain West helped make others proud of their home state and home communities.”</a:t>
            </a:r>
            <a:endParaRPr kumimoji="0" sz="4000" b="0" i="0" u="none" strike="noStrike" kern="0" cap="none" spc="0" normalizeH="0" baseline="0" noProof="0">
              <a:ln>
                <a:noFill/>
              </a:ln>
              <a:solidFill>
                <a:srgbClr val="26B9EB"/>
              </a:solidFill>
              <a:effectLst/>
              <a:uLnTx/>
              <a:uFillTx/>
              <a:latin typeface="Bell MT W01 SemiBold"/>
              <a:ea typeface="Bell MT W01 SemiBold"/>
              <a:cs typeface="Bell MT W01 SemiBold"/>
              <a:sym typeface="Bell MT W01 SemiBold"/>
            </a:endParaRPr>
          </a:p>
          <a:p>
            <a:pPr marL="0" marR="0" lvl="0" indent="0" algn="l" defTabSz="914400" rtl="0" eaLnBrk="1" fontAlgn="auto" latinLnBrk="0" hangingPunct="1">
              <a:lnSpc>
                <a:spcPct val="100000"/>
              </a:lnSpc>
              <a:spcBef>
                <a:spcPts val="0"/>
              </a:spcBef>
              <a:spcAft>
                <a:spcPts val="0"/>
              </a:spcAft>
              <a:buClr>
                <a:srgbClr val="000000"/>
              </a:buClr>
              <a:buSzPts val="175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Pts val="175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Pts val="175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Katherine Kitterman</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Pts val="175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Better Days 2020</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5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FB26DF-1058-4FF2-A7D8-CC9D04982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Logo&#10;&#10;Description automatically generated">
            <a:extLst>
              <a:ext uri="{FF2B5EF4-FFF2-40B4-BE49-F238E27FC236}">
                <a16:creationId xmlns:a16="http://schemas.microsoft.com/office/drawing/2014/main" id="{6B368C34-FB64-45C5-8480-05B66318BC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3833" y="1682224"/>
            <a:ext cx="6791449" cy="1765777"/>
          </a:xfrm>
          <a:prstGeom prst="rect">
            <a:avLst/>
          </a:prstGeom>
        </p:spPr>
      </p:pic>
      <p:sp>
        <p:nvSpPr>
          <p:cNvPr id="12" name="Rectangle 11">
            <a:extLst>
              <a:ext uri="{FF2B5EF4-FFF2-40B4-BE49-F238E27FC236}">
                <a16:creationId xmlns:a16="http://schemas.microsoft.com/office/drawing/2014/main" id="{DF663E57-5EFE-40CA-99A5-7BDB95908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2">
            <a:extLst>
              <a:ext uri="{FF2B5EF4-FFF2-40B4-BE49-F238E27FC236}">
                <a16:creationId xmlns:a16="http://schemas.microsoft.com/office/drawing/2014/main" id="{AE17AB74-3DA4-C305-EDF0-E19010FC573E}"/>
              </a:ext>
            </a:extLst>
          </p:cNvPr>
          <p:cNvSpPr>
            <a:spLocks noGrp="1"/>
          </p:cNvSpPr>
          <p:nvPr>
            <p:ph idx="1"/>
          </p:nvPr>
        </p:nvSpPr>
        <p:spPr>
          <a:xfrm>
            <a:off x="4022869" y="4962468"/>
            <a:ext cx="7792995" cy="793726"/>
          </a:xfrm>
        </p:spPr>
        <p:txBody>
          <a:bodyPr>
            <a:normAutofit fontScale="85000" lnSpcReduction="20000"/>
          </a:bodyPr>
          <a:lstStyle/>
          <a:p>
            <a:pPr marL="0" indent="0">
              <a:buNone/>
            </a:pPr>
            <a:r>
              <a:rPr lang="en-US" b="1" dirty="0">
                <a:solidFill>
                  <a:schemeClr val="accent1"/>
                </a:solidFill>
                <a:latin typeface=""/>
              </a:rPr>
              <a:t>John Dichtl</a:t>
            </a:r>
            <a:r>
              <a:rPr lang="en-US" dirty="0">
                <a:solidFill>
                  <a:schemeClr val="accent1"/>
                </a:solidFill>
                <a:latin typeface=""/>
              </a:rPr>
              <a:t>, President &amp; CEO</a:t>
            </a:r>
            <a:br>
              <a:rPr lang="en-US" dirty="0">
                <a:solidFill>
                  <a:schemeClr val="accent1"/>
                </a:solidFill>
                <a:latin typeface=""/>
              </a:rPr>
            </a:br>
            <a:r>
              <a:rPr lang="en-US" dirty="0">
                <a:solidFill>
                  <a:schemeClr val="accent1"/>
                </a:solidFill>
                <a:latin typeface=""/>
              </a:rPr>
              <a:t>American Association for State and Local History</a:t>
            </a:r>
          </a:p>
          <a:p>
            <a:pPr marL="0" indent="0">
              <a:buNone/>
            </a:pPr>
            <a:r>
              <a:rPr lang="en-US" b="1" dirty="0">
                <a:solidFill>
                  <a:schemeClr val="accent1"/>
                </a:solidFill>
                <a:latin typeface=""/>
              </a:rPr>
              <a:t>dichtl@aaslh.org</a:t>
            </a:r>
          </a:p>
          <a:p>
            <a:pPr marL="0" indent="0">
              <a:buNone/>
            </a:pPr>
            <a:endParaRPr lang="en-US" sz="2400" dirty="0">
              <a:solidFill>
                <a:schemeClr val="accent1"/>
              </a:solidFill>
              <a:latin typeface=""/>
            </a:endParaRPr>
          </a:p>
        </p:txBody>
      </p:sp>
    </p:spTree>
    <p:extLst>
      <p:ext uri="{BB962C8B-B14F-4D97-AF65-F5344CB8AC3E}">
        <p14:creationId xmlns:p14="http://schemas.microsoft.com/office/powerpoint/2010/main" val="901378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2444"/>
        </a:solidFill>
        <a:effectLst/>
      </p:bgPr>
    </p:bg>
    <p:spTree>
      <p:nvGrpSpPr>
        <p:cNvPr id="1" name="Shape 115"/>
        <p:cNvGrpSpPr/>
        <p:nvPr/>
      </p:nvGrpSpPr>
      <p:grpSpPr>
        <a:xfrm>
          <a:off x="0" y="0"/>
          <a:ext cx="0" cy="0"/>
          <a:chOff x="0" y="0"/>
          <a:chExt cx="0" cy="0"/>
        </a:xfrm>
      </p:grpSpPr>
      <p:sp>
        <p:nvSpPr>
          <p:cNvPr id="116" name="Google Shape;116;p17"/>
          <p:cNvSpPr/>
          <p:nvPr/>
        </p:nvSpPr>
        <p:spPr>
          <a:xfrm>
            <a:off x="3690300" y="631950"/>
            <a:ext cx="7551600" cy="2108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3200" b="0" i="0" u="none" strike="noStrike" kern="0" cap="none" spc="0" normalizeH="0" baseline="0" noProof="0">
                <a:ln>
                  <a:noFill/>
                </a:ln>
                <a:solidFill>
                  <a:srgbClr val="FFFFFF"/>
                </a:solidFill>
                <a:effectLst/>
                <a:uLnTx/>
                <a:uFillTx/>
                <a:latin typeface="Calibri"/>
                <a:ea typeface="Calibri"/>
                <a:cs typeface="Calibri"/>
                <a:sym typeface="Calibri"/>
              </a:rPr>
              <a:t>The Original Peoples of Utah</a:t>
            </a: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2600" b="0" i="0" u="none" strike="noStrike" kern="0" cap="none" spc="0" normalizeH="0" baseline="0" noProof="0">
                <a:ln>
                  <a:noFill/>
                </a:ln>
                <a:solidFill>
                  <a:srgbClr val="FFFFFF"/>
                </a:solidFill>
                <a:effectLst/>
                <a:uLnTx/>
                <a:uFillTx/>
                <a:latin typeface="Calibri"/>
                <a:ea typeface="Calibri"/>
                <a:cs typeface="Calibri"/>
                <a:sym typeface="Calibri"/>
              </a:rPr>
              <a:t>1976 Bicentennial Legacy Project</a:t>
            </a:r>
            <a:endParaRPr kumimoji="0" sz="22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100"/>
              <a:buFont typeface="Arial"/>
              <a:buNone/>
              <a:tabLst/>
              <a:defRPr/>
            </a:pPr>
            <a:endParaRPr kumimoji="0" sz="2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FFFFFF"/>
                </a:solidFill>
                <a:effectLst/>
                <a:highlight>
                  <a:srgbClr val="0E2444"/>
                </a:highlight>
                <a:uLnTx/>
                <a:uFillTx/>
                <a:latin typeface="Calibri"/>
                <a:ea typeface="Calibri"/>
                <a:cs typeface="Calibri"/>
                <a:sym typeface="Calibri"/>
              </a:rPr>
              <a:t>Documenting Utah’s Ethnic and Religious Diversity</a:t>
            </a:r>
            <a:r>
              <a:rPr kumimoji="0" lang="en-US" sz="2200" b="1" i="0" u="none" strike="noStrike" kern="0" cap="none" spc="0" normalizeH="0" baseline="0" noProof="0">
                <a:ln>
                  <a:noFill/>
                </a:ln>
                <a:solidFill>
                  <a:srgbClr val="FFFFFF"/>
                </a:solidFill>
                <a:effectLst/>
                <a:highlight>
                  <a:srgbClr val="0E2444"/>
                </a:highlight>
                <a:uLnTx/>
                <a:uFillTx/>
                <a:latin typeface="Calibri"/>
                <a:ea typeface="Calibri"/>
                <a:cs typeface="Calibri"/>
                <a:sym typeface="Calibri"/>
              </a:rPr>
              <a:t>, 1800s</a:t>
            </a:r>
            <a:r>
              <a:rPr kumimoji="0" lang="en-US" sz="2400" b="1" i="0" u="none" strike="noStrike" kern="0" cap="none" spc="0" normalizeH="0" baseline="0" noProof="0">
                <a:ln>
                  <a:noFill/>
                </a:ln>
                <a:solidFill>
                  <a:srgbClr val="FFFFFF"/>
                </a:solidFill>
                <a:effectLst/>
                <a:highlight>
                  <a:srgbClr val="0E2444"/>
                </a:highlight>
                <a:uLnTx/>
                <a:uFillTx/>
                <a:latin typeface="Calibri"/>
                <a:ea typeface="Calibri"/>
                <a:cs typeface="Calibri"/>
                <a:sym typeface="Calibri"/>
              </a:rPr>
              <a:t>–</a:t>
            </a:r>
            <a:r>
              <a:rPr kumimoji="0" lang="en-US" sz="2200" b="1" i="0" u="none" strike="noStrike" kern="0" cap="none" spc="0" normalizeH="0" baseline="0" noProof="0">
                <a:ln>
                  <a:noFill/>
                </a:ln>
                <a:solidFill>
                  <a:srgbClr val="FFFFFF"/>
                </a:solidFill>
                <a:effectLst/>
                <a:highlight>
                  <a:srgbClr val="0E2444"/>
                </a:highlight>
                <a:uLnTx/>
                <a:uFillTx/>
                <a:latin typeface="Calibri"/>
                <a:ea typeface="Calibri"/>
                <a:cs typeface="Calibri"/>
                <a:sym typeface="Calibri"/>
              </a:rPr>
              <a:t>1970s</a:t>
            </a:r>
            <a:endParaRPr kumimoji="0" sz="2200" b="1" i="0" u="none" strike="noStrike" kern="0" cap="none" spc="0" normalizeH="0" baseline="0" noProof="0">
              <a:ln>
                <a:noFill/>
              </a:ln>
              <a:solidFill>
                <a:srgbClr val="FFFFFF"/>
              </a:solidFill>
              <a:effectLst/>
              <a:highlight>
                <a:srgbClr val="0E2444"/>
              </a:highlight>
              <a:uLnTx/>
              <a:uFillTx/>
              <a:latin typeface="Calibri"/>
              <a:ea typeface="Calibri"/>
              <a:cs typeface="Calibri"/>
              <a:sym typeface="Calibri"/>
            </a:endParaRPr>
          </a:p>
          <a:p>
            <a:pPr marL="0" marR="0" lvl="0" indent="0" algn="l" defTabSz="914400" rtl="0" eaLnBrk="1" fontAlgn="auto" latinLnBrk="0" hangingPunct="1">
              <a:lnSpc>
                <a:spcPct val="115000"/>
              </a:lnSpc>
              <a:spcBef>
                <a:spcPts val="1000"/>
              </a:spcBef>
              <a:spcAft>
                <a:spcPts val="0"/>
              </a:spcAft>
              <a:buClr>
                <a:srgbClr val="000000"/>
              </a:buClr>
              <a:buSzPts val="1100"/>
              <a:buFont typeface="Arial"/>
              <a:buNone/>
              <a:tabLst/>
              <a:defRPr/>
            </a:pP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1000"/>
              </a:spcBef>
              <a:spcAft>
                <a:spcPts val="0"/>
              </a:spcAft>
              <a:buClr>
                <a:srgbClr val="000000"/>
              </a:buClr>
              <a:buSzPts val="1100"/>
              <a:buFont typeface="Arial"/>
              <a:buNone/>
              <a:tabLst/>
              <a:defRPr/>
            </a:pPr>
            <a:endParaRPr kumimoji="0" sz="2200" b="0" i="0" u="none" strike="noStrike" kern="0" cap="none" spc="0" normalizeH="0" baseline="0" noProof="0">
              <a:ln>
                <a:noFill/>
              </a:ln>
              <a:solidFill>
                <a:srgbClr val="000000"/>
              </a:solidFill>
              <a:effectLst/>
              <a:uLnTx/>
              <a:uFillTx/>
              <a:latin typeface="Bell MT"/>
              <a:ea typeface="Bell MT"/>
              <a:cs typeface="Bell MT"/>
              <a:sym typeface="Bell MT"/>
            </a:endParaRPr>
          </a:p>
          <a:p>
            <a:pPr marL="0" marR="0" lvl="0" indent="0" algn="l" defTabSz="914400" rtl="0" eaLnBrk="1" fontAlgn="auto" latinLnBrk="0" hangingPunct="1">
              <a:lnSpc>
                <a:spcPct val="115000"/>
              </a:lnSpc>
              <a:spcBef>
                <a:spcPts val="1000"/>
              </a:spcBef>
              <a:spcAft>
                <a:spcPts val="1000"/>
              </a:spcAft>
              <a:buClr>
                <a:srgbClr val="000000"/>
              </a:buClr>
              <a:buSzPts val="1100"/>
              <a:buFont typeface="Arial"/>
              <a:buNone/>
              <a:tabLst/>
              <a:defRPr/>
            </a:pPr>
            <a:endParaRPr kumimoji="0" sz="2200" b="0" i="0" u="none" strike="noStrike" kern="0" cap="none" spc="0" normalizeH="0" baseline="0" noProof="0">
              <a:ln>
                <a:noFill/>
              </a:ln>
              <a:solidFill>
                <a:srgbClr val="000000"/>
              </a:solidFill>
              <a:effectLst/>
              <a:uLnTx/>
              <a:uFillTx/>
              <a:latin typeface="Bell MT"/>
              <a:ea typeface="Bell MT"/>
              <a:cs typeface="Bell MT"/>
              <a:sym typeface="Bell MT"/>
            </a:endParaRPr>
          </a:p>
        </p:txBody>
      </p:sp>
      <p:pic>
        <p:nvPicPr>
          <p:cNvPr id="117" name="Google Shape;117;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1525" y="1569586"/>
            <a:ext cx="2715225" cy="3718825"/>
          </a:xfrm>
          <a:prstGeom prst="rect">
            <a:avLst/>
          </a:prstGeom>
          <a:noFill/>
          <a:ln>
            <a:noFill/>
          </a:ln>
        </p:spPr>
      </p:pic>
      <p:sp>
        <p:nvSpPr>
          <p:cNvPr id="118" name="Google Shape;118;p17"/>
          <p:cNvSpPr txBox="1"/>
          <p:nvPr/>
        </p:nvSpPr>
        <p:spPr>
          <a:xfrm>
            <a:off x="6237225" y="2960400"/>
            <a:ext cx="2612100" cy="3042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Mexican American</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Middle Eastern (Armenian, Lebanese, Syrian)</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Native American</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Scandinavian LDS</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Western European LDS</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100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Yugoslavian</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9" name="Google Shape;119;p17"/>
          <p:cNvSpPr txBox="1"/>
          <p:nvPr/>
        </p:nvSpPr>
        <p:spPr>
          <a:xfrm>
            <a:off x="3932625" y="2960400"/>
            <a:ext cx="2844900" cy="3299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African American</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British LDS</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Canadian</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Chinese</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Greek</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Italian</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Japanese</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100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Jewish</a:t>
            </a: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120" name="Google Shape;120;p17"/>
          <p:cNvCxnSpPr/>
          <p:nvPr/>
        </p:nvCxnSpPr>
        <p:spPr>
          <a:xfrm>
            <a:off x="3775550" y="2959275"/>
            <a:ext cx="0" cy="3397800"/>
          </a:xfrm>
          <a:prstGeom prst="straightConnector1">
            <a:avLst/>
          </a:prstGeom>
          <a:noFill/>
          <a:ln w="9525" cap="flat" cmpd="sng">
            <a:solidFill>
              <a:schemeClr val="dk2"/>
            </a:solidFill>
            <a:prstDash val="solid"/>
            <a:round/>
            <a:headEnd type="none" w="sm" len="sm"/>
            <a:tailEnd type="none" w="sm" len="sm"/>
          </a:ln>
        </p:spPr>
      </p:cxnSp>
      <p:cxnSp>
        <p:nvCxnSpPr>
          <p:cNvPr id="121" name="Google Shape;121;p17"/>
          <p:cNvCxnSpPr/>
          <p:nvPr/>
        </p:nvCxnSpPr>
        <p:spPr>
          <a:xfrm>
            <a:off x="6116875" y="2959275"/>
            <a:ext cx="0" cy="3397800"/>
          </a:xfrm>
          <a:prstGeom prst="straightConnector1">
            <a:avLst/>
          </a:prstGeom>
          <a:noFill/>
          <a:ln w="9525" cap="flat" cmpd="sng">
            <a:solidFill>
              <a:schemeClr val="dk2"/>
            </a:solidFill>
            <a:prstDash val="solid"/>
            <a:round/>
            <a:headEnd type="none" w="sm" len="sm"/>
            <a:tailEnd type="none" w="sm" len="sm"/>
          </a:ln>
        </p:spPr>
      </p:cxnSp>
      <p:sp>
        <p:nvSpPr>
          <p:cNvPr id="122" name="Google Shape;122;p17"/>
          <p:cNvSpPr txBox="1"/>
          <p:nvPr/>
        </p:nvSpPr>
        <p:spPr>
          <a:xfrm>
            <a:off x="9147000" y="2965575"/>
            <a:ext cx="2445000" cy="2914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750"/>
              <a:buFont typeface="Arial"/>
              <a:buNone/>
              <a:tabLst/>
              <a:defRPr/>
            </a:pPr>
            <a:r>
              <a:rPr kumimoji="0" lang="en-US" sz="1750" b="0" i="1" u="none" strike="noStrike" kern="0" cap="none" spc="0" normalizeH="0" baseline="0" noProof="0">
                <a:ln>
                  <a:noFill/>
                </a:ln>
                <a:solidFill>
                  <a:srgbClr val="FFFFFF"/>
                </a:solidFill>
                <a:effectLst/>
                <a:uLnTx/>
                <a:uFillTx/>
                <a:latin typeface="Calibri"/>
                <a:ea typeface="Calibri"/>
                <a:cs typeface="Calibri"/>
                <a:sym typeface="Calibri"/>
              </a:rPr>
              <a:t>“She was a champion of the underdog, always seeing those who were down through the eyes of a writer who knew their true worth and could relate to the woe and wonder of their lives.”</a:t>
            </a:r>
            <a:endParaRPr kumimoji="0" sz="1750" b="0" i="1"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1000"/>
              </a:spcBef>
              <a:spcAft>
                <a:spcPts val="0"/>
              </a:spcAft>
              <a:buClr>
                <a:srgbClr val="000000"/>
              </a:buClr>
              <a:buSzPts val="1150"/>
              <a:buFont typeface="Arial"/>
              <a:buNone/>
              <a:tabLst/>
              <a:defRPr/>
            </a:pPr>
            <a:r>
              <a:rPr kumimoji="0" lang="en-US" sz="1150" b="0" i="1" u="none" strike="noStrike" kern="0" cap="none" spc="0" normalizeH="0" baseline="0" noProof="0">
                <a:ln>
                  <a:noFill/>
                </a:ln>
                <a:solidFill>
                  <a:srgbClr val="FFFFFF"/>
                </a:solidFill>
                <a:effectLst/>
                <a:uLnTx/>
                <a:uFillTx/>
                <a:latin typeface="Calibri"/>
                <a:ea typeface="Calibri"/>
                <a:cs typeface="Calibri"/>
                <a:sym typeface="Calibri"/>
              </a:rPr>
              <a:t>Deseret News, Nov. 4, 2004</a:t>
            </a:r>
            <a:endParaRPr kumimoji="0" sz="1750" b="0" i="1"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123" name="Google Shape;123;p17"/>
          <p:cNvCxnSpPr/>
          <p:nvPr/>
        </p:nvCxnSpPr>
        <p:spPr>
          <a:xfrm>
            <a:off x="9015225" y="2965575"/>
            <a:ext cx="0" cy="33978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E2444"/>
        </a:solidFill>
        <a:effectLst/>
      </p:bgPr>
    </p:bg>
    <p:spTree>
      <p:nvGrpSpPr>
        <p:cNvPr id="1" name="Shape 127"/>
        <p:cNvGrpSpPr/>
        <p:nvPr/>
      </p:nvGrpSpPr>
      <p:grpSpPr>
        <a:xfrm>
          <a:off x="0" y="0"/>
          <a:ext cx="0" cy="0"/>
          <a:chOff x="0" y="0"/>
          <a:chExt cx="0" cy="0"/>
        </a:xfrm>
      </p:grpSpPr>
      <p:pic>
        <p:nvPicPr>
          <p:cNvPr id="128" name="Google Shape;128;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475" y="62875"/>
            <a:ext cx="5910701" cy="6732250"/>
          </a:xfrm>
          <a:prstGeom prst="rect">
            <a:avLst/>
          </a:prstGeom>
          <a:noFill/>
          <a:ln>
            <a:noFill/>
          </a:ln>
        </p:spPr>
      </p:pic>
      <p:graphicFrame>
        <p:nvGraphicFramePr>
          <p:cNvPr id="129" name="Google Shape;129;p18"/>
          <p:cNvGraphicFramePr/>
          <p:nvPr/>
        </p:nvGraphicFramePr>
        <p:xfrm>
          <a:off x="6858275" y="454470"/>
          <a:ext cx="4726625" cy="5184300"/>
        </p:xfrm>
        <a:graphic>
          <a:graphicData uri="http://schemas.openxmlformats.org/drawingml/2006/table">
            <a:tbl>
              <a:tblPr>
                <a:noFill/>
              </a:tblPr>
              <a:tblGrid>
                <a:gridCol w="2408600">
                  <a:extLst>
                    <a:ext uri="{9D8B030D-6E8A-4147-A177-3AD203B41FA5}">
                      <a16:colId xmlns:a16="http://schemas.microsoft.com/office/drawing/2014/main" val="20000"/>
                    </a:ext>
                  </a:extLst>
                </a:gridCol>
                <a:gridCol w="2318025">
                  <a:extLst>
                    <a:ext uri="{9D8B030D-6E8A-4147-A177-3AD203B41FA5}">
                      <a16:colId xmlns:a16="http://schemas.microsoft.com/office/drawing/2014/main" val="20001"/>
                    </a:ext>
                  </a:extLst>
                </a:gridCol>
              </a:tblGrid>
              <a:tr h="715050">
                <a:tc gridSpan="2">
                  <a:txBody>
                    <a:bodyPr/>
                    <a:lstStyle/>
                    <a:p>
                      <a:pPr marL="0" lvl="0" indent="0" algn="ctr" rtl="0">
                        <a:spcBef>
                          <a:spcPts val="0"/>
                        </a:spcBef>
                        <a:spcAft>
                          <a:spcPts val="0"/>
                        </a:spcAft>
                        <a:buNone/>
                      </a:pPr>
                      <a:r>
                        <a:rPr lang="en-US" sz="1500" b="1">
                          <a:solidFill>
                            <a:schemeClr val="lt1"/>
                          </a:solidFill>
                        </a:rPr>
                        <a:t>Nationalities, Ethnic, and Racial Communities in Carbon County, 1920</a:t>
                      </a:r>
                      <a:endParaRPr sz="1500" b="1">
                        <a:solidFill>
                          <a:schemeClr val="lt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4469250">
                <a:tc>
                  <a:txBody>
                    <a:bodyPr/>
                    <a:lstStyle/>
                    <a:p>
                      <a:pPr marL="0" lvl="0" indent="0" algn="l" rtl="0">
                        <a:spcBef>
                          <a:spcPts val="0"/>
                        </a:spcBef>
                        <a:spcAft>
                          <a:spcPts val="0"/>
                        </a:spcAft>
                        <a:buNone/>
                      </a:pPr>
                      <a:r>
                        <a:rPr lang="en-US" sz="1500" b="1">
                          <a:solidFill>
                            <a:schemeClr val="lt1"/>
                          </a:solidFill>
                        </a:rPr>
                        <a:t>• Albanian </a:t>
                      </a:r>
                      <a:endParaRPr sz="1500" b="1">
                        <a:solidFill>
                          <a:schemeClr val="lt1"/>
                        </a:solidFill>
                      </a:endParaRPr>
                    </a:p>
                    <a:p>
                      <a:pPr marL="0" lvl="0" indent="0" algn="l" rtl="0">
                        <a:spcBef>
                          <a:spcPts val="0"/>
                        </a:spcBef>
                        <a:spcAft>
                          <a:spcPts val="0"/>
                        </a:spcAft>
                        <a:buNone/>
                      </a:pPr>
                      <a:r>
                        <a:rPr lang="en-US" sz="1500" b="1">
                          <a:solidFill>
                            <a:schemeClr val="lt1"/>
                          </a:solidFill>
                        </a:rPr>
                        <a:t>• African American </a:t>
                      </a:r>
                      <a:endParaRPr sz="1500" b="1">
                        <a:solidFill>
                          <a:schemeClr val="lt1"/>
                        </a:solidFill>
                      </a:endParaRPr>
                    </a:p>
                    <a:p>
                      <a:pPr marL="0" lvl="0" indent="0" algn="l" rtl="0">
                        <a:spcBef>
                          <a:spcPts val="0"/>
                        </a:spcBef>
                        <a:spcAft>
                          <a:spcPts val="0"/>
                        </a:spcAft>
                        <a:buNone/>
                      </a:pPr>
                      <a:r>
                        <a:rPr lang="en-US" sz="1500" b="1">
                          <a:solidFill>
                            <a:schemeClr val="lt1"/>
                          </a:solidFill>
                        </a:rPr>
                        <a:t>• Austrian </a:t>
                      </a:r>
                      <a:endParaRPr sz="1500" b="1">
                        <a:solidFill>
                          <a:schemeClr val="lt1"/>
                        </a:solidFill>
                      </a:endParaRPr>
                    </a:p>
                    <a:p>
                      <a:pPr marL="0" lvl="0" indent="0" algn="l" rtl="0">
                        <a:spcBef>
                          <a:spcPts val="0"/>
                        </a:spcBef>
                        <a:spcAft>
                          <a:spcPts val="0"/>
                        </a:spcAft>
                        <a:buNone/>
                      </a:pPr>
                      <a:r>
                        <a:rPr lang="en-US" sz="1500" b="1">
                          <a:solidFill>
                            <a:schemeClr val="lt1"/>
                          </a:solidFill>
                        </a:rPr>
                        <a:t>• Belgian </a:t>
                      </a:r>
                      <a:endParaRPr sz="1500" b="1">
                        <a:solidFill>
                          <a:schemeClr val="lt1"/>
                        </a:solidFill>
                      </a:endParaRPr>
                    </a:p>
                    <a:p>
                      <a:pPr marL="0" lvl="0" indent="0" algn="l" rtl="0">
                        <a:spcBef>
                          <a:spcPts val="0"/>
                        </a:spcBef>
                        <a:spcAft>
                          <a:spcPts val="0"/>
                        </a:spcAft>
                        <a:buNone/>
                      </a:pPr>
                      <a:r>
                        <a:rPr lang="en-US" sz="1500" b="1">
                          <a:solidFill>
                            <a:schemeClr val="lt1"/>
                          </a:solidFill>
                        </a:rPr>
                        <a:t>• Canadian </a:t>
                      </a:r>
                      <a:endParaRPr sz="1500" b="1">
                        <a:solidFill>
                          <a:schemeClr val="lt1"/>
                        </a:solidFill>
                      </a:endParaRPr>
                    </a:p>
                    <a:p>
                      <a:pPr marL="0" lvl="0" indent="0" algn="l" rtl="0">
                        <a:spcBef>
                          <a:spcPts val="0"/>
                        </a:spcBef>
                        <a:spcAft>
                          <a:spcPts val="0"/>
                        </a:spcAft>
                        <a:buNone/>
                      </a:pPr>
                      <a:r>
                        <a:rPr lang="en-US" sz="1500" b="1">
                          <a:solidFill>
                            <a:schemeClr val="lt1"/>
                          </a:solidFill>
                        </a:rPr>
                        <a:t>• Chinese </a:t>
                      </a:r>
                      <a:endParaRPr sz="1500" b="1">
                        <a:solidFill>
                          <a:schemeClr val="lt1"/>
                        </a:solidFill>
                      </a:endParaRPr>
                    </a:p>
                    <a:p>
                      <a:pPr marL="0" lvl="0" indent="0" algn="l" rtl="0">
                        <a:spcBef>
                          <a:spcPts val="0"/>
                        </a:spcBef>
                        <a:spcAft>
                          <a:spcPts val="0"/>
                        </a:spcAft>
                        <a:buNone/>
                      </a:pPr>
                      <a:r>
                        <a:rPr lang="en-US" sz="1500" b="1">
                          <a:solidFill>
                            <a:schemeClr val="lt1"/>
                          </a:solidFill>
                        </a:rPr>
                        <a:t>• Croatian </a:t>
                      </a:r>
                      <a:endParaRPr sz="1500" b="1">
                        <a:solidFill>
                          <a:schemeClr val="lt1"/>
                        </a:solidFill>
                      </a:endParaRPr>
                    </a:p>
                    <a:p>
                      <a:pPr marL="0" lvl="0" indent="0" algn="l" rtl="0">
                        <a:spcBef>
                          <a:spcPts val="0"/>
                        </a:spcBef>
                        <a:spcAft>
                          <a:spcPts val="0"/>
                        </a:spcAft>
                        <a:buNone/>
                      </a:pPr>
                      <a:r>
                        <a:rPr lang="en-US" sz="1500" b="1">
                          <a:solidFill>
                            <a:schemeClr val="lt1"/>
                          </a:solidFill>
                        </a:rPr>
                        <a:t>• Danish </a:t>
                      </a:r>
                      <a:endParaRPr sz="1500" b="1">
                        <a:solidFill>
                          <a:schemeClr val="lt1"/>
                        </a:solidFill>
                      </a:endParaRPr>
                    </a:p>
                    <a:p>
                      <a:pPr marL="0" lvl="0" indent="0" algn="l" rtl="0">
                        <a:spcBef>
                          <a:spcPts val="0"/>
                        </a:spcBef>
                        <a:spcAft>
                          <a:spcPts val="0"/>
                        </a:spcAft>
                        <a:buNone/>
                      </a:pPr>
                      <a:r>
                        <a:rPr lang="en-US" sz="1500" b="1">
                          <a:solidFill>
                            <a:schemeClr val="lt1"/>
                          </a:solidFill>
                        </a:rPr>
                        <a:t>• Dutch </a:t>
                      </a:r>
                      <a:endParaRPr sz="1500" b="1">
                        <a:solidFill>
                          <a:schemeClr val="lt1"/>
                        </a:solidFill>
                      </a:endParaRPr>
                    </a:p>
                    <a:p>
                      <a:pPr marL="0" lvl="0" indent="0" algn="l" rtl="0">
                        <a:spcBef>
                          <a:spcPts val="0"/>
                        </a:spcBef>
                        <a:spcAft>
                          <a:spcPts val="0"/>
                        </a:spcAft>
                        <a:buNone/>
                      </a:pPr>
                      <a:r>
                        <a:rPr lang="en-US" sz="1500" b="1">
                          <a:solidFill>
                            <a:schemeClr val="lt1"/>
                          </a:solidFill>
                        </a:rPr>
                        <a:t>• English </a:t>
                      </a:r>
                      <a:endParaRPr sz="1500" b="1">
                        <a:solidFill>
                          <a:schemeClr val="lt1"/>
                        </a:solidFill>
                      </a:endParaRPr>
                    </a:p>
                    <a:p>
                      <a:pPr marL="0" lvl="0" indent="0" algn="l" rtl="0">
                        <a:spcBef>
                          <a:spcPts val="0"/>
                        </a:spcBef>
                        <a:spcAft>
                          <a:spcPts val="0"/>
                        </a:spcAft>
                        <a:buNone/>
                      </a:pPr>
                      <a:r>
                        <a:rPr lang="en-US" sz="1500" b="1">
                          <a:solidFill>
                            <a:schemeClr val="lt1"/>
                          </a:solidFill>
                        </a:rPr>
                        <a:t>• Euro-American </a:t>
                      </a:r>
                      <a:endParaRPr sz="1500" b="1">
                        <a:solidFill>
                          <a:schemeClr val="lt1"/>
                        </a:solidFill>
                      </a:endParaRPr>
                    </a:p>
                    <a:p>
                      <a:pPr marL="0" lvl="0" indent="0" algn="l" rtl="0">
                        <a:spcBef>
                          <a:spcPts val="0"/>
                        </a:spcBef>
                        <a:spcAft>
                          <a:spcPts val="0"/>
                        </a:spcAft>
                        <a:buNone/>
                      </a:pPr>
                      <a:r>
                        <a:rPr lang="en-US" sz="1500" b="1">
                          <a:solidFill>
                            <a:schemeClr val="lt1"/>
                          </a:solidFill>
                        </a:rPr>
                        <a:t>• Finnish </a:t>
                      </a:r>
                      <a:endParaRPr sz="1500" b="1">
                        <a:solidFill>
                          <a:schemeClr val="lt1"/>
                        </a:solidFill>
                      </a:endParaRPr>
                    </a:p>
                    <a:p>
                      <a:pPr marL="0" lvl="0" indent="0" algn="l" rtl="0">
                        <a:spcBef>
                          <a:spcPts val="0"/>
                        </a:spcBef>
                        <a:spcAft>
                          <a:spcPts val="0"/>
                        </a:spcAft>
                        <a:buNone/>
                      </a:pPr>
                      <a:r>
                        <a:rPr lang="en-US" sz="1500" b="1">
                          <a:solidFill>
                            <a:schemeClr val="lt1"/>
                          </a:solidFill>
                        </a:rPr>
                        <a:t>• French Basque </a:t>
                      </a:r>
                      <a:endParaRPr sz="1500" b="1">
                        <a:solidFill>
                          <a:schemeClr val="lt1"/>
                        </a:solidFill>
                      </a:endParaRPr>
                    </a:p>
                    <a:p>
                      <a:pPr marL="0" lvl="0" indent="0" algn="l" rtl="0">
                        <a:spcBef>
                          <a:spcPts val="0"/>
                        </a:spcBef>
                        <a:spcAft>
                          <a:spcPts val="0"/>
                        </a:spcAft>
                        <a:buNone/>
                      </a:pPr>
                      <a:r>
                        <a:rPr lang="en-US" sz="1500" b="1">
                          <a:solidFill>
                            <a:schemeClr val="lt1"/>
                          </a:solidFill>
                        </a:rPr>
                        <a:t>• German </a:t>
                      </a:r>
                      <a:endParaRPr sz="1500" b="1">
                        <a:solidFill>
                          <a:schemeClr val="lt1"/>
                        </a:solidFill>
                      </a:endParaRPr>
                    </a:p>
                    <a:p>
                      <a:pPr marL="0" lvl="0" indent="0" algn="l" rtl="0">
                        <a:spcBef>
                          <a:spcPts val="0"/>
                        </a:spcBef>
                        <a:spcAft>
                          <a:spcPts val="0"/>
                        </a:spcAft>
                        <a:buNone/>
                      </a:pPr>
                      <a:r>
                        <a:rPr lang="en-US" sz="1500" b="1">
                          <a:solidFill>
                            <a:schemeClr val="lt1"/>
                          </a:solidFill>
                        </a:rPr>
                        <a:t>• Greek </a:t>
                      </a:r>
                      <a:endParaRPr sz="1500" b="1">
                        <a:solidFill>
                          <a:schemeClr val="lt1"/>
                        </a:solidFill>
                      </a:endParaRPr>
                    </a:p>
                    <a:p>
                      <a:pPr marL="0" lvl="0" indent="0" algn="l" rtl="0">
                        <a:spcBef>
                          <a:spcPts val="0"/>
                        </a:spcBef>
                        <a:spcAft>
                          <a:spcPts val="0"/>
                        </a:spcAft>
                        <a:buNone/>
                      </a:pPr>
                      <a:r>
                        <a:rPr lang="en-US" sz="1500" b="1">
                          <a:solidFill>
                            <a:schemeClr val="lt1"/>
                          </a:solidFill>
                        </a:rPr>
                        <a:t>• Hungarian </a:t>
                      </a:r>
                      <a:endParaRPr sz="1500" b="1">
                        <a:solidFill>
                          <a:schemeClr val="lt1"/>
                        </a:solidFill>
                      </a:endParaRPr>
                    </a:p>
                    <a:p>
                      <a:pPr marL="0" lvl="0" indent="0" algn="l" rtl="0">
                        <a:spcBef>
                          <a:spcPts val="0"/>
                        </a:spcBef>
                        <a:spcAft>
                          <a:spcPts val="0"/>
                        </a:spcAft>
                        <a:buNone/>
                      </a:pPr>
                      <a:r>
                        <a:rPr lang="en-US" sz="1500" b="1">
                          <a:solidFill>
                            <a:schemeClr val="lt1"/>
                          </a:solidFill>
                        </a:rPr>
                        <a:t>• Irish </a:t>
                      </a:r>
                      <a:endParaRPr sz="1500" b="1">
                        <a:solidFill>
                          <a:schemeClr val="lt1"/>
                        </a:solidFill>
                      </a:endParaRPr>
                    </a:p>
                  </a:txBody>
                  <a:tcPr marL="91425" marR="91425" marT="91425" marB="91425"/>
                </a:tc>
                <a:tc>
                  <a:txBody>
                    <a:bodyPr/>
                    <a:lstStyle/>
                    <a:p>
                      <a:pPr marL="0" lvl="0" indent="0" algn="l" rtl="0">
                        <a:spcBef>
                          <a:spcPts val="0"/>
                        </a:spcBef>
                        <a:spcAft>
                          <a:spcPts val="0"/>
                        </a:spcAft>
                        <a:buNone/>
                      </a:pPr>
                      <a:r>
                        <a:rPr lang="en-US" sz="1500" b="1">
                          <a:solidFill>
                            <a:schemeClr val="lt1"/>
                          </a:solidFill>
                        </a:rPr>
                        <a:t>• Italian </a:t>
                      </a:r>
                      <a:endParaRPr sz="1500" b="1">
                        <a:solidFill>
                          <a:schemeClr val="lt1"/>
                        </a:solidFill>
                      </a:endParaRPr>
                    </a:p>
                    <a:p>
                      <a:pPr marL="0" lvl="0" indent="0" algn="l" rtl="0">
                        <a:spcBef>
                          <a:spcPts val="0"/>
                        </a:spcBef>
                        <a:spcAft>
                          <a:spcPts val="0"/>
                        </a:spcAft>
                        <a:buNone/>
                      </a:pPr>
                      <a:r>
                        <a:rPr lang="en-US" sz="1500" b="1">
                          <a:solidFill>
                            <a:schemeClr val="lt1"/>
                          </a:solidFill>
                        </a:rPr>
                        <a:t>• Japanese </a:t>
                      </a:r>
                      <a:endParaRPr sz="1500" b="1">
                        <a:solidFill>
                          <a:schemeClr val="lt1"/>
                        </a:solidFill>
                      </a:endParaRPr>
                    </a:p>
                    <a:p>
                      <a:pPr marL="0" lvl="0" indent="0" algn="l" rtl="0">
                        <a:spcBef>
                          <a:spcPts val="0"/>
                        </a:spcBef>
                        <a:spcAft>
                          <a:spcPts val="0"/>
                        </a:spcAft>
                        <a:buNone/>
                      </a:pPr>
                      <a:r>
                        <a:rPr lang="en-US" sz="1500" b="1">
                          <a:solidFill>
                            <a:schemeClr val="lt1"/>
                          </a:solidFill>
                        </a:rPr>
                        <a:t>• Mexican </a:t>
                      </a:r>
                      <a:endParaRPr sz="1500" b="1">
                        <a:solidFill>
                          <a:schemeClr val="lt1"/>
                        </a:solidFill>
                      </a:endParaRPr>
                    </a:p>
                    <a:p>
                      <a:pPr marL="0" lvl="0" indent="0" algn="l" rtl="0">
                        <a:spcBef>
                          <a:spcPts val="0"/>
                        </a:spcBef>
                        <a:spcAft>
                          <a:spcPts val="0"/>
                        </a:spcAft>
                        <a:buNone/>
                      </a:pPr>
                      <a:r>
                        <a:rPr lang="en-US" sz="1500" b="1">
                          <a:solidFill>
                            <a:schemeClr val="lt1"/>
                          </a:solidFill>
                        </a:rPr>
                        <a:t>• Montenegrin </a:t>
                      </a:r>
                      <a:endParaRPr sz="1500" b="1">
                        <a:solidFill>
                          <a:schemeClr val="lt1"/>
                        </a:solidFill>
                      </a:endParaRPr>
                    </a:p>
                    <a:p>
                      <a:pPr marL="0" lvl="0" indent="0" algn="l" rtl="0">
                        <a:spcBef>
                          <a:spcPts val="0"/>
                        </a:spcBef>
                        <a:spcAft>
                          <a:spcPts val="0"/>
                        </a:spcAft>
                        <a:buNone/>
                      </a:pPr>
                      <a:r>
                        <a:rPr lang="en-US" sz="1500" b="1">
                          <a:solidFill>
                            <a:schemeClr val="lt1"/>
                          </a:solidFill>
                        </a:rPr>
                        <a:t>• Norwegian </a:t>
                      </a:r>
                      <a:endParaRPr sz="1500" b="1">
                        <a:solidFill>
                          <a:schemeClr val="lt1"/>
                        </a:solidFill>
                      </a:endParaRPr>
                    </a:p>
                    <a:p>
                      <a:pPr marL="0" lvl="0" indent="0" algn="l" rtl="0">
                        <a:spcBef>
                          <a:spcPts val="0"/>
                        </a:spcBef>
                        <a:spcAft>
                          <a:spcPts val="0"/>
                        </a:spcAft>
                        <a:buNone/>
                      </a:pPr>
                      <a:r>
                        <a:rPr lang="en-US" sz="1500" b="1">
                          <a:solidFill>
                            <a:schemeClr val="lt1"/>
                          </a:solidFill>
                        </a:rPr>
                        <a:t>• Polish </a:t>
                      </a:r>
                      <a:endParaRPr sz="1500" b="1">
                        <a:solidFill>
                          <a:schemeClr val="lt1"/>
                        </a:solidFill>
                      </a:endParaRPr>
                    </a:p>
                    <a:p>
                      <a:pPr marL="0" lvl="0" indent="0" algn="l" rtl="0">
                        <a:spcBef>
                          <a:spcPts val="0"/>
                        </a:spcBef>
                        <a:spcAft>
                          <a:spcPts val="0"/>
                        </a:spcAft>
                        <a:buNone/>
                      </a:pPr>
                      <a:r>
                        <a:rPr lang="en-US" sz="1500" b="1">
                          <a:solidFill>
                            <a:schemeClr val="lt1"/>
                          </a:solidFill>
                        </a:rPr>
                        <a:t>• Russian </a:t>
                      </a:r>
                      <a:endParaRPr sz="1500" b="1">
                        <a:solidFill>
                          <a:schemeClr val="lt1"/>
                        </a:solidFill>
                      </a:endParaRPr>
                    </a:p>
                    <a:p>
                      <a:pPr marL="0" lvl="0" indent="0" algn="l" rtl="0">
                        <a:spcBef>
                          <a:spcPts val="0"/>
                        </a:spcBef>
                        <a:spcAft>
                          <a:spcPts val="0"/>
                        </a:spcAft>
                        <a:buNone/>
                      </a:pPr>
                      <a:r>
                        <a:rPr lang="en-US" sz="1500" b="1">
                          <a:solidFill>
                            <a:schemeClr val="lt1"/>
                          </a:solidFill>
                        </a:rPr>
                        <a:t>• Scottish </a:t>
                      </a:r>
                      <a:endParaRPr sz="1500" b="1">
                        <a:solidFill>
                          <a:schemeClr val="lt1"/>
                        </a:solidFill>
                      </a:endParaRPr>
                    </a:p>
                    <a:p>
                      <a:pPr marL="0" lvl="0" indent="0" algn="l" rtl="0">
                        <a:spcBef>
                          <a:spcPts val="0"/>
                        </a:spcBef>
                        <a:spcAft>
                          <a:spcPts val="0"/>
                        </a:spcAft>
                        <a:buNone/>
                      </a:pPr>
                      <a:r>
                        <a:rPr lang="en-US" sz="1500" b="1">
                          <a:solidFill>
                            <a:schemeClr val="lt1"/>
                          </a:solidFill>
                        </a:rPr>
                        <a:t>• Serbian </a:t>
                      </a:r>
                      <a:endParaRPr sz="1500" b="1">
                        <a:solidFill>
                          <a:schemeClr val="lt1"/>
                        </a:solidFill>
                      </a:endParaRPr>
                    </a:p>
                    <a:p>
                      <a:pPr marL="0" lvl="0" indent="0" algn="l" rtl="0">
                        <a:spcBef>
                          <a:spcPts val="0"/>
                        </a:spcBef>
                        <a:spcAft>
                          <a:spcPts val="0"/>
                        </a:spcAft>
                        <a:buNone/>
                      </a:pPr>
                      <a:r>
                        <a:rPr lang="en-US" sz="1500" b="1">
                          <a:solidFill>
                            <a:schemeClr val="lt1"/>
                          </a:solidFill>
                        </a:rPr>
                        <a:t>• Slovenian </a:t>
                      </a:r>
                      <a:endParaRPr sz="1500" b="1">
                        <a:solidFill>
                          <a:schemeClr val="lt1"/>
                        </a:solidFill>
                      </a:endParaRPr>
                    </a:p>
                    <a:p>
                      <a:pPr marL="0" lvl="0" indent="0" algn="l" rtl="0">
                        <a:spcBef>
                          <a:spcPts val="0"/>
                        </a:spcBef>
                        <a:spcAft>
                          <a:spcPts val="0"/>
                        </a:spcAft>
                        <a:buNone/>
                      </a:pPr>
                      <a:r>
                        <a:rPr lang="en-US" sz="1500" b="1">
                          <a:solidFill>
                            <a:schemeClr val="lt1"/>
                          </a:solidFill>
                        </a:rPr>
                        <a:t>• Spanish </a:t>
                      </a:r>
                      <a:endParaRPr sz="1500" b="1">
                        <a:solidFill>
                          <a:schemeClr val="lt1"/>
                        </a:solidFill>
                      </a:endParaRPr>
                    </a:p>
                    <a:p>
                      <a:pPr marL="0" lvl="0" indent="0" algn="l" rtl="0">
                        <a:spcBef>
                          <a:spcPts val="0"/>
                        </a:spcBef>
                        <a:spcAft>
                          <a:spcPts val="0"/>
                        </a:spcAft>
                        <a:buNone/>
                      </a:pPr>
                      <a:r>
                        <a:rPr lang="en-US" sz="1500" b="1">
                          <a:solidFill>
                            <a:schemeClr val="lt1"/>
                          </a:solidFill>
                        </a:rPr>
                        <a:t>• Swedish </a:t>
                      </a:r>
                      <a:endParaRPr sz="1500" b="1">
                        <a:solidFill>
                          <a:schemeClr val="lt1"/>
                        </a:solidFill>
                      </a:endParaRPr>
                    </a:p>
                    <a:p>
                      <a:pPr marL="0" lvl="0" indent="0" algn="l" rtl="0">
                        <a:spcBef>
                          <a:spcPts val="0"/>
                        </a:spcBef>
                        <a:spcAft>
                          <a:spcPts val="0"/>
                        </a:spcAft>
                        <a:buNone/>
                      </a:pPr>
                      <a:r>
                        <a:rPr lang="en-US" sz="1500" b="1">
                          <a:solidFill>
                            <a:schemeClr val="lt1"/>
                          </a:solidFill>
                        </a:rPr>
                        <a:t>• Swiss </a:t>
                      </a:r>
                      <a:endParaRPr sz="1500" b="1">
                        <a:solidFill>
                          <a:schemeClr val="lt1"/>
                        </a:solidFill>
                      </a:endParaRPr>
                    </a:p>
                    <a:p>
                      <a:pPr marL="0" lvl="0" indent="0" algn="l" rtl="0">
                        <a:spcBef>
                          <a:spcPts val="0"/>
                        </a:spcBef>
                        <a:spcAft>
                          <a:spcPts val="0"/>
                        </a:spcAft>
                        <a:buNone/>
                      </a:pPr>
                      <a:r>
                        <a:rPr lang="en-US" sz="1500" b="1">
                          <a:solidFill>
                            <a:schemeClr val="lt1"/>
                          </a:solidFill>
                        </a:rPr>
                        <a:t>• Syrian </a:t>
                      </a:r>
                      <a:endParaRPr sz="1500" b="1">
                        <a:solidFill>
                          <a:schemeClr val="lt1"/>
                        </a:solidFill>
                      </a:endParaRPr>
                    </a:p>
                    <a:p>
                      <a:pPr marL="0" lvl="0" indent="0" algn="l" rtl="0">
                        <a:spcBef>
                          <a:spcPts val="0"/>
                        </a:spcBef>
                        <a:spcAft>
                          <a:spcPts val="0"/>
                        </a:spcAft>
                        <a:buNone/>
                      </a:pPr>
                      <a:r>
                        <a:rPr lang="en-US" sz="1500" b="1">
                          <a:solidFill>
                            <a:schemeClr val="lt1"/>
                          </a:solidFill>
                        </a:rPr>
                        <a:t>• Welsh </a:t>
                      </a:r>
                      <a:endParaRPr sz="1500" b="1">
                        <a:solidFill>
                          <a:schemeClr val="lt1"/>
                        </a:solidFill>
                      </a:endParaRPr>
                    </a:p>
                    <a:p>
                      <a:pPr marL="0" lvl="0" indent="0" algn="l" rtl="0">
                        <a:spcBef>
                          <a:spcPts val="0"/>
                        </a:spcBef>
                        <a:spcAft>
                          <a:spcPts val="0"/>
                        </a:spcAft>
                        <a:buClr>
                          <a:schemeClr val="dk1"/>
                        </a:buClr>
                        <a:buSzPts val="1100"/>
                        <a:buFont typeface="Arial"/>
                        <a:buNone/>
                      </a:pPr>
                      <a:r>
                        <a:rPr lang="en-US" sz="1500" b="1">
                          <a:solidFill>
                            <a:schemeClr val="lt1"/>
                          </a:solidFill>
                        </a:rPr>
                        <a:t>• Yugoslav</a:t>
                      </a:r>
                      <a:endParaRPr sz="1500" b="1">
                        <a:solidFill>
                          <a:schemeClr val="lt1"/>
                        </a:solidFill>
                      </a:endParaRPr>
                    </a:p>
                    <a:p>
                      <a:pPr marL="0" lvl="0" indent="0" algn="l" rtl="0">
                        <a:spcBef>
                          <a:spcPts val="0"/>
                        </a:spcBef>
                        <a:spcAft>
                          <a:spcPts val="0"/>
                        </a:spcAft>
                        <a:buNone/>
                      </a:pPr>
                      <a:endParaRPr sz="1500">
                        <a:solidFill>
                          <a:schemeClr val="lt1"/>
                        </a:solidFill>
                      </a:endParaRPr>
                    </a:p>
                  </a:txBody>
                  <a:tcPr marL="91425" marR="91425" marT="91425" marB="91425"/>
                </a:tc>
                <a:extLst>
                  <a:ext uri="{0D108BD9-81ED-4DB2-BD59-A6C34878D82A}">
                    <a16:rowId xmlns:a16="http://schemas.microsoft.com/office/drawing/2014/main" val="10001"/>
                  </a:ext>
                </a:extLst>
              </a:tr>
            </a:tbl>
          </a:graphicData>
        </a:graphic>
      </p:graphicFrame>
      <p:sp>
        <p:nvSpPr>
          <p:cNvPr id="130" name="Google Shape;130;p18"/>
          <p:cNvSpPr txBox="1"/>
          <p:nvPr/>
        </p:nvSpPr>
        <p:spPr>
          <a:xfrm>
            <a:off x="6838275" y="5999525"/>
            <a:ext cx="4854900" cy="6156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Calibri"/>
                <a:ea typeface="Calibri"/>
                <a:cs typeface="Calibri"/>
                <a:sym typeface="Calibri"/>
              </a:rPr>
              <a:t>From </a:t>
            </a:r>
            <a:r>
              <a:rPr kumimoji="0" lang="en-US" sz="1400" b="0" i="1" u="none" strike="noStrike" kern="0" cap="none" spc="0" normalizeH="0" baseline="0" noProof="0">
                <a:ln>
                  <a:noFill/>
                </a:ln>
                <a:solidFill>
                  <a:srgbClr val="FFFFFF"/>
                </a:solidFill>
                <a:effectLst/>
                <a:uLnTx/>
                <a:uFillTx/>
                <a:latin typeface="Calibri"/>
                <a:ea typeface="Calibri"/>
                <a:cs typeface="Calibri"/>
                <a:sym typeface="Calibri"/>
              </a:rPr>
              <a:t>Our Past, Their Present: Danger and Diversity in Carbon County</a:t>
            </a:r>
            <a:r>
              <a:rPr kumimoji="0" lang="en-US" sz="1400" b="0" i="0" u="none" strike="noStrike" kern="0" cap="none" spc="0" normalizeH="0" baseline="0" noProof="0">
                <a:ln>
                  <a:noFill/>
                </a:ln>
                <a:solidFill>
                  <a:srgbClr val="FFFFFF"/>
                </a:solidFill>
                <a:effectLst/>
                <a:uLnTx/>
                <a:uFillTx/>
                <a:latin typeface="Calibri"/>
                <a:ea typeface="Calibri"/>
                <a:cs typeface="Calibri"/>
                <a:sym typeface="Calibri"/>
              </a:rPr>
              <a:t>, history.utah.gov. </a:t>
            </a: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9"/>
          <p:cNvSpPr/>
          <p:nvPr/>
        </p:nvSpPr>
        <p:spPr>
          <a:xfrm>
            <a:off x="0" y="0"/>
            <a:ext cx="6788700" cy="6858000"/>
          </a:xfrm>
          <a:prstGeom prst="rect">
            <a:avLst/>
          </a:prstGeom>
          <a:solidFill>
            <a:srgbClr val="0C1E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19"/>
          <p:cNvSpPr txBox="1"/>
          <p:nvPr/>
        </p:nvSpPr>
        <p:spPr>
          <a:xfrm>
            <a:off x="142800" y="280300"/>
            <a:ext cx="6503100" cy="6502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2900" b="0" i="0" u="none" strike="noStrike" kern="0" cap="none" spc="0" normalizeH="0" baseline="0" noProof="0">
                <a:ln>
                  <a:noFill/>
                </a:ln>
                <a:solidFill>
                  <a:srgbClr val="FFFFFF"/>
                </a:solidFill>
                <a:effectLst/>
                <a:uLnTx/>
                <a:uFillTx/>
                <a:latin typeface="Calibri"/>
                <a:ea typeface="Calibri"/>
                <a:cs typeface="Calibri"/>
                <a:sym typeface="Calibri"/>
              </a:rPr>
              <a:t>The Peoples of Utah: Legacy &amp; Impact</a:t>
            </a:r>
            <a:endParaRPr kumimoji="0" sz="35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800" b="0" i="0" u="none" strike="noStrike" kern="0" cap="none" spc="0" normalizeH="0" baseline="0" noProof="0">
                <a:ln>
                  <a:noFill/>
                </a:ln>
                <a:solidFill>
                  <a:srgbClr val="FEF6EB"/>
                </a:solidFill>
                <a:effectLst/>
                <a:uLnTx/>
                <a:uFillTx/>
                <a:latin typeface="Calibri"/>
                <a:ea typeface="Calibri"/>
                <a:cs typeface="Calibri"/>
                <a:sym typeface="Calibri"/>
              </a:rPr>
              <a:t> </a:t>
            </a:r>
            <a:endParaRPr kumimoji="0" sz="3800" b="0" i="0" u="none" strike="noStrike" kern="0" cap="none" spc="0" normalizeH="0" baseline="0" noProof="0">
              <a:ln>
                <a:noFill/>
              </a:ln>
              <a:solidFill>
                <a:srgbClr val="FEF6EB"/>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“The best comprehensive book dealing with issues of historical diversity in Utah.” -Ron Coleman</a:t>
            </a: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800" b="0" i="0" u="none" strike="noStrike" kern="0" cap="none" spc="0" normalizeH="0" baseline="0" noProof="0">
              <a:ln>
                <a:noFill/>
              </a:ln>
              <a:solidFill>
                <a:srgbClr val="FFFFFF"/>
              </a:solidFill>
              <a:effectLst/>
              <a:uLnTx/>
              <a:uFillTx/>
              <a:latin typeface="Bell MT"/>
              <a:ea typeface="Bell MT"/>
              <a:cs typeface="Bell MT"/>
              <a:sym typeface="Bell MT"/>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FFFFFF"/>
                </a:solidFill>
                <a:effectLst/>
                <a:uLnTx/>
                <a:uFillTx/>
                <a:latin typeface="Calibri"/>
                <a:ea typeface="Calibri"/>
                <a:cs typeface="Calibri"/>
                <a:sym typeface="Calibri"/>
              </a:rPr>
              <a:t>Laid the foundation </a:t>
            </a:r>
            <a:r>
              <a:rPr kumimoji="0" lang="en-US" sz="2200" b="0" i="0" u="none" strike="noStrike" kern="0" cap="none" spc="0" normalizeH="0" baseline="0" noProof="0">
                <a:ln>
                  <a:noFill/>
                </a:ln>
                <a:solidFill>
                  <a:srgbClr val="FFFFFF"/>
                </a:solidFill>
                <a:effectLst/>
                <a:uLnTx/>
                <a:uFillTx/>
                <a:latin typeface="Calibri"/>
                <a:ea typeface="Calibri"/>
                <a:cs typeface="Calibri"/>
                <a:sym typeface="Calibri"/>
              </a:rPr>
              <a:t>for diversity in teaching and scholarship on Utah history, ethnic studies, and in our historical collections.</a:t>
            </a:r>
            <a:br>
              <a:rPr kumimoji="0" lang="en-US" sz="2200" b="0" i="0" u="none" strike="noStrike" kern="0" cap="none" spc="0" normalizeH="0" baseline="0" noProof="0">
                <a:ln>
                  <a:noFill/>
                </a:ln>
                <a:solidFill>
                  <a:srgbClr val="FFFFFF"/>
                </a:solidFill>
                <a:effectLst/>
                <a:uLnTx/>
                <a:uFillTx/>
                <a:latin typeface="Calibri"/>
                <a:ea typeface="Calibri"/>
                <a:cs typeface="Calibri"/>
                <a:sym typeface="Calibri"/>
              </a:rPr>
            </a:br>
            <a:br>
              <a:rPr kumimoji="0" lang="en-US" sz="2200" b="1" i="0" u="none" strike="noStrike" kern="0" cap="none" spc="0" normalizeH="0" baseline="0" noProof="0">
                <a:ln>
                  <a:noFill/>
                </a:ln>
                <a:solidFill>
                  <a:srgbClr val="FFFFFF"/>
                </a:solidFill>
                <a:effectLst/>
                <a:uLnTx/>
                <a:uFillTx/>
                <a:latin typeface="Calibri"/>
                <a:ea typeface="Calibri"/>
                <a:cs typeface="Calibri"/>
                <a:sym typeface="Calibri"/>
              </a:rPr>
            </a:br>
            <a:r>
              <a:rPr kumimoji="0" lang="en-US" sz="2200" b="1" i="0" u="none" strike="noStrike" kern="0" cap="none" spc="0" normalizeH="0" baseline="0" noProof="0">
                <a:ln>
                  <a:noFill/>
                </a:ln>
                <a:solidFill>
                  <a:srgbClr val="FFFFFF"/>
                </a:solidFill>
                <a:effectLst/>
                <a:uLnTx/>
                <a:uFillTx/>
                <a:latin typeface="Calibri"/>
                <a:ea typeface="Calibri"/>
                <a:cs typeface="Calibri"/>
                <a:sym typeface="Calibri"/>
              </a:rPr>
              <a:t>Inspired </a:t>
            </a:r>
            <a:r>
              <a:rPr kumimoji="0" lang="en-US" sz="2200" b="0" i="0" u="none" strike="noStrike" kern="0" cap="none" spc="0" normalizeH="0" baseline="0" noProof="0">
                <a:ln>
                  <a:noFill/>
                </a:ln>
                <a:solidFill>
                  <a:srgbClr val="FFFFFF"/>
                </a:solidFill>
                <a:effectLst/>
                <a:uLnTx/>
                <a:uFillTx/>
                <a:latin typeface="Calibri"/>
                <a:ea typeface="Calibri"/>
                <a:cs typeface="Calibri"/>
                <a:sym typeface="Calibri"/>
              </a:rPr>
              <a:t>scholars, students, teachers, activists, as well as community programing and oral history projects.</a:t>
            </a:r>
            <a:endParaRPr kumimoji="0" sz="22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400" b="0" i="0" u="none" strike="noStrike" kern="0" cap="none" spc="0" normalizeH="0" baseline="0" noProof="0">
                <a:ln>
                  <a:noFill/>
                </a:ln>
                <a:solidFill>
                  <a:srgbClr val="FFFFFF"/>
                </a:solidFill>
                <a:effectLst/>
                <a:uLnTx/>
                <a:uFillTx/>
                <a:latin typeface="Calibri"/>
                <a:ea typeface="Calibri"/>
                <a:cs typeface="Calibri"/>
                <a:sym typeface="Calibri"/>
              </a:rPr>
              <a:t>Right: Phil Notarianni, center, was one of the scholars inspired by Papanikolas.</a:t>
            </a:r>
            <a:endParaRPr kumimoji="0" sz="2200" b="0" i="0" u="none" strike="noStrike" kern="0" cap="none" spc="0" normalizeH="0" baseline="0" noProof="0">
              <a:ln>
                <a:noFill/>
              </a:ln>
              <a:solidFill>
                <a:srgbClr val="FFFFFF"/>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EF6EB"/>
              </a:solidFill>
              <a:effectLst/>
              <a:uLnTx/>
              <a:uFillTx/>
              <a:latin typeface="Calibri"/>
              <a:ea typeface="Calibri"/>
              <a:cs typeface="Calibri"/>
              <a:sym typeface="Calibri"/>
            </a:endParaRPr>
          </a:p>
        </p:txBody>
      </p:sp>
      <p:pic>
        <p:nvPicPr>
          <p:cNvPr id="137" name="Google Shape;137;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88700" y="0"/>
            <a:ext cx="5242944"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E2444"/>
        </a:solidFill>
        <a:effectLst/>
      </p:bgPr>
    </p:bg>
    <p:spTree>
      <p:nvGrpSpPr>
        <p:cNvPr id="1" name="Shape 141"/>
        <p:cNvGrpSpPr/>
        <p:nvPr/>
      </p:nvGrpSpPr>
      <p:grpSpPr>
        <a:xfrm>
          <a:off x="0" y="0"/>
          <a:ext cx="0" cy="0"/>
          <a:chOff x="0" y="0"/>
          <a:chExt cx="0" cy="0"/>
        </a:xfrm>
      </p:grpSpPr>
      <p:pic>
        <p:nvPicPr>
          <p:cNvPr id="142" name="Google Shape;142;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7975" y="318600"/>
            <a:ext cx="10674624" cy="6220800"/>
          </a:xfrm>
          <a:prstGeom prst="rect">
            <a:avLst/>
          </a:prstGeom>
          <a:noFill/>
          <a:ln>
            <a:noFill/>
          </a:ln>
        </p:spPr>
      </p:pic>
      <p:sp>
        <p:nvSpPr>
          <p:cNvPr id="143" name="Google Shape;143;p20"/>
          <p:cNvSpPr txBox="1"/>
          <p:nvPr/>
        </p:nvSpPr>
        <p:spPr>
          <a:xfrm>
            <a:off x="5486400" y="305875"/>
            <a:ext cx="6088500" cy="985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000000"/>
                </a:solidFill>
                <a:effectLst/>
                <a:uLnTx/>
                <a:uFillTx/>
                <a:latin typeface="Arial"/>
                <a:cs typeface="Arial"/>
                <a:sym typeface="Arial"/>
              </a:rPr>
              <a:t>collections.lib.utah.edu/search?facet_setname_s=dha_pu</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E2444"/>
        </a:solidFill>
        <a:effectLst/>
      </p:bgPr>
    </p:bg>
    <p:spTree>
      <p:nvGrpSpPr>
        <p:cNvPr id="1" name="Shape 147"/>
        <p:cNvGrpSpPr/>
        <p:nvPr/>
      </p:nvGrpSpPr>
      <p:grpSpPr>
        <a:xfrm>
          <a:off x="0" y="0"/>
          <a:ext cx="0" cy="0"/>
          <a:chOff x="0" y="0"/>
          <a:chExt cx="0" cy="0"/>
        </a:xfrm>
      </p:grpSpPr>
      <p:sp>
        <p:nvSpPr>
          <p:cNvPr id="148" name="Google Shape;148;p21"/>
          <p:cNvSpPr txBox="1"/>
          <p:nvPr/>
        </p:nvSpPr>
        <p:spPr>
          <a:xfrm>
            <a:off x="223675" y="6091592"/>
            <a:ext cx="33480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t>Celia Bankhead Grice.</a:t>
            </a: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49" name="Google Shape;149;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675" y="882974"/>
            <a:ext cx="3564001" cy="5128250"/>
          </a:xfrm>
          <a:prstGeom prst="rect">
            <a:avLst/>
          </a:prstGeom>
          <a:noFill/>
          <a:ln>
            <a:noFill/>
          </a:ln>
        </p:spPr>
      </p:pic>
      <p:sp>
        <p:nvSpPr>
          <p:cNvPr id="150" name="Google Shape;150;p21"/>
          <p:cNvSpPr txBox="1"/>
          <p:nvPr/>
        </p:nvSpPr>
        <p:spPr>
          <a:xfrm>
            <a:off x="4144438" y="6091602"/>
            <a:ext cx="3468900" cy="738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t>Martha Ann J. Stevens Perkins, the granddaughter of Green and Martha Crosby Flake, and chi</a:t>
            </a:r>
            <a:r>
              <a:rPr kumimoji="0" lang="en-US" sz="1200" b="0" i="0" u="none" strike="noStrike" kern="0" cap="none" spc="0" normalizeH="0" baseline="0" noProof="0">
                <a:ln>
                  <a:noFill/>
                </a:ln>
                <a:solidFill>
                  <a:srgbClr val="222222"/>
                </a:solidFill>
                <a:effectLst/>
                <a:uLnTx/>
                <a:uFillTx/>
                <a:latin typeface="Calibri"/>
                <a:ea typeface="Calibri"/>
                <a:cs typeface="Calibri"/>
                <a:sym typeface="Calibri"/>
              </a:rPr>
              <a:t>ldren. Ca. 1909.</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1" name="Google Shape;151;p21"/>
          <p:cNvSpPr txBox="1"/>
          <p:nvPr/>
        </p:nvSpPr>
        <p:spPr>
          <a:xfrm>
            <a:off x="223675" y="153275"/>
            <a:ext cx="119673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en-US" sz="2600" b="1" i="0" u="none" strike="noStrike" kern="0" cap="none" spc="0" normalizeH="0" baseline="0" noProof="0">
                <a:ln>
                  <a:noFill/>
                </a:ln>
                <a:solidFill>
                  <a:srgbClr val="FFFFFF"/>
                </a:solidFill>
                <a:effectLst/>
                <a:uLnTx/>
                <a:uFillTx/>
                <a:latin typeface="Calibri"/>
                <a:ea typeface="Calibri"/>
                <a:cs typeface="Calibri"/>
                <a:sym typeface="Calibri"/>
              </a:rPr>
              <a:t>Peoples of Utah Historic Photograph Collection</a:t>
            </a:r>
            <a:endParaRPr kumimoji="0" sz="2600" b="1"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2" name="Google Shape;152;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44375" y="887700"/>
            <a:ext cx="3469030" cy="5128251"/>
          </a:xfrm>
          <a:prstGeom prst="rect">
            <a:avLst/>
          </a:prstGeom>
          <a:noFill/>
          <a:ln>
            <a:noFill/>
          </a:ln>
        </p:spPr>
      </p:pic>
      <p:pic>
        <p:nvPicPr>
          <p:cNvPr id="153" name="Google Shape;153;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90125" y="878250"/>
            <a:ext cx="3469025" cy="5137694"/>
          </a:xfrm>
          <a:prstGeom prst="rect">
            <a:avLst/>
          </a:prstGeom>
          <a:noFill/>
          <a:ln>
            <a:noFill/>
          </a:ln>
        </p:spPr>
      </p:pic>
      <p:sp>
        <p:nvSpPr>
          <p:cNvPr id="154" name="Google Shape;154;p21"/>
          <p:cNvSpPr txBox="1"/>
          <p:nvPr/>
        </p:nvSpPr>
        <p:spPr>
          <a:xfrm>
            <a:off x="8186125" y="6091592"/>
            <a:ext cx="33480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t>Hyrum Leggroan, son of Henry and Esther J. James Leggroan.</a:t>
            </a: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22"/>
          <p:cNvSpPr/>
          <p:nvPr/>
        </p:nvSpPr>
        <p:spPr>
          <a:xfrm>
            <a:off x="0" y="0"/>
            <a:ext cx="6788700" cy="6858000"/>
          </a:xfrm>
          <a:prstGeom prst="rect">
            <a:avLst/>
          </a:prstGeom>
          <a:solidFill>
            <a:srgbClr val="0C1E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22"/>
          <p:cNvSpPr txBox="1"/>
          <p:nvPr/>
        </p:nvSpPr>
        <p:spPr>
          <a:xfrm>
            <a:off x="142800" y="280300"/>
            <a:ext cx="2753700" cy="3066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35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8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a:ln>
                  <a:noFill/>
                </a:ln>
                <a:solidFill>
                  <a:srgbClr val="FFFFFF"/>
                </a:solidFill>
                <a:effectLst/>
                <a:uLnTx/>
                <a:uFillTx/>
                <a:latin typeface="Calibri"/>
                <a:ea typeface="Calibri"/>
                <a:cs typeface="Calibri"/>
                <a:sym typeface="Calibri"/>
              </a:rPr>
              <a:t>Sunnyside coal camp boss Nakagi and his family.Sunnyside coal camp boss Nakagi and his family.</a:t>
            </a:r>
            <a:endParaRPr kumimoji="0" sz="3800" b="1" i="0" u="none" strike="noStrike" kern="0" cap="none" spc="0" normalizeH="0" baseline="0" noProof="0">
              <a:ln>
                <a:noFill/>
              </a:ln>
              <a:solidFill>
                <a:srgbClr val="FFFFFF"/>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EF6EB"/>
              </a:solidFill>
              <a:effectLst/>
              <a:uLnTx/>
              <a:uFillTx/>
              <a:latin typeface="Calibri"/>
              <a:ea typeface="Calibri"/>
              <a:cs typeface="Calibri"/>
              <a:sym typeface="Calibri"/>
            </a:endParaRPr>
          </a:p>
        </p:txBody>
      </p:sp>
      <p:pic>
        <p:nvPicPr>
          <p:cNvPr id="161" name="Google Shape;161;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19750" y="0"/>
            <a:ext cx="8972251"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E2444"/>
        </a:solidFill>
        <a:effectLst/>
      </p:bgPr>
    </p:bg>
    <p:spTree>
      <p:nvGrpSpPr>
        <p:cNvPr id="1" name="Shape 165"/>
        <p:cNvGrpSpPr/>
        <p:nvPr/>
      </p:nvGrpSpPr>
      <p:grpSpPr>
        <a:xfrm>
          <a:off x="0" y="0"/>
          <a:ext cx="0" cy="0"/>
          <a:chOff x="0" y="0"/>
          <a:chExt cx="0" cy="0"/>
        </a:xfrm>
      </p:grpSpPr>
      <p:sp>
        <p:nvSpPr>
          <p:cNvPr id="166" name="Google Shape;166;p23"/>
          <p:cNvSpPr txBox="1"/>
          <p:nvPr/>
        </p:nvSpPr>
        <p:spPr>
          <a:xfrm>
            <a:off x="2818054" y="5872775"/>
            <a:ext cx="6555900" cy="4926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2600" b="1" i="0" u="none" strike="noStrike" kern="0" cap="none" spc="0" normalizeH="0" baseline="0" noProof="0">
                <a:ln>
                  <a:noFill/>
                </a:ln>
                <a:solidFill>
                  <a:srgbClr val="FFFFFF"/>
                </a:solidFill>
                <a:effectLst/>
                <a:uLnTx/>
                <a:uFillTx/>
                <a:latin typeface="Calibri"/>
                <a:ea typeface="Calibri"/>
                <a:cs typeface="Calibri"/>
                <a:sym typeface="Calibri"/>
              </a:rPr>
              <a:t>“Spanish-speaking People of Utah” </a:t>
            </a:r>
            <a:endParaRPr kumimoji="0" sz="2600" b="1"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7" name="Google Shape;167;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575" y="180125"/>
            <a:ext cx="4029656" cy="5244800"/>
          </a:xfrm>
          <a:prstGeom prst="rect">
            <a:avLst/>
          </a:prstGeom>
          <a:noFill/>
          <a:ln>
            <a:noFill/>
          </a:ln>
        </p:spPr>
      </p:pic>
      <p:pic>
        <p:nvPicPr>
          <p:cNvPr id="168" name="Google Shape;168;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57400" y="130775"/>
            <a:ext cx="3828275" cy="5244801"/>
          </a:xfrm>
          <a:prstGeom prst="rect">
            <a:avLst/>
          </a:prstGeom>
          <a:noFill/>
          <a:ln>
            <a:noFill/>
          </a:ln>
        </p:spPr>
      </p:pic>
      <p:pic>
        <p:nvPicPr>
          <p:cNvPr id="169" name="Google Shape;169;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63175" y="351638"/>
            <a:ext cx="3828275" cy="490177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4"/>
          <p:cNvSpPr/>
          <p:nvPr/>
        </p:nvSpPr>
        <p:spPr>
          <a:xfrm>
            <a:off x="0" y="0"/>
            <a:ext cx="6788700" cy="6858000"/>
          </a:xfrm>
          <a:prstGeom prst="rect">
            <a:avLst/>
          </a:prstGeom>
          <a:solidFill>
            <a:srgbClr val="0C1E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24"/>
          <p:cNvSpPr txBox="1"/>
          <p:nvPr/>
        </p:nvSpPr>
        <p:spPr>
          <a:xfrm>
            <a:off x="161475" y="93450"/>
            <a:ext cx="5369700" cy="61623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900" b="0" i="0" u="none" strike="noStrike" kern="0" cap="none" spc="0" normalizeH="0" baseline="0" noProof="0">
                <a:ln>
                  <a:noFill/>
                </a:ln>
                <a:solidFill>
                  <a:srgbClr val="FFFFFF"/>
                </a:solidFill>
                <a:effectLst/>
                <a:uLnTx/>
                <a:uFillTx/>
                <a:latin typeface="Calibri"/>
                <a:ea typeface="Calibri"/>
                <a:cs typeface="Calibri"/>
                <a:sym typeface="Calibri"/>
              </a:rPr>
              <a:t>Looking Ahead </a:t>
            </a:r>
            <a:endParaRPr kumimoji="0" sz="35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Bell MT"/>
              <a:ea typeface="Bell MT"/>
              <a:cs typeface="Bell MT"/>
              <a:sym typeface="Bell MT"/>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FFFFFF"/>
                </a:solidFill>
                <a:effectLst/>
                <a:uLnTx/>
                <a:uFillTx/>
                <a:latin typeface="Calibri"/>
                <a:ea typeface="Calibri"/>
                <a:cs typeface="Calibri"/>
                <a:sym typeface="Calibri"/>
              </a:rPr>
              <a:t>Utah’s demographics are rapidly changing.  </a:t>
            </a:r>
            <a:r>
              <a:rPr kumimoji="0" lang="en-US" sz="2200" b="0" i="0" u="none" strike="noStrike" kern="0" cap="none" spc="0" normalizeH="0" baseline="0" noProof="0">
                <a:ln>
                  <a:noFill/>
                </a:ln>
                <a:solidFill>
                  <a:srgbClr val="FFFFFF"/>
                </a:solidFill>
                <a:effectLst/>
                <a:uLnTx/>
                <a:uFillTx/>
                <a:latin typeface="Calibri"/>
                <a:ea typeface="Calibri"/>
                <a:cs typeface="Calibri"/>
                <a:sym typeface="Calibri"/>
              </a:rPr>
              <a:t>Communities are diversifying and changing the landscape of the state. </a:t>
            </a:r>
            <a:br>
              <a:rPr kumimoji="0" lang="en-US" sz="2200" b="0" i="0" u="none" strike="noStrike" kern="0" cap="none" spc="0" normalizeH="0" baseline="0" noProof="0">
                <a:ln>
                  <a:noFill/>
                </a:ln>
                <a:solidFill>
                  <a:srgbClr val="FFFFFF"/>
                </a:solidFill>
                <a:effectLst/>
                <a:uLnTx/>
                <a:uFillTx/>
                <a:latin typeface="Calibri"/>
                <a:ea typeface="Calibri"/>
                <a:cs typeface="Calibri"/>
                <a:sym typeface="Calibri"/>
              </a:rPr>
            </a:br>
            <a:br>
              <a:rPr kumimoji="0" lang="en-US" sz="2200" b="1" i="0" u="none" strike="noStrike" kern="0" cap="none" spc="0" normalizeH="0" baseline="0" noProof="0">
                <a:ln>
                  <a:noFill/>
                </a:ln>
                <a:solidFill>
                  <a:srgbClr val="FFFFFF"/>
                </a:solidFill>
                <a:effectLst/>
                <a:uLnTx/>
                <a:uFillTx/>
                <a:latin typeface="Calibri"/>
                <a:ea typeface="Calibri"/>
                <a:cs typeface="Calibri"/>
                <a:sym typeface="Calibri"/>
              </a:rPr>
            </a:br>
            <a:r>
              <a:rPr kumimoji="0" lang="en-US" sz="2200" b="1" i="0" u="none" strike="noStrike" kern="0" cap="none" spc="0" normalizeH="0" baseline="0" noProof="0">
                <a:ln>
                  <a:noFill/>
                </a:ln>
                <a:solidFill>
                  <a:srgbClr val="FFFFFF"/>
                </a:solidFill>
                <a:effectLst/>
                <a:uLnTx/>
                <a:uFillTx/>
                <a:latin typeface="Calibri"/>
                <a:ea typeface="Calibri"/>
                <a:cs typeface="Calibri"/>
                <a:sym typeface="Calibri"/>
              </a:rPr>
              <a:t>A Need for representation across communities.  </a:t>
            </a:r>
            <a:r>
              <a:rPr kumimoji="0" lang="en-US" sz="2200" b="0" i="0" u="none" strike="noStrike" kern="0" cap="none" spc="0" normalizeH="0" baseline="0" noProof="0">
                <a:ln>
                  <a:noFill/>
                </a:ln>
                <a:solidFill>
                  <a:srgbClr val="FFFFFF"/>
                </a:solidFill>
                <a:effectLst/>
                <a:uLnTx/>
                <a:uFillTx/>
                <a:latin typeface="Calibri"/>
                <a:ea typeface="Calibri"/>
                <a:cs typeface="Calibri"/>
                <a:sym typeface="Calibri"/>
              </a:rPr>
              <a:t>Much like its predecessor, </a:t>
            </a:r>
            <a:r>
              <a:rPr kumimoji="0" lang="en-US" sz="2200" b="0" i="1" u="none" strike="noStrike" kern="0" cap="none" spc="0" normalizeH="0" baseline="0" noProof="0">
                <a:ln>
                  <a:noFill/>
                </a:ln>
                <a:solidFill>
                  <a:srgbClr val="FFFFFF"/>
                </a:solidFill>
                <a:effectLst/>
                <a:uLnTx/>
                <a:uFillTx/>
                <a:latin typeface="Calibri"/>
                <a:ea typeface="Calibri"/>
                <a:cs typeface="Calibri"/>
                <a:sym typeface="Calibri"/>
              </a:rPr>
              <a:t>Peoples of Utah Revisited</a:t>
            </a:r>
            <a:r>
              <a:rPr kumimoji="0" lang="en-US" sz="2200" b="0" i="0" u="none" strike="noStrike" kern="0" cap="none" spc="0" normalizeH="0" baseline="0" noProof="0">
                <a:ln>
                  <a:noFill/>
                </a:ln>
                <a:solidFill>
                  <a:srgbClr val="FFFFFF"/>
                </a:solidFill>
                <a:effectLst/>
                <a:uLnTx/>
                <a:uFillTx/>
                <a:latin typeface="Calibri"/>
                <a:ea typeface="Calibri"/>
                <a:cs typeface="Calibri"/>
                <a:sym typeface="Calibri"/>
              </a:rPr>
              <a:t> provides our organization with the opportunity to develop more inclusive collections and archives and tap into new scholarship across the state. </a:t>
            </a:r>
            <a:endParaRPr kumimoji="0" sz="22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FFFFFF"/>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EF6EB"/>
              </a:solidFill>
              <a:effectLst/>
              <a:uLnTx/>
              <a:uFillTx/>
              <a:latin typeface="Calibri"/>
              <a:ea typeface="Calibri"/>
              <a:cs typeface="Calibri"/>
              <a:sym typeface="Calibri"/>
            </a:endParaRPr>
          </a:p>
        </p:txBody>
      </p:sp>
      <p:pic>
        <p:nvPicPr>
          <p:cNvPr id="176" name="Google Shape;176;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53500" y="0"/>
            <a:ext cx="6338501"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5"/>
          <p:cNvSpPr/>
          <p:nvPr/>
        </p:nvSpPr>
        <p:spPr>
          <a:xfrm>
            <a:off x="0" y="5134900"/>
            <a:ext cx="12192000" cy="1723200"/>
          </a:xfrm>
          <a:prstGeom prst="rect">
            <a:avLst/>
          </a:prstGeom>
          <a:solidFill>
            <a:srgbClr val="0C1E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82" name="Google Shape;182;p25"/>
          <p:cNvPicPr preferRelativeResize="0"/>
          <p:nvPr/>
        </p:nvPicPr>
        <p:blipFill rotWithShape="1">
          <a:blip r:embed="rId3" cstate="email">
            <a:alphaModFix/>
            <a:extLst>
              <a:ext uri="{28A0092B-C50C-407E-A947-70E740481C1C}">
                <a14:useLocalDpi xmlns:a14="http://schemas.microsoft.com/office/drawing/2010/main"/>
              </a:ext>
            </a:extLst>
          </a:blip>
          <a:srcRect r="-1430"/>
          <a:stretch/>
        </p:blipFill>
        <p:spPr>
          <a:xfrm>
            <a:off x="9474650" y="4261975"/>
            <a:ext cx="2410999" cy="2458301"/>
          </a:xfrm>
          <a:prstGeom prst="rect">
            <a:avLst/>
          </a:prstGeom>
          <a:noFill/>
          <a:ln>
            <a:noFill/>
          </a:ln>
        </p:spPr>
      </p:pic>
      <p:sp>
        <p:nvSpPr>
          <p:cNvPr id="183" name="Google Shape;183;p25"/>
          <p:cNvSpPr txBox="1"/>
          <p:nvPr/>
        </p:nvSpPr>
        <p:spPr>
          <a:xfrm>
            <a:off x="317675" y="86200"/>
            <a:ext cx="10819500" cy="50487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000000"/>
                </a:solidFill>
                <a:effectLst/>
                <a:uLnTx/>
                <a:uFillTx/>
                <a:latin typeface="Calibri"/>
                <a:ea typeface="Calibri"/>
                <a:cs typeface="Calibri"/>
                <a:sym typeface="Calibri"/>
              </a:rPr>
              <a:t>What does this look like? </a:t>
            </a:r>
            <a:endParaRPr kumimoji="0" sz="25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a:ln>
                  <a:noFill/>
                </a:ln>
                <a:solidFill>
                  <a:srgbClr val="000000"/>
                </a:solidFill>
                <a:effectLst/>
                <a:uLnTx/>
                <a:uFillTx/>
                <a:latin typeface="Calibri"/>
                <a:ea typeface="Calibri"/>
                <a:cs typeface="Calibri"/>
                <a:sym typeface="Calibri"/>
              </a:rPr>
              <a:t>Investment in Scholarship from up and coming voices </a:t>
            </a:r>
            <a:endParaRPr kumimoji="0" sz="19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Paying scholars for their time and expertise</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Working with universities and colleges across the state as “hubs” of scholarship </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a:ln>
                  <a:noFill/>
                </a:ln>
                <a:solidFill>
                  <a:srgbClr val="000000"/>
                </a:solidFill>
                <a:effectLst/>
                <a:uLnTx/>
                <a:uFillTx/>
                <a:latin typeface="Calibri"/>
                <a:ea typeface="Calibri"/>
                <a:cs typeface="Calibri"/>
                <a:sym typeface="Calibri"/>
              </a:rPr>
              <a:t>Community History </a:t>
            </a:r>
            <a:endParaRPr kumimoji="0" sz="19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A focus on non-academic spaces, community oriented </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Elevating the significance of Community History Work</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23850" algn="l" defTabSz="914400" rtl="0" eaLnBrk="1" fontAlgn="auto" latinLnBrk="0" hangingPunct="1">
              <a:lnSpc>
                <a:spcPct val="15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Scanning/Digitizing Historical Materials</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Photographs</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Printed materials (letters, newspapers, etc.)</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Recipes</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Art (poetry, music, visual, literary)</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23850" algn="l" defTabSz="914400" rtl="0" eaLnBrk="1" fontAlgn="auto" latinLnBrk="0" hangingPunct="1">
              <a:lnSpc>
                <a:spcPct val="15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Objects (tools, memorabilia)</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Memory workshops</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Youth programs (how-to oral histories)</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Preservation workshops</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Calibri"/>
              <a:buChar char="●"/>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Co-created archival collections </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pic>
        <p:nvPicPr>
          <p:cNvPr id="188" name="Google Shape;188;p26"/>
          <p:cNvPicPr preferRelativeResize="0"/>
          <p:nvPr/>
        </p:nvPicPr>
        <p:blipFill rotWithShape="1">
          <a:blip r:embed="rId3" cstate="email">
            <a:alphaModFix/>
            <a:extLst>
              <a:ext uri="{28A0092B-C50C-407E-A947-70E740481C1C}">
                <a14:useLocalDpi xmlns:a14="http://schemas.microsoft.com/office/drawing/2010/main"/>
              </a:ext>
            </a:extLst>
          </a:blip>
          <a:srcRect b="-20802"/>
          <a:stretch/>
        </p:blipFill>
        <p:spPr>
          <a:xfrm>
            <a:off x="0" y="0"/>
            <a:ext cx="4572225" cy="6255550"/>
          </a:xfrm>
          <a:prstGeom prst="rect">
            <a:avLst/>
          </a:prstGeom>
          <a:noFill/>
          <a:ln>
            <a:noFill/>
          </a:ln>
        </p:spPr>
      </p:pic>
      <p:sp>
        <p:nvSpPr>
          <p:cNvPr id="189" name="Google Shape;189;p26"/>
          <p:cNvSpPr/>
          <p:nvPr/>
        </p:nvSpPr>
        <p:spPr>
          <a:xfrm>
            <a:off x="5181600" y="449300"/>
            <a:ext cx="6153300" cy="84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4000" b="1" i="0" u="none" strike="noStrike" kern="0" cap="none" spc="0" normalizeH="0" baseline="0" noProof="0">
                <a:ln>
                  <a:noFill/>
                </a:ln>
                <a:solidFill>
                  <a:srgbClr val="0E2444"/>
                </a:solidFill>
                <a:effectLst/>
                <a:uLnTx/>
                <a:uFillTx/>
                <a:latin typeface="Calibri"/>
                <a:ea typeface="Calibri"/>
                <a:cs typeface="Calibri"/>
                <a:sym typeface="Calibri"/>
              </a:rPr>
              <a:t>What are the deliverables? </a:t>
            </a:r>
            <a:endParaRPr kumimoji="0" sz="4000" b="1" i="0" u="none" strike="noStrike" kern="0" cap="none" spc="0" normalizeH="0" baseline="0" noProof="0">
              <a:ln>
                <a:noFill/>
              </a:ln>
              <a:solidFill>
                <a:srgbClr val="0E2444"/>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Pts val="1800"/>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1000"/>
              </a:spcAft>
              <a:buClr>
                <a:srgbClr val="000000"/>
              </a:buClr>
              <a:buSzPts val="1800"/>
              <a:buFont typeface="Arial"/>
              <a:buNone/>
              <a:tabLst/>
              <a:defRPr/>
            </a:pPr>
            <a:endParaRPr kumimoji="0" sz="2000" b="0" i="1"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0" name="Google Shape;190;p26"/>
          <p:cNvSpPr/>
          <p:nvPr/>
        </p:nvSpPr>
        <p:spPr>
          <a:xfrm>
            <a:off x="0" y="5134900"/>
            <a:ext cx="12192000" cy="1723200"/>
          </a:xfrm>
          <a:prstGeom prst="rect">
            <a:avLst/>
          </a:prstGeom>
          <a:solidFill>
            <a:srgbClr val="0C1E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1" name="Google Shape;191;p26"/>
          <p:cNvPicPr preferRelativeResize="0"/>
          <p:nvPr/>
        </p:nvPicPr>
        <p:blipFill rotWithShape="1">
          <a:blip r:embed="rId4" cstate="email">
            <a:alphaModFix/>
            <a:extLst>
              <a:ext uri="{28A0092B-C50C-407E-A947-70E740481C1C}">
                <a14:useLocalDpi xmlns:a14="http://schemas.microsoft.com/office/drawing/2010/main"/>
              </a:ext>
            </a:extLst>
          </a:blip>
          <a:srcRect r="-1430"/>
          <a:stretch/>
        </p:blipFill>
        <p:spPr>
          <a:xfrm>
            <a:off x="262125" y="4112500"/>
            <a:ext cx="2410999" cy="2458301"/>
          </a:xfrm>
          <a:prstGeom prst="rect">
            <a:avLst/>
          </a:prstGeom>
          <a:noFill/>
          <a:ln>
            <a:noFill/>
          </a:ln>
        </p:spPr>
      </p:pic>
      <p:sp>
        <p:nvSpPr>
          <p:cNvPr id="192" name="Google Shape;192;p26"/>
          <p:cNvSpPr txBox="1"/>
          <p:nvPr/>
        </p:nvSpPr>
        <p:spPr>
          <a:xfrm>
            <a:off x="2876551" y="5796400"/>
            <a:ext cx="8953500" cy="431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FFFFFF"/>
                </a:solidFill>
                <a:effectLst/>
                <a:uLnTx/>
                <a:uFillTx/>
                <a:latin typeface="Calibri"/>
                <a:ea typeface="Calibri"/>
                <a:cs typeface="Calibri"/>
                <a:sym typeface="Calibri"/>
              </a:rPr>
              <a:t>Polynesian Student Union event, Utah State University, February 2018.</a:t>
            </a: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3" name="Google Shape;193;p26"/>
          <p:cNvSpPr txBox="1"/>
          <p:nvPr/>
        </p:nvSpPr>
        <p:spPr>
          <a:xfrm>
            <a:off x="4706575" y="1149875"/>
            <a:ext cx="6899400" cy="39558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Calibri"/>
                <a:ea typeface="Calibri"/>
                <a:cs typeface="Calibri"/>
                <a:sym typeface="Calibri"/>
              </a:rPr>
              <a:t>Tangible</a:t>
            </a:r>
            <a:endParaRPr kumimoji="0" sz="20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55600" algn="l" defTabSz="914400" rtl="0" eaLnBrk="1" fontAlgn="auto" latinLnBrk="0" hangingPunct="1">
              <a:lnSpc>
                <a:spcPct val="100000"/>
              </a:lnSpc>
              <a:spcBef>
                <a:spcPts val="100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Themed Utah Historical Quarterly in 2026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55600" algn="l" defTabSz="914400" rtl="0" eaLnBrk="1" fontAlgn="auto" latinLnBrk="0" hangingPunct="1">
              <a:lnSpc>
                <a:spcPct val="100000"/>
              </a:lnSpc>
              <a:spcBef>
                <a:spcPts val="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Website landing page with portals to new collections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55600" algn="l" defTabSz="914400" rtl="0" eaLnBrk="1" fontAlgn="auto" latinLnBrk="0" hangingPunct="1">
              <a:lnSpc>
                <a:spcPct val="100000"/>
              </a:lnSpc>
              <a:spcBef>
                <a:spcPts val="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Pipeline of new scholarship to the Museum of Utah, to open in 2026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Calibri"/>
                <a:ea typeface="Calibri"/>
                <a:cs typeface="Calibri"/>
                <a:sym typeface="Calibri"/>
              </a:rPr>
              <a:t>Intangible </a:t>
            </a:r>
            <a:endParaRPr kumimoji="0" sz="20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55600" algn="l" defTabSz="914400" rtl="0" eaLnBrk="1" fontAlgn="auto" latinLnBrk="0" hangingPunct="1">
              <a:lnSpc>
                <a:spcPct val="100000"/>
              </a:lnSpc>
              <a:spcBef>
                <a:spcPts val="100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Organic, meaningful relationships with ethnic, religious, and other community groups not historically connected to the Utah Division of State History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55600" algn="l" defTabSz="914400" rtl="0" eaLnBrk="1" fontAlgn="auto" latinLnBrk="0" hangingPunct="1">
              <a:lnSpc>
                <a:spcPct val="100000"/>
              </a:lnSpc>
              <a:spcBef>
                <a:spcPts val="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A state agency more fully representative of the population of the state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group of children posing for a photo&#10;&#10;Description automatically generated">
            <a:extLst>
              <a:ext uri="{FF2B5EF4-FFF2-40B4-BE49-F238E27FC236}">
                <a16:creationId xmlns:a16="http://schemas.microsoft.com/office/drawing/2014/main" id="{62D38013-BAED-4BAA-9D14-708C596386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AAF31A19-A1EE-49A6-B5F3-F404C8DBEE71}"/>
              </a:ext>
            </a:extLst>
          </p:cNvPr>
          <p:cNvSpPr>
            <a:spLocks noGrp="1"/>
          </p:cNvSpPr>
          <p:nvPr>
            <p:ph idx="1"/>
          </p:nvPr>
        </p:nvSpPr>
        <p:spPr>
          <a:xfrm>
            <a:off x="7780996" y="49686"/>
            <a:ext cx="3960429" cy="400892"/>
          </a:xfrm>
        </p:spPr>
        <p:txBody>
          <a:bodyPr>
            <a:normAutofit/>
          </a:bodyPr>
          <a:lstStyle/>
          <a:p>
            <a:pPr marL="0" indent="0">
              <a:buNone/>
            </a:pPr>
            <a:r>
              <a:rPr lang="en-US" dirty="0">
                <a:solidFill>
                  <a:schemeClr val="tx1"/>
                </a:solidFill>
                <a:latin typeface=""/>
              </a:rPr>
              <a:t>Albuquerque, New Mexico, 1976</a:t>
            </a:r>
          </a:p>
        </p:txBody>
      </p:sp>
    </p:spTree>
    <p:extLst>
      <p:ext uri="{BB962C8B-B14F-4D97-AF65-F5344CB8AC3E}">
        <p14:creationId xmlns:p14="http://schemas.microsoft.com/office/powerpoint/2010/main" val="2256213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p:nvPr/>
        </p:nvSpPr>
        <p:spPr>
          <a:xfrm>
            <a:off x="0" y="0"/>
            <a:ext cx="12192000" cy="6858000"/>
          </a:xfrm>
          <a:prstGeom prst="rect">
            <a:avLst/>
          </a:prstGeom>
          <a:solidFill>
            <a:srgbClr val="0C1E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9" name="Google Shape;199;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87605" y="5472975"/>
            <a:ext cx="4197770" cy="832175"/>
          </a:xfrm>
          <a:prstGeom prst="rect">
            <a:avLst/>
          </a:prstGeom>
          <a:noFill/>
          <a:ln>
            <a:noFill/>
          </a:ln>
        </p:spPr>
      </p:pic>
      <p:pic>
        <p:nvPicPr>
          <p:cNvPr id="200" name="Google Shape;200;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29225" y="5414300"/>
            <a:ext cx="3260278" cy="832175"/>
          </a:xfrm>
          <a:prstGeom prst="rect">
            <a:avLst/>
          </a:prstGeom>
          <a:noFill/>
          <a:ln>
            <a:noFill/>
          </a:ln>
        </p:spPr>
      </p:pic>
      <p:sp>
        <p:nvSpPr>
          <p:cNvPr id="201" name="Google Shape;201;p27"/>
          <p:cNvSpPr txBox="1"/>
          <p:nvPr/>
        </p:nvSpPr>
        <p:spPr>
          <a:xfrm>
            <a:off x="2532925" y="2967300"/>
            <a:ext cx="6652500" cy="9234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FFFFFF"/>
                </a:solidFill>
                <a:effectLst/>
                <a:uLnTx/>
                <a:uFillTx/>
                <a:latin typeface="Calibri"/>
                <a:ea typeface="Calibri"/>
                <a:cs typeface="Calibri"/>
                <a:sym typeface="Calibri"/>
              </a:rPr>
              <a:t>For more information, contact Jennifer Ortiz at jenniferortiz@utah.gov</a:t>
            </a:r>
            <a:endParaRPr kumimoji="0" sz="2400" b="1"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214B-21F2-43C4-860E-D638DF17F28A}"/>
              </a:ext>
            </a:extLst>
          </p:cNvPr>
          <p:cNvSpPr>
            <a:spLocks noGrp="1"/>
          </p:cNvSpPr>
          <p:nvPr>
            <p:ph type="title"/>
          </p:nvPr>
        </p:nvSpPr>
        <p:spPr>
          <a:xfrm>
            <a:off x="1136428" y="627564"/>
            <a:ext cx="7474172" cy="1325563"/>
          </a:xfrm>
        </p:spPr>
        <p:txBody>
          <a:bodyPr>
            <a:normAutofit/>
          </a:bodyPr>
          <a:lstStyle/>
          <a:p>
            <a:r>
              <a:rPr lang="en-US" dirty="0"/>
              <a:t>Questions and Comments</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drawing of a face&#10;&#10;Description automatically generated">
            <a:extLst>
              <a:ext uri="{FF2B5EF4-FFF2-40B4-BE49-F238E27FC236}">
                <a16:creationId xmlns:a16="http://schemas.microsoft.com/office/drawing/2014/main" id="{8BA9CF78-9E19-4A6A-87F6-AEEEC962B6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15" name="Picture 5">
            <a:extLst>
              <a:ext uri="{FF2B5EF4-FFF2-40B4-BE49-F238E27FC236}">
                <a16:creationId xmlns:a16="http://schemas.microsoft.com/office/drawing/2014/main" id="{B93128F0-4EA7-4202-A26A-544057EB487A}"/>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227288" y="2302744"/>
            <a:ext cx="2286198" cy="340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112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136428" y="627564"/>
            <a:ext cx="7474172" cy="1325563"/>
          </a:xfrm>
        </p:spPr>
        <p:txBody>
          <a:bodyPr>
            <a:normAutofit/>
          </a:bodyPr>
          <a:lstStyle/>
          <a:p>
            <a:r>
              <a:rPr lang="en-US" dirty="0"/>
              <a:t>Upcoming Member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322826" y="1735912"/>
            <a:ext cx="6467867" cy="4078177"/>
          </a:xfrm>
        </p:spPr>
        <p:txBody>
          <a:bodyPr anchor="ctr">
            <a:normAutofit/>
          </a:bodyPr>
          <a:lstStyle/>
          <a:p>
            <a:pPr marL="342900" indent="-342900">
              <a:buFont typeface="Arial"/>
              <a:buChar char="•"/>
            </a:pPr>
            <a:r>
              <a:rPr lang="en-US" sz="2400" dirty="0"/>
              <a:t>September 22 – Getting to know Enslaved.org</a:t>
            </a:r>
          </a:p>
          <a:p>
            <a:pPr marL="342900" indent="-342900">
              <a:buFont typeface="Arial"/>
              <a:buChar char="•"/>
            </a:pPr>
            <a:endParaRPr lang="en-US" sz="2400" dirty="0"/>
          </a:p>
          <a:p>
            <a:pPr marL="342900" indent="-342900">
              <a:buFont typeface="Arial"/>
              <a:buChar char="•"/>
            </a:pPr>
            <a:r>
              <a:rPr lang="en-US" sz="1800" dirty="0"/>
              <a:t>To register:</a:t>
            </a:r>
          </a:p>
          <a:p>
            <a:pPr marL="342900" indent="-342900">
              <a:buFont typeface="Arial"/>
              <a:buChar char="•"/>
            </a:pPr>
            <a:r>
              <a:rPr lang="en-US" sz="1800" dirty="0">
                <a:hlinkClick r:id="rId2"/>
              </a:rPr>
              <a:t>https://www.statearchivists.org/programs-education/cosa-webinars</a:t>
            </a:r>
            <a:endParaRPr lang="en-US" sz="180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July 28, 2022</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2146998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136428" y="627564"/>
            <a:ext cx="7474172" cy="1325563"/>
          </a:xfrm>
        </p:spPr>
        <p:txBody>
          <a:bodyPr>
            <a:normAutofit/>
          </a:bodyPr>
          <a:lstStyle/>
          <a:p>
            <a:r>
              <a:rPr lang="en-US" dirty="0"/>
              <a:t>Upcoming SERI Webinars </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87582" y="1735912"/>
            <a:ext cx="7474172" cy="4078177"/>
          </a:xfrm>
        </p:spPr>
        <p:txBody>
          <a:bodyPr anchor="ctr">
            <a:normAutofit/>
          </a:bodyPr>
          <a:lstStyle/>
          <a:p>
            <a:pPr marL="0" indent="0">
              <a:buNone/>
            </a:pPr>
            <a:r>
              <a:rPr lang="en-US" sz="2400" dirty="0"/>
              <a:t>Watch for the Fall webinar schedule coming soon!</a:t>
            </a:r>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July 28, 2022</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3942485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1136428" y="627564"/>
            <a:ext cx="7474172" cy="1325563"/>
          </a:xfrm>
        </p:spPr>
        <p:txBody>
          <a:bodyPr>
            <a:normAutofit/>
          </a:bodyPr>
          <a:lstStyle/>
          <a:p>
            <a:r>
              <a:rPr lang="en-US" dirty="0"/>
              <a:t>Upcoming Shop Talks</a:t>
            </a:r>
            <a:br>
              <a:rPr lang="en-US" dirty="0"/>
            </a:br>
            <a:r>
              <a:rPr lang="en-US" dirty="0"/>
              <a:t>with </a:t>
            </a:r>
            <a:r>
              <a:rPr lang="en-US" dirty="0" err="1"/>
              <a:t>CoSA</a:t>
            </a:r>
            <a:r>
              <a:rPr lang="en-US" dirty="0"/>
              <a:t> sponsors</a:t>
            </a:r>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1087582" y="1735912"/>
            <a:ext cx="7474172" cy="4078177"/>
          </a:xfrm>
        </p:spPr>
        <p:txBody>
          <a:bodyPr anchor="ctr">
            <a:normAutofit/>
          </a:bodyPr>
          <a:lstStyle/>
          <a:p>
            <a:pPr marL="0" indent="0">
              <a:buNone/>
            </a:pPr>
            <a:r>
              <a:rPr lang="en-US" sz="2400" dirty="0"/>
              <a:t>August 11 – 3 pm eastern -  APPX</a:t>
            </a:r>
          </a:p>
          <a:p>
            <a:pPr marL="0" indent="0">
              <a:buNone/>
            </a:pPr>
            <a:r>
              <a:rPr lang="en-US" sz="2400" dirty="0"/>
              <a:t>August 18 – 3 pm eastern - AVP</a:t>
            </a:r>
          </a:p>
          <a:p>
            <a:pPr marL="0" indent="0">
              <a:buNone/>
            </a:pPr>
            <a:endParaRPr lang="en-US" sz="1800" dirty="0"/>
          </a:p>
          <a:p>
            <a:pPr marL="0" indent="0">
              <a:buNone/>
            </a:pPr>
            <a:r>
              <a:rPr lang="en-US" sz="1800" dirty="0"/>
              <a:t>To register:</a:t>
            </a:r>
          </a:p>
          <a:p>
            <a:pPr marL="0" indent="0">
              <a:buNone/>
            </a:pPr>
            <a:r>
              <a:rPr lang="en-US" sz="1800" dirty="0">
                <a:hlinkClick r:id="rId2"/>
              </a:rPr>
              <a:t>https://www.statearchivists.org/programs-education/cosa-webinars</a:t>
            </a:r>
            <a:endParaRPr lang="en-US" sz="1800" dirty="0"/>
          </a:p>
          <a:p>
            <a:pPr marL="0" indent="0">
              <a:buNone/>
            </a:pPr>
            <a:endParaRPr lang="en-US" sz="1800" dirty="0"/>
          </a:p>
        </p:txBody>
      </p:sp>
      <p:sp>
        <p:nvSpPr>
          <p:cNvPr id="4" name="Footer Placeholder 3">
            <a:extLst>
              <a:ext uri="{FF2B5EF4-FFF2-40B4-BE49-F238E27FC236}">
                <a16:creationId xmlns:a16="http://schemas.microsoft.com/office/drawing/2014/main" id="{4FB35336-2054-4456-BCD1-A07EECA35C28}"/>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July 28, 2022</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396720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8F14-414C-455E-8904-9E83BB7D2902}"/>
              </a:ext>
            </a:extLst>
          </p:cNvPr>
          <p:cNvSpPr>
            <a:spLocks noGrp="1"/>
          </p:cNvSpPr>
          <p:nvPr>
            <p:ph type="title"/>
          </p:nvPr>
        </p:nvSpPr>
        <p:spPr>
          <a:xfrm>
            <a:off x="993553" y="179889"/>
            <a:ext cx="7474172" cy="1325563"/>
          </a:xfrm>
        </p:spPr>
        <p:txBody>
          <a:bodyPr>
            <a:normAutofit/>
          </a:bodyPr>
          <a:lstStyle/>
          <a:p>
            <a:br>
              <a:rPr lang="en-US" sz="2800" b="1" dirty="0">
                <a:effectLst/>
              </a:rPr>
            </a:br>
            <a:r>
              <a:rPr lang="en-US" sz="2800" b="1" dirty="0">
                <a:effectLst/>
              </a:rPr>
              <a:t>  Get Connected!</a:t>
            </a:r>
            <a:r>
              <a:rPr lang="en-US" sz="2800" b="1" dirty="0"/>
              <a:t> </a:t>
            </a:r>
            <a:br>
              <a:rPr lang="en-US" sz="2800" b="1" dirty="0">
                <a:effectLst/>
              </a:rPr>
            </a:br>
            <a:endParaRPr lang="en-US" sz="2800" dirty="0"/>
          </a:p>
        </p:txBody>
      </p:sp>
      <p:sp>
        <p:nvSpPr>
          <p:cNvPr id="3" name="Content Placeholder 2">
            <a:extLst>
              <a:ext uri="{FF2B5EF4-FFF2-40B4-BE49-F238E27FC236}">
                <a16:creationId xmlns:a16="http://schemas.microsoft.com/office/drawing/2014/main" id="{1EEFAEA5-FF6D-4334-B226-2F9834CBAF72}"/>
              </a:ext>
            </a:extLst>
          </p:cNvPr>
          <p:cNvSpPr>
            <a:spLocks noGrp="1"/>
          </p:cNvSpPr>
          <p:nvPr>
            <p:ph idx="1"/>
          </p:nvPr>
        </p:nvSpPr>
        <p:spPr>
          <a:xfrm>
            <a:off x="1136428" y="1866900"/>
            <a:ext cx="6467867" cy="4489450"/>
          </a:xfrm>
        </p:spPr>
        <p:txBody>
          <a:bodyPr anchor="ctr">
            <a:normAutofit lnSpcReduction="10000"/>
          </a:bodyPr>
          <a:lstStyle/>
          <a:p>
            <a:pPr marL="0" indent="0">
              <a:spcBef>
                <a:spcPts val="0"/>
              </a:spcBef>
              <a:spcAft>
                <a:spcPts val="900"/>
              </a:spcAft>
              <a:buNone/>
            </a:pPr>
            <a:r>
              <a:rPr lang="en-US" sz="2000" dirty="0"/>
              <a:t>CoSA Website</a:t>
            </a:r>
            <a:br>
              <a:rPr lang="en-US" sz="2000" dirty="0"/>
            </a:br>
            <a:r>
              <a:rPr lang="en-US" sz="2000" dirty="0">
                <a:hlinkClick r:id="rId2"/>
              </a:rPr>
              <a:t>http://www.statearchivists.org</a:t>
            </a:r>
            <a:endParaRPr lang="en-US" sz="2000" dirty="0"/>
          </a:p>
          <a:p>
            <a:pPr marL="0" indent="0">
              <a:spcBef>
                <a:spcPts val="0"/>
              </a:spcBef>
              <a:spcAft>
                <a:spcPts val="900"/>
              </a:spcAft>
              <a:buNone/>
            </a:pPr>
            <a:endParaRPr lang="en-US" sz="2000" dirty="0"/>
          </a:p>
          <a:p>
            <a:pPr marL="0" indent="0">
              <a:spcBef>
                <a:spcPts val="0"/>
              </a:spcBef>
              <a:spcAft>
                <a:spcPts val="900"/>
              </a:spcAft>
              <a:buNone/>
            </a:pPr>
            <a:r>
              <a:rPr lang="en-US" sz="2000" dirty="0"/>
              <a:t>CoSA Resource Center</a:t>
            </a:r>
            <a:br>
              <a:rPr lang="en-US" sz="2000" dirty="0"/>
            </a:br>
            <a:r>
              <a:rPr lang="en-US" sz="2000" dirty="0">
                <a:hlinkClick r:id="rId3"/>
              </a:rPr>
              <a:t>https://www.statearchivists.org/research-resources/resource-center</a:t>
            </a:r>
            <a:endParaRPr lang="en-US" sz="2000" dirty="0"/>
          </a:p>
          <a:p>
            <a:pPr marL="0" indent="0">
              <a:buNone/>
            </a:pPr>
            <a:r>
              <a:rPr lang="en-US" sz="2000" dirty="0"/>
              <a:t>CoSA Twitter Handle</a:t>
            </a:r>
            <a:br>
              <a:rPr lang="en-US" sz="2000" dirty="0"/>
            </a:br>
            <a:r>
              <a:rPr lang="en-US" sz="2000" dirty="0"/>
              <a:t>@StateArchivists</a:t>
            </a:r>
          </a:p>
          <a:p>
            <a:pPr marL="0" indent="0">
              <a:buNone/>
            </a:pPr>
            <a:endParaRPr lang="en-US" sz="2000" b="1" dirty="0">
              <a:effectLst/>
              <a:ea typeface="Calibri" panose="020F0502020204030204" pitchFamily="34" charset="0"/>
              <a:cs typeface="Times New Roman" panose="02020603050405020304" pitchFamily="18" charset="0"/>
            </a:endParaRPr>
          </a:p>
          <a:p>
            <a:pPr marL="0" indent="0">
              <a:buNone/>
            </a:pPr>
            <a:r>
              <a:rPr lang="en-US" sz="2000" dirty="0"/>
              <a:t>CoSA Facebook Page</a:t>
            </a:r>
            <a:br>
              <a:rPr lang="en-US" sz="2000" dirty="0"/>
            </a:br>
            <a:r>
              <a:rPr lang="en-US" sz="2000" dirty="0">
                <a:hlinkClick r:id="rId4"/>
              </a:rPr>
              <a:t>www.facebook.com/CouncilOfStateArchivists</a:t>
            </a:r>
            <a:endParaRPr lang="en-US" sz="2000" dirty="0"/>
          </a:p>
          <a:p>
            <a:endParaRPr lang="en-US" sz="2000" dirty="0"/>
          </a:p>
          <a:p>
            <a:pPr marL="0" indent="0">
              <a:buNone/>
            </a:pPr>
            <a:r>
              <a:rPr lang="en-US" sz="2000" dirty="0"/>
              <a:t>CoSA You Tube </a:t>
            </a:r>
            <a:br>
              <a:rPr lang="en-US" sz="2000" dirty="0"/>
            </a:br>
            <a:r>
              <a:rPr lang="en-US" sz="2000" dirty="0">
                <a:hlinkClick r:id="rId5"/>
              </a:rPr>
              <a:t>https://www.youtube.com/user/StateArchivists/</a:t>
            </a:r>
            <a:endParaRPr lang="en-US" sz="2000" dirty="0"/>
          </a:p>
          <a:p>
            <a:pPr marL="0" indent="0">
              <a:buNone/>
            </a:pPr>
            <a:endParaRPr lang="en-US" sz="2000" b="1" dirty="0">
              <a:effectLst/>
              <a:ea typeface="Calibri" panose="020F0502020204030204" pitchFamily="34" charset="0"/>
              <a:cs typeface="Times New Roman" panose="02020603050405020304" pitchFamily="18" charset="0"/>
            </a:endParaRPr>
          </a:p>
          <a:p>
            <a:endParaRPr lang="en-US" sz="11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rawing of a face&#10;&#10;Description automatically generated">
            <a:extLst>
              <a:ext uri="{FF2B5EF4-FFF2-40B4-BE49-F238E27FC236}">
                <a16:creationId xmlns:a16="http://schemas.microsoft.com/office/drawing/2014/main" id="{8385C00D-B05A-4949-B2B8-400DC111F3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3797671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rawing of a face&#10;&#10;Description automatically generated">
            <a:extLst>
              <a:ext uri="{FF2B5EF4-FFF2-40B4-BE49-F238E27FC236}">
                <a16:creationId xmlns:a16="http://schemas.microsoft.com/office/drawing/2014/main" id="{8385C00D-B05A-4949-B2B8-400DC111F3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12" name="Content Placeholder 4">
            <a:extLst>
              <a:ext uri="{FF2B5EF4-FFF2-40B4-BE49-F238E27FC236}">
                <a16:creationId xmlns:a16="http://schemas.microsoft.com/office/drawing/2014/main" id="{C33EA357-4774-4B06-8A69-311DCA3EC7F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89189" y="1292428"/>
            <a:ext cx="2944623" cy="603556"/>
          </a:xfrm>
          <a:prstGeom prst="rect">
            <a:avLst/>
          </a:prstGeom>
        </p:spPr>
      </p:pic>
      <p:sp>
        <p:nvSpPr>
          <p:cNvPr id="10" name="TextBox 9">
            <a:extLst>
              <a:ext uri="{FF2B5EF4-FFF2-40B4-BE49-F238E27FC236}">
                <a16:creationId xmlns:a16="http://schemas.microsoft.com/office/drawing/2014/main" id="{7E6D79D0-660D-468E-ACAF-B9658B42D1D2}"/>
              </a:ext>
            </a:extLst>
          </p:cNvPr>
          <p:cNvSpPr txBox="1"/>
          <p:nvPr/>
        </p:nvSpPr>
        <p:spPr>
          <a:xfrm>
            <a:off x="523875" y="229915"/>
            <a:ext cx="6619875" cy="646331"/>
          </a:xfrm>
          <a:prstGeom prst="rect">
            <a:avLst/>
          </a:prstGeom>
          <a:noFill/>
        </p:spPr>
        <p:txBody>
          <a:bodyPr wrap="square" rtlCol="0">
            <a:spAutoFit/>
          </a:bodyPr>
          <a:lstStyle/>
          <a:p>
            <a:r>
              <a:rPr lang="en-US" sz="3600" b="1" dirty="0"/>
              <a:t>Sponsors and Funders</a:t>
            </a:r>
          </a:p>
        </p:txBody>
      </p:sp>
      <p:pic>
        <p:nvPicPr>
          <p:cNvPr id="14" name="Picture 13">
            <a:extLst>
              <a:ext uri="{FF2B5EF4-FFF2-40B4-BE49-F238E27FC236}">
                <a16:creationId xmlns:a16="http://schemas.microsoft.com/office/drawing/2014/main" id="{8E7476DA-1408-41A9-B16C-1712BDAE00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1910" y="5578790"/>
            <a:ext cx="1448829" cy="850540"/>
          </a:xfrm>
          <a:prstGeom prst="rect">
            <a:avLst/>
          </a:prstGeom>
        </p:spPr>
      </p:pic>
      <p:pic>
        <p:nvPicPr>
          <p:cNvPr id="15" name="Picture 14">
            <a:extLst>
              <a:ext uri="{FF2B5EF4-FFF2-40B4-BE49-F238E27FC236}">
                <a16:creationId xmlns:a16="http://schemas.microsoft.com/office/drawing/2014/main" id="{422A64D7-C769-48E1-A0CB-C038F9C71E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779" y="5464516"/>
            <a:ext cx="2194750" cy="969348"/>
          </a:xfrm>
          <a:prstGeom prst="rect">
            <a:avLst/>
          </a:prstGeom>
        </p:spPr>
      </p:pic>
      <p:pic>
        <p:nvPicPr>
          <p:cNvPr id="16" name="Picture 15">
            <a:extLst>
              <a:ext uri="{FF2B5EF4-FFF2-40B4-BE49-F238E27FC236}">
                <a16:creationId xmlns:a16="http://schemas.microsoft.com/office/drawing/2014/main" id="{B9A7B425-9EA6-42C3-9436-6F6BA787C7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07120" y="5416343"/>
            <a:ext cx="1907672" cy="1065693"/>
          </a:xfrm>
          <a:prstGeom prst="rect">
            <a:avLst/>
          </a:prstGeom>
        </p:spPr>
      </p:pic>
      <p:pic>
        <p:nvPicPr>
          <p:cNvPr id="17" name="Picture 16">
            <a:extLst>
              <a:ext uri="{FF2B5EF4-FFF2-40B4-BE49-F238E27FC236}">
                <a16:creationId xmlns:a16="http://schemas.microsoft.com/office/drawing/2014/main" id="{C2B7FB31-D13B-4029-8067-17BB087EB3F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07840" y="5355768"/>
            <a:ext cx="2377646" cy="1225402"/>
          </a:xfrm>
          <a:prstGeom prst="rect">
            <a:avLst/>
          </a:prstGeom>
        </p:spPr>
      </p:pic>
      <p:pic>
        <p:nvPicPr>
          <p:cNvPr id="18" name="Picture 17">
            <a:extLst>
              <a:ext uri="{FF2B5EF4-FFF2-40B4-BE49-F238E27FC236}">
                <a16:creationId xmlns:a16="http://schemas.microsoft.com/office/drawing/2014/main" id="{A76CC5E8-0D7C-48E9-B831-5A4876D1E77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40393" y="4122187"/>
            <a:ext cx="2188654" cy="445047"/>
          </a:xfrm>
          <a:prstGeom prst="rect">
            <a:avLst/>
          </a:prstGeom>
        </p:spPr>
      </p:pic>
      <p:pic>
        <p:nvPicPr>
          <p:cNvPr id="19" name="Picture 18">
            <a:extLst>
              <a:ext uri="{FF2B5EF4-FFF2-40B4-BE49-F238E27FC236}">
                <a16:creationId xmlns:a16="http://schemas.microsoft.com/office/drawing/2014/main" id="{A22FD7F3-3F62-4A45-95F3-1ECAC11AF5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9480" y="2201129"/>
            <a:ext cx="2956816" cy="768163"/>
          </a:xfrm>
          <a:prstGeom prst="rect">
            <a:avLst/>
          </a:prstGeom>
        </p:spPr>
      </p:pic>
      <p:pic>
        <p:nvPicPr>
          <p:cNvPr id="20" name="Picture 19">
            <a:extLst>
              <a:ext uri="{FF2B5EF4-FFF2-40B4-BE49-F238E27FC236}">
                <a16:creationId xmlns:a16="http://schemas.microsoft.com/office/drawing/2014/main" id="{4AE2A014-0A3B-484C-83BC-510A17AAE02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56147" y="889531"/>
            <a:ext cx="2700762" cy="755970"/>
          </a:xfrm>
          <a:prstGeom prst="rect">
            <a:avLst/>
          </a:prstGeom>
        </p:spPr>
      </p:pic>
      <p:pic>
        <p:nvPicPr>
          <p:cNvPr id="21" name="Picture 20">
            <a:extLst>
              <a:ext uri="{FF2B5EF4-FFF2-40B4-BE49-F238E27FC236}">
                <a16:creationId xmlns:a16="http://schemas.microsoft.com/office/drawing/2014/main" id="{F10BE82C-6321-4F87-9431-DCDC4C01239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14295" y="1810314"/>
            <a:ext cx="2920237" cy="1304657"/>
          </a:xfrm>
          <a:prstGeom prst="rect">
            <a:avLst/>
          </a:prstGeom>
        </p:spPr>
      </p:pic>
      <p:pic>
        <p:nvPicPr>
          <p:cNvPr id="22" name="Picture 21">
            <a:extLst>
              <a:ext uri="{FF2B5EF4-FFF2-40B4-BE49-F238E27FC236}">
                <a16:creationId xmlns:a16="http://schemas.microsoft.com/office/drawing/2014/main" id="{AB48B349-C07E-4857-B102-258239BBB40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7000" y="3328334"/>
            <a:ext cx="3121423" cy="530398"/>
          </a:xfrm>
          <a:prstGeom prst="rect">
            <a:avLst/>
          </a:prstGeom>
        </p:spPr>
      </p:pic>
      <p:pic>
        <p:nvPicPr>
          <p:cNvPr id="23" name="Picture 22">
            <a:extLst>
              <a:ext uri="{FF2B5EF4-FFF2-40B4-BE49-F238E27FC236}">
                <a16:creationId xmlns:a16="http://schemas.microsoft.com/office/drawing/2014/main" id="{737696C1-E7EC-4A7F-A07D-2DF67475ACC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44855" y="3043855"/>
            <a:ext cx="902286" cy="841321"/>
          </a:xfrm>
          <a:prstGeom prst="rect">
            <a:avLst/>
          </a:prstGeom>
        </p:spPr>
      </p:pic>
      <p:pic>
        <p:nvPicPr>
          <p:cNvPr id="24" name="Picture 23">
            <a:extLst>
              <a:ext uri="{FF2B5EF4-FFF2-40B4-BE49-F238E27FC236}">
                <a16:creationId xmlns:a16="http://schemas.microsoft.com/office/drawing/2014/main" id="{AA11B229-BD04-4532-AD82-302BCEEF97E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88567" y="4270249"/>
            <a:ext cx="2731245" cy="432854"/>
          </a:xfrm>
          <a:prstGeom prst="rect">
            <a:avLst/>
          </a:prstGeom>
        </p:spPr>
      </p:pic>
    </p:spTree>
    <p:extLst>
      <p:ext uri="{BB962C8B-B14F-4D97-AF65-F5344CB8AC3E}">
        <p14:creationId xmlns:p14="http://schemas.microsoft.com/office/powerpoint/2010/main" val="2879186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EA1CDE-9D47-40F7-91D0-A90706D0ECCB}"/>
              </a:ext>
            </a:extLst>
          </p:cNvPr>
          <p:cNvSpPr>
            <a:spLocks noGrp="1"/>
          </p:cNvSpPr>
          <p:nvPr>
            <p:ph type="title"/>
          </p:nvPr>
        </p:nvSpPr>
        <p:spPr>
          <a:xfrm>
            <a:off x="640080" y="329184"/>
            <a:ext cx="6894576" cy="1783080"/>
          </a:xfrm>
        </p:spPr>
        <p:txBody>
          <a:bodyPr anchor="b">
            <a:normAutofit/>
          </a:bodyPr>
          <a:lstStyle/>
          <a:p>
            <a:r>
              <a:rPr lang="en-US" sz="5400" dirty="0"/>
              <a:t>Webinar Evaluation</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9BE424-479B-41C2-BE39-4D0A9F961D94}"/>
              </a:ext>
            </a:extLst>
          </p:cNvPr>
          <p:cNvSpPr>
            <a:spLocks noGrp="1"/>
          </p:cNvSpPr>
          <p:nvPr>
            <p:ph idx="1"/>
          </p:nvPr>
        </p:nvSpPr>
        <p:spPr>
          <a:xfrm>
            <a:off x="640080" y="2706624"/>
            <a:ext cx="6894576" cy="3483864"/>
          </a:xfrm>
        </p:spPr>
        <p:txBody>
          <a:bodyPr>
            <a:normAutofit/>
          </a:bodyPr>
          <a:lstStyle/>
          <a:p>
            <a:endParaRPr lang="en-US" sz="2200" dirty="0"/>
          </a:p>
          <a:p>
            <a:r>
              <a:rPr lang="en-US" sz="2200" dirty="0"/>
              <a:t>We really do appreciate your feedback!</a:t>
            </a:r>
          </a:p>
          <a:p>
            <a:endParaRPr lang="en-US" sz="2200" dirty="0"/>
          </a:p>
          <a:p>
            <a:r>
              <a:rPr lang="en-US" sz="2200" dirty="0"/>
              <a:t>Please take a moment and respond to the evaluation following this webinar.</a:t>
            </a:r>
          </a:p>
          <a:p>
            <a:pPr marL="342900" indent="-342900">
              <a:buFont typeface="Arial"/>
              <a:buChar char="•"/>
            </a:pPr>
            <a:endParaRPr lang="en-US" sz="2200" dirty="0"/>
          </a:p>
        </p:txBody>
      </p:sp>
      <p:pic>
        <p:nvPicPr>
          <p:cNvPr id="15" name="Picture 14" descr="A drawing of a face&#10;&#10;Description automatically generated">
            <a:extLst>
              <a:ext uri="{FF2B5EF4-FFF2-40B4-BE49-F238E27FC236}">
                <a16:creationId xmlns:a16="http://schemas.microsoft.com/office/drawing/2014/main" id="{70ABF1FD-D457-444E-9091-F7F2518FF3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4888" y="329183"/>
            <a:ext cx="3852119" cy="3429969"/>
          </a:xfrm>
          <a:prstGeom prst="rect">
            <a:avLst/>
          </a:prstGeom>
        </p:spPr>
      </p:pic>
      <p:pic>
        <p:nvPicPr>
          <p:cNvPr id="17" name="Picture 16">
            <a:extLst>
              <a:ext uri="{FF2B5EF4-FFF2-40B4-BE49-F238E27FC236}">
                <a16:creationId xmlns:a16="http://schemas.microsoft.com/office/drawing/2014/main" id="{36F62928-CA87-4843-B3C3-6F798E266DF9}"/>
              </a:ext>
            </a:extLst>
          </p:cNvPr>
          <p:cNvPicPr>
            <a:picLocks noChangeAspect="1"/>
          </p:cNvPicPr>
          <p:nvPr/>
        </p:nvPicPr>
        <p:blipFill>
          <a:blip r:embed="rId3"/>
          <a:stretch>
            <a:fillRect/>
          </a:stretch>
        </p:blipFill>
        <p:spPr>
          <a:xfrm>
            <a:off x="7918704" y="4079193"/>
            <a:ext cx="3886200" cy="2176272"/>
          </a:xfrm>
          <a:prstGeom prst="rect">
            <a:avLst/>
          </a:prstGeom>
        </p:spPr>
      </p:pic>
      <p:sp>
        <p:nvSpPr>
          <p:cNvPr id="13" name="Content Placeholder 2">
            <a:extLst>
              <a:ext uri="{FF2B5EF4-FFF2-40B4-BE49-F238E27FC236}">
                <a16:creationId xmlns:a16="http://schemas.microsoft.com/office/drawing/2014/main" id="{488ED515-7452-425A-AE8E-B3958CDDB9FA}"/>
              </a:ext>
            </a:extLst>
          </p:cNvPr>
          <p:cNvSpPr txBox="1">
            <a:spLocks/>
          </p:cNvSpPr>
          <p:nvPr/>
        </p:nvSpPr>
        <p:spPr>
          <a:xfrm>
            <a:off x="1371599" y="1821874"/>
            <a:ext cx="9732819" cy="473825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endParaRPr lang="en-US" sz="1800" dirty="0"/>
          </a:p>
        </p:txBody>
      </p:sp>
    </p:spTree>
    <p:extLst>
      <p:ext uri="{BB962C8B-B14F-4D97-AF65-F5344CB8AC3E}">
        <p14:creationId xmlns:p14="http://schemas.microsoft.com/office/powerpoint/2010/main" val="647501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485D0D-ED31-514C-A7C8-B367AB9552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7450" y="1349813"/>
            <a:ext cx="8377099" cy="4158373"/>
          </a:xfrm>
          <a:prstGeom prst="rect">
            <a:avLst/>
          </a:prstGeom>
        </p:spPr>
      </p:pic>
      <p:sp>
        <p:nvSpPr>
          <p:cNvPr id="3" name="Content Placeholder 2">
            <a:extLst>
              <a:ext uri="{FF2B5EF4-FFF2-40B4-BE49-F238E27FC236}">
                <a16:creationId xmlns:a16="http://schemas.microsoft.com/office/drawing/2014/main" id="{2B05EC80-7F5B-4C24-AA29-9ED00110672E}"/>
              </a:ext>
            </a:extLst>
          </p:cNvPr>
          <p:cNvSpPr>
            <a:spLocks noGrp="1"/>
          </p:cNvSpPr>
          <p:nvPr>
            <p:ph idx="1"/>
          </p:nvPr>
        </p:nvSpPr>
        <p:spPr>
          <a:xfrm>
            <a:off x="663592" y="5544616"/>
            <a:ext cx="10864813" cy="793726"/>
          </a:xfrm>
        </p:spPr>
        <p:txBody>
          <a:bodyPr>
            <a:normAutofit/>
          </a:bodyPr>
          <a:lstStyle/>
          <a:p>
            <a:pPr marL="0" indent="0">
              <a:buNone/>
            </a:pPr>
            <a:r>
              <a:rPr lang="en-US" dirty="0">
                <a:solidFill>
                  <a:schemeClr val="accent1"/>
                </a:solidFill>
                <a:latin typeface=""/>
              </a:rPr>
              <a:t>America 250 Foundation, the nonprofit admin arm of the U.S. </a:t>
            </a:r>
            <a:r>
              <a:rPr lang="en-US" dirty="0" err="1">
                <a:solidFill>
                  <a:schemeClr val="accent1"/>
                </a:solidFill>
                <a:latin typeface=""/>
              </a:rPr>
              <a:t>Semiquincentennial</a:t>
            </a:r>
            <a:r>
              <a:rPr lang="en-US" dirty="0">
                <a:solidFill>
                  <a:schemeClr val="accent1"/>
                </a:solidFill>
                <a:latin typeface=""/>
              </a:rPr>
              <a:t> Commission</a:t>
            </a:r>
          </a:p>
          <a:p>
            <a:pPr marL="0" indent="0">
              <a:buNone/>
            </a:pPr>
            <a:endParaRPr lang="en-US" sz="2400" dirty="0">
              <a:solidFill>
                <a:schemeClr val="accent1"/>
              </a:solidFill>
              <a:latin typeface=""/>
            </a:endParaRPr>
          </a:p>
        </p:txBody>
      </p:sp>
    </p:spTree>
    <p:extLst>
      <p:ext uri="{BB962C8B-B14F-4D97-AF65-F5344CB8AC3E}">
        <p14:creationId xmlns:p14="http://schemas.microsoft.com/office/powerpoint/2010/main" val="75172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game&#10;&#10;Description automatically generated">
            <a:extLst>
              <a:ext uri="{FF2B5EF4-FFF2-40B4-BE49-F238E27FC236}">
                <a16:creationId xmlns:a16="http://schemas.microsoft.com/office/drawing/2014/main" id="{40DC822C-9C17-4A5E-B457-BCAA0D6BBD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759599"/>
            <a:ext cx="4117927" cy="5330650"/>
          </a:xfrm>
          <a:prstGeom prst="rect">
            <a:avLst/>
          </a:prstGeom>
        </p:spPr>
      </p:pic>
      <p:sp>
        <p:nvSpPr>
          <p:cNvPr id="8" name="Title 1">
            <a:extLst>
              <a:ext uri="{FF2B5EF4-FFF2-40B4-BE49-F238E27FC236}">
                <a16:creationId xmlns:a16="http://schemas.microsoft.com/office/drawing/2014/main" id="{1A227420-B7F1-4ABB-86E7-C85F66CE3321}"/>
              </a:ext>
            </a:extLst>
          </p:cNvPr>
          <p:cNvSpPr>
            <a:spLocks noGrp="1"/>
          </p:cNvSpPr>
          <p:nvPr>
            <p:ph type="title"/>
          </p:nvPr>
        </p:nvSpPr>
        <p:spPr>
          <a:xfrm>
            <a:off x="184333" y="1556796"/>
            <a:ext cx="3258688" cy="1084495"/>
          </a:xfrm>
        </p:spPr>
        <p:txBody>
          <a:bodyPr vert="horz" lIns="91440" tIns="45720" rIns="91440" bIns="45720" rtlCol="0" anchor="b">
            <a:normAutofit/>
          </a:bodyPr>
          <a:lstStyle/>
          <a:p>
            <a:r>
              <a:rPr lang="en-US" spc="-100" dirty="0"/>
              <a:t>National Level </a:t>
            </a:r>
            <a:br>
              <a:rPr lang="en-US" spc="-100" dirty="0"/>
            </a:br>
            <a:r>
              <a:rPr lang="en-US" spc="-100" dirty="0"/>
              <a:t>Planning</a:t>
            </a:r>
          </a:p>
        </p:txBody>
      </p:sp>
      <p:sp>
        <p:nvSpPr>
          <p:cNvPr id="9" name="Content Placeholder 2">
            <a:extLst>
              <a:ext uri="{FF2B5EF4-FFF2-40B4-BE49-F238E27FC236}">
                <a16:creationId xmlns:a16="http://schemas.microsoft.com/office/drawing/2014/main" id="{898AE821-04C5-4578-BB51-F1C2DD667892}"/>
              </a:ext>
            </a:extLst>
          </p:cNvPr>
          <p:cNvSpPr>
            <a:spLocks noGrp="1"/>
          </p:cNvSpPr>
          <p:nvPr>
            <p:ph idx="1"/>
          </p:nvPr>
        </p:nvSpPr>
        <p:spPr>
          <a:xfrm>
            <a:off x="199417" y="5475789"/>
            <a:ext cx="3228521" cy="914400"/>
          </a:xfrm>
        </p:spPr>
        <p:txBody>
          <a:bodyPr vert="horz" lIns="91440" tIns="45720" rIns="91440" bIns="45720" rtlCol="0" anchor="t">
            <a:normAutofit/>
          </a:bodyPr>
          <a:lstStyle/>
          <a:p>
            <a:pPr marL="0" indent="0">
              <a:buNone/>
            </a:pPr>
            <a:r>
              <a:rPr lang="en-US" sz="1800" dirty="0">
                <a:solidFill>
                  <a:schemeClr val="accent1">
                    <a:lumMod val="20000"/>
                    <a:lumOff val="80000"/>
                  </a:schemeClr>
                </a:solidFill>
              </a:rPr>
              <a:t>https://america250.org/about/</a:t>
            </a:r>
          </a:p>
        </p:txBody>
      </p:sp>
    </p:spTree>
    <p:extLst>
      <p:ext uri="{BB962C8B-B14F-4D97-AF65-F5344CB8AC3E}">
        <p14:creationId xmlns:p14="http://schemas.microsoft.com/office/powerpoint/2010/main" val="191677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227420-B7F1-4ABB-86E7-C85F66CE3321}"/>
              </a:ext>
            </a:extLst>
          </p:cNvPr>
          <p:cNvSpPr>
            <a:spLocks noGrp="1"/>
          </p:cNvSpPr>
          <p:nvPr>
            <p:ph type="title"/>
          </p:nvPr>
        </p:nvSpPr>
        <p:spPr>
          <a:xfrm>
            <a:off x="131524" y="1442496"/>
            <a:ext cx="3258688" cy="1084495"/>
          </a:xfrm>
        </p:spPr>
        <p:txBody>
          <a:bodyPr vert="horz" lIns="91440" tIns="45720" rIns="91440" bIns="45720" rtlCol="0" anchor="b">
            <a:normAutofit/>
          </a:bodyPr>
          <a:lstStyle/>
          <a:p>
            <a:r>
              <a:rPr lang="en-US" spc="-100" dirty="0"/>
              <a:t>Advisory Councils</a:t>
            </a:r>
          </a:p>
        </p:txBody>
      </p:sp>
      <p:sp>
        <p:nvSpPr>
          <p:cNvPr id="9" name="Content Placeholder 2">
            <a:extLst>
              <a:ext uri="{FF2B5EF4-FFF2-40B4-BE49-F238E27FC236}">
                <a16:creationId xmlns:a16="http://schemas.microsoft.com/office/drawing/2014/main" id="{898AE821-04C5-4578-BB51-F1C2DD667892}"/>
              </a:ext>
            </a:extLst>
          </p:cNvPr>
          <p:cNvSpPr>
            <a:spLocks noGrp="1"/>
          </p:cNvSpPr>
          <p:nvPr>
            <p:ph idx="1"/>
          </p:nvPr>
        </p:nvSpPr>
        <p:spPr>
          <a:xfrm>
            <a:off x="199417" y="5475789"/>
            <a:ext cx="3122903" cy="914400"/>
          </a:xfrm>
        </p:spPr>
        <p:txBody>
          <a:bodyPr vert="horz" lIns="91440" tIns="45720" rIns="91440" bIns="45720" rtlCol="0" anchor="t">
            <a:normAutofit/>
          </a:bodyPr>
          <a:lstStyle/>
          <a:p>
            <a:pPr marL="0" indent="0">
              <a:buNone/>
            </a:pPr>
            <a:r>
              <a:rPr lang="en-US" sz="1800" dirty="0">
                <a:solidFill>
                  <a:schemeClr val="accent1">
                    <a:lumMod val="20000"/>
                    <a:lumOff val="80000"/>
                  </a:schemeClr>
                </a:solidFill>
              </a:rPr>
              <a:t>https://america250.org/about/ leadership/</a:t>
            </a:r>
          </a:p>
        </p:txBody>
      </p:sp>
      <p:sp>
        <p:nvSpPr>
          <p:cNvPr id="6" name="TextBox 5">
            <a:extLst>
              <a:ext uri="{FF2B5EF4-FFF2-40B4-BE49-F238E27FC236}">
                <a16:creationId xmlns:a16="http://schemas.microsoft.com/office/drawing/2014/main" id="{D46901F7-DA2F-7437-2B84-D67E7487C9F8}"/>
              </a:ext>
            </a:extLst>
          </p:cNvPr>
          <p:cNvSpPr txBox="1"/>
          <p:nvPr/>
        </p:nvSpPr>
        <p:spPr>
          <a:xfrm>
            <a:off x="4240530" y="1162765"/>
            <a:ext cx="6103620"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Arts &amp; Culture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Civics &amp; Civic Engagement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Health &amp; Wellness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rbel" panose="020B0503020204020204"/>
                <a:ea typeface="+mn-ea"/>
                <a:cs typeface="+mn-cs"/>
              </a:rPr>
              <a:t>History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Hospitality &amp; Tourism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Innovation, Science &amp; Entrepreneurship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International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Parks, Preservation &amp; Public Spaces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Sports &amp; Entertainment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Veterans, Military &amp; Family Members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Youth Engagement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rbel" panose="020B0503020204020204"/>
                <a:ea typeface="+mn-ea"/>
                <a:cs typeface="+mn-cs"/>
              </a:rPr>
              <a:t>Young Leaders</a:t>
            </a:r>
          </a:p>
        </p:txBody>
      </p:sp>
    </p:spTree>
    <p:extLst>
      <p:ext uri="{BB962C8B-B14F-4D97-AF65-F5344CB8AC3E}">
        <p14:creationId xmlns:p14="http://schemas.microsoft.com/office/powerpoint/2010/main" val="211222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FFFD-3C10-244D-9F51-1D8B9AB3FD15}"/>
              </a:ext>
            </a:extLst>
          </p:cNvPr>
          <p:cNvSpPr>
            <a:spLocks noGrp="1"/>
          </p:cNvSpPr>
          <p:nvPr>
            <p:ph type="title"/>
          </p:nvPr>
        </p:nvSpPr>
        <p:spPr/>
        <p:txBody>
          <a:bodyPr/>
          <a:lstStyle/>
          <a:p>
            <a:r>
              <a:rPr lang="en-US" dirty="0"/>
              <a:t>State Level Planning</a:t>
            </a:r>
          </a:p>
        </p:txBody>
      </p:sp>
      <p:pic>
        <p:nvPicPr>
          <p:cNvPr id="4" name="Picture 3" descr="A picture containing map&#10;&#10;Description automatically generated">
            <a:extLst>
              <a:ext uri="{FF2B5EF4-FFF2-40B4-BE49-F238E27FC236}">
                <a16:creationId xmlns:a16="http://schemas.microsoft.com/office/drawing/2014/main" id="{923F548E-B859-E1B2-F992-DDB4436D2D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8911" y="174168"/>
            <a:ext cx="8868229" cy="6536214"/>
          </a:xfrm>
          <a:prstGeom prst="rect">
            <a:avLst/>
          </a:prstGeom>
        </p:spPr>
      </p:pic>
    </p:spTree>
    <p:extLst>
      <p:ext uri="{BB962C8B-B14F-4D97-AF65-F5344CB8AC3E}">
        <p14:creationId xmlns:p14="http://schemas.microsoft.com/office/powerpoint/2010/main" val="2726268522"/>
      </p:ext>
    </p:extLst>
  </p:cSld>
  <p:clrMapOvr>
    <a:masterClrMapping/>
  </p:clrMapOvr>
</p:sld>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AASLH">
      <a:dk1>
        <a:srgbClr val="000000"/>
      </a:dk1>
      <a:lt1>
        <a:srgbClr val="FFFFFF"/>
      </a:lt1>
      <a:dk2>
        <a:srgbClr val="545454"/>
      </a:dk2>
      <a:lt2>
        <a:srgbClr val="BFBFBF"/>
      </a:lt2>
      <a:accent1>
        <a:srgbClr val="101C3F"/>
      </a:accent1>
      <a:accent2>
        <a:srgbClr val="FAD879"/>
      </a:accent2>
      <a:accent3>
        <a:srgbClr val="284E2B"/>
      </a:accent3>
      <a:accent4>
        <a:srgbClr val="B94F3C"/>
      </a:accent4>
      <a:accent5>
        <a:srgbClr val="5A6B9C"/>
      </a:accent5>
      <a:accent6>
        <a:srgbClr val="5E1811"/>
      </a:accent6>
      <a:hlink>
        <a:srgbClr val="CDE4CE"/>
      </a:hlink>
      <a:folHlink>
        <a:srgbClr val="B94F3C"/>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Custom 1">
      <a:dk1>
        <a:srgbClr val="9EB5BF"/>
      </a:dk1>
      <a:lt1>
        <a:srgbClr val="2C3C43"/>
      </a:lt1>
      <a:dk2>
        <a:srgbClr val="002060"/>
      </a:dk2>
      <a:lt2>
        <a:srgbClr val="EBEBEB"/>
      </a:lt2>
      <a:accent1>
        <a:srgbClr val="FF0000"/>
      </a:accent1>
      <a:accent2>
        <a:srgbClr val="FFFFFF"/>
      </a:accent2>
      <a:accent3>
        <a:srgbClr val="0070C0"/>
      </a:accent3>
      <a:accent4>
        <a:srgbClr val="9EB5BF"/>
      </a:accent4>
      <a:accent5>
        <a:srgbClr val="C42F1A"/>
      </a:accent5>
      <a:accent6>
        <a:srgbClr val="D3D3D3"/>
      </a:accent6>
      <a:hlink>
        <a:srgbClr val="6E91A0"/>
      </a:hlink>
      <a:folHlink>
        <a:srgbClr val="6E91A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5.xml><?xml version="1.0" encoding="utf-8"?>
<a:theme xmlns:a="http://schemas.openxmlformats.org/drawingml/2006/main" name="1_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3163</TotalTime>
  <Words>3190</Words>
  <Application>Microsoft Office PowerPoint</Application>
  <PresentationFormat>Widescreen</PresentationFormat>
  <Paragraphs>349</Paragraphs>
  <Slides>57</Slides>
  <Notes>30</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57</vt:i4>
      </vt:variant>
    </vt:vector>
  </HeadingPairs>
  <TitlesOfParts>
    <vt:vector size="81" baseType="lpstr">
      <vt:lpstr>Arial</vt:lpstr>
      <vt:lpstr>Bell MT</vt:lpstr>
      <vt:lpstr>Bell MT W01 SemiBold</vt:lpstr>
      <vt:lpstr>Calibri</vt:lpstr>
      <vt:lpstr>Calibri Light</vt:lpstr>
      <vt:lpstr>Corbel</vt:lpstr>
      <vt:lpstr>Imprint MT Shadow</vt:lpstr>
      <vt:lpstr>SegoeUI</vt:lpstr>
      <vt:lpstr>Times New Roman</vt:lpstr>
      <vt:lpstr>TimesNewRomanPSMT</vt:lpstr>
      <vt:lpstr>Trebuchet MS</vt:lpstr>
      <vt:lpstr>TrebuchetMS</vt:lpstr>
      <vt:lpstr>TrebuchetMS-Italic</vt:lpstr>
      <vt:lpstr>Tw Cen MT</vt:lpstr>
      <vt:lpstr>Wingdings</vt:lpstr>
      <vt:lpstr>Wingdings 2</vt:lpstr>
      <vt:lpstr>Wingdings 3</vt:lpstr>
      <vt:lpstr>Wingdings-Regular</vt:lpstr>
      <vt:lpstr>Office Theme</vt:lpstr>
      <vt:lpstr>Frame</vt:lpstr>
      <vt:lpstr>1_Office Theme</vt:lpstr>
      <vt:lpstr>Facet</vt:lpstr>
      <vt:lpstr>1_Facet</vt:lpstr>
      <vt:lpstr>Median</vt:lpstr>
      <vt:lpstr>CoSA Member Webinar   America 250 -A Look at National Plans and Activities in North Carolina and Utah </vt:lpstr>
      <vt:lpstr>Webinar Agenda</vt:lpstr>
      <vt:lpstr>Speakers</vt:lpstr>
      <vt:lpstr>PowerPoint Presentation</vt:lpstr>
      <vt:lpstr>PowerPoint Presentation</vt:lpstr>
      <vt:lpstr>PowerPoint Presentation</vt:lpstr>
      <vt:lpstr>National Level  Planning</vt:lpstr>
      <vt:lpstr>Advisory Councils</vt:lpstr>
      <vt:lpstr>State Level Planning</vt:lpstr>
      <vt:lpstr>PowerPoint Presentation</vt:lpstr>
      <vt:lpstr>We know that the 1976 Bicentennial helped increase the number of history organizations by 30 to 40 percent.</vt:lpstr>
      <vt:lpstr>PowerPoint Presentation</vt:lpstr>
      <vt:lpstr>PowerPoint Presentation</vt:lpstr>
      <vt:lpstr>1. History involves critical thinking.  2. Historical work is like detective  work.  3. History helps us make progress toward justice.   4. Use concrete, location-specific, examples.</vt:lpstr>
      <vt:lpstr>PowerPoint Presentation</vt:lpstr>
      <vt:lpstr>PowerPoint Presentation</vt:lpstr>
      <vt:lpstr>”Beyond 250”</vt:lpstr>
      <vt:lpstr>PowerPoint Presentation</vt:lpstr>
      <vt:lpstr>PowerPoint Presentation</vt:lpstr>
      <vt:lpstr>PowerPoint Presentation</vt:lpstr>
      <vt:lpstr>PowerPoint Presentation</vt:lpstr>
      <vt:lpstr>America 250 in North Carolina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Revolutionary War  places in the carolinas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Comments</vt:lpstr>
      <vt:lpstr>Upcoming Member Webinars </vt:lpstr>
      <vt:lpstr>Upcoming SERI Webinars </vt:lpstr>
      <vt:lpstr>Upcoming Shop Talks with CoSA sponsors</vt:lpstr>
      <vt:lpstr>   Get Connected!  </vt:lpstr>
      <vt:lpstr>PowerPoint Presentation</vt:lpstr>
      <vt:lpstr>Webinar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Member Webinar   What’s On Tap for CoSA in 2021</dc:title>
  <dc:creator>Barbara Teague</dc:creator>
  <cp:lastModifiedBy>Rebecca Julson</cp:lastModifiedBy>
  <cp:revision>35</cp:revision>
  <cp:lastPrinted>2022-01-13T15:28:39Z</cp:lastPrinted>
  <dcterms:created xsi:type="dcterms:W3CDTF">2021-01-16T22:52:10Z</dcterms:created>
  <dcterms:modified xsi:type="dcterms:W3CDTF">2022-07-28T18:38:53Z</dcterms:modified>
</cp:coreProperties>
</file>