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Merriweather" panose="000005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w5PWt5WwnESbArQKNOH1nD+sF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12" autoAdjust="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68ebc575d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2568ebc575d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88fe57aa1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288fe57aa1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88fe57aa1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288fe57aa10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88fe57aa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g288fe57aa1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8a26e4d19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8a26e4d198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88fe57aa1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288fe57aa1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a26e4d19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28a26e4d198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568ebc575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568ebc575d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68ebc575d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568ebc575d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tional Archives Generic 16-9 title slide option #1">
  <p:cSld name="TITLE_2">
    <p:spTree>
      <p:nvGrpSpPr>
        <p:cNvPr id="1" name="Shape 11"/>
        <p:cNvGrpSpPr/>
        <p:nvPr/>
      </p:nvGrpSpPr>
      <p:grpSpPr>
        <a:xfrm>
          <a:off x="0" y="0"/>
          <a:ext cx="0" cy="0"/>
          <a:chOff x="0" y="0"/>
          <a:chExt cx="0" cy="0"/>
        </a:xfrm>
      </p:grpSpPr>
      <p:pic>
        <p:nvPicPr>
          <p:cNvPr id="12" name="Google Shape;12;p26" descr="National Archives power point graphic page 1" title="National Archives power point graphic page 1"/>
          <p:cNvPicPr preferRelativeResize="0"/>
          <p:nvPr/>
        </p:nvPicPr>
        <p:blipFill rotWithShape="1">
          <a:blip r:embed="rId2">
            <a:alphaModFix/>
          </a:blip>
          <a:srcRect/>
          <a:stretch/>
        </p:blipFill>
        <p:spPr>
          <a:xfrm>
            <a:off x="0" y="0"/>
            <a:ext cx="9144018" cy="5143500"/>
          </a:xfrm>
          <a:prstGeom prst="rect">
            <a:avLst/>
          </a:prstGeom>
          <a:noFill/>
          <a:ln>
            <a:noFill/>
          </a:ln>
        </p:spPr>
      </p:pic>
      <p:sp>
        <p:nvSpPr>
          <p:cNvPr id="13" name="Google Shape;13;p26"/>
          <p:cNvSpPr txBox="1"/>
          <p:nvPr/>
        </p:nvSpPr>
        <p:spPr>
          <a:xfrm>
            <a:off x="8695525" y="4684775"/>
            <a:ext cx="289200" cy="306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uk-UA" sz="1000" b="0" i="0" u="none" strike="noStrike" cap="none">
                <a:solidFill>
                  <a:srgbClr val="595959"/>
                </a:solidFill>
                <a:latin typeface="Merriweather"/>
                <a:ea typeface="Merriweather"/>
                <a:cs typeface="Merriweather"/>
                <a:sym typeface="Merriweather"/>
              </a:rPr>
              <a:t>‹#›</a:t>
            </a:fld>
            <a:endParaRPr sz="1000" b="0" i="0" u="none" strike="noStrike" cap="none">
              <a:solidFill>
                <a:srgbClr val="595959"/>
              </a:solidFill>
              <a:latin typeface="Merriweather"/>
              <a:ea typeface="Merriweather"/>
              <a:cs typeface="Merriweather"/>
              <a:sym typeface="Merriweathe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47"/>
        <p:cNvGrpSpPr/>
        <p:nvPr/>
      </p:nvGrpSpPr>
      <p:grpSpPr>
        <a:xfrm>
          <a:off x="0" y="0"/>
          <a:ext cx="0" cy="0"/>
          <a:chOff x="0" y="0"/>
          <a:chExt cx="0" cy="0"/>
        </a:xfrm>
      </p:grpSpPr>
      <p:sp>
        <p:nvSpPr>
          <p:cNvPr id="48" name="Google Shape;48;p35"/>
          <p:cNvSpPr txBox="1">
            <a:spLocks noGrp="1"/>
          </p:cNvSpPr>
          <p:nvPr>
            <p:ph type="title"/>
          </p:nvPr>
        </p:nvSpPr>
        <p:spPr>
          <a:xfrm>
            <a:off x="311708" y="744574"/>
            <a:ext cx="8520600" cy="2052600"/>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9" name="Google Shape;49;p35"/>
          <p:cNvSpPr txBox="1">
            <a:spLocks noGrp="1"/>
          </p:cNvSpPr>
          <p:nvPr>
            <p:ph type="body" idx="1"/>
          </p:nvPr>
        </p:nvSpPr>
        <p:spPr>
          <a:xfrm>
            <a:off x="311699" y="2834124"/>
            <a:ext cx="8520600" cy="79260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2800"/>
              <a:buFont typeface="Arial"/>
              <a:buNone/>
              <a:defRPr sz="2800"/>
            </a:lvl1pPr>
            <a:lvl2pPr marL="914400" lvl="1" indent="-228600" algn="ctr">
              <a:lnSpc>
                <a:spcPct val="100000"/>
              </a:lnSpc>
              <a:spcBef>
                <a:spcPts val="0"/>
              </a:spcBef>
              <a:spcAft>
                <a:spcPts val="0"/>
              </a:spcAft>
              <a:buClr>
                <a:srgbClr val="585858"/>
              </a:buClr>
              <a:buSzPts val="2800"/>
              <a:buFont typeface="Arial"/>
              <a:buNone/>
              <a:defRPr sz="2800"/>
            </a:lvl2pPr>
            <a:lvl3pPr marL="1371600" lvl="2" indent="-228600" algn="ctr">
              <a:lnSpc>
                <a:spcPct val="100000"/>
              </a:lnSpc>
              <a:spcBef>
                <a:spcPts val="0"/>
              </a:spcBef>
              <a:spcAft>
                <a:spcPts val="0"/>
              </a:spcAft>
              <a:buClr>
                <a:srgbClr val="585858"/>
              </a:buClr>
              <a:buSzPts val="2800"/>
              <a:buFont typeface="Arial"/>
              <a:buNone/>
              <a:defRPr sz="2800"/>
            </a:lvl3pPr>
            <a:lvl4pPr marL="1828800" lvl="3" indent="-228600" algn="ctr">
              <a:lnSpc>
                <a:spcPct val="100000"/>
              </a:lnSpc>
              <a:spcBef>
                <a:spcPts val="0"/>
              </a:spcBef>
              <a:spcAft>
                <a:spcPts val="0"/>
              </a:spcAft>
              <a:buClr>
                <a:srgbClr val="585858"/>
              </a:buClr>
              <a:buSzPts val="2800"/>
              <a:buFont typeface="Arial"/>
              <a:buNone/>
              <a:defRPr sz="2800"/>
            </a:lvl4pPr>
            <a:lvl5pPr marL="2286000" lvl="4" indent="-228600" algn="ctr">
              <a:lnSpc>
                <a:spcPct val="100000"/>
              </a:lnSpc>
              <a:spcBef>
                <a:spcPts val="0"/>
              </a:spcBef>
              <a:spcAft>
                <a:spcPts val="0"/>
              </a:spcAft>
              <a:buClr>
                <a:srgbClr val="585858"/>
              </a:buClr>
              <a:buSzPts val="2800"/>
              <a:buFont typeface="Arial"/>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50" name="Google Shape;50;p35"/>
          <p:cNvSpPr txBox="1">
            <a:spLocks noGrp="1"/>
          </p:cNvSpPr>
          <p:nvPr>
            <p:ph type="sldNum" idx="12"/>
          </p:nvPr>
        </p:nvSpPr>
        <p:spPr>
          <a:xfrm>
            <a:off x="8684345" y="4716769"/>
            <a:ext cx="336900" cy="338700"/>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Calibri"/>
                <a:ea typeface="Calibri"/>
                <a:cs typeface="Calibri"/>
                <a:sym typeface="Calibri"/>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Calibri"/>
                <a:ea typeface="Calibri"/>
                <a:cs typeface="Calibri"/>
                <a:sym typeface="Calibri"/>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Calibri"/>
                <a:ea typeface="Calibri"/>
                <a:cs typeface="Calibri"/>
                <a:sym typeface="Calibri"/>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Calibri"/>
                <a:ea typeface="Calibri"/>
                <a:cs typeface="Calibri"/>
                <a:sym typeface="Calibri"/>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Calibri"/>
                <a:ea typeface="Calibri"/>
                <a:cs typeface="Calibri"/>
                <a:sym typeface="Calibri"/>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Calibri"/>
                <a:ea typeface="Calibri"/>
                <a:cs typeface="Calibri"/>
                <a:sym typeface="Calibri"/>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Calibri"/>
                <a:ea typeface="Calibri"/>
                <a:cs typeface="Calibri"/>
                <a:sym typeface="Calibri"/>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Calibri"/>
                <a:ea typeface="Calibri"/>
                <a:cs typeface="Calibri"/>
                <a:sym typeface="Calibri"/>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sz="900">
              <a:solidFill>
                <a:srgbClr val="888888"/>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53" name="Google Shape;53;p3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sz="1100"/>
            </a:lvl1pPr>
            <a:lvl2pPr marL="914400" lvl="1" indent="-317500" algn="l">
              <a:lnSpc>
                <a:spcPct val="90000"/>
              </a:lnSpc>
              <a:spcBef>
                <a:spcPts val="400"/>
              </a:spcBef>
              <a:spcAft>
                <a:spcPts val="0"/>
              </a:spcAft>
              <a:buClr>
                <a:schemeClr val="dk1"/>
              </a:buClr>
              <a:buSzPts val="1400"/>
              <a:buChar char="•"/>
              <a:defRPr sz="1100"/>
            </a:lvl2pPr>
            <a:lvl3pPr marL="1371600" lvl="2" indent="-317500" algn="l">
              <a:lnSpc>
                <a:spcPct val="90000"/>
              </a:lnSpc>
              <a:spcBef>
                <a:spcPts val="400"/>
              </a:spcBef>
              <a:spcAft>
                <a:spcPts val="0"/>
              </a:spcAft>
              <a:buClr>
                <a:schemeClr val="dk1"/>
              </a:buClr>
              <a:buSzPts val="1400"/>
              <a:buChar char="•"/>
              <a:defRPr sz="1100"/>
            </a:lvl3pPr>
            <a:lvl4pPr marL="1828800" lvl="3" indent="-317500" algn="l">
              <a:lnSpc>
                <a:spcPct val="90000"/>
              </a:lnSpc>
              <a:spcBef>
                <a:spcPts val="400"/>
              </a:spcBef>
              <a:spcAft>
                <a:spcPts val="0"/>
              </a:spcAft>
              <a:buClr>
                <a:schemeClr val="dk1"/>
              </a:buClr>
              <a:buSzPts val="1400"/>
              <a:buChar char="•"/>
              <a:defRPr sz="1100"/>
            </a:lvl4pPr>
            <a:lvl5pPr marL="2286000" lvl="4" indent="-317500" algn="l">
              <a:lnSpc>
                <a:spcPct val="90000"/>
              </a:lnSpc>
              <a:spcBef>
                <a:spcPts val="400"/>
              </a:spcBef>
              <a:spcAft>
                <a:spcPts val="0"/>
              </a:spcAft>
              <a:buClr>
                <a:schemeClr val="dk1"/>
              </a:buClr>
              <a:buSzPts val="1400"/>
              <a:buChar char="•"/>
              <a:defRPr sz="1100"/>
            </a:lvl5pPr>
            <a:lvl6pPr marL="2743200" lvl="5" indent="-317500" algn="l">
              <a:lnSpc>
                <a:spcPct val="90000"/>
              </a:lnSpc>
              <a:spcBef>
                <a:spcPts val="400"/>
              </a:spcBef>
              <a:spcAft>
                <a:spcPts val="0"/>
              </a:spcAft>
              <a:buClr>
                <a:schemeClr val="dk1"/>
              </a:buClr>
              <a:buSzPts val="1400"/>
              <a:buChar char="•"/>
              <a:defRPr sz="1100"/>
            </a:lvl6pPr>
            <a:lvl7pPr marL="3200400" lvl="6" indent="-317500" algn="l">
              <a:lnSpc>
                <a:spcPct val="90000"/>
              </a:lnSpc>
              <a:spcBef>
                <a:spcPts val="400"/>
              </a:spcBef>
              <a:spcAft>
                <a:spcPts val="0"/>
              </a:spcAft>
              <a:buClr>
                <a:schemeClr val="dk1"/>
              </a:buClr>
              <a:buSzPts val="1400"/>
              <a:buChar char="•"/>
              <a:defRPr sz="1100"/>
            </a:lvl7pPr>
            <a:lvl8pPr marL="3657600" lvl="7" indent="-317500" algn="l">
              <a:lnSpc>
                <a:spcPct val="90000"/>
              </a:lnSpc>
              <a:spcBef>
                <a:spcPts val="400"/>
              </a:spcBef>
              <a:spcAft>
                <a:spcPts val="0"/>
              </a:spcAft>
              <a:buClr>
                <a:schemeClr val="dk1"/>
              </a:buClr>
              <a:buSzPts val="1400"/>
              <a:buChar char="•"/>
              <a:defRPr sz="1100"/>
            </a:lvl8pPr>
            <a:lvl9pPr marL="4114800" lvl="8" indent="-317500" algn="l">
              <a:lnSpc>
                <a:spcPct val="90000"/>
              </a:lnSpc>
              <a:spcBef>
                <a:spcPts val="400"/>
              </a:spcBef>
              <a:spcAft>
                <a:spcPts val="0"/>
              </a:spcAft>
              <a:buClr>
                <a:schemeClr val="dk1"/>
              </a:buClr>
              <a:buSzPts val="1400"/>
              <a:buChar char="•"/>
              <a:defRPr sz="1100"/>
            </a:lvl9pPr>
          </a:lstStyle>
          <a:p>
            <a:endParaRPr/>
          </a:p>
        </p:txBody>
      </p:sp>
      <p:sp>
        <p:nvSpPr>
          <p:cNvPr id="54" name="Google Shape;54;p3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55" name="Google Shape;55;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56" name="Google Shape;56;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3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59" name="Google Shape;59;p3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60" name="Google Shape;60;p3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63" name="Google Shape;63;p3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64" name="Google Shape;64;p3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65" name="Google Shape;65;p3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66" name="Google Shape;66;p3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tional Archives Generic 16-9 title slide option #2">
  <p:cSld name="National Archives Generic 16-9 title slide option #2">
    <p:spTree>
      <p:nvGrpSpPr>
        <p:cNvPr id="1" name="Shape 14"/>
        <p:cNvGrpSpPr/>
        <p:nvPr/>
      </p:nvGrpSpPr>
      <p:grpSpPr>
        <a:xfrm>
          <a:off x="0" y="0"/>
          <a:ext cx="0" cy="0"/>
          <a:chOff x="0" y="0"/>
          <a:chExt cx="0" cy="0"/>
        </a:xfrm>
      </p:grpSpPr>
      <p:pic>
        <p:nvPicPr>
          <p:cNvPr id="15" name="Google Shape;15;p27" descr="National Archives power point graphic page 2" title="National Archives power point graphic page 2"/>
          <p:cNvPicPr preferRelativeResize="0"/>
          <p:nvPr/>
        </p:nvPicPr>
        <p:blipFill rotWithShape="1">
          <a:blip r:embed="rId2">
            <a:alphaModFix/>
          </a:blip>
          <a:srcRect/>
          <a:stretch/>
        </p:blipFill>
        <p:spPr>
          <a:xfrm>
            <a:off x="0" y="1"/>
            <a:ext cx="9144000" cy="5143487"/>
          </a:xfrm>
          <a:prstGeom prst="rect">
            <a:avLst/>
          </a:prstGeom>
          <a:noFill/>
          <a:ln>
            <a:noFill/>
          </a:ln>
        </p:spPr>
      </p:pic>
      <p:sp>
        <p:nvSpPr>
          <p:cNvPr id="16" name="Google Shape;16;p27"/>
          <p:cNvSpPr txBox="1"/>
          <p:nvPr/>
        </p:nvSpPr>
        <p:spPr>
          <a:xfrm>
            <a:off x="8461800" y="4718775"/>
            <a:ext cx="682200" cy="36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uk-UA" sz="1000" b="0" i="0" u="none" strike="noStrike" cap="none">
                <a:solidFill>
                  <a:srgbClr val="FFFFFF"/>
                </a:solidFill>
                <a:latin typeface="Merriweather"/>
                <a:ea typeface="Merriweather"/>
                <a:cs typeface="Merriweather"/>
                <a:sym typeface="Merriweather"/>
              </a:rPr>
              <a:t>‹#›</a:t>
            </a:fld>
            <a:endParaRPr sz="1000" b="0" i="0" u="none" strike="noStrike" cap="none">
              <a:solidFill>
                <a:srgbClr val="FFFFFF"/>
              </a:solidFill>
              <a:latin typeface="Merriweather"/>
              <a:ea typeface="Merriweather"/>
              <a:cs typeface="Merriweather"/>
              <a:sym typeface="Merriweathe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1_Custom Layout_1">
    <p:spTree>
      <p:nvGrpSpPr>
        <p:cNvPr id="1" name="Shape 17"/>
        <p:cNvGrpSpPr/>
        <p:nvPr/>
      </p:nvGrpSpPr>
      <p:grpSpPr>
        <a:xfrm>
          <a:off x="0" y="0"/>
          <a:ext cx="0" cy="0"/>
          <a:chOff x="0" y="0"/>
          <a:chExt cx="0" cy="0"/>
        </a:xfrm>
      </p:grpSpPr>
      <p:pic>
        <p:nvPicPr>
          <p:cNvPr id="18" name="Google Shape;18;p28" descr="National Archives eagle logo in white with &quot;Office of Innovation&quot; separated by a horizontal line, centered in a vertical blue rectangle to the left. “National Archives and Records Administration” in blue text centered in the footer. " title="Office of Innovation Presentation Text Slide 2"/>
          <p:cNvPicPr preferRelativeResize="0"/>
          <p:nvPr/>
        </p:nvPicPr>
        <p:blipFill rotWithShape="1">
          <a:blip r:embed="rId2">
            <a:alphaModFix/>
          </a:blip>
          <a:srcRect/>
          <a:stretch/>
        </p:blipFill>
        <p:spPr>
          <a:xfrm>
            <a:off x="573" y="322"/>
            <a:ext cx="9143424" cy="5143176"/>
          </a:xfrm>
          <a:prstGeom prst="rect">
            <a:avLst/>
          </a:prstGeom>
          <a:noFill/>
          <a:ln>
            <a:noFill/>
          </a:ln>
        </p:spPr>
      </p:pic>
      <p:sp>
        <p:nvSpPr>
          <p:cNvPr id="19" name="Google Shape;19;p28"/>
          <p:cNvSpPr txBox="1">
            <a:spLocks noGrp="1"/>
          </p:cNvSpPr>
          <p:nvPr>
            <p:ph type="body" idx="1"/>
          </p:nvPr>
        </p:nvSpPr>
        <p:spPr>
          <a:xfrm>
            <a:off x="2971800" y="365500"/>
            <a:ext cx="5760600" cy="5664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750"/>
              </a:spcBef>
              <a:spcAft>
                <a:spcPts val="0"/>
              </a:spcAft>
              <a:buClr>
                <a:srgbClr val="000000"/>
              </a:buClr>
              <a:buSzPts val="2400"/>
              <a:buFont typeface="Arial"/>
              <a:buNone/>
              <a:defRPr sz="2400" b="0" i="0" u="none" strike="noStrike" cap="none">
                <a:solidFill>
                  <a:srgbClr val="000000"/>
                </a:solidFill>
                <a:latin typeface="Merriweather"/>
                <a:ea typeface="Merriweather"/>
                <a:cs typeface="Merriweather"/>
                <a:sym typeface="Merriweather"/>
              </a:defRPr>
            </a:lvl1pPr>
            <a:lvl2pPr marL="914400" marR="0" lvl="1" indent="-355600" algn="l">
              <a:lnSpc>
                <a:spcPct val="115000"/>
              </a:lnSpc>
              <a:spcBef>
                <a:spcPts val="375"/>
              </a:spcBef>
              <a:spcAft>
                <a:spcPts val="0"/>
              </a:spcAft>
              <a:buClr>
                <a:srgbClr val="000000"/>
              </a:buClr>
              <a:buSzPts val="2000"/>
              <a:buFont typeface="Arial"/>
              <a:buChar char="•"/>
              <a:defRPr sz="2000" i="0" u="none" strike="noStrike" cap="none">
                <a:solidFill>
                  <a:srgbClr val="000000"/>
                </a:solidFill>
                <a:latin typeface="Arial"/>
                <a:ea typeface="Arial"/>
                <a:cs typeface="Arial"/>
                <a:sym typeface="Arial"/>
              </a:defRPr>
            </a:lvl2pPr>
            <a:lvl3pPr marL="1371600" marR="0" lvl="2" indent="-355600" algn="l">
              <a:lnSpc>
                <a:spcPct val="115000"/>
              </a:lnSpc>
              <a:spcBef>
                <a:spcPts val="375"/>
              </a:spcBef>
              <a:spcAft>
                <a:spcPts val="0"/>
              </a:spcAft>
              <a:buClr>
                <a:srgbClr val="000000"/>
              </a:buClr>
              <a:buSzPts val="2000"/>
              <a:buFont typeface="Arial"/>
              <a:buChar char="•"/>
              <a:defRPr sz="1500" i="0" u="none" strike="noStrike" cap="none">
                <a:solidFill>
                  <a:srgbClr val="000000"/>
                </a:solidFill>
                <a:latin typeface="Arial"/>
                <a:ea typeface="Arial"/>
                <a:cs typeface="Arial"/>
                <a:sym typeface="Arial"/>
              </a:defRPr>
            </a:lvl3pPr>
            <a:lvl4pPr marL="1828800" marR="0" lvl="3" indent="-342900" algn="l">
              <a:lnSpc>
                <a:spcPct val="115000"/>
              </a:lnSpc>
              <a:spcBef>
                <a:spcPts val="375"/>
              </a:spcBef>
              <a:spcAft>
                <a:spcPts val="0"/>
              </a:spcAft>
              <a:buClr>
                <a:srgbClr val="000000"/>
              </a:buClr>
              <a:buSzPts val="1800"/>
              <a:buFont typeface="Arial"/>
              <a:buChar char="•"/>
              <a:defRPr sz="1350" i="0" u="none" strike="noStrike" cap="none">
                <a:solidFill>
                  <a:srgbClr val="000000"/>
                </a:solidFill>
                <a:latin typeface="Arial"/>
                <a:ea typeface="Arial"/>
                <a:cs typeface="Arial"/>
                <a:sym typeface="Arial"/>
              </a:defRPr>
            </a:lvl4pPr>
            <a:lvl5pPr marL="2286000" marR="0" lvl="4" indent="-342900" algn="l">
              <a:lnSpc>
                <a:spcPct val="115000"/>
              </a:lnSpc>
              <a:spcBef>
                <a:spcPts val="375"/>
              </a:spcBef>
              <a:spcAft>
                <a:spcPts val="0"/>
              </a:spcAft>
              <a:buClr>
                <a:srgbClr val="000000"/>
              </a:buClr>
              <a:buSzPts val="1800"/>
              <a:buFont typeface="Arial"/>
              <a:buChar char="•"/>
              <a:defRPr sz="1350" i="0" u="none" strike="noStrike" cap="none">
                <a:solidFill>
                  <a:srgbClr val="000000"/>
                </a:solidFill>
                <a:latin typeface="Arial"/>
                <a:ea typeface="Arial"/>
                <a:cs typeface="Arial"/>
                <a:sym typeface="Arial"/>
              </a:defRPr>
            </a:lvl5pPr>
            <a:lvl6pPr marL="2743200" marR="0" lvl="5" indent="-342900" algn="l">
              <a:lnSpc>
                <a:spcPct val="115000"/>
              </a:lnSpc>
              <a:spcBef>
                <a:spcPts val="375"/>
              </a:spcBef>
              <a:spcAft>
                <a:spcPts val="0"/>
              </a:spcAft>
              <a:buClr>
                <a:srgbClr val="000000"/>
              </a:buClr>
              <a:buSzPts val="1800"/>
              <a:buFont typeface="Arial"/>
              <a:buChar char="•"/>
              <a:defRPr sz="1350" i="0" u="none" strike="noStrike" cap="none">
                <a:solidFill>
                  <a:srgbClr val="000000"/>
                </a:solidFill>
                <a:latin typeface="Arial"/>
                <a:ea typeface="Arial"/>
                <a:cs typeface="Arial"/>
                <a:sym typeface="Arial"/>
              </a:defRPr>
            </a:lvl6pPr>
            <a:lvl7pPr marL="3200400" marR="0" lvl="6" indent="-342900" algn="l">
              <a:lnSpc>
                <a:spcPct val="115000"/>
              </a:lnSpc>
              <a:spcBef>
                <a:spcPts val="375"/>
              </a:spcBef>
              <a:spcAft>
                <a:spcPts val="0"/>
              </a:spcAft>
              <a:buClr>
                <a:srgbClr val="000000"/>
              </a:buClr>
              <a:buSzPts val="1800"/>
              <a:buFont typeface="Arial"/>
              <a:buChar char="•"/>
              <a:defRPr sz="1350" i="0" u="none" strike="noStrike" cap="none">
                <a:solidFill>
                  <a:srgbClr val="000000"/>
                </a:solidFill>
                <a:latin typeface="Arial"/>
                <a:ea typeface="Arial"/>
                <a:cs typeface="Arial"/>
                <a:sym typeface="Arial"/>
              </a:defRPr>
            </a:lvl7pPr>
            <a:lvl8pPr marL="3657600" marR="0" lvl="7" indent="-342900" algn="l">
              <a:lnSpc>
                <a:spcPct val="115000"/>
              </a:lnSpc>
              <a:spcBef>
                <a:spcPts val="375"/>
              </a:spcBef>
              <a:spcAft>
                <a:spcPts val="0"/>
              </a:spcAft>
              <a:buClr>
                <a:srgbClr val="000000"/>
              </a:buClr>
              <a:buSzPts val="1800"/>
              <a:buFont typeface="Arial"/>
              <a:buChar char="•"/>
              <a:defRPr sz="1350" i="0" u="none" strike="noStrike" cap="none">
                <a:solidFill>
                  <a:srgbClr val="000000"/>
                </a:solidFill>
                <a:latin typeface="Arial"/>
                <a:ea typeface="Arial"/>
                <a:cs typeface="Arial"/>
                <a:sym typeface="Arial"/>
              </a:defRPr>
            </a:lvl8pPr>
            <a:lvl9pPr marL="4114800" marR="0" lvl="8" indent="-342900" algn="l">
              <a:lnSpc>
                <a:spcPct val="115000"/>
              </a:lnSpc>
              <a:spcBef>
                <a:spcPts val="375"/>
              </a:spcBef>
              <a:spcAft>
                <a:spcPts val="0"/>
              </a:spcAft>
              <a:buClr>
                <a:srgbClr val="000000"/>
              </a:buClr>
              <a:buSzPts val="1800"/>
              <a:buFont typeface="Arial"/>
              <a:buChar char="•"/>
              <a:defRPr sz="1350" i="0" u="none" strike="noStrike" cap="none">
                <a:solidFill>
                  <a:srgbClr val="000000"/>
                </a:solidFill>
                <a:latin typeface="Arial"/>
                <a:ea typeface="Arial"/>
                <a:cs typeface="Arial"/>
                <a:sym typeface="Arial"/>
              </a:defRPr>
            </a:lvl9pPr>
          </a:lstStyle>
          <a:p>
            <a:endParaRPr/>
          </a:p>
        </p:txBody>
      </p:sp>
      <p:sp>
        <p:nvSpPr>
          <p:cNvPr id="20" name="Google Shape;20;p28"/>
          <p:cNvSpPr txBox="1">
            <a:spLocks noGrp="1"/>
          </p:cNvSpPr>
          <p:nvPr>
            <p:ph type="body" idx="2"/>
          </p:nvPr>
        </p:nvSpPr>
        <p:spPr>
          <a:xfrm>
            <a:off x="2971800" y="1088118"/>
            <a:ext cx="5760600" cy="3405600"/>
          </a:xfrm>
          <a:prstGeom prst="rect">
            <a:avLst/>
          </a:prstGeom>
          <a:noFill/>
          <a:ln>
            <a:noFill/>
          </a:ln>
        </p:spPr>
        <p:txBody>
          <a:bodyPr spcFirstLastPara="1" wrap="square" lIns="91425" tIns="45700" rIns="91425" bIns="45700" anchor="t" anchorCtr="0">
            <a:noAutofit/>
          </a:bodyPr>
          <a:lstStyle>
            <a:lvl1pPr marL="457200" marR="0" lvl="0" indent="-228600" algn="l">
              <a:lnSpc>
                <a:spcPct val="115000"/>
              </a:lnSpc>
              <a:spcBef>
                <a:spcPts val="750"/>
              </a:spcBef>
              <a:spcAft>
                <a:spcPts val="0"/>
              </a:spcAft>
              <a:buClr>
                <a:srgbClr val="000000"/>
              </a:buClr>
              <a:buSzPts val="1800"/>
              <a:buFont typeface="Arial"/>
              <a:buNone/>
              <a:defRPr sz="1800" i="0" u="none" strike="noStrike" cap="none">
                <a:solidFill>
                  <a:srgbClr val="000000"/>
                </a:solidFill>
                <a:latin typeface="Arial"/>
                <a:ea typeface="Arial"/>
                <a:cs typeface="Arial"/>
                <a:sym typeface="Arial"/>
              </a:defRPr>
            </a:lvl1pPr>
            <a:lvl2pPr marL="914400" marR="0" lvl="1" indent="-381000" algn="l">
              <a:lnSpc>
                <a:spcPct val="115000"/>
              </a:lnSpc>
              <a:spcBef>
                <a:spcPts val="375"/>
              </a:spcBef>
              <a:spcAft>
                <a:spcPts val="0"/>
              </a:spcAft>
              <a:buClr>
                <a:srgbClr val="000000"/>
              </a:buClr>
              <a:buSzPts val="2400"/>
              <a:buFont typeface="Arial"/>
              <a:buChar char="•"/>
              <a:defRPr sz="1800" i="0" u="none" strike="noStrike" cap="none">
                <a:solidFill>
                  <a:srgbClr val="000000"/>
                </a:solidFill>
                <a:latin typeface="Arial"/>
                <a:ea typeface="Arial"/>
                <a:cs typeface="Arial"/>
                <a:sym typeface="Arial"/>
              </a:defRPr>
            </a:lvl2pPr>
            <a:lvl3pPr marL="1371600" marR="0" lvl="2" indent="-355600" algn="l">
              <a:lnSpc>
                <a:spcPct val="115000"/>
              </a:lnSpc>
              <a:spcBef>
                <a:spcPts val="375"/>
              </a:spcBef>
              <a:spcAft>
                <a:spcPts val="0"/>
              </a:spcAft>
              <a:buClr>
                <a:srgbClr val="000000"/>
              </a:buClr>
              <a:buSzPts val="2000"/>
              <a:buFont typeface="Arial"/>
              <a:buChar char="•"/>
              <a:defRPr sz="1500" i="0" u="none" strike="noStrike" cap="none">
                <a:solidFill>
                  <a:srgbClr val="000000"/>
                </a:solidFill>
                <a:latin typeface="Arial"/>
                <a:ea typeface="Arial"/>
                <a:cs typeface="Arial"/>
                <a:sym typeface="Arial"/>
              </a:defRPr>
            </a:lvl3pPr>
            <a:lvl4pPr marL="1828800" marR="0" lvl="3" indent="-342900" algn="l">
              <a:lnSpc>
                <a:spcPct val="115000"/>
              </a:lnSpc>
              <a:spcBef>
                <a:spcPts val="375"/>
              </a:spcBef>
              <a:spcAft>
                <a:spcPts val="0"/>
              </a:spcAft>
              <a:buClr>
                <a:srgbClr val="000000"/>
              </a:buClr>
              <a:buSzPts val="1800"/>
              <a:buFont typeface="Arial"/>
              <a:buChar char="•"/>
              <a:defRPr sz="1350" i="0" u="none" strike="noStrike" cap="none">
                <a:solidFill>
                  <a:srgbClr val="000000"/>
                </a:solidFill>
                <a:latin typeface="Arial"/>
                <a:ea typeface="Arial"/>
                <a:cs typeface="Arial"/>
                <a:sym typeface="Arial"/>
              </a:defRPr>
            </a:lvl4pPr>
            <a:lvl5pPr marL="2286000" marR="0" lvl="4" indent="-342900" algn="l">
              <a:lnSpc>
                <a:spcPct val="115000"/>
              </a:lnSpc>
              <a:spcBef>
                <a:spcPts val="375"/>
              </a:spcBef>
              <a:spcAft>
                <a:spcPts val="0"/>
              </a:spcAft>
              <a:buClr>
                <a:srgbClr val="000000"/>
              </a:buClr>
              <a:buSzPts val="1800"/>
              <a:buFont typeface="Arial"/>
              <a:buChar char="•"/>
              <a:defRPr sz="1350" i="0" u="none" strike="noStrike" cap="none">
                <a:solidFill>
                  <a:srgbClr val="000000"/>
                </a:solidFill>
                <a:latin typeface="Arial"/>
                <a:ea typeface="Arial"/>
                <a:cs typeface="Arial"/>
                <a:sym typeface="Arial"/>
              </a:defRPr>
            </a:lvl5pPr>
            <a:lvl6pPr marL="2743200" marR="0" lvl="5" indent="-342900" algn="l">
              <a:lnSpc>
                <a:spcPct val="115000"/>
              </a:lnSpc>
              <a:spcBef>
                <a:spcPts val="375"/>
              </a:spcBef>
              <a:spcAft>
                <a:spcPts val="0"/>
              </a:spcAft>
              <a:buClr>
                <a:srgbClr val="000000"/>
              </a:buClr>
              <a:buSzPts val="1800"/>
              <a:buFont typeface="Arial"/>
              <a:buChar char="•"/>
              <a:defRPr sz="1350" i="0" u="none" strike="noStrike" cap="none">
                <a:solidFill>
                  <a:srgbClr val="000000"/>
                </a:solidFill>
                <a:latin typeface="Arial"/>
                <a:ea typeface="Arial"/>
                <a:cs typeface="Arial"/>
                <a:sym typeface="Arial"/>
              </a:defRPr>
            </a:lvl6pPr>
            <a:lvl7pPr marL="3200400" marR="0" lvl="6" indent="-342900" algn="l">
              <a:lnSpc>
                <a:spcPct val="115000"/>
              </a:lnSpc>
              <a:spcBef>
                <a:spcPts val="375"/>
              </a:spcBef>
              <a:spcAft>
                <a:spcPts val="0"/>
              </a:spcAft>
              <a:buClr>
                <a:srgbClr val="000000"/>
              </a:buClr>
              <a:buSzPts val="1800"/>
              <a:buFont typeface="Arial"/>
              <a:buChar char="•"/>
              <a:defRPr sz="1350" i="0" u="none" strike="noStrike" cap="none">
                <a:solidFill>
                  <a:srgbClr val="000000"/>
                </a:solidFill>
                <a:latin typeface="Arial"/>
                <a:ea typeface="Arial"/>
                <a:cs typeface="Arial"/>
                <a:sym typeface="Arial"/>
              </a:defRPr>
            </a:lvl7pPr>
            <a:lvl8pPr marL="3657600" marR="0" lvl="7" indent="-342900" algn="l">
              <a:lnSpc>
                <a:spcPct val="115000"/>
              </a:lnSpc>
              <a:spcBef>
                <a:spcPts val="375"/>
              </a:spcBef>
              <a:spcAft>
                <a:spcPts val="0"/>
              </a:spcAft>
              <a:buClr>
                <a:srgbClr val="000000"/>
              </a:buClr>
              <a:buSzPts val="1800"/>
              <a:buFont typeface="Arial"/>
              <a:buChar char="•"/>
              <a:defRPr sz="1350" i="0" u="none" strike="noStrike" cap="none">
                <a:solidFill>
                  <a:srgbClr val="000000"/>
                </a:solidFill>
                <a:latin typeface="Arial"/>
                <a:ea typeface="Arial"/>
                <a:cs typeface="Arial"/>
                <a:sym typeface="Arial"/>
              </a:defRPr>
            </a:lvl8pPr>
            <a:lvl9pPr marL="4114800" marR="0" lvl="8" indent="-342900" algn="l">
              <a:lnSpc>
                <a:spcPct val="115000"/>
              </a:lnSpc>
              <a:spcBef>
                <a:spcPts val="375"/>
              </a:spcBef>
              <a:spcAft>
                <a:spcPts val="0"/>
              </a:spcAft>
              <a:buClr>
                <a:srgbClr val="000000"/>
              </a:buClr>
              <a:buSzPts val="1800"/>
              <a:buFont typeface="Arial"/>
              <a:buChar char="•"/>
              <a:defRPr sz="135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21"/>
        <p:cNvGrpSpPr/>
        <p:nvPr/>
      </p:nvGrpSpPr>
      <p:grpSpPr>
        <a:xfrm>
          <a:off x="0" y="0"/>
          <a:ext cx="0" cy="0"/>
          <a:chOff x="0" y="0"/>
          <a:chExt cx="0" cy="0"/>
        </a:xfrm>
      </p:grpSpPr>
      <p:pic>
        <p:nvPicPr>
          <p:cNvPr id="22" name="Google Shape;22;p29" descr="Office of Innovation power point text slide 1&#10;&#10;National Archives eagle logo and the Office of Innovation logo with vertical line separating, in black on gray bar in header. &quot;National Archives and Records Administration&quot; in white text in blue horizontal bar in the footer."/>
          <p:cNvPicPr preferRelativeResize="0"/>
          <p:nvPr/>
        </p:nvPicPr>
        <p:blipFill rotWithShape="1">
          <a:blip r:embed="rId2">
            <a:alphaModFix/>
          </a:blip>
          <a:srcRect/>
          <a:stretch/>
        </p:blipFill>
        <p:spPr>
          <a:xfrm>
            <a:off x="288" y="162"/>
            <a:ext cx="9143712" cy="5143338"/>
          </a:xfrm>
          <a:prstGeom prst="rect">
            <a:avLst/>
          </a:prstGeom>
          <a:noFill/>
          <a:ln>
            <a:noFill/>
          </a:ln>
        </p:spPr>
      </p:pic>
      <p:sp>
        <p:nvSpPr>
          <p:cNvPr id="23" name="Google Shape;23;p29"/>
          <p:cNvSpPr txBox="1">
            <a:spLocks noGrp="1"/>
          </p:cNvSpPr>
          <p:nvPr>
            <p:ph type="body" idx="1"/>
          </p:nvPr>
        </p:nvSpPr>
        <p:spPr>
          <a:xfrm>
            <a:off x="2217907" y="310754"/>
            <a:ext cx="6758216" cy="425053"/>
          </a:xfrm>
          <a:prstGeom prst="rect">
            <a:avLst/>
          </a:prstGeom>
          <a:noFill/>
          <a:ln>
            <a:noFill/>
          </a:ln>
        </p:spPr>
        <p:txBody>
          <a:bodyPr spcFirstLastPara="1" wrap="square" lIns="68550" tIns="34275" rIns="68550" bIns="34275" anchor="t" anchorCtr="0">
            <a:noAutofit/>
          </a:bodyPr>
          <a:lstStyle>
            <a:lvl1pPr marL="457200" marR="0" lvl="0" indent="-228600" algn="ctr">
              <a:lnSpc>
                <a:spcPct val="90000"/>
              </a:lnSpc>
              <a:spcBef>
                <a:spcPts val="750"/>
              </a:spcBef>
              <a:spcAft>
                <a:spcPts val="0"/>
              </a:spcAft>
              <a:buClr>
                <a:schemeClr val="dk1"/>
              </a:buClr>
              <a:buSzPts val="3600"/>
              <a:buFont typeface="Arial"/>
              <a:buNone/>
              <a:defRPr sz="2700" b="0" i="0" u="none" strike="noStrike" cap="none">
                <a:solidFill>
                  <a:schemeClr val="dk1"/>
                </a:solidFill>
                <a:latin typeface="Merriweather"/>
                <a:ea typeface="Merriweather"/>
                <a:cs typeface="Merriweather"/>
                <a:sym typeface="Merriweather"/>
              </a:defRPr>
            </a:lvl1pPr>
            <a:lvl2pPr marL="914400" marR="0" lvl="1" indent="-38100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 name="Google Shape;24;p29"/>
          <p:cNvSpPr>
            <a:spLocks noGrp="1"/>
          </p:cNvSpPr>
          <p:nvPr>
            <p:ph type="pic" idx="2"/>
          </p:nvPr>
        </p:nvSpPr>
        <p:spPr>
          <a:xfrm>
            <a:off x="354807" y="1151335"/>
            <a:ext cx="3815103" cy="2840911"/>
          </a:xfrm>
          <a:prstGeom prst="rect">
            <a:avLst/>
          </a:prstGeom>
          <a:noFill/>
          <a:ln>
            <a:noFill/>
          </a:ln>
        </p:spPr>
      </p:sp>
      <p:sp>
        <p:nvSpPr>
          <p:cNvPr id="25" name="Google Shape;25;p29"/>
          <p:cNvSpPr txBox="1">
            <a:spLocks noGrp="1"/>
          </p:cNvSpPr>
          <p:nvPr>
            <p:ph type="body" idx="3"/>
          </p:nvPr>
        </p:nvSpPr>
        <p:spPr>
          <a:xfrm>
            <a:off x="4612200" y="1152621"/>
            <a:ext cx="4089797" cy="2840831"/>
          </a:xfrm>
          <a:prstGeom prst="rect">
            <a:avLst/>
          </a:prstGeom>
          <a:noFill/>
          <a:ln>
            <a:noFill/>
          </a:ln>
        </p:spPr>
        <p:txBody>
          <a:bodyPr spcFirstLastPara="1" wrap="square" lIns="68550" tIns="34275" rIns="68550" bIns="34275" anchor="t" anchorCtr="0">
            <a:noAutofit/>
          </a:bodyPr>
          <a:lstStyle>
            <a:lvl1pPr marL="457200" marR="0" lvl="0" indent="-228600" algn="ctr">
              <a:lnSpc>
                <a:spcPct val="90000"/>
              </a:lnSpc>
              <a:spcBef>
                <a:spcPts val="75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1pPr>
            <a:lvl2pPr marL="914400" marR="0" lvl="1" indent="-38100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ational Archives Generic 16-9 title slide option #2 1">
  <p:cSld name="CUSTOM">
    <p:spTree>
      <p:nvGrpSpPr>
        <p:cNvPr id="1" name="Shape 26"/>
        <p:cNvGrpSpPr/>
        <p:nvPr/>
      </p:nvGrpSpPr>
      <p:grpSpPr>
        <a:xfrm>
          <a:off x="0" y="0"/>
          <a:ext cx="0" cy="0"/>
          <a:chOff x="0" y="0"/>
          <a:chExt cx="0" cy="0"/>
        </a:xfrm>
      </p:grpSpPr>
      <p:pic>
        <p:nvPicPr>
          <p:cNvPr id="27" name="Google Shape;27;p30" descr="National Archives power point graphic page 2" title="National Archives power point graphic page 2"/>
          <p:cNvPicPr preferRelativeResize="0"/>
          <p:nvPr/>
        </p:nvPicPr>
        <p:blipFill rotWithShape="1">
          <a:blip r:embed="rId2">
            <a:alphaModFix/>
          </a:blip>
          <a:srcRect/>
          <a:stretch/>
        </p:blipFill>
        <p:spPr>
          <a:xfrm>
            <a:off x="0" y="0"/>
            <a:ext cx="9144000" cy="5143487"/>
          </a:xfrm>
          <a:prstGeom prst="rect">
            <a:avLst/>
          </a:prstGeom>
          <a:noFill/>
          <a:ln>
            <a:noFill/>
          </a:ln>
        </p:spPr>
      </p:pic>
      <p:sp>
        <p:nvSpPr>
          <p:cNvPr id="28" name="Google Shape;28;p30"/>
          <p:cNvSpPr txBox="1"/>
          <p:nvPr/>
        </p:nvSpPr>
        <p:spPr>
          <a:xfrm>
            <a:off x="8461800" y="4718775"/>
            <a:ext cx="682200" cy="36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uk-UA" sz="1000" b="0" i="0" u="none" strike="noStrike" cap="none">
                <a:solidFill>
                  <a:srgbClr val="FFFFFF"/>
                </a:solidFill>
                <a:latin typeface="Merriweather"/>
                <a:ea typeface="Merriweather"/>
                <a:cs typeface="Merriweather"/>
                <a:sym typeface="Merriweather"/>
              </a:rPr>
              <a:t>‹#›</a:t>
            </a:fld>
            <a:endParaRPr sz="1000" b="0" i="0" u="none" strike="noStrike" cap="none">
              <a:solidFill>
                <a:srgbClr val="FFFFFF"/>
              </a:solidFill>
              <a:latin typeface="Merriweather"/>
              <a:ea typeface="Merriweather"/>
              <a:cs typeface="Merriweather"/>
              <a:sym typeface="Merriweathe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
        <p:cNvGrpSpPr/>
        <p:nvPr/>
      </p:nvGrpSpPr>
      <p:grpSpPr>
        <a:xfrm>
          <a:off x="0" y="0"/>
          <a:ext cx="0" cy="0"/>
          <a:chOff x="0" y="0"/>
          <a:chExt cx="0" cy="0"/>
        </a:xfrm>
      </p:grpSpPr>
      <p:pic>
        <p:nvPicPr>
          <p:cNvPr id="30" name="Google Shape;30;p31" descr="Office of Innovation Power point title slide&#10;&#10;National Archives eagle logo and the Office of Innovation logo with horizontal line separating, in black on gray background. Blue horizontal bar across top. National Archives and Records Administartion in white text on top of a blue horizontal bar in the footer."/>
          <p:cNvPicPr preferRelativeResize="0"/>
          <p:nvPr/>
        </p:nvPicPr>
        <p:blipFill rotWithShape="1">
          <a:blip r:embed="rId2">
            <a:alphaModFix/>
          </a:blip>
          <a:srcRect/>
          <a:stretch/>
        </p:blipFill>
        <p:spPr>
          <a:xfrm>
            <a:off x="288" y="162"/>
            <a:ext cx="9143712" cy="5143338"/>
          </a:xfrm>
          <a:prstGeom prst="rect">
            <a:avLst/>
          </a:prstGeom>
          <a:noFill/>
          <a:ln>
            <a:noFill/>
          </a:ln>
        </p:spPr>
      </p:pic>
      <p:sp>
        <p:nvSpPr>
          <p:cNvPr id="31" name="Google Shape;31;p31"/>
          <p:cNvSpPr txBox="1">
            <a:spLocks noGrp="1"/>
          </p:cNvSpPr>
          <p:nvPr>
            <p:ph type="body" idx="1"/>
          </p:nvPr>
        </p:nvSpPr>
        <p:spPr>
          <a:xfrm>
            <a:off x="1432464" y="1990709"/>
            <a:ext cx="6279300" cy="428625"/>
          </a:xfrm>
          <a:prstGeom prst="rect">
            <a:avLst/>
          </a:prstGeom>
          <a:noFill/>
          <a:ln>
            <a:noFill/>
          </a:ln>
        </p:spPr>
        <p:txBody>
          <a:bodyPr spcFirstLastPara="1" wrap="square" lIns="68550" tIns="34275" rIns="68550" bIns="34275" anchor="t" anchorCtr="0">
            <a:noAutofit/>
          </a:bodyPr>
          <a:lstStyle>
            <a:lvl1pPr marL="457200" marR="0" lvl="0" indent="-228600" algn="ctr">
              <a:lnSpc>
                <a:spcPct val="90000"/>
              </a:lnSpc>
              <a:spcBef>
                <a:spcPts val="750"/>
              </a:spcBef>
              <a:spcAft>
                <a:spcPts val="0"/>
              </a:spcAft>
              <a:buClr>
                <a:schemeClr val="dk1"/>
              </a:buClr>
              <a:buSzPts val="3600"/>
              <a:buFont typeface="Arial"/>
              <a:buNone/>
              <a:defRPr sz="2700" b="0" i="0" u="none" strike="noStrike" cap="none">
                <a:solidFill>
                  <a:schemeClr val="dk1"/>
                </a:solidFill>
                <a:latin typeface="Merriweather"/>
                <a:ea typeface="Merriweather"/>
                <a:cs typeface="Merriweather"/>
                <a:sym typeface="Merriweather"/>
              </a:defRPr>
            </a:lvl1pPr>
            <a:lvl2pPr marL="914400" marR="0" lvl="1" indent="-38100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 name="Google Shape;32;p31"/>
          <p:cNvSpPr txBox="1">
            <a:spLocks noGrp="1"/>
          </p:cNvSpPr>
          <p:nvPr>
            <p:ph type="body" idx="2"/>
          </p:nvPr>
        </p:nvSpPr>
        <p:spPr>
          <a:xfrm>
            <a:off x="2514742" y="2821934"/>
            <a:ext cx="4114800" cy="335700"/>
          </a:xfrm>
          <a:prstGeom prst="rect">
            <a:avLst/>
          </a:prstGeom>
          <a:noFill/>
          <a:ln>
            <a:noFill/>
          </a:ln>
        </p:spPr>
        <p:txBody>
          <a:bodyPr spcFirstLastPara="1" wrap="square" lIns="68550" tIns="34275" rIns="68550" bIns="34275" anchor="t" anchorCtr="0">
            <a:noAutofit/>
          </a:bodyPr>
          <a:lstStyle>
            <a:lvl1pPr marL="457200" marR="0" lvl="0" indent="-228600" algn="ctr">
              <a:lnSpc>
                <a:spcPct val="90000"/>
              </a:lnSpc>
              <a:spcBef>
                <a:spcPts val="750"/>
              </a:spcBef>
              <a:spcAft>
                <a:spcPts val="0"/>
              </a:spcAft>
              <a:buClr>
                <a:schemeClr val="dk1"/>
              </a:buClr>
              <a:buSzPts val="2400"/>
              <a:buFont typeface="Arial"/>
              <a:buNone/>
              <a:defRPr sz="1800" b="0" i="0" u="none" strike="noStrike" cap="none">
                <a:solidFill>
                  <a:schemeClr val="dk1"/>
                </a:solidFill>
                <a:latin typeface="Merriweather"/>
                <a:ea typeface="Merriweather"/>
                <a:cs typeface="Merriweather"/>
                <a:sym typeface="Merriweather"/>
              </a:defRPr>
            </a:lvl1pPr>
            <a:lvl2pPr marL="914400" marR="0" lvl="1" indent="-38100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 name="Google Shape;33;p31"/>
          <p:cNvSpPr txBox="1">
            <a:spLocks noGrp="1"/>
          </p:cNvSpPr>
          <p:nvPr>
            <p:ph type="body" idx="3"/>
          </p:nvPr>
        </p:nvSpPr>
        <p:spPr>
          <a:xfrm>
            <a:off x="2514742" y="3713441"/>
            <a:ext cx="4114800" cy="228600"/>
          </a:xfrm>
          <a:prstGeom prst="rect">
            <a:avLst/>
          </a:prstGeom>
          <a:noFill/>
          <a:ln>
            <a:noFill/>
          </a:ln>
        </p:spPr>
        <p:txBody>
          <a:bodyPr spcFirstLastPara="1" wrap="square" lIns="68550" tIns="34275" rIns="68550" bIns="34275" anchor="t" anchorCtr="0">
            <a:noAutofit/>
          </a:bodyPr>
          <a:lstStyle>
            <a:lvl1pPr marL="457200" marR="0" lvl="0" indent="-228600" algn="ctr">
              <a:lnSpc>
                <a:spcPct val="90000"/>
              </a:lnSpc>
              <a:spcBef>
                <a:spcPts val="750"/>
              </a:spcBef>
              <a:spcAft>
                <a:spcPts val="0"/>
              </a:spcAft>
              <a:buClr>
                <a:schemeClr val="dk1"/>
              </a:buClr>
              <a:buSzPts val="1400"/>
              <a:buFont typeface="Arial"/>
              <a:buNone/>
              <a:defRPr sz="1100" b="0" i="0" u="none" strike="noStrike" cap="none">
                <a:solidFill>
                  <a:schemeClr val="dk1"/>
                </a:solidFill>
                <a:latin typeface="Merriweather"/>
                <a:ea typeface="Merriweather"/>
                <a:cs typeface="Merriweather"/>
                <a:sym typeface="Merriweather"/>
              </a:defRPr>
            </a:lvl1pPr>
            <a:lvl2pPr marL="914400" marR="0" lvl="1" indent="-38100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4"/>
        <p:cNvGrpSpPr/>
        <p:nvPr/>
      </p:nvGrpSpPr>
      <p:grpSpPr>
        <a:xfrm>
          <a:off x="0" y="0"/>
          <a:ext cx="0" cy="0"/>
          <a:chOff x="0" y="0"/>
          <a:chExt cx="0" cy="0"/>
        </a:xfrm>
      </p:grpSpPr>
      <p:pic>
        <p:nvPicPr>
          <p:cNvPr id="35" name="Google Shape;35;p32" descr="Office of Innovation power point text slide 2&#10;&#10;National Archives eagle logo and the Office of Innocation logo with horizontal line separating, in black on white vertical bar on the left side. Large blue block on the right side and National Archives and Records Administration text in black on the footer.&#10;"/>
          <p:cNvPicPr preferRelativeResize="0"/>
          <p:nvPr/>
        </p:nvPicPr>
        <p:blipFill rotWithShape="1">
          <a:blip r:embed="rId2">
            <a:alphaModFix/>
          </a:blip>
          <a:srcRect/>
          <a:stretch/>
        </p:blipFill>
        <p:spPr>
          <a:xfrm>
            <a:off x="0" y="323"/>
            <a:ext cx="9143427" cy="5143177"/>
          </a:xfrm>
          <a:prstGeom prst="rect">
            <a:avLst/>
          </a:prstGeom>
          <a:noFill/>
          <a:ln>
            <a:noFill/>
          </a:ln>
        </p:spPr>
      </p:pic>
      <p:sp>
        <p:nvSpPr>
          <p:cNvPr id="36" name="Google Shape;36;p32"/>
          <p:cNvSpPr txBox="1">
            <a:spLocks noGrp="1"/>
          </p:cNvSpPr>
          <p:nvPr>
            <p:ph type="body" idx="1"/>
          </p:nvPr>
        </p:nvSpPr>
        <p:spPr>
          <a:xfrm>
            <a:off x="2706788" y="1928813"/>
            <a:ext cx="6279356" cy="428625"/>
          </a:xfrm>
          <a:prstGeom prst="rect">
            <a:avLst/>
          </a:prstGeom>
          <a:noFill/>
          <a:ln>
            <a:noFill/>
          </a:ln>
        </p:spPr>
        <p:txBody>
          <a:bodyPr spcFirstLastPara="1" wrap="square" lIns="68550" tIns="34275" rIns="68550" bIns="34275" anchor="t" anchorCtr="0">
            <a:noAutofit/>
          </a:bodyPr>
          <a:lstStyle>
            <a:lvl1pPr marL="457200" marR="0" lvl="0" indent="-228600" algn="ctr">
              <a:lnSpc>
                <a:spcPct val="90000"/>
              </a:lnSpc>
              <a:spcBef>
                <a:spcPts val="750"/>
              </a:spcBef>
              <a:spcAft>
                <a:spcPts val="0"/>
              </a:spcAft>
              <a:buClr>
                <a:schemeClr val="lt1"/>
              </a:buClr>
              <a:buSzPts val="3600"/>
              <a:buFont typeface="Arial"/>
              <a:buNone/>
              <a:defRPr sz="2700" b="0" i="0" u="none" strike="noStrike" cap="none">
                <a:solidFill>
                  <a:schemeClr val="lt1"/>
                </a:solidFill>
                <a:latin typeface="Merriweather"/>
                <a:ea typeface="Merriweather"/>
                <a:cs typeface="Merriweather"/>
                <a:sym typeface="Merriweather"/>
              </a:defRPr>
            </a:lvl1pPr>
            <a:lvl2pPr marL="914400" marR="0" lvl="1" indent="-38100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 name="Google Shape;37;p32"/>
          <p:cNvSpPr txBox="1">
            <a:spLocks noGrp="1"/>
          </p:cNvSpPr>
          <p:nvPr>
            <p:ph type="body" idx="2"/>
          </p:nvPr>
        </p:nvSpPr>
        <p:spPr>
          <a:xfrm>
            <a:off x="3789065" y="2686051"/>
            <a:ext cx="4114800" cy="335756"/>
          </a:xfrm>
          <a:prstGeom prst="rect">
            <a:avLst/>
          </a:prstGeom>
          <a:noFill/>
          <a:ln>
            <a:noFill/>
          </a:ln>
        </p:spPr>
        <p:txBody>
          <a:bodyPr spcFirstLastPara="1" wrap="square" lIns="68550" tIns="34275" rIns="68550" bIns="34275" anchor="t" anchorCtr="0">
            <a:noAutofit/>
          </a:bodyPr>
          <a:lstStyle>
            <a:lvl1pPr marL="457200" marR="0" lvl="0" indent="-228600" algn="ctr">
              <a:lnSpc>
                <a:spcPct val="90000"/>
              </a:lnSpc>
              <a:spcBef>
                <a:spcPts val="750"/>
              </a:spcBef>
              <a:spcAft>
                <a:spcPts val="0"/>
              </a:spcAft>
              <a:buClr>
                <a:schemeClr val="lt1"/>
              </a:buClr>
              <a:buSzPts val="2400"/>
              <a:buFont typeface="Arial"/>
              <a:buNone/>
              <a:defRPr sz="1800" b="0" i="0" u="none" strike="noStrike" cap="none">
                <a:solidFill>
                  <a:schemeClr val="lt1"/>
                </a:solidFill>
                <a:latin typeface="Merriweather"/>
                <a:ea typeface="Merriweather"/>
                <a:cs typeface="Merriweather"/>
                <a:sym typeface="Merriweather"/>
              </a:defRPr>
            </a:lvl1pPr>
            <a:lvl2pPr marL="914400" marR="0" lvl="1" indent="-38100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 name="Google Shape;38;p32"/>
          <p:cNvSpPr txBox="1">
            <a:spLocks noGrp="1"/>
          </p:cNvSpPr>
          <p:nvPr>
            <p:ph type="body" idx="3"/>
          </p:nvPr>
        </p:nvSpPr>
        <p:spPr>
          <a:xfrm>
            <a:off x="3789065" y="3207545"/>
            <a:ext cx="4114800" cy="228600"/>
          </a:xfrm>
          <a:prstGeom prst="rect">
            <a:avLst/>
          </a:prstGeom>
          <a:noFill/>
          <a:ln>
            <a:noFill/>
          </a:ln>
        </p:spPr>
        <p:txBody>
          <a:bodyPr spcFirstLastPara="1" wrap="square" lIns="68550" tIns="34275" rIns="68550" bIns="34275" anchor="t" anchorCtr="0">
            <a:noAutofit/>
          </a:bodyPr>
          <a:lstStyle>
            <a:lvl1pPr marL="457200" marR="0" lvl="0" indent="-228600" algn="ctr">
              <a:lnSpc>
                <a:spcPct val="90000"/>
              </a:lnSpc>
              <a:spcBef>
                <a:spcPts val="750"/>
              </a:spcBef>
              <a:spcAft>
                <a:spcPts val="0"/>
              </a:spcAft>
              <a:buClr>
                <a:schemeClr val="lt1"/>
              </a:buClr>
              <a:buSzPts val="1400"/>
              <a:buFont typeface="Arial"/>
              <a:buNone/>
              <a:defRPr sz="1100" b="0" i="0" u="none" strike="noStrike" cap="none">
                <a:solidFill>
                  <a:schemeClr val="lt1"/>
                </a:solidFill>
                <a:latin typeface="Merriweather"/>
                <a:ea typeface="Merriweather"/>
                <a:cs typeface="Merriweather"/>
                <a:sym typeface="Merriweather"/>
              </a:defRPr>
            </a:lvl1pPr>
            <a:lvl2pPr marL="914400" marR="0" lvl="1" indent="-38100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33"/>
          <p:cNvSpPr txBox="1">
            <a:spLocks noGrp="1"/>
          </p:cNvSpPr>
          <p:nvPr>
            <p:ph type="ctrTitle"/>
          </p:nvPr>
        </p:nvSpPr>
        <p:spPr>
          <a:xfrm>
            <a:off x="311708" y="744575"/>
            <a:ext cx="8520600" cy="2052600"/>
          </a:xfrm>
          <a:prstGeom prst="rect">
            <a:avLst/>
          </a:prstGeom>
          <a:noFill/>
          <a:ln>
            <a:noFill/>
          </a:ln>
        </p:spPr>
        <p:txBody>
          <a:bodyPr spcFirstLastPara="1" wrap="square" lIns="68550" tIns="34275" rIns="68550"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41" name="Google Shape;41;p33"/>
          <p:cNvSpPr txBox="1">
            <a:spLocks noGrp="1"/>
          </p:cNvSpPr>
          <p:nvPr>
            <p:ph type="subTitle" idx="1"/>
          </p:nvPr>
        </p:nvSpPr>
        <p:spPr>
          <a:xfrm>
            <a:off x="311700" y="2834125"/>
            <a:ext cx="8520600" cy="792600"/>
          </a:xfrm>
          <a:prstGeom prst="rect">
            <a:avLst/>
          </a:prstGeom>
          <a:noFill/>
          <a:ln>
            <a:noFill/>
          </a:ln>
        </p:spPr>
        <p:txBody>
          <a:bodyPr spcFirstLastPara="1" wrap="square" lIns="68550" tIns="34275" rIns="68550" bIns="34275" anchor="t" anchorCtr="0">
            <a:noAutofit/>
          </a:bodyPr>
          <a:lstStyle>
            <a:lvl1pPr lvl="0" algn="ctr">
              <a:lnSpc>
                <a:spcPct val="100000"/>
              </a:lnSpc>
              <a:spcBef>
                <a:spcPts val="10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a:endParaRPr/>
          </a:p>
        </p:txBody>
      </p:sp>
      <p:sp>
        <p:nvSpPr>
          <p:cNvPr id="42" name="Google Shape;42;p33"/>
          <p:cNvSpPr txBox="1">
            <a:spLocks noGrp="1"/>
          </p:cNvSpPr>
          <p:nvPr>
            <p:ph type="sldNum" idx="12"/>
          </p:nvPr>
        </p:nvSpPr>
        <p:spPr>
          <a:xfrm>
            <a:off x="8472458" y="4663217"/>
            <a:ext cx="548700" cy="393600"/>
          </a:xfrm>
          <a:prstGeom prst="rect">
            <a:avLst/>
          </a:prstGeom>
          <a:noFill/>
          <a:ln>
            <a:noFill/>
          </a:ln>
        </p:spPr>
        <p:txBody>
          <a:bodyPr spcFirstLastPara="1" wrap="square" lIns="68550" tIns="34275" rIns="68550"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p34"/>
          <p:cNvSpPr txBox="1">
            <a:spLocks noGrp="1"/>
          </p:cNvSpPr>
          <p:nvPr>
            <p:ph type="title"/>
          </p:nvPr>
        </p:nvSpPr>
        <p:spPr>
          <a:xfrm>
            <a:off x="311700" y="445025"/>
            <a:ext cx="8520600" cy="572700"/>
          </a:xfrm>
          <a:prstGeom prst="rect">
            <a:avLst/>
          </a:prstGeom>
          <a:noFill/>
          <a:ln>
            <a:noFill/>
          </a:ln>
        </p:spPr>
        <p:txBody>
          <a:bodyPr spcFirstLastPara="1" wrap="square" lIns="68550" tIns="34275" rIns="68550" bIns="34275"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4"/>
          <p:cNvSpPr txBox="1">
            <a:spLocks noGrp="1"/>
          </p:cNvSpPr>
          <p:nvPr>
            <p:ph type="body" idx="1"/>
          </p:nvPr>
        </p:nvSpPr>
        <p:spPr>
          <a:xfrm>
            <a:off x="311700" y="1152475"/>
            <a:ext cx="8520600" cy="3416400"/>
          </a:xfrm>
          <a:prstGeom prst="rect">
            <a:avLst/>
          </a:prstGeom>
          <a:noFill/>
          <a:ln>
            <a:noFill/>
          </a:ln>
        </p:spPr>
        <p:txBody>
          <a:bodyPr spcFirstLastPara="1" wrap="square" lIns="68550" tIns="34275" rIns="68550" bIns="34275"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6" name="Google Shape;46;p34"/>
          <p:cNvSpPr txBox="1">
            <a:spLocks noGrp="1"/>
          </p:cNvSpPr>
          <p:nvPr>
            <p:ph type="sldNum" idx="12"/>
          </p:nvPr>
        </p:nvSpPr>
        <p:spPr>
          <a:xfrm>
            <a:off x="8472458" y="4663217"/>
            <a:ext cx="548700" cy="393600"/>
          </a:xfrm>
          <a:prstGeom prst="rect">
            <a:avLst/>
          </a:prstGeom>
          <a:noFill/>
          <a:ln>
            <a:noFill/>
          </a:ln>
        </p:spPr>
        <p:txBody>
          <a:bodyPr spcFirstLastPara="1" wrap="square" lIns="68550" tIns="34275" rIns="68550"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628650" y="273844"/>
            <a:ext cx="7886700" cy="994172"/>
          </a:xfrm>
          <a:prstGeom prst="rect">
            <a:avLst/>
          </a:prstGeom>
          <a:noFill/>
          <a:ln>
            <a:noFill/>
          </a:ln>
        </p:spPr>
        <p:txBody>
          <a:bodyPr spcFirstLastPara="1" wrap="square" lIns="68550" tIns="34275" rIns="68550" bIns="34275"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628650" y="1369219"/>
            <a:ext cx="7886700" cy="3263504"/>
          </a:xfrm>
          <a:prstGeom prst="rect">
            <a:avLst/>
          </a:prstGeom>
          <a:noFill/>
          <a:ln>
            <a:noFill/>
          </a:ln>
        </p:spPr>
        <p:txBody>
          <a:bodyPr spcFirstLastPara="1" wrap="square" lIns="68550" tIns="34275" rIns="68550" bIns="3427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628650" y="4767263"/>
            <a:ext cx="2057400" cy="273844"/>
          </a:xfrm>
          <a:prstGeom prst="rect">
            <a:avLst/>
          </a:prstGeom>
          <a:noFill/>
          <a:ln>
            <a:noFill/>
          </a:ln>
        </p:spPr>
        <p:txBody>
          <a:bodyPr spcFirstLastPara="1" wrap="square" lIns="68550" tIns="34275" rIns="68550" bIns="3427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3028950" y="4767263"/>
            <a:ext cx="3086100" cy="273844"/>
          </a:xfrm>
          <a:prstGeom prst="rect">
            <a:avLst/>
          </a:prstGeom>
          <a:noFill/>
          <a:ln>
            <a:noFill/>
          </a:ln>
        </p:spPr>
        <p:txBody>
          <a:bodyPr spcFirstLastPara="1" wrap="square" lIns="68550" tIns="34275" rIns="68550" bIns="3427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6457950" y="4767263"/>
            <a:ext cx="2057400" cy="273844"/>
          </a:xfrm>
          <a:prstGeom prst="rect">
            <a:avLst/>
          </a:prstGeom>
          <a:noFill/>
          <a:ln>
            <a:noFill/>
          </a:ln>
        </p:spPr>
        <p:txBody>
          <a:bodyPr spcFirstLastPara="1" wrap="square" lIns="68550" tIns="34275" rIns="68550"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Catalog@nara.gov" TargetMode="External"/><Relationship Id="rId3" Type="http://schemas.openxmlformats.org/officeDocument/2006/relationships/hyperlink" Target="https://archives.gov" TargetMode="External"/><Relationship Id="rId7" Type="http://schemas.openxmlformats.org/officeDocument/2006/relationships/hyperlink" Target="https://www.archives.gov/contact"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archives.gov/research/catalog/newsletter" TargetMode="External"/><Relationship Id="rId5" Type="http://schemas.openxmlformats.org/officeDocument/2006/relationships/hyperlink" Target="https://history.gov" TargetMode="External"/><Relationship Id="rId4" Type="http://schemas.openxmlformats.org/officeDocument/2006/relationships/hyperlink" Target="https://catalog.archives.gov" TargetMode="External"/><Relationship Id="rId9" Type="http://schemas.openxmlformats.org/officeDocument/2006/relationships/hyperlink" Target="mailto:jill.reilly@nar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federalregister.gov/documents/2020/12/08/2020-27065/promoting-the-use-of-trustworthy-artificial-intelligence-in-the-federal-govern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nist.gov/itl/ai-risk-management-framework" TargetMode="External"/><Relationship Id="rId4" Type="http://schemas.openxmlformats.org/officeDocument/2006/relationships/hyperlink" Target="https://www.whitehouse.gov/ostp/ai-bill-of-righ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rchives.gov/data/ai-invento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body" idx="4294967295"/>
          </p:nvPr>
        </p:nvSpPr>
        <p:spPr>
          <a:xfrm>
            <a:off x="84000" y="1840600"/>
            <a:ext cx="8976000" cy="2719200"/>
          </a:xfrm>
          <a:prstGeom prst="rect">
            <a:avLst/>
          </a:prstGeom>
          <a:noFill/>
          <a:ln>
            <a:noFill/>
          </a:ln>
        </p:spPr>
        <p:txBody>
          <a:bodyPr spcFirstLastPara="1" wrap="square" lIns="68550" tIns="34275" rIns="68550" bIns="34275" anchor="t" anchorCtr="0">
            <a:noAutofit/>
          </a:bodyPr>
          <a:lstStyle/>
          <a:p>
            <a:pPr marL="0" lvl="0" indent="0" algn="ctr" rtl="0">
              <a:lnSpc>
                <a:spcPct val="115000"/>
              </a:lnSpc>
              <a:spcBef>
                <a:spcPts val="0"/>
              </a:spcBef>
              <a:spcAft>
                <a:spcPts val="0"/>
              </a:spcAft>
              <a:buSzPts val="3600"/>
              <a:buNone/>
            </a:pPr>
            <a:r>
              <a:rPr lang="uk-UA" sz="2400">
                <a:latin typeface="Merriweather"/>
                <a:ea typeface="Merriweather"/>
                <a:cs typeface="Merriweather"/>
                <a:sym typeface="Merriweather"/>
              </a:rPr>
              <a:t>AI Strategy, Pilots, and Projects to Increase Access and Protect Privacy at the National Archives and Records Administration</a:t>
            </a:r>
            <a:endParaRPr sz="2400">
              <a:latin typeface="Merriweather"/>
              <a:ea typeface="Merriweather"/>
              <a:cs typeface="Merriweather"/>
              <a:sym typeface="Merriweather"/>
            </a:endParaRPr>
          </a:p>
          <a:p>
            <a:pPr marL="0" lvl="0" indent="0" algn="ctr" rtl="0">
              <a:lnSpc>
                <a:spcPct val="115000"/>
              </a:lnSpc>
              <a:spcBef>
                <a:spcPts val="0"/>
              </a:spcBef>
              <a:spcAft>
                <a:spcPts val="0"/>
              </a:spcAft>
              <a:buSzPts val="3600"/>
              <a:buNone/>
            </a:pPr>
            <a:endParaRPr sz="1400">
              <a:latin typeface="Merriweather"/>
              <a:ea typeface="Merriweather"/>
              <a:cs typeface="Merriweather"/>
              <a:sym typeface="Merriweather"/>
            </a:endParaRPr>
          </a:p>
          <a:p>
            <a:pPr marL="0" lvl="0" indent="0" algn="ctr" rtl="0">
              <a:lnSpc>
                <a:spcPct val="115000"/>
              </a:lnSpc>
              <a:spcBef>
                <a:spcPts val="0"/>
              </a:spcBef>
              <a:spcAft>
                <a:spcPts val="0"/>
              </a:spcAft>
              <a:buSzPts val="3600"/>
              <a:buNone/>
            </a:pPr>
            <a:endParaRPr sz="1400">
              <a:latin typeface="Merriweather"/>
              <a:ea typeface="Merriweather"/>
              <a:cs typeface="Merriweather"/>
              <a:sym typeface="Merriweather"/>
            </a:endParaRPr>
          </a:p>
          <a:p>
            <a:pPr marL="0" lvl="0" indent="0" algn="ctr" rtl="0">
              <a:lnSpc>
                <a:spcPct val="115000"/>
              </a:lnSpc>
              <a:spcBef>
                <a:spcPts val="0"/>
              </a:spcBef>
              <a:spcAft>
                <a:spcPts val="0"/>
              </a:spcAft>
              <a:buSzPts val="3600"/>
              <a:buNone/>
            </a:pPr>
            <a:r>
              <a:rPr lang="uk-UA" sz="1400">
                <a:latin typeface="Merriweather"/>
                <a:ea typeface="Merriweather"/>
                <a:cs typeface="Merriweather"/>
                <a:sym typeface="Merriweather"/>
              </a:rPr>
              <a:t>Jill Reilly</a:t>
            </a:r>
            <a:endParaRPr sz="1400">
              <a:latin typeface="Merriweather"/>
              <a:ea typeface="Merriweather"/>
              <a:cs typeface="Merriweather"/>
              <a:sym typeface="Merriweather"/>
            </a:endParaRPr>
          </a:p>
          <a:p>
            <a:pPr marL="0" lvl="0" indent="0" algn="ctr" rtl="0">
              <a:lnSpc>
                <a:spcPct val="115000"/>
              </a:lnSpc>
              <a:spcBef>
                <a:spcPts val="0"/>
              </a:spcBef>
              <a:spcAft>
                <a:spcPts val="0"/>
              </a:spcAft>
              <a:buSzPts val="3600"/>
              <a:buNone/>
            </a:pPr>
            <a:r>
              <a:rPr lang="uk-UA" sz="1400">
                <a:latin typeface="Merriweather"/>
                <a:ea typeface="Merriweather"/>
                <a:cs typeface="Merriweather"/>
                <a:sym typeface="Merriweather"/>
              </a:rPr>
              <a:t>Digital Engagement Director, Office of Innovation</a:t>
            </a:r>
            <a:endParaRPr sz="1400">
              <a:latin typeface="Merriweather"/>
              <a:ea typeface="Merriweather"/>
              <a:cs typeface="Merriweather"/>
              <a:sym typeface="Merriweather"/>
            </a:endParaRPr>
          </a:p>
          <a:p>
            <a:pPr marL="0" lvl="0" indent="0" algn="ctr" rtl="0">
              <a:lnSpc>
                <a:spcPct val="115000"/>
              </a:lnSpc>
              <a:spcBef>
                <a:spcPts val="0"/>
              </a:spcBef>
              <a:spcAft>
                <a:spcPts val="0"/>
              </a:spcAft>
              <a:buSzPts val="3600"/>
              <a:buNone/>
            </a:pPr>
            <a:r>
              <a:rPr lang="uk-UA" sz="1400">
                <a:latin typeface="Merriweather"/>
                <a:ea typeface="Merriweather"/>
                <a:cs typeface="Merriweather"/>
                <a:sym typeface="Merriweather"/>
              </a:rPr>
              <a:t>October 10, 2023</a:t>
            </a:r>
            <a:endParaRPr sz="1400">
              <a:latin typeface="Merriweather"/>
              <a:ea typeface="Merriweather"/>
              <a:cs typeface="Merriweather"/>
              <a:sym typeface="Merriweather"/>
            </a:endParaRPr>
          </a:p>
          <a:p>
            <a:pPr marL="0" lvl="0" indent="0" algn="l" rtl="0">
              <a:lnSpc>
                <a:spcPct val="115000"/>
              </a:lnSpc>
              <a:spcBef>
                <a:spcPts val="0"/>
              </a:spcBef>
              <a:spcAft>
                <a:spcPts val="0"/>
              </a:spcAft>
              <a:buSzPts val="3600"/>
              <a:buNone/>
            </a:pPr>
            <a:endParaRPr sz="1400">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g2568ebc575d_1_20"/>
          <p:cNvPicPr preferRelativeResize="0"/>
          <p:nvPr/>
        </p:nvPicPr>
        <p:blipFill rotWithShape="1">
          <a:blip r:embed="rId3">
            <a:alphaModFix/>
          </a:blip>
          <a:srcRect/>
          <a:stretch/>
        </p:blipFill>
        <p:spPr>
          <a:xfrm>
            <a:off x="771800" y="0"/>
            <a:ext cx="4182364" cy="5143499"/>
          </a:xfrm>
          <a:prstGeom prst="rect">
            <a:avLst/>
          </a:prstGeom>
          <a:noFill/>
          <a:ln w="9525" cap="flat" cmpd="sng">
            <a:solidFill>
              <a:schemeClr val="dk2"/>
            </a:solidFill>
            <a:prstDash val="solid"/>
            <a:round/>
            <a:headEnd type="none" w="sm" len="sm"/>
            <a:tailEnd type="none" w="sm" len="sm"/>
          </a:ln>
        </p:spPr>
      </p:pic>
      <p:pic>
        <p:nvPicPr>
          <p:cNvPr id="125" name="Google Shape;125;g2568ebc575d_1_20"/>
          <p:cNvPicPr preferRelativeResize="0"/>
          <p:nvPr/>
        </p:nvPicPr>
        <p:blipFill rotWithShape="1">
          <a:blip r:embed="rId4">
            <a:alphaModFix/>
          </a:blip>
          <a:srcRect/>
          <a:stretch/>
        </p:blipFill>
        <p:spPr>
          <a:xfrm>
            <a:off x="4790675" y="954650"/>
            <a:ext cx="4353325" cy="4047050"/>
          </a:xfrm>
          <a:prstGeom prst="rect">
            <a:avLst/>
          </a:prstGeom>
          <a:noFill/>
          <a:ln w="9525" cap="flat" cmpd="sng">
            <a:solidFill>
              <a:schemeClr val="dk2"/>
            </a:solidFill>
            <a:prstDash val="solid"/>
            <a:round/>
            <a:headEnd type="none" w="sm" len="sm"/>
            <a:tailEnd type="none" w="sm" len="sm"/>
          </a:ln>
        </p:spPr>
      </p:pic>
      <p:sp>
        <p:nvSpPr>
          <p:cNvPr id="126" name="Google Shape;126;g2568ebc575d_1_20"/>
          <p:cNvSpPr txBox="1"/>
          <p:nvPr/>
        </p:nvSpPr>
        <p:spPr>
          <a:xfrm>
            <a:off x="5581875" y="127375"/>
            <a:ext cx="20058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uk-UA" sz="2200" b="0" i="0" u="none" strike="noStrike" cap="none">
                <a:solidFill>
                  <a:srgbClr val="000000"/>
                </a:solidFill>
                <a:latin typeface="Merriweather"/>
                <a:ea typeface="Merriweather"/>
                <a:cs typeface="Merriweather"/>
                <a:sym typeface="Merriweather"/>
              </a:rPr>
              <a:t>History Hub</a:t>
            </a:r>
            <a:endParaRPr sz="2200" b="0" i="0" u="none" strike="noStrike" cap="none">
              <a:solidFill>
                <a:srgbClr val="000000"/>
              </a:solidFill>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88fe57aa10_0_6"/>
          <p:cNvSpPr txBox="1"/>
          <p:nvPr/>
        </p:nvSpPr>
        <p:spPr>
          <a:xfrm>
            <a:off x="305675" y="1233175"/>
            <a:ext cx="7538100" cy="18471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Char char="●"/>
            </a:pPr>
            <a:r>
              <a:rPr lang="uk-UA" sz="1600">
                <a:solidFill>
                  <a:schemeClr val="dk1"/>
                </a:solidFill>
              </a:rPr>
              <a:t>Pilot with Amazon Web Services Tools in FY23</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uk-UA" sz="1600">
                <a:solidFill>
                  <a:schemeClr val="dk1"/>
                </a:solidFill>
              </a:rPr>
              <a:t>Challenges with out of the box models</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uk-UA" sz="1600">
                <a:solidFill>
                  <a:schemeClr val="dk1"/>
                </a:solidFill>
              </a:rPr>
              <a:t>Developed a custom model</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uk-UA" sz="1600">
                <a:solidFill>
                  <a:schemeClr val="dk1"/>
                </a:solidFill>
              </a:rPr>
              <a:t>Pilot, comparison with Google Suite Tools in FY24</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uk-UA" sz="1600">
                <a:solidFill>
                  <a:schemeClr val="dk1"/>
                </a:solidFill>
              </a:rPr>
              <a:t>Testing and assessment</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uk-UA" sz="1600">
                <a:solidFill>
                  <a:schemeClr val="dk1"/>
                </a:solidFill>
              </a:rPr>
              <a:t>Lessons learned</a:t>
            </a:r>
            <a:endParaRPr sz="1600">
              <a:solidFill>
                <a:schemeClr val="dk1"/>
              </a:solidFill>
            </a:endParaRPr>
          </a:p>
        </p:txBody>
      </p:sp>
      <p:sp>
        <p:nvSpPr>
          <p:cNvPr id="132" name="Google Shape;132;g288fe57aa10_0_6"/>
          <p:cNvSpPr txBox="1"/>
          <p:nvPr/>
        </p:nvSpPr>
        <p:spPr>
          <a:xfrm>
            <a:off x="819525" y="116125"/>
            <a:ext cx="83247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uk-UA" sz="2200">
                <a:latin typeface="Merriweather"/>
                <a:ea typeface="Merriweather"/>
                <a:cs typeface="Merriweather"/>
                <a:sym typeface="Merriweather"/>
              </a:rPr>
              <a:t>Protecting Privacy: Identifying PII in Digitized Records</a:t>
            </a:r>
            <a:endParaRPr sz="2200" b="0" i="0" u="none" strike="noStrike" cap="none">
              <a:solidFill>
                <a:srgbClr val="000000"/>
              </a:solidFill>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88fe57aa10_0_16"/>
          <p:cNvSpPr txBox="1"/>
          <p:nvPr/>
        </p:nvSpPr>
        <p:spPr>
          <a:xfrm>
            <a:off x="305675" y="1233175"/>
            <a:ext cx="7538100" cy="24135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Char char="●"/>
            </a:pPr>
            <a:r>
              <a:rPr lang="uk-UA" sz="1600">
                <a:solidFill>
                  <a:schemeClr val="dk1"/>
                </a:solidFill>
              </a:rPr>
              <a:t>Pilot comparing semantic search tools compatible with OpenSearch</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uk-UA" sz="1600">
                <a:solidFill>
                  <a:schemeClr val="dk1"/>
                </a:solidFill>
              </a:rPr>
              <a:t>BERT and some others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uk-UA" sz="1600">
                <a:solidFill>
                  <a:schemeClr val="dk1"/>
                </a:solidFill>
              </a:rPr>
              <a:t>Proof of concept to determine if semantic search and knowledge graph mappings with existing models improves search retrieval</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uk-UA" sz="1600">
                <a:solidFill>
                  <a:schemeClr val="dk1"/>
                </a:solidFill>
              </a:rPr>
              <a:t>Based on identifying entities in the OCR of digitized, textual, typewritten records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uk-UA" sz="1600">
                <a:solidFill>
                  <a:schemeClr val="dk1"/>
                </a:solidFill>
              </a:rPr>
              <a:t>Integrated Project Team</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uk-UA" sz="1600">
                <a:solidFill>
                  <a:schemeClr val="dk1"/>
                </a:solidFill>
              </a:rPr>
              <a:t>Progress so far</a:t>
            </a:r>
            <a:endParaRPr sz="1600">
              <a:solidFill>
                <a:schemeClr val="dk1"/>
              </a:solidFill>
            </a:endParaRPr>
          </a:p>
        </p:txBody>
      </p:sp>
      <p:sp>
        <p:nvSpPr>
          <p:cNvPr id="138" name="Google Shape;138;g288fe57aa10_0_16"/>
          <p:cNvSpPr txBox="1"/>
          <p:nvPr/>
        </p:nvSpPr>
        <p:spPr>
          <a:xfrm>
            <a:off x="1139250" y="116125"/>
            <a:ext cx="67467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uk-UA" sz="2200">
                <a:latin typeface="Merriweather"/>
                <a:ea typeface="Merriweather"/>
                <a:cs typeface="Merriweather"/>
                <a:sym typeface="Merriweather"/>
              </a:rPr>
              <a:t>Increasing Access: Semantic Search</a:t>
            </a:r>
            <a:endParaRPr sz="2200" b="0" i="0" u="none" strike="noStrike" cap="none">
              <a:solidFill>
                <a:srgbClr val="000000"/>
              </a:solidFill>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p:nvPr/>
        </p:nvSpPr>
        <p:spPr>
          <a:xfrm>
            <a:off x="3414175" y="109750"/>
            <a:ext cx="2218500" cy="5787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0"/>
              </a:spcBef>
              <a:spcAft>
                <a:spcPts val="0"/>
              </a:spcAft>
              <a:buClr>
                <a:srgbClr val="000000"/>
              </a:buClr>
              <a:buSzPts val="3500"/>
              <a:buFont typeface="Arial"/>
              <a:buNone/>
            </a:pPr>
            <a:r>
              <a:rPr lang="uk-UA" sz="3200" b="0" i="0" u="none" strike="noStrike" cap="none">
                <a:solidFill>
                  <a:schemeClr val="dk1"/>
                </a:solidFill>
                <a:latin typeface="Merriweather"/>
                <a:ea typeface="Merriweather"/>
                <a:cs typeface="Merriweather"/>
                <a:sym typeface="Merriweather"/>
              </a:rPr>
              <a:t>Connect</a:t>
            </a:r>
            <a:endParaRPr sz="1700" b="0" i="0" u="none" strike="noStrike" cap="none">
              <a:solidFill>
                <a:srgbClr val="000000"/>
              </a:solidFill>
              <a:latin typeface="Merriweather"/>
              <a:ea typeface="Merriweather"/>
              <a:cs typeface="Merriweather"/>
              <a:sym typeface="Merriweather"/>
            </a:endParaRPr>
          </a:p>
        </p:txBody>
      </p:sp>
      <p:sp>
        <p:nvSpPr>
          <p:cNvPr id="144" name="Google Shape;144;p24"/>
          <p:cNvSpPr txBox="1"/>
          <p:nvPr/>
        </p:nvSpPr>
        <p:spPr>
          <a:xfrm>
            <a:off x="573900" y="1234150"/>
            <a:ext cx="7996200" cy="26475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50000"/>
              </a:lnSpc>
              <a:spcBef>
                <a:spcPts val="0"/>
              </a:spcBef>
              <a:spcAft>
                <a:spcPts val="0"/>
              </a:spcAft>
              <a:buClr>
                <a:srgbClr val="000000"/>
              </a:buClr>
              <a:buSzPts val="1600"/>
              <a:buFont typeface="Arial"/>
              <a:buChar char="●"/>
            </a:pPr>
            <a:r>
              <a:rPr lang="uk-UA" sz="1600"/>
              <a:t>Archives.gov: </a:t>
            </a:r>
            <a:r>
              <a:rPr lang="uk-UA" sz="1600" u="sng">
                <a:solidFill>
                  <a:schemeClr val="hlink"/>
                </a:solidFill>
                <a:hlinkClick r:id="rId3"/>
              </a:rPr>
              <a:t>https://archives.gov</a:t>
            </a:r>
            <a:r>
              <a:rPr lang="uk-UA" sz="1600"/>
              <a:t> </a:t>
            </a:r>
            <a:endParaRPr sz="1600"/>
          </a:p>
          <a:p>
            <a:pPr marL="457200" marR="0" lvl="0" indent="-330200" algn="l" rtl="0">
              <a:lnSpc>
                <a:spcPct val="150000"/>
              </a:lnSpc>
              <a:spcBef>
                <a:spcPts val="0"/>
              </a:spcBef>
              <a:spcAft>
                <a:spcPts val="0"/>
              </a:spcAft>
              <a:buClr>
                <a:srgbClr val="000000"/>
              </a:buClr>
              <a:buSzPts val="1600"/>
              <a:buFont typeface="Arial"/>
              <a:buChar char="●"/>
            </a:pPr>
            <a:r>
              <a:rPr lang="uk-UA" sz="1600" b="0" i="0" u="none" strike="noStrike" cap="none">
                <a:solidFill>
                  <a:srgbClr val="000000"/>
                </a:solidFill>
                <a:latin typeface="Arial"/>
                <a:ea typeface="Arial"/>
                <a:cs typeface="Arial"/>
                <a:sym typeface="Arial"/>
              </a:rPr>
              <a:t>National Archives Catalog: </a:t>
            </a:r>
            <a:r>
              <a:rPr lang="uk-UA" sz="1600" b="0" i="0" u="sng" strike="noStrike" cap="none">
                <a:solidFill>
                  <a:schemeClr val="hlink"/>
                </a:solidFill>
                <a:latin typeface="Arial"/>
                <a:ea typeface="Arial"/>
                <a:cs typeface="Arial"/>
                <a:sym typeface="Arial"/>
                <a:hlinkClick r:id="rId4"/>
              </a:rPr>
              <a:t>https://catalog.archives.gov</a:t>
            </a:r>
            <a:endParaRPr sz="1600" b="0" i="0" u="none" strike="noStrike" cap="none">
              <a:solidFill>
                <a:srgbClr val="000000"/>
              </a:solidFill>
              <a:latin typeface="Arial"/>
              <a:ea typeface="Arial"/>
              <a:cs typeface="Arial"/>
              <a:sym typeface="Arial"/>
            </a:endParaRPr>
          </a:p>
          <a:p>
            <a:pPr marL="457200" marR="0" lvl="0" indent="-330200" algn="l" rtl="0">
              <a:lnSpc>
                <a:spcPct val="150000"/>
              </a:lnSpc>
              <a:spcBef>
                <a:spcPts val="0"/>
              </a:spcBef>
              <a:spcAft>
                <a:spcPts val="0"/>
              </a:spcAft>
              <a:buClr>
                <a:srgbClr val="000000"/>
              </a:buClr>
              <a:buSzPts val="1600"/>
              <a:buFont typeface="Arial"/>
              <a:buChar char="●"/>
            </a:pPr>
            <a:r>
              <a:rPr lang="uk-UA" sz="1600" b="0" i="0" u="none" strike="noStrike" cap="none">
                <a:solidFill>
                  <a:srgbClr val="000000"/>
                </a:solidFill>
                <a:latin typeface="Arial"/>
                <a:ea typeface="Arial"/>
                <a:cs typeface="Arial"/>
                <a:sym typeface="Arial"/>
              </a:rPr>
              <a:t>History Hub: </a:t>
            </a:r>
            <a:r>
              <a:rPr lang="uk-UA" sz="1600" b="0" i="0" u="sng" strike="noStrike" cap="none">
                <a:solidFill>
                  <a:schemeClr val="hlink"/>
                </a:solidFill>
                <a:latin typeface="Arial"/>
                <a:ea typeface="Arial"/>
                <a:cs typeface="Arial"/>
                <a:sym typeface="Arial"/>
                <a:hlinkClick r:id="rId5"/>
              </a:rPr>
              <a:t>https://history.gov</a:t>
            </a:r>
            <a:endParaRPr sz="1600" b="0" i="0" u="none" strike="noStrike" cap="none">
              <a:solidFill>
                <a:srgbClr val="000000"/>
              </a:solidFill>
              <a:latin typeface="Arial"/>
              <a:ea typeface="Arial"/>
              <a:cs typeface="Arial"/>
              <a:sym typeface="Arial"/>
            </a:endParaRPr>
          </a:p>
          <a:p>
            <a:pPr marL="457200" marR="0" lvl="0" indent="-330200" algn="l" rtl="0">
              <a:lnSpc>
                <a:spcPct val="150000"/>
              </a:lnSpc>
              <a:spcBef>
                <a:spcPts val="0"/>
              </a:spcBef>
              <a:spcAft>
                <a:spcPts val="0"/>
              </a:spcAft>
              <a:buClr>
                <a:srgbClr val="000000"/>
              </a:buClr>
              <a:buSzPts val="1600"/>
              <a:buFont typeface="Arial"/>
              <a:buChar char="●"/>
            </a:pPr>
            <a:r>
              <a:rPr lang="uk-UA" sz="1600" b="0" i="0" u="none" strike="noStrike" cap="none">
                <a:solidFill>
                  <a:schemeClr val="dk1"/>
                </a:solidFill>
                <a:latin typeface="Arial"/>
                <a:ea typeface="Arial"/>
                <a:cs typeface="Arial"/>
                <a:sym typeface="Arial"/>
              </a:rPr>
              <a:t>Subscribe to the Catalog Newsletter: </a:t>
            </a:r>
            <a:r>
              <a:rPr lang="uk-UA" sz="1600" b="0" i="0" u="sng" strike="noStrike" cap="none">
                <a:solidFill>
                  <a:schemeClr val="hlink"/>
                </a:solidFill>
                <a:latin typeface="Arial"/>
                <a:ea typeface="Arial"/>
                <a:cs typeface="Arial"/>
                <a:sym typeface="Arial"/>
                <a:hlinkClick r:id="rId6"/>
              </a:rPr>
              <a:t>https://www.archives.gov/research/catalog/newsletter</a:t>
            </a:r>
            <a:r>
              <a:rPr lang="uk-UA" sz="1600" b="0" i="0" u="none" strike="noStrike" cap="none">
                <a:solidFill>
                  <a:schemeClr val="dk1"/>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a:p>
            <a:pPr marL="457200" marR="0" lvl="0" indent="-330200" algn="l" rtl="0">
              <a:lnSpc>
                <a:spcPct val="150000"/>
              </a:lnSpc>
              <a:spcBef>
                <a:spcPts val="0"/>
              </a:spcBef>
              <a:spcAft>
                <a:spcPts val="0"/>
              </a:spcAft>
              <a:buClr>
                <a:srgbClr val="000000"/>
              </a:buClr>
              <a:buSzPts val="1600"/>
              <a:buFont typeface="Arial"/>
              <a:buChar char="●"/>
            </a:pPr>
            <a:r>
              <a:rPr lang="uk-UA" sz="1600" b="0" i="0" u="none" strike="noStrike" cap="none">
                <a:solidFill>
                  <a:srgbClr val="000000"/>
                </a:solidFill>
                <a:latin typeface="Arial"/>
                <a:ea typeface="Arial"/>
                <a:cs typeface="Arial"/>
                <a:sym typeface="Arial"/>
              </a:rPr>
              <a:t>Contact us: </a:t>
            </a:r>
            <a:r>
              <a:rPr lang="uk-UA" sz="1600" b="0" i="0" u="sng" strike="noStrike" cap="none">
                <a:solidFill>
                  <a:schemeClr val="hlink"/>
                </a:solidFill>
                <a:latin typeface="Arial"/>
                <a:ea typeface="Arial"/>
                <a:cs typeface="Arial"/>
                <a:sym typeface="Arial"/>
                <a:hlinkClick r:id="rId7"/>
              </a:rPr>
              <a:t>Archives.gov/contact</a:t>
            </a:r>
            <a:r>
              <a:rPr lang="uk-UA" sz="1600" b="0" i="0" u="none" strike="noStrike" cap="none">
                <a:solidFill>
                  <a:srgbClr val="000000"/>
                </a:solidFill>
                <a:latin typeface="Arial"/>
                <a:ea typeface="Arial"/>
                <a:cs typeface="Arial"/>
                <a:sym typeface="Arial"/>
              </a:rPr>
              <a:t> or </a:t>
            </a:r>
            <a:r>
              <a:rPr lang="uk-UA" sz="1600" b="0" i="0" u="sng" strike="noStrike" cap="none">
                <a:solidFill>
                  <a:schemeClr val="hlink"/>
                </a:solidFill>
                <a:latin typeface="Arial"/>
                <a:ea typeface="Arial"/>
                <a:cs typeface="Arial"/>
                <a:sym typeface="Arial"/>
                <a:hlinkClick r:id="rId8"/>
              </a:rPr>
              <a:t>Catalog@nara.gov</a:t>
            </a:r>
            <a:r>
              <a:rPr lang="uk-UA"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a:p>
            <a:pPr marL="457200" marR="0" lvl="0" indent="-330200" algn="l" rtl="0">
              <a:lnSpc>
                <a:spcPct val="150000"/>
              </a:lnSpc>
              <a:spcBef>
                <a:spcPts val="0"/>
              </a:spcBef>
              <a:spcAft>
                <a:spcPts val="0"/>
              </a:spcAft>
              <a:buClr>
                <a:srgbClr val="000000"/>
              </a:buClr>
              <a:buSzPts val="1600"/>
              <a:buFont typeface="Arial"/>
              <a:buChar char="●"/>
            </a:pPr>
            <a:r>
              <a:rPr lang="uk-UA" sz="1600" b="0" i="0" u="none" strike="noStrike" cap="none">
                <a:solidFill>
                  <a:srgbClr val="000000"/>
                </a:solidFill>
                <a:latin typeface="Arial"/>
                <a:ea typeface="Arial"/>
                <a:cs typeface="Arial"/>
                <a:sym typeface="Arial"/>
              </a:rPr>
              <a:t>Contact me (Jill Reilly): </a:t>
            </a:r>
            <a:r>
              <a:rPr lang="uk-UA" sz="1600" b="0" i="0" u="sng" strike="noStrike" cap="none">
                <a:solidFill>
                  <a:schemeClr val="hlink"/>
                </a:solidFill>
                <a:latin typeface="Arial"/>
                <a:ea typeface="Arial"/>
                <a:cs typeface="Arial"/>
                <a:sym typeface="Arial"/>
                <a:hlinkClick r:id="rId9"/>
              </a:rPr>
              <a:t>jill.reilly@nara.gov</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p:nvPr/>
        </p:nvSpPr>
        <p:spPr>
          <a:xfrm>
            <a:off x="3561500" y="108950"/>
            <a:ext cx="2130000" cy="5418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0"/>
              </a:spcBef>
              <a:spcAft>
                <a:spcPts val="0"/>
              </a:spcAft>
              <a:buClr>
                <a:srgbClr val="000000"/>
              </a:buClr>
              <a:buSzPts val="2900"/>
              <a:buFont typeface="Arial"/>
              <a:buNone/>
            </a:pPr>
            <a:r>
              <a:rPr lang="uk-UA" sz="2900" b="0" i="0" u="none" strike="noStrike" cap="none">
                <a:solidFill>
                  <a:schemeClr val="dk1"/>
                </a:solidFill>
                <a:latin typeface="Merriweather"/>
                <a:ea typeface="Merriweather"/>
                <a:cs typeface="Merriweather"/>
                <a:sym typeface="Merriweather"/>
              </a:rPr>
              <a:t>Overview</a:t>
            </a:r>
            <a:endParaRPr sz="1400" b="0" i="0" u="none" strike="noStrike" cap="none">
              <a:solidFill>
                <a:srgbClr val="000000"/>
              </a:solidFill>
              <a:latin typeface="Merriweather"/>
              <a:ea typeface="Merriweather"/>
              <a:cs typeface="Merriweather"/>
              <a:sym typeface="Merriweather"/>
            </a:endParaRPr>
          </a:p>
        </p:txBody>
      </p:sp>
      <p:sp>
        <p:nvSpPr>
          <p:cNvPr id="77" name="Google Shape;77;p2"/>
          <p:cNvSpPr txBox="1"/>
          <p:nvPr/>
        </p:nvSpPr>
        <p:spPr>
          <a:xfrm>
            <a:off x="305850" y="1020300"/>
            <a:ext cx="8532300" cy="29799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rgbClr val="000000"/>
              </a:buClr>
              <a:buSzPts val="1600"/>
              <a:buFont typeface="Arial"/>
              <a:buChar char="●"/>
            </a:pPr>
            <a:r>
              <a:rPr lang="uk-UA" sz="1600" b="0" i="0" u="none" strike="noStrike" cap="none">
                <a:solidFill>
                  <a:srgbClr val="000000"/>
                </a:solidFill>
                <a:latin typeface="Arial"/>
                <a:ea typeface="Arial"/>
                <a:cs typeface="Arial"/>
                <a:sym typeface="Arial"/>
              </a:rPr>
              <a:t>About the US National Archives</a:t>
            </a:r>
            <a:endParaRPr sz="1600" b="0" i="0" u="none" strike="noStrike" cap="none">
              <a:solidFill>
                <a:srgbClr val="000000"/>
              </a:solidFill>
              <a:latin typeface="Arial"/>
              <a:ea typeface="Arial"/>
              <a:cs typeface="Arial"/>
              <a:sym typeface="Arial"/>
            </a:endParaRPr>
          </a:p>
          <a:p>
            <a:pPr marL="457200" marR="0" lvl="0" indent="-330200" algn="l" rtl="0">
              <a:lnSpc>
                <a:spcPct val="115000"/>
              </a:lnSpc>
              <a:spcBef>
                <a:spcPts val="0"/>
              </a:spcBef>
              <a:spcAft>
                <a:spcPts val="0"/>
              </a:spcAft>
              <a:buClr>
                <a:srgbClr val="000000"/>
              </a:buClr>
              <a:buSzPts val="1600"/>
              <a:buFont typeface="Arial"/>
              <a:buChar char="●"/>
            </a:pPr>
            <a:r>
              <a:rPr lang="uk-UA" sz="1600"/>
              <a:t>AI Framework</a:t>
            </a:r>
            <a:endParaRPr sz="1600"/>
          </a:p>
          <a:p>
            <a:pPr marL="457200" marR="0" lvl="0" indent="-330200" algn="l" rtl="0">
              <a:lnSpc>
                <a:spcPct val="115000"/>
              </a:lnSpc>
              <a:spcBef>
                <a:spcPts val="0"/>
              </a:spcBef>
              <a:spcAft>
                <a:spcPts val="0"/>
              </a:spcAft>
              <a:buClr>
                <a:srgbClr val="000000"/>
              </a:buClr>
              <a:buSzPts val="1600"/>
              <a:buFont typeface="Arial"/>
              <a:buChar char="●"/>
            </a:pPr>
            <a:r>
              <a:rPr lang="uk-UA" sz="1600"/>
              <a:t>External Collaboration</a:t>
            </a:r>
            <a:endParaRPr sz="1600"/>
          </a:p>
          <a:p>
            <a:pPr marL="457200" marR="0" lvl="0" indent="-330200" algn="l" rtl="0">
              <a:lnSpc>
                <a:spcPct val="115000"/>
              </a:lnSpc>
              <a:spcBef>
                <a:spcPts val="0"/>
              </a:spcBef>
              <a:spcAft>
                <a:spcPts val="0"/>
              </a:spcAft>
              <a:buSzPts val="1600"/>
              <a:buChar char="●"/>
            </a:pPr>
            <a:r>
              <a:rPr lang="uk-UA" sz="1600"/>
              <a:t>AI Strategies</a:t>
            </a:r>
            <a:endParaRPr sz="1600"/>
          </a:p>
          <a:p>
            <a:pPr marL="457200" marR="0" lvl="0" indent="-330200" algn="l" rtl="0">
              <a:lnSpc>
                <a:spcPct val="115000"/>
              </a:lnSpc>
              <a:spcBef>
                <a:spcPts val="0"/>
              </a:spcBef>
              <a:spcAft>
                <a:spcPts val="0"/>
              </a:spcAft>
              <a:buSzPts val="1600"/>
              <a:buChar char="●"/>
            </a:pPr>
            <a:r>
              <a:rPr lang="uk-UA" sz="1600"/>
              <a:t>Use Cases</a:t>
            </a:r>
            <a:endParaRPr sz="1600"/>
          </a:p>
          <a:p>
            <a:pPr marL="457200" marR="0" lvl="0" indent="-330200" algn="l" rtl="0">
              <a:lnSpc>
                <a:spcPct val="115000"/>
              </a:lnSpc>
              <a:spcBef>
                <a:spcPts val="0"/>
              </a:spcBef>
              <a:spcAft>
                <a:spcPts val="0"/>
              </a:spcAft>
              <a:buSzPts val="1600"/>
              <a:buChar char="●"/>
            </a:pPr>
            <a:r>
              <a:rPr lang="uk-UA" sz="1600"/>
              <a:t>Key Content Sources</a:t>
            </a:r>
            <a:endParaRPr sz="1600"/>
          </a:p>
          <a:p>
            <a:pPr marL="457200" marR="0" lvl="0" indent="-330200" algn="l" rtl="0">
              <a:lnSpc>
                <a:spcPct val="115000"/>
              </a:lnSpc>
              <a:spcBef>
                <a:spcPts val="0"/>
              </a:spcBef>
              <a:spcAft>
                <a:spcPts val="0"/>
              </a:spcAft>
              <a:buSzPts val="1600"/>
              <a:buChar char="●"/>
            </a:pPr>
            <a:r>
              <a:rPr lang="uk-UA" sz="1600"/>
              <a:t>Pilots and Proofs of Concept</a:t>
            </a:r>
            <a:endParaRPr sz="1600"/>
          </a:p>
          <a:p>
            <a:pPr marL="914400" marR="0" lvl="1" indent="-330200" algn="l" rtl="0">
              <a:lnSpc>
                <a:spcPct val="115000"/>
              </a:lnSpc>
              <a:spcBef>
                <a:spcPts val="0"/>
              </a:spcBef>
              <a:spcAft>
                <a:spcPts val="0"/>
              </a:spcAft>
              <a:buSzPts val="1600"/>
              <a:buChar char="○"/>
            </a:pPr>
            <a:r>
              <a:rPr lang="uk-UA" sz="1600"/>
              <a:t>Protecting Privacy: PII Screening</a:t>
            </a:r>
            <a:endParaRPr sz="1600"/>
          </a:p>
          <a:p>
            <a:pPr marL="914400" lvl="1" indent="-330200" algn="l" rtl="0">
              <a:lnSpc>
                <a:spcPct val="115000"/>
              </a:lnSpc>
              <a:spcBef>
                <a:spcPts val="0"/>
              </a:spcBef>
              <a:spcAft>
                <a:spcPts val="0"/>
              </a:spcAft>
              <a:buSzPts val="1600"/>
              <a:buChar char="○"/>
            </a:pPr>
            <a:r>
              <a:rPr lang="uk-UA" sz="1600">
                <a:solidFill>
                  <a:schemeClr val="dk1"/>
                </a:solidFill>
              </a:rPr>
              <a:t>Increasing Access: Semantic Search</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uk-UA" sz="1600">
                <a:solidFill>
                  <a:schemeClr val="dk1"/>
                </a:solidFill>
              </a:rPr>
              <a:t>Connect</a:t>
            </a:r>
            <a:endParaRPr sz="1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
          <p:cNvSpPr txBox="1"/>
          <p:nvPr/>
        </p:nvSpPr>
        <p:spPr>
          <a:xfrm>
            <a:off x="2800725" y="108950"/>
            <a:ext cx="3484200" cy="5418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0"/>
              </a:spcBef>
              <a:spcAft>
                <a:spcPts val="0"/>
              </a:spcAft>
              <a:buClr>
                <a:srgbClr val="000000"/>
              </a:buClr>
              <a:buSzPts val="2900"/>
              <a:buFont typeface="Arial"/>
              <a:buNone/>
            </a:pPr>
            <a:r>
              <a:rPr lang="uk-UA" sz="2900" b="0" i="0" u="none" strike="noStrike" cap="none">
                <a:solidFill>
                  <a:schemeClr val="dk1"/>
                </a:solidFill>
                <a:latin typeface="Merriweather"/>
                <a:ea typeface="Merriweather"/>
                <a:cs typeface="Merriweather"/>
                <a:sym typeface="Merriweather"/>
              </a:rPr>
              <a:t>About NARA</a:t>
            </a:r>
            <a:endParaRPr sz="1400" b="0" i="0" u="none" strike="noStrike" cap="none">
              <a:solidFill>
                <a:srgbClr val="000000"/>
              </a:solidFill>
              <a:latin typeface="Merriweather"/>
              <a:ea typeface="Merriweather"/>
              <a:cs typeface="Merriweather"/>
              <a:sym typeface="Merriweather"/>
            </a:endParaRPr>
          </a:p>
        </p:txBody>
      </p:sp>
      <p:pic>
        <p:nvPicPr>
          <p:cNvPr id="83" name="Google Shape;83;p3"/>
          <p:cNvPicPr preferRelativeResize="0"/>
          <p:nvPr/>
        </p:nvPicPr>
        <p:blipFill rotWithShape="1">
          <a:blip r:embed="rId3">
            <a:alphaModFix/>
          </a:blip>
          <a:srcRect/>
          <a:stretch/>
        </p:blipFill>
        <p:spPr>
          <a:xfrm>
            <a:off x="0" y="1393475"/>
            <a:ext cx="4166125" cy="2559200"/>
          </a:xfrm>
          <a:prstGeom prst="rect">
            <a:avLst/>
          </a:prstGeom>
          <a:noFill/>
          <a:ln>
            <a:noFill/>
          </a:ln>
        </p:spPr>
      </p:pic>
      <p:pic>
        <p:nvPicPr>
          <p:cNvPr id="84" name="Google Shape;84;p3"/>
          <p:cNvPicPr preferRelativeResize="0"/>
          <p:nvPr/>
        </p:nvPicPr>
        <p:blipFill rotWithShape="1">
          <a:blip r:embed="rId4">
            <a:alphaModFix/>
          </a:blip>
          <a:srcRect/>
          <a:stretch/>
        </p:blipFill>
        <p:spPr>
          <a:xfrm>
            <a:off x="4166125" y="1393475"/>
            <a:ext cx="4966102" cy="255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288fe57aa10_0_0"/>
          <p:cNvSpPr txBox="1"/>
          <p:nvPr/>
        </p:nvSpPr>
        <p:spPr>
          <a:xfrm>
            <a:off x="1741200" y="108950"/>
            <a:ext cx="5523000" cy="5418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0"/>
              </a:spcBef>
              <a:spcAft>
                <a:spcPts val="0"/>
              </a:spcAft>
              <a:buClr>
                <a:srgbClr val="000000"/>
              </a:buClr>
              <a:buSzPts val="2900"/>
              <a:buFont typeface="Arial"/>
              <a:buNone/>
            </a:pPr>
            <a:r>
              <a:rPr lang="uk-UA" sz="2900">
                <a:solidFill>
                  <a:schemeClr val="dk1"/>
                </a:solidFill>
                <a:latin typeface="Merriweather"/>
                <a:ea typeface="Merriweather"/>
                <a:cs typeface="Merriweather"/>
                <a:sym typeface="Merriweather"/>
              </a:rPr>
              <a:t>AI Framework</a:t>
            </a:r>
            <a:endParaRPr sz="1400" b="0" i="0" u="none" strike="noStrike" cap="none">
              <a:solidFill>
                <a:srgbClr val="000000"/>
              </a:solidFill>
              <a:latin typeface="Merriweather"/>
              <a:ea typeface="Merriweather"/>
              <a:cs typeface="Merriweather"/>
              <a:sym typeface="Merriweather"/>
            </a:endParaRPr>
          </a:p>
        </p:txBody>
      </p:sp>
      <p:sp>
        <p:nvSpPr>
          <p:cNvPr id="90" name="Google Shape;90;g288fe57aa10_0_0"/>
          <p:cNvSpPr txBox="1"/>
          <p:nvPr/>
        </p:nvSpPr>
        <p:spPr>
          <a:xfrm>
            <a:off x="305850" y="820025"/>
            <a:ext cx="8532300" cy="36171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rgbClr val="000000"/>
              </a:buClr>
              <a:buSzPts val="1600"/>
              <a:buFont typeface="Arial"/>
              <a:buChar char="●"/>
            </a:pPr>
            <a:r>
              <a:rPr lang="uk-UA" sz="1600"/>
              <a:t>Responsible AI and Governance: </a:t>
            </a:r>
            <a:endParaRPr sz="1600"/>
          </a:p>
          <a:p>
            <a:pPr marL="914400" marR="0" lvl="1" indent="-330200" algn="l" rtl="0">
              <a:lnSpc>
                <a:spcPct val="115000"/>
              </a:lnSpc>
              <a:spcBef>
                <a:spcPts val="0"/>
              </a:spcBef>
              <a:spcAft>
                <a:spcPts val="0"/>
              </a:spcAft>
              <a:buClr>
                <a:srgbClr val="000000"/>
              </a:buClr>
              <a:buSzPts val="1600"/>
              <a:buFont typeface="Arial"/>
              <a:buChar char="○"/>
            </a:pPr>
            <a:r>
              <a:rPr lang="uk-UA" sz="1600"/>
              <a:t>transparency / notice and clear explanations</a:t>
            </a:r>
            <a:endParaRPr sz="1600"/>
          </a:p>
          <a:p>
            <a:pPr marL="914400" marR="0" lvl="1" indent="-330200" algn="l" rtl="0">
              <a:lnSpc>
                <a:spcPct val="115000"/>
              </a:lnSpc>
              <a:spcBef>
                <a:spcPts val="0"/>
              </a:spcBef>
              <a:spcAft>
                <a:spcPts val="0"/>
              </a:spcAft>
              <a:buClr>
                <a:srgbClr val="000000"/>
              </a:buClr>
              <a:buSzPts val="1600"/>
              <a:buFont typeface="Arial"/>
              <a:buChar char="○"/>
            </a:pPr>
            <a:r>
              <a:rPr lang="uk-UA" sz="1600"/>
              <a:t>risk management</a:t>
            </a:r>
            <a:endParaRPr sz="1600"/>
          </a:p>
          <a:p>
            <a:pPr marL="914400" marR="0" lvl="1" indent="-330200" algn="l" rtl="0">
              <a:lnSpc>
                <a:spcPct val="115000"/>
              </a:lnSpc>
              <a:spcBef>
                <a:spcPts val="0"/>
              </a:spcBef>
              <a:spcAft>
                <a:spcPts val="0"/>
              </a:spcAft>
              <a:buClr>
                <a:srgbClr val="000000"/>
              </a:buClr>
              <a:buSzPts val="1600"/>
              <a:buFont typeface="Arial"/>
              <a:buChar char="○"/>
            </a:pPr>
            <a:r>
              <a:rPr lang="uk-UA" sz="1600"/>
              <a:t>ethics / discrimination protections</a:t>
            </a:r>
            <a:endParaRPr sz="1600"/>
          </a:p>
          <a:p>
            <a:pPr marL="914400" marR="0" lvl="1" indent="-330200" algn="l" rtl="0">
              <a:lnSpc>
                <a:spcPct val="115000"/>
              </a:lnSpc>
              <a:spcBef>
                <a:spcPts val="0"/>
              </a:spcBef>
              <a:spcAft>
                <a:spcPts val="0"/>
              </a:spcAft>
              <a:buClr>
                <a:srgbClr val="000000"/>
              </a:buClr>
              <a:buSzPts val="1600"/>
              <a:buFont typeface="Arial"/>
              <a:buChar char="○"/>
            </a:pPr>
            <a:r>
              <a:rPr lang="uk-UA" sz="1600"/>
              <a:t>data privacy</a:t>
            </a:r>
            <a:endParaRPr sz="1600"/>
          </a:p>
          <a:p>
            <a:pPr marL="914400" marR="0" lvl="1" indent="-330200" algn="l" rtl="0">
              <a:lnSpc>
                <a:spcPct val="115000"/>
              </a:lnSpc>
              <a:spcBef>
                <a:spcPts val="0"/>
              </a:spcBef>
              <a:spcAft>
                <a:spcPts val="0"/>
              </a:spcAft>
              <a:buClr>
                <a:srgbClr val="000000"/>
              </a:buClr>
              <a:buSzPts val="1600"/>
              <a:buFont typeface="Arial"/>
              <a:buChar char="○"/>
            </a:pPr>
            <a:r>
              <a:rPr lang="uk-UA" sz="1600"/>
              <a:t>innovation</a:t>
            </a:r>
            <a:endParaRPr sz="1600"/>
          </a:p>
          <a:p>
            <a:pPr marL="914400" marR="0" lvl="1" indent="-330200" algn="l" rtl="0">
              <a:lnSpc>
                <a:spcPct val="115000"/>
              </a:lnSpc>
              <a:spcBef>
                <a:spcPts val="0"/>
              </a:spcBef>
              <a:spcAft>
                <a:spcPts val="0"/>
              </a:spcAft>
              <a:buClr>
                <a:srgbClr val="000000"/>
              </a:buClr>
              <a:buSzPts val="1600"/>
              <a:buFont typeface="Arial"/>
              <a:buChar char="○"/>
            </a:pPr>
            <a:r>
              <a:rPr lang="uk-UA" sz="1600"/>
              <a:t>collaboration and engagement</a:t>
            </a:r>
            <a:endParaRPr sz="1600"/>
          </a:p>
          <a:p>
            <a:pPr marL="457200" marR="0" lvl="0" indent="-330200" algn="l" rtl="0">
              <a:lnSpc>
                <a:spcPct val="115000"/>
              </a:lnSpc>
              <a:spcBef>
                <a:spcPts val="0"/>
              </a:spcBef>
              <a:spcAft>
                <a:spcPts val="0"/>
              </a:spcAft>
              <a:buClr>
                <a:srgbClr val="000000"/>
              </a:buClr>
              <a:buSzPts val="1600"/>
              <a:buFont typeface="Arial"/>
              <a:buChar char="●"/>
            </a:pPr>
            <a:r>
              <a:rPr lang="uk-UA" sz="1600"/>
              <a:t>Resources:</a:t>
            </a:r>
            <a:endParaRPr sz="1600"/>
          </a:p>
          <a:p>
            <a:pPr marL="914400" marR="0" lvl="1" indent="-355600" algn="l" rtl="0">
              <a:lnSpc>
                <a:spcPct val="115000"/>
              </a:lnSpc>
              <a:spcBef>
                <a:spcPts val="0"/>
              </a:spcBef>
              <a:spcAft>
                <a:spcPts val="0"/>
              </a:spcAft>
              <a:buClr>
                <a:srgbClr val="000000"/>
              </a:buClr>
              <a:buSzPts val="2000"/>
              <a:buChar char="○"/>
            </a:pPr>
            <a:r>
              <a:rPr lang="uk-UA" sz="1600">
                <a:solidFill>
                  <a:schemeClr val="dk1"/>
                </a:solidFill>
                <a:highlight>
                  <a:srgbClr val="FFFFFF"/>
                </a:highlight>
              </a:rPr>
              <a:t>Executive Order (EO) 13960, </a:t>
            </a:r>
            <a:r>
              <a:rPr lang="uk-UA" sz="1600" u="sng">
                <a:solidFill>
                  <a:srgbClr val="0071BC"/>
                </a:solidFill>
                <a:highlight>
                  <a:srgbClr val="FFFFFF"/>
                </a:highlight>
                <a:hlinkClick r:id="rId3">
                  <a:extLst>
                    <a:ext uri="{A12FA001-AC4F-418D-AE19-62706E023703}">
                      <ahyp:hlinkClr xmlns:ahyp="http://schemas.microsoft.com/office/drawing/2018/hyperlinkcolor" val="tx"/>
                    </a:ext>
                  </a:extLst>
                </a:hlinkClick>
              </a:rPr>
              <a:t>Promoting the Use of Trustworthy Artificial Intelligence in the Federal Government</a:t>
            </a:r>
            <a:r>
              <a:rPr lang="uk-UA" sz="1600"/>
              <a:t> (2020)</a:t>
            </a:r>
            <a:endParaRPr sz="1600"/>
          </a:p>
          <a:p>
            <a:pPr marL="914400" marR="0" lvl="1" indent="-330200" algn="l" rtl="0">
              <a:lnSpc>
                <a:spcPct val="115000"/>
              </a:lnSpc>
              <a:spcBef>
                <a:spcPts val="0"/>
              </a:spcBef>
              <a:spcAft>
                <a:spcPts val="0"/>
              </a:spcAft>
              <a:buClr>
                <a:srgbClr val="000000"/>
              </a:buClr>
              <a:buSzPts val="1600"/>
              <a:buFont typeface="Arial"/>
              <a:buChar char="○"/>
            </a:pPr>
            <a:r>
              <a:rPr lang="uk-UA" sz="1600"/>
              <a:t>Federal Government </a:t>
            </a:r>
            <a:r>
              <a:rPr lang="uk-UA" sz="1600" u="sng">
                <a:solidFill>
                  <a:schemeClr val="hlink"/>
                </a:solidFill>
                <a:hlinkClick r:id="rId4"/>
              </a:rPr>
              <a:t>Blueprint for an AI Bill of Rights</a:t>
            </a:r>
            <a:r>
              <a:rPr lang="uk-UA" sz="1600"/>
              <a:t> (2022)</a:t>
            </a:r>
            <a:endParaRPr sz="1600"/>
          </a:p>
          <a:p>
            <a:pPr marL="914400" marR="0" lvl="1" indent="-330200" algn="l" rtl="0">
              <a:lnSpc>
                <a:spcPct val="115000"/>
              </a:lnSpc>
              <a:spcBef>
                <a:spcPts val="0"/>
              </a:spcBef>
              <a:spcAft>
                <a:spcPts val="0"/>
              </a:spcAft>
              <a:buSzPts val="1600"/>
              <a:buChar char="○"/>
            </a:pPr>
            <a:r>
              <a:rPr lang="uk-UA" sz="1600" u="sng">
                <a:solidFill>
                  <a:schemeClr val="hlink"/>
                </a:solidFill>
                <a:hlinkClick r:id="rId5"/>
              </a:rPr>
              <a:t>NIST’s Artificial Intelligence Risk Management Framework</a:t>
            </a:r>
            <a:r>
              <a:rPr lang="uk-UA" sz="1600"/>
              <a:t> (2023)</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8a26e4d198_0_1"/>
          <p:cNvSpPr txBox="1"/>
          <p:nvPr/>
        </p:nvSpPr>
        <p:spPr>
          <a:xfrm>
            <a:off x="1741200" y="108950"/>
            <a:ext cx="5523000" cy="5418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0"/>
              </a:spcBef>
              <a:spcAft>
                <a:spcPts val="0"/>
              </a:spcAft>
              <a:buClr>
                <a:srgbClr val="000000"/>
              </a:buClr>
              <a:buSzPts val="2900"/>
              <a:buFont typeface="Arial"/>
              <a:buNone/>
            </a:pPr>
            <a:r>
              <a:rPr lang="uk-UA" sz="2900">
                <a:solidFill>
                  <a:schemeClr val="dk1"/>
                </a:solidFill>
                <a:latin typeface="Merriweather"/>
                <a:ea typeface="Merriweather"/>
                <a:cs typeface="Merriweather"/>
                <a:sym typeface="Merriweather"/>
              </a:rPr>
              <a:t>External Collaboration</a:t>
            </a:r>
            <a:endParaRPr sz="1400" b="0" i="0" u="none" strike="noStrike" cap="none">
              <a:solidFill>
                <a:srgbClr val="000000"/>
              </a:solidFill>
              <a:latin typeface="Merriweather"/>
              <a:ea typeface="Merriweather"/>
              <a:cs typeface="Merriweather"/>
              <a:sym typeface="Merriweather"/>
            </a:endParaRPr>
          </a:p>
        </p:txBody>
      </p:sp>
      <p:sp>
        <p:nvSpPr>
          <p:cNvPr id="96" name="Google Shape;96;g28a26e4d198_0_1"/>
          <p:cNvSpPr txBox="1"/>
          <p:nvPr/>
        </p:nvSpPr>
        <p:spPr>
          <a:xfrm>
            <a:off x="305850" y="863000"/>
            <a:ext cx="8532300" cy="38295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rgbClr val="000000"/>
              </a:buClr>
              <a:buSzPts val="1600"/>
              <a:buFont typeface="Arial"/>
              <a:buChar char="●"/>
            </a:pPr>
            <a:r>
              <a:rPr lang="uk-UA" sz="1600"/>
              <a:t>NARA, Library of Congress LC Labs, Virginia Tech University Libraries and Center for Humanities, and Smithsonian Institution (SI) Office of the Chief Information Officer (OCIO) Data Science Lab on artificial intelligence (AI) for libraries, archives, and museums</a:t>
            </a:r>
            <a:endParaRPr sz="1600"/>
          </a:p>
          <a:p>
            <a:pPr marL="457200" marR="0" lvl="0" indent="-330200" algn="l" rtl="0">
              <a:lnSpc>
                <a:spcPct val="115000"/>
              </a:lnSpc>
              <a:spcBef>
                <a:spcPts val="0"/>
              </a:spcBef>
              <a:spcAft>
                <a:spcPts val="0"/>
              </a:spcAft>
              <a:buSzPts val="1600"/>
              <a:buChar char="●"/>
            </a:pPr>
            <a:r>
              <a:rPr lang="uk-UA" sz="1600"/>
              <a:t>Co-hosted workshops: April-May 2021, May 2022, and November 2022</a:t>
            </a:r>
            <a:endParaRPr sz="1600"/>
          </a:p>
          <a:p>
            <a:pPr marL="457200" marR="0" lvl="0" indent="-330200" algn="l" rtl="0">
              <a:lnSpc>
                <a:spcPct val="115000"/>
              </a:lnSpc>
              <a:spcBef>
                <a:spcPts val="0"/>
              </a:spcBef>
              <a:spcAft>
                <a:spcPts val="0"/>
              </a:spcAft>
              <a:buSzPts val="1600"/>
              <a:buChar char="●"/>
            </a:pPr>
            <a:r>
              <a:rPr lang="uk-UA" sz="1600"/>
              <a:t>Panel “AI and Public Archives: Collaborative Leadership for Responsible Adoption” at the Association for Computing Machinery and Institute of Electrical and Electronics Engineers (ACM/IEEE) Joint Conference on Digital Libraries: Rethinking Digital Records</a:t>
            </a:r>
            <a:endParaRPr sz="1600"/>
          </a:p>
          <a:p>
            <a:pPr marL="457200" marR="0" lvl="0" indent="-330200" algn="l" rtl="0">
              <a:lnSpc>
                <a:spcPct val="115000"/>
              </a:lnSpc>
              <a:spcBef>
                <a:spcPts val="0"/>
              </a:spcBef>
              <a:spcAft>
                <a:spcPts val="0"/>
              </a:spcAft>
              <a:buSzPts val="1600"/>
              <a:buChar char="●"/>
            </a:pPr>
            <a:r>
              <a:rPr lang="uk-UA" sz="1600"/>
              <a:t>“AI and Public Archives: Collaborative Leadership for Responsible Adoption” / participation at the Artificial Intelligence for Libraries, Archives, and Museums (AI4LAM) Annual International Conference “Fantastic Futures,” hosted by Internet Archive Canada in Vancouver in November 2023</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88fe57aa10_0_21"/>
          <p:cNvSpPr txBox="1"/>
          <p:nvPr/>
        </p:nvSpPr>
        <p:spPr>
          <a:xfrm>
            <a:off x="1741200" y="108950"/>
            <a:ext cx="5523000" cy="5418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0"/>
              </a:spcBef>
              <a:spcAft>
                <a:spcPts val="0"/>
              </a:spcAft>
              <a:buClr>
                <a:srgbClr val="000000"/>
              </a:buClr>
              <a:buSzPts val="2900"/>
              <a:buFont typeface="Arial"/>
              <a:buNone/>
            </a:pPr>
            <a:r>
              <a:rPr lang="uk-UA" sz="2900">
                <a:solidFill>
                  <a:schemeClr val="dk1"/>
                </a:solidFill>
                <a:latin typeface="Merriweather"/>
                <a:ea typeface="Merriweather"/>
                <a:cs typeface="Merriweather"/>
                <a:sym typeface="Merriweather"/>
              </a:rPr>
              <a:t>AI Strategies</a:t>
            </a:r>
            <a:endParaRPr sz="1400" b="0" i="0" u="none" strike="noStrike" cap="none">
              <a:solidFill>
                <a:srgbClr val="000000"/>
              </a:solidFill>
              <a:latin typeface="Merriweather"/>
              <a:ea typeface="Merriweather"/>
              <a:cs typeface="Merriweather"/>
              <a:sym typeface="Merriweather"/>
            </a:endParaRPr>
          </a:p>
        </p:txBody>
      </p:sp>
      <p:sp>
        <p:nvSpPr>
          <p:cNvPr id="102" name="Google Shape;102;g288fe57aa10_0_21"/>
          <p:cNvSpPr txBox="1"/>
          <p:nvPr/>
        </p:nvSpPr>
        <p:spPr>
          <a:xfrm>
            <a:off x="305850" y="963275"/>
            <a:ext cx="8532300" cy="29799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rgbClr val="000000"/>
              </a:buClr>
              <a:buSzPts val="1600"/>
              <a:buFont typeface="Arial"/>
              <a:buChar char="●"/>
            </a:pPr>
            <a:r>
              <a:rPr lang="uk-UA" sz="1600"/>
              <a:t>Planning for the Future: Pilots and Innovation</a:t>
            </a:r>
            <a:endParaRPr sz="1600"/>
          </a:p>
          <a:p>
            <a:pPr marL="457200" marR="0" lvl="0" indent="-330200" algn="l" rtl="0">
              <a:lnSpc>
                <a:spcPct val="115000"/>
              </a:lnSpc>
              <a:spcBef>
                <a:spcPts val="0"/>
              </a:spcBef>
              <a:spcAft>
                <a:spcPts val="0"/>
              </a:spcAft>
              <a:buSzPts val="1600"/>
              <a:buChar char="●"/>
            </a:pPr>
            <a:r>
              <a:rPr lang="uk-UA" sz="1600"/>
              <a:t>Internal Collaboration</a:t>
            </a:r>
            <a:endParaRPr sz="1600"/>
          </a:p>
          <a:p>
            <a:pPr marL="914400" lvl="1" indent="-330200" algn="l" rtl="0">
              <a:lnSpc>
                <a:spcPct val="115000"/>
              </a:lnSpc>
              <a:spcBef>
                <a:spcPts val="0"/>
              </a:spcBef>
              <a:spcAft>
                <a:spcPts val="0"/>
              </a:spcAft>
              <a:buClr>
                <a:schemeClr val="dk1"/>
              </a:buClr>
              <a:buSzPts val="1600"/>
              <a:buChar char="○"/>
            </a:pPr>
            <a:r>
              <a:rPr lang="uk-UA" sz="1600">
                <a:solidFill>
                  <a:schemeClr val="dk1"/>
                </a:solidFill>
              </a:rPr>
              <a:t>Office of Innovation</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uk-UA" sz="1600">
                <a:solidFill>
                  <a:schemeClr val="dk1"/>
                </a:solidFill>
              </a:rPr>
              <a:t>Information Services</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uk-UA" sz="1600">
                <a:solidFill>
                  <a:schemeClr val="dk1"/>
                </a:solidFill>
              </a:rPr>
              <a:t>Research Services</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uk-UA" sz="1600">
                <a:solidFill>
                  <a:schemeClr val="dk1"/>
                </a:solidFill>
              </a:rPr>
              <a:t>Presidential Libraries and Legislative Archives</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uk-UA" sz="1600">
                <a:solidFill>
                  <a:schemeClr val="dk1"/>
                </a:solidFill>
              </a:rPr>
              <a:t>Contractor Support</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uk-UA" sz="1600">
                <a:solidFill>
                  <a:schemeClr val="dk1"/>
                </a:solidFill>
              </a:rPr>
              <a:t>Archivists in the Loop</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uk-UA" sz="1600">
                <a:solidFill>
                  <a:schemeClr val="dk1"/>
                </a:solidFill>
              </a:rPr>
              <a:t>Citizen Archivists in the Loop</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uk-UA" sz="1600">
                <a:solidFill>
                  <a:schemeClr val="dk1"/>
                </a:solidFill>
              </a:rPr>
              <a:t>Sharing Knowledge</a:t>
            </a:r>
            <a:endParaRPr sz="16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8a26e4d198_0_15"/>
          <p:cNvSpPr txBox="1"/>
          <p:nvPr/>
        </p:nvSpPr>
        <p:spPr>
          <a:xfrm>
            <a:off x="1741200" y="108950"/>
            <a:ext cx="5523000" cy="5418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0"/>
              </a:spcBef>
              <a:spcAft>
                <a:spcPts val="0"/>
              </a:spcAft>
              <a:buClr>
                <a:srgbClr val="000000"/>
              </a:buClr>
              <a:buSzPts val="2900"/>
              <a:buFont typeface="Arial"/>
              <a:buNone/>
            </a:pPr>
            <a:r>
              <a:rPr lang="uk-UA" sz="2900">
                <a:solidFill>
                  <a:schemeClr val="dk1"/>
                </a:solidFill>
                <a:latin typeface="Merriweather"/>
                <a:ea typeface="Merriweather"/>
                <a:cs typeface="Merriweather"/>
                <a:sym typeface="Merriweather"/>
              </a:rPr>
              <a:t>AI Use Cases</a:t>
            </a:r>
            <a:endParaRPr sz="1400" b="0" i="0" u="none" strike="noStrike" cap="none">
              <a:solidFill>
                <a:srgbClr val="000000"/>
              </a:solidFill>
              <a:latin typeface="Merriweather"/>
              <a:ea typeface="Merriweather"/>
              <a:cs typeface="Merriweather"/>
              <a:sym typeface="Merriweather"/>
            </a:endParaRPr>
          </a:p>
        </p:txBody>
      </p:sp>
      <p:sp>
        <p:nvSpPr>
          <p:cNvPr id="108" name="Google Shape;108;g28a26e4d198_0_15"/>
          <p:cNvSpPr txBox="1"/>
          <p:nvPr/>
        </p:nvSpPr>
        <p:spPr>
          <a:xfrm>
            <a:off x="305850" y="762700"/>
            <a:ext cx="8532300" cy="38673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SzPts val="1500"/>
              <a:buChar char="●"/>
            </a:pPr>
            <a:r>
              <a:rPr lang="uk-UA" sz="1500" u="sng">
                <a:solidFill>
                  <a:schemeClr val="hlink"/>
                </a:solidFill>
                <a:hlinkClick r:id="rId3"/>
              </a:rPr>
              <a:t>NARA’s Inventory of AI Use Cases</a:t>
            </a:r>
            <a:endParaRPr sz="1500"/>
          </a:p>
          <a:p>
            <a:pPr marL="914400" marR="0" lvl="1" indent="-323850" algn="l" rtl="0">
              <a:lnSpc>
                <a:spcPct val="115000"/>
              </a:lnSpc>
              <a:spcBef>
                <a:spcPts val="0"/>
              </a:spcBef>
              <a:spcAft>
                <a:spcPts val="0"/>
              </a:spcAft>
              <a:buSzPts val="1500"/>
              <a:buChar char="○"/>
            </a:pPr>
            <a:r>
              <a:rPr lang="uk-UA" sz="1500"/>
              <a:t>AI Pilot Project to Screen and Flag for Personally Identifiable Information (PII) in Digitized Archival Records</a:t>
            </a:r>
            <a:endParaRPr sz="1500"/>
          </a:p>
          <a:p>
            <a:pPr marL="914400" marR="0" lvl="1" indent="-323850" algn="l" rtl="0">
              <a:lnSpc>
                <a:spcPct val="115000"/>
              </a:lnSpc>
              <a:spcBef>
                <a:spcPts val="0"/>
              </a:spcBef>
              <a:spcAft>
                <a:spcPts val="0"/>
              </a:spcAft>
              <a:buSzPts val="1500"/>
              <a:buChar char="○"/>
            </a:pPr>
            <a:r>
              <a:rPr lang="uk-UA" sz="1500"/>
              <a:t>AI Pilot for National Declassification Center (NDC) at NARA / </a:t>
            </a:r>
            <a:r>
              <a:rPr lang="uk-UA" sz="1500">
                <a:solidFill>
                  <a:schemeClr val="dk1"/>
                </a:solidFill>
              </a:rPr>
              <a:t>Automated Data Discovery and Classification Pilot </a:t>
            </a:r>
            <a:endParaRPr sz="1500"/>
          </a:p>
          <a:p>
            <a:pPr marL="914400" marR="0" lvl="1" indent="-323850" algn="l" rtl="0">
              <a:lnSpc>
                <a:spcPct val="115000"/>
              </a:lnSpc>
              <a:spcBef>
                <a:spcPts val="0"/>
              </a:spcBef>
              <a:spcAft>
                <a:spcPts val="0"/>
              </a:spcAft>
              <a:buSzPts val="1500"/>
              <a:buChar char="○"/>
            </a:pPr>
            <a:r>
              <a:rPr lang="uk-UA" sz="1500"/>
              <a:t>Freedom of Information Act (FOIA) Discovery AI Pilot</a:t>
            </a:r>
            <a:endParaRPr sz="1500"/>
          </a:p>
          <a:p>
            <a:pPr marL="914400" marR="0" lvl="1" indent="-323850" algn="l" rtl="0">
              <a:lnSpc>
                <a:spcPct val="115000"/>
              </a:lnSpc>
              <a:spcBef>
                <a:spcPts val="0"/>
              </a:spcBef>
              <a:spcAft>
                <a:spcPts val="0"/>
              </a:spcAft>
              <a:buSzPts val="1500"/>
              <a:buChar char="○"/>
            </a:pPr>
            <a:r>
              <a:rPr lang="uk-UA" sz="1500"/>
              <a:t>Self-Describing Records: Descriptive Metadata for Archival Descriptions </a:t>
            </a:r>
            <a:endParaRPr sz="1500"/>
          </a:p>
          <a:p>
            <a:pPr marL="914400" marR="0" lvl="1" indent="-323850" algn="l" rtl="0">
              <a:lnSpc>
                <a:spcPct val="115000"/>
              </a:lnSpc>
              <a:spcBef>
                <a:spcPts val="0"/>
              </a:spcBef>
              <a:spcAft>
                <a:spcPts val="0"/>
              </a:spcAft>
              <a:buSzPts val="1500"/>
              <a:buChar char="○"/>
            </a:pPr>
            <a:r>
              <a:rPr lang="uk-UA" sz="1500"/>
              <a:t>AI based Semantic Search for National Archives Catalog / </a:t>
            </a:r>
            <a:r>
              <a:rPr lang="uk-UA" sz="1500">
                <a:solidFill>
                  <a:schemeClr val="dk1"/>
                </a:solidFill>
              </a:rPr>
              <a:t>Topic Summarizer and Entity extraction using AI</a:t>
            </a:r>
            <a:endParaRPr sz="1500"/>
          </a:p>
          <a:p>
            <a:pPr marL="914400" marR="0" lvl="1" indent="-323850" algn="l" rtl="0">
              <a:lnSpc>
                <a:spcPct val="115000"/>
              </a:lnSpc>
              <a:spcBef>
                <a:spcPts val="0"/>
              </a:spcBef>
              <a:spcAft>
                <a:spcPts val="0"/>
              </a:spcAft>
              <a:buSzPts val="1500"/>
              <a:buChar char="○"/>
            </a:pPr>
            <a:r>
              <a:rPr lang="uk-UA" sz="1500"/>
              <a:t>Develop a new Large Language Model (LLM) for to use in Generative AI</a:t>
            </a:r>
            <a:endParaRPr sz="1500"/>
          </a:p>
          <a:p>
            <a:pPr marL="914400" marR="0" lvl="1" indent="-323850" algn="l" rtl="0">
              <a:lnSpc>
                <a:spcPct val="115000"/>
              </a:lnSpc>
              <a:spcBef>
                <a:spcPts val="0"/>
              </a:spcBef>
              <a:spcAft>
                <a:spcPts val="0"/>
              </a:spcAft>
              <a:buSzPts val="1500"/>
              <a:buChar char="○"/>
            </a:pPr>
            <a:r>
              <a:rPr lang="uk-UA" sz="1500"/>
              <a:t>Develop a natural language based chat interface (like ChatGPT) </a:t>
            </a:r>
            <a:endParaRPr sz="1500"/>
          </a:p>
          <a:p>
            <a:pPr marL="914400" marR="0" lvl="1" indent="-323850" algn="l" rtl="0">
              <a:lnSpc>
                <a:spcPct val="115000"/>
              </a:lnSpc>
              <a:spcBef>
                <a:spcPts val="0"/>
              </a:spcBef>
              <a:spcAft>
                <a:spcPts val="0"/>
              </a:spcAft>
              <a:buSzPts val="1500"/>
              <a:buChar char="○"/>
            </a:pPr>
            <a:r>
              <a:rPr lang="uk-UA" sz="1500"/>
              <a:t>Create an AI based knowledge articles chat interface for working with Veterans documents</a:t>
            </a:r>
            <a:endParaRPr sz="1500"/>
          </a:p>
          <a:p>
            <a:pPr marL="914400" marR="0" lvl="1" indent="-323850" algn="l" rtl="0">
              <a:lnSpc>
                <a:spcPct val="115000"/>
              </a:lnSpc>
              <a:spcBef>
                <a:spcPts val="0"/>
              </a:spcBef>
              <a:spcAft>
                <a:spcPts val="0"/>
              </a:spcAft>
              <a:buSzPts val="1500"/>
              <a:buChar char="○"/>
            </a:pPr>
            <a:r>
              <a:rPr lang="uk-UA" sz="1500"/>
              <a:t>Generative AI for Google Workspace for Internal Employees</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568ebc575d_0_88"/>
          <p:cNvSpPr txBox="1"/>
          <p:nvPr/>
        </p:nvSpPr>
        <p:spPr>
          <a:xfrm>
            <a:off x="1350025" y="116125"/>
            <a:ext cx="20058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uk-UA" sz="2200" b="0" i="0" u="none" strike="noStrike" cap="none">
                <a:solidFill>
                  <a:srgbClr val="000000"/>
                </a:solidFill>
                <a:latin typeface="Merriweather"/>
                <a:ea typeface="Merriweather"/>
                <a:cs typeface="Merriweather"/>
                <a:sym typeface="Merriweather"/>
              </a:rPr>
              <a:t>The Catalog</a:t>
            </a:r>
            <a:endParaRPr sz="2200" b="0" i="0" u="none" strike="noStrike" cap="none">
              <a:solidFill>
                <a:srgbClr val="000000"/>
              </a:solidFill>
              <a:latin typeface="Merriweather"/>
              <a:ea typeface="Merriweather"/>
              <a:cs typeface="Merriweather"/>
              <a:sym typeface="Merriweather"/>
            </a:endParaRPr>
          </a:p>
        </p:txBody>
      </p:sp>
      <p:pic>
        <p:nvPicPr>
          <p:cNvPr id="114" name="Google Shape;114;g2568ebc575d_0_88"/>
          <p:cNvPicPr preferRelativeResize="0"/>
          <p:nvPr/>
        </p:nvPicPr>
        <p:blipFill rotWithShape="1">
          <a:blip r:embed="rId3">
            <a:alphaModFix/>
          </a:blip>
          <a:srcRect/>
          <a:stretch/>
        </p:blipFill>
        <p:spPr>
          <a:xfrm>
            <a:off x="0" y="789125"/>
            <a:ext cx="9144000" cy="43257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g2568ebc575d_1_27"/>
          <p:cNvPicPr preferRelativeResize="0"/>
          <p:nvPr/>
        </p:nvPicPr>
        <p:blipFill rotWithShape="1">
          <a:blip r:embed="rId3">
            <a:alphaModFix/>
          </a:blip>
          <a:srcRect/>
          <a:stretch/>
        </p:blipFill>
        <p:spPr>
          <a:xfrm>
            <a:off x="1015450" y="0"/>
            <a:ext cx="7445674" cy="50649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Words>
  <Application>Microsoft Office PowerPoint</Application>
  <PresentationFormat>On-screen Show (16:9)</PresentationFormat>
  <Paragraphs>80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Merriweather</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Jill</cp:lastModifiedBy>
  <cp:revision>1</cp:revision>
  <dcterms:modified xsi:type="dcterms:W3CDTF">2023-10-10T16:38:26Z</dcterms:modified>
</cp:coreProperties>
</file>