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382" r:id="rId3"/>
    <p:sldId id="393" r:id="rId4"/>
    <p:sldId id="395" r:id="rId5"/>
    <p:sldId id="405" r:id="rId6"/>
    <p:sldId id="406" r:id="rId7"/>
    <p:sldId id="398" r:id="rId8"/>
    <p:sldId id="410" r:id="rId9"/>
    <p:sldId id="407" r:id="rId10"/>
    <p:sldId id="408" r:id="rId11"/>
    <p:sldId id="417" r:id="rId12"/>
    <p:sldId id="422" r:id="rId13"/>
    <p:sldId id="384" r:id="rId14"/>
    <p:sldId id="423" r:id="rId15"/>
    <p:sldId id="403" r:id="rId16"/>
    <p:sldId id="418" r:id="rId17"/>
    <p:sldId id="412" r:id="rId18"/>
    <p:sldId id="413" r:id="rId19"/>
    <p:sldId id="414" r:id="rId20"/>
    <p:sldId id="415" r:id="rId21"/>
    <p:sldId id="387" r:id="rId22"/>
    <p:sldId id="420" r:id="rId23"/>
    <p:sldId id="421" r:id="rId24"/>
    <p:sldId id="416" r:id="rId25"/>
    <p:sldId id="392" r:id="rId26"/>
    <p:sldId id="404" r:id="rId27"/>
    <p:sldId id="400" r:id="rId28"/>
    <p:sldId id="339" r:id="rId29"/>
    <p:sldId id="424"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initials="L" lastIdx="1" clrIdx="0">
    <p:extLst>
      <p:ext uri="{19B8F6BF-5375-455C-9EA6-DF929625EA0E}">
        <p15:presenceInfo xmlns:p15="http://schemas.microsoft.com/office/powerpoint/2012/main" userId="Lis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p:cViewPr varScale="1">
        <p:scale>
          <a:sx n="120" d="100"/>
          <a:sy n="120" d="100"/>
        </p:scale>
        <p:origin x="126" y="252"/>
      </p:cViewPr>
      <p:guideLst/>
    </p:cSldViewPr>
  </p:slideViewPr>
  <p:notesTextViewPr>
    <p:cViewPr>
      <p:scale>
        <a:sx n="1" d="1"/>
        <a:sy n="1" d="1"/>
      </p:scale>
      <p:origin x="0" y="0"/>
    </p:cViewPr>
  </p:notesTextViewPr>
  <p:sorterViewPr>
    <p:cViewPr>
      <p:scale>
        <a:sx n="100" d="100"/>
        <a:sy n="100" d="100"/>
      </p:scale>
      <p:origin x="0" y="-825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US" dirty="0"/>
              <a:t>Overall Response Rate</a:t>
            </a:r>
          </a:p>
          <a:p>
            <a:pPr>
              <a:defRPr/>
            </a:pPr>
            <a:r>
              <a:rPr lang="en-US" dirty="0"/>
              <a:t>(of 70 potential responses)</a:t>
            </a:r>
          </a:p>
        </c:rich>
      </c:tx>
      <c:layout>
        <c:manualLayout>
          <c:xMode val="edge"/>
          <c:yMode val="edge"/>
          <c:x val="0.24669721468762892"/>
          <c:y val="7.0938756207141171E-2"/>
        </c:manualLayout>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dLbl>
              <c:idx val="5"/>
              <c:tx>
                <c:rich>
                  <a:bodyPr/>
                  <a:lstStyle/>
                  <a:p>
                    <a:r>
                      <a:rPr lang="en-US"/>
                      <a:t>44</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7298-4A86-ACC7-B28C892901BE}"/>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Sheet1!$D$1:$D$6</c:f>
              <c:strCache>
                <c:ptCount val="6"/>
                <c:pt idx="0">
                  <c:v>FY2012</c:v>
                </c:pt>
                <c:pt idx="1">
                  <c:v>FY2014</c:v>
                </c:pt>
                <c:pt idx="2">
                  <c:v>FY2016</c:v>
                </c:pt>
                <c:pt idx="3">
                  <c:v>FY2018</c:v>
                </c:pt>
                <c:pt idx="4">
                  <c:v>FY2020</c:v>
                </c:pt>
                <c:pt idx="5">
                  <c:v>FY2022</c:v>
                </c:pt>
              </c:strCache>
            </c:strRef>
          </c:cat>
          <c:val>
            <c:numRef>
              <c:f>Sheet1!$E$1:$E$6</c:f>
              <c:numCache>
                <c:formatCode>General</c:formatCode>
                <c:ptCount val="6"/>
                <c:pt idx="0">
                  <c:v>63</c:v>
                </c:pt>
                <c:pt idx="1">
                  <c:v>54</c:v>
                </c:pt>
                <c:pt idx="2">
                  <c:v>46</c:v>
                </c:pt>
                <c:pt idx="3">
                  <c:v>54</c:v>
                </c:pt>
                <c:pt idx="4">
                  <c:v>58</c:v>
                </c:pt>
                <c:pt idx="5">
                  <c:v>40</c:v>
                </c:pt>
              </c:numCache>
            </c:numRef>
          </c:val>
          <c:extLst>
            <c:ext xmlns:c16="http://schemas.microsoft.com/office/drawing/2014/chart" uri="{C3380CC4-5D6E-409C-BE32-E72D297353CC}">
              <c16:uniqueId val="{00000000-6251-4FC6-95CC-EEBC293063A3}"/>
            </c:ext>
          </c:extLst>
        </c:ser>
        <c:dLbls>
          <c:dLblPos val="inEnd"/>
          <c:showLegendKey val="0"/>
          <c:showVal val="1"/>
          <c:showCatName val="0"/>
          <c:showSerName val="0"/>
          <c:showPercent val="0"/>
          <c:showBubbleSize val="0"/>
        </c:dLbls>
        <c:gapWidth val="41"/>
        <c:axId val="1938800191"/>
        <c:axId val="1938523519"/>
      </c:barChart>
      <c:catAx>
        <c:axId val="193880019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1938523519"/>
        <c:crosses val="autoZero"/>
        <c:auto val="1"/>
        <c:lblAlgn val="ctr"/>
        <c:lblOffset val="100"/>
        <c:noMultiLvlLbl val="0"/>
      </c:catAx>
      <c:valAx>
        <c:axId val="1938523519"/>
        <c:scaling>
          <c:orientation val="minMax"/>
        </c:scaling>
        <c:delete val="1"/>
        <c:axPos val="l"/>
        <c:numFmt formatCode="General" sourceLinked="1"/>
        <c:majorTickMark val="none"/>
        <c:minorTickMark val="none"/>
        <c:tickLblPos val="nextTo"/>
        <c:crossAx val="19388001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Individual Survey Responses</a:t>
            </a:r>
            <a:r>
              <a:rPr lang="en-US" baseline="0"/>
              <a:t> Rate 2022</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Sheet1!$A$27:$A$34</c:f>
              <c:strCache>
                <c:ptCount val="8"/>
                <c:pt idx="0">
                  <c:v>Survey RM</c:v>
                </c:pt>
                <c:pt idx="1">
                  <c:v>Survey 6</c:v>
                </c:pt>
                <c:pt idx="2">
                  <c:v>Survey 5</c:v>
                </c:pt>
                <c:pt idx="3">
                  <c:v>Survey 4</c:v>
                </c:pt>
                <c:pt idx="4">
                  <c:v>Survey 3</c:v>
                </c:pt>
                <c:pt idx="5">
                  <c:v>Survey 2.2</c:v>
                </c:pt>
                <c:pt idx="6">
                  <c:v>Survey 2.1</c:v>
                </c:pt>
                <c:pt idx="7">
                  <c:v>Survey 1</c:v>
                </c:pt>
              </c:strCache>
            </c:strRef>
          </c:cat>
          <c:val>
            <c:numRef>
              <c:f>Sheet1!$B$27:$B$34</c:f>
              <c:numCache>
                <c:formatCode>0%</c:formatCode>
                <c:ptCount val="8"/>
                <c:pt idx="0">
                  <c:v>0.2857142857142857</c:v>
                </c:pt>
                <c:pt idx="1">
                  <c:v>0.625</c:v>
                </c:pt>
                <c:pt idx="2">
                  <c:v>0.6428571428571429</c:v>
                </c:pt>
                <c:pt idx="3">
                  <c:v>0.6607142857142857</c:v>
                </c:pt>
                <c:pt idx="4">
                  <c:v>0.6071428571428571</c:v>
                </c:pt>
                <c:pt idx="5">
                  <c:v>0.6428571428571429</c:v>
                </c:pt>
                <c:pt idx="6">
                  <c:v>0.6964285714285714</c:v>
                </c:pt>
                <c:pt idx="7">
                  <c:v>0.6607142857142857</c:v>
                </c:pt>
              </c:numCache>
            </c:numRef>
          </c:val>
          <c:extLst>
            <c:ext xmlns:c16="http://schemas.microsoft.com/office/drawing/2014/chart" uri="{C3380CC4-5D6E-409C-BE32-E72D297353CC}">
              <c16:uniqueId val="{00000000-7C61-4BD6-B246-9B4EFD56D236}"/>
            </c:ext>
          </c:extLst>
        </c:ser>
        <c:dLbls>
          <c:dLblPos val="inEnd"/>
          <c:showLegendKey val="0"/>
          <c:showVal val="1"/>
          <c:showCatName val="0"/>
          <c:showSerName val="0"/>
          <c:showPercent val="0"/>
          <c:showBubbleSize val="0"/>
        </c:dLbls>
        <c:gapWidth val="65"/>
        <c:axId val="1819605199"/>
        <c:axId val="1819618143"/>
      </c:barChart>
      <c:catAx>
        <c:axId val="1819605199"/>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819618143"/>
        <c:crosses val="autoZero"/>
        <c:auto val="1"/>
        <c:lblAlgn val="ctr"/>
        <c:lblOffset val="100"/>
        <c:noMultiLvlLbl val="0"/>
      </c:catAx>
      <c:valAx>
        <c:axId val="1819618143"/>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819605199"/>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3F8DB-AF8C-4A53-9817-C3A2300AAAC5}"/>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DEC33FEE-52E9-4711-BA44-A0FC2DAA9F6A}"/>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3ABD1CA-67F5-4634-94A9-88D85BE148B4}" type="datetimeFigureOut">
              <a:rPr lang="en-US" smtClean="0"/>
              <a:t>1/26/2023</a:t>
            </a:fld>
            <a:endParaRPr lang="en-US" dirty="0"/>
          </a:p>
        </p:txBody>
      </p:sp>
      <p:sp>
        <p:nvSpPr>
          <p:cNvPr id="4" name="Footer Placeholder 3">
            <a:extLst>
              <a:ext uri="{FF2B5EF4-FFF2-40B4-BE49-F238E27FC236}">
                <a16:creationId xmlns:a16="http://schemas.microsoft.com/office/drawing/2014/main" id="{469C3E16-F2BC-4462-98F5-9CE2FD4CABF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55A44F6-8F3B-4331-BFDD-D5298FC3E25B}"/>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8357170-B896-46E5-A532-E909E0B2090E}" type="slidenum">
              <a:rPr lang="en-US" smtClean="0"/>
              <a:t>‹#›</a:t>
            </a:fld>
            <a:endParaRPr lang="en-US" dirty="0"/>
          </a:p>
        </p:txBody>
      </p:sp>
    </p:spTree>
    <p:extLst>
      <p:ext uri="{BB962C8B-B14F-4D97-AF65-F5344CB8AC3E}">
        <p14:creationId xmlns:p14="http://schemas.microsoft.com/office/powerpoint/2010/main" val="1176329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7A368A7-9C9A-42E8-9E06-CC37B09F83BE}" type="datetimeFigureOut">
              <a:rPr lang="en-US" smtClean="0"/>
              <a:t>1/26/2023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B372F-02FE-4BD2-9CE9-178F22DA1F4F}" type="slidenum">
              <a:rPr lang="en-US" smtClean="0"/>
              <a:t>‹#›</a:t>
            </a:fld>
            <a:endParaRPr lang="en-US" dirty="0"/>
          </a:p>
        </p:txBody>
      </p:sp>
    </p:spTree>
    <p:extLst>
      <p:ext uri="{BB962C8B-B14F-4D97-AF65-F5344CB8AC3E}">
        <p14:creationId xmlns:p14="http://schemas.microsoft.com/office/powerpoint/2010/main" val="240697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82F5A-5A99-4FA8-BF50-C9A665EAAD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CB2F6D-880F-4D3C-AD17-4195DCD631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5107FDC1-0D35-4DA8-9007-C1A86F2DF1C8}"/>
              </a:ext>
            </a:extLst>
          </p:cNvPr>
          <p:cNvSpPr>
            <a:spLocks noGrp="1"/>
          </p:cNvSpPr>
          <p:nvPr>
            <p:ph type="ftr" sz="quarter" idx="11"/>
          </p:nvPr>
        </p:nvSpPr>
        <p:spPr>
          <a:xfrm>
            <a:off x="8410668" y="6356350"/>
            <a:ext cx="2018923" cy="365125"/>
          </a:xfrm>
        </p:spPr>
        <p:txBody>
          <a:bodyPr/>
          <a:lstStyle/>
          <a:p>
            <a:r>
              <a:rPr lang="en-US"/>
              <a:t>January 26, 2023</a:t>
            </a:r>
            <a:endParaRPr lang="en-US" dirty="0"/>
          </a:p>
        </p:txBody>
      </p:sp>
      <p:sp>
        <p:nvSpPr>
          <p:cNvPr id="6" name="Slide Number Placeholder 5">
            <a:extLst>
              <a:ext uri="{FF2B5EF4-FFF2-40B4-BE49-F238E27FC236}">
                <a16:creationId xmlns:a16="http://schemas.microsoft.com/office/drawing/2014/main" id="{0C042D1E-C743-439E-B3C2-77B63285CC1E}"/>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422674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41E7D-88F9-49F3-9FDB-0CEEB332E7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6D662F-5D57-4A31-9A88-277DF06CC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2553FD-CA21-45C2-A63D-D3441F96563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C94E63A-58FB-4F8C-AFE2-5F29F7E17C4C}"/>
              </a:ext>
            </a:extLst>
          </p:cNvPr>
          <p:cNvSpPr>
            <a:spLocks noGrp="1"/>
          </p:cNvSpPr>
          <p:nvPr>
            <p:ph type="ftr" sz="quarter" idx="11"/>
          </p:nvPr>
        </p:nvSpPr>
        <p:spPr/>
        <p:txBody>
          <a:bodyPr/>
          <a:lstStyle/>
          <a:p>
            <a:r>
              <a:rPr lang="en-US"/>
              <a:t>January 26, 2023</a:t>
            </a:r>
            <a:endParaRPr lang="en-US" dirty="0"/>
          </a:p>
        </p:txBody>
      </p:sp>
      <p:sp>
        <p:nvSpPr>
          <p:cNvPr id="6" name="Slide Number Placeholder 5">
            <a:extLst>
              <a:ext uri="{FF2B5EF4-FFF2-40B4-BE49-F238E27FC236}">
                <a16:creationId xmlns:a16="http://schemas.microsoft.com/office/drawing/2014/main" id="{8E1C3A35-FA1F-4764-8B2A-60017EF948B3}"/>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57986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9E29FB-4144-4AC5-A3E5-D0709E3131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046812-1109-4F42-874D-25D718938E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E57569-C4D6-409D-B592-4C15FAE261F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6ABF07D-A6A7-4020-AE93-BCDED53D15F9}"/>
              </a:ext>
            </a:extLst>
          </p:cNvPr>
          <p:cNvSpPr>
            <a:spLocks noGrp="1"/>
          </p:cNvSpPr>
          <p:nvPr>
            <p:ph type="ftr" sz="quarter" idx="11"/>
          </p:nvPr>
        </p:nvSpPr>
        <p:spPr/>
        <p:txBody>
          <a:bodyPr/>
          <a:lstStyle/>
          <a:p>
            <a:r>
              <a:rPr lang="en-US"/>
              <a:t>January 26, 2023</a:t>
            </a:r>
            <a:endParaRPr lang="en-US" dirty="0"/>
          </a:p>
        </p:txBody>
      </p:sp>
      <p:sp>
        <p:nvSpPr>
          <p:cNvPr id="6" name="Slide Number Placeholder 5">
            <a:extLst>
              <a:ext uri="{FF2B5EF4-FFF2-40B4-BE49-F238E27FC236}">
                <a16:creationId xmlns:a16="http://schemas.microsoft.com/office/drawing/2014/main" id="{2B6E15D9-D578-40BD-ADC4-EBD3C1A72B41}"/>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415314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E847-9DBE-4A24-A988-D323CD7EE2B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FFCBF32-AA32-40A7-8B1C-8EE04C22E2A6}"/>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7F4D9A0-7153-472F-BAB0-74289963714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5AD2454-2158-4A0B-B54A-D79DFFCD1B39}"/>
              </a:ext>
            </a:extLst>
          </p:cNvPr>
          <p:cNvSpPr>
            <a:spLocks noGrp="1"/>
          </p:cNvSpPr>
          <p:nvPr>
            <p:ph type="ftr" sz="quarter" idx="11"/>
          </p:nvPr>
        </p:nvSpPr>
        <p:spPr/>
        <p:txBody>
          <a:bodyPr/>
          <a:lstStyle/>
          <a:p>
            <a:r>
              <a:rPr lang="en-US"/>
              <a:t>January 26, 2023</a:t>
            </a:r>
            <a:endParaRPr lang="en-US" dirty="0"/>
          </a:p>
        </p:txBody>
      </p:sp>
      <p:sp>
        <p:nvSpPr>
          <p:cNvPr id="6" name="Slide Number Placeholder 5">
            <a:extLst>
              <a:ext uri="{FF2B5EF4-FFF2-40B4-BE49-F238E27FC236}">
                <a16:creationId xmlns:a16="http://schemas.microsoft.com/office/drawing/2014/main" id="{40C33380-18C6-47C1-8389-47619138D3FB}"/>
              </a:ext>
            </a:extLst>
          </p:cNvPr>
          <p:cNvSpPr>
            <a:spLocks noGrp="1"/>
          </p:cNvSpPr>
          <p:nvPr>
            <p:ph type="sldNum" sz="quarter" idx="12"/>
          </p:nvPr>
        </p:nvSpPr>
        <p:spPr/>
        <p:txBody>
          <a:bodyPr/>
          <a:lstStyle/>
          <a:p>
            <a:r>
              <a:rPr lang="en-US" dirty="0"/>
              <a:t>October 1, 2020    </a:t>
            </a:r>
          </a:p>
        </p:txBody>
      </p:sp>
    </p:spTree>
    <p:extLst>
      <p:ext uri="{BB962C8B-B14F-4D97-AF65-F5344CB8AC3E}">
        <p14:creationId xmlns:p14="http://schemas.microsoft.com/office/powerpoint/2010/main" val="300673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C757-E44F-4DEB-801A-A628CF06F9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264B83-5791-4A02-A941-1AC1F11773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0E6FFB-D9BE-4016-932F-67998905C00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59D8610-80B9-4217-970D-19CBA6445153}"/>
              </a:ext>
            </a:extLst>
          </p:cNvPr>
          <p:cNvSpPr>
            <a:spLocks noGrp="1"/>
          </p:cNvSpPr>
          <p:nvPr>
            <p:ph type="ftr" sz="quarter" idx="11"/>
          </p:nvPr>
        </p:nvSpPr>
        <p:spPr/>
        <p:txBody>
          <a:bodyPr/>
          <a:lstStyle/>
          <a:p>
            <a:r>
              <a:rPr lang="en-US"/>
              <a:t>January 26, 2023</a:t>
            </a:r>
            <a:endParaRPr lang="en-US" dirty="0"/>
          </a:p>
        </p:txBody>
      </p:sp>
      <p:sp>
        <p:nvSpPr>
          <p:cNvPr id="6" name="Slide Number Placeholder 5">
            <a:extLst>
              <a:ext uri="{FF2B5EF4-FFF2-40B4-BE49-F238E27FC236}">
                <a16:creationId xmlns:a16="http://schemas.microsoft.com/office/drawing/2014/main" id="{EE52405B-7E94-4915-9C34-8DE9CDC34F8E}"/>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61167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AEC9-FB54-453B-B3E3-2004E95819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8A30AC-6BF2-4312-AF5E-372C487B8E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222E05-60E3-483A-8A6F-B9267C751D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0247B8-9A59-4071-A12A-5F02A640A599}"/>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02DD75E0-B604-470D-B3D7-253EC041F471}"/>
              </a:ext>
            </a:extLst>
          </p:cNvPr>
          <p:cNvSpPr>
            <a:spLocks noGrp="1"/>
          </p:cNvSpPr>
          <p:nvPr>
            <p:ph type="ftr" sz="quarter" idx="11"/>
          </p:nvPr>
        </p:nvSpPr>
        <p:spPr/>
        <p:txBody>
          <a:bodyPr/>
          <a:lstStyle/>
          <a:p>
            <a:r>
              <a:rPr lang="en-US"/>
              <a:t>January 26, 2023</a:t>
            </a:r>
            <a:endParaRPr lang="en-US" dirty="0"/>
          </a:p>
        </p:txBody>
      </p:sp>
      <p:sp>
        <p:nvSpPr>
          <p:cNvPr id="7" name="Slide Number Placeholder 6">
            <a:extLst>
              <a:ext uri="{FF2B5EF4-FFF2-40B4-BE49-F238E27FC236}">
                <a16:creationId xmlns:a16="http://schemas.microsoft.com/office/drawing/2014/main" id="{5EB47E8A-DDC6-4B98-AE63-0D5E7D276798}"/>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345218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8A5C9-B388-4D27-9B26-8DF22D2489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98DDD6-5966-41D0-8881-4EB87C4391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86AEB9-3E6C-4B52-BCDC-9A7EC24D73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00D88D-C0CE-4251-BB24-F7FB06EEFB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7FA920-6DD3-41C2-BE76-6975052CE4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57511D-1AA6-4B5B-8568-E85066C01AE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787C01AF-418C-47F6-B93B-28D91BA5C367}"/>
              </a:ext>
            </a:extLst>
          </p:cNvPr>
          <p:cNvSpPr>
            <a:spLocks noGrp="1"/>
          </p:cNvSpPr>
          <p:nvPr>
            <p:ph type="ftr" sz="quarter" idx="11"/>
          </p:nvPr>
        </p:nvSpPr>
        <p:spPr/>
        <p:txBody>
          <a:bodyPr/>
          <a:lstStyle/>
          <a:p>
            <a:r>
              <a:rPr lang="en-US"/>
              <a:t>January 26, 2023</a:t>
            </a:r>
            <a:endParaRPr lang="en-US" dirty="0"/>
          </a:p>
        </p:txBody>
      </p:sp>
      <p:sp>
        <p:nvSpPr>
          <p:cNvPr id="9" name="Slide Number Placeholder 8">
            <a:extLst>
              <a:ext uri="{FF2B5EF4-FFF2-40B4-BE49-F238E27FC236}">
                <a16:creationId xmlns:a16="http://schemas.microsoft.com/office/drawing/2014/main" id="{34D723A6-4938-4EC9-83D1-E97E3949A552}"/>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87406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86EBD-2A3D-4374-A432-B26325C559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F35087-834D-4991-BBBF-FF7CDADD734D}"/>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68D0E769-A5EB-4E6B-90FC-EC95E93781DD}"/>
              </a:ext>
            </a:extLst>
          </p:cNvPr>
          <p:cNvSpPr>
            <a:spLocks noGrp="1"/>
          </p:cNvSpPr>
          <p:nvPr>
            <p:ph type="ftr" sz="quarter" idx="11"/>
          </p:nvPr>
        </p:nvSpPr>
        <p:spPr/>
        <p:txBody>
          <a:bodyPr/>
          <a:lstStyle/>
          <a:p>
            <a:r>
              <a:rPr lang="en-US"/>
              <a:t>January 26, 2023</a:t>
            </a:r>
            <a:endParaRPr lang="en-US" dirty="0"/>
          </a:p>
        </p:txBody>
      </p:sp>
      <p:sp>
        <p:nvSpPr>
          <p:cNvPr id="5" name="Slide Number Placeholder 4">
            <a:extLst>
              <a:ext uri="{FF2B5EF4-FFF2-40B4-BE49-F238E27FC236}">
                <a16:creationId xmlns:a16="http://schemas.microsoft.com/office/drawing/2014/main" id="{17057167-7A27-4581-A639-A44CD59410C5}"/>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44801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71D427-9AA1-4598-82B8-6E1A64DD8C92}"/>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8298DDFD-17CA-411F-A3CB-AB3B4B3AA3FE}"/>
              </a:ext>
            </a:extLst>
          </p:cNvPr>
          <p:cNvSpPr>
            <a:spLocks noGrp="1"/>
          </p:cNvSpPr>
          <p:nvPr>
            <p:ph type="ftr" sz="quarter" idx="11"/>
          </p:nvPr>
        </p:nvSpPr>
        <p:spPr/>
        <p:txBody>
          <a:bodyPr/>
          <a:lstStyle/>
          <a:p>
            <a:r>
              <a:rPr lang="en-US"/>
              <a:t>January 26, 2023</a:t>
            </a:r>
            <a:endParaRPr lang="en-US" dirty="0"/>
          </a:p>
        </p:txBody>
      </p:sp>
      <p:sp>
        <p:nvSpPr>
          <p:cNvPr id="4" name="Slide Number Placeholder 3">
            <a:extLst>
              <a:ext uri="{FF2B5EF4-FFF2-40B4-BE49-F238E27FC236}">
                <a16:creationId xmlns:a16="http://schemas.microsoft.com/office/drawing/2014/main" id="{C652B304-BCD0-4CE9-A3D1-CD49324CEBE6}"/>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2200274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6034-2B04-4F61-ADA8-B601B5FEB9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D277AB-69B7-48CC-92B1-6C4AE86699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D47F81-E59F-4BFB-8D82-FA409A861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98616-17E8-4321-9B07-0C7563E5596E}"/>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311B1D2-A3F9-44C0-9863-4A39E9B011B0}"/>
              </a:ext>
            </a:extLst>
          </p:cNvPr>
          <p:cNvSpPr>
            <a:spLocks noGrp="1"/>
          </p:cNvSpPr>
          <p:nvPr>
            <p:ph type="ftr" sz="quarter" idx="11"/>
          </p:nvPr>
        </p:nvSpPr>
        <p:spPr/>
        <p:txBody>
          <a:bodyPr/>
          <a:lstStyle/>
          <a:p>
            <a:r>
              <a:rPr lang="en-US"/>
              <a:t>January 26, 2023</a:t>
            </a:r>
            <a:endParaRPr lang="en-US" dirty="0"/>
          </a:p>
        </p:txBody>
      </p:sp>
      <p:sp>
        <p:nvSpPr>
          <p:cNvPr id="7" name="Slide Number Placeholder 6">
            <a:extLst>
              <a:ext uri="{FF2B5EF4-FFF2-40B4-BE49-F238E27FC236}">
                <a16:creationId xmlns:a16="http://schemas.microsoft.com/office/drawing/2014/main" id="{0EA78D06-36DC-4E0A-8C4E-9C87027C4FB6}"/>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21283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46ADB-DD63-4C56-AA1F-D80EEFF846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C8E35B-8B61-4A59-8506-110FC207B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25F4D40-65DA-4843-9271-51FFE170DB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F48861-EDE8-4F6D-A476-8A4B6AE374C5}"/>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7195840-02CF-4D41-BFF6-63B48CDCBB5D}"/>
              </a:ext>
            </a:extLst>
          </p:cNvPr>
          <p:cNvSpPr>
            <a:spLocks noGrp="1"/>
          </p:cNvSpPr>
          <p:nvPr>
            <p:ph type="ftr" sz="quarter" idx="11"/>
          </p:nvPr>
        </p:nvSpPr>
        <p:spPr/>
        <p:txBody>
          <a:bodyPr/>
          <a:lstStyle/>
          <a:p>
            <a:r>
              <a:rPr lang="en-US"/>
              <a:t>January 26, 2023</a:t>
            </a:r>
            <a:endParaRPr lang="en-US" dirty="0"/>
          </a:p>
        </p:txBody>
      </p:sp>
      <p:sp>
        <p:nvSpPr>
          <p:cNvPr id="7" name="Slide Number Placeholder 6">
            <a:extLst>
              <a:ext uri="{FF2B5EF4-FFF2-40B4-BE49-F238E27FC236}">
                <a16:creationId xmlns:a16="http://schemas.microsoft.com/office/drawing/2014/main" id="{3B9FA87C-DE66-4200-BFCB-722A2847FA82}"/>
              </a:ext>
            </a:extLst>
          </p:cNvPr>
          <p:cNvSpPr>
            <a:spLocks noGrp="1"/>
          </p:cNvSpPr>
          <p:nvPr>
            <p:ph type="sldNum" sz="quarter" idx="12"/>
          </p:nvPr>
        </p:nvSpPr>
        <p:spPr/>
        <p:txBody>
          <a:bodyPr/>
          <a:lstStyle/>
          <a:p>
            <a:fld id="{80845E99-662F-4014-8430-82C62712351D}" type="slidenum">
              <a:rPr lang="en-US" smtClean="0"/>
              <a:t>‹#›</a:t>
            </a:fld>
            <a:endParaRPr lang="en-US" dirty="0"/>
          </a:p>
        </p:txBody>
      </p:sp>
    </p:spTree>
    <p:extLst>
      <p:ext uri="{BB962C8B-B14F-4D97-AF65-F5344CB8AC3E}">
        <p14:creationId xmlns:p14="http://schemas.microsoft.com/office/powerpoint/2010/main" val="421655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E6EFC-0912-4D55-8912-701F845B5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5F16EA-27D8-4E32-BCA5-4CD1F45FAA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7013F9-ED7A-4FEA-B260-6F70CAC15F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EF38DA4E-D94F-450C-AC4E-6249DEC928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January 26, 2023</a:t>
            </a:r>
            <a:endParaRPr lang="en-US" dirty="0"/>
          </a:p>
        </p:txBody>
      </p:sp>
      <p:sp>
        <p:nvSpPr>
          <p:cNvPr id="6" name="Slide Number Placeholder 5">
            <a:extLst>
              <a:ext uri="{FF2B5EF4-FFF2-40B4-BE49-F238E27FC236}">
                <a16:creationId xmlns:a16="http://schemas.microsoft.com/office/drawing/2014/main" id="{D80C6FA2-0C4E-4479-A5F0-EFA73DC0ED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45E99-662F-4014-8430-82C62712351D}" type="slidenum">
              <a:rPr lang="en-US" smtClean="0"/>
              <a:t>‹#›</a:t>
            </a:fld>
            <a:endParaRPr lang="en-US" dirty="0"/>
          </a:p>
        </p:txBody>
      </p:sp>
    </p:spTree>
    <p:extLst>
      <p:ext uri="{BB962C8B-B14F-4D97-AF65-F5344CB8AC3E}">
        <p14:creationId xmlns:p14="http://schemas.microsoft.com/office/powerpoint/2010/main" val="2851943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tatearchivists.org/programs-education/cosa-webinar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2.archivists.org/am2023" TargetMode="External"/><Relationship Id="rId2" Type="http://schemas.openxmlformats.org/officeDocument/2006/relationships/hyperlink" Target="https://bit.ly/2023CoSAannua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tatearchivists.org/research-resources/resource-center" TargetMode="External"/><Relationship Id="rId2" Type="http://schemas.openxmlformats.org/officeDocument/2006/relationships/hyperlink" Target="http://www.statearchivists.org/"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youtube.com/user/StateArchivists/" TargetMode="External"/><Relationship Id="rId4" Type="http://schemas.openxmlformats.org/officeDocument/2006/relationships/hyperlink" Target="http://www.facebook.com/CouncilOfStateArchivists" TargetMode="External"/></Relationships>
</file>

<file path=ppt/slides/_rels/slide2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F74A7D-4E59-47FD-81F2-D7E49CD03582}"/>
              </a:ext>
            </a:extLst>
          </p:cNvPr>
          <p:cNvSpPr>
            <a:spLocks noGrp="1"/>
          </p:cNvSpPr>
          <p:nvPr>
            <p:ph type="ctrTitle"/>
          </p:nvPr>
        </p:nvSpPr>
        <p:spPr>
          <a:xfrm>
            <a:off x="634276" y="803705"/>
            <a:ext cx="4208656" cy="3034857"/>
          </a:xfrm>
        </p:spPr>
        <p:txBody>
          <a:bodyPr vert="horz" lIns="91440" tIns="45720" rIns="91440" bIns="45720" rtlCol="0" anchor="b">
            <a:normAutofit/>
          </a:bodyPr>
          <a:lstStyle/>
          <a:p>
            <a:pPr algn="r"/>
            <a:r>
              <a:rPr lang="en-US" sz="3400" b="1" kern="1200" dirty="0">
                <a:solidFill>
                  <a:srgbClr val="FFFFFF"/>
                </a:solidFill>
                <a:effectLst/>
                <a:latin typeface="+mj-lt"/>
                <a:ea typeface="+mj-ea"/>
                <a:cs typeface="+mj-cs"/>
              </a:rPr>
              <a:t>CoSA Member Webinar</a:t>
            </a:r>
            <a:br>
              <a:rPr lang="en-US" sz="3400" b="1" kern="1200" dirty="0">
                <a:solidFill>
                  <a:srgbClr val="FFFFFF"/>
                </a:solidFill>
                <a:effectLst/>
                <a:latin typeface="+mj-lt"/>
                <a:ea typeface="+mj-ea"/>
                <a:cs typeface="+mj-cs"/>
              </a:rPr>
            </a:br>
            <a:br>
              <a:rPr lang="en-US" sz="3400" b="1" kern="1200" dirty="0">
                <a:solidFill>
                  <a:srgbClr val="FFFFFF"/>
                </a:solidFill>
                <a:effectLst/>
                <a:latin typeface="+mj-lt"/>
                <a:ea typeface="+mj-ea"/>
                <a:cs typeface="+mj-cs"/>
              </a:rPr>
            </a:br>
            <a:br>
              <a:rPr lang="en-US" sz="3400" b="1" kern="1200" dirty="0">
                <a:solidFill>
                  <a:srgbClr val="FFFFFF"/>
                </a:solidFill>
                <a:effectLst/>
                <a:latin typeface="+mj-lt"/>
                <a:ea typeface="+mj-ea"/>
                <a:cs typeface="+mj-cs"/>
              </a:rPr>
            </a:br>
            <a:r>
              <a:rPr lang="en-US" sz="3400" b="1" kern="1200" dirty="0">
                <a:solidFill>
                  <a:srgbClr val="FFFFFF"/>
                </a:solidFill>
                <a:effectLst/>
                <a:latin typeface="+mj-lt"/>
                <a:ea typeface="+mj-ea"/>
                <a:cs typeface="+mj-cs"/>
              </a:rPr>
              <a:t>What’s On Tap for CoSA in 2023</a:t>
            </a:r>
            <a:br>
              <a:rPr lang="en-US" sz="3400" b="1" kern="1200" dirty="0">
                <a:solidFill>
                  <a:srgbClr val="FFFFFF"/>
                </a:solidFill>
                <a:effectLst/>
                <a:latin typeface="+mj-lt"/>
                <a:ea typeface="+mj-ea"/>
                <a:cs typeface="+mj-cs"/>
              </a:rPr>
            </a:br>
            <a:endParaRPr lang="en-US" sz="3400" b="1" kern="1200" dirty="0">
              <a:solidFill>
                <a:srgbClr val="FFFFFF"/>
              </a:solidFill>
              <a:effectLst/>
              <a:latin typeface="+mj-lt"/>
              <a:ea typeface="+mj-ea"/>
              <a:cs typeface="+mj-cs"/>
            </a:endParaRPr>
          </a:p>
        </p:txBody>
      </p:sp>
      <p:sp>
        <p:nvSpPr>
          <p:cNvPr id="3" name="Subtitle 2">
            <a:extLst>
              <a:ext uri="{FF2B5EF4-FFF2-40B4-BE49-F238E27FC236}">
                <a16:creationId xmlns:a16="http://schemas.microsoft.com/office/drawing/2014/main" id="{76B3F09A-E65B-4EE6-A273-F8AB450AA9AD}"/>
              </a:ext>
            </a:extLst>
          </p:cNvPr>
          <p:cNvSpPr>
            <a:spLocks noGrp="1"/>
          </p:cNvSpPr>
          <p:nvPr>
            <p:ph type="subTitle" idx="1"/>
          </p:nvPr>
        </p:nvSpPr>
        <p:spPr>
          <a:xfrm>
            <a:off x="638921" y="4013165"/>
            <a:ext cx="4204012" cy="2205732"/>
          </a:xfrm>
        </p:spPr>
        <p:txBody>
          <a:bodyPr vert="horz" lIns="91440" tIns="45720" rIns="91440" bIns="45720" rtlCol="0" anchor="t">
            <a:normAutofit/>
          </a:bodyPr>
          <a:lstStyle/>
          <a:p>
            <a:pPr algn="r">
              <a:spcAft>
                <a:spcPts val="600"/>
              </a:spcAft>
            </a:pPr>
            <a:endParaRPr lang="en-US" sz="1800" b="1" kern="1200" dirty="0">
              <a:solidFill>
                <a:srgbClr val="FFFFFF"/>
              </a:solidFill>
              <a:effectLst>
                <a:outerShdw blurRad="38100" dist="38100" dir="2700000" algn="tl">
                  <a:srgbClr val="000000">
                    <a:alpha val="43137"/>
                  </a:srgbClr>
                </a:outerShdw>
              </a:effectLst>
              <a:latin typeface="+mn-lt"/>
              <a:ea typeface="+mn-ea"/>
              <a:cs typeface="+mn-cs"/>
            </a:endParaRPr>
          </a:p>
          <a:p>
            <a:pPr algn="r">
              <a:spcAft>
                <a:spcPts val="600"/>
              </a:spcAft>
            </a:pPr>
            <a:r>
              <a:rPr lang="en-US" sz="1800" b="1" kern="1200" dirty="0">
                <a:solidFill>
                  <a:srgbClr val="FFFFFF"/>
                </a:solidFill>
                <a:latin typeface="+mn-lt"/>
                <a:ea typeface="+mn-ea"/>
                <a:cs typeface="+mn-cs"/>
              </a:rPr>
              <a:t>January 26, 2023</a:t>
            </a:r>
          </a:p>
          <a:p>
            <a:pPr algn="r">
              <a:spcAft>
                <a:spcPts val="600"/>
              </a:spcAft>
            </a:pPr>
            <a:r>
              <a:rPr lang="en-US" sz="1800" b="1" kern="1200" dirty="0">
                <a:solidFill>
                  <a:srgbClr val="FFFFFF"/>
                </a:solidFill>
                <a:latin typeface="+mn-lt"/>
                <a:ea typeface="+mn-ea"/>
                <a:cs typeface="+mn-cs"/>
              </a:rPr>
              <a:t>3 pm Eastern</a:t>
            </a:r>
          </a:p>
        </p:txBody>
      </p:sp>
      <p:cxnSp>
        <p:nvCxnSpPr>
          <p:cNvPr id="70" name="Straight Connector 69">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25" name="Picture 24" descr="Logo&#10;&#10;Description automatically generated">
            <a:extLst>
              <a:ext uri="{FF2B5EF4-FFF2-40B4-BE49-F238E27FC236}">
                <a16:creationId xmlns:a16="http://schemas.microsoft.com/office/drawing/2014/main" id="{26A1115E-7DB1-4E19-9059-6C96A3FB1165}"/>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6096000" y="2931312"/>
            <a:ext cx="5459470" cy="996352"/>
          </a:xfrm>
          <a:prstGeom prst="rect">
            <a:avLst/>
          </a:prstGeom>
          <a:noFill/>
        </p:spPr>
      </p:pic>
      <p:sp>
        <p:nvSpPr>
          <p:cNvPr id="4" name="Footer Placeholder 3">
            <a:extLst>
              <a:ext uri="{FF2B5EF4-FFF2-40B4-BE49-F238E27FC236}">
                <a16:creationId xmlns:a16="http://schemas.microsoft.com/office/drawing/2014/main" id="{AC16D6AE-5606-4490-87AD-AE550941430C}"/>
              </a:ext>
            </a:extLst>
          </p:cNvPr>
          <p:cNvSpPr>
            <a:spLocks noGrp="1"/>
          </p:cNvSpPr>
          <p:nvPr>
            <p:ph type="ftr" sz="quarter" idx="11"/>
          </p:nvPr>
        </p:nvSpPr>
        <p:spPr>
          <a:xfrm>
            <a:off x="6094362" y="6356350"/>
            <a:ext cx="4281671" cy="365125"/>
          </a:xfrm>
        </p:spPr>
        <p:txBody>
          <a:bodyPr vert="horz" lIns="91440" tIns="45720" rIns="91440" bIns="45720" rtlCol="0" anchor="ctr">
            <a:normAutofit/>
          </a:bodyPr>
          <a:lstStyle/>
          <a:p>
            <a:pPr algn="l">
              <a:spcAft>
                <a:spcPts val="600"/>
              </a:spcAft>
            </a:pPr>
            <a:r>
              <a:rPr lang="en-US" kern="1200" dirty="0">
                <a:solidFill>
                  <a:schemeClr val="tx1">
                    <a:tint val="75000"/>
                  </a:schemeClr>
                </a:solidFill>
                <a:latin typeface="+mn-lt"/>
                <a:ea typeface="+mn-ea"/>
                <a:cs typeface="+mn-cs"/>
              </a:rPr>
              <a:t>January 26, 2023</a:t>
            </a:r>
          </a:p>
        </p:txBody>
      </p:sp>
      <p:sp>
        <p:nvSpPr>
          <p:cNvPr id="11" name="TextBox 10">
            <a:extLst>
              <a:ext uri="{FF2B5EF4-FFF2-40B4-BE49-F238E27FC236}">
                <a16:creationId xmlns:a16="http://schemas.microsoft.com/office/drawing/2014/main" id="{EBF33DA2-76E7-4F2D-A6A7-6D55EC70CCB8}"/>
              </a:ext>
            </a:extLst>
          </p:cNvPr>
          <p:cNvSpPr txBox="1"/>
          <p:nvPr/>
        </p:nvSpPr>
        <p:spPr>
          <a:xfrm rot="10800000" flipV="1">
            <a:off x="6145011" y="6058679"/>
            <a:ext cx="5879921" cy="261610"/>
          </a:xfrm>
          <a:prstGeom prst="rect">
            <a:avLst/>
          </a:prstGeom>
          <a:noFill/>
        </p:spPr>
        <p:txBody>
          <a:bodyPr wrap="square">
            <a:spAutoFit/>
          </a:bodyPr>
          <a:lstStyle/>
          <a:p>
            <a:pPr>
              <a:spcAft>
                <a:spcPts val="600"/>
              </a:spcAft>
            </a:pPr>
            <a:r>
              <a:rPr lang="en-US" sz="1100" dirty="0"/>
              <a:t>Disclaimer:  This webinar is being recorded and will be available for viewing on the CoSA website.</a:t>
            </a:r>
          </a:p>
        </p:txBody>
      </p:sp>
    </p:spTree>
    <p:extLst>
      <p:ext uri="{BB962C8B-B14F-4D97-AF65-F5344CB8AC3E}">
        <p14:creationId xmlns:p14="http://schemas.microsoft.com/office/powerpoint/2010/main" val="2935986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82190-6A7C-48A2-8A35-694033A2B700}"/>
              </a:ext>
            </a:extLst>
          </p:cNvPr>
          <p:cNvSpPr>
            <a:spLocks noGrp="1"/>
          </p:cNvSpPr>
          <p:nvPr>
            <p:ph type="title"/>
          </p:nvPr>
        </p:nvSpPr>
        <p:spPr>
          <a:xfrm>
            <a:off x="1136428" y="627564"/>
            <a:ext cx="7474172" cy="1325563"/>
          </a:xfrm>
        </p:spPr>
        <p:txBody>
          <a:bodyPr>
            <a:normAutofit/>
          </a:bodyPr>
          <a:lstStyle/>
          <a:p>
            <a:r>
              <a:rPr lang="en-US" dirty="0"/>
              <a:t>Development Committee</a:t>
            </a:r>
          </a:p>
        </p:txBody>
      </p:sp>
      <p:sp>
        <p:nvSpPr>
          <p:cNvPr id="3" name="Content Placeholder 2">
            <a:extLst>
              <a:ext uri="{FF2B5EF4-FFF2-40B4-BE49-F238E27FC236}">
                <a16:creationId xmlns:a16="http://schemas.microsoft.com/office/drawing/2014/main" id="{3F85590E-D63A-4DED-840F-15C1DA83EBF3}"/>
              </a:ext>
            </a:extLst>
          </p:cNvPr>
          <p:cNvSpPr>
            <a:spLocks noGrp="1"/>
          </p:cNvSpPr>
          <p:nvPr>
            <p:ph idx="1"/>
          </p:nvPr>
        </p:nvSpPr>
        <p:spPr>
          <a:xfrm>
            <a:off x="1136429" y="1744910"/>
            <a:ext cx="6467867" cy="4485525"/>
          </a:xfrm>
        </p:spPr>
        <p:txBody>
          <a:bodyPr anchor="ctr">
            <a:normAutofit/>
          </a:bodyPr>
          <a:lstStyle/>
          <a:p>
            <a:pPr marL="0" indent="0">
              <a:buNone/>
            </a:pPr>
            <a:r>
              <a:rPr lang="en-US" sz="2400" b="1" dirty="0"/>
              <a:t>2022 Dues Payments</a:t>
            </a:r>
          </a:p>
          <a:p>
            <a:pPr lvl="1"/>
            <a:r>
              <a:rPr lang="en-US" sz="1800" dirty="0"/>
              <a:t>$134,125; an increase of 7.5% from 2021</a:t>
            </a:r>
          </a:p>
          <a:p>
            <a:pPr lvl="1"/>
            <a:r>
              <a:rPr lang="en-US" sz="1800" dirty="0"/>
              <a:t>For each $1 a member agency contributes in dues each year, it receives $3.00 in programs and services</a:t>
            </a:r>
          </a:p>
          <a:p>
            <a:pPr marL="0" indent="0">
              <a:buNone/>
            </a:pPr>
            <a:r>
              <a:rPr lang="en-US" sz="2400" b="1" dirty="0"/>
              <a:t>2022 Annual Appeals</a:t>
            </a:r>
          </a:p>
          <a:p>
            <a:pPr marL="800100" lvl="1" indent="-342900">
              <a:buFont typeface="Arial" panose="020B0604020202020204" pitchFamily="34" charset="0"/>
              <a:buChar char="•"/>
            </a:pPr>
            <a:r>
              <a:rPr lang="en-US" sz="1800" b="0" dirty="0"/>
              <a:t>Goal to raise: $7,500</a:t>
            </a:r>
          </a:p>
          <a:p>
            <a:pPr marL="800100" lvl="1" indent="-342900">
              <a:buFont typeface="Arial" panose="020B0604020202020204" pitchFamily="34" charset="0"/>
              <a:buChar char="•"/>
            </a:pPr>
            <a:r>
              <a:rPr lang="en-US" sz="1800" dirty="0"/>
              <a:t>Combined total exceeded $8,600 from 58 donors</a:t>
            </a:r>
          </a:p>
          <a:p>
            <a:pPr marL="800100" lvl="1" indent="-342900">
              <a:buFont typeface="Arial" panose="020B0604020202020204" pitchFamily="34" charset="0"/>
              <a:buChar char="•"/>
            </a:pPr>
            <a:r>
              <a:rPr lang="en-US" sz="1800" dirty="0"/>
              <a:t>Contributions to General Operations, Disaster Response Fund, Walch Fund, Reserve Fund, new Internship Fund</a:t>
            </a:r>
          </a:p>
          <a:p>
            <a:pPr marL="0" indent="0">
              <a:buNone/>
            </a:pPr>
            <a:r>
              <a:rPr lang="en-US" sz="2400" b="1" dirty="0"/>
              <a:t>2022 Corporate Sponsorships</a:t>
            </a:r>
          </a:p>
          <a:p>
            <a:pPr marL="800100" lvl="1" indent="-342900">
              <a:buFont typeface="Arial" panose="020B0604020202020204" pitchFamily="34" charset="0"/>
              <a:buChar char="•"/>
            </a:pPr>
            <a:r>
              <a:rPr lang="en-US" sz="1800" dirty="0"/>
              <a:t>Six sponsors contributing a total of $90,500; an increase of 24% from 2021</a:t>
            </a:r>
          </a:p>
          <a:p>
            <a:pPr marL="800100" lvl="1" indent="-342900">
              <a:buFont typeface="Arial" panose="020B0604020202020204" pitchFamily="34" charset="0"/>
              <a:buChar char="•"/>
            </a:pPr>
            <a:r>
              <a:rPr lang="en-US" sz="1800" dirty="0"/>
              <a:t>In-kind contributions from two other sponsors</a:t>
            </a:r>
          </a:p>
          <a:p>
            <a:endParaRPr lang="en-US" sz="1700" dirty="0"/>
          </a:p>
        </p:txBody>
      </p:sp>
      <p:sp>
        <p:nvSpPr>
          <p:cNvPr id="4" name="Footer Placeholder 3">
            <a:extLst>
              <a:ext uri="{FF2B5EF4-FFF2-40B4-BE49-F238E27FC236}">
                <a16:creationId xmlns:a16="http://schemas.microsoft.com/office/drawing/2014/main" id="{AF12DBEC-EB0B-4DFA-B85F-1CAC42526490}"/>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37" name="Rectangle 3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061CF06A-4F07-4885-8EA4-AD43514541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20003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82190-6A7C-48A2-8A35-694033A2B700}"/>
              </a:ext>
            </a:extLst>
          </p:cNvPr>
          <p:cNvSpPr>
            <a:spLocks noGrp="1"/>
          </p:cNvSpPr>
          <p:nvPr>
            <p:ph type="title"/>
          </p:nvPr>
        </p:nvSpPr>
        <p:spPr>
          <a:xfrm>
            <a:off x="1136428" y="627564"/>
            <a:ext cx="7474172" cy="1325563"/>
          </a:xfrm>
        </p:spPr>
        <p:txBody>
          <a:bodyPr>
            <a:normAutofit/>
          </a:bodyPr>
          <a:lstStyle/>
          <a:p>
            <a:r>
              <a:rPr lang="en-US" dirty="0"/>
              <a:t>ARM Survey</a:t>
            </a:r>
          </a:p>
        </p:txBody>
      </p:sp>
      <p:sp>
        <p:nvSpPr>
          <p:cNvPr id="4" name="Footer Placeholder 3">
            <a:extLst>
              <a:ext uri="{FF2B5EF4-FFF2-40B4-BE49-F238E27FC236}">
                <a16:creationId xmlns:a16="http://schemas.microsoft.com/office/drawing/2014/main" id="{AF12DBEC-EB0B-4DFA-B85F-1CAC42526490}"/>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37" name="Rectangle 3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061CF06A-4F07-4885-8EA4-AD43514541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graphicFrame>
        <p:nvGraphicFramePr>
          <p:cNvPr id="5" name="Content Placeholder 6">
            <a:extLst>
              <a:ext uri="{FF2B5EF4-FFF2-40B4-BE49-F238E27FC236}">
                <a16:creationId xmlns:a16="http://schemas.microsoft.com/office/drawing/2014/main" id="{CAE61A3D-E83E-5CE5-AC7C-5B54CC71E397}"/>
              </a:ext>
            </a:extLst>
          </p:cNvPr>
          <p:cNvGraphicFramePr>
            <a:graphicFrameLocks noGrp="1"/>
          </p:cNvGraphicFramePr>
          <p:nvPr>
            <p:ph idx="1"/>
            <p:extLst>
              <p:ext uri="{D42A27DB-BD31-4B8C-83A1-F6EECF244321}">
                <p14:modId xmlns:p14="http://schemas.microsoft.com/office/powerpoint/2010/main" val="1475511877"/>
              </p:ext>
            </p:extLst>
          </p:nvPr>
        </p:nvGraphicFramePr>
        <p:xfrm>
          <a:off x="403380" y="1791120"/>
          <a:ext cx="4254884" cy="29459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FAC2619A-B4FF-1B5B-C870-699D00C85875}"/>
              </a:ext>
            </a:extLst>
          </p:cNvPr>
          <p:cNvGraphicFramePr>
            <a:graphicFrameLocks/>
          </p:cNvGraphicFramePr>
          <p:nvPr>
            <p:extLst>
              <p:ext uri="{D42A27DB-BD31-4B8C-83A1-F6EECF244321}">
                <p14:modId xmlns:p14="http://schemas.microsoft.com/office/powerpoint/2010/main" val="2673254538"/>
              </p:ext>
            </p:extLst>
          </p:nvPr>
        </p:nvGraphicFramePr>
        <p:xfrm>
          <a:off x="4873514" y="1791120"/>
          <a:ext cx="4109289" cy="2945981"/>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5225D802-2C77-2ECC-821A-A7C6D3746253}"/>
              </a:ext>
            </a:extLst>
          </p:cNvPr>
          <p:cNvSpPr txBox="1"/>
          <p:nvPr/>
        </p:nvSpPr>
        <p:spPr>
          <a:xfrm>
            <a:off x="538290" y="5030107"/>
            <a:ext cx="8239948" cy="1200329"/>
          </a:xfrm>
          <a:prstGeom prst="rect">
            <a:avLst/>
          </a:prstGeom>
          <a:noFill/>
        </p:spPr>
        <p:txBody>
          <a:bodyPr wrap="none" rtlCol="0">
            <a:spAutoFit/>
          </a:bodyPr>
          <a:lstStyle/>
          <a:p>
            <a:pPr marL="285750" indent="-285750">
              <a:buFont typeface="Arial" panose="020B0604020202020204" pitchFamily="34" charset="0"/>
              <a:buChar char="•"/>
            </a:pPr>
            <a:r>
              <a:rPr lang="en-US" dirty="0"/>
              <a:t>Significant decline in overall response rate</a:t>
            </a:r>
          </a:p>
          <a:p>
            <a:pPr marL="742950" lvl="1" indent="-285750">
              <a:buFont typeface="Arial" panose="020B0604020202020204" pitchFamily="34" charset="0"/>
              <a:buChar char="•"/>
            </a:pPr>
            <a:r>
              <a:rPr lang="en-US" dirty="0"/>
              <a:t>Impacted by limited response to RM Only Survey (4 of 14 potential responses)</a:t>
            </a:r>
          </a:p>
          <a:p>
            <a:pPr marL="742950" lvl="1" indent="-285750">
              <a:buFont typeface="Arial" panose="020B0604020202020204" pitchFamily="34" charset="0"/>
              <a:buChar char="•"/>
            </a:pPr>
            <a:r>
              <a:rPr lang="en-US" dirty="0"/>
              <a:t>Limited response by Territories</a:t>
            </a:r>
          </a:p>
          <a:p>
            <a:pPr marL="285750" indent="-285750">
              <a:buFont typeface="Arial" panose="020B0604020202020204" pitchFamily="34" charset="0"/>
              <a:buChar char="•"/>
            </a:pPr>
            <a:r>
              <a:rPr lang="en-US" dirty="0"/>
              <a:t>26 Respondents submitted data for all 7 surveys</a:t>
            </a:r>
          </a:p>
        </p:txBody>
      </p:sp>
    </p:spTree>
    <p:extLst>
      <p:ext uri="{BB962C8B-B14F-4D97-AF65-F5344CB8AC3E}">
        <p14:creationId xmlns:p14="http://schemas.microsoft.com/office/powerpoint/2010/main" val="156395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82190-6A7C-48A2-8A35-694033A2B700}"/>
              </a:ext>
            </a:extLst>
          </p:cNvPr>
          <p:cNvSpPr>
            <a:spLocks noGrp="1"/>
          </p:cNvSpPr>
          <p:nvPr>
            <p:ph type="title"/>
          </p:nvPr>
        </p:nvSpPr>
        <p:spPr>
          <a:xfrm>
            <a:off x="1136428" y="627564"/>
            <a:ext cx="7474172" cy="1325563"/>
          </a:xfrm>
        </p:spPr>
        <p:txBody>
          <a:bodyPr>
            <a:normAutofit/>
          </a:bodyPr>
          <a:lstStyle/>
          <a:p>
            <a:r>
              <a:rPr lang="en-US" dirty="0"/>
              <a:t>ARM Survey</a:t>
            </a:r>
          </a:p>
        </p:txBody>
      </p:sp>
      <p:sp>
        <p:nvSpPr>
          <p:cNvPr id="4" name="Footer Placeholder 3">
            <a:extLst>
              <a:ext uri="{FF2B5EF4-FFF2-40B4-BE49-F238E27FC236}">
                <a16:creationId xmlns:a16="http://schemas.microsoft.com/office/drawing/2014/main" id="{AF12DBEC-EB0B-4DFA-B85F-1CAC42526490}"/>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37" name="Rectangle 3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061CF06A-4F07-4885-8EA4-AD43514541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
        <p:nvSpPr>
          <p:cNvPr id="8" name="Content Placeholder 7">
            <a:extLst>
              <a:ext uri="{FF2B5EF4-FFF2-40B4-BE49-F238E27FC236}">
                <a16:creationId xmlns:a16="http://schemas.microsoft.com/office/drawing/2014/main" id="{5E0A2E8A-FBC6-705B-9942-23736F971697}"/>
              </a:ext>
            </a:extLst>
          </p:cNvPr>
          <p:cNvSpPr>
            <a:spLocks noGrp="1"/>
          </p:cNvSpPr>
          <p:nvPr>
            <p:ph idx="1"/>
          </p:nvPr>
        </p:nvSpPr>
        <p:spPr>
          <a:xfrm>
            <a:off x="838200" y="1825625"/>
            <a:ext cx="7979229" cy="4351338"/>
          </a:xfrm>
        </p:spPr>
        <p:txBody>
          <a:bodyPr/>
          <a:lstStyle/>
          <a:p>
            <a:pPr marL="0" indent="0">
              <a:buNone/>
            </a:pPr>
            <a:r>
              <a:rPr lang="en-US" sz="2400" b="1" dirty="0"/>
              <a:t>Contributing Factors</a:t>
            </a:r>
          </a:p>
          <a:p>
            <a:pPr lvl="1"/>
            <a:r>
              <a:rPr lang="en-US" sz="1800" dirty="0"/>
              <a:t>Leadership transitions</a:t>
            </a:r>
          </a:p>
          <a:p>
            <a:pPr lvl="1"/>
            <a:r>
              <a:rPr lang="en-US" sz="1800" dirty="0"/>
              <a:t>Different environment than previous surveys</a:t>
            </a:r>
          </a:p>
          <a:p>
            <a:pPr lvl="1"/>
            <a:r>
              <a:rPr lang="en-US" sz="1800" dirty="0"/>
              <a:t>Less socialization of the survey than FY2020</a:t>
            </a:r>
          </a:p>
          <a:p>
            <a:pPr lvl="1"/>
            <a:r>
              <a:rPr lang="en-US" sz="1800" dirty="0"/>
              <a:t>Perennial issues</a:t>
            </a:r>
          </a:p>
          <a:p>
            <a:pPr lvl="2"/>
            <a:r>
              <a:rPr lang="en-US" sz="1600" dirty="0"/>
              <a:t>Staffing and resources considerations</a:t>
            </a:r>
          </a:p>
          <a:p>
            <a:pPr lvl="2"/>
            <a:r>
              <a:rPr lang="en-US" sz="1600" dirty="0"/>
              <a:t>Expansive scope</a:t>
            </a:r>
          </a:p>
          <a:p>
            <a:pPr lvl="2"/>
            <a:r>
              <a:rPr lang="en-US" sz="1600" dirty="0"/>
              <a:t>Individual matrices differ from the survey matrices</a:t>
            </a:r>
          </a:p>
        </p:txBody>
      </p:sp>
    </p:spTree>
    <p:extLst>
      <p:ext uri="{BB962C8B-B14F-4D97-AF65-F5344CB8AC3E}">
        <p14:creationId xmlns:p14="http://schemas.microsoft.com/office/powerpoint/2010/main" val="170989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B6A28-B189-42B1-BD04-CEC6E42B95C3}"/>
              </a:ext>
            </a:extLst>
          </p:cNvPr>
          <p:cNvSpPr>
            <a:spLocks noGrp="1"/>
          </p:cNvSpPr>
          <p:nvPr>
            <p:ph type="title"/>
          </p:nvPr>
        </p:nvSpPr>
        <p:spPr>
          <a:xfrm>
            <a:off x="1136428" y="627564"/>
            <a:ext cx="7474172" cy="1325563"/>
          </a:xfrm>
        </p:spPr>
        <p:txBody>
          <a:bodyPr>
            <a:normAutofit/>
          </a:bodyPr>
          <a:lstStyle/>
          <a:p>
            <a:r>
              <a:rPr lang="en-US" dirty="0"/>
              <a:t>Advocacy Committee</a:t>
            </a:r>
          </a:p>
        </p:txBody>
      </p:sp>
      <p:sp>
        <p:nvSpPr>
          <p:cNvPr id="3" name="Content Placeholder 2">
            <a:extLst>
              <a:ext uri="{FF2B5EF4-FFF2-40B4-BE49-F238E27FC236}">
                <a16:creationId xmlns:a16="http://schemas.microsoft.com/office/drawing/2014/main" id="{D8A80B89-604D-4614-9401-74A1BD26E36E}"/>
              </a:ext>
            </a:extLst>
          </p:cNvPr>
          <p:cNvSpPr>
            <a:spLocks noGrp="1"/>
          </p:cNvSpPr>
          <p:nvPr>
            <p:ph idx="1"/>
          </p:nvPr>
        </p:nvSpPr>
        <p:spPr>
          <a:xfrm>
            <a:off x="1136428" y="1548882"/>
            <a:ext cx="6467867" cy="4807468"/>
          </a:xfrm>
        </p:spPr>
        <p:txBody>
          <a:bodyPr anchor="ctr">
            <a:normAutofit lnSpcReduction="10000"/>
          </a:bodyPr>
          <a:lstStyle/>
          <a:p>
            <a:pPr marL="0" indent="0">
              <a:spcAft>
                <a:spcPts val="600"/>
              </a:spcAft>
              <a:buNone/>
            </a:pPr>
            <a:r>
              <a:rPr lang="en-US" sz="2400" b="1" dirty="0"/>
              <a:t>Revise Advocacy Agenda</a:t>
            </a:r>
          </a:p>
          <a:p>
            <a:pPr marL="0" indent="0">
              <a:spcAft>
                <a:spcPts val="600"/>
              </a:spcAft>
              <a:buNone/>
            </a:pPr>
            <a:r>
              <a:rPr lang="en-US" sz="2400" b="1" dirty="0"/>
              <a:t>Create and distribute packet of advocacy material</a:t>
            </a:r>
          </a:p>
          <a:p>
            <a:pPr lvl="1">
              <a:spcAft>
                <a:spcPts val="600"/>
              </a:spcAft>
            </a:pPr>
            <a:r>
              <a:rPr lang="en-US" sz="1800" i="1" dirty="0"/>
              <a:t>Archives are Essential</a:t>
            </a:r>
          </a:p>
          <a:p>
            <a:pPr lvl="1">
              <a:spcAft>
                <a:spcPts val="600"/>
              </a:spcAft>
            </a:pPr>
            <a:r>
              <a:rPr lang="en-US" sz="1800" i="1" dirty="0"/>
              <a:t>Archives, Public Policy, and You</a:t>
            </a:r>
          </a:p>
          <a:p>
            <a:pPr lvl="1">
              <a:spcAft>
                <a:spcPts val="600"/>
              </a:spcAft>
            </a:pPr>
            <a:r>
              <a:rPr lang="en-US" sz="1800" i="1" dirty="0"/>
              <a:t>Importance of State Archives</a:t>
            </a:r>
          </a:p>
          <a:p>
            <a:pPr marL="0" indent="0">
              <a:spcAft>
                <a:spcPts val="600"/>
              </a:spcAft>
              <a:buNone/>
            </a:pPr>
            <a:r>
              <a:rPr lang="en-US" sz="2400" b="1" dirty="0"/>
              <a:t>NEED “stories” – to have the greatest impact, our publications need to cite specific examples of how your archives has:</a:t>
            </a:r>
          </a:p>
          <a:p>
            <a:pPr lvl="1">
              <a:spcAft>
                <a:spcPts val="600"/>
              </a:spcAft>
            </a:pPr>
            <a:r>
              <a:rPr lang="en-US" sz="1800" dirty="0"/>
              <a:t>Helped secure the rights of individuals or communities</a:t>
            </a:r>
          </a:p>
          <a:p>
            <a:pPr lvl="1">
              <a:spcAft>
                <a:spcPts val="600"/>
              </a:spcAft>
            </a:pPr>
            <a:r>
              <a:rPr lang="en-US" sz="1800" dirty="0"/>
              <a:t>Supported government effectiveness and transparency</a:t>
            </a:r>
          </a:p>
          <a:p>
            <a:pPr lvl="1">
              <a:spcAft>
                <a:spcPts val="600"/>
              </a:spcAft>
            </a:pPr>
            <a:r>
              <a:rPr lang="en-US" sz="1800" dirty="0"/>
              <a:t>Saved tax dollars by promoting efficiency</a:t>
            </a:r>
          </a:p>
          <a:p>
            <a:pPr lvl="1">
              <a:spcAft>
                <a:spcPts val="600"/>
              </a:spcAft>
            </a:pPr>
            <a:r>
              <a:rPr lang="en-US" sz="1800" dirty="0"/>
              <a:t>Provided evidence for use in critical legal proceedings</a:t>
            </a:r>
          </a:p>
        </p:txBody>
      </p:sp>
      <p:sp>
        <p:nvSpPr>
          <p:cNvPr id="4" name="Footer Placeholder 3">
            <a:extLst>
              <a:ext uri="{FF2B5EF4-FFF2-40B4-BE49-F238E27FC236}">
                <a16:creationId xmlns:a16="http://schemas.microsoft.com/office/drawing/2014/main" id="{29BFD2F2-47D3-4A8E-81E6-FE059D57CE90}"/>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B007FFFF-43C3-4941-8FF1-577A6678B5A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24884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B6A28-B189-42B1-BD04-CEC6E42B95C3}"/>
              </a:ext>
            </a:extLst>
          </p:cNvPr>
          <p:cNvSpPr>
            <a:spLocks noGrp="1"/>
          </p:cNvSpPr>
          <p:nvPr>
            <p:ph type="title"/>
          </p:nvPr>
        </p:nvSpPr>
        <p:spPr>
          <a:xfrm>
            <a:off x="1136428" y="627564"/>
            <a:ext cx="7474172" cy="1325563"/>
          </a:xfrm>
        </p:spPr>
        <p:txBody>
          <a:bodyPr>
            <a:normAutofit/>
          </a:bodyPr>
          <a:lstStyle/>
          <a:p>
            <a:r>
              <a:rPr lang="en-US" dirty="0"/>
              <a:t>Advocacy Committee</a:t>
            </a:r>
          </a:p>
        </p:txBody>
      </p:sp>
      <p:sp>
        <p:nvSpPr>
          <p:cNvPr id="3" name="Content Placeholder 2">
            <a:extLst>
              <a:ext uri="{FF2B5EF4-FFF2-40B4-BE49-F238E27FC236}">
                <a16:creationId xmlns:a16="http://schemas.microsoft.com/office/drawing/2014/main" id="{D8A80B89-604D-4614-9401-74A1BD26E36E}"/>
              </a:ext>
            </a:extLst>
          </p:cNvPr>
          <p:cNvSpPr>
            <a:spLocks noGrp="1"/>
          </p:cNvSpPr>
          <p:nvPr>
            <p:ph idx="1"/>
          </p:nvPr>
        </p:nvSpPr>
        <p:spPr>
          <a:xfrm>
            <a:off x="1139647" y="1744823"/>
            <a:ext cx="6467867" cy="3760237"/>
          </a:xfrm>
        </p:spPr>
        <p:txBody>
          <a:bodyPr anchor="ctr">
            <a:normAutofit/>
          </a:bodyPr>
          <a:lstStyle/>
          <a:p>
            <a:pPr marL="0" indent="0">
              <a:spcAft>
                <a:spcPts val="600"/>
              </a:spcAft>
              <a:buNone/>
            </a:pPr>
            <a:r>
              <a:rPr lang="en-US" sz="2400" b="1" dirty="0"/>
              <a:t>Federal Advocacy</a:t>
            </a:r>
          </a:p>
          <a:p>
            <a:pPr lvl="1">
              <a:spcAft>
                <a:spcPts val="600"/>
              </a:spcAft>
            </a:pPr>
            <a:r>
              <a:rPr lang="en-US" sz="1800" dirty="0"/>
              <a:t>AOTUS Nomination</a:t>
            </a:r>
          </a:p>
          <a:p>
            <a:pPr lvl="1">
              <a:spcAft>
                <a:spcPts val="600"/>
              </a:spcAft>
            </a:pPr>
            <a:r>
              <a:rPr lang="en-US" sz="1800" dirty="0"/>
              <a:t>Funding for NHPRC, IMLS, NEH</a:t>
            </a:r>
          </a:p>
          <a:p>
            <a:pPr lvl="1">
              <a:spcAft>
                <a:spcPts val="600"/>
              </a:spcAft>
            </a:pPr>
            <a:r>
              <a:rPr lang="en-US" sz="1800" dirty="0"/>
              <a:t>NHPRC – CoSA representation on the Board; Reauthorization</a:t>
            </a:r>
          </a:p>
          <a:p>
            <a:pPr marL="0" indent="0">
              <a:spcAft>
                <a:spcPts val="600"/>
              </a:spcAft>
              <a:buNone/>
            </a:pPr>
            <a:r>
              <a:rPr lang="en-US" sz="2400" b="1" dirty="0"/>
              <a:t>Collaborative Endeavors</a:t>
            </a:r>
          </a:p>
          <a:p>
            <a:pPr lvl="1">
              <a:spcAft>
                <a:spcPts val="600"/>
              </a:spcAft>
            </a:pPr>
            <a:r>
              <a:rPr lang="en-US" sz="1800" dirty="0"/>
              <a:t>Archives on the Hill tentatively set for July 25, 2023 (JWG)</a:t>
            </a:r>
          </a:p>
          <a:p>
            <a:pPr lvl="1">
              <a:spcAft>
                <a:spcPts val="600"/>
              </a:spcAft>
            </a:pPr>
            <a:r>
              <a:rPr lang="en-US" sz="1800" dirty="0"/>
              <a:t>Identifying agency heads and other liaisons to strategic partners (e.g., NGA, NASCIO, NASS, COSLA, etc.)</a:t>
            </a:r>
          </a:p>
        </p:txBody>
      </p:sp>
      <p:sp>
        <p:nvSpPr>
          <p:cNvPr id="4" name="Footer Placeholder 3">
            <a:extLst>
              <a:ext uri="{FF2B5EF4-FFF2-40B4-BE49-F238E27FC236}">
                <a16:creationId xmlns:a16="http://schemas.microsoft.com/office/drawing/2014/main" id="{29BFD2F2-47D3-4A8E-81E6-FE059D57CE90}"/>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B007FFFF-43C3-4941-8FF1-577A6678B5A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575950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Joint Working Group on Issues and Awareness</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9647" y="1953127"/>
            <a:ext cx="6467867" cy="3450613"/>
          </a:xfrm>
        </p:spPr>
        <p:txBody>
          <a:bodyPr anchor="ctr">
            <a:normAutofit/>
          </a:bodyPr>
          <a:lstStyle/>
          <a:p>
            <a:r>
              <a:rPr lang="en-US" sz="2000" dirty="0"/>
              <a:t>Archives on the Hill – during SAA/CoSA meeting, July 22-29</a:t>
            </a:r>
          </a:p>
          <a:p>
            <a:r>
              <a:rPr lang="en-US" sz="2000" dirty="0"/>
              <a:t>NHA Humanities Day – March 19-21</a:t>
            </a:r>
          </a:p>
          <a:p>
            <a:r>
              <a:rPr lang="en-US" sz="2000" dirty="0"/>
              <a:t>Archivist of the United States Nomination</a:t>
            </a:r>
          </a:p>
          <a:p>
            <a:r>
              <a:rPr lang="en-US" sz="2000" dirty="0"/>
              <a:t>FFY 2022-23 Federal Funding increases</a:t>
            </a:r>
          </a:p>
          <a:p>
            <a:r>
              <a:rPr lang="en-US" sz="2000" dirty="0"/>
              <a:t>President’s Humanities Advisory Council</a:t>
            </a:r>
          </a:p>
          <a:p>
            <a:r>
              <a:rPr lang="en-US" sz="2000" dirty="0"/>
              <a:t>USA 250</a:t>
            </a:r>
            <a:r>
              <a:rPr lang="en-US" sz="2000" baseline="30000" dirty="0"/>
              <a:t>th</a:t>
            </a:r>
            <a:r>
              <a:rPr lang="en-US" sz="2000" dirty="0"/>
              <a:t> and the role of archives</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74027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82190-6A7C-48A2-8A35-694033A2B700}"/>
              </a:ext>
            </a:extLst>
          </p:cNvPr>
          <p:cNvSpPr>
            <a:spLocks noGrp="1"/>
          </p:cNvSpPr>
          <p:nvPr>
            <p:ph type="title"/>
          </p:nvPr>
        </p:nvSpPr>
        <p:spPr>
          <a:xfrm>
            <a:off x="1136428" y="627564"/>
            <a:ext cx="7474172" cy="1325563"/>
          </a:xfrm>
        </p:spPr>
        <p:txBody>
          <a:bodyPr>
            <a:normAutofit/>
          </a:bodyPr>
          <a:lstStyle/>
          <a:p>
            <a:r>
              <a:rPr lang="en-US" dirty="0"/>
              <a:t>IDEA Committee</a:t>
            </a:r>
          </a:p>
        </p:txBody>
      </p:sp>
      <p:sp>
        <p:nvSpPr>
          <p:cNvPr id="3" name="Content Placeholder 2">
            <a:extLst>
              <a:ext uri="{FF2B5EF4-FFF2-40B4-BE49-F238E27FC236}">
                <a16:creationId xmlns:a16="http://schemas.microsoft.com/office/drawing/2014/main" id="{3F85590E-D63A-4DED-840F-15C1DA83EBF3}"/>
              </a:ext>
            </a:extLst>
          </p:cNvPr>
          <p:cNvSpPr>
            <a:spLocks noGrp="1"/>
          </p:cNvSpPr>
          <p:nvPr>
            <p:ph idx="1"/>
          </p:nvPr>
        </p:nvSpPr>
        <p:spPr>
          <a:xfrm>
            <a:off x="1136428" y="2103439"/>
            <a:ext cx="6467867" cy="2801435"/>
          </a:xfrm>
        </p:spPr>
        <p:txBody>
          <a:bodyPr anchor="ctr">
            <a:normAutofit/>
          </a:bodyPr>
          <a:lstStyle/>
          <a:p>
            <a:r>
              <a:rPr lang="en-US" sz="2000" dirty="0" err="1"/>
              <a:t>CoSA’s</a:t>
            </a:r>
            <a:r>
              <a:rPr lang="en-US" sz="2000" dirty="0"/>
              <a:t> newest committee</a:t>
            </a:r>
          </a:p>
          <a:p>
            <a:r>
              <a:rPr lang="en-US" sz="2000" dirty="0"/>
              <a:t>Inclusion, Diversity, Equity, and Access</a:t>
            </a:r>
          </a:p>
          <a:p>
            <a:r>
              <a:rPr lang="en-US" sz="2000" dirty="0"/>
              <a:t>Working on first work plan</a:t>
            </a:r>
          </a:p>
          <a:p>
            <a:r>
              <a:rPr lang="en-US" sz="2000" dirty="0"/>
              <a:t>A chance for collaboration within CoSA &amp; with external partners</a:t>
            </a:r>
          </a:p>
          <a:p>
            <a:r>
              <a:rPr lang="en-US" sz="2000" dirty="0"/>
              <a:t>Join us today!</a:t>
            </a:r>
          </a:p>
        </p:txBody>
      </p:sp>
      <p:sp>
        <p:nvSpPr>
          <p:cNvPr id="4" name="Footer Placeholder 3">
            <a:extLst>
              <a:ext uri="{FF2B5EF4-FFF2-40B4-BE49-F238E27FC236}">
                <a16:creationId xmlns:a16="http://schemas.microsoft.com/office/drawing/2014/main" id="{AF12DBEC-EB0B-4DFA-B85F-1CAC42526490}"/>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dirty="0">
                <a:solidFill>
                  <a:schemeClr val="tx1">
                    <a:lumMod val="75000"/>
                    <a:lumOff val="25000"/>
                  </a:schemeClr>
                </a:solidFill>
              </a:rPr>
              <a:t>January 26, 2023</a:t>
            </a:r>
          </a:p>
        </p:txBody>
      </p:sp>
      <p:sp>
        <p:nvSpPr>
          <p:cNvPr id="37" name="Rectangle 3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061CF06A-4F07-4885-8EA4-AD43514541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170161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SERI Overview</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288473"/>
            <a:ext cx="7625186" cy="5067878"/>
          </a:xfrm>
        </p:spPr>
        <p:txBody>
          <a:bodyPr anchor="ctr">
            <a:normAutofit/>
          </a:bodyPr>
          <a:lstStyle/>
          <a:p>
            <a:pPr marL="0" indent="0">
              <a:buNone/>
            </a:pPr>
            <a:r>
              <a:rPr lang="en-US" sz="1800" b="1" dirty="0"/>
              <a:t>BACKER: Building Archival Capacity for Keeping Electronic Records</a:t>
            </a:r>
          </a:p>
          <a:p>
            <a:pPr lvl="1"/>
            <a:r>
              <a:rPr lang="en-US" sz="1600" dirty="0"/>
              <a:t>IMLS National Leadership grant for 3 years (2021-2024)</a:t>
            </a:r>
          </a:p>
          <a:p>
            <a:pPr lvl="1"/>
            <a:r>
              <a:rPr lang="en-US" sz="1600" dirty="0"/>
              <a:t>Looking ahead: cultural competency discussions, direct assistance, and updated State Electronic Records Preservation (SERP) Framework</a:t>
            </a:r>
          </a:p>
          <a:p>
            <a:pPr marL="457200" lvl="1" indent="0">
              <a:buNone/>
            </a:pPr>
            <a:endParaRPr lang="en-US" sz="1600" dirty="0"/>
          </a:p>
          <a:p>
            <a:pPr marL="0" indent="0">
              <a:buNone/>
            </a:pPr>
            <a:r>
              <a:rPr lang="en-US" sz="1800" b="1" dirty="0" err="1"/>
              <a:t>CoSA</a:t>
            </a:r>
            <a:r>
              <a:rPr lang="en-US" sz="1800" b="1" dirty="0"/>
              <a:t> PREPARE: Preparing Archives for Records in Email</a:t>
            </a:r>
          </a:p>
          <a:p>
            <a:pPr lvl="1"/>
            <a:r>
              <a:rPr lang="en-US" sz="1600" dirty="0"/>
              <a:t>Wrapping up the Andrew W. Mellon Foundation grant / sub-award from the University of Illinois</a:t>
            </a:r>
          </a:p>
          <a:p>
            <a:pPr lvl="1"/>
            <a:r>
              <a:rPr lang="en-US" sz="1600" dirty="0"/>
              <a:t>Looking ahead: “Be Prepared: A Comprehensive Guide to Managing and Preserving Email in State and Territorial Government” coming soon!</a:t>
            </a:r>
          </a:p>
          <a:p>
            <a:pPr marL="457200" lvl="1" indent="0">
              <a:buNone/>
            </a:pPr>
            <a:endParaRPr lang="en-US" sz="1600" dirty="0"/>
          </a:p>
          <a:p>
            <a:pPr marL="0" indent="0">
              <a:buNone/>
            </a:pPr>
            <a:r>
              <a:rPr lang="en-US" sz="1800" b="1" dirty="0"/>
              <a:t>SERI video series on </a:t>
            </a:r>
            <a:r>
              <a:rPr lang="en-US" sz="1800" b="1" dirty="0" err="1"/>
              <a:t>CoSA’s</a:t>
            </a:r>
            <a:r>
              <a:rPr lang="en-US" sz="1800" b="1" dirty="0"/>
              <a:t> YouTube channel</a:t>
            </a:r>
          </a:p>
          <a:p>
            <a:pPr marL="0" indent="0">
              <a:buNone/>
            </a:pPr>
            <a:endParaRPr lang="en-US" sz="1400" dirty="0"/>
          </a:p>
          <a:p>
            <a:pPr marL="0" indent="0">
              <a:buNone/>
            </a:pPr>
            <a:r>
              <a:rPr lang="en-US" sz="1800" b="1" dirty="0"/>
              <a:t>Electronic Records Day (10/10)</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prstClr val="black">
                    <a:lumMod val="75000"/>
                    <a:lumOff val="25000"/>
                  </a:prstClr>
                </a:solidFill>
                <a:effectLst/>
                <a:uLnTx/>
                <a:uFillTx/>
                <a:latin typeface="Calibri" panose="020F0502020204030204"/>
                <a:ea typeface="+mn-ea"/>
                <a:cs typeface="+mn-cs"/>
              </a:rPr>
              <a:t>January 26, 2023</a:t>
            </a:r>
            <a:endPar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622121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SERI Overview</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576873"/>
            <a:ext cx="6467867" cy="4151914"/>
          </a:xfrm>
        </p:spPr>
        <p:txBody>
          <a:bodyPr anchor="ctr">
            <a:normAutofit lnSpcReduction="10000"/>
          </a:bodyPr>
          <a:lstStyle/>
          <a:p>
            <a:pPr marL="0" indent="0">
              <a:spcAft>
                <a:spcPts val="600"/>
              </a:spcAft>
              <a:buNone/>
            </a:pPr>
            <a:r>
              <a:rPr lang="en-US" sz="2400" b="1" dirty="0"/>
              <a:t>Tools and Resources Subcommittee</a:t>
            </a:r>
          </a:p>
          <a:p>
            <a:pPr lvl="1">
              <a:spcAft>
                <a:spcPts val="600"/>
              </a:spcAft>
            </a:pPr>
            <a:r>
              <a:rPr lang="en-US" sz="1800" dirty="0"/>
              <a:t>Support for grant initiatives</a:t>
            </a:r>
          </a:p>
          <a:p>
            <a:pPr lvl="1">
              <a:spcAft>
                <a:spcPts val="600"/>
              </a:spcAft>
            </a:pPr>
            <a:r>
              <a:rPr lang="en-US" sz="1800" dirty="0"/>
              <a:t>Providing oversight of </a:t>
            </a:r>
            <a:r>
              <a:rPr lang="en-US" sz="1800" dirty="0" err="1"/>
              <a:t>CoSA</a:t>
            </a:r>
            <a:r>
              <a:rPr lang="en-US" sz="1800" dirty="0"/>
              <a:t> Resource Center</a:t>
            </a:r>
          </a:p>
          <a:p>
            <a:pPr lvl="1">
              <a:spcAft>
                <a:spcPts val="600"/>
              </a:spcAft>
            </a:pPr>
            <a:r>
              <a:rPr lang="en-US" sz="1800" dirty="0" err="1"/>
              <a:t>CoSA</a:t>
            </a:r>
            <a:r>
              <a:rPr lang="en-US" sz="1800" dirty="0"/>
              <a:t> Digital Repository</a:t>
            </a:r>
          </a:p>
          <a:p>
            <a:pPr lvl="1">
              <a:spcAft>
                <a:spcPts val="600"/>
              </a:spcAft>
            </a:pPr>
            <a:r>
              <a:rPr lang="en-US" sz="1800" dirty="0"/>
              <a:t>Research into Current and Upcoming Technologies: </a:t>
            </a:r>
          </a:p>
          <a:p>
            <a:pPr lvl="2">
              <a:spcAft>
                <a:spcPts val="600"/>
              </a:spcAft>
            </a:pPr>
            <a:r>
              <a:rPr lang="en-US" sz="1600" dirty="0"/>
              <a:t>Machine Learning &amp; Natural Language Processing</a:t>
            </a:r>
          </a:p>
          <a:p>
            <a:pPr lvl="1">
              <a:spcAft>
                <a:spcPts val="600"/>
              </a:spcAft>
            </a:pPr>
            <a:r>
              <a:rPr lang="en-US" sz="1800" dirty="0"/>
              <a:t>Collaboration with other SERI subcommittees to support:</a:t>
            </a:r>
          </a:p>
          <a:p>
            <a:pPr lvl="2">
              <a:spcAft>
                <a:spcPts val="600"/>
              </a:spcAft>
            </a:pPr>
            <a:r>
              <a:rPr lang="en-US" sz="1600" dirty="0"/>
              <a:t>Educational videos</a:t>
            </a:r>
          </a:p>
          <a:p>
            <a:pPr lvl="2">
              <a:spcAft>
                <a:spcPts val="600"/>
              </a:spcAft>
            </a:pPr>
            <a:r>
              <a:rPr lang="en-US" sz="1600" dirty="0"/>
              <a:t>Connecting archivists who code</a:t>
            </a:r>
          </a:p>
          <a:p>
            <a:pPr lvl="2">
              <a:spcAft>
                <a:spcPts val="600"/>
              </a:spcAft>
            </a:pPr>
            <a:r>
              <a:rPr lang="en-US" sz="1600" dirty="0"/>
              <a:t>Electronic Records Day 2023</a:t>
            </a:r>
          </a:p>
          <a:p>
            <a:pPr lvl="1">
              <a:spcAft>
                <a:spcPts val="600"/>
              </a:spcAft>
            </a:pPr>
            <a:r>
              <a:rPr lang="en-US" sz="1800" dirty="0"/>
              <a:t>Co-Chairs: Joshua Hackel (IL) and </a:t>
            </a:r>
            <a:r>
              <a:rPr lang="en-US" sz="1800" i="1" dirty="0"/>
              <a:t>[open]</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prstClr val="black">
                    <a:lumMod val="75000"/>
                    <a:lumOff val="25000"/>
                  </a:prstClr>
                </a:solidFill>
                <a:effectLst/>
                <a:uLnTx/>
                <a:uFillTx/>
                <a:latin typeface="Calibri" panose="020F0502020204030204"/>
                <a:ea typeface="+mn-ea"/>
                <a:cs typeface="+mn-cs"/>
              </a:rPr>
              <a:t>January 26, 2023</a:t>
            </a:r>
            <a:endPar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84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SERI Overview</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334279"/>
            <a:ext cx="6467867" cy="4394508"/>
          </a:xfrm>
        </p:spPr>
        <p:txBody>
          <a:bodyPr anchor="ctr">
            <a:normAutofit/>
          </a:bodyPr>
          <a:lstStyle/>
          <a:p>
            <a:pPr marL="0" indent="0">
              <a:spcAft>
                <a:spcPts val="600"/>
              </a:spcAft>
              <a:buNone/>
            </a:pPr>
            <a:r>
              <a:rPr lang="en-US" sz="2400" b="1" dirty="0"/>
              <a:t>Education and Programming Subcommittee</a:t>
            </a:r>
          </a:p>
          <a:p>
            <a:pPr lvl="1">
              <a:spcAft>
                <a:spcPts val="600"/>
              </a:spcAft>
            </a:pPr>
            <a:r>
              <a:rPr lang="en-US" sz="1800" dirty="0"/>
              <a:t>2023 SERI webinars</a:t>
            </a:r>
          </a:p>
          <a:p>
            <a:pPr lvl="1">
              <a:spcAft>
                <a:spcPts val="600"/>
              </a:spcAft>
            </a:pPr>
            <a:r>
              <a:rPr lang="en-US" sz="1800" dirty="0"/>
              <a:t>New </a:t>
            </a:r>
            <a:r>
              <a:rPr lang="en-US" sz="1800" dirty="0" err="1"/>
              <a:t>CoSA</a:t>
            </a:r>
            <a:r>
              <a:rPr lang="en-US" sz="1800" dirty="0"/>
              <a:t> Communities forums</a:t>
            </a:r>
          </a:p>
          <a:p>
            <a:pPr lvl="1">
              <a:spcAft>
                <a:spcPts val="600"/>
              </a:spcAft>
            </a:pPr>
            <a:r>
              <a:rPr lang="en-US" sz="1800" dirty="0"/>
              <a:t>Support for conference proposals on e-recs topics</a:t>
            </a:r>
          </a:p>
          <a:p>
            <a:pPr lvl="1">
              <a:spcAft>
                <a:spcPts val="600"/>
              </a:spcAft>
            </a:pPr>
            <a:r>
              <a:rPr lang="en-US" sz="1800" dirty="0"/>
              <a:t>Collaboration with other SERI subcommittees to support:</a:t>
            </a:r>
          </a:p>
          <a:p>
            <a:pPr lvl="2">
              <a:spcAft>
                <a:spcPts val="600"/>
              </a:spcAft>
            </a:pPr>
            <a:r>
              <a:rPr lang="en-US" sz="1600" dirty="0"/>
              <a:t>Educational videos</a:t>
            </a:r>
          </a:p>
          <a:p>
            <a:pPr lvl="2">
              <a:spcAft>
                <a:spcPts val="600"/>
              </a:spcAft>
            </a:pPr>
            <a:r>
              <a:rPr lang="en-US" sz="1600" dirty="0"/>
              <a:t>Connecting archivists who code</a:t>
            </a:r>
          </a:p>
          <a:p>
            <a:pPr lvl="2">
              <a:spcAft>
                <a:spcPts val="600"/>
              </a:spcAft>
            </a:pPr>
            <a:r>
              <a:rPr lang="en-US" sz="1600" dirty="0"/>
              <a:t>Electronic Records Day 2023</a:t>
            </a:r>
          </a:p>
          <a:p>
            <a:pPr lvl="1">
              <a:spcAft>
                <a:spcPts val="600"/>
              </a:spcAft>
            </a:pPr>
            <a:r>
              <a:rPr lang="en-US" sz="1800" dirty="0"/>
              <a:t>Co-Chairs: Kathryn Baringer (MD) and Gwen </a:t>
            </a:r>
            <a:r>
              <a:rPr lang="en-US" sz="1800" dirty="0" err="1"/>
              <a:t>Amsbury</a:t>
            </a:r>
            <a:r>
              <a:rPr lang="en-US" sz="1800" dirty="0"/>
              <a:t> (OR)</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prstClr val="black">
                    <a:lumMod val="75000"/>
                    <a:lumOff val="25000"/>
                  </a:prstClr>
                </a:solidFill>
                <a:effectLst/>
                <a:uLnTx/>
                <a:uFillTx/>
                <a:latin typeface="Calibri" panose="020F0502020204030204"/>
                <a:ea typeface="+mn-ea"/>
                <a:cs typeface="+mn-cs"/>
              </a:rPr>
              <a:t>January 26, 2023</a:t>
            </a:r>
            <a:endPar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24025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474172" cy="1325563"/>
          </a:xfrm>
        </p:spPr>
        <p:txBody>
          <a:bodyPr>
            <a:normAutofit/>
          </a:bodyPr>
          <a:lstStyle/>
          <a:p>
            <a:r>
              <a:rPr lang="en-US" dirty="0"/>
              <a:t>Webinar Agenda</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6429" y="1585519"/>
            <a:ext cx="6467867" cy="5272481"/>
          </a:xfrm>
        </p:spPr>
        <p:txBody>
          <a:bodyPr anchor="ctr">
            <a:normAutofit/>
          </a:bodyPr>
          <a:lstStyle/>
          <a:p>
            <a:pPr marL="0" indent="0">
              <a:buNone/>
            </a:pPr>
            <a:endParaRPr lang="en-US" sz="600" b="0" dirty="0"/>
          </a:p>
          <a:p>
            <a:pPr marL="0" indent="0">
              <a:buNone/>
            </a:pPr>
            <a:r>
              <a:rPr lang="en-US" sz="1800" b="1" dirty="0"/>
              <a:t>Welcome and Overview</a:t>
            </a:r>
          </a:p>
          <a:p>
            <a:pPr marL="0" indent="0">
              <a:buNone/>
            </a:pPr>
            <a:r>
              <a:rPr lang="en-US" sz="1800" b="1" dirty="0"/>
              <a:t>Reports:</a:t>
            </a:r>
          </a:p>
          <a:p>
            <a:pPr lvl="1"/>
            <a:r>
              <a:rPr lang="en-US" sz="1800" b="0" dirty="0"/>
              <a:t>Finance Committee</a:t>
            </a:r>
          </a:p>
          <a:p>
            <a:pPr lvl="1"/>
            <a:r>
              <a:rPr lang="en-US" sz="1800" b="0" dirty="0"/>
              <a:t>Development Committee</a:t>
            </a:r>
          </a:p>
          <a:p>
            <a:pPr lvl="1"/>
            <a:r>
              <a:rPr lang="en-US" sz="1800" dirty="0"/>
              <a:t>ARM Survey</a:t>
            </a:r>
            <a:endParaRPr lang="en-US" sz="1800" b="0" dirty="0"/>
          </a:p>
          <a:p>
            <a:pPr lvl="1"/>
            <a:r>
              <a:rPr lang="en-US" sz="1800" b="0" dirty="0"/>
              <a:t>Advocacy Committee</a:t>
            </a:r>
          </a:p>
          <a:p>
            <a:pPr lvl="1"/>
            <a:r>
              <a:rPr lang="en-US" sz="1800" b="0" dirty="0"/>
              <a:t>Joint Working Group on Issues and Awareness</a:t>
            </a:r>
          </a:p>
          <a:p>
            <a:pPr lvl="1"/>
            <a:r>
              <a:rPr lang="en-US" sz="1800" dirty="0"/>
              <a:t>IDEA Committee</a:t>
            </a:r>
          </a:p>
          <a:p>
            <a:pPr lvl="1"/>
            <a:r>
              <a:rPr lang="en-US" sz="1800" b="0" dirty="0"/>
              <a:t>State Electronic Records Initiative (SERI)</a:t>
            </a:r>
          </a:p>
          <a:p>
            <a:pPr lvl="1"/>
            <a:r>
              <a:rPr lang="en-US" sz="1800" dirty="0"/>
              <a:t>Education and Training Committee</a:t>
            </a:r>
            <a:endParaRPr lang="en-US" sz="1800" b="0" dirty="0"/>
          </a:p>
          <a:p>
            <a:pPr lvl="1"/>
            <a:r>
              <a:rPr lang="en-US" sz="1800" dirty="0"/>
              <a:t>CoSA-SAA Conference</a:t>
            </a:r>
          </a:p>
          <a:p>
            <a:pPr lvl="1"/>
            <a:r>
              <a:rPr lang="en-US" sz="1800" b="0" dirty="0"/>
              <a:t>Awards Committee</a:t>
            </a:r>
          </a:p>
          <a:p>
            <a:pPr lvl="1"/>
            <a:r>
              <a:rPr lang="en-US" sz="1800" b="0" dirty="0"/>
              <a:t>Nominating Committee</a:t>
            </a:r>
          </a:p>
          <a:p>
            <a:pPr lvl="1"/>
            <a:r>
              <a:rPr lang="en-US" sz="1800" b="0" dirty="0"/>
              <a:t>Upcoming Meetings and Events</a:t>
            </a:r>
          </a:p>
          <a:p>
            <a:pPr marL="0" indent="0">
              <a:buNone/>
            </a:pPr>
            <a:r>
              <a:rPr lang="en-US" sz="1800" b="1" dirty="0"/>
              <a:t>Q and A</a:t>
            </a:r>
          </a:p>
          <a:p>
            <a:pPr marL="342900" indent="-342900">
              <a:buFont typeface="Arial" panose="020B0604020202020204" pitchFamily="34" charset="0"/>
              <a:buChar char="•"/>
            </a:pPr>
            <a:endParaRPr lang="en-US" sz="600" dirty="0"/>
          </a:p>
          <a:p>
            <a:pPr marL="342900" indent="-342900">
              <a:buFont typeface="Arial" panose="020B0604020202020204" pitchFamily="34" charset="0"/>
              <a:buChar char="•"/>
            </a:pPr>
            <a:endParaRPr lang="en-US" sz="600" dirty="0"/>
          </a:p>
          <a:p>
            <a:endParaRPr lang="en-US" sz="600" dirty="0"/>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51154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SERI Overview</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474238"/>
            <a:ext cx="7085220" cy="4756198"/>
          </a:xfrm>
        </p:spPr>
        <p:txBody>
          <a:bodyPr anchor="ctr">
            <a:normAutofit/>
          </a:bodyPr>
          <a:lstStyle/>
          <a:p>
            <a:pPr marL="0" indent="0">
              <a:spcAft>
                <a:spcPts val="600"/>
              </a:spcAft>
              <a:buNone/>
            </a:pPr>
            <a:r>
              <a:rPr lang="en-US" sz="2400" b="1" dirty="0"/>
              <a:t>Advocacy and Outreach Subcommittee</a:t>
            </a:r>
          </a:p>
          <a:p>
            <a:pPr lvl="1">
              <a:spcAft>
                <a:spcPts val="600"/>
              </a:spcAft>
            </a:pPr>
            <a:r>
              <a:rPr lang="en-US" sz="1800" dirty="0"/>
              <a:t>SERI on social media: Twitter campaigns</a:t>
            </a:r>
          </a:p>
          <a:p>
            <a:pPr lvl="2">
              <a:spcAft>
                <a:spcPts val="600"/>
              </a:spcAft>
            </a:pPr>
            <a:r>
              <a:rPr lang="en-US" sz="1600" dirty="0"/>
              <a:t>Monthly: annual archives and e-recs initiatives, holidays</a:t>
            </a:r>
          </a:p>
          <a:p>
            <a:pPr lvl="2">
              <a:spcAft>
                <a:spcPts val="600"/>
              </a:spcAft>
            </a:pPr>
            <a:r>
              <a:rPr lang="en-US" sz="1600" dirty="0"/>
              <a:t>Quarterly: cloud computing (evaluating services, migration, and long-term sustainability)</a:t>
            </a:r>
          </a:p>
          <a:p>
            <a:pPr lvl="1">
              <a:spcAft>
                <a:spcPts val="600"/>
              </a:spcAft>
            </a:pPr>
            <a:r>
              <a:rPr lang="en-US" sz="1800" dirty="0"/>
              <a:t>Partnerships with affiliate organizations on advocacy efforts</a:t>
            </a:r>
          </a:p>
          <a:p>
            <a:pPr lvl="1">
              <a:spcAft>
                <a:spcPts val="600"/>
              </a:spcAft>
            </a:pPr>
            <a:r>
              <a:rPr lang="en-US" sz="1800" dirty="0"/>
              <a:t>Collaboration with other CoSA committees and SERI subcommittees to support:</a:t>
            </a:r>
          </a:p>
          <a:p>
            <a:pPr lvl="2">
              <a:spcAft>
                <a:spcPts val="600"/>
              </a:spcAft>
            </a:pPr>
            <a:r>
              <a:rPr lang="en-US" sz="1600" dirty="0"/>
              <a:t>Educational videos</a:t>
            </a:r>
          </a:p>
          <a:p>
            <a:pPr lvl="2">
              <a:spcAft>
                <a:spcPts val="600"/>
              </a:spcAft>
            </a:pPr>
            <a:r>
              <a:rPr lang="en-US" sz="1600" dirty="0"/>
              <a:t>Electronic Records Day 2023</a:t>
            </a:r>
          </a:p>
          <a:p>
            <a:pPr lvl="2">
              <a:spcAft>
                <a:spcPts val="600"/>
              </a:spcAft>
            </a:pPr>
            <a:r>
              <a:rPr lang="en-US" sz="1600" dirty="0"/>
              <a:t>IDEA Committee</a:t>
            </a:r>
          </a:p>
          <a:p>
            <a:pPr lvl="1">
              <a:spcAft>
                <a:spcPts val="600"/>
              </a:spcAft>
            </a:pPr>
            <a:r>
              <a:rPr lang="en-US" sz="1800" dirty="0"/>
              <a:t>Co-Chairs: Josh Hager (NC) and Cathrine Giles (KY)</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prstClr val="black">
                    <a:lumMod val="75000"/>
                    <a:lumOff val="25000"/>
                  </a:prstClr>
                </a:solidFill>
                <a:effectLst/>
                <a:uLnTx/>
                <a:uFillTx/>
                <a:latin typeface="Calibri" panose="020F0502020204030204"/>
                <a:ea typeface="+mn-ea"/>
                <a:cs typeface="+mn-cs"/>
              </a:rPr>
              <a:t>January 26, 2023</a:t>
            </a:r>
            <a:endPar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138605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B737-F8B6-449F-A699-F831C3E0CB05}"/>
              </a:ext>
            </a:extLst>
          </p:cNvPr>
          <p:cNvSpPr>
            <a:spLocks noGrp="1"/>
          </p:cNvSpPr>
          <p:nvPr>
            <p:ph type="title"/>
          </p:nvPr>
        </p:nvSpPr>
        <p:spPr>
          <a:xfrm>
            <a:off x="1136428" y="627564"/>
            <a:ext cx="7474172" cy="1325563"/>
          </a:xfrm>
        </p:spPr>
        <p:txBody>
          <a:bodyPr>
            <a:normAutofit/>
          </a:bodyPr>
          <a:lstStyle/>
          <a:p>
            <a:r>
              <a:rPr lang="en-US" dirty="0"/>
              <a:t>Education and Training</a:t>
            </a:r>
          </a:p>
        </p:txBody>
      </p:sp>
      <p:sp>
        <p:nvSpPr>
          <p:cNvPr id="3" name="Content Placeholder 2">
            <a:extLst>
              <a:ext uri="{FF2B5EF4-FFF2-40B4-BE49-F238E27FC236}">
                <a16:creationId xmlns:a16="http://schemas.microsoft.com/office/drawing/2014/main" id="{67AFB3DB-041D-4AAC-8859-836980D02464}"/>
              </a:ext>
            </a:extLst>
          </p:cNvPr>
          <p:cNvSpPr>
            <a:spLocks noGrp="1"/>
          </p:cNvSpPr>
          <p:nvPr>
            <p:ph idx="1"/>
          </p:nvPr>
        </p:nvSpPr>
        <p:spPr>
          <a:xfrm>
            <a:off x="1136429" y="1614196"/>
            <a:ext cx="7778971" cy="4616239"/>
          </a:xfrm>
        </p:spPr>
        <p:txBody>
          <a:bodyPr anchor="ctr">
            <a:normAutofit fontScale="62500" lnSpcReduction="20000"/>
          </a:bodyPr>
          <a:lstStyle/>
          <a:p>
            <a:pPr marL="0" indent="0">
              <a:buNone/>
            </a:pPr>
            <a:r>
              <a:rPr lang="en-US" sz="3400" b="1" dirty="0"/>
              <a:t>All Webinars</a:t>
            </a:r>
          </a:p>
          <a:p>
            <a:pPr lvl="1"/>
            <a:r>
              <a:rPr lang="en-US" sz="2600" dirty="0"/>
              <a:t>22 webinars in 2022, including SERI and CoSA-NARA</a:t>
            </a:r>
          </a:p>
          <a:p>
            <a:pPr lvl="1"/>
            <a:r>
              <a:rPr lang="en-US" sz="2600" dirty="0"/>
              <a:t>Nearly 1,000 attendees</a:t>
            </a:r>
          </a:p>
          <a:p>
            <a:pPr lvl="1"/>
            <a:r>
              <a:rPr lang="en-US" sz="2600" dirty="0"/>
              <a:t>On-demand access views exceeded 800 at our YouTube Channel</a:t>
            </a:r>
          </a:p>
          <a:p>
            <a:pPr marL="0" indent="0">
              <a:buNone/>
            </a:pPr>
            <a:endParaRPr lang="en-US" sz="2400" dirty="0"/>
          </a:p>
          <a:p>
            <a:pPr marL="0" indent="0">
              <a:buNone/>
            </a:pPr>
            <a:r>
              <a:rPr lang="en-US" sz="3400" b="1" dirty="0"/>
              <a:t>Member Webinars</a:t>
            </a:r>
          </a:p>
          <a:p>
            <a:pPr lvl="1"/>
            <a:r>
              <a:rPr lang="en-US" sz="2600" dirty="0"/>
              <a:t>Monthly on the 4</a:t>
            </a:r>
            <a:r>
              <a:rPr lang="en-US" sz="2600" baseline="30000" dirty="0"/>
              <a:t>th</a:t>
            </a:r>
            <a:r>
              <a:rPr lang="en-US" sz="2600" dirty="0"/>
              <a:t> Thursday – register now!</a:t>
            </a:r>
          </a:p>
          <a:p>
            <a:pPr lvl="1"/>
            <a:r>
              <a:rPr lang="en-US" sz="2600" dirty="0"/>
              <a:t>Topics will include Building/Remodeling Your Archives Facility and State Archives Spotlights</a:t>
            </a:r>
          </a:p>
          <a:p>
            <a:pPr marL="0" indent="0">
              <a:buNone/>
            </a:pPr>
            <a:endParaRPr lang="en-US" sz="2400" dirty="0"/>
          </a:p>
          <a:p>
            <a:pPr marL="0" indent="0">
              <a:buNone/>
            </a:pPr>
            <a:r>
              <a:rPr lang="en-US" sz="3400" b="1" dirty="0" err="1"/>
              <a:t>ShopTalk</a:t>
            </a:r>
            <a:r>
              <a:rPr lang="en-US" sz="3400" b="1" dirty="0"/>
              <a:t> Webinars with $10K+ corporate sponsors</a:t>
            </a:r>
          </a:p>
          <a:p>
            <a:pPr marL="0" indent="0">
              <a:buNone/>
            </a:pPr>
            <a:endParaRPr lang="en-US" sz="3400" b="1" dirty="0"/>
          </a:p>
          <a:p>
            <a:pPr marL="0" indent="0">
              <a:buNone/>
            </a:pPr>
            <a:r>
              <a:rPr lang="en-US" sz="3400" b="1" dirty="0"/>
              <a:t>3 “In Conversation With…” interviews</a:t>
            </a:r>
          </a:p>
          <a:p>
            <a:pPr marL="0" indent="0">
              <a:buNone/>
            </a:pPr>
            <a:endParaRPr lang="en-US" sz="3400" b="1" dirty="0"/>
          </a:p>
          <a:p>
            <a:pPr marL="0" indent="0">
              <a:buNone/>
            </a:pPr>
            <a:r>
              <a:rPr lang="en-US" sz="3400" b="1" dirty="0"/>
              <a:t>All Recorded and available through CoSA website</a:t>
            </a:r>
          </a:p>
        </p:txBody>
      </p:sp>
      <p:sp>
        <p:nvSpPr>
          <p:cNvPr id="4" name="Footer Placeholder 3">
            <a:extLst>
              <a:ext uri="{FF2B5EF4-FFF2-40B4-BE49-F238E27FC236}">
                <a16:creationId xmlns:a16="http://schemas.microsoft.com/office/drawing/2014/main" id="{3B35F495-F684-4BFF-91CD-528395439FBC}"/>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4A9A0CE1-4DAB-4394-A2A4-F278DE9FB60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651107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B737-F8B6-449F-A699-F831C3E0CB05}"/>
              </a:ext>
            </a:extLst>
          </p:cNvPr>
          <p:cNvSpPr>
            <a:spLocks noGrp="1"/>
          </p:cNvSpPr>
          <p:nvPr>
            <p:ph type="title"/>
          </p:nvPr>
        </p:nvSpPr>
        <p:spPr>
          <a:xfrm>
            <a:off x="1136428" y="627564"/>
            <a:ext cx="7474172" cy="1325563"/>
          </a:xfrm>
        </p:spPr>
        <p:txBody>
          <a:bodyPr>
            <a:normAutofit/>
          </a:bodyPr>
          <a:lstStyle/>
          <a:p>
            <a:r>
              <a:rPr lang="en-US" dirty="0"/>
              <a:t>Education and Training</a:t>
            </a:r>
          </a:p>
        </p:txBody>
      </p:sp>
      <p:sp>
        <p:nvSpPr>
          <p:cNvPr id="3" name="Content Placeholder 2">
            <a:extLst>
              <a:ext uri="{FF2B5EF4-FFF2-40B4-BE49-F238E27FC236}">
                <a16:creationId xmlns:a16="http://schemas.microsoft.com/office/drawing/2014/main" id="{67AFB3DB-041D-4AAC-8859-836980D02464}"/>
              </a:ext>
            </a:extLst>
          </p:cNvPr>
          <p:cNvSpPr>
            <a:spLocks noGrp="1"/>
          </p:cNvSpPr>
          <p:nvPr>
            <p:ph idx="1"/>
          </p:nvPr>
        </p:nvSpPr>
        <p:spPr>
          <a:xfrm>
            <a:off x="1136428" y="1421858"/>
            <a:ext cx="6467867" cy="2871286"/>
          </a:xfrm>
        </p:spPr>
        <p:txBody>
          <a:bodyPr anchor="ctr">
            <a:normAutofit/>
          </a:bodyPr>
          <a:lstStyle/>
          <a:p>
            <a:pPr marL="0" indent="0">
              <a:buNone/>
            </a:pPr>
            <a:r>
              <a:rPr lang="en-US" sz="2400" b="1" dirty="0"/>
              <a:t>Communications</a:t>
            </a:r>
          </a:p>
          <a:p>
            <a:pPr lvl="1"/>
            <a:r>
              <a:rPr lang="en-US" sz="1800" i="1" dirty="0"/>
              <a:t>News Brief </a:t>
            </a:r>
            <a:r>
              <a:rPr lang="en-US" sz="1800" dirty="0"/>
              <a:t>– Monthly update of CoSA/member/field-wide news; 1,200+ subscribers</a:t>
            </a:r>
          </a:p>
          <a:p>
            <a:pPr lvl="1"/>
            <a:r>
              <a:rPr lang="en-US" sz="1800" dirty="0"/>
              <a:t>Social Media – Twitter &amp; Facebook</a:t>
            </a:r>
          </a:p>
          <a:p>
            <a:pPr lvl="1"/>
            <a:r>
              <a:rPr lang="en-US" sz="1800" dirty="0"/>
              <a:t>CoSA Blog – 23 posts in 2022</a:t>
            </a:r>
          </a:p>
          <a:p>
            <a:pPr lvl="1"/>
            <a:r>
              <a:rPr lang="en-US" sz="1800" dirty="0"/>
              <a:t>Be a contributor in 2023 – just let us know!</a:t>
            </a:r>
          </a:p>
        </p:txBody>
      </p:sp>
      <p:sp>
        <p:nvSpPr>
          <p:cNvPr id="4" name="Footer Placeholder 3">
            <a:extLst>
              <a:ext uri="{FF2B5EF4-FFF2-40B4-BE49-F238E27FC236}">
                <a16:creationId xmlns:a16="http://schemas.microsoft.com/office/drawing/2014/main" id="{3B35F495-F684-4BFF-91CD-528395439FBC}"/>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4A9A0CE1-4DAB-4394-A2A4-F278DE9FB60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426499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B737-F8B6-449F-A699-F831C3E0CB05}"/>
              </a:ext>
            </a:extLst>
          </p:cNvPr>
          <p:cNvSpPr>
            <a:spLocks noGrp="1"/>
          </p:cNvSpPr>
          <p:nvPr>
            <p:ph type="title"/>
          </p:nvPr>
        </p:nvSpPr>
        <p:spPr>
          <a:xfrm>
            <a:off x="1136428" y="627564"/>
            <a:ext cx="7474172" cy="1325563"/>
          </a:xfrm>
        </p:spPr>
        <p:txBody>
          <a:bodyPr>
            <a:normAutofit/>
          </a:bodyPr>
          <a:lstStyle/>
          <a:p>
            <a:r>
              <a:rPr lang="en-US" dirty="0"/>
              <a:t>Education and Training</a:t>
            </a:r>
          </a:p>
        </p:txBody>
      </p:sp>
      <p:sp>
        <p:nvSpPr>
          <p:cNvPr id="3" name="Content Placeholder 2">
            <a:extLst>
              <a:ext uri="{FF2B5EF4-FFF2-40B4-BE49-F238E27FC236}">
                <a16:creationId xmlns:a16="http://schemas.microsoft.com/office/drawing/2014/main" id="{67AFB3DB-041D-4AAC-8859-836980D02464}"/>
              </a:ext>
            </a:extLst>
          </p:cNvPr>
          <p:cNvSpPr>
            <a:spLocks noGrp="1"/>
          </p:cNvSpPr>
          <p:nvPr>
            <p:ph idx="1"/>
          </p:nvPr>
        </p:nvSpPr>
        <p:spPr>
          <a:xfrm>
            <a:off x="1136428" y="1631125"/>
            <a:ext cx="6822583" cy="3369874"/>
          </a:xfrm>
        </p:spPr>
        <p:txBody>
          <a:bodyPr anchor="ctr">
            <a:normAutofit/>
          </a:bodyPr>
          <a:lstStyle/>
          <a:p>
            <a:pPr marL="0" indent="0">
              <a:buNone/>
            </a:pPr>
            <a:r>
              <a:rPr lang="en-US" sz="2400" b="1" dirty="0"/>
              <a:t>Upcoming Webinars</a:t>
            </a:r>
          </a:p>
          <a:p>
            <a:pPr lvl="1"/>
            <a:r>
              <a:rPr lang="en-US" sz="1800" dirty="0"/>
              <a:t>February 23: CoSA-NARA Webinar</a:t>
            </a:r>
          </a:p>
          <a:p>
            <a:pPr lvl="1"/>
            <a:r>
              <a:rPr lang="en-US" sz="1800" dirty="0"/>
              <a:t>March 23: CoSA Advocacy Webinar</a:t>
            </a:r>
          </a:p>
          <a:p>
            <a:pPr lvl="1"/>
            <a:r>
              <a:rPr lang="en-US" sz="1800" dirty="0"/>
              <a:t>April 27: Building a New Archives Facility Panel (part 1)</a:t>
            </a:r>
          </a:p>
          <a:p>
            <a:pPr lvl="1"/>
            <a:r>
              <a:rPr lang="en-US" sz="1800" dirty="0"/>
              <a:t>Register on the CoSA website: </a:t>
            </a:r>
            <a:r>
              <a:rPr lang="en-US" sz="1600" dirty="0">
                <a:hlinkClick r:id="rId2"/>
              </a:rPr>
              <a:t>https://www.statearchivists.org/programs-education/cosa-webinars</a:t>
            </a:r>
            <a:endParaRPr lang="en-US" sz="1600" dirty="0"/>
          </a:p>
          <a:p>
            <a:pPr lvl="1"/>
            <a:r>
              <a:rPr lang="en-US" sz="1800" dirty="0"/>
              <a:t>Sessions are recorded and available on-demand!</a:t>
            </a:r>
          </a:p>
          <a:p>
            <a:pPr lvl="1"/>
            <a:endParaRPr lang="en-US" sz="2000" dirty="0"/>
          </a:p>
          <a:p>
            <a:pPr marL="0" indent="0">
              <a:buNone/>
            </a:pPr>
            <a:r>
              <a:rPr lang="en-US" sz="2400" b="1" dirty="0"/>
              <a:t>JOIN the committee – put your ideas into action!</a:t>
            </a:r>
          </a:p>
        </p:txBody>
      </p:sp>
      <p:sp>
        <p:nvSpPr>
          <p:cNvPr id="4" name="Footer Placeholder 3">
            <a:extLst>
              <a:ext uri="{FF2B5EF4-FFF2-40B4-BE49-F238E27FC236}">
                <a16:creationId xmlns:a16="http://schemas.microsoft.com/office/drawing/2014/main" id="{3B35F495-F684-4BFF-91CD-528395439FBC}"/>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4A9A0CE1-4DAB-4394-A2A4-F278DE9FB60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4198897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214B-21F2-43C4-860E-D638DF17F28A}"/>
              </a:ext>
            </a:extLst>
          </p:cNvPr>
          <p:cNvSpPr>
            <a:spLocks noGrp="1"/>
          </p:cNvSpPr>
          <p:nvPr>
            <p:ph type="title"/>
          </p:nvPr>
        </p:nvSpPr>
        <p:spPr>
          <a:xfrm>
            <a:off x="1136428" y="627564"/>
            <a:ext cx="7474172" cy="1325563"/>
          </a:xfrm>
        </p:spPr>
        <p:txBody>
          <a:bodyPr>
            <a:normAutofit/>
          </a:bodyPr>
          <a:lstStyle/>
          <a:p>
            <a:r>
              <a:rPr lang="en-US" dirty="0"/>
              <a:t>CoSA-SAA Joint Conference</a:t>
            </a:r>
          </a:p>
        </p:txBody>
      </p:sp>
      <p:sp>
        <p:nvSpPr>
          <p:cNvPr id="20" name="Content Placeholder 19">
            <a:extLst>
              <a:ext uri="{FF2B5EF4-FFF2-40B4-BE49-F238E27FC236}">
                <a16:creationId xmlns:a16="http://schemas.microsoft.com/office/drawing/2014/main" id="{71E6ABC5-CAC7-4FAF-88A5-43DAFF8D354C}"/>
              </a:ext>
            </a:extLst>
          </p:cNvPr>
          <p:cNvSpPr>
            <a:spLocks noGrp="1"/>
          </p:cNvSpPr>
          <p:nvPr>
            <p:ph idx="1"/>
          </p:nvPr>
        </p:nvSpPr>
        <p:spPr>
          <a:xfrm>
            <a:off x="1136429" y="1953127"/>
            <a:ext cx="6912196" cy="4095248"/>
          </a:xfrm>
        </p:spPr>
        <p:txBody>
          <a:bodyPr anchor="ctr">
            <a:normAutofit fontScale="92500" lnSpcReduction="20000"/>
          </a:bodyPr>
          <a:lstStyle/>
          <a:p>
            <a:pPr>
              <a:lnSpc>
                <a:spcPct val="150000"/>
              </a:lnSpc>
            </a:pPr>
            <a:r>
              <a:rPr lang="en-US" sz="2400" dirty="0"/>
              <a:t>Washington, DC | July 26-29, 2023 (some hybrid)</a:t>
            </a:r>
          </a:p>
          <a:p>
            <a:pPr>
              <a:lnSpc>
                <a:spcPct val="150000"/>
              </a:lnSpc>
            </a:pPr>
            <a:r>
              <a:rPr lang="en-US" sz="2400" dirty="0"/>
              <a:t>Archives on the Hill | July 25 (in-person)</a:t>
            </a:r>
          </a:p>
          <a:p>
            <a:pPr>
              <a:lnSpc>
                <a:spcPct val="150000"/>
              </a:lnSpc>
            </a:pPr>
            <a:r>
              <a:rPr lang="en-US" sz="2400" dirty="0"/>
              <a:t>Theme: Work in Common/Work Toward Commons</a:t>
            </a:r>
          </a:p>
          <a:p>
            <a:pPr>
              <a:lnSpc>
                <a:spcPct val="150000"/>
              </a:lnSpc>
            </a:pPr>
            <a:r>
              <a:rPr lang="en-US" sz="2400" dirty="0"/>
              <a:t>Conference program forthcoming</a:t>
            </a:r>
          </a:p>
          <a:p>
            <a:pPr>
              <a:lnSpc>
                <a:spcPct val="150000"/>
              </a:lnSpc>
            </a:pPr>
            <a:endParaRPr lang="en-US" sz="2400" dirty="0"/>
          </a:p>
          <a:p>
            <a:pPr marL="0" indent="0" algn="ctr">
              <a:lnSpc>
                <a:spcPct val="150000"/>
              </a:lnSpc>
              <a:buNone/>
            </a:pPr>
            <a:r>
              <a:rPr lang="en-US" sz="2400" dirty="0">
                <a:hlinkClick r:id="rId2"/>
              </a:rPr>
              <a:t>https://bit.ly/2023CoSAannual</a:t>
            </a:r>
            <a:endParaRPr lang="en-US" sz="2400" dirty="0"/>
          </a:p>
          <a:p>
            <a:pPr marL="0" indent="0" algn="ctr">
              <a:lnSpc>
                <a:spcPct val="150000"/>
              </a:lnSpc>
              <a:buNone/>
            </a:pPr>
            <a:r>
              <a:rPr lang="en-US" sz="2400" dirty="0">
                <a:hlinkClick r:id="rId3"/>
              </a:rPr>
              <a:t>https://www2.archivists.org/am2023</a:t>
            </a:r>
            <a:endParaRPr lang="en-US" sz="2400" dirty="0"/>
          </a:p>
        </p:txBody>
      </p:sp>
      <p:sp>
        <p:nvSpPr>
          <p:cNvPr id="4" name="Footer Placeholder 3">
            <a:extLst>
              <a:ext uri="{FF2B5EF4-FFF2-40B4-BE49-F238E27FC236}">
                <a16:creationId xmlns:a16="http://schemas.microsoft.com/office/drawing/2014/main" id="{CFB84016-59E6-4D64-AAEF-5726D701163F}"/>
              </a:ext>
            </a:extLst>
          </p:cNvPr>
          <p:cNvSpPr>
            <a:spLocks noGrp="1"/>
          </p:cNvSpPr>
          <p:nvPr>
            <p:ph type="ftr" sz="quarter" idx="11"/>
          </p:nvPr>
        </p:nvSpPr>
        <p:spPr>
          <a:xfrm>
            <a:off x="1103859" y="6356350"/>
            <a:ext cx="4894169"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prstClr val="black">
                    <a:lumMod val="75000"/>
                    <a:lumOff val="25000"/>
                  </a:prstClr>
                </a:solidFill>
                <a:effectLst/>
                <a:uLnTx/>
                <a:uFillTx/>
                <a:latin typeface="Calibri" panose="020F0502020204030204"/>
                <a:ea typeface="+mn-ea"/>
                <a:cs typeface="+mn-cs"/>
              </a:rPr>
              <a:t>January 26, 2023</a:t>
            </a:r>
            <a:endParaRPr kumimoji="0" lang="en-US" sz="105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Content Placeholder 10" descr="A drawing of a face&#10;&#10;Description automatically generated">
            <a:extLst>
              <a:ext uri="{FF2B5EF4-FFF2-40B4-BE49-F238E27FC236}">
                <a16:creationId xmlns:a16="http://schemas.microsoft.com/office/drawing/2014/main" id="{852867C2-4088-4DBE-B376-FB96BF49218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33812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Awards Committee</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6429" y="1763486"/>
            <a:ext cx="6467867" cy="4399189"/>
          </a:xfrm>
        </p:spPr>
        <p:txBody>
          <a:bodyPr anchor="ctr">
            <a:normAutofit lnSpcReduction="10000"/>
          </a:bodyPr>
          <a:lstStyle/>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Victoria Irons Walch Leadership Award</a:t>
            </a:r>
          </a:p>
          <a:p>
            <a:pPr marL="0" marR="0">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Victoria Irons Walch Emerging Leader Award</a:t>
            </a:r>
          </a:p>
          <a:p>
            <a:pPr marL="0" marR="0">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Advocacy for Archives Award</a:t>
            </a:r>
          </a:p>
          <a:p>
            <a:pPr marL="0" marR="0">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Rising Stars Award </a:t>
            </a:r>
          </a:p>
          <a:p>
            <a:pPr marL="0" marR="0">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CoSA-NHPRC SHRAB Award of Merit</a:t>
            </a:r>
          </a:p>
          <a:p>
            <a:pPr marL="0" marR="0">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CoSA-Ancestry Leadership Award</a:t>
            </a:r>
          </a:p>
          <a:p>
            <a:pPr marL="0" marR="0" indent="0">
              <a:spcBef>
                <a:spcPts val="0"/>
              </a:spcBef>
              <a:spcAft>
                <a:spcPts val="80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Look for Awards Program Announcement very soon!</a:t>
            </a:r>
          </a:p>
          <a:p>
            <a:pPr marL="0" marR="0">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latin typeface="Calibri" panose="020F0502020204030204" pitchFamily="34" charset="0"/>
                <a:cs typeface="Times New Roman" panose="02020603050405020304" pitchFamily="18" charset="0"/>
              </a:rPr>
              <a:t>                                                                      </a:t>
            </a:r>
          </a:p>
          <a:p>
            <a:pPr marL="0" marR="0" indent="0" algn="ctr">
              <a:spcBef>
                <a:spcPts val="0"/>
              </a:spcBef>
              <a:spcAft>
                <a:spcPts val="800"/>
              </a:spcAft>
              <a:buNone/>
            </a:pPr>
            <a:r>
              <a:rPr lang="en-US" sz="1800" i="1" dirty="0" err="1">
                <a:latin typeface="Calibri" panose="020F0502020204030204" pitchFamily="34" charset="0"/>
                <a:cs typeface="Times New Roman" panose="02020603050405020304" pitchFamily="18" charset="0"/>
              </a:rPr>
              <a:t>CoSA</a:t>
            </a:r>
            <a:r>
              <a:rPr lang="en-US" sz="1800" i="1" dirty="0">
                <a:latin typeface="Calibri" panose="020F0502020204030204" pitchFamily="34" charset="0"/>
                <a:cs typeface="Times New Roman" panose="02020603050405020304" pitchFamily="18" charset="0"/>
              </a:rPr>
              <a:t> Awards Program sponsored by FamilySearch</a:t>
            </a:r>
          </a:p>
          <a:p>
            <a:pPr marL="0" marR="0">
              <a:spcBef>
                <a:spcPts val="0"/>
              </a:spcBef>
              <a:spcAft>
                <a:spcPts val="800"/>
              </a:spcAft>
            </a:pPr>
            <a:endParaRPr lang="en-US" sz="1300" dirty="0"/>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pic>
        <p:nvPicPr>
          <p:cNvPr id="15" name="Picture 14">
            <a:extLst>
              <a:ext uri="{FF2B5EF4-FFF2-40B4-BE49-F238E27FC236}">
                <a16:creationId xmlns:a16="http://schemas.microsoft.com/office/drawing/2014/main" id="{3F2D7E0E-96C3-4251-9C02-2355D578CA5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910578" y="1525976"/>
            <a:ext cx="2700022" cy="752197"/>
          </a:xfrm>
          <a:prstGeom prst="rect">
            <a:avLst/>
          </a:prstGeom>
        </p:spPr>
      </p:pic>
    </p:spTree>
    <p:extLst>
      <p:ext uri="{BB962C8B-B14F-4D97-AF65-F5344CB8AC3E}">
        <p14:creationId xmlns:p14="http://schemas.microsoft.com/office/powerpoint/2010/main" val="2840709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7A98-7B99-4D6B-9C69-64AA6F173858}"/>
              </a:ext>
            </a:extLst>
          </p:cNvPr>
          <p:cNvSpPr>
            <a:spLocks noGrp="1"/>
          </p:cNvSpPr>
          <p:nvPr>
            <p:ph type="title"/>
          </p:nvPr>
        </p:nvSpPr>
        <p:spPr>
          <a:xfrm>
            <a:off x="1136428" y="627564"/>
            <a:ext cx="7474172" cy="1325563"/>
          </a:xfrm>
        </p:spPr>
        <p:txBody>
          <a:bodyPr>
            <a:normAutofit/>
          </a:bodyPr>
          <a:lstStyle/>
          <a:p>
            <a:r>
              <a:rPr lang="en-US" dirty="0"/>
              <a:t>Nominating Committee</a:t>
            </a:r>
          </a:p>
        </p:txBody>
      </p:sp>
      <p:sp>
        <p:nvSpPr>
          <p:cNvPr id="6" name="Content Placeholder 5">
            <a:extLst>
              <a:ext uri="{FF2B5EF4-FFF2-40B4-BE49-F238E27FC236}">
                <a16:creationId xmlns:a16="http://schemas.microsoft.com/office/drawing/2014/main" id="{3CE103AE-FD91-4D35-AF16-D62A1AA781BF}"/>
              </a:ext>
            </a:extLst>
          </p:cNvPr>
          <p:cNvSpPr>
            <a:spLocks noGrp="1"/>
          </p:cNvSpPr>
          <p:nvPr>
            <p:ph idx="1"/>
          </p:nvPr>
        </p:nvSpPr>
        <p:spPr>
          <a:xfrm>
            <a:off x="1139647" y="1870891"/>
            <a:ext cx="6467867" cy="3116216"/>
          </a:xfrm>
        </p:spPr>
        <p:txBody>
          <a:bodyPr anchor="ctr">
            <a:normAutofit/>
          </a:bodyPr>
          <a:lstStyle/>
          <a:p>
            <a:r>
              <a:rPr lang="en-US" sz="2000" dirty="0"/>
              <a:t>Chaired by CoSA Vice President</a:t>
            </a:r>
          </a:p>
          <a:p>
            <a:r>
              <a:rPr lang="en-US" sz="2000" dirty="0"/>
              <a:t>Responsible for selecting nominees for CoSA Board of Directors</a:t>
            </a:r>
          </a:p>
          <a:p>
            <a:r>
              <a:rPr lang="en-US" sz="2000" dirty="0"/>
              <a:t>Let us know if you are interested in serving on the Board or on any CoSA Committees</a:t>
            </a:r>
          </a:p>
          <a:p>
            <a:endParaRPr lang="en-US" sz="2400" dirty="0"/>
          </a:p>
          <a:p>
            <a:pPr marL="0" indent="0">
              <a:buNone/>
            </a:pPr>
            <a:r>
              <a:rPr lang="en-US" sz="2400" dirty="0">
                <a:solidFill>
                  <a:srgbClr val="FF0000"/>
                </a:solidFill>
              </a:rPr>
              <a:t>CoSA depends on your participation!</a:t>
            </a:r>
          </a:p>
        </p:txBody>
      </p:sp>
      <p:sp>
        <p:nvSpPr>
          <p:cNvPr id="4" name="Footer Placeholder 3">
            <a:extLst>
              <a:ext uri="{FF2B5EF4-FFF2-40B4-BE49-F238E27FC236}">
                <a16:creationId xmlns:a16="http://schemas.microsoft.com/office/drawing/2014/main" id="{3358B360-C96E-48B6-BB97-E840F6A41C26}"/>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92B7AE5-F55B-4BC6-862C-6F7143C57F6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417720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214B-21F2-43C4-860E-D638DF17F28A}"/>
              </a:ext>
            </a:extLst>
          </p:cNvPr>
          <p:cNvSpPr>
            <a:spLocks noGrp="1"/>
          </p:cNvSpPr>
          <p:nvPr>
            <p:ph type="title"/>
          </p:nvPr>
        </p:nvSpPr>
        <p:spPr>
          <a:xfrm>
            <a:off x="1136428" y="627564"/>
            <a:ext cx="7474172" cy="1325563"/>
          </a:xfrm>
        </p:spPr>
        <p:txBody>
          <a:bodyPr>
            <a:normAutofit/>
          </a:bodyPr>
          <a:lstStyle/>
          <a:p>
            <a:r>
              <a:rPr lang="en-US" dirty="0"/>
              <a:t>Questions and Comments</a:t>
            </a:r>
          </a:p>
        </p:txBody>
      </p:sp>
      <p:sp>
        <p:nvSpPr>
          <p:cNvPr id="4" name="Footer Placeholder 3">
            <a:extLst>
              <a:ext uri="{FF2B5EF4-FFF2-40B4-BE49-F238E27FC236}">
                <a16:creationId xmlns:a16="http://schemas.microsoft.com/office/drawing/2014/main" id="{CFB84016-59E6-4D64-AAEF-5726D701163F}"/>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8BA9CF78-9E19-4A6A-87F6-AEEEC962B6B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pic>
        <p:nvPicPr>
          <p:cNvPr id="15" name="Picture 5">
            <a:extLst>
              <a:ext uri="{FF2B5EF4-FFF2-40B4-BE49-F238E27FC236}">
                <a16:creationId xmlns:a16="http://schemas.microsoft.com/office/drawing/2014/main" id="{B93128F0-4EA7-4202-A26A-544057EB487A}"/>
              </a:ext>
            </a:extLst>
          </p:cNvPr>
          <p:cNvPicPr>
            <a:picLocks noGrp="1" noChangeAspect="1" noChangeArrowheads="1"/>
          </p:cNvPicPr>
          <p:nvPr>
            <p:ph idx="1"/>
          </p:nvPr>
        </p:nvPicPr>
        <p:blipFill>
          <a:blip r:embed="rId3" cstate="screen">
            <a:extLst>
              <a:ext uri="{28A0092B-C50C-407E-A947-70E740481C1C}">
                <a14:useLocalDpi xmlns:a14="http://schemas.microsoft.com/office/drawing/2010/main"/>
              </a:ext>
            </a:extLst>
          </a:blip>
          <a:srcRect/>
          <a:stretch>
            <a:fillRect/>
          </a:stretch>
        </p:blipFill>
        <p:spPr bwMode="auto">
          <a:xfrm>
            <a:off x="3227288" y="2302744"/>
            <a:ext cx="2286198" cy="3401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1112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68F14-414C-455E-8904-9E83BB7D2902}"/>
              </a:ext>
            </a:extLst>
          </p:cNvPr>
          <p:cNvSpPr>
            <a:spLocks noGrp="1"/>
          </p:cNvSpPr>
          <p:nvPr>
            <p:ph type="title"/>
          </p:nvPr>
        </p:nvSpPr>
        <p:spPr>
          <a:xfrm>
            <a:off x="1136428" y="627564"/>
            <a:ext cx="7474172" cy="1325563"/>
          </a:xfrm>
        </p:spPr>
        <p:txBody>
          <a:bodyPr>
            <a:noAutofit/>
          </a:bodyPr>
          <a:lstStyle/>
          <a:p>
            <a:br>
              <a:rPr lang="en-US" dirty="0">
                <a:effectLst/>
              </a:rPr>
            </a:br>
            <a:r>
              <a:rPr lang="en-US" dirty="0"/>
              <a:t>Contact Us </a:t>
            </a:r>
            <a:br>
              <a:rPr lang="en-US" dirty="0">
                <a:effectLst/>
              </a:rPr>
            </a:br>
            <a:endParaRPr lang="en-US" dirty="0"/>
          </a:p>
        </p:txBody>
      </p:sp>
      <p:sp>
        <p:nvSpPr>
          <p:cNvPr id="3" name="Content Placeholder 2">
            <a:extLst>
              <a:ext uri="{FF2B5EF4-FFF2-40B4-BE49-F238E27FC236}">
                <a16:creationId xmlns:a16="http://schemas.microsoft.com/office/drawing/2014/main" id="{1EEFAEA5-FF6D-4334-B226-2F9834CBAF72}"/>
              </a:ext>
            </a:extLst>
          </p:cNvPr>
          <p:cNvSpPr>
            <a:spLocks noGrp="1"/>
          </p:cNvSpPr>
          <p:nvPr>
            <p:ph idx="1"/>
          </p:nvPr>
        </p:nvSpPr>
        <p:spPr>
          <a:xfrm>
            <a:off x="1136428" y="1866900"/>
            <a:ext cx="6467867" cy="4489450"/>
          </a:xfrm>
        </p:spPr>
        <p:txBody>
          <a:bodyPr anchor="ctr">
            <a:normAutofit/>
          </a:bodyPr>
          <a:lstStyle/>
          <a:p>
            <a:pPr marL="0" indent="0">
              <a:spcBef>
                <a:spcPts val="0"/>
              </a:spcBef>
              <a:spcAft>
                <a:spcPts val="900"/>
              </a:spcAft>
              <a:buNone/>
            </a:pPr>
            <a:r>
              <a:rPr lang="en-US" sz="1600" dirty="0"/>
              <a:t>CoSA Website</a:t>
            </a:r>
            <a:br>
              <a:rPr lang="en-US" sz="1600" dirty="0"/>
            </a:br>
            <a:r>
              <a:rPr lang="en-US" sz="1600" dirty="0">
                <a:hlinkClick r:id="rId2"/>
              </a:rPr>
              <a:t>http://www.statearchivists.org</a:t>
            </a:r>
            <a:endParaRPr lang="en-US" sz="1600" dirty="0"/>
          </a:p>
          <a:p>
            <a:pPr marL="0" indent="0">
              <a:spcBef>
                <a:spcPts val="0"/>
              </a:spcBef>
              <a:spcAft>
                <a:spcPts val="900"/>
              </a:spcAft>
              <a:buNone/>
            </a:pPr>
            <a:endParaRPr lang="en-US" sz="1600" dirty="0"/>
          </a:p>
          <a:p>
            <a:pPr marL="0" indent="0">
              <a:spcBef>
                <a:spcPts val="0"/>
              </a:spcBef>
              <a:spcAft>
                <a:spcPts val="900"/>
              </a:spcAft>
              <a:buNone/>
            </a:pPr>
            <a:r>
              <a:rPr lang="en-US" sz="1600" dirty="0"/>
              <a:t>CoSA Resource Center</a:t>
            </a:r>
            <a:br>
              <a:rPr lang="en-US" sz="1600" dirty="0"/>
            </a:br>
            <a:r>
              <a:rPr lang="en-US" sz="1600" dirty="0">
                <a:hlinkClick r:id="rId3"/>
              </a:rPr>
              <a:t>https://www.statearchivists.org/research-resources/resource-center</a:t>
            </a:r>
            <a:endParaRPr lang="en-US" sz="1600" dirty="0"/>
          </a:p>
          <a:p>
            <a:pPr marL="0" indent="0">
              <a:buNone/>
            </a:pPr>
            <a:r>
              <a:rPr lang="en-US" sz="1600" dirty="0"/>
              <a:t>CoSA Twitter Handle</a:t>
            </a:r>
            <a:br>
              <a:rPr lang="en-US" sz="1600" dirty="0"/>
            </a:br>
            <a:r>
              <a:rPr lang="en-US" sz="1600" dirty="0"/>
              <a:t>@StateArchivists</a:t>
            </a:r>
          </a:p>
          <a:p>
            <a:pPr marL="0" indent="0">
              <a:buNone/>
            </a:pPr>
            <a:endParaRPr lang="en-US" sz="1600" b="1" dirty="0">
              <a:effectLst/>
              <a:ea typeface="Calibri" panose="020F0502020204030204" pitchFamily="34" charset="0"/>
              <a:cs typeface="Times New Roman" panose="02020603050405020304" pitchFamily="18" charset="0"/>
            </a:endParaRPr>
          </a:p>
          <a:p>
            <a:pPr marL="0" indent="0">
              <a:buNone/>
            </a:pPr>
            <a:r>
              <a:rPr lang="en-US" sz="1600" dirty="0"/>
              <a:t>CoSA Facebook Page</a:t>
            </a:r>
            <a:br>
              <a:rPr lang="en-US" sz="1600" dirty="0"/>
            </a:br>
            <a:r>
              <a:rPr lang="en-US" sz="1600" dirty="0">
                <a:hlinkClick r:id="rId4"/>
              </a:rPr>
              <a:t>www.facebook.com/CouncilOfStateArchivists</a:t>
            </a:r>
            <a:endParaRPr lang="en-US" sz="1600" dirty="0"/>
          </a:p>
          <a:p>
            <a:endParaRPr lang="en-US" sz="1600" dirty="0"/>
          </a:p>
          <a:p>
            <a:pPr marL="0" indent="0">
              <a:buNone/>
            </a:pPr>
            <a:r>
              <a:rPr lang="en-US" sz="1600" dirty="0"/>
              <a:t>CoSA You Tube </a:t>
            </a:r>
            <a:br>
              <a:rPr lang="en-US" sz="1600" dirty="0"/>
            </a:br>
            <a:r>
              <a:rPr lang="en-US" sz="1600" dirty="0">
                <a:hlinkClick r:id="rId5"/>
              </a:rPr>
              <a:t>https://www.youtube.com/user/StateArchivists/</a:t>
            </a:r>
            <a:endParaRPr lang="en-US" sz="1600" dirty="0"/>
          </a:p>
          <a:p>
            <a:pPr marL="0" indent="0">
              <a:buNone/>
            </a:pPr>
            <a:endParaRPr lang="en-US" sz="1100" b="1" dirty="0">
              <a:effectLst/>
              <a:ea typeface="Calibri" panose="020F0502020204030204" pitchFamily="34" charset="0"/>
              <a:cs typeface="Times New Roman" panose="02020603050405020304" pitchFamily="18" charset="0"/>
            </a:endParaRPr>
          </a:p>
          <a:p>
            <a:endParaRPr lang="en-US" sz="1100" dirty="0"/>
          </a:p>
        </p:txBody>
      </p:sp>
      <p:sp>
        <p:nvSpPr>
          <p:cNvPr id="4" name="Footer Placeholder 3">
            <a:extLst>
              <a:ext uri="{FF2B5EF4-FFF2-40B4-BE49-F238E27FC236}">
                <a16:creationId xmlns:a16="http://schemas.microsoft.com/office/drawing/2014/main" id="{92F14B60-86F6-47ED-A495-ACBD3FEDBEEA}"/>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drawing of a face&#10;&#10;Description automatically generated">
            <a:extLst>
              <a:ext uri="{FF2B5EF4-FFF2-40B4-BE49-F238E27FC236}">
                <a16:creationId xmlns:a16="http://schemas.microsoft.com/office/drawing/2014/main" id="{8385C00D-B05A-4949-B2B8-400DC111F37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797671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214B-21F2-43C4-860E-D638DF17F28A}"/>
              </a:ext>
            </a:extLst>
          </p:cNvPr>
          <p:cNvSpPr>
            <a:spLocks noGrp="1"/>
          </p:cNvSpPr>
          <p:nvPr>
            <p:ph type="title"/>
          </p:nvPr>
        </p:nvSpPr>
        <p:spPr>
          <a:xfrm>
            <a:off x="1136428" y="627564"/>
            <a:ext cx="7474172" cy="1325563"/>
          </a:xfrm>
        </p:spPr>
        <p:txBody>
          <a:bodyPr>
            <a:normAutofit/>
          </a:bodyPr>
          <a:lstStyle/>
          <a:p>
            <a:r>
              <a:rPr lang="en-US" dirty="0"/>
              <a:t>Sponsors &amp; Funders</a:t>
            </a:r>
          </a:p>
        </p:txBody>
      </p:sp>
      <p:sp>
        <p:nvSpPr>
          <p:cNvPr id="4" name="Footer Placeholder 3">
            <a:extLst>
              <a:ext uri="{FF2B5EF4-FFF2-40B4-BE49-F238E27FC236}">
                <a16:creationId xmlns:a16="http://schemas.microsoft.com/office/drawing/2014/main" id="{CFB84016-59E6-4D64-AAEF-5726D701163F}"/>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8BA9CF78-9E19-4A6A-87F6-AEEEC962B6B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pic>
        <p:nvPicPr>
          <p:cNvPr id="5" name="Picture 4" descr="A drawing of a face&#10;&#10;Description automatically generated">
            <a:extLst>
              <a:ext uri="{FF2B5EF4-FFF2-40B4-BE49-F238E27FC236}">
                <a16:creationId xmlns:a16="http://schemas.microsoft.com/office/drawing/2014/main" id="{6868EE0E-5B97-4C65-D869-E7B060DA429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pic>
        <p:nvPicPr>
          <p:cNvPr id="6" name="Content Placeholder 4">
            <a:extLst>
              <a:ext uri="{FF2B5EF4-FFF2-40B4-BE49-F238E27FC236}">
                <a16:creationId xmlns:a16="http://schemas.microsoft.com/office/drawing/2014/main" id="{8DD4E014-5C24-6C4A-342E-F31E4AF41DA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8647" y="2073085"/>
            <a:ext cx="2944623" cy="603556"/>
          </a:xfrm>
          <a:prstGeom prst="rect">
            <a:avLst/>
          </a:prstGeom>
        </p:spPr>
      </p:pic>
      <p:pic>
        <p:nvPicPr>
          <p:cNvPr id="7" name="Picture 6">
            <a:extLst>
              <a:ext uri="{FF2B5EF4-FFF2-40B4-BE49-F238E27FC236}">
                <a16:creationId xmlns:a16="http://schemas.microsoft.com/office/drawing/2014/main" id="{4DFB8264-5E8F-CDE9-1E14-15BF5B8F507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19151" y="5104456"/>
            <a:ext cx="1448829" cy="850540"/>
          </a:xfrm>
          <a:prstGeom prst="rect">
            <a:avLst/>
          </a:prstGeom>
        </p:spPr>
      </p:pic>
      <p:pic>
        <p:nvPicPr>
          <p:cNvPr id="8" name="Picture 7">
            <a:extLst>
              <a:ext uri="{FF2B5EF4-FFF2-40B4-BE49-F238E27FC236}">
                <a16:creationId xmlns:a16="http://schemas.microsoft.com/office/drawing/2014/main" id="{0C1FC1DD-9AC2-7247-015B-61F90E03F0E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9625" y="5034712"/>
            <a:ext cx="2194750" cy="969348"/>
          </a:xfrm>
          <a:prstGeom prst="rect">
            <a:avLst/>
          </a:prstGeom>
        </p:spPr>
      </p:pic>
      <p:pic>
        <p:nvPicPr>
          <p:cNvPr id="10" name="Picture 9">
            <a:extLst>
              <a:ext uri="{FF2B5EF4-FFF2-40B4-BE49-F238E27FC236}">
                <a16:creationId xmlns:a16="http://schemas.microsoft.com/office/drawing/2014/main" id="{FDBA83C2-6B02-95E1-B109-B5D95660BA4B}"/>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830805" y="4906685"/>
            <a:ext cx="2377646" cy="1225402"/>
          </a:xfrm>
          <a:prstGeom prst="rect">
            <a:avLst/>
          </a:prstGeom>
        </p:spPr>
      </p:pic>
      <p:pic>
        <p:nvPicPr>
          <p:cNvPr id="11" name="Picture 10">
            <a:extLst>
              <a:ext uri="{FF2B5EF4-FFF2-40B4-BE49-F238E27FC236}">
                <a16:creationId xmlns:a16="http://schemas.microsoft.com/office/drawing/2014/main" id="{8C03F0A5-4891-BCE0-1D1C-C5FB89CC3A05}"/>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949127" y="4258056"/>
            <a:ext cx="2188654" cy="445047"/>
          </a:xfrm>
          <a:prstGeom prst="rect">
            <a:avLst/>
          </a:prstGeom>
        </p:spPr>
      </p:pic>
      <p:pic>
        <p:nvPicPr>
          <p:cNvPr id="12" name="Picture 11">
            <a:extLst>
              <a:ext uri="{FF2B5EF4-FFF2-40B4-BE49-F238E27FC236}">
                <a16:creationId xmlns:a16="http://schemas.microsoft.com/office/drawing/2014/main" id="{E774B8EF-5725-45E2-9D5F-65209CD70F31}"/>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19625" y="3028673"/>
            <a:ext cx="2956816" cy="768163"/>
          </a:xfrm>
          <a:prstGeom prst="rect">
            <a:avLst/>
          </a:prstGeom>
        </p:spPr>
      </p:pic>
      <p:pic>
        <p:nvPicPr>
          <p:cNvPr id="14" name="Picture 13">
            <a:extLst>
              <a:ext uri="{FF2B5EF4-FFF2-40B4-BE49-F238E27FC236}">
                <a16:creationId xmlns:a16="http://schemas.microsoft.com/office/drawing/2014/main" id="{8A7D561E-E2EC-7F4E-0CA4-9FB716078337}"/>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647647" y="1777802"/>
            <a:ext cx="2700762" cy="755970"/>
          </a:xfrm>
          <a:prstGeom prst="rect">
            <a:avLst/>
          </a:prstGeom>
        </p:spPr>
      </p:pic>
      <p:pic>
        <p:nvPicPr>
          <p:cNvPr id="16" name="Picture 15">
            <a:extLst>
              <a:ext uri="{FF2B5EF4-FFF2-40B4-BE49-F238E27FC236}">
                <a16:creationId xmlns:a16="http://schemas.microsoft.com/office/drawing/2014/main" id="{17756311-D3B0-03A6-3820-0C36ACCD009B}"/>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831201" y="2659810"/>
            <a:ext cx="2920237" cy="1304657"/>
          </a:xfrm>
          <a:prstGeom prst="rect">
            <a:avLst/>
          </a:prstGeom>
        </p:spPr>
      </p:pic>
      <p:pic>
        <p:nvPicPr>
          <p:cNvPr id="17" name="Picture 16">
            <a:extLst>
              <a:ext uri="{FF2B5EF4-FFF2-40B4-BE49-F238E27FC236}">
                <a16:creationId xmlns:a16="http://schemas.microsoft.com/office/drawing/2014/main" id="{60422E24-B39C-5F63-AD7A-22FCC1A9471B}"/>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3425718" y="4198190"/>
            <a:ext cx="3121423" cy="530398"/>
          </a:xfrm>
          <a:prstGeom prst="rect">
            <a:avLst/>
          </a:prstGeom>
        </p:spPr>
      </p:pic>
      <p:pic>
        <p:nvPicPr>
          <p:cNvPr id="18" name="Picture 17">
            <a:extLst>
              <a:ext uri="{FF2B5EF4-FFF2-40B4-BE49-F238E27FC236}">
                <a16:creationId xmlns:a16="http://schemas.microsoft.com/office/drawing/2014/main" id="{CC45CA77-09E1-28A5-A6F6-F78938DCA8B9}"/>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7508277" y="3016117"/>
            <a:ext cx="902286" cy="841321"/>
          </a:xfrm>
          <a:prstGeom prst="rect">
            <a:avLst/>
          </a:prstGeom>
        </p:spPr>
      </p:pic>
      <p:pic>
        <p:nvPicPr>
          <p:cNvPr id="19" name="Picture 18">
            <a:extLst>
              <a:ext uri="{FF2B5EF4-FFF2-40B4-BE49-F238E27FC236}">
                <a16:creationId xmlns:a16="http://schemas.microsoft.com/office/drawing/2014/main" id="{D26A99FE-3B00-8BF4-A890-DAEC560D5496}"/>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588567" y="4270249"/>
            <a:ext cx="2731245" cy="432854"/>
          </a:xfrm>
          <a:prstGeom prst="rect">
            <a:avLst/>
          </a:prstGeom>
        </p:spPr>
      </p:pic>
    </p:spTree>
    <p:extLst>
      <p:ext uri="{BB962C8B-B14F-4D97-AF65-F5344CB8AC3E}">
        <p14:creationId xmlns:p14="http://schemas.microsoft.com/office/powerpoint/2010/main" val="95049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474172" cy="1325563"/>
          </a:xfrm>
        </p:spPr>
        <p:txBody>
          <a:bodyPr>
            <a:normAutofit/>
          </a:bodyPr>
          <a:lstStyle/>
          <a:p>
            <a:r>
              <a:rPr lang="en-US" dirty="0"/>
              <a:t>Speakers</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8212" y="1651519"/>
            <a:ext cx="7563063" cy="4462309"/>
          </a:xfrm>
        </p:spPr>
        <p:txBody>
          <a:bodyPr anchor="ctr">
            <a:normAutofit/>
          </a:bodyPr>
          <a:lstStyle/>
          <a:p>
            <a:pPr lvl="1" indent="0">
              <a:lnSpc>
                <a:spcPct val="100000"/>
              </a:lnSpc>
              <a:buNone/>
            </a:pPr>
            <a:r>
              <a:rPr lang="en-US" sz="1600" dirty="0">
                <a:cs typeface="Aldhabi" panose="020B0604020202020204" pitchFamily="2" charset="-78"/>
              </a:rPr>
              <a:t>Ken Williams, President</a:t>
            </a:r>
          </a:p>
          <a:p>
            <a:pPr lvl="1" indent="0">
              <a:lnSpc>
                <a:spcPct val="100000"/>
              </a:lnSpc>
              <a:buNone/>
            </a:pPr>
            <a:r>
              <a:rPr lang="en-US" sz="1600" dirty="0">
                <a:cs typeface="Aldhabi" panose="020B0604020202020204" pitchFamily="2" charset="-78"/>
              </a:rPr>
              <a:t>Joy Banks, CoSA Executive Director</a:t>
            </a:r>
          </a:p>
          <a:p>
            <a:pPr lvl="1" indent="0">
              <a:lnSpc>
                <a:spcPct val="100000"/>
              </a:lnSpc>
              <a:buNone/>
            </a:pPr>
            <a:r>
              <a:rPr lang="en-US" sz="1600" dirty="0">
                <a:cs typeface="Aldhabi" panose="020B0604020202020204" pitchFamily="2" charset="-78"/>
              </a:rPr>
              <a:t>Karen Gray &amp; Anne Ackerson, Development Committee</a:t>
            </a:r>
          </a:p>
          <a:p>
            <a:pPr lvl="1" indent="0">
              <a:lnSpc>
                <a:spcPct val="100000"/>
              </a:lnSpc>
              <a:buNone/>
            </a:pPr>
            <a:r>
              <a:rPr lang="en-US" sz="1600" dirty="0">
                <a:cs typeface="Aldhabi" panose="020B0604020202020204" pitchFamily="2" charset="-78"/>
              </a:rPr>
              <a:t>Veronica Martzahl, ARM Survey</a:t>
            </a:r>
          </a:p>
          <a:p>
            <a:pPr lvl="1" indent="0">
              <a:lnSpc>
                <a:spcPct val="100000"/>
              </a:lnSpc>
              <a:buNone/>
            </a:pPr>
            <a:r>
              <a:rPr lang="en-US" sz="1600" dirty="0">
                <a:cs typeface="Aldhabi" panose="020B0604020202020204" pitchFamily="2" charset="-78"/>
              </a:rPr>
              <a:t>Tim Baker &amp; Catherine Newsome, Advocacy Committee</a:t>
            </a:r>
          </a:p>
          <a:p>
            <a:pPr lvl="1" indent="0">
              <a:lnSpc>
                <a:spcPct val="100000"/>
              </a:lnSpc>
              <a:buNone/>
            </a:pPr>
            <a:r>
              <a:rPr lang="en-US" sz="1600" dirty="0">
                <a:cs typeface="Aldhabi" panose="020B0604020202020204" pitchFamily="2" charset="-78"/>
              </a:rPr>
              <a:t>Sarah Koonts &amp; Tom Ruller, Joint Working Group on Issues and Awareness</a:t>
            </a:r>
          </a:p>
          <a:p>
            <a:pPr lvl="1" indent="0">
              <a:lnSpc>
                <a:spcPct val="100000"/>
              </a:lnSpc>
              <a:buNone/>
            </a:pPr>
            <a:r>
              <a:rPr lang="en-US" sz="1600" dirty="0">
                <a:cs typeface="Aldhabi" panose="020B0604020202020204" pitchFamily="2" charset="-78"/>
              </a:rPr>
              <a:t>Elaine Rice Bachman &amp; Stephanie Clark, IDEA Committee</a:t>
            </a:r>
          </a:p>
          <a:p>
            <a:pPr lvl="1" indent="0">
              <a:lnSpc>
                <a:spcPct val="100000"/>
              </a:lnSpc>
              <a:buNone/>
            </a:pPr>
            <a:r>
              <a:rPr lang="en-US" sz="1600" dirty="0">
                <a:cs typeface="Aldhabi" panose="020B0604020202020204" pitchFamily="2" charset="-78"/>
              </a:rPr>
              <a:t>Allen Ramsey, State Electronic Records Initiative</a:t>
            </a:r>
          </a:p>
          <a:p>
            <a:pPr lvl="1" indent="0">
              <a:lnSpc>
                <a:spcPct val="100000"/>
              </a:lnSpc>
              <a:buNone/>
            </a:pPr>
            <a:r>
              <a:rPr lang="en-US" sz="1600" dirty="0">
                <a:cs typeface="Aldhabi" panose="020B0604020202020204" pitchFamily="2" charset="-78"/>
              </a:rPr>
              <a:t>Shawn Rounds, Education &amp; Training Committee</a:t>
            </a:r>
          </a:p>
          <a:p>
            <a:pPr lvl="1" indent="0">
              <a:lnSpc>
                <a:spcPct val="100000"/>
              </a:lnSpc>
              <a:buNone/>
            </a:pPr>
            <a:r>
              <a:rPr lang="en-US" sz="1600" dirty="0">
                <a:cs typeface="Aldhabi" panose="020B0604020202020204" pitchFamily="2" charset="-78"/>
              </a:rPr>
              <a:t>Eric Emerson, Awards Committee</a:t>
            </a:r>
          </a:p>
          <a:p>
            <a:pPr lvl="1" indent="0">
              <a:lnSpc>
                <a:spcPct val="100000"/>
              </a:lnSpc>
              <a:buNone/>
            </a:pPr>
            <a:r>
              <a:rPr lang="en-US" sz="1600" dirty="0">
                <a:cs typeface="Aldhabi" panose="020B0604020202020204" pitchFamily="2" charset="-78"/>
              </a:rPr>
              <a:t>Ken Williams, Nominating Committee</a:t>
            </a:r>
          </a:p>
          <a:p>
            <a:pPr lvl="1" indent="0">
              <a:lnSpc>
                <a:spcPct val="100000"/>
              </a:lnSpc>
              <a:buNone/>
            </a:pPr>
            <a:r>
              <a:rPr lang="en-US" sz="1600" dirty="0">
                <a:cs typeface="Aldhabi" panose="020B0604020202020204" pitchFamily="2" charset="-78"/>
              </a:rPr>
              <a:t>Lisa Johnston, Upcoming Meetings and Events</a:t>
            </a:r>
          </a:p>
          <a:p>
            <a:endParaRPr lang="en-US" sz="600" dirty="0"/>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96255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778972" cy="1325563"/>
          </a:xfrm>
        </p:spPr>
        <p:txBody>
          <a:bodyPr>
            <a:normAutofit/>
          </a:bodyPr>
          <a:lstStyle/>
          <a:p>
            <a:r>
              <a:rPr lang="en-US" dirty="0"/>
              <a:t>President’s Welcome &amp; Overview</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6428" y="1527806"/>
            <a:ext cx="7128053" cy="4702630"/>
          </a:xfrm>
        </p:spPr>
        <p:txBody>
          <a:bodyPr anchor="ctr">
            <a:noAutofit/>
          </a:bodyPr>
          <a:lstStyle/>
          <a:p>
            <a:pPr marL="0" indent="0">
              <a:buNone/>
            </a:pPr>
            <a:r>
              <a:rPr lang="en-US" sz="2400" b="1" dirty="0"/>
              <a:t>2023 – Looking to the future</a:t>
            </a:r>
          </a:p>
          <a:p>
            <a:pPr lvl="1" indent="-347472">
              <a:spcBef>
                <a:spcPts val="1000"/>
              </a:spcBef>
            </a:pPr>
            <a:r>
              <a:rPr lang="en-US" sz="1800" dirty="0"/>
              <a:t>Continuing work on the 2022-2026 CoSA Strategic Plan and 2021-2024 SERI Strategic Plan</a:t>
            </a:r>
          </a:p>
          <a:p>
            <a:pPr lvl="1" indent="-347472">
              <a:spcBef>
                <a:spcPts val="1000"/>
              </a:spcBef>
            </a:pPr>
            <a:r>
              <a:rPr lang="en-US" sz="1800" dirty="0"/>
              <a:t>Supporting collaboration with all CoSA members, focusing on territorial members, as well as board members, committee chairs, staff and contractors, corporate sponsors, and partner organizations</a:t>
            </a:r>
          </a:p>
          <a:p>
            <a:pPr lvl="1" indent="-347472">
              <a:spcBef>
                <a:spcPts val="1000"/>
              </a:spcBef>
            </a:pPr>
            <a:r>
              <a:rPr lang="en-US" sz="1800" dirty="0"/>
              <a:t>Working collaboratively with state archivists and state archives staff – </a:t>
            </a:r>
            <a:r>
              <a:rPr lang="en-US" sz="1800" i="1" dirty="0"/>
              <a:t>with over sixty individuals </a:t>
            </a:r>
            <a:r>
              <a:rPr lang="en-US" sz="1800" dirty="0"/>
              <a:t>volunteering on CoSA committees</a:t>
            </a:r>
          </a:p>
          <a:p>
            <a:pPr lvl="1" indent="-347472">
              <a:spcBef>
                <a:spcPts val="1000"/>
              </a:spcBef>
            </a:pPr>
            <a:r>
              <a:rPr lang="en-US" sz="1800" dirty="0"/>
              <a:t>Continuing webinars, research, and discussion</a:t>
            </a:r>
          </a:p>
          <a:p>
            <a:pPr lvl="1" indent="-347472">
              <a:spcBef>
                <a:spcPts val="1000"/>
              </a:spcBef>
            </a:pPr>
            <a:r>
              <a:rPr lang="en-US" sz="1800" dirty="0"/>
              <a:t>Refining website and member communication platform</a:t>
            </a:r>
          </a:p>
          <a:p>
            <a:pPr lvl="1" indent="-347472">
              <a:spcBef>
                <a:spcPts val="1000"/>
              </a:spcBef>
            </a:pPr>
            <a:r>
              <a:rPr lang="en-US" sz="1800" dirty="0"/>
              <a:t>Analyzing and publishing results of the 2022 ARM Survey</a:t>
            </a:r>
          </a:p>
          <a:p>
            <a:pPr lvl="1" indent="-347472">
              <a:spcBef>
                <a:spcPts val="1000"/>
              </a:spcBef>
            </a:pPr>
            <a:r>
              <a:rPr lang="en-US" sz="1800" dirty="0"/>
              <a:t>Transitioning CoSA administration and operations to create a sustainable future</a:t>
            </a:r>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241831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7" y="627564"/>
            <a:ext cx="8207221" cy="1325563"/>
          </a:xfrm>
        </p:spPr>
        <p:txBody>
          <a:bodyPr>
            <a:normAutofit/>
          </a:bodyPr>
          <a:lstStyle/>
          <a:p>
            <a:r>
              <a:rPr lang="en-US" dirty="0"/>
              <a:t>President’s Welcome &amp; Overview</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9647" y="1830327"/>
            <a:ext cx="6467867" cy="3450613"/>
          </a:xfrm>
        </p:spPr>
        <p:txBody>
          <a:bodyPr anchor="ctr">
            <a:normAutofit/>
          </a:bodyPr>
          <a:lstStyle/>
          <a:p>
            <a:pPr marL="0" indent="0" fontAlgn="ctr">
              <a:buNone/>
            </a:pPr>
            <a:r>
              <a:rPr lang="en-US" sz="2400" b="1" i="0" dirty="0">
                <a:effectLst/>
              </a:rPr>
              <a:t>CoSA MISSION</a:t>
            </a:r>
          </a:p>
          <a:p>
            <a:pPr marL="0" indent="0" fontAlgn="ctr">
              <a:buNone/>
            </a:pPr>
            <a:endParaRPr lang="en-US" sz="2400" b="1" i="0" dirty="0">
              <a:effectLst/>
            </a:endParaRPr>
          </a:p>
          <a:p>
            <a:pPr marL="0" indent="0">
              <a:buNone/>
            </a:pPr>
            <a:r>
              <a:rPr lang="en-US" sz="2000" b="0" i="0" dirty="0">
                <a:effectLst/>
              </a:rPr>
              <a:t>The Council of State Archivists provides leadership to strengthen and support state and territorial archives leaders and staff in their work to preserve and provide access to government records.</a:t>
            </a:r>
          </a:p>
          <a:p>
            <a:pPr marL="0" indent="0">
              <a:buNone/>
            </a:pPr>
            <a:endParaRPr lang="en-US" sz="2400" dirty="0"/>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
        <p:nvSpPr>
          <p:cNvPr id="5" name="TextBox 4">
            <a:extLst>
              <a:ext uri="{FF2B5EF4-FFF2-40B4-BE49-F238E27FC236}">
                <a16:creationId xmlns:a16="http://schemas.microsoft.com/office/drawing/2014/main" id="{82F8FC43-5A53-1D4C-9B39-8C13A4FB6C02}"/>
              </a:ext>
            </a:extLst>
          </p:cNvPr>
          <p:cNvSpPr txBox="1"/>
          <p:nvPr/>
        </p:nvSpPr>
        <p:spPr>
          <a:xfrm>
            <a:off x="1136427" y="4904871"/>
            <a:ext cx="8506672" cy="461665"/>
          </a:xfrm>
          <a:prstGeom prst="rect">
            <a:avLst/>
          </a:prstGeom>
          <a:noFill/>
        </p:spPr>
        <p:txBody>
          <a:bodyPr wrap="square" rtlCol="0">
            <a:spAutoFit/>
          </a:bodyPr>
          <a:lstStyle/>
          <a:p>
            <a:r>
              <a:rPr lang="en-US" sz="2400" b="1" dirty="0"/>
              <a:t>Documenting Government | Promoting History | Securing Rights</a:t>
            </a:r>
          </a:p>
        </p:txBody>
      </p:sp>
    </p:spTree>
    <p:extLst>
      <p:ext uri="{BB962C8B-B14F-4D97-AF65-F5344CB8AC3E}">
        <p14:creationId xmlns:p14="http://schemas.microsoft.com/office/powerpoint/2010/main" val="102823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762A-EE2D-42F0-BD2A-D845D1FB9C52}"/>
              </a:ext>
            </a:extLst>
          </p:cNvPr>
          <p:cNvSpPr>
            <a:spLocks noGrp="1"/>
          </p:cNvSpPr>
          <p:nvPr>
            <p:ph type="title"/>
          </p:nvPr>
        </p:nvSpPr>
        <p:spPr>
          <a:xfrm>
            <a:off x="1136428" y="627564"/>
            <a:ext cx="7671670" cy="1325563"/>
          </a:xfrm>
        </p:spPr>
        <p:txBody>
          <a:bodyPr>
            <a:normAutofit/>
          </a:bodyPr>
          <a:lstStyle/>
          <a:p>
            <a:r>
              <a:rPr lang="en-US" dirty="0"/>
              <a:t>President’s Welcome &amp; Overview</a:t>
            </a:r>
          </a:p>
        </p:txBody>
      </p:sp>
      <p:sp>
        <p:nvSpPr>
          <p:cNvPr id="3" name="Content Placeholder 2">
            <a:extLst>
              <a:ext uri="{FF2B5EF4-FFF2-40B4-BE49-F238E27FC236}">
                <a16:creationId xmlns:a16="http://schemas.microsoft.com/office/drawing/2014/main" id="{B34F6D18-2808-4918-9963-B4A4D11E8947}"/>
              </a:ext>
            </a:extLst>
          </p:cNvPr>
          <p:cNvSpPr>
            <a:spLocks noGrp="1"/>
          </p:cNvSpPr>
          <p:nvPr>
            <p:ph idx="1"/>
          </p:nvPr>
        </p:nvSpPr>
        <p:spPr>
          <a:xfrm>
            <a:off x="1136429" y="1847851"/>
            <a:ext cx="7474171" cy="4610100"/>
          </a:xfrm>
        </p:spPr>
        <p:txBody>
          <a:bodyPr anchor="ctr">
            <a:normAutofit/>
          </a:bodyPr>
          <a:lstStyle/>
          <a:p>
            <a:pPr marL="0" indent="0" fontAlgn="ctr">
              <a:buNone/>
            </a:pPr>
            <a:r>
              <a:rPr lang="en-US" sz="2400" b="1" i="0" dirty="0">
                <a:effectLst/>
              </a:rPr>
              <a:t>CORE VALUES STATEMENT</a:t>
            </a:r>
          </a:p>
          <a:p>
            <a:pPr marL="0" indent="0" fontAlgn="ctr">
              <a:buNone/>
            </a:pPr>
            <a:endParaRPr lang="en-US" sz="2000" b="1" i="0" dirty="0">
              <a:effectLst/>
            </a:endParaRPr>
          </a:p>
          <a:p>
            <a:r>
              <a:rPr lang="en-US" sz="2000" b="1" i="0" dirty="0">
                <a:effectLst/>
              </a:rPr>
              <a:t>RELEVANT:</a:t>
            </a:r>
            <a:r>
              <a:rPr lang="en-US" sz="2000" b="0" i="0" dirty="0">
                <a:effectLst/>
              </a:rPr>
              <a:t> CoSA anticipates and responds to developing trends, emerging research, and advocacy issues to meet the evolving needs of state and territorial archives leaders and staff.</a:t>
            </a:r>
          </a:p>
          <a:p>
            <a:r>
              <a:rPr lang="en-US" sz="2000" b="1" i="0" dirty="0">
                <a:effectLst/>
              </a:rPr>
              <a:t>INCLUSIVE:</a:t>
            </a:r>
            <a:r>
              <a:rPr lang="en-US" sz="2000" b="0" i="0" dirty="0">
                <a:effectLst/>
              </a:rPr>
              <a:t> CoSA represents all state and territorial archives leaders and staff, encourages all agencies to provide equitable access to state records, and advocates for equity and inclusion within the government records workforce.</a:t>
            </a:r>
          </a:p>
          <a:p>
            <a:r>
              <a:rPr lang="en-US" sz="2000" b="1" i="0" dirty="0">
                <a:effectLst/>
              </a:rPr>
              <a:t>COLLABORATIVE:</a:t>
            </a:r>
            <a:r>
              <a:rPr lang="en-US" sz="2000" b="0" i="0" dirty="0">
                <a:effectLst/>
              </a:rPr>
              <a:t> CoSA acknowledges, amplifies, and facilitates the creative strength and extensive knowledge of diverse members, partners, and stakeholders working together.</a:t>
            </a:r>
          </a:p>
          <a:p>
            <a:pPr marL="0" indent="0">
              <a:buNone/>
            </a:pPr>
            <a:endParaRPr lang="en-US" sz="1700" dirty="0"/>
          </a:p>
        </p:txBody>
      </p:sp>
      <p:sp>
        <p:nvSpPr>
          <p:cNvPr id="4" name="Footer Placeholder 3">
            <a:extLst>
              <a:ext uri="{FF2B5EF4-FFF2-40B4-BE49-F238E27FC236}">
                <a16:creationId xmlns:a16="http://schemas.microsoft.com/office/drawing/2014/main" id="{8509216D-9460-4B6A-860C-77D2A2C1A422}"/>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34" name="Rectangle 3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drawing of a face&#10;&#10;Description automatically generated">
            <a:extLst>
              <a:ext uri="{FF2B5EF4-FFF2-40B4-BE49-F238E27FC236}">
                <a16:creationId xmlns:a16="http://schemas.microsoft.com/office/drawing/2014/main" id="{21E1F837-D7FA-4156-A7B9-BCB013DE01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35280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189E-2E1C-4DDF-BA43-BE03D0BFEA1B}"/>
              </a:ext>
            </a:extLst>
          </p:cNvPr>
          <p:cNvSpPr>
            <a:spLocks noGrp="1"/>
          </p:cNvSpPr>
          <p:nvPr>
            <p:ph type="title"/>
          </p:nvPr>
        </p:nvSpPr>
        <p:spPr>
          <a:xfrm>
            <a:off x="1136428" y="627564"/>
            <a:ext cx="7474172" cy="1325563"/>
          </a:xfrm>
        </p:spPr>
        <p:txBody>
          <a:bodyPr>
            <a:normAutofit/>
          </a:bodyPr>
          <a:lstStyle/>
          <a:p>
            <a:r>
              <a:rPr lang="en-US" dirty="0"/>
              <a:t>Finance Committee</a:t>
            </a:r>
          </a:p>
        </p:txBody>
      </p:sp>
      <p:sp>
        <p:nvSpPr>
          <p:cNvPr id="3" name="Content Placeholder 2">
            <a:extLst>
              <a:ext uri="{FF2B5EF4-FFF2-40B4-BE49-F238E27FC236}">
                <a16:creationId xmlns:a16="http://schemas.microsoft.com/office/drawing/2014/main" id="{935D55D0-7481-44BC-A801-CEB89A64EF3A}"/>
              </a:ext>
            </a:extLst>
          </p:cNvPr>
          <p:cNvSpPr>
            <a:spLocks noGrp="1"/>
          </p:cNvSpPr>
          <p:nvPr>
            <p:ph idx="1"/>
          </p:nvPr>
        </p:nvSpPr>
        <p:spPr>
          <a:xfrm>
            <a:off x="1136429" y="1560352"/>
            <a:ext cx="7778972" cy="4370666"/>
          </a:xfrm>
        </p:spPr>
        <p:txBody>
          <a:bodyPr anchor="ctr">
            <a:normAutofit/>
          </a:bodyPr>
          <a:lstStyle/>
          <a:p>
            <a:pPr marL="0" indent="0">
              <a:buNone/>
            </a:pPr>
            <a:r>
              <a:rPr lang="en-US" sz="2400" b="1" dirty="0"/>
              <a:t>2022</a:t>
            </a:r>
          </a:p>
          <a:p>
            <a:pPr marL="800100" lvl="1" indent="-342900">
              <a:buFont typeface="Arial" charset="0"/>
              <a:buChar char="•"/>
            </a:pPr>
            <a:r>
              <a:rPr lang="en-US" sz="2000" dirty="0"/>
              <a:t>Continued recovery</a:t>
            </a:r>
          </a:p>
          <a:p>
            <a:pPr marL="1257300" lvl="2" indent="-342900">
              <a:buFont typeface="Arial" charset="0"/>
              <a:buChar char="•"/>
            </a:pPr>
            <a:r>
              <a:rPr lang="en-US" sz="1800" dirty="0"/>
              <a:t>1</a:t>
            </a:r>
            <a:r>
              <a:rPr lang="en-US" sz="1800" baseline="30000" dirty="0"/>
              <a:t>st</a:t>
            </a:r>
            <a:r>
              <a:rPr lang="en-US" sz="1800" dirty="0"/>
              <a:t> in-person annual meeting since 2019</a:t>
            </a:r>
          </a:p>
          <a:p>
            <a:pPr marL="1257300" lvl="2" indent="-342900">
              <a:buFont typeface="Arial" charset="0"/>
              <a:buChar char="•"/>
            </a:pPr>
            <a:r>
              <a:rPr lang="en-US" sz="1800" dirty="0"/>
              <a:t>Dues payments increased slightly</a:t>
            </a:r>
          </a:p>
          <a:p>
            <a:pPr lvl="1" indent="0">
              <a:buNone/>
            </a:pPr>
            <a:endParaRPr lang="en-US" sz="2000" dirty="0"/>
          </a:p>
          <a:p>
            <a:pPr marL="800100" lvl="1" indent="-342900">
              <a:buFont typeface="Arial" charset="0"/>
              <a:buChar char="•"/>
            </a:pPr>
            <a:r>
              <a:rPr lang="en-US" sz="2000" dirty="0"/>
              <a:t>Dues payments</a:t>
            </a:r>
          </a:p>
          <a:p>
            <a:pPr marL="1257300" lvl="2" indent="-342900">
              <a:buFont typeface="Arial" charset="0"/>
              <a:buChar char="•"/>
            </a:pPr>
            <a:r>
              <a:rPr lang="en-US" sz="1800" dirty="0"/>
              <a:t>2022: 49 members   $134,125</a:t>
            </a:r>
          </a:p>
          <a:p>
            <a:pPr marL="1257300" lvl="2" indent="-342900">
              <a:buFont typeface="Arial" charset="0"/>
              <a:buChar char="•"/>
            </a:pPr>
            <a:r>
              <a:rPr lang="en-US" sz="1800" dirty="0"/>
              <a:t>2021: 46 members   $127,280</a:t>
            </a:r>
          </a:p>
          <a:p>
            <a:pPr marL="1257300" lvl="2" indent="-342900">
              <a:buFont typeface="Arial" charset="0"/>
              <a:buChar char="•"/>
            </a:pPr>
            <a:r>
              <a:rPr lang="en-US" sz="1800" dirty="0"/>
              <a:t>2020: 46 members   $122,500</a:t>
            </a:r>
          </a:p>
          <a:p>
            <a:pPr marL="1257300" lvl="2" indent="-342900">
              <a:buFont typeface="Arial" charset="0"/>
              <a:buChar char="•"/>
            </a:pPr>
            <a:r>
              <a:rPr lang="en-US" sz="1800" dirty="0"/>
              <a:t>2019: 50 members   $135,375</a:t>
            </a:r>
          </a:p>
          <a:p>
            <a:pPr marL="457200" lvl="1" indent="0">
              <a:buNone/>
            </a:pPr>
            <a:r>
              <a:rPr lang="en-US" sz="2000" dirty="0"/>
              <a:t> </a:t>
            </a:r>
          </a:p>
        </p:txBody>
      </p:sp>
      <p:sp>
        <p:nvSpPr>
          <p:cNvPr id="4" name="Footer Placeholder 3">
            <a:extLst>
              <a:ext uri="{FF2B5EF4-FFF2-40B4-BE49-F238E27FC236}">
                <a16:creationId xmlns:a16="http://schemas.microsoft.com/office/drawing/2014/main" id="{11C3152C-294D-4A2C-A6CF-979B2B80786B}"/>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519AB9C4-7EBB-4348-B0AA-5B8606CE13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168617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189E-2E1C-4DDF-BA43-BE03D0BFEA1B}"/>
              </a:ext>
            </a:extLst>
          </p:cNvPr>
          <p:cNvSpPr>
            <a:spLocks noGrp="1"/>
          </p:cNvSpPr>
          <p:nvPr>
            <p:ph type="title"/>
          </p:nvPr>
        </p:nvSpPr>
        <p:spPr>
          <a:xfrm>
            <a:off x="1136428" y="627564"/>
            <a:ext cx="7474172" cy="1325563"/>
          </a:xfrm>
        </p:spPr>
        <p:txBody>
          <a:bodyPr>
            <a:normAutofit/>
          </a:bodyPr>
          <a:lstStyle/>
          <a:p>
            <a:r>
              <a:rPr lang="en-US" dirty="0"/>
              <a:t>Finance Committee</a:t>
            </a:r>
          </a:p>
        </p:txBody>
      </p:sp>
      <p:sp>
        <p:nvSpPr>
          <p:cNvPr id="3" name="Content Placeholder 2">
            <a:extLst>
              <a:ext uri="{FF2B5EF4-FFF2-40B4-BE49-F238E27FC236}">
                <a16:creationId xmlns:a16="http://schemas.microsoft.com/office/drawing/2014/main" id="{935D55D0-7481-44BC-A801-CEB89A64EF3A}"/>
              </a:ext>
            </a:extLst>
          </p:cNvPr>
          <p:cNvSpPr>
            <a:spLocks noGrp="1"/>
          </p:cNvSpPr>
          <p:nvPr>
            <p:ph idx="1"/>
          </p:nvPr>
        </p:nvSpPr>
        <p:spPr>
          <a:xfrm>
            <a:off x="1136428" y="1688840"/>
            <a:ext cx="7350723" cy="3929985"/>
          </a:xfrm>
        </p:spPr>
        <p:txBody>
          <a:bodyPr anchor="ctr">
            <a:normAutofit/>
          </a:bodyPr>
          <a:lstStyle/>
          <a:p>
            <a:pPr marL="0" indent="0">
              <a:buNone/>
            </a:pPr>
            <a:r>
              <a:rPr lang="en-US" sz="2400" b="1" dirty="0"/>
              <a:t>2022</a:t>
            </a:r>
          </a:p>
          <a:p>
            <a:pPr lvl="1"/>
            <a:r>
              <a:rPr lang="en-US" sz="2000" dirty="0" err="1"/>
              <a:t>CoSA’s</a:t>
            </a:r>
            <a:r>
              <a:rPr lang="en-US" sz="2000" dirty="0"/>
              <a:t> Investment Fund, including the Reserve Fund and Awards Fund</a:t>
            </a:r>
          </a:p>
          <a:p>
            <a:pPr marL="1257300" lvl="2" indent="-342900">
              <a:buFont typeface="Arial" charset="0"/>
              <a:buChar char="•"/>
            </a:pPr>
            <a:r>
              <a:rPr lang="en-US" sz="1800" dirty="0"/>
              <a:t>Struggled in 2022 but has lifetime gain of 17% since 2019</a:t>
            </a:r>
          </a:p>
          <a:p>
            <a:pPr marL="1257300" lvl="2" indent="-342900">
              <a:buFont typeface="Arial" charset="0"/>
              <a:buChar char="•"/>
            </a:pPr>
            <a:r>
              <a:rPr lang="en-US" sz="1800" dirty="0"/>
              <a:t>Total invested:  $255,134</a:t>
            </a:r>
          </a:p>
          <a:p>
            <a:pPr marL="800100" lvl="1" indent="-342900">
              <a:buFont typeface="Arial" charset="0"/>
              <a:buChar char="•"/>
            </a:pPr>
            <a:endParaRPr lang="en-US" sz="2000" dirty="0"/>
          </a:p>
          <a:p>
            <a:pPr marL="800100" lvl="1" indent="-342900">
              <a:buFont typeface="Arial" charset="0"/>
              <a:buChar char="•"/>
            </a:pPr>
            <a:r>
              <a:rPr lang="en-US" sz="2000" dirty="0"/>
              <a:t>Two grants for the State Electronic Records Initiative (SERI):</a:t>
            </a:r>
          </a:p>
          <a:p>
            <a:pPr marL="1257300" lvl="2" indent="-342900">
              <a:buFont typeface="Arial" charset="0"/>
              <a:buChar char="•"/>
            </a:pPr>
            <a:r>
              <a:rPr lang="en-US" sz="1800" dirty="0"/>
              <a:t>Subgrant from the University of Illinois, funded by the Mellon Foundation – 2 years, $100,000 (ends March 2023)</a:t>
            </a:r>
          </a:p>
          <a:p>
            <a:pPr marL="1257300" lvl="2" indent="-342900">
              <a:buFont typeface="Arial" charset="0"/>
              <a:buChar char="•"/>
            </a:pPr>
            <a:r>
              <a:rPr lang="en-US" sz="1800" dirty="0"/>
              <a:t>Grant from the Institute of Museum and Library Services – 3 years, $475,000 (ends July 2024)</a:t>
            </a:r>
          </a:p>
        </p:txBody>
      </p:sp>
      <p:sp>
        <p:nvSpPr>
          <p:cNvPr id="4" name="Footer Placeholder 3">
            <a:extLst>
              <a:ext uri="{FF2B5EF4-FFF2-40B4-BE49-F238E27FC236}">
                <a16:creationId xmlns:a16="http://schemas.microsoft.com/office/drawing/2014/main" id="{11C3152C-294D-4A2C-A6CF-979B2B80786B}"/>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519AB9C4-7EBB-4348-B0AA-5B8606CE13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3340750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189E-2E1C-4DDF-BA43-BE03D0BFEA1B}"/>
              </a:ext>
            </a:extLst>
          </p:cNvPr>
          <p:cNvSpPr>
            <a:spLocks noGrp="1"/>
          </p:cNvSpPr>
          <p:nvPr>
            <p:ph type="title"/>
          </p:nvPr>
        </p:nvSpPr>
        <p:spPr>
          <a:xfrm>
            <a:off x="1136428" y="627564"/>
            <a:ext cx="7474172" cy="1325563"/>
          </a:xfrm>
        </p:spPr>
        <p:txBody>
          <a:bodyPr>
            <a:normAutofit/>
          </a:bodyPr>
          <a:lstStyle/>
          <a:p>
            <a:r>
              <a:rPr lang="en-US" dirty="0"/>
              <a:t>Finance Committee</a:t>
            </a:r>
          </a:p>
        </p:txBody>
      </p:sp>
      <p:sp>
        <p:nvSpPr>
          <p:cNvPr id="3" name="Content Placeholder 2">
            <a:extLst>
              <a:ext uri="{FF2B5EF4-FFF2-40B4-BE49-F238E27FC236}">
                <a16:creationId xmlns:a16="http://schemas.microsoft.com/office/drawing/2014/main" id="{935D55D0-7481-44BC-A801-CEB89A64EF3A}"/>
              </a:ext>
            </a:extLst>
          </p:cNvPr>
          <p:cNvSpPr>
            <a:spLocks noGrp="1"/>
          </p:cNvSpPr>
          <p:nvPr>
            <p:ph idx="1"/>
          </p:nvPr>
        </p:nvSpPr>
        <p:spPr>
          <a:xfrm>
            <a:off x="1139647" y="1703692"/>
            <a:ext cx="6467867" cy="3450613"/>
          </a:xfrm>
        </p:spPr>
        <p:txBody>
          <a:bodyPr anchor="ctr">
            <a:normAutofit/>
          </a:bodyPr>
          <a:lstStyle/>
          <a:p>
            <a:pPr marL="0" indent="0">
              <a:buNone/>
            </a:pPr>
            <a:r>
              <a:rPr lang="en-US" sz="2400" b="1" dirty="0"/>
              <a:t>2023 Goals – Revisit pre-pandemic sustainability plan with attention to</a:t>
            </a:r>
          </a:p>
          <a:p>
            <a:pPr marL="800100" lvl="1" indent="-342900">
              <a:spcAft>
                <a:spcPts val="600"/>
              </a:spcAft>
              <a:buFont typeface="Arial" charset="0"/>
              <a:buChar char="•"/>
            </a:pPr>
            <a:r>
              <a:rPr lang="en-US" sz="1800" dirty="0"/>
              <a:t>Adequacy of dues structure</a:t>
            </a:r>
          </a:p>
          <a:p>
            <a:pPr marL="800100" lvl="1" indent="-342900">
              <a:spcAft>
                <a:spcPts val="600"/>
              </a:spcAft>
              <a:buFont typeface="Arial" charset="0"/>
              <a:buChar char="•"/>
            </a:pPr>
            <a:r>
              <a:rPr lang="en-US" sz="1800" dirty="0"/>
              <a:t>Maintaining a healthy reserve fund</a:t>
            </a:r>
          </a:p>
          <a:p>
            <a:pPr marL="800100" lvl="1" indent="-342900">
              <a:spcAft>
                <a:spcPts val="600"/>
              </a:spcAft>
              <a:buFont typeface="Arial" charset="0"/>
              <a:buChar char="•"/>
            </a:pPr>
            <a:r>
              <a:rPr lang="en-US" sz="1800" dirty="0"/>
              <a:t>Diversifying support from corporate sponsors</a:t>
            </a:r>
          </a:p>
          <a:p>
            <a:pPr marL="800100" lvl="1" indent="-342900">
              <a:spcAft>
                <a:spcPts val="600"/>
              </a:spcAft>
              <a:buFont typeface="Arial" charset="0"/>
              <a:buChar char="•"/>
            </a:pPr>
            <a:r>
              <a:rPr lang="en-US" sz="1800" dirty="0"/>
              <a:t>Growing new revenue streams, including publication royalties</a:t>
            </a:r>
          </a:p>
          <a:p>
            <a:pPr marL="800100" lvl="1" indent="-342900">
              <a:buFont typeface="Arial" charset="0"/>
              <a:buChar char="•"/>
            </a:pPr>
            <a:endParaRPr lang="en-US" sz="2000" dirty="0"/>
          </a:p>
          <a:p>
            <a:pPr marL="457200" lvl="1" indent="0">
              <a:buNone/>
            </a:pPr>
            <a:r>
              <a:rPr lang="en-US" sz="2000" dirty="0"/>
              <a:t> </a:t>
            </a:r>
          </a:p>
        </p:txBody>
      </p:sp>
      <p:sp>
        <p:nvSpPr>
          <p:cNvPr id="4" name="Footer Placeholder 3">
            <a:extLst>
              <a:ext uri="{FF2B5EF4-FFF2-40B4-BE49-F238E27FC236}">
                <a16:creationId xmlns:a16="http://schemas.microsoft.com/office/drawing/2014/main" id="{11C3152C-294D-4A2C-A6CF-979B2B80786B}"/>
              </a:ext>
            </a:extLst>
          </p:cNvPr>
          <p:cNvSpPr>
            <a:spLocks noGrp="1"/>
          </p:cNvSpPr>
          <p:nvPr>
            <p:ph type="ftr" sz="quarter" idx="11"/>
          </p:nvPr>
        </p:nvSpPr>
        <p:spPr>
          <a:xfrm>
            <a:off x="1103859" y="6356350"/>
            <a:ext cx="4894169" cy="365125"/>
          </a:xfrm>
        </p:spPr>
        <p:txBody>
          <a:bodyPr>
            <a:normAutofit/>
          </a:bodyPr>
          <a:lstStyle/>
          <a:p>
            <a:pPr algn="l">
              <a:spcAft>
                <a:spcPts val="600"/>
              </a:spcAft>
            </a:pPr>
            <a:r>
              <a:rPr lang="en-US" sz="1050">
                <a:solidFill>
                  <a:schemeClr val="tx1">
                    <a:lumMod val="75000"/>
                    <a:lumOff val="25000"/>
                  </a:schemeClr>
                </a:solidFill>
              </a:rPr>
              <a:t>January 26, 2023</a:t>
            </a:r>
            <a:endParaRPr lang="en-US" sz="1050" dirty="0">
              <a:solidFill>
                <a:schemeClr val="tx1">
                  <a:lumMod val="75000"/>
                  <a:lumOff val="25000"/>
                </a:schemeClr>
              </a:solidFill>
            </a:endParaRPr>
          </a:p>
        </p:txBody>
      </p:sp>
      <p:sp>
        <p:nvSpPr>
          <p:cNvPr id="28" name="Rectangle 2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AF07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drawing of a face&#10;&#10;Description automatically generated">
            <a:extLst>
              <a:ext uri="{FF2B5EF4-FFF2-40B4-BE49-F238E27FC236}">
                <a16:creationId xmlns:a16="http://schemas.microsoft.com/office/drawing/2014/main" id="{519AB9C4-7EBB-4348-B0AA-5B8606CE13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43649" y="2857501"/>
            <a:ext cx="1283674" cy="1142998"/>
          </a:xfrm>
          <a:prstGeom prst="rect">
            <a:avLst/>
          </a:prstGeom>
        </p:spPr>
      </p:pic>
    </p:spTree>
    <p:extLst>
      <p:ext uri="{BB962C8B-B14F-4D97-AF65-F5344CB8AC3E}">
        <p14:creationId xmlns:p14="http://schemas.microsoft.com/office/powerpoint/2010/main" val="2629957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2242</TotalTime>
  <Words>1767</Words>
  <Application>Microsoft Office PowerPoint</Application>
  <PresentationFormat>Widescreen</PresentationFormat>
  <Paragraphs>288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CoSA Member Webinar   What’s On Tap for CoSA in 2023 </vt:lpstr>
      <vt:lpstr>Webinar Agenda</vt:lpstr>
      <vt:lpstr>Speakers</vt:lpstr>
      <vt:lpstr>President’s Welcome &amp; Overview</vt:lpstr>
      <vt:lpstr>President’s Welcome &amp; Overview</vt:lpstr>
      <vt:lpstr>President’s Welcome &amp; Overview</vt:lpstr>
      <vt:lpstr>Finance Committee</vt:lpstr>
      <vt:lpstr>Finance Committee</vt:lpstr>
      <vt:lpstr>Finance Committee</vt:lpstr>
      <vt:lpstr>Development Committee</vt:lpstr>
      <vt:lpstr>ARM Survey</vt:lpstr>
      <vt:lpstr>ARM Survey</vt:lpstr>
      <vt:lpstr>Advocacy Committee</vt:lpstr>
      <vt:lpstr>Advocacy Committee</vt:lpstr>
      <vt:lpstr>Joint Working Group on Issues and Awareness</vt:lpstr>
      <vt:lpstr>IDEA Committee</vt:lpstr>
      <vt:lpstr>SERI Overview</vt:lpstr>
      <vt:lpstr>SERI Overview</vt:lpstr>
      <vt:lpstr>SERI Overview</vt:lpstr>
      <vt:lpstr>SERI Overview</vt:lpstr>
      <vt:lpstr>Education and Training</vt:lpstr>
      <vt:lpstr>Education and Training</vt:lpstr>
      <vt:lpstr>Education and Training</vt:lpstr>
      <vt:lpstr>CoSA-SAA Joint Conference</vt:lpstr>
      <vt:lpstr>Awards Committee</vt:lpstr>
      <vt:lpstr>Nominating Committee</vt:lpstr>
      <vt:lpstr>Questions and Comments</vt:lpstr>
      <vt:lpstr> Contact Us  </vt:lpstr>
      <vt:lpstr>Sponsors &amp; Funders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CoSA Member Webinar   What’s On Tap for CoSA in 2021</dc:title>
  <dc:creator>Barbara Teague</dc:creator>
  <cp:lastModifiedBy>Rebecca Julson</cp:lastModifiedBy>
  <cp:revision>40</cp:revision>
  <cp:lastPrinted>2022-01-13T15:28:39Z</cp:lastPrinted>
  <dcterms:created xsi:type="dcterms:W3CDTF">2021-01-16T22:52:10Z</dcterms:created>
  <dcterms:modified xsi:type="dcterms:W3CDTF">2023-01-26T19:18:02Z</dcterms:modified>
</cp:coreProperties>
</file>