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7" r:id="rId2"/>
    <p:sldId id="310" r:id="rId3"/>
    <p:sldId id="348" r:id="rId4"/>
    <p:sldId id="340" r:id="rId5"/>
    <p:sldId id="256" r:id="rId6"/>
    <p:sldId id="343" r:id="rId7"/>
    <p:sldId id="346" r:id="rId8"/>
    <p:sldId id="344" r:id="rId9"/>
    <p:sldId id="345" r:id="rId10"/>
    <p:sldId id="342" r:id="rId11"/>
    <p:sldId id="258" r:id="rId12"/>
    <p:sldId id="259" r:id="rId13"/>
    <p:sldId id="260" r:id="rId14"/>
    <p:sldId id="261" r:id="rId15"/>
    <p:sldId id="262" r:id="rId16"/>
    <p:sldId id="263" r:id="rId17"/>
    <p:sldId id="264" r:id="rId18"/>
    <p:sldId id="265" r:id="rId19"/>
    <p:sldId id="347" r:id="rId20"/>
    <p:sldId id="349" r:id="rId21"/>
    <p:sldId id="336" r:id="rId22"/>
    <p:sldId id="350" r:id="rId23"/>
    <p:sldId id="338" r:id="rId24"/>
    <p:sldId id="335" r:id="rId25"/>
    <p:sldId id="337" r:id="rId26"/>
    <p:sldId id="341" r:id="rId27"/>
    <p:sldId id="339" r:id="rId28"/>
    <p:sldId id="330" r:id="rId29"/>
    <p:sldId id="282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58CCB52-1682-45D8-9BA9-69B413BCF737}" v="21" dt="2020-09-30T23:16:07.5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38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rbara Teague" userId="d643be28516b7b9d" providerId="LiveId" clId="{C58CCB52-1682-45D8-9BA9-69B413BCF737}"/>
    <pc:docChg chg="undo custSel addSld modSld sldOrd modMainMaster">
      <pc:chgData name="Barbara Teague" userId="d643be28516b7b9d" providerId="LiveId" clId="{C58CCB52-1682-45D8-9BA9-69B413BCF737}" dt="2020-10-01T15:43:50.206" v="1150"/>
      <pc:docMkLst>
        <pc:docMk/>
      </pc:docMkLst>
      <pc:sldChg chg="modSp add mod ord">
        <pc:chgData name="Barbara Teague" userId="d643be28516b7b9d" providerId="LiveId" clId="{C58CCB52-1682-45D8-9BA9-69B413BCF737}" dt="2020-09-30T17:35:00.661" v="178" actId="6549"/>
        <pc:sldMkLst>
          <pc:docMk/>
          <pc:sldMk cId="0" sldId="256"/>
        </pc:sldMkLst>
        <pc:spChg chg="mod">
          <ac:chgData name="Barbara Teague" userId="d643be28516b7b9d" providerId="LiveId" clId="{C58CCB52-1682-45D8-9BA9-69B413BCF737}" dt="2020-09-30T17:34:43.011" v="136" actId="6549"/>
          <ac:spMkLst>
            <pc:docMk/>
            <pc:sldMk cId="0" sldId="256"/>
            <ac:spMk id="88" creationId="{00000000-0000-0000-0000-000000000000}"/>
          </ac:spMkLst>
        </pc:spChg>
        <pc:spChg chg="mod">
          <ac:chgData name="Barbara Teague" userId="d643be28516b7b9d" providerId="LiveId" clId="{C58CCB52-1682-45D8-9BA9-69B413BCF737}" dt="2020-09-30T17:35:00.661" v="178" actId="6549"/>
          <ac:spMkLst>
            <pc:docMk/>
            <pc:sldMk cId="0" sldId="256"/>
            <ac:spMk id="89" creationId="{00000000-0000-0000-0000-000000000000}"/>
          </ac:spMkLst>
        </pc:spChg>
      </pc:sldChg>
      <pc:sldChg chg="modSp">
        <pc:chgData name="Barbara Teague" userId="d643be28516b7b9d" providerId="LiveId" clId="{C58CCB52-1682-45D8-9BA9-69B413BCF737}" dt="2020-09-30T17:08:26.838" v="89"/>
        <pc:sldMkLst>
          <pc:docMk/>
          <pc:sldMk cId="2935986622" sldId="257"/>
        </pc:sldMkLst>
        <pc:spChg chg="mod">
          <ac:chgData name="Barbara Teague" userId="d643be28516b7b9d" providerId="LiveId" clId="{C58CCB52-1682-45D8-9BA9-69B413BCF737}" dt="2020-09-30T17:08:26.838" v="89"/>
          <ac:spMkLst>
            <pc:docMk/>
            <pc:sldMk cId="2935986622" sldId="257"/>
            <ac:spMk id="3" creationId="{76B3F09A-E65B-4EE6-A273-F8AB450AA9AD}"/>
          </ac:spMkLst>
        </pc:spChg>
      </pc:sldChg>
      <pc:sldChg chg="add">
        <pc:chgData name="Barbara Teague" userId="d643be28516b7b9d" providerId="LiveId" clId="{C58CCB52-1682-45D8-9BA9-69B413BCF737}" dt="2020-09-30T17:33:06.010" v="90"/>
        <pc:sldMkLst>
          <pc:docMk/>
          <pc:sldMk cId="0" sldId="258"/>
        </pc:sldMkLst>
      </pc:sldChg>
      <pc:sldChg chg="add">
        <pc:chgData name="Barbara Teague" userId="d643be28516b7b9d" providerId="LiveId" clId="{C58CCB52-1682-45D8-9BA9-69B413BCF737}" dt="2020-09-30T17:33:06.010" v="90"/>
        <pc:sldMkLst>
          <pc:docMk/>
          <pc:sldMk cId="0" sldId="259"/>
        </pc:sldMkLst>
      </pc:sldChg>
      <pc:sldChg chg="add">
        <pc:chgData name="Barbara Teague" userId="d643be28516b7b9d" providerId="LiveId" clId="{C58CCB52-1682-45D8-9BA9-69B413BCF737}" dt="2020-09-30T17:33:06.010" v="90"/>
        <pc:sldMkLst>
          <pc:docMk/>
          <pc:sldMk cId="0" sldId="260"/>
        </pc:sldMkLst>
      </pc:sldChg>
      <pc:sldChg chg="add">
        <pc:chgData name="Barbara Teague" userId="d643be28516b7b9d" providerId="LiveId" clId="{C58CCB52-1682-45D8-9BA9-69B413BCF737}" dt="2020-09-30T17:33:06.010" v="90"/>
        <pc:sldMkLst>
          <pc:docMk/>
          <pc:sldMk cId="0" sldId="261"/>
        </pc:sldMkLst>
      </pc:sldChg>
      <pc:sldChg chg="add">
        <pc:chgData name="Barbara Teague" userId="d643be28516b7b9d" providerId="LiveId" clId="{C58CCB52-1682-45D8-9BA9-69B413BCF737}" dt="2020-09-30T17:33:06.010" v="90"/>
        <pc:sldMkLst>
          <pc:docMk/>
          <pc:sldMk cId="0" sldId="262"/>
        </pc:sldMkLst>
      </pc:sldChg>
      <pc:sldChg chg="add">
        <pc:chgData name="Barbara Teague" userId="d643be28516b7b9d" providerId="LiveId" clId="{C58CCB52-1682-45D8-9BA9-69B413BCF737}" dt="2020-09-30T17:33:06.010" v="90"/>
        <pc:sldMkLst>
          <pc:docMk/>
          <pc:sldMk cId="0" sldId="263"/>
        </pc:sldMkLst>
      </pc:sldChg>
      <pc:sldChg chg="add">
        <pc:chgData name="Barbara Teague" userId="d643be28516b7b9d" providerId="LiveId" clId="{C58CCB52-1682-45D8-9BA9-69B413BCF737}" dt="2020-09-30T17:33:06.010" v="90"/>
        <pc:sldMkLst>
          <pc:docMk/>
          <pc:sldMk cId="0" sldId="264"/>
        </pc:sldMkLst>
      </pc:sldChg>
      <pc:sldChg chg="add">
        <pc:chgData name="Barbara Teague" userId="d643be28516b7b9d" providerId="LiveId" clId="{C58CCB52-1682-45D8-9BA9-69B413BCF737}" dt="2020-09-30T17:33:06.010" v="90"/>
        <pc:sldMkLst>
          <pc:docMk/>
          <pc:sldMk cId="0" sldId="265"/>
        </pc:sldMkLst>
      </pc:sldChg>
      <pc:sldChg chg="delSp mod">
        <pc:chgData name="Barbara Teague" userId="d643be28516b7b9d" providerId="LiveId" clId="{C58CCB52-1682-45D8-9BA9-69B413BCF737}" dt="2020-09-30T17:06:57.044" v="35" actId="478"/>
        <pc:sldMkLst>
          <pc:docMk/>
          <pc:sldMk cId="3760159085" sldId="310"/>
        </pc:sldMkLst>
        <pc:spChg chg="del">
          <ac:chgData name="Barbara Teague" userId="d643be28516b7b9d" providerId="LiveId" clId="{C58CCB52-1682-45D8-9BA9-69B413BCF737}" dt="2020-09-30T17:06:57.044" v="35" actId="478"/>
          <ac:spMkLst>
            <pc:docMk/>
            <pc:sldMk cId="3760159085" sldId="310"/>
            <ac:spMk id="4" creationId="{00000000-0000-0000-0000-000000000000}"/>
          </ac:spMkLst>
        </pc:spChg>
      </pc:sldChg>
      <pc:sldChg chg="addSp delSp modSp mod">
        <pc:chgData name="Barbara Teague" userId="d643be28516b7b9d" providerId="LiveId" clId="{C58CCB52-1682-45D8-9BA9-69B413BCF737}" dt="2020-09-30T17:06:14.060" v="33" actId="1076"/>
        <pc:sldMkLst>
          <pc:docMk/>
          <pc:sldMk cId="2147485405" sldId="330"/>
        </pc:sldMkLst>
        <pc:picChg chg="mod">
          <ac:chgData name="Barbara Teague" userId="d643be28516b7b9d" providerId="LiveId" clId="{C58CCB52-1682-45D8-9BA9-69B413BCF737}" dt="2020-09-30T17:05:33.283" v="21" actId="1076"/>
          <ac:picMkLst>
            <pc:docMk/>
            <pc:sldMk cId="2147485405" sldId="330"/>
            <ac:picMk id="3" creationId="{00000000-0000-0000-0000-000000000000}"/>
          </ac:picMkLst>
        </pc:picChg>
        <pc:picChg chg="mod">
          <ac:chgData name="Barbara Teague" userId="d643be28516b7b9d" providerId="LiveId" clId="{C58CCB52-1682-45D8-9BA9-69B413BCF737}" dt="2020-09-30T17:06:03.633" v="31" actId="1076"/>
          <ac:picMkLst>
            <pc:docMk/>
            <pc:sldMk cId="2147485405" sldId="330"/>
            <ac:picMk id="4" creationId="{0689A79E-2FD6-4ED2-B6D2-9F6DBD373F36}"/>
          </ac:picMkLst>
        </pc:picChg>
        <pc:picChg chg="mod">
          <ac:chgData name="Barbara Teague" userId="d643be28516b7b9d" providerId="LiveId" clId="{C58CCB52-1682-45D8-9BA9-69B413BCF737}" dt="2020-09-30T17:05:45.451" v="25" actId="14100"/>
          <ac:picMkLst>
            <pc:docMk/>
            <pc:sldMk cId="2147485405" sldId="330"/>
            <ac:picMk id="5" creationId="{00000000-0000-0000-0000-000000000000}"/>
          </ac:picMkLst>
        </pc:picChg>
        <pc:picChg chg="mod">
          <ac:chgData name="Barbara Teague" userId="d643be28516b7b9d" providerId="LiveId" clId="{C58CCB52-1682-45D8-9BA9-69B413BCF737}" dt="2020-09-30T17:06:10.761" v="32" actId="1076"/>
          <ac:picMkLst>
            <pc:docMk/>
            <pc:sldMk cId="2147485405" sldId="330"/>
            <ac:picMk id="7" creationId="{512ECFF5-51D1-4226-BAA9-9123F57A07BF}"/>
          </ac:picMkLst>
        </pc:picChg>
        <pc:picChg chg="mod">
          <ac:chgData name="Barbara Teague" userId="d643be28516b7b9d" providerId="LiveId" clId="{C58CCB52-1682-45D8-9BA9-69B413BCF737}" dt="2020-09-30T17:05:21.813" v="17" actId="1076"/>
          <ac:picMkLst>
            <pc:docMk/>
            <pc:sldMk cId="2147485405" sldId="330"/>
            <ac:picMk id="9" creationId="{05873FF8-CE06-41EA-80BB-E971B3EB2825}"/>
          </ac:picMkLst>
        </pc:picChg>
        <pc:picChg chg="mod">
          <ac:chgData name="Barbara Teague" userId="d643be28516b7b9d" providerId="LiveId" clId="{C58CCB52-1682-45D8-9BA9-69B413BCF737}" dt="2020-09-30T17:05:50.769" v="27" actId="14100"/>
          <ac:picMkLst>
            <pc:docMk/>
            <pc:sldMk cId="2147485405" sldId="330"/>
            <ac:picMk id="11" creationId="{4F128C6D-1354-4C09-A93C-19100F16D6DC}"/>
          </ac:picMkLst>
        </pc:picChg>
        <pc:picChg chg="add del mod">
          <ac:chgData name="Barbara Teague" userId="d643be28516b7b9d" providerId="LiveId" clId="{C58CCB52-1682-45D8-9BA9-69B413BCF737}" dt="2020-09-30T17:05:02.427" v="13" actId="1076"/>
          <ac:picMkLst>
            <pc:docMk/>
            <pc:sldMk cId="2147485405" sldId="330"/>
            <ac:picMk id="14" creationId="{00000000-0000-0000-0000-000000000000}"/>
          </ac:picMkLst>
        </pc:picChg>
        <pc:picChg chg="mod">
          <ac:chgData name="Barbara Teague" userId="d643be28516b7b9d" providerId="LiveId" clId="{C58CCB52-1682-45D8-9BA9-69B413BCF737}" dt="2020-09-30T17:05:57.463" v="29" actId="1076"/>
          <ac:picMkLst>
            <pc:docMk/>
            <pc:sldMk cId="2147485405" sldId="330"/>
            <ac:picMk id="1027" creationId="{00000000-0000-0000-0000-000000000000}"/>
          </ac:picMkLst>
        </pc:picChg>
        <pc:picChg chg="mod">
          <ac:chgData name="Barbara Teague" userId="d643be28516b7b9d" providerId="LiveId" clId="{C58CCB52-1682-45D8-9BA9-69B413BCF737}" dt="2020-09-30T17:06:00.676" v="30" actId="1076"/>
          <ac:picMkLst>
            <pc:docMk/>
            <pc:sldMk cId="2147485405" sldId="330"/>
            <ac:picMk id="1031" creationId="{00000000-0000-0000-0000-000000000000}"/>
          </ac:picMkLst>
        </pc:picChg>
        <pc:picChg chg="mod">
          <ac:chgData name="Barbara Teague" userId="d643be28516b7b9d" providerId="LiveId" clId="{C58CCB52-1682-45D8-9BA9-69B413BCF737}" dt="2020-09-30T17:04:59.475" v="12" actId="1076"/>
          <ac:picMkLst>
            <pc:docMk/>
            <pc:sldMk cId="2147485405" sldId="330"/>
            <ac:picMk id="2050" creationId="{00000000-0000-0000-0000-000000000000}"/>
          </ac:picMkLst>
        </pc:picChg>
        <pc:picChg chg="mod">
          <ac:chgData name="Barbara Teague" userId="d643be28516b7b9d" providerId="LiveId" clId="{C58CCB52-1682-45D8-9BA9-69B413BCF737}" dt="2020-09-30T17:06:14.060" v="33" actId="1076"/>
          <ac:picMkLst>
            <pc:docMk/>
            <pc:sldMk cId="2147485405" sldId="330"/>
            <ac:picMk id="2052" creationId="{00000000-0000-0000-0000-000000000000}"/>
          </ac:picMkLst>
        </pc:picChg>
      </pc:sldChg>
      <pc:sldChg chg="modSp mod">
        <pc:chgData name="Barbara Teague" userId="d643be28516b7b9d" providerId="LiveId" clId="{C58CCB52-1682-45D8-9BA9-69B413BCF737}" dt="2020-09-30T18:30:04.959" v="844" actId="20577"/>
        <pc:sldMkLst>
          <pc:docMk/>
          <pc:sldMk cId="610989305" sldId="335"/>
        </pc:sldMkLst>
        <pc:spChg chg="mod">
          <ac:chgData name="Barbara Teague" userId="d643be28516b7b9d" providerId="LiveId" clId="{C58CCB52-1682-45D8-9BA9-69B413BCF737}" dt="2020-09-30T18:30:04.959" v="844" actId="20577"/>
          <ac:spMkLst>
            <pc:docMk/>
            <pc:sldMk cId="610989305" sldId="335"/>
            <ac:spMk id="3" creationId="{1EEFAEA5-FF6D-4334-B226-2F9834CBAF72}"/>
          </ac:spMkLst>
        </pc:spChg>
        <pc:spChg chg="mod">
          <ac:chgData name="Barbara Teague" userId="d643be28516b7b9d" providerId="LiveId" clId="{C58CCB52-1682-45D8-9BA9-69B413BCF737}" dt="2020-09-30T17:07:13.289" v="37" actId="6549"/>
          <ac:spMkLst>
            <pc:docMk/>
            <pc:sldMk cId="610989305" sldId="335"/>
            <ac:spMk id="5" creationId="{57D5090E-5C04-4F22-AFF7-1CC84D3796C4}"/>
          </ac:spMkLst>
        </pc:spChg>
      </pc:sldChg>
      <pc:sldChg chg="addSp add mod">
        <pc:chgData name="Barbara Teague" userId="d643be28516b7b9d" providerId="LiveId" clId="{C58CCB52-1682-45D8-9BA9-69B413BCF737}" dt="2020-09-30T23:16:45.031" v="1131" actId="22"/>
        <pc:sldMkLst>
          <pc:docMk/>
          <pc:sldMk cId="1042529865" sldId="336"/>
        </pc:sldMkLst>
        <pc:picChg chg="add">
          <ac:chgData name="Barbara Teague" userId="d643be28516b7b9d" providerId="LiveId" clId="{C58CCB52-1682-45D8-9BA9-69B413BCF737}" dt="2020-09-30T23:16:45.031" v="1131" actId="22"/>
          <ac:picMkLst>
            <pc:docMk/>
            <pc:sldMk cId="1042529865" sldId="336"/>
            <ac:picMk id="6" creationId="{A5DA3F19-1CE8-4776-98E2-8CD4D33443AF}"/>
          </ac:picMkLst>
        </pc:picChg>
      </pc:sldChg>
      <pc:sldChg chg="addSp modSp add mod">
        <pc:chgData name="Barbara Teague" userId="d643be28516b7b9d" providerId="LiveId" clId="{C58CCB52-1682-45D8-9BA9-69B413BCF737}" dt="2020-09-30T23:18:49.495" v="1148" actId="1076"/>
        <pc:sldMkLst>
          <pc:docMk/>
          <pc:sldMk cId="3865400662" sldId="338"/>
        </pc:sldMkLst>
        <pc:spChg chg="mod">
          <ac:chgData name="Barbara Teague" userId="d643be28516b7b9d" providerId="LiveId" clId="{C58CCB52-1682-45D8-9BA9-69B413BCF737}" dt="2020-09-30T23:18:45.917" v="1147" actId="6549"/>
          <ac:spMkLst>
            <pc:docMk/>
            <pc:sldMk cId="3865400662" sldId="338"/>
            <ac:spMk id="3" creationId="{BF3620A3-9AFC-4E1D-ACB6-6AEF634ABE3B}"/>
          </ac:spMkLst>
        </pc:spChg>
        <pc:picChg chg="add mod">
          <ac:chgData name="Barbara Teague" userId="d643be28516b7b9d" providerId="LiveId" clId="{C58CCB52-1682-45D8-9BA9-69B413BCF737}" dt="2020-09-30T23:18:49.495" v="1148" actId="1076"/>
          <ac:picMkLst>
            <pc:docMk/>
            <pc:sldMk cId="3865400662" sldId="338"/>
            <ac:picMk id="6" creationId="{03A161DD-17A4-4EB8-AFA0-A1B3B37AE1CF}"/>
          </ac:picMkLst>
        </pc:picChg>
      </pc:sldChg>
      <pc:sldChg chg="delSp modSp mod">
        <pc:chgData name="Barbara Teague" userId="d643be28516b7b9d" providerId="LiveId" clId="{C58CCB52-1682-45D8-9BA9-69B413BCF737}" dt="2020-09-30T17:08:12.228" v="88" actId="27636"/>
        <pc:sldMkLst>
          <pc:docMk/>
          <pc:sldMk cId="880805953" sldId="340"/>
        </pc:sldMkLst>
        <pc:spChg chg="del">
          <ac:chgData name="Barbara Teague" userId="d643be28516b7b9d" providerId="LiveId" clId="{C58CCB52-1682-45D8-9BA9-69B413BCF737}" dt="2020-09-30T17:07:06.450" v="36" actId="478"/>
          <ac:spMkLst>
            <pc:docMk/>
            <pc:sldMk cId="880805953" sldId="340"/>
            <ac:spMk id="4" creationId="{00000000-0000-0000-0000-000000000000}"/>
          </ac:spMkLst>
        </pc:spChg>
        <pc:spChg chg="mod">
          <ac:chgData name="Barbara Teague" userId="d643be28516b7b9d" providerId="LiveId" clId="{C58CCB52-1682-45D8-9BA9-69B413BCF737}" dt="2020-09-30T17:08:12.228" v="88" actId="27636"/>
          <ac:spMkLst>
            <pc:docMk/>
            <pc:sldMk cId="880805953" sldId="340"/>
            <ac:spMk id="5" creationId="{00000000-0000-0000-0000-000000000000}"/>
          </ac:spMkLst>
        </pc:spChg>
      </pc:sldChg>
      <pc:sldChg chg="addSp delSp modSp mod ord">
        <pc:chgData name="Barbara Teague" userId="d643be28516b7b9d" providerId="LiveId" clId="{C58CCB52-1682-45D8-9BA9-69B413BCF737}" dt="2020-10-01T15:43:50.206" v="1150"/>
        <pc:sldMkLst>
          <pc:docMk/>
          <pc:sldMk cId="771177926" sldId="341"/>
        </pc:sldMkLst>
        <pc:spChg chg="mod">
          <ac:chgData name="Barbara Teague" userId="d643be28516b7b9d" providerId="LiveId" clId="{C58CCB52-1682-45D8-9BA9-69B413BCF737}" dt="2020-09-30T02:07:58.214" v="2" actId="20577"/>
          <ac:spMkLst>
            <pc:docMk/>
            <pc:sldMk cId="771177926" sldId="341"/>
            <ac:spMk id="3" creationId="{53A22D29-0B66-4A0E-B3AA-139C1D4F30F9}"/>
          </ac:spMkLst>
        </pc:spChg>
        <pc:spChg chg="del">
          <ac:chgData name="Barbara Teague" userId="d643be28516b7b9d" providerId="LiveId" clId="{C58CCB52-1682-45D8-9BA9-69B413BCF737}" dt="2020-09-30T17:06:46.612" v="34" actId="478"/>
          <ac:spMkLst>
            <pc:docMk/>
            <pc:sldMk cId="771177926" sldId="341"/>
            <ac:spMk id="5" creationId="{AC82B5F1-2284-45AC-B45C-BA9BDE01C72B}"/>
          </ac:spMkLst>
        </pc:spChg>
        <pc:picChg chg="add">
          <ac:chgData name="Barbara Teague" userId="d643be28516b7b9d" providerId="LiveId" clId="{C58CCB52-1682-45D8-9BA9-69B413BCF737}" dt="2020-09-30T17:07:26.660" v="38" actId="22"/>
          <ac:picMkLst>
            <pc:docMk/>
            <pc:sldMk cId="771177926" sldId="341"/>
            <ac:picMk id="6" creationId="{B2D14849-25FB-423D-A9D2-704E3F29905A}"/>
          </ac:picMkLst>
        </pc:picChg>
      </pc:sldChg>
      <pc:sldChg chg="add">
        <pc:chgData name="Barbara Teague" userId="d643be28516b7b9d" providerId="LiveId" clId="{C58CCB52-1682-45D8-9BA9-69B413BCF737}" dt="2020-09-30T17:33:06.010" v="90"/>
        <pc:sldMkLst>
          <pc:docMk/>
          <pc:sldMk cId="0" sldId="342"/>
        </pc:sldMkLst>
      </pc:sldChg>
      <pc:sldChg chg="add">
        <pc:chgData name="Barbara Teague" userId="d643be28516b7b9d" providerId="LiveId" clId="{C58CCB52-1682-45D8-9BA9-69B413BCF737}" dt="2020-09-30T17:34:20.204" v="91"/>
        <pc:sldMkLst>
          <pc:docMk/>
          <pc:sldMk cId="3508203736" sldId="343"/>
        </pc:sldMkLst>
      </pc:sldChg>
      <pc:sldChg chg="add">
        <pc:chgData name="Barbara Teague" userId="d643be28516b7b9d" providerId="LiveId" clId="{C58CCB52-1682-45D8-9BA9-69B413BCF737}" dt="2020-09-30T17:34:20.204" v="91"/>
        <pc:sldMkLst>
          <pc:docMk/>
          <pc:sldMk cId="87196909" sldId="344"/>
        </pc:sldMkLst>
      </pc:sldChg>
      <pc:sldChg chg="add">
        <pc:chgData name="Barbara Teague" userId="d643be28516b7b9d" providerId="LiveId" clId="{C58CCB52-1682-45D8-9BA9-69B413BCF737}" dt="2020-09-30T17:34:28.636" v="92" actId="2890"/>
        <pc:sldMkLst>
          <pc:docMk/>
          <pc:sldMk cId="2651268182" sldId="345"/>
        </pc:sldMkLst>
      </pc:sldChg>
      <pc:sldChg chg="modSp add mod">
        <pc:chgData name="Barbara Teague" userId="d643be28516b7b9d" providerId="LiveId" clId="{C58CCB52-1682-45D8-9BA9-69B413BCF737}" dt="2020-09-30T18:29:34.570" v="843" actId="12"/>
        <pc:sldMkLst>
          <pc:docMk/>
          <pc:sldMk cId="275073823" sldId="346"/>
        </pc:sldMkLst>
        <pc:spChg chg="mod">
          <ac:chgData name="Barbara Teague" userId="d643be28516b7b9d" providerId="LiveId" clId="{C58CCB52-1682-45D8-9BA9-69B413BCF737}" dt="2020-09-30T18:29:34.570" v="843" actId="12"/>
          <ac:spMkLst>
            <pc:docMk/>
            <pc:sldMk cId="275073823" sldId="346"/>
            <ac:spMk id="3" creationId="{1EEFAEA5-FF6D-4334-B226-2F9834CBAF72}"/>
          </ac:spMkLst>
        </pc:spChg>
      </pc:sldChg>
      <pc:sldChg chg="modSp add mod ord">
        <pc:chgData name="Barbara Teague" userId="d643be28516b7b9d" providerId="LiveId" clId="{C58CCB52-1682-45D8-9BA9-69B413BCF737}" dt="2020-09-30T18:31:09.355" v="920" actId="6549"/>
        <pc:sldMkLst>
          <pc:docMk/>
          <pc:sldMk cId="1898627214" sldId="347"/>
        </pc:sldMkLst>
        <pc:spChg chg="mod">
          <ac:chgData name="Barbara Teague" userId="d643be28516b7b9d" providerId="LiveId" clId="{C58CCB52-1682-45D8-9BA9-69B413BCF737}" dt="2020-09-30T18:30:54.957" v="878" actId="6549"/>
          <ac:spMkLst>
            <pc:docMk/>
            <pc:sldMk cId="1898627214" sldId="347"/>
            <ac:spMk id="88" creationId="{00000000-0000-0000-0000-000000000000}"/>
          </ac:spMkLst>
        </pc:spChg>
        <pc:spChg chg="mod">
          <ac:chgData name="Barbara Teague" userId="d643be28516b7b9d" providerId="LiveId" clId="{C58CCB52-1682-45D8-9BA9-69B413BCF737}" dt="2020-09-30T18:31:09.355" v="920" actId="6549"/>
          <ac:spMkLst>
            <pc:docMk/>
            <pc:sldMk cId="1898627214" sldId="347"/>
            <ac:spMk id="89" creationId="{00000000-0000-0000-0000-000000000000}"/>
          </ac:spMkLst>
        </pc:spChg>
      </pc:sldChg>
      <pc:sldChg chg="addSp modSp add mod">
        <pc:chgData name="Barbara Teague" userId="d643be28516b7b9d" providerId="LiveId" clId="{C58CCB52-1682-45D8-9BA9-69B413BCF737}" dt="2020-09-30T19:30:48.219" v="1043" actId="1076"/>
        <pc:sldMkLst>
          <pc:docMk/>
          <pc:sldMk cId="1006502478" sldId="348"/>
        </pc:sldMkLst>
        <pc:spChg chg="mod">
          <ac:chgData name="Barbara Teague" userId="d643be28516b7b9d" providerId="LiveId" clId="{C58CCB52-1682-45D8-9BA9-69B413BCF737}" dt="2020-09-30T19:30:39.563" v="1042" actId="122"/>
          <ac:spMkLst>
            <pc:docMk/>
            <pc:sldMk cId="1006502478" sldId="348"/>
            <ac:spMk id="5" creationId="{00000000-0000-0000-0000-000000000000}"/>
          </ac:spMkLst>
        </pc:spChg>
        <pc:picChg chg="add mod">
          <ac:chgData name="Barbara Teague" userId="d643be28516b7b9d" providerId="LiveId" clId="{C58CCB52-1682-45D8-9BA9-69B413BCF737}" dt="2020-09-30T19:30:48.219" v="1043" actId="1076"/>
          <ac:picMkLst>
            <pc:docMk/>
            <pc:sldMk cId="1006502478" sldId="348"/>
            <ac:picMk id="3" creationId="{9229708A-0D16-4E1D-9B36-E0ACD12DE458}"/>
          </ac:picMkLst>
        </pc:picChg>
      </pc:sldChg>
      <pc:sldChg chg="modSp add mod">
        <pc:chgData name="Barbara Teague" userId="d643be28516b7b9d" providerId="LiveId" clId="{C58CCB52-1682-45D8-9BA9-69B413BCF737}" dt="2020-09-30T23:16:30.095" v="1130" actId="5793"/>
        <pc:sldMkLst>
          <pc:docMk/>
          <pc:sldMk cId="3564008183" sldId="349"/>
        </pc:sldMkLst>
        <pc:spChg chg="mod">
          <ac:chgData name="Barbara Teague" userId="d643be28516b7b9d" providerId="LiveId" clId="{C58CCB52-1682-45D8-9BA9-69B413BCF737}" dt="2020-09-30T23:16:24.665" v="1128" actId="6549"/>
          <ac:spMkLst>
            <pc:docMk/>
            <pc:sldMk cId="3564008183" sldId="349"/>
            <ac:spMk id="2" creationId="{EE368F14-414C-455E-8904-9E83BB7D2902}"/>
          </ac:spMkLst>
        </pc:spChg>
        <pc:spChg chg="mod">
          <ac:chgData name="Barbara Teague" userId="d643be28516b7b9d" providerId="LiveId" clId="{C58CCB52-1682-45D8-9BA9-69B413BCF737}" dt="2020-09-30T23:16:30.095" v="1130" actId="5793"/>
          <ac:spMkLst>
            <pc:docMk/>
            <pc:sldMk cId="3564008183" sldId="349"/>
            <ac:spMk id="3" creationId="{1EEFAEA5-FF6D-4334-B226-2F9834CBAF72}"/>
          </ac:spMkLst>
        </pc:spChg>
      </pc:sldChg>
      <pc:sldChg chg="addSp modSp add mod">
        <pc:chgData name="Barbara Teague" userId="d643be28516b7b9d" providerId="LiveId" clId="{C58CCB52-1682-45D8-9BA9-69B413BCF737}" dt="2020-09-30T23:18:31.880" v="1144" actId="1076"/>
        <pc:sldMkLst>
          <pc:docMk/>
          <pc:sldMk cId="269765360" sldId="350"/>
        </pc:sldMkLst>
        <pc:picChg chg="add mod">
          <ac:chgData name="Barbara Teague" userId="d643be28516b7b9d" providerId="LiveId" clId="{C58CCB52-1682-45D8-9BA9-69B413BCF737}" dt="2020-09-30T23:18:31.880" v="1144" actId="1076"/>
          <ac:picMkLst>
            <pc:docMk/>
            <pc:sldMk cId="269765360" sldId="350"/>
            <ac:picMk id="6" creationId="{D58C5923-8AFA-45A4-9F8C-A8A4EEF2B962}"/>
          </ac:picMkLst>
        </pc:picChg>
      </pc:sldChg>
      <pc:sldMasterChg chg="modSldLayout">
        <pc:chgData name="Barbara Teague" userId="d643be28516b7b9d" providerId="LiveId" clId="{C58CCB52-1682-45D8-9BA9-69B413BCF737}" dt="2020-09-30T19:37:19.458" v="1115" actId="20577"/>
        <pc:sldMasterMkLst>
          <pc:docMk/>
          <pc:sldMasterMk cId="2851943364" sldId="2147483648"/>
        </pc:sldMasterMkLst>
        <pc:sldLayoutChg chg="delSp modSp mod">
          <pc:chgData name="Barbara Teague" userId="d643be28516b7b9d" providerId="LiveId" clId="{C58CCB52-1682-45D8-9BA9-69B413BCF737}" dt="2020-09-30T19:35:27.761" v="1049" actId="14100"/>
          <pc:sldLayoutMkLst>
            <pc:docMk/>
            <pc:sldMasterMk cId="2851943364" sldId="2147483648"/>
            <pc:sldLayoutMk cId="4226740053" sldId="2147483649"/>
          </pc:sldLayoutMkLst>
          <pc:spChg chg="del">
            <ac:chgData name="Barbara Teague" userId="d643be28516b7b9d" providerId="LiveId" clId="{C58CCB52-1682-45D8-9BA9-69B413BCF737}" dt="2020-09-30T19:34:38.729" v="1044" actId="478"/>
            <ac:spMkLst>
              <pc:docMk/>
              <pc:sldMasterMk cId="2851943364" sldId="2147483648"/>
              <pc:sldLayoutMk cId="4226740053" sldId="2147483649"/>
              <ac:spMk id="4" creationId="{B2CB2013-A59A-43D1-A6B8-C824716D8A63}"/>
            </ac:spMkLst>
          </pc:spChg>
          <pc:spChg chg="mod">
            <ac:chgData name="Barbara Teague" userId="d643be28516b7b9d" providerId="LiveId" clId="{C58CCB52-1682-45D8-9BA9-69B413BCF737}" dt="2020-09-30T19:35:27.761" v="1049" actId="14100"/>
            <ac:spMkLst>
              <pc:docMk/>
              <pc:sldMasterMk cId="2851943364" sldId="2147483648"/>
              <pc:sldLayoutMk cId="4226740053" sldId="2147483649"/>
              <ac:spMk id="5" creationId="{5107FDC1-0D35-4DA8-9007-C1A86F2DF1C8}"/>
            </ac:spMkLst>
          </pc:spChg>
        </pc:sldLayoutChg>
        <pc:sldLayoutChg chg="modSp mod">
          <pc:chgData name="Barbara Teague" userId="d643be28516b7b9d" providerId="LiveId" clId="{C58CCB52-1682-45D8-9BA9-69B413BCF737}" dt="2020-09-30T19:37:19.458" v="1115" actId="20577"/>
          <pc:sldLayoutMkLst>
            <pc:docMk/>
            <pc:sldMasterMk cId="2851943364" sldId="2147483648"/>
            <pc:sldLayoutMk cId="3006733104" sldId="2147483650"/>
          </pc:sldLayoutMkLst>
          <pc:spChg chg="mod">
            <ac:chgData name="Barbara Teague" userId="d643be28516b7b9d" providerId="LiveId" clId="{C58CCB52-1682-45D8-9BA9-69B413BCF737}" dt="2020-09-30T19:37:06.877" v="1096" actId="6549"/>
            <ac:spMkLst>
              <pc:docMk/>
              <pc:sldMasterMk cId="2851943364" sldId="2147483648"/>
              <pc:sldLayoutMk cId="3006733104" sldId="2147483650"/>
              <ac:spMk id="4" creationId="{97F4D9A0-7153-472F-BAB0-74289963714A}"/>
            </ac:spMkLst>
          </pc:spChg>
          <pc:spChg chg="mod">
            <ac:chgData name="Barbara Teague" userId="d643be28516b7b9d" providerId="LiveId" clId="{C58CCB52-1682-45D8-9BA9-69B413BCF737}" dt="2020-09-30T19:36:02.790" v="1064" actId="20577"/>
            <ac:spMkLst>
              <pc:docMk/>
              <pc:sldMasterMk cId="2851943364" sldId="2147483648"/>
              <pc:sldLayoutMk cId="3006733104" sldId="2147483650"/>
              <ac:spMk id="5" creationId="{55AD2454-2158-4A0B-B54A-D79DFFCD1B39}"/>
            </ac:spMkLst>
          </pc:spChg>
          <pc:spChg chg="mod">
            <ac:chgData name="Barbara Teague" userId="d643be28516b7b9d" providerId="LiveId" clId="{C58CCB52-1682-45D8-9BA9-69B413BCF737}" dt="2020-09-30T19:37:19.458" v="1115" actId="20577"/>
            <ac:spMkLst>
              <pc:docMk/>
              <pc:sldMasterMk cId="2851943364" sldId="2147483648"/>
              <pc:sldLayoutMk cId="3006733104" sldId="2147483650"/>
              <ac:spMk id="6" creationId="{40C33380-18C6-47C1-8389-47619138D3FB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753F8DB-AF8C-4A53-9817-C3A2300AAAC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C33FEE-52E9-4711-BA44-A0FC2DAA9F6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ABD1CA-67F5-4634-94A9-88D85BE148B4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9C3E16-F2BC-4462-98F5-9CE2FD4CABF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5A44F6-8F3B-4331-BFDD-D5298FC3E25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357170-B896-46E5-A532-E909E0B209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3292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A368A7-9C9A-42E8-9E06-CC37B09F83BE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5B372F-02FE-4BD2-9CE9-178F22DA1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979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9ccfb115d9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9ccfb115d9_0_4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" name="Google Shape;144;g9ccfb115d9_0_4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17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9ccfb115d9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9ccfb115d9_0_5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g9ccfb115d9_0_5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18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039842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883116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9ccfb115d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9ccfb115d9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g9ccfb115d9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9ccfb115d9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9ccfb115d9_0_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g9ccfb115d9_0_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9ccfb115d9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9ccfb115d9_0_2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g9ccfb115d9_0_2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12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9ccfb115d9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9ccfb115d9_0_3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g9ccfb115d9_0_3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13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9ccfb115d9_0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9ccfb115d9_0_3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g9ccfb115d9_0_3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14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9ccfb115d9_0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9ccfb115d9_0_4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g9ccfb115d9_0_4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15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9ccfb115d9_0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9ccfb115d9_0_6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g9ccfb115d9_0_6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16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82F5A-5A99-4FA8-BF50-C9A665EAAD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CB2F6D-880F-4D3C-AD17-4195DCD631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07FDC1-0D35-4DA8-9007-C1A86F2DF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10668" y="6356350"/>
            <a:ext cx="2018923" cy="365125"/>
          </a:xfrm>
        </p:spPr>
        <p:txBody>
          <a:bodyPr/>
          <a:lstStyle/>
          <a:p>
            <a:r>
              <a:rPr lang="en-US" dirty="0"/>
              <a:t>October 1, 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042D1E-C743-439E-B3C2-77B63285C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45E99-662F-4014-8430-82C627123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740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41E7D-88F9-49F3-9FDB-0CEEB332E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6D662F-5D57-4A31-9A88-277DF06CC6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2553FD-CA21-45C2-A63D-D3441F965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94E63A-58FB-4F8C-AFE2-5F29F7E17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October 1, 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1C3A35-FA1F-4764-8B2A-60017EF94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45E99-662F-4014-8430-82C627123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866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9E29FB-4144-4AC5-A3E5-D0709E3131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046812-1109-4F42-874D-25D718938E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E57569-C4D6-409D-B592-4C15FAE26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ABF07D-A6A7-4020-AE93-BCDED53D1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October 1, 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6E15D9-D578-40BD-ADC4-EBD3C1A72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45E99-662F-4014-8430-82C627123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140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DE847-9DBE-4A24-A988-D323CD7EE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FCBF32-AA32-40A7-8B1C-8EE04C22E2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F4D9A0-7153-472F-BAB0-742899637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AD2454-2158-4A0B-B54A-D79DFFCD1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October 1,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C33380-18C6-47C1-8389-47619138D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October 1, 2020    </a:t>
            </a:r>
          </a:p>
        </p:txBody>
      </p:sp>
    </p:spTree>
    <p:extLst>
      <p:ext uri="{BB962C8B-B14F-4D97-AF65-F5344CB8AC3E}">
        <p14:creationId xmlns:p14="http://schemas.microsoft.com/office/powerpoint/2010/main" val="3006733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1C757-E44F-4DEB-801A-A628CF06F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264B83-5791-4A02-A941-1AC1F11773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0E6FFB-D9BE-4016-932F-67998905C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9D8610-80B9-4217-970D-19CBA6445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October 1, 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52405B-7E94-4915-9C34-8DE9CDC34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45E99-662F-4014-8430-82C627123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670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BAEC9-FB54-453B-B3E3-2004E9581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8A30AC-6BF2-4312-AF5E-372C487B8E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222E05-60E3-483A-8A6F-B9267C751D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0247B8-9A59-4071-A12A-5F02A640A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DD75E0-B604-470D-B3D7-253EC041F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October 1, 2020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B47E8A-DDC6-4B98-AE63-0D5E7D276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45E99-662F-4014-8430-82C627123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182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8A5C9-B388-4D27-9B26-8DF22D2489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98DDD6-5966-41D0-8881-4EB87C4391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86AEB9-3E6C-4B52-BCDC-9A7EC24D73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00D88D-C0CE-4251-BB24-F7FB06EEFB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7FA920-6DD3-41C2-BE76-6975052CE4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57511D-1AA6-4B5B-8568-E85066C01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87C01AF-418C-47F6-B93B-28D91BA5C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October 1, 2020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4D723A6-4938-4EC9-83D1-E97E3949A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45E99-662F-4014-8430-82C627123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060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86EBD-2A3D-4374-A432-B26325C55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1F35087-834D-4991-BBBF-FF7CDADD7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D0E769-A5EB-4E6B-90FC-EC95E9378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October 1, 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057167-7A27-4581-A639-A44CD5941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45E99-662F-4014-8430-82C627123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011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71D427-9AA1-4598-82B8-6E1A64DD8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298DDFD-17CA-411F-A3CB-AB3B4B3AA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October 1, 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52B304-BCD0-4CE9-A3D1-CD49324CE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45E99-662F-4014-8430-82C627123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274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D6034-2B04-4F61-ADA8-B601B5FEB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D277AB-69B7-48CC-92B1-6C4AE86699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D47F81-E59F-4BFB-8D82-FA409A8614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A98616-17E8-4321-9B07-0C7563E55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11B1D2-A3F9-44C0-9863-4A39E9B01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October 1, 2020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A78D06-36DC-4E0A-8C4E-9C87027C4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45E99-662F-4014-8430-82C627123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334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46ADB-DD63-4C56-AA1F-D80EEFF84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C8E35B-8B61-4A59-8506-110FC207B8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5F4D40-65DA-4843-9271-51FFE170DB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F48861-EDE8-4F6D-A476-8A4B6AE37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195840-02CF-4D41-BFF6-63B48CDCB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October 1, 2020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9FA87C-DE66-4200-BFCB-722A2847F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45E99-662F-4014-8430-82C627123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559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A0E6EFC-0912-4D55-8912-701F845B5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5F16EA-27D8-4E32-BCA5-4CD1F45FAA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7013F9-ED7A-4FEA-B260-6F70CAC15F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38DA4E-D94F-450C-AC4E-6249DEC928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October 1, 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0C6FA2-0C4E-4479-A5F0-EFA73DC0ED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845E99-662F-4014-8430-82C627123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943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bit.ly/33lgDyh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storymaps.arcgis.com/stories/649bd3e0729d4a3988c5c7fe7720cf73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statearchivists.org/programs/cosa-webinar-series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tatearchivists.org/resource-center/" TargetMode="External"/><Relationship Id="rId2" Type="http://schemas.openxmlformats.org/officeDocument/2006/relationships/hyperlink" Target="http://www.statearchivists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hyperlink" Target="https://www.youtube.com/user/StateArchivists/" TargetMode="External"/><Relationship Id="rId4" Type="http://schemas.openxmlformats.org/officeDocument/2006/relationships/hyperlink" Target="http://www.facebook.com/CouncilOfStateArchivists" TargetMode="Externa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8.jpe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11" Type="http://schemas.openxmlformats.org/officeDocument/2006/relationships/image" Target="../media/image15.png"/><Relationship Id="rId5" Type="http://schemas.openxmlformats.org/officeDocument/2006/relationships/image" Target="../media/image2.png"/><Relationship Id="rId10" Type="http://schemas.openxmlformats.org/officeDocument/2006/relationships/image" Target="../media/image14.png"/><Relationship Id="rId4" Type="http://schemas.openxmlformats.org/officeDocument/2006/relationships/image" Target="../media/image9.jpeg"/><Relationship Id="rId9" Type="http://schemas.openxmlformats.org/officeDocument/2006/relationships/image" Target="../media/image13.jp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archives.gov/nhprc/announcement/state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F74A7D-4E59-47FD-81F2-D7E49CD035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0693" y="2695576"/>
            <a:ext cx="9440034" cy="1657892"/>
          </a:xfrm>
        </p:spPr>
        <p:txBody>
          <a:bodyPr>
            <a:normAutofit/>
          </a:bodyPr>
          <a:lstStyle/>
          <a:p>
            <a:r>
              <a:rPr lang="en-US" sz="4800" b="1" dirty="0">
                <a:effectLst/>
              </a:rPr>
              <a:t>CoSA Member Webinar</a:t>
            </a:r>
            <a:br>
              <a:rPr lang="en-US" sz="4800" b="1" dirty="0">
                <a:effectLst/>
              </a:rPr>
            </a:br>
            <a:r>
              <a:rPr lang="en-US" sz="4800" b="1" dirty="0">
                <a:effectLst/>
              </a:rPr>
              <a:t>SHRAB Roundtable Report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B3F09A-E65B-4EE6-A273-F8AB450AA9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0693" y="4353467"/>
            <a:ext cx="9440034" cy="2158463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rgbClr val="C00000"/>
                </a:solidFill>
              </a:rPr>
              <a:t>October 1, 2020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nl-NL" sz="2800" b="1" dirty="0">
                <a:solidFill>
                  <a:srgbClr val="C00000"/>
                </a:solidFill>
              </a:rPr>
              <a:t>3 pm Eastern</a:t>
            </a:r>
            <a:endParaRPr lang="en-US" sz="1600" b="1" dirty="0">
              <a:solidFill>
                <a:srgbClr val="C00000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C7371DC-8691-419D-A80A-2B15F7E7FD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1600" y="558547"/>
            <a:ext cx="6685280" cy="1778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9866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Our esteemed guests:	</a:t>
            </a:r>
            <a:endParaRPr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838200" y="1555125"/>
            <a:ext cx="10515600" cy="4351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31800" algn="l" rtl="0">
              <a:spcBef>
                <a:spcPts val="1000"/>
              </a:spcBef>
              <a:spcAft>
                <a:spcPts val="0"/>
              </a:spcAft>
              <a:buSzPts val="3200"/>
              <a:buFont typeface="Calibri"/>
              <a:buChar char="•"/>
            </a:pPr>
            <a:r>
              <a:rPr lang="en-US" sz="3200"/>
              <a:t>Rachel Onuf, Roving Archivist, State of Vermont</a:t>
            </a:r>
            <a:endParaRPr sz="320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800"/>
          </a:p>
          <a:p>
            <a:pPr marL="457200" lvl="0" indent="-431800" algn="l" rtl="0">
              <a:spcBef>
                <a:spcPts val="1000"/>
              </a:spcBef>
              <a:spcAft>
                <a:spcPts val="0"/>
              </a:spcAft>
              <a:buSzPts val="3200"/>
              <a:buFont typeface="Calibri"/>
              <a:buChar char="•"/>
            </a:pPr>
            <a:r>
              <a:rPr lang="en-US" sz="3200"/>
              <a:t>Irene Gates, Roving Archivist, State of Massachusetts</a:t>
            </a:r>
            <a:endParaRPr sz="320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800"/>
          </a:p>
          <a:p>
            <a:pPr marL="457200" lvl="0" indent="-431800" algn="l" rtl="0">
              <a:spcBef>
                <a:spcPts val="1000"/>
              </a:spcBef>
              <a:spcAft>
                <a:spcPts val="0"/>
              </a:spcAft>
              <a:buSzPts val="3200"/>
              <a:buFont typeface="Calibri"/>
              <a:buChar char="•"/>
            </a:pPr>
            <a:r>
              <a:rPr lang="en-US" sz="3200"/>
              <a:t>Jack Warner, Archivist of the Commonwealth of Massachusetts</a:t>
            </a:r>
            <a:endParaRPr sz="320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800"/>
          </a:p>
          <a:p>
            <a:pPr marL="457200" lvl="0" indent="-431800" algn="l" rtl="0">
              <a:spcBef>
                <a:spcPts val="1000"/>
              </a:spcBef>
              <a:spcAft>
                <a:spcPts val="0"/>
              </a:spcAft>
              <a:buSzPts val="3200"/>
              <a:buFont typeface="Calibri"/>
              <a:buChar char="•"/>
            </a:pPr>
            <a:r>
              <a:rPr lang="en-US" sz="3200"/>
              <a:t>Jodie Foley, Montana State Archivist</a:t>
            </a:r>
            <a:endParaRPr sz="320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800"/>
          </a:p>
          <a:p>
            <a:pPr marL="457200" lvl="0" indent="-431800" algn="l" rtl="0">
              <a:spcBef>
                <a:spcPts val="1000"/>
              </a:spcBef>
              <a:spcAft>
                <a:spcPts val="0"/>
              </a:spcAft>
              <a:buSzPts val="3200"/>
              <a:buChar char="•"/>
            </a:pPr>
            <a:r>
              <a:rPr lang="en-US" sz="3200"/>
              <a:t>Dan Stokes, </a:t>
            </a:r>
            <a:r>
              <a:rPr lang="en-US" sz="3200">
                <a:solidFill>
                  <a:srgbClr val="000000"/>
                </a:solidFill>
                <a:highlight>
                  <a:srgbClr val="FFFFFF"/>
                </a:highlight>
              </a:rPr>
              <a:t>Director for State Programs, NHPRC</a:t>
            </a:r>
            <a:endParaRPr sz="32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" name="Google Shape;91;p13" descr="A drawing of a face&#10;&#10;Description automatically generated">
            <a:extLst>
              <a:ext uri="{FF2B5EF4-FFF2-40B4-BE49-F238E27FC236}">
                <a16:creationId xmlns:a16="http://schemas.microsoft.com/office/drawing/2014/main" id="{D09FE26B-3647-4495-9AA0-259EDA9FBC2F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351381" y="5350491"/>
            <a:ext cx="1334277" cy="11884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Programs</a:t>
            </a:r>
            <a:endParaRPr/>
          </a:p>
        </p:txBody>
      </p:sp>
      <p:sp>
        <p:nvSpPr>
          <p:cNvPr id="105" name="Google Shape;105;p15"/>
          <p:cNvSpPr txBox="1">
            <a:spLocks noGrp="1"/>
          </p:cNvSpPr>
          <p:nvPr>
            <p:ph type="body" idx="1"/>
          </p:nvPr>
        </p:nvSpPr>
        <p:spPr>
          <a:xfrm>
            <a:off x="838200" y="1489450"/>
            <a:ext cx="10515600" cy="5159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VERMONT:  Full time roving archivist - state position.  Assessment, inventories and follow up support.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MASSACHUSETTS:  Roving archivist; sites apply for a strategic assessment review.  Also have Field Fellowships - Simmons students provide processing assistance. 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MONTANA: Student traveling archivist provides processing support; Board mentors student.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CONNECTICUT: Use personnel service agreements with consulting archivists who conduct site visits.  </a:t>
            </a:r>
            <a:endParaRPr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100" dirty="0"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000" dirty="0"/>
              <a:t>Don’t forget 2019 SHRAB Webinar with more details: </a:t>
            </a:r>
            <a:r>
              <a:rPr lang="en-US" sz="2000" u="sng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https://bit.ly/33lgDyh</a:t>
            </a:r>
            <a:r>
              <a:rPr lang="en-US" sz="20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dirty="0"/>
              <a:t> </a:t>
            </a:r>
            <a:endParaRPr sz="2000" dirty="0"/>
          </a:p>
        </p:txBody>
      </p:sp>
      <p:pic>
        <p:nvPicPr>
          <p:cNvPr id="2" name="Google Shape;91;p13" descr="A drawing of a face&#10;&#10;Description automatically generated">
            <a:extLst>
              <a:ext uri="{FF2B5EF4-FFF2-40B4-BE49-F238E27FC236}">
                <a16:creationId xmlns:a16="http://schemas.microsoft.com/office/drawing/2014/main" id="{14B0DB40-1F7B-4767-BA37-9CB33C9E5214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351381" y="5350491"/>
            <a:ext cx="1334277" cy="11884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How do you market your program?</a:t>
            </a:r>
            <a:endParaRPr/>
          </a:p>
        </p:txBody>
      </p:sp>
      <p:sp>
        <p:nvSpPr>
          <p:cNvPr id="112" name="Google Shape;112;p16"/>
          <p:cNvSpPr txBox="1">
            <a:spLocks noGrp="1"/>
          </p:cNvSpPr>
          <p:nvPr>
            <p:ph type="body" idx="1"/>
          </p:nvPr>
        </p:nvSpPr>
        <p:spPr>
          <a:xfrm>
            <a:off x="838200" y="1635125"/>
            <a:ext cx="10515600" cy="4351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318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3200"/>
              <a:buChar char="•"/>
            </a:pPr>
            <a:r>
              <a:rPr lang="en-US" sz="3200" dirty="0"/>
              <a:t>Media</a:t>
            </a:r>
            <a:endParaRPr sz="3200" dirty="0"/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 sz="3200" dirty="0"/>
              <a:t>Networks:  </a:t>
            </a:r>
            <a:endParaRPr sz="3200" dirty="0"/>
          </a:p>
          <a:p>
            <a:pPr marL="914400" lvl="1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 sz="3200" dirty="0"/>
              <a:t>local government contacts</a:t>
            </a:r>
            <a:endParaRPr sz="3200" dirty="0"/>
          </a:p>
          <a:p>
            <a:pPr marL="914400" lvl="1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 sz="3200" dirty="0"/>
              <a:t>state historical organizations</a:t>
            </a:r>
            <a:endParaRPr sz="3200" dirty="0"/>
          </a:p>
          <a:p>
            <a:pPr marL="914400" lvl="1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 sz="3200" dirty="0"/>
              <a:t>state library networks, lists</a:t>
            </a:r>
            <a:endParaRPr sz="3200" dirty="0"/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 sz="3200" dirty="0"/>
              <a:t>Use workshops, like emergency preparedness, to vitalize program, encourage applications for assistance </a:t>
            </a:r>
            <a:endParaRPr sz="3200" dirty="0"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2" name="Google Shape;91;p13" descr="A drawing of a face&#10;&#10;Description automatically generated">
            <a:extLst>
              <a:ext uri="{FF2B5EF4-FFF2-40B4-BE49-F238E27FC236}">
                <a16:creationId xmlns:a16="http://schemas.microsoft.com/office/drawing/2014/main" id="{8DB2D9D4-45DF-4E7B-A8A7-77FCA30783E0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351381" y="5350491"/>
            <a:ext cx="1334277" cy="11884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What do you actually do with clients?</a:t>
            </a:r>
            <a:endParaRPr/>
          </a:p>
        </p:txBody>
      </p:sp>
      <p:sp>
        <p:nvSpPr>
          <p:cNvPr id="119" name="Google Shape;119;p17"/>
          <p:cNvSpPr txBox="1">
            <a:spLocks noGrp="1"/>
          </p:cNvSpPr>
          <p:nvPr>
            <p:ph type="body" idx="1"/>
          </p:nvPr>
        </p:nvSpPr>
        <p:spPr>
          <a:xfrm>
            <a:off x="916625" y="1814425"/>
            <a:ext cx="10515600" cy="4351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683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200"/>
              <a:buChar char="•"/>
            </a:pPr>
            <a:r>
              <a:rPr lang="en-US" sz="3200" dirty="0"/>
              <a:t>Start with a tour</a:t>
            </a:r>
            <a:endParaRPr sz="3200" dirty="0"/>
          </a:p>
          <a:p>
            <a:pPr marL="45720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-US" sz="3200" dirty="0"/>
              <a:t>Assess their need on site; figure out where they’re stuck</a:t>
            </a:r>
            <a:endParaRPr sz="3200" dirty="0"/>
          </a:p>
          <a:p>
            <a:pPr marL="45720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-US" sz="3200" dirty="0"/>
              <a:t>LISTEN</a:t>
            </a:r>
            <a:endParaRPr sz="3200" dirty="0"/>
          </a:p>
          <a:p>
            <a:pPr marL="45720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-US" sz="3200" dirty="0"/>
              <a:t>Train:  processing, collection and other policies</a:t>
            </a:r>
            <a:endParaRPr sz="3200" dirty="0"/>
          </a:p>
          <a:p>
            <a:pPr marL="45720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-US" sz="3200" dirty="0"/>
              <a:t>Encourage an inventory</a:t>
            </a:r>
            <a:endParaRPr sz="3200" dirty="0"/>
          </a:p>
          <a:p>
            <a:pPr marL="45720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-US" sz="3200" dirty="0"/>
              <a:t>Follow up when they have questions</a:t>
            </a:r>
            <a:endParaRPr sz="3200" dirty="0"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2" name="Google Shape;91;p13" descr="A drawing of a face&#10;&#10;Description automatically generated">
            <a:extLst>
              <a:ext uri="{FF2B5EF4-FFF2-40B4-BE49-F238E27FC236}">
                <a16:creationId xmlns:a16="http://schemas.microsoft.com/office/drawing/2014/main" id="{FC56D262-94CC-4A8E-AD71-D252875CEEF2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351381" y="5350491"/>
            <a:ext cx="1334277" cy="11884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What are the biggest challenges?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700"/>
              <a:t>(where do clients get “stuck”?)</a:t>
            </a:r>
            <a:endParaRPr sz="3700"/>
          </a:p>
        </p:txBody>
      </p:sp>
      <p:sp>
        <p:nvSpPr>
          <p:cNvPr id="126" name="Google Shape;126;p1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683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200"/>
              <a:buChar char="•"/>
            </a:pPr>
            <a:r>
              <a:rPr lang="en-US" sz="3200" dirty="0"/>
              <a:t>Getting people to act, after you’ve consulted with them</a:t>
            </a:r>
            <a:endParaRPr sz="3200" dirty="0"/>
          </a:p>
          <a:p>
            <a:pPr marL="45720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-US" sz="3200" dirty="0"/>
              <a:t>Getting past their inertia, lack of confidence to implement recommendations</a:t>
            </a:r>
            <a:endParaRPr sz="3200" dirty="0"/>
          </a:p>
          <a:p>
            <a:pPr marL="45720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-US" sz="3200" dirty="0"/>
              <a:t>We can’t process the collections for them</a:t>
            </a:r>
            <a:endParaRPr sz="3200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2" name="Google Shape;91;p13" descr="A drawing of a face&#10;&#10;Description automatically generated">
            <a:extLst>
              <a:ext uri="{FF2B5EF4-FFF2-40B4-BE49-F238E27FC236}">
                <a16:creationId xmlns:a16="http://schemas.microsoft.com/office/drawing/2014/main" id="{B38E8460-931C-4E5C-80B7-F57094259C1A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351381" y="5350491"/>
            <a:ext cx="1334277" cy="11884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Recommendations for other programs? pt. 1</a:t>
            </a:r>
            <a:endParaRPr/>
          </a:p>
        </p:txBody>
      </p:sp>
      <p:sp>
        <p:nvSpPr>
          <p:cNvPr id="133" name="Google Shape;133;p19"/>
          <p:cNvSpPr txBox="1">
            <a:spLocks noGrp="1"/>
          </p:cNvSpPr>
          <p:nvPr>
            <p:ph type="body" idx="1"/>
          </p:nvPr>
        </p:nvSpPr>
        <p:spPr>
          <a:xfrm>
            <a:off x="838200" y="1579100"/>
            <a:ext cx="10515600" cy="4351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318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3200"/>
              <a:buFont typeface="Calibri"/>
              <a:buChar char="•"/>
            </a:pPr>
            <a:r>
              <a:rPr lang="en-US" sz="3200" u="sng" dirty="0"/>
              <a:t>Keep applications simple</a:t>
            </a:r>
            <a:r>
              <a:rPr lang="en-US" sz="3200" dirty="0"/>
              <a:t>!</a:t>
            </a:r>
            <a:endParaRPr sz="3200" dirty="0"/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Font typeface="Calibri"/>
              <a:buChar char="•"/>
            </a:pPr>
            <a:r>
              <a:rPr lang="en-US" sz="3200" dirty="0"/>
              <a:t>Start small and build bigger</a:t>
            </a:r>
            <a:endParaRPr sz="3200" dirty="0"/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Font typeface="Calibri"/>
              <a:buChar char="•"/>
            </a:pPr>
            <a:r>
              <a:rPr lang="en-US" sz="3200" dirty="0"/>
              <a:t>Make sure your board is fully committed to promoting historical records</a:t>
            </a:r>
            <a:endParaRPr sz="3200" dirty="0"/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Font typeface="Calibri"/>
              <a:buChar char="•"/>
            </a:pPr>
            <a:r>
              <a:rPr lang="en-US" sz="3200" dirty="0"/>
              <a:t>Start with a survey – what needs to people have?  (baseline requirement):  know your audience</a:t>
            </a:r>
            <a:endParaRPr sz="3200" dirty="0"/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SzPts val="3200"/>
              <a:buFont typeface="Calibri"/>
              <a:buChar char="•"/>
            </a:pPr>
            <a:r>
              <a:rPr lang="en-US" sz="3200" dirty="0"/>
              <a:t>Figure out what they actually need</a:t>
            </a:r>
            <a:endParaRPr sz="3200"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100"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2" name="Google Shape;91;p13" descr="A drawing of a face&#10;&#10;Description automatically generated">
            <a:extLst>
              <a:ext uri="{FF2B5EF4-FFF2-40B4-BE49-F238E27FC236}">
                <a16:creationId xmlns:a16="http://schemas.microsoft.com/office/drawing/2014/main" id="{B649EB6E-A3BF-4244-8737-B97EE90C3906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351381" y="5350491"/>
            <a:ext cx="1334277" cy="11884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Recommendations, pt. 2</a:t>
            </a:r>
            <a:endParaRPr/>
          </a:p>
        </p:txBody>
      </p:sp>
      <p:sp>
        <p:nvSpPr>
          <p:cNvPr id="140" name="Google Shape;140;p2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Font typeface="Calibri"/>
              <a:buChar char="•"/>
            </a:pPr>
            <a:r>
              <a:rPr lang="en-US" sz="3200" dirty="0"/>
              <a:t>Building moves and disasters are pressure points for local institutions to reach out for assistance</a:t>
            </a:r>
            <a:endParaRPr sz="3200" dirty="0"/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Font typeface="Calibri"/>
              <a:buChar char="•"/>
            </a:pPr>
            <a:r>
              <a:rPr lang="en-US" sz="3200" dirty="0"/>
              <a:t>Use recommendations from traveling archivist in follow-up grant and re-grant applications</a:t>
            </a:r>
            <a:endParaRPr sz="3200" dirty="0"/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Font typeface="Calibri"/>
              <a:buChar char="•"/>
            </a:pPr>
            <a:r>
              <a:rPr lang="en-US" sz="3200" dirty="0"/>
              <a:t>Ongoing relationship - keep an open door</a:t>
            </a:r>
            <a:endParaRPr sz="3200" dirty="0"/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Font typeface="Calibri"/>
              <a:buChar char="•"/>
            </a:pPr>
            <a:r>
              <a:rPr lang="en-US" sz="3200" dirty="0"/>
              <a:t>Keep notes and statistics!</a:t>
            </a:r>
            <a:endParaRPr sz="3200" dirty="0"/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SzPts val="3200"/>
              <a:buFont typeface="Calibri"/>
              <a:buChar char="•"/>
            </a:pPr>
            <a:r>
              <a:rPr lang="en-US" sz="3200" dirty="0"/>
              <a:t>New CoSA listserv could allow for traveling archivist</a:t>
            </a:r>
          </a:p>
          <a:p>
            <a:pPr marL="25400" lvl="0" indent="0" algn="l" rtl="0"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US" sz="3200" dirty="0"/>
              <a:t>     sub-listserv to facilitate communication</a:t>
            </a:r>
            <a:endParaRPr sz="3200"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dirty="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" name="Google Shape;91;p13" descr="A drawing of a face&#10;&#10;Description automatically generated">
            <a:extLst>
              <a:ext uri="{FF2B5EF4-FFF2-40B4-BE49-F238E27FC236}">
                <a16:creationId xmlns:a16="http://schemas.microsoft.com/office/drawing/2014/main" id="{88C11B23-4281-429E-8C98-034C7BD647C7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351381" y="5350491"/>
            <a:ext cx="1334277" cy="11884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What hasn’t worked?</a:t>
            </a:r>
            <a:endParaRPr/>
          </a:p>
        </p:txBody>
      </p:sp>
      <p:sp>
        <p:nvSpPr>
          <p:cNvPr id="147" name="Google Shape;147;p2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683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200"/>
              <a:buChar char="•"/>
            </a:pPr>
            <a:r>
              <a:rPr lang="en-US" sz="3200"/>
              <a:t>MT:   has to be a second year student - need some grounding in archival science</a:t>
            </a:r>
            <a:endParaRPr sz="3200"/>
          </a:p>
          <a:p>
            <a:pPr marL="45720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-US" sz="3200"/>
              <a:t>MA:  start with roving archivist, follow up with regrant request (rather than other way around)</a:t>
            </a:r>
            <a:endParaRPr sz="32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" name="Google Shape;91;p13" descr="A drawing of a face&#10;&#10;Description automatically generated">
            <a:extLst>
              <a:ext uri="{FF2B5EF4-FFF2-40B4-BE49-F238E27FC236}">
                <a16:creationId xmlns:a16="http://schemas.microsoft.com/office/drawing/2014/main" id="{62ADD1A3-FEEE-4416-AAC7-A9EC7AF9C4D6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351381" y="5350491"/>
            <a:ext cx="1334277" cy="11884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What can you do during the pandemic?</a:t>
            </a:r>
            <a:endParaRPr/>
          </a:p>
        </p:txBody>
      </p:sp>
      <p:sp>
        <p:nvSpPr>
          <p:cNvPr id="154" name="Google Shape;154;p2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318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3200"/>
              <a:buChar char="•"/>
            </a:pPr>
            <a:r>
              <a:rPr lang="en-US" sz="3200" dirty="0"/>
              <a:t>Virtual workshops on grant writing, policies and procedures, etc.?</a:t>
            </a:r>
            <a:endParaRPr sz="3200" dirty="0"/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 sz="3200" dirty="0"/>
              <a:t>Follow up with attendees, and roving archivist sites</a:t>
            </a:r>
            <a:endParaRPr sz="3200" dirty="0"/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 sz="3200" dirty="0"/>
              <a:t>Working on digital exhibits and collection portals – Map Missoula (</a:t>
            </a:r>
            <a:r>
              <a:rPr lang="en-US" sz="2200" u="sng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https://storymaps.arcgis.com/stories/649bd3e0729d4a3988c5c7fe7720cf73</a:t>
            </a:r>
            <a:r>
              <a:rPr lang="en-US" sz="3200" dirty="0"/>
              <a:t>)</a:t>
            </a:r>
            <a:endParaRPr sz="3200" dirty="0"/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Font typeface="Calibri"/>
              <a:buChar char="•"/>
            </a:pPr>
            <a:r>
              <a:rPr lang="en-US" sz="3200" dirty="0"/>
              <a:t>Building networks, digitization support, emergency response networks</a:t>
            </a:r>
            <a:endParaRPr sz="3200" dirty="0"/>
          </a:p>
          <a:p>
            <a:pPr marL="45720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3300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2" name="Google Shape;91;p13" descr="A drawing of a face&#10;&#10;Description automatically generated">
            <a:extLst>
              <a:ext uri="{FF2B5EF4-FFF2-40B4-BE49-F238E27FC236}">
                <a16:creationId xmlns:a16="http://schemas.microsoft.com/office/drawing/2014/main" id="{A66813C0-FF86-4D11-ABC0-FBD6F830F752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351381" y="5350491"/>
            <a:ext cx="1334277" cy="11884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br>
              <a:rPr lang="en-US" sz="5400" b="1" dirty="0"/>
            </a:br>
            <a:r>
              <a:rPr lang="en-US" sz="5400" b="1" dirty="0"/>
              <a:t>SHRAB Regrant Programs </a:t>
            </a:r>
            <a:endParaRPr sz="3959" dirty="0"/>
          </a:p>
        </p:txBody>
      </p:sp>
      <p:sp>
        <p:nvSpPr>
          <p:cNvPr id="89" name="Google Shape;89;p1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b="1" dirty="0">
              <a:solidFill>
                <a:srgbClr val="C00000"/>
              </a:solidFill>
            </a:endParaRPr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dirty="0"/>
              <a:t>Dennis Preisler</a:t>
            </a:r>
            <a:r>
              <a:rPr lang="en-US"/>
              <a:t>, Arizona</a:t>
            </a:r>
            <a:endParaRPr dirty="0"/>
          </a:p>
        </p:txBody>
      </p:sp>
      <p:pic>
        <p:nvPicPr>
          <p:cNvPr id="91" name="Google Shape;91;p13" descr="A drawing of a face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351381" y="5350491"/>
            <a:ext cx="1334277" cy="118842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98627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133600" y="2114551"/>
            <a:ext cx="7467600" cy="4057649"/>
          </a:xfrm>
          <a:solidFill>
            <a:schemeClr val="bg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200" dirty="0"/>
              <a:t>Welcome</a:t>
            </a:r>
          </a:p>
          <a:p>
            <a:pPr marL="257175" indent="-257175"/>
            <a:endParaRPr lang="en-US" sz="2200" dirty="0"/>
          </a:p>
          <a:p>
            <a:pPr marL="0" indent="0">
              <a:buNone/>
            </a:pPr>
            <a:r>
              <a:rPr lang="en-US" sz="2200" dirty="0"/>
              <a:t>Today’s Agenda</a:t>
            </a:r>
          </a:p>
          <a:p>
            <a:pPr marL="257175" indent="-257175"/>
            <a:endParaRPr lang="en-US" sz="2200" dirty="0"/>
          </a:p>
          <a:p>
            <a:pPr marL="257175" indent="-257175"/>
            <a:r>
              <a:rPr lang="en-US" sz="2200" dirty="0"/>
              <a:t>Introductions</a:t>
            </a:r>
          </a:p>
          <a:p>
            <a:pPr marL="257175" indent="-257175"/>
            <a:endParaRPr lang="en-US" sz="2200" dirty="0"/>
          </a:p>
          <a:p>
            <a:pPr marL="257175" indent="-257175"/>
            <a:r>
              <a:rPr lang="en-US" sz="2200" dirty="0"/>
              <a:t>Presentations</a:t>
            </a:r>
          </a:p>
          <a:p>
            <a:pPr marL="257175" indent="-257175"/>
            <a:endParaRPr lang="en-US" sz="2200" dirty="0"/>
          </a:p>
          <a:p>
            <a:pPr marL="257175" indent="-257175"/>
            <a:r>
              <a:rPr lang="en-US" sz="2200" dirty="0"/>
              <a:t>Q and A</a:t>
            </a:r>
          </a:p>
          <a:p>
            <a:pPr marL="257175" indent="-257175"/>
            <a:endParaRPr lang="en-US" sz="2200" dirty="0"/>
          </a:p>
          <a:p>
            <a:pPr marL="257175" indent="-257175"/>
            <a:r>
              <a:rPr lang="en-US" sz="2200" dirty="0"/>
              <a:t>Upcoming Programs and Webinars</a:t>
            </a:r>
          </a:p>
          <a:p>
            <a:pPr marL="257175" indent="-257175"/>
            <a:endParaRPr lang="en-US" b="0" dirty="0"/>
          </a:p>
          <a:p>
            <a:pPr marL="257175" indent="-257175"/>
            <a:endParaRPr lang="en-US" b="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DCFC7AB-1B95-47E1-B8C4-C197AFB03C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760" y="244223"/>
            <a:ext cx="6685280" cy="1778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1590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68F14-414C-455E-8904-9E83BB7D2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7512" y="229147"/>
            <a:ext cx="10139553" cy="1531073"/>
          </a:xfrm>
        </p:spPr>
        <p:txBody>
          <a:bodyPr>
            <a:normAutofit fontScale="90000"/>
          </a:bodyPr>
          <a:lstStyle/>
          <a:p>
            <a:br>
              <a:rPr lang="en-US" sz="6000" b="1" dirty="0">
                <a:effectLst/>
              </a:rPr>
            </a:br>
            <a:r>
              <a:rPr lang="en-US" sz="6000" b="1" dirty="0">
                <a:effectLst/>
              </a:rPr>
              <a:t>CoSA/SHRAB R</a:t>
            </a:r>
            <a:r>
              <a:rPr lang="en-US" sz="6000" b="1" dirty="0"/>
              <a:t>oundtable Panelists</a:t>
            </a:r>
            <a:br>
              <a:rPr lang="en-US" b="1" dirty="0">
                <a:effectLst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EFAEA5-FF6D-4334-B226-2F9834CBAF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0180" y="1760219"/>
            <a:ext cx="9578340" cy="3590271"/>
          </a:xfrm>
        </p:spPr>
        <p:txBody>
          <a:bodyPr>
            <a:normAutofit/>
          </a:bodyPr>
          <a:lstStyle/>
          <a:p>
            <a:endParaRPr lang="en-US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C00000"/>
              </a:solidFill>
            </a:endParaRPr>
          </a:p>
          <a:p>
            <a:r>
              <a:rPr lang="en-US" dirty="0"/>
              <a:t>Dennis Preisler, Deputy State Coordinator, Arizona</a:t>
            </a:r>
          </a:p>
          <a:p>
            <a:r>
              <a:rPr lang="en-US" dirty="0"/>
              <a:t>Jim Kichas, State Coordinator, Utah</a:t>
            </a:r>
          </a:p>
          <a:p>
            <a:r>
              <a:rPr lang="en-US" dirty="0"/>
              <a:t>Rick Hendricks, State Coordinator, New Mexico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C450F4-2504-43C8-A2EC-5A882A645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49"/>
            <a:ext cx="4114800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Date, 2020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pic>
        <p:nvPicPr>
          <p:cNvPr id="6" name="Picture 5" descr="A drawing of a face&#10;&#10;Description automatically generated">
            <a:extLst>
              <a:ext uri="{FF2B5EF4-FFF2-40B4-BE49-F238E27FC236}">
                <a16:creationId xmlns:a16="http://schemas.microsoft.com/office/drawing/2014/main" id="{8385C00D-B05A-4949-B2B8-400DC111F3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1381" y="5350491"/>
            <a:ext cx="1334277" cy="1188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0081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20095-E8FB-40FC-BC28-E2AC9BD9B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Utah State Historic Records Advisory Board Re-Grant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14FDD4-A966-4E0A-A74F-AF8C61289E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Administrator dedicated to the re-grant program</a:t>
            </a:r>
          </a:p>
          <a:p>
            <a:r>
              <a:rPr lang="en-US" dirty="0"/>
              <a:t>Total funding of $65,000 to $70,000 per year</a:t>
            </a:r>
          </a:p>
          <a:p>
            <a:r>
              <a:rPr lang="en-US" dirty="0"/>
              <a:t>Archives, cultural heritage sites, special collections and libraries are eligible</a:t>
            </a:r>
          </a:p>
          <a:p>
            <a:r>
              <a:rPr lang="en-US" dirty="0"/>
              <a:t>Currently using a paper application</a:t>
            </a:r>
          </a:p>
          <a:p>
            <a:r>
              <a:rPr lang="en-US" dirty="0"/>
              <a:t>One to one match</a:t>
            </a:r>
          </a:p>
          <a:p>
            <a:r>
              <a:rPr lang="en-US" dirty="0"/>
              <a:t>Grant recipients provide an interim report and a final report</a:t>
            </a:r>
          </a:p>
          <a:p>
            <a:r>
              <a:rPr lang="en-US" dirty="0"/>
              <a:t>Both the Ute and Shoshone Northwest Tribes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466E9C-31A2-46A3-92EA-8924835F7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Date, 2020</a:t>
            </a:r>
          </a:p>
        </p:txBody>
      </p:sp>
      <p:pic>
        <p:nvPicPr>
          <p:cNvPr id="6" name="Picture 5" descr="A drawing of a face&#10;&#10;Description automatically generated">
            <a:extLst>
              <a:ext uri="{FF2B5EF4-FFF2-40B4-BE49-F238E27FC236}">
                <a16:creationId xmlns:a16="http://schemas.microsoft.com/office/drawing/2014/main" id="{A5DA3F19-1CE8-4776-98E2-8CD4D33443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1381" y="5350491"/>
            <a:ext cx="1334277" cy="1188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25298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E18166-92D0-40E0-90B3-9562FBE56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Mexico State Historic Records Advisory Board Re-Grant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16A4CF-E9A3-443B-B337-37A1778667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$65,000 in re-grants each year</a:t>
            </a:r>
          </a:p>
          <a:p>
            <a:r>
              <a:rPr lang="en-US" dirty="0"/>
              <a:t>Non-profit state entities including Tribal governments</a:t>
            </a:r>
          </a:p>
          <a:p>
            <a:r>
              <a:rPr lang="en-US" dirty="0"/>
              <a:t>In-kind match</a:t>
            </a:r>
          </a:p>
          <a:p>
            <a:r>
              <a:rPr lang="en-US" dirty="0"/>
              <a:t>Application simplified from 17 pages to 3 pages, project description, work plan and audience</a:t>
            </a:r>
          </a:p>
          <a:p>
            <a:r>
              <a:rPr lang="en-US" dirty="0"/>
              <a:t>Panel of experts conduct the review process</a:t>
            </a:r>
          </a:p>
          <a:p>
            <a:r>
              <a:rPr lang="en-US" dirty="0"/>
              <a:t>Site visits in January to check on progress</a:t>
            </a:r>
          </a:p>
          <a:p>
            <a:r>
              <a:rPr lang="en-US" dirty="0"/>
              <a:t>Digitized Orville Wanzer’s </a:t>
            </a:r>
            <a:r>
              <a:rPr lang="en-US" i="1" dirty="0"/>
              <a:t>The Devil’s Mistress</a:t>
            </a:r>
            <a:r>
              <a:rPr lang="en-US" dirty="0"/>
              <a:t> a 1965 acid western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4DD56E-492A-4336-BAF9-4CC999389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Date, 2020</a:t>
            </a:r>
          </a:p>
        </p:txBody>
      </p:sp>
      <p:pic>
        <p:nvPicPr>
          <p:cNvPr id="6" name="Picture 5" descr="A drawing of a face&#10;&#10;Description automatically generated">
            <a:extLst>
              <a:ext uri="{FF2B5EF4-FFF2-40B4-BE49-F238E27FC236}">
                <a16:creationId xmlns:a16="http://schemas.microsoft.com/office/drawing/2014/main" id="{D58C5923-8AFA-45A4-9F8C-A8A4EEF2B9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70456" y="5533054"/>
            <a:ext cx="1334277" cy="1188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653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914512-5C7B-4338-9F04-D5F28CBEC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Arizona Historic Records Advisory Board Re-Grant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3620A3-9AFC-4E1D-ACB6-6AEF634ABE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$25,000 in grants each year</a:t>
            </a:r>
          </a:p>
          <a:p>
            <a:r>
              <a:rPr lang="en-US" dirty="0"/>
              <a:t>Archives, museums and libraries with archival collections</a:t>
            </a:r>
          </a:p>
          <a:p>
            <a:r>
              <a:rPr lang="en-US" dirty="0"/>
              <a:t>Twenty-five percent match, in-kind support can serve as the match</a:t>
            </a:r>
          </a:p>
          <a:p>
            <a:r>
              <a:rPr lang="en-US" dirty="0"/>
              <a:t>Simple three-page application process</a:t>
            </a:r>
          </a:p>
          <a:p>
            <a:r>
              <a:rPr lang="en-US" dirty="0"/>
              <a:t>The Arizona Historic Records Advisory Board members evaluate the grants</a:t>
            </a:r>
          </a:p>
          <a:p>
            <a:r>
              <a:rPr lang="en-US" dirty="0"/>
              <a:t>Institutions host an Archive 101 Workshops and provide a end of year report</a:t>
            </a:r>
          </a:p>
          <a:p>
            <a:pPr>
              <a:lnSpc>
                <a:spcPct val="100000"/>
              </a:lnSpc>
            </a:pPr>
            <a:r>
              <a:rPr lang="en-US" dirty="0"/>
              <a:t>Lowell Observatory received assistance in digitizing 70 years of glass plate negatives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EC612A-5C66-471B-B72A-267DEB96B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Date, 2020</a:t>
            </a:r>
          </a:p>
        </p:txBody>
      </p:sp>
      <p:pic>
        <p:nvPicPr>
          <p:cNvPr id="6" name="Picture 5" descr="A drawing of a face&#10;&#10;Description automatically generated">
            <a:extLst>
              <a:ext uri="{FF2B5EF4-FFF2-40B4-BE49-F238E27FC236}">
                <a16:creationId xmlns:a16="http://schemas.microsoft.com/office/drawing/2014/main" id="{03A161DD-17A4-4EB8-AFA0-A1B3B37AE1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60931" y="5533054"/>
            <a:ext cx="1334277" cy="1188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4006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68F14-414C-455E-8904-9E83BB7D2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7512" y="229147"/>
            <a:ext cx="10139553" cy="1531073"/>
          </a:xfrm>
        </p:spPr>
        <p:txBody>
          <a:bodyPr>
            <a:normAutofit fontScale="90000"/>
          </a:bodyPr>
          <a:lstStyle/>
          <a:p>
            <a:br>
              <a:rPr lang="en-US" sz="6000" b="1" dirty="0">
                <a:effectLst/>
              </a:rPr>
            </a:br>
            <a:r>
              <a:rPr lang="en-US" sz="4900" b="1" dirty="0">
                <a:solidFill>
                  <a:srgbClr val="FF0000"/>
                </a:solidFill>
                <a:effectLst/>
              </a:rPr>
              <a:t>Upcoming </a:t>
            </a:r>
            <a:r>
              <a:rPr lang="en-US" sz="4900" b="1" dirty="0">
                <a:solidFill>
                  <a:srgbClr val="FF0000"/>
                </a:solidFill>
              </a:rPr>
              <a:t>Webinars </a:t>
            </a:r>
            <a:br>
              <a:rPr lang="en-US" b="1" dirty="0">
                <a:effectLst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EFAEA5-FF6D-4334-B226-2F9834CBAF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9225" y="1714500"/>
            <a:ext cx="9599295" cy="4459285"/>
          </a:xfrm>
        </p:spPr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900"/>
              </a:spcAft>
              <a:buNone/>
            </a:pPr>
            <a:r>
              <a:rPr lang="en-US" sz="20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CoSA </a:t>
            </a:r>
            <a:r>
              <a:rPr lang="en-US" sz="2000" dirty="0">
                <a:solidFill>
                  <a:srgbClr val="333333"/>
                </a:solidFill>
                <a:ea typeface="Times New Roman" panose="02020603050405020304" pitchFamily="18" charset="0"/>
              </a:rPr>
              <a:t>-</a:t>
            </a:r>
            <a:r>
              <a:rPr lang="en-US" sz="20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NARA Webinar</a:t>
            </a:r>
            <a:endParaRPr lang="en-US" sz="2000" dirty="0">
              <a:effectLst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22222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October 8:  Preserving Audiovisual Materials at NARA and the Pennsylvania State Archives </a:t>
            </a:r>
            <a:endParaRPr lang="en-US" sz="2000" b="1" dirty="0">
              <a:solidFill>
                <a:srgbClr val="C00000"/>
              </a:solidFill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0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CoSA Member Webinars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October 22:  State Archives Showcase - California &amp; Louisiana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0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October 19:  State Archives Showcase - Utah &amp; District of Columbia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1600" dirty="0">
                <a:solidFill>
                  <a:srgbClr val="1F497D"/>
                </a:solidFill>
              </a:rPr>
              <a:t>For registration information: </a:t>
            </a:r>
            <a:r>
              <a:rPr lang="en-US" sz="1600" dirty="0">
                <a:hlinkClick r:id="rId2"/>
              </a:rPr>
              <a:t>https://www.statearchivists.org/programs/cosa-webinar-series/</a:t>
            </a:r>
            <a:endParaRPr lang="en-US" sz="1600" dirty="0"/>
          </a:p>
          <a:p>
            <a:endParaRPr lang="en-US" dirty="0"/>
          </a:p>
        </p:txBody>
      </p:sp>
      <p:pic>
        <p:nvPicPr>
          <p:cNvPr id="6" name="Picture 5" descr="A drawing of a face&#10;&#10;Description automatically generated">
            <a:extLst>
              <a:ext uri="{FF2B5EF4-FFF2-40B4-BE49-F238E27FC236}">
                <a16:creationId xmlns:a16="http://schemas.microsoft.com/office/drawing/2014/main" id="{8385C00D-B05A-4949-B2B8-400DC111F3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51381" y="5350491"/>
            <a:ext cx="1334277" cy="1188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09893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Questions &amp; comments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691" y="2228853"/>
            <a:ext cx="2282075" cy="33962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A drawing of a face&#10;&#10;Description automatically generated">
            <a:extLst>
              <a:ext uri="{FF2B5EF4-FFF2-40B4-BE49-F238E27FC236}">
                <a16:creationId xmlns:a16="http://schemas.microsoft.com/office/drawing/2014/main" id="{6A166834-98FA-4087-9D67-673815EFFE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51381" y="5350491"/>
            <a:ext cx="1334277" cy="1188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9511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A9581-F520-4CE6-84DA-2C1CB0D2C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-1417637"/>
            <a:ext cx="10515600" cy="95138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A22D29-0B66-4A0E-B3AA-139C1D4F30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r>
              <a:rPr lang="en-US" dirty="0"/>
              <a:t>2020 Electronic Records Day:  October 9, 2020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State Electronic Records Initiative (SERI) Webinar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ctober 13: Home is Where the Records Are: Managing Records in a Teleworking World</a:t>
            </a:r>
            <a:endParaRPr 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9CA4DE84-7EC2-4C39-9101-0B8B3D0798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7338" y="60325"/>
            <a:ext cx="8162925" cy="227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A drawing of a face&#10;&#10;Description automatically generated">
            <a:extLst>
              <a:ext uri="{FF2B5EF4-FFF2-40B4-BE49-F238E27FC236}">
                <a16:creationId xmlns:a16="http://schemas.microsoft.com/office/drawing/2014/main" id="{B2D14849-25FB-423D-A9D2-704E3F2990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51381" y="5350491"/>
            <a:ext cx="1334277" cy="1188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1779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68F14-414C-455E-8904-9E83BB7D2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7512" y="229147"/>
            <a:ext cx="10139553" cy="1531073"/>
          </a:xfrm>
        </p:spPr>
        <p:txBody>
          <a:bodyPr>
            <a:normAutofit fontScale="90000"/>
          </a:bodyPr>
          <a:lstStyle/>
          <a:p>
            <a:br>
              <a:rPr lang="en-US" sz="6000" b="1" dirty="0">
                <a:effectLst/>
              </a:rPr>
            </a:br>
            <a:r>
              <a:rPr lang="en-US" sz="6000" b="1" dirty="0">
                <a:effectLst/>
              </a:rPr>
              <a:t>  </a:t>
            </a:r>
            <a:r>
              <a:rPr lang="en-US" sz="4900" b="1" dirty="0">
                <a:solidFill>
                  <a:srgbClr val="FF0000"/>
                </a:solidFill>
              </a:rPr>
              <a:t>Contact Us </a:t>
            </a:r>
            <a:br>
              <a:rPr lang="en-US" b="1" dirty="0">
                <a:effectLst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EFAEA5-FF6D-4334-B226-2F9834CBAF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7795" y="1760220"/>
            <a:ext cx="9599295" cy="4459285"/>
          </a:xfrm>
        </p:spPr>
        <p:txBody>
          <a:bodyPr>
            <a:normAutofit fontScale="32500" lnSpcReduction="20000"/>
          </a:bodyPr>
          <a:lstStyle/>
          <a:p>
            <a:pPr marL="0" indent="0" algn="ctr">
              <a:spcBef>
                <a:spcPts val="0"/>
              </a:spcBef>
              <a:spcAft>
                <a:spcPts val="900"/>
              </a:spcAft>
              <a:buNone/>
            </a:pPr>
            <a:r>
              <a:rPr lang="en-US" sz="6200" dirty="0"/>
              <a:t>CoSA Website</a:t>
            </a:r>
            <a:br>
              <a:rPr lang="en-US" sz="6200" dirty="0"/>
            </a:br>
            <a:r>
              <a:rPr lang="en-US" sz="6200" dirty="0">
                <a:hlinkClick r:id="rId2"/>
              </a:rPr>
              <a:t>http://www.statearchivists.org</a:t>
            </a:r>
            <a:endParaRPr lang="en-US" sz="6200" dirty="0"/>
          </a:p>
          <a:p>
            <a:pPr marL="0" indent="0" algn="ctr">
              <a:spcBef>
                <a:spcPts val="0"/>
              </a:spcBef>
              <a:spcAft>
                <a:spcPts val="900"/>
              </a:spcAft>
              <a:buNone/>
            </a:pPr>
            <a:endParaRPr lang="en-US" sz="6200" dirty="0"/>
          </a:p>
          <a:p>
            <a:pPr marL="0" indent="0" algn="ctr">
              <a:spcBef>
                <a:spcPts val="0"/>
              </a:spcBef>
              <a:spcAft>
                <a:spcPts val="900"/>
              </a:spcAft>
              <a:buNone/>
            </a:pPr>
            <a:r>
              <a:rPr lang="en-US" sz="6200" dirty="0"/>
              <a:t>CoSA Resource Center</a:t>
            </a:r>
            <a:br>
              <a:rPr lang="en-US" sz="6200" dirty="0"/>
            </a:br>
            <a:r>
              <a:rPr lang="en-US" sz="6200" b="0" dirty="0">
                <a:hlinkClick r:id="rId3"/>
              </a:rPr>
              <a:t>https://www.statearchivists.org/resource-center/</a:t>
            </a:r>
            <a:endParaRPr lang="en-US" sz="6200" b="0" dirty="0"/>
          </a:p>
          <a:p>
            <a:pPr marL="0" indent="0" algn="ctr">
              <a:spcBef>
                <a:spcPts val="0"/>
              </a:spcBef>
              <a:spcAft>
                <a:spcPts val="900"/>
              </a:spcAft>
              <a:buNone/>
            </a:pPr>
            <a:endParaRPr lang="en-US" sz="6200" dirty="0"/>
          </a:p>
          <a:p>
            <a:pPr marL="0" indent="0" algn="ctr">
              <a:buNone/>
            </a:pPr>
            <a:r>
              <a:rPr lang="en-US" sz="6200" dirty="0"/>
              <a:t>CoSA Twitter Handle</a:t>
            </a:r>
            <a:br>
              <a:rPr lang="en-US" sz="6200" dirty="0"/>
            </a:br>
            <a:r>
              <a:rPr lang="en-US" sz="6200" dirty="0"/>
              <a:t>@StateArchivists</a:t>
            </a:r>
          </a:p>
          <a:p>
            <a:pPr marL="0" indent="0">
              <a:buNone/>
            </a:pPr>
            <a:endParaRPr lang="en-US" sz="6200" b="1" dirty="0">
              <a:solidFill>
                <a:srgbClr val="222222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6200" dirty="0"/>
              <a:t>CoSA Facebook Page</a:t>
            </a:r>
            <a:br>
              <a:rPr lang="en-US" sz="6200" dirty="0"/>
            </a:br>
            <a:r>
              <a:rPr lang="en-US" sz="6200" dirty="0">
                <a:hlinkClick r:id="rId4"/>
              </a:rPr>
              <a:t>www.facebook.com/CouncilOfStateArchivists</a:t>
            </a:r>
            <a:endParaRPr lang="en-US" sz="6200" dirty="0"/>
          </a:p>
          <a:p>
            <a:pPr algn="ctr"/>
            <a:endParaRPr lang="en-US" sz="6200" dirty="0"/>
          </a:p>
          <a:p>
            <a:pPr marL="0" indent="0" algn="ctr">
              <a:buNone/>
            </a:pPr>
            <a:r>
              <a:rPr lang="en-US" sz="6200" dirty="0"/>
              <a:t>CoSA You Tube </a:t>
            </a:r>
            <a:br>
              <a:rPr lang="en-US" sz="6200" dirty="0"/>
            </a:br>
            <a:r>
              <a:rPr lang="en-US" sz="6200" dirty="0">
                <a:hlinkClick r:id="rId5"/>
              </a:rPr>
              <a:t>https://www.youtube.com/user/StateArchivists/</a:t>
            </a:r>
            <a:endParaRPr lang="en-US" sz="6200" dirty="0"/>
          </a:p>
          <a:p>
            <a:pPr marL="0" indent="0">
              <a:buNone/>
            </a:pPr>
            <a:endParaRPr lang="en-US" sz="6200" b="1" dirty="0">
              <a:solidFill>
                <a:srgbClr val="222222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6200" dirty="0"/>
          </a:p>
        </p:txBody>
      </p:sp>
      <p:pic>
        <p:nvPicPr>
          <p:cNvPr id="6" name="Picture 5" descr="A drawing of a face&#10;&#10;Description automatically generated">
            <a:extLst>
              <a:ext uri="{FF2B5EF4-FFF2-40B4-BE49-F238E27FC236}">
                <a16:creationId xmlns:a16="http://schemas.microsoft.com/office/drawing/2014/main" id="{8385C00D-B05A-4949-B2B8-400DC111F37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351381" y="5350491"/>
            <a:ext cx="1334277" cy="1188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67119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8686" y="278093"/>
            <a:ext cx="8732354" cy="1291285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Sponsors &amp; Funders: Thank you!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3981" y="5016833"/>
            <a:ext cx="2374118" cy="122730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088" y="5349240"/>
            <a:ext cx="2109613" cy="68541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574" y="1964004"/>
            <a:ext cx="2700022" cy="752197"/>
          </a:xfrm>
          <a:prstGeom prst="rect">
            <a:avLst/>
          </a:prstGeom>
        </p:spPr>
      </p:pic>
      <p:pic>
        <p:nvPicPr>
          <p:cNvPr id="2050" name="Picture 2" descr="C:\Users\aackerso\Pictures\appx-small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2221" y="2340103"/>
            <a:ext cx="1853988" cy="568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aackerso\Pictures\GArch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9605" y="4281697"/>
            <a:ext cx="2733410" cy="428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9115" y="2398771"/>
            <a:ext cx="2702228" cy="1205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20420" y="1415652"/>
            <a:ext cx="2940923" cy="60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12ECFF5-51D1-4226-BAA9-9123F57A07B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3913" y="4221263"/>
            <a:ext cx="2380778" cy="42854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5873FF8-CE06-41EA-80BB-E971B3EB2825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6869" y="3255519"/>
            <a:ext cx="902736" cy="83849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689A79E-2FD6-4ED2-B6D2-9F6DBD373F3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824434" y="3371796"/>
            <a:ext cx="2374118" cy="46427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F128C6D-1354-4C09-A93C-19100F16D6D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674534" y="5146101"/>
            <a:ext cx="2192610" cy="968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74854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2" y="746837"/>
            <a:ext cx="6743700" cy="74295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 dirty="0">
                <a:solidFill>
                  <a:srgbClr val="FF0000"/>
                </a:solidFill>
              </a:rPr>
              <a:t>Webinar Evaluation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2133600" y="1983791"/>
            <a:ext cx="7467600" cy="4493213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n-US" sz="2000" dirty="0"/>
              <a:t>We really do appreciate your feedback!</a:t>
            </a:r>
          </a:p>
          <a:p>
            <a:pPr algn="ctr">
              <a:lnSpc>
                <a:spcPct val="150000"/>
              </a:lnSpc>
            </a:pPr>
            <a:endParaRPr lang="en-US" sz="2000" dirty="0"/>
          </a:p>
          <a:p>
            <a:pPr algn="ctr">
              <a:lnSpc>
                <a:spcPct val="150000"/>
              </a:lnSpc>
            </a:pPr>
            <a:endParaRPr lang="en-US" sz="2000" dirty="0"/>
          </a:p>
          <a:p>
            <a:pPr algn="ctr">
              <a:lnSpc>
                <a:spcPct val="150000"/>
              </a:lnSpc>
            </a:pPr>
            <a:endParaRPr lang="en-US" sz="2000" dirty="0"/>
          </a:p>
          <a:p>
            <a:pPr algn="ctr">
              <a:lnSpc>
                <a:spcPct val="150000"/>
              </a:lnSpc>
            </a:pPr>
            <a:r>
              <a:rPr lang="en-US" sz="2000" dirty="0"/>
              <a:t>When you exit the webinar, you will automatically be taken to an online webinar evaluation. Please take a couple minutes to complete the survey and help us plan future webinars.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65877AC-5A80-4C19-AEF1-465ED1E2FE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801" y="2828925"/>
            <a:ext cx="2143125" cy="1200150"/>
          </a:xfrm>
          <a:prstGeom prst="rect">
            <a:avLst/>
          </a:prstGeom>
        </p:spPr>
      </p:pic>
      <p:pic>
        <p:nvPicPr>
          <p:cNvPr id="4" name="Picture 3" descr="A drawing of a face&#10;&#10;Description automatically generated">
            <a:extLst>
              <a:ext uri="{FF2B5EF4-FFF2-40B4-BE49-F238E27FC236}">
                <a16:creationId xmlns:a16="http://schemas.microsoft.com/office/drawing/2014/main" id="{45F2BBEE-FD8B-486E-B76C-337B1445CA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51381" y="5350491"/>
            <a:ext cx="1334277" cy="1188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6010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133600" y="2114551"/>
            <a:ext cx="7467600" cy="4057649"/>
          </a:xfrm>
          <a:solidFill>
            <a:schemeClr val="bg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en-US" sz="2000" dirty="0"/>
          </a:p>
          <a:p>
            <a:pPr marL="0" indent="0" algn="ctr">
              <a:buNone/>
            </a:pPr>
            <a:r>
              <a:rPr lang="en-US" b="0" dirty="0"/>
              <a:t>CoSA thanks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0" dirty="0"/>
              <a:t> 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for sponsoring the SHRAB Roundtables and this webinar</a:t>
            </a:r>
            <a:endParaRPr lang="en-US" b="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DCFC7AB-1B95-47E1-B8C4-C197AFB03C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760" y="244223"/>
            <a:ext cx="6685280" cy="1778253"/>
          </a:xfrm>
          <a:prstGeom prst="rect">
            <a:avLst/>
          </a:prstGeom>
        </p:spPr>
      </p:pic>
      <p:pic>
        <p:nvPicPr>
          <p:cNvPr id="3" name="Picture 2" descr="C:\Users\aackerso\Pictures\appx-small.png">
            <a:extLst>
              <a:ext uri="{FF2B5EF4-FFF2-40B4-BE49-F238E27FC236}">
                <a16:creationId xmlns:a16="http://schemas.microsoft.com/office/drawing/2014/main" id="{9229708A-0D16-4E1D-9B36-E0ACD12DE4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406" y="3429000"/>
            <a:ext cx="1853988" cy="568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6502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133600" y="2114551"/>
            <a:ext cx="7467600" cy="4420939"/>
          </a:xfrm>
          <a:solidFill>
            <a:schemeClr val="bg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Moderator, Allen Ramsey, Connecticut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Presenters:</a:t>
            </a:r>
          </a:p>
          <a:p>
            <a:pPr marL="0" indent="0">
              <a:buNone/>
            </a:pPr>
            <a:r>
              <a:rPr lang="en-US" sz="2000" dirty="0"/>
              <a:t>Dave Joens, Illinois</a:t>
            </a:r>
          </a:p>
          <a:p>
            <a:pPr marL="0" indent="0">
              <a:buNone/>
            </a:pPr>
            <a:r>
              <a:rPr lang="en-US" sz="2000" dirty="0"/>
              <a:t>	SHRAB Funding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Kathy Marquis, Wyoming</a:t>
            </a:r>
          </a:p>
          <a:p>
            <a:pPr marL="0" indent="0">
              <a:buNone/>
            </a:pPr>
            <a:r>
              <a:rPr lang="en-US" sz="2000" dirty="0"/>
              <a:t>	Traveling Archivist Programs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Dennis Preisler, Arizona</a:t>
            </a:r>
          </a:p>
          <a:p>
            <a:pPr marL="0" indent="0">
              <a:buNone/>
            </a:pPr>
            <a:r>
              <a:rPr lang="en-US" sz="2000" dirty="0"/>
              <a:t>	Regrants</a:t>
            </a:r>
          </a:p>
          <a:p>
            <a:pPr marL="257175" indent="-257175"/>
            <a:endParaRPr lang="en-US" sz="2000" dirty="0"/>
          </a:p>
          <a:p>
            <a:pPr marL="257175" indent="-257175"/>
            <a:endParaRPr lang="en-US" b="0" dirty="0"/>
          </a:p>
          <a:p>
            <a:pPr marL="257175" indent="-257175"/>
            <a:endParaRPr lang="en-US" b="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F135668-CD0A-467C-B4E6-E87E15D4C3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760" y="322510"/>
            <a:ext cx="6685280" cy="1778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0805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br>
              <a:rPr lang="en-US" sz="5400" b="1" dirty="0"/>
            </a:br>
            <a:r>
              <a:rPr lang="en-US" sz="5400" b="1" dirty="0"/>
              <a:t>SHRAB Funding </a:t>
            </a:r>
            <a:endParaRPr sz="3959" dirty="0"/>
          </a:p>
        </p:txBody>
      </p:sp>
      <p:sp>
        <p:nvSpPr>
          <p:cNvPr id="89" name="Google Shape;89;p1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b="1" dirty="0">
              <a:solidFill>
                <a:srgbClr val="C00000"/>
              </a:solidFill>
            </a:endParaRPr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dirty="0"/>
              <a:t>Dave Joens, Illinois</a:t>
            </a:r>
            <a:endParaRPr dirty="0"/>
          </a:p>
        </p:txBody>
      </p:sp>
      <p:pic>
        <p:nvPicPr>
          <p:cNvPr id="91" name="Google Shape;91;p13" descr="A drawing of a face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351381" y="5350491"/>
            <a:ext cx="1334277" cy="11884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68F14-414C-455E-8904-9E83BB7D2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7512" y="229147"/>
            <a:ext cx="10139553" cy="1531073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6000" b="1" dirty="0">
                <a:effectLst/>
              </a:rPr>
            </a:br>
            <a:r>
              <a:rPr lang="en-US" sz="6000" b="1" dirty="0"/>
              <a:t>SHRAB Funding</a:t>
            </a:r>
            <a:br>
              <a:rPr lang="en-US" b="1" dirty="0">
                <a:effectLst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EFAEA5-FF6D-4334-B226-2F9834CBAF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0180" y="1760219"/>
            <a:ext cx="9578340" cy="359027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/>
              <a:t>State Board Programming Grants (formerly SNAP Grant)</a:t>
            </a:r>
          </a:p>
          <a:p>
            <a:pPr lvl="1"/>
            <a:r>
              <a:rPr lang="en-US" dirty="0"/>
              <a:t>Draft Deadline (optional): early April</a:t>
            </a:r>
          </a:p>
          <a:p>
            <a:pPr lvl="1"/>
            <a:r>
              <a:rPr lang="en-US" dirty="0"/>
              <a:t>Final Deadline: June</a:t>
            </a:r>
          </a:p>
          <a:p>
            <a:pPr lvl="1"/>
            <a:r>
              <a:rPr lang="en-US" dirty="0"/>
              <a:t>NHPRC support begins: January of following year</a:t>
            </a:r>
          </a:p>
          <a:p>
            <a:pPr marL="457200" lvl="1" indent="0">
              <a:buNone/>
            </a:pPr>
            <a:endParaRPr lang="en-US" b="1" dirty="0"/>
          </a:p>
          <a:p>
            <a:pPr lvl="1"/>
            <a:r>
              <a:rPr lang="en-US" b="1" dirty="0"/>
              <a:t>Two Levels of Funding:</a:t>
            </a:r>
          </a:p>
          <a:p>
            <a:pPr marL="457200" lvl="1" indent="0">
              <a:buNone/>
            </a:pPr>
            <a:r>
              <a:rPr lang="en-US" dirty="0"/>
              <a:t>	Level I: Up to $12,000 for one year</a:t>
            </a:r>
          </a:p>
          <a:p>
            <a:pPr marL="457200" lvl="1" indent="0">
              <a:buNone/>
            </a:pPr>
            <a:r>
              <a:rPr lang="en-US" dirty="0"/>
              <a:t>	Level II: Up to $40,000 for one year OR up to $80,000 for two years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Grants are only awarded to SHRAB’s in each state or to the state agency responsible for the state board.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Cost Sharing: Total costs of a project are shared between the NHPRC and the applicant organization. The Commission provides no more than 75% of total project costs.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6" name="Picture 5" descr="A drawing of a face&#10;&#10;Description automatically generated">
            <a:extLst>
              <a:ext uri="{FF2B5EF4-FFF2-40B4-BE49-F238E27FC236}">
                <a16:creationId xmlns:a16="http://schemas.microsoft.com/office/drawing/2014/main" id="{8385C00D-B05A-4949-B2B8-400DC111F3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1381" y="5350491"/>
            <a:ext cx="1334277" cy="1188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8203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68F14-414C-455E-8904-9E83BB7D2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7512" y="229147"/>
            <a:ext cx="10139553" cy="1531073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6000" b="1" dirty="0">
                <a:effectLst/>
              </a:rPr>
            </a:br>
            <a:r>
              <a:rPr lang="en-US" sz="6000" b="1" dirty="0"/>
              <a:t>SHRAB Funding</a:t>
            </a:r>
            <a:br>
              <a:rPr lang="en-US" b="1" dirty="0">
                <a:effectLst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EFAEA5-FF6D-4334-B226-2F9834CBAF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0180" y="1760219"/>
            <a:ext cx="9578340" cy="35902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Tips and Ideas</a:t>
            </a:r>
          </a:p>
          <a:p>
            <a:pPr marL="0" indent="0">
              <a:buNone/>
            </a:pPr>
            <a:r>
              <a:rPr lang="en-US" sz="1800" dirty="0"/>
              <a:t>Other NHPRC grant categories – open to any non-profit</a:t>
            </a:r>
          </a:p>
          <a:p>
            <a:pPr marL="0" indent="0">
              <a:buNone/>
            </a:pPr>
            <a:r>
              <a:rPr lang="en-US" sz="1800" dirty="0"/>
              <a:t>NHPRC staff can read and comment on drafts, with lead time</a:t>
            </a:r>
          </a:p>
          <a:p>
            <a:pPr marL="0" indent="0">
              <a:buNone/>
            </a:pPr>
            <a:r>
              <a:rPr lang="en-US" sz="1800" dirty="0"/>
              <a:t>Can include CoSA dues as part of grant request, or include CoSA dues as cost-share, if paid by state or other funds</a:t>
            </a:r>
          </a:p>
          <a:p>
            <a:pPr marL="0" indent="0">
              <a:buNone/>
            </a:pPr>
            <a:r>
              <a:rPr lang="en-US" sz="1800" dirty="0"/>
              <a:t>Be sure to publicize grant products and activities – and share with NHPRC and CoSA</a:t>
            </a:r>
          </a:p>
          <a:p>
            <a:pPr marL="0" indent="0">
              <a:buNone/>
            </a:pPr>
            <a:r>
              <a:rPr lang="en-US" sz="1800" dirty="0"/>
              <a:t>Best practices and ideas for funding and cost share:</a:t>
            </a:r>
          </a:p>
          <a:p>
            <a:r>
              <a:rPr lang="en-US" sz="1800" dirty="0"/>
              <a:t>legislative appropriation</a:t>
            </a:r>
          </a:p>
          <a:p>
            <a:r>
              <a:rPr lang="en-US" sz="1800" dirty="0"/>
              <a:t>archives foundation or friends group assistance,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6" name="Picture 5" descr="A drawing of a face&#10;&#10;Description automatically generated">
            <a:extLst>
              <a:ext uri="{FF2B5EF4-FFF2-40B4-BE49-F238E27FC236}">
                <a16:creationId xmlns:a16="http://schemas.microsoft.com/office/drawing/2014/main" id="{8385C00D-B05A-4949-B2B8-400DC111F3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1381" y="5350491"/>
            <a:ext cx="1334277" cy="1188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0738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68F14-414C-455E-8904-9E83BB7D2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7512" y="229147"/>
            <a:ext cx="10139553" cy="1531073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6000" b="1" dirty="0">
                <a:effectLst/>
              </a:rPr>
            </a:br>
            <a:r>
              <a:rPr lang="en-US" sz="6000" b="1" dirty="0"/>
              <a:t>SHRAB Funding</a:t>
            </a:r>
            <a:br>
              <a:rPr lang="en-US" b="1" dirty="0">
                <a:effectLst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EFAEA5-FF6D-4334-B226-2F9834CBAF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0180" y="1760219"/>
            <a:ext cx="9578340" cy="359027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For more information regarding the State Board Programming Grants and how to apply: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sz="2400" dirty="0">
                <a:hlinkClick r:id="rId2"/>
              </a:rPr>
              <a:t>https://www.archives.gov/nhprc/announcement/state.html</a:t>
            </a:r>
            <a:r>
              <a:rPr lang="en-US" sz="2400" dirty="0"/>
              <a:t> 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6" name="Picture 5" descr="A drawing of a face&#10;&#10;Description automatically generated">
            <a:extLst>
              <a:ext uri="{FF2B5EF4-FFF2-40B4-BE49-F238E27FC236}">
                <a16:creationId xmlns:a16="http://schemas.microsoft.com/office/drawing/2014/main" id="{8385C00D-B05A-4949-B2B8-400DC111F3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51381" y="5350491"/>
            <a:ext cx="1334277" cy="1188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1969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br>
              <a:rPr lang="en-US" sz="5400" b="1"/>
            </a:br>
            <a:r>
              <a:rPr lang="en-US" sz="5400" b="1"/>
              <a:t>Traveling Archivist Programs</a:t>
            </a:r>
            <a:endParaRPr sz="3959"/>
          </a:p>
        </p:txBody>
      </p:sp>
      <p:sp>
        <p:nvSpPr>
          <p:cNvPr id="89" name="Google Shape;89;p1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b="1" dirty="0">
              <a:solidFill>
                <a:srgbClr val="C00000"/>
              </a:solidFill>
            </a:endParaRPr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dirty="0"/>
              <a:t>Kathy Marquis, Wyoming</a:t>
            </a:r>
            <a:endParaRPr dirty="0"/>
          </a:p>
        </p:txBody>
      </p:sp>
      <p:pic>
        <p:nvPicPr>
          <p:cNvPr id="91" name="Google Shape;91;p13" descr="A drawing of a face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351381" y="5350491"/>
            <a:ext cx="1334277" cy="118842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512681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</TotalTime>
  <Words>1243</Words>
  <Application>Microsoft Office PowerPoint</Application>
  <PresentationFormat>Widescreen</PresentationFormat>
  <Paragraphs>209</Paragraphs>
  <Slides>29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Calibri</vt:lpstr>
      <vt:lpstr>Calibri Light</vt:lpstr>
      <vt:lpstr>Office Theme</vt:lpstr>
      <vt:lpstr>CoSA Member Webinar SHRAB Roundtable Report</vt:lpstr>
      <vt:lpstr>PowerPoint Presentation</vt:lpstr>
      <vt:lpstr>PowerPoint Presentation</vt:lpstr>
      <vt:lpstr>PowerPoint Presentation</vt:lpstr>
      <vt:lpstr> SHRAB Funding </vt:lpstr>
      <vt:lpstr> SHRAB Funding </vt:lpstr>
      <vt:lpstr> SHRAB Funding </vt:lpstr>
      <vt:lpstr> SHRAB Funding </vt:lpstr>
      <vt:lpstr> Traveling Archivist Programs</vt:lpstr>
      <vt:lpstr>Our esteemed guests: </vt:lpstr>
      <vt:lpstr>Programs</vt:lpstr>
      <vt:lpstr>How do you market your program?</vt:lpstr>
      <vt:lpstr>What do you actually do with clients?</vt:lpstr>
      <vt:lpstr>What are the biggest challenges?  (where do clients get “stuck”?)</vt:lpstr>
      <vt:lpstr>Recommendations for other programs? pt. 1</vt:lpstr>
      <vt:lpstr>Recommendations, pt. 2</vt:lpstr>
      <vt:lpstr>What hasn’t worked?</vt:lpstr>
      <vt:lpstr>What can you do during the pandemic?</vt:lpstr>
      <vt:lpstr> SHRAB Regrant Programs </vt:lpstr>
      <vt:lpstr> CoSA/SHRAB Roundtable Panelists </vt:lpstr>
      <vt:lpstr>Utah State Historic Records Advisory Board Re-Grant Program</vt:lpstr>
      <vt:lpstr>New Mexico State Historic Records Advisory Board Re-Grant Program</vt:lpstr>
      <vt:lpstr>Arizona Historic Records Advisory Board Re-Grant program</vt:lpstr>
      <vt:lpstr> Upcoming Webinars  </vt:lpstr>
      <vt:lpstr>Questions &amp; comments</vt:lpstr>
      <vt:lpstr>PowerPoint Presentation</vt:lpstr>
      <vt:lpstr>   Contact Us  </vt:lpstr>
      <vt:lpstr>Sponsors &amp; Funders: Thank you!</vt:lpstr>
      <vt:lpstr>Webinar Evaluation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CoSA Member Webinar</dc:title>
  <dc:creator>Barbara Teague</dc:creator>
  <cp:lastModifiedBy>Barbara Teague</cp:lastModifiedBy>
  <cp:revision>10</cp:revision>
  <dcterms:created xsi:type="dcterms:W3CDTF">2020-09-29T23:35:57Z</dcterms:created>
  <dcterms:modified xsi:type="dcterms:W3CDTF">2020-10-01T15:43:54Z</dcterms:modified>
</cp:coreProperties>
</file>