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19" r:id="rId3"/>
    <p:sldMasterId id="2147483731" r:id="rId4"/>
    <p:sldMasterId id="2147483743" r:id="rId5"/>
    <p:sldMasterId id="2147483755" r:id="rId6"/>
  </p:sldMasterIdLst>
  <p:notesMasterIdLst>
    <p:notesMasterId r:id="rId65"/>
  </p:notesMasterIdLst>
  <p:handoutMasterIdLst>
    <p:handoutMasterId r:id="rId66"/>
  </p:handoutMasterIdLst>
  <p:sldIdLst>
    <p:sldId id="257" r:id="rId7"/>
    <p:sldId id="382" r:id="rId8"/>
    <p:sldId id="393" r:id="rId9"/>
    <p:sldId id="445" r:id="rId10"/>
    <p:sldId id="447" r:id="rId11"/>
    <p:sldId id="469" r:id="rId12"/>
    <p:sldId id="260" r:id="rId13"/>
    <p:sldId id="470" r:id="rId14"/>
    <p:sldId id="261" r:id="rId15"/>
    <p:sldId id="471" r:id="rId16"/>
    <p:sldId id="259" r:id="rId17"/>
    <p:sldId id="262" r:id="rId18"/>
    <p:sldId id="263" r:id="rId19"/>
    <p:sldId id="264" r:id="rId20"/>
    <p:sldId id="266" r:id="rId21"/>
    <p:sldId id="267" r:id="rId22"/>
    <p:sldId id="268" r:id="rId23"/>
    <p:sldId id="265" r:id="rId24"/>
    <p:sldId id="448" r:id="rId25"/>
    <p:sldId id="274" r:id="rId26"/>
    <p:sldId id="431" r:id="rId27"/>
    <p:sldId id="279" r:id="rId28"/>
    <p:sldId id="432" r:id="rId29"/>
    <p:sldId id="276" r:id="rId30"/>
    <p:sldId id="490" r:id="rId31"/>
    <p:sldId id="278" r:id="rId32"/>
    <p:sldId id="281" r:id="rId33"/>
    <p:sldId id="458" r:id="rId34"/>
    <p:sldId id="480" r:id="rId35"/>
    <p:sldId id="272" r:id="rId36"/>
    <p:sldId id="481" r:id="rId37"/>
    <p:sldId id="482" r:id="rId38"/>
    <p:sldId id="483" r:id="rId39"/>
    <p:sldId id="484" r:id="rId40"/>
    <p:sldId id="485" r:id="rId41"/>
    <p:sldId id="486" r:id="rId42"/>
    <p:sldId id="269" r:id="rId43"/>
    <p:sldId id="270" r:id="rId44"/>
    <p:sldId id="487" r:id="rId45"/>
    <p:sldId id="488" r:id="rId46"/>
    <p:sldId id="489" r:id="rId47"/>
    <p:sldId id="271" r:id="rId48"/>
    <p:sldId id="446" r:id="rId49"/>
    <p:sldId id="256" r:id="rId50"/>
    <p:sldId id="472" r:id="rId51"/>
    <p:sldId id="473" r:id="rId52"/>
    <p:sldId id="474" r:id="rId53"/>
    <p:sldId id="475" r:id="rId54"/>
    <p:sldId id="476" r:id="rId55"/>
    <p:sldId id="477" r:id="rId56"/>
    <p:sldId id="478" r:id="rId57"/>
    <p:sldId id="479" r:id="rId58"/>
    <p:sldId id="450" r:id="rId59"/>
    <p:sldId id="400" r:id="rId60"/>
    <p:sldId id="399" r:id="rId61"/>
    <p:sldId id="339" r:id="rId62"/>
    <p:sldId id="258" r:id="rId63"/>
    <p:sldId id="401" r:id="rId6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sa" initials="L" lastIdx="1" clrIdx="0">
    <p:extLst>
      <p:ext uri="{19B8F6BF-5375-455C-9EA6-DF929625EA0E}">
        <p15:presenceInfo xmlns:p15="http://schemas.microsoft.com/office/powerpoint/2012/main" userId="Lis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 snapToGrid="0">
      <p:cViewPr varScale="1">
        <p:scale>
          <a:sx n="69" d="100"/>
          <a:sy n="69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25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presProps" Target="presProps.xml"/><Relationship Id="rId7" Type="http://schemas.openxmlformats.org/officeDocument/2006/relationships/slide" Target="slides/slide1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5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viewProps" Target="view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commentAuthors" Target="commentAuthor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753F8DB-AF8C-4A53-9817-C3A2300AAAC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C33FEE-52E9-4711-BA44-A0FC2DAA9F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3ABD1CA-67F5-4634-94A9-88D85BE148B4}" type="datetimeFigureOut">
              <a:rPr lang="en-US" smtClean="0"/>
              <a:t>6/22/2023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9C3E16-F2BC-4462-98F5-9CE2FD4CAB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5A44F6-8F3B-4331-BFDD-D5298FC3E25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8357170-B896-46E5-A532-E909E0B209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3292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7A368A7-9C9A-42E8-9E06-CC37B09F83BE}" type="datetimeFigureOut">
              <a:rPr lang="en-US" smtClean="0"/>
              <a:t>6/22/2023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D5B372F-02FE-4BD2-9CE9-178F22DA1F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979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E5FFF6-43E0-45F5-8147-8CAACC549C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12013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E5FFF6-43E0-45F5-8147-8CAACC549C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10096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3C17A5-915F-4D94-B27B-0EC9DA05E6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90878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3C17A5-915F-4D94-B27B-0EC9DA05E6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56774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3C17A5-915F-4D94-B27B-0EC9DA05E6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53051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3C17A5-915F-4D94-B27B-0EC9DA05E6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30732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3C17A5-915F-4D94-B27B-0EC9DA05E6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37635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3C17A5-915F-4D94-B27B-0EC9DA05E6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94656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3C17A5-915F-4D94-B27B-0EC9DA05E6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19239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3C17A5-915F-4D94-B27B-0EC9DA05E6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0247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Opened in 1987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Architect: Brown, Healey Bock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220,000 square feet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50,000 square feet of exhibit space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 pandemic – Over 100,000 Visitors Annually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INFRASTRUCTURE ISSUES to SOLVE with $6.6 million appropriation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Phase 1 - Leaky &amp; Bursting 6 &amp; 8 inch storm water drainage pipes + Roof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Phase 2 - Leaky Skylights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E5FFF6-43E0-45F5-8147-8CAACC549C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8042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Strong management continuity and knowledge of the building, projects and process.  Subcontractor vetting and continued oversite are important.  Good relationships are a must.  Also helps to have as many of the key players in project management locally based.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E5FFF6-43E0-45F5-8147-8CAACC549C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3101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Fire door and smoke venting for the atrium</a:t>
            </a:r>
          </a:p>
          <a:p>
            <a:r>
              <a:rPr lang="en-US" dirty="0"/>
              <a:t>Wood floor replacement on the first floor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E5FFF6-43E0-45F5-8147-8CAACC549C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5853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E5FFF6-43E0-45F5-8147-8CAACC549C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9824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Roy J. Carver charitable trust &amp; Prairie Meadows Casino and Racetrack Community Betterment Grant Program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E5FFF6-43E0-45F5-8147-8CAACC549C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0532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E5FFF6-43E0-45F5-8147-8CAACC549C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8463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Exterior Preview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E5FFF6-43E0-45F5-8147-8CAACC549C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11432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Interior Preview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E5FFF6-43E0-45F5-8147-8CAACC549C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2120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82F5A-5A99-4FA8-BF50-C9A665EAAD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CB2F6D-880F-4D3C-AD17-4195DCD63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7FDC1-0D35-4DA8-9007-C1A86F2DF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10668" y="6356350"/>
            <a:ext cx="2018923" cy="365125"/>
          </a:xfrm>
        </p:spPr>
        <p:txBody>
          <a:bodyPr/>
          <a:lstStyle/>
          <a:p>
            <a:r>
              <a:rPr lang="en-US" dirty="0"/>
              <a:t>January 27,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042D1E-C743-439E-B3C2-77B63285C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5E99-662F-4014-8430-82C627123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740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41E7D-88F9-49F3-9FDB-0CEEB332E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6D662F-5D57-4A31-9A88-277DF06CC6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2553FD-CA21-45C2-A63D-D3441F965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4E63A-58FB-4F8C-AFE2-5F29F7E17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January 27,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C3A35-FA1F-4764-8B2A-60017EF94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5E99-662F-4014-8430-82C627123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866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9E29FB-4144-4AC5-A3E5-D0709E3131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046812-1109-4F42-874D-25D718938E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57569-C4D6-409D-B592-4C15FAE26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BF07D-A6A7-4020-AE93-BCDED53D1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January 27,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6E15D9-D578-40BD-ADC4-EBD3C1A72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5E99-662F-4014-8430-82C627123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140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A7030-F21E-A6D3-4689-F28C2D3821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154C03-32F0-807D-39E1-38162A1530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C1AC52-A071-642A-1313-D5D807108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E945-6D10-4023-BC81-B94118BD2AE9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A2216A-4F57-2762-E442-1F12A400E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E0BE7-2232-0E4A-C896-AF5108DE9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29E9-10EF-4DA0-A15E-86859453C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1347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23603-3C9B-8844-83F5-73B200570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A83E0-9A34-C8FE-D845-9A341DF44C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1FB642-A224-B2B9-0326-0D5E81688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E945-6D10-4023-BC81-B94118BD2AE9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D86D2-41F1-356C-B3F9-D962C6002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6FFDA-DEC7-457B-7C4B-D3FB9A158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29E9-10EF-4DA0-A15E-86859453C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2476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1A36B-5023-7513-1193-82BB679E1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9AF4D5-3755-BB02-DE4A-17642CB7D0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60F044-EE72-F5D9-4412-2536D2E6D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E945-6D10-4023-BC81-B94118BD2AE9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DDF4E-9844-1155-BBBC-57B8A6158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B031F-00C5-295E-321F-F3B02FD59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29E9-10EF-4DA0-A15E-86859453C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632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7C3D9-DDB1-4931-F113-B69D18E24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DED15-90DA-D626-6596-91D005D98B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4E92F-E3BD-3AF1-FFA4-C875D6C810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7CC420-EA86-654F-E6D0-9AA1F8844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E945-6D10-4023-BC81-B94118BD2AE9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1CAC83-BEBE-A863-4D86-97A627828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712783-2773-48E7-EDAA-95A70B9ED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29E9-10EF-4DA0-A15E-86859453C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12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4E40C-77C6-1D56-3B62-DB3A75C2C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1D48ED-2A73-57DD-CABD-F4E21AFECD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C26A5B-0610-12F2-BC71-3F18F0B11C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03F32F-E5DA-76C0-7D01-03ED34C837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124851-5AE1-7234-35D6-2C2C89F03D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14FEFB-47CA-FB7E-0B11-EAF63DAB2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E945-6D10-4023-BC81-B94118BD2AE9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FEC7D2-2121-008C-36E9-88EBFEBD5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E4B951-A70B-397F-84BB-CD16EA307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29E9-10EF-4DA0-A15E-86859453C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831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14F15-76CE-8796-355F-AEB5CEDC9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125628-2DC5-9423-97D5-E7BBF3C4B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E945-6D10-4023-BC81-B94118BD2AE9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C713E4-9C51-D8ED-D60A-45D2CEB46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60ED6A-F048-611D-4DE7-81FF50F3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29E9-10EF-4DA0-A15E-86859453C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4035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2B8B95-1BE8-F429-90C8-FB01EAD57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E945-6D10-4023-BC81-B94118BD2AE9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680988-9954-59BA-5157-10B1214A4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93D01F-A9CB-2F21-BB0B-14CC7A8F9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29E9-10EF-4DA0-A15E-86859453C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9750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E6928-F645-85B1-5BCD-B0CA6605B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5D149-711E-86A0-3463-DDD146328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417223-F55A-ED00-9FE0-41E65D78D9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748514-74DD-D7C7-5ACD-A3B1E2F3C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E945-6D10-4023-BC81-B94118BD2AE9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8F288E-47D7-BA2D-AC3E-676811EF7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153A2-0DCF-6699-7E8E-B5A36CB0C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29E9-10EF-4DA0-A15E-86859453C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653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DE847-9DBE-4A24-A988-D323CD7EE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CBF32-AA32-40A7-8B1C-8EE04C22E2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F4D9A0-7153-472F-BAB0-742899637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AD2454-2158-4A0B-B54A-D79DFFCD1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January 27,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C33380-18C6-47C1-8389-47619138D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October 1, 2020    </a:t>
            </a:r>
          </a:p>
        </p:txBody>
      </p:sp>
    </p:spTree>
    <p:extLst>
      <p:ext uri="{BB962C8B-B14F-4D97-AF65-F5344CB8AC3E}">
        <p14:creationId xmlns:p14="http://schemas.microsoft.com/office/powerpoint/2010/main" val="30067331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5D4FD-618A-00ED-FD41-426AC9D32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7854C7-D119-B808-7A92-EABC901F6D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517517-1FCD-4BD5-8B41-22E54D3459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4513D2-EDD6-DB1A-693C-FC6A0EE3B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E945-6D10-4023-BC81-B94118BD2AE9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2FAA8A-42AF-DDA0-69F1-161D51CDF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E9077B-9E61-5885-31E1-3C5893EEA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29E9-10EF-4DA0-A15E-86859453C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375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E31A7-C2DB-EB70-440B-3C12D823B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F2632D-24F7-4984-DEC6-8B6B73B36C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46E04C-525F-38C1-4B03-9A8647325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E945-6D10-4023-BC81-B94118BD2AE9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A3F49B-C2BA-AB9D-1AFD-452D8FDE0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9591DA-04F1-3539-FD80-A655C0471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29E9-10EF-4DA0-A15E-86859453C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3001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4A09F5-716B-B7F4-EBE6-2CED33BA52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C3A075-65B6-2752-62E8-AB2E19EA44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A23BC-4250-B16C-0F38-0C35245B1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E945-6D10-4023-BC81-B94118BD2AE9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C2E1C-9051-703F-1652-226F6CDE9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2D644-CF32-A7BB-ED40-24A1B78ED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29E9-10EF-4DA0-A15E-86859453C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6352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EFA85-F561-4370-984D-DF57466B3063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08E43-1554-4BC5-A26C-C946663AC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8182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EFA85-F561-4370-984D-DF57466B3063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08E43-1554-4BC5-A26C-C946663AC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297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EFA85-F561-4370-984D-DF57466B3063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08E43-1554-4BC5-A26C-C946663AC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6444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EFA85-F561-4370-984D-DF57466B3063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08E43-1554-4BC5-A26C-C946663AC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1817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EFA85-F561-4370-984D-DF57466B3063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08E43-1554-4BC5-A26C-C946663AC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2879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EFA85-F561-4370-984D-DF57466B3063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08E43-1554-4BC5-A26C-C946663AC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8035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EFA85-F561-4370-984D-DF57466B3063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08E43-1554-4BC5-A26C-C946663AC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65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1C757-E44F-4DEB-801A-A628CF06F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264B83-5791-4A02-A941-1AC1F11773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0E6FFB-D9BE-4016-932F-67998905C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D8610-80B9-4217-970D-19CBA6445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January 27,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52405B-7E94-4915-9C34-8DE9CDC34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5E99-662F-4014-8430-82C627123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6709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EFA85-F561-4370-984D-DF57466B3063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08E43-1554-4BC5-A26C-C946663AC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8091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EFA85-F561-4370-984D-DF57466B3063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08E43-1554-4BC5-A26C-C946663AC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3099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EFA85-F561-4370-984D-DF57466B3063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08E43-1554-4BC5-A26C-C946663AC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3770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EFA85-F561-4370-984D-DF57466B3063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08E43-1554-4BC5-A26C-C946663AC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912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62829-63C8-1EA7-C015-53FA1490C0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FE1C43-EFAE-9ED0-0E33-8A740E9E2D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09DC2-45C3-398C-2BC6-E5E81CAC0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ABC5B-D4CD-4BF5-874A-CFC50A350BA5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65F36A-5D90-E12C-F692-36744998B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895559-1E88-A1DC-6F22-ADC8A1369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CE9E-A31D-428D-98AE-EB18C65E6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516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365CB-DD67-3CA0-39BB-5F91817DF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18E38-F937-5622-E2A4-4421DC816E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4A6913-F126-CC6D-F28D-DAEFDD21D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ABC5B-D4CD-4BF5-874A-CFC50A350BA5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2C33A5-A39D-8EE9-1FE7-BFB1463E3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977F5B-58BE-A2B3-23D0-3D8210832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CE9E-A31D-428D-98AE-EB18C65E6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7983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D6D1A-90B2-8D1A-F8E5-0325321D2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8892A3-5EBA-9EF6-F141-B4144927E2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91D4BB-0761-FAB4-A3B7-E4C9D2B0B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ABC5B-D4CD-4BF5-874A-CFC50A350BA5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3C7E59-DDED-17E9-6CC5-5A34B658F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DB17F6-A42B-F84D-36C0-A890B1593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CE9E-A31D-428D-98AE-EB18C65E6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7040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FDDAD-4D8F-8602-18ED-EF14EB89D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CF1C9-FACB-299C-8EC6-689EFA2B47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EE29E-7C48-C15B-8F7D-329460CC74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18B4E7-1629-33C0-449F-D4FB000CA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ABC5B-D4CD-4BF5-874A-CFC50A350BA5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C15493-3D94-2B7B-D513-55146CE87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93C881-EEA4-7CF8-B67B-990E18AA8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CE9E-A31D-428D-98AE-EB18C65E6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3218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0313C-9CC5-66A2-48D8-EFE1533FC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795927-2BD0-DF8D-B528-AFBB34A009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2EB46B-D604-960C-240D-51E2507B4A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D67765-A166-A972-45ED-6D8ED4D702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392AC1-1572-135E-6D1F-BCA928C7B4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684703-A290-222D-FD9D-6738CAAE8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ABC5B-D4CD-4BF5-874A-CFC50A350BA5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5B30DC-CE59-E6CC-7E25-3B131CCF8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BE70ED-D8AE-ADCF-2BD2-810056C37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CE9E-A31D-428D-98AE-EB18C65E6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915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A9D7E-B689-6081-12F6-FA3710EF5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60E27D-6C9A-7780-2F38-67C6EFA4C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ABC5B-D4CD-4BF5-874A-CFC50A350BA5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924924-3771-CCC1-8399-88CFABE74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C5EC1D-3B59-1DD1-C9A9-BAC8824AC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CE9E-A31D-428D-98AE-EB18C65E6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559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BAEC9-FB54-453B-B3E3-2004E9581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A30AC-6BF2-4312-AF5E-372C487B8E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222E05-60E3-483A-8A6F-B9267C751D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0247B8-9A59-4071-A12A-5F02A640A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DD75E0-B604-470D-B3D7-253EC041F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January 27,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B47E8A-DDC6-4B98-AE63-0D5E7D27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5E99-662F-4014-8430-82C627123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1828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3B4A62-EBBB-D072-7D70-D2CAC1F81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ABC5B-D4CD-4BF5-874A-CFC50A350BA5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E45BE9-3960-609F-F82D-E3165C909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407884-619E-C140-D947-C037677FE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CE9E-A31D-428D-98AE-EB18C65E6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0773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80585-EE70-D4D5-B7DF-E7BD23DAA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B3147-9B00-02E0-1BDE-A1C569086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42F9D3-E237-F1E1-692D-8771514C87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9DE1FD-D554-7E20-DC61-3CEFCA008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ABC5B-D4CD-4BF5-874A-CFC50A350BA5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983F9A-3F4D-0DD9-849D-1AF7D19FE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E2C3AE-E8C1-B347-7560-86B652613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CE9E-A31D-428D-98AE-EB18C65E6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0498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3D12D-220A-AB41-572F-200AAC39B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BFFADF-E79B-D10C-3766-C391D5CDFC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1DFBBD-4B73-F482-4945-58273B1589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84584C-F2B3-A992-D08A-4F5C16DA3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ABC5B-D4CD-4BF5-874A-CFC50A350BA5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E64A32-4807-FF1D-9609-1DD966A94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662D8F-5C05-D13F-BE10-CC9383EDB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CE9E-A31D-428D-98AE-EB18C65E6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6727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2E6AC-0E6E-5E23-2CB5-CA931EF3E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7E0DA4-763F-1561-FAF9-9816FA692D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70020D-9202-F7DC-837C-08AA2F65D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ABC5B-D4CD-4BF5-874A-CFC50A350BA5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EDA2B1-8E59-CE69-16A3-D527B9DC2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6ED9EE-D80C-4686-56BF-D3A5091B7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CE9E-A31D-428D-98AE-EB18C65E6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166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F8F114-9F94-B0AC-433F-68D7752FBC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14B93F-58FE-13C8-54CB-F53827B68C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1230BB-7DBC-CD84-046E-CF0ACCC7C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ABC5B-D4CD-4BF5-874A-CFC50A350BA5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0FE65C-6058-15E8-DEEF-307A3C592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22BBF-3B93-BFBD-FCED-15FC2AE1D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CE9E-A31D-428D-98AE-EB18C65E6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3676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DD4BF-D60A-405C-B3DE-5D5CF40DEF8D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036F7-DB50-4FB2-A8CF-91B368FD2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5069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DD4BF-D60A-405C-B3DE-5D5CF40DEF8D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036F7-DB50-4FB2-A8CF-91B368FD2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443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DD4BF-D60A-405C-B3DE-5D5CF40DEF8D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036F7-DB50-4FB2-A8CF-91B368FD2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9508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DD4BF-D60A-405C-B3DE-5D5CF40DEF8D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036F7-DB50-4FB2-A8CF-91B368FD2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8082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DD4BF-D60A-405C-B3DE-5D5CF40DEF8D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036F7-DB50-4FB2-A8CF-91B368FD2CA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351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8A5C9-B388-4D27-9B26-8DF22D248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98DDD6-5966-41D0-8881-4EB87C439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86AEB9-3E6C-4B52-BCDC-9A7EC24D73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00D88D-C0CE-4251-BB24-F7FB06EEFB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7FA920-6DD3-41C2-BE76-6975052CE4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57511D-1AA6-4B5B-8568-E85066C01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7C01AF-418C-47F6-B93B-28D91BA5C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January 27, 2022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D723A6-4938-4EC9-83D1-E97E3949A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5E99-662F-4014-8430-82C627123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0601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DD4BF-D60A-405C-B3DE-5D5CF40DEF8D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036F7-DB50-4FB2-A8CF-91B368FD2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3829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DD4BF-D60A-405C-B3DE-5D5CF40DEF8D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036F7-DB50-4FB2-A8CF-91B368FD2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928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DD4BF-D60A-405C-B3DE-5D5CF40DEF8D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036F7-DB50-4FB2-A8CF-91B368FD2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2870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444DD4BF-D60A-405C-B3DE-5D5CF40DEF8D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036F7-DB50-4FB2-A8CF-91B368FD2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445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DD4BF-D60A-405C-B3DE-5D5CF40DEF8D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036F7-DB50-4FB2-A8CF-91B368FD2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6400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DD4BF-D60A-405C-B3DE-5D5CF40DEF8D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036F7-DB50-4FB2-A8CF-91B368FD2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4493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10F02-71CE-40C3-8301-535A30D8B654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C910-B211-4862-A060-0A8A0454B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0525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10F02-71CE-40C3-8301-535A30D8B654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C910-B211-4862-A060-0A8A0454B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97270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10F02-71CE-40C3-8301-535A30D8B654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C910-B211-4862-A060-0A8A0454B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96791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10F02-71CE-40C3-8301-535A30D8B654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C910-B211-4862-A060-0A8A0454B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166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86EBD-2A3D-4374-A432-B26325C55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F35087-834D-4991-BBBF-FF7CDADD7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D0E769-A5EB-4E6B-90FC-EC95E9378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January 27,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057167-7A27-4581-A639-A44CD5941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5E99-662F-4014-8430-82C627123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01162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10F02-71CE-40C3-8301-535A30D8B654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C910-B211-4862-A060-0A8A0454B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1389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10F02-71CE-40C3-8301-535A30D8B654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C910-B211-4862-A060-0A8A0454B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0963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10F02-71CE-40C3-8301-535A30D8B654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C910-B211-4862-A060-0A8A0454B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2996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10F02-71CE-40C3-8301-535A30D8B654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C910-B211-4862-A060-0A8A0454B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98442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10F02-71CE-40C3-8301-535A30D8B654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C910-B211-4862-A060-0A8A0454B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26595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10F02-71CE-40C3-8301-535A30D8B654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C910-B211-4862-A060-0A8A0454B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62654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10F02-71CE-40C3-8301-535A30D8B654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C910-B211-4862-A060-0A8A0454B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742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71D427-9AA1-4598-82B8-6E1A64DD8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98DDFD-17CA-411F-A3CB-AB3B4B3AA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January 27,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52B304-BCD0-4CE9-A3D1-CD49324CE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5E99-662F-4014-8430-82C627123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274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D6034-2B04-4F61-ADA8-B601B5FEB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277AB-69B7-48CC-92B1-6C4AE8669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D47F81-E59F-4BFB-8D82-FA409A8614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A98616-17E8-4321-9B07-0C7563E55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11B1D2-A3F9-44C0-9863-4A39E9B01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January 27,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A78D06-36DC-4E0A-8C4E-9C87027C4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5E99-662F-4014-8430-82C627123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33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46ADB-DD63-4C56-AA1F-D80EEFF84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C8E35B-8B61-4A59-8506-110FC207B8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5F4D40-65DA-4843-9271-51FFE170DB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F48861-EDE8-4F6D-A476-8A4B6AE37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195840-02CF-4D41-BFF6-63B48CDCB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January 27,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9FA87C-DE66-4200-BFCB-722A2847F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5E99-662F-4014-8430-82C627123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559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0E6EFC-0912-4D55-8912-701F845B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5F16EA-27D8-4E32-BCA5-4CD1F45FAA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013F9-ED7A-4FEA-B260-6F70CAC15F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38DA4E-D94F-450C-AC4E-6249DEC928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January 27,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C6FA2-0C4E-4479-A5F0-EFA73DC0ED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45E99-662F-4014-8430-82C627123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943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C24585-BE76-ABE5-95C4-3F9EA41EB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CFCFA9-5AF0-77D1-6336-EC4DC51142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163023-8E76-EE1E-2D61-2F8CA4F7D1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AE945-6D10-4023-BC81-B94118BD2AE9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A318A-BFFB-BDB6-D081-B895CEE523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12AB8D-D32F-2E11-DBF5-139203C986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F29E9-10EF-4DA0-A15E-86859453C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20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EFA85-F561-4370-984D-DF57466B3063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08E43-1554-4BC5-A26C-C946663AC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133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6A0FDE-8B16-CA5C-7964-C47A8CB7B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B1C0E3-982C-09F0-EA6C-0F355B5F54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9B6CA9-3176-C1C0-B0B0-5A8F85E663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ABC5B-D4CD-4BF5-874A-CFC50A350BA5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F38C4F-62D7-88C1-882C-133542B5FB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714786-25B1-2D6D-EF80-F6D3F5011A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ECE9E-A31D-428D-98AE-EB18C65E6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476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444DD4BF-D60A-405C-B3DE-5D5CF40DEF8D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CC3036F7-DB50-4FB2-A8CF-91B368FD2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811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10F02-71CE-40C3-8301-535A30D8B654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DC910-B211-4862-A060-0A8A0454B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20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Anthony.Jahn@iowa.gov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3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earchivists.org/events/event-description?CalendarEventKey=a0df8f77-af44-4ffb-9638-0187521a5374&amp;Home=%2fevents%2fmanage-events" TargetMode="External"/><Relationship Id="rId2" Type="http://schemas.openxmlformats.org/officeDocument/2006/relationships/hyperlink" Target="https://www.statearchivists.org/programs-education/cosa-webinar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earchivists.org/research-resources/resource-center" TargetMode="External"/><Relationship Id="rId2" Type="http://schemas.openxmlformats.org/officeDocument/2006/relationships/hyperlink" Target="http://www.statearchivists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www.youtube.com/user/StateArchivists/" TargetMode="External"/><Relationship Id="rId4" Type="http://schemas.openxmlformats.org/officeDocument/2006/relationships/hyperlink" Target="http://www.facebook.com/CouncilOfStateArchivists" TargetMode="Externa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1.jpeg"/><Relationship Id="rId7" Type="http://schemas.openxmlformats.org/officeDocument/2006/relationships/image" Target="../media/image4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4.png"/><Relationship Id="rId5" Type="http://schemas.openxmlformats.org/officeDocument/2006/relationships/image" Target="../media/image63.jpg"/><Relationship Id="rId4" Type="http://schemas.openxmlformats.org/officeDocument/2006/relationships/image" Target="../media/image6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:a16="http://schemas.microsoft.com/office/drawing/2014/main" id="{ACBE1851-2230-47A9-B000-CE9046EA6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F74A7D-4E59-47FD-81F2-D7E49CD035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275" y="133355"/>
            <a:ext cx="4423499" cy="370520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/>
            <a:r>
              <a:rPr lang="en-US" sz="3400" b="1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CoSA</a:t>
            </a:r>
            <a:r>
              <a:rPr lang="en-US" sz="3400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Member Webinar</a:t>
            </a:r>
            <a:br>
              <a:rPr lang="en-US" sz="3400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br>
              <a:rPr lang="en-US" sz="3400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br>
              <a:rPr lang="en-US" sz="3400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3400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Building/Remodeling Archives:</a:t>
            </a:r>
            <a:br>
              <a:rPr lang="en-US" sz="3400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3400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Part 2 – Construction and Lessons Learned</a:t>
            </a:r>
            <a:br>
              <a:rPr lang="en-US" sz="3400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3400" b="1" kern="1200" dirty="0"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B3F09A-E65B-4EE6-A273-F8AB450AA9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921" y="4200528"/>
            <a:ext cx="4204012" cy="12858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spcAft>
                <a:spcPts val="600"/>
              </a:spcAft>
            </a:pPr>
            <a:endParaRPr lang="en-US" sz="18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algn="r">
              <a:spcAft>
                <a:spcPts val="600"/>
              </a:spcAft>
            </a:pPr>
            <a:r>
              <a:rPr lang="en-US" sz="1800" b="1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June 22,  2023</a:t>
            </a:r>
          </a:p>
          <a:p>
            <a:pPr algn="r">
              <a:spcAft>
                <a:spcPts val="600"/>
              </a:spcAft>
            </a:pPr>
            <a:r>
              <a:rPr lang="en-US" sz="1800" b="1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3 pm Eastern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23B93832-6514-44F4-849B-5EE2C8A23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928939"/>
            <a:ext cx="393192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Logo&#10;&#10;Description automatically generated">
            <a:extLst>
              <a:ext uri="{FF2B5EF4-FFF2-40B4-BE49-F238E27FC236}">
                <a16:creationId xmlns:a16="http://schemas.microsoft.com/office/drawing/2014/main" id="{26A1115E-7DB1-4E19-9059-6C96A3FB1165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096000" y="2931312"/>
            <a:ext cx="5459470" cy="996352"/>
          </a:xfrm>
          <a:prstGeom prst="rect">
            <a:avLst/>
          </a:prstGeom>
          <a:noFill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16D6AE-5606-4490-87AD-AE5509414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4362" y="6356350"/>
            <a:ext cx="428167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dirty="0"/>
              <a:t>June 22, </a:t>
            </a:r>
            <a:r>
              <a:rPr lang="en-US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 2023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F33DA2-76E7-4F2D-A6A7-6D55EC70CCB8}"/>
              </a:ext>
            </a:extLst>
          </p:cNvPr>
          <p:cNvSpPr txBox="1"/>
          <p:nvPr/>
        </p:nvSpPr>
        <p:spPr>
          <a:xfrm rot="10800000" flipV="1">
            <a:off x="6145011" y="6058679"/>
            <a:ext cx="587992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/>
              <a:t>Disclaimer:  This webinar is being recorded and will be available for viewing on the CoSA website.</a:t>
            </a:r>
          </a:p>
        </p:txBody>
      </p:sp>
    </p:spTree>
    <p:extLst>
      <p:ext uri="{BB962C8B-B14F-4D97-AF65-F5344CB8AC3E}">
        <p14:creationId xmlns:p14="http://schemas.microsoft.com/office/powerpoint/2010/main" val="2935986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0F347DC-68C9-4D6A-AD42-EAD1C5A5F993}"/>
              </a:ext>
            </a:extLst>
          </p:cNvPr>
          <p:cNvSpPr/>
          <p:nvPr/>
        </p:nvSpPr>
        <p:spPr>
          <a:xfrm>
            <a:off x="3952362" y="259835"/>
            <a:ext cx="6029839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defTabSz="457200"/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Renovation Lessons Learned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788B1F-32A7-4A70-8644-7A4CD19B7B55}"/>
              </a:ext>
            </a:extLst>
          </p:cNvPr>
          <p:cNvSpPr txBox="1"/>
          <p:nvPr/>
        </p:nvSpPr>
        <p:spPr>
          <a:xfrm>
            <a:off x="2015610" y="1213009"/>
            <a:ext cx="38735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Key Renovation Milestones: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Start date: July 8, 2019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Pipe &amp; Roof replacement: March 2020.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Pause in major construction: March 2020 – August 2021.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Skylight replacement: September 2021 – December  2022.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Additional projects added to scope - January to October 2023.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Projected Completion: November 2023.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BE384C-676F-4445-9F6D-98D5B4F440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2892" y="3711973"/>
            <a:ext cx="3375213" cy="25314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90B43E-42E8-47B4-89AB-D70AFF118A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442732" y="1073170"/>
            <a:ext cx="2498963" cy="277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574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0F347DC-68C9-4D6A-AD42-EAD1C5A5F993}"/>
              </a:ext>
            </a:extLst>
          </p:cNvPr>
          <p:cNvSpPr/>
          <p:nvPr/>
        </p:nvSpPr>
        <p:spPr>
          <a:xfrm>
            <a:off x="3952362" y="259835"/>
            <a:ext cx="6029839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defTabSz="457200"/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Renovation Lessons Learned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7EB383-9C9E-4F09-8BC1-6E798DA5BF25}"/>
              </a:ext>
            </a:extLst>
          </p:cNvPr>
          <p:cNvSpPr txBox="1"/>
          <p:nvPr/>
        </p:nvSpPr>
        <p:spPr>
          <a:xfrm>
            <a:off x="1869688" y="1260088"/>
            <a:ext cx="82707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Strong Project Management a Must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Agency and State Historical Society of Iowa staff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Owners Representative – Department of Administrative Services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Architect &amp; Design – Neumann Monson LLC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Construction Manager – Ryan Construction (Phase 1) to Ball Team LLC (Phase 2)</a:t>
            </a:r>
          </a:p>
          <a:p>
            <a:pPr defTabSz="457200"/>
            <a:endParaRPr lang="en-US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6E8F1D-3738-4C82-9C30-DFDD81E7773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4890" y="2954217"/>
            <a:ext cx="5047819" cy="307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406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0F347DC-68C9-4D6A-AD42-EAD1C5A5F993}"/>
              </a:ext>
            </a:extLst>
          </p:cNvPr>
          <p:cNvSpPr/>
          <p:nvPr/>
        </p:nvSpPr>
        <p:spPr>
          <a:xfrm>
            <a:off x="3952362" y="259835"/>
            <a:ext cx="6029839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defTabSz="457200"/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Renovation Lessons Learned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7EB383-9C9E-4F09-8BC1-6E798DA5BF25}"/>
              </a:ext>
            </a:extLst>
          </p:cNvPr>
          <p:cNvSpPr txBox="1"/>
          <p:nvPr/>
        </p:nvSpPr>
        <p:spPr>
          <a:xfrm>
            <a:off x="1869688" y="1260088"/>
            <a:ext cx="32896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Expect the Unexpected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Flooding during construction and integration into the building COOP/COG plan – March 2022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Unexpected Issues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Road Test Repairs</a:t>
            </a:r>
          </a:p>
          <a:p>
            <a:pPr defTabSz="457200"/>
            <a:endParaRPr lang="en-US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AD0832-E25C-45B8-8C08-3DD0715317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7794" y="1001392"/>
            <a:ext cx="3784407" cy="26371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3C464C-A602-4842-B5DA-4DB7F59C736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7794" y="3795319"/>
            <a:ext cx="3784407" cy="25229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52A0D24-BD76-4842-B17D-A592F34622B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6718" y="3795321"/>
            <a:ext cx="1745410" cy="23272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E84346B-617A-4A55-8421-D4C338895A2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6900" y="3795319"/>
            <a:ext cx="1745411" cy="232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817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0F347DC-68C9-4D6A-AD42-EAD1C5A5F993}"/>
              </a:ext>
            </a:extLst>
          </p:cNvPr>
          <p:cNvSpPr/>
          <p:nvPr/>
        </p:nvSpPr>
        <p:spPr>
          <a:xfrm>
            <a:off x="3952362" y="259835"/>
            <a:ext cx="6029839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defTabSz="457200"/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Renovation Lessons Learned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7EB383-9C9E-4F09-8BC1-6E798DA5BF25}"/>
              </a:ext>
            </a:extLst>
          </p:cNvPr>
          <p:cNvSpPr txBox="1"/>
          <p:nvPr/>
        </p:nvSpPr>
        <p:spPr>
          <a:xfrm>
            <a:off x="1869688" y="1260088"/>
            <a:ext cx="81125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Never Stop Maximizing Your Budget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Major maintenance project.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Plan needed to fit within the budget.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Anything beyond like for like would need to be funded by the agency.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Relocation of the Research Center and Historical Library Collection.</a:t>
            </a:r>
          </a:p>
          <a:p>
            <a:pPr defTabSz="457200"/>
            <a:endParaRPr lang="en-US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6B211C-3D00-4E09-B4CE-8FE033FCFAF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9688" y="2870572"/>
            <a:ext cx="4097371" cy="30730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E76D14-FBBB-4872-A041-3A84C2B21F6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4940" y="2865117"/>
            <a:ext cx="4097372" cy="307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752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0F347DC-68C9-4D6A-AD42-EAD1C5A5F993}"/>
              </a:ext>
            </a:extLst>
          </p:cNvPr>
          <p:cNvSpPr/>
          <p:nvPr/>
        </p:nvSpPr>
        <p:spPr>
          <a:xfrm>
            <a:off x="3952362" y="259835"/>
            <a:ext cx="6029839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defTabSz="457200"/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Renovation Lessons Learned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7EB383-9C9E-4F09-8BC1-6E798DA5BF25}"/>
              </a:ext>
            </a:extLst>
          </p:cNvPr>
          <p:cNvSpPr txBox="1"/>
          <p:nvPr/>
        </p:nvSpPr>
        <p:spPr>
          <a:xfrm>
            <a:off x="1869688" y="1260089"/>
            <a:ext cx="8112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Fundraising Strategy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Challenge: Raise new funds while maintaining all existing programs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Celebrate Iowa Annual Gala – General Project Goals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Private &amp; Corporate donors, Charitable Foundation Grants</a:t>
            </a:r>
            <a:endParaRPr lang="en-US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77D533-5074-4188-98A0-FE5EC827377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550819"/>
            <a:ext cx="2587614" cy="36629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C9526FE-39CA-4717-9B99-C00571409B2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0401" y="2550819"/>
            <a:ext cx="2596392" cy="366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431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0F347DC-68C9-4D6A-AD42-EAD1C5A5F993}"/>
              </a:ext>
            </a:extLst>
          </p:cNvPr>
          <p:cNvSpPr/>
          <p:nvPr/>
        </p:nvSpPr>
        <p:spPr>
          <a:xfrm>
            <a:off x="3952362" y="259835"/>
            <a:ext cx="6029839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defTabSz="457200"/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Renovation Lessons Learned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7EB383-9C9E-4F09-8BC1-6E798DA5BF25}"/>
              </a:ext>
            </a:extLst>
          </p:cNvPr>
          <p:cNvSpPr txBox="1"/>
          <p:nvPr/>
        </p:nvSpPr>
        <p:spPr>
          <a:xfrm>
            <a:off x="1869689" y="1260088"/>
            <a:ext cx="31557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Strong Commitment to Project Communication  </a:t>
            </a:r>
          </a:p>
          <a:p>
            <a:pPr defTabSz="457200"/>
            <a:endParaRPr lang="en-US" b="1" dirty="0">
              <a:solidFill>
                <a:prstClr val="black"/>
              </a:solidFill>
              <a:latin typeface="Calibri" panose="020F0502020204030204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Weekly staff project team and construction meetings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Updates to staff and community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Formal and informal project documentation </a:t>
            </a:r>
          </a:p>
          <a:p>
            <a:pPr defTabSz="457200"/>
            <a:endParaRPr lang="en-US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93F043-5749-4AAF-B08F-7A7A92D1858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038243" y="2167304"/>
            <a:ext cx="3364523" cy="25233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B91851-5DA0-4ABC-83BD-4BC82AF344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662769" y="2383591"/>
            <a:ext cx="2916682" cy="209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751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0F347DC-68C9-4D6A-AD42-EAD1C5A5F993}"/>
              </a:ext>
            </a:extLst>
          </p:cNvPr>
          <p:cNvSpPr/>
          <p:nvPr/>
        </p:nvSpPr>
        <p:spPr>
          <a:xfrm>
            <a:off x="3952362" y="259835"/>
            <a:ext cx="6029839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defTabSz="457200"/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Renovation Lessons Learned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BEE9EBA-5AEC-4AE2-9713-01FE9B3ACB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1" y="3833447"/>
            <a:ext cx="4290647" cy="216419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1F8102B-F889-4957-AE18-B74BE1B841A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1" y="1096109"/>
            <a:ext cx="4290647" cy="260838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7EA6C12-980C-47D3-8CF1-D4D6FB28815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02217" y="3833447"/>
            <a:ext cx="3979984" cy="216419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081E1CF-F9E9-4CBA-9D93-60CD665BCD8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02216" y="1096110"/>
            <a:ext cx="3979984" cy="260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034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0F347DC-68C9-4D6A-AD42-EAD1C5A5F993}"/>
              </a:ext>
            </a:extLst>
          </p:cNvPr>
          <p:cNvSpPr/>
          <p:nvPr/>
        </p:nvSpPr>
        <p:spPr>
          <a:xfrm>
            <a:off x="3952362" y="259835"/>
            <a:ext cx="6029839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defTabSz="457200"/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Renovation Lessons Learned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E4865E-4854-4D8C-BDCE-457534D749B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4494" y="1027205"/>
            <a:ext cx="3867738" cy="27714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A7D6F5-120E-4AE1-B13B-03ED02F387F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9770" y="1043354"/>
            <a:ext cx="3622431" cy="27391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515B80-E191-4CA4-A039-B9CE90B3494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4494" y="3981283"/>
            <a:ext cx="3822020" cy="21498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08854FC-A707-49D6-9109-DCB4045AE41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9770" y="3981284"/>
            <a:ext cx="3622431" cy="216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8047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0F347DC-68C9-4D6A-AD42-EAD1C5A5F993}"/>
              </a:ext>
            </a:extLst>
          </p:cNvPr>
          <p:cNvSpPr/>
          <p:nvPr/>
        </p:nvSpPr>
        <p:spPr>
          <a:xfrm>
            <a:off x="3952362" y="259835"/>
            <a:ext cx="6029839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defTabSz="457200"/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Renovation Lessons Learned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7EB383-9C9E-4F09-8BC1-6E798DA5BF25}"/>
              </a:ext>
            </a:extLst>
          </p:cNvPr>
          <p:cNvSpPr txBox="1"/>
          <p:nvPr/>
        </p:nvSpPr>
        <p:spPr>
          <a:xfrm>
            <a:off x="4824762" y="2386361"/>
            <a:ext cx="388062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QUESTIONS?</a:t>
            </a:r>
          </a:p>
          <a:p>
            <a:pPr defTabSz="457200"/>
            <a:endParaRPr lang="en-US" sz="2000" b="1" dirty="0">
              <a:solidFill>
                <a:prstClr val="black"/>
              </a:solidFill>
              <a:latin typeface="Calibri" panose="020F0502020204030204"/>
            </a:endParaRPr>
          </a:p>
          <a:p>
            <a:pPr defTabSz="457200"/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Anthony Jahn</a:t>
            </a:r>
          </a:p>
          <a:p>
            <a:pPr defTabSz="457200"/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State Archivist</a:t>
            </a:r>
          </a:p>
          <a:p>
            <a:pPr defTabSz="457200"/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Library &amp; Archives Bureau Chief</a:t>
            </a:r>
          </a:p>
          <a:p>
            <a:pPr defTabSz="457200"/>
            <a:r>
              <a:rPr lang="en-US" sz="2000" dirty="0">
                <a:solidFill>
                  <a:prstClr val="black"/>
                </a:solidFill>
                <a:latin typeface="Calibri" panose="020F0502020204030204"/>
                <a:hlinkClick r:id="rId3"/>
              </a:rPr>
              <a:t>Anthony.Jahn@iowa.gov</a:t>
            </a: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  <a:p>
            <a:pPr defTabSz="457200"/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515-281-4895</a:t>
            </a:r>
          </a:p>
          <a:p>
            <a:pPr defTabSz="457200"/>
            <a:endParaRPr lang="en-US" b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484776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7762A-EE2D-42F0-BD2A-D845D1FB9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859" y="1341939"/>
            <a:ext cx="7474172" cy="3639636"/>
          </a:xfrm>
        </p:spPr>
        <p:txBody>
          <a:bodyPr>
            <a:normAutofit/>
          </a:bodyPr>
          <a:lstStyle/>
          <a:p>
            <a:r>
              <a:rPr lang="en-US" b="1" dirty="0" err="1"/>
              <a:t>Tennesee</a:t>
            </a:r>
            <a:br>
              <a:rPr lang="en-US" dirty="0"/>
            </a:br>
            <a:r>
              <a:rPr lang="en-US" dirty="0"/>
              <a:t>Overview of project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09216D-9460-4B6A-860C-77D2A2C1A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03859" y="6356350"/>
            <a:ext cx="4894169" cy="365125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June 22, 2023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AF07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A drawing of a face&#10;&#10;Description automatically generated">
            <a:extLst>
              <a:ext uri="{FF2B5EF4-FFF2-40B4-BE49-F238E27FC236}">
                <a16:creationId xmlns:a16="http://schemas.microsoft.com/office/drawing/2014/main" id="{21E1F837-D7FA-4156-A7B9-BCB013DE01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3649" y="2857501"/>
            <a:ext cx="1283674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052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7762A-EE2D-42F0-BD2A-D845D1FB9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/>
              <a:t>Webinar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F6D18-2808-4918-9963-B4A4D11E8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8" y="1953127"/>
            <a:ext cx="7350723" cy="29517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800" b="0" dirty="0"/>
              <a:t>Welcome and Overview</a:t>
            </a:r>
          </a:p>
          <a:p>
            <a:pPr marL="0" indent="0">
              <a:buNone/>
            </a:pPr>
            <a:r>
              <a:rPr lang="en-US" sz="1800" b="0" dirty="0"/>
              <a:t>Presentations:</a:t>
            </a:r>
          </a:p>
          <a:p>
            <a:pPr marL="0" indent="0">
              <a:buNone/>
            </a:pPr>
            <a:r>
              <a:rPr lang="en-US" sz="1800" dirty="0"/>
              <a:t>      The Big Picture – Keynote: Chris Wood, The </a:t>
            </a:r>
            <a:r>
              <a:rPr lang="en-US" sz="1800" dirty="0" err="1"/>
              <a:t>SmithGroup</a:t>
            </a:r>
            <a:endParaRPr lang="en-US" sz="1800" dirty="0"/>
          </a:p>
          <a:p>
            <a:pPr marL="0" indent="0">
              <a:buNone/>
            </a:pPr>
            <a:r>
              <a:rPr lang="en-US" sz="1800" b="0" dirty="0"/>
              <a:t>      State Projects </a:t>
            </a:r>
          </a:p>
          <a:p>
            <a:pPr marL="0" indent="0">
              <a:buNone/>
            </a:pPr>
            <a:r>
              <a:rPr lang="en-US" sz="1800" b="0" dirty="0"/>
              <a:t>Q and A</a:t>
            </a:r>
          </a:p>
          <a:p>
            <a:pPr marL="0" indent="0">
              <a:buNone/>
            </a:pPr>
            <a:r>
              <a:rPr lang="en-US" sz="1800" b="0" dirty="0"/>
              <a:t>Upcoming Programs and Webinars</a:t>
            </a:r>
            <a:endParaRPr lang="en-US" sz="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600" dirty="0"/>
          </a:p>
          <a:p>
            <a:endParaRPr lang="en-US" sz="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09216D-9460-4B6A-860C-77D2A2C1A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03859" y="6356350"/>
            <a:ext cx="4894169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June 22, 2023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AF07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drawing of a face&#10;&#10;Description automatically generated">
            <a:extLst>
              <a:ext uri="{FF2B5EF4-FFF2-40B4-BE49-F238E27FC236}">
                <a16:creationId xmlns:a16="http://schemas.microsoft.com/office/drawing/2014/main" id="{21E1F837-D7FA-4156-A7B9-BCB013DE01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3649" y="2857501"/>
            <a:ext cx="1283674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5494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Content Placeholder 4" descr="A picture containing grass, outdoor, building, sky&#10;&#10;Description automatically generated">
            <a:extLst>
              <a:ext uri="{FF2B5EF4-FFF2-40B4-BE49-F238E27FC236}">
                <a16:creationId xmlns:a16="http://schemas.microsoft.com/office/drawing/2014/main" id="{5C680C95-8879-4596-B22F-09AA38C76E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1764030" y="320040"/>
            <a:ext cx="8661654" cy="4303462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A27B6159-7734-4564-9E0F-C4BC43C36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765173" y="4782312"/>
            <a:ext cx="8661654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B6CE981-11A5-43F9-88A1-3FECDB63C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4936" y="5009084"/>
            <a:ext cx="2167128" cy="1345997"/>
          </a:xfrm>
        </p:spPr>
        <p:txBody>
          <a:bodyPr anchor="ctr">
            <a:normAutofit/>
          </a:bodyPr>
          <a:lstStyle/>
          <a:p>
            <a:r>
              <a:rPr lang="en-US" sz="2300">
                <a:solidFill>
                  <a:schemeClr val="bg1"/>
                </a:solidFill>
              </a:rPr>
              <a:t>Tennessee State Library and Archives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2FFB46B-05BC-4950-B18A-9593FDAE6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568952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039A200-88B5-47C5-AD38-F8CE60B66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8982" y="5009084"/>
            <a:ext cx="5232654" cy="134599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500">
                <a:solidFill>
                  <a:schemeClr val="bg1"/>
                </a:solidFill>
              </a:rPr>
              <a:t>Jami Awalt</a:t>
            </a:r>
          </a:p>
          <a:p>
            <a:pPr marL="0" indent="0">
              <a:buNone/>
            </a:pPr>
            <a:r>
              <a:rPr lang="en-US" sz="1500">
                <a:solidFill>
                  <a:schemeClr val="bg1"/>
                </a:solidFill>
              </a:rPr>
              <a:t>Assistant State Archivist</a:t>
            </a:r>
          </a:p>
        </p:txBody>
      </p:sp>
    </p:spTree>
    <p:extLst>
      <p:ext uri="{BB962C8B-B14F-4D97-AF65-F5344CB8AC3E}">
        <p14:creationId xmlns:p14="http://schemas.microsoft.com/office/powerpoint/2010/main" val="4021721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27B6159-7734-4564-9E0F-C4BC43C36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765173" y="4782312"/>
            <a:ext cx="8661654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6F8B96D5-DF24-4E97-BA50-35E92EC26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4936" y="5009084"/>
            <a:ext cx="2167128" cy="134599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300">
                <a:solidFill>
                  <a:schemeClr val="bg1"/>
                </a:solidFill>
              </a:rPr>
              <a:t>History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E2FFB46B-05BC-4950-B18A-9593FDAE6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568952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ontent Placeholder 37">
            <a:extLst>
              <a:ext uri="{FF2B5EF4-FFF2-40B4-BE49-F238E27FC236}">
                <a16:creationId xmlns:a16="http://schemas.microsoft.com/office/drawing/2014/main" id="{143C19B8-4F80-4E76-ADBE-27F291B830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08982" y="5009084"/>
            <a:ext cx="5232654" cy="134599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en-US" sz="1500" dirty="0">
                <a:solidFill>
                  <a:schemeClr val="bg1"/>
                </a:solidFill>
              </a:rPr>
              <a:t>State Library founded in 1854</a:t>
            </a:r>
          </a:p>
          <a:p>
            <a:pPr indent="-228600">
              <a:lnSpc>
                <a:spcPct val="90000"/>
              </a:lnSpc>
            </a:pPr>
            <a:r>
              <a:rPr lang="en-US" sz="1500" dirty="0">
                <a:solidFill>
                  <a:schemeClr val="bg1"/>
                </a:solidFill>
              </a:rPr>
              <a:t>State Archives joined the Library in 1919</a:t>
            </a:r>
          </a:p>
          <a:p>
            <a:pPr indent="-228600">
              <a:lnSpc>
                <a:spcPct val="90000"/>
              </a:lnSpc>
            </a:pPr>
            <a:r>
              <a:rPr lang="en-US" sz="1500" dirty="0">
                <a:solidFill>
                  <a:schemeClr val="bg1"/>
                </a:solidFill>
              </a:rPr>
              <a:t>Four locations in the past 167 years</a:t>
            </a:r>
          </a:p>
        </p:txBody>
      </p:sp>
      <p:pic>
        <p:nvPicPr>
          <p:cNvPr id="8" name="Content Placeholder 5" descr="A picture containing floor, indoor, ceiling, room&#10;&#10;Description automatically generated">
            <a:extLst>
              <a:ext uri="{FF2B5EF4-FFF2-40B4-BE49-F238E27FC236}">
                <a16:creationId xmlns:a16="http://schemas.microsoft.com/office/drawing/2014/main" id="{1175178A-9EEF-4823-870F-406FD0AD723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1895" y="279807"/>
            <a:ext cx="8325924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2061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-1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A3CD3A3-D3C1-4567-BEC0-3A50E9A3A6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765173" y="4782312"/>
            <a:ext cx="8661654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38D593F-CB83-4B8B-9C63-77823C689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4936" y="5010912"/>
            <a:ext cx="2167128" cy="13441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300" dirty="0">
                <a:solidFill>
                  <a:schemeClr val="bg1"/>
                </a:solidFill>
              </a:rPr>
              <a:t>Collecting Areas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56D13EF-D431-4D0F-BFFC-1B5A686FF9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568952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2AF8ADD-6416-4A19-AE8F-C2A6ADE2CD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08982" y="5010912"/>
            <a:ext cx="5232654" cy="13441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en-US" altLang="en-US" sz="1500" dirty="0">
                <a:solidFill>
                  <a:schemeClr val="bg1"/>
                </a:solidFill>
              </a:rPr>
              <a:t>State Agency Record Groups</a:t>
            </a:r>
          </a:p>
          <a:p>
            <a:pPr indent="-228600">
              <a:lnSpc>
                <a:spcPct val="90000"/>
              </a:lnSpc>
            </a:pPr>
            <a:r>
              <a:rPr lang="en-US" sz="1500" dirty="0">
                <a:solidFill>
                  <a:schemeClr val="bg1"/>
                </a:solidFill>
              </a:rPr>
              <a:t>Governors’ Papers</a:t>
            </a:r>
          </a:p>
          <a:p>
            <a:pPr indent="-228600">
              <a:lnSpc>
                <a:spcPct val="90000"/>
              </a:lnSpc>
            </a:pPr>
            <a:r>
              <a:rPr lang="en-US" sz="1500" dirty="0">
                <a:solidFill>
                  <a:schemeClr val="bg1"/>
                </a:solidFill>
              </a:rPr>
              <a:t>Manuscript Collections</a:t>
            </a:r>
          </a:p>
          <a:p>
            <a:pPr indent="-228600">
              <a:lnSpc>
                <a:spcPct val="90000"/>
              </a:lnSpc>
            </a:pPr>
            <a:r>
              <a:rPr lang="en-US" sz="1500" dirty="0">
                <a:solidFill>
                  <a:schemeClr val="bg1"/>
                </a:solidFill>
              </a:rPr>
              <a:t>Legislative Records</a:t>
            </a:r>
          </a:p>
          <a:p>
            <a:pPr indent="-228600">
              <a:lnSpc>
                <a:spcPct val="90000"/>
              </a:lnSpc>
            </a:pPr>
            <a:endParaRPr lang="en-US" altLang="en-US" sz="1500" dirty="0">
              <a:solidFill>
                <a:schemeClr val="bg1"/>
              </a:solidFill>
            </a:endParaRPr>
          </a:p>
        </p:txBody>
      </p:sp>
      <p:pic>
        <p:nvPicPr>
          <p:cNvPr id="8" name="Content Placeholder 6" descr="Timeline&#10;&#10;Description automatically generated">
            <a:extLst>
              <a:ext uri="{FF2B5EF4-FFF2-40B4-BE49-F238E27FC236}">
                <a16:creationId xmlns:a16="http://schemas.microsoft.com/office/drawing/2014/main" id="{7CC4E814-D651-4D0A-8947-2853DEFC387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5767" y="228600"/>
            <a:ext cx="6580467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1897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-1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7AE81F-A184-4FF7-8D22-773DDF44A6B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6028" y="320041"/>
            <a:ext cx="5897659" cy="430529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FA3CD3A3-D3C1-4567-BEC0-3A50E9A3A6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765173" y="4782312"/>
            <a:ext cx="8661654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38D593F-CB83-4B8B-9C63-77823C689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4936" y="5010912"/>
            <a:ext cx="2167128" cy="13441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300" dirty="0">
                <a:solidFill>
                  <a:schemeClr val="bg1"/>
                </a:solidFill>
              </a:rPr>
              <a:t>New Building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56D13EF-D431-4D0F-BFFC-1B5A686FF9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568952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2AF8ADD-6416-4A19-AE8F-C2A6ADE2CD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08982" y="5010912"/>
            <a:ext cx="5232654" cy="13441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en-US" altLang="en-US" sz="1500">
                <a:solidFill>
                  <a:schemeClr val="bg1"/>
                </a:solidFill>
              </a:rPr>
              <a:t>Planning began in 2005</a:t>
            </a:r>
          </a:p>
          <a:p>
            <a:pPr indent="-228600">
              <a:lnSpc>
                <a:spcPct val="90000"/>
              </a:lnSpc>
            </a:pPr>
            <a:r>
              <a:rPr lang="en-US" sz="1500">
                <a:solidFill>
                  <a:schemeClr val="bg1"/>
                </a:solidFill>
              </a:rPr>
              <a:t>Broke ground in December 2017</a:t>
            </a:r>
          </a:p>
          <a:p>
            <a:pPr indent="-228600">
              <a:lnSpc>
                <a:spcPct val="90000"/>
              </a:lnSpc>
            </a:pPr>
            <a:r>
              <a:rPr lang="en-US" sz="1500">
                <a:solidFill>
                  <a:schemeClr val="bg1"/>
                </a:solidFill>
              </a:rPr>
              <a:t>Grand Opening April 2021</a:t>
            </a:r>
          </a:p>
          <a:p>
            <a:pPr indent="-228600">
              <a:lnSpc>
                <a:spcPct val="90000"/>
              </a:lnSpc>
            </a:pPr>
            <a:endParaRPr lang="en-US" altLang="en-US" sz="15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2777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-1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7AE81F-A184-4FF7-8D22-773DDF44A6B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4030" y="324851"/>
            <a:ext cx="8661654" cy="4295668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FA3CD3A3-D3C1-4567-BEC0-3A50E9A3A6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765173" y="4782312"/>
            <a:ext cx="8661654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38D593F-CB83-4B8B-9C63-77823C689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4936" y="5009084"/>
            <a:ext cx="2167128" cy="134599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300">
                <a:solidFill>
                  <a:schemeClr val="bg1"/>
                </a:solidFill>
              </a:rPr>
              <a:t>Construction Figures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56D13EF-D431-4D0F-BFFC-1B5A686FF9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568952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2AF8ADD-6416-4A19-AE8F-C2A6ADE2CD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08982" y="5009084"/>
            <a:ext cx="5232654" cy="134599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en-US" altLang="en-US" sz="1500">
                <a:solidFill>
                  <a:schemeClr val="bg1"/>
                </a:solidFill>
              </a:rPr>
              <a:t>165,000 sq. ft. 3-story building</a:t>
            </a:r>
          </a:p>
          <a:p>
            <a:pPr indent="-228600">
              <a:lnSpc>
                <a:spcPct val="90000"/>
              </a:lnSpc>
            </a:pPr>
            <a:r>
              <a:rPr lang="en-US" altLang="en-US" sz="1500">
                <a:solidFill>
                  <a:schemeClr val="bg1"/>
                </a:solidFill>
              </a:rPr>
              <a:t>40% increase in storage capacity</a:t>
            </a:r>
          </a:p>
          <a:p>
            <a:pPr indent="-228600">
              <a:lnSpc>
                <a:spcPct val="90000"/>
              </a:lnSpc>
            </a:pPr>
            <a:r>
              <a:rPr lang="en-US" sz="1500">
                <a:solidFill>
                  <a:schemeClr val="bg1"/>
                </a:solidFill>
              </a:rPr>
              <a:t>Cost ~$100 million</a:t>
            </a:r>
          </a:p>
          <a:p>
            <a:pPr marL="0" indent="-228600">
              <a:lnSpc>
                <a:spcPct val="90000"/>
              </a:lnSpc>
            </a:pPr>
            <a:endParaRPr lang="en-US" altLang="en-US" sz="15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1215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A127C-C026-4236-8AA8-207E06E57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600"/>
              <a:t>Automated Storage and Retrieval System (ASRS)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D3E33-BE94-469A-87F6-0C64A7CF38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61228" y="1608794"/>
            <a:ext cx="4869543" cy="4166734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en-US" altLang="en-US" sz="2100" dirty="0"/>
              <a:t>Climate-controlled chamber</a:t>
            </a:r>
          </a:p>
          <a:p>
            <a:pPr indent="-228600">
              <a:lnSpc>
                <a:spcPct val="90000"/>
              </a:lnSpc>
            </a:pPr>
            <a:r>
              <a:rPr lang="en-US" altLang="en-US" sz="2100" dirty="0"/>
              <a:t>Approx. 50’ high and 140’ long</a:t>
            </a:r>
          </a:p>
          <a:p>
            <a:pPr indent="-228600">
              <a:lnSpc>
                <a:spcPct val="90000"/>
              </a:lnSpc>
            </a:pPr>
            <a:r>
              <a:rPr lang="en-US" altLang="en-US" sz="2100" dirty="0"/>
              <a:t>8,448 bins</a:t>
            </a:r>
          </a:p>
          <a:p>
            <a:pPr indent="-228600">
              <a:lnSpc>
                <a:spcPct val="90000"/>
              </a:lnSpc>
            </a:pPr>
            <a:r>
              <a:rPr lang="en-US" sz="2100" dirty="0"/>
              <a:t>764 shelving units</a:t>
            </a:r>
          </a:p>
          <a:p>
            <a:pPr indent="-228600">
              <a:lnSpc>
                <a:spcPct val="90000"/>
              </a:lnSpc>
            </a:pPr>
            <a:r>
              <a:rPr lang="en-US" sz="2100" dirty="0"/>
              <a:t>Stores 75% of current collection</a:t>
            </a:r>
          </a:p>
          <a:p>
            <a:pPr indent="-228600">
              <a:lnSpc>
                <a:spcPct val="90000"/>
              </a:lnSpc>
            </a:pPr>
            <a:r>
              <a:rPr lang="en-US" sz="2100" dirty="0"/>
              <a:t>Reduced the building’s footprint by 100,000 square feet, saving $54 million</a:t>
            </a:r>
          </a:p>
        </p:txBody>
      </p:sp>
      <p:pic>
        <p:nvPicPr>
          <p:cNvPr id="6" name="Content Placeholder 5" descr="A picture containing metal, wire, warehouse&#10;&#10;Description automatically generated">
            <a:extLst>
              <a:ext uri="{FF2B5EF4-FFF2-40B4-BE49-F238E27FC236}">
                <a16:creationId xmlns:a16="http://schemas.microsoft.com/office/drawing/2014/main" id="{2B026D60-29D0-481E-B5FD-D5544A12119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788025" y="1257142"/>
            <a:ext cx="2656850" cy="5212080"/>
          </a:xfrm>
          <a:prstGeom prst="rect">
            <a:avLst/>
          </a:prstGeom>
          <a:effectLst/>
        </p:spPr>
      </p:pic>
      <p:pic>
        <p:nvPicPr>
          <p:cNvPr id="8" name="Content Placeholder 5" descr="A picture containing building, stair, ceiling&#10;&#10;Description automatically generated">
            <a:extLst>
              <a:ext uri="{FF2B5EF4-FFF2-40B4-BE49-F238E27FC236}">
                <a16:creationId xmlns:a16="http://schemas.microsoft.com/office/drawing/2014/main" id="{EB4433B0-CEC4-0913-986D-C0D89B9BA25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7125" y="1257142"/>
            <a:ext cx="2642270" cy="521208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2214385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-1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A3CD3A3-D3C1-4567-BEC0-3A50E9A3A6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765173" y="4782312"/>
            <a:ext cx="8661654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38D593F-CB83-4B8B-9C63-77823C689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4936" y="5010912"/>
            <a:ext cx="2167128" cy="13441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300" dirty="0">
                <a:solidFill>
                  <a:schemeClr val="bg1"/>
                </a:solidFill>
              </a:rPr>
              <a:t>Lessons Learned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56D13EF-D431-4D0F-BFFC-1B5A686FF9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568952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5" descr="A picture containing text, indoor, vending machine&#10;&#10;Description automatically generated">
            <a:extLst>
              <a:ext uri="{FF2B5EF4-FFF2-40B4-BE49-F238E27FC236}">
                <a16:creationId xmlns:a16="http://schemas.microsoft.com/office/drawing/2014/main" id="{12B4FEC7-7728-4C76-B36C-21D2FE96057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3171" y="131135"/>
            <a:ext cx="6580467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8821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-1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A3CD3A3-D3C1-4567-BEC0-3A50E9A3A6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765173" y="4782312"/>
            <a:ext cx="8661654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38D593F-CB83-4B8B-9C63-77823C689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4936" y="5010912"/>
            <a:ext cx="2167128" cy="13441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300" dirty="0">
                <a:solidFill>
                  <a:schemeClr val="bg1"/>
                </a:solidFill>
              </a:rPr>
              <a:t>Lessons Learned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56D13EF-D431-4D0F-BFFC-1B5A686FF9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568952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23" descr="A picture containing indoor, wall, ceiling, floor&#10;&#10;Description automatically generated">
            <a:extLst>
              <a:ext uri="{FF2B5EF4-FFF2-40B4-BE49-F238E27FC236}">
                <a16:creationId xmlns:a16="http://schemas.microsoft.com/office/drawing/2014/main" id="{2DC7E7D8-058A-4564-A870-16780E7FC4D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624" y="228190"/>
            <a:ext cx="6580467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74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7762A-EE2D-42F0-BD2A-D845D1FB9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859" y="1341939"/>
            <a:ext cx="7474172" cy="3639636"/>
          </a:xfrm>
        </p:spPr>
        <p:txBody>
          <a:bodyPr>
            <a:normAutofit/>
          </a:bodyPr>
          <a:lstStyle/>
          <a:p>
            <a:r>
              <a:rPr lang="en-US" b="1" dirty="0"/>
              <a:t>Massachusetts</a:t>
            </a:r>
            <a:br>
              <a:rPr lang="en-US" dirty="0"/>
            </a:br>
            <a:r>
              <a:rPr lang="en-US" dirty="0"/>
              <a:t>Overview of project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09216D-9460-4B6A-860C-77D2A2C1A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03859" y="6356350"/>
            <a:ext cx="4894169" cy="365125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June 22, 2023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AF07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A drawing of a face&#10;&#10;Description automatically generated">
            <a:extLst>
              <a:ext uri="{FF2B5EF4-FFF2-40B4-BE49-F238E27FC236}">
                <a16:creationId xmlns:a16="http://schemas.microsoft.com/office/drawing/2014/main" id="{21E1F837-D7FA-4156-A7B9-BCB013DE01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3649" y="2857501"/>
            <a:ext cx="1283674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275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6891AC1-D5A3-4C13-BEC2-26D74BE227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8395" y="5240434"/>
            <a:ext cx="6801612" cy="1515965"/>
          </a:xfrm>
        </p:spPr>
        <p:txBody>
          <a:bodyPr>
            <a:normAutofit/>
          </a:bodyPr>
          <a:lstStyle/>
          <a:p>
            <a:r>
              <a:rPr lang="en-US" sz="1900" dirty="0">
                <a:solidFill>
                  <a:schemeClr val="bg2"/>
                </a:solidFill>
              </a:rPr>
              <a:t>Council of State Archivists</a:t>
            </a:r>
          </a:p>
          <a:p>
            <a:r>
              <a:rPr lang="en-US" sz="1900" dirty="0">
                <a:solidFill>
                  <a:schemeClr val="bg2"/>
                </a:solidFill>
              </a:rPr>
              <a:t>June 22, 2023</a:t>
            </a:r>
          </a:p>
          <a:p>
            <a:r>
              <a:rPr lang="en-US" sz="1400" dirty="0"/>
              <a:t>John Hannigan</a:t>
            </a:r>
          </a:p>
          <a:p>
            <a:r>
              <a:rPr lang="en-US" sz="1400" dirty="0"/>
              <a:t>Curator, Massachusetts Archives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632364" y="437565"/>
            <a:ext cx="69457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Source Sans Pro"/>
                <a:cs typeface="Source Sans Pro"/>
                <a:sym typeface="Source Sans Pro"/>
              </a:rPr>
              <a:t>Massachusetts Archives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Source Sans Pro"/>
                <a:cs typeface="Source Sans Pro"/>
                <a:sym typeface="Source Sans Pro"/>
              </a:rPr>
              <a:t>Vault Expansion and Construction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6" name="Content Placeholder 5" descr="A bench in front of a building&#10;&#10;Description automatically generated">
            <a:extLst>
              <a:ext uri="{FF2B5EF4-FFF2-40B4-BE49-F238E27FC236}">
                <a16:creationId xmlns:a16="http://schemas.microsoft.com/office/drawing/2014/main" id="{E7E526F4-634B-491A-9CA2-7EF74B8356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4052074" y="1422335"/>
            <a:ext cx="4106323" cy="373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465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7762A-EE2D-42F0-BD2A-D845D1FB9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553" y="75592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/>
              <a:t>Speakers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09216D-9460-4B6A-860C-77D2A2C1A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03859" y="6356350"/>
            <a:ext cx="4894169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June 22, 2023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AF07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drawing of a face&#10;&#10;Description automatically generated">
            <a:extLst>
              <a:ext uri="{FF2B5EF4-FFF2-40B4-BE49-F238E27FC236}">
                <a16:creationId xmlns:a16="http://schemas.microsoft.com/office/drawing/2014/main" id="{21E1F837-D7FA-4156-A7B9-BCB013DE01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3649" y="2857501"/>
            <a:ext cx="1283674" cy="114299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8610A13-0102-4C33-B6D7-DAEF103204EE}"/>
              </a:ext>
            </a:extLst>
          </p:cNvPr>
          <p:cNvSpPr txBox="1"/>
          <p:nvPr/>
        </p:nvSpPr>
        <p:spPr>
          <a:xfrm>
            <a:off x="4956315" y="3226298"/>
            <a:ext cx="35114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Jami </a:t>
            </a:r>
            <a:r>
              <a:rPr lang="en-US" dirty="0" err="1"/>
              <a:t>Awalt</a:t>
            </a:r>
            <a:endParaRPr lang="en-US" dirty="0"/>
          </a:p>
          <a:p>
            <a:r>
              <a:rPr lang="en-US" dirty="0"/>
              <a:t>Assistant State Archivist</a:t>
            </a:r>
          </a:p>
          <a:p>
            <a:r>
              <a:rPr lang="en-US" dirty="0"/>
              <a:t>Tennessee State Library &amp; Archives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5125647-4FB4-A558-9766-1429C25471A6}"/>
              </a:ext>
            </a:extLst>
          </p:cNvPr>
          <p:cNvSpPr txBox="1"/>
          <p:nvPr/>
        </p:nvSpPr>
        <p:spPr>
          <a:xfrm>
            <a:off x="1485465" y="4871323"/>
            <a:ext cx="2808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John Hannigan</a:t>
            </a:r>
          </a:p>
          <a:p>
            <a:r>
              <a:rPr lang="en-US" dirty="0"/>
              <a:t>Curator</a:t>
            </a:r>
          </a:p>
          <a:p>
            <a:r>
              <a:rPr lang="en-US" dirty="0"/>
              <a:t>Massachusetts Archives &amp; Commonwealth Museum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343480-C4B5-7D3D-4878-7C950869FC71}"/>
              </a:ext>
            </a:extLst>
          </p:cNvPr>
          <p:cNvSpPr txBox="1"/>
          <p:nvPr/>
        </p:nvSpPr>
        <p:spPr>
          <a:xfrm>
            <a:off x="3435879" y="1581274"/>
            <a:ext cx="2808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Chris Wood</a:t>
            </a:r>
          </a:p>
          <a:p>
            <a:r>
              <a:rPr lang="en-US" dirty="0"/>
              <a:t>Vice President and Architect</a:t>
            </a:r>
          </a:p>
          <a:p>
            <a:r>
              <a:rPr lang="en-US" dirty="0" err="1"/>
              <a:t>SmithGroup</a:t>
            </a:r>
            <a:endParaRPr lang="en-US" dirty="0"/>
          </a:p>
          <a:p>
            <a:r>
              <a:rPr lang="en-US" dirty="0"/>
              <a:t>Washington DC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9939BE-22F1-9C6E-F990-A251B727ED6B}"/>
              </a:ext>
            </a:extLst>
          </p:cNvPr>
          <p:cNvSpPr txBox="1"/>
          <p:nvPr/>
        </p:nvSpPr>
        <p:spPr>
          <a:xfrm>
            <a:off x="5039210" y="4871322"/>
            <a:ext cx="3703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Roberta Gebhardt</a:t>
            </a:r>
          </a:p>
          <a:p>
            <a:r>
              <a:rPr lang="en-US" dirty="0"/>
              <a:t>Library &amp; Archives Program Manager</a:t>
            </a:r>
          </a:p>
          <a:p>
            <a:r>
              <a:rPr lang="en-US" dirty="0"/>
              <a:t>Montana State Archives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C63908-3812-A2B2-7B88-8D356C768313}"/>
              </a:ext>
            </a:extLst>
          </p:cNvPr>
          <p:cNvSpPr txBox="1"/>
          <p:nvPr/>
        </p:nvSpPr>
        <p:spPr>
          <a:xfrm>
            <a:off x="1667898" y="3209520"/>
            <a:ext cx="229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Anthony Jahn</a:t>
            </a:r>
          </a:p>
          <a:p>
            <a:r>
              <a:rPr lang="en-US" dirty="0"/>
              <a:t>State Archivist</a:t>
            </a:r>
          </a:p>
          <a:p>
            <a:r>
              <a:rPr lang="en-US" dirty="0"/>
              <a:t>Iowa Historic Library &amp; Archives Bureau</a:t>
            </a:r>
          </a:p>
        </p:txBody>
      </p:sp>
    </p:spTree>
    <p:extLst>
      <p:ext uri="{BB962C8B-B14F-4D97-AF65-F5344CB8AC3E}">
        <p14:creationId xmlns:p14="http://schemas.microsoft.com/office/powerpoint/2010/main" val="29625583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6891AC1-D5A3-4C13-BEC2-26D74BE227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8395" y="5240434"/>
            <a:ext cx="6801612" cy="151596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76B642-AC73-EE54-88DE-31AFE52E63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0822" y="548138"/>
            <a:ext cx="8796757" cy="584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2350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6891AC1-D5A3-4C13-BEC2-26D74BE227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8395" y="5240434"/>
            <a:ext cx="6801612" cy="151596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480" y="463609"/>
            <a:ext cx="9039266" cy="600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6638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6891AC1-D5A3-4C13-BEC2-26D74BE227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8395" y="5240434"/>
            <a:ext cx="6801612" cy="151596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9016" y="648513"/>
            <a:ext cx="8360369" cy="555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2114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6891AC1-D5A3-4C13-BEC2-26D74BE227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8395" y="5240434"/>
            <a:ext cx="6801612" cy="151596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2792" y="521117"/>
            <a:ext cx="8764946" cy="582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2449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6891AC1-D5A3-4C13-BEC2-26D74BE227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8395" y="5240434"/>
            <a:ext cx="6801612" cy="151596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6363" y="473250"/>
            <a:ext cx="3859659" cy="581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0338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6891AC1-D5A3-4C13-BEC2-26D74BE227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8395" y="5240434"/>
            <a:ext cx="6801612" cy="151596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7139" y="689294"/>
            <a:ext cx="8424124" cy="559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1801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6891AC1-D5A3-4C13-BEC2-26D74BE227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8395" y="5240434"/>
            <a:ext cx="6801612" cy="151596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5288" y="540967"/>
            <a:ext cx="8947826" cy="594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2276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6891AC1-D5A3-4C13-BEC2-26D74BE227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8395" y="5240434"/>
            <a:ext cx="6801612" cy="151596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236" y="281889"/>
            <a:ext cx="4300234" cy="647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7982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6891AC1-D5A3-4C13-BEC2-26D74BE227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8395" y="5240434"/>
            <a:ext cx="6801612" cy="151596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7757" y="574157"/>
            <a:ext cx="8922888" cy="592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3309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6891AC1-D5A3-4C13-BEC2-26D74BE227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8395" y="5240434"/>
            <a:ext cx="6801612" cy="151596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9495" y="381249"/>
            <a:ext cx="3959412" cy="596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867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7762A-EE2D-42F0-BD2A-D845D1FB9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859" y="1341939"/>
            <a:ext cx="7474172" cy="3639636"/>
          </a:xfrm>
        </p:spPr>
        <p:txBody>
          <a:bodyPr>
            <a:normAutofit/>
          </a:bodyPr>
          <a:lstStyle/>
          <a:p>
            <a:r>
              <a:rPr lang="en-US" b="1" dirty="0"/>
              <a:t>Keynote:</a:t>
            </a:r>
            <a:br>
              <a:rPr lang="en-US" b="1" dirty="0"/>
            </a:br>
            <a:r>
              <a:rPr lang="en-US" b="1" dirty="0"/>
              <a:t>Chris Wood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09216D-9460-4B6A-860C-77D2A2C1A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03859" y="6356350"/>
            <a:ext cx="4894169" cy="365125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June 22, 2023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AF07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A drawing of a face&#10;&#10;Description automatically generated">
            <a:extLst>
              <a:ext uri="{FF2B5EF4-FFF2-40B4-BE49-F238E27FC236}">
                <a16:creationId xmlns:a16="http://schemas.microsoft.com/office/drawing/2014/main" id="{21E1F837-D7FA-4156-A7B9-BCB013DE01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3649" y="2857501"/>
            <a:ext cx="1283674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6336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6891AC1-D5A3-4C13-BEC2-26D74BE227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8395" y="5240434"/>
            <a:ext cx="6801612" cy="151596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6768" y="813241"/>
            <a:ext cx="8124866" cy="539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6263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6891AC1-D5A3-4C13-BEC2-26D74BE227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8395" y="5240434"/>
            <a:ext cx="6801612" cy="151596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0760" y="539642"/>
            <a:ext cx="8656881" cy="574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2376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6891AC1-D5A3-4C13-BEC2-26D74BE227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8395" y="5240434"/>
            <a:ext cx="6801612" cy="151596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1114" y="715015"/>
            <a:ext cx="8360369" cy="555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3307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7762A-EE2D-42F0-BD2A-D845D1FB9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859" y="1341939"/>
            <a:ext cx="7474172" cy="3639636"/>
          </a:xfrm>
        </p:spPr>
        <p:txBody>
          <a:bodyPr>
            <a:normAutofit/>
          </a:bodyPr>
          <a:lstStyle/>
          <a:p>
            <a:r>
              <a:rPr lang="en-US" b="1" dirty="0"/>
              <a:t>Montana</a:t>
            </a:r>
            <a:br>
              <a:rPr lang="en-US" dirty="0"/>
            </a:br>
            <a:r>
              <a:rPr lang="en-US" dirty="0"/>
              <a:t>Overview of project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09216D-9460-4B6A-860C-77D2A2C1A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03859" y="6356350"/>
            <a:ext cx="4894169" cy="365125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June 22, 2023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AF07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A drawing of a face&#10;&#10;Description automatically generated">
            <a:extLst>
              <a:ext uri="{FF2B5EF4-FFF2-40B4-BE49-F238E27FC236}">
                <a16:creationId xmlns:a16="http://schemas.microsoft.com/office/drawing/2014/main" id="{21E1F837-D7FA-4156-A7B9-BCB013DE01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3649" y="2857501"/>
            <a:ext cx="1283674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3348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1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23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25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27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B4C3FC-0F55-143E-62B3-0E362A79B2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713" y="248038"/>
            <a:ext cx="7063721" cy="1159200"/>
          </a:xfrm>
        </p:spPr>
        <p:txBody>
          <a:bodyPr anchor="ctr">
            <a:normAutofit/>
          </a:bodyPr>
          <a:lstStyle/>
          <a:p>
            <a:pPr algn="l"/>
            <a:r>
              <a:rPr lang="en-US" sz="4000" dirty="0">
                <a:solidFill>
                  <a:srgbClr val="FFFFFF"/>
                </a:solidFill>
              </a:rPr>
              <a:t>Montana Heritage Center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7CE7EF-6385-4560-4413-DB676A6ECC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499" y="390832"/>
            <a:ext cx="3233585" cy="873612"/>
          </a:xfrm>
        </p:spPr>
        <p:txBody>
          <a:bodyPr anchor="ctr">
            <a:normAutofit/>
          </a:bodyPr>
          <a:lstStyle/>
          <a:p>
            <a:pPr algn="l"/>
            <a:r>
              <a:rPr lang="en-US" sz="2800" dirty="0">
                <a:solidFill>
                  <a:srgbClr val="FFFFFF"/>
                </a:solidFill>
              </a:rPr>
              <a:t>Addition and Renovation </a:t>
            </a:r>
          </a:p>
        </p:txBody>
      </p:sp>
      <p:pic>
        <p:nvPicPr>
          <p:cNvPr id="5" name="Picture 4" descr="A high angle view of a building&#10;&#10;Description automatically generated with medium confidence">
            <a:extLst>
              <a:ext uri="{FF2B5EF4-FFF2-40B4-BE49-F238E27FC236}">
                <a16:creationId xmlns:a16="http://schemas.microsoft.com/office/drawing/2014/main" id="{44E58430-2DFA-522D-0BD8-8C171851D91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225" y="1997660"/>
            <a:ext cx="11327549" cy="40720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AE72723-BB61-9E45-60A3-A8114855D437}"/>
              </a:ext>
            </a:extLst>
          </p:cNvPr>
          <p:cNvSpPr txBox="1"/>
          <p:nvPr/>
        </p:nvSpPr>
        <p:spPr>
          <a:xfrm>
            <a:off x="504497" y="6227379"/>
            <a:ext cx="2814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66,000 square foot addition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166CBFFA-37C1-EDF4-6835-334D0A09E14B}"/>
              </a:ext>
            </a:extLst>
          </p:cNvPr>
          <p:cNvSpPr/>
          <p:nvPr/>
        </p:nvSpPr>
        <p:spPr>
          <a:xfrm rot="10800000">
            <a:off x="2404242" y="509131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1A6E4E-E4CC-2440-3F14-AD6469CFBF58}"/>
              </a:ext>
            </a:extLst>
          </p:cNvPr>
          <p:cNvSpPr txBox="1"/>
          <p:nvPr/>
        </p:nvSpPr>
        <p:spPr>
          <a:xfrm>
            <a:off x="7023538" y="6227379"/>
            <a:ext cx="4311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Renovation of 1953/1980’s existing building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3DBD9318-D0FE-02A6-A624-8BCA4C0B6A9C}"/>
              </a:ext>
            </a:extLst>
          </p:cNvPr>
          <p:cNvSpPr/>
          <p:nvPr/>
        </p:nvSpPr>
        <p:spPr>
          <a:xfrm rot="10800000">
            <a:off x="8868103" y="509131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90200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1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23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25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27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B4C3FC-0F55-143E-62B3-0E362A79B2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713" y="248038"/>
            <a:ext cx="7063721" cy="1159200"/>
          </a:xfrm>
        </p:spPr>
        <p:txBody>
          <a:bodyPr anchor="ctr">
            <a:normAutofit/>
          </a:bodyPr>
          <a:lstStyle/>
          <a:p>
            <a:pPr algn="l"/>
            <a:r>
              <a:rPr lang="en-US" sz="4000" dirty="0">
                <a:solidFill>
                  <a:srgbClr val="FFFFFF"/>
                </a:solidFill>
              </a:rPr>
              <a:t>Montana Heritage Center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7CE7EF-6385-4560-4413-DB676A6ECC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499" y="390832"/>
            <a:ext cx="3233585" cy="873612"/>
          </a:xfrm>
        </p:spPr>
        <p:txBody>
          <a:bodyPr anchor="ctr">
            <a:normAutofit/>
          </a:bodyPr>
          <a:lstStyle/>
          <a:p>
            <a:pPr algn="l"/>
            <a:r>
              <a:rPr lang="en-US" sz="2800" dirty="0">
                <a:solidFill>
                  <a:srgbClr val="FFFFFF"/>
                </a:solidFill>
              </a:rPr>
              <a:t>How did we get here?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667928-7130-7B05-E412-F8F2DC8FE7BD}"/>
              </a:ext>
            </a:extLst>
          </p:cNvPr>
          <p:cNvSpPr txBox="1"/>
          <p:nvPr/>
        </p:nvSpPr>
        <p:spPr>
          <a:xfrm>
            <a:off x="1773621" y="2309647"/>
            <a:ext cx="919129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2005 State Legislature authorized 7.5 million in bonds for construction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Initial design work/site selection was done around 2010 – no additional state funding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2019 Montana Museums Act passes and provides $37 million in funding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Broke ground in fall of 2020 – building/renovation to be phased so collections would not have to be moved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phasing plan in November of 2022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Library collections to be moved by the end of March 2023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Archives collections to stay in place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Archives staff need to relocate by the end of March 2023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03908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1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23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25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27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B4C3FC-0F55-143E-62B3-0E362A79B2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713" y="248038"/>
            <a:ext cx="7063721" cy="1159200"/>
          </a:xfrm>
        </p:spPr>
        <p:txBody>
          <a:bodyPr anchor="ctr">
            <a:normAutofit/>
          </a:bodyPr>
          <a:lstStyle/>
          <a:p>
            <a:pPr algn="l"/>
            <a:r>
              <a:rPr lang="en-US" sz="4000" dirty="0">
                <a:solidFill>
                  <a:srgbClr val="FFFFFF"/>
                </a:solidFill>
              </a:rPr>
              <a:t>Montana Heritage Center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7CE7EF-6385-4560-4413-DB676A6ECC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499" y="390832"/>
            <a:ext cx="3233585" cy="873612"/>
          </a:xfrm>
        </p:spPr>
        <p:txBody>
          <a:bodyPr anchor="ctr">
            <a:normAutofit/>
          </a:bodyPr>
          <a:lstStyle/>
          <a:p>
            <a:pPr algn="l"/>
            <a:r>
              <a:rPr lang="en-US" sz="2800" dirty="0">
                <a:solidFill>
                  <a:srgbClr val="FFFFFF"/>
                </a:solidFill>
              </a:rPr>
              <a:t>Now what?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667928-7130-7B05-E412-F8F2DC8FE7BD}"/>
              </a:ext>
            </a:extLst>
          </p:cNvPr>
          <p:cNvSpPr txBox="1"/>
          <p:nvPr/>
        </p:nvSpPr>
        <p:spPr>
          <a:xfrm>
            <a:off x="1079938" y="2309647"/>
            <a:ext cx="9884979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Mad scramble to figure out what to do and how to do it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Closed public Reference Room on December 15, 2023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Started stockpiling packing supplies - secured newsprint end rolls from the local paper for FREE – boxes on back order – bad weather delayed shipments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Weeding…lots and lots of weeding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Bound newspapers if available on microfilm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copies of lesser used items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Periodicals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Backlog items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Library collection packed in boxes and stored on pallets in the lobby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7341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3D614E-3C56-7901-F6BA-2EEFDB145AD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0499" y="94268"/>
            <a:ext cx="8371002" cy="5486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4F150A-086A-1CDA-8EEF-CC4EE6B3161C}"/>
              </a:ext>
            </a:extLst>
          </p:cNvPr>
          <p:cNvSpPr txBox="1"/>
          <p:nvPr/>
        </p:nvSpPr>
        <p:spPr>
          <a:xfrm>
            <a:off x="1910499" y="5785945"/>
            <a:ext cx="8371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Library materials on pallets in the lobby – 2,500 boxes on 77 pallets</a:t>
            </a:r>
          </a:p>
        </p:txBody>
      </p:sp>
    </p:spTree>
    <p:extLst>
      <p:ext uri="{BB962C8B-B14F-4D97-AF65-F5344CB8AC3E}">
        <p14:creationId xmlns:p14="http://schemas.microsoft.com/office/powerpoint/2010/main" val="14033006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1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23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25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27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B4C3FC-0F55-143E-62B3-0E362A79B2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713" y="248038"/>
            <a:ext cx="7063721" cy="1159200"/>
          </a:xfrm>
        </p:spPr>
        <p:txBody>
          <a:bodyPr anchor="ctr">
            <a:normAutofit/>
          </a:bodyPr>
          <a:lstStyle/>
          <a:p>
            <a:pPr algn="l"/>
            <a:r>
              <a:rPr lang="en-US" sz="4000" dirty="0">
                <a:solidFill>
                  <a:srgbClr val="FFFFFF"/>
                </a:solidFill>
              </a:rPr>
              <a:t>Montana Heritage Center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7CE7EF-6385-4560-4413-DB676A6ECC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499" y="390832"/>
            <a:ext cx="3233585" cy="873612"/>
          </a:xfrm>
        </p:spPr>
        <p:txBody>
          <a:bodyPr anchor="ctr">
            <a:normAutofit/>
          </a:bodyPr>
          <a:lstStyle/>
          <a:p>
            <a:pPr algn="l"/>
            <a:r>
              <a:rPr lang="en-US" sz="2800" dirty="0">
                <a:solidFill>
                  <a:srgbClr val="FFFFFF"/>
                </a:solidFill>
              </a:rPr>
              <a:t>Now what?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667928-7130-7B05-E412-F8F2DC8FE7BD}"/>
              </a:ext>
            </a:extLst>
          </p:cNvPr>
          <p:cNvSpPr txBox="1"/>
          <p:nvPr/>
        </p:nvSpPr>
        <p:spPr>
          <a:xfrm>
            <a:off x="1079938" y="2309647"/>
            <a:ext cx="9884979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Archives staff prepared the collection to stay in place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Shifted 877 linear feet of volumes (approx. length 3 football fields)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Shifted 1,235 linear feet of records (approx. length of 4 1/3 football fields)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Packed and relocated 100’s of rolled maps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Archives staff worked out a system of wrapping the stacks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Wrapped regular stacks/flat files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Wrapped 133 sections of compact shelving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Oh, and we were in the middle of a legislative session, so they had to keep up with picking up bills and minutes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98149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subway&#10;&#10;Description automatically generated">
            <a:extLst>
              <a:ext uri="{FF2B5EF4-FFF2-40B4-BE49-F238E27FC236}">
                <a16:creationId xmlns:a16="http://schemas.microsoft.com/office/drawing/2014/main" id="{82B54C45-8E85-7CA9-5ACE-CE65E08F71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ABB2B9-36F1-DC06-812F-88401C25E377}"/>
              </a:ext>
            </a:extLst>
          </p:cNvPr>
          <p:cNvSpPr txBox="1"/>
          <p:nvPr/>
        </p:nvSpPr>
        <p:spPr>
          <a:xfrm>
            <a:off x="268014" y="630621"/>
            <a:ext cx="2719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 mil plastic sheeting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 ft x 100 ft = 42 rolls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D552DC-AE72-8621-9344-BD83FE0C349B}"/>
              </a:ext>
            </a:extLst>
          </p:cNvPr>
          <p:cNvSpPr txBox="1"/>
          <p:nvPr/>
        </p:nvSpPr>
        <p:spPr>
          <a:xfrm>
            <a:off x="268015" y="2025869"/>
            <a:ext cx="2483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Polyhanging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&amp; seaming tape = 93 rolls</a:t>
            </a:r>
          </a:p>
        </p:txBody>
      </p:sp>
    </p:spTree>
    <p:extLst>
      <p:ext uri="{BB962C8B-B14F-4D97-AF65-F5344CB8AC3E}">
        <p14:creationId xmlns:p14="http://schemas.microsoft.com/office/powerpoint/2010/main" val="1518782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7762A-EE2D-42F0-BD2A-D845D1FB9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859" y="1341939"/>
            <a:ext cx="7474172" cy="3639636"/>
          </a:xfrm>
        </p:spPr>
        <p:txBody>
          <a:bodyPr>
            <a:normAutofit/>
          </a:bodyPr>
          <a:lstStyle/>
          <a:p>
            <a:r>
              <a:rPr lang="en-US" b="1" dirty="0"/>
              <a:t>Iowa</a:t>
            </a:r>
            <a:br>
              <a:rPr lang="en-US" dirty="0"/>
            </a:br>
            <a:r>
              <a:rPr lang="en-US" dirty="0"/>
              <a:t>Overview of project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09216D-9460-4B6A-860C-77D2A2C1A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03859" y="6356350"/>
            <a:ext cx="4894169" cy="365125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June 22, 2023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AF07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A drawing of a face&#10;&#10;Description automatically generated">
            <a:extLst>
              <a:ext uri="{FF2B5EF4-FFF2-40B4-BE49-F238E27FC236}">
                <a16:creationId xmlns:a16="http://schemas.microsoft.com/office/drawing/2014/main" id="{21E1F837-D7FA-4156-A7B9-BCB013DE01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3649" y="2857501"/>
            <a:ext cx="1283674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84791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&#10;&#10;Description automatically generated">
            <a:extLst>
              <a:ext uri="{FF2B5EF4-FFF2-40B4-BE49-F238E27FC236}">
                <a16:creationId xmlns:a16="http://schemas.microsoft.com/office/drawing/2014/main" id="{24AD9C80-6B87-3990-0BD2-F77635281EF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2605" y="0"/>
            <a:ext cx="8926791" cy="56992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F272D6-91DF-7D3D-D843-18E226C56ECB}"/>
              </a:ext>
            </a:extLst>
          </p:cNvPr>
          <p:cNvSpPr txBox="1"/>
          <p:nvPr/>
        </p:nvSpPr>
        <p:spPr>
          <a:xfrm>
            <a:off x="1632605" y="5943600"/>
            <a:ext cx="8926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View of the stacks</a:t>
            </a:r>
          </a:p>
        </p:txBody>
      </p:sp>
    </p:spTree>
    <p:extLst>
      <p:ext uri="{BB962C8B-B14F-4D97-AF65-F5344CB8AC3E}">
        <p14:creationId xmlns:p14="http://schemas.microsoft.com/office/powerpoint/2010/main" val="142647486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1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23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25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27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B4C3FC-0F55-143E-62B3-0E362A79B2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713" y="248038"/>
            <a:ext cx="7063721" cy="1159200"/>
          </a:xfrm>
        </p:spPr>
        <p:txBody>
          <a:bodyPr anchor="ctr">
            <a:normAutofit/>
          </a:bodyPr>
          <a:lstStyle/>
          <a:p>
            <a:pPr algn="l"/>
            <a:r>
              <a:rPr lang="en-US" sz="4000" dirty="0">
                <a:solidFill>
                  <a:srgbClr val="FFFFFF"/>
                </a:solidFill>
              </a:rPr>
              <a:t>Montana Heritage Center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7CE7EF-6385-4560-4413-DB676A6ECC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499" y="390832"/>
            <a:ext cx="3233585" cy="873612"/>
          </a:xfrm>
        </p:spPr>
        <p:txBody>
          <a:bodyPr anchor="ctr">
            <a:normAutofit/>
          </a:bodyPr>
          <a:lstStyle/>
          <a:p>
            <a:pPr algn="l"/>
            <a:r>
              <a:rPr lang="en-US" sz="2800" dirty="0">
                <a:solidFill>
                  <a:srgbClr val="FFFFFF"/>
                </a:solidFill>
              </a:rPr>
              <a:t>What’s next?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667928-7130-7B05-E412-F8F2DC8FE7BD}"/>
              </a:ext>
            </a:extLst>
          </p:cNvPr>
          <p:cNvSpPr txBox="1"/>
          <p:nvPr/>
        </p:nvSpPr>
        <p:spPr>
          <a:xfrm>
            <a:off x="1079938" y="2309647"/>
            <a:ext cx="988497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Library and Archives staff have moved into temporary office space. Archives staff have moved twice, currently housed in Museum gallery spaces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Renovation is slated to be complete in late 2024/early 2025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May be able to move into renovated office space as early as December 2023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Grand opening July 2025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266466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1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23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25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27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B4C3FC-0F55-143E-62B3-0E362A79B2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713" y="248038"/>
            <a:ext cx="7063721" cy="1159200"/>
          </a:xfrm>
        </p:spPr>
        <p:txBody>
          <a:bodyPr anchor="ctr">
            <a:normAutofit/>
          </a:bodyPr>
          <a:lstStyle/>
          <a:p>
            <a:pPr algn="l"/>
            <a:r>
              <a:rPr lang="en-US" sz="4000" dirty="0">
                <a:solidFill>
                  <a:srgbClr val="FFFFFF"/>
                </a:solidFill>
              </a:rPr>
              <a:t>Montana Heritage Center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7CE7EF-6385-4560-4413-DB676A6ECC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499" y="390832"/>
            <a:ext cx="3233585" cy="873612"/>
          </a:xfrm>
        </p:spPr>
        <p:txBody>
          <a:bodyPr anchor="ctr">
            <a:normAutofit/>
          </a:bodyPr>
          <a:lstStyle/>
          <a:p>
            <a:pPr algn="l"/>
            <a:r>
              <a:rPr lang="en-US" sz="2800" dirty="0">
                <a:solidFill>
                  <a:srgbClr val="FFFFFF"/>
                </a:solidFill>
              </a:rPr>
              <a:t>Lessons learned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667928-7130-7B05-E412-F8F2DC8FE7BD}"/>
              </a:ext>
            </a:extLst>
          </p:cNvPr>
          <p:cNvSpPr txBox="1"/>
          <p:nvPr/>
        </p:nvSpPr>
        <p:spPr>
          <a:xfrm>
            <a:off x="1079938" y="2309647"/>
            <a:ext cx="9884979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Stay flexible, keep your sense of humor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construction schedule is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ever changing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Say thank you often to your staff for all the work they are doing that is above and beyond what they signed up for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Feed your staff – taking time to meet, eat and decompress helped us all get through the big push to the end of March and then the end of May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now we wait for what’s next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732595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7762A-EE2D-42F0-BD2A-D845D1FB9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859" y="1341939"/>
            <a:ext cx="7474172" cy="3639636"/>
          </a:xfrm>
        </p:spPr>
        <p:txBody>
          <a:bodyPr>
            <a:normAutofit/>
          </a:bodyPr>
          <a:lstStyle/>
          <a:p>
            <a:r>
              <a:rPr lang="en-US" b="1" dirty="0"/>
              <a:t>Panel Discussion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09216D-9460-4B6A-860C-77D2A2C1A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03859" y="6356350"/>
            <a:ext cx="4894169" cy="365125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June 22, 2023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AF07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A drawing of a face&#10;&#10;Description automatically generated">
            <a:extLst>
              <a:ext uri="{FF2B5EF4-FFF2-40B4-BE49-F238E27FC236}">
                <a16:creationId xmlns:a16="http://schemas.microsoft.com/office/drawing/2014/main" id="{21E1F837-D7FA-4156-A7B9-BCB013DE01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3649" y="2857501"/>
            <a:ext cx="1283674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7093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7214B-21F2-43C4-860E-D638DF17F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/>
              <a:t>Questions and Comments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AF07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drawing of a face&#10;&#10;Description automatically generated">
            <a:extLst>
              <a:ext uri="{FF2B5EF4-FFF2-40B4-BE49-F238E27FC236}">
                <a16:creationId xmlns:a16="http://schemas.microsoft.com/office/drawing/2014/main" id="{8BA9CF78-9E19-4A6A-87F6-AEEEC962B6B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3649" y="2857501"/>
            <a:ext cx="1283674" cy="1142998"/>
          </a:xfrm>
          <a:prstGeom prst="rect">
            <a:avLst/>
          </a:prstGeom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id="{B93128F0-4EA7-4202-A26A-544057EB487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7288" y="2302744"/>
            <a:ext cx="2286198" cy="340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111276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A1CDE-9D47-40F7-91D0-A90706D0E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/>
              <a:t>Upcoming Member and </a:t>
            </a:r>
            <a:br>
              <a:rPr lang="en-US" dirty="0"/>
            </a:br>
            <a:r>
              <a:rPr lang="en-US" dirty="0"/>
              <a:t>SERI Webinars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BE424-479B-41C2-BE39-4D0A9F961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2826" y="1735912"/>
            <a:ext cx="6659124" cy="407817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800" dirty="0"/>
              <a:t>For Member webinars:</a:t>
            </a:r>
          </a:p>
          <a:p>
            <a:pPr marL="0" indent="0">
              <a:buNone/>
            </a:pPr>
            <a:r>
              <a:rPr lang="en-US" sz="1800" dirty="0">
                <a:hlinkClick r:id="rId2"/>
              </a:rPr>
              <a:t>https://www.statearchivists.org/programs-education/cosa-webinars</a:t>
            </a:r>
            <a:endParaRPr lang="en-US" sz="1800" dirty="0"/>
          </a:p>
          <a:p>
            <a:pPr marL="342900" indent="-342900">
              <a:buFont typeface="Arial"/>
              <a:buChar char="•"/>
            </a:pPr>
            <a:endParaRPr lang="en-US" sz="1800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SERI webinars: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https://www.statearchivists.org/events/event-description?CalendarEventKey=a0df8f77-af44-4ffb-9638-0187521a5374&amp;Home=%2fevents%2fmanage-events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indent="-342900">
              <a:buFont typeface="Arial"/>
              <a:buChar char="•"/>
            </a:pPr>
            <a:endParaRPr lang="en-US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B35336-2054-4456-BCD1-A07EECA35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03859" y="6356350"/>
            <a:ext cx="4894169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June 22, 2023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AF07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 descr="A drawing of a face&#10;&#10;Description automatically generated">
            <a:extLst>
              <a:ext uri="{FF2B5EF4-FFF2-40B4-BE49-F238E27FC236}">
                <a16:creationId xmlns:a16="http://schemas.microsoft.com/office/drawing/2014/main" id="{70ABF1FD-D457-444E-9091-F7F2518FF32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3649" y="2857501"/>
            <a:ext cx="1283674" cy="1142998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88ED515-7452-425A-AE8E-B3958CDDB9FA}"/>
              </a:ext>
            </a:extLst>
          </p:cNvPr>
          <p:cNvSpPr txBox="1">
            <a:spLocks/>
          </p:cNvSpPr>
          <p:nvPr/>
        </p:nvSpPr>
        <p:spPr>
          <a:xfrm>
            <a:off x="1371599" y="1821874"/>
            <a:ext cx="9732819" cy="47382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4699838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68F14-414C-455E-8904-9E83BB7D2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553" y="179889"/>
            <a:ext cx="7474172" cy="1325563"/>
          </a:xfrm>
        </p:spPr>
        <p:txBody>
          <a:bodyPr>
            <a:normAutofit/>
          </a:bodyPr>
          <a:lstStyle/>
          <a:p>
            <a:br>
              <a:rPr lang="en-US" sz="2800" b="1" dirty="0">
                <a:effectLst/>
              </a:rPr>
            </a:br>
            <a:r>
              <a:rPr lang="en-US" sz="2800" b="1" dirty="0">
                <a:effectLst/>
              </a:rPr>
              <a:t>  </a:t>
            </a:r>
            <a:r>
              <a:rPr lang="en-US" sz="2800" b="1" dirty="0"/>
              <a:t>Contact Us </a:t>
            </a:r>
            <a:br>
              <a:rPr lang="en-US" sz="2800" b="1" dirty="0">
                <a:effectLst/>
              </a:rPr>
            </a:b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FAEA5-FF6D-4334-B226-2F9834CBA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8" y="1866900"/>
            <a:ext cx="6467867" cy="4489450"/>
          </a:xfrm>
        </p:spPr>
        <p:txBody>
          <a:bodyPr anchor="ctr">
            <a:normAutofit lnSpcReduction="10000"/>
          </a:bodyPr>
          <a:lstStyle/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000" dirty="0"/>
              <a:t>CoSA Website</a:t>
            </a:r>
            <a:br>
              <a:rPr lang="en-US" sz="2000" dirty="0"/>
            </a:br>
            <a:r>
              <a:rPr lang="en-US" sz="2000" dirty="0">
                <a:hlinkClick r:id="rId2"/>
              </a:rPr>
              <a:t>http://www.statearchivists.org</a:t>
            </a:r>
            <a:endParaRPr lang="en-US" sz="2000" dirty="0"/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endParaRPr lang="en-US" sz="2000" dirty="0"/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000" dirty="0"/>
              <a:t>CoSA Resource Center</a:t>
            </a:r>
            <a:br>
              <a:rPr lang="en-US" sz="2000" dirty="0"/>
            </a:br>
            <a:r>
              <a:rPr lang="en-US" sz="2000" dirty="0">
                <a:hlinkClick r:id="rId3"/>
              </a:rPr>
              <a:t>https://www.statearchivists.org/research-resources/resource-center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CoSA Twitter Handle</a:t>
            </a:r>
            <a:br>
              <a:rPr lang="en-US" sz="2000" dirty="0"/>
            </a:br>
            <a:r>
              <a:rPr lang="en-US" sz="2000" dirty="0"/>
              <a:t>@StateArchivists</a:t>
            </a:r>
          </a:p>
          <a:p>
            <a:pPr marL="0" indent="0">
              <a:buNone/>
            </a:pPr>
            <a:endParaRPr lang="en-US" sz="20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/>
              <a:t>CoSA Facebook Page</a:t>
            </a:r>
            <a:br>
              <a:rPr lang="en-US" sz="2000" dirty="0"/>
            </a:br>
            <a:r>
              <a:rPr lang="en-US" sz="2000" dirty="0">
                <a:hlinkClick r:id="rId4"/>
              </a:rPr>
              <a:t>www.facebook.com/CouncilOfStateArchivists</a:t>
            </a:r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CoSA You Tube </a:t>
            </a:r>
            <a:br>
              <a:rPr lang="en-US" sz="2000" dirty="0"/>
            </a:br>
            <a:r>
              <a:rPr lang="en-US" sz="2000" dirty="0">
                <a:hlinkClick r:id="rId5"/>
              </a:rPr>
              <a:t>https://www.youtube.com/user/StateArchivists/</a:t>
            </a:r>
            <a:endParaRPr lang="en-US" sz="2000" dirty="0"/>
          </a:p>
          <a:p>
            <a:pPr marL="0" indent="0">
              <a:buNone/>
            </a:pPr>
            <a:endParaRPr lang="en-US" sz="20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1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AF07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drawing of a face&#10;&#10;Description automatically generated">
            <a:extLst>
              <a:ext uri="{FF2B5EF4-FFF2-40B4-BE49-F238E27FC236}">
                <a16:creationId xmlns:a16="http://schemas.microsoft.com/office/drawing/2014/main" id="{8385C00D-B05A-4949-B2B8-400DC111F37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3649" y="2857501"/>
            <a:ext cx="1283674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67119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5BB248E-9CFF-4B71-8DB1-7349CC2F3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919DE-2D43-4A66-BAB4-E73DD29546D8}" type="slidenum">
              <a:rPr lang="en-US" smtClean="0"/>
              <a:t>57</a:t>
            </a:fld>
            <a:endParaRPr lang="en-US"/>
          </a:p>
        </p:txBody>
      </p:sp>
      <p:pic>
        <p:nvPicPr>
          <p:cNvPr id="6" name="Content Placeholder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F61E8FE-0EEC-53B9-1163-FC04D75C1E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6947" y="2040041"/>
            <a:ext cx="4753695" cy="845101"/>
          </a:xfrm>
        </p:spPr>
      </p:pic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02C9F1B-11A8-29A9-0BD4-7E5C1F96A7A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862" y="1940666"/>
            <a:ext cx="3792739" cy="1043853"/>
          </a:xfrm>
          <a:prstGeom prst="rect">
            <a:avLst/>
          </a:prstGeom>
        </p:spPr>
      </p:pic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DA98BE54-A085-107D-4F87-A9FAB7C8774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7424" y="3464944"/>
            <a:ext cx="3792739" cy="941229"/>
          </a:xfrm>
          <a:prstGeom prst="rect">
            <a:avLst/>
          </a:prstGeom>
        </p:spPr>
      </p:pic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4F043864-9284-3A98-065C-8FC51B6788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7055" y="4980962"/>
            <a:ext cx="4820356" cy="867664"/>
          </a:xfrm>
          <a:prstGeom prst="rect">
            <a:avLst/>
          </a:prstGeom>
        </p:spPr>
      </p:pic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6EB69F94-C583-D6AD-6733-8C7A37434EF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7924" y="4656859"/>
            <a:ext cx="3031738" cy="15158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525669A-D004-44CD-A497-B3C4020C0359}"/>
              </a:ext>
            </a:extLst>
          </p:cNvPr>
          <p:cNvSpPr txBox="1"/>
          <p:nvPr/>
        </p:nvSpPr>
        <p:spPr>
          <a:xfrm>
            <a:off x="523875" y="229915"/>
            <a:ext cx="6619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Sponsors</a:t>
            </a:r>
          </a:p>
        </p:txBody>
      </p:sp>
      <p:pic>
        <p:nvPicPr>
          <p:cNvPr id="7" name="Picture 6" descr="A drawing of a face&#10;&#10;Description automatically generated">
            <a:extLst>
              <a:ext uri="{FF2B5EF4-FFF2-40B4-BE49-F238E27FC236}">
                <a16:creationId xmlns:a16="http://schemas.microsoft.com/office/drawing/2014/main" id="{14AA92C2-55A7-218D-AC7F-A2B2A21D0B4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1924" y="124518"/>
            <a:ext cx="1283674" cy="11429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5B74440-B7EC-F662-49B0-3F397B898D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85551" y="3451142"/>
            <a:ext cx="3448050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42326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EA1CDE-9D47-40F7-91D0-A90706D0E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n-US" sz="5400" dirty="0"/>
              <a:t>Webinar Evaluation</a:t>
            </a:r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BE424-479B-41C2-BE39-4D0A9F961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>
            <a:normAutofit/>
          </a:bodyPr>
          <a:lstStyle/>
          <a:p>
            <a:endParaRPr lang="en-US" sz="2200" dirty="0"/>
          </a:p>
          <a:p>
            <a:r>
              <a:rPr lang="en-US" sz="2200" dirty="0"/>
              <a:t>We really do appreciate your feedback!</a:t>
            </a:r>
          </a:p>
          <a:p>
            <a:endParaRPr lang="en-US" sz="2200" dirty="0"/>
          </a:p>
          <a:p>
            <a:r>
              <a:rPr lang="en-US" sz="2200" dirty="0"/>
              <a:t>Please take a moment and respond to the evaluation following this webinar.</a:t>
            </a:r>
          </a:p>
          <a:p>
            <a:pPr marL="342900" indent="-342900">
              <a:buFont typeface="Arial"/>
              <a:buChar char="•"/>
            </a:pPr>
            <a:endParaRPr lang="en-US" sz="2200" dirty="0"/>
          </a:p>
        </p:txBody>
      </p:sp>
      <p:pic>
        <p:nvPicPr>
          <p:cNvPr id="15" name="Picture 14" descr="A drawing of a face&#10;&#10;Description automatically generated">
            <a:extLst>
              <a:ext uri="{FF2B5EF4-FFF2-40B4-BE49-F238E27FC236}">
                <a16:creationId xmlns:a16="http://schemas.microsoft.com/office/drawing/2014/main" id="{70ABF1FD-D457-444E-9091-F7F2518FF32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4888" y="329183"/>
            <a:ext cx="3852119" cy="34299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6F62928-CA87-4843-B3C3-6F798E266D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8704" y="4079193"/>
            <a:ext cx="3886200" cy="2176272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88ED515-7452-425A-AE8E-B3958CDDB9FA}"/>
              </a:ext>
            </a:extLst>
          </p:cNvPr>
          <p:cNvSpPr txBox="1">
            <a:spLocks/>
          </p:cNvSpPr>
          <p:nvPr/>
        </p:nvSpPr>
        <p:spPr>
          <a:xfrm>
            <a:off x="1371599" y="1821874"/>
            <a:ext cx="9732819" cy="47382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47501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1AC3386-5AA6-4F0B-A0D6-C577F3D719A4}"/>
              </a:ext>
            </a:extLst>
          </p:cNvPr>
          <p:cNvSpPr txBox="1"/>
          <p:nvPr/>
        </p:nvSpPr>
        <p:spPr>
          <a:xfrm>
            <a:off x="6515100" y="4452034"/>
            <a:ext cx="383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State Historical Building </a:t>
            </a:r>
          </a:p>
          <a:p>
            <a:pPr defTabSz="457200"/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Renovation 2019 - Present </a:t>
            </a:r>
          </a:p>
          <a:p>
            <a:pPr defTabSz="457200"/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Lessons Learned </a:t>
            </a:r>
          </a:p>
          <a:p>
            <a:pPr defTabSz="457200"/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June 23, 2023</a:t>
            </a:r>
          </a:p>
        </p:txBody>
      </p:sp>
    </p:spTree>
    <p:extLst>
      <p:ext uri="{BB962C8B-B14F-4D97-AF65-F5344CB8AC3E}">
        <p14:creationId xmlns:p14="http://schemas.microsoft.com/office/powerpoint/2010/main" val="2530616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0F347DC-68C9-4D6A-AD42-EAD1C5A5F993}"/>
              </a:ext>
            </a:extLst>
          </p:cNvPr>
          <p:cNvSpPr/>
          <p:nvPr/>
        </p:nvSpPr>
        <p:spPr>
          <a:xfrm>
            <a:off x="3952362" y="259835"/>
            <a:ext cx="6029839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defTabSz="457200"/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Renovation Lessons Learned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788B1F-32A7-4A70-8644-7A4CD19B7B55}"/>
              </a:ext>
            </a:extLst>
          </p:cNvPr>
          <p:cNvSpPr txBox="1"/>
          <p:nvPr/>
        </p:nvSpPr>
        <p:spPr>
          <a:xfrm>
            <a:off x="2015611" y="1199271"/>
            <a:ext cx="484238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State Historical Building Background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A9F654-CA62-42B3-A4BA-06AAF1633A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7359282" y="1199270"/>
            <a:ext cx="2654300" cy="24871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794A8B-A38C-4F26-9F58-35F7086AC57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7809" y="1968501"/>
            <a:ext cx="5343672" cy="35624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F6CBC7F-DAED-444C-B891-01F1476AA5D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9282" y="4041074"/>
            <a:ext cx="2844800" cy="189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720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0F347DC-68C9-4D6A-AD42-EAD1C5A5F993}"/>
              </a:ext>
            </a:extLst>
          </p:cNvPr>
          <p:cNvSpPr/>
          <p:nvPr/>
        </p:nvSpPr>
        <p:spPr>
          <a:xfrm>
            <a:off x="3952362" y="259835"/>
            <a:ext cx="6029839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defTabSz="457200"/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Renovation Lessons Learned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788B1F-32A7-4A70-8644-7A4CD19B7B55}"/>
              </a:ext>
            </a:extLst>
          </p:cNvPr>
          <p:cNvSpPr txBox="1"/>
          <p:nvPr/>
        </p:nvSpPr>
        <p:spPr>
          <a:xfrm>
            <a:off x="2015611" y="1199271"/>
            <a:ext cx="38735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Key Priorities: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Complete the work on time and budget.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Safely perform work around exhibits and collections.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B3494F-3196-44D9-B83B-CF6818486D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2894" y="2749365"/>
            <a:ext cx="7566212" cy="33912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2070F31-2877-4164-BE06-5736B326D509}"/>
              </a:ext>
            </a:extLst>
          </p:cNvPr>
          <p:cNvSpPr txBox="1"/>
          <p:nvPr/>
        </p:nvSpPr>
        <p:spPr>
          <a:xfrm>
            <a:off x="6302891" y="1504070"/>
            <a:ext cx="325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Keep public access open through out construction.</a:t>
            </a:r>
          </a:p>
        </p:txBody>
      </p:sp>
    </p:spTree>
    <p:extLst>
      <p:ext uri="{BB962C8B-B14F-4D97-AF65-F5344CB8AC3E}">
        <p14:creationId xmlns:p14="http://schemas.microsoft.com/office/powerpoint/2010/main" val="518006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0F347DC-68C9-4D6A-AD42-EAD1C5A5F993}"/>
              </a:ext>
            </a:extLst>
          </p:cNvPr>
          <p:cNvSpPr/>
          <p:nvPr/>
        </p:nvSpPr>
        <p:spPr>
          <a:xfrm>
            <a:off x="3952362" y="259835"/>
            <a:ext cx="6029839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defTabSz="457200"/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Renovation Lessons Learned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239D29-C37E-4449-9E91-F59ABBABF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405" y="1763001"/>
            <a:ext cx="8429584" cy="45974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1451F6-535A-4AB5-A2E4-DE465EAAEB31}"/>
              </a:ext>
            </a:extLst>
          </p:cNvPr>
          <p:cNvSpPr txBox="1"/>
          <p:nvPr/>
        </p:nvSpPr>
        <p:spPr>
          <a:xfrm>
            <a:off x="1987406" y="1304365"/>
            <a:ext cx="3732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Roof Replacement</a:t>
            </a:r>
          </a:p>
        </p:txBody>
      </p:sp>
    </p:spTree>
    <p:extLst>
      <p:ext uri="{BB962C8B-B14F-4D97-AF65-F5344CB8AC3E}">
        <p14:creationId xmlns:p14="http://schemas.microsoft.com/office/powerpoint/2010/main" val="21692643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0C4F1843-7424-4ACA-BF6F-B7021766E089}" vid="{59058318-F9B1-4335-920C-C4DCB916CBBD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7469</TotalTime>
  <Words>1421</Words>
  <Application>Microsoft Office PowerPoint</Application>
  <PresentationFormat>Widescreen</PresentationFormat>
  <Paragraphs>265</Paragraphs>
  <Slides>58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58</vt:i4>
      </vt:variant>
    </vt:vector>
  </HeadingPairs>
  <TitlesOfParts>
    <vt:vector size="70" baseType="lpstr">
      <vt:lpstr>Arial</vt:lpstr>
      <vt:lpstr>Calibri</vt:lpstr>
      <vt:lpstr>Calibri Light</vt:lpstr>
      <vt:lpstr>Gill Sans MT</vt:lpstr>
      <vt:lpstr>Source Sans Pro</vt:lpstr>
      <vt:lpstr>Tw Cen MT</vt:lpstr>
      <vt:lpstr>Office Theme</vt:lpstr>
      <vt:lpstr>1_Office Theme</vt:lpstr>
      <vt:lpstr>3_Office Theme</vt:lpstr>
      <vt:lpstr>2_Office Theme</vt:lpstr>
      <vt:lpstr>Parcel</vt:lpstr>
      <vt:lpstr>4_Office Theme</vt:lpstr>
      <vt:lpstr>CoSA Member Webinar   Building/Remodeling Archives: Part 2 – Construction and Lessons Learned </vt:lpstr>
      <vt:lpstr>Webinar Agenda</vt:lpstr>
      <vt:lpstr>Speakers</vt:lpstr>
      <vt:lpstr>Keynote: Chris Wood </vt:lpstr>
      <vt:lpstr>Iowa Overview of project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Tennesee Overview of project </vt:lpstr>
      <vt:lpstr>Tennessee State Library and Archives</vt:lpstr>
      <vt:lpstr>History</vt:lpstr>
      <vt:lpstr>Collecting Areas</vt:lpstr>
      <vt:lpstr>New Building</vt:lpstr>
      <vt:lpstr>Construction Figures</vt:lpstr>
      <vt:lpstr>Automated Storage and Retrieval System (ASRS)</vt:lpstr>
      <vt:lpstr>Lessons Learned</vt:lpstr>
      <vt:lpstr>Lessons Learned</vt:lpstr>
      <vt:lpstr>Massachusetts Overview of project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Montana Overview of project </vt:lpstr>
      <vt:lpstr>Montana Heritage Center</vt:lpstr>
      <vt:lpstr>Montana Heritage Center</vt:lpstr>
      <vt:lpstr>Montana Heritage Center</vt:lpstr>
      <vt:lpstr>PowerPoint Presentation</vt:lpstr>
      <vt:lpstr>Montana Heritage Center</vt:lpstr>
      <vt:lpstr>PowerPoint Presentation</vt:lpstr>
      <vt:lpstr>PowerPoint Presentation</vt:lpstr>
      <vt:lpstr>Montana Heritage Center</vt:lpstr>
      <vt:lpstr>Montana Heritage Center</vt:lpstr>
      <vt:lpstr>Panel Discussion </vt:lpstr>
      <vt:lpstr>Questions and Comments</vt:lpstr>
      <vt:lpstr>Upcoming Member and  SERI Webinars </vt:lpstr>
      <vt:lpstr>   Contact Us  </vt:lpstr>
      <vt:lpstr>PowerPoint Presentation</vt:lpstr>
      <vt:lpstr>Webinar Evaluation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CoSA Member Webinar   What’s On Tap for CoSA in 2021</dc:title>
  <dc:creator>Barbara Teague</dc:creator>
  <cp:lastModifiedBy>lcjohnston@gmail.com</cp:lastModifiedBy>
  <cp:revision>54</cp:revision>
  <cp:lastPrinted>2022-01-13T15:28:39Z</cp:lastPrinted>
  <dcterms:created xsi:type="dcterms:W3CDTF">2021-01-16T22:52:10Z</dcterms:created>
  <dcterms:modified xsi:type="dcterms:W3CDTF">2023-06-22T15:41:25Z</dcterms:modified>
</cp:coreProperties>
</file>