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8.jp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9" r:id="rId15"/>
    <p:sldId id="290" r:id="rId16"/>
    <p:sldId id="269" r:id="rId17"/>
    <p:sldId id="291" r:id="rId18"/>
    <p:sldId id="292" r:id="rId19"/>
    <p:sldId id="293" r:id="rId20"/>
    <p:sldId id="282" r:id="rId21"/>
    <p:sldId id="270" r:id="rId22"/>
    <p:sldId id="271" r:id="rId23"/>
    <p:sldId id="294" r:id="rId24"/>
    <p:sldId id="275" r:id="rId25"/>
    <p:sldId id="276" r:id="rId26"/>
    <p:sldId id="277" r:id="rId27"/>
    <p:sldId id="278" r:id="rId28"/>
    <p:sldId id="296" r:id="rId29"/>
    <p:sldId id="297" r:id="rId30"/>
    <p:sldId id="279" r:id="rId31"/>
    <p:sldId id="298" r:id="rId32"/>
    <p:sldId id="295" r:id="rId33"/>
    <p:sldId id="280" r:id="rId34"/>
    <p:sldId id="281" r:id="rId35"/>
    <p:sldId id="300" r:id="rId36"/>
    <p:sldId id="284" r:id="rId37"/>
    <p:sldId id="285" r:id="rId38"/>
    <p:sldId id="301" r:id="rId39"/>
    <p:sldId id="299" r:id="rId40"/>
    <p:sldId id="286" r:id="rId41"/>
    <p:sldId id="288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7F3F-DC2C-410A-9492-DC04F930EF59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ABF2-45C1-4A70-9434-FF8365CD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6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Sasha</a:t>
            </a:r>
            <a:r>
              <a:rPr lang="en-US" baseline="0" dirty="0" smtClean="0"/>
              <a:t> Kim returning to Korea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BF2-45C1-4A70-9434-FF8365CDB4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95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5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attributions: </a:t>
            </a:r>
          </a:p>
          <a:p>
            <a:pPr marL="527050" indent="-514350">
              <a:lnSpc>
                <a:spcPts val="3540"/>
              </a:lnSpc>
              <a:spcBef>
                <a:spcPts val="100"/>
              </a:spcBef>
              <a:buClr>
                <a:srgbClr val="EDEBE0"/>
              </a:buClr>
              <a:buSzPct val="76666"/>
              <a:buAutoNum type="arabicPeriod"/>
              <a:tabLst>
                <a:tab pos="526415" algn="l"/>
                <a:tab pos="527050" algn="l"/>
              </a:tabLst>
            </a:pPr>
            <a:r>
              <a:rPr lang="en-US" sz="1200" dirty="0" smtClean="0">
                <a:latin typeface="+mn-lt"/>
                <a:cs typeface="Calibri"/>
              </a:rPr>
              <a:t>Monitor</a:t>
            </a:r>
            <a:r>
              <a:rPr lang="en-US" sz="1200" spc="-2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your</a:t>
            </a:r>
            <a:r>
              <a:rPr lang="en-US" sz="1200" spc="-1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attitude</a:t>
            </a:r>
            <a:r>
              <a:rPr lang="en-US" sz="1200" spc="-3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and</a:t>
            </a:r>
            <a:r>
              <a:rPr lang="en-US" sz="1200" spc="-15" dirty="0" smtClean="0">
                <a:latin typeface="+mn-lt"/>
                <a:cs typeface="Calibri"/>
              </a:rPr>
              <a:t> </a:t>
            </a:r>
            <a:r>
              <a:rPr lang="en-US" sz="1200" spc="-10" dirty="0" smtClean="0">
                <a:latin typeface="+mn-lt"/>
                <a:cs typeface="Calibri"/>
              </a:rPr>
              <a:t>mood.</a:t>
            </a:r>
            <a:endParaRPr lang="en-US" sz="1200" dirty="0" smtClean="0">
              <a:latin typeface="+mn-lt"/>
              <a:cs typeface="Calibri"/>
            </a:endParaRPr>
          </a:p>
          <a:p>
            <a:pPr marL="527050" marR="281305" indent="-514350">
              <a:lnSpc>
                <a:spcPct val="80000"/>
              </a:lnSpc>
              <a:spcBef>
                <a:spcPts val="660"/>
              </a:spcBef>
              <a:buClr>
                <a:srgbClr val="EDEBE0"/>
              </a:buClr>
              <a:buSzPct val="76666"/>
              <a:buAutoNum type="arabicPeriod"/>
              <a:tabLst>
                <a:tab pos="526415" algn="l"/>
                <a:tab pos="527050" algn="l"/>
              </a:tabLst>
            </a:pPr>
            <a:r>
              <a:rPr lang="en-US" sz="1200" dirty="0" smtClean="0">
                <a:latin typeface="+mn-lt"/>
                <a:cs typeface="Calibri"/>
              </a:rPr>
              <a:t>Consider</a:t>
            </a:r>
            <a:r>
              <a:rPr lang="en-US" sz="1200" spc="-4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whether</a:t>
            </a:r>
            <a:r>
              <a:rPr lang="en-US" sz="1200" spc="-3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sophisticated</a:t>
            </a:r>
            <a:r>
              <a:rPr lang="en-US" sz="1200" spc="-35" dirty="0" smtClean="0">
                <a:latin typeface="+mn-lt"/>
                <a:cs typeface="Calibri"/>
              </a:rPr>
              <a:t> </a:t>
            </a:r>
            <a:r>
              <a:rPr lang="en-US" sz="1200" spc="-10" dirty="0" smtClean="0">
                <a:latin typeface="+mn-lt"/>
                <a:cs typeface="Calibri"/>
              </a:rPr>
              <a:t>stereotypes apply.</a:t>
            </a:r>
            <a:endParaRPr lang="en-US" sz="1200" dirty="0" smtClean="0">
              <a:latin typeface="+mn-lt"/>
              <a:cs typeface="Calibri"/>
            </a:endParaRPr>
          </a:p>
          <a:p>
            <a:pPr marL="527050" indent="-514350">
              <a:lnSpc>
                <a:spcPts val="3420"/>
              </a:lnSpc>
              <a:buClr>
                <a:srgbClr val="EDEBE0"/>
              </a:buClr>
              <a:buSzPct val="76666"/>
              <a:buAutoNum type="arabicPeriod"/>
              <a:tabLst>
                <a:tab pos="526415" algn="l"/>
                <a:tab pos="527050" algn="l"/>
              </a:tabLst>
            </a:pPr>
            <a:r>
              <a:rPr lang="en-US" sz="1200" dirty="0" smtClean="0">
                <a:latin typeface="+mn-lt"/>
                <a:cs typeface="Calibri"/>
              </a:rPr>
              <a:t>Focus</a:t>
            </a:r>
            <a:r>
              <a:rPr lang="en-US" sz="1200" spc="-3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on</a:t>
            </a:r>
            <a:r>
              <a:rPr lang="en-US" sz="1200" spc="-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the</a:t>
            </a:r>
            <a:r>
              <a:rPr lang="en-US" sz="1200" spc="-20" dirty="0" smtClean="0">
                <a:latin typeface="+mn-lt"/>
                <a:cs typeface="Calibri"/>
              </a:rPr>
              <a:t> </a:t>
            </a:r>
            <a:r>
              <a:rPr lang="en-US" sz="1200" spc="-10" dirty="0" smtClean="0">
                <a:latin typeface="+mn-lt"/>
                <a:cs typeface="Calibri"/>
              </a:rPr>
              <a:t>individual.</a:t>
            </a:r>
            <a:endParaRPr lang="en-US" sz="1200" dirty="0" smtClean="0">
              <a:latin typeface="+mn-lt"/>
              <a:cs typeface="Calibri"/>
            </a:endParaRPr>
          </a:p>
          <a:p>
            <a:pPr marL="527050" marR="50800" indent="-514350">
              <a:lnSpc>
                <a:spcPct val="80000"/>
              </a:lnSpc>
              <a:spcBef>
                <a:spcPts val="660"/>
              </a:spcBef>
              <a:buClr>
                <a:srgbClr val="EDEBE0"/>
              </a:buClr>
              <a:buSzPct val="76666"/>
              <a:buAutoNum type="arabicPeriod"/>
              <a:tabLst>
                <a:tab pos="526415" algn="l"/>
                <a:tab pos="527050" algn="l"/>
              </a:tabLst>
            </a:pPr>
            <a:r>
              <a:rPr lang="en-US" sz="1200" dirty="0" smtClean="0">
                <a:latin typeface="+mn-lt"/>
                <a:cs typeface="Calibri"/>
              </a:rPr>
              <a:t>Build</a:t>
            </a:r>
            <a:r>
              <a:rPr lang="en-US" sz="1200" spc="-3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your</a:t>
            </a:r>
            <a:r>
              <a:rPr lang="en-US" sz="1200" spc="-1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knowledge</a:t>
            </a:r>
            <a:r>
              <a:rPr lang="en-US" sz="1200" spc="-1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and</a:t>
            </a:r>
            <a:r>
              <a:rPr lang="en-US" sz="1200" spc="-2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experience</a:t>
            </a:r>
            <a:r>
              <a:rPr lang="en-US" sz="1200" spc="-3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base</a:t>
            </a:r>
            <a:r>
              <a:rPr lang="en-US" sz="1200" spc="-25" dirty="0" smtClean="0">
                <a:latin typeface="+mn-lt"/>
                <a:cs typeface="Calibri"/>
              </a:rPr>
              <a:t> so </a:t>
            </a:r>
            <a:r>
              <a:rPr lang="en-US" sz="1200" dirty="0" smtClean="0">
                <a:latin typeface="+mn-lt"/>
                <a:cs typeface="Calibri"/>
              </a:rPr>
              <a:t>that</a:t>
            </a:r>
            <a:r>
              <a:rPr lang="en-US" sz="1200" spc="-4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you</a:t>
            </a:r>
            <a:r>
              <a:rPr lang="en-US" sz="1200" spc="-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make</a:t>
            </a:r>
            <a:r>
              <a:rPr lang="en-US" sz="1200" spc="-2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more</a:t>
            </a:r>
            <a:r>
              <a:rPr lang="en-US" sz="1200" spc="-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accurate</a:t>
            </a:r>
            <a:r>
              <a:rPr lang="en-US" sz="1200" spc="-30" dirty="0" smtClean="0">
                <a:latin typeface="+mn-lt"/>
                <a:cs typeface="Calibri"/>
              </a:rPr>
              <a:t> </a:t>
            </a:r>
            <a:r>
              <a:rPr lang="en-US" sz="1200" spc="-10" dirty="0" smtClean="0">
                <a:latin typeface="+mn-lt"/>
                <a:cs typeface="Calibri"/>
              </a:rPr>
              <a:t>attributions.</a:t>
            </a:r>
            <a:endParaRPr lang="en-US" sz="1200" dirty="0" smtClean="0">
              <a:latin typeface="+mn-lt"/>
              <a:cs typeface="Calibri"/>
            </a:endParaRPr>
          </a:p>
          <a:p>
            <a:pPr marL="527050" indent="-514350">
              <a:lnSpc>
                <a:spcPts val="3420"/>
              </a:lnSpc>
              <a:buClr>
                <a:srgbClr val="EDEBE0"/>
              </a:buClr>
              <a:buSzPct val="76666"/>
              <a:buAutoNum type="arabicPeriod"/>
              <a:tabLst>
                <a:tab pos="526415" algn="l"/>
                <a:tab pos="527050" algn="l"/>
              </a:tabLst>
            </a:pPr>
            <a:r>
              <a:rPr lang="en-US" sz="1200" dirty="0" smtClean="0">
                <a:latin typeface="+mn-lt"/>
                <a:cs typeface="Calibri"/>
              </a:rPr>
              <a:t>Suspend</a:t>
            </a:r>
            <a:r>
              <a:rPr lang="en-US" sz="1200" spc="-35" dirty="0" smtClean="0">
                <a:latin typeface="+mn-lt"/>
                <a:cs typeface="Calibri"/>
              </a:rPr>
              <a:t> </a:t>
            </a:r>
            <a:r>
              <a:rPr lang="en-US" sz="1200" spc="-10" dirty="0" smtClean="0">
                <a:latin typeface="+mn-lt"/>
                <a:cs typeface="Calibri"/>
              </a:rPr>
              <a:t>judgment.</a:t>
            </a:r>
            <a:endParaRPr lang="en-US" sz="1200" dirty="0" smtClean="0">
              <a:latin typeface="+mn-lt"/>
              <a:cs typeface="Calibri"/>
            </a:endParaRPr>
          </a:p>
          <a:p>
            <a:pPr marL="527050" marR="5080" indent="-514350">
              <a:lnSpc>
                <a:spcPct val="80000"/>
              </a:lnSpc>
              <a:spcBef>
                <a:spcPts val="660"/>
              </a:spcBef>
              <a:buClr>
                <a:srgbClr val="EDEBE0"/>
              </a:buClr>
              <a:buSzPct val="76666"/>
              <a:buAutoNum type="arabicPeriod"/>
              <a:tabLst>
                <a:tab pos="526415" algn="l"/>
                <a:tab pos="527050" algn="l"/>
              </a:tabLst>
            </a:pPr>
            <a:r>
              <a:rPr lang="en-US" sz="1200" dirty="0" smtClean="0">
                <a:latin typeface="+mn-lt"/>
                <a:cs typeface="Calibri"/>
              </a:rPr>
              <a:t>Share</a:t>
            </a:r>
            <a:r>
              <a:rPr lang="en-US" sz="1200" spc="-4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your</a:t>
            </a:r>
            <a:r>
              <a:rPr lang="en-US" sz="1200" spc="-1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attributions</a:t>
            </a:r>
            <a:r>
              <a:rPr lang="en-US" sz="1200" spc="-3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with</a:t>
            </a:r>
            <a:r>
              <a:rPr lang="en-US" sz="1200" spc="-20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the</a:t>
            </a:r>
            <a:r>
              <a:rPr lang="en-US" sz="1200" spc="-25" dirty="0" smtClean="0">
                <a:latin typeface="+mn-lt"/>
                <a:cs typeface="Calibri"/>
              </a:rPr>
              <a:t> </a:t>
            </a:r>
            <a:r>
              <a:rPr lang="en-US" sz="1200" dirty="0" smtClean="0">
                <a:latin typeface="+mn-lt"/>
                <a:cs typeface="Calibri"/>
              </a:rPr>
              <a:t>“other”;</a:t>
            </a:r>
            <a:r>
              <a:rPr lang="en-US" sz="1200" spc="-30" dirty="0" smtClean="0">
                <a:latin typeface="+mn-lt"/>
                <a:cs typeface="Calibri"/>
              </a:rPr>
              <a:t> </a:t>
            </a:r>
            <a:r>
              <a:rPr lang="en-US" sz="1200" spc="-20" dirty="0" smtClean="0">
                <a:latin typeface="+mn-lt"/>
                <a:cs typeface="Calibri"/>
              </a:rPr>
              <a:t>seek </a:t>
            </a:r>
            <a:r>
              <a:rPr lang="en-US" sz="1200" spc="-10" dirty="0" smtClean="0">
                <a:latin typeface="+mn-lt"/>
                <a:cs typeface="Calibri"/>
              </a:rPr>
              <a:t>feedback.</a:t>
            </a:r>
            <a:endParaRPr lang="en-US" sz="1200" dirty="0" smtClean="0"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13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aw-US" dirty="0" smtClean="0"/>
              <a:t>An</a:t>
            </a:r>
            <a:r>
              <a:rPr lang="haw-US" baseline="0" dirty="0" smtClean="0"/>
              <a:t> appropriate opportunity is creating a reparative decription team, i.e. https://snaccooperative.org/ winners of the 2015 C.F.W. Coker Award or Yaleʻs Reparative Archival Description Working Group https://guides.library.yale.edu/reparativearchivaldescription</a:t>
            </a:r>
          </a:p>
          <a:p>
            <a:endParaRPr lang="haw-US" baseline="0" dirty="0" smtClean="0"/>
          </a:p>
          <a:p>
            <a:r>
              <a:rPr lang="haw-US" baseline="0" dirty="0" smtClean="0"/>
              <a:t>NARA Guidance https://www.archives.gov/news/topics/recommendations-from-internal-task-force-on-racism</a:t>
            </a:r>
          </a:p>
          <a:p>
            <a:endParaRPr lang="haw-US" baseline="0" dirty="0" smtClean="0"/>
          </a:p>
          <a:p>
            <a:r>
              <a:rPr lang="haw-US" baseline="0" dirty="0" smtClean="0"/>
              <a:t>Executive Order 13985 Jan 20, 2021 Advancing Racial Equity and Support for Underserved Communiites through the Federal Government</a:t>
            </a:r>
          </a:p>
          <a:p>
            <a:r>
              <a:rPr lang="haw-US" baseline="0" dirty="0" smtClean="0"/>
              <a:t>https://www.federalregister.gov/documents/2021/01/25/2021-01753/advancing-racial-equity-and-support-for-underserved-communities-through-the-federal-government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9ABF2-45C1-4A70-9434-FF8365CDB4F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7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19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11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0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1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2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20BA9-6700-4BCF-BF43-D33084998A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430" y="1058305"/>
            <a:ext cx="7287139" cy="250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30500" y="4075824"/>
            <a:ext cx="321817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0225" y="1490317"/>
            <a:ext cx="3864587" cy="44441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86325" y="1711110"/>
            <a:ext cx="3633470" cy="428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25" y="127318"/>
            <a:ext cx="80835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8524" y="1704128"/>
            <a:ext cx="7990205" cy="440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0333" y="1447038"/>
            <a:ext cx="594296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dirty="0" smtClean="0">
                <a:solidFill>
                  <a:srgbClr val="366092"/>
                </a:solidFill>
              </a:rPr>
              <a:t>Cultural</a:t>
            </a:r>
            <a:r>
              <a:rPr sz="4400" spc="-75" dirty="0" smtClean="0">
                <a:solidFill>
                  <a:srgbClr val="366092"/>
                </a:solidFill>
              </a:rPr>
              <a:t> </a:t>
            </a:r>
            <a:r>
              <a:rPr sz="4400" spc="-20" dirty="0" smtClean="0">
                <a:solidFill>
                  <a:srgbClr val="366092"/>
                </a:solidFill>
              </a:rPr>
              <a:t>Competency's</a:t>
            </a:r>
            <a:r>
              <a:rPr lang="en-US" sz="4400" spc="-20" dirty="0" smtClean="0">
                <a:solidFill>
                  <a:srgbClr val="366092"/>
                </a:solidFill>
              </a:rPr>
              <a:t> Role in DEIA in</a:t>
            </a:r>
            <a:r>
              <a:rPr sz="4400" spc="-80" dirty="0" smtClean="0">
                <a:solidFill>
                  <a:srgbClr val="366092"/>
                </a:solidFill>
              </a:rPr>
              <a:t> </a:t>
            </a:r>
            <a:r>
              <a:rPr lang="en-US" sz="4400" spc="-10" dirty="0" smtClean="0">
                <a:solidFill>
                  <a:srgbClr val="366092"/>
                </a:solidFill>
              </a:rPr>
              <a:t>Cultural Heritage Institutions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3396806" y="5365377"/>
            <a:ext cx="253555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100"/>
              </a:spcBef>
            </a:pP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Helen</a:t>
            </a:r>
            <a:r>
              <a:rPr sz="1400" spc="-35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Wong</a:t>
            </a:r>
            <a:r>
              <a:rPr sz="1400" spc="-30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Smith,</a:t>
            </a:r>
            <a:r>
              <a:rPr sz="1400" spc="-35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MLIS,</a:t>
            </a:r>
            <a:r>
              <a:rPr sz="1400" spc="-30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CA,</a:t>
            </a:r>
            <a:r>
              <a:rPr sz="1400" spc="-30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366092"/>
                </a:solidFill>
                <a:latin typeface="Calibri"/>
                <a:cs typeface="Calibri"/>
              </a:rPr>
              <a:t>FSAA </a:t>
            </a:r>
            <a:r>
              <a:rPr sz="1400" spc="-10" dirty="0">
                <a:solidFill>
                  <a:srgbClr val="366092"/>
                </a:solidFill>
                <a:latin typeface="Calibri"/>
                <a:cs typeface="Calibri"/>
              </a:rPr>
              <a:t>Archivist</a:t>
            </a:r>
            <a:r>
              <a:rPr sz="1400" spc="-5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for</a:t>
            </a:r>
            <a:r>
              <a:rPr sz="1400" spc="-5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66092"/>
                </a:solidFill>
                <a:latin typeface="Calibri"/>
                <a:cs typeface="Calibri"/>
              </a:rPr>
              <a:t>University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66092"/>
                </a:solidFill>
                <a:latin typeface="Calibri"/>
                <a:cs typeface="Calibri"/>
              </a:rPr>
              <a:t>Records University</a:t>
            </a:r>
            <a:r>
              <a:rPr sz="1400" spc="5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66092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366092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66092"/>
                </a:solidFill>
                <a:latin typeface="Calibri"/>
                <a:cs typeface="Calibri"/>
              </a:rPr>
              <a:t>Hawai`i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0333" y="3810779"/>
            <a:ext cx="587346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solidFill>
                  <a:srgbClr val="366092"/>
                </a:solidFill>
                <a:latin typeface="Calibri"/>
                <a:cs typeface="Calibri"/>
              </a:rPr>
              <a:t>Institute of Museum and Library and Museum Services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 smtClean="0">
                <a:solidFill>
                  <a:srgbClr val="366092"/>
                </a:solidFill>
                <a:latin typeface="Calibri"/>
                <a:cs typeface="Calibri"/>
              </a:rPr>
              <a:t>August 2, 2022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805179"/>
            <a:ext cx="372300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Dyad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discussion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8945" y="1990344"/>
            <a:ext cx="8063230" cy="327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3050" marR="5080" indent="-280098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rial"/>
                <a:cs typeface="Arial"/>
              </a:rPr>
              <a:t>When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have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been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recipient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cultural stereotyping?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450">
              <a:latin typeface="Arial"/>
              <a:cs typeface="Arial"/>
            </a:endParaRPr>
          </a:p>
          <a:p>
            <a:pPr marL="461009" indent="-412115">
              <a:lnSpc>
                <a:spcPct val="100000"/>
              </a:lnSpc>
              <a:buClr>
                <a:srgbClr val="EEECE1"/>
              </a:buClr>
              <a:buSzPct val="75000"/>
              <a:buFont typeface="Courier New"/>
              <a:buChar char="o"/>
              <a:tabLst>
                <a:tab pos="461645" algn="l"/>
              </a:tabLst>
            </a:pPr>
            <a:r>
              <a:rPr sz="3200" dirty="0">
                <a:latin typeface="Arial"/>
                <a:cs typeface="Arial"/>
              </a:rPr>
              <a:t>What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feel?</a:t>
            </a:r>
            <a:endParaRPr sz="3200">
              <a:latin typeface="Arial"/>
              <a:cs typeface="Arial"/>
            </a:endParaRPr>
          </a:p>
          <a:p>
            <a:pPr marL="461009" indent="-412115">
              <a:lnSpc>
                <a:spcPct val="100000"/>
              </a:lnSpc>
              <a:spcBef>
                <a:spcPts val="640"/>
              </a:spcBef>
              <a:buClr>
                <a:srgbClr val="EEECE1"/>
              </a:buClr>
              <a:buSzPct val="75000"/>
              <a:buFont typeface="Courier New"/>
              <a:buChar char="o"/>
              <a:tabLst>
                <a:tab pos="461645" algn="l"/>
              </a:tabLst>
            </a:pPr>
            <a:r>
              <a:rPr sz="3200" dirty="0">
                <a:latin typeface="Arial"/>
                <a:cs typeface="Arial"/>
              </a:rPr>
              <a:t>How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did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</a:t>
            </a:r>
            <a:r>
              <a:rPr sz="3200" spc="-10" dirty="0">
                <a:latin typeface="Arial"/>
                <a:cs typeface="Arial"/>
              </a:rPr>
              <a:t> respond?</a:t>
            </a:r>
            <a:endParaRPr sz="3200">
              <a:latin typeface="Arial"/>
              <a:cs typeface="Arial"/>
            </a:endParaRPr>
          </a:p>
          <a:p>
            <a:pPr marL="461009" indent="-412115">
              <a:lnSpc>
                <a:spcPct val="100000"/>
              </a:lnSpc>
              <a:spcBef>
                <a:spcPts val="640"/>
              </a:spcBef>
              <a:buClr>
                <a:srgbClr val="EEECE1"/>
              </a:buClr>
              <a:buSzPct val="75000"/>
              <a:buFont typeface="Courier New"/>
              <a:buChar char="o"/>
              <a:tabLst>
                <a:tab pos="461645" algn="l"/>
              </a:tabLst>
            </a:pPr>
            <a:r>
              <a:rPr sz="3200" dirty="0">
                <a:latin typeface="Arial"/>
                <a:cs typeface="Arial"/>
              </a:rPr>
              <a:t>Were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there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any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lessons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learned?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3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Cultural</a:t>
            </a:r>
            <a:r>
              <a:rPr sz="4400" spc="-120" dirty="0"/>
              <a:t> </a:t>
            </a:r>
            <a:r>
              <a:rPr sz="4400" dirty="0"/>
              <a:t>Competence</a:t>
            </a:r>
            <a:r>
              <a:rPr sz="4400" spc="-120" dirty="0"/>
              <a:t> </a:t>
            </a:r>
            <a:r>
              <a:rPr sz="4400" spc="-10" dirty="0"/>
              <a:t>Continuum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07558" y="3430037"/>
            <a:ext cx="3007995" cy="1264285"/>
            <a:chOff x="407558" y="3430037"/>
            <a:chExt cx="3007995" cy="1264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558" y="3430037"/>
              <a:ext cx="3007469" cy="12639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358" y="3455838"/>
              <a:ext cx="2905868" cy="116234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52926" y="3746334"/>
            <a:ext cx="1717039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93065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Century Schoolbook"/>
                <a:cs typeface="Century Schoolbook"/>
              </a:rPr>
              <a:t>Cultural Destructiveness</a:t>
            </a:r>
            <a:endParaRPr sz="1800">
              <a:latin typeface="Century Schoolbook"/>
              <a:cs typeface="Century Schoolboo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22840" y="3430037"/>
            <a:ext cx="3007995" cy="1264285"/>
            <a:chOff x="3022840" y="3430037"/>
            <a:chExt cx="3007995" cy="12642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2840" y="3430037"/>
              <a:ext cx="3007469" cy="12639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639" y="3455838"/>
              <a:ext cx="2905868" cy="116234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985219" y="3746334"/>
            <a:ext cx="112966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99060">
              <a:lnSpc>
                <a:spcPts val="1939"/>
              </a:lnSpc>
              <a:spcBef>
                <a:spcPts val="345"/>
              </a:spcBef>
            </a:pPr>
            <a:r>
              <a:rPr sz="1800" spc="-10" dirty="0">
                <a:latin typeface="Century Schoolbook"/>
                <a:cs typeface="Century Schoolbook"/>
              </a:rPr>
              <a:t>Cultural Incapacity</a:t>
            </a:r>
            <a:endParaRPr sz="1800">
              <a:latin typeface="Century Schoolbook"/>
              <a:cs typeface="Century School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38122" y="3430037"/>
            <a:ext cx="3251200" cy="1264285"/>
            <a:chOff x="5638122" y="3430037"/>
            <a:chExt cx="3251200" cy="126428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8122" y="3430037"/>
              <a:ext cx="3250719" cy="12639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88921" y="3455838"/>
              <a:ext cx="3149118" cy="116234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420453" y="3777220"/>
            <a:ext cx="1931035" cy="48895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550545">
              <a:lnSpc>
                <a:spcPts val="1730"/>
              </a:lnSpc>
              <a:spcBef>
                <a:spcPts val="315"/>
              </a:spcBef>
            </a:pPr>
            <a:r>
              <a:rPr sz="1600" spc="-10" dirty="0">
                <a:latin typeface="Century Schoolbook"/>
                <a:cs typeface="Century Schoolbook"/>
              </a:rPr>
              <a:t>Cultural Denials/Indifference</a:t>
            </a:r>
            <a:endParaRPr sz="16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3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Cultural</a:t>
            </a:r>
            <a:r>
              <a:rPr sz="4400" spc="-120" dirty="0"/>
              <a:t> </a:t>
            </a:r>
            <a:r>
              <a:rPr sz="4400" dirty="0"/>
              <a:t>Competence</a:t>
            </a:r>
            <a:r>
              <a:rPr sz="4400" spc="-120" dirty="0"/>
              <a:t> </a:t>
            </a:r>
            <a:r>
              <a:rPr sz="4400" spc="-10" dirty="0"/>
              <a:t>Continuum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408855" y="3412849"/>
            <a:ext cx="3093720" cy="1298575"/>
            <a:chOff x="408855" y="3412849"/>
            <a:chExt cx="3093720" cy="129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855" y="3412849"/>
              <a:ext cx="3093417" cy="12983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655" y="3438649"/>
              <a:ext cx="2991816" cy="119672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65727" y="3511384"/>
            <a:ext cx="1637030" cy="100711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-1270" algn="ctr">
              <a:lnSpc>
                <a:spcPts val="2480"/>
              </a:lnSpc>
              <a:spcBef>
                <a:spcPts val="415"/>
              </a:spcBef>
            </a:pPr>
            <a:r>
              <a:rPr sz="2300" spc="-10" dirty="0">
                <a:latin typeface="Century Schoolbook"/>
                <a:cs typeface="Century Schoolbook"/>
              </a:rPr>
              <a:t>Cultural Pre-Compet </a:t>
            </a:r>
            <a:r>
              <a:rPr sz="2300" spc="-20" dirty="0">
                <a:latin typeface="Century Schoolbook"/>
                <a:cs typeface="Century Schoolbook"/>
              </a:rPr>
              <a:t>ence</a:t>
            </a:r>
            <a:endParaRPr sz="2300">
              <a:latin typeface="Century Schoolbook"/>
              <a:cs typeface="Century Schoolboo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01491" y="3412849"/>
            <a:ext cx="3093720" cy="1298575"/>
            <a:chOff x="3101491" y="3412849"/>
            <a:chExt cx="3093720" cy="12985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1491" y="3412849"/>
              <a:ext cx="3093417" cy="12983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2291" y="3438649"/>
              <a:ext cx="2991816" cy="11967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842180" y="3669118"/>
            <a:ext cx="1669414" cy="6915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243204">
              <a:lnSpc>
                <a:spcPts val="2480"/>
              </a:lnSpc>
              <a:spcBef>
                <a:spcPts val="415"/>
              </a:spcBef>
            </a:pPr>
            <a:r>
              <a:rPr sz="2300" spc="-10" dirty="0">
                <a:latin typeface="Century Schoolbook"/>
                <a:cs typeface="Century Schoolbook"/>
              </a:rPr>
              <a:t>Cultural Competence</a:t>
            </a:r>
            <a:endParaRPr sz="2300">
              <a:latin typeface="Century Schoolbook"/>
              <a:cs typeface="Century Schoolboo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94126" y="3412849"/>
            <a:ext cx="3093720" cy="1298575"/>
            <a:chOff x="5794126" y="3412849"/>
            <a:chExt cx="3093720" cy="12985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4126" y="3412849"/>
              <a:ext cx="3093417" cy="12983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4926" y="3438649"/>
              <a:ext cx="2991816" cy="11967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610739" y="3669118"/>
            <a:ext cx="1516380" cy="6915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67005">
              <a:lnSpc>
                <a:spcPts val="2480"/>
              </a:lnSpc>
              <a:spcBef>
                <a:spcPts val="415"/>
              </a:spcBef>
            </a:pPr>
            <a:r>
              <a:rPr sz="2300" spc="-10" dirty="0">
                <a:latin typeface="Century Schoolbook"/>
                <a:cs typeface="Century Schoolbook"/>
              </a:rPr>
              <a:t>Cultural Proficiency</a:t>
            </a:r>
            <a:endParaRPr sz="2300">
              <a:latin typeface="Century Schoolbook"/>
              <a:cs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805179"/>
            <a:ext cx="67697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dirty="0">
                <a:latin typeface="Arial"/>
                <a:cs typeface="Arial"/>
              </a:rPr>
              <a:t>Facets</a:t>
            </a:r>
            <a:r>
              <a:rPr sz="4000" i="1" spc="-2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of</a:t>
            </a:r>
            <a:r>
              <a:rPr sz="4000" i="1" spc="-25" dirty="0">
                <a:latin typeface="Arial"/>
                <a:cs typeface="Arial"/>
              </a:rPr>
              <a:t> </a:t>
            </a:r>
            <a:r>
              <a:rPr sz="4000" i="1" dirty="0">
                <a:latin typeface="Arial"/>
                <a:cs typeface="Arial"/>
              </a:rPr>
              <a:t>cultural</a:t>
            </a:r>
            <a:r>
              <a:rPr sz="4000" i="1" spc="-20" dirty="0">
                <a:latin typeface="Arial"/>
                <a:cs typeface="Arial"/>
              </a:rPr>
              <a:t> </a:t>
            </a:r>
            <a:r>
              <a:rPr sz="4000" i="1" spc="-10" dirty="0">
                <a:latin typeface="Arial"/>
                <a:cs typeface="Arial"/>
              </a:rPr>
              <a:t>competency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724" y="2215972"/>
            <a:ext cx="3769995" cy="253428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6715" marR="5080" indent="-374650">
              <a:lnSpc>
                <a:spcPct val="91800"/>
              </a:lnSpc>
              <a:spcBef>
                <a:spcPts val="295"/>
              </a:spcBef>
              <a:buSzPct val="120000"/>
              <a:buFont typeface="Arial"/>
              <a:buChar char="■"/>
              <a:tabLst>
                <a:tab pos="386715" algn="l"/>
                <a:tab pos="387350" algn="l"/>
              </a:tabLst>
            </a:pPr>
            <a:r>
              <a:rPr sz="2000" i="1" dirty="0">
                <a:latin typeface="Calibri"/>
                <a:cs typeface="Calibri"/>
              </a:rPr>
              <a:t>cognitive</a:t>
            </a:r>
            <a:r>
              <a:rPr sz="2000" i="1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elements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(intellectual </a:t>
            </a:r>
            <a:r>
              <a:rPr sz="2000" dirty="0">
                <a:latin typeface="Calibri"/>
                <a:cs typeface="Calibri"/>
              </a:rPr>
              <a:t>awareness,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knowledge,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interpret information)</a:t>
            </a:r>
            <a:endParaRPr sz="2000">
              <a:latin typeface="Calibri"/>
              <a:cs typeface="Calibri"/>
            </a:endParaRPr>
          </a:p>
          <a:p>
            <a:pPr marL="386715" marR="288290" indent="-374650">
              <a:lnSpc>
                <a:spcPts val="2250"/>
              </a:lnSpc>
              <a:spcBef>
                <a:spcPts val="944"/>
              </a:spcBef>
              <a:buSzPct val="120000"/>
              <a:buFont typeface="Arial"/>
              <a:buChar char="■"/>
              <a:tabLst>
                <a:tab pos="386715" algn="l"/>
                <a:tab pos="387350" algn="l"/>
              </a:tabLst>
            </a:pPr>
            <a:r>
              <a:rPr sz="2000" i="1" dirty="0">
                <a:latin typeface="Calibri"/>
                <a:cs typeface="Calibri"/>
              </a:rPr>
              <a:t>affective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elements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(emotional </a:t>
            </a:r>
            <a:r>
              <a:rPr sz="2000" dirty="0">
                <a:latin typeface="Calibri"/>
                <a:cs typeface="Calibri"/>
              </a:rPr>
              <a:t>awareness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responses)</a:t>
            </a:r>
            <a:endParaRPr sz="2000">
              <a:latin typeface="Calibri"/>
              <a:cs typeface="Calibri"/>
            </a:endParaRPr>
          </a:p>
          <a:p>
            <a:pPr marL="386715" indent="-374650">
              <a:lnSpc>
                <a:spcPts val="2325"/>
              </a:lnSpc>
              <a:spcBef>
                <a:spcPts val="695"/>
              </a:spcBef>
              <a:buSzPct val="120000"/>
              <a:buFont typeface="Arial"/>
              <a:buChar char="■"/>
              <a:tabLst>
                <a:tab pos="386715" algn="l"/>
                <a:tab pos="387350" algn="l"/>
              </a:tabLst>
            </a:pPr>
            <a:r>
              <a:rPr sz="2000" i="1" dirty="0">
                <a:latin typeface="Calibri"/>
                <a:cs typeface="Calibri"/>
              </a:rPr>
              <a:t>behavioral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  <a:p>
            <a:pPr marL="386715" marR="244475">
              <a:lnSpc>
                <a:spcPts val="2160"/>
              </a:lnSpc>
              <a:spcBef>
                <a:spcPts val="195"/>
              </a:spcBef>
            </a:pPr>
            <a:r>
              <a:rPr sz="2000" spc="-10" dirty="0">
                <a:latin typeface="Calibri"/>
                <a:cs typeface="Calibri"/>
              </a:rPr>
              <a:t>(skill-</a:t>
            </a:r>
            <a:r>
              <a:rPr sz="2000" dirty="0">
                <a:latin typeface="Calibri"/>
                <a:cs typeface="Calibri"/>
              </a:rPr>
              <a:t>building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behavior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change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8205" y="5086781"/>
            <a:ext cx="3710304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ts val="1825"/>
              </a:lnSpc>
              <a:spcBef>
                <a:spcPts val="100"/>
              </a:spcBef>
            </a:pPr>
            <a:r>
              <a:rPr sz="1600" dirty="0">
                <a:latin typeface="Calibri"/>
                <a:cs typeface="Calibri"/>
              </a:rPr>
              <a:t>~Mendenhall,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Arnardottir, </a:t>
            </a:r>
            <a:r>
              <a:rPr sz="1600" dirty="0">
                <a:latin typeface="Calibri"/>
                <a:cs typeface="Calibri"/>
              </a:rPr>
              <a:t>Oddou,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Burke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ts val="1825"/>
              </a:lnSpc>
            </a:pPr>
            <a:r>
              <a:rPr sz="1600" spc="-10" dirty="0">
                <a:latin typeface="Calibri"/>
                <a:cs typeface="Calibri"/>
              </a:rPr>
              <a:t>2013:437</a:t>
            </a:r>
            <a:endParaRPr sz="16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1600" dirty="0">
                <a:latin typeface="Calibri"/>
                <a:cs typeface="Calibri"/>
              </a:rPr>
              <a:t>~Lloyd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Härtel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2010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52820" y="2231706"/>
            <a:ext cx="1686560" cy="1686560"/>
            <a:chOff x="6052820" y="2231706"/>
            <a:chExt cx="1686560" cy="1686560"/>
          </a:xfrm>
        </p:grpSpPr>
        <p:sp>
          <p:nvSpPr>
            <p:cNvPr id="6" name="object 6"/>
            <p:cNvSpPr/>
            <p:nvPr/>
          </p:nvSpPr>
          <p:spPr>
            <a:xfrm>
              <a:off x="6065520" y="2244406"/>
              <a:ext cx="1661160" cy="1661160"/>
            </a:xfrm>
            <a:custGeom>
              <a:avLst/>
              <a:gdLst/>
              <a:ahLst/>
              <a:cxnLst/>
              <a:rect l="l" t="t" r="r" b="b"/>
              <a:pathLst>
                <a:path w="1661159" h="1661160">
                  <a:moveTo>
                    <a:pt x="830579" y="1661160"/>
                  </a:moveTo>
                  <a:lnTo>
                    <a:pt x="781777" y="1659750"/>
                  </a:lnTo>
                  <a:lnTo>
                    <a:pt x="733716" y="1655572"/>
                  </a:lnTo>
                  <a:lnTo>
                    <a:pt x="686477" y="1648704"/>
                  </a:lnTo>
                  <a:lnTo>
                    <a:pt x="640135" y="1639224"/>
                  </a:lnTo>
                  <a:lnTo>
                    <a:pt x="594770" y="1627209"/>
                  </a:lnTo>
                  <a:lnTo>
                    <a:pt x="550459" y="1612738"/>
                  </a:lnTo>
                  <a:lnTo>
                    <a:pt x="507280" y="1595889"/>
                  </a:lnTo>
                  <a:lnTo>
                    <a:pt x="465311" y="1576739"/>
                  </a:lnTo>
                  <a:lnTo>
                    <a:pt x="424630" y="1555366"/>
                  </a:lnTo>
                  <a:lnTo>
                    <a:pt x="385315" y="1531848"/>
                  </a:lnTo>
                  <a:lnTo>
                    <a:pt x="347444" y="1506264"/>
                  </a:lnTo>
                  <a:lnTo>
                    <a:pt x="311094" y="1478690"/>
                  </a:lnTo>
                  <a:lnTo>
                    <a:pt x="276344" y="1449206"/>
                  </a:lnTo>
                  <a:lnTo>
                    <a:pt x="243271" y="1417888"/>
                  </a:lnTo>
                  <a:lnTo>
                    <a:pt x="211953" y="1384815"/>
                  </a:lnTo>
                  <a:lnTo>
                    <a:pt x="182469" y="1350065"/>
                  </a:lnTo>
                  <a:lnTo>
                    <a:pt x="154895" y="1313715"/>
                  </a:lnTo>
                  <a:lnTo>
                    <a:pt x="129311" y="1275844"/>
                  </a:lnTo>
                  <a:lnTo>
                    <a:pt x="105793" y="1236528"/>
                  </a:lnTo>
                  <a:lnTo>
                    <a:pt x="84421" y="1195848"/>
                  </a:lnTo>
                  <a:lnTo>
                    <a:pt x="65271" y="1153879"/>
                  </a:lnTo>
                  <a:lnTo>
                    <a:pt x="48421" y="1110700"/>
                  </a:lnTo>
                  <a:lnTo>
                    <a:pt x="33950" y="1066389"/>
                  </a:lnTo>
                  <a:lnTo>
                    <a:pt x="21936" y="1021024"/>
                  </a:lnTo>
                  <a:lnTo>
                    <a:pt x="12455" y="974682"/>
                  </a:lnTo>
                  <a:lnTo>
                    <a:pt x="5587" y="927443"/>
                  </a:lnTo>
                  <a:lnTo>
                    <a:pt x="1409" y="879382"/>
                  </a:lnTo>
                  <a:lnTo>
                    <a:pt x="0" y="830579"/>
                  </a:lnTo>
                  <a:lnTo>
                    <a:pt x="1409" y="781777"/>
                  </a:lnTo>
                  <a:lnTo>
                    <a:pt x="5587" y="733716"/>
                  </a:lnTo>
                  <a:lnTo>
                    <a:pt x="12455" y="686477"/>
                  </a:lnTo>
                  <a:lnTo>
                    <a:pt x="21936" y="640135"/>
                  </a:lnTo>
                  <a:lnTo>
                    <a:pt x="33950" y="594770"/>
                  </a:lnTo>
                  <a:lnTo>
                    <a:pt x="48421" y="550459"/>
                  </a:lnTo>
                  <a:lnTo>
                    <a:pt x="65271" y="507280"/>
                  </a:lnTo>
                  <a:lnTo>
                    <a:pt x="84421" y="465311"/>
                  </a:lnTo>
                  <a:lnTo>
                    <a:pt x="105793" y="424630"/>
                  </a:lnTo>
                  <a:lnTo>
                    <a:pt x="129311" y="385315"/>
                  </a:lnTo>
                  <a:lnTo>
                    <a:pt x="154895" y="347444"/>
                  </a:lnTo>
                  <a:lnTo>
                    <a:pt x="182469" y="311094"/>
                  </a:lnTo>
                  <a:lnTo>
                    <a:pt x="211953" y="276344"/>
                  </a:lnTo>
                  <a:lnTo>
                    <a:pt x="243271" y="243271"/>
                  </a:lnTo>
                  <a:lnTo>
                    <a:pt x="276344" y="211953"/>
                  </a:lnTo>
                  <a:lnTo>
                    <a:pt x="311094" y="182469"/>
                  </a:lnTo>
                  <a:lnTo>
                    <a:pt x="347444" y="154895"/>
                  </a:lnTo>
                  <a:lnTo>
                    <a:pt x="385315" y="129311"/>
                  </a:lnTo>
                  <a:lnTo>
                    <a:pt x="424630" y="105793"/>
                  </a:lnTo>
                  <a:lnTo>
                    <a:pt x="465311" y="84421"/>
                  </a:lnTo>
                  <a:lnTo>
                    <a:pt x="507280" y="65271"/>
                  </a:lnTo>
                  <a:lnTo>
                    <a:pt x="550459" y="48421"/>
                  </a:lnTo>
                  <a:lnTo>
                    <a:pt x="594770" y="33950"/>
                  </a:lnTo>
                  <a:lnTo>
                    <a:pt x="640135" y="21936"/>
                  </a:lnTo>
                  <a:lnTo>
                    <a:pt x="686477" y="12455"/>
                  </a:lnTo>
                  <a:lnTo>
                    <a:pt x="733716" y="5587"/>
                  </a:lnTo>
                  <a:lnTo>
                    <a:pt x="781777" y="1409"/>
                  </a:lnTo>
                  <a:lnTo>
                    <a:pt x="830579" y="0"/>
                  </a:lnTo>
                  <a:lnTo>
                    <a:pt x="881233" y="1544"/>
                  </a:lnTo>
                  <a:lnTo>
                    <a:pt x="931439" y="6143"/>
                  </a:lnTo>
                  <a:lnTo>
                    <a:pt x="981071" y="13743"/>
                  </a:lnTo>
                  <a:lnTo>
                    <a:pt x="1030002" y="24293"/>
                  </a:lnTo>
                  <a:lnTo>
                    <a:pt x="1078104" y="37739"/>
                  </a:lnTo>
                  <a:lnTo>
                    <a:pt x="1125252" y="54029"/>
                  </a:lnTo>
                  <a:lnTo>
                    <a:pt x="1171318" y="73110"/>
                  </a:lnTo>
                  <a:lnTo>
                    <a:pt x="1216176" y="94930"/>
                  </a:lnTo>
                  <a:lnTo>
                    <a:pt x="1259697" y="119436"/>
                  </a:lnTo>
                  <a:lnTo>
                    <a:pt x="1301756" y="146576"/>
                  </a:lnTo>
                  <a:lnTo>
                    <a:pt x="1342226" y="176296"/>
                  </a:lnTo>
                  <a:lnTo>
                    <a:pt x="1380978" y="208546"/>
                  </a:lnTo>
                  <a:lnTo>
                    <a:pt x="1417888" y="243271"/>
                  </a:lnTo>
                  <a:lnTo>
                    <a:pt x="1452613" y="280180"/>
                  </a:lnTo>
                  <a:lnTo>
                    <a:pt x="1484862" y="318933"/>
                  </a:lnTo>
                  <a:lnTo>
                    <a:pt x="1514583" y="359403"/>
                  </a:lnTo>
                  <a:lnTo>
                    <a:pt x="1541723" y="401462"/>
                  </a:lnTo>
                  <a:lnTo>
                    <a:pt x="1566229" y="444983"/>
                  </a:lnTo>
                  <a:lnTo>
                    <a:pt x="1588049" y="489840"/>
                  </a:lnTo>
                  <a:lnTo>
                    <a:pt x="1607130" y="535907"/>
                  </a:lnTo>
                  <a:lnTo>
                    <a:pt x="1623420" y="583054"/>
                  </a:lnTo>
                  <a:lnTo>
                    <a:pt x="1636866" y="631157"/>
                  </a:lnTo>
                  <a:lnTo>
                    <a:pt x="1647416" y="680088"/>
                  </a:lnTo>
                  <a:lnTo>
                    <a:pt x="1655016" y="729720"/>
                  </a:lnTo>
                  <a:lnTo>
                    <a:pt x="1659615" y="779926"/>
                  </a:lnTo>
                  <a:lnTo>
                    <a:pt x="1661159" y="830579"/>
                  </a:lnTo>
                  <a:lnTo>
                    <a:pt x="1659750" y="879382"/>
                  </a:lnTo>
                  <a:lnTo>
                    <a:pt x="1655572" y="927443"/>
                  </a:lnTo>
                  <a:lnTo>
                    <a:pt x="1648704" y="974682"/>
                  </a:lnTo>
                  <a:lnTo>
                    <a:pt x="1639223" y="1021024"/>
                  </a:lnTo>
                  <a:lnTo>
                    <a:pt x="1627209" y="1066389"/>
                  </a:lnTo>
                  <a:lnTo>
                    <a:pt x="1612738" y="1110700"/>
                  </a:lnTo>
                  <a:lnTo>
                    <a:pt x="1595888" y="1153879"/>
                  </a:lnTo>
                  <a:lnTo>
                    <a:pt x="1576738" y="1195848"/>
                  </a:lnTo>
                  <a:lnTo>
                    <a:pt x="1555366" y="1236528"/>
                  </a:lnTo>
                  <a:lnTo>
                    <a:pt x="1531848" y="1275844"/>
                  </a:lnTo>
                  <a:lnTo>
                    <a:pt x="1506264" y="1313715"/>
                  </a:lnTo>
                  <a:lnTo>
                    <a:pt x="1478690" y="1350065"/>
                  </a:lnTo>
                  <a:lnTo>
                    <a:pt x="1449206" y="1384815"/>
                  </a:lnTo>
                  <a:lnTo>
                    <a:pt x="1417888" y="1417888"/>
                  </a:lnTo>
                  <a:lnTo>
                    <a:pt x="1384815" y="1449206"/>
                  </a:lnTo>
                  <a:lnTo>
                    <a:pt x="1350065" y="1478690"/>
                  </a:lnTo>
                  <a:lnTo>
                    <a:pt x="1313715" y="1506264"/>
                  </a:lnTo>
                  <a:lnTo>
                    <a:pt x="1275844" y="1531848"/>
                  </a:lnTo>
                  <a:lnTo>
                    <a:pt x="1236528" y="1555366"/>
                  </a:lnTo>
                  <a:lnTo>
                    <a:pt x="1195847" y="1576739"/>
                  </a:lnTo>
                  <a:lnTo>
                    <a:pt x="1153879" y="1595889"/>
                  </a:lnTo>
                  <a:lnTo>
                    <a:pt x="1110700" y="1612738"/>
                  </a:lnTo>
                  <a:lnTo>
                    <a:pt x="1066389" y="1627209"/>
                  </a:lnTo>
                  <a:lnTo>
                    <a:pt x="1021024" y="1639224"/>
                  </a:lnTo>
                  <a:lnTo>
                    <a:pt x="974682" y="1648704"/>
                  </a:lnTo>
                  <a:lnTo>
                    <a:pt x="927443" y="1655572"/>
                  </a:lnTo>
                  <a:lnTo>
                    <a:pt x="879382" y="1659750"/>
                  </a:lnTo>
                  <a:lnTo>
                    <a:pt x="830579" y="1661160"/>
                  </a:lnTo>
                  <a:close/>
                </a:path>
              </a:pathLst>
            </a:custGeom>
            <a:solidFill>
              <a:srgbClr val="8888B9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065520" y="2244406"/>
              <a:ext cx="1661160" cy="1661160"/>
            </a:xfrm>
            <a:custGeom>
              <a:avLst/>
              <a:gdLst/>
              <a:ahLst/>
              <a:cxnLst/>
              <a:rect l="l" t="t" r="r" b="b"/>
              <a:pathLst>
                <a:path w="1661159" h="1661160">
                  <a:moveTo>
                    <a:pt x="0" y="830579"/>
                  </a:moveTo>
                  <a:lnTo>
                    <a:pt x="1409" y="781777"/>
                  </a:lnTo>
                  <a:lnTo>
                    <a:pt x="5587" y="733716"/>
                  </a:lnTo>
                  <a:lnTo>
                    <a:pt x="12455" y="686477"/>
                  </a:lnTo>
                  <a:lnTo>
                    <a:pt x="21936" y="640135"/>
                  </a:lnTo>
                  <a:lnTo>
                    <a:pt x="33950" y="594770"/>
                  </a:lnTo>
                  <a:lnTo>
                    <a:pt x="48421" y="550459"/>
                  </a:lnTo>
                  <a:lnTo>
                    <a:pt x="65271" y="507280"/>
                  </a:lnTo>
                  <a:lnTo>
                    <a:pt x="84421" y="465311"/>
                  </a:lnTo>
                  <a:lnTo>
                    <a:pt x="105793" y="424630"/>
                  </a:lnTo>
                  <a:lnTo>
                    <a:pt x="129311" y="385315"/>
                  </a:lnTo>
                  <a:lnTo>
                    <a:pt x="154895" y="347444"/>
                  </a:lnTo>
                  <a:lnTo>
                    <a:pt x="182469" y="311094"/>
                  </a:lnTo>
                  <a:lnTo>
                    <a:pt x="211953" y="276344"/>
                  </a:lnTo>
                  <a:lnTo>
                    <a:pt x="243271" y="243271"/>
                  </a:lnTo>
                  <a:lnTo>
                    <a:pt x="276344" y="211953"/>
                  </a:lnTo>
                  <a:lnTo>
                    <a:pt x="311094" y="182469"/>
                  </a:lnTo>
                  <a:lnTo>
                    <a:pt x="347444" y="154895"/>
                  </a:lnTo>
                  <a:lnTo>
                    <a:pt x="385315" y="129311"/>
                  </a:lnTo>
                  <a:lnTo>
                    <a:pt x="424630" y="105793"/>
                  </a:lnTo>
                  <a:lnTo>
                    <a:pt x="465311" y="84421"/>
                  </a:lnTo>
                  <a:lnTo>
                    <a:pt x="507280" y="65271"/>
                  </a:lnTo>
                  <a:lnTo>
                    <a:pt x="550459" y="48421"/>
                  </a:lnTo>
                  <a:lnTo>
                    <a:pt x="594770" y="33950"/>
                  </a:lnTo>
                  <a:lnTo>
                    <a:pt x="640135" y="21936"/>
                  </a:lnTo>
                  <a:lnTo>
                    <a:pt x="686477" y="12455"/>
                  </a:lnTo>
                  <a:lnTo>
                    <a:pt x="733716" y="5587"/>
                  </a:lnTo>
                  <a:lnTo>
                    <a:pt x="781777" y="1409"/>
                  </a:lnTo>
                  <a:lnTo>
                    <a:pt x="830579" y="0"/>
                  </a:lnTo>
                  <a:lnTo>
                    <a:pt x="881233" y="1544"/>
                  </a:lnTo>
                  <a:lnTo>
                    <a:pt x="931439" y="6143"/>
                  </a:lnTo>
                  <a:lnTo>
                    <a:pt x="981071" y="13743"/>
                  </a:lnTo>
                  <a:lnTo>
                    <a:pt x="1030002" y="24293"/>
                  </a:lnTo>
                  <a:lnTo>
                    <a:pt x="1078104" y="37739"/>
                  </a:lnTo>
                  <a:lnTo>
                    <a:pt x="1125252" y="54029"/>
                  </a:lnTo>
                  <a:lnTo>
                    <a:pt x="1171318" y="73110"/>
                  </a:lnTo>
                  <a:lnTo>
                    <a:pt x="1216176" y="94930"/>
                  </a:lnTo>
                  <a:lnTo>
                    <a:pt x="1259697" y="119436"/>
                  </a:lnTo>
                  <a:lnTo>
                    <a:pt x="1301756" y="146576"/>
                  </a:lnTo>
                  <a:lnTo>
                    <a:pt x="1342226" y="176296"/>
                  </a:lnTo>
                  <a:lnTo>
                    <a:pt x="1380978" y="208546"/>
                  </a:lnTo>
                  <a:lnTo>
                    <a:pt x="1417888" y="243271"/>
                  </a:lnTo>
                  <a:lnTo>
                    <a:pt x="1452613" y="280180"/>
                  </a:lnTo>
                  <a:lnTo>
                    <a:pt x="1484862" y="318933"/>
                  </a:lnTo>
                  <a:lnTo>
                    <a:pt x="1514583" y="359403"/>
                  </a:lnTo>
                  <a:lnTo>
                    <a:pt x="1541723" y="401462"/>
                  </a:lnTo>
                  <a:lnTo>
                    <a:pt x="1566229" y="444983"/>
                  </a:lnTo>
                  <a:lnTo>
                    <a:pt x="1588049" y="489840"/>
                  </a:lnTo>
                  <a:lnTo>
                    <a:pt x="1607130" y="535907"/>
                  </a:lnTo>
                  <a:lnTo>
                    <a:pt x="1623420" y="583054"/>
                  </a:lnTo>
                  <a:lnTo>
                    <a:pt x="1636866" y="631157"/>
                  </a:lnTo>
                  <a:lnTo>
                    <a:pt x="1647416" y="680088"/>
                  </a:lnTo>
                  <a:lnTo>
                    <a:pt x="1655016" y="729720"/>
                  </a:lnTo>
                  <a:lnTo>
                    <a:pt x="1659615" y="779926"/>
                  </a:lnTo>
                  <a:lnTo>
                    <a:pt x="1661159" y="830579"/>
                  </a:lnTo>
                  <a:lnTo>
                    <a:pt x="1659750" y="879382"/>
                  </a:lnTo>
                  <a:lnTo>
                    <a:pt x="1655572" y="927443"/>
                  </a:lnTo>
                  <a:lnTo>
                    <a:pt x="1648704" y="974682"/>
                  </a:lnTo>
                  <a:lnTo>
                    <a:pt x="1639223" y="1021024"/>
                  </a:lnTo>
                  <a:lnTo>
                    <a:pt x="1627209" y="1066389"/>
                  </a:lnTo>
                  <a:lnTo>
                    <a:pt x="1612738" y="1110700"/>
                  </a:lnTo>
                  <a:lnTo>
                    <a:pt x="1595888" y="1153879"/>
                  </a:lnTo>
                  <a:lnTo>
                    <a:pt x="1576738" y="1195848"/>
                  </a:lnTo>
                  <a:lnTo>
                    <a:pt x="1555366" y="1236528"/>
                  </a:lnTo>
                  <a:lnTo>
                    <a:pt x="1531848" y="1275844"/>
                  </a:lnTo>
                  <a:lnTo>
                    <a:pt x="1506264" y="1313715"/>
                  </a:lnTo>
                  <a:lnTo>
                    <a:pt x="1478690" y="1350065"/>
                  </a:lnTo>
                  <a:lnTo>
                    <a:pt x="1449206" y="1384815"/>
                  </a:lnTo>
                  <a:lnTo>
                    <a:pt x="1417888" y="1417888"/>
                  </a:lnTo>
                  <a:lnTo>
                    <a:pt x="1384815" y="1449206"/>
                  </a:lnTo>
                  <a:lnTo>
                    <a:pt x="1350065" y="1478690"/>
                  </a:lnTo>
                  <a:lnTo>
                    <a:pt x="1313715" y="1506264"/>
                  </a:lnTo>
                  <a:lnTo>
                    <a:pt x="1275844" y="1531848"/>
                  </a:lnTo>
                  <a:lnTo>
                    <a:pt x="1236528" y="1555366"/>
                  </a:lnTo>
                  <a:lnTo>
                    <a:pt x="1195847" y="1576739"/>
                  </a:lnTo>
                  <a:lnTo>
                    <a:pt x="1153879" y="1595889"/>
                  </a:lnTo>
                  <a:lnTo>
                    <a:pt x="1110700" y="1612738"/>
                  </a:lnTo>
                  <a:lnTo>
                    <a:pt x="1066389" y="1627209"/>
                  </a:lnTo>
                  <a:lnTo>
                    <a:pt x="1021024" y="1639224"/>
                  </a:lnTo>
                  <a:lnTo>
                    <a:pt x="974682" y="1648704"/>
                  </a:lnTo>
                  <a:lnTo>
                    <a:pt x="927443" y="1655572"/>
                  </a:lnTo>
                  <a:lnTo>
                    <a:pt x="879382" y="1659750"/>
                  </a:lnTo>
                  <a:lnTo>
                    <a:pt x="830579" y="1661160"/>
                  </a:lnTo>
                  <a:lnTo>
                    <a:pt x="781777" y="1659750"/>
                  </a:lnTo>
                  <a:lnTo>
                    <a:pt x="733716" y="1655572"/>
                  </a:lnTo>
                  <a:lnTo>
                    <a:pt x="686477" y="1648704"/>
                  </a:lnTo>
                  <a:lnTo>
                    <a:pt x="640135" y="1639224"/>
                  </a:lnTo>
                  <a:lnTo>
                    <a:pt x="594770" y="1627209"/>
                  </a:lnTo>
                  <a:lnTo>
                    <a:pt x="550459" y="1612738"/>
                  </a:lnTo>
                  <a:lnTo>
                    <a:pt x="507280" y="1595889"/>
                  </a:lnTo>
                  <a:lnTo>
                    <a:pt x="465311" y="1576739"/>
                  </a:lnTo>
                  <a:lnTo>
                    <a:pt x="424630" y="1555366"/>
                  </a:lnTo>
                  <a:lnTo>
                    <a:pt x="385315" y="1531848"/>
                  </a:lnTo>
                  <a:lnTo>
                    <a:pt x="347444" y="1506264"/>
                  </a:lnTo>
                  <a:lnTo>
                    <a:pt x="311094" y="1478690"/>
                  </a:lnTo>
                  <a:lnTo>
                    <a:pt x="276344" y="1449206"/>
                  </a:lnTo>
                  <a:lnTo>
                    <a:pt x="243271" y="1417888"/>
                  </a:lnTo>
                  <a:lnTo>
                    <a:pt x="211953" y="1384815"/>
                  </a:lnTo>
                  <a:lnTo>
                    <a:pt x="182469" y="1350065"/>
                  </a:lnTo>
                  <a:lnTo>
                    <a:pt x="154895" y="1313715"/>
                  </a:lnTo>
                  <a:lnTo>
                    <a:pt x="129311" y="1275844"/>
                  </a:lnTo>
                  <a:lnTo>
                    <a:pt x="105793" y="1236528"/>
                  </a:lnTo>
                  <a:lnTo>
                    <a:pt x="84421" y="1195848"/>
                  </a:lnTo>
                  <a:lnTo>
                    <a:pt x="65271" y="1153879"/>
                  </a:lnTo>
                  <a:lnTo>
                    <a:pt x="48421" y="1110700"/>
                  </a:lnTo>
                  <a:lnTo>
                    <a:pt x="33950" y="1066389"/>
                  </a:lnTo>
                  <a:lnTo>
                    <a:pt x="21936" y="1021024"/>
                  </a:lnTo>
                  <a:lnTo>
                    <a:pt x="12455" y="974682"/>
                  </a:lnTo>
                  <a:lnTo>
                    <a:pt x="5587" y="927443"/>
                  </a:lnTo>
                  <a:lnTo>
                    <a:pt x="1409" y="879382"/>
                  </a:lnTo>
                  <a:lnTo>
                    <a:pt x="0" y="83057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470202" y="2524868"/>
            <a:ext cx="811530" cy="6832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560"/>
              </a:spcBef>
            </a:pPr>
            <a:r>
              <a:rPr sz="1400" spc="-10" dirty="0">
                <a:latin typeface="Arial"/>
                <a:cs typeface="Arial"/>
              </a:rPr>
              <a:t>Cognitive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-10" dirty="0">
                <a:latin typeface="Arial"/>
                <a:cs typeface="Arial"/>
              </a:rPr>
              <a:t>••Thoughts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10" dirty="0">
                <a:latin typeface="Arial"/>
                <a:cs typeface="Arial"/>
              </a:rPr>
              <a:t>••Awareness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52221" y="3269931"/>
            <a:ext cx="1686560" cy="1686560"/>
            <a:chOff x="6652221" y="3269931"/>
            <a:chExt cx="1686560" cy="1686560"/>
          </a:xfrm>
        </p:grpSpPr>
        <p:sp>
          <p:nvSpPr>
            <p:cNvPr id="10" name="object 10"/>
            <p:cNvSpPr/>
            <p:nvPr/>
          </p:nvSpPr>
          <p:spPr>
            <a:xfrm>
              <a:off x="6664921" y="3282631"/>
              <a:ext cx="1661160" cy="1661160"/>
            </a:xfrm>
            <a:custGeom>
              <a:avLst/>
              <a:gdLst/>
              <a:ahLst/>
              <a:cxnLst/>
              <a:rect l="l" t="t" r="r" b="b"/>
              <a:pathLst>
                <a:path w="1661159" h="1661160">
                  <a:moveTo>
                    <a:pt x="830579" y="1661160"/>
                  </a:moveTo>
                  <a:lnTo>
                    <a:pt x="781776" y="1659750"/>
                  </a:lnTo>
                  <a:lnTo>
                    <a:pt x="733716" y="1655572"/>
                  </a:lnTo>
                  <a:lnTo>
                    <a:pt x="686476" y="1648704"/>
                  </a:lnTo>
                  <a:lnTo>
                    <a:pt x="640135" y="1639224"/>
                  </a:lnTo>
                  <a:lnTo>
                    <a:pt x="594770" y="1627209"/>
                  </a:lnTo>
                  <a:lnTo>
                    <a:pt x="550459" y="1612738"/>
                  </a:lnTo>
                  <a:lnTo>
                    <a:pt x="507280" y="1595889"/>
                  </a:lnTo>
                  <a:lnTo>
                    <a:pt x="465311" y="1576739"/>
                  </a:lnTo>
                  <a:lnTo>
                    <a:pt x="424631" y="1555366"/>
                  </a:lnTo>
                  <a:lnTo>
                    <a:pt x="385315" y="1531848"/>
                  </a:lnTo>
                  <a:lnTo>
                    <a:pt x="347444" y="1506264"/>
                  </a:lnTo>
                  <a:lnTo>
                    <a:pt x="311094" y="1478690"/>
                  </a:lnTo>
                  <a:lnTo>
                    <a:pt x="276344" y="1449206"/>
                  </a:lnTo>
                  <a:lnTo>
                    <a:pt x="243271" y="1417888"/>
                  </a:lnTo>
                  <a:lnTo>
                    <a:pt x="211953" y="1384815"/>
                  </a:lnTo>
                  <a:lnTo>
                    <a:pt x="182469" y="1350065"/>
                  </a:lnTo>
                  <a:lnTo>
                    <a:pt x="154895" y="1313715"/>
                  </a:lnTo>
                  <a:lnTo>
                    <a:pt x="129311" y="1275844"/>
                  </a:lnTo>
                  <a:lnTo>
                    <a:pt x="105793" y="1236528"/>
                  </a:lnTo>
                  <a:lnTo>
                    <a:pt x="84421" y="1195848"/>
                  </a:lnTo>
                  <a:lnTo>
                    <a:pt x="65271" y="1153879"/>
                  </a:lnTo>
                  <a:lnTo>
                    <a:pt x="48421" y="1110700"/>
                  </a:lnTo>
                  <a:lnTo>
                    <a:pt x="33950" y="1066389"/>
                  </a:lnTo>
                  <a:lnTo>
                    <a:pt x="21936" y="1021024"/>
                  </a:lnTo>
                  <a:lnTo>
                    <a:pt x="12455" y="974682"/>
                  </a:lnTo>
                  <a:lnTo>
                    <a:pt x="5587" y="927443"/>
                  </a:lnTo>
                  <a:lnTo>
                    <a:pt x="1409" y="879382"/>
                  </a:lnTo>
                  <a:lnTo>
                    <a:pt x="0" y="830579"/>
                  </a:lnTo>
                  <a:lnTo>
                    <a:pt x="1409" y="781777"/>
                  </a:lnTo>
                  <a:lnTo>
                    <a:pt x="5587" y="733716"/>
                  </a:lnTo>
                  <a:lnTo>
                    <a:pt x="12455" y="686477"/>
                  </a:lnTo>
                  <a:lnTo>
                    <a:pt x="21936" y="640135"/>
                  </a:lnTo>
                  <a:lnTo>
                    <a:pt x="33950" y="594770"/>
                  </a:lnTo>
                  <a:lnTo>
                    <a:pt x="48421" y="550459"/>
                  </a:lnTo>
                  <a:lnTo>
                    <a:pt x="65271" y="507280"/>
                  </a:lnTo>
                  <a:lnTo>
                    <a:pt x="84421" y="465311"/>
                  </a:lnTo>
                  <a:lnTo>
                    <a:pt x="105793" y="424630"/>
                  </a:lnTo>
                  <a:lnTo>
                    <a:pt x="129311" y="385315"/>
                  </a:lnTo>
                  <a:lnTo>
                    <a:pt x="154895" y="347444"/>
                  </a:lnTo>
                  <a:lnTo>
                    <a:pt x="182469" y="311094"/>
                  </a:lnTo>
                  <a:lnTo>
                    <a:pt x="211953" y="276344"/>
                  </a:lnTo>
                  <a:lnTo>
                    <a:pt x="243271" y="243270"/>
                  </a:lnTo>
                  <a:lnTo>
                    <a:pt x="276344" y="211953"/>
                  </a:lnTo>
                  <a:lnTo>
                    <a:pt x="311094" y="182469"/>
                  </a:lnTo>
                  <a:lnTo>
                    <a:pt x="347444" y="154895"/>
                  </a:lnTo>
                  <a:lnTo>
                    <a:pt x="385315" y="129311"/>
                  </a:lnTo>
                  <a:lnTo>
                    <a:pt x="424631" y="105793"/>
                  </a:lnTo>
                  <a:lnTo>
                    <a:pt x="465311" y="84421"/>
                  </a:lnTo>
                  <a:lnTo>
                    <a:pt x="507280" y="65271"/>
                  </a:lnTo>
                  <a:lnTo>
                    <a:pt x="550459" y="48421"/>
                  </a:lnTo>
                  <a:lnTo>
                    <a:pt x="594770" y="33950"/>
                  </a:lnTo>
                  <a:lnTo>
                    <a:pt x="640135" y="21936"/>
                  </a:lnTo>
                  <a:lnTo>
                    <a:pt x="686476" y="12455"/>
                  </a:lnTo>
                  <a:lnTo>
                    <a:pt x="733716" y="5587"/>
                  </a:lnTo>
                  <a:lnTo>
                    <a:pt x="781776" y="1409"/>
                  </a:lnTo>
                  <a:lnTo>
                    <a:pt x="830579" y="0"/>
                  </a:lnTo>
                  <a:lnTo>
                    <a:pt x="881233" y="1544"/>
                  </a:lnTo>
                  <a:lnTo>
                    <a:pt x="931439" y="6143"/>
                  </a:lnTo>
                  <a:lnTo>
                    <a:pt x="981071" y="13743"/>
                  </a:lnTo>
                  <a:lnTo>
                    <a:pt x="1030002" y="24293"/>
                  </a:lnTo>
                  <a:lnTo>
                    <a:pt x="1078105" y="37739"/>
                  </a:lnTo>
                  <a:lnTo>
                    <a:pt x="1125253" y="54029"/>
                  </a:lnTo>
                  <a:lnTo>
                    <a:pt x="1171319" y="73110"/>
                  </a:lnTo>
                  <a:lnTo>
                    <a:pt x="1216176" y="94930"/>
                  </a:lnTo>
                  <a:lnTo>
                    <a:pt x="1259698" y="119436"/>
                  </a:lnTo>
                  <a:lnTo>
                    <a:pt x="1301757" y="146576"/>
                  </a:lnTo>
                  <a:lnTo>
                    <a:pt x="1342226" y="176296"/>
                  </a:lnTo>
                  <a:lnTo>
                    <a:pt x="1380979" y="208545"/>
                  </a:lnTo>
                  <a:lnTo>
                    <a:pt x="1417889" y="243271"/>
                  </a:lnTo>
                  <a:lnTo>
                    <a:pt x="1452614" y="280180"/>
                  </a:lnTo>
                  <a:lnTo>
                    <a:pt x="1484863" y="318933"/>
                  </a:lnTo>
                  <a:lnTo>
                    <a:pt x="1514583" y="359403"/>
                  </a:lnTo>
                  <a:lnTo>
                    <a:pt x="1541723" y="401462"/>
                  </a:lnTo>
                  <a:lnTo>
                    <a:pt x="1566229" y="444983"/>
                  </a:lnTo>
                  <a:lnTo>
                    <a:pt x="1588049" y="489840"/>
                  </a:lnTo>
                  <a:lnTo>
                    <a:pt x="1607130" y="535906"/>
                  </a:lnTo>
                  <a:lnTo>
                    <a:pt x="1623420" y="583054"/>
                  </a:lnTo>
                  <a:lnTo>
                    <a:pt x="1636866" y="631157"/>
                  </a:lnTo>
                  <a:lnTo>
                    <a:pt x="1647416" y="680088"/>
                  </a:lnTo>
                  <a:lnTo>
                    <a:pt x="1655016" y="729720"/>
                  </a:lnTo>
                  <a:lnTo>
                    <a:pt x="1659615" y="779926"/>
                  </a:lnTo>
                  <a:lnTo>
                    <a:pt x="1661160" y="830579"/>
                  </a:lnTo>
                  <a:lnTo>
                    <a:pt x="1659750" y="879382"/>
                  </a:lnTo>
                  <a:lnTo>
                    <a:pt x="1655572" y="927443"/>
                  </a:lnTo>
                  <a:lnTo>
                    <a:pt x="1648704" y="974682"/>
                  </a:lnTo>
                  <a:lnTo>
                    <a:pt x="1639224" y="1021024"/>
                  </a:lnTo>
                  <a:lnTo>
                    <a:pt x="1627209" y="1066389"/>
                  </a:lnTo>
                  <a:lnTo>
                    <a:pt x="1612738" y="1110700"/>
                  </a:lnTo>
                  <a:lnTo>
                    <a:pt x="1595889" y="1153879"/>
                  </a:lnTo>
                  <a:lnTo>
                    <a:pt x="1576739" y="1195848"/>
                  </a:lnTo>
                  <a:lnTo>
                    <a:pt x="1555366" y="1236528"/>
                  </a:lnTo>
                  <a:lnTo>
                    <a:pt x="1531848" y="1275844"/>
                  </a:lnTo>
                  <a:lnTo>
                    <a:pt x="1506264" y="1313715"/>
                  </a:lnTo>
                  <a:lnTo>
                    <a:pt x="1478691" y="1350065"/>
                  </a:lnTo>
                  <a:lnTo>
                    <a:pt x="1449206" y="1384815"/>
                  </a:lnTo>
                  <a:lnTo>
                    <a:pt x="1417888" y="1417888"/>
                  </a:lnTo>
                  <a:lnTo>
                    <a:pt x="1384815" y="1449206"/>
                  </a:lnTo>
                  <a:lnTo>
                    <a:pt x="1350065" y="1478690"/>
                  </a:lnTo>
                  <a:lnTo>
                    <a:pt x="1313715" y="1506264"/>
                  </a:lnTo>
                  <a:lnTo>
                    <a:pt x="1275844" y="1531848"/>
                  </a:lnTo>
                  <a:lnTo>
                    <a:pt x="1236529" y="1555366"/>
                  </a:lnTo>
                  <a:lnTo>
                    <a:pt x="1195848" y="1576739"/>
                  </a:lnTo>
                  <a:lnTo>
                    <a:pt x="1153879" y="1595889"/>
                  </a:lnTo>
                  <a:lnTo>
                    <a:pt x="1110700" y="1612738"/>
                  </a:lnTo>
                  <a:lnTo>
                    <a:pt x="1066389" y="1627209"/>
                  </a:lnTo>
                  <a:lnTo>
                    <a:pt x="1021024" y="1639224"/>
                  </a:lnTo>
                  <a:lnTo>
                    <a:pt x="974682" y="1648704"/>
                  </a:lnTo>
                  <a:lnTo>
                    <a:pt x="927443" y="1655572"/>
                  </a:lnTo>
                  <a:lnTo>
                    <a:pt x="879382" y="1659750"/>
                  </a:lnTo>
                  <a:lnTo>
                    <a:pt x="830579" y="1661160"/>
                  </a:lnTo>
                  <a:close/>
                </a:path>
              </a:pathLst>
            </a:custGeom>
            <a:solidFill>
              <a:srgbClr val="8888B9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64921" y="3282631"/>
              <a:ext cx="1661160" cy="1661160"/>
            </a:xfrm>
            <a:custGeom>
              <a:avLst/>
              <a:gdLst/>
              <a:ahLst/>
              <a:cxnLst/>
              <a:rect l="l" t="t" r="r" b="b"/>
              <a:pathLst>
                <a:path w="1661159" h="1661160">
                  <a:moveTo>
                    <a:pt x="0" y="830579"/>
                  </a:moveTo>
                  <a:lnTo>
                    <a:pt x="1409" y="781777"/>
                  </a:lnTo>
                  <a:lnTo>
                    <a:pt x="5587" y="733716"/>
                  </a:lnTo>
                  <a:lnTo>
                    <a:pt x="12455" y="686477"/>
                  </a:lnTo>
                  <a:lnTo>
                    <a:pt x="21936" y="640135"/>
                  </a:lnTo>
                  <a:lnTo>
                    <a:pt x="33950" y="594770"/>
                  </a:lnTo>
                  <a:lnTo>
                    <a:pt x="48421" y="550459"/>
                  </a:lnTo>
                  <a:lnTo>
                    <a:pt x="65271" y="507280"/>
                  </a:lnTo>
                  <a:lnTo>
                    <a:pt x="84421" y="465311"/>
                  </a:lnTo>
                  <a:lnTo>
                    <a:pt x="105793" y="424630"/>
                  </a:lnTo>
                  <a:lnTo>
                    <a:pt x="129311" y="385315"/>
                  </a:lnTo>
                  <a:lnTo>
                    <a:pt x="154895" y="347444"/>
                  </a:lnTo>
                  <a:lnTo>
                    <a:pt x="182469" y="311094"/>
                  </a:lnTo>
                  <a:lnTo>
                    <a:pt x="211953" y="276344"/>
                  </a:lnTo>
                  <a:lnTo>
                    <a:pt x="243271" y="243271"/>
                  </a:lnTo>
                  <a:lnTo>
                    <a:pt x="276344" y="211953"/>
                  </a:lnTo>
                  <a:lnTo>
                    <a:pt x="311094" y="182469"/>
                  </a:lnTo>
                  <a:lnTo>
                    <a:pt x="347444" y="154895"/>
                  </a:lnTo>
                  <a:lnTo>
                    <a:pt x="385315" y="129311"/>
                  </a:lnTo>
                  <a:lnTo>
                    <a:pt x="424631" y="105793"/>
                  </a:lnTo>
                  <a:lnTo>
                    <a:pt x="465311" y="84421"/>
                  </a:lnTo>
                  <a:lnTo>
                    <a:pt x="507280" y="65271"/>
                  </a:lnTo>
                  <a:lnTo>
                    <a:pt x="550459" y="48421"/>
                  </a:lnTo>
                  <a:lnTo>
                    <a:pt x="594770" y="33950"/>
                  </a:lnTo>
                  <a:lnTo>
                    <a:pt x="640135" y="21936"/>
                  </a:lnTo>
                  <a:lnTo>
                    <a:pt x="686476" y="12455"/>
                  </a:lnTo>
                  <a:lnTo>
                    <a:pt x="733716" y="5587"/>
                  </a:lnTo>
                  <a:lnTo>
                    <a:pt x="781776" y="1409"/>
                  </a:lnTo>
                  <a:lnTo>
                    <a:pt x="830579" y="0"/>
                  </a:lnTo>
                  <a:lnTo>
                    <a:pt x="881233" y="1544"/>
                  </a:lnTo>
                  <a:lnTo>
                    <a:pt x="931439" y="6143"/>
                  </a:lnTo>
                  <a:lnTo>
                    <a:pt x="981071" y="13743"/>
                  </a:lnTo>
                  <a:lnTo>
                    <a:pt x="1030002" y="24293"/>
                  </a:lnTo>
                  <a:lnTo>
                    <a:pt x="1078105" y="37739"/>
                  </a:lnTo>
                  <a:lnTo>
                    <a:pt x="1125253" y="54029"/>
                  </a:lnTo>
                  <a:lnTo>
                    <a:pt x="1171319" y="73110"/>
                  </a:lnTo>
                  <a:lnTo>
                    <a:pt x="1216176" y="94930"/>
                  </a:lnTo>
                  <a:lnTo>
                    <a:pt x="1259698" y="119436"/>
                  </a:lnTo>
                  <a:lnTo>
                    <a:pt x="1301757" y="146576"/>
                  </a:lnTo>
                  <a:lnTo>
                    <a:pt x="1342226" y="176296"/>
                  </a:lnTo>
                  <a:lnTo>
                    <a:pt x="1380979" y="208545"/>
                  </a:lnTo>
                  <a:lnTo>
                    <a:pt x="1417888" y="243270"/>
                  </a:lnTo>
                  <a:lnTo>
                    <a:pt x="1452614" y="280180"/>
                  </a:lnTo>
                  <a:lnTo>
                    <a:pt x="1484863" y="318933"/>
                  </a:lnTo>
                  <a:lnTo>
                    <a:pt x="1514583" y="359403"/>
                  </a:lnTo>
                  <a:lnTo>
                    <a:pt x="1541723" y="401462"/>
                  </a:lnTo>
                  <a:lnTo>
                    <a:pt x="1566229" y="444983"/>
                  </a:lnTo>
                  <a:lnTo>
                    <a:pt x="1588049" y="489840"/>
                  </a:lnTo>
                  <a:lnTo>
                    <a:pt x="1607130" y="535906"/>
                  </a:lnTo>
                  <a:lnTo>
                    <a:pt x="1623420" y="583054"/>
                  </a:lnTo>
                  <a:lnTo>
                    <a:pt x="1636866" y="631157"/>
                  </a:lnTo>
                  <a:lnTo>
                    <a:pt x="1647416" y="680088"/>
                  </a:lnTo>
                  <a:lnTo>
                    <a:pt x="1655016" y="729720"/>
                  </a:lnTo>
                  <a:lnTo>
                    <a:pt x="1659615" y="779926"/>
                  </a:lnTo>
                  <a:lnTo>
                    <a:pt x="1661160" y="830579"/>
                  </a:lnTo>
                  <a:lnTo>
                    <a:pt x="1659750" y="879382"/>
                  </a:lnTo>
                  <a:lnTo>
                    <a:pt x="1655572" y="927443"/>
                  </a:lnTo>
                  <a:lnTo>
                    <a:pt x="1648704" y="974682"/>
                  </a:lnTo>
                  <a:lnTo>
                    <a:pt x="1639224" y="1021024"/>
                  </a:lnTo>
                  <a:lnTo>
                    <a:pt x="1627209" y="1066389"/>
                  </a:lnTo>
                  <a:lnTo>
                    <a:pt x="1612738" y="1110700"/>
                  </a:lnTo>
                  <a:lnTo>
                    <a:pt x="1595889" y="1153879"/>
                  </a:lnTo>
                  <a:lnTo>
                    <a:pt x="1576739" y="1195848"/>
                  </a:lnTo>
                  <a:lnTo>
                    <a:pt x="1555366" y="1236528"/>
                  </a:lnTo>
                  <a:lnTo>
                    <a:pt x="1531848" y="1275844"/>
                  </a:lnTo>
                  <a:lnTo>
                    <a:pt x="1506264" y="1313715"/>
                  </a:lnTo>
                  <a:lnTo>
                    <a:pt x="1478691" y="1350065"/>
                  </a:lnTo>
                  <a:lnTo>
                    <a:pt x="1449206" y="1384815"/>
                  </a:lnTo>
                  <a:lnTo>
                    <a:pt x="1417888" y="1417888"/>
                  </a:lnTo>
                  <a:lnTo>
                    <a:pt x="1384815" y="1449206"/>
                  </a:lnTo>
                  <a:lnTo>
                    <a:pt x="1350065" y="1478690"/>
                  </a:lnTo>
                  <a:lnTo>
                    <a:pt x="1313715" y="1506264"/>
                  </a:lnTo>
                  <a:lnTo>
                    <a:pt x="1275844" y="1531848"/>
                  </a:lnTo>
                  <a:lnTo>
                    <a:pt x="1236529" y="1555366"/>
                  </a:lnTo>
                  <a:lnTo>
                    <a:pt x="1195848" y="1576739"/>
                  </a:lnTo>
                  <a:lnTo>
                    <a:pt x="1153879" y="1595889"/>
                  </a:lnTo>
                  <a:lnTo>
                    <a:pt x="1110700" y="1612738"/>
                  </a:lnTo>
                  <a:lnTo>
                    <a:pt x="1066389" y="1627209"/>
                  </a:lnTo>
                  <a:lnTo>
                    <a:pt x="1021024" y="1639224"/>
                  </a:lnTo>
                  <a:lnTo>
                    <a:pt x="974682" y="1648704"/>
                  </a:lnTo>
                  <a:lnTo>
                    <a:pt x="927443" y="1655572"/>
                  </a:lnTo>
                  <a:lnTo>
                    <a:pt x="879382" y="1659750"/>
                  </a:lnTo>
                  <a:lnTo>
                    <a:pt x="830579" y="1661160"/>
                  </a:lnTo>
                  <a:lnTo>
                    <a:pt x="781776" y="1659750"/>
                  </a:lnTo>
                  <a:lnTo>
                    <a:pt x="733716" y="1655572"/>
                  </a:lnTo>
                  <a:lnTo>
                    <a:pt x="686476" y="1648704"/>
                  </a:lnTo>
                  <a:lnTo>
                    <a:pt x="640135" y="1639224"/>
                  </a:lnTo>
                  <a:lnTo>
                    <a:pt x="594770" y="1627209"/>
                  </a:lnTo>
                  <a:lnTo>
                    <a:pt x="550459" y="1612738"/>
                  </a:lnTo>
                  <a:lnTo>
                    <a:pt x="507280" y="1595889"/>
                  </a:lnTo>
                  <a:lnTo>
                    <a:pt x="465311" y="1576739"/>
                  </a:lnTo>
                  <a:lnTo>
                    <a:pt x="424631" y="1555366"/>
                  </a:lnTo>
                  <a:lnTo>
                    <a:pt x="385315" y="1531848"/>
                  </a:lnTo>
                  <a:lnTo>
                    <a:pt x="347444" y="1506264"/>
                  </a:lnTo>
                  <a:lnTo>
                    <a:pt x="311094" y="1478690"/>
                  </a:lnTo>
                  <a:lnTo>
                    <a:pt x="276344" y="1449206"/>
                  </a:lnTo>
                  <a:lnTo>
                    <a:pt x="243271" y="1417888"/>
                  </a:lnTo>
                  <a:lnTo>
                    <a:pt x="211953" y="1384815"/>
                  </a:lnTo>
                  <a:lnTo>
                    <a:pt x="182469" y="1350065"/>
                  </a:lnTo>
                  <a:lnTo>
                    <a:pt x="154895" y="1313715"/>
                  </a:lnTo>
                  <a:lnTo>
                    <a:pt x="129311" y="1275844"/>
                  </a:lnTo>
                  <a:lnTo>
                    <a:pt x="105793" y="1236528"/>
                  </a:lnTo>
                  <a:lnTo>
                    <a:pt x="84421" y="1195848"/>
                  </a:lnTo>
                  <a:lnTo>
                    <a:pt x="65271" y="1153879"/>
                  </a:lnTo>
                  <a:lnTo>
                    <a:pt x="48421" y="1110700"/>
                  </a:lnTo>
                  <a:lnTo>
                    <a:pt x="33950" y="1066389"/>
                  </a:lnTo>
                  <a:lnTo>
                    <a:pt x="21936" y="1021024"/>
                  </a:lnTo>
                  <a:lnTo>
                    <a:pt x="12455" y="974682"/>
                  </a:lnTo>
                  <a:lnTo>
                    <a:pt x="5587" y="927443"/>
                  </a:lnTo>
                  <a:lnTo>
                    <a:pt x="1409" y="879382"/>
                  </a:lnTo>
                  <a:lnTo>
                    <a:pt x="0" y="83057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132907" y="3698665"/>
            <a:ext cx="1035685" cy="855344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560"/>
              </a:spcBef>
            </a:pPr>
            <a:r>
              <a:rPr sz="1400" spc="-10" dirty="0">
                <a:latin typeface="Arial"/>
                <a:cs typeface="Arial"/>
              </a:rPr>
              <a:t>Affective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-10" dirty="0">
                <a:latin typeface="Arial"/>
                <a:cs typeface="Arial"/>
              </a:rPr>
              <a:t>••Attitudes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100" spc="-10" dirty="0">
                <a:latin typeface="Arial"/>
                <a:cs typeface="Arial"/>
              </a:rPr>
              <a:t>••Values,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Beliefs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10" dirty="0">
                <a:latin typeface="Arial"/>
                <a:cs typeface="Arial"/>
              </a:rPr>
              <a:t>••Judgements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453417" y="3269931"/>
            <a:ext cx="1686560" cy="1686560"/>
            <a:chOff x="5453417" y="3269931"/>
            <a:chExt cx="1686560" cy="1686560"/>
          </a:xfrm>
        </p:grpSpPr>
        <p:sp>
          <p:nvSpPr>
            <p:cNvPr id="14" name="object 14"/>
            <p:cNvSpPr/>
            <p:nvPr/>
          </p:nvSpPr>
          <p:spPr>
            <a:xfrm>
              <a:off x="5466117" y="3282631"/>
              <a:ext cx="1661160" cy="1661160"/>
            </a:xfrm>
            <a:custGeom>
              <a:avLst/>
              <a:gdLst/>
              <a:ahLst/>
              <a:cxnLst/>
              <a:rect l="l" t="t" r="r" b="b"/>
              <a:pathLst>
                <a:path w="1661159" h="1661160">
                  <a:moveTo>
                    <a:pt x="830579" y="1661160"/>
                  </a:moveTo>
                  <a:lnTo>
                    <a:pt x="781777" y="1659750"/>
                  </a:lnTo>
                  <a:lnTo>
                    <a:pt x="733716" y="1655572"/>
                  </a:lnTo>
                  <a:lnTo>
                    <a:pt x="686477" y="1648704"/>
                  </a:lnTo>
                  <a:lnTo>
                    <a:pt x="640135" y="1639224"/>
                  </a:lnTo>
                  <a:lnTo>
                    <a:pt x="594770" y="1627209"/>
                  </a:lnTo>
                  <a:lnTo>
                    <a:pt x="550459" y="1612738"/>
                  </a:lnTo>
                  <a:lnTo>
                    <a:pt x="507280" y="1595889"/>
                  </a:lnTo>
                  <a:lnTo>
                    <a:pt x="465311" y="1576739"/>
                  </a:lnTo>
                  <a:lnTo>
                    <a:pt x="424630" y="1555366"/>
                  </a:lnTo>
                  <a:lnTo>
                    <a:pt x="385315" y="1531848"/>
                  </a:lnTo>
                  <a:lnTo>
                    <a:pt x="347444" y="1506264"/>
                  </a:lnTo>
                  <a:lnTo>
                    <a:pt x="311094" y="1478690"/>
                  </a:lnTo>
                  <a:lnTo>
                    <a:pt x="276344" y="1449206"/>
                  </a:lnTo>
                  <a:lnTo>
                    <a:pt x="243271" y="1417888"/>
                  </a:lnTo>
                  <a:lnTo>
                    <a:pt x="211953" y="1384815"/>
                  </a:lnTo>
                  <a:lnTo>
                    <a:pt x="182469" y="1350065"/>
                  </a:lnTo>
                  <a:lnTo>
                    <a:pt x="154895" y="1313715"/>
                  </a:lnTo>
                  <a:lnTo>
                    <a:pt x="129311" y="1275844"/>
                  </a:lnTo>
                  <a:lnTo>
                    <a:pt x="105793" y="1236528"/>
                  </a:lnTo>
                  <a:lnTo>
                    <a:pt x="84421" y="1195848"/>
                  </a:lnTo>
                  <a:lnTo>
                    <a:pt x="65271" y="1153879"/>
                  </a:lnTo>
                  <a:lnTo>
                    <a:pt x="48421" y="1110700"/>
                  </a:lnTo>
                  <a:lnTo>
                    <a:pt x="33950" y="1066389"/>
                  </a:lnTo>
                  <a:lnTo>
                    <a:pt x="21936" y="1021024"/>
                  </a:lnTo>
                  <a:lnTo>
                    <a:pt x="12455" y="974682"/>
                  </a:lnTo>
                  <a:lnTo>
                    <a:pt x="5587" y="927443"/>
                  </a:lnTo>
                  <a:lnTo>
                    <a:pt x="1409" y="879382"/>
                  </a:lnTo>
                  <a:lnTo>
                    <a:pt x="0" y="830579"/>
                  </a:lnTo>
                  <a:lnTo>
                    <a:pt x="1409" y="781777"/>
                  </a:lnTo>
                  <a:lnTo>
                    <a:pt x="5587" y="733716"/>
                  </a:lnTo>
                  <a:lnTo>
                    <a:pt x="12455" y="686477"/>
                  </a:lnTo>
                  <a:lnTo>
                    <a:pt x="21936" y="640135"/>
                  </a:lnTo>
                  <a:lnTo>
                    <a:pt x="33950" y="594770"/>
                  </a:lnTo>
                  <a:lnTo>
                    <a:pt x="48421" y="550459"/>
                  </a:lnTo>
                  <a:lnTo>
                    <a:pt x="65271" y="507280"/>
                  </a:lnTo>
                  <a:lnTo>
                    <a:pt x="84421" y="465311"/>
                  </a:lnTo>
                  <a:lnTo>
                    <a:pt x="105793" y="424630"/>
                  </a:lnTo>
                  <a:lnTo>
                    <a:pt x="129311" y="385315"/>
                  </a:lnTo>
                  <a:lnTo>
                    <a:pt x="154895" y="347444"/>
                  </a:lnTo>
                  <a:lnTo>
                    <a:pt x="182469" y="311094"/>
                  </a:lnTo>
                  <a:lnTo>
                    <a:pt x="211953" y="276344"/>
                  </a:lnTo>
                  <a:lnTo>
                    <a:pt x="243271" y="243270"/>
                  </a:lnTo>
                  <a:lnTo>
                    <a:pt x="276344" y="211953"/>
                  </a:lnTo>
                  <a:lnTo>
                    <a:pt x="311094" y="182469"/>
                  </a:lnTo>
                  <a:lnTo>
                    <a:pt x="347444" y="154895"/>
                  </a:lnTo>
                  <a:lnTo>
                    <a:pt x="385315" y="129311"/>
                  </a:lnTo>
                  <a:lnTo>
                    <a:pt x="424630" y="105793"/>
                  </a:lnTo>
                  <a:lnTo>
                    <a:pt x="465311" y="84421"/>
                  </a:lnTo>
                  <a:lnTo>
                    <a:pt x="507280" y="65271"/>
                  </a:lnTo>
                  <a:lnTo>
                    <a:pt x="550459" y="48421"/>
                  </a:lnTo>
                  <a:lnTo>
                    <a:pt x="594770" y="33950"/>
                  </a:lnTo>
                  <a:lnTo>
                    <a:pt x="640135" y="21936"/>
                  </a:lnTo>
                  <a:lnTo>
                    <a:pt x="686477" y="12455"/>
                  </a:lnTo>
                  <a:lnTo>
                    <a:pt x="733716" y="5587"/>
                  </a:lnTo>
                  <a:lnTo>
                    <a:pt x="781777" y="1409"/>
                  </a:lnTo>
                  <a:lnTo>
                    <a:pt x="830579" y="0"/>
                  </a:lnTo>
                  <a:lnTo>
                    <a:pt x="881233" y="1544"/>
                  </a:lnTo>
                  <a:lnTo>
                    <a:pt x="931439" y="6143"/>
                  </a:lnTo>
                  <a:lnTo>
                    <a:pt x="981071" y="13743"/>
                  </a:lnTo>
                  <a:lnTo>
                    <a:pt x="1030002" y="24293"/>
                  </a:lnTo>
                  <a:lnTo>
                    <a:pt x="1078105" y="37739"/>
                  </a:lnTo>
                  <a:lnTo>
                    <a:pt x="1125253" y="54029"/>
                  </a:lnTo>
                  <a:lnTo>
                    <a:pt x="1171319" y="73110"/>
                  </a:lnTo>
                  <a:lnTo>
                    <a:pt x="1216176" y="94930"/>
                  </a:lnTo>
                  <a:lnTo>
                    <a:pt x="1259698" y="119436"/>
                  </a:lnTo>
                  <a:lnTo>
                    <a:pt x="1301757" y="146576"/>
                  </a:lnTo>
                  <a:lnTo>
                    <a:pt x="1342226" y="176296"/>
                  </a:lnTo>
                  <a:lnTo>
                    <a:pt x="1380979" y="208545"/>
                  </a:lnTo>
                  <a:lnTo>
                    <a:pt x="1417889" y="243271"/>
                  </a:lnTo>
                  <a:lnTo>
                    <a:pt x="1452613" y="280180"/>
                  </a:lnTo>
                  <a:lnTo>
                    <a:pt x="1484862" y="318933"/>
                  </a:lnTo>
                  <a:lnTo>
                    <a:pt x="1514583" y="359403"/>
                  </a:lnTo>
                  <a:lnTo>
                    <a:pt x="1541723" y="401462"/>
                  </a:lnTo>
                  <a:lnTo>
                    <a:pt x="1566229" y="444983"/>
                  </a:lnTo>
                  <a:lnTo>
                    <a:pt x="1588049" y="489840"/>
                  </a:lnTo>
                  <a:lnTo>
                    <a:pt x="1607130" y="535906"/>
                  </a:lnTo>
                  <a:lnTo>
                    <a:pt x="1623420" y="583054"/>
                  </a:lnTo>
                  <a:lnTo>
                    <a:pt x="1636866" y="631157"/>
                  </a:lnTo>
                  <a:lnTo>
                    <a:pt x="1647416" y="680088"/>
                  </a:lnTo>
                  <a:lnTo>
                    <a:pt x="1655016" y="729720"/>
                  </a:lnTo>
                  <a:lnTo>
                    <a:pt x="1659615" y="779926"/>
                  </a:lnTo>
                  <a:lnTo>
                    <a:pt x="1661159" y="830579"/>
                  </a:lnTo>
                  <a:lnTo>
                    <a:pt x="1659750" y="879382"/>
                  </a:lnTo>
                  <a:lnTo>
                    <a:pt x="1655572" y="927443"/>
                  </a:lnTo>
                  <a:lnTo>
                    <a:pt x="1648704" y="974682"/>
                  </a:lnTo>
                  <a:lnTo>
                    <a:pt x="1639223" y="1021024"/>
                  </a:lnTo>
                  <a:lnTo>
                    <a:pt x="1627209" y="1066389"/>
                  </a:lnTo>
                  <a:lnTo>
                    <a:pt x="1612738" y="1110700"/>
                  </a:lnTo>
                  <a:lnTo>
                    <a:pt x="1595888" y="1153879"/>
                  </a:lnTo>
                  <a:lnTo>
                    <a:pt x="1576738" y="1195848"/>
                  </a:lnTo>
                  <a:lnTo>
                    <a:pt x="1555366" y="1236528"/>
                  </a:lnTo>
                  <a:lnTo>
                    <a:pt x="1531848" y="1275844"/>
                  </a:lnTo>
                  <a:lnTo>
                    <a:pt x="1506264" y="1313715"/>
                  </a:lnTo>
                  <a:lnTo>
                    <a:pt x="1478690" y="1350065"/>
                  </a:lnTo>
                  <a:lnTo>
                    <a:pt x="1449206" y="1384815"/>
                  </a:lnTo>
                  <a:lnTo>
                    <a:pt x="1417888" y="1417888"/>
                  </a:lnTo>
                  <a:lnTo>
                    <a:pt x="1384815" y="1449206"/>
                  </a:lnTo>
                  <a:lnTo>
                    <a:pt x="1350065" y="1478690"/>
                  </a:lnTo>
                  <a:lnTo>
                    <a:pt x="1313715" y="1506264"/>
                  </a:lnTo>
                  <a:lnTo>
                    <a:pt x="1275844" y="1531848"/>
                  </a:lnTo>
                  <a:lnTo>
                    <a:pt x="1236529" y="1555366"/>
                  </a:lnTo>
                  <a:lnTo>
                    <a:pt x="1195848" y="1576739"/>
                  </a:lnTo>
                  <a:lnTo>
                    <a:pt x="1153879" y="1595889"/>
                  </a:lnTo>
                  <a:lnTo>
                    <a:pt x="1110700" y="1612738"/>
                  </a:lnTo>
                  <a:lnTo>
                    <a:pt x="1066389" y="1627209"/>
                  </a:lnTo>
                  <a:lnTo>
                    <a:pt x="1021024" y="1639224"/>
                  </a:lnTo>
                  <a:lnTo>
                    <a:pt x="974683" y="1648704"/>
                  </a:lnTo>
                  <a:lnTo>
                    <a:pt x="927443" y="1655572"/>
                  </a:lnTo>
                  <a:lnTo>
                    <a:pt x="879382" y="1659750"/>
                  </a:lnTo>
                  <a:lnTo>
                    <a:pt x="830579" y="1661160"/>
                  </a:lnTo>
                  <a:close/>
                </a:path>
              </a:pathLst>
            </a:custGeom>
            <a:solidFill>
              <a:srgbClr val="8888B9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66117" y="3282631"/>
              <a:ext cx="1661160" cy="1661160"/>
            </a:xfrm>
            <a:custGeom>
              <a:avLst/>
              <a:gdLst/>
              <a:ahLst/>
              <a:cxnLst/>
              <a:rect l="l" t="t" r="r" b="b"/>
              <a:pathLst>
                <a:path w="1661159" h="1661160">
                  <a:moveTo>
                    <a:pt x="0" y="830579"/>
                  </a:moveTo>
                  <a:lnTo>
                    <a:pt x="1409" y="781777"/>
                  </a:lnTo>
                  <a:lnTo>
                    <a:pt x="5587" y="733716"/>
                  </a:lnTo>
                  <a:lnTo>
                    <a:pt x="12455" y="686477"/>
                  </a:lnTo>
                  <a:lnTo>
                    <a:pt x="21936" y="640135"/>
                  </a:lnTo>
                  <a:lnTo>
                    <a:pt x="33950" y="594770"/>
                  </a:lnTo>
                  <a:lnTo>
                    <a:pt x="48421" y="550459"/>
                  </a:lnTo>
                  <a:lnTo>
                    <a:pt x="65271" y="507280"/>
                  </a:lnTo>
                  <a:lnTo>
                    <a:pt x="84421" y="465311"/>
                  </a:lnTo>
                  <a:lnTo>
                    <a:pt x="105793" y="424630"/>
                  </a:lnTo>
                  <a:lnTo>
                    <a:pt x="129311" y="385315"/>
                  </a:lnTo>
                  <a:lnTo>
                    <a:pt x="154895" y="347444"/>
                  </a:lnTo>
                  <a:lnTo>
                    <a:pt x="182469" y="311094"/>
                  </a:lnTo>
                  <a:lnTo>
                    <a:pt x="211953" y="276344"/>
                  </a:lnTo>
                  <a:lnTo>
                    <a:pt x="243271" y="243271"/>
                  </a:lnTo>
                  <a:lnTo>
                    <a:pt x="276344" y="211953"/>
                  </a:lnTo>
                  <a:lnTo>
                    <a:pt x="311094" y="182469"/>
                  </a:lnTo>
                  <a:lnTo>
                    <a:pt x="347444" y="154895"/>
                  </a:lnTo>
                  <a:lnTo>
                    <a:pt x="385315" y="129311"/>
                  </a:lnTo>
                  <a:lnTo>
                    <a:pt x="424630" y="105793"/>
                  </a:lnTo>
                  <a:lnTo>
                    <a:pt x="465311" y="84421"/>
                  </a:lnTo>
                  <a:lnTo>
                    <a:pt x="507280" y="65271"/>
                  </a:lnTo>
                  <a:lnTo>
                    <a:pt x="550459" y="48421"/>
                  </a:lnTo>
                  <a:lnTo>
                    <a:pt x="594770" y="33950"/>
                  </a:lnTo>
                  <a:lnTo>
                    <a:pt x="640135" y="21936"/>
                  </a:lnTo>
                  <a:lnTo>
                    <a:pt x="686477" y="12455"/>
                  </a:lnTo>
                  <a:lnTo>
                    <a:pt x="733716" y="5587"/>
                  </a:lnTo>
                  <a:lnTo>
                    <a:pt x="781777" y="1409"/>
                  </a:lnTo>
                  <a:lnTo>
                    <a:pt x="830579" y="0"/>
                  </a:lnTo>
                  <a:lnTo>
                    <a:pt x="881233" y="1544"/>
                  </a:lnTo>
                  <a:lnTo>
                    <a:pt x="931439" y="6143"/>
                  </a:lnTo>
                  <a:lnTo>
                    <a:pt x="981071" y="13743"/>
                  </a:lnTo>
                  <a:lnTo>
                    <a:pt x="1030002" y="24293"/>
                  </a:lnTo>
                  <a:lnTo>
                    <a:pt x="1078105" y="37739"/>
                  </a:lnTo>
                  <a:lnTo>
                    <a:pt x="1125253" y="54029"/>
                  </a:lnTo>
                  <a:lnTo>
                    <a:pt x="1171319" y="73110"/>
                  </a:lnTo>
                  <a:lnTo>
                    <a:pt x="1216176" y="94930"/>
                  </a:lnTo>
                  <a:lnTo>
                    <a:pt x="1259698" y="119436"/>
                  </a:lnTo>
                  <a:lnTo>
                    <a:pt x="1301757" y="146576"/>
                  </a:lnTo>
                  <a:lnTo>
                    <a:pt x="1342226" y="176296"/>
                  </a:lnTo>
                  <a:lnTo>
                    <a:pt x="1380979" y="208545"/>
                  </a:lnTo>
                  <a:lnTo>
                    <a:pt x="1417888" y="243270"/>
                  </a:lnTo>
                  <a:lnTo>
                    <a:pt x="1452613" y="280180"/>
                  </a:lnTo>
                  <a:lnTo>
                    <a:pt x="1484862" y="318933"/>
                  </a:lnTo>
                  <a:lnTo>
                    <a:pt x="1514583" y="359403"/>
                  </a:lnTo>
                  <a:lnTo>
                    <a:pt x="1541723" y="401462"/>
                  </a:lnTo>
                  <a:lnTo>
                    <a:pt x="1566229" y="444983"/>
                  </a:lnTo>
                  <a:lnTo>
                    <a:pt x="1588049" y="489840"/>
                  </a:lnTo>
                  <a:lnTo>
                    <a:pt x="1607130" y="535906"/>
                  </a:lnTo>
                  <a:lnTo>
                    <a:pt x="1623420" y="583054"/>
                  </a:lnTo>
                  <a:lnTo>
                    <a:pt x="1636866" y="631157"/>
                  </a:lnTo>
                  <a:lnTo>
                    <a:pt x="1647416" y="680088"/>
                  </a:lnTo>
                  <a:lnTo>
                    <a:pt x="1655016" y="729720"/>
                  </a:lnTo>
                  <a:lnTo>
                    <a:pt x="1659615" y="779926"/>
                  </a:lnTo>
                  <a:lnTo>
                    <a:pt x="1661159" y="830579"/>
                  </a:lnTo>
                  <a:lnTo>
                    <a:pt x="1659750" y="879382"/>
                  </a:lnTo>
                  <a:lnTo>
                    <a:pt x="1655572" y="927443"/>
                  </a:lnTo>
                  <a:lnTo>
                    <a:pt x="1648704" y="974682"/>
                  </a:lnTo>
                  <a:lnTo>
                    <a:pt x="1639223" y="1021024"/>
                  </a:lnTo>
                  <a:lnTo>
                    <a:pt x="1627209" y="1066389"/>
                  </a:lnTo>
                  <a:lnTo>
                    <a:pt x="1612738" y="1110700"/>
                  </a:lnTo>
                  <a:lnTo>
                    <a:pt x="1595888" y="1153879"/>
                  </a:lnTo>
                  <a:lnTo>
                    <a:pt x="1576738" y="1195848"/>
                  </a:lnTo>
                  <a:lnTo>
                    <a:pt x="1555366" y="1236528"/>
                  </a:lnTo>
                  <a:lnTo>
                    <a:pt x="1531848" y="1275844"/>
                  </a:lnTo>
                  <a:lnTo>
                    <a:pt x="1506264" y="1313715"/>
                  </a:lnTo>
                  <a:lnTo>
                    <a:pt x="1478691" y="1350065"/>
                  </a:lnTo>
                  <a:lnTo>
                    <a:pt x="1449206" y="1384815"/>
                  </a:lnTo>
                  <a:lnTo>
                    <a:pt x="1417888" y="1417888"/>
                  </a:lnTo>
                  <a:lnTo>
                    <a:pt x="1384815" y="1449206"/>
                  </a:lnTo>
                  <a:lnTo>
                    <a:pt x="1350065" y="1478690"/>
                  </a:lnTo>
                  <a:lnTo>
                    <a:pt x="1313715" y="1506264"/>
                  </a:lnTo>
                  <a:lnTo>
                    <a:pt x="1275844" y="1531848"/>
                  </a:lnTo>
                  <a:lnTo>
                    <a:pt x="1236529" y="1555366"/>
                  </a:lnTo>
                  <a:lnTo>
                    <a:pt x="1195848" y="1576739"/>
                  </a:lnTo>
                  <a:lnTo>
                    <a:pt x="1153879" y="1595889"/>
                  </a:lnTo>
                  <a:lnTo>
                    <a:pt x="1110700" y="1612738"/>
                  </a:lnTo>
                  <a:lnTo>
                    <a:pt x="1066389" y="1627209"/>
                  </a:lnTo>
                  <a:lnTo>
                    <a:pt x="1021024" y="1639224"/>
                  </a:lnTo>
                  <a:lnTo>
                    <a:pt x="974683" y="1648704"/>
                  </a:lnTo>
                  <a:lnTo>
                    <a:pt x="927443" y="1655572"/>
                  </a:lnTo>
                  <a:lnTo>
                    <a:pt x="879382" y="1659750"/>
                  </a:lnTo>
                  <a:lnTo>
                    <a:pt x="830579" y="1661160"/>
                  </a:lnTo>
                  <a:lnTo>
                    <a:pt x="781777" y="1659750"/>
                  </a:lnTo>
                  <a:lnTo>
                    <a:pt x="733716" y="1655572"/>
                  </a:lnTo>
                  <a:lnTo>
                    <a:pt x="686477" y="1648704"/>
                  </a:lnTo>
                  <a:lnTo>
                    <a:pt x="640135" y="1639224"/>
                  </a:lnTo>
                  <a:lnTo>
                    <a:pt x="594770" y="1627209"/>
                  </a:lnTo>
                  <a:lnTo>
                    <a:pt x="550459" y="1612738"/>
                  </a:lnTo>
                  <a:lnTo>
                    <a:pt x="507280" y="1595889"/>
                  </a:lnTo>
                  <a:lnTo>
                    <a:pt x="465311" y="1576739"/>
                  </a:lnTo>
                  <a:lnTo>
                    <a:pt x="424630" y="1555366"/>
                  </a:lnTo>
                  <a:lnTo>
                    <a:pt x="385315" y="1531848"/>
                  </a:lnTo>
                  <a:lnTo>
                    <a:pt x="347444" y="1506264"/>
                  </a:lnTo>
                  <a:lnTo>
                    <a:pt x="311094" y="1478690"/>
                  </a:lnTo>
                  <a:lnTo>
                    <a:pt x="276344" y="1449206"/>
                  </a:lnTo>
                  <a:lnTo>
                    <a:pt x="243271" y="1417888"/>
                  </a:lnTo>
                  <a:lnTo>
                    <a:pt x="211953" y="1384815"/>
                  </a:lnTo>
                  <a:lnTo>
                    <a:pt x="182469" y="1350065"/>
                  </a:lnTo>
                  <a:lnTo>
                    <a:pt x="154895" y="1313715"/>
                  </a:lnTo>
                  <a:lnTo>
                    <a:pt x="129311" y="1275844"/>
                  </a:lnTo>
                  <a:lnTo>
                    <a:pt x="105793" y="1236528"/>
                  </a:lnTo>
                  <a:lnTo>
                    <a:pt x="84421" y="1195848"/>
                  </a:lnTo>
                  <a:lnTo>
                    <a:pt x="65271" y="1153879"/>
                  </a:lnTo>
                  <a:lnTo>
                    <a:pt x="48421" y="1110700"/>
                  </a:lnTo>
                  <a:lnTo>
                    <a:pt x="33950" y="1066389"/>
                  </a:lnTo>
                  <a:lnTo>
                    <a:pt x="21936" y="1021024"/>
                  </a:lnTo>
                  <a:lnTo>
                    <a:pt x="12455" y="974682"/>
                  </a:lnTo>
                  <a:lnTo>
                    <a:pt x="5587" y="927443"/>
                  </a:lnTo>
                  <a:lnTo>
                    <a:pt x="1409" y="879382"/>
                  </a:lnTo>
                  <a:lnTo>
                    <a:pt x="0" y="83057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47767" y="3870496"/>
            <a:ext cx="906144" cy="5111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560"/>
              </a:spcBef>
            </a:pPr>
            <a:r>
              <a:rPr sz="1400" spc="-10" dirty="0">
                <a:latin typeface="Arial"/>
                <a:cs typeface="Arial"/>
              </a:rPr>
              <a:t>Behavioral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-10" dirty="0">
                <a:latin typeface="Arial"/>
                <a:cs typeface="Arial"/>
              </a:rPr>
              <a:t>••Actions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4" y="796543"/>
            <a:ext cx="51377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Cognitive</a:t>
            </a:r>
            <a:r>
              <a:rPr sz="40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(Knowledge)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910" y="1954763"/>
            <a:ext cx="8002905" cy="37268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83540" marR="375285" indent="635" algn="ctr">
              <a:lnSpc>
                <a:spcPct val="89200"/>
              </a:lnSpc>
              <a:spcBef>
                <a:spcPts val="509"/>
              </a:spcBef>
            </a:pPr>
            <a:r>
              <a:rPr sz="3200" dirty="0">
                <a:latin typeface="Arial"/>
                <a:cs typeface="Arial"/>
              </a:rPr>
              <a:t>Culturally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competent</a:t>
            </a:r>
            <a:r>
              <a:rPr sz="3200" spc="-1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professionals </a:t>
            </a:r>
            <a:r>
              <a:rPr sz="3200" dirty="0">
                <a:latin typeface="Arial"/>
                <a:cs typeface="Arial"/>
              </a:rPr>
              <a:t>deliberately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seek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out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various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worldviews </a:t>
            </a:r>
            <a:r>
              <a:rPr sz="3200" dirty="0">
                <a:latin typeface="Arial"/>
                <a:cs typeface="Arial"/>
              </a:rPr>
              <a:t>which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help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promote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understanding </a:t>
            </a:r>
            <a:r>
              <a:rPr sz="3200" dirty="0">
                <a:latin typeface="Arial"/>
                <a:cs typeface="Arial"/>
              </a:rPr>
              <a:t>between</a:t>
            </a:r>
            <a:r>
              <a:rPr sz="3200" spc="-1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cultures.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Arial"/>
              <a:cs typeface="Arial"/>
            </a:endParaRPr>
          </a:p>
          <a:p>
            <a:pPr marL="12700" marR="5080" indent="1270" algn="ctr">
              <a:lnSpc>
                <a:spcPct val="88800"/>
              </a:lnSpc>
            </a:pPr>
            <a:r>
              <a:rPr sz="3200" spc="-10" dirty="0">
                <a:latin typeface="Arial"/>
                <a:cs typeface="Arial"/>
              </a:rPr>
              <a:t>Professionals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need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seek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knowledge</a:t>
            </a:r>
            <a:r>
              <a:rPr sz="3200" spc="8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about</a:t>
            </a:r>
            <a:r>
              <a:rPr sz="3200" spc="-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other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cultures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use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knowledge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inform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skills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practice.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5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4" y="796543"/>
            <a:ext cx="5419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Know</a:t>
            </a:r>
            <a:r>
              <a:rPr sz="4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your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 communities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4" y="2066777"/>
            <a:ext cx="3536315" cy="207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275"/>
              </a:lnSpc>
              <a:spcBef>
                <a:spcPts val="100"/>
              </a:spcBef>
              <a:buClr>
                <a:srgbClr val="EDEBE0"/>
              </a:buClr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determinants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buClr>
                <a:srgbClr val="EDEBE0"/>
              </a:buClr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Political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determinants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190"/>
              </a:lnSpc>
              <a:buClr>
                <a:srgbClr val="EDEBE0"/>
              </a:buClr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Resources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185"/>
              </a:lnSpc>
              <a:buClr>
                <a:srgbClr val="EDEBE0"/>
              </a:buClr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Businesses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ts val="3275"/>
              </a:lnSpc>
              <a:buClr>
                <a:srgbClr val="EDEBE0"/>
              </a:buClr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Organizations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6924" y="2023348"/>
            <a:ext cx="3938904" cy="30518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1439545" indent="-342900">
              <a:lnSpc>
                <a:spcPct val="80000"/>
              </a:lnSpc>
              <a:spcBef>
                <a:spcPts val="775"/>
              </a:spcBef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Disadvantaged populations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05"/>
              </a:lnSpc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Human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rights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violations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185"/>
              </a:lnSpc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Economic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Disparities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ts val="3275"/>
              </a:lnSpc>
              <a:buSzPct val="67857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Influx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Immigrants</a:t>
            </a:r>
            <a:endParaRPr sz="2800">
              <a:latin typeface="Calibri"/>
              <a:cs typeface="Calibri"/>
            </a:endParaRPr>
          </a:p>
          <a:p>
            <a:pPr marL="812800" marR="5080" indent="-342900">
              <a:lnSpc>
                <a:spcPts val="1920"/>
              </a:lnSpc>
              <a:spcBef>
                <a:spcPts val="520"/>
              </a:spcBef>
              <a:tabLst>
                <a:tab pos="812165" algn="l"/>
              </a:tabLst>
            </a:pPr>
            <a:r>
              <a:rPr sz="1900" spc="-50" dirty="0">
                <a:latin typeface="Cambria Math"/>
                <a:cs typeface="Cambria Math"/>
              </a:rPr>
              <a:t>◻</a:t>
            </a:r>
            <a:r>
              <a:rPr sz="1900" dirty="0">
                <a:latin typeface="Cambria Math"/>
                <a:cs typeface="Cambria Math"/>
              </a:rPr>
              <a:t>	</a:t>
            </a:r>
            <a:r>
              <a:rPr sz="2000" dirty="0">
                <a:latin typeface="Calibri"/>
                <a:cs typeface="Calibri"/>
              </a:rPr>
              <a:t>Immigrant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status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not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be </a:t>
            </a:r>
            <a:r>
              <a:rPr sz="2000" spc="-10" dirty="0">
                <a:latin typeface="Calibri"/>
                <a:cs typeface="Calibri"/>
              </a:rPr>
              <a:t>disadvantaged,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i.e.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Hong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Kong </a:t>
            </a:r>
            <a:r>
              <a:rPr sz="2000" dirty="0">
                <a:latin typeface="Calibri"/>
                <a:cs typeface="Calibri"/>
              </a:rPr>
              <a:t>residents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relocation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Vancouver,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B.C.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5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488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How</a:t>
            </a:r>
            <a:r>
              <a:rPr sz="3200" spc="-70" dirty="0"/>
              <a:t> </a:t>
            </a:r>
            <a:r>
              <a:rPr sz="3200" dirty="0"/>
              <a:t>can</a:t>
            </a:r>
            <a:r>
              <a:rPr sz="3200" spc="-55" dirty="0"/>
              <a:t> </a:t>
            </a:r>
            <a:r>
              <a:rPr sz="3200" dirty="0"/>
              <a:t>these</a:t>
            </a:r>
            <a:r>
              <a:rPr sz="3200" spc="-55" dirty="0"/>
              <a:t> </a:t>
            </a:r>
            <a:r>
              <a:rPr sz="3200" dirty="0"/>
              <a:t>three</a:t>
            </a:r>
            <a:r>
              <a:rPr sz="3200" spc="-60" dirty="0"/>
              <a:t> </a:t>
            </a:r>
            <a:r>
              <a:rPr sz="3200" dirty="0"/>
              <a:t>facets</a:t>
            </a:r>
            <a:r>
              <a:rPr sz="3200" spc="-55" dirty="0"/>
              <a:t> </a:t>
            </a:r>
            <a:r>
              <a:rPr sz="3200" dirty="0"/>
              <a:t>be</a:t>
            </a:r>
            <a:r>
              <a:rPr sz="3200" spc="-55" dirty="0"/>
              <a:t> </a:t>
            </a:r>
            <a:r>
              <a:rPr sz="3200" spc="-10" dirty="0"/>
              <a:t>integrated</a:t>
            </a:r>
            <a:r>
              <a:rPr sz="3200" spc="-55" dirty="0"/>
              <a:t> </a:t>
            </a:r>
            <a:r>
              <a:rPr sz="3200" spc="-20" dirty="0"/>
              <a:t>into </a:t>
            </a:r>
            <a:r>
              <a:rPr sz="3200" dirty="0"/>
              <a:t>your</a:t>
            </a:r>
            <a:r>
              <a:rPr sz="3200" spc="-70" dirty="0"/>
              <a:t> </a:t>
            </a:r>
            <a:r>
              <a:rPr sz="3200" spc="-20" dirty="0"/>
              <a:t>cross-</a:t>
            </a:r>
            <a:r>
              <a:rPr sz="3200" dirty="0"/>
              <a:t>cultural</a:t>
            </a:r>
            <a:r>
              <a:rPr sz="3200" spc="-55" dirty="0"/>
              <a:t> </a:t>
            </a:r>
            <a:r>
              <a:rPr sz="3200" spc="-10" dirty="0"/>
              <a:t>interactions?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L="240665">
              <a:lnSpc>
                <a:spcPct val="100000"/>
              </a:lnSpc>
              <a:spcBef>
                <a:spcPts val="1740"/>
              </a:spcBef>
            </a:pPr>
            <a:r>
              <a:rPr dirty="0"/>
              <a:t>What’s</a:t>
            </a:r>
            <a:r>
              <a:rPr spc="-120" dirty="0"/>
              <a:t> </a:t>
            </a:r>
            <a:r>
              <a:rPr spc="-10" dirty="0"/>
              <a:t>missing?</a:t>
            </a:r>
          </a:p>
          <a:p>
            <a:pPr marL="354965" marR="5080" indent="-309245">
              <a:lnSpc>
                <a:spcPct val="100000"/>
              </a:lnSpc>
              <a:spcBef>
                <a:spcPts val="1365"/>
              </a:spcBef>
              <a:buSzPct val="9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0" dirty="0">
                <a:latin typeface="Calibri"/>
                <a:cs typeface="Calibri"/>
              </a:rPr>
              <a:t>Outreach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to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culture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telling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spc="-20" dirty="0">
                <a:latin typeface="Calibri"/>
                <a:cs typeface="Calibri"/>
              </a:rPr>
              <a:t>them </a:t>
            </a:r>
            <a:r>
              <a:rPr sz="2000" b="0" dirty="0">
                <a:latin typeface="Calibri"/>
                <a:cs typeface="Calibri"/>
              </a:rPr>
              <a:t>about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the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significance</a:t>
            </a:r>
            <a:r>
              <a:rPr sz="2000" b="0" spc="-2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of</a:t>
            </a:r>
            <a:r>
              <a:rPr sz="2000" b="0" spc="-20" dirty="0">
                <a:latin typeface="Calibri"/>
                <a:cs typeface="Calibri"/>
              </a:rPr>
              <a:t> your </a:t>
            </a:r>
            <a:r>
              <a:rPr sz="2000" b="0" dirty="0">
                <a:latin typeface="Calibri"/>
                <a:cs typeface="Calibri"/>
              </a:rPr>
              <a:t>holdings</a:t>
            </a:r>
            <a:r>
              <a:rPr sz="2000" b="0" spc="-4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to</a:t>
            </a:r>
            <a:r>
              <a:rPr sz="2000" b="0" spc="-3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their</a:t>
            </a:r>
            <a:r>
              <a:rPr sz="2000" b="0" spc="-3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culture.</a:t>
            </a:r>
            <a:endParaRPr sz="2000">
              <a:latin typeface="Calibri"/>
              <a:cs typeface="Calibri"/>
            </a:endParaRPr>
          </a:p>
          <a:p>
            <a:pPr marL="354965" marR="173990" indent="-309245">
              <a:lnSpc>
                <a:spcPct val="100000"/>
              </a:lnSpc>
              <a:buSzPct val="9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0" spc="-10" dirty="0">
                <a:latin typeface="Calibri"/>
                <a:cs typeface="Calibri"/>
              </a:rPr>
              <a:t>Working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with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one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culture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and </a:t>
            </a:r>
            <a:r>
              <a:rPr sz="2000" b="0" dirty="0">
                <a:latin typeface="Calibri"/>
                <a:cs typeface="Calibri"/>
              </a:rPr>
              <a:t>assuming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you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know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about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all </a:t>
            </a:r>
            <a:r>
              <a:rPr sz="2000" b="0" dirty="0">
                <a:latin typeface="Calibri"/>
                <a:cs typeface="Calibri"/>
              </a:rPr>
              <a:t>related</a:t>
            </a:r>
            <a:r>
              <a:rPr sz="2000" b="0" spc="-6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cultures,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i.e.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Vietnamese </a:t>
            </a:r>
            <a:r>
              <a:rPr sz="2000" b="0" dirty="0">
                <a:latin typeface="Calibri"/>
                <a:cs typeface="Calibri"/>
              </a:rPr>
              <a:t>and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you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now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know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about</a:t>
            </a:r>
            <a:r>
              <a:rPr sz="2000" b="0" spc="-15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all </a:t>
            </a:r>
            <a:r>
              <a:rPr sz="2000" b="0" spc="-10" dirty="0">
                <a:latin typeface="Calibri"/>
                <a:cs typeface="Calibri"/>
              </a:rPr>
              <a:t>Asians.</a:t>
            </a:r>
            <a:endParaRPr sz="2000">
              <a:latin typeface="Calibri"/>
              <a:cs typeface="Calibri"/>
            </a:endParaRPr>
          </a:p>
          <a:p>
            <a:pPr marL="354965" marR="204470" indent="-309245">
              <a:lnSpc>
                <a:spcPct val="100000"/>
              </a:lnSpc>
              <a:buSzPct val="9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0" dirty="0">
                <a:latin typeface="Calibri"/>
                <a:cs typeface="Calibri"/>
              </a:rPr>
              <a:t>Giving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the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same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presentation</a:t>
            </a:r>
            <a:r>
              <a:rPr sz="2000" b="0" spc="-20" dirty="0">
                <a:latin typeface="Calibri"/>
                <a:cs typeface="Calibri"/>
              </a:rPr>
              <a:t> </a:t>
            </a:r>
            <a:r>
              <a:rPr sz="2000" b="0" spc="-25" dirty="0">
                <a:latin typeface="Calibri"/>
                <a:cs typeface="Calibri"/>
              </a:rPr>
              <a:t>to </a:t>
            </a:r>
            <a:r>
              <a:rPr sz="2000" b="0" dirty="0">
                <a:latin typeface="Calibri"/>
                <a:cs typeface="Calibri"/>
              </a:rPr>
              <a:t>all</a:t>
            </a:r>
            <a:r>
              <a:rPr sz="2000" b="0" spc="-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cultures.</a:t>
            </a:r>
            <a:endParaRPr sz="2000">
              <a:latin typeface="Calibri"/>
              <a:cs typeface="Calibri"/>
            </a:endParaRPr>
          </a:p>
          <a:p>
            <a:pPr marL="354965" marR="327660" indent="-309245">
              <a:lnSpc>
                <a:spcPct val="100000"/>
              </a:lnSpc>
              <a:buSzPct val="90000"/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000" b="0" dirty="0">
                <a:latin typeface="Calibri"/>
                <a:cs typeface="Calibri"/>
              </a:rPr>
              <a:t>Deducting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points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for</a:t>
            </a:r>
            <a:r>
              <a:rPr sz="2000" b="0" spc="-4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candidate </a:t>
            </a:r>
            <a:r>
              <a:rPr sz="2000" b="0" dirty="0">
                <a:latin typeface="Calibri"/>
                <a:cs typeface="Calibri"/>
              </a:rPr>
              <a:t>for</a:t>
            </a:r>
            <a:r>
              <a:rPr sz="2000" b="0" spc="-5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not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making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eye</a:t>
            </a:r>
            <a:r>
              <a:rPr sz="2000" b="0" spc="-35" dirty="0">
                <a:latin typeface="Calibri"/>
                <a:cs typeface="Calibri"/>
              </a:rPr>
              <a:t> </a:t>
            </a:r>
            <a:r>
              <a:rPr sz="2000" b="0" spc="-10" dirty="0">
                <a:latin typeface="Calibri"/>
                <a:cs typeface="Calibri"/>
              </a:rPr>
              <a:t>contact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6617" y="1495836"/>
            <a:ext cx="3245485" cy="255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2286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latin typeface="Calibri"/>
                <a:cs typeface="Calibri"/>
              </a:rPr>
              <a:t>Any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previous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efforts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lacked </a:t>
            </a:r>
            <a:r>
              <a:rPr sz="2200" b="1" dirty="0">
                <a:latin typeface="Calibri"/>
                <a:cs typeface="Calibri"/>
              </a:rPr>
              <a:t>one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of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the</a:t>
            </a:r>
            <a:r>
              <a:rPr sz="2200" b="1" spc="-10" dirty="0">
                <a:latin typeface="Calibri"/>
                <a:cs typeface="Calibri"/>
              </a:rPr>
              <a:t> three?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Cognitive/knowledge</a:t>
            </a:r>
            <a:endParaRPr sz="240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48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Affective/Core</a:t>
            </a:r>
            <a:endParaRPr sz="240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48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4" y="796543"/>
            <a:ext cx="44297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Affective</a:t>
            </a:r>
            <a:r>
              <a:rPr sz="40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000000"/>
                </a:solidFill>
                <a:latin typeface="Arial"/>
                <a:cs typeface="Arial"/>
              </a:rPr>
              <a:t>(Attitudes)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4" y="1957811"/>
            <a:ext cx="7983855" cy="32899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marR="5080" indent="-342900">
              <a:lnSpc>
                <a:spcPct val="88800"/>
              </a:lnSpc>
              <a:spcBef>
                <a:spcPts val="500"/>
              </a:spcBef>
              <a:buClr>
                <a:srgbClr val="EDEBE0"/>
              </a:buClr>
              <a:buSzPct val="76666"/>
              <a:buChar char="■"/>
              <a:tabLst>
                <a:tab pos="354965" algn="l"/>
                <a:tab pos="355600" algn="l"/>
              </a:tabLst>
            </a:pPr>
            <a:r>
              <a:rPr sz="3000" dirty="0">
                <a:latin typeface="Arial"/>
                <a:cs typeface="Arial"/>
              </a:rPr>
              <a:t>Positive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attitudes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are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needed</a:t>
            </a:r>
            <a:r>
              <a:rPr sz="3000" spc="-4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toward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your </a:t>
            </a:r>
            <a:r>
              <a:rPr sz="3000" dirty="0">
                <a:latin typeface="Arial"/>
                <a:cs typeface="Arial"/>
              </a:rPr>
              <a:t>own</a:t>
            </a:r>
            <a:r>
              <a:rPr sz="3000" spc="-3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culture(s)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well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as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the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cultural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heritage </a:t>
            </a:r>
            <a:r>
              <a:rPr sz="3000" dirty="0">
                <a:latin typeface="Arial"/>
                <a:cs typeface="Arial"/>
              </a:rPr>
              <a:t>of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your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colleagues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and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patrons.</a:t>
            </a:r>
            <a:endParaRPr sz="3000">
              <a:latin typeface="Arial"/>
              <a:cs typeface="Arial"/>
            </a:endParaRPr>
          </a:p>
          <a:p>
            <a:pPr marL="355600" marR="38100" indent="-342900">
              <a:lnSpc>
                <a:spcPts val="3020"/>
              </a:lnSpc>
              <a:spcBef>
                <a:spcPts val="640"/>
              </a:spcBef>
              <a:buSzPct val="82142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begins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by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being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able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appreciate,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respect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differences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your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own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heritage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your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broad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community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areas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0" dirty="0">
                <a:latin typeface="Calibri"/>
                <a:cs typeface="Calibri"/>
              </a:rPr>
              <a:t>race, </a:t>
            </a:r>
            <a:r>
              <a:rPr sz="2800" dirty="0">
                <a:latin typeface="Calibri"/>
                <a:cs typeface="Calibri"/>
              </a:rPr>
              <a:t>ethnicity,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socioeconomic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status,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religion,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sexual </a:t>
            </a:r>
            <a:r>
              <a:rPr sz="2800" dirty="0">
                <a:latin typeface="Calibri"/>
                <a:cs typeface="Calibri"/>
              </a:rPr>
              <a:t>orientation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beliefs.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7186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</a:rPr>
              <a:t>Self-</a:t>
            </a:r>
            <a:r>
              <a:rPr sz="2800" dirty="0">
                <a:solidFill>
                  <a:srgbClr val="000000"/>
                </a:solidFill>
              </a:rPr>
              <a:t>awareness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of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our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own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cultural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identities</a:t>
            </a:r>
            <a:r>
              <a:rPr sz="2800" spc="-10" dirty="0">
                <a:solidFill>
                  <a:srgbClr val="000000"/>
                </a:solidFill>
              </a:rPr>
              <a:t> </a:t>
            </a:r>
            <a:r>
              <a:rPr sz="2800" spc="-25" dirty="0">
                <a:solidFill>
                  <a:srgbClr val="000000"/>
                </a:solidFill>
              </a:rPr>
              <a:t>and </a:t>
            </a:r>
            <a:r>
              <a:rPr sz="2800" dirty="0">
                <a:solidFill>
                  <a:srgbClr val="000000"/>
                </a:solidFill>
              </a:rPr>
              <a:t>stereotypes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will</a:t>
            </a:r>
            <a:r>
              <a:rPr sz="2800" spc="-30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allow</a:t>
            </a:r>
            <a:r>
              <a:rPr sz="2800" spc="-2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us to</a:t>
            </a:r>
            <a:r>
              <a:rPr sz="2800" spc="-5" dirty="0">
                <a:solidFill>
                  <a:srgbClr val="000000"/>
                </a:solidFill>
              </a:rPr>
              <a:t> </a:t>
            </a:r>
            <a:r>
              <a:rPr sz="2800" dirty="0">
                <a:solidFill>
                  <a:srgbClr val="000000"/>
                </a:solidFill>
              </a:rPr>
              <a:t>improve</a:t>
            </a:r>
            <a:r>
              <a:rPr sz="2800" spc="-1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cross-cultural interactions.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898374" y="2192512"/>
            <a:ext cx="3535679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Distinguish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“intent”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“impact”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  <a:p>
            <a:pPr marL="12700" marR="404495">
              <a:lnSpc>
                <a:spcPct val="100000"/>
              </a:lnSpc>
              <a:spcBef>
                <a:spcPts val="600"/>
              </a:spcBef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Notice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assign </a:t>
            </a:r>
            <a:r>
              <a:rPr sz="2400" dirty="0">
                <a:latin typeface="Calibri"/>
                <a:cs typeface="Calibri"/>
              </a:rPr>
              <a:t>status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importance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individuals</a:t>
            </a:r>
            <a:endParaRPr sz="2400">
              <a:latin typeface="Calibri"/>
              <a:cs typeface="Calibri"/>
            </a:endParaRPr>
          </a:p>
          <a:p>
            <a:pPr marL="12700" marR="165100">
              <a:lnSpc>
                <a:spcPct val="100000"/>
              </a:lnSpc>
              <a:spcBef>
                <a:spcPts val="600"/>
              </a:spcBef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Review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negative </a:t>
            </a:r>
            <a:r>
              <a:rPr sz="2400" dirty="0">
                <a:latin typeface="Calibri"/>
                <a:cs typeface="Calibri"/>
              </a:rPr>
              <a:t>reactions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ask </a:t>
            </a:r>
            <a:r>
              <a:rPr sz="2400" dirty="0">
                <a:latin typeface="Calibri"/>
                <a:cs typeface="Calibri"/>
              </a:rPr>
              <a:t>yourself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“What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I </a:t>
            </a:r>
            <a:r>
              <a:rPr sz="2400" dirty="0">
                <a:latin typeface="Calibri"/>
                <a:cs typeface="Calibri"/>
              </a:rPr>
              <a:t>responding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why?”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374" y="2116312"/>
            <a:ext cx="3782060" cy="302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We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label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things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understand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“weird”,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“bad”,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“wrong”.</a:t>
            </a:r>
            <a:endParaRPr sz="2400">
              <a:latin typeface="Calibri"/>
              <a:cs typeface="Calibri"/>
            </a:endParaRPr>
          </a:p>
          <a:p>
            <a:pPr marL="12700" marR="34925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Calibri"/>
                <a:cs typeface="Calibri"/>
              </a:rPr>
              <a:t>Acknowledging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cultural </a:t>
            </a:r>
            <a:r>
              <a:rPr sz="2400" dirty="0">
                <a:latin typeface="Calibri"/>
                <a:cs typeface="Calibri"/>
              </a:rPr>
              <a:t>differences need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divide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paralyze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fear 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saying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“right thing”.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3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24" y="1654540"/>
            <a:ext cx="743267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  <a:spcBef>
                <a:spcPts val="100"/>
              </a:spcBef>
              <a:buClr>
                <a:srgbClr val="EDEBE0"/>
              </a:buClr>
              <a:buSzPct val="80000"/>
              <a:buFont typeface="Arial"/>
              <a:buChar char="■"/>
              <a:tabLst>
                <a:tab pos="393065" algn="l"/>
                <a:tab pos="393700" algn="l"/>
              </a:tabLst>
            </a:pPr>
            <a:r>
              <a:rPr sz="3000" dirty="0">
                <a:latin typeface="Calibri"/>
                <a:cs typeface="Calibri"/>
              </a:rPr>
              <a:t>Sensitivity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social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group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differences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 </a:t>
            </a:r>
            <a:r>
              <a:rPr sz="3000" dirty="0">
                <a:latin typeface="Calibri"/>
                <a:cs typeface="Calibri"/>
              </a:rPr>
              <a:t>ability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adjust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behavior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virtue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of </a:t>
            </a:r>
            <a:r>
              <a:rPr sz="3000" dirty="0">
                <a:latin typeface="Calibri"/>
                <a:cs typeface="Calibri"/>
              </a:rPr>
              <a:t>membership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social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group</a:t>
            </a:r>
            <a:endParaRPr sz="3000">
              <a:latin typeface="Calibri"/>
              <a:cs typeface="Calibri"/>
            </a:endParaRPr>
          </a:p>
          <a:p>
            <a:pPr marL="393700" marR="725170" indent="-381000">
              <a:lnSpc>
                <a:spcPct val="100000"/>
              </a:lnSpc>
              <a:spcBef>
                <a:spcPts val="600"/>
              </a:spcBef>
              <a:buClr>
                <a:srgbClr val="EDEBE0"/>
              </a:buClr>
              <a:buSzPct val="80000"/>
              <a:buFont typeface="Arial"/>
              <a:buChar char="■"/>
              <a:tabLst>
                <a:tab pos="393065" algn="l"/>
                <a:tab pos="393700" algn="l"/>
              </a:tabLst>
            </a:pPr>
            <a:r>
              <a:rPr sz="3000" dirty="0">
                <a:latin typeface="Calibri"/>
                <a:cs typeface="Calibri"/>
              </a:rPr>
              <a:t>Variability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our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identity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relations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has </a:t>
            </a:r>
            <a:r>
              <a:rPr sz="3000" dirty="0">
                <a:latin typeface="Calibri"/>
                <a:cs typeface="Calibri"/>
              </a:rPr>
              <a:t>consequences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for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determining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behaviors </a:t>
            </a:r>
            <a:r>
              <a:rPr sz="3000" dirty="0">
                <a:latin typeface="Calibri"/>
                <a:cs typeface="Calibri"/>
              </a:rPr>
              <a:t>adopted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expected</a:t>
            </a:r>
            <a:endParaRPr sz="3000">
              <a:latin typeface="Calibri"/>
              <a:cs typeface="Calibri"/>
            </a:endParaRPr>
          </a:p>
          <a:p>
            <a:pPr marL="393700" marR="181610" indent="-381000">
              <a:lnSpc>
                <a:spcPct val="100000"/>
              </a:lnSpc>
              <a:spcBef>
                <a:spcPts val="600"/>
              </a:spcBef>
              <a:buClr>
                <a:srgbClr val="EDEBE0"/>
              </a:buClr>
              <a:buSzPct val="80000"/>
              <a:buFont typeface="Arial"/>
              <a:buChar char="■"/>
              <a:tabLst>
                <a:tab pos="393065" algn="l"/>
                <a:tab pos="393700" algn="l"/>
              </a:tabLst>
            </a:pPr>
            <a:r>
              <a:rPr sz="3000" dirty="0">
                <a:latin typeface="Calibri"/>
                <a:cs typeface="Calibri"/>
              </a:rPr>
              <a:t>Research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evidence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suggests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that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change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in </a:t>
            </a:r>
            <a:r>
              <a:rPr sz="3000" dirty="0">
                <a:latin typeface="Calibri"/>
                <a:cs typeface="Calibri"/>
              </a:rPr>
              <a:t>behavior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modify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beliefs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0" dirty="0">
                <a:latin typeface="Calibri"/>
                <a:cs typeface="Calibri"/>
              </a:rPr>
              <a:t> attitudes.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24" y="792734"/>
            <a:ext cx="185737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000000"/>
                </a:solidFill>
              </a:rPr>
              <a:t>Behavior</a:t>
            </a:r>
            <a:endParaRPr sz="4000"/>
          </a:p>
        </p:txBody>
      </p:sp>
    </p:spTree>
    <p:extLst>
      <p:ext uri="{BB962C8B-B14F-4D97-AF65-F5344CB8AC3E}">
        <p14:creationId xmlns:p14="http://schemas.microsoft.com/office/powerpoint/2010/main" val="10818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305" y="557784"/>
            <a:ext cx="7872095" cy="1976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“What</a:t>
            </a:r>
            <a:r>
              <a:rPr sz="3200" spc="-70" dirty="0"/>
              <a:t> </a:t>
            </a:r>
            <a:r>
              <a:rPr sz="3200" dirty="0"/>
              <a:t>shapes</a:t>
            </a:r>
            <a:r>
              <a:rPr sz="3200" spc="-60" dirty="0"/>
              <a:t> </a:t>
            </a:r>
            <a:r>
              <a:rPr sz="3200" dirty="0"/>
              <a:t>archival</a:t>
            </a:r>
            <a:r>
              <a:rPr sz="3200" spc="-55" dirty="0"/>
              <a:t> </a:t>
            </a:r>
            <a:r>
              <a:rPr sz="3200" dirty="0"/>
              <a:t>processes</a:t>
            </a:r>
            <a:r>
              <a:rPr sz="3200" spc="-60" dirty="0"/>
              <a:t> </a:t>
            </a:r>
            <a:r>
              <a:rPr sz="3200" dirty="0"/>
              <a:t>and</a:t>
            </a:r>
            <a:r>
              <a:rPr sz="3200" spc="-55" dirty="0"/>
              <a:t> </a:t>
            </a:r>
            <a:r>
              <a:rPr sz="3200" spc="-10" dirty="0"/>
              <a:t>concepts?</a:t>
            </a:r>
            <a:endParaRPr sz="3200"/>
          </a:p>
          <a:p>
            <a:pPr marL="151130" marR="142240" indent="-1905" algn="ctr">
              <a:lnSpc>
                <a:spcPct val="100000"/>
              </a:lnSpc>
            </a:pPr>
            <a:r>
              <a:rPr sz="3200" dirty="0"/>
              <a:t>Culture.</a:t>
            </a:r>
            <a:r>
              <a:rPr sz="3200" spc="-70" dirty="0"/>
              <a:t> </a:t>
            </a:r>
            <a:r>
              <a:rPr sz="3200" dirty="0"/>
              <a:t>What</a:t>
            </a:r>
            <a:r>
              <a:rPr sz="3200" spc="-70" dirty="0"/>
              <a:t> </a:t>
            </a:r>
            <a:r>
              <a:rPr sz="3200" dirty="0"/>
              <a:t>is</a:t>
            </a:r>
            <a:r>
              <a:rPr sz="3200" spc="-70" dirty="0"/>
              <a:t> </a:t>
            </a:r>
            <a:r>
              <a:rPr sz="3200" dirty="0"/>
              <a:t>remembered</a:t>
            </a:r>
            <a:r>
              <a:rPr sz="3200" spc="-70" dirty="0"/>
              <a:t> </a:t>
            </a:r>
            <a:r>
              <a:rPr sz="3200" dirty="0"/>
              <a:t>or</a:t>
            </a:r>
            <a:r>
              <a:rPr sz="3200" spc="-70" dirty="0"/>
              <a:t> </a:t>
            </a:r>
            <a:r>
              <a:rPr sz="3200" dirty="0"/>
              <a:t>recorded</a:t>
            </a:r>
            <a:r>
              <a:rPr sz="3200" spc="-70" dirty="0"/>
              <a:t> </a:t>
            </a:r>
            <a:r>
              <a:rPr sz="3200" spc="-25" dirty="0"/>
              <a:t>is </a:t>
            </a:r>
            <a:r>
              <a:rPr sz="3200" dirty="0"/>
              <a:t>shaped</a:t>
            </a:r>
            <a:r>
              <a:rPr sz="3200" spc="-55" dirty="0"/>
              <a:t> </a:t>
            </a:r>
            <a:r>
              <a:rPr sz="3200" dirty="0"/>
              <a:t>by</a:t>
            </a:r>
            <a:r>
              <a:rPr sz="3200" spc="-50" dirty="0"/>
              <a:t> </a:t>
            </a:r>
            <a:r>
              <a:rPr sz="3200" dirty="0"/>
              <a:t>culture.</a:t>
            </a:r>
            <a:r>
              <a:rPr sz="3200" spc="-55" dirty="0"/>
              <a:t> </a:t>
            </a:r>
            <a:r>
              <a:rPr sz="3200" dirty="0"/>
              <a:t>The</a:t>
            </a:r>
            <a:r>
              <a:rPr sz="3200" spc="-50" dirty="0"/>
              <a:t> </a:t>
            </a:r>
            <a:r>
              <a:rPr sz="3200" spc="-20" dirty="0"/>
              <a:t>archive’s</a:t>
            </a:r>
            <a:r>
              <a:rPr sz="3200" spc="-55" dirty="0"/>
              <a:t> </a:t>
            </a:r>
            <a:r>
              <a:rPr sz="3200" dirty="0"/>
              <a:t>form</a:t>
            </a:r>
            <a:r>
              <a:rPr sz="3200" spc="-50" dirty="0"/>
              <a:t> </a:t>
            </a:r>
            <a:r>
              <a:rPr sz="3200" dirty="0"/>
              <a:t>is</a:t>
            </a:r>
            <a:r>
              <a:rPr sz="3200" spc="-50" dirty="0"/>
              <a:t> </a:t>
            </a:r>
            <a:r>
              <a:rPr sz="3200" spc="-10" dirty="0"/>
              <a:t>shape </a:t>
            </a:r>
            <a:r>
              <a:rPr sz="3200" dirty="0"/>
              <a:t>by</a:t>
            </a:r>
            <a:r>
              <a:rPr sz="3200" spc="-20" dirty="0"/>
              <a:t> </a:t>
            </a:r>
            <a:r>
              <a:rPr sz="3200" spc="-10" dirty="0"/>
              <a:t>culture</a:t>
            </a:r>
            <a:r>
              <a:rPr sz="3200" spc="-10" dirty="0">
                <a:latin typeface="Arial"/>
                <a:cs typeface="Arial"/>
              </a:rPr>
              <a:t>…</a:t>
            </a:r>
            <a:r>
              <a:rPr sz="3200" spc="-10" dirty="0"/>
              <a:t>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95" y="2581655"/>
            <a:ext cx="8249920" cy="278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2240" algn="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~Kelvin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White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00">
              <a:latin typeface="Calibri"/>
              <a:cs typeface="Calibri"/>
            </a:endParaRPr>
          </a:p>
          <a:p>
            <a:pPr marL="12065" marR="114935" indent="1270" algn="ctr">
              <a:lnSpc>
                <a:spcPts val="3460"/>
              </a:lnSpc>
            </a:pPr>
            <a:r>
              <a:rPr sz="3200" dirty="0">
                <a:latin typeface="Calibri"/>
                <a:cs typeface="Calibri"/>
              </a:rPr>
              <a:t>Shared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actions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groups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people,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expressed </a:t>
            </a:r>
            <a:r>
              <a:rPr sz="3200" spc="-20" dirty="0">
                <a:latin typeface="Calibri"/>
                <a:cs typeface="Calibri"/>
              </a:rPr>
              <a:t>daily,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results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historically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socially transmitted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customs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traditions</a:t>
            </a:r>
            <a:endParaRPr sz="3200">
              <a:latin typeface="Calibri"/>
              <a:cs typeface="Calibri"/>
            </a:endParaRPr>
          </a:p>
          <a:p>
            <a:pPr marL="4528185">
              <a:lnSpc>
                <a:spcPct val="100000"/>
              </a:lnSpc>
              <a:spcBef>
                <a:spcPts val="750"/>
              </a:spcBef>
            </a:pPr>
            <a:r>
              <a:rPr sz="1800" spc="-10" dirty="0">
                <a:latin typeface="Calibri"/>
                <a:cs typeface="Calibri"/>
              </a:rPr>
              <a:t>~Motiel-</a:t>
            </a:r>
            <a:r>
              <a:rPr sz="1800" dirty="0">
                <a:latin typeface="Calibri"/>
                <a:cs typeface="Calibri"/>
              </a:rPr>
              <a:t>Overall,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Nunez,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Reyes-</a:t>
            </a:r>
            <a:r>
              <a:rPr sz="1800" spc="-10" dirty="0">
                <a:latin typeface="Calibri"/>
                <a:cs typeface="Calibri"/>
              </a:rPr>
              <a:t>Escudero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6400" y="304800"/>
            <a:ext cx="5794662" cy="45594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613464" y="592384"/>
            <a:ext cx="0" cy="440055"/>
          </a:xfrm>
          <a:custGeom>
            <a:avLst/>
            <a:gdLst/>
            <a:ahLst/>
            <a:cxnLst/>
            <a:rect l="l" t="t" r="r" b="b"/>
            <a:pathLst>
              <a:path h="440055">
                <a:moveTo>
                  <a:pt x="0" y="439692"/>
                </a:moveTo>
                <a:lnTo>
                  <a:pt x="0" y="0"/>
                </a:lnTo>
              </a:path>
            </a:pathLst>
          </a:custGeom>
          <a:ln w="12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1738" y="5852499"/>
            <a:ext cx="21590" cy="278130"/>
          </a:xfrm>
          <a:custGeom>
            <a:avLst/>
            <a:gdLst/>
            <a:ahLst/>
            <a:cxnLst/>
            <a:rect l="l" t="t" r="r" b="b"/>
            <a:pathLst>
              <a:path w="21589" h="278129">
                <a:moveTo>
                  <a:pt x="21364" y="277710"/>
                </a:moveTo>
                <a:lnTo>
                  <a:pt x="0" y="277710"/>
                </a:lnTo>
                <a:lnTo>
                  <a:pt x="0" y="0"/>
                </a:lnTo>
                <a:lnTo>
                  <a:pt x="21364" y="0"/>
                </a:lnTo>
                <a:lnTo>
                  <a:pt x="21364" y="277710"/>
                </a:lnTo>
                <a:close/>
              </a:path>
            </a:pathLst>
          </a:custGeom>
          <a:solidFill>
            <a:srgbClr val="E2E6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419600" y="5791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Yorker, August 31,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495959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They learn how to say </a:t>
            </a:r>
            <a:r>
              <a:rPr lang="en-US" dirty="0" err="1" smtClean="0"/>
              <a:t>ʻGracias</a:t>
            </a:r>
            <a:r>
              <a:rPr lang="en-US" dirty="0" smtClean="0"/>
              <a:t>’ and we're supposed to be thankful.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25" y="399288"/>
            <a:ext cx="326897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Active</a:t>
            </a:r>
            <a:r>
              <a:rPr sz="4400" spc="-70" dirty="0"/>
              <a:t> </a:t>
            </a:r>
            <a:r>
              <a:rPr sz="4400" spc="-10" dirty="0"/>
              <a:t>Process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72893" y="1609344"/>
            <a:ext cx="8013700" cy="3591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marR="1104900" indent="-414655">
              <a:lnSpc>
                <a:spcPct val="100000"/>
              </a:lnSpc>
              <a:spcBef>
                <a:spcPts val="100"/>
              </a:spcBef>
              <a:buSzPct val="68750"/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sz="3200" dirty="0">
                <a:latin typeface="Calibri"/>
                <a:cs typeface="Calibri"/>
              </a:rPr>
              <a:t>Cultural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Relativism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Self-</a:t>
            </a:r>
            <a:r>
              <a:rPr sz="3200" dirty="0">
                <a:latin typeface="Calibri"/>
                <a:cs typeface="Calibri"/>
              </a:rPr>
              <a:t>reflection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nonjudgement</a:t>
            </a:r>
            <a:endParaRPr sz="3200">
              <a:latin typeface="Calibri"/>
              <a:cs typeface="Calibri"/>
            </a:endParaRPr>
          </a:p>
          <a:p>
            <a:pPr marL="426720" marR="5080" indent="-414655">
              <a:lnSpc>
                <a:spcPct val="100000"/>
              </a:lnSpc>
              <a:spcBef>
                <a:spcPts val="600"/>
              </a:spcBef>
              <a:buSzPct val="68750"/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sz="3200" dirty="0">
                <a:latin typeface="Calibri"/>
                <a:cs typeface="Calibri"/>
              </a:rPr>
              <a:t>Emic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Contextualization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Comparison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 </a:t>
            </a:r>
            <a:r>
              <a:rPr sz="3200" dirty="0">
                <a:latin typeface="Calibri"/>
                <a:cs typeface="Calibri"/>
              </a:rPr>
              <a:t>Obtaining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information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on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attitudes,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values </a:t>
            </a:r>
            <a:r>
              <a:rPr sz="3200" dirty="0">
                <a:latin typeface="Calibri"/>
                <a:cs typeface="Calibri"/>
              </a:rPr>
              <a:t>orientations,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social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relations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directly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people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involved.</a:t>
            </a:r>
            <a:endParaRPr sz="3200">
              <a:latin typeface="Calibri"/>
              <a:cs typeface="Calibri"/>
            </a:endParaRPr>
          </a:p>
          <a:p>
            <a:pPr marL="426720" indent="-414655">
              <a:lnSpc>
                <a:spcPct val="100000"/>
              </a:lnSpc>
              <a:spcBef>
                <a:spcPts val="600"/>
              </a:spcBef>
              <a:buSzPct val="68750"/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sz="3200" dirty="0">
                <a:latin typeface="Calibri"/>
                <a:cs typeface="Calibri"/>
              </a:rPr>
              <a:t>Holistic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approach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change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0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Multilevel</a:t>
            </a:r>
            <a:r>
              <a:rPr sz="4000" spc="-110" dirty="0"/>
              <a:t> </a:t>
            </a:r>
            <a:r>
              <a:rPr sz="4000" spc="-10" dirty="0"/>
              <a:t>Challenges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62239" y="1382776"/>
            <a:ext cx="8013700" cy="487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951230" indent="-425450">
              <a:lnSpc>
                <a:spcPct val="100000"/>
              </a:lnSpc>
              <a:spcBef>
                <a:spcPts val="100"/>
              </a:spcBef>
              <a:buSzPct val="58928"/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sz="2800" dirty="0">
                <a:latin typeface="Calibri"/>
                <a:cs typeface="Calibri"/>
              </a:rPr>
              <a:t>Individuals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how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recognize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 </a:t>
            </a:r>
            <a:r>
              <a:rPr sz="2800" dirty="0">
                <a:latin typeface="Calibri"/>
                <a:cs typeface="Calibri"/>
              </a:rPr>
              <a:t>diversity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themselves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people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whom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interact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Micro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  <a:p>
            <a:pPr marL="437515" marR="5080" indent="-425450">
              <a:lnSpc>
                <a:spcPct val="100000"/>
              </a:lnSpc>
              <a:spcBef>
                <a:spcPts val="600"/>
              </a:spcBef>
              <a:buSzPct val="58928"/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sz="2800" dirty="0">
                <a:latin typeface="Calibri"/>
                <a:cs typeface="Calibri"/>
              </a:rPr>
              <a:t>This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growth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respect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between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individuals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expansion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ability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communicate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effectively </a:t>
            </a:r>
            <a:r>
              <a:rPr sz="2800" dirty="0">
                <a:latin typeface="Calibri"/>
                <a:cs typeface="Calibri"/>
              </a:rPr>
              <a:t>within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diverse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community environments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impacts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 </a:t>
            </a:r>
            <a:r>
              <a:rPr sz="2800" i="1" spc="-20" dirty="0">
                <a:latin typeface="Calibri"/>
                <a:cs typeface="Calibri"/>
              </a:rPr>
              <a:t>Meso</a:t>
            </a:r>
            <a:r>
              <a:rPr sz="2800" i="1" spc="-10" dirty="0">
                <a:latin typeface="Calibri"/>
                <a:cs typeface="Calibri"/>
              </a:rPr>
              <a:t> Level</a:t>
            </a:r>
            <a:endParaRPr sz="2800">
              <a:latin typeface="Calibri"/>
              <a:cs typeface="Calibri"/>
            </a:endParaRPr>
          </a:p>
          <a:p>
            <a:pPr marL="437515" marR="175895" indent="-425450">
              <a:lnSpc>
                <a:spcPct val="100000"/>
              </a:lnSpc>
              <a:spcBef>
                <a:spcPts val="600"/>
              </a:spcBef>
              <a:buSzPct val="58928"/>
              <a:buFont typeface="Arial"/>
              <a:buChar char="•"/>
              <a:tabLst>
                <a:tab pos="437515" algn="l"/>
                <a:tab pos="438150" algn="l"/>
              </a:tabLst>
            </a:pPr>
            <a:r>
              <a:rPr sz="2800" dirty="0">
                <a:latin typeface="Calibri"/>
                <a:cs typeface="Calibri"/>
              </a:rPr>
              <a:t>As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becomes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competent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institutional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fostered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Macro Level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533400"/>
            <a:ext cx="8381999" cy="5714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170408" y="6351503"/>
            <a:ext cx="2369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~Bird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Osland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2006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2040001"/>
            <a:ext cx="7571740" cy="4088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15085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Times New Roman"/>
                <a:cs typeface="Times New Roman"/>
              </a:rPr>
              <a:t>Skill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1: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Understand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Culture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Multilevel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&amp; </a:t>
            </a:r>
            <a:r>
              <a:rPr sz="2800" spc="-10" dirty="0">
                <a:latin typeface="Times New Roman"/>
                <a:cs typeface="Times New Roman"/>
              </a:rPr>
              <a:t>Multidimensional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720090">
              <a:lnSpc>
                <a:spcPct val="100000"/>
              </a:lnSpc>
            </a:pPr>
            <a:r>
              <a:rPr sz="2800" dirty="0">
                <a:latin typeface="Times New Roman"/>
                <a:cs typeface="Times New Roman"/>
              </a:rPr>
              <a:t>Skill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2: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Understand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Six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Barriers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Effective Relationships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5"/>
              </a:spcBef>
            </a:pPr>
            <a:r>
              <a:rPr sz="2800" dirty="0">
                <a:latin typeface="Times New Roman"/>
                <a:cs typeface="Times New Roman"/>
              </a:rPr>
              <a:t>Skill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3: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Practice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Culturally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Centered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Communication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443230">
              <a:lnSpc>
                <a:spcPts val="3020"/>
              </a:lnSpc>
            </a:pPr>
            <a:r>
              <a:rPr sz="2800" dirty="0">
                <a:latin typeface="Times New Roman"/>
                <a:cs typeface="Times New Roman"/>
              </a:rPr>
              <a:t>Skill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4: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Design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Implement</a:t>
            </a:r>
            <a:r>
              <a:rPr sz="2800" spc="-10" dirty="0">
                <a:latin typeface="Times New Roman"/>
                <a:cs typeface="Times New Roman"/>
              </a:rPr>
              <a:t> Organization-</a:t>
            </a:r>
            <a:r>
              <a:rPr sz="2800" spc="-20" dirty="0">
                <a:latin typeface="Times New Roman"/>
                <a:cs typeface="Times New Roman"/>
              </a:rPr>
              <a:t>wide </a:t>
            </a:r>
            <a:r>
              <a:rPr sz="2800" dirty="0">
                <a:latin typeface="Times New Roman"/>
                <a:cs typeface="Times New Roman"/>
              </a:rPr>
              <a:t>Cultural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Competence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0225" y="639571"/>
            <a:ext cx="63366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Four</a:t>
            </a:r>
            <a:r>
              <a:rPr b="1" spc="-9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Skills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Cultural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Diversity 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654" y="1096975"/>
            <a:ext cx="6962775" cy="168402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5"/>
              </a:spcBef>
            </a:pPr>
            <a:r>
              <a:rPr sz="3200" dirty="0"/>
              <a:t>Skill</a:t>
            </a:r>
            <a:r>
              <a:rPr sz="3200" spc="-65" dirty="0"/>
              <a:t> </a:t>
            </a:r>
            <a:r>
              <a:rPr sz="3200" dirty="0"/>
              <a:t>1:</a:t>
            </a:r>
            <a:r>
              <a:rPr sz="3200" spc="-65" dirty="0"/>
              <a:t> </a:t>
            </a:r>
            <a:r>
              <a:rPr sz="3200" dirty="0"/>
              <a:t>Understand</a:t>
            </a:r>
            <a:r>
              <a:rPr sz="3200" spc="-60" dirty="0"/>
              <a:t> </a:t>
            </a:r>
            <a:r>
              <a:rPr sz="3200" dirty="0"/>
              <a:t>Culture</a:t>
            </a:r>
            <a:r>
              <a:rPr sz="3200" spc="-65" dirty="0"/>
              <a:t> </a:t>
            </a:r>
            <a:r>
              <a:rPr sz="3200" dirty="0"/>
              <a:t>as</a:t>
            </a:r>
            <a:r>
              <a:rPr sz="3200" spc="-65" dirty="0"/>
              <a:t> </a:t>
            </a:r>
            <a:r>
              <a:rPr sz="3200" dirty="0"/>
              <a:t>Multilevel</a:t>
            </a:r>
            <a:r>
              <a:rPr sz="3200" spc="-60" dirty="0"/>
              <a:t> </a:t>
            </a:r>
            <a:r>
              <a:rPr sz="3200" spc="-50" dirty="0"/>
              <a:t>&amp; </a:t>
            </a:r>
            <a:r>
              <a:rPr sz="3200" dirty="0"/>
              <a:t>Multidimensional:</a:t>
            </a:r>
            <a:r>
              <a:rPr sz="3200" spc="-100" dirty="0"/>
              <a:t> </a:t>
            </a:r>
            <a:r>
              <a:rPr sz="3200" dirty="0"/>
              <a:t>personal,</a:t>
            </a:r>
            <a:r>
              <a:rPr sz="3200" spc="-90" dirty="0"/>
              <a:t> </a:t>
            </a:r>
            <a:r>
              <a:rPr sz="3200" spc="-10" dirty="0"/>
              <a:t>subcultures, </a:t>
            </a:r>
            <a:r>
              <a:rPr sz="3200" dirty="0"/>
              <a:t>mainstream</a:t>
            </a:r>
            <a:r>
              <a:rPr sz="3200" spc="-85" dirty="0"/>
              <a:t> </a:t>
            </a:r>
            <a:r>
              <a:rPr sz="3200" dirty="0"/>
              <a:t>U.S.</a:t>
            </a:r>
            <a:r>
              <a:rPr sz="3200" spc="-85" dirty="0"/>
              <a:t> </a:t>
            </a:r>
            <a:r>
              <a:rPr sz="3200" dirty="0"/>
              <a:t>(National)</a:t>
            </a:r>
            <a:r>
              <a:rPr sz="3200" spc="-85" dirty="0"/>
              <a:t> </a:t>
            </a:r>
            <a:r>
              <a:rPr sz="3200" dirty="0"/>
              <a:t>culture,</a:t>
            </a:r>
            <a:r>
              <a:rPr sz="3200" spc="-85" dirty="0"/>
              <a:t> </a:t>
            </a:r>
            <a:r>
              <a:rPr sz="3200" spc="-50" dirty="0"/>
              <a:t>&amp; </a:t>
            </a:r>
            <a:r>
              <a:rPr sz="3200" spc="-10" dirty="0"/>
              <a:t>organization</a:t>
            </a:r>
            <a:r>
              <a:rPr sz="3200" spc="-105" dirty="0"/>
              <a:t> </a:t>
            </a:r>
            <a:r>
              <a:rPr sz="3200" spc="-10" dirty="0"/>
              <a:t>culture(s)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1654" y="3200095"/>
            <a:ext cx="7839709" cy="25044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865"/>
              </a:spcBef>
            </a:pPr>
            <a:r>
              <a:rPr sz="3200" dirty="0">
                <a:latin typeface="Calibri"/>
                <a:cs typeface="Calibri"/>
              </a:rPr>
              <a:t>Skill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2: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Understand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Six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Barriers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Effective </a:t>
            </a:r>
            <a:r>
              <a:rPr sz="3200" dirty="0">
                <a:latin typeface="Calibri"/>
                <a:cs typeface="Calibri"/>
              </a:rPr>
              <a:t>Relationships: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language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(verbal),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nonverbal, </a:t>
            </a:r>
            <a:r>
              <a:rPr sz="3200" dirty="0">
                <a:latin typeface="Calibri"/>
                <a:cs typeface="Calibri"/>
              </a:rPr>
              <a:t>judgment,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stress,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stereotyping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and </a:t>
            </a:r>
            <a:r>
              <a:rPr sz="3200" dirty="0">
                <a:latin typeface="Calibri"/>
                <a:cs typeface="Calibri"/>
              </a:rPr>
              <a:t>discrimination,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&amp;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organization/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institution-</a:t>
            </a:r>
            <a:r>
              <a:rPr sz="3200" spc="-20" dirty="0">
                <a:latin typeface="Calibri"/>
                <a:cs typeface="Calibri"/>
              </a:rPr>
              <a:t>wide </a:t>
            </a:r>
            <a:r>
              <a:rPr sz="3200" spc="-10" dirty="0">
                <a:latin typeface="Calibri"/>
                <a:cs typeface="Calibri"/>
              </a:rPr>
              <a:t>barriers.</a:t>
            </a:r>
            <a:endParaRPr sz="3200">
              <a:latin typeface="Calibri"/>
              <a:cs typeface="Calibri"/>
            </a:endParaRPr>
          </a:p>
          <a:p>
            <a:pPr marR="133985" algn="ctr">
              <a:lnSpc>
                <a:spcPct val="100000"/>
              </a:lnSpc>
              <a:spcBef>
                <a:spcPts val="1235"/>
              </a:spcBef>
            </a:pPr>
            <a:r>
              <a:rPr sz="1800" dirty="0">
                <a:latin typeface="Calibri"/>
                <a:cs typeface="Calibri"/>
              </a:rPr>
              <a:t>~Mikel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Hogan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Skill</a:t>
            </a:r>
            <a:r>
              <a:rPr sz="4000" spc="-40" dirty="0"/>
              <a:t> </a:t>
            </a:r>
            <a:r>
              <a:rPr sz="4000" dirty="0"/>
              <a:t>1:</a:t>
            </a:r>
            <a:r>
              <a:rPr sz="4000" spc="-35" dirty="0"/>
              <a:t> </a:t>
            </a:r>
            <a:r>
              <a:rPr sz="4000" dirty="0"/>
              <a:t>Level</a:t>
            </a:r>
            <a:r>
              <a:rPr sz="4000" spc="-35" dirty="0"/>
              <a:t> </a:t>
            </a:r>
            <a:r>
              <a:rPr sz="4000" spc="-25" dirty="0"/>
              <a:t>One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0225" y="1607311"/>
            <a:ext cx="7745095" cy="346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dirty="0">
                <a:latin typeface="Calibri"/>
                <a:cs typeface="Calibri"/>
              </a:rPr>
              <a:t>Culture</a:t>
            </a:r>
            <a:r>
              <a:rPr sz="3600" i="1" spc="-3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at</a:t>
            </a:r>
            <a:r>
              <a:rPr sz="3600" i="1" spc="-2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the</a:t>
            </a:r>
            <a:r>
              <a:rPr sz="3600" i="1" spc="-25" dirty="0">
                <a:latin typeface="Calibri"/>
                <a:cs typeface="Calibri"/>
              </a:rPr>
              <a:t> </a:t>
            </a:r>
            <a:r>
              <a:rPr sz="3600" i="1" dirty="0">
                <a:latin typeface="Calibri"/>
                <a:cs typeface="Calibri"/>
              </a:rPr>
              <a:t>personal</a:t>
            </a:r>
            <a:r>
              <a:rPr sz="3600" i="1" spc="-25" dirty="0">
                <a:latin typeface="Calibri"/>
                <a:cs typeface="Calibri"/>
              </a:rPr>
              <a:t> </a:t>
            </a:r>
            <a:r>
              <a:rPr sz="3600" i="1" spc="-10" dirty="0">
                <a:latin typeface="Calibri"/>
                <a:cs typeface="Calibri"/>
              </a:rPr>
              <a:t>level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600" dirty="0">
                <a:latin typeface="Calibri"/>
                <a:cs typeface="Calibri"/>
              </a:rPr>
              <a:t>One's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personal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identity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formed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through </a:t>
            </a:r>
            <a:r>
              <a:rPr sz="3600" dirty="0">
                <a:latin typeface="Calibri"/>
                <a:cs typeface="Calibri"/>
              </a:rPr>
              <a:t>interacting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within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one's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social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group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(for </a:t>
            </a:r>
            <a:r>
              <a:rPr sz="3600" dirty="0">
                <a:latin typeface="Calibri"/>
                <a:cs typeface="Calibri"/>
              </a:rPr>
              <a:t>example,</a:t>
            </a:r>
            <a:r>
              <a:rPr sz="3600" spc="-1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interacting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within</a:t>
            </a:r>
            <a:r>
              <a:rPr sz="3600" spc="-1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one's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family, </a:t>
            </a:r>
            <a:r>
              <a:rPr sz="3600" dirty="0">
                <a:latin typeface="Calibri"/>
                <a:cs typeface="Calibri"/>
              </a:rPr>
              <a:t>neighborhood,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school,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work).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25" y="495299"/>
            <a:ext cx="66274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Skill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1: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Understand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culture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multilevel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&amp;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multidimensional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7825" y="1104899"/>
            <a:ext cx="8477250" cy="5314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Aspects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Culture: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following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categories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designed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thinking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tool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for </a:t>
            </a:r>
            <a:r>
              <a:rPr sz="2000" b="1" dirty="0">
                <a:latin typeface="Times New Roman"/>
                <a:cs typeface="Times New Roman"/>
              </a:rPr>
              <a:t>cultural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observation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10" dirty="0">
                <a:latin typeface="Times New Roman"/>
                <a:cs typeface="Times New Roman"/>
              </a:rPr>
              <a:t> understanding:</a:t>
            </a:r>
            <a:endParaRPr sz="2000">
              <a:latin typeface="Times New Roman"/>
              <a:cs typeface="Times New Roman"/>
            </a:endParaRPr>
          </a:p>
          <a:p>
            <a:pPr marL="2196465" indent="-279400">
              <a:lnSpc>
                <a:spcPts val="2690"/>
              </a:lnSpc>
              <a:spcBef>
                <a:spcPts val="1510"/>
              </a:spcBef>
              <a:buSzPct val="83333"/>
              <a:buAutoNum type="arabicPeriod"/>
              <a:tabLst>
                <a:tab pos="2197100" algn="l"/>
              </a:tabLst>
            </a:pPr>
            <a:r>
              <a:rPr sz="2400" spc="-10" dirty="0">
                <a:latin typeface="Times New Roman"/>
                <a:cs typeface="Times New Roman"/>
              </a:rPr>
              <a:t>History</a:t>
            </a:r>
            <a:endParaRPr sz="2400">
              <a:latin typeface="Times New Roman"/>
              <a:cs typeface="Times New Roman"/>
            </a:endParaRPr>
          </a:p>
          <a:p>
            <a:pPr marL="2222500" indent="-304800">
              <a:lnSpc>
                <a:spcPts val="2495"/>
              </a:lnSpc>
              <a:buAutoNum type="arabicPeriod"/>
              <a:tabLst>
                <a:tab pos="2222500" algn="l"/>
                <a:tab pos="3956050" algn="l"/>
              </a:tabLst>
            </a:pPr>
            <a:r>
              <a:rPr sz="2400" dirty="0">
                <a:latin typeface="Times New Roman"/>
                <a:cs typeface="Times New Roman"/>
              </a:rPr>
              <a:t>Social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Status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Times New Roman"/>
                <a:cs typeface="Times New Roman"/>
              </a:rPr>
              <a:t>Factors</a:t>
            </a:r>
            <a:endParaRPr sz="2400">
              <a:latin typeface="Times New Roman"/>
              <a:cs typeface="Times New Roman"/>
            </a:endParaRPr>
          </a:p>
          <a:p>
            <a:pPr marL="2222500" indent="-304800">
              <a:lnSpc>
                <a:spcPts val="2495"/>
              </a:lnSpc>
              <a:buAutoNum type="arabicPeriod"/>
              <a:tabLst>
                <a:tab pos="2222500" algn="l"/>
              </a:tabLst>
            </a:pPr>
            <a:r>
              <a:rPr sz="2400" dirty="0">
                <a:latin typeface="Times New Roman"/>
                <a:cs typeface="Times New Roman"/>
              </a:rPr>
              <a:t>Social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Interaction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Patterns:</a:t>
            </a:r>
            <a:endParaRPr sz="2400">
              <a:latin typeface="Times New Roman"/>
              <a:cs typeface="Times New Roman"/>
            </a:endParaRPr>
          </a:p>
          <a:p>
            <a:pPr marL="2660650" lvl="1" indent="-311150">
              <a:lnSpc>
                <a:spcPts val="2495"/>
              </a:lnSpc>
              <a:buClr>
                <a:srgbClr val="C0504D"/>
              </a:buClr>
              <a:buSzPct val="79166"/>
              <a:buFont typeface="Cambria"/>
              <a:buChar char="◻"/>
              <a:tabLst>
                <a:tab pos="2660015" algn="l"/>
                <a:tab pos="266065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Intra-</a:t>
            </a:r>
            <a:r>
              <a:rPr sz="2400" dirty="0">
                <a:latin typeface="Times New Roman"/>
                <a:cs typeface="Times New Roman"/>
              </a:rPr>
              <a:t>group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Inter-group</a:t>
            </a:r>
            <a:endParaRPr sz="2400">
              <a:latin typeface="Times New Roman"/>
              <a:cs typeface="Times New Roman"/>
            </a:endParaRPr>
          </a:p>
          <a:p>
            <a:pPr marL="2216785" indent="-299720">
              <a:lnSpc>
                <a:spcPts val="2495"/>
              </a:lnSpc>
              <a:buAutoNum type="arabicPeriod"/>
              <a:tabLst>
                <a:tab pos="2217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Value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Orientations</a:t>
            </a:r>
            <a:endParaRPr sz="2400">
              <a:latin typeface="Times New Roman"/>
              <a:cs typeface="Times New Roman"/>
            </a:endParaRPr>
          </a:p>
          <a:p>
            <a:pPr marL="2222500" indent="-304800">
              <a:lnSpc>
                <a:spcPts val="2495"/>
              </a:lnSpc>
              <a:buAutoNum type="arabicPeriod"/>
              <a:tabLst>
                <a:tab pos="2222500" algn="l"/>
              </a:tabLst>
            </a:pPr>
            <a:r>
              <a:rPr sz="2400" dirty="0">
                <a:latin typeface="Times New Roman"/>
                <a:cs typeface="Times New Roman"/>
              </a:rPr>
              <a:t>Language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Communication:</a:t>
            </a:r>
            <a:endParaRPr sz="2400">
              <a:latin typeface="Times New Roman"/>
              <a:cs typeface="Times New Roman"/>
            </a:endParaRPr>
          </a:p>
          <a:p>
            <a:pPr marL="2660650" lvl="1" indent="-311150">
              <a:lnSpc>
                <a:spcPts val="2495"/>
              </a:lnSpc>
              <a:buClr>
                <a:srgbClr val="C0504D"/>
              </a:buClr>
              <a:buSzPct val="79166"/>
              <a:buFont typeface="Cambria"/>
              <a:buChar char="◻"/>
              <a:tabLst>
                <a:tab pos="2660015" algn="l"/>
                <a:tab pos="2660650" algn="l"/>
              </a:tabLst>
            </a:pPr>
            <a:r>
              <a:rPr sz="2400" spc="-30" dirty="0">
                <a:latin typeface="Times New Roman"/>
                <a:cs typeface="Times New Roman"/>
              </a:rPr>
              <a:t>Verbal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&amp;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Non-verbal</a:t>
            </a:r>
            <a:endParaRPr sz="2400">
              <a:latin typeface="Times New Roman"/>
              <a:cs typeface="Times New Roman"/>
            </a:endParaRPr>
          </a:p>
          <a:p>
            <a:pPr marL="2298700" indent="-381000">
              <a:lnSpc>
                <a:spcPts val="2495"/>
              </a:lnSpc>
              <a:buAutoNum type="arabicPeriod"/>
              <a:tabLst>
                <a:tab pos="2298065" algn="l"/>
                <a:tab pos="2298700" algn="l"/>
              </a:tabLst>
            </a:pPr>
            <a:r>
              <a:rPr sz="2400" dirty="0">
                <a:latin typeface="Times New Roman"/>
                <a:cs typeface="Times New Roman"/>
              </a:rPr>
              <a:t>Family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Life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Processes</a:t>
            </a:r>
            <a:endParaRPr sz="2400">
              <a:latin typeface="Times New Roman"/>
              <a:cs typeface="Times New Roman"/>
            </a:endParaRPr>
          </a:p>
          <a:p>
            <a:pPr marL="2298700" indent="-381000">
              <a:lnSpc>
                <a:spcPts val="2495"/>
              </a:lnSpc>
              <a:buAutoNum type="arabicPeriod"/>
              <a:tabLst>
                <a:tab pos="2298065" algn="l"/>
                <a:tab pos="2298700" algn="l"/>
              </a:tabLst>
            </a:pPr>
            <a:r>
              <a:rPr sz="2400" dirty="0">
                <a:latin typeface="Times New Roman"/>
                <a:cs typeface="Times New Roman"/>
              </a:rPr>
              <a:t>Healing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Beliefs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Practices</a:t>
            </a:r>
            <a:endParaRPr sz="2400">
              <a:latin typeface="Times New Roman"/>
              <a:cs typeface="Times New Roman"/>
            </a:endParaRPr>
          </a:p>
          <a:p>
            <a:pPr marL="2298700" indent="-381000">
              <a:lnSpc>
                <a:spcPts val="2495"/>
              </a:lnSpc>
              <a:buAutoNum type="arabicPeriod"/>
              <a:tabLst>
                <a:tab pos="2298065" algn="l"/>
                <a:tab pos="2298700" algn="l"/>
              </a:tabLst>
            </a:pPr>
            <a:r>
              <a:rPr sz="2400" spc="-10" dirty="0">
                <a:latin typeface="Times New Roman"/>
                <a:cs typeface="Times New Roman"/>
              </a:rPr>
              <a:t>Religion</a:t>
            </a:r>
            <a:endParaRPr sz="2400">
              <a:latin typeface="Times New Roman"/>
              <a:cs typeface="Times New Roman"/>
            </a:endParaRPr>
          </a:p>
          <a:p>
            <a:pPr marL="2281555" indent="-364490">
              <a:lnSpc>
                <a:spcPts val="2495"/>
              </a:lnSpc>
              <a:buAutoNum type="arabicPeriod"/>
              <a:tabLst>
                <a:tab pos="2281555" algn="l"/>
                <a:tab pos="2282190" algn="l"/>
              </a:tabLst>
            </a:pPr>
            <a:r>
              <a:rPr sz="2400" dirty="0">
                <a:latin typeface="Times New Roman"/>
                <a:cs typeface="Times New Roman"/>
              </a:rPr>
              <a:t>Art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Expressive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Forms</a:t>
            </a:r>
            <a:endParaRPr sz="2400">
              <a:latin typeface="Times New Roman"/>
              <a:cs typeface="Times New Roman"/>
            </a:endParaRPr>
          </a:p>
          <a:p>
            <a:pPr marL="1917700" marR="4859020">
              <a:lnSpc>
                <a:spcPts val="2500"/>
              </a:lnSpc>
              <a:spcBef>
                <a:spcPts val="210"/>
              </a:spcBef>
              <a:buAutoNum type="arabicPeriod"/>
              <a:tabLst>
                <a:tab pos="2374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Diet/Food 11.Recreation</a:t>
            </a:r>
            <a:endParaRPr sz="2400">
              <a:latin typeface="Times New Roman"/>
              <a:cs typeface="Times New Roman"/>
            </a:endParaRPr>
          </a:p>
          <a:p>
            <a:pPr marL="1917700">
              <a:lnSpc>
                <a:spcPts val="2470"/>
              </a:lnSpc>
            </a:pPr>
            <a:r>
              <a:rPr sz="2400" spc="-10" dirty="0">
                <a:latin typeface="Times New Roman"/>
                <a:cs typeface="Times New Roman"/>
              </a:rPr>
              <a:t>12.Clothes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24" y="410971"/>
            <a:ext cx="235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Skill</a:t>
            </a:r>
            <a:r>
              <a:rPr sz="2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1:</a:t>
            </a:r>
            <a:r>
              <a:rPr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Level</a:t>
            </a:r>
            <a:r>
              <a:rPr sz="2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24" y="687910"/>
            <a:ext cx="8480425" cy="544576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latin typeface="Times New Roman"/>
                <a:cs typeface="Times New Roman"/>
              </a:rPr>
              <a:t>ASPECTS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PERSONAL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CULTURE: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EXAMPLES</a:t>
            </a:r>
            <a:endParaRPr sz="2000">
              <a:latin typeface="Times New Roman"/>
              <a:cs typeface="Times New Roman"/>
            </a:endParaRPr>
          </a:p>
          <a:p>
            <a:pPr marL="355600" marR="26670" indent="-342900">
              <a:lnSpc>
                <a:spcPct val="79100"/>
              </a:lnSpc>
              <a:spcBef>
                <a:spcPts val="1440"/>
              </a:spcBef>
            </a:pPr>
            <a:r>
              <a:rPr sz="1800" b="1" dirty="0">
                <a:latin typeface="Times New Roman"/>
                <a:cs typeface="Times New Roman"/>
              </a:rPr>
              <a:t>One's</a:t>
            </a:r>
            <a:r>
              <a:rPr sz="1800" b="1" spc="4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personal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culture or</a:t>
            </a:r>
            <a:r>
              <a:rPr sz="1800" b="1" spc="4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meaning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system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comprised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various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aspects,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some </a:t>
            </a:r>
            <a:r>
              <a:rPr sz="1800" b="1" dirty="0">
                <a:latin typeface="Times New Roman"/>
                <a:cs typeface="Times New Roman"/>
              </a:rPr>
              <a:t>aspects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being</a:t>
            </a:r>
            <a:r>
              <a:rPr sz="1800" b="1" spc="4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more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conscious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than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others-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name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few: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60"/>
              </a:lnSpc>
              <a:spcBef>
                <a:spcPts val="1560"/>
              </a:spcBef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Verbal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Communication</a:t>
            </a:r>
            <a:endParaRPr sz="2000">
              <a:latin typeface="Times New Roman"/>
              <a:cs typeface="Times New Roman"/>
            </a:endParaRPr>
          </a:p>
          <a:p>
            <a:pPr marL="4565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voice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loudness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inflection</a:t>
            </a:r>
            <a:endParaRPr sz="2000">
              <a:latin typeface="Times New Roman"/>
              <a:cs typeface="Times New Roman"/>
            </a:endParaRPr>
          </a:p>
          <a:p>
            <a:pPr marL="4565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degree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directness</a:t>
            </a:r>
            <a:endParaRPr sz="2000">
              <a:latin typeface="Times New Roman"/>
              <a:cs typeface="Times New Roman"/>
            </a:endParaRPr>
          </a:p>
          <a:p>
            <a:pPr marL="4565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topics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perceived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appropriate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conversation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20"/>
              </a:lnSpc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Nonverbal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Communication</a:t>
            </a:r>
            <a:endParaRPr sz="2000">
              <a:latin typeface="Times New Roman"/>
              <a:cs typeface="Times New Roman"/>
            </a:endParaRPr>
          </a:p>
          <a:p>
            <a:pPr marL="3930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one's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orientation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space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time</a:t>
            </a:r>
            <a:endParaRPr sz="2000">
              <a:latin typeface="Times New Roman"/>
              <a:cs typeface="Times New Roman"/>
            </a:endParaRPr>
          </a:p>
          <a:p>
            <a:pPr marL="3930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facial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expressions</a:t>
            </a:r>
            <a:endParaRPr sz="2000">
              <a:latin typeface="Times New Roman"/>
              <a:cs typeface="Times New Roman"/>
            </a:endParaRPr>
          </a:p>
          <a:p>
            <a:pPr marL="3930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eye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contact</a:t>
            </a:r>
            <a:endParaRPr sz="2000">
              <a:latin typeface="Times New Roman"/>
              <a:cs typeface="Times New Roman"/>
            </a:endParaRPr>
          </a:p>
          <a:p>
            <a:pPr marL="393065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use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silence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20"/>
              </a:lnSpc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Values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20"/>
              </a:lnSpc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Family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Life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Processes: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Decision-</a:t>
            </a:r>
            <a:r>
              <a:rPr sz="2000" b="1" dirty="0">
                <a:latin typeface="Times New Roman"/>
                <a:cs typeface="Times New Roman"/>
              </a:rPr>
              <a:t>Making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Style,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Work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Habits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Behaviors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20"/>
              </a:lnSpc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Religion: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Spiritual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Beliefs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Practices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20"/>
              </a:lnSpc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Food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Eating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Habits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360"/>
              </a:lnSpc>
              <a:buClr>
                <a:srgbClr val="EDEBE0"/>
              </a:buClr>
              <a:buSzPct val="75000"/>
              <a:buFont typeface="Arial"/>
              <a:buChar char="■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Dress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Appearance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7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590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Which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part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iceberg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has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impacted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your </a:t>
            </a:r>
            <a:r>
              <a:rPr dirty="0">
                <a:solidFill>
                  <a:srgbClr val="000000"/>
                </a:solidFill>
              </a:rPr>
              <a:t>interactions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with</a:t>
            </a:r>
            <a:r>
              <a:rPr spc="-9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other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cultures?</a:t>
            </a: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8200" y="1658873"/>
            <a:ext cx="4419599" cy="51229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2124" y="2005817"/>
            <a:ext cx="3503929" cy="331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Courier New"/>
              <a:buChar char="o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How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 </a:t>
            </a:r>
            <a:r>
              <a:rPr sz="2400" spc="-10" dirty="0">
                <a:latin typeface="Arial"/>
                <a:cs typeface="Arial"/>
              </a:rPr>
              <a:t>respond?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ourier New"/>
              <a:buChar char="o"/>
            </a:pP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Would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cultural </a:t>
            </a:r>
            <a:r>
              <a:rPr sz="2400" dirty="0">
                <a:latin typeface="Arial"/>
                <a:cs typeface="Arial"/>
              </a:rPr>
              <a:t>attributes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below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surface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have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changed </a:t>
            </a:r>
            <a:r>
              <a:rPr sz="2400" dirty="0">
                <a:latin typeface="Arial"/>
                <a:cs typeface="Arial"/>
              </a:rPr>
              <a:t>your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response?</a:t>
            </a:r>
            <a:endParaRPr sz="2400">
              <a:latin typeface="Arial"/>
              <a:cs typeface="Arial"/>
            </a:endParaRPr>
          </a:p>
          <a:p>
            <a:pPr marL="355600" marR="174625" indent="-342900">
              <a:lnSpc>
                <a:spcPct val="100000"/>
              </a:lnSpc>
              <a:buFont typeface="Courier New"/>
              <a:buChar char="o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Would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this</a:t>
            </a:r>
            <a:r>
              <a:rPr sz="2400" spc="-10" dirty="0">
                <a:latin typeface="Arial"/>
                <a:cs typeface="Arial"/>
              </a:rPr>
              <a:t> knowledge </a:t>
            </a:r>
            <a:r>
              <a:rPr sz="2400" dirty="0">
                <a:latin typeface="Arial"/>
                <a:cs typeface="Arial"/>
              </a:rPr>
              <a:t>change your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core </a:t>
            </a:r>
            <a:r>
              <a:rPr sz="2400" spc="-10" dirty="0">
                <a:latin typeface="Arial"/>
                <a:cs typeface="Arial"/>
              </a:rPr>
              <a:t>beliefs?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62000"/>
            <a:ext cx="751967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Arial"/>
                <a:cs typeface="Arial"/>
              </a:rPr>
              <a:t>…</a:t>
            </a:r>
            <a:r>
              <a:rPr sz="3200" i="1" spc="-195" dirty="0">
                <a:latin typeface="Arial"/>
                <a:cs typeface="Arial"/>
              </a:rPr>
              <a:t> </a:t>
            </a:r>
            <a:r>
              <a:rPr sz="3200" i="1" dirty="0">
                <a:latin typeface="Calibri"/>
                <a:cs typeface="Calibri"/>
              </a:rPr>
              <a:t>the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profession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is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behind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its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efforts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spc="-35" dirty="0">
                <a:latin typeface="Calibri"/>
                <a:cs typeface="Calibri"/>
              </a:rPr>
              <a:t>to </a:t>
            </a:r>
            <a:r>
              <a:rPr sz="3200" i="1" dirty="0">
                <a:latin typeface="Calibri"/>
                <a:cs typeface="Calibri"/>
              </a:rPr>
              <a:t>address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the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foundational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issues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of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racism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and </a:t>
            </a:r>
            <a:r>
              <a:rPr sz="3200" i="1" dirty="0">
                <a:latin typeface="Calibri"/>
                <a:cs typeface="Calibri"/>
              </a:rPr>
              <a:t>disparities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LIS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research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and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library </a:t>
            </a:r>
            <a:r>
              <a:rPr sz="3200" i="1" dirty="0">
                <a:latin typeface="Calibri"/>
                <a:cs typeface="Calibri"/>
              </a:rPr>
              <a:t>services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for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spc="-10" dirty="0" smtClean="0">
                <a:latin typeface="Calibri"/>
                <a:cs typeface="Calibri"/>
              </a:rPr>
              <a:t>multicultural</a:t>
            </a:r>
            <a:r>
              <a:rPr lang="en-US" sz="3200" i="1" spc="-10" dirty="0" smtClean="0">
                <a:latin typeface="Calibri"/>
                <a:cs typeface="Calibri"/>
              </a:rPr>
              <a:t> </a:t>
            </a:r>
            <a:r>
              <a:rPr sz="3200" i="1" spc="-10" dirty="0" smtClean="0">
                <a:latin typeface="Calibri"/>
                <a:cs typeface="Calibri"/>
              </a:rPr>
              <a:t>communities</a:t>
            </a:r>
            <a:r>
              <a:rPr sz="3200" i="1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675" y="3508802"/>
            <a:ext cx="7739380" cy="278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5405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latin typeface="Calibri"/>
                <a:cs typeface="Calibri"/>
              </a:rPr>
              <a:t>The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incorporation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of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cultural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competency </a:t>
            </a:r>
            <a:r>
              <a:rPr sz="3200" i="1" dirty="0">
                <a:latin typeface="Calibri"/>
                <a:cs typeface="Calibri"/>
              </a:rPr>
              <a:t>standards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throughout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the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field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of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[LIS]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would </a:t>
            </a:r>
            <a:r>
              <a:rPr sz="3200" i="1" dirty="0">
                <a:latin typeface="Calibri"/>
                <a:cs typeface="Calibri"/>
              </a:rPr>
              <a:t>improve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its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climate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for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diversity,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address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the </a:t>
            </a:r>
            <a:r>
              <a:rPr sz="3200" i="1" dirty="0">
                <a:latin typeface="Calibri"/>
                <a:cs typeface="Calibri"/>
              </a:rPr>
              <a:t>lack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of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diversity,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and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enhance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retention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as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well </a:t>
            </a:r>
            <a:r>
              <a:rPr sz="3200" i="1" dirty="0">
                <a:latin typeface="Calibri"/>
                <a:cs typeface="Calibri"/>
              </a:rPr>
              <a:t>as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improve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its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service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outcomes.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625"/>
              </a:spcBef>
            </a:pPr>
            <a:r>
              <a:rPr sz="1600" i="1" dirty="0">
                <a:latin typeface="Calibri"/>
                <a:cs typeface="Calibri"/>
              </a:rPr>
              <a:t>~</a:t>
            </a:r>
            <a:r>
              <a:rPr sz="1600" i="1" spc="-20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Jaeger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et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dirty="0">
                <a:latin typeface="Calibri"/>
                <a:cs typeface="Calibri"/>
              </a:rPr>
              <a:t>al,</a:t>
            </a:r>
            <a:r>
              <a:rPr sz="1600" i="1" spc="-15" dirty="0">
                <a:latin typeface="Calibri"/>
                <a:cs typeface="Calibri"/>
              </a:rPr>
              <a:t> </a:t>
            </a:r>
            <a:r>
              <a:rPr sz="1600" i="1" spc="-20" dirty="0">
                <a:latin typeface="Calibri"/>
                <a:cs typeface="Calibri"/>
              </a:rPr>
              <a:t>2011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825" y="214629"/>
            <a:ext cx="7084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Skill</a:t>
            </a:r>
            <a:r>
              <a:rPr sz="4000" spc="-65" dirty="0"/>
              <a:t> </a:t>
            </a:r>
            <a:r>
              <a:rPr sz="4000" dirty="0"/>
              <a:t>2:</a:t>
            </a:r>
            <a:r>
              <a:rPr sz="4000" spc="-55" dirty="0"/>
              <a:t> </a:t>
            </a:r>
            <a:r>
              <a:rPr sz="4000" dirty="0"/>
              <a:t>Understand</a:t>
            </a:r>
            <a:r>
              <a:rPr sz="4000" spc="-55" dirty="0"/>
              <a:t> </a:t>
            </a:r>
            <a:r>
              <a:rPr sz="4000" dirty="0"/>
              <a:t>the</a:t>
            </a:r>
            <a:r>
              <a:rPr sz="4000" spc="-55" dirty="0"/>
              <a:t> </a:t>
            </a:r>
            <a:r>
              <a:rPr sz="4000" dirty="0"/>
              <a:t>Six</a:t>
            </a:r>
            <a:r>
              <a:rPr sz="4000" spc="-50" dirty="0"/>
              <a:t> </a:t>
            </a:r>
            <a:r>
              <a:rPr sz="4000" spc="-10" dirty="0"/>
              <a:t>Barriers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77825" y="908558"/>
            <a:ext cx="8511540" cy="5908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Personal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Interpersonal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Barriers:</a:t>
            </a:r>
            <a:endParaRPr sz="2400">
              <a:latin typeface="Calibri"/>
              <a:cs typeface="Calibri"/>
            </a:endParaRPr>
          </a:p>
          <a:p>
            <a:pPr marL="381000" indent="-368935">
              <a:lnSpc>
                <a:spcPct val="100000"/>
              </a:lnSpc>
              <a:spcBef>
                <a:spcPts val="2040"/>
              </a:spcBef>
              <a:buAutoNum type="arabicPeriod"/>
              <a:tabLst>
                <a:tab pos="381000" algn="l"/>
                <a:tab pos="381635" algn="l"/>
              </a:tabLst>
            </a:pPr>
            <a:r>
              <a:rPr sz="2400" dirty="0">
                <a:latin typeface="Calibri"/>
                <a:cs typeface="Calibri"/>
              </a:rPr>
              <a:t>VERBAL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BEHAVIOR: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language</a:t>
            </a:r>
            <a:endParaRPr sz="2400">
              <a:latin typeface="Calibri"/>
              <a:cs typeface="Calibri"/>
            </a:endParaRPr>
          </a:p>
          <a:p>
            <a:pPr marL="287020" marR="201295" indent="-27432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381000" algn="l"/>
                <a:tab pos="381635" algn="l"/>
                <a:tab pos="5081905" algn="l"/>
                <a:tab pos="6660515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NONVERBAL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BEHAVIOR: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greetings,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gestures,</a:t>
            </a:r>
            <a:r>
              <a:rPr sz="2400" dirty="0">
                <a:latin typeface="Calibri"/>
                <a:cs typeface="Calibri"/>
              </a:rPr>
              <a:t>	eye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behavior, </a:t>
            </a:r>
            <a:r>
              <a:rPr sz="2400" dirty="0">
                <a:latin typeface="Calibri"/>
                <a:cs typeface="Calibri"/>
              </a:rPr>
              <a:t>vocal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cues,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body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smell,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expressions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	emotion,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space </a:t>
            </a:r>
            <a:r>
              <a:rPr sz="2400" dirty="0">
                <a:latin typeface="Calibri"/>
                <a:cs typeface="Calibri"/>
              </a:rPr>
              <a:t>orientation,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thinking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style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(linear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holistic)</a:t>
            </a:r>
            <a:endParaRPr sz="2400">
              <a:latin typeface="Calibri"/>
              <a:cs typeface="Calibri"/>
            </a:endParaRPr>
          </a:p>
          <a:p>
            <a:pPr marL="287020" marR="608965" indent="-27432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381000" algn="l"/>
                <a:tab pos="381635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STEREOTYPES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DISCRIMINATION: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misinformation,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missing </a:t>
            </a:r>
            <a:r>
              <a:rPr sz="2400" dirty="0">
                <a:latin typeface="Calibri"/>
                <a:cs typeface="Calibri"/>
              </a:rPr>
              <a:t>information,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overgeneralizing;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stereotypes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provide psychological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permission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discrimination</a:t>
            </a:r>
            <a:endParaRPr sz="2400">
              <a:latin typeface="Calibri"/>
              <a:cs typeface="Calibri"/>
            </a:endParaRPr>
          </a:p>
          <a:p>
            <a:pPr marL="287020" marR="671195" indent="-27432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381000" algn="l"/>
                <a:tab pos="381635" algn="l"/>
                <a:tab pos="2005964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JUDGMENT:</a:t>
            </a:r>
            <a:r>
              <a:rPr sz="2400" dirty="0">
                <a:latin typeface="Calibri"/>
                <a:cs typeface="Calibri"/>
              </a:rPr>
              <a:t>	negative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thoughts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feelings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accompany stereotypes</a:t>
            </a:r>
            <a:endParaRPr sz="2400">
              <a:latin typeface="Calibri"/>
              <a:cs typeface="Calibri"/>
            </a:endParaRPr>
          </a:p>
          <a:p>
            <a:pPr marL="287020" marR="478155" indent="-274320">
              <a:lnSpc>
                <a:spcPct val="100000"/>
              </a:lnSpc>
              <a:spcBef>
                <a:spcPts val="600"/>
              </a:spcBef>
              <a:buFont typeface="Calibri"/>
              <a:buAutoNum type="arabicPeriod"/>
              <a:tabLst>
                <a:tab pos="381000" algn="l"/>
                <a:tab pos="381635" algn="l"/>
              </a:tabLst>
            </a:pPr>
            <a:r>
              <a:rPr dirty="0"/>
              <a:t>	</a:t>
            </a:r>
            <a:r>
              <a:rPr sz="2400" dirty="0">
                <a:latin typeface="Calibri"/>
                <a:cs typeface="Calibri"/>
              </a:rPr>
              <a:t>STRESS: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discomfort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felt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culturally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diverse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situations.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useful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terms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layers</a:t>
            </a:r>
            <a:endParaRPr sz="2400">
              <a:latin typeface="Calibri"/>
              <a:cs typeface="Calibri"/>
            </a:endParaRPr>
          </a:p>
          <a:p>
            <a:pPr marL="287020" marR="5080" indent="-274320">
              <a:lnSpc>
                <a:spcPct val="106700"/>
              </a:lnSpc>
              <a:spcBef>
                <a:spcPts val="1175"/>
              </a:spcBef>
              <a:buFont typeface="Calibri"/>
              <a:buAutoNum type="arabicPeriod"/>
              <a:tabLst>
                <a:tab pos="313055" algn="l"/>
              </a:tabLst>
            </a:pPr>
            <a:r>
              <a:rPr dirty="0"/>
              <a:t>	</a:t>
            </a:r>
            <a:r>
              <a:rPr sz="2400" spc="-10" dirty="0">
                <a:latin typeface="Calibri"/>
                <a:cs typeface="Calibri"/>
              </a:rPr>
              <a:t>Organizational/Institutional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Barriers: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Organization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norms,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policies, </a:t>
            </a:r>
            <a:r>
              <a:rPr sz="2400" dirty="0">
                <a:latin typeface="Calibri"/>
                <a:cs typeface="Calibri"/>
              </a:rPr>
              <a:t>procedures,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programs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unfriendly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cultural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diversity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24" y="1116563"/>
            <a:ext cx="8528685" cy="447294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347345">
              <a:lnSpc>
                <a:spcPct val="89600"/>
              </a:lnSpc>
              <a:spcBef>
                <a:spcPts val="495"/>
              </a:spcBef>
            </a:pPr>
            <a:r>
              <a:rPr sz="3200" i="1" dirty="0">
                <a:latin typeface="Arial"/>
                <a:cs typeface="Arial"/>
              </a:rPr>
              <a:t>“The</a:t>
            </a:r>
            <a:r>
              <a:rPr sz="3200" i="1" spc="-10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Americans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think,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if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everybody</a:t>
            </a:r>
            <a:r>
              <a:rPr sz="3200" i="1" spc="-10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is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like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spc="-25" dirty="0">
                <a:latin typeface="Arial"/>
                <a:cs typeface="Arial"/>
              </a:rPr>
              <a:t>me, </a:t>
            </a:r>
            <a:r>
              <a:rPr sz="3200" i="1" dirty="0">
                <a:latin typeface="Arial"/>
                <a:cs typeface="Arial"/>
              </a:rPr>
              <a:t>they’re</a:t>
            </a:r>
            <a:r>
              <a:rPr sz="3200" i="1" spc="-8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less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likely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attack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me.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The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Chinese </a:t>
            </a:r>
            <a:r>
              <a:rPr sz="3200" i="1" dirty="0">
                <a:latin typeface="Arial"/>
                <a:cs typeface="Arial"/>
              </a:rPr>
              <a:t>don’t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think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like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that.</a:t>
            </a:r>
            <a:r>
              <a:rPr sz="3200" i="1" spc="-8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They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don’t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try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</a:t>
            </a:r>
            <a:r>
              <a:rPr sz="3200" i="1" spc="-210" dirty="0">
                <a:latin typeface="Arial"/>
                <a:cs typeface="Arial"/>
              </a:rPr>
              <a:t> </a:t>
            </a:r>
            <a:r>
              <a:rPr sz="3200" i="1" dirty="0">
                <a:latin typeface="Calibri"/>
                <a:cs typeface="Calibri"/>
              </a:rPr>
              <a:t>make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Arial"/>
                <a:cs typeface="Arial"/>
              </a:rPr>
              <a:t>the </a:t>
            </a:r>
            <a:r>
              <a:rPr sz="3200" i="1" dirty="0">
                <a:latin typeface="Arial"/>
                <a:cs typeface="Arial"/>
              </a:rPr>
              <a:t>world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be</a:t>
            </a:r>
            <a:r>
              <a:rPr sz="3200" i="1" spc="-8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like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them.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Their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strategy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is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</a:t>
            </a:r>
            <a:r>
              <a:rPr sz="3200" i="1" spc="-80" dirty="0">
                <a:latin typeface="Arial"/>
                <a:cs typeface="Arial"/>
              </a:rPr>
              <a:t> </a:t>
            </a:r>
            <a:r>
              <a:rPr sz="3200" i="1" spc="-20" dirty="0">
                <a:latin typeface="Arial"/>
                <a:cs typeface="Arial"/>
              </a:rPr>
              <a:t>make </a:t>
            </a:r>
            <a:r>
              <a:rPr sz="3200" i="1" dirty="0">
                <a:latin typeface="Arial"/>
                <a:cs typeface="Arial"/>
              </a:rPr>
              <a:t>economic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linkages,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so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if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break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these </a:t>
            </a:r>
            <a:r>
              <a:rPr sz="3200" i="1" dirty="0">
                <a:latin typeface="Arial"/>
                <a:cs typeface="Arial"/>
              </a:rPr>
              <a:t>economic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linkages</a:t>
            </a:r>
            <a:r>
              <a:rPr sz="3200" i="1" spc="-9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it’s</a:t>
            </a:r>
            <a:r>
              <a:rPr sz="3200" i="1" spc="-8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going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to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hurt</a:t>
            </a:r>
            <a:r>
              <a:rPr sz="3200" i="1" spc="-10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you</a:t>
            </a:r>
            <a:r>
              <a:rPr sz="3200" i="1" spc="-95" dirty="0">
                <a:latin typeface="Arial"/>
                <a:cs typeface="Arial"/>
              </a:rPr>
              <a:t> </a:t>
            </a:r>
            <a:r>
              <a:rPr sz="3200" i="1" spc="-25" dirty="0">
                <a:latin typeface="Arial"/>
                <a:cs typeface="Arial"/>
              </a:rPr>
              <a:t>as </a:t>
            </a:r>
            <a:r>
              <a:rPr sz="3200" i="1" dirty="0">
                <a:latin typeface="Arial"/>
                <a:cs typeface="Arial"/>
              </a:rPr>
              <a:t>much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as</a:t>
            </a:r>
            <a:r>
              <a:rPr sz="3200" i="1" spc="-6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it</a:t>
            </a:r>
            <a:r>
              <a:rPr sz="3200" i="1" spc="-6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hurts</a:t>
            </a:r>
            <a:r>
              <a:rPr sz="3200" i="1" spc="-60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them”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00">
              <a:latin typeface="Arial"/>
              <a:cs typeface="Arial"/>
            </a:endParaRPr>
          </a:p>
          <a:p>
            <a:pPr marL="554736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~Asian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Diplomat</a:t>
            </a:r>
            <a:endParaRPr sz="3200">
              <a:latin typeface="Arial"/>
              <a:cs typeface="Arial"/>
            </a:endParaRPr>
          </a:p>
          <a:p>
            <a:pPr marL="1770380">
              <a:lnSpc>
                <a:spcPct val="100000"/>
              </a:lnSpc>
              <a:spcBef>
                <a:spcPts val="259"/>
              </a:spcBef>
            </a:pPr>
            <a:r>
              <a:rPr sz="1800" dirty="0">
                <a:latin typeface="Arial"/>
                <a:cs typeface="Arial"/>
              </a:rPr>
              <a:t>“Learning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speak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Lingerie”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New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Yorker</a:t>
            </a:r>
            <a:r>
              <a:rPr sz="1800" i="1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10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17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8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24" y="711200"/>
            <a:ext cx="78917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Skills</a:t>
            </a:r>
            <a:r>
              <a:rPr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Cultural</a:t>
            </a:r>
            <a:r>
              <a:rPr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Diversity</a:t>
            </a:r>
            <a:r>
              <a:rPr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Competence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464" y="1629902"/>
            <a:ext cx="8416290" cy="393446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85"/>
              </a:spcBef>
            </a:pPr>
            <a:r>
              <a:rPr sz="3200" i="1" dirty="0">
                <a:latin typeface="Times New Roman"/>
                <a:cs typeface="Times New Roman"/>
              </a:rPr>
              <a:t>Outcomes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of</a:t>
            </a:r>
            <a:r>
              <a:rPr sz="3200" i="1" spc="-6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Skill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1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and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spc="-25" dirty="0">
                <a:latin typeface="Times New Roman"/>
                <a:cs typeface="Times New Roman"/>
              </a:rPr>
              <a:t>2:</a:t>
            </a:r>
            <a:endParaRPr sz="3200" dirty="0">
              <a:latin typeface="Times New Roman"/>
              <a:cs typeface="Times New Roman"/>
            </a:endParaRPr>
          </a:p>
          <a:p>
            <a:pPr marL="355600" marR="5080" indent="-343535">
              <a:lnSpc>
                <a:spcPts val="3379"/>
              </a:lnSpc>
              <a:spcBef>
                <a:spcPts val="1880"/>
              </a:spcBef>
            </a:pPr>
            <a:r>
              <a:rPr sz="3200" dirty="0">
                <a:latin typeface="Times New Roman"/>
                <a:cs typeface="Times New Roman"/>
              </a:rPr>
              <a:t>Cultural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Mindedness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inquiring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way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thinking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9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keen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interpretive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skills</a:t>
            </a:r>
            <a:endParaRPr sz="3200" dirty="0">
              <a:latin typeface="Times New Roman"/>
              <a:cs typeface="Times New Roman"/>
            </a:endParaRPr>
          </a:p>
          <a:p>
            <a:pPr marL="755650" marR="1326515" indent="-285750">
              <a:lnSpc>
                <a:spcPts val="2960"/>
              </a:lnSpc>
              <a:spcBef>
                <a:spcPts val="755"/>
              </a:spcBef>
            </a:pPr>
            <a:r>
              <a:rPr sz="2800" dirty="0">
                <a:latin typeface="Times New Roman"/>
                <a:cs typeface="Times New Roman"/>
              </a:rPr>
              <a:t>-Will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recognize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different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ways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thinking</a:t>
            </a:r>
            <a:r>
              <a:rPr sz="2800" spc="-25" dirty="0">
                <a:latin typeface="Times New Roman"/>
                <a:cs typeface="Times New Roman"/>
              </a:rPr>
              <a:t> and </a:t>
            </a:r>
            <a:r>
              <a:rPr sz="2800" spc="-10" dirty="0">
                <a:latin typeface="Times New Roman"/>
                <a:cs typeface="Times New Roman"/>
              </a:rPr>
              <a:t>communicating</a:t>
            </a:r>
            <a:endParaRPr sz="2800" dirty="0">
              <a:latin typeface="Times New Roman"/>
              <a:cs typeface="Times New Roman"/>
            </a:endParaRPr>
          </a:p>
          <a:p>
            <a:pPr marL="755650" marR="2427605" indent="-285750">
              <a:lnSpc>
                <a:spcPts val="2960"/>
              </a:lnSpc>
              <a:spcBef>
                <a:spcPts val="730"/>
              </a:spcBef>
            </a:pPr>
            <a:r>
              <a:rPr sz="2800" dirty="0">
                <a:latin typeface="Times New Roman"/>
                <a:cs typeface="Times New Roman"/>
              </a:rPr>
              <a:t>-Will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recognize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culture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multilevel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&amp; </a:t>
            </a:r>
            <a:r>
              <a:rPr sz="2800" spc="-10" dirty="0">
                <a:latin typeface="Times New Roman"/>
                <a:cs typeface="Times New Roman"/>
              </a:rPr>
              <a:t>multidimensional</a:t>
            </a:r>
            <a:endParaRPr sz="28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800" dirty="0">
                <a:latin typeface="Times New Roman"/>
                <a:cs typeface="Times New Roman"/>
              </a:rPr>
              <a:t>-Will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recognize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six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barriers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communication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31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825" y="309879"/>
            <a:ext cx="70846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Four</a:t>
            </a:r>
            <a:r>
              <a:rPr sz="4000" spc="-60" dirty="0"/>
              <a:t> </a:t>
            </a:r>
            <a:r>
              <a:rPr sz="4000" dirty="0"/>
              <a:t>Skills</a:t>
            </a:r>
            <a:r>
              <a:rPr sz="4000" spc="-55" dirty="0"/>
              <a:t> </a:t>
            </a:r>
            <a:r>
              <a:rPr sz="4000" dirty="0"/>
              <a:t>of</a:t>
            </a:r>
            <a:r>
              <a:rPr sz="4000" spc="-55" dirty="0"/>
              <a:t> </a:t>
            </a:r>
            <a:r>
              <a:rPr sz="4000" dirty="0"/>
              <a:t>Cultural</a:t>
            </a:r>
            <a:r>
              <a:rPr sz="4000" spc="-55" dirty="0"/>
              <a:t> </a:t>
            </a:r>
            <a:r>
              <a:rPr sz="4000" spc="-10" dirty="0"/>
              <a:t>Competence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0225" y="1558036"/>
            <a:ext cx="7404734" cy="38354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800" dirty="0">
                <a:latin typeface="Calibri"/>
                <a:cs typeface="Calibri"/>
              </a:rPr>
              <a:t>Skill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3: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Practice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Culturally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Centered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Communication</a:t>
            </a:r>
            <a:endParaRPr sz="2800">
              <a:latin typeface="Calibri"/>
              <a:cs typeface="Calibri"/>
            </a:endParaRPr>
          </a:p>
          <a:p>
            <a:pPr marL="658495" indent="-189230">
              <a:lnSpc>
                <a:spcPct val="100000"/>
              </a:lnSpc>
              <a:spcBef>
                <a:spcPts val="420"/>
              </a:spcBef>
              <a:buChar char="-"/>
              <a:tabLst>
                <a:tab pos="659130" algn="l"/>
              </a:tabLst>
            </a:pPr>
            <a:r>
              <a:rPr sz="2800" dirty="0">
                <a:latin typeface="Calibri"/>
                <a:cs typeface="Calibri"/>
              </a:rPr>
              <a:t>Personal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competencies</a:t>
            </a:r>
            <a:endParaRPr sz="2800">
              <a:latin typeface="Calibri"/>
              <a:cs typeface="Calibri"/>
            </a:endParaRPr>
          </a:p>
          <a:p>
            <a:pPr marL="658495" indent="-189230">
              <a:lnSpc>
                <a:spcPct val="100000"/>
              </a:lnSpc>
              <a:spcBef>
                <a:spcPts val="420"/>
              </a:spcBef>
              <a:buChar char="-"/>
              <a:tabLst>
                <a:tab pos="659130" algn="l"/>
              </a:tabLst>
            </a:pPr>
            <a:r>
              <a:rPr sz="2800" spc="-10" dirty="0">
                <a:latin typeface="Calibri"/>
                <a:cs typeface="Calibri"/>
              </a:rPr>
              <a:t>Dialogue</a:t>
            </a:r>
            <a:endParaRPr sz="2800">
              <a:latin typeface="Calibri"/>
              <a:cs typeface="Calibri"/>
            </a:endParaRPr>
          </a:p>
          <a:p>
            <a:pPr marL="658495" indent="-189230">
              <a:lnSpc>
                <a:spcPct val="100000"/>
              </a:lnSpc>
              <a:spcBef>
                <a:spcPts val="420"/>
              </a:spcBef>
              <a:buChar char="-"/>
              <a:tabLst>
                <a:tab pos="659130" algn="l"/>
              </a:tabLst>
            </a:pPr>
            <a:r>
              <a:rPr sz="2800" dirty="0">
                <a:latin typeface="Calibri"/>
                <a:cs typeface="Calibri"/>
              </a:rPr>
              <a:t>Conflict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recovery</a:t>
            </a:r>
            <a:endParaRPr sz="2800">
              <a:latin typeface="Calibri"/>
              <a:cs typeface="Calibri"/>
            </a:endParaRPr>
          </a:p>
          <a:p>
            <a:pPr marL="658495" indent="-189230">
              <a:lnSpc>
                <a:spcPct val="100000"/>
              </a:lnSpc>
              <a:spcBef>
                <a:spcPts val="420"/>
              </a:spcBef>
              <a:buChar char="-"/>
              <a:tabLst>
                <a:tab pos="659130" algn="l"/>
              </a:tabLst>
            </a:pPr>
            <a:r>
              <a:rPr sz="2800" spc="-20" dirty="0">
                <a:latin typeface="Calibri"/>
                <a:cs typeface="Calibri"/>
              </a:rPr>
              <a:t>Problem-</a:t>
            </a:r>
            <a:r>
              <a:rPr sz="2800" dirty="0">
                <a:latin typeface="Calibri"/>
                <a:cs typeface="Calibri"/>
              </a:rPr>
              <a:t>solving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skills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50">
              <a:latin typeface="Calibri"/>
              <a:cs typeface="Calibri"/>
            </a:endParaRPr>
          </a:p>
          <a:p>
            <a:pPr marL="12700" marR="487045">
              <a:lnSpc>
                <a:spcPct val="100000"/>
              </a:lnSpc>
            </a:pPr>
            <a:r>
              <a:rPr sz="2800" dirty="0">
                <a:latin typeface="Calibri"/>
                <a:cs typeface="Calibri"/>
              </a:rPr>
              <a:t>Skill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4:Design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Implement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Organization-</a:t>
            </a:r>
            <a:r>
              <a:rPr sz="2800" spc="-20" dirty="0">
                <a:latin typeface="Calibri"/>
                <a:cs typeface="Calibri"/>
              </a:rPr>
              <a:t>wide </a:t>
            </a:r>
            <a:r>
              <a:rPr sz="2800" dirty="0">
                <a:latin typeface="Calibri"/>
                <a:cs typeface="Calibri"/>
              </a:rPr>
              <a:t>Cultural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Competence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Skill</a:t>
            </a:r>
            <a:r>
              <a:rPr sz="4000" spc="-85" dirty="0"/>
              <a:t> </a:t>
            </a:r>
            <a:r>
              <a:rPr sz="4000" dirty="0"/>
              <a:t>3:</a:t>
            </a:r>
            <a:r>
              <a:rPr sz="4000" spc="-70" dirty="0"/>
              <a:t> </a:t>
            </a:r>
            <a:r>
              <a:rPr sz="4000" dirty="0"/>
              <a:t>Practicing</a:t>
            </a:r>
            <a:r>
              <a:rPr sz="4000" spc="-70" dirty="0"/>
              <a:t> </a:t>
            </a:r>
            <a:r>
              <a:rPr sz="4000" dirty="0"/>
              <a:t>Culturally</a:t>
            </a:r>
            <a:r>
              <a:rPr sz="4000" spc="-70" dirty="0"/>
              <a:t> </a:t>
            </a:r>
            <a:r>
              <a:rPr sz="4000" spc="-20" dirty="0"/>
              <a:t>Centered </a:t>
            </a:r>
            <a:r>
              <a:rPr sz="4000" dirty="0"/>
              <a:t>Communication</a:t>
            </a:r>
            <a:r>
              <a:rPr sz="4000" spc="-145" dirty="0"/>
              <a:t> </a:t>
            </a:r>
            <a:r>
              <a:rPr sz="4000" spc="-10" dirty="0"/>
              <a:t>Skills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0224" y="1535175"/>
            <a:ext cx="3355975" cy="442941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2585" indent="-35052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363220" algn="l"/>
              </a:tabLst>
            </a:pPr>
            <a:r>
              <a:rPr sz="280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 nonjudgmental.</a:t>
            </a:r>
            <a:endParaRPr sz="2800" dirty="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220" algn="l"/>
              </a:tabLst>
            </a:pPr>
            <a:r>
              <a:rPr sz="280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 flexible.</a:t>
            </a:r>
            <a:endParaRPr sz="2800" dirty="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220" algn="l"/>
              </a:tabLst>
            </a:pPr>
            <a:r>
              <a:rPr sz="2800" dirty="0">
                <a:latin typeface="Calibri"/>
                <a:cs typeface="Calibri"/>
              </a:rPr>
              <a:t>Be</a:t>
            </a:r>
            <a:r>
              <a:rPr sz="2800" spc="-10" dirty="0">
                <a:latin typeface="Calibri"/>
                <a:cs typeface="Calibri"/>
              </a:rPr>
              <a:t> resourceful.</a:t>
            </a:r>
            <a:endParaRPr sz="2800" dirty="0">
              <a:latin typeface="Calibri"/>
              <a:cs typeface="Calibri"/>
            </a:endParaRPr>
          </a:p>
          <a:p>
            <a:pPr marL="12700" marR="12192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220" algn="l"/>
              </a:tabLst>
            </a:pPr>
            <a:r>
              <a:rPr sz="2800" spc="-25" dirty="0">
                <a:latin typeface="Calibri"/>
                <a:cs typeface="Calibri"/>
              </a:rPr>
              <a:t>Personalize </a:t>
            </a:r>
            <a:r>
              <a:rPr sz="2800" spc="-10" dirty="0">
                <a:latin typeface="Calibri"/>
                <a:cs typeface="Calibri"/>
              </a:rPr>
              <a:t>observations.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220" algn="l"/>
              </a:tabLst>
            </a:pPr>
            <a:r>
              <a:rPr sz="2800" dirty="0">
                <a:latin typeface="Calibri"/>
                <a:cs typeface="Calibri"/>
              </a:rPr>
              <a:t>Pay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attention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thoughts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feelings.</a:t>
            </a:r>
            <a:endParaRPr sz="2800" dirty="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220" algn="l"/>
              </a:tabLst>
            </a:pPr>
            <a:r>
              <a:rPr sz="2800" dirty="0">
                <a:latin typeface="Calibri"/>
                <a:cs typeface="Calibri"/>
              </a:rPr>
              <a:t>Listen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carefully.</a:t>
            </a:r>
            <a:endParaRPr sz="2800" dirty="0">
              <a:latin typeface="Calibri"/>
              <a:cs typeface="Calibri"/>
            </a:endParaRPr>
          </a:p>
          <a:p>
            <a:pPr marL="362585" indent="-35052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63220" algn="l"/>
              </a:tabLst>
            </a:pPr>
            <a:r>
              <a:rPr sz="2800" b="1" dirty="0">
                <a:latin typeface="Calibri"/>
                <a:cs typeface="Calibri"/>
              </a:rPr>
              <a:t>Observe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attentively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1225" y="1535175"/>
            <a:ext cx="3404870" cy="48260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62585" indent="-350520">
              <a:lnSpc>
                <a:spcPct val="100000"/>
              </a:lnSpc>
              <a:spcBef>
                <a:spcPts val="700"/>
              </a:spcBef>
              <a:buAutoNum type="arabicPeriod" startAt="8"/>
              <a:tabLst>
                <a:tab pos="363220" algn="l"/>
              </a:tabLst>
            </a:pPr>
            <a:r>
              <a:rPr sz="2800" dirty="0">
                <a:latin typeface="Calibri"/>
                <a:cs typeface="Calibri"/>
              </a:rPr>
              <a:t>Assume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complexity.</a:t>
            </a:r>
            <a:endParaRPr sz="2800">
              <a:latin typeface="Calibri"/>
              <a:cs typeface="Calibri"/>
            </a:endParaRPr>
          </a:p>
          <a:p>
            <a:pPr marL="12700" marR="24765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363220" algn="l"/>
              </a:tabLst>
            </a:pPr>
            <a:r>
              <a:rPr sz="2800" spc="-35" dirty="0">
                <a:latin typeface="Calibri"/>
                <a:cs typeface="Calibri"/>
              </a:rPr>
              <a:t>Tolerate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stress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uncertainty.</a:t>
            </a:r>
            <a:endParaRPr sz="2800">
              <a:latin typeface="Calibri"/>
              <a:cs typeface="Calibri"/>
            </a:endParaRPr>
          </a:p>
          <a:p>
            <a:pPr marL="542290" indent="-530225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542925" algn="l"/>
              </a:tabLst>
            </a:pPr>
            <a:r>
              <a:rPr sz="2800" dirty="0">
                <a:latin typeface="Calibri"/>
                <a:cs typeface="Calibri"/>
              </a:rPr>
              <a:t>Have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patience.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542925" algn="l"/>
              </a:tabLst>
            </a:pPr>
            <a:r>
              <a:rPr sz="2800" dirty="0">
                <a:latin typeface="Calibri"/>
                <a:cs typeface="Calibri"/>
              </a:rPr>
              <a:t>Manage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personal </a:t>
            </a:r>
            <a:r>
              <a:rPr sz="2800" dirty="0">
                <a:latin typeface="Calibri"/>
                <a:cs typeface="Calibri"/>
              </a:rPr>
              <a:t>biases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stereotypes.</a:t>
            </a:r>
            <a:endParaRPr sz="2800">
              <a:latin typeface="Calibri"/>
              <a:cs typeface="Calibri"/>
            </a:endParaRPr>
          </a:p>
          <a:p>
            <a:pPr marL="12700" marR="610870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542925" algn="l"/>
              </a:tabLst>
            </a:pPr>
            <a:r>
              <a:rPr sz="2800" dirty="0">
                <a:latin typeface="Calibri"/>
                <a:cs typeface="Calibri"/>
              </a:rPr>
              <a:t>Keep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sense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humor.</a:t>
            </a:r>
            <a:endParaRPr sz="2800">
              <a:latin typeface="Calibri"/>
              <a:cs typeface="Calibri"/>
            </a:endParaRPr>
          </a:p>
          <a:p>
            <a:pPr marL="542290" indent="-530225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542925" algn="l"/>
              </a:tabLst>
            </a:pPr>
            <a:r>
              <a:rPr sz="2800" dirty="0">
                <a:latin typeface="Calibri"/>
                <a:cs typeface="Calibri"/>
              </a:rPr>
              <a:t>Show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respect.</a:t>
            </a:r>
            <a:endParaRPr sz="2800">
              <a:latin typeface="Calibri"/>
              <a:cs typeface="Calibri"/>
            </a:endParaRPr>
          </a:p>
          <a:p>
            <a:pPr marL="542290" indent="-530225">
              <a:lnSpc>
                <a:spcPct val="100000"/>
              </a:lnSpc>
              <a:spcBef>
                <a:spcPts val="600"/>
              </a:spcBef>
              <a:buAutoNum type="arabicPeriod" startAt="8"/>
              <a:tabLst>
                <a:tab pos="542925" algn="l"/>
              </a:tabLst>
            </a:pPr>
            <a:r>
              <a:rPr sz="2800" dirty="0">
                <a:latin typeface="Calibri"/>
                <a:cs typeface="Calibri"/>
              </a:rPr>
              <a:t>Show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empathy.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24" y="872743"/>
            <a:ext cx="4345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dirty="0">
                <a:solidFill>
                  <a:srgbClr val="000000"/>
                </a:solidFill>
                <a:latin typeface="Arial"/>
                <a:cs typeface="Arial"/>
              </a:rPr>
              <a:t>Situational</a:t>
            </a:r>
            <a:r>
              <a:rPr sz="4000" i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i="1" spc="-10" dirty="0">
                <a:solidFill>
                  <a:srgbClr val="000000"/>
                </a:solidFill>
                <a:latin typeface="Arial"/>
                <a:cs typeface="Arial"/>
              </a:rPr>
              <a:t>learning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4" y="2003531"/>
            <a:ext cx="7828280" cy="357949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234315">
              <a:lnSpc>
                <a:spcPct val="98800"/>
              </a:lnSpc>
              <a:spcBef>
                <a:spcPts val="145"/>
              </a:spcBef>
            </a:pPr>
            <a:r>
              <a:rPr sz="3200" dirty="0">
                <a:latin typeface="Arial"/>
                <a:cs typeface="Arial"/>
              </a:rPr>
              <a:t>Learning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that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takes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place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same </a:t>
            </a:r>
            <a:r>
              <a:rPr sz="3200" dirty="0">
                <a:latin typeface="Arial"/>
                <a:cs typeface="Arial"/>
              </a:rPr>
              <a:t>context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which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applied,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thus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learning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doing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inseparable</a:t>
            </a:r>
            <a:endParaRPr sz="3200">
              <a:latin typeface="Arial"/>
              <a:cs typeface="Arial"/>
            </a:endParaRPr>
          </a:p>
          <a:p>
            <a:pPr marL="3916045">
              <a:lnSpc>
                <a:spcPct val="100000"/>
              </a:lnSpc>
              <a:spcBef>
                <a:spcPts val="595"/>
              </a:spcBef>
            </a:pPr>
            <a:r>
              <a:rPr sz="3200" spc="-5" dirty="0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98800"/>
              </a:lnSpc>
              <a:spcBef>
                <a:spcPts val="740"/>
              </a:spcBef>
            </a:pPr>
            <a:r>
              <a:rPr sz="3200" i="1" spc="-10" dirty="0">
                <a:latin typeface="Arial"/>
                <a:cs typeface="Arial"/>
              </a:rPr>
              <a:t>Ethnography</a:t>
            </a:r>
            <a:r>
              <a:rPr sz="3200" i="1" spc="-7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</a:t>
            </a:r>
            <a:r>
              <a:rPr sz="3200" i="1" spc="-75" dirty="0"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communication</a:t>
            </a:r>
            <a:r>
              <a:rPr sz="3200" i="1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specific ethnographic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approach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analysis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situated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communicative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practices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9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5" y="805179"/>
            <a:ext cx="79844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Change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at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the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Organizational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Level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687" y="2373782"/>
            <a:ext cx="1407160" cy="2512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dirty="0">
                <a:latin typeface="Arial"/>
                <a:cs typeface="Arial"/>
              </a:rPr>
              <a:t>Stage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1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700" dirty="0">
                <a:latin typeface="Arial"/>
                <a:cs typeface="Arial"/>
              </a:rPr>
              <a:t>Stage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2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700" dirty="0">
                <a:latin typeface="Arial"/>
                <a:cs typeface="Arial"/>
              </a:rPr>
              <a:t>Stage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3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700" dirty="0">
                <a:latin typeface="Arial"/>
                <a:cs typeface="Arial"/>
              </a:rPr>
              <a:t>Stage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4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: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9487" y="2373782"/>
            <a:ext cx="5761990" cy="2512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dirty="0">
                <a:latin typeface="Arial"/>
                <a:cs typeface="Arial"/>
              </a:rPr>
              <a:t>Relative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Equilibrium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700" dirty="0">
                <a:latin typeface="Arial"/>
                <a:cs typeface="Arial"/>
              </a:rPr>
              <a:t>Storming</a:t>
            </a:r>
            <a:r>
              <a:rPr sz="2700" spc="-3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Stage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700" dirty="0">
                <a:latin typeface="Arial"/>
                <a:cs typeface="Arial"/>
              </a:rPr>
              <a:t>Proactive</a:t>
            </a:r>
            <a:r>
              <a:rPr sz="2700" spc="2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problem-solving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700" dirty="0">
                <a:latin typeface="Arial"/>
                <a:cs typeface="Arial"/>
              </a:rPr>
              <a:t>Attainment</a:t>
            </a:r>
            <a:r>
              <a:rPr sz="2700" spc="-3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of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new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relative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equilibrium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4350" y="5325566"/>
            <a:ext cx="234315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Arial"/>
                <a:cs typeface="Arial"/>
              </a:rPr>
              <a:t>~</a:t>
            </a:r>
            <a:r>
              <a:rPr sz="1500" dirty="0">
                <a:latin typeface="Arial"/>
                <a:cs typeface="Arial"/>
              </a:rPr>
              <a:t>Rosen,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1991;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Smith</a:t>
            </a:r>
            <a:r>
              <a:rPr sz="1500" spc="7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1993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65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Skill</a:t>
            </a:r>
            <a:r>
              <a:rPr spc="-70" dirty="0"/>
              <a:t> </a:t>
            </a:r>
            <a:r>
              <a:rPr dirty="0"/>
              <a:t>4:</a:t>
            </a:r>
            <a:r>
              <a:rPr spc="-70" dirty="0"/>
              <a:t> </a:t>
            </a:r>
            <a:r>
              <a:rPr dirty="0"/>
              <a:t>Culturally</a:t>
            </a:r>
            <a:r>
              <a:rPr spc="-65" dirty="0"/>
              <a:t> </a:t>
            </a:r>
            <a:r>
              <a:rPr dirty="0"/>
              <a:t>Competent</a:t>
            </a:r>
            <a:r>
              <a:rPr spc="-30" dirty="0"/>
              <a:t> </a:t>
            </a:r>
            <a:r>
              <a:rPr spc="-20" dirty="0"/>
              <a:t>Organizational </a:t>
            </a:r>
            <a:r>
              <a:rPr spc="-10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7825" y="2013192"/>
            <a:ext cx="7987665" cy="42316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800" i="1" dirty="0">
                <a:latin typeface="Calibri"/>
                <a:cs typeface="Calibri"/>
              </a:rPr>
              <a:t>Internal</a:t>
            </a:r>
            <a:r>
              <a:rPr sz="2800" i="1" spc="-1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Organizational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Strategies:</a:t>
            </a:r>
            <a:endParaRPr sz="2800">
              <a:latin typeface="Calibri"/>
              <a:cs typeface="Calibri"/>
            </a:endParaRPr>
          </a:p>
          <a:p>
            <a:pPr marL="652780" marR="570865" indent="-2743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Maintain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awareness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levels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endParaRPr sz="2800">
              <a:latin typeface="Calibri"/>
              <a:cs typeface="Calibri"/>
            </a:endParaRPr>
          </a:p>
          <a:p>
            <a:pPr marL="728345" indent="-35115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28980" algn="l"/>
                <a:tab pos="3327400" algn="l"/>
              </a:tabLst>
            </a:pPr>
            <a:r>
              <a:rPr sz="2800" dirty="0">
                <a:latin typeface="Calibri"/>
                <a:cs typeface="Calibri"/>
              </a:rPr>
              <a:t>Recruit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culturally</a:t>
            </a:r>
            <a:r>
              <a:rPr sz="2800" dirty="0">
                <a:latin typeface="Calibri"/>
                <a:cs typeface="Calibri"/>
              </a:rPr>
              <a:t>	diverse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employees</a:t>
            </a:r>
            <a:endParaRPr sz="2800">
              <a:latin typeface="Calibri"/>
              <a:cs typeface="Calibri"/>
            </a:endParaRPr>
          </a:p>
          <a:p>
            <a:pPr marL="652780" marR="221615" indent="-2743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Provide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career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development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opportunities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 </a:t>
            </a:r>
            <a:r>
              <a:rPr sz="2800" spc="-10" dirty="0">
                <a:latin typeface="Calibri"/>
                <a:cs typeface="Calibri"/>
              </a:rPr>
              <a:t>employees</a:t>
            </a:r>
            <a:endParaRPr sz="2800">
              <a:latin typeface="Calibri"/>
              <a:cs typeface="Calibri"/>
            </a:endParaRPr>
          </a:p>
          <a:p>
            <a:pPr marL="652780" marR="5080" indent="-2743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Create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flexible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benefit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plans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meet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diverse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employees</a:t>
            </a:r>
            <a:endParaRPr sz="2800">
              <a:latin typeface="Calibri"/>
              <a:cs typeface="Calibri"/>
            </a:endParaRPr>
          </a:p>
          <a:p>
            <a:pPr marL="728345" indent="-351155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Monitor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process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24" y="0"/>
            <a:ext cx="88506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Skill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4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Culturally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Competent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Organizational Strategies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295400"/>
            <a:ext cx="8040370" cy="418337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800" i="1" dirty="0">
                <a:latin typeface="Calibri"/>
                <a:cs typeface="Calibri"/>
              </a:rPr>
              <a:t>External</a:t>
            </a:r>
            <a:r>
              <a:rPr sz="2800" i="1" spc="-4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Organizational</a:t>
            </a:r>
            <a:r>
              <a:rPr sz="2800" i="1" spc="-4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Strategies:</a:t>
            </a:r>
            <a:endParaRPr sz="2800" dirty="0">
              <a:latin typeface="Calibri"/>
              <a:cs typeface="Calibri"/>
            </a:endParaRPr>
          </a:p>
          <a:p>
            <a:pPr marL="652780" marR="266065" indent="-27495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731520" algn="l"/>
              </a:tabLst>
            </a:pPr>
            <a:r>
              <a:rPr sz="2800" dirty="0">
                <a:latin typeface="Calibri"/>
                <a:cs typeface="Calibri"/>
              </a:rPr>
              <a:t>Establish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culturally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competent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relationships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client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communities/organizations</a:t>
            </a:r>
            <a:endParaRPr sz="2800" dirty="0">
              <a:latin typeface="Calibri"/>
              <a:cs typeface="Calibri"/>
            </a:endParaRPr>
          </a:p>
          <a:p>
            <a:pPr marL="652780" marR="290830" indent="-274955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731520" algn="l"/>
              </a:tabLst>
            </a:pPr>
            <a:r>
              <a:rPr sz="2800" dirty="0">
                <a:latin typeface="Calibri"/>
                <a:cs typeface="Calibri"/>
              </a:rPr>
              <a:t>Review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ethics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responsibility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endParaRPr sz="2800" dirty="0">
              <a:latin typeface="Calibri"/>
              <a:cs typeface="Calibri"/>
            </a:endParaRPr>
          </a:p>
          <a:p>
            <a:pPr marL="652780" marR="5080" indent="-274955">
              <a:lnSpc>
                <a:spcPct val="100000"/>
              </a:lnSpc>
              <a:spcBef>
                <a:spcPts val="495"/>
              </a:spcBef>
              <a:buAutoNum type="arabicPeriod"/>
              <a:tabLst>
                <a:tab pos="731520" algn="l"/>
                <a:tab pos="6684009" algn="l"/>
              </a:tabLst>
            </a:pPr>
            <a:r>
              <a:rPr sz="2800" dirty="0">
                <a:latin typeface="Calibri"/>
                <a:cs typeface="Calibri"/>
              </a:rPr>
              <a:t>Strive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customer/client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satisfaction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culturally </a:t>
            </a:r>
            <a:r>
              <a:rPr sz="2800" dirty="0">
                <a:latin typeface="Calibri"/>
                <a:cs typeface="Calibri"/>
              </a:rPr>
              <a:t>relevant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ways</a:t>
            </a:r>
            <a:endParaRPr sz="2800" dirty="0">
              <a:latin typeface="Calibri"/>
              <a:cs typeface="Calibri"/>
            </a:endParaRPr>
          </a:p>
          <a:p>
            <a:pPr marL="652780" marR="418465" indent="-27495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731520" algn="l"/>
              </a:tabLst>
            </a:pPr>
            <a:r>
              <a:rPr sz="2800" dirty="0">
                <a:latin typeface="Calibri"/>
                <a:cs typeface="Calibri"/>
              </a:rPr>
              <a:t>Employ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diversity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competence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service </a:t>
            </a: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48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24" y="438404"/>
            <a:ext cx="7617476" cy="52129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3770"/>
              </a:lnSpc>
              <a:spcBef>
                <a:spcPts val="265"/>
              </a:spcBef>
            </a:pP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Skills</a:t>
            </a:r>
            <a:r>
              <a:rPr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Cultural </a:t>
            </a:r>
            <a:r>
              <a:rPr b="1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Competence</a:t>
            </a:r>
            <a:endParaRPr b="1" spc="-1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160" y="1600200"/>
            <a:ext cx="6828155" cy="3594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i="1" dirty="0">
                <a:latin typeface="Times New Roman"/>
                <a:cs typeface="Times New Roman"/>
              </a:rPr>
              <a:t>Outcomes</a:t>
            </a:r>
            <a:r>
              <a:rPr sz="3200" i="1" spc="-5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of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Skills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3</a:t>
            </a:r>
            <a:r>
              <a:rPr sz="3200" i="1" spc="-60" dirty="0">
                <a:latin typeface="Times New Roman"/>
                <a:cs typeface="Times New Roman"/>
              </a:rPr>
              <a:t> </a:t>
            </a:r>
            <a:r>
              <a:rPr sz="3200" i="1" dirty="0">
                <a:latin typeface="Times New Roman"/>
                <a:cs typeface="Times New Roman"/>
              </a:rPr>
              <a:t>&amp;</a:t>
            </a:r>
            <a:r>
              <a:rPr sz="3200" i="1" spc="-55" dirty="0">
                <a:latin typeface="Times New Roman"/>
                <a:cs typeface="Times New Roman"/>
              </a:rPr>
              <a:t> </a:t>
            </a:r>
            <a:r>
              <a:rPr sz="3200" i="1" spc="-50" dirty="0">
                <a:latin typeface="Times New Roman"/>
                <a:cs typeface="Times New Roman"/>
              </a:rPr>
              <a:t>4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 dirty="0">
              <a:latin typeface="Times New Roman"/>
              <a:cs typeface="Times New Roman"/>
            </a:endParaRPr>
          </a:p>
          <a:p>
            <a:pPr marL="12700" marR="5080">
              <a:lnSpc>
                <a:spcPct val="117800"/>
              </a:lnSpc>
            </a:pPr>
            <a:r>
              <a:rPr sz="2800" dirty="0">
                <a:latin typeface="Times New Roman"/>
                <a:cs typeface="Times New Roman"/>
              </a:rPr>
              <a:t>Effective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Communication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0" dirty="0">
                <a:latin typeface="Times New Roman"/>
                <a:cs typeface="Times New Roman"/>
              </a:rPr>
              <a:t> Problem-Solving </a:t>
            </a:r>
            <a:r>
              <a:rPr sz="2800" dirty="0">
                <a:latin typeface="Times New Roman"/>
                <a:cs typeface="Times New Roman"/>
              </a:rPr>
              <a:t>Personal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Competency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Behaviors</a:t>
            </a:r>
            <a:endParaRPr sz="2800" dirty="0">
              <a:latin typeface="Times New Roman"/>
              <a:cs typeface="Times New Roman"/>
            </a:endParaRPr>
          </a:p>
          <a:p>
            <a:pPr marL="12700" marR="857885">
              <a:lnSpc>
                <a:spcPct val="117800"/>
              </a:lnSpc>
            </a:pPr>
            <a:r>
              <a:rPr sz="2800" dirty="0">
                <a:latin typeface="Times New Roman"/>
                <a:cs typeface="Times New Roman"/>
              </a:rPr>
              <a:t>Dialogue,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Negotiation,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Conflict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Recovery </a:t>
            </a:r>
            <a:r>
              <a:rPr sz="2800" dirty="0">
                <a:latin typeface="Times New Roman"/>
                <a:cs typeface="Times New Roman"/>
              </a:rPr>
              <a:t>Coaching,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Mentoring,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Teamwork Organization-</a:t>
            </a:r>
            <a:r>
              <a:rPr sz="2800" dirty="0">
                <a:latin typeface="Times New Roman"/>
                <a:cs typeface="Times New Roman"/>
              </a:rPr>
              <a:t>wide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cultural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competence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7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1040384"/>
            <a:ext cx="3811270" cy="29514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dirty="0">
                <a:latin typeface="Calibri"/>
                <a:cs typeface="Calibri"/>
              </a:rPr>
              <a:t>[W]e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will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no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longer</a:t>
            </a:r>
            <a:r>
              <a:rPr sz="3000" spc="-25" dirty="0">
                <a:latin typeface="Calibri"/>
                <a:cs typeface="Calibri"/>
              </a:rPr>
              <a:t> be </a:t>
            </a:r>
            <a:r>
              <a:rPr sz="3000" dirty="0">
                <a:latin typeface="Calibri"/>
                <a:cs typeface="Calibri"/>
              </a:rPr>
              <a:t>considered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relevant </a:t>
            </a:r>
            <a:r>
              <a:rPr sz="3000" dirty="0">
                <a:latin typeface="Calibri"/>
                <a:cs typeface="Calibri"/>
              </a:rPr>
              <a:t>profession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individual </a:t>
            </a:r>
            <a:r>
              <a:rPr sz="3000" dirty="0">
                <a:latin typeface="Calibri"/>
                <a:cs typeface="Calibri"/>
              </a:rPr>
              <a:t>we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seek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recruit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 </a:t>
            </a:r>
            <a:r>
              <a:rPr sz="3000" dirty="0">
                <a:latin typeface="Calibri"/>
                <a:cs typeface="Calibri"/>
              </a:rPr>
              <a:t>profession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the </a:t>
            </a:r>
            <a:r>
              <a:rPr sz="3000" dirty="0">
                <a:latin typeface="Calibri"/>
                <a:cs typeface="Calibri"/>
              </a:rPr>
              <a:t>communities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with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which </a:t>
            </a:r>
            <a:r>
              <a:rPr sz="3000" dirty="0">
                <a:latin typeface="Calibri"/>
                <a:cs typeface="Calibri"/>
              </a:rPr>
              <a:t>we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seek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work.</a:t>
            </a:r>
            <a:endParaRPr sz="3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5035" y="1126947"/>
            <a:ext cx="3868420" cy="33540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/>
              <a:t>“</a:t>
            </a:r>
            <a:r>
              <a:rPr sz="2400" dirty="0">
                <a:latin typeface="Arial"/>
                <a:cs typeface="Arial"/>
              </a:rPr>
              <a:t>…</a:t>
            </a:r>
            <a:r>
              <a:rPr sz="2400" dirty="0"/>
              <a:t>the</a:t>
            </a:r>
            <a:r>
              <a:rPr sz="2400" spc="-35" dirty="0"/>
              <a:t> </a:t>
            </a:r>
            <a:r>
              <a:rPr sz="2400" dirty="0"/>
              <a:t>application</a:t>
            </a:r>
            <a:r>
              <a:rPr sz="2400" spc="-35" dirty="0"/>
              <a:t> </a:t>
            </a:r>
            <a:r>
              <a:rPr sz="2400" dirty="0"/>
              <a:t>of</a:t>
            </a:r>
            <a:r>
              <a:rPr sz="2400" spc="-35" dirty="0"/>
              <a:t> </a:t>
            </a:r>
            <a:r>
              <a:rPr sz="2400" spc="-10" dirty="0"/>
              <a:t>diversity </a:t>
            </a:r>
            <a:r>
              <a:rPr sz="2400" dirty="0"/>
              <a:t>is</a:t>
            </a:r>
            <a:r>
              <a:rPr sz="2400" dirty="0">
                <a:latin typeface="Arial"/>
                <a:cs typeface="Arial"/>
              </a:rPr>
              <a:t>…</a:t>
            </a:r>
            <a:r>
              <a:rPr sz="2400" dirty="0"/>
              <a:t>a</a:t>
            </a:r>
            <a:r>
              <a:rPr sz="2400" spc="-85" dirty="0"/>
              <a:t> </a:t>
            </a:r>
            <a:r>
              <a:rPr sz="2400" dirty="0"/>
              <a:t>central</a:t>
            </a:r>
            <a:r>
              <a:rPr sz="2400" spc="-75" dirty="0"/>
              <a:t> </a:t>
            </a:r>
            <a:r>
              <a:rPr sz="2400" dirty="0"/>
              <a:t>framework</a:t>
            </a:r>
            <a:r>
              <a:rPr sz="2400" spc="-70" dirty="0"/>
              <a:t> </a:t>
            </a:r>
            <a:r>
              <a:rPr sz="2400" spc="-35" dirty="0"/>
              <a:t>of </a:t>
            </a:r>
            <a:r>
              <a:rPr sz="2400" spc="-20" dirty="0"/>
              <a:t>twenty-</a:t>
            </a:r>
            <a:r>
              <a:rPr sz="2400" dirty="0"/>
              <a:t>first</a:t>
            </a:r>
            <a:r>
              <a:rPr sz="2400" spc="-70" dirty="0"/>
              <a:t> </a:t>
            </a:r>
            <a:r>
              <a:rPr sz="2400" dirty="0"/>
              <a:t>century</a:t>
            </a:r>
            <a:r>
              <a:rPr sz="2400" spc="-65" dirty="0"/>
              <a:t> </a:t>
            </a:r>
            <a:r>
              <a:rPr sz="2400" dirty="0"/>
              <a:t>library</a:t>
            </a:r>
            <a:r>
              <a:rPr sz="2400" spc="-35" dirty="0"/>
              <a:t> </a:t>
            </a:r>
            <a:r>
              <a:rPr sz="2400" spc="-25" dirty="0"/>
              <a:t>and </a:t>
            </a:r>
            <a:r>
              <a:rPr sz="2400" dirty="0"/>
              <a:t>information</a:t>
            </a:r>
            <a:r>
              <a:rPr sz="2400" spc="-85" dirty="0"/>
              <a:t> </a:t>
            </a:r>
            <a:r>
              <a:rPr sz="2400" dirty="0"/>
              <a:t>science</a:t>
            </a:r>
            <a:r>
              <a:rPr sz="2400" spc="-80" dirty="0"/>
              <a:t> </a:t>
            </a:r>
            <a:r>
              <a:rPr sz="2400" spc="-10" dirty="0"/>
              <a:t>practice.</a:t>
            </a:r>
            <a:endParaRPr sz="2400" dirty="0">
              <a:latin typeface="Arial"/>
              <a:cs typeface="Arial"/>
            </a:endParaRPr>
          </a:p>
          <a:p>
            <a:pPr marL="12700" marR="130810">
              <a:lnSpc>
                <a:spcPts val="2590"/>
              </a:lnSpc>
              <a:spcBef>
                <a:spcPts val="10"/>
              </a:spcBef>
              <a:tabLst>
                <a:tab pos="616585" algn="l"/>
              </a:tabLst>
            </a:pPr>
            <a:r>
              <a:rPr sz="2400" dirty="0"/>
              <a:t>The</a:t>
            </a:r>
            <a:r>
              <a:rPr sz="2400" spc="-60" dirty="0"/>
              <a:t> </a:t>
            </a:r>
            <a:r>
              <a:rPr sz="2400" dirty="0"/>
              <a:t>very</a:t>
            </a:r>
            <a:r>
              <a:rPr sz="2400" spc="-45" dirty="0"/>
              <a:t> </a:t>
            </a:r>
            <a:r>
              <a:rPr sz="2400" dirty="0"/>
              <a:t>existence</a:t>
            </a:r>
            <a:r>
              <a:rPr sz="2400" spc="-45" dirty="0"/>
              <a:t> </a:t>
            </a:r>
            <a:r>
              <a:rPr sz="2400" dirty="0"/>
              <a:t>of</a:t>
            </a:r>
            <a:r>
              <a:rPr sz="2400" spc="-45" dirty="0"/>
              <a:t> </a:t>
            </a:r>
            <a:r>
              <a:rPr sz="2400" spc="-10" dirty="0"/>
              <a:t>libraries </a:t>
            </a:r>
            <a:r>
              <a:rPr sz="2400" dirty="0"/>
              <a:t>rests</a:t>
            </a:r>
            <a:r>
              <a:rPr sz="2400" spc="-35" dirty="0"/>
              <a:t> </a:t>
            </a:r>
            <a:r>
              <a:rPr sz="2400" dirty="0"/>
              <a:t>on</a:t>
            </a:r>
            <a:r>
              <a:rPr sz="2400" spc="-30" dirty="0"/>
              <a:t> </a:t>
            </a:r>
            <a:r>
              <a:rPr sz="2400" dirty="0"/>
              <a:t>our</a:t>
            </a:r>
            <a:r>
              <a:rPr sz="2400" spc="-35" dirty="0"/>
              <a:t> </a:t>
            </a:r>
            <a:r>
              <a:rPr sz="2400" dirty="0"/>
              <a:t>ability</a:t>
            </a:r>
            <a:r>
              <a:rPr sz="2400" spc="-30" dirty="0"/>
              <a:t> </a:t>
            </a:r>
            <a:r>
              <a:rPr sz="2400" dirty="0"/>
              <a:t>to</a:t>
            </a:r>
            <a:r>
              <a:rPr sz="2400" spc="-30" dirty="0"/>
              <a:t> </a:t>
            </a:r>
            <a:r>
              <a:rPr sz="2400" spc="-10" dirty="0"/>
              <a:t>create </a:t>
            </a:r>
            <a:r>
              <a:rPr sz="2400" dirty="0"/>
              <a:t>institutions</a:t>
            </a:r>
            <a:r>
              <a:rPr sz="2400" spc="-45" dirty="0"/>
              <a:t> </a:t>
            </a:r>
            <a:r>
              <a:rPr sz="2400" dirty="0"/>
              <a:t>and</a:t>
            </a:r>
            <a:r>
              <a:rPr sz="2400" spc="-45" dirty="0"/>
              <a:t> </a:t>
            </a:r>
            <a:r>
              <a:rPr sz="2400" spc="-10" dirty="0"/>
              <a:t>resource </a:t>
            </a:r>
            <a:r>
              <a:rPr sz="2400" dirty="0"/>
              <a:t>centers</a:t>
            </a:r>
            <a:r>
              <a:rPr sz="2400" spc="-70" dirty="0"/>
              <a:t> </a:t>
            </a:r>
            <a:r>
              <a:rPr sz="2400" dirty="0"/>
              <a:t>where</a:t>
            </a:r>
            <a:r>
              <a:rPr sz="2400" spc="-60" dirty="0"/>
              <a:t> </a:t>
            </a:r>
            <a:r>
              <a:rPr sz="2400" spc="-10" dirty="0"/>
              <a:t>would-</a:t>
            </a:r>
            <a:r>
              <a:rPr sz="2400" dirty="0"/>
              <a:t>be</a:t>
            </a:r>
            <a:r>
              <a:rPr sz="2400" spc="-55" dirty="0"/>
              <a:t> </a:t>
            </a:r>
            <a:r>
              <a:rPr sz="2400" spc="-10" dirty="0"/>
              <a:t>users </a:t>
            </a:r>
            <a:r>
              <a:rPr sz="2400" dirty="0"/>
              <a:t>see</a:t>
            </a:r>
            <a:r>
              <a:rPr sz="2400" spc="-70" dirty="0"/>
              <a:t> </a:t>
            </a:r>
            <a:r>
              <a:rPr sz="2400" dirty="0"/>
              <a:t>their</a:t>
            </a:r>
            <a:r>
              <a:rPr sz="2400" spc="-55" dirty="0"/>
              <a:t> </a:t>
            </a:r>
            <a:r>
              <a:rPr sz="2400" dirty="0"/>
              <a:t>information</a:t>
            </a:r>
            <a:r>
              <a:rPr sz="2400" spc="-55" dirty="0"/>
              <a:t> </a:t>
            </a:r>
            <a:r>
              <a:rPr sz="2400" spc="-10" dirty="0"/>
              <a:t>needs </a:t>
            </a:r>
            <a:r>
              <a:rPr sz="2400" spc="-25" dirty="0"/>
              <a:t>and</a:t>
            </a:r>
            <a:r>
              <a:rPr sz="2400" dirty="0"/>
              <a:t>	themselves</a:t>
            </a:r>
            <a:r>
              <a:rPr sz="2400" spc="-80" dirty="0"/>
              <a:t> </a:t>
            </a:r>
            <a:r>
              <a:rPr sz="2400" spc="-10" dirty="0"/>
              <a:t>reflected.”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984841" y="4842154"/>
            <a:ext cx="163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~Davis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20" dirty="0">
                <a:latin typeface="Arial"/>
                <a:cs typeface="Arial"/>
              </a:rPr>
              <a:t> Hall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0321" y="4893055"/>
            <a:ext cx="1962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~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Alexandra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Rivera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5" y="2228595"/>
            <a:ext cx="7979409" cy="42087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800" i="1" dirty="0">
                <a:latin typeface="Calibri"/>
                <a:cs typeface="Calibri"/>
              </a:rPr>
              <a:t>External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Organizational</a:t>
            </a:r>
            <a:r>
              <a:rPr sz="2800" i="1" spc="-9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Strategies:</a:t>
            </a:r>
            <a:endParaRPr sz="2800">
              <a:latin typeface="Calibri"/>
              <a:cs typeface="Calibri"/>
            </a:endParaRPr>
          </a:p>
          <a:p>
            <a:pPr marL="652780" marR="253365" indent="-27432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Establish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culturally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competent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relationships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with </a:t>
            </a:r>
            <a:r>
              <a:rPr sz="2800" dirty="0">
                <a:latin typeface="Calibri"/>
                <a:cs typeface="Calibri"/>
              </a:rPr>
              <a:t>client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communities/organizations</a:t>
            </a:r>
            <a:endParaRPr sz="2800">
              <a:latin typeface="Calibri"/>
              <a:cs typeface="Calibri"/>
            </a:endParaRPr>
          </a:p>
          <a:p>
            <a:pPr marL="652780" marR="255904" indent="-27432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Review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ethics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social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responsibility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organization</a:t>
            </a:r>
            <a:endParaRPr sz="2800">
              <a:latin typeface="Calibri"/>
              <a:cs typeface="Calibri"/>
            </a:endParaRPr>
          </a:p>
          <a:p>
            <a:pPr marL="652780" marR="5080" indent="-27432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28980" algn="l"/>
                <a:tab pos="6631940" algn="l"/>
              </a:tabLst>
            </a:pPr>
            <a:r>
              <a:rPr sz="2800" dirty="0">
                <a:latin typeface="Calibri"/>
                <a:cs typeface="Calibri"/>
              </a:rPr>
              <a:t>Strive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for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customer/client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satisfaction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20" dirty="0">
                <a:latin typeface="Calibri"/>
                <a:cs typeface="Calibri"/>
              </a:rPr>
              <a:t>culturally </a:t>
            </a:r>
            <a:r>
              <a:rPr sz="2800" dirty="0">
                <a:latin typeface="Calibri"/>
                <a:cs typeface="Calibri"/>
              </a:rPr>
              <a:t>relevant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ways</a:t>
            </a:r>
            <a:endParaRPr sz="2800">
              <a:latin typeface="Calibri"/>
              <a:cs typeface="Calibri"/>
            </a:endParaRPr>
          </a:p>
          <a:p>
            <a:pPr marL="652780" marR="393065" indent="-27432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28980" algn="l"/>
              </a:tabLst>
            </a:pPr>
            <a:r>
              <a:rPr sz="2800" dirty="0">
                <a:latin typeface="Calibri"/>
                <a:cs typeface="Calibri"/>
              </a:rPr>
              <a:t>Employ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cultural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diversity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competence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service </a:t>
            </a:r>
            <a:r>
              <a:rPr sz="2800" dirty="0">
                <a:latin typeface="Calibri"/>
                <a:cs typeface="Calibri"/>
              </a:rPr>
              <a:t>delivery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clients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651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Skill</a:t>
            </a:r>
            <a:r>
              <a:rPr spc="-70" dirty="0"/>
              <a:t> </a:t>
            </a:r>
            <a:r>
              <a:rPr dirty="0"/>
              <a:t>4:</a:t>
            </a:r>
            <a:r>
              <a:rPr spc="-70" dirty="0"/>
              <a:t> </a:t>
            </a:r>
            <a:r>
              <a:rPr dirty="0"/>
              <a:t>Culturally</a:t>
            </a:r>
            <a:r>
              <a:rPr spc="-65" dirty="0"/>
              <a:t> </a:t>
            </a:r>
            <a:r>
              <a:rPr dirty="0"/>
              <a:t>Competent</a:t>
            </a:r>
            <a:r>
              <a:rPr spc="-30" dirty="0"/>
              <a:t> </a:t>
            </a:r>
            <a:r>
              <a:rPr spc="-20" dirty="0"/>
              <a:t>Organizational </a:t>
            </a:r>
            <a:r>
              <a:rPr spc="-10" dirty="0"/>
              <a:t>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0160" marR="5080" indent="-1905" algn="ctr">
              <a:lnSpc>
                <a:spcPts val="4750"/>
              </a:lnSpc>
              <a:spcBef>
                <a:spcPts val="700"/>
              </a:spcBef>
            </a:pPr>
            <a:r>
              <a:rPr i="1" dirty="0"/>
              <a:t>It</a:t>
            </a:r>
            <a:r>
              <a:rPr i="1" spc="-40" dirty="0"/>
              <a:t> </a:t>
            </a:r>
            <a:r>
              <a:rPr i="1" dirty="0"/>
              <a:t>is</a:t>
            </a:r>
            <a:r>
              <a:rPr i="1" spc="-35" dirty="0"/>
              <a:t> </a:t>
            </a:r>
            <a:r>
              <a:rPr i="1" dirty="0"/>
              <a:t>not</a:t>
            </a:r>
            <a:r>
              <a:rPr i="1" spc="-40" dirty="0"/>
              <a:t> </a:t>
            </a:r>
            <a:r>
              <a:rPr i="1" dirty="0"/>
              <a:t>our</a:t>
            </a:r>
            <a:r>
              <a:rPr i="1" spc="-35" dirty="0"/>
              <a:t> </a:t>
            </a:r>
            <a:r>
              <a:rPr i="1" dirty="0"/>
              <a:t>differences</a:t>
            </a:r>
            <a:r>
              <a:rPr i="1" spc="-35" dirty="0"/>
              <a:t> </a:t>
            </a:r>
            <a:r>
              <a:rPr i="1" spc="-20" dirty="0"/>
              <a:t>that</a:t>
            </a:r>
            <a:r>
              <a:rPr spc="-20" dirty="0"/>
              <a:t> </a:t>
            </a:r>
            <a:r>
              <a:rPr dirty="0"/>
              <a:t>divide</a:t>
            </a:r>
            <a:r>
              <a:rPr spc="-35" dirty="0"/>
              <a:t> </a:t>
            </a:r>
            <a:r>
              <a:rPr dirty="0"/>
              <a:t>us.</a:t>
            </a:r>
            <a:r>
              <a:rPr spc="-2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is</a:t>
            </a:r>
            <a:r>
              <a:rPr spc="-20" dirty="0"/>
              <a:t> </a:t>
            </a:r>
            <a:r>
              <a:rPr dirty="0"/>
              <a:t>our</a:t>
            </a:r>
            <a:r>
              <a:rPr spc="-20" dirty="0"/>
              <a:t> </a:t>
            </a:r>
            <a:r>
              <a:rPr dirty="0"/>
              <a:t>inability</a:t>
            </a:r>
            <a:r>
              <a:rPr spc="-20" dirty="0"/>
              <a:t> </a:t>
            </a:r>
            <a:r>
              <a:rPr spc="-25" dirty="0"/>
              <a:t>to </a:t>
            </a:r>
            <a:r>
              <a:rPr dirty="0"/>
              <a:t>recognize,</a:t>
            </a:r>
            <a:r>
              <a:rPr spc="-100" dirty="0"/>
              <a:t> </a:t>
            </a:r>
            <a:r>
              <a:rPr dirty="0"/>
              <a:t>accept,</a:t>
            </a:r>
            <a:r>
              <a:rPr spc="-9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celebrate </a:t>
            </a:r>
            <a:r>
              <a:rPr dirty="0"/>
              <a:t>those</a:t>
            </a:r>
            <a:r>
              <a:rPr spc="-25" dirty="0"/>
              <a:t> </a:t>
            </a:r>
            <a:r>
              <a:rPr spc="-10" dirty="0"/>
              <a:t>differences.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~</a:t>
            </a:r>
            <a:r>
              <a:rPr spc="-55" dirty="0"/>
              <a:t> </a:t>
            </a:r>
            <a:r>
              <a:rPr dirty="0"/>
              <a:t>Audre</a:t>
            </a:r>
            <a:r>
              <a:rPr spc="-40" dirty="0"/>
              <a:t> </a:t>
            </a:r>
            <a:r>
              <a:rPr spc="-10" dirty="0"/>
              <a:t>Lorde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3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Cultural</a:t>
            </a:r>
            <a:r>
              <a:rPr sz="4400" spc="-125" dirty="0"/>
              <a:t> </a:t>
            </a:r>
            <a:r>
              <a:rPr sz="4400" spc="-10" dirty="0"/>
              <a:t>Competency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17659" y="2304542"/>
            <a:ext cx="811466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The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ability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to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function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awareness, </a:t>
            </a:r>
            <a:r>
              <a:rPr sz="3600" dirty="0">
                <a:latin typeface="Calibri"/>
                <a:cs typeface="Calibri"/>
              </a:rPr>
              <a:t>knowledge,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interpersonal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skill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when </a:t>
            </a:r>
            <a:r>
              <a:rPr sz="3600" dirty="0">
                <a:latin typeface="Calibri"/>
                <a:cs typeface="Calibri"/>
              </a:rPr>
              <a:t>engaging</a:t>
            </a:r>
            <a:r>
              <a:rPr sz="3600" spc="-8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people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of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different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backgrounds, </a:t>
            </a:r>
            <a:r>
              <a:rPr sz="3600" dirty="0">
                <a:latin typeface="Calibri"/>
                <a:cs typeface="Calibri"/>
              </a:rPr>
              <a:t>assumptions,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beliefs,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values,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behaviors.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30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It</a:t>
            </a:r>
            <a:r>
              <a:rPr sz="4400" spc="-10" dirty="0"/>
              <a:t> Should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54372" y="2216911"/>
            <a:ext cx="832167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Combine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cultural-</a:t>
            </a:r>
            <a:r>
              <a:rPr sz="3600" dirty="0">
                <a:latin typeface="Calibri"/>
                <a:cs typeface="Calibri"/>
              </a:rPr>
              <a:t>mindedness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10" dirty="0">
                <a:latin typeface="Calibri"/>
                <a:cs typeface="Calibri"/>
              </a:rPr>
              <a:t> culturally </a:t>
            </a:r>
            <a:r>
              <a:rPr sz="3600" dirty="0">
                <a:latin typeface="Calibri"/>
                <a:cs typeface="Calibri"/>
              </a:rPr>
              <a:t>centered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communication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skills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for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effective </a:t>
            </a:r>
            <a:r>
              <a:rPr sz="3600" dirty="0">
                <a:latin typeface="Calibri"/>
                <a:cs typeface="Calibri"/>
              </a:rPr>
              <a:t>relationships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with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all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people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forming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basis</a:t>
            </a:r>
            <a:r>
              <a:rPr sz="3600" spc="-10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for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culturally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competent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organizations, </a:t>
            </a:r>
            <a:r>
              <a:rPr sz="3600" dirty="0">
                <a:latin typeface="Calibri"/>
                <a:cs typeface="Calibri"/>
              </a:rPr>
              <a:t>communities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societies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805179"/>
            <a:ext cx="4737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Arial"/>
                <a:cs typeface="Arial"/>
              </a:rPr>
              <a:t>Definitions</a:t>
            </a:r>
            <a:r>
              <a:rPr sz="4000" spc="-35" dirty="0">
                <a:latin typeface="Arial"/>
                <a:cs typeface="Arial"/>
              </a:rPr>
              <a:t> </a:t>
            </a:r>
            <a:r>
              <a:rPr sz="4000" dirty="0">
                <a:latin typeface="Arial"/>
                <a:cs typeface="Arial"/>
              </a:rPr>
              <a:t>of</a:t>
            </a:r>
            <a:r>
              <a:rPr sz="4000" spc="-3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Culture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276" y="1735201"/>
            <a:ext cx="3701415" cy="343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8415" algn="l"/>
              </a:tabLst>
            </a:pPr>
            <a:r>
              <a:rPr sz="2800" dirty="0">
                <a:latin typeface="Calibri"/>
                <a:cs typeface="Calibri"/>
              </a:rPr>
              <a:t>“The accumulated </a:t>
            </a:r>
            <a:r>
              <a:rPr sz="2800" spc="-10" dirty="0">
                <a:latin typeface="Calibri"/>
                <a:cs typeface="Calibri"/>
              </a:rPr>
              <a:t>store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shared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values,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ideas </a:t>
            </a:r>
            <a:r>
              <a:rPr sz="2800" dirty="0">
                <a:latin typeface="Calibri"/>
                <a:cs typeface="Calibri"/>
              </a:rPr>
              <a:t>(attitudes,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beliefs,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values,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norms), understandings,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symbols, </a:t>
            </a:r>
            <a:r>
              <a:rPr sz="2800" dirty="0">
                <a:latin typeface="Calibri"/>
                <a:cs typeface="Calibri"/>
              </a:rPr>
              <a:t>material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products,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dirty="0">
                <a:latin typeface="Calibri"/>
                <a:cs typeface="Calibri"/>
              </a:rPr>
              <a:t>practices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group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people”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1600" dirty="0">
                <a:latin typeface="Calibri"/>
                <a:cs typeface="Calibri"/>
              </a:rPr>
              <a:t>~Institute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Medicine,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2003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pc="-10" dirty="0"/>
              <a:t>“Totality</a:t>
            </a:r>
            <a:r>
              <a:rPr spc="-6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socially transmitted</a:t>
            </a:r>
            <a:r>
              <a:rPr spc="-45" dirty="0"/>
              <a:t> </a:t>
            </a:r>
            <a:r>
              <a:rPr spc="-10" dirty="0"/>
              <a:t>behavioral </a:t>
            </a:r>
            <a:r>
              <a:rPr dirty="0"/>
              <a:t>patterns,</a:t>
            </a:r>
            <a:r>
              <a:rPr spc="-80" dirty="0"/>
              <a:t> </a:t>
            </a:r>
            <a:r>
              <a:rPr dirty="0"/>
              <a:t>arts,</a:t>
            </a:r>
            <a:r>
              <a:rPr spc="-80" dirty="0"/>
              <a:t> </a:t>
            </a:r>
            <a:r>
              <a:rPr dirty="0"/>
              <a:t>beliefs,</a:t>
            </a:r>
            <a:r>
              <a:rPr spc="-75" dirty="0"/>
              <a:t> </a:t>
            </a:r>
            <a:r>
              <a:rPr spc="-10" dirty="0"/>
              <a:t>values, </a:t>
            </a:r>
            <a:r>
              <a:rPr dirty="0"/>
              <a:t>customs,</a:t>
            </a:r>
            <a:r>
              <a:rPr spc="-80" dirty="0"/>
              <a:t> </a:t>
            </a:r>
            <a:r>
              <a:rPr dirty="0"/>
              <a:t>life</a:t>
            </a:r>
            <a:r>
              <a:rPr spc="-70" dirty="0"/>
              <a:t> </a:t>
            </a:r>
            <a:r>
              <a:rPr dirty="0"/>
              <a:t>ways,</a:t>
            </a:r>
            <a:r>
              <a:rPr spc="-70" dirty="0"/>
              <a:t> </a:t>
            </a:r>
            <a:r>
              <a:rPr dirty="0"/>
              <a:t>and</a:t>
            </a:r>
            <a:r>
              <a:rPr spc="-65" dirty="0"/>
              <a:t> </a:t>
            </a:r>
            <a:r>
              <a:rPr spc="-25" dirty="0"/>
              <a:t>all </a:t>
            </a:r>
            <a:r>
              <a:rPr dirty="0"/>
              <a:t>other</a:t>
            </a:r>
            <a:r>
              <a:rPr spc="-50" dirty="0"/>
              <a:t> </a:t>
            </a:r>
            <a:r>
              <a:rPr dirty="0"/>
              <a:t>products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human </a:t>
            </a:r>
            <a:r>
              <a:rPr dirty="0"/>
              <a:t>work</a:t>
            </a:r>
            <a:r>
              <a:rPr spc="-25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spc="-10" dirty="0"/>
              <a:t>thought characteristics</a:t>
            </a:r>
            <a:r>
              <a:rPr spc="-2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spc="-50" dirty="0"/>
              <a:t>a </a:t>
            </a:r>
            <a:r>
              <a:rPr dirty="0"/>
              <a:t>population</a:t>
            </a:r>
            <a:r>
              <a:rPr spc="-5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people</a:t>
            </a:r>
            <a:r>
              <a:rPr spc="-35" dirty="0"/>
              <a:t> </a:t>
            </a:r>
            <a:r>
              <a:rPr spc="-20" dirty="0"/>
              <a:t>that </a:t>
            </a:r>
            <a:r>
              <a:rPr dirty="0"/>
              <a:t>guide</a:t>
            </a:r>
            <a:r>
              <a:rPr spc="-45" dirty="0"/>
              <a:t> </a:t>
            </a:r>
            <a:r>
              <a:rPr dirty="0"/>
              <a:t>their</a:t>
            </a:r>
            <a:r>
              <a:rPr spc="-40" dirty="0"/>
              <a:t> </a:t>
            </a:r>
            <a:r>
              <a:rPr dirty="0"/>
              <a:t>worldview</a:t>
            </a:r>
            <a:r>
              <a:rPr spc="-40" dirty="0"/>
              <a:t> </a:t>
            </a:r>
            <a:r>
              <a:rPr spc="-25" dirty="0"/>
              <a:t>and </a:t>
            </a:r>
            <a:r>
              <a:rPr dirty="0"/>
              <a:t>decision</a:t>
            </a:r>
            <a:r>
              <a:rPr spc="-40" dirty="0"/>
              <a:t> </a:t>
            </a:r>
            <a:r>
              <a:rPr spc="-10" dirty="0"/>
              <a:t>making”</a:t>
            </a:r>
          </a:p>
          <a:p>
            <a:pPr marL="457200">
              <a:lnSpc>
                <a:spcPct val="100000"/>
              </a:lnSpc>
              <a:spcBef>
                <a:spcPts val="795"/>
              </a:spcBef>
            </a:pPr>
            <a:r>
              <a:rPr sz="1600" dirty="0"/>
              <a:t>~Purnell</a:t>
            </a:r>
            <a:r>
              <a:rPr sz="1600" spc="-40" dirty="0"/>
              <a:t> </a:t>
            </a:r>
            <a:r>
              <a:rPr sz="1600" dirty="0"/>
              <a:t>and</a:t>
            </a:r>
            <a:r>
              <a:rPr sz="1600" spc="-40" dirty="0"/>
              <a:t> </a:t>
            </a:r>
            <a:r>
              <a:rPr sz="1600" dirty="0"/>
              <a:t>Paulanka,</a:t>
            </a:r>
            <a:r>
              <a:rPr sz="1600" spc="-35" dirty="0"/>
              <a:t> </a:t>
            </a:r>
            <a:r>
              <a:rPr sz="1600" spc="-20" dirty="0"/>
              <a:t>2003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5529" y="372539"/>
            <a:ext cx="2624775" cy="4641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8885" y="726735"/>
            <a:ext cx="1220825" cy="10992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77738" y="2424436"/>
            <a:ext cx="5579173" cy="440913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989945" y="836658"/>
            <a:ext cx="0" cy="941069"/>
          </a:xfrm>
          <a:custGeom>
            <a:avLst/>
            <a:gdLst/>
            <a:ahLst/>
            <a:cxnLst/>
            <a:rect l="l" t="t" r="r" b="b"/>
            <a:pathLst>
              <a:path h="941069">
                <a:moveTo>
                  <a:pt x="0" y="940453"/>
                </a:moveTo>
                <a:lnTo>
                  <a:pt x="0" y="0"/>
                </a:lnTo>
              </a:path>
            </a:pathLst>
          </a:custGeom>
          <a:ln w="183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0302" y="384751"/>
            <a:ext cx="2966720" cy="1490345"/>
          </a:xfrm>
          <a:custGeom>
            <a:avLst/>
            <a:gdLst/>
            <a:ahLst/>
            <a:cxnLst/>
            <a:rect l="l" t="t" r="r" b="b"/>
            <a:pathLst>
              <a:path w="2966720" h="1490345">
                <a:moveTo>
                  <a:pt x="2948292" y="1490068"/>
                </a:moveTo>
                <a:lnTo>
                  <a:pt x="2948292" y="0"/>
                </a:lnTo>
              </a:path>
              <a:path w="2966720" h="1490345">
                <a:moveTo>
                  <a:pt x="0" y="12213"/>
                </a:moveTo>
                <a:lnTo>
                  <a:pt x="2966605" y="12213"/>
                </a:lnTo>
              </a:path>
            </a:pathLst>
          </a:custGeom>
          <a:ln w="183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7904" y="2064663"/>
            <a:ext cx="11296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5" dirty="0">
                <a:solidFill>
                  <a:srgbClr val="23282B"/>
                </a:solidFill>
                <a:latin typeface="Times New Roman"/>
                <a:cs typeface="Times New Roman"/>
              </a:rPr>
              <a:t>Surface</a:t>
            </a:r>
            <a:r>
              <a:rPr sz="1600" b="1" spc="-55" dirty="0">
                <a:solidFill>
                  <a:srgbClr val="23282B"/>
                </a:solidFill>
                <a:latin typeface="Times New Roman"/>
                <a:cs typeface="Times New Roman"/>
              </a:rPr>
              <a:t> </a:t>
            </a:r>
            <a:r>
              <a:rPr sz="1600" b="1" spc="-165" dirty="0">
                <a:solidFill>
                  <a:srgbClr val="23282B"/>
                </a:solidFill>
                <a:latin typeface="Times New Roman"/>
                <a:cs typeface="Times New Roman"/>
              </a:rPr>
              <a:t>Culture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242" y="1330062"/>
            <a:ext cx="1690370" cy="100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 marR="484505" indent="250190">
              <a:lnSpc>
                <a:spcPct val="122100"/>
              </a:lnSpc>
              <a:spcBef>
                <a:spcPts val="100"/>
              </a:spcBef>
            </a:pPr>
            <a:r>
              <a:rPr sz="1050" spc="-20" dirty="0">
                <a:solidFill>
                  <a:srgbClr val="464949"/>
                </a:solidFill>
                <a:latin typeface="Arial"/>
                <a:cs typeface="Arial"/>
              </a:rPr>
              <a:t>Food </a:t>
            </a:r>
            <a:r>
              <a:rPr sz="1050" spc="-95" dirty="0">
                <a:solidFill>
                  <a:srgbClr val="464949"/>
                </a:solidFill>
                <a:latin typeface="Arial"/>
                <a:cs typeface="Arial"/>
              </a:rPr>
              <a:t>Flags</a:t>
            </a:r>
            <a:r>
              <a:rPr sz="1050" spc="185" dirty="0">
                <a:solidFill>
                  <a:srgbClr val="464949"/>
                </a:solidFill>
                <a:latin typeface="Arial"/>
                <a:cs typeface="Arial"/>
              </a:rPr>
              <a:t> </a:t>
            </a:r>
            <a:r>
              <a:rPr sz="1050" spc="-130" dirty="0">
                <a:solidFill>
                  <a:srgbClr val="464949"/>
                </a:solidFill>
                <a:latin typeface="Arial"/>
                <a:cs typeface="Arial"/>
              </a:rPr>
              <a:t>Festivals</a:t>
            </a:r>
            <a:endParaRPr sz="1050">
              <a:latin typeface="Arial"/>
              <a:cs typeface="Arial"/>
            </a:endParaRPr>
          </a:p>
          <a:p>
            <a:pPr marL="116205" marR="114300" indent="130175">
              <a:lnSpc>
                <a:spcPct val="122100"/>
              </a:lnSpc>
              <a:tabLst>
                <a:tab pos="1229360" algn="l"/>
              </a:tabLst>
            </a:pPr>
            <a:r>
              <a:rPr sz="1050" spc="-114" dirty="0">
                <a:solidFill>
                  <a:srgbClr val="464949"/>
                </a:solidFill>
                <a:latin typeface="Arial"/>
                <a:cs typeface="Arial"/>
              </a:rPr>
              <a:t>Fashion</a:t>
            </a:r>
            <a:r>
              <a:rPr sz="1050" spc="225" dirty="0">
                <a:solidFill>
                  <a:srgbClr val="464949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464949"/>
                </a:solidFill>
                <a:latin typeface="Arial"/>
                <a:cs typeface="Arial"/>
              </a:rPr>
              <a:t>Holidays</a:t>
            </a:r>
            <a:r>
              <a:rPr sz="1050" dirty="0">
                <a:solidFill>
                  <a:srgbClr val="464949"/>
                </a:solidFill>
                <a:latin typeface="Arial"/>
                <a:cs typeface="Arial"/>
              </a:rPr>
              <a:t>	</a:t>
            </a:r>
            <a:r>
              <a:rPr sz="1050" spc="-20" dirty="0">
                <a:solidFill>
                  <a:srgbClr val="464949"/>
                </a:solidFill>
                <a:latin typeface="Arial"/>
                <a:cs typeface="Arial"/>
              </a:rPr>
              <a:t>tusk </a:t>
            </a:r>
            <a:r>
              <a:rPr sz="1050" spc="-120" dirty="0">
                <a:solidFill>
                  <a:srgbClr val="464949"/>
                </a:solidFill>
                <a:latin typeface="Arial"/>
                <a:cs typeface="Arial"/>
              </a:rPr>
              <a:t>Performances</a:t>
            </a:r>
            <a:r>
              <a:rPr sz="1050" spc="270" dirty="0">
                <a:solidFill>
                  <a:srgbClr val="464949"/>
                </a:solidFill>
                <a:latin typeface="Arial"/>
                <a:cs typeface="Arial"/>
              </a:rPr>
              <a:t> </a:t>
            </a:r>
            <a:r>
              <a:rPr sz="1050" spc="-140" dirty="0">
                <a:solidFill>
                  <a:srgbClr val="464949"/>
                </a:solidFill>
                <a:latin typeface="Arial"/>
                <a:cs typeface="Arial"/>
              </a:rPr>
              <a:t>Dances</a:t>
            </a:r>
            <a:r>
              <a:rPr sz="1050" spc="225" dirty="0">
                <a:solidFill>
                  <a:srgbClr val="464949"/>
                </a:solidFill>
                <a:latin typeface="Arial"/>
                <a:cs typeface="Arial"/>
              </a:rPr>
              <a:t> </a:t>
            </a:r>
            <a:r>
              <a:rPr sz="1050" spc="-185" dirty="0">
                <a:solidFill>
                  <a:srgbClr val="464949"/>
                </a:solidFill>
                <a:latin typeface="Arial"/>
                <a:cs typeface="Arial"/>
              </a:rPr>
              <a:t>Games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100" b="1" spc="-165" dirty="0">
                <a:solidFill>
                  <a:srgbClr val="464949"/>
                </a:solidFill>
                <a:latin typeface="Times New Roman"/>
                <a:cs typeface="Times New Roman"/>
              </a:rPr>
              <a:t>Arts</a:t>
            </a:r>
            <a:r>
              <a:rPr sz="1100" b="1" spc="-110" dirty="0">
                <a:solidFill>
                  <a:srgbClr val="464949"/>
                </a:solidFill>
                <a:latin typeface="Times New Roman"/>
                <a:cs typeface="Times New Roman"/>
              </a:rPr>
              <a:t> </a:t>
            </a:r>
            <a:r>
              <a:rPr sz="1000" spc="-75" dirty="0">
                <a:solidFill>
                  <a:srgbClr val="464949"/>
                </a:solidFill>
                <a:latin typeface="Arial"/>
                <a:cs typeface="Arial"/>
              </a:rPr>
              <a:t>&amp;</a:t>
            </a:r>
            <a:r>
              <a:rPr sz="1000" spc="-160" dirty="0">
                <a:solidFill>
                  <a:srgbClr val="464949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464949"/>
                </a:solidFill>
                <a:latin typeface="Times New Roman"/>
                <a:cs typeface="Times New Roman"/>
              </a:rPr>
              <a:t>Crafts</a:t>
            </a:r>
            <a:r>
              <a:rPr sz="1100" spc="254" dirty="0">
                <a:solidFill>
                  <a:srgbClr val="464949"/>
                </a:solidFill>
                <a:latin typeface="Times New Roman"/>
                <a:cs typeface="Times New Roman"/>
              </a:rPr>
              <a:t> </a:t>
            </a:r>
            <a:r>
              <a:rPr sz="1100" spc="-55" dirty="0">
                <a:solidFill>
                  <a:srgbClr val="464949"/>
                </a:solidFill>
                <a:latin typeface="Times New Roman"/>
                <a:cs typeface="Times New Roman"/>
              </a:rPr>
              <a:t>Uterature</a:t>
            </a:r>
            <a:r>
              <a:rPr sz="1100" spc="335" dirty="0">
                <a:solidFill>
                  <a:srgbClr val="464949"/>
                </a:solidFill>
                <a:latin typeface="Times New Roman"/>
                <a:cs typeface="Times New Roman"/>
              </a:rPr>
              <a:t> </a:t>
            </a:r>
            <a:r>
              <a:rPr sz="1100" spc="-85" dirty="0">
                <a:solidFill>
                  <a:srgbClr val="464949"/>
                </a:solidFill>
                <a:latin typeface="Times New Roman"/>
                <a:cs typeface="Times New Roman"/>
              </a:rPr>
              <a:t>Language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217" y="517347"/>
            <a:ext cx="242316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22250" marR="5080" indent="-209550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latin typeface="Calibri"/>
                <a:cs typeface="Calibri"/>
              </a:rPr>
              <a:t>Diversity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human experience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845" y="1770888"/>
            <a:ext cx="3514725" cy="362919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660"/>
              </a:spcBef>
              <a:buSzPct val="87500"/>
              <a:buFont typeface="Arial" panose="020B0604020202020204" pitchFamily="34" charset="0"/>
              <a:buChar char="•"/>
              <a:tabLst>
                <a:tab pos="314960" algn="l"/>
                <a:tab pos="316230" algn="l"/>
              </a:tabLst>
            </a:pPr>
            <a:r>
              <a:rPr sz="2400" spc="-10" dirty="0" smtClean="0">
                <a:latin typeface="Calibri"/>
                <a:cs typeface="Calibri"/>
              </a:rPr>
              <a:t>Ethnicity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60"/>
              </a:spcBef>
              <a:buSzPct val="87500"/>
              <a:buFont typeface="Arial" panose="020B0604020202020204" pitchFamily="34" charset="0"/>
              <a:buChar char="•"/>
              <a:tabLst>
                <a:tab pos="314960" algn="l"/>
                <a:tab pos="316230" algn="l"/>
              </a:tabLst>
            </a:pPr>
            <a:r>
              <a:rPr sz="2400" spc="-10" dirty="0" smtClean="0">
                <a:latin typeface="Calibri"/>
                <a:cs typeface="Calibri"/>
              </a:rPr>
              <a:t>Upbringing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60"/>
              </a:spcBef>
              <a:buSzPct val="87500"/>
              <a:buFont typeface="Arial" panose="020B0604020202020204" pitchFamily="34" charset="0"/>
              <a:buChar char="•"/>
              <a:tabLst>
                <a:tab pos="314960" algn="l"/>
                <a:tab pos="316230" algn="l"/>
              </a:tabLst>
            </a:pPr>
            <a:r>
              <a:rPr sz="2400" spc="-10" dirty="0" smtClean="0">
                <a:latin typeface="Calibri"/>
                <a:cs typeface="Calibri"/>
              </a:rPr>
              <a:t>Religi</a:t>
            </a:r>
            <a:r>
              <a:rPr lang="en-US" sz="2400" spc="-10" dirty="0" smtClean="0">
                <a:latin typeface="Calibri"/>
                <a:cs typeface="Calibri"/>
              </a:rPr>
              <a:t>on</a:t>
            </a:r>
          </a:p>
          <a:p>
            <a:pPr marL="354965" indent="-342900">
              <a:lnSpc>
                <a:spcPct val="100000"/>
              </a:lnSpc>
              <a:spcBef>
                <a:spcPts val="660"/>
              </a:spcBef>
              <a:buSzPct val="87500"/>
              <a:buFont typeface="Arial" panose="020B0604020202020204" pitchFamily="34" charset="0"/>
              <a:buChar char="•"/>
              <a:tabLst>
                <a:tab pos="314960" algn="l"/>
                <a:tab pos="316230" algn="l"/>
              </a:tabLst>
            </a:pPr>
            <a:r>
              <a:rPr sz="2400" dirty="0" smtClean="0">
                <a:latin typeface="Calibri"/>
                <a:cs typeface="Calibri"/>
              </a:rPr>
              <a:t>Physical</a:t>
            </a:r>
            <a:r>
              <a:rPr sz="2400" spc="-12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Disabilities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660"/>
              </a:spcBef>
              <a:buSzPct val="87500"/>
              <a:buFont typeface="Arial" panose="020B0604020202020204" pitchFamily="34" charset="0"/>
              <a:buChar char="•"/>
              <a:tabLst>
                <a:tab pos="314960" algn="l"/>
                <a:tab pos="316230" algn="l"/>
              </a:tabLst>
            </a:pPr>
            <a:r>
              <a:rPr sz="2400" dirty="0" smtClean="0">
                <a:latin typeface="Calibri"/>
                <a:cs typeface="Calibri"/>
              </a:rPr>
              <a:t>Sexual</a:t>
            </a:r>
            <a:r>
              <a:rPr sz="2400" spc="-85" dirty="0" smtClean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Orientation</a:t>
            </a:r>
            <a:endParaRPr sz="2400" dirty="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560"/>
              </a:spcBef>
              <a:buSzPct val="87500"/>
              <a:buFont typeface="Arial"/>
              <a:buChar char="•"/>
              <a:tabLst>
                <a:tab pos="314960" algn="l"/>
                <a:tab pos="316230" algn="l"/>
              </a:tabLst>
            </a:pPr>
            <a:r>
              <a:rPr sz="2400" spc="-10" dirty="0" smtClean="0">
                <a:latin typeface="Calibri"/>
                <a:cs typeface="Calibri"/>
              </a:rPr>
              <a:t>Education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560"/>
              </a:spcBef>
              <a:buSzPct val="87500"/>
              <a:buFont typeface="Arial"/>
              <a:buChar char="•"/>
              <a:tabLst>
                <a:tab pos="314960" algn="l"/>
                <a:tab pos="316230" algn="l"/>
              </a:tabLst>
            </a:pPr>
            <a:r>
              <a:rPr sz="2400" dirty="0" smtClean="0">
                <a:latin typeface="Calibri"/>
                <a:cs typeface="Calibri"/>
              </a:rPr>
              <a:t>Living/working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conditions</a:t>
            </a:r>
            <a:endParaRPr lang="en-US" sz="2400" spc="-10" dirty="0" smtClean="0">
              <a:latin typeface="Calibri"/>
              <a:cs typeface="Calibri"/>
            </a:endParaRPr>
          </a:p>
          <a:p>
            <a:pPr marL="315595" indent="-303530">
              <a:lnSpc>
                <a:spcPct val="100000"/>
              </a:lnSpc>
              <a:spcBef>
                <a:spcPts val="560"/>
              </a:spcBef>
              <a:buSzPct val="87500"/>
              <a:buFont typeface="Arial"/>
              <a:buChar char="•"/>
              <a:tabLst>
                <a:tab pos="314960" algn="l"/>
                <a:tab pos="316230" algn="l"/>
              </a:tabLst>
            </a:pPr>
            <a:r>
              <a:rPr sz="2400" spc="-10" dirty="0" smtClean="0">
                <a:latin typeface="Calibri"/>
                <a:cs typeface="Calibri"/>
              </a:rPr>
              <a:t>Trauma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0775" y="441147"/>
            <a:ext cx="2827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Social-</a:t>
            </a:r>
            <a:r>
              <a:rPr sz="2400" b="1" dirty="0">
                <a:latin typeface="Calibri"/>
                <a:cs typeface="Calibri"/>
              </a:rPr>
              <a:t>Cultural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0742" y="1696922"/>
            <a:ext cx="1773555" cy="3878579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21310" indent="-309245">
              <a:lnSpc>
                <a:spcPct val="100000"/>
              </a:lnSpc>
              <a:spcBef>
                <a:spcPts val="101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lang="en-US" sz="2400" spc="-10" dirty="0" smtClean="0">
                <a:latin typeface="Calibri"/>
                <a:cs typeface="Calibri"/>
              </a:rPr>
              <a:t>Refugee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5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Muslim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HIV/AIDS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Weight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5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dirty="0">
                <a:latin typeface="Calibri"/>
                <a:cs typeface="Calibri"/>
              </a:rPr>
              <a:t>LGBT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Elders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Unions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5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Caregiver</a:t>
            </a:r>
            <a:endParaRPr sz="2400" dirty="0">
              <a:latin typeface="Calibri"/>
              <a:cs typeface="Calibri"/>
            </a:endParaRPr>
          </a:p>
          <a:p>
            <a:pPr marL="321310" indent="-309245">
              <a:lnSpc>
                <a:spcPct val="100000"/>
              </a:lnSpc>
              <a:spcBef>
                <a:spcPts val="910"/>
              </a:spcBef>
              <a:buSzPct val="75000"/>
              <a:buFont typeface="Arial"/>
              <a:buChar char="•"/>
              <a:tabLst>
                <a:tab pos="320675" algn="l"/>
                <a:tab pos="321945" algn="l"/>
              </a:tabLst>
            </a:pPr>
            <a:r>
              <a:rPr sz="2400" spc="-10" dirty="0">
                <a:latin typeface="Calibri"/>
                <a:cs typeface="Calibri"/>
              </a:rPr>
              <a:t>Veterans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780782"/>
            <a:ext cx="7391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4950" marR="5080" indent="-1492885">
              <a:lnSpc>
                <a:spcPct val="100000"/>
              </a:lnSpc>
              <a:spcBef>
                <a:spcPts val="95"/>
              </a:spcBef>
            </a:pPr>
            <a:r>
              <a:rPr lang="en-US" sz="3200" dirty="0" smtClean="0">
                <a:latin typeface="Calibri"/>
                <a:cs typeface="Calibri"/>
              </a:rPr>
              <a:t>Identify</a:t>
            </a:r>
            <a:r>
              <a:rPr lang="en-US" sz="3200" spc="-10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knowledge</a:t>
            </a:r>
            <a:r>
              <a:rPr lang="en-US" sz="3200" spc="-105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and</a:t>
            </a:r>
            <a:r>
              <a:rPr lang="en-US" sz="3200" spc="-105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skills</a:t>
            </a:r>
            <a:r>
              <a:rPr lang="en-US" sz="3200" spc="-105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necessary</a:t>
            </a:r>
            <a:r>
              <a:rPr lang="en-US" sz="3200" spc="-114" dirty="0" smtClean="0">
                <a:latin typeface="Calibri"/>
                <a:cs typeface="Calibri"/>
              </a:rPr>
              <a:t> </a:t>
            </a:r>
            <a:r>
              <a:rPr lang="en-US" sz="3200" spc="-25" dirty="0" smtClean="0">
                <a:latin typeface="Calibri"/>
                <a:cs typeface="Calibri"/>
              </a:rPr>
              <a:t>to </a:t>
            </a:r>
            <a:r>
              <a:rPr lang="en-US" sz="3200" dirty="0" smtClean="0">
                <a:latin typeface="Calibri"/>
                <a:cs typeface="Calibri"/>
              </a:rPr>
              <a:t>foster</a:t>
            </a:r>
            <a:r>
              <a:rPr lang="en-US" sz="3200" spc="-110" dirty="0" smtClean="0">
                <a:latin typeface="Calibri"/>
                <a:cs typeface="Calibri"/>
              </a:rPr>
              <a:t> </a:t>
            </a:r>
            <a:r>
              <a:rPr lang="en-US" sz="3200" dirty="0" smtClean="0">
                <a:latin typeface="Calibri"/>
                <a:cs typeface="Calibri"/>
              </a:rPr>
              <a:t>working</a:t>
            </a:r>
            <a:r>
              <a:rPr lang="en-US" sz="3200" spc="-95" dirty="0" smtClean="0">
                <a:latin typeface="Calibri"/>
                <a:cs typeface="Calibri"/>
              </a:rPr>
              <a:t> </a:t>
            </a:r>
            <a:r>
              <a:rPr lang="en-US" sz="3200" spc="-10" dirty="0" smtClean="0">
                <a:latin typeface="Calibri"/>
                <a:cs typeface="Calibri"/>
              </a:rPr>
              <a:t>relations</a:t>
            </a:r>
            <a:endParaRPr lang="en-US"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1908</Words>
  <Application>Microsoft Office PowerPoint</Application>
  <PresentationFormat>On-screen Show (4:3)</PresentationFormat>
  <Paragraphs>292</Paragraphs>
  <Slides>41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</vt:lpstr>
      <vt:lpstr>Cambria Math</vt:lpstr>
      <vt:lpstr>Century Schoolbook</vt:lpstr>
      <vt:lpstr>Courier New</vt:lpstr>
      <vt:lpstr>Times New Roman</vt:lpstr>
      <vt:lpstr>Office Theme</vt:lpstr>
      <vt:lpstr>Cultural Competency's Role in DEIA in Cultural Heritage Institutions</vt:lpstr>
      <vt:lpstr>“What shapes archival processes and concepts? Culture. What is remembered or recorded is shaped by culture. The archive’s form is shape by culture…”</vt:lpstr>
      <vt:lpstr>… the profession is behind in its efforts to address the foundational issues of racism and disparities in LIS research in and library services for multicultural communities.</vt:lpstr>
      <vt:lpstr>“…the application of diversity is…a central framework of twenty-first century library and information science practice. The very existence of libraries rests on our ability to create institutions and resource centers where would-be users see their information needs and themselves reflected.”</vt:lpstr>
      <vt:lpstr>Cultural Competency</vt:lpstr>
      <vt:lpstr>It Should</vt:lpstr>
      <vt:lpstr>Definitions of Culture</vt:lpstr>
      <vt:lpstr>PowerPoint Presentation</vt:lpstr>
      <vt:lpstr>Social-Cultural Groups</vt:lpstr>
      <vt:lpstr>Dyad discussion</vt:lpstr>
      <vt:lpstr>Cultural Competence Continuum</vt:lpstr>
      <vt:lpstr>Cultural Competence Continuum</vt:lpstr>
      <vt:lpstr>Facets of cultural competency</vt:lpstr>
      <vt:lpstr>Cognitive (Knowledge)</vt:lpstr>
      <vt:lpstr>Know your communities</vt:lpstr>
      <vt:lpstr>How can these three facets be integrated into your cross-cultural interactions?</vt:lpstr>
      <vt:lpstr>Affective (Attitudes)</vt:lpstr>
      <vt:lpstr>Self-awareness of our own cultural identities and stereotypes will allow us to improve cross-cultural interactions.</vt:lpstr>
      <vt:lpstr>Behavior</vt:lpstr>
      <vt:lpstr>PowerPoint Presentation</vt:lpstr>
      <vt:lpstr>Active Process</vt:lpstr>
      <vt:lpstr>Multilevel Challenges</vt:lpstr>
      <vt:lpstr>PowerPoint Presentation</vt:lpstr>
      <vt:lpstr>Four Skills of Cultural Diversity Competence</vt:lpstr>
      <vt:lpstr>Skill 1: Understand Culture as Multilevel &amp; Multidimensional: personal, subcultures, mainstream U.S. (National) culture, &amp; organization culture(s)</vt:lpstr>
      <vt:lpstr>Skill 1: Level One</vt:lpstr>
      <vt:lpstr>Skill 1: Understand culture as multilevel &amp; multidimensional</vt:lpstr>
      <vt:lpstr>Skill 1: Level One</vt:lpstr>
      <vt:lpstr>Which part of the iceberg has impacted your interactions with other cultures?</vt:lpstr>
      <vt:lpstr>Skill 2: Understand the Six Barriers</vt:lpstr>
      <vt:lpstr>PowerPoint Presentation</vt:lpstr>
      <vt:lpstr>Four Skills of Cultural Diversity Competence</vt:lpstr>
      <vt:lpstr>Four Skills of Cultural Competence</vt:lpstr>
      <vt:lpstr>Skill 3: Practicing Culturally Centered Communication Skills</vt:lpstr>
      <vt:lpstr>Situational learning</vt:lpstr>
      <vt:lpstr>Change at the Organizational Level</vt:lpstr>
      <vt:lpstr>Skill 4: Culturally Competent Organizational Strategies</vt:lpstr>
      <vt:lpstr>Skill 4 Culturally Competent Organizational Strategies</vt:lpstr>
      <vt:lpstr>Four Skills of Cultural Competence</vt:lpstr>
      <vt:lpstr>Skill 4: Culturally Competent Organizational Strategies</vt:lpstr>
      <vt:lpstr>It is not our differences that divide us. It is our inability to recognize, accept, and celebrate those differences.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Competency's Role in DEIA in Cultural Heritage Institutions</dc:title>
  <dc:creator>Helen Wong Smith</dc:creator>
  <cp:lastModifiedBy>Microsoft account</cp:lastModifiedBy>
  <cp:revision>6</cp:revision>
  <dcterms:created xsi:type="dcterms:W3CDTF">2022-07-27T17:52:46Z</dcterms:created>
  <dcterms:modified xsi:type="dcterms:W3CDTF">2022-07-27T18:47:38Z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