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0"/>
  </p:notesMasterIdLst>
  <p:handoutMasterIdLst>
    <p:handoutMasterId r:id="rId41"/>
  </p:handoutMasterIdLst>
  <p:sldIdLst>
    <p:sldId id="257" r:id="rId5"/>
    <p:sldId id="382" r:id="rId6"/>
    <p:sldId id="393" r:id="rId7"/>
    <p:sldId id="449" r:id="rId8"/>
    <p:sldId id="450" r:id="rId9"/>
    <p:sldId id="451" r:id="rId10"/>
    <p:sldId id="281" r:id="rId11"/>
    <p:sldId id="259" r:id="rId12"/>
    <p:sldId id="452" r:id="rId13"/>
    <p:sldId id="260" r:id="rId14"/>
    <p:sldId id="282" r:id="rId15"/>
    <p:sldId id="283" r:id="rId16"/>
    <p:sldId id="285" r:id="rId17"/>
    <p:sldId id="284" r:id="rId18"/>
    <p:sldId id="280" r:id="rId19"/>
    <p:sldId id="286" r:id="rId20"/>
    <p:sldId id="453" r:id="rId21"/>
    <p:sldId id="256" r:id="rId22"/>
    <p:sldId id="448" r:id="rId23"/>
    <p:sldId id="263" r:id="rId24"/>
    <p:sldId id="287" r:id="rId25"/>
    <p:sldId id="274" r:id="rId26"/>
    <p:sldId id="266" r:id="rId27"/>
    <p:sldId id="270" r:id="rId28"/>
    <p:sldId id="271" r:id="rId29"/>
    <p:sldId id="276" r:id="rId30"/>
    <p:sldId id="277" r:id="rId31"/>
    <p:sldId id="445" r:id="rId32"/>
    <p:sldId id="400" r:id="rId33"/>
    <p:sldId id="446" r:id="rId34"/>
    <p:sldId id="399" r:id="rId35"/>
    <p:sldId id="447" r:id="rId36"/>
    <p:sldId id="339" r:id="rId37"/>
    <p:sldId id="258" r:id="rId38"/>
    <p:sldId id="401" r:id="rId3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" initials="L" lastIdx="1" clrIdx="0">
    <p:extLst>
      <p:ext uri="{19B8F6BF-5375-455C-9EA6-DF929625EA0E}">
        <p15:presenceInfo xmlns:p15="http://schemas.microsoft.com/office/powerpoint/2012/main" userId="Li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5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53F8DB-AF8C-4A53-9817-C3A2300AA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C33FEE-52E9-4711-BA44-A0FC2DAA9F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ABD1CA-67F5-4634-94A9-88D85BE148B4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C3E16-F2BC-4462-98F5-9CE2FD4CAB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A44F6-8F3B-4331-BFDD-D5298FC3E2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8357170-B896-46E5-A532-E909E0B209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292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7A368A7-9C9A-42E8-9E06-CC37B09F83BE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5B372F-02FE-4BD2-9CE9-178F22DA1F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79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0F076-EF85-4170-B372-FAB15752B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10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0F076-EF85-4170-B372-FAB15752B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061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0F076-EF85-4170-B372-FAB15752B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86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0F076-EF85-4170-B372-FAB15752B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29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0F076-EF85-4170-B372-FAB15752B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358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0F076-EF85-4170-B372-FAB15752B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393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0F076-EF85-4170-B372-FAB15752B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42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0F076-EF85-4170-B372-FAB15752B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99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0F076-EF85-4170-B372-FAB15752B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39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0F076-EF85-4170-B372-FAB15752B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06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0F076-EF85-4170-B372-FAB15752B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51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0F076-EF85-4170-B372-FAB15752B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660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0F076-EF85-4170-B372-FAB15752B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716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0F076-EF85-4170-B372-FAB15752B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929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82F5A-5A99-4FA8-BF50-C9A665EAA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B2F6D-880F-4D3C-AD17-4195DCD63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FDC1-0D35-4DA8-9007-C1A86F2D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0668" y="6356350"/>
            <a:ext cx="2018923" cy="365125"/>
          </a:xfrm>
        </p:spPr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42D1E-C743-439E-B3C2-77B63285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74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41E7D-88F9-49F3-9FDB-0CEEB332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D662F-5D57-4A31-9A88-277DF06CC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553FD-CA21-45C2-A63D-D3441F965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4E63A-58FB-4F8C-AFE2-5F29F7E1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C3A35-FA1F-4764-8B2A-60017EF9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86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9E29FB-4144-4AC5-A3E5-D0709E313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46812-1109-4F42-874D-25D718938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57569-C4D6-409D-B592-4C15FAE26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BF07D-A6A7-4020-AE93-BCDED53D1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E15D9-D578-40BD-ADC4-EBD3C1A7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4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A7030-F21E-A6D3-4689-F28C2D382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154C03-32F0-807D-39E1-38162A153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1AC52-A071-642A-1313-D5D807108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2216A-4F57-2762-E442-1F12A400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E0BE7-2232-0E4A-C896-AF5108DE9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34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23603-3C9B-8844-83F5-73B200570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A83E0-9A34-C8FE-D845-9A341DF44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FB642-A224-B2B9-0326-0D5E81688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D86D2-41F1-356C-B3F9-D962C600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6FFDA-DEC7-457B-7C4B-D3FB9A158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47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1A36B-5023-7513-1193-82BB679E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AF4D5-3755-BB02-DE4A-17642CB7D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0F044-EE72-F5D9-4412-2536D2E6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DDF4E-9844-1155-BBBC-57B8A6158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B031F-00C5-295E-321F-F3B02FD5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32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C3D9-DDB1-4931-F113-B69D18E24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DED15-90DA-D626-6596-91D005D98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4E92F-E3BD-3AF1-FFA4-C875D6C81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CC420-EA86-654F-E6D0-9AA1F8844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CAC83-BEBE-A863-4D86-97A62782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12783-2773-48E7-EDAA-95A70B9ED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E40C-77C6-1D56-3B62-DB3A75C2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D48ED-2A73-57DD-CABD-F4E21AFEC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26A5B-0610-12F2-BC71-3F18F0B11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03F32F-E5DA-76C0-7D01-03ED34C83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24851-5AE1-7234-35D6-2C2C89F03D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14FEFB-47CA-FB7E-0B11-EAF63DAB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EC7D2-2121-008C-36E9-88EBFEBD5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E4B951-A70B-397F-84BB-CD16EA307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31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14F15-76CE-8796-355F-AEB5CEDC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125628-2DC5-9423-97D5-E7BBF3C4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713E4-9C51-D8ED-D60A-45D2CEB4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0ED6A-F048-611D-4DE7-81FF50F39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03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2B8B95-1BE8-F429-90C8-FB01EAD5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680988-9954-59BA-5157-10B1214A4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3D01F-A9CB-2F21-BB0B-14CC7A8F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75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E6928-F645-85B1-5BCD-B0CA6605B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5D149-711E-86A0-3463-DDD146328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17223-F55A-ED00-9FE0-41E65D78D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48514-74DD-D7C7-5ACD-A3B1E2F3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F288E-47D7-BA2D-AC3E-676811EF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153A2-0DCF-6699-7E8E-B5A36CB0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5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DE847-9DBE-4A24-A988-D323CD7EE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CBF32-AA32-40A7-8B1C-8EE04C22E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4D9A0-7153-472F-BAB0-742899637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D2454-2158-4A0B-B54A-D79DFFCD1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33380-18C6-47C1-8389-47619138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October 1, 2020    </a:t>
            </a:r>
          </a:p>
        </p:txBody>
      </p:sp>
    </p:spTree>
    <p:extLst>
      <p:ext uri="{BB962C8B-B14F-4D97-AF65-F5344CB8AC3E}">
        <p14:creationId xmlns:p14="http://schemas.microsoft.com/office/powerpoint/2010/main" val="3006733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5D4FD-618A-00ED-FD41-426AC9D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7854C7-D119-B808-7A92-EABC901F6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17517-1FCD-4BD5-8B41-22E54D345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513D2-EDD6-DB1A-693C-FC6A0EE3B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FAA8A-42AF-DDA0-69F1-161D51CD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9077B-9E61-5885-31E1-3C5893EEA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E31A7-C2DB-EB70-440B-3C12D823B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F2632D-24F7-4984-DEC6-8B6B73B36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6E04C-525F-38C1-4B03-9A864732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3F49B-C2BA-AB9D-1AFD-452D8FDE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591DA-04F1-3539-FD80-A655C047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00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4A09F5-716B-B7F4-EBE6-2CED33BA5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3A075-65B6-2752-62E8-AB2E19EA4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A23BC-4250-B16C-0F38-0C35245B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C2E1C-9051-703F-1652-226F6CDE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2D644-CF32-A7BB-ED40-24A1B78ED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35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6F35-8E91-48ED-936F-A2D341BAA6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AF27-D815-4DCE-AE13-2F20D556F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2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6F35-8E91-48ED-936F-A2D341BAA6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AF27-D815-4DCE-AE13-2F20D556F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60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6F35-8E91-48ED-936F-A2D341BAA6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AF27-D815-4DCE-AE13-2F20D556F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76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6F35-8E91-48ED-936F-A2D341BAA6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AF27-D815-4DCE-AE13-2F20D556F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26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6F35-8E91-48ED-936F-A2D341BAA6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AF27-D815-4DCE-AE13-2F20D556F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37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6F35-8E91-48ED-936F-A2D341BAA6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AF27-D815-4DCE-AE13-2F20D556F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6F35-8E91-48ED-936F-A2D341BAA6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AF27-D815-4DCE-AE13-2F20D556F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1C757-E44F-4DEB-801A-A628CF06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64B83-5791-4A02-A941-1AC1F1177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E6FFB-D9BE-4016-932F-67998905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D8610-80B9-4217-970D-19CBA644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2405B-7E94-4915-9C34-8DE9CDC3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70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6F35-8E91-48ED-936F-A2D341BAA6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AF27-D815-4DCE-AE13-2F20D556F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21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6F35-8E91-48ED-936F-A2D341BAA6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AF27-D815-4DCE-AE13-2F20D556F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59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6F35-8E91-48ED-936F-A2D341BAA6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AF27-D815-4DCE-AE13-2F20D556F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15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6F35-8E91-48ED-936F-A2D341BAA6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CAF27-D815-4DCE-AE13-2F20D556F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01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D025-5DAA-4528-B06F-DE5134736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5585E-D040-4111-84F7-DC421AE3B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AF445-E960-4E09-BD8A-BE90842DD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B7B2-422C-4735-9025-7D293CAECE6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6EE0A-1719-47F6-8FE9-3E3B1F6DD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F1A2D-F4E2-4F8E-8DCD-5C1C7F929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81B3-7B74-4A32-87D7-02F350AEE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15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FF14-9294-4D3C-9533-39C9CE9A3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7B1B-B0AE-436F-8F61-0F39DBE5E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004FE-6D42-4A50-86AA-28AFC11A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B7B2-422C-4735-9025-7D293CAECE6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FB562-0BBD-4642-AE2F-73261B55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20FE2-656C-4D9F-8866-BA56FA1F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81B3-7B74-4A32-87D7-02F350AEE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461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DACFF-02F8-4088-8682-4CB070FA9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0179D-E09C-4991-9276-A71E2AA53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48362-D5AB-4881-927A-44FFF1543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B7B2-422C-4735-9025-7D293CAECE6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4ED81-31AE-4E0A-AAC5-82FE018BE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14997-D30E-438B-A420-BB8AD61BC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81B3-7B74-4A32-87D7-02F350AEE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32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4D60-95A2-4767-A46F-1C6FC90F1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CB3B5-1864-48A4-9BBD-E4CC3AC1F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42C5E-1EAD-4C74-B772-D7CDB1B3A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91139-81E8-4DD4-9717-A02BA6E37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B7B2-422C-4735-9025-7D293CAECE6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4D2A6-6B7D-4EA7-A6FF-459C9764A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E5090-3D5B-4A6D-AF41-C5AFBC74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81B3-7B74-4A32-87D7-02F350AEE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930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AA76-C9E8-4B08-B824-B8B5795FF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D7B89-0917-44F6-99F7-F46A732CC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4CD4C-7010-4ED6-A406-8463CE970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F3737D-D125-43DD-8EAF-13C429FE2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52803-F420-4498-A2E7-D816E64B47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835AC4-BC81-48C9-8C76-B09F1ACB9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B7B2-422C-4735-9025-7D293CAECE6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DC9484-EA50-49FE-834B-071EBCBD6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30B4AC-4B61-4414-91E2-82266AEA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81B3-7B74-4A32-87D7-02F350AEE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52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ACF51-3386-4A02-8972-FCEE1549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FE61B2-CFB8-4317-AE07-F681BECCE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B7B2-422C-4735-9025-7D293CAECE6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FF7B1-32A7-4066-A290-DBD49B3BD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12B4B-CB17-4757-8972-4FCD1388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81B3-7B74-4A32-87D7-02F350AEE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4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AEC9-FB54-453B-B3E3-2004E958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A30AC-6BF2-4312-AF5E-372C487B8E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22E05-60E3-483A-8A6F-B9267C751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247B8-9A59-4071-A12A-5F02A640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D75E0-B604-470D-B3D7-253EC041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47E8A-DDC6-4B98-AE63-0D5E7D276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82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AC7B19-24DA-4D29-A418-64F7C1A0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B7B2-422C-4735-9025-7D293CAECE6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669CF-FDDD-4B17-AAE0-E2F1D435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120EB-AA12-401A-8ACD-BF7B7FD2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81B3-7B74-4A32-87D7-02F350AEE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31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04071-7148-4CB8-945B-A46208D32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E6E7E-AE68-4344-A6D6-3340F1D08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B42A3-41E3-42EE-A8DE-3AC465FCA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66BC1-4D35-45D0-843C-98D55DBC7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B7B2-422C-4735-9025-7D293CAECE6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3C926-BBF7-400A-B6D9-50FB5C597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D3DC0-AAFC-4495-B04B-A721E4CF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81B3-7B74-4A32-87D7-02F350AEE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32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4A4C-ED5F-41DD-893C-012CADFE5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824128-A2BE-48AF-BE97-A4A9A7BE7C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A3BE0-CE45-417C-8D0B-9C11DE77E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7644E-4F7A-44D7-9B21-500645D65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B7B2-422C-4735-9025-7D293CAECE6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234A7-B242-4B07-87C9-83BBA964B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398C3-346D-4B90-B29C-A175D4F96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81B3-7B74-4A32-87D7-02F350AEE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943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9B01D-E70A-4AF5-9228-6F640E19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F8551B-D1A1-453B-895D-25B3DA9A0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A60E9-B332-4B4A-87E7-FEE3D97B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B7B2-422C-4735-9025-7D293CAECE6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6198D-FEEF-4D2A-8381-401607A90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F404E-B01E-4896-BDD2-22AB751E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81B3-7B74-4A32-87D7-02F350AEE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671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FB2D5C-429E-4A93-8FC1-E2FA882D2F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C3E04-2F00-42DB-9EE9-BC1724E5F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B968C-DECE-4E4B-947C-15D75214C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B7B2-422C-4735-9025-7D293CAECE6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070EC-633E-4AA9-90EE-CE5B6800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D39A4-69B7-47DC-8679-7EE6D38AC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81B3-7B74-4A32-87D7-02F350AEE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A5C9-B388-4D27-9B26-8DF22D248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8DDD6-5966-41D0-8881-4EB87C439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6AEB9-3E6C-4B52-BCDC-9A7EC24D7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00D88D-C0CE-4251-BB24-F7FB06EEF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FA920-6DD3-41C2-BE76-6975052CE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57511D-1AA6-4B5B-8568-E85066C0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7C01AF-418C-47F6-B93B-28D91BA5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723A6-4938-4EC9-83D1-E97E3949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6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6EBD-2A3D-4374-A432-B26325C5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35087-834D-4991-BBBF-FF7CDADD7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0E769-A5EB-4E6B-90FC-EC95E937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57167-7A27-4581-A639-A44CD594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1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1D427-9AA1-4598-82B8-6E1A64DD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98DDFD-17CA-411F-A3CB-AB3B4B3AA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2B304-BCD0-4CE9-A3D1-CD49324C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7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D6034-2B04-4F61-ADA8-B601B5FEB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277AB-69B7-48CC-92B1-6C4AE8669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47F81-E59F-4BFB-8D82-FA409A861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98616-17E8-4321-9B07-0C7563E5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1B1D2-A3F9-44C0-9863-4A39E9B01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78D06-36DC-4E0A-8C4E-9C87027C4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3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46ADB-DD63-4C56-AA1F-D80EEFF8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C8E35B-8B61-4A59-8506-110FC207B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F4D40-65DA-4843-9271-51FFE170D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48861-EDE8-4F6D-A476-8A4B6AE3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95840-02CF-4D41-BFF6-63B48CDC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FA87C-DE66-4200-BFCB-722A2847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55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0E6EFC-0912-4D55-8912-701F845B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F16EA-27D8-4E32-BCA5-4CD1F45FA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013F9-ED7A-4FEA-B260-6F70CAC15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8DA4E-D94F-450C-AC4E-6249DEC92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January 27,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C6FA2-0C4E-4479-A5F0-EFA73DC0E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94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24585-BE76-ABE5-95C4-3F9EA41EB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FCFA9-5AF0-77D1-6336-EC4DC5114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63023-8E76-EE1E-2D61-2F8CA4F7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AE945-6D10-4023-BC81-B94118BD2AE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A318A-BFFB-BDB6-D081-B895CEE52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AB8D-D32F-2E11-DBF5-139203C98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D6F35-8E91-48ED-936F-A2D341BAA6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CAF27-D815-4DCE-AE13-2F20D556F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5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A89210-951A-430A-B17B-49FC3A7A5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2BA02-B4C0-4970-B0F8-1265C5013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40B16-72AD-412C-A78F-132F764465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EB7B2-422C-4735-9025-7D293CAECE6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68382-FC3D-4DBE-A0AE-50E074F34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B1CCA-F6D1-46F4-80DC-AE41BF3A1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381B3-7B74-4A32-87D7-02F350AEE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5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jpeg"/><Relationship Id="rId5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tatearchivists.org/programs-education/cosa-webinars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tatearchivists.org/events/event-description?CalendarEventKey=a0df8f77-af44-4ffb-9638-0187521a5374&amp;Home=%2fevents%2fmanage-events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tatearchivists.org/programs-education/cosa-webinars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earchivists.org/research-resources/resource-center" TargetMode="External"/><Relationship Id="rId2" Type="http://schemas.openxmlformats.org/officeDocument/2006/relationships/hyperlink" Target="http://www.statearchivist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user/StateArchivists/" TargetMode="External"/><Relationship Id="rId4" Type="http://schemas.openxmlformats.org/officeDocument/2006/relationships/hyperlink" Target="http://www.facebook.com/CouncilOfStateArchivists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F74A7D-4E59-47FD-81F2-D7E49CD0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5" y="133355"/>
            <a:ext cx="4423499" cy="3705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400" b="1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CoSA</a:t>
            </a:r>
            <a: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Member Webinar</a:t>
            </a:r>
            <a:b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Advocacy for Archives: From The Hill to Your Hill</a:t>
            </a:r>
            <a:b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400" b="1" kern="12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F09A-E65B-4EE6-A273-F8AB450AA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200528"/>
            <a:ext cx="4204012" cy="12858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Aft>
                <a:spcPts val="600"/>
              </a:spcAft>
            </a:pPr>
            <a:endParaRPr lang="en-US" sz="1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algn="r">
              <a:spcAft>
                <a:spcPts val="600"/>
              </a:spcAft>
            </a:pPr>
            <a:r>
              <a:rPr lang="en-US" sz="18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September 28,  2023</a:t>
            </a:r>
          </a:p>
          <a:p>
            <a:pPr algn="r">
              <a:spcAft>
                <a:spcPts val="600"/>
              </a:spcAft>
            </a:pPr>
            <a:r>
              <a:rPr lang="en-US" sz="18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3 pm Eastern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26A1115E-7DB1-4E19-9059-6C96A3FB1165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6000" y="2931312"/>
            <a:ext cx="5459470" cy="996352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16D6AE-5606-4490-87AD-AE5509414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362" y="6356350"/>
            <a:ext cx="42816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/>
              <a:t>September 28, </a:t>
            </a: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33DA2-76E7-4F2D-A6A7-6D55EC70CCB8}"/>
              </a:ext>
            </a:extLst>
          </p:cNvPr>
          <p:cNvSpPr txBox="1"/>
          <p:nvPr/>
        </p:nvSpPr>
        <p:spPr>
          <a:xfrm rot="10800000" flipV="1">
            <a:off x="6145011" y="6058679"/>
            <a:ext cx="58799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/>
              <a:t>Disclaimer:  This webinar is being recorded and will be available for viewing on the CoSA website.</a:t>
            </a:r>
          </a:p>
        </p:txBody>
      </p:sp>
    </p:spTree>
    <p:extLst>
      <p:ext uri="{BB962C8B-B14F-4D97-AF65-F5344CB8AC3E}">
        <p14:creationId xmlns:p14="http://schemas.microsoft.com/office/powerpoint/2010/main" val="2935986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0AA0EB-F7BF-1948-A207-08B8D528C8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6439CA-05F3-FFAA-3F67-6A8A5844FA5C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C9D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E3519-4629-44F4-8722-D74D09A5B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94A43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PLANNING: HOW TO GET THIS DONE</a:t>
            </a:r>
          </a:p>
        </p:txBody>
      </p:sp>
      <p:pic>
        <p:nvPicPr>
          <p:cNvPr id="5" name="Picture 4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32952D32-71CE-0FFD-18A2-A806D7F502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5391" y="4987603"/>
            <a:ext cx="3266609" cy="1870397"/>
          </a:xfrm>
          <a:prstGeom prst="rect">
            <a:avLst/>
          </a:prstGeom>
        </p:spPr>
      </p:pic>
      <p:pic>
        <p:nvPicPr>
          <p:cNvPr id="8" name="Picture 7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6293DE81-B2CF-7EFD-CDB0-ED5F7CD85F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39" y="4748463"/>
            <a:ext cx="3684262" cy="210953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CED5E7-C1F5-DB90-6F15-7428F6A9999E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Draw on previous experience – particularly Kathleen Roe and Dennis Riley.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Post-pandemic Hill-visit tips from our friends in the National Humanities Alliance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Attending NHA Day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Set up a calendar for 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1455066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0AA0EB-F7BF-1948-A207-08B8D528C8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6439CA-05F3-FFAA-3F67-6A8A5844FA5C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C9D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E3519-4629-44F4-8722-D74D09A5B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94A43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PLANNING: RELYING ON ALEX KLEIN, NHA</a:t>
            </a:r>
          </a:p>
        </p:txBody>
      </p:sp>
      <p:pic>
        <p:nvPicPr>
          <p:cNvPr id="5" name="Picture 4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32952D32-71CE-0FFD-18A2-A806D7F502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5391" y="4987603"/>
            <a:ext cx="3266609" cy="1870397"/>
          </a:xfrm>
          <a:prstGeom prst="rect">
            <a:avLst/>
          </a:prstGeom>
        </p:spPr>
      </p:pic>
      <p:pic>
        <p:nvPicPr>
          <p:cNvPr id="8" name="Picture 7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6293DE81-B2CF-7EFD-CDB0-ED5F7CD85F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39" y="4748463"/>
            <a:ext cx="3684262" cy="210953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CED5E7-C1F5-DB90-6F15-7428F6A9999E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" name="Picture 3" descr="A person and person standing in front of a black sculpture&#10;&#10;Description automatically generated">
            <a:extLst>
              <a:ext uri="{FF2B5EF4-FFF2-40B4-BE49-F238E27FC236}">
                <a16:creationId xmlns:a16="http://schemas.microsoft.com/office/drawing/2014/main" id="{08019E9A-AE8B-4B66-A35B-DDD6A8E070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519" y="2055813"/>
            <a:ext cx="7361394" cy="456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00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0AA0EB-F7BF-1948-A207-08B8D528C8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6439CA-05F3-FFAA-3F67-6A8A5844FA5C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C9D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E3519-4629-44F4-8722-D74D09A5B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94A43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PLANNING: RECRUITING ADVOCATES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CED5E7-C1F5-DB90-6F15-7428F6A9999E}"/>
              </a:ext>
            </a:extLst>
          </p:cNvPr>
          <p:cNvSpPr txBox="1">
            <a:spLocks/>
          </p:cNvSpPr>
          <p:nvPr/>
        </p:nvSpPr>
        <p:spPr>
          <a:xfrm>
            <a:off x="990600" y="1828165"/>
            <a:ext cx="10515600" cy="466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Recruitment via: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General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CoSA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/NAGARA/SAA announcements, word of mouth, past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AotH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participants, folks who we thought “would be good.”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Initially, about 55 interested, down to 40 on day-of.</a:t>
            </a:r>
          </a:p>
        </p:txBody>
      </p:sp>
      <p:pic>
        <p:nvPicPr>
          <p:cNvPr id="3" name="Picture 2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7E153671-04A5-31E0-8884-B548AA5397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39" y="4748463"/>
            <a:ext cx="3684262" cy="21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30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0AA0EB-F7BF-1948-A207-08B8D528C8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6439CA-05F3-FFAA-3F67-6A8A5844FA5C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C9D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E3519-4629-44F4-8722-D74D09A5B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94A43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PLANNING: SCHEDULING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CED5E7-C1F5-DB90-6F15-7428F6A9999E}"/>
              </a:ext>
            </a:extLst>
          </p:cNvPr>
          <p:cNvSpPr txBox="1">
            <a:spLocks/>
          </p:cNvSpPr>
          <p:nvPr/>
        </p:nvSpPr>
        <p:spPr>
          <a:xfrm>
            <a:off x="990600" y="1828165"/>
            <a:ext cx="10515600" cy="46647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Draw on members and their geographic locations to arrange for meetings with their Representatives and Senators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Brought on intern scheduler, who started scheduling July 5 for July 25 event.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Lots of considerations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Availability, House/Senate, Teams of States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“From what I understand it's like nailing </a:t>
            </a:r>
          </a:p>
          <a:p>
            <a:pPr marL="231775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jello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to the wall.”</a:t>
            </a:r>
          </a:p>
        </p:txBody>
      </p:sp>
      <p:pic>
        <p:nvPicPr>
          <p:cNvPr id="3" name="Picture 2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546A95BD-F340-BDC3-ED5E-30DA8B8B3C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39" y="4748463"/>
            <a:ext cx="3684262" cy="21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07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0AA0EB-F7BF-1948-A207-08B8D528C8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6439CA-05F3-FFAA-3F67-6A8A5844FA5C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C9D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E3519-4629-44F4-8722-D74D09A5B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94A43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PLANNING: 3 WEEKS OF NAIL-BITING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CED5E7-C1F5-DB90-6F15-7428F6A9999E}"/>
              </a:ext>
            </a:extLst>
          </p:cNvPr>
          <p:cNvSpPr txBox="1">
            <a:spLocks/>
          </p:cNvSpPr>
          <p:nvPr/>
        </p:nvSpPr>
        <p:spPr>
          <a:xfrm>
            <a:off x="990600" y="1828165"/>
            <a:ext cx="10515600" cy="466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 lot of unknowns and uncertainty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Unanswered calls and e-mails to legislative offices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Participants arranging for travel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Meeting space availability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“It will all come together and 15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after things get moving, you’ll see it’ll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 fine.”</a:t>
            </a:r>
          </a:p>
        </p:txBody>
      </p:sp>
      <p:pic>
        <p:nvPicPr>
          <p:cNvPr id="3" name="Picture 2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26D17339-53D2-50C0-5589-08E53691DF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39" y="4748463"/>
            <a:ext cx="3684262" cy="21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99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7BA9EC-4EE8-9147-A5D4-54BB8192B8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1A6F77-0FDC-8039-803C-36C3B4B9E8E6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C9D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F2B7D-39D9-43F0-928E-84579BBC4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94A43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WHAT DID WE ACCOMPLISH?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F04A0-527C-46E3-890A-A250E6325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2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It all came together.</a:t>
            </a:r>
          </a:p>
          <a:p>
            <a:pPr>
              <a:spcBef>
                <a:spcPts val="22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Near 40 Archives Advocates – this includes non-archivists!</a:t>
            </a:r>
          </a:p>
          <a:p>
            <a:pPr lvl="1">
              <a:spcBef>
                <a:spcPts val="2200"/>
              </a:spcBef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Some “veterans,” some “rookies,” all excellent.</a:t>
            </a:r>
          </a:p>
          <a:p>
            <a:pPr>
              <a:spcBef>
                <a:spcPts val="22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20 states represented</a:t>
            </a:r>
          </a:p>
          <a:p>
            <a:pPr>
              <a:spcBef>
                <a:spcPts val="22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55 different meetings w/ legislative staffs</a:t>
            </a:r>
          </a:p>
          <a:p>
            <a:pPr>
              <a:spcBef>
                <a:spcPts val="22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A couple prospective new champions!</a:t>
            </a:r>
          </a:p>
        </p:txBody>
      </p:sp>
      <p:pic>
        <p:nvPicPr>
          <p:cNvPr id="5" name="Picture 4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35126EB7-A37F-C17D-41A0-DFAD6E61E5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5391" y="4987603"/>
            <a:ext cx="3266609" cy="1870397"/>
          </a:xfrm>
          <a:prstGeom prst="rect">
            <a:avLst/>
          </a:prstGeom>
        </p:spPr>
      </p:pic>
      <p:pic>
        <p:nvPicPr>
          <p:cNvPr id="10" name="Picture 9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D39F6650-4EC6-4790-1AB6-2D2CC07DD5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39" y="4748463"/>
            <a:ext cx="3684262" cy="21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7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7BA9EC-4EE8-9147-A5D4-54BB8192B8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1A6F77-0FDC-8039-803C-36C3B4B9E8E6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C9D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F2B7D-39D9-43F0-928E-84579BBC4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94A43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WHAT DID WE ACCOMPLISH?</a:t>
            </a:r>
          </a:p>
        </p:txBody>
      </p:sp>
      <p:pic>
        <p:nvPicPr>
          <p:cNvPr id="5" name="Picture 4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35126EB7-A37F-C17D-41A0-DFAD6E61E5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5391" y="4987603"/>
            <a:ext cx="3266609" cy="1870397"/>
          </a:xfrm>
          <a:prstGeom prst="rect">
            <a:avLst/>
          </a:prstGeom>
        </p:spPr>
      </p:pic>
      <p:pic>
        <p:nvPicPr>
          <p:cNvPr id="10" name="Picture 9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D39F6650-4EC6-4790-1AB6-2D2CC07DD5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39" y="4748463"/>
            <a:ext cx="3684262" cy="2109537"/>
          </a:xfrm>
          <a:prstGeom prst="rect">
            <a:avLst/>
          </a:prstGeom>
        </p:spPr>
      </p:pic>
      <p:pic>
        <p:nvPicPr>
          <p:cNvPr id="17" name="Content Placeholder 16" descr="A group of women standing in a room&#10;&#10;Description automatically generated">
            <a:extLst>
              <a:ext uri="{FF2B5EF4-FFF2-40B4-BE49-F238E27FC236}">
                <a16:creationId xmlns:a16="http://schemas.microsoft.com/office/drawing/2014/main" id="{87985BB4-1BA7-603C-5946-CF5DFF199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606" y="3921071"/>
            <a:ext cx="4405394" cy="2936929"/>
          </a:xfrm>
        </p:spPr>
      </p:pic>
      <p:pic>
        <p:nvPicPr>
          <p:cNvPr id="21" name="Picture 20" descr="A person standing next to a television&#10;&#10;Description automatically generated">
            <a:extLst>
              <a:ext uri="{FF2B5EF4-FFF2-40B4-BE49-F238E27FC236}">
                <a16:creationId xmlns:a16="http://schemas.microsoft.com/office/drawing/2014/main" id="{60303C93-03DF-9EB3-A11A-6A9DBB2EE2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372" y="3602495"/>
            <a:ext cx="4644326" cy="3096217"/>
          </a:xfrm>
          <a:prstGeom prst="rect">
            <a:avLst/>
          </a:prstGeom>
        </p:spPr>
      </p:pic>
      <p:pic>
        <p:nvPicPr>
          <p:cNvPr id="13" name="Picture 12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9F3A2A6E-77B8-1BDA-CBAE-8026AC9E72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52247"/>
            <a:ext cx="4045058" cy="2696706"/>
          </a:xfrm>
          <a:prstGeom prst="rect">
            <a:avLst/>
          </a:prstGeom>
        </p:spPr>
      </p:pic>
      <p:pic>
        <p:nvPicPr>
          <p:cNvPr id="19" name="Picture 18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326BF279-0621-6347-9314-32A512369E7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900" y="1903081"/>
            <a:ext cx="4045058" cy="269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55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7BA9EC-4EE8-9147-A5D4-54BB8192B8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1A6F77-0FDC-8039-803C-36C3B4B9E8E6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C9D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F2B7D-39D9-43F0-928E-84579BBC4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94A43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F04A0-527C-46E3-890A-A250E6325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2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American Archives Month as a chance to reach out to legislatives staffs… maybe.</a:t>
            </a:r>
          </a:p>
          <a:p>
            <a:pPr>
              <a:spcBef>
                <a:spcPts val="22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Draw on team of archives advocates to bring messages to DC policymakers  20 states represented.</a:t>
            </a:r>
          </a:p>
          <a:p>
            <a:pPr>
              <a:spcBef>
                <a:spcPts val="22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Undertake another Archives on the Hill</a:t>
            </a:r>
          </a:p>
          <a:p>
            <a:pPr lvl="1">
              <a:spcBef>
                <a:spcPts val="2200"/>
              </a:spcBef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Virtual, because in-person can be tricky</a:t>
            </a:r>
          </a:p>
          <a:p>
            <a:pPr>
              <a:spcBef>
                <a:spcPts val="22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Encourage archivists to join NHA Day</a:t>
            </a:r>
          </a:p>
        </p:txBody>
      </p:sp>
      <p:pic>
        <p:nvPicPr>
          <p:cNvPr id="5" name="Picture 4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35126EB7-A37F-C17D-41A0-DFAD6E61E5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5391" y="4987603"/>
            <a:ext cx="3266609" cy="1870397"/>
          </a:xfrm>
          <a:prstGeom prst="rect">
            <a:avLst/>
          </a:prstGeom>
        </p:spPr>
      </p:pic>
      <p:pic>
        <p:nvPicPr>
          <p:cNvPr id="10" name="Picture 9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D39F6650-4EC6-4790-1AB6-2D2CC07DD5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39" y="4748463"/>
            <a:ext cx="3684262" cy="21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27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5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0"/>
            <a:ext cx="12192001" cy="6865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568" y="478971"/>
            <a:ext cx="1096863" cy="1101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0142" y="2059075"/>
            <a:ext cx="8091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Advocacy for Archives: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 Advocating Your State Government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599" y="3534396"/>
            <a:ext cx="4876801" cy="145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Catherine J. Newsome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Archivist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Executive Director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06935" y="5209060"/>
            <a:ext cx="5578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LOUISIANA STATE ARCHIVES,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DIVISION OF THE LOUISIANA SECRETARY OF STATE</a:t>
            </a:r>
          </a:p>
        </p:txBody>
      </p:sp>
    </p:spTree>
    <p:extLst>
      <p:ext uri="{BB962C8B-B14F-4D97-AF65-F5344CB8AC3E}">
        <p14:creationId xmlns:p14="http://schemas.microsoft.com/office/powerpoint/2010/main" val="4199516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76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rPr>
              <a:t>LOUISIANA STATE ARCHIVES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099" y="1481157"/>
            <a:ext cx="7546838" cy="50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92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762A-EE2D-42F0-BD2A-D845D1F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Webinar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F6D18-2808-4918-9963-B4A4D11E8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8" y="1953127"/>
            <a:ext cx="7350723" cy="29517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0" dirty="0"/>
              <a:t>Welcome and Overview</a:t>
            </a:r>
          </a:p>
          <a:p>
            <a:pPr marL="0" indent="0">
              <a:buNone/>
            </a:pPr>
            <a:r>
              <a:rPr lang="en-US" sz="1800" b="0" dirty="0"/>
              <a:t>Presentations</a:t>
            </a:r>
            <a:r>
              <a:rPr lang="en-US" sz="1800" dirty="0"/>
              <a:t>:</a:t>
            </a:r>
            <a:br>
              <a:rPr lang="en-US" sz="1800" dirty="0"/>
            </a:br>
            <a:r>
              <a:rPr lang="en-US" sz="1800" b="0" dirty="0"/>
              <a:t> Overview of Archives on the Hill</a:t>
            </a:r>
            <a:br>
              <a:rPr lang="en-US" sz="1800" b="0" dirty="0"/>
            </a:br>
            <a:r>
              <a:rPr lang="en-US" sz="1800" b="0" dirty="0"/>
              <a:t> Advocacy work at the Louisiana State Archives</a:t>
            </a:r>
          </a:p>
          <a:p>
            <a:pPr marL="0" indent="0">
              <a:buNone/>
            </a:pPr>
            <a:r>
              <a:rPr lang="en-US" sz="1800" b="0" dirty="0"/>
              <a:t>Discussion – Archives on the Hill attendees perspectives</a:t>
            </a:r>
          </a:p>
          <a:p>
            <a:pPr marL="0" indent="0">
              <a:buNone/>
            </a:pPr>
            <a:r>
              <a:rPr lang="en-US" sz="1800" b="0" dirty="0"/>
              <a:t>Q and A</a:t>
            </a:r>
          </a:p>
          <a:p>
            <a:pPr marL="0" indent="0">
              <a:buNone/>
            </a:pPr>
            <a:r>
              <a:rPr lang="en-US" sz="1800" b="0" dirty="0"/>
              <a:t>Upcoming Programs and Webinars</a:t>
            </a:r>
            <a:endParaRPr lang="en-US" sz="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/>
          </a:p>
          <a:p>
            <a:endParaRPr lang="en-US" sz="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216D-9460-4B6A-860C-77D2A2C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September 28, 2023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21E1F837-D7FA-4156-A7B9-BCB013DE0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49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029" y="-7257"/>
            <a:ext cx="12221029" cy="68652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1750" y="2051753"/>
            <a:ext cx="8128501" cy="1963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Organizational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790351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3012" y="1926747"/>
            <a:ext cx="10165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2404" y="2412460"/>
            <a:ext cx="93871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Archives Administration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Facility Management</a:t>
            </a:r>
          </a:p>
        </p:txBody>
      </p:sp>
    </p:spTree>
    <p:extLst>
      <p:ext uri="{BB962C8B-B14F-4D97-AF65-F5344CB8AC3E}">
        <p14:creationId xmlns:p14="http://schemas.microsoft.com/office/powerpoint/2010/main" val="1864260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018" y="436429"/>
            <a:ext cx="536966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Collections Management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 Processing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Audiovisual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 Services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Vital Records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Imaging and Preservation Services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Conversion Services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797686" y="357773"/>
            <a:ext cx="6096000" cy="41242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Records Services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Records Management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Records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Conservation Services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Conservation Lab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Exhibits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62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3012" y="409188"/>
            <a:ext cx="101659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are the internal stakeholders?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 Suite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Resources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Technology (IT)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Accounting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are the external stakeholders?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Division of Administration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Civil Service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Facility Planning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Legislature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 compelling reason why they should help you. What is the benefit to them?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88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3012" y="1628507"/>
            <a:ext cx="10165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5566" y="952500"/>
            <a:ext cx="106634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prepared for opposition!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are your adversaries?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Legislative Auditor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The key players are not necessarily elected officials.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Make friends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: chief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Times New Roman" panose="02020603050405020304" pitchFamily="18" charset="0"/>
                <a:cs typeface="+mn-cs"/>
              </a:rPr>
              <a:t>deputy, executive assistant, law clerk, staff attorney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70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7569" y="1319086"/>
            <a:ext cx="913673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Advocacy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Persistent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Present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Prepared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603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8035" y="267741"/>
            <a:ext cx="90073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Successful Projects in Louisiana: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 for special projects and equipment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full time positions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in base budget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in reoccurring expenditures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Meetings Law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93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37793" y="728632"/>
            <a:ext cx="88497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 in your diligence and wait for your next opportunity to strike.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963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762A-EE2D-42F0-BD2A-D845D1F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59" y="1341939"/>
            <a:ext cx="7474172" cy="3639636"/>
          </a:xfrm>
        </p:spPr>
        <p:txBody>
          <a:bodyPr>
            <a:normAutofit/>
          </a:bodyPr>
          <a:lstStyle/>
          <a:p>
            <a:r>
              <a:rPr lang="en-US" b="1" dirty="0"/>
              <a:t>Discussion:</a:t>
            </a:r>
            <a:br>
              <a:rPr lang="en-US" b="1" dirty="0"/>
            </a:br>
            <a:r>
              <a:rPr lang="en-US" b="1" dirty="0"/>
              <a:t>Archives on the Hill attendees</a:t>
            </a:r>
            <a:br>
              <a:rPr lang="en-US" b="1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216D-9460-4B6A-860C-77D2A2C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August 24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21E1F837-D7FA-4156-A7B9-BCB013DE0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33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7214B-21F2-43C4-860E-D638DF17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Questions and Comments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drawing of a face&#10;&#10;Description automatically generated">
            <a:extLst>
              <a:ext uri="{FF2B5EF4-FFF2-40B4-BE49-F238E27FC236}">
                <a16:creationId xmlns:a16="http://schemas.microsoft.com/office/drawing/2014/main" id="{8BA9CF78-9E19-4A6A-87F6-AEEEC962B6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B93128F0-4EA7-4202-A26A-544057EB48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288" y="2302744"/>
            <a:ext cx="2286198" cy="34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112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762A-EE2D-42F0-BD2A-D845D1F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553" y="75592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Speakers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216D-9460-4B6A-860C-77D2A2C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September 28, 2023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21E1F837-D7FA-4156-A7B9-BCB013DE0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610A13-0102-4C33-B6D7-DAEF103204EE}"/>
              </a:ext>
            </a:extLst>
          </p:cNvPr>
          <p:cNvSpPr txBox="1"/>
          <p:nvPr/>
        </p:nvSpPr>
        <p:spPr>
          <a:xfrm>
            <a:off x="5114675" y="4514593"/>
            <a:ext cx="2685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Catherine Newsome</a:t>
            </a:r>
          </a:p>
          <a:p>
            <a:r>
              <a:rPr lang="en-US" dirty="0"/>
              <a:t>State Archivist</a:t>
            </a:r>
          </a:p>
          <a:p>
            <a:r>
              <a:rPr lang="en-US" dirty="0"/>
              <a:t>Louisiana State Archives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63908-3812-A2B2-7B88-8D356C768313}"/>
              </a:ext>
            </a:extLst>
          </p:cNvPr>
          <p:cNvSpPr txBox="1"/>
          <p:nvPr/>
        </p:nvSpPr>
        <p:spPr>
          <a:xfrm>
            <a:off x="1013391" y="4419809"/>
            <a:ext cx="296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Bryan </a:t>
            </a:r>
            <a:r>
              <a:rPr lang="en-US" dirty="0" err="1"/>
              <a:t>Whitledge</a:t>
            </a:r>
            <a:endParaRPr lang="en-US" dirty="0"/>
          </a:p>
          <a:p>
            <a:r>
              <a:rPr lang="en-US" dirty="0"/>
              <a:t>Archivist </a:t>
            </a:r>
            <a:br>
              <a:rPr lang="en-US" dirty="0"/>
            </a:br>
            <a:r>
              <a:rPr lang="en-US" dirty="0"/>
              <a:t>University Digital Records</a:t>
            </a:r>
          </a:p>
          <a:p>
            <a:r>
              <a:rPr lang="en-US" dirty="0"/>
              <a:t>Central Michigan University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557AA7-BA5D-06FC-3FB2-BD2925D249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342" y="1201869"/>
            <a:ext cx="2685455" cy="2868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6707FB-EDCA-B258-79AF-2AD53A2315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28" y="1153674"/>
            <a:ext cx="2567717" cy="296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58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Upcoming Member Webinars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BE424-479B-41C2-BE39-4D0A9F96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811" y="1821874"/>
            <a:ext cx="7921789" cy="40781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October 26, 2023</a:t>
            </a:r>
            <a:r>
              <a:rPr lang="en-US" sz="1800" dirty="0"/>
              <a:t>:  State Archives Spotlight – Pennsylvania and American Samoa </a:t>
            </a:r>
            <a:r>
              <a:rPr lang="en-US" sz="1800" i="1" dirty="0"/>
              <a:t>[Note start time of 3:30 pm eastern!]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For Member webinars: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https://www.statearchivists.org/programs-education/cosa-webinars</a:t>
            </a:r>
            <a:endParaRPr lang="en-US" sz="1800" dirty="0"/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35336-2054-4456-BCD1-A07EECA3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157" y="6343939"/>
            <a:ext cx="489416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September 28, 2023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0ABF1FD-D457-444E-9091-F7F2518FF3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371599" y="1821874"/>
            <a:ext cx="9732819" cy="4738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48815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Upcoming SERI Webinars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BE424-479B-41C2-BE39-4D0A9F96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811" y="1821874"/>
            <a:ext cx="7921789" cy="40781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October 10, 2023</a:t>
            </a:r>
            <a:r>
              <a:rPr lang="en-US" sz="1800" dirty="0"/>
              <a:t>:  Electronic Records Day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SERI webinars: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https://www.statearchivists.org/events/event-description?CalendarEventKey=a0df8f77-af44-4ffb-9638-0187521a5374&amp;Home=%2fevents%2fmanage-events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35336-2054-4456-BCD1-A07EECA3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626" y="6343939"/>
            <a:ext cx="489416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September 28, 2023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0ABF1FD-D457-444E-9091-F7F2518FF3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371599" y="1821874"/>
            <a:ext cx="9732819" cy="4738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46998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Upcoming Shop Talk Webinars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BE424-479B-41C2-BE39-4D0A9F96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811" y="1821874"/>
            <a:ext cx="7921789" cy="40781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/>
              <a:t>November 9, 2023</a:t>
            </a:r>
            <a:r>
              <a:rPr lang="en-US" sz="1800" dirty="0"/>
              <a:t>:  Shop Talk with </a:t>
            </a:r>
            <a:r>
              <a:rPr lang="en-US" sz="1800" dirty="0" err="1"/>
              <a:t>Preservica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For Shop Talk webinars: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https://www.statearchivists.org/programs-education/cosa-webinars</a:t>
            </a:r>
            <a:endParaRPr lang="en-US" sz="1800" dirty="0"/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35336-2054-4456-BCD1-A07EECA3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157" y="6343939"/>
            <a:ext cx="489416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September 28, 2023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0ABF1FD-D457-444E-9091-F7F2518FF3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371599" y="1821874"/>
            <a:ext cx="9732819" cy="4738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56697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68F14-414C-455E-8904-9E83BB7D2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553" y="179889"/>
            <a:ext cx="7474172" cy="1325563"/>
          </a:xfrm>
        </p:spPr>
        <p:txBody>
          <a:bodyPr>
            <a:normAutofit/>
          </a:bodyPr>
          <a:lstStyle/>
          <a:p>
            <a:br>
              <a:rPr lang="en-US" sz="2800" b="1" dirty="0">
                <a:effectLst/>
              </a:rPr>
            </a:br>
            <a:r>
              <a:rPr lang="en-US" sz="2800" b="1" dirty="0">
                <a:effectLst/>
              </a:rPr>
              <a:t>  </a:t>
            </a:r>
            <a:r>
              <a:rPr lang="en-US" sz="2800" b="1" dirty="0"/>
              <a:t>Contact Us </a:t>
            </a:r>
            <a:br>
              <a:rPr lang="en-US" sz="2800" b="1" dirty="0">
                <a:effectLst/>
              </a:rPr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FAEA5-FF6D-4334-B226-2F9834CBA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8" y="1866900"/>
            <a:ext cx="6467867" cy="4489450"/>
          </a:xfrm>
        </p:spPr>
        <p:txBody>
          <a:bodyPr anchor="ctr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000" dirty="0"/>
              <a:t>CoSA Website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http://www.statearchivists.org</a:t>
            </a: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000" dirty="0"/>
              <a:t>CoSA Resource Center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https://www.statearchivists.org/research-resources/resource-center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CoSA Twitter Handle</a:t>
            </a:r>
            <a:br>
              <a:rPr lang="en-US" sz="2000" dirty="0"/>
            </a:br>
            <a:r>
              <a:rPr lang="en-US" sz="2000" dirty="0"/>
              <a:t>@StateArchivists</a:t>
            </a:r>
          </a:p>
          <a:p>
            <a:pPr marL="0" indent="0">
              <a:buNone/>
            </a:pPr>
            <a:endParaRPr lang="en-US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/>
              <a:t>CoSA Facebook Page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www.facebook.com/CouncilOfStateArchivists</a:t>
            </a: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CoSA You Tube </a:t>
            </a:r>
            <a:br>
              <a:rPr lang="en-US" sz="2000" dirty="0"/>
            </a:br>
            <a:r>
              <a:rPr lang="en-US" sz="2000" dirty="0">
                <a:hlinkClick r:id="rId5"/>
              </a:rPr>
              <a:t>https://www.youtube.com/user/StateArchivists/</a:t>
            </a:r>
            <a:endParaRPr lang="en-US" sz="2000" dirty="0"/>
          </a:p>
          <a:p>
            <a:pPr marL="0" indent="0">
              <a:buNone/>
            </a:pPr>
            <a:endParaRPr lang="en-US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8385C00D-B05A-4949-B2B8-400DC111F3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71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BB248E-9CFF-4B71-8DB1-7349CC2F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34</a:t>
            </a:fld>
            <a:endParaRPr lang="en-US"/>
          </a:p>
        </p:txBody>
      </p:sp>
      <p:pic>
        <p:nvPicPr>
          <p:cNvPr id="6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F61E8FE-0EEC-53B9-1163-FC04D75C1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947" y="2040041"/>
            <a:ext cx="4753695" cy="845101"/>
          </a:xfr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2C9F1B-11A8-29A9-0BD4-7E5C1F96A7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862" y="1940666"/>
            <a:ext cx="3792739" cy="1043853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DA98BE54-A085-107D-4F87-A9FAB7C87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424" y="3464944"/>
            <a:ext cx="3792739" cy="94122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4F043864-9284-3A98-065C-8FC51B678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055" y="4980962"/>
            <a:ext cx="4820356" cy="867664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6EB69F94-C583-D6AD-6733-8C7A37434E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924" y="4656859"/>
            <a:ext cx="3031738" cy="15158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25669A-D004-44CD-A497-B3C4020C0359}"/>
              </a:ext>
            </a:extLst>
          </p:cNvPr>
          <p:cNvSpPr txBox="1"/>
          <p:nvPr/>
        </p:nvSpPr>
        <p:spPr>
          <a:xfrm>
            <a:off x="523875" y="229915"/>
            <a:ext cx="6619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Sponsors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14AA92C2-55A7-218D-AC7F-A2B2A21D0B4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924" y="124518"/>
            <a:ext cx="1283674" cy="1142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B74440-B7EC-F662-49B0-3F397B898D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5551" y="3451142"/>
            <a:ext cx="34480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23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Webinar Evaluation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BE424-479B-41C2-BE39-4D0A9F96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endParaRPr lang="en-US" sz="2200" dirty="0"/>
          </a:p>
          <a:p>
            <a:r>
              <a:rPr lang="en-US" sz="2200" dirty="0"/>
              <a:t>We really do appreciate your feedback!</a:t>
            </a:r>
          </a:p>
          <a:p>
            <a:endParaRPr lang="en-US" sz="2200" dirty="0"/>
          </a:p>
          <a:p>
            <a:r>
              <a:rPr lang="en-US" sz="2200" dirty="0"/>
              <a:t>Please take a moment and respond to the evaluation following this webinar.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0ABF1FD-D457-444E-9091-F7F2518FF3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888" y="329183"/>
            <a:ext cx="3852119" cy="342996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371599" y="1821874"/>
            <a:ext cx="9732819" cy="4738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80B5D-D8C5-F54D-3556-4CC242130C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652" y="4743159"/>
            <a:ext cx="2896711" cy="225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01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0E23D66-2E94-A941-9A8F-B1E5E2CFDC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075A55-D28B-4F31-86DF-63F395367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0975" y="2822170"/>
            <a:ext cx="4261876" cy="1213659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Archives</a:t>
            </a:r>
            <a:b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on the Hill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F03E9-F9B4-41E5-B4DB-2A47DCDCF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8851" y="4753140"/>
            <a:ext cx="9144000" cy="1600198"/>
          </a:xfrm>
        </p:spPr>
        <p:txBody>
          <a:bodyPr>
            <a:norm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Helvetica" pitchFamily="2" charset="0"/>
              </a:rPr>
              <a:t>A collaborative project of:  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  <a:latin typeface="Helvetica" pitchFamily="2" charset="0"/>
              </a:rPr>
              <a:t>Council of State Archivists, 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  <a:latin typeface="Helvetica" pitchFamily="2" charset="0"/>
              </a:rPr>
              <a:t>National Association of Government Archives and Records Administrators, 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  <a:latin typeface="Helvetica" pitchFamily="2" charset="0"/>
              </a:rPr>
              <a:t> and Society of American Archivists</a:t>
            </a:r>
          </a:p>
        </p:txBody>
      </p:sp>
      <p:pic>
        <p:nvPicPr>
          <p:cNvPr id="5" name="Picture 4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E156DD11-353F-159E-BCB4-11D51E797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37" y="1818779"/>
            <a:ext cx="6277664" cy="35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56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41CE74-301F-33B5-6906-4F055B94ED00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C9D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5A25A-3C9B-459B-9994-D4E76D8BE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036" y="1825625"/>
            <a:ext cx="9177251" cy="4351338"/>
          </a:xfrm>
        </p:spPr>
        <p:txBody>
          <a:bodyPr>
            <a:noAutofit/>
          </a:bodyPr>
          <a:lstStyle/>
          <a:p>
            <a:pPr>
              <a:spcBef>
                <a:spcPts val="2200"/>
              </a:spcBef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Archivists have been doing public policy advocacy for a long time.</a:t>
            </a:r>
          </a:p>
          <a:p>
            <a:pPr>
              <a:spcBef>
                <a:spcPts val="2200"/>
              </a:spcBef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In the mid-2010s, archivists attended the National Humanities Alliance’s Humanities Advocacy Day.</a:t>
            </a:r>
          </a:p>
          <a:p>
            <a:pPr>
              <a:spcBef>
                <a:spcPts val="2200"/>
              </a:spcBef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2018 – Joint meeting of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CoSA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-NAGARA-SAA in Washington…</a:t>
            </a:r>
          </a:p>
          <a:p>
            <a:pPr>
              <a:spcBef>
                <a:spcPts val="2200"/>
              </a:spcBef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The perfect opportunity for Archives!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28E73-ACF7-4125-87F5-361624546648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b="1" dirty="0">
                <a:solidFill>
                  <a:srgbClr val="A94A43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ARCHIVES ON THE HILL: THE BEGINNINGS</a:t>
            </a:r>
          </a:p>
        </p:txBody>
      </p:sp>
      <p:pic>
        <p:nvPicPr>
          <p:cNvPr id="4" name="Picture 3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F2C5B7F0-B2FE-BE88-2080-54CD8EDBC2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39" y="4748463"/>
            <a:ext cx="3684262" cy="21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3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ACEF9C-6DF6-0746-BEBB-D0F85F21CF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ECFDF6-5741-D677-5176-1E13E1167475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C9D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731844-1ED8-4862-A82D-34C5FAE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94A43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2018 – WHAT DID WE ACCOMPLISH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F2A4D-8D4E-46EC-9C25-E366D314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1667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2200"/>
              </a:spcBef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67 Archivists participated</a:t>
            </a:r>
          </a:p>
          <a:p>
            <a:pPr>
              <a:spcBef>
                <a:spcPts val="2200"/>
              </a:spcBef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30 States</a:t>
            </a:r>
          </a:p>
          <a:p>
            <a:pPr>
              <a:spcBef>
                <a:spcPts val="2200"/>
              </a:spcBef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45 meetings with legislative staffs and staffers</a:t>
            </a:r>
          </a:p>
          <a:p>
            <a:pPr>
              <a:spcBef>
                <a:spcPts val="2200"/>
              </a:spcBef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We forged a few long-running connections with legislative staffs</a:t>
            </a:r>
          </a:p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Developed a couple of new champions </a:t>
            </a:r>
          </a:p>
          <a:p>
            <a:pPr marL="231775" indent="0"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for archives advocacy in our profession</a:t>
            </a:r>
          </a:p>
        </p:txBody>
      </p:sp>
      <p:pic>
        <p:nvPicPr>
          <p:cNvPr id="5" name="Picture 4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23223142-A0CA-15C0-1DD5-88F2A969E6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5391" y="4987603"/>
            <a:ext cx="3266609" cy="1870397"/>
          </a:xfrm>
          <a:prstGeom prst="rect">
            <a:avLst/>
          </a:prstGeom>
        </p:spPr>
      </p:pic>
      <p:pic>
        <p:nvPicPr>
          <p:cNvPr id="8" name="Picture 7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E273440E-279D-68CE-802B-B65933D6CD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39" y="4748463"/>
            <a:ext cx="3684262" cy="21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78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ACEF9C-6DF6-0746-BEBB-D0F85F21CF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ECFDF6-5741-D677-5176-1E13E1167475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C9D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731844-1ED8-4862-A82D-34C5FAE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94A43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2018 – WHAT DID WE ACCOMPLISH</a:t>
            </a:r>
          </a:p>
        </p:txBody>
      </p:sp>
      <p:pic>
        <p:nvPicPr>
          <p:cNvPr id="5" name="Picture 4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23223142-A0CA-15C0-1DD5-88F2A969E6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5391" y="4987603"/>
            <a:ext cx="3266609" cy="1870397"/>
          </a:xfrm>
          <a:prstGeom prst="rect">
            <a:avLst/>
          </a:prstGeom>
        </p:spPr>
      </p:pic>
      <p:pic>
        <p:nvPicPr>
          <p:cNvPr id="8" name="Picture 7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E273440E-279D-68CE-802B-B65933D6CD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39" y="4748463"/>
            <a:ext cx="3684262" cy="2109537"/>
          </a:xfrm>
          <a:prstGeom prst="rect">
            <a:avLst/>
          </a:prstGeom>
        </p:spPr>
      </p:pic>
      <p:pic>
        <p:nvPicPr>
          <p:cNvPr id="11" name="Picture 10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CE96B0B-AA73-7FE1-656C-0F756E6272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4456" y="1828165"/>
            <a:ext cx="6120934" cy="450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93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64A18A-063B-454F-AD10-F54893496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F1168E-8A2B-43FB-73D7-0CFAD35DBF51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C9D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24457-8A89-4F53-A65F-3551B89E2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94A43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PREPARING FOR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14D0C-839C-428A-B455-8E4655E84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In 2022, we realized that 2023 presented us with the opportunity for Archives on the Hill II: The Return of the Archivists. </a:t>
            </a:r>
          </a:p>
          <a:p>
            <a:pPr marL="0" indent="0">
              <a:buNone/>
            </a:pPr>
            <a:endParaRPr lang="en-US" sz="3000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In late 2022, we formed the Archives on the Hill Coordinating Committee with members from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CoSA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, NAGARA, and SAA.</a:t>
            </a:r>
          </a:p>
          <a:p>
            <a:pPr marL="0" indent="0">
              <a:buNone/>
            </a:pPr>
            <a:endParaRPr lang="en-US" sz="3000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We also applied for SAA Foundation Grant.</a:t>
            </a:r>
          </a:p>
        </p:txBody>
      </p:sp>
      <p:pic>
        <p:nvPicPr>
          <p:cNvPr id="5" name="Picture 4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953EB0CA-87C6-D5DB-B5E3-2040D96AE2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5391" y="4987603"/>
            <a:ext cx="3266609" cy="1870397"/>
          </a:xfrm>
          <a:prstGeom prst="rect">
            <a:avLst/>
          </a:prstGeom>
        </p:spPr>
      </p:pic>
      <p:pic>
        <p:nvPicPr>
          <p:cNvPr id="8" name="Picture 7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E8B8AF6B-D44D-8B21-4C80-9E3453F1F5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39" y="4748463"/>
            <a:ext cx="3684262" cy="21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36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7BA9EC-4EE8-9147-A5D4-54BB8192B8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630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1A6F77-0FDC-8039-803C-36C3B4B9E8E6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C9D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F2B7D-39D9-43F0-928E-84579BBC4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94A43"/>
                </a:solidFill>
                <a:latin typeface="Candara" panose="020E0502030303020204" pitchFamily="34" charset="0"/>
                <a:cs typeface="Segoe UI" panose="020B0502040204020203" pitchFamily="34" charset="0"/>
              </a:rPr>
              <a:t>WHAT DID WE AIM TO ACCOMPLISH?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F04A0-527C-46E3-890A-A250E6325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2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Raise awareness in Congress of archival issues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</a:br>
            <a:endParaRPr lang="en-US" sz="3200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pPr>
              <a:spcBef>
                <a:spcPts val="22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Strengthen connections and impact for archives</a:t>
            </a:r>
          </a:p>
          <a:p>
            <a:pPr>
              <a:spcBef>
                <a:spcPts val="2200"/>
              </a:spcBef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pPr>
              <a:spcBef>
                <a:spcPts val="22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Develop skills for legislative advocacy</a:t>
            </a:r>
          </a:p>
        </p:txBody>
      </p:sp>
      <p:pic>
        <p:nvPicPr>
          <p:cNvPr id="5" name="Picture 4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35126EB7-A37F-C17D-41A0-DFAD6E61E5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5391" y="4987603"/>
            <a:ext cx="3266609" cy="1870397"/>
          </a:xfrm>
          <a:prstGeom prst="rect">
            <a:avLst/>
          </a:prstGeom>
        </p:spPr>
      </p:pic>
      <p:pic>
        <p:nvPicPr>
          <p:cNvPr id="10" name="Picture 9" descr="A blue and red logo with a dome and stars&#10;&#10;Description automatically generated with low confidence">
            <a:extLst>
              <a:ext uri="{FF2B5EF4-FFF2-40B4-BE49-F238E27FC236}">
                <a16:creationId xmlns:a16="http://schemas.microsoft.com/office/drawing/2014/main" id="{D39F6650-4EC6-4790-1AB6-2D2CC07DD5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739" y="4748463"/>
            <a:ext cx="3684262" cy="210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79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7536</TotalTime>
  <Words>1054</Words>
  <Application>Microsoft Office PowerPoint</Application>
  <PresentationFormat>Widescreen</PresentationFormat>
  <Paragraphs>201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Candara</vt:lpstr>
      <vt:lpstr>Helvetica</vt:lpstr>
      <vt:lpstr>Helvetica Light</vt:lpstr>
      <vt:lpstr>Lucida Sans</vt:lpstr>
      <vt:lpstr>Wingdings</vt:lpstr>
      <vt:lpstr>Office Theme</vt:lpstr>
      <vt:lpstr>1_Office Theme</vt:lpstr>
      <vt:lpstr>2_Office Theme</vt:lpstr>
      <vt:lpstr>3_Office Theme</vt:lpstr>
      <vt:lpstr>CoSA Member Webinar   Advocacy for Archives: From The Hill to Your Hill </vt:lpstr>
      <vt:lpstr>Webinar Agenda</vt:lpstr>
      <vt:lpstr>Speakers</vt:lpstr>
      <vt:lpstr>Archives on the Hill</vt:lpstr>
      <vt:lpstr>ARCHIVES ON THE HILL: THE BEGINNINGS</vt:lpstr>
      <vt:lpstr>2018 – WHAT DID WE ACCOMPLISH</vt:lpstr>
      <vt:lpstr>2018 – WHAT DID WE ACCOMPLISH</vt:lpstr>
      <vt:lpstr>PREPARING FOR 2023</vt:lpstr>
      <vt:lpstr>WHAT DID WE AIM TO ACCOMPLISH?</vt:lpstr>
      <vt:lpstr>PLANNING: HOW TO GET THIS DONE</vt:lpstr>
      <vt:lpstr>PLANNING: RELYING ON ALEX KLEIN, NHA</vt:lpstr>
      <vt:lpstr>PLANNING: RECRUITING ADVOCATES</vt:lpstr>
      <vt:lpstr>PLANNING: SCHEDULING</vt:lpstr>
      <vt:lpstr>PLANNING: 3 WEEKS OF NAIL-BITING</vt:lpstr>
      <vt:lpstr>WHAT DID WE ACCOMPLISH?</vt:lpstr>
      <vt:lpstr>WHAT DID WE ACCOMPLISH?</vt:lpstr>
      <vt:lpstr>GOING FORWARD</vt:lpstr>
      <vt:lpstr>PowerPoint Presentation</vt:lpstr>
      <vt:lpstr>LOUISIANA STATE ARCHIVES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Discussion: Archives on the Hill attendees </vt:lpstr>
      <vt:lpstr>Questions and Comments</vt:lpstr>
      <vt:lpstr>Upcoming Member Webinars  </vt:lpstr>
      <vt:lpstr>Upcoming SERI Webinars  </vt:lpstr>
      <vt:lpstr>Upcoming Shop Talk Webinars  </vt:lpstr>
      <vt:lpstr>   Contact Us  </vt:lpstr>
      <vt:lpstr>PowerPoint Presentation</vt:lpstr>
      <vt:lpstr>Webinar Evaluation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CoSA Member Webinar   What’s On Tap for CoSA in 2021</dc:title>
  <dc:creator>Barbara Teague</dc:creator>
  <cp:lastModifiedBy>Rebecca Julson</cp:lastModifiedBy>
  <cp:revision>67</cp:revision>
  <cp:lastPrinted>2022-01-13T15:28:39Z</cp:lastPrinted>
  <dcterms:created xsi:type="dcterms:W3CDTF">2021-01-16T22:52:10Z</dcterms:created>
  <dcterms:modified xsi:type="dcterms:W3CDTF">2023-09-28T17:28:14Z</dcterms:modified>
</cp:coreProperties>
</file>