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80"/>
  </p:notesMasterIdLst>
  <p:handoutMasterIdLst>
    <p:handoutMasterId r:id="rId81"/>
  </p:handoutMasterIdLst>
  <p:sldIdLst>
    <p:sldId id="257" r:id="rId5"/>
    <p:sldId id="382" r:id="rId6"/>
    <p:sldId id="393" r:id="rId7"/>
    <p:sldId id="256" r:id="rId8"/>
    <p:sldId id="306" r:id="rId9"/>
    <p:sldId id="293" r:id="rId10"/>
    <p:sldId id="295" r:id="rId11"/>
    <p:sldId id="303" r:id="rId12"/>
    <p:sldId id="294" r:id="rId13"/>
    <p:sldId id="296" r:id="rId14"/>
    <p:sldId id="305" r:id="rId15"/>
    <p:sldId id="297" r:id="rId16"/>
    <p:sldId id="304" r:id="rId17"/>
    <p:sldId id="300" r:id="rId18"/>
    <p:sldId id="302" r:id="rId19"/>
    <p:sldId id="301" r:id="rId20"/>
    <p:sldId id="299" r:id="rId21"/>
    <p:sldId id="307" r:id="rId22"/>
    <p:sldId id="308" r:id="rId23"/>
    <p:sldId id="309" r:id="rId24"/>
    <p:sldId id="277" r:id="rId25"/>
    <p:sldId id="459" r:id="rId26"/>
    <p:sldId id="460" r:id="rId27"/>
    <p:sldId id="461" r:id="rId28"/>
    <p:sldId id="462" r:id="rId29"/>
    <p:sldId id="463" r:id="rId30"/>
    <p:sldId id="464" r:id="rId31"/>
    <p:sldId id="465" r:id="rId32"/>
    <p:sldId id="466" r:id="rId33"/>
    <p:sldId id="453" r:id="rId34"/>
    <p:sldId id="454" r:id="rId35"/>
    <p:sldId id="258" r:id="rId36"/>
    <p:sldId id="259" r:id="rId37"/>
    <p:sldId id="260" r:id="rId38"/>
    <p:sldId id="261" r:id="rId39"/>
    <p:sldId id="262" r:id="rId40"/>
    <p:sldId id="263" r:id="rId41"/>
    <p:sldId id="264" r:id="rId42"/>
    <p:sldId id="265" r:id="rId43"/>
    <p:sldId id="266" r:id="rId44"/>
    <p:sldId id="267" r:id="rId45"/>
    <p:sldId id="268" r:id="rId46"/>
    <p:sldId id="269" r:id="rId47"/>
    <p:sldId id="270" r:id="rId48"/>
    <p:sldId id="271" r:id="rId49"/>
    <p:sldId id="272" r:id="rId50"/>
    <p:sldId id="273" r:id="rId51"/>
    <p:sldId id="274" r:id="rId52"/>
    <p:sldId id="275" r:id="rId53"/>
    <p:sldId id="276" r:id="rId54"/>
    <p:sldId id="455" r:id="rId55"/>
    <p:sldId id="278" r:id="rId56"/>
    <p:sldId id="279" r:id="rId57"/>
    <p:sldId id="280" r:id="rId58"/>
    <p:sldId id="281" r:id="rId59"/>
    <p:sldId id="282" r:id="rId60"/>
    <p:sldId id="283" r:id="rId61"/>
    <p:sldId id="284" r:id="rId62"/>
    <p:sldId id="285" r:id="rId63"/>
    <p:sldId id="286" r:id="rId64"/>
    <p:sldId id="287" r:id="rId65"/>
    <p:sldId id="288" r:id="rId66"/>
    <p:sldId id="289" r:id="rId67"/>
    <p:sldId id="290" r:id="rId68"/>
    <p:sldId id="291" r:id="rId69"/>
    <p:sldId id="292" r:id="rId70"/>
    <p:sldId id="456" r:id="rId71"/>
    <p:sldId id="457" r:id="rId72"/>
    <p:sldId id="458" r:id="rId73"/>
    <p:sldId id="400" r:id="rId74"/>
    <p:sldId id="399" r:id="rId75"/>
    <p:sldId id="441" r:id="rId76"/>
    <p:sldId id="339" r:id="rId77"/>
    <p:sldId id="442" r:id="rId78"/>
    <p:sldId id="401" r:id="rId7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1" clrIdx="0">
    <p:extLst>
      <p:ext uri="{19B8F6BF-5375-455C-9EA6-DF929625EA0E}">
        <p15:presenceInfo xmlns:p15="http://schemas.microsoft.com/office/powerpoint/2012/main" userId="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45" d="100"/>
          <a:sy n="45" d="100"/>
        </p:scale>
        <p:origin x="768" y="48"/>
      </p:cViewPr>
      <p:guideLst/>
    </p:cSldViewPr>
  </p:slideViewPr>
  <p:notesTextViewPr>
    <p:cViewPr>
      <p:scale>
        <a:sx n="1" d="1"/>
        <a:sy n="1" d="1"/>
      </p:scale>
      <p:origin x="0" y="0"/>
    </p:cViewPr>
  </p:notesTextViewPr>
  <p:sorterViewPr>
    <p:cViewPr>
      <p:scale>
        <a:sx n="100" d="100"/>
        <a:sy n="100" d="100"/>
      </p:scale>
      <p:origin x="0" y="-825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Common Records</a:t>
            </a:r>
            <a:r>
              <a:rPr lang="en-US" baseline="0" dirty="0"/>
              <a:t> requested</a:t>
            </a:r>
            <a:endParaRPr lang="en-US" dirty="0"/>
          </a:p>
        </c:rich>
      </c:tx>
      <c:layout>
        <c:manualLayout>
          <c:xMode val="edge"/>
          <c:yMode val="edge"/>
          <c:x val="0.46277136809998975"/>
          <c:y val="2.0083581434969258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006703230454102"/>
          <c:y val="0.20907350907082073"/>
          <c:w val="0.82809356654065935"/>
          <c:h val="0.69892365708839732"/>
        </c:manualLayout>
      </c:layout>
      <c:pie3DChart>
        <c:varyColors val="1"/>
        <c:ser>
          <c:idx val="0"/>
          <c:order val="0"/>
          <c:tx>
            <c:strRef>
              <c:f>Sheet1!$B$1</c:f>
              <c:strCache>
                <c:ptCount val="1"/>
                <c:pt idx="0">
                  <c:v>Request by Record Type</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5EC-479F-AE2E-46B6D1373F86}"/>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5EC-479F-AE2E-46B6D1373F86}"/>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25EC-479F-AE2E-46B6D1373F86}"/>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5EC-479F-AE2E-46B6D1373F86}"/>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25EC-479F-AE2E-46B6D1373F86}"/>
              </c:ext>
            </c:extLst>
          </c:dPt>
          <c:dPt>
            <c:idx val="5"/>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5EC-479F-AE2E-46B6D1373F86}"/>
              </c:ext>
            </c:extLst>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25EC-479F-AE2E-46B6D1373F8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25EC-479F-AE2E-46B6D1373F8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5EC-479F-AE2E-46B6D1373F8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25EC-479F-AE2E-46B6D1373F8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25EC-479F-AE2E-46B6D1373F86}"/>
                </c:ext>
              </c:extLst>
            </c:dLbl>
            <c:dLbl>
              <c:idx val="4"/>
              <c:layout>
                <c:manualLayout>
                  <c:x val="-5.2429845492284015E-3"/>
                  <c:y val="-6.025074430490777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5EC-479F-AE2E-46B6D1373F86}"/>
                </c:ext>
              </c:extLst>
            </c:dLbl>
            <c:dLbl>
              <c:idx val="5"/>
              <c:layout>
                <c:manualLayout>
                  <c:x val="1.0660567367147086E-2"/>
                  <c:y val="-5.35562171599180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5EC-479F-AE2E-46B6D1373F86}"/>
                </c:ext>
              </c:extLst>
            </c:dLbl>
            <c:dLbl>
              <c:idx val="6"/>
              <c:layout>
                <c:manualLayout>
                  <c:x val="0"/>
                  <c:y val="-3.681989929744364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5EC-479F-AE2E-46B6D1373F8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Divorce</c:v>
                </c:pt>
                <c:pt idx="1">
                  <c:v>Genealogy</c:v>
                </c:pt>
                <c:pt idx="2">
                  <c:v>Probate</c:v>
                </c:pt>
                <c:pt idx="3">
                  <c:v>Other Court Cases</c:v>
                </c:pt>
                <c:pt idx="4">
                  <c:v>Legislative Audio</c:v>
                </c:pt>
                <c:pt idx="5">
                  <c:v>State Agency Records</c:v>
                </c:pt>
                <c:pt idx="6">
                  <c:v>Various (school, land, governor, etc)</c:v>
                </c:pt>
              </c:strCache>
            </c:strRef>
          </c:cat>
          <c:val>
            <c:numRef>
              <c:f>Sheet1!$B$2:$B$8</c:f>
              <c:numCache>
                <c:formatCode>0%</c:formatCode>
                <c:ptCount val="7"/>
                <c:pt idx="0">
                  <c:v>0.32</c:v>
                </c:pt>
                <c:pt idx="1">
                  <c:v>0.2</c:v>
                </c:pt>
                <c:pt idx="2">
                  <c:v>0.1</c:v>
                </c:pt>
                <c:pt idx="3">
                  <c:v>0.1</c:v>
                </c:pt>
                <c:pt idx="4">
                  <c:v>0.06</c:v>
                </c:pt>
                <c:pt idx="5">
                  <c:v>0.04</c:v>
                </c:pt>
                <c:pt idx="6">
                  <c:v>0.18</c:v>
                </c:pt>
              </c:numCache>
            </c:numRef>
          </c:val>
          <c:extLst>
            <c:ext xmlns:c16="http://schemas.microsoft.com/office/drawing/2014/chart" uri="{C3380CC4-5D6E-409C-BE32-E72D297353CC}">
              <c16:uniqueId val="{00000000-25EC-479F-AE2E-46B6D1373F8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3F8DB-AF8C-4A53-9817-C3A2300AAAC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EC33FEE-52E9-4711-BA44-A0FC2DAA9F6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ABD1CA-67F5-4634-94A9-88D85BE148B4}" type="datetimeFigureOut">
              <a:rPr lang="en-US" smtClean="0"/>
              <a:t>5/25/2022</a:t>
            </a:fld>
            <a:endParaRPr lang="en-US" dirty="0"/>
          </a:p>
        </p:txBody>
      </p:sp>
      <p:sp>
        <p:nvSpPr>
          <p:cNvPr id="4" name="Footer Placeholder 3">
            <a:extLst>
              <a:ext uri="{FF2B5EF4-FFF2-40B4-BE49-F238E27FC236}">
                <a16:creationId xmlns:a16="http://schemas.microsoft.com/office/drawing/2014/main" id="{469C3E16-F2BC-4462-98F5-9CE2FD4CAB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5A44F6-8F3B-4331-BFDD-D5298FC3E25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357170-B896-46E5-A532-E909E0B2090E}" type="slidenum">
              <a:rPr lang="en-US" smtClean="0"/>
              <a:t>‹#›</a:t>
            </a:fld>
            <a:endParaRPr lang="en-US" dirty="0"/>
          </a:p>
        </p:txBody>
      </p:sp>
    </p:spTree>
    <p:extLst>
      <p:ext uri="{BB962C8B-B14F-4D97-AF65-F5344CB8AC3E}">
        <p14:creationId xmlns:p14="http://schemas.microsoft.com/office/powerpoint/2010/main" val="1176329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A368A7-9C9A-42E8-9E06-CC37B09F83BE}" type="datetimeFigureOut">
              <a:rPr lang="en-US" smtClean="0"/>
              <a:t>5/25/2022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B372F-02FE-4BD2-9CE9-178F22DA1F4F}" type="slidenum">
              <a:rPr lang="en-US" smtClean="0"/>
              <a:t>‹#›</a:t>
            </a:fld>
            <a:endParaRPr lang="en-US" dirty="0"/>
          </a:p>
        </p:txBody>
      </p:sp>
    </p:spTree>
    <p:extLst>
      <p:ext uri="{BB962C8B-B14F-4D97-AF65-F5344CB8AC3E}">
        <p14:creationId xmlns:p14="http://schemas.microsoft.com/office/powerpoint/2010/main" val="2406979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Dorothy.  I am Patrick McCawley, supervisor of Record Services at the South Carolina Dept. of Archives and History.  I served as coordinator of the agency’s recent multi-year effort to conserve our seven state constitutions.  The constitutions are the written expression of our state authority and sovereignty and illustrate the historic and political pathway to the present.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DFB35-0DB2-422B-A8D4-D04C60372E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4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b2b284dd0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b2b284dd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Pilsbury doughboy,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2b2b284dd0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2b2b284d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the Jolly Green Giant.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b2b284dd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b2b284d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Minnesota History Center located in Saint Paul. Opened in 1992, this building serves as a central hub for the Minnesota Historical Society – now in its 171st year.  It is home to a comprehensive and accessible collection of archival records and artifacts.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b2b284dd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b2b284dd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Such as the Minnesota state archives. This collection plus manuscripts comprises over 100,000 linear feet of state documents, private business and personal records.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b2b284dd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b2b284dd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hold about 250,000 Museum artifacts,…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b2b284dd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b2b284dd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…closed stacks of some 500,000 volumes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bf864f3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bf864f3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reference collection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b2b284dd0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b2b284dd0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well as tens of thousands of sound and visual recordings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b2b284dd0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b2b284dd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tens of thousands of microfilmed newspapers and documents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b2b284dd0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b2b284dd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Permanent and borrowed collections objects are also found in our exhibits. These are all places where we must consider special security and environmental systems.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Dorothy.  I am Patrick McCawley, supervisor of Record Services at the South Carolina Dept. of Archives and History.  I served as coordinator of the agency’s recent multi-year effort to conserve our seven state constitutions.  The constitutions are the written expression of our state authority and sovereignty and illustrate the historic and political pathway to the present.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DFB35-0DB2-422B-A8D4-D04C60372E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96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b2b284dd0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b2b284dd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MNHS collections are encyclopedic and voluminous. Although the historical society maintains 26 sites throughout Minnesota, most collections are stored and accessed at the Minnesota History Center. The History Center sits within the state capitol complex grounds. We are a private not for profit that has a unique partnership with the state. The History Center is a state building that the historical society leases. The lease agreement includes a state patrol security presence and maintenance staff. The MNHS building and security management team does not direct the work of security or physical plant maintenance. Security and maintenance staff have 24/7 building access and control their own schedules. Communication between the two entities is a challenge. As you can see in this photo, the MN History Center is in very close proximity to the State Capitol building…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a5caef11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a5caef11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…and is on a main avenue connecting the capitol with the governor’s residence – only a few miles away. The location of the History Center is key to understanding the events of and responses to the Summer 2020.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b2b284dd0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b2b284dd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Friday, March 13 MN Governor Walz issued executive order 20-20 ordering non-essential Minnesotan’s to stay home due to the increasing COVID-19 cases. On Sunday, March 15. MNHS administration issued orders for staff to work from home. Over the next several weeks, MNHS administrators created and initiated a continuity of operations plan determining essential work and essential rolls. History Center access was restricted to a handful of staff. We are very fortunate that Collections management was determined to play an essential function in continuity of operations. We asked for continued building access and were allowed special permission to enter the building daily for collections inspection rounds.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b2b284dd0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b2b284dd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most everyone else worked from home.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b2b284dd0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b2b284dd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daily inspection rounds, Collections Management staff created a standardized list of all areas within the history center and off-site storage. We payed attention to room environment, security and systems anomalies (such as pipe leaks, smells, pests etc) We created this spreadsheet to record and track temperature, relative humidity and to note anything out of the ordinary. Notice the numbers in red indicating a troublesome trend in relative humidity. Daily Inspection rounds were rotated between staff every day including holidays.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b2b284dd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b2b284dd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system of room inspections continued through March, April, and May with myself and the collections manager alone.. The state shut down created a fiscal emergency for the MN Historical Society. Of the approximately 700 employees on payroll, approximately 40 were determined “essential” to business continuity. The rest were furloughed on May16. Layoffs representing a 40% reduction in staff occurred in mid July. Events in the Twin Cities over the course of the Summer prompted administration to bring some staff out of furlough status and were allowed to enter the building. We added a collections associate to the building inspection rounds schedule.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b2b284dd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b2b284dd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b2b284dd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b2b284dd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…400,000sqft of mostly empty building. Later there would be scores of contractors working on restrooms, doors, and outside projects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b2b284dd0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2b2b284dd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the Mixed-up Files of Mrs. Basil E. Frankweiler. </a:t>
            </a:r>
            <a:r>
              <a:rPr lang="en">
                <a:solidFill>
                  <a:schemeClr val="dk1"/>
                </a:solidFill>
              </a:rPr>
              <a:t>Two runaways who hid out in the Metropolitan Museum of Art. </a:t>
            </a:r>
            <a:r>
              <a:rPr lang="en"/>
              <a:t>If you read this book when you were a kid, you may understand how odd it was to be the only person in an enormous museum building.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b2b284dd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b2b284dd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would also inspect off site storage. A cavernous building in a sketchy neighborhood. We watched out for water leaks, pest activity, and vandals. Small roof leaks, trash dumping and tagging were problems at this site.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a:t>
            </a:r>
            <a:r>
              <a:rPr lang="en-US" baseline="0" dirty="0"/>
              <a:t> Dr. Emerson, Nathan Dawson, Michael Lee and Katie Boodle at NEDCC for their help in the project.  Thank you and I will turn it over to Kathy.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DFB35-0DB2-422B-A8D4-D04C60372E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232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c4e84d2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c4e84d2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 quickly learned that although History Center staff were required to telework, state facilities staff and contractors were still coming in. They were considered essential staff and continue their preventative maintenance and capital projects. There were many scheduled projects – such as the construction of two sets of rest rooms adjacent to exhibit galleries. There were also several ad hoc projects.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b2b284dd0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b2b284dd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example the HVAC room behind this storage vault was scheduled  to receive several pallets of special filter replacement right after the stay at home order. This was going to happen regardless of a collections, library, or archives staff presence.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b2b284d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2b2b284d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our rounds, we discovered leaking pipes in our archives processing suite located directly below the cafe dishroom. This leak was found in June during one of our walk throughs. Four minor leaks in total were discovered that Summer and Fall.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b2b284dd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b2b284dd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pipe replacement project started with a leaking pipe and continues today as a nearly full system replacement in this area.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a5caef1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a5caef1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Meanwhile…on Memorial Day George Floyd was murdered in South Minneapolis.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b2b284dd0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2b2b284dd0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Protests began the next day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b2b284dd0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b2b284dd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days later; protest turned to riot along a five mile stretch of Lake street and surrounding blocks. This scene is about seven miles from the History Center. We could smell the smoke of the burning buildings.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b2b284dd0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2b2b284dd0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Protest marches continued the rest of the Year from the state capitol, walking past the History Center…</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2a5caef11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2a5caef1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…and on to the governor’s residence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b2b284dd0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b2b284dd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July, the Christopher Columbus statue on the front plaza of the capitol building was toppled as a symbol of colonization and indiginous suppression. There was at least one instance when on site History Center staff and contractors were asked to leave early due to potentially violent protests.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a:t>
            </a:r>
            <a:endParaRPr/>
          </a:p>
          <a:p>
            <a:pPr marL="0" lvl="0" indent="0" algn="l" rtl="0">
              <a:spcBef>
                <a:spcPts val="0"/>
              </a:spcBef>
              <a:spcAft>
                <a:spcPts val="0"/>
              </a:spcAft>
              <a:buNone/>
            </a:pPr>
            <a:endParaRPr/>
          </a:p>
          <a:p>
            <a:pPr marL="0" lvl="0" indent="0" algn="l" rtl="0">
              <a:spcBef>
                <a:spcPts val="0"/>
              </a:spcBef>
              <a:spcAft>
                <a:spcPts val="0"/>
              </a:spcAft>
              <a:buNone/>
            </a:pPr>
            <a:r>
              <a:rPr lang="en"/>
              <a:t>My name is Todd Topper. I am the manager of the Collections Management department for the Minnesota Historical Society. My team consists of conservators, registrars, database managers and of course collections managers. The Summer of 2020 gave us challenges know one could have predicted. This presentation will cover how we as collections managers changed our habits, methods, and expectations during the Spring and Summer of 2020 to address specific needs based on perceived and real threats. Let me start with context of place.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b2b284dd0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2b2b284dd0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objects conservator was brought back from furlough to consult on the various damaged monuments on the capitol complex.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bf864f38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bf864f38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Fears of violent protest and vandalism based on what we saw locally and at institutions across the country prompted us to create an ad hoc artifact evacuation plan for the galleries. At the request of lenders, a few borrowed objects were removed from display and secured.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2a5caef11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2a5caef11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bf864f38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bf864f38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b2b284dd0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b2b284dd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Saint Paul, Minnesota – on the Mississippi River. The homebase of the Minnesota Historical Society.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b2b284dd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b2b284dd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Minnesota,...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2b2b284dd0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2b2b284dd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known as the land of 10,000 lakes. But also known for….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b2b284dd0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b2b284dd0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Cold weather, ice, and walleye fishing;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b2b284dd0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b2b284dd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Vikings,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8410668" y="6356350"/>
            <a:ext cx="2018923" cy="365125"/>
          </a:xfrm>
        </p:spPr>
        <p:txBody>
          <a:bodyPr/>
          <a:lstStyle/>
          <a:p>
            <a:r>
              <a:rPr lang="en-US" dirty="0"/>
              <a:t>January 27, 2022</a:t>
            </a:r>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2674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57986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1531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4542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122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390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61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5762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433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5898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888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r>
              <a:rPr lang="en-US" dirty="0"/>
              <a:t>October 1, 2020    </a:t>
            </a:r>
          </a:p>
        </p:txBody>
      </p:sp>
    </p:spTree>
    <p:extLst>
      <p:ext uri="{BB962C8B-B14F-4D97-AF65-F5344CB8AC3E}">
        <p14:creationId xmlns:p14="http://schemas.microsoft.com/office/powerpoint/2010/main" val="3006733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857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6849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644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B16A98-5248-4B2A-9EEF-87EA18090CD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43279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16A98-5248-4B2A-9EEF-87EA18090CD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4155989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16A98-5248-4B2A-9EEF-87EA18090CD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116229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B16A98-5248-4B2A-9EEF-87EA18090CD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390062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B16A98-5248-4B2A-9EEF-87EA18090CD7}"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213023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B16A98-5248-4B2A-9EEF-87EA18090CD7}"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1746199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16A98-5248-4B2A-9EEF-87EA18090CD7}"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139216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61167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16A98-5248-4B2A-9EEF-87EA18090CD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1001513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16A98-5248-4B2A-9EEF-87EA18090CD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836978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16A98-5248-4B2A-9EEF-87EA18090CD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15917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16A98-5248-4B2A-9EEF-87EA18090CD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12B5-C5AD-4487-A52A-DEF3BF13F4E4}" type="slidenum">
              <a:rPr lang="en-US" smtClean="0"/>
              <a:t>‹#›</a:t>
            </a:fld>
            <a:endParaRPr lang="en-US"/>
          </a:p>
        </p:txBody>
      </p:sp>
    </p:spTree>
    <p:extLst>
      <p:ext uri="{BB962C8B-B14F-4D97-AF65-F5344CB8AC3E}">
        <p14:creationId xmlns:p14="http://schemas.microsoft.com/office/powerpoint/2010/main" val="1883678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E47354-3B99-4D97-BB68-A0EA3E76FD2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2000549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47354-3B99-4D97-BB68-A0EA3E76FD2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2476856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E47354-3B99-4D97-BB68-A0EA3E76FD2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3082472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E47354-3B99-4D97-BB68-A0EA3E76FD2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1764374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E47354-3B99-4D97-BB68-A0EA3E76FD24}"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1535873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E47354-3B99-4D97-BB68-A0EA3E76FD24}"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120399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452182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7354-3B99-4D97-BB68-A0EA3E76FD24}"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2070670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E47354-3B99-4D97-BB68-A0EA3E76FD2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733617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E47354-3B99-4D97-BB68-A0EA3E76FD2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2982946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47354-3B99-4D97-BB68-A0EA3E76FD2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3727454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47354-3B99-4D97-BB68-A0EA3E76FD2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F3A15-6EB8-4011-9589-DC7A51FBF9E9}" type="slidenum">
              <a:rPr lang="en-US" smtClean="0"/>
              <a:t>‹#›</a:t>
            </a:fld>
            <a:endParaRPr lang="en-US"/>
          </a:p>
        </p:txBody>
      </p:sp>
    </p:spTree>
    <p:extLst>
      <p:ext uri="{BB962C8B-B14F-4D97-AF65-F5344CB8AC3E}">
        <p14:creationId xmlns:p14="http://schemas.microsoft.com/office/powerpoint/2010/main" val="237592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p>
            <a:r>
              <a:rPr lang="en-US" dirty="0"/>
              <a:t>January 27, 2022</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87406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p>
            <a:r>
              <a:rPr lang="en-US" dirty="0"/>
              <a:t>January 27, 2022</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4801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p>
            <a:r>
              <a:rPr lang="en-US" dirty="0"/>
              <a:t>January 27, 2022</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0027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12833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1655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January 27, 2022</a:t>
            </a:r>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285194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55444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16A98-5248-4B2A-9EEF-87EA18090CD7}" type="datetimeFigureOut">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12B5-C5AD-4487-A52A-DEF3BF13F4E4}" type="slidenum">
              <a:rPr lang="en-US" smtClean="0"/>
              <a:t>‹#›</a:t>
            </a:fld>
            <a:endParaRPr lang="en-US"/>
          </a:p>
        </p:txBody>
      </p:sp>
    </p:spTree>
    <p:extLst>
      <p:ext uri="{BB962C8B-B14F-4D97-AF65-F5344CB8AC3E}">
        <p14:creationId xmlns:p14="http://schemas.microsoft.com/office/powerpoint/2010/main" val="3789059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47354-3B99-4D97-BB68-A0EA3E76FD24}" type="datetimeFigureOut">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F3A15-6EB8-4011-9589-DC7A51FBF9E9}" type="slidenum">
              <a:rPr lang="en-US" smtClean="0"/>
              <a:t>‹#›</a:t>
            </a:fld>
            <a:endParaRPr lang="en-US"/>
          </a:p>
        </p:txBody>
      </p:sp>
    </p:spTree>
    <p:extLst>
      <p:ext uri="{BB962C8B-B14F-4D97-AF65-F5344CB8AC3E}">
        <p14:creationId xmlns:p14="http://schemas.microsoft.com/office/powerpoint/2010/main" val="36726883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hyperlink" Target="mailto:pmccawley@scdah.sc.gov"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23.jp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24.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atearchivists.org/programs-education/cosa-webinar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s02web.zoom.us/meeting/register/tZYsde-qpjoqH9xwnKYrc7lJdTCcJOR2cn84"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statearchivists.org/research-resources/resource-center" TargetMode="External"/><Relationship Id="rId2" Type="http://schemas.openxmlformats.org/officeDocument/2006/relationships/hyperlink" Target="http://www.statearchivists.or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user/StateArchivists/" TargetMode="External"/><Relationship Id="rId4" Type="http://schemas.openxmlformats.org/officeDocument/2006/relationships/hyperlink" Target="http://www.facebook.com/CouncilOfStateArchivists"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jpe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634276" y="803705"/>
            <a:ext cx="4208656" cy="3034857"/>
          </a:xfrm>
        </p:spPr>
        <p:txBody>
          <a:bodyPr vert="horz" lIns="91440" tIns="45720" rIns="91440" bIns="45720" rtlCol="0" anchor="b">
            <a:normAutofit fontScale="90000"/>
          </a:bodyPr>
          <a:lstStyle/>
          <a:p>
            <a:pPr algn="r"/>
            <a:r>
              <a:rPr lang="en-US" sz="3400" b="1" kern="1200" dirty="0" err="1">
                <a:solidFill>
                  <a:srgbClr val="FFFFFF"/>
                </a:solidFill>
                <a:effectLst/>
                <a:latin typeface="+mj-lt"/>
                <a:ea typeface="+mj-ea"/>
                <a:cs typeface="+mj-cs"/>
              </a:rPr>
              <a:t>CoSA</a:t>
            </a:r>
            <a:r>
              <a:rPr lang="en-US" sz="3400" b="1" kern="1200" dirty="0">
                <a:solidFill>
                  <a:srgbClr val="FFFFFF"/>
                </a:solidFill>
                <a:effectLst/>
                <a:latin typeface="+mj-lt"/>
                <a:ea typeface="+mj-ea"/>
                <a:cs typeface="+mj-cs"/>
              </a:rPr>
              <a:t> Member Webinar</a:t>
            </a: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r>
              <a:rPr lang="en-US" sz="3400" b="1" dirty="0">
                <a:solidFill>
                  <a:srgbClr val="FFFFFF"/>
                </a:solidFill>
              </a:rPr>
              <a:t>Disaster Preparedness: Monitoring Your Collections During Adverse Conditions</a:t>
            </a:r>
            <a:br>
              <a:rPr lang="en-US" sz="3400" b="1" kern="1200" dirty="0">
                <a:solidFill>
                  <a:srgbClr val="FFFFFF"/>
                </a:solidFill>
                <a:effectLst/>
                <a:latin typeface="+mj-lt"/>
                <a:ea typeface="+mj-ea"/>
                <a:cs typeface="+mj-cs"/>
              </a:rPr>
            </a:br>
            <a:endParaRPr lang="en-US" sz="3400" b="1" kern="1200" dirty="0">
              <a:solidFill>
                <a:srgbClr val="FFFFFF"/>
              </a:solidFill>
              <a:effectLst/>
              <a:latin typeface="+mj-lt"/>
              <a:ea typeface="+mj-ea"/>
              <a:cs typeface="+mj-cs"/>
            </a:endParaRP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spcAft>
                <a:spcPts val="600"/>
              </a:spcAft>
            </a:pPr>
            <a:endParaRPr lang="en-US" sz="1800" b="1" kern="1200" dirty="0">
              <a:solidFill>
                <a:srgbClr val="FFFFFF"/>
              </a:solidFill>
              <a:effectLst>
                <a:outerShdw blurRad="38100" dist="38100" dir="2700000" algn="tl">
                  <a:srgbClr val="000000">
                    <a:alpha val="43137"/>
                  </a:srgbClr>
                </a:outerShdw>
              </a:effectLst>
              <a:latin typeface="+mn-lt"/>
              <a:ea typeface="+mn-ea"/>
              <a:cs typeface="+mn-cs"/>
            </a:endParaRPr>
          </a:p>
          <a:p>
            <a:pPr algn="r">
              <a:spcAft>
                <a:spcPts val="600"/>
              </a:spcAft>
            </a:pPr>
            <a:r>
              <a:rPr lang="en-US" sz="1800" b="1" kern="1200" dirty="0">
                <a:solidFill>
                  <a:srgbClr val="FFFFFF"/>
                </a:solidFill>
                <a:latin typeface="+mn-lt"/>
                <a:ea typeface="+mn-ea"/>
                <a:cs typeface="+mn-cs"/>
              </a:rPr>
              <a:t>May 26, 2022</a:t>
            </a:r>
          </a:p>
          <a:p>
            <a:pPr algn="r">
              <a:spcAft>
                <a:spcPts val="600"/>
              </a:spcAft>
            </a:pPr>
            <a:r>
              <a:rPr lang="en-US" sz="1800" b="1" kern="1200" dirty="0">
                <a:solidFill>
                  <a:srgbClr val="FFFFFF"/>
                </a:solidFill>
                <a:latin typeface="+mn-lt"/>
                <a:ea typeface="+mn-ea"/>
                <a:cs typeface="+mn-cs"/>
              </a:rPr>
              <a:t>3 pm Eastern</a:t>
            </a:r>
          </a:p>
        </p:txBody>
      </p:sp>
      <p:cxnSp>
        <p:nvCxnSpPr>
          <p:cNvPr id="70" name="Straight Connector 6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6096000" y="2931312"/>
            <a:ext cx="5459470" cy="996352"/>
          </a:xfrm>
          <a:prstGeom prst="rect">
            <a:avLst/>
          </a:prstGeom>
          <a:noFill/>
        </p:spPr>
      </p:pic>
      <p:sp>
        <p:nvSpPr>
          <p:cNvPr id="11" name="TextBox 10">
            <a:extLst>
              <a:ext uri="{FF2B5EF4-FFF2-40B4-BE49-F238E27FC236}">
                <a16:creationId xmlns:a16="http://schemas.microsoft.com/office/drawing/2014/main" id="{EBF33DA2-76E7-4F2D-A6A7-6D55EC70CCB8}"/>
              </a:ext>
            </a:extLst>
          </p:cNvPr>
          <p:cNvSpPr txBox="1"/>
          <p:nvPr/>
        </p:nvSpPr>
        <p:spPr>
          <a:xfrm rot="10800000" flipV="1">
            <a:off x="6145011" y="6058679"/>
            <a:ext cx="5879921" cy="261610"/>
          </a:xfrm>
          <a:prstGeom prst="rect">
            <a:avLst/>
          </a:prstGeom>
          <a:noFill/>
        </p:spPr>
        <p:txBody>
          <a:bodyPr wrap="square">
            <a:spAutoFit/>
          </a:bodyPr>
          <a:lstStyle/>
          <a:p>
            <a:pPr>
              <a:spcAft>
                <a:spcPts val="600"/>
              </a:spcAft>
            </a:pPr>
            <a:r>
              <a:rPr lang="en-US" sz="1100" dirty="0"/>
              <a:t>Disclaimer:  This webinar is being recorded and will be available for viewing on the CoSA website.</a:t>
            </a:r>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A triage area was set up to do initial assessments.</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3874" y="747132"/>
            <a:ext cx="6671010" cy="4963749"/>
          </a:xfrm>
          <a:prstGeom prst="rect">
            <a:avLst/>
          </a:prstGeom>
        </p:spPr>
      </p:pic>
    </p:spTree>
    <p:extLst>
      <p:ext uri="{BB962C8B-B14F-4D97-AF65-F5344CB8AC3E}">
        <p14:creationId xmlns:p14="http://schemas.microsoft.com/office/powerpoint/2010/main" val="153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Drying stations for Revolutionary War Audited Accounts.</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766248" y="1093891"/>
            <a:ext cx="5675973" cy="4692526"/>
          </a:xfrm>
          <a:prstGeom prst="rect">
            <a:avLst/>
          </a:prstGeom>
        </p:spPr>
      </p:pic>
    </p:spTree>
    <p:extLst>
      <p:ext uri="{BB962C8B-B14F-4D97-AF65-F5344CB8AC3E}">
        <p14:creationId xmlns:p14="http://schemas.microsoft.com/office/powerpoint/2010/main" val="22160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Checking the status of the drying process.</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0213" y="747132"/>
            <a:ext cx="6618332" cy="4963749"/>
          </a:xfrm>
          <a:prstGeom prst="rect">
            <a:avLst/>
          </a:prstGeom>
        </p:spPr>
      </p:pic>
    </p:spTree>
    <p:extLst>
      <p:ext uri="{BB962C8B-B14F-4D97-AF65-F5344CB8AC3E}">
        <p14:creationId xmlns:p14="http://schemas.microsoft.com/office/powerpoint/2010/main" val="643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Every available space was utilized.</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0213" y="747132"/>
            <a:ext cx="6618332" cy="4963749"/>
          </a:xfrm>
          <a:prstGeom prst="rect">
            <a:avLst/>
          </a:prstGeom>
        </p:spPr>
      </p:pic>
    </p:spTree>
    <p:extLst>
      <p:ext uri="{BB962C8B-B14F-4D97-AF65-F5344CB8AC3E}">
        <p14:creationId xmlns:p14="http://schemas.microsoft.com/office/powerpoint/2010/main" val="177596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Volumes interleaved with blotting paper.</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637504" y="1367601"/>
            <a:ext cx="4963748" cy="3722811"/>
          </a:xfrm>
          <a:prstGeom prst="rect">
            <a:avLst/>
          </a:prstGeom>
        </p:spPr>
      </p:pic>
    </p:spTree>
    <p:extLst>
      <p:ext uri="{BB962C8B-B14F-4D97-AF65-F5344CB8AC3E}">
        <p14:creationId xmlns:p14="http://schemas.microsoft.com/office/powerpoint/2010/main" val="22942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A warped cover board.</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6439728" y="1589708"/>
            <a:ext cx="4934516" cy="3700887"/>
          </a:xfrm>
          <a:prstGeom prst="rect">
            <a:avLst/>
          </a:prstGeom>
        </p:spPr>
      </p:pic>
    </p:spTree>
    <p:extLst>
      <p:ext uri="{BB962C8B-B14F-4D97-AF65-F5344CB8AC3E}">
        <p14:creationId xmlns:p14="http://schemas.microsoft.com/office/powerpoint/2010/main" val="407521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A damaged volume cover.</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9728" y="602167"/>
            <a:ext cx="4934516" cy="5675970"/>
          </a:xfrm>
          <a:prstGeom prst="rect">
            <a:avLst/>
          </a:prstGeom>
        </p:spPr>
      </p:pic>
    </p:spTree>
    <p:extLst>
      <p:ext uri="{BB962C8B-B14F-4D97-AF65-F5344CB8AC3E}">
        <p14:creationId xmlns:p14="http://schemas.microsoft.com/office/powerpoint/2010/main" val="158897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863" y="635620"/>
            <a:ext cx="3824870" cy="5675971"/>
          </a:xfrm>
        </p:spPr>
        <p:txBody>
          <a:bodyPr>
            <a:normAutofit/>
          </a:bodyPr>
          <a:lstStyle/>
          <a:p>
            <a:r>
              <a:rPr lang="en-US" sz="3600" dirty="0"/>
              <a:t>A mold outbreak.</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426136" y="1121770"/>
            <a:ext cx="6099717" cy="4436048"/>
          </a:xfrm>
          <a:prstGeom prst="rect">
            <a:avLst/>
          </a:prstGeom>
        </p:spPr>
      </p:pic>
    </p:spTree>
    <p:extLst>
      <p:ext uri="{BB962C8B-B14F-4D97-AF65-F5344CB8AC3E}">
        <p14:creationId xmlns:p14="http://schemas.microsoft.com/office/powerpoint/2010/main" val="99783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863" y="635620"/>
            <a:ext cx="3824870" cy="5675971"/>
          </a:xfrm>
        </p:spPr>
        <p:txBody>
          <a:bodyPr>
            <a:normAutofit/>
          </a:bodyPr>
          <a:lstStyle/>
          <a:p>
            <a:r>
              <a:rPr lang="en-US" sz="3600" dirty="0"/>
              <a:t>Comptroller General correspondence files.</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544865" y="1095532"/>
            <a:ext cx="6263701" cy="4837493"/>
          </a:xfrm>
          <a:prstGeom prst="rect">
            <a:avLst/>
          </a:prstGeom>
        </p:spPr>
      </p:pic>
    </p:spTree>
    <p:extLst>
      <p:ext uri="{BB962C8B-B14F-4D97-AF65-F5344CB8AC3E}">
        <p14:creationId xmlns:p14="http://schemas.microsoft.com/office/powerpoint/2010/main" val="154214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863" y="635620"/>
            <a:ext cx="3824870" cy="5675971"/>
          </a:xfrm>
        </p:spPr>
        <p:txBody>
          <a:bodyPr>
            <a:normAutofit/>
          </a:bodyPr>
          <a:lstStyle/>
          <a:p>
            <a:r>
              <a:rPr lang="en-US" sz="3600" dirty="0"/>
              <a:t>Damaged volume and label.</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9440" y="802888"/>
            <a:ext cx="5684736" cy="5508703"/>
          </a:xfrm>
          <a:prstGeom prst="rect">
            <a:avLst/>
          </a:prstGeom>
        </p:spPr>
      </p:pic>
    </p:spTree>
    <p:extLst>
      <p:ext uri="{BB962C8B-B14F-4D97-AF65-F5344CB8AC3E}">
        <p14:creationId xmlns:p14="http://schemas.microsoft.com/office/powerpoint/2010/main" val="82885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8" y="627564"/>
            <a:ext cx="7474172" cy="1325563"/>
          </a:xfrm>
        </p:spPr>
        <p:txBody>
          <a:bodyPr>
            <a:normAutofit/>
          </a:bodyPr>
          <a:lstStyle/>
          <a:p>
            <a:r>
              <a:rPr lang="en-US" dirty="0"/>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6428" y="1953127"/>
            <a:ext cx="6467867" cy="3280859"/>
          </a:xfrm>
        </p:spPr>
        <p:txBody>
          <a:bodyPr anchor="ctr">
            <a:normAutofit/>
          </a:bodyPr>
          <a:lstStyle/>
          <a:p>
            <a:pPr marL="0" indent="0">
              <a:buNone/>
            </a:pPr>
            <a:r>
              <a:rPr lang="en-US" sz="1800" b="0" dirty="0"/>
              <a:t>Welcome and Overview</a:t>
            </a:r>
          </a:p>
          <a:p>
            <a:pPr marL="0" indent="0">
              <a:buNone/>
            </a:pPr>
            <a:r>
              <a:rPr lang="en-US" sz="1800" b="0" dirty="0"/>
              <a:t>Presentations:</a:t>
            </a:r>
          </a:p>
          <a:p>
            <a:pPr marL="0" indent="0">
              <a:buNone/>
            </a:pPr>
            <a:r>
              <a:rPr lang="en-US" sz="1800" b="0" dirty="0"/>
              <a:t>     Patrick McCawley – South Carolina Department of </a:t>
            </a:r>
            <a:br>
              <a:rPr lang="en-US" sz="1800" b="0" dirty="0"/>
            </a:br>
            <a:r>
              <a:rPr lang="en-US" sz="1800" b="0" dirty="0"/>
              <a:t>		     Archives and  History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Jennifer Simmons – Colorado State Archives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Todd Topper – Minnesota Historical Society</a:t>
            </a:r>
            <a:endParaRPr lang="en-US" sz="1800" b="0" dirty="0"/>
          </a:p>
          <a:p>
            <a:pPr marL="0" indent="0">
              <a:buNone/>
            </a:pPr>
            <a:r>
              <a:rPr lang="en-US" sz="1800" b="0" dirty="0"/>
              <a:t>Q and A</a:t>
            </a:r>
          </a:p>
          <a:p>
            <a:pPr marL="0" indent="0">
              <a:buNone/>
            </a:pPr>
            <a:r>
              <a:rPr lang="en-US" sz="1800" b="0" dirty="0"/>
              <a:t>Upcoming Programs and Webinars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600" dirty="0"/>
          </a:p>
          <a:p>
            <a:pPr marL="342900" indent="-342900">
              <a:buFont typeface="Arial" panose="020B0604020202020204" pitchFamily="34" charset="0"/>
              <a:buChar char="•"/>
            </a:pPr>
            <a:endParaRPr lang="en-US" sz="600" dirty="0"/>
          </a:p>
          <a:p>
            <a:endParaRPr lang="en-US" sz="6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May 26, 2022</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51154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Lesson learned</a:t>
            </a:r>
          </a:p>
        </p:txBody>
      </p:sp>
      <p:sp>
        <p:nvSpPr>
          <p:cNvPr id="3" name="Content Placeholder 2"/>
          <p:cNvSpPr>
            <a:spLocks noGrp="1"/>
          </p:cNvSpPr>
          <p:nvPr>
            <p:ph idx="1"/>
          </p:nvPr>
        </p:nvSpPr>
        <p:spPr/>
        <p:txBody>
          <a:bodyPr>
            <a:normAutofit/>
          </a:bodyPr>
          <a:lstStyle/>
          <a:p>
            <a:r>
              <a:rPr lang="en-US" sz="4000" dirty="0"/>
              <a:t>Flexibility</a:t>
            </a:r>
          </a:p>
          <a:p>
            <a:r>
              <a:rPr lang="en-US" sz="4000" dirty="0"/>
              <a:t>Leadership</a:t>
            </a:r>
          </a:p>
          <a:p>
            <a:r>
              <a:rPr lang="en-US" sz="4000" dirty="0"/>
              <a:t>Organization</a:t>
            </a:r>
          </a:p>
          <a:p>
            <a:r>
              <a:rPr lang="en-US" sz="4000" dirty="0"/>
              <a:t>Triage</a:t>
            </a:r>
          </a:p>
          <a:p>
            <a:r>
              <a:rPr lang="en-US" sz="4000" dirty="0"/>
              <a:t>Patience</a:t>
            </a:r>
          </a:p>
        </p:txBody>
      </p:sp>
    </p:spTree>
    <p:extLst>
      <p:ext uri="{BB962C8B-B14F-4D97-AF65-F5344CB8AC3E}">
        <p14:creationId xmlns:p14="http://schemas.microsoft.com/office/powerpoint/2010/main" val="134328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4185" y="2988527"/>
            <a:ext cx="4605454" cy="3055434"/>
          </a:xfrm>
        </p:spPr>
        <p:txBody>
          <a:bodyPr>
            <a:normAutofit fontScale="90000"/>
          </a:bodyPr>
          <a:lstStyle/>
          <a:p>
            <a:r>
              <a:rPr lang="en-US" sz="2800" dirty="0">
                <a:latin typeface="+mn-lt"/>
              </a:rPr>
              <a:t>Patrick McCawley</a:t>
            </a:r>
            <a:br>
              <a:rPr lang="en-US" sz="2800" dirty="0">
                <a:latin typeface="+mn-lt"/>
              </a:rPr>
            </a:br>
            <a:r>
              <a:rPr lang="en-US" sz="2800" dirty="0">
                <a:latin typeface="+mn-lt"/>
              </a:rPr>
              <a:t>Supervisor, Record Services</a:t>
            </a:r>
            <a:br>
              <a:rPr lang="en-US" sz="2800" dirty="0">
                <a:latin typeface="+mn-lt"/>
              </a:rPr>
            </a:br>
            <a:r>
              <a:rPr lang="en-US" sz="2800" dirty="0">
                <a:latin typeface="+mn-lt"/>
              </a:rPr>
              <a:t>SC Dept. of Archives and History</a:t>
            </a:r>
            <a:br>
              <a:rPr lang="en-US" sz="2800" dirty="0">
                <a:latin typeface="+mn-lt"/>
              </a:rPr>
            </a:br>
            <a:r>
              <a:rPr lang="en-US" sz="2800" dirty="0">
                <a:latin typeface="+mn-lt"/>
              </a:rPr>
              <a:t>8301 </a:t>
            </a:r>
            <a:r>
              <a:rPr lang="en-US" sz="2800" dirty="0" err="1">
                <a:latin typeface="+mn-lt"/>
              </a:rPr>
              <a:t>Parklane</a:t>
            </a:r>
            <a:r>
              <a:rPr lang="en-US" sz="2800" dirty="0">
                <a:latin typeface="+mn-lt"/>
              </a:rPr>
              <a:t> Road</a:t>
            </a:r>
            <a:br>
              <a:rPr lang="en-US" sz="2800" dirty="0">
                <a:latin typeface="+mn-lt"/>
              </a:rPr>
            </a:br>
            <a:r>
              <a:rPr lang="en-US" sz="2800" dirty="0">
                <a:latin typeface="+mn-lt"/>
              </a:rPr>
              <a:t>Columbia, SC 29223</a:t>
            </a:r>
            <a:br>
              <a:rPr lang="en-US" sz="2800" dirty="0">
                <a:latin typeface="+mn-lt"/>
              </a:rPr>
            </a:br>
            <a:r>
              <a:rPr lang="en-US" sz="2800" dirty="0">
                <a:latin typeface="+mn-lt"/>
              </a:rPr>
              <a:t>803-896-6203</a:t>
            </a:r>
            <a:br>
              <a:rPr lang="en-US" sz="2800" dirty="0">
                <a:latin typeface="+mn-lt"/>
              </a:rPr>
            </a:br>
            <a:r>
              <a:rPr lang="en-US" sz="2800" dirty="0">
                <a:latin typeface="+mn-lt"/>
                <a:hlinkClick r:id="rId3"/>
              </a:rPr>
              <a:t>pmccawley@scdah.sc.gov</a:t>
            </a:r>
            <a:r>
              <a:rPr lang="en-US" sz="2800" dirty="0">
                <a:latin typeface="+mn-lt"/>
              </a:rPr>
              <a:t> </a:t>
            </a:r>
            <a:br>
              <a:rPr lang="en-US" sz="2800" dirty="0">
                <a:latin typeface="+mn-lt"/>
              </a:rPr>
            </a:br>
            <a:endParaRPr lang="en-US" sz="2800" dirty="0">
              <a:latin typeface="+mn-lt"/>
            </a:endParaRPr>
          </a:p>
        </p:txBody>
      </p:sp>
      <p:pic>
        <p:nvPicPr>
          <p:cNvPr id="5" name="Content Placeholder 4"/>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4397380" y="212504"/>
            <a:ext cx="2178040" cy="2178040"/>
          </a:xfrm>
        </p:spPr>
      </p:pic>
      <p:pic>
        <p:nvPicPr>
          <p:cNvPr id="3" name="Content Placeholder 2"/>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796538" y="2841566"/>
            <a:ext cx="3742008" cy="3559233"/>
          </a:xfrm>
        </p:spPr>
      </p:pic>
    </p:spTree>
    <p:extLst>
      <p:ext uri="{BB962C8B-B14F-4D97-AF65-F5344CB8AC3E}">
        <p14:creationId xmlns:p14="http://schemas.microsoft.com/office/powerpoint/2010/main" val="94727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Colorado State Archives: Providing Access to Records During Times of Civil Unrest</a:t>
            </a:r>
          </a:p>
        </p:txBody>
      </p:sp>
      <p:sp>
        <p:nvSpPr>
          <p:cNvPr id="3" name="Subtitle 2"/>
          <p:cNvSpPr>
            <a:spLocks noGrp="1"/>
          </p:cNvSpPr>
          <p:nvPr>
            <p:ph type="subTitle" idx="1"/>
          </p:nvPr>
        </p:nvSpPr>
        <p:spPr/>
        <p:txBody>
          <a:bodyPr/>
          <a:lstStyle/>
          <a:p>
            <a:r>
              <a:rPr lang="en-US" dirty="0"/>
              <a:t>Presented by: Jennifer Simmons</a:t>
            </a:r>
          </a:p>
          <a:p>
            <a:r>
              <a:rPr lang="en-US" dirty="0"/>
              <a:t>Research Desk Supervisor and Program Administrator</a:t>
            </a:r>
          </a:p>
          <a:p>
            <a:r>
              <a:rPr lang="en-US" dirty="0"/>
              <a:t>Colorado State Archives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48300"/>
            <a:ext cx="8963025" cy="1409700"/>
          </a:xfrm>
          <a:prstGeom prst="rect">
            <a:avLst/>
          </a:prstGeom>
        </p:spPr>
      </p:pic>
    </p:spTree>
    <p:extLst>
      <p:ext uri="{BB962C8B-B14F-4D97-AF65-F5344CB8AC3E}">
        <p14:creationId xmlns:p14="http://schemas.microsoft.com/office/powerpoint/2010/main" val="60326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38200" y="1690688"/>
            <a:ext cx="5961611" cy="5167311"/>
          </a:xfrm>
        </p:spPr>
        <p:txBody>
          <a:bodyPr>
            <a:normAutofit lnSpcReduction="10000"/>
          </a:bodyPr>
          <a:lstStyle/>
          <a:p>
            <a:r>
              <a:rPr lang="en-US" dirty="0"/>
              <a:t>CSA is located in downtown Denver, a block south of the Capitol bldg.</a:t>
            </a:r>
          </a:p>
          <a:p>
            <a:endParaRPr lang="en-US" dirty="0"/>
          </a:p>
          <a:p>
            <a:r>
              <a:rPr lang="en-US" dirty="0"/>
              <a:t>CSA serves all 50 states and several countries, including the Armed Forces</a:t>
            </a:r>
          </a:p>
          <a:p>
            <a:endParaRPr lang="en-US" dirty="0"/>
          </a:p>
          <a:p>
            <a:r>
              <a:rPr lang="en-US" dirty="0"/>
              <a:t>Need for modern records meant CSA</a:t>
            </a:r>
          </a:p>
          <a:p>
            <a:pPr marL="0" indent="0">
              <a:buNone/>
            </a:pPr>
            <a:r>
              <a:rPr lang="en-US" dirty="0"/>
              <a:t>   was open for requests during </a:t>
            </a:r>
          </a:p>
          <a:p>
            <a:pPr marL="0" indent="0">
              <a:buNone/>
            </a:pPr>
            <a:r>
              <a:rPr lang="en-US" dirty="0"/>
              <a:t>   COVID-19 and protests during</a:t>
            </a:r>
          </a:p>
          <a:p>
            <a:pPr marL="0" indent="0">
              <a:buNone/>
            </a:pPr>
            <a:r>
              <a:rPr lang="en-US" dirty="0"/>
              <a:t>   summer, 2020.</a:t>
            </a:r>
            <a:br>
              <a:rPr lang="en-US" dirty="0"/>
            </a:br>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2770"/>
            <a:ext cx="3705658" cy="582824"/>
          </a:xfrm>
          <a:prstGeom prst="rect">
            <a:avLst/>
          </a:prstGeom>
        </p:spPr>
      </p:pic>
      <p:sp>
        <p:nvSpPr>
          <p:cNvPr id="5" name="AutoShape 2" descr="data:image/png;base64,iVBORw0KGgoAAAANSUhEUgAAA6QAAAJfCAYAAABonRuzAAAAAXNSR0IArs4c6QAAIABJREFUeF7snQd8FGX+/7+QkIRASAKBEIgQagDpoBSNdAGRcthB1LMX7N7ZTj31znI/xd7+h8rZOBt2QREEQRQOUaSJFEHpvRNS/6/vE5/x2cnMzszuzuzs7mdeLw7ZfeYp7+eZvf3st9VYvXr1g0R0G+ECARAAARAAARAAARAAARAAARAAAY8I1KhRY0qN1atXV3o0HoYBARAAARAAARAAARAAARAAARAAAY2AJkjbtm0LLCAAAiAAAiAAAiAAAiAAAiAAAiDgOoGff/5ZjAFB6jpqDAACIAACIAACIAACIAACIAACIKASgCDFeQABEAABEAABEAABEAABEAABEIgKAQjSqGDHoCAAAiAAAiAAAiAAAiAAAiAAAhCkOAMgAAIgAAIgAAIgAAIgAAIgAAJRIQBBGhXsGBQEQAAEQAAEQAAEQAAEQAAEQACCFGcABEAABEAABEAABEAABEAABEAgKgQgSKOCHYOCAAiAAAiAAAiAAAiAAAiAAAhAkOIMgAAIgAAIgAAIgAAIgAAIgAAIRIUABGlUsGNQEAABEAABEAABEAABEAABEAABCFKcARAAARAAARAAARAAARAAARAAgagQgCCNCnYMCgIgAAIgAAIgAAIgAAIgAAIgAEGKMwACIAACIAACIAACIAACIAACIBAVAhCkUcGOQUEABEAABEAABEAABEAABEAABCBIcQZAAAR8QaC8vIyee+df9P6cN8R8Wh/Xnh6/5RVKS6nti/lhEiAAAiAAAiAAAiAAApEnAEEaeaboMQYJfP/TQnpz5ku0eOXXYvbJSck0uNdImnjOHRBEHu3n8+/8i96Z9Yo2GgvR1/7xGWVl1DecAfbMo43BMCAAAiAAAiAAAiDgIgEIUhfhouvYIDD962n06Gt3G062b5eBdN+VT/p6IcvWLqEbH71AiOjHb3mV2hV08vV8jSZXUnqMLrpnBO3Yu43sMLe7Z5FgE4k+Ym5DMGEQAAEQAAEQAAEQ8IgABKlHoDGMPwmoQohdRG+76EEqaNKadu/fSe9/+TrtPbibbplwvz8n//us4kEwqfswYcRVdOHp15gyd7JnkWATiT58fYAwORAAARAAARAAARCIIgEI0ijCx9DRJ7B11ya66sGz6dCRA2QlhHi2HOc45aOn6aN5b4l7+Orcpiddd+7fhJBVrx17ttJbM1/WYiLZgnnJ6BvorCEXiX7ueeEG+nbZHLr1wgfo123raepnk4V7sHRTtTOW3s1Vji+tjNzHp1+/K/6s+XWlePu43BZ02klniHnINRnNhefbomlbcZ8+nlOdfzCLpp6B5HXGwAl0UtdBYnwza6fZftjds0iwserD6ZmI/onHDEAABEAABEAABEDAXwQgSP21H5iNxwRUaxsLsJvPv4+G9B5lOAu1rb6B3l1WFU1qW9muzXHtNUGqvi8FaXpaHc2FNdhYwQTTPZdNMhxD9icFnyou9XMZN/xyeumDJ8TLd178Lxpwwmniv+2IQjMGcgzZn1NBanfPIsHGSpA6ORMeH20MBwIgAAIgAAIgAAIxQQCCNCa2CZN0k4BeELFovGjktTRmwLiAhEZSnKjiky2AT/73n8LSqVoK1bZ3XfqosAZy20mv/50uGjmR9IKU773j4oe18ZyMZeZSKoVmVkY2nX/aldS4QVMxhxsemSBiNaXVs1ZSrQDhqs5FFZXq+iQzs7hVVeTqecnxVWuwE5ddPgt29yxcNjzHYC67TvbJzTOMvkEABEAABEAABEAgVglAkMbqzmHeESUw89sP6Zm3H9LccLlzVUgFE0xSHBlZN83cWVXBps8m62QszkDrNMZRiigjQWqU2Va2l+9lpNfTBKxZaZZgFlQjMetUkPL+WO0ZtwmXTTBB6nSfInpg0RkIgAAIgAAIgAAIxAkBCNI42UgsI3wCMt7yxQ+e0ISpFGFHjx3RYk3NRpICNrNutmVcarAYTCtXV71YDia6ZBzq4lULtBhSOX8jQWokoGX/fB+72bZr0dlyffp7pKuvKhJlf/xeKIKU7w+2Z1Zi3Q6bYILU6T6Ff0LRAwiAAAiAAAiAAAjEHwEI0vjbU6woTAIsVP793iStJqZehJl1byRezRLzhCtIVUumlVsquxMbXXYFqb4kS59O/UWZnGBlZrwSpHJdRnvGQjdcNuEKUqtaqmEeVdwOAiAAAiAAAiAAAjFPAII05rcQC3CDgF5QcQyorJNplY3XLO5SnWcwQerUWmgmutQ1qHMO5rJr5mKsuu327TKAZv/v02qZd9X1eeGyq993IxEcLptQXXbdOJPoEwRAAARAAARAAATikQAEaTzuKtZkmwALlien3i8SDckyJGqiIqOsuPyaTFTEA8nSJpwo6L4rnwwo6aJP6PPcO/+iU7oNoVO6n6rFYepFoD4hULCxeHxViF0x9hatnIv6OpeW4ezBqlC0ayHVjyHhqll39cD1MbKP3PgStSvoZDg+iz4nItzunvF44bJRBSmvUeXrdJ9sH0o0BAEQAAEQAAEQAIEEIgBBmkCbjaVWJ6AKFiM+qmXRKmZQFZbB+mUhF0yQ8jycjGVUeoTn8rdL/s+0dAyP4USQ6kvD2HFFDcZA7+7rVJDe+OgFpsdZ3bNw2ejFshxU7rWTfcLzBwIgAAIgAAIgAAIgUJ0ABClORUITYKG15Kdv6dVPn6eV63/QWHRu05OuOfs2apXfLoCPtIZ+sehjLfHRcbktaNywy6io+5CAMjEsVh555S5auuZ/og9ud9pJZwgLZjCXXTmgk7FY/N313ERtTlKUcR8PT7lDm0OLJm1oVL9z6Ymp9zsSpDwntdSKmWuv/jDJUjeLV36tvTW410g699RLqKBJa+01J4LU6Z6Fw4YFKV9mffB7TvZJLnjq1KmWz12bNm2oW7dulJSUZNkWDUAABNwnUFpaSmvWrKGNGzdS8+bNqU6dOuJvJ9e+fftoy5YtlJWVRU2aNLF1686dO4n/NGzYUPxx++L58TzXrl0rxsvMzKQOHTq4PazWf7TH1y9Uzodft8PhyJEjtGHDBtFNQUEBpaene8bO7YHkMyDH4TPMZ9nJFYnnyMl48dI23s8hBGm8nFSsAwRcJhAsUZHLQ8dd93YEKS+6e/fuVFhYGHfrx4JAwOhL/9133038Zd7s4i/2Xbp0ofbt21O/fv2oVq1ahk35i5tVX+qN3Oett95q2td///tfIc5YpBld/KV85MiRYk7Bri+++IJeeuklrUnPnj3ppptuCnrPq6++StOnT9faTJgwgYYPHx5wT6TWO3fuXJo2bZoQv/qLWfft25fOOeccTYDo1+P0VDNzZi8vp+PbGc8OGxaZLLqHDRtG/EOgei1evJgmTZqkvcQc7rvvPtMfIvTt+cY33njDcqp25hmN888T57kFewb4R5lRo0ZRnz59TNdp1QffaOc58poTM+fz0bp1axo8eHDIPy6E+6zw2NyHvMI5h/x8/+Mf/zB8zmX//BzwmgcNGmT6w5mdvbD7OcvtIEgtPybQAARAgAnIxEbBsuuCVGQIrF69mpYsWUJpaWni/+hhJY0MV/TiXwIffvih+NJr9+Ivr9dee62hMHDaF3/h/Nvf/lZtaO7n3XffJbbo2LlYXF1xxRWmFiPui//Iy2xcdawXXniBWKjJ64wzziD+o16RWC+LLhZTVhd/Mb744otFM/16rO7Vv8+spIgPZXw74zllwz8S8LmSP3bw3l9//fUBP0YE+yHh9ttvFxZ0edn50YHbOp2nF+dfzsvuM8A/lPAPJvrL6XPEzwWfMSMPgmhyYnHKz57+ByE75zDcZ4V58I9F6o9ioZ5D/oGLf+iye/F3kHPPPddwX518Zlt93kGQ2t0RtAOBBCagutTK2FPpzprAWFxbenl5ufiCUlxcDCupa5TRsZ8IhPKFjV0Fn3jiiWqWUqd96S2kLELYgsDuuU4v/tL64IMPGrrWuiVIw12vky/5LCBZSIYiovQsWfixVS3U8e3sjVM23KcquvnfRl/geY/17tpLly6lhx9+OGBaRu2M5h3KPN06/3J+dn8kkO3ZvZufR3mF8xzxDwLcl94dOJqc5LpYKLNng12X+0g9KyxG9UIylHMYCkP1uZccnPYTzBOF+4QgtfOJhjYgkOAEzLLVJjgWV5cPK6mreNG5zwjov9zwl33V2sJuZm+++WY1t1mjX++t+tIvXR+byW61qnsct+c2p5xyinAX5i+i7K7GbryzZs2q5vrG7m733ntvNcJeCVI9O6v1XnrppQGu0mx5YYuMFAO81q+++kowOeGEEzRByu7VqjuxHIfbqm6/bBlhburFgoMtTfx3qOPbOcJmzGUcI8/TyE158uTJmnumkZVUL1p5LnoBZ9c6yvdanVkvzz/P55tvvqGnnnqqGmIWJq1atRLPAHP58ccfRVsWS3pBGu5zZEcEufk5sX//frG+BQsWVPOSMHvGzc5kJJ4V7ltvrQ/lHFqdte+++04863rPEL34terH6nNH/z4EqZ1PNLQBARAAAY8JwErqMXAMF1UCdsQaf6ljl0hV7Bj96m6nL7PFsrslj6Fe/KWXLSJGCYV4Tvfff3+Amybfq4+PNBIdVi5sfI8dl91w1stC4uqrrw5Y77PPPmvodsxrPXz4sGViJbYur1y5UuvTyM1YvunG+Opi7LDh88Rf9NVLv396K6negmd0buxaR+2eDS/OP8/FSIDzetmizSJbf3F75swMZCx2pJ4jKxFk9AxFmhP/IMPiXHXFZgb8ow0LwnAuJ88KjxOJc2jnmTCy9utdsu3044QNBKkTWmgLAiAAAh4SkFZSzubJliBcIBCvBOx+udELNL1Vxu6XezOO+iRCZq6D6v1GoopdUfkLvFNxpJ+X24KUhSN/KZYXr/e5554LOXkL9+PkS7Yb44fCnAWp+kOHGt9qJtJU6zwLFrYUysuJddTJmXX7/BvNJRTx5dZzFK3PCRbdnChNFaV2PhusPq+dPCuROod2GVrFQ9vtx4qBfB+C1C4ptAMBEAABjwmoVtKioiLKz8/3eAYYDgS8IWD3yw0n0eCYQ3mx9ZKtKKGIEKOV3XLLLcId16mw4NhBtipEel5uC1JeK69ZvcyS09g9CU6+ZLsxfihnQe82zEmu9CVe9NYpGcPJVmMWtKqLoxPrqBNB6vb557nonwGzWNVg58Gt5yianxNGGZTZc8LIauzGsyL7DPcc2mWo/+zRW6Pt9mOXBQSpXVJoBwIgAAJRICCtpNnZ2aIsAS4QiEcCdr7cGFkpImWJlEwvvPDCAGEhE+9YMdeXdWDryX/+85+whbLbgpQnqF8zv8au0JxZ02mdVb7XiSB1Y3ynglSfVMnoRw7u08iVlS2p7CKqJptxah21K0i9OP9G+2GWZTXYM+HWcxTtzwl2b1cz3fIzEo73ktNnJRLn0A5DHkf/I5s+XtVuP1afnfJ9CFK7pNAOBEAABKJAAFbSKEDHkJ4TsPpyw+6U/KVfX5rEyBKl74sz3xYUFBiuieuHylqYRtY6u5YuvespD6aPxbRao9EEQxGkdtcrx9Nb3dR5sFVk7Nix1ayFwQ6I0y/ZkR4/mCCVyalkm1WrVgXEuzK7u+66y1SI661TzIctpKorp90z40Q4e3H+eT5G8bR692WrD4dwniOj2EX1ObJ6hsLhZCemWy/SjH4Qs+Kjvu/0WZH3hnMOrRjyGCy69VZ/fQ3kUD9nzfhAkDo5OWgLAiAAAlEgACtpFKBjSE8J6L/c2BncLFmOk77UTJ5WX4aDzckoiQtn2uVsnPKy80VQP0YogjTYPI0yl9opzxGsNqR+PKdfsiM9fjChF4wNi1VOyhOsnIeRlVTtMxTrKN/v5MzK8SJ9/rlfo2fAyH05GMdwniMutXTPPfcEdK8+R25ysiNI9ZmDnWbbDfdZkfeHcw6tPof4BwX+3NGXvbJKMOX0c0ffHoLUzv/roQ0IgAAIRJEArKRRhI+hPSHg5IsmCwd2lWPrhNHlpC9VoM2dO1d8EVOvN954w9b6jSxL+i/yVl8EjQbyQpDyuPwF9/nnnw9IzKOfD1sPOWZOH1sZiS/ZkRw/VEEq72PXRLYGsdu10WVUl1S2C8U66lSQunX+eR5613N+jeuBGmWYNnsw3HyOnDzbTjnZEaR6a75RUjVbHxi/N3L6443ad6jnMJhlU2/tl+MZ/fjhZC+MfgiDIHVyUtAWBEAggMDWXZvokVfuoqVr/kfJScl0yegb6KwhFwW0KS8vo3teuIF+WL2Qnr51KhU0aQ2KESAAK2kEIKIL3xKw++VG1q9kQWp26fvSu2mq97Vu3Vpz2TX6Im33y7iRy260LKR212vEjy29zE/vGi3bcoKbBx54wLAsjGwTzpfsSIwfTJCqbHgsjv/csGFDQB1Wvj+YK6aZdSpU66gTQerm+ed5GCXucWohjfRzpD6Dbn5O2BGk+mzKdu4J9qEbzrMS6jm0y1DOm9fIngP6H2hC/Zw14wELqW//7xkTAwFvCLCA/PTrd8WfNb9W1Y5jsdm/53A699RLNEFZUnqMLrpnBO3Yuy1gYnde/C8acMJp2mvPv/MvemfWKzRhxFV04enXeLOIBBgFVtIE2OQEXqL+y40seM+CgctpqCU1GFOwTLChWCK5T6Mv0npRabZFRl/k9WJWPy877n6hWEjD/ZLMawwmDK2S3ITzJVvyDWf8YILUrG7liy++WO2MBbN2GlmnQrWOGgnSaJx/ue/6OrxOY0gj/RypXgrR/pxgd2LVldWoDrKTj/Fwn5VQzqFdQco/3rCngFkW4VA/ZyFInZwQtAWBBCEgrZnfLptjuOK0lNr02j8+o6yM+rRs7RK68dELqG+XgXTflU/S9K+n0aOv3R0gPPVtEgSjZ8uEldQz1BjIYwJWX26MvkSZCQCrvsyWZmTltJtl18gNbvLkyQFD6d0h7bj7TZo0KcBaaZTVM9T12tli/iGAXXnVkiZWQjrcL9nqvEIZ36kg5fa8Pi79oq4zWAZVo7Ni173biLvVHnpx/nle/AMQc1Avqx8g9OsxiqcO9TnieN5HHnlEGyKanPhsXHXVVQHWdLM4XjvPFrcJ91kJ5RwGs2yyFZS9RtgTIlgstdGPKOH+EAYLqd1Tg3YgEIcEWJD+48W/UJ3adWniOXcQC9Ade7bSk//9J0mRKi2gUmxKy6defEoL6oHD+zURG4fIorokWEmjih+Du0jA6oumkXuamYukVV9myzASJXYtIPpyEEZzM0rYYiVi9PUcjeoehrpeu9upF8VWQjrcL9n6eTkdPxRByvforV/B4t5CEQLBeFvtoRfnX85Pf5ad1iGN5HOkf/6iycnIGunUnVl/BsJ9VkI5h1YM7X4uRKofOR4EqV3yaAcCCURAWj95yXpBamQhPX/4FSJulEWs3oU3gbB5slRYST3BjEE8JmDny41d9zQ7fZktTy9+2GLAFppgSV2MEsEYWYSMrE/BLEdGliaei95yEc567Wwzl9th9vKysoSE+yVbPyen44cqSNkyyHskr2CWwVCEQDiClO/14vzzOPpngF9zWm9TXx4l1OdI/wOMnbPuBidOWsY/WKg1SM3q1dp5pmSbcJ+VUM6hHYZ21hCpfiBI7dBGGxBIQALf/7SQ7v33jXToyAFhMZUuu5zQ6KoHzxavy4tjTR+/5VX6ZfMa4b4rxWoCYvNsybCSeoYaA3lIwM6XGyOXOaNYUjt9mS3NSAQGKwdiFC8XzKLEtf34y628uC1bWfQik7/4PvbYYwHxatyWazLqr3DWy1lDucwDux7yF2z9xQKNYwrVOVu5KTr5ku3G+KEIUiMREyx2MhQhEK4g9eL88xyNalDy62b7zueH93Ht2rXa+TSKqXb6HBl5Gdg565HmxM84/yii/ljBAvu+++4zrVdr96PTybNi1Gco59AOQzvzj1Q/EKR2aKMNCCQAAbM40sG9RgYkNWIU7KZ713MThShlMXrz+fdRx9bdhVBt3KApPX7LK0LE4nKXAKyk7vJF794TsPvlRm8t4y+Gzz33HHFJEnkFi5EyWhmLQbWEjL7WIN/D/bNlkEUbt2fhyl/A+Quh/jJyq5VtOCaSM3WqF6+BS43k5OSIcbZu3SrKb6hfgLm9mTU1nPWqliyODe3cubOIIeM58fpmzZoVIEZ5HlaJnpx8yXZj/GCC1CgD8apVq6rtI+8zCw6z0i+hCIFwBSnf78X553H05U3k3JlLQUGBOKt8PpkDPwvyki7oZrVlnTxHRjHiXn1OsMjev3+/+EFIjSuW63QaV2u2906eFaM+QjmHdhla/b9AOJ87Rn3DZdeKON4HgTgnECyxEYvSG8bdbSoy5b2LV84XltLMutmWZWHiHKcny4OV1BPMGMRDAna/JBlZMDkTJFtKzQSp1TL0iVPYQnTHHXcEuOdZ9SHfZ1HHFk8zIcPt9O6MdvoOVlLEKOFNsD7V9eqz+FrNRc/aqL2TL9lujB9MkFqtj99n0XTXXXcFtX6FIgSCje2n88/zNBOUwdagt+CzVZ3POos7Jxc/O+wirD7TZs+2mfu4G58Tcg48L55fsGfc7nqdPCtGfYZyDu2eNas1hPO5Y9Q3BKkVcbwPAglGQJ/UKJgbrlri5byhl9oqC5NgOF1bLqykrqFFx1Eg4ORLkj75jF5QGsV0BluSUZIetv6wNYrd9ZxeLErZ3dMsSyX3zRYonqfVJetOsruk2RfgcNa7dOlSETNoZAVS58Zjs1WI52F1OfmS7cb46vycsmHhz2LDKsNoKEIgEoKU+/Di/Mu5fvjhh6IurZ3zwT9WsKVfvfg+vp/7sXNZPTvR/Jzgs8FrDBZPbmeNahsnz4rfBKnTZ8sqGRoEqdPTg/YgkAAE1JqjahypunR9ll07ZWESAJ1nS4SV1DPUGMgDAvwFf9q0adpI7du3NxU/LGI++ugjrS2LJS7cLi+2cLLbrd7l1WwZsuaj0fvssjdjxgxD9z22pJ1wwgnCfZG/KOsvztI6duxY0y+wbMXhL+psQVLdHrkftvxkZmYKcWT1BTjc9bIli11zmat+HizMONPpyJEjRSkIOxfHY3733Xda02HDhpnWMuRGkR5fnaMdNsyZ3ZR5nVZCVPbNc2brrry4D3apDvXy6/nn9fD55PPBZ4P/W03sI928Bw0aFPR8BHuOuA/m3qxZMyFog1keveYUytlwcgacPiv6vkM5h04YBluLnWdLvT/Y5yy3gyB1cnLQFgQShICVIDUq8WJVFiZB0Hm6TFhJPcWNwUBAWIo2bNhA/CVavYySG8n3n3jiCUtRKYUZfxm3K/zc2g7+ksvrtCvOIj2PaI8f6fWgv+oE+HzxPkfrjGFP/EcAgtR/e4IZgYBnBDhz7oMv30Yji86mou5DRKwox4VO+ehpmvpZVVF3vcuuGnOqlniBhdSzbdMGgpXUe+YYEQTMCLDlgS2z+pi5cGsVgjgIgAAIxDsBCNJ432GsDwSCEFAtoUbNjNx1ZY1SvVANVhamXUEn7INLBGAldQksugWBEAiw5YfdcNnFUbo2WmWlDWEY3AICIAACcUUAgjSuthOLAQHnBDiJ0VszX6YvFn2s1Rg9LrcFDe0zhsYMGBeQYZfb3vDIBKpXN9uwxItRWZghvUc5nxTusE2gpKSE3n//fWJraVFREeXn59u+Fw1BAATcI8C1GDnujpMBRSIjp3szRc8gAAIgEF0CEKTR5Y/RQQAEQCBsAkuWLCG2lGZnZxMnEMEFAiAAAiAAAiAAArFCAII0VnYK8wQBEAABEwLFxcXCTRBWUhwREAABEAABEACBWCMAQRprO4b5ggAIgIABAVhJcSxAAARAAARAAARikQAEaSzuGuYMAiAAAjoCsJLiSIAACIAACIAACMQiAQjSWNw1zBkEokSgrLycHvn3DHr53fnUoXUTeuOxK6h2WkqUZoNh9QSklTQvL4/69+8PQCAAAiAAAiAAAiDgewIQpL7fosSc4Dffr6PJb82l+YvXCAC1kpNo1KCudNfEUTEpgN6ZsZjufPRdbS0s5Dq3Oy7mNvdYSSkN/fOjtHXHfqqdVotmv/pXqp9VN+bWEa8TVq2knNyIkxzhAgEQAAEQAAEQAAE/E4Ag9fPuJOjcVPGmRzC4bwd65t4J4uXFyzfQ+BtfEGI1VIEXiT6stomtihP//hp9+e1PWtOJEwbRtRcMtrrVd+/DQuq7Lak2IWkl5fIvXAYGFwiAAAiAAAiAAAj4mQAEqZ93JwHnplrg2CX0X7eeTW0KcmnH7gP06vvf0O69B+mBW86MKUH629Y9NPbqp6m0rIwG9e1AH89eCutiAp5tr5YMK6lXpDEOCIAACIAACIBAJAhAkEaCIvqIGAEp3g4cOkrBrIgPPf+JiGPUX9KCypa8tz/9H709fTGtWLNZNGt5XEM6a/gJdPFZVVYjqz64DffzxJQv6L8fLySeE18ndG5B91w7WghlO5e0+PLc/nxWkbDq8jXpjnNpxIAu1bp4f+YS+uezH2vjqQ1UJnbmplpn+d6u7ZvRYy9/LpiwZfmmi4dqPOQ4W3fso8lvfUWvffCNeEltp/anjyG1Mx/J9MHnPtH653256ZKhNOSk4+3gRBsbBGAltQEJTUAABEAABEAABHxBAILUF9uASUgCqoWUhdA/bhpLY4Z0rwYomJh84u5x1VxkjUSdlSBV56KfgF03YVXAsQAdfFIHLQZTdT+W/QdzV+Y2UpDanZuRu7B+LaowVn8QUNvJ9XZo00RjqwrScOeDeNTIfgbAShpZnugNBEAABEAABEDAPQIQpO6xRc8hEtCLMhZD1104hCaM6ROQ0Mgs/lOKsPqZdejq8wdRfuNsYqvfeTc+L5LxqEIqWAypFKyq+OR+7n3qAxEPaiQo9Us26l/2qxdhqqiTwlMViKpwtDs3vSDlOT9y+zm0a+8h4UbMVl91HWq/j/3tPGG15DX/7bFpdP2FQ8hMkNqdj7qeWy8/TVhnuf+/P/kBPXiPyvxNAAAgAElEQVTLGUiQFOIzY3QbrKQRhImuQAAEQAAEQAAEXCMAQeoaWnQcDgEjt1W9VdJpQiIpmuwIUiNxqLdi2rHqBRuT+zOyTh4tLtGSNOldbjkRkpO51cuobWjR5LH1c6tZs0ZQ6y3fY+Syq96nd7OWPy5IVoePlmhCuH+vdiJrMv9ggCvyBGAljTxT9AgCIAACIAACIBB5AhCkkWeKHiNEQMaBTnrpcy2eUhWBwQSpjGf8+rs1WgypnJYdQWrmuqouzcpt10w4qq+r1km7FlInczOzaBoJUtVqaha/ayRI1fvMtl5lpXeVdhqTG6HjlRDdwEqaENuMRYIACIAACIBATBOAII3p7UuMyaulRnjF0qpo5bKrlllRSUVKkFpZSOX8gu2SXtSaxZCqY9kRpLK9Ewupm4JUnT/v5zdL1tFND/zX8IeGxDjV3qwSVlJvOGMUEAABEAABEACB0AlAkIbODnd6SEAVd1aCVG2rWvoi5bJrd9lmSZP09xslKjq+TVPNsjt6cDe67Jx+WlbfYC67+r6DZcXV8zCLK1X7dOqya8Vq3v9+pkvveFk0i9XarFZrjPb7sJJGewcwPgiAAAiAAAiAQDACEKQ4H74iwGLy3iffF0mMZBkQNZGQalFUhadMkMOLUV9/+K9niSy9qlXRyELK96l9qMKLx5QJfridLIuybed+eubeCYb8rESjvt7qG49dQSvWbhElYawsr07m5kSQ1qqVpMWb6hM5Pfj8JzS0qCMNPaVjtZhU/X3BWPE+3P7IO1rZHLOkTb46lDE+GVhJY3wDMX0QAAEQAAEQiHMCEKRxvsGxtjwrN1fVimZUaoRjMifdea6WnMdo/VblSmRcp5VrbLAsu9L1NlicqT4zbXZmHS3hjzpv7qNrh2YBtU/tzs2JIK2dlhIg5vXs2DJtJEj5PrvzMWtnJcJj7Rz7bb6wkvptRzAfEAABEAABEAABSQCCFGfBVwRkfOEzr82i71f+qs2NE9/87eqR1K5VXsB8WcBeddcrWiyiFKxsxfzrw2/Roh9/Ee3btsilcSN7i/IiqiDl98z64PekNfTDWT9oY7Q8riFdcV5/YTFkMWZ0GbkH69vpXYuvGj8gaP1Uvbi1MzengpTnyKLxjkfe0djxes8afoIo0RKsPzvz4f71GZTNkhpNnTrV1tls2bIl9ezZk5KSkmy1T8RGiWIlLa+opKmLttPqbUcoLzOFLi1qQinJNRNxy7FmEAABEAABEIgZAhCkMbNVmGi8E1BLpLz91DVazKgaZ6mWiYl3HnYFKXNgUdqrV694RxLW+vxsJT1YXEbfrjtAizYcoOLSCrHOpBpEx9VPoz6tMqlDkzq21g5BagsTGoEACIAACICArwhAkPpqOzCZRCYgrapszZ10x3maIFUz7yaSILVzFnbt2kUzZ84UTYuKiig/P9/ObQnZxq9W0o27i+m1b7dpQtRoc7o3y6A/dW+ovcX3TJ63RYjWS09pQvnZaeI9CNKEPNpYNAiAAAiAQIwTgCCN8Q3E9OOHgFnJF7lCvatx/Kw8vJUsW7aMli9fTikpKTRixAhKS6sSJ7iqE/CblXTv4VJ6ds5mIUZZXJ59Qq5mDd1+oIRe/WYb7T9aJhZyVs9G1Dm/rvhvCFKcbhAAARAAARCIHwIQpPGzl1hJHBBg91x9/KydmNU4WHpYS2ArKVtLc3NzaeDAgWH1Fc83+81KOn3Zblqwbn81wSn3QBWsMiZ01qq92j3qXrXPS6dzTsgNiCEd2C6bvl63nzbsKhaCd3CH+nRym6yALWar6uxVewPchQsapNHpXXIot15VjLhqeT2je0PaebCUvlqzj2ol1aCbT21GdVIRvxzPzw3WBgIgAAIg4C4BCFJ3+aJ3EAABDwgcPnyYPvnkEyovL6fu3btTYWGhB6PG5hB+sZKWllfQE19sEhZQswREqhCU4u+rn/fZEqRmu6NaWtU56Nur7sDqPNR2EKSx+Qxg1iAAAiAAAv4iAEHqr/3AbEAABEIksH79elq4cKHItjtkyBDKzs4Osaf4vm3v3r00Y8YMschhw4ZFjZNq/WTr5rhejQ3BSyuqKhDtuOxyZ9zvmT0a0eFj5ZprsDqWUd/7j5TRRz/uEpl6ZVu9IJX9IoNvfD8rWB0IgAAIgIA3BCBIveGMUUAABDwgsGDBAtq4cSPVq1dPiC2UgjGGPm/ePNq0aZNIAsXJoKJxuS1I9VZXKT7l6zVqkGahHVCYRQPb19cwfLfxAL3//S7NJTetVk3NFRhW0WicFowJAiAAAiAQzwQgSON5d7E2EEgwAiUlJcL6xy68bdq0EfVJcVUn4AcrabQFqWo1NTsj0iqbl5mqCdJg1lycNRAAARAAARAAAecEIEidM8MdIAACPiawY8cOmjVrlpghSsGYb1S0raShxpByAiE7LrtWFlI7glRaQ1ULKQSpjx9+TA0EQAAEQCAmCUCQxuS2YdIgAALBCMhSMFwCZvjw4SgFYwAr2lZSNS5TX09UTlcKT/63KgQjIUiDuezqcalzhSDFZw8IgAAIgAAIRJYABGlkeaI3EAABHxDgbLuzZ88WpWDy8vKof//+PpiV/6YgraSclZizE3t9qYKTrZFX9GuqlVpZv/OocJOVNUovPaUJ5WdX1ZhV7xt6/B+lXFThaGUhTapZQ3PD1ddA5cRG89buowNHy0SyJQhSr08GxgMBEAABEEgkAhCkibTbWKuvCfy2dQ/d8cg7tOjHX6hWchLddPFQuviswIQzZeXlNPHvr9G3P6yjt5+6htoU5Pp6TdGcHErBWNOXVlJO/jRq1KioWJJnrtgjanqaXSwWx/ZoRJ3z62pNjMq1GNUhvbSoCclMuPqkRvy6GsdqNL5Rll1YSK3PFVqAAAiAAAiAgBMCEKROaKEtCIRBgAXn2KufpgOHjopeBvftQM/cO0H897GSUhr650dp6479ASNMuuNcGjGgi/baQ89/Qi+/O58mThhE114wOIzZJMataikYzrrL2XdxBRKItpWUZ8PW0Hlr9tHaHVXPBl85dWtRs/pp1L8wi7Lr1Kq2bWwlfe3bbcKCyhdnyu1XmK1ZPa0spFKoSmvo0t8OaX3x2P3aZlGHJnWEoIWFFE8NCIAACIAACLhHAILUPbboGQQ0AtKy+eW3P2mvqYJ08fINNP7GFzSR+s6MxXTno+8GCE99G+C1R0AKLpSCMeblByupvZ1EKxAAARAAARAAgXgkAEEaj7uKNfmOgBSTbVvkUlZGunDLNRKk0vKpF5/SgrrvwBGa/epfqX7WH+6LvluszybEpWA++eQTKi4upmjFSvoMSbXp+MFK6ndGmB8IgAAIgAAIgIA7BCBI3eGKXkFAI6C64z7817NoxlfLiC2ldi2kV40fIOJG+R69Cy8w2yOgloLhBEec6AjXHwRgJcVpAAEQAAEQAAEQiBYBCNJokce4CUNAxn2yAH3i7nGauFQFqT6+lOFwYqM3HruCft6wXbjvqu0TBl4EF7p06VJauXKlSNyDUjDVwcJKGsHDhq5AAARAAARAAARsE4AgtY0KDUHAOQEpNI8Wlwhx2aFNE0NByj2zm+5Vd70ikh6xGP3HTWOpR8cCkQgpv3G2uL92WorzSeAOQQClYIIfBFhJ8aCAAAiAAAiAAAhEgwAEaTSoY8yEIKAmMpLWTaPXzGDItvMXrxFiNDuzjmVZmIQAG8YiDxw4QDNmzBDitGfPntSmTZsweou/W2Eljb89xYpAAARAAARAwO8EIEj9vkOYX8wSkImJaqfV0hIRORGkaomXy8/tZ6ssTMzC8nDia9asocWLFxPX3kQpmEDwsJJ6eBAxFAiAAAiAAAiAgCAAQYqDYJsAW5WeffZZ4li8rl270sSJE23fm4gNZekWq7UbJSrSZ9m1UxbGahy8/wcBaQnMzs6mIUOGCHGKq4oArKQ4CSAAAiAAAiAAAl4SgCB1gTYLt3feeYdmzpxJzZo1o1tvvZWSk5M1Mae+pm+Xmprqwowi0+XOnTvp/vvvpyNHjtDll19OJ554YmQ61vWiCt9YZcVLClWQGpV4kYLUrCyMKxsRx51yCZjp06ejFIzBHsNKGscHH0sDARAAARAAAR8SgCDVbcr8+fNpypQp2qu9e/emCRMmkJFQ1LcdOXIkjR49mkpLS+nOO++kPXv2UEpKCj388MOUnp5eTZDWrFmzWruMjAwfHpOqKcn1yjXxXPUM5ORbtWpFXF6jT58+jtdjJEhjjZXZoq1cdtX3VcspLKSOj5HlDWopmEGDBlGjRo0s70mUBrCSJspOY50gAAIgAAIgEH0CEKS6PXjzzTeFZVO9jKyBqrVQtpVurOFaSDnGjUUsuxGydbVly5ZRPymqyFbddY14qZMNxbU3XiykRptmJUilVVVf4iVYWZjO7Y6L+vmI1QksWbKEVq9ejVIwug2ElTRWTzTmDQIgAAIgAAKxRwCC1ESQshjMz8+njRs3GsZLSstg48aNiTN3shtrMPFlJLLM3HP9KEjlnBiXKtClIFWtpmwZfuihh4SFOBRR7YRVrD1ywQTp1h376Lwbn6fsenUMS7wYlYUZM6R7rCHw1Xz5rPEPUCzA+HkvKiry1fyiOZlYt5LuPVxK077fSRt2FVNSDaLBHerTyW2yApCWV1TS1EXbaf3Oo3RFv6aUWw9llaJ55jA2CIAACIBAYhKAIDURpCywRowYQe+9957mdivdaVXBxFk6Fy1aJMSXaiGVyX+sYkj17d5///1qFlqeoto3f1HkPyyW+WJRzF+khw4dKv6tzu+SSy6hrVu30qeffirEoRTZcl5SFFslLJLCU3+fkSDlOaiuvKqAZU5cdmP27Nka+bZt24rEMt26das2/2D85Nz1ffI6x44dq/GQTD744AOaM2eO+PGALx53/Pjx1LRp08R8+rFqQUAtBdOrVy9feCT4YWv8aiVl8ThvzT5au+OowMRis8txGTSicwNKSa4pXistr6AnvthE+4+WBaA8q2cj6pxfV3tt+rLdtGDdfhpQmEUD29f3A3bMAQRAAARAAAQSjgAEaRBBesstt9Djjz9eLYmPdNc9duwY3XzzzTR58mRPBOlVV12lxaEanVQZw6qKS7WdKrL5dVUoqi7Ish95r+quq3/PiSA1cnNW5yfnY+ayqxfvLEjN+lQts+r89dxCseAm3KdEAiwYpWCMN9lvVlIpII1mWyupBt18ajOqk5pEG3cX0+R5W6h9XjqN69WYvtt4gN7/fleA8NS3SYBjjiWCAAiAAAiAgC8JQJAGEaQPPPAAvfrqq9XKnEjrH1vvbrrpJrrvvvsiJkhZZJm57EqhVrduXWJhmJOTI8aV7rFG1kReHltXL7vsMpGYSRVwqouxXJORQAvmQmwkSFetWkXPPfecEPJGSZ3UMdT5B0sAZZSlmNcjx+c+r7zySmFl5T7/85//iARTHH+rtpExudzm9ddfRwkbX34sRWdSbD1nbwJ+rgYOHIhSMETClZk9Gvj5GjVqlIi1jeY1c8UeOnSsXLOGsrWUXW6LSyvEtKQFVIpNafnUi09pQT1SUq6J2GiuC2ODAAiAAAiAQCITgCANIkg5sRDX3OSsu1Is8RcymUGXReFpp52m/TsSLrvBBKnZQdW706riTY3tlPfrRaRRBmA1vtXMXZf7s0pqxC7DnGk3mAVWL4abN29uWCJHbyFVM++axe8Gs+4aZQ1O5A+DRF+7WgqmQ4cO1KVLl0RHItYvhXphYSF17+6vmGUZA7p6W5UbvpkAVS2k/QqzhYjle/QuvNhwEAABEAABEAAB7wlAkFoIUv6SKmtvsgDlL6pqBtzjjjvOU0HKVlKOhVyxYoUWQyqXYGQhNRJq+gRFLVq0CFgjWxblFUxImglStqZw2Rc1PtMsKRL3oX+vR48etgQpx/6pe6PO22j+Zo8X3Ha9/+Dx64hsIWUBxhdKwVTt0qZNm0TMul+spOrZ0QtSKTA5odGzczZrllO+h2NNLz2lCW0/UCLcd6U7r1/PIuYFAiAAAiAAAolCAILUQpDqrYcs3ubOnUtS/BlZ6ezGQJq5oVq57LLV1uiyK0j1JVxYtLIV2EiYBXPlVQWpkSVWnaOfBanV3BPlwwDrrCKgloLhxGZ8PhL9Yrdddt/1m5VUFZ5qDCnvF7vpvvbtNiFKWYyO6daQmjdIE0I1Oz2ZLi1qoiVBSvT9xfpBAARAAARAIJoEIEgtBCln1lUzxsrmMgGPUX1OtwSpKurU5ELBXHbNXFlVt12Ou1y4cKEmsu1m3nUiSN1w2VUtpKG47EbzwYuHsSvKy+jz/4ylX1d+RAXHj6FT//xePCxLZKlmAcbnC6VgqrbUj1ZSM+uo2SGU7dduPyIspXVSkizLwsTFgcYiQAAEQAAEQMDnBCBIbQhSfSZX1aLmpiDlqZ111lla+RJVkBrFZtq1kHK/al96kS3/ra5bzcirIjPLsqs/96pIZ36cwZgTDqljOC2Ro1qY9YmSeF7s+qu6/6qJj3h+slwM/z1x4kSfP6pV0/tp0Uv01VuXUM2kFBp1zTxq1OzEqM07XgUpA0UpmOrHym9WUjXjrh33W7XES1HbLFtlYaL2cGFgEAABEAABEEggAhCkNgSpvoyKao1zQ5AalSnhMa+44gotXtXojDoRpPo1Gbmt2kn6Y1eQmolguQ5VUNq1MKsJoIx4SBFtVW7GzLrqx88BCFLvdmX16tXCfZfPJrvu1qlTx7vBfTiSaiUdM2ZMVF2ZOdvuV2v2CUp2xKg+y66dsjA+3AJMCQRAAARAAATikgAEqQ1Byk2WL18uapLypVoL3RCkUrw99dRTonQKX9JFl615L774IvGXZb6aNm1KAwYMoNdee01zuVUth8HEluqKrG+nisJgfTgRpDxfWZKFkzLJq3fv3jR8+HCxFr6cCFJuz4KTY2Alk8aNG1NRUZFmWZbjsoXn22+/1ZhyOxYanDlUzSos5zV16lTLh75Nmzai1AyLFi8uCFIvKP8xxuzZs2n79u0oBfM7Emkl5WeG40mjccmMuTw2i9EzezQKGgtqVOLFqixMNNaFMUEABEAABEAgUQlAkCbqzhtktz3xxD/cP4MlIUoUZHYEKbNg1+NevXp5gsWOIGVX2p8WTqafFk2mXZu+E/PKatiO2vW6lDr3v1n8W3W37T7kHsot6EP/m36naM/uwCcOf0BrKxf22+rPaNZr51HJ0b2iTdEZz9Mvy9+LuxhSdSPVUjAdO3akTp06ebLPfh1EWkm5/BXXJfXqhxjJw6kYVeNM1RIvsJD69YRhXiAAAiAAAolIAII0EXf99zVL66ZRdl2nls9ExMhxhjNnzqSSkhIhSFmYun1ZCVJVaBrNhcVnz6F/DxCkZnMeOH4qte52rnh72y/z6cNnikyXF09JjfSLlCKMX0cpGBIJnzjjrtdWUmnp3H+0zPQc5mWmBGTPlQJW79YbrCxMfnaa248x+gcBEAABEAABEFAIQJAm6HFQXY1l7Kl0W1XfY5fWP/3pTwlKyXrZalzdwIEDhWunm5ddQVq7TkPqPuQuyqhfQIf2/UYfPn0yHdr3K+U07S6SIbGFU2bI5fmyoBw4/nU6cnA7TXu8h7CCSpGpitzklDo05rqFlNWwkBZ+cist+2qSWG48C1Je3+LFi0UiMI4jHTZsWFTjJ908X3b6jpaV1I4gVUu/7D9SRv+et4XSU2oalngxKgvTtVmGHQRoAwIgAAIgAAIgEEECEKQRhBlLXakuuWom31hag1/mKutWeiFWrASpGZNvPrxZiEcjQSpfS05JF7fr26oiVVpYuV08Z9nVc1RLwTRv3pz69u3rl+MXlXlEy0oalcViUBAAARAAARAAAVcJQJC6ihedJwoBmfwmLy+P+vfv79qy7QhSFoqLP7ubNv38uRZDKicUiiDdtXmJ5q6ruvEmkiBlfuymyi7aLE69ctF27SCF2XG0rKRhThu3gwAIgAAIgAAI+JAABKkPNwVTij0CXiW/sRKkVjGkEKThnS1ZCobLJLHrbiKXgoGVNLyzhLtBAARAAARAAASqCECQ4iSAQIQI7Nq1i9hSyhY0LjuTn58foZ7/6MZKkKrJh1T3WrjsRm4r1FIwQ4YMiVzHMdYTrKQxtmGYLgiAAAiAAAj4lAAEqU83BtOKTQJuW9CcCNL+575CbXtOoAO7f9ESFYViIaUaNemthwtFUqRETWqknka2hn/yySciu3Kil4KBlTQ2P6cwaxAAARAAARDwEwEIUj/tBuYSFwQWLlxI69evp+zsbGILWiRrNUpBagSKxeZpl39O0x7rLsSjWRt9ll2rpEac7CjYuDxOvGfZ1bNUS8HwHrudXdmvDwaspH7dGcwLBEAABEAABGKHAARp7OwVZhojBNSMrFyblBPgROqyEqQsNouP7KYvp15AW9fNEcPWb9yJOvS9muZPuyqkLLsy++7Pi1+lBR9cL0rCZDVsRyeOeJCKj+yhr966JOEEKXOVPzx4kV05UufHjX5gJXWDKvoEARAAARAAgcQhAEGaOHuNlXpI4PDhw8Rf1Nmts2fPntSmTRsPR8dQXhBw84cHL+YfqTFgJY0USfQDAiAAAiAAAolJAII0Mfe92qp37txJU6ZMIY6BZBfTsWPH0tChQwPa8RfwZ599llatWkV33nknNW3aFPSCEJBf1JnnwIEDE9atM54PiZrIKpFLwcBKGs+nHGsDARAAARAAAXcJQJC6yzfqvbN45C+LK1asEHNhcdS7d28aN24cpaamitdKS0uFwNyzZ0/AfC+//HI68cQTtdfefPNNUYdx5MiRNHr06KivLRYmsHTpUlq5cqUoD3LqqadSWlpaLEwbc3RAgPeX9zmRS8HASurgwKApCIAACIAACIBAAAEI0jg+EFJAGi2Rvzw//PDDlJGRQWvWrBH/3bVrV5o4cSLNnz9fWEtV4alvE8fYIr40WSYkNzdXWEpxxR8B7DGJH7727t1L3bt3p8LCwvjbZKwIBEAABEAABEDAFQIQpK5g9Uen06ZNo/3792vWULaWPvfcc3TkyBExQWkBlWJTClC9+JQW1EOHDmki1h8rjI1ZcBwpf1nnuNIOHTpQly5dYmPimKVtAmrMcKKWgoGV1PZxQUMQAAEQAAEQAAGFAARpAh0HGQPK7oV8mQlQ1UJ6+umni7hRvkfvwptA6MJeqhprWFRURPn5+WH3iQ78RWDjxo20YMEC4RafqDHDsJL660xiNiAAAiAAAiAQCwQgSGNhlyI0R70glQKTExrdf//9muWUh+Mv1bfeeitt2bJFuO9Kd94ITSUhu2HL8+LFixM61jDeN14tBTNixIiI1qCNBXbSSso1eIcNGxaVKS9ev4eoRg0iqkH8v3sOl4h51BCvEe09XFr1NtWgPYeOVb3++3v86p6DxeLfVXeLZrqL2//x1l+Gt4rKOjEoCIAACIAACMQLAQjSeNlJG+tQhacaQ8q3slh66qmnhChlMXrRRRdR69athVDNyckR4lQmQbIxFJqYEJCCpV69euILO7PGFT8E+EefTz75RLhnR7oGbaxQWr9+PTVv3tzybG/btVksSfxdQ/c3v1CDaPvuLeJ9qRcn3TwlKIYt23fSDU9MozY9B3iCKzu9Ft0yrIUnY2EQEAABEAABEIhXAhCk8bqzunWZWUfNli/bL1++XIhRTn5kVRYmQVCGtUzmypmKOfkLf2nv27dvWP3hZv8RUN2zeX95n+P90sTl7t9F5u7NvwvNGlWicvdmYVTkv7ft2hJgYXTChgVpl7YnmN6y+MeVdNtjr1KvkX920m3Ibeul1qBbR6DGcMgAcSMIgAAIgAAIEBEEaYIcAzXjrh33W7XEy2mnnWarLEyCoAx7mWoCHGQkDRunLztYtmwZ8Y857InArruxWu5HFZpSTLK1cunP/xPcf1i9qMo1tppbqzvbcsHpV9OFI68JKkivu+8pGjDuRncmoOsVgtQTzBgEBEAABEAgzglAkMb5BvPyONvup59+KlZqR4zqs+zaKQuTABgjusStW7fSnDlzEjoBTkSB+rCzWCoF8+S//48yc9Np+54qayZbMYVV0yOhaXf7GjdoSq8/8HlQQXrZX+6n3iP/TPWbFNjtNuR2EKQho8ONIAACIAACIKARgCCN88MgM+ZKMXrZZZcFjQU1KvFiVRYmzhG6tjxpRWPr2fDhwz23oh3Y/QvNfeti2rpuDtVMSqEThz9AnfvfHLDeivIy+vw/Y2nL2tk05rqFVL/x8a7xiLeOVUs4l/rhkj9+vN567w268Y5rqFmXHErPTPHjFAPmxIKUhanRxS67LEg5hrRNj/6urwWC1HXEGAAEQAAEQCABCECQxvEmOxWjapypWuIFFlL3DglbSdlampubK0qFhHuxgPxp4WT6adFk2rXpO9Edi81WXc+hLgNu1QRlWWkxvfVwIR3a92vAkAPHT6XW3c7VXvvmw5tp2VeTqPuQe6jn0L+HO72Eu58T/HAiK7dKwWzetoc2bdtLC39YJzLDbtm+V/z7xC4t6boLh9jiLQVprbQkanVirq17otkoWBypFKQNmhR4EkcKQRrNk4CxQQAEQAAE4oUABGm87KRuHdLSuWfPHtMVNmvWLCB7rhSwerfeYGVhOJMortAJlJSUENduZGtaYWEhcUxpqJe0Zv668iPDLpJT6tB5d/xCtes2pG2/zKcPnymiguPH0Kl/fo9+WvQSffXWJQHCU98m1Hkl+n0yszLXnuUatE4uFpwco7lp2x5auHSd+O9FS9fT5u0sRPeZdpXfOJse+uvZ1KuL9fP56NMP0aRnHhZ9sdtuXmGWkyl63nZo3zH01wv/aTiuFKS1M7I8iSOFIPV8+zEgCIAACIBAHBKAII3DTeUl2RGkaukXFq4PPfQQ1a1b17DEi1FZmD59+sQpPW+XpWZlZcHCwiWUiwXprNfPo5TUenTSn56i5JR0OrTvN5o/7RqSIlVaQKXYlMLYMm8AACAASURBVJZPvfiUFtTiI7s1ERvKnHAPEf/osHr1auGya1bmZzNbOZeuE9ZNYeXc/rvVs3oRTNtIWZR++fptlu1VQcqN/e66GyyOVApSXocXcaQQpJbHCw1AAARAAARAwJIABKklIjQAAfcJqK6dXJ+U65RG6pLWT+5PL0iNLKTdB/9NxI2yiNW78EZqTonaDwvPTdv30MIf1ivCc71rOK69YLCl665ekMaC665ZHKkqSL2II4Ugde3oomMQAAEQAIEEIgBBmkCbjaX6m8DixYuJLdEsRlmUmlnTnKxi85rZNPOVM6nk6F5SXXY5odG0x3uI1+XFsaajrplHe7YtF+67Uqw6GQ9tqwh4LTzNuNtx3dULUu7L7667ZnGkqiD1Io4UghRPPAiAAAiAAAiETwCCNHyG6MFlAuyKOvv+8fTbwhnUoFUXOu2RGZSclu7yqIHdezEHTirFpULYhTeUeEOesVkcaZseEwKSGnFbdtOd8dIoIUpZjJ5y1mRq3OJkIVTr1W8hxCm7/eIyJ8DCk693P1ss/l7043ph/fTTZeW6ayRIef5+dt01iyNVBakXcaSJIkhXbj5AlZX6U11J/GKjzNrijUpSGlQSNcpM89NjgLmAAAiAAAj4mAAEqY83Jx6mtuWHubT87Sdo85JZYjk1k2tRq4HnUO+r/s+2qPRCDFqx9moOaqkQTnDEiY6cXMESG7EoLTrjeVORKe/dtPozIUbT6jS0LAvjZG7x0JYF6B/i85eq7LYxcAVz3ZVZdvXLYNfdZp1ziP/222UWR6oKUp6z23GkiSJIR97/MdXL/b2u6+/K9A/5qVOq2j+r/qOympKtpIb1WKxWCVp+v1G9VPF3w3qpv79WQQ0zUrR2VW2q7qmsqBAiGILXb08l5gMCIAACoROAIA2dHe60IPDzZ6/S149PNGzVrM8IGnT3G7YYeiUGg03Gyzns2LGDZs2aJVx2+/fvT40aNbLFyaiRPqlRMDdctcRL14G32SoLE/LEYuDGWBWfRmiDue6aCVLux8+uu0ZxpHpB6nYcaaII0lH3f0wZUpBG7dllAfuHJbaysuJ3TVshxKqw0FZUUMN6KdQwI5UqK8qoQ34WUSW/xv9mIZumWXSjtgwMDAIgAAIgUI0ABCkOhSsEykqKadqlPejwzk3CzbboLy9QdvP2dGTPNlr1wQt0dN8OOvnGZ2yN7aUYNJuQ13NYtmwZLV++nNLS0mj48OHi71AvteaoGkeq9qfPsmunLEyo8/Hjfb/+toXen71CTG3Rj7Fj+XTC0sx1N5gg5f65DAwLU79dRnGkW7bvpBEXXKdN1W233UQQpJu37aSLH/+Mclp29dsRsDkftsJyU1azFVRRwdbWFCFQWaiygK0sL6ecjFrCIivEbSWL3FSIV5uE0QwEQAAEwiUAQRouQdxvSODgtg304bX9qOTQPuo6/jbqdv7tQUkd2rmJlr/zJK368AXRjl17e1x0D3U841oRF6nGkHY9/3ZaMe1p2rZsfkA7dQB9f/xebqeT6PgxV1PzvqcHzMVOW68FKU9w3rx5tGnTJsrJyaGBAweGnOTISpAalXixKgsTT8d+/jeLacSZl1FSrdqU1ayn+DteLyPX3W8WzaczLxxpumS/uu4axZHqBSkvasC4G4mFqRsXBKkbVKPZpypeK6miolwIU/77+Px6Qrh2aFrvd4trOXVslh3NyWJsEAABEIgbAhCkcbOV/lqIaiFlcXnSDU9T60HnWopXtQHfxwmMGrTuqglSs1X2u/VFatn/TPG2KoaN2ofSNhqClOtXzpgxgziulGNJOaY02MWZc79843xq3+dKatn5DBEryvNe/Nnd9MPsB8WtepddNeZULfGSSBbSq2+8h15/60PBh8VoWmYTqpPTyl8PVIRmY+S6ayVIeWg/uu4axZEaCVI340gTRZCO/+db1LRTvwidwtjvRsTFivjXchHryp+jxx+XRZXlZb8L1ioLLARr7O81VgACIOANAQhSbzgn5Cj6GFIWmN0m3EkdRl0RkNBo0f+7g1a894ywdva/fYqwYLLVcsHj11G3C+6oJkg5/rTfXycLt19phZUxqapwlIK2YWFP0d+nNw8VLsTJqel01pRllJKRpQldJ229zPR74MABIUo5A2/fvn2pefPmpmdJtYQaNTJy15U1SvVCNVhZmEbNTvTteT64ZwNtXjeHDu3ZIObYc+jfLefaqfcIYpdd9WJBGq+itFfXVvTao5dry7UjSLmxH1139XGkRoLUzfIvEKSWj1dCNqgSrBXC9VcTrPmZVYI1P1O8xi7CuVn+c4VPyA3DokEABKJOAII06lsQ3xNYO+u/tPD5W4XrrrxU8adaUs0SHQWzTkoxK0WiKlL1rsJSIMvx0zJzTN2K9W1VK62XgpSZrV+/nhYuXChcdrk+KdcpNbs4idHSL/+P1ix5TasxmtWwHbU94SLqePK1ARl2ue2HT59MaXVyDEu8GJWFadtzgq8OLAvQn/43hWoQ0eLP7602t4z6BTTqqi+J/za7jAQpt41nF17VddeuIPWj664+jtRIkLoZR5oogvTM2/8ftewz2lfPfuxOpiqzsIhhzahFOXX5TzJ1aJpRlVk4IwWxq7G7uZg5CIBAiAQgSEMEh9vsE2BB+fOM/9B3U+7ThKm0UpYWH7KMNXUiSHevXUqf/mWYmJzqmsv/3r78m4D36uQ0td22oGhMVGuhLlmyhFavXi3E6JAhQyglJcX+BsRRSxagq/83hbasm0tb1s2xtTIrUWomSKUoZUspu/HG08Wuu689egU1bZxNdgUprz89K5WadW7gGxT6OFIjQcqTdcttN1EE6ajr/kXtBl/om32Pz4lUxa9WVrAbcC0qLyul4/MzqUPTusIlmIVqp+b+efbicw+wKhAAgWgRgCCNFvkEHFfEM754t3DPlYKxYbueEKQ2zgK77M6ePZt27dpF+fn5VFRUZOOu2G8SigA1WjWL0sKeFxq68J5+1mU0b8FiU1jxGlcqXXd/2/wr9R7cxfZh8ZPrrj6O1EyQulX+JREE6cIfVtDVD0yBILX9hES+obCoCvffWlRRViqsqeVlJUKwcombTs3rR35Q9AgCIAACHhKAIPUQNoaqbqVUBSlcdoOfEE5u9Pnnn1NxcTF16dKFOnToEHdHSgrQQ3s3CkuoqNYQwavnqfdUE6VWglQOn5JeX2Thjafr4b+eRSd0bORIkPrNdVeNIzUTpG7FkSaKIL3kjsepy5jr4+nox8VaqoRqOTWsm0LlpcUioRJbVHPqsjUVIjUuNhmLAIEEIQBBmiAb7fUy2T32m2duEkmMZJkVTiz07TM3028LZ4gERvoMuvrEQhwfWnDSKArmLquPIa1ZK0VzrWW34GEPf0Sc1EjNvCtjQENt63UMqbp3O3bsoFmzZomXBg0aRI0aNfJ6ayM6HgtQdr3lv7/7/N6IC1CjyepdeO0KUu4r3uJK2XX3wZuG0xnn93e0r35y3VXjSM0EqVtxpBCkjo4NGntAQIpUjkvNqcN/alKHJvVErGqnArj8erAFGAIEQCAEAhCkIUDDLdYE1HhNo9ZqwqFgbTkO1IkgTU5LD4gV1Y+til5+L9jYattolH0xo8yxpBxTmpaWRqeeeirVqVPHekN81EJaQbeun0tb1s7xRITql6+KUieCVIrSeCoN06RhLVq7tMqN3smV0zyD+E+0LzWO1EyQ8hzdiCNNFEF6/vV/pxPH3xPtrcb4IRJgd19OolQlUpOoQZ2kqiRKQqTmhNgrbgMBEACByBGAII0cS/SkEGABt+WHObT09Ydpx6pF2ju5nU6i3lc+TPVbdgrgxRbM+ZOuoW3L5ovXM/PbUNthF1LHM64VCR1m3z9eWFb11km9hZQFKV+ybMzmJVXWRL5aDTyHOp19I2U3bx8wtp22fhKkPPl58+bRpk2bKCcnhwYOHCgy8Pr1EgJ08RQ6tGej+JsTd/jhknGlL82o1OqQOplXPJWGKdk3h8qO/Oxk+eQX1101jjSYIHUjjhSC1NGRQWMfEWCRyv+/1qheKmWnVVJDkem3nqininI0PtooTAUEEoQABGmCbDSWGV8ESkpKaObMmcR1SgsLC6l79+6+WuDBvRvoZ5kNN0pWULtAft7fnV6cXmG3eUC7eHHhrSw/SMW7Pib+28nlF9ddGUcaTJC6EUeaSIKUY0hT62Q5OR5oG1MEqsrRcLIkTpTUvnFt6tCE41GTYUWNqX3EZEEgNglAkMbmvmHWICDE6IwZM4gz8Pbq1YtatmwZVSrSEvrz4v+ImFC/WELtQNl7OIVemN2a+G+nF4vSenkdqVZ6ttNbfdWeLaRsKXV6+cF1V40j7Tb0PMMluBFHmkiCtP3gCykj17yer9Nzg/b+JyCtqKJOal46tWeBWgexqP7fOcwQBGKPAARp7O0ZZgwCGoGNGzfSggULhMsu1yfNzvZWFH2/eA59/785tHrevdSyCcWUCNUfIxajM5c3pu9+cZ6dMl5Kw8Sq664aR2omSHm/Ix1HWjepjG4fHX/ZrtVnY9r0OXTrQ88QBCn+jydQoNah9k3qVCVLQn1UHA4QAIEwCUCQhgkQt4NAtAlwgiNOdMTJjYYNG0YpKc6tfKGsgcXodZcM0G6tU5uoc0uilnmh9OaPe1iUsiBlYRrKFetxpbHquqvGkQYTpJGOI00kQdqyz2jKadk1lMcC98QpAZEsqbyMGggLKgtUdvFlger8R704RYRlgQAI2CQAQWoTFJqBgF8JsMvu3Llzafv27ZSfn09FRUWeTPXBu/9Mn34wpdpYLEz7dCDK9dZYG9E1f7G8cciiNNbjSmPVdVfGkQYTpJGOI4Ugjehjh85inIAoOVNRJkRpe3bxzWMLajIsqDG+r5g+CHhBAILUC8oYAwRcJlBcXEzTp08n/rtjx47UqVNgFmOnw+/evZu+/vprYXlt27YtnXTSSSKjr3pdd+kA4a5rdrELL1tM66Q5Hd0f7cONK43l0jDHdn9M5ce2ONoIzrqbV5hN6ZneWOj1k5NxpMEEaaTjSBNJkDbt3J+adurn6EygcWITEC6+ZaWizAwnSWIX30Gd8xMbis9XX15RSf9dtJ2mL99DBQ3S6K6RBZSaXNPns8b04oEABGk87CLWAAJEtGPHDpozZ45IcjRo0CBq1KiRIy5ShHJM6s6dOwPuZTHat29fGj16tPa6lSDlhmwtbZVHIr40FoVpOHGlYv05rcSfWLvYdffo9qmOp82itNWJuY7vi8QNMo40mCDlcSIZRwpBGomdQx8JQaCykioqyoXFtH5qBfXr0EjURO3comFCLD9ai5yzei9Nnre12vB5mSnUNjedxnTLoYYZf/yIWFJWQX95ey3tPlxGqck16LFz2lC92snRmj7GTSACEKQJtNlYavwTYIsmx5RyHCnHk3JcabBLFaG7du0Saf+DXaowtSNIZV9SmHaKbiLgkA5AuHGlKen1KSPveGJX3li6Ys11V8aRWgnSSMaRJpIg5fhRjiPFBQKRIFBZUSFKzDRIr0HtG6fTgONzqSNiTyOBNqCP17/dJqydZldSTaLLiprQyW2qSjrBQhrxLUCHNglAkNoEhWYgECsE5s2bR5s2bRJlYLgcjP6SIpQf/p9++slShBqtm4XpgV1raPni9xxhiWVhysmO3lrYzNF6ZeNYjSuNNdddjiMdPu6WoHsUSbfdRBKk9XILqN3gC0M6/7gJBIISYOtpeZmwmLb73bV3YKcmgBYBAlKQ6q2dP246RE/P3kRHSqpqcF8zoCn1aZUZgRHRBQiERgCCNDRuuAsEfEuAXXZXrlxJHTp0EOVg+IqECDVacGnJIdq95XshTp1csSpMEy2uNNZcdzmO9KJrJ1kexQHjbiQWpuFeiSBIn3z5LXpqytsEQRruacH99ghwYqQKKjt2lOrXJurfoREdn59JnQoa2LsdrQIImAlSbrTjYAn97b31QpTKeNHkmjXo8S9+o+9/PSReu2NEc3pvyU5hZdWLWramyrY9mmfQ1QOainjT3YdK6ZMfd9HnK/dqc2nXOJ2GdaxPPQvqidfUe6/s14Q27ztGHy3dHTCGvh+25p7TM5dO6/zHWeB+3vluB81atVcT1zzWRSc1pvzsGE1gkaBnGII0QTcey04MAh9++CGFYwm1S4mF6fZf5tGRg9VjVYL1EYulYsJ14Y21uNJYct3lONKpb6y3PLaRiiNNJEGaWieLuoy53pItGoBAJAmIxEilJVQ/jURSpP4dGlKngsAEe5EcL976CiZIea369+ukJgUIUk5q9M26/SIOlQXh3ae3oFaNqsJPVEH7p245dEaPRgGvGbGUllhVkKrtpOgtLqvQxLL6vjoHNd5VP5Z+rvG2r/G4HgjSeNzVBFvTwW0baP6ka2jbsvlUM7kW9bjoHup4xrUBFNgdaPb942nrD1/R6U/Mpuzm7eOWkrSGshjlyyouNJIgDuxeIyympccOOeo2FkvFJFJpmFhx3eU40pXfWVtSIlX+BYLU0WOOxiAQFgFVnJ7SrgF1aFoXSZEsiFoJUpn0SAq4gpy0aoJ0/9EyTRxK4cnDBrtXFYRs6bzvo18CEiWpwpf7Ui2sqlDmfq4dmC8sq9zP5Hlb6MwejYQolmvTjzVlwVZh4eU+bxxyXFhnDjd7RwCC1DvWGMkBARaQP8/4D/084xXavfYHcSeLzRanjKVOZ9+oCcqykmKadmkPOrxzU0Dv/W59kVr2P1N7bdH/u4NWvPcMdR1/G3U7/3YHM4mNpk6TE7m5KraWsgsvi1OnwpRrl3Lio1ipYbp+R116YXbrkHByXClbS7k8jN+vWHLd3bepHVWUBS89E6k40kQSpHxGTxx/j9+PKuaXIAREUqTSY1Q/rZL6SXHaMjoZvv2MPBKCVO/Gy1ZTo9fMhKuVeNW7AquWTzNRqbZRRbI6FrIE+/lkVp8bBGls7VdCzFZaM39bOMNwvcmp6XTWlGWUlpVD25d/Q5/+ZRg16zOCBt39Bv382av09eMTA4Snvk08QZRC9KOPPhKWUC+toVYcpTBli6nTK5ZqmCZKXGmsuO4e3NaKSouDZ5fm8xgJt10IUqdPNtqDQOQJVFaUU1kJi9MK6tc+hwZ2bEy52XUjP1AM9hgJQcpxoXpr6HH1U7XyMFIQrt52hO7/eIOgpE+SpH/vxBb1AuJPVUumkSuwHr3axmxb4LYbWwcWgjS29ishZsuCdM5DF1NKegb1vur/KDktnQ7t3ETfPnMzSZEqLaBSbErLp158SgvqsQN7NBEb6xClCP3mm29EvVA/iVAjtqEK01iqYRpuXCmXhslq1tPXR5OtpCX75lL5sS2O5sm1SfMKsyk9M7jV0lGnQRqXFdelA9us6wtFovxLoglSjiHlWFJcIOBPApVUWV5BpSVHqmqdtsuhcf0L/TlVj2ZlJUjtxJCyINWLxI5N6wrxqYo+vwlSWEg9OmQRGgaCNEIg0Y37BKT1k0fSC1IjC2mX8/4i4kZZxOpdeN2fbeRHYCHKltCvv/7ad9ZQO6sNV5jGQg3TeI8rjQXXXXbXZbddqysScaSJJkjbD76QMnILrNDifRCIPgEuJVNRTg3Sa1J2arnI1juoc9Poz8vjGdjNsitdY9VkQzLzLgtS/estG6bR7J/2adl5jUQrJzmSV7B4U71brip+Q3HZ9RgxhosQAQjSCIFEN+4S2PLDXPrynxdQyaF9pLrsckKjD6/tJ16XF8eanvbIDNq7YZVw35Vi1d0Zutf7okWL6LLLLhMDZGZmUqNGjcTfsXqFk5G3VV5VjKmfr3DjSjmmlGNL/XqF6rqbmZtOeYXeWNfsuO1GIo40EQTpbQ89S+9O/1IcRwhSvz6VmFdQAr/XOeUyMoWNUmjA8bkJk6nXTh1S1cppJkiZrxSVKms1flO9l62Td5xWIJIPWZWX0YtOtR99wiJezwkt6pHq8qsmPuK5yXIxuw+XIalRDH00QJDG0GYl0lTN4khbDTwnIKkRM2E33S/uPVeIUhajJ93wNOUe31sI1Yzc5kKcsttvLF6bN2+mgQMHVpt6WlqaEKa5ubmUmpoai0sTSY8O7FobUqkYvwvTcOJKeTP9XBomFlx37QhS5hxuHGmiCdKWfUZTTsuuMfl5g0mDABPgTL3lJcUiGVJRYX0Rb9q4fkbcwpGC1GyBLOYuK2pCJ7ep+rEwmCDVx20axWiqbrv6Mc2Er5EVNFg/Mj7VKo4UWXZj61hDkMbWfiXMbIMlNmJR2vfax01Fprx383ezhBhNy8yxLAvjV7C33347TZs2zXR6LEzZWiotp35dh9m82Fp69ODWkEvFdG5J1DLPn6sON66Us/ByXCn/7bfL7667XsWRQpD67WRiPiBgk4Bw6S2j+rVrULtGKcKlNx7rmxpZNZlQXmYKndI2i3q3rEcNM/6I7w8mSPW1Q1WXXpW6LM+ybPNh7eWTWmfSyC4NKD87rZrwNROOLDj//dUWWrX1iLiH5zygMJtO6/xHaS9pDZ2/dj8dKanQ2o3umiMsqexKjCs2CECQxsY+Jfws9UmNgrnhqiVeuESMnbIw0QR8aPuvtO6L12nbj/MpvVEzaj1kHOV1LhJTshKk6rxj2Woaanwpr9/vNUzDjSutl9eRaqVnR/OIGo5devA74j9OLy9cd72KI000Qdq0c39q2qmf0y1HexDwNYGqEjLFItb0lML6NK5fYidC8vVmYXJxSwCCNG63Nv4WptYcVeNI1ZXqs+zaKQsTLVIsRNd+8Totff0h4SZTUVmpTYVdjdsMGUePz/yJFi5c6HiKbDFld152642lKxxh6udSMeG48LKF1I9xpaG67vJ5bNYlx/Wsu3bcdsONI4UgjaVPF8wVBCwIiFjTUqqfXoMKG1ZZTTu3aAhsIAACHhCAIPUAMoaIDAErQWpU4sWqLExkZuasFxaiP77xEP38+WtUXkFUSX8IUX1P+8uS6LfiVFp+KJ1+K3ZeNkNaTaVbr7OZRq91qMKUraW52UTsylunyjPIN1c4opQX4ce4Uj+77toRpMw1nDjSRBOkHD/KcaS4QCDeCVTVNi2m7JQyOqVdAxrf3zpzd7wzwfpAwE0CEKRu0kXfIRHgzLlf/esyKhxxCRWcNErEinJc6Pev/JN+fGuS6FPvsqvGnKolXvxkIV36+oO07os36MC2jcIiai5DjbGxOF1xKJ2+3hdaAgYWp82aNYspqykL091bvqcDu9Y4OkuyhqnfMvLGY1ypX113vYgjTTRBWi+3gNoNvtDRs4jGIBDTBCorqbysRCRBatc4jQZ0yKVOsJrG9JZi8v4kAEHqz31J6FmpllAjEEbuurJGqV6oBisL07Cwp+ucZXyo6pbrVIjqJxkJq2mslY+Jt1Ix4caV+smF16+uu17EkUKQuv4RigFAwDcE2GpaWnyI6iUdo3NPakFDurfwzdwwERCIdQIQpC7vYFl5Bb09dwW9//VP9P3ardpoLfOyqVOLXLp8RA9qk/9HxjCXpxMz3XMSo+XvPEnrZr+p1RjNzG9DrYeMpw6jrgjIsMttP715KKXVa2BY4sWoLEzrQedWYzF16tSQ+Zx33nkB96pCtEwXHxryIAY3RsJqynGmbDmNhYtLxbDFtPTYIUfT9aPFNJ5ceP3qumvHbTecONJEEKTn3/B3Wvj9CvG8pdbJoi5jrnf07KExCMQbAU6CVHrsCGXVKqF+hfXp/EEd422JWA8IeE4AgtRF5L/t3E9/uvu/dODIMdNROjRvSFPvPJNqp9ZycSbo2g6BSAhSGR+65vPXqayykiqVREV25hBqm0Symsr4UhanoQhTP5WKCVeUpqTXp4y8431RGsaPrrt2BCk/c6HGkbIgvbh3A6pRo4Z4dGvWrCn+m/9OTk7W/k5KStJel21Dfda9vg+C1GviGC9WCMiappnJJdSP40wHtI+VqWOeIOA7AhCkLm2JKkZrJdWk68f2pglDumjCc92WPfTGrGX03ZotEKQu7YGX3R7e/isteOxq2rJ0HrFF1HmEaORmmyhW01ATHzFpP5WKiZe4UraSFu/6mPhvp5dbWXfdjiOtTceEIOWLhab8wwKU/7Ao5T/y32obp4yi1V4VpDyHE8ffE62pYFwQ8CUBIUxLj1UlQGqbTeOQAMmX+4RJ+ZsABKlL+/PgG/Po5c++F71PumoYnd67ra2Rtu4+SJM/XUKvfrFUa39CYVO6aGhXGtKjFbEL8P+9+bXou3ZKMn356EVUv166aMvvXfPkJ/TlD7/Q4O4t6dErhwoBzK8/Me1bmjp7mWat5T7/fkF/zV1Yvfdflw+hdVv20gsfLxZjfP6vC+juKV+KfieOOZG6tc6jSe98Qys27CAW2zed1ZcuGd49YH1W69DPVz+mui5b4KLUiIUoZ8xdM/N1IUTV0i1RmpI2bKJYTcMRppyRlxMf8d/RvuIhrrSiZCsV7/rIMcpaaUnU6sRcx/dZ3WA3jjRUt107glQKU2kllaLUau5+eR+C1C87gXn4noBIgMTCtJyK2mbTwE551Lh+aEkIfb9WTBAEIkwAgjTCQLm7YyVldOqtr9DWPYeEMHz2+tNtjWLl4iuF7TtfraA7XpwlxOAbd55JXVo1Fv2r97NwvO5PvQPmop+Eer8qSNV2ekFqthBVdNtdR7Ax/S5I/SxEjfZIWk25fAz/t9NLlo/xc6xpOMLULzVMw3Xh9UNpmJJ9c6jsyM9Ojxhl5qZTXmGW4/usbrDrtjtg3I3EwtTJlVJ+mC47qUpIm1lI402Qcgwpx5LiAgEQMCHwe2be7NRyYTEd2DGPcuvXBS4QAIEgBCBIXTgeRsLQahhVnKlCkS2N5/7jbSFupUX08LFSLTZVCk/u30ioSkutvs+/vzJHs6SyYNaLQ72FVVpeeRz53q4DR7R5SOHtZB316qRpFl21Xz/H07IQXffF6/TD6w/5ziJqdcb4/USwmoabkZfFaTRrmIYrZk0F4QAAIABJREFUSpNq1aasZj2jFlfqN9ddu4I0lDjSRBSk7QdfSBm5BXY+btAGBBKbAAvT8lJiYVrYsBadV9SGcrPrJDYTrB4ETAhAkLpwNBb/vIXG/fMd0bNqOVTdeOWwUsgFE7F6oXl8QSNNyMmkSLWSk6q9VrNGDc1SqwpXVbxKkauKw2CuwPokTHJN8nVVpJqNKcWxug79mC5sS1hdxroQNVp8pKymubm5lJqaGhZfN24OV5hGs4ZpJOJK2VrK5WGicYXjutuscw6xC2+kLrtxpA2aFFCvkX92NGwiCNIB51xDm7bt0LhAkDo6ImgMAkRUSRVlpXTs8D7q1y6H+ndopHm2JSKeHQdL6N9fbaFVW49QUk2ic3rm0mmdA6tNcK32x7/4jVZuOUz3jm5B+dlpiYgqodYMQerCdquCVBVlRoJUCrkVG3cailienpHA1YvUdsflVBOfVq6z3LeRONS7GatWTytB6mQdw05oHRDzate12YUtM+1SCtGlbzxEZeWVVO5R1lwv1yitpr8VpxC79Dq92J2X65rK2qZO73e7fSyXionluFK/uO66GUeaiIK0ZZ/RlNOyq9uPLfoHgTgkwDGmJXTs0F7hynveKW19HWPKonDO6r305ep9tGFXsdgPFpC9W2bSyC4NqonEFVsO08dLd9GyzYe1tie3zqIL+jam1OSa4rWSsgr6y9traffhsoD9vWZAU+rTKlN77fVvt9H05XvoT91y6IwejeLwLGBJegIQpC6cCVUIGsWQqjGmoQpSvUW17/HNhKBVXXPtCFIjCykEKdG2TRtp6aev0YIpD1Dt5BqUU7uqrEO8X/FqNQ23VEyrvKrkR9G4wnXh5dIw7MLr9RWO6y7HknJMaaQut9x2402QcpkqfamqgedOpM3bd2pbAUEaqVOJfhKWQGUllXHyo+QSOqWwAY3rX+g7FNJC+f2vxjW/U5Nr0GPntKF6tZPF3KWANFqI2nb1tiN0/8cbqEfzDLpxyHFC8E6etzVAeOrb+A4OJuQKAQhSF7CaxVHKoYwEqRNXV05ipLdadm6ZS//9cjmpFkx1HL37rH7Z+gy9qrXSiYXUyTpUl10nyZ9c2LKALn/4Zi5df/bggNfq1qpBuXVqUqusJMpNr/qlL56vcK2mzIYtpuzO26iRf37dDCfxEZeKiVYNUxalM5c3pu9+qR/SsYtWXCknN2JLqdOLXXYj6bprV5C26TmA2vTob3u68SBIKyoqxHqlGNX/PeyCmwIEadPO/alpp362GaEhCICAMQEuF1N27Ahl1SoVFtPzB3X0DSoWpM/M3kS1U5I0C+fuQ6U0ZcFWkiJVtWq++b/tdOBoudaWraVPfPEbHSmp+nyRbaXYlJZPvfiUFtRDx8oDBK9vwGAirhGAIHUJrb4O6T8vGURjTqoqmmwkSNUYULZavnLbWBFjoPajd5eVbrvqElThqRfGj18zXJSO4UuWZdm656DIAhwpQepkHWpbPwnSfsfVCnoqWJzWSalBrTKTqG5KjbgXqJGymkq3XpceOUfdhitM+3TwvlRMJOJKOaaUY0u9vPzguutWHGksC1IpPFmQGv2R74++7HbasmOXdmQgSL18ejBWIhCoqCijsuIjlJlUTGf3aUan9mzt22VLi6YqMo0mq7ewmglQ1UI6pltDETfKglfvwutbIJhYxAhAkEYMZfWO5i3bSDc+O0Or/Wk0lCoy1VhRfVt9iRd+X++Sa6eNvl+j7LjhuOxyhly76wgmgl3clqBdT3/7FXropkscDS+tp2w5ZQtqPF+/FafS8kO1Q4o1ZS4cb8qlY/xiNWVhunvL93Rg1xrH2xatUjHhxJXyIr0uDeMH11234khjVZCyAGXBKYVoeXk5yT+qOOU2Z11zD23duVt7Pjh+lN12cYEACESWQEV5KZUcOUD16AjdMLordWmdF9kBwuxNtXrqXXb1XesFqRSYnNDob++t1yynfB/Hpd59egv6bW+xcN+V7rxhThe3xxgBCFKXN2zHvsM0a8l6emvuClqx4Y9Mhd1a5wn32nEDO1Gb/D+yi7Hl8s6XZtH85b9qMxvdtx1dPqJHQDt+U1+qRW9BlR1Ia+gHC37SxHHLvGy6cmRPGtqzNbGIjJSFVJZssbMOu4J06tSptnapefPm1LNnT0pJSbHV3qjRy5PuoymP3R/y/dJ62ji9pnDxjVf33khYTWUSJP472lc4GXlzs6tceb0sFRNuXKnXLrx+cN2167brpPxLLApS1TIqRWhZWVk1QSpjSc+59t4AQVovt4DaDb4w2o8sxgeB+CQgSsWU0LGDe+mUwugmPjKLIz2ptXFSI3VDVOGpF6/spvvo578KUcpi9LKiJtS2cboQqo0yUuiukQVaEqT43GSsyogABCnOhe8J2BWkvJDs7GwaOHBgyKI0XEGqh5kI1tN4sprGUkbeSMSV1svrSLXSsz35DDi2+2MqP7bF8VjpWanUTFcSwHEnRGRXkDqJI3UiSGvWrEnyTyjzj9Q9qnVUClFVkErLKY/H/33udfdBkEYKPvoBAbsEOPFR6VHKqlUmhOn4/lUhX15ewRIbsSi9+OQ8Q+FoZh01m7ts/+OmQ8JSmlE7ybIsjJccMJY3BCBIveGMUVwmcPjwYZo1axbx3+GI0kgLUnXZLE75EomR4tB6Kq2mvxanEpeQcXrJ8jHszhtNqylbS48e3CpceUuPGWcYNFsbJz7yMiNvLMWVsuvu0e32vB30fCORddeNONJQBGmNGjWI/0TrkoJUbx1lUSrdddVsu9ff/xT9sHKtNt3UOlnUZcz10Zo+xgWBhCIgEx/VSyqmfoUNaMLgTlFbvz6pkZlrrZpx1477rVriZWSXHFtlYaIGAQO7RgCC1DW06NhrApEQpVYxpOW169PRvF5U8+guSj66h1L2rQt5mfFsPWVxumBfRlixpixMOd40Wle4iY+8FKacffethaGz8iquNJquu27EkcaaIFUz6BoJUn5NbcPPHgRptD6BMC4I/EGgoqyUSo4eoLqVB+nhi/tT4/p1o4JHrSNqFEfK2XY/WloVc25HjOqz7NopCxOVhWNQ1wlAkLqOGAN4SSBcUWpU8oXnX167AR1t0osOthxGlRVlROXlYllJxXspdd86IUzTty0Oa6ksUOPNehoPVtNYEaaxElcaTdddu267duNI7QrSpKQk4j9+cNmVLrlG8aP8mrSgyhhSvSDlD7kTx98T1mcdbgYBEAiBQGUllZZwmZgSOqVNdMrEBBOkagZeFqNXD2gaNBbUqMSLVVmYEKjhlhghAEEaIxuFadonEI4o3bZpI53TJzDl+qFWp9GhlsOFEK2sKOfAKsPJsDhNLmar6XpNpNqfdWBL1XrK7r3S3TfU/vxwX6xbTcMVpl6UiokFF95wXHdzmmcQ/wn1sitI7caRhiJIo+myK0Umi041s64+qZFsx38/9PwbNH3uwgDkEKShnkDcBwLhE6jKxrufMugw3TCqK3Vt0zT8TnU9cFKi577cTIPaZ9MJLeoJYcmxnu98t8PQAupUjKpxpmqJF1hII76VMdMhBGnMbBUm6oRAqKJUFaRsFd1//Pl0LKsFVZaXmQpRs3lF2nrKwlRYUNNrOkHhu7YsTKsSIaXHZKxpOKViOMbUbWEarijlA+O2C2+0XHcjHUcay4KURalRUiNpIeVzYCZIOYaUY0lxgQAIRIkAJz0qOUqZtUqoqE0WTRjUMaITUS2hRh2r7rpWbfn+ggZpAdlzpYDVu/UGKwvTqlHtiK4RnfmLAASpv/YDs4kggVBF6cltG//hnstClK2iYV4sTvlit17p4htql7K0TKvMJKqbUiOmBWqkrKa5ubmUmpoaKtKQ7gu1VAwP5kUN0/U76tILs0MvsJ6SXp8y8o4nLhHjxhUN191Ix5E2Si2hs7rVF3ik5ZP/li66ycnJ2n9Ll12/WEhVQcrWUilO9YL05Xem05R3ZwQcgfaDL6SM3AI3jgX6BAEQcEBAq11a8yhdP7IzdW3dxMHdwZtyEqNPftxF89fu1+qG5mWm0Clts+jU4+tr7rh2BKkqYLnf+z76hTLSkg1LvBiVhTm5DX4Ai9jG+rQjCFKfbgymFRkCTkXptK9X0+0vfVnlnlvGQtTYPTfc2blhPWXLKVtQY/GKlNVU1jb1kkG4pWJYnLpVw9TPcaXRct2167ZrJ4401gWpKkQhSL381MBYIBBBAqJETDEd3b+Dzu5TQOcPPD6CnaMrEPCGAASpN5wxShQJ2BGlm3cdpNtfnkPfrvytKmlRRYWnM2aBGknraeP0mjFbWkYmQvp6X2ixglw+hjP0emk1lfGlLE79ViomXBdetpCmZTYRbryRvqLhumtXkOYXdqXO/f8UdMnxJEilONVbSGfMXUQPPv96AIeWfUZTTsuukT4O6A8EQCAMAhXlZVRafJAyahyholb16OKRfcLoDbeCgLcEIEi95Y3RokRAFaWFhYXUvXt3bSZPfbCYnv5wMXFa9Soh6o5V1O7SYT2tIhWu1ZT7YIspC1MWqF5c4SY+crNUzBfLG9PM5Y1DxuBGXClbSUv2zaXyY1sczys9K5WadW7g+D67caS1M7JowLgb416Q6q2kekH6w6q1dP19T0GQOj5puAEEokCgspLKy0royL7tdHaf5rCWRmELMGRoBCBIQ+OGu2KQAIvSVatWUbdu3URc16LVW+i2l+bQph17Q0pa5BWCSFpPec6xWFomUlZTFqj8x+3Lr8I03LhStpZmNesZ0bhSr1137caR8hmxctuNBwupKkhl2RcWpXxxUiMjQdq0c39q2qmf248R+gcBEAiRQEVFGZUc3vf/2TsTMDmqcu//p7unZ81kIysRMCFsQkDZBYUoq8iioGGRC4giICSuVwQXQL1wcQOCXEQRPq+ICwiICoosuW5sCZCwSUISSMhkMvt0T29V1f0976k+nZpKL1Xd1d21vOexnxkmp87yP6fb+c27oSeUwvsWTsYnP8zW0iql5McapAADaYOEdss0m/pH8dWf/hXPvPY2WsMhfOFj78WFJ263FtI6VS2Lz978R+G+eu83l2DhPPtWCLfst9g63h4k99wVePrVzSAXF9DLI81oPaXkSDJZUjXLN5aW8UrsqRNWU3Lp3WWXXRpiNa0VTBfNB+bPqeZ0Sz/jRFwpWUvJjdepVovr7pw9p6JzctTWUqy67foVSGUtUmO5F2MMKQOprevEnVkBVyqQy2WhpMaRGN4qYkvPO/7drlwnL4oVIAUYSH1wDwggf7viZfxmxct4eeM2sSOCzQ8dugcuOunAAlCmMyqO+8rP0TsUn7DrH1xyAj582B6Fn133y7/hzj8/j8tOOwRLP3KYDxTavoVn/t2Lc7/7kLCI6qVcGhsr6rSYElAp/jQ68kZNwxOgesl66oTVVCZBqrfVtJaMvPUoFeO2uNJaXHdb28NYcMgsW3c/OTIL9KrUps/dDYeefEHJbpUspOSJYcy0GwqFCtl4K81dj3831hctl2XXCKRb+4ewZOk1E5ZD8aMUR8qNFWAFXK6AcOFNITE6gC5tFPT73pydOGOty08tkMtjIPX4sUtr5hMvbCi6k45oBE98/3xM6+nEc69vwdnfuRfHvGc+bl32Ydz7fy/jyjsemwCe5j4el2fC8pf/fiVuefA55DQFOa1+GXSbpZnRehpJDdcEqEbrKdU/pf92a/OS1TQZ24rBLc8jEeu1LWc9SsXUGldKpWHIhdeJ1kjXXafiSL0GpHROBKXSQmp21yUrKcFoJSDtmbUb9jrmPCeOncdgBViBBiiQ1TJIxYfR05LAspP3x3v23KUBs/IUrIB1BRhIrWvlyp4EpJ//n0fQ3R7FN849Ch1tregdjOHqnz8JCanSAiphU1o+zfApLagj8VQBYl25aZuLEi66P1uBp17dLGDUibqiNpfQlO5OW08JTIUFtTPUlP1YmdQrVtNaSsXMmgqQK69TpWKccOF1Kq5Uia0Evew2spLacd11Ko40CEBKZ3HUWcsmHAkDqd0byv1ZgeYrkMtqyCTH0BNK4v17TMX5Jx7c/EXxCliBvAIMpD69CtL6SdszA2kxC+mlpxwi4kYJYs0uvF6W6P5/vI4r7nwy76KrkHnAy9upeu31sp52R1tcCahOWU0pOy/Fm9aj1Rpf6mRGXieg1InSMI103bUaR7rwoMVYeODRRa/A9HACZx6sZ3BuaWkpvMhVV77c5LJL6zRbSM1WUpnYSPYtBqRtXVOw/2kTIbUe7xEekxVgBRxWIJeDkhlHYqQfHz9sF/zHsfs7PAEPxwpUpwADaXW6ufqpf72yCZcv/xPGEmkYXXYpodFHvvEr8XPZKNb0l1edgbVvDwr3XQmrrt6ghcXpiYv+TyQu0l10vZO4yML2au4SJOup262mbgHTWuNK6VI6URqmUa67TsSRVgOkFEfa7Cbdcgk+iwGphFYZc3rm0mvR2z9YWDYDabNPkOdnBWpRIAdNySAZG0S3NorvXXw85kzvqWVAfpYVqFkBBtKaJWz+AKXiSE99714TkhrRSslN9+IfPiSglGD0Oxd+EAfuMVeA6rwZPbjnqjOE26+Xm5646A9AVtVri3o8cVG9z4LgNJIaQsfW5+BE7GlXtAWzO0MgF183ufe63WrqFjCtNa7UidIwjXDddSKOtBoglZbUer+vS41fzEJqhlIzkC771nK88Mq6CUMecs43m7UFnpcVYAUcUCCrKUgnRkVc6ft2n4wLTznCgVF5CFagOgUYSKvTzVVPlUtsRFB67fmLS0KmfPbva94UltJpPR0Vy8K4avOmxdxCiYt+v1KAaC5LWXSD6aJbyxkZ3Xspe28tza2lZdxsNSUwpcRHYwNrbUtPGXmdcOV1woW3Z86+aO2cansP9EAjXHediCOtBkjdZCEtlWmXgbSqa8sPsQKeU0CUhkmOIT7YiyVHzMf5JxzouT3wgv2hAAOpP85xwi7MSY3KueEaS7x85qSDLJWFcaNkb73di89d9zP87elV0JIxhNs6EWrrQrRnBsJtXWjtmeHGZbt+TdJ6Gh1ZD6p7WktpGZmp102lZZy0ms6aNQttbW2OnWmzS8U4AaW1xJU2wnW31jjSaoDULRZSgs5yWXYllNKFLmYhpRhSct3lxgqwAh5XIJeDmkkgMdqPhdNa8INLT/L4hnj5XlSAgdSLp2Zhzcaao8Y4UuOj5iy7VsrCWJi64V3+/vTzOOkTl5Wdl6CUGoEpQ2r1R+Rn66m0mr4U7wR9b7e1t7ejHnVNq83IS+uvtYZps+NK6+26W2scqR+AtFRSI2PN0utv+yUeXvH0hLfE3sech0mzdrP7NuH+rAAr4EYFCEqVFJJjVK90BD+45ESuV+rGc/LxmhhIfXq4lYC0WImXSmVh3CrVfovPwFub7dd1pP0YracMqvZO2EnrKc1MFlQ3WE/daDUla2ky1itceZV03N5BAai1hmmz4krJSpoa+INw4bXbqBTMgkNmlX2s1jjSoADpnfc+jLvue4SB1O4l5P6sgKcUoGRHaQGl3dkxfO8zx2POTpM9tQNerHcVYCD17tmJlVPm3C/d9hec9YF9cfxBu4tYUYoLvel3T+HHf9Dj/8wuu8aYU2OJFy9aSO/+3Z9w6Ve+4+gpEqSyy699SetlPaXkSNLd1/6qanvCKauptJzWthrAicRHBKfV1DBtlgtvNtOL1MBDVUk3eVYn5uxZ2q201jjSaoDULTGk0mW3WKZdii01WkiLAen8w0/FTvMPqOpc+CFWgBVwqwK6pTQ1NoTuHEHpcZgznaHUraflp3UxkHr8NI2W0GJbKeauK2uUmkG1XFmY/RfMdqVS9QDSUhuV1lRpSQ21dQoLK7cdFSA4pUZJkWqNPaVxZHIkYUHtbHzZDGk13ZSKglx6q2nk0kt1TZ2INXUCTPebb38XtUIpzVhNaZh6uu7WEkfqVSAl2CTolDBqdts1A+kjK57BdbfdPeHCMJDaf//wE6yANxTQLaWp2BAm5WL4/GkH4j17s3u+N87Ou6tkIPXu2RVWTkmMfvqnVXjwn68VaozOnzMVHz1yb5x77P4TMuxS3zO//VtMndRRtMRLsbIwpx2xt2tVaiSQFhOBranWrka9rKfd0ZaGA2qtVlNSjOB0l112EYBaS2sGmDoRVxrtnIZJc94FKhFjpdXTdbeWONJqgNQNSY1Ic1mLVFXVApjK760A6c6LjsbO+x1l5fi4DyvACnhOAQOUIq5D6V67em4XvGDvKMBA6p2z4pUWUcBKQqNGC8cJlCorToDqdeupk1ZTcumlV7WtGaViGh1XWi/XXatxpHQ2H/rMNROOqBogdYPLrrSQmsu+SEupGUhfeHUdll27fMLeGUirfbfyc6yAdxTQVN1S2oM4jtx9Mi46/QPeWTyv1FMKMJB66rh4sWYFqNzLfkef4Qlh2Jpa/Jictp52RVswuzMEij1tlHuvW6ymtZaKWTQfmD/H+tupVhdespDaKQ2TGXkSauJ16ws09Nxl/53QOTm6w7O1xJFWA6Rus5AWK/0igZXEou+LASnFj5LbLjdWgBXwtwJZTUEqNohJGMf7F07Bpz7CnhH+PvHm7I6BtDm686wOKeAlIC22Zbam7qhKPaynBKYUf9qItinVhpfiHTXFmtZaPqaRpWIISh99aTZWbphWtbxW40rr5bprNY503p4HYNHRHyns0y9AWiyGlKykEki39g9hydKJ1uGeWbthr2POq/rM+UFWgBXwjgIUU5pOjGBySxJHLpyMT536Pu8snlfqCQUYSD1xTLzIcgpMXniE7wRia6p+pEbrKSVHksmSqjlwSozUSOupU1ZTijOleFO7TcaXEpxWWyqGrKWzplae2Ym4UrKWTtnloIpxpfVw3bUaR9oxaQoWn/15BlIADKSV3xfcgxXwkwJkKU2PjyDevwlLjliAC0/x3+9efjovr+2FgdRrJ8br3UGBWuqQeklOtqZuB1SKP42OvFHT8cnMvY2wnjbTalpr4iMCUnLltVIqxom4UrKWkhtvuea0666dONLDTr4A0+bqGSe9biEld9xSSY2MFlLa61FnLZtwJG1dU7D/aRN/VtMbkh9mBVgB1yugUUmY8WEkBrfizCMX4JMnv9f1a+YFekMBBlJvnBOvsowCH/7E5fjb06sCq5EsR0MCyJI0rT0zfK+H0XoaSQ07AqiirEwdY0+l1fStVBuohEw1TZaPsWs1rRVMF8wBrNQwbURcqdOuu9XGkXoZSGWcKANpNe9CfoYVCKoCOWiZFFLxIcS3bcaS9+2OT3NMaVAvg6P7ZiB1VE4erBkKBB1Ii2keRJdfCahesZ4SnP5zZFLDY02dANNKNUydiCul0jDkwluqUXIjspRW0ybP6sScPadMeNRqHOn0ubvh0JMvEM+agZR+Rll0w+HwhFckEhH/Tf9GSY2oya/VrL+WZwhEqRlrkZqhVJaEkf3o65lLr0Vv/+CEqQ8555u1LIWfZQVYAS8qkMtBySRE9t3Y1o34wumH4OSjDvTiTnjNLlKAgdRFh8FLqU6BS6/4Du6+70/VPRywp6Q1lb6SNTXU1gnpCuwnKQhOI6khdGx9Dk5ZT8lyKiyonSFHpXLSajpr1iy0tbVZWl+tGXnJYloOTBsRV5oe/AO09BZL+zV3MmfdrSaOtJSFlMBTQiiBqJeAlBIc0cvssrvsW8vxwivrGEirum38ECvgLwXoD1pKagzJ0UFMysXwxTMOxUHv2t1fm+TdNFQBBtKGys2T1UOB626+A9cv/1k9hg7EmEGwptbLetodbXEUUJthNaWkR2MD65CI9dq+710dQCUwpey7v3naflImuZhypWHIdTfZd4/tddMDre1hLDhkVuHZauJIF/SoOGEf3dIqy7nQVzdbSGmt9Muk0UJqzrJL/y37SItqMSClGFKKJeXGCrACwVMgl9WQScWQGO5HtzqEG5edhrkzpwdPCN6xIwowkDoiIw/STAXu/t2fcOlXvtPMJfhubj8nUJLW0+jIelDmXqeSIzlpPSUw1RMhddYca2rFakrW0mSsF4Nbnq8qIy+B6eH7lM7IW2tcKb3BSpWGccp1104c6cKDFmPhgUfDCpAaLaVucNktBaRmKLUCpHsfcx4mzdITPHFjBViB4CmQ1VSkKcnR8DZ0KYO474ZLgycC79gRBRhIHZGRB2mmAn9/+nmc9InLmrmEwMztR2uqMTkSxZ/W0mRpmQWTw3DKeuqU1VTWNi23v1riSwU0lgHTerrwOuW6azeO1AqQus1l1y6Qyv7X3/ZLPLzi6QnXh4G0lk8LfpYV8IcCVA4mFRtEfLAXR+0xFV+78MP+2BjvoqEKMJA2VG6erJgCw8lteHbzoxiK9+GdU/fF9K7Z2H3GIstiMZBalqouHf1kTa2X9dSJ0jKNtJrWCqaUjbdYqRinoLRnzr5o7dxeILVW191dFu0kXHjtxpFWC6TNSmgkPwCKuezK2FFKcCSTGhkTIN1578O4675HJnyGzD/8VOw0/4C6fK7woKwAK+AVBfTMu4mxQSQGe7HkyPmcedcrR+eidTKQuugwgriUn6y8Euv610BNq1DVLKAngBRtWtcsTO+cLb4u2Gm/kqD61tu92O/oM4Ion6v37Adraj2sp7M7QzWXlqnVakoXhyym5M47c+bMkveoFjCV8aXFSsWs39aNHz9efQKMYnGlTrju2o0jPXiveZ6PISX4NGbZNSY1YiB19UcsL44VcI8ClOQoPY7EaD/Gt23GF87gzLvuORxvrISB1Bvn5LtVklX03pdvxNr+1VDTGjSCUQutFKROXniEhae5S7MV8LI11Y3WUyetpgSo9CrWCEwpvnRsYK3tK1Qq8VE94kprcd2lMjCTpk/ByOa9LO2R4khPWHykp4GUgNNoGZXfyyy7lYB050VHY+f9jrKkF3diBVgB/yuQTowiNTaEbm0EX/rY4Tho3+r/8Oh/tXiHRgUYSPkI+ZaSAAAgAElEQVQ+NFwBgtEb/n4hVCUrYDSrGcyiVa4mPpzD1vUatm7QEB/Oiu+5eUcBWY6GVkzlaIz/7dZdOGk9pT1S/KlIjNQVqipzrywf84+RSVVL1t7ejl122aWk1dTpUjFOufBSvVKymjrhupsa2QNKqquihlSP9Oxzzg0MkD6y4hlcd9vdE3RhIK14TbgDKxAoBbJZFanYMJIj29DTMo4bl57KmXcDdQOq3ywDafXa8ZNVKLB+eA1uf+5KaBkNSjqLXLZ2GC21DIJUglMBqwyqVZxWcx/xkssvwSk1SorkZObeamJPnbKayiRIxaymVCqmloy85lIxf31pNh59aXbVF87owlur6+6UWXuKWNJKrWPSFHzq4st9A6TmLLvkymu0kL7w6josu3b5BFkofpTiSLmxAqwAKyAVUDMJpOMjGB/Ygu5cDPd//3IWhxWoqAADaUWJuINTCqzc8hh++/KN0NIalEx9YZQh1alTc9840noqgbU1b1F100rrYT0ly6nd0jJOWU0pzpQsp8Ym40sJTpV03Lb85MpLiY/mz9EfrTWulMag0jCdU2ciM7ICWnqL7TXRAzN2nYeW3L6Wnj3zzLNw7vEHib5erENqdNk1u+5aAdKeWbthr2POs6QVd2IFWIFgKECfK5nEqIDSeP8mvH/Pqbjms2cGY/O8y6oVYCCtWjp+0I4C975yE57b9Cg0JQslTUXX7Txd375kQaXGLr/11bmeo7vdmkqAWg/rqdXSMvW0mtaS+EhApKFUjBNxpdHOaeieuSsyQ/dXdeXCkQ5Mn2stLtLLQEriEHQa40aNVlIzkG7tH8KSpddM0JSBtKorxg+xAr5XQJSCiY8gNdqPSdkYvnzW+3Dwfnv4ft+8weoVYCCtXjt+0qICP11FmXRXQ8lo0Mgy6iIYLbcFGZcqYJVdfi2etru6SWuqjEsNtXWK+NRmtmZbT+tlNa0VTCkbL1lLo9EoVm6YVrML76SdeqCOT6ybaeXcgwakxbLsUtZdsnLQv1Gj74sBaVvXFOx/2jIrsnIfVoAVCJQCOaiZlEhwND64BZ3KAH5/85cDpQBv1p4CDKT29OLeNhQYTm3Dfa/cKGA0k1ShUfIij8BoqW1yXKqNC+DSrm6zpjptPe2KtmDB5DAqWU/rZTV1AkzJlfdf62qLKw2FVHR2b7Z9C50A0lAohEgkgnA4XHjRf5NbL/0btWbWIpWxobLeqDl+VGbZZSC1fX34AVaAFcgrkMtqUFIxJIYHEB/YhDOP3B2XnHUi68MKFFWAgZQvRl0UIBj97t8vhKbmoGRUaBmPk2gZldjlty5XqKGDuqUcjdF6SsmRZLKkasWgzL0yay/Fn5Zq9bCaOpGRd+rkKH7xz91BrrzVtO6ejbYfswOkHz31ZFx42tEFwJRxpF4E0mJJjYxASps86qwdraGHnPNN2xrzA6wAKxAMBTQ1I7Lupkb60aUN4eYvfhw7z9opGJvnXdpSgIHUllzc2YoCG4bX4CerroKmUCZdDZriXxgtp4d0+Y2P5DP9rtdL0nDzjgLNtqZKQKX40+jIGzUJR3BK1tPZnaGSpWXqYTWtFUyn9kTxr43VQakbgZSspm5o0iXXGEdKrroyplRaT2mt0qJ65tJr0ds/OGH5DKRuOE1eAyvgXgWUVFxAKbnuLpis4vZvfsa9i+WVNU0BBtKmSe/PibfDaNb3ltFqTpBdfqtRzV3PNMuaarSeRlLDjgBqOeupk1bTWbNmIR1/q+pSMZlsFJtjuyCudNu6DAykpeUqBqTmpEZmC2kxIKUYUool5cYKsAKsQDEFspqK9DglOBrA2LY38eWPH4FTP3gYi8UKTFCAgZQvhGMKEIz+dNVVUCmTbj6BkWOD+3ggdvn1x+HKBEq0G5lEiUrS1Ks5bT2ldYqyMl0hUP1T2Zy0mna2h9AeHkM1pWLWj+7OQOrwZSIAJTA1WkYllBazkC771nK88Mq6CavY+5jzMGnWbg6vjIdjBVgBPymgZVJIjg0iObJV1Cb93Xcv89P2eC8OKMBA6oCIPAQgYPT5q6BmslBSqogd5VabAkaXXypJI62rtY3KTzdSgUZZUwlOI6khdGx9DvW0nkqr6UvxTtD31bT29nZMndKJjvAY4oOvWB6iGiDt6t6MlpBqeQ7qGLQY0mJAKt126d/ki7RhILV1lbgzK8AKFBSg2qQxJEcHkBjegvfvMQ1XX/px1ocVKCjAQMqXoWYF1g+vwR3PU8xoFhkRM5r1fDbdmkWp0wDs8lsnYRs8rLSmyhhVsqQ6WY7GSespSUPxp0brqRNWUxq3syMswDSsvl3xBBhIK0pkuYOMCZVuu8Wy7ErrqRFIr7/tl3h4xcRSOvMPPxU7zT/A8tzckRVgBYKpgJpJIB0fQ2qsH6O9b+DmLyzBwfstDKYYvOsdFGAg5UtRkwKUTfd7//yUgFBKYETuul4v7VKTIE14mF1+myB6HaasVwIlaT2NjqwHZe51IjmSdOul0jLt0Va8HO9ELVbTme2vV1SUgbSiRJY7FAPSYlBqhFH6noHUssTckRVgBUwK0GdIOj4sapMmRreiWx3FQ7d8hXViBYQCDKR8EapWgGD0+//8VCFmlNx1GUarltPxB6XL79YNenZfcvvl5j0FpDVVxqWG2jprsqYakyNR9t5amywts1N3FJlQBzalogJO7TQGUjtq1d63FJCaodQMpHfe+zDuuu+RCQvYedHR2Hm/o2pfFI/ACrACvleArKSUcTc53IfRrRvw1XOPwWnHHuH7ffMGKyvAQFpZI+5RRAEBo//6lB4zmtHEV4ZR918Vdvl1/xlZWaFT1tR6WE+ptMyMrig2ZLowkO22FGtqBUg3xXfBcGqaFXkKfdwUQ0rlXqg+Kb2oUc3SZjYJm8ayLzJ2lJIcyaRGRnhlIG3mifHcrID3FchlNSRjQ8jERzC2bSMmaWP40+1cy9j7J1v7DhhIa9cwcCMQjFLM6ECsV68zmskixzmMPHsP2OXXs0c3YeFOJFBy2nqqtUSQCXcgGZmETKi9pNDT2zYg3KKUPQg/AakbYJTWIKFTgqj5K/27EUgfWfEMrrvt7gnnRPGjFEfKjRVgBViBigrkcsgkY0jHR5Ac1WNJb/nPs3HIor0qPsod/K0AA6m/z9fx3RGM/u61m7C270XdVTfFbqCOi+ySAdnl1yUHUeMyqrWmEpxSI7feWmNP461TQa9SLWhASjq4AUqNtUjNpV8ITs1A+sKr67Ds2uUTjrFn1m7Y65jzaryl/DgrwAoERYGspuhAOrIN8cG3scf0EO74zueCsn3eZwkFGEj5athS4GcvfA1rB1ZDTasCRtkyaks+z3dml1/PH6HYQDXW1FqspwykYRhddpsNo/IWSwspfWUg9cd7m3fBCrhdAfpDmJKMITU2iPHhXoz2rsetV/wHDj1gH7cvnddXRwUYSOsort+GJhh9Y2i1AFGKG81yrVG/HXFV+2FIrUo2Vz5kx5pKgGrVeuolIJ07e2fsveg0rHntjYpn9NFTT8aFpx0t+hFkyhfFiUYiEQGhxpcbY0jpl8NSZV/MFtKt/UNYsvSaHXRp65oifjZp1m7ombWr+Cp/VlFE7sAKsAKBU0DNpJCKDyE1OoD4wGYs3nsmvv2F8wOnA294uwIMpHwbLClwxwtXYf3QS1AzOoxS3Cg3VqCUAhyX6p+7YcWaWsl6SjGko9EZJUVxk8suLfKDx302cEBqTGgkv7cKpMUOloBUAqr83j/vCt4JK8AK1KIAJTdKj48iHRtCfGgLJuViuO2qT2Ln2aX/f6KW+fhZ9yvAQOr+M2r6CjeMvAQCUr3WqAolzRl1m34oHl2AjEul5XM5Go8eYn7ZshwN/acsSdPao/8yYbaeeg1If3br73HF9bdWPCA/WUiLAamMMSUh6PtSFtKKQgHCYtrWPQXRrinCikrJkLixAqxAcBVQ00mkYoNIDPdhbOsGnHvcAbjs3NOCK0jAd85AGvALUGn764fX4M4XvwZNJRjVxCvHxtFKsvG/21CAXX5tiOXyrsVcftujEURG30RmfAgtA/8uugO3WUj/8Ou/4ZNf/k5Ftf0IpEYwNQMpCXLUWcsq6mK1A1tRrSrF/VgB/ymgqZTcaEgkOIoPbkGXMoiHb7/afxvlHVlSgIHUkkzB7fSzF7+GNyiJUUZDJs1xo8G9CY3dObv8Nlbves8mranCkooswpkRRGKbgLEtYuqp0c1oDSXKLqMvMRv0stOqqUNK4z/72Mu44r9vrei2e8GZH8UZx+tF3b0cQ1ouqRH9GzVZ/uXMpdeit3/QzjFY7iutqMLVd6Yei8qNFWAF/KlALpdFhtx2x0cwPrQV8f7N+NF/no2DF+3pzw3zrsoqwEDKF6SkApTEiCykEkY5bpQvS7MVMLv8bl2vIT7MJvtmn0s18wtrKjSEM6OYGtmKnVrfdhxIO7q2IhxO2V5eUICUhDHWIjVn2pX/1iggLXZQbEW1fX35AVbAMwooqXHhtpsc6RdW0r1mteHO677gmfXzQp1TgIHUOS19NdKq3sfwu3/fDE3RkElqouYocr7aIm/GJwqwy6/3D7I7PIb5bS+5CkjX/PuNinGk1VpI3VL2xViHtFRSI7OFdNm3luOFV9Y17dIxoDZNep6YFXBcAYojJQtpcmwAiaFejPVuwO3XXIxDD3iX43PxgO5WgIHU3efTlNVtGFkDctXNKllkKKsu1RtlI1RTzoInrU4BdvmtTrdmPeVGIO0bGKoYR1otkJLOzYZS6YJrtJCaobSYhbTZQGq+o+aSM5wsqVnvYp6XFbCvgKZkkE6MivIvydF+jPVtxHEHvhPXf+US+4PxE55WgIHU08dXn8V//+lPY2i8T3fVTXHcaH1U5lGboYB0+Y2PZKG7++bY5bcZB2Ga041ASkusFEfqVyCVdUll2ReCVwmw19/2Szy84mkX3JrSS2ArqquPhxfHChQUyGqqANJMXI8jTQxtQXd2DI/d/UNWKWAKMJAG7MArbZcsoxuG1kBR9Iy6KpV44cYK+FgBdvlt/uH6EUjD4TAikQjoq3yFQiHQi5qbLaTSUkpfJYx6CUjNN9pYcmbG/P05WVLz3/K8AlZAKECfK5nEmMi0m4oNYHxwC0beXotH7/pvrkkasDvCQBqwAy+33cc33IMn3vpVwVWXYkc5bpQvSBAVYJffxp66W4H0r39/Fj+841clxShnIfUSkNIvheaERhJKjdZR+v7Oex/GXfc90tgLUofZ2IpaB1F5SFbAtgI5KKmEiCNNjQ0iOdyHkS3r8JNrL+U4UttaevsBBlJvn59jq98wvAY/W/015LK5gquupnAWI8cE5oF8oYB0+d26Qc/uyy6/zhyrW4G0Uhypn4BUuukaraNGC6m0ZvgFSItZUanMTFv3FC4548zbmkdhBSwpoClppMdHhYU0MdSH2LY3ccFJh+Ly8z9m6Xnu5A8FGEj9cY417+JnL16FDSMvQaNERmk9kRFbR2uWlQcIgALs8lv7IUdb0tirY2XZgaqpQ1pL2Re5mE9++TsgMC3W/ACkMtNusSy7xYD0kRXP4Lrb7q790F0+gjlZkoDVrikuXzUvjxXwngIijjRfjzQ50of4tk3oRgyP332j9zbDK65aAQbSqqXzz4NU4uX+tTcjp+agUCKjpIasxtZR/5ww76TRCrDLrz3F3Qyk5RIbVQukzY4fNZ6OlSy7Mn6Uvr7w6josu3a5vQP2SW928/XJQfI23KVALicSG4k40rF+xPo3Y1Iuhkf/3w3uWievpq4KMJDWVV5vDE5ZdUeS/VAVVWTVVTNcc9QbJ8er9JoCZpdfyvTLDbACpMPpadgU28WWXE5YSMvFkfoVSI1ZdmWmXRI+6EBqvnzGZEk9s3YFl5yx9fbkzqyAUIA+V5TUODLjo0iS2+7AFhFHesd3lnIcaYDuCANpgA672FYpkdGTm36NrEquuioyyayII+XGCrACjVGAXX7dDaTl4kirBVK6Wc22khqtngSd5thR+d8MpPY+B9iKak8v7s0KQABpAqnxEaTjg0iNDCA2sAnnn3gIll7AcaRBuSEMpEE56SL7HE5uww+fvWh7IiMu8xLg28Bbd5MCQYNUN1tI6V6UiiMNIpBu7R/CkqXXuOnt4uq1SCsqxaD2zNyVS864+rR4cc1SgCykIo40PozU6DbEB97G3nO78b8/+FqzlsTzNlgBBtIGC+6m6e7/9814vu9xaIqmJzJKUs05N62Q18IKsAJSAT/HpbodSEvFkXoZSOleyZIuMo60WOkXs4WUgbT2zyS2otauIY/gIwXIQpqm0i8EpENIjg4gMbgFPaEkHrv7hz7aKG+lnAIMpAG9H1Tm5c6Xvo6sloWSz6rLZV4Cehl4255WwA/W1HoBaXvHACKtcdvn++xjL094plQcqd+AtFjpFzOQkjBHnbXMtqb8QGkFGFD5dgRdATUPpKnYEFKj/Rgf3IKxbW/h59//KseRBuRyMJAG5KDN26SaoxtHXtJrjuatowGVgrfNCvhOAa9BqtuBtFQcabVA2uz4UeOFl8BpjiGV1lJZFkZaVBlI6/9xYS45w8mS6q85z9BcBchCSkmNyGU3OdqPxFCvANJLz/4wll7w8eYujmdviAIMpA2R2V2TrNr6GB5cews0LQs1rQoLqZphX113nRKvhhVwVgG3u/wu6vxn2Q1Xk2XXKQspLeykC764w/qqBVIayA1QKl126WuxpEYEpcWA9Myl16K3f9DZC8qjlVWArah8QfysgJpOIiNKvxCQDmB8aAti2zbhkrM+xEDq54M37I2BNCAHbdzmD565CKPpfqgZHUap1EsuG0AheMusACsAWYqGpNi6QQOVookPN/4DoR5AesZpR+KRx39h+5TNLrs0QLE40kpAGg6HEYlEQF/pFQqFxMvrQLrsW8vxwivrbOvKDzingLHkzIz5+3OyJOek5ZGaoAC57GaSY0jHRpAcG0BieCvGtr6JUz9wMK6/4tImrIinbLQCDKSNVrzJ8z224R783+bfQKT5VzSkk1x3tMlHwtOzAq5ToBkuv5WAdFzpxhuju9vS6r+++XmsfuUJ/OHPD9h6rhiQ3v3An/HLB/8yYRy/AylZTWXCI9q4LBXDQGrrOjWsM1tRGyY1T+SwAmo6hUySLKQjegzpSB/GejcykDqss5uHYyB18+nUYW1fe/JUhMMh4a6rpHQLKSczqoPQPCQr4DMF6u3yWy8gPfSgvXHJFy/Alq1vWz6RYkBaLI7UT0BK4Fkqyy79GwOp5evjmo4SUNu6p3DJGdecCi+kmALCZTcVQzo2pFtIh/oQ69+EU456D1tIA3JlGEgDctC0zVW9j+GBdbfQn7mhKnqZF0poBA4fDdAt4K2yAs4qIF1+4yNZ4e5Lr2pavYD0Ix8+RlhIr7nhKsvLKgak9LA5jrRaIHVD/KgETGPpFxlHagTTYhbS62/7JR5e8bRlPbmjOxQwJ0ui2qjyZ+5YIa8iqAoQkKrpOJJjQ0jFBoXLbqxvE9695874xY1XB1WWQO2bgTRAx33HC1fhrfgryKpZqJl8uRcCUm6sACvACtSogJLS8NaaATzzcAfSST1O0k6rJ5DSOi7+wvlY+eKzlpZUCkjNcaTVACnBqHxZWkwdO0kXXAmdxsRGEkplFl4JrrScO+99GHfd90gdV8ZDN0oBdvNtlNI8TzkFCEiV9Lie1MgQQ/qePecxkAbk6jCQBuSgh5N9+MGzn0GopQWqomfXzSQpPojNowG5ArxNVqAuChCI9r4+gsRoWoz/ytNdGBsM256r3kBKLrunnnOcpXU9ePdfMHf2zjv0NceR+hlIjXBqhFH6noHU0jXyZCdjsqSeWbuCS8548hg9t2hKaqSkxpGKk4V0OG8hfRPv3oMtpJ47zCoXzEBapXBee+y+V2/C6oEnkaX0/mQdTarIZNhd12vnyOtlBdyiAIHo6LYEBt6MTVhStUC6V8dKUD3SUq3apEbksiubVdfdUkBqjiO1CqSUWZey7dJXr1hIywHpIyuewXW33e2Wq8jrqLMCbEWts8ABH16UnUonkU6OIB0bRiYRQ3xoC8b738aM7gie+PWPAq5QMLbPQBqMc8b3n74IY0o/NDULLa1BofqjXHs0IKfP22QFnFVg4K3YDiAqZ3AzkJKV9NobrqroulsKSGmPxjhSK0BqLP3CQOrsPeTRmqOAtKJSDGrPzF255ExzjsE3sxKQqmQdHR9GJj6KdGJU1CEdH+jFzEmtDKS+OenyG2EgDcBBr+x9DA+uWw60AFo6J+qPphNU8DwAm+ctsgKsgGMKlANRLwAprdGK6245IDXGkVYLpLIWqWMHU+VAxhhS8UuhqsJoGTWWfZF96esLr67DsmuXVzkrP+ZHBdiK6sdTbcyespoCNZUQICrKvsQGkRwbxPi2zZg5uY2BtDHH0PRZGEibfgT1X0AhmZGWhZbJIZNUoGQaX/i+/jvlGVgBVqAeCiRGM+h9fRjkplupudlCKtd++//7EX7y81tLbqUckBrjSKsFUjcmNRJuc5omXsWy7DKQVrr5/O9GBRhQ+T5YVSCrKsgkY8gkx/J1SAeQHOtHvH8LZk/tZCC1KqTH+zGQevwArSz/6387TSQz0kQyI01YSNld14py3IcVCLYC5oRFVtSoF5BmslG8NrSPlSUU+nz202fjsovO2eEZspKWq01aDkjX/PsNXHG9DrNeB1IpTLEsuxJM5b8ZgXRr/xCWLL3G1llw52ArYC45w8mSgn0fjLtXMymolGF3nKyj9KI6pFvFS1NSWLvityxWABRgIPX5Ia/aSu66t4hSo5TMSMtoUFIqVJX9dX1+9Lw9VqBqBUolLLIy4BurO9C/udVK1wl9KiU1chJIaeJVLz6Lz3zh/KLrLAekxsRGn7/wTBxz5MFiDGOyInLJpdhR+aKERvS922JIKwGptJjK0i/Un8CUgdT29eYHiijAVlS+FqQAlXtRknFkxkeRig8jNUZ1SPswPtSLnKYwkAbkmjCQ+vygv//UpzGmDohfIshdV02pSKdV5Nhj1+cnz9tjBapTwEqcaLmRvQKktIdrbrgKlHnX3MoBKfWVcaRWgVQmNvILkJIGR521rLoLxk+xAiUUMJacmTF/f06WFICbImLXM0koyZioQZqOjyI5ug3jQ1uRHOnDzjOns8tuAO4BbZGB1McHvfLtv+LB9begJdSCLMWPKjmoSQJSLvfi42PnrbECVSlQK4jKSasF0gXtL6MrNFpy7WQh/eDp38aPfvJLy/sr5bIrByiV4KgSkMo4Uq8DqdENl6yg5oRGpSykDKSWryB3rFEBtqLWKKDLH8/lslBScSiJGFLjo0jHhpAcJZfdXqTGBnDIAXvjFzde7fJd8PKcUICB1AkVXTrGvS/fiNXDK9BC2XWp3EsmKyykmTSbR116ZLwsVqDhCthJWGRlcfUC0pmz3oHldz2FW26/2zKUVgJS2k+x2qSVgFTGkXodSOV5loohlUBK4Ep9qEmIPXPptejtH7RyJbgPK+CYAhJQ27qncMkZx1Rt3kAEpOSqS7VHM6kYUiMDSMYGMN6/WWTdPf2Eo3H9FZc2b4E8c8MUYCBtmNSNn+iGv1+IcQzp5V4ooVEqCyWtQFU4frTxp8EzsgLuUqCahEVWdlBvIKU1WIVSK0BK4138hfMn1CatBKQyjtQOkMp4UmOsqRU969nHbCE1WkmNmXaLAemyby3HC6+sq+fyeGxWoKIC5mRJVBtV/qziw9yh6QpoWkZYR6nsSzI2JOJHk6P9GB98W7jxXn7+x7D0go83fZ28gPorwEBaf42bNsNVj52CSHtYjx9VctBSGtIpFVmNgbRph8ITswJNVqCWhEVWlr55bRvoZbdVctmVFlI57ttb+nDeJV8FfS3VrAKp2XW3EpDSfBRHeswRB1tKamRMcOQmIJW6SQtpMbddAlMGUru3mfs3UwF2822m+nbmzkFVUlCT48JCSkCqJEYxPrgF8cFeaJkE/vuKz+KjJx5tZ1Du61EFGEg9enCVlv3GwGrc9fI3EI60IJulguc5ZJMaUkkFOebRSvLxv7MCvlOg3iAqBWsUkNJ8laDUKpDSWMbapFaAlOJIZ+00zfNASrApX+ViSM0uu2wh9d1HhG83ZEyW1DNrV3DJGXcctUholB5HZnxMuOdmxmPIJEYRH3wbyaFeaGqGgdQdR9WQVTCQNkTmxk+y8u3H8Pv1y9ESbsnHj+oJjTIZjYG08cfBM7ICTVXAqYRFVjbRSCCVUHr/H/5aNK7UDpCSlfTaG64SrrtWgJTiSPv6h3YAUsqkK1+y3Iss+UJf3WYhrRZIr7/tl3h4xdNWrgT3YQVcpwBbUZt/JKqShpqK6xbSVByp+AhSo9tEpl1y2c1qCp789a3YefaM5i+WV1B3BRhI6y5xcya475WbsHr4SQofhUoZdlNZqGkC0ixEUVJurAAr4HsFnE5YZEWwRgNpOSi1A6Q0jqxNagVIKY50zWtvCCAlyKQmy7pIADUDqRvLvlQLpHfe+zDuuu8RK1eC+7ACrldAWlEpBrVn5q5ccqbOJyaso0oSamJcZNlNxgZFcqN0fERk2E2PDyOXzTKQ1vkc3DQ8A6mbTsPBtXz3H5/CeMugsIZShl01qUHNqFAyTKMOysxDsQKuVKBeCYusbLZeQEpz//rht8suwZzsyC6Q0uBUm/TT/3Ep5s7euTCXBE7z5ASl5LZrtHpK66gxblQCqgRSGqfUmFY0drKPVSCV/Whu+p6B1MlT4LHcqABbUet3KtmsCi2dFLGjurvuGDKJMSRHtiEVGxBWUrKerF3x2/otgkd2lQIMpK46DucW87UnTkWkLSTiRymhUTaTRSbFGXadU5hHYgXcp0Cj4kTL7bxaIH1HdB2mRraVFbUSkNLDxrjSckAqIdI8IbnuUjMCqbGPGSTlf9NXI4zS9xJK5c9pHPreTc0IpGiw07EAACAASURBVMWy7D59xzdw4M6dyM7dD7numcDOixhI3XSAvJaGKcCA6pzUmpKCktSto2myjNJrTAfRxOg2aJkk5s2eiSd+/SPnJuWRXK0AA6mrj6e6xT276VE8tOFHCOUTGm0HUhWqwjVIq1OVn2IF3KuAG0BUqtO/uRVU+sVu+/wFp6D31Qfxyup/lXzUCpAaofS0kz6Iyy46R4xnBMdi/11sUvMzxufMY0ggpa9Gi6gRRktBsF2tnOxfCkhlgqNbvngOBl9fiSsXz9Wn7ZmF3Nz9sGqkA3f+ZRWeH7F/1k6un8diBZqlgLnkDCdLsnYSOVAyo4QOpMkYUvFhYSFNjQ0gKWJIR5DLajj9xMVcg9SapL7oxUDqi2OcuImVWx7D79+4BaEwoOUtpFpGg5IiIGWXXR8eOW8pwAo0MmGRFZmrBdL/+upn8ZETjsaKR3+De+/+Abb1bdphulJAWsz9lSylb/f24ZADF02AUQmFxnhOM2iWA9hS/2Z226V+bowZLXaGsqxLsbIvBKTrXnwaUzsiuOSwmeKrsfWmWrE1HRFgumq0gwHVypuE+/hWAbaiVj5actfNJOIioZGSpGRGw8JdNzXSj8RoP5RUjOICGEgrS+mrHgykvjpOfTMiodHQkyDPsGwWUDNZaAoDqQ+PmrcUYAWakbDIity1AinN0d+3CU/mwdQ4pxlIjSBa6XujBVNaLeXPikGmnLeUZdUMscX6udEiaj5DglFqshapufSLBFLqUwpKzYBK//18Hk7/1DfJyrXhPqyALxUwlpyZMX9/TpYEQMkkoKaSUNNxEUOaig0hHRtGamxQWEg1JS3uwuXnfwxLL/i4L+8Fb2pHBRhIfXgrbvj7hRjHEFpCQI6AVMlCS+eBVGULqQ+PnLcUIAWambDIisyOAOmogpt++RzU+EYcOGeLsJhSIyA1gp/5+3JuucWAtJQFs5jFtVwSIrv9rejYqD6VgPSac47CcN/2ZFJWoNS8drKiSkDtzVtTG7U/nocVcJsCQbai0ueNkh6HmkogMz4sYkczZCUd6UeSYkhjQ8jRL64A1yB128Wt83oYSOsscDOG/+pfTka0K4JQC6BpepZdAtJMSoXGQNqMI+E5WYGaFSAQJffc0b5EzWPVc4BagPTIw4/Aihf68fMHn4aSHMWxh++OL/zHkcJieusPPo+rb7hvhxIrEiqLwWUxYDX3Jy1KwaYXLJy1nqVdIKX5qoFS4zoZUGs9NX7eTwpIQG3rnuL7kjOamoaSTEBJ6y67ybFhZGLDSCdGkBjuEzGlsv3ipqtx6AHv8tNR817KKMBA6rPrMTTeh+/+81OIdkZApfFymm4hVTMaMkkVWY0tpD47ct6OzxVwU8IiK1KPDUXwylOdVrpO6HPax5diw1AnRresKfycgPSL571P/LcxRtOc0VYmEjL2kYOUs6IGATitHISMIaWvRpddVVVhtpDK8QhKl+w/HQumtVmZomwfBtSaJeQBfKSAOVkS1UaVP/PyNum3Ty1DyYx0IE3HRpAaH4aaiGN8cAsyiRGomVRhi0/++lbsPHuGl7fMa7ehAAOpDbG80JWA9Hv/+hSilHhiApCqyCQ1BlIvHCKvkRXIK+C2hEVWDsYukLZ1TsWeh38aaiqGxPBbE6Y47r0L8aXz3y9+ZrSAmsurGGNCjZCZjm1Ee887C0BrHLycC66Vffqlj9FCagZSgtOrz37/BJdd474JSg+e14VjF052VA5OlOSonDyYDxTwg5uvqqRE7Ci57GrpcaQTMZFdNzm8VcSRpuJDIpmRbFyD1AcX18YWGEhtiOWFrkOJPnyPLKRGICWX3YyGdIItpF44Q14jK+DWhEVWTsYqkBKIzt3jg5g6e1/E+l8XLrrmdsBec/GD/zy5YB2V4CnhlMqrGGNDC9bQzFtIrb4Ayrxvomfu0VaWHeg+pSyklYCURKsXlBoPhACVGidKCvQ15c0bFDAmS+qZtSvcXnKG4kLVTBJKKgE1qYNoKjkGJT6KzPgo4kNbRO1R2bgGafCuOwOpz858bf+LuHP11xFtD2+3kOZjSNPssuuz0+bt+E0BtycssqK3FSCdu8cxAkaV1OgEF13z+O/ee2fcfOVHhHXUbCE1u/AWLJ7pN5FdtRgbN27EjKOfYCC1cmhlsuyWs5DKoRsBpeZtsJuvxYPlboFRwL1W1BzIOkquugSlFDuaHh8TIJqJj4r6o2QdzWpK4awOffe78Isbrw7M2fFGAQZSn92Cdf2rcefqr6G1Iyx2JmJIC0CqIKv5bMO8HVbABwp4JWGRFanLAakEURqH3HPNLrrm8d+zzzz8zzc/PsEKSn2MbrnG77MbrkZ2wzVimFWvA3ud4j4g7evrE+ubNWuWFTnr3ke67EorqbnsixUglYs8buFkx913rQrAgGpVKe4XFAWkFZViUHtm7tq0kjMEmhQbKqyjKd06mkmNQxkfRTo+gsToNlGPFNjurvuR44/CDVdeFpSj4n2CgdR3l0AA6Zqv6RZS+qt3PqkR1SHNJFRonNTId2fOG/KuAl5LWGRF6WJASu65u+1/BiZNn4+smi7pomse/8B3vQO3X3vWDgAq+0mraC61EdlXL0Bu+EnxT29uBQbH3AmkDzzwgFjj4Ycf7goorQSkyz64wMqxF/o0E0qNC2VAtXVs3DkgCjTaippDTrjiKlR3NBUX4JlOkHV0DOn4sMiqS+VesmpmwglcfM5p+NyFZ4LCMrgFQwG2kPrsnNcN5C2keSCVWXazahaZpAJV4Sy7Pjty3o5HFfBiwiIrUqeTITz/RLfoKuNEp887UPx3OrZNwKjVdtC+u+An3zp7Qu1R87MCRlctBn2Vjayj1NxmIX3jjTfwr3/9S6ytu7vbNVBK68lms4WX0Uq69APzrR6X66DUDKhb8zVQV4124PmRDtv74gdYAb8pUG9A1bQM1HQSKmXWTY6JmqP0UhKjSMWGkRobFBl3jcmMSONrP/8pfPTEo9HWVnsWb7+dmV/3w0Dqs5N95s1H8fsNy9EaDQvnB6ovrCmU1CgLJa1CyegFh7mxAqxAcxSgOqIEo2Qd9WOTQGp0z6V9jvauKZq4qJwGBKQ//fY5JeuEGl105ThkGSULqRuBlGCUoFQ2N0Cp2UJKYForkNL+DprXhSWLprv2inOiJNceDS+siQqYS87Ukiwpl9O2u+oShKbiyCTiInY0HR9CmuJH44PIFYklIyA97fj3CyCl/AHc/K8AA6nPzlgH0lvQGg1tB1I1B3LZVVMqMgSkbCT12anzdryggB8SFlnROZV6LyKd5xS6kosu1RbV1O315ayMI6CmBJCaXXSN4720Acjkc2O4zUL6i1/8YoetNxtK6wWktNEF09tx8aEzrR530/uxm2/Tj4AX4EIFqrWiijIvZB1NJ4VrbiYR0112x4eRHhtGenwESipWdMd//Nl3MW/OTLS2tooXN/8rwEDqszN+9q1H8cAby9HaFqYypMhmKY6UgFS3kGbIKsNA6rNT5+24WQE/JSwqr/N0aKFzkcPCQjcriYvKjUlAesd3PjGhSzEXXdnBaB2ln7kJSM3WUeOm3AClBKbFEhtdvliv41ptowy8Vy6eW+3jTX2OAbWp8vPkLlXAWHJmxvz9iyZLojIvVG9USY4Ly6iaoLqjY7qVND6M5NgQMomRotZR2vbKh+4Q8aORSITddl16D5xeFgOp04o2eTwC0vvXLkdrexihFt0tn4BUJbfdtIZMShWQyo0VYAXqq4AfExYVV2w6si2HIdvyocI/20lcVAlIZQwpJTAq5qJrfN5oHXUbkFIyo3icMkkWb82EUgmjEkiNbruXHb1bzW8UgtJLDpspapZ6uTGgevn0eO31VMBsRe2YOhuqQpZRve7o9mRGI3rsaGxwQt1R89qe+/1PBZDSi91263ly7hmbgdQ9Z+HISshl9/61NyPaHkELud3n9DhSRdEEkNIvyZxp1xGpeRBWoKQCfk1YZN5wtuWkCSBK/16ptqidazNnRg/++ONLgPSbyL32SWBkRcnHzdZRNwGpMZlRuf27AUoJRglMZRzppe/fxc6RlezrFyg1bpAAlRMlOXI9eBCfKRDt7MHkuQsxdd6eAkaVdAKZxCjSsSGkxobF9xRjWqy9Z9898OPvfLkApGQljUajPlOIt2NWgIHUZ3fiqfV/EUDa1hVBmEyk5tIvSRWayj67Pjt23o5LFAgKiOZaFkJr+dwOqtfqomsekID0oRtPQMuLxwgoLdfWbgZiiYk93OKy++ijj0LWH610VZsFpTKWVAIpfd22eSOu+tjhlZZs+d/9CKVmQKX/fj6fxfdPfZMsa8MdWQE/KhBp68TMhQdD0xQo4yN6IiOyjiqlcwqctPhwfGPp+QUgpRhSzrbrx9sxcU8MpD4747V9L+InK69EW3crIpHtQKpp+Uy7SQUKl37x2anzdpqtAHkevLVmwLeZc7fru2OcqPijl43aonbO6uqTn8PJ8++v+Egx6yg95AYgJRAlILXTCEr3228/LFhgrwaonTmK9TVDaf/bb+KKjx5S67ATnvc7lJrFYjdfR68PD+ZBBcLRdkzeeSGUeEzAKMWRlktm8qGjD5sApNJtl2uSevDwbSyZgdSGWF7oOhjfiuue+CTae1oRaQ2JxEai9ItKcaSUaVeDktHMJZ+8sDVeIyvgOgWCkjkX2DFOVB6Gky66csy5PcO4+tj7cOC8DZbOvJh1lB585+I7MWPP8y2NUa9O5ZIZlZuToHT+/PlYtGhRvZZWclwZU0pA+p+nHeT4/ASlS/afjgXTgldjkAHV8evEA3pAgVC4FR09M5AY3YZcVi274k9+7EP49JknFyykBKJkJWW3XQ8cdA1LZCCtQTw3PjowthXffvR8dE9rQyQaQosgUoi4UQJRKv2ipClGyI2r5zWxAt5QIDgJi4BicaLylJx20aVxCUZ/fPod4quVFk8Cr28q3tMNQFqs1IuVfVGfZkIpzU8uu18+9UCry7XVj6D04HldOHbhZFvP+a0zA6rfTpT3U0oBgtKslq/JVUamqy49Fyd94PAJQMrJjfx/rxhIfXjGl//qWPTM7NBLv+SBlOoOK6qe2CidVIXVlBsrwArYVyBIcaLZFirjMn0HkerlovuZwx7HRYc+ZutQSllHaZBmA+nq1atBr1paM6F0YMtb+OLJ765l+WWfZSjdUR5OlFS368YDe0SB5Vcvw3vetccOQMo1ST1ygFUuk4G0SuHc/NjNj38JW7P/RmtHRJR+IQspAakq4kj10i8ax5G6+Qh5bS5UICggSu655nqixuNwg4uuXE9GAajUS6nWbCCtVOrF6jVvFpTWG0hp/wyl5W8BASo1TpRk9d3C/byuwG9vuQZzZ+2EUCg0AUq5JqnXT7b8+hlIfXi+P/zzF7AttFavRRpuEXGkBKQisZGS5ThSH545b6l+CiRGM+h9fTgQCYvM9UTNqrrBRde4pje3ApTQyI1AarXUi9Wb2wwobQSQyv0ft3By4N13rd4FdvO1qhT386ICf/v1clDdaSOQEoyS2y7FkdLPuflPAQZS/50pHlp1F/7e91uRaTcc1jPt6nGkyCc2UqFksshqHEjqw+PnLTmkQHASFpWPEyU56+Wie/I+q0TyomrbqtfLP9lMC6mdUi9W999oKH1t5T9w3UWnWF1ezf0YSquTkAG1Ot34KfcpMGfGdPzmlqt3AFKCUXoRmJLrLjf/KcBA6r8zxYPP3SmAtJ2ANJ9pt+C2q5KVVIOSUqGy264PT5+3VKsCQUpYRPVES8WJSh3TsW2I9VcgvypEv/30n1rOolts+ErWUXqmWUBaTakXqxI2EkobDaSkAUOp1ZtQuh8Dau0a8gjNUeCAfXbHzd9YKqyg8iVBlIG0OWfSqFkZSBuldAPneW3L87j9ma+ic3IU4WhYjyPNl39RBZBmoaZ1KyknN2rgwfBUrleA40QnHlG8fy1SsT5Hz81uFt1Sk1eyjjYTSKst9WJV6EZBaTOAlDQ4aF4XlizaMZmWVX2430QFOFES3wivKHDiUYfiq5ecM8FCKl13pdsuWUjZbdcrJ2p9nQyk1rXyTM/X3n4et/79K+ie3oZIG/nd55dObrtUjzQPpZmkym67njlVXmg9FQgSiFaKEyWd3eqiK+8AxY2ShbRSa5aFtJZSL5X2JP+9EVDaLCClPVKyoysXz7UqB/ezoQAnSrIhFndtqAIXnHEi6EXAaY4jNbrtEpxy85cCDKT+Ok+xG6pF+vUHzsHkme0i027BbTef3IiANKtkoSQVKGpOxJdyYwWCqEBwEhZVjhOV5+9WF13j/aTMupRht1JrBpA6ncyo3B7rDaXNBFKG0kq329l/ZzdfZ/Xk0apT4MpLPoETjjqkAKPSbVdaRwlK6WdkJSVg5eYfBRhI/XOWE3by6Z8cjSlzOtHWGUG4TXfbFdwpyr/koKmUbVdFJqX5VAHeFitQWoEgJSyyEidKStXLKuqUi648TavWUerfDCB1qtSLnffvokWLQC+nW7OBVELpJYfNFBZTbo1TgAG1cVrzTNsVMAJpKQupjCVlt11/3RwGUn+dZ2E3Nzy4DFuU19AxuRWt7eS2uz3bLmXXVfJW0kxChcbZdn16C3hbZgWClLCoUj1RozYEo6Nb1kBTU45emlqz6BZbjFXraDOAtJHWUbM29YDSvz10D3569WWO3olqBiMYZSitRjnnnmFAdU5LHqm0Ar+++ZuYM3O6sH6WA1KCUXbb9ddNYiD113kWdvPf9y/FxthL6JnRgah02yUmzQHZLEQcqXDbTalQlCy77fr0HvC2dAWCBqJW4kTl3ahHbVEau9YsusXurh3rKD2/80HfxM4HXd2wt0E9Sr3YWbzTUOoWICUNGErt3IT69+VESfXXOIgzrLjnpgKMSiA11iOVcaQSSNlt1z+3hIHUP2c5YSd3PHYdnlr/CCbP6tTrkVK23RAgmDRLNUlz+ZqkGjJpjYHUp/eAtwUEJ2GR9ThRuhdecdE13uG1m4FYwvqtbiSQxuNxkLtus5uTUOomIJVQumT/6Vgwra3ZMvP8JgU4URJfCScUsAOkMp7UiXl5jOYrwEDa/DOoywoeeOZn+P1zd2HSzA509rQi0h5GOBISQIoskM1BACmVgBE1STm5UV3OgQdtngJBSlhkNU5UnoaSGhUuuk63erjoyjXatY7Sc40E0nqXerFzVk5BqduAlKHUzi1ofl92823+GXhpBVSD9KavX27ZQiotp17aI6+1tAIMpD69HVT6hdx223ui6JmhZ9uNRPNASol18267IrmRqEmaQ44olRsr4HEFgpSwyE6cqDxWL7noGq+iXetoo4G0EaVe7Lw1nYBSNwKphNKD53Xh2IWT7UjCfZusAANqkw/A5dNTDdIrLj67AKS0XAmdxlqkxp/J8jAu3xovz4ICDKQWRPJiFwmk4WgIU2brbruRfLZdsR+KJRUZd7O6lTSpsJXUiwfNay4owHGi5S+DF1105Y7iSeD1TfYve6MspM1MZlROlVqh1K1AylBq/73gxicYUN14Ks1bkxFIJYxSjKh0zZWlX2QpGPq5jDNt3qp5ZqcUYCB1SkmXjUO1SL/884+hJdSC7hnt6JocFdl2Q5EW3W03byUVsaSqBi2ThZLWQBl4ubECXlIgWCBqL05UnqMXXXSNd7Aa6yg93yggbUapF6vv0Vqg1M1AKvd/3MLJbCm1ehlc3o8TJbn8gOq8vK9efE6hBqlMVmS2kMqkRhJSZTZeTm5U58NpwPAMpA0QuRlTKIqCi378ATF126RWTJ7ZgdaOMMKtek1S0QxWUpFxV7jucsbdZpwXz1mdAkFKWGQ3TlQq6lUXXbn+jAJQqZdqWiOA1K3WUaNe1UKpF4CU9slQWs27w/3PcKIk95+Rkys0AimNK91xJXyaYVRaSCWUOrkWHqvxCjCQNl7zhsyYSqVw1a8+gaF4H8KtIUyZ24U2AlLKtiutpPmMu4W6pBlNlMfguqQNOSKepAYFgpSwqJo4UZLWyy66xqvx5laAEhpV0xoBpM0u9WJVl2qg9P4f/zceuP0Gq1M0tR9DaVPlb9jk7ObbMKkbPhHVIJ09Y5pww6VWruwLW0gbfjx1n5CBtO4SN34CVVWRTqdx45++jHV9a8Sbmtx2Oya1CrddAlQqASNa3kqqUSypSHCkCdfdHHvuNv7geMaKCgQtYZGdeqJG8bzuomvcy6rXK16Lkh0aAaRuS2ZUTi27UOolIKV9M5RW/17x6pMMqF49uR3XTSVfJIjSV2khLVWHVMaSsoXUH3eAgdQf5zhhF5lMBvT63799H8+88Vfxb9HuCCZNo2y7YUSi5Lqbz7hLlhTy0tVyem1ScttNa9CoDAw3VsAlChCIknvuaJ+NIpQuWXs1y8i2nIRsy4eqeRRed9E1broW6yiNU28gdVOpF6uXxQ6Ueg1ISYOD5nVhyaLpVuXgfj5TgAHVmwcqS74YgbSchVTCqDHLLseRevPs5aoZSL19fkVXn0gkoGka/vj8/+LPq+/R/+IUbsGkGe1o6yQraUjEkobDulsEWUOpDAxBqKZqeSjNspXUh3fDa1sKWsIi3T13GXKw/wu1X1x0jXe0FutoI4DUS9ZRo65WodSLQEr7nNoRwZWL53rt447XWwcFOFFSHUStw5Ayw64RSI0WUvpeZtmV7rpGC6nxuTosj4dsgAIMpA0QuZFTkLsuxY9ms1k8tfZR3POvGwvTRzsj6J7WjmhnGJE2PeOuTHBEJUhzBKRaFmqGoDQLVeUER408O55rogJBSlhEIEoWUXLRraalY9sQ66/Bt7XEpCfvswpXH3tfNUuq+RmKGyULaS2tnhZSLyQzKqedFSj1KpBKKL3ksJkCTrmxAlIBTpTkzrtw/ukn4IIzThSLKxVDaq5Fyi677jzLalfFQFqtci59jmJHyV2XgPT13hdx61+vKqyUSsB0TW1DO8WSdobRGg2LsjBkJ91uJc3HkqZUZDjjrktP2d/LClbCourKuBhvwGjvGijJUccvBYEoAWmzGmXWpQy7tbR6AqlXkhnVAqVeBlKG0lreOcF61ujm+/xoB3pT/EeMRt8AmWHXCKTlYkiNNUiNANvodfN8zinAQOqclq4YSbrrkstu/2gv/uuhiyasi2JIu6a2o607gta2MMKREPIJzUBWUmQhLKOaokFNaVAUtpK64mADsIhgJSyqHUTJRXd0yxpoasrR2zG3Z1hYRQ+cV2WtFQdW44R1lJYxY8/z8c7FdzqwoolD9PX1gYDUD62cpfSnV18GKv3i5UYWUraUevkEG792jkNtvOYyw64RSCvFkHLZl8afUz1nZCCtp7oNHpsglNx16at8fflXH5mwCrKIdvRE0TE5qrvuUhmY8EQraTabE1CapTIwnOCowacYvOmClrCo2jIuxptRr8RFzXTRNe7PCetoPYHUi8mMyn2ylIJSPwAp7ZuhNHj/v+LkjhlQnVSz+Fgyw64RSItZSCmO1JjQSPbhhEb1P6N6z8BAWm+FGzg+uetSDCm9CEjJbfe/HvoMhse3TVhFOBoSsaRtk8hKmi8Do+c3mmAlzZKlNA+llImXGyvgpAJBTFhUS5yoeH+qaREr6kcXXXm3nLKO1hNIvZrMyC6U+gVIJZQu2X86Fkxrc/JjjMcKoAKcKMn5QzcDqSzlYoRPsojKxEbm+FEGUufPpNEjMpA2WvE6zUcASrGjRusofX/b41/H+v6XJ8xKLrptPVF0T21DpEOPJSUrqfjLVB5KZRmYrEK1SVUoSg454dPLjRWoXYFgJSyq3T2XFK9XbVE3uOgab9TazUDMoeo+9XDZXb16Nejlx2a2lPoJSCWUUq1SKg3DjRVwSgFOlFSbksYMu+L30JaWwkuCJ8Go8cVAWpvmbnyagdSNp1LFmhRFAb3MQPqbZ27Byo1P7DCisJJOp1jSVrRG9TIwLSH6IMgnOKKsu1SXlFx3BZRq4nsqD8ONFahWAaojSjBK1tEgtFzLYdBazq15q3530ZUCOWkdpTHrAaQPPPAA4vF4zWfq1gEWLFiAww8/XCzPb0AqofTgeV04duFktx4Br8sHCnCiJOuHWKzki9lCWsw6anTXZQupdb3d2pOB1K0nY3Nd5thR6bL7l5d+hcde+e0OoxF4Rrtb0T21Ha0dIT2WNJ/gqACllM9IQGkOWVWDklJFrVLKyMuNFbCjAAHoW2sGAgOiTsSJkr5BcNE13iMnraP1AFKvl3qx+p6VUOpHIGUotXoLuJ+TCnAcamk1b/rG5Thg791Fh2IlX6Q11OiuWyzLrpPnxWM1XgEG0sZr7viMBJ9kHZWxoxJG6etzG57Avc/9qOic5KbbvVOHnnE3Gka4NaS77tL/RC0YIKvlxItAlDLvcpIjx4/P1wMGLXOuXk/0MFFTtNYWFBddqVM8Cby+qVbVJj7vtIXUD6VerCpMUPryn+/2fJbdcvsl9122lFq9EdzPSQUYULerWSmhkbH+KIGoMa6US744eSubOxYDaXP1d2R26a5LSYyMLru5XA7r+tbgJyuuLj5PC9De3YqOnjZRlzTSqrvuhsJ6d3qji/qkWla3kip6kqNMRmPXXUdOzr+DBC9hkTNxovJGBMVF1/gOcNo6SmM7CaR+KvVi9ZNnyyvPCCj1c2Mo9fPpemdvQU2UVCx+lE7NmGGXgdQ797iWlTKQ1qKeS56l7Lrm2FGCU3oNxbfhhocvLbnSlnALOidH9VjS9ogOpZEWUHkYiiklcym57VIpGLKSinjSjAolk2XXXZecv9uWEbSERbmWhci2nIscptd8FEFz0ZWCZRSASr043ZwEUr+VerGqNUOpVaW4HyvgnAJBSZRkrD8qDSFmIC2V0IhLvjh339wwEgOpG06hhjUQdBqz6xqtpBJIv/vIZ8vO0NoRRlsXQSmVgdEtpSKeNASEyEpKsWwF112qT5qFSu67CgWZ1rB4ftRXCgQNpFzn8QAAIABJREFURJ2KE5WXIGguusbL/+ZWgBIaOd2cBFI/lnqxqncQoJQy7y5ZVPsflaxqyv1YAbsK+C1R0pwZ0/Grm78xQYZiGXZLWUiNfe1qyf3dpwADqfvOxNaKjJl1KYZUAqm0kNJgNzz82R1qkU78BACiHRF0TI4KK2lre1hYSQlKQyKetEXUJ82RS7CIJdVdd1X6qjKR2jowH3ZOjGbQ+/pwoBIWORUnKq9DEF10jW+FVa/X543hFJD6udSLVeUZSq0qxf1YgcYo4PU41K9efA5OOOqQikDKJV8ac5+aPQsDabNPoIb5KUa0WKkXCaP0lfpQDOmGgVfKz9TSgrYuHUqj7WGRdVcmOdLLwbQgqxGU5kvBZLJ6kqOMhiyXgqnhFL37aPASFjkbJ0onH1QXXeOtr5d1lOZwCkj9XurF6qdQEKB0akcEVy6ea1US7scKuEYBrwFqKXddY8kXK+66XPLFNVewpoUwkNYkX3MfprhRo1XUGEcqYdQqkJKdkzLsdvZEEe2KCIspAWkkX580JEylEPBZSHJErrsZVVhKGUqbexcaOXsQExY5GScqzyrILrqNsI7SHD1zj8Zep+xYh9nO+yUopV6sahIUKL3ksJkgOOXGCnhVATcnSjpgn91x09cv38E6Sj8gwDRm0i0FpdSX+nHzhwIMpB4+R2OZFzOMGoH0sVd/W7QWqXHr0vE2Eg2JJEfRTnLdjSBCbrsUTxqmDwjxUSESHBmhVKMapWm2lHr4KlleOseJWpaqbMd4/1qkYn3ODGYY5eR9VuHqY+9zfNx6DUhxo2QhrVdzAkiDVOrF6jkkx4bw9zuusdrdk/0IRhlKPXl0vOgSCrgpUVIpd10JmRJKjTAqY0klrHLJF39ddQZSj56nMVa0VIZdso7Sa+XGJ3HfylvL7lQCKdUfJRDtmNyKaEcrCFDJShqimNJ85t1cjsrB5ERMqarkRJIjglKVvmocU+rRK1V22UEEUafjRElgdtGdeM0osy5l2K1XqxVIg1jqxepZMJRaVYr7sQLuVaBZiZLM7rqkULmERmYw5YRG7r1T1a6MgbRa5Zr8nDmbrhlKCRipD7X1/S/jp/9X/q/ZRoxsQQvaJ0XQPqkVrR0RtObjSXUracv2+qRmKFXIhZgTHTX5ajg6ffASFjkfJyoPJB3bhli/89l75vYMC6vogfPqUDfF0ds0cbB6W0dptlqBNKilXqweO0OpVaW4HyvgDQUaEYdqrj0qYdQIpUZrqBlGjeVeOH7UG/fKyioZSK2o5MI+BKBGKC3mskvLJjClWqTf+/NlZXcxwa6Z0+NJCUjpRfGk0kpaDEqzWlaUhdHIQkrZdxlKXXhj7C0piAmL6hEnKlUf7V0DJTlq7xAs9Paai65xS/W2jtJck+YcVYghreYXlyCXerFw/USXoEDpkv2nY8G0NquycD9WwBcK1ANQy7nrSssnQaiEUiOQ0r/Tfxvh1RdC8ybAQOrBS0CQKYG0GJTK+FFpIa0GSAlQqR5p15Qoot2twkoaCodEoqOWsB5ITu69VIc0S9ZYhlIP3qQdlxzEhEVO1xM1qkouuqNb1kBTU47fD7KKEpB6sTXCOiqBdI8PPya8OsytUvwRJzOyfrOCAqUHz+vCsQsnWxeGe7ICPlPAiURJK+65aYIqxs9naf0sBqTGREeVPr99JnsgtsNAWuKYtayGO5+6Fi9vfRrzpuyOy9//PUQj7a64FBI4S1lJjTVIZRzp9/58edlapGYLKf03/Q4XzceTkusuJTgSltLWkLCgtuTdd3Uo1a2kBKZkKVXzdUrpZ9zcr0BQQbQecaLytOtVW9SrLrrGd8HazUAsUf/3Rffs92P3Dz1amEj+9d3813Xjz2VnLvVi73wYSu3pxb1ZAT8oYDdR0vmnn4ALzjix6B8IjeVezNZRowsvx4/64ebsuAdHgJTg7amND+O5tx7DxqFXC7PM7J6HXabuiQ/s+THM6dnNUwq6FUglYBprjUp3XVkCxmwhpWcohrRSLdICOuaE4VM0euO3d0XQ3hNBa1sEYQml0VA+yRHFlFLu3RZoWaOllJIcaVAVTdQv5eZeBYKXsKh+caJ0yvVMXERxoref/lP3XiYLK4sngdc3WejoQJeuWe/Drsf+qWAhNcceyUyOZlBl62h14jOUVqcbP8UK+EmBcomSzNZR+Xum/Fqs3IsRTo0wWk0Yhp909tteagbSwfGt+P7jlyGpxEtq4zYLo5VD9AqQShg1JzmS7roSYG0BqYg93a4SJTJq725FtDOMSFtYuO+aLaUhnUp1K2lWT2wk4knTXKfUyn1rRp8gJiyqZ5wonWG9aovS2J857HFcdOhjzbgqjs7ZKOsoLbpjxhGY94GHCn9cM9e3M5YPMMIql3qp/siDAKWkznELJ7P7bvXXhJ8MkAIEqM8OtWHmkR/HQcefPmHnRtfbUvVHzeVeaACuP+q/C1QTkBphNNwSwYn7/Afet+CUgmtrX2wT/rH+IWwYfMVVLq9WjtHNQGq0gBpBtJyFlGqRPv7qvWW3bnSuNQIpmUtlkqNohwFKKa5U1CnVM+8SuOp1Ssl9l6HUyj1rRp8gJiyqZ5yoPEN20a18mxtpHaXVtO/0Xsx+//1FywkYY5QkjNLX8fFxPPjgg5U3wz1KKsBQypeDFWAFpAJqNoeMmkUyk0W6cyamnvM9tE6ZXfhDIX1Tzl1XflYX82hhlf2jQE1A+sDq27Fi3e+EGucefAXe846jLSlDsPfwKz/HPzf8sWBZXbDTfjj9gM8WXHuNQHj8Xudgt+l7448v34XNI+tA8HvSvhdg8cKJf2mxMi4tULoYP7XxETEeNXIvPuydJxbGLAekw4l+PLH2t/jbG78v7JfWf9TuH8F+c987QYNn3/or7n/xtqIW5GP2PBO9oxuKxqka5993zuG48PBvinGl5VO67JaqQSqhlZ4hKym569op/UIQanThFX+RCregrTOCtm5y3w0jki8HExZ1SvUkR/KvViLxkqrpltK0wX2XBuWwUkvvE6c7cZyo04rq47GLrnVd39wKUEKjRrW26Ydj1vv0/48y/jJTrIwA/Yz6PP3001i/fn2jlujbeQhKV/52ucjC6+fGllI/ny7vrVYF6HfBlJpDKpPFOL3ULDKdM9C533HY9fhP7hBOIb1WzJ/R8vOZ40drPRH3Pl81kCpaBv/1lwsxkuyHEZgqbdX4nLkvgeblR30fu07bU0CjTCpUakwjBDs1LsHvCfucO2F+o8txJRdl45qe3vhn/GrVD0tKQnNN7ZxZ6GN81jiPXBO9sSWUyjqjRpfdchbSmoBUUK2+DQGlXRHxam0nKI0ICym58FJ8aSHRUR6ENSoBo9BLQ1bNiphSgtQJFthKl4b/vSYFggmi9Y0TlQfCLrrWr2ZGAajUSyNb1zs+jmnvubEokBZLmkE/u+eeexq5RF/PFRQoPWheF5Ysmu7rs+TNsQLVKJBSsjqMKvornlYRS2ehdc/CLsd/Eu9870k7WEdLfTZLTxZaB8ePVnMa7n6maiAtBkxWtiqtqkb4JIvjfS/cIiyFEm7NQEo/P/fgryCWHinErBpB2O64XW2TcfxeZ2Na12zQ/Dev+IKAawmf4VDrDll2jT8zr18+Hw234esn/D+0RToLwC6B0qiZhE/jz4z7kTBrnMcIo8bSL8VqkJotpMPj/bZrkZoz78rzFVDaHRHWUgGlbREBqsJiKiyluguvaDmIEjWqkkWWXlo+Ay9BaZZNpVbeM7X0CWLConrHicrzYBddezez0dZRWt2MI+4FWUmNf1Uv9hd46RK2ceNGYSHl5pwCQYHSBdPbcfGhM50TjkdiBTyugKJlkVRywlVXh1EN8YyGsVQWMcox0j0TJ3zlNkyeubP4jDaHUUgrqTnW3+Oy8PJLKFA1kK4feAnL/+9LYlijZc/oxivnlKBltGJKSJN9JIBJoOtonVSy7IqcQ8JjS0toB/grNW5325SiUpjHLAakRhgutX4JkN1tkwU4Z9RUUauv8Xk5d6W9my2kxcq+GLPvyv7yazWlXwpimdiRrKIT3Hfb9DqlwlJKtUrzUCrANAcI662WE5ZSYTGlDyNRJoahtB6fTkFMWNSIOFHxRyE1jVj/61CSo44fnR+y6JYSZdXrjstVdkACUQJSalaB9A9/+IOIIeXmrAJBgdKpHRFcuXius+LxaKyABxVQtBwUVQfRRN5dl2A0JqA0i5GUhpGkhnccdhI+8rlv7wCkxWL82V3XgxfBxpIdAdJicGVcgwRHI9CVWqMEOnqmVB1QMzzaGVe6A1MM67+3rSzEkMr1lLOQUrxpMQinZ82ATrGk0qW5nIW02LO7TturYAU2g6+0fBotpNJVVwKqhFIzkFbKtFusFmkpIKWfCyilkjBdEZF9l14USyospeEQQi0hUcxUGEvzllJam7SWCjgVbrwMpTbes2W7BjVhUT3riRoFZxfd6m5qM6yjU9/9Q5DLrhFIjUXXjX99p+/feustto5Wd7yWngoSlF5y2EwQnHJjBYKoQDaXQ1oh62gWCSUnYkd1y6gOo8NJVXwdTapomTwLV9z11wKQShA1uu2ay3UFUdMg7LlqIC3laipFM1pD7QBpJSshjV8NkBYbt9gBOwWklOCpVAypXIu01prjcfedc5iIKzW768oSLvKrXQvpfSv/B6vefLLkvbYLpEYopey70Y6IgNFQhGJLQwJKKaZUfJigRYSh5ghIVYonzVtKFY4rdeKDhkCU3HNH+xJODOeZMbItJyHb8qGGrJdddKuXudHWUVrpvFPeLsCohFJzjbtIJCI+n+iXoCeffBLbtm2rfpP8ZEUFGEorSsQdWAFPK0D5QTLkqpvRgZTAM6Fsh9HRVBYjSRVjaU2AqZrL4ZIbfo7d9z90gsuuEUyNWdA9LQ4vvqwCVQOpMcbTDE40YzEgLedaa15luSy3dlx2zeMaLZnFLLvlgNSOy+7cye8sWEhpTJnN96B3fBAf2PNjhWzCcn1Gt11ycV61+clCPGs00l7YRrksu8YSMBJa6UFpKa219Eupm0SWUqpTSvGkBKaUdTecB1KKKQ2Fw6IkjIwrpdhRysArEhxReZiMbimlZEfswmvvEyuoCYsaFSdKp8EuuvbupLk3ZdUlC2kjWzHrqLnGnRFG6Ree3/zmN41cYmDnYigN7NHzxgOgAMFommBUzSGe1mF0lNx00zqcklV0KP9S8nlElnzxOhx2whmFPw4a3XWN2dHlHxYDIGMgt1g1kJJa5jqkSw78HA7e5RghZDEgNScFOu/QKwtlUmQpFfpKJU7sAKmdcY1AevZBXxLrNe7DalIjsnJe+r4bREbgYs9L916zNbTULTOuS/YpVkpHZtc1ZtkVbrCqKpIHGd11JbxKILWbaddci7TcO0RCqahTGg0j0p53242ERKIj4cJLFlNy4SVrab4sjJJRtseWkvtuJotsNpDvRdubDmLCokbFicrDSMe2iXjRerTPHPY4Ljr0sXoM7aoxKbMuZdhtZCtmHTUCqbGkAH3/3HPPYcOGBqcAbqQgLpuLodRlB8LLYQUcUEDTcsIqqrvqEpRmRcxoLKUhRnGjSd1SOphUBahKr7wzv3Q9Dj3+dGEhNScyYnddBw7GI0PUBKS0x9f6nsPPn7m+aJ1NqYGdsinFsuwan6cxzRZSsiBWKsdSLLFSsTMqB6Q0TzFwlOMYLcWl1kN9qKaqseYqPW/OKlwMZIuVfZFWUStAWlOmXQthnjKmlJIdRdpCejxpvhyM+D6iJz7SY0t1y60oBUMwrWhQqDSMQtbTnLCccr3S4p8iQU1Y1Kg4Ual6vH8tUrE+xz/K5/YM4+pj7wMlMPJ7a4Z1lOJGyUJKzZgEwwikZB01/hX+j3/8IyczavBlDBKULtl/OhZMa2uwwjwdK9A4Bej3ubSqu+omVIob1URCo7EkJTLKChfd0aSG4ZSK0bQKY5GFr//vE9hp7i4lLaQTKjc0bks8U4MVqBlIab2jyUG81PsvPLXxkQlJgnabtrdwO33v/JMmuKhKa+hzbz1eANmZ3fNwzF5nYv+5R4LAz46FVLq0WhmX1kv97n7uu3hjYLWQe07Pbjhi/odx7wu3lC37Ypzn16tuFEmRZDO74laqo1rMzdkYc1qqtqvZQmp00zXWJJX9aH0SZOn7q363pOwVqyaO1DggQalw3W0Po7UjgnBrvhxMOISwSHYURoQspeEQ/boosh0RlIrSMBlVQGlOZOPVkx9xvdLt6gYzYVFj6oka7zC56I5uWQNNTTn+ceznLLrFxGqGdXT2MU8h0vmOQoiA/GXGHD8q/xJPyYyeeeYZx8+aB6ysQJCg9OB5XTh24eTKonAPVsBjCtDvaZRRV1hGVT2rrg6hqkhoRN+PpFQMJzWMplRIV125TQLSGTvvWtY6Kv/A6DFpeLk2FHAESG3MF5iuxjI2n1t8UwHIyaL84398TehgdsktVUrHLJqxtIv83mwhNWbjNQKp05l2ix1oS7gF0faQANPW9u1QqltL9Vql9JViS2W5UoJSRSFLKbkeUzypXrc0k2FLaVATFunuucuQQ+MKztcrcRG9T4Liois/E9xgHZW/xJhr3BmtoytWrOBkRk38f2aG0iaKz1OzArUqYExiJKBUz6orYZSSGFHc6FhGT2JEbrzmdtNjb0yAUfp8Nv4hkWG01kPyxvMMpHU6J+lWTNbXcw+5ogCkRiuoGUjlM8Wsp7RMYxkXY6yosC6aYkhLAelPVlyNjYOvltx1rRZSOXAOOZF1V0BpG4EpJTtqybvw6omPWvNQKkrDkNsyZd6VLy1fEkYkPNKTHQXNWhrUhEUEopQ5l1x0G9XqmbgoSC66xvNauxmINTjpM9Udpfqjxl9gjKVejKUE6JeewcFBPPHEE426ZjxPCQUYSvlqsAIeVIBgNG8ZTWpZpDI5ETtKr3hGFZZRctMld90hct3NTHTVpR1Pmz0P19zzt4K7rtGTheuOevBO1LBkBtIaxCv3aKmSL/IZc1xssSRQxuy6BdDLEZjlRPIiY2Ij6a5rTmxkrkVaKbGRk0BKlEng2daRh9I2yr6bd+Gl0jCt+kv8NSxELryU0TQLLZtFVtOgpBXdUiospjndhTcgCY+CmbCo8e65+p1jF12nPwbjSeD1TU6PWn48ctMld13ZjH9hN1pIjdl1OZlRY8+o3GxBgVLS4LiFk9l91z1Xj1dShQL0u6Wi6kmMUqLMS05YP+kVz2fVFa66lFE3RZl2VWjGwNH8nJTM6Nyvfn+ChdSYWVdWZ6hiifyIxxRgIK3jgZF77p9fvRsbh7ZbJM2xsnJ6o7vuKft9GosXnl50ZcZapEbXXaOFlKDUCK00kATT4fFt+O4jlxdcZYtNUoDSnCmvkIXERgVwFt/oD+hxpRE9rrQtLBIekdsuwWhrW6vIwBuJUFxpuJCBlyBU31NWuPGqBKoZDVmNLKn+jS2lOqIEo2QdDVJrZD1Ro67solufW9YM66i51AvtzFzqRcaNSijlUi/1Of9qR2UorVY5fo4VaJwCEkZTlEnXAKOpPIwSiIoYUoobFd+roH8r1qjcy3lX/VBYSOXLXOqlcTvjmZqpAANpM9WvYu5SQCrdds3xpWYLKU1px23XTukX43Z0FN1OsFSHlErB6FCqZ+ENt4YQJatpK2W8zGfhjeixA/QoQWmhpI1Cbsm6Gy/FllJ6cXr5JRNvUBMWNbqMi7yj7KJbxYePxUeaYR2lpdkp9UK/+Lz22mt46aWXLO6KuzVKAYbSRinN87AC9hUowKiaRUrNiQRGZBXVXXX1eqMCSMkqmqEkRhqShhIv5hlPuuDzOOVTX5oAo+yqa/9c/PAEA6nHTrEckBqz7BpjTAUaGsjSjtuuU0BKa6A40UhbGNHOSNG4UmExbY2gJdSCcDiSR1qKHyWXXQ0qQamwlpKlNCcsppoG5Iq4gXjlWIOcsKjRcaLyTiipUZFFtx4taFl0i2n45laAEho1shUr9ULzl8qsS5ZSLvXSyBOyN1eQoPSgeV1YsqhxidvsnQT3ZgW2KyBgVMvl40ZzGFc0AaXktktuupTMKJ7JiUy6Y/lSLwSp2TIJQMg6euSHzxSf1eYyXax9sBRgIPXgeZcq/WKlFiltt5LbrtEz10kgFdZMEVca0hMeRcOIdpGFNIRQuAWtBKTRVlGrlGqWythSSpBEAEpxpbI8jA6m+Wy8om6pt6ylwU1Y1Jw4Ufk2Zxfd+n7gZRSASr00uslSL+IPX5QkLf+SQGostk7fc6mXRp+Q/fmCBKVTOyK4cvFc+yLxE6xAgxSg3wVVLavXGlX0eFGyiuowmk9klC/vEpNZdhXycisf6/XlW3+HvQ48gmG0Qefo5mkYSN18OkXWVizTrrkWqfxvozXVaCGlYcu57ZZMbFRlDGlhGwVmzIkY0rauVuHCS0AajupxpQSp5L5LbrwEpfSimqWUh1cHU4ot1S2lhdhSRXfl1VRvWEuDmrAo13IYtJZzm/KOYxfdxsjuBuuoEUplVl35VcaOcqmXxtyHWmdhKK1VQX6eFahdgQKMalkk0jmk6auoN0olXqRlVC/vMq7oNUcJVlUL3mvffXAldpq7i1ik/ENi7SvmEbyoAAOpx05NgqUxy64EUDOYGoGUtmnVbdeJTLvmGFIhswFI6T+FVTSf7ChCIBoNIRIla6luIRUuvFEdTLdn4qUMw2QR1UvECEupokIhKM3osaVkTXVjbGlQQbRZcaLyrc0uuo37kFv1euPmkjP9f/beA1ySqsz/fzvee+fODAxD3sGELMiPoIIL/tBdFTAvrmlZ4/5NIKz+VETWsLqKq645r6siuLIoICCoM+RhQCQMEgeRDAMDk+OdGzr/n+859fZ9+9yq6qrq6q7q7lPPc2+nU6dOvae6uj71fQOXepHZGNn9yyzzgtdbtmyxpV56P02RtzhsUHrK0XsSFFO7WAukwQIMo0hKNFNpqOREWh1tqDhRgCdcdSfKNfV6W6lGU+UaVQLAKPbvnNs2Knddu1gLWCDtw2NAgiZn1JVlX9qVfsEu+7nt9gpI2fS6VmleufGiVilAFYDKZWGgaqjnTt1SXHg2GoBPnYlXQ6mjmiqltKH+GgDTFCxwz31i1aahy5yr64kerWqKJrVYF93eWT4JdRQ1RwGkWBhIpbsubmSZUGpLvfTumIhrSxZK47Kk7cdaIJwFKtW6UkRR1kU9VgGgjWbMKIB0olRTf1BGAadBYRTK6Dd/d2e4AdnWA2sBC6R9OLVuiY1kQiMJpKykYjdNt92frPg8rRYladgU3QRSNQ4X+RLJjqCOAjpRGka58KrXKA+jgRQJj6CYomapUkCooWIaULe0WqpoN96mS29d1TRFmZikkh4Nb+bcZONEcYxZF93en9iSUEfblXrh2FEJprbUS++PjTi2CCj985Xn0dY1D8fRXar7gEJqldJUT9FQDK5crasERkoZrel6o3DTnZjRquhOuOtWarR9GnVGNZTWfBIYmUZ73pEvoU/++LKhsKXdyfYWGHog3Ty5jn51+7fokU33UC6Tp9cd8p45NUBr9Rqdc8uZ9NDGu+ijL/8u7bPwWe0t2+UWDJqATAZQqZLKLLum6y4PzSvbbhxA6gqeTsdz3Hmd95FdF+VgVK1SKKQA07wuD8NAWkTdUkBqXpeKUal7G0SYo0q5qtx4y6WyAlPEm1bKeNRqaYjzZEezN8wJixqZA6ieeRc1KLmskdZFt6PDN9LKyKoLhbTXC5d6wXbdkhnhxpU+V2i3/9WrV9PKlSt7PUy7vZgsMGxQeuLhi2n/3UZisp7txlogmAVwzahhFCDaINQbLdW1m+7kDEBUu+jCNRdlXfAHOA2qjPIoXvr3b6P3f/4HwQZlWw28BfoKSB/ccBctf/DX9MCG29XEACCPeMYr6M2Hn0rF/GjLZG2d2kjXPfRr+tMTy2m6slN9tv/uh9Kbn/8vTaCs1Mr05aveR9umN7as+64XfZJeuN/Lmu9des9P6PqHL6FXHfQOevXBySRlkQP0iyM1lVK/OFIvt934gFRjactixJE2P+P3M+TEjiKeVKumSi2Fy24BSY/ySimFago4RbwpapyCNqGUAkQr5YpOftQsE6PhlN14uwmmNk70gERPmtZFNxnzI7MuMuz2cmmnjrrFjy5btowmJyd7OUy7rZgtYKE0ZoPa7qwFhAWQowOlXeCeyzGjZcAo3HRndDZdwCgAFDGjgNMdpZpqH3b5h5POoDee/K9hV7PtB9QCfQOkDIVu81DMjdBnX/0/NH9kV/WxF2gyxH74775Jz9ztQHp00730/RtOp0P2eTG978X/Trc+fiWdf8e3W8DTbJOW48CMI3VLbGSqpAoPDRoL4rYbd+kX/4RHmmEBmVIt1VCa1W67I3nKIkvvaJHyOR1rmkM2XjU52o0X+45svBW48laRkbemysTAjbcbiY+GGUSTjhPFrFsX3eTOTEmpo1zqxYwdxWu32FFb6iW5YyTuLQ8blL5oyTgdf8AucZvR9mct0GKBWr1BpYqOAUU5F8SLlgCn1boDo7r2KMq8AEKRYRfqaBQYxYahjkIltYu1ACzQN0D6+3vPoYnS1qYaCrX057f+R1P9lKomwysUVIZPuOZ+c/mHVPsluz6XPvy336A12x5WQMrKpwmfDLZT5R0twJuWQ8ct065USBlI/eJIH93wZ/rZjWfO2aVu1iJtC6SaK3XNUpWJV7vvoiRM1nHf5Qy8SjEt5qlYLFAmh4RIukQMFNOqU7cUMFpxsvECUvGaobTTjLxT28u09sGtQ5iwKPk4UT5oSxMbaGJjd9K7HrHkMfrJm89Ky1c+leNIQh0d3+8fCQopFq9kRmbtUVvqJZWHT+RBWSiNbDq7orVAiwUgOsDDrFTRymi5hjqjGkq57iiU0CnAKNTRGSerbqmmoDXqYoE0quUGc72+AVLT/BzX+ed1t6qPGCqlOsrKJ6+0b3RuAAAgAElEQVRrgmqtXvFUSI8/6O0qbhT9my68aTgUzBqjsuSL+dyvHin2xU0l7UUt0tYzouHcKwagFI9CVtUsLYzlKJvPzJaEUdl48zQyVqRsRseaqmy8SCOeaaiERirRUU1n4kWMKVx6+bnKyOvEmIaZ12FOWJSGOFGeq+1rV1FlenuYqQvc9uSjl9NJR10buP0wNkxaHZVA6lXqBWC6efNmW+plAA/QYYJSTN8rD9jFKqUDeBwnuUuAUWTSrQBIq6QAE/Gjk4BTVWsUyYwatKNUFXVHoYxCQa11NHRk2OUapB11ZFceCAsMDJAyNEol1ARJdsnFzOGzZ+52UFM15dlkVXXdjseV+64JtWmZdbc4UjO5kamQ8jqm2+4jUEn/cCZltM+rWtIEpKyWohwMoLSZkbeYV4oolNPiWIFySGDiZOLFI5Ie6fpWSGjU0CVilMuuTnzE5WKgkgJUa9X2GXmHOWFR0vVE5XcPLrrbn15FtepM7F/JfRdupc8ffzFBHbWLvwUeWkM0MdVbK7VTR83YUQCpLfXS2znq5dYslPbS2nZbg2QBXBdVqho8y3XSimhNZ9CF6y6gFHVH4aY7WdLlXdAGaine63T5n9s3d9qFXX+ALNC3QCrBU8aQststQ6dMTuT2Gd476+bPK1dewOiJR3yUnrP4EAWqi8f3Vq69ZsKktMx/u3qkrJSinZ/bLvbnx9d9np7Y+pf2QDqHVr2t4e+aOzfZUUvXZglRJ+kRoBlZdkfG8yrGVGfhhdtulrK5HI2M5lU8qQbTAhWQYTOfJWTwhRsv2wRgWqlUVIwp3Hm1Gy8SH3mXirFxosnVE5VHWTcTF1kX3eBnt53TRA8+Gbx9XC1RdxT1R7Gwu66pjppQaku9xGX9dPZjoTSd82JHlV4LwDOsgiSQjnsu3HSRsEgBaQlqaUMlL4JiipjRiVJV1SKdVLGlncMoLGOBNL3HRxIj60sgNd11pRIaFkhNo3Pf96+/XcWfzh/ZpW1ZmCQmTsFbQyt/DJysiLrVJPXLtou+HlmvY0lZJY0v027wLLtBgJRtPRtbmqXCqFZKoaAinhSPo2NFDaZ5JyNvUZeLAZgqewE+azWlkpbL+CtTDQpqBVBaU6ViuIbp8IJoeuJEMe/dTFyE/q2LbrgzWRLqaH7efoRkRrzIUi+czMiMHbXJjMLNa7+2tlDarzNnx91rC1SrDeWiCwidgUJaadCUSmBUpxmlfjo1RuGuWwWMAkp1Rl2sF8dia5DGYcXB6qMvgVRm3DVdajsFUlni5dgDTwxUFiapQ8ItjlTGj7ILb5Bsu9iH/17+7/TktvvV7nQTSHX/0RRSOTjAc3E0T/lRJDPKULbgJD7KIuZUZ9+VYIoyMYWCBlOd96hB9WpNJT+CSoq/0kxJqaUA1qmJMq358xaa3FpKaooT226a4kRhhG7WFrUuuuEPs6TU0bClXgCnS5cutaVewk9xX64BKF1730p65ObL+3L8YQd95JJxOvGw5Go+hx2vbZ+8BRAfClUUNUaRQVfXGG2omqIMn3DhBZRCKd1ZqdEOlHsp16gGASSmXbA1SGMy5AB103dAimy71z54gZoCt/hOCaRm3VCOIZXZd+Vcmll2g5SFSfJYYCBVgOe4o3olNwritou6pF+7/EOq5Er3gdTAXmeDze16uOw27S0+B4yiRml+DCop4kjZlZdLwmRVFt7CSIFGHCjNF3WMKTLy1htaLcXfzHRJAerGJ7fRA398OsnpTWjbi6mWfRc1KNl6onLnrYtuQoeCz2ZXryNCQqNeL0tOeKq5SamOwkWX/+AVwS67Vh3t9Qwlv71hg9JFY3n69Mv3Td7wdgSptoBKXgQX3SpUT1LqaBk33qGO4mZ8taFiR5VLbqVOO2Zm3XWRWbceI4zCUBZIU324JDK4vgJSmZQIMPquF/3rnPhOGVvqlWXXrFsKy7uVeGEg9SoLk8iMGRsN4rYbNLkRuv7RNZ+jNTseUFtJtPRLCCBtlojJZylfzBDXLM3nsy1lYuDCCzCFUlocKao/lZE351QwRYB/pUI7t03TDReuSsP09nAMiykN9UTlDlsX3R5Of4hNlStEKPXS68UrmZGEUQZRhtIVK1bQxo0bez1Uu72ELTCMUHrK0XsS4NQu1gKmBVBfFPXZoYrO1EirowDTulY+ERuKWFHEkMI1F2C6Q72v34MyGvfyDyedQW88+V/j7tb218cW6BsgDQKjmAcZXyqVUFm31ARVuY5bPCq35zGYymuS8++WbddNJQ3qtuulkracj0Kcm8ImNjKV2aZtnaRG8rX5XJUuzTRU7GiukNFJj1TdUoAp4kmhnM668Y6MFFXio5HREeXeq5ThRoP+cMk9tOmp7pQSSfJY8dp2PfM6qmfSkbCIx2hddNN4pOgxJaWOInYUMaRm3VG8NpMY4fXMzIxy17XLcFrAQulwzrvd61kLzKqiDarWtYsu4kVnAKeOmy7gE3GkAM+JmapSTFHiRWXaRS6NLsAoRmhrkNoj1bRAXwCprC3qNYVLdn1uMyOuzJxrtndTRxk0TVCVaiv34+Xum9ShJUu5mG67Jphypl08YjHLv/A+XHjLD+nup29IViFVAxRWDQikciXEihZGtEqKLLyAU8SW4n0dXzqi3HbH5o2prLyjY6P0wJ+eoPtXrk5qOnu63bTFifLOWxfdnh4GoTd2x4OhV+l4hXalXhArakKpLfXSsdn7vgMLpX0/hXYHoligQQokOYsu6osCQMuVBk3XdPIiFSda0gooao1OVWo0UdaxpNtLNYKq2g1llHfnUz/5LR10xDFR9s6uM6AWGBggNUFz69RGuuCO79ADG25XUweQfMGSv6NXHPhW2mfhs5rTiXbfu/40lU3XrcSLW1mYFz3juFQdDqbbLl7LTLsMpkFV0i2TG+jryz5EGceVVdOrQL2EFNIWRvV06W39QJWJgUo6AhDVsaYAUk6ABDAdmzeqwXR8jK7+H328DPaSvjhR2Nu66Kb/qEtKHQ1S6sXMrmtLvaT/eOrFCC2U9sLKdhupsQBiRZ3ERdUGVFFSiYtUeRcopNWaTmRUbeh6onDNBZQim+4MZ9LtnjLKdvrm7+6k3fd9RmrMZgeSvAX6AkiTN1O6R2C67TKQuimkpkqqIM/FJeOCm39Ad6/9w+yO+ymUPuaJ02U3CpDy0FRJiIKOLy0UNZyqWFOUhimiNEyOdm6cpodvX5fuye5odOmLE+XdsS66HU1sz1ZOQh1FzVEAKRbTXddMZsRQunr1alq5cmXP7GI3lG4LDCOUnnj4Ytp/t5F0T4wdXawWQC31qqov6iiiTjZdxIcqhbRaUzVF4YrL8aFIYgSVFGCKz1DWJYTmEHn8tgZpZNMN7IoWSAdkar2SG/lBqXT3Nc2wZecG+spvT6XCaE5/1CMgDQadZl0aOT6PU6kzfsSJZvMZKozkdIypct/VrrzrHtpGW9dODsgR0bobaYwT5RFaF93+OOSQVRcKaa8Xv1IvXrVHly1bZku99HqiUr69YYTSVx6wC6E0jF0G3AJOBt0aFFAAaZ100iIFolBIoYKi5qjOoAt1dBpwqhRSndgIUIo4017AKJRRKKR2sRaQFrBAOkDHA0OpzKrrVZfUjD11M8Oy239FNzz2G5XsZxCAdBZ2GyqzrooxHUUCJIBphp5ctYUq8G8ZoCWtcaIwsXXR7a8DDZl1kWG314tXqReGUTN21JZ66fUM9c/2hhFKX7RknI4/YJf+mSQ70lAWgCqKeM9yjRRQTlcbVEU23bqGT7jqAjZLKOeC5EUA0CpKujRosgRVtKZKwMC9t1fL8458CX3yx5f1anN2O31iAQukfTJRQYYZtAQM4ktlWwVqLiejTdvX0/k3fZ+enn4oMpBqCDROdM2ao17vO3vrV/olYAxp024tdU6dFxlSsA0gLY7m6cl7Nwcxc5+0SWecKBuvNLGBJjZ2JzvOvgu30uePv5iOWJJAbZI+OTrCDjMpdXThgafRwgM/roYr3XUBoV7qqC31EnZ2h6u9hdLhmu+B3dsGqVIugFCooABPpYpW8Fo/B4iixIsCUvVaq6K65qgu71LpcvIiN/vbGqQDe1R2tGMWSDsyX/pW5hhRM+MuIFQmN+LP/dx2sXdbJjbQFy/5II3NL7RiZYibad5AqnHVHRr93HLdP5vtzWVwbkDKGwaY5rK06fEd6ZvQ0CNKb5wo78rOjQ/RzMT60HsWZAVA6E/efFaQprZNCAskpY5yqRcGUkAo/7ll1gWo2mRGISZ2iJs+essV9MjNlw+NBeC+a5XSwZhuuOY2AJ1KGUVsqH5E9lwon0hqNAW33LJWP3WMaF2Ve4EqCuUULry9ihc1rW5rkA7GcRj3XlggjduiKehPZtPl55x1l9XRoBl3sTu33H8t/ebu/6ZsPjsHHoPsbuTERiEV0shA6uzEtrVTVK/pkjj9uKQ5ThT2hIvu9qdXUa060xXznnz0cjrpqGu70vcwd5qUOtqu1IvpqgtAtaVehvlIDb/vFkrD28yukaAFmqqods9FvCgy5kIRhUIK1RNJjQCleH+nAs+ak1EX2XXRRpd96WZJl3YWsjVI21loOD+3QDpg8y5dcaVKGiTjrlddUpjof1d8l+7d9Mem21yYyPeuAOksfeoZ9FNAg3xORBMbp/syhjTNcaL89bIuuv17onloDdHEVO/Hb5Z6YZddzqxrKqR43yYz6v089fsWLZT2+wwOx/ihiiJWFAmLyjUdG6riQ5G4SLjravWzpsq97ERJl6qOH90xo9VSwCtqlCa5WCBN0vrp3bYF0vTOTeSR+cWSmjVJpYuv4jaPE9XmHevph1d8jqZz21oAMMggIwOpC3S2nEbli3ZA6vTlOhZnJ/oPSOGe+1qqZ44OMg2JtOl24iLrotvdad05TfTgk93dhlvvYdRRVkptMqPez9OgbHHYoBSZd088bPGgTN9A70cdMZ4OiAJA8VzVEXUSESFJEUBTg6iOFUUplxkVO6prjkIVBZhCVU3DYmuQpmEW0jcGC6Tpm5OOR9SuLqkJpUESHGFQKAXz5ctOocJoviX0s92A4wTSFkaNGUgnt5SoNJVAGtF2BpzzefrjRDFk66IbemJTt0Ja1FEYhhMZMYBKl108v/7662nDhg2ps6EdUH9YwEJpf8zTUIxSlalrEFRRKKIAUZW8CApnTcMox46ilAugE48AUcST4hHuu4BVJDBC7GjSqqicN1uDdCiO4tA7aYE0tMn6YwXTdZdjRzmWNEqCI+z572/9Jf3h8d/oeNKAN9t6AqQOqfopoLOla9wHPr2jTPhL85L2OFG2XTdri9osur05QpNSR/Pz9iMkM8IiM+viObvr4jGfz6vXcN3dvHkzXXfddb0xjN3KwFpg2KB00ViePv3yfQd2Pvtxx1gRRToLZMCVMIrYT51NV8ePAj7hnqvqi6rnWgnViYt0pl2sE/BSrWfmskDaM1P31YYskPbVdIUbrKxL6pV1V9Ys5faK7XxiDL73+8/Q0zMPUybgcMICqcOWundPFdQvC6/H6VfddeRlbpt0AynKuHyEGpRuNyvrohvwS9EHzVavI0JCo14vi17wbYLLrheQumXXtcmMej1Lg7u9YYTSU47ekwCndknQAkhYVIdbLRFglONEy4gRdVx2AZhNZRRqaA2lXLRqOllBjdEqTZWR1EiDaZpUUbasrUGa4DGW8k1bIE35BHUyPNN1V8KnVErNrLxNZPOKJ51YT/911b/TVGNr4OG5lX7xAlVPIHU+aKJkHLVIxR5UZ2q0Y9N04H3qTcP0x4myHSoz21UW3W4tNotutyw7t99yhQilXpJYlpzwlCuMskIKIDWh1JZ6SWKmBnebFkoHd27TtmdKLFDZcxtUa2j3XACmKuXiACriQStw1XXKu0yruFHtugslVAFouUYTeD+lqijb3dYgTdsRmJ7xWCBNz1zEPhJZY9Qt427UBEcY6ENP30v/vfzfqYh40gCLdy1SgypbkhOFr0XazmV3FnbnKqRpA9J+cc+FTa2LboAvQR81SUod9UpmxPGjbpl177//frr33nv7yLp2qP1gAQul/TBL/T1GlTm3od1yAaOAUg2UOhsunkMxVXGgKla0RpUaqcy6gFTEle4UdUWnqrVUqqJyliyQ9vcx283RWyDtpnVT0LebSor3TIUUr2XGXQmzXrux9E+/ohUPXUL5gqhP6tF4Dih6ZcVNEEjr1QZtWzeZ+Kz1E4haF93ED5euDOCOB7vSbdtOETuKGFIsssyLnzq6dOlSmpxM/nvbdudsg76zgIXSvpuyvhgwXGlV5twa3HMbCkRVfKhTW7SilFDEi8J1l2FUx4mq+NEqXHV1fdEpJ24UCmraYkXdJsOWfOmLQzSRQVogTcTsvd2oV21ShlA3pRQjbAelm7avp18s/w6tKz1MOSQ58lnCxpG2d8t1NhYm026b0jD1WoO2rU3ywhZxou+iBh3Q2wMk4tasi25Ew6V8tbWbifDX6yVIqRdOZsRKqS310utZGr7tDSOUnnj4Ytp/t5Hhm+wu77ESAwSIctIilagIbrpO9lwAKtxwlduuU9IFiimSFk2VUWO0QdNOrCgy6Prl/OjyLoXu3gJpaJMNzQoWSIdgqr1cd6VSKrPwmgAr4dQ0F6D0O5d+msojO3yhtB+AFPu2Zc3OBI6I/ijjIg1jXXQTOEx6tMmk1NE9jrmIRha/WO0lFFGpkHJ2XQZRzrBrS7306KAY8s0MI5S+aMk4HX/ALkM+8zHsvlPCBe61SFaksufWdE1QFS+qXHM1kAJE4YoL91w8h/pZrpOCUC7vgphR3aZGVZ/kkzGMvCtd2BqkXTHrQHRqgXQgpjHYTkAJZbjkREZeKinHnLZTSdHfph3r6buXfZrKxR2UzbkrpZGBVA1Y7F9Lply/LLwuzittFFJsZWLjNFVKtWAGjaFVP7nnYneti24Mk57iLpBVF/GjvV4AogBShlEJpbLUCyc0sqVeej1DdnsWSu0xEMoCDVLxnIgRrQrXXLwHhbPS0CAKBRTZdWdUmRahiDquulBFVVmXslPaRcWV9od7rpu9LJCGOoqGqrEF0qGablJxogoscEJDdrd6XcWT8qOMJZUxpQyyXubaDCj97WeoVNjuCqWpAFIHbv0SH/UKSBuZo6mWeVdfHX3WRbevpivSYJFZFxl2e72YpV5k/VGuNWomNLKlXno9S3Z7FkrtMRDEAqglyooolE5AKNxz8R4AFM8Bo4BVgCjiRaF64j244CoFVNUXhWsu4kW1Oy+75/ZDrKiXnWwN0iBH0HC2sUA6ZPPeLp5UKqZhkxwBSv/t3PfTwj3GKJttrVIaJ5A6XKlnLkwMaQAgndxSotJUN6/I+ytOlL8e1kV38E8USamjsCyXesFzdtflRwmksuSLLfUy+MdkGvdw2KAUc/DKA3ax7rsBDkbOmqtKuMA9F+qok7So7MSPzlR05lxd3kW75+pERU7yIpVNV78HEJ106o1CSuinWFE3c+2+7zMICqldrAXcLGCBdAiPC4ZSCZym665b1t0g7ruA0s/98gM0f7fRFigNC6TBoNOvLIzHPcSmy6/759M7yoS/+Jf+ixOFDayLbvxHQlp7TEodXXjgabTwwI8rs0hllDPrugHp6tWraeXKlWk1pR3XgFvAQumAT3CI3UMYJxRRlS2X40RZEXVccxV8qlqiXOJF1w9Fe6V+KvhE1lxd8mUKCYugkDplYaCwDsLyktf/E73v379POKfbxVrAtIAF0iE8JmQpGAUd9XrzzywHI6GV3X0VLPqcIG+460q68NYf0viiWSj1AlINnr2tRernstsNIO23OFH+SpQmNtDExu7V/zj56OV00lHXDuE3MH27nKQ6yqVeGEZhHa47KpMZSXV02bJlttRL+g6joRqRhdKhmu7WnXVubM+65gIuHUXUccltuug6IAq3XERMoYYo1puuou7orAKqkhVVNKACTqGu4m+QlmNedyK993PfawKpTF43SPtp9yWaBSyQRrPbQKwl40kllLqVgQkTTwrj3HjPVXQBoHSXEco47rve4NlbINUQPPtfTmZ1pkY7Nk3HMr+Z7B5E+fdTg55LtVqFGg3ldBNL393uZPvaVVSZ3t6Vzey7cCt9/viL6Yglj3Wlf9tpeAs8tIZoYir8ep2u4VfqBRcrMokRK6W21EunVrfrx2WBYYTSI5eM04mHLY7LhH3XDxgRaqh2zyWVYKiKRwZR+ahgtK7aoYwL1gN4AlbhlgvFFO9zGZed5ar6DIpof1wphJu+17/3NDrh/ac3bzjK8Az0JG9KhuvZth4EC1ggHYRZjLgPXvGkZoIjhlXZXuFcm7t3f1x1NV1w6w9o3i6jlMm0U0LF6bclG66fW240l91eAGk2txflF/yQGlCfa2Vq1GtUV8mjAKa1traLOKUdrwYX3e1Pr6Jadabjvtw6AIT+5M1ndaVv22k0C+ycJnrwyWjrdrqWWeoF/bVTR1esWEEbN27sdNN2fWuBWCwwjFC6/+JR+uBRe8Ziv37phF1zAZFKvYSLrgOiOlOuk7DIcctV7rl1nYyIy7lwzKiqO4o6owBU5Z5bVwmL0Mdgoqie5Y9853w68IX/V53j5XnezBvQL8eEHWe8FrBAGq89+6o3t/qkXJvUrSxM2CRHMMalfziXrnvwYpq3cIQaKs/RXDXUP740KpC6bEu85aWQ1qsN2rZusuN5XLTvd4gyz6N6vUal0oyCUaWS1qtUr1WpAThtVB3VtOPNxdJBNxMXYYDWRTeWaYq9k6TUUVvqJfaptB0mZIGn71tJf77yvIS2nsxmF43l6dMv3zeZjfdoq+qeu6OIAhZns+VCGdXxoCppUV0nJeIY0TJAFFl0lSIKBRRgSjqOFCVeVBZdncRIKaeoeDBg7rnmFD338KPoQ988rwminDXdDU6xrlVLe3SQp2gzFkhTNBlJDMUvntTLdVfWM1WM1+ZEetkf/5eue+AiGl04Ej+QmtzZrtZom8/rtQZtW9sZkC7a6wO06x7vp0oV8FlXQFqrVqlcLlGtVqVateJAaZXqANQ6wNT55UvgIOh24iLropvApAbcZNrUUZnISMaP5vN5dSFjS70EnFjbrOcWGFYoPeXoPQlwOkiLVkN1HVEGUQ2e+n2omYBNrYJqGMVrgCfaICGRrjGqs+VCGVW1R+Giq+qNziqigw6ifFx8+ufX0G57L2mqo/L8LmtN82+AhdJB+kYF2xcLpMHsNLCtzMy5rIxihznBER5ZOeXapWGh9Lc3/S9dfe+FNLbLCGVzoiSMV9bb5vttFNKYgRTdbVmzM/J85wp70zMPvIwyuay6swrMhP3K5TJVKxWqAkyVYlpVz+s1wCn+4M7Limnvoke6XVvUuuhGPpR6suLqdURIaJTEErTUi8yya0u9JDFTdptBLWChNKilUtbO+a1uIDYUMOq45OrEQogPRcIiUoCJz0pOhlwFonjtuOUCRKVaqmuHOqVdHEUUqmgFMaIDrojKGT7pK+fQ/of9TbOklwRQWV/aBFMLpSn7nnR5OBZIu2zgfunejCeV4GmWhOHP+JH3sd0J9rIbz6WrVv2a5u1apFzBSfsdBEhdoLMF2cLUIm2noBLRtrVTStmMsszf7eO0YNfX0+gYarFmKZfPkbrbih+2Wo0qFQ2mlXKZKs6jUkwBoyrOtEo1xJyqBEjdXayLbnftm/beyxUilHpJYln0gm8TEhrJCw6z7qgEUTy3yYySmCm7zbAWsFAa1mLJtcdvM//V6tp1luuHVhw1tAqV1HHNZRddqJ8qZtRRSWcqNaV+shqK96GWAlynnZIuet36QCYr8pvBI459A731Y19qOddz/KhMWieT2PHnsgxYckeJ3XKvLGCBtFeW7oPthIFSM540SI1SmOCS639BV91zgSoJUxjNNVVE79hSx3Ce0GkoqAGAk5VLr4y3ExunqVKqRZqxBXv8RmUGzRcKVCiO0OjIGGVzOfUeMjupDH21KlWqFapWtBsvAFW59dY4vhSPnACpHjucWhfdSFM7cCv1mzq6dOlSW+pl4I7CwdwhC6Upnld1g1iHGmkl1CnX4jzOvtaflVV2XFKuuQykqq6oAtCactWdQuZcxy23VAeI6jhRHT+KfoYPRHEELNrrr+iMs66Yc+MRb5gqqZtSambhTfFRZYcWgwUskMZgxEHqQsaUmkqoqZRGhdJfX/1zuuqeC2nBHqNUHMu7l2Dxy7QbOAuvh+urlyrrTGRUIG1kXkyFsQ9SJpulkZExyuULCkyLIwDTUfU6l8tTJpNVmfRq9RqVS2Wq1uDGOwumOgGSk5m3iuRHWjlFdt5OF+ui26kFB2f9O7pXYtbXSH6lXrzqjlp1dHCOu2HZk2GF0hMPX0z774Z8ESlanEsBgGiLO66CUKeMiwOkKNNSgYuuct9tqFhQrAcAhfJZrmo1tKmIooQL4kSduFBVTxSlXJxkRSmyQs+HAlfdZx9yZHO7UvGU+QJkjWl+Lj1mbIKjnk9dIhu0QJqI2dO9UVZKMUqzPql8bcaWon1QpXTT9vX09Qv+lUqF7TQynicSYaXKOoGhM1rpF68su9j09I6y+gu71Bqvokbu7ymbhSI6Qrl8noojo1TIFylfLCowHRkZJSRoyQNMs4BxxJLUqVQuK5fe0sy0SoBUAqhWK03VFHGmKjNvHfG8+Avv0mtddMPO6OC2X7uZCH9JLHsfdwvl5+2nNi0Lo7vFFXEyI1vqJYmZstvs1ALDCqUvWjJOxx+wS6fm63h9zhWoQBQl2IgILrhQPPEe4BNJiOB+q8q4KLda3aYCt1wAaU3He8L9FtlzlToKAHVAFOAJ91xkzVU1RS2Iqnk79m2n0HFvP3XOHJolXszQDAmnEko7PhhsB6m3gAXS1E9RMgP0q1FqZt+NGlO6cds6+up5Z1C5uJ1G5ucpm3fiSnsGpGJDwsxRgbRUfhM16CjKZsqkhwoAACAASURBVPOULRQUcOYBo0opLVK+MKKgFK6888bmKWDN59Auq4C8DpegaplmZkqqfiniTTnWVMGpk50XUKoUUwWn+In1T4JkXXST+Q6leatpVEc5hsi8QJmZmSG469rFWqAfLWChtPezNhsbqmM9dVkVrYYCOpvlWxwlFMmKJJjquqLaTRfKp05UhPAZ0iVbFJTqTLmqfIt61AmP7EL0nENfRB/48tmuMMpvetWb5vO/LAcjb1xa+w6uBSyQDu7cdrxnYaCUlVNTIW2X6Gjj1nV0033X0FWrLqR5uxQpm3ek0i4rpLMoOvcHpDRZpcmtM6HtNzP9eqpWn0+ZXJGyuQJlc/nZR0Cp+nNU0uIIFRFjOjZGBYBpoUi5XEHBZRWgiR/CSplqVdQxLVEFsabVqk6EVCnrJEiIOVVtnT+X0jHWRTf0NA78Csiqi/jRJJY9jrmIUH8Ui3TfMpNcSCi1pV6SmCm7zTgtYKE0Tmt69OXEhgIK9R+UT62EQv3EewDPZtIiJzGRqifq/AFW2R0X6wA81Xt1csq21FVcKAAXcaPVRp0mSxZE5YzIuFFzpkyXXXbblfGjbvVJLZD24PuTgk1YIE3BJKR5CGGh1GyvwK/NXcP1m9fSTfdeTVfecyHN322EckUzA2+b0i8mU7aJEW11B54LpNWZGu3YNB16WmamjqaZ6aOVuy5lcpTNj1A2X1CKaUbBKcATsaR5KhQdV95CkeYvWKiy8SLOVN0VhGqayVC9UVeqKWfnRemYSrlC5fIMVSrIxlulKuDUAVMdZ1qnRr2qxm5ddENP4VCsgMy6yLDb6wUgCiA1YZQvNtwuSvCeLfXS65my2+uGBYYRSmHHVx6wS/fcd0WCIkCiShrovKdcc53suBwPWq3qBEYAU0Cmqi2KNnDfdVxvET/K9UWVe66jjrKbLpIUKTfdqgVRt++JGTcq23jFkEpVVMaQShW1G99J22e6LGCBNF3zkbrRSMXTdM1lVVQmO4qqlGLHf33tz+mquzWUFhFXmlAt0nq1QdvWTYaeCwWkU0c1xw3FMwOlND+iH3NIaoT38jrBkePKOzY6TplcjsbnL1BAqhMgIQ41r7PzUkbFv1SR7KhaU8opu/IiSy9UU2TqrdWrKv60WtpJ29feS5XpbaH3IcgK+y7cSp8//mJCjVG79JcFklRHvUq9SHVUKqM49levXk0rV67sLyPb0VoLeFhgescWuvFnXxg6+8QCpeLeMW7UqrhQlYNhFkIZPJVLLlxzkagI3kYq061WQtk1V0GpUkS1a676XNUNrVNZQSky5XIbx01XfaZdd+0y1wJecaPcUiqdZlIjE0pNGLWJjQb/iLNAOvhzHMseRlFKAVFYgiY6QlskO/rEj/6ZdtlrjIrzjGRHRumXbtUirdcatG1teCCtVpbQzu1vnlPKJpPNURZuvFBMlTuv48qb14/FkTGliI6MjisAHRkdo2JRx56OjCIJEkA228zOC7NCLVVw6gApsvSWyiWlpq59YAWVJruTsQYQ+pM3nxXLMWU76b0FklJHsadLTnhK7bC8sPCKI2K1dNmyZbbUS+8PE7vFLlrAQmkI43LoDh4VeDYUhOI3EFcXyi0X4In3nOdIFAiwhDoKMIWiqZRQxIQ6z1EvFH1hXRUPysmM6nWaKmvohNIK91ydWReuvn6pEEPs04A29YoblTDKz/3iR2Wmdf6twHt2GXwLWCAd/DmObQ/9oNRLJZXrSDj1G5RKdvTLM6hc2E7FcSiMrXGlmnKNVD6edUpdbmUGqFW6Zc3O0HbzAtLmCTmbU4mO4NKbzRcpB+UUsFocUbCJTLw5fA4QRXZexJkiEdKofiwUkBwpr1RULLhLXEUyBlXPtKxqmT74p9/R5PbuBAiefPRyOumoa0Pbxa6QDgskqY4uPPA0Wnjgx1uAVGZQdHPZsqVe0nHc2FHEb4FhhdIjl4zTiYct9jeogFBdK1Tf1FblWTg5kQLSWQidVUT1exUHNrlsC9aFiy2rowBSuPTiPVXOBVlzHcVUAaiC1Lou+eJcbFhR1H/a/Fx15Y1IVkb9FFKb0Cj+c04/9GiBtB9mKUVjDKOUShdfWUqmXUwpdhfJjn582dfpqZ0PqGRHuSJcV8USuE5pNCDdtnaK6sh+EGKp1xfSji3vmaOQ6i7EgDNZyhVGKYM40xyDaVZBKlx3m+68+YKKNUUt0xHEnBYKNDY+nwrK3TenysdkMvixJkKy3fVPP0p33XB+iBEHa2pddIPZKe2tHlpDNDGVzCiDlnqRcaQ2mVEyc2W32hsLDCuULhrL06dfvq/r7zl+JjkpkemKCzDk+FC40+JzKJy6hEujBUKVQupkyWVVVLvharUUZVo0iOoMuijXgtcAVLjwqjE47sC9ORr6eythYNTvRiTfmDTLvVh33f4+PoKO3gJpUEvZdhqrnOAJCaZutUrNGqWmUir78jLthi1r6cZ7rqalt/2KxheNKBfebC5AFt4ACuiswup+33Ni4zRVSrVQs+4PpA6UioRL6g5hfkzXLc2PEWUz2qUXSmoOsIpSOE523kKRRkbGFJSOjo2rR7j2op5pAappLkO3Xn0ebV6/OtSY2zW2LrrtLNQfn++cJnrwyWTGOr7fPxLiR7H4FUY3y73YZEbJzJfdau8sMPRQqtRPfV0BCFQQ2nTHnS3XIkuyKM8gJ+ZTAyq73GoIVVlza7gFrN11AZoqOZEDo1A9GUgBtHiuaociLpV0zKlVQ4N/BzqBUbPEC25ISgVV/l4EH5Ft2a8WsEDarzOX4LjDQClgtROlFLt5wZXn0O9uOY8W7jGPRsfzlB/NtQiOmpQNgwTItOsXERIFSDGCbZs+4qGQzgXS2RFnKJcrKvfdTB5AqkvGoD6pUk0BrKhjipqmhQIV8oBT7dKLGFM837LuEfrzymWxHhWnvHg5feCoa20Ch1itmkxnSaqjfqVeOJYIar9VR5M5NuxWk7XAMEPpGS/duzUpkQOms/VCNWCqmFEnUZF22+VERfpzds1V4MoJjeCmyzDqKKCVOuBTAy3iQ2fB1kJolG/BWz76H3TEsW/wXNW8AYmGEjo5oy676PLvgYTSKOOy6/SnBSyQ9ue8pWLUbu67KtajVlNZYd3+oiil2NkNW9fRjy78Kj058QCN71pUamkmm5nl0JiBdHJLiUpT4Wtj7Nj6HqpXFzrjch+UOwiDoDOOOlqgDKAUJWOQlRdxpigdoy7adXZeZOAtQDUdnUeFYoHWP3YHbXzqwdiOiy++4RI64Xl3qKwRDQjFTj03m10wNhP3rKMk1VFZ6gU7LLMsyuQVZnbdpUuX2mRGPTtC7IaStsCwQunLn7OQ/vZZCxRQagidddnl5+xmK9VQnU2XVJwnIFRn0uWSLk4SIycOdNZNV7voInOuhli9LbtEs0C7jLp8vudHM5GRmTfAVEZt7dFo89LPa1kg7efZS8nYWQVl2PRy4TXVUgw/TAbe9ZvW0orbr6Df3/pLWrB4lEYXFGZjSyMDqRrFHEtO7ygT/sIuyLJbLS+JCKSzW0OSI6WYqqy8ulQMoJQBFYopVFQAKsD0iXuvDDtUz/YnvGgVAUh1kI5DohVd3M3CaWxm7llHq9cRIaFREotXqRczoYVUR20yoyRmym4zaQsMI5TuMpqjfzpsMS0YyTXBUimhyIIL11wnkZGqFeqUeoGLLWBVueY6f3DVBdTqGFAoqtpdV8WSNho0U3HKtyDZkZMtN+n57uftQxWFOuq3uIVn8Hlfnu/d1FELo/18dEQfuwXS6LazazoWYKiUYOqlkMr3GUjDQCnWQcKjz//4Y1QubKN5u45QYVSrpS1LAJfdWRSdC6SlySpNbp0JPcdxAalAU5WBV8eTop4p9lXDqYLUXI5q5Wnavu6+0GN1W2HfPXbS5V/9BdFMSd+uLpWJarj1jFoz6vY1UhjqR8TpWOU0Frt3q5NyhQilXpJauNQLts8XGTJhhbww4efXX389bdiwIakh2+1aCyRmgWGE0uftOUYvf/ZCXb4F90AdaMR1Qamq1U8Fm4BSBZhwxdUxn3g+U6k1Y0c5ey6gExCqy73ojLpWDI3nsG5X3oXP9eY5X4Kn9IiRNyflb0Q8o7W99JMFLJD202yleKwyi64EU3bfdXPl9SoJEyQLL9TS6++8kn5/y3laLZ1fpGxB1KrqEEirMzXasWk6tMWndh5P5emDheY6t3iqt8uu1+b0GhnSqqlSSQsoGaMV08rMdpretib0WN1W+NmZ19CR/2c9EUimVtWPMzPucMopD9VtbKK6w6uxDMR2EosF0q6O4sIE8aN8gbJ582a67rrrYtl324m1QD9aAFB6+6+/T3gchgXq6Jv/z24KHPHbz9lwZQ1RTlak1FGnLijulzZBVSUy0gopx5RW6rMeWMNgx17sY1QYDaKMyvjRXuyL3Ub6LGCBNH1z0rcjCpLsSGbfNV19wyqlMBTU0jPPOo1mclBLi1QcLYDcjDql4Uu/1KsN2rZuMvRczEwdTTNTR3mXfmmpn+pZPNXYrlnjJqMz0eXhylukammCytNbQ4/VXGHfPSbp8rOWzXow16vabbdS1kBaceAUKQxLjoKqAnjUlUHzr4HVLJx2PB9xdHBHfGHFoYfTTh0140bx2pZ6CW1mu8IAWmDYoPRlz15Ii0bzTcDkki06NtRROhVwOhl2oYwq99y6dtt1lFPt1mvjQrvxlQgDo9i+maCIkxnJREY2brQbM9W/fVog7d+5S+3IzZIwnGXXz403arIjGGH95rV0A9TSW3+papaOLURtT1231DOTbpvSMPVag7atDQ+k5dLBNDVxfNtapHPHZUKnnF6/zzJUq06rv06XL773BjrhFY8TjRZVCRrKwYage9xqhm8u3HbLGkzxp55XiWYArFUNrQBT3JqG75Xyv9Kr6dT+nY7Qrh/GAms3E+EviSVIqRc3ILWlXpKYLbvNNFpgmKB0ycIiHbTHPJ0tV8WIcuynjiUFoE47brpQQVHChVXTWXdcmym3W8fxor3+is446wrf7s0SLdIV10xgZ+NGuzVT/d2vBdL+nr/Ujh7wqYBQxW7oPxNIZTZeM2NvVLX0i2d/nGayWxWY5kfyCFxzTVrEPrV+pV+2rNkZ2r7VyhJCHKl7ndNZsIwPSOEqW6JqZSr0WM0VLv/kWbTvPjNE80Y1kBYLRGMjbeCUARVgWnJAFYE/UFRVpgkHTgnBQTrFf7jyrh3v17B2kKQ6uvdxt1B+3n7K9PJCxSuOCO/ff//9dO+99w7rdNn9thaYY4FhgdLRfJaev/c8pXSy4gnnG3bRxXscE6pAFNcU+gLD1gzt8vcmDIzy+Z5jQTkvgDzvy/fMrOtd3hXbfcotYIE05RPUr8Nzc9+V9UjdSsN41StlsA1iiw1QS++6SquluxZpZF5+NhOv7KCNQoqm29ZOUR2/fiGWJIC0Ua9QpRwens3duvuMLxCNFIjGR/RHUErH52kgxfsAVCjP2ews6LNyinhTxJo23XqhmFaJSohFrZOqVK4zVmjZ2oFTVk9DmNg2DWABZNVF/GgSi586KmOJzIRGttRLErNlt5l2CwwLlB6yxzyVuAjqJ9xu4ZILF13OpKtuWsNfx7ra9OyQBYy+9aP/Qc8+5EjfbUqwlG64srSLeTPSrDXKNy57tnN2Q6mzgAXS1E3JYA3IdMWVpV+CuPCaMBok4RHWufaWZfTbP55HE9XNNLagQCPzUdMTICXs2ybx0cTGaaqUwsl59fpC2rHlPTErpMoKbtVp1M7EAaSvOfBO+uyxF1OhkKV8IUtZQGghTzRWJCrkNIzOGyEqOFAK5RQuvQpOHZuqwFG47dacREhVomknIZIC1bL232U4ZfUUu1bVfVhAjef7j8y6yEeVxLLHMRcR6o9iMdVRvHbLrGtLvSQxU3ab/WKBYYDSvcaLTj1RnRWXS7ao3wULoYkcqid95RxfGJUQKTPkeimipqsudgrv2cVaABawQGqPg65bwC/Zkcy+y8+lUipdf004bTdwqKUrbr+SLrvxXFUeBlBaGMlRjrPx9hxIZ8EynMuus554kPveaNSoUuqs0OTbD1tO7z3iWgUQYM5cLkOFfIYKRcBplqiY04opFFKA6vwxDaeAUoCqgtOMo5xmNGEynE5N6gBSBadQTcualpRSqgrK6c+Fe6+KOUVyJO2VZZcQFkhSHQWIAkgljPJFh4wpkpl1AajIrLtx48YQe2mbWgsMlwUGHUpHctlm6oE66TAfuyRjgTDKKJ/rZTkvPyDl3wG5XjJ7abeaNgtYIE3bjAzweNxKw0iVlEGUM/HyZ50kPII5N2xZRz84/yv06Mb7aByZeOflqTCaU6DlF0M6uaVEpanwMtO2TR/xUEj9gHT2M/dDwDuxURxA+qaDltM/HXqtEjxH80QQk8GdhWKG8jn9VyzmKJPLUgZAD+U0DwV1hKiIhng+qtVUwCn+VPwuiJKz9UIlndKECSCdnNJtVK1TBAaponParRczw5l7OSmSk1dpgL8isexakuroohd8m+CyK4HU7UKFMy3i0ZZ6iWXabSdDYIFBh9IhmMLU72KQmFG387tbEiPTZdesRW3ddFN/OPR0gBZIe2puuzG32qN+rruyNEwnainqlt770J108XW/oJ31LSrpkYovHck5boVz78ZO7ygT/sIuSGpULS/xgF0ty0atReqewaFB5ZltYYfZ0v61z1lOb/jraxVfAiPhoavgFCJoVrNnseCAKdx68xnKZLOUHStoGIVyOg4gVQ01qKqVkFhKxpzCNzfjlJJBfKlTTgYuvSglAyBlQIX/LtRTqKg6eMhRUbVrr7Kjzd7bMo9JqqMYCJd6kRcanP7fzLTIUGpLvXT01bUrD5kFLJQO2YT3cHeDlHYxYRSv+dwuQzIYRiWomkDaw12zm+oDC1gg7YNJGrQhernw+pWH8Up4FNatB2B63crLFZjOXzxCo/MLVBzLU34Eil6rpUuTVZrcOhPa/EkAKVx2G0gwFHE5ap876J0HX9xcmxkTTMlQirxG4E78waV3pAi33qxST+EGnUEDKKR4BJCik5Ei0eiIduuFgRWcImZEEaYuWIrnKCFTcmytSsqIsjKgT06OhH0EpGJXubSMUwqVATWiCQZitYfWEE10nnA5ki3aJTNyix3Fe7bUSyRz25WG2AJT2zfT7Rf9gGZ2bBliK9hdj9MCRxz7BnrLR/+jbZdeNxtlwjozgZGsSSoTILXdmG0wVBawQDpU052unXUr9cKKKGfhNeNK+XPsiXQB5tdB9xC1S1fcdgVdesO5NLaoSGMOmGY5vhThjTM12rEpfH3PqZ3HU3n64B4qpETV8gTV605moKBGEO0OWPQY/b8XntV8p6kXNxzXXUcEheAJIFVw6jxX7rwFDaejo4DNjIZTZOuFSy7gdHxM9w04xWtIm4BXBadYnHqniDsFbQJQ8RxuvMjey8opYBXPAax4BKwq5ZQzIs0y7rAlSNo5TfTgkxEmP6ZVgpR6MaF09erVtHLlyphGYLuxFhg8C8ibrvI3c+uah+mu3/xo8HbY7lHPLXDs206h495+atvtyiR1YZIYybbq157Dedpu0TYYJgtYIB2m2U7hvppqabssvO2U0rCK6YYta+n75yG+9M80tktRZeQtjOYpk8tEBtKZqaNpZvIo4V0r3YG74bLbXSBVsO8cOyquFH+OUqo8dJ33dL6jDI0UkEk1Q6OjOQWaWdSDhTuvAtKiVk0Rb4pekRgJ8MpZfZWKKmrH1isOdNY1mAJSUe8Urr6AVvXIpWWQSMnx4eX4U2wFHr+OeDzILr5pVUfNBBeyDt2yZctocnIyhWcmOyRrgWQsYNbglhBqhrDc+7uf0o61jyUzULvVgbBAu0y6JkCabrftMupaN92BOEx6shMWSHtiZrsRPwv41Sx1iy+Vrr3mugqeImTnu+amZXTRNT+nSdpKYwsLNDpepGw+Q9s3hPN/3H2XvWl+4QS66/4x79IvLRVcDFiV9NdiNO+kRmhWrUxSvRY+3pU3sdvoVvrCMd9oblEqpF5DQmwp2FK58eK549Krku8iMS/gtJihXJbhlCjH9DqvqN1u4Q+MTpAEiWudog0CWDkxUtOVukEEFRgQij/EnEIGBajiT8WmOu6+Kv7UqX2K40G59zpuvk6eJeyXikUdgEy+SaujfqVe2F2LQZQz7NpSL/Z3wVpg9vfK7bcMnkJYONEft+HXpYmtdM9F37FmtBYIbYGgmXQlkJplvMLAqAm2oQdsVxh4C1ggHfgp7p8dDFuzlNvLu8YmjIaBU8SXXnvzMrrk+l/Q+KIRlfhoZjJYll2A6DGHHEf/8JJ30fI/raHvX3CPby3SWWaOB0hr1WmqVcPHu0YFUsn8EDTBjwyk6hGJkFApppkkSSun2Fvt2pujBmUop0jWydbLHUFNVYAK2gXZAlizWkWVdU+VizLcdeHCW3KglLSCCvUUCwAVdU9V7CkAFQGnnA1JxKHiLSebL7pkUO2Xb8/qdURIaJTEIku98EUHX7i4qaMMpitWrLClXpKYMLvNxC0gw034N8pUP/2UUZmJ/tFrz6PJDU8kvk92AP1jgagwGsVNF1axtUb759hIcqQWSJO0vt32HAsEUUvN5EfSjdfMxIsNhIFStFeJj267nC5e/gsa361IGYCQz/KGY96pQJSXPz+6hf7tR7f4Aql7pl0/FdRfIe0USDH27x/7meY+tFNITRGa28NSSh111FLAqcrS68Ap1lPKaUGhi+LLYiFLxQJKyjiACtUUcIpESOpxbPY1QJVTAANWm0W1AZtQE1glRZKkkv5cqaZl/YgFLr4qc69Dnvxcgiqes7uvs3NphVTsDkq9JLUEKfVixo5OT0/T0qVLkxqy3a61QE8tYOY7wMal6sm/W2apM37fLacC51cAjD51o679axdrgXYWCJpJV/1CO7Ge8gajWd5FhmDIjOoyeZGNGW03K/ZzWMACqT0OUmkBt4RHJnia7rz8OXaokxIxbJANm9fShVf9nG5/YoWrjaCKvv91H6cD9zus5fONW6fppC9f11MgrddKVK2Ecy82d8oVSBWVzcaQ8jpeQMrBpmA4/JYBRpHDCO+rUFHUN3XKlCL+FG0AqHDrRZKkAqBUJUnKUTaPmqc5yqi0vlkNqCMjRLmMzqiEeFRIsFhU4VROkuTInQBUlj2RHAlQioGreqdcbgZxp06SJJXt11Fdm+6+uHKEdKpzLWH9FiU1BbXbk1RHYXou9cIXMOZddAmjXArAlnpJ5WnXDiomC7gBqIRNdVptNNTvlMybwOuZtbjd2qEN/so7t9G6G34Z08htN4NsgagwapXRQT4q0rNvFkjTMxd2JIYFTLcm00VXAqnXjzv/8EuVNKxiumn7evrZsm/Q/U/co0YIEIUq+pJDj28ZMd8FBJB+4EvLYwZSDzJ0RtCoV6hS3tnRMYQYUsSSOlua7csNSI1G7RRVZkawJecvQqgoOFKxJDL2Oq9VGZks/uCtm3XiUQGmWZUgCfVPVSYluPSqcjJO4VSVLKlI1ACwOi6+gFeApMqTxFl5HXUUiiliSysAVQdKAad4rd6vanjlOqiAWLyv3ISdmFT1chZSM064ai859Y4HO5r2jlYOoo4yhHLdUby2pV46MrtdOUUWMJMQ8dDMUBJ5k9VUR2V2efO3jONIq9VqU1VFe1ZN8bj9riuoun19iqxih5I2C4Qt6+KWUdesJW2Wd7HZdNM26/01Hguk/TVfQzdaEySlShpEMTXjUjsBUy/jm24teH3Cab/zANJZsHScQkW3/m65rlJljECKsi8o/9IRkHpws1ueKRNOGVRnwRRcmaFspqHAFJ9rQM04tU9zlB0pUEaRqxNziuy9gEsVf+qoqIBMPGd/YkCqknAd4wE0sY5KluSopwBRhlX1HDGo+AzAWtXuvyhZw5DK2X1VGl9HTWVbOCGrqrCNI7bG9UVeu5kIf0ktbuooxmJeqDCM4tGWeklqtux2O7WACZ94jfO9WY5MffUdBZRda80bqvy+qX5KOJWuugyhDLOskOKx9OQqqq39S6e7Z9cfUAugviiANMjiBaJ+dUb5M3PdINuzbawF2AIWSO2x0BcWMGNL5Q++291l8yLAC0zDqqWmsbxiLN575tW0YfNUz2qRNho1qpQ6y2rTVSAVlGuqqcqmGceV11FMOUGSculFHKrjpYtHlJYpFjPqQhAJkkZQO7bRUBl8c8jeC3UUqiiSJUF6hVsvQBKdNv2EVRCrDm4FKWIdhlQFlYaaqmJQkSgpg5TGGkpVgiTH9Rf9A1gBqep9mSHJqZvD2X7ZAJxbiTP9esC83xc0SXV0fL9/JCikavpErBHfJWdlVCqkeG5LvfTFKXfoB+kGn/y74/YZv8fgKH9zzFhQt3rbDKZQQrHgUf6OsULK6+I1t61tepwyT2sPHrtYC7AFkLzoA1/6GeGx3SLjPM1SLbiRiPfMeFG+8WiV0XbWtZ8HsYAF0iBWsm1SZQEZH2r+6LvFlUoXKHlB0Yla6gWifKfwk9//A939wMa+AtJ3HnwxHbXPHWquW1xOw7jsekCV6s8UgF1e83Yheur40llQVWCKBElw7QWgqtDSjCplqtTVQlbFoAJQIVjmc1kVf5ot5iiDREn6TQ2l6BhwiThUjlFVcOp0jPFiI1wTVcGkLsHQAqKAU3zGpWi4PiqSL7F6ytl99VWmhmWVypezJQkDq+2IuF1u5iKeI6su4keTWvY+7hbKz9tPbd5MYGHCKL+2pV6Smi273SAW4N8W/p3QX3d9x8i8KeqmeEpVFOvIWFCpiPK6AEr+zeK2DKLmZ2hnfsYqKU1upnnr7w6yi7bNkFjg2LedQse9/dTAexuHMmqz6QY2t23oYgELpPaw6FsLmG5SXi68ZkwOv+aLDFMl9VJNzTuIWJ+zypmZ5z7xnRV01/0begakAJzyzLaO5vK1z1lOr3n2tfri7ZxSfgAAIABJREFUS/aUAJA2x9DQTAjgVC6+qBKDuqdOCCnaNfmyweopLh51DCoSJMHtF7CKfcpns5RFfOpoXidLYurFI+JPAalw98UCiAUFI15UZWLKzlpGxaQypMIFGKqoE2/K4OooHU1YVTDKmYCd5EkqZrWmVdoqVFXHp5ddf9UjTwC2MxuvuuoRolKwqkQdHRduK0t1VAJpO3XUlnqJfSpshxEt4OV1wxDKrrgSSjmeU2bFlWAq40a9MuRKl1vzBqoETvRbqVQUCPMju/DiNY8Fz3Mz22i37Q9EtIRdbZAsEKakC5+7ef/dkhexMsoqqQzHsMroIB05ye+LBdLk58COIKIFvO5Yu10geGUzNF15GVLdhuR2B1HGTsiA/6+ecwtd8cdHewqkcNltAGgiLr0CUgmbLfBrgK+Xqgp2xB88cjm57qxKqr1vwY+wBGA0x4Iokh0p118NqXlk8VUuwADNDBWQMMl5TmOOey8Tr0oP7HSkILU+C6mgZVY7m8mTHLdftYMOdDacZEoqZtXJ9ssAqmAWLr8oW+PEsWIb6E+Vo3FcgFV8ap02bSV69Ilepk5qPaj2OOYiQv1ReUEjYZS/C/l8Xt20YVcvm8wo4pfTrhbZAqZ7rTzH8/mf35M3NaULrpfyKW9uSrhEfwyPpnuumZBIuubyOvI9tGcAlW69ckzFygTtsfPhyDayKw6GBcJk0TXP3XjtdYNduurKax4TSAfDinYvkrKABdKkLG+3G6sFTDdedC4hVKqkfIEg72YHcd+VbonyxO125/Ccy+6hcy69WyiNEh40ec1NauTgmSdn+Cc9qpYnqF7X8UdRFrjrwm23BRI9hiRhMXJ7H5fdZp9t3HyR1ZaT6iqB0wkLhYIKr1z20gVnKqUVLr8OpKrQ0ZyuhYpHBacqHhUiaY5yoF20hcsvYkPRIVx80Sk+U0VWkUzJ8SWGa67yNVa/7FrWRaeAT06gxPGpnOVJufU6rsBw/21m8UWCJeczACr6QztAaq1Gjz5Upk2bo998iHJ88Dpw04W7Li9mvJG8gw4g5YsZW+qlE6vbdf0sIKETx6METXUuEVnVTAg1VU15k9Lr5ib6lO64/NpNFTVjPk2olBAqYRUQKtvKzLymF88hB+5Pmcdvoa3rn7IHypBaIEriIjaVCaJB40XlNdGQmt3udowWsEAaozFtV8laIKxi6nbhYV68mBfdeG0qQdJdl5+ffend9LPf3Old+qVFDTRgdQ7h8Si6C6TIsIvERsbW3OuQGmOM5OLrsjsyG2/YuFN59LFyChUVAqMKHXXqn3KYqALQnF4LiZKwo4VChgC5+YLO5Iv3MQ6d2TdLhUKOCsU81esNyrIbr/IfduRaQCmUVE25unM856BYbIaz/brCKrbGSZW4VI0DpwBUrFOr0t03bqbStAOyPf7ahS31woD661//uscjtZsbRAu0Uzyb5y/nZOIW2sHnefOmpNdNTC8w5RudJpyaCYhkiRYJmSaAsnsuv28qs17z+dKXvpTe+obX0U8/8z4LpYN40PvsE1TRt3zki4ESF/H1i/no5t0iPb5MTzB5HTRk5ra720ULWCDtonFt1723gNedcC9V1IRSvlCRI2+XwMjNheXO+9fRqV9aFnMt0jZAWpmkeg2ZYKMtfkBq8KfawBx4bF4JGjGoHHkpqNUVNt36bLeOj5svj5nFSZX4CPGnCB1VSulcSOVYVVZTVQyqk4hXP89QsYBsgyj1AIE0q1x+C8Wccneq1epaWc1kdIwqZ1/Cc6ifTMUwHsAVbfHcUWObSZTYL7mZCUqAaoNo5W8fjTbJMazFpV5kTLXpMWBm1l2zZg1BITVhgb9/rGqZn8cwXNtFH1vAvMkojxM3d1vpZssxoGY7Pse7KZzy90DCKcdryjIssj6om7uuVDQ5QZFMXCTjQ033XlZag07dG9/4RnrTm96kYNRCaVCr9X+7ThIXMVSa6qhbJl15jWNhtP+Pm7TugQXStM6MHVdHFmjnosUXJV4XK35Aaroomq+x7h1/WdtzIK1Vp6lWnYlst91Gt9IXjvnGLDQIwGwHpC2fuymfRgexAWkUiHX2S0GnkxQJcMqipgoXhbjZzOQ76/6rsvxCOUXSXhVGql1+VaKknE6kpD16ETeJ97Lagzen66hm8L5TYkbFq2JD6AAGAaDiCUMrPoe8C6jFys7fpicn6NE710ee505WbFfqhS9mzMd7772XkGFXft9w0W26V5rql58aZuG1k5ns/brmTQe3+XMLnQgCmbKN7MO8Ecnnffk+3pNAKVVJViplIiJ87qaI8nrcl4RYPAeAYsEjAyr3FRZAzdkDjAJKsVgo7f2x3estxpG4SAKpWTfafG2TF/V6hodzexZIh3Peh3Kv3eJM3S54+aJFKkB88uZHUzU1YynWbpygf/joBT1VSNMMpNqms4dd4kBqKqvO2FRmXicMlKvBAD6Rxwh5hRAyqoDVKT8DKOVkvRpK9et6raEgVUGvAtMM5RDbprgzq1yA640GFQtQVrWbsFrf2ahyB0bn7O7LMamFHG3aME2P/mVLIt9hs9QLBtFOHQWc3nTTTTQ9Pd0CoPICnqGAoYWBwVS5JMBKuJXG8PpOexlMAkwiRu3jjcpzJOxovjahk9u0A08+B5tzKV1sZRvTtZXP9RI85bFkAqlUKBlC0b9URAGR6INLrfDxJ1/zc1MdlQDKCYviPO5OPvlkeslLXtI8kiyU9vGXqs3Qjzj2DYR40TCLn5cX3zw040ZNzy8+14fZrm1rLRDGAhZIw1jLth0IC8i70V4XBebFFe+4vODyC+hPAkjrtRJVK1MdzdH3j/1Mc/0mP3p4CkvAVBeHzatP/cTMzeTq4usBhrMXsrO7EyfEziaVEmP1SKDEAAoBk71uwY1FJ4kS+lKgmtGPeK3VUK3AAkrxPv7UMYOYVAW2OuGRAlZAKQFItYMxZwEu5LJUqzdU/CraQ2l9fG2JNm0pdTTPUVZ2U0f5IkXGUeMCh//4Tvttt93WvLjn75BZo5EVU1aYTOAw3Tele6WpvOI1tm2Cj5tK5wZJs8efhizzPCHHYt64imLbMOvwttttlz/vBHy8zoM8N+a43W4SmPMmbWvOj9dNQznXEjZlexNC5TrYpnTBlXGlDJGmi66b0smKJh69aoi6uep63TwJM+9+bQGkiCOV9rRQGpd109FPWFUUo3a7XpHnaoZQ+R6fs908wdJhCTuKQbWABdJBnVm7X6Es4OcyZd5dDNrxUe84q2023bmZdv3iRP1jSBv1ClXKO4MOz7WdK5A6dOkHmC0AGgBgJby2pHQyNhKLquo2/oAlZlr2S/TDSipyGYEr2bOWwRPvaVhz6qeCPRVotr6vQkWVS69+1PCqy9LgPa2kMuxqlXXNxiqVyuZsdDTtgVYOWurFBNKtW7fS448/ri6WJdyZoMIAwEqWhAY3BYzfc1NNvRQ4E+ZMaJGG8OqjHQhGBcB264WFw0CTajRyA+92QO4GmHJu1dcG9XOdP/ma1zVB1Lw5IWET65gg6gap7DLLxwmvJ8ET70mw5GPOTTFlCHVLUMTrdUP9DDKPDKRsW17HQmkQ66W/TdhYUeyRvG4x4dLPRZfboo3+DXN+tNJvJjvCPreABdI+n0A7/PRaAC67azdMhKxF6g+drilvHRPEAaSIIUUsqbqwabk691c8W9onCKT6gmx24F7g66eQNvfFLRbWA5hVjl6GS0Cl4/qLvlTcKYeJQhnNzeYxgtKK8SJRL0JF0b0uTdMa04pqL1qBzdC2iYaq/tLLBTVHAaReFzoyI6OsOwo4ffLJJ1X8KF/YSM8CE1JNVc9NXZNwYz7nC3I3IGr3mbSnBB5+30vpMyHAb17coNMN+Fq+ekbJkrDz7ge6bp+5Qal8z0/F5LGZXihu4C/db+XNB4ZRBknZTsKl/NwNWM3+TYUUdjfrfUqwlOApYZSfe93MaHdjIez8BWn/2c9+lg466KCmQirHYKE0iAXT2SaKKup3jpZuuG61RTn8gvvw8wILarFGrUo7zz+dKg/cQLl9DqKF7/sZZYpjQVe37YbIAhZIh2iy7a721gKnfmkp3f7ntSGB1MEhTwHMG1gbjRpVSjs62kmUfUG23SaUNa/GA2bOFStGcdmdA4oB4HKO63CAdeIG0hZ7uUwRq59ox0mTMG48R3lTqajKUqYKbBGXysmSckSoLGPuc0eTHmBlv1IvMvZIuuryBc+dd96poFS6gjG0MnygLV9E4zlfEOG9IHfoTTXTfM3QaIKqhEmp4LlBptfnXgAS5H23cZrb9mpjTpvbvnn15Wcv0ybytalaS5vwc682bjcJTLiVbbgf+YhjTcZ1MmRijPzcBFi05/VMoOXyLGasqIwLlapnkLlIAki/973v0e677z5HheZjxEJpgJNcipoARF/4ihPouLefGnhUbu65fB5l0FSP911B9Su/Pqff3JJDqXjkm2nk+a9vUVcDD8CjoQXSTi04POtbIB2eubZ72mMLDC2QOnQ2FEDqBuBu9wx8XIRV4iP8sTuv85xVUq6pis+hjI6PatfeXi5c6oUvcOSFjnT/cgPSa665hp5++ml1kSNV0paLJMTWZlBKp67aMMwysObz+Wb9X1zwS3c0U3nlz0yVzgvg3ABMtm0HqkGgzwtweTsmxPiBjxdMsl1M5c5t/G5wyFDHcyvbMMjJvvk9VngliPL+SuWS51eOx3S95W2bZVB4W6ZrrnzNLrompJrut3xMyVIsshyLCdRu3zM/6EwCSH/wgx/Q4sWLXV2jLZT28kzZ+baiuOfy98bLTVeeoxvX/4hqt13gOdDCQS+jBW//Vuc74vTQLSCtrL6TJn72PqJcnha+72zKLzkktjHbjpKxgAXSZOxutzoEFvjij2+g31//YM8UUmiY5ZltHVn2nQdfTEftc4fqo63LrtGobfsoymWAdXqpkIZJhuRnD/VZgH1T8aWO+y+78u6xq3YD7tXip456wah8/7zzzqOJiYlmDKmMZ2IoxUW8fC6TbfDFlnyUmX3xvoRbqbDiM4CHXJe3Jd9jW0qINWNF5WsJLabLbTvV003JDAKgbm0k0DEESuBjCDQ/cwNSr3Hx+0HUTBNi5VgkwJoqpvmZ6V6L8ZsKKF6bpVVYCTXrhsp1ZV8SYt2+T15wmTYg/eEPf6gUUtOuPO+8b1Yp7dVZM/x2nnPoi+gtH/kiQR0NupiqKJ/TpGuuPBer88GK/6LqyvOJCqM0//9dRrn5u1F9x3qaPPv9VN++LnbAs0AadDZtOwuk9hiwFuiSBX568R101iV3CPfKlvQ9bRMeuQ/LL8a0oVx2G6hPEnF57XOW02uefa1auy1gGo3CtJexnS3d+GTdDRwP6gF6vttx25cgSqcZUyr6iQNITQBG98/a26mTGnGOw67mVuqFL3gYBFnRhJJpXgD99Kc/VUDKcCTv4mMsEi4ZVlntY7jEazw3YZbVLhNQ5YWZub8SJngs0i2YwUvGT5lj5tcMNLwNE1RMQHNrx21MsDVhwhy3CYoSkiU8cr8mHMqx8f54qZf8vnyUyqgEIZ5nU2nkuXKDUXO7bvAJe7hlxHUDU27rti2/4yHoZ2kD0osvvtjTZdk8jiyUhj0Ddrc9ABSqKMq5hFm8zkny5px5Lsbr6vIfUOXWXykgXfCR3yogRV+lOy6lqcu+qIYw/tYvU/Hg45qxn+NvOpNqGx+jmT+co9bb9bSllB1fRLXt62jmxl9Q6dbzm0PPP+uFNPrid1DxeS/X1xFGDOnYy0+mmZv+l6qP367gd+y4D9PYMe9qro/2pdt/o8ZTe/ov6v3s7s+ikSPe2Gw3dcW3VB/mItVd9DO9/EdUuu0iasxMqKYY27zXf4rye+4fxtS2bY8sYIG0R4a2mxk+C/z+hgcJKuksVHgBqTptCwMZVNZiOj8gJaqWJ6he14pQlCV1QCpMk0ogNaZOKp+DAKRupV4kxMlkRmapF74wOvPMM5sgyeDHwAnzebnfchsz0QZeu63PfUu4lO68HEvI23QDUzfFwRyjfC2/YyakSLVVHSY+yYkkkHn1KcfmBrpu0MjblZ/xexKAGRZle6/n3JZVTfmIdRgCTXdcN1A1IZrHyZAp3W+9yrPIbZp29LpB4DdvQT5LG5BeeumlzdhaqS6bNyF43yyURvl1jH+dTtxzzfMS30Bzg1D5Xvma71H5ll8qsFz40d9RfsFitWMAwMlLz1TPTSBt2XMHSBvlKdrxo7c3Yc+0DvoYOfTVLUDqZcHRl51E817xwbZtuV07IG1USrT9e2/Uiq+5WBff+A/kmHq0QBqTIW031gJsAb4IuPP+dXTql5Z5A6m64mMUNYDU+WyuVbsLpHDXhdvunM27MLKn22nLfs3ugWt7c3cClmPxhb24FFK3/fAZX9NmQZRVw8BBYRurLdmdaGykN983L3VUKqSsjpqPfIH0qU99Sg1WXjBJGJKAKRVQbiPdz7gfhlSGIzc1U16wSWtJsFPTYMSkmuu5fe7VN/cntyfh0Zw1N7CRECHhWvZtwic+kwBsbtMNeGUfPAdu4CrfwzbQlqFH1tzkMTCgMoDyWCSochv0JbPZ8j7ye+hDgqgXYLnZ3W8u3ObH7RvlBZ5pAtK99tqL4IVgQrx13+3NOTLKVqK455rnHHnOk6oo3udzsTx3MpSWrv4ulW4+r0XprDy6knae/wkNlw5wZkYXNBVSbBvq4/y3fEllyJWqp4zhhGI6cdZ7NQi26ac+vd2zbWbeIhp72Qcot2hfpcJynzJLr18MaRNYBXyin6nf/6fK9ht3nGyUY8CuM9cCFkjtUWEtEKMF5AXT7fc9TR/6yhVtoVPDSExAWpmkeq0ceY+QYReZdnnxBCUesRv8ObtjeLPqPTTbWyBtnX0XmDVjZHsFpFId5YshCYymOorXZikBrPfhD394jqstg4hUPyWYygssvvg3XXvla4YxCXAmeLpd0HmBiZc7HLeXLq5uyqUf8HipdnI/m98/Y/JNIJOwxwBoritdkN1AVrZ3A1LTHZdhUr7vpoq6tXODVYZPBkhzDHHCptcNAK8TZr8A6dlnn90EUjOJk9uc8v5apTTyT2WkFaOWcZHnLnlu8lJFObzBVEvRz8xV39FA6rHAPReZdlugU7jpYrXa1qea6iirltxdU2l1YBAQ6VX2xWzrlZiIATMIkEp11HNsxv5Emky7UuwWsEAau0lth8NoAfNCERdoazdO0Fs/cUlPgbRWnaZadSbyFPgBqcGT7oDZvLoNWCYmIpC2jCVg3Omc8Zvxnx7KamjX2w4V0nbj7BWQou4o6o+aF0NSHWUI9VJH8fmpp84tXeB1oS+BF98hGTeKdcw7/qZ6yv16ud7KL4ZUGPh9CZrme259SqXXBEEJUl4QyuswjJtfXFPpxOfSZdYL3uT7PEbZl/ncTXmU77EyivdYFeVHE0aly6ip2so+3ezl9V4QkIyrjZyDfgDSww8/nP7zP/+zRbU21VILpZF/EmNZMUoZF/Ncxedh04vEz0XXzbsEQDon/jKXp/x+h7XEV0ogNRXFpjrpuPfCNZcX8zMZi2rWITXdhNnFF7GflUduacaQct9BgFTCsufkWbfdWI7ruDuxQBq3RW1/Q2cBU3VgFeDpDTvonz55WV8B6W6jW+kLx3yjOYdSITVBSV9wz063H7g1122nkLr16QKtLWMJ6OZrjr9r2XmdDYUGWTHAFr3cAOdeAGl+3n4Ed103KJMXQBJI3dzEsP6//Mu/zDknRIUHsyMZN8oXXwxtbmM31/dz9ZWwKWGUt8mArL8Hs5PUbt/wuRuAtluPx94OJnlc5nmJ4VDCJZ+rTCA1wZFdZ7l9O3dQc6zS7u3g3LSn2+tutvEbq99+BfmsGz+OANKvfe1rLUmNpBu0jSnthtWD9dkJiJo3wNxA1E0h5fOz/EyeC6ev/LYG0jYqYRJAKuHVzcKxAalVSIMdwD1uZYG0xwa3mxscC5gXcVIp4DvUx33wgrbZdON02a3XSlStTEU2cidA2gJ8QWNO27ioSjdfTzjuQyDVF9Sz0+QH/iY477WIaOG8yFMcaEW/Ui8MflIVla66pmvtZz/7Wdq8eXPLdoPAV5A2QcHEDUQlUEp3Vzd3XYZT8zMTLCUsmtuU23ODFy/10ARjmSxIQqcZB2pCowRVtpt5DvOCqiBzEaRN0PlKElo7AVIvRTXQly5io1e+8pV0+umnq5siDJ9SIWU49br5wJu17rsRJ8BltThA1AtIJXB6qaMSXjE8eeOtGV/ZAZDG5bJrxno2ahVdW5SIpLttXC678c2w7akbFrBA2g2r2j4H3gJeqihfCOBzXAic/u0VtOqhTSFrkbr5fLZcJs31h3U+btQrVCnv7Mj+3z/2M831wyikJpC2vPaKOQ0BpM3+Qrj5eq5jAKG+UJ41m2fsbJCkRs5G2yrGKQbSJSc81TSGqSLKWFHTVdeEUaybBiANAktB2phAZbrDegGdG4jxe/LC0wvYvEBHvh8F4ry2Z55AgtgmSJuo2wvSd1xtWs605t0gPs+GfL+jE3KblQGkn/jEJxSQ+kGpm7ptzoeF0s5mKg4QxQjkjS+pdPLNQBlj76WIenl/xAGkZnzpwvf8hBD/KUGV1UzKFVyTI9UntzTjULltde39TSDlWFa3PpFYSboGj73qY82SMGbCpfn/+NVmCRouU4OkSwve/q3OJtuuHbsFLJDGblLb4aBbwIRReVfajN35+Ncvpz8/toMyuYKLWTTdzFVI3Yim5TKpL4HUFfoskKqJTZNCGiSZkVdmXQmkfGE1yEDqBaBB4CgqnPnBbTuYCjKuIG3iHHuQ7fWyTTsbetnf7/1u/iYCSM8444wmkFoo7aa13fuOC0T5nOnlnuumiMo4UTcINW94xQGkGKcEwjlWETGaLYDoMTXNEjF+5VqISLrsupV24VjXdnGkNstu778jQbZogTSIlWwbawHHAtLFzQRRE0ahkN71lzV02lcvpXxxPuUKY5TLj+D2J/cWHUhbKGZ2ehqNGlVKOzqaL8SQwnV3zibc3HDNxEDNK3T9xPg4kAo5R6nsIO60OYY24KsvJoUdvfYjhELasv9tbBcGSHdbSLR4QUdT7Ltyu1IvnGgon8+rWEjTXVdeVOG5BVLnu+CiqsWlaurjt/XbFgTi+mW9IPsSVxv55QiiTAdp371vK9G73/1u9cdzaZXSblq7te9OQJTPk26P8saen4uuCaNufZnWiAtI0a8qpXLZF6ny8M3NzRQPfx2NvvT/o/ye++tjslZtKqRww0XypMlff0qXmMnlafwNn1NZfXlBn5MXf5aqj9+u3srt+Vwa+Zu30tTvv9ICpPgMULzzvI82a6FKN19WQ8t3L21+nt39WTT2t++l4sHHqvI1dkmXBSyQpms+7GhSbAE/ZdQvicTZv76efn7JTVQY3YUKIwDTUcrmR7RbTlSFVJ3p5xorDiBF2Rdk252ziQSAVF9kze6na0ypT5vmPiQNpCFchE27mxzTTSANoo7yBZIEUtOVTN6Vt0Cqj984gambfQXp221/urlekL7jaiPPqv0ApFBHX/WqVzWPMfk75RVTat13O7vQiAtEJUBysjS3c6ks44LPZfZx7kOqo53tnV3bWiAZC1ggTcbudqt9ZgG+MJGJQkwIlfXf5EXB0+s30++vvpWuvGEVbZqoU2FsF8oXx9VfNpcnyuTctERPt9zmBy5Ais/KM9s6sm4oIDXoKUzMqVecZtvst3G4+TrjliYMpJDGCJZRt9dNIA1b6sWsd2cm04CZv/vd79IDDzzQckzGCQ9JK4O9hrNuw22Quen1PgcZU1xt+ED1glEv+/u939EJuc3KEkh5DF5Qyl48smSP/E0z98HGlLYaP04QNUEyjCpqnmdl/eVuHmu2b2uBblrAAmk3rWv7HggL8IWJ/JGXMOpWiJx/5OXFDcB06TW30hXXr6LNEzUNpiPzHTAtEGWywl4ucmTzU7+kRw3lstto1CPb/p0HX0xH7XOHWr9tYh4vIHUBPn2xMzuswImDuqSQzqrTekyu6mtcymqMINstIEXNUQApL/KOu1epF/N9t7v0Fkid48u67OrvWQTX4rhgM0g/8pztdRINq5xGPhkHWNEEUrZxOyg1Q064vTlHFkqJAKLHvu0UOuLYNwSYkblNzIy5aOEWJ2omKzJdct1i9M0Y0UgDtCtZC6TAAhZIUzAJdgjptkA7V10TSCWMul24AEzvXPUInX3hctq8A4rpQsoV51F+ZJyy+VHKKDD1h865tDhrw2p5gur1amSjvvY5y+k1z7527iaClnJpXtFFiyGdA4oBILatquoGyF0uF9OEXMceQcdormfaY8E8or0XRZ5ezxXblXrxS2RkZteVG7FAaoHUD/KCQGIv2/QbkH7rW98i1CI1F7/fLTPfgSxZJm/Acp/DCqWdgiiDp/koYdQrY66ZPdct8278vwK2R2uB5CxggTQ529st94kF3H7Y2ymkbj/q5u5qMH2Yll13F9378EYqztuV8qMLRIxp1sNt1w9WiSyQRlRiBQmGSTIU1fU26Hq9AlKvUi98wRQks65VSIPDpzrcIqiFbuvF2VcQ+Iu6vaT7Drp9Lxu3g1U/N99u/dx5ASnvQxillGNLvaD0ou9+lh5ddVu3diU1/UIN3f+wv6FnH3Jk5DGZqqhX5lwZM+oGoTK2lMHWqqKRp8WumGILWCBN8eTYoaXDAvyDLu8iy1icoK5PfnsDV95l191Jqx7aQCPzFlFu1El+lC2okjEZ4sy8btTU2nO1Mkn1Wjmy8eCuC7ddsSXnKttF8TQahXHx9YQ+U7lMQCFt7lYKXHZNIB0bIVqye+TpdV1x4YGn0cIDP64+86qBByB1qzvqp46iP6uQOl8f67IbKLFTXLAbFD6juN9GWSfeb+xsb+eddx7tvffent13qpTK+YBSOqhQ2ml8KE+APH9KgPRTRc1ERQzdsT/NAAAgAElEQVSpbufjbh1Htl9rgaQtYIE06Rmw20+1Bcz4UTNroZe7rrxgCXPXHMmPLr/uDlr18EblyqsSHxVGVbmYLMBUJkByTWpEVKtOU606E8muey2eT6e8JkuL1364ub5nrKcRdxkWYOME0ihuvn4xpD0BUjeYdxO/DUDvBpC2K/XCd+4ZSmWpF/POv3ngRQXSuMDErZ+ofXe7r04gKi61NeoYgqwXpE3UuYlr//n49Ttv9xOQsj2DKKWc7MhUSgcZShEX+uxDXxQ5PlRCoxdASrdcGRdqlnQxz6Um3Eb6UbcrWQv0iQUskPbJRNlhJmOBdkAqY3H4RxzvyR/wMEDKe7l2/Rb64nfOp3seeFqD6cg45YqoYwo4HaNMFiVjpGo6a5+oQHrYX+9NX/3Yq2l648301PVv6TqQekJfwNhOPzU2UvKkgIAYNRZ0znoBt9dthVSWevFSR2W9UamS8gWU6VYmv60WSLU1gsBYkDbd7ivqGIKsF6RNECAN0k+QNl629Hs/6jrd+gW79lod799uCauUtsu+289KadxqqAmieG16jrSrJ+p1Y8+657Y7su3ng2IBC6SDMpN2P7pmAb8fcj+FlNfjgUUD08101i+vpMtX3K3AFHVMs8V5Ks4UcJrN5p0kSLO7X6+VqFqZCmWPd7zu+fTO1z9frVOZfJJWX350c33feEo3qGrucEAXX1MV7CKQtgzXZzvNdt102XWzXQIKqV+pF3YlawekfjXwzj33XLr55tnC6UGBKgiYRG0T53px9tUJRMWlEEYdQ5D1grQJYs8g/QRp43Us+r0fdZ1QJ+QQjYMCKY/bSyn1q6Utb8zy0PrRfTcONVTCp3zupm66KaNmeRezhItVRUMc/LbpQFnAAulATafdmW5YQIKlVEHZfdesP8rvywsXtx/0MGNVJWPgzrviTtq4razLxag4U8DpCOVyRcedl6hRr1ClvDNw91877dV06AGzMUhhgFTv4+ymwsSQekJfyoE0armYqC7C5nr5HNGzvUPGAs87Gkp1lC+uzFindjDqp46iTwukekqCAFKQNt3uK+oYgqyXtjZR4NLvxmKUm46hvrAujcMA6TBCaTfUUDcQxXt+AGp+ZkG00yPfrj9oFrBAOmgzavcndguYMMnAKeHULDQu3Z3cYDTqhQvA9I57HqJly/9Ed9+/hgqjupapcuctzFNxptlMJhCQIl704//8khYYhfE6AdImZDpPzDBXWevTE0jdINdFRfXbVqAMthEV0kEC0qjqqJkNUl6gmV/AX/ziF3TLLbe0vB0ETNxgIch6QdpE7bufYTDOsXfTxkH6jqtNvwMpkhkhqVHYxVRJ8VoqpPJ1u9+ytCqlcZRscTuvuYU1SLhESIMZJypDG6Q3ifk87Dza9tYCg2QBC6SDNJt2X7pqAfkjLmHUTTXltm5xOPJiKiqYYkeVanrNSjr7gmupMLpAq6Zw6UXyoyxqmXovHC/q1eLhi/6q+ZGfy66+oGvtJbSLbxu3WAmxnSZC8oXYlg+Fu7FZf9UnC7AfZKdNIc3P24+QzIgXt7IEZjIjfi3v9vvBKI5vKKQWSLurkAYBNAukweaAvw9e5+Y0KaTPf/7z6Zvf/Gak3z233yg3t115A5bXMY+ltEBpXGpoGBA1XXC9EhiZiih7lkSavAFbqbb1KZr8zeep+vjtRLk8jR33YRo75l0te9moVWnn+adT5dGVtPDkcym/5/4DZgW7OxZI7TFgLRDCAm5QKn/YzQLjbj/mcSqmDKZ33IN6pn+ie+5/mgqjC6k4fzcFpm6LjBf12nXEkEIpNRhNUdoc1TMEkJoA6wqbcSikYuBBa4q6qrdOP74JlNxANkAsaNTtxeWyu+gF31Yuu/Liy89dN5/PK5c08wLMAml89USjgmXU9dwgNUhfQdp0s+8g2w/SxgvSo7zvt06In5hQTTsBUh4v31Dl37F+g1KGUDwiRrTTxUwiZKqYfsmKWBk123ipop2ONan1a9vX0cyNv6DSreerIYy/9cs0cuir5wyH25XvXkqNmQn1ef5ZL6R5r/9UEygblRJt/94bqb59Xcv6Zp9TV3yLZm76Xxp92Uk07xUfTGrX7Xa7aAELpF00ru16MC1gQin/sJuuvKaKav7wxw2mGAdU05/96kq6+uaHaXy3Z7RMgJeLrtssIcsusu2qfZMNEgbS5ngiJkIy9ydoxtw0ASnG8tezAnbkL9mSE55qrmu6oUlllGNIw5R64Y5xjC9dupSWLVvWMs6osBBkvSBt+DvbcmgHqBPqtl6cffV67GncXpAxxdXGaz6jvO+3TuQvaZsVX/WqV9EZZ5wRuXv5G2TW2ZYZ5GW5M/n7Z+5zr5TSuCEU+yFB1M8t14RNdtF1c8t16yfyZKVgRaiUAEMGUR6SG5B6gaZaJ5enhe87m/JLDqHK6jtp4mfvo8JBL6MFb/8Wle64lCYvPbMFPM02KTCFHUIXLGCBtAtGtV0OhwVkeRcTUiWMSrddt+f8oy4vsvzcwoJYF2C6/LYnadVD62j95p103NHPbWbRDbJ+T4HUoUQJfXNiQM3ESSGAtAmhHWTMTROQYn8O6BBIu13qRV6oWiDV37huQlSQvvsFnIPsSzfb8PnR6xzsd27u9Lwd5Nws23QKpPKYkDdMzXrb8nVSMaXdhlAJpaaniNtrvyRFg6aI8jGnwPDnJ9PYK06h3N4H0s5zP6Q+cgNSVjQlfMI1d8eP3q7U0tw+B9HC9/2MqmvvV0DKyqcJn02wndpGu562lLLji8J+TWz7PrGABdI+mSg7zHRagEHUhErTdddUS6WainW5fdCLxm5bY8OfPkY7Hr9QX0jLjbkppEajMDGnsq0XkGqbzA7CK6a0ZX23MVkgbRoRsaOIIXW7CHNTR2WmXa/skOYxyd8NqKP9oJAG/e7FBUN2e/qIMe0Zl32j9sPH8bAAaZqhlCF0/8P+hp59yJGx/ex5ueXy+25uuV6JiqQy6nY+jW3QKeuIwRHDMoFUqqOsfPLwTVBt1CqeCunY371fx40+cIOnW3DKzGKH04EFLJB2YLywq9ZqDfr8z/9Ct9y3lZ77V+P07Q8dSqPFXNhu+rY99v+nSx+ni69/OvD+d8tmUcbiZ3g3MDVVUy+XXm5nKq7mxVov775vue+btPm+b1GmEyB1oNAv5jQ2IPWB1iab9hJI3fY9SFbfAOuhybP2JipEPHW4lXpBn/KOv1upFzN+1K/2qHQFtEDqDl5RYaxf1gsChFH3JUjfUdv0E5C++93vpn/+53+O5ZogLe673YJQCYtu4OingkoYNZ+b50G/82IsE5WSTvyAVCqhJqyySy6DbH7JoU3VtLlrjktvbcPDyn3XhNqUmMAOI2YLWCANYNDNO8p06R+ept/fvI52TtfUGvlchg5+5gJ609/uS8ccujhAL0TdgqtAGzcaXXHrevrmhQ+r/QAYH/SMBVG6CbVOuVKn9/zn7bRhW5lGi1k69zNH0q7z3RPvcMfdslmUsQTZWRNMsY7p4uSW+Ei6S5kga1609QJMNz18IT1248do3giOdcCKs/dhFFI3uPKqW9ouc207hbTLQOrsikMWrapx1OREfuv5bQ+fdQKkfqVeGEo5XhSPMnZUKgfmBZ78fsjvAVx2L7/88jlfn24pY+b3xe110PeCQI3dnvO1CBCDG8Se3WoTpF/zGHY756fJZRdAij9T8QvyW+W3b17uu25xpfL3yvwuBI0pTQJC+fzlBphBMuW6lWyJax6izl8v1/MD0rCfof3O8z6qEx/l8jT+hs9R/pkvUKCaXfRXyrU3Uxzr5e7ZbSVgAQukbYx+76M76LNn39cEUbfmr/qbPen0Ew9ofoR1PvbDVXNgr1twFeW4SQJIo6iSndrMby7CqrVh7CzvNsuLcy9XXjcgdSsZE+SCKcg420Ht9I4n6ZqfHk3FPNGCcVKPY6NE+SySP7RuwROsOgDSOSVSLJC2GD0qkI4sfjEBSHnpRjIj89iHQmqBdPhiSIMCYLduTETpN8j5NU1A+olPfIIQRxonCLVTSqNA6bW/+hHdfu1lLeewbkComyuuPNd5JSsKAqBcpsUMWWCwDfK7O0htwkIn77vfetymWeLl4ZtU8qPM+KK2ZWEGybbDui8WSH1mfu3mGTr123cpGIWS+G/vOrCphj62dpL+7az7lNqH5dPv/Gt6+Qv2UM8tkMb3deoWkMY3Qv+e2oGpdNeVz01V1bwLrVjPRZHwG41Xe6/3b7nqm3Tb1d+iBfOIFi8kGhshKhaIRotE42OzcBoaSB1QFQ9zy8n4KKZB3HxdxxSkFIsJvgHGGlUh1XM4O2N+sbfmVC/ZXc9H2CVIqRepjprxpOYFndv2zRswt956K5133nlzmkYBhm5Cjtt3ym5PT1va5irIvEQZszxIw54vw56Pw3533dqffvrpTSDtFpTyzVIzsRGXhwlapxRA+ti9f1KxoL2ICYW9/LLltnPDdSvdIvs0n8cxn/3URzeBVJZ4GXvpewKVhekn29mxulvAAqnPkfHfv31MxTtikcDJq0hg5ZjQn1/xRHMd2fX/PWQ3+ty7D2qJIX33q55BF13/FN3zyA4FvO997TPprS9rTZ8JIPv5Fatb3IUPe85C+vCb96dn7T1PbUJC2xlvO4CeWD9F5y9/ytctNqhCGmT7vJ9X/2kD/delj7qqye965X70juP2c42hxTZ+9NvH6LIb16qu9ttzjN732mcq+PcCUry/7NZ1dPmt6+mhNZPN9V5z1F5NG8r5azcX3zj1EDr3qifV3JnuxHIMmMdPveOvVexvGNtIMOULPAmZ7TLxesWXhrkIaneB5tbX3TdfSE88fDPd/6cLaXyUaJf5RPNHST2HYgo4BRjBpZeF0zBJkDwhrEMg1TaenXUviG2rxKqOnIty7i7GWNBeA6lXqRepEJhAyq/DJjPi49sCqTvURQW9flkvCDRG3Zd257Ko/crfiX4A0q9//et0+OGHq/jvuAHJvJkqwdOrVql54zTM71PYi/Swami7REXy/GY+l7aNE/zD7nOa2gcFUrNuaDOGVJR+kftlZtkNUhYmTXaxY4luAQukHraTMYZeCYgkqDDEnL98TSAg9ZoyCb5yDGZ7GfspxyHb+cVpBgHSoNvHNrk/r/3yAtJCLtuEVLexLxjLz4FYr3V4fWwLsB8GSBFHu+LOTa5xtfLGA/cdxjZNjhH04aacBgHUsEqp24WbCcfy4s3rAmLb5idp9YM306pbL6R1j9+sFNJd5mkwxfN5AFQoqHminEy20ybmNHVA6gGg4m01nUHrl7as16aGa7cV0oUHnkYLD/z4nAtXt2RGMm6U6+yZLmtu33W3i1gA6S9/+cs5zbsJFb3suxP4iTLOftmeBdLoF2ZB1/za176mgJTVvkGHUi8Ile/LrLdm1lwvKHW72eaWrCjovAxDu6BJjTyz7BZG55RxcSvxwtvxKgszDLYeln20QOox0xJCoIp94T3Pc23J0CMBMYjLLjpjtW3rRKXpGiy35db3hq0l+v4lj6hMvdzWBFKp4nkdyEGANOj2JZwxsEn7MWS7qZ1y30/6+2cpdRP7+L1LHlFxuX5Ausv8Ar3z+P1o791G1Tof+8E9yoVa3kAIMhfcXo6F90PCtpzjoLbxsr+8WDMhU5aA8XLdDQKRZpt2EOwGzm7jN+F0/hjRrvNJJUACmI4UiObPIyoATiGbBok5badCBlA7g0Kin4LrVVJmEIDUq9RLOyA1s+v6XfTKY5mf33LLLfSrX/3KAmlMSX8skHbXhbjdeTCsctrNi8lzzjmH9tlnHwWkaYTSoL9TfjZqp4Ty+chUNdvBJ39urm+e36wi6j47vmVfatVmuRZZh7Ty6Eraef4nVPIiE1SbcaNGiRerkHbzDJKuvi2QJgSkpurKgMPvZzOZZkZaCUcSkFgBldAWNHttOyB1g0w2Fa/L25ou1RRQz5TrzYy9Ej55/O2A9KiD///2zj1IjupK80fvllq0JNSSsS0JSTZ6I5nHgAGheSCtJiZmBw/7smOGibVnx/Z6HeEd88fseocdYCNm1gGGsLHNYw0xHnvXHiYIds06Ai8arBUEegAaLbb1QC1LIISEjB7N6I0kNk5mn+pTp+/NvJmVVZVZ9VWE1NVV994853czq/Orc+650+iLvz8/EpjyyLKG1DLktNosglRHXmUeXK9lmZu0KsJWmMofcC0ebbpuUoTTns4iCvS4rsJKtl3oxxSLU07rfXPPRnr79Y1ROi+L02idKYvTofWmvEVJlNY7aigDNq1IUUJabKPpt20TpHkjq45+H5hG1Bdn7Ac99FYv+gbLilHZ7sVXWTdpSwPXFx58rnGEtAqCtCpCryp2VjlCmpRqWiZB+thjj0WCVIuvdqbvMhu91jTL3yr5IHMJQFcENESIukSpq58Voa7fgz5oO7yR3s7F5eqYDy6qVcStq5xrGzuio5LKa4Wq85iedN8Ox9/x7kGQllSQ6mid7yyUiN0VH55cS2tNiubqcdIEqY5wph1//gd7R4jn0Agpi0abWqvXyCatIeW1ta+8dry2hlTszBshZVsslzTf0tiEbqfjEqYucapvRn19tE02YqXFqKsYhesGIvRTsE6c7ttIU3pj0cSi9JKJRBOGIqjRNjIqauqLSmrhGNImdD1oqCCNWNf+M1u91A2SvzhR3jWkWQVpq7Z6YVw6qs9rzQYGBujb3/72iNMoT7pqM0VOVYReVewMmauytZGTtCqC9Ec/+lEkRm0WQ6tEqQhQW+AopNBR0t8VV1Q0rUCRLlLkKkjkS8vVdiAamvzXPosg5ZEuDB6iU//rv9B7AxvjgceMpfHL1lLPzf+axs78SO1g3O4fv/MZGjVpqnOLF9e2MBM+9ruhtyZoVxECEKSeicq7hpQjYlmiciyC+GGjeyGC1BUhbaUg1dFY3xpS3SZJXG7dfZz+8vu7agWRXL65opau6WtEkNr1oldfMXXEFj4hYj00Uu2yP+lGPeQGzt5U2YiorzqiThV23fRm+UwTcbr9pb+jsyf2U9+QOO1R6by85nTM6Hif05rN6gkEqeJiBPClfUTTA7cO1lu9uKKj/JpdMyqRUl+lSd95q78AkZvS3bt300MPPQRBipTdplXrDflcDGlTNUH61FNPefcJbrUotVV484pSLTx5PpKEaFparq8QW1IacJa/c2gLAiBQHAEIUg9LLZ702kHdXIQnv6aFYBGCNCkt1Jpsq8D61rvqfmkR0qSUXXt83faKWb21iOXqa2bQv/qtWc5qwL5CUS/tPEZf+W/bo0P4CiENvHkyEonShgsYuUR91pRdqZx711/viNboso0LZ0+mH296u25dahY2jVyqeb6l18eT/q6oqOwlp1OstJhoVJCKHSxMB4+8Sf9v0xP0iy1PxOtLJxJNnxJvG8NrTVmU9kyI155yWi9HT6PU3oC03shOn4gN2VIlpGKuY7uY0PWqdfYVmLKbRZAmRUclquCrrOtaZ+UTo/y6rRbNv7MgffjhhyFIIUghSBv5g+Do++STT0bRUV+KfbNFqVzzNitCi1FbByHpb4sVn1aQij9231BXhVzpawWuYEQ0tOCTEcOBQIMEIEgTAGrByRGvB7+0oiau/mH3cbrnuztre5RylVZJz9T9pFAPHyZpPaSNkOq1i3YPVC7g88T6A/Sr42ejYkvNEKRWkOs9WO3xxd+0qKBvDel9P9xd28bGpvquWt4/osquFqS8zc2aa2eSawseLUiZf+hcuKK9eh1vFjYNXp+5u7vEpf4G25ViZdN7XeI2t0FExOJ032sbaf/ujfSLl56Iih5xWu/Eoa1jeI9TjpryetPx4+PIKVfttetOG63MmyhijYIsa8puFkHq2upFRxaKio5qQarPNRakjzzyCAQpBCkEaSMfoKbvjBkzolR4u1dwK9J3xRSpb+DatsxGSNMycFyRUb1mXafkitjUn2NagNpMkAKxYygQAIEmEYAgTQH72I/3RXt6+h4sFlkU/eZVM2pNXFuCuPYhZRHrS9nl19NSQ11VdrOm7Lr8clWddbWTY/nsZDZLLr+kJjbTihrpYySl7OrocZL9zDDPXFh/XBHy0Llp0nUbNKwtVORLqWJxalMtfWtJk6K2QUYNNRJxGhVEGtgYRUc5SsqClIshsVjln/wai1IWpxxJ5de7UZDa9bGhgnTaVQ8QFzSSmzWZo6TKulqguiIWdp5tMSO58ZQvPXgNKQTpyMqw0XcfRqSGppVWoV+IL2VrI+d2nuyUoj4bQz9HWZB+85vfrFtDqjMddOVdX5Qw9FhJ7fTfGRsN1aJUznff35YQQaoFqo6W2s+3pOJrRfiMMUAABIonAEEawJSjoU/89AC9vOt4rfXsmRNpydxLatuO2GE4anjn49trayJ96adJgpTHlGjk379yuDYWH/tTt8yim5dPjwRtIxHSNEGX9fiu8VzFl3TK7rMvH6Zv/89f1vwLKWrEdn31B6/Rq3vejQ4577JJ9E9vuoy+8eQv69Jr+b2sc2G30fGlF4ewCTi9mtrE3iz40ndd33DbGwd9w1XkzZek9e7d9SK9MbAxEqiRIOVCSJzi20PE0VOu3MuClX+OHRun9g7tBx8zDKzMO9Q0tU+tnSNlN9exXCm7ypikfUjt8S6ZRHTZtPRTxxUd1TequiAK38wmVdf1Hc2mhvPvIkb55549e+jRRx8d0T2PqAoRMHLjqw+IfkOnewsFcAjzsrWRc6YKgnTJkiV055131glSnb6r9w+2aynTPzmytbBfStkMHV0p3nV9ytGSqulyG5cfNoqazXK0BgEQKAsBCNKyzESF7dDbwOi0Zr0eVPYirbCblTXdpuLy7zqKpX+333DLe/omIkRINAJLoqevv7aRfrYpTu3lSr2yz6lET/knC1QWq1K5l9N7azeVgWLPt1a11YI0y/FCBGnaVi+6mJFdQ9poMSMtSI8cOUL33nsvBGlFU3ZDRGPeLwFCxm5lmyoJ0lWrVtHnP//52v6jVoy6qu82O3Johan9u+H62+Fay+krbCSi1PWzkb856AsCINB+AhCk7Z+Dylsg6185SvmV2xfW1tnqtZgQpO2dZtc31lqIyvu+dT860mqfa8+KjJzKuCxQt734BL2xeyPtH9gYpfBO4nReFqmc3jsuFqssSvl3jqqyMI3+DQ2SFH0MLVCUuF1MSAGlIcXpqx5ctCC9bPUmGjtpdkTAVakyae1o1mJG9ksNK0jvu+8+CFII0lwpyhCk7r8dn/vc54hFqV5b6bumdVaE/jxo5l8l/XfCJ/Rlbn0FhlzVcOW1tL7N9A1jgwAIFE8AgrR4pl03om/LFwHhS3ntOlBtdtglKrVQ9aXtuqKmkXh6//3aP/m9FeKUCyNx9HTwyH56c0+8/pTXm07siUUpV/GN0nrHxD85gnrx/aEKvlagZqh8G7p/aZbUW100KYsg5cjwrH7/CaWjo/oG1FXMqNHoKI9vU8GtIP3a175WiCANPc9CovhFCZ28NlWlXwinvL6EjJ2nTUgfl80+4RTyudaML+OS/mQ88MADNHPmzKiJiNKkKKmrAFCr/yTpCKrv2M1c79pqf3E8EACBcAIQpOGs0DKBAKfnfv/Z/bR93z/WWtm1rgBYDgKuCKdLdPoiqFqItjNyyjR1cSSu3qtFKFfw5TWmLFQ5qsrPWbxyqi+vP43SfEfXby8T36QOz5NvS5mkNaRZhGWzBGnaVi+yvkyvG81azEhu6HV0nZ9rMcrPOWX3/vvvhyBFhLRlEdJmCdIk0dkqQcrFjD772c/S4sWLa2LUrgt3fclk0/BFyJbjrxKsAAEQ6HYCEKTdfgbA/64lIIUmRFhYgWGFp46CuUSpS+iGpG0VNQF1xZGG0nu5Mi9HT1mAcrSUq/ayCJ00MX6No6eRWB16npTqGxohbbcgnTD9BmJBKg+JOOgbUr1VhIhSHWUJKYKiox22sq7eVgiCNJ6JEJEU0sY1VjP7tXvskOMXFRGXa8YnLtshSFmArly5kriI0aJFi+o+Lm0qvi1SlrRHKQRpUX95MA4IgEARBCBIi6CIMUCgwgRsGpVLaMhNsK/okU+gWrEbejNdBE5dHClK8T26PxKfHKjitaYcIZWiSCxcWaxy9JSfczt+zgKV2/Fa1DIJUrZp3mVuSq6tXrTAzFJZ17e2y/XlBZ8bOjoqvx89epQ4vdA+ihIReQRLlQVi6DVUFJeQcfLaFDJ2njYhfXznQJ7Xk/pk/SwTAcr9brvttsTurrXhdl/SpMrZSdd3VrvRHgRAAAQaIQBB2gg99AWBDiOQFuXUwjM0zVcLXJ/4FYzNTHsTgXr8nf3RGlRei8rik8Ud/5OtZViIcqEk/il7oEavcbXfcbGlYznVV8193tRbZ7/o7jZZACcJ0tCtXkLT+nynuJwLOnLuEqT8/l133QVB2uaU3bwiLaRfSJtWita89qR9DjUjQsoCtL+/P4p+3nzzzcS/Z3noL5vkub22bTp+SAZEFhvQFgRAAAQaJQBB2ihB9AeBDiRgU22tqLTClX9PE6iMSe9Hp2/urFBNuzEsCrmOokZCdXcsUvkfbzXDEVJO+ZUIavRz/FAUdUi08u8XLsZpvzW7h0Sl+hG/lbBXal3bnIK0b+GXqW/hHdGhkqInvuIn9uY2TYxqUSoVms+fPx/Ns/4HQdr+lN28Ii2kX0ibogRpyLFC2rjsSfvc8QnSrF+kJaXhZvls0xHOoguWZbEDbUEABECgUQIQpI0SRH8Q6AICer2p3MhpESnva1EqAlRHVV3PXeOF3rwWjV7WoR47EkdRpZovrzsdM1S1l3Xn5ElxRJWfc9GkcZzWOyr+ye0k6srVfVnEaqWaGll1CFcrZH0R0tCtXtKio1rQuhi7oqOSoqvXj4oovfvuu0cMY2/i84qIkH4hbULPuZCxQtq0+njNtKmVY4ccK2+bJEHq+gIt9POnKAFqj9fML7K92+sAACAASURBVJ1CfUM7EAABECiCAARpERQxBgh0CYGkyKkWlkki1IrWEJFqb96zRiQamR6b6ssilcVnJFK5iu8EolH8c3yc6suZmVLNV9agRhV9WbCOjcUqt+GfdnFqlqq+Cz5c71XaVi9pBU+yRkflCwcbDbURUp6rEEGaV6DlFR/d1i/E32bOQVFjh/iRt40WpPoLt6yfH80SoNoOHR3Ve5G6rnP9Wuh1ntVntAcBEACBRghAkDZCD31BoIsJFCFORdT4RKlO8dU3tCHRtWZOjU315fWoLFCjYOioON2XHyw6WaTKWlQWqJziyw9+jX/nSGvUdnQsWFmUsnjl92oPm8JLRFcYQRqy1Yuv4Im+oY1cqDt4PUk9V0nVdTlSym25zT333DNiOvKKhpC5z9NGn19ibIiNVenXTF9Cxg5pE8IyZJy8beR8zvLZodeAuirhZhkrtK3dqzOPIE27zkNtQTsQAAEQKIIABGkRFLtwjINHztB9f7ubXt3zLo0dM4o+8zuX07/4jfo75AsX3qe7/noHbRsYpAe/tILmXjapC0l1h8tWnOobSy1g5PW0CGpSOzu2JtxIVKORmbKpvrwe9fjRN4l/RtHUIXHJ6bwcVWXxykKUBWtU1Vc9l8gpp/9Gr7PKHRqjlv47ikhHSNO2epH1ZbJ2tJGtXoRxWjEjEaP8E4IUa0hDRGKrBKn9/Am99rX45OdchKhVD4lsyvHS0nV1VFSeIzraqtnCcUAABLISgCDNSqzD2//D7uP0xE8P0Mu7jkeesti85ZoZ9MXfn0894znHkOjcexfp0//1FTp8/Fwdja/84QL6zauGKwQ+/KO99OT/fYtu/yez6Y/WzulwcnBPCLiiU1YoagErwoX7+wojuW4g7RghN7M+G5s1eyxU+cERVBang0MilX/nh0RCJQWYI6T8kC1oOFwqab5judLvUJovX4pXzo+jrPwI3eolae0o37TyIzQ6KvOWtHZUItzf+MY36Pjx+DMlaQ7yRDZDhE5Im9DzJ2SskDatPl4zbQoZu5VtbPG0PF9USbVb3gOUH3kq4Gb5XHFdd/Y1V2RUR0f5OV/jek9h/WWU9JdrPYt9aAsCIAACzSQAQdpMuhUbWwSky+ye8aPpe//pWpo6eRz9/Jfv0p9+62d047JL6e5PL6ZnNr9NX3tioE542jYVQwFzCyKQJE7lhlzfLCZFTuW9pJtNl/C1roTcGBfkfuIwaVHVWBzGopXFaLTudGy8VpV/XreIaMaU+BCy1YtdV2ZvTNOKGaXtS6jnwApSvQ+pjp5yuwcffBCCtMu3fQm57rK20eeZ/TzJeg3r/T9bnXqrbbXXsLxnt2qx0U4RniJIbRqvjrCmXedZ2aE9CIAACDRKAIK0UYId1P+xH++jYyfeq0VDOVp6z3d30onTFyIvJQIqYlMin1Z8SgT13VPnayK2gzDBlQYIZIme2gioFUMyVhaBKjet2oWQm+AGXM7cVUdVuYASPzi6KlFVGfDqBURXXZE9Oqq3fNFbRdiUQJeQ18xtMSNeM6or7OovFyBIi0vZDT1f80Sb814fITblbSPnGdsm65JdY2W50NohPuMvmPTC8NjipCioKy3XClH5XV/LruvaRlez8EJbEAABEGg2AQjSZhOu8PiyBnTT9mORFz4BqiOkf7B6drRulPvYFN4Ko4DpTSDgu2G2UU6X4NRiNUvVXrnh1scOuXEX9xu9EW4Uo46qHtm/kX5txazavqP65lbfpPoKGdl1Zb4bZu27FpkiFKwQ1UJVeH/961+PIqRa9OYVKCHzladNXjHW6n4h3MpoU5LdelspOZ/0NZ73utFrPnmMVkU+xV5fJNIVBbXik8fQafS+iKhPoLrGQ2Q075mEfiAAAs0mAEHabMIVHt8KUhGYXNDoCw9sq0VO2UVea/rAF6+kfQdPRem7ks5bYfdheosJ+ESiK1KqhaUWSfy6rpSp37Pj2DGSRGeSEG23SHXd/Op1YzYiKmm7WaKjmpVOk9RpujY6qufhoYceor1790ZVd+1xta3cR6cahoivotq0WsTlPV6Iv3nHztvPZZO9DmVu5TxxXY95PnJconP69Okka0DzjJmnT4j4tNeqTaNNEpdp7/HYrvHk9Tw+oQ8IgAAItIoABGmrSFfwOFp46jWk7Aqn6d75+PZIlLIY/fK//Cgtm9cXCdXLLu2JxKkUQaqg6zC5BARcAtVGT/XvVnzKzbUvwuoSpHa8JJHqunnX2FotVG1EJG3fUS0M025aNRebqusqamS/JPjqV79KO3fujMSoCGK2VwSqVP0VO/h3/VxEKre3N+auUxUR0pEpwkUJWZlbKzDlOnN9IdTox4mIy0WLFlF/f38kNvkf/96ORx7x6ROMrrWhvpRbOa4tQGbTcV0R2HZwwjFBAARAIJQABGkoqS5r54uO+jBIe67Oy2J0Su+41G1hugwp3G2QgBWjWhC6hKoVRUnRUl/bpGP4BGk7oqmutWZJglRHIXVUxTdFOpqlBalEu3R0VK/5ExYbNmygRx991Dm82KJv2HU6Mb9u04tdotaXgizCySe69c17FYRso8LSd63I+SxfFMic6/1kpa8VnQ1e2rXu7U6xdfnRiPhMEqH2fNe/u66JpBRcCNCizkCMAwIg0C4CEKTtIl/y4+qKuyHpt3qLl0/+1qygbWFKjgDmlZiAK3rqEo/ymi+SKu+nbRNh0wt9kVqfSE16XWPOE1V1RUfSoqMiQkO2etEM2b6QYkYuwfKrX/2Kjhw5QvyTH/zznXfeif7xg3/Ke5qJvdkW2yVaqlOQbQRVIk36Zl/mWr9n++njuyLJbINe92gvlaQvT6StnmvxMURsSlTZRiRlbnxfruhzXM+pFqD2PM1zPro+NiTCydFN+cftJNLZjhRb38ebS4Cmvea6Bl1fElnRmTUNV/rrn/Z5iT+2YRoIgAAIeAlAkOLkGEGAq+3+8LkD0eshYtRW2Q3ZFgbYQaBIAkmRrbSIkBWbbJcVqPoG3opbfRPves8lQLTvRdz0+9J1tVjLu3ZU+55n/WhW//IKV2FqxYGen6Qok+6vRa8WES5BYc/jNDGa9mWKa49IO6arkJf2s+jzy3etVklounxIE5r2nNLizydCXedYUnEinaFgn7uOp18r8jMUY4EACIBAOwlAkLaTfgmPLRVzRYz+xz9YkLgW1LXFS9q2MCV0GyZ1IIG0G3/7vk9oJr0eGjnV7axwyCrYfDfWOtriipDqlFYbOUyafu2/FqQ6Tdem7LpEftGnWIhw5WO6oq55bJFIogiCRuYtKSKalEKcx+6sfXQxoCpENNP886XcusSmS+z5RKK+3qRfltd0H3tcfUyfnWl+430QAAEQqBIBCNIqzVaTbc0qRvU6U73FCyKkTZ4oDJ+LgC+K6hKuSWKVD+5Lf3RFsrQAdUVrxRlXZC3EUVfan46GanGaNVVX266jcr7qupLO2wpBGsLGttHilNOHrWCV9yWNmN/XKcW2fR4biuxjxaOMzUKSH/KTn0tb3YdTZfV7RdrW6rGyCk+xz5USzu+FRDq5nY1+2tdkLFdEVdtg7U/zp9V8cTwQAAEQaCYBCNJm0q3Q2BLpPHz8nNfqj364t656rghYm9abtC3MojmXtJbK++eJfvlnRG/eTzT5aqKPPU80ZlKyDdznF7cRHXk6vE+IV3lsCRm3rG00x+mfIFr2FFGJGCSt1wuJrqal7rpEme81nkLfMZOm17VOzW75on+34jXk1LF+uooaaYHqWj/aSDQxxMZ2tSkq+prF/lZvZ5LFtma3TRNpSe9b4WlFp0s4Zol4JqWDJx3bJYybzRHjgwAIgEDZCECQlm1G2mRPiCDVW78cPnaW/vSbr1Jf7zjnFi+ubWHWfPh/E732x0SjxsfCsO+65nt78QzRloVEZ98gGt1LdP1eovEz2iNI89jSDEIHH4/nIboDa+JcuARpWRh4uCaJVJ9o9EU9Wy1I2T5dgMdWnc0jRrXP4o8rbdeXsuuLSjfjtMaYnUEgTXRqIWk99kUZfdFJ1xc6oa+5BKy1zSVEIUA74zyFFyAAAsUSgCAtlidGSyIgQqiZIsgeP09ErtEI6eALRNtuHin28thS9BmlfZOxL/8Lorl3FX2kOBoqkeYSRkizOJwkrEKiqVbYybFtpVa71jTERrvGTafluiI8STf0vuNpu3z7kOp0XV/RnSR/OjWKGjKH3dAmTWjy/CcJOM3IJTzzRkC1sPRdSxCf3XCGwkcQAIF2EoAgbSf9bjt2OwRpHsbNEqR5bCm6z+m9RFuvIbp4jqj/VqLD/yM8cpzVFpcgzTpGidvniaZqYeoSqaERxbSb76KEqOB3pe3yazZV164hFSGbJDazCtGs7Ut8CnWEaWlC0zrpam/FqOtLk5AopxzLCkuXoExq40q/1TYh8tkRpy6cAAEQKBEBCNISTUbHmxIqSFnI7P3PRAcfJjp/LMYy5deJrvgWUe/Sekxvf49o4EvD7fS7HPm7/M/d60H5GANfJnrrwbjHxEVE8/+KqP8T9ZE9ve6U+xz8TvzvxCvD/T74b4hm3xH/vueOeL2qfXCEcOnf1duy4qdEr98dt7fpxFbMLf7v8drXLGxcJ5TMAdvDNnMklx+Lf0A085PDPXyiPEmsH/0J0Y5PxXPBUfAFDxO981S8FldHSH3rc8/sJ9p/7/CcyLzP+vfxvFToUYQASxNePiHgej2raPChdqUn29RkXwpzUdOXxqWo42CcdAJFnVe+IyWN70vP1WMlXQuh10kWG9KJoQUIgAAIgICLAAQpzovWEQgRpHqNobXMpvrqtZAuL3yCdPT4YWGo+4koHDdtpIj19ZH+kvaaRZDyOtrDP3Svq5VIJos7GTsLGxcPLSZZgLLIk/W1IhilX1ZBKmnKvrMpTZBqf11jWMHcurMWRwIBEAABEAABEAABEGgiAQjSJsLF0IZAiCAVQafFJ0fOBv5dfaRNizMRbFrUiIBxCatzb8dpqyz25t8XRwr5GLu/QLTwcaIkQTpuBtHldxL1zI37bFsZF0zSkdSkNaQ2Oqht0Ws5XaxC2fhOPJddMmZShNZGia0PWqzzOFdvJpq0cLi6MduTJEh1fzvvwje0IBUuOhAAARAAARAAARAAgUoRgCCt1HRV3Ng0QeoSmeKy9BVhcuFELCovnByu2KvFp4i7NEF66e8SXfFgLDDlkWUNqQi6vIJUizEZw/XaqNHD0UxbhMiy8VURTrKVfddRyCwRUp+o9hU1ChXlbFPaOVPxSwLmgwAIgAAIgAAIgEC3E4Ag7fYzoJX+p4mLtLRNtlUiaJOXjxRooRFSXotpU2v1GtUkMcZrW4/9n+E1pMIvryBlWyyXNN98c5ZUvdgn9vXrOm03iyA9sdW9FjVUkPr6s586FRhpu628WnEsEAABEAABEAABEGgJAQjSlmDGQSICRQhSnbrpW0Oq2yQJq2N/P1yEh+1rZA1pI4LUrhedtnrktjEhYj0prTVtjacW+7w/LAQpLloQAAEQAAEQAAEQAIEWEIAgbQFkHGKIQJogTUrZtRB128nXDEcsZ95ONOfPhqvxhqTfcnXYn/12fARfISQdxdMps42m7ErlXJ3GesmvER18pH5dahY2rhPOV2zJtk1KdXbZyoWZkLKLSxwEQAAEQAAEQAAEQCAnAQjSnODQLQeBNEGqxSOnny752+HtPmRLkLP7iZY9NZzKmVbsxreGdNenh7eRsam+M/75yCq7WpAu+huiD9xOpPu5IqSMSIom8fMkceyK9mrhm4VNkni360+5bZ24vzpek6vTmiUV+JKr6wsVic96fWujRY24/4rniDhK6+Ob49RDFxAAARAAARAAARAAgXISgCAt57x0plVJ27SIuNHRNhcFWefoS2Fl8dR3w7DYTCtqpI+RlLKrRZfLLi1IXduzuPYhFeHH41l/XOtB09J27dYtYmfaFwHczlXB15fm23cj0bsv1kdw07bgSdv2JSmlOGltbGdeKfAKBEAABEAABEAABLqGAARp10x1CRwNEaQcmZNo6OHvx1uz8GPiIqLLv0LU/8/i6J0Wmi7XdFTPVnXl/m9/j2jgS8PjhxQ1Yrt2/hHR4Pr4iL1XEn3oC0S7/229OOP3WGD9/PeGx/elArMt/LD+aIGr/QthY3m40optGy0IdRSV05l3fCr2g5ku/A5Rz7x4jau1UTPl+Zr/V0TvHY33WU0TpGwP+/banxAd+8mwdTYFuwSnMUwAARAAARAAARAAARAojgAEaXEsMVIrCeitTnjfy96l8dH1elBUZW3ljOBYIAACIAACIAACIAACIJCZAARpZmToUAoCEvXjKCULTxGkOgoLQVqKqYIRIAACIAACIAACIAACIOAjAEGKc6OaBNLWLPpSXqvpLawGARAAARAAARAAARAAgY4kAEHakdPaJU5xeu7r98QFduRh15p2CQq4CQIgAAKtInDx4kV6/vnn6cCBAzRt2jRas2YNjR07tlWHx3FAAARAAAQ6jAAEaYdNKNwBARAAARAAAReB06dP065du2hgYIDOnTsXNRk9ejT19/fTwoULafbs2UHgyihIXb719fXR/PnzacGCBZUUzJ3oU9AJhkYgAAJdRwCCtOumHA6DAAiAAAh0G4HDhw/Thg0bakLU5T+Lt49//OO1t7jPunXrItG6evXqSLjyo2yCNM23ZcuW0fLly9sy5T6GacaU2ac02/E+CIAACGQlAEGalRjagwAIgAAIgECFCJw4cYKeeeaZSIyyuLzppptq0dDjx4/T+vXr6dSpU5FHN954I82dOzd6XgVBan27/vrrad68eZH9J0+epB07dtD48eMrJUjL7lOFTn2YCgIgUBECEKQVmSiYCQIgAAIgAAJ5CGzdupV27tw5QnDKWFoAyZrQV199tdZHH3PWrFm0cuXKujWkV155ZdSWBSwL3hUrVtDixYvrTOWoKo+p04VnzpxJ1157LU2dOjVqqyOvN9xwAw0ODtL27dtpzJgxdOutt1JPT88I99N8sx1EpMrND7/PduiUZV8E2PU6+yvraa3NzOr1118fYTO/vmrVKu9UZvGJbdqzZ0/07+jRo9GYnKr8kY98pG4OuB2PK35zG54nnaYdMkcyT2lj5TlP0QcEQKB7CUCQdu/cw3MQAAEQAIEOJ3DhwgV6+umnowiorwCRFloi/lgIiohNEqQ+fDrSqm2w7XU6sLZDt/MJUj1ukmh1CW+X3WJzXkFqbc4jSLP45OMldkiqcgjXZs1Rh19ecA8EQKAgAhCkBYHEMCAAAiAAAiBQNgI6+pkUmZOonBaIISm77C+Py2LuzJkztdRgfSzX2BypfPnll6NKvdLWCicZ11fBN9Q3tlGPrX1kO5599tlIsIuo5RRfVxXhtAipZiE2Z11DmsenCRMmEIvPyZMnR2nK4o98AaHn5aqrrooip9zupZdeitYMc+Q5dI60fb6xynYNwB4QAIHyE4AgLf8cwUIQAAEQAAEQyEUgVODkFaQ26irjyOujRo2qRWhtcSFOM928ebNTCGaNeKalwWoOPjtEqF566aW5BKnL5mYKUt8JYedAC9IPfehDUZo0i1d56Oho2hydP3++9qWDa6xcJyk6gQAIdD0BCNKuPwUAoBQETu8l2vUZosH1RKPGE837S6LZd9Sb9v55ol/cRnTsOaKrNxP1Li2F6TACBECgvATaLUi1GPJRcgnBNIHJY4X6xm1FGPJznU7sem/OnDm5BKnL5mYLUln3eejQodoaUuGsvyzQ61L5fb1+V3NMmyOutJw0VnmvBFgGAiBQZgIQpGWeHdjWGQTO7Cfafy/R4e8TnT8W+zRxEdGi7xL1XUd08QzRloVEZ9+o93fxD4hmfnL4tT13EL15P9Hlf0E0967OYAMvQAAEmkog7xpSTuMMSdlNi5CGCFJXqmyIIA3xTeBWRZBm8SltDameG27LovXFF1+sbf0j3HXU03cy6uhv0liuwlNNPcExOAiAQEcQgCDtiGmEE6UlMPgC0bab3eaJsJQ20z9BtOwpooOPE732x/XC07YprcMwDARAoEwEfGsntY1arGkhWIQgTUrZtZy0rSGC1AoyG/nU47ciZbeICGkWn/S86VRbm7Jr1+C+9dZb0VY//OB+S5cu9aZVp53Ldqx27feaZifeBwEQKDcBCNJyzw+sqzIBTsPdek0cFe29kogjnpJme2on0egeop65RCI2fQJVIqjvHSG6fi/R+BlVpgLbQQAEWkxACxeOdK1du7a21QpHzV544YXaHqWrV68mTsvkh+4nBWz4dV8VWn7PiiG9LYrdA1W2YOGCQrwNSlZBam3k8fU+pKdPn6Zdu3ZFxZauu+66WhouM7jlllsiP11b3rCAs2tqeV3ptm3bapWHJfqo/UsSpGyrZph0CmjuST7Nnz+f1q1bFw3FW87w/qsuf9j/TZs21bbY0W1YxOsU5bQ54r5JY8keti0+xXE4EACBihOAIK34BML8EhOQSOfo3mQhmRQhvfzP43WjR56OBa1O4S2x6zANBECgXARYTPFWLr4HCxGuuKoFhWsrENc+pGvWrCGJwrmic2lrFF1VdkMipOKLFEfy+SZjaaFn2+rKu1bo6rYsYt95553aFjppgtTHMGkfUj5eiE833XRTLbLp8t1VZVe302m4oXPkaxdShKpcVwSsAQEQKBMBCNIyzQZs6RwCUoCIhaSk4vq805FUacOFjT72PNHJn8fpu2ljdA45eAICINAkAhwN3bFjBx08eLB2hL6+vihSKNuG2EOziNuwYUNt3SG343+ubVG4ry9dVKKh+/btq43Fx+Z00dmzZ0eCNk+EVOwdHByMjm194yjiggULaoKZ7diyZUtdOxbhS5YsqUWNZUxOR5U1lxKp7O3tjaKSoRFSEbeWYUhqa4hP7M/GjRujaDY/pkyZEvnLW7roNaR79+6lV155pcZeFzUSf0PmiNuGjNWkUxjDggAIdCgBCNIOnVi41WYCulDRtLWxMcd+Ev9ksfmBPyT66INEYybFr3GU9Oe/F6f38vsLv0PUtzJO+e2ZF4tTadtm13B4EAABEAABEAABEAABECiKAARpUSQxDghoAr7KubrN5Kv9QlMirEd/ErcZNyN9WxjMAAiAAAiAAAiAAAiAAAhUjAAEacUmDOZWhIAWpLqgEQvN3V8kOvhIHAllsclbv9iH3uJlzn8I2xamImhgJgiAAAiAAAiAAAiAAAgIAQhSnAsg0AwCWpDa9Z96KxhXoSJb5ChkW5hm+IAxQQAEQAAEQAAEQAAEQKDJBCBImwwYw3cpAV3UyKbmisB0RUhdW7ykbQvTpYjhNgiAAAiAAAiAAAiAQPUJQJBWfw7hQVkJyLYvbN+ivyH6wO1EZ/YTbVtJdPYNIrsdjBaxOnKKCGlZZxh2gQAIgAAIgAAIgAAINEgAgrRBgOgOAl4CSYWNODq66Lv1+4qKgLUpvknbwrjWn2JKQAAEQAAEQAAEQAAEQKAiBCBIKzJRMLOiBDgi+tqfDG/5wm5M+XWiK75F1Lt02CmJnI7rd1fedW0LwxFXPEAABEAABEAABEAABECgwgQgSCs8eTAdBEAABEAABEAABEAABEAABKpMAIK0yrMH20EABEAABEAABEAABEAABECgwgQgSCs8eTAdBEAABEAABEAABEAABEAABKpMAIK0yrMH20EABEAABEAABFpC4MSJE7Rp0yY6fPgwjR49mlasWEGLFy+uO/bFixfp+eefp0OHDtHatWtp6tSpLbENBwEBEACBKhOAIK3y7MF2EAABEAABEAABJ4GTJ0/Sjh07SG50brzxRpo7d+6IttJu3759dO7cuej9mTNn0rXXXlsTlBcuXKCnn36aTp06Vdffjrl161bauXMnLVu2jJYvX46ZAQEQAAEQCCAAQRoACU1AAARAAARAAASqQYCjlCwM5QZHrHYJUp/Q5D4cBV29ejX19/dHUdF169bRrFmzaNWqVbRnzx7avHlznfC0bapBC1aCAAiAQPsJQJC2fw5gAQiAAAiAAAiAQEEEWBg+99xzUYSSU2bXr18fjewSpBLR1OKTU3OfeeaZKFo6bdo0WrNmDR09ejQSpBL5tOJThO3Zs2fp1ltvpZ6enoK8wTAgAAIg0PkEIEg7f47hIQiAAAiAAAh0JQERji5BqqOjEvkUSFaoctTVFyFlkcrrRg8cOOAUvV0JHk6DAAiAQAYCEKQZYKEpCIAACIAACIBAdQgkCVIdCbXRU0nJFSHLabsSNRXvJao6ODgYpe9aUVsdSrAUBEAABNpLAIK0vfxxdBAAARAAARAAgSYRSBKkWd/j9hs2bIhSeVmMXn/99TRjxoxIqPb29kapvWPHjm2SJxgWBEAABDqXAARp584tPAMBEAABEACBriaQVXQKrKR+0ka2eDl48GBU/IjXjaZtC9PVkwHnQQAEQMBDAIIUpwYIgAAIgAAIgEBHEmimINVbvCxdujRoW5iOhAynQAAEQKBBAhCkDQJEdxAAARAAARAAgXISCBWkdt9QWUOqq+9qD22V3ZBtYcpJCFaBAAiAQPsJQJC2fw5gAQiAAAiAAAiAQBMIhBY18lXZHTNmzIhtXFxbvMhxfNvCNME1DAkCIAACHUMAgrRjphKOgAAIgAAIgAAIuCKZ/JqtpCtrQHm7Fh0JPXToEL3wwgtR8SIrVHUfPR4ipDjvQAAEQCA/AQjS/OzQEwRAAARAAARAoGQE9HYuLtOmTZtWq4irK+fatq7oqKTyWqHqOqYv3bdkuGAOCIAACLSdAARp26cABoAACIAACIAACBRFIIsg5WOePHmStmzZQlwtlx8sJOfMmUNLliyhqVOn1szids8++yxNmDDBucWLa1uYefPmFeUWxgEBEACBjiUAQdqxUwvHQAAEQAAEQAAEQAAEQAAEQKDcBCBIyz0/sA4EQAAEQAAEQAAEQAAEQAAEOpYABGnHTi0cAwEQpboRcQAAAm9JREFUAAEQAAEQAAEQAAEQAIFyE4AgLff8wDoQAAEQAAEQAAEQAAEQAAEQ6FgCEKQdO7VwDARAAARAAARAAARAAARAAATKTQCCtNzzA+tAAARAAARAAARAAARAAARAoGMJQJB27NTCMRAAARAAARAAARAAARAAARAoNwEI0nLPD6wDARAAARAAARAAARAAARAAgY4lAEHasVMLx0AABEAABEAABEAABEAABECg3AQgSMs9P7AOBEAABEAABEAABEAABEAABDqWAARpx04tHAMBEAABEAABEAABEAABEACBchOAIC33/MA6EAABEAABEAABEAABEAABEOhYAhCkHTu1cAwEQAAEQAAEQAAEQAAEQAAEyk0AgrTc8wPrQAAEQAAEQAAEQAAEQAAEQKBjCUCQduzUwjEQAAEQAAEQAAEQAAEQAAEQKDcBCNJyzw+sAwEQAAEQAAEQAAEQAAEQAIGOJQBB2rFTC8dAAARAAARAAARAAARAAARAoNwEIEjLPT+wDgRAAARAAARAAARAAARAAAQ6lgAEacdOLRwDARAAARAAARAAARAAARAAgXITgCAt9/zAOhAAARAAARAAARAAARAAARDoWAIQpB07tXAMBEAABEAABEAABEAABEAABMpNAIK03PMD60AABEAABEAABEAABEAABECgYwlAkHbs1MIxEAABEAABEAABEAABEAABECg3AQjScs8PrAMBEAABEAABEAABEAABEACBjiUwQpB2rKdwDARAAARAAARAAARAAARAAARAoJQERu3atWsjEX28lNbBKBAAARAAARAAARAAARAAARAAgU4lsO//AwsNy19avZua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descr="data:image/png;base64,iVBORw0KGgoAAAANSUhEUgAAA6QAAAJfCAYAAABonRuzAAAAAXNSR0IArs4c6QAAIABJREFUeF7snQd8FGX+/7+QkIRASAKBEIgQagDpoBSNdAGRcthB1LMX7N7ZTj31znI/xd7+h8rZOBt2QREEQRQOUaSJFEHpvRNS/6/vE5/x2cnMzszuzuzs7mdeLw7ZfeYp7+eZvf3st9VYvXr1g0R0G+ECARAAARAAARAAARAAARAAARAAAY8I1KhRY0qN1atXV3o0HoYBARAAARAAARAAARAAARAAARAAAY2AJkjbtm0LLCAAAiAAAiAAAiAAAiAAAiAAAiDgOoGff/5ZjAFB6jpqDAACIAACIAACIAACIAACIAACIKASgCDFeQABEAABEAABEAABEAABEAABEIgKAQjSqGDHoCAAAiAAAiAAAiAAAiAAAiAAAhCkOAMgAAIgAAIgAAIgAAIgAAIgAAJRIQBBGhXsGBQEQAAEQAAEQAAEQAAEQAAEQACCFGcABEAABEAABEAABEAABEAABEAgKgQgSKOCHYOCAAiAAAiAAAiAAAiAAAiAAAhAkOIMgAAIgAAIgAAIgAAIgAAIgAAIRIUABGlUsGNQEAABEAABEAABEAABEAABEAABCFKcARAAARAAARAAARAAARAAARAAgagQgCCNCnYMCgIgAAIgAAIgAAIgAAIgAAIgAEGKMwACIAACIAACIAACIAACIAACIBAVAhCkUcGOQUEABEAABEAABEAABEAABEAABCBIcQZAAAR8QaC8vIyee+df9P6cN8R8Wh/Xnh6/5RVKS6nti/lhEiAAAiAAAiAAAiAAApEnAEEaeaboMQYJfP/TQnpz5ku0eOXXYvbJSck0uNdImnjOHRBEHu3n8+/8i96Z9Yo2GgvR1/7xGWVl1DecAfbMo43BMCAAAiAAAiAAAiDgIgEIUhfhouvYIDD962n06Gt3G062b5eBdN+VT/p6IcvWLqEbH71AiOjHb3mV2hV08vV8jSZXUnqMLrpnBO3Yu43sMLe7Z5FgE4k+Ym5DMGEQAAEQAAEQAAEQ8IgABKlHoDGMPwmoQohdRG+76EEqaNKadu/fSe9/+TrtPbibbplwvz8n//us4kEwqfswYcRVdOHp15gyd7JnkWATiT58fYAwORAAARAAARAAARCIIgEI0ijCx9DRJ7B11ya66sGz6dCRA2QlhHi2HOc45aOn6aN5b4l7+Orcpiddd+7fhJBVrx17ttJbM1/WYiLZgnnJ6BvorCEXiX7ueeEG+nbZHLr1wgfo123raepnk4V7sHRTtTOW3s1Vji+tjNzHp1+/K/6s+XWlePu43BZ02klniHnINRnNhefbomlbcZ8+nlOdfzCLpp6B5HXGwAl0UtdBYnwza6fZftjds0iwserD6ZmI/onHDEAABEAABEAABEDAXwQgSP21H5iNxwRUaxsLsJvPv4+G9B5lOAu1rb6B3l1WFU1qW9muzXHtNUGqvi8FaXpaHc2FNdhYwQTTPZdNMhxD9icFnyou9XMZN/xyeumDJ8TLd178Lxpwwmniv+2IQjMGcgzZn1NBanfPIsHGSpA6ORMeH20MBwIgAAIgAAIgAAIxQQCCNCa2CZN0k4BeELFovGjktTRmwLiAhEZSnKjiky2AT/73n8LSqVoK1bZ3XfqosAZy20mv/50uGjmR9IKU773j4oe18ZyMZeZSKoVmVkY2nX/aldS4QVMxhxsemSBiNaXVs1ZSrQDhqs5FFZXq+iQzs7hVVeTqecnxVWuwE5ddPgt29yxcNjzHYC67TvbJzTOMvkEABEAABEAABEAgVglAkMbqzmHeESUw89sP6Zm3H9LccLlzVUgFE0xSHBlZN83cWVXBps8m62QszkDrNMZRiigjQWqU2Va2l+9lpNfTBKxZaZZgFlQjMetUkPL+WO0ZtwmXTTBB6nSfInpg0RkIgAAIgAAIgAAIxAkBCNI42UgsI3wCMt7yxQ+e0ISpFGFHjx3RYk3NRpICNrNutmVcarAYTCtXV71YDia6ZBzq4lULtBhSOX8jQWokoGX/fB+72bZr0dlyffp7pKuvKhJlf/xeKIKU7w+2Z1Zi3Q6bYILU6T6Ff0LRAwiAAAiAAAiAAAjEHwEI0vjbU6woTAIsVP793iStJqZehJl1byRezRLzhCtIVUumlVsquxMbXXYFqb4kS59O/UWZnGBlZrwSpHJdRnvGQjdcNuEKUqtaqmEeVdwOAiAAAiAAAiAAAjFPAII05rcQC3CDgF5QcQyorJNplY3XLO5SnWcwQerUWmgmutQ1qHMO5rJr5mKsuu327TKAZv/v02qZd9X1eeGyq993IxEcLptQXXbdOJPoEwRAAARAAARAAATikQAEaTzuKtZkmwALlien3i8SDckyJGqiIqOsuPyaTFTEA8nSJpwo6L4rnwwo6aJP6PPcO/+iU7oNoVO6n6rFYepFoD4hULCxeHxViF0x9hatnIv6OpeW4ezBqlC0ayHVjyHhqll39cD1MbKP3PgStSvoZDg+iz4nItzunvF44bJRBSmvUeXrdJ9sH0o0BAEQAAEQAAEQAIEEIgBBmkCbjaVWJ6AKFiM+qmXRKmZQFZbB+mUhF0yQ8jycjGVUeoTn8rdL/s+0dAyP4USQ6kvD2HFFDcZA7+7rVJDe+OgFpsdZ3bNw2ejFshxU7rWTfcLzBwIgAAIgAAIgAAIgUJ0ABClORUITYKG15Kdv6dVPn6eV63/QWHRu05OuOfs2apXfLoCPtIZ+sehjLfHRcbktaNywy6io+5CAMjEsVh555S5auuZ/og9ud9pJZwgLZjCXXTmgk7FY/N313ERtTlKUcR8PT7lDm0OLJm1oVL9z6Ymp9zsSpDwntdSKmWuv/jDJUjeLV36tvTW410g699RLqKBJa+01J4LU6Z6Fw4YFKV9mffB7TvZJLnjq1KmWz12bNm2oW7dulJSUZNkWDUAABNwnUFpaSmvWrKGNGzdS8+bNqU6dOuJvJ9e+fftoy5YtlJWVRU2aNLF1686dO4n/NGzYUPxx++L58TzXrl0rxsvMzKQOHTq4PazWf7TH1y9Uzodft8PhyJEjtGHDBtFNQUEBpaene8bO7YHkMyDH4TPMZ9nJFYnnyMl48dI23s8hBGm8nFSsAwRcJhAsUZHLQ8dd93YEKS+6e/fuVFhYGHfrx4JAwOhL/9133038Zd7s4i/2Xbp0ofbt21O/fv2oVq1ahk35i5tVX+qN3Oett95q2td///tfIc5YpBld/KV85MiRYk7Bri+++IJeeuklrUnPnj3ppptuCnrPq6++StOnT9faTJgwgYYPHx5wT6TWO3fuXJo2bZoQv/qLWfft25fOOeccTYDo1+P0VDNzZi8vp+PbGc8OGxaZLLqHDRtG/EOgei1evJgmTZqkvcQc7rvvPtMfIvTt+cY33njDcqp25hmN888T57kFewb4R5lRo0ZRnz59TNdp1QffaOc58poTM+fz0bp1axo8eHDIPy6E+6zw2NyHvMI5h/x8/+Mf/zB8zmX//BzwmgcNGmT6w5mdvbD7OcvtIEgtPybQAARAgAnIxEbBsuuCVGQIrF69mpYsWUJpaWni/+hhJY0MV/TiXwIffvih+NJr9+Ivr9dee62hMHDaF3/h/Nvf/lZtaO7n3XffJbbo2LlYXF1xxRWmFiPui//Iy2xcdawXXniBWKjJ64wzziD+o16RWC+LLhZTVhd/Mb744otFM/16rO7Vv8+spIgPZXw74zllwz8S8LmSP3bw3l9//fUBP0YE+yHh9ttvFxZ0edn50YHbOp2nF+dfzsvuM8A/lPAPJvrL6XPEzwWfMSMPgmhyYnHKz57+ByE75zDcZ4V58I9F6o9ioZ5D/oGLf+iye/F3kHPPPddwX518Zlt93kGQ2t0RtAOBBCagutTK2FPpzprAWFxbenl5ufiCUlxcDCupa5TRsZ8IhPKFjV0Fn3jiiWqWUqd96S2kLELYgsDuuU4v/tL64IMPGrrWuiVIw12vky/5LCBZSIYiovQsWfixVS3U8e3sjVM23KcquvnfRl/geY/17tpLly6lhx9+OGBaRu2M5h3KPN06/3J+dn8kkO3ZvZufR3mF8xzxDwLcl94dOJqc5LpYKLNng12X+0g9KyxG9UIylHMYCkP1uZccnPYTzBOF+4QgtfOJhjYgkOAEzLLVJjgWV5cPK6mreNG5zwjov9zwl33V2sJuZm+++WY1t1mjX++t+tIvXR+byW61qnsct+c2p5xyinAX5i+i7K7GbryzZs2q5vrG7m733ntvNcJeCVI9O6v1XnrppQGu0mx5YYuMFAO81q+++kowOeGEEzRByu7VqjuxHIfbqm6/bBlhburFgoMtTfx3qOPbOcJmzGUcI8/TyE158uTJmnumkZVUL1p5LnoBZ9c6yvdanVkvzz/P55tvvqGnnnqqGmIWJq1atRLPAHP58ccfRVsWS3pBGu5zZEcEufk5sX//frG+BQsWVPOSMHvGzc5kJJ4V7ltvrQ/lHFqdte+++04863rPEL34terH6nNH/z4EqZ1PNLQBARAAAY8JwErqMXAMF1UCdsQaf6ljl0hV7Bj96m6nL7PFsrslj6Fe/KWXLSJGCYV4Tvfff3+Amybfq4+PNBIdVi5sfI8dl91w1stC4uqrrw5Y77PPPmvodsxrPXz4sGViJbYur1y5UuvTyM1YvunG+Opi7LDh88Rf9NVLv396K6negmd0buxaR+2eDS/OP8/FSIDzetmizSJbf3F75swMZCx2pJ4jKxFk9AxFmhP/IMPiXHXFZgb8ow0LwnAuJ88KjxOJc2jnmTCy9utdsu3044QNBKkTWmgLAiAAAh4SkFZSzubJliBcIBCvBOx+udELNL1Vxu6XezOO+iRCZq6D6v1GoopdUfkLvFNxpJ+X24KUhSN/KZYXr/e5554LOXkL9+PkS7Yb44fCnAWp+kOHGt9qJtJU6zwLFrYUysuJddTJmXX7/BvNJRTx5dZzFK3PCRbdnChNFaV2PhusPq+dPCuROod2GVrFQ9vtx4qBfB+C1C4ptAMBEAABjwmoVtKioiLKz8/3eAYYDgS8IWD3yw0n0eCYQ3mx9ZKtKKGIEKOV3XLLLcId16mw4NhBtipEel5uC1JeK69ZvcyS09g9CU6+ZLsxfihnQe82zEmu9CVe9NYpGcPJVmMWtKqLoxPrqBNB6vb557nonwGzWNVg58Gt5yianxNGGZTZc8LIauzGsyL7DPcc2mWo/+zRW6Pt9mOXBQSpXVJoBwIgAAJRICCtpNnZ2aIsAS4QiEcCdr7cGFkpImWJlEwvvPDCAGEhE+9YMdeXdWDryX/+85+whbLbgpQnqF8zv8au0JxZ02mdVb7XiSB1Y3ynglSfVMnoRw7u08iVlS2p7CKqJptxah21K0i9OP9G+2GWZTXYM+HWcxTtzwl2b1cz3fIzEo73ktNnJRLn0A5DHkf/I5s+XtVuP1afnfJ9CFK7pNAOBEAABKJAAFbSKEDHkJ4TsPpyw+6U/KVfX5rEyBKl74sz3xYUFBiuieuHylqYRtY6u5YuvespD6aPxbRao9EEQxGkdtcrx9Nb3dR5sFVk7Nix1ayFwQ6I0y/ZkR4/mCCVyalkm1WrVgXEuzK7u+66y1SI661TzIctpKorp90z40Q4e3H+eT5G8bR692WrD4dwniOj2EX1ObJ6hsLhZCemWy/SjH4Qs+Kjvu/0WZH3hnMOrRjyGCy69VZ/fQ3kUD9nzfhAkDo5OWgLAiAAAlEgACtpFKBjSE8J6L/c2BncLFmOk77UTJ5WX4aDzckoiQtn2uVsnPKy80VQP0YogjTYPI0yl9opzxGsNqR+PKdfsiM9fjChF4wNi1VOyhOsnIeRlVTtMxTrKN/v5MzK8SJ9/rlfo2fAyH05GMdwniMutXTPPfcEdK8+R25ysiNI9ZmDnWbbDfdZkfeHcw6tPof4BwX+3NGXvbJKMOX0c0ffHoLUzv/roQ0IgAAIRJEArKRRhI+hPSHg5IsmCwd2lWPrhNHlpC9VoM2dO1d8EVOvN954w9b6jSxL+i/yVl8EjQbyQpDyuPwF9/nnnw9IzKOfD1sPOWZOH1sZiS/ZkRw/VEEq72PXRLYGsdu10WVUl1S2C8U66lSQunX+eR5613N+jeuBGmWYNnsw3HyOnDzbTjnZEaR6a75RUjVbHxi/N3L6443ad6jnMJhlU2/tl+MZ/fjhZC+MfgiDIHVyUtAWBEAggMDWXZvokVfuoqVr/kfJScl0yegb6KwhFwW0KS8vo3teuIF+WL2Qnr51KhU0aQ2KESAAK2kEIKIL3xKw++VG1q9kQWp26fvSu2mq97Vu3Vpz2TX6Im33y7iRy260LKR212vEjy29zE/vGi3bcoKbBx54wLAsjGwTzpfsSIwfTJCqbHgsjv/csGFDQB1Wvj+YK6aZdSpU66gTQerm+ed5GCXucWohjfRzpD6Dbn5O2BGk+mzKdu4J9qEbzrMS6jm0y1DOm9fIngP6H2hC/Zw14wELqW//7xkTAwFvCLCA/PTrd8WfNb9W1Y5jsdm/53A699RLNEFZUnqMLrpnBO3Yuy1gYnde/C8acMJp2mvPv/MvemfWKzRhxFV04enXeLOIBBgFVtIE2OQEXqL+y40seM+CgctpqCU1GFOwTLChWCK5T6Mv0npRabZFRl/k9WJWPy877n6hWEjD/ZLMawwmDK2S3ITzJVvyDWf8YILUrG7liy++WO2MBbN2GlmnQrWOGgnSaJx/ue/6OrxOY0gj/RypXgrR/pxgd2LVldWoDrKTj/Fwn5VQzqFdQco/3rCngFkW4VA/ZyFInZwQtAWBBCEgrZnfLptjuOK0lNr02j8+o6yM+rRs7RK68dELqG+XgXTflU/S9K+n0aOv3R0gPPVtEgSjZ8uEldQz1BjIYwJWX26MvkSZCQCrvsyWZmTltJtl18gNbvLkyQFD6d0h7bj7TZo0KcBaaZTVM9T12tli/iGAXXnVkiZWQjrcL9nqvEIZ36kg5fa8Pi79oq4zWAZVo7Ni173biLvVHnpx/nle/AMQc1Avqx8g9OsxiqcO9TnieN5HHnlEGyKanPhsXHXVVQHWdLM4XjvPFrcJ91kJ5RwGs2yyFZS9RtgTIlgstdGPKOH+EAYLqd1Tg3YgEIcEWJD+48W/UJ3adWniOXcQC9Ade7bSk//9J0mRKi2gUmxKy6defEoL6oHD+zURG4fIorokWEmjih+Du0jA6oumkXuamYukVV9myzASJXYtIPpyEEZzM0rYYiVi9PUcjeoehrpeu9upF8VWQjrcL9n6eTkdPxRByvforV/B4t5CEQLBeFvtoRfnX85Pf5ad1iGN5HOkf/6iycnIGunUnVl/BsJ9VkI5h1YM7X4uRKofOR4EqV3yaAcCCURAWj95yXpBamQhPX/4FSJulEWs3oU3gbB5slRYST3BjEE8JmDny41d9zQ7fZktTy9+2GLAFppgSV2MEsEYWYSMrE/BLEdGliaei95yEc567Wwzl9th9vKysoSE+yVbPyen44cqSNkyyHskr2CWwVCEQDiClO/14vzzOPpngF9zWm9TXx4l1OdI/wOMnbPuBidOWsY/WKg1SM3q1dp5pmSbcJ+VUM6hHYZ21hCpfiBI7dBGGxBIQALf/7SQ7v33jXToyAFhMZUuu5zQ6KoHzxavy4tjTR+/5VX6ZfMa4b4rxWoCYvNsybCSeoYaA3lIwM6XGyOXOaNYUjt9mS3NSAQGKwdiFC8XzKLEtf34y628uC1bWfQik7/4PvbYYwHxatyWazLqr3DWy1lDucwDux7yF2z9xQKNYwrVOVu5KTr5ku3G+KEIUiMREyx2MhQhEK4g9eL88xyNalDy62b7zueH93Ht2rXa+TSKqXb6HBl5Gdg565HmxM84/yii/ljBAvu+++4zrVdr96PTybNi1Gco59AOQzvzj1Q/EKR2aKMNCCQAAbM40sG9RgYkNWIU7KZ713MThShlMXrz+fdRx9bdhVBt3KApPX7LK0LE4nKXAKyk7vJF794TsPvlRm8t4y+Gzz33HHFJEnkFi5EyWhmLQbWEjL7WIN/D/bNlkEUbt2fhyl/A+Quh/jJyq5VtOCaSM3WqF6+BS43k5OSIcbZu3SrKb6hfgLm9mTU1nPWqliyODe3cubOIIeM58fpmzZoVIEZ5HlaJnpx8yXZj/GCC1CgD8apVq6rtI+8zCw6z0i+hCIFwBSnf78X553H05U3k3JlLQUGBOKt8PpkDPwvyki7oZrVlnTxHRjHiXn1OsMjev3+/+EFIjSuW63QaV2u2906eFaM+QjmHdhla/b9AOJ87Rn3DZdeKON4HgTgnECyxEYvSG8bdbSoy5b2LV84XltLMutmWZWHiHKcny4OV1BPMGMRDAna/JBlZMDkTJFtKzQSp1TL0iVPYQnTHHXcEuOdZ9SHfZ1HHFk8zIcPt9O6MdvoOVlLEKOFNsD7V9eqz+FrNRc/aqL2TL9lujB9MkFqtj99n0XTXXXcFtX6FIgSCje2n88/zNBOUwdagt+CzVZ3POos7Jxc/O+wirD7TZs+2mfu4G58Tcg48L55fsGfc7nqdPCtGfYZyDu2eNas1hPO5Y9Q3BKkVcbwPAglGQJ/UKJgbrlri5byhl9oqC5NgOF1bLqykrqFFx1Eg4ORLkj75jF5QGsV0BluSUZIetv6wNYrd9ZxeLErZ3dMsSyX3zRYonqfVJetOsruk2RfgcNa7dOlSETNoZAVS58Zjs1WI52F1OfmS7cb46vycsmHhz2LDKsNoKEIgEoKU+/Di/Mu5fvjhh6IurZ3zwT9WsKVfvfg+vp/7sXNZPTvR/Jzgs8FrDBZPbmeNahsnz4rfBKnTZ8sqGRoEqdPTg/YgkAAE1JqjahypunR9ll07ZWESAJ1nS4SV1DPUGMgDAvwFf9q0adpI7du3NxU/LGI++ugjrS2LJS7cLi+2cLLbrd7l1WwZsuaj0fvssjdjxgxD9z22pJ1wwgnCfZG/KOsvztI6duxY0y+wbMXhL+psQVLdHrkftvxkZmYKcWT1BTjc9bIli11zmat+HizMONPpyJEjRSkIOxfHY3733Xda02HDhpnWMuRGkR5fnaMdNsyZ3ZR5nVZCVPbNc2brrry4D3apDvXy6/nn9fD55PPBZ4P/W03sI928Bw0aFPR8BHuOuA/m3qxZMyFog1keveYUytlwcgacPiv6vkM5h04YBluLnWdLvT/Y5yy3gyB1cnLQFgQShICVIDUq8WJVFiZB0Hm6TFhJPcWNwUBAWIo2bNhA/CVavYySG8n3n3jiCUtRKYUZfxm3K/zc2g7+ksvrtCvOIj2PaI8f6fWgv+oE+HzxPkfrjGFP/EcAgtR/e4IZgYBnBDhz7oMv30Yji86mou5DRKwox4VO+ehpmvpZVVF3vcuuGnOqlniBhdSzbdMGgpXUe+YYEQTMCLDlgS2z+pi5cGsVgjgIgAAIxDsBCNJ432GsDwSCEFAtoUbNjNx1ZY1SvVANVhamXUEn7INLBGAldQksugWBEAiw5YfdcNnFUbo2WmWlDWEY3AICIAACcUUAgjSuthOLAQHnBDiJ0VszX6YvFn2s1Rg9LrcFDe0zhsYMGBeQYZfb3vDIBKpXN9uwxItRWZghvUc5nxTusE2gpKSE3n//fWJraVFREeXn59u+Fw1BAATcI8C1GDnujpMBRSIjp3szRc8gAAIgEF0CEKTR5Y/RQQAEQCBsAkuWLCG2lGZnZxMnEMEFAiAAAiAAAiAAArFCAII0VnYK8wQBEAABEwLFxcXCTRBWUhwREAABEAABEACBWCMAQRprO4b5ggAIgIABAVhJcSxAAARAAARAAARikQAEaSzuGuYMAiAAAjoCsJLiSIAACIAACIAACMQiAQjSWNw1zBkEokSgrLycHvn3DHr53fnUoXUTeuOxK6h2WkqUZoNh9QSklTQvL4/69+8PQCAAAiAAAiAAAiDgewIQpL7fosSc4Dffr6PJb82l+YvXCAC1kpNo1KCudNfEUTEpgN6ZsZjufPRdbS0s5Dq3Oy7mNvdYSSkN/fOjtHXHfqqdVotmv/pXqp9VN+bWEa8TVq2knNyIkxzhAgEQAAEQAAEQAAE/E4Ag9fPuJOjcVPGmRzC4bwd65t4J4uXFyzfQ+BtfEGI1VIEXiT6stomtihP//hp9+e1PWtOJEwbRtRcMtrrVd+/DQuq7Lak2IWkl5fIvXAYGFwiAAAiAAAiAAAj4mQAEqZ93JwHnplrg2CX0X7eeTW0KcmnH7gP06vvf0O69B+mBW86MKUH629Y9NPbqp6m0rIwG9e1AH89eCutiAp5tr5YMK6lXpDEOCIAACIAACIBAJAhAkEaCIvqIGAEp3g4cOkrBrIgPPf+JiGPUX9KCypa8tz/9H709fTGtWLNZNGt5XEM6a/gJdPFZVVYjqz64DffzxJQv6L8fLySeE18ndG5B91w7WghlO5e0+PLc/nxWkbDq8jXpjnNpxIAu1bp4f+YS+uezH2vjqQ1UJnbmplpn+d6u7ZvRYy9/LpiwZfmmi4dqPOQ4W3fso8lvfUWvffCNeEltp/anjyG1Mx/J9MHnPtH653256ZKhNOSk4+3gRBsbBGAltQEJTUAABEAABEAABHxBAILUF9uASUgCqoWUhdA/bhpLY4Z0rwYomJh84u5x1VxkjUSdlSBV56KfgF03YVXAsQAdfFIHLQZTdT+W/QdzV+Y2UpDanZuRu7B+LaowVn8QUNvJ9XZo00RjqwrScOeDeNTIfgbAShpZnugNBEAABEAABEDAPQIQpO6xRc8hEtCLMhZD1104hCaM6ROQ0Mgs/lOKsPqZdejq8wdRfuNsYqvfeTc+L5LxqEIqWAypFKyq+OR+7n3qAxEPaiQo9Us26l/2qxdhqqiTwlMViKpwtDs3vSDlOT9y+zm0a+8h4UbMVl91HWq/j/3tPGG15DX/7bFpdP2FQ8hMkNqdj7qeWy8/TVhnuf+/P/kBPXiPyvxNAAAgAElEQVTLGUiQFOIzY3QbrKQRhImuQAAEQAAEQAAEXCMAQeoaWnQcDgEjt1W9VdJpQiIpmuwIUiNxqLdi2rHqBRuT+zOyTh4tLtGSNOldbjkRkpO51cuobWjR5LH1c6tZs0ZQ6y3fY+Syq96nd7OWPy5IVoePlmhCuH+vdiJrMv9ggCvyBGAljTxT9AgCIAACIAACIBB5AhCkkWeKHiNEQMaBTnrpcy2eUhWBwQSpjGf8+rs1WgypnJYdQWrmuqouzcpt10w4qq+r1km7FlInczOzaBoJUtVqaha/ayRI1fvMtl5lpXeVdhqTG6HjlRDdwEqaENuMRYIACIAACIBATBOAII3p7UuMyaulRnjF0qpo5bKrlllRSUVKkFpZSOX8gu2SXtSaxZCqY9kRpLK9Ewupm4JUnT/v5zdL1tFND/zX8IeGxDjV3qwSVlJvOGMUEAABEAABEACB0AlAkIbODnd6SEAVd1aCVG2rWvoi5bJrd9lmSZP09xslKjq+TVPNsjt6cDe67Jx+WlbfYC67+r6DZcXV8zCLK1X7dOqya8Vq3v9+pkvveFk0i9XarFZrjPb7sJJGewcwPgiAAAiAAAiAQDACEKQ4H74iwGLy3iffF0mMZBkQNZGQalFUhadMkMOLUV9/+K9niSy9qlXRyELK96l9qMKLx5QJfridLIuybed+eubeCYb8rESjvt7qG49dQSvWbhElYawsr07m5kSQ1qqVpMWb6hM5Pfj8JzS0qCMNPaVjtZhU/X3BWPE+3P7IO1rZHLOkTb46lDE+GVhJY3wDMX0QAAEQAAEQiHMCEKRxvsGxtjwrN1fVimZUaoRjMifdea6WnMdo/VblSmRcp5VrbLAsu9L1NlicqT4zbXZmHS3hjzpv7qNrh2YBtU/tzs2JIK2dlhIg5vXs2DJtJEj5PrvzMWtnJcJj7Rz7bb6wkvptRzAfEAABEAABEAABSQCCFGfBVwRkfOEzr82i71f+qs2NE9/87eqR1K5VXsB8WcBeddcrWiyiFKxsxfzrw2/Roh9/Ee3btsilcSN7i/IiqiDl98z64PekNfTDWT9oY7Q8riFdcV5/YTFkMWZ0GbkH69vpXYuvGj8gaP1Uvbi1MzengpTnyKLxjkfe0djxes8afoIo0RKsPzvz4f71GZTNkhpNnTrV1tls2bIl9ezZk5KSkmy1T8RGiWIlLa+opKmLttPqbUcoLzOFLi1qQinJNRNxy7FmEAABEAABEIgZAhCkMbNVmGi8E1BLpLz91DVazKgaZ6mWiYl3HnYFKXNgUdqrV694RxLW+vxsJT1YXEbfrjtAizYcoOLSCrHOpBpEx9VPoz6tMqlDkzq21g5BagsTGoEACIAACICArwhAkPpqOzCZRCYgrapszZ10x3maIFUz7yaSILVzFnbt2kUzZ84UTYuKiig/P9/ObQnZxq9W0o27i+m1b7dpQtRoc7o3y6A/dW+ovcX3TJ63RYjWS09pQvnZaeI9CNKEPNpYNAiAAAiAQIwTgCCN8Q3E9OOHgFnJF7lCvatx/Kw8vJUsW7aMli9fTikpKTRixAhKS6sSJ7iqE/CblXTv4VJ6ds5mIUZZXJ59Qq5mDd1+oIRe/WYb7T9aJhZyVs9G1Dm/rvhvCFKcbhAAARAAARCIHwIQpPGzl1hJHBBg91x9/KydmNU4WHpYS2ArKVtLc3NzaeDAgWH1Fc83+81KOn3Zblqwbn81wSn3QBWsMiZ01qq92j3qXrXPS6dzTsgNiCEd2C6bvl63nzbsKhaCd3CH+nRym6yALWar6uxVewPchQsapNHpXXIot15VjLhqeT2je0PaebCUvlqzj2ol1aCbT21GdVIRvxzPzw3WBgIgAAIg4C4BCFJ3+aJ3EAABDwgcPnyYPvnkEyovL6fu3btTYWGhB6PG5hB+sZKWllfQE19sEhZQswREqhCU4u+rn/fZEqRmu6NaWtU56Nur7sDqPNR2EKSx+Qxg1iAAAiAAAv4iAEHqr/3AbEAABEIksH79elq4cKHItjtkyBDKzs4Osaf4vm3v3r00Y8YMschhw4ZFjZNq/WTr5rhejQ3BSyuqKhDtuOxyZ9zvmT0a0eFj5ZprsDqWUd/7j5TRRz/uEpl6ZVu9IJX9IoNvfD8rWB0IgAAIgIA3BCBIveGMUUAABDwgsGDBAtq4cSPVq1dPiC2UgjGGPm/ePNq0aZNIAsXJoKJxuS1I9VZXKT7l6zVqkGahHVCYRQPb19cwfLfxAL3//S7NJTetVk3NFRhW0WicFowJAiAAAiAQzwQgSON5d7E2EEgwAiUlJcL6xy68bdq0EfVJcVUn4AcrabQFqWo1NTsj0iqbl5mqCdJg1lycNRAAARAAARAAAecEIEidM8MdIAACPiawY8cOmjVrlpghSsGYb1S0raShxpByAiE7LrtWFlI7glRaQ1ULKQSpjx9+TA0EQAAEQCAmCUCQxuS2YdIgAALBCMhSMFwCZvjw4SgFYwAr2lZSNS5TX09UTlcKT/63KgQjIUiDuezqcalzhSDFZw8IgAAIgAAIRJYABGlkeaI3EAABHxDgbLuzZ88WpWDy8vKof//+PpiV/6YgraSclZizE3t9qYKTrZFX9GuqlVpZv/OocJOVNUovPaUJ5WdX1ZhV7xt6/B+lXFThaGUhTapZQ3PD1ddA5cRG89buowNHy0SyJQhSr08GxgMBEAABEEgkAhCkibTbWKuvCfy2dQ/d8cg7tOjHX6hWchLddPFQuviswIQzZeXlNPHvr9G3P6yjt5+6htoU5Pp6TdGcHErBWNOXVlJO/jRq1KioWJJnrtgjanqaXSwWx/ZoRJ3z62pNjMq1GNUhvbSoCclMuPqkRvy6GsdqNL5Rll1YSK3PFVqAAAiAAAiAgBMCEKROaKEtCIRBgAXn2KufpgOHjopeBvftQM/cO0H897GSUhr650dp6479ASNMuuNcGjGgi/baQ89/Qi+/O58mThhE114wOIzZJMataikYzrrL2XdxBRKItpWUZ8PW0Hlr9tHaHVXPBl85dWtRs/pp1L8wi7Lr1Kq2bWwlfe3bbcKCyhdnyu1XmK1ZPa0spFKoSmvo0t8OaX3x2P3aZlGHJnWEoIWFFE8NCIAACIAACLhHAILUPbboGQQ0AtKy+eW3P2mvqYJ08fINNP7GFzSR+s6MxXTno+8GCE99G+C1R0AKLpSCMeblByupvZ1EKxAAARAAARAAgXgkAEEaj7uKNfmOgBSTbVvkUlZGunDLNRKk0vKpF5/SgrrvwBGa/epfqX7WH+6LvluszybEpWA++eQTKi4upmjFSvoMSbXp+MFK6ndGmB8IgAAIgAAIgIA7BCBI3eGKXkFAI6C64z7817NoxlfLiC2ldi2kV40fIOJG+R69Cy8w2yOgloLhBEec6AjXHwRgJcVpAAEQAAEQAAEQiBYBCNJokce4CUNAxn2yAH3i7nGauFQFqT6+lOFwYqM3HruCft6wXbjvqu0TBl4EF7p06VJauXKlSNyDUjDVwcJKGsHDhq5AAARAAARAAARsE4AgtY0KDUHAOQEpNI8Wlwhx2aFNE0NByj2zm+5Vd70ikh6xGP3HTWOpR8cCkQgpv3G2uL92WorzSeAOQQClYIIfBFhJ8aCAAAiAAAiAAAhEgwAEaTSoY8yEIKAmMpLWTaPXzGDItvMXrxFiNDuzjmVZmIQAG8YiDxw4QDNmzBDitGfPntSmTZsweou/W2Eljb89xYpAAARAAARAwO8EIEj9vkOYX8wSkImJaqfV0hIRORGkaomXy8/tZ6ssTMzC8nDia9asocWLFxPX3kQpmEDwsJJ6eBAxFAiAAAiAAAiAgCAAQYqDYJsAW5WeffZZ4li8rl270sSJE23fm4gNZekWq7UbJSrSZ9m1UxbGahy8/wcBaQnMzs6mIUOGCHGKq4oArKQ4CSAAAiAAAiAAAl4SgCB1gTYLt3feeYdmzpxJzZo1o1tvvZWSk5M1Mae+pm+Xmprqwowi0+XOnTvp/vvvpyNHjtDll19OJ554YmQ61vWiCt9YZcVLClWQGpV4kYLUrCyMKxsRx51yCZjp06ejFIzBHsNKGscHH0sDARAAARAAAR8SgCDVbcr8+fNpypQp2qu9e/emCRMmkJFQ1LcdOXIkjR49mkpLS+nOO++kPXv2UEpKCj388MOUnp5eTZDWrFmzWruMjAwfHpOqKcn1yjXxXPUM5ORbtWpFXF6jT58+jtdjJEhjjZXZoq1cdtX3VcspLKSOj5HlDWopmEGDBlGjRo0s70mUBrCSJspOY50gAAIgAAIgEH0CEKS6PXjzzTeFZVO9jKyBqrVQtpVurOFaSDnGjUUsuxGydbVly5ZRPymqyFbddY14qZMNxbU3XiykRptmJUilVVVf4iVYWZjO7Y6L+vmI1QksWbKEVq9ejVIwug2ElTRWTzTmDQIgAAIgAAKxRwCC1ESQshjMz8+njRs3GsZLSstg48aNiTN3shtrMPFlJLLM3HP9KEjlnBiXKtClIFWtpmwZfuihh4SFOBRR7YRVrD1ywQTp1h376Lwbn6fsenUMS7wYlYUZM6R7rCHw1Xz5rPEPUCzA+HkvKiry1fyiOZlYt5LuPVxK077fSRt2FVNSDaLBHerTyW2yApCWV1TS1EXbaf3Oo3RFv6aUWw9llaJ55jA2CIAACIBAYhKAIDURpCywRowYQe+9957mdivdaVXBxFk6Fy1aJMSXaiGVyX+sYkj17d5///1qFlqeoto3f1HkPyyW+WJRzF+khw4dKv6tzu+SSy6hrVu30qeffirEoRTZcl5SFFslLJLCU3+fkSDlOaiuvKqAZU5cdmP27Nka+bZt24rEMt26das2/2D85Nz1ffI6x44dq/GQTD744AOaM2eO+PGALx53/Pjx1LRp08R8+rFqQUAtBdOrVy9feCT4YWv8aiVl8ThvzT5au+OowMRis8txGTSicwNKSa4pXistr6AnvthE+4+WBaA8q2cj6pxfV3tt+rLdtGDdfhpQmEUD29f3A3bMAQRAAARAAAQSjgAEaRBBesstt9Djjz9eLYmPdNc9duwY3XzzzTR58mRPBOlVV12lxaEanVQZw6qKS7WdKrL5dVUoqi7Ish95r+quq3/PiSA1cnNW5yfnY+ayqxfvLEjN+lQts+r89dxCseAm3KdEAiwYpWCMN9lvVlIpII1mWyupBt18ajOqk5pEG3cX0+R5W6h9XjqN69WYvtt4gN7/fleA8NS3SYBjjiWCAAiAAAiAgC8JQJAGEaQPPPAAvfrqq9XKnEjrH1vvbrrpJrrvvvsiJkhZZJm57EqhVrduXWJhmJOTI8aV7rFG1kReHltXL7vsMpGYSRVwqouxXJORQAvmQmwkSFetWkXPPfecEPJGSZ3UMdT5B0sAZZSlmNcjx+c+r7zySmFl5T7/85//iARTHH+rtpExudzm9ddfRwkbX34sRWdSbD1nbwJ+rgYOHIhSMETClZk9Gvj5GjVqlIi1jeY1c8UeOnSsXLOGsrWUXW6LSyvEtKQFVIpNafnUi09pQT1SUq6J2GiuC2ODAAiAAAiAQCITgCANIkg5sRDX3OSsu1Is8RcymUGXReFpp52m/TsSLrvBBKnZQdW706riTY3tlPfrRaRRBmA1vtXMXZf7s0pqxC7DnGk3mAVWL4abN29uWCJHbyFVM++axe8Gs+4aZQ1O5A+DRF+7WgqmQ4cO1KVLl0RHItYvhXphYSF17+6vmGUZA7p6W5UbvpkAVS2k/QqzhYjle/QuvNhwEAABEAABEAAB7wlAkFoIUv6SKmtvsgDlL6pqBtzjjjvOU0HKVlKOhVyxYoUWQyqXYGQhNRJq+gRFLVq0CFgjWxblFUxImglStqZw2Rc1PtMsKRL3oX+vR48etgQpx/6pe6PO22j+Zo8X3Ha9/+Dx64hsIWUBxhdKwVTt0qZNm0TMul+spOrZ0QtSKTA5odGzczZrllO+h2NNLz2lCW0/UCLcd6U7r1/PIuYFAiAAAiAAAolCAILUQpDqrYcs3ubOnUtS/BlZ6ezGQJq5oVq57LLV1uiyK0j1JVxYtLIV2EiYBXPlVQWpkSVWnaOfBanV3BPlwwDrrCKgloLhxGZ8PhL9Yrdddt/1m5VUFZ5qDCnvF7vpvvbtNiFKWYyO6daQmjdIE0I1Oz2ZLi1qoiVBSvT9xfpBAARAAARAIJoEIEgtBCln1lUzxsrmMgGPUX1OtwSpKurU5ELBXHbNXFlVt12Ou1y4cKEmsu1m3nUiSN1w2VUtpKG47EbzwYuHsSvKy+jz/4ylX1d+RAXHj6FT//xePCxLZKlmAcbnC6VgqrbUj1ZSM+uo2SGU7dduPyIspXVSkizLwsTFgcYiQAAEQAAEQMDnBCBIbQhSfSZX1aLmpiDlqZ111lla+RJVkBrFZtq1kHK/al96kS3/ra5bzcirIjPLsqs/96pIZ36cwZgTDqljOC2Ro1qY9YmSeF7s+qu6/6qJj3h+slwM/z1x4kSfP6pV0/tp0Uv01VuXUM2kFBp1zTxq1OzEqM07XgUpA0UpmOrHym9WUjXjrh33W7XES1HbLFtlYaL2cGFgEAABEAABEEggAhCkNgSpvoyKao1zQ5AalSnhMa+44gotXtXojDoRpPo1Gbmt2kn6Y1eQmolguQ5VUNq1MKsJoIx4SBFtVW7GzLrqx88BCFLvdmX16tXCfZfPJrvu1qlTx7vBfTiSaiUdM2ZMVF2ZOdvuV2v2CUp2xKg+y66dsjA+3AJMCQRAAARAAATikgAEqQ1Byk2WL18uapLypVoL3RCkUrw99dRTonQKX9JFl615L774IvGXZb6aNm1KAwYMoNdee01zuVUth8HEluqKrG+nisJgfTgRpDxfWZKFkzLJq3fv3jR8+HCxFr6cCFJuz4KTY2Alk8aNG1NRUZFmWZbjsoXn22+/1ZhyOxYanDlUzSos5zV16lTLh75Nmzai1AyLFi8uCFIvKP8xxuzZs2n79u0oBfM7Emkl5WeG40mjccmMuTw2i9EzezQKGgtqVOLFqixMNNaFMUEABEAABEAgUQlAkCbqzhtktz3xxD/cP4MlIUoUZHYEKbNg1+NevXp5gsWOIGVX2p8WTqafFk2mXZu+E/PKatiO2vW6lDr3v1n8W3W37T7kHsot6EP/m36naM/uwCcOf0BrKxf22+rPaNZr51HJ0b2iTdEZz9Mvy9+LuxhSdSPVUjAdO3akTp06ebLPfh1EWkm5/BXXJfXqhxjJw6kYVeNM1RIvsJD69YRhXiAAAiAAAolIAII0EXf99zVL66ZRdl2nls9ExMhxhjNnzqSSkhIhSFmYun1ZCVJVaBrNhcVnz6F/DxCkZnMeOH4qte52rnh72y/z6cNnikyXF09JjfSLlCKMX0cpGBIJnzjjrtdWUmnp3H+0zPQc5mWmBGTPlQJW79YbrCxMfnaa248x+gcBEAABEAABEFAIQJAm6HFQXY1l7Kl0W1XfY5fWP/3pTwlKyXrZalzdwIEDhWunm5ddQVq7TkPqPuQuyqhfQIf2/UYfPn0yHdr3K+U07S6SIbGFU2bI5fmyoBw4/nU6cnA7TXu8h7CCSpGpitzklDo05rqFlNWwkBZ+cist+2qSWG48C1Je3+LFi0UiMI4jHTZsWFTjJ908X3b6jpaV1I4gVUu/7D9SRv+et4XSU2oalngxKgvTtVmGHQRoAwIgAAIgAAIgEEECEKQRhBlLXakuuWom31hag1/mKutWeiFWrASpGZNvPrxZiEcjQSpfS05JF7fr26oiVVpYuV08Z9nVc1RLwTRv3pz69u3rl+MXlXlEy0oalcViUBAAARAAARAAAVcJQJC6ihedJwoBmfwmLy+P+vfv79qy7QhSFoqLP7ubNv38uRZDKicUiiDdtXmJ5q6ruvEmkiBlfuymyi7aLE69ctF27SCF2XG0rKRhThu3gwAIgAAIgAAI+JAABKkPNwVTij0CXiW/sRKkVjGkEKThnS1ZCobLJLHrbiKXgoGVNLyzhLtBAARAAARAAASqCECQ4iSAQIQI7Nq1i9hSyhY0LjuTn58foZ7/6MZKkKrJh1T3WrjsRm4r1FIwQ4YMiVzHMdYTrKQxtmGYLgiAAAiAAAj4lAAEqU83BtOKTQJuW9CcCNL+575CbXtOoAO7f9ESFYViIaUaNemthwtFUqRETWqknka2hn/yySciu3Kil4KBlTQ2P6cwaxAAARAAARDwEwEIUj/tBuYSFwQWLlxI69evp+zsbGILWiRrNUpBagSKxeZpl39O0x7rLsSjWRt9ll2rpEac7CjYuDxOvGfZ1bNUS8HwHrudXdmvDwaspH7dGcwLBEAABEAABGKHAARp7OwVZhojBNSMrFyblBPgROqyEqQsNouP7KYvp15AW9fNEcPWb9yJOvS9muZPuyqkLLsy++7Pi1+lBR9cL0rCZDVsRyeOeJCKj+yhr966JOEEKXOVPzx4kV05UufHjX5gJXWDKvoEARAAARAAgcQhAEGaOHuNlXpI4PDhw8Rf1Nmts2fPntSmTRsPR8dQXhBw84cHL+YfqTFgJY0USfQDAiAAAiAAAolJAII0Mfe92qp37txJU6ZMIY6BZBfTsWPH0tChQwPa8RfwZ599llatWkV33nknNW3aFPSCEJBf1JnnwIEDE9atM54PiZrIKpFLwcBKGs+nHGsDARAAARAAAXcJQJC6yzfqvbN45C+LK1asEHNhcdS7d28aN24cpaamitdKS0uFwNyzZ0/AfC+//HI68cQTtdfefPNNUYdx5MiRNHr06KivLRYmsHTpUlq5cqUoD3LqqadSWlpaLEwbc3RAgPeX9zmRS8HASurgwKApCIAACIAACIBAAAEI0jg+EFJAGi2Rvzw//PDDlJGRQWvWrBH/3bVrV5o4cSLNnz9fWEtV4alvE8fYIr40WSYkNzdXWEpxxR8B7DGJH7727t1L3bt3p8LCwvjbZKwIBEAABEAABEDAFQIQpK5g9Uen06ZNo/3792vWULaWPvfcc3TkyBExQWkBlWJTClC9+JQW1EOHDmki1h8rjI1ZcBwpf1nnuNIOHTpQly5dYmPimKVtAmrMcKKWgoGV1PZxQUMQAAEQAAEQAAGFAARpAh0HGQPK7oV8mQlQ1UJ6+umni7hRvkfvwptA6MJeqhprWFRURPn5+WH3iQ78RWDjxo20YMEC4RafqDHDsJL660xiNiAAAiAAAiAQCwQgSGNhlyI0R70glQKTExrdf//9muWUh+Mv1bfeeitt2bJFuO9Kd94ITSUhu2HL8+LFixM61jDeN14tBTNixIiI1qCNBXbSSso1eIcNGxaVKS9ev4eoRg0iqkH8v3sOl4h51BCvEe09XFr1NtWgPYeOVb3++3v86p6DxeLfVXeLZrqL2//x1l+Gt4rKOjEoCIAACIAACMQLAQjSeNlJG+tQhacaQ8q3slh66qmnhChlMXrRRRdR69athVDNyckR4lQmQbIxFJqYEJCCpV69euILO7PGFT8E+EefTz75RLhnR7oGbaxQWr9+PTVv3tzybG/btVksSfxdQ/c3v1CDaPvuLeJ9qRcn3TwlKIYt23fSDU9MozY9B3iCKzu9Ft0yrIUnY2EQEAABEAABEIhXAhCk8bqzunWZWUfNli/bL1++XIhRTn5kVRYmQVCGtUzmypmKOfkLf2nv27dvWP3hZv8RUN2zeX95n+P90sTl7t9F5u7NvwvNGlWicvdmYVTkv7ft2hJgYXTChgVpl7YnmN6y+MeVdNtjr1KvkX920m3Ibeul1qBbR6DGcMgAcSMIgAAIgAAIEBEEaYIcAzXjrh33W7XEy2mnnWarLEyCoAx7mWoCHGQkDRunLztYtmwZ8Y857InArruxWu5HFZpSTLK1cunP/xPcf1i9qMo1tppbqzvbcsHpV9OFI68JKkivu+8pGjDuRncmoOsVgtQTzBgEBEAABEAgzglAkMb5BvPyONvup59+KlZqR4zqs+zaKQuTABgjusStW7fSnDlzEjoBTkSB+rCzWCoF8+S//48yc9Np+54qayZbMYVV0yOhaXf7GjdoSq8/8HlQQXrZX+6n3iP/TPWbFNjtNuR2EKQho8ONIAACIAACIKARgCCN88MgM+ZKMXrZZZcFjQU1KvFiVRYmzhG6tjxpRWPr2fDhwz23oh3Y/QvNfeti2rpuDtVMSqEThz9AnfvfHLDeivIy+vw/Y2nL2tk05rqFVL/x8a7xiLeOVUs4l/rhkj9+vN567w268Y5rqFmXHErPTPHjFAPmxIKUhanRxS67LEg5hrRNj/6urwWC1HXEGAAEQAAEQCABCECQxvEmOxWjapypWuIFFlL3DglbSdlampubK0qFhHuxgPxp4WT6adFk2rXpO9Edi81WXc+hLgNu1QRlWWkxvfVwIR3a92vAkAPHT6XW3c7VXvvmw5tp2VeTqPuQe6jn0L+HO72Eu58T/HAiK7dKwWzetoc2bdtLC39YJzLDbtm+V/z7xC4t6boLh9jiLQVprbQkanVirq17otkoWBypFKQNmhR4EkcKQRrNk4CxQQAEQAAE4oUABGm87KRuHdLSuWfPHtMVNmvWLCB7rhSwerfeYGVhOJMortAJlJSUENduZGtaYWEhcUxpqJe0Zv668iPDLpJT6tB5d/xCtes2pG2/zKcPnymiguPH0Kl/fo9+WvQSffXWJQHCU98m1Hkl+n0yszLXnuUatE4uFpwco7lp2x5auHSd+O9FS9fT5u0sRPeZdpXfOJse+uvZ1KuL9fP56NMP0aRnHhZ9sdtuXmGWkyl63nZo3zH01wv/aTiuFKS1M7I8iSOFIPV8+zEgCIAACIBAHBKAII3DTeUl2RGkaukXFq4PPfQQ1a1b17DEi1FZmD59+sQpPW+XpWZlZcHCwiWUiwXprNfPo5TUenTSn56i5JR0OrTvN5o/7RqSIlVaQKXYlMLYMm8AACAASURBVJZPvfiUFtTiI7s1ERvKnHAPEf/osHr1auGya1bmZzNbOZeuE9ZNYeXc/rvVs3oRTNtIWZR++fptlu1VQcqN/e66GyyOVApSXocXcaQQpJbHCw1AAARAAARAwJIABKklIjQAAfcJqK6dXJ+U65RG6pLWT+5PL0iNLKTdB/9NxI2yiNW78EZqTonaDwvPTdv30MIf1ivCc71rOK69YLCl665ekMaC665ZHKkqSL2II4Ugde3oomMQAAEQAIEEIgBBmkCbjaX6m8DixYuJLdEsRlmUmlnTnKxi85rZNPOVM6nk6F5SXXY5odG0x3uI1+XFsaajrplHe7YtF+67Uqw6GQ9tqwh4LTzNuNtx3dULUu7L7667ZnGkqiD1Io4UghRPPAiAAAiAAAiETwCCNHyG6MFlAuyKOvv+8fTbwhnUoFUXOu2RGZSclu7yqIHdezEHTirFpULYhTeUeEOesVkcaZseEwKSGnFbdtOd8dIoIUpZjJ5y1mRq3OJkIVTr1W8hxCm7/eIyJ8DCk693P1ss/l7043ph/fTTZeW6ayRIef5+dt01iyNVBakXcaSJIkhXbj5AlZX6U11J/GKjzNrijUpSGlQSNcpM89NjgLmAAAiAAAj4mAAEqY83Jx6mtuWHubT87Sdo85JZYjk1k2tRq4HnUO+r/s+2qPRCDFqx9moOaqkQTnDEiY6cXMESG7EoLTrjeVORKe/dtPozIUbT6jS0LAvjZG7x0JYF6B/i85eq7LYxcAVz3ZVZdvXLYNfdZp1ziP/222UWR6oKUp6z23GkiSJIR97/MdXL/b2u6+/K9A/5qVOq2j+r/qOympKtpIb1WKxWCVp+v1G9VPF3w3qpv79WQQ0zUrR2VW2q7qmsqBAiGILXb08l5gMCIAACoROAIA2dHe60IPDzZ6/S149PNGzVrM8IGnT3G7YYeiUGg03Gyzns2LGDZs2aJVx2+/fvT40aNbLFyaiRPqlRMDdctcRL14G32SoLE/LEYuDGWBWfRmiDue6aCVLux8+uu0ZxpHpB6nYcaaII0lH3f0wZUpBG7dllAfuHJbaysuJ3TVshxKqw0FZUUMN6KdQwI5UqK8qoQ34WUSW/xv9mIZumWXSjtgwMDAIgAAIgUI0ABCkOhSsEykqKadqlPejwzk3CzbboLy9QdvP2dGTPNlr1wQt0dN8OOvnGZ2yN7aUYNJuQ13NYtmwZLV++nNLS0mj48OHi71AvteaoGkeq9qfPsmunLEyo8/Hjfb/+toXen71CTG3Rj7Fj+XTC0sx1N5gg5f65DAwLU79dRnGkW7bvpBEXXKdN1W233UQQpJu37aSLH/+Mclp29dsRsDkftsJyU1azFVRRwdbWFCFQWaiygK0sL6ecjFrCIivEbSWL3FSIV5uE0QwEQAAEwiUAQRouQdxvSODgtg304bX9qOTQPuo6/jbqdv7tQUkd2rmJlr/zJK368AXRjl17e1x0D3U841oRF6nGkHY9/3ZaMe1p2rZsfkA7dQB9f/xebqeT6PgxV1PzvqcHzMVOW68FKU9w3rx5tGnTJsrJyaGBAweGnOTISpAalXixKgsTT8d+/jeLacSZl1FSrdqU1ayn+DteLyPX3W8WzaczLxxpumS/uu4axZHqBSkvasC4G4mFqRsXBKkbVKPZpypeK6miolwIU/77+Px6Qrh2aFrvd4trOXVslh3NyWJsEAABEIgbAhCkcbOV/lqIaiFlcXnSDU9T60HnWopXtQHfxwmMGrTuqglSs1X2u/VFatn/TPG2KoaN2ofSNhqClOtXzpgxgziulGNJOaY02MWZc79843xq3+dKatn5DBEryvNe/Nnd9MPsB8WtepddNeZULfGSSBbSq2+8h15/60PBh8VoWmYTqpPTyl8PVIRmY+S6ayVIeWg/uu4axZEaCVI340gTRZCO/+db1LRTvwidwtjvRsTFivjXchHryp+jxx+XRZXlZb8L1ioLLARr7O81VgACIOANAQhSbzgn5Cj6GFIWmN0m3EkdRl0RkNBo0f+7g1a894ywdva/fYqwYLLVcsHj11G3C+6oJkg5/rTfXycLt19phZUxqapwlIK2YWFP0d+nNw8VLsTJqel01pRllJKRpQldJ229zPR74MABIUo5A2/fvn2pefPmpmdJtYQaNTJy15U1SvVCNVhZmEbNTvTteT64ZwNtXjeHDu3ZIObYc+jfLefaqfcIYpdd9WJBGq+itFfXVvTao5dry7UjSLmxH1139XGkRoLUzfIvEKSWj1dCNqgSrBXC9VcTrPmZVYI1P1O8xi7CuVn+c4VPyA3DokEABKJOAII06lsQ3xNYO+u/tPD5W4XrrrxU8adaUs0SHQWzTkoxK0WiKlL1rsJSIMvx0zJzTN2K9W1VK62XgpSZrV+/nhYuXChcdrk+KdcpNbs4idHSL/+P1ix5TasxmtWwHbU94SLqePK1ARl2ue2HT59MaXVyDEu8GJWFadtzgq8OLAvQn/43hWoQ0eLP7602t4z6BTTqqi+J/za7jAQpt41nF17VddeuIPWj664+jtRIkLoZR5oogvTM2/8ftewz2lfPfuxOpiqzsIhhzahFOXX5TzJ1aJpRlVk4IwWxq7G7uZg5CIBAiAQgSEMEh9vsE2BB+fOM/9B3U+7ThKm0UpYWH7KMNXUiSHevXUqf/mWYmJzqmsv/3r78m4D36uQ0td22oGhMVGuhLlmyhFavXi3E6JAhQyglJcX+BsRRSxagq/83hbasm0tb1s2xtTIrUWomSKUoZUspu/HG08Wuu689egU1bZxNdgUprz89K5WadW7gGxT6OFIjQcqTdcttN1EE6ajr/kXtBl/om32Pz4lUxa9WVrAbcC0qLyul4/MzqUPTusIlmIVqp+b+efbicw+wKhAAgWgRgCCNFvkEHFfEM754t3DPlYKxYbueEKQ2zgK77M6ePZt27dpF+fn5VFRUZOOu2G8SigA1WjWL0sKeFxq68J5+1mU0b8FiU1jxGlcqXXd/2/wr9R7cxfZh8ZPrrj6O1EyQulX+JREE6cIfVtDVD0yBILX9hES+obCoCvffWlRRViqsqeVlJUKwcombTs3rR35Q9AgCIAACHhKAIPUQNoaqbqVUBSlcdoOfEE5u9Pnnn1NxcTF16dKFOnToEHdHSgrQQ3s3CkuoqNYQwavnqfdUE6VWglQOn5JeX2Thjafr4b+eRSd0bORIkPrNdVeNIzUTpG7FkSaKIL3kjsepy5jr4+nox8VaqoRqOTWsm0LlpcUioRJbVHPqsjUVIjUuNhmLAIEEIQBBmiAb7fUy2T32m2duEkmMZJkVTiz07TM3028LZ4gERvoMuvrEQhwfWnDSKArmLquPIa1ZK0VzrWW34GEPf0Sc1EjNvCtjQENt63UMqbp3O3bsoFmzZomXBg0aRI0aNfJ6ayM6HgtQdr3lv7/7/N6IC1CjyepdeO0KUu4r3uJK2XX3wZuG0xnn93e0r35y3VXjSM0EqVtxpBCkjo4NGntAQIpUjkvNqcN/alKHJvVErGqnArj8erAFGAIEQCAEAhCkIUDDLdYE1HhNo9ZqwqFgbTkO1IkgTU5LD4gV1Y+til5+L9jYattolH0xo8yxpBxTmpaWRqeeeirVqVPHekN81EJaQbeun0tb1s7xRITql6+KUieCVIrSeCoN06RhLVq7tMqN3smV0zyD+E+0LzWO1EyQ8hzdiCNNFEF6/vV/pxPH3xPtrcb4IRJgd19OolQlUpOoQZ2kqiRKQqTmhNgrbgMBEACByBGAII0cS/SkEGABt+WHObT09Ydpx6pF2ju5nU6i3lc+TPVbdgrgxRbM+ZOuoW3L5ovXM/PbUNthF1LHM64VCR1m3z9eWFb11km9hZQFKV+ybMzmJVXWRL5aDTyHOp19I2U3bx8wtp22fhKkPPl58+bRpk2bKCcnhwYOHCgy8Pr1EgJ08RQ6tGej+JsTd/jhknGlL82o1OqQOplXPJWGKdk3h8qO/Oxk+eQX1101jjSYIHUjjhSC1NGRQWMfEWCRyv+/1qheKmWnVVJDkem3nqininI0PtooTAUEEoQABGmCbDSWGV8ESkpKaObMmcR1SgsLC6l79+6+WuDBvRvoZ5kNN0pWULtAft7fnV6cXmG3eUC7eHHhrSw/SMW7Pib+28nlF9ddGUcaTJC6EUeaSIKUY0hT62Q5OR5oG1MEqsrRcLIkTpTUvnFt6tCE41GTYUWNqX3EZEEgNglAkMbmvmHWICDE6IwZM4gz8Pbq1YtatmwZVSrSEvrz4v+ImFC/WELtQNl7OIVemN2a+G+nF4vSenkdqVZ6ttNbfdWeLaRsKXV6+cF1V40j7Tb0PMMluBFHmkiCtP3gCykj17yer9Nzg/b+JyCtqKJOal46tWeBWgexqP7fOcwQBGKPAARp7O0ZZgwCGoGNGzfSggULhMsu1yfNzvZWFH2/eA59/785tHrevdSyCcWUCNUfIxajM5c3pu9+cZ6dMl5Kw8Sq664aR2omSHm/Ix1HWjepjG4fHX/ZrtVnY9r0OXTrQ88QBCn+jydQoNah9k3qVCVLQn1UHA4QAIEwCUCQhgkQt4NAtAlwgiNOdMTJjYYNG0YpKc6tfKGsgcXodZcM0G6tU5uoc0uilnmh9OaPe1iUsiBlYRrKFetxpbHquqvGkQYTpJGOI00kQdqyz2jKadk1lMcC98QpAZEsqbyMGggLKgtUdvFlger8R704RYRlgQAI2CQAQWoTFJqBgF8JsMvu3Llzafv27ZSfn09FRUWeTPXBu/9Mn34wpdpYLEz7dCDK9dZYG9E1f7G8cciiNNbjSmPVdVfGkQYTpJGOI4Ugjehjh85inIAoOVNRJkRpe3bxzWMLajIsqDG+r5g+CHhBAILUC8oYAwRcJlBcXEzTp08n/rtjx47UqVNgFmOnw+/evZu+/vprYXlt27YtnXTSSSKjr3pdd+kA4a5rdrELL1tM66Q5Hd0f7cONK43l0jDHdn9M5ce2ONoIzrqbV5hN6ZneWOj1k5NxpMEEaaTjSBNJkDbt3J+adurn6EygcWITEC6+ZaWizAwnSWIX30Gd8xMbis9XX15RSf9dtJ2mL99DBQ3S6K6RBZSaXNPns8b04oEABGk87CLWAAJEtGPHDpozZ45IcjRo0CBq1KiRIy5ShHJM6s6dOwPuZTHat29fGj16tPa6lSDlhmwtbZVHIr40FoVpOHGlYv05rcSfWLvYdffo9qmOp82itNWJuY7vi8QNMo40mCDlcSIZRwpBGomdQx8JQaCykioqyoXFtH5qBfXr0EjURO3comFCLD9ai5yzei9Nnre12vB5mSnUNjedxnTLoYYZf/yIWFJWQX95ey3tPlxGqck16LFz2lC92snRmj7GTSACEKQJtNlYavwTYIsmx5RyHCnHk3JcabBLFaG7du0Saf+DXaowtSNIZV9SmHaKbiLgkA5AuHGlKen1KSPveGJX3li6Ys11V8aRWgnSSMaRJpIg5fhRjiPFBQKRIFBZUSFKzDRIr0HtG6fTgONzqSNiTyOBNqCP17/dJqydZldSTaLLiprQyW2qSjrBQhrxLUCHNglAkNoEhWYgECsE5s2bR5s2bRJlYLgcjP6SIpQf/p9++slShBqtm4XpgV1raPni9xxhiWVhysmO3lrYzNF6ZeNYjSuNNdddjiMdPu6WoHsUSbfdRBKk9XILqN3gC0M6/7gJBIISYOtpeZmwmLb73bV3YKcmgBYBAlKQ6q2dP246RE/P3kRHSqpqcF8zoCn1aZUZgRHRBQiERgCCNDRuuAsEfEuAXXZXrlxJHTp0EOVg+IqECDVacGnJIdq95XshTp1csSpMEy2uNNZcdzmO9KJrJ1kexQHjbiQWpuFeiSBIn3z5LXpqytsEQRruacH99ghwYqQKKjt2lOrXJurfoREdn59JnQoa2LsdrQIImAlSbrTjYAn97b31QpTKeNHkmjXo8S9+o+9/PSReu2NEc3pvyU5hZdWLWramyrY9mmfQ1QOainjT3YdK6ZMfd9HnK/dqc2nXOJ2GdaxPPQvqidfUe6/s14Q27ztGHy3dHTCGvh+25p7TM5dO6/zHWeB+3vluB81atVcT1zzWRSc1pvzsGE1gkaBnGII0QTcey04MAh9++CGFYwm1S4mF6fZf5tGRg9VjVYL1EYulYsJ14Y21uNJYct3lONKpb6y3PLaRiiNNJEGaWieLuoy53pItGoBAJAmIxEilJVQ/jURSpP4dGlKngsAEe5EcL976CiZIea369+ukJgUIUk5q9M26/SIOlQXh3ae3oFaNqsJPVEH7p245dEaPRgGvGbGUllhVkKrtpOgtLqvQxLL6vjoHNd5VP5Z+rvG2r/G4HgjSeNzVBFvTwW0baP6ka2jbsvlUM7kW9bjoHup4xrUBFNgdaPb942nrD1/R6U/Mpuzm7eOWkrSGshjlyyouNJIgDuxeIyympccOOeo2FkvFJFJpmFhx3eU40pXfWVtSIlX+BYLU0WOOxiAQFgFVnJ7SrgF1aFoXSZEsiFoJUpn0SAq4gpy0aoJ0/9EyTRxK4cnDBrtXFYRs6bzvo18CEiWpwpf7Ui2sqlDmfq4dmC8sq9zP5Hlb6MwejYQolmvTjzVlwVZh4eU+bxxyXFhnDjd7RwCC1DvWGMkBARaQP8/4D/084xXavfYHcSeLzRanjKVOZ9+oCcqykmKadmkPOrxzU0Dv/W59kVr2P1N7bdH/u4NWvPcMdR1/G3U7/3YHM4mNpk6TE7m5KraWsgsvi1OnwpRrl3Lio1ipYbp+R116YXbrkHByXClbS7k8jN+vWHLd3bepHVWUBS89E6k40kQSpHxGTxx/j9+PKuaXIAREUqTSY1Q/rZL6SXHaMjoZvv2MPBKCVO/Gy1ZTo9fMhKuVeNW7AquWTzNRqbZRRbI6FrIE+/lkVp8bBGls7VdCzFZaM39bOMNwvcmp6XTWlGWUlpVD25d/Q5/+ZRg16zOCBt39Bv382av09eMTA4Snvk08QZRC9KOPPhKWUC+toVYcpTBli6nTK5ZqmCZKXGmsuO4e3NaKSouDZ5fm8xgJt10IUqdPNtqDQOQJVFaUU1kJi9MK6tc+hwZ2bEy52XUjP1AM9hgJQcpxoXpr6HH1U7XyMFIQrt52hO7/eIOgpE+SpH/vxBb1AuJPVUumkSuwHr3axmxb4LYbWwcWgjS29ishZsuCdM5DF1NKegb1vur/KDktnQ7t3ETfPnMzSZEqLaBSbErLp158SgvqsQN7NBEb6xClCP3mm29EvVA/iVAjtqEK01iqYRpuXCmXhslq1tPXR5OtpCX75lL5sS2O5sm1SfMKsyk9M7jV0lGnQRqXFdelA9us6wtFovxLoglSjiHlWFJcIOBPApVUWV5BpSVHqmqdtsuhcf0L/TlVj2ZlJUjtxJCyINWLxI5N6wrxqYo+vwlSWEg9OmQRGgaCNEIg0Y37BKT1k0fSC1IjC2mX8/4i4kZZxOpdeN2fbeRHYCHKltCvv/7ad9ZQO6sNV5jGQg3TeI8rjQXXXXbXZbddqysScaSJJkjbD76QMnILrNDifRCIPgEuJVNRTg3Sa1J2arnI1juoc9Poz8vjGdjNsitdY9VkQzLzLgtS/estG6bR7J/2adl5jUQrJzmSV7B4U71brip+Q3HZ9RgxhosQAQjSCIFEN+4S2PLDXPrynxdQyaF9pLrsckKjD6/tJ16XF8eanvbIDNq7YZVw35Vi1d0Zutf7okWL6LLLLhMDZGZmUqNGjcTfsXqFk5G3VV5VjKmfr3DjSjmmlGNL/XqF6rqbmZtOeYXeWNfsuO1GIo40EQTpbQ89S+9O/1IcRwhSvz6VmFdQAr/XOeUyMoWNUmjA8bkJk6nXTh1S1cppJkiZrxSVKms1flO9l62Td5xWIJIPWZWX0YtOtR99wiJezwkt6pHq8qsmPuK5yXIxuw+XIalRDH00QJDG0GYl0lTN4khbDTwnIKkRM2E33S/uPVeIUhajJ93wNOUe31sI1Yzc5kKcsttvLF6bN2+mgQMHVpt6WlqaEKa5ubmUmpoai0sTSY8O7FobUqkYvwvTcOJKeTP9XBomFlx37QhS5hxuHGmiCdKWfUZTTsuuMfl5g0mDABPgTL3lJcUiGVJRYX0Rb9q4fkbcwpGC1GyBLOYuK2pCJ7ep+rEwmCDVx20axWiqbrv6Mc2Er5EVNFg/Mj7VKo4UWXZj61hDkMbWfiXMbIMlNmJR2vfax01Fprx383ezhBhNy8yxLAvjV7C33347TZs2zXR6LEzZWiotp35dh9m82Fp69ODWkEvFdG5J1DLPn6sON66Us/ByXCn/7bfL7667XsWRQpD67WRiPiBgk4Bw6S2j+rVrULtGKcKlNx7rmxpZNZlQXmYKndI2i3q3rEcNM/6I7w8mSPW1Q1WXXpW6LM+ybPNh7eWTWmfSyC4NKD87rZrwNROOLDj//dUWWrX1iLiH5zygMJtO6/xHaS9pDZ2/dj8dKanQ2o3umiMsqexKjCs2CECQxsY+Jfws9UmNgrnhqiVeuESMnbIw0QR8aPuvtO6L12nbj/MpvVEzaj1kHOV1LhJTshKk6rxj2Woaanwpr9/vNUzDjSutl9eRaqVnR/OIGo5devA74j9OLy9cd72KI000Qdq0c39q2qmf0y1HexDwNYGqEjLFItb0lML6NK5fYidC8vVmYXJxSwCCNG63Nv4WptYcVeNI1ZXqs+zaKQsTLVIsRNd+8Totff0h4SZTUVmpTYVdjdsMGUePz/yJFi5c6HiKbDFld152642lKxxh6udSMeG48LKF1I9xpaG67vJ5bNYlx/Wsu3bcdsONI4UgjaVPF8wVBCwIiFjTUqqfXoMKG1ZZTTu3aAhsIAACHhCAIPUAMoaIDAErQWpU4sWqLExkZuasFxaiP77xEP38+WtUXkFUSX8IUX1P+8uS6LfiVFp+KJ1+K3ZeNkNaTaVbr7OZRq91qMKUraW52UTsylunyjPIN1c4opQX4ce4Uj+77toRpMw1nDjSRBOkHD/KcaS4QCDeCVTVNi2m7JQyOqVdAxrf3zpzd7wzwfpAwE0CEKRu0kXfIRHgzLlf/esyKhxxCRWcNErEinJc6Pev/JN+fGuS6FPvsqvGnKolXvxkIV36+oO07os36MC2jcIiai5DjbGxOF1xKJ2+3hdaAgYWp82aNYspqykL091bvqcDu9Y4OkuyhqnfMvLGY1ypX113vYgjTTRBWi+3gNoNvtDRs4jGIBDTBCorqbysRCRBatc4jQZ0yKVOsJrG9JZi8v4kAEHqz31J6FmpllAjEEbuurJGqV6oBisL07Cwp+ucZXyo6pbrVIjqJxkJq2mslY+Jt1Ix4caV+smF16+uu17EkUKQuv4RigFAwDcE2GpaWnyI6iUdo3NPakFDurfwzdwwERCIdQIQpC7vYFl5Bb09dwW9//VP9P3ardpoLfOyqVOLXLp8RA9qk/9HxjCXpxMz3XMSo+XvPEnrZr+p1RjNzG9DrYeMpw6jrgjIsMttP715KKXVa2BY4sWoLEzrQedWYzF16tSQ+Zx33nkB96pCtEwXHxryIAY3RsJqynGmbDmNhYtLxbDFtPTYIUfT9aPFNJ5ceP3qumvHbTecONJEEKTn3/B3Wvj9CvG8pdbJoi5jrnf07KExCMQbAU6CVHrsCGXVKqF+hfXp/EEd422JWA8IeE4AgtRF5L/t3E9/uvu/dODIMdNROjRvSFPvPJNqp9ZycSbo2g6BSAhSGR+65vPXqayykiqVREV25hBqm0Symsr4UhanoQhTP5WKCVeUpqTXp4y8431RGsaPrrt2BCk/c6HGkbIgvbh3A6pRo4Z4dGvWrCn+m/9OTk7W/k5KStJel21Dfda9vg+C1GviGC9WCMiappnJJdSP40wHtI+VqWOeIOA7AhCkLm2JKkZrJdWk68f2pglDumjCc92WPfTGrGX03ZotEKQu7YGX3R7e/isteOxq2rJ0HrFF1HmEaORmmyhW01ATHzFpP5WKiZe4UraSFu/6mPhvp5dbWXfdjiOtTceEIOWLhab8wwKU/7Ao5T/y32obp4yi1V4VpDyHE8ffE62pYFwQ8CUBIUxLj1UlQGqbTeOQAMmX+4RJ+ZsABKlL+/PgG/Po5c++F71PumoYnd67ra2Rtu4+SJM/XUKvfrFUa39CYVO6aGhXGtKjFbEL8P+9+bXou3ZKMn356EVUv166aMvvXfPkJ/TlD7/Q4O4t6dErhwoBzK8/Me1bmjp7mWat5T7/fkF/zV1Yvfdflw+hdVv20gsfLxZjfP6vC+juKV+KfieOOZG6tc6jSe98Qys27CAW2zed1ZcuGd49YH1W69DPVz+mui5b4KLUiIUoZ8xdM/N1IUTV0i1RmpI2bKJYTcMRppyRlxMf8d/RvuIhrrSiZCsV7/rIMcpaaUnU6sRcx/dZ3WA3jjRUt107glQKU2kllaLUau5+eR+C1C87gXn4noBIgMTCtJyK2mbTwE551Lh+aEkIfb9WTBAEIkwAgjTCQLm7YyVldOqtr9DWPYeEMHz2+tNtjWLl4iuF7TtfraA7XpwlxOAbd55JXVo1Fv2r97NwvO5PvQPmop+Eer8qSNV2ekFqthBVdNtdR7Ax/S5I/SxEjfZIWk25fAz/t9NLlo/xc6xpOMLULzVMw3Xh9UNpmJJ9c6jsyM9Ojxhl5qZTXmGW4/usbrDrtjtg3I3EwtTJlVJ+mC47qUpIm1lI402Qcgwpx5LiAgEQMCHwe2be7NRyYTEd2DGPcuvXBS4QAIEgBCBIXTgeRsLQahhVnKlCkS2N5/7jbSFupUX08LFSLTZVCk/u30ioSkutvs+/vzJHs6SyYNaLQ72FVVpeeRz53q4DR7R5SOHtZB316qRpFl21Xz/H07IQXffF6/TD6w/5ziJqdcb4/USwmoabkZfFaTRrmIYrZk0F4QAAIABJREFUSpNq1aasZj2jFlfqN9ddu4I0lDjSRBSk7QdfSBm5BXY+btAGBBKbAAvT8lJiYVrYsBadV9SGcrPrJDYTrB4ETAhAkLpwNBb/vIXG/fMd0bNqOVTdeOWwUsgFE7F6oXl8QSNNyMmkSLWSk6q9VrNGDc1SqwpXVbxKkauKw2CuwPokTHJN8nVVpJqNKcWxug79mC5sS1hdxroQNVp8pKymubm5lJqaGhZfN24OV5hGs4ZpJOJK2VrK5WGicYXjutuscw6xC2+kLrtxpA2aFFCvkX92NGwiCNIB51xDm7bt0LhAkDo6ImgMAkRUSRVlpXTs8D7q1y6H+ndopHm2JSKeHQdL6N9fbaFVW49QUk2ic3rm0mmdA6tNcK32x7/4jVZuOUz3jm5B+dlpiYgqodYMQerCdquCVBVlRoJUCrkVG3cailienpHA1YvUdsflVBOfVq6z3LeRONS7GatWTytB6mQdw05oHRDzate12YUtM+1SCtGlbzxEZeWVVO5R1lwv1yitpr8VpxC79Dq92J2X65rK2qZO73e7fSyXionluFK/uO66GUeaiIK0ZZ/RlNOyq9uPLfoHgTgkwDGmJXTs0F7hynveKW19HWPKonDO6r305ep9tGFXsdgPFpC9W2bSyC4NqonEFVsO08dLd9GyzYe1tie3zqIL+jam1OSa4rWSsgr6y9traffhsoD9vWZAU+rTKlN77fVvt9H05XvoT91y6IwejeLwLGBJegIQpC6cCVUIGsWQqjGmoQpSvUW17/HNhKBVXXPtCFIjCykEKdG2TRtp6aev0YIpD1Dt5BqUU7uqrEO8X/FqNQ23VEyrvKrkR9G4wnXh5dIw7MLr9RWO6y7HknJMaaQut9x2402QcpkqfamqgedOpM3bd2pbAUEaqVOJfhKWQGUllXHyo+QSOqWwAY3rX+g7FNJC+f2vxjW/U5Nr0GPntKF6tZPF3KWANFqI2nb1tiN0/8cbqEfzDLpxyHFC8E6etzVAeOrb+A4OJuQKAQhSF7CaxVHKoYwEqRNXV05ipLdadm6ZS//9cjmpFkx1HL37rH7Z+gy9qrXSiYXUyTpUl10nyZ9c2LKALn/4Zi5df/bggNfq1qpBuXVqUqusJMpNr/qlL56vcK2mzIYtpuzO26iRf37dDCfxEZeKiVYNUxalM5c3pu9+qR/SsYtWXCknN2JLqdOLXXYj6bprV5C26TmA2vTob3u68SBIKyoqxHqlGNX/PeyCmwIEadPO/alpp362GaEhCICAMQEuF1N27Ahl1SoVFtPzB3X0DSoWpM/M3kS1U5I0C+fuQ6U0ZcFWkiJVtWq++b/tdOBoudaWraVPfPEbHSmp+nyRbaXYlJZPvfiUFtRDx8oDBK9vwGAirhGAIHUJrb4O6T8vGURjTqoqmmwkSNUYULZavnLbWBFjoPajd5eVbrvqElThqRfGj18zXJSO4UuWZdm656DIAhwpQepkHWpbPwnSfsfVCnoqWJzWSalBrTKTqG5KjbgXqJGymkq3XpceOUfdhitM+3TwvlRMJOJKOaaUY0u9vPzguutWHGksC1IpPFmQGv2R74++7HbasmOXdmQgSL18ejBWIhCoqCijsuIjlJlUTGf3aUan9mzt22VLi6YqMo0mq7ewmglQ1UI6pltDETfKglfvwutbIJhYxAhAkEYMZfWO5i3bSDc+O0Or/Wk0lCoy1VhRfVt9iRd+X++Sa6eNvl+j7LjhuOxyhly76wgmgl3clqBdT3/7FXropkscDS+tp2w5ZQtqPF+/FafS8kO1Q4o1ZS4cb8qlY/xiNWVhunvL93Rg1xrH2xatUjHhxJXyIr0uDeMH11234khjVZCyAGXBKYVoeXk5yT+qOOU2Z11zD23duVt7Pjh+lN12cYEACESWQEV5KZUcOUD16AjdMLordWmdF9kBwuxNtXrqXXb1XesFqRSYnNDob++t1yynfB/Hpd59egv6bW+xcN+V7rxhThe3xxgBCFKXN2zHvsM0a8l6emvuClqx4Y9Mhd1a5wn32nEDO1Gb/D+yi7Hl8s6XZtH85b9qMxvdtx1dPqJHQDt+U1+qRW9BlR1Ia+gHC37SxHHLvGy6cmRPGtqzNbGIjJSFVJZssbMOu4J06tSptnapefPm1LNnT0pJSbHV3qjRy5PuoymP3R/y/dJ62ji9pnDxjVf33khYTWUSJP472lc4GXlzs6tceb0sFRNuXKnXLrx+cN2167brpPxLLApS1TIqRWhZWVk1QSpjSc+59t4AQVovt4DaDb4w2o8sxgeB+CQgSsWU0LGDe+mUwugmPjKLIz2ptXFSI3VDVOGpF6/spvvo578KUcpi9LKiJtS2cboQqo0yUuiukQVaEqT43GSsyogABCnOhe8J2BWkvJDs7GwaOHBgyKI0XEGqh5kI1tN4sprGUkbeSMSV1svrSLXSsz35DDi2+2MqP7bF8VjpWanUTFcSwHEnRGRXkDqJI3UiSGvWrEnyTyjzj9Q9qnVUClFVkErLKY/H/33udfdBkEYKPvoBAbsEOPFR6VHKqlUmhOn4/lUhX15ewRIbsSi9+OQ8Q+FoZh01m7ts/+OmQ8JSmlE7ybIsjJccMJY3BCBIveGMUVwmcPjwYZo1axbx3+GI0kgLUnXZLE75EomR4tB6Kq2mvxanEpeQcXrJ8jHszhtNqylbS48e3CpceUuPGWcYNFsbJz7yMiNvLMWVsuvu0e32vB30fCORddeNONJQBGmNGjWI/0TrkoJUbx1lUSrdddVsu9ff/xT9sHKtNt3UOlnUZcz10Zo+xgWBhCIgEx/VSyqmfoUNaMLgTlFbvz6pkZlrrZpx1477rVriZWSXHFtlYaIGAQO7RgCC1DW06NhrApEQpVYxpOW169PRvF5U8+guSj66h1L2rQt5mfFsPWVxumBfRlixpixMOd40Wle4iY+8FKacffethaGz8iquNJquu27EkcaaIFUz6BoJUn5NbcPPHgRptD6BMC4I/EGgoqyUSo4eoLqVB+nhi/tT4/p1o4JHrSNqFEfK2XY/WloVc25HjOqz7NopCxOVhWNQ1wlAkLqOGAN4SSBcUWpU8oXnX167AR1t0osOthxGlRVlROXlYllJxXspdd86IUzTty0Oa6ksUOPNehoPVtNYEaaxElcaTdddu267duNI7QrSpKQk4j9+cNmVLrlG8aP8mrSgyhhSvSDlD7kTx98T1mcdbgYBEAiBQGUllZZwmZgSOqVNdMrEBBOkagZeFqNXD2gaNBbUqMSLVVmYEKjhlhghAEEaIxuFadonEI4o3bZpI53TJzDl+qFWp9GhlsOFEK2sKOfAKsPJsDhNLmar6XpNpNqfdWBL1XrK7r3S3TfU/vxwX6xbTcMVpl6UiokFF95wXHdzmmcQ/wn1sitI7caRhiJIo+myK0Umi041s64+qZFsx38/9PwbNH3uwgDkEKShnkDcBwLhE6jKxrufMugw3TCqK3Vt0zT8TnU9cFKi577cTIPaZ9MJLeoJYcmxnu98t8PQAupUjKpxpmqJF1hII76VMdMhBGnMbBUm6oRAqKJUFaRsFd1//Pl0LKsFVZaXmQpRs3lF2nrKwlRYUNNrOkHhu7YsTKsSIaXHZKxpOKViOMbUbWEarijlA+O2C2+0XHcjHUcay4KURalRUiNpIeVzYCZIOYaUY0lxgQAIRIkAJz0qOUqZtUqoqE0WTRjUMaITUS2hRh2r7rpWbfn+ggZpAdlzpYDVu/UGKwvTqlHtiK4RnfmLAASpv/YDs4kggVBF6cltG//hnstClK2iYV4sTvlit17p4htql7K0TKvMJKqbUiOmBWqkrKa5ubmUmpoaKtKQ7gu1VAwP5kUN0/U76tILs0MvsJ6SXp8y8o4nLhHjxhUN191Ix5E2Si2hs7rVF3ik5ZP/li66ycnJ2n9Ll12/WEhVQcrWUilO9YL05Xem05R3ZwQcgfaDL6SM3AI3jgX6BAEQcEBAq11a8yhdP7IzdW3dxMHdwZtyEqNPftxF89fu1+qG5mWm0Clts+jU4+tr7rh2BKkqYLnf+z76hTLSkg1LvBiVhTm5DX4Ai9jG+rQjCFKfbgymFRkCTkXptK9X0+0vfVnlnlvGQtTYPTfc2blhPWXLKVtQY/GKlNVU1jb1kkG4pWJYnLpVw9TPcaXRct2167ZrJ4401gWpKkQhSL381MBYIBBBAqJETDEd3b+Dzu5TQOcPPD6CnaMrEPCGAASpN5wxShQJ2BGlm3cdpNtfnkPfrvytKmlRRYWnM2aBGknraeP0mjFbWkYmQvp6X2ixglw+hjP0emk1lfGlLE79ViomXBdetpCmZTYRbryRvqLhumtXkOYXdqXO/f8UdMnxJEilONVbSGfMXUQPPv96AIeWfUZTTsuukT4O6A8EQCAMAhXlZVRafJAyahyholb16OKRfcLoDbeCgLcEIEi95Y3RokRAFaWFhYXUvXt3bSZPfbCYnv5wMXFa9Soh6o5V1O7SYT2tIhWu1ZT7YIspC1MWqF5c4SY+crNUzBfLG9PM5Y1DxuBGXClbSUv2zaXyY1sczys9K5WadW7g+D67caS1M7JowLgb416Q6q2kekH6w6q1dP19T0GQOj5puAEEokCgspLKy0royL7tdHaf5rCWRmELMGRoBCBIQ+OGu2KQAIvSVatWUbdu3URc16LVW+i2l+bQph17Q0pa5BWCSFpPec6xWFomUlZTFqj8x+3Lr8I03LhStpZmNesZ0bhSr1137caR8hmxctuNBwupKkhl2RcWpXxxUiMjQdq0c39q2qmf248R+gcBEAiRQEVFGZUc3vf/2TsTMDmqcu//p7unZ81kIysRMCFsQkDZBYUoq8iioGGRC4giICSuVwQXQL1wcQOCXEQRPq+ICwiICoosuW5sCZCwSUISSMhkMvt0T29V1f0976k+nZpKL1Xd1d21vOexnxkmp87yP6fb+c27oSeUwvsWTsYnP8zW0iql5McapAADaYOEdss0m/pH8dWf/hXPvPY2WsMhfOFj78WFJ263FtI6VS2Lz978R+G+eu83l2DhPPtWCLfst9g63h4k99wVePrVzSAXF9DLI81oPaXkSDJZUjXLN5aW8UrsqRNWU3Lp3WWXXRpiNa0VTBfNB+bPqeZ0Sz/jRFwpWUvJjdepVovr7pw9p6JzctTWUqy67foVSGUtUmO5F2MMKQOprevEnVkBVyqQy2WhpMaRGN4qYkvPO/7drlwnL4oVIAUYSH1wDwggf7viZfxmxct4eeM2sSOCzQ8dugcuOunAAlCmMyqO+8rP0TsUn7DrH1xyAj582B6Fn133y7/hzj8/j8tOOwRLP3KYDxTavoVn/t2Lc7/7kLCI6qVcGhsr6rSYElAp/jQ68kZNwxOgesl66oTVVCZBqrfVtJaMvPUoFeO2uNJaXHdb28NYcMgsW3c/OTIL9KrUps/dDYeefEHJbpUspOSJYcy0GwqFCtl4K81dj3831hctl2XXCKRb+4ewZOk1E5ZD8aMUR8qNFWAFXK6AcOFNITE6gC5tFPT73pydOGOty08tkMtjIPX4sUtr5hMvbCi6k45oBE98/3xM6+nEc69vwdnfuRfHvGc+bl32Ydz7fy/jyjsemwCe5j4el2fC8pf/fiVuefA55DQFOa1+GXSbpZnRehpJDdcEqEbrKdU/pf92a/OS1TQZ24rBLc8jEeu1LWc9SsXUGldKpWHIhdeJ1kjXXafiSL0GpHROBKXSQmp21yUrKcFoJSDtmbUb9jrmPCeOncdgBViBBiiQ1TJIxYfR05LAspP3x3v23KUBs/IUrIB1BRhIrWvlyp4EpJ//n0fQ3R7FN849Ch1tregdjOHqnz8JCanSAiphU1o+zfApLagj8VQBYl25aZuLEi66P1uBp17dLGDUibqiNpfQlO5OW08JTIUFtTPUlP1YmdQrVtNaSsXMmgqQK69TpWKccOF1Kq5Uia0Evew2spLacd11Ko40CEBKZ3HUWcsmHAkDqd0byv1ZgeYrkMtqyCTH0BNK4v17TMX5Jx7c/EXxCliBvAIMpD69CtL6SdszA2kxC+mlpxwi4kYJYs0uvF6W6P5/vI4r7nwy76KrkHnAy9upeu31sp52R1tcCahOWU0pOy/Fm9aj1Rpf6mRGXieg1InSMI103bUaR7rwoMVYeODRRa/A9HACZx6sZ3BuaWkpvMhVV77c5LJL6zRbSM1WUpnYSPYtBqRtXVOw/2kTIbUe7xEekxVgBRxWIJeDkhlHYqQfHz9sF/zHsfs7PAEPxwpUpwADaXW6ufqpf72yCZcv/xPGEmkYXXYpodFHvvEr8XPZKNb0l1edgbVvDwr3XQmrrt6ghcXpiYv+TyQu0l10vZO4yML2au4SJOup262mbgHTWuNK6VI6URqmUa67TsSRVgOkFEfa7Cbdcgk+iwGphFYZc3rm0mvR2z9YWDYDabNPkOdnBWpRIAdNySAZG0S3NorvXXw85kzvqWVAfpYVqFkBBtKaJWz+AKXiSE99714TkhrRSslN9+IfPiSglGD0Oxd+EAfuMVeA6rwZPbjnqjOE26+Xm5646A9AVtVri3o8cVG9z4LgNJIaQsfW5+BE7GlXtAWzO0MgF183ufe63WrqFjCtNa7UidIwjXDddSKOtBoglZbUer+vS41fzEJqhlIzkC771nK88Mq6CUMecs43m7UFnpcVYAUcUCCrKUgnRkVc6ft2n4wLTznCgVF5CFagOgUYSKvTzVVPlUtsRFB67fmLS0KmfPbva94UltJpPR0Vy8K4avOmxdxCiYt+v1KAaC5LWXSD6aJbyxkZ3Xspe28tza2lZdxsNSUwpcRHYwNrbUtPGXmdcOV1woW3Z86+aO2cansP9EAjXHediCOtBkjdZCEtlWmXgbSqa8sPsQKeU0CUhkmOIT7YiyVHzMf5JxzouT3wgv2hAAOpP85xwi7MSY3KueEaS7x85qSDLJWFcaNkb73di89d9zP87elV0JIxhNs6EWrrQrRnBsJtXWjtmeHGZbt+TdJ6Gh1ZD6p7WktpGZmp102lZZy0ms6aNQttbW2OnWmzS8U4AaW1xJU2wnW31jjSaoDULRZSgs5yWXYllNKFLmYhpRhSct3lxgqwAh5XIJeDmkkgMdqPhdNa8INLT/L4hnj5XlSAgdSLp2Zhzcaao8Y4UuOj5iy7VsrCWJi64V3+/vTzOOkTl5Wdl6CUGoEpQ2r1R+Rn66m0mr4U7wR9b7e1t7ejHnVNq83IS+uvtYZps+NK6+26W2scqR+AtFRSI2PN0utv+yUeXvH0hLfE3sech0mzdrP7NuH+rAAr4EYFCEqVFJJjVK90BD+45ESuV+rGc/LxmhhIfXq4lYC0WImXSmVh3CrVfovPwFub7dd1pP0YracMqvZO2EnrKc1MFlQ3WE/daDUla2ky1itceZV03N5BAai1hmmz4krJSpoa+INw4bXbqBTMgkNmlX2s1jjSoADpnfc+jLvue4SB1O4l5P6sgKcUoGRHaQGl3dkxfO8zx2POTpM9tQNerHcVYCD17tmJlVPm3C/d9hec9YF9cfxBu4tYUYoLvel3T+HHf9Dj/8wuu8aYU2OJFy9aSO/+3Z9w6Ve+4+gpEqSyy699SetlPaXkSNLd1/6qanvCKauptJzWthrAicRHBKfV1DBtlgtvNtOL1MBDVUk3eVYn5uxZ2q201jjSaoDULTGk0mW3WKZdii01WkiLAen8w0/FTvMPqOpc+CFWgBVwqwK6pTQ1NoTuHEHpcZgznaHUraflp3UxkHr8NI2W0GJbKeauK2uUmkG1XFmY/RfMdqVS9QDSUhuV1lRpSQ21dQoLK7cdFSA4pUZJkWqNPaVxZHIkYUHtbHzZDGk13ZSKglx6q2nk0kt1TZ2INXUCTPebb38XtUIpzVhNaZh6uu7WEkfqVSAl2CTolDBqdts1A+kjK57BdbfdPeHCMJDaf//wE6yANxTQLaWp2BAm5WL4/GkH4j17s3u+N87Ou6tkIPXu2RVWTkmMfvqnVXjwn68VaozOnzMVHz1yb5x77P4TMuxS3zO//VtMndRRtMRLsbIwpx2xt2tVaiSQFhOBranWrka9rKfd0ZaGA2qtVlNSjOB0l112EYBaS2sGmDoRVxrtnIZJc94FKhFjpdXTdbeWONJqgNQNSY1Ic1mLVFXVApjK760A6c6LjsbO+x1l5fi4DyvACnhOAQOUIq5D6V67em4XvGDvKMBA6p2z4pUWUcBKQqNGC8cJlCorToDqdeupk1ZTcumlV7WtGaViGh1XWi/XXatxpHQ2H/rMNROOqBogdYPLrrSQmsu+SEupGUhfeHUdll27fMLeGUirfbfyc6yAdxTQVN1S2oM4jtx9Mi46/QPeWTyv1FMKMJB66rh4sWYFqNzLfkef4Qlh2Jpa/Jictp52RVswuzMEij1tlHuvW6ymtZaKWTQfmD/H+tupVhdespDaKQ2TGXkSauJ16ws09Nxl/53QOTm6w7O1xJFWA6Rus5AWK/0igZXEou+LASnFj5LbLjdWgBXwtwJZTUEqNohJGMf7F07Bpz7CnhH+PvHm7I6BtDm686wOKeAlIC22Zbam7qhKPaynBKYUf9qItinVhpfiHTXFmtZaPqaRpWIISh99aTZWbphWtbxW40rr5bprNY503p4HYNHRHyns0y9AWiyGlKykEki39g9hydKJ1uGeWbthr2POq/rM+UFWgBXwjgIUU5pOjGBySxJHLpyMT536Pu8snlfqCQUYSD1xTLzIcgpMXniE7wRia6p+pEbrKSVHksmSqjlwSozUSOupU1ZTijOleFO7TcaXEpxWWyqGrKWzplae2Ym4UrKWTtnloIpxpfVw3bUaR9oxaQoWn/15BlIADKSV3xfcgxXwkwJkKU2PjyDevwlLjliAC0/x3+9efjovr+2FgdRrJ8br3UGBWuqQeklOtqZuB1SKP42OvFHT8cnMvY2wnjbTalpr4iMCUnLltVIqxom4UrKWkhtvuea0666dONLDTr4A0+bqGSe9biEld9xSSY2MFlLa61FnLZtwJG1dU7D/aRN/VtMbkh9mBVgB1yugUUmY8WEkBrfizCMX4JMnv9f1a+YFekMBBlJvnBOvsowCH/7E5fjb06sCq5EsR0MCyJI0rT0zfK+H0XoaSQ07AqiirEwdY0+l1fStVBuohEw1TZaPsWs1rRVMF8wBrNQwbURcqdOuu9XGkXoZSGWcKANpNe9CfoYVCKoCOWiZFFLxIcS3bcaS9+2OT3NMaVAvg6P7ZiB1VE4erBkKBB1Ii2keRJdfCahesZ4SnP5zZFLDY02dANNKNUydiCul0jDkwluqUXIjspRW0ybP6sScPadMeNRqHOn0ubvh0JMvEM+agZR+Rll0w+HwhFckEhH/Tf9GSY2oya/VrL+WZwhEqRlrkZqhVJaEkf3o65lLr0Vv/+CEqQ8555u1LIWfZQVYAS8qkMtBySRE9t3Y1o34wumH4OSjDvTiTnjNLlKAgdRFh8FLqU6BS6/4Du6+70/VPRywp6Q1lb6SNTXU1gnpCuwnKQhOI6khdGx9Dk5ZT8lyKiyonSFHpXLSajpr1iy0tbVZWl+tGXnJYloOTBsRV5oe/AO09BZL+zV3MmfdrSaOtJSFlMBTQiiBqJeAlBIc0cvssrvsW8vxwivrGEirum38ECvgLwXoD1pKagzJ0UFMysXwxTMOxUHv2t1fm+TdNFQBBtKGys2T1UOB626+A9cv/1k9hg7EmEGwptbLetodbXEUUJthNaWkR2MD65CI9dq+710dQCUwpey7v3naflImuZhypWHIdTfZd4/tddMDre1hLDhkVuHZauJIF/SoOGEf3dIqy7nQVzdbSGmt9Muk0UJqzrJL/y37SItqMSClGFKKJeXGCrACwVMgl9WQScWQGO5HtzqEG5edhrkzpwdPCN6xIwowkDoiIw/STAXu/t2fcOlXvtPMJfhubj8nUJLW0+jIelDmXqeSIzlpPSUw1RMhddYca2rFakrW0mSsF4Nbnq8qIy+B6eH7lM7IW2tcKb3BSpWGccp1104c6cKDFmPhgUfDCpAaLaVucNktBaRmKLUCpHsfcx4mzdITPHFjBViB4CmQ1VSkKcnR8DZ0KYO474ZLgycC79gRBRhIHZGRB2mmAn9/+nmc9InLmrmEwMztR2uqMTkSxZ/W0mRpmQWTw3DKeuqU1VTWNi23v1riSwU0lgHTerrwOuW6azeO1AqQus1l1y6Qyv7X3/ZLPLzi6QnXh4G0lk8LfpYV8IcCVA4mFRtEfLAXR+0xFV+78MP+2BjvoqEKMJA2VG6erJgCw8lteHbzoxiK9+GdU/fF9K7Z2H3GIstiMZBalqouHf1kTa2X9dSJ0jKNtJrWCqaUjbdYqRinoLRnzr5o7dxeILVW191dFu0kXHjtxpFWC6TNSmgkPwCKuezK2FFKcCSTGhkTIN1578O4675HJnyGzD/8VOw0/4C6fK7woKwAK+AVBfTMu4mxQSQGe7HkyPmcedcrR+eidTKQuugwgriUn6y8Euv610BNq1DVLKAngBRtWtcsTO+cLb4u2Gm/kqD61tu92O/oM4Ion6v37Adraj2sp7M7QzWXlqnVakoXhyym5M47c+bMkveoFjCV8aXFSsWs39aNHz9efQKMYnGlTrju2o0jPXiveZ6PISX4NGbZNSY1YiB19UcsL44VcI8ClOQoPY7EaD/Gt23GF87gzLvuORxvrISB1Bvn5LtVklX03pdvxNr+1VDTGjSCUQutFKROXniEhae5S7MV8LI11Y3WUyetpgSo9CrWCEwpvnRsYK3tK1Qq8VE94kprcd2lMjCTpk/ByOa9LO2R4khPWHykp4GUgNNoGZXfyyy7lYB050VHY+f9jrKkF3diBVgB/yuQTowiNTaEbm0EX/rY4Tho3+r/8Oh/tXiHRgUYSPkI+ZaSAAAgAElEQVQ+NFwBgtEb/n4hVCUrYDSrGcyiVa4mPpzD1vUatm7QEB/Oiu+5eUcBWY6GVkzlaIz/7dZdOGk9pT1S/KlIjNQVqipzrywf84+RSVVL1t7ejl122aWk1dTpUjFOufBSvVKymjrhupsa2QNKqquihlSP9Oxzzg0MkD6y4hlcd9vdE3RhIK14TbgDKxAoBbJZFanYMJIj29DTMo4bl57KmXcDdQOq3ywDafXa8ZNVKLB+eA1uf+5KaBkNSjqLXLZ2GC21DIJUglMBqwyqVZxWcx/xkssvwSk1SorkZObeamJPnbKayiRIxaymVCqmloy85lIxf31pNh59aXbVF87owlur6+6UWXuKWNJKrWPSFHzq4st9A6TmLLvkymu0kL7w6josu3b5BFkofpTiSLmxAqwAKyAVUDMJpOMjGB/Ygu5cDPd//3IWhxWoqAADaUWJuINTCqzc8hh++/KN0NIalEx9YZQh1alTc9840noqgbU1b1F100rrYT0ly6nd0jJOWU0pzpQsp8Ym40sJTpV03Lb85MpLiY/mz9EfrTWulMag0jCdU2ciM7ICWnqL7TXRAzN2nYeW3L6Wnj3zzLNw7vEHib5erENqdNk1u+5aAdKeWbthr2POs6QVd2IFWIFgKECfK5nEqIDSeP8mvH/Pqbjms2cGY/O8y6oVYCCtWjp+0I4C975yE57b9Cg0JQslTUXX7Txd375kQaXGLr/11bmeo7vdmkqAWg/rqdXSMvW0mtaS+EhApKFUjBNxpdHOaeieuSsyQ/dXdeXCkQ5Mn2stLtLLQEriEHQa40aNVlIzkG7tH8KSpddM0JSBtKorxg+xAr5XQJSCiY8gNdqPSdkYvnzW+3Dwfnv4ft+8weoVYCCtXjt+0qICP11FmXRXQ8lo0Mgy6iIYLbcFGZcqYJVdfi2etru6SWuqjEsNtXWK+NRmtmZbT+tlNa0VTCkbL1lLo9EoVm6YVrML76SdeqCOT6ybaeXcgwakxbLsUtZdsnLQv1Gj74sBaVvXFOx/2jIrsnIfVoAVCJQCOaiZlEhwND64BZ3KAH5/85cDpQBv1p4CDKT29OLeNhQYTm3Dfa/cKGA0k1ShUfIij8BoqW1yXKqNC+DSrm6zpjptPe2KtmDB5DAqWU/rZTV1AkzJlfdf62qLKw2FVHR2b7Z9C50A0lAohEgkgnA4XHjRf5NbL/0btWbWIpWxobLeqDl+VGbZZSC1fX34AVaAFcgrkMtqUFIxJIYHEB/YhDOP3B2XnHUi68MKFFWAgZQvRl0UIBj97t8vhKbmoGRUaBmPk2gZldjlty5XqKGDuqUcjdF6SsmRZLKkasWgzL0yay/Fn5Zq9bCaOpGRd+rkKH7xz91BrrzVtO6ejbYfswOkHz31ZFx42tEFwJRxpF4E0mJJjYxASps86qwdraGHnPNN2xrzA6wAKxAMBTQ1I7Lupkb60aUN4eYvfhw7z9opGJvnXdpSgIHUllzc2YoCG4bX4CerroKmUCZdDZriXxgtp4d0+Y2P5DP9rtdL0nDzjgLNtqZKQKX40+jIGzUJR3BK1tPZnaGSpWXqYTWtFUyn9kTxr43VQakbgZSspm5o0iXXGEdKrroyplRaT2mt0qJ65tJr0ds/OGH5DKRuOE1eAyvgXgWUVFxAKbnuLpis4vZvfsa9i+WVNU0BBtKmSe/PibfDaNb3ltFqTpBdfqtRzV3PNMuaarSeRlLDjgBqOeupk1bTWbNmIR1/q+pSMZlsFJtjuyCudNu6DAykpeUqBqTmpEZmC2kxIKUYUool5cYKsAKsQDEFspqK9DglOBrA2LY38eWPH4FTP3gYi8UKTFCAgZQvhGMKEIz+dNVVUCmTbj6BkWOD+3ggdvn1x+HKBEq0G5lEiUrS1Ks5bT2ldYqyMl0hUP1T2Zy0mna2h9AeHkM1pWLWj+7OQOrwZSIAJTA1WkYllBazkC771nK88Mq6CavY+5jzMGnWbg6vjIdjBVgBPymgZVJIjg0iObJV1Cb93Xcv89P2eC8OKMBA6oCIPAQgYPT5q6BmslBSqogd5VabAkaXXypJI62rtY3KTzdSgUZZUwlOI6khdGx9DvW0nkqr6UvxTtD31bT29nZMndKJjvAY4oOvWB6iGiDt6t6MlpBqeQ7qGLQY0mJAKt126d/ki7RhILV1lbgzK8AKFBSg2qQxJEcHkBjegvfvMQ1XX/px1ocVKCjAQMqXoWYF1g+vwR3PU8xoFhkRM5r1fDbdmkWp0wDs8lsnYRs8rLSmyhhVsqQ6WY7GSespSUPxp0brqRNWUxq3syMswDSsvl3xBBhIK0pkuYOMCZVuu8Wy7ErrqRFIr7/tl3h4xcRSOvMPPxU7zT/A8tzckRVgBYKpgJpJIB0fQ2qsH6O9b+DmLyzBwfstDKYYvOsdFGAg5UtRkwKUTfd7//yUgFBKYETuul4v7VKTIE14mF1+myB6HaasVwIlaT2NjqwHZe51IjmSdOul0jLt0Va8HO9ELVbTme2vV1SUgbSiRJY7FAPSYlBqhFH6noHUssTckRVgBUwK0GdIOj4sapMmRreiWx3FQ7d8hXViBYQCDKR8EapWgGD0+//8VCFmlNx1GUarltPxB6XL79YNenZfcvvl5j0FpDVVxqWG2jprsqYakyNR9t5amywts1N3FJlQBzalogJO7TQGUjtq1d63FJCaodQMpHfe+zDuuu+RCQvYedHR2Hm/o2pfFI/ACrACvleArKSUcTc53IfRrRvw1XOPwWnHHuH7ffMGKyvAQFpZI+5RRAEBo//6lB4zmtHEV4ZR918Vdvl1/xlZWaFT1tR6WE+ptMyMrig2ZLowkO22FGtqBUg3xXfBcGqaFXkKfdwUQ0rlXqg+Kb2oUc3SZjYJm8ayLzJ2lJIcyaRGRnhlIG3mifHcrID3FchlNSRjQ8jERzC2bSMmaWP40+1cy9j7J1v7DhhIa9cwcCMQjFLM6ECsV68zmskixzmMPHsP2OXXs0c3YeFOJFBy2nqqtUSQCXcgGZmETKi9pNDT2zYg3KKUPQg/AakbYJTWIKFTgqj5K/27EUgfWfEMrrvt7gnnRPGjFEfKjRVgBViBigrkcsgkY0jHR5Ac1WNJb/nPs3HIor0qPsod/K0AA6m/z9fx3RGM/u61m7C270XdVTfFbqCOi+ySAdnl1yUHUeMyqrWmEpxSI7feWmNP461TQa9SLWhASjq4AUqNtUjNpV8ITs1A+sKr67Ds2uUTjrFn1m7Y65jzaryl/DgrwAoERYGspuhAOrIN8cG3scf0EO74zueCsn3eZwkFGEj5athS4GcvfA1rB1ZDTasCRtkyaks+z3dml1/PH6HYQDXW1FqspwykYRhddpsNo/IWSwspfWUg9cd7m3fBCrhdAfpDmJKMITU2iPHhXoz2rsetV/wHDj1gH7cvnddXRwUYSOsort+GJhh9Y2i1AFGKG81yrVG/HXFV+2FIrUo2Vz5kx5pKgGrVeuolIJ07e2fsveg0rHntjYpn9NFTT8aFpx0t+hFkyhfFiUYiEQGhxpcbY0jpl8NSZV/MFtKt/UNYsvSaHXRp65oifjZp1m7ombWr+Cp/VlFE7sAKsAKBU0DNpJCKDyE1OoD4wGYs3nsmvv2F8wOnA294uwIMpHwbLClwxwtXYf3QS1AzOoxS3Cg3VqCUAhyX6p+7YcWaWsl6SjGko9EZJUVxk8suLfKDx302cEBqTGgkv7cKpMUOloBUAqr83j/vCt4JK8AK1KIAJTdKj48iHRtCfGgLJuViuO2qT2Ln2aX/f6KW+fhZ9yvAQOr+M2r6CjeMvAQCUr3WqAolzRl1m34oHl2AjEul5XM5Go8eYn7ZshwN/acsSdPao/8yYbaeeg1If3br73HF9bdWPCA/WUiLAamMMSUh6PtSFtKKQgHCYtrWPQXRrinCikrJkLixAqxAcBVQ00mkYoNIDPdhbOsGnHvcAbjs3NOCK0jAd85AGvALUGn764fX4M4XvwZNJRjVxCvHxtFKsvG/21CAXX5tiOXyrsVcftujEURG30RmfAgtA/8uugO3WUj/8Ou/4ZNf/k5Ftf0IpEYwNQMpCXLUWcsq6mK1A1tRrSrF/VgB/ymgqZTcaEgkOIoPbkGXMoiHb7/afxvlHVlSgIHUkkzB7fSzF7+GNyiJUUZDJs1xo8G9CY3dObv8Nlbves8mranCkooswpkRRGKbgLEtYuqp0c1oDSXKLqMvMRv0stOqqUNK4z/72Mu44r9vrei2e8GZH8UZx+tF3b0cQ1ouqRH9GzVZ/uXMpdeit3/QzjFY7iutqMLVd6Yei8qNFWAF/KlALpdFhtx2x0cwPrQV8f7N+NF/no2DF+3pzw3zrsoqwEDKF6SkApTEiCykEkY5bpQvS7MVMLv8bl2vIT7MJvtmn0s18wtrKjSEM6OYGtmKnVrfdhxIO7q2IhxO2V5eUICUhDHWIjVn2pX/1iggLXZQbEW1fX35AVbAMwooqXHhtpsc6RdW0r1mteHO677gmfXzQp1TgIHUOS19NdKq3sfwu3/fDE3RkElqouYocr7aIm/GJwqwy6/3D7I7PIb5bS+5CkjX/PuNinGk1VpI3VL2xViHtFRSI7OFdNm3luOFV9Y17dIxoDZNep6YFXBcAYojJQtpcmwAiaFejPVuwO3XXIxDD3iX43PxgO5WgIHU3efTlNVtGFkDctXNKllkKKsu1RtlI1RTzoInrU4BdvmtTrdmPeVGIO0bGKoYR1otkJLOzYZS6YJrtJCaobSYhbTZQGq+o+aSM5wsqVnvYp6XFbCvgKZkkE6MivIvydF+jPVtxHEHvhPXf+US+4PxE55WgIHU08dXn8V//+lPY2i8T3fVTXHcaH1U5lGboYB0+Y2PZKG7++bY5bcZB2Ga041ASkusFEfqVyCVdUll2ReCVwmw19/2Szy84mkX3JrSS2ArqquPhxfHChQUyGqqANJMXI8jTQxtQXd2DI/d/UNWKWAKMJAG7MArbZcsoxuG1kBR9Iy6KpV44cYK+FgBdvlt/uH6EUjD4TAikQjoq3yFQiHQi5qbLaTSUkpfJYx6CUjNN9pYcmbG/P05WVLz3/K8AlZAKECfK5nEmMi0m4oNYHxwC0beXotH7/pvrkkasDvCQBqwAy+33cc33IMn3vpVwVWXYkc5bpQvSBAVYJffxp66W4H0r39/Fj+841clxShnIfUSkNIvheaERhJKjdZR+v7Oex/GXfc90tgLUofZ2IpaB1F5SFbAtgI5KKmEiCNNjQ0iOdyHkS3r8JNrL+U4UttaevsBBlJvn59jq98wvAY/W/015LK5gquupnAWI8cE5oF8oYB0+d26Qc/uyy6/zhyrW4G0Uhypn4BUuukaraNGC6m0ZvgFSItZUanMTFv3FC4548zbmkdhBSwpoClppMdHhYU0MdSH2LY3ccFJh+Ly8z9m6Xnu5A8FGEj9cY417+JnL16FDSMvQaNERmk9kRFbR2uWlQcIgALs8lv7IUdb0tirY2XZgaqpQ1pL2Re5mE9++TsgMC3W/ACkMtNusSy7xYD0kRXP4Lrb7q790F0+gjlZkoDVrikuXzUvjxXwngIijjRfjzQ50of4tk3oRgyP332j9zbDK65aAQbSqqXzz4NU4uX+tTcjp+agUCKjpIasxtZR/5ww76TRCrDLrz3F3Qyk5RIbVQukzY4fNZ6OlSy7Mn6Uvr7w6josu3a5vQP2SW928/XJQfI23KVALicSG4k40rF+xPo3Y1Iuhkf/3w3uWievpq4KMJDWVV5vDE5ZdUeS/VAVVWTVVTNcc9QbJ8er9JoCZpdfyvTLDbACpMPpadgU28WWXE5YSMvFkfoVSI1ZdmWmXRI+6EBqvnzGZEk9s3YFl5yx9fbkzqyAUIA+V5TUODLjo0iS2+7AFhFHesd3lnIcaYDuCANpgA672FYpkdGTm36NrEquuioyyayII+XGCrACjVGAXX7dDaTl4kirBVK6Wc22khqtngSd5thR+d8MpPY+B9iKak8v7s0KQABpAqnxEaTjg0iNDCA2sAnnn3gIll7AcaRBuSEMpEE56SL7HE5uww+fvWh7IiMu8xLg28Bbd5MCQYNUN1tI6V6UiiMNIpBu7R/CkqXXuOnt4uq1SCsqxaD2zNyVS864+rR4cc1SgCykIo40PozU6DbEB97G3nO78b8/+FqzlsTzNlgBBtIGC+6m6e7/9814vu9xaIqmJzJKUs05N62Q18IKsAJSAT/HpbodSEvFkXoZSOleyZIuMo60WOkXs4WUgbT2zyS2otauIY/gIwXIQpqm0i8EpENIjg4gMbgFPaEkHrv7hz7aKG+lnAIMpAG9H1Tm5c6Xvo6sloWSz6rLZV4Cehl4255WwA/W1HoBaXvHACKtcdvn++xjL094plQcqd+AtFjpFzOQkjBHnbXMtqb8QGkFGFD5dgRdATUPpKnYEFKj/Rgf3IKxbW/h59//KseRBuRyMJAG5KDN26SaoxtHXtJrjuatowGVgrfNCvhOAa9BqtuBtFQcabVA2uz4UeOFl8BpjiGV1lJZFkZaVBlI6/9xYS45w8mS6q85z9BcBchCSkmNyGU3OdqPxFCvANJLz/4wll7w8eYujmdviAIMpA2R2V2TrNr6GB5cews0LQs1rQoLqZphX113nRKvhhVwVgG3u/wu6vxn2Q1Xk2XXKQspLeykC764w/qqBVIayA1QKl126WuxpEYEpcWA9Myl16K3f9DZC8qjlVWArah8QfysgJpOIiNKvxCQDmB8aAti2zbhkrM+xEDq54M37I2BNCAHbdzmD565CKPpfqgZHUap1EsuG0AheMusACsAWYqGpNi6QQOVookPN/4DoR5AesZpR+KRx39h+5TNLrs0QLE40kpAGg6HEYlEQF/pFQqFxMvrQLrsW8vxwivrbOvKDzingLHkzIz5+3OyJOek5ZGaoAC57GaSY0jHRpAcG0BieCvGtr6JUz9wMK6/4tImrIinbLQCDKSNVrzJ8z224R783+bfQKT5VzSkk1x3tMlHwtOzAq5ToBkuv5WAdFzpxhuju9vS6r+++XmsfuUJ/OHPD9h6rhiQ3v3An/HLB/8yYRy/AylZTWXCI9q4LBXDQGrrOjWsM1tRGyY1T+SwAmo6hUySLKQjegzpSB/GejcykDqss5uHYyB18+nUYW1fe/JUhMMh4a6rpHQLKSczqoPQPCQr4DMF6u3yWy8gPfSgvXHJFy/Alq1vWz6RYkBaLI7UT0BK4Fkqyy79GwOp5evjmo4SUNu6p3DJGdecCi+kmALCZTcVQzo2pFtIh/oQ69+EU456D1tIA3JlGEgDctC0zVW9j+GBdbfQn7mhKnqZF0poBA4fDdAt4K2yAs4qIF1+4yNZ4e5Lr2pavYD0Ix8+RlhIr7nhKsvLKgak9LA5jrRaIHVD/KgETGPpFxlHagTTYhbS62/7JR5e8bRlPbmjOxQwJ0ui2qjyZ+5YIa8iqAoQkKrpOJJjQ0jFBoXLbqxvE9695874xY1XB1WWQO2bgTRAx33HC1fhrfgryKpZqJl8uRcCUm6sACvACtSogJLS8NaaATzzcAfSST1O0k6rJ5DSOi7+wvlY+eKzlpZUCkjNcaTVACnBqHxZWkwdO0kXXAmdxsRGEkplFl4JrrScO+99GHfd90gdV8ZDN0oBdvNtlNI8TzkFCEiV9Lie1MgQQ/qePecxkAbk6jCQBuSgh5N9+MGzn0GopQWqomfXzSQpPojNowG5ArxNVqAuChCI9r4+gsRoWoz/ytNdGBsM256r3kBKLrunnnOcpXU9ePdfMHf2zjv0NceR+hlIjXBqhFH6noHU0jXyZCdjsqSeWbuCS8548hg9t2hKaqSkxpGKk4V0OG8hfRPv3oMtpJ47zCoXzEBapXBee+y+V2/C6oEnkaX0/mQdTarIZNhd12vnyOtlBdyiAIHo6LYEBt6MTVhStUC6V8dKUD3SUq3apEbksiubVdfdUkBqjiO1CqSUWZey7dJXr1hIywHpIyuewXW33e2Wq8jrqLMCbEWts8ABH16UnUonkU6OIB0bRiYRQ3xoC8b738aM7gie+PWPAq5QMLbPQBqMc8b3n74IY0o/NDULLa1BofqjXHs0IKfP22QFnFVg4K3YDiAqZ3AzkJKV9NobrqroulsKSGmPxjhSK0BqLP3CQOrsPeTRmqOAtKJSDGrPzF255ExzjsE3sxKQqmQdHR9GJj6KdGJU1CEdH+jFzEmtDKS+OenyG2EgDcBBr+x9DA+uWw60AFo6J+qPphNU8DwAm+ctsgKsgGMKlANRLwAprdGK6245IDXGkVYLpLIWqWMHU+VAxhhS8UuhqsJoGTWWfZF96esLr67DsmuXVzkrP+ZHBdiK6sdTbcyespoCNZUQICrKvsQGkRwbxPi2zZg5uY2BtDHH0PRZGEibfgT1X0AhmZGWhZbJIZNUoGQaX/i+/jvlGVgBVqAeCiRGM+h9fRjkplupudlCKtd++//7EX7y81tLbqUckBrjSKsFUjcmNRJuc5omXsWy7DKQVrr5/O9GBRhQ+T5YVSCrKsgkY8gkx/J1SAeQHOtHvH8LZk/tZCC1KqTH+zGQevwArSz/6387TSQz0kQyI01YSNld14py3IcVCLYC5oRFVtSoF5BmslG8NrSPlSUU+nz202fjsovO2eEZspKWq01aDkjX/PsNXHG9DrNeB1IpTLEsuxJM5b8ZgXRr/xCWLL3G1llw52ArYC45w8mSgn0fjLtXMymolGF3nKyj9KI6pFvFS1NSWLvityxWABRgIPX5Ia/aSu66t4hSo5TMSMtoUFIqVJX9dX1+9Lw9VqBqBUolLLIy4BurO9C/udVK1wl9KiU1chJIaeJVLz6Lz3zh/KLrLAekxsRGn7/wTBxz5MFiDGOyInLJpdhR+aKERvS922JIKwGptJjK0i/Un8CUgdT29eYHiijAVlS+FqQAlXtRknFkxkeRig8jNUZ1SPswPtSLnKYwkAbkmjCQ+vygv//UpzGmDohfIshdV02pSKdV5Nhj1+cnz9tjBapTwEqcaLmRvQKktIdrbrgKlHnX3MoBKfWVcaRWgVQmNvILkJIGR521rLoLxk+xAiUUMJacmTF/f06WFICbImLXM0koyZioQZqOjyI5ug3jQ1uRHOnDzjOns8tuAO4BbZGB1McHvfLtv+LB9begJdSCLMWPKjmoSQJSLvfi42PnrbECVSlQK4jKSasF0gXtL6MrNFpy7WQh/eDp38aPfvJLy/sr5bIrByiV4KgSkMo4Uq8DqdENl6yg5oRGpSykDKSWryB3rFEBtqLWKKDLH8/lslBScSiJGFLjo0jHhpAcJZfdXqTGBnDIAXvjFzde7fJd8PKcUICB1AkVXTrGvS/fiNXDK9BC2XWp3EsmKyykmTSbR116ZLwsVqDhCthJWGRlcfUC0pmz3oHldz2FW26/2zKUVgJS2k+x2qSVgFTGkXodSOV5loohlUBK4Ep9qEmIPXPptejtH7RyJbgPK+CYAhJQ27qncMkZx1Rt3kAEpOSqS7VHM6kYUiMDSMYGMN6/WWTdPf2Eo3H9FZc2b4E8c8MUYCBtmNSNn+iGv1+IcQzp5V4ooVEqCyWtQFU4frTxp8EzsgLuUqCahEVWdlBvIKU1WIVSK0BK4138hfMn1CatBKQyjtQOkMp4UmOsqRU969nHbCE1WkmNmXaLAemyby3HC6+sq+fyeGxWoKIC5mRJVBtV/qziw9yh6QpoWkZYR6nsSzI2JOJHk6P9GB98W7jxXn7+x7D0go83fZ28gPorwEBaf42bNsNVj52CSHtYjx9VctBSGtIpFVmNgbRph8ITswJNVqCWhEVWlr55bRvoZbdVctmVFlI57ttb+nDeJV8FfS3VrAKp2XW3EpDSfBRHeswRB1tKamRMcOQmIJW6SQtpMbddAlMGUru3mfs3UwF2822m+nbmzkFVUlCT48JCSkCqJEYxPrgF8cFeaJkE/vuKz+KjJx5tZ1Du61EFGEg9enCVlv3GwGrc9fI3EI60IJulguc5ZJMaUkkFOebRSvLxv7MCvlOg3iAqBWsUkNJ8laDUKpDSWMbapFaAlOJIZ+00zfNASrApX+ViSM0uu2wh9d1HhG83ZEyW1DNrV3DJGXcctUholB5HZnxMuOdmxmPIJEYRH3wbyaFeaGqGgdQdR9WQVTCQNkTmxk+y8u3H8Pv1y9ESbsnHj+oJjTIZjYG08cfBM7ICTVXAqYRFVjbRSCCVUHr/H/5aNK7UDpCSlfTaG64SrrtWgJTiSPv6h3YAUsqkK1+y3Iss+UJf3WYhrRZIr7/tl3h4xdNWrgT3YQVcpwBbUZt/JKqShpqK6xbSVByp+AhSo9tEpl1y2c1qCp789a3YefaM5i+WV1B3BRhI6y5xcya475WbsHr4SQofhUoZdlNZqGkC0ixEUVJurAAr4HsFnE5YZEWwRgNpOSi1A6Q0jqxNagVIKY50zWtvCCAlyKQmy7pIADUDqRvLvlQLpHfe+zDuuu8RK1eC+7ACrldAWlEpBrVn5q5ccqbOJyaso0oSamJcZNlNxgZFcqN0fERk2E2PDyOXzTKQ1vkc3DQ8A6mbTsPBtXz3H5/CeMugsIZShl01qUHNqFAyTKMOysxDsQKuVKBeCYusbLZeQEpz//rht8suwZzsyC6Q0uBUm/TT/3Ep5s7euTCXBE7z5ASl5LZrtHpK66gxblQCqgRSGqfUmFY0drKPVSCV/Whu+p6B1MlT4LHcqABbUet3KtmsCi2dFLGjurvuGDKJMSRHtiEVGxBWUrKerF3x2/otgkd2lQIMpK46DucW87UnTkWkLSTiRymhUTaTRSbFGXadU5hHYgXcp0Cj4kTL7bxaIH1HdB2mRraVFbUSkNLDxrjSckAqIdI8IbnuUjMCqbGPGSTlf9NXI4zS9xJK5c9pHPreTc0IpGiw07EAACAASURBVMWy7D59xzdw4M6dyM7dD7numcDOixhI3XSAvJaGKcCA6pzUmpKCktSto2myjNJrTAfRxOg2aJkk5s2eiSd+/SPnJuWRXK0AA6mrj6e6xT276VE8tOFHCOUTGm0HUhWqwjVIq1OVn2IF3KuAG0BUqtO/uRVU+sVu+/wFp6D31Qfxyup/lXzUCpAaofS0kz6Iyy46R4xnBMdi/11sUvMzxufMY0ggpa9Gi6gRRktBsF2tnOxfCkhlgqNbvngOBl9fiSsXz9Wn7ZmF3Nz9sGqkA3f+ZRWeH7F/1k6un8diBZqlgLnkDCdLsnYSOVAyo4QOpMkYUvFhYSFNjQ0gKWJIR5DLajj9xMVcg9SapL7oxUDqi2OcuImVWx7D79+4BaEwoOUtpFpGg5IiIGWXXR8eOW8pwAo0MmGRFZmrBdL/+upn8ZETjsaKR3+De+/+Abb1bdphulJAWsz9lSylb/f24ZADF02AUQmFxnhOM2iWA9hS/2Z226V+bowZLXaGsqxLsbIvBKTrXnwaUzsiuOSwmeKrsfWmWrE1HRFgumq0gwHVypuE+/hWAbaiVj5actfNJOIioZGSpGRGw8JdNzXSj8RoP5RUjOICGEgrS+mrHgykvjpOfTMiodHQkyDPsGwWUDNZaAoDqQ+PmrcUYAWakbDIity1AinN0d+3CU/mwdQ4pxlIjSBa6XujBVNaLeXPikGmnLeUZdUMscX6udEiaj5DglFqshapufSLBFLqUwpKzYBK//18Hk7/1DfJyrXhPqyALxUwlpyZMX9/TpYEQMkkoKaSUNNxEUOaig0hHRtGamxQWEg1JS3uwuXnfwxLL/i4L+8Fb2pHBRhIfXgrbvj7hRjHEFpCQI6AVMlCS+eBVGULqQ+PnLcUIAWambDIisyOAOmogpt++RzU+EYcOGeLsJhSIyA1gp/5+3JuucWAtJQFs5jFtVwSIrv9rejYqD6VgPSac47CcN/2ZFJWoNS8drKiSkDtzVtTG7U/nocVcJsCQbai0ueNkh6HmkogMz4sYkczZCUd6UeSYkhjQ8jRL64A1yB128Wt83oYSOsscDOG/+pfTka0K4JQC6BpepZdAtJMSoXGQNqMI+E5WYGaFSAQJffc0b5EzWPVc4BagPTIw4/Aihf68fMHn4aSHMWxh++OL/zHkcJieusPPo+rb7hvhxIrEiqLwWUxYDX3Jy1KwaYXLJy1nqVdIKX5qoFS4zoZUGs9NX7eTwpIQG3rnuL7kjOamoaSTEBJ6y67ybFhZGLDSCdGkBjuEzGlsv3ipqtx6AHv8tNR817KKMBA6rPrMTTeh+/+81OIdkZApfFymm4hVTMaMkkVWY0tpD47ct6OzxVwU8IiK1KPDUXwylOdVrpO6HPax5diw1AnRresKfycgPSL571P/LcxRtOc0VYmEjL2kYOUs6IGATitHISMIaWvRpddVVVhtpDK8QhKl+w/HQumtVmZomwfBtSaJeQBfKSAOVkS1UaVP/PyNum3Ty1DyYx0IE3HRpAaH4aaiGN8cAsyiRGomVRhi0/++lbsPHuGl7fMa7ehAAOpDbG80JWA9Hv/+hSilHhiApCqyCQ1BlIvHCKvkRXIK+C2hEVWDsYukLZ1TsWeh38aaiqGxPBbE6Y47r0L8aXz3y9+ZrSAmsurGGNCjZCZjm1Ee887C0BrHLycC66Vffqlj9FCagZSgtOrz37/BJdd474JSg+e14VjF052VA5OlOSonDyYDxTwg5uvqqRE7Ci57GrpcaQTMZFdNzm8VcSRpuJDIpmRbFyD1AcX18YWGEhtiOWFrkOJPnyPLKRGICWX3YyGdIItpF44Q14jK+DWhEVWTsYqkBKIzt3jg5g6e1/E+l8XLrrmdsBec/GD/zy5YB2V4CnhlMqrGGNDC9bQzFtIrb4Ayrxvomfu0VaWHeg+pSyklYCURKsXlBoPhACVGidKCvQ15c0bFDAmS+qZtSvcXnKG4kLVTBJKKgE1qYNoKjkGJT6KzPgo4kNbRO1R2bgGafCuOwOpz858bf+LuHP11xFtD2+3kOZjSNPssuuz0+bt+E0BtycssqK3FSCdu8cxAkaV1OgEF13z+O/ee2fcfOVHhHXUbCE1u/AWLJ7pN5FdtRgbN27EjKOfYCC1cmhlsuyWs5DKoRsBpeZtsJuvxYPlboFRwL1W1BzIOkquugSlFDuaHh8TIJqJj4r6o2QdzWpK4awOffe78Isbrw7M2fFGAQZSn92Cdf2rcefqr6G1Iyx2JmJIC0CqIKv5bMO8HVbABwp4JWGRFanLAakEURqH3HPNLrrm8d+zzzz8zzc/PsEKSn2MbrnG77MbrkZ2wzVimFWvA3ud4j4g7evrE+ubNWuWFTnr3ke67EorqbnsixUglYs8buFkx913rQrAgGpVKe4XFAWkFZViUHtm7tq0kjMEmhQbKqyjKd06mkmNQxkfRTo+gsToNlGPFNjurvuR44/CDVdeFpSj4n2CgdR3l0AA6Zqv6RZS+qt3PqkR1SHNJFRonNTId2fOG/KuAl5LWGRF6WJASu65u+1/BiZNn4+smi7pomse/8B3vQO3X3vWDgAq+0mraC61EdlXL0Bu+EnxT29uBQbH3AmkDzzwgFjj4Ycf7goorQSkyz64wMqxF/o0E0qNC2VAtXVs3DkgCjTaippDTrjiKlR3NBUX4JlOkHV0DOn4sMiqS+VesmpmwglcfM5p+NyFZ4LCMrgFQwG2kPrsnNcN5C2keSCVWXazahaZpAJV4Sy7Pjty3o5HFfBiwiIrUqeTITz/RLfoKuNEp887UPx3OrZNwKjVdtC+u+An3zp7Qu1R87MCRlctBn2Vjayj1NxmIX3jjTfwr3/9S6ytu7vbNVBK68lms4WX0Uq69APzrR6X66DUDKhb8zVQV4124PmRDtv74gdYAb8pUG9A1bQM1HQSKmXWTY6JmqP0UhKjSMWGkRobFBl3jcmMSONrP/8pfPTEo9HWVnsWb7+dmV/3w0Dqs5N95s1H8fsNy9EaDQvnB6ovrCmU1CgLJa1CyegFh7mxAqxAcxSgOqIEo2Qd9WOTQGp0z6V9jvauKZq4qJwGBKQ//fY5JeuEGl105ThkGSULqRuBlGCUoFQ2N0Cp2UJKYForkNL+DprXhSWLprv2inOiJNceDS+siQqYS87Ukiwpl9O2u+oShKbiyCTiInY0HR9CmuJH44PIFYklIyA97fj3CyCl/AHc/K8AA6nPzlgH0lvQGg1tB1I1B3LZVVMqMgSkbCT12anzdryggB8SFlnROZV6LyKd5xS6kosu1RbV1O315ayMI6CmBJCaXXSN4720Acjkc2O4zUL6i1/8YoetNxtK6wWktNEF09tx8aEzrR530/uxm2/Tj4AX4EIFqrWiijIvZB1NJ4VrbiYR0112x4eRHhtGenwESipWdMd//Nl3MW/OTLS2tooXN/8rwEDqszN+9q1H8cAby9HaFqYypMhmKY6UgFS3kGbIKsNA6rNT5+24WQE/JSwqr/N0aKFzkcPCQjcriYvKjUlAesd3PjGhSzEXXdnBaB2ln7kJSM3WUeOm3AClBKbFEhtdvliv41ptowy8Vy6eW+3jTX2OAbWp8vPkLlXAWHJmxvz9iyZLojIvVG9USY4Ly6iaoLqjY7qVND6M5NgQMomRotZR2vbKh+4Q8aORSITddl16D5xeFgOp04o2eTwC0vvXLkdrexihFt0tn4BUJbfdtIZMShWQyo0VYAXqq4AfExYVV2w6si2HIdvyocI/20lcVAlIZQwpJTAq5qJrfN5oHXUbkFIyo3icMkkWb82EUgmjEkiNbruXHb1bzW8UgtJLDpspapZ6uTGgevn0eO31VMBsRe2YOhuqQpZRve7o9mRGI3rsaGxwQt1R89qe+/1PBZDSi91263ly7hmbgdQ9Z+HISshl9/61NyPaHkELud3n9DhSRdEEkNIvyZxp1xGpeRBWoKQCfk1YZN5wtuWkCSBK/16ptqidazNnRg/++ONLgPSbyL32SWBkRcnHzdZRNwGpMZlRuf27AUoJRglMZRzppe/fxc6RlezrFyg1bpAAlRMlOXI9eBCfKRDt7MHkuQsxdd6eAkaVdAKZxCjSsSGkxobF9xRjWqy9Z9898OPvfLkApGQljUajPlOIt2NWgIHUZ3fiqfV/EUDa1hVBmEyk5tIvSRWayj67Pjt23o5LFAgKiOZaFkJr+dwOqtfqomsekID0oRtPQMuLxwgoLdfWbgZiiYk93OKy++ijj0LWH610VZsFpTKWVAIpfd22eSOu+tjhlZZs+d/9CKVmQKX/fj6fxfdPfZMsa8MdWQE/KhBp68TMhQdD0xQo4yN6IiOyjiqlcwqctPhwfGPp+QUgpRhSzrbrx9sxcU8MpD4747V9L+InK69EW3crIpHtQKpp+Uy7SQUKl37x2anzdpqtAHkevLVmwLeZc7fru2OcqPijl43aonbO6uqTn8PJ8++v+Egx6yg95AYgJRAlILXTCEr3228/LFhgrwaonTmK9TVDaf/bb+KKjx5S67ATnvc7lJrFYjdfR68PD+ZBBcLRdkzeeSGUeEzAKMWRlktm8qGjD5sApNJtl2uSevDwbSyZgdSGWF7oOhjfiuue+CTae1oRaQ2JxEai9ItKcaSUaVeDktHMJZ+8sDVeIyvgOgWCkjkX2DFOVB6Gky66csy5PcO4+tj7cOC8DZbOvJh1lB585+I7MWPP8y2NUa9O5ZIZlZuToHT+/PlYtGhRvZZWclwZU0pA+p+nHeT4/ASlS/afjgXTgldjkAHV8evEA3pAgVC4FR09M5AY3YZcVi274k9+7EP49JknFyykBKJkJWW3XQ8cdA1LZCCtQTw3PjowthXffvR8dE9rQyQaQosgUoi4UQJRKv2ipClGyI2r5zWxAt5QIDgJi4BicaLylJx20aVxCUZ/fPod4quVFk8Cr28q3tMNQFqs1IuVfVGfZkIpzU8uu18+9UCry7XVj6D04HldOHbhZFvP+a0zA6rfTpT3U0oBgtKslq/JVUamqy49Fyd94PAJQMrJjfx/rxhIfXjGl//qWPTM7NBLv+SBlOoOK6qe2CidVIXVlBsrwArYVyBIcaLZFirjMn0HkerlovuZwx7HRYc+ZutQSllHaZBmA+nq1atBr1paM6F0YMtb+OLJ765l+WWfZSjdUR5OlFS368YDe0SB5Vcvw3vetccOQMo1ST1ygFUuk4G0SuHc/NjNj38JW7P/RmtHRJR+IQspAakq4kj10i8ax5G6+Qh5bS5UICggSu655nqixuNwg4uuXE9GAajUS6nWbCCtVOrF6jVvFpTWG0hp/wyl5W8BASo1TpRk9d3C/byuwG9vuQZzZ+2EUCg0AUq5JqnXT7b8+hlIfXi+P/zzF7AttFavRRpuEXGkBKQisZGS5ThSH545b6l+CiRGM+h9fTgQCYvM9UTNqrrBRde4pje3ApTQyI1AarXUi9Wb2wwobQSQyv0ft3By4N13rd4FdvO1qhT386ICf/v1clDdaSOQEoyS2y7FkdLPuflPAQZS/50pHlp1F/7e91uRaTcc1jPt6nGkyCc2UqFksshqHEjqw+PnLTmkQHASFpWPEyU56+Wie/I+q0TyomrbqtfLP9lMC6mdUi9W999oKH1t5T9w3UWnWF1ezf0YSquTkAG1Ot34KfcpMGfGdPzmlqt3AFKCUXoRmJLrLjf/KcBA6r8zxYPP3SmAtJ2ANJ9pt+C2q5KVVIOSUqGy264PT5+3VKsCQUpYRPVES8WJSh3TsW2I9VcgvypEv/30n1rOolts+ErWUXqmWUBaTakXqxI2EkobDaSkAUOp1ZtQuh8Dau0a8gjNUeCAfXbHzd9YKqyg8iVBlIG0OWfSqFkZSBuldAPneW3L87j9ma+ic3IU4WhYjyPNl39RBZBmoaZ1KyknN2rgwfBUrleA40QnHlG8fy1SsT5Hz81uFt1Sk1eyjjYTSKst9WJV6EZBaTOAlDQ4aF4XlizaMZmWVX2430QFOFES3wivKHDiUYfiq5ecM8FCKl13pdsuWUjZbdcrJ2p9nQyk1rXyTM/X3n4et/79K+ie3oZIG/nd55dObrtUjzQPpZmkym67njlVXmg9FQgSiFaKEyWd3eqiK+8AxY2ShbRSa5aFtJZSL5X2JP+9EVDaLCClPVKyoysXz7UqB/ezoQAnSrIhFndtqAIXnHEi6EXAaY4jNbrtEpxy85cCDKT+Ok+xG6pF+vUHzsHkme0i027BbTef3IiANKtkoSQVKGpOxJdyYwWCqEBwEhZVjhOV5+9WF13j/aTMupRht1JrBpA6ncyo3B7rDaXNBFKG0kq329l/ZzdfZ/Xk0apT4MpLPoETjjqkAKPSbVdaRwlK6WdkJSVg5eYfBRhI/XOWE3by6Z8cjSlzOtHWGUG4TXfbFdwpyr/koKmUbVdFJqX5VAHeFitQWoEgJSyyEidKStXLKuqUi648TavWUerfDCB1qtSLnffvokWLQC+nW7OBVELpJYfNFBZTbo1TgAG1cVrzTNsVMAJpKQupjCVlt11/3RwGUn+dZ2E3Nzy4DFuU19AxuRWt7eS2uz3bLmXXVfJW0kxChcbZdn16C3hbZgWClLCoUj1RozYEo6Nb1kBTU45emlqz6BZbjFXraDOAtJHWUbM29YDSvz10D3569WWO3olqBiMYZSitRjnnnmFAdU5LHqm0Ar+++ZuYM3O6sH6WA1KCUXbb9ddNYiD113kWdvPf9y/FxthL6JnRgah02yUmzQHZLEQcqXDbTalQlCy77fr0HvC2dAWCBqJW4kTl3ahHbVEau9YsusXurh3rKD2/80HfxM4HXd2wt0E9Sr3YWbzTUOoWICUNGErt3IT69+VESfXXOIgzrLjnpgKMSiA11iOVcaQSSNlt1z+3hIHUP2c5YSd3PHYdnlr/CCbP6tTrkVK23RAgmDRLNUlz+ZqkGjJpjYHUp/eAtwUEJ2GR9ThRuhdecdE13uG1m4FYwvqtbiSQxuNxkLtus5uTUOomIJVQumT/6Vgwra3ZMvP8JgU4URJfCScUsAOkMp7UiXl5jOYrwEDa/DOoywoeeOZn+P1zd2HSzA509rQi0h5GOBISQIoskM1BACmVgBE1STm5UV3OgQdtngJBSlhkNU5UnoaSGhUuuk63erjoyjXatY7Sc40E0nqXerFzVk5BqduAlKHUzi1ofl92823+GXhpBVSD9KavX27ZQiotp17aI6+1tAIMpD69HVT6hdx223ui6JmhZ9uNRPNASol18267IrmRqEmaQ44olRsr4HEFgpSwyE6cqDxWL7noGq+iXetoo4G0EaVe7Lw1nYBSNwKphNKD53Xh2IWT7UjCfZusAANqkw/A5dNTDdIrLj67AKS0XAmdxlqkxp/J8jAu3xovz4ICDKQWRPJiFwmk4WgIU2brbruRfLZdsR+KJRUZd7O6lTSpsJXUiwfNay4owHGi5S+DF1105Y7iSeD1TfYve6MspM1MZlROlVqh1K1AylBq/73gxicYUN14Ks1bkxFIJYxSjKh0zZWlX2QpGPq5jDNt3qp5ZqcUYCB1SkmXjUO1SL/884+hJdSC7hnt6JocFdl2Q5EW3W03byUVsaSqBi2ThZLWQBl4ubECXlIgWCBqL05UnqMXXXSNd7Aa6yg93yggbUapF6vv0Vqg1M1AKvd/3MLJbCm1ehlc3o8TJbn8gOq8vK9efE6hBqlMVmS2kMqkRhJSZTZeTm5U58NpwPAMpA0QuRlTKIqCi378ATF126RWTJ7ZgdaOMMKtek1S0QxWUpFxV7jucsbdZpwXz1mdAkFKWGQ3TlQq6lUXXbn+jAJQqZdqWiOA1K3WUaNe1UKpF4CU9slQWs27w/3PcKIk95+Rkys0AimNK91xJXyaYVRaSCWUOrkWHqvxCjCQNl7zhsyYSqVw1a8+gaF4H8KtIUyZ24U2AlLKtiutpPmMu4W6pBlNlMfguqQNOSKepAYFgpSwqJo4UZLWyy66xqvx5laAEhpV0xoBpM0u9WJVl2qg9P4f/zceuP0Gq1M0tR9DaVPlb9jk7ObbMKkbPhHVIJ09Y5pww6VWruwLW0gbfjx1n5CBtO4SN34CVVWRTqdx45++jHV9a8Sbmtx2Oya1CrddAlQqASNa3kqqUSypSHCkCdfdHHvuNv7geMaKCgQtYZGdeqJG8bzuomvcy6rXK16Lkh0aAaRuS2ZUTi27UOolIKV9M5RW/17x6pMMqF49uR3XTSVfJIjSV2khLVWHVMaSsoXUH3eAgdQf5zhhF5lMBvT63799H8+88Vfxb9HuCCZNo2y7YUSi5Lqbz7hLlhTy0tVyem1ScttNa9CoDAw3VsAlChCIknvuaJ+NIpQuWXs1y8i2nIRsy4eqeRRed9E1broW6yiNU28gdVOpF6uXxQ6Ueg1ISYOD5nVhyaLpVuXgfj5TgAHVmwcqS74YgbSchVTCqDHLLseRevPs5aoZSL19fkVXn0gkoGka/vj8/+LPq+/R/+IUbsGkGe1o6yQraUjEkobDulsEWUOpDAxBqKZqeSjNspXUh3fDa1sKWsIi3T13GXKw/wu1X1x0jXe0FutoI4DUS9ZRo65WodSLQEr7nNoRwZWL53rt447XWwcFOFFSHUStw5Ayw64RSI0WUvpeZtmV7rpGC6nxuTosj4dsgAIMpA0QuZFTkLsuxY9ms1k8tfZR3POvGwvTRzsj6J7WjmhnGJE2PeOuTHBEJUhzBKRaFmqGoDQLVeUER408O55rogJBSlhEIEoWUXLRraalY9sQ66/Bt7XEpCfvswpXH3tfNUuq+RmKGyULaS2tnhZSLyQzKqedFSj1KpBKKL3ksJkCTrmxAlIBTpTkzrtw/ukn4IIzThSLKxVDaq5Fyi677jzLalfFQFqtci59jmJHyV2XgPT13hdx61+vKqyUSsB0TW1DO8WSdobRGg2LsjBkJ91uJc3HkqZUZDjjrktP2d/LClbCourKuBhvwGjvGijJUccvBYEoAWmzGmXWpQy7tbR6AqlXkhnVAqVeBlKG0lreOcF61ujm+/xoB3pT/EeMRt8AmWHXCKTlYkiNNUiNANvodfN8zinAQOqclq4YSbrrkstu/2gv/uuhiyasi2JIu6a2o607gta2MMKREPIJzUBWUmQhLKOaokFNaVAUtpK64mADsIhgJSyqHUTJRXd0yxpoasrR2zG3Z1hYRQ+cV2WtFQdW44R1lJYxY8/z8c7FdzqwoolD9PX1gYDUD62cpfSnV18GKv3i5UYWUraUevkEG792jkNtvOYyw64RSCvFkHLZl8afUz1nZCCtp7oNHpsglNx16at8fflXH5mwCrKIdvRE0TE5qrvuUhmY8EQraTabE1CapTIwnOCowacYvOmClrCo2jIuxptRr8RFzXTRNe7PCetoPYHUi8mMyn2ylIJSPwAp7ZuhNHj/v+LkjhlQnVSz+Fgyw64RSItZSCmO1JjQSPbhhEb1P6N6z8BAWm+FGzg+uetSDCm9CEjJbfe/HvoMhse3TVhFOBoSsaRtk8hKmi8Do+c3mmAlzZKlNA+llImXGyvgpAJBTFhUS5yoeH+qaREr6kcXXXm3nLKO1hNIvZrMyC6U+gVIJZQu2X86Fkxrc/JjjMcKoAKcKMn5QzcDqSzlYoRPsojKxEbm+FEGUufPpNEjMpA2WvE6zUcASrGjRusofX/b41/H+v6XJ8xKLrptPVF0T21DpEOPJSUrqfjLVB5KZRmYrEK1SVUoSg454dPLjRWoXYFgJSyq3T2XFK9XbVE3uOgab9TazUDMoeo+9XDZXb16Nejlx2a2lPoJSCWUUq1SKg3DjRVwSgFOlFSbksYMu+L30JaWwkuCJ8Go8cVAWpvmbnyagdSNp1LFmhRFAb3MQPqbZ27Byo1P7DCisJJOp1jSVrRG9TIwLSH6IMgnOKKsu1SXlFx3BZRq4nsqD8ONFahWAaojSjBK1tEgtFzLYdBazq15q3530ZUCOWkdpTHrAaQPPPAA4vF4zWfq1gEWLFiAww8/XCzPb0AqofTgeV04duFktx4Br8sHCnCiJOuHWKzki9lCWsw6anTXZQupdb3d2pOB1K0nY3Nd5thR6bL7l5d+hcde+e0OoxF4Rrtb0T21Ha0dIT2WNJ/gqACllM9IQGkOWVWDklJFrVLKyMuNFbCjAAHoW2sGAgOiTsSJkr5BcNE13iMnraP1AFKvl3qx+p6VUOpHIGUotXoLuJ+TCnAcamk1b/rG5Thg791Fh2IlX6Q11OiuWyzLrpPnxWM1XgEG0sZr7viMBJ9kHZWxoxJG6etzG57Avc/9qOic5KbbvVOHnnE3Gka4NaS77tL/RC0YIKvlxItAlDLvcpIjx4/P1wMGLXOuXk/0MFFTtNYWFBddqVM8Cby+qVbVJj7vtIXUD6VerCpMUPryn+/2fJbdcvsl9122lFq9EdzPSQUYULerWSmhkbH+KIGoMa6US744eSubOxYDaXP1d2R26a5LSYyMLru5XA7r+tbgJyuuLj5PC9De3YqOnjZRlzTSqrvuhsJ6d3qji/qkWla3kip6kqNMRmPXXUdOzr+DBC9hkTNxovJGBMVF1/gOcNo6SmM7CaR+KvVi9ZNnyyvPCCj1c2Mo9fPpemdvQU2UVCx+lE7NmGGXgdQ797iWlTKQ1qKeS56l7Lrm2FGCU3oNxbfhhocvLbnSlnALOidH9VjS9ogOpZEWUHkYiiklcym57VIpGLKSinjSjAolk2XXXZecv9uWEbSERbmWhci2nIscptd8FEFz0ZWCZRSASr043ZwEUr+VerGqNUOpVaW4HyvgnAJBSZRkrD8qDSFmIC2V0IhLvjh339wwEgOpG06hhjUQdBqz6xqtpBJIv/vIZ8vO0NoRRlsXQSmVgdEtpSKeNASEyEpKsWwF112qT5qFSu67CgWZ1rB4ftRXCgQNpFzn8QAAIABJREFURJ2KE5WXIGguusbL/+ZWgBIaOd2cBFI/lnqxqncQoJQy7y5ZVPsflaxqyv1YAbsK+C1R0pwZ0/Grm78xQYZiGXZLWUiNfe1qyf3dpwADqfvOxNaKjJl1KYZUAqm0kNJgNzz82R1qkU78BACiHRF0TI4KK2lre1hYSQlKQyKetEXUJ82RS7CIJdVdd1X6qjKR2jowH3ZOjGbQ+/pwoBIWORUnKq9DEF10jW+FVa/X543hFJD6udSLVeUZSq0qxf1YgcYo4PU41K9efA5OOOqQikDKJV8ac5+aPQsDabNPoIb5KUa0WKkXCaP0lfpQDOmGgVfKz9TSgrYuHUqj7WGRdVcmOdLLwbQgqxGU5kvBZLJ6kqOMhiyXgqnhFL37aPASFjkbJ0onH1QXXeOtr5d1lOZwCkj9XurF6qdQEKB0akcEVy6ea1US7scKuEYBrwFqKXddY8kXK+66XPLFNVewpoUwkNYkX3MfprhRo1XUGEcqYdQqkJKdkzLsdvZEEe2KCIspAWkkX580JEylEPBZSHJErrsZVVhKGUqbexcaOXsQExY5GScqzyrILrqNsI7SHD1zj8Zep+xYh9nO+yUopV6sahIUKL3ksJkgOOXGCnhVATcnSjpgn91x09cv38E6Sj8gwDRm0i0FpdSX+nHzhwIMpB4+R2OZFzOMGoH0sVd/W7QWqXHr0vE2Eg2JJEfRTnLdjSBCbrsUTxqmDwjxUSESHBmhVKMapWm2lHr4KlleOseJWpaqbMd4/1qkYn3ODGYY5eR9VuHqY+9zfNx6DUhxo2QhrVdzAkiDVOrF6jkkx4bw9zuusdrdk/0IRhlKPXl0vOgSCrgpUVIpd10JmRJKjTAqY0klrHLJF39ddQZSj56nMVa0VIZdso7Sa+XGJ3HfylvL7lQCKdUfJRDtmNyKaEcrCFDJShqimNJ85t1cjsrB5ERMqarkRJIjglKVvmocU+rRK1V22UEEUafjRElgdtGdeM0osy5l2K1XqxVIg1jqxepZMJRaVYr7sQLuVaBZiZLM7rqkULmERmYw5YRG7r1T1a6MgbRa5Zr8nDmbrhlKCRipD7X1/S/jp/9X/q/ZRoxsQQvaJ0XQPqkVrR0RtObjSXUracv2+qRmKFXIhZgTHTX5ajg6ffASFjkfJyoPJB3bhli/89l75vYMC6vogfPqUDfF0ds0cbB6W0dptlqBNKilXqweO0OpVaW4HyvgDQUaEYdqrj0qYdQIpUZrqBlGjeVeOH7UG/fKyioZSK2o5MI+BKBGKC3mskvLJjClWqTf+/NlZXcxwa6Z0+NJCUjpRfGk0kpaDEqzWlaUhdHIQkrZdxlKXXhj7C0piAmL6hEnKlUf7V0DJTlq7xAs9Paai65xS/W2jtJck+YcVYghreYXlyCXerFw/USXoEDpkv2nY8G0NquycD9WwBcK1ANQy7nrSssnQaiEUiOQ0r/Tfxvh1RdC8ybAQOrBS0CQKYG0GJTK+FFpIa0GSAlQqR5p15Qoot2twkoaCodEoqOWsB5ITu69VIc0S9ZYhlIP3qQdlxzEhEVO1xM1qkouuqNb1kBTU47fD7KKEpB6sTXCOiqBdI8PPya8OsytUvwRJzOyfrOCAqUHz+vCsQsnWxeGe7ICPlPAiURJK+65aYIqxs9naf0sBqTGREeVPr99JnsgtsNAWuKYtayGO5+6Fi9vfRrzpuyOy9//PUQj7a64FBI4S1lJjTVIZRzp9/58edlapGYLKf03/Q4XzceTkusuJTgSltLWkLCgtuTdd3Uo1a2kBKZkKVXzdUrpZ9zcr0BQQbQecaLytOtVW9SrLrrGd8HazUAsUf/3Rffs92P3Dz1amEj+9d3813Xjz2VnLvVi73wYSu3pxb1ZAT8oYDdR0vmnn4ALzjix6B8IjeVezNZRowsvx4/64ebsuAdHgJTg7amND+O5tx7DxqFXC7PM7J6HXabuiQ/s+THM6dnNUwq6FUglYBprjUp3XVkCxmwhpWcohrRSLdICOuaE4VM0euO3d0XQ3hNBa1sEYQml0VA+yRHFlFLu3RZoWaOllJIcaVAVTdQv5eZeBYKXsKh+caJ0yvVMXERxoref/lP3XiYLK4sngdc3WejoQJeuWe/Drsf+qWAhNcceyUyOZlBl62h14jOUVqcbP8UK+EmBcomSzNZR+Xum/Fqs3IsRTo0wWk0Yhp909tteagbSwfGt+P7jlyGpxEtq4zYLo5VD9AqQShg1JzmS7roSYG0BqYg93a4SJTJq725FtDOMSFtYuO+aLaUhnUp1K2lWT2wk4knTXKfUyn1rRp8gJiyqZ5wonWG9aovS2J857HFcdOhjzbgqjs7ZKOsoLbpjxhGY94GHCn9cM9e3M5YPMMIql3qp/siDAKWkznELJ7P7bvXXhJ8MkAIEqM8OtWHmkR/HQcefPmHnRtfbUvVHzeVeaACuP+q/C1QTkBphNNwSwYn7/Afet+CUgmtrX2wT/rH+IWwYfMVVLq9WjtHNQGq0gBpBtJyFlGqRPv7qvWW3bnSuNQIpmUtlkqNohwFKKa5U1CnVM+8SuOp1Ssl9l6HUyj1rRp8gJiyqZ5yoPEN20a18mxtpHaXVtO/0Xsx+//1FywkYY5QkjNLX8fFxPPjgg5U3wz1KKsBQypeDFWAFpAJqNoeMmkUyk0W6cyamnvM9tE6ZXfhDIX1Tzl1XflYX82hhlf2jQE1A+sDq27Fi3e+EGucefAXe846jLSlDsPfwKz/HPzf8sWBZXbDTfjj9gM8WXHuNQHj8Xudgt+l7448v34XNI+tA8HvSvhdg8cKJf2mxMi4tULoYP7XxETEeNXIvPuydJxbGLAekw4l+PLH2t/jbG78v7JfWf9TuH8F+c987QYNn3/or7n/xtqIW5GP2PBO9oxuKxqka5993zuG48PBvinGl5VO67JaqQSqhlZ4hKym569op/UIQanThFX+RCregrTOCtm5y3w0jki8HExZ1SvUkR/KvViLxkqrpltK0wX2XBuWwUkvvE6c7cZyo04rq47GLrnVd39wKUEKjRrW26Ydj1vv0/48y/jJTrIwA/Yz6PP3001i/fn2jlujbeQhKV/52ucjC6+fGllI/ny7vrVYF6HfBlJpDKpPFOL3ULDKdM9C533HY9fhP7hBOIb1WzJ/R8vOZ40drPRH3Pl81kCpaBv/1lwsxkuyHEZgqbdX4nLkvgeblR30fu07bU0CjTCpUakwjBDs1LsHvCfucO2F+o8txJRdl45qe3vhn/GrVD0tKQnNN7ZxZ6GN81jiPXBO9sSWUyjqjRpfdchbSmoBUUK2+DQGlXRHxam0nKI0ICym58FJ8aSHRUR6ENSoBo9BLQ1bNiphSgtQJFthKl4b/vSYFggmi9Y0TlQfCLrrWr2ZGAajUSyNb1zs+jmnvubEokBZLmkE/u+eeexq5RF/PFRQoPWheF5Ysmu7rs+TNsQLVKJBSsjqMKvornlYRS2ehdc/CLsd/Eu9870k7WEdLfTZLTxZaB8ePVnMa7n6maiAtBkxWtiqtqkb4JIvjfS/cIiyFEm7NQEo/P/fgryCWHinErBpB2O64XW2TcfxeZ2Na12zQ/Dev+IKAawmf4VDrDll2jT8zr18+Hw234esn/D+0RToLwC6B0qiZhE/jz4z7kTBrnMcIo8bSL8VqkJotpMPj/bZrkZoz78rzFVDaHRHWUgGlbREBqsJiKiyluguvaDmIEjWqkkWWXlo+Ay9BaZZNpVbeM7X0CWLConrHicrzYBddezez0dZRWt2MI+4FWUmNf1Uv9hd46RK2ceNGYSHl5pwCQYHSBdPbcfGhM50TjkdiBTyugKJlkVRywlVXh1EN8YyGsVQWMcox0j0TJ3zlNkyeubP4jDaHUUgrqTnW3+Oy8PJLKFA1kK4feAnL/+9LYlijZc/oxivnlKBltGJKSJN9JIBJoOtonVSy7IqcQ8JjS0toB/grNW5325SiUpjHLAakRhgutX4JkN1tkwU4Z9RUUauv8Xk5d6W9my2kxcq+GLPvyv7yazWlXwpimdiRrKIT3Hfb9DqlwlJKtUrzUCrANAcI662WE5ZSYTGlDyNRJoahtB6fTkFMWNSIOFHxRyE1jVj/61CSo44fnR+y6JYSZdXrjstVdkACUQJSalaB9A9/+IOIIeXmrAJBgdKpHRFcuXius+LxaKyABxVQtBwUVQfRRN5dl2A0JqA0i5GUhpGkhnccdhI+8rlv7wCkxWL82V3XgxfBxpIdAdJicGVcgwRHI9CVWqMEOnqmVB1QMzzaGVe6A1MM67+3rSzEkMr1lLOQUrxpMQinZ82ATrGk0qW5nIW02LO7TturYAU2g6+0fBotpNJVVwKqhFIzkFbKtFusFmkpIKWfCyilkjBdEZF9l14USyospeEQQi0hUcxUGEvzllJam7SWCjgVbrwMpTbes2W7BjVhUT3riRoFZxfd6m5qM6yjU9/9Q5DLrhFIjUXXjX99p+/feustto5Wd7yWngoSlF5y2EwQnHJjBYKoQDaXQ1oh62gWCSUnYkd1y6gOo8NJVXwdTapomTwLV9z11wKQShA1uu2ay3UFUdMg7LlqIC3laipFM1pD7QBpJSshjV8NkBYbt9gBOwWklOCpVAypXIu01prjcfedc5iIKzW768oSLvKrXQvpfSv/B6vefLLkvbYLpEYopey70Y6IgNFQhGJLQwJKKaZUfJigRYSh5ghIVYonzVtKFY4rdeKDhkCU3HNH+xJODOeZMbItJyHb8qGGrJdddKuXudHWUVrpvFPeLsCohFJzjbtIJCI+n+iXoCeffBLbtm2rfpP8ZEUFGEorSsQdWAFPK0D5QTLkqpvRgZTAM6Fsh9HRVBYjSRVjaU2AqZrL4ZIbfo7d9z90gsuuEUyNWdA9LQ4vvqwCVQOpMcbTDE40YzEgLedaa15luSy3dlx2zeMaLZnFLLvlgNSOy+7cye8sWEhpTJnN96B3fBAf2PNjhWzCcn1Gt11ycV61+clCPGs00l7YRrksu8YSMBJa6UFpKa219Eupm0SWUqpTSvGkBKaUdTecB1KKKQ2Fw6IkjIwrpdhRysArEhxReZiMbimlZEfswmvvEyuoCYsaFSdKp8EuuvbupLk3ZdUlC2kjWzHrqLnGnRFG6Ree3/zmN41cYmDnYigN7NHzxgOgAMFommBUzSGe1mF0lNx00zqcklV0KP9S8nlElnzxOhx2whmFPw4a3XWN2dHlHxYDIGMgt1g1kJJa5jqkSw78HA7e5RghZDEgNScFOu/QKwtlUmQpFfpKJU7sAKmdcY1AevZBXxLrNe7DalIjsnJe+r4bREbgYs9L916zNbTULTOuS/YpVkpHZtc1ZtkVbrCqKpIHGd11JbxKILWbaddci7TcO0RCqahTGg0j0p53242ERKIj4cJLFlNy4SVrab4sjJJRtseWkvtuJotsNpDvRdubDmLCokbFicrDSMe2iXjRerTPHPY4Ljr0sXoM7aoxKbMuZdhtZCtmHTUCqbGkAH3/3HPPYcOGBqcAbqQgLpuLodRlB8LLYQUcUEDTcsIqqrvqEpRmRcxoLKUhRnGjSd1SOphUBahKr7wzv3Q9Dj3+dGEhNScyYnddBw7GI0PUBKS0x9f6nsPPn7m+aJ1NqYGdsinFsuwan6cxzRZSsiBWKsdSLLFSsTMqB6Q0TzFwlOMYLcWl1kN9qKaqseYqPW/OKlwMZIuVfZFWUStAWlOmXQthnjKmlJIdRdpCejxpvhyM+D6iJz7SY0t1y60oBUMwrWhQqDSMQtbTnLCccr3S4p8iQU1Y1Kg4Ual6vH8tUrE+xz/K5/YM4+pj7wMlMPJ7a4Z1lOJGyUJKzZgEwwikZB01/hX+j3/8IyczavBlDBKULtl/OhZMa2uwwjwdK9A4Bej3ubSqu+omVIob1URCo7EkJTLKChfd0aSG4ZSK0bQKY5GFr//vE9hp7i4lLaQTKjc0bks8U4MVqBlIab2jyUG81PsvPLXxkQlJgnabtrdwO33v/JMmuKhKa+hzbz1eANmZ3fNwzF5nYv+5R4LAz46FVLq0WhmX1kv97n7uu3hjYLWQe07Pbjhi/odx7wu3lC37Ypzn16tuFEmRZDO74laqo1rMzdkYc1qqtqvZQmp00zXWJJX9aH0SZOn7q363pOwVqyaO1DggQalw3W0Po7UjgnBrvhxMOISwSHYURoQspeEQ/boosh0RlIrSMBlVQGlOZOPVkx9xvdLt6gYzYVFj6oka7zC56I5uWQNNTTn+ceznLLrFxGqGdXT2MU8h0vmOQoiA/GXGHD8q/xJPyYyeeeYZx8+aB6ysQJCg9OB5XTh24eTKonAPVsBjCtDvaZRRV1hGVT2rrg6hqkhoRN+PpFQMJzWMplRIV125TQLSGTvvWtY6Kv/A6DFpeLk2FHAESG3MF5iuxjI2n1t8UwHIyaL84398TehgdsktVUrHLJqxtIv83mwhNWbjNQKp05l2ix1oS7gF0faQANPW9u1QqltL9Vql9JViS2W5UoJSRSFLKbkeUzypXrc0k2FLaVATFunuucuQQ+MKztcrcRG9T4Liois/E9xgHZW/xJhr3BmtoytWrOBkRk38f2aG0iaKz1OzArUqYExiJKBUz6orYZSSGFHc6FhGT2JEbrzmdtNjb0yAUfp8Nv4hkWG01kPyxvMMpHU6J+lWTNbXcw+5ogCkRiuoGUjlM8Wsp7RMYxkXY6yosC6aYkhLAelPVlyNjYOvltx1rRZSOXAOOZF1V0BpG4EpJTtqybvw6omPWvNQKkrDkNsyZd6VLy1fEkYkPNKTHQXNWhrUhEUEopQ5l1x0G9XqmbgoSC66xvNauxmINTjpM9Udpfqjxl9gjKVejKUE6JeewcFBPPHEE426ZjxPCQUYSvlqsAIeVIBgNG8ZTWpZpDI5ETtKr3hGFZZRctMld90hct3NTHTVpR1Pmz0P19zzt4K7rtGTheuOevBO1LBkBtIaxCv3aKmSL/IZc1xssSRQxuy6BdDLEZjlRPIiY2Ij6a5rTmxkrkVaKbGRk0BKlEng2daRh9I2yr6bd+Gl0jCt+kv8NSxELryU0TQLLZtFVtOgpBXdUiospjndhTcgCY+CmbCo8e65+p1jF12nPwbjSeD1TU6PWn48ctMld13ZjH9hN1pIjdl1OZlRY8+o3GxBgVLS4LiFk9l91z1Xj1dShQL0u6Wi6kmMUqLMS05YP+kVz2fVFa66lFE3RZl2VWjGwNH8nJTM6Nyvfn+ChdSYWVdWZ6hiifyIxxRgIK3jgZF77p9fvRsbh7ZbJM2xsnJ6o7vuKft9GosXnl50ZcZapEbXXaOFlKDUCK00kATT4fFt+O4jlxdcZYtNUoDSnCmvkIXERgVwFt/oD+hxpRE9rrQtLBIekdsuwWhrW6vIwBuJUFxpuJCBlyBU31NWuPGqBKoZDVmNLKn+jS2lOqIEo2QdDVJrZD1Ro67solufW9YM66i51AvtzFzqRcaNSijlUi/1Of9qR2UorVY5fo4VaJwCEkZTlEnXAKOpPIwSiIoYUoobFd+roH8r1qjcy3lX/VBYSOXLXOqlcTvjmZqpAANpM9WvYu5SQCrdds3xpWYLKU1px23XTukX43Z0FN1OsFSHlErB6FCqZ+ENt4YQJatpK2W8zGfhjeixA/QoQWmhpI1Cbsm6Gy/FllJ6cXr5JRNvUBMWNbqMi7yj7KJbxYePxUeaYR2lpdkp9UK/+Lz22mt46aWXLO6KuzVKAYbSRinN87AC9hUowKiaRUrNiQRGZBXVXXX1eqMCSMkqmqEkRhqShhIv5hlPuuDzOOVTX5oAo+yqa/9c/PAEA6nHTrEckBqz7BpjTAUaGsjSjtuuU0BKa6A40UhbGNHOSNG4UmExbY2gJdSCcDiSR1qKHyWXXQ0qQamwlpKlNCcsppoG5Iq4gXjlWIOcsKjRcaLyTiipUZFFtx4taFl0i2n45laAEho1shUr9ULzl8qsS5ZSLvXSyBOyN1eQoPSgeV1YsqhxidvsnQT3ZgW2KyBgVMvl40ZzGFc0AaXktktuupTMKJ7JiUy6Y/lSLwSp2TIJQMg6euSHzxSf1eYyXax9sBRgIPXgeZcq/WKlFiltt5LbrtEz10kgFdZMEVca0hMeRcOIdpGFNIRQuAWtBKTRVlGrlGqWythSSpBEAEpxpbI8jA6m+Wy8om6pt6ylwU1Y1Jw4Ufk2Zxfd+n7gZRSASr00uslSL+IPX5QkLf+SQGostk7fc6mXRp+Q/fmCBKVTOyK4cvFc+yLxE6xAgxSg3wVVLavXGlX0eFGyiuowmk9klC/vEpNZdhXycisf6/XlW3+HvQ48gmG0Qefo5mkYSN18OkXWVizTrrkWqfxvozXVaCGlYcu57ZZMbFRlDGlhGwVmzIkY0rauVuHCS0AajupxpQSp5L5LbrwEpfSimqWUh1cHU4ot1S2lhdhSRXfl1VRvWEuDmrAo13IYtJZzm/KOYxfdxsjuBuuoEUplVl35VcaOcqmXxtyHWmdhKK1VQX6eFahdgQKMalkk0jmk6auoN0olXqRlVC/vMq7oNUcJVlUL3mvffXAldpq7i1ik/ENi7SvmEbyoAAOpx05NgqUxy64EUDOYGoGUtmnVbdeJTLvmGFIhswFI6T+FVTSf7ChCIBoNIRIla6luIRUuvFEdTLdn4qUMw2QR1UvECEupokIhKM3osaVkTXVjbGlQQbRZcaLyrc0uuo37kFv1euPmkjP9f/beA1ySqsz/fzvee+fODAxD3sGELMiPoIIL/tBdFTAvrmlZ4/5NIKz+VETWsLqKq645r6siuLIoICCoM+RhQCQMEgeRDAMDk+OdGzr/n+859fZ9+9yq6qrq6q7q7lPPc2+nU6dOvae6uj71fQOXepHZGNn9yyzzgtdbtmyxpV56P02RtzhsUHrK0XsSFFO7WAukwQIMo0hKNFNpqOREWh1tqDhRgCdcdSfKNfV6W6lGU+UaVQLAKPbvnNs2Knddu1gLWCDtw2NAgiZn1JVlX9qVfsEu+7nt9gpI2fS6VmleufGiVilAFYDKZWGgaqjnTt1SXHg2GoBPnYlXQ6mjmiqltKH+GgDTFCxwz31i1aahy5yr64kerWqKJrVYF93eWT4JdRQ1RwGkWBhIpbsubmSZUGpLvfTumIhrSxZK47Kk7cdaIJwFKtW6UkRR1kU9VgGgjWbMKIB0olRTf1BGAadBYRTK6Dd/d2e4AdnWA2sBC6R9OLVuiY1kQiMJpKykYjdNt92frPg8rRYladgU3QRSNQ4X+RLJjqCOAjpRGka58KrXKA+jgRQJj6CYomapUkCooWIaULe0WqpoN96mS29d1TRFmZikkh4Nb+bcZONEcYxZF93en9iSUEfblXrh2FEJprbUS++PjTi2CCj985Xn0dY1D8fRXar7gEJqldJUT9FQDK5crasERkoZrel6o3DTnZjRquhOuOtWarR9GnVGNZTWfBIYmUZ73pEvoU/++LKhsKXdyfYWGHog3Ty5jn51+7fokU33UC6Tp9cd8p45NUBr9Rqdc8uZ9NDGu+ijL/8u7bPwWe0t2+UWDJqATAZQqZLKLLum6y4PzSvbbhxA6gqeTsdz3Hmd95FdF+VgVK1SKKQA07wuD8NAWkTdUkBqXpeKUal7G0SYo0q5qtx4y6WyAlPEm1bKeNRqaYjzZEezN8wJixqZA6ieeRc1KLmskdZFt6PDN9LKyKoLhbTXC5d6wXbdkhnhxpU+V2i3/9WrV9PKlSt7PUy7vZgsMGxQeuLhi2n/3UZisp7txlogmAVwzahhFCDaINQbLdW1m+7kDEBUu+jCNRdlXfAHOA2qjPIoXvr3b6P3f/4HwQZlWw28BfoKSB/ccBctf/DX9MCG29XEACCPeMYr6M2Hn0rF/GjLZG2d2kjXPfRr+tMTy2m6slN9tv/uh9Kbn/8vTaCs1Mr05aveR9umN7as+64XfZJeuN/Lmu9des9P6PqHL6FXHfQOevXBySRlkQP0iyM1lVK/OFIvt934gFRjactixJE2P+P3M+TEjiKeVKumSi2Fy24BSY/ySimFago4RbwpapyCNqGUAkQr5YpOftQsE6PhlN14uwmmNk70gERPmtZFNxnzI7MuMuz2cmmnjrrFjy5btowmJyd7OUy7rZgtYKE0ZoPa7qwFhAWQowOlXeCeyzGjZcAo3HRndDZdwCgAFDGjgNMdpZpqH3b5h5POoDee/K9hV7PtB9QCfQOkDIVu81DMjdBnX/0/NH9kV/WxF2gyxH74775Jz9ztQHp00730/RtOp0P2eTG978X/Trc+fiWdf8e3W8DTbJOW48CMI3VLbGSqpAoPDRoL4rYbd+kX/4RHmmEBmVIt1VCa1W67I3nKIkvvaJHyOR1rmkM2XjU52o0X+45svBW48laRkbemysTAjbcbiY+GGUSTjhPFrFsX3eTOTEmpo1zqxYwdxWu32FFb6iW5YyTuLQ8blL5oyTgdf8AucZvR9mct0GKBWr1BpYqOAUU5F8SLlgCn1boDo7r2KMq8AEKRYRfqaBQYxYahjkIltYu1ACzQN0D6+3vPoYnS1qYaCrX057f+R1P9lKomwysUVIZPuOZ+c/mHVPsluz6XPvy336A12x5WQMrKpwmfDLZT5R0twJuWQ8ct065USBlI/eJIH93wZ/rZjWfO2aVu1iJtC6SaK3XNUpWJV7vvoiRM1nHf5Qy8SjEt5qlYLFAmh4RIukQMFNOqU7cUMFpxsvECUvGaobTTjLxT28u09sGtQ5iwKPk4UT5oSxMbaGJjd9K7HrHkMfrJm89Ky1c+leNIQh0d3+8fCQopFq9kRmbtUVvqJZWHT+RBWSiNbDq7orVAiwUgOsDDrFTRymi5hjqjGkq57iiU0CnAKNTRGSerbqmmoDXqYoE0quUGc72+AVLT/BzX+ed1t6qPGCqlOsrKJ6+0b3RuAAAgAElEQVRrgmqtXvFUSI8/6O0qbhT9my68aTgUzBqjsuSL+dyvHin2xU0l7UUt0tYzouHcKwagFI9CVtUsLYzlKJvPzJaEUdl48zQyVqRsRseaqmy8SCOeaaiERirRUU1n4kWMKVx6+bnKyOvEmIaZ12FOWJSGOFGeq+1rV1FlenuYqQvc9uSjl9NJR10buP0wNkxaHZVA6lXqBWC6efNmW+plAA/QYYJSTN8rD9jFKqUDeBwnuUuAUWTSrQBIq6QAE/Gjk4BTVWsUyYwatKNUFXVHoYxCQa11NHRk2OUapB11ZFceCAsMDJAyNEol1ARJdsnFzOGzZ+52UFM15dlkVXXdjseV+64JtWmZdbc4UjO5kamQ8jqm2+4jUEn/cCZltM+rWtIEpKyWohwMoLSZkbeYV4oolNPiWIFySGDiZOLFI5Ie6fpWSGjU0CVilMuuTnzE5WKgkgJUa9X2GXmHOWFR0vVE5XcPLrrbn15FtepM7F/JfRdupc8ffzFBHbWLvwUeWkM0MdVbK7VTR83YUQCpLfXS2znq5dYslPbS2nZbg2QBXBdVqho8y3XSimhNZ9CF6y6gFHVH4aY7WdLlXdAGaine63T5n9s3d9qFXX+ALNC3QCrBU8aQststQ6dMTuT2Gd476+bPK1dewOiJR3yUnrP4EAWqi8f3Vq69ZsKktMx/u3qkrJSinZ/bLvbnx9d9np7Y+pf2QDqHVr2t4e+aOzfZUUvXZglRJ+kRoBlZdkfG8yrGVGfhhdtulrK5HI2M5lU8qQbTAhWQYTOfJWTwhRsv2wRgWqlUVIwp3Hm1Gy8SH3mXirFxosnVE5VHWTcTF1kX3eBnt53TRA8+Gbx9XC1RdxT1R7Gwu66pjppQaku9xGX9dPZjoTSd82JHlV4LwDOsgiSQjnsu3HSRsEgBaQlqaUMlL4JiipjRiVJV1SKdVLGlncMoLGOBNL3HRxIj60sgNd11pRIaFkhNo3Pf96+/XcWfzh/ZpW1ZmCQmTsFbQyt/DJysiLrVJPXLtou+HlmvY0lZJY0v027wLLtBgJRtPRtbmqXCqFZKoaAinhSPo2NFDaZ5JyNvUZeLAZgqewE+azWlkpbL+CtTDQpqBVBaU6ViuIbp8IJoeuJEMe/dTFyE/q2LbrgzWRLqaH7efoRkRrzIUi+czMiMHbXJjMLNa7+2tlDarzNnx91rC1SrDeWiCwidgUJaadCUSmBUpxmlfjo1RuGuWwWMAkp1Rl2sF8dia5DGYcXB6qMvgVRm3DVdajsFUlni5dgDTwxUFiapQ8ItjlTGj7ILb5Bsu9iH/17+7/TktvvV7nQTSHX/0RRSOTjAc3E0T/lRJDPKULbgJD7KIuZUZ9+VYIoyMYWCBlOd96hB9WpNJT+CSoq/0kxJqaUA1qmJMq358xaa3FpKaooT226a4kRhhG7WFrUuuuEPs6TU0bClXgCnS5cutaVewk9xX64BKF1730p65ObL+3L8YQd95JJxOvGw5Go+hx2vbZ+8BRAfClUUNUaRQVfXGG2omqIMn3DhBZRCKd1ZqdEOlHsp16gGASSmXbA1SGMy5AB103dAimy71z54gZoCt/hOCaRm3VCOIZXZd+Vcmll2g5SFSfJYYCBVgOe4o3olNwritou6pF+7/EOq5Er3gdTAXmeDze16uOw27S0+B4yiRml+DCop4kjZlZdLwmRVFt7CSIFGHCjNF3WMKTLy1htaLcXfzHRJAerGJ7fRA398OsnpTWjbi6mWfRc1KNl6onLnrYtuQoeCz2ZXryNCQqNeL0tOeKq5SamOwkWX/+AVwS67Vh3t9Qwlv71hg9JFY3n69Mv3Td7wdgSptoBKXgQX3SpUT1LqaBk33qGO4mZ8taFiR5VLbqVOO2Zm3XWRWbceI4zCUBZIU324JDK4vgJSmZQIMPquF/3rnPhOGVvqlWXXrFsKy7uVeGEg9SoLk8iMGRsN4rYbNLkRuv7RNZ+jNTseUFtJtPRLCCBtlojJZylfzBDXLM3nsy1lYuDCCzCFUlocKao/lZE351QwRYB/pUI7t03TDReuSsP09nAMiykN9UTlDlsX3R5Of4hNlStEKPXS68UrmZGEUQZRhtIVK1bQxo0bez1Uu72ELTCMUHrK0XsS4NQu1gKmBVBfFPXZoYrO1EirowDTulY+ERuKWFHEkMI1F2C6Q72v34MyGvfyDyedQW88+V/j7tb218cW6BsgDQKjmAcZXyqVUFm31ARVuY5bPCq35zGYymuS8++WbddNJQ3qtuulkracj0Kcm8ImNjKV2aZtnaRG8rX5XJUuzTRU7GiukNFJj1TdUoAp4kmhnM668Y6MFFXio5HREeXeq5ThRoP+cMk9tOmp7pQSSfJY8dp2PfM6qmfSkbCIx2hddNN4pOgxJaWOInYUMaRm3VG8NpMY4fXMzIxy17XLcFrAQulwzrvd61kLzKqiDarWtYsu4kVnAKeOmy7gE3GkAM+JmapSTFHiRWXaRS6NLsAoRmhrkNoj1bRAXwCprC3qNYVLdn1uMyOuzJxrtndTRxk0TVCVaiv34+Xum9ShJUu5mG67Jphypl08YjHLv/A+XHjLD+nup29IViFVAxRWDQikciXEihZGtEqKLLyAU8SW4n0dXzqi3HbH5o2prLyjY6P0wJ+eoPtXrk5qOnu63bTFifLOWxfdnh4GoTd2x4OhV+l4hXalXhArakKpLfXSsdn7vgMLpX0/hXYHoligQQokOYsu6osCQMuVBk3XdPIiFSda0gooao1OVWo0UdaxpNtLNYKq2g1llHfnUz/5LR10xDFR9s6uM6AWGBggNUFz69RGuuCO79ADG25XUweQfMGSv6NXHPhW2mfhs5rTiXbfu/40lU3XrcSLW1mYFz3juFQdDqbbLl7LTLsMpkFV0i2TG+jryz5EGceVVdOrQL2EFNIWRvV06W39QJWJgUo6AhDVsaYAUk6ABDAdmzeqwXR8jK7+H328DPaSvjhR2Nu66Kb/qEtKHQ1S6sXMrmtLvaT/eOrFCC2U9sLKdhupsQBiRZ3ERdUGVFFSiYtUeRcopNWaTmRUbeh6onDNBZQim+4MZ9LtnjLKdvrm7+6k3fd9RmrMZgeSvAX6AkiTN1O6R2C67TKQuimkpkqqIM/FJeOCm39Ad6/9w+yO+ymUPuaJ02U3CpDy0FRJiIKOLy0UNZyqWFOUhimiNEyOdm6cpodvX5fuye5odOmLE+XdsS66HU1sz1ZOQh1FzVEAKRbTXddMZsRQunr1alq5cmXP7GI3lG4LDCOUnnj4Ytp/t5F0T4wdXawWQC31qqov6iiiTjZdxIcqhbRaUzVF4YrL8aFIYgSVFGCKz1DWJYTmEHn8tgZpZNMN7IoWSAdkar2SG/lBqXT3Nc2wZecG+spvT6XCaE5/1CMgDQadZl0aOT6PU6kzfsSJZvMZKozkdIypct/VrrzrHtpGW9dODsgR0bobaYwT5RFaF93+OOSQVRcKaa8Xv1IvXrVHly1bZku99HqiUr69YYTSVx6wC6E0jF0G3AJOBt0aFFAAaZ100iIFolBIoYKi5qjOoAt1dBpwqhRSndgIUIo4017AKJRRKKR2sRaQFrBAOkDHA0OpzKrrVZfUjD11M8Oy239FNzz2G5XsZxCAdBZ2GyqzrooxHUUCJIBphp5ctYUq8G8ZoCWtcaIwsXXR7a8DDZl1kWG314tXqReGUTN21JZ66fUM9c/2hhFKX7RknI4/YJf+mSQ70lAWgCqKeM9yjRRQTlcbVEU23bqGT7jqAjZLKOeC5EUA0CpKujRosgRVtKZKwMC9t1fL8458CX3yx5f1anN2O31iAQukfTJRQYYZtAQM4ktlWwVqLiejTdvX0/k3fZ+enn4oMpBqCDROdM2ao17vO3vrV/olYAxp024tdU6dFxlSsA0gLY7m6cl7Nwcxc5+0SWecKBuvNLGBJjZ2JzvOvgu30uePv5iOWJJAbZI+OTrCDjMpdXThgafRwgM/roYr3XUBoV7qqC31EnZ2h6u9hdLhmu+B3dsGqVIugFCooABPpYpW8Fo/B4iixIsCUvVaq6K65qgu71LpcvIiN/vbGqQDe1R2tGMWSDsyX/pW5hhRM+MuIFQmN+LP/dx2sXdbJjbQFy/5II3NL7RiZYibad5AqnHVHRr93HLdP5vtzWVwbkDKGwaY5rK06fEd6ZvQ0CNKb5wo78rOjQ/RzMT60HsWZAVA6E/efFaQprZNCAskpY5yqRcGUkAo/7ll1gWo2mRGISZ2iJs+essV9MjNlw+NBeC+a5XSwZhuuOY2AJ1KGUVsqH5E9lwon0hqNAW33LJWP3WMaF2Ve4EqCuUULry9ihc1rW5rkA7GcRj3XlggjduiKehPZtPl55x1l9XRoBl3sTu33H8t/ebu/6ZsPjsHHoPsbuTERiEV0shA6uzEtrVTVK/pkjj9uKQ5ThT2hIvu9qdXUa060xXznnz0cjrpqGu70vcwd5qUOtqu1IvpqgtAtaVehvlIDb/vFkrD28yukaAFmqqods9FvCgy5kIRhUIK1RNJjQCleH+nAs+ak1EX2XXRRpd96WZJl3YWsjVI21loOD+3QDpg8y5dcaVKGiTjrlddUpjof1d8l+7d9Mem21yYyPeuAOksfeoZ9FNAg3xORBMbp/syhjTNcaL89bIuuv17onloDdHEVO/Hb5Z6YZddzqxrKqR43yYz6v089fsWLZT2+wwOx/ihiiJWFAmLyjUdG6riQ5G4SLjravWzpsq97ERJl6qOH90xo9VSwCtqlCa5WCBN0vrp3bYF0vTOTeSR+cWSmjVJpYuv4jaPE9XmHevph1d8jqZz21oAMMggIwOpC3S2nEbli3ZA6vTlOhZnJ/oPSOGe+1qqZ44OMg2JtOl24iLrotvdad05TfTgk93dhlvvYdRRVkptMqPez9OgbHHYoBSZd088bPGgTN9A70cdMZ4OiAJA8VzVEXUSESFJEUBTg6iOFUUplxkVO6prjkIVBZhCVU3DYmuQpmEW0jcGC6Tpm5OOR9SuLqkJpUESHGFQKAXz5ctOocJoviX0s92A4wTSFkaNGUgnt5SoNJVAGtF2BpzzefrjRDFk66IbemJTt0Ja1FEYhhMZMYBKl108v/7662nDhg2ps6EdUH9YwEJpf8zTUIxSlalrEFRRKKIAUZW8CApnTcMox46ilAugE48AUcST4hHuu4BVJDBC7GjSqqicN1uDdCiO4tA7aYE0tMn6YwXTdZdjRzmWNEqCI+z572/9Jf3h8d/oeNKAN9t6AqQOqfopoLOla9wHPr2jTPhL85L2OFG2XTdri9osur05QpNSR/Pz9iMkM8IiM+viObvr4jGfz6vXcN3dvHkzXXfddb0xjN3KwFpg2KB00ViePv3yfQd2Pvtxx1gRRToLZMCVMIrYT51NV8ePAj7hnqvqi6rnWgnViYt0pl2sE/BSrWfmskDaM1P31YYskPbVdIUbrKxL6pV1V9Ys5faK7XxiDL73+8/Q0zMPUybgcMICqcOWundPFdQvC6/H6VfddeRlbpt0AynKuHyEGpRuNyvrohvwS9EHzVavI0JCo14vi17wbYLLrheQumXXtcmMej1Lg7u9YYTSU47ekwCndknQAkhYVIdbLRFglONEy4gRdVx2AZhNZRRqaA2lXLRqOllBjdEqTZWR1EiDaZpUUbasrUGa4DGW8k1bIE35BHUyPNN1V8KnVErNrLxNZPOKJ51YT/911b/TVGNr4OG5lX7xAlVPIHU+aKJkHLVIxR5UZ2q0Y9N04H3qTcP0x4myHSoz21UW3W4tNotutyw7t99yhQilXpJYlpzwlCuMskIKIDWh1JZ6SWKmBnebFkoHd27TtmdKLFDZcxtUa2j3XACmKuXiACriQStw1XXKu0yruFHtugslVAFouUYTeD+lqijb3dYgTdsRmJ7xWCBNz1zEPhJZY9Qt427UBEcY6ENP30v/vfzfqYh40gCLdy1SgypbkhOFr0XazmV3FnbnKqRpA9J+cc+FTa2LboAvQR81SUod9UpmxPGjbpl177//frr33nv7yLp2qP1gAQul/TBL/T1GlTm3od1yAaOAUg2UOhsunkMxVXGgKla0RpUaqcy6gFTEle4UdUWnqrVUqqJyliyQ9vcx283RWyDtpnVT0LebSor3TIUUr2XGXQmzXrux9E+/ohUPXUL5gqhP6tF4Dih6ZcVNEEjr1QZtWzeZ+Kz1E4haF93ED5euDOCOB7vSbdtOETuKGFIsssyLnzq6dOlSmpxM/nvbdudsg76zgIXSvpuyvhgwXGlV5twa3HMbCkRVfKhTW7SilFDEi8J1l2FUx4mq+NEqXHV1fdEpJ24UCmraYkXdJsOWfOmLQzSRQVogTcTsvd2oV21ShlA3pRQjbAelm7avp18s/w6tKz1MOSQ58lnCxpG2d8t1NhYm026b0jD1WoO2rU3ywhZxou+iBh3Q2wMk4tasi25Ew6V8tbWbifDX6yVIqRdOZsRKqS310utZGr7tDSOUnnj4Ytp/t5Hhm+wu77ESAwSIctIilagIbrpO9lwAKtxwlduuU9IFiimSFk2VUWO0QdNOrCgy6Prl/OjyLoXu3gJpaJMNzQoWSIdgqr1cd6VSKrPwmgAr4dQ0F6D0O5d+msojO3yhtB+AFPu2Zc3OBI6I/ijjIg1jXXQTOEx6tMmk1NE9jrmIRha/WO0lFFGpkHJ2XQZRzrBrS7306KAY8s0MI5S+aMk4HX/ALkM+8zHsvlPCBe61SFaksufWdE1QFS+qXHM1kAJE4YoL91w8h/pZrpOCUC7vgphR3aZGVZ/kkzGMvCtd2BqkXTHrQHRqgXQgpjHYTkAJZbjkREZeKinHnLZTSdHfph3r6buXfZrKxR2UzbkrpZGBVA1Y7F9Lply/LLwuzittFFJsZWLjNFVKtWAGjaFVP7nnYneti24Mk57iLpBVF/GjvV4AogBShlEJpbLUCyc0sqVeej1DdnsWSu0xEMoCDVLxnIgRrQrXXLwHhbPS0CAKBRTZdWdUmRahiDquulBFVVmXslPaRcWV9od7rpu9LJCGOoqGqrEF0qGablJxogoscEJDdrd6XcWT8qOMJZUxpQyyXubaDCj97WeoVNjuCqWpAFIHbv0SH/UKSBuZo6mWeVdfHX3WRbevpivSYJFZFxl2e72YpV5k/VGuNWomNLKlXno9S3Z7FkrtMRDEAqglyooolE5AKNxz8R4AFM8Bo4BVgCjiRaF64j244CoFVNUXhWsu4kW1Oy+75/ZDrKiXnWwN0iBH0HC2sUA6ZPPeLp5UKqZhkxwBSv/t3PfTwj3GKJttrVIaJ5A6XKlnLkwMaQAgndxSotJUN6/I+ytOlL8e1kV38E8USamjsCyXesFzdtflRwmksuSLLfUy+MdkGvdw2KAUc/DKA3ax7rsBDkbOmqtKuMA9F+qok7So7MSPzlR05lxd3kW75+pERU7yIpVNV78HEJ106o1CSuinWFE3c+2+7zMICqldrAXcLGCBdAiPC4ZSCZym665b1t0g7ruA0s/98gM0f7fRFigNC6TBoNOvLIzHPcSmy6/759M7yoS/+Jf+ixOFDayLbvxHQlp7TEodXXjgabTwwI8rs0hllDPrugHp6tWraeXKlWk1pR3XgFvAQumAT3CI3UMYJxRRlS2X40RZEXVccxV8qlqiXOJF1w9Fe6V+KvhE1lxd8mUKCYugkDplYaCwDsLyktf/E73v379POKfbxVrAtIAF0iE8JmQpGAUd9XrzzywHI6GV3X0VLPqcIG+460q68NYf0viiWSj1AlINnr2tRernstsNIO23OFH+SpQmNtDExu7V/zj56OV00lHXDuE3MH27nKQ6yqVeGEZhHa47KpMZSXV02bJlttRL+g6joRqRhdKhmu7WnXVubM+65gIuHUXUccltuug6IAq3XERMoYYo1puuou7orAKqkhVVNKACTqGu4m+QlmNedyK993PfawKpTF43SPtp9yWaBSyQRrPbQKwl40kllLqVgQkTTwrj3HjPVXQBoHSXEco47rve4NlbINUQPPtfTmZ1pkY7Nk3HMr+Z7B5E+fdTg55LtVqFGg3ldBNL393uZPvaVVSZ3t6Vzey7cCt9/viL6Yglj3Wlf9tpeAs8tIZoYir8ep2u4VfqBRcrMokRK6W21EunVrfrx2WBYYTSI5eM04mHLY7LhH3XDxgRaqh2zyWVYKiKRwZR+ahgtK7aoYwL1gN4AlbhlgvFFO9zGZed5ar6DIpof1wphJu+17/3NDrh/ac3bzjK8Az0JG9KhuvZth4EC1ggHYRZjLgPXvGkZoIjhlXZXuFcm7t3f1x1NV1w6w9o3i6jlMm0U0LF6bclG66fW240l91eAGk2txflF/yQGlCfa2Vq1GtUV8mjAKa1traLOKUdrwYX3e1Pr6Jadabjvtw6AIT+5M1ndaVv22k0C+ycJnrwyWjrdrqWWeoF/bVTR1esWEEbN27sdNN2fWuBWCwwjFC6/+JR+uBRe8Ziv37phF1zAZFKvYSLrgOiOlOuk7DIcctV7rl1nYyIy7lwzKiqO4o6owBU5Z5bVwmL0Mdgoqie5Y9853w68IX/V53j5XnezBvQL8eEHWe8FrBAGq89+6o3t/qkXJvUrSxM2CRHMMalfziXrnvwYpq3cIQaKs/RXDXUP740KpC6bEu85aWQ1qsN2rZusuN5XLTvd4gyz6N6vUal0oyCUaWS1qtUr1WpAThtVB3VtOPNxdJBNxMXYYDWRTeWaYq9k6TUUVvqJfaptB0mZIGn71tJf77yvIS2nsxmF43l6dMv3zeZjfdoq+qeu6OIAhZns+VCGdXxoCppUV0nJeIY0TJAFFl0lSIKBRRgSjqOFCVeVBZdncRIKaeoeDBg7rnmFD338KPoQ988rwminDXdDU6xrlVLe3SQp2gzFkhTNBlJDMUvntTLdVfWM1WM1+ZEetkf/5eue+AiGl04Ej+QmtzZrtZom8/rtQZtW9sZkC7a6wO06x7vp0oV8FlXQFqrVqlcLlGtVqVateJAaZXqANQ6wNT55UvgIOh24iLropvApAbcZNrUUZnISMaP5vN5dSFjS70EnFjbrOcWGFYoPeXoPQlwOkiLVkN1HVEGUQ2e+n2omYBNrYJqGMVrgCfaICGRrjGqs+VCGVW1R+Giq+qNziqigw6ifFx8+ufX0G57L2mqo/L8LmtN82+AhdJB+kYF2xcLpMHsNLCtzMy5rIxihznBER5ZOeXapWGh9Lc3/S9dfe+FNLbLCGVzoiSMV9bb5vttFNKYgRTdbVmzM/J85wp70zMPvIwyuay6swrMhP3K5TJVKxWqAkyVYlpVz+s1wCn+4M7Limnvoke6XVvUuuhGPpR6suLqdURIaJTEErTUi8yya0u9JDFTdptBLWChNKilUtbO+a1uIDYUMOq45OrEQogPRcIiUoCJz0pOhlwFonjtuOUCRKVaqmuHOqVdHEUUqmgFMaIDrojKGT7pK+fQ/of9TbOklwRQWV/aBFMLpSn7nnR5OBZIu2zgfunejCeV4GmWhOHP+JH3sd0J9rIbz6WrVv2a5u1apFzBSfsdBEhdoLMF2cLUIm2noBLRtrVTStmMsszf7eO0YNfX0+gYarFmKZfPkbrbih+2Wo0qFQ2mlXKZKs6jUkwBoyrOtEo1xJyqBEjdXayLbnftm/beyxUilHpJYln0gm8TEhrJCw6z7qgEUTy3yYySmCm7zbAWsFAa1mLJtcdvM//V6tp1luuHVhw1tAqV1HHNZRddqJ8qZtRRSWcqNaV+shqK96GWAlynnZIuet36QCYr8pvBI459A731Y19qOddz/KhMWieT2PHnsgxYckeJ3XKvLGCBtFeW7oPthIFSM540SI1SmOCS639BV91zgSoJUxjNNVVE79hSx3Ce0GkoqAGAk5VLr4y3ExunqVKqRZqxBXv8RmUGzRcKVCiO0OjIGGVzOfUeMjupDH21KlWqFapWtBsvAFW59dY4vhSPnACpHjucWhfdSFM7cCv1mzq6dOlSW+pl4I7CwdwhC6Upnld1g1iHGmkl1CnX4jzOvtaflVV2XFKuuQykqq6oAtCactWdQuZcxy23VAeI6jhRHT+KfoYPRHEELNrrr+iMs66Yc+MRb5gqqZtSambhTfFRZYcWgwUskMZgxEHqQsaUmkqoqZRGhdJfX/1zuuqeC2nBHqNUHMu7l2Dxy7QbOAuvh+urlyrrTGRUIG1kXkyFsQ9SJpulkZExyuULCkyLIwDTUfU6l8tTJpNVmfRq9RqVS2Wq1uDGOwumOgGSk5m3iuRHWjlFdt5OF+ui26kFB2f9O7pXYtbXSH6lXrzqjlp1dHCOu2HZk2GF0hMPX0z774Z8ESlanEsBgGiLO66CUKeMiwOkKNNSgYuuct9tqFhQrAcAhfJZrmo1tKmIooQL4kSduFBVTxSlXJxkRSmyQs+HAlfdZx9yZHO7UvGU+QJkjWl+Lj1mbIKjnk9dIhu0QJqI2dO9UVZKMUqzPql8bcaWon1QpXTT9vX09Qv+lUqF7TQynicSYaXKOoGhM1rpF68su9j09I6y+gu71Bqvokbu7ymbhSI6Qrl8noojo1TIFylfLCowHRkZJSRoyQNMs4BxxJLUqVQuK5fe0sy0SoBUAqhWK03VFHGmKjNvHfG8+Avv0mtddMPO6OC2X7uZCH9JLHsfdwvl5+2nNi0Lo7vFFXEyI1vqJYmZstvs1ALDCqUvWjJOxx+wS6fm63h9zhWoQBQl2IgILrhQPPEe4BNJiOB+q8q4KLda3aYCt1wAaU3He8L9FtlzlToKAHVAFOAJ91xkzVU1RS2Iqnk79m2n0HFvP3XOHJolXszQDAmnEko7PhhsB6m3gAXS1E9RMgP0q1FqZt+NGlO6cds6+up5Z1C5uJ1G5ucpm3fiSnsGpGJDwsxRgbRUfhM16CjKZsqkhwoAACAASURBVPOULRQUcOYBo0opLVK+MKKgFK6888bmKWDN59Auq4C8DpegaplmZkqqfiniTTnWVMGpk50XUKoUUwWn+In1T4JkXXST+Q6leatpVEc5hsi8QJmZmSG469rFWqAfLWChtPezNhsbqmM9dVkVrYYCOpvlWxwlFMmKJJjquqLaTRfKp05UhPAZ0iVbFJTqTLmqfIt61AmP7EL0nENfRB/48tmuMMpvetWb5vO/LAcjb1xa+w6uBSyQDu7cdrxnYaCUlVNTIW2X6Gjj1nV0033X0FWrLqR5uxQpm3ek0i4rpLMoOvcHpDRZpcmtM6HtNzP9eqpWn0+ZXJGyuQJlc/nZR0Cp+nNU0uIIFRFjOjZGBYBpoUi5XEHBZRWgiR/CSplqVdQxLVEFsabVqk6EVCnrJEiIOVVtnT+X0jHWRTf0NA78Csiqi/jRJJY9jrmIUH8Ui3TfMpNcSCi1pV6SmCm7zTgtYKE0Tmt69OXEhgIK9R+UT62EQv3EewDPZtIiJzGRqifq/AFW2R0X6wA81Xt1csq21FVcKAAXcaPVRp0mSxZE5YzIuFFzpkyXXXbblfGjbvVJLZD24PuTgk1YIE3BJKR5CGGh1GyvwK/NXcP1m9fSTfdeTVfecyHN322EckUzA2+b0i8mU7aJEW11B54LpNWZGu3YNB16WmamjqaZ6aOVuy5lcpTNj1A2X1CKaUbBKcATsaR5KhQdV95CkeYvWKiy8SLOVN0VhGqayVC9UVeqKWfnRemYSrlC5fIMVSrIxlulKuDUAVMdZ1qnRr2qxm5ddENP4VCsgMy6yLDb6wUgCiA1YZQvNtwuSvCeLfXS65my2+uGBYYRSmHHVx6wS/fcd0WCIkCiShrovKdcc53suBwPWq3qBEYAU0Cmqi2KNnDfdVxvET/K9UWVe66jjrKbLpIUKTfdqgVRt++JGTcq23jFkEpVVMaQShW1G99J22e6LGCBNF3zkbrRSMXTdM1lVVQmO4qqlGLHf33tz+mquzWUFhFXmlAt0nq1QdvWTYaeCwWkU0c1xw3FMwOlND+iH3NIaoT38jrBkePKOzY6TplcjsbnL1BAqhMgIQ41r7PzUkbFv1SR7KhaU8opu/IiSy9UU2TqrdWrKv60WtpJ29feS5XpbaH3IcgK+y7cSp8//mJCjVG79JcFklRHvUq9SHVUKqM49levXk0rV67sLyPb0VoLeFhgescWuvFnXxg6+8QCpeLeMW7UqrhQlYNhFkIZPJVLLlxzkagI3kYq061WQtk1V0GpUkS1a676XNUNrVNZQSky5XIbx01XfaZdd+0y1wJecaPcUiqdZlIjE0pNGLWJjQb/iLNAOvhzHMseRlFKAVFYgiY6QlskO/rEj/6ZdtlrjIrzjGRHRumXbtUirdcatG1teCCtVpbQzu1vnlPKJpPNURZuvFBMlTuv48qb14/FkTGliI6MjisAHRkdo2JRx56OjCIJEkA228zOC7NCLVVw6gApsvSWyiWlpq59YAWVJruTsQYQ+pM3nxXLMWU76b0FklJHsadLTnhK7bC8sPCKI2K1dNmyZbbUS+8PE7vFLlrAQmkI43LoDh4VeDYUhOI3EFcXyi0X4In3nOdIFAiwhDoKMIWiqZRQxIQ6z1EvFH1hXRUPysmM6nWaKmvohNIK91ydWReuvn6pEEPs04A29YoblTDKz/3iR2Wmdf6twHt2GXwLWCAd/DmObQ/9oNRLJZXrSDj1G5RKdvTLM6hc2E7FcSiMrXGlmnKNVD6edUpdbmUGqFW6Zc3O0HbzAtLmCTmbU4mO4NKbzRcpB+UUsFocUbCJTLw5fA4QRXZexJkiEdKofiwUkBwpr1RULLhLXEUyBlXPtKxqmT74p9/R5PbuBAiefPRyOumoa0Pbxa6QDgskqY4uPPA0Wnjgx1uAVGZQdHPZsqVe0nHc2FHEb4FhhdIjl4zTiYct9jeogFBdK1Tf1FblWTg5kQLSWQidVUT1exUHNrlsC9aFiy2rowBSuPTiPVXOBVlzHcVUAaiC1Lou+eJcbFhR1H/a/Fx15Y1IVkb9FFKb0Cj+c04/9GiBtB9mKUVjDKOUShdfWUqmXUwpdhfJjn582dfpqZ0PqGRHuSJcV8USuE5pNCDdtnaK6sh+EGKp1xfSji3vmaOQ6i7EgDNZyhVGKYM40xyDaVZBKlx3m+68+YKKNUUt0xHEnBYKNDY+nwrK3TenysdkMvixJkKy3fVPP0p33XB+iBEHa2pddIPZKe2tHlpDNDGVzCiDlnqRcaQ2mVEyc2W32hsLDCuULhrL06dfvq/r7zl+JjkpkemKCzDk+FC40+JzKJy6hEujBUKVQupkyWVVVLvharUUZVo0iOoMuijXgtcAVLjwqjE47sC9ORr6eythYNTvRiTfmDTLvVh33f4+PoKO3gJpUEvZdhqrnOAJCaZutUrNGqWmUir78jLthi1r6cZ7rqalt/2KxheNKBfebC5AFt4ACuiswup+33Ni4zRVSrVQs+4PpA6UioRL6g5hfkzXLc2PEWUz2qUXSmoOsIpSOE523kKRRkbGFJSOjo2rR7j2op5pAappLkO3Xn0ebV6/OtSY2zW2LrrtLNQfn++cJnrwyWTGOr7fPxLiR7H4FUY3y73YZEbJzJfdau8sMPRQqtRPfV0BCFQQ2nTHnS3XIkuyKM8gJ+ZTAyq73GoIVVlza7gFrN11AZoqOZEDo1A9GUgBtHiuaociLpV0zKlVQ4N/BzqBUbPEC25ISgVV/l4EH5Ft2a8WsEDarzOX4LjDQClgtROlFLt5wZXn0O9uOY8W7jGPRsfzlB/NtQiOmpQNgwTItOsXERIFSDGCbZs+4qGQzgXS2RFnKJcrKvfdTB5AqkvGoD6pUk0BrKhjipqmhQIV8oBT7dKLGFM837LuEfrzymWxHhWnvHg5feCoa20Ch1itmkxnSaqjfqVeOJYIar9VR5M5NuxWk7XAMEPpGS/duzUpkQOms/VCNWCqmFEnUZF22+VERfpzds1V4MoJjeCmyzDqKKCVOuBTAy3iQ2fB1kJolG/BWz76H3TEsW/wXNW8AYmGEjo5oy676PLvgYTSKOOy6/SnBSyQ9ue8pWLUbu67KtajVlNZYd3+oiil2NkNW9fRjy78Kj058QCN71pUamkmm5nl0JiBdHJLiUpT4Wtj7Nj6HqpXFzrjch+UOwiDoDOOOlqgDKAUJWOQlRdxpigdoy7adXZeZOAtQDUdnUeFYoHWP3YHbXzqwdiOiy++4RI64Xl3qKwRDQjFTj03m10wNhP3rKMk1VFZ6gU7LLMsyuQVZnbdpUuX2mRGPTtC7IaStsCwQunLn7OQ/vZZCxRQagidddnl5+xmK9VQnU2XVJwnIFRn0uWSLk4SIycOdNZNV7voInOuhli9LbtEs0C7jLp8vudHM5GRmTfAVEZt7dFo89LPa1kg7efZS8nYWQVl2PRy4TXVUgw/TAbe9ZvW0orbr6Df3/pLWrB4lEYXFGZjSyMDqRrFHEtO7ygT/sIuyLJbLS+JCKSzW0OSI6WYqqy8ulQMoJQBFYopVFQAKsD0iXuvDDtUz/YnvGgVAUh1kI5DohVd3M3CaWxm7llHq9cRIaFREotXqRczoYVUR20yoyRmym4zaQsMI5TuMpqjfzpsMS0YyTXBUimhyIIL11wnkZGqFeqUeoGLLWBVueY6f3DVBdTqGFAoqtpdV8WSNho0U3HKtyDZkZMtN+n57uftQxWFOuq3uIVn8Hlfnu/d1FELo/18dEQfuwXS6LazazoWYKiUYOqlkMr3GUjDQCnWQcKjz//4Y1QubKN5u45QYVSrpS1LAJfdWRSdC6SlySpNbp0JPcdxAalAU5WBV8eTop4p9lXDqYLUXI5q5Wnavu6+0GN1W2HfPXbS5V/9BdFMSd+uLpWJarj1jFoz6vY1UhjqR8TpWOU0Frt3q5NyhQilXpJauNQLts8XGTJhhbww4efXX389bdiwIakh2+1aCyRmgWGE0uftOUYvf/ZCXb4F90AdaMR1Qamq1U8Fm4BSBZhwxdUxn3g+U6k1Y0c5ey6gExCqy73ojLpWDI3nsG5X3oXP9eY5X4Kn9IiRNyflb0Q8o7W99JMFLJD202yleKwyi64EU3bfdXPl9SoJEyQLL9TS6++8kn5/y3laLZ1fpGxB1KrqEEirMzXasWk6tMWndh5P5emDheY6t3iqt8uu1+b0GhnSqqlSSQsoGaMV08rMdpretib0WN1W+NmZ19CR/2c9EUimVtWPMzPucMopD9VtbKK6w6uxDMR2EosF0q6O4sIE8aN8gbJ582a67rrrYtl324m1QD9aAFB6+6+/T3gchgXq6Jv/z24KHPHbz9lwZQ1RTlak1FGnLijulzZBVSUy0gopx5RW6rMeWMNgx17sY1QYDaKMyvjRXuyL3Ub6LGCBNH1z0rcjCpLsSGbfNV19wyqlMBTU0jPPOo1mclBLi1QcLYDcjDql4Uu/1KsN2rZuMvRczEwdTTNTR3mXfmmpn+pZPNXYrlnjJqMz0eXhylukammCytNbQ4/VXGHfPSbp8rOWzXow16vabbdS1kBaceAUKQxLjoKqAnjUlUHzr4HVLJx2PB9xdHBHfGHFoYfTTh0140bx2pZ6CW1mu8IAWmDYoPRlz15Ii0bzTcDkki06NtRROhVwOhl2oYwq99y6dtt1lFPt1mvjQrvxlQgDo9i+maCIkxnJREY2brQbM9W/fVog7d+5S+3IzZIwnGXXz403arIjGGH95rV0A9TSW3+papaOLURtT1231DOTbpvSMPVag7atDQ+k5dLBNDVxfNtapHPHZUKnnF6/zzJUq06rv06XL773BjrhFY8TjRZVCRrKwYage9xqhm8u3HbLGkzxp55XiWYArFUNrQBT3JqG75Xyv9Kr6dT+nY7Qrh/GAms3E+EviSVIqRc3ILWlXpKYLbvNNFpgmKB0ycIiHbTHPJ0tV8WIcuynjiUFoE47brpQQVHChVXTWXdcmym3W8fxor3+is446wrf7s0SLdIV10xgZ+NGuzVT/d2vBdL+nr/Ujh7wqYBQxW7oPxNIZTZeM2NvVLX0i2d/nGayWxWY5kfyCFxzTVrEPrV+pV+2rNkZ2r7VyhJCHKl7ndNZsIwPSOEqW6JqZSr0WM0VLv/kWbTvPjNE80Y1kBYLRGMjbeCUARVgWnJAFYE/UFRVpgkHTgnBQTrFf7jyrh3v17B2kKQ6uvdxt1B+3n7K9PJCxSuOCO/ff//9dO+99w7rdNn9thaYY4FhgdLRfJaev/c8pXSy4gnnG3bRxXscE6pAFNcU+gLD1gzt8vcmDIzy+Z5jQTkvgDzvy/fMrOtd3hXbfcotYIE05RPUr8Nzc9+V9UjdSsN41StlsA1iiw1QS++6SquluxZpZF5+NhOv7KCNQoqm29ZOUR2/fiGWJIC0Ua9QpRwens3duvuMLxCNFIjGR/RHUErH52kgxfsAVCjP2ews6LNyinhTxJo23XqhmFaJSohFrZOqVK4zVmjZ2oFTVk9DmNg2DWABZNVF/GgSi586KmOJzIRGttRLErNlt5l2CwwLlB6yxzyVuAjqJ9xu4ZILF13OpKtuWsNfx7ra9OyQBYy+9aP/Qc8+5EjfbUqwlG64srSLeTPSrDXKNy57tnN2Q6mzgAXS1E3JYA3IdMWVpV+CuPCaMBok4RHWufaWZfTbP55HE9XNNLagQCPzUdMTICXs2ybx0cTGaaqUwsl59fpC2rHlPTErpMoKbtVp1M7EAaSvOfBO+uyxF1OhkKV8IUtZQGghTzRWJCrkNIzOGyEqOFAK5RQuvQpOHZuqwFG47dacREhVomknIZIC1bL232U4ZfUUu1bVfVhAjef7j8y6yEeVxLLHMRcR6o9iMdVRvHbLrGtLvSQxU3ab/WKBYYDSvcaLTj1RnRWXS7ao3wULoYkcqid95RxfGJUQKTPkeimipqsudgrv2cVaABawQGqPg65bwC/Zkcy+y8+lUipdf004bTdwqKUrbr+SLrvxXFUeBlBaGMlRjrPx9hxIZ8EynMuus554kPveaNSoUuqs0OTbD1tO7z3iWgUQYM5cLkOFfIYKRcBplqiY04opFFKA6vwxDaeAUoCqgtOMo5xmNGEynE5N6gBSBadQTcualpRSqgrK6c+Fe6+KOUVyJO2VZZcQFkhSHQWIAkgljPJFh4wpkpl1AajIrLtx48YQe2mbWgsMlwUGHUpHctlm6oE66TAfuyRjgTDKKJ/rZTkvPyDl3wG5XjJ7abeaNgtYIE3bjAzweNxKw0iVlEGUM/HyZ50kPII5N2xZRz84/yv06Mb7aByZeOflqTCaU6DlF0M6uaVEpanwMtO2TR/xUEj9gHT2M/dDwDuxURxA+qaDltM/HXqtEjxH80QQk8GdhWKG8jn9VyzmKJPLUgZAD+U0DwV1hKiIhng+qtVUwCn+VPwuiJKz9UIlndKECSCdnNJtVK1TBAaponParRczw5l7OSmSk1dpgL8isexakuroohd8m+CyK4HU7UKFMy3i0ZZ6iWXabSdDYIFBh9IhmMLU72KQmFG387tbEiPTZdesRW3ddFN/OPR0gBZIe2puuzG32qN+rruyNEwnainqlt770J108XW/oJ31LSrpkYovHck5boVz78ZO7ygT/sIuSGpULS/xgF0ty0atReqewaFB5ZltYYfZ0v61z1lOb/jraxVfAiPhoavgFCJoVrNnseCAKdx68xnKZLOUHStoGIVyOg4gVQ01qKqVkFhKxpzCNzfjlJJBfKlTTgYuvSglAyBlQIX/LtRTqKg6eMhRUbVrr7Kjzd7bMo9JqqMYCJd6kRcanP7fzLTIUGpLvXT01bUrD5kFLJQO2YT3cHeDlHYxYRSv+dwuQzIYRiWomkDaw12zm+oDC1gg7YNJGrQhernw+pWH8Up4FNatB2B63crLFZjOXzxCo/MLVBzLU34Eil6rpUuTVZrcOhPa/EkAKVx2G0gwFHE5ap876J0HX9xcmxkTTMlQirxG4E78waV3pAi33qxST+EGnUEDKKR4BJCik5Ei0eiIduuFgRWcImZEEaYuWIrnKCFTcmytSsqIsjKgT06OhH0EpGJXubSMUwqVATWiCQZitYfWEE10nnA5ki3aJTNyix3Fe7bUSyRz25WG2AJT2zfT7Rf9gGZ2bBliK9hdj9MCRxz7BnrLR/+jbZdeNxtlwjozgZGsSSoTILXdmG0wVBawQDpU052unXUr9cKKKGfhNeNK+XPsiXQB5tdB9xC1S1fcdgVdesO5NLaoSGMOmGY5vhThjTM12rEpfH3PqZ3HU3n64B4qpETV8gTV605moKBGEO0OWPQY/b8XntV8p6kXNxzXXUcEheAJIFVw6jxX7rwFDaejo4DNjIZTZOuFSy7gdHxM9w04xWtIm4BXBadYnHqniDsFbQJQ8RxuvMjey8opYBXPAax4BKwq5ZQzIs0y7rAlSNo5TfTgkxEmP6ZVgpR6MaF09erVtHLlyphGYLuxFhg8C8ibrvI3c+uah+mu3/xo8HbY7lHPLXDs206h495+atvtyiR1YZIYybbq157Dedpu0TYYJgtYIB2m2U7hvppqabssvO2U0rCK6YYta+n75yG+9M80tktRZeQtjOYpk8tEBtKZqaNpZvIo4V0r3YG74bLbXSBVsO8cOyquFH+OUqo8dJ33dL6jDI0UkEk1Q6OjOQWaWdSDhTuvAtKiVk0Rb4pekRgJ8MpZfZWKKmrH1isOdNY1mAJSUe8Urr6AVvXIpWWQSMnx4eX4U2wFHr+OeDzILr5pVUfNBBeyDt2yZctocnIyhWcmOyRrgWQsYNbglhBqhrDc+7uf0o61jyUzULvVgbBAu0y6JkCabrftMupaN92BOEx6shMWSHtiZrsRPwv41Sx1iy+Vrr3mugqeImTnu+amZXTRNT+nSdpKYwsLNDpepGw+Q9s3hPN/3H2XvWl+4QS66/4x79IvLRVcDFiV9NdiNO+kRmhWrUxSvRY+3pU3sdvoVvrCMd9oblEqpF5DQmwp2FK58eK549Krku8iMS/gtJihXJbhlCjH9DqvqN1u4Q+MTpAEiWudog0CWDkxUtOVukEEFRgQij/EnEIGBajiT8WmOu6+Kv7UqX2K40G59zpuvk6eJeyXikUdgEy+SaujfqVe2F2LQZQz7NpSL/Z3wVpg9vfK7bcMnkJYONEft+HXpYmtdM9F37FmtBYIbYGgmXQlkJplvMLAqAm2oQdsVxh4C1ggHfgp7p8dDFuzlNvLu8YmjIaBU8SXXnvzMrrk+l/Q+KIRlfhoZjJYll2A6DGHHEf/8JJ30fI/raHvX3CPby3SWWaOB0hr1WmqVcPHu0YFUsn8EDTBjwyk6hGJkFApppkkSSun2Fvt2pujBmUop0jWydbLHUFNVYAK2gXZAlizWkWVdU+VizLcdeHCW3KglLSCCvUUCwAVdU9V7CkAFQGnnA1JxKHiLSebL7pkUO2Xb8/qdURIaJTEIku98EUHX7i4qaMMpitWrLClXpKYMLvNxC0gw034N8pUP/2UUZmJ/tFrz6PJDU8kvk92AP1jgagwGsVNF1axtUb759hIcqQWSJO0vt32HAsEUUvN5EfSjdfMxIsNhIFStFeJj267nC5e/gsa361IGYCQz/KGY96pQJSXPz+6hf7tR7f4Aql7pl0/FdRfIe0USDH27x/7meY+tFNITRGa28NSSh111FLAqcrS68Ap1lPKaUGhi+LLYiFLxQJKyjiACtUUcIpESOpxbPY1QJVTAANWm0W1AZtQE1glRZKkkv5cqaZl/YgFLr4qc69Dnvxcgiqes7uvs3NphVTsDkq9JLUEKfVixo5OT0/T0qVLkxqy3a61QE8tYOY7wMal6sm/W2apM37fLacC51cAjD51o679axdrgXYWCJpJV/1CO7Ge8gajWd5FhmDIjOoyeZGNGW03K/ZzWMACqT0OUmkBt4RHJnia7rz8OXaokxIxbJANm9fShVf9nG5/YoWrjaCKvv91H6cD9zus5fONW6fppC9f11MgrddKVK2Ecy82d8oVSBWVzcaQ8jpeQMrBpmA4/JYBRpHDCO+rUFHUN3XKlCL+FG0AqHDrRZKkAqBUJUnKUTaPmqc5yqi0vlkNqCMjRLmMzqiEeFRIsFhU4VROkuTInQBUlj2RHAlQioGreqdcbgZxp06SJJXt11Fdm+6+uHKEdKpzLWH9FiU1BbXbk1RHYXou9cIXMOZddAmjXArAlnpJ5WnXDiomC7gBqIRNdVptNNTvlMybwOuZtbjd2qEN/so7t9G6G34Z08htN4NsgagwapXRQT4q0rNvFkjTMxd2JIYFTLcm00VXAqnXjzv/8EuVNKxiumn7evrZsm/Q/U/co0YIEIUq+pJDj28ZMd8FBJB+4EvLYwZSDzJ0RtCoV6hS3tnRMYQYUsSSOlua7csNSI1G7RRVZkawJecvQqgoOFKxJDL2Oq9VGZks/uCtm3XiUQGmWZUgCfVPVSYluPSqcjJO4VSVLKlI1ACwOi6+gFeApMqTxFl5HXUUiiliSysAVQdKAad4rd6vanjlOqiAWLyv3ISdmFT1chZSM064ai859Y4HO5r2jlYOoo4yhHLdUby2pV46MrtdOUUWMJMQ8dDMUBJ5k9VUR2V2efO3jONIq9VqU1VFe1ZN8bj9riuoun19iqxih5I2C4Qt6+KWUdesJW2Wd7HZdNM26/01Hguk/TVfQzdaEySlShpEMTXjUjsBUy/jm24teH3Cab/zANJZsHScQkW3/m65rlJljECKsi8o/9IRkHpws1ueKRNOGVRnwRRcmaFspqHAFJ9rQM04tU9zlB0pUEaRqxNziuy9gEsVf+qoqIBMPGd/YkCqknAd4wE0sY5KluSopwBRhlX1HDGo+AzAWtXuvyhZw5DK2X1VGl9HTWVbOCGrqrCNI7bG9UVeu5kIf0ktbuooxmJeqDCM4tGWeklqtux2O7WACZ94jfO9WY5MffUdBZRda80bqvy+qX5KOJWuugyhDLOskOKx9OQqqq39S6e7Z9cfUAugviiANMjiBaJ+dUb5M3PdINuzbawF2AIWSO2x0BcWMGNL5Q++291l8yLAC0zDqqWmsbxiLN575tW0YfNUz2qRNho1qpQ6y2rTVSAVlGuqqcqmGceV11FMOUGSculFHKrjpYtHlJYpFjPqQhAJkkZQO7bRUBl8c8jeC3UUqiiSJUF6hVsvQBKdNv2EVRCrDm4FKWIdhlQFlYaaqmJQkSgpg5TGGkpVgiTH9Rf9A1gBqep9mSHJqZvD2X7ZAJxbiTP9esC83xc0SXV0fL9/JCikavpErBHfJWdlVCqkeG5LvfTFKXfoB+kGn/y74/YZv8fgKH9zzFhQt3rbDKZQQrHgUf6OsULK6+I1t61tepwyT2sPHrtYC7AFkLzoA1/6GeGx3SLjPM1SLbiRiPfMeFG+8WiV0XbWtZ8HsYAF0iBWsm1SZQEZH2r+6LvFlUoXKHlB0Yla6gWifKfwk9//A939wMa+AtJ3HnwxHbXPHWquW1xOw7jsekCV6s8UgF1e83Yheur40llQVWCKBElw7QWgqtDSjCplqtTVQlbFoAJQIVjmc1kVf5ot5iiDREn6TQ2l6BhwiThUjlFVcOp0jPFiI1wTVcGkLsHQAqKAU3zGpWi4PiqSL7F6ytl99VWmhmWVypezJQkDq+2IuF1u5iKeI6su4keTWvY+7hbKz9tPbd5MYGHCKL+2pV6Smi273SAW4N8W/p3QX3d9x8i8KeqmeEpVFOvIWFCpiPK6AEr+zeK2DKLmZ2hnfsYqKU1upnnr7w6yi7bNkFjg2LedQse9/dTAexuHMmqz6QY2t23oYgELpPaw6FsLmG5SXi68ZkwOv+aLDFMl9VJNzTuIWJ+zypmZ5z7xnRV01/0begakAJzyzLaO5vK1z1lOr3n2tfri7ZxSfgAAIABJREFUS/aUAJA2x9DQTAjgVC6+qBKDuqdOCCnaNfmyweopLh51DCoSJMHtF7CKfcpns5RFfOpoXidLYurFI+JPAalw98UCiAUFI15UZWLKzlpGxaQypMIFGKqoE2/K4OooHU1YVTDKmYCd5EkqZrWmVdoqVFXHp5ddf9UjTwC2MxuvuuoRolKwqkQdHRduK0t1VAJpO3XUlnqJfSpshxEt4OV1wxDKrrgSSjmeU2bFlWAq40a9MuRKl1vzBqoETvRbqVQUCPMju/DiNY8Fz3Mz22i37Q9EtIRdbZAsEKakC5+7ef/dkhexMsoqqQzHsMroIB05ye+LBdLk58COIKIFvO5Yu10geGUzNF15GVLdhuR2B1HGTsiA/6+ecwtd8cdHewqkcNltAGgiLr0CUgmbLfBrgK+Xqgp2xB88cjm57qxKqr1vwY+wBGA0x4Iokh0p118NqXlk8VUuwADNDBWQMMl5TmOOey8Tr0oP7HSkILU+C6mgZVY7m8mTHLdftYMOdDacZEoqZtXJ9ssAqmAWLr8oW+PEsWIb6E+Vo3FcgFV8ap02bSV69Ilepk5qPaj2OOYiQv1ReUEjYZS/C/l8Xt20YVcvm8wo4pfTrhbZAqZ7rTzH8/mf35M3NaULrpfyKW9uSrhEfwyPpnuumZBIuubyOvI9tGcAlW69ckzFygTtsfPhyDayKw6GBcJk0TXP3XjtdYNduurKax4TSAfDinYvkrKABdKkLG+3G6sFTDdedC4hVKqkfIEg72YHcd+VbonyxO125/Ccy+6hcy69WyiNEh40ec1NauTgmSdn+Cc9qpYnqF7X8UdRFrjrwm23BRI9hiRhMXJ7H5fdZp9t3HyR1ZaT6iqB0wkLhYIKr1z20gVnKqUVLr8OpKrQ0ZyuhYpHBacqHhUiaY5yoF20hcsvYkPRIVx80Sk+U0VWkUzJ8SWGa67yNVa/7FrWRaeAT06gxPGpnOVJufU6rsBw/21m8UWCJeczACr6QztAaq1Gjz5Upk2bo998iHJ88Dpw04W7Li9mvJG8gw4g5YsZW+qlE6vbdf0sIKETx6METXUuEVnVTAg1VU15k9Lr5ib6lO64/NpNFTVjPk2olBAqYRUQKtvKzLymF88hB+5Pmcdvoa3rn7IHypBaIEriIjaVCaJB40XlNdGQmt3udowWsEAaozFtV8laIKxi6nbhYV68mBfdeG0qQdJdl5+ffend9LPf3Old+qVFDTRgdQ7h8Si6C6TIsIvERsbW3OuQGmOM5OLrsjsyG2/YuFN59LFyChUVAqMKHXXqn3KYqALQnF4LiZKwo4VChgC5+YLO5Iv3MQ6d2TdLhUKOCsU81esNyrIbr/IfduRaQCmUVE25unM856BYbIaz/brCKrbGSZW4VI0DpwBUrFOr0t03bqbStAOyPf7ahS31woD661//uscjtZsbRAu0Uzyb5y/nZOIW2sHnefOmpNdNTC8w5RudJpyaCYhkiRYJmSaAsnsuv28qs17z+dKXvpTe+obX0U8/8z4LpYN40PvsE1TRt3zki4ESF/H1i/no5t0iPb5MTzB5HTRk5ra720ULWCDtonFt1723gNedcC9V1IRSvlCRI2+XwMjNheXO+9fRqV9aFnMt0jZAWpmkeg2ZYKMtfkBq8KfawBx4bF4JGjGoHHkpqNUVNt36bLeOj5svj5nFSZX4CPGnCB1VSulcSOVYVVZTVQyqk4hXP89QsYBsgyj1AIE0q1x+C8Wccneq1epaWc1kdIwqZ1/Cc6ifTMUwHsAVbfHcUWObSZTYL7mZCUqAaoNo5W8fjTbJMazFpV5kTLXpMWBm1l2zZg1BITVhgb9/rGqZn8cwXNtFH1vAvMkojxM3d1vpZssxoGY7Pse7KZzy90DCKcdryjIssj6om7uuVDQ5QZFMXCTjQ033XlZag07dG9/4RnrTm96kYNRCaVCr9X+7ThIXMVSa6qhbJl15jWNhtP+Pm7TugQXStM6MHVdHFmjnosUXJV4XK35Aaroomq+x7h1/WdtzIK1Vp6lWnYlst91Gt9IXjvnGLDQIwGwHpC2fuymfRgexAWkUiHX2S0GnkxQJcMqipgoXhbjZzOQ76/6rsvxCOUXSXhVGql1+VaKknE6kpD16ETeJ97Lagzen66hm8L5TYkbFq2JD6AAGAaDiCUMrPoe8C6jFys7fpicn6NE710ee505WbFfqhS9mzMd7772XkGFXft9w0W26V5rql58aZuG1k5ns/brmTQe3+XMLnQgCmbKN7MO8Ecnnffk+3pNAKVVJViplIiJ87qaI8nrcl4RYPAeAYsEjAyr3FRZAzdkDjAJKsVgo7f2x3estxpG4SAKpWTfafG2TF/V6hodzexZIh3Peh3Kv3eJM3S54+aJFKkB88uZHUzU1YynWbpygf/joBT1VSNMMpNqms4dd4kBqKqvO2FRmXicMlKvBAD6Rxwh5hRAyqoDVKT8DKOVkvRpK9et6raEgVUGvAtMM5RDbprgzq1yA640GFQtQVrWbsFrf2ahyB0bn7O7LMamFHG3aME2P/mVLIt9hs9QLBtFOHQWc3nTTTTQ9Pd0CoPICnqGAoYWBwVS5JMBKuJXG8PpOexlMAkwiRu3jjcpzJOxovjahk9u0A08+B5tzKV1sZRvTtZXP9RI85bFkAqlUKBlC0b9URAGR6INLrfDxJ1/zc1MdlQDKCYviPO5OPvlkeslLXtI8kiyU9vGXqs3Qjzj2DYR40TCLn5cX3zw040ZNzy8+14fZrm1rLRDGAhZIw1jLth0IC8i70V4XBebFFe+4vODyC+hPAkjrtRJVK1MdzdH3j/1Mc/0mP3p4CkvAVBeHzatP/cTMzeTq4usBhrMXsrO7EyfEziaVEmP1SKDEAAoBk71uwY1FJ4kS+lKgmtGPeK3VUK3AAkrxPv7UMYOYVAW2OuGRAlZAKQFItYMxZwEu5LJUqzdU/CraQ2l9fG2JNm0pdTTPUVZ2U0f5IkXGUeMCh//4Tvttt93WvLjn75BZo5EVU1aYTOAw3Tele6WpvOI1tm2Cj5tK5wZJs8efhizzPCHHYt64imLbMOvwttttlz/vBHy8zoM8N+a43W4SmPMmbWvOj9dNQznXEjZlexNC5TrYpnTBlXGlDJGmi66b0smKJh69aoi6uep63TwJM+9+bQGkiCOV9rRQGpd109FPWFUUo3a7XpHnaoZQ+R6fs908wdJhCTuKQbWABdJBnVm7X6Es4OcyZd5dDNrxUe84q2023bmZdv3iRP1jSBv1ClXKO4MOz7WdK5A6dOkHmC0AGgBgJby2pHQyNhKLquo2/oAlZlr2S/TDSipyGYEr2bOWwRPvaVhz6qeCPRVotr6vQkWVS69+1PCqy9LgPa2kMuxqlXXNxiqVyuZsdDTtgVYOWurFBNKtW7fS448/ri6WJdyZoMIAwEqWhAY3BYzfc1NNvRQ4E+ZMaJGG8OqjHQhGBcB264WFw0CTajRyA+92QO4GmHJu1dcG9XOdP/ma1zVB1Lw5IWET65gg6gap7DLLxwmvJ8ET70mw5GPOTTFlCHVLUMTrdUP9DDKPDKRsW17HQmkQ66W/TdhYUeyRvG4x4dLPRZfboo3+DXN+tNJvJjvCPreABdI+n0A7/PRaAC67azdMhKxF6g+drilvHRPEAaSIIUUsqbqwabk691c8W9onCKT6gmx24F7g66eQNvfFLRbWA5hVjl6GS0Cl4/qLvlTcKYeJQhnNzeYxgtKK8SJRL0JF0b0uTdMa04pqL1qBzdC2iYaq/tLLBTVHAaReFzoyI6OsOwo4ffLJJ1X8KF/YSM8CE1JNVc9NXZNwYz7nC3I3IGr3mbSnBB5+30vpMyHAb17coNMN+Fq+ekbJkrDz7ge6bp+5Qal8z0/F5LGZXihu4C/db+XNB4ZRBknZTsKl/NwNWM3+TYUUdjfrfUqwlOApYZSfe93MaHdjIez8BWn/2c9+lg466KCmQirHYKE0iAXT2SaKKup3jpZuuG61RTn8gvvw8wILarFGrUo7zz+dKg/cQLl9DqKF7/sZZYpjQVe37YbIAhZIh2iy7a721gKnfmkp3f7ntSGB1MEhTwHMG1gbjRpVSjs62kmUfUG23SaUNa/GA2bOFStGcdmdA4oB4HKO63CAdeIG0hZ7uUwRq59ox0mTMG48R3lTqajKUqYKbBGXysmSckSoLGPuc0eTHmBlv1IvMvZIuuryBc+dd96poFS6gjG0MnygLV9E4zlfEOG9IHfoTTXTfM3QaIKqhEmp4LlBptfnXgAS5H23cZrb9mpjTpvbvnn15Wcv0ybytalaS5vwc682bjcJTLiVbbgf+YhjTcZ1MmRijPzcBFi05/VMoOXyLGasqIwLlapnkLlIAki/973v0e677z5HheZjxEJpgJNcipoARF/4ihPouLefGnhUbu65fB5l0FSP911B9Su/Pqff3JJDqXjkm2nk+a9vUVcDD8CjoQXSTi04POtbIB2eubZ72mMLDC2QOnQ2FEDqBuBu9wx8XIRV4iP8sTuv85xVUq6pis+hjI6PatfeXi5c6oUvcOSFjnT/cgPSa665hp5++ml1kSNV0paLJMTWZlBKp67aMMwysObz+Wb9X1zwS3c0U3nlz0yVzgvg3ABMtm0HqkGgzwtweTsmxPiBjxdMsl1M5c5t/G5wyFDHcyvbMMjJvvk9VngliPL+SuWS51eOx3S95W2bZVB4W6ZrrnzNLrompJrut3xMyVIsshyLCdRu3zM/6EwCSH/wgx/Q4sWLXV2jLZT28kzZ+baiuOfy98bLTVeeoxvX/4hqt13gOdDCQS+jBW//Vuc74vTQLSCtrL6TJn72PqJcnha+72zKLzkktjHbjpKxgAXSZOxutzoEFvjij2+g31//YM8UUmiY5ZltHVn2nQdfTEftc4fqo63LrtGobfsoymWAdXqpkIZJhuRnD/VZgH1T8aWO+y+78u6xq3YD7tXip456wah8/7zzzqOJiYlmDKmMZ2IoxUW8fC6TbfDFlnyUmX3xvoRbqbDiM4CHXJe3Jd9jW0qINWNF5WsJLabLbTvV003JDAKgbm0k0DEESuBjCDQ/cwNSr3Hx+0HUTBNi5VgkwJoqpvmZ6V6L8ZsKKF6bpVVYCTXrhsp1ZV8SYt2+T15wmTYg/eEPf6gUUtOuPO+8b1Yp7dVZM/x2nnPoi+gtH/kiQR0NupiqKJ/TpGuuPBer88GK/6LqyvOJCqM0//9dRrn5u1F9x3qaPPv9VN++LnbAs0AadDZtOwuk9hiwFuiSBX568R101iV3CPfKlvQ9bRMeuQ/LL8a0oVx2G6hPEnF57XOW02uefa1auy1gGo3CtJexnS3d+GTdDRwP6gF6vttx25cgSqcZUyr6iQNITQBG98/a26mTGnGOw67mVuqFL3gYBFnRhJJpXgD99Kc/VUDKcCTv4mMsEi4ZVlntY7jEazw3YZbVLhNQ5YWZub8SJngs0i2YwUvGT5lj5tcMNLwNE1RMQHNrx21MsDVhwhy3CYoSkiU8cr8mHMqx8f54qZf8vnyUyqgEIZ5nU2nkuXKDUXO7bvAJe7hlxHUDU27rti2/4yHoZ2kD0osvvtjTZdk8jiyUhj0Ddrc9ABSqKMq5hFm8zkny5px5Lsbr6vIfUOXWXykgXfCR3yogRV+lOy6lqcu+qIYw/tYvU/Hg45qxn+NvOpNqGx+jmT+co9bb9bSllB1fRLXt62jmxl9Q6dbzm0PPP+uFNPrid1DxeS/X1xFGDOnYy0+mmZv+l6qP367gd+y4D9PYMe9qro/2pdt/o8ZTe/ov6v3s7s+ikSPe2Gw3dcW3VB/mItVd9DO9/EdUuu0iasxMqKYY27zXf4rye+4fxtS2bY8sYIG0R4a2mxk+C/z+hgcJKuksVHgBqTptCwMZVNZiOj8gJaqWJ6he14pQlCV1QCpMk0ogNaZOKp+DAKRupV4kxMlkRmapF74wOvPMM5sgyeDHwAnzebnfchsz0QZeu63PfUu4lO68HEvI23QDUzfFwRyjfC2/YyakSLVVHSY+yYkkkHn1KcfmBrpu0MjblZ/xexKAGRZle6/n3JZVTfmIdRgCTXdcN1A1IZrHyZAp3W+9yrPIbZp29LpB4DdvQT5LG5BeeumlzdhaqS6bNyF43yyURvl1jH+dTtxzzfMS30Bzg1D5Xvma71H5ll8qsFz40d9RfsFitWMAwMlLz1TPTSBt2XMHSBvlKdrxo7c3Yc+0DvoYOfTVLUDqZcHRl51E817xwbZtuV07IG1USrT9e2/Uiq+5WBff+A/kmHq0QBqTIW031gJsAb4IuPP+dXTql5Z5A6m64mMUNYDU+WyuVbsLpHDXhdvunM27MLKn22nLfs3ugWt7c3cClmPxhb24FFK3/fAZX9NmQZRVw8BBYRurLdmdaGykN983L3VUKqSsjpqPfIH0qU99Sg1WXjBJGJKAKRVQbiPdz7gfhlSGIzc1U16wSWtJsFPTYMSkmuu5fe7VN/cntyfh0Zw1N7CRECHhWvZtwic+kwBsbtMNeGUfPAdu4CrfwzbQlqFH1tzkMTCgMoDyWCSochv0JbPZ8j7ye+hDgqgXYLnZ3W8u3ObH7RvlBZ5pAtK99tqL4IVgQrx13+3NOTLKVqK455rnHHnOk6oo3udzsTx3MpSWrv4ulW4+r0XprDy6knae/wkNlw5wZkYXNBVSbBvq4/y3fEllyJWqp4zhhGI6cdZ7NQi26ac+vd2zbWbeIhp72Qcot2hfpcJynzJLr18MaRNYBXyin6nf/6fK9ht3nGyUY8CuM9cCFkjtUWEtEKMF5AXT7fc9TR/6yhVtoVPDSExAWpmkeq0ceY+QYReZdnnxBCUesRv8ObtjeLPqPTTbWyBtnX0XmDVjZHsFpFId5YshCYymOorXZikBrPfhD394jqstg4hUPyWYygssvvg3XXvla4YxCXAmeLpd0HmBiZc7HLeXLq5uyqUf8HipdnI/m98/Y/JNIJOwxwBoritdkN1AVrZ3A1LTHZdhUr7vpoq6tXODVYZPBkhzDHHCptcNAK8TZr8A6dlnn90EUjOJk9uc8v5apTTyT2WkFaOWcZHnLnlu8lJFObzBVEvRz8xV39FA6rHAPReZdlugU7jpYrXa1qea6iirltxdU2l1YBAQ6VX2xWzrlZiIATMIkEp11HNsxv5Emky7UuwWsEAau0lth8NoAfNCERdoazdO0Fs/cUlPgbRWnaZadSbyFPgBqcGT7oDZvLoNWCYmIpC2jCVg3Omc8Zvxnx7KamjX2w4V0nbj7BWQou4o6o+aF0NSHWUI9VJH8fmpp84tXeB1oS+BF98hGTeKdcw7/qZ6yv16ud7KL4ZUGPh9CZrme259SqXXBEEJUl4QyuswjJtfXFPpxOfSZdYL3uT7PEbZl/ncTXmU77EyivdYFeVHE0aly6ip2so+3ezl9V4QkIyrjZyDfgDSww8/nP7zP/+zRbU21VILpZF/EmNZMUoZF/Ncxedh04vEz0XXzbsEQDon/jKXp/x+h7XEV0ogNRXFpjrpuPfCNZcX8zMZi2rWITXdhNnFF7GflUduacaQct9BgFTCsufkWbfdWI7ruDuxQBq3RW1/Q2cBU3VgFeDpDTvonz55WV8B6W6jW+kLx3yjOYdSITVBSV9wz063H7g1122nkLr16QKtLWMJ6OZrjr9r2XmdDYUGWTHAFr3cAOdeAGl+3n4Ed103KJMXQBJI3dzEsP6//Mu/zDknRIUHsyMZN8oXXwxtbmM31/dz9ZWwKWGUt8mArL8Hs5PUbt/wuRuAtluPx94OJnlc5nmJ4VDCJZ+rTCA1wZFdZ7l9O3dQc6zS7u3g3LSn2+tutvEbq99+BfmsGz+OANKvfe1rLUmNpBu0jSnthtWD9dkJiJo3wNxA1E0h5fOz/EyeC6ev/LYG0jYqYRJAKuHVzcKxAalVSIMdwD1uZYG0xwa3mxscC5gXcVIp4DvUx33wgrbZdON02a3XSlStTEU2cidA2gJ8QWNO27ioSjdfTzjuQyDVF9Sz0+QH/iY477WIaOG8yFMcaEW/Ui8MflIVla66pmvtZz/7Wdq8eXPLdoPAV5A2QcHEDUQlUEp3Vzd3XYZT8zMTLCUsmtuU23ODFy/10ARjmSxIQqcZB2pCowRVtpt5DvOCqiBzEaRN0PlKElo7AVIvRTXQly5io1e+8pV0+umnq5siDJ9SIWU49br5wJu17rsRJ8BltThA1AtIJXB6qaMSXjE8eeOtGV/ZAZDG5bJrxno2ahVdW5SIpLttXC678c2w7akbFrBA2g2r2j4H3gJeqihfCOBzXAic/u0VtOqhTSFrkbr5fLZcJs31h3U+btQrVCnv7Mj+3z/2M831wyikJpC2vPaKOQ0BpM3+Qrj5eq5jAKG+UJ41m2fsbJCkRs5G2yrGKQbSJSc81TSGqSLKWFHTVdeEUaybBiANAktB2phAZbrDegGdG4jxe/LC0wvYvEBHvh8F4ry2Z55AgtgmSJuo2wvSd1xtWs605t0gPs+GfL+jE3KblQGkn/jEJxSQ+kGpm7ptzoeF0s5mKg4QxQjkjS+pdPLNQBlj76WIenl/xAGkZnzpwvf8hBD/KUGV1UzKFVyTI9UntzTjULltde39TSDlWFa3PpFYSboGj73qY82SMGbCpfn/+NVmCRouU4OkSwve/q3OJtuuHbsFLJDGblLb4aBbwIRReVfajN35+Ncvpz8/toMyuYKLWTTdzFVI3Yim5TKpL4HUFfoskKqJTZNCGiSZkVdmXQmkfGE1yEDqBaBB4CgqnPnBbTuYCjKuIG3iHHuQ7fWyTTsbetnf7/1u/iYCSM8444wmkFoo7aa13fuOC0T5nOnlnuumiMo4UTcINW94xQGkGKcEwjlWETGaLYDoMTXNEjF+5VqISLrsupV24VjXdnGkNstu778jQbZogTSIlWwbawHHAtLFzQRRE0ahkN71lzV02lcvpXxxPuUKY5TLj+D2J/cWHUhbKGZ2ehqNGlVKOzqaL8SQwnV3zibc3HDNxEDNK3T9xPg4kAo5R6nsIO60OYY24KsvJoUdvfYjhELasv9tbBcGSHdbSLR4QUdT7Ltyu1IvnGgon8+rWEjTXVdeVOG5BVLnu+CiqsWlaurjt/XbFgTi+mW9IPsSVxv55QiiTAdp371vK9G73/1u9cdzaZXSblq7te9OQJTPk26P8saen4uuCaNufZnWiAtI0a8qpXLZF6ny8M3NzRQPfx2NvvT/o/ye++tjslZtKqRww0XypMlff0qXmMnlafwNn1NZfXlBn5MXf5aqj9+u3srt+Vwa+Zu30tTvv9ICpPgMULzzvI82a6FKN19WQ8t3L21+nt39WTT2t++l4sHHqvI1dkmXBSyQpms+7GhSbAE/ZdQvicTZv76efn7JTVQY3YUKIwDTUcrmR7RbTlSFVJ3p5xorDiBF2Rdk252ziQSAVF9kze6na0ypT5vmPiQNpCFchE27mxzTTSANoo7yBZIEUtOVTN6Vt0Cqj984gambfQXp221/urlekL7jaiPPqv0ApFBHX/WqVzWPMfk75RVTat13O7vQiAtEJUBysjS3c6ks44LPZfZx7kOqo53tnV3bWiAZC1ggTcbudqt9ZgG+MJGJQkwIlfXf5EXB0+s30++vvpWuvGEVbZqoU2FsF8oXx9VfNpcnyuTctERPt9zmBy5Ais/KM9s6sm4oIDXoKUzMqVecZtvst3G4+TrjliYMpJDGCJZRt9dNIA1b6sWsd2cm04CZv/vd79IDDzzQckzGCQ9JK4O9hrNuw22Quen1PgcZU1xt+ED1glEv+/u939EJuc3KEkh5DF5Qyl48smSP/E0z98HGlLYaP04QNUEyjCpqnmdl/eVuHmu2b2uBblrAAmk3rWv7HggL8IWJ/JGXMOpWiJx/5OXFDcB06TW30hXXr6LNEzUNpiPzHTAtEGWywl4ucmTzU7+kRw3lstto1CPb/p0HX0xH7XOHWr9tYh4vIHUBPn2xMzuswImDuqSQzqrTekyu6mtcymqMINstIEXNUQApL/KOu1epF/N9t7v0Fkid48u67OrvWQTX4rhgM0g/8pztdRINq5xGPhkHWNEEUrZxOyg1Q064vTlHFkqJAKLHvu0UOuLYNwSYkblNzIy5aOEWJ2omKzJdct1i9M0Y0UgDtCtZC6TAAhZIUzAJdgjptkA7V10TSCWMul24AEzvXPUInX3hctq8A4rpQsoV51F+ZJyy+VHKKDD1h865tDhrw2p5gur1amSjvvY5y+k1z7527iaClnJpXtFFiyGdA4oBILatquoGyF0uF9OEXMceQcdormfaY8E8or0XRZ5ezxXblXrxS2RkZteVG7FAaoHUD/KCQGIv2/QbkH7rW98i1CI1F7/fLTPfgSxZJm/Acp/DCqWdgiiDp/koYdQrY66ZPdct8278vwK2R2uB5CxggTQ529st94kF3H7Y2ymkbj/q5u5qMH2Yll13F9378EYqztuV8qMLRIxp1sNt1w9WiSyQRlRiBQmGSTIU1fU26Hq9AlKvUi98wRQks65VSIPDpzrcIqiFbuvF2VcQ+Iu6vaT7Drp9Lxu3g1U/N99u/dx5ASnvQxillGNLvaD0ou9+lh5ddVu3diU1/UIN3f+wv6FnH3Jk5DGZqqhX5lwZM+oGoTK2lMHWqqKRp8WumGILWCBN8eTYoaXDAvyDLu8iy1icoK5PfnsDV95l191Jqx7aQCPzFlFu1El+lC2okjEZ4sy8btTU2nO1Mkn1Wjmy8eCuC7ddsSXnKttF8TQahXHx9YQ+U7lMQCFt7lYKXHZNIB0bIVqye+TpdV1x4YGn0cIDP64+86qBByB1qzvqp46iP6uQOl8f67IbKLFTXLAbFD6juN9GWSfeb+xsb+eddx7tvffent13qpTK+YBSOqhQ2ml8KE+APH9KgPRTRc1ERQzdsT/NAAAgAElEQVSpbufjbh1Htl9rgaQtYIE06Rmw20+1Bcz4UTNroZe7rrxgCXPXHMmPLr/uDlr18EblyqsSHxVGVbmYLMBUJkByTWpEVKtOU606E8muey2eT6e8JkuL1364ub5nrKcRdxkWYOME0ihuvn4xpD0BUjeYdxO/DUDvBpC2K/XCd+4ZSmWpF/POv3ngRQXSuMDErZ+ofXe7r04gKi61NeoYgqwXpE3UuYlr//n49Ttv9xOQsj2DKKWc7MhUSgcZShEX+uxDXxQ5PlRCoxdASrdcGRdqlnQxz6Um3Eb6UbcrWQv0iQUskPbJRNlhJmOBdkAqY3H4RxzvyR/wMEDKe7l2/Rb64nfOp3seeFqD6cg45YqoYwo4HaNMFiVjpGo6a5+oQHrYX+9NX/3Yq2l648301PVv6TqQekJfwNhOPzU2UvKkgIAYNRZ0znoBt9dthVSWevFSR2W9UamS8gWU6VYmv60WSLU1gsBYkDbd7ivqGIKsF6RNECAN0k+QNl629Hs/6jrd+gW79lod799uCauUtsu+289KadxqqAmieG16jrSrJ+p1Y8+657Y7su3ng2IBC6SDMpN2P7pmAb8fcj+FlNfjgUUD08101i+vpMtX3K3AFHVMs8V5Ks4UcJrN5p0kSLO7X6+VqFqZCmWPd7zu+fTO1z9frVOZfJJWX350c33feEo3qGrucEAXX1MV7CKQtgzXZzvNdt102XWzXQIKqV+pF3YlawekfjXwzj33XLr55tnC6UGBKgiYRG0T53px9tUJRMWlEEYdQ5D1grQJYs8g/QRp43Us+r0fdZ1QJ+QQjYMCKY/bSyn1q6Utb8zy0PrRfTcONVTCp3zupm66KaNmeRezhItVRUMc/LbpQFnAAulATafdmW5YQIKlVEHZfdesP8rvywsXtx/0MGNVJWPgzrviTtq4razLxag4U8DpCOVyRcedl6hRr1ClvDNw91877dV06AGzMUhhgFTv4+ymwsSQekJfyoE0armYqC7C5nr5HNGzvUPGAs87Gkp1lC+uzFindjDqp46iTwukekqCAFKQNt3uK+oYgqyXtjZR4NLvxmKUm46hvrAujcMA6TBCaTfUUDcQxXt+AGp+ZkG00yPfrj9oFrBAOmgzavcndguYMMnAKeHULDQu3Z3cYDTqhQvA9I57HqJly/9Ed9+/hgqjupapcuctzFNxptlMJhCQIl704//8khYYhfE6AdImZDpPzDBXWevTE0jdINdFRfXbVqAMthEV0kEC0qjqqJkNUl6gmV/AX/ziF3TLLbe0vB0ETNxgIch6QdpE7bufYTDOsXfTxkH6jqtNvwMpkhkhqVHYxVRJ8VoqpPJ1u9+ytCqlcZRscTuvuYU1SLhESIMZJypDG6Q3ifk87Dza9tYCg2QBC6SDNJt2X7pqAfkjLmHUTTXltm5xOPJiKiqYYkeVanrNSjr7gmupMLpAq6Zw6UXyoyxqmXovHC/q1eLhi/6q+ZGfy66+oGvtJbSLbxu3WAmxnSZC8oXYlg+Fu7FZf9UnC7AfZKdNIc3P24+QzIgXt7IEZjIjfi3v9vvBKI5vKKQWSLurkAYBNAukweaAvw9e5+Y0KaTPf/7z6Zvf/Gak3z233yg3t115A5bXMY+ltEBpXGpoGBA1XXC9EhiZiih7lkSavAFbqbb1KZr8zeep+vjtRLk8jR33YRo75l0te9moVWnn+adT5dGVtPDkcym/5/4DZgW7OxZI7TFgLRDCAm5QKn/YzQLjbj/mcSqmDKZ33IN6pn+ie+5/mgqjC6k4fzcFpm6LjBf12nXEkEIpNRhNUdoc1TMEkJoA6wqbcSikYuBBa4q6qrdOP74JlNxANkAsaNTtxeWyu+gF31Yuu/Liy89dN5/PK5c08wLMAml89USjgmXU9dwgNUhfQdp0s+8g2w/SxgvSo7zvt06In5hQTTsBUh4v31Dl37F+g1KGUDwiRrTTxUwiZKqYfsmKWBk123ipop2ONan1a9vX0cyNv6DSreerIYy/9cs0cuir5wyH25XvXkqNmQn1ef5ZL6R5r/9UEygblRJt/94bqb59Xcv6Zp9TV3yLZm76Xxp92Uk07xUfTGrX7Xa7aAELpF00ru16MC1gQin/sJuuvKaKav7wxw2mGAdU05/96kq6+uaHaXy3Z7RMgJeLrtssIcsusu2qfZMNEgbS5ngiJkIy9ydoxtw0ASnG8tezAnbkL9mSE55qrmu6oUlllGNIw5R64Y5xjC9dupSWLVvWMs6osBBkvSBt+DvbcmgHqBPqtl6cffV67GncXpAxxdXGaz6jvO+3TuQvaZsVX/WqV9EZZ5wRuXv5G2TW2ZYZ5GW5M/n7Z+5zr5TSuCEU+yFB1M8t14RNdtF1c8t16yfyZKVgRaiUAEMGUR6SG5B6gaZaJ5enhe87m/JLDqHK6jtp4mfvo8JBL6MFb/8Wle64lCYvPbMFPM02KTCFHUIXLGCBtAtGtV0OhwVkeRcTUiWMSrddt+f8oy4vsvzcwoJYF2C6/LYnadVD62j95p103NHPbWbRDbJ+T4HUoUQJfXNiQM3ESSGAtAmhHWTMTROQYn8O6BBIu13qRV6oWiDV37huQlSQvvsFnIPsSzfb8PnR6xzsd27u9Lwd5Nws23QKpPKYkDdMzXrb8nVSMaXdhlAJpaaniNtrvyRFg6aI8jGnwPDnJ9PYK06h3N4H0s5zP6Q+cgNSVjQlfMI1d8eP3q7U0tw+B9HC9/2MqmvvV0DKyqcJn02wndpGu562lLLji8J+TWz7PrGABdI+mSg7zHRagEHUhErTdddUS6WainW5fdCLxm5bY8OfPkY7Hr9QX0jLjbkppEajMDGnsq0XkGqbzA7CK6a0ZX23MVkgbRoRsaOIIXW7CHNTR2WmXa/skOYxyd8NqKP9oJAG/e7FBUN2e/qIMe0Zl32j9sPH8bAAaZqhlCF0/8P+hp59yJGx/ex5ueXy+25uuV6JiqQy6nY+jW3QKeuIwRHDMoFUqqOsfPLwTVBt1CqeCunY371fx40+cIOnW3DKzGKH04EFLJB2YLywq9ZqDfr8z/9Ct9y3lZ77V+P07Q8dSqPFXNhu+rY99v+nSx+ni69/OvD+d8tmUcbiZ3g3MDVVUy+XXm5nKq7mxVov775vue+btPm+b1GmEyB1oNAv5jQ2IPWB1iab9hJI3fY9SFbfAOuhybP2JipEPHW4lXpBn/KOv1upFzN+1K/2qHQFtEDqDl5RYaxf1gsChFH3JUjfUdv0E5C++93vpn/+53+O5ZogLe673YJQCYtu4OingkoYNZ+b50G/82IsE5WSTvyAVCqhJqyySy6DbH7JoU3VtLlrjktvbcPDyn3XhNqUmMAOI2YLWCANYNDNO8p06R+ept/fvI52TtfUGvlchg5+5gJ609/uS8ccujhAL0TdgqtAGzcaXXHrevrmhQ+r/QAYH/SMBVG6CbVOuVKn9/zn7bRhW5lGi1k69zNH0q7z3RPvcMfdslmUsQTZWRNMsY7p4uSW+Ei6S5kga1609QJMNz18IT1248do3giOdcCKs/dhFFI3uPKqW9ouc207hbTLQOrsikMWrapx1OREfuv5bQ+fdQKkfqVeGEo5XhSPMnZUKgfmBZ78fsjvAVx2L7/88jlfn24pY+b3xe110PeCQI3dnvO1CBCDG8Se3WoTpF/zGHY756fJZRdAij9T8QvyW+W3b17uu25xpfL3yvwuBI0pTQJC+fzlBphBMuW6lWyJax6izl8v1/MD0rCfof3O8z6qEx/l8jT+hs9R/pkvUKCaXfRXyrU3Uxzr5e7ZbSVgAQukbYx+76M76LNn39cEUbfmr/qbPen0Ew9ofoR1PvbDVXNgr1twFeW4SQJIo6iSndrMby7CqrVh7CzvNsuLcy9XXjcgdSsZE+SCKcg420Ht9I4n6ZqfHk3FPNGCcVKPY6NE+SySP7RuwROsOgDSOSVSLJC2GD0qkI4sfjEBSHnpRjIj89iHQmqBdPhiSIMCYLduTETpN8j5NU1A+olPfIIQRxonCLVTSqNA6bW/+hHdfu1lLeewbkComyuuPNd5JSsKAqBcpsUMWWCwDfK7O0htwkIn77vfetymWeLl4ZtU8qPM+KK2ZWEGybbDui8WSH1mfu3mGTr123cpGIWS+G/vOrCphj62dpL+7az7lNqH5dPv/Gt6+Qv2UM8tkMb3deoWkMY3Qv+e2oGpdNeVz01V1bwLrVjPRZHwG41Xe6/3b7nqm3Tb1d+iBfOIFi8kGhshKhaIRotE42OzcBoaSB1QFQ9zy8n4KKZB3HxdxxSkFIsJvgHGGlUh1XM4O2N+sbfmVC/ZXc9H2CVIqRepjprxpOYFndv2zRswt956K5133nlzmkYBhm5Cjtt3ym5PT1va5irIvEQZszxIw54vw56Pw3533dqffvrpTSDtFpTyzVIzsRGXhwlapxRA+ti9f1KxoL2ICYW9/LLltnPDdSvdIvs0n8cxn/3URzeBVJZ4GXvpewKVhekn29mxulvAAqnPkfHfv31MxTtikcDJq0hg5ZjQn1/xRHMd2fX/PWQ3+ty7D2qJIX33q55BF13/FN3zyA4FvO997TPprS9rTZ8JIPv5Fatb3IUPe85C+vCb96dn7T1PbUJC2xlvO4CeWD9F5y9/ytctNqhCGmT7vJ9X/2kD/delj7qqye965X70juP2c42hxTZ+9NvH6LIb16qu9ttzjN732mcq+PcCUry/7NZ1dPmt6+mhNZPN9V5z1F5NG8r5azcX3zj1EDr3qifV3JnuxHIMmMdPveOvVexvGNtIMOULPAmZ7TLxesWXhrkIaneB5tbX3TdfSE88fDPd/6cLaXyUaJf5RPNHST2HYgo4BRjBpZeF0zBJkDwhrEMg1TaenXUviG2rxKqOnIty7i7GWNBeA6lXqRepEJhAyq/DJjPi49sCqTvURQW9flkvCDRG3Zd257Ko/crfiX4A0q9//et0+OGHq/jvuAHJvJkqwdOrVql54zTM71PYi/Swami7REXy/GY+l7aNE/zD7nOa2gcFUrNuaDOGVJR+kftlZtkNUhYmTXaxY4luAQukHraTMYZeCYgkqDDEnL98TSAg9ZoyCb5yDGZ7GfspxyHb+cVpBgHSoNvHNrk/r/3yAtJCLtuEVLexLxjLz4FYr3V4fWwLsB8GSBFHu+LOTa5xtfLGA/cdxjZNjhH04aacBgHUsEqp24WbCcfy4s3rAmLb5idp9YM306pbL6R1j9+sFNJd5mkwxfN5AFQoqHminEy20ybmNHVA6gGg4m01nUHrl7as16aGa7cV0oUHnkYLD/z4nAtXt2RGMm6U6+yZLmtu33W3i1gA6S9/+cs5zbsJFb3suxP4iTLOftmeBdLoF2ZB1/za176mgJTVvkGHUi8Ile/LrLdm1lwvKHW72eaWrCjovAxDu6BJjTyz7BZG55RxcSvxwtvxKgszDLYeln20QOox0xJCoIp94T3Pc23J0CMBMYjLLjpjtW3rRKXpGiy35db3hq0l+v4lj6hMvdzWBFKp4nkdyEGANOj2JZwxsEn7MWS7qZ1y30/6+2cpdRP7+L1LHlFxuX5Ausv8Ar3z+P1o791G1Tof+8E9yoVa3kAIMhfcXo6F90PCtpzjoLbxsr+8WDMhU5aA8XLdDQKRZpt2EOwGzm7jN+F0/hjRrvNJJUACmI4UiObPIyoATiGbBok5badCBlA7g0Kin4LrVVJmEIDUq9RLOyA1s+v6XfTKY5mf33LLLfSrX/3KAmlMSX8skHbXhbjdeTCsctrNi8lzzjmH9tlnHwWkaYTSoL9TfjZqp4Ty+chUNdvBJ39urm+e36wi6j47vmVfatVmuRZZh7Ty6Eraef4nVPIiE1SbcaNGiRerkHbzDJKuvi2QJgSkpurKgMPvZzOZZkZaCUcSkFgBldAWNHttOyB1g0w2Fa/L25ou1RRQz5TrzYy9Ej55/O2A9KiD///2zj1IjupK80fvllq0JNSSsS0JSTZ6I5nHgAGheSCtJiZmBw/7smOGibVnx/Z6HeEd88fseocdYCNm1gGGsLHNYw0xHnvXHiYIds06Ai8arBUEegAaLbb1QC1LIISEjB7N6I0kNk5mn+pTp+/NvJmVVZVZ9VWE1NVV994853czq/Orc+650+iLvz8/EpjyyLKG1DLktNosglRHXmUeXK9lmZu0KsJWmMofcC0ebbpuUoTTns4iCvS4rsJKtl3oxxSLU07rfXPPRnr79Y1ROi+L02idKYvTofWmvEVJlNY7aigDNq1IUUJabKPpt20TpHkjq45+H5hG1Bdn7Ac99FYv+gbLilHZ7sVXWTdpSwPXFx58rnGEtAqCtCpCryp2VjlCmpRqWiZB+thjj0WCVIuvdqbvMhu91jTL3yr5IHMJQFcENESIukSpq58Voa7fgz5oO7yR3s7F5eqYDy6qVcStq5xrGzuio5LKa4Wq85iedN8Ox9/x7kGQllSQ6mid7yyUiN0VH55cS2tNiubqcdIEqY5wph1//gd7R4jn0Agpi0abWqvXyCatIeW1ta+8dry2hlTszBshZVsslzTf0tiEbqfjEqYucapvRn19tE02YqXFqKsYhesGIvRTsE6c7ttIU3pj0cSi9JKJRBOGIqjRNjIqauqLSmrhGNImdD1oqCCNWNf+M1u91A2SvzhR3jWkWQVpq7Z6YVw6qs9rzQYGBujb3/72iNMoT7pqM0VOVYReVewMmauytZGTtCqC9Ec/+lEkRm0WQ6tEqQhQW+AopNBR0t8VV1Q0rUCRLlLkKkjkS8vVdiAamvzXPosg5ZEuDB6iU//rv9B7AxvjgceMpfHL1lLPzf+axs78SO1g3O4fv/MZGjVpqnOLF9e2MBM+9ruhtyZoVxECEKSeicq7hpQjYlmiciyC+GGjeyGC1BUhbaUg1dFY3xpS3SZJXG7dfZz+8vu7agWRXL65opau6WtEkNr1oldfMXXEFj4hYj00Uu2yP+lGPeQGzt5U2YiorzqiThV23fRm+UwTcbr9pb+jsyf2U9+QOO1R6by85nTM6Hif05rN6gkEqeJiBPClfUTTA7cO1lu9uKKj/JpdMyqRUl+lSd95q78AkZvS3bt300MPPQRBipTdplXrDflcDGlTNUH61FNPefcJbrUotVV484pSLTx5PpKEaFparq8QW1IacJa/c2gLAiBQHAEIUg9LLZ702kHdXIQnv6aFYBGCNCkt1Jpsq8D61rvqfmkR0qSUXXt83faKWb21iOXqa2bQv/qtWc5qwL5CUS/tPEZf+W/bo0P4CiENvHkyEonShgsYuUR91pRdqZx711/viNboso0LZ0+mH296u25dahY2jVyqeb6l18eT/q6oqOwlp1OstJhoVJCKHSxMB4+8Sf9v0xP0iy1PxOtLJxJNnxJvG8NrTVmU9kyI155yWi9HT6PU3oC03shOn4gN2VIlpGKuY7uY0PWqdfYVmLKbRZAmRUclquCrrOtaZ+UTo/y6rRbNv7MgffjhhyFIIUghSBv5g+Do++STT0bRUV+KfbNFqVzzNitCi1FbByHpb4sVn1aQij9231BXhVzpawWuYEQ0tOCTEcOBQIMEIEgTAGrByRGvB7+0oiau/mH3cbrnuztre5RylVZJz9T9pFAPHyZpPaSNkOq1i3YPVC7g88T6A/Sr42ejYkvNEKRWkOs9WO3xxd+0qKBvDel9P9xd28bGpvquWt4/osquFqS8zc2aa2eSawseLUiZf+hcuKK9eh1vFjYNXp+5u7vEpf4G25ViZdN7XeI2t0FExOJ032sbaf/ujfSLl56Iih5xWu/Eoa1jeI9TjpryetPx4+PIKVfttetOG63MmyhijYIsa8puFkHq2upFRxaKio5qQarPNRakjzzyCAQpBCkEaSMfoKbvjBkzolR4u1dwK9J3xRSpb+DatsxGSNMycFyRUb1mXafkitjUn2NagNpMkAKxYygQAIEmEYAgTQH72I/3RXt6+h4sFlkU/eZVM2pNXFuCuPYhZRHrS9nl19NSQ11VdrOm7Lr8clWddbWTY/nsZDZLLr+kJjbTihrpYySl7OrocZL9zDDPXFh/XBHy0Llp0nUbNKwtVORLqWJxalMtfWtJk6K2QUYNNRJxGhVEGtgYRUc5SsqClIshsVjln/wai1IWpxxJ5de7UZDa9bGhgnTaVQ8QFzSSmzWZo6TKulqguiIWdp5tMSO58ZQvPXgNKQTpyMqw0XcfRqSGppVWoV+IL2VrI+d2nuyUoj4bQz9HWZB+85vfrFtDqjMddOVdX5Qw9FhJ7fTfGRsN1aJUznff35YQQaoFqo6W2s+3pOJrRfiMMUAABIonAEEawJSjoU/89AC9vOt4rfXsmRNpydxLatuO2GE4anjn49trayJ96adJgpTHlGjk379yuDYWH/tTt8yim5dPjwRtIxHSNEGX9fiu8VzFl3TK7rMvH6Zv/89f1vwLKWrEdn31B6/Rq3vejQ4577JJ9E9vuoy+8eQv69Jr+b2sc2G30fGlF4ewCTi9mtrE3iz40ndd33DbGwd9w1XkzZek9e7d9SK9MbAxEqiRIOVCSJzi20PE0VOu3MuClX+OHRun9g7tBx8zDKzMO9Q0tU+tnSNlN9exXCm7ypikfUjt8S6ZRHTZtPRTxxUd1TequiAK38wmVdf1Hc2mhvPvIkb55549e+jRRx8d0T2PqAoRMHLjqw+IfkOnewsFcAjzsrWRc6YKgnTJkiV055131glSnb6r9w+2aynTPzmytbBfStkMHV0p3nV9ytGSqulyG5cfNoqazXK0BgEQKAsBCNKyzESF7dDbwOi0Zr0eVPYirbCblTXdpuLy7zqKpX+333DLe/omIkRINAJLoqevv7aRfrYpTu3lSr2yz6lET/knC1QWq1K5l9N7azeVgWLPt1a11YI0y/FCBGnaVi+6mJFdQ9poMSMtSI8cOUL33nsvBGlFU3ZDRGPeLwFCxm5lmyoJ0lWrVtHnP//52v6jVoy6qu82O3Johan9u+H62+Fay+krbCSi1PWzkb856AsCINB+AhCk7Z+Dylsg6185SvmV2xfW1tnqtZgQpO2dZtc31lqIyvu+dT860mqfa8+KjJzKuCxQt734BL2xeyPtH9gYpfBO4nReFqmc3jsuFqssSvl3jqqyMI3+DQ2SFH0MLVCUuF1MSAGlIcXpqx5ctCC9bPUmGjtpdkTAVakyae1o1mJG9ksNK0jvu+8+CFII0lwpyhCk7r8dn/vc54hFqV5b6bumdVaE/jxo5l8l/XfCJ/Rlbn0FhlzVcOW1tL7N9A1jgwAIFE8AgrR4pl03om/LFwHhS3ntOlBtdtglKrVQ9aXtuqKmkXh6//3aP/m9FeKUCyNx9HTwyH56c0+8/pTXm07siUUpV/GN0nrHxD85gnrx/aEKvlagZqh8G7p/aZbUW100KYsg5cjwrH7/CaWjo/oG1FXMqNHoKI9vU8GtIP3a175WiCANPc9CovhFCZ28NlWlXwinvL6EjJ2nTUgfl80+4RTyudaML+OS/mQ88MADNHPmzKiJiNKkKKmrAFCr/yTpCKrv2M1c79pqf3E8EACBcAIQpOGs0DKBAKfnfv/Z/bR93z/WWtm1rgBYDgKuCKdLdPoiqFqItjNyyjR1cSSu3qtFKFfw5TWmLFQ5qsrPWbxyqi+vP43SfEfXby8T36QOz5NvS5mkNaRZhGWzBGnaVi+yvkyvG81azEhu6HV0nZ9rMcrPOWX3/vvvhyBFhLRlEdJmCdIk0dkqQcrFjD772c/S4sWLa2LUrgt3fclk0/BFyJbjrxKsAAEQ6HYCEKTdfgbA/64lIIUmRFhYgWGFp46CuUSpS+iGpG0VNQF1xZGG0nu5Mi9HT1mAcrSUq/ayCJ00MX6No6eRWB16npTqGxohbbcgnTD9BmJBKg+JOOgbUr1VhIhSHWUJKYKiox22sq7eVgiCNJ6JEJEU0sY1VjP7tXvskOMXFRGXa8YnLtshSFmArly5kriI0aJFi+o+Lm0qvi1SlrRHKQRpUX95MA4IgEARBCBIi6CIMUCgwgRsGpVLaMhNsK/okU+gWrEbejNdBE5dHClK8T26PxKfHKjitaYcIZWiSCxcWaxy9JSfczt+zgKV2/Fa1DIJUrZp3mVuSq6tXrTAzFJZ17e2y/XlBZ8bOjoqvx89epQ4vdA+ihIReQRLlQVi6DVUFJeQcfLaFDJ2njYhfXznQJ7Xk/pk/SwTAcr9brvttsTurrXhdl/SpMrZSdd3VrvRHgRAAAQaIQBB2gg99AWBDiOQFuXUwjM0zVcLXJ/4FYzNTHsTgXr8nf3RGlRei8rik8Ud/5OtZViIcqEk/il7oEavcbXfcbGlYznVV8193tRbZ7/o7jZZACcJ0tCtXkLT+nynuJwLOnLuEqT8/l133QVB2uaU3bwiLaRfSJtWita89qR9DjUjQsoCtL+/P4p+3nzzzcS/Z3noL5vkub22bTp+SAZEFhvQFgRAAAQaJQBB2ihB9AeBDiRgU22tqLTClX9PE6iMSe9Hp2/urFBNuzEsCrmOokZCdXcsUvkfbzXDEVJO+ZUIavRz/FAUdUi08u8XLsZpvzW7h0Sl+hG/lbBXal3bnIK0b+GXqW/hHdGhkqInvuIn9uY2TYxqUSoVms+fPx/Ns/4HQdr+lN28Ii2kX0ibogRpyLFC2rjsSfvc8QnSrF+kJaXhZvls0xHOoguWZbEDbUEABECgUQIQpI0SRH8Q6AICer2p3MhpESnva1EqAlRHVV3PXeOF3rwWjV7WoR47EkdRpZovrzsdM1S1l3Xn5ElxRJWfc9GkcZzWOyr+ye0k6srVfVnEaqWaGll1CFcrZH0R0tCtXtKio1rQuhi7oqOSoqvXj4oovfvuu0cMY2/i84qIkH4hbULPuZCxQtq0+njNtKmVY4ccK2+bJEHq+gIt9POnKAFqj9fML7K92+sAACAASURBVJ1CfUM7EAABECiCAARpERQxBgh0CYGkyKkWlkki1IrWEJFqb96zRiQamR6b6ssilcVnJFK5iu8EolH8c3yc6suZmVLNV9agRhV9WbCOjcUqt+GfdnFqlqq+Cz5c71XaVi9pBU+yRkflCwcbDbURUp6rEEGaV6DlFR/d1i/E32bOQVFjh/iRt40WpPoLt6yfH80SoNoOHR3Ve5G6rnP9Wuh1ntVntAcBEACBRghAkDZCD31BoIsJFCFORdT4RKlO8dU3tCHRtWZOjU315fWoLFCjYOioON2XHyw6WaTKWlQWqJziyw9+jX/nSGvUdnQsWFmUsnjl92oPm8JLRFcYQRqy1Yuv4Im+oY1cqDt4PUk9V0nVdTlSym25zT333DNiOvKKhpC5z9NGn19ibIiNVenXTF9Cxg5pE8IyZJy8beR8zvLZodeAuirhZhkrtK3dqzOPIE27zkNtQTsQAAEQKIIABGkRFLtwjINHztB9f7ubXt3zLo0dM4o+8zuX07/4jfo75AsX3qe7/noHbRsYpAe/tILmXjapC0l1h8tWnOobSy1g5PW0CGpSOzu2JtxIVKORmbKpvrwe9fjRN4l/RtHUIXHJ6bwcVWXxykKUBWtU1Vc9l8gpp/9Gr7PKHRqjlv47ikhHSNO2epH1ZbJ2tJGtXoRxWjEjEaP8E4IUa0hDRGKrBKn9/Am99rX45OdchKhVD4lsyvHS0nV1VFSeIzraqtnCcUAABLISgCDNSqzD2//D7uP0xE8P0Mu7jkeesti85ZoZ9MXfn0894znHkOjcexfp0//1FTp8/Fwdja/84QL6zauGKwQ+/KO99OT/fYtu/yez6Y/WzulwcnBPCLiiU1YoagErwoX7+wojuW4g7RghN7M+G5s1eyxU+cERVBang0MilX/nh0RCJQWYI6T8kC1oOFwqab5judLvUJovX4pXzo+jrPwI3eolae0o37TyIzQ6KvOWtHZUItzf+MY36Pjx+DMlaQ7yRDZDhE5Im9DzJ2SskDatPl4zbQoZu5VtbPG0PF9USbVb3gOUH3kq4Gb5XHFdd/Y1V2RUR0f5OV/jek9h/WWU9JdrPYt9aAsCIAACzSQAQdpMuhUbWwSky+ye8aPpe//pWpo6eRz9/Jfv0p9+62d047JL6e5PL6ZnNr9NX3tioE542jYVQwFzCyKQJE7lhlzfLCZFTuW9pJtNl/C1roTcGBfkfuIwaVHVWBzGopXFaLTudGy8VpV/XreIaMaU+BCy1YtdV2ZvTNOKGaXtS6jnwApSvQ+pjp5yuwcffBCCtMu3fQm57rK20eeZ/TzJeg3r/T9bnXqrbbXXsLxnt2qx0U4RniJIbRqvjrCmXedZ2aE9CIAACDRKAIK0UYId1P+xH++jYyfeq0VDOVp6z3d30onTFyIvJQIqYlMin1Z8SgT13VPnayK2gzDBlQYIZIme2gioFUMyVhaBKjet2oWQm+AGXM7cVUdVuYASPzi6KlFVGfDqBURXXZE9Oqq3fNFbRdiUQJeQ18xtMSNeM6or7OovFyBIi0vZDT1f80Sb814fITblbSPnGdsm65JdY2W50NohPuMvmPTC8NjipCioKy3XClH5XV/LruvaRlez8EJbEAABEGg2AQjSZhOu8PiyBnTT9mORFz4BqiOkf7B6drRulPvYFN4Ko4DpTSDgu2G2UU6X4NRiNUvVXrnh1scOuXEX9xu9EW4Uo46qHtm/kX5txazavqP65lbfpPoKGdl1Zb4bZu27FpkiFKwQ1UJVeH/961+PIqRa9OYVKCHzladNXjHW6n4h3MpoU5LdelspOZ/0NZ73utFrPnmMVkU+xV5fJNIVBbXik8fQafS+iKhPoLrGQ2Q075mEfiAAAs0mAEHabMIVHt8KUhGYXNDoCw9sq0VO2UVea/rAF6+kfQdPRem7ks5bYfdheosJ+ESiK1KqhaUWSfy6rpSp37Pj2DGSRGeSEG23SHXd/Op1YzYiKmm7WaKjmpVOk9RpujY6qufhoYceor1790ZVd+1xta3cR6cahoivotq0WsTlPV6Iv3nHztvPZZO9DmVu5TxxXY95PnJconP69Okka0DzjJmnT4j4tNeqTaNNEpdp7/HYrvHk9Tw+oQ8IgAAItIoABGmrSFfwOFp46jWk7Aqn6d75+PZIlLIY/fK//Cgtm9cXCdXLLu2JxKkUQaqg6zC5BARcAtVGT/XvVnzKzbUvwuoSpHa8JJHqunnX2FotVG1EJG3fUS0M025aNRebqusqamS/JPjqV79KO3fujMSoCGK2VwSqVP0VO/h3/VxEKre3N+auUxUR0pEpwkUJWZlbKzDlOnN9IdTox4mIy0WLFlF/f38kNvkf/96ORx7x6ROMrrWhvpRbOa4tQGbTcV0R2HZwwjFBAARAIJQABGkoqS5r54uO+jBIe67Oy2J0Su+41G1hugwp3G2QgBWjWhC6hKoVRUnRUl/bpGP4BGk7oqmutWZJglRHIXVUxTdFOpqlBalEu3R0VK/5ExYbNmygRx991Dm82KJv2HU6Mb9u04tdotaXgizCySe69c17FYRso8LSd63I+SxfFMic6/1kpa8VnQ1e2rXu7U6xdfnRiPhMEqH2fNe/u66JpBRcCNCizkCMAwIg0C4CEKTtIl/y4+qKuyHpt3qLl0/+1qygbWFKjgDmlZiAK3rqEo/ymi+SKu+nbRNh0wt9kVqfSE16XWPOE1V1RUfSoqMiQkO2etEM2b6QYkYuwfKrX/2Kjhw5QvyTH/zznXfeif7xg3/Ke5qJvdkW2yVaqlOQbQRVIk36Zl/mWr9n++njuyLJbINe92gvlaQvT6StnmvxMURsSlTZRiRlbnxfruhzXM+pFqD2PM1zPro+NiTCydFN+cftJNLZjhRb38ebS4Cmvea6Bl1fElnRmTUNV/rrn/Z5iT+2YRoIgAAIeAlAkOLkGEGAq+3+8LkD0eshYtRW2Q3ZFgbYQaBIAkmRrbSIkBWbbJcVqPoG3opbfRPves8lQLTvRdz0+9J1tVjLu3ZU+55n/WhW//IKV2FqxYGen6Qok+6vRa8WES5BYc/jNDGa9mWKa49IO6arkJf2s+jzy3etVklounxIE5r2nNLizydCXedYUnEinaFgn7uOp18r8jMUY4EACIBAOwlAkLaTfgmPLRVzRYz+xz9YkLgW1LXFS9q2MCV0GyZ1IIG0G3/7vk9oJr0eGjnV7axwyCrYfDfWOtriipDqlFYbOUyafu2/FqQ6Tdem7LpEftGnWIhw5WO6oq55bJFIogiCRuYtKSKalEKcx+6sfXQxoCpENNP886XcusSmS+z5RKK+3qRfltd0H3tcfUyfnWl+430QAAEQqBIBCNIqzVaTbc0qRvU6U73FCyKkTZ4oDJ+LgC+K6hKuSWKVD+5Lf3RFsrQAdUVrxRlXZC3EUVfan46GanGaNVVX266jcr7qupLO2wpBGsLGttHilNOHrWCV9yWNmN/XKcW2fR4biuxjxaOMzUKSH/KTn0tb3YdTZfV7RdrW6rGyCk+xz5USzu+FRDq5nY1+2tdkLFdEVdtg7U/zp9V8cTwQAAEQaCYBCNJm0q3Q2BLpPHz8nNfqj364t656rghYm9abtC3MojmXtJbK++eJfvlnRG/eTzT5aqKPPU80ZlKyDdznF7cRHXk6vE+IV3lsCRm3rG00x+mfIFr2FFGJGCSt1wuJrqal7rpEme81nkLfMZOm17VOzW75on+34jXk1LF+uooaaYHqWj/aSDQxxMZ2tSkq+prF/lZvZ5LFtma3TRNpSe9b4WlFp0s4Zol4JqWDJx3bJYybzRHjgwAIgEDZCECQlm1G2mRPiCDVW78cPnaW/vSbr1Jf7zjnFi+ubWHWfPh/E732x0SjxsfCsO+65nt78QzRloVEZ98gGt1LdP1eovEz2iNI89jSDEIHH4/nIboDa+JcuARpWRh4uCaJVJ9o9EU9Wy1I2T5dgMdWnc0jRrXP4o8rbdeXsuuLSjfjtMaYnUEgTXRqIWk99kUZfdFJ1xc6oa+5BKy1zSVEIUA74zyFFyAAAsUSgCAtlidGSyIgQqiZIsgeP09ErtEI6eALRNtuHin28thS9BmlfZOxL/8Lorl3FX2kOBoqkeYSRkizOJwkrEKiqVbYybFtpVa71jTERrvGTafluiI8STf0vuNpu3z7kOp0XV/RnSR/OjWKGjKH3dAmTWjy/CcJOM3IJTzzRkC1sPRdSxCf3XCGwkcQAIF2EoAgbSf9bjt2OwRpHsbNEqR5bCm6z+m9RFuvIbp4jqj/VqLD/yM8cpzVFpcgzTpGidvniaZqYeoSqaERxbSb76KEqOB3pe3yazZV164hFSGbJDazCtGs7Ut8CnWEaWlC0zrpam/FqOtLk5AopxzLCkuXoExq40q/1TYh8tkRpy6cAAEQKBEBCNISTUbHmxIqSFnI7P3PRAcfJjp/LMYy5deJrvgWUe/Sekxvf49o4EvD7fS7HPm7/M/d60H5GANfJnrrwbjHxEVE8/+KqP8T9ZE9ve6U+xz8TvzvxCvD/T74b4hm3xH/vueOeL2qfXCEcOnf1duy4qdEr98dt7fpxFbMLf7v8drXLGxcJ5TMAdvDNnMklx+Lf0A085PDPXyiPEmsH/0J0Y5PxXPBUfAFDxO981S8FldHSH3rc8/sJ9p/7/CcyLzP+vfxvFToUYQASxNePiHgej2raPChdqUn29RkXwpzUdOXxqWo42CcdAJFnVe+IyWN70vP1WMlXQuh10kWG9KJoQUIgAAIgICLAAQpzovWEQgRpHqNobXMpvrqtZAuL3yCdPT4YWGo+4koHDdtpIj19ZH+kvaaRZDyOtrDP3Svq5VIJos7GTsLGxcPLSZZgLLIk/W1IhilX1ZBKmnKvrMpTZBqf11jWMHcurMWRwIBEAABEAABEAABEGgiAQjSJsLF0IZAiCAVQafFJ0fOBv5dfaRNizMRbFrUiIBxCatzb8dpqyz25t8XRwr5GLu/QLTwcaIkQTpuBtHldxL1zI37bFsZF0zSkdSkNaQ2Oqht0Ws5XaxC2fhOPJddMmZShNZGia0PWqzzOFdvJpq0cLi6MduTJEh1fzvvwje0IBUuOhAAARAAARAAARAAgUoRgCCt1HRV3Ng0QeoSmeKy9BVhcuFELCovnByu2KvFp4i7NEF66e8SXfFgLDDlkWUNqQi6vIJUizEZw/XaqNHD0UxbhMiy8VURTrKVfddRyCwRUp+o9hU1ChXlbFPaOVPxSwLmgwAIgAAIgAAIgEC3E4Ag7fYzoJX+p4mLtLRNtlUiaJOXjxRooRFSXotpU2v1GtUkMcZrW4/9n+E1pMIvryBlWyyXNN98c5ZUvdgn9vXrOm03iyA9sdW9FjVUkPr6s586FRhpu628WnEsEAABEAABEAABEGgJAQjSlmDGQSICRQhSnbrpW0Oq2yQJq2N/P1yEh+1rZA1pI4LUrhedtnrktjEhYj0prTVtjacW+7w/LAQpLloQAAEQAAEQAAEQAIEWEIAgbQFkHGKIQJogTUrZtRB128nXDEcsZ95ONOfPhqvxhqTfcnXYn/12fARfISQdxdMps42m7ErlXJ3GesmvER18pH5dahY2rhPOV2zJtk1KdXbZyoWZkLKLSxwEQAAEQAAEQAAEQCAnAQjSnODQLQeBNEGqxSOnny752+HtPmRLkLP7iZY9NZzKmVbsxreGdNenh7eRsam+M/75yCq7WpAu+huiD9xOpPu5IqSMSIom8fMkceyK9mrhm4VNkni360+5bZ24vzpek6vTmiUV+JKr6wsVic96fWujRY24/4rniDhK6+Ob49RDFxAAARAAARAAARAAgXISgCAt57x0plVJ27SIuNHRNhcFWefoS2Fl8dR3w7DYTCtqpI+RlLKrRZfLLi1IXduzuPYhFeHH41l/XOtB09J27dYtYmfaFwHczlXB15fm23cj0bsv1kdw07bgSdv2JSmlOGltbGdeKfAKBEAABEAABEAABLqGAARp10x1CRwNEaQcmZNo6OHvx1uz8GPiIqLLv0LU/8/i6J0Wmi7XdFTPVnXl/m9/j2jgS8PjhxQ1Yrt2/hHR4Pr4iL1XEn3oC0S7/229OOP3WGD9/PeGx/elArMt/LD+aIGr/QthY3m40optGy0IdRSV05l3fCr2g5ku/A5Rz7x4jau1UTPl+Zr/V0TvHY33WU0TpGwP+/banxAd+8mwdTYFuwSnMUwAARAAARAAARAAARAojgAEaXEsMVIrCeitTnjfy96l8dH1elBUZW3ljOBYIAACIAACIAACIAACIJCZAARpZmToUAoCEvXjKCULTxGkOgoLQVqKqYIRIAACIAACIAACIAACIOAjAEGKc6OaBNLWLPpSXqvpLawGARAAARAAARAAARAAgY4kAEHakdPaJU5xeu7r98QFduRh15p2CQq4CQIgAAKtInDx4kV6/vnn6cCBAzRt2jRas2YNjR07tlWHx3FAAARAAAQ6jAAEaYdNKNwBARAAARAAAReB06dP065du2hgYIDOnTsXNRk9ejT19/fTwoULafbs2UHgyihIXb719fXR/PnzacGCBZUUzJ3oU9AJhkYgAAJdRwCCtOumHA6DAAiAAAh0G4HDhw/Thg0bakLU5T+Lt49//OO1t7jPunXrItG6evXqSLjyo2yCNM23ZcuW0fLly9sy5T6GacaU2ac02/E+CIAACGQlAEGalRjagwAIgAAIgECFCJw4cYKeeeaZSIyyuLzppptq0dDjx4/T+vXr6dSpU5FHN954I82dOzd6XgVBan27/vrrad68eZH9J0+epB07dtD48eMrJUjL7lOFTn2YCgIgUBECEKQVmSiYCQIgAAIgAAJ5CGzdupV27tw5QnDKWFoAyZrQV199tdZHH3PWrFm0cuXKujWkV155ZdSWBSwL3hUrVtDixYvrTOWoKo+p04VnzpxJ1157LU2dOjVqqyOvN9xwAw0ODtL27dtpzJgxdOutt1JPT88I99N8sx1EpMrND7/PduiUZV8E2PU6+yvraa3NzOr1118fYTO/vmrVKu9UZvGJbdqzZ0/07+jRo9GYnKr8kY98pG4OuB2PK35zG54nnaYdMkcyT2lj5TlP0QcEQKB7CUCQdu/cw3MQAAEQAIEOJ3DhwgV6+umnowiorwCRFloi/lgIiohNEqQ+fDrSqm2w7XU6sLZDt/MJUj1ukmh1CW+X3WJzXkFqbc4jSLP45OMldkiqcgjXZs1Rh19ecA8EQKAgAhCkBYHEMCAAAiAAAiBQNgI6+pkUmZOonBaIISm77C+Py2LuzJkztdRgfSzX2BypfPnll6NKvdLWCicZ11fBN9Q3tlGPrX1kO5599tlIsIuo5RRfVxXhtAipZiE2Z11DmsenCRMmEIvPyZMnR2nK4o98AaHn5aqrrooip9zupZdeitYMc+Q5dI60fb6xynYNwB4QAIHyE4AgLf8cwUIQAAEQAAEQyEUgVODkFaQ26irjyOujRo2qRWhtcSFOM928ebNTCGaNeKalwWoOPjtEqF566aW5BKnL5mYKUt8JYedAC9IPfehDUZo0i1d56Oho2hydP3++9qWDa6xcJyk6gQAIdD0BCNKuPwUAoBQETu8l2vUZosH1RKPGE837S6LZd9Sb9v55ol/cRnTsOaKrNxP1Li2F6TACBECgvATaLUi1GPJRcgnBNIHJY4X6xm1FGPJznU7sem/OnDm5BKnL5mYLUln3eejQodoaUuGsvyzQ61L5fb1+V3NMmyOutJw0VnmvBFgGAiBQZgIQpGWeHdjWGQTO7Cfafy/R4e8TnT8W+zRxEdGi7xL1XUd08QzRloVEZ9+o93fxD4hmfnL4tT13EL15P9Hlf0E0967OYAMvQAAEmkog7xpSTuMMSdlNi5CGCFJXqmyIIA3xTeBWRZBm8SltDameG27LovXFF1+sbf0j3HXU03cy6uhv0liuwlNNPcExOAiAQEcQgCDtiGmEE6UlMPgC0bab3eaJsJQ20z9BtOwpooOPE732x/XC07YprcMwDARAoEwEfGsntY1arGkhWIQgTUrZtZy0rSGC1AoyG/nU47ciZbeICGkWn/S86VRbm7Jr1+C+9dZb0VY//OB+S5cu9aZVp53Ldqx27feaZifeBwEQKDcBCNJyzw+sqzIBTsPdek0cFe29kogjnpJme2on0egeop65RCI2fQJVIqjvHSG6fi/R+BlVpgLbQQAEWkxACxeOdK1du7a21QpHzV544YXaHqWrV68mTsvkh+4nBWz4dV8VWn7PiiG9LYrdA1W2YOGCQrwNSlZBam3k8fU+pKdPn6Zdu3ZFxZauu+66WhouM7jlllsiP11b3rCAs2tqeV3ptm3bapWHJfqo/UsSpGyrZph0CmjuST7Nnz+f1q1bFw3FW87w/qsuf9j/TZs21bbY0W1YxOsU5bQ54r5JY8keti0+xXE4EACBihOAIK34BML8EhOQSOfo3mQhmRQhvfzP43WjR56OBa1O4S2x6zANBECgXARYTPFWLr4HCxGuuKoFhWsrENc+pGvWrCGJwrmic2lrFF1VdkMipOKLFEfy+SZjaaFn2+rKu1bo6rYsYt95553aFjppgtTHMGkfUj5eiE833XRTLbLp8t1VZVe302m4oXPkaxdShKpcVwSsAQEQKBMBCNIyzQZs6RwCUoCIhaSk4vq805FUacOFjT72PNHJn8fpu2ljdA45eAICINAkAhwN3bFjBx08eLB2hL6+vihSKNuG2EOziNuwYUNt3SG343+ubVG4ry9dVKKh+/btq43Fx+Z00dmzZ0eCNk+EVOwdHByMjm194yjiggULaoKZ7diyZUtdOxbhS5YsqUWNZUxOR5U1lxKp7O3tjaKSoRFSEbeWYUhqa4hP7M/GjRujaDY/pkyZEvnLW7roNaR79+6lV155pcZeFzUSf0PmiNuGjNWkUxjDggAIdCgBCNIOnVi41WYCulDRtLWxMcd+Ev9ksfmBPyT66INEYybFr3GU9Oe/F6f38vsLv0PUtzJO+e2ZF4tTadtm13B4EAABEAABEAABEAABECiKAARpUSQxDghoAr7KubrN5Kv9QlMirEd/ErcZNyN9WxjMAAiAAAiAAAiAAAiAAAhUjAAEacUmDOZWhIAWpLqgEQvN3V8kOvhIHAllsclbv9iH3uJlzn8I2xamImhgJgiAAAiAAAiAAAiAAAgIAQhSnAsg0AwCWpDa9Z96KxhXoSJb5ChkW5hm+IAxQQAEQAAEQAAEQAAEQKDJBCBImwwYw3cpAV3UyKbmisB0RUhdW7ykbQvTpYjhNgiAAAiAAAiAAAiAQPUJQJBWfw7hQVkJyLYvbN+ivyH6wO1EZ/YTbVtJdPYNIrsdjBaxOnKKCGlZZxh2gQAIgAAIgAAIgAAINEgAgrRBgOgOAl4CSYWNODq66Lv1+4qKgLUpvknbwrjWn2JKQAAEQAAEQAAEQAAEQKAiBCBIKzJRMLOiBDgi+tqfDG/5wm5M+XWiK75F1Lt02CmJnI7rd1fedW0LwxFXPEAABEAABEAABEAABECgwgQgSCs8eTAdBEAABEAABEAABEAABEAABKpMAIK0yrMH20EABEAABEAABEAABEAABECgwgQgSCs8eTAdBEAABEAABEAABEAABEAABKpMAIK0yrMH20EABEAABEAABFpC4MSJE7Rp0yY6fPgwjR49mlasWEGLFy+uO/bFixfp+eefp0OHDtHatWtp6tSpLbENBwEBEACBKhOAIK3y7MF2EAABEAABEAABJ4GTJ0/Sjh07SG50brzxRpo7d+6IttJu3759dO7cuej9mTNn0rXXXlsTlBcuXKCnn36aTp06Vdffjrl161bauXMnLVu2jJYvX46ZAQEQAAEQCCAAQRoACU1AAARAAARAAASqQYCjlCwM5QZHrHYJUp/Q5D4cBV29ejX19/dHUdF169bRrFmzaNWqVbRnzx7avHlznfC0bapBC1aCAAiAQPsJQJC2fw5gAQiAAAiAAAiAQEEEWBg+99xzUYSSU2bXr18fjewSpBLR1OKTU3OfeeaZKFo6bdo0WrNmDR09ejQSpBL5tOJThO3Zs2fp1ltvpZ6enoK8wTAgAAIg0PkEIEg7f47hIQiAAAiAAAh0JQERji5BqqOjEvkUSFaoctTVFyFlkcrrRg8cOOAUvV0JHk6DAAiAQAYCEKQZYKEpCIAACIAACIBAdQgkCVIdCbXRU0nJFSHLabsSNRXvJao6ODgYpe9aUVsdSrAUBEAABNpLAIK0vfxxdBAAARAAARAAgSYRSBKkWd/j9hs2bIhSeVmMXn/99TRjxoxIqPb29kapvWPHjm2SJxgWBEAABDqXAARp584tPAMBEAABEACBriaQVXQKrKR+0ka2eDl48GBU/IjXjaZtC9PVkwHnQQAEQMBDAIIUpwYIgAAIgAAIgEBHEmimINVbvCxdujRoW5iOhAynQAAEQKBBAhCkDQJEdxAAARAAARAAgXISCBWkdt9QWUOqq+9qD22V3ZBtYcpJCFaBAAiAQPsJQJC2fw5gAQiAAAiAAAiAQBMIhBY18lXZHTNmzIhtXFxbvMhxfNvCNME1DAkCIAACHUMAgrRjphKOgAAIgAAIgAAIuCKZ/JqtpCtrQHm7Fh0JPXToEL3wwgtR8SIrVHUfPR4ipDjvQAAEQCA/AQjS/OzQEwRAAARAAARAoGQE9HYuLtOmTZtWq4irK+fatq7oqKTyWqHqOqYv3bdkuGAOCIAACLSdAARp26cABoAACIAACIAACBRFIIsg5WOePHmStmzZQlwtlx8sJOfMmUNLliyhqVOn1szids8++yxNmDDBucWLa1uYefPmFeUWxgEBEACBjiUAQdqxUwvHQAAEQAAEQAAEQAAEQAAEQKDcBCBIyz0/sA4EQAAEQAAEQAAEQAAEQAAEOpYABGnHTi0cAwEQpboRcQAAAm9JREFUAAEQAAEQAAEQAAEQAIFyE4AgLff8wDoQAAEQAAEQAAEQAAEQAAEQ6FgCEKQdO7VwDARAAARAAARAAARAAARAAATKTQCCtNzzA+tAAARAAARAAARAAARAAARAoGMJQJB27NTCMRAAARAAARAAARAAARAAARAoNwEI0nLPD6wDARAAARAAARAAARAAARAAgY4lAEHasVMLx0AABEAABEAABEAABEAABECg3AQgSMs9P7AOBEAABEAABEAABEAABEAABDqWAARpx04tHAMBEAABEAABEAABEAABEACBchOAIC33/MA6EAABEAABEAABEAABEAABEOhYAhCkHTu1cAwEQAAEQAAEQAAEQAAEQAAEyk0AgrTc8wPrQAAEQAAEQAAEQAAEQAAEQKBjCUCQduzUwjEQAAEQAAEQAAEQAAEQAAEQKDcBCNJyzw+sAwEQAAEQAAEQAAEQAAEQAIGOJQBB2rFTC8dAAARAAARAAARAAARAAARAoNwEIEjLPT+wDgRAAARAAARAAARAAARAAAQ6lgAEacdOLRwDARAAARAAARAAARAAARAAgXITgCAt9/zAOhAAARAAARAAARAAARAAARDoWAIQpB07tXAMBEAABEAABEAABEAABEAABMpNAIK03PMD60AABEAABEAABEAABEAABECgYwlAkHbs1MIxEAABEAABEAABEAABEAABECg3AQjScs8PrAMBEAABEAABEAABEAABEACBjiUwQpB2rKdwDARAAARAAARAAARAAARAAARAoJQERu3atWsjEX28lNbBKBAAARAAARAAARAAARAAARAAgU4lsO//AwsNy19avZua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6" descr="data:image/png;base64,iVBORw0KGgoAAAANSUhEUgAAA6QAAAJfCAYAAABonRuzAAAAAXNSR0IArs4c6QAAIABJREFUeF7snQd8FGX+/7+QkIRASAKBEIgQagDpoBSNdAGRcthB1LMX7N7ZTj31znI/xd7+h8rZOBt2QREEQRQOUaSJFEHpvRNS/6/vE5/x2cnMzszuzuzs7mdeLw7ZfeYp7+eZvf3st9VYvXr1g0R0G+ECARAAARAAARAAARAAARAAARAAAY8I1KhRY0qN1atXV3o0HoYBARAAARAAARAAARAAARAAARAAAY2AJkjbtm0LLCAAAiAAAiAAAiAAAiAAAiAAAiDgOoGff/5ZjAFB6jpqDAACIAACIAACIAACIAACIAACIKASgCDFeQABEAABEAABEAABEAABEAABEIgKAQjSqGDHoCAAAiAAAiAAAiAAAiAAAiAAAhCkOAMgAAIgAAIgAAIgAAIgAAIgAAJRIQBBGhXsGBQEQAAEQAAEQAAEQAAEQAAEQACCFGcABEAABEAABEAABEAABEAABEAgKgQgSKOCHYOCAAiAAAiAAAiAAAiAAAiAAAhAkOIMgAAIgAAIgAAIgAAIgAAIgAAIRIUABGlUsGNQEAABEAABEAABEAABEAABEAABCFKcARAAARAAARAAARAAARAAARAAgagQgCCNCnYMCgIgAAIgAAIgAAIgAAIgAAIgAEGKMwACIAACIAACIAACIAACIAACIBAVAhCkUcGOQUEABEAABEAABEAABEAABEAABCBIcQZAAAR8QaC8vIyee+df9P6cN8R8Wh/Xnh6/5RVKS6nti/lhEiAAAiAAAiAAAiAAApEnAEEaeaboMQYJfP/TQnpz5ku0eOXXYvbJSck0uNdImnjOHRBEHu3n8+/8i96Z9Yo2GgvR1/7xGWVl1DecAfbMo43BMCAAAiAAAiAAAiDgIgEIUhfhouvYIDD962n06Gt3G062b5eBdN+VT/p6IcvWLqEbH71AiOjHb3mV2hV08vV8jSZXUnqMLrpnBO3Yu43sMLe7Z5FgE4k+Ym5DMGEQAAEQAAEQAAEQ8IgABKlHoDGMPwmoQohdRG+76EEqaNKadu/fSe9/+TrtPbibbplwvz8n//us4kEwqfswYcRVdOHp15gyd7JnkWATiT58fYAwORAAARAAARAAARCIIgEI0ijCx9DRJ7B11ya66sGz6dCRA2QlhHi2HOc45aOn6aN5b4l7+Orcpiddd+7fhJBVrx17ttJbM1/WYiLZgnnJ6BvorCEXiX7ueeEG+nbZHLr1wgfo123raepnk4V7sHRTtTOW3s1Vji+tjNzHp1+/K/6s+XWlePu43BZ02klniHnINRnNhefbomlbcZ8+nlOdfzCLpp6B5HXGwAl0UtdBYnwza6fZftjds0iwserD6ZmI/onHDEAABEAABEAABEDAXwQgSP21H5iNxwRUaxsLsJvPv4+G9B5lOAu1rb6B3l1WFU1qW9muzXHtNUGqvi8FaXpaHc2FNdhYwQTTPZdNMhxD9icFnyou9XMZN/xyeumDJ8TLd178Lxpwwmniv+2IQjMGcgzZn1NBanfPIsHGSpA6ORMeH20MBwIgAAIgAAIgAAIxQQCCNCa2CZN0k4BeELFovGjktTRmwLiAhEZSnKjiky2AT/73n8LSqVoK1bZ3XfqosAZy20mv/50uGjmR9IKU773j4oe18ZyMZeZSKoVmVkY2nX/aldS4QVMxhxsemSBiNaXVs1ZSrQDhqs5FFZXq+iQzs7hVVeTqecnxVWuwE5ddPgt29yxcNjzHYC67TvbJzTOMvkEABEAABEAABEAgVglAkMbqzmHeESUw89sP6Zm3H9LccLlzVUgFE0xSHBlZN83cWVXBps8m62QszkDrNMZRiigjQWqU2Va2l+9lpNfTBKxZaZZgFlQjMetUkPL+WO0ZtwmXTTBB6nSfInpg0RkIgAAIgAAIgAAIxAkBCNI42UgsI3wCMt7yxQ+e0ISpFGFHjx3RYk3NRpICNrNutmVcarAYTCtXV71YDia6ZBzq4lULtBhSOX8jQWokoGX/fB+72bZr0dlyffp7pKuvKhJlf/xeKIKU7w+2Z1Zi3Q6bYILU6T6Ff0LRAwiAAAiAAAiAAAjEHwEI0vjbU6woTAIsVP793iStJqZehJl1byRezRLzhCtIVUumlVsquxMbXXYFqb4kS59O/UWZnGBlZrwSpHJdRnvGQjdcNuEKUqtaqmEeVdwOAiAAAiAAAiAAAjFPAII05rcQC3CDgF5QcQyorJNplY3XLO5SnWcwQerUWmgmutQ1qHMO5rJr5mKsuu327TKAZv/v02qZd9X1eeGyq993IxEcLptQXXbdOJPoEwRAAARAAARAAATikQAEaTzuKtZkmwALlien3i8SDckyJGqiIqOsuPyaTFTEA8nSJpwo6L4rnwwo6aJP6PPcO/+iU7oNoVO6n6rFYepFoD4hULCxeHxViF0x9hatnIv6OpeW4ezBqlC0ayHVjyHhqll39cD1MbKP3PgStSvoZDg+iz4nItzunvF44bJRBSmvUeXrdJ9sH0o0BAEQAAEQAAEQAIEEIgBBmkCbjaVWJ6AKFiM+qmXRKmZQFZbB+mUhF0yQ8jycjGVUeoTn8rdL/s+0dAyP4USQ6kvD2HFFDcZA7+7rVJDe+OgFpsdZ3bNw2ejFshxU7rWTfcLzBwIgAAIgAAIgAAIgUJ0ABClORUITYKG15Kdv6dVPn6eV63/QWHRu05OuOfs2apXfLoCPtIZ+sehjLfHRcbktaNywy6io+5CAMjEsVh555S5auuZ/og9ud9pJZwgLZjCXXTmgk7FY/N313ERtTlKUcR8PT7lDm0OLJm1oVL9z6Ymp9zsSpDwntdSKmWuv/jDJUjeLV36tvTW410g699RLqKBJa+01J4LU6Z6Fw4YFKV9mffB7TvZJLnjq1KmWz12bNm2oW7dulJSUZNkWDUAABNwnUFpaSmvWrKGNGzdS8+bNqU6dOuJvJ9e+fftoy5YtlJWVRU2aNLF1686dO4n/NGzYUPxx++L58TzXrl0rxsvMzKQOHTq4PazWf7TH1y9Uzodft8PhyJEjtGHDBtFNQUEBpaene8bO7YHkMyDH4TPMZ9nJFYnnyMl48dI23s8hBGm8nFSsAwRcJhAsUZHLQ8dd93YEKS+6e/fuVFhYGHfrx4JAwOhL/9133038Zd7s4i/2Xbp0ofbt21O/fv2oVq1ahk35i5tVX+qN3Oett95q2td///tfIc5YpBld/KV85MiRYk7Bri+++IJeeuklrUnPnj3ppptuCnrPq6++StOnT9faTJgwgYYPHx5wT6TWO3fuXJo2bZoQv/qLWfft25fOOeccTYDo1+P0VDNzZi8vp+PbGc8OGxaZLLqHDRtG/EOgei1evJgmTZqkvcQc7rvvPtMfIvTt+cY33njDcqp25hmN888T57kFewb4R5lRo0ZRnz59TNdp1QffaOc58poTM+fz0bp1axo8eHDIPy6E+6zw2NyHvMI5h/x8/+Mf/zB8zmX//BzwmgcNGmT6w5mdvbD7OcvtIEgtPybQAARAgAnIxEbBsuuCVGQIrF69mpYsWUJpaWni/+hhJY0MV/TiXwIffvih+NJr9+Ivr9dee62hMHDaF3/h/Nvf/lZtaO7n3XffJbbo2LlYXF1xxRWmFiPui//Iy2xcdawXXniBWKjJ64wzziD+o16RWC+LLhZTVhd/Mb744otFM/16rO7Vv8+spIgPZXw74zllwz8S8LmSP3bw3l9//fUBP0YE+yHh9ttvFxZ0edn50YHbOp2nF+dfzsvuM8A/lPAPJvrL6XPEzwWfMSMPgmhyYnHKz57+ByE75zDcZ4V58I9F6o9ioZ5D/oGLf+iye/F3kHPPPddwX518Zlt93kGQ2t0RtAOBBCagutTK2FPpzprAWFxbenl5ufiCUlxcDCupa5TRsZ8IhPKFjV0Fn3jiiWqWUqd96S2kLELYgsDuuU4v/tL64IMPGrrWuiVIw12vky/5LCBZSIYiovQsWfixVS3U8e3sjVM23KcquvnfRl/geY/17tpLly6lhx9+OGBaRu2M5h3KPN06/3J+dn8kkO3ZvZufR3mF8xzxDwLcl94dOJqc5LpYKLNng12X+0g9KyxG9UIylHMYCkP1uZccnPYTzBOF+4QgtfOJhjYgkOAEzLLVJjgWV5cPK6mreNG5zwjov9zwl33V2sJuZm+++WY1t1mjX++t+tIvXR+byW61qnsct+c2p5xyinAX5i+i7K7GbryzZs2q5vrG7m733ntvNcJeCVI9O6v1XnrppQGu0mx5YYuMFAO81q+++kowOeGEEzRByu7VqjuxHIfbqm6/bBlhburFgoMtTfx3qOPbOcJmzGUcI8/TyE158uTJmnumkZVUL1p5LnoBZ9c6yvdanVkvzz/P55tvvqGnnnqqGmIWJq1atRLPAHP58ccfRVsWS3pBGu5zZEcEufk5sX//frG+BQsWVPOSMHvGzc5kJJ4V7ltvrQ/lHFqdte+++04863rPEL34terH6nNH/z4EqZ1PNLQBARAAAY8JwErqMXAMF1UCdsQaf6ljl0hV7Bj96m6nL7PFsrslj6Fe/KWXLSJGCYV4Tvfff3+Amybfq4+PNBIdVi5sfI8dl91w1stC4uqrrw5Y77PPPmvodsxrPXz4sGViJbYur1y5UuvTyM1YvunG+Opi7LDh88Rf9NVLv396K6negmd0buxaR+2eDS/OP8/FSIDzetmizSJbf3F75swMZCx2pJ4jKxFk9AxFmhP/IMPiXHXFZgb8ow0LwnAuJ88KjxOJc2jnmTCy9utdsu3044QNBKkTWmgLAiAAAh4SkFZSzubJliBcIBCvBOx+udELNL1Vxu6XezOO+iRCZq6D6v1GoopdUfkLvFNxpJ+X24KUhSN/KZYXr/e5554LOXkL9+PkS7Yb44fCnAWp+kOHGt9qJtJU6zwLFrYUysuJddTJmXX7/BvNJRTx5dZzFK3PCRbdnChNFaV2PhusPq+dPCuROod2GVrFQ9vtx4qBfB+C1C4ptAMBEAABjwmoVtKioiLKz8/3eAYYDgS8IWD3yw0n0eCYQ3mx9ZKtKKGIEKOV3XLLLcId16mw4NhBtipEel5uC1JeK69ZvcyS09g9CU6+ZLsxfihnQe82zEmu9CVe9NYpGcPJVmMWtKqLoxPrqBNB6vb557nonwGzWNVg58Gt5yianxNGGZTZc8LIauzGsyL7DPcc2mWo/+zRW6Pt9mOXBQSpXVJoBwIgAAJRICCtpNnZ2aIsAS4QiEcCdr7cGFkpImWJlEwvvPDCAGEhE+9YMdeXdWDryX/+85+whbLbgpQnqF8zv8au0JxZ02mdVb7XiSB1Y3ynglSfVMnoRw7u08iVlS2p7CKqJptxah21K0i9OP9G+2GWZTXYM+HWcxTtzwl2b1cz3fIzEo73ktNnJRLn0A5DHkf/I5s+XtVuP1afnfJ9CFK7pNAOBEAABKJAAFbSKEDHkJ4TsPpyw+6U/KVfX5rEyBKl74sz3xYUFBiuieuHylqYRtY6u5YuvespD6aPxbRao9EEQxGkdtcrx9Nb3dR5sFVk7Nix1ayFwQ6I0y/ZkR4/mCCVyalkm1WrVgXEuzK7u+66y1SI661TzIctpKorp90z40Q4e3H+eT5G8bR692WrD4dwniOj2EX1ObJ6hsLhZCemWy/SjH4Qs+Kjvu/0WZH3hnMOrRjyGCy69VZ/fQ3kUD9nzfhAkDo5OWgLAiAAAlEgACtpFKBjSE8J6L/c2BncLFmOk77UTJ5WX4aDzckoiQtn2uVsnPKy80VQP0YogjTYPI0yl9opzxGsNqR+PKdfsiM9fjChF4wNi1VOyhOsnIeRlVTtMxTrKN/v5MzK8SJ9/rlfo2fAyH05GMdwniMutXTPPfcEdK8+R25ysiNI9ZmDnWbbDfdZkfeHcw6tPof4BwX+3NGXvbJKMOX0c0ffHoLUzv/roQ0IgAAIRJEArKRRhI+hPSHg5IsmCwd2lWPrhNHlpC9VoM2dO1d8EVOvN954w9b6jSxL+i/yVl8EjQbyQpDyuPwF9/nnnw9IzKOfD1sPOWZOH1sZiS/ZkRw/VEEq72PXRLYGsdu10WVUl1S2C8U66lSQunX+eR5613N+jeuBGmWYNnsw3HyOnDzbTjnZEaR6a75RUjVbHxi/N3L6443ad6jnMJhlU2/tl+MZ/fjhZC+MfgiDIHVyUtAWBEAggMDWXZvokVfuoqVr/kfJScl0yegb6KwhFwW0KS8vo3teuIF+WL2Qnr51KhU0aQ2KESAAK2kEIKIL3xKw++VG1q9kQWp26fvSu2mq97Vu3Vpz2TX6Im33y7iRy260LKR212vEjy29zE/vGi3bcoKbBx54wLAsjGwTzpfsSIwfTJCqbHgsjv/csGFDQB1Wvj+YK6aZdSpU66gTQerm+ed5GCXucWohjfRzpD6Dbn5O2BGk+mzKdu4J9qEbzrMS6jm0y1DOm9fIngP6H2hC/Zw14wELqW//7xkTAwFvCLCA/PTrd8WfNb9W1Y5jsdm/53A699RLNEFZUnqMLrpnBO3Yuy1gYnde/C8acMJp2mvPv/MvemfWKzRhxFV04enXeLOIBBgFVtIE2OQEXqL+y40seM+CgctpqCU1GFOwTLChWCK5T6Mv0npRabZFRl/k9WJWPy877n6hWEjD/ZLMawwmDK2S3ITzJVvyDWf8YILUrG7liy++WO2MBbN2GlmnQrWOGgnSaJx/ue/6OrxOY0gj/RypXgrR/pxgd2LVldWoDrKTj/Fwn5VQzqFdQco/3rCngFkW4VA/ZyFInZwQtAWBBCEgrZnfLptjuOK0lNr02j8+o6yM+rRs7RK68dELqG+XgXTflU/S9K+n0aOv3R0gPPVtEgSjZ8uEldQz1BjIYwJWX26MvkSZCQCrvsyWZmTltJtl18gNbvLkyQFD6d0h7bj7TZo0KcBaaZTVM9T12tli/iGAXXnVkiZWQjrcL9nqvEIZ36kg5fa8Pi79oq4zWAZVo7Ni173biLvVHnpx/nle/AMQc1Avqx8g9OsxiqcO9TnieN5HHnlEGyKanPhsXHXVVQHWdLM4XjvPFrcJ91kJ5RwGs2yyFZS9RtgTIlgstdGPKOH+EAYLqd1Tg3YgEIcEWJD+48W/UJ3adWniOXcQC9Ade7bSk//9J0mRKi2gUmxKy6defEoL6oHD+zURG4fIorokWEmjih+Du0jA6oumkXuamYukVV9myzASJXYtIPpyEEZzM0rYYiVi9PUcjeoehrpeu9upF8VWQjrcL9n6eTkdPxRByvforV/B4t5CEQLBeFvtoRfnX85Pf5ad1iGN5HOkf/6iycnIGunUnVl/BsJ9VkI5h1YM7X4uRKofOR4EqV3yaAcCCURAWj95yXpBamQhPX/4FSJulEWs3oU3gbB5slRYST3BjEE8JmDny41d9zQ7fZktTy9+2GLAFppgSV2MEsEYWYSMrE/BLEdGliaei95yEc567Wwzl9th9vKysoSE+yVbPyen44cqSNkyyHskr2CWwVCEQDiClO/14vzzOPpngF9zWm9TXx4l1OdI/wOMnbPuBidOWsY/WKg1SM3q1dp5pmSbcJ+VUM6hHYZ21hCpfiBI7dBGGxBIQALf/7SQ7v33jXToyAFhMZUuu5zQ6KoHzxavy4tjTR+/5VX6ZfMa4b4rxWoCYvNsybCSeoYaA3lIwM6XGyOXOaNYUjt9mS3NSAQGKwdiFC8XzKLEtf34y628uC1bWfQik7/4PvbYYwHxatyWazLqr3DWy1lDucwDux7yF2z9xQKNYwrVOVu5KTr5ku3G+KEIUiMREyx2MhQhEK4g9eL88xyNalDy62b7zueH93Ht2rXa+TSKqXb6HBl5Gdg565HmxM84/yii/ljBAvu+++4zrVdr96PTybNi1Gco59AOQzvzj1Q/EKR2aKMNCCQAAbM40sG9RgYkNWIU7KZ713MThShlMXrz+fdRx9bdhVBt3KApPX7LK0LE4nKXAKyk7vJF794TsPvlRm8t4y+Gzz33HHFJEnkFi5EyWhmLQbWEjL7WIN/D/bNlkEUbt2fhyl/A+Quh/jJyq5VtOCaSM3WqF6+BS43k5OSIcbZu3SrKb6hfgLm9mTU1nPWqliyODe3cubOIIeM58fpmzZoVIEZ5HlaJnpx8yXZj/GCC1CgD8apVq6rtI+8zCw6z0i+hCIFwBSnf78X553H05U3k3JlLQUGBOKt8PpkDPwvyki7oZrVlnTxHRjHiXn1OsMjev3+/+EFIjSuW63QaV2u2906eFaM+QjmHdhla/b9AOJ87Rn3DZdeKON4HgTgnECyxEYvSG8bdbSoy5b2LV84XltLMutmWZWHiHKcny4OV1BPMGMRDAna/JBlZMDkTJFtKzQSp1TL0iVPYQnTHHXcEuOdZ9SHfZ1HHFk8zIcPt9O6MdvoOVlLEKOFNsD7V9eqz+FrNRc/aqL2TL9lujB9MkFqtj99n0XTXXXcFtX6FIgSCje2n88/zNBOUwdagt+CzVZ3POos7Jxc/O+wirD7TZs+2mfu4G58Tcg48L55fsGfc7nqdPCtGfYZyDu2eNas1hPO5Y9Q3BKkVcbwPAglGQJ/UKJgbrlri5byhl9oqC5NgOF1bLqykrqFFx1Eg4ORLkj75jF5QGsV0BluSUZIetv6wNYrd9ZxeLErZ3dMsSyX3zRYonqfVJetOsruk2RfgcNa7dOlSETNoZAVS58Zjs1WI52F1OfmS7cb46vycsmHhz2LDKsNoKEIgEoKU+/Di/Mu5fvjhh6IurZ3zwT9WsKVfvfg+vp/7sXNZPTvR/Jzgs8FrDBZPbmeNahsnz4rfBKnTZ8sqGRoEqdPTg/YgkAAE1JqjahypunR9ll07ZWESAJ1nS4SV1DPUGMgDAvwFf9q0adpI7du3NxU/LGI++ugjrS2LJS7cLi+2cLLbrd7l1WwZsuaj0fvssjdjxgxD9z22pJ1wwgnCfZG/KOsvztI6duxY0y+wbMXhL+psQVLdHrkftvxkZmYKcWT1BTjc9bIli11zmat+HizMONPpyJEjRSkIOxfHY3733Xda02HDhpnWMuRGkR5fnaMdNsyZ3ZR5nVZCVPbNc2brrry4D3apDvXy6/nn9fD55PPBZ4P/W03sI928Bw0aFPR8BHuOuA/m3qxZMyFog1keveYUytlwcgacPiv6vkM5h04YBluLnWdLvT/Y5yy3gyB1cnLQFgQShICVIDUq8WJVFiZB0Hm6TFhJPcWNwUBAWIo2bNhA/CVavYySG8n3n3jiCUtRKYUZfxm3K/zc2g7+ksvrtCvOIj2PaI8f6fWgv+oE+HzxPkfrjGFP/EcAgtR/e4IZgYBnBDhz7oMv30Yji86mou5DRKwox4VO+ehpmvpZVVF3vcuuGnOqlniBhdSzbdMGgpXUe+YYEQTMCLDlgS2z+pi5cGsVgjgIgAAIxDsBCNJ432GsDwSCEFAtoUbNjNx1ZY1SvVANVhamXUEn7INLBGAldQksugWBEAiw5YfdcNnFUbo2WmWlDWEY3AICIAACcUUAgjSuthOLAQHnBDiJ0VszX6YvFn2s1Rg9LrcFDe0zhsYMGBeQYZfb3vDIBKpXN9uwxItRWZghvUc5nxTusE2gpKSE3n//fWJraVFREeXn59u+Fw1BAATcI8C1GDnujpMBRSIjp3szRc8gAAIgEF0CEKTR5Y/RQQAEQCBsAkuWLCG2lGZnZxMnEMEFAiAAAiAAAiAAArFCAII0VnYK8wQBEAABEwLFxcXCTRBWUhwREAABEAABEACBWCMAQRprO4b5ggAIgIABAVhJcSxAAARAAARAAARikQAEaSzuGuYMAiAAAjoCsJLiSIAACIAACIAACMQiAQjSWNw1zBkEokSgrLycHvn3DHr53fnUoXUTeuOxK6h2WkqUZoNh9QSklTQvL4/69+8PQCAAAiAAAiAAAiDgewIQpL7fosSc4Dffr6PJb82l+YvXCAC1kpNo1KCudNfEUTEpgN6ZsZjufPRdbS0s5Dq3Oy7mNvdYSSkN/fOjtHXHfqqdVotmv/pXqp9VN+bWEa8TVq2knNyIkxzhAgEQAAEQAAEQAAE/E4Ag9fPuJOjcVPGmRzC4bwd65t4J4uXFyzfQ+BtfEGI1VIEXiT6stomtihP//hp9+e1PWtOJEwbRtRcMtrrVd+/DQuq7Lak2IWkl5fIvXAYGFwiAAAiAAAiAAAj4mQAEqZ93JwHnplrg2CX0X7eeTW0KcmnH7gP06vvf0O69B+mBW86MKUH629Y9NPbqp6m0rIwG9e1AH89eCutiAp5tr5YMK6lXpDEOCIAACIAACIBAJAhAkEaCIvqIGAEp3g4cOkrBrIgPPf+JiGPUX9KCypa8tz/9H709fTGtWLNZNGt5XEM6a/gJdPFZVVYjqz64DffzxJQv6L8fLySeE18ndG5B91w7WghlO5e0+PLc/nxWkbDq8jXpjnNpxIAu1bp4f+YS+uezH2vjqQ1UJnbmplpn+d6u7ZvRYy9/LpiwZfmmi4dqPOQ4W3fso8lvfUWvffCNeEltp/anjyG1Mx/J9MHnPtH653256ZKhNOSk4+3gRBsbBGAltQEJTUAABEAABEAABHxBAILUF9uASUgCqoWUhdA/bhpLY4Z0rwYomJh84u5x1VxkjUSdlSBV56KfgF03YVXAsQAdfFIHLQZTdT+W/QdzV+Y2UpDanZuRu7B+LaowVn8QUNvJ9XZo00RjqwrScOeDeNTIfgbAShpZnugNBEAABEAABEDAPQIQpO6xRc8hEtCLMhZD1104hCaM6ROQ0Mgs/lOKsPqZdejq8wdRfuNsYqvfeTc+L5LxqEIqWAypFKyq+OR+7n3qAxEPaiQo9Us26l/2qxdhqqiTwlMViKpwtDs3vSDlOT9y+zm0a+8h4UbMVl91HWq/j/3tPGG15DX/7bFpdP2FQ8hMkNqdj7qeWy8/TVhnuf+/P/kBPXiPyvxNAAAgAElEQVTLGUiQFOIzY3QbrKQRhImuQAAEQAAEQAAEXCMAQeoaWnQcDgEjt1W9VdJpQiIpmuwIUiNxqLdi2rHqBRuT+zOyTh4tLtGSNOldbjkRkpO51cuobWjR5LH1c6tZs0ZQ6y3fY+Syq96nd7OWPy5IVoePlmhCuH+vdiJrMv9ggCvyBGAljTxT9AgCIAACIAACIBB5AhCkkWeKHiNEQMaBTnrpcy2eUhWBwQSpjGf8+rs1WgypnJYdQWrmuqouzcpt10w4qq+r1km7FlInczOzaBoJUtVqaha/ayRI1fvMtl5lpXeVdhqTG6HjlRDdwEqaENuMRYIACIAACIBATBOAII3p7UuMyaulRnjF0qpo5bKrlllRSUVKkFpZSOX8gu2SXtSaxZCqY9kRpLK9Ewupm4JUnT/v5zdL1tFND/zX8IeGxDjV3qwSVlJvOGMUEAABEAABEACB0AlAkIbODnd6SEAVd1aCVG2rWvoi5bJrd9lmSZP09xslKjq+TVPNsjt6cDe67Jx+WlbfYC67+r6DZcXV8zCLK1X7dOqya8Vq3v9+pkvveFk0i9XarFZrjPb7sJJGewcwPgiAAAiAAAiAQDACEKQ4H74iwGLy3iffF0mMZBkQNZGQalFUhadMkMOLUV9/+K9niSy9qlXRyELK96l9qMKLx5QJfridLIuybed+eubeCYb8rESjvt7qG49dQSvWbhElYawsr07m5kSQ1qqVpMWb6hM5Pfj8JzS0qCMNPaVjtZhU/X3BWPE+3P7IO1rZHLOkTb46lDE+GVhJY3wDMX0QAAEQAAEQiHMCEKRxvsGxtjwrN1fVimZUaoRjMifdea6WnMdo/VblSmRcp5VrbLAsu9L1NlicqT4zbXZmHS3hjzpv7qNrh2YBtU/tzs2JIK2dlhIg5vXs2DJtJEj5PrvzMWtnJcJj7Rz7bb6wkvptRzAfEAABEAABEAABSQCCFGfBVwRkfOEzr82i71f+qs2NE9/87eqR1K5VXsB8WcBeddcrWiyiFKxsxfzrw2/Roh9/Ee3btsilcSN7i/IiqiDl98z64PekNfTDWT9oY7Q8riFdcV5/YTFkMWZ0GbkH69vpXYuvGj8gaP1Uvbi1MzengpTnyKLxjkfe0djxes8afoIo0RKsPzvz4f71GZTNkhpNnTrV1tls2bIl9ezZk5KSkmy1T8RGiWIlLa+opKmLttPqbUcoLzOFLi1qQinJNRNxy7FmEAABEAABEIgZAhCkMbNVmGi8E1BLpLz91DVazKgaZ6mWiYl3HnYFKXNgUdqrV694RxLW+vxsJT1YXEbfrjtAizYcoOLSCrHOpBpEx9VPoz6tMqlDkzq21g5BagsTGoEACIAACICArwhAkPpqOzCZRCYgrapszZ10x3maIFUz7yaSILVzFnbt2kUzZ84UTYuKiig/P9/ObQnZxq9W0o27i+m1b7dpQtRoc7o3y6A/dW+ovcX3TJ63RYjWS09pQvnZaeI9CNKEPNpYNAiAAAiAQIwTgCCN8Q3E9OOHgFnJF7lCvatx/Kw8vJUsW7aMli9fTikpKTRixAhKS6sSJ7iqE/CblXTv4VJ6ds5mIUZZXJ59Qq5mDd1+oIRe/WYb7T9aJhZyVs9G1Dm/rvhvCFKcbhAAARAAARCIHwIQpPGzl1hJHBBg91x9/KydmNU4WHpYS2ArKVtLc3NzaeDAgWH1Fc83+81KOn3Zblqwbn81wSn3QBWsMiZ01qq92j3qXrXPS6dzTsgNiCEd2C6bvl63nzbsKhaCd3CH+nRym6yALWar6uxVewPchQsapNHpXXIot15VjLhqeT2je0PaebCUvlqzj2ol1aCbT21GdVIRvxzPzw3WBgIgAAIg4C4BCFJ3+aJ3EAABDwgcPnyYPvnkEyovL6fu3btTYWGhB6PG5hB+sZKWllfQE19sEhZQswREqhCU4u+rn/fZEqRmu6NaWtU56Nur7sDqPNR2EKSx+Qxg1iAAAiAAAv4iAEHqr/3AbEAABEIksH79elq4cKHItjtkyBDKzs4Osaf4vm3v3r00Y8YMschhw4ZFjZNq/WTr5rhejQ3BSyuqKhDtuOxyZ9zvmT0a0eFj5ZprsDqWUd/7j5TRRz/uEpl6ZVu9IJX9IoNvfD8rWB0IgAAIgIA3BCBIveGMUUAABDwgsGDBAtq4cSPVq1dPiC2UgjGGPm/ePNq0aZNIAsXJoKJxuS1I9VZXKT7l6zVqkGahHVCYRQPb19cwfLfxAL3//S7NJTetVk3NFRhW0WicFowJAiAAAiAQzwQgSON5d7E2EEgwAiUlJcL6xy68bdq0EfVJcVUn4AcrabQFqWo1NTsj0iqbl5mqCdJg1lycNRAAARAAARAAAecEIEidM8MdIAACPiawY8cOmjVrlpghSsGYb1S0raShxpByAiE7LrtWFlI7glRaQ1ULKQSpjx9+TA0EQAAEQCAmCUCQxuS2YdIgAALBCMhSMFwCZvjw4SgFYwAr2lZSNS5TX09UTlcKT/63KgQjIUiDuezqcalzhSDFZw8IgAAIgAAIRJYABGlkeaI3EAABHxDgbLuzZ88WpWDy8vKof//+PpiV/6YgraSclZizE3t9qYKTrZFX9GuqlVpZv/OocJOVNUovPaUJ5WdX1ZhV7xt6/B+lXFThaGUhTapZQ3PD1ddA5cRG89buowNHy0SyJQhSr08GxgMBEAABEEgkAhCkibTbWKuvCfy2dQ/d8cg7tOjHX6hWchLddPFQuviswIQzZeXlNPHvr9G3P6yjt5+6htoU5Pp6TdGcHErBWNOXVlJO/jRq1KioWJJnrtgjanqaXSwWx/ZoRJ3z62pNjMq1GNUhvbSoCclMuPqkRvy6GsdqNL5Rll1YSK3PFVqAAAiAAAiAgBMCEKROaKEtCIRBgAXn2KufpgOHjopeBvftQM/cO0H897GSUhr650dp6479ASNMuuNcGjGgi/baQ89/Qi+/O58mThhE114wOIzZJMataikYzrrL2XdxBRKItpWUZ8PW0Hlr9tHaHVXPBl85dWtRs/pp1L8wi7Lr1Kq2bWwlfe3bbcKCyhdnyu1XmK1ZPa0spFKoSmvo0t8OaX3x2P3aZlGHJnWEoIWFFE8NCIAACIAACLhHAILUPbboGQQ0AtKy+eW3P2mvqYJ08fINNP7GFzSR+s6MxXTno+8GCE99G+C1R0AKLpSCMeblByupvZ1EKxAAARAAARAAgXgkAEEaj7uKNfmOgBSTbVvkUlZGunDLNRKk0vKpF5/SgrrvwBGa/epfqX7WH+6LvluszybEpWA++eQTKi4upmjFSvoMSbXp+MFK6ndGmB8IgAAIgAAIgIA7BCBI3eGKXkFAI6C64z7817NoxlfLiC2ldi2kV40fIOJG+R69Cy8w2yOgloLhBEec6AjXHwRgJcVpAAEQAAEQAAEQiBYBCNJokce4CUNAxn2yAH3i7nGauFQFqT6+lOFwYqM3HruCft6wXbjvqu0TBl4EF7p06VJauXKlSNyDUjDVwcJKGsHDhq5AAARAAARAAARsE4AgtY0KDUHAOQEpNI8Wlwhx2aFNE0NByj2zm+5Vd70ikh6xGP3HTWOpR8cCkQgpv3G2uL92WorzSeAOQQClYIIfBFhJ8aCAAAiAAAiAAAhEgwAEaTSoY8yEIKAmMpLWTaPXzGDItvMXrxFiNDuzjmVZmIQAG8YiDxw4QDNmzBDitGfPntSmTZsweou/W2Eljb89xYpAAARAAARAwO8EIEj9vkOYX8wSkImJaqfV0hIRORGkaomXy8/tZ6ssTMzC8nDia9asocWLFxPX3kQpmEDwsJJ6eBAxFAiAAAiAAAiAgCAAQYqDYJsAW5WeffZZ4li8rl270sSJE23fm4gNZekWq7UbJSrSZ9m1UxbGahy8/wcBaQnMzs6mIUOGCHGKq4oArKQ4CSAAAiAAAiAAAl4SgCB1gTYLt3feeYdmzpxJzZo1o1tvvZWSk5M1Mae+pm+Xmprqwowi0+XOnTvp/vvvpyNHjtDll19OJ554YmQ61vWiCt9YZcVLClWQGpV4kYLUrCyMKxsRx51yCZjp06ejFIzBHsNKGscHH0sDARAAARAAAR8SgCDVbcr8+fNpypQp2qu9e/emCRMmkJFQ1LcdOXIkjR49mkpLS+nOO++kPXv2UEpKCj388MOUnp5eTZDWrFmzWruMjAwfHpOqKcn1yjXxXPUM5ORbtWpFXF6jT58+jtdjJEhjjZXZoq1cdtX3VcspLKSOj5HlDWopmEGDBlGjRo0s70mUBrCSJspOY50gAAIgAAIgEH0CEKS6PXjzzTeFZVO9jKyBqrVQtpVurOFaSDnGjUUsuxGydbVly5ZRPymqyFbddY14qZMNxbU3XiykRptmJUilVVVf4iVYWZjO7Y6L+vmI1QksWbKEVq9ejVIwug2ElTRWTzTmDQIgAAIgAAKxRwCC1ESQshjMz8+njRs3GsZLSstg48aNiTN3shtrMPFlJLLM3HP9KEjlnBiXKtClIFWtpmwZfuihh4SFOBRR7YRVrD1ywQTp1h376Lwbn6fsenUMS7wYlYUZM6R7rCHw1Xz5rPEPUCzA+HkvKiry1fyiOZlYt5LuPVxK077fSRt2FVNSDaLBHerTyW2yApCWV1TS1EXbaf3Oo3RFv6aUWw9llaJ55jA2CIAACIBAYhKAIDURpCywRowYQe+9957mdivdaVXBxFk6Fy1aJMSXaiGVyX+sYkj17d5///1qFlqeoto3f1HkPyyW+WJRzF+khw4dKv6tzu+SSy6hrVu30qeffirEoRTZcl5SFFslLJLCU3+fkSDlOaiuvKqAZU5cdmP27Nka+bZt24rEMt26das2/2D85Nz1ffI6x44dq/GQTD744AOaM2eO+PGALx53/Pjx1LRp08R8+rFqQUAtBdOrVy9feCT4YWv8aiVl8ThvzT5au+OowMRis8txGTSicwNKSa4pXistr6AnvthE+4+WBaA8q2cj6pxfV3tt+rLdtGDdfhpQmEUD29f3A3bMAQRAAARAAAQSjgAEaRBBesstt9Djjz9eLYmPdNc9duwY3XzzzTR58mRPBOlVV12lxaEanVQZw6qKS7WdKrL5dVUoqi7Ish95r+quq3/PiSA1cnNW5yfnY+ayqxfvLEjN+lQts+r89dxCseAm3KdEAiwYpWCMN9lvVlIpII1mWyupBt18ajOqk5pEG3cX0+R5W6h9XjqN69WYvtt4gN7/fleA8NS3SYBjjiWCAAiAAAiAgC8JQJAGEaQPPPAAvfrqq9XKnEjrH1vvbrrpJrrvvvsiJkhZZJm57EqhVrduXWJhmJOTI8aV7rFG1kReHltXL7vsMpGYSRVwqouxXJORQAvmQmwkSFetWkXPPfecEPJGSZ3UMdT5B0sAZZSlmNcjx+c+r7zySmFl5T7/85//iARTHH+rtpExudzm9ddfRwkbX34sRWdSbD1nbwJ+rgYOHIhSMETClZk9Gvj5GjVqlIi1jeY1c8UeOnSsXLOGsrWUXW6LSyvEtKQFVIpNafnUi09pQT1SUq6J2GiuC2ODAAiAAAiAQCITgCANIkg5sRDX3OSsu1Is8RcymUGXReFpp52m/TsSLrvBBKnZQdW706riTY3tlPfrRaRRBmA1vtXMXZf7s0pqxC7DnGk3mAVWL4abN29uWCJHbyFVM++axe8Gs+4aZQ1O5A+DRF+7WgqmQ4cO1KVLl0RHItYvhXphYSF17+6vmGUZA7p6W5UbvpkAVS2k/QqzhYjle/QuvNhwEAABEAABEAAB7wlAkFoIUv6SKmtvsgDlL6pqBtzjjjvOU0HKVlKOhVyxYoUWQyqXYGQhNRJq+gRFLVq0CFgjWxblFUxImglStqZw2Rc1PtMsKRL3oX+vR48etgQpx/6pe6PO22j+Zo8X3Ha9/+Dx64hsIWUBxhdKwVTt0qZNm0TMul+spOrZ0QtSKTA5odGzczZrllO+h2NNLz2lCW0/UCLcd6U7r1/PIuYFAiAAAiAAAolCAILUQpDqrYcs3ubOnUtS/BlZ6ezGQJq5oVq57LLV1uiyK0j1JVxYtLIV2EiYBXPlVQWpkSVWnaOfBanV3BPlwwDrrCKgloLhxGZ8PhL9Yrdddt/1m5VUFZ5qDCnvF7vpvvbtNiFKWYyO6daQmjdIE0I1Oz2ZLi1qoiVBSvT9xfpBAARAAARAIJoEIEgtBCln1lUzxsrmMgGPUX1OtwSpKurU5ELBXHbNXFlVt12Ou1y4cKEmsu1m3nUiSN1w2VUtpKG47EbzwYuHsSvKy+jz/4ylX1d+RAXHj6FT//xePCxLZKlmAcbnC6VgqrbUj1ZSM+uo2SGU7dduPyIspXVSkizLwsTFgcYiQAAEQAAEQMDnBCBIbQhSfSZX1aLmpiDlqZ111lla+RJVkBrFZtq1kHK/al96kS3/ra5bzcirIjPLsqs/96pIZ36cwZgTDqljOC2Ro1qY9YmSeF7s+qu6/6qJj3h+slwM/z1x4kSfP6pV0/tp0Uv01VuXUM2kFBp1zTxq1OzEqM07XgUpA0UpmOrHym9WUjXjrh33W7XES1HbLFtlYaL2cGFgEAABEAABEEggAhCkNgSpvoyKao1zQ5AalSnhMa+44gotXtXojDoRpPo1Gbmt2kn6Y1eQmolguQ5VUNq1MKsJoIx4SBFtVW7GzLrqx88BCFLvdmX16tXCfZfPJrvu1qlTx7vBfTiSaiUdM2ZMVF2ZOdvuV2v2CUp2xKg+y66dsjA+3AJMCQRAAARAAATikgAEqQ1Byk2WL18uapLypVoL3RCkUrw99dRTonQKX9JFl615L774IvGXZb6aNm1KAwYMoNdee01zuVUth8HEluqKrG+nisJgfTgRpDxfWZKFkzLJq3fv3jR8+HCxFr6cCFJuz4KTY2Alk8aNG1NRUZFmWZbjsoXn22+/1ZhyOxYanDlUzSos5zV16lTLh75Nmzai1AyLFi8uCFIvKP8xxuzZs2n79u0oBfM7Emkl5WeG40mjccmMuTw2i9EzezQKGgtqVOLFqixMNNaFMUEABEAABEAgUQlAkCbqzhtktz3xxD/cP4MlIUoUZHYEKbNg1+NevXp5gsWOIGVX2p8WTqafFk2mXZu+E/PKatiO2vW6lDr3v1n8W3W37T7kHsot6EP/m36naM/uwCcOf0BrKxf22+rPaNZr51HJ0b2iTdEZz9Mvy9+LuxhSdSPVUjAdO3akTp06ebLPfh1EWkm5/BXXJfXqhxjJw6kYVeNM1RIvsJD69YRhXiAAAiAAAolIAII0EXf99zVL66ZRdl2nls9ExMhxhjNnzqSSkhIhSFmYun1ZCVJVaBrNhcVnz6F/DxCkZnMeOH4qte52rnh72y/z6cNnikyXF09JjfSLlCKMX0cpGBIJnzjjrtdWUmnp3H+0zPQc5mWmBGTPlQJW79YbrCxMfnaa248x+gcBEAABEAABEFAIQJAm6HFQXY1l7Kl0W1XfY5fWP/3pTwlKyXrZalzdwIEDhWunm5ddQVq7TkPqPuQuyqhfQIf2/UYfPn0yHdr3K+U07S6SIbGFU2bI5fmyoBw4/nU6cnA7TXu8h7CCSpGpitzklDo05rqFlNWwkBZ+cist+2qSWG48C1Je3+LFi0UiMI4jHTZsWFTjJ908X3b6jpaV1I4gVUu/7D9SRv+et4XSU2oalngxKgvTtVmGHQRoAwIgAAIgAAIgEEECEKQRhBlLXakuuWom31hag1/mKutWeiFWrASpGZNvPrxZiEcjQSpfS05JF7fr26oiVVpYuV08Z9nVc1RLwTRv3pz69u3rl+MXlXlEy0oalcViUBAAARAAARAAAVcJQJC6ihedJwoBmfwmLy+P+vfv79qy7QhSFoqLP7ubNv38uRZDKicUiiDdtXmJ5q6ruvEmkiBlfuymyi7aLE69ctF27SCF2XG0rKRhThu3gwAIgAAIgAAI+JAABKkPNwVTij0CXiW/sRKkVjGkEKThnS1ZCobLJLHrbiKXgoGVNLyzhLtBAARAAARAAASqCECQ4iSAQIQI7Nq1i9hSyhY0LjuTn58foZ7/6MZKkKrJh1T3WrjsRm4r1FIwQ4YMiVzHMdYTrKQxtmGYLgiAAAiAAAj4lAAEqU83BtOKTQJuW9CcCNL+575CbXtOoAO7f9ESFYViIaUaNemthwtFUqRETWqknka2hn/yySciu3Kil4KBlTQ2P6cwaxAAARAAARDwEwEIUj/tBuYSFwQWLlxI69evp+zsbGILWiRrNUpBagSKxeZpl39O0x7rLsSjWRt9ll2rpEac7CjYuDxOvGfZ1bNUS8HwHrudXdmvDwaspH7dGcwLBEAABEAABGKHAARp7OwVZhojBNSMrFyblBPgROqyEqQsNouP7KYvp15AW9fNEcPWb9yJOvS9muZPuyqkLLsy++7Pi1+lBR9cL0rCZDVsRyeOeJCKj+yhr966JOEEKXOVPzx4kV05UufHjX5gJXWDKvoEARAAARAAgcQhAEGaOHuNlXpI4PDhw8Rf1Nmts2fPntSmTRsPR8dQXhBw84cHL+YfqTFgJY0USfQDAiAAAiAAAolJAII0Mfe92qp37txJU6ZMIY6BZBfTsWPH0tChQwPa8RfwZ599llatWkV33nknNW3aFPSCEJBf1JnnwIEDE9atM54PiZrIKpFLwcBKGs+nHGsDARAAARAAAXcJQJC6yzfqvbN45C+LK1asEHNhcdS7d28aN24cpaamitdKS0uFwNyzZ0/AfC+//HI68cQTtdfefPNNUYdx5MiRNHr06KivLRYmsHTpUlq5cqUoD3LqqadSWlpaLEwbc3RAgPeX9zmRS8HASurgwKApCIAACIAACIBAAAEI0jg+EFJAGi2Rvzw//PDDlJGRQWvWrBH/3bVrV5o4cSLNnz9fWEtV4alvE8fYIr40WSYkNzdXWEpxxR8B7DGJH7727t1L3bt3p8LCwvjbZKwIBEAABEAABEDAFQIQpK5g9Uen06ZNo/3792vWULaWPvfcc3TkyBExQWkBlWJTClC9+JQW1EOHDmki1h8rjI1ZcBwpf1nnuNIOHTpQly5dYmPimKVtAmrMcKKWgoGV1PZxQUMQAAEQAAEQAAGFAARpAh0HGQPK7oV8mQlQ1UJ6+umni7hRvkfvwptA6MJeqhprWFRURPn5+WH3iQ78RWDjxo20YMEC4RafqDHDsJL660xiNiAAAiAAAiAQCwQgSGNhlyI0R70glQKTExrdf//9muWUh+Mv1bfeeitt2bJFuO9Kd94ITSUhu2HL8+LFixM61jDeN14tBTNixIiI1qCNBXbSSso1eIcNGxaVKS9ev4eoRg0iqkH8v3sOl4h51BCvEe09XFr1NtWgPYeOVb3++3v86p6DxeLfVXeLZrqL2//x1l+Gt4rKOjEoCIAACIAACMQLAQjSeNlJG+tQhacaQ8q3slh66qmnhChlMXrRRRdR69athVDNyckR4lQmQbIxFJqYEJCCpV69euILO7PGFT8E+EefTz75RLhnR7oGbaxQWr9+PTVv3tzybG/btVksSfxdQ/c3v1CDaPvuLeJ9qRcn3TwlKIYt23fSDU9MozY9B3iCKzu9Ft0yrIUnY2EQEAABEAABEIhXAhCk8bqzunWZWUfNli/bL1++XIhRTn5kVRYmQVCGtUzmypmKOfkLf2nv27dvWP3hZv8RUN2zeX95n+P90sTl7t9F5u7NvwvNGlWicvdmYVTkv7ft2hJgYXTChgVpl7YnmN6y+MeVdNtjr1KvkX920m3Ibeul1qBbR6DGcMgAcSMIgAAIgAAIEBEEaYIcAzXjrh33W7XEy2mnnWarLEyCoAx7mWoCHGQkDRunLztYtmwZ8Y857InArruxWu5HFZpSTLK1cunP/xPcf1i9qMo1tppbqzvbcsHpV9OFI68JKkivu+8pGjDuRncmoOsVgtQTzBgEBEAABEAgzglAkMb5BvPyONvup59+KlZqR4zqs+zaKQuTABgjusStW7fSnDlzEjoBTkSB+rCzWCoF8+S//48yc9Np+54qayZbMYVV0yOhaXf7GjdoSq8/8HlQQXrZX+6n3iP/TPWbFNjtNuR2EKQho8ONIAACIAACIKARgCCN88MgM+ZKMXrZZZcFjQU1KvFiVRYmzhG6tjxpRWPr2fDhwz23oh3Y/QvNfeti2rpuDtVMSqEThz9AnfvfHLDeivIy+vw/Y2nL2tk05rqFVL/x8a7xiLeOVUs4l/rhkj9+vN567w268Y5rqFmXHErPTPHjFAPmxIKUhanRxS67LEg5hrRNj/6urwWC1HXEGAAEQAAEQCABCECQxvEmOxWjapypWuIFFlL3DglbSdlampubK0qFhHuxgPxp4WT6adFk2rXpO9Edi81WXc+hLgNu1QRlWWkxvfVwIR3a92vAkAPHT6XW3c7VXvvmw5tp2VeTqPuQe6jn0L+HO72Eu58T/HAiK7dKwWzetoc2bdtLC39YJzLDbtm+V/z7xC4t6boLh9jiLQVprbQkanVirq17otkoWBypFKQNmhR4EkcKQRrNk4CxQQAEQAAE4oUABGm87KRuHdLSuWfPHtMVNmvWLCB7rhSwerfeYGVhOJMortAJlJSUENduZGtaYWEhcUxpqJe0Zv668iPDLpJT6tB5d/xCtes2pG2/zKcPnymiguPH0Kl/fo9+WvQSffXWJQHCU98m1Hkl+n0yszLXnuUatE4uFpwco7lp2x5auHSd+O9FS9fT5u0sRPeZdpXfOJse+uvZ1KuL9fP56NMP0aRnHhZ9sdtuXmGWkyl63nZo3zH01wv/aTiuFKS1M7I8iSOFIPV8+zEgCIAACIBAHBKAII3DTeUl2RGkaukXFq4PPfQQ1a1b17DEi1FZmD59+sQpPW+XpWZlZcHCwiWUiwXprNfPo5TUenTSn56i5JR0OrTvN5o/7RqSIlVaQKXYlMLYMm8AACAASURBVJZPvfiUFtTiI7s1ERvKnHAPEf/osHr1auGya1bmZzNbOZeuE9ZNYeXc/rvVs3oRTNtIWZR++fptlu1VQcqN/e66GyyOVApSXocXcaQQpJbHCw1AAARAAARAwJIABKklIjQAAfcJqK6dXJ+U65RG6pLWT+5PL0iNLKTdB/9NxI2yiNW78EZqTonaDwvPTdv30MIf1ivCc71rOK69YLCl665ekMaC665ZHKkqSL2II4Ugde3oomMQAAEQAIEEIgBBmkCbjaX6m8DixYuJLdEsRlmUmlnTnKxi85rZNPOVM6nk6F5SXXY5odG0x3uI1+XFsaajrplHe7YtF+67Uqw6GQ9tqwh4LTzNuNtx3dULUu7L7667ZnGkqiD1Io4UghRPPAiAAAiAAAiETwCCNHyG6MFlAuyKOvv+8fTbwhnUoFUXOu2RGZSclu7yqIHdezEHTirFpULYhTeUeEOesVkcaZseEwKSGnFbdtOd8dIoIUpZjJ5y1mRq3OJkIVTr1W8hxCm7/eIyJ8DCk693P1ss/l7043ph/fTTZeW6ayRIef5+dt01iyNVBakXcaSJIkhXbj5AlZX6U11J/GKjzNrijUpSGlQSNcpM89NjgLmAAAiAAAj4mAAEqY83Jx6mtuWHubT87Sdo85JZYjk1k2tRq4HnUO+r/s+2qPRCDFqx9moOaqkQTnDEiY6cXMESG7EoLTrjeVORKe/dtPozIUbT6jS0LAvjZG7x0JYF6B/i85eq7LYxcAVz3ZVZdvXLYNfdZp1ziP/222UWR6oKUp6z23GkiSJIR97/MdXL/b2u6+/K9A/5qVOq2j+r/qOympKtpIb1WKxWCVp+v1G9VPF3w3qpv79WQQ0zUrR2VW2q7qmsqBAiGILXb08l5gMCIAACoROAIA2dHe60IPDzZ6/S149PNGzVrM8IGnT3G7YYeiUGg03Gyzns2LGDZs2aJVx2+/fvT40aNbLFyaiRPqlRMDdctcRL14G32SoLE/LEYuDGWBWfRmiDue6aCVLux8+uu0ZxpHpB6nYcaaII0lH3f0wZUpBG7dllAfuHJbaysuJ3TVshxKqw0FZUUMN6KdQwI5UqK8qoQ34WUSW/xv9mIZumWXSjtgwMDAIgAAIgUI0ABCkOhSsEykqKadqlPejwzk3CzbboLy9QdvP2dGTPNlr1wQt0dN8OOvnGZ2yN7aUYNJuQ13NYtmwZLV++nNLS0mj48OHi71AvteaoGkeq9qfPsmunLEyo8/Hjfb/+toXen71CTG3Rj7Fj+XTC0sx1N5gg5f65DAwLU79dRnGkW7bvpBEXXKdN1W233UQQpJu37aSLH/+Mclp29dsRsDkftsJyU1azFVRRwdbWFCFQWaiygK0sL6ecjFrCIivEbSWL3FSIV5uE0QwEQAAEwiUAQRouQdxvSODgtg304bX9qOTQPuo6/jbqdv7tQUkd2rmJlr/zJK368AXRjl17e1x0D3U841oRF6nGkHY9/3ZaMe1p2rZsfkA7dQB9f/xebqeT6PgxV1PzvqcHzMVOW68FKU9w3rx5tGnTJsrJyaGBAweGnOTISpAalXixKgsTT8d+/jeLacSZl1FSrdqU1ayn+DteLyPX3W8WzaczLxxpumS/uu4axZHqBSkvasC4G4mFqRsXBKkbVKPZpypeK6miolwIU/77+Px6Qrh2aFrvd4trOXVslh3NyWJsEAABEIgbAhCkcbOV/lqIaiFlcXnSDU9T60HnWopXtQHfxwmMGrTuqglSs1X2u/VFatn/TPG2KoaN2ofSNhqClOtXzpgxgziulGNJOaY02MWZc79843xq3+dKatn5DBEryvNe/Nnd9MPsB8WtepddNeZULfGSSBbSq2+8h15/60PBh8VoWmYTqpPTyl8PVIRmY+S6ayVIeWg/uu4axZEaCVI340gTRZCO/+db1LRTvwidwtjvRsTFivjXchHryp+jxx+XRZXlZb8L1ioLLARr7O81VgACIOANAQhSbzgn5Cj6GFIWmN0m3EkdRl0RkNBo0f+7g1a894ywdva/fYqwYLLVcsHj11G3C+6oJkg5/rTfXycLt19phZUxqapwlIK2YWFP0d+nNw8VLsTJqel01pRllJKRpQldJ229zPR74MABIUo5A2/fvn2pefPmpmdJtYQaNTJy15U1SvVCNVhZmEbNTvTteT64ZwNtXjeHDu3ZIObYc+jfLefaqfcIYpdd9WJBGq+itFfXVvTao5dry7UjSLmxH1139XGkRoLUzfIvEKSWj1dCNqgSrBXC9VcTrPmZVYI1P1O8xi7CuVn+c4VPyA3DokEABKJOAII06lsQ3xNYO+u/tPD5W4XrrrxU8adaUs0SHQWzTkoxK0WiKlL1rsJSIMvx0zJzTN2K9W1VK62XgpSZrV+/nhYuXChcdrk+KdcpNbs4idHSL/+P1ix5TasxmtWwHbU94SLqePK1ARl2ue2HT59MaXVyDEu8GJWFadtzgq8OLAvQn/43hWoQ0eLP7602t4z6BTTqqi+J/za7jAQpt41nF17VddeuIPWj664+jtRIkLoZR5oogvTM2/8ftewz2lfPfuxOpiqzsIhhzahFOXX5TzJ1aJpRlVk4IwWxq7G7uZg5CIBAiAQgSEMEh9vsE2BB+fOM/9B3U+7ThKm0UpYWH7KMNXUiSHevXUqf/mWYmJzqmsv/3r78m4D36uQ0td22oGhMVGuhLlmyhFavXi3E6JAhQyglJcX+BsRRSxagq/83hbasm0tb1s2xtTIrUWomSKUoZUspu/HG08Wuu689egU1bZxNdgUprz89K5WadW7gGxT6OFIjQcqTdcttN1EE6ajr/kXtBl/om32Pz4lUxa9WVrAbcC0qLyul4/MzqUPTusIlmIVqp+b+efbicw+wKhAAgWgRgCCNFvkEHFfEM754t3DPlYKxYbueEKQ2zgK77M6ePZt27dpF+fn5VFRUZOOu2G8SigA1WjWL0sKeFxq68J5+1mU0b8FiU1jxGlcqXXd/2/wr9R7cxfZh8ZPrrj6O1EyQulX+JREE6cIfVtDVD0yBILX9hES+obCoCvffWlRRViqsqeVlJUKwcombTs3rR35Q9AgCIAACHhKAIPUQNoaqbqVUBSlcdoOfEE5u9Pnnn1NxcTF16dKFOnToEHdHSgrQQ3s3CkuoqNYQwavnqfdUE6VWglQOn5JeX2Thjafr4b+eRSd0bORIkPrNdVeNIzUTpG7FkSaKIL3kjsepy5jr4+nox8VaqoRqOTWsm0LlpcUioRJbVHPqsjUVIjUuNhmLAIEEIQBBmiAb7fUy2T32m2duEkmMZJkVTiz07TM3028LZ4gERvoMuvrEQhwfWnDSKArmLquPIa1ZK0VzrWW34GEPf0Sc1EjNvCtjQENt63UMqbp3O3bsoFmzZomXBg0aRI0aNfJ6ayM6HgtQdr3lv7/7/N6IC1CjyepdeO0KUu4r3uJK2XX3wZuG0xnn93e0r35y3VXjSM0EqVtxpBCkjo4NGntAQIpUjkvNqcN/alKHJvVErGqnArj8erAFGAIEQCAEAhCkIUDDLdYE1HhNo9ZqwqFgbTkO1IkgTU5LD4gV1Y+til5+L9jYattolH0xo8yxpBxTmpaWRqeeeirVqVPHekN81EJaQbeun0tb1s7xRITql6+KUieCVIrSeCoN06RhLVq7tMqN3smV0zyD+E+0LzWO1EyQ8hzdiCNNFEF6/vV/pxPH3xPtrcb4IRJgd19OolQlUpOoQZ2kqiRKQqTmhNgrbgMBEACByBGAII0cS/SkEGABt+WHObT09Ydpx6pF2ju5nU6i3lc+TPVbdgrgxRbM+ZOuoW3L5ovXM/PbUNthF1LHM64VCR1m3z9eWFb11km9hZQFKV+ybMzmJVXWRL5aDTyHOp19I2U3bx8wtp22fhKkPPl58+bRpk2bKCcnhwYOHCgy8Pr1EgJ08RQ6tGej+JsTd/jhknGlL82o1OqQOplXPJWGKdk3h8qO/Oxk+eQX1101jjSYIHUjjhSC1NGRQWMfEWCRyv+/1qheKmWnVVJDkem3nqininI0PtooTAUEEoQABGmCbDSWGV8ESkpKaObMmcR1SgsLC6l79+6+WuDBvRvoZ5kNN0pWULtAft7fnV6cXmG3eUC7eHHhrSw/SMW7Pib+28nlF9ddGUcaTJC6EUeaSIKUY0hT62Q5OR5oG1MEqsrRcLIkTpTUvnFt6tCE41GTYUWNqX3EZEEgNglAkMbmvmHWICDE6IwZM4gz8Pbq1YtatmwZVSrSEvrz4v+ImFC/WELtQNl7OIVemN2a+G+nF4vSenkdqVZ6ttNbfdWeLaRsKXV6+cF1V40j7Tb0PMMluBFHmkiCtP3gCykj17yer9Nzg/b+JyCtqKJOal46tWeBWgexqP7fOcwQBGKPAARp7O0ZZgwCGoGNGzfSggULhMsu1yfNzvZWFH2/eA59/785tHrevdSyCcWUCNUfIxajM5c3pu9+cZ6dMl5Kw8Sq664aR2omSHm/Ix1HWjepjG4fHX/ZrtVnY9r0OXTrQ88QBCn+jydQoNah9k3qVCVLQn1UHA4QAIEwCUCQhgkQt4NAtAlwgiNOdMTJjYYNG0YpKc6tfKGsgcXodZcM0G6tU5uoc0uilnmh9OaPe1iUsiBlYRrKFetxpbHquqvGkQYTpJGOI00kQdqyz2jKadk1lMcC98QpAZEsqbyMGggLKgtUdvFlger8R704RYRlgQAI2CQAQWoTFJqBgF8JsMvu3Llzafv27ZSfn09FRUWeTPXBu/9Mn34wpdpYLEz7dCDK9dZYG9E1f7G8cciiNNbjSmPVdVfGkQYTpJGOI4Ugjehjh85inIAoOVNRJkRpe3bxzWMLajIsqDG+r5g+CHhBAILUC8oYAwRcJlBcXEzTp08n/rtjx47UqVNgFmOnw+/evZu+/vprYXlt27YtnXTSSSKjr3pdd+kA4a5rdrELL1tM66Q5Hd0f7cONK43l0jDHdn9M5ce2ONoIzrqbV5hN6ZneWOj1k5NxpMEEaaTjSBNJkDbt3J+adurn6EygcWITEC6+ZaWizAwnSWIX30Gd8xMbis9XX15RSf9dtJ2mL99DBQ3S6K6RBZSaXNPns8b04oEABGk87CLWAAJEtGPHDpozZ45IcjRo0CBq1KiRIy5ShHJM6s6dOwPuZTHat29fGj16tPa6lSDlhmwtbZVHIr40FoVpOHGlYv05rcSfWLvYdffo9qmOp82itNWJuY7vi8QNMo40mCDlcSIZRwpBGomdQx8JQaCykioqyoXFtH5qBfXr0EjURO3comFCLD9ai5yzei9Nnre12vB5mSnUNjedxnTLoYYZf/yIWFJWQX95ey3tPlxGqck16LFz2lC92snRmj7GTSACEKQJtNlYavwTYIsmx5RyHCnHk3JcabBLFaG7du0Saf+DXaowtSNIZV9SmHaKbiLgkA5AuHGlKen1KSPveGJX3li6Ys11V8aRWgnSSMaRJpIg5fhRjiPFBQKRIFBZUSFKzDRIr0HtG6fTgONzqSNiTyOBNqCP17/dJqydZldSTaLLiprQyW2qSjrBQhrxLUCHNglAkNoEhWYgECsE5s2bR5s2bRJlYLgcjP6SIpQf/p9++slShBqtm4XpgV1raPni9xxhiWVhysmO3lrYzNF6ZeNYjSuNNdddjiMdPu6WoHsUSbfdRBKk9XILqN3gC0M6/7gJBIISYOtpeZmwmLb73bV3YKcmgBYBAlKQ6q2dP246RE/P3kRHSqpqcF8zoCn1aZUZgRHRBQiERgCCNDRuuAsEfEuAXXZXrlxJHTp0EOVg+IqECDVacGnJIdq95XshTp1csSpMEy2uNNZcdzmO9KJrJ1kexQHjbiQWpuFeiSBIn3z5LXpqytsEQRruacH99ghwYqQKKjt2lOrXJurfoREdn59JnQoa2LsdrQIImAlSbrTjYAn97b31QpTKeNHkmjXo8S9+o+9/PSReu2NEc3pvyU5hZdWLWramyrY9mmfQ1QOainjT3YdK6ZMfd9HnK/dqc2nXOJ2GdaxPPQvqidfUe6/s14Q27ztGHy3dHTCGvh+25p7TM5dO6/zHWeB+3vluB81atVcT1zzWRSc1pvzsGE1gkaBnGII0QTcey04MAh9++CGFYwm1S4mF6fZf5tGRg9VjVYL1EYulYsJ14Y21uNJYct3lONKpb6y3PLaRiiNNJEGaWieLuoy53pItGoBAJAmIxEilJVQ/jURSpP4dGlKngsAEe5EcL976CiZIea369+ukJgUIUk5q9M26/SIOlQXh3ae3oFaNqsJPVEH7p245dEaPRgGvGbGUllhVkKrtpOgtLqvQxLL6vjoHNd5VP5Z+rvG2r/G4HgjSeNzVBFvTwW0baP6ka2jbsvlUM7kW9bjoHup4xrUBFNgdaPb942nrD1/R6U/Mpuzm7eOWkrSGshjlyyouNJIgDuxeIyympccOOeo2FkvFJFJpmFhx3eU40pXfWVtSIlX+BYLU0WOOxiAQFgFVnJ7SrgF1aFoXSZEsiFoJUpn0SAq4gpy0aoJ0/9EyTRxK4cnDBrtXFYRs6bzvo18CEiWpwpf7Ui2sqlDmfq4dmC8sq9zP5Hlb6MwejYQolmvTjzVlwVZh4eU+bxxyXFhnDjd7RwCC1DvWGMkBARaQP8/4D/084xXavfYHcSeLzRanjKVOZ9+oCcqykmKadmkPOrxzU0Dv/W59kVr2P1N7bdH/u4NWvPcMdR1/G3U7/3YHM4mNpk6TE7m5KraWsgsvi1OnwpRrl3Lio1ipYbp+R116YXbrkHByXClbS7k8jN+vWHLd3bepHVWUBS89E6k40kQSpHxGTxx/j9+PKuaXIAREUqTSY1Q/rZL6SXHaMjoZvv2MPBKCVO/Gy1ZTo9fMhKuVeNW7AquWTzNRqbZRRbI6FrIE+/lkVp8bBGls7VdCzFZaM39bOMNwvcmp6XTWlGWUlpVD25d/Q5/+ZRg16zOCBt39Bv382av09eMTA4Snvk08QZRC9KOPPhKWUC+toVYcpTBli6nTK5ZqmCZKXGmsuO4e3NaKSouDZ5fm8xgJt10IUqdPNtqDQOQJVFaUU1kJi9MK6tc+hwZ2bEy52XUjP1AM9hgJQcpxoXpr6HH1U7XyMFIQrt52hO7/eIOgpE+SpH/vxBb1AuJPVUumkSuwHr3axmxb4LYbWwcWgjS29ishZsuCdM5DF1NKegb1vur/KDktnQ7t3ETfPnMzSZEqLaBSbErLp158SgvqsQN7NBEb6xClCP3mm29EvVA/iVAjtqEK01iqYRpuXCmXhslq1tPXR5OtpCX75lL5sS2O5sm1SfMKsyk9M7jV0lGnQRqXFdelA9us6wtFovxLoglSjiHlWFJcIOBPApVUWV5BpSVHqmqdtsuhcf0L/TlVj2ZlJUjtxJCyINWLxI5N6wrxqYo+vwlSWEg9OmQRGgaCNEIg0Y37BKT1k0fSC1IjC2mX8/4i4kZZxOpdeN2fbeRHYCHKltCvv/7ad9ZQO6sNV5jGQg3TeI8rjQXXXXbXZbddqysScaSJJkjbD76QMnILrNDifRCIPgEuJVNRTg3Sa1J2arnI1juoc9Poz8vjGdjNsitdY9VkQzLzLgtS/estG6bR7J/2adl5jUQrJzmSV7B4U71brip+Q3HZ9RgxhosQAQjSCIFEN+4S2PLDXPrynxdQyaF9pLrsckKjD6/tJ16XF8eanvbIDNq7YZVw35Vi1d0Zutf7okWL6LLLLhMDZGZmUqNGjcTfsXqFk5G3VV5VjKmfr3DjSjmmlGNL/XqF6rqbmZtOeYXeWNfsuO1GIo40EQTpbQ89S+9O/1IcRwhSvz6VmFdQAr/XOeUyMoWNUmjA8bkJk6nXTh1S1cppJkiZrxSVKms1flO9l62Td5xWIJIPWZWX0YtOtR99wiJezwkt6pHq8qsmPuK5yXIxuw+XIalRDH00QJDG0GYl0lTN4khbDTwnIKkRM2E33S/uPVeIUhajJ93wNOUe31sI1Yzc5kKcsttvLF6bN2+mgQMHVpt6WlqaEKa5ubmUmpoai0sTSY8O7FobUqkYvwvTcOJKeTP9XBomFlx37QhS5hxuHGmiCdKWfUZTTsuuMfl5g0mDABPgTL3lJcUiGVJRYX0Rb9q4fkbcwpGC1GyBLOYuK2pCJ7ep+rEwmCDVx20axWiqbrv6Mc2Er5EVNFg/Mj7VKo4UWXZj61hDkMbWfiXMbIMlNmJR2vfax01Fprx383ezhBhNy8yxLAvjV7C33347TZs2zXR6LEzZWiotp35dh9m82Fp69ODWkEvFdG5J1DLPn6sON66Us/ByXCn/7bfL7667XsWRQpD67WRiPiBgk4Bw6S2j+rVrULtGKcKlNx7rmxpZNZlQXmYKndI2i3q3rEcNM/6I7w8mSPW1Q1WXXpW6LM+ybPNh7eWTWmfSyC4NKD87rZrwNROOLDj//dUWWrX1iLiH5zygMJtO6/xHaS9pDZ2/dj8dKanQ2o3umiMsqexKjCs2CECQxsY+Jfws9UmNgrnhqiVeuESMnbIw0QR8aPuvtO6L12nbj/MpvVEzaj1kHOV1LhJTshKk6rxj2Woaanwpr9/vNUzDjSutl9eRaqVnR/OIGo5devA74j9OLy9cd72KI000Qdq0c39q2qmf0y1HexDwNYGqEjLFItb0lML6NK5fYidC8vVmYXJxSwCCNG63Nv4WptYcVeNI1ZXqs+zaKQsTLVIsRNd+8Totff0h4SZTUVmpTYVdjdsMGUePz/yJFi5c6HiKbDFld152642lKxxh6udSMeG48LKF1I9xpaG67vJ5bNYlx/Wsu3bcdsONI4UgjaVPF8wVBCwIiFjTUqqfXoMKG1ZZTTu3aAhsIAACHhCAIPUAMoaIDAErQWpU4sWqLExkZuasFxaiP77xEP38+WtUXkFUSX8IUX1P+8uS6LfiVFp+KJ1+K3ZeNkNaTaVbr7OZRq91qMKUraW52UTsylunyjPIN1c4opQX4ce4Uj+77toRpMw1nDjSRBOkHD/KcaS4QCDeCVTVNi2m7JQyOqVdAxrf3zpzd7wzwfpAwE0CEKRu0kXfIRHgzLlf/esyKhxxCRWcNErEinJc6Pev/JN+fGuS6FPvsqvGnKolXvxkIV36+oO07os36MC2jcIiai5DjbGxOF1xKJ2+3hdaAgYWp82aNYspqykL091bvqcDu9Y4OkuyhqnfMvLGY1ypX113vYgjTTRBWi+3gNoNvtDRs4jGIBDTBCorqbysRCRBatc4jQZ0yKVOsJrG9JZi8v4kAEHqz31J6FmpllAjEEbuurJGqV6oBisL07Cwp+ucZXyo6pbrVIjqJxkJq2mslY+Jt1Ix4caV+smF16+uu17EkUKQuv4RigFAwDcE2GpaWnyI6iUdo3NPakFDurfwzdwwERCIdQIQpC7vYFl5Bb09dwW9//VP9P3ardpoLfOyqVOLXLp8RA9qk/9HxjCXpxMz3XMSo+XvPEnrZr+p1RjNzG9DrYeMpw6jrgjIsMttP715KKXVa2BY4sWoLEzrQedWYzF16tSQ+Zx33nkB96pCtEwXHxryIAY3RsJqynGmbDmNhYtLxbDFtPTYIUfT9aPFNJ5ceP3qumvHbTecONJEEKTn3/B3Wvj9CvG8pdbJoi5jrnf07KExCMQbAU6CVHrsCGXVKqF+hfXp/EEd422JWA8IeE4AgtRF5L/t3E9/uvu/dODIMdNROjRvSFPvPJNqp9ZycSbo2g6BSAhSGR+65vPXqayykiqVREV25hBqm0Symsr4UhanoQhTP5WKCVeUpqTXp4y8431RGsaPrrt2BCk/c6HGkbIgvbh3A6pRo4Z4dGvWrCn+m/9OTk7W/k5KStJel21Dfda9vg+C1GviGC9WCMiappnJJdSP40wHtI+VqWOeIOA7AhCkLm2JKkZrJdWk68f2pglDumjCc92WPfTGrGX03ZotEKQu7YGX3R7e/isteOxq2rJ0HrFF1HmEaORmmyhW01ATHzFpP5WKiZe4UraSFu/6mPhvp5dbWXfdjiOtTceEIOWLhab8wwKU/7Ao5T/y32obp4yi1V4VpDyHE8ffE62pYFwQ8CUBIUxLj1UlQGqbTeOQAMmX+4RJ+ZsABKlL+/PgG/Po5c++F71PumoYnd67ra2Rtu4+SJM/XUKvfrFUa39CYVO6aGhXGtKjFbEL8P+9+bXou3ZKMn356EVUv166aMvvXfPkJ/TlD7/Q4O4t6dErhwoBzK8/Me1bmjp7mWat5T7/fkF/zV1Yvfdflw+hdVv20gsfLxZjfP6vC+juKV+KfieOOZG6tc6jSe98Qys27CAW2zed1ZcuGd49YH1W69DPVz+mui5b4KLUiIUoZ8xdM/N1IUTV0i1RmpI2bKJYTcMRppyRlxMf8d/RvuIhrrSiZCsV7/rIMcpaaUnU6sRcx/dZ3WA3jjRUt107glQKU2kllaLUau5+eR+C1C87gXn4noBIgMTCtJyK2mbTwE551Lh+aEkIfb9WTBAEIkwAgjTCQLm7YyVldOqtr9DWPYeEMHz2+tNtjWLl4iuF7TtfraA7XpwlxOAbd55JXVo1Fv2r97NwvO5PvQPmop+Eer8qSNV2ekFqthBVdNtdR7Ax/S5I/SxEjfZIWk25fAz/t9NLlo/xc6xpOMLULzVMw3Xh9UNpmJJ9c6jsyM9Ojxhl5qZTXmGW4/usbrDrtjtg3I3EwtTJlVJ+mC47qUpIm1lI402Qcgwpx5LiAgEQMCHwe2be7NRyYTEd2DGPcuvXBS4QAIEgBCBIXTgeRsLQahhVnKlCkS2N5/7jbSFupUX08LFSLTZVCk/u30ioSkutvs+/vzJHs6SyYNaLQ72FVVpeeRz53q4DR7R5SOHtZB316qRpFl21Xz/H07IQXffF6/TD6w/5ziJqdcb4/USwmoabkZfFaTRrmIYrZk0F4QAAIABJREFUSpNq1aasZj2jFlfqN9ddu4I0lDjSRBSk7QdfSBm5BXY+btAGBBKbAAvT8lJiYVrYsBadV9SGcrPrJDYTrB4ETAhAkLpwNBb/vIXG/fMd0bNqOVTdeOWwUsgFE7F6oXl8QSNNyMmkSLWSk6q9VrNGDc1SqwpXVbxKkauKw2CuwPokTHJN8nVVpJqNKcWxug79mC5sS1hdxroQNVp8pKymubm5lJqaGhZfN24OV5hGs4ZpJOJK2VrK5WGicYXjutuscw6xC2+kLrtxpA2aFFCvkX92NGwiCNIB51xDm7bt0LhAkDo6ImgMAkRUSRVlpXTs8D7q1y6H+ndopHm2JSKeHQdL6N9fbaFVW49QUk2ic3rm0mmdA6tNcK32x7/4jVZuOUz3jm5B+dlpiYgqodYMQerCdquCVBVlRoJUCrkVG3cailienpHA1YvUdsflVBOfVq6z3LeRONS7GatWTytB6mQdw05oHRDzate12YUtM+1SCtGlbzxEZeWVVO5R1lwv1yitpr8VpxC79Dq92J2X65rK2qZO73e7fSyXionluFK/uO66GUeaiIK0ZZ/RlNOyq9uPLfoHgTgkwDGmJXTs0F7hynveKW19HWPKonDO6r305ep9tGFXsdgPFpC9W2bSyC4NqonEFVsO08dLd9GyzYe1tie3zqIL+jam1OSa4rWSsgr6y9traffhsoD9vWZAU+rTKlN77fVvt9H05XvoT91y6IwejeLwLGBJegIQpC6cCVUIGsWQqjGmoQpSvUW17/HNhKBVXXPtCFIjCykEKdG2TRtp6aev0YIpD1Dt5BqUU7uqrEO8X/FqNQ23VEyrvKrkR9G4wnXh5dIw7MLr9RWO6y7HknJMaaQut9x2402QcpkqfamqgedOpM3bd2pbAUEaqVOJfhKWQGUllXHyo+QSOqWwAY3rX+g7FNJC+f2vxjW/U5Nr0GPntKF6tZPF3KWANFqI2nb1tiN0/8cbqEfzDLpxyHFC8E6etzVAeOrb+A4OJuQKAQhSF7CaxVHKoYwEqRNXV05ipLdadm6ZS//9cjmpFkx1HL37rH7Z+gy9qrXSiYXUyTpUl10nyZ9c2LKALn/4Zi5df/bggNfq1qpBuXVqUqusJMpNr/qlL56vcK2mzIYtpuzO26iRf37dDCfxEZeKiVYNUxalM5c3pu9+qR/SsYtWXCknN2JLqdOLXXYj6bprV5C26TmA2vTob3u68SBIKyoqxHqlGNX/PeyCmwIEadPO/alpp362GaEhCICAMQEuF1N27Ahl1SoVFtPzB3X0DSoWpM/M3kS1U5I0C+fuQ6U0ZcFWkiJVtWq++b/tdOBoudaWraVPfPEbHSmp+nyRbaXYlJZPvfiUFtRDx8oDBK9vwGAirhGAIHUJrb4O6T8vGURjTqoqmmwkSNUYULZavnLbWBFjoPajd5eVbrvqElThqRfGj18zXJSO4UuWZdm656DIAhwpQepkHWpbPwnSfsfVCnoqWJzWSalBrTKTqG5KjbgXqJGymkq3XpceOUfdhitM+3TwvlRMJOJKOaaUY0u9vPzguutWHGksC1IpPFmQGv2R74++7HbasmOXdmQgSL18ejBWIhCoqCijsuIjlJlUTGf3aUan9mzt22VLi6YqMo0mq7ewmglQ1UI6pltDETfKglfvwutbIJhYxAhAkEYMZfWO5i3bSDc+O0Or/Wk0lCoy1VhRfVt9iRd+X++Sa6eNvl+j7LjhuOxyhly76wgmgl3clqBdT3/7FXropkscDS+tp2w5ZQtqPF+/FafS8kO1Q4o1ZS4cb8qlY/xiNWVhunvL93Rg1xrH2xatUjHhxJXyIr0uDeMH11234khjVZCyAGXBKYVoeXk5yT+qOOU2Z11zD23duVt7Pjh+lN12cYEACESWQEV5KZUcOUD16AjdMLordWmdF9kBwuxNtXrqXXb1XesFqRSYnNDob++t1yynfB/Hpd59egv6bW+xcN+V7rxhThe3xxgBCFKXN2zHvsM0a8l6emvuClqx4Y9Mhd1a5wn32nEDO1Gb/D+yi7Hl8s6XZtH85b9qMxvdtx1dPqJHQDt+U1+qRW9BlR1Ia+gHC37SxHHLvGy6cmRPGtqzNbGIjJSFVJZssbMOu4J06tSptnapefPm1LNnT0pJSbHV3qjRy5PuoymP3R/y/dJ62ji9pnDxjVf33khYTWUSJP472lc4GXlzs6tceb0sFRNuXKnXLrx+cN2167brpPxLLApS1TIqRWhZWVk1QSpjSc+59t4AQVovt4DaDb4w2o8sxgeB+CQgSsWU0LGDe+mUwugmPjKLIz2ptXFSI3VDVOGpF6/spvvo578KUcpi9LKiJtS2cboQqo0yUuiukQVaEqT43GSsyogABCnOhe8J2BWkvJDs7GwaOHBgyKI0XEGqh5kI1tN4sprGUkbeSMSV1svrSLXSsz35DDi2+2MqP7bF8VjpWanUTFcSwHEnRGRXkDqJI3UiSGvWrEnyTyjzj9Q9qnVUClFVkErLKY/H/33udfdBkEYKPvoBAbsEOPFR6VHKqlUmhOn4/lUhX15ewRIbsSi9+OQ8Q+FoZh01m7ts/+OmQ8JSmlE7ybIsjJccMJY3BCBIveGMUVwmcPjwYZo1axbx3+GI0kgLUnXZLE75EomR4tB6Kq2mvxanEpeQcXrJ8jHszhtNqylbS48e3CpceUuPGWcYNFsbJz7yMiNvLMWVsuvu0e32vB30fCORddeNONJQBGmNGjWI/0TrkoJUbx1lUSrdddVsu9ff/xT9sHKtNt3UOlnUZcz10Zo+xgWBhCIgEx/VSyqmfoUNaMLgTlFbvz6pkZlrrZpx1477rVriZWSXHFtlYaIGAQO7RgCC1DW06NhrApEQpVYxpOW169PRvF5U8+guSj66h1L2rQt5mfFsPWVxumBfRlixpixMOd40Wle4iY+8FKacffethaGz8iquNJquu27EkcaaIFUz6BoJUn5NbcPPHgRptD6BMC4I/EGgoqyUSo4eoLqVB+nhi/tT4/p1o4JHrSNqFEfK2XY/WloVc25HjOqz7NopCxOVhWNQ1wlAkLqOGAN4SSBcUWpU8oXnX167AR1t0osOthxGlRVlROXlYllJxXspdd86IUzTty0Oa6ksUOPNehoPVtNYEaaxElcaTdddu267duNI7QrSpKQk4j9+cNmVLrlG8aP8mrSgyhhSvSDlD7kTx98T1mcdbgYBEAiBQGUllZZwmZgSOqVNdMrEBBOkagZeFqNXD2gaNBbUqMSLVVmYEKjhlhghAEEaIxuFadonEI4o3bZpI53TJzDl+qFWp9GhlsOFEK2sKOfAKsPJsDhNLmar6XpNpNqfdWBL1XrK7r3S3TfU/vxwX6xbTcMVpl6UiokFF95wXHdzmmcQ/wn1sitI7caRhiJIo+myK0Umi041s64+qZFsx38/9PwbNH3uwgDkEKShnkDcBwLhE6jKxrufMugw3TCqK3Vt0zT8TnU9cFKi577cTIPaZ9MJLeoJYcmxnu98t8PQAupUjKpxpmqJF1hII76VMdMhBGnMbBUm6oRAqKJUFaRsFd1//Pl0LKsFVZaXmQpRs3lF2nrKwlRYUNNrOkHhu7YsTKsSIaXHZKxpOKViOMbUbWEarijlA+O2C2+0XHcjHUcay4KURalRUiNpIeVzYCZIOYaUY0lxgQAIRIkAJz0qOUqZtUqoqE0WTRjUMaITUS2hRh2r7rpWbfn+ggZpAdlzpYDVu/UGKwvTqlHtiK4RnfmLAASpv/YDs4kggVBF6cltG//hnstClK2iYV4sTvlit17p4htql7K0TKvMJKqbUiOmBWqkrKa5ubmUmpoaKtKQ7gu1VAwP5kUN0/U76tILs0MvsJ6SXp8y8o4nLhHjxhUN191Ix5E2Si2hs7rVF3ik5ZP/li66ycnJ2n9Ll12/WEhVQcrWUilO9YL05Xem05R3ZwQcgfaDL6SM3AI3jgX6BAEQcEBAq11a8yhdP7IzdW3dxMHdwZtyEqNPftxF89fu1+qG5mWm0Clts+jU4+tr7rh2BKkqYLnf+z76hTLSkg1LvBiVhTm5DX4Ai9jG+rQjCFKfbgymFRkCTkXptK9X0+0vfVnlnlvGQtTYPTfc2blhPWXLKVtQY/GKlNVU1jb1kkG4pWJYnLpVw9TPcaXRct2167ZrJ4401gWpKkQhSL381MBYIBBBAqJETDEd3b+Dzu5TQOcPPD6CnaMrEPCGAASpN5wxShQJ2BGlm3cdpNtfnkPfrvytKmlRRYWnM2aBGknraeP0mjFbWkYmQvp6X2ixglw+hjP0emk1lfGlLE79ViomXBdetpCmZTYRbryRvqLhumtXkOYXdqXO/f8UdMnxJEilONVbSGfMXUQPPv96AIeWfUZTTsuukT4O6A8EQCAMAhXlZVRafJAyahyholb16OKRfcLoDbeCgLcEIEi95Y3RokRAFaWFhYXUvXt3bSZPfbCYnv5wMXFa9Soh6o5V1O7SYT2tIhWu1ZT7YIspC1MWqF5c4SY+crNUzBfLG9PM5Y1DxuBGXClbSUv2zaXyY1sczys9K5WadW7g+D67caS1M7JowLgb416Q6q2kekH6w6q1dP19T0GQOj5puAEEokCgspLKy0royL7tdHaf5rCWRmELMGRoBCBIQ+OGu2KQAIvSVatWUbdu3URc16LVW+i2l+bQph17Q0pa5BWCSFpPec6xWFomUlZTFqj8x+3Lr8I03LhStpZmNesZ0bhSr1137caR8hmxctuNBwupKkhl2RcWpXxxUiMjQdq0c39q2qmf248R+gcBEAiRQEVFGZUc3vf/2TsTMDmqcu//p7unZ81kIysRMCFsQkDZBYUoq8iioGGRC4giICSuVwQXQL1wcQOCXEQRPq+ICwiICoosuW5sCZCwSUISSMhkMvt0T29V1f0976k+nZpKL1Xd1d21vOexnxkmp87yP6fb+c27oSeUwvsWTsYnP8zW0iql5McapAADaYOEdss0m/pH8dWf/hXPvPY2WsMhfOFj78WFJ263FtI6VS2Lz978R+G+eu83l2DhPPtWCLfst9g63h4k99wVePrVzSAXF9DLI81oPaXkSDJZUjXLN5aW8UrsqRNWU3Lp3WWXXRpiNa0VTBfNB+bPqeZ0Sz/jRFwpWUvJjdepVovr7pw9p6JzctTWUqy67foVSGUtUmO5F2MMKQOprevEnVkBVyqQy2WhpMaRGN4qYkvPO/7drlwnL4oVIAUYSH1wDwggf7viZfxmxct4eeM2sSOCzQ8dugcuOunAAlCmMyqO+8rP0TsUn7DrH1xyAj582B6Fn133y7/hzj8/j8tOOwRLP3KYDxTavoVn/t2Lc7/7kLCI6qVcGhsr6rSYElAp/jQ68kZNwxOgesl66oTVVCZBqrfVtJaMvPUoFeO2uNJaXHdb28NYcMgsW3c/OTIL9KrUps/dDYeefEHJbpUspOSJYcy0GwqFCtl4K81dj3831hctl2XXCKRb+4ewZOk1E5ZD8aMUR8qNFWAFXK6AcOFNITE6gC5tFPT73pydOGOty08tkMtjIPX4sUtr5hMvbCi6k45oBE98/3xM6+nEc69vwdnfuRfHvGc+bl32Ydz7fy/jyjsemwCe5j4el2fC8pf/fiVuefA55DQFOa1+GXSbpZnRehpJDdcEqEbrKdU/pf92a/OS1TQZ24rBLc8jEeu1LWc9SsXUGldKpWHIhdeJ1kjXXafiSL0GpHROBKXSQmp21yUrKcFoJSDtmbUb9jrmPCeOncdgBViBBiiQ1TJIxYfR05LAspP3x3v23KUBs/IUrIB1BRhIrWvlyp4EpJ//n0fQ3R7FN849Ch1tregdjOHqnz8JCanSAiphU1o+zfApLagj8VQBYl25aZuLEi66P1uBp17dLGDUibqiNpfQlO5OW08JTIUFtTPUlP1YmdQrVtNaSsXMmgqQK69TpWKccOF1Kq5Uia0Evew2spLacd11Ko40CEBKZ3HUWcsmHAkDqd0byv1ZgeYrkMtqyCTH0BNK4v17TMX5Jx7c/EXxCliBvAIMpD69CtL6SdszA2kxC+mlpxwi4kYJYs0uvF6W6P5/vI4r7nwy76KrkHnAy9upeu31sp52R1tcCahOWU0pOy/Fm9aj1Rpf6mRGXieg1InSMI103bUaR7rwoMVYeODRRa/A9HACZx6sZ3BuaWkpvMhVV77c5LJL6zRbSM1WUpnYSPYtBqRtXVOw/2kTIbUe7xEekxVgBRxWIJeDkhlHYqQfHz9sF/zHsfs7PAEPxwpUpwADaXW6ufqpf72yCZcv/xPGEmkYXXYpodFHvvEr8XPZKNb0l1edgbVvDwr3XQmrrt6ghcXpiYv+TyQu0l10vZO4yML2au4SJOup262mbgHTWuNK6VI6URqmUa67TsSRVgOkFEfa7Cbdcgk+iwGphFYZc3rm0mvR2z9YWDYDabNPkOdnBWpRIAdNySAZG0S3NorvXXw85kzvqWVAfpYVqFkBBtKaJWz+AKXiSE99714TkhrRSslN9+IfPiSglGD0Oxd+EAfuMVeA6rwZPbjnqjOE26+Xm5646A9AVtVri3o8cVG9z4LgNJIaQsfW5+BE7GlXtAWzO0MgF183ufe63WrqFjCtNa7UidIwjXDddSKOtBoglZbUer+vS41fzEJqhlIzkC771nK88Mq6CUMecs43m7UFnpcVYAUcUCCrKUgnRkVc6ft2n4wLTznCgVF5CFagOgUYSKvTzVVPlUtsRFB67fmLS0KmfPbva94UltJpPR0Vy8K4avOmxdxCiYt+v1KAaC5LWXSD6aJbyxkZ3Xspe28tza2lZdxsNSUwpcRHYwNrbUtPGXmdcOV1woW3Z86+aO2cansP9EAjXHediCOtBkjdZCEtlWmXgbSqa8sPsQKeU0CUhkmOIT7YiyVHzMf5JxzouT3wgv2hAAOpP85xwi7MSY3KueEaS7x85qSDLJWFcaNkb73di89d9zP87elV0JIxhNs6EWrrQrRnBsJtXWjtmeHGZbt+TdJ6Gh1ZD6p7WktpGZmp102lZZy0ms6aNQttbW2OnWmzS8U4AaW1xJU2wnW31jjSaoDULRZSgs5yWXYllNKFLmYhpRhSct3lxgqwAh5XIJeDmkkgMdqPhdNa8INLT/L4hnj5XlSAgdSLp2Zhzcaao8Y4UuOj5iy7VsrCWJi64V3+/vTzOOkTl5Wdl6CUGoEpQ2r1R+Rn66m0mr4U7wR9b7e1t7ejHnVNq83IS+uvtYZps+NK6+26W2scqR+AtFRSI2PN0utv+yUeXvH0hLfE3sech0mzdrP7NuH+rAAr4EYFCEqVFJJjVK90BD+45ESuV+rGc/LxmhhIfXq4lYC0WImXSmVh3CrVfovPwFub7dd1pP0YracMqvZO2EnrKc1MFlQ3WE/daDUla2ky1itceZV03N5BAai1hmmz4krJSpoa+INw4bXbqBTMgkNmlX2s1jjSoADpnfc+jLvue4SB1O4l5P6sgKcUoGRHaQGl3dkxfO8zx2POTpM9tQNerHcVYCD17tmJlVPm3C/d9hec9YF9cfxBu4tYUYoLvel3T+HHf9Dj/8wuu8aYU2OJFy9aSO/+3Z9w6Ve+4+gpEqSyy699SetlPaXkSNLd1/6qanvCKauptJzWthrAicRHBKfV1DBtlgtvNtOL1MBDVUk3eVYn5uxZ2q201jjSaoDULTGk0mW3WKZdii01WkiLAen8w0/FTvMPqOpc+CFWgBVwqwK6pTQ1NoTuHEHpcZgznaHUraflp3UxkHr8NI2W0GJbKeauK2uUmkG1XFmY/RfMdqVS9QDSUhuV1lRpSQ21dQoLK7cdFSA4pUZJkWqNPaVxZHIkYUHtbHzZDGk13ZSKglx6q2nk0kt1TZ2INXUCTPebb38XtUIpzVhNaZh6uu7WEkfqVSAl2CTolDBqdts1A+kjK57BdbfdPeHCMJDaf//wE6yANxTQLaWp2BAm5WL4/GkH4j17s3u+N87Ou6tkIPXu2RVWTkmMfvqnVXjwn68VaozOnzMVHz1yb5x77P4TMuxS3zO//VtMndRRtMRLsbIwpx2xt2tVaiSQFhOBranWrka9rKfd0ZaGA2qtVlNSjOB0l112EYBaS2sGmDoRVxrtnIZJc94FKhFjpdXTdbeWONJqgNQNSY1Ic1mLVFXVApjK760A6c6LjsbO+x1l5fi4DyvACnhOAQOUIq5D6V67em4XvGDvKMBA6p2z4pUWUcBKQqNGC8cJlCorToDqdeupk1ZTcumlV7WtGaViGh1XWi/XXatxpHQ2H/rMNROOqBogdYPLrrSQmsu+SEupGUhfeHUdll27fMLeGUirfbfyc6yAdxTQVN1S2oM4jtx9Mi46/QPeWTyv1FMKMJB66rh4sWYFqNzLfkef4Qlh2Jpa/Jictp52RVswuzMEij1tlHuvW6ymtZaKWTQfmD/H+tupVhdespDaKQ2TGXkSauJ16ws09Nxl/53QOTm6w7O1xJFWA6Rus5AWK/0igZXEou+LASnFj5LbLjdWgBXwtwJZTUEqNohJGMf7F07Bpz7CnhH+PvHm7I6BtDm686wOKeAlIC22Zbam7qhKPaynBKYUf9qItinVhpfiHTXFmtZaPqaRpWIISh99aTZWbphWtbxW40rr5bprNY503p4HYNHRHyns0y9AWiyGlKykEki39g9hydKJ1uGeWbthr2POq/rM+UFWgBXwjgIUU5pOjGBySxJHLpyMT536Pu8snlfqCQUYSD1xTLzIcgpMXniE7wRia6p+pEbrKSVHksmSqjlwSozUSOupU1ZTijOleFO7TcaXEpxWWyqGrKWzplae2Ym4UrKWTtnloIpxpfVw3bUaR9oxaQoWn/15BlIADKSV3xfcgxXwkwJkKU2PjyDevwlLjliAC0/x3+9efjovr+2FgdRrJ8br3UGBWuqQeklOtqZuB1SKP42OvFHT8cnMvY2wnjbTalpr4iMCUnLltVIqxom4UrKWkhtvuea0666dONLDTr4A0+bqGSe9biEld9xSSY2MFlLa61FnLZtwJG1dU7D/aRN/VtMbkh9mBVgB1yugUUmY8WEkBrfizCMX4JMnv9f1a+YFekMBBlJvnBOvsowCH/7E5fjb06sCq5EsR0MCyJI0rT0zfK+H0XoaSQ07AqiirEwdY0+l1fStVBuohEw1TZaPsWs1rRVMF8wBrNQwbURcqdOuu9XGkXoZSGWcKANpNe9CfoYVCKoCOWiZFFLxIcS3bcaS9+2OT3NMaVAvg6P7ZiB1VE4erBkKBB1Ii2keRJdfCahesZ4SnP5zZFLDY02dANNKNUydiCul0jDkwluqUXIjspRW0ybP6sScPadMeNRqHOn0ubvh0JMvEM+agZR+Rll0w+HwhFckEhH/Tf9GSY2oya/VrL+WZwhEqRlrkZqhVJaEkf3o65lLr0Vv/+CEqQ8555u1LIWfZQVYAS8qkMtBySRE9t3Y1o34wumH4OSjDvTiTnjNLlKAgdRFh8FLqU6BS6/4Du6+70/VPRywp6Q1lb6SNTXU1gnpCuwnKQhOI6khdGx9Dk5ZT8lyKiyonSFHpXLSajpr1iy0tbVZWl+tGXnJYloOTBsRV5oe/AO09BZL+zV3MmfdrSaOtJSFlMBTQiiBqJeAlBIc0cvssrvsW8vxwivrGEirum38ECvgLwXoD1pKagzJ0UFMysXwxTMOxUHv2t1fm+TdNFQBBtKGys2T1UOB626+A9cv/1k9hg7EmEGwptbLetodbXEUUJthNaWkR2MD65CI9dq+710dQCUwpey7v3naflImuZhypWHIdTfZd4/tddMDre1hLDhkVuHZauJIF/SoOGEf3dIqy7nQVzdbSGmt9Muk0UJqzrJL/y37SItqMSClGFKKJeXGCrACwVMgl9WQScWQGO5HtzqEG5edhrkzpwdPCN6xIwowkDoiIw/STAXu/t2fcOlXvtPMJfhubj8nUJLW0+jIelDmXqeSIzlpPSUw1RMhddYca2rFakrW0mSsF4Nbnq8qIy+B6eH7lM7IW2tcKb3BSpWGccp1104c6cKDFmPhgUfDCpAaLaVucNktBaRmKLUCpHsfcx4mzdITPHFjBViB4CmQ1VSkKcnR8DZ0KYO474ZLgycC79gRBRhIHZGRB2mmAn9/+nmc9InLmrmEwMztR2uqMTkSxZ/W0mRpmQWTw3DKeuqU1VTWNi23v1riSwU0lgHTerrwOuW6azeO1AqQus1l1y6Qyv7X3/ZLPLzi6QnXh4G0lk8LfpYV8IcCVA4mFRtEfLAXR+0xFV+78MP+2BjvoqEKMJA2VG6erJgCw8lteHbzoxiK9+GdU/fF9K7Z2H3GIstiMZBalqouHf1kTa2X9dSJ0jKNtJrWCqaUjbdYqRinoLRnzr5o7dxeILVW191dFu0kXHjtxpFWC6TNSmgkPwCKuezK2FFKcCSTGhkTIN1578O4675HJnyGzD/8VOw0/4C6fK7woKwAK+AVBfTMu4mxQSQGe7HkyPmcedcrR+eidTKQuugwgriUn6y8Euv610BNq1DVLKAngBRtWtcsTO+cLb4u2Gm/kqD61tu92O/oM4Ion6v37Adraj2sp7M7QzWXlqnVakoXhyym5M47c+bMkveoFjCV8aXFSsWs39aNHz9efQKMYnGlTrju2o0jPXiveZ6PISX4NGbZNSY1YiB19UcsL44VcI8ClOQoPY7EaD/Gt23GF87gzLvuORxvrISB1Bvn5LtVklX03pdvxNr+1VDTGjSCUQutFKROXniEhae5S7MV8LI11Y3WUyetpgSo9CrWCEwpvnRsYK3tK1Qq8VE94kprcd2lMjCTpk/ByOa9LO2R4khPWHykp4GUgNNoGZXfyyy7lYB050VHY+f9jrKkF3diBVgB/yuQTowiNTaEbm0EX/rY4Tho3+r/8Oh/tXiHRgUYSPkI+ZaSAAAgAElEQVQ+NFwBgtEb/n4hVCUrYDSrGcyiVa4mPpzD1vUatm7QEB/Oiu+5eUcBWY6GVkzlaIz/7dZdOGk9pT1S/KlIjNQVqipzrywf84+RSVVL1t7ejl122aWk1dTpUjFOufBSvVKymjrhupsa2QNKqquihlSP9Oxzzg0MkD6y4hlcd9vdE3RhIK14TbgDKxAoBbJZFanYMJIj29DTMo4bl57KmXcDdQOq3ywDafXa8ZNVKLB+eA1uf+5KaBkNSjqLXLZ2GC21DIJUglMBqwyqVZxWcx/xkssvwSk1SorkZObeamJPnbKayiRIxaymVCqmloy85lIxf31pNh59aXbVF87owlur6+6UWXuKWNJKrWPSFHzq4st9A6TmLLvkymu0kL7w6josu3b5BFkofpTiSLmxAqwAKyAVUDMJpOMjGB/Ygu5cDPd//3IWhxWoqAADaUWJuINTCqzc8hh++/KN0NIalEx9YZQh1alTc9840noqgbU1b1F100rrYT0ly6nd0jJOWU0pzpQsp8Ym40sJTpV03Lb85MpLiY/mz9EfrTWulMag0jCdU2ciM7ICWnqL7TXRAzN2nYeW3L6Wnj3zzLNw7vEHib5erENqdNk1u+5aAdKeWbthr2POs6QVd2IFWIFgKECfK5nEqIDSeP8mvH/Pqbjms2cGY/O8y6oVYCCtWjp+0I4C975yE57b9Cg0JQslTUXX7Txd375kQaXGLr/11bmeo7vdmkqAWg/rqdXSMvW0mtaS+EhApKFUjBNxpdHOaeieuSsyQ/dXdeXCkQ5Mn2stLtLLQEriEHQa40aNVlIzkG7tH8KSpddM0JSBtKorxg+xAr5XQJSCiY8gNdqPSdkYvnzW+3Dwfnv4ft+8weoVYCCtXjt+0qICP11FmXRXQ8lo0Mgy6iIYLbcFGZcqYJVdfi2etru6SWuqjEsNtXWK+NRmtmZbT+tlNa0VTCkbL1lLo9EoVm6YVrML76SdeqCOT6ybaeXcgwakxbLsUtZdsnLQv1Gj74sBaVvXFOx/2jIrsnIfVoAVCJQCOaiZlEhwND64BZ3KAH5/85cDpQBv1p4CDKT29OLeNhQYTm3Dfa/cKGA0k1ShUfIij8BoqW1yXKqNC+DSrm6zpjptPe2KtmDB5DAqWU/rZTV1AkzJlfdf62qLKw2FVHR2b7Z9C50A0lAohEgkgnA4XHjRf5NbL/0btWbWIpWxobLeqDl+VGbZZSC1fX34AVaAFcgrkMtqUFIxJIYHEB/YhDOP3B2XnHUi68MKFFWAgZQvRl0UIBj97t8vhKbmoGRUaBmPk2gZldjlty5XqKGDuqUcjdF6SsmRZLKkasWgzL0yay/Fn5Zq9bCaOpGRd+rkKH7xz91BrrzVtO6ejbYfswOkHz31ZFx42tEFwJRxpF4E0mJJjYxASps86qwdraGHnPNN2xrzA6wAKxAMBTQ1I7Lupkb60aUN4eYvfhw7z9opGJvnXdpSgIHUllzc2YoCG4bX4CerroKmUCZdDZriXxgtp4d0+Y2P5DP9rtdL0nDzjgLNtqZKQKX40+jIGzUJR3BK1tPZnaGSpWXqYTWtFUyn9kTxr43VQakbgZSspm5o0iXXGEdKrroyplRaT2mt0qJ65tJr0ds/OGH5DKRuOE1eAyvgXgWUVFxAKbnuLpis4vZvfsa9i+WVNU0BBtKmSe/PibfDaNb3ltFqTpBdfqtRzV3PNMuaarSeRlLDjgBqOeupk1bTWbNmIR1/q+pSMZlsFJtjuyCudNu6DAykpeUqBqTmpEZmC2kxIKUYUool5cYKsAKsQDEFspqK9DglOBrA2LY38eWPH4FTP3gYi8UKTFCAgZQvhGMKEIz+dNVVUCmTbj6BkWOD+3ggdvn1x+HKBEq0G5lEiUrS1Ks5bT2ldYqyMl0hUP1T2Zy0mna2h9AeHkM1pWLWj+7OQOrwZSIAJTA1WkYllBazkC771nK88Mq6CavY+5jzMGnWbg6vjIdjBVgBPymgZVJIjg0iObJV1Cb93Xcv89P2eC8OKMBA6oCIPAQgYPT5q6BmslBSqogd5VabAkaXXypJI62rtY3KTzdSgUZZUwlOI6khdGx9DvW0nkqr6UvxTtD31bT29nZMndKJjvAY4oOvWB6iGiDt6t6MlpBqeQ7qGLQY0mJAKt126d/ki7RhILV1lbgzK8AKFBSg2qQxJEcHkBjegvfvMQ1XX/px1ocVKCjAQMqXoWYF1g+vwR3PU8xoFhkRM5r1fDbdmkWp0wDs8lsnYRs8rLSmyhhVsqQ6WY7GSespSUPxp0brqRNWUxq3syMswDSsvl3xBBhIK0pkuYOMCZVuu8Wy7ErrqRFIr7/tl3h4xcRSOvMPPxU7zT/A8tzckRVgBYKpgJpJIB0fQ2qsH6O9b+DmLyzBwfstDKYYvOsdFGAg5UtRkwKUTfd7//yUgFBKYETuul4v7VKTIE14mF1+myB6HaasVwIlaT2NjqwHZe51IjmSdOul0jLt0Va8HO9ELVbTme2vV1SUgbSiRJY7FAPSYlBqhFH6noHUssTckRVgBUwK0GdIOj4sapMmRreiWx3FQ7d8hXViBYQCDKR8EapWgGD0+//8VCFmlNx1GUarltPxB6XL79YNenZfcvvl5j0FpDVVxqWG2jprsqYakyNR9t5amywts1N3FJlQBzalogJO7TQGUjtq1d63FJCaodQMpHfe+zDuuu+RCQvYedHR2Hm/o2pfFI/ACrACvleArKSUcTc53IfRrRvw1XOPwWnHHuH7ffMGKyvAQFpZI+5RRAEBo//6lB4zmtHEV4ZR918Vdvl1/xlZWaFT1tR6WE+ptMyMrig2ZLowkO22FGtqBUg3xXfBcGqaFXkKfdwUQ0rlXqg+Kb2oUc3SZjYJm8ayLzJ2lJIcyaRGRnhlIG3mifHcrID3FchlNSRjQ8jERzC2bSMmaWP40+1cy9j7J1v7DhhIa9cwcCMQjFLM6ECsV68zmskixzmMPHsP2OXXs0c3YeFOJFBy2nqqtUSQCXcgGZmETKi9pNDT2zYg3KKUPQg/AakbYJTWIKFTgqj5K/27EUgfWfEMrrvt7gnnRPGjFEfKjRVgBViBigrkcsgkY0jHR5Ac1WNJb/nPs3HIor0qPsod/K0AA6m/z9fx3RGM/u61m7C270XdVTfFbqCOi+ySAdnl1yUHUeMyqrWmEpxSI7feWmNP461TQa9SLWhASjq4AUqNtUjNpV8ITs1A+sKr67Ds2uUTjrFn1m7Y65jzaryl/DgrwAoERYGspuhAOrIN8cG3scf0EO74zueCsn3eZwkFGEj5athS4GcvfA1rB1ZDTasCRtkyaks+z3dml1/PH6HYQDXW1FqspwykYRhddpsNo/IWSwspfWUg9cd7m3fBCrhdAfpDmJKMITU2iPHhXoz2rsetV/wHDj1gH7cvnddXRwUYSOsort+GJhh9Y2i1AFGKG81yrVG/HXFV+2FIrUo2Vz5kx5pKgGrVeuolIJ07e2fsveg0rHntjYpn9NFTT8aFpx0t+hFkyhfFiUYiEQGhxpcbY0jpl8NSZV/MFtKt/UNYsvSaHXRp65oifjZp1m7ombWr+Cp/VlFE7sAKsAKBU0DNpJCKDyE1OoD4wGYs3nsmvv2F8wOnA294uwIMpHwbLClwxwtXYf3QS1AzOoxS3Cg3VqCUAhyX6p+7YcWaWsl6SjGko9EZJUVxk8suLfKDx302cEBqTGgkv7cKpMUOloBUAqr83j/vCt4JK8AK1KIAJTdKj48iHRtCfGgLJuViuO2qT2Ln2aX/f6KW+fhZ9yvAQOr+M2r6CjeMvAQCUr3WqAolzRl1m34oHl2AjEul5XM5Go8eYn7ZshwN/acsSdPao/8yYbaeeg1If3br73HF9bdWPCA/WUiLAamMMSUh6PtSFtKKQgHCYtrWPQXRrinCikrJkLixAqxAcBVQ00mkYoNIDPdhbOsGnHvcAbjs3NOCK0jAd85AGvALUGn764fX4M4XvwZNJRjVxCvHxtFKsvG/21CAXX5tiOXyrsVcftujEURG30RmfAgtA/8uugO3WUj/8Ou/4ZNf/k5Ftf0IpEYwNQMpCXLUWcsq6mK1A1tRrSrF/VgB/ymgqZTcaEgkOIoPbkGXMoiHb7/afxvlHVlSgIHUkkzB7fSzF7+GNyiJUUZDJs1xo8G9CY3dObv8Nlbves8mranCkooswpkRRGKbgLEtYuqp0c1oDSXKLqMvMRv0stOqqUNK4z/72Mu44r9vrei2e8GZH8UZx+tF3b0cQ1ouqRH9GzVZ/uXMpdeit3/QzjFY7iutqMLVd6Yei8qNFWAF/KlALpdFhtx2x0cwPrQV8f7N+NF/no2DF+3pzw3zrsoqwEDKF6SkApTEiCykEkY5bpQvS7MVMLv8bl2vIT7MJvtmn0s18wtrKjSEM6OYGtmKnVrfdhxIO7q2IhxO2V5eUICUhDHWIjVn2pX/1iggLXZQbEW1fX35AVbAMwooqXHhtpsc6RdW0r1mteHO677gmfXzQp1TgIHUOS19NdKq3sfwu3/fDE3RkElqouYocr7aIm/GJwqwy6/3D7I7PIb5bS+5CkjX/PuNinGk1VpI3VL2xViHtFRSI7OFdNm3luOFV9Y17dIxoDZNep6YFXBcAYojJQtpcmwAiaFejPVuwO3XXIxDD3iX43PxgO5WgIHU3efTlNVtGFkDctXNKllkKKsu1RtlI1RTzoInrU4BdvmtTrdmPeVGIO0bGKoYR1otkJLOzYZS6YJrtJCaobSYhbTZQGq+o+aSM5wsqVnvYp6XFbCvgKZkkE6MivIvydF+jPVtxHEHvhPXf+US+4PxE55WgIHU08dXn8V//+lPY2i8T3fVTXHcaH1U5lGboYB0+Y2PZKG7++bY5bcZB2Ga041ASkusFEfqVyCVdUll2ReCVwmw19/2Szy84mkX3JrSS2ArqquPhxfHChQUyGqqANJMXI8jTQxtQXd2DI/d/UNWKWAKMJAG7MArbZcsoxuG1kBR9Iy6KpV44cYK+FgBdvlt/uH6EUjD4TAikQjoq3yFQiHQi5qbLaTSUkpfJYx6CUjNN9pYcmbG/P05WVLz3/K8AlZAKECfK5nEmMi0m4oNYHxwC0beXotH7/pvrkkasDvCQBqwAy+33cc33IMn3vpVwVWXYkc5bpQvSBAVYJffxp66W4H0r39/Fj+841clxShnIfUSkNIvheaERhJKjdZR+v7Oex/GXfc90tgLUofZ2IpaB1F5SFbAtgI5KKmEiCNNjQ0iOdyHkS3r8JNrL+U4UttaevsBBlJvn59jq98wvAY/W/015LK5gquupnAWI8cE5oF8oYB0+d26Qc/uyy6/zhyrW4G0Uhypn4BUuukaraNGC6m0ZvgFSItZUanMTFv3FC4548zbmkdhBSwpoClppMdHhYU0MdSH2LY3ccFJh+Ly8z9m6Xnu5A8FGEj9cY417+JnL16FDSMvQaNERmk9kRFbR2uWlQcIgALs8lv7IUdb0tirY2XZgaqpQ1pL2Re5mE9++TsgMC3W/ACkMtNusSy7xYD0kRXP4Lrb7q790F0+gjlZkoDVrikuXzUvjxXwngIijjRfjzQ50of4tk3oRgyP332j9zbDK65aAQbSqqXzz4NU4uX+tTcjp+agUCKjpIasxtZR/5ww76TRCrDLrz3F3Qyk5RIbVQukzY4fNZ6OlSy7Mn6Uvr7w6josu3a5vQP2SW928/XJQfI23KVALicSG4k40rF+xPo3Y1Iuhkf/3w3uWievpq4KMJDWVV5vDE5ZdUeS/VAVVWTVVTNcc9QbJ8er9JoCZpdfyvTLDbACpMPpadgU28WWXE5YSMvFkfoVSI1ZdmWmXRI+6EBqvnzGZEk9s3YFl5yx9fbkzqyAUIA+V5TUODLjo0iS2+7AFhFHesd3lnIcaYDuCANpgA672FYpkdGTm36NrEquuioyyayII+XGCrACjVGAXX7dDaTl4kirBVK6Wc22khqtngSd5thR+d8MpPY+B9iKak8v7s0KQABpAqnxEaTjg0iNDCA2sAnnn3gIll7AcaRBuSEMpEE56SL7HE5uww+fvWh7IiMu8xLg28Bbd5MCQYNUN1tI6V6UiiMNIpBu7R/CkqXXuOnt4uq1SCsqxaD2zNyVS864+rR4cc1SgCykIo40PozU6DbEB97G3nO78b8/+FqzlsTzNlgBBtIGC+6m6e7/9814vu9xaIqmJzJKUs05N62Q18IKsAJSAT/HpbodSEvFkXoZSOleyZIuMo60WOkXs4WUgbT2zyS2otauIY/gIwXIQpqm0i8EpENIjg4gMbgFPaEkHrv7hz7aKG+lnAIMpAG9H1Tm5c6Xvo6sloWSz6rLZV4Cehl4255WwA/W1HoBaXvHACKtcdvn++xjL094plQcqd+AtFjpFzOQkjBHnbXMtqb8QGkFGFD5dgRdATUPpKnYEFKj/Rgf3IKxbW/h59//KseRBuRyMJAG5KDN26SaoxtHXtJrjuatowGVgrfNCvhOAa9BqtuBtFQcabVA2uz4UeOFl8BpjiGV1lJZFkZaVBlI6/9xYS45w8mS6q85z9BcBchCSkmNyGU3OdqPxFCvANJLz/4wll7w8eYujmdviAIMpA2R2V2TrNr6GB5cews0LQs1rQoLqZphX113nRKvhhVwVgG3u/wu6vxn2Q1Xk2XXKQspLeykC764w/qqBVIayA1QKl126WuxpEYEpcWA9Myl16K3f9DZC8qjlVWArah8QfysgJpOIiNKvxCQDmB8aAti2zbhkrM+xEDq54M37I2BNCAHbdzmD565CKPpfqgZHUap1EsuG0AheMusACsAWYqGpNi6QQOVookPN/4DoR5AesZpR+KRx39h+5TNLrs0QLE40kpAGg6HEYlEQF/pFQqFxMvrQLrsW8vxwivrbOvKDzingLHkzIz5+3OyJOek5ZGaoAC57GaSY0jHRpAcG0BieCvGtr6JUz9wMK6/4tImrIinbLQCDKSNVrzJ8z224R783+bfQKT5VzSkk1x3tMlHwtOzAq5ToBkuv5WAdFzpxhuju9vS6r+++XmsfuUJ/OHPD9h6rhiQ3v3An/HLB/8yYRy/AylZTWXCI9q4LBXDQGrrOjWsM1tRGyY1T+SwAmo6hUySLKQjegzpSB/GejcykDqss5uHYyB18+nUYW1fe/JUhMMh4a6rpHQLKSczqoPQPCQr4DMF6u3yWy8gPfSgvXHJFy/Alq1vWz6RYkBaLI7UT0BK4Fkqyy79GwOp5evjmo4SUNu6p3DJGdecCi+kmALCZTcVQzo2pFtIh/oQ69+EU456D1tIA3JlGEgDctC0zVW9j+GBdbfQn7mhKnqZF0poBA4fDdAt4K2yAs4qIF1+4yNZ4e5Lr2pavYD0Ix8+RlhIr7nhKsvLKgak9LA5jrRaIHVD/KgETGPpFxlHagTTYhbS62/7JR5e8bRlPbmjOxQwJ0ui2qjyZ+5YIa8iqAoQkKrpOJJjQ0jFBoXLbqxvE9695874xY1XB1WWQO2bgTRAx33HC1fhrfgryKpZqJl8uRcCUm6sACvACtSogJLS8NaaATzzcAfSST1O0k6rJ5DSOi7+wvlY+eKzlpZUCkjNcaTVACnBqHxZWkwdO0kXXAmdxsRGEkplFl4JrrScO+99GHfd90gdV8ZDN0oBdvNtlNI8TzkFCEiV9Lie1MgQQ/qePecxkAbk6jCQBuSgh5N9+MGzn0GopQWqomfXzSQpPojNowG5ArxNVqAuChCI9r4+gsRoWoz/ytNdGBsM256r3kBKLrunnnOcpXU9ePdfMHf2zjv0NceR+hlIjXBqhFH6noHU0jXyZCdjsqSeWbuCS8548hg9t2hKaqSkxpGKk4V0OG8hfRPv3oMtpJ47zCoXzEBapXBee+y+V2/C6oEnkaX0/mQdTarIZNhd12vnyOtlBdyiAIHo6LYEBt6MTVhStUC6V8dKUD3SUq3apEbksiubVdfdUkBqjiO1CqSUWZey7dJXr1hIywHpIyuewXW33e2Wq8jrqLMCbEWts8ABH16UnUonkU6OIB0bRiYRQ3xoC8b738aM7gie+PWPAq5QMLbPQBqMc8b3n74IY0o/NDULLa1BofqjXHs0IKfP22QFnFVg4K3YDiAqZ3AzkJKV9NobrqroulsKSGmPxjhSK0BqLP3CQOrsPeTRmqOAtKJSDGrPzF255ExzjsE3sxKQqmQdHR9GJj6KdGJU1CEdH+jFzEmtDKS+OenyG2EgDcBBr+x9DA+uWw60AFo6J+qPphNU8DwAm+ctsgKsgGMKlANRLwAprdGK6245IDXGkVYLpLIWqWMHU+VAxhhS8UuhqsJoGTWWfZF96esLr67DsmuXVzkrP+ZHBdiK6sdTbcyespoCNZUQICrKvsQGkRwbxPi2zZg5uY2BtDHH0PRZGEibfgT1X0AhmZGWhZbJIZNUoGQaX/i+/jvlGVgBVqAeCiRGM+h9fRjkplupudlCKtd++//7EX7y81tLbqUckBrjSKsFUjcmNRJuc5omXsWy7DKQVrr5/O9GBRhQ+T5YVSCrKsgkY8gkx/J1SAeQHOtHvH8LZk/tZCC1KqTH+zGQevwArSz/6387TSQz0kQyI01YSNld14py3IcVCLYC5oRFVtSoF5BmslG8NrSPlSUU+nz202fjsovO2eEZspKWq01aDkjX/PsNXHG9DrNeB1IpTLEsuxJM5b8ZgXRr/xCWLL3G1llw52ArYC45w8mSgn0fjLtXMymolGF3nKyj9KI6pFvFS1NSWLvityxWABRgIPX5Ia/aSu66t4hSo5TMSMtoUFIqVJX9dX1+9Lw9VqBqBUolLLIy4BurO9C/udVK1wl9KiU1chJIaeJVLz6Lz3zh/KLrLAekxsRGn7/wTBxz5MFiDGOyInLJpdhR+aKERvS922JIKwGptJjK0i/Un8CUgdT29eYHiijAVlS+FqQAlXtRknFkxkeRig8jNUZ1SPswPtSLnKYwkAbkmjCQ+vygv//UpzGmDohfIshdV02pSKdV5Nhj1+cnz9tjBapTwEqcaLmRvQKktIdrbrgKlHnX3MoBKfWVcaRWgVQmNvILkJIGR521rLoLxk+xAiUUMJacmTF/f06WFICbImLXM0koyZioQZqOjyI5ug3jQ1uRHOnDzjOns8tuAO4BbZGB1McHvfLtv+LB9begJdSCLMWPKjmoSQJSLvfi42PnrbECVSlQK4jKSasF0gXtL6MrNFpy7WQh/eDp38aPfvJLy/sr5bIrByiV4KgSkMo4Uq8DqdENl6yg5oRGpSykDKSWryB3rFEBtqLWKKDLH8/lslBScSiJGFLjo0jHhpAcJZfdXqTGBnDIAXvjFzde7fJd8PKcUICB1AkVXTrGvS/fiNXDK9BC2XWp3EsmKyykmTSbR116ZLwsVqDhCthJWGRlcfUC0pmz3oHldz2FW26/2zKUVgJS2k+x2qSVgFTGkXodSOV5loohlUBK4Ep9qEmIPXPptejtH7RyJbgPK+CYAhJQ27qncMkZx1Rt3kAEpOSqS7VHM6kYUiMDSMYGMN6/WWTdPf2Eo3H9FZc2b4E8c8MUYCBtmNSNn+iGv1+IcQzp5V4ooVEqCyWtQFU4frTxp8EzsgLuUqCahEVWdlBvIKU1WIVSK0BK4138hfMn1CatBKQyjtQOkMp4UmOsqRU969nHbCE1WkmNmXaLAemyby3HC6+sq+fyeGxWoKIC5mRJVBtV/qziw9yh6QpoWkZYR6nsSzI2JOJHk6P9GB98W7jxXn7+x7D0go83fZ28gPorwEBaf42bNsNVj52CSHtYjx9VctBSGtIpFVmNgbRph8ITswJNVqCWhEVWlr55bRvoZbdVctmVFlI57ttb+nDeJV8FfS3VrAKp2XW3EpDSfBRHeswRB1tKamRMcOQmIJW6SQtpMbddAlMGUru3mfs3UwF2822m+nbmzkFVUlCT48JCSkCqJEYxPrgF8cFeaJkE/vuKz+KjJx5tZ1Du61EFGEg9enCVlv3GwGrc9fI3EI60IJulguc5ZJMaUkkFOebRSvLxv7MCvlOg3iAqBWsUkNJ8laDUKpDSWMbapFaAlOJIZ+00zfNASrApX+ViSM0uu2wh9d1HhG83ZEyW1DNrV3DJGXcctUholB5HZnxMuOdmxmPIJEYRH3wbyaFeaGqGgdQdR9WQVTCQNkTmxk+y8u3H8Pv1y9ESbsnHj+oJjTIZjYG08cfBM7ICTVXAqYRFVjbRSCCVUHr/H/5aNK7UDpCSlfTaG64SrrtWgJTiSPv6h3YAUsqkK1+y3Iss+UJf3WYhrRZIr7/tl3h4xdNWrgT3YQVcpwBbUZt/JKqShpqK6xbSVByp+AhSo9tEpl1y2c1qCp789a3YefaM5i+WV1B3BRhI6y5xcya475WbsHr4SQofhUoZdlNZqGkC0ixEUVJurAAr4HsFnE5YZEWwRgNpOSi1A6Q0jqxNagVIKY50zWtvCCAlyKQmy7pIADUDqRvLvlQLpHfe+zDuuu8RK1eC+7ACrldAWlEpBrVn5q5ccqbOJyaso0oSamJcZNlNxgZFcqN0fERk2E2PDyOXzTKQ1vkc3DQ8A6mbTsPBtXz3H5/CeMugsIZShl01qUHNqFAyTKMOysxDsQKuVKBeCYusbLZeQEpz//rht8suwZzsyC6Q0uBUm/TT/3Ep5s7euTCXBE7z5ASl5LZrtHpK66gxblQCqgRSGqfUmFY0drKPVSCV/Whu+p6B1MlT4LHcqABbUet3KtmsCi2dFLGjurvuGDKJMSRHtiEVGxBWUrKerF3x2/otgkd2lQIMpK46DucW87UnTkWkLSTiRymhUTaTRSbFGXadU5hHYgXcp0Cj4kTL7bxaIH1HdB2mRraVFbUSkNLDxrjSckAqIdI8IbnuUjMCqbGPGSTlf9NXI4zS9xJK5c9pHPreTc0IpGiw07EAACAASURBVMWy7D59xzdw4M6dyM7dD7numcDOixhI3XSAvJaGKcCA6pzUmpKCktSto2myjNJrTAfRxOg2aJkk5s2eiSd+/SPnJuWRXK0AA6mrj6e6xT276VE8tOFHCOUTGm0HUhWqwjVIq1OVn2IF3KuAG0BUqtO/uRVU+sVu+/wFp6D31Qfxyup/lXzUCpAaofS0kz6Iyy46R4xnBMdi/11sUvMzxufMY0ggpa9Gi6gRRktBsF2tnOxfCkhlgqNbvngOBl9fiSsXz9Wn7ZmF3Nz9sGqkA3f+ZRWeH7F/1k6un8diBZqlgLnkDCdLsnYSOVAyo4QOpMkYUvFhYSFNjQ0gKWJIR5DLajj9xMVcg9SapL7oxUDqi2OcuImVWx7D79+4BaEwoOUtpFpGg5IiIGWXXR8eOW8pwAo0MmGRFZmrBdL/+upn8ZETjsaKR3+De+/+Abb1bdphulJAWsz9lSylb/f24ZADF02AUQmFxnhOM2iWA9hS/2Z226V+bowZLXaGsqxLsbIvBKTrXnwaUzsiuOSwmeKrsfWmWrE1HRFgumq0gwHVypuE+/hWAbaiVj5actfNJOIioZGSpGRGw8JdNzXSj8RoP5RUjOICGEgrS+mrHgykvjpOfTMiodHQkyDPsGwWUDNZaAoDqQ+PmrcUYAWakbDIity1AinN0d+3CU/mwdQ4pxlIjSBa6XujBVNaLeXPikGmnLeUZdUMscX6udEiaj5DglFqshapufSLBFLqUwpKzYBK//18Hk7/1DfJyrXhPqyALxUwlpyZMX9/TpYEQMkkoKaSUNNxEUOaig0hHRtGamxQWEg1JS3uwuXnfwxLL/i4L+8Fb2pHBRhIfXgrbvj7hRjHEFpCQI6AVMlCS+eBVGULqQ+PnLcUIAWambDIisyOAOmogpt++RzU+EYcOGeLsJhSIyA1gp/5+3JuucWAtJQFs5jFtVwSIrv9rejYqD6VgPSac47CcN/2ZFJWoNS8drKiSkDtzVtTG7U/nocVcJsCQbai0ueNkh6HmkogMz4sYkczZCUd6UeSYkhjQ8jRL64A1yB128Wt83oYSOsscDOG/+pfTka0K4JQC6BpepZdAtJMSoXGQNqMI+E5WYGaFSAQJffc0b5EzWPVc4BagPTIw4/Aihf68fMHn4aSHMWxh++OL/zHkcJieusPPo+rb7hvhxIrEiqLwWUxYDX3Jy1KwaYXLJy1nqVdIKX5qoFS4zoZUGs9NX7eTwpIQG3rnuL7kjOamoaSTEBJ6y67ybFhZGLDSCdGkBjuEzGlsv3ipqtx6AHv8tNR817KKMBA6rPrMTTeh+/+81OIdkZApfFymm4hVTMaMkkVWY0tpD47ct6OzxVwU8IiK1KPDUXwylOdVrpO6HPax5diw1AnRresKfycgPSL571P/LcxRtOc0VYmEjL2kYOUs6IGATitHISMIaWvRpddVVVhtpDK8QhKl+w/HQumtVmZomwfBtSaJeQBfKSAOVkS1UaVP/PyNum3Ty1DyYx0IE3HRpAaH4aaiGN8cAsyiRGomVRhi0/++lbsPHuGl7fMa7ehAAOpDbG80JWA9Hv/+hSilHhiApCqyCQ1BlIvHCKvkRXIK+C2hEVWDsYukLZ1TsWeh38aaiqGxPBbE6Y47r0L8aXz3y9+ZrSAmsurGGNCjZCZjm1Ee887C0BrHLycC66Vffqlj9FCagZSgtOrz37/BJdd474JSg+e14VjF052VA5OlOSonDyYDxTwg5uvqqRE7Ci57GrpcaQTMZFdNzm8VcSRpuJDIpmRbFyD1AcX18YWGEhtiOWFrkOJPnyPLKRGICWX3YyGdIItpF44Q14jK+DWhEVWTsYqkBKIzt3jg5g6e1/E+l8XLrrmdsBec/GD/zy5YB2V4CnhlMqrGGNDC9bQzFtIrb4Ayrxvomfu0VaWHeg+pSyklYCURKsXlBoPhACVGidKCvQ15c0bFDAmS+qZtSvcXnKG4kLVTBJKKgE1qYNoKjkGJT6KzPgo4kNbRO1R2bgGafCuOwOpz858bf+LuHP11xFtD2+3kOZjSNPssuuz0+bt+E0BtycssqK3FSCdu8cxAkaV1OgEF13z+O/ee2fcfOVHhHXUbCE1u/AWLJ7pN5FdtRgbN27EjKOfYCC1cmhlsuyWs5DKoRsBpeZtsJuvxYPlboFRwL1W1BzIOkquugSlFDuaHh8TIJqJj4r6o2QdzWpK4awOffe78Isbrw7M2fFGAQZSn92Cdf2rcefqr6G1Iyx2JmJIC0CqIKv5bMO8HVbABwp4JWGRFanLAakEURqH3HPNLrrm8d+zzzz8zzc/PsEKSn2MbrnG77MbrkZ2wzVimFWvA3ud4j4g7evrE+ubNWuWFTnr3ke67EorqbnsixUglYs8buFkx913rQrAgGpVKe4XFAWkFZViUHtm7tq0kjMEmhQbKqyjKd06mkmNQxkfRTo+gsToNlGPFNjurvuR44/CDVdeFpSj4n2CgdR3l0AA6Zqv6RZS+qt3PqkR1SHNJFRonNTId2fOG/KuAl5LWGRF6WJASu65u+1/BiZNn4+smi7pomse/8B3vQO3X3vWDgAq+0mraC61EdlXL0Bu+EnxT29uBQbH3AmkDzzwgFjj4Ycf7goorQSkyz64wMqxF/o0E0qNC2VAtXVs3DkgCjTaippDTrjiKlR3NBUX4JlOkHV0DOn4sMiqS+VesmpmwglcfM5p+NyFZ4LCMrgFQwG2kPrsnNcN5C2keSCVWXazahaZpAJV4Sy7Pjty3o5HFfBiwiIrUqeTITz/RLfoKuNEp887UPx3OrZNwKjVdtC+u+An3zp7Qu1R87MCRlctBn2Vjayj1NxmIX3jjTfwr3/9S6ytu7vbNVBK68lms4WX0Uq69APzrR6X66DUDKhb8zVQV4124PmRDtv74gdYAb8pUG9A1bQM1HQSKmXWTY6JmqP0UhKjSMWGkRobFBl3jcmMSONrP/8pfPTEo9HWVnsWb7+dmV/3w0Dqs5N95s1H8fsNy9EaDQvnB6ovrCmU1CgLJa1CyegFh7mxAqxAcxSgOqIEo2Qd9WOTQGp0z6V9jvauKZq4qJwGBKQ//fY5JeuEGl105ThkGSULqRuBlGCUoFQ2N0Cp2UJKYForkNL+DprXhSWLprv2inOiJNceDS+siQqYS87Ukiwpl9O2u+oShKbiyCTiInY0HR9CmuJH44PIFYklIyA97fj3CyCl/AHc/K8AA6nPzlgH0lvQGg1tB1I1B3LZVVMqMgSkbCT12anzdryggB8SFlnROZV6LyKd5xS6kosu1RbV1O315ayMI6CmBJCaXXSN4720Acjkc2O4zUL6i1/8YoetNxtK6wWktNEF09tx8aEzrR530/uxm2/Tj4AX4EIFqrWiijIvZB1NJ4VrbiYR0112x4eRHhtGenwESipWdMd//Nl3MW/OTLS2tooXN/8rwEDqszN+9q1H8cAby9HaFqYypMhmKY6UgFS3kGbIKsNA6rNT5+24WQE/JSwqr/N0aKFzkcPCQjcriYvKjUlAesd3PjGhSzEXXdnBaB2ln7kJSM3WUeOm3AClBKbFEhtdvliv41ptowy8Vy6eW+3jTX2OAbWp8vPkLlXAWHJmxvz9iyZLojIvVG9USY4Ly6iaoLqjY7qVND6M5NgQMomRotZR2vbKh+4Q8aORSITddl16D5xeFgOp04o2eTwC0vvXLkdrexihFt0tn4BUJbfdtIZMShWQyo0VYAXqq4AfExYVV2w6si2HIdvyocI/20lcVAlIZQwpJTAq5qJrfN5oHXUbkFIyo3icMkkWb82EUgmjEkiNbruXHb1bzW8UgtJLDpspapZ6uTGgevn0eO31VMBsRe2YOhuqQpZRve7o9mRGI3rsaGxwQt1R89qe+/1PBZDSi91263ly7hmbgdQ9Z+HISshl9/61NyPaHkELud3n9DhSRdEEkNIvyZxp1xGpeRBWoKQCfk1YZN5wtuWkCSBK/16ptqidazNnRg/++ONLgPSbyL32SWBkRcnHzdZRNwGpMZlRuf27AUoJRglMZRzppe/fxc6RlezrFyg1bpAAlRMlOXI9eBCfKRDt7MHkuQsxdd6eAkaVdAKZxCjSsSGkxobF9xRjWqy9Z9898OPvfLkApGQljUajPlOIt2NWgIHUZ3fiqfV/EUDa1hVBmEyk5tIvSRWayj67Pjt23o5LFAgKiOZaFkJr+dwOqtfqomsekID0oRtPQMuLxwgoLdfWbgZiiYk93OKy++ijj0LWH610VZsFpTKWVAIpfd22eSOu+tjhlZZs+d/9CKVmQKX/fj6fxfdPfZMsa8MdWQE/KhBp68TMhQdD0xQo4yN6IiOyjiqlcwqctPhwfGPp+QUgpRhSzrbrx9sxcU8MpD4747V9L+InK69EW3crIpHtQKpp+Uy7SQUKl37x2anzdpqtAHkevLVmwLeZc7fru2OcqPijl43aonbO6uqTn8PJ8++v+Egx6yg95AYgJRAlILXTCEr3228/LFhgrwaonTmK9TVDaf/bb+KKjx5S67ATnvc7lJrFYjdfR68PD+ZBBcLRdkzeeSGUeEzAKMWRlktm8qGjD5sApNJtl2uSevDwbSyZgdSGWF7oOhjfiuue+CTae1oRaQ2JxEai9ItKcaSUaVeDktHMJZ+8sDVeIyvgOgWCkjkX2DFOVB6Gky66csy5PcO4+tj7cOC8DZbOvJh1lB585+I7MWPP8y2NUa9O5ZIZlZuToHT+/PlYtGhRvZZWclwZU0pA+p+nHeT4/ASlS/afjgXTgldjkAHV8evEA3pAgVC4FR09M5AY3YZcVi274k9+7EP49JknFyykBKJkJWW3XQ8cdA1LZCCtQTw3PjowthXffvR8dE9rQyQaQosgUoi4UQJRKv2ipClGyI2r5zWxAt5QIDgJi4BicaLylJx20aVxCUZ/fPod4quVFk8Cr28q3tMNQFqs1IuVfVGfZkIpzU8uu18+9UCry7XVj6D04HldOHbhZFvP+a0zA6rfTpT3U0oBgtKslq/JVUamqy49Fyd94PAJQMrJjfx/rxhIfXjGl//qWPTM7NBLv+SBlOoOK6qe2CidVIXVlBsrwArYVyBIcaLZFirjMn0HkerlovuZwx7HRYc+ZutQSllHaZBmA+nq1atBr1paM6F0YMtb+OLJ765l+WWfZSjdUR5OlFS368YDe0SB5Vcvw3vetccOQMo1ST1ygFUuk4G0SuHc/NjNj38JW7P/RmtHRJR+IQspAakq4kj10i8ax5G6+Qh5bS5UICggSu655nqixuNwg4uuXE9GAajUS6nWbCCtVOrF6jVvFpTWG0hp/wyl5W8BASo1TpRk9d3C/byuwG9vuQZzZ+2EUCg0AUq5JqnXT7b8+hlIfXi+P/zzF7AttFavRRpuEXGkBKQisZGS5ThSH545b6l+CiRGM+h9fTgQCYvM9UTNqrrBRde4pje3ApTQyI1AarXUi9Wb2wwobQSQyv0ft3By4N13rd4FdvO1qhT386ICf/v1clDdaSOQEoyS2y7FkdLPuflPAQZS/50pHlp1F/7e91uRaTcc1jPt6nGkyCc2UqFksshqHEjqw+PnLTmkQHASFpWPEyU56+Wie/I+q0TyomrbqtfLP9lMC6mdUi9W999oKH1t5T9w3UWnWF1ezf0YSquTkAG1Ot34KfcpMGfGdPzmlqt3AFKCUXoRmJLrLjf/KcBA6r8zxYPP3SmAtJ2ANJ9pt+C2q5KVVIOSUqGy264PT5+3VKsCQUpYRPVES8WJSh3TsW2I9VcgvypEv/30n1rOolts+ErWUXqmWUBaTakXqxI2EkobDaSkAUOp1ZtQuh8Dau0a8gjNUeCAfXbHzd9YKqyg8iVBlIG0OWfSqFkZSBuldAPneW3L87j9ma+ic3IU4WhYjyPNl39RBZBmoaZ1KyknN2rgwfBUrleA40QnHlG8fy1SsT5Hz81uFt1Sk1eyjjYTSKst9WJV6EZBaTOAlDQ4aF4XlizaMZmWVX2430QFOFES3wivKHDiUYfiq5ecM8FCKl13pdsuWUjZbdcrJ2p9nQyk1rXyTM/X3n4et/79K+ie3oZIG/nd55dObrtUjzQPpZmkym67njlVXmg9FQgSiFaKEyWd3eqiK+8AxY2ShbRSa5aFtJZSL5X2JP+9EVDaLCClPVKyoysXz7UqB/ezoQAnSrIhFndtqAIXnHEi6EXAaY4jNbrtEpxy85cCDKT+Ok+xG6pF+vUHzsHkme0i027BbTef3IiANKtkoSQVKGpOxJdyYwWCqEBwEhZVjhOV5+9WF13j/aTMupRht1JrBpA6ncyo3B7rDaXNBFKG0kq329l/ZzdfZ/Xk0apT4MpLPoETjjqkAKPSbVdaRwlK6WdkJSVg5eYfBRhI/XOWE3by6Z8cjSlzOtHWGUG4TXfbFdwpyr/koKmUbVdFJqX5VAHeFitQWoEgJSyyEidKStXLKuqUi648TavWUerfDCB1qtSLnffvokWLQC+nW7OBVELpJYfNFBZTbo1TgAG1cVrzTNsVMAJpKQupjCVlt11/3RwGUn+dZ2E3Nzy4DFuU19AxuRWt7eS2uz3bLmXXVfJW0kxChcbZdn16C3hbZgWClLCoUj1RozYEo6Nb1kBTU45emlqz6BZbjFXraDOAtJHWUbM29YDSvz10D3569WWO3olqBiMYZSitRjnnnmFAdU5LHqm0Ar+++ZuYM3O6sH6WA1KCUXbb9ddNYiD113kWdvPf9y/FxthL6JnRgah02yUmzQHZLEQcqXDbTalQlCy77fr0HvC2dAWCBqJW4kTl3ahHbVEau9YsusXurh3rKD2/80HfxM4HXd2wt0E9Sr3YWbzTUOoWICUNGErt3IT69+VESfXXOIgzrLjnpgKMSiA11iOVcaQSSNlt1z+3hIHUP2c5YSd3PHYdnlr/CCbP6tTrkVK23RAgmDRLNUlz+ZqkGjJpjYHUp/eAtwUEJ2GR9ThRuhdecdE13uG1m4FYwvqtbiSQxuNxkLtus5uTUOomIJVQumT/6Vgwra3ZMvP8JgU4URJfCScUsAOkMp7UiXl5jOYrwEDa/DOoywoeeOZn+P1zd2HSzA509rQi0h5GOBISQIoskM1BACmVgBE1STm5UV3OgQdtngJBSlhkNU5UnoaSGhUuuk63erjoyjXatY7Sc40E0nqXerFzVk5BqduAlKHUzi1ofl92823+GXhpBVSD9KavX27ZQiotp17aI6+1tAIMpD69HVT6hdx223ui6JmhZ9uNRPNASol18267IrmRqEmaQ44olRsr4HEFgpSwyE6cqDxWL7noGq+iXetoo4G0EaVe7Lw1nYBSNwKphNKD53Xh2IWT7UjCfZusAANqkw/A5dNTDdIrLj67AKS0XAmdxlqkxp/J8jAu3xovz4ICDKQWRPJiFwmk4WgIU2brbruRfLZdsR+KJRUZd7O6lTSpsJXUiwfNay4owHGi5S+DF1105Y7iSeD1TfYve6MspM1MZlROlVqh1K1AylBq/73gxicYUN14Ks1bkxFIJYxSjKh0zZWlX2QpGPq5jDNt3qp5ZqcUYCB1SkmXjUO1SL/884+hJdSC7hnt6JocFdl2Q5EW3W03byUVsaSqBi2ThZLWQBl4ubECXlIgWCBqL05UnqMXXXSNd7Aa6yg93yggbUapF6vv0Vqg1M1AKvd/3MLJbCm1ehlc3o8TJbn8gOq8vK9efE6hBqlMVmS2kMqkRhJSZTZeTm5U58NpwPAMpA0QuRlTKIqCi378ATF126RWTJ7ZgdaOMMKtek1S0QxWUpFxV7jucsbdZpwXz1mdAkFKWGQ3TlQq6lUXXbn+jAJQqZdqWiOA1K3WUaNe1UKpF4CU9slQWs27w/3PcKIk95+Rkys0AimNK91xJXyaYVRaSCWUOrkWHqvxCjCQNl7zhsyYSqVw1a8+gaF4H8KtIUyZ24U2AlLKtiutpPmMu4W6pBlNlMfguqQNOSKepAYFgpSwqJo4UZLWyy66xqvx5laAEhpV0xoBpM0u9WJVl2qg9P4f/zceuP0Gq1M0tR9DaVPlb9jk7ObbMKkbPhHVIJ09Y5pww6VWruwLW0gbfjx1n5CBtO4SN34CVVWRTqdx45++jHV9a8Sbmtx2Oya1CrddAlQqASNa3kqqUSypSHCkCdfdHHvuNv7geMaKCgQtYZGdeqJG8bzuomvcy6rXK16Lkh0aAaRuS2ZUTi27UOolIKV9M5RW/17x6pMMqF49uR3XTSVfJIjSV2khLVWHVMaSsoXUH3eAgdQf5zhhF5lMBvT63799H8+88Vfxb9HuCCZNo2y7YUSi5Lqbz7hLlhTy0tVyem1ScttNa9CoDAw3VsAlChCIknvuaJ+NIpQuWXs1y8i2nIRsy4eqeRRed9E1broW6yiNU28gdVOpF6uXxQ6Ueg1ISYOD5nVhyaLpVuXgfj5TgAHVmwcqS74YgbSchVTCqDHLLseRevPs5aoZSL19fkVXn0gkoGka/vj8/+LPq+/R/+IUbsGkGe1o6yQraUjEkobDulsEWUOpDAxBqKZqeSjNspXUh3fDa1sKWsIi3T13GXKw/wu1X1x0jXe0FutoI4DUS9ZRo65WodSLQEr7nNoRwZWL53rt447XWwcFOFFSHUStw5Ayw64RSI0WUvpeZtmV7rpGC6nxuTosj4dsgAIMpA0QuZFTkLsuxY9ms1k8tfZR3POvGwvTRzsj6J7WjmhnGJE2PeOuTHBEJUhzBKRaFmqGoDQLVeUER408O55rogJBSlhEIEoWUXLRraalY9sQ66/Bt7XEpCfvswpXH3tfNUuq+RmKGyULaS2tnhZSLyQzKqedFSj1KpBKKL3ksJkCTrmxAlIBTpTkzrtw/ukn4IIzThSLKxVDaq5Fyi677jzLalfFQFqtci59jmJHyV2XgPT13hdx61+vKqyUSsB0TW1DO8WSdobRGg2LsjBkJ91uJc3HkqZUZDjjrktP2d/LClbCourKuBhvwGjvGijJUccvBYEoAWmzGmXWpQy7tbR6AqlXkhnVAqVeBlKG0lreOcF61ujm+/xoB3pT/EeMRt8AmWHXCKTlYkiNNUiNANvodfN8zinAQOqclq4YSbrrkstu/2gv/uuhiyasi2JIu6a2o607gta2MMKREPIJzUBWUmQhLKOaokFNaVAUtpK64mADsIhgJSyqHUTJRXd0yxpoasrR2zG3Z1hYRQ+cV2WtFQdW44R1lJYxY8/z8c7FdzqwoolD9PX1gYDUD62cpfSnV18GKv3i5UYWUraUevkEG792jkNtvOYyw64RSCvFkHLZl8afUz1nZCCtp7oNHpsglNx16at8fflXH5mwCrKIdvRE0TE5qrvuUhmY8EQraTabE1CapTIwnOCowacYvOmClrCo2jIuxptRr8RFzXTRNe7PCetoPYHUi8mMyn2ylIJSPwAp7ZuhNHj/v+LkjhlQnVSz+Fgyw64RSItZSCmO1JjQSPbhhEb1P6N6z8BAWm+FGzg+uetSDCm9CEjJbfe/HvoMhse3TVhFOBoSsaRtk8hKmi8Do+c3mmAlzZKlNA+llImXGyvgpAJBTFhUS5yoeH+qaREr6kcXXXm3nLKO1hNIvZrMyC6U+gVIJZQu2X86Fkxrc/JjjMcKoAKcKMn5QzcDqSzlYoRPsojKxEbm+FEGUufPpNEjMpA2WvE6zUcASrGjRusofX/b41/H+v6XJ8xKLrptPVF0T21DpEOPJSUrqfjLVB5KZRmYrEK1SVUoSg454dPLjRWoXYFgJSyq3T2XFK9XbVE3uOgab9TazUDMoeo+9XDZXb16Nejlx2a2lPoJSCWUUq1SKg3DjRVwSgFOlFSbksYMu+L30JaWwkuCJ8Go8cVAWpvmbnyagdSNp1LFmhRFAb3MQPqbZ27Byo1P7DCisJJOp1jSVrRG9TIwLSH6IMgnOKKsu1SXlFx3BZRq4nsqD8ONFahWAaojSjBK1tEgtFzLYdBazq15q3530ZUCOWkdpTHrAaQPPPAA4vF4zWfq1gEWLFiAww8/XCzPb0AqofTgeV04duFktx4Br8sHCnCiJOuHWKzki9lCWsw6anTXZQupdb3d2pOB1K0nY3Nd5thR6bL7l5d+hcde+e0OoxF4Rrtb0T21Ha0dIT2WNJ/gqACllM9IQGkOWVWDklJFrVLKyMuNFbCjAAHoW2sGAgOiTsSJkr5BcNE13iMnraP1AFKvl3qx+p6VUOpHIGUotXoLuJ+TCnAcamk1b/rG5Thg791Fh2IlX6Q11OiuWyzLrpPnxWM1XgEG0sZr7viMBJ9kHZWxoxJG6etzG57Avc/9qOic5KbbvVOHnnE3Gka4NaS77tL/RC0YIKvlxItAlDLvcpIjx4/P1wMGLXOuXk/0MFFTtNYWFBddqVM8Cby+qVbVJj7vtIXUD6VerCpMUPryn+/2fJbdcvsl9122lFq9EdzPSQUYULerWSmhkbH+KIGoMa6US744eSubOxYDaXP1d2R26a5LSYyMLru5XA7r+tbgJyuuLj5PC9De3YqOnjZRlzTSqrvuhsJ6d3qji/qkWla3kip6kqNMRmPXXUdOzr+DBC9hkTNxovJGBMVF1/gOcNo6SmM7CaR+KvVi9ZNnyyvPCCj1c2Mo9fPpemdvQU2UVCx+lE7NmGGXgdQ797iWlTKQ1qKeS56l7Lrm2FGCU3oNxbfhhocvLbnSlnALOidH9VjS9ogOpZEWUHkYiiklcym57VIpGLKSinjSjAolk2XXXZecv9uWEbSERbmWhci2nIscptd8FEFz0ZWCZRSASr043ZwEUr+VerGqNUOpVaW4HyvgnAJBSZRkrD8qDSFmIC2V0IhLvjh339wwEgOpG06hhjUQdBqz6xqtpBJIv/vIZ8vO0NoRRlsXQSmVgdEtpSKeNASEyEpKsWwF112qT5qFSu67CgWZ1rB4ftRXCgQNpFzn8QAAIABJREFURJ2KE5WXIGguusbL/+ZWgBIaOd2cBFI/lnqxqncQoJQy7y5ZVPsflaxqyv1YAbsK+C1R0pwZ0/Grm78xQYZiGXZLWUiNfe1qyf3dpwADqfvOxNaKjJl1KYZUAqm0kNJgNzz82R1qkU78BACiHRF0TI4KK2lre1hYSQlKQyKetEXUJ82RS7CIJdVdd1X6qjKR2jowH3ZOjGbQ+/pwoBIWORUnKq9DEF10jW+FVa/X543hFJD6udSLVeUZSq0qxf1YgcYo4PU41K9efA5OOOqQikDKJV8ac5+aPQsDabNPoIb5KUa0WKkXCaP0lfpQDOmGgVfKz9TSgrYuHUqj7WGRdVcmOdLLwbQgqxGU5kvBZLJ6kqOMhiyXgqnhFL37aPASFjkbJ0onH1QXXeOtr5d1lOZwCkj9XurF6qdQEKB0akcEVy6ea1US7scKuEYBrwFqKXddY8kXK+66XPLFNVewpoUwkNYkX3MfprhRo1XUGEcqYdQqkJKdkzLsdvZEEe2KCIspAWkkX580JEylEPBZSHJErrsZVVhKGUqbexcaOXsQExY5GScqzyrILrqNsI7SHD1zj8Zep+xYh9nO+yUopV6sahIUKL3ksJkgOOXGCnhVATcnSjpgn91x09cv38E6Sj8gwDRm0i0FpdSX+nHzhwIMpB4+R2OZFzOMGoH0sVd/W7QWqXHr0vE2Eg2JJEfRTnLdjSBCbrsUTxqmDwjxUSESHBmhVKMapWm2lHr4KlleOseJWpaqbMd4/1qkYn3ODGYY5eR9VuHqY+9zfNx6DUhxo2QhrVdzAkiDVOrF6jkkx4bw9zuusdrdk/0IRhlKPXl0vOgSCrgpUVIpd10JmRJKjTAqY0klrHLJF39ddQZSj56nMVa0VIZdso7Sa+XGJ3HfylvL7lQCKdUfJRDtmNyKaEcrCFDJShqimNJ85t1cjsrB5ERMqarkRJIjglKVvmocU+rRK1V22UEEUafjRElgdtGdeM0osy5l2K1XqxVIg1jqxepZMJRaVYr7sQLuVaBZiZLM7rqkULmERmYw5YRG7r1T1a6MgbRa5Zr8nDmbrhlKCRipD7X1/S/jp/9X/q/ZRoxsQQvaJ0XQPqkVrR0RtObjSXUracv2+qRmKFXIhZgTHTX5ajg6ffASFjkfJyoPJB3bhli/89l75vYMC6vogfPqUDfF0ds0cbB6W0dptlqBNKilXqweO0OpVaW4HyvgDQUaEYdqrj0qYdQIpUZrqBlGjeVeOH7UG/fKyioZSK2o5MI+BKBGKC3mskvLJjClWqTf+/NlZXcxwa6Z0+NJCUjpRfGk0kpaDEqzWlaUhdHIQkrZdxlKXXhj7C0piAmL6hEnKlUf7V0DJTlq7xAs9Paai65xS/W2jtJck+YcVYghreYXlyCXerFw/USXoEDpkv2nY8G0NquycD9WwBcK1ANQy7nrSssnQaiEUiOQ0r/Tfxvh1RdC8ybAQOrBS0CQKYG0GJTK+FFpIa0GSAlQqR5p15Qoot2twkoaCodEoqOWsB5ITu69VIc0S9ZYhlIP3qQdlxzEhEVO1xM1qkouuqNb1kBTU47fD7KKEpB6sTXCOiqBdI8PPya8OsytUvwRJzOyfrOCAqUHz+vCsQsnWxeGe7ICPlPAiURJK+65aYIqxs9naf0sBqTGREeVPr99JnsgtsNAWuKYtayGO5+6Fi9vfRrzpuyOy9//PUQj7a64FBI4S1lJjTVIZRzp9/58edlapGYLKf03/Q4XzceTkusuJTgSltLWkLCgtuTdd3Uo1a2kBKZkKVXzdUrpZ9zcr0BQQbQecaLytOtVW9SrLrrGd8HazUAsUf/3Rffs92P3Dz1amEj+9d3813Xjz2VnLvVi73wYSu3pxb1ZAT8oYDdR0vmnn4ALzjix6B8IjeVezNZRowsvx4/64ebsuAdHgJTg7amND+O5tx7DxqFXC7PM7J6HXabuiQ/s+THM6dnNUwq6FUglYBprjUp3XVkCxmwhpWcohrRSLdICOuaE4VM0euO3d0XQ3hNBa1sEYQml0VA+yRHFlFLu3RZoWaOllJIcaVAVTdQv5eZeBYKXsKh+caJ0yvVMXERxoref/lP3XiYLK4sngdc3WejoQJeuWe/Drsf+qWAhNcceyUyOZlBl62h14jOUVqcbP8UK+EmBcomSzNZR+Xum/Fqs3IsRTo0wWk0Yhp909tteagbSwfGt+P7jlyGpxEtq4zYLo5VD9AqQShg1JzmS7roSYG0BqYg93a4SJTJq725FtDOMSFtYuO+aLaUhnUp1K2lWT2wk4knTXKfUyn1rRp8gJiyqZ5wonWG9aovS2J857HFcdOhjzbgqjs7ZKOsoLbpjxhGY94GHCn9cM9e3M5YPMMIql3qp/siDAKWkznELJ7P7bvXXhJ8MkAIEqM8OtWHmkR/HQcefPmHnRtfbUvVHzeVeaACuP+q/C1QTkBphNNwSwYn7/Afet+CUgmtrX2wT/rH+IWwYfMVVLq9WjtHNQGq0gBpBtJyFlGqRPv7qvWW3bnSuNQIpmUtlkqNohwFKKa5U1CnVM+8SuOp1Ssl9l6HUyj1rRp8gJiyqZ5yoPEN20a18mxtpHaXVtO/0Xsx+//1FywkYY5QkjNLX8fFxPPjgg5U3wz1KKsBQypeDFWAFpAJqNoeMmkUyk0W6cyamnvM9tE6ZXfhDIX1Tzl1XflYX82hhlf2jQE1A+sDq27Fi3e+EGucefAXe846jLSlDsPfwKz/HPzf8sWBZXbDTfjj9gM8WXHuNQHj8Xudgt+l7448v34XNI+tA8HvSvhdg8cKJf2mxMi4tULoYP7XxETEeNXIvPuydJxbGLAekw4l+PLH2t/jbG78v7JfWf9TuH8F+c987QYNn3/or7n/xtqIW5GP2PBO9oxuKxqka5993zuG48PBvinGl5VO67JaqQSqhlZ4hKym569op/UIQanThFX+RCregrTOCtm5y3w0jki8HExZ1SvUkR/KvViLxkqrpltK0wX2XBuWwUkvvE6c7cZyo04rq47GLrnVd39wKUEKjRrW26Ydj1vv0/48y/jJTrIwA/Yz6PP3001i/fn2jlujbeQhKV/52ucjC6+fGllI/ny7vrVYF6HfBlJpDKpPFOL3ULDKdM9C533HY9fhP7hBOIb1WzJ/R8vOZ40drPRH3Pl81kCpaBv/1lwsxkuyHEZgqbdX4nLkvgeblR30fu07bU0CjTCpUakwjBDs1LsHvCfucO2F+o8txJRdl45qe3vhn/GrVD0tKQnNN7ZxZ6GN81jiPXBO9sSWUyjqjRpfdchbSmoBUUK2+DQGlXRHxam0nKI0ICym58FJ8aSHRUR6ENSoBo9BLQ1bNiphSgtQJFthKl4b/vSYFggmi9Y0TlQfCLrrWr2ZGAajUSyNb1zs+jmnvubEokBZLmkE/u+eeexq5RF/PFRQoPWheF5Ysmu7rs+TNsQLVKJBSsjqMKvornlYRS2ehdc/CLsd/Eu9870k7WEdLfTZLTxZaB8ePVnMa7n6maiAtBkxWtiqtqkb4JIvjfS/cIiyFEm7NQEo/P/fgryCWHinErBpB2O64XW2TcfxeZ2Na12zQ/Dev+IKAawmf4VDrDll2jT8zr18+Hw234esn/D+0RToLwC6B0qiZhE/jz4z7kTBrnMcIo8bSL8VqkJotpMPj/bZrkZoz78rzFVDaHRHWUgGlbREBqsJiKiyluguvaDmIEjWqkkWWXlo+Ay9BaZZNpVbeM7X0CWLConrHicrzYBddezez0dZRWt2MI+4FWUmNf1Uv9hd46RK2ceNGYSHl5pwCQYHSBdPbcfGhM50TjkdiBTyugKJlkVRywlVXh1EN8YyGsVQWMcox0j0TJ3zlNkyeubP4jDaHUUgrqTnW3+Oy8PJLKFA1kK4feAnL/+9LYlijZc/oxivnlKBltGJKSJN9JIBJoOtonVSy7IqcQ8JjS0toB/grNW5325SiUpjHLAakRhgutX4JkN1tkwU4Z9RUUauv8Xk5d6W9my2kxcq+GLPvyv7yazWlXwpimdiRrKIT3Hfb9DqlwlJKtUrzUCrANAcI662WE5ZSYTGlDyNRJoahtB6fTkFMWNSIOFHxRyE1jVj/61CSo44fnR+y6JYSZdXrjstVdkACUQJSalaB9A9/+IOIIeXmrAJBgdKpHRFcuXius+LxaKyABxVQtBwUVQfRRN5dl2A0JqA0i5GUhpGkhnccdhI+8rlv7wCkxWL82V3XgxfBxpIdAdJicGVcgwRHI9CVWqMEOnqmVB1QMzzaGVe6A1MM67+3rSzEkMr1lLOQUrxpMQinZ82ATrGk0qW5nIW02LO7TturYAU2g6+0fBotpNJVVwKqhFIzkFbKtFusFmkpIKWfCyilkjBdEZF9l14USyospeEQQi0hUcxUGEvzllJam7SWCjgVbrwMpTbes2W7BjVhUT3riRoFZxfd6m5qM6yjU9/9Q5DLrhFIjUXXjX99p+/feustto5Wd7yWngoSlF5y2EwQnHJjBYKoQDaXQ1oh62gWCSUnYkd1y6gOo8NJVXwdTapomTwLV9z11wKQShA1uu2ay3UFUdMg7LlqIC3laipFM1pD7QBpJSshjV8NkBYbt9gBOwWklOCpVAypXIu01prjcfedc5iIKzW768oSLvKrXQvpfSv/B6vefLLkvbYLpEYopey70Y6IgNFQhGJLQwJKKaZUfJigRYSh5ghIVYonzVtKFY4rdeKDhkCU3HNH+xJODOeZMbItJyHb8qGGrJdddKuXudHWUVrpvFPeLsCohFJzjbtIJCI+n+iXoCeffBLbtm2rfpP8ZEUFGEorSsQdWAFPK0D5QTLkqpvRgZTAM6Fsh9HRVBYjSRVjaU2AqZrL4ZIbfo7d9z90gsuuEUyNWdA9LQ4vvqwCVQOpMcbTDE40YzEgLedaa15luSy3dlx2zeMaLZnFLLvlgNSOy+7cye8sWEhpTJnN96B3fBAf2PNjhWzCcn1Gt11ycV61+clCPGs00l7YRrksu8YSMBJa6UFpKa219Eupm0SWUqpTSvGkBKaUdTecB1KKKQ2Fw6IkjIwrpdhRysArEhxReZiMbimlZEfswmvvEyuoCYsaFSdKp8EuuvbupLk3ZdUlC2kjWzHrqLnGnRFG6Ree3/zmN41cYmDnYigN7NHzxgOgAMFommBUzSGe1mF0lNx00zqcklV0KP9S8nlElnzxOhx2whmFPw4a3XWN2dHlHxYDIGMgt1g1kJJa5jqkSw78HA7e5RghZDEgNScFOu/QKwtlUmQpFfpKJU7sAKmdcY1AevZBXxLrNe7DalIjsnJe+r4bREbgYs9L916zNbTULTOuS/YpVkpHZtc1ZtkVbrCqKpIHGd11JbxKILWbaddci7TcO0RCqahTGg0j0p53242ERKIj4cJLFlNy4SVrab4sjJJRtseWkvtuJotsNpDvRdubDmLCokbFicrDSMe2iXjRerTPHPY4Ljr0sXoM7aoxKbMuZdhtZCtmHTUCqbGkAH3/3HPPYcOGBqcAbqQgLpuLodRlB8LLYQUcUEDTcsIqqrvqEpRmRcxoLKUhRnGjSd1SOphUBahKr7wzv3Q9Dj3+dGEhNScyYnddBw7GI0PUBKS0x9f6nsPPn7m+aJ1NqYGdsinFsuwan6cxzRZSsiBWKsdSLLFSsTMqB6Q0TzFwlOMYLcWl1kN9qKaqseYqPW/OKlwMZIuVfZFWUStAWlOmXQthnjKmlJIdRdpCejxpvhyM+D6iJz7SY0t1y60oBUMwrWhQqDSMQtbTnLCccr3S4p8iQU1Y1Kg4Ual6vH8tUrE+xz/K5/YM4+pj7wMlMPJ7a4Z1lOJGyUJKzZgEwwikZB01/hX+j3/8IyczavBlDBKULtl/OhZMa2uwwjwdK9A4Bej3ubSqu+omVIob1URCo7EkJTLKChfd0aSG4ZSK0bQKY5GFr//vE9hp7i4lLaQTKjc0bks8U4MVqBlIab2jyUG81PsvPLXxkQlJgnabtrdwO33v/JMmuKhKa+hzbz1eANmZ3fNwzF5nYv+5R4LAz46FVLq0WhmX1kv97n7uu3hjYLWQe07Pbjhi/odx7wu3lC37Ypzn16tuFEmRZDO74laqo1rMzdkYc1qqtqvZQmp00zXWJJX9aH0SZOn7q363pOwVqyaO1DggQalw3W0Po7UjgnBrvhxMOISwSHYURoQspeEQ/boosh0RlIrSMBlVQGlOZOPVkx9xvdLt6gYzYVFj6oka7zC56I5uWQNNTTn+ceznLLrFxGqGdXT2MU8h0vmOQoiA/GXGHD8q/xJPyYyeeeYZx8+aB6ysQJCg9OB5XTh24eTKonAPVsBjCtDvaZRRV1hGVT2rrg6hqkhoRN+PpFQMJzWMplRIV125TQLSGTvvWtY6Kv/A6DFpeLk2FHAESG3MF5iuxjI2n1t8UwHIyaL84398TehgdsktVUrHLJqxtIv83mwhNWbjNQKp05l2ix1oS7gF0faQANPW9u1QqltL9Vql9JViS2W5UoJSRSFLKbkeUzypXrc0k2FLaVATFunuucuQQ+MKztcrcRG9T4Liois/E9xgHZW/xJhr3BmtoytWrOBkRk38f2aG0iaKz1OzArUqYExiJKBUz6orYZSSGFHc6FhGT2JEbrzmdtNjb0yAUfp8Nv4hkWG01kPyxvMMpHU6J+lWTNbXcw+5ogCkRiuoGUjlM8Wsp7RMYxkXY6yosC6aYkhLAelPVlyNjYOvltx1rRZSOXAOOZF1V0BpG4EpJTtqybvw6omPWvNQKkrDkNsyZd6VLy1fEkYkPNKTHQXNWhrUhEUEopQ5l1x0G9XqmbgoSC66xvNauxmINTjpM9Udpfqjxl9gjKVejKUE6JeewcFBPPHEE426ZjxPCQUYSvlqsAIeVIBgNG8ZTWpZpDI5ETtKr3hGFZZRctMld90hct3NTHTVpR1Pmz0P19zzt4K7rtGTheuOevBO1LBkBtIaxCv3aKmSL/IZc1xssSRQxuy6BdDLEZjlRPIiY2Ij6a5rTmxkrkVaKbGRk0BKlEng2daRh9I2yr6bd+Gl0jCt+kv8NSxELryU0TQLLZtFVtOgpBXdUiospjndhTcgCY+CmbCo8e65+p1jF12nPwbjSeD1TU6PWn48ctMld13ZjH9hN1pIjdl1OZlRY8+o3GxBgVLS4LiFk9l91z1Xj1dShQL0u6Wi6kmMUqLMS05YP+kVz2fVFa66lFE3RZl2VWjGwNH8nJTM6Nyvfn+ChdSYWVdWZ6hiifyIxxRgIK3jgZF77p9fvRsbh7ZbJM2xsnJ6o7vuKft9GosXnl50ZcZapEbXXaOFlKDUCK00kATT4fFt+O4jlxdcZYtNUoDSnCmvkIXERgVwFt/oD+hxpRE9rrQtLBIekdsuwWhrW6vIwBuJUFxpuJCBlyBU31NWuPGqBKoZDVmNLKn+jS2lOqIEo2QdDVJrZD1Ro67solufW9YM66i51AvtzFzqRcaNSijlUi/1Of9qR2UorVY5fo4VaJwCEkZTlEnXAKOpPIwSiIoYUoobFd+roH8r1qjcy3lX/VBYSOXLXOqlcTvjmZqpAANpM9WvYu5SQCrdds3xpWYLKU1px23XTukX43Z0FN1OsFSHlErB6FCqZ+ENt4YQJatpK2W8zGfhjeixA/QoQWmhpI1Cbsm6Gy/FllJ6cXr5JRNvUBMWNbqMi7yj7KJbxYePxUeaYR2lpdkp9UK/+Lz22mt46aWXLO6KuzVKAYbSRinN87AC9hUowKiaRUrNiQRGZBXVXXX1eqMCSMkqmqEkRhqShhIv5hlPuuDzOOVTX5oAo+yqa/9c/PAEA6nHTrEckBqz7BpjTAUaGsjSjtuuU0BKa6A40UhbGNHOSNG4UmExbY2gJdSCcDiSR1qKHyWXXQ0qQamwlpKlNCcsppoG5Iq4gXjlWIOcsKjRcaLyTiipUZFFtx4taFl0i2n45laAEho1shUr9ULzl8qsS5ZSLvXSyBOyN1eQoPSgeV1YsqhxidvsnQT3ZgW2KyBgVMvl40ZzGFc0AaXktktuupTMKJ7JiUy6Y/lSLwSp2TIJQMg6euSHzxSf1eYyXax9sBRgIPXgeZcq/WKlFiltt5LbrtEz10kgFdZMEVca0hMeRcOIdpGFNIRQuAWtBKTRVlGrlGqWythSSpBEAEpxpbI8jA6m+Wy8om6pt6ylwU1Y1Jw4Ufk2Zxfd+n7gZRSASr00uslSL+IPX5QkLf+SQGostk7fc6mXRp+Q/fmCBKVTOyK4cvFc+yLxE6xAgxSg3wVVLavXGlX0eFGyiuowmk9klC/vEpNZdhXycisf6/XlW3+HvQ48gmG0Qefo5mkYSN18OkXWVizTrrkWqfxvozXVaCGlYcu57ZZMbFRlDGlhGwVmzIkY0rauVuHCS0AajupxpQSp5L5LbrwEpfSimqWUh1cHU4ot1S2lhdhSRXfl1VRvWEuDmrAo13IYtJZzm/KOYxfdxsjuBuuoEUplVl35VcaOcqmXxtyHWmdhKK1VQX6eFahdgQKMalkk0jmk6auoN0olXqRlVC/vMq7oNUcJVlUL3mvffXAldpq7i1ik/ENi7SvmEbyoAAOpx05NgqUxy64EUDOYGoGUtmnVbdeJTLvmGFIhswFI6T+FVTSf7ChCIBoNIRIla6luIRUuvFEdTLdn4qUMw2QR1UvECEupokIhKM3osaVkTXVjbGlQQbRZcaLyrc0uuo37kFv1euPmkjP9f/beA1ySqsz/fzvee+fODAxD3sGELMiPoIIL/tBdFTAvrmlZ4/5NIKz+VETWsLqKq645r6siuLIoICCoM+RhQCQMEgeRDAMDk+OdGzr/n+859fZ9+9yq6qrq6q7q7lPPc2+nU6dOvae6uj71fQOXepHZGNn9yyzzgtdbtmyxpV56P02RtzhsUHrK0XsSFFO7WAukwQIMo0hKNFNpqOREWh1tqDhRgCdcdSfKNfV6W6lGU+UaVQLAKPbvnNs2Knddu1gLWCDtw2NAgiZn1JVlX9qVfsEu+7nt9gpI2fS6VmleufGiVilAFYDKZWGgaqjnTt1SXHg2GoBPnYlXQ6mjmiqltKH+GgDTFCxwz31i1aahy5yr64kerWqKJrVYF93eWT4JdRQ1RwGkWBhIpbsubmSZUGpLvfTumIhrSxZK47Kk7cdaIJwFKtW6UkRR1kU9VgGgjWbMKIB0olRTf1BGAadBYRTK6Dd/d2e4AdnWA2sBC6R9OLVuiY1kQiMJpKykYjdNt92frPg8rRYladgU3QRSNQ4X+RLJjqCOAjpRGka58KrXKA+jgRQJj6CYomapUkCooWIaULe0WqpoN96mS29d1TRFmZikkh4Nb+bcZONEcYxZF93en9iSUEfblXrh2FEJprbUS++PjTi2CCj985Xn0dY1D8fRXar7gEJqldJUT9FQDK5crasERkoZrel6o3DTnZjRquhOuOtWarR9GnVGNZTWfBIYmUZ73pEvoU/++LKhsKXdyfYWGHog3Ty5jn51+7fokU33UC6Tp9cd8p45NUBr9Rqdc8uZ9NDGu+ijL/8u7bPwWe0t2+UWDJqATAZQqZLKLLum6y4PzSvbbhxA6gqeTsdz3Hmd95FdF+VgVK1SKKQA07wuD8NAWkTdUkBqXpeKUal7G0SYo0q5qtx4y6WyAlPEm1bKeNRqaYjzZEezN8wJixqZA6ieeRc1KLmskdZFt6PDN9LKyKoLhbTXC5d6wXbdkhnhxpU+V2i3/9WrV9PKlSt7PUy7vZgsMGxQeuLhi2n/3UZisp7txlogmAVwzahhFCDaINQbLdW1m+7kDEBUu+jCNRdlXfAHOA2qjPIoXvr3b6P3f/4HwQZlWw28BfoKSB/ccBctf/DX9MCG29XEACCPeMYr6M2Hn0rF/GjLZG2d2kjXPfRr+tMTy2m6slN9tv/uh9Kbn/8vTaCs1Mr05aveR9umN7as+64XfZJeuN/Lmu9des9P6PqHL6FXHfQOevXBySRlkQP0iyM1lVK/OFIvt934gFRjactixJE2P+P3M+TEjiKeVKumSi2Fy24BSY/ySimFago4RbwpapyCNqGUAkQr5YpOftQsE6PhlN14uwmmNk70gERPmtZFNxnzI7MuMuz2cmmnjrrFjy5btowmJyd7OUy7rZgtYKE0ZoPa7qwFhAWQowOlXeCeyzGjZcAo3HRndDZdwCgAFDGjgNMdpZpqH3b5h5POoDee/K9hV7PtB9QCfQOkDIVu81DMjdBnX/0/NH9kV/WxF2gyxH74775Jz9ztQHp00730/RtOp0P2eTG978X/Trc+fiWdf8e3W8DTbJOW48CMI3VLbGSqpAoPDRoL4rYbd+kX/4RHmmEBmVIt1VCa1W67I3nKIkvvaJHyOR1rmkM2XjU52o0X+45svBW48laRkbemysTAjbcbiY+GGUSTjhPFrFsX3eTOTEmpo1zqxYwdxWu32FFb6iW5YyTuLQ8blL5oyTgdf8AucZvR9mct0GKBWr1BpYqOAUU5F8SLlgCn1boDo7r2KMq8AEKRYRfqaBQYxYahjkIltYu1ACzQN0D6+3vPoYnS1qYaCrX057f+R1P9lKomwysUVIZPuOZ+c/mHVPsluz6XPvy336A12x5WQMrKpwmfDLZT5R0twJuWQ8ct065USBlI/eJIH93wZ/rZjWfO2aVu1iJtC6SaK3XNUpWJV7vvoiRM1nHf5Qy8SjEt5qlYLFAmh4RIukQMFNOqU7cUMFpxsvECUvGaobTTjLxT28u09sGtQ5iwKPk4UT5oSxMbaGJjd9K7HrHkMfrJm89Ky1c+leNIQh0d3+8fCQopFq9kRmbtUVvqJZWHT+RBWSiNbDq7orVAiwUgOsDDrFTRymi5hjqjGkq57iiU0CnAKNTRGSerbqmmoDXqYoE0quUGc72+AVLT/BzX+ed1t6qPGCqlOsrKJ6+0b3RuAAAgAElEQVRrgmqtXvFUSI8/6O0qbhT9my68aTgUzBqjsuSL+dyvHin2xU0l7UUt0tYzouHcKwagFI9CVtUsLYzlKJvPzJaEUdl48zQyVqRsRseaqmy8SCOeaaiERirRUU1n4kWMKVx6+bnKyOvEmIaZ12FOWJSGOFGeq+1rV1FlenuYqQvc9uSjl9NJR10buP0wNkxaHZVA6lXqBWC6efNmW+plAA/QYYJSTN8rD9jFKqUDeBwnuUuAUWTSrQBIq6QAE/Gjk4BTVWsUyYwatKNUFXVHoYxCQa11NHRk2OUapB11ZFceCAsMDJAyNEol1ARJdsnFzOGzZ+52UFM15dlkVXXdjseV+64JtWmZdbc4UjO5kamQ8jqm2+4jUEn/cCZltM+rWtIEpKyWohwMoLSZkbeYV4oolNPiWIFySGDiZOLFI5Ie6fpWSGjU0CVilMuuTnzE5WKgkgJUa9X2GXmHOWFR0vVE5XcPLrrbn15FtepM7F/JfRdupc8ffzFBHbWLvwUeWkM0MdVbK7VTR83YUQCpLfXS2znq5dYslPbS2nZbg2QBXBdVqho8y3XSimhNZ9CF6y6gFHVH4aY7WdLlXdAGaine63T5n9s3d9qFXX+ALNC3QCrBU8aQststQ6dMTuT2Gd476+bPK1dewOiJR3yUnrP4EAWqi8f3Vq69ZsKktMx/u3qkrJSinZ/bLvbnx9d9np7Y+pf2QDqHVr2t4e+aOzfZUUvXZglRJ+kRoBlZdkfG8yrGVGfhhdtulrK5HI2M5lU8qQbTAhWQYTOfJWTwhRsv2wRgWqlUVIwp3Hm1Gy8SH3mXirFxosnVE5VHWTcTF1kX3eBnt53TRA8+Gbx9XC1RdxT1R7Gwu66pjppQaku9xGX9dPZjoTSd82JHlV4LwDOsgiSQjnsu3HSRsEgBaQlqaUMlL4JiipjRiVJV1SKdVLGlncMoLGOBNL3HRxIj60sgNd11pRIaFkhNo3Pf96+/XcWfzh/ZpW1ZmCQmTsFbQyt/DJysiLrVJPXLtou+HlmvY0lZJY0v027wLLtBgJRtPRtbmqXCqFZKoaAinhSPo2NFDaZ5JyNvUZeLAZgqewE+azWlkpbL+CtTDQpqBVBaU6ViuIbp8IJoeuJEMe/dTFyE/q2LbrgzWRLqaH7efoRkRrzIUi+czMiMHbXJjMLNa7+2tlDarzNnx91rC1SrDeWiCwidgUJaadCUSmBUpxmlfjo1RuGuWwWMAkp1Rl2sF8dia5DGYcXB6qMvgVRm3DVdajsFUlni5dgDTwxUFiapQ8ItjlTGj7ILb5Bsu9iH/17+7/TktvvV7nQTSHX/0RRSOTjAc3E0T/lRJDPKULbgJD7KIuZUZ9+VYIoyMYWCBlOd96hB9WpNJT+CSoq/0kxJqaUA1qmJMq358xaa3FpKaooT226a4kRhhG7WFrUuuuEPs6TU0bClXgCnS5cutaVewk9xX64BKF1730p65ObL+3L8YQd95JJxOvGw5Go+hx2vbZ+8BRAfClUUNUaRQVfXGG2omqIMn3DhBZRCKd1ZqdEOlHsp16gGASSmXbA1SGMy5AB103dAimy71z54gZoCt/hOCaRm3VCOIZXZd+Vcmll2g5SFSfJYYCBVgOe4o3olNwritou6pF+7/EOq5Er3gdTAXmeDze16uOw27S0+B4yiRml+DCop4kjZlZdLwmRVFt7CSIFGHCjNF3WMKTLy1htaLcXfzHRJAerGJ7fRA398OsnpTWjbi6mWfRc1KNl6onLnrYtuQoeCz2ZXryNCQqNeL0tOeKq5SamOwkWX/+AVwS67Vh3t9Qwlv71hg9JFY3n69Mv3Td7wdgSptoBKXgQX3SpUT1LqaBk33qGO4mZ8taFiR5VLbqVOO2Zm3XWRWbceI4zCUBZIU324JDK4vgJSmZQIMPquF/3rnPhOGVvqlWXXrFsKy7uVeGEg9SoLk8iMGRsN4rYbNLkRuv7RNZ+jNTseUFtJtPRLCCBtlojJZylfzBDXLM3nsy1lYuDCCzCFUlocKao/lZE351QwRYB/pUI7t03TDReuSsP09nAMiykN9UTlDlsX3R5Of4hNlStEKPXS68UrmZGEUQZRhtIVK1bQxo0bez1Uu72ELTCMUHrK0XsS4NQu1gKmBVBfFPXZoYrO1EirowDTulY+ERuKWFHEkMI1F2C6Q72v34MyGvfyDyedQW88+V/j7tb218cW6BsgDQKjmAcZXyqVUFm31ARVuY5bPCq35zGYymuS8++WbddNJQ3qtuulkracj0Kcm8ImNjKV2aZtnaRG8rX5XJUuzTRU7GiukNFJj1TdUoAp4kmhnM668Y6MFFXio5HREeXeq5ThRoP+cMk9tOmp7pQSSfJY8dp2PfM6qmfSkbCIx2hddNN4pOgxJaWOInYUMaRm3VG8NpMY4fXMzIxy17XLcFrAQulwzrvd61kLzKqiDarWtYsu4kVnAKeOmy7gE3GkAM+JmapSTFHiRWXaRS6NLsAoRmhrkNoj1bRAXwCprC3qNYVLdn1uMyOuzJxrtndTRxk0TVCVaiv34+Xum9ShJUu5mG67Jphypl08YjHLv/A+XHjLD+nup29IViFVAxRWDQikciXEihZGtEqKLLyAU8SW4n0dXzqi3HbH5o2prLyjY6P0wJ+eoPtXrk5qOnu63bTFifLOWxfdnh4GoTd2x4OhV+l4hXalXhArakKpLfXSsdn7vgMLpX0/hXYHoligQQokOYsu6osCQMuVBk3XdPIiFSda0gooao1OVWo0UdaxpNtLNYKq2g1llHfnUz/5LR10xDFR9s6uM6AWGBggNUFz69RGuuCO79ADG25XUweQfMGSv6NXHPhW2mfhs5rTiXbfu/40lU3XrcSLW1mYFz3juFQdDqbbLl7LTLsMpkFV0i2TG+jryz5EGceVVdOrQL2EFNIWRvV06W39QJWJgUo6AhDVsaYAUk6ABDAdmzeqwXR8jK7+H328DPaSvjhR2Nu66Kb/qEtKHQ1S6sXMrmtLvaT/eOrFCC2U9sLKdhupsQBiRZ3ERdUGVFFSiYtUeRcopNWaTmRUbeh6onDNBZQim+4MZ9LtnjLKdvrm7+6k3fd9RmrMZgeSvAX6AkiTN1O6R2C67TKQuimkpkqqIM/FJeOCm39Ad6/9w+yO+ymUPuaJ02U3CpDy0FRJiIKOLy0UNZyqWFOUhimiNEyOdm6cpodvX5fuye5odOmLE+XdsS66HU1sz1ZOQh1FzVEAKRbTXddMZsRQunr1alq5cmXP7GI3lG4LDCOUnnj4Ytp/t5F0T4wdXawWQC31qqov6iiiTjZdxIcqhbRaUzVF4YrL8aFIYgSVFGCKz1DWJYTmEHn8tgZpZNMN7IoWSAdkar2SG/lBqXT3Nc2wZecG+spvT6XCaE5/1CMgDQadZl0aOT6PU6kzfsSJZvMZKozkdIypct/VrrzrHtpGW9dODsgR0bobaYwT5RFaF93+OOSQVRcKaa8Xv1IvXrVHly1bZku99HqiUr69YYTSVx6wC6E0jF0G3AJOBt0aFFAAaZ100iIFolBIoYKi5qjOoAt1dBpwqhRSndgIUIo4017AKJRRKKR2sRaQFrBAOkDHA0OpzKrrVZfUjD11M8Oy239FNzz2G5XsZxCAdBZ2GyqzrooxHUUCJIBphp5ctYUq8G8ZoCWtcaIwsXXR7a8DDZl1kWG314tXqReGUTN21JZ66fUM9c/2hhFKX7RknI4/YJf+mSQ70lAWgCqKeM9yjRRQTlcbVEU23bqGT7jqAjZLKOeC5EUA0CpKujRosgRVtKZKwMC9t1fL8458CX3yx5f1anN2O31iAQukfTJRQYYZtAQM4ktlWwVqLiejTdvX0/k3fZ+enn4oMpBqCDROdM2ao17vO3vrV/olYAxp024tdU6dFxlSsA0gLY7m6cl7Nwcxc5+0SWecKBuvNLGBJjZ2JzvOvgu30uePv5iOWJJAbZI+OTrCDjMpdXThgafRwgM/roYr3XUBoV7qqC31EnZ2h6u9hdLhmu+B3dsGqVIugFCooABPpYpW8Fo/B4iixIsCUvVaq6K65qgu71LpcvIiN/vbGqQDe1R2tGMWSDsyX/pW5hhRM+MuIFQmN+LP/dx2sXdbJjbQFy/5II3NL7RiZYibad5AqnHVHRr93HLdP5vtzWVwbkDKGwaY5rK06fEd6ZvQ0CNKb5wo78rOjQ/RzMT60HsWZAVA6E/efFaQprZNCAskpY5yqRcGUkAo/7ll1gWo2mRGISZ2iJs+essV9MjNlw+NBeC+a5XSwZhuuOY2AJ1KGUVsqH5E9lwon0hqNAW33LJWP3WMaF2Ve4EqCuUULry9ihc1rW5rkA7GcRj3XlggjduiKehPZtPl55x1l9XRoBl3sTu33H8t/ebu/6ZsPjsHHoPsbuTERiEV0shA6uzEtrVTVK/pkjj9uKQ5ThT2hIvu9qdXUa060xXznnz0cjrpqGu70vcwd5qUOtqu1IvpqgtAtaVehvlIDb/vFkrD28yukaAFmqqods9FvCgy5kIRhUIK1RNJjQCleH+nAs+ak1EX2XXRRpd96WZJl3YWsjVI21loOD+3QDpg8y5dcaVKGiTjrlddUpjof1d8l+7d9Mem21yYyPeuAOksfeoZ9FNAg3xORBMbp/syhjTNcaL89bIuuv17onloDdHEVO/Hb5Z6YZddzqxrKqR43yYz6v089fsWLZT2+wwOx/ihiiJWFAmLyjUdG6riQ5G4SLjravWzpsq97ERJl6qOH90xo9VSwCtqlCa5WCBN0vrp3bYF0vTOTeSR+cWSmjVJpYuv4jaPE9XmHevph1d8jqZz21oAMMggIwOpC3S2nEbli3ZA6vTlOhZnJ/oPSOGe+1qqZ44OMg2JtOl24iLrotvdad05TfTgk93dhlvvYdRRVkptMqPez9OgbHHYoBSZd088bPGgTN9A70cdMZ4OiAJA8VzVEXUSESFJEUBTg6iOFUUplxkVO6prjkIVBZhCVU3DYmuQpmEW0jcGC6Tpm5OOR9SuLqkJpUESHGFQKAXz5ctOocJoviX0s92A4wTSFkaNGUgnt5SoNJVAGtF2BpzzefrjRDFk66IbemJTt0Ja1FEYhhMZMYBKl108v/7662nDhg2ps6EdUH9YwEJpf8zTUIxSlalrEFRRKKIAUZW8CApnTcMox46ilAugE48AUcST4hHuu4BVJDBC7GjSqqicN1uDdCiO4tA7aYE0tMn6YwXTdZdjRzmWNEqCI+z572/9Jf3h8d/oeNKAN9t6AqQOqfopoLOla9wHPr2jTPhL85L2OFG2XTdri9osur05QpNSR/Pz9iMkM8IiM+viObvr4jGfz6vXcN3dvHkzXXfddb0xjN3KwFpg2KB00ViePv3yfQd2Pvtxx1gRRToLZMCVMIrYT51NV8ePAj7hnqvqi6rnWgnViYt0pl2sE/BSrWfmskDaM1P31YYskPbVdIUbrKxL6pV1V9Ys5faK7XxiDL73+8/Q0zMPUybgcMICqcOWundPFdQvC6/H6VfddeRlbpt0AynKuHyEGpRuNyvrohvwS9EHzVavI0JCo14vi17wbYLLrheQumXXtcmMej1Lg7u9YYTSU47ekwCndknQAkhYVIdbLRFglONEy4gRdVx2AZhNZRRqaA2lXLRqOllBjdEqTZWR1EiDaZpUUbasrUGa4DGW8k1bIE35BHUyPNN1V8KnVErNrLxNZPOKJ51YT/911b/TVGNr4OG5lX7xAlVPIHU+aKJkHLVIxR5UZ2q0Y9N04H3qTcP0x4myHSoz21UW3W4tNotutyw7t99yhQilXpJYlpzwlCuMskIKIDWh1JZ6SWKmBnebFkoHd27TtmdKLFDZcxtUa2j3XACmKuXiACriQStw1XXKu0yruFHtugslVAFouUYTeD+lqijb3dYgTdsRmJ7xWCBNz1zEPhJZY9Qt427UBEcY6ENP30v/vfzfqYh40gCLdy1SgypbkhOFr0XazmV3FnbnKqRpA9J+cc+FTa2LboAvQR81SUod9UpmxPGjbpl177//frr33nv7yLp2qP1gAQul/TBL/T1GlTm3od1yAaOAUg2UOhsunkMxVXGgKla0RpUaqcy6gFTEle4UdUWnqrVUqqJyliyQ9vcx283RWyDtpnVT0LebSor3TIUUr2XGXQmzXrux9E+/ohUPXUL5gqhP6tF4Dih6ZcVNEEjr1QZtWzeZ+Kz1E4haF93ED5euDOCOB7vSbdtOETuKGFIsssyLnzq6dOlSmpxM/nvbdudsg76zgIXSvpuyvhgwXGlV5twa3HMbCkRVfKhTW7SilFDEi8J1l2FUx4mq+NEqXHV1fdEpJ24UCmraYkXdJsOWfOmLQzSRQVogTcTsvd2oV21ShlA3pRQjbAelm7avp18s/w6tKz1MOSQ58lnCxpG2d8t1NhYm026b0jD1WoO2rU3ywhZxou+iBh3Q2wMk4tasi25Ew6V8tbWbifDX6yVIqRdOZsRKqS310utZGr7tDSOUnnj4Ytp/t5Hhm+wu77ESAwSIctIilagIbrpO9lwAKtxwlduuU9IFiimSFk2VUWO0QdNOrCgy6Prl/OjyLoXu3gJpaJMNzQoWSIdgqr1cd6VSKrPwmgAr4dQ0F6D0O5d+msojO3yhtB+AFPu2Zc3OBI6I/ijjIg1jXXQTOEx6tMmk1NE9jrmIRha/WO0lFFGpkHJ2XQZRzrBrS7306KAY8s0MI5S+aMk4HX/ALkM+8zHsvlPCBe61SFaksufWdE1QFS+qXHM1kAJE4YoL91w8h/pZrpOCUC7vgphR3aZGVZ/kkzGMvCtd2BqkXTHrQHRqgXQgpjHYTkAJZbjkREZeKinHnLZTSdHfph3r6buXfZrKxR2UzbkrpZGBVA1Y7F9Lply/LLwuzittFFJsZWLjNFVKtWAGjaFVP7nnYneti24Mk57iLpBVF/GjvV4AogBShlEJpbLUCyc0sqVeej1DdnsWSu0xEMoCDVLxnIgRrQrXXLwHhbPS0CAKBRTZdWdUmRahiDquulBFVVmXslPaRcWV9od7rpu9LJCGOoqGqrEF0qGablJxogoscEJDdrd6XcWT8qOMJZUxpQyyXubaDCj97WeoVNjuCqWpAFIHbv0SH/UKSBuZo6mWeVdfHX3WRbevpivSYJFZFxl2e72YpV5k/VGuNWomNLKlXno9S3Z7FkrtMRDEAqglyooolE5AKNxz8R4AFM8Bo4BVgCjiRaF64j244CoFVNUXhWsu4kW1Oy+75/ZDrKiXnWwN0iBH0HC2sUA6ZPPeLp5UKqZhkxwBSv/t3PfTwj3GKJttrVIaJ5A6XKlnLkwMaQAgndxSotJUN6/I+ytOlL8e1kV38E8USamjsCyXesFzdtflRwmksuSLLfUy+MdkGvdw2KAUc/DKA3ax7rsBDkbOmqtKuMA9F+qok7So7MSPzlR05lxd3kW75+pERU7yIpVNV78HEJ106o1CSuinWFE3c+2+7zMICqldrAXcLGCBdAiPC4ZSCZym665b1t0g7ruA0s/98gM0f7fRFigNC6TBoNOvLIzHPcSmy6/759M7yoS/+Jf+ixOFDayLbvxHQlp7TEodXXjgabTwwI8rs0hllDPrugHp6tWraeXKlWk1pR3XgFvAQumAT3CI3UMYJxRRlS2X40RZEXVccxV8qlqiXOJF1w9Fe6V+KvhE1lxd8mUKCYugkDplYaCwDsLyktf/E73v379POKfbxVrAtIAF0iE8JmQpGAUd9XrzzywHI6GV3X0VLPqcIG+460q68NYf0viiWSj1AlINnr2tRernstsNIO23OFH+SpQmNtDExu7V/zj56OV00lHXDuE3MH27nKQ6yqVeGEZhHa47KpMZSXV02bJlttRL+g6joRqRhdKhmu7WnXVubM+65gIuHUXUccltuug6IAq3XERMoYYo1puuou7orAKqkhVVNKACTqGu4m+QlmNedyK993PfawKpTF43SPtp9yWaBSyQRrPbQKwl40kllLqVgQkTTwrj3HjPVXQBoHSXEco47rve4NlbINUQPPtfTmZ1pkY7Nk3HMr+Z7B5E+fdTg55LtVqFGg3ldBNL393uZPvaVVSZ3t6Vzey7cCt9/viL6Yglj3Wlf9tpeAs8tIZoYir8ep2u4VfqBRcrMokRK6W21EunVrfrx2WBYYTSI5eM04mHLY7LhH3XDxgRaqh2zyWVYKiKRwZR+ahgtK7aoYwL1gN4AlbhlgvFFO9zGZed5ar6DIpof1wphJu+17/3NDrh/ac3bzjK8Az0JG9KhuvZth4EC1ggHYRZjLgPXvGkZoIjhlXZXuFcm7t3f1x1NV1w6w9o3i6jlMm0U0LF6bclG66fW240l91eAGk2txflF/yQGlCfa2Vq1GtUV8mjAKa1traLOKUdrwYX3e1Pr6Jadabjvtw6AIT+5M1ndaVv22k0C+ycJnrwyWjrdrqWWeoF/bVTR1esWEEbN27sdNN2fWuBWCwwjFC6/+JR+uBRe8Ziv37phF1zAZFKvYSLrgOiOlOuk7DIcctV7rl1nYyIy7lwzKiqO4o6owBU5Z5bVwmL0Mdgoqie5Y9853w68IX/V53j5XnezBvQL8eEHWe8FrBAGq89+6o3t/qkXJvUrSxM2CRHMMalfziXrnvwYpq3cIQaKs/RXDXUP740KpC6bEu85aWQ1qsN2rZusuN5XLTvd4gyz6N6vUal0oyCUaWS1qtUr1WpAThtVB3VtOPNxdJBNxMXYYDWRTeWaYq9k6TUUVvqJfaptB0mZIGn71tJf77yvIS2nsxmF43l6dMv3zeZjfdoq+qeu6OIAhZns+VCGdXxoCppUV0nJeIY0TJAFFl0lSIKBRRgSjqOFCVeVBZdncRIKaeoeDBg7rnmFD338KPoQ988rwminDXdDU6xrlVLe3SQp2gzFkhTNBlJDMUvntTLdVfWM1WM1+ZEetkf/5eue+AiGl04Ej+QmtzZrtZom8/rtQZtW9sZkC7a6wO06x7vp0oV8FlXQFqrVqlcLlGtVqVateJAaZXqANQ6wNT55UvgIOh24iLropvApAbcZNrUUZnISMaP5vN5dSFjS70EnFjbrOcWGFYoPeXoPQlwOkiLVkN1HVEGUQ2e+n2omYBNrYJqGMVrgCfaICGRrjGqs+VCGVW1R+Giq+qNziqigw6ifFx8+ufX0G57L2mqo/L8LmtN82+AhdJB+kYF2xcLpMHsNLCtzMy5rIxihznBER5ZOeXapWGh9Lc3/S9dfe+FNLbLCGVzoiSMV9bb5vttFNKYgRTdbVmzM/J85wp70zMPvIwyuay6swrMhP3K5TJVKxWqAkyVYlpVz+s1wCn+4M7Limnvoke6XVvUuuhGPpR6suLqdURIaJTEErTUi8yya0u9JDFTdptBLWChNKilUtbO+a1uIDYUMOq45OrEQogPRcIiUoCJz0pOhlwFonjtuOUCRKVaqmuHOqVdHEUUqmgFMaIDrojKGT7pK+fQ/of9TbOklwRQWV/aBFMLpSn7nnR5OBZIu2zgfunejCeV4GmWhOHP+JH3sd0J9rIbz6WrVv2a5u1apFzBSfsdBEhdoLMF2cLUIm2noBLRtrVTStmMsszf7eO0YNfX0+gYarFmKZfPkbrbih+2Wo0qFQ2mlXKZKs6jUkwBoyrOtEo1xJyqBEjdXayLbnftm/beyxUilHpJYln0gm8TEhrJCw6z7qgEUTy3yYySmCm7zbAWsFAa1mLJtcdvM//V6tp1luuHVhw1tAqV1HHNZRddqJ8qZtRRSWcqNaV+shqK96GWAlynnZIuet36QCYr8pvBI459A731Y19qOddz/KhMWieT2PHnsgxYckeJ3XKvLGCBtFeW7oPthIFSM540SI1SmOCS639BV91zgSoJUxjNNVVE79hSx3Ce0GkoqAGAk5VLr4y3ExunqVKqRZqxBXv8RmUGzRcKVCiO0OjIGGVzOfUeMjupDH21KlWqFapWtBsvAFW59dY4vhSPnACpHjucWhfdSFM7cCv1mzq6dOlSW+pl4I7CwdwhC6Upnld1g1iHGmkl1CnX4jzOvtaflVV2XFKuuQykqq6oAtCactWdQuZcxy23VAeI6jhRHT+KfoYPRHEELNrrr+iMs66Yc+MRb5gqqZtSambhTfFRZYcWgwUskMZgxEHqQsaUmkqoqZRGhdJfX/1zuuqeC2nBHqNUHMu7l2Dxy7QbOAuvh+urlyrrTGRUIG1kXkyFsQ9SJpulkZExyuULCkyLIwDTUfU6l8tTJpNVmfRq9RqVS2Wq1uDGOwumOgGSk5m3iuRHWjlFdt5OF+ui26kFB2f9O7pXYtbXSH6lXrzqjlp1dHCOu2HZk2GF0hMPX0z774Z8ESlanEsBgGiLO66CUKeMiwOkKNNSgYuuct9tqFhQrAcAhfJZrmo1tKmIooQL4kSduFBVTxSlXJxkRSmyQs+HAlfdZx9yZHO7UvGU+QJkjWl+Lj1mbIKjnk9dIhu0QJqI2dO9UVZKMUqzPql8bcaWon1QpXTT9vX09Qv+lUqF7TQynicSYaXKOoGhM1rpF68su9j09I6y+gu71Bqvokbu7ymbhSI6Qrl8noojo1TIFylfLCowHRkZJSRoyQNMs4BxxJLUqVQuK5fe0sy0SoBUAqhWK03VFHGmKjNvHfG8+Avv0mtddMPO6OC2X7uZCH9JLHsfdwvl5+2nNi0Lo7vFFXEyI1vqJYmZstvs1ALDCqUvWjJOxx+wS6fm63h9zhWoQBQl2IgILrhQPPEe4BNJiOB+q8q4KLda3aYCt1wAaU3He8L9FtlzlToKAHVAFOAJ91xkzVU1RS2Iqnk79m2n0HFvP3XOHJolXszQDAmnEko7PhhsB6m3gAXS1E9RMgP0q1FqZt+NGlO6cds6+up5Z1C5uJ1G5ucpm3fiSnsGpGJDwsxRgbRUfhM16CjKZsqkhwoAACAASURBVPOULRQUcOYBo0opLVK+MKKgFK6888bmKWDN59Auq4C8DpegaplmZkqqfiniTTnWVMGpk50XUKoUUwWn+In1T4JkXXST+Q6leatpVEc5hsi8QJmZmSG469rFWqAfLWChtPezNhsbqmM9dVkVrYYCOpvlWxwlFMmKJJjquqLaTRfKp05UhPAZ0iVbFJTqTLmqfIt61AmP7EL0nENfRB/48tmuMMpvetWb5vO/LAcjb1xa+w6uBSyQDu7cdrxnYaCUlVNTIW2X6Gjj1nV0033X0FWrLqR5uxQpm3ek0i4rpLMoOvcHpDRZpcmtM6HtNzP9eqpWn0+ZXJGyuQJlc/nZR0Cp+nNU0uIIFRFjOjZGBYBpoUi5XEHBZRWgiR/CSplqVdQxLVEFsabVqk6EVCnrJEiIOVVtnT+X0jHWRTf0NA78Csiqi/jRJJY9jrmIUH8Ui3TfMpNcSCi1pV6SmCm7zTgtYKE0Tmt69OXEhgIK9R+UT62EQv3EewDPZtIiJzGRqifq/AFW2R0X6wA81Xt1csq21FVcKAAXcaPVRp0mSxZE5YzIuFFzpkyXXXbblfGjbvVJLZD24PuTgk1YIE3BJKR5CGGh1GyvwK/NXcP1m9fSTfdeTVfecyHN322EckUzA2+b0i8mU7aJEW11B54LpNWZGu3YNB16WmamjqaZ6aOVuy5lcpTNj1A2X1CKaUbBKcATsaR5KhQdV95CkeYvWKiy8SLOVN0VhGqayVC9UVeqKWfnRemYSrlC5fIMVSrIxlulKuDUAVMdZ1qnRr2qxm5ddENP4VCsgMy6yLDb6wUgCiA1YZQvNtwuSvCeLfXS65my2+uGBYYRSmHHVx6wS/fcd0WCIkCiShrovKdcc53suBwPWq3qBEYAU0Cmqi2KNnDfdVxvET/K9UWVe66jjrKbLpIUKTfdqgVRt++JGTcq23jFkEpVVMaQShW1G99J22e6LGCBNF3zkbrRSMXTdM1lVVQmO4qqlGLHf33tz+mquzWUFhFXmlAt0nq1QdvWTYaeCwWkU0c1xw3FMwOlND+iH3NIaoT38jrBkePKOzY6TplcjsbnL1BAqhMgIQ41r7PzUkbFv1SR7KhaU8opu/IiSy9UU2TqrdWrKv60WtpJ29feS5XpbaH3IcgK+y7cSp8//mJCjVG79JcFklRHvUq9SHVUKqM49levXk0rV67sLyPb0VoLeFhgescWuvFnXxg6+8QCpeLeMW7UqrhQlYNhFkIZPJVLLlxzkagI3kYq061WQtk1V0GpUkS1a676XNUNrVNZQSky5XIbx01XfaZdd+0y1wJecaPcUiqdZlIjE0pNGLWJjQb/iLNAOvhzHMseRlFKAVFYgiY6QlskO/rEj/6ZdtlrjIrzjGRHRumXbtUirdcatG1teCCtVpbQzu1vnlPKJpPNURZuvFBMlTuv48qb14/FkTGliI6MjisAHRkdo2JRx56OjCIJEkA228zOC7NCLVVw6gApsvSWyiWlpq59YAWVJruTsQYQ+pM3nxXLMWU76b0FklJHsadLTnhK7bC8sPCKI2K1dNmyZbbUS+8PE7vFLlrAQmkI43LoDh4VeDYUhOI3EFcXyi0X4In3nOdIFAiwhDoKMIWiqZRQxIQ6z1EvFH1hXRUPysmM6nWaKmvohNIK91ydWReuvn6pEEPs04A29YoblTDKz/3iR2Wmdf6twHt2GXwLWCAd/DmObQ/9oNRLJZXrSDj1G5RKdvTLM6hc2E7FcSiMrXGlmnKNVD6edUpdbmUGqFW6Zc3O0HbzAtLmCTmbU4mO4NKbzRcpB+UUsFocUbCJTLw5fA4QRXZexJkiEdKofiwUkBwpr1RULLhLXEUyBlXPtKxqmT74p9/R5PbuBAiefPRyOumoa0Pbxa6QDgskqY4uPPA0Wnjgx1uAVGZQdHPZsqVe0nHc2FHEb4FhhdIjl4zTiYct9jeogFBdK1Tf1FblWTg5kQLSWQidVUT1exUHNrlsC9aFiy2rowBSuPTiPVXOBVlzHcVUAaiC1Lou+eJcbFhR1H/a/Fx15Y1IVkb9FFKb0Cj+c04/9GiBtB9mKUVjDKOUShdfWUqmXUwpdhfJjn582dfpqZ0PqGRHuSJcV8USuE5pNCDdtnaK6sh+EGKp1xfSji3vmaOQ6i7EgDNZyhVGKYM40xyDaVZBKlx3m+68+YKKNUUt0xHEnBYKNDY+nwrK3TenysdkMvixJkKy3fVPP0p33XB+iBEHa2pddIPZKe2tHlpDNDGVzCiDlnqRcaQ2mVEyc2W32hsLDCuULhrL06dfvq/r7zl+JjkpkemKCzDk+FC40+JzKJy6hEujBUKVQupkyWVVVLvharUUZVo0iOoMuijXgtcAVLjwqjE47sC9ORr6eythYNTvRiTfmDTLvVh33f4+PoKO3gJpUEvZdhqrnOAJCaZutUrNGqWmUir78jLthi1r6cZ7rqalt/2KxheNKBfebC5AFt4ACuiswup+33Ni4zRVSrVQs+4PpA6UioRL6g5hfkzXLc2PEWUz2qUXSmoOsIpSOE523kKRRkbGFJSOjo2rR7j2op5pAappLkO3Xn0ebV6/OtSY2zW2LrrtLNQfn++cJnrwyWTGOr7fPxLiR7H4FUY3y73YZEbJzJfdau8sMPRQqtRPfV0BCFQQ2nTHnS3XIkuyKM8gJ+ZTAyq73GoIVVlza7gFrN11AZoqOZEDo1A9GUgBtHiuaociLpV0zKlVQ4N/BzqBUbPEC25ISgVV/l4EH5Ft2a8WsEDarzOX4LjDQClgtROlFLt5wZXn0O9uOY8W7jGPRsfzlB/NtQiOmpQNgwTItOsXERIFSDGCbZs+4qGQzgXS2RFnKJcrKvfdTB5AqkvGoD6pUk0BrKhjipqmhQIV8oBT7dKLGFM837LuEfrzymWxHhWnvHg5feCoa20Ch1itmkxnSaqjfqVeOJYIar9VR5M5NuxWk7XAMEPpGS/duzUpkQOms/VCNWCqmFEnUZF22+VERfpzds1V4MoJjeCmyzDqKKCVOuBTAy3iQ2fB1kJolG/BWz76H3TEsW/wXNW8AYmGEjo5oy676PLvgYTSKOOy6/SnBSyQ9ue8pWLUbu67KtajVlNZYd3+oiil2NkNW9fRjy78Kj058QCN71pUamkmm5nl0JiBdHJLiUpT4Wtj7Nj6HqpXFzrjch+UOwiDoDOOOlqgDKAUJWOQlRdxpigdoy7adXZeZOAtQDUdnUeFYoHWP3YHbXzqwdiOiy++4RI64Xl3qKwRDQjFTj03m10wNhP3rKMk1VFZ6gU7LLMsyuQVZnbdpUuX2mRGPTtC7IaStsCwQunLn7OQ/vZZCxRQagidddnl5+xmK9VQnU2XVJwnIFRn0uWSLk4SIycOdNZNV7voInOuhli9LbtEs0C7jLp8vudHM5GRmTfAVEZt7dFo89LPa1kg7efZS8nYWQVl2PRy4TXVUgw/TAbe9ZvW0orbr6Df3/pLWrB4lEYXFGZjSyMDqRrFHEtO7ygT/sIuyLJbLS+JCKSzW0OSI6WYqqy8ulQMoJQBFYopVFQAKsD0iXuvDDtUz/YnvGgVAUh1kI5DohVd3M3CaWxm7llHq9cRIaFREotXqRczoYVUR20yoyRmym4zaQsMI5TuMpqjfzpsMS0YyTXBUimhyIIL11wnkZGqFeqUeoGLLWBVueY6f3DVBdTqGFAoqtpdV8WSNho0U3HKtyDZkZMtN+n57uftQxWFOuq3uIVn8Hlfnu/d1FELo/18dEQfuwXS6LazazoWYKiUYOqlkMr3GUjDQCnWQcKjz//4Y1QubKN5u45QYVSrpS1LAJfdWRSdC6SlySpNbp0JPcdxAalAU5WBV8eTop4p9lXDqYLUXI5q5Wnavu6+0GN1W2HfPXbS5V/9BdFMSd+uLpWJarj1jFoz6vY1UhjqR8TpWOU0Frt3q5NyhQilXpJauNQLts8XGTJhhbww4efXX389bdiwIakh2+1aCyRmgWGE0uftOUYvf/ZCXb4F90AdaMR1Qamq1U8Fm4BSBZhwxdUxn3g+U6k1Y0c5ey6gExCqy73ojLpWDI3nsG5X3oXP9eY5X4Kn9IiRNyflb0Q8o7W99JMFLJD202yleKwyi64EU3bfdXPl9SoJEyQLL9TS6++8kn5/y3laLZ1fpGxB1KrqEEirMzXasWk6tMWndh5P5emDheY6t3iqt8uu1+b0GhnSqqlSSQsoGaMV08rMdpretib0WN1W+NmZ19CR/2c9EUimVtWPMzPucMopD9VtbKK6w6uxDMR2EosF0q6O4sIE8aN8gbJ582a67rrrYtl324m1QD9aAFB6+6+/T3gchgXq6Jv/z24KHPHbz9lwZQ1RTlak1FGnLijulzZBVSUy0gopx5RW6rMeWMNgx17sY1QYDaKMyvjRXuyL3Ub6LGCBNH1z0rcjCpLsSGbfNV19wyqlMBTU0jPPOo1mclBLi1QcLYDcjDql4Uu/1KsN2rZuMvRczEwdTTNTR3mXfmmpn+pZPNXYrlnjJqMz0eXhylukammCytNbQ4/VXGHfPSbp8rOWzXow16vabbdS1kBaceAUKQxLjoKqAnjUlUHzr4HVLJx2PB9xdHBHfGHFoYfTTh0140bx2pZ6CW1mu8IAWmDYoPRlz15Ii0bzTcDkki06NtRROhVwOhl2oYwq99y6dtt1lFPt1mvjQrvxlQgDo9i+maCIkxnJREY2brQbM9W/fVog7d+5S+3IzZIwnGXXz403arIjGGH95rV0A9TSW3+papaOLURtT1231DOTbpvSMPVag7atDQ+k5dLBNDVxfNtapHPHZUKnnF6/zzJUq06rv06XL773BjrhFY8TjRZVCRrKwYage9xqhm8u3HbLGkzxp55XiWYArFUNrQBT3JqG75Xyv9Kr6dT+nY7Qrh/GAms3E+EviSVIqRc3ILWlXpKYLbvNNFpgmKB0ycIiHbTHPJ0tV8WIcuynjiUFoE47brpQQVHChVXTWXdcmym3W8fxor3+is446wrf7s0SLdIV10xgZ+NGuzVT/d2vBdL+nr/Ujh7wqYBQxW7oPxNIZTZeM2NvVLX0i2d/nGayWxWY5kfyCFxzTVrEPrV+pV+2rNkZ2r7VyhJCHKl7ndNZsIwPSOEqW6JqZSr0WM0VLv/kWbTvPjNE80Y1kBYLRGMjbeCUARVgWnJAFYE/UFRVpgkHTgnBQTrFf7jyrh3v17B2kKQ6uvdxt1B+3n7K9PJCxSuOCO/ff//9dO+99w7rdNn9thaYY4FhgdLRfJaev/c8pXSy4gnnG3bRxXscE6pAFNcU+gLD1gzt8vcmDIzy+Z5jQTkvgDzvy/fMrOtd3hXbfcotYIE05RPUr8Nzc9+V9UjdSsN41StlsA1iiw1QS++6SquluxZpZF5+NhOv7KCNQoqm29ZOUR2/fiGWJIC0Ua9QpRwens3duvuMLxCNFIjGR/RHUErH52kgxfsAVCjP2ews6LNyinhTxJo23XqhmFaJSohFrZOqVK4zVmjZ2oFTVk9DmNg2DWABZNVF/GgSi586KmOJzIRGttRLErNlt5l2CwwLlB6yxzyVuAjqJ9xu4ZILF13OpKtuWsNfx7ra9OyQBYy+9aP/Qc8+5EjfbUqwlG64srSLeTPSrDXKNy57tnN2Q6mzgAXS1E3JYA3IdMWVpV+CuPCaMBok4RHWufaWZfTbP55HE9XNNLagQCPzUdMTICXs2ybx0cTGaaqUwsl59fpC2rHlPTErpMoKbtVp1M7EAaSvOfBO+uyxF1OhkKV8IUtZQGghTzRWJCrkNIzOGyEqOFAK5RQuvQpOHZuqwFG47dacREhVomknIZIC1bL232U4ZfUUu1bVfVhAjef7j8y6yEeVxLLHMRcR6o9iMdVRvHbLrGtLvSQxU3ab/WKBYYDSvcaLTj1RnRWXS7ao3wULoYkcqid95RxfGJUQKTPkeimipqsudgrv2cVaABawQGqPg65bwC/Zkcy+y8+lUipdf004bTdwqKUrbr+SLrvxXFUeBlBaGMlRjrPx9hxIZ8EynMuus554kPveaNSoUuqs0OTbD1tO7z3iWgUQYM5cLkOFfIYKRcBplqiY04opFFKA6vwxDaeAUoCqgtOMo5xmNGEynE5N6gBSBadQTcualpRSqgrK6c+Fe6+KOUVyJO2VZZcQFkhSHQWIAkgljPJFh4wpkpl1AajIrLtx48YQe2mbWgsMlwUGHUpHctlm6oE66TAfuyRjgTDKKJ/rZTkvPyDl3wG5XjJ7abeaNgtYIE3bjAzweNxKw0iVlEGUM/HyZ50kPII5N2xZRz84/yv06Mb7aByZeOflqTCaU6DlF0M6uaVEpanwMtO2TR/xUEj9gHT2M/dDwDuxURxA+qaDltM/HXqtEjxH80QQk8GdhWKG8jn9VyzmKJPLUgZAD+U0DwV1hKiIhng+qtVUwCn+VPwuiJKz9UIlndKECSCdnNJtVK1TBAaponParRczw5l7OSmSk1dpgL8isexakuroohd8m+CyK4HU7UKFMy3i0ZZ6iWXabSdDYIFBh9IhmMLU72KQmFG387tbEiPTZdesRW3ddFN/OPR0gBZIe2puuzG32qN+rruyNEwnainqlt770J108XW/oJ31LSrpkYovHck5boVz78ZO7ygT/sIuSGpULS/xgF0ty0atReqewaFB5ZltYYfZ0v61z1lOb/jraxVfAiPhoavgFCJoVrNnseCAKdx68xnKZLOUHStoGIVyOg4gVQ01qKqVkFhKxpzCNzfjlJJBfKlTTgYuvSglAyBlQIX/LtRTqKg6eMhRUbVrr7Kjzd7bMo9JqqMYCJd6kRcanP7fzLTIUGpLvXT01bUrD5kFLJQO2YT3cHeDlHYxYRSv+dwuQzIYRiWomkDaw12zm+oDC1gg7YNJGrQhernw+pWH8Up4FNatB2B63crLFZjOXzxCo/MLVBzLU34Eil6rpUuTVZrcOhPa/EkAKVx2G0gwFHE5ap876J0HX9xcmxkTTMlQirxG4E78waV3pAi33qxST+EGnUEDKKR4BJCik5Ei0eiIduuFgRWcImZEEaYuWIrnKCFTcmytSsqIsjKgT06OhH0EpGJXubSMUwqVATWiCQZitYfWEE10nnA5ki3aJTNyix3Fe7bUSyRz25WG2AJT2zfT7Rf9gGZ2bBliK9hdj9MCRxz7BnrLR/+jbZdeNxtlwjozgZGsSSoTILXdmG0wVBawQDpU052unXUr9cKKKGfhNeNK+XPsiXQB5tdB9xC1S1fcdgVdesO5NLaoSGMOmGY5vhThjTM12rEpfH3PqZ3HU3n64B4qpETV8gTV605moKBGEO0OWPQY/b8XntV8p6kXNxzXXUcEheAJIFVw6jxX7rwFDaejo4DNjIZTZOuFSy7gdHxM9w04xWtIm4BXBadYnHqniDsFbQJQ8RxuvMjey8opYBXPAax4BKwq5ZQzIs0y7rAlSNo5TfTgkxEmP6ZVgpR6MaF09erVtHLlyphGYLuxFhg8C8ibrvI3c+uah+mu3/xo8HbY7lHPLXDs206h495+atvtyiR1YZIYybbq157Dedpu0TYYJgtYIB2m2U7hvppqabssvO2U0rCK6YYta+n75yG+9M80tktRZeQtjOYpk8tEBtKZqaNpZvIo4V0r3YG74bLbXSBVsO8cOyquFH+OUqo8dJ33dL6jDI0UkEk1Q6OjOQWaWdSDhTuvAtKiVk0Rb4pekRgJ8MpZfZWKKmrH1isOdNY1mAJSUe8Urr6AVvXIpWWQSMnx4eX4U2wFHr+OeDzILr5pVUfNBBeyDt2yZctocnIyhWcmOyRrgWQsYNbglhBqhrDc+7uf0o61jyUzULvVgbBAu0y6JkCabrftMupaN92BOEx6shMWSHtiZrsRPwv41Sx1iy+Vrr3mugqeImTnu+amZXTRNT+nSdpKYwsLNDpepGw+Q9s3hPN/3H2XvWl+4QS66/4x79IvLRVcDFiV9NdiNO+kRmhWrUxSvRY+3pU3sdvoVvrCMd9oblEqpF5DQmwp2FK58eK549Krku8iMS/gtJihXJbhlCjH9DqvqN1u4Q+MTpAEiWudog0CWDkxUtOVukEEFRgQij/EnEIGBajiT8WmOu6+Kv7UqX2K40G59zpuvk6eJeyXikUdgEy+SaujfqVe2F2LQZQz7NpSL/Z3wVpg9vfK7bcMnkJYONEft+HXpYmtdM9F37FmtBYIbYGgmXQlkJplvMLAqAm2oQdsVxh4C1ggHfgp7p8dDFuzlNvLu8YmjIaBU8SXXnvzMrrk+l/Q+KIRlfhoZjJYll2A6DGHHEf/8JJ30fI/raHvX3CPby3SWWaOB0hr1WmqVcPHu0YFUsn8EDTBjwyk6hGJkFApppkkSSun2Fvt2pujBmUop0jWydbLHUFNVYAK2gXZAlizWkWVdU+VizLcdeHCW3KglLSCCvUUCwAVdU9V7CkAFQGnnA1JxKHiLSebL7pkUO2Xb8/qdURIaJTEIku98EUHX7i4qaMMpitWrLClXpKYMLvNxC0gw034N8pUP/2UUZmJ/tFrz6PJDU8kvk92AP1jgagwGsVNF1axtUb759hIcqQWSJO0vt32HAsEUUvN5EfSjdfMxIsNhIFStFeJj267nC5e/gsa361IGYCQz/KGY96pQJSXPz+6hf7tR7f4Aql7pl0/FdRfIe0USDH27x/7meY+tFNITRGa28NSSh111FLAqcrS68Ap1lPKaUGhi+LLYiFLxQJKyjiACtUUcIpESOpxbPY1QJVTAANWm0W1AZtQE1glRZKkkv5cqaZl/YgFLr4qc69Dnvxcgiqes7uvs3NphVTsDkq9JLUEKfVixo5OT0/T0qVLkxqy3a61QE8tYOY7wMal6sm/W2apM37fLacC51cAjD51o679axdrgXYWCJpJV/1CO7Ge8gajWd5FhmDIjOoyeZGNGW03K/ZzWMACqT0OUmkBt4RHJnia7rz8OXaokxIxbJANm9fShVf9nG5/YoWrjaCKvv91H6cD9zus5fONW6fppC9f11MgrddKVK2Ecy82d8oVSBWVzcaQ8jpeQMrBpmA4/JYBRpHDCO+rUFHUN3XKlCL+FG0AqHDrRZKkAqBUJUnKUTaPmqc5yqi0vlkNqCMjRLmMzqiEeFRIsFhU4VROkuTInQBUlj2RHAlQioGreqdcbgZxp06SJJXt11Fdm+6+uHKEdKpzLWH9FiU1BbXbk1RHYXou9cIXMOZddAmjXArAlnpJ5WnXDiomC7gBqIRNdVptNNTvlMybwOuZtbjd2qEN/so7t9G6G34Z08htN4NsgagwapXRQT4q0rNvFkjTMxd2JIYFTLcm00VXAqnXjzv/8EuVNKxiumn7evrZsm/Q/U/co0YIEIUq+pJDj28ZMd8FBJB+4EvLYwZSDzJ0RtCoV6hS3tnRMYQYUsSSOlua7csNSI1G7RRVZkawJecvQqgoOFKxJDL2Oq9VGZks/uCtm3XiUQGmWZUgCfVPVSYluPSqcjJO4VSVLKlI1ACwOi6+gFeApMqTxFl5HXUUiiliSysAVQdKAad4rd6vanjlOqiAWLyv3ISdmFT1chZSM064ai859Y4HO5r2jlYOoo4yhHLdUby2pV46MrtdOUUWMJMQ8dDMUBJ5k9VUR2V2efO3jONIq9VqU1VFe1ZN8bj9riuoun19iqxih5I2C4Qt6+KWUdesJW2Wd7HZdNM26/01Hguk/TVfQzdaEySlShpEMTXjUjsBUy/jm24teH3Cab/zANJZsHScQkW3/m65rlJljECKsi8o/9IRkHpws1ueKRNOGVRnwRRcmaFspqHAFJ9rQM04tU9zlB0pUEaRqxNziuy9gEsVf+qoqIBMPGd/YkCqknAd4wE0sY5KluSopwBRhlX1HDGo+AzAWtXuvyhZw5DK2X1VGl9HTWVbOCGrqrCNI7bG9UVeu5kIf0ktbuooxmJeqDCM4tGWeklqtux2O7WACZ94jfO9WY5MffUdBZRda80bqvy+qX5KOJWuugyhDLOskOKx9OQqqq39S6e7Z9cfUAugviiANMjiBaJ+dUb5M3PdINuzbawF2AIWSO2x0BcWMGNL5Q++291l8yLAC0zDqqWmsbxiLN575tW0YfNUz2qRNho1qpQ6y2rTVSAVlGuqqcqmGceV11FMOUGSculFHKrjpYtHlJYpFjPqQhAJkkZQO7bRUBl8c8jeC3UUqiiSJUF6hVsvQBKdNv2EVRCrDm4FKWIdhlQFlYaaqmJQkSgpg5TGGkpVgiTH9Rf9A1gBqep9mSHJqZvD2X7ZAJxbiTP9esC83xc0SXV0fL9/JCikavpErBHfJWdlVCqkeG5LvfTFKXfoB+kGn/y74/YZv8fgKH9zzFhQt3rbDKZQQrHgUf6OsULK6+I1t61tepwyT2sPHrtYC7AFkLzoA1/6GeGx3SLjPM1SLbiRiPfMeFG+8WiV0XbWtZ8HsYAF0iBWsm1SZQEZH2r+6LvFlUoXKHlB0Yla6gWifKfwk9//A939wMa+AtJ3HnwxHbXPHWquW1xOw7jsekCV6s8UgF1e83Yheur40llQVWCKBElw7QWgqtDSjCplqtTVQlbFoAJQIVjmc1kVf5ot5iiDREn6TQ2l6BhwiThUjlFVcOp0jPFiI1wTVcGkLsHQAqKAU3zGpWi4PiqSL7F6ytl99VWmhmWVypezJQkDq+2IuF1u5iKeI6su4keTWvY+7hbKz9tPbd5MYGHCKL+2pV6Smi273SAW4N8W/p3QX3d9x8i8KeqmeEpVFOvIWFCpiPK6AEr+zeK2DKLmZ2hnfsYqKU1upnnr7w6yi7bNkFjg2LedQse9/dTAexuHMmqz6QY2t23oYgELpPaw6FsLmG5SXi68ZkwOv+aLDFMl9VJNzTuIWJ+zypmZ5z7xnRV01/0begakAJzyzLaO5vK1z1lOr3n2tfri7ZxSfgAAIABJREFUS/aUAJA2x9DQTAjgVC6+qBKDuqdOCCnaNfmyweopLh51DCoSJMHtF7CKfcpns5RFfOpoXidLYurFI+JPAalw98UCiAUFI15UZWLKzlpGxaQypMIFGKqoE2/K4OooHU1YVTDKmYCd5EkqZrWmVdoqVFXHp5ddf9UjTwC2MxuvuuoRolKwqkQdHRduK0t1VAJpO3XUlnqJfSpshxEt4OV1wxDKrrgSSjmeU2bFlWAq40a9MuRKl1vzBqoETvRbqVQUCPMju/DiNY8Fz3Mz22i37Q9EtIRdbZAsEKakC5+7ef/dkhexMsoqqQzHsMroIB05ye+LBdLk58COIKIFvO5Yu10geGUzNF15GVLdhuR2B1HGTsiA/6+ecwtd8cdHewqkcNltAGgiLr0CUgmbLfBrgK+Xqgp2xB88cjm57qxKqr1vwY+wBGA0x4Iokh0p118NqXlk8VUuwADNDBWQMMl5TmOOey8Tr0oP7HSkILU+C6mgZVY7m8mTHLdftYMOdDacZEoqZtXJ9ssAqmAWLr8oW+PEsWIb6E+Vo3FcgFV8ap02bSV69Ilepk5qPaj2OOYiQv1ReUEjYZS/C/l8Xt20YVcvm8wo4pfTrhbZAqZ7rTzH8/mf35M3NaULrpfyKW9uSrhEfwyPpnuumZBIuubyOvI9tGcAlW69ckzFygTtsfPhyDayKw6GBcJk0TXP3XjtdYNduurKax4TSAfDinYvkrKABdKkLG+3G6sFTDdedC4hVKqkfIEg72YHcd+VbonyxO125/Ccy+6hcy69WyiNEh40ec1NauTgmSdn+Cc9qpYnqF7X8UdRFrjrwm23BRI9hiRhMXJ7H5fdZp9t3HyR1ZaT6iqB0wkLhYIKr1z20gVnKqUVLr8OpKrQ0ZyuhYpHBacqHhUiaY5yoF20hcsvYkPRIVx80Sk+U0VWkUzJ8SWGa67yNVa/7FrWRaeAT06gxPGpnOVJufU6rsBw/21m8UWCJeczACr6QztAaq1Gjz5Upk2bo998iHJ88Dpw04W7Li9mvJG8gw4g5YsZW+qlE6vbdf0sIKETx6METXUuEVnVTAg1VU15k9Lr5ib6lO64/NpNFTVjPk2olBAqYRUQKtvKzLymF88hB+5Pmcdvoa3rn7IHypBaIEriIjaVCaJB40XlNdGQmt3udowWsEAaozFtV8laIKxi6nbhYV68mBfdeG0qQdJdl5+ffend9LPf3Old+qVFDTRgdQ7h8Si6C6TIsIvERsbW3OuQGmOM5OLrsjsyG2/YuFN59LFyChUVAqMKHXXqn3KYqALQnF4LiZKwo4VChgC5+YLO5Iv3MQ6d2TdLhUKOCsU81esNyrIbr/IfduRaQCmUVE25unM856BYbIaz/brCKrbGSZW4VI0DpwBUrFOr0t03bqbStAOyPf7ahS31woD661//uscjtZsbRAu0Uzyb5y/nZOIW2sHnefOmpNdNTC8w5RudJpyaCYhkiRYJmSaAsnsuv28qs17z+dKXvpTe+obX0U8/8z4LpYN40PvsE1TRt3zki4ESF/H1i/no5t0iPb5MTzB5HTRk5ra720ULWCDtonFt1723gNedcC9V1IRSvlCRI2+XwMjNheXO+9fRqV9aFnMt0jZAWpmkeg2ZYKMtfkBq8KfawBx4bF4JGjGoHHkpqNUVNt36bLeOj5svj5nFSZX4CPGnCB1VSulcSOVYVVZTVQyqk4hXP89QsYBsgyj1AIE0q1x+C8Wccneq1epaWc1kdIwqZ1/Cc6ifTMUwHsAVbfHcUWObSZTYL7mZCUqAaoNo5W8fjTbJMazFpV5kTLXpMWBm1l2zZg1BITVhgb9/rGqZn8cwXNtFH1vAvMkojxM3d1vpZssxoGY7Pse7KZzy90DCKcdryjIssj6om7uuVDQ5QZFMXCTjQ033XlZag07dG9/4RnrTm96kYNRCaVCr9X+7ThIXMVSa6qhbJl15jWNhtP+Pm7TugQXStM6MHVdHFmjnosUXJV4XK35Aaroomq+x7h1/WdtzIK1Vp6lWnYlst91Gt9IXjvnGLDQIwGwHpC2fuymfRgexAWkUiHX2S0GnkxQJcMqipgoXhbjZzOQ76/6rsvxCOUXSXhVGql1+VaKknE6kpD16ETeJ97Lagzen66hm8L5TYkbFq2JD6AAGAaDiCUMrPoe8C6jFys7fpicn6NE710ee505WbFfqhS9mzMd7772XkGFXft9w0W26V5rql58aZuG1k5ns/brmTQe3+XMLnQgCmbKN7MO8Ecnnffk+3pNAKVVJViplIiJ87qaI8nrcl4RYPAeAYsEjAyr3FRZAzdkDjAJKsVgo7f2x3estxpG4SAKpWTfafG2TF/V6hodzexZIh3Peh3Kv3eJM3S54+aJFKkB88uZHUzU1YynWbpygf/joBT1VSNMMpNqms4dd4kBqKqvO2FRmXicMlKvBAD6Rxwh5hRAyqoDVKT8DKOVkvRpK9et6raEgVUGvAtMM5RDbprgzq1yA640GFQtQVrWbsFrf2ahyB0bn7O7LMamFHG3aME2P/mVLIt9hs9QLBtFOHQWc3nTTTTQ9Pd0CoPICnqGAoYWBwVS5JMBKuJXG8PpOexlMAkwiRu3jjcpzJOxovjahk9u0A08+B5tzKV1sZRvTtZXP9RI85bFkAqlUKBlC0b9URAGR6INLrfDxJ1/zc1MdlQDKCYviPO5OPvlkeslLXtI8kiyU9vGXqs3Qjzj2DYR40TCLn5cX3zw040ZNzy8+14fZrm1rLRDGAhZIw1jLth0IC8i70V4XBebFFe+4vODyC+hPAkjrtRJVK1MdzdH3j/1Mc/0mP3p4CkvAVBeHzatP/cTMzeTq4usBhrMXsrO7EyfEziaVEmP1SKDEAAoBk71uwY1FJ4kS+lKgmtGPeK3VUK3AAkrxPv7UMYOYVAW2OuGRAlZAKQFItYMxZwEu5LJUqzdU/CraQ2l9fG2JNm0pdTTPUVZ2U0f5IkXGUeMCh//4Tvttt93WvLjn75BZo5EVU1aYTOAw3Tele6WpvOI1tm2Cj5tK5wZJs8efhizzPCHHYt64imLbMOvwttttlz/vBHy8zoM8N+a43W4SmPMmbWvOj9dNQznXEjZlexNC5TrYpnTBlXGlDJGmi66b0smKJh69aoi6uep63TwJM+9+bQGkiCOV9rRQGpd109FPWFUUo3a7XpHnaoZQ+R6fs908wdJhCTuKQbWABdJBnVm7X6Es4OcyZd5dDNrxUe84q2023bmZdv3iRP1jSBv1ClXKO4MOz7WdK5A6dOkHmC0AGgBgJby2pHQyNhKLquo2/oAlZlr2S/TDSipyGYEr2bOWwRPvaVhz6qeCPRVotr6vQkWVS69+1PCqy9LgPa2kMuxqlXXNxiqVyuZsdDTtgVYOWurFBNKtW7fS448/ri6WJdyZoMIAwEqWhAY3BYzfc1NNvRQ4E+ZMaJGG8OqjHQhGBcB264WFw0CTajRyA+92QO4GmHJu1dcG9XOdP/ma1zVB1Lw5IWET65gg6gap7DLLxwmvJ8ET70mw5GPOTTFlCHVLUMTrdUP9DDKPDKRsW17HQmkQ66W/TdhYUeyRvG4x4dLPRZfboo3+DXN+tNJvJjvCPreABdI+n0A7/PRaAC67azdMhKxF6g+drilvHRPEAaSIIUUsqbqwabk691c8W9onCKT6gmx24F7g66eQNvfFLRbWA5hVjl6GS0Cl4/qLvlTcKYeJQhnNzeYxgtKK8SJRL0JF0b0uTdMa04pqL1qBzdC2iYaq/tLLBTVHAaReFzoyI6OsOwo4ffLJJ1X8KF/YSM8CE1JNVc9NXZNwYz7nC3I3IGr3mbSnBB5+30vpMyHAb17coNMN+Fq+ekbJkrDz7ge6bp+5Qal8z0/F5LGZXihu4C/db+XNB4ZRBknZTsKl/NwNWM3+TYUUdjfrfUqwlOApYZSfe93MaHdjIez8BWn/2c9+lg466KCmQirHYKE0iAXT2SaKKup3jpZuuG61RTn8gvvw8wILarFGrUo7zz+dKg/cQLl9DqKF7/sZZYpjQVe37YbIAhZIh2iy7a721gKnfmkp3f7ntSGB1MEhTwHMG1gbjRpVSjs62kmUfUG23SaUNa/GA2bOFStGcdmdA4oB4HKO63CAdeIG0hZ7uUwRq59ox0mTMG48R3lTqajKUqYKbBGXysmSckSoLGPuc0eTHmBlv1IvMvZIuuryBc+dd96poFS6gjG0MnygLV9E4zlfEOG9IHfoTTXTfM3QaIKqhEmp4LlBptfnXgAS5H23cZrb9mpjTpvbvnn15Wcv0ybytalaS5vwc682bjcJTLiVbbgf+YhjTcZ1MmRijPzcBFi05/VMoOXyLGasqIwLlapnkLlIAki/973v0e677z5HheZjxEJpgJNcipoARF/4ihPouLefGnhUbu65fB5l0FSP911B9Su/Pqff3JJDqXjkm2nk+a9vUVcDD8CjoQXSTi04POtbIB2eubZ72mMLDC2QOnQ2FEDqBuBu9wx8XIRV4iP8sTuv85xVUq6pis+hjI6PatfeXi5c6oUvcOSFjnT/cgPSa665hp5++ml1kSNV0paLJMTWZlBKp67aMMwysObz+Wb9X1zwS3c0U3nlz0yVzgvg3ABMtm0HqkGgzwtweTsmxPiBjxdMsl1M5c5t/G5wyFDHcyvbMMjJvvk9VngliPL+SuWS51eOx3S95W2bZVB4W6ZrrnzNLrompJrut3xMyVIsshyLCdRu3zM/6EwCSH/wgx/Q4sWLXV2jLZT28kzZ+baiuOfy98bLTVeeoxvX/4hqt13gOdDCQS+jBW//Vuc74vTQLSCtrL6TJn72PqJcnha+72zKLzkktjHbjpKxgAXSZOxutzoEFvjij2+g31//YM8UUmiY5ZltHVn2nQdfTEftc4fqo63LrtGobfsoymWAdXqpkIZJhuRnD/VZgH1T8aWO+y+78u6xq3YD7tXip456wah8/7zzzqOJiYlmDKmMZ2IoxUW8fC6TbfDFlnyUmX3xvoRbqbDiM4CHXJe3Jd9jW0qINWNF5WsJLabLbTvV003JDAKgbm0k0DEESuBjCDQ/cwNSr3Hx+0HUTBNi5VgkwJoqpvmZ6V6L8ZsKKF6bpVVYCTXrhsp1ZV8SYt2+T15wmTYg/eEPf6gUUtOuPO+8b1Yp7dVZM/x2nnPoi+gtH/kiQR0NupiqKJ/TpGuuPBer88GK/6LqyvOJCqM0//9dRrn5u1F9x3qaPPv9VN++LnbAs0AadDZtOwuk9hiwFuiSBX568R101iV3CPfKlvQ9bRMeuQ/LL8a0oVx2G6hPEnF57XOW02uefa1auy1gGo3CtJexnS3d+GTdDRwP6gF6vttx25cgSqcZUyr6iQNITQBG98/a26mTGnGOw67mVuqFL3gYBFnRhJJpXgD99Kc/VUDKcCTv4mMsEi4ZVlntY7jEazw3YZbVLhNQ5YWZub8SJngs0i2YwUvGT5lj5tcMNLwNE1RMQHNrx21MsDVhwhy3CYoSkiU8cr8mHMqx8f54qZf8vnyUyqgEIZ5nU2nkuXKDUXO7bvAJe7hlxHUDU27rti2/4yHoZ2kD0osvvtjTZdk8jiyUhj0Ddrc9ABSqKMq5hFm8zkny5px5Lsbr6vIfUOXWXykgXfCR3yogRV+lOy6lqcu+qIYw/tYvU/Hg45qxn+NvOpNqGx+jmT+co9bb9bSllB1fRLXt62jmxl9Q6dbzm0PPP+uFNPrid1DxeS/X1xFGDOnYy0+mmZv+l6qP367gd+y4D9PYMe9qro/2pdt/o8ZTe/ov6v3s7s+ikSPe2Gw3dcW3VB/mItVd9DO9/EdUuu0iasxMqKYY27zXf4rye+4fxtS2bY8sYIG0R4a2mxk+C/z+hgcJKuksVHgBqTptCwMZVNZiOj8gJaqWJ6he14pQlCV1QCpMk0ogNaZOKp+DAKRupV4kxMlkRmapF74wOvPMM5sgyeDHwAnzebnfchsz0QZeu63PfUu4lO68HEvI23QDUzfFwRyjfC2/YyakSLVVHSY+yYkkkHn1KcfmBrpu0MjblZ/xexKAGRZle6/n3JZVTfmIdRgCTXdcN1A1IZrHyZAp3W+9yrPIbZp29LpB4DdvQT5LG5BeeumlzdhaqS6bNyF43yyURvl1jH+dTtxzzfMS30Bzg1D5Xvma71H5ll8qsFz40d9RfsFitWMAwMlLz1TPTSBt2XMHSBvlKdrxo7c3Yc+0DvoYOfTVLUDqZcHRl51E817xwbZtuV07IG1USrT9e2/Uiq+5WBff+A/kmHq0QBqTIW031gJsAb4IuPP+dXTql5Z5A6m64mMUNYDU+WyuVbsLpHDXhdvunM27MLKn22nLfs3ugWt7c3cClmPxhb24FFK3/fAZX9NmQZRVw8BBYRurLdmdaGykN983L3VUKqSsjpqPfIH0qU99Sg1WXjBJGJKAKRVQbiPdz7gfhlSGIzc1U16wSWtJsFPTYMSkmuu5fe7VN/cntyfh0Zw1N7CRECHhWvZtwic+kwBsbtMNeGUfPAdu4CrfwzbQlqFH1tzkMTCgMoDyWCSochv0JbPZ8j7ye+hDgqgXYLnZ3W8u3ObH7RvlBZ5pAtK99tqL4IVgQrx13+3NOTLKVqK455rnHHnOk6oo3udzsTx3MpSWrv4ulW4+r0XprDy6knae/wkNlw5wZkYXNBVSbBvq4/y3fEllyJWqp4zhhGI6cdZ7NQi26ac+vd2zbWbeIhp72Qcot2hfpcJynzJLr18MaRNYBXyin6nf/6fK9ht3nGyUY8CuM9cCFkjtUWEtEKMF5AXT7fc9TR/6yhVtoVPDSExAWpmkeq0ceY+QYReZdnnxBCUesRv8ObtjeLPqPTTbWyBtnX0XmDVjZHsFpFId5YshCYymOorXZikBrPfhD394jqstg4hUPyWYygssvvg3XXvla4YxCXAmeLpd0HmBiZc7HLeXLq5uyqUf8HipdnI/m98/Y/JNIJOwxwBoritdkN1AVrZ3A1LTHZdhUr7vpoq6tXODVYZPBkhzDHHCptcNAK8TZr8A6dlnn90EUjOJk9uc8v5apTTyT2WkFaOWcZHnLnlu8lJFObzBVEvRz8xV39FA6rHAPReZdlugU7jpYrXa1qea6iirltxdU2l1YBAQ6VX2xWzrlZiIATMIkEp11HNsxv5Emky7UuwWsEAau0lth8NoAfNCERdoazdO0Fs/cUlPgbRWnaZadSbyFPgBqcGT7oDZvLoNWCYmIpC2jCVg3Omc8Zvxnx7KamjX2w4V0nbj7BWQou4o6o+aF0NSHWUI9VJH8fmpp84tXeB1oS+BF98hGTeKdcw7/qZ6yv16ud7KL4ZUGPh9CZrme259SqXXBEEJUl4QyuswjJtfXFPpxOfSZdYL3uT7PEbZl/ncTXmU77EyivdYFeVHE0aly6ip2so+3ezl9V4QkIyrjZyDfgDSww8/nP7zP/+zRbU21VILpZF/EmNZMUoZF/Ncxedh04vEz0XXzbsEQDon/jKXp/x+h7XEV0ogNRXFpjrpuPfCNZcX8zMZi2rWITXdhNnFF7GflUduacaQct9BgFTCsufkWbfdWI7ruDuxQBq3RW1/Q2cBU3VgFeDpDTvonz55WV8B6W6jW+kLx3yjOYdSITVBSV9wz063H7g1122nkLr16QKtLWMJ6OZrjr9r2XmdDYUGWTHAFr3cAOdeAGl+3n4Ed103KJMXQBJI3dzEsP6//Mu/zDknRIUHsyMZN8oXXwxtbmM31/dz9ZWwKWGUt8mArL8Hs5PUbt/wuRuAtluPx94OJnlc5nmJ4VDCJZ+rTCA1wZFdZ7l9O3dQc6zS7u3g3LSn2+tutvEbq99+BfmsGz+OANKvfe1rLUmNpBu0jSnthtWD9dkJiJo3wNxA1E0h5fOz/EyeC6ev/LYG0jYqYRJAKuHVzcKxAalVSIMdwD1uZYG0xwa3mxscC5gXcVIp4DvUx33wgrbZdON02a3XSlStTEU2cidA2gJ8QWNO27ioSjdfTzjuQyDVF9Sz0+QH/iY477WIaOG8yFMcaEW/Ui8MflIVla66pmvtZz/7Wdq8eXPLdoPAV5A2QcHEDUQlUEp3Vzd3XYZT8zMTLCUsmtuU23ODFy/10ARjmSxIQqcZB2pCowRVtpt5DvOCqiBzEaRN0PlKElo7AVIvRTXQly5io1e+8pV0+umnq5siDJ9SIWU49br5wJu17rsRJ8BltThA1AtIJXB6qaMSXjE8eeOtGV/ZAZDG5bJrxno2ahVdW5SIpLttXC678c2w7akbFrBA2g2r2j4H3gJeqihfCOBzXAic/u0VtOqhTSFrkbr5fLZcJs31h3U+btQrVCnv7Mj+3z/2M831wyikJpC2vPaKOQ0BpM3+Qrj5eq5jAKG+UJ41m2fsbJCkRs5G2yrGKQbSJSc81TSGqSLKWFHTVdeEUaybBiANAktB2phAZbrDegGdG4jxe/LC0wvYvEBHvh8F4ry2Z55AgtgmSJuo2wvSd1xtWs605t0gPs+GfL+jE3KblQGkn/jEJxSQ+kGpm7ptzoeF0s5mKg4QxQjkjS+pdPLNQBlj76WIenl/xAGkZnzpwvf8hBD/KUGV1UzKFVyTI9UntzTjULltde39TSDlWFa3PpFYSboGj73qY82SMGbCpfn/+NVmCRouU4OkSwve/q3OJtuuHbsFLJDGblLb4aBbwIRReVfajN35+Ncvpz8/toMyuYKLWTTdzFVI3Yim5TKpL4HUFfoskKqJTZNCGiSZkVdmXQmkfGE1yEDqBaBB4CgqnPnBbTuYCjKuIG3iHHuQ7fWyTTsbetnf7/1u/iYCSM8444wmkFoo7aa13fuOC0T5nOnlnuumiMo4UTcINW94xQGkGKcEwjlWETGaLYDoMTXNEjF+5VqISLrsupV24VjXdnGkNstu778jQbZogTSIlWwbawHHAtLFzQRRE0ahkN71lzV02lcvpXxxPuUKY5TLj+D2J/cWHUhbKGZ2ehqNGlVKOzqaL8SQwnV3zibc3HDNxEDNK3T9xPg4kAo5R6nsIO60OYY24KsvJoUdvfYjhELasv9tbBcGSHdbSLR4QUdT7Ltyu1IvnGgon8+rWEjTXVdeVOG5BVLnu+CiqsWlaurjt/XbFgTi+mW9IPsSVxv55QiiTAdp371vK9G73/1u9cdzaZXSblq7te9OQJTPk26P8saen4uuCaNufZnWiAtI0a8qpXLZF6ny8M3NzRQPfx2NvvT/o/ye++tjslZtKqRww0XypMlff0qXmMnlafwNn1NZfXlBn5MXf5aqj9+u3srt+Vwa+Zu30tTvv9ICpPgMULzzvI82a6FKN19WQ8t3L21+nt39WTT2t++l4sHHqvI1dkmXBSyQpms+7GhSbAE/ZdQvicTZv76efn7JTVQY3YUKIwDTUcrmR7RbTlSFVJ3p5xorDiBF2Rdk252ziQSAVF9kze6na0ypT5vmPiQNpCFchE27mxzTTSANoo7yBZIEUtOVTN6Vt0Cqj984gambfQXp221/urlekL7jaiPPqv0ApFBHX/WqVzWPMfk75RVTat13O7vQiAtEJUBysjS3c6ks44LPZfZx7kOqo53tnV3bWiAZC1ggTcbudqt9ZgG+MJGJQkwIlfXf5EXB0+s30++vvpWuvGEVbZqoU2FsF8oXx9VfNpcnyuTctERPt9zmBy5Ais/KM9s6sm4oIDXoKUzMqVecZtvst3G4+TrjliYMpJDGCJZRt9dNIA1b6sWsd2cm04CZv/vd79IDDzzQckzGCQ9JK4O9hrNuw22Quen1PgcZU1xt+ED1glEv+/u939EJuc3KEkh5DF5Qyl48smSP/E0z98HGlLYaP04QNUEyjCpqnmdl/eVuHmu2b2uBblrAAmk3rWv7HggL8IWJ/JGXMOpWiJx/5OXFDcB06TW30hXXr6LNEzUNpiPzHTAtEGWywl4ucmTzU7+kRw3lstto1CPb/p0HX0xH7XOHWr9tYh4vIHUBPn2xMzuswImDuqSQzqrTekyu6mtcymqMINstIEXNUQApL/KOu1epF/N9t7v0Fkid48u67OrvWQTX4rhgM0g/8pztdRINq5xGPhkHWNEEUrZxOyg1Q064vTlHFkqJAKLHvu0UOuLYNwSYkblNzIy5aOEWJ2omKzJdct1i9M0Y0UgDtCtZC6TAAhZIUzAJdgjptkA7V10TSCWMul24AEzvXPUInX3hctq8A4rpQsoV51F+ZJyy+VHKKDD1h865tDhrw2p5gur1amSjvvY5y+k1z7527iaClnJpXtFFiyGdA4oBILatquoGyF0uF9OEXMceQcdormfaY8E8or0XRZ5ezxXblXrxS2RkZteVG7FAaoHUD/KCQGIv2/QbkH7rW98i1CI1F7/fLTPfgSxZJm/Acp/DCqWdgiiDp/koYdQrY66ZPdct8278vwK2R2uB5CxggTQ529st94kF3H7Y2ymkbj/q5u5qMH2Yll13F9378EYqztuV8qMLRIxp1sNt1w9WiSyQRlRiBQmGSTIU1fU26Hq9AlKvUi98wRQks65VSIPDpzrcIqiFbuvF2VcQ+Iu6vaT7Drp9Lxu3g1U/N99u/dx5ASnvQxillGNLvaD0ou9+lh5ddVu3diU1/UIN3f+wv6FnH3Jk5DGZqqhX5lwZM+oGoTK2lMHWqqKRp8WumGILWCBN8eTYoaXDAvyDLu8iy1icoK5PfnsDV95l191Jqx7aQCPzFlFu1El+lC2okjEZ4sy8btTU2nO1Mkn1Wjmy8eCuC7ddsSXnKttF8TQahXHx9YQ+U7lMQCFt7lYKXHZNIB0bIVqye+TpdV1x4YGn0cIDP64+86qBByB1qzvqp46iP6uQOl8f67IbKLFTXLAbFD6juN9GWSfeb+xsb+eddx7tvffent13qpTK+YBSOqhQ2ml8KE+APH9KgPRTRc1ERQzdsT/NAAAgAElEQVSpbufjbh1Htl9rgaQtYIE06Rmw20+1Bcz4UTNroZe7rrxgCXPXHMmPLr/uDlr18EblyqsSHxVGVbmYLMBUJkByTWpEVKtOU606E8muey2eT6e8JkuL1364ub5nrKcRdxkWYOME0ihuvn4xpD0BUjeYdxO/DUDvBpC2K/XCd+4ZSmWpF/POv3ngRQXSuMDErZ+ofXe7r04gKi61NeoYgqwXpE3UuYlr//n49Ttv9xOQsj2DKKWc7MhUSgcZShEX+uxDXxQ5PlRCoxdASrdcGRdqlnQxz6Um3Eb6UbcrWQv0iQUskPbJRNlhJmOBdkAqY3H4RxzvyR/wMEDKe7l2/Rb64nfOp3seeFqD6cg45YqoYwo4HaNMFiVjpGo6a5+oQHrYX+9NX/3Yq2l648301PVv6TqQekJfwNhOPzU2UvKkgIAYNRZ0znoBt9dthVSWevFSR2W9UamS8gWU6VYmv60WSLU1gsBYkDbd7ivqGIKsF6RNECAN0k+QNl629Hs/6jrd+gW79lod799uCauUtsu+289KadxqqAmieG16jrSrJ+p1Y8+657Y7su3ng2IBC6SDMpN2P7pmAb8fcj+FlNfjgUUD08101i+vpMtX3K3AFHVMs8V5Ks4UcJrN5p0kSLO7X6+VqFqZCmWPd7zu+fTO1z9frVOZfJJWX350c33feEo3qGrucEAXX1MV7CKQtgzXZzvNdt102XWzXQIKqV+pF3YlawekfjXwzj33XLr55tnC6UGBKgiYRG0T53px9tUJRMWlEEYdQ5D1grQJYs8g/QRp43Us+r0fdZ1QJ+QQjYMCKY/bSyn1q6Utb8zy0PrRfTcONVTCp3zupm66KaNmeRezhItVRUMc/LbpQFnAAulATafdmW5YQIKlVEHZfdesP8rvywsXtx/0MGNVJWPgzrviTtq4razLxag4U8DpCOVyRcedl6hRr1ClvDNw91877dV06AGzMUhhgFTv4+ymwsSQekJfyoE0armYqC7C5nr5HNGzvUPGAs87Gkp1lC+uzFindjDqp46iTwukekqCAFKQNt3uK+oYgqyXtjZR4NLvxmKUm46hvrAujcMA6TBCaTfUUDcQxXt+AGp+ZkG00yPfrj9oFrBAOmgzavcndguYMMnAKeHULDQu3Z3cYDTqhQvA9I57HqJly/9Ed9+/hgqjupapcuctzFNxptlMJhCQIl704//8khYYhfE6AdImZDpPzDBXWevTE0jdINdFRfXbVqAMthEV0kEC0qjqqJkNUl6gmV/AX/ziF3TLLbe0vB0ETNxgIch6QdpE7bufYTDOsXfTxkH6jqtNvwMpkhkhqVHYxVRJ8VoqpPJ1u9+ytCqlcZRscTuvuYU1SLhESIMZJypDG6Q3ifk87Dza9tYCg2QBC6SDNJt2X7pqAfkjLmHUTTXltm5xOPJiKiqYYkeVanrNSjr7gmupMLpAq6Zw6UXyoyxqmXovHC/q1eLhi/6q+ZGfy66+oGvtJbSLbxu3WAmxnSZC8oXYlg+Fu7FZf9UnC7AfZKdNIc3P24+QzIgXt7IEZjIjfi3v9vvBKI5vKKQWSLurkAYBNAukweaAvw9e5+Y0KaTPf/7z6Zvf/Gak3z233yg3t115A5bXMY+ltEBpXGpoGBA1XXC9EhiZiih7lkSavAFbqbb1KZr8zeep+vjtRLk8jR33YRo75l0te9moVWnn+adT5dGVtPDkcym/5/4DZgW7OxZI7TFgLRDCAm5QKn/YzQLjbj/mcSqmDKZ33IN6pn+ie+5/mgqjC6k4fzcFpm6LjBf12nXEkEIpNRhNUdoc1TMEkJoA6wqbcSikYuBBa4q6qrdOP74JlNxANkAsaNTtxeWyu+gF31Yuu/Liy89dN5/PK5c08wLMAml89USjgmXU9dwgNUhfQdp0s+8g2w/SxgvSo7zvt06In5hQTTsBUh4v31Dl37F+g1KGUDwiRrTTxUwiZKqYfsmKWBk123ipop2ONan1a9vX0cyNv6DSreerIYy/9cs0cuir5wyH25XvXkqNmQn1ef5ZL6R5r/9UEygblRJt/94bqb59Xcv6Zp9TV3yLZm76Xxp92Uk07xUfTGrX7Xa7aAELpF00ru16MC1gQin/sJuuvKaKav7wxw2mGAdU05/96kq6+uaHaXy3Z7RMgJeLrtssIcsusu2qfZMNEgbS5ngiJkIy9ydoxtw0ASnG8tezAnbkL9mSE55qrmu6oUlllGNIw5R64Y5xjC9dupSWLVvWMs6osBBkvSBt+DvbcmgHqBPqtl6cffV67GncXpAxxdXGaz6jvO+3TuQvaZsVX/WqV9EZZ5wRuXv5G2TW2ZYZ5GW5M/n7Z+5zr5TSuCEU+yFB1M8t14RNdtF1c8t16yfyZKVgRaiUAEMGUR6SG5B6gaZaJ5enhe87m/JLDqHK6jtp4mfvo8JBL6MFb/8Wle64lCYvPbMFPM02KTCFHUIXLGCBtAtGtV0OhwVkeRcTUiWMSrddt+f8oy4vsvzcwoJYF2C6/LYnadVD62j95p103NHPbWbRDbJ+T4HUoUQJfXNiQM3ESSGAtAmhHWTMTROQYn8O6BBIu13qRV6oWiDV37huQlSQvvsFnIPsSzfb8PnR6xzsd27u9Lwd5Nws23QKpPKYkDdMzXrb8nVSMaXdhlAJpaaniNtrvyRFg6aI8jGnwPDnJ9PYK06h3N4H0s5zP6Q+cgNSVjQlfMI1d8eP3q7U0tw+B9HC9/2MqmvvV0DKyqcJn02wndpGu562lLLji8J+TWz7PrGABdI+mSg7zHRagEHUhErTdddUS6WainW5fdCLxm5bY8OfPkY7Hr9QX0jLjbkppEajMDGnsq0XkGqbzA7CK6a0ZX23MVkgbRoRsaOIIXW7CHNTR2WmXa/skOYxyd8NqKP9oJAG/e7FBUN2e/qIMe0Zl32j9sPH8bAAaZqhlCF0/8P+hp59yJGx/ex5ueXy+25uuV6JiqQy6nY+jW3QKeuIwRHDMoFUqqOsfPLwTVBt1CqeCunY371fx40+cIOnW3DKzGKH04EFLJB2YLywq9ZqDfr8z/9Ct9y3lZ77V+P07Q8dSqPFXNhu+rY99v+nSx+ni69/OvD+d8tmUcbiZ3g3MDVVUy+XXm5nKq7mxVov775vue+btPm+b1GmEyB1oNAv5jQ2IPWB1iab9hJI3fY9SFbfAOuhybP2JipEPHW4lXpBn/KOv1upFzN+1K/2qHQFtEDqDl5RYaxf1gsChFH3JUjfUdv0E5C++93vpn/+53+O5ZogLe673YJQCYtu4OingkoYNZ+b50G/82IsE5WSTvyAVCqhJqyySy6DbH7JoU3VtLlrjktvbcPDyn3XhNqUmMAOI2YLWCANYNDNO8p06R+ept/fvI52TtfUGvlchg5+5gJ609/uS8ccujhAL0TdgqtAGzcaXXHrevrmhQ+r/QAYH/SMBVG6CbVOuVKn9/zn7bRhW5lGi1k69zNH0q7z3RPvcMfdslmUsQTZWRNMsY7p4uSW+Ei6S5kga1609QJMNz18IT1248do3giOdcCKs/dhFFI3uPKqW9ouc207hbTLQOrsikMWrapx1OREfuv5bQ+fdQKkfqVeGEo5XhSPMnZUKgfmBZ78fsjvAVx2L7/88jlfn24pY+b3xe110PeCQI3dnvO1CBCDG8Se3WoTpF/zGHY756fJZRdAij9T8QvyW+W3b17uu25xpfL3yvwuBI0pTQJC+fzlBphBMuW6lWyJax6izl8v1/MD0rCfof3O8z6qEx/l8jT+hs9R/pkvUKCaXfRXyrU3Uxzr5e7ZbSVgAQukbYx+76M76LNn39cEUbfmr/qbPen0Ew9ofoR1PvbDVXNgr1twFeW4SQJIo6iSndrMby7CqrVh7CzvNsuLcy9XXjcgdSsZE+SCKcg420Ht9I4n6ZqfHk3FPNGCcVKPY6NE+SySP7RuwROsOgDSOSVSLJC2GD0qkI4sfjEBSHnpRjIj89iHQmqBdPhiSIMCYLduTETpN8j5NU1A+olPfIIQRxonCLVTSqNA6bW/+hHdfu1lLeewbkComyuuPNd5JSsKAqBcpsUMWWCwDfK7O0htwkIn77vfetymWeLl4ZtU8qPM+KK2ZWEGybbDui8WSH1mfu3mGTr123cpGIWS+G/vOrCphj62dpL+7az7lNqH5dPv/Gt6+Qv2UM8tkMb3deoWkMY3Qv+e2oGpdNeVz01V1bwLrVjPRZHwG41Xe6/3b7nqm3Tb1d+iBfOIFi8kGhshKhaIRotE42OzcBoaSB1QFQ9zy8n4KKZB3HxdxxSkFIsJvgHGGlUh1XM4O2N+sbfmVC/ZXc9H2CVIqRepjprxpOYFndv2zRswt956K5133nlzmkYBhm5Cjtt3ym5PT1va5irIvEQZszxIw54vw56Pw3533dqffvrpTSDtFpTyzVIzsRGXhwlapxRA+ti9f1KxoL2ICYW9/LLltnPDdSvdIvs0n8cxn/3URzeBVJZ4GXvpewKVhekn29mxulvAAqnPkfHfv31MxTtikcDJq0hg5ZjQn1/xRHMd2fX/PWQ3+ty7D2qJIX33q55BF13/FN3zyA4FvO997TPprS9rTZ8JIPv5Fatb3IUPe85C+vCb96dn7T1PbUJC2xlvO4CeWD9F5y9/ytctNqhCGmT7vJ9X/2kD/delj7qqye965X70juP2c42hxTZ+9NvH6LIb16qu9ttzjN732mcq+PcCUry/7NZ1dPmt6+mhNZPN9V5z1F5NG8r5azcX3zj1EDr3qifV3JnuxHIMmMdPveOvVexvGNtIMOULPAmZ7TLxesWXhrkIaneB5tbX3TdfSE88fDPd/6cLaXyUaJf5RPNHST2HYgo4BRjBpZeF0zBJkDwhrEMg1TaenXUviG2rxKqOnIty7i7GWNBeA6lXqRepEJhAyq/DJjPi49sCqTvURQW9flkvCDRG3Zd257Ko/crfiX4A0q9//et0+OGHq/jvuAHJvJkqwdOrVql54zTM71PYi/Swami7REXy/GY+l7aNE/zD7nOa2gcFUrNuaDOGVJR+kftlZtkNUhYmTXaxY4luAQukHraTMYZeCYgkqDDEnL98TSAg9ZoyCb5yDGZ7GfspxyHb+cVpBgHSoNvHNrk/r/3yAtJCLtuEVLexLxjLz4FYr3V4fWwLsB8GSBFHu+LOTa5xtfLGA/cdxjZNjhH04aacBgHUsEqp24WbCcfy4s3rAmLb5idp9YM306pbL6R1j9+sFNJd5mkwxfN5AFQoqHminEy20ybmNHVA6gGg4m01nUHrl7as16aGa7cV0oUHnkYLD/z4nAtXt2RGMm6U6+yZLmtu33W3i1gA6S9/+cs5zbsJFb3suxP4iTLOftmeBdLoF2ZB1/za176mgJTVvkGHUi8Ile/LrLdm1lwvKHW72eaWrCjovAxDu6BJjTyz7BZG55RxcSvxwtvxKgszDLYeln20QOox0xJCoIp94T3Pc23J0CMBMYjLLjpjtW3rRKXpGiy35db3hq0l+v4lj6hMvdzWBFKp4nkdyEGANOj2JZwxsEn7MWS7qZ1y30/6+2cpdRP7+L1LHlFxuX5Ausv8Ar3z+P1o791G1Tof+8E9yoVa3kAIMhfcXo6F90PCtpzjoLbxsr+8WDMhU5aA8XLdDQKRZpt2EOwGzm7jN+F0/hjRrvNJJUACmI4UiObPIyoATiGbBok5badCBlA7g0Kin4LrVVJmEIDUq9RLOyA1s+v6XfTKY5mf33LLLfSrX/3KAmlMSX8skHbXhbjdeTCsctrNi8lzzjmH9tlnHwWkaYTSoL9TfjZqp4Ty+chUNdvBJ39urm+e36wi6j47vmVfatVmuRZZh7Ty6Eraef4nVPIiE1SbcaNGiRerkHbzDJKuvi2QJgSkpurKgMPvZzOZZkZaCUcSkFgBldAWNHttOyB1g0w2Fa/L25ou1RRQz5TrzYy9Ej55/O2A9KiD///2zj1IjupK80fvllq0JNSSsS0JSTZ6I5nHgAGheSCtJiZmBw/7smOGibVnx/Z6HeEd88fseocdYCNm1gGGsLHNYw0xHnvXHiYIds06Ai8arBUEegAaLbb1QC1LIISEjB7N6I0kNk5mn+pTp+/NvJmVVZVZ9VWE1NVV994853czq/Orc+650+iLvz8/EpjyyLKG1DLktNosglRHXmUeXK9lmZu0KsJWmMofcC0ebbpuUoTTns4iCvS4rsJKtl3oxxSLU07rfXPPRnr79Y1ROi+L02idKYvTofWmvEVJlNY7aigDNq1IUUJabKPpt20TpHkjq45+H5hG1Bdn7Ac99FYv+gbLilHZ7sVXWTdpSwPXFx58rnGEtAqCtCpCryp2VjlCmpRqWiZB+thjj0WCVIuvdqbvMhu91jTL3yr5IHMJQFcENESIukSpq58Voa7fgz5oO7yR3s7F5eqYDy6qVcStq5xrGzuio5LKa4Wq85iedN8Ox9/x7kGQllSQ6mid7yyUiN0VH55cS2tNiubqcdIEqY5wph1//gd7R4jn0Agpi0abWqvXyCatIeW1ta+8dry2hlTszBshZVsslzTf0tiEbqfjEqYucapvRn19tE02YqXFqKsYhesGIvRTsE6c7ttIU3pj0cSi9JKJRBOGIqjRNjIqauqLSmrhGNImdD1oqCCNWNf+M1u91A2SvzhR3jWkWQVpq7Z6YVw6qs9rzQYGBujb3/72iNMoT7pqM0VOVYReVewMmauytZGTtCqC9Ec/+lEkRm0WQ6tEqQhQW+AopNBR0t8VV1Q0rUCRLlLkKkjkS8vVdiAamvzXPosg5ZEuDB6iU//rv9B7AxvjgceMpfHL1lLPzf+axs78SO1g3O4fv/MZGjVpqnOLF9e2MBM+9ruhtyZoVxECEKSeicq7hpQjYlmiciyC+GGjeyGC1BUhbaUg1dFY3xpS3SZJXG7dfZz+8vu7agWRXL65opau6WtEkNr1oldfMXXEFj4hYj00Uu2yP+lGPeQGzt5U2YiorzqiThV23fRm+UwTcbr9pb+jsyf2U9+QOO1R6by85nTM6Hif05rN6gkEqeJiBPClfUTTA7cO1lu9uKKj/JpdMyqRUl+lSd95q78AkZvS3bt300MPPQRBipTdplXrDflcDGlTNUH61FNPefcJbrUotVV484pSLTx5PpKEaFparq8QW1IacJa/c2gLAiBQHAEIUg9LLZ702kHdXIQnv6aFYBGCNCkt1Jpsq8D61rvqfmkR0qSUXXt83faKWb21iOXqa2bQv/qtWc5qwL5CUS/tPEZf+W/bo0P4CiENvHkyEonShgsYuUR91pRdqZx711/viNboso0LZ0+mH296u25dahY2jVyqeb6l18eT/q6oqOwlp1OstJhoVJCKHSxMB4+8Sf9v0xP0iy1PxOtLJxJNnxJvG8NrTVmU9kyI155yWi9HT6PU3oC03shOn4gN2VIlpGKuY7uY0PWqdfYVmLKbRZAmRUclquCrrOtaZ+UTo/y6rRbNv7MgffjhhyFIIUghSBv5g+Do++STT0bRUV+KfbNFqVzzNitCi1FbByHpb4sVn1aQij9231BXhVzpawWuYEQ0tOCTEcOBQIMEIEgTAGrByRGvB7+0oiau/mH3cbrnuztre5RylVZJz9T9pFAPHyZpPaSNkOq1i3YPVC7g88T6A/Sr42ejYkvNEKRWkOs9WO3xxd+0qKBvDel9P9xd28bGpvquWt4/osquFqS8zc2aa2eSawseLUiZf+hcuKK9eh1vFjYNXp+5u7vEpf4G25ViZdN7XeI2t0FExOJ032sbaf/ujfSLl56Iih5xWu/Eoa1jeI9TjpryetPx4+PIKVfttetOG63MmyhijYIsa8puFkHq2upFRxaKio5qQarPNRakjzzyCAQpBCkEaSMfoKbvjBkzolR4u1dwK9J3xRSpb+DatsxGSNMycFyRUb1mXafkitjUn2NagNpMkAKxYygQAIEmEYAgTQH72I/3RXt6+h4sFlkU/eZVM2pNXFuCuPYhZRHrS9nl19NSQ11VdrOm7Lr8clWddbWTY/nsZDZLLr+kJjbTihrpYySl7OrocZL9zDDPXFh/XBHy0Llp0nUbNKwtVORLqWJxalMtfWtJk6K2QUYNNRJxGhVEGtgYRUc5SsqClIshsVjln/wai1IWpxxJ5de7UZDa9bGhgnTaVQ8QFzSSmzWZo6TKulqguiIWdp5tMSO58ZQvPXgNKQTpyMqw0XcfRqSGppVWoV+IL2VrI+d2nuyUoj4bQz9HWZB+85vfrFtDqjMddOVdX5Qw9FhJ7fTfGRsN1aJUznff35YQQaoFqo6W2s+3pOJrRfiMMUAABIonAEEawJSjoU/89AC9vOt4rfXsmRNpydxLatuO2GE4anjn49trayJ96adJgpTHlGjk379yuDYWH/tTt8yim5dPjwRtIxHSNEGX9fiu8VzFl3TK7rMvH6Zv/89f1vwLKWrEdn31B6/Rq3vejQ4577JJ9E9vuoy+8eQv69Jr+b2sc2G30fGlF4ewCTi9mtrE3iz40ndd33DbGwd9w1XkzZek9e7d9SK9MbAxEqiRIOVCSJzi20PE0VOu3MuClX+OHRun9g7tBx8zDKzMO9Q0tU+tnSNlN9exXCm7ypikfUjt8S6ZRHTZtPRTxxUd1TequiAK38wmVdf1Hc2mhvPvIkb55549e+jRRx8d0T2PqAoRMHLjqw+IfkOnewsFcAjzsrWRc6YKgnTJkiV055131glSnb6r9w+2aynTPzmytbBfStkMHV0p3nV9ytGSqulyG5cfNoqazXK0BgEQKAsBCNKyzESF7dDbwOi0Zr0eVPYirbCblTXdpuLy7zqKpX+333DLe/omIkRINAJLoqevv7aRfrYpTu3lSr2yz6lET/knC1QWq1K5l9N7azeVgWLPt1a11YI0y/FCBGnaVi+6mJFdQ9poMSMtSI8cOUL33nsvBGlFU3ZDRGPeLwFCxm5lmyoJ0lWrVtHnP//52v6jVoy6qu82O3Johan9u+H62+Fay+krbCSi1PWzkb856AsCINB+AhCk7Z+Dylsg6185SvmV2xfW1tnqtZgQpO2dZtc31lqIyvu+dT860mqfa8+KjJzKuCxQt734BL2xeyPtH9gYpfBO4nReFqmc3jsuFqssSvl3jqqyMI3+DQ2SFH0MLVCUuF1MSAGlIcXpqx5ctCC9bPUmGjtpdkTAVakyae1o1mJG9ksNK0jvu+8+CFII0lwpyhCk7r8dn/vc54hFqV5b6bumdVaE/jxo5l8l/XfCJ/Rlbn0FhlzVcOW1tL7N9A1jgwAIFE8AgrR4pl03om/LFwHhS3ntOlBtdtglKrVQ9aXtuqKmkXh6//3aP/m9FeKUCyNx9HTwyH56c0+8/pTXm07siUUpV/GN0nrHxD85gnrx/aEKvlagZqh8G7p/aZbUW100KYsg5cjwrH7/CaWjo/oG1FXMqNHoKI9vU8GtIP3a175WiCANPc9CovhFCZ28NlWlXwinvL6EjJ2nTUgfl80+4RTyudaML+OS/mQ88MADNHPmzKiJiNKkKKmrAFCr/yTpCKrv2M1c79pqf3E8EACBcAIQpOGs0DKBAKfnfv/Z/bR93z/WWtm1rgBYDgKuCKdLdPoiqFqItjNyyjR1cSSu3qtFKFfw5TWmLFQ5qsrPWbxyqi+vP43SfEfXby8T36QOz5NvS5mkNaRZhGWzBGnaVi+yvkyvG81azEhu6HV0nZ9rMcrPOWX3/vvvhyBFhLRlEdJmCdIk0dkqQcrFjD772c/S4sWLa2LUrgt3fclk0/BFyJbjrxKsAAEQ6HYCEKTdfgbA/64lIIUmRFhYgWGFp46CuUSpS+iGpG0VNQF1xZGG0nu5Mi9HT1mAcrSUq/ayCJ00MX6No6eRWB16npTqGxohbbcgnTD9BmJBKg+JOOgbUr1VhIhSHWUJKYKiox22sq7eVgiCNJ6JEJEU0sY1VjP7tXvskOMXFRGXa8YnLtshSFmArly5kriI0aJFi+o+Lm0qvi1SlrRHKQRpUX95MA4IgEARBCBIi6CIMUCgwgRsGpVLaMhNsK/okU+gWrEbejNdBE5dHClK8T26PxKfHKjitaYcIZWiSCxcWaxy9JSfczt+zgKV2/Fa1DIJUrZp3mVuSq6tXrTAzFJZ17e2y/XlBZ8bOjoqvx89epQ4vdA+ihIReQRLlQVi6DVUFJeQcfLaFDJ2njYhfXznQJ7Xk/pk/SwTAcr9brvttsTurrXhdl/SpMrZSdd3VrvRHgRAAAQaIQBB2gg99AWBDiOQFuXUwjM0zVcLXJ/4FYzNTHsTgXr8nf3RGlRei8rik8Ud/5OtZViIcqEk/il7oEavcbXfcbGlYznVV8193tRbZ7/o7jZZACcJ0tCtXkLT+nynuJwLOnLuEqT8/l133QVB2uaU3bwiLaRfSJtWita89qR9DjUjQsoCtL+/P4p+3nzzzcS/Z3noL5vkub22bTp+SAZEFhvQFgRAAAQaJQBB2ihB9AeBDiRgU22tqLTClX9PE6iMSe9Hp2/urFBNuzEsCrmOokZCdXcsUvkfbzXDEVJO+ZUIavRz/FAUdUi08u8XLsZpvzW7h0Sl+hG/lbBXal3bnIK0b+GXqW/hHdGhkqInvuIn9uY2TYxqUSoVms+fPx/Ns/4HQdr+lN28Ii2kX0ibogRpyLFC2rjsSfvc8QnSrF+kJaXhZvls0xHOoguWZbEDbUEABECgUQIQpI0SRH8Q6AICer2p3MhpESnva1EqAlRHVV3PXeOF3rwWjV7WoR47EkdRpZovrzsdM1S1l3Xn5ElxRJWfc9GkcZzWOyr+ye0k6srVfVnEaqWaGll1CFcrZH0R0tCtXtKio1rQuhi7oqOSoqvXj4oovfvuu0cMY2/i84qIkH4hbULPuZCxQtq0+njNtKmVY4ccK2+bJEHq+gIt9POnKAFqj9fML7K92+sAACAASURBVJ1CfUM7EAABECiCAARpERQxBgh0CYGkyKkWlkki1IrWEJFqb96zRiQamR6b6ssilcVnJFK5iu8EolH8c3yc6suZmVLNV9agRhV9WbCOjcUqt+GfdnFqlqq+Cz5c71XaVi9pBU+yRkflCwcbDbURUp6rEEGaV6DlFR/d1i/E32bOQVFjh/iRt40WpPoLt6yfH80SoNoOHR3Ve5G6rnP9Wuh1ntVntAcBEACBRghAkDZCD31BoIsJFCFORdT4RKlO8dU3tCHRtWZOjU315fWoLFCjYOioON2XHyw6WaTKWlQWqJziyw9+jX/nSGvUdnQsWFmUsnjl92oPm8JLRFcYQRqy1Yuv4Im+oY1cqDt4PUk9V0nVdTlSym25zT333DNiOvKKhpC5z9NGn19ibIiNVenXTF9Cxg5pE8IyZJy8beR8zvLZodeAuirhZhkrtK3dqzOPIE27zkNtQTsQAAEQKIIABGkRFLtwjINHztB9f7ubXt3zLo0dM4o+8zuX07/4jfo75AsX3qe7/noHbRsYpAe/tILmXjapC0l1h8tWnOobSy1g5PW0CGpSOzu2JtxIVKORmbKpvrwe9fjRN4l/RtHUIXHJ6bwcVWXxykKUBWtU1Vc9l8gpp/9Gr7PKHRqjlv47ikhHSNO2epH1ZbJ2tJGtXoRxWjEjEaP8E4IUa0hDRGKrBKn9/Am99rX45OdchKhVD4lsyvHS0nV1VFSeIzraqtnCcUAABLISgCDNSqzD2//D7uP0xE8P0Mu7jkeesti85ZoZ9MXfn0894znHkOjcexfp0//1FTp8/Fwdja/84QL6zauGKwQ+/KO99OT/fYtu/yez6Y/WzulwcnBPCLiiU1YoagErwoX7+wojuW4g7RghN7M+G5s1eyxU+cERVBang0MilX/nh0RCJQWYI6T8kC1oOFwqab5judLvUJovX4pXzo+jrPwI3eolae0o37TyIzQ6KvOWtHZUItzf+MY36Pjx+DMlaQ7yRDZDhE5Im9DzJ2SskDatPl4zbQoZu5VtbPG0PF9USbVb3gOUH3kq4Gb5XHFdd/Y1V2RUR0f5OV/jek9h/WWU9JdrPYt9aAsCIAACzSQAQdpMuhUbWwSky+ye8aPpe//pWpo6eRz9/Jfv0p9+62d047JL6e5PL6ZnNr9NX3tioE542jYVQwFzCyKQJE7lhlzfLCZFTuW9pJtNl/C1roTcGBfkfuIwaVHVWBzGopXFaLTudGy8VpV/XreIaMaU+BCy1YtdV2ZvTNOKGaXtS6jnwApSvQ+pjp5yuwcffBCCtMu3fQm57rK20eeZ/TzJeg3r/T9bnXqrbbXXsLxnt2qx0U4RniJIbRqvjrCmXedZ2aE9CIAACDRKAIK0UYId1P+xH++jYyfeq0VDOVp6z3d30onTFyIvJQIqYlMin1Z8SgT13VPnayK2gzDBlQYIZIme2gioFUMyVhaBKjet2oWQm+AGXM7cVUdVuYASPzi6KlFVGfDqBURXXZE9Oqq3fNFbRdiUQJeQ18xtMSNeM6or7OovFyBIi0vZDT1f80Sb814fITblbSPnGdsm65JdY2W50NohPuMvmPTC8NjipCioKy3XClH5XV/LruvaRlez8EJbEAABEGg2AQjSZhOu8PiyBnTT9mORFz4BqiOkf7B6drRulPvYFN4Ko4DpTSDgu2G2UU6X4NRiNUvVXrnh1scOuXEX9xu9EW4Uo46qHtm/kX5txazavqP65lbfpPoKGdl1Zb4bZu27FpkiFKwQ1UJVeH/961+PIqRa9OYVKCHzladNXjHW6n4h3MpoU5LdelspOZ/0NZ73utFrPnmMVkU+xV5fJNIVBbXik8fQafS+iKhPoLrGQ2Q075mEfiAAAs0mAEHabMIVHt8KUhGYXNDoCw9sq0VO2UVea/rAF6+kfQdPRem7ks5bYfdheosJ+ESiK1KqhaUWSfy6rpSp37Pj2DGSRGeSEG23SHXd/Op1YzYiKmm7WaKjmpVOk9RpujY6qufhoYceor1790ZVd+1xta3cR6cahoivotq0WsTlPV6Iv3nHztvPZZO9DmVu5TxxXY95PnJconP69Okka0DzjJmnT4j4tNeqTaNNEpdp7/HYrvHk9Tw+oQ8IgAAItIoABGmrSFfwOFp46jWk7Aqn6d75+PZIlLIY/fK//Cgtm9cXCdXLLu2JxKkUQaqg6zC5BARcAtVGT/XvVnzKzbUvwuoSpHa8JJHqunnX2FotVG1EJG3fUS0M025aNRebqusqamS/JPjqV79KO3fujMSoCGK2VwSqVP0VO/h3/VxEKre3N+auUxUR0pEpwkUJWZlbKzDlOnN9IdTox4mIy0WLFlF/f38kNvkf/96ORx7x6ROMrrWhvpRbOa4tQGbTcV0R2HZwwjFBAARAIJQABGkoqS5r54uO+jBIe67Oy2J0Su+41G1hugwp3G2QgBWjWhC6hKoVRUnRUl/bpGP4BGk7oqmutWZJglRHIXVUxTdFOpqlBalEu3R0VK/5ExYbNmygRx991Dm82KJv2HU6Mb9u04tdotaXgizCySe69c17FYRso8LSd63I+SxfFMic6/1kpa8VnQ1e2rXu7U6xdfnRiPhMEqH2fNe/u66JpBRcCNCizkCMAwIg0C4CEKTtIl/y4+qKuyHpt3qLl0/+1qygbWFKjgDmlZiAK3rqEo/ymi+SKu+nbRNh0wt9kVqfSE16XWPOE1V1RUfSoqMiQkO2etEM2b6QYkYuwfKrX/2Kjhw5QvyTH/zznXfeif7xg3/Ke5qJvdkW2yVaqlOQbQRVIk36Zl/mWr9n++njuyLJbINe92gvlaQvT6StnmvxMURsSlTZRiRlbnxfruhzXM+pFqD2PM1zPro+NiTCydFN+cftJNLZjhRb38ebS4Cmvea6Bl1fElnRmTUNV/rrn/Z5iT+2YRoIgAAIeAlAkOLkGEGAq+3+8LkD0eshYtRW2Q3ZFgbYQaBIAkmRrbSIkBWbbJcVqPoG3opbfRPves8lQLTvRdz0+9J1tVjLu3ZU+55n/WhW//IKV2FqxYGen6Qok+6vRa8WES5BYc/jNDGa9mWKa49IO6arkJf2s+jzy3etVklounxIE5r2nNLizydCXedYUnEinaFgn7uOp18r8jMUY4EACIBAOwlAkLaTfgmPLRVzRYz+xz9YkLgW1LXFS9q2MCV0GyZ1IIG0G3/7vk9oJr0eGjnV7axwyCrYfDfWOtriipDqlFYbOUyafu2/FqQ6Tdem7LpEftGnWIhw5WO6oq55bJFIogiCRuYtKSKalEKcx+6sfXQxoCpENNP886XcusSmS+z5RKK+3qRfltd0H3tcfUyfnWl+430QAAEQqBIBCNIqzVaTbc0qRvU6U73FCyKkTZ4oDJ+LgC+K6hKuSWKVD+5Lf3RFsrQAdUVrxRlXZC3EUVfan46GanGaNVVX266jcr7qupLO2wpBGsLGttHilNOHrWCV9yWNmN/XKcW2fR4biuxjxaOMzUKSH/KTn0tb3YdTZfV7RdrW6rGyCk+xz5USzu+FRDq5nY1+2tdkLFdEVdtg7U/zp9V8cTwQAAEQaCYBCNJm0q3Q2BLpPHz8nNfqj364t656rghYm9abtC3MojmXtJbK++eJfvlnRG/eTzT5aqKPPU80ZlKyDdznF7cRHXk6vE+IV3lsCRm3rG00x+mfIFr2FFGJGCSt1wuJrqal7rpEme81nkLfMZOm17VOzW75on+34jXk1LF+uooaaYHqWj/aSDQxxMZ2tSkq+prF/lZvZ5LFtma3TRNpSe9b4WlFp0s4Zol4JqWDJx3bJYybzRHjgwAIgEDZCECQlm1G2mRPiCDVW78cPnaW/vSbr1Jf7zjnFi+ubWHWfPh/E732x0SjxsfCsO+65nt78QzRloVEZ98gGt1LdP1eovEz2iNI89jSDEIHH4/nIboDa+JcuARpWRh4uCaJVJ9o9EU9Wy1I2T5dgMdWnc0jRrXP4o8rbdeXsuuLSjfjtMaYnUEgTXRqIWk99kUZfdFJ1xc6oa+5BKy1zSVEIUA74zyFFyAAAsUSgCAtlidGSyIgQqiZIsgeP09ErtEI6eALRNtuHin28thS9BmlfZOxL/8Lorl3FX2kOBoqkeYSRkizOJwkrEKiqVbYybFtpVa71jTERrvGTafluiI8STf0vuNpu3z7kOp0XV/RnSR/OjWKGjKH3dAmTWjy/CcJOM3IJTzzRkC1sPRdSxCf3XCGwkcQAIF2EoAgbSf9bjt2OwRpHsbNEqR5bCm6z+m9RFuvIbp4jqj/VqLD/yM8cpzVFpcgzTpGidvniaZqYeoSqaERxbSb76KEqOB3pe3yazZV164hFSGbJDazCtGs7Ut8CnWEaWlC0zrpam/FqOtLk5AopxzLCkuXoExq40q/1TYh8tkRpy6cAAEQKBEBCNISTUbHmxIqSFnI7P3PRAcfJjp/LMYy5deJrvgWUe/Sekxvf49o4EvD7fS7HPm7/M/d60H5GANfJnrrwbjHxEVE8/+KqP8T9ZE9ve6U+xz8TvzvxCvD/T74b4hm3xH/vueOeL2qfXCEcOnf1duy4qdEr98dt7fpxFbMLf7v8drXLGxcJ5TMAdvDNnMklx+Lf0A085PDPXyiPEmsH/0J0Y5PxXPBUfAFDxO981S8FldHSH3rc8/sJ9p/7/CcyLzP+vfxvFToUYQASxNePiHgej2raPChdqUn29RkXwpzUdOXxqWo42CcdAJFnVe+IyWN70vP1WMlXQuh10kWG9KJoQUIgAAIgICLAAQpzovWEQgRpHqNobXMpvrqtZAuL3yCdPT4YWGo+4koHDdtpIj19ZH+kvaaRZDyOtrDP3Svq5VIJos7GTsLGxcPLSZZgLLIk/W1IhilX1ZBKmnKvrMpTZBqf11jWMHcurMWRwIBEAABEAABEAABEGgiAQjSJsLF0IZAiCAVQafFJ0fOBv5dfaRNizMRbFrUiIBxCatzb8dpqyz25t8XRwr5GLu/QLTwcaIkQTpuBtHldxL1zI37bFsZF0zSkdSkNaQ2Oqht0Ws5XaxC2fhOPJddMmZShNZGia0PWqzzOFdvJpq0cLi6MduTJEh1fzvvwje0IBUuOhAAARAAARAAARAAgUoRgCCt1HRV3Ng0QeoSmeKy9BVhcuFELCovnByu2KvFp4i7NEF66e8SXfFgLDDlkWUNqQi6vIJUizEZw/XaqNHD0UxbhMiy8VURTrKVfddRyCwRUp+o9hU1ChXlbFPaOVPxSwLmgwAIgAAIgAAIgEC3E4Ag7fYzoJX+p4mLtLRNtlUiaJOXjxRooRFSXotpU2v1GtUkMcZrW4/9n+E1pMIvryBlWyyXNN98c5ZUvdgn9vXrOm03iyA9sdW9FjVUkPr6s586FRhpu628WnEsEAABEAABEAABEGgJAQjSlmDGQSICRQhSnbrpW0Oq2yQJq2N/P1yEh+1rZA1pI4LUrhedtnrktjEhYj0prTVtjacW+7w/LAQpLloQAAEQAAEQAAEQAIEWEIAgbQFkHGKIQJogTUrZtRB128nXDEcsZ95ONOfPhqvxhqTfcnXYn/12fARfISQdxdMps42m7ErlXJ3GesmvER18pH5dahY2rhPOV2zJtk1KdXbZyoWZkLKLSxwEQAAEQAAEQAAEQCAnAQjSnODQLQeBNEGqxSOnny752+HtPmRLkLP7iZY9NZzKmVbsxreGdNenh7eRsam+M/75yCq7WpAu+huiD9xOpPu5IqSMSIom8fMkceyK9mrhm4VNkni360+5bZ24vzpek6vTmiUV+JKr6wsVic96fWujRY24/4rniDhK6+Ob49RDFxAAARAAARAAARAAgXISgCAt57x0plVJ27SIuNHRNhcFWefoS2Fl8dR3w7DYTCtqpI+RlLKrRZfLLi1IXduzuPYhFeHH41l/XOtB09J27dYtYmfaFwHczlXB15fm23cj0bsv1kdw07bgSdv2JSmlOGltbGdeKfAKBEAABEAABEAABLqGAARp10x1CRwNEaQcmZNo6OHvx1uz8GPiIqLLv0LU/8/i6J0Wmi7XdFTPVnXl/m9/j2jgS8PjhxQ1Yrt2/hHR4Pr4iL1XEn3oC0S7/229OOP3WGD9/PeGx/elArMt/LD+aIGr/QthY3m40optGy0IdRSV05l3fCr2g5ku/A5Rz7x4jau1UTPl+Zr/V0TvHY33WU0TpGwP+/banxAd+8mwdTYFuwSnMUwAARAAARAAARAAARAojgAEaXEsMVIrCeitTnjfy96l8dH1elBUZW3ljOBYIAACIAACIAACIAACIJCZAARpZmToUAoCEvXjKCULTxGkOgoLQVqKqYIRIAACIAACIAACIAACIOAjAEGKc6OaBNLWLPpSXqvpLawGARAAARAAARAAARAAgY4kAEHakdPaJU5xeu7r98QFduRh15p2CQq4CQIgAAKtInDx4kV6/vnn6cCBAzRt2jRas2YNjR07tlWHx3FAAARAAAQ6jAAEaYdNKNwBARAAARAAAReB06dP065du2hgYIDOnTsXNRk9ejT19/fTwoULafbs2UHgyihIXb719fXR/PnzacGCBZUUzJ3oU9AJhkYgAAJdRwCCtOumHA6DAAiAAAh0G4HDhw/Thg0bakLU5T+Lt49//OO1t7jPunXrItG6evXqSLjyo2yCNM23ZcuW0fLly9sy5T6GacaU2ac02/E+CIAACGQlAEGalRjagwAIgAAIgECFCJw4cYKeeeaZSIyyuLzppptq0dDjx4/T+vXr6dSpU5FHN954I82dOzd6XgVBan27/vrrad68eZH9J0+epB07dtD48eMrJUjL7lOFTn2YCgIgUBECEKQVmSiYCQIgAAIgAAJ5CGzdupV27tw5QnDKWFoAyZrQV199tdZHH3PWrFm0cuXKujWkV155ZdSWBSwL3hUrVtDixYvrTOWoKo+p04VnzpxJ1157LU2dOjVqqyOvN9xwAw0ODtL27dtpzJgxdOutt1JPT88I99N8sx1EpMrND7/PduiUZV8E2PU6+yvraa3NzOr1118fYTO/vmrVKu9UZvGJbdqzZ0/07+jRo9GYnKr8kY98pG4OuB2PK35zG54nnaYdMkcyT2lj5TlP0QcEQKB7CUCQdu/cw3MQAAEQAIEOJ3DhwgV6+umnowiorwCRFloi/lgIiohNEqQ+fDrSqm2w7XU6sLZDt/MJUj1ukmh1CW+X3WJzXkFqbc4jSLP45OMldkiqcgjXZs1Rh19ecA8EQKAgAhCkBYHEMCAAAiAAAiBQNgI6+pkUmZOonBaIISm77C+Py2LuzJkztdRgfSzX2BypfPnll6NKvdLWCicZ11fBN9Q3tlGPrX1kO5599tlIsIuo5RRfVxXhtAipZiE2Z11DmsenCRMmEIvPyZMnR2nK4o98AaHn5aqrrooip9zupZdeitYMc+Q5dI60fb6xynYNwB4QAIHyE4AgLf8cwUIQAAEQAAEQyEUgVODkFaQ26irjyOujRo2qRWhtcSFOM928ebNTCGaNeKalwWoOPjtEqF566aW5BKnL5mYKUt8JYedAC9IPfehDUZo0i1d56Oho2hydP3++9qWDa6xcJyk6gQAIdD0BCNKuPwUAoBQETu8l2vUZosH1RKPGE837S6LZd9Sb9v55ol/cRnTsOaKrNxP1Li2F6TACBECgvATaLUi1GPJRcgnBNIHJY4X6xm1FGPJznU7sem/OnDm5BKnL5mYLUln3eejQodoaUuGsvyzQ61L5fb1+V3NMmyOutJw0VnmvBFgGAiBQZgIQpGWeHdjWGQTO7Cfafy/R4e8TnT8W+zRxEdGi7xL1XUd08QzRloVEZ9+o93fxD4hmfnL4tT13EL15P9Hlf0E0967OYAMvQAAEmkog7xpSTuMMSdlNi5CGCFJXqmyIIA3xTeBWRZBm8SltDameG27LovXFF1+sbf0j3HXU03cy6uhv0liuwlNNPcExOAiAQEcQgCDtiGmEE6UlMPgC0bab3eaJsJQ20z9BtOwpooOPE732x/XC07YprcMwDARAoEwEfGsntY1arGkhWIQgTUrZtZy0rSGC1AoyG/nU47ciZbeICGkWn/S86VRbm7Jr1+C+9dZb0VY//OB+S5cu9aZVp53Ldqx27feaZifeBwEQKDcBCNJyzw+sqzIBTsPdek0cFe29kogjnpJme2on0egeop65RCI2fQJVIqjvHSG6fi/R+BlVpgLbQQAEWkxACxeOdK1du7a21QpHzV544YXaHqWrV68mTsvkh+4nBWz4dV8VWn7PiiG9LYrdA1W2YOGCQrwNSlZBam3k8fU+pKdPn6Zdu3ZFxZauu+66WhouM7jlllsiP11b3rCAs2tqeV3ptm3bapWHJfqo/UsSpGyrZph0CmjuST7Nnz+f1q1bFw3FW87w/qsuf9j/TZs21bbY0W1YxOsU5bQ54r5JY8keti0+xXE4EACBihOAIK34BML8EhOQSOfo3mQhmRQhvfzP43WjR56OBa1O4S2x6zANBECgXARYTPFWLr4HCxGuuKoFhWsrENc+pGvWrCGJwrmic2lrFF1VdkMipOKLFEfy+SZjaaFn2+rKu1bo6rYsYt95553aFjppgtTHMGkfUj5eiE833XRTLbLp8t1VZVe302m4oXPkaxdShKpcVwSsAQEQKBMBCNIyzQZs6RwCUoCIhaSk4vq805FUacOFjT72PNHJn8fpu2ljdA45eAICINAkAhwN3bFjBx08eLB2hL6+vihSKNuG2EOziNuwYUNt3SG343+ubVG4ry9dVKKh+/btq43Fx+Z00dmzZ0eCNk+EVOwdHByMjm194yjiggULaoKZ7diyZUtdOxbhS5YsqUWNZUxOR5U1lxKp7O3tjaKSoRFSEbeWYUhqa4hP7M/GjRujaDY/pkyZEvnLW7roNaR79+6lV155pcZeFzUSf0PmiNuGjNWkUxjDggAIdCgBCNIOnVi41WYCulDRtLWxMcd+Ev9ksfmBPyT66INEYybFr3GU9Oe/F6f38vsLv0PUtzJO+e2ZF4tTadtm13B4EAABEAABEAABEAABECiKAARpUSQxDghoAr7KubrN5Kv9QlMirEd/ErcZNyN9WxjMAAiAAAiAAAiAAAiAAAhUjAAEacUmDOZWhIAWpLqgEQvN3V8kOvhIHAllsclbv9iH3uJlzn8I2xamImhgJgiAAAiAAAiAAAiAAAgIAQhSnAsg0AwCWpDa9Z96KxhXoSJb5ChkW5hm+IAxQQAEQAAEQAAEQAAEQKDJBCBImwwYw3cpAV3UyKbmisB0RUhdW7ykbQvTpYjhNgiAAAiAAAiAAAiAQPUJQJBWfw7hQVkJyLYvbN+ivyH6wO1EZ/YTbVtJdPYNIrsdjBaxOnKKCGlZZxh2gQAIgAAIgAAIgAAINEgAgrRBgOgOAl4CSYWNODq66Lv1+4qKgLUpvknbwrjWn2JKQAAEQAAEQAAEQAAEQKAiBCBIKzJRMLOiBDgi+tqfDG/5wm5M+XWiK75F1Lt02CmJnI7rd1fedW0LwxFXPEAABEAABEAABEAABECgwgQgSCs8eTAdBEAABEAABEAABEAABEAABKpMAIK0yrMH20EABEAABEAABEAABEAABECgwgQgSCs8eTAdBEAABEAABEAABEAABEAABKpMAIK0yrMH20EABEAABEAABFpC4MSJE7Rp0yY6fPgwjR49mlasWEGLFy+uO/bFixfp+eefp0OHDtHatWtp6tSpLbENBwEBEACBKhOAIK3y7MF2EAABEAABEAABJ4GTJ0/Sjh07SG50brzxRpo7d+6IttJu3759dO7cuej9mTNn0rXXXlsTlBcuXKCnn36aTp06Vdffjrl161bauXMnLVu2jJYvX46ZAQEQAAEQCCAAQRoACU1AAARAAARAAASqQYCjlCwM5QZHrHYJUp/Q5D4cBV29ejX19/dHUdF169bRrFmzaNWqVbRnzx7avHlznfC0bapBC1aCAAiAQPsJQJC2fw5gAQiAAAiAAAiAQEEEWBg+99xzUYSSU2bXr18fjewSpBLR1OKTU3OfeeaZKFo6bdo0WrNmDR09ejQSpBL5tOJThO3Zs2fp1ltvpZ6enoK8wTAgAAIg0PkEIEg7f47hIQiAAAiAAAh0JQERji5BqqOjEvkUSFaoctTVFyFlkcrrRg8cOOAUvV0JHk6DAAiAQAYCEKQZYKEpCIAACIAACIBAdQgkCVIdCbXRU0nJFSHLabsSNRXvJao6ODgYpe9aUVsdSrAUBEAABNpLAIK0vfxxdBAAARAAARAAgSYRSBKkWd/j9hs2bIhSeVmMXn/99TRjxoxIqPb29kapvWPHjm2SJxgWBEAABDqXAARp584tPAMBEAABEACBriaQVXQKrKR+0ka2eDl48GBU/IjXjaZtC9PVkwHnQQAEQMBDAIIUpwYIgAAIgAAIgEBHEmimINVbvCxdujRoW5iOhAynQAAEQKBBAhCkDQJEdxAAARAAARAAgXISCBWkdt9QWUOqq+9qD22V3ZBtYcpJCFaBAAiAQPsJQJC2fw5gAQiAAAiAAAiAQBMIhBY18lXZHTNmzIhtXFxbvMhxfNvCNME1DAkCIAACHUMAgrRjphKOgAAIgAAIgAAIuCKZ/JqtpCtrQHm7Fh0JPXToEL3wwgtR8SIrVHUfPR4ipDjvQAAEQCA/AQjS/OzQEwRAAARAAARAoGQE9HYuLtOmTZtWq4irK+fatq7oqKTyWqHqOqYv3bdkuGAOCIAACLSdAARp26cABoAACIAACIAACBRFIIsg5WOePHmStmzZQlwtlx8sJOfMmUNLliyhqVOn1szids8++yxNmDDBucWLa1uYefPmFeUWxgEBEACBjiUAQdqxUwvHQAAEQAAEQAAEQAAEQAAEQKDcBCBIyz0/sA4EQAAEQAAEQAAEQAAEQAAEOpYABGnHTi0cAwEQpboRcQAAAm9JREFUAAEQAAEQAAEQAAEQAIFyE4AgLff8wDoQAAEQAAEQAAEQAAEQAAEQ6FgCEKQdO7VwDARAAARAAARAAARAAARAAATKTQCCtNzzA+tAAARAAARAAARAAARAAARAoGMJQJB27NTCMRAAARAAARAAARAAARAAARAoNwEI0nLPD6wDARAAARAAARAAARAAARAAgY4lAEHasVMLx0AABEAABEAABEAABEAABECg3AQgSMs9P7AOBEAABEAABEAABEAABEAABDqWAARpx04tHAMBEAABEAABEAABEAABEACBchOAIC33/MA6EAABEAABEAABEAABEAABEOhYAhCkHTu1cAwEQAAEQAAEQAAEQAAEQAAEyk0AgrTc8wPrQAAEQAAEQAAEQAAEQAAEQKBjCUCQduzUwjEQAAEQAAEQAAEQAAEQAAEQKDcBCNJyzw+sAwEQAAEQAAEQAAEQAAEQAIGOJQBB2rFTC8dAAARAAARAAARAAARAAARAoNwEIEjLPT+wDgRAAARAAARAAARAAARAAAQ6lgAEacdOLRwDARAAARAAARAAARAAARAAgXITgCAt9/zAOhAAARAAARAAARAAARAAARDoWAIQpB07tXAMBEAABEAABEAABEAABEAABMpNAIK03PMD60AABEAABEAABEAABEAABECgYwlAkHbs1MIxEAABEAABEAABEAABEAABECg3AQjScs8PrAMBEAABEAABEAABEAABEACBjiUwQpB2rKdwDARAAARAAARAAARAAARAAARAoJQERu3atWsjEX28lNbBKBAAARAAARAAARAAARAAARAAgU4lsO//AwsNy19avZuaAAAAAElFTkSuQmCC"/>
          <p:cNvSpPr>
            <a:spLocks noChangeAspect="1" noChangeArrowheads="1"/>
          </p:cNvSpPr>
          <p:nvPr/>
        </p:nvSpPr>
        <p:spPr bwMode="auto">
          <a:xfrm>
            <a:off x="460375" y="160337"/>
            <a:ext cx="5765858" cy="57658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8" descr="data:image/png;base64,iVBORw0KGgoAAAANSUhEUgAAA6QAAAJfCAYAAABonRuzAAAAAXNSR0IArs4c6QAAIABJREFUeF7snQd8FGX+/7+QkIRASAKBEIgQagDpoBSNdAGRcthB1LMX7N7ZTj31znI/xd7+h8rZOBt2QREEQRQOUaSJFEHpvRNS/6/vE5/x2cnMzszuzuzs7mdeLw7ZfeYp7+eZvf3st9VYvXr1g0R0G+ECARAAARAAARAAARAAARAAARAAAY8I1KhRY0qN1atXV3o0HoYBARAAARAAARAAARAAARAAARAAAY2AJkjbtm0LLCAAAiAAAiAAAiAAAiAAAiAAAiDgOoGff/5ZjAFB6jpqDAACIAACIAACIAACIAACIAACIKASgCDFeQABEAABEAABEAABEAABEAABEIgKAQjSqGDHoCAAAiAAAiAAAiAAAiAAAiAAAhCkOAMgAAIgAAIgAAIgAAIgAAIgAAJRIQBBGhXsGBQEQAAEQAAEQAAEQAAEQAAEQACCFGcABEAABEAABEAABEAABEAABEAgKgQgSKOCHYOCAAiAAAiAAAiAAAiAAAiAAAhAkOIMgAAIgAAIgAAIgAAIgAAIgAAIRIUABGlUsGNQEAABEAABEAABEAABEAABEAABCFKcARAAARAAARAAARAAARAAARAAgagQgCCNCnYMCgIgAAIgAAIgAAIgAAIgAAIgAEGKMwACIAACIAACIAACIAACIAACIBAVAhCkUcGOQUEABEAABEAABEAABEAABEAABCBIcQZAAAR8QaC8vIyee+df9P6cN8R8Wh/Xnh6/5RVKS6nti/lhEiAAAiAAAiAAAiAAApEnAEEaeaboMQYJfP/TQnpz5ku0eOXXYvbJSck0uNdImnjOHRBEHu3n8+/8i96Z9Yo2GgvR1/7xGWVl1DecAfbMo43BMCAAAiAAAiAAAiDgIgEIUhfhouvYIDD962n06Gt3G062b5eBdN+VT/p6IcvWLqEbH71AiOjHb3mV2hV08vV8jSZXUnqMLrpnBO3Yu43sMLe7Z5FgE4k+Ym5DMGEQAAEQAAEQAAEQ8IgABKlHoDGMPwmoQohdRG+76EEqaNKadu/fSe9/+TrtPbibbplwvz8n//us4kEwqfswYcRVdOHp15gyd7JnkWATiT58fYAwORAAARAAARAAARCIIgEI0ijCx9DRJ7B11ya66sGz6dCRA2QlhHi2HOc45aOn6aN5b4l7+Orcpiddd+7fhJBVrx17ttJbM1/WYiLZgnnJ6BvorCEXiX7ueeEG+nbZHLr1wgfo123raepnk4V7sHRTtTOW3s1Vji+tjNzHp1+/K/6s+XWlePu43BZ02klniHnINRnNhefbomlbcZ8+nlOdfzCLpp6B5HXGwAl0UtdBYnwza6fZftjds0iwserD6ZmI/onHDEAABEAABEAABEDAXwQgSP21H5iNxwRUaxsLsJvPv4+G9B5lOAu1rb6B3l1WFU1qW9muzXHtNUGqvi8FaXpaHc2FNdhYwQTTPZdNMhxD9icFnyou9XMZN/xyeumDJ8TLd178Lxpwwmniv+2IQjMGcgzZn1NBanfPIsHGSpA6ORMeH20MBwIgAAIgAAIgAAIxQQCCNCa2CZN0k4BeELFovGjktTRmwLiAhEZSnKjiky2AT/73n8LSqVoK1bZ3XfqosAZy20mv/50uGjmR9IKU773j4oe18ZyMZeZSKoVmVkY2nX/aldS4QVMxhxsemSBiNaXVs1ZSrQDhqs5FFZXq+iQzs7hVVeTqecnxVWuwE5ddPgt29yxcNjzHYC67TvbJzTOMvkEABEAABEAABEAgVglAkMbqzmHeESUw89sP6Zm3H9LccLlzVUgFE0xSHBlZN83cWVXBps8m62QszkDrNMZRiigjQWqU2Va2l+9lpNfTBKxZaZZgFlQjMetUkPL+WO0ZtwmXTTBB6nSfInpg0RkIgAAIgAAIgAAIxAkBCNI42UgsI3wCMt7yxQ+e0ISpFGFHjx3RYk3NRpICNrNutmVcarAYTCtXV71YDia6ZBzq4lULtBhSOX8jQWokoGX/fB+72bZr0dlyffp7pKuvKhJlf/xeKIKU7w+2Z1Zi3Q6bYILU6T6Ff0LRAwiAAAiAAAiAAAjEHwEI0vjbU6woTAIsVP793iStJqZehJl1byRezRLzhCtIVUumlVsquxMbXXYFqb4kS59O/UWZnGBlZrwSpHJdRnvGQjdcNuEKUqtaqmEeVdwOAiAAAiAAAiAAAjFPAII05rcQC3CDgF5QcQyorJNplY3XLO5SnWcwQerUWmgmutQ1qHMO5rJr5mKsuu327TKAZv/v02qZd9X1eeGyq993IxEcLptQXXbdOJPoEwRAAARAAARAAATikQAEaTzuKtZkmwALlien3i8SDckyJGqiIqOsuPyaTFTEA8nSJpwo6L4rnwwo6aJP6PPcO/+iU7oNoVO6n6rFYepFoD4hULCxeHxViF0x9hatnIv6OpeW4ezBqlC0ayHVjyHhqll39cD1MbKP3PgStSvoZDg+iz4nItzunvF44bJRBSmvUeXrdJ9sH0o0BAEQAAEQAAEQAIEEIgBBmkCbjaVWJ6AKFiM+qmXRKmZQFZbB+mUhF0yQ8jycjGVUeoTn8rdL/s+0dAyP4USQ6kvD2HFFDcZA7+7rVJDe+OgFpsdZ3bNw2ejFshxU7rWTfcLzBwIgAAIgAAIgAAIgUJ0ABClORUITYKG15Kdv6dVPn6eV63/QWHRu05OuOfs2apXfLoCPtIZ+sehjLfHRcbktaNywy6io+5CAMjEsVh555S5auuZ/og9ud9pJZwgLZjCXXTmgk7FY/N313ERtTlKUcR8PT7lDm0OLJm1oVL9z6Ymp9zsSpDwntdSKmWuv/jDJUjeLV36tvTW410g699RLqKBJa+01J4LU6Z6Fw4YFKV9mffB7TvZJLnjq1KmWz12bNm2oW7dulJSUZNkWDUAABNwnUFpaSmvWrKGNGzdS8+bNqU6dOuJvJ9e+fftoy5YtlJWVRU2aNLF1686dO4n/NGzYUPxx++L58TzXrl0rxsvMzKQOHTq4PazWf7TH1y9Uzodft8PhyJEjtGHDBtFNQUEBpaene8bO7YHkMyDH4TPMZ9nJFYnnyMl48dI23s8hBGm8nFSsAwRcJhAsUZHLQ8dd93YEKS+6e/fuVFhYGHfrx4JAwOhL/9133038Zd7s4i/2Xbp0ofbt21O/fv2oVq1ahk35i5tVX+qN3Oett95q2td///tfIc5YpBld/KV85MiRYk7Bri+++IJeeuklrUnPnj3ppptuCnrPq6++StOnT9faTJgwgYYPHx5wT6TWO3fuXJo2bZoQv/qLWfft25fOOeccTYDo1+P0VDNzZi8vp+PbGc8OGxaZLLqHDRtG/EOgei1evJgmTZqkvcQc7rvvPtMfIvTt+cY33njDcqp25hmN888T57kFewb4R5lRo0ZRnz59TNdp1QffaOc58poTM+fz0bp1axo8eHDIPy6E+6zw2NyHvMI5h/x8/+Mf/zB8zmX//BzwmgcNGmT6w5mdvbD7OcvtIEgtPybQAARAgAnIxEbBsuuCVGQIrF69mpYsWUJpaWni/+hhJY0MV/TiXwIffvih+NJr9+Ivr9dee62hMHDaF3/h/Nvf/lZtaO7n3XffJbbo2LlYXF1xxRWmFiPui//Iy2xcdawXXniBWKjJ64wzziD+o16RWC+LLhZTVhd/Mb744otFM/16rO7Vv8+spIgPZXw74zllwz8S8LmSP3bw3l9//fUBP0YE+yHh9ttvFxZ0edn50YHbOp2nF+dfzsvuM8A/lPAPJvrL6XPEzwWfMSMPgmhyYnHKz57+ByE75zDcZ4V58I9F6o9ioZ5D/oGLf+iye/F3kHPPPddwX518Zlt93kGQ2t0RtAOBBCagutTK2FPpzprAWFxbenl5ufiCUlxcDCupa5TRsZ8IhPKFjV0Fn3jiiWqWUqd96S2kLELYgsDuuU4v/tL64IMPGrrWuiVIw12vky/5LCBZSIYiovQsWfixVS3U8e3sjVM23KcquvnfRl/geY/17tpLly6lhx9+OGBaRu2M5h3KPN06/3J+dn8kkO3ZvZufR3mF8xzxDwLcl94dOJqc5LpYKLNng12X+0g9KyxG9UIylHMYCkP1uZccnPYTzBOF+4QgtfOJhjYgkOAEzLLVJjgWV5cPK6mreNG5zwjov9zwl33V2sJuZm+++WY1t1mjX++t+tIvXR+byW61qnsct+c2p5xyinAX5i+i7K7GbryzZs2q5vrG7m733ntvNcJeCVI9O6v1XnrppQGu0mx5YYuMFAO81q+++kowOeGEEzRByu7VqjuxHIfbqm6/bBlhburFgoMtTfx3qOPbOcJmzGUcI8/TyE158uTJmnumkZVUL1p5LnoBZ9c6yvdanVkvzz/P55tvvqGnnnqqGmIWJq1atRLPAHP58ccfRVsWS3pBGu5zZEcEufk5sX//frG+BQsWVPOSMHvGzc5kJJ4V7ltvrQ/lHFqdte+++04863rPEL34terH6nNH/z4EqZ1PNLQBARAAAY8JwErqMXAMF1UCdsQaf6ljl0hV7Bj96m6nL7PFsrslj6Fe/KWXLSJGCYV4Tvfff3+Amybfq4+PNBIdVi5sfI8dl91w1stC4uqrrw5Y77PPPmvodsxrPXz4sGViJbYur1y5UuvTyM1YvunG+Opi7LDh88Rf9NVLv396K6negmd0buxaR+2eDS/OP8/FSIDzetmizSJbf3F75swMZCx2pJ4jKxFk9AxFmhP/IMPiXHXFZgb8ow0LwnAuJ88KjxOJc2jnmTCy9utdsu3044QNBKkTWmgLAiAAAh4SkFZSzubJliBcIBCvBOx+udELNL1Vxu6XezOO+iRCZq6D6v1GoopdUfkLvFNxpJ+X24KUhSN/KZYXr/e5554LOXkL9+PkS7Yb44fCnAWp+kOHGt9qJtJU6zwLFrYUysuJddTJmXX7/BvNJRTx5dZzFK3PCRbdnChNFaV2PhusPq+dPCuROod2GVrFQ9vtx4qBfB+C1C4ptAMBEAABjwmoVtKioiLKz8/3eAYYDgS8IWD3yw0n0eCYQ3mx9ZKtKKGIEKOV3XLLLcId16mw4NhBtipEel5uC1JeK69ZvcyS09g9CU6+ZLsxfihnQe82zEmu9CVe9NYpGcPJVmMWtKqLoxPrqBNB6vb557nonwGzWNVg58Gt5yianxNGGZTZc8LIauzGsyL7DPcc2mWo/+zRW6Pt9mOXBQSpXVJoBwIgAAJRICCtpNnZ2aIsAS4QiEcCdr7cGFkpImWJlEwvvPDCAGEhE+9YMdeXdWDryX/+85+whbLbgpQnqF8zv8au0JxZ02mdVb7XiSB1Y3ynglSfVMnoRw7u08iVlS2p7CKqJptxah21K0i9OP9G+2GWZTXYM+HWcxTtzwl2b1cz3fIzEo73ktNnJRLn0A5DHkf/I5s+XtVuP1afnfJ9CFK7pNAOBEAABKJAAFbSKEDHkJ4TsPpyw+6U/KVfX5rEyBKl74sz3xYUFBiuieuHylqYRtY6u5YuvespD6aPxbRao9EEQxGkdtcrx9Nb3dR5sFVk7Nix1ayFwQ6I0y/ZkR4/mCCVyalkm1WrVgXEuzK7u+66y1SI661TzIctpKorp90z40Q4e3H+eT5G8bR692WrD4dwniOj2EX1ObJ6hsLhZCemWy/SjH4Qs+Kjvu/0WZH3hnMOrRjyGCy69VZ/fQ3kUD9nzfhAkDo5OWgLAiAAAlEgACtpFKBjSE8J6L/c2BncLFmOk77UTJ5WX4aDzckoiQtn2uVsnPKy80VQP0YogjTYPI0yl9opzxGsNqR+PKdfsiM9fjChF4wNi1VOyhOsnIeRlVTtMxTrKN/v5MzK8SJ9/rlfo2fAyH05GMdwniMutXTPPfcEdK8+R25ysiNI9ZmDnWbbDfdZkfeHcw6tPof4BwX+3NGXvbJKMOX0c0ffHoLUzv/roQ0IgAAIRJEArKRRhI+hPSHg5IsmCwd2lWPrhNHlpC9VoM2dO1d8EVOvN954w9b6jSxL+i/yVl8EjQbyQpDyuPwF9/nnnw9IzKOfD1sPOWZOH1sZiS/ZkRw/VEEq72PXRLYGsdu10WVUl1S2C8U66lSQunX+eR5613N+jeuBGmWYNnsw3HyOnDzbTjnZEaR6a75RUjVbHxi/N3L6443ad6jnMJhlU2/tl+MZ/fjhZC+MfgiDIHVyUtAWBEAggMDWXZvokVfuoqVr/kfJScl0yegb6KwhFwW0KS8vo3teuIF+WL2Qnr51KhU0aQ2KESAAK2kEIKIL3xKw++VG1q9kQWp26fvSu2mq97Vu3Vpz2TX6Im33y7iRy260LKR212vEjy29zE/vGi3bcoKbBx54wLAsjGwTzpfsSIwfTJCqbHgsjv/csGFDQB1Wvj+YK6aZdSpU66gTQerm+ed5GCXucWohjfRzpD6Dbn5O2BGk+mzKdu4J9qEbzrMS6jm0y1DOm9fIngP6H2hC/Zw14wELqW//7xkTAwFvCLCA/PTrd8WfNb9W1Y5jsdm/53A699RLNEFZUnqMLrpnBO3Yuy1gYnde/C8acMJp2mvPv/MvemfWKzRhxFV04enXeLOIBBgFVtIE2OQEXqL+y40seM+CgctpqCU1GFOwTLChWCK5T6Mv0npRabZFRl/k9WJWPy877n6hWEjD/ZLMawwmDK2S3ITzJVvyDWf8YILUrG7liy++WO2MBbN2GlmnQrWOGgnSaJx/ue/6OrxOY0gj/RypXgrR/pxgd2LVldWoDrKTj/Fwn5VQzqFdQco/3rCngFkW4VA/ZyFInZwQtAWBBCEgrZnfLptjuOK0lNr02j8+o6yM+rRs7RK68dELqG+XgXTflU/S9K+n0aOv3R0gPPVtEgSjZ8uEldQz1BjIYwJWX26MvkSZCQCrvsyWZmTltJtl18gNbvLkyQFD6d0h7bj7TZo0KcBaaZTVM9T12tli/iGAXXnVkiZWQjrcL9nqvEIZ36kg5fa8Pi79oq4zWAZVo7Ni173biLvVHnpx/nle/AMQc1Avqx8g9OsxiqcO9TnieN5HHnlEGyKanPhsXHXVVQHWdLM4XjvPFrcJ91kJ5RwGs2yyFZS9RtgTIlgstdGPKOH+EAYLqd1Tg3YgEIcEWJD+48W/UJ3adWniOXcQC9Ade7bSk//9J0mRKi2gUmxKy6defEoL6oHD+zURG4fIorokWEmjih+Du0jA6oumkXuamYukVV9myzASJXYtIPpyEEZzM0rYYiVi9PUcjeoehrpeu9upF8VWQjrcL9n6eTkdPxRByvforV/B4t5CEQLBeFvtoRfnX85Pf5ad1iGN5HOkf/6iycnIGunUnVl/BsJ9VkI5h1YM7X4uRKofOR4EqV3yaAcCCURAWj95yXpBamQhPX/4FSJulEWs3oU3gbB5slRYST3BjEE8JmDny41d9zQ7fZktTy9+2GLAFppgSV2MEsEYWYSMrE/BLEdGliaei95yEc567Wwzl9th9vKysoSE+yVbPyen44cqSNkyyHskr2CWwVCEQDiClO/14vzzOPpngF9zWm9TXx4l1OdI/wOMnbPuBidOWsY/WKg1SM3q1dp5pmSbcJ+VUM6hHYZ21hCpfiBI7dBGGxBIQALf/7SQ7v33jXToyAFhMZUuu5zQ6KoHzxavy4tjTR+/5VX6ZfMa4b4rxWoCYvNsybCSeoYaA3lIwM6XGyOXOaNYUjt9mS3NSAQGKwdiFC8XzKLEtf34y628uC1bWfQik7/4PvbYYwHxatyWazLqr3DWy1lDucwDux7yF2z9xQKNYwrVOVu5KTr5ku3G+KEIUiMREyx2MhQhEK4g9eL88xyNalDy62b7zueH93Ht2rXa+TSKqXb6HBl5Gdg565HmxM84/yii/ljBAvu+++4zrVdr96PTybNi1Gco59AOQzvzj1Q/EKR2aKMNCCQAAbM40sG9RgYkNWIU7KZ713MThShlMXrz+fdRx9bdhVBt3KApPX7LK0LE4nKXAKyk7vJF794TsPvlRm8t4y+Gzz33HHFJEnkFi5EyWhmLQbWEjL7WIN/D/bNlkEUbt2fhyl/A+Quh/jJyq5VtOCaSM3WqF6+BS43k5OSIcbZu3SrKb6hfgLm9mTU1nPWqliyODe3cubOIIeM58fpmzZoVIEZ5HlaJnpx8yXZj/GCC1CgD8apVq6rtI+8zCw6z0i+hCIFwBSnf78X553H05U3k3JlLQUGBOKt8PpkDPwvyki7oZrVlnTxHRjHiXn1OsMjev3+/+EFIjSuW63QaV2u2906eFaM+QjmHdhla/b9AOJ87Rn3DZdeKON4HgTgnECyxEYvSG8bdbSoy5b2LV84XltLMutmWZWHiHKcny4OV1BPMGMRDAna/JBlZMDkTJFtKzQSp1TL0iVPYQnTHHXcEuOdZ9SHfZ1HHFk8zIcPt9O6MdvoOVlLEKOFNsD7V9eqz+FrNRc/aqL2TL9lujB9MkFqtj99n0XTXXXcFtX6FIgSCje2n88/zNBOUwdagt+CzVZ3POos7Jxc/O+wirD7TZs+2mfu4G58Tcg48L55fsGfc7nqdPCtGfYZyDu2eNas1hPO5Y9Q3BKkVcbwPAglGQJ/UKJgbrlri5byhl9oqC5NgOF1bLqykrqFFx1Eg4ORLkj75jF5QGsV0BluSUZIetv6wNYrd9ZxeLErZ3dMsSyX3zRYonqfVJetOsruk2RfgcNa7dOlSETNoZAVS58Zjs1WI52F1OfmS7cb46vycsmHhz2LDKsNoKEIgEoKU+/Di/Mu5fvjhh6IurZ3zwT9WsKVfvfg+vp/7sXNZPTvR/Jzgs8FrDBZPbmeNahsnz4rfBKnTZ8sqGRoEqdPTg/YgkAAE1JqjahypunR9ll07ZWESAJ1nS4SV1DPUGMgDAvwFf9q0adpI7du3NxU/LGI++ugjrS2LJS7cLi+2cLLbrd7l1WwZsuaj0fvssjdjxgxD9z22pJ1wwgnCfZG/KOsvztI6duxY0y+wbMXhL+psQVLdHrkftvxkZmYKcWT1BTjc9bIli11zmat+HizMONPpyJEjRSkIOxfHY3733Xda02HDhpnWMuRGkR5fnaMdNsyZ3ZR5nVZCVPbNc2brrry4D3apDvXy6/nn9fD55PPBZ4P/W03sI928Bw0aFPR8BHuOuA/m3qxZMyFog1keveYUytlwcgacPiv6vkM5h04YBluLnWdLvT/Y5yy3gyB1cnLQFgQShICVIDUq8WJVFiZB0Hm6TFhJPcWNwUBAWIo2bNhA/CVavYySG8n3n3jiCUtRKYUZfxm3K/zc2g7+ksvrtCvOIj2PaI8f6fWgv+oE+HzxPkfrjGFP/EcAgtR/e4IZgYBnBDhz7oMv30Yji86mou5DRKwox4VO+ehpmvpZVVF3vcuuGnOqlniBhdSzbdMGgpXUe+YYEQTMCLDlgS2z+pi5cGsVgjgIgAAIxDsBCNJ432GsDwSCEFAtoUbNjNx1ZY1SvVANVhamXUEn7INLBGAldQksugWBEAiw5YfdcNnFUbo2WmWlDWEY3AICIAACcUUAgjSuthOLAQHnBDiJ0VszX6YvFn2s1Rg9LrcFDe0zhsYMGBeQYZfb3vDIBKpXN9uwxItRWZghvUc5nxTusE2gpKSE3n//fWJraVFREeXn59u+Fw1BAATcI8C1GDnujpMBRSIjp3szRc8gAAIgEF0CEKTR5Y/RQQAEQCBsAkuWLCG2lGZnZxMnEMEFAiAAAiAAAiAAArFCAII0VnYK8wQBEAABEwLFxcXCTRBWUhwREAABEAABEACBWCMAQRprO4b5ggAIgIABAVhJcSxAAARAAARAAARikQAEaSzuGuYMAiAAAjoCsJLiSIAACIAACIAACMQiAQjSWNw1zBkEokSgrLycHvn3DHr53fnUoXUTeuOxK6h2WkqUZoNh9QSklTQvL4/69+8PQCAAAiAAAiAAAiDgewIQpL7fosSc4Dffr6PJb82l+YvXCAC1kpNo1KCudNfEUTEpgN6ZsZjufPRdbS0s5Dq3Oy7mNvdYSSkN/fOjtHXHfqqdVotmv/pXqp9VN+bWEa8TVq2knNyIkxzhAgEQAAEQAAEQAAE/E4Ag9fPuJOjcVPGmRzC4bwd65t4J4uXFyzfQ+BtfEGI1VIEXiT6stomtihP//hp9+e1PWtOJEwbRtRcMtrrVd+/DQuq7Lak2IWkl5fIvXAYGFwiAAAiAAAiAAAj4mQAEqZ93JwHnplrg2CX0X7eeTW0KcmnH7gP06vvf0O69B+mBW86MKUH629Y9NPbqp6m0rIwG9e1AH89eCutiAp5tr5YMK6lXpDEOCIAACIAACIBAJAhAkEaCIvqIGAEp3g4cOkrBrIgPPf+JiGPUX9KCypa8tz/9H709fTGtWLNZNGt5XEM6a/gJdPFZVVYjqz64DffzxJQv6L8fLySeE18ndG5B91w7WghlO5e0+PLc/nxWkbDq8jXpjnNpxIAu1bp4f+YS+uezH2vjqQ1UJnbmplpn+d6u7ZvRYy9/LpiwZfmmi4dqPOQ4W3fso8lvfUWvffCNeEltp/anjyG1Mx/J9MHnPtH653256ZKhNOSk4+3gRBsbBGAltQEJTUAABEAABEAABHxBAILUF9uASUgCqoWUhdA/bhpLY4Z0rwYomJh84u5x1VxkjUSdlSBV56KfgF03YVXAsQAdfFIHLQZTdT+W/QdzV+Y2UpDanZuRu7B+LaowVn8QUNvJ9XZo00RjqwrScOeDeNTIfgbAShpZnugNBEAABEAABEDAPQIQpO6xRc8hEtCLMhZD1104hCaM6ROQ0Mgs/lOKsPqZdejq8wdRfuNsYqvfeTc+L5LxqEIqWAypFKyq+OR+7n3qAxEPaiQo9Us26l/2qxdhqqiTwlMViKpwtDs3vSDlOT9y+zm0a+8h4UbMVl91HWq/j/3tPGG15DX/7bFpdP2FQ8hMkNqdj7qeWy8/TVhnuf+/P/kBPXiPyvxNAAAgAElEQVTLGUiQFOIzY3QbrKQRhImuQAAEQAAEQAAEXCMAQeoaWnQcDgEjt1W9VdJpQiIpmuwIUiNxqLdi2rHqBRuT+zOyTh4tLtGSNOldbjkRkpO51cuobWjR5LH1c6tZs0ZQ6y3fY+Syq96nd7OWPy5IVoePlmhCuH+vdiJrMv9ggCvyBGAljTxT9AgCIAACIAACIBB5AhCkkWeKHiNEQMaBTnrpcy2eUhWBwQSpjGf8+rs1WgypnJYdQWrmuqouzcpt10w4qq+r1km7FlInczOzaBoJUtVqaha/ayRI1fvMtl5lpXeVdhqTG6HjlRDdwEqaENuMRYIACIAACIBATBOAII3p7UuMyaulRnjF0qpo5bKrlllRSUVKkFpZSOX8gu2SXtSaxZCqY9kRpLK9Ewupm4JUnT/v5zdL1tFND/zX8IeGxDjV3qwSVlJvOGMUEAABEAABEACB0AlAkIbODnd6SEAVd1aCVG2rWvoi5bJrd9lmSZP09xslKjq+TVPNsjt6cDe67Jx+WlbfYC67+r6DZcXV8zCLK1X7dOqya8Vq3v9+pkvveFk0i9XarFZrjPb7sJJGewcwPgiAAAiAAAiAQDACEKQ4H74iwGLy3iffF0mMZBkQNZGQalFUhadMkMOLUV9/+K9niSy9qlXRyELK96l9qMKLx5QJfridLIuybed+eubeCYb8rESjvt7qG49dQSvWbhElYawsr07m5kSQ1qqVpMWb6hM5Pfj8JzS0qCMNPaVjtZhU/X3BWPE+3P7IO1rZHLOkTb46lDE+GVhJY3wDMX0QAAEQAAEQiHMCEKRxvsGxtjwrN1fVimZUaoRjMifdea6WnMdo/VblSmRcp5VrbLAsu9L1NlicqT4zbXZmHS3hjzpv7qNrh2YBtU/tzs2JIK2dlhIg5vXs2DJtJEj5PrvzMWtnJcJj7Rz7bb6wkvptRzAfEAABEAABEAABSQCCFGfBVwRkfOEzr82i71f+qs2NE9/87eqR1K5VXsB8WcBeddcrWiyiFKxsxfzrw2/Roh9/Ee3btsilcSN7i/IiqiDl98z64PekNfTDWT9oY7Q8riFdcV5/YTFkMWZ0GbkH69vpXYuvGj8gaP1Uvbi1MzengpTnyKLxjkfe0djxes8afoIo0RKsPzvz4f71GZTNkhpNnTrV1tls2bIl9ezZk5KSkmy1T8RGiWIlLa+opKmLttPqbUcoLzOFLi1qQinJNRNxy7FmEAABEAABEIgZAhCkMbNVmGi8E1BLpLz91DVazKgaZ6mWiYl3HnYFKXNgUdqrV694RxLW+vxsJT1YXEbfrjtAizYcoOLSCrHOpBpEx9VPoz6tMqlDkzq21g5BagsTGoEACIAACICArwhAkPpqOzCZRCYgrapszZ10x3maIFUz7yaSILVzFnbt2kUzZ84UTYuKiig/P9/ObQnZxq9W0o27i+m1b7dpQtRoc7o3y6A/dW+ovcX3TJ63RYjWS09pQvnZaeI9CNKEPNpYNAiAAAiAQIwTgCCN8Q3E9OOHgFnJF7lCvatx/Kw8vJUsW7aMli9fTikpKTRixAhKS6sSJ7iqE/CblXTv4VJ6ds5mIUZZXJ59Qq5mDd1+oIRe/WYb7T9aJhZyVs9G1Dm/rvhvCFKcbhAAARAAARCIHwIQpPGzl1hJHBBg91x9/KydmNU4WHpYS2ArKVtLc3NzaeDAgWH1Fc83+81KOn3Zblqwbn81wSn3QBWsMiZ01qq92j3qXrXPS6dzTsgNiCEd2C6bvl63nzbsKhaCd3CH+nRym6yALWar6uxVewPchQsapNHpXXIot15VjLhqeT2je0PaebCUvlqzj2ol1aCbT21GdVIRvxzPzw3WBgIgAAIg4C4BCFJ3+aJ3EAABDwgcPnyYPvnkEyovL6fu3btTYWGhB6PG5hB+sZKWllfQE19sEhZQswREqhCU4u+rn/fZEqRmu6NaWtU56Nur7sDqPNR2EKSx+Qxg1iAAAiAAAv4iAEHqr/3AbEAABEIksH79elq4cKHItjtkyBDKzs4Osaf4vm3v3r00Y8YMschhw4ZFjZNq/WTr5rhejQ3BSyuqKhDtuOxyZ9zvmT0a0eFj5ZprsDqWUd/7j5TRRz/uEpl6ZVu9IJX9IoNvfD8rWB0IgAAIgIA3BCBIveGMUUAABDwgsGDBAtq4cSPVq1dPiC2UgjGGPm/ePNq0aZNIAsXJoKJxuS1I9VZXKT7l6zVqkGahHVCYRQPb19cwfLfxAL3//S7NJTetVk3NFRhW0WicFowJAiAAAiAQzwQgSON5d7E2EEgwAiUlJcL6xy68bdq0EfVJcVUn4AcrabQFqWo1NTsj0iqbl5mqCdJg1lycNRAAARAAARAAAecEIEidM8MdIAACPiawY8cOmjVrlpghSsGYb1S0raShxpByAiE7LrtWFlI7glRaQ1ULKQSpjx9+TA0EQAAEQCAmCUCQxuS2YdIgAALBCMhSMFwCZvjw4SgFYwAr2lZSNS5TX09UTlcKT/63KgQjIUiDuezqcalzhSDFZw8IgAAIgAAIRJYABGlkeaI3EAABHxDgbLuzZ88WpWDy8vKof//+PpiV/6YgraSclZizE3t9qYKTrZFX9GuqlVpZv/OocJOVNUovPaUJ5WdX1ZhV7xt6/B+lXFThaGUhTapZQ3PD1ddA5cRG89buowNHy0SyJQhSr08GxgMBEAABEEgkAhCkibTbWKuvCfy2dQ/d8cg7tOjHX6hWchLddPFQuviswIQzZeXlNPHvr9G3P6yjt5+6htoU5Pp6TdGcHErBWNOXVlJO/jRq1KioWJJnrtgjanqaXSwWx/ZoRJ3z62pNjMq1GNUhvbSoCclMuPqkRvy6GsdqNL5Rll1YSK3PFVqAAAiAAAiAgBMCEKROaKEtCIRBgAXn2KufpgOHjopeBvftQM/cO0H897GSUhr650dp6479ASNMuuNcGjGgi/baQ89/Qi+/O58mThhE114wOIzZJMataikYzrrL2XdxBRKItpWUZ8PW0Hlr9tHaHVXPBl85dWtRs/pp1L8wi7Lr1Kq2bWwlfe3bbcKCyhdnyu1XmK1ZPa0spFKoSmvo0t8OaX3x2P3aZlGHJnWEoIWFFE8NCIAACIAACLhHAILUPbboGQQ0AtKy+eW3P2mvqYJ08fINNP7GFzSR+s6MxXTno+8GCE99G+C1R0AKLpSCMeblByupvZ1EKxAAARAAARAAgXgkAEEaj7uKNfmOgBSTbVvkUlZGunDLNRKk0vKpF5/SgrrvwBGa/epfqX7WH+6LvluszybEpWA++eQTKi4upmjFSvoMSbXp+MFK6ndGmB8IgAAIgAAIgIA7BCBI3eGKXkFAI6C64z7817NoxlfLiC2ldi2kV40fIOJG+R69Cy8w2yOgloLhBEec6AjXHwRgJcVpAAEQAAEQAAEQiBYBCNJokce4CUNAxn2yAH3i7nGauFQFqT6+lOFwYqM3HruCft6wXbjvqu0TBl4EF7p06VJauXKlSNyDUjDVwcJKGsHDhq5AAARAAARAAARsE4AgtY0KDUHAOQEpNI8Wlwhx2aFNE0NByj2zm+5Vd70ikh6xGP3HTWOpR8cCkQgpv3G2uL92WorzSeAOQQClYIIfBFhJ8aCAAAiAAAiAAAhEgwAEaTSoY8yEIKAmMpLWTaPXzGDItvMXrxFiNDuzjmVZmIQAG8YiDxw4QDNmzBDitGfPntSmTZsweou/W2Eljb89xYpAAARAAARAwO8EIEj9vkOYX8wSkImJaqfV0hIRORGkaomXy8/tZ6ssTMzC8nDia9asocWLFxPX3kQpmEDwsJJ6eBAxFAiAAAiAAAiAgCAAQYqDYJsAW5WeffZZ4li8rl270sSJE23fm4gNZekWq7UbJSrSZ9m1UxbGahy8/wcBaQnMzs6mIUOGCHGKq4oArKQ4CSAAAiAAAiAAAl4SgCB1gTYLt3feeYdmzpxJzZo1o1tvvZWSk5M1Mae+pm+Xmprqwowi0+XOnTvp/vvvpyNHjtDll19OJ554YmQ61vWiCt9YZcVLClWQGpV4kYLUrCyMKxsRx51yCZjp06ejFIzBHsNKGscHH0sDARAAARAAAR8SgCDVbcr8+fNpypQp2qu9e/emCRMmkJFQ1LcdOXIkjR49mkpLS+nOO++kPXv2UEpKCj388MOUnp5eTZDWrFmzWruMjAwfHpOqKcn1yjXxXPUM5ORbtWpFXF6jT58+jtdjJEhjjZXZoq1cdtX3VcspLKSOj5HlDWopmEGDBlGjRo0s70mUBrCSJspOY50gAAIgAAIgEH0CEKS6PXjzzTeFZVO9jKyBqrVQtpVurOFaSDnGjUUsuxGydbVly5ZRPymqyFbddY14qZMNxbU3XiykRptmJUilVVVf4iVYWZjO7Y6L+vmI1QksWbKEVq9ejVIwug2ElTRWTzTmDQIgAAIgAAKxRwCC1ESQshjMz8+njRs3GsZLSstg48aNiTN3shtrMPFlJLLM3HP9KEjlnBiXKtClIFWtpmwZfuihh4SFOBRR7YRVrD1ywQTp1h376Lwbn6fsenUMS7wYlYUZM6R7rCHw1Xz5rPEPUCzA+HkvKiry1fyiOZlYt5LuPVxK077fSRt2FVNSDaLBHerTyW2yApCWV1TS1EXbaf3Oo3RFv6aUWw9llaJ55jA2CIAACIBAYhKAIDURpCywRowYQe+9957mdivdaVXBxFk6Fy1aJMSXaiGVyX+sYkj17d5///1qFlqeoto3f1HkPyyW+WJRzF+khw4dKv6tzu+SSy6hrVu30qeffirEoRTZcl5SFFslLJLCU3+fkSDlOaiuvKqAZU5cdmP27Nka+bZt24rEMt26das2/2D85Nz1ffI6x44dq/GQTD744AOaM2eO+PGALx53/Pjx1LRp08R8+rFqQUAtBdOrVy9feCT4YWv8aiVl8ThvzT5au+OowMRis8txGTSicwNKSa4pXistr6AnvthE+4+WBaA8q2cj6pxfV3tt+rLdtGDdfhpQmEUD29f3A3bMAQRAAARAAAQSjgAEaRBBesstt9Djjz9eLYmPdNc9duwY3XzzzTR58mRPBOlVV12lxaEanVQZw6qKS7WdKrL5dVUoqi7Ish95r+quq3/PiSA1cnNW5yfnY+ayqxfvLEjN+lQts+r89dxCseAm3KdEAiwYpWCMN9lvVlIpII1mWyupBt18ajOqk5pEG3cX0+R5W6h9XjqN69WYvtt4gN7/fleA8NS3SYBjjiWCAAiAAAiAgC8JQJAGEaQPPPAAvfrqq9XKnEjrH1vvbrrpJrrvvvsiJkhZZJm57EqhVrduXWJhmJOTI8aV7rFG1kReHltXL7vsMpGYSRVwqouxXJORQAvmQmwkSFetWkXPPfecEPJGSZ3UMdT5B0sAZZSlmNcjx+c+r7zySmFl5T7/85//iARTHH+rtpExudzm9ddfRwkbX34sRWdSbD1nbwJ+rgYOHIhSMETClZk9Gvj5GjVqlIi1jeY1c8UeOnSsXLOGsrWUXW6LSyvEtKQFVIpNafnUi09pQT1SUq6J2GiuC2ODAAiAAAiAQCITgCANIkg5sRDX3OSsu1Is8RcymUGXReFpp52m/TsSLrvBBKnZQdW706riTY3tlPfrRaRRBmA1vtXMXZf7s0pqxC7DnGk3mAVWL4abN29uWCJHbyFVM++axe8Gs+4aZQ1O5A+DRF+7WgqmQ4cO1KVLl0RHItYvhXphYSF17+6vmGUZA7p6W5UbvpkAVS2k/QqzhYjle/QuvNhwEAABEAABEAAB7wlAkFoIUv6SKmtvsgDlL6pqBtzjjjvOU0HKVlKOhVyxYoUWQyqXYGQhNRJq+gRFLVq0CFgjWxblFUxImglStqZw2Rc1PtMsKRL3oX+vR48etgQpx/6pe6PO22j+Zo8X3Ha9/+Dx64hsIWUBxhdKwVTt0qZNm0TMul+spOrZ0QtSKTA5odGzczZrllO+h2NNLz2lCW0/UCLcd6U7r1/PIuYFAiAAAiAAAolCAILUQpDqrYcs3ubOnUtS/BlZ6ezGQJq5oVq57LLV1uiyK0j1JVxYtLIV2EiYBXPlVQWpkSVWnaOfBanV3BPlwwDrrCKgloLhxGZ8PhL9Yrdddt/1m5VUFZ5qDCnvF7vpvvbtNiFKWYyO6daQmjdIE0I1Oz2ZLi1qoiVBSvT9xfpBAARAAARAIJoEIEgtBCln1lUzxsrmMgGPUX1OtwSpKurU5ELBXHbNXFlVt12Ou1y4cKEmsu1m3nUiSN1w2VUtpKG47EbzwYuHsSvKy+jz/4ylX1d+RAXHj6FT//xePCxLZKlmAcbnC6VgqrbUj1ZSM+uo2SGU7dduPyIspXVSkizLwsTFgcYiQAAEQAAEQMDnBCBIbQhSfSZX1aLmpiDlqZ111lla+RJVkBrFZtq1kHK/al96kS3/ra5bzcirIjPLsqs/96pIZ36cwZgTDqljOC2Ro1qY9YmSeF7s+qu6/6qJj3h+slwM/z1x4kSfP6pV0/tp0Uv01VuXUM2kFBp1zTxq1OzEqM07XgUpA0UpmOrHym9WUjXjrh33W7XES1HbLFtlYaL2cGFgEAABEAABEEggAhCkNgSpvoyKao1zQ5AalSnhMa+44gotXtXojDoRpPo1Gbmt2kn6Y1eQmolguQ5VUNq1MKsJoIx4SBFtVW7GzLrqx88BCFLvdmX16tXCfZfPJrvu1qlTx7vBfTiSaiUdM2ZMVF2ZOdvuV2v2CUp2xKg+y66dsjA+3AJMCQRAAARAAATikgAEqQ1Byk2WL18uapLypVoL3RCkUrw99dRTonQKX9JFl615L774IvGXZb6aNm1KAwYMoNdee01zuVUth8HEluqKrG+nisJgfTgRpDxfWZKFkzLJq3fv3jR8+HCxFr6cCFJuz4KTY2Alk8aNG1NRUZFmWZbjsoXn22+/1ZhyOxYanDlUzSos5zV16lTLh75Nmzai1AyLFi8uCFIvKP8xxuzZs2n79u0oBfM7Emkl5WeG40mjccmMuTw2i9EzezQKGgtqVOLFqixMNNaFMUEABEAABEAgUQlAkCbqzhtktz3xxD/cP4MlIUoUZHYEKbNg1+NevXp5gsWOIGVX2p8WTqafFk2mXZu+E/PKatiO2vW6lDr3v1n8W3W37T7kHsot6EP/m36naM/uwCcOf0BrKxf22+rPaNZr51HJ0b2iTdEZz9Mvy9+LuxhSdSPVUjAdO3akTp06ebLPfh1EWkm5/BXXJfXqhxjJw6kYVeNM1RIvsJD69YRhXiAAAiAAAolIAII0EXf99zVL66ZRdl2nls9ExMhxhjNnzqSSkhIhSFmYun1ZCVJVaBrNhcVnz6F/DxCkZnMeOH4qte52rnh72y/z6cNnikyXF09JjfSLlCKMX0cpGBIJnzjjrtdWUmnp3H+0zPQc5mWmBGTPlQJW79YbrCxMfnaa248x+gcBEAABEAABEFAIQJAm6HFQXY1l7Kl0W1XfY5fWP/3pTwlKyXrZalzdwIEDhWunm5ddQVq7TkPqPuQuyqhfQIf2/UYfPn0yHdr3K+U07S6SIbGFU2bI5fmyoBw4/nU6cnA7TXu8h7CCSpGpitzklDo05rqFlNWwkBZ+cist+2qSWG48C1Je3+LFi0UiMI4jHTZsWFTjJ908X3b6jpaV1I4gVUu/7D9SRv+et4XSU2oalngxKgvTtVmGHQRoAwIgAAIgAAIgEEECEKQRhBlLXakuuWom31hag1/mKutWeiFWrASpGZNvPrxZiEcjQSpfS05JF7fr26oiVVpYuV08Z9nVc1RLwTRv3pz69u3rl+MXlXlEy0oalcViUBAAARAAARAAAVcJQJC6ihedJwoBmfwmLy+P+vfv79qy7QhSFoqLP7ubNv38uRZDKicUiiDdtXmJ5q6ruvEmkiBlfuymyi7aLE69ctF27SCF2XG0rKRhThu3gwAIgAAIgAAI+JAABKkPNwVTij0CXiW/sRKkVjGkEKThnS1ZCobLJLHrbiKXgoGVNLyzhLtBAARAAARAAASqCECQ4iSAQIQI7Nq1i9hSyhY0LjuTn58foZ7/6MZKkKrJh1T3WrjsRm4r1FIwQ4YMiVzHMdYTrKQxtmGYLgiAAAiAAAj4lAAEqU83BtOKTQJuW9CcCNL+575CbXtOoAO7f9ESFYViIaUaNemthwtFUqRETWqknka2hn/yySciu3Kil4KBlTQ2P6cwaxAAARAAARDwEwEIUj/tBuYSFwQWLlxI69evp+zsbGILWiRrNUpBagSKxeZpl39O0x7rLsSjWRt9ll2rpEac7CjYuDxOvGfZ1bNUS8HwHrudXdmvDwaspH7dGcwLBEAABEAABGKHAARp7OwVZhojBNSMrFyblBPgROqyEqQsNouP7KYvp15AW9fNEcPWb9yJOvS9muZPuyqkLLsy++7Pi1+lBR9cL0rCZDVsRyeOeJCKj+yhr966JOEEKXOVPzx4kV05UufHjX5gJXWDKvoEARAAARAAgcQhAEGaOHuNlXpI4PDhw8Rf1Nmts2fPntSmTRsPR8dQXhBw84cHL+YfqTFgJY0USfQDAiAAAiAAAolJAII0Mfe92qp37txJU6ZMIY6BZBfTsWPH0tChQwPa8RfwZ599llatWkV33nknNW3aFPSCEJBf1JnnwIEDE9atM54PiZrIKpFLwcBKGs+nHGsDARAAARAAAXcJQJC6yzfqvbN45C+LK1asEHNhcdS7d28aN24cpaamitdKS0uFwNyzZ0/AfC+//HI68cQTtdfefPNNUYdx5MiRNHr06KivLRYmsHTpUlq5cqUoD3LqqadSWlpaLEwbc3RAgPeX9zmRS8HASurgwKApCIAACIAACIBAAAEI0jg+EFJAGi2Rvzw//PDDlJGRQWvWrBH/3bVrV5o4cSLNnz9fWEtV4alvE8fYIr40WSYkNzdXWEpxxR8B7DGJH7727t1L3bt3p8LCwvjbZKwIBEAABEAABEDAFQIQpK5g9Uen06ZNo/3792vWULaWPvfcc3TkyBExQWkBlWJTClC9+JQW1EOHDmki1h8rjI1ZcBwpf1nnuNIOHTpQly5dYmPimKVtAmrMcKKWgoGV1PZxQUMQAAEQAAEQAAGFAARpAh0HGQPK7oV8mQlQ1UJ6+umni7hRvkfvwptA6MJeqhprWFRURPn5+WH3iQ78RWDjxo20YMEC4RafqDHDsJL660xiNiAAAiAAAiAQCwQgSGNhlyI0R70glQKTExrdf//9muWUh+Mv1bfeeitt2bJFuO9Kd94ITSUhu2HL8+LFixM61jDeN14tBTNixIiI1qCNBXbSSso1eIcNGxaVKS9ev4eoRg0iqkH8v3sOl4h51BCvEe09XFr1NtWgPYeOVb3++3v86p6DxeLfVXeLZrqL2//x1l+Gt4rKOjEoCIAACIAACMQLAQjSeNlJG+tQhacaQ8q3slh66qmnhChlMXrRRRdR69athVDNyckR4lQmQbIxFJqYEJCCpV69euILO7PGFT8E+EefTz75RLhnR7oGbaxQWr9+PTVv3tzybG/btVksSfxdQ/c3v1CDaPvuLeJ9qRcn3TwlKIYt23fSDU9MozY9B3iCKzu9Ft0yrIUnY2EQEAABEAABEIhXAhCk8bqzunWZWUfNli/bL1++XIhRTn5kVRYmQVCGtUzmypmKOfkLf2nv27dvWP3hZv8RUN2zeX95n+P90sTl7t9F5u7NvwvNGlWicvdmYVTkv7ft2hJgYXTChgVpl7YnmN6y+MeVdNtjr1KvkX920m3Ibeul1qBbR6DGcMgAcSMIgAAIgAAIEBEEaYIcAzXjrh33W7XEy2mnnWarLEyCoAx7mWoCHGQkDRunLztYtmwZ8Y857InArruxWu5HFZpSTLK1cunP/xPcf1i9qMo1tppbqzvbcsHpV9OFI68JKkivu+8pGjDuRncmoOsVgtQTzBgEBEAABEAgzglAkMb5BvPyONvup59+KlZqR4zqs+zaKQuTABgjusStW7fSnDlzEjoBTkSB+rCzWCoF8+S//48yc9Np+54qayZbMYVV0yOhaXf7GjdoSq8/8HlQQXrZX+6n3iP/TPWbFNjtNuR2EKQho8ONIAACIAACIKARgCCN88MgM+ZKMXrZZZcFjQU1KvFiVRYmzhG6tjxpRWPr2fDhwz23oh3Y/QvNfeti2rpuDtVMSqEThz9AnfvfHLDeivIy+vw/Y2nL2tk05rqFVL/x8a7xiLeOVUs4l/rhkj9+vN567w268Y5rqFmXHErPTPHjFAPmxIKUhanRxS67LEg5hrRNj/6urwWC1HXEGAAEQAAEQCABCECQxvEmOxWjapypWuIFFlL3DglbSdlampubK0qFhHuxgPxp4WT6adFk2rXpO9Edi81WXc+hLgNu1QRlWWkxvfVwIR3a92vAkAPHT6XW3c7VXvvmw5tp2VeTqPuQe6jn0L+HO72Eu58T/HAiK7dKwWzetoc2bdtLC39YJzLDbtm+V/z7xC4t6boLh9jiLQVprbQkanVirq17otkoWBypFKQNmhR4EkcKQRrNk4CxQQAEQAAE4oUABGm87KRuHdLSuWfPHtMVNmvWLCB7rhSwerfeYGVhOJMortAJlJSUENduZGtaYWEhcUxpqJe0Zv668iPDLpJT6tB5d/xCtes2pG2/zKcPnymiguPH0Kl/fo9+WvQSffXWJQHCU98m1Hkl+n0yszLXnuUatE4uFpwco7lp2x5auHSd+O9FS9fT5u0sRPeZdpXfOJse+uvZ1KuL9fP56NMP0aRnHhZ9sdtuXmGWkyl63nZo3zH01wv/aTiuFKS1M7I8iSOFIPV8+zEgCIAACIBAHBKAII3DTeUl2RGkaukXFq4PPfQQ1a1b17DEi1FZmD59+sQpPW+XpWZlZcHCwiWUiwXprNfPo5TUenTSn56i5JR0OrTvN5o/7RqSIlVaQKXYlMLYMm8AACAASURBVJZPvfiUFtTiI7s1ERvKnHAPEf/osHr1auGya1bmZzNbOZeuE9ZNYeXc/rvVs3oRTNtIWZR++fptlu1VQcqN/e66GyyOVApSXocXcaQQpJbHCw1AAARAAARAwJIABKklIjQAAfcJqK6dXJ+U65RG6pLWT+5PL0iNLKTdB/9NxI2yiNW78EZqTonaDwvPTdv30MIf1ivCc71rOK69YLCl665ekMaC665ZHKkqSL2II4Ugde3oomMQAAEQAIEEIgBBmkCbjaX6m8DixYuJLdEsRlmUmlnTnKxi85rZNPOVM6nk6F5SXXY5odG0x3uI1+XFsaajrplHe7YtF+67Uqw6GQ9tqwh4LTzNuNtx3dULUu7L7667ZnGkqiD1Io4UghRPPAiAAAiAAAiETwCCNHyG6MFlAuyKOvv+8fTbwhnUoFUXOu2RGZSclu7yqIHdezEHTirFpULYhTeUeEOesVkcaZseEwKSGnFbdtOd8dIoIUpZjJ5y1mRq3OJkIVTr1W8hxCm7/eIyJ8DCk693P1ss/l7043ph/fTTZeW6ayRIef5+dt01iyNVBakXcaSJIkhXbj5AlZX6U11J/GKjzNrijUpSGlQSNcpM89NjgLmAAAiAAAj4mAAEqY83Jx6mtuWHubT87Sdo85JZYjk1k2tRq4HnUO+r/s+2qPRCDFqx9moOaqkQTnDEiY6cXMESG7EoLTrjeVORKe/dtPozIUbT6jS0LAvjZG7x0JYF6B/i85eq7LYxcAVz3ZVZdvXLYNfdZp1ziP/222UWR6oKUp6z23GkiSJIR97/MdXL/b2u6+/K9A/5qVOq2j+r/qOympKtpIb1WKxWCVp+v1G9VPF3w3qpv79WQQ0zUrR2VW2q7qmsqBAiGILXb08l5gMCIAACoROAIA2dHe60IPDzZ6/S149PNGzVrM8IGnT3G7YYeiUGg03Gyzns2LGDZs2aJVx2+/fvT40aNbLFyaiRPqlRMDdctcRL14G32SoLE/LEYuDGWBWfRmiDue6aCVLux8+uu0ZxpHpB6nYcaaII0lH3f0wZUpBG7dllAfuHJbaysuJ3TVshxKqw0FZUUMN6KdQwI5UqK8qoQ34WUSW/xv9mIZumWXSjtgwMDAIgAAIgUI0ABCkOhSsEykqKadqlPejwzk3CzbboLy9QdvP2dGTPNlr1wQt0dN8OOvnGZ2yN7aUYNJuQ13NYtmwZLV++nNLS0mj48OHi71AvteaoGkeq9qfPsmunLEyo8/Hjfb/+toXen71CTG3Rj7Fj+XTC0sx1N5gg5f65DAwLU79dRnGkW7bvpBEXXKdN1W233UQQpJu37aSLH/+Mclp29dsRsDkftsJyU1azFVRRwdbWFCFQWaiygK0sL6ecjFrCIivEbSWL3FSIV5uE0QwEQAAEwiUAQRouQdxvSODgtg304bX9qOTQPuo6/jbqdv7tQUkd2rmJlr/zJK368AXRjl17e1x0D3U841oRF6nGkHY9/3ZaMe1p2rZsfkA7dQB9f/xebqeT6PgxV1PzvqcHzMVOW68FKU9w3rx5tGnTJsrJyaGBAweGnOTISpAalXixKgsTT8d+/jeLacSZl1FSrdqU1ayn+DteLyPX3W8WzaczLxxpumS/uu4axZHqBSkvasC4G4mFqRsXBKkbVKPZpypeK6miolwIU/77+Px6Qrh2aFrvd4trOXVslh3NyWJsEAABEIgbAhCkcbOV/lqIaiFlcXnSDU9T60HnWopXtQHfxwmMGrTuqglSs1X2u/VFatn/TPG2KoaN2ofSNhqClOtXzpgxgziulGNJOaY02MWZc79843xq3+dKatn5DBEryvNe/Nnd9MPsB8WtepddNeZULfGSSBbSq2+8h15/60PBh8VoWmYTqpPTyl8PVIRmY+S6ayVIeWg/uu4axZEaCVI340gTRZCO/+db1LRTvwidwtjvRsTFivjXchHryp+jxx+XRZXlZb8L1ioLLARr7O81VgACIOANAQhSbzgn5Cj6GFIWmN0m3EkdRl0RkNBo0f+7g1a894ywdva/fYqwYLLVcsHj11G3C+6oJkg5/rTfXycLt19phZUxqapwlIK2YWFP0d+nNw8VLsTJqel01pRllJKRpQldJ229zPR74MABIUo5A2/fvn2pefPmpmdJtYQaNTJy15U1SvVCNVhZmEbNTvTteT64ZwNtXjeHDu3ZIObYc+jfLefaqfcIYpdd9WJBGq+itFfXVvTao5dry7UjSLmxH1139XGkRoLUzfIvEKSWj1dCNqgSrBXC9VcTrPmZVYI1P1O8xi7CuVn+c4VPyA3DokEABKJOAII06lsQ3xNYO+u/tPD5W4XrrrxU8adaUs0SHQWzTkoxK0WiKlL1rsJSIMvx0zJzTN2K9W1VK62XgpSZrV+/nhYuXChcdrk+KdcpNbs4idHSL/+P1ix5TasxmtWwHbU94SLqePK1ARl2ue2HT59MaXVyDEu8GJWFadtzgq8OLAvQn/43hWoQ0eLP7602t4z6BTTqqi+J/za7jAQpt41nF17VddeuIPWj664+jtRIkLoZR5oogvTM2/8ftewz2lfPfuxOpiqzsIhhzahFOXX5TzJ1aJpRlVk4IwWxq7G7uZg5CIBAiAQgSEMEh9vsE2BB+fOM/9B3U+7ThKm0UpYWH7KMNXUiSHevXUqf/mWYmJzqmsv/3r78m4D36uQ0td22oGhMVGuhLlmyhFavXi3E6JAhQyglJcX+BsRRSxagq/83hbasm0tb1s2xtTIrUWomSKUoZUspu/HG08Wuu689egU1bZxNdgUprz89K5WadW7gGxT6OFIjQcqTdcttN1EE6ajr/kXtBl/om32Pz4lUxa9WVrAbcC0qLyul4/MzqUPTusIlmIVqp+b+efbicw+wKhAAgWgRgCCNFvkEHFfEM754t3DPlYKxYbueEKQ2zgK77M6ePZt27dpF+fn5VFRUZOOu2G8SigA1WjWL0sKeFxq68J5+1mU0b8FiU1jxGlcqXXd/2/wr9R7cxfZh8ZPrrj6O1EyQulX+JREE6cIfVtDVD0yBILX9hES+obCoCvffWlRRViqsqeVlJUKwcombTs3rR35Q9AgCIAACHhKAIPUQNoaqbqVUBSlcdoOfEE5u9Pnnn1NxcTF16dKFOnToEHdHSgrQQ3s3CkuoqNYQwavnqfdUE6VWglQOn5JeX2Thjafr4b+eRSd0bORIkPrNdVeNIzUTpG7FkSaKIL3kjsepy5jr4+nox8VaqoRqOTWsm0LlpcUioRJbVHPqsjUVIjUuNhmLAIEEIQBBmiAb7fUy2T32m2duEkmMZJkVTiz07TM3028LZ4gERvoMuvrEQhwfWnDSKArmLquPIa1ZK0VzrWW34GEPf0Sc1EjNvCtjQENt63UMqbp3O3bsoFmzZomXBg0aRI0aNfJ6ayM6HgtQdr3lv7/7/N6IC1CjyepdeO0KUu4r3uJK2XX3wZuG0xnn93e0r35y3VXjSM0EqVtxpBCkjo4NGntAQIpUjkvNqcN/alKHJvVErGqnArj8erAFGAIEQCAEAhCkIUDDLdYE1HhNo9ZqwqFgbTkO1IkgTU5LD4gV1Y+til5+L9jYattolH0xo8yxpBxTmpaWRqeeeirVqVPHekN81EJaQbeun0tb1s7xRITql6+KUieCVIrSeCoN06RhLVq7tMqN3smV0zyD+E+0LzWO1EyQ8hzdiCNNFEF6/vV/pxPH3xPtrcb4IRJgd19OolQlUpOoQZ2kqiRKQqTmhNgrbgMBEACByBGAII0cS/SkEGABt+WHObT09Ydpx6pF2ju5nU6i3lc+TPVbdgrgxRbM+ZOuoW3L5ovXM/PbUNthF1LHM64VCR1m3z9eWFb11km9hZQFKV+ybMzmJVXWRL5aDTyHOp19I2U3bx8wtp22fhKkPPl58+bRpk2bKCcnhwYOHCgy8Pr1EgJ08RQ6tGej+JsTd/jhknGlL82o1OqQOplXPJWGKdk3h8qO/Oxk+eQX1101jjSYIHUjjhSC1NGRQWMfEWCRyv+/1qheKmWnVVJDkem3nqininI0PtooTAUEEoQABGmCbDSWGV8ESkpKaObMmcR1SgsLC6l79+6+WuDBvRvoZ5kNN0pWULtAft7fnV6cXmG3eUC7eHHhrSw/SMW7Pib+28nlF9ddGUcaTJC6EUeaSIKUY0hT62Q5OR5oG1MEqsrRcLIkTpTUvnFt6tCE41GTYUWNqX3EZEEgNglAkMbmvmHWICDE6IwZM4gz8Pbq1YtatmwZVSrSEvrz4v+ImFC/WELtQNl7OIVemN2a+G+nF4vSenkdqVZ6ttNbfdWeLaRsKXV6+cF1V40j7Tb0PMMluBFHmkiCtP3gCykj17yer9Nzg/b+JyCtqKJOal46tWeBWgexqP7fOcwQBGKPAARp7O0ZZgwCGoGNGzfSggULhMsu1yfNzvZWFH2/eA59/785tHrevdSyCcWUCNUfIxajM5c3pu9+cZ6dMl5Kw8Sq664aR2omSHm/Ix1HWjepjG4fHX/ZrtVnY9r0OXTrQ88QBCn+jydQoNah9k3qVCVLQn1UHA4QAIEwCUCQhgkQt4NAtAlwgiNOdMTJjYYNG0YpKc6tfKGsgcXodZcM0G6tU5uoc0uilnmh9OaPe1iUsiBlYRrKFetxpbHquqvGkQYTpJGOI00kQdqyz2jKadk1lMcC98QpAZEsqbyMGggLKgtUdvFlger8R704RYRlgQAI2CQAQWoTFJqBgF8JsMvu3Llzafv27ZSfn09FRUWeTPXBu/9Mn34wpdpYLEz7dCDK9dZYG9E1f7G8cciiNNbjSmPVdVfGkQYTpJGOI4Ugjehjh85inIAoOVNRJkRpe3bxzWMLajIsqDG+r5g+CHhBAILUC8oYAwRcJlBcXEzTp08n/rtjx47UqVNgFmOnw+/evZu+/vprYXlt27YtnXTSSSKjr3pdd+kA4a5rdrELL1tM66Q5Hd0f7cONK43l0jDHdn9M5ce2ONoIzrqbV5hN6ZneWOj1k5NxpMEEaaTjSBNJkDbt3J+adurn6EygcWITEC6+ZaWizAwnSWIX30Gd8xMbis9XX15RSf9dtJ2mL99DBQ3S6K6RBZSaXNPns8b04oEABGk87CLWAAJEtGPHDpozZ45IcjRo0CBq1KiRIy5ShHJM6s6dOwPuZTHat29fGj16tPa6lSDlhmwtbZVHIr40FoVpOHGlYv05rcSfWLvYdffo9qmOp82itNWJuY7vi8QNMo40mCDlcSIZRwpBGomdQx8JQaCykioqyoXFtH5qBfXr0EjURO3comFCLD9ai5yzei9Nnre12vB5mSnUNjedxnTLoYYZf/yIWFJWQX95ey3tPlxGqck16LFz2lC92snRmj7GTSACEKQJtNlYavwTYIsmx5RyHCnHk3JcabBLFaG7du0Saf+DXaowtSNIZV9SmHaKbiLgkA5AuHGlKen1KSPveGJX3li6Ys11V8aRWgnSSMaRJpIg5fhRjiPFBQKRIFBZUSFKzDRIr0HtG6fTgONzqSNiTyOBNqCP17/dJqydZldSTaLLiprQyW2qSjrBQhrxLUCHNglAkNoEhWYgECsE5s2bR5s2bRJlYLgcjP6SIpQf/p9++slShBqtm4XpgV1raPni9xxhiWVhysmO3lrYzNF6ZeNYjSuNNdddjiMdPu6WoHsUSbfdRBKk9XILqN3gC0M6/7gJBIISYOtpeZmwmLb73bV3YKcmgBYBAlKQ6q2dP246RE/P3kRHSqpqcF8zoCn1aZUZgRHRBQiERgCCNDRuuAsEfEuAXXZXrlxJHTp0EOVg+IqECDVacGnJIdq95XshTp1csSpMEy2uNNZcdzmO9KJrJ1kexQHjbiQWpuFeiSBIn3z5LXpqytsEQRruacH99ghwYqQKKjt2lOrXJurfoREdn59JnQoa2LsdrQIImAlSbrTjYAn97b31QpTKeNHkmjXo8S9+o+9/PSReu2NEc3pvyU5hZdWLWramyrY9mmfQ1QOainjT3YdK6ZMfd9HnK/dqc2nXOJ2GdaxPPQvqidfUe6/s14Q27ztGHy3dHTCGvh+25p7TM5dO6/zHWeB+3vluB81atVcT1zzWRSc1pvzsGE1gkaBnGII0QTcey04MAh9++CGFYwm1S4mF6fZf5tGRg9VjVYL1EYulYsJ14Y21uNJYct3lONKpb6y3PLaRiiNNJEGaWieLuoy53pItGoBAJAmIxEilJVQ/jURSpP4dGlKngsAEe5EcL976CiZIea369+ukJgUIUk5q9M26/SIOlQXh3ae3oFaNqsJPVEH7p245dEaPRgGvGbGUllhVkKrtpOgtLqvQxLL6vjoHNd5VP5Z+rvG2r/G4HgjSeNzVBFvTwW0baP6ka2jbsvlUM7kW9bjoHup4xrUBFNgdaPb942nrD1/R6U/Mpuzm7eOWkrSGshjlyyouNJIgDuxeIyympccOOeo2FkvFJFJpmFhx3eU40pXfWVtSIlX+BYLU0WOOxiAQFgFVnJ7SrgF1aFoXSZEsiFoJUpn0SAq4gpy0aoJ0/9EyTRxK4cnDBrtXFYRs6bzvo18CEiWpwpf7Ui2sqlDmfq4dmC8sq9zP5Hlb6MwejYQolmvTjzVlwVZh4eU+bxxyXFhnDjd7RwCC1DvWGMkBARaQP8/4D/084xXavfYHcSeLzRanjKVOZ9+oCcqykmKadmkPOrxzU0Dv/W59kVr2P1N7bdH/u4NWvPcMdR1/G3U7/3YHM4mNpk6TE7m5KraWsgsvi1OnwpRrl3Lio1ipYbp+R116YXbrkHByXClbS7k8jN+vWHLd3bepHVWUBS89E6k40kQSpHxGTxx/j9+PKuaXIAREUqTSY1Q/rZL6SXHaMjoZvv2MPBKCVO/Gy1ZTo9fMhKuVeNW7AquWTzNRqbZRRbI6FrIE+/lkVp8bBGls7VdCzFZaM39bOMNwvcmp6XTWlGWUlpVD25d/Q5/+ZRg16zOCBt39Bv382av09eMTA4Snvk08QZRC9KOPPhKWUC+toVYcpTBli6nTK5ZqmCZKXGmsuO4e3NaKSouDZ5fm8xgJt10IUqdPNtqDQOQJVFaUU1kJi9MK6tc+hwZ2bEy52XUjP1AM9hgJQcpxoXpr6HH1U7XyMFIQrt52hO7/eIOgpE+SpH/vxBb1AuJPVUumkSuwHr3axmxb4LYbWwcWgjS29ishZsuCdM5DF1NKegb1vur/KDktnQ7t3ETfPnMzSZEqLaBSbErLp158SgvqsQN7NBEb6xClCP3mm29EvVA/iVAjtqEK01iqYRpuXCmXhslq1tPXR5OtpCX75lL5sS2O5sm1SfMKsyk9M7jV0lGnQRqXFdelA9us6wtFovxLoglSjiHlWFJcIOBPApVUWV5BpSVHqmqdtsuhcf0L/TlVj2ZlJUjtxJCyINWLxI5N6wrxqYo+vwlSWEg9OmQRGgaCNEIg0Y37BKT1k0fSC1IjC2mX8/4i4kZZxOpdeN2fbeRHYCHKltCvv/7ad9ZQO6sNV5jGQg3TeI8rjQXXXXbXZbddqysScaSJJkjbD76QMnILrNDifRCIPgEuJVNRTg3Sa1J2arnI1juoc9Poz8vjGdjNsitdY9VkQzLzLgtS/estG6bR7J/2adl5jUQrJzmSV7B4U71brip+Q3HZ9RgxhosQAQjSCIFEN+4S2PLDXPrynxdQyaF9pLrsckKjD6/tJ16XF8eanvbIDNq7YZVw35Vi1d0Zutf7okWL6LLLLhMDZGZmUqNGjcTfsXqFk5G3VV5VjKmfr3DjSjmmlGNL/XqF6rqbmZtOeYXeWNfsuO1GIo40EQTpbQ89S+9O/1IcRwhSvz6VmFdQAr/XOeUyMoWNUmjA8bkJk6nXTh1S1cppJkiZrxSVKms1flO9l62Td5xWIJIPWZWX0YtOtR99wiJezwkt6pHq8qsmPuK5yXIxuw+XIalRDH00QJDG0GYl0lTN4khbDTwnIKkRM2E33S/uPVeIUhajJ93wNOUe31sI1Yzc5kKcsttvLF6bN2+mgQMHVpt6WlqaEKa5ubmUmpoai0sTSY8O7FobUqkYvwvTcOJKeTP9XBomFlx37QhS5hxuHGmiCdKWfUZTTsuuMfl5g0mDABPgTL3lJcUiGVJRYX0Rb9q4fkbcwpGC1GyBLOYuK2pCJ7ep+rEwmCDVx20axWiqbrv6Mc2Er5EVNFg/Mj7VKo4UWXZj61hDkMbWfiXMbIMlNmJR2vfax01Fprx383ezhBhNy8yxLAvjV7C33347TZs2zXR6LEzZWiotp35dh9m82Fp69ODWkEvFdG5J1DLPn6sON66Us/ByXCn/7bfL7667XsWRQpD67WRiPiBgk4Bw6S2j+rVrULtGKcKlNx7rmxpZNZlQXmYKndI2i3q3rEcNM/6I7w8mSPW1Q1WXXpW6LM+ybPNh7eWTWmfSyC4NKD87rZrwNROOLDj//dUWWrX1iLiH5zygMJtO6/xHaS9pDZ2/dj8dKanQ2o3umiMsqexKjCs2CECQxsY+Jfws9UmNgrnhqiVeuESMnbIw0QR8aPuvtO6L12nbj/MpvVEzaj1kHOV1LhJTshKk6rxj2Woaanwpr9/vNUzDjSutl9eRaqVnR/OIGo5devA74j9OLy9cd72KI000Qdq0c39q2qmf0y1HexDwNYGqEjLFItb0lML6NK5fYidC8vVmYXJxSwCCNG63Nv4WptYcVeNI1ZXqs+zaKQsTLVIsRNd+8Totff0h4SZTUVmpTYVdjdsMGUePz/yJFi5c6HiKbDFld152642lKxxh6udSMeG48LKF1I9xpaG67vJ5bNYlx/Wsu3bcdsONI4UgjaVPF8wVBCwIiFjTUqqfXoMKG1ZZTTu3aAhsIAACHhCAIPUAMoaIDAErQWpU4sWqLExkZuasFxaiP77xEP38+WtUXkFUSX8IUX1P+8uS6LfiVFp+KJ1+K3ZeNkNaTaVbr7OZRq91qMKUraW52UTsylunyjPIN1c4opQX4ce4Uj+77toRpMw1nDjSRBOkHD/KcaS4QCDeCVTVNi2m7JQyOqVdAxrf3zpzd7wzwfpAwE0CEKRu0kXfIRHgzLlf/esyKhxxCRWcNErEinJc6Pev/JN+fGuS6FPvsqvGnKolXvxkIV36+oO07os36MC2jcIiai5DjbGxOF1xKJ2+3hdaAgYWp82aNYspqykL091bvqcDu9Y4OkuyhqnfMvLGY1ypX113vYgjTTRBWi+3gNoNvtDRs4jGIBDTBCorqbysRCRBatc4jQZ0yKVOsJrG9JZi8v4kAEHqz31J6FmpllAjEEbuurJGqV6oBisL07Cwp+ucZXyo6pbrVIjqJxkJq2mslY+Jt1Ix4caV+smF16+uu17EkUKQuv4RigFAwDcE2GpaWnyI6iUdo3NPakFDurfwzdwwERCIdQIQpC7vYFl5Bb09dwW9//VP9P3ardpoLfOyqVOLXLp8RA9qk/9HxjCXpxMz3XMSo+XvPEnrZr+p1RjNzG9DrYeMpw6jrgjIsMttP715KKXVa2BY4sWoLEzrQedWYzF16tSQ+Zx33nkB96pCtEwXHxryIAY3RsJqynGmbDmNhYtLxbDFtPTYIUfT9aPFNJ5ceP3qumvHbTecONJEEKTn3/B3Wvj9CvG8pdbJoi5jrnf07KExCMQbAU6CVHrsCGXVKqF+hfXp/EEd422JWA8IeE4AgtRF5L/t3E9/uvu/dODIMdNROjRvSFPvPJNqp9ZycSbo2g6BSAhSGR+65vPXqayykiqVREV25hBqm0Symsr4UhanoQhTP5WKCVeUpqTXp4y8431RGsaPrrt2BCk/c6HGkbIgvbh3A6pRo4Z4dGvWrCn+m/9OTk7W/k5KStJel21Dfda9vg+C1GviGC9WCMiappnJJdSP40wHtI+VqWOeIOA7AhCkLm2JKkZrJdWk68f2pglDumjCc92WPfTGrGX03ZotEKQu7YGX3R7e/isteOxq2rJ0HrFF1HmEaORmmyhW01ATHzFpP5WKiZe4UraSFu/6mPhvp5dbWXfdjiOtTceEIOWLhab8wwKU/7Ao5T/y32obp4yi1V4VpDyHE8ffE62pYFwQ8CUBIUxLj1UlQGqbTeOQAMmX+4RJ+ZsABKlL+/PgG/Po5c++F71PumoYnd67ra2Rtu4+SJM/XUKvfrFUa39CYVO6aGhXGtKjFbEL8P+9+bXou3ZKMn356EVUv166aMvvXfPkJ/TlD7/Q4O4t6dErhwoBzK8/Me1bmjp7mWat5T7/fkF/zV1Yvfdflw+hdVv20gsfLxZjfP6vC+juKV+KfieOOZG6tc6jSe98Qys27CAW2zed1ZcuGd49YH1W69DPVz+mui5b4KLUiIUoZ8xdM/N1IUTV0i1RmpI2bKJYTcMRppyRlxMf8d/RvuIhrrSiZCsV7/rIMcpaaUnU6sRcx/dZ3WA3jjRUt107glQKU2kllaLUau5+eR+C1C87gXn4noBIgMTCtJyK2mbTwE551Lh+aEkIfb9WTBAEIkwAgjTCQLm7YyVldOqtr9DWPYeEMHz2+tNtjWLl4iuF7TtfraA7XpwlxOAbd55JXVo1Fv2r97NwvO5PvQPmop+Eer8qSNV2ekFqthBVdNtdR7Ax/S5I/SxEjfZIWk25fAz/t9NLlo/xc6xpOMLULzVMw3Xh9UNpmJJ9c6jsyM9Ojxhl5qZTXmGW4/usbrDrtjtg3I3EwtTJlVJ+mC47qUpIm1lI402Qcgwpx5LiAgEQMCHwe2be7NRyYTEd2DGPcuvXBS4QAIEgBCBIXTgeRsLQahhVnKlCkS2N5/7jbSFupUX08LFSLTZVCk/u30ioSkutvs+/vzJHs6SyYNaLQ72FVVpeeRz53q4DR7R5SOHtZB316qRpFl21Xz/H07IQXffF6/TD6w/5ziJqdcb4/USwmoabkZfFaTRrmIYrZk0F4QAAIABJREFUSpNq1aasZj2jFlfqN9ddu4I0lDjSRBSk7QdfSBm5BXY+btAGBBKbAAvT8lJiYVrYsBadV9SGcrPrJDYTrB4ETAhAkLpwNBb/vIXG/fMd0bNqOVTdeOWwUsgFE7F6oXl8QSNNyMmkSLWSk6q9VrNGDc1SqwpXVbxKkauKw2CuwPokTHJN8nVVpJqNKcWxug79mC5sS1hdxroQNVp8pKymubm5lJqaGhZfN24OV5hGs4ZpJOJK2VrK5WGicYXjutuscw6xC2+kLrtxpA2aFFCvkX92NGwiCNIB51xDm7bt0LhAkDo6ImgMAkRUSRVlpXTs8D7q1y6H+ndopHm2JSKeHQdL6N9fbaFVW49QUk2ic3rm0mmdA6tNcK32x7/4jVZuOUz3jm5B+dlpiYgqodYMQerCdquCVBVlRoJUCrkVG3cailienpHA1YvUdsflVBOfVq6z3LeRONS7GatWTytB6mQdw05oHRDzate12YUtM+1SCtGlbzxEZeWVVO5R1lwv1yitpr8VpxC79Dq92J2X65rK2qZO73e7fSyXionluFK/uO66GUeaiIK0ZZ/RlNOyq9uPLfoHgTgkwDGmJXTs0F7hynveKW19HWPKonDO6r305ep9tGFXsdgPFpC9W2bSyC4NqonEFVsO08dLd9GyzYe1tie3zqIL+jam1OSa4rWSsgr6y9traffhsoD9vWZAU+rTKlN77fVvt9H05XvoT91y6IwejeLwLGBJegIQpC6cCVUIGsWQqjGmoQpSvUW17/HNhKBVXXPtCFIjCykEKdG2TRtp6aev0YIpD1Dt5BqUU7uqrEO8X/FqNQ23VEyrvKrkR9G4wnXh5dIw7MLr9RWO6y7HknJMaaQut9x2402QcpkqfamqgedOpM3bd2pbAUEaqVOJfhKWQGUllXHyo+QSOqWwAY3rX+g7FNJC+f2vxjW/U5Nr0GPntKF6tZPF3KWANFqI2nb1tiN0/8cbqEfzDLpxyHFC8E6etzVAeOrb+A4OJuQKAQhSF7CaxVHKoYwEqRNXV05ipLdadm6ZS//9cjmpFkx1HL37rH7Z+gy9qrXSiYXUyTpUl10nyZ9c2LKALn/4Zi5df/bggNfq1qpBuXVqUqusJMpNr/qlL56vcK2mzIYtpuzO26iRf37dDCfxEZeKiVYNUxalM5c3pu9+qR/SsYtWXCknN2JLqdOLXXYj6bprV5C26TmA2vTob3u68SBIKyoqxHqlGNX/PeyCmwIEadPO/alpp362GaEhCICAMQEuF1N27Ahl1SoVFtPzB3X0DSoWpM/M3kS1U5I0C+fuQ6U0ZcFWkiJVtWq++b/tdOBoudaWraVPfPEbHSmp+nyRbaXYlJZPvfiUFtRDx8oDBK9vwGAirhGAIHUJrb4O6T8vGURjTqoqmmwkSNUYULZavnLbWBFjoPajd5eVbrvqElThqRfGj18zXJSO4UuWZdm656DIAhwpQepkHWpbPwnSfsfVCnoqWJzWSalBrTKTqG5KjbgXqJGymkq3XpceOUfdhitM+3TwvlRMJOJKOaaUY0u9vPzguutWHGksC1IpPFmQGv2R74++7HbasmOXdmQgSL18ejBWIhCoqCijsuIjlJlUTGf3aUan9mzt22VLi6YqMo0mq7ewmglQ1UI6pltDETfKglfvwutbIJhYxAhAkEYMZfWO5i3bSDc+O0Or/Wk0lCoy1VhRfVt9iRd+X++Sa6eNvl+j7LjhuOxyhly76wgmgl3clqBdT3/7FXropkscDS+tp2w5ZQtqPF+/FafS8kO1Q4o1ZS4cb8qlY/xiNWVhunvL93Rg1xrH2xatUjHhxJXyIr0uDeMH11234khjVZCyAGXBKYVoeXk5yT+qOOU2Z11zD23duVt7Pjh+lN12cYEACESWQEV5KZUcOUD16AjdMLordWmdF9kBwuxNtXrqXXb1XesFqRSYnNDob++t1yynfB/Hpd59egv6bW+xcN+V7rxhThe3xxgBCFKXN2zHvsM0a8l6emvuClqx4Y9Mhd1a5wn32nEDO1Gb/D+yi7Hl8s6XZtH85b9qMxvdtx1dPqJHQDt+U1+qRW9BlR1Ia+gHC37SxHHLvGy6cmRPGtqzNbGIjJSFVJZssbMOu4J06tSptnapefPm1LNnT0pJSbHV3qjRy5PuoymP3R/y/dJ62ji9pnDxjVf33khYTWUSJP472lc4GXlzs6tceb0sFRNuXKnXLrx+cN2167brpPxLLApS1TIqRWhZWVk1QSpjSc+59t4AQVovt4DaDb4w2o8sxgeB+CQgSsWU0LGDe+mUwugmPjKLIz2ptXFSI3VDVOGpF6/spvvo578KUcpi9LKiJtS2cboQqo0yUuiukQVaEqT43GSsyogABCnOhe8J2BWkvJDs7GwaOHBgyKI0XEGqh5kI1tN4sprGUkbeSMSV1svrSLXSsz35DDi2+2MqP7bF8VjpWanUTFcSwHEnRGRXkDqJI3UiSGvWrEnyTyjzj9Q9qnVUClFVkErLKY/H/33udfdBkEYKPvoBAbsEOPFR6VHKqlUmhOn4/lUhX15ewRIbsSi9+OQ8Q+FoZh01m7ts/+OmQ8JSmlE7ybIsjJccMJY3BCBIveGMUVwmcPjwYZo1axbx3+GI0kgLUnXZLE75EomR4tB6Kq2mvxanEpeQcXrJ8jHszhtNqylbS48e3CpceUuPGWcYNFsbJz7yMiNvLMWVsuvu0e32vB30fCORddeNONJQBGmNGjWI/0TrkoJUbx1lUSrdddVsu9ff/xT9sHKtNt3UOlnUZcz10Zo+xgWBhCIgEx/VSyqmfoUNaMLgTlFbvz6pkZlrrZpx1477rVriZWSXHFtlYaIGAQO7RgCC1DW06NhrApEQpVYxpOW169PRvF5U8+guSj66h1L2rQt5mfFsPWVxumBfRlixpixMOd40Wle4iY+8FKacffethaGz8iquNJquu27EkcaaIFUz6BoJUn5NbcPPHgRptD6BMC4I/EGgoqyUSo4eoLqVB+nhi/tT4/p1o4JHrSNqFEfK2XY/WloVc25HjOqz7NopCxOVhWNQ1wlAkLqOGAN4SSBcUWpU8oXnX167AR1t0osOthxGlRVlROXlYllJxXspdd86IUzTty0Oa6ksUOPNehoPVtNYEaaxElcaTdddu267duNI7QrSpKQk4j9+cNmVLrlG8aP8mrSgyhhSvSDlD7kTx98T1mcdbgYBEAiBQGUllZZwmZgSOqVNdMrEBBOkagZeFqNXD2gaNBbUqMSLVVmYEKjhlhghAEEaIxuFadonEI4o3bZpI53TJzDl+qFWp9GhlsOFEK2sKOfAKsPJsDhNLmar6XpNpNqfdWBL1XrK7r3S3TfU/vxwX6xbTcMVpl6UiokFF95wXHdzmmcQ/wn1sitI7caRhiJIo+myK0Umi041s64+qZFsx38/9PwbNH3uwgDkEKShnkDcBwLhE6jKxrufMugw3TCqK3Vt0zT8TnU9cFKi577cTIPaZ9MJLeoJYcmxnu98t8PQAupUjKpxpmqJF1hII76VMdMhBGnMbBUm6oRAqKJUFaRsFd1//Pl0LKsFVZaXmQpRs3lF2nrKwlRYUNNrOkHhu7YsTKsSIaXHZKxpOKViOMbUbWEarijlA+O2C2+0XHcjHUcay4KURalRUiNpIeVzYCZIOYaUY0lxgQAIRIkAJz0qOUqZtUqoqE0WTRjUMaITUS2hRh2r7rpWbfn+ggZpAdlzpYDVu/UGKwvTqlHtiK4RnfmLAASpv/YDs4kggVBF6cltG//hnstClK2iYV4sTvlit17p4htql7K0TKvMJKqbUiOmBWqkrKa5ubmUmpoaKtKQ7gu1VAwP5kUN0/U76tILs0MvsJ6SXp8y8o4nLhHjxhUN191Ix5E2Si2hs7rVF3ik5ZP/li66ycnJ2n9Ll12/WEhVQcrWUilO9YL05Xem05R3ZwQcgfaDL6SM3AI3jgX6BAEQcEBAq11a8yhdP7IzdW3dxMHdwZtyEqNPftxF89fu1+qG5mWm0Clts+jU4+tr7rh2BKkqYLnf+z76hTLSkg1LvBiVhTm5DX4Ai9jG+rQjCFKfbgymFRkCTkXptK9X0+0vfVnlnlvGQtTYPTfc2blhPWXLKVtQY/GKlNVU1jb1kkG4pWJYnLpVw9TPcaXRct2167ZrJ4401gWpKkQhSL381MBYIBBBAqJETDEd3b+Dzu5TQOcPPD6CnaMrEPCGAASpN5wxShQJ2BGlm3cdpNtfnkPfrvytKmlRRYWnM2aBGknraeP0mjFbWkYmQvp6X2ixglw+hjP0emk1lfGlLE79ViomXBdetpCmZTYRbryRvqLhumtXkOYXdqXO/f8UdMnxJEilONVbSGfMXUQPPv96AIeWfUZTTsuukT4O6A8EQCAMAhXlZVRafJAyahyholb16OKRfcLoDbeCgLcEIEi95Y3RokRAFaWFhYXUvXt3bSZPfbCYnv5wMXFa9Soh6o5V1O7SYT2tIhWu1ZT7YIspC1MWqF5c4SY+crNUzBfLG9PM5Y1DxuBGXClbSUv2zaXyY1sczys9K5WadW7g+D67caS1M7JowLgb416Q6q2kekH6w6q1dP19T0GQOj5puAEEokCgspLKy0royL7tdHaf5rCWRmELMGRoBCBIQ+OGu2KQAIvSVatWUbdu3URc16LVW+i2l+bQph17Q0pa5BWCSFpPec6xWFomUlZTFqj8x+3Lr8I03LhStpZmNesZ0bhSr1137caR8hmxctuNBwupKkhl2RcWpXxxUiMjQdq0c39q2qmf248R+gcBEAiRQEVFGZUc3vf/2TsTMDmqcu//p7unZ81kIysRMCFsQkDZBYUoq8iioGGRC4giICSuVwQXQL1wcQOCXEQRPq+ICwiICoosuW5sCZCwSUISSMhkMvt0T29V1f0976k+nZpKL1Xd1d21vOexnxkmp87yP6fb+c27oSeUwvsWTsYnP8zW0iql5McapAADaYOEdss0m/pH8dWf/hXPvPY2WsMhfOFj78WFJ263FtI6VS2Lz978R+G+eu83l2DhPPtWCLfst9g63h4k99wVePrVzSAXF9DLI81oPaXkSDJZUjXLN5aW8UrsqRNWU3Lp3WWXXRpiNa0VTBfNB+bPqeZ0Sz/jRFwpWUvJjdepVovr7pw9p6JzctTWUqy67foVSGUtUmO5F2MMKQOprevEnVkBVyqQy2WhpMaRGN4qYkvPO/7drlwnL4oVIAUYSH1wDwggf7viZfxmxct4eeM2sSOCzQ8dugcuOunAAlCmMyqO+8rP0TsUn7DrH1xyAj582B6Fn133y7/hzj8/j8tOOwRLP3KYDxTavoVn/t2Lc7/7kLCI6qVcGhsr6rSYElAp/jQ68kZNwxOgesl66oTVVCZBqrfVtJaMvPUoFeO2uNJaXHdb28NYcMgsW3c/OTIL9KrUps/dDYeefEHJbpUspOSJYcy0GwqFCtl4K81dj3831hctl2XXCKRb+4ewZOk1E5ZD8aMUR8qNFWAFXK6AcOFNITE6gC5tFPT73pydOGOty08tkMtjIPX4sUtr5hMvbCi6k45oBE98/3xM6+nEc69vwdnfuRfHvGc+bl32Ydz7fy/jyjsemwCe5j4el2fC8pf/fiVuefA55DQFOa1+GXSbpZnRehpJDdcEqEbrKdU/pf92a/OS1TQZ24rBLc8jEeu1LWc9SsXUGldKpWHIhdeJ1kjXXafiSL0GpHROBKXSQmp21yUrKcFoJSDtmbUb9jrmPCeOncdgBViBBiiQ1TJIxYfR05LAspP3x3v23KUBs/IUrIB1BRhIrWvlyp4EpJ//n0fQ3R7FN849Ch1tregdjOHqnz8JCanSAiphU1o+zfApLagj8VQBYl25aZuLEi66P1uBp17dLGDUibqiNpfQlO5OW08JTIUFtTPUlP1YmdQrVtNaSsXMmgqQK69TpWKccOF1Kq5Uia0Evew2spLacd11Ko40CEBKZ3HUWcsmHAkDqd0byv1ZgeYrkMtqyCTH0BNK4v17TMX5Jx7c/EXxCliBvAIMpD69CtL6SdszA2kxC+mlpxwi4kYJYs0uvF6W6P5/vI4r7nwy76KrkHnAy9upeu31sp52R1tcCahOWU0pOy/Fm9aj1Rpf6mRGXieg1InSMI103bUaR7rwoMVYeODRRa/A9HACZx6sZ3BuaWkpvMhVV77c5LJL6zRbSM1WUpnYSPYtBqRtXVOw/2kTIbUe7xEekxVgBRxWIJeDkhlHYqQfHz9sF/zHsfs7PAEPxwpUpwADaXW6ufqpf72yCZcv/xPGEmkYXXYpodFHvvEr8XPZKNb0l1edgbVvDwr3XQmrrt6ghcXpiYv+TyQu0l10vZO4yML2au4SJOup262mbgHTWuNK6VI6URqmUa67TsSRVgOkFEfa7Cbdcgk+iwGphFYZc3rm0mvR2z9YWDYDabNPkOdnBWpRIAdNySAZG0S3NorvXXw85kzvqWVAfpYVqFkBBtKaJWz+AKXiSE99714TkhrRSslN9+IfPiSglGD0Oxd+EAfuMVeA6rwZPbjnqjOE26+Xm5646A9AVtVri3o8cVG9z4LgNJIaQsfW5+BE7GlXtAWzO0MgF183ufe63WrqFjCtNa7UidIwjXDddSKOtBoglZbUer+vS41fzEJqhlIzkC771nK88Mq6CUMecs43m7UFnpcVYAUcUCCrKUgnRkVc6ft2n4wLTznCgVF5CFagOgUYSKvTzVVPlUtsRFB67fmLS0KmfPbva94UltJpPR0Vy8K4avOmxdxCiYt+v1KAaC5LWXSD6aJbyxkZ3Xspe28tza2lZdxsNSUwpcRHYwNrbUtPGXmdcOV1woW3Z86+aO2cansP9EAjXHediCOtBkjdZCEtlWmXgbSqa8sPsQKeU0CUhkmOIT7YiyVHzMf5JxzouT3wgv2hAAOpP85xwi7MSY3KueEaS7x85qSDLJWFcaNkb73di89d9zP87elV0JIxhNs6EWrrQrRnBsJtXWjtmeHGZbt+TdJ6Gh1ZD6p7WktpGZmp102lZZy0ms6aNQttbW2OnWmzS8U4AaW1xJU2wnW31jjSaoDULRZSgs5yWXYllNKFLmYhpRhSct3lxgqwAh5XIJeDmkkgMdqPhdNa8INLT/L4hnj5XlSAgdSLp2Zhzcaao8Y4UuOj5iy7VsrCWJi64V3+/vTzOOkTl5Wdl6CUGoEpQ2r1R+Rn66m0mr4U7wR9b7e1t7ejHnVNq83IS+uvtYZps+NK6+26W2scqR+AtFRSI2PN0utv+yUeXvH0hLfE3sech0mzdrP7NuH+rAAr4EYFCEqVFJJjVK90BD+45ESuV+rGc/LxmhhIfXq4lYC0WImXSmVh3CrVfovPwFub7dd1pP0YracMqvZO2EnrKc1MFlQ3WE/daDUla2ky1itceZV03N5BAai1hmmz4krJSpoa+INw4bXbqBTMgkNmlX2s1jjSoADpnfc+jLvue4SB1O4l5P6sgKcUoGRHaQGl3dkxfO8zx2POTpM9tQNerHcVYCD17tmJlVPm3C/d9hec9YF9cfxBu4tYUYoLvel3T+HHf9Dj/8wuu8aYU2OJFy9aSO/+3Z9w6Ve+4+gpEqSyy699SetlPaXkSNLd1/6qanvCKauptJzWthrAicRHBKfV1DBtlgtvNtOL1MBDVUk3eVYn5uxZ2q201jjSaoDULTGk0mW3WKZdii01WkiLAen8w0/FTvMPqOpc+CFWgBVwqwK6pTQ1NoTuHEHpcZgznaHUraflp3UxkHr8NI2W0GJbKeauK2uUmkG1XFmY/RfMdqVS9QDSUhuV1lRpSQ21dQoLK7cdFSA4pUZJkWqNPaVxZHIkYUHtbHzZDGk13ZSKglx6q2nk0kt1TZ2INXUCTPebb38XtUIpzVhNaZh6uu7WEkfqVSAl2CTolDBqdts1A+kjK57BdbfdPeHCMJDaf//wE6yANxTQLaWp2BAm5WL4/GkH4j17s3u+N87Ou6tkIPXu2RVWTkmMfvqnVXjwn68VaozOnzMVHz1yb5x77P4TMuxS3zO//VtMndRRtMRLsbIwpx2xt2tVaiSQFhOBranWrka9rKfd0ZaGA2qtVlNSjOB0l112EYBaS2sGmDoRVxrtnIZJc94FKhFjpdXTdbeWONJqgNQNSY1Ic1mLVFXVApjK760A6c6LjsbO+x1l5fi4DyvACnhOAQOUIq5D6V67em4XvGDvKMBA6p2z4pUWUcBKQqNGC8cJlCorToDqdeupk1ZTcumlV7WtGaViGh1XWi/XXatxpHQ2H/rMNROOqBogdYPLrrSQmsu+SEupGUhfeHUdll27fMLeGUirfbfyc6yAdxTQVN1S2oM4jtx9Mi46/QPeWTyv1FMKMJB66rh4sWYFqNzLfkef4Qlh2Jpa/Jictp52RVswuzMEij1tlHuvW6ymtZaKWTQfmD/H+tupVhdespDaKQ2TGXkSauJ16ws09Nxl/53QOTm6w7O1xJFWA6Rus5AWK/0igZXEou+LASnFj5LbLjdWgBXwtwJZTUEqNohJGMf7F07Bpz7CnhH+PvHm7I6BtDm686wOKeAlIC22Zbam7qhKPaynBKYUf9qItinVhpfiHTXFmtZaPqaRpWIISh99aTZWbphWtbxW40rr5bprNY503p4HYNHRHyns0y9AWiyGlKykEki39g9hydKJ1uGeWbthr2POq/rM+UFWgBXwjgIUU5pOjGBySxJHLpyMT536Pu8snlfqCQUYSD1xTLzIcgpMXniE7wRia6p+pEbrKSVHksmSqjlwSozUSOupU1ZTijOleFO7TcaXEpxWWyqGrKWzplae2Ym4UrKWTtnloIpxpfVw3bUaR9oxaQoWn/15BlIADKSV3xfcgxXwkwJkKU2PjyDevwlLjliAC0/x3+9efjovr+2FgdRrJ8br3UGBWuqQeklOtqZuB1SKP42OvFHT8cnMvY2wnjbTalpr4iMCUnLltVIqxom4UrKWkhtvuea0666dONLDTr4A0+bqGSe9biEld9xSSY2MFlLa61FnLZtwJG1dU7D/aRN/VtMbkh9mBVgB1yugUUmY8WEkBrfizCMX4JMnv9f1a+YFekMBBlJvnBOvsowCH/7E5fjb06sCq5EsR0MCyJI0rT0zfK+H0XoaSQ07AqiirEwdY0+l1fStVBuohEw1TZaPsWs1rRVMF8wBrNQwbURcqdOuu9XGkXoZSGWcKANpNe9CfoYVCKoCOWiZFFLxIcS3bcaS9+2OT3NMaVAvg6P7ZiB1VE4erBkKBB1Ii2keRJdfCahesZ4SnP5zZFLDY02dANNKNUydiCul0jDkwluqUXIjspRW0ybP6sScPadMeNRqHOn0ubvh0JMvEM+agZR+Rll0w+HwhFckEhH/Tf9GSY2oya/VrL+WZwhEqRlrkZqhVJaEkf3o65lLr0Vv/+CEqQ8555u1LIWfZQVYAS8qkMtBySRE9t3Y1o34wumH4OSjDvTiTnjNLlKAgdRFh8FLqU6BS6/4Du6+70/VPRywp6Q1lb6SNTXU1gnpCuwnKQhOI6khdGx9Dk5ZT8lyKiyonSFHpXLSajpr1iy0tbVZWl+tGXnJYloOTBsRV5oe/AO09BZL+zV3MmfdrSaOtJSFlMBTQiiBqJeAlBIc0cvssrvsW8vxwivrGEirum38ECvgLwXoD1pKagzJ0UFMysXwxTMOxUHv2t1fm+TdNFQBBtKGys2T1UOB626+A9cv/1k9hg7EmEGwptbLetodbXEUUJthNaWkR2MD65CI9dq+710dQCUwpey7v3naflImuZhypWHIdTfZd4/tddMDre1hLDhkVuHZauJIF/SoOGEf3dIqy7nQVzdbSGmt9Muk0UJqzrJL/y37SItqMSClGFKKJeXGCrACwVMgl9WQScWQGO5HtzqEG5edhrkzpwdPCN6xIwowkDoiIw/STAXu/t2fcOlXvtPMJfhubj8nUJLW0+jIelDmXqeSIzlpPSUw1RMhddYca2rFakrW0mSsF4Nbnq8qIy+B6eH7lM7IW2tcKb3BSpWGccp1104c6cKDFmPhgUfDCpAaLaVucNktBaRmKLUCpHsfcx4mzdITPHFjBViB4CmQ1VSkKcnR8DZ0KYO474ZLgycC79gRBRhIHZGRB2mmAn9/+nmc9InLmrmEwMztR2uqMTkSxZ/W0mRpmQWTw3DKeuqU1VTWNi23v1riSwU0lgHTerrwOuW6azeO1AqQus1l1y6Qyv7X3/ZLPLzi6QnXh4G0lk8LfpYV8IcCVA4mFRtEfLAXR+0xFV+78MP+2BjvoqEKMJA2VG6erJgCw8lteHbzoxiK9+GdU/fF9K7Z2H3GIstiMZBalqouHf1kTa2X9dSJ0jKNtJrWCqaUjbdYqRinoLRnzr5o7dxeILVW191dFu0kXHjtxpFWC6TNSmgkPwCKuezK2FFKcCSTGhkTIN1578O4675HJnyGzD/8VOw0/4C6fK7woKwAK+AVBfTMu4mxQSQGe7HkyPmcedcrR+eidTKQuugwgriUn6y8Euv610BNq1DVLKAngBRtWtcsTO+cLb4u2Gm/kqD61tu92O/oM4Ion6v37Adraj2sp7M7QzWXlqnVakoXhyym5M47c+bMkveoFjCV8aXFSsWs39aNHz9efQKMYnGlTrju2o0jPXiveZ6PISX4NGbZNSY1YiB19UcsL44VcI8ClOQoPY7EaD/Gt23GF87gzLvuORxvrISB1Bvn5LtVklX03pdvxNr+1VDTGjSCUQutFKROXniEhae5S7MV8LI11Y3WUyetpgSo9CrWCEwpvnRsYK3tK1Qq8VE94kprcd2lMjCTpk/ByOa9LO2R4khPWHykp4GUgNNoGZXfyyy7lYB050VHY+f9jrKkF3diBVgB/yuQTowiNTaEbm0EX/rY4Tho3+r/8Oh/tXiHRgUYSPkI+ZaSAAAgAElEQVQ+NFwBgtEb/n4hVCUrYDSrGcyiVa4mPpzD1vUatm7QEB/Oiu+5eUcBWY6GVkzlaIz/7dZdOGk9pT1S/KlIjNQVqipzrywf84+RSVVL1t7ejl122aWk1dTpUjFOufBSvVKymjrhupsa2QNKqquihlSP9Oxzzg0MkD6y4hlcd9vdE3RhIK14TbgDKxAoBbJZFanYMJIj29DTMo4bl57KmXcDdQOq3ywDafXa8ZNVKLB+eA1uf+5KaBkNSjqLXLZ2GC21DIJUglMBqwyqVZxWcx/xkssvwSk1SorkZObeamJPnbKayiRIxaymVCqmloy85lIxf31pNh59aXbVF87owlur6+6UWXuKWNJKrWPSFHzq4st9A6TmLLvkymu0kL7w6josu3b5BFkofpTiSLmxAqwAKyAVUDMJpOMjGB/Ygu5cDPd//3IWhxWoqAADaUWJuINTCqzc8hh++/KN0NIalEx9YZQh1alTc9840noqgbU1b1F100rrYT0ly6nd0jJOWU0pzpQsp8Ym40sJTpV03Lb85MpLiY/mz9EfrTWulMag0jCdU2ciM7ICWnqL7TXRAzN2nYeW3L6Wnj3zzLNw7vEHib5erENqdNk1u+5aAdKeWbthr2POs6QVd2IFWIFgKECfK5nEqIDSeP8mvH/Pqbjms2cGY/O8y6oVYCCtWjp+0I4C975yE57b9Cg0JQslTUXX7Txd375kQaXGLr/11bmeo7vdmkqAWg/rqdXSMvW0mtaS+EhApKFUjBNxpdHOaeieuSsyQ/dXdeXCkQ5Mn2stLtLLQEriEHQa40aNVlIzkG7tH8KSpddM0JSBtKorxg+xAr5XQJSCiY8gNdqPSdkYvnzW+3Dwfnv4ft+8weoVYCCtXjt+0qICP11FmXRXQ8lo0Mgy6iIYLbcFGZcqYJVdfi2etru6SWuqjEsNtXWK+NRmtmZbT+tlNa0VTCkbL1lLo9EoVm6YVrML76SdeqCOT6ybaeXcgwakxbLsUtZdsnLQv1Gj74sBaVvXFOx/2jIrsnIfVoAVCJQCOaiZlEhwND64BZ3KAH5/85cDpQBv1p4CDKT29OLeNhQYTm3Dfa/cKGA0k1ShUfIij8BoqW1yXKqNC+DSrm6zpjptPe2KtmDB5DAqWU/rZTV1AkzJlfdf62qLKw2FVHR2b7Z9C50A0lAohEgkgnA4XHjRf5NbL/0btWbWIpWxobLeqDl+VGbZZSC1fX34AVaAFcgrkMtqUFIxJIYHEB/YhDOP3B2XnHUi68MKFFWAgZQvRl0UIBj97t8vhKbmoGRUaBmPk2gZldjlty5XqKGDuqUcjdF6SsmRZLKkasWgzL0yay/Fn5Zq9bCaOpGRd+rkKH7xz91BrrzVtO6ejbYfswOkHz31ZFx42tEFwJRxpF4E0mJJjYxASps86qwdraGHnPNN2xrzA6wAKxAMBTQ1I7Lupkb60aUN4eYvfhw7z9opGJvnXdpSgIHUllzc2YoCG4bX4CerroKmUCZdDZriXxgtp4d0+Y2P5DP9rtdL0nDzjgLNtqZKQKX40+jIGzUJR3BK1tPZnaGSpWXqYTWtFUyn9kTxr43VQakbgZSspm5o0iXXGEdKrroyplRaT2mt0qJ65tJr0ds/OGH5DKRuOE1eAyvgXgWUVFxAKbnuLpis4vZvfsa9i+WVNU0BBtKmSe/PibfDaNb3ltFqTpBdfqtRzV3PNMuaarSeRlLDjgBqOeupk1bTWbNmIR1/q+pSMZlsFJtjuyCudNu6DAykpeUqBqTmpEZmC2kxIKUYUool5cYKsAKsQDEFspqK9DglOBrA2LY38eWPH4FTP3gYi8UKTFCAgZQvhGMKEIz+dNVVUCmTbj6BkWOD+3ggdvn1x+HKBEq0G5lEiUrS1Ks5bT2ldYqyMl0hUP1T2Zy0mna2h9AeHkM1pWLWj+7OQOrwZSIAJTA1WkYllBazkC771nK88Mq6CavY+5jzMGnWbg6vjIdjBVgBPymgZVJIjg0iObJV1Cb93Xcv89P2eC8OKMBA6oCIPAQgYPT5q6BmslBSqogd5VabAkaXXypJI62rtY3KTzdSgUZZUwlOI6khdGx9DvW0nkqr6UvxTtD31bT29nZMndKJjvAY4oOvWB6iGiDt6t6MlpBqeQ7qGLQY0mJAKt126d/ki7RhILV1lbgzK8AKFBSg2qQxJEcHkBjegvfvMQ1XX/px1ocVKCjAQMqXoWYF1g+vwR3PU8xoFhkRM5r1fDbdmkWp0wDs8lsnYRs8rLSmyhhVsqQ6WY7GSespSUPxp0brqRNWUxq3syMswDSsvl3xBBhIK0pkuYOMCZVuu8Wy7ErrqRFIr7/tl3h4xcRSOvMPPxU7zT/A8tzckRVgBYKpgJpJIB0fQ2qsH6O9b+DmLyzBwfstDKYYvOsdFGAg5UtRkwKUTfd7//yUgFBKYETuul4v7VKTIE14mF1+myB6HaasVwIlaT2NjqwHZe51IjmSdOul0jLt0Va8HO9ELVbTme2vV1SUgbSiRJY7FAPSYlBqhFH6noHUssTckRVgBUwK0GdIOj4sapMmRreiWx3FQ7d8hXViBYQCDKR8EapWgGD0+//8VCFmlNx1GUarltPxB6XL79YNenZfcvvl5j0FpDVVxqWG2jprsqYakyNR9t5amywts1N3FJlQBzalogJO7TQGUjtq1d63FJCaodQMpHfe+zDuuu+RCQvYedHR2Hm/o2pfFI/ACrACvleArKSUcTc53IfRrRvw1XOPwWnHHuH7ffMGKyvAQFpZI+5RRAEBo//6lB4zmtHEV4ZR918Vdvl1/xlZWaFT1tR6WE+ptMyMrig2ZLowkO22FGtqBUg3xXfBcGqaFXkKfdwUQ0rlXqg+Kb2oUc3SZjYJm8ayLzJ2lJIcyaRGRnhlIG3mifHcrID3FchlNSRjQ8jERzC2bSMmaWP40+1cy9j7J1v7DhhIa9cwcCMQjFLM6ECsV68zmskixzmMPHsP2OXXs0c3YeFOJFBy2nqqtUSQCXcgGZmETKi9pNDT2zYg3KKUPQg/AakbYJTWIKFTgqj5K/27EUgfWfEMrrvt7gnnRPGjFEfKjRVgBViBigrkcsgkY0jHR5Ac1WNJb/nPs3HIor0qPsod/K0AA6m/z9fx3RGM/u61m7C270XdVTfFbqCOi+ySAdnl1yUHUeMyqrWmEpxSI7feWmNP461TQa9SLWhASjq4AUqNtUjNpV8ITs1A+sKr67Ds2uUTjrFn1m7Y65jzaryl/DgrwAoERYGspuhAOrIN8cG3scf0EO74zueCsn3eZwkFGEj5athS4GcvfA1rB1ZDTasCRtkyaks+z3dml1/PH6HYQDXW1FqspwykYRhddpsNo/IWSwspfWUg9cd7m3fBCrhdAfpDmJKMITU2iPHhXoz2rsetV/wHDj1gH7cvnddXRwUYSOsort+GJhh9Y2i1AFGKG81yrVG/HXFV+2FIrUo2Vz5kx5pKgGrVeuolIJ07e2fsveg0rHntjYpn9NFTT8aFpx0t+hFkyhfFiUYiEQGhxpcbY0jpl8NSZV/MFtKt/UNYsvSaHXRp65oifjZp1m7ombWr+Cp/VlFE7sAKsAKBU0DNpJCKDyE1OoD4wGYs3nsmvv2F8wOnA294uwIMpHwbLClwxwtXYf3QS1AzOoxS3Cg3VqCUAhyX6p+7YcWaWsl6SjGko9EZJUVxk8suLfKDx302cEBqTGgkv7cKpMUOloBUAqr83j/vCt4JK8AK1KIAJTdKj48iHRtCfGgLJuViuO2qT2Ln2aX/f6KW+fhZ9yvAQOr+M2r6CjeMvAQCUr3WqAolzRl1m34oHl2AjEul5XM5Go8eYn7ZshwN/acsSdPao/8yYbaeeg1If3br73HF9bdWPCA/WUiLAamMMSUh6PtSFtKKQgHCYtrWPQXRrinCikrJkLixAqxAcBVQ00mkYoNIDPdhbOsGnHvcAbjs3NOCK0jAd85AGvALUGn764fX4M4XvwZNJRjVxCvHxtFKsvG/21CAXX5tiOXyrsVcftujEURG30RmfAgtA/8uugO3WUj/8Ou/4ZNf/k5Ftf0IpEYwNQMpCXLUWcsq6mK1A1tRrSrF/VgB/ymgqZTcaEgkOIoPbkGXMoiHb7/afxvlHVlSgIHUkkzB7fSzF7+GNyiJUUZDJs1xo8G9CY3dObv8Nlbves8mranCkooswpkRRGKbgLEtYuqp0c1oDSXKLqMvMRv0stOqqUNK4z/72Mu44r9vrei2e8GZH8UZx+tF3b0cQ1ouqRH9GzVZ/uXMpdeit3/QzjFY7iutqMLVd6Yei8qNFWAF/KlALpdFhtx2x0cwPrQV8f7N+NF/no2DF+3pzw3zrsoqwEDKF6SkApTEiCykEkY5bpQvS7MVMLv8bl2vIT7MJvtmn0s18wtrKjSEM6OYGtmKnVrfdhxIO7q2IhxO2V5eUICUhDHWIjVn2pX/1iggLXZQbEW1fX35AVbAMwooqXHhtpsc6RdW0r1mteHO677gmfXzQp1TgIHUOS19NdKq3sfwu3/fDE3RkElqouYocr7aIm/GJwqwy6/3D7I7PIb5bS+5CkjX/PuNinGk1VpI3VL2xViHtFRSI7OFdNm3luOFV9Y17dIxoDZNep6YFXBcAYojJQtpcmwAiaFejPVuwO3XXIxDD3iX43PxgO5WgIHU3efTlNVtGFkDctXNKllkKKsu1RtlI1RTzoInrU4BdvmtTrdmPeVGIO0bGKoYR1otkJLOzYZS6YJrtJCaobSYhbTZQGq+o+aSM5wsqVnvYp6XFbCvgKZkkE6MivIvydF+jPVtxHEHvhPXf+US+4PxE55WgIHU08dXn8V//+lPY2i8T3fVTXHcaH1U5lGboYB0+Y2PZKG7++bY5bcZB2Ga041ASkusFEfqVyCVdUll2ReCVwmw19/2Szy84mkX3JrSS2ArqquPhxfHChQUyGqqANJMXI8jTQxtQXd2DI/d/UNWKWAKMJAG7MArbZcsoxuG1kBR9Iy6KpV44cYK+FgBdvlt/uH6EUjD4TAikQjoq3yFQiHQi5qbLaTSUkpfJYx6CUjNN9pYcmbG/P05WVLz3/K8AlZAKECfK5nEmMi0m4oNYHxwC0beXotH7/pvrkkasDvCQBqwAy+33cc33IMn3vpVwVWXYkc5bpQvSBAVYJffxp66W4H0r39/Fj+841clxShnIfUSkNIvheaERhJKjdZR+v7Oex/GXfc90tgLUofZ2IpaB1F5SFbAtgI5KKmEiCNNjQ0iOdyHkS3r8JNrL+U4UttaevsBBlJvn59jq98wvAY/W/015LK5gquupnAWI8cE5oF8oYB0+d26Qc/uyy6/zhyrW4G0Uhypn4BUuukaraNGC6m0ZvgFSItZUanMTFv3FC4548zbmkdhBSwpoClppMdHhYU0MdSH2LY3ccFJh+Ly8z9m6Xnu5A8FGEj9cY417+JnL16FDSMvQaNERmk9kRFbR2uWlQcIgALs8lv7IUdb0tirY2XZgaqpQ1pL2Re5mE9++TsgMC3W/ACkMtNusSy7xYD0kRXP4Lrb7q790F0+gjlZkoDVrikuXzUvjxXwngIijjRfjzQ50of4tk3oRgyP332j9zbDK65aAQbSqqXzz4NU4uX+tTcjp+agUCKjpIasxtZR/5ww76TRCrDLrz3F3Qyk5RIbVQukzY4fNZ6OlSy7Mn6Uvr7w6josu3a5vQP2SW928/XJQfI23KVALicSG4k40rF+xPo3Y1Iuhkf/3w3uWievpq4KMJDWVV5vDE5ZdUeS/VAVVWTVVTNcc9QbJ8er9JoCZpdfyvTLDbACpMPpadgU28WWXE5YSMvFkfoVSI1ZdmWmXRI+6EBqvnzGZEk9s3YFl5yx9fbkzqyAUIA+V5TUODLjo0iS2+7AFhFHesd3lnIcaYDuCANpgA672FYpkdGTm36NrEquuioyyayII+XGCrACjVGAXX7dDaTl4kirBVK6Wc22khqtngSd5thR+d8MpPY+B9iKak8v7s0KQABpAqnxEaTjg0iNDCA2sAnnn3gIll7AcaRBuSEMpEE56SL7HE5uww+fvWh7IiMu8xLg28Bbd5MCQYNUN1tI6V6UiiMNIpBu7R/CkqXXuOnt4uq1SCsqxaD2zNyVS864+rR4cc1SgCykIo40PozU6DbEB97G3nO78b8/+FqzlsTzNlgBBtIGC+6m6e7/9814vu9xaIqmJzJKUs05N62Q18IKsAJSAT/HpbodSEvFkXoZSOleyZIuMo60WOkXs4WUgbT2zyS2otauIY/gIwXIQpqm0i8EpENIjg4gMbgFPaEkHrv7hz7aKG+lnAIMpAG9H1Tm5c6Xvo6sloWSz6rLZV4Cehl4255WwA/W1HoBaXvHACKtcdvn++xjL094plQcqd+AtFjpFzOQkjBHnbXMtqb8QGkFGFD5dgRdATUPpKnYEFKj/Rgf3IKxbW/h59//KseRBuRyMJAG5KDN26SaoxtHXtJrjuatowGVgrfNCvhOAa9BqtuBtFQcabVA2uz4UeOFl8BpjiGV1lJZFkZaVBlI6/9xYS45w8mS6q85z9BcBchCSkmNyGU3OdqPxFCvANJLz/4wll7w8eYujmdviAIMpA2R2V2TrNr6GB5cews0LQs1rQoLqZphX113nRKvhhVwVgG3u/wu6vxn2Q1Xk2XXKQspLeykC764w/qqBVIayA1QKl126WuxpEYEpcWA9Myl16K3f9DZC8qjlVWArah8QfysgJpOIiNKvxCQDmB8aAti2zbhkrM+xEDq54M37I2BNCAHbdzmD565CKPpfqgZHUap1EsuG0AheMusACsAWYqGpNi6QQOVookPN/4DoR5AesZpR+KRx39h+5TNLrs0QLE40kpAGg6HEYlEQF/pFQqFxMvrQLrsW8vxwivrbOvKDzingLHkzIz5+3OyJOek5ZGaoAC57GaSY0jHRpAcG0BieCvGtr6JUz9wMK6/4tImrIinbLQCDKSNVrzJ8z224R783+bfQKT5VzSkk1x3tMlHwtOzAq5ToBkuv5WAdFzpxhuju9vS6r+++XmsfuUJ/OHPD9h6rhiQ3v3An/HLB/8yYRy/AylZTWXCI9q4LBXDQGrrOjWsM1tRGyY1T+SwAmo6hUySLKQjegzpSB/GejcykDqss5uHYyB18+nUYW1fe/JUhMMh4a6rpHQLKSczqoPQPCQr4DMF6u3yWy8gPfSgvXHJFy/Alq1vWz6RYkBaLI7UT0BK4Fkqyy79GwOp5evjmo4SUNu6p3DJGdecCi+kmALCZTcVQzo2pFtIh/oQ69+EU456D1tIA3JlGEgDctC0zVW9j+GBdbfQn7mhKnqZF0poBA4fDdAt4K2yAs4qIF1+4yNZ4e5Lr2pavYD0Ix8+RlhIr7nhKsvLKgak9LA5jrRaIHVD/KgETGPpFxlHagTTYhbS62/7JR5e8bRlPbmjOxQwJ0ui2qjyZ+5YIa8iqAoQkKrpOJJjQ0jFBoXLbqxvE9695874xY1XB1WWQO2bgTRAx33HC1fhrfgryKpZqJl8uRcCUm6sACvACtSogJLS8NaaATzzcAfSST1O0k6rJ5DSOi7+wvlY+eKzlpZUCkjNcaTVACnBqHxZWkwdO0kXXAmdxsRGEkplFl4JrrScO+99GHfd90gdV8ZDN0oBdvNtlNI8TzkFCEiV9Lie1MgQQ/qePecxkAbk6jCQBuSgh5N9+MGzn0GopQWqomfXzSQpPojNowG5ArxNVqAuChCI9r4+gsRoWoz/ytNdGBsM256r3kBKLrunnnOcpXU9ePdfMHf2zjv0NceR+hlIjXBqhFH6noHU0jXyZCdjsqSeWbuCS8548hg9t2hKaqSkxpGKk4V0OG8hfRPv3oMtpJ47zCoXzEBapXBee+y+V2/C6oEnkaX0/mQdTarIZNhd12vnyOtlBdyiAIHo6LYEBt6MTVhStUC6V8dKUD3SUq3apEbksiubVdfdUkBqjiO1CqSUWZey7dJXr1hIywHpIyuewXW33e2Wq8jrqLMCbEWts8ABH16UnUonkU6OIB0bRiYRQ3xoC8b738aM7gie+PWPAq5QMLbPQBqMc8b3n74IY0o/NDULLa1BofqjXHs0IKfP22QFnFVg4K3YDiAqZ3AzkJKV9NobrqroulsKSGmPxjhSK0BqLP3CQOrsPeTRmqOAtKJSDGrPzF255ExzjsE3sxKQqmQdHR9GJj6KdGJU1CEdH+jFzEmtDKS+OenyG2EgDcBBr+x9DA+uWw60AFo6J+qPphNU8DwAm+ctsgKsgGMKlANRLwAprdGK6245IDXGkVYLpLIWqWMHU+VAxhhS8UuhqsJoGTWWfZF96esLr67DsmuXVzkrP+ZHBdiK6sdTbcyespoCNZUQICrKvsQGkRwbxPi2zZg5uY2BtDHH0PRZGEibfgT1X0AhmZGWhZbJIZNUoGQaX/i+/jvlGVgBVqAeCiRGM+h9fRjkplupudlCKtd++//7EX7y81tLbqUckBrjSKsFUjcmNRJuc5omXsWy7DKQVrr5/O9GBRhQ+T5YVSCrKsgkY8gkx/J1SAeQHOtHvH8LZk/tZCC1KqTH+zGQevwArSz/6387TSQz0kQyI01YSNld14py3IcVCLYC5oRFVtSoF5BmslG8NrSPlSUU+nz202fjsovO2eEZspKWq01aDkjX/PsNXHG9DrNeB1IpTLEsuxJM5b8ZgXRr/xCWLL3G1llw52ArYC45w8mSgn0fjLtXMymolGF3nKyj9KI6pFvFS1NSWLvityxWABRgIPX5Ia/aSu66t4hSo5TMSMtoUFIqVJX9dX1+9Lw9VqBqBUolLLIy4BurO9C/udVK1wl9KiU1chJIaeJVLz6Lz3zh/KLrLAekxsRGn7/wTBxz5MFiDGOyInLJpdhR+aKERvS922JIKwGptJjK0i/Un8CUgdT29eYHiijAVlS+FqQAlXtRknFkxkeRig8jNUZ1SPswPtSLnKYwkAbkmjCQ+vygv//UpzGmDohfIshdV02pSKdV5Nhj1+cnz9tjBapTwEqcaLmRvQKktIdrbrgKlHnX3MoBKfWVcaRWgVQmNvILkJIGR521rLoLxk+xAiUUMJacmTF/f06WFICbImLXM0koyZioQZqOjyI5ug3jQ1uRHOnDzjOns8tuAO4BbZGB1McHvfLtv+LB9begJdSCLMWPKjmoSQJSLvfi42PnrbECVSlQK4jKSasF0gXtL6MrNFpy7WQh/eDp38aPfvJLy/sr5bIrByiV4KgSkMo4Uq8DqdENl6yg5oRGpSykDKSWryB3rFEBtqLWKKDLH8/lslBScSiJGFLjo0jHhpAcJZfdXqTGBnDIAXvjFzde7fJd8PKcUICB1AkVXTrGvS/fiNXDK9BC2XWp3EsmKyykmTSbR116ZLwsVqDhCthJWGRlcfUC0pmz3oHldz2FW26/2zKUVgJS2k+x2qSVgFTGkXodSOV5loohlUBK4Ep9qEmIPXPptejtH7RyJbgPK+CYAhJQ27qncMkZx1Rt3kAEpOSqS7VHM6kYUiMDSMYGMN6/WWTdPf2Eo3H9FZc2b4E8c8MUYCBtmNSNn+iGv1+IcQzp5V4ooVEqCyWtQFU4frTxp8EzsgLuUqCahEVWdlBvIKU1WIVSK0BK4138hfMn1CatBKQyjtQOkMp4UmOsqRU969nHbCE1WkmNmXaLAemyby3HC6+sq+fyeGxWoKIC5mRJVBtV/qziw9yh6QpoWkZYR6nsSzI2JOJHk6P9GB98W7jxXn7+x7D0go83fZ28gPorwEBaf42bNsNVj52CSHtYjx9VctBSGtIpFVmNgbRph8ITswJNVqCWhEVWlr55bRvoZbdVctmVFlI57ttb+nDeJV8FfS3VrAKp2XW3EpDSfBRHeswRB1tKamRMcOQmIJW6SQtpMbddAlMGUru3mfs3UwF2822m+nbmzkFVUlCT48JCSkCqJEYxPrgF8cFeaJkE/vuKz+KjJx5tZ1Du61EFGEg9enCVlv3GwGrc9fI3EI60IJulguc5ZJMaUkkFOebRSvLxv7MCvlOg3iAqBWsUkNJ8laDUKpDSWMbapFaAlOJIZ+00zfNASrApX+ViSM0uu2wh9d1HhG83ZEyW1DNrV3DJGXcctUholB5HZnxMuOdmxmPIJEYRH3wbyaFeaGqGgdQdR9WQVTCQNkTmxk+y8u3H8Pv1y9ESbsnHj+oJjTIZjYG08cfBM7ICTVXAqYRFVjbRSCCVUHr/H/5aNK7UDpCSlfTaG64SrrtWgJTiSPv6h3YAUsqkK1+y3Iss+UJf3WYhrRZIr7/tl3h4xdNWrgT3YQVcpwBbUZt/JKqShpqK6xbSVByp+AhSo9tEpl1y2c1qCp789a3YefaM5i+WV1B3BRhI6y5xcya475WbsHr4SQofhUoZdlNZqGkC0ixEUVJurAAr4HsFnE5YZEWwRgNpOSi1A6Q0jqxNagVIKY50zWtvCCAlyKQmy7pIADUDqRvLvlQLpHfe+zDuuu8RK1eC+7ACrldAWlEpBrVn5q5ccqbOJyaso0oSamJcZNlNxgZFcqN0fERk2E2PDyOXzTKQ1vkc3DQ8A6mbTsPBtXz3H5/CeMugsIZShl01qUHNqFAyTKMOysxDsQKuVKBeCYusbLZeQEpz//rht8suwZzsyC6Q0uBUm/TT/3Ep5s7euTCXBE7z5ASl5LZrtHpK66gxblQCqgRSGqfUmFY0drKPVSCV/Whu+p6B1MlT4LHcqABbUet3KtmsCi2dFLGjurvuGDKJMSRHtiEVGxBWUrKerF3x2/otgkd2lQIMpK46DucW87UnTkWkLSTiRymhUTaTRSbFGXadU5hHYgXcp0Cj4kTL7bxaIH1HdB2mRraVFbUSkNLDxrjSckAqIdI8IbnuUjMCqbGPGSTlf9NXI4zS9xJK5c9pHPreTc0IpGiw07EAACAASURBVMWy7D59xzdw4M6dyM7dD7numcDOixhI3XSAvJaGKcCA6pzUmpKCktSto2myjNJrTAfRxOg2aJkk5s2eiSd+/SPnJuWRXK0AA6mrj6e6xT276VE8tOFHCOUTGm0HUhWqwjVIq1OVn2IF3KuAG0BUqtO/uRVU+sVu+/wFp6D31Qfxyup/lXzUCpAaofS0kz6Iyy46R4xnBMdi/11sUvMzxufMY0ggpa9Gi6gRRktBsF2tnOxfCkhlgqNbvngOBl9fiSsXz9Wn7ZmF3Nz9sGqkA3f+ZRWeH7F/1k6un8diBZqlgLnkDCdLsnYSOVAyo4QOpMkYUvFhYSFNjQ0gKWJIR5DLajj9xMVcg9SapL7oxUDqi2OcuImVWx7D79+4BaEwoOUtpFpGg5IiIGWXXR8eOW8pwAo0MmGRFZmrBdL/+upn8ZETjsaKR3+De+/+Abb1bdphulJAWsz9lSylb/f24ZADF02AUQmFxnhOM2iWA9hS/2Z226V+bowZLXaGsqxLsbIvBKTrXnwaUzsiuOSwmeKrsfWmWrE1HRFgumq0gwHVypuE+/hWAbaiVj5actfNJOIioZGSpGRGw8JdNzXSj8RoP5RUjOICGEgrS+mrHgykvjpOfTMiodHQkyDPsGwWUDNZaAoDqQ+PmrcUYAWakbDIity1AinN0d+3CU/mwdQ4pxlIjSBa6XujBVNaLeXPikGmnLeUZdUMscX6udEiaj5DglFqshapufSLBFLqUwpKzYBK//18Hk7/1DfJyrXhPqyALxUwlpyZMX9/TpYEQMkkoKaSUNNxEUOaig0hHRtGamxQWEg1JS3uwuXnfwxLL/i4L+8Fb2pHBRhIfXgrbvj7hRjHEFpCQI6AVMlCS+eBVGULqQ+PnLcUIAWambDIisyOAOmogpt++RzU+EYcOGeLsJhSIyA1gp/5+3JuucWAtJQFs5jFtVwSIrv9rejYqD6VgPSac47CcN/2ZFJWoNS8drKiSkDtzVtTG7U/nocVcJsCQbai0ueNkh6HmkogMz4sYkczZCUd6UeSYkhjQ8jRL64A1yB128Wt83oYSOsscDOG/+pfTka0K4JQC6BpepZdAtJMSoXGQNqMI+E5WYGaFSAQJffc0b5EzWPVc4BagPTIw4/Aihf68fMHn4aSHMWxh++OL/zHkcJieusPPo+rb7hvhxIrEiqLwWUxYDX3Jy1KwaYXLJy1nqVdIKX5qoFS4zoZUGs9NX7eTwpIQG3rnuL7kjOamoaSTEBJ6y67ybFhZGLDSCdGkBjuEzGlsv3ipqtx6AHv8tNR817KKMBA6rPrMTTeh+/+81OIdkZApfFymm4hVTMaMkkVWY0tpD47ct6OzxVwU8IiK1KPDUXwylOdVrpO6HPax5diw1AnRresKfycgPSL571P/LcxRtOc0VYmEjL2kYOUs6IGATitHISMIaWvRpddVVVhtpDK8QhKl+w/HQumtVmZomwfBtSaJeQBfKSAOVkS1UaVP/PyNum3Ty1DyYx0IE3HRpAaH4aaiGN8cAsyiRGomVRhi0/++lbsPHuGl7fMa7ehAAOpDbG80JWA9Hv/+hSilHhiApCqyCQ1BlIvHCKvkRXIK+C2hEVWDsYukLZ1TsWeh38aaiqGxPBbE6Y47r0L8aXz3y9+ZrSAmsurGGNCjZCZjm1Ee887C0BrHLycC66Vffqlj9FCagZSgtOrz37/BJdd474JSg+e14VjF052VA5OlOSonDyYDxTwg5uvqqRE7Ci57GrpcaQTMZFdNzm8VcSRpuJDIpmRbFyD1AcX18YWGEhtiOWFrkOJPnyPLKRGICWX3YyGdIItpF44Q14jK+DWhEVWTsYqkBKIzt3jg5g6e1/E+l8XLrrmdsBec/GD/zy5YB2V4CnhlMqrGGNDC9bQzFtIrb4Ayrxvomfu0VaWHeg+pSyklYCURKsXlBoPhACVGidKCvQ15c0bFDAmS+qZtSvcXnKG4kLVTBJKKgE1qYNoKjkGJT6KzPgo4kNbRO1R2bgGafCuOwOpz858bf+LuHP11xFtD2+3kOZjSNPssuuz0+bt+E0BtycssqK3FSCdu8cxAkaV1OgEF13z+O/ee2fcfOVHhHXUbCE1u/AWLJ7pN5FdtRgbN27EjKOfYCC1cmhlsuyWs5DKoRsBpeZtsJuvxYPlboFRwL1W1BzIOkquugSlFDuaHh8TIJqJj4r6o2QdzWpK4awOffe78Isbrw7M2fFGAQZSn92Cdf2rcefqr6G1Iyx2JmJIC0CqIKv5bMO8HVbABwp4JWGRFanLAakEURqH3HPNLrrm8d+zzzz8zzc/PsEKSn2MbrnG77MbrkZ2wzVimFWvA3ud4j4g7evrE+ubNWuWFTnr3ke67EorqbnsixUglYs8buFkx913rQrAgGpVKe4XFAWkFZViUHtm7tq0kjMEmhQbKqyjKd06mkmNQxkfRTo+gsToNlGPFNjurvuR44/CDVdeFpSj4n2CgdR3l0AA6Zqv6RZS+qt3PqkR1SHNJFRonNTId2fOG/KuAl5LWGRF6WJASu65u+1/BiZNn4+smi7pomse/8B3vQO3X3vWDgAq+0mraC61EdlXL0Bu+EnxT29uBQbH3AmkDzzwgFjj4Ycf7goorQSkyz64wMqxF/o0E0qNC2VAtXVs3DkgCjTaippDTrjiKlR3NBUX4JlOkHV0DOn4sMiqS+VesmpmwglcfM5p+NyFZ4LCMrgFQwG2kPrsnNcN5C2keSCVWXazahaZpAJV4Sy7Pjty3o5HFfBiwiIrUqeTITz/RLfoKuNEp887UPx3OrZNwKjVdtC+u+An3zp7Qu1R87MCRlctBn2Vjayj1NxmIX3jjTfwr3/9S6ytu7vbNVBK68lms4WX0Uq69APzrR6X66DUDKhb8zVQV4124PmRDtv74gdYAb8pUG9A1bQM1HQSKmXWTY6JmqP0UhKjSMWGkRobFBl3jcmMSONrP/8pfPTEo9HWVnsWb7+dmV/3w0Dqs5N95s1H8fsNy9EaDQvnB6ovrCmU1CgLJa1CyegFh7mxAqxAcxSgOqIEo2Qd9WOTQGp0z6V9jvauKZq4qJwGBKQ//fY5JeuEGl105ThkGSULqRuBlGCUoFQ2N0Cp2UJKYForkNL+DprXhSWLprv2inOiJNceDS+siQqYS87Ukiwpl9O2u+oShKbiyCTiInY0HR9CmuJH44PIFYklIyA97fj3CyCl/AHc/K8AA6nPzlgH0lvQGg1tB1I1B3LZVVMqMgSkbCT12anzdryggB8SFlnROZV6LyKd5xS6kosu1RbV1O315ayMI6CmBJCaXXSN4720Acjkc2O4zUL6i1/8YoetNxtK6wWktNEF09tx8aEzrR530/uxm2/Tj4AX4EIFqrWiijIvZB1NJ4VrbiYR0112x4eRHhtGenwESipWdMd//Nl3MW/OTLS2tooXN/8rwEDqszN+9q1H8cAby9HaFqYypMhmKY6UgFS3kGbIKsNA6rNT5+24WQE/JSwqr/N0aKFzkcPCQjcriYvKjUlAesd3PjGhSzEXXdnBaB2ln7kJSM3WUeOm3AClBKbFEhtdvliv41ptowy8Vy6eW+3jTX2OAbWp8vPkLlXAWHJmxvz9iyZLojIvVG9USY4Ly6iaoLqjY7qVND6M5NgQMomRotZR2vbKh+4Q8aORSITddl16D5xeFgOp04o2eTwC0vvXLkdrexihFt0tn4BUJbfdtIZMShWQyo0VYAXqq4AfExYVV2w6si2HIdvyocI/20lcVAlIZQwpJTAq5qJrfN5oHXUbkFIyo3icMkkWb82EUgmjEkiNbruXHb1bzW8UgtJLDpspapZ6uTGgevn0eO31VMBsRe2YOhuqQpZRve7o9mRGI3rsaGxwQt1R89qe+/1PBZDSi91263ly7hmbgdQ9Z+HISshl9/61NyPaHkELud3n9DhSRdEEkNIvyZxp1xGpeRBWoKQCfk1YZN5wtuWkCSBK/16ptqidazNnRg/++ONLgPSbyL32SWBkRcnHzdZRNwGpMZlRuf27AUoJRglMZRzppe/fxc6RlezrFyg1bpAAlRMlOXI9eBCfKRDt7MHkuQsxdd6eAkaVdAKZxCjSsSGkxobF9xRjWqy9Z9898OPvfLkApGQljUajPlOIt2NWgIHUZ3fiqfV/EUDa1hVBmEyk5tIvSRWayj67Pjt23o5LFAgKiOZaFkJr+dwOqtfqomsekID0oRtPQMuLxwgoLdfWbgZiiYk93OKy++ijj0LWH610VZsFpTKWVAIpfd22eSOu+tjhlZZs+d/9CKVmQKX/fj6fxfdPfZMsa8MdWQE/KhBp68TMhQdD0xQo4yN6IiOyjiqlcwqctPhwfGPp+QUgpRhSzrbrx9sxcU8MpD4747V9L+InK69EW3crIpHtQKpp+Uy7SQUKl37x2anzdpqtAHkevLVmwLeZc7fru2OcqPijl43aonbO6uqTn8PJ8++v+Egx6yg95AYgJRAlILXTCEr3228/LFhgrwaonTmK9TVDaf/bb+KKjx5S67ATnvc7lJrFYjdfR68PD+ZBBcLRdkzeeSGUeEzAKMWRlktm8qGjD5sApNJtl2uSevDwbSyZgdSGWF7oOhjfiuue+CTae1oRaQ2JxEai9ItKcaSUaVeDktHMJZ+8sDVeIyvgOgWCkjkX2DFOVB6Gky66csy5PcO4+tj7cOC8DZbOvJh1lB585+I7MWPP8y2NUa9O5ZIZlZuToHT+/PlYtGhRvZZWclwZU0pA+p+nHeT4/ASlS/afjgXTgldjkAHV8evEA3pAgVC4FR09M5AY3YZcVi274k9+7EP49JknFyykBKJkJWW3XQ8cdA1LZCCtQTw3PjowthXffvR8dE9rQyQaQosgUoi4UQJRKv2ipClGyI2r5zWxAt5QIDgJi4BicaLylJx20aVxCUZ/fPod4quVFk8Cr28q3tMNQFqs1IuVfVGfZkIpzU8uu18+9UCry7XVj6D04HldOHbhZFvP+a0zA6rfTpT3U0oBgtKslq/JVUamqy49Fyd94PAJQMrJjfx/rxhIfXjGl//qWPTM7NBLv+SBlOoOK6qe2CidVIXVlBsrwArYVyBIcaLZFirjMn0HkerlovuZwx7HRYc+ZutQSllHaZBmA+nq1atBr1paM6F0YMtb+OLJ765l+WWfZSjdUR5OlFS368YDe0SB5Vcvw3vetccOQMo1ST1ygFUuk4G0SuHc/NjNj38JW7P/RmtHRJR+IQspAakq4kj10i8ax5G6+Qh5bS5UICggSu655nqixuNwg4uuXE9GAajUS6nWbCCtVOrF6jVvFpTWG0hp/wyl5W8BASo1TpRk9d3C/byuwG9vuQZzZ+2EUCg0AUq5JqnXT7b8+hlIfXi+P/zzF7AttFavRRpuEXGkBKQisZGS5ThSH545b6l+CiRGM+h9fTgQCYvM9UTNqrrBRde4pje3ApTQyI1AarXUi9Wb2wwobQSQyv0ft3By4N13rd4FdvO1qhT386ICf/v1clDdaSOQEoyS2y7FkdLPuflPAQZS/50pHlp1F/7e91uRaTcc1jPt6nGkyCc2UqFksshqHEjqw+PnLTmkQHASFpWPEyU56+Wie/I+q0TyomrbqtfLP9lMC6mdUi9W999oKH1t5T9w3UWnWF1ezf0YSquTkAG1Ot34KfcpMGfGdPzmlqt3AFKCUXoRmJLrLjf/KcBA6r8zxYPP3SmAtJ2ANJ9pt+C2q5KVVIOSUqGy264PT5+3VKsCQUpYRPVES8WJSh3TsW2I9VcgvypEv/30n1rOolts+ErWUXqmWUBaTakXqxI2EkobDaSkAUOp1ZtQuh8Dau0a8gjNUeCAfXbHzd9YKqyg8iVBlIG0OWfSqFkZSBuldAPneW3L87j9ma+ic3IU4WhYjyPNl39RBZBmoaZ1KyknN2rgwfBUrleA40QnHlG8fy1SsT5Hz81uFt1Sk1eyjjYTSKst9WJV6EZBaTOAlDQ4aF4XlizaMZmWVX2430QFOFES3wivKHDiUYfiq5ecM8FCKl13pdsuWUjZbdcrJ2p9nQyk1rXyTM/X3n4et/79K+ie3oZIG/nd55dObrtUjzQPpZmkym67njlVXmg9FQgSiFaKEyWd3eqiK+8AxY2ShbRSa5aFtJZSL5X2JP+9EVDaLCClPVKyoysXz7UqB/ezoQAnSrIhFndtqAIXnHEi6EXAaY4jNbrtEpxy85cCDKT+Ok+xG6pF+vUHzsHkme0i027BbTef3IiANKtkoSQVKGpOxJdyYwWCqEBwEhZVjhOV5+9WF13j/aTMupRht1JrBpA6ncyo3B7rDaXNBFKG0kq329l/ZzdfZ/Xk0apT4MpLPoETjjqkAKPSbVdaRwlK6WdkJSVg5eYfBRhI/XOWE3by6Z8cjSlzOtHWGUG4TXfbFdwpyr/koKmUbVdFJqX5VAHeFitQWoEgJSyyEidKStXLKuqUi648TavWUerfDCB1qtSLnffvokWLQC+nW7OBVELpJYfNFBZTbo1TgAG1cVrzTNsVMAJpKQupjCVlt11/3RwGUn+dZ2E3Nzy4DFuU19AxuRWt7eS2uz3bLmXXVfJW0kxChcbZdn16C3hbZgWClLCoUj1RozYEo6Nb1kBTU45emlqz6BZbjFXraDOAtJHWUbM29YDSvz10D3569WWO3olqBiMYZSitRjnnnmFAdU5LHqm0Ar+++ZuYM3O6sH6WA1KCUXbb9ddNYiD113kWdvPf9y/FxthL6JnRgah02yUmzQHZLEQcqXDbTalQlCy77fr0HvC2dAWCBqJW4kTl3ahHbVEau9YsusXurh3rKD2/80HfxM4HXd2wt0E9Sr3YWbzTUOoWICUNGErt3IT69+VESfXXOIgzrLjnpgKMSiA11iOVcaQSSNlt1z+3hIHUP2c5YSd3PHYdnlr/CCbP6tTrkVK23RAgmDRLNUlz+ZqkGjJpjYHUp/eAtwUEJ2GR9ThRuhdecdE13uG1m4FYwvqtbiSQxuNxkLtus5uTUOomIJVQumT/6Vgwra3ZMvP8JgU4URJfCScUsAOkMp7UiXl5jOYrwEDa/DOoywoeeOZn+P1zd2HSzA509rQi0h5GOBISQIoskM1BACmVgBE1STm5UV3OgQdtngJBSlhkNU5UnoaSGhUuuk63erjoyjXatY7Sc40E0nqXerFzVk5BqduAlKHUzi1ofl92823+GXhpBVSD9KavX27ZQiotp17aI6+1tAIMpD69HVT6hdx223ui6JmhZ9uNRPNASol18267IrmRqEmaQ44olRsr4HEFgpSwyE6cqDxWL7noGq+iXetoo4G0EaVe7Lw1nYBSNwKphNKD53Xh2IWT7UjCfZusAANqkw/A5dNTDdIrLj67AKS0XAmdxlqkxp/J8jAu3xovz4ICDKQWRPJiFwmk4WgIU2brbruRfLZdsR+KJRUZd7O6lTSpsJXUiwfNay4owHGi5S+DF1105Y7iSeD1TfYve6MspM1MZlROlVqh1K1AylBq/73gxicYUN14Ks1bkxFIJYxSjKh0zZWlX2QpGPq5jDNt3qp5ZqcUYCB1SkmXjUO1SL/884+hJdSC7hnt6JocFdl2Q5EW3W03byUVsaSqBi2ThZLWQBl4ubECXlIgWCBqL05UnqMXXXSNd7Aa6yg93yggbUapF6vv0Vqg1M1AKvd/3MLJbCm1ehlc3o8TJbn8gOq8vK9efE6hBqlMVmS2kMqkRhJSZTZeTm5U58NpwPAMpA0QuRlTKIqCi378ATF126RWTJ7ZgdaOMMKtek1S0QxWUpFxV7jucsbdZpwXz1mdAkFKWGQ3TlQq6lUXXbn+jAJQqZdqWiOA1K3WUaNe1UKpF4CU9slQWs27w/3PcKIk95+Rkys0AimNK91xJXyaYVRaSCWUOrkWHqvxCjCQNl7zhsyYSqVw1a8+gaF4H8KtIUyZ24U2AlLKtiutpPmMu4W6pBlNlMfguqQNOSKepAYFgpSwqJo4UZLWyy66xqvx5laAEhpV0xoBpM0u9WJVl2qg9P4f/zceuP0Gq1M0tR9DaVPlb9jk7ObbMKkbPhHVIJ09Y5pww6VWruwLW0gbfjx1n5CBtO4SN34CVVWRTqdx45++jHV9a8Sbmtx2Oya1CrddAlQqASNa3kqqUSypSHCkCdfdHHvuNv7geMaKCgQtYZGdeqJG8bzuomvcy6rXK16Lkh0aAaRuS2ZUTi27UOolIKV9M5RW/17x6pMMqF49uR3XTSVfJIjSV2khLVWHVMaSsoXUH3eAgdQf5zhhF5lMBvT63799H8+88Vfxb9HuCCZNo2y7YUSi5Lqbz7hLlhTy0tVyem1ScttNa9CoDAw3VsAlChCIknvuaJ+NIpQuWXs1y8i2nIRsy4eqeRRed9E1broW6yiNU28gdVOpF6uXxQ6Ueg1ISYOD5nVhyaLpVuXgfj5TgAHVmwcqS74YgbSchVTCqDHLLseRevPs5aoZSL19fkVXn0gkoGka/vj8/+LPq+/R/+IUbsGkGe1o6yQraUjEkobDulsEWUOpDAxBqKZqeSjNspXUh3fDa1sKWsIi3T13GXKw/wu1X1x0jXe0FutoI4DUS9ZRo65WodSLQEr7nNoRwZWL53rt447XWwcFOFFSHUStw5Ayw64RSI0WUvpeZtmV7rpGC6nxuTosj4dsgAIMpA0QuZFTkLsuxY9ms1k8tfZR3POvGwvTRzsj6J7WjmhnGJE2PeOuTHBEJUhzBKRaFmqGoDQLVeUER408O55rogJBSlhEIEoWUXLRraalY9sQ66/Bt7XEpCfvswpXH3tfNUuq+RmKGyULaS2tnhZSLyQzKqedFSj1KpBKKL3ksJkCTrmxAlIBTpTkzrtw/ukn4IIzThSLKxVDaq5Fyi677jzLalfFQFqtci59jmJHyV2XgPT13hdx61+vKqyUSsB0TW1DO8WSdobRGg2LsjBkJ91uJc3HkqZUZDjjrktP2d/LClbCourKuBhvwGjvGijJUccvBYEoAWmzGmXWpQy7tbR6AqlXkhnVAqVeBlKG0lreOcF61ujm+/xoB3pT/EeMRt8AmWHXCKTlYkiNNUiNANvodfN8zinAQOqclq4YSbrrkstu/2gv/uuhiyasi2JIu6a2o607gta2MMKREPIJzUBWUmQhLKOaokFNaVAUtpK64mADsIhgJSyqHUTJRXd0yxpoasrR2zG3Z1hYRQ+cV2WtFQdW44R1lJYxY8/z8c7FdzqwoolD9PX1gYDUD62cpfSnV18GKv3i5UYWUraUevkEG792jkNtvOYyw64RSCvFkHLZl8afUz1nZCCtp7oNHpsglNx16at8fflXH5mwCrKIdvRE0TE5qrvuUhmY8EQraTabE1CapTIwnOCowacYvOmClrCo2jIuxptRr8RFzXTRNe7PCetoPYHUi8mMyn2ylIJSPwAp7ZuhNHj/v+LkjhlQnVSz+Fgyw64RSItZSCmO1JjQSPbhhEb1P6N6z8BAWm+FGzg+uetSDCm9CEjJbfe/HvoMhse3TVhFOBoSsaRtk8hKmi8Do+c3mmAlzZKlNA+llImXGyvgpAJBTFhUS5yoeH+qaREr6kcXXXm3nLKO1hNIvZrMyC6U+gVIJZQu2X86Fkxrc/JjjMcKoAKcKMn5QzcDqSzlYoRPsojKxEbm+FEGUufPpNEjMpA2WvE6zUcASrGjRusofX/b41/H+v6XJ8xKLrptPVF0T21DpEOPJSUrqfjLVB5KZRmYrEK1SVUoSg454dPLjRWoXYFgJSyq3T2XFK9XbVE3uOgab9TazUDMoeo+9XDZXb16Nejlx2a2lPoJSCWUUq1SKg3DjRVwSgFOlFSbksYMu+L30JaWwkuCJ8Go8cVAWpvmbnyagdSNp1LFmhRFAb3MQPqbZ27Byo1P7DCisJJOp1jSVrRG9TIwLSH6IMgnOKKsu1SXlFx3BZRq4nsqD8ONFahWAaojSjBK1tEgtFzLYdBazq15q3530ZUCOWkdpTHrAaQPPPAA4vF4zWfq1gEWLFiAww8/XCzPb0AqofTgeV04duFktx4Br8sHCnCiJOuHWKzki9lCWsw6anTXZQupdb3d2pOB1K0nY3Nd5thR6bL7l5d+hcde+e0OoxF4Rrtb0T21Ha0dIT2WNJ/gqACllM9IQGkOWVWDklJFrVLKyMuNFbCjAAHoW2sGAgOiTsSJkr5BcNE13iMnraP1AFKvl3qx+p6VUOpHIGUotXoLuJ+TCnAcamk1b/rG5Thg791Fh2IlX6Q11OiuWyzLrpPnxWM1XgEG0sZr7viMBJ9kHZWxoxJG6etzG57Avc/9qOic5KbbvVOHnnE3Gka4NaS77tL/RC0YIKvlxItAlDLvcpIjx4/P1wMGLXOuXk/0MFFTtNYWFBddqVM8Cby+qVbVJj7vtIXUD6VerCpMUPryn+/2fJbdcvsl9122lFq9EdzPSQUYULerWSmhkbH+KIGoMa6US744eSubOxYDaXP1d2R26a5LSYyMLru5XA7r+tbgJyuuLj5PC9De3YqOnjZRlzTSqrvuhsJ6d3qji/qkWla3kip6kqNMRmPXXUdOzr+DBC9hkTNxovJGBMVF1/gOcNo6SmM7CaR+KvVi9ZNnyyvPCCj1c2Mo9fPpemdvQU2UVCx+lE7NmGGXgdQ797iWlTKQ1qKeS56l7Lrm2FGCU3oNxbfhhocvLbnSlnALOidH9VjS9ogOpZEWUHkYiiklcym57VIpGLKSinjSjAolk2XXXZecv9uWEbSERbmWhci2nIscptd8FEFz0ZWCZRSASr043ZwEUr+VerGqNUOpVaW4HyvgnAJBSZRkrD8qDSFmIC2V0IhLvjh339wwEgOpG06hhjUQdBqz6xqtpBJIv/vIZ8vO0NoRRlsXQSmVgdEtpSKeNASEyEpKsWwF112qT5qFSu67CgWZ1rB4ftRXCgQNpFzn8QAAIABJREFURJ2KE5WXIGguusbL/+ZWgBIaOd2cBFI/lnqxqncQoJQy7y5ZVPsflaxqyv1YAbsK+C1R0pwZ0/Grm78xQYZiGXZLWUiNfe1qyf3dpwADqfvOxNaKjJl1KYZUAqm0kNJgNzz82R1qkU78BACiHRF0TI4KK2lre1hYSQlKQyKetEXUJ82RS7CIJdVdd1X6qjKR2jowH3ZOjGbQ+/pwoBIWORUnKq9DEF10jW+FVa/X543hFJD6udSLVeUZSq0qxf1YgcYo4PU41K9efA5OOOqQikDKJV8ac5+aPQsDabNPoIb5KUa0WKkXCaP0lfpQDOmGgVfKz9TSgrYuHUqj7WGRdVcmOdLLwbQgqxGU5kvBZLJ6kqOMhiyXgqnhFL37aPASFjkbJ0onH1QXXeOtr5d1lOZwCkj9XurF6qdQEKB0akcEVy6ea1US7scKuEYBrwFqKXddY8kXK+66XPLFNVewpoUwkNYkX3MfprhRo1XUGEcqYdQqkJKdkzLsdvZEEe2KCIspAWkkX580JEylEPBZSHJErrsZVVhKGUqbexcaOXsQExY5GScqzyrILrqNsI7SHD1zj8Zep+xYh9nO+yUopV6sahIUKL3ksJkgOOXGCnhVATcnSjpgn91x09cv38E6Sj8gwDRm0i0FpdSX+nHzhwIMpB4+R2OZFzOMGoH0sVd/W7QWqXHr0vE2Eg2JJEfRTnLdjSBCbrsUTxqmDwjxUSESHBmhVKMapWm2lHr4KlleOseJWpaqbMd4/1qkYn3ODGYY5eR9VuHqY+9zfNx6DUhxo2QhrVdzAkiDVOrF6jkkx4bw9zuusdrdk/0IRhlKPXl0vOgSCrgpUVIpd10JmRJKjTAqY0klrHLJF39ddQZSj56nMVa0VIZdso7Sa+XGJ3HfylvL7lQCKdUfJRDtmNyKaEcrCFDJShqimNJ85t1cjsrB5ERMqarkRJIjglKVvmocU+rRK1V22UEEUafjRElgdtGdeM0osy5l2K1XqxVIg1jqxepZMJRaVYr7sQLuVaBZiZLM7rqkULmERmYw5YRG7r1T1a6MgbRa5Zr8nDmbrhlKCRipD7X1/S/jp/9X/q/ZRoxsQQvaJ0XQPqkVrR0RtObjSXUracv2+qRmKFXIhZgTHTX5ajg6ffASFjkfJyoPJB3bhli/89l75vYMC6vogfPqUDfF0ds0cbB6W0dptlqBNKilXqweO0OpVaW4HyvgDQUaEYdqrj0qYdQIpUZrqBlGjeVeOH7UG/fKyioZSK2o5MI+BKBGKC3mskvLJjClWqTf+/NlZXcxwa6Z0+NJCUjpRfGk0kpaDEqzWlaUhdHIQkrZdxlKXXhj7C0piAmL6hEnKlUf7V0DJTlq7xAs9Paai65xS/W2jtJck+YcVYghreYXlyCXerFw/USXoEDpkv2nY8G0NquycD9WwBcK1ANQy7nrSssnQaiEUiOQ0r/Tfxvh1RdC8ybAQOrBS0CQKYG0GJTK+FFpIa0GSAlQqR5p15Qoot2twkoaCodEoqOWsB5ITu69VIc0S9ZYhlIP3qQdlxzEhEVO1xM1qkouuqNb1kBTU47fD7KKEpB6sTXCOiqBdI8PPya8OsytUvwRJzOyfrOCAqUHz+vCsQsnWxeGe7ICPlPAiURJK+65aYIqxs9naf0sBqTGREeVPr99JnsgtsNAWuKYtayGO5+6Fi9vfRrzpuyOy9//PUQj7a64FBI4S1lJjTVIZRzp9/58edlapGYLKf03/Q4XzceTkusuJTgSltLWkLCgtuTdd3Uo1a2kBKZkKVXzdUrpZ9zcr0BQQbQecaLytOtVW9SrLrrGd8HazUAsUf/3Rffs92P3Dz1amEj+9d3813Xjz2VnLvVi73wYSu3pxb1ZAT8oYDdR0vmnn4ALzjix6B8IjeVezNZRowsvx4/64ebsuAdHgJTg7amND+O5tx7DxqFXC7PM7J6HXabuiQ/s+THM6dnNUwq6FUglYBprjUp3XVkCxmwhpWcohrRSLdICOuaE4VM0euO3d0XQ3hNBa1sEYQml0VA+yRHFlFLu3RZoWaOllJIcaVAVTdQv5eZeBYKXsKh+caJ0yvVMXERxoref/lP3XiYLK4sngdc3WejoQJeuWe/Drsf+qWAhNcceyUyOZlBl62h14jOUVqcbP8UK+EmBcomSzNZR+Xum/Fqs3IsRTo0wWk0Yhp909tteagbSwfGt+P7jlyGpxEtq4zYLo5VD9AqQShg1JzmS7roSYG0BqYg93a4SJTJq725FtDOMSFtYuO+aLaUhnUp1K2lWT2wk4knTXKfUyn1rRp8gJiyqZ5wonWG9aovS2J857HFcdOhjzbgqjs7ZKOsoLbpjxhGY94GHCn9cM9e3M5YPMMIql3qp/siDAKWkznELJ7P7bvXXhJ8MkAIEqM8OtWHmkR/HQcefPmHnRtfbUvVHzeVeaACuP+q/C1QTkBphNNwSwYn7/Afet+CUgmtrX2wT/rH+IWwYfMVVLq9WjtHNQGq0gBpBtJyFlGqRPv7qvWW3bnSuNQIpmUtlkqNohwFKKa5U1CnVM+8SuOp1Ssl9l6HUyj1rRp8gJiyqZ5yoPEN20a18mxtpHaXVtO/0Xsx+//1FywkYY5QkjNLX8fFxPPjgg5U3wz1KKsBQypeDFWAFpAJqNoeMmkUyk0W6cyamnvM9tE6ZXfhDIX1Tzl1XflYX82hhlf2jQE1A+sDq27Fi3e+EGucefAXe846jLSlDsPfwKz/HPzf8sWBZXbDTfjj9gM8WXHuNQHj8Xudgt+l7448v34XNI+tA8HvSvhdg8cKJf2mxMi4tULoYP7XxETEeNXIvPuydJxbGLAekw4l+PLH2t/jbG78v7JfWf9TuH8F+c987QYNn3/or7n/xtqIW5GP2PBO9oxuKxqka5993zuG48PBvinGl5VO67JaqQSqhlZ4hKym569op/UIQanThFX+RCregrTOCtm5y3w0jki8HExZ1SvUkR/KvViLxkqrpltK0wX2XBuWwUkvvE6c7cZyo04rq47GLrnVd39wKUEKjRrW26Ydj1vv0/48y/jJTrIwA/Yz6PP3001i/fn2jlujbeQhKV/52ucjC6+fGllI/ny7vrVYF6HfBlJpDKpPFOL3ULDKdM9C533HY9fhP7hBOIb1WzJ/R8vOZ40drPRH3Pl81kCpaBv/1lwsxkuyHEZgqbdX4nLkvgeblR30fu07bU0CjTCpUakwjBDs1LsHvCfucO2F+o8txJRdl45qe3vhn/GrVD0tKQnNN7ZxZ6GN81jiPXBO9sSWUyjqjRpfdchbSmoBUUK2+DQGlXRHxam0nKI0ICym58FJ8aSHRUR6ENSoBo9BLQ1bNiphSgtQJFthKl4b/vSYFggmi9Y0TlQfCLrrWr2ZGAajUSyNb1zs+jmnvubEokBZLmkE/u+eeexq5RF/PFRQoPWheF5Ysmu7rs+TNsQLVKJBSsjqMKvornlYRS2ehdc/CLsd/Eu9870k7WEdLfTZLTxZaB8ePVnMa7n6maiAtBkxWtiqtqkb4JIvjfS/cIiyFEm7NQEo/P/fgryCWHinErBpB2O64XW2TcfxeZ2Na12zQ/Dev+IKAawmf4VDrDll2jT8zr18+Hw234esn/D+0RToLwC6B0qiZhE/jz4z7kTBrnMcIo8bSL8VqkJotpMPj/bZrkZoz78rzFVDaHRHWUgGlbREBqsJiKiyluguvaDmIEjWqkkWWXlo+Ay9BaZZNpVbeM7X0CWLConrHicrzYBddezez0dZRWt2MI+4FWUmNf1Uv9hd46RK2ceNGYSHl5pwCQYHSBdPbcfGhM50TjkdiBTyugKJlkVRywlVXh1EN8YyGsVQWMcox0j0TJ3zlNkyeubP4jDaHUUgrqTnW3+Oy8PJLKFA1kK4feAnL/+9LYlijZc/oxivnlKBltGJKSJN9JIBJoOtonVSy7IqcQ8JjS0toB/grNW5325SiUpjHLAakRhgutX4JkN1tkwU4Z9RUUauv8Xk5d6W9my2kxcq+GLPvyv7yazWlXwpimdiRrKIT3Hfb9DqlwlJKtUrzUCrANAcI662WE5ZSYTGlDyNRJoahtB6fTkFMWNSIOFHxRyE1jVj/61CSo44fnR+y6JYSZdXrjstVdkACUQJSalaB9A9/+IOIIeXmrAJBgdKpHRFcuXius+LxaKyABxVQtBwUVQfRRN5dl2A0JqA0i5GUhpGkhnccdhI+8rlv7wCkxWL82V3XgxfBxpIdAdJicGVcgwRHI9CVWqMEOnqmVB1QMzzaGVe6A1MM67+3rSzEkMr1lLOQUrxpMQinZ82ATrGk0qW5nIW02LO7TturYAU2g6+0fBotpNJVVwKqhFIzkFbKtFusFmkpIKWfCyilkjBdEZF9l14USyospeEQQi0hUcxUGEvzllJam7SWCjgVbrwMpTbes2W7BjVhUT3riRoFZxfd6m5qM6yjU9/9Q5DLrhFIjUXXjX99p+/feustto5Wd7yWngoSlF5y2EwQnHJjBYKoQDaXQ1oh62gWCSUnYkd1y6gOo8NJVXwdTapomTwLV9z11wKQShA1uu2ay3UFUdMg7LlqIC3laipFM1pD7QBpJSshjV8NkBYbt9gBOwWklOCpVAypXIu01prjcfedc5iIKzW768oSLvKrXQvpfSv/B6vefLLkvbYLpEYopey70Y6IgNFQhGJLQwJKKaZUfJigRYSh5ghIVYonzVtKFY4rdeKDhkCU3HNH+xJODOeZMbItJyHb8qGGrJdddKuXudHWUVrpvFPeLsCohFJzjbtIJCI+n+iXoCeffBLbtm2rfpP8ZEUFGEorSsQdWAFPK0D5QTLkqpvRgZTAM6Fsh9HRVBYjSRVjaU2AqZrL4ZIbfo7d9z90gsuuEUyNWdA9LQ4vvqwCVQOpMcbTDE40YzEgLedaa15luSy3dlx2zeMaLZnFLLvlgNSOy+7cye8sWEhpTJnN96B3fBAf2PNjhWzCcn1Gt11ycV61+clCPGs00l7YRrksu8YSMBJa6UFpKa219Eupm0SWUqpTSvGkBKaUdTecB1KKKQ2Fw6IkjIwrpdhRysArEhxReZiMbimlZEfswmvvEyuoCYsaFSdKp8EuuvbupLk3ZdUlC2kjWzHrqLnGnRFG6Ree3/zmN41cYmDnYigN7NHzxgOgAMFommBUzSGe1mF0lNx00zqcklV0KP9S8nlElnzxOhx2whmFPw4a3XWN2dHlHxYDIGMgt1g1kJJa5jqkSw78HA7e5RghZDEgNScFOu/QKwtlUmQpFfpKJU7sAKmdcY1AevZBXxLrNe7DalIjsnJe+r4bREbgYs9L916zNbTULTOuS/YpVkpHZtc1ZtkVbrCqKpIHGd11JbxKILWbaddci7TcO0RCqahTGg0j0p53242ERKIj4cJLFlNy4SVrab4sjJJRtseWkvtuJotsNpDvRdubDmLCokbFicrDSMe2iXjRerTPHPY4Ljr0sXoM7aoxKbMuZdhtZCtmHTUCqbGkAH3/3HPPYcOGBqcAbqQgLpuLodRlB8LLYQUcUEDTcsIqqrvqEpRmRcxoLKUhRnGjSd1SOphUBahKr7wzv3Q9Dj3+dGEhNScyYnddBw7GI0PUBKS0x9f6nsPPn7m+aJ1NqYGdsinFsuwan6cxzRZSsiBWKsdSLLFSsTMqB6Q0TzFwlOMYLcWl1kN9qKaqseYqPW/OKlwMZIuVfZFWUStAWlOmXQthnjKmlJIdRdpCejxpvhyM+D6iJz7SY0t1y60oBUMwrWhQqDSMQtbTnLCccr3S4p8iQU1Y1Kg4Ual6vH8tUrE+xz/K5/YM4+pj7wMlMPJ7a4Z1lOJGyUJKzZgEwwikZB01/hX+j3/8IyczavBlDBKULtl/OhZMa2uwwjwdK9A4Bej3ubSqu+omVIob1URCo7EkJTLKChfd0aSG4ZSK0bQKY5GFr//vE9hp7i4lLaQTKjc0bks8U4MVqBlIab2jyUG81PsvPLXxkQlJgnabtrdwO33v/JMmuKhKa+hzbz1eANmZ3fNwzF5nYv+5R4LAz46FVLq0WhmX1kv97n7uu3hjYLWQe07Pbjhi/odx7wu3lC37Ypzn16tuFEmRZDO74laqo1rMzdkYc1qqtqvZQmp00zXWJJX9aH0SZOn7q363pOwVqyaO1DggQalw3W0Po7UjgnBrvhxMOISwSHYURoQspeEQ/boosh0RlIrSMBlVQGlOZOPVkx9xvdLt6gYzYVFj6oka7zC56I5uWQNNTTn+ceznLLrFxGqGdXT2MU8h0vmOQoiA/GXGHD8q/xJPyYyeeeYZx8+aB6ysQJCg9OB5XTh24eTKonAPVsBjCtDvaZRRV1hGVT2rrg6hqkhoRN+PpFQMJzWMplRIV125TQLSGTvvWtY6Kv/A6DFpeLk2FHAESG3MF5iuxjI2n1t8UwHIyaL84398TehgdsktVUrHLJqxtIv83mwhNWbjNQKp05l2ix1oS7gF0faQANPW9u1QqltL9Vql9JViS2W5UoJSRSFLKbkeUzypXrc0k2FLaVATFunuucuQQ+MKztcrcRG9T4Liois/E9xgHZW/xJhr3BmtoytWrOBkRk38f2aG0iaKz1OzArUqYExiJKBUz6orYZSSGFHc6FhGT2JEbrzmdtNjb0yAUfp8Nv4hkWG01kPyxvMMpHU6J+lWTNbXcw+5ogCkRiuoGUjlM8Wsp7RMYxkXY6yosC6aYkhLAelPVlyNjYOvltx1rRZSOXAOOZF1V0BpG4EpJTtqybvw6omPWvNQKkrDkNsyZd6VLy1fEkYkPNKTHQXNWhrUhEUEopQ5l1x0G9XqmbgoSC66xvNauxmINTjpM9Udpfqjxl9gjKVejKUE6JeewcFBPPHEE426ZjxPCQUYSvlqsAIeVIBgNG8ZTWpZpDI5ETtKr3hGFZZRctMld90hct3NTHTVpR1Pmz0P19zzt4K7rtGTheuOevBO1LBkBtIaxCv3aKmSL/IZc1xssSRQxuy6BdDLEZjlRPIiY2Ij6a5rTmxkrkVaKbGRk0BKlEng2daRh9I2yr6bd+Gl0jCt+kv8NSxELryU0TQLLZtFVtOgpBXdUiospjndhTcgCY+CmbCo8e65+p1jF12nPwbjSeD1TU6PWn48ctMld13ZjH9hN1pIjdl1OZlRY8+o3GxBgVLS4LiFk9l91z1Xj1dShQL0u6Wi6kmMUqLMS05YP+kVz2fVFa66lFE3RZl2VWjGwNH8nJTM6Nyvfn+ChdSYWVdWZ6hiifyIxxRgIK3jgZF77p9fvRsbh7ZbJM2xsnJ6o7vuKft9GosXnl50ZcZapEbXXaOFlKDUCK00kATT4fFt+O4jlxdcZYtNUoDSnCmvkIXERgVwFt/oD+hxpRE9rrQtLBIekdsuwWhrW6vIwBuJUFxpuJCBlyBU31NWuPGqBKoZDVmNLKn+jS2lOqIEo2QdDVJrZD1Ro67solufW9YM66i51AvtzFzqRcaNSijlUi/1Of9qR2UorVY5fo4VaJwCEkZTlEnXAKOpPIwSiIoYUoobFd+roH8r1qjcy3lX/VBYSOXLXOqlcTvjmZqpAANpM9WvYu5SQCrdds3xpWYLKU1px23XTukX43Z0FN1OsFSHlErB6FCqZ+ENt4YQJatpK2W8zGfhjeixA/QoQWmhpI1Cbsm6Gy/FllJ6cXr5JRNvUBMWNbqMi7yj7KJbxYePxUeaYR2lpdkp9UK/+Lz22mt46aWXLO6KuzVKAYbSRinN87AC9hUowKiaRUrNiQRGZBXVXXX1eqMCSMkqmqEkRhqShhIv5hlPuuDzOOVTX5oAo+yqa/9c/PAEA6nHTrEckBqz7BpjTAUaGsjSjtuuU0BKa6A40UhbGNHOSNG4UmExbY2gJdSCcDiSR1qKHyWXXQ0qQamwlpKlNCcsppoG5Iq4gXjlWIOcsKjRcaLyTiipUZFFtx4taFl0i2n45laAEho1shUr9ULzl8qsS5ZSLvXSyBOyN1eQoPSgeV1YsqhxidvsnQT3ZgW2KyBgVMvl40ZzGFc0AaXktktuupTMKJ7JiUy6Y/lSLwSp2TIJQMg6euSHzxSf1eYyXax9sBRgIPXgeZcq/WKlFiltt5LbrtEz10kgFdZMEVca0hMeRcOIdpGFNIRQuAWtBKTRVlGrlGqWythSSpBEAEpxpbI8jA6m+Wy8om6pt6ylwU1Y1Jw4Ufk2Zxfd+n7gZRSASr00uslSL+IPX5QkLf+SQGostk7fc6mXRp+Q/fmCBKVTOyK4cvFc+yLxE6xAgxSg3wVVLavXGlX0eFGyiuowmk9klC/vEpNZdhXycisf6/XlW3+HvQ48gmG0Qefo5mkYSN18OkXWVizTrrkWqfxvozXVaCGlYcu57ZZMbFRlDGlhGwVmzIkY0rauVuHCS0AajupxpQSp5L5LbrwEpfSimqWUh1cHU4ot1S2lhdhSRXfl1VRvWEuDmrAo13IYtJZzm/KOYxfdxsjuBuuoEUplVl35VcaOcqmXxtyHWmdhKK1VQX6eFahdgQKMalkk0jmk6auoN0olXqRlVC/vMq7oNUcJVlUL3mvffXAldpq7i1ik/ENi7SvmEbyoAAOpx05NgqUxy64EUDOYGoGUtmnVbdeJTLvmGFIhswFI6T+FVTSf7ChCIBoNIRIla6luIRUuvFEdTLdn4qUMw2QR1UvECEupokIhKM3osaVkTXVjbGlQQbRZcaLyrc0uuo37kFv1euPmkjP9f/beA1ySqsz/fzvee+fODAxD3sGELMiPoIIL/tBdFTAvrmlZ4/5NIKz+VETWsLqKq645r6siuLIoICCoM+RhQCQMEgeRDAMDk+OdGzr/n+859fZ9+9yq6qrq6q7q7lPPc2+nU6dOvae6uj71fQOXepHZGNn9yyzzgtdbtmyxpV56P02RtzhsUHrK0XsSFFO7WAukwQIMo0hKNFNpqOREWh1tqDhRgCdcdSfKNfV6W6lGU+UaVQLAKPbvnNs2Knddu1gLWCDtw2NAgiZn1JVlX9qVfsEu+7nt9gpI2fS6VmleufGiVilAFYDKZWGgaqjnTt1SXHg2GoBPnYlXQ6mjmiqltKH+GgDTFCxwz31i1aahy5yr64kerWqKJrVYF93eWT4JdRQ1RwGkWBhIpbsubmSZUGpLvfTumIhrSxZK47Kk7cdaIJwFKtW6UkRR1kU9VgGgjWbMKIB0olRTf1BGAadBYRTK6Dd/d2e4AdnWA2sBC6R9OLVuiY1kQiMJpKykYjdNt92frPg8rRYladgU3QRSNQ4X+RLJjqCOAjpRGka58KrXKA+jgRQJj6CYomapUkCooWIaULe0WqpoN96mS29d1TRFmZikkh4Nb+bcZONEcYxZF93en9iSUEfblXrh2FEJprbUS++PjTi2CCj985Xn0dY1D8fRXar7gEJqldJUT9FQDK5crasERkoZrel6o3DTnZjRquhOuOtWarR9GnVGNZTWfBIYmUZ73pEvoU/++LKhsKXdyfYWGHog3Ty5jn51+7fokU33UC6Tp9cd8p45NUBr9Rqdc8uZ9NDGu+ijL/8u7bPwWe0t2+UWDJqATAZQqZLKLLum6y4PzSvbbhxA6gqeTsdz3Hmd95FdF+VgVK1SKKQA07wuD8NAWkTdUkBqXpeKUal7G0SYo0q5qtx4y6WyAlPEm1bKeNRqaYjzZEezN8wJixqZA6ieeRc1KLmskdZFt6PDN9LKyKoLhbTXC5d6wXbdkhnhxpU+V2i3/9WrV9PKlSt7PUy7vZgsMGxQeuLhi2n/3UZisp7txlogmAVwzahhFCDaINQbLdW1m+7kDEBUu+jCNRdlXfAHOA2qjPIoXvr3b6P3f/4HwQZlWw28BfoKSB/ccBctf/DX9MCG29XEACCPeMYr6M2Hn0rF/GjLZG2d2kjXPfRr+tMTy2m6slN9tv/uh9Kbn/8vTaCs1Mr05aveR9umN7as+64XfZJeuN/Lmu9des9P6PqHL6FXHfQOevXBySRlkQP0iyM1lVK/OFIvt934gFRjactixJE2P+P3M+TEjiKeVKumSi2Fy24BSY/ySimFago4RbwpapyCNqGUAkQr5YpOftQsE6PhlN14uwmmNk70gERPmtZFNxnzI7MuMuz2cmmnjrrFjy5btowmJyd7OUy7rZgtYKE0ZoPa7qwFhAWQowOlXeCeyzGjZcAo3HRndDZdwCgAFDGjgNMdpZpqH3b5h5POoDee/K9hV7PtB9QCfQOkDIVu81DMjdBnX/0/NH9kV/WxF2gyxH74775Jz9ztQHp00730/RtOp0P2eTG978X/Trc+fiWdf8e3W8DTbJOW48CMI3VLbGSqpAoPDRoL4rYbd+kX/4RHmmEBmVIt1VCa1W67I3nKIkvvaJHyOR1rmkM2XjU52o0X+45svBW48laRkbemysTAjbcbiY+GGUSTjhPFrFsX3eTOTEmpo1zqxYwdxWu32FFb6iW5YyTuLQ8blL5oyTgdf8AucZvR9mct0GKBWr1BpYqOAUU5F8SLlgCn1boDo7r2KMq8AEKRYRfqaBQYxYahjkIltYu1ACzQN0D6+3vPoYnS1qYaCrX057f+R1P9lKomwysUVIZPuOZ+c/mHVPsluz6XPvy336A12x5WQMrKpwmfDLZT5R0twJuWQ8ct065USBlI/eJIH93wZ/rZjWfO2aVu1iJtC6SaK3XNUpWJV7vvoiRM1nHf5Qy8SjEt5qlYLFAmh4RIukQMFNOqU7cUMFpxsvECUvGaobTTjLxT28u09sGtQ5iwKPk4UT5oSxMbaGJjd9K7HrHkMfrJm89Ky1c+leNIQh0d3+8fCQopFq9kRmbtUVvqJZWHT+RBWSiNbDq7orVAiwUgOsDDrFTRymi5hjqjGkq57iiU0CnAKNTRGSerbqmmoDXqYoE0quUGc72+AVLT/BzX+ed1t6qPGCqlOsrKJ6+0b3RuAAAgAElEQVRrgmqtXvFUSI8/6O0qbhT9my68aTgUzBqjsuSL+dyvHin2xU0l7UUt0tYzouHcKwagFI9CVtUsLYzlKJvPzJaEUdl48zQyVqRsRseaqmy8SCOeaaiERirRUU1n4kWMKVx6+bnKyOvEmIaZ12FOWJSGOFGeq+1rV1FlenuYqQvc9uSjl9NJR10buP0wNkxaHZVA6lXqBWC6efNmW+plAA/QYYJSTN8rD9jFKqUDeBwnuUuAUWTSrQBIq6QAE/Gjk4BTVWsUyYwatKNUFXVHoYxCQa11NHRk2OUapB11ZFceCAsMDJAyNEol1ARJdsnFzOGzZ+52UFM15dlkVXXdjseV+64JtWmZdbc4UjO5kamQ8jqm2+4jUEn/cCZltM+rWtIEpKyWohwMoLSZkbeYV4oolNPiWIFySGDiZOLFI5Ie6fpWSGjU0CVilMuuTnzE5WKgkgJUa9X2GXmHOWFR0vVE5XcPLrrbn15FtepM7F/JfRdupc8ffzFBHbWLvwUeWkM0MdVbK7VTR83YUQCpLfXS2znq5dYslPbS2nZbg2QBXBdVqho8y3XSimhNZ9CF6y6gFHVH4aY7WdLlXdAGaine63T5n9s3d9qFXX+ALNC3QCrBU8aQststQ6dMTuT2Gd476+bPK1dewOiJR3yUnrP4EAWqi8f3Vq69ZsKktMx/u3qkrJSinZ/bLvbnx9d9np7Y+pf2QDqHVr2t4e+aOzfZUUvXZglRJ+kRoBlZdkfG8yrGVGfhhdtulrK5HI2M5lU8qQbTAhWQYTOfJWTwhRsv2wRgWqlUVIwp3Hm1Gy8SH3mXirFxosnVE5VHWTcTF1kX3eBnt53TRA8+Gbx9XC1RdxT1R7Gwu66pjppQaku9xGX9dPZjoTSd82JHlV4LwDOsgiSQjnsu3HSRsEgBaQlqaUMlL4JiipjRiVJV1SKdVLGlncMoLGOBNL3HRxIj60sgNd11pRIaFkhNo3Pf96+/XcWfzh/ZpW1ZmCQmTsFbQyt/DJysiLrVJPXLtou+HlmvY0lZJY0v027wLLtBgJRtPRtbmqXCqFZKoaAinhSPo2NFDaZ5JyNvUZeLAZgqewE+azWlkpbL+CtTDQpqBVBaU6ViuIbp8IJoeuJEMe/dTFyE/q2LbrgzWRLqaH7efoRkRrzIUi+czMiMHbXJjMLNa7+2tlDarzNnx91rC1SrDeWiCwidgUJaadCUSmBUpxmlfjo1RuGuWwWMAkp1Rl2sF8dia5DGYcXB6qMvgVRm3DVdajsFUlni5dgDTwxUFiapQ8ItjlTGj7ILb5Bsu9iH/17+7/TktvvV7nQTSHX/0RRSOTjAc3E0T/lRJDPKULbgJD7KIuZUZ9+VYIoyMYWCBlOd96hB9WpNJT+CSoq/0kxJqaUA1qmJMq358xaa3FpKaooT226a4kRhhG7WFrUuuuEPs6TU0bClXgCnS5cutaVewk9xX64BKF1730p65ObL+3L8YQd95JJxOvGw5Go+hx2vbZ+8BRAfClUUNUaRQVfXGG2omqIMn3DhBZRCKd1ZqdEOlHsp16gGASSmXbA1SGMy5AB103dAimy71z54gZoCt/hOCaRm3VCOIZXZd+Vcmll2g5SFSfJYYCBVgOe4o3olNwritou6pF+7/EOq5Er3gdTAXmeDze16uOw27S0+B4yiRml+DCop4kjZlZdLwmRVFt7CSIFGHCjNF3WMKTLy1htaLcXfzHRJAerGJ7fRA398OsnpTWjbi6mWfRc1KNl6onLnrYtuQoeCz2ZXryNCQqNeL0tOeKq5SamOwkWX/+AVwS67Vh3t9Qwlv71hg9JFY3n69Mv3Td7wdgSptoBKXgQX3SpUT1LqaBk33qGO4mZ8taFiR5VLbqVOO2Zm3XWRWbceI4zCUBZIU324JDK4vgJSmZQIMPquF/3rnPhOGVvqlWXXrFsKy7uVeGEg9SoLk8iMGRsN4rYbNLkRuv7RNZ+jNTseUFtJtPRLCCBtlojJZylfzBDXLM3nsy1lYuDCCzCFUlocKao/lZE351QwRYB/pUI7t03TDReuSsP09nAMiykN9UTlDlsX3R5Of4hNlStEKPXS68UrmZGEUQZRhtIVK1bQxo0bez1Uu72ELTCMUHrK0XsS4NQu1gKmBVBfFPXZoYrO1EirowDTulY+ERuKWFHEkMI1F2C6Q72v34MyGvfyDyedQW88+V/j7tb218cW6BsgDQKjmAcZXyqVUFm31ARVuY5bPCq35zGYymuS8++WbddNJQ3qtuulkracj0Kcm8ImNjKV2aZtnaRG8rX5XJUuzTRU7GiukNFJj1TdUoAp4kmhnM668Y6MFFXio5HREeXeq5ThRoP+cMk9tOmp7pQSSfJY8dp2PfM6qmfSkbCIx2hddNN4pOgxJaWOInYUMaRm3VG8NpMY4fXMzIxy17XLcFrAQulwzrvd61kLzKqiDarWtYsu4kVnAKeOmy7gE3GkAM+JmapSTFHiRWXaRS6NLsAoRmhrkNoj1bRAXwCprC3qNYVLdn1uMyOuzJxrtndTRxk0TVCVaiv34+Xum9ShJUu5mG67Jphypl08YjHLv/A+XHjLD+nup29IViFVAxRWDQikciXEihZGtEqKLLyAU8SW4n0dXzqi3HbH5o2prLyjY6P0wJ+eoPtXrk5qOnu63bTFifLOWxfdnh4GoTd2x4OhV+l4hXalXhArakKpLfXSsdn7vgMLpX0/hXYHoligQQokOYsu6osCQMuVBk3XdPIiFSda0gooao1OVWo0UdaxpNtLNYKq2g1llHfnUz/5LR10xDFR9s6uM6AWGBggNUFz69RGuuCO79ADG25XUweQfMGSv6NXHPhW2mfhs5rTiXbfu/40lU3XrcSLW1mYFz3juFQdDqbbLl7LTLsMpkFV0i2TG+jryz5EGceVVdOrQL2EFNIWRvV06W39QJWJgUo6AhDVsaYAUk6ABDAdmzeqwXR8jK7+H328DPaSvjhR2Nu66Kb/qEtKHQ1S6sXMrmtLvaT/eOrFCC2U9sLKdhupsQBiRZ3ERdUGVFFSiYtUeRcopNWaTmRUbeh6onDNBZQim+4MZ9LtnjLKdvrm7+6k3fd9RmrMZgeSvAX6AkiTN1O6R2C67TKQuimkpkqqIM/FJeOCm39Ad6/9w+yO+ymUPuaJ02U3CpDy0FRJiIKOLy0UNZyqWFOUhimiNEyOdm6cpodvX5fuye5odOmLE+XdsS66HU1sz1ZOQh1FzVEAKRbTXddMZsRQunr1alq5cmXP7GI3lG4LDCOUnnj4Ytp/t5F0T4wdXawWQC31qqov6iiiTjZdxIcqhbRaUzVF4YrL8aFIYgSVFGCKz1DWJYTmEHn8tgZpZNMN7IoWSAdkar2SG/lBqXT3Nc2wZecG+spvT6XCaE5/1CMgDQadZl0aOT6PU6kzfsSJZvMZKozkdIypct/VrrzrHtpGW9dODsgR0bobaYwT5RFaF93+OOSQVRcKaa8Xv1IvXrVHly1bZku99HqiUr69YYTSVx6wC6E0jF0G3AJOBt0aFFAAaZ100iIFolBIoYKi5qjOoAt1dBpwqhRSndgIUIo4017AKJRRKKR2sRaQFrBAOkDHA0OpzKrrVZfUjD11M8Oy239FNzz2G5XsZxCAdBZ2GyqzrooxHUUCJIBphp5ctYUq8G8ZoCWtcaIwsXXR7a8DDZl1kWG314tXqReGUTN21JZ66fUM9c/2hhFKX7RknI4/YJf+mSQ70lAWgCqKeM9yjRRQTlcbVEU23bqGT7jqAjZLKOeC5EUA0CpKujRosgRVtKZKwMC9t1fL8458CX3yx5f1anN2O31iAQukfTJRQYYZtAQM4ktlWwVqLiejTdvX0/k3fZ+enn4oMpBqCDROdM2ao17vO3vrV/olYAxp024tdU6dFxlSsA0gLY7m6cl7Nwcxc5+0SWecKBuvNLGBJjZ2JzvOvgu30uePv5iOWJJAbZI+OTrCDjMpdXThgafRwgM/roYr3XUBoV7qqC31EnZ2h6u9hdLhmu+B3dsGqVIugFCooABPpYpW8Fo/B4iixIsCUvVaq6K65qgu71LpcvIiN/vbGqQDe1R2tGMWSDsyX/pW5hhRM+MuIFQmN+LP/dx2sXdbJjbQFy/5II3NL7RiZYibad5AqnHVHRr93HLdP5vtzWVwbkDKGwaY5rK06fEd6ZvQ0CNKb5wo78rOjQ/RzMT60HsWZAVA6E/efFaQprZNCAskpY5yqRcGUkAo/7ll1gWo2mRGISZ2iJs+essV9MjNlw+NBeC+a5XSwZhuuOY2AJ1KGUVsqH5E9lwon0hqNAW33LJWP3WMaF2Ve4EqCuUULry9ihc1rW5rkA7GcRj3XlggjduiKehPZtPl55x1l9XRoBl3sTu33H8t/ebu/6ZsPjsHHoPsbuTERiEV0shA6uzEtrVTVK/pkjj9uKQ5ThT2hIvu9qdXUa060xXznnz0cjrpqGu70vcwd5qUOtqu1IvpqgtAtaVehvlIDb/vFkrD28yukaAFmqqods9FvCgy5kIRhUIK1RNJjQCleH+nAs+ak1EX2XXRRpd96WZJl3YWsjVI21loOD+3QDpg8y5dcaVKGiTjrlddUpjof1d8l+7d9Mem21yYyPeuAOksfeoZ9FNAg3xORBMbp/syhjTNcaL89bIuuv17onloDdHEVO/Hb5Z6YZddzqxrKqR43yYz6v089fsWLZT2+wwOx/ihiiJWFAmLyjUdG6riQ5G4SLjravWzpsq97ERJl6qOH90xo9VSwCtqlCa5WCBN0vrp3bYF0vTOTeSR+cWSmjVJpYuv4jaPE9XmHevph1d8jqZz21oAMMggIwOpC3S2nEbli3ZA6vTlOhZnJ/oPSOGe+1qqZ44OMg2JtOl24iLrotvdad05TfTgk93dhlvvYdRRVkptMqPez9OgbHHYoBSZd088bPGgTN9A70cdMZ4OiAJA8VzVEXUSESFJEUBTg6iOFUUplxkVO6prjkIVBZhCVU3DYmuQpmEW0jcGC6Tpm5OOR9SuLqkJpUESHGFQKAXz5ctOocJoviX0s92A4wTSFkaNGUgnt5SoNJVAGtF2BpzzefrjRDFk66IbemJTt0Ja1FEYhhMZMYBKl108v/7662nDhg2ps6EdUH9YwEJpf8zTUIxSlalrEFRRKKIAUZW8CApnTcMox46ilAugE48AUcST4hHuu4BVJDBC7GjSqqicN1uDdCiO4tA7aYE0tMn6YwXTdZdjRzmWNEqCI+z572/9Jf3h8d/oeNKAN9t6AqQOqfopoLOla9wHPr2jTPhL85L2OFG2XTdri9osur05QpNSR/Pz9iMkM8IiM+viObvr4jGfz6vXcN3dvHkzXXfddb0xjN3KwFpg2KB00ViePv3yfQd2Pvtxx1gRRToLZMCVMIrYT51NV8ePAj7hnqvqi6rnWgnViYt0pl2sE/BSrWfmskDaM1P31YYskPbVdIUbrKxL6pV1V9Ys5faK7XxiDL73+8/Q0zMPUybgcMICqcOWundPFdQvC6/H6VfddeRlbpt0AynKuHyEGpRuNyvrohvwS9EHzVavI0JCo14vi17wbYLLrheQumXXtcmMej1Lg7u9YYTSU47ekwCndknQAkhYVIdbLRFglONEy4gRdVx2AZhNZRRqaA2lXLRqOllBjdEqTZWR1EiDaZpUUbasrUGa4DGW8k1bIE35BHUyPNN1V8KnVErNrLxNZPOKJ51YT/911b/TVGNr4OG5lX7xAlVPIHU+aKJkHLVIxR5UZ2q0Y9N04H3qTcP0x4myHSoz21UW3W4tNotutyw7t99yhQilXpJYlpzwlCuMskIKIDWh1JZ6SWKmBnebFkoHd27TtmdKLFDZcxtUa2j3XACmKuXiACriQStw1XXKu0yruFHtugslVAFouUYTeD+lqijb3dYgTdsRmJ7xWCBNz1zEPhJZY9Qt427UBEcY6ENP30v/vfzfqYh40gCLdy1SgypbkhOFr0XazmV3FnbnKqRpA9J+cc+FTa2LboAvQR81SUod9UpmxPGjbpl177//frr33nv7yLp2qP1gAQul/TBL/T1GlTm3od1yAaOAUg2UOhsunkMxVXGgKla0RpUaqcy6gFTEle4UdUWnqrVUqqJyliyQ9vcx283RWyDtpnVT0LebSor3TIUUr2XGXQmzXrux9E+/ohUPXUL5gqhP6tF4Dih6ZcVNEEjr1QZtWzeZ+Kz1E4haF93ED5euDOCOB7vSbdtOETuKGFIsssyLnzq6dOlSmpxM/nvbdudsg76zgIXSvpuyvhgwXGlV5twa3HMbCkRVfKhTW7SilFDEi8J1l2FUx4mq+NEqXHV1fdEpJ24UCmraYkXdJsOWfOmLQzSRQVogTcTsvd2oV21ShlA3pRQjbAelm7avp18s/w6tKz1MOSQ58lnCxpG2d8t1NhYm026b0jD1WoO2rU3ywhZxou+iBh3Q2wMk4tasi25Ew6V8tbWbifDX6yVIqRdOZsRKqS310utZGr7tDSOUnnj4Ytp/t5Hhm+wu77ESAwSIctIilagIbrpO9lwAKtxwlduuU9IFiimSFk2VUWO0QdNOrCgy6Prl/OjyLoXu3gJpaJMNzQoWSIdgqr1cd6VSKrPwmgAr4dQ0F6D0O5d+msojO3yhtB+AFPu2Zc3OBI6I/ijjIg1jXXQTOEx6tMmk1NE9jrmIRha/WO0lFFGpkHJ2XQZRzrBrS7306KAY8s0MI5S+aMk4HX/ALkM+8zHsvlPCBe61SFaksufWdE1QFS+qXHM1kAJE4YoL91w8h/pZrpOCUC7vgphR3aZGVZ/kkzGMvCtd2BqkXTHrQHRqgXQgpjHYTkAJZbjkREZeKinHnLZTSdHfph3r6buXfZrKxR2UzbkrpZGBVA1Y7F9Lply/LLwuzittFFJsZWLjNFVKtWAGjaFVP7nnYneti24Mk57iLpBVF/GjvV4AogBShlEJpbLUCyc0sqVeej1DdnsWSu0xEMoCDVLxnIgRrQrXXLwHhbPS0CAKBRTZdWdUmRahiDquulBFVVmXslPaRcWV9od7rpu9LJCGOoqGqrEF0qGablJxogoscEJDdrd6XcWT8qOMJZUxpQyyXubaDCj97WeoVNjuCqWpAFIHbv0SH/UKSBuZo6mWeVdfHX3WRbevpivSYJFZFxl2e72YpV5k/VGuNWomNLKlXno9S3Z7FkrtMRDEAqglyooolE5AKNxz8R4AFM8Bo4BVgCjiRaF64j244CoFVNUXhWsu4kW1Oy+75/ZDrKiXnWwN0iBH0HC2sUA6ZPPeLp5UKqZhkxwBSv/t3PfTwj3GKJttrVIaJ5A6XKlnLkwMaQAgndxSotJUN6/I+ytOlL8e1kV38E8USamjsCyXesFzdtflRwmksuSLLfUy+MdkGvdw2KAUc/DKA3ax7rsBDkbOmqtKuMA9F+qok7So7MSPzlR05lxd3kW75+pERU7yIpVNV78HEJ106o1CSuinWFE3c+2+7zMICqldrAXcLGCBdAiPC4ZSCZym665b1t0g7ruA0s/98gM0f7fRFigNC6TBoNOvLIzHPcSmy6/759M7yoS/+Jf+ixOFDayLbvxHQlp7TEodXXjgabTwwI8rs0hllDPrugHp6tWraeXKlWk1pR3XgFvAQumAT3CI3UMYJxRRlS2X40RZEXVccxV8qlqiXOJF1w9Fe6V+KvhE1lxd8mUKCYugkDplYaCwDsLyktf/E73v379POKfbxVrAtIAF0iE8JmQpGAUd9XrzzywHI6GV3X0VLPqcIG+460q68NYf0viiWSj1AlINnr2tRernstsNIO23OFH+SpQmNtDExu7V/zj56OV00lHXDuE3MH27nKQ6yqVeGEZhHa47KpMZSXV02bJlttRL+g6joRqRhdKhmu7WnXVubM+65gIuHUXUccltuug6IAq3XERMoYYo1puuou7orAKqkhVVNKACTqGu4m+QlmNedyK993PfawKpTF43SPtp9yWaBSyQRrPbQKwl40kllLqVgQkTTwrj3HjPVXQBoHSXEco47rve4NlbINUQPPtfTmZ1pkY7Nk3HMr+Z7B5E+fdTg55LtVqFGg3ldBNL393uZPvaVVSZ3t6Vzey7cCt9/viL6Yglj3Wlf9tpeAs8tIZoYir8ep2u4VfqBRcrMokRK6W21EunVrfrx2WBYYTSI5eM04mHLY7LhH3XDxgRaqh2zyWVYKiKRwZR+ahgtK7aoYwL1gN4AlbhlgvFFO9zGZed5ar6DIpof1wphJu+17/3NDrh/ac3bzjK8Az0JG9KhuvZth4EC1ggHYRZjLgPXvGkZoIjhlXZXuFcm7t3f1x1NV1w6w9o3i6jlMm0U0LF6bclG66fW240l91eAGk2txflF/yQGlCfa2Vq1GtUV8mjAKa1traLOKUdrwYX3e1Pr6Jadabjvtw6AIT+5M1ndaVv22k0C+ycJnrwyWjrdrqWWeoF/bVTR1esWEEbN27sdNN2fWuBWCwwjFC6/+JR+uBRe8Ziv37phF1zAZFKvYSLrgOiOlOuk7DIcctV7rl1nYyIy7lwzKiqO4o6owBU5Z5bVwmL0Mdgoqie5Y9853w68IX/V53j5XnezBvQL8eEHWe8FrBAGq89+6o3t/qkXJvUrSxM2CRHMMalfziXrnvwYpq3cIQaKs/RXDXUP740KpC6bEu85aWQ1qsN2rZusuN5XLTvd4gyz6N6vUal0oyCUaWS1qtUr1WpAThtVB3VtOPNxdJBNxMXYYDWRTeWaYq9k6TUUVvqJfaptB0mZIGn71tJf77yvIS2nsxmF43l6dMv3zeZjfdoq+qeu6OIAhZns+VCGdXxoCppUV0nJeIY0TJAFFl0lSIKBRRgSjqOFCVeVBZdncRIKaeoeDBg7rnmFD338KPoQ988rwminDXdDU6xrlVLe3SQp2gzFkhTNBlJDMUvntTLdVfWM1WM1+ZEetkf/5eue+AiGl04Ej+QmtzZrtZom8/rtQZtW9sZkC7a6wO06x7vp0oV8FlXQFqrVqlcLlGtVqVateJAaZXqANQ6wNT55UvgIOh24iLropvApAbcZNrUUZnISMaP5vN5dSFjS70EnFjbrOcWGFYoPeXoPQlwOkiLVkN1HVEGUQ2e+n2omYBNrYJqGMVrgCfaICGRrjGqs+VCGVW1R+Giq+qNziqigw6ifFx8+ufX0G57L2mqo/L8LmtN82+AhdJB+kYF2xcLpMHsNLCtzMy5rIxihznBER5ZOeXapWGh9Lc3/S9dfe+FNLbLCGVzoiSMV9bb5vttFNKYgRTdbVmzM/J85wp70zMPvIwyuay6swrMhP3K5TJVKxWqAkyVYlpVz+s1wCn+4M7Limnvoke6XVvUuuhGPpR6suLqdURIaJTEErTUi8yya0u9JDFTdptBLWChNKilUtbO+a1uIDYUMOq45OrEQogPRcIiUoCJz0pOhlwFonjtuOUCRKVaqmuHOqVdHEUUqmgFMaIDrojKGT7pK+fQ/of9TbOklwRQWV/aBFMLpSn7nnR5OBZIu2zgfunejCeV4GmWhOHP+JH3sd0J9rIbz6WrVv2a5u1apFzBSfsdBEhdoLMF2cLUIm2noBLRtrVTStmMsszf7eO0YNfX0+gYarFmKZfPkbrbih+2Wo0qFQ2mlXKZKs6jUkwBoyrOtEo1xJyqBEjdXayLbnftm/beyxUilHpJYln0gm8TEhrJCw6z7qgEUTy3yYySmCm7zbAWsFAa1mLJtcdvM//V6tp1luuHVhw1tAqV1HHNZRddqJ8qZtRRSWcqNaV+shqK96GWAlynnZIuet36QCYr8pvBI459A731Y19qOddz/KhMWieT2PHnsgxYckeJ3XKvLGCBtFeW7oPthIFSM540SI1SmOCS639BV91zgSoJUxjNNVVE79hSx3Ce0GkoqAGAk5VLr4y3ExunqVKqRZqxBXv8RmUGzRcKVCiO0OjIGGVzOfUeMjupDH21KlWqFapWtBsvAFW59dY4vhSPnACpHjucWhfdSFM7cCv1mzq6dOlSW+pl4I7CwdwhC6Upnld1g1iHGmkl1CnX4jzOvtaflVV2XFKuuQykqq6oAtCactWdQuZcxy23VAeI6jhRHT+KfoYPRHEELNrrr+iMs66Yc+MRb5gqqZtSambhTfFRZYcWgwUskMZgxEHqQsaUmkqoqZRGhdJfX/1zuuqeC2nBHqNUHMu7l2Dxy7QbOAuvh+urlyrrTGRUIG1kXkyFsQ9SJpulkZExyuULCkyLIwDTUfU6l8tTJpNVmfRq9RqVS2Wq1uDGOwumOgGSk5m3iuRHWjlFdt5OF+ui26kFB2f9O7pXYtbXSH6lXrzqjlp1dHCOu2HZk2GF0hMPX0z774Z8ESlanEsBgGiLO66CUKeMiwOkKNNSgYuuct9tqFhQrAcAhfJZrmo1tKmIooQL4kSduFBVTxSlXJxkRSmyQs+HAlfdZx9yZHO7UvGU+QJkjWl+Lj1mbIKjnk9dIhu0QJqI2dO9UVZKMUqzPql8bcaWon1QpXTT9vX09Qv+lUqF7TQynicSYaXKOoGhM1rpF68su9j09I6y+gu71Bqvokbu7ymbhSI6Qrl8noojo1TIFylfLCowHRkZJSRoyQNMs4BxxJLUqVQuK5fe0sy0SoBUAqhWK03VFHGmKjNvHfG8+Avv0mtddMPO6OC2X7uZCH9JLHsfdwvl5+2nNi0Lo7vFFXEyI1vqJYmZstvs1ALDCqUvWjJOxx+wS6fm63h9zhWoQBQl2IgILrhQPPEe4BNJiOB+q8q4KLda3aYCt1wAaU3He8L9FtlzlToKAHVAFOAJ91xkzVU1RS2Iqnk79m2n0HFvP3XOHJolXszQDAmnEko7PhhsB6m3gAXS1E9RMgP0q1FqZt+NGlO6cds6+up5Z1C5uJ1G5ucpm3fiSnsGpGJDwsxRgbRUfhM16CjKZsqkhwoAACAASURBVPOULRQUcOYBo0opLVK+MKKgFK6888bmKWDN59Auq4C8DpegaplmZkqqfiniTTnWVMGpk50XUKoUUwWn+In1T4JkXXST+Q6leatpVEc5hsi8QJmZmSG469rFWqAfLWChtPezNhsbqmM9dVkVrYYCOpvlWxwlFMmKJJjquqLaTRfKp05UhPAZ0iVbFJTqTLmqfIt61AmP7EL0nENfRB/48tmuMMpvetWb5vO/LAcjb1xa+w6uBSyQDu7cdrxnYaCUlVNTIW2X6Gjj1nV0033X0FWrLqR5uxQpm3ek0i4rpLMoOvcHpDRZpcmtM6HtNzP9eqpWn0+ZXJGyuQJlc/nZR0Cp+nNU0uIIFRFjOjZGBYBpoUi5XEHBZRWgiR/CSplqVdQxLVEFsabVqk6EVCnrJEiIOVVtnT+X0jHWRTf0NA78Csiqi/jRJJY9jrmIUH8Ui3TfMpNcSCi1pV6SmCm7zTgtYKE0Tmt69OXEhgIK9R+UT62EQv3EewDPZtIiJzGRqifq/AFW2R0X6wA81Xt1csq21FVcKAAXcaPVRp0mSxZE5YzIuFFzpkyXXXbblfGjbvVJLZD24PuTgk1YIE3BJKR5CGGh1GyvwK/NXcP1m9fSTfdeTVfecyHN322EckUzA2+b0i8mU7aJEW11B54LpNWZGu3YNB16WmamjqaZ6aOVuy5lcpTNj1A2X1CKaUbBKcATsaR5KhQdV95CkeYvWKiy8SLOVN0VhGqayVC9UVeqKWfnRemYSrlC5fIMVSrIxlulKuDUAVMdZ1qnRr2qxm5ddENP4VCsgMy6yLDb6wUgCiA1YZQvNtwuSvCeLfXS65my2+uGBYYRSmHHVx6wS/fcd0WCIkCiShrovKdcc53suBwPWq3qBEYAU0Cmqi2KNnDfdVxvET/K9UWVe66jjrKbLpIUKTfdqgVRt++JGTcq23jFkEpVVMaQShW1G99J22e6LGCBNF3zkbrRSMXTdM1lVVQmO4qqlGLHf33tz+mquzWUFhFXmlAt0nq1QdvWTYaeCwWkU0c1xw3FMwOlND+iH3NIaoT38jrBkePKOzY6TplcjsbnL1BAqhMgIQ41r7PzUkbFv1SR7KhaU8opu/IiSy9UU2TqrdWrKv60WtpJ29feS5XpbaH3IcgK+y7cSp8//mJCjVG79JcFklRHvUq9SHVUKqM49levXk0rV67sLyPb0VoLeFhgescWuvFnXxg6+8QCpeLeMW7UqrhQlYNhFkIZPJVLLlxzkagI3kYq061WQtk1V0GpUkS1a676XNUNrVNZQSky5XIbx01XfaZdd+0y1wJecaPcUiqdZlIjE0pNGLWJjQb/iLNAOvhzHMseRlFKAVFYgiY6QlskO/rEj/6ZdtlrjIrzjGRHRumXbtUirdcatG1teCCtVpbQzu1vnlPKJpPNURZuvFBMlTuv48qb14/FkTGliI6MjisAHRkdo2JRx56OjCIJEkA228zOC7NCLVVw6gApsvSWyiWlpq59YAWVJruTsQYQ+pM3nxXLMWU76b0FklJHsadLTnhK7bC8sPCKI2K1dNmyZbbUS+8PE7vFLlrAQmkI43LoDh4VeDYUhOI3EFcXyi0X4In3nOdIFAiwhDoKMIWiqZRQxIQ6z1EvFH1hXRUPysmM6nWaKmvohNIK91ydWReuvn6pEEPs04A29YoblTDKz/3iR2Wmdf6twHt2GXwLWCAd/DmObQ/9oNRLJZXrSDj1G5RKdvTLM6hc2E7FcSiMrXGlmnKNVD6edUpdbmUGqFW6Zc3O0HbzAtLmCTmbU4mO4NKbzRcpB+UUsFocUbCJTLw5fA4QRXZexJkiEdKofiwUkBwpr1RULLhLXEUyBlXPtKxqmT74p9/R5PbuBAiefPRyOumoa0Pbxa6QDgskqY4uPPA0Wnjgx1uAVGZQdHPZsqVe0nHc2FHEb4FhhdIjl4zTiYct9jeogFBdK1Tf1FblWTg5kQLSWQidVUT1exUHNrlsC9aFiy2rowBSuPTiPVXOBVlzHcVUAaiC1Lou+eJcbFhR1H/a/Fx15Y1IVkb9FFKb0Cj+c04/9GiBtB9mKUVjDKOUShdfWUqmXUwpdhfJjn582dfpqZ0PqGRHuSJcV8USuE5pNCDdtnaK6sh+EGKp1xfSji3vmaOQ6i7EgDNZyhVGKYM40xyDaVZBKlx3m+68+YKKNUUt0xHEnBYKNDY+nwrK3TenysdkMvixJkKy3fVPP0p33XB+iBEHa2pddIPZKe2tHlpDNDGVzCiDlnqRcaQ2mVEyc2W32hsLDCuULhrL06dfvq/r7zl+JjkpkemKCzDk+FC40+JzKJy6hEujBUKVQupkyWVVVLvharUUZVo0iOoMuijXgtcAVLjwqjE47sC9ORr6eythYNTvRiTfmDTLvVh33f4+PoKO3gJpUEvZdhqrnOAJCaZutUrNGqWmUir78jLthi1r6cZ7rqalt/2KxheNKBfebC5AFt4ACuiswup+33Ni4zRVSrVQs+4PpA6UioRL6g5hfkzXLc2PEWUz2qUXSmoOsIpSOE523kKRRkbGFJSOjo2rR7j2op5pAappLkO3Xn0ebV6/OtSY2zW2LrrtLNQfn++cJnrwyWTGOr7fPxLiR7H4FUY3y73YZEbJzJfdau8sMPRQqtRPfV0BCFQQ2nTHnS3XIkuyKM8gJ+ZTAyq73GoIVVlza7gFrN11AZoqOZEDo1A9GUgBtHiuaociLpV0zKlVQ4N/BzqBUbPEC25ISgVV/l4EH5Ft2a8WsEDarzOX4LjDQClgtROlFLt5wZXn0O9uOY8W7jGPRsfzlB/NtQiOmpQNgwTItOsXERIFSDGCbZs+4qGQzgXS2RFnKJcrKvfdTB5AqkvGoD6pUk0BrKhjipqmhQIV8oBT7dKLGFM837LuEfrzymWxHhWnvHg5feCoa20Ch1itmkxnSaqjfqVeOJYIar9VR5M5NuxWk7XAMEPpGS/duzUpkQOms/VCNWCqmFEnUZF22+VERfpzds1V4MoJjeCmyzDqKKCVOuBTAy3iQ2fB1kJolG/BWz76H3TEsW/wXNW8AYmGEjo5oy676PLvgYTSKOOy6/SnBSyQ9ue8pWLUbu67KtajVlNZYd3+oiil2NkNW9fRjy78Kj058QCN71pUamkmm5nl0JiBdHJLiUpT4Wtj7Nj6HqpXFzrjch+UOwiDoDOOOlqgDKAUJWOQlRdxpigdoy7adXZeZOAtQDUdnUeFYoHWP3YHbXzqwdiOiy++4RI64Xl3qKwRDQjFTj03m10wNhP3rKMk1VFZ6gU7LLMsyuQVZnbdpUuX2mRGPTtC7IaStsCwQunLn7OQ/vZZCxRQagidddnl5+xmK9VQnU2XVJwnIFRn0uWSLk4SIycOdNZNV7voInOuhli9LbtEs0C7jLp8vudHM5GRmTfAVEZt7dFo89LPa1kg7efZS8nYWQVl2PRy4TXVUgw/TAbe9ZvW0orbr6Df3/pLWrB4lEYXFGZjSyMDqRrFHEtO7ygT/sIuyLJbLS+JCKSzW0OSI6WYqqy8ulQMoJQBFYopVFQAKsD0iXuvDDtUz/YnvGgVAUh1kI5DohVd3M3CaWxm7llHq9cRIaFREotXqRczoYVUR20yoyRmym4zaQsMI5TuMpqjfzpsMS0YyTXBUimhyIIL11wnkZGqFeqUeoGLLWBVueY6f3DVBdTqGFAoqtpdV8WSNho0U3HKtyDZkZMtN+n57uftQxWFOuq3uIVn8Hlfnu/d1FELo/18dEQfuwXS6LazazoWYKiUYOqlkMr3GUjDQCnWQcKjz//4Y1QubKN5u45QYVSrpS1LAJfdWRSdC6SlySpNbp0JPcdxAalAU5WBV8eTop4p9lXDqYLUXI5q5Wnavu6+0GN1W2HfPXbS5V/9BdFMSd+uLpWJarj1jFoz6vY1UhjqR8TpWOU0Frt3q5NyhQilXpJauNQLts8XGTJhhbww4efXX389bdiwIakh2+1aCyRmgWGE0uftOUYvf/ZCXb4F90AdaMR1Qamq1U8Fm4BSBZhwxdUxn3g+U6k1Y0c5ey6gExCqy73ojLpWDI3nsG5X3oXP9eY5X4Kn9IiRNyflb0Q8o7W99JMFLJD202yleKwyi64EU3bfdXPl9SoJEyQLL9TS6++8kn5/y3laLZ1fpGxB1KrqEEirMzXasWk6tMWndh5P5emDheY6t3iqt8uu1+b0GhnSqqlSSQsoGaMV08rMdpretib0WN1W+NmZ19CR/2c9EUimVtWPMzPucMopD9VtbKK6w6uxDMR2EosF0q6O4sIE8aN8gbJ582a67rrrYtl324m1QD9aAFB6+6+/T3gchgXq6Jv/z24KHPHbz9lwZQ1RTlak1FGnLijulzZBVSUy0gopx5RW6rMeWMNgx17sY1QYDaKMyvjRXuyL3Ub6LGCBNH1z0rcjCpLsSGbfNV19wyqlMBTU0jPPOo1mclBLi1QcLYDcjDql4Uu/1KsN2rZuMvRczEwdTTNTR3mXfmmpn+pZPNXYrlnjJqMz0eXhylukammCytNbQ4/VXGHfPSbp8rOWzXow16vabbdS1kBaceAUKQxLjoKqAnjUlUHzr4HVLJx2PB9xdHBHfGHFoYfTTh0140bx2pZ6CW1mu8IAWmDYoPRlz15Ii0bzTcDkki06NtRROhVwOhl2oYwq99y6dtt1lFPt1mvjQrvxlQgDo9i+maCIkxnJREY2brQbM9W/fVog7d+5S+3IzZIwnGXXz403arIjGGH95rV0A9TSW3+papaOLURtT1231DOTbpvSMPVag7atDQ+k5dLBNDVxfNtapHPHZUKnnF6/zzJUq06rv06XL773BjrhFY8TjRZVCRrKwYage9xqhm8u3HbLGkzxp55XiWYArFUNrQBT3JqG75Xyv9Kr6dT+nY7Qrh/GAms3E+EviSVIqRc3ILWlXpKYLbvNNFpgmKB0ycIiHbTHPJ0tV8WIcuynjiUFoE47brpQQVHChVXTWXdcmym3W8fxor3+is446wrf7s0SLdIV10xgZ+NGuzVT/d2vBdL+nr/Ujh7wqYBQxW7oPxNIZTZeM2NvVLX0i2d/nGayWxWY5kfyCFxzTVrEPrV+pV+2rNkZ2r7VyhJCHKl7ndNZsIwPSOEqW6JqZSr0WM0VLv/kWbTvPjNE80Y1kBYLRGMjbeCUARVgWnJAFYE/UFRVpgkHTgnBQTrFf7jyrh3v17B2kKQ6uvdxt1B+3n7K9PJCxSuOCO/ff//9dO+99w7rdNn9thaYY4FhgdLRfJaev/c8pXSy4gnnG3bRxXscE6pAFNcU+gLD1gzt8vcmDIzy+Z5jQTkvgDzvy/fMrOtd3hXbfcotYIE05RPUr8Nzc9+V9UjdSsN41StlsA1iiw1QS++6SquluxZpZF5+NhOv7KCNQoqm29ZOUR2/fiGWJIC0Ua9QpRwens3duvuMLxCNFIjGR/RHUErH52kgxfsAVCjP2ews6LNyinhTxJo23XqhmFaJSohFrZOqVK4zVmjZ2oFTVk9DmNg2DWABZNVF/GgSi586KmOJzIRGttRLErNlt5l2CwwLlB6yxzyVuAjqJ9xu4ZILF13OpKtuWsNfx7ra9OyQBYy+9aP/Qc8+5EjfbUqwlG64srSLeTPSrDXKNy57tnN2Q6mzgAXS1E3JYA3IdMWVpV+CuPCaMBok4RHWufaWZfTbP55HE9XNNLagQCPzUdMTICXs2ybx0cTGaaqUwsl59fpC2rHlPTErpMoKbtVp1M7EAaSvOfBO+uyxF1OhkKV8IUtZQGghTzRWJCrkNIzOGyEqOFAK5RQuvQpOHZuqwFG47dacREhVomknIZIC1bL232U4ZfUUu1bVfVhAjef7j8y6yEeVxLLHMRcR6o9iMdVRvHbLrGtLvSQxU3ab/WKBYYDSvcaLTj1RnRWXS7ao3wULoYkcqid95RxfGJUQKTPkeimipqsudgrv2cVaABawQGqPg65bwC/Zkcy+y8+lUipdf004bTdwqKUrbr+SLrvxXFUeBlBaGMlRjrPx9hxIZ8EynMuus554kPveaNSoUuqs0OTbD1tO7z3iWgUQYM5cLkOFfIYKRcBplqiY04opFFKA6vwxDaeAUoCqgtOMo5xmNGEynE5N6gBSBadQTcualpRSqgrK6c+Fe6+KOUVyJO2VZZcQFkhSHQWIAkgljPJFh4wpkpl1AajIrLtx48YQe2mbWgsMlwUGHUpHctlm6oE66TAfuyRjgTDKKJ/rZTkvPyDl3wG5XjJ7abeaNgtYIE3bjAzweNxKw0iVlEGUM/HyZ50kPII5N2xZRz84/yv06Mb7aByZeOflqTCaU6DlF0M6uaVEpanwMtO2TR/xUEj9gHT2M/dDwDuxURxA+qaDltM/HXqtEjxH80QQk8GdhWKG8jn9VyzmKJPLUgZAD+U0DwV1hKiIhng+qtVUwCn+VPwuiJKz9UIlndKECSCdnNJtVK1TBAaponParRczw5l7OSmSk1dpgL8isexakuroohd8m+CyK4HU7UKFMy3i0ZZ6iWXabSdDYIFBh9IhmMLU72KQmFG387tbEiPTZdesRW3ddFN/OPR0gBZIe2puuzG32qN+rruyNEwnainqlt770J108XW/oJ31LSrpkYovHck5boVz78ZO7ygT/sIuSGpULS/xgF0ty0atReqewaFB5ZltYYfZ0v61z1lOb/jraxVfAiPhoavgFCJoVrNnseCAKdx68xnKZLOUHStoGIVyOg4gVQ01qKqVkFhKxpzCNzfjlJJBfKlTTgYuvSglAyBlQIX/LtRTqKg6eMhRUbVrr7Kjzd7bMo9JqqMYCJd6kRcanP7fzLTIUGpLvXT01bUrD5kFLJQO2YT3cHeDlHYxYRSv+dwuQzIYRiWomkDaw12zm+oDC1gg7YNJGrQhernw+pWH8Up4FNatB2B63crLFZjOXzxCo/MLVBzLU34Eil6rpUuTVZrcOhPa/EkAKVx2G0gwFHE5ap876J0HX9xcmxkTTMlQirxG4E78waV3pAi33qxST+EGnUEDKKR4BJCik5Ei0eiIduuFgRWcImZEEaYuWIrnKCFTcmytSsqIsjKgT06OhH0EpGJXubSMUwqVATWiCQZitYfWEE10nnA5ki3aJTNyix3Fe7bUSyRz25WG2AJT2zfT7Rf9gGZ2bBliK9hdj9MCRxz7BnrLR/+jbZdeNxtlwjozgZGsSSoTILXdmG0wVBawQDpU052unXUr9cKKKGfhNeNK+XPsiXQB5tdB9xC1S1fcdgVdesO5NLaoSGMOmGY5vhThjTM12rEpfH3PqZ3HU3n64B4qpETV8gTV605moKBGEO0OWPQY/b8XntV8p6kXNxzXXUcEheAJIFVw6jxX7rwFDaejo4DNjIZTZOuFSy7gdHxM9w04xWtIm4BXBadYnHqniDsFbQJQ8RxuvMjey8opYBXPAax4BKwq5ZQzIs0y7rAlSNo5TfTgkxEmP6ZVgpR6MaF09erVtHLlyphGYLuxFhg8C8ibrvI3c+uah+mu3/xo8HbY7lHPLXDs206h495+atvtyiR1YZIYybbq157Dedpu0TYYJgtYIB2m2U7hvppqabssvO2U0rCK6YYta+n75yG+9M80tktRZeQtjOYpk8tEBtKZqaNpZvIo4V0r3YG74bLbXSBVsO8cOyquFH+OUqo8dJ33dL6jDI0UkEk1Q6OjOQWaWdSDhTuvAtKiVk0Rb4pekRgJ8MpZfZWKKmrH1isOdNY1mAJSUe8Urr6AVvXIpWWQSMnx4eX4U2wFHr+OeDzILr5pVUfNBBeyDt2yZctocnIyhWcmOyRrgWQsYNbglhBqhrDc+7uf0o61jyUzULvVgbBAu0y6JkCabrftMupaN92BOEx6shMWSHtiZrsRPwv41Sx1iy+Vrr3mugqeImTnu+amZXTRNT+nSdpKYwsLNDpepGw+Q9s3hPN/3H2XvWl+4QS66/4x79IvLRVcDFiV9NdiNO+kRmhWrUxSvRY+3pU3sdvoVvrCMd9oblEqpF5DQmwp2FK58eK549Krku8iMS/gtJihXJbhlCjH9DqvqN1u4Q+MTpAEiWudog0CWDkxUtOVukEEFRgQij/EnEIGBajiT8WmOu6+Kv7UqX2K40G59zpuvk6eJeyXikUdgEy+SaujfqVe2F2LQZQz7NpSL/Z3wVpg9vfK7bcMnkJYONEft+HXpYmtdM9F37FmtBYIbYGgmXQlkJplvMLAqAm2oQdsVxh4C1ggHfgp7p8dDFuzlNvLu8YmjIaBU8SXXnvzMrrk+l/Q+KIRlfhoZjJYll2A6DGHHEf/8JJ30fI/raHvX3CPby3SWWaOB0hr1WmqVcPHu0YFUsn8EDTBjwyk6hGJkFApppkkSSun2Fvt2pujBmUop0jWydbLHUFNVYAK2gXZAlizWkWVdU+VizLcdeHCW3KglLSCCvUUCwAVdU9V7CkAFQGnnA1JxKHiLSebL7pkUO2Xb8/qdURIaJTEIku98EUHX7i4qaMMpitWrLClXpKYMLvNxC0gw034N8pUP/2UUZmJ/tFrz6PJDU8kvk92AP1jgagwGsVNF1axtUb759hIcqQWSJO0vt32HAsEUUvN5EfSjdfMxIsNhIFStFeJj267nC5e/gsa361IGYCQz/KGY96pQJSXPz+6hf7tR7f4Aql7pl0/FdRfIe0USDH27x/7meY+tFNITRGa28NSSh111FLAqcrS68Ap1lPKaUGhi+LLYiFLxQJKyjiACtUUcIpESOpxbPY1QJVTAANWm0W1AZtQE1glRZKkkv5cqaZl/YgFLr4qc69Dnvxcgiqes7uvs3NphVTsDkq9JLUEKfVixo5OT0/T0qVLkxqy3a61QE8tYOY7wMal6sm/W2apM37fLacC51cAjD51o679axdrgXYWCJpJV/1CO7Ge8gajWd5FhmDIjOoyeZGNGW03K/ZzWMACqT0OUmkBt4RHJnia7rz8OXaokxIxbJANm9fShVf9nG5/YoWrjaCKvv91H6cD9zus5fONW6fppC9f11MgrddKVK2Ecy82d8oVSBWVzcaQ8jpeQMrBpmA4/JYBRpHDCO+rUFHUN3XKlCL+FG0AqHDrRZKkAqBUJUnKUTaPmqc5yqi0vlkNqCMjRLmMzqiEeFRIsFhU4VROkuTInQBUlj2RHAlQioGreqdcbgZxp06SJJXt11Fdm+6+uHKEdKpzLWH9FiU1BbXbk1RHYXou9cIXMOZddAmjXArAlnpJ5WnXDiomC7gBqIRNdVptNNTvlMybwOuZtbjd2qEN/so7t9G6G34Z08htN4NsgagwapXRQT4q0rNvFkjTMxd2JIYFTLcm00VXAqnXjzv/8EuVNKxiumn7evrZsm/Q/U/co0YIEIUq+pJDj28ZMd8FBJB+4EvLYwZSDzJ0RtCoV6hS3tnRMYQYUsSSOlua7csNSI1G7RRVZkawJecvQqgoOFKxJDL2Oq9VGZks/uCtm3XiUQGmWZUgCfVPVSYluPSqcjJO4VSVLKlI1ACwOi6+gFeApMqTxFl5HXUUiiliSysAVQdKAad4rd6vanjlOqiAWLyv3ISdmFT1chZSM064ai859Y4HO5r2jlYOoo4yhHLdUby2pV46MrtdOUUWMJMQ8dDMUBJ5k9VUR2V2efO3jONIq9VqU1VFe1ZN8bj9riuoun19iqxih5I2C4Qt6+KWUdesJW2Wd7HZdNM26/01Hguk/TVfQzdaEySlShpEMTXjUjsBUy/jm24teH3Cab/zANJZsHScQkW3/m65rlJljECKsi8o/9IRkHpws1ueKRNOGVRnwRRcmaFspqHAFJ9rQM04tU9zlB0pUEaRqxNziuy9gEsVf+qoqIBMPGd/YkCqknAd4wE0sY5KluSopwBRhlX1HDGo+AzAWtXuvyhZw5DK2X1VGl9HTWVbOCGrqrCNI7bG9UVeu5kIf0ktbuooxmJeqDCM4tGWeklqtux2O7WACZ94jfO9WY5MffUdBZRda80bqvy+qX5KOJWuugyhDLOskOKx9OQqqq39S6e7Z9cfUAugviiANMjiBaJ+dUb5M3PdINuzbawF2AIWSO2x0BcWMGNL5Q++291l8yLAC0zDqqWmsbxiLN575tW0YfNUz2qRNho1qpQ6y2rTVSAVlGuqqcqmGceV11FMOUGSculFHKrjpYtHlJYpFjPqQhAJkkZQO7bRUBl8c8jeC3UUqiiSJUF6hVsvQBKdNv2EVRCrDm4FKWIdhlQFlYaaqmJQkSgpg5TGGkpVgiTH9Rf9A1gBqep9mSHJqZvD2X7ZAJxbiTP9esC83xc0SXV0fL9/JCikavpErBHfJWdlVCqkeG5LvfTFKXfoB+kGn/y74/YZv8fgKH9zzFhQt3rbDKZQQrHgUf6OsULK6+I1t61tepwyT2sPHrtYC7AFkLzoA1/6GeGx3SLjPM1SLbiRiPfMeFG+8WiV0XbWtZ8HsYAF0iBWsm1SZQEZH2r+6LvFlUoXKHlB0Yla6gWifKfwk9//A939wMa+AtJ3HnwxHbXPHWquW1xOw7jsekCV6s8UgF1e83Yheur40llQVWCKBElw7QWgqtDSjCplqtTVQlbFoAJQIVjmc1kVf5ot5iiDREn6TQ2l6BhwiThUjlFVcOp0jPFiI1wTVcGkLsHQAqKAU3zGpWi4PiqSL7F6ytl99VWmhmWVypezJQkDq+2IuF1u5iKeI6su4keTWvY+7hbKz9tPbd5MYGHCKL+2pV6Smi273SAW4N8W/p3QX3d9x8i8KeqmeEpVFOvIWFCpiPK6AEr+zeK2DKLmZ2hnfsYqKU1upnnr7w6yi7bNkFjg2LedQse9/dTAexuHMmqz6QY2t23oYgELpPaw6FsLmG5SXi68ZkwOv+aLDFMl9VJNzTuIWJ+zypmZ5z7xnRV01/0begakAJzyzLaO5vK1z1lOr3n2tfri7ZxSfgAAIABJREFUS/aUAJA2x9DQTAjgVC6+qBKDuqdOCCnaNfmyweopLh51DCoSJMHtF7CKfcpns5RFfOpoXidLYurFI+JPAalw98UCiAUFI15UZWLKzlpGxaQypMIFGKqoE2/K4OooHU1YVTDKmYCd5EkqZrWmVdoqVFXHp5ddf9UjTwC2MxuvuuoRolKwqkQdHRduK0t1VAJpO3XUlnqJfSpshxEt4OV1wxDKrrgSSjmeU2bFlWAq40a9MuRKl1vzBqoETvRbqVQUCPMju/DiNY8Fz3Mz22i37Q9EtIRdbZAsEKakC5+7ef/dkhexMsoqqQzHsMroIB05ye+LBdLk58COIKIFvO5Yu10geGUzNF15GVLdhuR2B1HGTsiA/6+ecwtd8cdHewqkcNltAGgiLr0CUgmbLfBrgK+Xqgp2xB88cjm57qxKqr1vwY+wBGA0x4Iokh0p118NqXlk8VUuwADNDBWQMMl5TmOOey8Tr0oP7HSkILU+C6mgZVY7m8mTHLdftYMOdDacZEoqZtXJ9ssAqmAWLr8oW+PEsWIb6E+Vo3FcgFV8ap02bSV69Ilepk5qPaj2OOYiQv1ReUEjYZS/C/l8Xt20YVcvm8wo4pfTrhbZAqZ7rTzH8/mf35M3NaULrpfyKW9uSrhEfwyPpnuumZBIuubyOvI9tGcAlW69ckzFygTtsfPhyDayKw6GBcJk0TXP3XjtdYNduurKax4TSAfDinYvkrKABdKkLG+3G6sFTDdedC4hVKqkfIEg72YHcd+VbonyxO125/Ccy+6hcy69WyiNEh40ec1NauTgmSdn+Cc9qpYnqF7X8UdRFrjrwm23BRI9hiRhMXJ7H5fdZp9t3HyR1ZaT6iqB0wkLhYIKr1z20gVnKqUVLr8OpKrQ0ZyuhYpHBacqHhUiaY5yoF20hcsvYkPRIVx80Sk+U0VWkUzJ8SWGa67yNVa/7FrWRaeAT06gxPGpnOVJufU6rsBw/21m8UWCJeczACr6QztAaq1Gjz5Upk2bo998iHJ88Dpw04W7Li9mvJG8gw4g5YsZW+qlE6vbdf0sIKETx6METXUuEVnVTAg1VU15k9Lr5ib6lO64/NpNFTVjPk2olBAqYRUQKtvKzLymF88hB+5Pmcdvoa3rn7IHypBaIEriIjaVCaJB40XlNdGQmt3udowWsEAaozFtV8laIKxi6nbhYV68mBfdeG0qQdJdl5+ffend9LPf3Old+qVFDTRgdQ7h8Si6C6TIsIvERsbW3OuQGmOM5OLrsjsyG2/YuFN59LFyChUVAqMKHXXqn3KYqALQnF4LiZKwo4VChgC5+YLO5Iv3MQ6d2TdLhUKOCsU81esNyrIbr/IfduRaQCmUVE25unM856BYbIaz/brCKrbGSZW4VI0DpwBUrFOr0t03bqbStAOyPf7ahS31woD661//uscjtZsbRAu0Uzyb5y/nZOIW2sHnefOmpNdNTC8w5RudJpyaCYhkiRYJmSaAsnsuv28qs17z+dKXvpTe+obX0U8/8z4LpYN40PvsE1TRt3zki4ESF/H1i/no5t0iPb5MTzB5HTRk5ra720ULWCDtonFt1723gNedcC9V1IRSvlCRI2+XwMjNheXO+9fRqV9aFnMt0jZAWpmkeg2ZYKMtfkBq8KfawBx4bF4JGjGoHHkpqNUVNt36bLeOj5svj5nFSZX4CPGnCB1VSulcSOVYVVZTVQyqk4hXP89QsYBsgyj1AIE0q1x+C8Wccneq1epaWc1kdIwqZ1/Cc6ifTMUwHsAVbfHcUWObSZTYL7mZCUqAaoNo5W8fjTbJMazFpV5kTLXpMWBm1l2zZg1BITVhgb9/rGqZn8cwXNtFH1vAvMkojxM3d1vpZssxoGY7Pse7KZzy90DCKcdryjIssj6om7uuVDQ5QZFMXCTjQ033XlZag07dG9/4RnrTm96kYNRCaVCr9X+7ThIXMVSa6qhbJl15jWNhtP+Pm7TugQXStM6MHVdHFmjnosUXJV4XK35Aaroomq+x7h1/WdtzIK1Vp6lWnYlst91Gt9IXjvnGLDQIwGwHpC2fuymfRgexAWkUiHX2S0GnkxQJcMqipgoXhbjZzOQ76/6rsvxCOUXSXhVGql1+VaKknE6kpD16ETeJ97Lagzen66hm8L5TYkbFq2JD6AAGAaDiCUMrPoe8C6jFys7fpicn6NE710ee505WbFfqhS9mzMd7772XkGFXft9w0W26V5rql58aZuG1k5ns/brmTQe3+XMLnQgCmbKN7MO8Ecnnffk+3pNAKVVJViplIiJ87qaI8nrcl4RYPAeAYsEjAyr3FRZAzdkDjAJKsVgo7f2x3estxpG4SAKpWTfafG2TF/V6hodzexZIh3Peh3Kv3eJM3S54+aJFKkB88uZHUzU1YynWbpygf/joBT1VSNMMpNqms4dd4kBqKqvO2FRmXicMlKvBAD6Rxwh5hRAyqoDVKT8DKOVkvRpK9et6raEgVUGvAtMM5RDbprgzq1yA640GFQtQVrWbsFrf2ahyB0bn7O7LMamFHG3aME2P/mVLIt9hs9QLBtFOHQWc3nTTTTQ9Pd0CoPICnqGAoYWBwVS5JMBKuJXG8PpOexlMAkwiRu3jjcpzJOxovjahk9u0A08+B5tzKV1sZRvTtZXP9RI85bFkAqlUKBlC0b9URAGR6INLrfDxJ1/zc1MdlQDKCYviPO5OPvlkeslLXtI8kiyU9vGXqs3Qjzj2DYR40TCLn5cX3zw040ZNzy8+14fZrm1rLRDGAhZIw1jLth0IC8i70V4XBebFFe+4vODyC+hPAkjrtRJVK1MdzdH3j/1Mc/0mP3p4CkvAVBeHzatP/cTMzeTq4usBhrMXsrO7EyfEziaVEmP1SKDEAAoBk71uwY1FJ4kS+lKgmtGPeK3VUK3AAkrxPv7UMYOYVAW2OuGRAlZAKQFItYMxZwEu5LJUqzdU/CraQ2l9fG2JNm0pdTTPUVZ2U0f5IkXGUeMCh//4Tvttt93WvLjn75BZo5EVU1aYTOAw3Tele6WpvOI1tm2Cj5tK5wZJs8efhizzPCHHYt64imLbMOvwttttlz/vBHy8zoM8N+a43W4SmPMmbWvOj9dNQznXEjZlexNC5TrYpnTBlXGlDJGmi66b0smKJh69aoi6uep63TwJM+9+bQGkiCOV9rRQGpd109FPWFUUo3a7XpHnaoZQ+R6fs908wdJhCTuKQbWABdJBnVm7X6Es4OcyZd5dDNrxUe84q2023bmZdv3iRP1jSBv1ClXKO4MOz7WdK5A6dOkHmC0AGgBgJby2pHQyNhKLquo2/oAlZlr2S/TDSipyGYEr2bOWwRPvaVhz6qeCPRVotr6vQkWVS69+1PCqy9LgPa2kMuxqlXXNxiqVyuZsdDTtgVYOWurFBNKtW7fS448/ri6WJdyZoMIAwEqWhAY3BYzfc1NNvRQ4E+ZMaJGG8OqjHQhGBcB264WFw0CTajRyA+92QO4GmHJu1dcG9XOdP/ma1zVB1Lw5IWET65gg6gap7DLLxwmvJ8ET70mw5GPOTTFlCHVLUMTrdUP9DDKPDKRsW17HQmkQ66W/TdhYUeyRvG4x4dLPRZfboo3+DXN+tNJvJjvCPreABdI+n0A7/PRaAC67azdMhKxF6g+drilvHRPEAaSIIUUsqbqwabk691c8W9onCKT6gmx24F7g66eQNvfFLRbWA5hVjl6GS0Cl4/qLvlTcKYeJQhnNzeYxgtKK8SJRL0JF0b0uTdMa04pqL1qBzdC2iYaq/tLLBTVHAaReFzoyI6OsOwo4ffLJJ1X8KF/YSM8CE1JNVc9NXZNwYz7nC3I3IGr3mbSnBB5+30vpMyHAb17coNMN+Fq+ekbJkrDz7ge6bp+5Qal8z0/F5LGZXihu4C/db+XNB4ZRBknZTsKl/NwNWM3+TYUUdjfrfUqwlOApYZSfe93MaHdjIez8BWn/2c9+lg466KCmQirHYKE0iAXT2SaKKup3jpZuuG61RTn8gvvw8wILarFGrUo7zz+dKg/cQLl9DqKF7/sZZYpjQVe37YbIAhZIh2iy7a721gKnfmkp3f7ntSGB1MEhTwHMG1gbjRpVSjs62kmUfUG23SaUNa/GA2bOFStGcdmdA4oB4HKO63CAdeIG0hZ7uUwRq59ox0mTMG48R3lTqajKUqYKbBGXysmSckSoLGPuc0eTHmBlv1IvMvZIuuryBc+dd96poFS6gjG0MnygLV9E4zlfEOG9IHfoTTXTfM3QaIKqhEmp4LlBptfnXgAS5H23cZrb9mpjTpvbvnn15Wcv0ybytalaS5vwc682bjcJTLiVbbgf+YhjTcZ1MmRijPzcBFi05/VMoOXyLGasqIwLlapnkLlIAki/973v0e677z5HheZjxEJpgJNcipoARF/4ihPouLefGnhUbu65fB5l0FSP911B9Su/Pqff3JJDqXjkm2nk+a9vUVcDD8CjoQXSTi04POtbIB2eubZ72mMLDC2QOnQ2FEDqBuBu9wx8XIRV4iP8sTuv85xVUq6pis+hjI6PatfeXi5c6oUvcOSFjnT/cgPSa665hp5++ml1kSNV0paLJMTWZlBKp67aMMwysObz+Wb9X1zwS3c0U3nlz0yVzgvg3ABMtm0HqkGgzwtweTsmxPiBjxdMsl1M5c5t/G5wyFDHcyvbMMjJvvk9VngliPL+SuWS51eOx3S95W2bZVB4W6ZrrnzNLrompJrut3xMyVIsshyLCdRu3zM/6EwCSH/wgx/Q4sWLXV2jLZT28kzZ+baiuOfy98bLTVeeoxvX/4hqt13gOdDCQS+jBW//Vuc74vTQLSCtrL6TJn72PqJcnha+72zKLzkktjHbjpKxgAXSZOxutzoEFvjij2+g31//YM8UUmiY5ZltHVn2nQdfTEftc4fqo63LrtGobfsoymWAdXqpkIZJhuRnD/VZgH1T8aWO+y+78u6xq3YD7tXip456wah8/7zzzqOJiYlmDKmMZ2IoxUW8fC6TbfDFlnyUmX3xvoRbqbDiM4CHXJe3Jd9jW0qINWNF5WsJLabLbTvV003JDAKgbm0k0DEESuBjCDQ/cwNSr3Hx+0HUTBNi5VgkwJoqpvmZ6V6L8ZsKKF6bpVVYCTXrhsp1ZV8SYt2+T15wmTYg/eEPf6gUUtOuPO+8b1Yp7dVZM/x2nnPoi+gtH/kiQR0NupiqKJ/TpGuuPBer88GK/6LqyvOJCqM0//9dRrn5u1F9x3qaPPv9VN++LnbAs0AadDZtOwuk9hiwFuiSBX568R101iV3CPfKlvQ9bRMeuQ/LL8a0oVx2G6hPEnF57XOW02uefa1auy1gGo3CtJexnS3d+GTdDRwP6gF6vttx25cgSqcZUyr6iQNITQBG98/a26mTGnGOw67mVuqFL3gYBFnRhJJpXgD99Kc/VUDKcCTv4mMsEi4ZVlntY7jEazw3YZbVLhNQ5YWZub8SJngs0i2YwUvGT5lj5tcMNLwNE1RMQHNrx21MsDVhwhy3CYoSkiU8cr8mHMqx8f54qZf8vnyUyqgEIZ5nU2nkuXKDUXO7bvAJe7hlxHUDU27rti2/4yHoZ2kD0osvvtjTZdk8jiyUhj0Ddrc9ABSqKMq5hFm8zkny5px5Lsbr6vIfUOXWXykgXfCR3yogRV+lOy6lqcu+qIYw/tYvU/Hg45qxn+NvOpNqGx+jmT+co9bb9bSllB1fRLXt62jmxl9Q6dbzm0PPP+uFNPrid1DxeS/X1xFGDOnYy0+mmZv+l6qP367gd+y4D9PYMe9qro/2pdt/o8ZTe/ov6v3s7s+ikSPe2Gw3dcW3VB/mItVd9DO9/EdUuu0iasxMqKYY27zXf4rye+4fxtS2bY8sYIG0R4a2mxk+C/z+hgcJKuksVHgBqTptCwMZVNZiOj8gJaqWJ6he14pQlCV1QCpMk0ogNaZOKp+DAKRupV4kxMlkRmapF74wOvPMM5sgyeDHwAnzebnfchsz0QZeu63PfUu4lO68HEvI23QDUzfFwRyjfC2/YyakSLVVHSY+yYkkkHn1KcfmBrpu0MjblZ/xexKAGRZle6/n3JZVTfmIdRgCTXdcN1A1IZrHyZAp3W+9yrPIbZp29LpB4DdvQT5LG5BeeumlzdhaqS6bNyF43yyURvl1jH+dTtxzzfMS30Bzg1D5Xvma71H5ll8qsFz40d9RfsFitWMAwMlLz1TPTSBt2XMHSBvlKdrxo7c3Yc+0DvoYOfTVLUDqZcHRl51E817xwbZtuV07IG1USrT9e2/Uiq+5WBff+A/kmHq0QBqTIW031gJsAb4IuPP+dXTql5Z5A6m64mMUNYDU+WyuVbsLpHDXhdvunM27MLKn22nLfs3ugWt7c3cClmPxhb24FFK3/fAZX9NmQZRVw8BBYRurLdmdaGykN983L3VUKqSsjpqPfIH0qU99Sg1WXjBJGJKAKRVQbiPdz7gfhlSGIzc1U16wSWtJsFPTYMSkmuu5fe7VN/cntyfh0Zw1N7CRECHhWvZtwic+kwBsbtMNeGUfPAdu4CrfwzbQlqFH1tzkMTCgMoDyWCSochv0JbPZ8j7ye+hDgqgXYLnZ3W8u3ObH7RvlBZ5pAtK99tqL4IVgQrx13+3NOTLKVqK455rnHHnOk6oo3udzsTx3MpSWrv4ulW4+r0XprDy6knae/wkNlw5wZkYXNBVSbBvq4/y3fEllyJWqp4zhhGI6cdZ7NQi26ac+vd2zbWbeIhp72Qcot2hfpcJynzJLr18MaRNYBXyin6nf/6fK9ht3nGyUY8CuM9cCFkjtUWEtEKMF5AXT7fc9TR/6yhVtoVPDSExAWpmkeq0ceY+QYReZdnnxBCUesRv8ObtjeLPqPTTbWyBtnX0XmDVjZHsFpFId5YshCYymOorXZikBrPfhD394jqstg4hUPyWYygssvvg3XXvla4YxCXAmeLpd0HmBiZc7HLeXLq5uyqUf8HipdnI/m98/Y/JNIJOwxwBoritdkN1AVrZ3A1LTHZdhUr7vpoq6tXODVYZPBkhzDHHCptcNAK8TZr8A6dlnn90EUjOJk9uc8v5apTTyT2WkFaOWcZHnLnlu8lJFObzBVEvRz8xV39FA6rHAPReZdlugU7jpYrXa1qea6iirltxdU2l1YBAQ6VX2xWzrlZiIATMIkEp11HNsxv5Emky7UuwWsEAau0lth8NoAfNCERdoazdO0Fs/cUlPgbRWnaZadSbyFPgBqcGT7oDZvLoNWCYmIpC2jCVg3Omc8Zvxnx7KamjX2w4V0nbj7BWQou4o6o+aF0NSHWUI9VJH8fmpp84tXeB1oS+BF98hGTeKdcw7/qZ6yv16ud7KL4ZUGPh9CZrme259SqXXBEEJUl4QyuswjJtfXFPpxOfSZdYL3uT7PEbZl/ncTXmU77EyivdYFeVHE0aly6ip2so+3ezl9V4QkIyrjZyDfgDSww8/nP7zP/+zRbU21VILpZF/EmNZMUoZF/Ncxedh04vEz0XXzbsEQDon/jKXp/x+h7XEV0ogNRXFpjrpuPfCNZcX8zMZi2rWITXdhNnFF7GflUduacaQct9BgFTCsufkWbfdWI7ruDuxQBq3RW1/Q2cBU3VgFeDpDTvonz55WV8B6W6jW+kLx3yjOYdSITVBSV9wz063H7g1122nkLr16QKtLWMJ6OZrjr9r2XmdDYUGWTHAFr3cAOdeAGl+3n4Ed103KJMXQBJI3dzEsP6//Mu/zDknRIUHsyMZN8oXXwxtbmM31/dz9ZWwKWGUt8mArL8Hs5PUbt/wuRuAtluPx94OJnlc5nmJ4VDCJZ+rTCA1wZFdZ7l9O3dQc6zS7u3g3LSn2+tutvEbq99+BfmsGz+OANKvfe1rLUmNpBu0jSnthtWD9dkJiJo3wNxA1E0h5fOz/EyeC6ev/LYG0jYqYRJAKuHVzcKxAalVSIMdwD1uZYG0xwa3mxscC5gXcVIp4DvUx33wgrbZdON02a3XSlStTEU2cidA2gJ8QWNO27ioSjdfTzjuQyDVF9Sz0+QH/iY477WIaOG8yFMcaEW/Ui8MflIVla66pmvtZz/7Wdq8eXPLdoPAV5A2QcHEDUQlUEp3Vzd3XYZT8zMTLCUsmtuU23ODFy/10ARjmSxIQqcZB2pCowRVtpt5DvOCqiBzEaRN0PlKElo7AVIvRTXQly5io1e+8pV0+umnq5siDJ9SIWU49br5wJu17rsRJ8BltThA1AtIJXB6qaMSXjE8eeOtGV/ZAZDG5bJrxno2ahVdW5SIpLttXC678c2w7akbFrBA2g2r2j4H3gJeqihfCOBzXAic/u0VtOqhTSFrkbr5fLZcJs31h3U+btQrVCnv7Mj+3z/2M831wyikJpC2vPaKOQ0BpM3+Qrj5eq5jAKG+UJ41m2fsbJCkRs5G2yrGKQbSJSc81TSGqSLKWFHTVdeEUaybBiANAktB2phAZbrDegGdG4jxe/LC0wvYvEBHvh8F4ry2Z55AgtgmSJuo2wvSd1xtWs605t0gPs+GfL+jE3KblQGkn/jEJxSQ+kGpm7ptzoeF0s5mKg4QxQjkjS+pdPLNQBlj76WIenl/xAGkZnzpwvf8hBD/KUGV1UzKFVyTI9UntzTjULltde39TSDlWFa3PpFYSboGj73qY82SMGbCpfn/+NVmCRouU4OkSwve/q3OJtuuHbsFLJDGblLb4aBbwIRReVfajN35+Ncvpz8/toMyuYKLWTTdzFVI3Yim5TKpL4HUFfoskKqJTZNCGiSZkVdmXQmkfGE1yEDqBaBB4CgqnPnBbTuYCjKuIG3iHHuQ7fWyTTsbetnf7/1u/iYCSM8444wmkFoo7aa13fuOC0T5nOnlnuumiMo4UTcINW94xQGkGKcEwjlWETGaLYDoMTXNEjF+5VqISLrsupV24VjXdnGkNstu778jQbZogTSIlWwbawHHAtLFzQRRE0ahkN71lzV02lcvpXxxPuUKY5TLj+D2J/cWHUhbKGZ2ehqNGlVKOzqaL8SQwnV3zibc3HDNxEDNK3T9xPg4kAo5R6nsIO60OYY24KsvJoUdvfYjhELasv9tbBcGSHdbSLR4QUdT7Ltyu1IvnGgon8+rWEjTXVdeVOG5BVLnu+CiqsWlaurjt/XbFgTi+mW9IPsSVxv55QiiTAdp371vK9G73/1u9cdzaZXSblq7te9OQJTPk26P8saen4uuCaNufZnWiAtI0a8qpXLZF6ny8M3NzRQPfx2NvvT/o/ye++tjslZtKqRww0XypMlff0qXmMnlafwNn1NZfXlBn5MXf5aqj9+u3srt+Vwa+Zu30tTvv9ICpPgMULzzvI82a6FKN19WQ8t3L21+nt39WTT2t++l4sHHqvI1dkmXBSyQpms+7GhSbAE/ZdQvicTZv76efn7JTVQY3YUKIwDTUcrmR7RbTlSFVJ3p5xorDiBF2Rdk252ziQSAVF9kze6na0ypT5vmPiQNpCFchE27mxzTTSANoo7yBZIEUtOVTN6Vt0Cqj984gambfQXp221/urlekL7jaiPPqv0ApFBHX/WqVzWPMfk75RVTat13O7vQiAtEJUBysjS3c6ks44LPZfZx7kOqo53tnV3bWiAZC1ggTcbudqt9ZgG+MJGJQkwIlfXf5EXB0+s30++vvpWuvGEVbZqoU2FsF8oXx9VfNpcnyuTctERPt9zmBy5Ais/KM9s6sm4oIDXoKUzMqVecZtvst3G4+TrjliYMpJDGCJZRt9dNIA1b6sWsd2cm04CZv/vd79IDDzzQckzGCQ9JK4O9hrNuw22Quen1PgcZU1xt+ED1glEv+/u939EJuc3KEkh5DF5Qyl48smSP/E0z98HGlLYaP04QNUEyjCpqnmdl/eVuHmu2b2uBblrAAmk3rWv7HggL8IWJ/JGXMOpWiJx/5OXFDcB06TW30hXXr6LNEzUNpiPzHTAtEGWywl4ucmTzU7+kRw3lstto1CPb/p0HX0xH7XOHWr9tYh4vIHUBPn2xMzuswImDuqSQzqrTekyu6mtcymqMINstIEXNUQApL/KOu1epF/N9t7v0Fkid48u67OrvWQTX4rhgM0g/8pztdRINq5xGPhkHWNEEUrZxOyg1Q064vTlHFkqJAKLHvu0UOuLYNwSYkblNzIy5aOEWJ2omKzJdct1i9M0Y0UgDtCtZC6TAAhZIUzAJdgjptkA7V10TSCWMul24AEzvXPUInX3hctq8A4rpQsoV51F+ZJyy+VHKKDD1h865tDhrw2p5gur1amSjvvY5y+k1z7527iaClnJpXtFFiyGdA4oBILatquoGyF0uF9OEXMceQcdormfaY8E8or0XRZ5ezxXblXrxS2RkZteVG7FAaoHUD/KCQGIv2/QbkH7rW98i1CI1F7/fLTPfgSxZJm/Acp/DCqWdgiiDp/koYdQrY66ZPdct8278vwK2R2uB5CxggTQ529st94kF3H7Y2ymkbj/q5u5qMH2Yll13F9378EYqztuV8qMLRIxp1sNt1w9WiSyQRlRiBQmGSTIU1fU26Hq9AlKvUi98wRQks65VSIPDpzrcIqiFbuvF2VcQ+Iu6vaT7Drp9Lxu3g1U/N99u/dx5ASnvQxillGNLvaD0ou9+lh5ddVu3diU1/UIN3f+wv6FnH3Jk5DGZqqhX5lwZM+oGoTK2lMHWqqKRp8WumGILWCBN8eTYoaXDAvyDLu8iy1icoK5PfnsDV95l191Jqx7aQCPzFlFu1El+lC2okjEZ4sy8btTU2nO1Mkn1Wjmy8eCuC7ddsSXnKttF8TQahXHx9YQ+U7lMQCFt7lYKXHZNIB0bIVqye+TpdV1x4YGn0cIDP64+86qBByB1qzvqp46iP6uQOl8f67IbKLFTXLAbFD6juN9GWSfeb+xsb+eddx7tvffent13qpTK+YBSOqhQ2ml8KE+APH9KgPRTRc1ERQzdsT/NAAAgAElEQVSpbufjbh1Htl9rgaQtYIE06Rmw20+1Bcz4UTNroZe7rrxgCXPXHMmPLr/uDlr18EblyqsSHxVGVbmYLMBUJkByTWpEVKtOU606E8muey2eT6e8JkuL1364ub5nrKcRdxkWYOME0ihuvn4xpD0BUjeYdxO/DUDvBpC2K/XCd+4ZSmWpF/POv3ngRQXSuMDErZ+ofXe7r04gKi61NeoYgqwXpE3UuYlr//n49Ttv9xOQsj2DKKWc7MhUSgcZShEX+uxDXxQ5PlRCoxdASrdcGRdqlnQxz6Um3Eb6UbcrWQv0iQUskPbJRNlhJmOBdkAqY3H4RxzvyR/wMEDKe7l2/Rb64nfOp3seeFqD6cg45YqoYwo4HaNMFiVjpGo6a5+oQHrYX+9NX/3Yq2l648301PVv6TqQekJfwNhOPzU2UvKkgIAYNRZ0znoBt9dthVSWevFSR2W9UamS8gWU6VYmv60WSLU1gsBYkDbd7ivqGIKsF6RNECAN0k+QNl629Hs/6jrd+gW79lod799uCauUtsu+289KadxqqAmieG16jrSrJ+p1Y8+657Y7su3ng2IBC6SDMpN2P7pmAb8fcj+FlNfjgUUD08101i+vpMtX3K3AFHVMs8V5Ks4UcJrN5p0kSLO7X6+VqFqZCmWPd7zu+fTO1z9frVOZfJJWX350c33feEo3qGrucEAXX1MV7CKQtgzXZzvNdt102XWzXQIKqV+pF3YlawekfjXwzj33XLr55tnC6UGBKgiYRG0T53px9tUJRMWlEEYdQ5D1grQJYs8g/QRp43Us+r0fdZ1QJ+QQjYMCKY/bSyn1q6Utb8zy0PrRfTcONVTCp3zupm66KaNmeRezhItVRUMc/LbpQFnAAulATafdmW5YQIKlVEHZfdesP8rvywsXtx/0MGNVJWPgzrviTtq4razLxag4U8DpCOVyRcedl6hRr1ClvDNw91877dV06AGzMUhhgFTv4+ymwsSQekJfyoE0armYqC7C5nr5HNGzvUPGAs87Gkp1lC+uzFindjDqp46iTwukekqCAFKQNt3uK+oYgqyXtjZR4NLvxmKUm46hvrAujcMA6TBCaTfUUDcQxXt+AGp+ZkG00yPfrj9oFrBAOmgzavcndguYMMnAKeHULDQu3Z3cYDTqhQvA9I57HqJly/9Ed9+/hgqjupapcuctzFNxptlMJhCQIl704//8khYYhfE6AdImZDpPzDBXWevTE0jdINdFRfXbVqAMthEV0kEC0qjqqJkNUl6gmV/AX/ziF3TLLbe0vB0ETNxgIch6QdpE7bufYTDOsXfTxkH6jqtNvwMpkhkhqVHYxVRJ8VoqpPJ1u9+ytCqlcZRscTuvuYU1SLhESIMZJypDG6Q3ifk87Dza9tYCg2QBC6SDNJt2X7pqAfkjLmHUTTXltm5xOPJiKiqYYkeVanrNSjr7gmupMLpAq6Zw6UXyoyxqmXovHC/q1eLhi/6q+ZGfy66+oGvtJbSLbxu3WAmxnSZC8oXYlg+Fu7FZf9UnC7AfZKdNIc3P24+QzIgXt7IEZjIjfi3v9vvBKI5vKKQWSLurkAYBNAukweaAvw9e5+Y0KaTPf/7z6Zvf/Gak3z233yg3t115A5bXMY+ltEBpXGpoGBA1XXC9EhiZiih7lkSavAFbqbb1KZr8zeep+vjtRLk8jR33YRo75l0te9moVWnn+adT5dGVtPDkcym/5/4DZgW7OxZI7TFgLRDCAm5QKn/YzQLjbj/mcSqmDKZ33IN6pn+ie+5/mgqjC6k4fzcFpm6LjBf12nXEkEIpNRhNUdoc1TMEkJoA6wqbcSikYuBBa4q6qrdOP74JlNxANkAsaNTtxeWyu+gF31Yuu/Liy89dN5/PK5c08wLMAml89USjgmXU9dwgNUhfQdp0s+8g2w/SxgvSo7zvt06In5hQTTsBUh4v31Dl37F+g1KGUDwiRrTTxUwiZKqYfsmKWBk123ipop2ONan1a9vX0cyNv6DSreerIYy/9cs0cuir5wyH25XvXkqNmQn1ef5ZL6R5r/9UEygblRJt/94bqb59Xcv6Zp9TV3yLZm76Xxp92Uk07xUfTGrX7Xa7aAELpF00ru16MC1gQin/sJuuvKaKav7wxw2mGAdU05/96kq6+uaHaXy3Z7RMgJeLrtssIcsusu2qfZMNEgbS5ngiJkIy9ydoxtw0ASnG8tezAnbkL9mSE55qrmu6oUlllGNIw5R64Y5xjC9dupSWLVvWMs6osBBkvSBt+DvbcmgHqBPqtl6cffV67GncXpAxxdXGaz6jvO+3TuQvaZsVX/WqV9EZZ5wRuXv5G2TW2ZYZ5GW5M/n7Z+5zr5TSuCEU+yFB1M8t14RNdtF1c8t16yfyZKVgRaiUAEMGUR6SG5B6gaZaJ5enhe87m/JLDqHK6jtp4mfvo8JBL6MFb/8Wle64lCYvPbMFPM02KTCFHUIXLGCBtAtGtV0OhwVkeRcTUiWMSrddt+f8oy4vsvzcwoJYF2C6/LYnadVD62j95p103NHPbWbRDbJ+T4HUoUQJfXNiQM3ESSGAtAmhHWTMTROQYn8O6BBIu13qRV6oWiDV37huQlSQvvsFnIPsSzfb8PnR6xzsd27u9Lwd5Nws23QKpPKYkDdMzXrb8nVSMaXdhlAJpaaniNtrvyRFg6aI8jGnwPDnJ9PYK06h3N4H0s5zP6Q+cgNSVjQlfMI1d8eP3q7U0tw+B9HC9/2MqmvvV0DKyqcJn02wndpGu562lLLji8J+TWz7PrGABdI+mSg7zHRagEHUhErTdddUS6WainW5fdCLxm5bY8OfPkY7Hr9QX0jLjbkppEajMDGnsq0XkGqbzA7CK6a0ZX23MVkgbRoRsaOIIXW7CHNTR2WmXa/skOYxyd8NqKP9oJAG/e7FBUN2e/qIMe0Zl32j9sPH8bAAaZqhlCF0/8P+hp59yJGx/ex5ueXy+25uuV6JiqQy6nY+jW3QKeuIwRHDMoFUqqOsfPLwTVBt1CqeCunY371fx40+cIOnW3DKzGKH04EFLJB2YLywq9ZqDfr8z/9Ct9y3lZ77V+P07Q8dSqPFXNhu+rY99v+nSx+ni69/OvD+d8tmUcbiZ3g3MDVVUy+XXm5nKq7mxVov775vue+btPm+b1GmEyB1oNAv5jQ2IPWB1iab9hJI3fY9SFbfAOuhybP2JipEPHW4lXpBn/KOv1upFzN+1K/2qHQFtEDqDl5RYaxf1gsChFH3JUjfUdv0E5C++93vpn/+53+O5ZogLe673YJQCYtu4OingkoYNZ+b50G/82IsE5WSTvyAVCqhJqyySy6DbH7JoU3VtLlrjktvbcPDyn3XhNqUmMAOI2YLWCANYNDNO8p06R+ept/fvI52TtfUGvlchg5+5gJ609/uS8ccujhAL0TdgqtAGzcaXXHrevrmhQ+r/QAYH/SMBVG6CbVOuVKn9/zn7bRhW5lGi1k69zNH0q7z3RPvcMfdslmUsQTZWRNMsY7p4uSW+Ei6S5kga1609QJMNz18IT1248do3giOdcCKs/dhFFI3uPKqW9ouc207hbTLQOrsikMWrapx1OREfuv5bQ+fdQKkfqVeGEo5XhSPMnZUKgfmBZ78fsjvAVx2L7/88jlfn24pY+b3xe110PeCQI3dnvO1CBCDG8Se3WoTpF/zGHY756fJZRdAij9T8QvyW+W3b17uu25xpfL3yvwuBI0pTQJC+fzlBphBMuW6lWyJax6izl8v1/MD0rCfof3O8z6qEx/l8jT+hs9R/pkvUKCaXfRXyrU3Uxzr5e7ZbSVgAQukbYx+76M76LNn39cEUbfmr/qbPen0Ew9ofoR1PvbDVXNgr1twFeW4SQJIo6iSndrMby7CqrVh7CzvNsuLcy9XXjcgdSsZE+SCKcg420Ht9I4n6ZqfHk3FPNGCcVKPY6NE+SySP7RuwROsOgDSOSVSLJC2GD0qkI4sfjEBSHnpRjIj89iHQmqBdPhiSIMCYLduTETpN8j5NU1A+olPfIIQRxonCLVTSqNA6bW/+hHdfu1lLeewbkComyuuPNd5JSsKAqBcpsUMWWCwDfK7O0htwkIn77vfetymWeLl4ZtU8qPM+KK2ZWEGybbDui8WSH1mfu3mGTr123cpGIWS+G/vOrCphj62dpL+7az7lNqH5dPv/Gt6+Qv2UM8tkMb3deoWkMY3Qv+e2oGpdNeVz01V1bwLrVjPRZHwG41Xe6/3b7nqm3Tb1d+iBfOIFi8kGhshKhaIRotE42OzcBoaSB1QFQ9zy8n4KKZB3HxdxxSkFIsJvgHGGlUh1XM4O2N+sbfmVC/ZXc9H2CVIqRepjprxpOYFndv2zRswt956K5133nlzmkYBhm5Cjtt3ym5PT1va5irIvEQZszxIw54vw56Pw3533dqffvrpTSDtFpTyzVIzsRGXhwlapxRA+ti9f1KxoL2ICYW9/LLltnPDdSvdIvs0n8cxn/3URzeBVJZ4GXvpewKVhekn29mxulvAAqnPkfHfv31MxTtikcDJq0hg5ZjQn1/xRHMd2fX/PWQ3+ty7D2qJIX33q55BF13/FN3zyA4FvO997TPprS9rTZ8JIPv5Fatb3IUPe85C+vCb96dn7T1PbUJC2xlvO4CeWD9F5y9/ytctNqhCGmT7vJ9X/2kD/delj7qqye965X70juP2c42hxTZ+9NvH6LIb16qu9ttzjN732mcq+PcCUry/7NZ1dPmt6+mhNZPN9V5z1F5NG8r5azcX3zj1EDr3qifV3JnuxHIMmMdPveOvVexvGNtIMOULPAmZ7TLxesWXhrkIaneB5tbX3TdfSE88fDPd/6cLaXyUaJf5RPNHST2HYgo4BRjBpZeF0zBJkDwhrEMg1TaenXUviG2rxKqOnIty7i7GWNBeA6lXqRepEJhAyq/DJjPi49sCqTvURQW9flkvCDRG3Zd257Ko/crfiX4A0q9//et0+OGHq/jvuAHJvJkqwdOrVql54zTM71PYi/Swami7REXy/GY+l7aNE/zD7nOa2gcFUrNuaDOGVJR+kftlZtkNUhYmTXaxY4luAQukHraTMYZeCYgkqDDEnL98TSAg9ZoyCb5yDGZ7GfspxyHb+cVpBgHSoNvHNrk/r/3yAtJCLtuEVLexLxjLz4FYr3V4fWwLsB8GSBFHu+LOTa5xtfLGA/cdxjZNjhH04aacBgHUsEqp24WbCcfy4s3rAmLb5idp9YM306pbL6R1j9+sFNJd5mkwxfN5AFQoqHminEy20ybmNHVA6gGg4m01nUHrl7as16aGa7cV0oUHnkYLD/z4nAtXt2RGMm6U6+yZLmtu33W3i1gA6S9/+cs5zbsJFb3suxP4iTLOftmeBdLoF2ZB1/za176mgJTVvkGHUi8Ile/LrLdm1lwvKHW72eaWrCjovAxDu6BJjTyz7BZG55RxcSvxwtvxKgszDLYeln20QOox0xJCoIp94T3Pc23J0CMBMYjLLjpjtW3rRKXpGiy35db3hq0l+v4lj6hMvdzWBFKp4nkdyEGANOj2JZwxsEn7MWS7qZ1y30/6+2cpdRP7+L1LHlFxuX5Ausv8Ar3z+P1o791G1Tof+8E9yoVa3kAIMhfcXo6F90PCtpzjoLbxsr+8WDMhU5aA8XLdDQKRZpt2EOwGzm7jN+F0/hjRrvNJJUACmI4UiObPIyoATiGbBok5badCBlA7g0Kin4LrVVJmEIDUq9RLOyA1s+v6XfTKY5mf33LLLfSrX/3KAmlMSX8skHbXhbjdeTCsctrNi8lzzjmH9tlnHwWkaYTSoL9TfjZqp4Ty+chUNdvBJ39urm+e36wi6j47vmVfatVmuRZZh7Ty6Eraef4nVPIiE1SbcaNGiRerkHbzDJKuvi2QJgSkpurKgMPvZzOZZkZaCUcSkFgBldAWNHttOyB1g0w2Fa/L25ou1RRQz5TrzYy9Ej55/O2A9KiD///2zj1IjupK80fvllq0JNSSsS0JSTZ6I5nHgAGheSCtJiZmBw/7smOGibVnx/Z6HeEd88fseocdYCNm1gGGsLHNYw0xHnvXHiYIds06Ai8arBUEegAaLbb1QC1LIISEjB7N6I0kNk5mn+pTp+/NvJmVVZVZ9VWE1NVV994853czq/Orc+650+iLvz8/EpjyyLKG1DLktNosglRHXmUeXK9lmZu0KsJWmMofcC0ebbpuUoTTns4iCvS4rsJKtl3oxxSLU07rfXPPRnr79Y1ROi+L02idKYvTofWmvEVJlNY7aigDNq1IUUJabKPpt20TpHkjq45+H5hG1Bdn7Ac99FYv+gbLilHZ7sVXWTdpSwPXFx58rnGEtAqCtCpCryp2VjlCmpRqWiZB+thjj0WCVIuvdqbvMhu91jTL3yr5IHMJQFcENESIukSpq58Voa7fgz5oO7yR3s7F5eqYDy6qVcStq5xrGzuio5LKa4Wq85iedN8Ox9/x7kGQllSQ6mid7yyUiN0VH55cS2tNiubqcdIEqY5wph1//gd7R4jn0Agpi0abWqvXyCatIeW1ta+8dry2hlTszBshZVsslzTf0tiEbqfjEqYucapvRn19tE02YqXFqKsYhesGIvRTsE6c7ttIU3pj0cSi9JKJRBOGIqjRNjIqauqLSmrhGNImdD1oqCCNWNf+M1u91A2SvzhR3jWkWQVpq7Z6YVw6qs9rzQYGBujb3/72iNMoT7pqM0VOVYReVewMmauytZGTtCqC9Ec/+lEkRm0WQ6tEqQhQW+AopNBR0t8VV1Q0rUCRLlLkKkjkS8vVdiAamvzXPosg5ZEuDB6iU//rv9B7AxvjgceMpfHL1lLPzf+axs78SO1g3O4fv/MZGjVpqnOLF9e2MBM+9ruhtyZoVxECEKSeicq7hpQjYlmiciyC+GGjeyGC1BUhbaUg1dFY3xpS3SZJXG7dfZz+8vu7agWRXL65opau6WtEkNr1oldfMXXEFj4hYj00Uu2yP+lGPeQGzt5U2YiorzqiThV23fRm+UwTcbr9pb+jsyf2U9+QOO1R6by85nTM6Hif05rN6gkEqeJiBPClfUTTA7cO1lu9uKKj/JpdMyqRUl+lSd95q78AkZvS3bt300MPPQRBipTdplXrDflcDGlTNUH61FNPefcJbrUotVV484pSLTx5PpKEaFparq8QW1IacJa/c2gLAiBQHAEIUg9LLZ702kHdXIQnv6aFYBGCNCkt1Jpsq8D61rvqfmkR0qSUXXt83faKWb21iOXqa2bQv/qtWc5qwL5CUS/tPEZf+W/bo0P4CiENvHkyEonShgsYuUR91pRdqZx711/viNboso0LZ0+mH296u25dahY2jVyqeb6l18eT/q6oqOwlp1OstJhoVJCKHSxMB4+8Sf9v0xP0iy1PxOtLJxJNnxJvG8NrTVmU9kyI155yWi9HT6PU3oC03shOn4gN2VIlpGKuY7uY0PWqdfYVmLKbRZAmRUclquCrrOtaZ+UTo/y6rRbNv7MgffjhhyFIIUghSBv5g+Do++STT0bRUV+KfbNFqVzzNitCi1FbByHpb4sVn1aQij9231BXhVzpawWuYEQ0tOCTEcOBQIMEIEgTAGrByRGvB7+0oiau/mH3cbrnuztre5RylVZJz9T9pFAPHyZpPaSNkOq1i3YPVC7g88T6A/Sr42ejYkvNEKRWkOs9WO3xxd+0qKBvDel9P9xd28bGpvquWt4/osquFqS8zc2aa2eSawseLUiZf+hcuKK9eh1vFjYNXp+5u7vEpf4G25ViZdN7XeI2t0FExOJ032sbaf/ujfSLl56Iih5xWu/Eoa1jeI9TjpryetPx4+PIKVfttetOG63MmyhijYIsa8puFkHq2upFRxaKio5qQarPNRakjzzyCAQpBCkEaSMfoKbvjBkzolR4u1dwK9J3xRSpb+DatsxGSNMycFyRUb1mXafkitjUn2NagNpMkAKxYygQAIEmEYAgTQH72I/3RXt6+h4sFlkU/eZVM2pNXFuCuPYhZRHrS9nl19NSQ11VdrOm7Lr8clWddbWTY/nsZDZLLr+kJjbTihrpYySl7OrocZL9zDDPXFh/XBHy0Llp0nUbNKwtVORLqWJxalMtfWtJk6K2QUYNNRJxGhVEGtgYRUc5SsqClIshsVjln/wai1IWpxxJ5de7UZDa9bGhgnTaVQ8QFzSSmzWZo6TKulqguiIWdp5tMSO58ZQvPXgNKQTpyMqw0XcfRqSGppVWoV+IL2VrI+d2nuyUoj4bQz9HWZB+85vfrFtDqjMddOVdX5Qw9FhJ7fTfGRsN1aJUznff35YQQaoFqo6W2s+3pOJrRfiMMUAABIonAEEawJSjoU/89AC9vOt4rfXsmRNpydxLatuO2GE4anjn49trayJ96adJgpTHlGjk379yuDYWH/tTt8yim5dPjwRtIxHSNEGX9fiu8VzFl3TK7rMvH6Zv/89f1vwLKWrEdn31B6/Rq3vejQ4577JJ9E9vuoy+8eQv69Jr+b2sc2G30fGlF4ewCTi9mtrE3iz40ndd33DbGwd9w1XkzZek9e7d9SK9MbAxEqiRIOVCSJzi20PE0VOu3MuClX+OHRun9g7tBx8zDKzMO9Q0tU+tnSNlN9exXCm7ypikfUjt8S6ZRHTZtPRTxxUd1TequiAK38wmVdf1Hc2mhvPvIkb55549e+jRRx8d0T2PqAoRMHLjqw+IfkOnewsFcAjzsrWRc6YKgnTJkiV055131glSnb6r9w+2aynTPzmytbBfStkMHV0p3nV9ytGSqulyG5cfNoqazXK0BgEQKAsBCNKyzESF7dDbwOi0Zr0eVPYirbCblTXdpuLy7zqKpX+333DLe/omIkRINAJLoqevv7aRfrYpTu3lSr2yz6lET/knC1QWq1K5l9N7azeVgWLPt1a11YI0y/FCBGnaVi+6mJFdQ9poMSMtSI8cOUL33nsvBGlFU3ZDRGPeLwFCxm5lmyoJ0lWrVtHnP//52v6jVoy6qu82O3Johan9u+H62+Fay+krbCSi1PWzkb856AsCINB+AhCk7Z+Dylsg6185SvmV2xfW1tnqtZgQpO2dZtc31lqIyvu+dT860mqfa8+KjJzKuCxQt734BL2xeyPtH9gYpfBO4nReFqmc3jsuFqssSvl3jqqyMI3+DQ2SFH0MLVCUuF1MSAGlIcXpqx5ctCC9bPUmGjtpdkTAVakyae1o1mJG9ksNK0jvu+8+CFII0lwpyhCk7r8dn/vc54hFqV5b6bumdVaE/jxo5l8l/XfCJ/Rlbn0FhlzVcOW1tL7N9A1jgwAIFE8AgrR4pl03om/LFwHhS3ntOlBtdtglKrVQ9aXtuqKmkXh6//3aP/m9FeKUCyNx9HTwyH56c0+8/pTXm07siUUpV/GN0nrHxD85gnrx/aEKvlagZqh8G7p/aZbUW100KYsg5cjwrH7/CaWjo/oG1FXMqNHoKI9vU8GtIP3a175WiCANPc9CovhFCZ28NlWlXwinvL6EjJ2nTUgfl80+4RTyudaML+OS/mQ88MADNHPmzKiJiNKkKKmrAFCr/yTpCKrv2M1c79pqf3E8EACBcAIQpOGs0DKBAKfnfv/Z/bR93z/WWtm1rgBYDgKuCKdLdPoiqFqItjNyyjR1cSSu3qtFKFfw5TWmLFQ5qsrPWbxyqi+vP43SfEfXby8T36QOz5NvS5mkNaRZhGWzBGnaVi+yvkyvG81azEhu6HV0nZ9rMcrPOWX3/vvvhyBFhLRlEdJmCdIk0dkqQcrFjD772c/S4sWLa2LUrgt3fclk0/BFyJbjrxKsAAEQ6HYCEKTdfgbA/64lIIUmRFhYgWGFp46CuUSpS+iGpG0VNQF1xZGG0nu5Mi9HT1mAcrSUq/ayCJ00MX6No6eRWB16npTqGxohbbcgnTD9BmJBKg+JOOgbUr1VhIhSHWUJKYKiox22sq7eVgiCNJ6JEJEU0sY1VjP7tXvskOMXFRGXa8YnLtshSFmArly5kriI0aJFi+o+Lm0qvi1SlrRHKQRpUX95MA4IgEARBCBIi6CIMUCgwgRsGpVLaMhNsK/okU+gWrEbejNdBE5dHClK8T26PxKfHKjitaYcIZWiSCxcWaxy9JSfczt+zgKV2/Fa1DIJUrZp3mVuSq6tXrTAzFJZ17e2y/XlBZ8bOjoqvx89epQ4vdA+ihIReQRLlQVi6DVUFJeQcfLaFDJ2njYhfXznQJ7Xk/pk/SwTAcr9brvttsTurrXhdl/SpMrZSdd3VrvRHgRAAAQaIQBB2gg99AWBDiOQFuXUwjM0zVcLXJ/4FYzNTHsTgXr8nf3RGlRei8rik8Ud/5OtZViIcqEk/il7oEavcbXfcbGlYznVV8193tRbZ7/o7jZZACcJ0tCtXkLT+nynuJwLOnLuEqT8/l133QVB2uaU3bwiLaRfSJtWita89qR9DjUjQsoCtL+/P4p+3nzzzcS/Z3noL5vkub22bTp+SAZEFhvQFgRAAAQaJQBB2ihB9AeBDiRgU22tqLTClX9PE6iMSe9Hp2/urFBNuzEsCrmOokZCdXcsUvkfbzXDEVJO+ZUIavRz/FAUdUi08u8XLsZpvzW7h0Sl+hG/lbBXal3bnIK0b+GXqW/hHdGhkqInvuIn9uY2TYxqUSoVms+fPx/Ns/4HQdr+lN28Ii2kX0ibogRpyLFC2rjsSfvc8QnSrF+kJaXhZvls0xHOoguWZbEDbUEABECgUQIQpI0SRH8Q6AICer2p3MhpESnva1EqAlRHVV3PXeOF3rwWjV7WoR47EkdRpZovrzsdM1S1l3Xn5ElxRJWfc9GkcZzWOyr+ye0k6srVfVnEaqWaGll1CFcrZH0R0tCtXtKio1rQuhi7oqOSoqvXj4oovfvuu0cMY2/i84qIkH4hbULPuZCxQtq0+njNtKmVY4ccK2+bJEHq+gIt9POnKAFqj9fML7K92+sAACAASURBVJ1CfUM7EAABECiCAARpERQxBgh0CYGkyKkWlkki1IrWEJFqb96zRiQamR6b6ssilcVnJFK5iu8EolH8c3yc6suZmVLNV9agRhV9WbCOjcUqt+GfdnFqlqq+Cz5c71XaVi9pBU+yRkflCwcbDbURUp6rEEGaV6DlFR/d1i/E32bOQVFjh/iRt40WpPoLt6yfH80SoNoOHR3Ve5G6rnP9Wuh1ntVntAcBEACBRghAkDZCD31BoIsJFCFORdT4RKlO8dU3tCHRtWZOjU315fWoLFCjYOioON2XHyw6WaTKWlQWqJziyw9+jX/nSGvUdnQsWFmUsnjl92oPm8JLRFcYQRqy1Yuv4Im+oY1cqDt4PUk9V0nVdTlSym25zT333DNiOvKKhpC5z9NGn19ibIiNVenXTF9Cxg5pE8IyZJy8beR8zvLZodeAuirhZhkrtK3dqzOPIE27zkNtQTsQAAEQKIIABGkRFLtwjINHztB9f7ubXt3zLo0dM4o+8zuX07/4jfo75AsX3qe7/noHbRsYpAe/tILmXjapC0l1h8tWnOobSy1g5PW0CGpSOzu2JtxIVKORmbKpvrwe9fjRN4l/RtHUIXHJ6bwcVWXxykKUBWtU1Vc9l8gpp/9Gr7PKHRqjlv47ikhHSNO2epH1ZbJ2tJGtXoRxWjEjEaP8E4IUa0hDRGKrBKn9/Am99rX45OdchKhVD4lsyvHS0nV1VFSeIzraqtnCcUAABLISgCDNSqzD2//D7uP0xE8P0Mu7jkeesti85ZoZ9MXfn0894znHkOjcexfp0//1FTp8/Fwdja/84QL6zauGKwQ+/KO99OT/fYtu/yez6Y/WzulwcnBPCLiiU1YoagErwoX7+wojuW4g7RghN7M+G5s1eyxU+cERVBang0MilX/nh0RCJQWYI6T8kC1oOFwqab5judLvUJovX4pXzo+jrPwI3eolae0o37TyIzQ6KvOWtHZUItzf+MY36Pjx+DMlaQ7yRDZDhE5Im9DzJ2SskDatPl4zbQoZu5VtbPG0PF9USbVb3gOUH3kq4Gb5XHFdd/Y1V2RUR0f5OV/jek9h/WWU9JdrPYt9aAsCIAACzSQAQdpMuhUbWwSky+ye8aPpe//pWpo6eRz9/Jfv0p9+62d047JL6e5PL6ZnNr9NX3tioE542jYVQwFzCyKQJE7lhlzfLCZFTuW9pJtNl/C1roTcGBfkfuIwaVHVWBzGopXFaLTudGy8VpV/XreIaMaU+BCy1YtdV2ZvTNOKGaXtS6jnwApSvQ+pjp5yuwcffBCCtMu3fQm57rK20eeZ/TzJeg3r/T9bnXqrbbXXsLxnt2qx0U4RniJIbRqvjrCmXedZ2aE9CIAACDRKAIK0UYId1P+xH++jYyfeq0VDOVp6z3d30onTFyIvJQIqYlMin1Z8SgT13VPnayK2gzDBlQYIZIme2gioFUMyVhaBKjet2oWQm+AGXM7cVUdVuYASPzi6KlFVGfDqBURXXZE9Oqq3fNFbRdiUQJeQ18xtMSNeM6or7OovFyBIi0vZDT1f80Sb814fITblbSPnGdsm65JdY2W50NohPuMvmPTC8NjipCioKy3XClH5XV/LruvaRlez8EJbEAABEGg2AQjSZhOu8PiyBnTT9mORFz4BqiOkf7B6drRulPvYFN4Ko4DpTSDgu2G2UU6X4NRiNUvVXrnh1scOuXEX9xu9EW4Uo46qHtm/kX5txazavqP65lbfpPoKGdl1Zb4bZu27FpkiFKwQ1UJVeH/961+PIqRa9OYVKCHzladNXjHW6n4h3MpoU5LdelspOZ/0NZ73utFrPnmMVkU+xV5fJNIVBbXik8fQafS+iKhPoLrGQ2Q075mEfiAAAs0mAEHabMIVHt8KUhGYXNDoCw9sq0VO2UVea/rAF6+kfQdPRem7ks5bYfdheosJ+ESiK1KqhaUWSfy6rpSp37Pj2DGSRGeSEG23SHXd/Op1YzYiKmm7WaKjmpVOk9RpujY6qufhoYceor1790ZVd+1xta3cR6cahoivotq0WsTlPV6Iv3nHztvPZZO9DmVu5TxxXY95PnJconP69Okka0DzjJmnT4j4tNeqTaNNEpdp7/HYrvHk9Tw+oQ8IgAAItIoABGmrSFfwOFp46jWk7Aqn6d75+PZIlLIY/fK//Cgtm9cXCdXLLu2JxKkUQaqg6zC5BARcAtVGT/XvVnzKzbUvwuoSpHa8JJHqunnX2FotVG1EJG3fUS0M025aNRebqusqamS/JPjqV79KO3fujMSoCGK2VwSqVP0VO/h3/VxEKre3N+auUxUR0pEpwkUJWZlbKzDlOnN9IdTox4mIy0WLFlF/f38kNvkf/96ORx7x6ROMrrWhvpRbOa4tQGbTcV0R2HZwwjFBAARAIJQABGkoqS5r54uO+jBIe67Oy2J0Su+41G1hugwp3G2QgBWjWhC6hKoVRUnRUl/bpGP4BGk7oqmutWZJglRHIXVUxTdFOpqlBalEu3R0VK/5ExYbNmygRx991Dm82KJv2HU6Mb9u04tdotaXgizCySe69c17FYRso8LSd63I+SxfFMic6/1kpa8VnQ1e2rXu7U6xdfnRiPhMEqH2fNe/u66JpBRcCNCizkCMAwIg0C4CEKTtIl/y4+qKuyHpt3qLl0/+1qygbWFKjgDmlZiAK3rqEo/ymi+SKu+nbRNh0wt9kVqfSE16XWPOE1V1RUfSoqMiQkO2etEM2b6QYkYuwfKrX/2Kjhw5QvyTH/zznXfeif7xg3/Ke5qJvdkW2yVaqlOQbQRVIk36Zl/mWr9n++njuyLJbINe92gvlaQvT6StnmvxMURsSlTZRiRlbnxfruhzXM+pFqD2PM1zPro+NiTCydFN+cftJNLZjhRb38ebS4Cmvea6Bl1fElnRmTUNV/rrn/Z5iT+2YRoIgAAIeAlAkOLkGEGAq+3+8LkD0eshYtRW2Q3ZFgbYQaBIAkmRrbSIkBWbbJcVqPoG3opbfRPves8lQLTvRdz0+9J1tVjLu3ZU+55n/WhW//IKV2FqxYGen6Qok+6vRa8WES5BYc/jNDGa9mWKa49IO6arkJf2s+jzy3etVklounxIE5r2nNLizydCXedYUnEinaFgn7uOp18r8jMUY4EACIBAOwlAkLaTfgmPLRVzRYz+xz9YkLgW1LXFS9q2MCV0GyZ1IIG0G3/7vk9oJr0eGjnV7axwyCrYfDfWOtriipDqlFYbOUyafu2/FqQ6Tdem7LpEftGnWIhw5WO6oq55bJFIogiCRuYtKSKalEKcx+6sfXQxoCpENNP886XcusSmS+z5RKK+3qRfltd0H3tcfUyfnWl+430QAAEQqBIBCNIqzVaTbc0qRvU6U73FCyKkTZ4oDJ+LgC+K6hKuSWKVD+5Lf3RFsrQAdUVrxRlXZC3EUVfan46GanGaNVVX266jcr7qupLO2wpBGsLGttHilNOHrWCV9yWNmN/XKcW2fR4biuxjxaOMzUKSH/KTn0tb3YdTZfV7RdrW6rGyCk+xz5USzu+FRDq5nY1+2tdkLFdEVdtg7U/zp9V8cTwQAAEQaCYBCNJm0q3Q2BLpPHz8nNfqj364t656rghYm9abtC3MojmXtJbK++eJfvlnRG/eTzT5aqKPPU80ZlKyDdznF7cRHXk6vE+IV3lsCRm3rG00x+mfIFr2FFGJGCSt1wuJrqal7rpEme81nkLfMZOm17VOzW75on+34jXk1LF+uooaaYHqWj/aSDQxxMZ2tSkq+prF/lZvZ5LFtma3TRNpSe9b4WlFp0s4Zol4JqWDJx3bJYybzRHjgwAIgEDZCECQlm1G2mRPiCDVW78cPnaW/vSbr1Jf7zjnFi+ubWHWfPh/E732x0SjxsfCsO+65nt78QzRloVEZ98gGt1LdP1eovEz2iNI89jSDEIHH4/nIboDa+JcuARpWRh4uCaJVJ9o9EU9Wy1I2T5dgMdWnc0jRrXP4o8rbdeXsuuLSjfjtMaYnUEgTXRqIWk99kUZfdFJ1xc6oa+5BKy1zSVEIUA74zyFFyAAAsUSgCAtlidGSyIgQqiZIsgeP09ErtEI6eALRNtuHin28thS9BmlfZOxL/8Lorl3FX2kOBoqkeYSRkizOJwkrEKiqVbYybFtpVa71jTERrvGTafluiI8STf0vuNpu3z7kOp0XV/RnSR/OjWKGjKH3dAmTWjy/CcJOM3IJTzzRkC1sPRdSxCf3XCGwkcQAIF2EoAgbSf9bjt2OwRpHsbNEqR5bCm6z+m9RFuvIbp4jqj/VqLD/yM8cpzVFpcgzTpGidvniaZqYeoSqaERxbSb76KEqOB3pe3yazZV164hFSGbJDazCtGs7Ut8CnWEaWlC0zrpam/FqOtLk5AopxzLCkuXoExq40q/1TYh8tkRpy6cAAEQKBEBCNISTUbHmxIqSFnI7P3PRAcfJjp/LMYy5deJrvgWUe/Sekxvf49o4EvD7fS7HPm7/M/d60H5GANfJnrrwbjHxEVE8/+KqP8T9ZE9ve6U+xz8TvzvxCvD/T74b4hm3xH/vueOeL2qfXCEcOnf1duy4qdEr98dt7fpxFbMLf7v8drXLGxcJ5TMAdvDNnMklx+Lf0A085PDPXyiPEmsH/0J0Y5PxXPBUfAFDxO981S8FldHSH3rc8/sJ9p/7/CcyLzP+vfxvFToUYQASxNePiHgej2raPChdqUn29RkXwpzUdOXxqWo42CcdAJFnVe+IyWN70vP1WMlXQuh10kWG9KJoQUIgAAIgICLAAQpzovWEQgRpHqNobXMpvrqtZAuL3yCdPT4YWGo+4koHDdtpIj19ZH+kvaaRZDyOtrDP3Svq5VIJos7GTsLGxcPLSZZgLLIk/W1IhilX1ZBKmnKvrMpTZBqf11jWMHcurMWRwIBEAABEAABEAABEGgiAQjSJsLF0IZAiCAVQafFJ0fOBv5dfaRNizMRbFrUiIBxCatzb8dpqyz25t8XRwr5GLu/QLTwcaIkQTpuBtHldxL1zI37bFsZF0zSkdSkNaQ2Oqht0Ws5XaxC2fhOPJddMmZShNZGia0PWqzzOFdvJpq0cLi6MduTJEh1fzvvwje0IBUuOhAAARAAARAAARAAgUoRgCCt1HRV3Ng0QeoSmeKy9BVhcuFELCovnByu2KvFp4i7NEF66e8SXfFgLDDlkWUNqQi6vIJUizEZw/XaqNHD0UxbhMiy8VURTrKVfddRyCwRUp+o9hU1ChXlbFPaOVPxSwLmgwAIgAAIgAAIgEC3E4Ag7fYzoJX+p4mLtLRNtlUiaJOXjxRooRFSXotpU2v1GtUkMcZrW4/9n+E1pMIvryBlWyyXNN98c5ZUvdgn9vXrOm03iyA9sdW9FjVUkPr6s586FRhpu628WnEsEAABEAABEAABEGgJAQjSlmDGQSICRQhSnbrpW0Oq2yQJq2N/P1yEh+1rZA1pI4LUrhedtnrktjEhYj0prTVtjacW+7w/LAQpLloQAAEQAAEQAAEQAIEWEIAgbQFkHGKIQJogTUrZtRB128nXDEcsZ95ONOfPhqvxhqTfcnXYn/12fARfISQdxdMps42m7ErlXJ3GesmvER18pH5dahY2rhPOV2zJtk1KdXbZyoWZkLKLSxwEQAAEQAAEQAAEQCAnAQjSnODQLQeBNEGqxSOnny752+HtPmRLkLP7iZY9NZzKmVbsxreGdNenh7eRsam+M/75yCq7WpAu+huiD9xOpPu5IqSMSIom8fMkceyK9mrhm4VNkni360+5bZ24vzpek6vTmiUV+JKr6wsVic96fWujRY24/4rniDhK6+Ob49RDFxAAARAAARAAARAAgXISgCAt57x0plVJ27SIuNHRNhcFWefoS2Fl8dR3w7DYTCtqpI+RlLKrRZfLLi1IXduzuPYhFeHH41l/XOtB09J27dYtYmfaFwHczlXB15fm23cj0bsv1kdw07bgSdv2JSmlOGltbGdeKfAKBEAABEAABEAABLqGAARp10x1CRwNEaQcmZNo6OHvx1uz8GPiIqLLv0LU/8/i6J0Wmi7XdFTPVnXl/m9/j2jgS8PjhxQ1Yrt2/hHR4Pr4iL1XEn3oC0S7/229OOP3WGD9/PeGx/elArMt/LD+aIGr/QthY3m40optGy0IdRSV05l3fCr2g5ku/A5Rz7x4jau1UTPl+Zr/V0TvHY33WU0TpGwP+/banxAd+8mwdTYFuwSnMUwAARAAARAAARAAARAojgAEaXEsMVIrCeitTnjfy96l8dH1elBUZW3ljOBYIAACIAACIAACIAACIJCZAARpZmToUAoCEvXjKCULTxGkOgoLQVqKqYIRIAACIAACIAACIAACIOAjAEGKc6OaBNLWLPpSXqvpLawGARAAARAAARAAARAAgY4kAEHakdPaJU5xeu7r98QFduRh15p2CQq4CQIgAAKtInDx4kV6/vnn6cCBAzRt2jRas2YNjR07tlWHx3FAAARAAAQ6jAAEaYdNKNwBARAAARAAAReB06dP065du2hgYIDOnTsXNRk9ejT19/fTwoULafbs2UHgyihIXb719fXR/PnzacGCBZUUzJ3oU9AJhkYgAAJdRwCCtOumHA6DAAiAAAh0G4HDhw/Thg0bakLU5T+Lt49//OO1t7jPunXrItG6evXqSLjyo2yCNM23ZcuW0fLly9sy5T6GacaU2ac02/E+CIAACGQlAEGalRjagwAIgAAIgECFCJw4cYKeeeaZSIyyuLzppptq0dDjx4/T+vXr6dSpU5FHN954I82dOzd6XgVBan27/vrrad68eZH9J0+epB07dtD48eMrJUjL7lOFTn2YCgIgUBECEKQVmSiYCQIgAAIgAAJ5CGzdupV27tw5QnDKWFoAyZrQV199tdZHH3PWrFm0cuXKujWkV155ZdSWBSwL3hUrVtDixYvrTOWoKo+p04VnzpxJ1157LU2dOjVqqyOvN9xwAw0ODtL27dtpzJgxdOutt1JPT88I99N8sx1EpMrND7/PduiUZV8E2PU6+yvraa3NzOr1118fYTO/vmrVKu9UZvGJbdqzZ0/07+jRo9GYnKr8kY98pG4OuB2PK35zG54nnaYdMkcyT2lj5TlP0QcEQKB7CUCQdu/cw3MQAAEQAIEOJ3DhwgV6+umnowiorwCRFloi/lgIiohNEqQ+fDrSqm2w7XU6sLZDt/MJUj1ukmh1CW+X3WJzXkFqbc4jSLP45OMldkiqcgjXZs1Rh19ecA8EQKAgAhCkBYHEMCAAAiAAAiBQNgI6+pkUmZOonBaIISm77C+Py2LuzJkztdRgfSzX2BypfPnll6NKvdLWCicZ11fBN9Q3tlGPrX1kO5599tlIsIuo5RRfVxXhtAipZiE2Z11DmsenCRMmEIvPyZMnR2nK4o98AaHn5aqrrooip9zupZdeitYMc+Q5dI60fb6xynYNwB4QAIHyE4AgLf8cwUIQAAEQAAEQyEUgVODkFaQ26irjyOujRo2qRWhtcSFOM928ebNTCGaNeKalwWoOPjtEqF566aW5BKnL5mYKUt8JYedAC9IPfehDUZo0i1d56Oho2hydP3++9qWDa6xcJyk6gQAIdD0BCNKuPwUAoBQETu8l2vUZosH1RKPGE837S6LZd9Sb9v55ol/cRnTsOaKrNxP1Li2F6TACBECgvATaLUi1GPJRcgnBNIHJY4X6xm1FGPJznU7sem/OnDm5BKnL5mYLUln3eejQodoaUuGsvyzQ61L5fb1+V3NMmyOutJw0VnmvBFgGAiBQZgIQpGWeHdjWGQTO7Cfafy/R4e8TnT8W+zRxEdGi7xL1XUd08QzRloVEZ9+o93fxD4hmfnL4tT13EL15P9Hlf0E0967OYAMvQAAEmkog7xpSTuMMSdlNi5CGCFJXqmyIIA3xTeBWRZBm8SltDameG27LovXFF1+sbf0j3HXU03cy6uhv0liuwlNNPcExOAiAQEcQgCDtiGmEE6UlMPgC0bab3eaJsJQ20z9BtOwpooOPE732x/XC07YprcMwDARAoEwEfGsntY1arGkhWIQgTUrZtZy0rSGC1AoyG/nU47ciZbeICGkWn/S86VRbm7Jr1+C+9dZb0VY//OB+S5cu9aZVp53Ldqx27feaZifeBwEQKDcBCNJyzw+sqzIBTsPdek0cFe29kogjnpJme2on0egeop65RCI2fQJVIqjvHSG6fi/R+BlVpgLbQQAEWkxACxeOdK1du7a21QpHzV544YXaHqWrV68mTsvkh+4nBWz4dV8VWn7PiiG9LYrdA1W2YOGCQrwNSlZBam3k8fU+pKdPn6Zdu3ZFxZauu+66WhouM7jlllsiP11b3rCAs2tqeV3ptm3bapWHJfqo/UsSpGyrZph0CmjuST7Nnz+f1q1bFw3FW87w/qsuf9j/TZs21bbY0W1YxOsU5bQ54r5JY8keti0+xXE4EACBihOAIK34BML8EhOQSOfo3mQhmRQhvfzP43WjR56OBa1O4S2x6zANBECgXARYTPFWLr4HCxGuuKoFhWsrENc+pGvWrCGJwrmic2lrFF1VdkMipOKLFEfy+SZjaaFn2+rKu1bo6rYsYt95553aFjppgtTHMGkfUj5eiE833XRTLbLp8t1VZVe302m4oXPkaxdShKpcVwSsAQEQKBMBCNIyzQZs6RwCUoCIhaSk4vq805FUacOFjT72PNHJn8fpu2ljdA45eAICINAkAhwN3bFjBx08eLB2hL6+vihSKNuG2EOziNuwYUNt3SG343+ubVG4ry9dVKKh+/btq43Fx+Z00dmzZ0eCNk+EVOwdHByMjm194yjiggULaoKZ7diyZUtdOxbhS5YsqUWNZUxOR5U1lxKp7O3tjaKSoRFSEbeWYUhqa4hP7M/GjRujaDY/pkyZEvnLW7roNaR79+6lV155pcZeFzUSf0PmiNuGjNWkUxjDggAIdCgBCNIOnVi41WYCulDRtLWxMcd+Ev9ksfmBPyT66INEYybFr3GU9Oe/F6f38vsLv0PUtzJO+e2ZF4tTadtm13B4EAABEAABEAABEAABECiKAARpUSQxDghoAr7KubrN5Kv9QlMirEd/ErcZNyN9WxjMAAiAAAiAAAiAAAiAAAhUjAAEacUmDOZWhIAWpLqgEQvN3V8kOvhIHAllsclbv9iH3uJlzn8I2xamImhgJgiAAAiAAAiAAAiAAAgIAQhSnAsg0AwCWpDa9Z96KxhXoSJb5ChkW5hm+IAxQQAEQAAEQAAEQAAEQKDJBCBImwwYw3cpAV3UyKbmisB0RUhdW7ykbQvTpYjhNgiAAAiAAAiAAAiAQPUJQJBWfw7hQVkJyLYvbN+ivyH6wO1EZ/YTbVtJdPYNIrsdjBaxOnKKCGlZZxh2gQAIgAAIgAAIgAAINEgAgrRBgOgOAl4CSYWNODq66Lv1+4qKgLUpvknbwrjWn2JKQAAEQAAEQAAEQAAEQKAiBCBIKzJRMLOiBDgi+tqfDG/5wm5M+XWiK75F1Lt02CmJnI7rd1fedW0LwxFXPEAABEAABEAABEAABECgwgQgSCs8eTAdBEAABEAABEAABEAABEAABKpMAIK0yrMH20EABEAABEAABEAABEAABECgwgQgSCs8eTAdBEAABEAABEAABEAABEAABKpMAIK0yrMH20EABEAABEAABFpC4MSJE7Rp0yY6fPgwjR49mlasWEGLFy+uO/bFixfp+eefp0OHDtHatWtp6tSpLbENBwEBEACBKhOAIK3y7MF2EAABEAABEAABJ4GTJ0/Sjh07SG50brzxRpo7d+6IttJu3759dO7cuej9mTNn0rXXXlsTlBcuXKCnn36aTp06Vdffjrl161bauXMnLVu2jJYvX46ZAQEQAAEQCCAAQRoACU1AAARAAARAAASqQYCjlCwM5QZHrHYJUp/Q5D4cBV29ejX19/dHUdF169bRrFmzaNWqVbRnzx7avHlznfC0bapBC1aCAAiAQPsJQJC2fw5gAQiAAAiAAAiAQEEEWBg+99xzUYSSU2bXr18fjewSpBLR1OKTU3OfeeaZKFo6bdo0WrNmDR09ejQSpBL5tOJThO3Zs2fp1ltvpZ6enoK8wTAgAAIg0PkEIEg7f47hIQiAAAiAAAh0JQERji5BqqOjEvkUSFaoctTVFyFlkcrrRg8cOOAUvV0JHk6DAAiAQAYCEKQZYKEpCIAACIAACIBAdQgkCVIdCbXRU0nJFSHLabsSNRXvJao6ODgYpe9aUVsdSrAUBEAABNpLAIK0vfxxdBAAARAAARAAgSYRSBKkWd/j9hs2bIhSeVmMXn/99TRjxoxIqPb29kapvWPHjm2SJxgWBEAABDqXAARp584tPAMBEAABEACBriaQVXQKrKR+0ka2eDl48GBU/IjXjaZtC9PVkwHnQQAEQMBDAIIUpwYIgAAIgAAIgEBHEmimINVbvCxdujRoW5iOhAynQAAEQKBBAhCkDQJEdxAAARAAARAAgXISCBWkdt9QWUOqq+9qD22V3ZBtYcpJCFaBAAiAQPsJQJC2fw5gAQiAAAiAAAiAQBMIhBY18lXZHTNmzIhtXFxbvMhxfNvCNME1DAkCIAACHUMAgrRjphKOgAAIgAAIgAAIuCKZ/JqtpCtrQHm7Fh0JPXToEL3wwgtR8SIrVHUfPR4ipDjvQAAEQCA/AQjS/OzQEwRAAARAAARAoGQE9HYuLtOmTZtWq4irK+fatq7oqKTyWqHqOqYv3bdkuGAOCIAACLSdAARp26cABoAACIAACIAACBRFIIsg5WOePHmStmzZQlwtlx8sJOfMmUNLliyhqVOn1szids8++yxNmDDBucWLa1uYefPmFeUWxgEBEACBjiUAQdqxUwvHQAAEQAAEQAAEQAAEQAAEQKDcBCBIyz0/sA4EQAAEQAAEQAAEQAAEQAAEOpYABGnHTi0cAwEQpboRcQAAAm9JREFUAAEQAAEQAAEQAAEQAIFyE4AgLff8wDoQAAEQAAEQAAEQAAEQAAEQ6FgCEKQdO7VwDARAAARAAARAAARAAARAAATKTQCCtNzzA+tAAARAAARAAARAAARAAARAoGMJQJB27NTCMRAAARAAARAAARAAARAAARAoNwEI0nLPD6wDARAAARAAARAAARAAARAAgY4lAEHasVMLx0AABEAABEAABEAABEAABECg3AQgSMs9P7AOBEAABEAABEAABEAABEAABDqWAARpx04tHAMBEAABEAABEAABEAABEACBchOAIC33/MA6EAABEAABEAABEAABEAABEOhYAhCkHTu1cAwEQAAEQAAEQAAEQAAEQAAEyk0AgrTc8wPrQAAEQAAEQAAEQAAEQAAEQKBjCUCQduzUwjEQAAEQAAEQAAEQAAEQAAEQKDcBCNJyzw+sAwEQAAEQAAEQAAEQAAEQAIGOJQBB2rFTC8dAAARAAARAAARAAARAAARAoNwEIEjLPT+wDgRAAARAAARAAARAAARAAAQ6lgAEacdOLRwDARAAARAAARAAARAAARAAgXITgCAt9/zAOhAAARAAARAAARAAARAAARDoWAIQpB07tXAMBEAABEAABEAABEAABEAABMpNAIK03PMD60AABEAABEAABEAABEAABECgYwlAkHbs1MIxEAABEAABEAABEAABEAABECg3AQjScs8PrAMBEAABEAABEAABEAABEACBjiUwQpB2rKdwDARAAARAAARAAARAAARAAARAoJQERu3atWsjEX28lNbBKBAAARAAARAAARAAARAAARAAgU4lsO//AwsNy19avZuaAAAAAElFTkSuQmCC"/>
          <p:cNvSpPr>
            <a:spLocks noChangeAspect="1" noChangeArrowheads="1"/>
          </p:cNvSpPr>
          <p:nvPr/>
        </p:nvSpPr>
        <p:spPr bwMode="auto">
          <a:xfrm>
            <a:off x="460375" y="160337"/>
            <a:ext cx="1530346" cy="153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10" descr="data:image/png;base64,iVBORw0KGgoAAAANSUhEUgAAA6QAAAJfCAYAAABonRuzAAAAAXNSR0IArs4c6QAAIABJREFUeF7snQd8FGX+/7+QkIRASAKBEIgQagDpoBSNdAGRcthB1LMX7N7ZTj31znI/xd7+h8rZOBt2QREEQRQOUaSJFEHpvRNS/6/vE5/x2cnMzszuzuzs7mdeLw7ZfeYp7+eZvf3st9VYvXr1g0R0G+ECARAAARAAARAAARAAARAAARAAAY8I1KhRY0qN1atXV3o0HoYBARAAARAAARAAARAAARAAARAAAY2AJkjbtm0LLCAAAiAAAiAAAiAAAiAAAiAAAiDgOoGff/5ZjAFB6jpqDAACIAACIAACIAACIAACIAACIKASgCDFeQABEAABEAABEAABEAABEAABEIgKAQjSqGDHoCAAAiAAAiAAAiAAAiAAAiAAAhCkOAMgAAIgAAIgAAIgAAIgAAIgAAJRIQBBGhXsGBQEQAAEQAAEQAAEQAAEQAAEQACCFGcABEAABEAABEAABEAABEAABEAgKgQgSKOCHYOCAAiAAAiAAAiAAAiAAAiAAAhAkOIMgAAIgAAIgAAIgAAIgAAIgAAIRIUABGlUsGNQEAABEAABEAABEAABEAABEAABCFKcARAAARAAARAAARAAARAAARAAgagQgCCNCnYMCgIgAAIgAAIgAAIgAAIgAAIgAEGKMwACIAACIAACIAACIAACIAACIBAVAhCkUcGOQUEABEAABEAABEAABEAABEAABCBIcQZAAAR8QaC8vIyee+df9P6cN8R8Wh/Xnh6/5RVKS6nti/lhEiAAAiAAAiAAAiAAApEnAEEaeaboMQYJfP/TQnpz5ku0eOXXYvbJSck0uNdImnjOHRBEHu3n8+/8i96Z9Yo2GgvR1/7xGWVl1DecAfbMo43BMCAAAiAAAiAAAiDgIgEIUhfhouvYIDD962n06Gt3G062b5eBdN+VT/p6IcvWLqEbH71AiOjHb3mV2hV08vV8jSZXUnqMLrpnBO3Yu43sMLe7Z5FgE4k+Ym5DMGEQAAEQAAEQAAEQ8IgABKlHoDGMPwmoQohdRG+76EEqaNKadu/fSe9/+TrtPbibbplwvz8n//us4kEwqfswYcRVdOHp15gyd7JnkWATiT58fYAwORAAARAAARAAARCIIgEI0ijCx9DRJ7B11ya66sGz6dCRA2QlhHi2HOc45aOn6aN5b4l7+Orcpiddd+7fhJBVrx17ttJbM1/WYiLZgnnJ6BvorCEXiX7ueeEG+nbZHLr1wgfo123raepnk4V7sHRTtTOW3s1Vji+tjNzHp1+/K/6s+XWlePu43BZ02klniHnINRnNhefbomlbcZ8+nlOdfzCLpp6B5HXGwAl0UtdBYnwza6fZftjds0iwserD6ZmI/onHDEAABEAABEAABEDAXwQgSP21H5iNxwRUaxsLsJvPv4+G9B5lOAu1rb6B3l1WFU1qW9muzXHtNUGqvi8FaXpaHc2FNdhYwQTTPZdNMhxD9icFnyou9XMZN/xyeumDJ8TLd178Lxpwwmniv+2IQjMGcgzZn1NBanfPIsHGSpA6ORMeH20MBwIgAAIgAAIgAAIxQQCCNCa2CZN0k4BeELFovGjktTRmwLiAhEZSnKjiky2AT/73n8LSqVoK1bZ3XfqosAZy20mv/50uGjmR9IKU773j4oe18ZyMZeZSKoVmVkY2nX/aldS4QVMxhxsemSBiNaXVs1ZSrQDhqs5FFZXq+iQzs7hVVeTqecnxVWuwE5ddPgt29yxcNjzHYC67TvbJzTOMvkEABEAABEAABEAgVglAkMbqzmHeESUw89sP6Zm3H9LccLlzVUgFE0xSHBlZN83cWVXBps8m62QszkDrNMZRiigjQWqU2Va2l+9lpNfTBKxZaZZgFlQjMetUkPL+WO0ZtwmXTTBB6nSfInpg0RkIgAAIgAAIgAAIxAkBCNI42UgsI3wCMt7yxQ+e0ISpFGFHjx3RYk3NRpICNrNutmVcarAYTCtXV71YDia6ZBzq4lULtBhSOX8jQWokoGX/fB+72bZr0dlyffp7pKuvKhJlf/xeKIKU7w+2Z1Zi3Q6bYILU6T6Ff0LRAwiAAAiAAAiAAAjEHwEI0vjbU6woTAIsVP793iStJqZehJl1byRezRLzhCtIVUumlVsquxMbXXYFqb4kS59O/UWZnGBlZrwSpHJdRnvGQjdcNuEKUqtaqmEeVdwOAiAAAiAAAiAAAjFPAII05rcQC3CDgF5QcQyorJNplY3XLO5SnWcwQerUWmgmutQ1qHMO5rJr5mKsuu327TKAZv/v02qZd9X1eeGyq993IxEcLptQXXbdOJPoEwRAAARAAARAAATikQAEaTzuKtZkmwALlien3i8SDckyJGqiIqOsuPyaTFTEA8nSJpwo6L4rnwwo6aJP6PPcO/+iU7oNoVO6n6rFYepFoD4hULCxeHxViF0x9hatnIv6OpeW4ezBqlC0ayHVjyHhqll39cD1MbKP3PgStSvoZDg+iz4nItzunvF44bJRBSmvUeXrdJ9sH0o0BAEQAAEQAAEQAIEEIgBBmkCbjaVWJ6AKFiM+qmXRKmZQFZbB+mUhF0yQ8jycjGVUeoTn8rdL/s+0dAyP4USQ6kvD2HFFDcZA7+7rVJDe+OgFpsdZ3bNw2ejFshxU7rWTfcLzBwIgAAIgAAIgAAIgUJ0ABClORUITYKG15Kdv6dVPn6eV63/QWHRu05OuOfs2apXfLoCPtIZ+sehjLfHRcbktaNywy6io+5CAMjEsVh555S5auuZ/og9ud9pJZwgLZjCXXTmgk7FY/N313ERtTlKUcR8PT7lDm0OLJm1oVL9z6Ymp9zsSpDwntdSKmWuv/jDJUjeLV36tvTW410g699RLqKBJa+01J4LU6Z6Fw4YFKV9mffB7TvZJLnjq1KmWz12bNm2oW7dulJSUZNkWDUAABNwnUFpaSmvWrKGNGzdS8+bNqU6dOuJvJ9e+fftoy5YtlJWVRU2aNLF1686dO4n/NGzYUPxx++L58TzXrl0rxsvMzKQOHTq4PazWf7TH1y9Uzodft8PhyJEjtGHDBtFNQUEBpaene8bO7YHkMyDH4TPMZ9nJFYnnyMl48dI23s8hBGm8nFSsAwRcJhAsUZHLQ8dd93YEKS+6e/fuVFhYGHfrx4JAwOhL/9133038Zd7s4i/2Xbp0ofbt21O/fv2oVq1ahk35i5tVX+qN3Oett95q2td///tfIc5YpBld/KV85MiRYk7Bri+++IJeeuklrUnPnj3ppptuCnrPq6++StOnT9faTJgwgYYPHx5wT6TWO3fuXJo2bZoQv/qLWfft25fOOeccTYDo1+P0VDNzZi8vp+PbGc8OGxaZLLqHDRtG/EOgei1evJgmTZqkvcQc7rvvPtMfIvTt+cY33njDcqp25hmN888T57kFewb4R5lRo0ZRnz59TNdp1QffaOc58poTM+fz0bp1axo8eHDIPy6E+6zw2NyHvMI5h/x8/+Mf/zB8zmX//BzwmgcNGmT6w5mdvbD7OcvtIEgtPybQAARAgAnIxEbBsuuCVGQIrF69mpYsWUJpaWni/+hhJY0MV/TiXwIffvih+NJr9+Ivr9dee62hMHDaF3/h/Nvf/lZtaO7n3XffJbbo2LlYXF1xxRWmFiPui//Iy2xcdawXXniBWKjJ64wzziD+o16RWC+LLhZTVhd/Mb744otFM/16rO7Vv8+spIgPZXw74zllwz8S8LmSP3bw3l9//fUBP0YE+yHh9ttvFxZ0edn50YHbOp2nF+dfzsvuM8A/lPAPJvrL6XPEzwWfMSMPgmhyYnHKz57+ByE75zDcZ4V58I9F6o9ioZ5D/oGLf+iye/F3kHPPPddwX518Zlt93kGQ2t0RtAOBBCagutTK2FPpzprAWFxbenl5ufiCUlxcDCupa5TRsZ8IhPKFjV0Fn3jiiWqWUqd96S2kLELYgsDuuU4v/tL64IMPGrrWuiVIw12vky/5LCBZSIYiovQsWfixVS3U8e3sjVM23KcquvnfRl/geY/17tpLly6lhx9+OGBaRu2M5h3KPN06/3J+dn8kkO3ZvZufR3mF8xzxDwLcl94dOJqc5LpYKLNng12X+0g9KyxG9UIylHMYCkP1uZccnPYTzBOF+4QgtfOJhjYgkOAEzLLVJjgWV5cPK6mreNG5zwjov9zwl33V2sJuZm+++WY1t1mjX++t+tIvXR+byW61qnsct+c2p5xyinAX5i+i7K7GbryzZs2q5vrG7m733ntvNcJeCVI9O6v1XnrppQGu0mx5YYuMFAO81q+++kowOeGEEzRByu7VqjuxHIfbqm6/bBlhburFgoMtTfx3qOPbOcJmzGUcI8/TyE158uTJmnumkZVUL1p5LnoBZ9c6yvdanVkvzz/P55tvvqGnnnqqGmIWJq1atRLPAHP58ccfRVsWS3pBGu5zZEcEufk5sX//frG+BQsWVPOSMHvGzc5kJJ4V7ltvrQ/lHFqdte+++04863rPEL34terH6nNH/z4EqZ1PNLQBARAAAY8JwErqMXAMF1UCdsQaf6ljl0hV7Bj96m6nL7PFsrslj6Fe/KWXLSJGCYV4Tvfff3+Amybfq4+PNBIdVi5sfI8dl91w1stC4uqrrw5Y77PPPmvodsxrPXz4sGViJbYur1y5UuvTyM1YvunG+Opi7LDh88Rf9NVLv396K6negmd0buxaR+2eDS/OP8/FSIDzetmizSJbf3F75swMZCx2pJ4jKxFk9AxFmhP/IMPiXHXFZgb8ow0LwnAuJ88KjxOJc2jnmTCy9utdsu3044QNBKkTWmgLAiAAAh4SkFZSzubJliBcIBCvBOx+udELNL1Vxu6XezOO+iRCZq6D6v1GoopdUfkLvFNxpJ+X24KUhSN/KZYXr/e5554LOXkL9+PkS7Yb44fCnAWp+kOHGt9qJtJU6zwLFrYUysuJddTJmXX7/BvNJRTx5dZzFK3PCRbdnChNFaV2PhusPq+dPCuROod2GVrFQ9vtx4qBfB+C1C4ptAMBEAABjwmoVtKioiLKz8/3eAYYDgS8IWD3yw0n0eCYQ3mx9ZKtKKGIEKOV3XLLLcId16mw4NhBtipEel5uC1JeK69ZvcyS09g9CU6+ZLsxfihnQe82zEmu9CVe9NYpGcPJVmMWtKqLoxPrqBNB6vb557nonwGzWNVg58Gt5yianxNGGZTZc8LIauzGsyL7DPcc2mWo/+zRW6Pt9mOXBQSpXVJoBwIgAAJRICCtpNnZ2aIsAS4QiEcCdr7cGFkpImWJlEwvvPDCAGEhE+9YMdeXdWDryX/+85+whbLbgpQnqF8zv8au0JxZ02mdVb7XiSB1Y3ynglSfVMnoRw7u08iVlS2p7CKqJptxah21K0i9OP9G+2GWZTXYM+HWcxTtzwl2b1cz3fIzEo73ktNnJRLn0A5DHkf/I5s+XtVuP1afnfJ9CFK7pNAOBEAABKJAAFbSKEDHkJ4TsPpyw+6U/KVfX5rEyBKl74sz3xYUFBiuieuHylqYRtY6u5YuvespD6aPxbRao9EEQxGkdtcrx9Nb3dR5sFVk7Nix1ayFwQ6I0y/ZkR4/mCCVyalkm1WrVgXEuzK7u+66y1SI661TzIctpKorp90z40Q4e3H+eT5G8bR692WrD4dwniOj2EX1ObJ6hsLhZCemWy/SjH4Qs+Kjvu/0WZH3hnMOrRjyGCy69VZ/fQ3kUD9nzfhAkDo5OWgLAiAAAlEgACtpFKBjSE8J6L/c2BncLFmOk77UTJ5WX4aDzckoiQtn2uVsnPKy80VQP0YogjTYPI0yl9opzxGsNqR+PKdfsiM9fjChF4wNi1VOyhOsnIeRlVTtMxTrKN/v5MzK8SJ9/rlfo2fAyH05GMdwniMutXTPPfcEdK8+R25ysiNI9ZmDnWbbDfdZkfeHcw6tPof4BwX+3NGXvbJKMOX0c0ffHoLUzv/roQ0IgAAIRJEArKRRhI+hPSHg5IsmCwd2lWPrhNHlpC9VoM2dO1d8EVOvN954w9b6jSxL+i/yVl8EjQbyQpDyuPwF9/nnnw9IzKOfD1sPOWZOH1sZiS/ZkRw/VEEq72PXRLYGsdu10WVUl1S2C8U66lSQunX+eR5613N+jeuBGmWYNnsw3HyOnDzbTjnZEaR6a75RUjVbHxi/N3L6443ad6jnMJhlU2/tl+MZ/fjhZC+MfgiDIHVyUtAWBEAggMDWXZvokVfuoqVr/kfJScl0yegb6KwhFwW0KS8vo3teuIF+WL2Qnr51KhU0aQ2KESAAK2kEIKIL3xKw++VG1q9kQWp26fvSu2mq97Vu3Vpz2TX6Im33y7iRy260LKR212vEjy29zE/vGi3bcoKbBx54wLAsjGwTzpfsSIwfTJCqbHgsjv/csGFDQB1Wvj+YK6aZdSpU66gTQerm+ed5GCXucWohjfRzpD6Dbn5O2BGk+mzKdu4J9qEbzrMS6jm0y1DOm9fIngP6H2hC/Zw14wELqW//7xkTAwFvCLCA/PTrd8WfNb9W1Y5jsdm/53A699RLNEFZUnqMLrpnBO3Yuy1gYnde/C8acMJp2mvPv/MvemfWKzRhxFV04enXeLOIBBgFVtIE2OQEXqL+y40seM+CgctpqCU1GFOwTLChWCK5T6Mv0npRabZFRl/k9WJWPy877n6hWEjD/ZLMawwmDK2S3ITzJVvyDWf8YILUrG7liy++WO2MBbN2GlmnQrWOGgnSaJx/ue/6OrxOY0gj/RypXgrR/pxgd2LVldWoDrKTj/Fwn5VQzqFdQco/3rCngFkW4VA/ZyFInZwQtAWBBCEgrZnfLptjuOK0lNr02j8+o6yM+rRs7RK68dELqG+XgXTflU/S9K+n0aOv3R0gPPVtEgSjZ8uEldQz1BjIYwJWX26MvkSZCQCrvsyWZmTltJtl18gNbvLkyQFD6d0h7bj7TZo0KcBaaZTVM9T12tli/iGAXXnVkiZWQjrcL9nqvEIZ36kg5fa8Pi79oq4zWAZVo7Ni173biLvVHnpx/nle/AMQc1Avqx8g9OsxiqcO9TnieN5HHnlEGyKanPhsXHXVVQHWdLM4XjvPFrcJ91kJ5RwGs2yyFZS9RtgTIlgstdGPKOH+EAYLqd1Tg3YgEIcEWJD+48W/UJ3adWniOXcQC9Ade7bSk//9J0mRKi2gUmxKy6defEoL6oHD+zURG4fIorokWEmjih+Du0jA6oumkXuamYukVV9myzASJXYtIPpyEEZzM0rYYiVi9PUcjeoehrpeu9upF8VWQjrcL9n6eTkdPxRByvforV/B4t5CEQLBeFvtoRfnX85Pf5ad1iGN5HOkf/6iycnIGunUnVl/BsJ9VkI5h1YM7X4uRKofOR4EqV3yaAcCCURAWj95yXpBamQhPX/4FSJulEWs3oU3gbB5slRYST3BjEE8JmDny41d9zQ7fZktTy9+2GLAFppgSV2MEsEYWYSMrE/BLEdGliaei95yEc567Wwzl9th9vKysoSE+yVbPyen44cqSNkyyHskr2CWwVCEQDiClO/14vzzOPpngF9zWm9TXx4l1OdI/wOMnbPuBidOWsY/WKg1SM3q1dp5pmSbcJ+VUM6hHYZ21hCpfiBI7dBGGxBIQALf/7SQ7v33jXToyAFhMZUuu5zQ6KoHzxavy4tjTR+/5VX6ZfMa4b4rxWoCYvNsybCSeoYaA3lIwM6XGyOXOaNYUjt9mS3NSAQGKwdiFC8XzKLEtf34y628uC1bWfQik7/4PvbYYwHxatyWazLqr3DWy1lDucwDux7yF2z9xQKNYwrVOVu5KTr5ku3G+KEIUiMREyx2MhQhEK4g9eL88xyNalDy62b7zueH93Ht2rXa+TSKqXb6HBl5Gdg565HmxM84/yii/ljBAvu+++4zrVdr96PTybNi1Gco59AOQzvzj1Q/EKR2aKMNCCQAAbM40sG9RgYkNWIU7KZ713MThShlMXrz+fdRx9bdhVBt3KApPX7LK0LE4nKXAKyk7vJF794TsPvlRm8t4y+Gzz33HHFJEnkFi5EyWhmLQbWEjL7WIN/D/bNlkEUbt2fhyl/A+Quh/jJyq5VtOCaSM3WqF6+BS43k5OSIcbZu3SrKb6hfgLm9mTU1nPWqliyODe3cubOIIeM58fpmzZoVIEZ5HlaJnpx8yXZj/GCC1CgD8apVq6rtI+8zCw6z0i+hCIFwBSnf78X553H05U3k3JlLQUGBOKt8PpkDPwvyki7oZrVlnTxHRjHiXn1OsMjev3+/+EFIjSuW63QaV2u2906eFaM+QjmHdhla/b9AOJ87Rn3DZdeKON4HgTgnECyxEYvSG8bdbSoy5b2LV84XltLMutmWZWHiHKcny4OV1BPMGMRDAna/JBlZMDkTJFtKzQSp1TL0iVPYQnTHHXcEuOdZ9SHfZ1HHFk8zIcPt9O6MdvoOVlLEKOFNsD7V9eqz+FrNRc/aqL2TL9lujB9MkFqtj99n0XTXXXcFtX6FIgSCje2n88/zNBOUwdagt+CzVZ3POos7Jxc/O+wirD7TZs+2mfu4G58Tcg48L55fsGfc7nqdPCtGfYZyDu2eNas1hPO5Y9Q3BKkVcbwPAglGQJ/UKJgbrlri5byhl9oqC5NgOF1bLqykrqFFx1Eg4ORLkj75jF5QGsV0BluSUZIetv6wNYrd9ZxeLErZ3dMsSyX3zRYonqfVJetOsruk2RfgcNa7dOlSETNoZAVS58Zjs1WI52F1OfmS7cb46vycsmHhz2LDKsNoKEIgEoKU+/Di/Mu5fvjhh6IurZ3zwT9WsKVfvfg+vp/7sXNZPTvR/Jzgs8FrDBZPbmeNahsnz4rfBKnTZ8sqGRoEqdPTg/YgkAAE1JqjahypunR9ll07ZWESAJ1nS4SV1DPUGMgDAvwFf9q0adpI7du3NxU/LGI++ugjrS2LJS7cLi+2cLLbrd7l1WwZsuaj0fvssjdjxgxD9z22pJ1wwgnCfZG/KOsvztI6duxY0y+wbMXhL+psQVLdHrkftvxkZmYKcWT1BTjc9bIli11zmat+HizMONPpyJEjRSkIOxfHY3733Xda02HDhpnWMuRGkR5fnaMdNsyZ3ZR5nVZCVPbNc2brrry4D3apDvXy6/nn9fD55PPBZ4P/W03sI928Bw0aFPR8BHuOuA/m3qxZMyFog1keveYUytlwcgacPiv6vkM5h04YBluLnWdLvT/Y5yy3gyB1cnLQFgQShICVIDUq8WJVFiZB0Hm6TFhJPcWNwUBAWIo2bNhA/CVavYySG8n3n3jiCUtRKYUZfxm3K/zc2g7+ksvrtCvOIj2PaI8f6fWgv+oE+HzxPkfrjGFP/EcAgtR/e4IZgYBnBDhz7oMv30Yji86mou5DRKwox4VO+ehpmvpZVVF3vcuuGnOqlniBhdSzbdMGgpXUe+YYEQTMCLDlgS2z+pi5cGsVgjgIgAAIxDsBCNJ432GsDwSCEFAtoUbNjNx1ZY1SvVANVhamXUEn7INLBGAldQksugWBEAiw5YfdcNnFUbo2WmWlDWEY3AICIAACcUUAgjSuthOLAQHnBDiJ0VszX6YvFn2s1Rg9LrcFDe0zhsYMGBeQYZfb3vDIBKpXN9uwxItRWZghvUc5nxTusE2gpKSE3n//fWJraVFREeXn59u+Fw1BAATcI8C1GDnujpMBRSIjp3szRc8gAAIgEF0CEKTR5Y/RQQAEQCBsAkuWLCG2lGZnZxMnEMEFAiAAAiAAAiAAArFCAII0VnYK8wQBEAABEwLFxcXCTRBWUhwREAABEAABEACBWCMAQRprO4b5ggAIgIABAVhJcSxAAARAAARAAARikQAEaSzuGuYMAiAAAjoCsJLiSIAACIAACIAACMQiAQjSWNw1zBkEokSgrLycHvn3DHr53fnUoXUTeuOxK6h2WkqUZoNh9QSklTQvL4/69+8PQCAAAiAAAiAAAiDgewIQpL7fosSc4Dffr6PJb82l+YvXCAC1kpNo1KCudNfEUTEpgN6ZsZjufPRdbS0s5Dq3Oy7mNvdYSSkN/fOjtHXHfqqdVotmv/pXqp9VN+bWEa8TVq2knNyIkxzhAgEQAAEQAAEQAAE/E4Ag9fPuJOjcVPGmRzC4bwd65t4J4uXFyzfQ+BtfEGI1VIEXiT6stomtihP//hp9+e1PWtOJEwbRtRcMtrrVd+/DQuq7Lak2IWkl5fIvXAYGFwiAAAiAAAiAAAj4mQAEqZ93JwHnplrg2CX0X7eeTW0KcmnH7gP06vvf0O69B+mBW86MKUH629Y9NPbqp6m0rIwG9e1AH89eCutiAp5tr5YMK6lXpDEOCIAACIAACIBAJAhAkEaCIvqIGAEp3g4cOkrBrIgPPf+JiGPUX9KCypa8tz/9H709fTGtWLNZNGt5XEM6a/gJdPFZVVYjqz64DffzxJQv6L8fLySeE18ndG5B91w7WghlO5e0+PLc/nxWkbDq8jXpjnNpxIAu1bp4f+YS+uezH2vjqQ1UJnbmplpn+d6u7ZvRYy9/LpiwZfmmi4dqPOQ4W3fso8lvfUWvffCNeEltp/anjyG1Mx/J9MHnPtH653256ZKhNOSk4+3gRBsbBGAltQEJTUAABEAABEAABHxBAILUF9uASUgCqoWUhdA/bhpLY4Z0rwYomJh84u5x1VxkjUSdlSBV56KfgF03YVXAsQAdfFIHLQZTdT+W/QdzV+Y2UpDanZuRu7B+LaowVn8QUNvJ9XZo00RjqwrScOeDeNTIfgbAShpZnugNBEAABEAABEDAPQIQpO6xRc8hEtCLMhZD1104hCaM6ROQ0Mgs/lOKsPqZdejq8wdRfuNsYqvfeTc+L5LxqEIqWAypFKyq+OR+7n3qAxEPaiQo9Us26l/2qxdhqqiTwlMViKpwtDs3vSDlOT9y+zm0a+8h4UbMVl91HWq/j/3tPGG15DX/7bFpdP2FQ8hMkNqdj7qeWy8/TVhnuf+/P/kBPXiPyvxNAAAgAElEQVTLGUiQFOIzY3QbrKQRhImuQAAEQAAEQAAEXCMAQeoaWnQcDgEjt1W9VdJpQiIpmuwIUiNxqLdi2rHqBRuT+zOyTh4tLtGSNOldbjkRkpO51cuobWjR5LH1c6tZs0ZQ6y3fY+Syq96nd7OWPy5IVoePlmhCuH+vdiJrMv9ggCvyBGAljTxT9AgCIAACIAACIBB5AhCkkWeKHiNEQMaBTnrpcy2eUhWBwQSpjGf8+rs1WgypnJYdQWrmuqouzcpt10w4qq+r1km7FlInczOzaBoJUtVqaha/ayRI1fvMtl5lpXeVdhqTG6HjlRDdwEqaENuMRYIACIAACIBATBOAII3p7UuMyaulRnjF0qpo5bKrlllRSUVKkFpZSOX8gu2SXtSaxZCqY9kRpLK9Ewupm4JUnT/v5zdL1tFND/zX8IeGxDjV3qwSVlJvOGMUEAABEAABEACB0AlAkIbODnd6SEAVd1aCVG2rWvoi5bJrd9lmSZP09xslKjq+TVPNsjt6cDe67Jx+WlbfYC67+r6DZcXV8zCLK1X7dOqya8Vq3v9+pkvveFk0i9XarFZrjPb7sJJGewcwPgiAAAiAAAiAQDACEKQ4H74iwGLy3iffF0mMZBkQNZGQalFUhadMkMOLUV9/+K9niSy9qlXRyELK96l9qMKLx5QJfridLIuybed+eubeCYb8rESjvt7qG49dQSvWbhElYawsr07m5kSQ1qqVpMWb6hM5Pfj8JzS0qCMNPaVjtZhU/X3BWPE+3P7IO1rZHLOkTb46lDE+GVhJY3wDMX0QAAEQAAEQiHMCEKRxvsGxtjwrN1fVimZUaoRjMifdea6WnMdo/VblSmRcp5VrbLAsu9L1NlicqT4zbXZmHS3hjzpv7qNrh2YBtU/tzs2JIK2dlhIg5vXs2DJtJEj5PrvzMWtnJcJj7Rz7bb6wkvptRzAfEAABEAABEAABSQCCFGfBVwRkfOEzr82i71f+qs2NE9/87eqR1K5VXsB8WcBeddcrWiyiFKxsxfzrw2/Roh9/Ee3btsilcSN7i/IiqiDl98z64PekNfTDWT9oY7Q8riFdcV5/YTFkMWZ0GbkH69vpXYuvGj8gaP1Uvbi1MzengpTnyKLxjkfe0djxes8afoIo0RKsPzvz4f71GZTNkhpNnTrV1tls2bIl9ezZk5KSkmy1T8RGiWIlLa+opKmLttPqbUcoLzOFLi1qQinJNRNxy7FmEAABEAABEIgZAhCkMbNVmGi8E1BLpLz91DVazKgaZ6mWiYl3HnYFKXNgUdqrV694RxLW+vxsJT1YXEbfrjtAizYcoOLSCrHOpBpEx9VPoz6tMqlDkzq21g5BagsTGoEACIAACICArwhAkPpqOzCZRCYgrapszZ10x3maIFUz7yaSILVzFnbt2kUzZ84UTYuKiig/P9/ObQnZxq9W0o27i+m1b7dpQtRoc7o3y6A/dW+ovcX3TJ63RYjWS09pQvnZaeI9CNKEPNpYNAiAAAiAQIwTgCCN8Q3E9OOHgFnJF7lCvatx/Kw8vJUsW7aMli9fTikpKTRixAhKS6sSJ7iqE/CblXTv4VJ6ds5mIUZZXJ59Qq5mDd1+oIRe/WYb7T9aJhZyVs9G1Dm/rvhvCFKcbhAAARAAARCIHwIQpPGzl1hJHBBg91x9/KydmNU4WHpYS2ArKVtLc3NzaeDAgWH1Fc83+81KOn3Zblqwbn81wSn3QBWsMiZ01qq92j3qXrXPS6dzTsgNiCEd2C6bvl63nzbsKhaCd3CH+nRym6yALWar6uxVewPchQsapNHpXXIot15VjLhqeT2je0PaebCUvlqzj2ol1aCbT21GdVIRvxzPzw3WBgIgAAIg4C4BCFJ3+aJ3EAABDwgcPnyYPvnkEyovL6fu3btTYWGhB6PG5hB+sZKWllfQE19sEhZQswREqhCU4u+rn/fZEqRmu6NaWtU56Nur7sDqPNR2EKSx+Qxg1iAAAiAAAv4iAEHqr/3AbEAABEIksH79elq4cKHItjtkyBDKzs4Osaf4vm3v3r00Y8YMschhw4ZFjZNq/WTr5rhejQ3BSyuqKhDtuOxyZ9zvmT0a0eFj5ZprsDqWUd/7j5TRRz/uEpl6ZVu9IJX9IoNvfD8rWB0IgAAIgIA3BCBIveGMUUAABDwgsGDBAtq4cSPVq1dPiC2UgjGGPm/ePNq0aZNIAsXJoKJxuS1I9VZXKT7l6zVqkGahHVCYRQPb19cwfLfxAL3//S7NJTetVk3NFRhW0WicFowJAiAAAiAQzwQgSON5d7E2EEgwAiUlJcL6xy68bdq0EfVJcVUn4AcrabQFqWo1NTsj0iqbl5mqCdJg1lycNRAAARAAARAAAecEIEidM8MdIAACPiawY8cOmjVrlpghSsGYb1S0raShxpByAiE7LrtWFlI7glRaQ1ULKQSpjx9+TA0EQAAEQCAmCUCQxuS2YdIgAALBCMhSMFwCZvjw4SgFYwAr2lZSNS5TX09UTlcKT/63KgQjIUiDuezqcalzhSDFZw8IgAAIgAAIRJYABGlkeaI3EAABHxDgbLuzZ88WpWDy8vKof//+PpiV/6YgraSclZizE3t9qYKTrZFX9GuqlVpZv/OocJOVNUovPaUJ5WdX1ZhV7xt6/B+lXFThaGUhTapZQ3PD1ddA5cRG89buowNHy0SyJQhSr08GxgMBEAABEEgkAhCkibTbWKuvCfy2dQ/d8cg7tOjHX6hWchLddPFQuviswIQzZeXlNPHvr9G3P6yjt5+6htoU5Pp6TdGcHErBWNOXVlJO/jRq1KioWJJnrtgjanqaXSwWx/ZoRJ3z62pNjMq1GNUhvbSoCclMuPqkRvy6GsdqNL5Rll1YSK3PFVqAAAiAAAiAgBMCEKROaKEtCIRBgAXn2KufpgOHjopeBvftQM/cO0H897GSUhr650dp6479ASNMuuNcGjGgi/baQ89/Qi+/O58mThhE114wOIzZJMataikYzrrL2XdxBRKItpWUZ8PW0Hlr9tHaHVXPBl85dWtRs/pp1L8wi7Lr1Kq2bWwlfe3bbcKCyhdnyu1XmK1ZPa0spFKoSmvo0t8OaX3x2P3aZlGHJnWEoIWFFE8NCIAACIAACLhHAILUPbboGQQ0AtKy+eW3P2mvqYJ08fINNP7GFzSR+s6MxXTno+8GCE99G+C1R0AKLpSCMeblByupvZ1EKxAAARAAARAAgXgkAEEaj7uKNfmOgBSTbVvkUlZGunDLNRKk0vKpF5/SgrrvwBGa/epfqX7WH+6LvluszybEpWA++eQTKi4upmjFSvoMSbXp+MFK6ndGmB8IgAAIgAAIgIA7BCBI3eGKXkFAI6C64z7817NoxlfLiC2ldi2kV40fIOJG+R69Cy8w2yOgloLhBEec6AjXHwRgJcVpAAEQAAEQAAEQiBYBCNJokce4CUNAxn2yAH3i7nGauFQFqT6+lOFwYqM3HruCft6wXbjvqu0TBl4EF7p06VJauXKlSNyDUjDVwcJKGsHDhq5AAARAAARAAARsE4AgtY0KDUHAOQEpNI8Wlwhx2aFNE0NByj2zm+5Vd70ikh6xGP3HTWOpR8cCkQgpv3G2uL92WorzSeAOQQClYIIfBFhJ8aCAAAiAAAiAAAhEgwAEaTSoY8yEIKAmMpLWTaPXzGDItvMXrxFiNDuzjmVZmIQAG8YiDxw4QDNmzBDitGfPntSmTZsweou/W2Eljb89xYpAAARAAARAwO8EIEj9vkOYX8wSkImJaqfV0hIRORGkaomXy8/tZ6ssTMzC8nDia9asocWLFxPX3kQpmEDwsJJ6eBAxFAiAAAiAAAiAgCAAQYqDYJsAW5WeffZZ4li8rl270sSJE23fm4gNZekWq7UbJSrSZ9m1UxbGahy8/wcBaQnMzs6mIUOGCHGKq4oArKQ4CSAAAiAAAiAAAl4SgCB1gTYLt3feeYdmzpxJzZo1o1tvvZWSk5M1Mae+pm+Xmprqwowi0+XOnTvp/vvvpyNHjtDll19OJ554YmQ61vWiCt9YZcVLClWQGpV4kYLUrCyMKxsRx51yCZjp06ejFIzBHsNKGscHH0sDARAAARAAAR8SgCDVbcr8+fNpypQp2qu9e/emCRMmkJFQ1LcdOXIkjR49mkpLS+nOO++kPXv2UEpKCj388MOUnp5eTZDWrFmzWruMjAwfHpOqKcn1yjXxXPUM5ORbtWpFXF6jT58+jtdjJEhjjZXZoq1cdtX3VcspLKSOj5HlDWopmEGDBlGjRo0s70mUBrCSJspOY50gAAIgAAIgEH0CEKS6PXjzzTeFZVO9jKyBqrVQtpVurOFaSDnGjUUsuxGydbVly5ZRPymqyFbddY14qZMNxbU3XiykRptmJUilVVVf4iVYWZjO7Y6L+vmI1QksWbKEVq9ejVIwug2ElTRWTzTmDQIgAAIgAAKxRwCC1ESQshjMz8+njRs3GsZLSstg48aNiTN3shtrMPFlJLLM3HP9KEjlnBiXKtClIFWtpmwZfuihh4SFOBRR7YRVrD1ywQTp1h376Lwbn6fsenUMS7wYlYUZM6R7rCHw1Xz5rPEPUCzA+HkvKiry1fyiOZlYt5LuPVxK077fSRt2FVNSDaLBHerTyW2yApCWV1TS1EXbaf3Oo3RFv6aUWw9llaJ55jA2CIAACIBAYhKAIDURpCywRowYQe+9957mdivdaVXBxFk6Fy1aJMSXaiGVyX+sYkj17d5///1qFlqeoto3f1HkPyyW+WJRzF+khw4dKv6tzu+SSy6hrVu30qeffirEoRTZcl5SFFslLJLCU3+fkSDlOaiuvKqAZU5cdmP27Nka+bZt24rEMt26das2/2D85Nz1ffI6x44dq/GQTD744AOaM2eO+PGALx53/Pjx1LRp08R8+rFqQUAtBdOrVy9feCT4YWv8aiVl8ThvzT5au+OowMRis8txGTSicwNKSa4pXistr6AnvthE+4+WBaA8q2cj6pxfV3tt+rLdtGDdfhpQmEUD29f3A3bMAQRAAARAAAQSjgAEaRBBesstt9Djjz9eLYmPdNc9duwY3XzzzTR58mRPBOlVV12lxaEanVQZw6qKS7WdKrL5dVUoqi7Ish95r+quq3/PiSA1cnNW5yfnY+ayqxfvLEjN+lQts+r89dxCseAm3KdEAiwYpWCMN9lvVlIpII1mWyupBt18ajOqk5pEG3cX0+R5W6h9XjqN69WYvtt4gN7/fleA8NS3SYBjjiWCAAiAAAiAgC8JQJAGEaQPPPAAvfrqq9XKnEjrH1vvbrrpJrrvvvsiJkhZZJm57EqhVrduXWJhmJOTI8aV7rFG1kReHltXL7vsMpGYSRVwqouxXJORQAvmQmwkSFetWkXPPfecEPJGSZ3UMdT5B0sAZZSlmNcjx+c+r7zySmFl5T7/85//iARTHH+rtpExudzm9ddfRwkbX34sRWdSbD1nbwJ+rgYOHIhSMETClZk9Gvj5GjVqlIi1jeY1c8UeOnSsXLOGsrWUXW6LSyvEtKQFVIpNafnUi09pQT1SUq6J2GiuC2ODAAiAAAiAQCITgCANIkg5sRDX3OSsu1Is8RcymUGXReFpp52m/TsSLrvBBKnZQdW706riTY3tlPfrRaRRBmA1vtXMXZf7s0pqxC7DnGk3mAVWL4abN29uWCJHbyFVM++axe8Gs+4aZQ1O5A+DRF+7WgqmQ4cO1KVLl0RHItYvhXphYSF17+6vmGUZA7p6W5UbvpkAVS2k/QqzhYjle/QuvNhwEAABEAABEAAB7wlAkFoIUv6SKmtvsgDlL6pqBtzjjjvOU0HKVlKOhVyxYoUWQyqXYGQhNRJq+gRFLVq0CFgjWxblFUxImglStqZw2Rc1PtMsKRL3oX+vR48etgQpx/6pe6PO22j+Zo8X3Ha9/+Dx64hsIWUBxhdKwVTt0qZNm0TMul+spOrZ0QtSKTA5odGzczZrllO+h2NNLz2lCW0/UCLcd6U7r1/PIuYFAiAAAiAAAolCAILUQpDqrYcs3ubOnUtS/BlZ6ezGQJq5oVq57LLV1uiyK0j1JVxYtLIV2EiYBXPlVQWpkSVWnaOfBanV3BPlwwDrrCKgloLhxGZ8PhL9Yrdddt/1m5VUFZ5qDCnvF7vpvvbtNiFKWYyO6daQmjdIE0I1Oz2ZLi1qoiVBSvT9xfpBAARAAARAIJoEIEgtBCln1lUzxsrmMgGPUX1OtwSpKurU5ELBXHbNXFlVt12Ou1y4cKEmsu1m3nUiSN1w2VUtpKG47EbzwYuHsSvKy+jz/4ylX1d+RAXHj6FT//xePCxLZKlmAcbnC6VgqrbUj1ZSM+uo2SGU7dduPyIspXVSkizLwsTFgcYiQAAEQAAEQMDnBCBIbQhSfSZX1aLmpiDlqZ111lla+RJVkBrFZtq1kHK/al96kS3/ra5bzcirIjPLsqs/96pIZ36cwZgTDqljOC2Ro1qY9YmSeF7s+qu6/6qJj3h+slwM/z1x4kSfP6pV0/tp0Uv01VuXUM2kFBp1zTxq1OzEqM07XgUpA0UpmOrHym9WUjXjrh33W7XES1HbLFtlYaL2cGFgEAABEAABEEggAhCkNgSpvoyKao1zQ5AalSnhMa+44gotXtXojDoRpPo1Gbmt2kn6Y1eQmolguQ5VUNq1MKsJoIx4SBFtVW7GzLrqx88BCFLvdmX16tXCfZfPJrvu1qlTx7vBfTiSaiUdM2ZMVF2ZOdvuV2v2CUp2xKg+y66dsjA+3AJMCQRAAARAAATikgAEqQ1Byk2WL18uapLypVoL3RCkUrw99dRTonQKX9JFl615L774IvGXZb6aNm1KAwYMoNdee01zuVUth8HEluqKrG+nisJgfTgRpDxfWZKFkzLJq3fv3jR8+HCxFr6cCFJuz4KTY2Alk8aNG1NRUZFmWZbjsoXn22+/1ZhyOxYanDlUzSos5zV16lTLh75Nmzai1AyLFi8uCFIvKP8xxuzZs2n79u0oBfM7Emkl5WeG40mjccmMuTw2i9EzezQKGgtqVOLFqixMNNaFMUEABEAABEAgUQlAkCbqzhtktz3xxD/cP4MlIUoUZHYEKbNg1+NevXp5gsWOIGVX2p8WTqafFk2mXZu+E/PKatiO2vW6lDr3v1n8W3W37T7kHsot6EP/m36naM/uwCcOf0BrKxf22+rPaNZr51HJ0b2iTdEZz9Mvy9+LuxhSdSPVUjAdO3akTp06ebLPfh1EWkm5/BXXJfXqhxjJw6kYVeNM1RIvsJD69YRhXiAAAiAAAolIAII0EXf99zVL66ZRdl2nls9ExMhxhjNnzqSSkhIhSFmYun1ZCVJVaBrNhcVnz6F/DxCkZnMeOH4qte52rnh72y/z6cNnikyXF09JjfSLlCKMX0cpGBIJnzjjrtdWUmnp3H+0zPQc5mWmBGTPlQJW79YbrCxMfnaa248x+gcBEAABEAABEFAIQJAm6HFQXY1l7Kl0W1XfY5fWP/3pTwlKyXrZalzdwIEDhWunm5ddQVq7TkPqPuQuyqhfQIf2/UYfPn0yHdr3K+U07S6SIbGFU2bI5fmyoBw4/nU6cnA7TXu8h7CCSpGpitzklDo05rqFlNWwkBZ+cist+2qSWG48C1Je3+LFi0UiMI4jHTZsWFTjJ908X3b6jpaV1I4gVUu/7D9SRv+et4XSU2oalngxKgvTtVmGHQRoAwIgAAIgAAIgEEECEKQRhBlLXakuuWom31hag1/mKutWeiFWrASpGZNvPrxZiEcjQSpfS05JF7fr26oiVVpYuV08Z9nVc1RLwTRv3pz69u3rl+MXlXlEy0oalcViUBAAARAAARAAAVcJQJC6ihedJwoBmfwmLy+P+vfv79qy7QhSFoqLP7ubNv38uRZDKicUiiDdtXmJ5q6ruvEmkiBlfuymyi7aLE69ctF27SCF2XG0rKRhThu3gwAIgAAIgAAI+JAABKkPNwVTij0CXiW/sRKkVjGkEKThnS1ZCobLJLHrbiKXgoGVNLyzhLtBAARAAARAAASqCECQ4iSAQIQI7Nq1i9hSyhY0LjuTn58foZ7/6MZKkKrJh1T3WrjsRm4r1FIwQ4YMiVzHMdYTrKQxtmGYLgiAAAiAAAj4lAAEqU83BtOKTQJuW9CcCNL+575CbXtOoAO7f9ESFYViIaUaNemthwtFUqRETWqknka2hn/yySciu3Kil4KBlTQ2P6cwaxAAARAAARDwEwEIUj/tBuYSFwQWLlxI69evp+zsbGILWiRrNUpBagSKxeZpl39O0x7rLsSjWRt9ll2rpEac7CjYuDxOvGfZ1bNUS8HwHrudXdmvDwaspH7dGcwLBEAABEAABGKHAARp7OwVZhojBNSMrFyblBPgROqyEqQsNouP7KYvp15AW9fNEcPWb9yJOvS9muZPuyqkLLsy++7Pi1+lBR9cL0rCZDVsRyeOeJCKj+yhr966JOEEKXOVPzx4kV05UufHjX5gJXWDKvoEARAAARAAgcQhAEGaOHuNlXpI4PDhw8Rf1Nmts2fPntSmTRsPR8dQXhBw84cHL+YfqTFgJY0USfQDAiAAAiAAAolJAII0Mfe92qp37txJU6ZMIY6BZBfTsWPH0tChQwPa8RfwZ599llatWkV33nknNW3aFPSCEJBf1JnnwIEDE9atM54PiZrIKpFLwcBKGs+nHGsDARAAARAAAXcJQJC6yzfqvbN45C+LK1asEHNhcdS7d28aN24cpaamitdKS0uFwNyzZ0/AfC+//HI68cQTtdfefPNNUYdx5MiRNHr06KivLRYmsHTpUlq5cqUoD3LqqadSWlpaLEwbc3RAgPeX9zmRS8HASurgwKApCIAACIAACIBAAAEI0jg+EFJAGi2Rvzw//PDDlJGRQWvWrBH/3bVrV5o4cSLNnz9fWEtV4alvE8fYIr40WSYkNzdXWEpxxR8B7DGJH7727t1L3bt3p8LCwvjbZKwIBEAABEAABEDAFQIQpK5g9Uen06ZNo/3792vWULaWPvfcc3TkyBExQWkBlWJTClC9+JQW1EOHDmki1h8rjI1ZcBwpf1nnuNIOHTpQly5dYmPimKVtAmrMcKKWgoGV1PZxQUMQAAEQAAEQAAGFAARpAh0HGQPK7oV8mQlQ1UJ6+umni7hRvkfvwptA6MJeqhprWFRURPn5+WH3iQ78RWDjxo20YMEC4RafqDHDsJL660xiNiAAAiAAAiAQCwQgSGNhlyI0R70glQKTExrdf//9muWUh+Mv1bfeeitt2bJFuO9Kd94ITSUhu2HL8+LFixM61jDeN14tBTNixIiI1qCNBXbSSso1eIcNGxaVKS9ev4eoRg0iqkH8v3sOl4h51BCvEe09XFr1NtWgPYeOVb3++3v86p6DxeLfVXeLZrqL2//x1l+Gt4rKOjEoCIAACIAACMQLAQjSeNlJG+tQhacaQ8q3slh66qmnhChlMXrRRRdR69athVDNyckR4lQmQbIxFJqYEJCCpV69euILO7PGFT8E+EefTz75RLhnR7oGbaxQWr9+PTVv3tzybG/btVksSfxdQ/c3v1CDaPvuLeJ9qRcn3TwlKIYt23fSDU9MozY9B3iCKzu9Ft0yrIUnY2EQEAABEAABEIhXAhCk8bqzunWZWUfNli/bL1++XIhRTn5kVRYmQVCGtUzmypmKOfkLf2nv27dvWP3hZv8RUN2zeX95n+P90sTl7t9F5u7NvwvNGlWicvdmYVTkv7ft2hJgYXTChgVpl7YnmN6y+MeVdNtjr1KvkX920m3Ibeul1qBbR6DGcMgAcSMIgAAIgAAIEBEEaYIcAzXjrh33W7XEy2mnnWarLEyCoAx7mWoCHGQkDRunLztYtmwZ8Y857InArruxWu5HFZpSTLK1cunP/xPcf1i9qMo1tppbqzvbcsHpV9OFI68JKkivu+8pGjDuRncmoOsVgtQTzBgEBEAABEAgzglAkMb5BvPyONvup59+KlZqR4zqs+zaKQuTABgjusStW7fSnDlzEjoBTkSB+rCzWCoF8+S//48yc9Np+54qayZbMYVV0yOhaXf7GjdoSq8/8HlQQXrZX+6n3iP/TPWbFNjtNuR2EKQho8ONIAACIAACIKARgCCN88MgM+ZKMXrZZZcFjQU1KvFiVRYmzhG6tjxpRWPr2fDhwz23oh3Y/QvNfeti2rpuDtVMSqEThz9AnfvfHLDeivIy+vw/Y2nL2tk05rqFVL/x8a7xiLeOVUs4l/rhkj9+vN567w268Y5rqFmXHErPTPHjFAPmxIKUhanRxS67LEg5hrRNj/6urwWC1HXEGAAEQAAEQCABCECQxvEmOxWjapypWuIFFlL3DglbSdlampubK0qFhHuxgPxp4WT6adFk2rXpO9Edi81WXc+hLgNu1QRlWWkxvfVwIR3a92vAkAPHT6XW3c7VXvvmw5tp2VeTqPuQe6jn0L+HO72Eu58T/HAiK7dKwWzetoc2bdtLC39YJzLDbtm+V/z7xC4t6boLh9jiLQVprbQkanVirq17otkoWBypFKQNmhR4EkcKQRrNk4CxQQAEQAAE4oUABGm87KRuHdLSuWfPHtMVNmvWLCB7rhSwerfeYGVhOJMortAJlJSUENduZGtaYWEhcUxpqJe0Zv668iPDLpJT6tB5d/xCtes2pG2/zKcPnymiguPH0Kl/fo9+WvQSffXWJQHCU98m1Hkl+n0yszLXnuUatE4uFpwco7lp2x5auHSd+O9FS9fT5u0sRPeZdpXfOJse+uvZ1KuL9fP56NMP0aRnHhZ9sdtuXmGWkyl63nZo3zH01wv/aTiuFKS1M7I8iSOFIPV8+zEgCIAACIBAHBKAII3DTeUl2RGkaukXFq4PPfQQ1a1b17DEi1FZmD59+sQpPW+XpWZlZcHCwiWUiwXprNfPo5TUenTSn56i5JR0OrTvN5o/7RqSIlVaQKXYlMLYMm8AACAASURBVJZPvfiUFtTiI7s1ERvKnHAPEf/osHr1auGya1bmZzNbOZeuE9ZNYeXc/rvVs3oRTNtIWZR++fptlu1VQcqN/e66GyyOVApSXocXcaQQpJbHCw1AAARAAARAwJIABKklIjQAAfcJqK6dXJ+U65RG6pLWT+5PL0iNLKTdB/9NxI2yiNW78EZqTonaDwvPTdv30MIf1ivCc71rOK69YLCl665ekMaC665ZHKkqSL2II4Ugde3oomMQAAEQAIEEIgBBmkCbjaX6m8DixYuJLdEsRlmUmlnTnKxi85rZNPOVM6nk6F5SXXY5odG0x3uI1+XFsaajrplHe7YtF+67Uqw6GQ9tqwh4LTzNuNtx3dULUu7L7667ZnGkqiD1Io4UghRPPAiAAAiAAAiETwCCNHyG6MFlAuyKOvv+8fTbwhnUoFUXOu2RGZSclu7yqIHdezEHTirFpULYhTeUeEOesVkcaZseEwKSGnFbdtOd8dIoIUpZjJ5y1mRq3OJkIVTr1W8hxCm7/eIyJ8DCk693P1ss/l7043ph/fTTZeW6ayRIef5+dt01iyNVBakXcaSJIkhXbj5AlZX6U11J/GKjzNrijUpSGlQSNcpM89NjgLmAAAiAAAj4mAAEqY83Jx6mtuWHubT87Sdo85JZYjk1k2tRq4HnUO+r/s+2qPRCDFqx9moOaqkQTnDEiY6cXMESG7EoLTrjeVORKe/dtPozIUbT6jS0LAvjZG7x0JYF6B/i85eq7LYxcAVz3ZVZdvXLYNfdZp1ziP/222UWR6oKUp6z23GkiSJIR97/MdXL/b2u6+/K9A/5qVOq2j+r/qOympKtpIb1WKxWCVp+v1G9VPF3w3qpv79WQQ0zUrR2VW2q7qmsqBAiGILXb08l5gMCIAACoROAIA2dHe60IPDzZ6/S149PNGzVrM8IGnT3G7YYeiUGg03Gyzns2LGDZs2aJVx2+/fvT40aNbLFyaiRPqlRMDdctcRL14G32SoLE/LEYuDGWBWfRmiDue6aCVLux8+uu0ZxpHpB6nYcaaII0lH3f0wZUpBG7dllAfuHJbaysuJ3TVshxKqw0FZUUMN6KdQwI5UqK8qoQ34WUSW/xv9mIZumWXSjtgwMDAIgAAIgUI0ABCkOhSsEykqKadqlPejwzk3CzbboLy9QdvP2dGTPNlr1wQt0dN8OOvnGZ2yN7aUYNJuQ13NYtmwZLV++nNLS0mj48OHi71AvteaoGkeq9qfPsmunLEyo8/Hjfb/+toXen71CTG3Rj7Fj+XTC0sx1N5gg5f65DAwLU79dRnGkW7bvpBEXXKdN1W233UQQpJu37aSLH/+Mclp29dsRsDkftsJyU1azFVRRwdbWFCFQWaiygK0sL6ecjFrCIivEbSWL3FSIV5uE0QwEQAAEwiUAQRouQdxvSODgtg304bX9qOTQPuo6/jbqdv7tQUkd2rmJlr/zJK368AXRjl17e1x0D3U841oRF6nGkHY9/3ZaMe1p2rZsfkA7dQB9f/xebqeT6PgxV1PzvqcHzMVOW68FKU9w3rx5tGnTJsrJyaGBAweGnOTISpAalXixKgsTT8d+/jeLacSZl1FSrdqU1ayn+DteLyPX3W8WzaczLxxpumS/uu4axZHqBSkvasC4G4mFqRsXBKkbVKPZpypeK6miolwIU/77+Px6Qrh2aFrvd4trOXVslh3NyWJsEAABEIgbAhCkcbOV/lqIaiFlcXnSDU9T60HnWopXtQHfxwmMGrTuqglSs1X2u/VFatn/TPG2KoaN2ofSNhqClOtXzpgxgziulGNJOaY02MWZc79843xq3+dKatn5DBEryvNe/Nnd9MPsB8WtepddNeZULfGSSBbSq2+8h15/60PBh8VoWmYTqpPTyl8PVIRmY+S6ayVIeWg/uu4axZEaCVI340gTRZCO/+db1LRTvwidwtjvRsTFivjXchHryp+jxx+XRZXlZb8L1ioLLARr7O81VgACIOANAQhSbzgn5Cj6GFIWmN0m3EkdRl0RkNBo0f+7g1a894ywdva/fYqwYLLVcsHj11G3C+6oJkg5/rTfXycLt19phZUxqapwlIK2YWFP0d+nNw8VLsTJqel01pRllJKRpQldJ229zPR74MABIUo5A2/fvn2pefPmpmdJtYQaNTJy15U1SvVCNVhZmEbNTvTteT64ZwNtXjeHDu3ZIObYc+jfLefaqfcIYpdd9WJBGq+itFfXVvTao5dry7UjSLmxH1139XGkRoLUzfIvEKSWj1dCNqgSrBXC9VcTrPmZVYI1P1O8xi7CuVn+c4VPyA3DokEABKJOAII06lsQ3xNYO+u/tPD5W4XrrrxU8adaUs0SHQWzTkoxK0WiKlL1rsJSIMvx0zJzTN2K9W1VK62XgpSZrV+/nhYuXChcdrk+KdcpNbs4idHSL/+P1ix5TasxmtWwHbU94SLqePK1ARl2ue2HT59MaXVyDEu8GJWFadtzgq8OLAvQn/43hWoQ0eLP7602t4z6BTTqqi+J/za7jAQpt41nF17VddeuIPWj664+jtRIkLoZR5oogvTM2/8ftewz2lfPfuxOpiqzsIhhzahFOXX5TzJ1aJpRlVk4IwWxq7G7uZg5CIBAiAQgSEMEh9vsE2BB+fOM/9B3U+7ThKm0UpYWH7KMNXUiSHevXUqf/mWYmJzqmsv/3r78m4D36uQ0td22oGhMVGuhLlmyhFavXi3E6JAhQyglJcX+BsRRSxagq/83hbasm0tb1s2xtTIrUWomSKUoZUspu/HG08Wuu689egU1bZxNdgUprz89K5WadW7gGxT6OFIjQcqTdcttN1EE6ajr/kXtBl/om32Pz4lUxa9WVrAbcC0qLyul4/MzqUPTusIlmIVqp+b+efbicw+wKhAAgWgRgCCNFvkEHFfEM754t3DPlYKxYbueEKQ2zgK77M6ePZt27dpF+fn5VFRUZOOu2G8SigA1WjWL0sKeFxq68J5+1mU0b8FiU1jxGlcqXXd/2/wr9R7cxfZh8ZPrrj6O1EyQulX+JREE6cIfVtDVD0yBILX9hES+obCoCvffWlRRViqsqeVlJUKwcombTs3rR35Q9AgCIAACHhKAIPUQNoaqbqVUBSlcdoOfEE5u9Pnnn1NxcTF16dKFOnToEHdHSgrQQ3s3CkuoqNYQwavnqfdUE6VWglQOn5JeX2Thjafr4b+eRSd0bORIkPrNdVeNIzUTpG7FkSaKIL3kjsepy5jr4+nox8VaqoRqOTWsm0LlpcUioRJbVHPqsjUVIjUuNhmLAIEEIQBBmiAb7fUy2T32m2duEkmMZJkVTiz07TM3028LZ4gERvoMuvrEQhwfWnDSKArmLquPIa1ZK0VzrWW34GEPf0Sc1EjNvCtjQENt63UMqbp3O3bsoFmzZomXBg0aRI0aNfJ6ayM6HgtQdr3lv7/7/N6IC1CjyepdeO0KUu4r3uJK2XX3wZuG0xnn93e0r35y3VXjSM0EqVtxpBCkjo4NGntAQIpUjkvNqcN/alKHJvVErGqnArj8erAFGAIEQCAEAhCkIUDDLdYE1HhNo9ZqwqFgbTkO1IkgTU5LD4gV1Y+til5+L9jYattolH0xo8yxpBxTmpaWRqeeeirVqVPHekN81EJaQbeun0tb1s7xRITql6+KUieCVIrSeCoN06RhLVq7tMqN3smV0zyD+E+0LzWO1EyQ8hzdiCNNFEF6/vV/pxPH3xPtrcb4IRJgd19OolQlUpOoQZ2kqiRKQqTmhNgrbgMBEACByBGAII0cS/SkEGABt+WHObT09Ydpx6pF2ju5nU6i3lc+TPVbdgrgxRbM+ZOuoW3L5ovXM/PbUNthF1LHM64VCR1m3z9eWFb11km9hZQFKV+ybMzmJVXWRL5aDTyHOp19I2U3bx8wtp22fhKkPPl58+bRpk2bKCcnhwYOHCgy8Pr1EgJ08RQ6tGej+JsTd/jhknGlL82o1OqQOplXPJWGKdk3h8qO/Oxk+eQX1101jjSYIHUjjhSC1NGRQWMfEWCRyv+/1qheKmWnVVJDkem3nqininI0PtooTAUEEoQABGmCbDSWGV8ESkpKaObMmcR1SgsLC6l79+6+WuDBvRvoZ5kNN0pWULtAft7fnV6cXmG3eUC7eHHhrSw/SMW7Pib+28nlF9ddGUcaTJC6EUeaSIKUY0hT62Q5OR5oG1MEqsrRcLIkTpTUvnFt6tCE41GTYUWNqX3EZEEgNglAkMbmvmHWICDE6IwZM4gz8Pbq1YtatmwZVSrSEvrz4v+ImFC/WELtQNl7OIVemN2a+G+nF4vSenkdqVZ6ttNbfdWeLaRsKXV6+cF1V40j7Tb0PMMluBFHmkiCtP3gCykj17yer9Nzg/b+JyCtqKJOal46tWeBWgexqP7fOcwQBGKPAARp7O0ZZgwCGoGNGzfSggULhMsu1yfNzvZWFH2/eA59/785tHrevdSyCcWUCNUfIxajM5c3pu9+cZ6dMl5Kw8Sq664aR2omSHm/Ix1HWjepjG4fHX/ZrtVnY9r0OXTrQ88QBCn+jydQoNah9k3qVCVLQn1UHA4QAIEwCUCQhgkQt4NAtAlwgiNOdMTJjYYNG0YpKc6tfKGsgcXodZcM0G6tU5uoc0uilnmh9OaPe1iUsiBlYRrKFetxpbHquqvGkQYTpJGOI00kQdqyz2jKadk1lMcC98QpAZEsqbyMGggLKgtUdvFlger8R704RYRlgQAI2CQAQWoTFJqBgF8JsMvu3Llzafv27ZSfn09FRUWeTPXBu/9Mn34wpdpYLEz7dCDK9dZYG9E1f7G8cciiNNbjSmPVdVfGkQYTpJGOI4Ugjehjh85inIAoOVNRJkRpe3bxzWMLajIsqDG+r5g+CHhBAILUC8oYAwRcJlBcXEzTp08n/rtjx47UqVNgFmOnw+/evZu+/vprYXlt27YtnXTSSSKjr3pdd+kA4a5rdrELL1tM66Q5Hd0f7cONK43l0jDHdn9M5ce2ONoIzrqbV5hN6ZneWOj1k5NxpMEEaaTjSBNJkDbt3J+adurn6EygcWITEC6+ZaWizAwnSWIX30Gd8xMbis9XX15RSf9dtJ2mL99DBQ3S6K6RBZSaXNPns8b04oEABGk87CLWAAJEtGPHDpozZ45IcjRo0CBq1KiRIy5ShHJM6s6dOwPuZTHat29fGj16tPa6lSDlhmwtbZVHIr40FoVpOHGlYv05rcSfWLvYdffo9qmOp82itNWJuY7vi8QNMo40mCDlcSIZRwpBGomdQx8JQaCykioqyoXFtH5qBfXr0EjURO3comFCLD9ai5yzei9Nnre12vB5mSnUNjedxnTLoYYZf/yIWFJWQX95ey3tPlxGqck16LFz2lC92snRmj7GTSACEKQJtNlYavwTYIsmx5RyHCnHk3JcabBLFaG7du0Saf+DXaowtSNIZV9SmHaKbiLgkA5AuHGlKen1KSPveGJX3li6Ys11V8aRWgnSSMaRJpIg5fhRjiPFBQKRIFBZUSFKzDRIr0HtG6fTgONzqSNiTyOBNqCP17/dJqydZldSTaLLiprQyW2qSjrBQhrxLUCHNglAkNoEhWYgECsE5s2bR5s2bRJlYLgcjP6SIpQf/p9++slShBqtm4XpgV1raPni9xxhiWVhysmO3lrYzNF6ZeNYjSuNNdddjiMdPu6WoHsUSbfdRBKk9XILqN3gC0M6/7gJBIISYOtpeZmwmLb73bV3YKcmgBYBAlKQ6q2dP246RE/P3kRHSqpqcF8zoCn1aZUZgRHRBQiERgCCNDRuuAsEfEuAXXZXrlxJHTp0EOVg+IqECDVacGnJIdq95XshTp1csSpMEy2uNNZcdzmO9KJrJ1kexQHjbiQWpuFeiSBIn3z5LXpqytsEQRruacH99ghwYqQKKjt2lOrXJurfoREdn59JnQoa2LsdrQIImAlSbrTjYAn97b31QpTKeNHkmjXo8S9+o+9/PSReu2NEc3pvyU5hZdWLWramyrY9mmfQ1QOainjT3YdK6ZMfd9HnK/dqc2nXOJ2GdaxPPQvqidfUe6/s14Q27ztGHy3dHTCGvh+25p7TM5dO6/zHWeB+3vluB81atVcT1zzWRSc1pvzsGE1gkaBnGII0QTcey04MAh9++CGFYwm1S4mF6fZf5tGRg9VjVYL1EYulYsJ14Y21uNJYct3lONKpb6y3PLaRiiNNJEGaWieLuoy53pItGoBAJAmIxEilJVQ/jURSpP4dGlKngsAEe5EcL976CiZIea369+ukJgUIUk5q9M26/SIOlQXh3ae3oFaNqsJPVEH7p245dEaPRgGvGbGUllhVkKrtpOgtLqvQxLL6vjoHNd5VP5Z+rvG2r/G4HgjSeNzVBFvTwW0baP6ka2jbsvlUM7kW9bjoHup4xrUBFNgdaPb942nrD1/R6U/Mpuzm7eOWkrSGshjlyyouNJIgDuxeIyympccOOeo2FkvFJFJpmFhx3eU40pXfWVtSIlX+BYLU0WOOxiAQFgFVnJ7SrgF1aFoXSZEsiFoJUpn0SAq4gpy0aoJ0/9EyTRxK4cnDBrtXFYRs6bzvo18CEiWpwpf7Ui2sqlDmfq4dmC8sq9zP5Hlb6MwejYQolmvTjzVlwVZh4eU+bxxyXFhnDjd7RwCC1DvWGMkBARaQP8/4D/084xXavfYHcSeLzRanjKVOZ9+oCcqykmKadmkPOrxzU0Dv/W59kVr2P1N7bdH/u4NWvPcMdR1/G3U7/3YHM4mNpk6TE7m5KraWsgsvi1OnwpRrl3Lio1ipYbp+R116YXbrkHByXClbS7k8jN+vWHLd3bepHVWUBS89E6k40kQSpHxGTxx/j9+PKuaXIAREUqTSY1Q/rZL6SXHaMjoZvv2MPBKCVO/Gy1ZTo9fMhKuVeNW7AquWTzNRqbZRRbI6FrIE+/lkVp8bBGls7VdCzFZaM39bOMNwvcmp6XTWlGWUlpVD25d/Q5/+ZRg16zOCBt39Bv382av09eMTA4Snvk08QZRC9KOPPhKWUC+toVYcpTBli6nTK5ZqmCZKXGmsuO4e3NaKSouDZ5fm8xgJt10IUqdPNtqDQOQJVFaUU1kJi9MK6tc+hwZ2bEy52XUjP1AM9hgJQcpxoXpr6HH1U7XyMFIQrt52hO7/eIOgpE+SpH/vxBb1AuJPVUumkSuwHr3axmxb4LYbWwcWgjS29ishZsuCdM5DF1NKegb1vur/KDktnQ7t3ETfPnMzSZEqLaBSbErLp158SgvqsQN7NBEb6xClCP3mm29EvVA/iVAjtqEK01iqYRpuXCmXhslq1tPXR5OtpCX75lL5sS2O5sm1SfMKsyk9M7jV0lGnQRqXFdelA9us6wtFovxLoglSjiHlWFJcIOBPApVUWV5BpSVHqmqdtsuhcf0L/TlVj2ZlJUjtxJCyINWLxI5N6wrxqYo+vwlSWEg9OmQRGgaCNEIg0Y37BKT1k0fSC1IjC2mX8/4i4kZZxOpdeN2fbeRHYCHKltCvv/7ad9ZQO6sNV5jGQg3TeI8rjQXXXXbXZbddqysScaSJJkjbD76QMnILrNDifRCIPgEuJVNRTg3Sa1J2arnI1juoc9Poz8vjGdjNsitdY9VkQzLzLgtS/estG6bR7J/2adl5jUQrJzmSV7B4U71brip+Q3HZ9RgxhosQAQjSCIFEN+4S2PLDXPrynxdQyaF9pLrsckKjD6/tJ16XF8eanvbIDNq7YZVw35Vi1d0Zutf7okWL6LLLLhMDZGZmUqNGjcTfsXqFk5G3VV5VjKmfr3DjSjmmlGNL/XqF6rqbmZtOeYXeWNfsuO1GIo40EQTpbQ89S+9O/1IcRwhSvz6VmFdQAr/XOeUyMoWNUmjA8bkJk6nXTh1S1cppJkiZrxSVKms1flO9l62Td5xWIJIPWZWX0YtOtR99wiJezwkt6pHq8qsmPuK5yXIxuw+XIalRDH00QJDG0GYl0lTN4khbDTwnIKkRM2E33S/uPVeIUhajJ93wNOUe31sI1Yzc5kKcsttvLF6bN2+mgQMHVpt6WlqaEKa5ubmUmpoai0sTSY8O7FobUqkYvwvTcOJKeTP9XBomFlx37QhS5hxuHGmiCdKWfUZTTsuuMfl5g0mDABPgTL3lJcUiGVJRYX0Rb9q4fkbcwpGC1GyBLOYuK2pCJ7ep+rEwmCDVx20axWiqbrv6Mc2Er5EVNFg/Mj7VKo4UWXZj61hDkMbWfiXMbIMlNmJR2vfax01Fprx383ezhBhNy8yxLAvjV7C33347TZs2zXR6LEzZWiotp35dh9m82Fp69ODWkEvFdG5J1DLPn6sON66Us/ByXCn/7bfL7667XsWRQpD67WRiPiBgk4Bw6S2j+rVrULtGKcKlNx7rmxpZNZlQXmYKndI2i3q3rEcNM/6I7w8mSPW1Q1WXXpW6LM+ybPNh7eWTWmfSyC4NKD87rZrwNROOLDj//dUWWrX1iLiH5zygMJtO6/xHaS9pDZ2/dj8dKanQ2o3umiMsqexKjCs2CECQxsY+Jfws9UmNgrnhqiVeuESMnbIw0QR8aPuvtO6L12nbj/MpvVEzaj1kHOV1LhJTshKk6rxj2Woaanwpr9/vNUzDjSutl9eRaqVnR/OIGo5devA74j9OLy9cd72KI000Qdq0c39q2qmf0y1HexDwNYGqEjLFItb0lML6NK5fYidC8vVmYXJxSwCCNG63Nv4WptYcVeNI1ZXqs+zaKQsTLVIsRNd+8Totff0h4SZTUVmpTYVdjdsMGUePz/yJFi5c6HiKbDFld152642lKxxh6udSMeG48LKF1I9xpaG67vJ5bNYlx/Wsu3bcdsONI4UgjaVPF8wVBCwIiFjTUqqfXoMKG1ZZTTu3aAhsIAACHhCAIPUAMoaIDAErQWpU4sWqLExkZuasFxaiP77xEP38+WtUXkFUSX8IUX1P+8uS6LfiVFp+KJ1+K3ZeNkNaTaVbr7OZRq91qMKUraW52UTsylunyjPIN1c4opQX4ce4Uj+77toRpMw1nDjSRBOkHD/KcaS4QCDeCVTVNi2m7JQyOqVdAxrf3zpzd7wzwfpAwE0CEKRu0kXfIRHgzLlf/esyKhxxCRWcNErEinJc6Pev/JN+fGuS6FPvsqvGnKolXvxkIV36+oO07os36MC2jcIiai5DjbGxOF1xKJ2+3hdaAgYWp82aNYspqykL091bvqcDu9Y4OkuyhqnfMvLGY1ypX113vYgjTTRBWi+3gNoNvtDRs4jGIBDTBCorqbysRCRBatc4jQZ0yKVOsJrG9JZi8v4kAEHqz31J6FmpllAjEEbuurJGqV6oBisL07Cwp+ucZXyo6pbrVIjqJxkJq2mslY+Jt1Ix4caV+smF16+uu17EkUKQuv4RigFAwDcE2GpaWnyI6iUdo3NPakFDurfwzdwwERCIdQIQpC7vYFl5Bb09dwW9//VP9P3ardpoLfOyqVOLXLp8RA9qk/9HxjCXpxMz3XMSo+XvPEnrZr+p1RjNzG9DrYeMpw6jrgjIsMttP715KKXVa2BY4sWoLEzrQedWYzF16tSQ+Zx33nkB96pCtEwXHxryIAY3RsJqynGmbDmNhYtLxbDFtPTYIUfT9aPFNJ5ceP3qumvHbTecONJEEKTn3/B3Wvj9CvG8pdbJoi5jrnf07KExCMQbAU6CVHrsCGXVKqF+hfXp/EEd422JWA8IeE4AgtRF5L/t3E9/uvu/dODIMdNROjRvSFPvPJNqp9ZycSbo2g6BSAhSGR+65vPXqayykiqVREV25hBqm0Symsr4UhanoQhTP5WKCVeUpqTXp4y8431RGsaPrrt2BCk/c6HGkbIgvbh3A6pRo4Z4dGvWrCn+m/9OTk7W/k5KStJel21Dfda9vg+C1GviGC9WCMiappnJJdSP40wHtI+VqWOeIOA7AhCkLm2JKkZrJdWk68f2pglDumjCc92WPfTGrGX03ZotEKQu7YGX3R7e/isteOxq2rJ0HrFF1HmEaORmmyhW01ATHzFpP5WKiZe4UraSFu/6mPhvp5dbWXfdjiOtTceEIOWLhab8wwKU/7Ao5T/y32obp4yi1V4VpDyHE8ffE62pYFwQ8CUBIUxLj1UlQGqbTeOQAMmX+4RJ+ZsABKlL+/PgG/Po5c++F71PumoYnd67ra2Rtu4+SJM/XUKvfrFUa39CYVO6aGhXGtKjFbEL8P+9+bXou3ZKMn356EVUv166aMvvXfPkJ/TlD7/Q4O4t6dErhwoBzK8/Me1bmjp7mWat5T7/fkF/zV1Yvfdflw+hdVv20gsfLxZjfP6vC+juKV+KfieOOZG6tc6jSe98Qys27CAW2zed1ZcuGd49YH1W69DPVz+mui5b4KLUiIUoZ8xdM/N1IUTV0i1RmpI2bKJYTcMRppyRlxMf8d/RvuIhrrSiZCsV7/rIMcpaaUnU6sRcx/dZ3WA3jjRUt107glQKU2kllaLUau5+eR+C1C87gXn4noBIgMTCtJyK2mbTwE551Lh+aEkIfb9WTBAEIkwAgjTCQLm7YyVldOqtr9DWPYeEMHz2+tNtjWLl4iuF7TtfraA7XpwlxOAbd55JXVo1Fv2r97NwvO5PvQPmop+Eer8qSNV2ekFqthBVdNtdR7Ax/S5I/SxEjfZIWk25fAz/t9NLlo/xc6xpOMLULzVMw3Xh9UNpmJJ9c6jsyM9Ojxhl5qZTXmGW4/usbrDrtjtg3I3EwtTJlVJ+mC47qUpIm1lI402Qcgwpx5LiAgEQMCHwe2be7NRyYTEd2DGPcuvXBS4QAIEgBCBIXTgeRsLQahhVnKlCkS2N5/7jbSFupUX08LFSLTZVCk/u30ioSkutvs+/vzJHs6SyYNaLQ72FVVpeeRz53q4DR7R5SOHtZB316qRpFl21Xz/H07IQXffF6/TD6w/5ziJqdcb4/USwmoabkZfFaTRrmIYrZk0F4QAAIABJREFUSpNq1aasZj2jFlfqN9ddu4I0lDjSRBSk7QdfSBm5BXY+btAGBBKbAAvT8lJiYVrYsBadV9SGcrPrJDYTrB4ETAhAkLpwNBb/vIXG/fMd0bNqOVTdeOWwUsgFE7F6oXl8QSNNyMmkSLWSk6q9VrNGDc1SqwpXVbxKkauKw2CuwPokTHJN8nVVpJqNKcWxug79mC5sS1hdxroQNVp8pKymubm5lJqaGhZfN24OV5hGs4ZpJOJK2VrK5WGicYXjutuscw6xC2+kLrtxpA2aFFCvkX92NGwiCNIB51xDm7bt0LhAkDo6ImgMAkRUSRVlpXTs8D7q1y6H+ndopHm2JSKeHQdL6N9fbaFVW49QUk2ic3rm0mmdA6tNcK32x7/4jVZuOUz3jm5B+dlpiYgqodYMQerCdquCVBVlRoJUCrkVG3cailienpHA1YvUdsflVBOfVq6z3LeRONS7GatWTytB6mQdw05oHRDzate12YUtM+1SCtGlbzxEZeWVVO5R1lwv1yitpr8VpxC79Dq92J2X65rK2qZO73e7fSyXionluFK/uO66GUeaiIK0ZZ/RlNOyq9uPLfoHgTgkwDGmJXTs0F7hynveKW19HWPKonDO6r305ep9tGFXsdgPFpC9W2bSyC4NqonEFVsO08dLd9GyzYe1tie3zqIL+jam1OSa4rWSsgr6y9traffhsoD9vWZAU+rTKlN77fVvt9H05XvoT91y6IwejeLwLGBJegIQpC6cCVUIGsWQqjGmoQpSvUW17/HNhKBVXXPtCFIjCykEKdG2TRtp6aev0YIpD1Dt5BqUU7uqrEO8X/FqNQ23VEyrvKrkR9G4wnXh5dIw7MLr9RWO6y7HknJMaaQut9x2402QcpkqfamqgedOpM3bd2pbAUEaqVOJfhKWQGUllXHyo+QSOqWwAY3rX+g7FNJC+f2vxjW/U5Nr0GPntKF6tZPF3KWANFqI2nb1tiN0/8cbqEfzDLpxyHFC8E6etzVAeOrb+A4OJuQKAQhSF7CaxVHKoYwEqRNXV05ipLdadm6ZS//9cjmpFkx1HL37rH7Z+gy9qrXSiYXUyTpUl10nyZ9c2LKALn/4Zi5df/bggNfq1qpBuXVqUqusJMpNr/qlL56vcK2mzIYtpuzO26iRf37dDCfxEZeKiVYNUxalM5c3pu9+qR/SsYtWXCknN2JLqdOLXXYj6bprV5C26TmA2vTob3u68SBIKyoqxHqlGNX/PeyCmwIEadPO/alpp362GaEhCICAMQEuF1N27Ahl1SoVFtPzB3X0DSoWpM/M3kS1U5I0C+fuQ6U0ZcFWkiJVtWq++b/tdOBoudaWraVPfPEbHSmp+nyRbaXYlJZPvfiUFtRDx8oDBK9vwGAirhGAIHUJrb4O6T8vGURjTqoqmmwkSNUYULZavnLbWBFjoPajd5eVbrvqElThqRfGj18zXJSO4UuWZdm656DIAhwpQepkHWpbPwnSfsfVCnoqWJzWSalBrTKTqG5KjbgXqJGymkq3XpceOUfdhitM+3TwvlRMJOJKOaaUY0u9vPzguutWHGksC1IpPFmQGv2R74++7HbasmOXdmQgSL18ejBWIhCoqCijsuIjlJlUTGf3aUan9mzt22VLi6YqMo0mq7ewmglQ1UI6pltDETfKglfvwutbIJhYxAhAkEYMZfWO5i3bSDc+O0Or/Wk0lCoy1VhRfVt9iRd+X++Sa6eNvl+j7LjhuOxyhly76wgmgl3clqBdT3/7FXropkscDS+tp2w5ZQtqPF+/FafS8kO1Q4o1ZS4cb8qlY/xiNWVhunvL93Rg1xrH2xatUjHhxJXyIr0uDeMH11234khjVZCyAGXBKYVoeXk5yT+qOOU2Z11zD23duVt7Pjh+lN12cYEACESWQEV5KZUcOUD16AjdMLordWmdF9kBwuxNtXrqXXb1XesFqRSYnNDob++t1yynfB/Hpd59egv6bW+xcN+V7rxhThe3xxgBCFKXN2zHvsM0a8l6emvuClqx4Y9Mhd1a5wn32nEDO1Gb/D+yi7Hl8s6XZtH85b9qMxvdtx1dPqJHQDt+U1+qRW9BlR1Ia+gHC37SxHHLvGy6cmRPGtqzNbGIjJSFVJZssbMOu4J06tSptnapefPm1LNnT0pJSbHV3qjRy5PuoymP3R/y/dJ62ji9pnDxjVf33khYTWUSJP472lc4GXlzs6tceb0sFRNuXKnXLrx+cN2167brpPxLLApS1TIqRWhZWVk1QSpjSc+59t4AQVovt4DaDb4w2o8sxgeB+CQgSsWU0LGDe+mUwugmPjKLIz2ptXFSI3VDVOGpF6/spvvo578KUcpi9LKiJtS2cboQqo0yUuiukQVaEqT43GSsyogABCnOhe8J2BWkvJDs7GwaOHBgyKI0XEGqh5kI1tN4sprGUkbeSMSV1svrSLXSsz35DDi2+2MqP7bF8VjpWanUTFcSwHEnRGRXkDqJI3UiSGvWrEnyTyjzj9Q9qnVUClFVkErLKY/H/33udfdBkEYKPvoBAbsEOPFR6VHKqlUmhOn4/lUhX15ewRIbsSi9+OQ8Q+FoZh01m7ts/+OmQ8JSmlE7ybIsjJccMJY3BCBIveGMUVwmcPjwYZo1axbx3+GI0kgLUnXZLE75EomR4tB6Kq2mvxanEpeQcXrJ8jHszhtNqylbS48e3CpceUuPGWcYNFsbJz7yMiNvLMWVsuvu0e32vB30fCORddeNONJQBGmNGjWI/0TrkoJUbx1lUSrdddVsu9ff/xT9sHKtNt3UOlnUZcz10Zo+xgWBhCIgEx/VSyqmfoUNaMLgTlFbvz6pkZlrrZpx1477rVriZWSXHFtlYaIGAQO7RgCC1DW06NhrApEQpVYxpOW169PRvF5U8+guSj66h1L2rQt5mfFsPWVxumBfRlixpixMOd40Wle4iY+8FKacffethaGz8iquNJquu27EkcaaIFUz6BoJUn5NbcPPHgRptD6BMC4I/EGgoqyUSo4eoLqVB+nhi/tT4/p1o4JHrSNqFEfK2XY/WloVc25HjOqz7NopCxOVhWNQ1wlAkLqOGAN4SSBcUWpU8oXnX167AR1t0osOthxGlRVlROXlYllJxXspdd86IUzTty0Oa6ksUOPNehoPVtNYEaaxElcaTdddu267duNI7QrSpKQk4j9+cNmVLrlG8aP8mrSgyhhSvSDlD7kTx98T1mcdbgYBEAiBQGUllZZwmZgSOqVNdMrEBBOkagZeFqNXD2gaNBbUqMSLVVmYEKjhlhghAEEaIxuFadonEI4o3bZpI53TJzDl+qFWp9GhlsOFEK2sKOfAKsPJsDhNLmar6XpNpNqfdWBL1XrK7r3S3TfU/vxwX6xbTcMVpl6UiokFF95wXHdzmmcQ/wn1sitI7caRhiJIo+myK0Umi041s64+qZFsx38/9PwbNH3uwgDkEKShnkDcBwLhE6jKxrufMugw3TCqK3Vt0zT8TnU9cFKi577cTIPaZ9MJLeoJYcmxnu98t8PQAupUjKpxpmqJF1hII76VMdMhBGnMbBUm6oRAqKJUFaRsFd1//Pl0LKsFVZaXmQpRs3lF2nrKwlRYUNNrOkHhu7YsTKsSIaXHZKxpOKViOMbUbWEarijlA+O2C2+0XHcjHUcay4KURalRUiNpIeVzYCZIOYaUY0lxgQAIRIkAJz0qOUqZtUqoqE0WTRjUMaITUS2hRh2r7rpWbfn+ggZpAdlzpYDVu/UGKwvTqlHtiK4RnfmLAASpv/YDs4kggVBF6cltG//hnstClK2iYV4sTvlit17p4htql7K0TKvMJKqbUiOmBWqkrKa5ubmUmpoaKtKQ7gu1VAwP5kUN0/U76tILs0MvsJ6SXp8y8o4nLhHjxhUN191Ix5E2Si2hs7rVF3ik5ZP/li66ycnJ2n9Ll12/WEhVQcrWUilO9YL05Xem05R3ZwQcgfaDL6SM3AI3jgX6BAEQcEBAq11a8yhdP7IzdW3dxMHdwZtyEqNPftxF89fu1+qG5mWm0Clts+jU4+tr7rh2BKkqYLnf+z76hTLSkg1LvBiVhTm5DX4Ai9jG+rQjCFKfbgymFRkCTkXptK9X0+0vfVnlnlvGQtTYPTfc2blhPWXLKVtQY/GKlNVU1jb1kkG4pWJYnLpVw9TPcaXRct2167ZrJ4401gWpKkQhSL381MBYIBBBAqJETDEd3b+Dzu5TQOcPPD6CnaMrEPCGAASpN5wxShQJ2BGlm3cdpNtfnkPfrvytKmlRRYWnM2aBGknraeP0mjFbWkYmQvp6X2ixglw+hjP0emk1lfGlLE79ViomXBdetpCmZTYRbryRvqLhumtXkOYXdqXO/f8UdMnxJEilONVbSGfMXUQPPv96AIeWfUZTTsuukT4O6A8EQCAMAhXlZVRafJAyahyholb16OKRfcLoDbeCgLcEIEi95Y3RokRAFaWFhYXUvXt3bSZPfbCYnv5wMXFa9Soh6o5V1O7SYT2tIhWu1ZT7YIspC1MWqF5c4SY+crNUzBfLG9PM5Y1DxuBGXClbSUv2zaXyY1sczys9K5WadW7g+D67caS1M7JowLgb416Q6q2kekH6w6q1dP19T0GQOj5puAEEokCgspLKy0royL7tdHaf5rCWRmELMGRoBCBIQ+OGu2KQAIvSVatWUbdu3URc16LVW+i2l+bQph17Q0pa5BWCSFpPec6xWFomUlZTFqj8x+3Lr8I03LhStpZmNesZ0bhSr1137caR8hmxctuNBwupKkhl2RcWpXxxUiMjQdq0c39q2qmf248R+gcBEAiRQEVFGZUc3vf/2TsTMDmqcu//p7unZ81kIysRMCFsQkDZBYUoq8iioGGRC4giICSuVwQXQL1wcQOCXEQRPq+ICwiICoosuW5sCZCwSUISSMhkMvt0T29V1f0976k+nZpKL1Xd1d21vOexnxkmp87yP6fb+c27oSeUwvsWTsYnP8zW0iql5McapAADaYOEdss0m/pH8dWf/hXPvPY2WsMhfOFj78WFJ263FtI6VS2Lz978R+G+eu83l2DhPPtWCLfst9g63h4k99wVePrVzSAXF9DLI81oPaXkSDJZUjXLN5aW8UrsqRNWU3Lp3WWXXRpiNa0VTBfNB+bPqeZ0Sz/jRFwpWUvJjdepVovr7pw9p6JzctTWUqy67foVSGUtUmO5F2MMKQOprevEnVkBVyqQy2WhpMaRGN4qYkvPO/7drlwnL4oVIAUYSH1wDwggf7viZfxmxct4eeM2sSOCzQ8dugcuOunAAlCmMyqO+8rP0TsUn7DrH1xyAj582B6Fn133y7/hzj8/j8tOOwRLP3KYDxTavoVn/t2Lc7/7kLCI6qVcGhsr6rSYElAp/jQ68kZNwxOgesl66oTVVCZBqrfVtJaMvPUoFeO2uNJaXHdb28NYcMgsW3c/OTIL9KrUps/dDYeefEHJbpUspOSJYcy0GwqFCtl4K81dj3831hctl2XXCKRb+4ewZOk1E5ZD8aMUR8qNFWAFXK6AcOFNITE6gC5tFPT73pydOGOty08tkMtjIPX4sUtr5hMvbCi6k45oBE98/3xM6+nEc69vwdnfuRfHvGc+bl32Ydz7fy/jyjsemwCe5j4el2fC8pf/fiVuefA55DQFOa1+GXSbpZnRehpJDdcEqEbrKdU/pf92a/OS1TQZ24rBLc8jEeu1LWc9SsXUGldKpWHIhdeJ1kjXXafiSL0GpHROBKXSQmp21yUrKcFoJSDtmbUb9jrmPCeOncdgBViBBiiQ1TJIxYfR05LAspP3x3v23KUBs/IUrIB1BRhIrWvlyp4EpJ//n0fQ3R7FN849Ch1tregdjOHqnz8JCanSAiphU1o+zfApLagj8VQBYl25aZuLEi66P1uBp17dLGDUibqiNpfQlO5OW08JTIUFtTPUlP1YmdQrVtNaSsXMmgqQK69TpWKccOF1Kq5Uia0Evew2spLacd11Ko40CEBKZ3HUWcsmHAkDqd0byv1ZgeYrkMtqyCTH0BNK4v17TMX5Jx7c/EXxCliBvAIMpD69CtL6SdszA2kxC+mlpxwi4kYJYs0uvF6W6P5/vI4r7nwy76KrkHnAy9upeu31sp52R1tcCahOWU0pOy/Fm9aj1Rpf6mRGXieg1InSMI103bUaR7rwoMVYeODRRa/A9HACZx6sZ3BuaWkpvMhVV77c5LJL6zRbSM1WUpnYSPYtBqRtXVOw/2kTIbUe7xEekxVgBRxWIJeDkhlHYqQfHz9sF/zHsfs7PAEPxwpUpwADaXW6ufqpf72yCZcv/xPGEmkYXXYpodFHvvEr8XPZKNb0l1edgbVvDwr3XQmrrt6ghcXpiYv+TyQu0l10vZO4yML2au4SJOup262mbgHTWuNK6VI6URqmUa67TsSRVgOkFEfa7Cbdcgk+iwGphFYZc3rm0mvR2z9YWDYDabNPkOdnBWpRIAdNySAZG0S3NorvXXw85kzvqWVAfpYVqFkBBtKaJWz+AKXiSE99714TkhrRSslN9+IfPiSglGD0Oxd+EAfuMVeA6rwZPbjnqjOE26+Xm5646A9AVtVri3o8cVG9z4LgNJIaQsfW5+BE7GlXtAWzO0MgF183ufe63WrqFjCtNa7UidIwjXDddSKOtBoglZbUer+vS41fzEJqhlIzkC771nK88Mq6CUMecs43m7UFnpcVYAUcUCCrKUgnRkVc6ft2n4wLTznCgVF5CFagOgUYSKvTzVVPlUtsRFB67fmLS0KmfPbva94UltJpPR0Vy8K4avOmxdxCiYt+v1KAaC5LWXSD6aJbyxkZ3Xspe28tza2lZdxsNSUwpcRHYwNrbUtPGXmdcOV1woW3Z86+aO2cansP9EAjXHediCOtBkjdZCEtlWmXgbSqa8sPsQKeU0CUhkmOIT7YiyVHzMf5JxzouT3wgv2hAAOpP85xwi7MSY3KueEaS7x85qSDLJWFcaNkb73di89d9zP87elV0JIxhNs6EWrrQrRnBsJtXWjtmeHGZbt+TdJ6Gh1ZD6p7WktpGZmp102lZZy0ms6aNQttbW2OnWmzS8U4AaW1xJU2wnW31jjSaoDULRZSgs5yWXYllNKFLmYhpRhSct3lxgqwAh5XIJeDmkkgMdqPhdNa8INLT/L4hnj5XlSAgdSLp2Zhzcaao8Y4UuOj5iy7VsrCWJi64V3+/vTzOOkTl5Wdl6CUGoEpQ2r1R+Rn66m0mr4U7wR9b7e1t7ejHnVNq83IS+uvtYZps+NK6+26W2scqR+AtFRSI2PN0utv+yUeXvH0hLfE3sech0mzdrP7NuH+rAAr4EYFCEqVFJJjVK90BD+45ESuV+rGc/LxmhhIfXq4lYC0WImXSmVh3CrVfovPwFub7dd1pP0YracMqvZO2EnrKc1MFlQ3WE/daDUla2ky1itceZV03N5BAai1hmmz4krJSpoa+INw4bXbqBTMgkNmlX2s1jjSoADpnfc+jLvue4SB1O4l5P6sgKcUoGRHaQGl3dkxfO8zx2POTpM9tQNerHcVYCD17tmJlVPm3C/d9hec9YF9cfxBu4tYUYoLvel3T+HHf9Dj/8wuu8aYU2OJFy9aSO/+3Z9w6Ve+4+gpEqSyy699SetlPaXkSNLd1/6qanvCKauptJzWthrAicRHBKfV1DBtlgtvNtOL1MBDVUk3eVYn5uxZ2q201jjSaoDULTGk0mW3WKZdii01WkiLAen8w0/FTvMPqOpc+CFWgBVwqwK6pTQ1NoTuHEHpcZgznaHUraflp3UxkHr8NI2W0GJbKeauK2uUmkG1XFmY/RfMdqVS9QDSUhuV1lRpSQ21dQoLK7cdFSA4pUZJkWqNPaVxZHIkYUHtbHzZDGk13ZSKglx6q2nk0kt1TZ2INXUCTPebb38XtUIpzVhNaZh6uu7WEkfqVSAl2CTolDBqdts1A+kjK57BdbfdPeHCMJDaf//wE6yANxTQLaWp2BAm5WL4/GkH4j17s3u+N87Ou6tkIPXu2RVWTkmMfvqnVXjwn68VaozOnzMVHz1yb5x77P4TMuxS3zO//VtMndRRtMRLsbIwpx2xt2tVaiSQFhOBranWrka9rKfd0ZaGA2qtVlNSjOB0l112EYBaS2sGmDoRVxrtnIZJc94FKhFjpdXTdbeWONJqgNQNSY1Ic1mLVFXVApjK760A6c6LjsbO+x1l5fi4DyvACnhOAQOUIq5D6V67em4XvGDvKMBA6p2z4pUWUcBKQqNGC8cJlCorToDqdeupk1ZTcumlV7WtGaViGh1XWi/XXatxpHQ2H/rMNROOqBogdYPLrrSQmsu+SEupGUhfeHUdll27fMLeGUirfbfyc6yAdxTQVN1S2oM4jtx9Mi46/QPeWTyv1FMKMJB66rh4sWYFqNzLfkef4Qlh2Jpa/Jictp52RVswuzMEij1tlHuvW6ymtZaKWTQfmD/H+tupVhdespDaKQ2TGXkSauJ16ws09Nxl/53QOTm6w7O1xJFWA6Rus5AWK/0igZXEou+LASnFj5LbLjdWgBXwtwJZTUEqNohJGMf7F07Bpz7CnhH+PvHm7I6BtDm686wOKeAlIC22Zbam7qhKPaynBKYUf9qItinVhpfiHTXFmtZaPqaRpWIISh99aTZWbphWtbxW40rr5bprNY503p4HYNHRHyns0y9AWiyGlKykEki39g9hydKJ1uGeWbthr2POq/rM+UFWgBXwjgIUU5pOjGBySxJHLpyMT536Pu8snlfqCQUYSD1xTLzIcgpMXniE7wRia6p+pEbrKSVHksmSqjlwSozUSOupU1ZTijOleFO7TcaXEpxWWyqGrKWzplae2Ym4UrKWTtnloIpxpfVw3bUaR9oxaQoWn/15BlIADKSV3xfcgxXwkwJkKU2PjyDevwlLjliAC0/x3+9efjovr+2FgdRrJ8br3UGBWuqQeklOtqZuB1SKP42OvFHT8cnMvY2wnjbTalpr4iMCUnLltVIqxom4UrKWkhtvuea0666dONLDTr4A0+bqGSe9biEld9xSSY2MFlLa61FnLZtwJG1dU7D/aRN/VtMbkh9mBVgB1yugUUmY8WEkBrfizCMX4JMnv9f1a+YFekMBBlJvnBOvsowCH/7E5fjb06sCq5EsR0MCyJI0rT0zfK+H0XoaSQ07AqiirEwdY0+l1fStVBuohEw1TZaPsWs1rRVMF8wBrNQwbURcqdOuu9XGkXoZSGWcKANpNe9CfoYVCKoCOWiZFFLxIcS3bcaS9+2OT3NMaVAvg6P7ZiB1VE4erBkKBB1Ii2keRJdfCahesZ4SnP5zZFLDY02dANNKNUydiCul0jDkwluqUXIjspRW0ybP6sScPadMeNRqHOn0ubvh0JMvEM+agZR+Rll0w+HwhFckEhH/Tf9GSY2oya/VrL+WZwhEqRlrkZqhVJaEkf3o65lLr0Vv/+CEqQ8555u1LIWfZQVYAS8qkMtBySRE9t3Y1o34wumH4OSjDvTiTnjNLlKAgdRFh8FLqU6BS6/4Du6+70/VPRywp6Q1lb6SNTXU1gnpCuwnKQhOI6khdGx9Dk5ZT8lyKiyonSFHpXLSajpr1iy0tbVZWl+tGXnJYloOTBsRV5oe/AO09BZL+zV3MmfdrSaOtJSFlMBTQiiBqJeAlBIc0cvssrvsW8vxwivrGEirum38ECvgLwXoD1pKagzJ0UFMysXwxTMOxUHv2t1fm+TdNFQBBtKGys2T1UOB626+A9cv/1k9hg7EmEGwptbLetodbXEUUJthNaWkR2MD65CI9dq+710dQCUwpey7v3naflImuZhypWHIdTfZd4/tddMDre1hLDhkVuHZauJIF/SoOGEf3dIqy7nQVzdbSGmt9Muk0UJqzrJL/y37SItqMSClGFKKJeXGCrACwVMgl9WQScWQGO5HtzqEG5edhrkzpwdPCN6xIwowkDoiIw/STAXu/t2fcOlXvtPMJfhubj8nUJLW0+jIelDmXqeSIzlpPSUw1RMhddYca2rFakrW0mSsF4Nbnq8qIy+B6eH7lM7IW2tcKb3BSpWGccp1104c6cKDFmPhgUfDCpAaLaVucNktBaRmKLUCpHsfcx4mzdITPHFjBViB4CmQ1VSkKcnR8DZ0KYO474ZLgycC79gRBRhIHZGRB2mmAn9/+nmc9InLmrmEwMztR2uqMTkSxZ/W0mRpmQWTw3DKeuqU1VTWNi23v1riSwU0lgHTerrwOuW6azeO1AqQus1l1y6Qyv7X3/ZLPLzi6QnXh4G0lk8LfpYV8IcCVA4mFRtEfLAXR+0xFV+78MP+2BjvoqEKMJA2VG6erJgCw8lteHbzoxiK9+GdU/fF9K7Z2H3GIstiMZBalqouHf1kTa2X9dSJ0jKNtJrWCqaUjbdYqRinoLRnzr5o7dxeILVW191dFu0kXHjtxpFWC6TNSmgkPwCKuezK2FFKcCSTGhkTIN1578O4675HJnyGzD/8VOw0/4C6fK7woKwAK+AVBfTMu4mxQSQGe7HkyPmcedcrR+eidTKQuugwgriUn6y8Euv610BNq1DVLKAngBRtWtcsTO+cLb4u2Gm/kqD61tu92O/oM4Ion6v37Adraj2sp7M7QzWXlqnVakoXhyym5M47c+bMkveoFjCV8aXFSsWs39aNHz9efQKMYnGlTrju2o0jPXiveZ6PISX4NGbZNSY1YiB19UcsL44VcI8ClOQoPY7EaD/Gt23GF87gzLvuORxvrISB1Bvn5LtVklX03pdvxNr+1VDTGjSCUQutFKROXniEhae5S7MV8LI11Y3WUyetpgSo9CrWCEwpvnRsYK3tK1Qq8VE94kprcd2lMjCTpk/ByOa9LO2R4khPWHykp4GUgNNoGZXfyyy7lYB050VHY+f9jrKkF3diBVgB/yuQTowiNTaEbm0EX/rY4Tho3+r/8Oh/tXiHRgUYSPkI+ZaSAAAgAElEQVQ+NFwBgtEb/n4hVCUrYDSrGcyiVa4mPpzD1vUatm7QEB/Oiu+5eUcBWY6GVkzlaIz/7dZdOGk9pT1S/KlIjNQVqipzrywf84+RSVVL1t7ejl122aWk1dTpUjFOufBSvVKymjrhupsa2QNKqquihlSP9Oxzzg0MkD6y4hlcd9vdE3RhIK14TbgDKxAoBbJZFanYMJIj29DTMo4bl57KmXcDdQOq3ywDafXa8ZNVKLB+eA1uf+5KaBkNSjqLXLZ2GC21DIJUglMBqwyqVZxWcx/xkssvwSk1SorkZObeamJPnbKayiRIxaymVCqmloy85lIxf31pNh59aXbVF87owlur6+6UWXuKWNJKrWPSFHzq4st9A6TmLLvkymu0kL7w6josu3b5BFkofpTiSLmxAqwAKyAVUDMJpOMjGB/Ygu5cDPd//3IWhxWoqAADaUWJuINTCqzc8hh++/KN0NIalEx9YZQh1alTc9840noqgbU1b1F100rrYT0ly6nd0jJOWU0pzpQsp8Ym40sJTpV03Lb85MpLiY/mz9EfrTWulMag0jCdU2ciM7ICWnqL7TXRAzN2nYeW3L6Wnj3zzLNw7vEHib5erENqdNk1u+5aAdKeWbthr2POs6QVd2IFWIFgKECfK5nEqIDSeP8mvH/Pqbjms2cGY/O8y6oVYCCtWjp+0I4C975yE57b9Cg0JQslTUXX7Txd375kQaXGLr/11bmeo7vdmkqAWg/rqdXSMvW0mtaS+EhApKFUjBNxpdHOaeieuSsyQ/dXdeXCkQ5Mn2stLtLLQEriEHQa40aNVlIzkG7tH8KSpddM0JSBtKorxg+xAr5XQJSCiY8gNdqPSdkYvnzW+3Dwfnv4ft+8weoVYCCtXjt+0qICP11FmXRXQ8lo0Mgy6iIYLbcFGZcqYJVdfi2etru6SWuqjEsNtXWK+NRmtmZbT+tlNa0VTCkbL1lLo9EoVm6YVrML76SdeqCOT6ybaeXcgwakxbLsUtZdsnLQv1Gj74sBaVvXFOx/2jIrsnIfVoAVCJQCOaiZlEhwND64BZ3KAH5/85cDpQBv1p4CDKT29OLeNhQYTm3Dfa/cKGA0k1ShUfIij8BoqW1yXKqNC+DSrm6zpjptPe2KtmDB5DAqWU/rZTV1AkzJlfdf62qLKw2FVHR2b7Z9C50A0lAohEgkgnA4XHjRf5NbL/0btWbWIpWxobLeqDl+VGbZZSC1fX34AVaAFcgrkMtqUFIxJIYHEB/YhDOP3B2XnHUi68MKFFWAgZQvRl0UIBj97t8vhKbmoGRUaBmPk2gZldjlty5XqKGDuqUcjdF6SsmRZLKkasWgzL0yay/Fn5Zq9bCaOpGRd+rkKH7xz91BrrzVtO6ejbYfswOkHz31ZFx42tEFwJRxpF4E0mJJjYxASps86qwdraGHnPNN2xrzA6wAKxAMBTQ1I7Lupkb60aUN4eYvfhw7z9opGJvnXdpSgIHUllzc2YoCG4bX4CerroKmUCZdDZriXxgtp4d0+Y2P5DP9rtdL0nDzjgLNtqZKQKX40+jIGzUJR3BK1tPZnaGSpWXqYTWtFUyn9kTxr43VQakbgZSspm5o0iXXGEdKrroyplRaT2mt0qJ65tJr0ds/OGH5DKRuOE1eAyvgXgWUVFxAKbnuLpis4vZvfsa9i+WVNU0BBtKmSe/PibfDaNb3ltFqTpBdfqtRzV3PNMuaarSeRlLDjgBqOeupk1bTWbNmIR1/q+pSMZlsFJtjuyCudNu6DAykpeUqBqTmpEZmC2kxIKUYUool5cYKsAKsQDEFspqK9DglOBrA2LY38eWPH4FTP3gYi8UKTFCAgZQvhGMKEIz+dNVVUCmTbj6BkWOD+3ggdvn1x+HKBEq0G5lEiUrS1Ks5bT2ldYqyMl0hUP1T2Zy0mna2h9AeHkM1pWLWj+7OQOrwZSIAJTA1WkYllBazkC771nK88Mq6CavY+5jzMGnWbg6vjIdjBVgBPymgZVJIjg0iObJV1Cb93Xcv89P2eC8OKMBA6oCIPAQgYPT5q6BmslBSqogd5VabAkaXXypJI62rtY3KTzdSgUZZUwlOI6khdGx9DvW0nkqr6UvxTtD31bT29nZMndKJjvAY4oOvWB6iGiDt6t6MlpBqeQ7qGLQY0mJAKt126d/ki7RhILV1lbgzK8AKFBSg2qQxJEcHkBjegvfvMQ1XX/px1ocVKCjAQMqXoWYF1g+vwR3PU8xoFhkRM5r1fDbdmkWp0wDs8lsnYRs8rLSmyhhVsqQ6WY7GSespSUPxp0brqRNWUxq3syMswDSsvl3xBBhIK0pkuYOMCZVuu8Wy7ErrqRFIr7/tl3h4xcRSOvMPPxU7zT/A8tzckRVgBYKpgJpJIB0fQ2qsH6O9b+DmLyzBwfstDKYYvOsdFGAg5UtRkwKUTfd7//yUgFBKYETuul4v7VKTIE14mF1+myB6HaasVwIlaT2NjqwHZe51IjmSdOul0jLt0Va8HO9ELVbTme2vV1SUgbSiRJY7FAPSYlBqhFH6noHUssTckRVgBUwK0GdIOj4sapMmRreiWx3FQ7d8hXViBYQCDKR8EapWgGD0+//8VCFmlNx1GUarltPxB6XL79YNenZfcvvl5j0FpDVVxqWG2jprsqYakyNR9t5amywts1N3FJlQBzalogJO7TQGUjtq1d63FJCaodQMpHfe+zDuuu+RCQvYedHR2Hm/o2pfFI/ACrACvleArKSUcTc53IfRrRvw1XOPwWnHHuH7ffMGKyvAQFpZI+5RRAEBo//6lB4zmtHEV4ZR918Vdvl1/xlZWaFT1tR6WE+ptMyMrig2ZLowkO22FGtqBUg3xXfBcGqaFXkKfdwUQ0rlXqg+Kb2oUc3SZjYJm8ayLzJ2lJIcyaRGRnhlIG3mifHcrID3FchlNSRjQ8jERzC2bSMmaWP40+1cy9j7J1v7DhhIa9cwcCMQjFLM6ECsV68zmskixzmMPHsP2OXXs0c3YeFOJFBy2nqqtUSQCXcgGZmETKi9pNDT2zYg3KKUPQg/AakbYJTWIKFTgqj5K/27EUgfWfEMrrvt7gnnRPGjFEfKjRVgBViBigrkcsgkY0jHR5Ac1WNJb/nPs3HIor0qPsod/K0AA6m/z9fx3RGM/u61m7C270XdVTfFbqCOi+ySAdnl1yUHUeMyqrWmEpxSI7feWmNP461TQa9SLWhASjq4AUqNtUjNpV8ITs1A+sKr67Ds2uUTjrFn1m7Y65jzaryl/DgrwAoERYGspuhAOrIN8cG3scf0EO74zueCsn3eZwkFGEj5athS4GcvfA1rB1ZDTasCRtkyaks+z3dml1/PH6HYQDXW1FqspwykYRhddpsNo/IWSwspfWUg9cd7m3fBCrhdAfpDmJKMITU2iPHhXoz2rsetV/wHDj1gH7cvnddXRwUYSOsort+GJhh9Y2i1AFGKG81yrVG/HXFV+2FIrUo2Vz5kx5pKgGrVeuolIJ07e2fsveg0rHntjYpn9NFTT8aFpx0t+hFkyhfFiUYiEQGhxpcbY0jpl8NSZV/MFtKt/UNYsvSaHXRp65oifjZp1m7ombWr+Cp/VlFE7sAKsAKBU0DNpJCKDyE1OoD4wGYs3nsmvv2F8wOnA294uwIMpHwbLClwxwtXYf3QS1AzOoxS3Cg3VqCUAhyX6p+7YcWaWsl6SjGko9EZJUVxk8suLfKDx302cEBqTGgkv7cKpMUOloBUAqr83j/vCt4JK8AK1KIAJTdKj48iHRtCfGgLJuViuO2qT2Ln2aX/f6KW+fhZ9yvAQOr+M2r6CjeMvAQCUr3WqAolzRl1m34oHl2AjEul5XM5Go8eYn7ZshwN/acsSdPao/8yYbaeeg1If3br73HF9bdWPCA/WUiLAamMMSUh6PtSFtKKQgHCYtrWPQXRrinCikrJkLixAqxAcBVQ00mkYoNIDPdhbOsGnHvcAbjs3NOCK0jAd85AGvALUGn764fX4M4XvwZNJRjVxCvHxtFKsvG/21CAXX5tiOXyrsVcftujEURG30RmfAgtA/8uugO3WUj/8Ou/4ZNf/k5Ftf0IpEYwNQMpCXLUWcsq6mK1A1tRrSrF/VgB/ymgqZTcaEgkOIoPbkGXMoiHb7/afxvlHVlSgIHUkkzB7fSzF7+GNyiJUUZDJs1xo8G9CY3dObv8Nlbves8mranCkooswpkRRGKbgLEtYuqp0c1oDSXKLqMvMRv0stOqqUNK4z/72Mu44r9vrei2e8GZH8UZx+tF3b0cQ1ouqRH9GzVZ/uXMpdeit3/QzjFY7iutqMLVd6Yei8qNFWAF/KlALpdFhtx2x0cwPrQV8f7N+NF/no2DF+3pzw3zrsoqwEDKF6SkApTEiCykEkY5bpQvS7MVMLv8bl2vIT7MJvtmn0s18wtrKjSEM6OYGtmKnVrfdhxIO7q2IhxO2V5eUICUhDHWIjVn2pX/1iggLXZQbEW1fX35AVbAMwooqXHhtpsc6RdW0r1mteHO677gmfXzQp1TgIHUOS19NdKq3sfwu3/fDE3RkElqouYocr7aIm/GJwqwy6/3D7I7PIb5bS+5CkjX/PuNinGk1VpI3VL2xViHtFRSI7OFdNm3luOFV9Y17dIxoDZNep6YFXBcAYojJQtpcmwAiaFejPVuwO3XXIxDD3iX43PxgO5WgIHU3efTlNVtGFkDctXNKllkKKsu1RtlI1RTzoInrU4BdvmtTrdmPeVGIO0bGKoYR1otkJLOzYZS6YJrtJCaobSYhbTZQGq+o+aSM5wsqVnvYp6XFbCvgKZkkE6MivIvydF+jPVtxHEHvhPXf+US+4PxE55WgIHU08dXn8V//+lPY2i8T3fVTXHcaH1U5lGboYB0+Y2PZKG7++bY5bcZB2Ga041ASkusFEfqVyCVdUll2ReCVwmw19/2Szy84mkX3JrSS2ArqquPhxfHChQUyGqqANJMXI8jTQxtQXd2DI/d/UNWKWAKMJAG7MArbZcsoxuG1kBR9Iy6KpV44cYK+FgBdvlt/uH6EUjD4TAikQjoq3yFQiHQi5qbLaTSUkpfJYx6CUjNN9pYcmbG/P05WVLz3/K8AlZAKECfK5nEmMi0m4oNYHxwC0beXotH7/pvrkkasDvCQBqwAy+33cc33IMn3vpVwVWXYkc5bpQvSBAVYJffxp66W4H0r39/Fj+841clxShnIfUSkNIvheaERhJKjdZR+v7Oex/GXfc90tgLUofZ2IpaB1F5SFbAtgI5KKmEiCNNjQ0iOdyHkS3r8JNrL+U4UttaevsBBlJvn59jq98wvAY/W/015LK5gquupnAWI8cE5oF8oYB0+d26Qc/uyy6/zhyrW4G0Uhypn4BUuukaraNGC6m0ZvgFSItZUanMTFv3FC4548zbmkdhBSwpoClppMdHhYU0MdSH2LY3ccFJh+Ly8z9m6Xnu5A8FGEj9cY417+JnL16FDSMvQaNERmk9kRFbR2uWlQcIgALs8lv7IUdb0tirY2XZgaqpQ1pL2Re5mE9++TsgMC3W/ACkMtNusSy7xYD0kRXP4Lrb7q790F0+gjlZkoDVrikuXzUvjxXwngIijjRfjzQ50of4tk3oRgyP332j9zbDK65aAQbSqqXzz4NU4uX+tTcjp+agUCKjpIasxtZR/5ww76TRCrDLrz3F3Qyk5RIbVQukzY4fNZ6OlSy7Mn6Uvr7w6josu3a5vQP2SW928/XJQfI23KVALicSG4k40rF+xPo3Y1Iuhkf/3w3uWievpq4KMJDWVV5vDE5ZdUeS/VAVVWTVVTNcc9QbJ8er9JoCZpdfyvTLDbACpMPpadgU28WWXE5YSMvFkfoVSI1ZdmWmXRI+6EBqvnzGZEk9s3YFl5yx9fbkzqyAUIA+V5TUODLjo0iS2+7AFhFHesd3lnIcaYDuCANpgA672FYpkdGTm36NrEquuioyyayII+XGCrACjVGAXX7dDaTl4kirBVK6Wc22khqtngSd5thR+d8MpPY+B9iKak8v7s0KQABpAqnxEaTjg0iNDCA2sAnnn3gIll7AcaRBuSEMpEE56SL7HE5uww+fvWh7IiMu8xLg28Bbd5MCQYNUN1tI6V6UiiMNIpBu7R/CkqXXuOnt4uq1SCsqxaD2zNyVS864+rR4cc1SgCykIo40PozU6DbEB97G3nO78b8/+FqzlsTzNlgBBtIGC+6m6e7/9814vu9xaIqmJzJKUs05N62Q18IKsAJSAT/HpbodSEvFkXoZSOleyZIuMo60WOkXs4WUgbT2zyS2otauIY/gIwXIQpqm0i8EpENIjg4gMbgFPaEkHrv7hz7aKG+lnAIMpAG9H1Tm5c6Xvo6sloWSz6rLZV4Cehl4255WwA/W1HoBaXvHACKtcdvn++xjL094plQcqd+AtFjpFzOQkjBHnbXMtqb8QGkFGFD5dgRdATUPpKnYEFKj/Rgf3IKxbW/h59//KseRBuRyMJAG5KDN26SaoxtHXtJrjuatowGVgrfNCvhOAa9BqtuBtFQcabVA2uz4UeOFl8BpjiGV1lJZFkZaVBlI6/9xYS45w8mS6q85z9BcBchCSkmNyGU3OdqPxFCvANJLz/4wll7w8eYujmdviAIMpA2R2V2TrNr6GB5cews0LQs1rQoLqZphX113nRKvhhVwVgG3u/wu6vxn2Q1Xk2XXKQspLeykC764w/qqBVIayA1QKl126WuxpEYEpcWA9Myl16K3f9DZC8qjlVWArah8QfysgJpOIiNKvxCQDmB8aAti2zbhkrM+xEDq54M37I2BNCAHbdzmD565CKPpfqgZHUap1EsuG0AheMusACsAWYqGpNi6QQOVookPN/4DoR5AesZpR+KRx39h+5TNLrs0QLE40kpAGg6HEYlEQF/pFQqFxMvrQLrsW8vxwivrbOvKDzingLHkzIz5+3OyJOek5ZGaoAC57GaSY0jHRpAcG0BieCvGtr6JUz9wMK6/4tImrIinbLQCDKSNVrzJ8z224R783+bfQKT5VzSkk1x3tMlHwtOzAq5ToBkuv5WAdFzpxhuju9vS6r+++XmsfuUJ/OHPD9h6rhiQ3v3An/HLB/8yYRy/AylZTWXCI9q4LBXDQGrrOjWsM1tRGyY1T+SwAmo6hUySLKQjegzpSB/GejcykDqss5uHYyB18+nUYW1fe/JUhMMh4a6rpHQLKSczqoPQPCQr4DMF6u3yWy8gPfSgvXHJFy/Alq1vWz6RYkBaLI7UT0BK4Fkqyy79GwOp5evjmo4SUNu6p3DJGdecCi+kmALCZTcVQzo2pFtIh/oQ69+EU456D1tIA3JlGEgDctC0zVW9j+GBdbfQn7mhKnqZF0poBA4fDdAt4K2yAs4qIF1+4yNZ4e5Lr2pavYD0Ix8+RlhIr7nhKsvLKgak9LA5jrRaIHVD/KgETGPpFxlHagTTYhbS62/7JR5e8bRlPbmjOxQwJ0ui2qjyZ+5YIa8iqAoQkKrpOJJjQ0jFBoXLbqxvE9695874xY1XB1WWQO2bgTRAx33HC1fhrfgryKpZqJl8uRcCUm6sACvACtSogJLS8NaaATzzcAfSST1O0k6rJ5DSOi7+wvlY+eKzlpZUCkjNcaTVACnBqHxZWkwdO0kXXAmdxsRGEkplFl4JrrScO+99GHfd90gdV8ZDN0oBdvNtlNI8TzkFCEiV9Lie1MgQQ/qePecxkAbk6jCQBuSgh5N9+MGzn0GopQWqomfXzSQpPojNowG5ArxNVqAuChCI9r4+gsRoWoz/ytNdGBsM256r3kBKLrunnnOcpXU9ePdfMHf2zjv0NceR+hlIjXBqhFH6noHU0jXyZCdjsqSeWbuCS8548hg9t2hKaqSkxpGKk4V0OG8hfRPv3oMtpJ47zCoXzEBapXBee+y+V2/C6oEnkaX0/mQdTarIZNhd12vnyOtlBdyiAIHo6LYEBt6MTVhStUC6V8dKUD3SUq3apEbksiubVdfdUkBqjiO1CqSUWZey7dJXr1hIywHpIyuewXW33e2Wq8jrqLMCbEWts8ABH16UnUonkU6OIB0bRiYRQ3xoC8b738aM7gie+PWPAq5QMLbPQBqMc8b3n74IY0o/NDULLa1BofqjXHs0IKfP22QFnFVg4K3YDiAqZ3AzkJKV9NobrqroulsKSGmPxjhSK0BqLP3CQOrsPeTRmqOAtKJSDGrPzF255ExzjsE3sxKQqmQdHR9GJj6KdGJU1CEdH+jFzEmtDKS+OenyG2EgDcBBr+x9DA+uWw60AFo6J+qPphNU8DwAm+ctsgKsgGMKlANRLwAprdGK6245IDXGkVYLpLIWqWMHU+VAxhhS8UuhqsJoGTWWfZF96esLr67DsmuXVzkrP+ZHBdiK6sdTbcyespoCNZUQICrKvsQGkRwbxPi2zZg5uY2BtDHH0PRZGEibfgT1X0AhmZGWhZbJIZNUoGQaX/i+/jvlGVgBVqAeCiRGM+h9fRjkplupudlCKtd++//7EX7y81tLbqUckBrjSKsFUjcmNRJuc5omXsWy7DKQVrr5/O9GBRhQ+T5YVSCrKsgkY8gkx/J1SAeQHOtHvH8LZk/tZCC1KqTH+zGQevwArSz/6387TSQz0kQyI01YSNld14py3IcVCLYC5oRFVtSoF5BmslG8NrSPlSUU+nz202fjsovO2eEZspKWq01aDkjX/PsNXHG9DrNeB1IpTLEsuxJM5b8ZgXRr/xCWLL3G1llw52ArYC45w8mSgn0fjLtXMymolGF3nKyj9KI6pFvFS1NSWLvityxWABRgIPX5Ia/aSu66t4hSo5TMSMtoUFIqVJX9dX1+9Lw9VqBqBUolLLIy4BurO9C/udVK1wl9KiU1chJIaeJVLz6Lz3zh/KLrLAekxsRGn7/wTBxz5MFiDGOyInLJpdhR+aKERvS922JIKwGptJjK0i/Un8CUgdT29eYHiijAVlS+FqQAlXtRknFkxkeRig8jNUZ1SPswPtSLnKYwkAbkmjCQ+vygv//UpzGmDohfIshdV02pSKdV5Nhj1+cnz9tjBapTwEqcaLmRvQKktIdrbrgKlHnX3MoBKfWVcaRWgVQmNvILkJIGR521rLoLxk+xAiUUMJacmTF/f06WFICbImLXM0koyZioQZqOjyI5ug3jQ1uRHOnDzjOns8tuAO4BbZGB1McHvfLtv+LB9begJdSCLMWPKjmoSQJSLvfi42PnrbECVSlQK4jKSasF0gXtL6MrNFpy7WQh/eDp38aPfvJLy/sr5bIrByiV4KgSkMo4Uq8DqdENl6yg5oRGpSykDKSWryB3rFEBtqLWKKDLH8/lslBScSiJGFLjo0jHhpAcJZfdXqTGBnDIAXvjFzde7fJd8PKcUICB1AkVXTrGvS/fiNXDK9BC2XWp3EsmKyykmTSbR116ZLwsVqDhCthJWGRlcfUC0pmz3oHldz2FW26/2zKUVgJS2k+x2qSVgFTGkXodSOV5loohlUBK4Ep9qEmIPXPptejtH7RyJbgPK+CYAhJQ27qncMkZx1Rt3kAEpOSqS7VHM6kYUiMDSMYGMN6/WWTdPf2Eo3H9FZc2b4E8c8MUYCBtmNSNn+iGv1+IcQzp5V4ooVEqCyWtQFU4frTxp8EzsgLuUqCahEVWdlBvIKU1WIVSK0BK4138hfMn1CatBKQyjtQOkMp4UmOsqRU969nHbCE1WkmNmXaLAemyby3HC6+sq+fyeGxWoKIC5mRJVBtV/qziw9yh6QpoWkZYR6nsSzI2JOJHk6P9GB98W7jxXn7+x7D0go83fZ28gPorwEBaf42bNsNVj52CSHtYjx9VctBSGtIpFVmNgbRph8ITswJNVqCWhEVWlr55bRvoZbdVctmVFlI57ttb+nDeJV8FfS3VrAKp2XW3EpDSfBRHeswRB1tKamRMcOQmIJW6SQtpMbddAlMGUru3mfs3UwF2822m+nbmzkFVUlCT48JCSkCqJEYxPrgF8cFeaJkE/vuKz+KjJx5tZ1Du61EFGEg9enCVlv3GwGrc9fI3EI60IJulguc5ZJMaUkkFOebRSvLxv7MCvlOg3iAqBWsUkNJ8laDUKpDSWMbapFaAlOJIZ+00zfNASrApX+ViSM0uu2wh9d1HhG83ZEyW1DNrV3DJGXcctUholB5HZnxMuOdmxmPIJEYRH3wbyaFeaGqGgdQdR9WQVTCQNkTmxk+y8u3H8Pv1y9ESbsnHj+oJjTIZjYG08cfBM7ICTVXAqYRFVjbRSCCVUHr/H/5aNK7UDpCSlfTaG64SrrtWgJTiSPv6h3YAUsqkK1+y3Iss+UJf3WYhrRZIr7/tl3h4xdNWrgT3YQVcpwBbUZt/JKqShpqK6xbSVByp+AhSo9tEpl1y2c1qCp789a3YefaM5i+WV1B3BRhI6y5xcya475WbsHr4SQofhUoZdlNZqGkC0ixEUVJurAAr4HsFnE5YZEWwRgNpOSi1A6Q0jqxNagVIKY50zWtvCCAlyKQmy7pIADUDqRvLvlQLpHfe+zDuuu8RK1eC+7ACrldAWlEpBrVn5q5ccqbOJyaso0oSamJcZNlNxgZFcqN0fERk2E2PDyOXzTKQ1vkc3DQ8A6mbTsPBtXz3H5/CeMugsIZShl01qUHNqFAyTKMOysxDsQKuVKBeCYusbLZeQEpz//rht8suwZzsyC6Q0uBUm/TT/3Ep5s7euTCXBE7z5ASl5LZrtHpK66gxblQCqgRSGqfUmFY0drKPVSCV/Whu+p6B1MlT4LHcqABbUet3KtmsCi2dFLGjurvuGDKJMSRHtiEVGxBWUrKerF3x2/otgkd2lQIMpK46DucW87UnTkWkLSTiRymhUTaTRSbFGXadU5hHYgXcp0Cj4kTL7bxaIH1HdB2mRraVFbUSkNLDxrjSckAqIdI8IbnuUjMCqbGPGSTlf9NXI4zS9xJK5c9pHPreTc0IpGiw07EAACAASURBVMWy7D59xzdw4M6dyM7dD7numcDOixhI3XSAvJaGKcCA6pzUmpKCktSto2myjNJrTAfRxOg2aJkk5s2eiSd+/SPnJuWRXK0AA6mrj6e6xT276VE8tOFHCOUTGm0HUhWqwjVIq1OVn2IF3KuAG0BUqtO/uRVU+sVu+/wFp6D31Qfxyup/lXzUCpAaofS0kz6Iyy46R4xnBMdi/11sUvMzxufMY0ggpa9Gi6gRRktBsF2tnOxfCkhlgqNbvngOBl9fiSsXz9Wn7ZmF3Nz9sGqkA3f+ZRWeH7F/1k6un8diBZqlgLnkDCdLsnYSOVAyo4QOpMkYUvFhYSFNjQ0gKWJIR5DLajj9xMVcg9SapL7oxUDqi2OcuImVWx7D79+4BaEwoOUtpFpGg5IiIGWXXR8eOW8pwAo0MmGRFZmrBdL/+upn8ZETjsaKR3+De+/+Abb1bdphulJAWsz9lSylb/f24ZADF02AUQmFxnhOM2iWA9hS/2Z226V+bowZLXaGsqxLsbIvBKTrXnwaUzsiuOSwmeKrsfWmWrE1HRFgumq0gwHVypuE+/hWAbaiVj5actfNJOIioZGSpGRGw8JdNzXSj8RoP5RUjOICGEgrS+mrHgykvjpOfTMiodHQkyDPsGwWUDNZaAoDqQ+PmrcUYAWakbDIity1AinN0d+3CU/mwdQ4pxlIjSBa6XujBVNaLeXPikGmnLeUZdUMscX6udEiaj5DglFqshapufSLBFLqUwpKzYBK//18Hk7/1DfJyrXhPqyALxUwlpyZMX9/TpYEQMkkoKaSUNNxEUOaig0hHRtGamxQWEg1JS3uwuXnfwxLL/i4L+8Fb2pHBRhIfXgrbvj7hRjHEFpCQI6AVMlCS+eBVGULqQ+PnLcUIAWambDIisyOAOmogpt++RzU+EYcOGeLsJhSIyA1gp/5+3JuucWAtJQFs5jFtVwSIrv9rejYqD6VgPSac47CcN/2ZFJWoNS8drKiSkDtzVtTG7U/nocVcJsCQbai0ueNkh6HmkogMz4sYkczZCUd6UeSYkhjQ8jRL64A1yB128Wt83oYSOsscDOG/+pfTka0K4JQC6BpepZdAtJMSoXGQNqMI+E5WYGaFSAQJffc0b5EzWPVc4BagPTIw4/Aihf68fMHn4aSHMWxh++OL/zHkcJieusPPo+rb7hvhxIrEiqLwWUxYDX3Jy1KwaYXLJy1nqVdIKX5qoFS4zoZUGs9NX7eTwpIQG3rnuL7kjOamoaSTEBJ6y67ybFhZGLDSCdGkBjuEzGlsv3ipqtx6AHv8tNR817KKMBA6rPrMTTeh+/+81OIdkZApfFymm4hVTMaMkkVWY0tpD47ct6OzxVwU8IiK1KPDUXwylOdVrpO6HPax5diw1AnRresKfycgPSL571P/LcxRtOc0VYmEjL2kYOUs6IGATitHISMIaWvRpddVVVhtpDK8QhKl+w/HQumtVmZomwfBtSaJeQBfKSAOVkS1UaVP/PyNum3Ty1DyYx0IE3HRpAaH4aaiGN8cAsyiRGomVRhi0/++lbsPHuGl7fMa7ehAAOpDbG80JWA9Hv/+hSilHhiApCqyCQ1BlIvHCKvkRXIK+C2hEVWDsYukLZ1TsWeh38aaiqGxPBbE6Y47r0L8aXz3y9+ZrSAmsurGGNCjZCZjm1Ee887C0BrHLycC66Vffqlj9FCagZSgtOrz37/BJdd474JSg+e14VjF052VA5OlOSonDyYDxTwg5uvqqRE7Ci57GrpcaQTMZFdNzm8VcSRpuJDIpmRbFyD1AcX18YWGEhtiOWFrkOJPnyPLKRGICWX3YyGdIItpF44Q14jK+DWhEVWTsYqkBKIzt3jg5g6e1/E+l8XLrrmdsBec/GD/zy5YB2V4CnhlMqrGGNDC9bQzFtIrb4Ayrxvomfu0VaWHeg+pSyklYCURKsXlBoPhACVGidKCvQ15c0bFDAmS+qZtSvcXnKG4kLVTBJKKgE1qYNoKjkGJT6KzPgo4kNbRO1R2bgGafCuOwOpz858bf+LuHP11xFtD2+3kOZjSNPssuuz0+bt+E0BtycssqK3FSCdu8cxAkaV1OgEF13z+O/ee2fcfOVHhHXUbCE1u/AWLJ7pN5FdtRgbN27EjKOfYCC1cmhlsuyWs5DKoRsBpeZtsJuvxYPlboFRwL1W1BzIOkquugSlFDuaHh8TIJqJj4r6o2QdzWpK4awOffe78Isbrw7M2fFGAQZSn92Cdf2rcefqr6G1Iyx2JmJIC0CqIKv5bMO8HVbABwp4JWGRFanLAakEURqH3HPNLrrm8d+zzzz8zzc/PsEKSn2MbrnG77MbrkZ2wzVimFWvA3ud4j4g7evrE+ubNWuWFTnr3ke67EorqbnsixUglYs8buFkx913rQrAgGpVKe4XFAWkFZViUHtm7tq0kjMEmhQbKqyjKd06mkmNQxkfRTo+gsToNlGPFNjurvuR44/CDVdeFpSj4n2CgdR3l0AA6Zqv6RZS+qt3PqkR1SHNJFRonNTId2fOG/KuAl5LWGRF6WJASu65u+1/BiZNn4+smi7pomse/8B3vQO3X3vWDgAq+0mraC61EdlXL0Bu+EnxT29uBQbH3AmkDzzwgFjj4Ycf7goorQSkyz64wMqxF/o0E0qNC2VAtXVs3DkgCjTaippDTrjiKlR3NBUX4JlOkHV0DOn4sMiqS+VesmpmwglcfM5p+NyFZ4LCMrgFQwG2kPrsnNcN5C2keSCVWXazahaZpAJV4Sy7Pjty3o5HFfBiwiIrUqeTITz/RLfoKuNEp887UPx3OrZNwKjVdtC+u+An3zp7Qu1R87MCRlctBn2Vjayj1NxmIX3jjTfwr3/9S6ytu7vbNVBK68lms4WX0Uq69APzrR6X66DUDKhb8zVQV4124PmRDtv74gdYAb8pUG9A1bQM1HQSKmXWTY6JmqP0UhKjSMWGkRobFBl3jcmMSONrP/8pfPTEo9HWVnsWb7+dmV/3w0Dqs5N95s1H8fsNy9EaDQvnB6ovrCmU1CgLJa1CyegFh7mxAqxAcxSgOqIEo2Qd9WOTQGp0z6V9jvauKZq4qJwGBKQ//fY5JeuEGl105ThkGSULqRuBlGCUoFQ2N0Cp2UJKYForkNL+DprXhSWLprv2inOiJNceDS+siQqYS87Ukiwpl9O2u+oShKbiyCTiInY0HR9CmuJH44PIFYklIyA97fj3CyCl/AHc/K8AA6nPzlgH0lvQGg1tB1I1B3LZVVMqMgSkbCT12anzdryggB8SFlnROZV6LyKd5xS6kosu1RbV1O315ayMI6CmBJCaXXSN4720Acjkc2O4zUL6i1/8YoetNxtK6wWktNEF09tx8aEzrR530/uxm2/Tj4AX4EIFqrWiijIvZB1NJ4VrbiYR0112x4eRHhtGenwESipWdMd//Nl3MW/OTLS2tooXN/8rwEDqszN+9q1H8cAby9HaFqYypMhmKY6UgFS3kGbIKsNA6rNT5+24WQE/JSwqr/N0aKFzkcPCQjcriYvKjUlAesd3PjGhSzEXXdnBaB2ln7kJSM3WUeOm3AClBKbFEhtdvliv41ptowy8Vy6eW+3jTX2OAbWp8vPkLlXAWHJmxvz9iyZLojIvVG9USY4Ly6iaoLqjY7qVND6M5NgQMomRotZR2vbKh+4Q8aORSITddl16D5xeFgOp04o2eTwC0vvXLkdrexihFt0tn4BUJbfdtIZMShWQyo0VYAXqq4AfExYVV2w6si2HIdvyocI/20lcVAlIZQwpJTAq5qJrfN5oHXUbkFIyo3icMkkWb82EUgmjEkiNbruXHb1bzW8UgtJLDpspapZ6uTGgevn0eO31VMBsRe2YOhuqQpZRve7o9mRGI3rsaGxwQt1R89qe+/1PBZDSi91263ly7hmbgdQ9Z+HISshl9/61NyPaHkELud3n9DhSRdEEkNIvyZxp1xGpeRBWoKQCfk1YZN5wtuWkCSBK/16ptqidazNnRg/++ONLgPSbyL32SWBkRcnHzdZRNwGpMZlRuf27AUoJRglMZRzppe/fxc6RlezrFyg1bpAAlRMlOXI9eBCfKRDt7MHkuQsxdd6eAkaVdAKZxCjSsSGkxobF9xRjWqy9Z9898OPvfLkApGQljUajPlOIt2NWgIHUZ3fiqfV/EUDa1hVBmEyk5tIvSRWayj67Pjt23o5LFAgKiOZaFkJr+dwOqtfqomsekID0oRtPQMuLxwgoLdfWbgZiiYk93OKy++ijj0LWH610VZsFpTKWVAIpfd22eSOu+tjhlZZs+d/9CKVmQKX/fj6fxfdPfZMsa8MdWQE/KhBp68TMhQdD0xQo4yN6IiOyjiqlcwqctPhwfGPp+QUgpRhSzrbrx9sxcU8MpD4747V9L+InK69EW3crIpHtQKpp+Uy7SQUKl37x2anzdpqtAHkevLVmwLeZc7fru2OcqPijl43aonbO6uqTn8PJ8++v+Egx6yg95AYgJRAlILXTCEr3228/LFhgrwaonTmK9TVDaf/bb+KKjx5S67ATnvc7lJrFYjdfR68PD+ZBBcLRdkzeeSGUeEzAKMWRlktm8qGjD5sApNJtl2uSevDwbSyZgdSGWF7oOhjfiuue+CTae1oRaQ2JxEai9ItKcaSUaVeDktHMJZ+8sDVeIyvgOgWCkjkX2DFOVB6Gky66csy5PcO4+tj7cOC8DZbOvJh1lB585+I7MWPP8y2NUa9O5ZIZlZuToHT+/PlYtGhRvZZWclwZU0pA+p+nHeT4/ASlS/afjgXTgldjkAHV8evEA3pAgVC4FR09M5AY3YZcVi274k9+7EP49JknFyykBKJkJWW3XQ8cdA1LZCCtQTw3PjowthXffvR8dE9rQyQaQosgUoi4UQJRKv2ipClGyI2r5zWxAt5QIDgJi4BicaLylJx20aVxCUZ/fPod4quVFk8Cr28q3tMNQFqs1IuVfVGfZkIpzU8uu18+9UCry7XVj6D04HldOHbhZFvP+a0zA6rfTpT3U0oBgtKslq/JVUamqy49Fyd94PAJQMrJjfx/rxhIfXjGl//qWPTM7NBLv+SBlOoOK6qe2CidVIXVlBsrwArYVyBIcaLZFirjMn0HkerlovuZwx7HRYc+ZutQSllHaZBmA+nq1atBr1paM6F0YMtb+OLJ765l+WWfZSjdUR5OlFS368YDe0SB5Vcvw3vetccOQMo1ST1ygFUuk4G0SuHc/NjNj38JW7P/RmtHRJR+IQspAakq4kj10i8ax5G6+Qh5bS5UICggSu655nqixuNwg4uuXE9GAajUS6nWbCCtVOrF6jVvFpTWG0hp/wyl5W8BASo1TpRk9d3C/byuwG9vuQZzZ+2EUCg0AUq5JqnXT7b8+hlIfXi+P/zzF7AttFavRRpuEXGkBKQisZGS5ThSH545b6l+CiRGM+h9fTgQCYvM9UTNqrrBRde4pje3ApTQyI1AarXUi9Wb2wwobQSQyv0ft3By4N13rd4FdvO1qhT386ICf/v1clDdaSOQEoyS2y7FkdLPuflPAQZS/50pHlp1F/7e91uRaTcc1jPt6nGkyCc2UqFksshqHEjqw+PnLTmkQHASFpWPEyU56+Wie/I+q0TyomrbqtfLP9lMC6mdUi9W999oKH1t5T9w3UWnWF1ezf0YSquTkAG1Ot34KfcpMGfGdPzmlqt3AFKCUXoRmJLrLjf/KcBA6r8zxYPP3SmAtJ2ANJ9pt+C2q5KVVIOSUqGy264PT5+3VKsCQUpYRPVES8WJSh3TsW2I9VcgvypEv/30n1rOolts+ErWUXqmWUBaTakXqxI2EkobDaSkAUOp1ZtQuh8Dau0a8gjNUeCAfXbHzd9YKqyg8iVBlIG0OWfSqFkZSBuldAPneW3L87j9ma+ic3IU4WhYjyPNl39RBZBmoaZ1KyknN2rgwfBUrleA40QnHlG8fy1SsT5Hz81uFt1Sk1eyjjYTSKst9WJV6EZBaTOAlDQ4aF4XlizaMZmWVX2430QFOFES3wivKHDiUYfiq5ecM8FCKl13pdsuWUjZbdcrJ2p9nQyk1rXyTM/X3n4et/79K+ie3oZIG/nd55dObrtUjzQPpZmkym67njlVXmg9FQgSiFaKEyWd3eqiK+8AxY2ShbRSa5aFtJZSL5X2JP+9EVDaLCClPVKyoysXz7UqB/ezoQAnSrIhFndtqAIXnHEi6EXAaY4jNbrtEpxy85cCDKT+Ok+xG6pF+vUHzsHkme0i027BbTef3IiANKtkoSQVKGpOxJdyYwWCqEBwEhZVjhOV5+9WF13j/aTMupRht1JrBpA6ncyo3B7rDaXNBFKG0kq329l/ZzdfZ/Xk0apT4MpLPoETjjqkAKPSbVdaRwlK6WdkJSVg5eYfBRhI/XOWE3by6Z8cjSlzOtHWGUG4TXfbFdwpyr/koKmUbVdFJqX5VAHeFitQWoEgJSyyEidKStXLKuqUi648TavWUerfDCB1qtSLnffvokWLQC+nW7OBVELpJYfNFBZTbo1TgAG1cVrzTNsVMAJpKQupjCVlt11/3RwGUn+dZ2E3Nzy4DFuU19AxuRWt7eS2uz3bLmXXVfJW0kxChcbZdn16C3hbZgWClLCoUj1RozYEo6Nb1kBTU45emlqz6BZbjFXraDOAtJHWUbM29YDSvz10D3569WWO3olqBiMYZSitRjnnnmFAdU5LHqm0Ar+++ZuYM3O6sH6WA1KCUXbb9ddNYiD113kWdvPf9y/FxthL6JnRgah02yUmzQHZLEQcqXDbTalQlCy77fr0HvC2dAWCBqJW4kTl3ahHbVEau9YsusXurh3rKD2/80HfxM4HXd2wt0E9Sr3YWbzTUOoWICUNGErt3IT69+VESfXXOIgzrLjnpgKMSiA11iOVcaQSSNlt1z+3hIHUP2c5YSd3PHYdnlr/CCbP6tTrkVK23RAgmDRLNUlz+ZqkGjJpjYHUp/eAtwUEJ2GR9ThRuhdecdE13uG1m4FYwvqtbiSQxuNxkLtus5uTUOomIJVQumT/6Vgwra3ZMvP8JgU4URJfCScUsAOkMp7UiXl5jOYrwEDa/DOoywoeeOZn+P1zd2HSzA509rQi0h5GOBISQIoskM1BACmVgBE1STm5UV3OgQdtngJBSlhkNU5UnoaSGhUuuk63erjoyjXatY7Sc40E0nqXerFzVk5BqduAlKHUzi1ofl92823+GXhpBVSD9KavX27ZQiotp17aI6+1tAIMpD69HVT6hdx223ui6JmhZ9uNRPNASol18267IrmRqEmaQ44olRsr4HEFgpSwyE6cqDxWL7noGq+iXetoo4G0EaVe7Lw1nYBSNwKphNKD53Xh2IWT7UjCfZusAANqkw/A5dNTDdIrLj67AKS0XAmdxlqkxp/J8jAu3xovz4ICDKQWRPJiFwmk4WgIU2brbruRfLZdsR+KJRUZd7O6lTSpsJXUiwfNay4owHGi5S+DF1105Y7iSeD1TfYve6MspM1MZlROlVqh1K1AylBq/73gxicYUN14Ks1bkxFIJYxSjKh0zZWlX2QpGPq5jDNt3qp5ZqcUYCB1SkmXjUO1SL/884+hJdSC7hnt6JocFdl2Q5EW3W03byUVsaSqBi2ThZLWQBl4ubECXlIgWCBqL05UnqMXXXSNd7Aa6yg93yggbUapF6vv0Vqg1M1AKvd/3MLJbCm1ehlc3o8TJbn8gOq8vK9efE6hBqlMVmS2kMqkRhJSZTZeTm5U58NpwPAMpA0QuRlTKIqCi378ATF126RWTJ7ZgdaOMMKtek1S0QxWUpFxV7jucsbdZpwXz1mdAkFKWGQ3TlQq6lUXXbn+jAJQqZdqWiOA1K3WUaNe1UKpF4CU9slQWs27w/3PcKIk95+Rkys0AimNK91xJXyaYVRaSCWUOrkWHqvxCjCQNl7zhsyYSqVw1a8+gaF4H8KtIUyZ24U2AlLKtiutpPmMu4W6pBlNlMfguqQNOSKepAYFgpSwqJo4UZLWyy66xqvx5laAEhpV0xoBpM0u9WJVl2qg9P4f/zceuP0Gq1M0tR9DaVPlb9jk7ObbMKkbPhHVIJ09Y5pww6VWruwLW0gbfjx1n5CBtO4SN34CVVWRTqdx45++jHV9a8Sbmtx2Oya1CrddAlQqASNa3kqqUSypSHCkCdfdHHvuNv7geMaKCgQtYZGdeqJG8bzuomvcy6rXK16Lkh0aAaRuS2ZUTi27UOolIKV9M5RW/17x6pMMqF49uR3XTSVfJIjSV2khLVWHVMaSsoXUH3eAgdQf5zhhF5lMBvT63799H8+88Vfxb9HuCCZNo2y7YUSi5Lqbz7hLlhTy0tVyem1ScttNa9CoDAw3VsAlChCIknvuaJ+NIpQuWXs1y8i2nIRsy4eqeRRed9E1broW6yiNU28gdVOpF6uXxQ6Ueg1ISYOD5nVhyaLpVuXgfj5TgAHVmwcqS74YgbSchVTCqDHLLseRevPs5aoZSL19fkVXn0gkoGka/vj8/+LPq+/R/+IUbsGkGe1o6yQraUjEkobDulsEWUOpDAxBqKZqeSjNspXUh3fDa1sKWsIi3T13GXKw/wu1X1x0jXe0FutoI4DUS9ZRo65WodSLQEr7nNoRwZWL53rt447XWwcFOFFSHUStw5Ayw64RSI0WUvpeZtmV7rpGC6nxuTosj4dsgAIMpA0QuZFTkLsuxY9ms1k8tfZR3POvGwvTRzsj6J7WjmhnGJE2PeOuTHBEJUhzBKRaFmqGoDQLVeUER408O55rogJBSlhEIEoWUXLRraalY9sQ66/Bt7XEpCfvswpXH3tfNUuq+RmKGyULaS2tnhZSLyQzKqedFSj1KpBKKL3ksJkCTrmxAlIBTpTkzrtw/ukn4IIzThSLKxVDaq5Fyi677jzLalfFQFqtci59jmJHyV2XgPT13hdx61+vKqyUSsB0TW1DO8WSdobRGg2LsjBkJ91uJc3HkqZUZDjjrktP2d/LClbCourKuBhvwGjvGijJUccvBYEoAWmzGmXWpQy7tbR6AqlXkhnVAqVeBlKG0lreOcF61ujm+/xoB3pT/EeMRt8AmWHXCKTlYkiNNUiNANvodfN8zinAQOqclq4YSbrrkstu/2gv/uuhiyasi2JIu6a2o607gta2MMKREPIJzUBWUmQhLKOaokFNaVAUtpK64mADsIhgJSyqHUTJRXd0yxpoasrR2zG3Z1hYRQ+cV2WtFQdW44R1lJYxY8/z8c7FdzqwoolD9PX1gYDUD62cpfSnV18GKv3i5UYWUraUevkEG792jkNtvOYyw64RSCvFkHLZl8afUz1nZCCtp7oNHpsglNx16at8fflXH5mwCrKIdvRE0TE5qrvuUhmY8EQraTabE1CapTIwnOCowacYvOmClrCo2jIuxptRr8RFzXTRNe7PCetoPYHUi8mMyn2ylIJSPwAp7ZuhNHj/v+LkjhlQnVSz+Fgyw64RSItZSCmO1JjQSPbhhEb1P6N6z8BAWm+FGzg+uetSDCm9CEjJbfe/HvoMhse3TVhFOBoSsaRtk8hKmi8Do+c3mmAlzZKlNA+llImXGyvgpAJBTFhUS5yoeH+qaREr6kcXXXm3nLKO1hNIvZrMyC6U+gVIJZQu2X86Fkxrc/JjjMcKoAKcKMn5QzcDqSzlYoRPsojKxEbm+FEGUufPpNEjMpA2WvE6zUcASrGjRusofX/b41/H+v6XJ8xKLrptPVF0T21DpEOPJSUrqfjLVB5KZRmYrEK1SVUoSg454dPLjRWoXYFgJSyq3T2XFK9XbVE3uOgab9TazUDMoeo+9XDZXb16Nejlx2a2lPoJSCWUUq1SKg3DjRVwSgFOlFSbksYMu+L30JaWwkuCJ8Go8cVAWpvmbnyagdSNp1LFmhRFAb3MQPqbZ27Byo1P7DCisJJOp1jSVrRG9TIwLSH6IMgnOKKsu1SXlFx3BZRq4nsqD8ONFahWAaojSjBK1tEgtFzLYdBazq15q3530ZUCOWkdpTHrAaQPPPAA4vF4zWfq1gEWLFiAww8/XCzPb0AqofTgeV04duFktx4Br8sHCnCiJOuHWKzki9lCWsw6anTXZQupdb3d2pOB1K0nY3Nd5thR6bL7l5d+hcde+e0OoxF4Rrtb0T21Ha0dIT2WNJ/gqACllM9IQGkOWVWDklJFrVLKyMuNFbCjAAHoW2sGAgOiTsSJkr5BcNE13iMnraP1AFKvl3qx+p6VUOpHIGUotXoLuJ+TCnAcamk1b/rG5Thg791Fh2IlX6Q11OiuWyzLrpPnxWM1XgEG0sZr7viMBJ9kHZWxoxJG6etzG57Avc/9qOic5KbbvVOHnnE3Gka4NaS77tL/RC0YIKvlxItAlDLvcpIjx4/P1wMGLXOuXk/0MFFTtNYWFBddqVM8Cby+qVbVJj7vtIXUD6VerCpMUPryn+/2fJbdcvsl9122lFq9EdzPSQUYULerWSmhkbH+KIGoMa6US744eSubOxYDaXP1d2R26a5LSYyMLru5XA7r+tbgJyuuLj5PC9De3YqOnjZRlzTSqrvuhsJ6d3qji/qkWla3kip6kqNMRmPXXUdOzr+DBC9hkTNxovJGBMVF1/gOcNo6SmM7CaR+KvVi9ZNnyyvPCCj1c2Mo9fPpemdvQU2UVCx+lE7NmGGXgdQ797iWlTKQ1qKeS56l7Lrm2FGCU3oNxbfhhocvLbnSlnALOidH9VjS9ogOpZEWUHkYiiklcym57VIpGLKSinjSjAolk2XXXZecv9uWEbSERbmWhci2nIscptd8FEFz0ZWCZRSASr043ZwEUr+VerGqNUOpVaW4HyvgnAJBSZRkrD8qDSFmIC2V0IhLvjh339wwEgOpG06hhjUQdBqz6xqtpBJIv/vIZ8vO0NoRRlsXQSmVgdEtpSKeNASEyEpKsWwF112qT5qFSu67CgWZ1rB4ftRXCgQNpFzn8QAAIABJREFURJ2KE5WXIGguusbL/+ZWgBIaOd2cBFI/lnqxqncQoJQy7y5ZVPsflaxqyv1YAbsK+C1R0pwZ0/Grm78xQYZiGXZLWUiNfe1qyf3dpwADqfvOxNaKjJl1KYZUAqm0kNJgNzz82R1qkU78BACiHRF0TI4KK2lre1hYSQlKQyKetEXUJ82RS7CIJdVdd1X6qjKR2jowH3ZOjGbQ+/pwoBIWORUnKq9DEF10jW+FVa/X543hFJD6udSLVeUZSq0qxf1YgcYo4PU41K9efA5OOOqQikDKJV8ac5+aPQsDabNPoIb5KUa0WKkXCaP0lfpQDOmGgVfKz9TSgrYuHUqj7WGRdVcmOdLLwbQgqxGU5kvBZLJ6kqOMhiyXgqnhFL37aPASFjkbJ0onH1QXXeOtr5d1lOZwCkj9XurF6qdQEKB0akcEVy6ea1US7scKuEYBrwFqKXddY8kXK+66XPLFNVewpoUwkNYkX3MfprhRo1XUGEcqYdQqkJKdkzLsdvZEEe2KCIspAWkkX580JEylEPBZSHJErrsZVVhKGUqbexcaOXsQExY5GScqzyrILrqNsI7SHD1zj8Zep+xYh9nO+yUopV6sahIUKL3ksJkgOOXGCnhVATcnSjpgn91x09cv38E6Sj8gwDRm0i0FpdSX+nHzhwIMpB4+R2OZFzOMGoH0sVd/W7QWqXHr0vE2Eg2JJEfRTnLdjSBCbrsUTxqmDwjxUSESHBmhVKMapWm2lHr4KlleOseJWpaqbMd4/1qkYn3ODGYY5eR9VuHqY+9zfNx6DUhxo2QhrVdzAkiDVOrF6jkkx4bw9zuusdrdk/0IRhlKPXl0vOgSCrgpUVIpd10JmRJKjTAqY0klrHLJF39ddQZSj56nMVa0VIZdso7Sa+XGJ3HfylvL7lQCKdUfJRDtmNyKaEcrCFDJShqimNJ85t1cjsrB5ERMqarkRJIjglKVvmocU+rRK1V22UEEUafjRElgdtGdeM0osy5l2K1XqxVIg1jqxepZMJRaVYr7sQLuVaBZiZLM7rqkULmERmYw5YRG7r1T1a6MgbRa5Zr8nDmbrhlKCRipD7X1/S/jp/9X/q/ZRoxsQQvaJ0XQPqkVrR0RtObjSXUracv2+qRmKFXIhZgTHTX5ajg6ffASFjkfJyoPJB3bhli/89l75vYMC6vogfPqUDfF0ds0cbB6W0dptlqBNKilXqweO0OpVaW4HyvgDQUaEYdqrj0qYdQIpUZrqBlGjeVeOH7UG/fKyioZSK2o5MI+BKBGKC3mskvLJjClWqTf+/NlZXcxwa6Z0+NJCUjpRfGk0kpaDEqzWlaUhdHIQkrZdxlKXXhj7C0piAmL6hEnKlUf7V0DJTlq7xAs9Paai65xS/W2jtJck+YcVYghreYXlyCXerFw/USXoEDpkv2nY8G0NquycD9WwBcK1ANQy7nrSssnQaiEUiOQ0r/Tfxvh1RdC8ybAQOrBS0CQKYG0GJTK+FFpIa0GSAlQqR5p15Qoot2twkoaCodEoqOWsB5ITu69VIc0S9ZYhlIP3qQdlxzEhEVO1xM1qkouuqNb1kBTU47fD7KKEpB6sTXCOiqBdI8PPya8OsytUvwRJzOyfrOCAqUHz+vCsQsnWxeGe7ICPlPAiURJK+65aYIqxs9naf0sBqTGREeVPr99JnsgtsNAWuKYtayGO5+6Fi9vfRrzpuyOy9//PUQj7a64FBI4S1lJjTVIZRzp9/58edlapGYLKf03/Q4XzceTkusuJTgSltLWkLCgtuTdd3Uo1a2kBKZkKVXzdUrpZ9zcr0BQQbQecaLytOtVW9SrLrrGd8HazUAsUf/3Rffs92P3Dz1amEj+9d3813Xjz2VnLvVi73wYSu3pxb1ZAT8oYDdR0vmnn4ALzjix6B8IjeVezNZRowsvx4/64ebsuAdHgJTg7amND+O5tx7DxqFXC7PM7J6HXabuiQ/s+THM6dnNUwq6FUglYBprjUp3XVkCxmwhpWcohrRSLdICOuaE4VM0euO3d0XQ3hNBa1sEYQml0VA+yRHFlFLu3RZoWaOllJIcaVAVTdQv5eZeBYKXsKh+caJ0yvVMXERxoref/lP3XiYLK4sngdc3WejoQJeuWe/Drsf+qWAhNcceyUyOZlBl62h14jOUVqcbP8UK+EmBcomSzNZR+Xum/Fqs3IsRTo0wWk0Yhp909tteagbSwfGt+P7jlyGpxEtq4zYLo5VD9AqQShg1JzmS7roSYG0BqYg93a4SJTJq725FtDOMSFtYuO+aLaUhnUp1K2lWT2wk4knTXKfUyn1rRp8gJiyqZ5wonWG9aovS2J857HFcdOhjzbgqjs7ZKOsoLbpjxhGY94GHCn9cM9e3M5YPMMIql3qp/siDAKWkznELJ7P7bvXXhJ8MkAIEqM8OtWHmkR/HQcefPmHnRtfbUvVHzeVeaACuP+q/C1QTkBphNNwSwYn7/Afet+CUgmtrX2wT/rH+IWwYfMVVLq9WjtHNQGq0gBpBtJyFlGqRPv7qvWW3bnSuNQIpmUtlkqNohwFKKa5U1CnVM+8SuOp1Ssl9l6HUyj1rRp8gJiyqZ5yoPEN20a18mxtpHaXVtO/0Xsx+//1FywkYY5QkjNLX8fFxPPjgg5U3wz1KKsBQypeDFWAFpAJqNoeMmkUyk0W6cyamnvM9tE6ZXfhDIX1Tzl1XflYX82hhlf2jQE1A+sDq27Fi3e+EGucefAXe846jLSlDsPfwKz/HPzf8sWBZXbDTfjj9gM8WXHuNQHj8Xudgt+l7448v34XNI+tA8HvSvhdg8cKJf2mxMi4tULoYP7XxETEeNXIvPuydJxbGLAekw4l+PLH2t/jbG78v7JfWf9TuH8F+c987QYNn3/or7n/xtqIW5GP2PBO9oxuKxqka5993zuG48PBvinGl5VO67JaqQSqhlZ4hKym569op/UIQanThFX+RCregrTOCtm5y3w0jki8HExZ1SvUkR/KvViLxkqrpltK0wX2XBuWwUkvvE6c7cZyo04rq47GLrnVd39wKUEKjRrW26Ydj1vv0/48y/jJTrIwA/Yz6PP3001i/fn2jlujbeQhKV/52ucjC6+fGllI/ny7vrVYF6HfBlJpDKpPFOL3ULDKdM9C533HY9fhP7hBOIb1WzJ/R8vOZ40drPRH3Pl81kCpaBv/1lwsxkuyHEZgqbdX4nLkvgeblR30fu07bU0CjTCpUakwjBDs1LsHvCfucO2F+o8txJRdl45qe3vhn/GrVD0tKQnNN7ZxZ6GN81jiPXBO9sSWUyjqjRpfdchbSmoBUUK2+DQGlXRHxam0nKI0ICym58FJ8aSHRUR6ENSoBo9BLQ1bNiphSgtQJFthKl4b/vSYFggmi9Y0TlQfCLrrWr2ZGAajUSyNb1zs+jmnvubEokBZLmkE/u+eeexq5RF/PFRQoPWheF5Ysmu7rs+TNsQLVKJBSsjqMKvornlYRS2ehdc/CLsd/Eu9870k7WEdLfTZLTxZaB8ePVnMa7n6maiAtBkxWtiqtqkb4JIvjfS/cIiyFEm7NQEo/P/fgryCWHinErBpB2O64XW2TcfxeZ2Na12zQ/Dev+IKAawmf4VDrDll2jT8zr18+Hw234esn/D+0RToLwC6B0qiZhE/jz4z7kTBrnMcIo8bSL8VqkJotpMPj/bZrkZoz78rzFVDaHRHWUgGlbREBqsJiKiyluguvaDmIEjWqkkWWXlo+Ay9BaZZNpVbeM7X0CWLConrHicrzYBddezez0dZRWt2MI+4FWUmNf1Uv9hd46RK2ceNGYSHl5pwCQYHSBdPbcfGhM50TjkdiBTyugKJlkVRywlVXh1EN8YyGsVQWMcox0j0TJ3zlNkyeubP4jDaHUUgrqTnW3+Oy8PJLKFA1kK4feAnL/+9LYlijZc/oxivnlKBltGJKSJN9JIBJoOtonVSy7IqcQ8JjS0toB/grNW5325SiUpjHLAakRhgutX4JkN1tkwU4Z9RUUauv8Xk5d6W9my2kxcq+GLPvyv7yazWlXwpimdiRrKIT3Hfb9DqlwlJKtUrzUCrANAcI662WE5ZSYTGlDyNRJoahtB6fTkFMWNSIOFHxRyE1jVj/61CSo44fnR+y6JYSZdXrjstVdkACUQJSalaB9A9/+IOIIeXmrAJBgdKpHRFcuXius+LxaKyABxVQtBwUVQfRRN5dl2A0JqA0i5GUhpGkhnccdhI+8rlv7wCkxWL82V3XgxfBxpIdAdJicGVcgwRHI9CVWqMEOnqmVB1QMzzaGVe6A1MM67+3rSzEkMr1lLOQUrxpMQinZ82ATrGk0qW5nIW02LO7TturYAU2g6+0fBotpNJVVwKqhFIzkFbKtFusFmkpIKWfCyilkjBdEZF9l14USyospeEQQi0hUcxUGEvzllJam7SWCjgVbrwMpTbes2W7BjVhUT3riRoFZxfd6m5qM6yjU9/9Q5DLrhFIjUXXjX99p+/feustto5Wd7yWngoSlF5y2EwQnHJjBYKoQDaXQ1oh62gWCSUnYkd1y6gOo8NJVXwdTapomTwLV9z11wKQShA1uu2ay3UFUdMg7LlqIC3laipFM1pD7QBpJSshjV8NkBYbt9gBOwWklOCpVAypXIu01prjcfedc5iIKzW768oSLvKrXQvpfSv/B6vefLLkvbYLpEYopey70Y6IgNFQhGJLQwJKKaZUfJigRYSh5ghIVYonzVtKFY4rdeKDhkCU3HNH+xJODOeZMbItJyHb8qGGrJdddKuXudHWUVrpvFPeLsCohFJzjbtIJCI+n+iXoCeffBLbtm2rfpP8ZEUFGEorSsQdWAFPK0D5QTLkqpvRgZTAM6Fsh9HRVBYjSRVjaU2AqZrL4ZIbfo7d9z90gsuuEUyNWdA9LQ4vvqwCVQOpMcbTDE40YzEgLedaa15luSy3dlx2zeMaLZnFLLvlgNSOy+7cye8sWEhpTJnN96B3fBAf2PNjhWzCcn1Gt11ycV61+clCPGs00l7YRrksu8YSMBJa6UFpKa219Eupm0SWUqpTSvGkBKaUdTecB1KKKQ2Fw6IkjIwrpdhRysArEhxReZiMbimlZEfswmvvEyuoCYsaFSdKp8EuuvbupLk3ZdUlC2kjWzHrqLnGnRFG6Ree3/zmN41cYmDnYigN7NHzxgOgAMFommBUzSGe1mF0lNx00zqcklV0KP9S8nlElnzxOhx2whmFPw4a3XWN2dHlHxYDIGMgt1g1kJJa5jqkSw78HA7e5RghZDEgNScFOu/QKwtlUmQpFfpKJU7sAKmdcY1AevZBXxLrNe7DalIjsnJe+r4bREbgYs9L916zNbTULTOuS/YpVkpHZtc1ZtkVbrCqKpIHGd11JbxKILWbaddci7TcO0RCqahTGg0j0p53242ERKIj4cJLFlNy4SVrab4sjJJRtseWkvtuJotsNpDvRdubDmLCokbFicrDSMe2iXjRerTPHPY4Ljr0sXoM7aoxKbMuZdhtZCtmHTUCqbGkAH3/3HPPYcOGBqcAbqQgLpuLodRlB8LLYQUcUEDTcsIqqrvqEpRmRcxoLKUhRnGjSd1SOphUBahKr7wzv3Q9Dj3+dGEhNScyYnddBw7GI0PUBKS0x9f6nsPPn7m+aJ1NqYGdsinFsuwan6cxzRZSsiBWKsdSLLFSsTMqB6Q0TzFwlOMYLcWl1kN9qKaqseYqPW/OKlwMZIuVfZFWUStAWlOmXQthnjKmlJIdRdpCejxpvhyM+D6iJz7SY0t1y60oBUMwrWhQqDSMQtbTnLCccr3S4p8iQU1Y1Kg4Ual6vH8tUrE+xz/K5/YM4+pj7wMlMPJ7a4Z1lOJGyUJKzZgEwwikZB01/hX+j3/8IyczavBlDBKULtl/OhZMa2uwwjwdK9A4Bej3ubSqu+omVIob1URCo7EkJTLKChfd0aSG4ZSK0bQKY5GFr//vE9hp7i4lLaQTKjc0bks8U4MVqBlIab2jyUG81PsvPLXxkQlJgnabtrdwO33v/JMmuKhKa+hzbz1eANmZ3fNwzF5nYv+5R4LAz46FVLq0WhmX1kv97n7uu3hjYLWQe07Pbjhi/odx7wu3lC37Ypzn16tuFEmRZDO74laqo1rMzdkYc1qqtqvZQmp00zXWJJX9aH0SZOn7q363pOwVqyaO1DggQalw3W0Po7UjgnBrvhxMOISwSHYURoQspeEQ/boosh0RlIrSMBlVQGlOZOPVkx9xvdLt6gYzYVFj6oka7zC56I5uWQNNTTn+ceznLLrFxGqGdXT2MU8h0vmOQoiA/GXGHD8q/xJPyYyeeeYZx8+aB6ysQJCg9OB5XTh24eTKonAPVsBjCtDvaZRRV1hGVT2rrg6hqkhoRN+PpFQMJzWMplRIV125TQLSGTvvWtY6Kv/A6DFpeLk2FHAESG3MF5iuxjI2n1t8UwHIyaL84398TehgdsktVUrHLJqxtIv83mwhNWbjNQKp05l2ix1oS7gF0faQANPW9u1QqltL9Vql9JViS2W5UoJSRSFLKbkeUzypXrc0k2FLaVATFunuucuQQ+MKztcrcRG9T4Liois/E9xgHZW/xJhr3BmtoytWrOBkRk38f2aG0iaKz1OzArUqYExiJKBUz6orYZSSGFHc6FhGT2JEbrzmdtNjb0yAUfp8Nv4hkWG01kPyxvMMpHU6J+lWTNbXcw+5ogCkRiuoGUjlM8Wsp7RMYxkXY6yosC6aYkhLAelPVlyNjYOvltx1rRZSOXAOOZF1V0BpG4EpJTtqybvw6omPWvNQKkrDkNsyZd6VLy1fEkYkPNKTHQXNWhrUhEUEopQ5l1x0G9XqmbgoSC66xvNauxmINTjpM9Udpfqjxl9gjKVejKUE6JeewcFBPPHEE426ZjxPCQUYSvlqsAIeVIBgNG8ZTWpZpDI5ETtKr3hGFZZRctMld90hct3NTHTVpR1Pmz0P19zzt4K7rtGTheuOevBO1LBkBtIaxCv3aKmSL/IZc1xssSRQxuy6BdDLEZjlRPIiY2Ij6a5rTmxkrkVaKbGRk0BKlEng2daRh9I2yr6bd+Gl0jCt+kv8NSxELryU0TQLLZtFVtOgpBXdUiospjndhTcgCY+CmbCo8e65+p1jF12nPwbjSeD1TU6PWn48ctMld13ZjH9hN1pIjdl1OZlRY8+o3GxBgVLS4LiFk9l91z1Xj1dShQL0u6Wi6kmMUqLMS05YP+kVz2fVFa66lFE3RZl2VWjGwNH8nJTM6Nyvfn+ChdSYWVdWZ6hiifyIxxRgIK3jgZF77p9fvRsbh7ZbJM2xsnJ6o7vuKft9GosXnl50ZcZapEbXXaOFlKDUCK00kATT4fFt+O4jlxdcZYtNUoDSnCmvkIXERgVwFt/oD+hxpRE9rrQtLBIekdsuwWhrW6vIwBuJUFxpuJCBlyBU31NWuPGqBKoZDVmNLKn+jS2lOqIEo2QdDVJrZD1Ro67solufW9YM66i51AvtzFzqRcaNSijlUi/1Of9qR2UorVY5fo4VaJwCEkZTlEnXAKOpPIwSiIoYUoobFd+roH8r1qjcy3lX/VBYSOXLXOqlcTvjmZqpAANpM9WvYu5SQCrdds3xpWYLKU1px23XTukX43Z0FN1OsFSHlErB6FCqZ+ENt4YQJatpK2W8zGfhjeixA/QoQWmhpI1Cbsm6Gy/FllJ6cXr5JRNvUBMWNbqMi7yj7KJbxYePxUeaYR2lpdkp9UK/+Lz22mt46aWXLO6KuzVKAYbSRinN87AC9hUowKiaRUrNiQRGZBXVXXX1eqMCSMkqmqEkRhqShhIv5hlPuuDzOOVTX5oAo+yqa/9c/PAEA6nHTrEckBqz7BpjTAUaGsjSjtuuU0BKa6A40UhbGNHOSNG4UmExbY2gJdSCcDiSR1qKHyWXXQ0qQamwlpKlNCcsppoG5Iq4gXjlWIOcsKjRcaLyTiipUZFFtx4taFl0i2n45laAEho1shUr9ULzl8qsS5ZSLvXSyBOyN1eQoPSgeV1YsqhxidvsnQT3ZgW2KyBgVMvl40ZzGFc0AaXktktuupTMKJ7JiUy6Y/lSLwSp2TIJQMg6euSHzxSf1eYyXax9sBRgIPXgeZcq/WKlFiltt5LbrtEz10kgFdZMEVca0hMeRcOIdpGFNIRQuAWtBKTRVlGrlGqWythSSpBEAEpxpbI8jA6m+Wy8om6pt6ylwU1Y1Jw4Ufk2Zxfd+n7gZRSASr00uslSL+IPX5QkLf+SQGostk7fc6mXRp+Q/fmCBKVTOyK4cvFc+yLxE6xAgxSg3wVVLavXGlX0eFGyiuowmk9klC/vEpNZdhXycisf6/XlW3+HvQ48gmG0Qefo5mkYSN18OkXWVizTrrkWqfxvozXVaCGlYcu57ZZMbFRlDGlhGwVmzIkY0rauVuHCS0AajupxpQSp5L5LbrwEpfSimqWUh1cHU4ot1S2lhdhSRXfl1VRvWEuDmrAo13IYtJZzm/KOYxfdxsjuBuuoEUplVl35VcaOcqmXxtyHWmdhKK1VQX6eFahdgQKMalkk0jmk6auoN0olXqRlVC/vMq7oNUcJVlUL3mvffXAldpq7i1ik/ENi7SvmEbyoAAOpx05NgqUxy64EUDOYGoGUtmnVbdeJTLvmGFIhswFI6T+FVTSf7ChCIBoNIRIla6luIRUuvFEdTLdn4qUMw2QR1UvECEupokIhKM3osaVkTXVjbGlQQbRZcaLyrc0uuo37kFv1euPmkjP9f/beA1ySqsz/fzvee+fODAxD3sGELMiPoIIL/tBdFTAvrmlZ4/5NIKz+VETWsLqKq645r6siuLIoICCoM+RhQCQMEgeRDAMDk+OdGzr/n+859fZ9+9yq6qrq6q7q7lPPc2+nU6dOvae6uj71fQOXepHZGNn9yyzzgtdbtmyxpV56P02RtzhsUHrK0XsSFFO7WAukwQIMo0hKNFNpqOREWh1tqDhRgCdcdSfKNfV6W6lGU+UaVQLAKPbvnNs2Knddu1gLWCDtw2NAgiZn1JVlX9qVfsEu+7nt9gpI2fS6VmleufGiVilAFYDKZWGgaqjnTt1SXHg2GoBPnYlXQ6mjmiqltKH+GgDTFCxwz31i1aahy5yr64kerWqKJrVYF93eWT4JdRQ1RwGkWBhIpbsubmSZUGpLvfTumIhrSxZK47Kk7cdaIJwFKtW6UkRR1kU9VgGgjWbMKIB0olRTf1BGAadBYRTK6Dd/d2e4AdnWA2sBC6R9OLVuiY1kQiMJpKykYjdNt92frPg8rRYladgU3QRSNQ4X+RLJjqCOAjpRGka58KrXKA+jgRQJj6CYomapUkCooWIaULe0WqpoN96mS29d1TRFmZikkh4Nb+bcZONEcYxZF93en9iSUEfblXrh2FEJprbUS++PjTi2CCj985Xn0dY1D8fRXar7gEJqldJUT9FQDK5crasERkoZrel6o3DTnZjRquhOuOtWarR9GnVGNZTWfBIYmUZ73pEvoU/++LKhsKXdyfYWGHog3Ty5jn51+7fokU33UC6Tp9cd8p45NUBr9Rqdc8uZ9NDGu+ijL/8u7bPwWe0t2+UWDJqATAZQqZLKLLum6y4PzSvbbhxA6gqeTsdz3Hmd95FdF+VgVK1SKKQA07wuD8NAWkTdUkBqXpeKUal7G0SYo0q5qtx4y6WyAlPEm1bKeNRqaYjzZEezN8wJixqZA6ieeRc1KLmskdZFt6PDN9LKyKoLhbTXC5d6wXbdkhnhxpU+V2i3/9WrV9PKlSt7PUy7vZgsMGxQeuLhi2n/3UZisp7txlogmAVwzahhFCDaINQbLdW1m+7kDEBUu+jCNRdlXfAHOA2qjPIoXvr3b6P3f/4HwQZlWw28BfoKSB/ccBctf/DX9MCG29XEACCPeMYr6M2Hn0rF/GjLZG2d2kjXPfRr+tMTy2m6slN9tv/uh9Kbn/8vTaCs1Mr05aveR9umN7as+64XfZJeuN/Lmu9des9P6PqHL6FXHfQOevXBySRlkQP0iyM1lVK/OFIvt934gFRjactixJE2P+P3M+TEjiKeVKumSi2Fy24BSY/ySimFago4RbwpapyCNqGUAkQr5YpOftQsE6PhlN14uwmmNk70gERPmtZFNxnzI7MuMuz2cmmnjrrFjy5btowmJyd7OUy7rZgtYKE0ZoPa7qwFhAWQowOlXeCeyzGjZcAo3HRndDZdwCgAFDGjgNMdpZpqH3b5h5POoDee/K9hV7PtB9QCfQOkDIVu81DMjdBnX/0/NH9kV/WxF2gyxH74775Jz9ztQHp00730/RtOp0P2eTG978X/Trc+fiWdf8e3W8DTbJOW48CMI3VLbGSqpAoPDRoL4rYbd+kX/4RHmmEBmVIt1VCa1W67I3nKIkvvaJHyOR1rmkM2XjU52o0X+45svBW48laRkbemysTAjbcbiY+GGUSTjhPFrFsX3eTOTEmpo1zqxYwdxWu32FFb6iW5YyTuLQ8blL5oyTgdf8AucZvR9mct0GKBWr1BpYqOAUU5F8SLlgCn1boDo7r2KMq8AEKRYRfqaBQYxYahjkIltYu1ACzQN0D6+3vPoYnS1qYaCrX057f+R1P9lKomwysUVIZPuOZ+c/mHVPsluz6XPvy336A12x5WQMrKpwmfDLZT5R0twJuWQ8ct065USBlI/eJIH93wZ/rZjWfO2aVu1iJtC6SaK3XNUpWJV7vvoiRM1nHf5Qy8SjEt5qlYLFAmh4RIukQMFNOqU7cUMFpxsvECUvGaobTTjLxT28u09sGtQ5iwKPk4UT5oSxMbaGJjd9K7HrHkMfrJm89Ky1c+leNIQh0d3+8fCQopFq9kRmbtUVvqJZWHT+RBWSiNbDq7orVAiwUgOsDDrFTRymi5hjqjGkq57iiU0CnAKNTRGSerbqmmoDXqYoE0quUGc72+AVLT/BzX+ed1t6qPGCqlOsrKJ6+0b3RuAAAgAElEQVRrgmqtXvFUSI8/6O0qbhT9my68aTgUzBqjsuSL+dyvHin2xU0l7UUt0tYzouHcKwagFI9CVtUsLYzlKJvPzJaEUdl48zQyVqRsRseaqmy8SCOeaaiERirRUU1n4kWMKVx6+bnKyOvEmIaZ12FOWJSGOFGeq+1rV1FlenuYqQvc9uSjl9NJR10buP0wNkxaHZVA6lXqBWC6efNmW+plAA/QYYJSTN8rD9jFKqUDeBwnuUuAUWTSrQBIq6QAE/Gjk4BTVWsUyYwatKNUFXVHoYxCQa11NHRk2OUapB11ZFceCAsMDJAyNEol1ARJdsnFzOGzZ+52UFM15dlkVXXdjseV+64JtWmZdbc4UjO5kamQ8jqm2+4jUEn/cCZltM+rWtIEpKyWohwMoLSZkbeYV4oolNPiWIFySGDiZOLFI5Ie6fpWSGjU0CVilMuuTnzE5WKgkgJUa9X2GXmHOWFR0vVE5XcPLrrbn15FtepM7F/JfRdupc8ffzFBHbWLvwUeWkM0MdVbK7VTR83YUQCpLfXS2znq5dYslPbS2nZbg2QBXBdVqho8y3XSimhNZ9CF6y6gFHVH4aY7WdLlXdAGaine63T5n9s3d9qFXX+ALNC3QCrBU8aQststQ6dMTuT2Gd476+bPK1dewOiJR3yUnrP4EAWqi8f3Vq69ZsKktMx/u3qkrJSinZ/bLvbnx9d9np7Y+pf2QDqHVr2t4e+aOzfZUUvXZglRJ+kRoBlZdkfG8yrGVGfhhdtulrK5HI2M5lU8qQbTAhWQYTOfJWTwhRsv2wRgWqlUVIwp3Hm1Gy8SH3mXirFxosnVE5VHWTcTF1kX3eBnt53TRA8+Gbx9XC1RdxT1R7Gwu66pjppQaku9xGX9dPZjoTSd82JHlV4LwDOsgiSQjnsu3HSRsEgBaQlqaUMlL4JiipjRiVJV1SKdVLGlncMoLGOBNL3HRxIj60sgNd11pRIaFkhNo3Pf96+/XcWfzh/ZpW1ZmCQmTsFbQyt/DJysiLrVJPXLtou+HlmvY0lZJY0v027wLLtBgJRtPRtbmqXCqFZKoaAinhSPo2NFDaZ5JyNvUZeLAZgqewE+azWlkpbL+CtTDQpqBVBaU6ViuIbp8IJoeuJEMe/dTFyE/q2LbrgzWRLqaH7efoRkRrzIUi+czMiMHbXJjMLNa7+2tlDarzNnx91rC1SrDeWiCwidgUJaadCUSmBUpxmlfjo1RuGuWwWMAkp1Rl2sF8dia5DGYcXB6qMvgVRm3DVdajsFUlni5dgDTwxUFiapQ8ItjlTGj7ILb5Bsu9iH/17+7/TktvvV7nQTSHX/0RRSOTjAc3E0T/lRJDPKULbgJD7KIuZUZ9+VYIoyMYWCBlOd96hB9WpNJT+CSoq/0kxJqaUA1qmJMq358xaa3FpKaooT226a4kRhhG7WFrUuuuEPs6TU0bClXgCnS5cutaVewk9xX64BKF1730p65ObL+3L8YQd95JJxOvGw5Go+hx2vbZ+8BRAfClUUNUaRQVfXGG2omqIMn3DhBZRCKd1ZqdEOlHsp16gGASSmXbA1SGMy5AB103dAimy71z54gZoCt/hOCaRm3VCOIZXZd+Vcmll2g5SFSfJYYCBVgOe4o3olNwritou6pF+7/EOq5Er3gdTAXmeDze16uOw27S0+B4yiRml+DCop4kjZlZdLwmRVFt7CSIFGHCjNF3WMKTLy1htaLcXfzHRJAerGJ7fRA398OsnpTWjbi6mWfRc1KNl6onLnrYtuQoeCz2ZXryNCQqNeL0tOeKq5SamOwkWX/+AVwS67Vh3t9Qwlv71hg9JFY3n69Mv3Td7wdgSptoBKXgQX3SpUT1LqaBk33qGO4mZ8taFiR5VLbqVOO2Zm3XWRWbceI4zCUBZIU324JDK4vgJSmZQIMPquF/3rnPhOGVvqlWXXrFsKy7uVeGEg9SoLk8iMGRsN4rYbNLkRuv7RNZ+jNTseUFtJtPRLCCBtlojJZylfzBDXLM3nsy1lYuDCCzCFUlocKao/lZE351QwRYB/pUI7t03TDReuSsP09nAMiykN9UTlDlsX3R5Of4hNlStEKPXS68UrmZGEUQZRhtIVK1bQxo0bez1Uu72ELTCMUHrK0XsS4NQu1gKmBVBfFPXZoYrO1EirowDTulY+ERuKWFHEkMI1F2C6Q72v34MyGvfyDyedQW88+V/j7tb218cW6BsgDQKjmAcZXyqVUFm31ARVuY5bPCq35zGYymuS8++WbddNJQ3qtuulkracj0Kcm8ImNjKV2aZtnaRG8rX5XJUuzTRU7GiukNFJj1TdUoAp4kmhnM668Y6MFFXio5HREeXeq5ThRoP+cMk9tOmp7pQSSfJY8dp2PfM6qmfSkbCIx2hddNN4pOgxJaWOInYUMaRm3VG8NpMY4fXMzIxy17XLcFrAQulwzrvd61kLzKqiDarWtYsu4kVnAKeOmy7gE3GkAM+JmapSTFHiRWXaRS6NLsAoRmhrkNoj1bRAXwCprC3qNYVLdn1uMyOuzJxrtndTRxk0TVCVaiv34+Xum9ShJUu5mG67Jphypl08YjHLv/A+XHjLD+nup29IViFVAxRWDQikciXEihZGtEqKLLyAU8SW4n0dXzqi3HbH5o2prLyjY6P0wJ+eoPtXrk5qOnu63bTFifLOWxfdnh4GoTd2x4OhV+l4hXalXhArakKpLfXSsdn7vgMLpX0/hXYHoligQQokOYsu6osCQMuVBk3XdPIiFSda0gooao1OVWo0UdaxpNtLNYKq2g1llHfnUz/5LR10xDFR9s6uM6AWGBggNUFz69RGuuCO79ADG25XUweQfMGSv6NXHPhW2mfhs5rTiXbfu/40lU3XrcSLW1mYFz3juFQdDqbbLl7LTLsMpkFV0i2TG+jryz5EGceVVdOrQL2EFNIWRvV06W39QJWJgUo6AhDVsaYAUk6ABDAdmzeqwXR8jK7+H328DPaSvjhR2Nu66Kb/qEtKHQ1S6sXMrmtLvaT/eOrFCC2U9sLKdhupsQBiRZ3ERdUGVFFSiYtUeRcopNWaTmRUbeh6onDNBZQim+4MZ9LtnjLKdvrm7+6k3fd9RmrMZgeSvAX6AkiTN1O6R2C67TKQuimkpkqqIM/FJeOCm39Ad6/9w+yO+ymUPuaJ02U3CpDy0FRJiIKOLy0UNZyqWFOUhimiNEyOdm6cpodvX5fuye5odOmLE+XdsS66HU1sz1ZOQh1FzVEAKRbTXddMZsRQunr1alq5cmXP7GI3lG4LDCOUnnj4Ytp/t5F0T4wdXawWQC31qqov6iiiTjZdxIcqhbRaUzVF4YrL8aFIYgSVFGCKz1DWJYTmEHn8tgZpZNMN7IoWSAdkar2SG/lBqXT3Nc2wZecG+spvT6XCaE5/1CMgDQadZl0aOT6PU6kzfsSJZvMZKozkdIypct/VrrzrHtpGW9dODsgR0bobaYwT5RFaF93+OOSQVRcKaa8Xv1IvXrVHly1bZku99HqiUr69YYTSVx6wC6E0jF0G3AJOBt0aFFAAaZ100iIFolBIoYKi5qjOoAt1dBpwqhRSndgIUIo4017AKJRRKKR2sRaQFrBAOkDHA0OpzKrrVZfUjD11M8Oy239FNzz2G5XsZxCAdBZ2GyqzrooxHUUCJIBphp5ctYUq8G8ZoCWtcaIwsXXR7a8DDZl1kWG314tXqReGUTN21JZ66fUM9c/2hhFKX7RknI4/YJf+mSQ70lAWgCqKeM9yjRRQTlcbVEU23bqGT7jqAjZLKOeC5EUA0CpKujRosgRVtKZKwMC9t1fL8458CX3yx5f1anN2O31iAQukfTJRQYYZtAQM4ktlWwVqLiejTdvX0/k3fZ+enn4oMpBqCDROdM2ao17vO3vrV/olYAxp024tdU6dFxlSsA0gLY7m6cl7Nwcxc5+0SWecKBuvNLGBJjZ2JzvOvgu30uePv5iOWJJAbZI+OTrCDjMpdXThgafRwgM/roYr3XUBoV7qqC31EnZ2h6u9hdLhmu+B3dsGqVIugFCooABPpYpW8Fo/B4iixIsCUvVaq6K65qgu71LpcvIiN/vbGqQDe1R2tGMWSDsyX/pW5hhRM+MuIFQmN+LP/dx2sXdbJjbQFy/5II3NL7RiZYibad5AqnHVHRr93HLdP5vtzWVwbkDKGwaY5rK06fEd6ZvQ0CNKb5wo78rOjQ/RzMT60HsWZAVA6E/efFaQprZNCAskpY5yqRcGUkAo/7ll1gWo2mRGISZ2iJs+essV9MjNlw+NBeC+a5XSwZhuuOY2AJ1KGUVsqH5E9lwon0hqNAW33LJWP3WMaF2Ve4EqCuUULry9ihc1rW5rkA7GcRj3XlggjduiKehPZtPl55x1l9XRoBl3sTu33H8t/ebu/6ZsPjsHHoPsbuTERiEV0shA6uzEtrVTVK/pkjj9uKQ5ThT2hIvu9qdXUa060xXznnz0cjrpqGu70vcwd5qUOtqu1IvpqgtAtaVehvlIDb/vFkrD28yukaAFmqqods9FvCgy5kIRhUIK1RNJjQCleH+nAs+ak1EX2XXRRpd96WZJl3YWsjVI21loOD+3QDpg8y5dcaVKGiTjrlddUpjof1d8l+7d9Mem21yYyPeuAOksfeoZ9FNAg3xORBMbp/syhjTNcaL89bIuuv17onloDdHEVO/Hb5Z6YZddzqxrKqR43yYz6v089fsWLZT2+wwOx/ihiiJWFAmLyjUdG6riQ5G4SLjravWzpsq97ERJl6qOH90xo9VSwCtqlCa5WCBN0vrp3bYF0vTOTeSR+cWSmjVJpYuv4jaPE9XmHevph1d8jqZz21oAMMggIwOpC3S2nEbli3ZA6vTlOhZnJ/oPSOGe+1qqZ44OMg2JtOl24iLrotvdad05TfTgk93dhlvvYdRRVkptMqPez9OgbHHYoBSZd088bPGgTN9A70cdMZ4OiAJA8VzVEXUSESFJEUBTg6iOFUUplxkVO6prjkIVBZhCVU3DYmuQpmEW0jcGC6Tpm5OOR9SuLqkJpUESHGFQKAXz5ctOocJoviX0s92A4wTSFkaNGUgnt5SoNJVAGtF2BpzzefrjRDFk66IbemJTt0Ja1FEYhhMZMYBKl108v/7662nDhg2ps6EdUH9YwEJpf8zTUIxSlalrEFRRKKIAUZW8CApnTcMox46ilAugE48AUcST4hHuu4BVJDBC7GjSqqicN1uDdCiO4tA7aYE0tMn6YwXTdZdjRzmWNEqCI+z572/9Jf3h8d/oeNKAN9t6AqQOqfopoLOla9wHPr2jTPhL85L2OFG2XTdri9osur05QpNSR/Pz9iMkM8IiM+viObvr4jGfz6vXcN3dvHkzXXfddb0xjN3KwFpg2KB00ViePv3yfQd2Pvtxx1gRRToLZMCVMIrYT51NV8ePAj7hnqvqi6rnWgnViYt0pl2sE/BSrWfmskDaM1P31YYskPbVdIUbrKxL6pV1V9Ys5faK7XxiDL73+8/Q0zMPUybgcMICqcOWundPFdQvC6/H6VfddeRlbpt0AynKuHyEGpRuNyvrohvwS9EHzVavI0JCo14vi17wbYLLrheQumXXtcmMej1Lg7u9YYTSU47ekwCndknQAkhYVIdbLRFglONEy4gRdVx2AZhNZRRqaA2lXLRqOllBjdEqTZWR1EiDaZpUUbasrUGa4DGW8k1bIE35BHUyPNN1V8KnVErNrLxNZPOKJ51YT/911b/TVGNr4OG5lX7xAlVPIHU+aKJkHLVIxR5UZ2q0Y9N04H3qTcP0x4myHSoz21UW3W4tNotutyw7t99yhQilXpJYlpzwlCuMskIKIDWh1JZ6SWKmBnebFkoHd27TtmdKLFDZcxtUa2j3XACmKuXiACriQStw1XXKu0yruFHtugslVAFouUYTeD+lqijb3dYgTdsRmJ7xWCBNz1zEPhJZY9Qt427UBEcY6ENP30v/vfzfqYh40gCLdy1SgypbkhOFr0XazmV3FnbnKqRpA9J+cc+FTa2LboAvQR81SUod9UpmxPGjbpl177//frr33nv7yLp2qP1gAQul/TBL/T1GlTm3od1yAaOAUg2UOhsunkMxVXGgKla0RpUaqcy6gFTEle4UdUWnqrVUqqJyliyQ9vcx283RWyDtpnVT0LebSor3TIUUr2XGXQmzXrux9E+/ohUPXUL5gqhP6tF4Dih6ZcVNEEjr1QZtWzeZ+Kz1E4haF93ED5euDOCOB7vSbdtOETuKGFIsssyLnzq6dOlSmpxM/nvbdudsg76zgIXSvpuyvhgwXGlV5twa3HMbCkRVfKhTW7SilFDEi8J1l2FUx4mq+NEqXHV1fdEpJ24UCmraYkXdJsOWfOmLQzSRQVogTcTsvd2oV21ShlA3pRQjbAelm7avp18s/w6tKz1MOSQ58lnCxpG2d8t1NhYm026b0jD1WoO2rU3ywhZxou+iBh3Q2wMk4tasi25Ew6V8tbWbifDX6yVIqRdOZsRKqS310utZGr7tDSOUnnj4Ytp/t5Hhm+wu77ESAwSIctIilagIbrpO9lwAKtxwlduuU9IFiimSFk2VUWO0QdNOrCgy6Prl/OjyLoXu3gJpaJMNzQoWSIdgqr1cd6VSKrPwmgAr4dQ0F6D0O5d+msojO3yhtB+AFPu2Zc3OBI6I/ijjIg1jXXQTOEx6tMmk1NE9jrmIRha/WO0lFFGpkHJ2XQZRzrBrS7306KAY8s0MI5S+aMk4HX/ALkM+8zHsvlPCBe61SFaksufWdE1QFS+qXHM1kAJE4YoL91w8h/pZrpOCUC7vgphR3aZGVZ/kkzGMvCtd2BqkXTHrQHRqgXQgpjHYTkAJZbjkREZeKinHnLZTSdHfph3r6buXfZrKxR2UzbkrpZGBVA1Y7F9Lply/LLwuzittFFJsZWLjNFVKtWAGjaFVP7nnYneti24Mk57iLpBVF/GjvV4AogBShlEJpbLUCyc0sqVeej1DdnsWSu0xEMoCDVLxnIgRrQrXXLwHhbPS0CAKBRTZdWdUmRahiDquulBFVVmXslPaRcWV9od7rpu9LJCGOoqGqrEF0qGablJxogoscEJDdrd6XcWT8qOMJZUxpQyyXubaDCj97WeoVNjuCqWpAFIHbv0SH/UKSBuZo6mWeVdfHX3WRbevpivSYJFZFxl2e72YpV5k/VGuNWomNLKlXno9S3Z7FkrtMRDEAqglyooolE5AKNxz8R4AFM8Bo4BVgCjiRaF64j244CoFVNUXhWsu4kW1Oy+75/ZDrKiXnWwN0iBH0HC2sUA6ZPPeLp5UKqZhkxwBSv/t3PfTwj3GKJttrVIaJ5A6XKlnLkwMaQAgndxSotJUN6/I+ytOlL8e1kV38E8USamjsCyXesFzdtflRwmksuSLLfUy+MdkGvdw2KAUc/DKA3ax7rsBDkbOmqtKuMA9F+qok7So7MSPzlR05lxd3kW75+pERU7yIpVNV78HEJ106o1CSuinWFE3c+2+7zMICqldrAXcLGCBdAiPC4ZSCZym665b1t0g7ruA0s/98gM0f7fRFigNC6TBoNOvLIzHPcSmy6/759M7yoS/+Jf+ixOFDayLbvxHQlp7TEodXXjgabTwwI8rs0hllDPrugHp6tWraeXKlWk1pR3XgFvAQumAT3CI3UMYJxRRlS2X40RZEXVccxV8qlqiXOJF1w9Fe6V+KvhE1lxd8mUKCYugkDplYaCwDsLyktf/E73v379POKfbxVrAtIAF0iE8JmQpGAUd9XrzzywHI6GV3X0VLPqcIG+460q68NYf0viiWSj1AlINnr2tRernstsNIO23OFH+SpQmNtDExu7V/zj56OV00lHXDuE3MH27nKQ6yqVeGEZhHa47KpMZSXV02bJlttRL+g6joRqRhdKhmu7WnXVubM+65gIuHUXUccltuug6IAq3XERMoYYo1puuou7orAKqkhVVNKACTqGu4m+QlmNedyK993PfawKpTF43SPtp9yWaBSyQRrPbQKwl40kllLqVgQkTTwrj3HjPVXQBoHSXEco47rve4NlbINUQPPtfTmZ1pkY7Nk3HMr+Z7B5E+fdTg55LtVqFGg3ldBNL393uZPvaVVSZ3t6Vzey7cCt9/viL6Yglj3Wlf9tpeAs8tIZoYir8ep2u4VfqBRcrMokRK6W21EunVrfrx2WBYYTSI5eM04mHLY7LhH3XDxgRaqh2zyWVYKiKRwZR+ahgtK7aoYwL1gN4AlbhlgvFFO9zGZed5ar6DIpof1wphJu+17/3NDrh/ac3bzjK8Az0JG9KhuvZth4EC1ggHYRZjLgPXvGkZoIjhlXZXuFcm7t3f1x1NV1w6w9o3i6jlMm0U0LF6bclG66fW240l91eAGk2txflF/yQGlCfa2Vq1GtUV8mjAKa1traLOKUdrwYX3e1Pr6Jadabjvtw6AIT+5M1ndaVv22k0C+ycJnrwyWjrdrqWWeoF/bVTR1esWEEbN27sdNN2fWuBWCwwjFC6/+JR+uBRe8Ziv37phF1zAZFKvYSLrgOiOlOuk7DIcctV7rl1nYyIy7lwzKiqO4o6owBU5Z5bVwmL0Mdgoqie5Y9853w68IX/V53j5XnezBvQL8eEHWe8FrBAGq89+6o3t/qkXJvUrSxM2CRHMMalfziXrnvwYpq3cIQaKs/RXDXUP740KpC6bEu85aWQ1qsN2rZusuN5XLTvd4gyz6N6vUal0oyCUaWS1qtUr1WpAThtVB3VtOPNxdJBNxMXYYDWRTeWaYq9k6TUUVvqJfaptB0mZIGn71tJf77yvIS2nsxmF43l6dMv3zeZjfdoq+qeu6OIAhZns+VCGdXxoCppUV0nJeIY0TJAFFl0lSIKBRRgSjqOFCVeVBZdncRIKaeoeDBg7rnmFD338KPoQ988rwminDXdDU6xrlVLe3SQp2gzFkhTNBlJDMUvntTLdVfWM1WM1+ZEetkf/5eue+AiGl04Ej+QmtzZrtZom8/rtQZtW9sZkC7a6wO06x7vp0oV8FlXQFqrVqlcLlGtVqVateJAaZXqANQ6wNT55UvgIOh24iLropvApAbcZNrUUZnISMaP5vN5dSFjS70EnFjbrOcWGFYoPeXoPQlwOkiLVkN1HVEGUQ2e+n2omYBNrYJqGMVrgCfaICGRrjGqs+VCGVW1R+Giq+qNziqigw6ifFx8+ufX0G57L2mqo/L8LmtN82+AhdJB+kYF2xcLpMHsNLCtzMy5rIxihznBER5ZOeXapWGh9Lc3/S9dfe+FNLbLCGVzoiSMV9bb5vttFNKYgRTdbVmzM/J85wp70zMPvIwyuay6swrMhP3K5TJVKxWqAkyVYlpVz+s1wCn+4M7Limnvoke6XVvUuuhGPpR6suLqdURIaJTEErTUi8yya0u9JDFTdptBLWChNKilUtbO+a1uIDYUMOq45OrEQogPRcIiUoCJz0pOhlwFonjtuOUCRKVaqmuHOqVdHEUUqmgFMaIDrojKGT7pK+fQ/of9TbOklwRQWV/aBFMLpSn7nnR5OBZIu2zgfunejCeV4GmWhOHP+JH3sd0J9rIbz6WrVv2a5u1apFzBSfsdBEhdoLMF2cLUIm2noBLRtrVTStmMsszf7eO0YNfX0+gYarFmKZfPkbrbih+2Wo0qFQ2mlXKZKs6jUkwBoyrOtEo1xJyqBEjdXayLbnftm/beyxUilHpJYln0gm8TEhrJCw6z7qgEUTy3yYySmCm7zbAWsFAa1mLJtcdvM//V6tp1luuHVhw1tAqV1HHNZRddqJ8qZtRRSWcqNaV+shqK96GWAlynnZIuet36QCYr8pvBI459A731Y19qOddz/KhMWieT2PHnsgxYckeJ3XKvLGCBtFeW7oPthIFSM540SI1SmOCS639BV91zgSoJUxjNNVVE79hSx3Ce0GkoqAGAk5VLr4y3ExunqVKqRZqxBXv8RmUGzRcKVCiO0OjIGGVzOfUeMjupDH21KlWqFapWtBsvAFW59dY4vhSPnACpHjucWhfdSFM7cCv1mzq6dOlSW+pl4I7CwdwhC6Upnld1g1iHGmkl1CnX4jzOvtaflVV2XFKuuQykqq6oAtCactWdQuZcxy23VAeI6jhRHT+KfoYPRHEELNrrr+iMs66Yc+MRb5gqqZtSambhTfFRZYcWgwUskMZgxEHqQsaUmkqoqZRGhdJfX/1zuuqeC2nBHqNUHMu7l2Dxy7QbOAuvh+urlyrrTGRUIG1kXkyFsQ9SJpulkZExyuULCkyLIwDTUfU6l8tTJpNVmfRq9RqVS2Wq1uDGOwumOgGSk5m3iuRHWjlFdt5OF+ui26kFB2f9O7pXYtbXSH6lXrzqjlp1dHCOu2HZk2GF0hMPX0z774Z8ESlanEsBgGiLO66CUKeMiwOkKNNSgYuuct9tqFhQrAcAhfJZrmo1tKmIooQL4kSduFBVTxSlXJxkRSmyQs+HAlfdZx9yZHO7UvGU+QJkjWl+Lj1mbIKjnk9dIhu0QJqI2dO9UVZKMUqzPql8bcaWon1QpXTT9vX09Qv+lUqF7TQynicSYaXKOoGhM1rpF68su9j09I6y+gu71Bqvokbu7ymbhSI6Qrl8noojo1TIFylfLCowHRkZJSRoyQNMs4BxxJLUqVQuK5fe0sy0SoBUAqhWK03VFHGmKjNvHfG8+Avv0mtddMPO6OC2X7uZCH9JLHsfdwvl5+2nNi0Lo7vFFXEyI1vqJYmZstvs1ALDCqUvWjJOxx+wS6fm63h9zhWoQBQl2IgILrhQPPEe4BNJiOB+q8q4KLda3aYCt1wAaU3He8L9FtlzlToKAHVAFOAJ91xkzVU1RS2Iqnk79m2n0HFvP3XOHJolXszQDAmnEko7PhhsB6m3gAXS1E9RMgP0q1FqZt+NGlO6cds6+up5Z1C5uJ1G5ucpm3fiSnsGpGJDwsxRgbRUfhM16CjKZsqkhwoAACAASURBVPOULRQUcOYBo0opLVK+MKKgFK6888bmKWDN59Auq4C8DpegaplmZkqqfiniTTnWVMGpk50XUKoUUwWn+In1T4JkXXST+Q6leatpVEc5hsi8QJmZmSG469rFWqAfLWChtPezNhsbqmM9dVkVrYYCOpvlWxwlFMmKJJjquqLaTRfKp05UhPAZ0iVbFJTqTLmqfIt61AmP7EL0nENfRB/48tmuMMpvetWb5vO/LAcjb1xa+w6uBSyQDu7cdrxnYaCUlVNTIW2X6Gjj1nV0033X0FWrLqR5uxQpm3ek0i4rpLMoOvcHpDRZpcmtM6HtNzP9eqpWn0+ZXJGyuQJlc/nZR0Cp+nNU0uIIFRFjOjZGBYBpoUi5XEHBZRWgiR/CSplqVdQxLVEFsabVqk6EVCnrJEiIOVVtnT+X0jHWRTf0NA78Csiqi/jRJJY9jrmIUH8Ui3TfMpNcSCi1pV6SmCm7zTgtYKE0Tmt69OXEhgIK9R+UT62EQv3EewDPZtIiJzGRqifq/AFW2R0X6wA81Xt1csq21FVcKAAXcaPVRp0mSxZE5YzIuFFzpkyXXXbblfGjbvVJLZD24PuTgk1YIE3BJKR5CGGh1GyvwK/NXcP1m9fSTfdeTVfecyHN322EckUzA2+b0i8mU7aJEW11B54LpNWZGu3YNB16WmamjqaZ6aOVuy5lcpTNj1A2X1CKaUbBKcATsaR5KhQdV95CkeYvWKiy8SLOVN0VhGqayVC9UVeqKWfnRemYSrlC5fIMVSrIxlulKuDUAVMdZ1qnRr2qxm5ddENP4VCsgMy6yLDb6wUgCiA1YZQvNtwuSvCeLfXS65my2+uGBYYRSmHHVx6wS/fcd0WCIkCiShrovKdcc53suBwPWq3qBEYAU0Cmqi2KNnDfdVxvET/K9UWVe66jjrKbLpIUKTfdqgVRt++JGTcq23jFkEpVVMaQShW1G99J22e6LGCBNF3zkbrRSMXTdM1lVVQmO4qqlGLHf33tz+mquzWUFhFXmlAt0nq1QdvWTYaeCwWkU0c1xw3FMwOlND+iH3NIaoT38jrBkePKOzY6TplcjsbnL1BAqhMgIQ41r7PzUkbFv1SR7KhaU8opu/IiSy9UU2TqrdWrKv60WtpJ29feS5XpbaH3IcgK+y7cSp8//mJCjVG79JcFklRHvUq9SHVUKqM49levXk0rV67sLyPb0VoLeFhgescWuvFnXxg6+8QCpeLeMW7UqrhQlYNhFkIZPJVLLlxzkagI3kYq061WQtk1V0GpUkS1a676XNUNrVNZQSky5XIbx01XfaZdd+0y1wJecaPcUiqdZlIjE0pNGLWJjQb/iLNAOvhzHMseRlFKAVFYgiY6QlskO/rEj/6ZdtlrjIrzjGRHRumXbtUirdcatG1teCCtVpbQzu1vnlPKJpPNURZuvFBMlTuv48qb14/FkTGliI6MjisAHRkdo2JRx56OjCIJEkA228zOC7NCLVVw6gApsvSWyiWlpq59YAWVJruTsQYQ+pM3nxXLMWU76b0FklJHsadLTnhK7bC8sPCKI2K1dNmyZbbUS+8PE7vFLlrAQmkI43LoDh4VeDYUhOI3EFcXyi0X4In3nOdIFAiwhDoKMIWiqZRQxIQ6z1EvFH1hXRUPysmM6nWaKmvohNIK91ydWReuvn6pEEPs04A29YoblTDKz/3iR2Wmdf6twHt2GXwLWCAd/DmObQ/9oNRLJZXrSDj1G5RKdvTLM6hc2E7FcSiMrXGlmnKNVD6edUpdbmUGqFW6Zc3O0HbzAtLmCTmbU4mO4NKbzRcpB+UUsFocUbCJTLw5fA4QRXZexJkiEdKofiwUkBwpr1RULLhLXEUyBlXPtKxqmT74p9/R5PbuBAiefPRyOumoa0Pbxa6QDgskqY4uPPA0Wnjgx1uAVGZQdHPZsqVe0nHc2FHEb4FhhdIjl4zTiYct9jeogFBdK1Tf1FblWTg5kQLSWQidVUT1exUHNrlsC9aFiy2rowBSuPTiPVXOBVlzHcVUAaiC1Lou+eJcbFhR1H/a/Fx15Y1IVkb9FFKb0Cj+c04/9GiBtB9mKUVjDKOUShdfWUqmXUwpdhfJjn582dfpqZ0PqGRHuSJcV8USuE5pNCDdtnaK6sh+EGKp1xfSji3vmaOQ6i7EgDNZyhVGKYM40xyDaVZBKlx3m+68+YKKNUUt0xHEnBYKNDY+nwrK3TenysdkMvixJkKy3fVPP0p33XB+iBEHa2pddIPZKe2tHlpDNDGVzCiDlnqRcaQ2mVEyc2W32hsLDCuULhrL06dfvq/r7zl+JjkpkemKCzDk+FC40+JzKJy6hEujBUKVQupkyWVVVLvharUUZVo0iOoMuijXgtcAVLjwqjE47sC9ORr6eythYNTvRiTfmDTLvVh33f4+PoKO3gJpUEvZdhqrnOAJCaZutUrNGqWmUir78jLthi1r6cZ7rqalt/2KxheNKBfebC5AFt4ACuiswup+33Ni4zRVSrVQs+4PpA6UioRL6g5hfkzXLc2PEWUz2qUXSmoOsIpSOE523kKRRkbGFJSOjo2rR7j2op5pAappLkO3Xn0ebV6/OtSY2zW2LrrtLNQfn++cJnrwyWTGOr7fPxLiR7H4FUY3y73YZEbJzJfdau8sMPRQqtRPfV0BCFQQ2nTHnS3XIkuyKM8gJ+ZTAyq73GoIVVlza7gFrN11AZoqOZEDo1A9GUgBtHiuaociLpV0zKlVQ4N/BzqBUbPEC25ISgVV/l4EH5Ft2a8WsEDarzOX4LjDQClgtROlFLt5wZXn0O9uOY8W7jGPRsfzlB/NtQiOmpQNgwTItOsXERIFSDGCbZs+4qGQzgXS2RFnKJcrKvfdTB5AqkvGoD6pUk0BrKhjipqmhQIV8oBT7dKLGFM837LuEfrzymWxHhWnvHg5feCoa20Ch1itmkxnSaqjfqVeOJYIar9VR5M5NuxWk7XAMEPpGS/duzUpkQOms/VCNWCqmFEnUZF22+VERfpzds1V4MoJjeCmyzDqKKCVOuBTAy3iQ2fB1kJolG/BWz76H3TEsW/wXNW8AYmGEjo5oy676PLvgYTSKOOy6/SnBSyQ9ue8pWLUbu67KtajVlNZYd3+oiil2NkNW9fRjy78Kj058QCN71pUamkmm5nl0JiBdHJLiUpT4Wtj7Nj6HqpXFzrjch+UOwiDoDOOOlqgDKAUJWOQlRdxpigdoy7adXZeZOAtQDUdnUeFYoHWP3YHbXzqwdiOiy++4RI64Xl3qKwRDQjFTj03m10wNhP3rKMk1VFZ6gU7LLMsyuQVZnbdpUuX2mRGPTtC7IaStsCwQunLn7OQ/vZZCxRQagidddnl5+xmK9VQnU2XVJwnIFRn0uWSLk4SIycOdNZNV7voInOuhli9LbtEs0C7jLp8vudHM5GRmTfAVEZt7dFo89LPa1kg7efZS8nYWQVl2PRy4TXVUgw/TAbe9ZvW0orbr6Df3/pLWrB4lEYXFGZjSyMDqRrFHEtO7ygT/sIuyLJbLS+JCKSzW0OSI6WYqqy8ulQMoJQBFYopVFQAKsD0iXuvDDtUz/YnvGgVAUh1kI5DohVd3M3CaWxm7llHq9cRIaFREotXqRczoYVUR20yoyRmym4zaQsMI5TuMpqjfzpsMS0YyTXBUimhyIIL11wnkZGqFeqUeoGLLWBVueY6f3DVBdTqGFAoqtpdV8WSNho0U3HKtyDZkZMtN+n57uftQxWFOuq3uIVn8Hlfnu/d1FELo/18dEQfuwXS6LazazoWYKiUYOqlkMr3GUjDQCnWQcKjz//4Y1QubKN5u45QYVSrpS1LAJfdWRSdC6SlySpNbp0JPcdxAalAU5WBV8eTop4p9lXDqYLUXI5q5Wnavu6+0GN1W2HfPXbS5V/9BdFMSd+uLpWJarj1jFoz6vY1UhjqR8TpWOU0Frt3q5NyhQilXpJauNQLts8XGTJhhbww4efXX389bdiwIakh2+1aCyRmgWGE0uftOUYvf/ZCXb4F90AdaMR1Qamq1U8Fm4BSBZhwxdUxn3g+U6k1Y0c5ey6gExCqy73ojLpWDI3nsG5X3oXP9eY5X4Kn9IiRNyflb0Q8o7W99JMFLJD202yleKwyi64EU3bfdXPl9SoJEyQLL9TS6++8kn5/y3laLZ1fpGxB1KrqEEirMzXasWk6tMWndh5P5emDheY6t3iqt8uu1+b0GhnSqqlSSQsoGaMV08rMdpretib0WN1W+NmZ19CR/2c9EUimVtWPMzPucMopD9VtbKK6w6uxDMR2EosF0q6O4sIE8aN8gbJ582a67rrrYtl324m1QD9aAFB6+6+/T3gchgXq6Jv/z24KHPHbz9lwZQ1RTlak1FGnLijulzZBVSUy0gopx5RW6rMeWMNgx17sY1QYDaKMyvjRXuyL3Ub6LGCBNH1z0rcjCpLsSGbfNV19wyqlMBTU0jPPOo1mclBLi1QcLYDcjDql4Uu/1KsN2rZuMvRczEwdTTNTR3mXfmmpn+pZPNXYrlnjJqMz0eXhylukammCytNbQ4/VXGHfPSbp8rOWzXow16vabbdS1kBaceAUKQxLjoKqAnjUlUHzr4HVLJx2PB9xdHBHfGHFoYfTTh0140bx2pZ6CW1mu8IAWmDYoPRlz15Ii0bzTcDkki06NtRROhVwOhl2oYwq99y6dtt1lFPt1mvjQrvxlQgDo9i+maCIkxnJREY2brQbM9W/fVog7d+5S+3IzZIwnGXXz403arIjGGH95rV0A9TSW3+papaOLURtT1231DOTbpvSMPVag7atDQ+k5dLBNDVxfNtapHPHZUKnnF6/zzJUq06rv06XL773BjrhFY8TjRZVCRrKwYage9xqhm8u3HbLGkzxp55XiWYArFUNrQBT3JqG75Xyv9Kr6dT+nY7Qrh/GAms3E+EviSVIqRc3ILWlXpKYLbvNNFpgmKB0ycIiHbTHPJ0tV8WIcuynjiUFoE47brpQQVHChVXTWXdcmym3W8fxor3+is446wrf7s0SLdIV10xgZ+NGuzVT/d2vBdL+nr/Ujh7wqYBQxW7oPxNIZTZeM2NvVLX0i2d/nGayWxWY5kfyCFxzTVrEPrV+pV+2rNkZ2r7VyhJCHKl7ndNZsIwPSOEqW6JqZSr0WM0VLv/kWbTvPjNE80Y1kBYLRGMjbeCUARVgWnJAFYE/UFRVpgkHTgnBQTrFf7jyrh3v17B2kKQ6uvdxt1B+3n7K9PJCxSuOCO/ff//9dO+99w7rdNn9thaYY4FhgdLRfJaev/c8pXSy4gnnG3bRxXscE6pAFNcU+gLD1gzt8vcmDIzy+Z5jQTkvgDzvy/fMrOtd3hXbfcotYIE05RPUr8Nzc9+V9UjdSsN41StlsA1iiw1QS++6SquluxZpZF5+NhOv7KCNQoqm29ZOUR2/fiGWJIC0Ua9QpRwens3duvuMLxCNFIjGR/RHUErH52kgxfsAVCjP2ews6LNyinhTxJo23XqhmFaJSohFrZOqVK4zVmjZ2oFTVk9DmNg2DWABZNVF/GgSi586KmOJzIRGttRLErNlt5l2CwwLlB6yxzyVuAjqJ9xu4ZILF13OpKtuWsNfx7ra9OyQBYy+9aP/Qc8+5EjfbUqwlG64srSLeTPSrDXKNy57tnN2Q6mzgAXS1E3JYA3IdMWVpV+CuPCaMBok4RHWufaWZfTbP55HE9XNNLagQCPzUdMTICXs2ybx0cTGaaqUwsl59fpC2rHlPTErpMoKbtVp1M7EAaSvOfBO+uyxF1OhkKV8IUtZQGghTzRWJCrkNIzOGyEqOFAK5RQuvQpOHZuqwFG47dacREhVomknIZIC1bL232U4ZfUUu1bVfVhAjef7j8y6yEeVxLLHMRcR6o9iMdVRvHbLrGtLvSQxU3ab/WKBYYDSvcaLTj1RnRWXS7ao3wULoYkcqid95RxfGJUQKTPkeimipqsudgrv2cVaABawQGqPg65bwC/Zkcy+y8+lUipdf004bTdwqKUrbr+SLrvxXFUeBlBaGMlRjrPx9hxIZ8EynMuus554kPveaNSoUuqs0OTbD1tO7z3iWgUQYM5cLkOFfIYKRcBplqiY04opFFKA6vwxDaeAUoCqgtOMo5xmNGEynE5N6gBSBadQTcualpRSqgrK6c+Fe6+KOUVyJO2VZZcQFkhSHQWIAkgljPJFh4wpkpl1AajIrLtx48YQe2mbWgsMlwUGHUpHctlm6oE66TAfuyRjgTDKKJ/rZTkvPyDl3wG5XjJ7abeaNgtYIE3bjAzweNxKw0iVlEGUM/HyZ50kPII5N2xZRz84/yv06Mb7aByZeOflqTCaU6DlF0M6uaVEpanwMtO2TR/xUEj9gHT2M/dDwDuxURxA+qaDltM/HXqtEjxH80QQk8GdhWKG8jn9VyzmKJPLUgZAD+U0DwV1hKiIhng+qtVUwCn+VPwuiJKz9UIlndKECSCdnNJtVK1TBAaponParRczw5l7OSmSk1dpgL8isexakuroohd8m+CyK4HU7UKFMy3i0ZZ6iWXabSdDYIFBh9IhmMLU72KQmFG387tbEiPTZdesRW3ddFN/OPR0gBZIe2puuzG32qN+rruyNEwnainqlt770J108XW/oJ31LSrpkYovHck5boVz78ZO7ygT/sIuSGpULS/xgF0ty0atReqewaFB5ZltYYfZ0v61z1lOb/jraxVfAiPhoavgFCJoVrNnseCAKdx68xnKZLOUHStoGIVyOg4gVQ01qKqVkFhKxpzCNzfjlJJBfKlTTgYuvSglAyBlQIX/LtRTqKg6eMhRUbVrr7Kjzd7bMo9JqqMYCJd6kRcanP7fzLTIUGpLvXT01bUrD5kFLJQO2YT3cHeDlHYxYRSv+dwuQzIYRiWomkDaw12zm+oDC1gg7YNJGrQhernw+pWH8Up4FNatB2B63crLFZjOXzxCo/MLVBzLU34Eil6rpUuTVZrcOhPa/EkAKVx2G0gwFHE5ap876J0HX9xcmxkTTMlQirxG4E78waV3pAi33qxST+EGnUEDKKR4BJCik5Ei0eiIduuFgRWcImZEEaYuWIrnKCFTcmytSsqIsjKgT06OhH0EpGJXubSMUwqVATWiCQZitYfWEE10nnA5ki3aJTNyix3Fe7bUSyRz25WG2AJT2zfT7Rf9gGZ2bBliK9hdj9MCRxz7BnrLR/+jbZdeNxtlwjozgZGsSSoTILXdmG0wVBawQDpU052unXUr9cKKKGfhNeNK+XPsiXQB5tdB9xC1S1fcdgVdesO5NLaoSGMOmGY5vhThjTM12rEpfH3PqZ3HU3n64B4qpETV8gTV605moKBGEO0OWPQY/b8XntV8p6kXNxzXXUcEheAJIFVw6jxX7rwFDaejo4DNjIZTZOuFSy7gdHxM9w04xWtIm4BXBadYnHqniDsFbQJQ8RxuvMjey8opYBXPAax4BKwq5ZQzIs0y7rAlSNo5TfTgkxEmP6ZVgpR6MaF09erVtHLlyphGYLuxFhg8C8ibrvI3c+uah+mu3/xo8HbY7lHPLXDs206h495+atvtyiR1YZIYybbq157Dedpu0TYYJgtYIB2m2U7hvppqabssvO2U0rCK6YYta+n75yG+9M80tktRZeQtjOYpk8tEBtKZqaNpZvIo4V0r3YG74bLbXSBVsO8cOyquFH+OUqo8dJ33dL6jDI0UkEk1Q6OjOQWaWdSDhTuvAtKiVk0Rb4pekRgJ8MpZfZWKKmrH1isOdNY1mAJSUe8Urr6AVvXIpWWQSMnx4eX4U2wFHr+OeDzILr5pVUfNBBeyDt2yZctocnIyhWcmOyRrgWQsYNbglhBqhrDc+7uf0o61jyUzULvVgbBAu0y6JkCabrftMupaN92BOEx6shMWSHtiZrsRPwv41Sx1iy+Vrr3mugqeImTnu+amZXTRNT+nSdpKYwsLNDpepGw+Q9s3hPN/3H2XvWl+4QS66/4x79IvLRVcDFiV9NdiNO+kRmhWrUxSvRY+3pU3sdvoVvrCMd9oblEqpF5DQmwp2FK58eK549Krku8iMS/gtJihXJbhlCjH9DqvqN1u4Q+MTpAEiWudog0CWDkxUtOVukEEFRgQij/EnEIGBajiT8WmOu6+Kv7UqX2K40G59zpuvk6eJeyXikUdgEy+SaujfqVe2F2LQZQz7NpSL/Z3wVpg9vfK7bcMnkJYONEft+HXpYmtdM9F37FmtBYIbYGgmXQlkJplvMLAqAm2oQdsVxh4C1ggHfgp7p8dDFuzlNvLu8YmjIaBU8SXXnvzMrrk+l/Q+KIRlfhoZjJYll2A6DGHHEf/8JJ30fI/raHvX3CPby3SWWaOB0hr1WmqVcPHu0YFUsn8EDTBjwyk6hGJkFApppkkSSun2Fvt2pujBmUop0jWydbLHUFNVYAK2gXZAlizWkWVdU+VizLcdeHCW3KglLSCCvUUCwAVdU9V7CkAFQGnnA1JxKHiLSebL7pkUO2Xb8/qdURIaJTEIku98EUHX7i4qaMMpitWrLClXpKYMLvNxC0gw034N8pUP/2UUZmJ/tFrz6PJDU8kvk92AP1jgagwGsVNF1axtUb759hIcqQWSJO0vt32HAsEUUvN5EfSjdfMxIsNhIFStFeJj267nC5e/gsa361IGYCQz/KGY96pQJSXPz+6hf7tR7f4Aql7pl0/FdRfIe0USDH27x/7meY+tFNITRGa28NSSh111FLAqcrS68Ap1lPKaUGhi+LLYiFLxQJKyjiACtUUcIpESOpxbPY1QJVTAANWm0W1AZtQE1glRZKkkv5cqaZl/YgFLr4qc69Dnvxcgiqes7uvs3NphVTsDkq9JLUEKfVixo5OT0/T0qVLkxqy3a61QE8tYOY7wMal6sm/W2apM37fLacC51cAjD51o679axdrgXYWCJpJV/1CO7Ge8gajWd5FhmDIjOoyeZGNGW03K/ZzWMACqT0OUmkBt4RHJnia7rz8OXaokxIxbJANm9fShVf9nG5/YoWrjaCKvv91H6cD9zus5fONW6fppC9f11MgrddKVK2Ecy82d8oVSBWVzcaQ8jpeQMrBpmA4/JYBRpHDCO+rUFHUN3XKlCL+FG0AqHDrRZKkAqBUJUnKUTaPmqc5yqi0vlkNqCMjRLmMzqiEeFRIsFhU4VROkuTInQBUlj2RHAlQioGreqdcbgZxp06SJJXt11Fdm+6+uHKEdKpzLWH9FiU1BbXbk1RHYXou9cIXMOZddAmjXArAlnpJ5WnXDiomC7gBqIRNdVptNNTvlMybwOuZtbjd2qEN/so7t9G6G34Z08htN4NsgagwapXRQT4q0rNvFkjTMxd2JIYFTLcm00VXAqnXjzv/8EuVNKxiumn7evrZsm/Q/U/co0YIEIUq+pJDj28ZMd8FBJB+4EvLYwZSDzJ0RtCoV6hS3tnRMYQYUsSSOlua7csNSI1G7RRVZkawJecvQqgoOFKxJDL2Oq9VGZks/uCtm3XiUQGmWZUgCfVPVSYluPSqcjJO4VSVLKlI1ACwOi6+gFeApMqTxFl5HXUUiiliSysAVQdKAad4rd6vanjlOqiAWLyv3ISdmFT1chZSM064ai859Y4HO5r2jlYOoo4yhHLdUby2pV46MrtdOUUWMJMQ8dDMUBJ5k9VUR2V2efO3jONIq9VqU1VFe1ZN8bj9riuoun19iqxih5I2C4Qt6+KWUdesJW2Wd7HZdNM26/01Hguk/TVfQzdaEySlShpEMTXjUjsBUy/jm24teH3Cab/zANJZsHScQkW3/m65rlJljECKsi8o/9IRkHpws1ueKRNOGVRnwRRcmaFspqHAFJ9rQM04tU9zlB0pUEaRqxNziuy9gEsVf+qoqIBMPGd/YkCqknAd4wE0sY5KluSopwBRhlX1HDGo+AzAWtXuvyhZw5DK2X1VGl9HTWVbOCGrqrCNI7bG9UVeu5kIf0ktbuooxmJeqDCM4tGWeklqtux2O7WACZ94jfO9WY5MffUdBZRda80bqvy+qX5KOJWuugyhDLOskOKx9OQqqq39S6e7Z9cfUAugviiANMjiBaJ+dUb5M3PdINuzbawF2AIWSO2x0BcWMGNL5Q++291l8yLAC0zDqqWmsbxiLN575tW0YfNUz2qRNho1qpQ6y2rTVSAVlGuqqcqmGceV11FMOUGSculFHKrjpYtHlJYpFjPqQhAJkkZQO7bRUBl8c8jeC3UUqiiSJUF6hVsvQBKdNv2EVRCrDm4FKWIdhlQFlYaaqmJQkSgpg5TGGkpVgiTH9Rf9A1gBqep9mSHJqZvD2X7ZAJxbiTP9esC83xc0SXV0fL9/JCikavpErBHfJWdlVCqkeG5LvfTFKXfoB+kGn/y74/YZv8fgKH9zzFhQt3rbDKZQQrHgUf6OsULK6+I1t61tepwyT2sPHrtYC7AFkLzoA1/6GeGx3SLjPM1SLbiRiPfMeFG+8WiV0XbWtZ8HsYAF0iBWsm1SZQEZH2r+6LvFlUoXKHlB0Yla6gWifKfwk9//A939wMa+AtJ3HnwxHbXPHWquW1xOw7jsekCV6s8UgF1e83Yheur40llQVWCKBElw7QWgqtDSjCplqtTVQlbFoAJQIVjmc1kVf5ot5iiDREn6TQ2l6BhwiThUjlFVcOp0jPFiI1wTVcGkLsHQAqKAU3zGpWi4PiqSL7F6ytl99VWmhmWVypezJQkDq+2IuF1u5iKeI6su4keTWvY+7hbKz9tPbd5MYGHCKL+2pV6Smi273SAW4N8W/p3QX3d9x8i8KeqmeEpVFOvIWFCpiPK6AEr+zeK2DKLmZ2hnfsYqKU1upnnr7w6yi7bNkFjg2LedQse9/dTAexuHMmqz6QY2t23oYgELpPaw6FsLmG5SXi68ZkwOv+aLDFMl9VJNzTuIWJ+zypmZ5z7xnRV01/0begakAJzyzLaO5vK1z1lOr3n2tfri7ZxSfgAAIABJREFUS/aUAJA2x9DQTAjgVC6+qBKDuqdOCCnaNfmyweopLh51DCoSJMHtF7CKfcpns5RFfOpoXidLYurFI+JPAalw98UCiAUFI15UZWLKzlpGxaQypMIFGKqoE2/K4OooHU1YVTDKmYCd5EkqZrWmVdoqVFXHp5ddf9UjTwC2MxuvuuoRolKwqkQdHRduK0t1VAJpO3XUlnqJfSpshxEt4OV1wxDKrrgSSjmeU2bFlWAq40a9MuRKl1vzBqoETvRbqVQUCPMju/DiNY8Fz3Mz22i37Q9EtIRdbZAsEKakC5+7ef/dkhexMsoqqQzHsMroIB05ye+LBdLk58COIKIFvO5Yu10geGUzNF15GVLdhuR2B1HGTsiA/6+ecwtd8cdHewqkcNltAGgiLr0CUgmbLfBrgK+Xqgp2xB88cjm57qxKqr1vwY+wBGA0x4Iokh0p118NqXlk8VUuwADNDBWQMMl5TmOOey8Tr0oP7HSkILU+C6mgZVY7m8mTHLdftYMOdDacZEoqZtXJ9ssAqmAWLr8oW+PEsWIb6E+Vo3FcgFV8ap02bSV69Ilepk5qPaj2OOYiQv1ReUEjYZS/C/l8Xt20YVcvm8wo4pfTrhbZAqZ7rTzH8/mf35M3NaULrpfyKW9uSrhEfwyPpnuumZBIuubyOvI9tGcAlW69ckzFygTtsfPhyDayKw6GBcJk0TXP3XjtdYNduurKax4TSAfDinYvkrKABdKkLG+3G6sFTDdedC4hVKqkfIEg72YHcd+VbonyxO125/Ccy+6hcy69WyiNEh40ec1NauTgmSdn+Cc9qpYnqF7X8UdRFrjrwm23BRI9hiRhMXJ7H5fdZp9t3HyR1ZaT6iqB0wkLhYIKr1z20gVnKqUVLr8OpKrQ0ZyuhYpHBacqHhUiaY5yoF20hcsvYkPRIVx80Sk+U0VWkUzJ8SWGa67yNVa/7FrWRaeAT06gxPGpnOVJufU6rsBw/21m8UWCJeczACr6QztAaq1Gjz5Upk2bo998iHJ88Dpw04W7Li9mvJG8gw4g5YsZW+qlE6vbdf0sIKETx6METXUuEVnVTAg1VU15k9Lr5ib6lO64/NpNFTVjPk2olBAqYRUQKtvKzLymF88hB+5Pmcdvoa3rn7IHypBaIEriIjaVCaJB40XlNdGQmt3udowWsEAaozFtV8laIKxi6nbhYV68mBfdeG0qQdJdl5+ffend9LPf3Old+qVFDTRgdQ7h8Si6C6TIsIvERsbW3OuQGmOM5OLrsjsyG2/YuFN59LFyChUVAqMKHXXqn3KYqALQnF4LiZKwo4VChgC5+YLO5Iv3MQ6d2TdLhUKOCsU81esNyrIbr/IfduRaQCmUVE25unM856BYbIaz/brCKrbGSZW4VI0DpwBUrFOr0t03bqbStAOyPf7ahS31woD661//uscjtZsbRAu0Uzyb5y/nZOIW2sHnefOmpNdNTC8w5RudJpyaCYhkiRYJmSaAsnsuv28qs17z+dKXvpTe+obX0U8/8z4LpYN40PvsE1TRt3zki4ESF/H1i/no5t0iPb5MTzB5HTRk5ra720ULWCDtonFt1723gNedcC9V1IRSvlCRI2+XwMjNheXO+9fRqV9aFnMt0jZAWpmkeg2ZYKMtfkBq8KfawBx4bF4JGjGoHHkpqNUVNt36bLeOj5svj5nFSZX4CPGnCB1VSulcSOVYVVZTVQyqk4hXP89QsYBsgyj1AIE0q1x+C8Wccneq1epaWc1kdIwqZ1/Cc6ifTMUwHsAVbfHcUWObSZTYL7mZCUqAaoNo5W8fjTbJMazFpV5kTLXpMWBm1l2zZg1BITVhgb9/rGqZn8cwXNtFH1vAvMkojxM3d1vpZssxoGY7Pse7KZzy90DCKcdryjIssj6om7uuVDQ5QZFMXCTjQ033XlZag07dG9/4RnrTm96kYNRCaVCr9X+7ThIXMVSa6qhbJl15jWNhtP+Pm7TugQXStM6MHVdHFmjnosUXJV4XK35Aaroomq+x7h1/WdtzIK1Vp6lWnYlst91Gt9IXjvnGLDQIwGwHpC2fuymfRgexAWkUiHX2S0GnkxQJcMqipgoXhbjZzOQ76/6rsvxCOUXSXhVGql1+VaKknE6kpD16ETeJ97Lagzen66hm8L5TYkbFq2JD6AAGAaDiCUMrPoe8C6jFys7fpicn6NE710ee505WbFfqhS9mzMd7772XkGFXft9w0W26V5rql58aZuG1k5ns/brmTQe3+XMLnQgCmbKN7MO8Ecnnffk+3pNAKVVJViplIiJ87qaI8nrcl4RYPAeAYsEjAyr3FRZAzdkDjAJKsVgo7f2x3estxpG4SAKpWTfafG2TF/V6hodzexZIh3Peh3Kv3eJM3S54+aJFKkB88uZHUzU1YynWbpygf/joBT1VSNMMpNqms4dd4kBqKqvO2FRmXicMlKvBAD6Rxwh5hRAyqoDVKT8DKOVkvRpK9et6raEgVUGvAtMM5RDbprgzq1yA640GFQtQVrWbsFrf2ahyB0bn7O7LMamFHG3aME2P/mVLIt9hs9QLBtFOHQWc3nTTTTQ9Pd0CoPICnqGAoYWBwVS5JMBKuJXG8PpOexlMAkwiRu3jjcpzJOxovjahk9u0A08+B5tzKV1sZRvTtZXP9RI85bFkAqlUKBlC0b9URAGR6INLrfDxJ1/zc1MdlQDKCYviPO5OPvlkeslLXtI8kiyU9vGXqs3Qjzj2DYR40TCLn5cX3zw040ZNzy8+14fZrm1rLRDGAhZIw1jLth0IC8i70V4XBebFFe+4vODyC+hPAkjrtRJVK1MdzdH3j/1Mc/0mP3p4CkvAVBeHzatP/cTMzeTq4usBhrMXsrO7EyfEziaVEmP1SKDEAAoBk71uwY1FJ4kS+lKgmtGPeK3VUK3AAkrxPv7UMYOYVAW2OuGRAlZAKQFItYMxZwEu5LJUqzdU/CraQ2l9fG2JNm0pdTTPUVZ2U0f5IkXGUeMCh//4Tvttt93WvLjn75BZo5EVU1aYTOAw3Tele6WpvOI1tm2Cj5tK5wZJs8efhizzPCHHYt64imLbMOvwttttlz/vBHy8zoM8N+a43W4SmPMmbWvOj9dNQznXEjZlexNC5TrYpnTBlXGlDJGmi66b0smKJh69aoi6uep63TwJM+9+bQGkiCOV9rRQGpd109FPWFUUo3a7XpHnaoZQ+R6fs908wdJhCTuKQbWABdJBnVm7X6Es4OcyZd5dDNrxUe84q2023bmZdv3iRP1jSBv1ClXKO4MOz7WdK5A6dOkHmC0AGgBgJby2pHQyNhKLquo2/oAlZlr2S/TDSipyGYEr2bOWwRPvaVhz6qeCPRVotr6vQkWVS69+1PCqy9LgPa2kMuxqlXXNxiqVyuZsdDTtgVYOWurFBNKtW7fS448/ri6WJdyZoMIAwEqWhAY3BYzfc1NNvRQ4E+ZMaJGG8OqjHQhGBcB264WFw0CTajRyA+92QO4GmHJu1dcG9XOdP/ma1zVB1Lw5IWET65gg6gap7DLLxwmvJ8ET70mw5GPOTTFlCHVLUMTrdUP9DDKPDKRsW17HQmkQ66W/TdhYUeyRvG4x4dLPRZfboo3+DXN+tNJvJjvCPreABdI+n0A7/PRaAC67azdMhKxF6g+drilvHRPEAaSIIUUsqbqwabk691c8W9onCKT6gmx24F7g66eQNvfFLRbWA5hVjl6GS0Cl4/qLvlTcKYeJQhnNzeYxgtKK8SJRL0JF0b0uTdMa04pqL1qBzdC2iYaq/tLLBTVHAaReFzoyI6OsOwo4ffLJJ1X8KF/YSM8CE1JNVc9NXZNwYz7nC3I3IGr3mbSnBB5+30vpMyHAb17coNMN+Fq+ekbJkrDz7ge6bp+5Qal8z0/F5LGZXihu4C/db+XNB4ZRBknZTsKl/NwNWM3+TYUUdjfrfUqwlOApYZSfe93MaHdjIez8BWn/2c9+lg466KCmQirHYKE0iAXT2SaKKup3jpZuuG61RTn8gvvw8wILarFGrUo7zz+dKg/cQLl9DqKF7/sZZYpjQVe37YbIAhZIh2iy7a721gKnfmkp3f7ntSGB1MEhTwHMG1gbjRpVSjs62kmUfUG23SaUNa/GA2bOFStGcdmdA4oB4HKO63CAdeIG0hZ7uUwRq59ox0mTMG48R3lTqajKUqYKbBGXysmSckSoLGPuc0eTHmBlv1IvMvZIuuryBc+dd96poFS6gjG0MnygLV9E4zlfEOG9IHfoTTXTfM3QaIKqhEmp4LlBptfnXgAS5H23cZrb9mpjTpvbvnn15Wcv0ybytalaS5vwc682bjcJTLiVbbgf+YhjTcZ1MmRijPzcBFi05/VMoOXyLGasqIwLlapnkLlIAki/973v0e677z5HheZjxEJpgJNcipoARF/4ihPouLefGnhUbu65fB5l0FSP911B9Su/Pqff3JJDqXjkm2nk+a9vUVcDD8CjoQXSTi04POtbIB2eubZ72mMLDC2QOnQ2FEDqBuBu9wx8XIRV4iP8sTuv85xVUq6pis+hjI6PatfeXi5c6oUvcOSFjnT/cgPSa665hp5++ml1kSNV0paLJMTWZlBKp67aMMwysObz+Wb9X1zwS3c0U3nlz0yVzgvg3ABMtm0HqkGgzwtweTsmxPiBjxdMsl1M5c5t/G5wyFDHcyvbMMjJvvk9VngliPL+SuWS51eOx3S95W2bZVB4W6ZrrnzNLrompJrut3xMyVIsshyLCdRu3zM/6EwCSH/wgx/Q4sWLXV2jLZT28kzZ+baiuOfy98bLTVeeoxvX/4hqt13gOdDCQS+jBW//Vuc74vTQLSCtrL6TJn72PqJcnha+72zKLzkktjHbjpKxgAXSZOxutzoEFvjij2+g31//YM8UUmiY5ZltHVn2nQdfTEftc4fqo63LrtGobfsoymWAdXqpkIZJhuRnD/VZgH1T8aWO+y+78u6xq3YD7tXip456wah8/7zzzqOJiYlmDKmMZ2IoxUW8fC6TbfDFlnyUmX3xvoRbqbDiM4CHXJe3Jd9jW0qINWNF5WsJLabLbTvV003JDAKgbm0k0DEESuBjCDQ/cwNSr3Hx+0HUTBNi5VgkwJoqpvmZ6V6L8ZsKKF6bpVVYCTXrhsp1ZV8SYt2+T15wmTYg/eEPf6gUUtOuPO+8b1Yp7dVZM/x2nnPoi+gtH/kiQR0NupiqKJ/TpGuuPBer88GK/6LqyvOJCqM0//9dRrn5u1F9x3qaPPv9VN++LnbAs0AadDZtOwuk9hiwFuiSBX568R101iV3CPfKlvQ9bRMeuQ/LL8a0oVx2G6hPEnF57XOW02uefa1auy1gGo3CtJexnS3d+GTdDRwP6gF6vttx25cgSqcZUyr6iQNITQBG98/a26mTGnGOw67mVuqFL3gYBFnRhJJpXgD99Kc/VUDKcCTv4mMsEi4ZVlntY7jEazw3YZbVLhNQ5YWZub8SJngs0i2YwUvGT5lj5tcMNLwNE1RMQHNrx21MsDVhwhy3CYoSkiU8cr8mHMqx8f54qZf8vnyUyqgEIZ5nU2nkuXKDUXO7bvAJe7hlxHUDU27rti2/4yHoZ2kD0osvvtjTZdk8jiyUhj0Ddrc9ABSqKMq5hFm8zkny5px5Lsbr6vIfUOXWXykgXfCR3yogRV+lOy6lqcu+qIYw/tYvU/Hg45qxn+NvOpNqGx+jmT+co9bb9bSllB1fRLXt62jmxl9Q6dbzm0PPP+uFNPrid1DxeS/X1xFGDOnYy0+mmZv+l6qP367gd+y4D9PYMe9qro/2pdt/o8ZTe/ov6v3s7s+ikSPe2Gw3dcW3VB/mItVd9DO9/EdUuu0iasxMqKYY27zXf4rye+4fxtS2bY8sYIG0R4a2mxk+C/z+hgcJKuksVHgBqTptCwMZVNZiOj8gJaqWJ6he14pQlCV1QCpMk0ogNaZOKp+DAKRupV4kxMlkRmapF74wOvPMM5sgyeDHwAnzebnfchsz0QZeu63PfUu4lO68HEvI23QDUzfFwRyjfC2/YyakSLVVHSY+yYkkkHn1KcfmBrpu0MjblZ/xexKAGRZle6/n3JZVTfmIdRgCTXdcN1A1IZrHyZAp3W+9yrPIbZp29LpB4DdvQT5LG5BeeumlzdhaqS6bNyF43yyURvl1jH+dTtxzzfMS30Bzg1D5Xvma71H5ll8qsFz40d9RfsFitWMAwMlLz1TPTSBt2XMHSBvlKdrxo7c3Yc+0DvoYOfTVLUDqZcHRl51E817xwbZtuV07IG1USrT9e2/Uiq+5WBff+A/kmHq0QBqTIW031gJsAb4IuPP+dXTql5Z5A6m64mMUNYDU+WyuVbsLpHDXhdvunM27MLKn22nLfs3ugWt7c3cClmPxhb24FFK3/fAZX9NmQZRVw8BBYRurLdmdaGykN983L3VUKqSsjpqPfIH0qU99Sg1WXjBJGJKAKRVQbiPdz7gfhlSGIzc1U16wSWtJsFPTYMSkmuu5fe7VN/cntyfh0Zw1N7CRECHhWvZtwic+kwBsbtMNeGUfPAdu4CrfwzbQlqFH1tzkMTCgMoDyWCSochv0JbPZ8j7ye+hDgqgXYLnZ3W8u3ObH7RvlBZ5pAtK99tqL4IVgQrx13+3NOTLKVqK455rnHHnOk6oo3udzsTx3MpSWrv4ulW4+r0XprDy6knae/wkNlw5wZkYXNBVSbBvq4/y3fEllyJWqp4zhhGI6cdZ7NQi26ac+vd2zbWbeIhp72Qcot2hfpcJynzJLr18MaRNYBXyin6nf/6fK9ht3nGyUY8CuM9cCFkjtUWEtEKMF5AXT7fc9TR/6yhVtoVPDSExAWpmkeq0ceY+QYReZdnnxBCUesRv8ObtjeLPqPTTbWyBtnX0XmDVjZHsFpFId5YshCYymOorXZikBrPfhD394jqstg4hUPyWYygssvvg3XXvla4YxCXAmeLpd0HmBiZc7HLeXLq5uyqUf8HipdnI/m98/Y/JNIJOwxwBoritdkN1AVrZ3A1LTHZdhUr7vpoq6tXODVYZPBkhzDHHCptcNAK8TZr8A6dlnn90EUjOJk9uc8v5apTTyT2WkFaOWcZHnLnlu8lJFObzBVEvRz8xV39FA6rHAPReZdlugU7jpYrXa1qea6iirltxdU2l1YBAQ6VX2xWzrlZiIATMIkEp11HNsxv5Emky7UuwWsEAau0lth8NoAfNCERdoazdO0Fs/cUlPgbRWnaZadSbyFPgBqcGT7oDZvLoNWCYmIpC2jCVg3Omc8Zvxnx7KamjX2w4V0nbj7BWQou4o6o+aF0NSHWUI9VJH8fmpp84tXeB1oS+BF98hGTeKdcw7/qZ6yv16ud7KL4ZUGPh9CZrme259SqXXBEEJUl4QyuswjJtfXFPpxOfSZdYL3uT7PEbZl/ncTXmU77EyivdYFeVHE0aly6ip2so+3ezl9V4QkIyrjZyDfgDSww8/nP7zP/+zRbU21VILpZF/EmNZMUoZF/Ncxedh04vEz0XXzbsEQDon/jKXp/x+h7XEV0ogNRXFpjrpuPfCNZcX8zMZi2rWITXdhNnFF7GflUduacaQct9BgFTCsufkWbfdWI7ruDuxQBq3RW1/Q2cBU3VgFeDpDTvonz55WV8B6W6jW+kLx3yjOYdSITVBSV9wz063H7g1122nkLr16QKtLWMJ6OZrjr9r2XmdDYUGWTHAFr3cAOdeAGl+3n4Ed103KJMXQBJI3dzEsP6//Mu/zDknRIUHsyMZN8oXXwxtbmM31/dz9ZWwKWGUt8mArL8Hs5PUbt/wuRuAtluPx94OJnlc5nmJ4VDCJZ+rTCA1wZFdZ7l9O3dQc6zS7u3g3LSn2+tutvEbq99+BfmsGz+OANKvfe1rLUmNpBu0jSnthtWD9dkJiJo3wNxA1E0h5fOz/EyeC6ev/LYG0jYqYRJAKuHVzcKxAalVSIMdwD1uZYG0xwa3mxscC5gXcVIp4DvUx33wgrbZdON02a3XSlStTEU2cidA2gJ8QWNO27ioSjdfTzjuQyDVF9Sz0+QH/iY477WIaOG8yFMcaEW/Ui8MflIVla66pmvtZz/7Wdq8eXPLdoPAV5A2QcHEDUQlUEp3Vzd3XYZT8zMTLCUsmtuU23ODFy/10ARjmSxIQqcZB2pCowRVtpt5DvOCqiBzEaRN0PlKElo7AVIvRTXQly5io1e+8pV0+umnq5siDJ9SIWU49br5wJu17rsRJ8BltThA1AtIJXB6qaMSXjE8eeOtGV/ZAZDG5bJrxno2ahVdW5SIpLttXC678c2w7akbFrBA2g2r2j4H3gJeqihfCOBzXAic/u0VtOqhTSFrkbr5fLZcJs31h3U+btQrVCnv7Mj+3z/2M831wyikJpC2vPaKOQ0BpM3+Qrj5eq5jAKG+UJ41m2fsbJCkRs5G2yrGKQbSJSc81TSGqSLKWFHTVdeEUaybBiANAktB2phAZbrDegGdG4jxe/LC0wvYvEBHvh8F4ry2Z55AgtgmSJuo2wvSd1xtWs605t0gPs+GfL+jE3KblQGkn/jEJxSQ+kGpm7ptzoeF0s5mKg4QxQjkjS+pdPLNQBlj76WIenl/xAGkZnzpwvf8hBD/KUGV1UzKFVyTI9UntzTjULltde39TSDlWFa3PpFYSboGj73qY82SMGbCpfn/+NVmCRouU4OkSwve/q3OJtuuHbsFLJDGblLb4aBbwIRReVfajN35+Ncvpz8/toMyuYKLWTTdzFVI3Yim5TKpL4HUFfoskKqJTZNCGiSZkVdmXQmkfGE1yEDqBaBB4CgqnPnBbTuYCjKuIG3iHHuQ7fWyTTsbetnf7/1u/iYCSM8444wmkFoo7aa13fuOC0T5nOnlnuumiMo4UTcINW94xQGkGKcEwjlWETGaLYDoMTXNEjF+5VqISLrsupV24VjXdnGkNstu778jQbZogTSIlWwbawHHAtLFzQRRE0ahkN71lzV02lcvpXxxPuUKY5TLj+D2J/cWHUhbKGZ2ehqNGlVKOzqaL8SQwnV3zibc3HDNxEDNK3T9xPg4kAo5R6nsIO60OYY24KsvJoUdvfYjhELasv9tbBcGSHdbSLR4QUdT7Ltyu1IvnGgon8+rWEjTXVdeVOG5BVLnu+CiqsWlaurjt/XbFgTi+mW9IPsSVxv55QiiTAdp371vK9G73/1u9cdzaZXSblq7te9OQJTPk26P8saen4uuCaNufZnWiAtI0a8qpXLZF6ny8M3NzRQPfx2NvvT/o/ye++tjslZtKqRww0XypMlff0qXmMnlafwNn1NZfXlBn5MXf5aqj9+u3srt+Vwa+Zu30tTvv9ICpPgMULzzvI82a6FKN19WQ8t3L21+nt39WTT2t++l4sHHqvI1dkmXBSyQpms+7GhSbAE/ZdQvicTZv76efn7JTVQY3YUKIwDTUcrmR7RbTlSFVJ3p5xorDiBF2Rdk252ziQSAVF9kze6na0ypT5vmPiQNpCFchE27mxzTTSANoo7yBZIEUtOVTN6Vt0Cqj984gambfQXp221/urlekL7jaiPPqv0ApFBHX/WqVzWPMfk75RVTat13O7vQiAtEJUBysjS3c6ks44LPZfZx7kOqo53tnV3bWiAZC1ggTcbudqt9ZgG+MJGJQkwIlfXf5EXB0+s30++vvpWuvGEVbZqoU2FsF8oXx9VfNpcnyuTctERPt9zmBy5Ais/KM9s6sm4oIDXoKUzMqVecZtvst3G4+TrjliYMpJDGCJZRt9dNIA1b6sWsd2cm04CZv/vd79IDDzzQckzGCQ9JK4O9hrNuw22Quen1PgcZU1xt+ED1glEv+/u939EJuc3KEkh5DF5Qyl48smSP/E0z98HGlLYaP04QNUEyjCpqnmdl/eVuHmu2b2uBblrAAmk3rWv7HggL8IWJ/JGXMOpWiJx/5OXFDcB06TW30hXXr6LNEzUNpiPzHTAtEGWywl4ucmTzU7+kRw3lstto1CPb/p0HX0xH7XOHWr9tYh4vIHUBPn2xMzuswImDuqSQzqrTekyu6mtcymqMINstIEXNUQApL/KOu1epF/N9t7v0Fkid48u67OrvWQTX4rhgM0g/8pztdRINq5xGPhkHWNEEUrZxOyg1Q064vTlHFkqJAKLHvu0UOuLYNwSYkblNzIy5aOEWJ2omKzJdct1i9M0Y0UgDtCtZC6TAAhZIUzAJdgjptkA7V10TSCWMul24AEzvXPUInX3hctq8A4rpQsoV51F+ZJyy+VHKKDD1h865tDhrw2p5gur1amSjvvY5y+k1z7527iaClnJpXtFFiyGdA4oBILatquoGyF0uF9OEXMceQcdormfaY8E8or0XRZ5ezxXblXrxS2RkZteVG7FAaoHUD/KCQGIv2/QbkH7rW98i1CI1F7/fLTPfgSxZJm/Acp/DCqWdgiiDp/koYdQrY66ZPdct8278vwK2R2uB5CxggTQ529st94kF3H7Y2ymkbj/q5u5qMH2Yll13F9378EYqztuV8qMLRIxp1sNt1w9WiSyQRlRiBQmGSTIU1fU26Hq9AlKvUi98wRQks65VSIPDpzrcIqiFbuvF2VcQ+Iu6vaT7Drp9Lxu3g1U/N99u/dx5ASnvQxillGNLvaD0ou9+lh5ddVu3diU1/UIN3f+wv6FnH3Jk5DGZqqhX5lwZM+oGoTK2lMHWqqKRp8WumGILWCBN8eTYoaXDAvyDLu8iy1icoK5PfnsDV95l191Jqx7aQCPzFlFu1El+lC2okjEZ4sy8btTU2nO1Mkn1Wjmy8eCuC7ddsSXnKttF8TQahXHx9YQ+U7lMQCFt7lYKXHZNIB0bIVqye+TpdV1x4YGn0cIDP64+86qBByB1qzvqp46iP6uQOl8f67IbKLFTXLAbFD6juN9GWSfeb+xsb+eddx7tvffent13qpTK+YBSOqhQ2ml8KE+APH9KgPRTRc1ERQzdsT/NAAAgAElEQVSpbufjbh1Htl9rgaQtYIE06Rmw20+1Bcz4UTNroZe7rrxgCXPXHMmPLr/uDlr18EblyqsSHxVGVbmYLMBUJkByTWpEVKtOU606E8muey2eT6e8JkuL1364ub5nrKcRdxkWYOME0ihuvn4xpD0BUjeYdxO/DUDvBpC2K/XCd+4ZSmWpF/POv3ngRQXSuMDErZ+ofXe7r04gKi61NeoYgqwXpE3UuYlr//n49Ttv9xOQsj2DKKWc7MhUSgcZShEX+uxDXxQ5PlRCoxdASrdcGRdqlnQxz6Um3Eb6UbcrWQv0iQUskPbJRNlhJmOBdkAqY3H4RxzvyR/wMEDKe7l2/Rb64nfOp3seeFqD6cg45YqoYwo4HaNMFiVjpGo6a5+oQHrYX+9NX/3Yq2l648301PVv6TqQekJfwNhOPzU2UvKkgIAYNRZ0znoBt9dthVSWevFSR2W9UamS8gWU6VYmv60WSLU1gsBYkDbd7ivqGIKsF6RNECAN0k+QNl629Hs/6jrd+gW79lod799uCauUtsu+289KadxqqAmieG16jrSrJ+p1Y8+657Y7su3ng2IBC6SDMpN2P7pmAb8fcj+FlNfjgUUD08101i+vpMtX3K3AFHVMs8V5Ks4UcJrN5p0kSLO7X6+VqFqZCmWPd7zu+fTO1z9frVOZfJJWX350c33feEo3qGrucEAXX1MV7CKQtgzXZzvNdt102XWzXQIKqV+pF3YlawekfjXwzj33XLr55tnC6UGBKgiYRG0T53px9tUJRMWlEEYdQ5D1grQJYs8g/QRp43Us+r0fdZ1QJ+QQjYMCKY/bSyn1q6Utb8zy0PrRfTcONVTCp3zupm66KaNmeRezhItVRUMc/LbpQFnAAulATafdmW5YQIKlVEHZfdesP8rvywsXtx/0MGNVJWPgzrviTtq4razLxag4U8DpCOVyRcedl6hRr1ClvDNw91877dV06AGzMUhhgFTv4+ymwsSQekJfyoE0armYqC7C5nr5HNGzvUPGAs87Gkp1lC+uzFindjDqp46iTwukekqCAFKQNt3uK+oYgqyXtjZR4NLvxmKUm46hvrAujcMA6TBCaTfUUDcQxXt+AGp+ZkG00yPfrj9oFrBAOmgzavcndguYMMnAKeHULDQu3Z3cYDTqhQvA9I57HqJly/9Ed9+/hgqjupapcuctzFNxptlMJhCQIl704//8khYYhfE6AdImZDpPzDBXWevTE0jdINdFRfXbVqAMthEV0kEC0qjqqJkNUl6gmV/AX/ziF3TLLbe0vB0ETNxgIch6QdpE7bufYTDOsXfTxkH6jqtNvwMpkhkhqVHYxVRJ8VoqpPJ1u9+ytCqlcZRscTuvuYU1SLhESIMZJypDG6Q3ifk87Dza9tYCg2QBC6SDNJt2X7pqAfkjLmHUTTXltm5xOPJiKiqYYkeVanrNSjr7gmupMLpAq6Zw6UXyoyxqmXovHC/q1eLhi/6q+ZGfy66+oGvtJbSLbxu3WAmxnSZC8oXYlg+Fu7FZf9UnC7AfZKdNIc3P24+QzIgXt7IEZjIjfi3v9vvBKI5vKKQWSLurkAYBNAukweaAvw9e5+Y0KaTPf/7z6Zvf/Gak3z233yg3t115A5bXMY+ltEBpXGpoGBA1XXC9EhiZiih7lkSavAFbqbb1KZr8zeep+vjtRLk8jR33YRo75l0te9moVWnn+adT5dGVtPDkcym/5/4DZgW7OxZI7TFgLRDCAm5QKn/YzQLjbj/mcSqmDKZ33IN6pn+ie+5/mgqjC6k4fzcFpm6LjBf12nXEkEIpNRhNUdoc1TMEkJoA6wqbcSikYuBBa4q6qrdOP74JlNxANkAsaNTtxeWyu+gF31Yuu/Liy89dN5/PK5c08wLMAml89USjgmXU9dwgNUhfQdp0s+8g2w/SxgvSo7zvt06In5hQTTsBUh4v31Dl37F+g1KGUDwiRrTTxUwiZKqYfsmKWBk123ipop2ONan1a9vX0cyNv6DSreerIYy/9cs0cuir5wyH25XvXkqNmQn1ef5ZL6R5r/9UEygblRJt/94bqb59Xcv6Zp9TV3yLZm76Xxp92Uk07xUfTGrX7Xa7aAELpF00ru16MC1gQin/sJuuvKaKav7wxw2mGAdU05/96kq6+uaHaXy3Z7RMgJeLrtssIcsusu2qfZMNEgbS5ngiJkIy9ydoxtw0ASnG8tezAnbkL9mSE55qrmu6oUlllGNIw5R64Y5xjC9dupSWLVvWMs6osBBkvSBt+DvbcmgHqBPqtl6cffV67GncXpAxxdXGaz6jvO+3TuQvaZsVX/WqV9EZZ5wRuXv5G2TW2ZYZ5GW5M/n7Z+5zr5TSuCEU+yFB1M8t14RNdtF1c8t16yfyZKVgRaiUAEMGUR6SG5B6gaZaJ5enhe87m/JLDqHK6jtp4mfvo8JBL6MFb/8Wle64lCYvPbMFPM02KTCFHUIXLGCBtAtGtV0OhwVkeRcTUiWMSrddt+f8oy4vsvzcwoJYF2C6/LYnadVD62j95p103NHPbWbRDbJ+T4HUoUQJfXNiQM3ESSGAtAmhHWTMTROQYn8O6BBIu13qRV6oWiDV37huQlSQvvsFnIPsSzfb8PnR6xzsd27u9Lwd5Nws23QKpPKYkDdMzXrb8nVSMaXdhlAJpaaniNtrvyRFg6aI8jGnwPDnJ9PYK06h3N4H0s5zP6Q+cgNSVjQlfMI1d8eP3q7U0tw+B9HC9/2MqmvvV0DKyqcJn02wndpGu562lLLji8J+TWz7PrGABdI+mSg7zHRagEHUhErTdddUS6WainW5fdCLxm5bY8OfPkY7Hr9QX0jLjbkppEajMDGnsq0XkGqbzA7CK6a0ZX23MVkgbRoRsaOIIXW7CHNTR2WmXa/skOYxyd8NqKP9oJAG/e7FBUN2e/qIMe0Zl32j9sPH8bAAaZqhlCF0/8P+hp59yJGx/ex5ueXy+25uuV6JiqQy6nY+jW3QKeuIwRHDMoFUqqOsfPLwTVBt1CqeCunY371fx40+cIOnW3DKzGKH04EFLJB2YLywq9ZqDfr8z/9Ct9y3lZ77V+P07Q8dSqPFXNhu+rY99v+nSx+ni69/OvD+d8tmUcbiZ3g3MDVVUy+XXm5nKq7mxVov775vue+btPm+b1GmEyB1oNAv5jQ2IPWB1iab9hJI3fY9SFbfAOuhybP2JipEPHW4lXpBn/KOv1upFzN+1K/2qHQFtEDqDl5RYaxf1gsChFH3JUjfUdv0E5C++93vpn/+53+O5ZogLe673YJQCYtu4OingkoYNZ+b50G/82IsE5WSTvyAVCqhJqyySy6DbH7JoU3VtLlrjktvbcPDyn3XhNqUmMAOI2YLWCANYNDNO8p06R+ept/fvI52TtfUGvlchg5+5gJ609/uS8ccujhAL0TdgqtAGzcaXXHrevrmhQ+r/QAYH/SMBVG6CbVOuVKn9/zn7bRhW5lGi1k69zNH0q7z3RPvcMfdslmUsQTZWRNMsY7p4uSW+Ei6S5kga1609QJMNz18IT1248do3giOdcCKs/dhFFI3uPKqW9ouc207hbTLQOrsikMWrapx1OREfuv5bQ+fdQKkfqVeGEo5XhSPMnZUKgfmBZ78fsjvAVx2L7/88jlfn24pY+b3xe110PeCQI3dnvO1CBCDG8Se3WoTpF/zGHY756fJZRdAij9T8QvyW+W3b17uu25xpfL3yvwuBI0pTQJC+fzlBphBMuW6lWyJax6izl8v1/MD0rCfof3O8z6qEx/l8jT+hs9R/pkvUKCaXfRXyrU3Uxzr5e7ZbSVgAQukbYx+76M76LNn39cEUbfmr/qbPen0Ew9ofoR1PvbDVXNgr1twFeW4SQJIo6iSndrMby7CqrVh7CzvNsuLcy9XXjcgdSsZE+SCKcg420Ht9I4n6ZqfHk3FPNGCcVKPY6NE+SySP7RuwROsOgDSOSVSLJC2GD0qkI4sfjEBSHnpRjIj89iHQmqBdPhiSIMCYLduTETpN8j5NU1A+olPfIIQRxonCLVTSqNA6bW/+hHdfu1lLeewbkComyuuPNd5JSsKAqBcpsUMWWCwDfK7O0htwkIn77vfetymWeLl4ZtU8qPM+KK2ZWEGybbDui8WSH1mfu3mGTr123cpGIWS+G/vOrCphj62dpL+7az7lNqH5dPv/Gt6+Qv2UM8tkMb3deoWkMY3Qv+e2oGpdNeVz01V1bwLrVjPRZHwG41Xe6/3b7nqm3Tb1d+iBfOIFi8kGhshKhaIRotE42OzcBoaSB1QFQ9zy8n4KKZB3HxdxxSkFIsJvgHGGlUh1XM4O2N+sbfmVC/ZXc9H2CVIqRepjprxpOYFndv2zRswt956K5133nlzmkYBhm5Cjtt3ym5PT1va5irIvEQZszxIw54vw56Pw3533dqffvrpTSDtFpTyzVIzsRGXhwlapxRA+ti9f1KxoL2ICYW9/LLltnPDdSvdIvs0n8cxn/3URzeBVJZ4GXvpewKVhekn29mxulvAAqnPkfHfv31MxTtikcDJq0hg5ZjQn1/xRHMd2fX/PWQ3+ty7D2qJIX33q55BF13/FN3zyA4FvO997TPprS9rTZ8JIPv5Fatb3IUPe85C+vCb96dn7T1PbUJC2xlvO4CeWD9F5y9/ytctNqhCGmT7vJ9X/2kD/delj7qqye965X70juP2c42hxTZ+9NvH6LIb16qu9ttzjN732mcq+PcCUry/7NZ1dPmt6+mhNZPN9V5z1F5NG8r5azcX3zj1EDr3qifV3JnuxHIMmMdPveOvVexvGNtIMOULPAmZ7TLxesWXhrkIaneB5tbX3TdfSE88fDPd/6cLaXyUaJf5RPNHST2HYgo4BRjBpZeF0zBJkDwhrEMg1TaenXUviG2rxKqOnIty7i7GWNBeA6lXqRepEJhAyq/DJjPi49sCqTvURQW9flkvCDRG3Zd257Ko/crfiX4A0q9//et0+OGHq/jvuAHJvJkqwdOrVql54zTM71PYi/Swami7REXy/GY+l7aNE/zD7nOa2gcFUrNuaDOGVJR+kftlZtkNUhYmTXaxY4luAQukHraTMYZeCYgkqDDEnL98TSAg9ZoyCb5yDGZ7GfspxyHb+cVpBgHSoNvHNrk/r/3yAtJCLtuEVLexLxjLz4FYr3V4fWwLsB8GSBFHu+LOTa5xtfLGA/cdxjZNjhH04aacBgHUsEqp24WbCcfy4s3rAmLb5idp9YM306pbL6R1j9+sFNJd5mkwxfN5AFQoqHminEy20ybmNHVA6gGg4m01nUHrl7as16aGa7cV0oUHnkYLD/z4nAtXt2RGMm6U6+yZLmtu33W3i1gA6S9/+cs5zbsJFb3suxP4iTLOftmeBdLoF2ZB1/za176mgJTVvkGHUi8Ile/LrLdm1lwvKHW72eaWrCjovAxDu6BJjTyz7BZG55RxcSvxwtvxKgszDLYeln20QOox0xJCoIp94T3Pc23J0CMBMYjLLjpjtW3rRKXpGiy35db3hq0l+v4lj6hMvdzWBFKp4nkdyEGANOj2JZwxsEn7MWS7qZ1y30/6+2cpdRP7+L1LHlFxuX5Ausv8Ar3z+P1o791G1Tof+8E9yoVa3kAIMhfcXo6F90PCtpzjoLbxsr+8WDMhU5aA8XLdDQKRZpt2EOwGzm7jN+F0/hjRrvNJJUACmI4UiObPIyoATiGbBok5badCBlA7g0Kin4LrVVJmEIDUq9RLOyA1s+v6XfTKY5mf33LLLfSrX/3KAmlMSX8skHbXhbjdeTCsctrNi8lzzjmH9tlnHwWkaYTSoL9TfjZqp4Ty+chUNdvBJ39urm+e36wi6j47vmVfatVmuRZZh7Ty6Eraef4nVPIiE1SbcaNGiRerkHbzDJKuvi2QJgSkpurKgMPvZzOZZkZaCUcSkFgBldAWNHttOyB1g0w2Fa/L25ou1RRQz5TrzYy9Ej55/O2A9KiD///2zj1IjupK80fvllq0JNSSsS0JSTZ6I5nHgAGheSCtJiZmBw/7smOGibVnx/Z6HeEd88fseocdYCNm1gGGsLHNYw0xHnvXHiYIds06Ai8arBUEegAaLbb1QC1LIISEjB7N6I0kNk5mn+pTp+/NvJmVVZVZ9VWE1NVV994853czq/Orc+650+iLvz8/EpjyyLKG1DLktNosglRHXmUeXK9lmZu0KsJWmMofcC0ebbpuUoTTns4iCvS4rsJKtl3oxxSLU07rfXPPRnr79Y1ROi+L02idKYvTofWmvEVJlNY7aigDNq1IUUJabKPpt20TpHkjq45+H5hG1Bdn7Ac99FYv+gbLilHZ7sVXWTdpSwPXFx58rnGEtAqCtCpCryp2VjlCmpRqWiZB+thjj0WCVIuvdqbvMhu91jTL3yr5IHMJQFcENESIukSpq58Voa7fgz5oO7yR3s7F5eqYDy6qVcStq5xrGzuio5LKa4Wq85iedN8Ox9/x7kGQllSQ6mid7yyUiN0VH55cS2tNiubqcdIEqY5wph1//gd7R4jn0Agpi0abWqvXyCatIeW1ta+8dry2hlTszBshZVsslzTf0tiEbqfjEqYucapvRn19tE02YqXFqKsYhesGIvRTsE6c7ttIU3pj0cSi9JKJRBOGIqjRNjIqauqLSmrhGNImdD1oqCCNWNf+M1u91A2SvzhR3jWkWQVpq7Z6YVw6qs9rzQYGBujb3/72iNMoT7pqM0VOVYReVewMmauytZGTtCqC9Ec/+lEkRm0WQ6tEqQhQW+AopNBR0t8VV1Q0rUCRLlLkKkjkS8vVdiAamvzXPosg5ZEuDB6iU//rv9B7AxvjgceMpfHL1lLPzf+axs78SO1g3O4fv/MZGjVpqnOLF9e2MBM+9ruhtyZoVxECEKSeicq7hpQjYlmiciyC+GGjeyGC1BUhbaUg1dFY3xpS3SZJXG7dfZz+8vu7agWRXL65opau6WtEkNr1oldfMXXEFj4hYj00Uu2yP+lGPeQGzt5U2YiorzqiThV23fRm+UwTcbr9pb+jsyf2U9+QOO1R6by85nTM6Hif05rN6gkEqeJiBPClfUTTA7cO1lu9uKKj/JpdMyqRUl+lSd95q78AkZvS3bt300MPPQRBipTdplXrDflcDGlTNUH61FNPefcJbrUotVV484pSLTx5PpKEaFparq8QW1IacJa/c2gLAiBQHAEIUg9LLZ702kHdXIQnv6aFYBGCNCkt1Jpsq8D61rvqfmkR0qSUXXt83faKWb21iOXqa2bQv/qtWc5qwL5CUS/tPEZf+W/bo0P4CiENvHkyEonShgsYuUR91pRdqZx711/viNboso0LZ0+mH296u25dahY2jVyqeb6l18eT/q6oqOwlp1OstJhoVJCKHSxMB4+8Sf9v0xP0iy1PxOtLJxJNnxJvG8NrTVmU9kyI155yWi9HT6PU3oC03shOn4gN2VIlpGKuY7uY0PWqdfYVmLKbRZAmRUclquCrrOtaZ+UTo/y6rRbNv7MgffjhhyFIIUghSBv5g+Do++STT0bRUV+KfbNFqVzzNitCi1FbByHpb4sVn1aQij9231BXhVzpawWuYEQ0tOCTEcOBQIMEIEgTAGrByRGvB7+0oiau/mH3cbrnuztre5RylVZJz9T9pFAPHyZpPaSNkOq1i3YPVC7g88T6A/Sr42ejYkvNEKRWkOs9WO3xxd+0qKBvDel9P9xd28bGpvquWt4/osquFqS8zc2aa2eSawseLUiZf+hcuKK9eh1vFjYNXp+5u7vEpf4G25ViZdN7XeI2t0FExOJ032sbaf/ujfSLl56Iih5xWu/Eoa1jeI9TjpryetPx4+PIKVfttetOG63MmyhijYIsa8puFkHq2upFRxaKio5qQarPNRakjzzyCAQpBCkEaSMfoKbvjBkzolR4u1dwK9J3xRSpb+DatsxGSNMycFyRUb1mXafkitjUn2NagNpMkAKxYygQAIEmEYAgTQH72I/3RXt6+h4sFlkU/eZVM2pNXFuCuPYhZRHrS9nl19NSQ11VdrOm7Lr8clWddbWTY/nsZDZLLr+kJjbTihrpYySl7OrocZL9zDDPXFh/XBHy0Llp0nUbNKwtVORLqWJxalMtfWtJk6K2QUYNNRJxGhVEGtgYRUc5SsqClIshsVjln/wai1IWpxxJ5de7UZDa9bGhgnTaVQ8QFzSSmzWZo6TKulqguiIWdp5tMSO58ZQvPXgNKQTpyMqw0XcfRqSGppVWoV+IL2VrI+d2nuyUoj4bQz9HWZB+85vfrFtDqjMddOVdX5Qw9FhJ7fTfGRsN1aJUznff35YQQaoFqo6W2s+3pOJrRfiMMUAABIonAEEawJSjoU/89AC9vOt4rfXsmRNpydxLatuO2GE4anjn49trayJ96adJgpTHlGjk379yuDYWH/tTt8yim5dPjwRtIxHSNEGX9fiu8VzFl3TK7rMvH6Zv/89f1vwLKWrEdn31B6/Rq3vejQ4577JJ9E9vuoy+8eQv69Jr+b2sc2G30fGlF4ewCTi9mtrE3iz40ndd33DbGwd9w1XkzZek9e7d9SK9MbAxEqiRIOVCSJzi20PE0VOu3MuClX+OHRun9g7tBx8zDKzMO9Q0tU+tnSNlN9exXCm7ypikfUjt8S6ZRHTZtPRTxxUd1TequiAK38wmVdf1Hc2mhvPvIkb55549e+jRRx8d0T2PqAoRMHLjqw+IfkOnewsFcAjzsrWRc6YKgnTJkiV055131glSnb6r9w+2aynTPzmytbBfStkMHV0p3nV9ytGSqulyG5cfNoqazXK0BgEQKAsBCNKyzESF7dDbwOi0Zr0eVPYirbCblTXdpuLy7zqKpX+333DLe/omIkRINAJLoqevv7aRfrYpTu3lSr2yz6lET/knC1QWq1K5l9N7azeVgWLPt1a11YI0y/FCBGnaVi+6mJFdQ9poMSMtSI8cOUL33nsvBGlFU3ZDRGPeLwFCxm5lmyoJ0lWrVtHnP//52v6jVoy6qu82O3Johan9u+H62+Fay+krbCSi1PWzkb856AsCINB+AhCk7Z+Dylsg6185SvmV2xfW1tnqtZgQpO2dZtc31lqIyvu+dT860mqfa8+KjJzKuCxQt734BL2xeyPtH9gYpfBO4nReFqmc3jsuFqssSvl3jqqyMI3+DQ2SFH0MLVCUuF1MSAGlIcXpqx5ctCC9bPUmGjtpdkTAVakyae1o1mJG9ksNK0jvu+8+CFII0lwpyhCk7r8dn/vc54hFqV5b6bumdVaE/jxo5l8l/XfCJ/Rlbn0FhlzVcOW1tL7N9A1jgwAIFE8AgrR4pl03om/LFwHhS3ntOlBtdtglKrVQ9aXtuqKmkXh6//3aP/m9FeKUCyNx9HTwyH56c0+8/pTXm07siUUpV/GN0nrHxD85gnrx/aEKvlagZqh8G7p/aZbUW100KYsg5cjwrH7/CaWjo/oG1FXMqNHoKI9vU8GtIP3a175WiCANPc9CovhFCZ28NlWlXwinvL6EjJ2nTUgfl80+4RTyudaML+OS/mQ88MADNHPmzKiJiNKkKKmrAFCr/yTpCKrv2M1c79pqf3E8EACBcAIQpOGs0DKBAKfnfv/Z/bR93z/WWtm1rgBYDgKuCKdLdPoiqFqItjNyyjR1cSSu3qtFKFfw5TWmLFQ5qsrPWbxyqi+vP43SfEfXby8T36QOz5NvS5mkNaRZhGWzBGnaVi+yvkyvG81azEhu6HV0nZ9rMcrPOWX3/vvvhyBFhLRlEdJmCdIk0dkqQcrFjD772c/S4sWLa2LUrgt3fclk0/BFyJbjrxKsAAEQ6HYCEKTdfgbA/64lIIUmRFhYgWGFp46CuUSpS+iGpG0VNQF1xZGG0nu5Mi9HT1mAcrSUq/ayCJ00MX6No6eRWB16npTqGxohbbcgnTD9BmJBKg+JOOgbUr1VhIhSHWUJKYKiox22sq7eVgiCNJ6JEJEU0sY1VjP7tXvskOMXFRGXa8YnLtshSFmArly5kriI0aJFi+o+Lm0qvi1SlrRHKQRpUX95MA4IgEARBCBIi6CIMUCgwgRsGpVLaMhNsK/okU+gWrEbejNdBE5dHClK8T26PxKfHKjitaYcIZWiSCxcWaxy9JSfczt+zgKV2/Fa1DIJUrZp3mVuSq6tXrTAzFJZ17e2y/XlBZ8bOjoqvx89epQ4vdA+ihIReQRLlQVi6DVUFJeQcfLaFDJ2njYhfXznQJ7Xk/pk/SwTAcr9brvttsTurrXhdl/SpMrZSdd3VrvRHgRAAAQaIQBB2gg99AWBDiOQFuXUwjM0zVcLXJ/4FYzNTHsTgXr8nf3RGlRei8rik8Ud/5OtZViIcqEk/il7oEavcbXfcbGlYznVV8193tRbZ7/o7jZZACcJ0tCtXkLT+nynuJwLOnLuEqT8/l133QVB2uaU3bwiLaRfSJtWita89qR9DjUjQsoCtL+/P4p+3nzzzcS/Z3noL5vkub22bTp+SAZEFhvQFgRAAAQaJQBB2ihB9AeBDiRgU22tqLTClX9PE6iMSe9Hp2/urFBNuzEsCrmOokZCdXcsUvkfbzXDEVJO+ZUIavRz/FAUdUi08u8XLsZpvzW7h0Sl+hG/lbBXal3bnIK0b+GXqW/hHdGhkqInvuIn9uY2TYxqUSoVms+fPx/Ns/4HQdr+lN28Ii2kX0ibogRpyLFC2rjsSfvc8QnSrF+kJaXhZvls0xHOoguWZbEDbUEABECgUQIQpI0SRH8Q6AICer2p3MhpESnva1EqAlRHVV3PXeOF3rwWjV7WoR47EkdRpZovrzsdM1S1l3Xn5ElxRJWfc9GkcZzWOyr+ye0k6srVfVnEaqWaGll1CFcrZH0R0tCtXtKio1rQuhi7oqOSoqvXj4oovfvuu0cMY2/i84qIkH4hbULPuZCxQtq0+njNtKmVY4ccK2+bJEHq+gIt9POnKAFqj9fML7K92+sAACAASURBVJ1CfUM7EAABECiCAARpERQxBgh0CYGkyKkWlkki1IrWEJFqb96zRiQamR6b6ssilcVnJFK5iu8EolH8c3yc6suZmVLNV9agRhV9WbCOjcUqt+GfdnFqlqq+Cz5c71XaVi9pBU+yRkflCwcbDbURUp6rEEGaV6DlFR/d1i/E32bOQVFjh/iRt40WpPoLt6yfH80SoNoOHR3Ve5G6rnP9Wuh1ntVntAcBEACBRghAkDZCD31BoIsJFCFORdT4RKlO8dU3tCHRtWZOjU315fWoLFCjYOioON2XHyw6WaTKWlQWqJziyw9+jX/nSGvUdnQsWFmUsnjl92oPm8JLRFcYQRqy1Yuv4Im+oY1cqDt4PUk9V0nVdTlSym25zT333DNiOvKKhpC5z9NGn19ibIiNVenXTF9Cxg5pE8IyZJy8beR8zvLZodeAuirhZhkrtK3dqzOPIE27zkNtQTsQAAEQKIIABGkRFLtwjINHztB9f7ubXt3zLo0dM4o+8zuX07/4jfo75AsX3qe7/noHbRsYpAe/tILmXjapC0l1h8tWnOobSy1g5PW0CGpSOzu2JtxIVKORmbKpvrwe9fjRN4l/RtHUIXHJ6bwcVWXxykKUBWtU1Vc9l8gpp/9Gr7PKHRqjlv47ikhHSNO2epH1ZbJ2tJGtXoRxWjEjEaP8E4IUa0hDRGKrBKn9/Am99rX45OdchKhVD4lsyvHS0nV1VFSeIzraqtnCcUAABLISgCDNSqzD2//D7uP0xE8P0Mu7jkeesti85ZoZ9MXfn0894znHkOjcexfp0//1FTp8/Fwdja/84QL6zauGKwQ+/KO99OT/fYtu/yez6Y/WzulwcnBPCLiiU1YoagErwoX7+wojuW4g7RghN7M+G5s1eyxU+cERVBang0MilX/nh0RCJQWYI6T8kC1oOFwqab5judLvUJovX4pXzo+jrPwI3eolae0o37TyIzQ6KvOWtHZUItzf+MY36Pjx+DMlaQ7yRDZDhE5Im9DzJ2SskDatPl4zbQoZu5VtbPG0PF9USbVb3gOUH3kq4Gb5XHFdd/Y1V2RUR0f5OV/jek9h/WWU9JdrPYt9aAsCIAACzSQAQdpMuhUbWwSky+ye8aPpe//pWpo6eRz9/Jfv0p9+62d047JL6e5PL6ZnNr9NX3tioE542jYVQwFzCyKQJE7lhlzfLCZFTuW9pJtNl/C1roTcGBfkfuIwaVHVWBzGopXFaLTudGy8VpV/XreIaMaU+BCy1YtdV2ZvTNOKGaXtS6jnwApSvQ+pjp5yuwcffBCCtMu3fQm57rK20eeZ/TzJeg3r/T9bnXqrbbXXsLxnt2qx0U4RniJIbRqvjrCmXedZ2aE9CIAACDRKAIK0UYId1P+xH++jYyfeq0VDOVp6z3d30onTFyIvJQIqYlMin1Z8SgT13VPnayK2gzDBlQYIZIme2gioFUMyVhaBKjet2oWQm+AGXM7cVUdVuYASPzi6KlFVGfDqBURXXZE9Oqq3fNFbRdiUQJeQ18xtMSNeM6or7OovFyBIi0vZDT1f80Sb814fITblbSPnGdsm65JdY2W50NohPuMvmPTC8NjipCioKy3XClH5XV/LruvaRlez8EJbEAABEGg2AQjSZhOu8PiyBnTT9mORFz4BqiOkf7B6drRulPvYFN4Ko4DpTSDgu2G2UU6X4NRiNUvVXrnh1scOuXEX9xu9EW4Uo46qHtm/kX5txazavqP65lbfpPoKGdl1Zb4bZu27FpkiFKwQ1UJVeH/961+PIqRa9OYVKCHzladNXjHW6n4h3MpoU5LdelspOZ/0NZ73utFrPnmMVkU+xV5fJNIVBbXik8fQafS+iKhPoLrGQ2Q075mEfiAAAs0mAEHabMIVHt8KUhGYXNDoCw9sq0VO2UVea/rAF6+kfQdPRem7ks5bYfdheosJ+ESiK1KqhaUWSfy6rpSp37Pj2DGSRGeSEG23SHXd/Op1YzYiKmm7WaKjmpVOk9RpujY6qufhoYceor1790ZVd+1xta3cR6cahoivotq0WsTlPV6Iv3nHztvPZZO9DmVu5TxxXY95PnJconP69Okka0DzjJmnT4j4tNeqTaNNEpdp7/HYrvHk9Tw+oQ8IgAAItIoABGmrSFfwOFp46jWk7Aqn6d75+PZIlLIY/fK//Cgtm9cXCdXLLu2JxKkUQaqg6zC5BARcAtVGT/XvVnzKzbUvwuoSpHa8JJHqunnX2FotVG1EJG3fUS0M025aNRebqusqamS/JPjqV79KO3fujMSoCGK2VwSqVP0VO/h3/VxEKre3N+auUxUR0pEpwkUJWZlbKzDlOnN9IdTox4mIy0WLFlF/f38kNvkf/96ORx7x6ROMrrWhvpRbOa4tQGbTcV0R2HZwwjFBAARAIJQABGkoqS5r54uO+jBIe67Oy2J0Su+41G1hugwp3G2QgBWjWhC6hKoVRUnRUl/bpGP4BGk7oqmutWZJglRHIXVUxTdFOpqlBalEu3R0VK/5ExYbNmygRx991Dm82KJv2HU6Mb9u04tdotaXgizCySe69c17FYRso8LSd63I+SxfFMic6/1kpa8VnQ1e2rXu7U6xdfnRiPhMEqH2fNe/u66JpBRcCNCizkCMAwIg0C4CEKTtIl/y4+qKuyHpt3qLl0/+1qygbWFKjgDmlZiAK3rqEo/ymi+SKu+nbRNh0wt9kVqfSE16XWPOE1V1RUfSoqMiQkO2etEM2b6QYkYuwfKrX/2Kjhw5QvyTH/zznXfeif7xg3/Ke5qJvdkW2yVaqlOQbQRVIk36Zl/mWr9n++njuyLJbINe92gvlaQvT6StnmvxMURsSlTZRiRlbnxfruhzXM+pFqD2PM1zPro+NiTCydFN+cftJNLZjhRb38ebS4Cmvea6Bl1fElnRmTUNV/rrn/Z5iT+2YRoIgAAIeAlAkOLkGEGAq+3+8LkD0eshYtRW2Q3ZFgbYQaBIAkmRrbSIkBWbbJcVqPoG3opbfRPves8lQLTvRdz0+9J1tVjLu3ZU+55n/WhW//IKV2FqxYGen6Qok+6vRa8WES5BYc/jNDGa9mWKa49IO6arkJf2s+jzy3etVklounxIE5r2nNLizydCXedYUnEinaFgn7uOp18r8jMUY4EACIBAOwlAkLaTfgmPLRVzRYz+xz9YkLgW1LXFS9q2MCV0GyZ1IIG0G3/7vk9oJr0eGjnV7axwyCrYfDfWOtriipDqlFYbOUyafu2/FqQ6Tdem7LpEftGnWIhw5WO6oq55bJFIogiCRuYtKSKalEKcx+6sfXQxoCpENNP886XcusSmS+z5RKK+3qRfltd0H3tcfUyfnWl+430QAAEQqBIBCNIqzVaTbc0qRvU6U73FCyKkTZ4oDJ+LgC+K6hKuSWKVD+5Lf3RFsrQAdUVrxRlXZC3EUVfan46GanGaNVVX266jcr7qupLO2wpBGsLGttHilNOHrWCV9yWNmN/XKcW2fR4biuxjxaOMzUKSH/KTn0tb3YdTZfV7RdrW6rGyCk+xz5USzu+FRDq5nY1+2tdkLFdEVdtg7U/zp9V8cTwQAAEQaCYBCNJm0q3Q2BLpPHz8nNfqj364t656rghYm9abtC3MojmXtJbK++eJfvlnRG/eTzT5aqKPPU80ZlKyDdznF7cRHXk6vE+IV3lsCRm3rG00x+mfIFr2FFGJGCSt1wuJrqal7rpEme81nkLfMZOm17VOzW75on+34jXk1LF+uooaaYHqWj/aSDQxxMZ2tSkq+prF/lZvZ5LFtma3TRNpSe9b4WlFp0s4Zol4JqWDJx3bJYybzRHjgwAIgEDZCECQlm1G2mRPiCDVW78cPnaW/vSbr1Jf7zjnFi+ubWHWfPh/E732x0SjxsfCsO+65nt78QzRloVEZ98gGt1LdP1eovEz2iNI89jSDEIHH4/nIboDa+JcuARpWRh4uCaJVJ9o9EU9Wy1I2T5dgMdWnc0jRrXP4o8rbdeXsuuLSjfjtMaYnUEgTXRqIWk99kUZfdFJ1xc6oa+5BKy1zSVEIUA74zyFFyAAAsUSgCAtlidGSyIgQqiZIsgeP09ErtEI6eALRNtuHin28thS9BmlfZOxL/8Lorl3FX2kOBoqkeYSRkizOJwkrEKiqVbYybFtpVa71jTERrvGTafluiI8STf0vuNpu3z7kOp0XV/RnSR/OjWKGjKH3dAmTWjy/CcJOM3IJTzzRkC1sPRdSxCf3XCGwkcQAIF2EoAgbSf9bjt2OwRpHsbNEqR5bCm6z+m9RFuvIbp4jqj/VqLD/yM8cpzVFpcgzTpGidvniaZqYeoSqaERxbSb76KEqOB3pe3yazZV164hFSGbJDazCtGs7Ut8CnWEaWlC0zrpam/FqOtLk5AopxzLCkuXoExq40q/1TYh8tkRpy6cAAEQKBEBCNISTUbHmxIqSFnI7P3PRAcfJjp/LMYy5deJrvgWUe/Sekxvf49o4EvD7fS7HPm7/M/d60H5GANfJnrrwbjHxEVE8/+KqP8T9ZE9ve6U+xz8TvzvxCvD/T74b4hm3xH/vueOeL2qfXCEcOnf1duy4qdEr98dt7fpxFbMLf7v8drXLGxcJ5TMAdvDNnMklx+Lf0A085PDPXyiPEmsH/0J0Y5PxXPBUfAFDxO981S8FldHSH3rc8/sJ9p/7/CcyLzP+vfxvFToUYQASxNePiHgej2raPChdqUn29RkXwpzUdOXxqWo42CcdAJFnVe+IyWN70vP1WMlXQuh10kWG9KJoQUIgAAIgICLAAQpzovWEQgRpHqNobXMpvrqtZAuL3yCdPT4YWGo+4koHDdtpIj19ZH+kvaaRZDyOtrDP3Svq5VIJos7GTsLGxcPLSZZgLLIk/W1IhilX1ZBKmnKvrMpTZBqf11jWMHcurMWRwIBEAABEAABEAABEGgiAQjSJsLF0IZAiCAVQafFJ0fOBv5dfaRNizMRbFrUiIBxCatzb8dpqyz25t8XRwr5GLu/QLTwcaIkQTpuBtHldxL1zI37bFsZF0zSkdSkNaQ2Oqht0Ws5XaxC2fhOPJddMmZShNZGia0PWqzzOFdvJpq0cLi6MduTJEh1fzvvwje0IBUuOhAAARAAARAAARAAgUoRgCCt1HRV3Ng0QeoSmeKy9BVhcuFELCovnByu2KvFp4i7NEF66e8SXfFgLDDlkWUNqQi6vIJUizEZw/XaqNHD0UxbhMiy8VURTrKVfddRyCwRUp+o9hU1ChXlbFPaOVPxSwLmgwAIgAAIgAAIgEC3E4Ag7fYzoJX+p4mLtLRNtlUiaJOXjxRooRFSXotpU2v1GtUkMcZrW4/9n+E1pMIvryBlWyyXNN98c5ZUvdgn9vXrOm03iyA9sdW9FjVUkPr6s586FRhpu628WnEsEAABEAABEAABEGgJAQjSlmDGQSICRQhSnbrpW0Oq2yQJq2N/P1yEh+1rZA1pI4LUrhedtnrktjEhYj0prTVtjacW+7w/LAQpLloQAAEQAAEQAAEQAIEWEIAgbQFkHGKIQJogTUrZtRB128nXDEcsZ95ONOfPhqvxhqTfcnXYn/12fARfISQdxdMps42m7ErlXJ3GesmvER18pH5dahY2rhPOV2zJtk1KdXbZyoWZkLKLSxwEQAAEQAAEQAAEQCAnAQjSnODQLQeBNEGqxSOnny752+HtPmRLkLP7iZY9NZzKmVbsxreGdNenh7eRsam+M/75yCq7WpAu+huiD9xOpPu5IqSMSIom8fMkceyK9mrhm4VNkni360+5bZ24vzpek6vTmiUV+JKr6wsVic96fWujRY24/4rniDhK6+Ob49RDFxAAARAAARAAARAAgXISgCAt57x0plVJ27SIuNHRNhcFWefoS2Fl8dR3w7DYTCtqpI+RlLKrRZfLLi1IXduzuPYhFeHH41l/XOtB09J27dYtYmfaFwHczlXB15fm23cj0bsv1kdw07bgSdv2JSmlOGltbGdeKfAKBEAABEAABEAABLqGAARp10x1CRwNEaQcmZNo6OHvx1uz8GPiIqLLv0LU/8/i6J0Wmi7XdFTPVnXl/m9/j2jgS8PjhxQ1Yrt2/hHR4Pr4iL1XEn3oC0S7/229OOP3WGD9/PeGx/elArMt/LD+aIGr/QthY3m40optGy0IdRSV05l3fCr2g5ku/A5Rz7x4jau1UTPl+Zr/V0TvHY33WU0TpGwP+/banxAd+8mwdTYFuwSnMUwAARAAARAAARAAARAojgAEaXEsMVIrCeitTnjfy96l8dH1elBUZW3ljOBYIAACIAACIAACIAACIJCZAARpZmToUAoCEvXjKCULTxGkOgoLQVqKqYIRIAACIAACIAACIAACIOAjAEGKc6OaBNLWLPpSXqvpLawGARAAARAAARAAARAAgY4kAEHakdPaJU5xeu7r98QFduRh15p2CQq4CQIgAAKtInDx4kV6/vnn6cCBAzRt2jRas2YNjR07tlWHx3FAAARAAAQ6jAAEaYdNKNwBARAAARAAAReB06dP065du2hgYIDOnTsXNRk9ejT19/fTwoULafbs2UHgyihIXb719fXR/PnzacGCBZUUzJ3oU9AJhkYgAAJdRwCCtOumHA6DAAiAAAh0G4HDhw/Thg0bakLU5T+Lt49//OO1t7jPunXrItG6evXqSLjyo2yCNM23ZcuW0fLly9sy5T6GacaU2ac02/E+CIAACGQlAEGalRjagwAIgAAIgECFCJw4cYKeeeaZSIyyuLzppptq0dDjx4/T+vXr6dSpU5FHN954I82dOzd6XgVBan27/vrrad68eZH9J0+epB07dtD48eMrJUjL7lOFTn2YCgIgUBECEKQVmSiYCQIgAAIgAAJ5CGzdupV27tw5QnDKWFoAyZrQV199tdZHH3PWrFm0cuXKujWkV155ZdSWBSwL3hUrVtDixYvrTOWoKo+p04VnzpxJ1157LU2dOjVqqyOvN9xwAw0ODtL27dtpzJgxdOutt1JPT88I99N8sx1EpMrND7/PduiUZV8E2PU6+yvraa3NzOr1118fYTO/vmrVKu9UZvGJbdqzZ0/07+jRo9GYnKr8kY98pG4OuB2PK35zG54nnaYdMkcyT2lj5TlP0QcEQKB7CUCQdu/cw3MQAAEQAIEOJ3DhwgV6+umnowiorwCRFloi/lgIiohNEqQ+fDrSqm2w7XU6sLZDt/MJUj1ukmh1CW+X3WJzXkFqbc4jSLP45OMldkiqcgjXZs1Rh19ecA8EQKAgAhCkBYHEMCAAAiAAAiBQNgI6+pkUmZOonBaIISm77C+Py2LuzJkztdRgfSzX2BypfPnll6NKvdLWCicZ11fBN9Q3tlGPrX1kO5599tlIsIuo5RRfVxXhtAipZiE2Z11DmsenCRMmEIvPyZMnR2nK4o98AaHn5aqrrooip9zupZdeitYMc+Q5dI60fb6xynYNwB4QAIHyE4AgLf8cwUIQAAEQAAEQyEUgVODkFaQ26irjyOujRo2qRWhtcSFOM928ebNTCGaNeKalwWoOPjtEqF566aW5BKnL5mYKUt8JYedAC9IPfehDUZo0i1d56Oho2hydP3++9qWDa6xcJyk6gQAIdD0BCNKuPwUAoBQETu8l2vUZosH1RKPGE837S6LZd9Sb9v55ol/cRnTsOaKrNxP1Li2F6TACBECgvATaLUi1GPJRcgnBNIHJY4X6xm1FGPJznU7sem/OnDm5BKnL5mYLUln3eejQodoaUuGsvyzQ61L5fb1+V3NMmyOutJw0VnmvBFgGAiBQZgIQpGWeHdjWGQTO7Cfafy/R4e8TnT8W+zRxEdGi7xL1XUd08QzRloVEZ9+o93fxD4hmfnL4tT13EL15P9Hlf0E0967OYAMvQAAEmkog7xpSTuMMSdlNi5CGCFJXqmyIIA3xTeBWRZBm8SltDameG27LovXFF1+sbf0j3HXU03cy6uhv0liuwlNNPcExOAiAQEcQgCDtiGmEE6UlMPgC0bab3eaJsJQ20z9BtOwpooOPE732x/XC07YprcMwDARAoEwEfGsntY1arGkhWIQgTUrZtZy0rSGC1AoyG/nU47ciZbeICGkWn/S86VRbm7Jr1+C+9dZb0VY//OB+S5cu9aZVp53Ldqx27feaZifeBwEQKDcBCNJyzw+sqzIBTsPdek0cFe29kogjnpJme2on0egeop65RCI2fQJVIqjvHSG6fi/R+BlVpgLbQQAEWkxACxeOdK1du7a21QpHzV544YXaHqWrV68mTsvkh+4nBWz4dV8VWn7PiiG9LYrdA1W2YOGCQrwNSlZBam3k8fU+pKdPn6Zdu3ZFxZauu+66WhouM7jlllsiP11b3rCAs2tqeV3ptm3bapWHJfqo/UsSpGyrZph0CmjuST7Nnz+f1q1bFw3FW87w/qsuf9j/TZs21bbY0W1YxOsU5bQ54r5JY8keti0+xXE4EACBihOAIK34BML8EhOQSOfo3mQhmRQhvfzP43WjR56OBa1O4S2x6zANBECgXARYTPFWLr4HCxGuuKoFhWsrENc+pGvWrCGJwrmic2lrFF1VdkMipOKLFEfy+SZjaaFn2+rKu1bo6rYsYt95553aFjppgtTHMGkfUj5eiE833XRTLbLp8t1VZVe302m4oXPkaxdShKpcVwSsAQEQKBMBCNIyzQZs6RwCUoCIhaSk4vq805FUacOFjT72PNHJn8fpu2ljdA45eAICINAkAhwN3bFjBx08eLB2hL6+vihSKNuG2EOziNuwYUNt3SG343+ubVG4ry9dVKKh+/btq43Fx+Z00dmzZ0eCNk+EVOwdHByMjm194yjiggULaoKZ7diyZUtdOxbhS5YsqUWNZUxOR5U1lxKp7O3tjaKSoRFSEbeWYUhqa4hP7M/GjRujaDY/pkyZEvnLW7roNaR79+6lV155pcZeFzUSf0PmiNuGjNWkUxjDggAIdCgBCNIOnVi41WYCulDRtLWxMcd+Ev9ksfmBPyT66INEYybFr3GU9Oe/F6f38vsLv0PUtzJO+e2ZF4tTadtm13B4EAABEAABEAABEAABECiKAARpUSQxDghoAr7KubrN5Kv9QlMirEd/ErcZNyN9WxjMAAiAAAiAAAiAAAiAAAhUjAAEacUmDOZWhIAWpLqgEQvN3V8kOvhIHAllsclbv9iH3uJlzn8I2xamImhgJgiAAAiAAAiAAAiAAAgIAQhSnAsg0AwCWpDa9Z96KxhXoSJb5ChkW5hm+IAxQQAEQAAEQAAEQAAEQKDJBCBImwwYw3cpAV3UyKbmisB0RUhdW7ykbQvTpYjhNgiAAAiAAAiAAAiAQPUJQJBWfw7hQVkJyLYvbN+ivyH6wO1EZ/YTbVtJdPYNIrsdjBaxOnKKCGlZZxh2gQAIgAAIgAAIgAAINEgAgrRBgOgOAl4CSYWNODq66Lv1+4qKgLUpvknbwrjWn2JKQAAEQAAEQAAEQAAEQKAiBCBIKzJRMLOiBDgi+tqfDG/5wm5M+XWiK75F1Lt02CmJnI7rd1fedW0LwxFXPEAABEAABEAABEAABECgwgQgSCs8eTAdBEAABEAABEAABEAABEAABKpMAIK0yrMH20EABEAABEAABEAABEAABECgwgQgSCs8eTAdBEAABEAABEAABEAABEAABKpMAIK0yrMH20EABEAABEAABFpC4MSJE7Rp0yY6fPgwjR49mlasWEGLFy+uO/bFixfp+eefp0OHDtHatWtp6tSpLbENBwEBEACBKhOAIK3y7MF2EAABEAABEAABJ4GTJ0/Sjh07SG50brzxRpo7d+6IttJu3759dO7cuej9mTNn0rXXXlsTlBcuXKCnn36aTp06Vdffjrl161bauXMnLVu2jJYvX46ZAQEQAAEQCCAAQRoACU1AAARAAARAAASqQYCjlCwM5QZHrHYJUp/Q5D4cBV29ejX19/dHUdF169bRrFmzaNWqVbRnzx7avHlznfC0bapBC1aCAAiAQPsJQJC2fw5gAQiAAAiAAAiAQEEEWBg+99xzUYSSU2bXr18fjewSpBLR1OKTU3OfeeaZKFo6bdo0WrNmDR09ejQSpBL5tOJThO3Zs2fp1ltvpZ6enoK8wTAgAAIg0PkEIEg7f47hIQiAAAiAAAh0JQERji5BqqOjEvkUSFaoctTVFyFlkcrrRg8cOOAUvV0JHk6DAAiAQAYCEKQZYKEpCIAACIAACIBAdQgkCVIdCbXRU0nJFSHLabsSNRXvJao6ODgYpe9aUVsdSrAUBEAABNpLAIK0vfxxdBAAARAAARAAgSYRSBKkWd/j9hs2bIhSeVmMXn/99TRjxoxIqPb29kapvWPHjm2SJxgWBEAABDqXAARp584tPAMBEAABEACBriaQVXQKrKR+0ka2eDl48GBU/IjXjaZtC9PVkwHnQQAEQMBDAIIUpwYIgAAIgAAIgEBHEmimINVbvCxdujRoW5iOhAynQAAEQKBBAhCkDQJEdxAAARAAARAAgXISCBWkdt9QWUOqq+9qD22V3ZBtYcpJCFaBAAiAQPsJQJC2fw5gAQiAAAiAAAiAQBMIhBY18lXZHTNmzIhtXFxbvMhxfNvCNME1DAkCIAACHUMAgrRjphKOgAAIgAAIgAAIuCKZ/JqtpCtrQHm7Fh0JPXToEL3wwgtR8SIrVHUfPR4ipDjvQAAEQCA/AQjS/OzQEwRAAARAAARAoGQE9HYuLtOmTZtWq4irK+fatq7oqKTyWqHqOqYv3bdkuGAOCIAACLSdAARp26cABoAACIAACIAACBRFIIsg5WOePHmStmzZQlwtlx8sJOfMmUNLliyhqVOn1szids8++yxNmDDBucWLa1uYefPmFeUWxgEBEACBjiUAQdqxUwvHQAAEQAAEQAAEQAAEQAAEQKDcBCBIyz0/sA4EQAAEQAAEQAAEQAAEQAAEOpYABGnHTi0cAwEQpboRcQAAAm9JREFUAAEQAAEQAAEQAAEQAIFyE4AgLff8wDoQAAEQAAEQAAEQAAEQAAEQ6FgCEKQdO7VwDARAAARAAARAAARAAARAAATKTQCCtNzzA+tAAARAAARAAARAAARAAARAoGMJQJB27NTCMRAAARAAARAAARAAARAAARAoNwEI0nLPD6wDARAAARAAARAAARAAARAAgY4lAEHasVMLx0AABEAABEAABEAABEAABECg3AQgSMs9P7AOBEAABEAABEAABEAABEAABDqWAARpx04tHAMBEAABEAABEAABEAABEACBchOAIC33/MA6EAABEAABEAABEAABEAABEOhYAhCkHTu1cAwEQAAEQAAEQAAEQAAEQAAEyk0AgrTc8wPrQAAEQAAEQAAEQAAEQAAEQKBjCUCQduzUwjEQAAEQAAEQAAEQAAEQAAEQKDcBCNJyzw+sAwEQAAEQAAEQAAEQAAEQAIGOJQBB2rFTC8dAAARAAARAAARAAARAAARAoNwEIEjLPT+wDgRAAARAAARAAARAAARAAAQ6lgAEacdOLRwDARAAARAAARAAARAAARAAgXITgCAt9/zAOhAAARAAARAAARAAARAAARDoWAIQpB07tXAMBEAABEAABEAABEAABEAABMpNAIK03PMD60AABEAABEAABEAABEAABECgYwlAkHbs1MIxEAABEAABEAABEAABEAABECg3AQjScs8PrAMBEAABEAABEAABEAABEACBjiUwQpB2rKdwDARAAARAAARAAARAAARAAARAoJQERu3atWsjEX28lNbBKBAAARAAARAAARAAARAAARAAgU4lsO//AwsNy19avZua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12" descr="data:image/png;base64,iVBORw0KGgoAAAANSUhEUgAAA6QAAAJfCAYAAABonRuzAAAAAXNSR0IArs4c6QAAIABJREFUeF7snQd8FGX+/7+QkIRASAKBEIgQagDpoBSNdAGRcthB1LMX7N7ZTj31znI/xd7+h8rZOBt2QREEQRQOUaSJFEHpvRNS/6/vE5/x2cnMzszuzuzs7mdeLw7ZfeYp7+eZvf3st9VYvXr1g0R0G+ECARAAARAAARAAARAAARAAARAAAY8I1KhRY0qN1atXV3o0HoYBARAAARAAARAAARAAARAAARAAAY2AJkjbtm0LLCAAAiAAAiAAAiAAAiAAAiAAAiDgOoGff/5ZjAFB6jpqDAACIAACIAACIAACIAACIAACIKASgCDFeQABEAABEAABEAABEAABEAABEIgKAQjSqGDHoCAAAiAAAiAAAiAAAiAAAiAAAhCkOAMgAAIgAAIgAAIgAAIgAAIgAAJRIQBBGhXsGBQEQAAEQAAEQAAEQAAEQAAEQACCFGcABEAABEAABEAABEAABEAABEAgKgQgSKOCHYOCAAiAAAiAAAiAAAiAAAiAAAhAkOIMgAAIgAAIgAAIgAAIgAAIgAAIRIUABGlUsGNQEAABEAABEAABEAABEAABEAABCFKcARAAARAAARAAARAAARAAARAAgagQgCCNCnYMCgIgAAIgAAIgAAIgAAIgAAIgAEGKMwACIAACIAACIAACIAACIAACIBAVAhCkUcGOQUEABEAABEAABEAABEAABEAABCBIcQZAAAR8QaC8vIyee+df9P6cN8R8Wh/Xnh6/5RVKS6nti/lhEiAAAiAAAiAAAiAAApEnAEEaeaboMQYJfP/TQnpz5ku0eOXXYvbJSck0uNdImnjOHRBEHu3n8+/8i96Z9Yo2GgvR1/7xGWVl1DecAfbMo43BMCAAAiAAAiAAAiDgIgEIUhfhouvYIDD962n06Gt3G062b5eBdN+VT/p6IcvWLqEbH71AiOjHb3mV2hV08vV8jSZXUnqMLrpnBO3Yu43sMLe7Z5FgE4k+Ym5DMGEQAAEQAAEQAAEQ8IgABKlHoDGMPwmoQohdRG+76EEqaNKadu/fSe9/+TrtPbibbplwvz8n//us4kEwqfswYcRVdOHp15gyd7JnkWATiT58fYAwORAAARAAARAAARCIIgEI0ijCx9DRJ7B11ya66sGz6dCRA2QlhHi2HOc45aOn6aN5b4l7+Orcpiddd+7fhJBVrx17ttJbM1/WYiLZgnnJ6BvorCEXiX7ueeEG+nbZHLr1wgfo123raepnk4V7sHRTtTOW3s1Vji+tjNzHp1+/K/6s+XWlePu43BZ02klniHnINRnNhefbomlbcZ8+nlOdfzCLpp6B5HXGwAl0UtdBYnwza6fZftjds0iwserD6ZmI/onHDEAABEAABEAABEDAXwQgSP21H5iNxwRUaxsLsJvPv4+G9B5lOAu1rb6B3l1WFU1qW9muzXHtNUGqvi8FaXpaHc2FNdhYwQTTPZdNMhxD9icFnyou9XMZN/xyeumDJ8TLd178Lxpwwmniv+2IQjMGcgzZn1NBanfPIsHGSpA6ORMeH20MBwIgAAIgAAIgAAIxQQCCNCa2CZN0k4BeELFovGjktTRmwLiAhEZSnKjiky2AT/73n8LSqVoK1bZ3XfqosAZy20mv/50uGjmR9IKU773j4oe18ZyMZeZSKoVmVkY2nX/aldS4QVMxhxsemSBiNaXVs1ZSrQDhqs5FFZXq+iQzs7hVVeTqecnxVWuwE5ddPgt29yxcNjzHYC67TvbJzTOMvkEABEAABEAABEAgVglAkMbqzmHeESUw89sP6Zm3H9LccLlzVUgFE0xSHBlZN83cWVXBps8m62QszkDrNMZRiigjQWqU2Va2l+9lpNfTBKxZaZZgFlQjMetUkPL+WO0ZtwmXTTBB6nSfInpg0RkIgAAIgAAIgAAIxAkBCNI42UgsI3wCMt7yxQ+e0ISpFGFHjx3RYk3NRpICNrNutmVcarAYTCtXV71YDia6ZBzq4lULtBhSOX8jQWokoGX/fB+72bZr0dlyffp7pKuvKhJlf/xeKIKU7w+2Z1Zi3Q6bYILU6T6Ff0LRAwiAAAiAAAiAAAjEHwEI0vjbU6woTAIsVP793iStJqZehJl1byRezRLzhCtIVUumlVsquxMbXXYFqb4kS59O/UWZnGBlZrwSpHJdRnvGQjdcNuEKUqtaqmEeVdwOAiAAAiAAAiAAAjFPAII05rcQC3CDgF5QcQyorJNplY3XLO5SnWcwQerUWmgmutQ1qHMO5rJr5mKsuu327TKAZv/v02qZd9X1eeGyq993IxEcLptQXXbdOJPoEwRAAARAAARAAATikQAEaTzuKtZkmwALlien3i8SDckyJGqiIqOsuPyaTFTEA8nSJpwo6L4rnwwo6aJP6PPcO/+iU7oNoVO6n6rFYepFoD4hULCxeHxViF0x9hatnIv6OpeW4ezBqlC0ayHVjyHhqll39cD1MbKP3PgStSvoZDg+iz4nItzunvF44bJRBSmvUeXrdJ9sH0o0BAEQAAEQAAEQAIEEIgBBmkCbjaVWJ6AKFiM+qmXRKmZQFZbB+mUhF0yQ8jycjGVUeoTn8rdL/s+0dAyP4USQ6kvD2HFFDcZA7+7rVJDe+OgFpsdZ3bNw2ejFshxU7rWTfcLzBwIgAAIgAAIgAAIgUJ0ABClORUITYKG15Kdv6dVPn6eV63/QWHRu05OuOfs2apXfLoCPtIZ+sehjLfHRcbktaNywy6io+5CAMjEsVh555S5auuZ/og9ud9pJZwgLZjCXXTmgk7FY/N313ERtTlKUcR8PT7lDm0OLJm1oVL9z6Ymp9zsSpDwntdSKmWuv/jDJUjeLV36tvTW410g699RLqKBJa+01J4LU6Z6Fw4YFKV9mffB7TvZJLnjq1KmWz12bNm2oW7dulJSUZNkWDUAABNwnUFpaSmvWrKGNGzdS8+bNqU6dOuJvJ9e+fftoy5YtlJWVRU2aNLF1686dO4n/NGzYUPxx++L58TzXrl0rxsvMzKQOHTq4PazWf7TH1y9Uzodft8PhyJEjtGHDBtFNQUEBpaene8bO7YHkMyDH4TPMZ9nJFYnnyMl48dI23s8hBGm8nFSsAwRcJhAsUZHLQ8dd93YEKS+6e/fuVFhYGHfrx4JAwOhL/9133038Zd7s4i/2Xbp0ofbt21O/fv2oVq1ahk35i5tVX+qN3Oett95q2td///tfIc5YpBld/KV85MiRYk7Bri+++IJeeuklrUnPnj3ppptuCnrPq6++StOnT9faTJgwgYYPHx5wT6TWO3fuXJo2bZoQv/qLWfft25fOOeccTYDo1+P0VDNzZi8vp+PbGc8OGxaZLLqHDRtG/EOgei1evJgmTZqkvcQc7rvvPtMfIvTt+cY33njDcqp25hmN888T57kFewb4R5lRo0ZRnz59TNdp1QffaOc58poTM+fz0bp1axo8eHDIPy6E+6zw2NyHvMI5h/x8/+Mf/zB8zmX//BzwmgcNGmT6w5mdvbD7OcvtIEgtPybQAARAgAnIxEbBsuuCVGQIrF69mpYsWUJpaWni/+hhJY0MV/TiXwIffvih+NJr9+Ivr9dee62hMHDaF3/h/Nvf/lZtaO7n3XffJbbo2LlYXF1xxRWmFiPui//Iy2xcdawXXniBWKjJ64wzziD+o16RWC+LLhZTVhd/Mb744otFM/16rO7Vv8+spIgPZXw74zllwz8S8LmSP3bw3l9//fUBP0YE+yHh9ttvFxZ0edn50YHbOp2nF+dfzsvuM8A/lPAPJvrL6XPEzwWfMSMPgmhyYnHKz57+ByE75zDcZ4V58I9F6o9ioZ5D/oGLf+iye/F3kHPPPddwX518Zlt93kGQ2t0RtAOBBCagutTK2FPpzprAWFxbenl5ufiCUlxcDCupa5TRsZ8IhPKFjV0Fn3jiiWqWUqd96S2kLELYgsDuuU4v/tL64IMPGrrWuiVIw12vky/5LCBZSIYiovQsWfixVS3U8e3sjVM23KcquvnfRl/geY/17tpLly6lhx9+OGBaRu2M5h3KPN06/3J+dn8kkO3ZvZufR3mF8xzxDwLcl94dOJqc5LpYKLNng12X+0g9KyxG9UIylHMYCkP1uZccnPYTzBOF+4QgtfOJhjYgkOAEzLLVJjgWV5cPK6mreNG5zwjov9zwl33V2sJuZm+++WY1t1mjX++t+tIvXR+byW61qnsct+c2p5xyinAX5i+i7K7GbryzZs2q5vrG7m733ntvNcJeCVI9O6v1XnrppQGu0mx5YYuMFAO81q+++kowOeGEEzRByu7VqjuxHIfbqm6/bBlhburFgoMtTfx3qOPbOcJmzGUcI8/TyE158uTJmnumkZVUL1p5LnoBZ9c6yvdanVkvzz/P55tvvqGnnnqqGmIWJq1atRLPAHP58ccfRVsWS3pBGu5zZEcEufk5sX//frG+BQsWVPOSMHvGzc5kJJ4V7ltvrQ/lHFqdte+++04863rPEL34terH6nNH/z4EqZ1PNLQBARAAAY8JwErqMXAMF1UCdsQaf6ljl0hV7Bj96m6nL7PFsrslj6Fe/KWXLSJGCYV4Tvfff3+Amybfq4+PNBIdVi5sfI8dl91w1stC4uqrrw5Y77PPPmvodsxrPXz4sGViJbYur1y5UuvTyM1YvunG+Opi7LDh88Rf9NVLv396K6negmd0buxaR+2eDS/OP8/FSIDzetmizSJbf3F75swMZCx2pJ4jKxFk9AxFmhP/IMPiXHXFZgb8ow0LwnAuJ88KjxOJc2jnmTCy9utdsu3044QNBKkTWmgLAiAAAh4SkFZSzubJliBcIBCvBOx+udELNL1Vxu6XezOO+iRCZq6D6v1GoopdUfkLvFNxpJ+X24KUhSN/KZYXr/e5554LOXkL9+PkS7Yb44fCnAWp+kOHGt9qJtJU6zwLFrYUysuJddTJmXX7/BvNJRTx5dZzFK3PCRbdnChNFaV2PhusPq+dPCuROod2GVrFQ9vtx4qBfB+C1C4ptAMBEAABjwmoVtKioiLKz8/3eAYYDgS8IWD3yw0n0eCYQ3mx9ZKtKKGIEKOV3XLLLcId16mw4NhBtipEel5uC1JeK69ZvcyS09g9CU6+ZLsxfihnQe82zEmu9CVe9NYpGcPJVmMWtKqLoxPrqBNB6vb557nonwGzWNVg58Gt5yianxNGGZTZc8LIauzGsyL7DPcc2mWo/+zRW6Pt9mOXBQSpXVJoBwIgAAJRICCtpNnZ2aIsAS4QiEcCdr7cGFkpImWJlEwvvPDCAGEhE+9YMdeXdWDryX/+85+whbLbgpQnqF8zv8au0JxZ02mdVb7XiSB1Y3ynglSfVMnoRw7u08iVlS2p7CKqJptxah21K0i9OP9G+2GWZTXYM+HWcxTtzwl2b1cz3fIzEo73ktNnJRLn0A5DHkf/I5s+XtVuP1afnfJ9CFK7pNAOBEAABKJAAFbSKEDHkJ4TsPpyw+6U/KVfX5rEyBKl74sz3xYUFBiuieuHylqYRtY6u5YuvespD6aPxbRao9EEQxGkdtcrx9Nb3dR5sFVk7Nix1ayFwQ6I0y/ZkR4/mCCVyalkm1WrVgXEuzK7u+66y1SI661TzIctpKorp90z40Q4e3H+eT5G8bR692WrD4dwniOj2EX1ObJ6hsLhZCemWy/SjH4Qs+Kjvu/0WZH3hnMOrRjyGCy69VZ/fQ3kUD9nzfhAkDo5OWgLAiAAAlEgACtpFKBjSE8J6L/c2BncLFmOk77UTJ5WX4aDzckoiQtn2uVsnPKy80VQP0YogjTYPI0yl9opzxGsNqR+PKdfsiM9fjChF4wNi1VOyhOsnIeRlVTtMxTrKN/v5MzK8SJ9/rlfo2fAyH05GMdwniMutXTPPfcEdK8+R25ysiNI9ZmDnWbbDfdZkfeHcw6tPof4BwX+3NGXvbJKMOX0c0ffHoLUzv/roQ0IgAAIRJEArKRRhI+hPSHg5IsmCwd2lWPrhNHlpC9VoM2dO1d8EVOvN954w9b6jSxL+i/yVl8EjQbyQpDyuPwF9/nnnw9IzKOfD1sPOWZOH1sZiS/ZkRw/VEEq72PXRLYGsdu10WVUl1S2C8U66lSQunX+eR5613N+jeuBGmWYNnsw3HyOnDzbTjnZEaR6a75RUjVbHxi/N3L6443ad6jnMJhlU2/tl+MZ/fjhZC+MfgiDIHVyUtAWBEAggMDWXZvokVfuoqVr/kfJScl0yegb6KwhFwW0KS8vo3teuIF+WL2Qnr51KhU0aQ2KESAAK2kEIKIL3xKw++VG1q9kQWp26fvSu2mq97Vu3Vpz2TX6Im33y7iRy260LKR212vEjy29zE/vGi3bcoKbBx54wLAsjGwTzpfsSIwfTJCqbHgsjv/csGFDQB1Wvj+YK6aZdSpU66gTQerm+ed5GCXucWohjfRzpD6Dbn5O2BGk+mzKdu4J9qEbzrMS6jm0y1DOm9fIngP6H2hC/Zw14wELqW//7xkTAwFvCLCA/PTrd8WfNb9W1Y5jsdm/53A699RLNEFZUnqMLrpnBO3Yuy1gYnde/C8acMJp2mvPv/MvemfWKzRhxFV04enXeLOIBBgFVtIE2OQEXqL+y40seM+CgctpqCU1GFOwTLChWCK5T6Mv0npRabZFRl/k9WJWPy877n6hWEjD/ZLMawwmDK2S3ITzJVvyDWf8YILUrG7liy++WO2MBbN2GlmnQrWOGgnSaJx/ue/6OrxOY0gj/RypXgrR/pxgd2LVldWoDrKTj/Fwn5VQzqFdQco/3rCngFkW4VA/ZyFInZwQtAWBBCEgrZnfLptjuOK0lNr02j8+o6yM+rRs7RK68dELqG+XgXTflU/S9K+n0aOv3R0gPPVtEgSjZ8uEldQz1BjIYwJWX26MvkSZCQCrvsyWZmTltJtl18gNbvLkyQFD6d0h7bj7TZo0KcBaaZTVM9T12tli/iGAXXnVkiZWQjrcL9nqvEIZ36kg5fa8Pi79oq4zWAZVo7Ni173biLvVHnpx/nle/AMQc1Avqx8g9OsxiqcO9TnieN5HHnlEGyKanPhsXHXVVQHWdLM4XjvPFrcJ91kJ5RwGs2yyFZS9RtgTIlgstdGPKOH+EAYLqd1Tg3YgEIcEWJD+48W/UJ3adWniOXcQC9Ade7bSk//9J0mRKi2gUmxKy6defEoL6oHD+zURG4fIorokWEmjih+Du0jA6oumkXuamYukVV9myzASJXYtIPpyEEZzM0rYYiVi9PUcjeoehrpeu9upF8VWQjrcL9n6eTkdPxRByvforV/B4t5CEQLBeFvtoRfnX85Pf5ad1iGN5HOkf/6iycnIGunUnVl/BsJ9VkI5h1YM7X4uRKofOR4EqV3yaAcCCURAWj95yXpBamQhPX/4FSJulEWs3oU3gbB5slRYST3BjEE8JmDny41d9zQ7fZktTy9+2GLAFppgSV2MEsEYWYSMrE/BLEdGliaei95yEc567Wwzl9th9vKysoSE+yVbPyen44cqSNkyyHskr2CWwVCEQDiClO/14vzzOPpngF9zWm9TXx4l1OdI/wOMnbPuBidOWsY/WKg1SM3q1dp5pmSbcJ+VUM6hHYZ21hCpfiBI7dBGGxBIQALf/7SQ7v33jXToyAFhMZUuu5zQ6KoHzxavy4tjTR+/5VX6ZfMa4b4rxWoCYvNsybCSeoYaA3lIwM6XGyOXOaNYUjt9mS3NSAQGKwdiFC8XzKLEtf34y628uC1bWfQik7/4PvbYYwHxatyWazLqr3DWy1lDucwDux7yF2z9xQKNYwrVOVu5KTr5ku3G+KEIUiMREyx2MhQhEK4g9eL88xyNalDy62b7zueH93Ht2rXa+TSKqXb6HBl5Gdg565HmxM84/yii/ljBAvu+++4zrVdr96PTybNi1Gco59AOQzvzj1Q/EKR2aKMNCCQAAbM40sG9RgYkNWIU7KZ713MThShlMXrz+fdRx9bdhVBt3KApPX7LK0LE4nKXAKyk7vJF794TsPvlRm8t4y+Gzz33HHFJEnkFi5EyWhmLQbWEjL7WIN/D/bNlkEUbt2fhyl/A+Quh/jJyq5VtOCaSM3WqF6+BS43k5OSIcbZu3SrKb6hfgLm9mTU1nPWqliyODe3cubOIIeM58fpmzZoVIEZ5HlaJnpx8yXZj/GCC1CgD8apVq6rtI+8zCw6z0i+hCIFwBSnf78X553H05U3k3JlLQUGBOKt8PpkDPwvyki7oZrVlnTxHRjHiXn1OsMjev3+/+EFIjSuW63QaV2u2906eFaM+QjmHdhla/b9AOJ87Rn3DZdeKON4HgTgnECyxEYvSG8bdbSoy5b2LV84XltLMutmWZWHiHKcny4OV1BPMGMRDAna/JBlZMDkTJFtKzQSp1TL0iVPYQnTHHXcEuOdZ9SHfZ1HHFk8zIcPt9O6MdvoOVlLEKOFNsD7V9eqz+FrNRc/aqL2TL9lujB9MkFqtj99n0XTXXXcFtX6FIgSCje2n88/zNBOUwdagt+CzVZ3POos7Jxc/O+wirD7TZs+2mfu4G58Tcg48L55fsGfc7nqdPCtGfYZyDu2eNas1hPO5Y9Q3BKkVcbwPAglGQJ/UKJgbrlri5byhl9oqC5NgOF1bLqykrqFFx1Eg4ORLkj75jF5QGsV0BluSUZIetv6wNYrd9ZxeLErZ3dMsSyX3zRYonqfVJetOsruk2RfgcNa7dOlSETNoZAVS58Zjs1WI52F1OfmS7cb46vycsmHhz2LDKsNoKEIgEoKU+/Di/Mu5fvjhh6IurZ3zwT9WsKVfvfg+vp/7sXNZPTvR/Jzgs8FrDBZPbmeNahsnz4rfBKnTZ8sqGRoEqdPTg/YgkAAE1JqjahypunR9ll07ZWESAJ1nS4SV1DPUGMgDAvwFf9q0adpI7du3NxU/LGI++ugjrS2LJS7cLi+2cLLbrd7l1WwZsuaj0fvssjdjxgxD9z22pJ1wwgnCfZG/KOsvztI6duxY0y+wbMXhL+psQVLdHrkftvxkZmYKcWT1BTjc9bIli11zmat+HizMONPpyJEjRSkIOxfHY3733Xda02HDhpnWMuRGkR5fnaMdNsyZ3ZR5nVZCVPbNc2brrry4D3apDvXy6/nn9fD55PPBZ4P/W03sI928Bw0aFPR8BHuOuA/m3qxZMyFog1keveYUytlwcgacPiv6vkM5h04YBluLnWdLvT/Y5yy3gyB1cnLQFgQShICVIDUq8WJVFiZB0Hm6TFhJPcWNwUBAWIo2bNhA/CVavYySG8n3n3jiCUtRKYUZfxm3K/zc2g7+ksvrtCvOIj2PaI8f6fWgv+oE+HzxPkfrjGFP/EcAgtR/e4IZgYBnBDhz7oMv30Yji86mou5DRKwox4VO+ehpmvpZVVF3vcuuGnOqlniBhdSzbdMGgpXUe+YYEQTMCLDlgS2z+pi5cGsVgjgIgAAIxDsBCNJ432GsDwSCEFAtoUbNjNx1ZY1SvVANVhamXUEn7INLBGAldQksugWBEAiw5YfdcNnFUbo2WmWlDWEY3AICIAACcUUAgjSuthOLAQHnBDiJ0VszX6YvFn2s1Rg9LrcFDe0zhsYMGBeQYZfb3vDIBKpXN9uwxItRWZghvUc5nxTusE2gpKSE3n//fWJraVFREeXn59u+Fw1BAATcI8C1GDnujpMBRSIjp3szRc8gAAIgEF0CEKTR5Y/RQQAEQCBsAkuWLCG2lGZnZxMnEMEFAiAAAiAAAiAAArFCAII0VnYK8wQBEAABEwLFxcXCTRBWUhwREAABEAABEACBWCMAQRprO4b5ggAIgIABAVhJcSxAAARAAARAAARikQAEaSzuGuYMAiAAAjoCsJLiSIAACIAACIAACMQiAQjSWNw1zBkEokSgrLycHvn3DHr53fnUoXUTeuOxK6h2WkqUZoNh9QSklTQvL4/69+8PQCAAAiAAAiAAAiDgewIQpL7fosSc4Dffr6PJb82l+YvXCAC1kpNo1KCudNfEUTEpgN6ZsZjufPRdbS0s5Dq3Oy7mNvdYSSkN/fOjtHXHfqqdVotmv/pXqp9VN+bWEa8TVq2knNyIkxzhAgEQAAEQAAEQAAE/E4Ag9fPuJOjcVPGmRzC4bwd65t4J4uXFyzfQ+BtfEGI1VIEXiT6stomtihP//hp9+e1PWtOJEwbRtRcMtrrVd+/DQuq7Lak2IWkl5fIvXAYGFwiAAAiAAAiAAAj4mQAEqZ93JwHnplrg2CX0X7eeTW0KcmnH7gP06vvf0O69B+mBW86MKUH629Y9NPbqp6m0rIwG9e1AH89eCutiAp5tr5YMK6lXpDEOCIAACIAACIBAJAhAkEaCIvqIGAEp3g4cOkrBrIgPPf+JiGPUX9KCypa8tz/9H709fTGtWLNZNGt5XEM6a/gJdPFZVVYjqz64DffzxJQv6L8fLySeE18ndG5B91w7WghlO5e0+PLc/nxWkbDq8jXpjnNpxIAu1bp4f+YS+uezH2vjqQ1UJnbmplpn+d6u7ZvRYy9/LpiwZfmmi4dqPOQ4W3fso8lvfUWvffCNeEltp/anjyG1Mx/J9MHnPtH653256ZKhNOSk4+3gRBsbBGAltQEJTUAABEAABEAABHxBAILUF9uASUgCqoWUhdA/bhpLY4Z0rwYomJh84u5x1VxkjUSdlSBV56KfgF03YVXAsQAdfFIHLQZTdT+W/QdzV+Y2UpDanZuRu7B+LaowVn8QUNvJ9XZo00RjqwrScOeDeNTIfgbAShpZnugNBEAABEAABEDAPQIQpO6xRc8hEtCLMhZD1104hCaM6ROQ0Mgs/lOKsPqZdejq8wdRfuNsYqvfeTc+L5LxqEIqWAypFKyq+OR+7n3qAxEPaiQo9Us26l/2qxdhqqiTwlMViKpwtDs3vSDlOT9y+zm0a+8h4UbMVl91HWq/j/3tPGG15DX/7bFpdP2FQ8hMkNqdj7qeWy8/TVhnuf+/P/kBPXiPyvxNAAAgAElEQVTLGUiQFOIzY3QbrKQRhImuQAAEQAAEQAAEXCMAQeoaWnQcDgEjt1W9VdJpQiIpmuwIUiNxqLdi2rHqBRuT+zOyTh4tLtGSNOldbjkRkpO51cuobWjR5LH1c6tZs0ZQ6y3fY+Syq96nd7OWPy5IVoePlmhCuH+vdiJrMv9ggCvyBGAljTxT9AgCIAACIAACIBB5AhCkkWeKHiNEQMaBTnrpcy2eUhWBwQSpjGf8+rs1WgypnJYdQWrmuqouzcpt10w4qq+r1km7FlInczOzaBoJUtVqaha/ayRI1fvMtl5lpXeVdhqTG6HjlRDdwEqaENuMRYIACIAACIBATBOAII3p7UuMyaulRnjF0qpo5bKrlllRSUVKkFpZSOX8gu2SXtSaxZCqY9kRpLK9Ewupm4JUnT/v5zdL1tFND/zX8IeGxDjV3qwSVlJvOGMUEAABEAABEACB0AlAkIbODnd6SEAVd1aCVG2rWvoi5bJrd9lmSZP09xslKjq+TVPNsjt6cDe67Jx+WlbfYC67+r6DZcXV8zCLK1X7dOqya8Vq3v9+pkvveFk0i9XarFZrjPb7sJJGewcwPgiAAAiAAAiAQDACEKQ4H74iwGLy3iffF0mMZBkQNZGQalFUhadMkMOLUV9/+K9niSy9qlXRyELK96l9qMKLx5QJfridLIuybed+eubeCYb8rESjvt7qG49dQSvWbhElYawsr07m5kSQ1qqVpMWb6hM5Pfj8JzS0qCMNPaVjtZhU/X3BWPE+3P7IO1rZHLOkTb46lDE+GVhJY3wDMX0QAAEQAAEQiHMCEKRxvsGxtjwrN1fVimZUaoRjMifdea6WnMdo/VblSmRcp5VrbLAsu9L1NlicqT4zbXZmHS3hjzpv7qNrh2YBtU/tzs2JIK2dlhIg5vXs2DJtJEj5PrvzMWtnJcJj7Rz7bb6wkvptRzAfEAABEAABEAABSQCCFGfBVwRkfOEzr82i71f+qs2NE9/87eqR1K5VXsB8WcBeddcrWiyiFKxsxfzrw2/Roh9/Ee3btsilcSN7i/IiqiDl98z64PekNfTDWT9oY7Q8riFdcV5/YTFkMWZ0GbkH69vpXYuvGj8gaP1Uvbi1MzengpTnyKLxjkfe0djxes8afoIo0RKsPzvz4f71GZTNkhpNnTrV1tls2bIl9ezZk5KSkmy1T8RGiWIlLa+opKmLttPqbUcoLzOFLi1qQinJNRNxy7FmEAABEAABEIgZAhCkMbNVmGi8E1BLpLz91DVazKgaZ6mWiYl3HnYFKXNgUdqrV694RxLW+vxsJT1YXEbfrjtAizYcoOLSCrHOpBpEx9VPoz6tMqlDkzq21g5BagsTGoEACIAACICArwhAkPpqOzCZRCYgrapszZ10x3maIFUz7yaSILVzFnbt2kUzZ84UTYuKiig/P9/ObQnZxq9W0o27i+m1b7dpQtRoc7o3y6A/dW+ovcX3TJ63RYjWS09pQvnZaeI9CNKEPNpYNAiAAAiAQIwTgCCN8Q3E9OOHgFnJF7lCvatx/Kw8vJUsW7aMli9fTikpKTRixAhKS6sSJ7iqE/CblXTv4VJ6ds5mIUZZXJ59Qq5mDd1+oIRe/WYb7T9aJhZyVs9G1Dm/rvhvCFKcbhAAARAAARCIHwIQpPGzl1hJHBBg91x9/KydmNU4WHpYS2ArKVtLc3NzaeDAgWH1Fc83+81KOn3Zblqwbn81wSn3QBWsMiZ01qq92j3qXrXPS6dzTsgNiCEd2C6bvl63nzbsKhaCd3CH+nRym6yALWar6uxVewPchQsapNHpXXIot15VjLhqeT2je0PaebCUvlqzj2ol1aCbT21GdVIRvxzPzw3WBgIgAAIg4C4BCFJ3+aJ3EAABDwgcPnyYPvnkEyovL6fu3btTYWGhB6PG5hB+sZKWllfQE19sEhZQswREqhCU4u+rn/fZEqRmu6NaWtU56Nur7sDqPNR2EKSx+Qxg1iAAAiAAAv4iAEHqr/3AbEAABEIksH79elq4cKHItjtkyBDKzs4Osaf4vm3v3r00Y8YMschhw4ZFjZNq/WTr5rhejQ3BSyuqKhDtuOxyZ9zvmT0a0eFj5ZprsDqWUd/7j5TRRz/uEpl6ZVu9IJX9IoNvfD8rWB0IgAAIgIA3BCBIveGMUUAABDwgsGDBAtq4cSPVq1dPiC2UgjGGPm/ePNq0aZNIAsXJoKJxuS1I9VZXKT7l6zVqkGahHVCYRQPb19cwfLfxAL3//S7NJTetVk3NFRhW0WicFowJAiAAAiAQzwQgSON5d7E2EEgwAiUlJcL6xy68bdq0EfVJcVUn4AcrabQFqWo1NTsj0iqbl5mqCdJg1lycNRAAARAAARAAAecEIEidM8MdIAACPiawY8cOmjVrlpghSsGYb1S0raShxpByAiE7LrtWFlI7glRaQ1ULKQSpjx9+TA0EQAAEQCAmCUCQxuS2YdIgAALBCMhSMFwCZvjw4SgFYwAr2lZSNS5TX09UTlcKT/63KgQjIUiDuezqcalzhSDFZw8IgAAIgAAIRJYABGlkeaI3EAABHxDgbLuzZ88WpWDy8vKof//+PpiV/6YgraSclZizE3t9qYKTrZFX9GuqlVpZv/OocJOVNUovPaUJ5WdX1ZhV7xt6/B+lXFThaGUhTapZQ3PD1ddA5cRG89buowNHy0SyJQhSr08GxgMBEAABEEgkAhCkibTbWKuvCfy2dQ/d8cg7tOjHX6hWchLddPFQuviswIQzZeXlNPHvr9G3P6yjt5+6htoU5Pp6TdGcHErBWNOXVlJO/jRq1KioWJJnrtgjanqaXSwWx/ZoRJ3z62pNjMq1GNUhvbSoCclMuPqkRvy6GsdqNL5Rll1YSK3PFVqAAAiAAAiAgBMCEKROaKEtCIRBgAXn2KufpgOHjopeBvftQM/cO0H897GSUhr650dp6479ASNMuuNcGjGgi/baQ89/Qi+/O58mThhE114wOIzZJMataikYzrrL2XdxBRKItpWUZ8PW0Hlr9tHaHVXPBl85dWtRs/pp1L8wi7Lr1Kq2bWwlfe3bbcKCyhdnyu1XmK1ZPa0spFKoSmvo0t8OaX3x2P3aZlGHJnWEoIWFFE8NCIAACIAACLhHAILUPbboGQQ0AtKy+eW3P2mvqYJ08fINNP7GFzSR+s6MxXTno+8GCE99G+C1R0AKLpSCMeblByupvZ1EKxAAARAAARAAgXgkAEEaj7uKNfmOgBSTbVvkUlZGunDLNRKk0vKpF5/SgrrvwBGa/epfqX7WH+6LvluszybEpWA++eQTKi4upmjFSvoMSbXp+MFK6ndGmB8IgAAIgAAIgIA7BCBI3eGKXkFAI6C64z7817NoxlfLiC2ldi2kV40fIOJG+R69Cy8w2yOgloLhBEec6AjXHwRgJcVpAAEQAAEQAAEQiBYBCNJokce4CUNAxn2yAH3i7nGauFQFqT6+lOFwYqM3HruCft6wXbjvqu0TBl4EF7p06VJauXKlSNyDUjDVwcJKGsHDhq5AAARAAARAAARsE4AgtY0KDUHAOQEpNI8Wlwhx2aFNE0NByj2zm+5Vd70ikh6xGP3HTWOpR8cCkQgpv3G2uL92WorzSeAOQQClYIIfBFhJ8aCAAAiAAAiAAAhEgwAEaTSoY8yEIKAmMpLWTaPXzGDItvMXrxFiNDuzjmVZmIQAG8YiDxw4QDNmzBDitGfPntSmTZsweou/W2Eljb89xYpAAARAAARAwO8EIEj9vkOYX8wSkImJaqfV0hIRORGkaomXy8/tZ6ssTMzC8nDia9asocWLFxPX3kQpmEDwsJJ6eBAxFAiAAAiAAAiAgCAAQYqDYJsAW5WeffZZ4li8rl270sSJE23fm4gNZekWq7UbJSrSZ9m1UxbGahy8/wcBaQnMzs6mIUOGCHGKq4oArKQ4CSAAAiAAAiAAAl4SgCB1gTYLt3feeYdmzpxJzZo1o1tvvZWSk5M1Mae+pm+Xmprqwowi0+XOnTvp/vvvpyNHjtDll19OJ554YmQ61vWiCt9YZcVLClWQGpV4kYLUrCyMKxsRx51yCZjp06ejFIzBHsNKGscHH0sDARAAARAAAR8SgCDVbcr8+fNpypQp2qu9e/emCRMmkJFQ1LcdOXIkjR49mkpLS+nOO++kPXv2UEpKCj388MOUnp5eTZDWrFmzWruMjAwfHpOqKcn1yjXxXPUM5ORbtWpFXF6jT58+jtdjJEhjjZXZoq1cdtX3VcspLKSOj5HlDWopmEGDBlGjRo0s70mUBrCSJspOY50gAAIgAAIgEH0CEKS6PXjzzTeFZVO9jKyBqrVQtpVurOFaSDnGjUUsuxGydbVly5ZRPymqyFbddY14qZMNxbU3XiykRptmJUilVVVf4iVYWZjO7Y6L+vmI1QksWbKEVq9ejVIwug2ElTRWTzTmDQIgAAIgAAKxRwCC1ESQshjMz8+njRs3GsZLSstg48aNiTN3shtrMPFlJLLM3HP9KEjlnBiXKtClIFWtpmwZfuihh4SFOBRR7YRVrD1ywQTp1h376Lwbn6fsenUMS7wYlYUZM6R7rCHw1Xz5rPEPUCzA+HkvKiry1fyiOZlYt5LuPVxK077fSRt2FVNSDaLBHerTyW2yApCWV1TS1EXbaf3Oo3RFv6aUWw9llaJ55jA2CIAACIBAYhKAIDURpCywRowYQe+9957mdivdaVXBxFk6Fy1aJMSXaiGVyX+sYkj17d5///1qFlqeoto3f1HkPyyW+WJRzF+khw4dKv6tzu+SSy6hrVu30qeffirEoRTZcl5SFFslLJLCU3+fkSDlOaiuvKqAZU5cdmP27Nka+bZt24rEMt26das2/2D85Nz1ffI6x44dq/GQTD744AOaM2eO+PGALx53/Pjx1LRp08R8+rFqQUAtBdOrVy9feCT4YWv8aiVl8ThvzT5au+OowMRis8txGTSicwNKSa4pXistr6AnvthE+4+WBaA8q2cj6pxfV3tt+rLdtGDdfhpQmEUD29f3A3bMAQRAAARAAAQSjgAEaRBBesstt9Djjz9eLYmPdNc9duwY3XzzzTR58mRPBOlVV12lxaEanVQZw6qKS7WdKrL5dVUoqi7Ish95r+quq3/PiSA1cnNW5yfnY+ayqxfvLEjN+lQts+r89dxCseAm3KdEAiwYpWCMN9lvVlIpII1mWyupBt18ajOqk5pEG3cX0+R5W6h9XjqN69WYvtt4gN7/fleA8NS3SYBjjiWCAAiAAAiAgC8JQJAGEaQPPPAAvfrqq9XKnEjrH1vvbrrpJrrvvvsiJkhZZJm57EqhVrduXWJhmJOTI8aV7rFG1kReHltXL7vsMpGYSRVwqouxXJORQAvmQmwkSFetWkXPPfecEPJGSZ3UMdT5B0sAZZSlmNcjx+c+r7zySmFl5T7/85//iARTHH+rtpExudzm9ddfRwkbX34sRWdSbD1nbwJ+rgYOHIhSMETClZk9Gvj5GjVqlIi1jeY1c8UeOnSsXLOGsrWUXW6LSyvEtKQFVIpNafnUi09pQT1SUq6J2GiuC2ODAAiAAAiAQCITgCANIkg5sRDX3OSsu1Is8RcymUGXReFpp52m/TsSLrvBBKnZQdW706riTY3tlPfrRaRRBmA1vtXMXZf7s0pqxC7DnGk3mAVWL4abN29uWCJHbyFVM++axe8Gs+4aZQ1O5A+DRF+7WgqmQ4cO1KVLl0RHItYvhXphYSF17+6vmGUZA7p6W5UbvpkAVS2k/QqzhYjle/QuvNhwEAABEAABEAAB7wlAkFoIUv6SKmtvsgDlL6pqBtzjjjvOU0HKVlKOhVyxYoUWQyqXYGQhNRJq+gRFLVq0CFgjWxblFUxImglStqZw2Rc1PtMsKRL3oX+vR48etgQpx/6pe6PO22j+Zo8X3Ha9/+Dx64hsIWUBxhdKwVTt0qZNm0TMul+spOrZ0QtSKTA5odGzczZrllO+h2NNLz2lCW0/UCLcd6U7r1/PIuYFAiAAAiAAAolCAILUQpDqrYcs3ubOnUtS/BlZ6ezGQJq5oVq57LLV1uiyK0j1JVxYtLIV2EiYBXPlVQWpkSVWnaOfBanV3BPlwwDrrCKgloLhxGZ8PhL9Yrdddt/1m5VUFZ5qDCnvF7vpvvbtNiFKWYyO6daQmjdIE0I1Oz2ZLi1qoiVBSvT9xfpBAARAAARAIJoEIEgtBCln1lUzxsrmMgGPUX1OtwSpKurU5ELBXHbNXFlVt12Ou1y4cKEmsu1m3nUiSN1w2VUtpKG47EbzwYuHsSvKy+jz/4ylX1d+RAXHj6FT//xePCxLZKlmAcbnC6VgqrbUj1ZSM+uo2SGU7dduPyIspXVSkizLwsTFgcYiQAAEQAAEQMDnBCBIbQhSfSZX1aLmpiDlqZ111lla+RJVkBrFZtq1kHK/al96kS3/ra5bzcirIjPLsqs/96pIZ36cwZgTDqljOC2Ro1qY9YmSeF7s+qu6/6qJj3h+slwM/z1x4kSfP6pV0/tp0Uv01VuXUM2kFBp1zTxq1OzEqM07XgUpA0UpmOrHym9WUjXjrh33W7XES1HbLFtlYaL2cGFgEAABEAABEEggAhCkNgSpvoyKao1zQ5AalSnhMa+44gotXtXojDoRpPo1Gbmt2kn6Y1eQmolguQ5VUNq1MKsJoIx4SBFtVW7GzLrqx88BCFLvdmX16tXCfZfPJrvu1qlTx7vBfTiSaiUdM2ZMVF2ZOdvuV2v2CUp2xKg+y66dsjA+3AJMCQRAAARAAATikgAEqQ1Byk2WL18uapLypVoL3RCkUrw99dRTonQKX9JFl615L774IvGXZb6aNm1KAwYMoNdee01zuVUth8HEluqKrG+nisJgfTgRpDxfWZKFkzLJq3fv3jR8+HCxFr6cCFJuz4KTY2Alk8aNG1NRUZFmWZbjsoXn22+/1ZhyOxYanDlUzSos5zV16lTLh75Nmzai1AyLFi8uCFIvKP8xxuzZs2n79u0oBfM7Emkl5WeG40mjccmMuTw2i9EzezQKGgtqVOLFqixMNNaFMUEABEAABEAgUQlAkCbqzhtktz3xxD/cP4MlIUoUZHYEKbNg1+NevXp5gsWOIGVX2p8WTqafFk2mXZu+E/PKatiO2vW6lDr3v1n8W3W37T7kHsot6EP/m36naM/uwCcOf0BrKxf22+rPaNZr51HJ0b2iTdEZz9Mvy9+LuxhSdSPVUjAdO3akTp06ebLPfh1EWkm5/BXXJfXqhxjJw6kYVeNM1RIvsJD69YRhXiAAAiAAAolIAII0EXf99zVL66ZRdl2nls9ExMhxhjNnzqSSkhIhSFmYun1ZCVJVaBrNhcVnz6F/DxCkZnMeOH4qte52rnh72y/z6cNnikyXF09JjfSLlCKMX0cpGBIJnzjjrtdWUmnp3H+0zPQc5mWmBGTPlQJW79YbrCxMfnaa248x+gcBEAABEAABEFAIQJAm6HFQXY1l7Kl0W1XfY5fWP/3pTwlKyXrZalzdwIEDhWunm5ddQVq7TkPqPuQuyqhfQIf2/UYfPn0yHdr3K+U07S6SIbGFU2bI5fmyoBw4/nU6cnA7TXu8h7CCSpGpitzklDo05rqFlNWwkBZ+cist+2qSWG48C1Je3+LFi0UiMI4jHTZsWFTjJ908X3b6jpaV1I4gVUu/7D9SRv+et4XSU2oalngxKgvTtVmGHQRoAwIgAAIgAAIgEEECEKQRhBlLXakuuWom31hag1/mKutWeiFWrASpGZNvPrxZiEcjQSpfS05JF7fr26oiVVpYuV08Z9nVc1RLwTRv3pz69u3rl+MXlXlEy0oalcViUBAAARAAARAAAVcJQJC6ihedJwoBmfwmLy+P+vfv79qy7QhSFoqLP7ubNv38uRZDKicUiiDdtXmJ5q6ruvEmkiBlfuymyi7aLE69ctF27SCF2XG0rKRhThu3gwAIgAAIgAAI+JAABKkPNwVTij0CXiW/sRKkVjGkEKThnS1ZCobLJLHrbiKXgoGVNLyzhLtBAARAAARAAASqCECQ4iSAQIQI7Nq1i9hSyhY0LjuTn58foZ7/6MZKkKrJh1T3WrjsRm4r1FIwQ4YMiVzHMdYTrKQxtmGYLgiAAAiAAAj4lAAEqU83BtOKTQJuW9CcCNL+575CbXtOoAO7f9ESFYViIaUaNemthwtFUqRETWqknka2hn/yySciu3Kil4KBlTQ2P6cwaxAAARAAARDwEwEIUj/tBuYSFwQWLlxI69evp+zsbGILWiRrNUpBagSKxeZpl39O0x7rLsSjWRt9ll2rpEac7CjYuDxOvGfZ1bNUS8HwHrudXdmvDwaspH7dGcwLBEAABEAABGKHAARp7OwVZhojBNSMrFyblBPgROqyEqQsNouP7KYvp15AW9fNEcPWb9yJOvS9muZPuyqkLLsy++7Pi1+lBR9cL0rCZDVsRyeOeJCKj+yhr966JOEEKXOVPzx4kV05UufHjX5gJXWDKvoEARAAARAAgcQhAEGaOHuNlXpI4PDhw8Rf1Nmts2fPntSmTRsPR8dQXhBw84cHL+YfqTFgJY0USfQDAiAAAiAAAolJAII0Mfe92qp37txJU6ZMIY6BZBfTsWPH0tChQwPa8RfwZ599llatWkV33nknNW3aFPSCEJBf1JnnwIEDE9atM54PiZrIKpFLwcBKGs+nHGsDARAAARAAAXcJQJC6yzfqvbN45C+LK1asEHNhcdS7d28aN24cpaamitdKS0uFwNyzZ0/AfC+//HI68cQTtdfefPNNUYdx5MiRNHr06KivLRYmsHTpUlq5cqUoD3LqqadSWlpaLEwbc3RAgPeX9zmRS8HASurgwKApCIAACIAACIBAAAEI0jg+EFJAGi2Rvzw//PDDlJGRQWvWrBH/3bVrV5o4cSLNnz9fWEtV4alvE8fYIr40WSYkNzdXWEpxxR8B7DGJH7727t1L3bt3p8LCwvjbZKwIBEAABEAABEDAFQIQpK5g9Uen06ZNo/3792vWULaWPvfcc3TkyBExQWkBlWJTClC9+JQW1EOHDmki1h8rjI1ZcBwpf1nnuNIOHTpQly5dYmPimKVtAmrMcKKWgoGV1PZxQUMQAAEQAAEQAAGFAARpAh0HGQPK7oV8mQlQ1UJ6+umni7hRvkfvwptA6MJeqhprWFRURPn5+WH3iQ78RWDjxo20YMEC4RafqDHDsJL660xiNiAAAiAAAiAQCwQgSGNhlyI0R70glQKTExrdf//9muWUh+Mv1bfeeitt2bJFuO9Kd94ITSUhu2HL8+LFixM61jDeN14tBTNixIiI1qCNBXbSSso1eIcNGxaVKS9ev4eoRg0iqkH8v3sOl4h51BCvEe09XFr1NtWgPYeOVb3++3v86p6DxeLfVXeLZrqL2//x1l+Gt4rKOjEoCIAACIAACMQLAQjSeNlJG+tQhacaQ8q3slh66qmnhChlMXrRRRdR69athVDNyckR4lQmQbIxFJqYEJCCpV69euILO7PGFT8E+EefTz75RLhnR7oGbaxQWr9+PTVv3tzybG/btVksSfxdQ/c3v1CDaPvuLeJ9qRcn3TwlKIYt23fSDU9MozY9B3iCKzu9Ft0yrIUnY2EQEAABEAABEIhXAhCk8bqzunWZWUfNli/bL1++XIhRTn5kVRYmQVCGtUzmypmKOfkLf2nv27dvWP3hZv8RUN2zeX95n+P90sTl7t9F5u7NvwvNGlWicvdmYVTkv7ft2hJgYXTChgVpl7YnmN6y+MeVdNtjr1KvkX920m3Ibeul1qBbR6DGcMgAcSMIgAAIgAAIEBEEaYIcAzXjrh33W7XEy2mnnWarLEyCoAx7mWoCHGQkDRunLztYtmwZ8Y857InArruxWu5HFZpSTLK1cunP/xPcf1i9qMo1tppbqzvbcsHpV9OFI68JKkivu+8pGjDuRncmoOsVgtQTzBgEBEAABEAgzglAkMb5BvPyONvup59+KlZqR4zqs+zaKQuTABgjusStW7fSnDlzEjoBTkSB+rCzWCoF8+S//48yc9Np+54qayZbMYVV0yOhaXf7GjdoSq8/8HlQQXrZX+6n3iP/TPWbFNjtNuR2EKQho8ONIAACIAACIKARgCCN88MgM+ZKMXrZZZcFjQU1KvFiVRYmzhG6tjxpRWPr2fDhwz23oh3Y/QvNfeti2rpuDtVMSqEThz9AnfvfHLDeivIy+vw/Y2nL2tk05rqFVL/x8a7xiLeOVUs4l/rhkj9+vN567w268Y5rqFmXHErPTPHjFAPmxIKUhanRxS67LEg5hrRNj/6urwWC1HXEGAAEQAAEQCABCECQxvEmOxWjapypWuIFFlL3DglbSdlampubK0qFhHuxgPxp4WT6adFk2rXpO9Edi81WXc+hLgNu1QRlWWkxvfVwIR3a92vAkAPHT6XW3c7VXvvmw5tp2VeTqPuQe6jn0L+HO72Eu58T/HAiK7dKwWzetoc2bdtLC39YJzLDbtm+V/z7xC4t6boLh9jiLQVprbQkanVirq17otkoWBypFKQNmhR4EkcKQRrNk4CxQQAEQAAE4oUABGm87KRuHdLSuWfPHtMVNmvWLCB7rhSwerfeYGVhOJMortAJlJSUENduZGtaYWEhcUxpqJe0Zv668iPDLpJT6tB5d/xCtes2pG2/zKcPnymiguPH0Kl/fo9+WvQSffXWJQHCU98m1Hkl+n0yszLXnuUatE4uFpwco7lp2x5auHSd+O9FS9fT5u0sRPeZdpXfOJse+uvZ1KuL9fP56NMP0aRnHhZ9sdtuXmGWkyl63nZo3zH01wv/aTiuFKS1M7I8iSOFIPV8+zEgCIAACIBAHBKAII3DTeUl2RGkaukXFq4PPfQQ1a1b17DEi1FZmD59+sQpPW+XpWZlZcHCwiWUiwXprNfPo5TUenTSn56i5JR0OrTvN5o/7RqSIlVaQKXYlMLYMm8AACAASURBVJZPvfiUFtTiI7s1ERvKnHAPEf/osHr1auGya1bmZzNbOZeuE9ZNYeXc/rvVs3oRTNtIWZR++fptlu1VQcqN/e66GyyOVApSXocXcaQQpJbHCw1AAARAAARAwJIABKklIjQAAfcJqK6dXJ+U65RG6pLWT+5PL0iNLKTdB/9NxI2yiNW78EZqTonaDwvPTdv30MIf1ivCc71rOK69YLCl665ekMaC665ZHKkqSL2II4Ugde3oomMQAAEQAIEEIgBBmkCbjaX6m8DixYuJLdEsRlmUmlnTnKxi85rZNPOVM6nk6F5SXXY5odG0x3uI1+XFsaajrplHe7YtF+67Uqw6GQ9tqwh4LTzNuNtx3dULUu7L7667ZnGkqiD1Io4UghRPPAiAAAiAAAiETwCCNHyG6MFlAuyKOvv+8fTbwhnUoFUXOu2RGZSclu7yqIHdezEHTirFpULYhTeUeEOesVkcaZseEwKSGnFbdtOd8dIoIUpZjJ5y1mRq3OJkIVTr1W8hxCm7/eIyJ8DCk693P1ss/l7043ph/fTTZeW6ayRIef5+dt01iyNVBakXcaSJIkhXbj5AlZX6U11J/GKjzNrijUpSGlQSNcpM89NjgLmAAAiAAAj4mAAEqY83Jx6mtuWHubT87Sdo85JZYjk1k2tRq4HnUO+r/s+2qPRCDFqx9moOaqkQTnDEiY6cXMESG7EoLTrjeVORKe/dtPozIUbT6jS0LAvjZG7x0JYF6B/i85eq7LYxcAVz3ZVZdvXLYNfdZp1ziP/222UWR6oKUp6z23GkiSJIR97/MdXL/b2u6+/K9A/5qVOq2j+r/qOympKtpIb1WKxWCVp+v1G9VPF3w3qpv79WQQ0zUrR2VW2q7qmsqBAiGILXb08l5gMCIAACoROAIA2dHe60IPDzZ6/S149PNGzVrM8IGnT3G7YYeiUGg03Gyzns2LGDZs2aJVx2+/fvT40aNbLFyaiRPqlRMDdctcRL14G32SoLE/LEYuDGWBWfRmiDue6aCVLux8+uu0ZxpHpB6nYcaaII0lH3f0wZUpBG7dllAfuHJbaysuJ3TVshxKqw0FZUUMN6KdQwI5UqK8qoQ34WUSW/xv9mIZumWXSjtgwMDAIgAAIgUI0ABCkOhSsEykqKadqlPejwzk3CzbboLy9QdvP2dGTPNlr1wQt0dN8OOvnGZ2yN7aUYNJuQ13NYtmwZLV++nNLS0mj48OHi71AvteaoGkeq9qfPsmunLEyo8/Hjfb/+toXen71CTG3Rj7Fj+XTC0sx1N5gg5f65DAwLU79dRnGkW7bvpBEXXKdN1W233UQQpJu37aSLH/+Mclp29dsRsDkftsJyU1azFVRRwdbWFCFQWaiygK0sL6ecjFrCIivEbSWL3FSIV5uE0QwEQAAEwiUAQRouQdxvSODgtg304bX9qOTQPuo6/jbqdv7tQUkd2rmJlr/zJK368AXRjl17e1x0D3U841oRF6nGkHY9/3ZaMe1p2rZsfkA7dQB9f/xebqeT6PgxV1PzvqcHzMVOW68FKU9w3rx5tGnTJsrJyaGBAweGnOTISpAalXixKgsTT8d+/jeLacSZl1FSrdqU1ayn+DteLyPX3W8WzaczLxxpumS/uu4axZHqBSkvasC4G4mFqRsXBKkbVKPZpypeK6miolwIU/77+Px6Qrh2aFrvd4trOXVslh3NyWJsEAABEIgbAhCkcbOV/lqIaiFlcXnSDU9T60HnWopXtQHfxwmMGrTuqglSs1X2u/VFatn/TPG2KoaN2ofSNhqClOtXzpgxgziulGNJOaY02MWZc79843xq3+dKatn5DBEryvNe/Nnd9MPsB8WtepddNeZULfGSSBbSq2+8h15/60PBh8VoWmYTqpPTyl8PVIRmY+S6ayVIeWg/uu4axZEaCVI340gTRZCO/+db1LRTvwidwtjvRsTFivjXchHryp+jxx+XRZXlZb8L1ioLLARr7O81VgACIOANAQhSbzgn5Cj6GFIWmN0m3EkdRl0RkNBo0f+7g1a894ywdva/fYqwYLLVcsHj11G3C+6oJkg5/rTfXycLt19phZUxqapwlIK2YWFP0d+nNw8VLsTJqel01pRllJKRpQldJ229zPR74MABIUo5A2/fvn2pefPmpmdJtYQaNTJy15U1SvVCNVhZmEbNTvTteT64ZwNtXjeHDu3ZIObYc+jfLefaqfcIYpdd9WJBGq+itFfXVvTao5dry7UjSLmxH1139XGkRoLUzfIvEKSWj1dCNqgSrBXC9VcTrPmZVYI1P1O8xi7CuVn+c4VPyA3DokEABKJOAII06lsQ3xNYO+u/tPD5W4XrrrxU8adaUs0SHQWzTkoxK0WiKlL1rsJSIMvx0zJzTN2K9W1VK62XgpSZrV+/nhYuXChcdrk+KdcpNbs4idHSL/+P1ix5TasxmtWwHbU94SLqePK1ARl2ue2HT59MaXVyDEu8GJWFadtzgq8OLAvQn/43hWoQ0eLP7602t4z6BTTqqi+J/za7jAQpt41nF17VddeuIPWj664+jtRIkLoZR5oogvTM2/8ftewz2lfPfuxOpiqzsIhhzahFOXX5TzJ1aJpRlVk4IwWxq7G7uZg5CIBAiAQgSEMEh9vsE2BB+fOM/9B3U+7ThKm0UpYWH7KMNXUiSHevXUqf/mWYmJzqmsv/3r78m4D36uQ0td22oGhMVGuhLlmyhFavXi3E6JAhQyglJcX+BsRRSxagq/83hbasm0tb1s2xtTIrUWomSKUoZUspu/HG08Wuu689egU1bZxNdgUprz89K5WadW7gGxT6OFIjQcqTdcttN1EE6ajr/kXtBl/om32Pz4lUxa9WVrAbcC0qLyul4/MzqUPTusIlmIVqp+b+efbicw+wKhAAgWgRgCCNFvkEHFfEM754t3DPlYKxYbueEKQ2zgK77M6ePZt27dpF+fn5VFRUZOOu2G8SigA1WjWL0sKeFxq68J5+1mU0b8FiU1jxGlcqXXd/2/wr9R7cxfZh8ZPrrj6O1EyQulX+JREE6cIfVtDVD0yBILX9hES+obCoCvffWlRRViqsqeVlJUKwcombTs3rR35Q9AgCIAACHhKAIPUQNoaqbqVUBSlcdoOfEE5u9Pnnn1NxcTF16dKFOnToEHdHSgrQQ3s3CkuoqNYQwavnqfdUE6VWglQOn5JeX2Thjafr4b+eRSd0bORIkPrNdVeNIzUTpG7FkSaKIL3kjsepy5jr4+nox8VaqoRqOTWsm0LlpcUioRJbVHPqsjUVIjUuNhmLAIEEIQBBmiAb7fUy2T32m2duEkmMZJkVTiz07TM3028LZ4gERvoMuvrEQhwfWnDSKArmLquPIa1ZK0VzrWW34GEPf0Sc1EjNvCtjQENt63UMqbp3O3bsoFmzZomXBg0aRI0aNfJ6ayM6HgtQdr3lv7/7/N6IC1CjyepdeO0KUu4r3uJK2XX3wZuG0xnn93e0r35y3VXjSM0EqVtxpBCkjo4NGntAQIpUjkvNqcN/alKHJvVErGqnArj8erAFGAIEQCAEAhCkIUDDLdYE1HhNo9ZqwqFgbTkO1IkgTU5LD4gV1Y+til5+L9jYattolH0xo8yxpBxTmpaWRqeeeirVqVPHekN81EJaQbeun0tb1s7xRITql6+KUieCVIrSeCoN06RhLVq7tMqN3smV0zyD+E+0LzWO1EyQ8hzdiCNNFEF6/vV/pxPH3xPtrcb4IRJgd19OolQlUpOoQZ2kqiRKQqTmhNgrbgMBEACByBGAII0cS/SkEGABt+WHObT09Ydpx6pF2ju5nU6i3lc+TPVbdgrgxRbM+ZOuoW3L5ovXM/PbUNthF1LHM64VCR1m3z9eWFb11km9hZQFKV+ybMzmJVXWRL5aDTyHOp19I2U3bx8wtp22fhKkPPl58+bRpk2bKCcnhwYOHCgy8Pr1EgJ08RQ6tGej+JsTd/jhknGlL82o1OqQOplXPJWGKdk3h8qO/Oxk+eQX1101jjSYIHUjjhSC1NGRQWMfEWCRyv+/1qheKmWnVVJDkem3nqininI0PtooTAUEEoQABGmCbDSWGV8ESkpKaObMmcR1SgsLC6l79+6+WuDBvRvoZ5kNN0pWULtAft7fnV6cXmG3eUC7eHHhrSw/SMW7Pib+28nlF9ddGUcaTJC6EUeaSIKUY0hT62Q5OR5oG1MEqsrRcLIkTpTUvnFt6tCE41GTYUWNqX3EZEEgNglAkMbmvmHWICDE6IwZM4gz8Pbq1YtatmwZVSrSEvrz4v+ImFC/WELtQNl7OIVemN2a+G+nF4vSenkdqVZ6ttNbfdWeLaRsKXV6+cF1V40j7Tb0PMMluBFHmkiCtP3gCykj17yer9Nzg/b+JyCtqKJOal46tWeBWgexqP7fOcwQBGKPAARp7O0ZZgwCGoGNGzfSggULhMsu1yfNzvZWFH2/eA59/785tHrevdSyCcWUCNUfIxajM5c3pu9+cZ6dMl5Kw8Sq664aR2omSHm/Ix1HWjepjG4fHX/ZrtVnY9r0OXTrQ88QBCn+jydQoNah9k3qVCVLQn1UHA4QAIEwCUCQhgkQt4NAtAlwgiNOdMTJjYYNG0YpKc6tfKGsgcXodZcM0G6tU5uoc0uilnmh9OaPe1iUsiBlYRrKFetxpbHquqvGkQYTpJGOI00kQdqyz2jKadk1lMcC98QpAZEsqbyMGggLKgtUdvFlger8R704RYRlgQAI2CQAQWoTFJqBgF8JsMvu3Llzafv27ZSfn09FRUWeTPXBu/9Mn34wpdpYLEz7dCDK9dZYG9E1f7G8cciiNNbjSmPVdVfGkQYTpJGOI4Ugjehjh85inIAoOVNRJkRpe3bxzWMLajIsqDG+r5g+CHhBAILUC8oYAwRcJlBcXEzTp08n/rtjx47UqVNgFmOnw+/evZu+/vprYXlt27YtnXTSSSKjr3pdd+kA4a5rdrELL1tM66Q5Hd0f7cONK43l0jDHdn9M5ce2ONoIzrqbV5hN6ZneWOj1k5NxpMEEaaTjSBNJkDbt3J+adurn6EygcWITEC6+ZaWizAwnSWIX30Gd8xMbis9XX15RSf9dtJ2mL99DBQ3S6K6RBZSaXNPns8b04oEABGk87CLWAAJEtGPHDpozZ45IcjRo0CBq1KiRIy5ShHJM6s6dOwPuZTHat29fGj16tPa6lSDlhmwtbZVHIr40FoVpOHGlYv05rcSfWLvYdffo9qmOp82itNWJuY7vi8QNMo40mCDlcSIZRwpBGomdQx8JQaCykioqyoXFtH5qBfXr0EjURO3comFCLD9ai5yzei9Nnre12vB5mSnUNjedxnTLoYYZf/yIWFJWQX95ey3tPlxGqck16LFz2lC92snRmj7GTSACEKQJtNlYavwTYIsmx5RyHCnHk3JcabBLFaG7du0Saf+DXaowtSNIZV9SmHaKbiLgkA5AuHGlKen1KSPveGJX3li6Ys11V8aRWgnSSMaRJpIg5fhRjiPFBQKRIFBZUSFKzDRIr0HtG6fTgONzqSNiTyOBNqCP17/dJqydZldSTaLLiprQyW2qSjrBQhrxLUCHNglAkNoEhWYgECsE5s2bR5s2bRJlYLgcjP6SIpQf/p9++slShBqtm4XpgV1raPni9xxhiWVhysmO3lrYzNF6ZeNYjSuNNdddjiMdPu6WoHsUSbfdRBKk9XILqN3gC0M6/7gJBIISYOtpeZmwmLb73bV3YKcmgBYBAlKQ6q2dP246RE/P3kRHSqpqcF8zoCn1aZUZgRHRBQiERgCCNDRuuAsEfEuAXXZXrlxJHTp0EOVg+IqECDVacGnJIdq95XshTp1csSpMEy2uNNZcdzmO9KJrJ1kexQHjbiQWpuFeiSBIn3z5LXpqytsEQRruacH99ghwYqQKKjt2lOrXJurfoREdn59JnQoa2LsdrQIImAlSbrTjYAn97b31QpTKeNHkmjXo8S9+o+9/PSReu2NEc3pvyU5hZdWLWramyrY9mmfQ1QOainjT3YdK6ZMfd9HnK/dqc2nXOJ2GdaxPPQvqidfUe6/s14Q27ztGHy3dHTCGvh+25p7TM5dO6/zHWeB+3vluB81atVcT1zzWRSc1pvzsGE1gkaBnGII0QTcey04MAh9++CGFYwm1S4mF6fZf5tGRg9VjVYL1EYulYsJ14Y21uNJYct3lONKpb6y3PLaRiiNNJEGaWieLuoy53pItGoBAJAmIxEilJVQ/jURSpP4dGlKngsAEe5EcL976CiZIea369+ukJgUIUk5q9M26/SIOlQXh3ae3oFaNqsJPVEH7p245dEaPRgGvGbGUllhVkKrtpOgtLqvQxLL6vjoHNd5VP5Z+rvG2r/G4HgjSeNzVBFvTwW0baP6ka2jbsvlUM7kW9bjoHup4xrUBFNgdaPb942nrD1/R6U/Mpuzm7eOWkrSGshjlyyouNJIgDuxeIyympccOOeo2FkvFJFJpmFhx3eU40pXfWVtSIlX+BYLU0WOOxiAQFgFVnJ7SrgF1aFoXSZEsiFoJUpn0SAq4gpy0aoJ0/9EyTRxK4cnDBrtXFYRs6bzvo18CEiWpwpf7Ui2sqlDmfq4dmC8sq9zP5Hlb6MwejYQolmvTjzVlwVZh4eU+bxxyXFhnDjd7RwCC1DvWGMkBARaQP8/4D/084xXavfYHcSeLzRanjKVOZ9+oCcqykmKadmkPOrxzU0Dv/W59kVr2P1N7bdH/u4NWvPcMdR1/G3U7/3YHM4mNpk6TE7m5KraWsgsvi1OnwpRrl3Lio1ipYbp+R116YXbrkHByXClbS7k8jN+vWHLd3bepHVWUBS89E6k40kQSpHxGTxx/j9+PKuaXIAREUqTSY1Q/rZL6SXHaMjoZvv2MPBKCVO/Gy1ZTo9fMhKuVeNW7AquWTzNRqbZRRbI6FrIE+/lkVp8bBGls7VdCzFZaM39bOMNwvcmp6XTWlGWUlpVD25d/Q5/+ZRg16zOCBt39Bv382av09eMTA4Snvk08QZRC9KOPPhKWUC+toVYcpTBli6nTK5ZqmCZKXGmsuO4e3NaKSouDZ5fm8xgJt10IUqdPNtqDQOQJVFaUU1kJi9MK6tc+hwZ2bEy52XUjP1AM9hgJQcpxoXpr6HH1U7XyMFIQrt52hO7/eIOgpE+SpH/vxBb1AuJPVUumkSuwHr3axmxb4LYbWwcWgjS29ishZsuCdM5DF1NKegb1vur/KDktnQ7t3ETfPnMzSZEqLaBSbErLp158SgvqsQN7NBEb6xClCP3mm29EvVA/iVAjtqEK01iqYRpuXCmXhslq1tPXR5OtpCX75lL5sS2O5sm1SfMKsyk9M7jV0lGnQRqXFdelA9us6wtFovxLoglSjiHlWFJcIOBPApVUWV5BpSVHqmqdtsuhcf0L/TlVj2ZlJUjtxJCyINWLxI5N6wrxqYo+vwlSWEg9OmQRGgaCNEIg0Y37BKT1k0fSC1IjC2mX8/4i4kZZxOpdeN2fbeRHYCHKltCvv/7ad9ZQO6sNV5jGQg3TeI8rjQXXXXbXZbddqysScaSJJkjbD76QMnILrNDifRCIPgEuJVNRTg3Sa1J2arnI1juoc9Poz8vjGdjNsitdY9VkQzLzLgtS/estG6bR7J/2adl5jUQrJzmSV7B4U71brip+Q3HZ9RgxhosQAQjSCIFEN+4S2PLDXPrynxdQyaF9pLrsckKjD6/tJ16XF8eanvbIDNq7YZVw35Vi1d0Zutf7okWL6LLLLhMDZGZmUqNGjcTfsXqFk5G3VV5VjKmfr3DjSjmmlGNL/XqF6rqbmZtOeYXeWNfsuO1GIo40EQTpbQ89S+9O/1IcRwhSvz6VmFdQAr/XOeUyMoWNUmjA8bkJk6nXTh1S1cppJkiZrxSVKms1flO9l62Td5xWIJIPWZWX0YtOtR99wiJezwkt6pHq8qsmPuK5yXIxuw+XIalRDH00QJDG0GYl0lTN4khbDTwnIKkRM2E33S/uPVeIUhajJ93wNOUe31sI1Yzc5kKcsttvLF6bN2+mgQMHVpt6WlqaEKa5ubmUmpoai0sTSY8O7FobUqkYvwvTcOJKeTP9XBomFlx37QhS5hxuHGmiCdKWfUZTTsuuMfl5g0mDABPgTL3lJcUiGVJRYX0Rb9q4fkbcwpGC1GyBLOYuK2pCJ7ep+rEwmCDVx20axWiqbrv6Mc2Er5EVNFg/Mj7VKo4UWXZj61hDkMbWfiXMbIMlNmJR2vfax01Fprx383ezhBhNy8yxLAvjV7C33347TZs2zXR6LEzZWiotp35dh9m82Fp69ODWkEvFdG5J1DLPn6sON66Us/ByXCn/7bfL7667XsWRQpD67WRiPiBgk4Bw6S2j+rVrULtGKcKlNx7rmxpZNZlQXmYKndI2i3q3rEcNM/6I7w8mSPW1Q1WXXpW6LM+ybPNh7eWTWmfSyC4NKD87rZrwNROOLDj//dUWWrX1iLiH5zygMJtO6/xHaS9pDZ2/dj8dKanQ2o3umiMsqexKjCs2CECQxsY+Jfws9UmNgrnhqiVeuESMnbIw0QR8aPuvtO6L12nbj/MpvVEzaj1kHOV1LhJTshKk6rxj2Woaanwpr9/vNUzDjSutl9eRaqVnR/OIGo5devA74j9OLy9cd72KI000Qdq0c39q2qmf0y1HexDwNYGqEjLFItb0lML6NK5fYidC8vVmYXJxSwCCNG63Nv4WptYcVeNI1ZXqs+zaKQsTLVIsRNd+8Totff0h4SZTUVmpTYVdjdsMGUePz/yJFi5c6HiKbDFld152642lKxxh6udSMeG48LKF1I9xpaG67vJ5bNYlx/Wsu3bcdsONI4UgjaVPF8wVBCwIiFjTUqqfXoMKG1ZZTTu3aAhsIAACHhCAIPUAMoaIDAErQWpU4sWqLExkZuasFxaiP77xEP38+WtUXkFUSX8IUX1P+8uS6LfiVFp+KJ1+K3ZeNkNaTaVbr7OZRq91qMKUraW52UTsylunyjPIN1c4opQX4ce4Uj+77toRpMw1nDjSRBOkHD/KcaS4QCDeCVTVNi2m7JQyOqVdAxrf3zpzd7wzwfpAwE0CEKRu0kXfIRHgzLlf/esyKhxxCRWcNErEinJc6Pev/JN+fGuS6FPvsqvGnKolXvxkIV36+oO07os36MC2jcIiai5DjbGxOF1xKJ2+3hdaAgYWp82aNYspqykL091bvqcDu9Y4OkuyhqnfMvLGY1ypX113vYgjTTRBWi+3gNoNvtDRs4jGIBDTBCorqbysRCRBatc4jQZ0yKVOsJrG9JZi8v4kAEHqz31J6FmpllAjEEbuurJGqV6oBisL07Cwp+ucZXyo6pbrVIjqJxkJq2mslY+Jt1Ix4caV+smF16+uu17EkUKQuv4RigFAwDcE2GpaWnyI6iUdo3NPakFDurfwzdwwERCIdQIQpC7vYFl5Bb09dwW9//VP9P3ardpoLfOyqVOLXLp8RA9qk/9HxjCXpxMz3XMSo+XvPEnrZr+p1RjNzG9DrYeMpw6jrgjIsMttP715KKXVa2BY4sWoLEzrQedWYzF16tSQ+Zx33nkB96pCtEwXHxryIAY3RsJqynGmbDmNhYtLxbDFtPTYIUfT9aPFNJ5ceP3qumvHbTecONJEEKTn3/B3Wvj9CvG8pdbJoi5jrnf07KExCMQbAU6CVHrsCGXVKqF+hfXp/EEd422JWA8IeE4AgtRF5L/t3E9/uvu/dODIMdNROjRvSFPvPJNqp9ZycSbo2g6BSAhSGR+65vPXqayykiqVREV25hBqm0Symsr4UhanoQhTP5WKCVeUpqTXp4y8431RGsaPrrt2BCk/c6HGkbIgvbh3A6pRo4Z4dGvWrCn+m/9OTk7W/k5KStJel21Dfda9vg+C1GviGC9WCMiappnJJdSP40wHtI+VqWOeIOA7AhCkLm2JKkZrJdWk68f2pglDumjCc92WPfTGrGX03ZotEKQu7YGX3R7e/isteOxq2rJ0HrFF1HmEaORmmyhW01ATHzFpP5WKiZe4UraSFu/6mPhvp5dbWXfdjiOtTceEIOWLhab8wwKU/7Ao5T/y32obp4yi1V4VpDyHE8ffE62pYFwQ8CUBIUxLj1UlQGqbTeOQAMmX+4RJ+ZsABKlL+/PgG/Po5c++F71PumoYnd67ra2Rtu4+SJM/XUKvfrFUa39CYVO6aGhXGtKjFbEL8P+9+bXou3ZKMn356EVUv166aMvvXfPkJ/TlD7/Q4O4t6dErhwoBzK8/Me1bmjp7mWat5T7/fkF/zV1Yvfdflw+hdVv20gsfLxZjfP6vC+juKV+KfieOOZG6tc6jSe98Qys27CAW2zed1ZcuGd49YH1W69DPVz+mui5b4KLUiIUoZ8xdM/N1IUTV0i1RmpI2bKJYTcMRppyRlxMf8d/RvuIhrrSiZCsV7/rIMcpaaUnU6sRcx/dZ3WA3jjRUt107glQKU2kllaLUau5+eR+C1C87gXn4noBIgMTCtJyK2mbTwE551Lh+aEkIfb9WTBAEIkwAgjTCQLm7YyVldOqtr9DWPYeEMHz2+tNtjWLl4iuF7TtfraA7XpwlxOAbd55JXVo1Fv2r97NwvO5PvQPmop+Eer8qSNV2ekFqthBVdNtdR7Ax/S5I/SxEjfZIWk25fAz/t9NLlo/xc6xpOMLULzVMw3Xh9UNpmJJ9c6jsyM9Ojxhl5qZTXmGW4/usbrDrtjtg3I3EwtTJlVJ+mC47qUpIm1lI402Qcgwpx5LiAgEQMCHwe2be7NRyYTEd2DGPcuvXBS4QAIEgBCBIXTgeRsLQahhVnKlCkS2N5/7jbSFupUX08LFSLTZVCk/u30ioSkutvs+/vzJHs6SyYNaLQ72FVVpeeRz53q4DR7R5SOHtZB316qRpFl21Xz/H07IQXffF6/TD6w/5ziJqdcb4/USwmoabkZfFaTRrmIYrZk0F4QAAIABJREFUSpNq1aasZj2jFlfqN9ddu4I0lDjSRBSk7QdfSBm5BXY+btAGBBKbAAvT8lJiYVrYsBadV9SGcrPrJDYTrB4ETAhAkLpwNBb/vIXG/fMd0bNqOVTdeOWwUsgFE7F6oXl8QSNNyMmkSLWSk6q9VrNGDc1SqwpXVbxKkauKw2CuwPokTHJN8nVVpJqNKcWxug79mC5sS1hdxroQNVp8pKymubm5lJqaGhZfN24OV5hGs4ZpJOJK2VrK5WGicYXjutuscw6xC2+kLrtxpA2aFFCvkX92NGwiCNIB51xDm7bt0LhAkDo6ImgMAkRUSRVlpXTs8D7q1y6H+ndopHm2JSKeHQdL6N9fbaFVW49QUk2ic3rm0mmdA6tNcK32x7/4jVZuOUz3jm5B+dlpiYgqodYMQerCdquCVBVlRoJUCrkVG3cailienpHA1YvUdsflVBOfVq6z3LeRONS7GatWTytB6mQdw05oHRDzate12YUtM+1SCtGlbzxEZeWVVO5R1lwv1yitpr8VpxC79Dq92J2X65rK2qZO73e7fSyXionluFK/uO66GUeaiIK0ZZ/RlNOyq9uPLfoHgTgkwDGmJXTs0F7hynveKW19HWPKonDO6r305ep9tGFXsdgPFpC9W2bSyC4NqonEFVsO08dLd9GyzYe1tie3zqIL+jam1OSa4rWSsgr6y9traffhsoD9vWZAU+rTKlN77fVvt9H05XvoT91y6IwejeLwLGBJegIQpC6cCVUIGsWQqjGmoQpSvUW17/HNhKBVXXPtCFIjCykEKdG2TRtp6aev0YIpD1Dt5BqUU7uqrEO8X/FqNQ23VEyrvKrkR9G4wnXh5dIw7MLr9RWO6y7HknJMaaQut9x2402QcpkqfamqgedOpM3bd2pbAUEaqVOJfhKWQGUllXHyo+QSOqWwAY3rX+g7FNJC+f2vxjW/U5Nr0GPntKF6tZPF3KWANFqI2nb1tiN0/8cbqEfzDLpxyHFC8E6etzVAeOrb+A4OJuQKAQhSF7CaxVHKoYwEqRNXV05ipLdadm6ZS//9cjmpFkx1HL37rH7Z+gy9qrXSiYXUyTpUl10nyZ9c2LKALn/4Zi5df/bggNfq1qpBuXVqUqusJMpNr/qlL56vcK2mzIYtpuzO26iRf37dDCfxEZeKiVYNUxalM5c3pu9+qR/SsYtWXCknN2JLqdOLXXYj6bprV5C26TmA2vTob3u68SBIKyoqxHqlGNX/PeyCmwIEadPO/alpp362GaEhCICAMQEuF1N27Ahl1SoVFtPzB3X0DSoWpM/M3kS1U5I0C+fuQ6U0ZcFWkiJVtWq++b/tdOBoudaWraVPfPEbHSmp+nyRbaXYlJZPvfiUFtRDx8oDBK9vwGAirhGAIHUJrb4O6T8vGURjTqoqmmwkSNUYULZavnLbWBFjoPajd5eVbrvqElThqRfGj18zXJSO4UuWZdm656DIAhwpQepkHWpbPwnSfsfVCnoqWJzWSalBrTKTqG5KjbgXqJGymkq3XpceOUfdhitM+3TwvlRMJOJKOaaUY0u9vPzguutWHGksC1IpPFmQGv2R74++7HbasmOXdmQgSL18ejBWIhCoqCijsuIjlJlUTGf3aUan9mzt22VLi6YqMo0mq7ewmglQ1UI6pltDETfKglfvwutbIJhYxAhAkEYMZfWO5i3bSDc+O0Or/Wk0lCoy1VhRfVt9iRd+X++Sa6eNvl+j7LjhuOxyhly76wgmgl3clqBdT3/7FXropkscDS+tp2w5ZQtqPF+/FafS8kO1Q4o1ZS4cb8qlY/xiNWVhunvL93Rg1xrH2xatUjHhxJXyIr0uDeMH11234khjVZCyAGXBKYVoeXk5yT+qOOU2Z11zD23duVt7Pjh+lN12cYEACESWQEV5KZUcOUD16AjdMLordWmdF9kBwuxNtXrqXXb1XesFqRSYnNDob++t1yynfB/Hpd59egv6bW+xcN+V7rxhThe3xxgBCFKXN2zHvsM0a8l6emvuClqx4Y9Mhd1a5wn32nEDO1Gb/D+yi7Hl8s6XZtH85b9qMxvdtx1dPqJHQDt+U1+qRW9BlR1Ia+gHC37SxHHLvGy6cmRPGtqzNbGIjJSFVJZssbMOu4J06tSptnapefPm1LNnT0pJSbHV3qjRy5PuoymP3R/y/dJ62ji9pnDxjVf33khYTWUSJP472lc4GXlzs6tceb0sFRNuXKnXLrx+cN2167brpPxLLApS1TIqRWhZWVk1QSpjSc+59t4AQVovt4DaDb4w2o8sxgeB+CQgSsWU0LGDe+mUwugmPjKLIz2ptXFSI3VDVOGpF6/spvvo578KUcpi9LKiJtS2cboQqo0yUuiukQVaEqT43GSsyogABCnOhe8J2BWkvJDs7GwaOHBgyKI0XEGqh5kI1tN4sprGUkbeSMSV1svrSLXSsz35DDi2+2MqP7bF8VjpWanUTFcSwHEnRGRXkDqJI3UiSGvWrEnyTyjzj9Q9qnVUClFVkErLKY/H/33udfdBkEYKPvoBAbsEOPFR6VHKqlUmhOn4/lUhX15ewRIbsSi9+OQ8Q+FoZh01m7ts/+OmQ8JSmlE7ybIsjJccMJY3BCBIveGMUVwmcPjwYZo1axbx3+GI0kgLUnXZLE75EomR4tB6Kq2mvxanEpeQcXrJ8jHszhtNqylbS48e3CpceUuPGWcYNFsbJz7yMiNvLMWVsuvu0e32vB30fCORddeNONJQBGmNGjWI/0TrkoJUbx1lUSrdddVsu9ff/xT9sHKtNt3UOlnUZcz10Zo+xgWBhCIgEx/VSyqmfoUNaMLgTlFbvz6pkZlrrZpx1477rVriZWSXHFtlYaIGAQO7RgCC1DW06NhrApEQpVYxpOW169PRvF5U8+guSj66h1L2rQt5mfFsPWVxumBfRlixpixMOd40Wle4iY+8FKacffethaGz8iquNJquu27EkcaaIFUz6BoJUn5NbcPPHgRptD6BMC4I/EGgoqyUSo4eoLqVB+nhi/tT4/p1o4JHrSNqFEfK2XY/WloVc25HjOqz7NopCxOVhWNQ1wlAkLqOGAN4SSBcUWpU8oXnX167AR1t0osOthxGlRVlROXlYllJxXspdd86IUzTty0Oa6ksUOPNehoPVtNYEaaxElcaTdddu267duNI7QrSpKQk4j9+cNmVLrlG8aP8mrSgyhhSvSDlD7kTx98T1mcdbgYBEAiBQGUllZZwmZgSOqVNdMrEBBOkagZeFqNXD2gaNBbUqMSLVVmYEKjhlhghAEEaIxuFadonEI4o3bZpI53TJzDl+qFWp9GhlsOFEK2sKOfAKsPJsDhNLmar6XpNpNqfdWBL1XrK7r3S3TfU/vxwX6xbTcMVpl6UiokFF95wXHdzmmcQ/wn1sitI7caRhiJIo+myK0Umi041s64+qZFsx38/9PwbNH3uwgDkEKShnkDcBwLhE6jKxrufMugw3TCqK3Vt0zT8TnU9cFKi577cTIPaZ9MJLeoJYcmxnu98t8PQAupUjKpxpmqJF1hII76VMdMhBGnMbBUm6oRAqKJUFaRsFd1//Pl0LKsFVZaXmQpRs3lF2nrKwlRYUNNrOkHhu7YsTKsSIaXHZKxpOKViOMbUbWEarijlA+O2C2+0XHcjHUcay4KURalRUiNpIeVzYCZIOYaUY0lxgQAIRIkAJz0qOUqZtUqoqE0WTRjUMaITUS2hRh2r7rpWbfn+ggZpAdlzpYDVu/UGKwvTqlHtiK4RnfmLAASpv/YDs4kggVBF6cltG//hnstClK2iYV4sTvlit17p4htql7K0TKvMJKqbUiOmBWqkrKa5ubmUmpoaKtKQ7gu1VAwP5kUN0/U76tILs0MvsJ6SXp8y8o4nLhHjxhUN191Ix5E2Si2hs7rVF3ik5ZP/li66ycnJ2n9Ll12/WEhVQcrWUilO9YL05Xem05R3ZwQcgfaDL6SM3AI3jgX6BAEQcEBAq11a8yhdP7IzdW3dxMHdwZtyEqNPftxF89fu1+qG5mWm0Clts+jU4+tr7rh2BKkqYLnf+z76hTLSkg1LvBiVhTm5DX4Ai9jG+rQjCFKfbgymFRkCTkXptK9X0+0vfVnlnlvGQtTYPTfc2blhPWXLKVtQY/GKlNVU1jb1kkG4pWJYnLpVw9TPcaXRct2167ZrJ4401gWpKkQhSL381MBYIBBBAqJETDEd3b+Dzu5TQOcPPD6CnaMrEPCGAASpN5wxShQJ2BGlm3cdpNtfnkPfrvytKmlRRYWnM2aBGknraeP0mjFbWkYmQvp6X2ixglw+hjP0emk1lfGlLE79ViomXBdetpCmZTYRbryRvqLhumtXkOYXdqXO/f8UdMnxJEilONVbSGfMXUQPPv96AIeWfUZTTsuukT4O6A8EQCAMAhXlZVRafJAyahyholb16OKRfcLoDbeCgLcEIEi95Y3RokRAFaWFhYXUvXt3bSZPfbCYnv5wMXFa9Soh6o5V1O7SYT2tIhWu1ZT7YIspC1MWqF5c4SY+crNUzBfLG9PM5Y1DxuBGXClbSUv2zaXyY1sczys9K5WadW7g+D67caS1M7JowLgb416Q6q2kekH6w6q1dP19T0GQOj5puAEEokCgspLKy0royL7tdHaf5rCWRmELMGRoBCBIQ+OGu2KQAIvSVatWUbdu3URc16LVW+i2l+bQph17Q0pa5BWCSFpPec6xWFomUlZTFqj8x+3Lr8I03LhStpZmNesZ0bhSr1137caR8hmxctuNBwupKkhl2RcWpXxxUiMjQdq0c39q2qmf248R+gcBEAiRQEVFGZUc3vf/2TsTMDmqcu//p7unZ81kIysRMCFsQkDZBYUoq8iioGGRC4giICSuVwQXQL1wcQOCXEQRPq+ICwiICoosuW5sCZCwSUISSMhkMvt0T29V1f0976k+nZpKL1Xd1d21vOexnxkmp87yP6fb+c27oSeUwvsWTsYnP8zW0iql5McapAADaYOEdss0m/pH8dWf/hXPvPY2WsMhfOFj78WFJ263FtI6VS2Lz978R+G+eu83l2DhPPtWCLfst9g63h4k99wVePrVzSAXF9DLI81oPaXkSDJZUjXLN5aW8UrsqRNWU3Lp3WWXXRpiNa0VTBfNB+bPqeZ0Sz/jRFwpWUvJjdepVovr7pw9p6JzctTWUqy67foVSGUtUmO5F2MMKQOprevEnVkBVyqQy2WhpMaRGN4qYkvPO/7drlwnL4oVIAUYSH1wDwggf7viZfxmxct4eeM2sSOCzQ8dugcuOunAAlCmMyqO+8rP0TsUn7DrH1xyAj582B6Fn133y7/hzj8/j8tOOwRLP3KYDxTavoVn/t2Lc7/7kLCI6qVcGhsr6rSYElAp/jQ68kZNwxOgesl66oTVVCZBqrfVtJaMvPUoFeO2uNJaXHdb28NYcMgsW3c/OTIL9KrUps/dDYeefEHJbpUspOSJYcy0GwqFCtl4K81dj3831hctl2XXCKRb+4ewZOk1E5ZD8aMUR8qNFWAFXK6AcOFNITE6gC5tFPT73pydOGOty08tkMtjIPX4sUtr5hMvbCi6k45oBE98/3xM6+nEc69vwdnfuRfHvGc+bl32Ydz7fy/jyjsemwCe5j4el2fC8pf/fiVuefA55DQFOa1+GXSbpZnRehpJDdcEqEbrKdU/pf92a/OS1TQZ24rBLc8jEeu1LWc9SsXUGldKpWHIhdeJ1kjXXafiSL0GpHROBKXSQmp21yUrKcFoJSDtmbUb9jrmPCeOncdgBViBBiiQ1TJIxYfR05LAspP3x3v23KUBs/IUrIB1BRhIrWvlyp4EpJ//n0fQ3R7FN849Ch1tregdjOHqnz8JCanSAiphU1o+zfApLagj8VQBYl25aZuLEi66P1uBp17dLGDUibqiNpfQlO5OW08JTIUFtTPUlP1YmdQrVtNaSsXMmgqQK69TpWKccOF1Kq5Uia0Evew2spLacd11Ko40CEBKZ3HUWcsmHAkDqd0byv1ZgeYrkMtqyCTH0BNK4v17TMX5Jx7c/EXxCliBvAIMpD69CtL6SdszA2kxC+mlpxwi4kYJYs0uvF6W6P5/vI4r7nwy76KrkHnAy9upeu31sp52R1tcCahOWU0pOy/Fm9aj1Rpf6mRGXieg1InSMI103bUaR7rwoMVYeODRRa/A9HACZx6sZ3BuaWkpvMhVV77c5LJL6zRbSM1WUpnYSPYtBqRtXVOw/2kTIbUe7xEekxVgBRxWIJeDkhlHYqQfHz9sF/zHsfs7PAEPxwpUpwADaXW6ufqpf72yCZcv/xPGEmkYXXYpodFHvvEr8XPZKNb0l1edgbVvDwr3XQmrrt6ghcXpiYv+TyQu0l10vZO4yML2au4SJOup262mbgHTWuNK6VI6URqmUa67TsSRVgOkFEfa7Cbdcgk+iwGphFYZc3rm0mvR2z9YWDYDabNPkOdnBWpRIAdNySAZG0S3NorvXXw85kzvqWVAfpYVqFkBBtKaJWz+AKXiSE99714TkhrRSslN9+IfPiSglGD0Oxd+EAfuMVeA6rwZPbjnqjOE26+Xm5646A9AVtVri3o8cVG9z4LgNJIaQsfW5+BE7GlXtAWzO0MgF183ufe63WrqFjCtNa7UidIwjXDddSKOtBoglZbUer+vS41fzEJqhlIzkC771nK88Mq6CUMecs43m7UFnpcVYAUcUCCrKUgnRkVc6ft2n4wLTznCgVF5CFagOgUYSKvTzVVPlUtsRFB67fmLS0KmfPbva94UltJpPR0Vy8K4avOmxdxCiYt+v1KAaC5LWXSD6aJbyxkZ3Xspe28tza2lZdxsNSUwpcRHYwNrbUtPGXmdcOV1woW3Z86+aO2cansP9EAjXHediCOtBkjdZCEtlWmXgbSqa8sPsQKeU0CUhkmOIT7YiyVHzMf5JxzouT3wgv2hAAOpP85xwi7MSY3KueEaS7x85qSDLJWFcaNkb73di89d9zP87elV0JIxhNs6EWrrQrRnBsJtXWjtmeHGZbt+TdJ6Gh1ZD6p7WktpGZmp102lZZy0ms6aNQttbW2OnWmzS8U4AaW1xJU2wnW31jjSaoDULRZSgs5yWXYllNKFLmYhpRhSct3lxgqwAh5XIJeDmkkgMdqPhdNa8INLT/L4hnj5XlSAgdSLp2Zhzcaao8Y4UuOj5iy7VsrCWJi64V3+/vTzOOkTl5Wdl6CUGoEpQ2r1R+Rn66m0mr4U7wR9b7e1t7ejHnVNq83IS+uvtYZps+NK6+26W2scqR+AtFRSI2PN0utv+yUeXvH0hLfE3sech0mzdrP7NuH+rAAr4EYFCEqVFJJjVK90BD+45ESuV+rGc/LxmhhIfXq4lYC0WImXSmVh3CrVfovPwFub7dd1pP0YracMqvZO2EnrKc1MFlQ3WE/daDUla2ky1itceZV03N5BAai1hmmz4krJSpoa+INw4bXbqBTMgkNmlX2s1jjSoADpnfc+jLvue4SB1O4l5P6sgKcUoGRHaQGl3dkxfO8zx2POTpM9tQNerHcVYCD17tmJlVPm3C/d9hec9YF9cfxBu4tYUYoLvel3T+HHf9Dj/8wuu8aYU2OJFy9aSO/+3Z9w6Ve+4+gpEqSyy699SetlPaXkSNLd1/6qanvCKauptJzWthrAicRHBKfV1DBtlgtvNtOL1MBDVUk3eVYn5uxZ2q201jjSaoDULTGk0mW3WKZdii01WkiLAen8w0/FTvMPqOpc+CFWgBVwqwK6pTQ1NoTuHEHpcZgznaHUraflp3UxkHr8NI2W0GJbKeauK2uUmkG1XFmY/RfMdqVS9QDSUhuV1lRpSQ21dQoLK7cdFSA4pUZJkWqNPaVxZHIkYUHtbHzZDGk13ZSKglx6q2nk0kt1TZ2INXUCTPebb38XtUIpzVhNaZh6uu7WEkfqVSAl2CTolDBqdts1A+kjK57BdbfdPeHCMJDaf//wE6yANxTQLaWp2BAm5WL4/GkH4j17s3u+N87Ou6tkIPXu2RVWTkmMfvqnVXjwn68VaozOnzMVHz1yb5x77P4TMuxS3zO//VtMndRRtMRLsbIwpx2xt2tVaiSQFhOBranWrka9rKfd0ZaGA2qtVlNSjOB0l112EYBaS2sGmDoRVxrtnIZJc94FKhFjpdXTdbeWONJqgNQNSY1Ic1mLVFXVApjK760A6c6LjsbO+x1l5fi4DyvACnhOAQOUIq5D6V67em4XvGDvKMBA6p2z4pUWUcBKQqNGC8cJlCorToDqdeupk1ZTcumlV7WtGaViGh1XWi/XXatxpHQ2H/rMNROOqBogdYPLrrSQmsu+SEupGUhfeHUdll27fMLeGUirfbfyc6yAdxTQVN1S2oM4jtx9Mi46/QPeWTyv1FMKMJB66rh4sWYFqNzLfkef4Qlh2Jpa/Jictp52RVswuzMEij1tlHuvW6ymtZaKWTQfmD/H+tupVhdespDaKQ2TGXkSauJ16ws09Nxl/53QOTm6w7O1xJFWA6Rus5AWK/0igZXEou+LASnFj5LbLjdWgBXwtwJZTUEqNohJGMf7F07Bpz7CnhH+PvHm7I6BtDm686wOKeAlIC22Zbam7qhKPaynBKYUf9qItinVhpfiHTXFmtZaPqaRpWIISh99aTZWbphWtbxW40rr5bprNY503p4HYNHRHyns0y9AWiyGlKykEki39g9hydKJ1uGeWbthr2POq/rM+UFWgBXwjgIUU5pOjGBySxJHLpyMT536Pu8snlfqCQUYSD1xTLzIcgpMXniE7wRia6p+pEbrKSVHksmSqjlwSozUSOupU1ZTijOleFO7TcaXEpxWWyqGrKWzplae2Ym4UrKWTtnloIpxpfVw3bUaR9oxaQoWn/15BlIADKSV3xfcgxXwkwJkKU2PjyDevwlLjliAC0/x3+9efjovr+2FgdRrJ8br3UGBWuqQeklOtqZuB1SKP42OvFHT8cnMvY2wnjbTalpr4iMCUnLltVIqxom4UrKWkhtvuea0666dONLDTr4A0+bqGSe9biEld9xSSY2MFlLa61FnLZtwJG1dU7D/aRN/VtMbkh9mBVgB1yugUUmY8WEkBrfizCMX4JMnv9f1a+YFekMBBlJvnBOvsowCH/7E5fjb06sCq5EsR0MCyJI0rT0zfK+H0XoaSQ07AqiirEwdY0+l1fStVBuohEw1TZaPsWs1rRVMF8wBrNQwbURcqdOuu9XGkXoZSGWcKANpNe9CfoYVCKoCOWiZFFLxIcS3bcaS9+2OT3NMaVAvg6P7ZiB1VE4erBkKBB1Ii2keRJdfCahesZ4SnP5zZFLDY02dANNKNUydiCul0jDkwluqUXIjspRW0ybP6sScPadMeNRqHOn0ubvh0JMvEM+agZR+Rll0w+HwhFckEhH/Tf9GSY2oya/VrL+WZwhEqRlrkZqhVJaEkf3o65lLr0Vv/+CEqQ8555u1LIWfZQVYAS8qkMtBySRE9t3Y1o34wumH4OSjDvTiTnjNLlKAgdRFh8FLqU6BS6/4Du6+70/VPRywp6Q1lb6SNTXU1gnpCuwnKQhOI6khdGx9Dk5ZT8lyKiyonSFHpXLSajpr1iy0tbVZWl+tGXnJYloOTBsRV5oe/AO09BZL+zV3MmfdrSaOtJSFlMBTQiiBqJeAlBIc0cvssrvsW8vxwivrGEirum38ECvgLwXoD1pKagzJ0UFMysXwxTMOxUHv2t1fm+TdNFQBBtKGys2T1UOB626+A9cv/1k9hg7EmEGwptbLetodbXEUUJthNaWkR2MD65CI9dq+710dQCUwpey7v3naflImuZhypWHIdTfZd4/tddMDre1hLDhkVuHZauJIF/SoOGEf3dIqy7nQVzdbSGmt9Muk0UJqzrJL/y37SItqMSClGFKKJeXGCrACwVMgl9WQScWQGO5HtzqEG5edhrkzpwdPCN6xIwowkDoiIw/STAXu/t2fcOlXvtPMJfhubj8nUJLW0+jIelDmXqeSIzlpPSUw1RMhddYca2rFakrW0mSsF4Nbnq8qIy+B6eH7lM7IW2tcKb3BSpWGccp1104c6cKDFmPhgUfDCpAaLaVucNktBaRmKLUCpHsfcx4mzdITPHFjBViB4CmQ1VSkKcnR8DZ0KYO474ZLgycC79gRBRhIHZGRB2mmAn9/+nmc9InLmrmEwMztR2uqMTkSxZ/W0mRpmQWTw3DKeuqU1VTWNi23v1riSwU0lgHTerrwOuW6azeO1AqQus1l1y6Qyv7X3/ZLPLzi6QnXh4G0lk8LfpYV8IcCVA4mFRtEfLAXR+0xFV+78MP+2BjvoqEKMJA2VG6erJgCw8lteHbzoxiK9+GdU/fF9K7Z2H3GIstiMZBalqouHf1kTa2X9dSJ0jKNtJrWCqaUjbdYqRinoLRnzr5o7dxeILVW191dFu0kXHjtxpFWC6TNSmgkPwCKuezK2FFKcCSTGhkTIN1578O4675HJnyGzD/8VOw0/4C6fK7woKwAK+AVBfTMu4mxQSQGe7HkyPmcedcrR+eidTKQuugwgriUn6y8Euv610BNq1DVLKAngBRtWtcsTO+cLb4u2Gm/kqD61tu92O/oM4Ion6v37Adraj2sp7M7QzWXlqnVakoXhyym5M47c+bMkveoFjCV8aXFSsWs39aNHz9efQKMYnGlTrju2o0jPXiveZ6PISX4NGbZNSY1YiB19UcsL44VcI8ClOQoPY7EaD/Gt23GF87gzLvuORxvrISB1Bvn5LtVklX03pdvxNr+1VDTGjSCUQutFKROXniEhae5S7MV8LI11Y3WUyetpgSo9CrWCEwpvnRsYK3tK1Qq8VE94kprcd2lMjCTpk/ByOa9LO2R4khPWHykp4GUgNNoGZXfyyy7lYB050VHY+f9jrKkF3diBVgB/yuQTowiNTaEbm0EX/rY4Tho3+r/8Oh/tXiHRgUYSPkI+ZaSAAAgAElEQVQ+NFwBgtEb/n4hVCUrYDSrGcyiVa4mPpzD1vUatm7QEB/Oiu+5eUcBWY6GVkzlaIz/7dZdOGk9pT1S/KlIjNQVqipzrywf84+RSVVL1t7ejl122aWk1dTpUjFOufBSvVKymjrhupsa2QNKqquihlSP9Oxzzg0MkD6y4hlcd9vdE3RhIK14TbgDKxAoBbJZFanYMJIj29DTMo4bl57KmXcDdQOq3ywDafXa8ZNVKLB+eA1uf+5KaBkNSjqLXLZ2GC21DIJUglMBqwyqVZxWcx/xkssvwSk1SorkZObeamJPnbKayiRIxaymVCqmloy85lIxf31pNh59aXbVF87owlur6+6UWXuKWNJKrWPSFHzq4st9A6TmLLvkymu0kL7w6josu3b5BFkofpTiSLmxAqwAKyAVUDMJpOMjGB/Ygu5cDPd//3IWhxWoqAADaUWJuINTCqzc8hh++/KN0NIalEx9YZQh1alTc9840noqgbU1b1F100rrYT0ly6nd0jJOWU0pzpQsp8Ym40sJTpV03Lb85MpLiY/mz9EfrTWulMag0jCdU2ciM7ICWnqL7TXRAzN2nYeW3L6Wnj3zzLNw7vEHib5erENqdNk1u+5aAdKeWbthr2POs6QVd2IFWIFgKECfK5nEqIDSeP8mvH/Pqbjms2cGY/O8y6oVYCCtWjp+0I4C975yE57b9Cg0JQslTUXX7Txd375kQaXGLr/11bmeo7vdmkqAWg/rqdXSMvW0mtaS+EhApKFUjBNxpdHOaeieuSsyQ/dXdeXCkQ5Mn2stLtLLQEriEHQa40aNVlIzkG7tH8KSpddM0JSBtKorxg+xAr5XQJSCiY8gNdqPSdkYvnzW+3Dwfnv4ft+8weoVYCCtXjt+0qICP11FmXRXQ8lo0Mgy6iIYLbcFGZcqYJVdfi2etru6SWuqjEsNtXWK+NRmtmZbT+tlNa0VTCkbL1lLo9EoVm6YVrML76SdeqCOT6ybaeXcgwakxbLsUtZdsnLQv1Gj74sBaVvXFOx/2jIrsnIfVoAVCJQCOaiZlEhwND64BZ3KAH5/85cDpQBv1p4CDKT29OLeNhQYTm3Dfa/cKGA0k1ShUfIij8BoqW1yXKqNC+DSrm6zpjptPe2KtmDB5DAqWU/rZTV1AkzJlfdf62qLKw2FVHR2b7Z9C50A0lAohEgkgnA4XHjRf5NbL/0btWbWIpWxobLeqDl+VGbZZSC1fX34AVaAFcgrkMtqUFIxJIYHEB/YhDOP3B2XnHUi68MKFFWAgZQvRl0UIBj97t8vhKbmoGRUaBmPk2gZldjlty5XqKGDuqUcjdF6SsmRZLKkasWgzL0yay/Fn5Zq9bCaOpGRd+rkKH7xz91BrrzVtO6ejbYfswOkHz31ZFx42tEFwJRxpF4E0mJJjYxASps86qwdraGHnPNN2xrzA6wAKxAMBTQ1I7Lupkb60aUN4eYvfhw7z9opGJvnXdpSgIHUllzc2YoCG4bX4CerroKmUCZdDZriXxgtp4d0+Y2P5DP9rtdL0nDzjgLNtqZKQKX40+jIGzUJR3BK1tPZnaGSpWXqYTWtFUyn9kTxr43VQakbgZSspm5o0iXXGEdKrroyplRaT2mt0qJ65tJr0ds/OGH5DKRuOE1eAyvgXgWUVFxAKbnuLpis4vZvfsa9i+WVNU0BBtKmSe/PibfDaNb3ltFqTpBdfqtRzV3PNMuaarSeRlLDjgBqOeupk1bTWbNmIR1/q+pSMZlsFJtjuyCudNu6DAykpeUqBqTmpEZmC2kxIKUYUool5cYKsAKsQDEFspqK9DglOBrA2LY38eWPH4FTP3gYi8UKTFCAgZQvhGMKEIz+dNVVUCmTbj6BkWOD+3ggdvn1x+HKBEq0G5lEiUrS1Ks5bT2ldYqyMl0hUP1T2Zy0mna2h9AeHkM1pWLWj+7OQOrwZSIAJTA1WkYllBazkC771nK88Mq6CavY+5jzMGnWbg6vjIdjBVgBPymgZVJIjg0iObJV1Cb93Xcv89P2eC8OKMBA6oCIPAQgYPT5q6BmslBSqogd5VabAkaXXypJI62rtY3KTzdSgUZZUwlOI6khdGx9DvW0nkqr6UvxTtD31bT29nZMndKJjvAY4oOvWB6iGiDt6t6MlpBqeQ7qGLQY0mJAKt126d/ki7RhILV1lbgzK8AKFBSg2qQxJEcHkBjegvfvMQ1XX/px1ocVKCjAQMqXoWYF1g+vwR3PU8xoFhkRM5r1fDbdmkWp0wDs8lsnYRs8rLSmyhhVsqQ6WY7GSespSUPxp0brqRNWUxq3syMswDSsvl3xBBhIK0pkuYOMCZVuu8Wy7ErrqRFIr7/tl3h4xcRSOvMPPxU7zT/A8tzckRVgBYKpgJpJIB0fQ2qsH6O9b+DmLyzBwfstDKYYvOsdFGAg5UtRkwKUTfd7//yUgFBKYETuul4v7VKTIE14mF1+myB6HaasVwIlaT2NjqwHZe51IjmSdOul0jLt0Va8HO9ELVbTme2vV1SUgbSiRJY7FAPSYlBqhFH6noHUssTckRVgBUwK0GdIOj4sapMmRreiWx3FQ7d8hXViBYQCDKR8EapWgGD0+//8VCFmlNx1GUarltPxB6XL79YNenZfcvvl5j0FpDVVxqWG2jprsqYakyNR9t5amywts1N3FJlQBzalogJO7TQGUjtq1d63FJCaodQMpHfe+zDuuu+RCQvYedHR2Hm/o2pfFI/ACrACvleArKSUcTc53IfRrRvw1XOPwWnHHuH7ffMGKyvAQFpZI+5RRAEBo//6lB4zmtHEV4ZR918Vdvl1/xlZWaFT1tR6WE+ptMyMrig2ZLowkO22FGtqBUg3xXfBcGqaFXkKfdwUQ0rlXqg+Kb2oUc3SZjYJm8ayLzJ2lJIcyaRGRnhlIG3mifHcrID3FchlNSRjQ8jERzC2bSMmaWP40+1cy9j7J1v7DhhIa9cwcCMQjFLM6ECsV68zmskixzmMPHsP2OXXs0c3YeFOJFBy2nqqtUSQCXcgGZmETKi9pNDT2zYg3KKUPQg/AakbYJTWIKFTgqj5K/27EUgfWfEMrrvt7gnnRPGjFEfKjRVgBViBigrkcsgkY0jHR5Ac1WNJb/nPs3HIor0qPsod/K0AA6m/z9fx3RGM/u61m7C270XdVTfFbqCOi+ySAdnl1yUHUeMyqrWmEpxSI7feWmNP461TQa9SLWhASjq4AUqNtUjNpV8ITs1A+sKr67Ds2uUTjrFn1m7Y65jzaryl/DgrwAoERYGspuhAOrIN8cG3scf0EO74zueCsn3eZwkFGEj5athS4GcvfA1rB1ZDTasCRtkyaks+z3dml1/PH6HYQDXW1FqspwykYRhddpsNo/IWSwspfWUg9cd7m3fBCrhdAfpDmJKMITU2iPHhXoz2rsetV/wHDj1gH7cvnddXRwUYSOsort+GJhh9Y2i1AFGKG81yrVG/HXFV+2FIrUo2Vz5kx5pKgGrVeuolIJ07e2fsveg0rHntjYpn9NFTT8aFpx0t+hFkyhfFiUYiEQGhxpcbY0jpl8NSZV/MFtKt/UNYsvSaHXRp65oifjZp1m7ombWr+Cp/VlFE7sAKsAKBU0DNpJCKDyE1OoD4wGYs3nsmvv2F8wOnA294uwIMpHwbLClwxwtXYf3QS1AzOoxS3Cg3VqCUAhyX6p+7YcWaWsl6SjGko9EZJUVxk8suLfKDx302cEBqTGgkv7cKpMUOloBUAqr83j/vCt4JK8AK1KIAJTdKj48iHRtCfGgLJuViuO2qT2Ln2aX/f6KW+fhZ9yvAQOr+M2r6CjeMvAQCUr3WqAolzRl1m34oHl2AjEul5XM5Go8eYn7ZshwN/acsSdPao/8yYbaeeg1If3br73HF9bdWPCA/WUiLAamMMSUh6PtSFtKKQgHCYtrWPQXRrinCikrJkLixAqxAcBVQ00mkYoNIDPdhbOsGnHvcAbjs3NOCK0jAd85AGvALUGn764fX4M4XvwZNJRjVxCvHxtFKsvG/21CAXX5tiOXyrsVcftujEURG30RmfAgtA/8uugO3WUj/8Ou/4ZNf/k5Ftf0IpEYwNQMpCXLUWcsq6mK1A1tRrSrF/VgB/ymgqZTcaEgkOIoPbkGXMoiHb7/afxvlHVlSgIHUkkzB7fSzF7+GNyiJUUZDJs1xo8G9CY3dObv8Nlbves8mranCkooswpkRRGKbgLEtYuqp0c1oDSXKLqMvMRv0stOqqUNK4z/72Mu44r9vrei2e8GZH8UZx+tF3b0cQ1ouqRH9GzVZ/uXMpdeit3/QzjFY7iutqMLVd6Yei8qNFWAF/KlALpdFhtx2x0cwPrQV8f7N+NF/no2DF+3pzw3zrsoqwEDKF6SkApTEiCykEkY5bpQvS7MVMLv8bl2vIT7MJvtmn0s18wtrKjSEM6OYGtmKnVrfdhxIO7q2IhxO2V5eUICUhDHWIjVn2pX/1iggLXZQbEW1fX35AVbAMwooqXHhtpsc6RdW0r1mteHO677gmfXzQp1TgIHUOS19NdKq3sfwu3/fDE3RkElqouYocr7aIm/GJwqwy6/3D7I7PIb5bS+5CkjX/PuNinGk1VpI3VL2xViHtFRSI7OFdNm3luOFV9Y17dIxoDZNep6YFXBcAYojJQtpcmwAiaFejPVuwO3XXIxDD3iX43PxgO5WgIHU3efTlNVtGFkDctXNKllkKKsu1RtlI1RTzoInrU4BdvmtTrdmPeVGIO0bGKoYR1otkJLOzYZS6YJrtJCaobSYhbTZQGq+o+aSM5wsqVnvYp6XFbCvgKZkkE6MivIvydF+jPVtxHEHvhPXf+US+4PxE55WgIHU08dXn8V//+lPY2i8T3fVTXHcaH1U5lGboYB0+Y2PZKG7++bY5bcZB2Ga041ASkusFEfqVyCVdUll2ReCVwmw19/2Szy84mkX3JrSS2ArqquPhxfHChQUyGqqANJMXI8jTQxtQXd2DI/d/UNWKWAKMJAG7MArbZcsoxuG1kBR9Iy6KpV44cYK+FgBdvlt/uH6EUjD4TAikQjoq3yFQiHQi5qbLaTSUkpfJYx6CUjNN9pYcmbG/P05WVLz3/K8AlZAKECfK5nEmMi0m4oNYHxwC0beXotH7/pvrkkasDvCQBqwAy+33cc33IMn3vpVwVWXYkc5bpQvSBAVYJffxp66W4H0r39/Fj+841clxShnIfUSkNIvheaERhJKjdZR+v7Oex/GXfc90tgLUofZ2IpaB1F5SFbAtgI5KKmEiCNNjQ0iOdyHkS3r8JNrL+U4UttaevsBBlJvn59jq98wvAY/W/015LK5gquupnAWI8cE5oF8oYB0+d26Qc/uyy6/zhyrW4G0Uhypn4BUuukaraNGC6m0ZvgFSItZUanMTFv3FC4548zbmkdhBSwpoClppMdHhYU0MdSH2LY3ccFJh+Ly8z9m6Xnu5A8FGEj9cY417+JnL16FDSMvQaNERmk9kRFbR2uWlQcIgALs8lv7IUdb0tirY2XZgaqpQ1pL2Re5mE9++TsgMC3W/ACkMtNusSy7xYD0kRXP4Lrb7q790F0+gjlZkoDVrikuXzUvjxXwngIijjRfjzQ50of4tk3oRgyP332j9zbDK65aAQbSqqXzz4NU4uX+tTcjp+agUCKjpIasxtZR/5ww76TRCrDLrz3F3Qyk5RIbVQukzY4fNZ6OlSy7Mn6Uvr7w6josu3a5vQP2SW928/XJQfI23KVALicSG4k40rF+xPo3Y1Iuhkf/3w3uWievpq4KMJDWVV5vDE5ZdUeS/VAVVWTVVTNcc9QbJ8er9JoCZpdfyvTLDbACpMPpadgU28WWXE5YSMvFkfoVSI1ZdmWmXRI+6EBqvnzGZEk9s3YFl5yx9fbkzqyAUIA+V5TUODLjo0iS2+7AFhFHesd3lnIcaYDuCANpgA672FYpkdGTm36NrEquuioyyayII+XGCrACjVGAXX7dDaTl4kirBVK6Wc22khqtngSd5thR+d8MpPY+B9iKak8v7s0KQABpAqnxEaTjg0iNDCA2sAnnn3gIll7AcaRBuSEMpEE56SL7HE5uww+fvWh7IiMu8xLg28Bbd5MCQYNUN1tI6V6UiiMNIpBu7R/CkqXXuOnt4uq1SCsqxaD2zNyVS864+rR4cc1SgCykIo40PozU6DbEB97G3nO78b8/+FqzlsTzNlgBBtIGC+6m6e7/9814vu9xaIqmJzJKUs05N62Q18IKsAJSAT/HpbodSEvFkXoZSOleyZIuMo60WOkXs4WUgbT2zyS2otauIY/gIwXIQpqm0i8EpENIjg4gMbgFPaEkHrv7hz7aKG+lnAIMpAG9H1Tm5c6Xvo6sloWSz6rLZV4Cehl4255WwA/W1HoBaXvHACKtcdvn++xjL094plQcqd+AtFjpFzOQkjBHnbXMtqb8QGkFGFD5dgRdATUPpKnYEFKj/Rgf3IKxbW/h59//KseRBuRyMJAG5KDN26SaoxtHXtJrjuatowGVgrfNCvhOAa9BqtuBtFQcabVA2uz4UeOFl8BpjiGV1lJZFkZaVBlI6/9xYS45w8mS6q85z9BcBchCSkmNyGU3OdqPxFCvANJLz/4wll7w8eYujmdviAIMpA2R2V2TrNr6GB5cews0LQs1rQoLqZphX113nRKvhhVwVgG3u/wu6vxn2Q1Xk2XXKQspLeykC764w/qqBVIayA1QKl126WuxpEYEpcWA9Myl16K3f9DZC8qjlVWArah8QfysgJpOIiNKvxCQDmB8aAti2zbhkrM+xEDq54M37I2BNCAHbdzmD565CKPpfqgZHUap1EsuG0AheMusACsAWYqGpNi6QQOVookPN/4DoR5AesZpR+KRx39h+5TNLrs0QLE40kpAGg6HEYlEQF/pFQqFxMvrQLrsW8vxwivrbOvKDzingLHkzIz5+3OyJOek5ZGaoAC57GaSY0jHRpAcG0BieCvGtr6JUz9wMK6/4tImrIinbLQCDKSNVrzJ8z224R783+bfQKT5VzSkk1x3tMlHwtOzAq5ToBkuv5WAdFzpxhuju9vS6r+++XmsfuUJ/OHPD9h6rhiQ3v3An/HLB/8yYRy/AylZTWXCI9q4LBXDQGrrOjWsM1tRGyY1T+SwAmo6hUySLKQjegzpSB/GejcykDqss5uHYyB18+nUYW1fe/JUhMMh4a6rpHQLKSczqoPQPCQr4DMF6u3yWy8gPfSgvXHJFy/Alq1vWz6RYkBaLI7UT0BK4Fkqyy79GwOp5evjmo4SUNu6p3DJGdecCi+kmALCZTcVQzo2pFtIh/oQ69+EU456D1tIA3JlGEgDctC0zVW9j+GBdbfQn7mhKnqZF0poBA4fDdAt4K2yAs4qIF1+4yNZ4e5Lr2pavYD0Ix8+RlhIr7nhKsvLKgak9LA5jrRaIHVD/KgETGPpFxlHagTTYhbS62/7JR5e8bRlPbmjOxQwJ0ui2qjyZ+5YIa8iqAoQkKrpOJJjQ0jFBoXLbqxvE9695874xY1XB1WWQO2bgTRAx33HC1fhrfgryKpZqJl8uRcCUm6sACvACtSogJLS8NaaATzzcAfSST1O0k6rJ5DSOi7+wvlY+eKzlpZUCkjNcaTVACnBqHxZWkwdO0kXXAmdxsRGEkplFl4JrrScO+99GHfd90gdV8ZDN0oBdvNtlNI8TzkFCEiV9Lie1MgQQ/qePecxkAbk6jCQBuSgh5N9+MGzn0GopQWqomfXzSQpPojNowG5ArxNVqAuChCI9r4+gsRoWoz/ytNdGBsM256r3kBKLrunnnOcpXU9ePdfMHf2zjv0NceR+hlIjXBqhFH6noHU0jXyZCdjsqSeWbuCS8548hg9t2hKaqSkxpGKk4V0OG8hfRPv3oMtpJ47zCoXzEBapXBee+y+V2/C6oEnkaX0/mQdTarIZNhd12vnyOtlBdyiAIHo6LYEBt6MTVhStUC6V8dKUD3SUq3apEbksiubVdfdUkBqjiO1CqSUWZey7dJXr1hIywHpIyuewXW33e2Wq8jrqLMCbEWts8ABH16UnUonkU6OIB0bRiYRQ3xoC8b738aM7gie+PWPAq5QMLbPQBqMc8b3n74IY0o/NDULLa1BofqjXHs0IKfP22QFnFVg4K3YDiAqZ3AzkJKV9NobrqroulsKSGmPxjhSK0BqLP3CQOrsPeTRmqOAtKJSDGrPzF255ExzjsE3sxKQqmQdHR9GJj6KdGJU1CEdH+jFzEmtDKS+OenyG2EgDcBBr+x9DA+uWw60AFo6J+qPphNU8DwAm+ctsgKsgGMKlANRLwAprdGK6245IDXGkVYLpLIWqWMHU+VAxhhS8UuhqsJoGTWWfZF96esLr67DsmuXVzkrP+ZHBdiK6sdTbcyespoCNZUQICrKvsQGkRwbxPi2zZg5uY2BtDHH0PRZGEibfgT1X0AhmZGWhZbJIZNUoGQaX/i+/jvlGVgBVqAeCiRGM+h9fRjkplupudlCKtd++//7EX7y81tLbqUckBrjSKsFUjcmNRJuc5omXsWy7DKQVrr5/O9GBRhQ+T5YVSCrKsgkY8gkx/J1SAeQHOtHvH8LZk/tZCC1KqTH+zGQevwArSz/6387TSQz0kQyI01YSNld14py3IcVCLYC5oRFVtSoF5BmslG8NrSPlSUU+nz202fjsovO2eEZspKWq01aDkjX/PsNXHG9DrNeB1IpTLEsuxJM5b8ZgXRr/xCWLL3G1llw52ArYC45w8mSgn0fjLtXMymolGF3nKyj9KI6pFvFS1NSWLvityxWABRgIPX5Ia/aSu66t4hSo5TMSMtoUFIqVJX9dX1+9Lw9VqBqBUolLLIy4BurO9C/udVK1wl9KiU1chJIaeJVLz6Lz3zh/KLrLAekxsRGn7/wTBxz5MFiDGOyInLJpdhR+aKERvS922JIKwGptJjK0i/Un8CUgdT29eYHiijAVlS+FqQAlXtRknFkxkeRig8jNUZ1SPswPtSLnKYwkAbkmjCQ+vygv//UpzGmDohfIshdV02pSKdV5Nhj1+cnz9tjBapTwEqcaLmRvQKktIdrbrgKlHnX3MoBKfWVcaRWgVQmNvILkJIGR521rLoLxk+xAiUUMJacmTF/f06WFICbImLXM0koyZioQZqOjyI5ug3jQ1uRHOnDzjOns8tuAO4BbZGB1McHvfLtv+LB9begJdSCLMWPKjmoSQJSLvfi42PnrbECVSlQK4jKSasF0gXtL6MrNFpy7WQh/eDp38aPfvJLy/sr5bIrByiV4KgSkMo4Uq8DqdENl6yg5oRGpSykDKSWryB3rFEBtqLWKKDLH8/lslBScSiJGFLjo0jHhpAcJZfdXqTGBnDIAXvjFzde7fJd8PKcUICB1AkVXTrGvS/fiNXDK9BC2XWp3EsmKyykmTSbR116ZLwsVqDhCthJWGRlcfUC0pmz3oHldz2FW26/2zKUVgJS2k+x2qSVgFTGkXodSOV5loohlUBK4Ep9qEmIPXPptejtH7RyJbgPK+CYAhJQ27qncMkZx1Rt3kAEpOSqS7VHM6kYUiMDSMYGMN6/WWTdPf2Eo3H9FZc2b4E8c8MUYCBtmNSNn+iGv1+IcQzp5V4ooVEqCyWtQFU4frTxp8EzsgLuUqCahEVWdlBvIKU1WIVSK0BK4138hfMn1CatBKQyjtQOkMp4UmOsqRU969nHbCE1WkmNmXaLAemyby3HC6+sq+fyeGxWoKIC5mRJVBtV/qziw9yh6QpoWkZYR6nsSzI2JOJHk6P9GB98W7jxXn7+x7D0go83fZ28gPorwEBaf42bNsNVj52CSHtYjx9VctBSGtIpFVmNgbRph8ITswJNVqCWhEVWlr55bRvoZbdVctmVFlI57ttb+nDeJV8FfS3VrAKp2XW3EpDSfBRHeswRB1tKamRMcOQmIJW6SQtpMbddAlMGUru3mfs3UwF2822m+nbmzkFVUlCT48JCSkCqJEYxPrgF8cFeaJkE/vuKz+KjJx5tZ1Du61EFGEg9enCVlv3GwGrc9fI3EI60IJulguc5ZJMaUkkFOebRSvLxv7MCvlOg3iAqBWsUkNJ8laDUKpDSWMbapFaAlOJIZ+00zfNASrApX+ViSM0uu2wh9d1HhG83ZEyW1DNrV3DJGXcctUholB5HZnxMuOdmxmPIJEYRH3wbyaFeaGqGgdQdR9WQVTCQNkTmxk+y8u3H8Pv1y9ESbsnHj+oJjTIZjYG08cfBM7ICTVXAqYRFVjbRSCCVUHr/H/5aNK7UDpCSlfTaG64SrrtWgJTiSPv6h3YAUsqkK1+y3Iss+UJf3WYhrRZIr7/tl3h4xdNWrgT3YQVcpwBbUZt/JKqShpqK6xbSVByp+AhSo9tEpl1y2c1qCp789a3YefaM5i+WV1B3BRhI6y5xcya475WbsHr4SQofhUoZdlNZqGkC0ixEUVJurAAr4HsFnE5YZEWwRgNpOSi1A6Q0jqxNagVIKY50zWtvCCAlyKQmy7pIADUDqRvLvlQLpHfe+zDuuu8RK1eC+7ACrldAWlEpBrVn5q5ccqbOJyaso0oSamJcZNlNxgZFcqN0fERk2E2PDyOXzTKQ1vkc3DQ8A6mbTsPBtXz3H5/CeMugsIZShl01qUHNqFAyTKMOysxDsQKuVKBeCYusbLZeQEpz//rht8suwZzsyC6Q0uBUm/TT/3Ep5s7euTCXBE7z5ASl5LZrtHpK66gxblQCqgRSGqfUmFY0drKPVSCV/Whu+p6B1MlT4LHcqABbUet3KtmsCi2dFLGjurvuGDKJMSRHtiEVGxBWUrKerF3x2/otgkd2lQIMpK46DucW87UnTkWkLSTiRymhUTaTRSbFGXadU5hHYgXcp0Cj4kTL7bxaIH1HdB2mRraVFbUSkNLDxrjSckAqIdI8IbnuUjMCqbGPGSTlf9NXI4zS9xJK5c9pHPreTc0IpGiw07EAACAASURBVMWy7D59xzdw4M6dyM7dD7numcDOixhI3XSAvJaGKcCA6pzUmpKCktSto2myjNJrTAfRxOg2aJkk5s2eiSd+/SPnJuWRXK0AA6mrj6e6xT276VE8tOFHCOUTGm0HUhWqwjVIq1OVn2IF3KuAG0BUqtO/uRVU+sVu+/wFp6D31Qfxyup/lXzUCpAaofS0kz6Iyy46R4xnBMdi/11sUvMzxufMY0ggpa9Gi6gRRktBsF2tnOxfCkhlgqNbvngOBl9fiSsXz9Wn7ZmF3Nz9sGqkA3f+ZRWeH7F/1k6un8diBZqlgLnkDCdLsnYSOVAyo4QOpMkYUvFhYSFNjQ0gKWJIR5DLajj9xMVcg9SapL7oxUDqi2OcuImVWx7D79+4BaEwoOUtpFpGg5IiIGWXXR8eOW8pwAo0MmGRFZmrBdL/+upn8ZETjsaKR3+De+/+Abb1bdphulJAWsz9lSylb/f24ZADF02AUQmFxnhOM2iWA9hS/2Z226V+bowZLXaGsqxLsbIvBKTrXnwaUzsiuOSwmeKrsfWmWrE1HRFgumq0gwHVypuE+/hWAbaiVj5actfNJOIioZGSpGRGw8JdNzXSj8RoP5RUjOICGEgrS+mrHgykvjpOfTMiodHQkyDPsGwWUDNZaAoDqQ+PmrcUYAWakbDIity1AinN0d+3CU/mwdQ4pxlIjSBa6XujBVNaLeXPikGmnLeUZdUMscX6udEiaj5DglFqshapufSLBFLqUwpKzYBK//18Hk7/1DfJyrXhPqyALxUwlpyZMX9/TpYEQMkkoKaSUNNxEUOaig0hHRtGamxQWEg1JS3uwuXnfwxLL/i4L+8Fb2pHBRhIfXgrbvj7hRjHEFpCQI6AVMlCS+eBVGULqQ+PnLcUIAWambDIisyOAOmogpt++RzU+EYcOGeLsJhSIyA1gp/5+3JuucWAtJQFs5jFtVwSIrv9rejYqD6VgPSac47CcN/2ZFJWoNS8drKiSkDtzVtTG7U/nocVcJsCQbai0ueNkh6HmkogMz4sYkczZCUd6UeSYkhjQ8jRL64A1yB128Wt83oYSOsscDOG/+pfTka0K4JQC6BpepZdAtJMSoXGQNqMI+E5WYGaFSAQJffc0b5EzWPVc4BagPTIw4/Aihf68fMHn4aSHMWxh++OL/zHkcJieusPPo+rb7hvhxIrEiqLwWUxYDX3Jy1KwaYXLJy1nqVdIKX5qoFS4zoZUGs9NX7eTwpIQG3rnuL7kjOamoaSTEBJ6y67ybFhZGLDSCdGkBjuEzGlsv3ipqtx6AHv8tNR817KKMBA6rPrMTTeh+/+81OIdkZApfFymm4hVTMaMkkVWY0tpD47ct6OzxVwU8IiK1KPDUXwylOdVrpO6HPax5diw1AnRresKfycgPSL571P/LcxRtOc0VYmEjL2kYOUs6IGATitHISMIaWvRpddVVVhtpDK8QhKl+w/HQumtVmZomwfBtSaJeQBfKSAOVkS1UaVP/PyNum3Ty1DyYx0IE3HRpAaH4aaiGN8cAsyiRGomVRhi0/++lbsPHuGl7fMa7ehAAOpDbG80JWA9Hv/+hSilHhiApCqyCQ1BlIvHCKvkRXIK+C2hEVWDsYukLZ1TsWeh38aaiqGxPBbE6Y47r0L8aXz3y9+ZrSAmsurGGNCjZCZjm1Ee887C0BrHLycC66Vffqlj9FCagZSgtOrz37/BJdd474JSg+e14VjF052VA5OlOSonDyYDxTwg5uvqqRE7Ci57GrpcaQTMZFdNzm8VcSRpuJDIpmRbFyD1AcX18YWGEhtiOWFrkOJPnyPLKRGICWX3YyGdIItpF44Q14jK+DWhEVWTsYqkBKIzt3jg5g6e1/E+l8XLrrmdsBec/GD/zy5YB2V4CnhlMqrGGNDC9bQzFtIrb4Ayrxvomfu0VaWHeg+pSyklYCURKsXlBoPhACVGidKCvQ15c0bFDAmS+qZtSvcXnKG4kLVTBJKKgE1qYNoKjkGJT6KzPgo4kNbRO1R2bgGafCuOwOpz858bf+LuHP11xFtD2+3kOZjSNPssuuz0+bt+E0BtycssqK3FSCdu8cxAkaV1OgEF13z+O/ee2fcfOVHhHXUbCE1u/AWLJ7pN5FdtRgbN27EjKOfYCC1cmhlsuyWs5DKoRsBpeZtsJuvxYPlboFRwL1W1BzIOkquugSlFDuaHh8TIJqJj4r6o2QdzWpK4awOffe78Isbrw7M2fFGAQZSn92Cdf2rcefqr6G1Iyx2JmJIC0CqIKv5bMO8HVbABwp4JWGRFanLAakEURqH3HPNLrrm8d+zzzz8zzc/PsEKSn2MbrnG77MbrkZ2wzVimFWvA3ud4j4g7evrE+ubNWuWFTnr3ke67EorqbnsixUglYs8buFkx913rQrAgGpVKe4XFAWkFZViUHtm7tq0kjMEmhQbKqyjKd06mkmNQxkfRTo+gsToNlGPFNjurvuR44/CDVdeFpSj4n2CgdR3l0AA6Zqv6RZS+qt3PqkR1SHNJFRonNTId2fOG/KuAl5LWGRF6WJASu65u+1/BiZNn4+smi7pomse/8B3vQO3X3vWDgAq+0mraC61EdlXL0Bu+EnxT29uBQbH3AmkDzzwgFjj4Ycf7goorQSkyz64wMqxF/o0E0qNC2VAtXVs3DkgCjTaippDTrjiKlR3NBUX4JlOkHV0DOn4sMiqS+VesmpmwglcfM5p+NyFZ4LCMrgFQwG2kPrsnNcN5C2keSCVWXazahaZpAJV4Sy7Pjty3o5HFfBiwiIrUqeTITz/RLfoKuNEp887UPx3OrZNwKjVdtC+u+An3zp7Qu1R87MCRlctBn2Vjayj1NxmIX3jjTfwr3/9S6ytu7vbNVBK68lms4WX0Uq69APzrR6X66DUDKhb8zVQV4124PmRDtv74gdYAb8pUG9A1bQM1HQSKmXWTY6JmqP0UhKjSMWGkRobFBl3jcmMSONrP/8pfPTEo9HWVnsWb7+dmV/3w0Dqs5N95s1H8fsNy9EaDQvnB6ovrCmU1CgLJa1CyegFh7mxAqxAcxSgOqIEo2Qd9WOTQGp0z6V9jvauKZq4qJwGBKQ//fY5JeuEGl105ThkGSULqRuBlGCUoFQ2N0Cp2UJKYForkNL+DprXhSWLprv2inOiJNceDS+siQqYS87Ukiwpl9O2u+oShKbiyCTiInY0HR9CmuJH44PIFYklIyA97fj3CyCl/AHc/K8AA6nPzlgH0lvQGg1tB1I1B3LZVVMqMgSkbCT12anzdryggB8SFlnROZV6LyKd5xS6kosu1RbV1O315ayMI6CmBJCaXXSN4720Acjkc2O4zUL6i1/8YoetNxtK6wWktNEF09tx8aEzrR530/uxm2/Tj4AX4EIFqrWiijIvZB1NJ4VrbiYR0112x4eRHhtGenwESipWdMd//Nl3MW/OTLS2tooXN/8rwEDqszN+9q1H8cAby9HaFqYypMhmKY6UgFS3kGbIKsNA6rNT5+24WQE/JSwqr/N0aKFzkcPCQjcriYvKjUlAesd3PjGhSzEXXdnBaB2ln7kJSM3WUeOm3AClBKbFEhtdvliv41ptowy8Vy6eW+3jTX2OAbWp8vPkLlXAWHJmxvz9iyZLojIvVG9USY4Ly6iaoLqjY7qVND6M5NgQMomRotZR2vbKh+4Q8aORSITddl16D5xeFgOp04o2eTwC0vvXLkdrexihFt0tn4BUJbfdtIZMShWQyo0VYAXqq4AfExYVV2w6si2HIdvyocI/20lcVAlIZQwpJTAq5qJrfN5oHXUbkFIyo3icMkkWb82EUgmjEkiNbruXHb1bzW8UgtJLDpspapZ6uTGgevn0eO31VMBsRe2YOhuqQpZRve7o9mRGI3rsaGxwQt1R89qe+/1PBZDSi91263ly7hmbgdQ9Z+HISshl9/61NyPaHkELud3n9DhSRdEEkNIvyZxp1xGpeRBWoKQCfk1YZN5wtuWkCSBK/16ptqidazNnRg/++ONLgPSbyL32SWBkRcnHzdZRNwGpMZlRuf27AUoJRglMZRzppe/fxc6RlezrFyg1bpAAlRMlOXI9eBCfKRDt7MHkuQsxdd6eAkaVdAKZxCjSsSGkxobF9xRjWqy9Z9898OPvfLkApGQljUajPlOIt2NWgIHUZ3fiqfV/EUDa1hVBmEyk5tIvSRWayj67Pjt23o5LFAgKiOZaFkJr+dwOqtfqomsekID0oRtPQMuLxwgoLdfWbgZiiYk93OKy++ijj0LWH610VZsFpTKWVAIpfd22eSOu+tjhlZZs+d/9CKVmQKX/fj6fxfdPfZMsa8MdWQE/KhBp68TMhQdD0xQo4yN6IiOyjiqlcwqctPhwfGPp+QUgpRhSzrbrx9sxcU8MpD4747V9L+InK69EW3crIpHtQKpp+Uy7SQUKl37x2anzdpqtAHkevLVmwLeZc7fru2OcqPijl43aonbO6uqTn8PJ8++v+Egx6yg95AYgJRAlILXTCEr3228/LFhgrwaonTmK9TVDaf/bb+KKjx5S67ATnvc7lJrFYjdfR68PD+ZBBcLRdkzeeSGUeEzAKMWRlktm8qGjD5sApNJtl2uSevDwbSyZgdSGWF7oOhjfiuue+CTae1oRaQ2JxEai9ItKcaSUaVeDktHMJZ+8sDVeIyvgOgWCkjkX2DFOVB6Gky66csy5PcO4+tj7cOC8DZbOvJh1lB585+I7MWPP8y2NUa9O5ZIZlZuToHT+/PlYtGhRvZZWclwZU0pA+p+nHeT4/ASlS/afjgXTgldjkAHV8evEA3pAgVC4FR09M5AY3YZcVi274k9+7EP49JknFyykBKJkJWW3XQ8cdA1LZCCtQTw3PjowthXffvR8dE9rQyQaQosgUoi4UQJRKv2ipClGyI2r5zWxAt5QIDgJi4BicaLylJx20aVxCUZ/fPod4quVFk8Cr28q3tMNQFqs1IuVfVGfZkIpzU8uu18+9UCry7XVj6D04HldOHbhZFvP+a0zA6rfTpT3U0oBgtKslq/JVUamqy49Fyd94PAJQMrJjfx/rxhIfXjGl//qWPTM7NBLv+SBlOoOK6qe2CidVIXVlBsrwArYVyBIcaLZFirjMn0HkerlovuZwx7HRYc+ZutQSllHaZBmA+nq1atBr1paM6F0YMtb+OLJ765l+WWfZSjdUR5OlFS368YDe0SB5Vcvw3vetccOQMo1ST1ygFUuk4G0SuHc/NjNj38JW7P/RmtHRJR+IQspAakq4kj10i8ax5G6+Qh5bS5UICggSu655nqixuNwg4uuXE9GAajUS6nWbCCtVOrF6jVvFpTWG0hp/wyl5W8BASo1TpRk9d3C/byuwG9vuQZzZ+2EUCg0AUq5JqnXT7b8+hlIfXi+P/zzF7AttFavRRpuEXGkBKQisZGS5ThSH545b6l+CiRGM+h9fTgQCYvM9UTNqrrBRde4pje3ApTQyI1AarXUi9Wb2wwobQSQyv0ft3By4N13rd4FdvO1qhT386ICf/v1clDdaSOQEoyS2y7FkdLPuflPAQZS/50pHlp1F/7e91uRaTcc1jPt6nGkyCc2UqFksshqHEjqw+PnLTmkQHASFpWPEyU56+Wie/I+q0TyomrbqtfLP9lMC6mdUi9W999oKH1t5T9w3UWnWF1ezf0YSquTkAG1Ot34KfcpMGfGdPzmlqt3AFKCUXoRmJLrLjf/KcBA6r8zxYPP3SmAtJ2ANJ9pt+C2q5KVVIOSUqGy264PT5+3VKsCQUpYRPVES8WJSh3TsW2I9VcgvypEv/30n1rOolts+ErWUXqmWUBaTakXqxI2EkobDaSkAUOp1ZtQuh8Dau0a8gjNUeCAfXbHzd9YKqyg8iVBlIG0OWfSqFkZSBuldAPneW3L87j9ma+ic3IU4WhYjyPNl39RBZBmoaZ1KyknN2rgwfBUrleA40QnHlG8fy1SsT5Hz81uFt1Sk1eyjjYTSKst9WJV6EZBaTOAlDQ4aF4XlizaMZmWVX2430QFOFES3wivKHDiUYfiq5ecM8FCKl13pdsuWUjZbdcrJ2p9nQyk1rXyTM/X3n4et/79K+ie3oZIG/nd55dObrtUjzQPpZmkym67njlVXmg9FQgSiFaKEyWd3eqiK+8AxY2ShbRSa5aFtJZSL5X2JP+9EVDaLCClPVKyoysXz7UqB/ezoQAnSrIhFndtqAIXnHEi6EXAaY4jNbrtEpxy85cCDKT+Ok+xG6pF+vUHzsHkme0i027BbTef3IiANKtkoSQVKGpOxJdyYwWCqEBwEhZVjhOV5+9WF13j/aTMupRht1JrBpA6ncyo3B7rDaXNBFKG0kq329l/ZzdfZ/Xk0apT4MpLPoETjjqkAKPSbVdaRwlK6WdkJSVg5eYfBRhI/XOWE3by6Z8cjSlzOtHWGUG4TXfbFdwpyr/koKmUbVdFJqX5VAHeFitQWoEgJSyyEidKStXLKuqUi648TavWUerfDCB1qtSLnffvokWLQC+nW7OBVELpJYfNFBZTbo1TgAG1cVrzTNsVMAJpKQupjCVlt11/3RwGUn+dZ2E3Nzy4DFuU19AxuRWt7eS2uz3bLmXXVfJW0kxChcbZdn16C3hbZgWClLCoUj1RozYEo6Nb1kBTU45emlqz6BZbjFXraDOAtJHWUbM29YDSvz10D3569WWO3olqBiMYZSitRjnnnmFAdU5LHqm0Ar+++ZuYM3O6sH6WA1KCUXbb9ddNYiD113kWdvPf9y/FxthL6JnRgah02yUmzQHZLEQcqXDbTalQlCy77fr0HvC2dAWCBqJW4kTl3ahHbVEau9YsusXurh3rKD2/80HfxM4HXd2wt0E9Sr3YWbzTUOoWICUNGErt3IT69+VESfXXOIgzrLjnpgKMSiA11iOVcaQSSNlt1z+3hIHUP2c5YSd3PHYdnlr/CCbP6tTrkVK23RAgmDRLNUlz+ZqkGjJpjYHUp/eAtwUEJ2GR9ThRuhdecdE13uG1m4FYwvqtbiSQxuNxkLtus5uTUOomIJVQumT/6Vgwra3ZMvP8JgU4URJfCScUsAOkMp7UiXl5jOYrwEDa/DOoywoeeOZn+P1zd2HSzA509rQi0h5GOBISQIoskM1BACmVgBE1STm5UV3OgQdtngJBSlhkNU5UnoaSGhUuuk63erjoyjXatY7Sc40E0nqXerFzVk5BqduAlKHUzi1ofl92823+GXhpBVSD9KavX27ZQiotp17aI6+1tAIMpD69HVT6hdx223ui6JmhZ9uNRPNASol18267IrmRqEmaQ44olRsr4HEFgpSwyE6cqDxWL7noGq+iXetoo4G0EaVe7Lw1nYBSNwKphNKD53Xh2IWT7UjCfZusAANqkw/A5dNTDdIrLj67AKS0XAmdxlqkxp/J8jAu3xovz4ICDKQWRPJiFwmk4WgIU2brbruRfLZdsR+KJRUZd7O6lTSpsJXUiwfNay4owHGi5S+DF1105Y7iSeD1TfYve6MspM1MZlROlVqh1K1AylBq/73gxicYUN14Ks1bkxFIJYxSjKh0zZWlX2QpGPq5jDNt3qp5ZqcUYCB1SkmXjUO1SL/884+hJdSC7hnt6JocFdl2Q5EW3W03byUVsaSqBi2ThZLWQBl4ubECXlIgWCBqL05UnqMXXXSNd7Aa6yg93yggbUapF6vv0Vqg1M1AKvd/3MLJbCm1ehlc3o8TJbn8gOq8vK9efE6hBqlMVmS2kMqkRhJSZTZeTm5U58NpwPAMpA0QuRlTKIqCi378ATF126RWTJ7ZgdaOMMKtek1S0QxWUpFxV7jucsbdZpwXz1mdAkFKWGQ3TlQq6lUXXbn+jAJQqZdqWiOA1K3WUaNe1UKpF4CU9slQWs27w/3PcKIk95+Rkys0AimNK91xJXyaYVRaSCWUOrkWHqvxCjCQNl7zhsyYSqVw1a8+gaF4H8KtIUyZ24U2AlLKtiutpPmMu4W6pBlNlMfguqQNOSKepAYFgpSwqJo4UZLWyy66xqvx5laAEhpV0xoBpM0u9WJVl2qg9P4f/zceuP0Gq1M0tR9DaVPlb9jk7ObbMKkbPhHVIJ09Y5pww6VWruwLW0gbfjx1n5CBtO4SN34CVVWRTqdx45++jHV9a8Sbmtx2Oya1CrddAlQqASNa3kqqUSypSHCkCdfdHHvuNv7geMaKCgQtYZGdeqJG8bzuomvcy6rXK16Lkh0aAaRuS2ZUTi27UOolIKV9M5RW/17x6pMMqF49uR3XTSVfJIjSV2khLVWHVMaSsoXUH3eAgdQf5zhhF5lMBvT63799H8+88Vfxb9HuCCZNo2y7YUSi5Lqbz7hLlhTy0tVyem1ScttNa9CoDAw3VsAlChCIknvuaJ+NIpQuWXs1y8i2nIRsy4eqeRRed9E1broW6yiNU28gdVOpF6uXxQ6Ueg1ISYOD5nVhyaLpVuXgfj5TgAHVmwcqS74YgbSchVTCqDHLLseRevPs5aoZSL19fkVXn0gkoGka/vj8/+LPq+/R/+IUbsGkGe1o6yQraUjEkobDulsEWUOpDAxBqKZqeSjNspXUh3fDa1sKWsIi3T13GXKw/wu1X1x0jXe0FutoI4DUS9ZRo65WodSLQEr7nNoRwZWL53rt447XWwcFOFFSHUStw5Ayw64RSI0WUvpeZtmV7rpGC6nxuTosj4dsgAIMpA0QuZFTkLsuxY9ms1k8tfZR3POvGwvTRzsj6J7WjmhnGJE2PeOuTHBEJUhzBKRaFmqGoDQLVeUER408O55rogJBSlhEIEoWUXLRraalY9sQ66/Bt7XEpCfvswpXH3tfNUuq+RmKGyULaS2tnhZSLyQzKqedFSj1KpBKKL3ksJkCTrmxAlIBTpTkzrtw/ukn4IIzThSLKxVDaq5Fyi677jzLalfFQFqtci59jmJHyV2XgPT13hdx61+vKqyUSsB0TW1DO8WSdobRGg2LsjBkJ91uJc3HkqZUZDjjrktP2d/LClbCourKuBhvwGjvGijJUccvBYEoAWmzGmXWpQy7tbR6AqlXkhnVAqVeBlKG0lreOcF61ujm+/xoB3pT/EeMRt8AmWHXCKTlYkiNNUiNANvodfN8zinAQOqclq4YSbrrkstu/2gv/uuhiyasi2JIu6a2o607gta2MMKREPIJzUBWUmQhLKOaokFNaVAUtpK64mADsIhgJSyqHUTJRXd0yxpoasrR2zG3Z1hYRQ+cV2WtFQdW44R1lJYxY8/z8c7FdzqwoolD9PX1gYDUD62cpfSnV18GKv3i5UYWUraUevkEG792jkNtvOYyw64RSCvFkHLZl8afUz1nZCCtp7oNHpsglNx16at8fflXH5mwCrKIdvRE0TE5qrvuUhmY8EQraTabE1CapTIwnOCowacYvOmClrCo2jIuxptRr8RFzXTRNe7PCetoPYHUi8mMyn2ylIJSPwAp7ZuhNHj/v+LkjhlQnVSz+Fgyw64RSItZSCmO1JjQSPbhhEb1P6N6z8BAWm+FGzg+uetSDCm9CEjJbfe/HvoMhse3TVhFOBoSsaRtk8hKmi8Do+c3mmAlzZKlNA+llImXGyvgpAJBTFhUS5yoeH+qaREr6kcXXXm3nLKO1hNIvZrMyC6U+gVIJZQu2X86Fkxrc/JjjMcKoAKcKMn5QzcDqSzlYoRPsojKxEbm+FEGUufPpNEjMpA2WvE6zUcASrGjRusofX/b41/H+v6XJ8xKLrptPVF0T21DpEOPJSUrqfjLVB5KZRmYrEK1SVUoSg454dPLjRWoXYFgJSyq3T2XFK9XbVE3uOgab9TazUDMoeo+9XDZXb16Nejlx2a2lPoJSCWUUq1SKg3DjRVwSgFOlFSbksYMu+L30JaWwkuCJ8Go8cVAWpvmbnyagdSNp1LFmhRFAb3MQPqbZ27Byo1P7DCisJJOp1jSVrRG9TIwLSH6IMgnOKKsu1SXlFx3BZRq4nsqD8ONFahWAaojSjBK1tEgtFzLYdBazq15q3530ZUCOWkdpTHrAaQPPPAA4vF4zWfq1gEWLFiAww8/XCzPb0AqofTgeV04duFktx4Br8sHCnCiJOuHWKzki9lCWsw6anTXZQupdb3d2pOB1K0nY3Nd5thR6bL7l5d+hcde+e0OoxF4Rrtb0T21Ha0dIT2WNJ/gqACllM9IQGkOWVWDklJFrVLKyMuNFbCjAAHoW2sGAgOiTsSJkr5BcNE13iMnraP1AFKvl3qx+p6VUOpHIGUotXoLuJ+TCnAcamk1b/rG5Thg791Fh2IlX6Q11OiuWyzLrpPnxWM1XgEG0sZr7viMBJ9kHZWxoxJG6etzG57Avc/9qOic5KbbvVOHnnE3Gka4NaS77tL/RC0YIKvlxItAlDLvcpIjx4/P1wMGLXOuXk/0MFFTtNYWFBddqVM8Cby+qVbVJj7vtIXUD6VerCpMUPryn+/2fJbdcvsl9122lFq9EdzPSQUYULerWSmhkbH+KIGoMa6US744eSubOxYDaXP1d2R26a5LSYyMLru5XA7r+tbgJyuuLj5PC9De3YqOnjZRlzTSqrvuhsJ6d3qji/qkWla3kip6kqNMRmPXXUdOzr+DBC9hkTNxovJGBMVF1/gOcNo6SmM7CaR+KvVi9ZNnyyvPCCj1c2Mo9fPpemdvQU2UVCx+lE7NmGGXgdQ797iWlTKQ1qKeS56l7Lrm2FGCU3oNxbfhhocvLbnSlnALOidH9VjS9ogOpZEWUHkYiiklcym57VIpGLKSinjSjAolk2XXXZecv9uWEbSERbmWhci2nIscptd8FEFz0ZWCZRSASr043ZwEUr+VerGqNUOpVaW4HyvgnAJBSZRkrD8qDSFmIC2V0IhLvjh339wwEgOpG06hhjUQdBqz6xqtpBJIv/vIZ8vO0NoRRlsXQSmVgdEtpSKeNASEyEpKsWwF112qT5qFSu67CgWZ1rB4ftRXCgQNpFzn8QAAIABJREFURJ2KE5WXIGguusbL/+ZWgBIaOd2cBFI/lnqxqncQoJQy7y5ZVPsflaxqyv1YAbsK+C1R0pwZ0/Grm78xQYZiGXZLWUiNfe1qyf3dpwADqfvOxNaKjJl1KYZUAqm0kNJgNzz82R1qkU78BACiHRF0TI4KK2lre1hYSQlKQyKetEXUJ82RS7CIJdVdd1X6qjKR2jowH3ZOjGbQ+/pwoBIWORUnKq9DEF10jW+FVa/X543hFJD6udSLVeUZSq0qxf1YgcYo4PU41K9efA5OOOqQikDKJV8ac5+aPQsDabNPoIb5KUa0WKkXCaP0lfpQDOmGgVfKz9TSgrYuHUqj7WGRdVcmOdLLwbQgqxGU5kvBZLJ6kqOMhiyXgqnhFL37aPASFjkbJ0onH1QXXeOtr5d1lOZwCkj9XurF6qdQEKB0akcEVy6ea1US7scKuEYBrwFqKXddY8kXK+66XPLFNVewpoUwkNYkX3MfprhRo1XUGEcqYdQqkJKdkzLsdvZEEe2KCIspAWkkX580JEylEPBZSHJErrsZVVhKGUqbexcaOXsQExY5GScqzyrILrqNsI7SHD1zj8Zep+xYh9nO+yUopV6sahIUKL3ksJkgOOXGCnhVATcnSjpgn91x09cv38E6Sj8gwDRm0i0FpdSX+nHzhwIMpB4+R2OZFzOMGoH0sVd/W7QWqXHr0vE2Eg2JJEfRTnLdjSBCbrsUTxqmDwjxUSESHBmhVKMapWm2lHr4KlleOseJWpaqbMd4/1qkYn3ODGYY5eR9VuHqY+9zfNx6DUhxo2QhrVdzAkiDVOrF6jkkx4bw9zuusdrdk/0IRhlKPXl0vOgSCrgpUVIpd10JmRJKjTAqY0klrHLJF39ddQZSj56nMVa0VIZdso7Sa+XGJ3HfylvL7lQCKdUfJRDtmNyKaEcrCFDJShqimNJ85t1cjsrB5ERMqarkRJIjglKVvmocU+rRK1V22UEEUafjRElgdtGdeM0osy5l2K1XqxVIg1jqxepZMJRaVYr7sQLuVaBZiZLM7rqkULmERmYw5YRG7r1T1a6MgbRa5Zr8nDmbrhlKCRipD7X1/S/jp/9X/q/ZRoxsQQvaJ0XQPqkVrR0RtObjSXUracv2+qRmKFXIhZgTHTX5ajg6ffASFjkfJyoPJB3bhli/89l75vYMC6vogfPqUDfF0ds0cbB6W0dptlqBNKilXqweO0OpVaW4HyvgDQUaEYdqrj0qYdQIpUZrqBlGjeVeOH7UG/fKyioZSK2o5MI+BKBGKC3mskvLJjClWqTf+/NlZXcxwa6Z0+NJCUjpRfGk0kpaDEqzWlaUhdHIQkrZdxlKXXhj7C0piAmL6hEnKlUf7V0DJTlq7xAs9Paai65xS/W2jtJck+YcVYghreYXlyCXerFw/USXoEDpkv2nY8G0NquycD9WwBcK1ANQy7nrSssnQaiEUiOQ0r/Tfxvh1RdC8ybAQOrBS0CQKYG0GJTK+FFpIa0GSAlQqR5p15Qoot2twkoaCodEoqOWsB5ITu69VIc0S9ZYhlIP3qQdlxzEhEVO1xM1qkouuqNb1kBTU47fD7KKEpB6sTXCOiqBdI8PPya8OsytUvwRJzOyfrOCAqUHz+vCsQsnWxeGe7ICPlPAiURJK+65aYIqxs9naf0sBqTGREeVPr99JnsgtsNAWuKYtayGO5+6Fi9vfRrzpuyOy9//PUQj7a64FBI4S1lJjTVIZRzp9/58edlapGYLKf03/Q4XzceTkusuJTgSltLWkLCgtuTdd3Uo1a2kBKZkKVXzdUrpZ9zcr0BQQbQecaLytOtVW9SrLrrGd8HazUAsUf/3Rffs92P3Dz1amEj+9d3813Xjz2VnLvVi73wYSu3pxb1ZAT8oYDdR0vmnn4ALzjix6B8IjeVezNZRowsvx4/64ebsuAdHgJTg7amND+O5tx7DxqFXC7PM7J6HXabuiQ/s+THM6dnNUwq6FUglYBprjUp3XVkCxmwhpWcohrRSLdICOuaE4VM0euO3d0XQ3hNBa1sEYQml0VA+yRHFlFLu3RZoWaOllJIcaVAVTdQv5eZeBYKXsKh+caJ0yvVMXERxoref/lP3XiYLK4sngdc3WejoQJeuWe/Drsf+qWAhNcceyUyOZlBl62h14jOUVqcbP8UK+EmBcomSzNZR+Xum/Fqs3IsRTo0wWk0Yhp909tteagbSwfGt+P7jlyGpxEtq4zYLo5VD9AqQShg1JzmS7roSYG0BqYg93a4SJTJq725FtDOMSFtYuO+aLaUhnUp1K2lWT2wk4knTXKfUyn1rRp8gJiyqZ5wonWG9aovS2J857HFcdOhjzbgqjs7ZKOsoLbpjxhGY94GHCn9cM9e3M5YPMMIql3qp/siDAKWkznELJ7P7bvXXhJ8MkAIEqM8OtWHmkR/HQcefPmHnRtfbUvVHzeVeaACuP+q/C1QTkBphNNwSwYn7/Afet+CUgmtrX2wT/rH+IWwYfMVVLq9WjtHNQGq0gBpBtJyFlGqRPv7qvWW3bnSuNQIpmUtlkqNohwFKKa5U1CnVM+8SuOp1Ssl9l6HUyj1rRp8gJiyqZ5yoPEN20a18mxtpHaXVtO/0Xsx+//1FywkYY5QkjNLX8fFxPPjgg5U3wz1KKsBQypeDFWAFpAJqNoeMmkUyk0W6cyamnvM9tE6ZXfhDIX1Tzl1XflYX82hhlf2jQE1A+sDq27Fi3e+EGucefAXe846jLSlDsPfwKz/HPzf8sWBZXbDTfjj9gM8WXHuNQHj8Xudgt+l7448v34XNI+tA8HvSvhdg8cKJf2mxMi4tULoYP7XxETEeNXIvPuydJxbGLAekw4l+PLH2t/jbG78v7JfWf9TuH8F+c987QYNn3/or7n/xtqIW5GP2PBO9oxuKxqka5993zuG48PBvinGl5VO67JaqQSqhlZ4hKym569op/UIQanThFX+RCregrTOCtm5y3w0jki8HExZ1SvUkR/KvViLxkqrpltK0wX2XBuWwUkvvE6c7cZyo04rq47GLrnVd39wKUEKjRrW26Ydj1vv0/48y/jJTrIwA/Yz6PP3001i/fn2jlujbeQhKV/52ucjC6+fGllI/ny7vrVYF6HfBlJpDKpPFOL3ULDKdM9C533HY9fhP7hBOIb1WzJ/R8vOZ40drPRH3Pl81kCpaBv/1lwsxkuyHEZgqbdX4nLkvgeblR30fu07bU0CjTCpUakwjBDs1LsHvCfucO2F+o8txJRdl45qe3vhn/GrVD0tKQnNN7ZxZ6GN81jiPXBO9sSWUyjqjRpfdchbSmoBUUK2+DQGlXRHxam0nKI0ICym58FJ8aSHRUR6ENSoBo9BLQ1bNiphSgtQJFthKl4b/vSYFggmi9Y0TlQfCLrrWr2ZGAajUSyNb1zs+jmnvubEokBZLmkE/u+eeexq5RF/PFRQoPWheF5Ysmu7rs+TNsQLVKJBSsjqMKvornlYRS2ehdc/CLsd/Eu9870k7WEdLfTZLTxZaB8ePVnMa7n6maiAtBkxWtiqtqkb4JIvjfS/cIiyFEm7NQEo/P/fgryCWHinErBpB2O64XW2TcfxeZ2Na12zQ/Dev+IKAawmf4VDrDll2jT8zr18+Hw234esn/D+0RToLwC6B0qiZhE/jz4z7kTBrnMcIo8bSL8VqkJotpMPj/bZrkZoz78rzFVDaHRHWUgGlbREBqsJiKiyluguvaDmIEjWqkkWWXlo+Ay9BaZZNpVbeM7X0CWLConrHicrzYBddezez0dZRWt2MI+4FWUmNf1Uv9hd46RK2ceNGYSHl5pwCQYHSBdPbcfGhM50TjkdiBTyugKJlkVRywlVXh1EN8YyGsVQWMcox0j0TJ3zlNkyeubP4jDaHUUgrqTnW3+Oy8PJLKFA1kK4feAnL/+9LYlijZc/oxivnlKBltGJKSJN9JIBJoOtonVSy7IqcQ8JjS0toB/grNW5325SiUpjHLAakRhgutX4JkN1tkwU4Z9RUUauv8Xk5d6W9my2kxcq+GLPvyv7yazWlXwpimdiRrKIT3Hfb9DqlwlJKtUrzUCrANAcI662WE5ZSYTGlDyNRJoahtB6fTkFMWNSIOFHxRyE1jVj/61CSo44fnR+y6JYSZdXrjstVdkACUQJSalaB9A9/+IOIIeXmrAJBgdKpHRFcuXius+LxaKyABxVQtBwUVQfRRN5dl2A0JqA0i5GUhpGkhnccdhI+8rlv7wCkxWL82V3XgxfBxpIdAdJicGVcgwRHI9CVWqMEOnqmVB1QMzzaGVe6A1MM67+3rSzEkMr1lLOQUrxpMQinZ82ATrGk0qW5nIW02LO7TturYAU2g6+0fBotpNJVVwKqhFIzkFbKtFusFmkpIKWfCyilkjBdEZF9l14USyospeEQQi0hUcxUGEvzllJam7SWCjgVbrwMpTbes2W7BjVhUT3riRoFZxfd6m5qM6yjU9/9Q5DLrhFIjUXXjX99p+/feustto5Wd7yWngoSlF5y2EwQnHJjBYKoQDaXQ1oh62gWCSUnYkd1y6gOo8NJVXwdTapomTwLV9z11wKQShA1uu2ay3UFUdMg7LlqIC3laipFM1pD7QBpJSshjV8NkBYbt9gBOwWklOCpVAypXIu01prjcfedc5iIKzW768oSLvKrXQvpfSv/B6vefLLkvbYLpEYopey70Y6IgNFQhGJLQwJKKaZUfJigRYSh5ghIVYonzVtKFY4rdeKDhkCU3HNH+xJODOeZMbItJyHb8qGGrJdddKuXudHWUVrpvFPeLsCohFJzjbtIJCI+n+iXoCeffBLbtm2rfpP8ZEUFGEorSsQdWAFPK0D5QTLkqpvRgZTAM6Fsh9HRVBYjSRVjaU2AqZrL4ZIbfo7d9z90gsuuEUyNWdA9LQ4vvqwCVQOpMcbTDE40YzEgLedaa15luSy3dlx2zeMaLZnFLLvlgNSOy+7cye8sWEhpTJnN96B3fBAf2PNjhWzCcn1Gt11ycV61+clCPGs00l7YRrksu8YSMBJa6UFpKa219Eupm0SWUqpTSvGkBKaUdTecB1KKKQ2Fw6IkjIwrpdhRysArEhxReZiMbimlZEfswmvvEyuoCYsaFSdKp8EuuvbupLk3ZdUlC2kjWzHrqLnGnRFG6Ree3/zmN41cYmDnYigN7NHzxgOgAMFommBUzSGe1mF0lNx00zqcklV0KP9S8nlElnzxOhx2whmFPw4a3XWN2dHlHxYDIGMgt1g1kJJa5jqkSw78HA7e5RghZDEgNScFOu/QKwtlUmQpFfpKJU7sAKmdcY1AevZBXxLrNe7DalIjsnJe+r4bREbgYs9L916zNbTULTOuS/YpVkpHZtc1ZtkVbrCqKpIHGd11JbxKILWbaddci7TcO0RCqahTGg0j0p53242ERKIj4cJLFlNy4SVrab4sjJJRtseWkvtuJotsNpDvRdubDmLCokbFicrDSMe2iXjRerTPHPY4Ljr0sXoM7aoxKbMuZdhtZCtmHTUCqbGkAH3/3HPPYcOGBqcAbqQgLpuLodRlB8LLYQUcUEDTcsIqqrvqEpRmRcxoLKUhRnGjSd1SOphUBahKr7wzv3Q9Dj3+dGEhNScyYnddBw7GI0PUBKS0x9f6nsPPn7m+aJ1NqYGdsinFsuwan6cxzRZSsiBWKsdSLLFSsTMqB6Q0TzFwlOMYLcWl1kN9qKaqseYqPW/OKlwMZIuVfZFWUStAWlOmXQthnjKmlJIdRdpCejxpvhyM+D6iJz7SY0t1y60oBUMwrWhQqDSMQtbTnLCccr3S4p8iQU1Y1Kg4Ual6vH8tUrE+xz/K5/YM4+pj7wMlMPJ7a4Z1lOJGyUJKzZgEwwikZB01/hX+j3/8IyczavBlDBKULtl/OhZMa2uwwjwdK9A4Bej3ubSqu+omVIob1URCo7EkJTLKChfd0aSG4ZSK0bQKY5GFr//vE9hp7i4lLaQTKjc0bks8U4MVqBlIab2jyUG81PsvPLXxkQlJgnabtrdwO33v/JMmuKhKa+hzbz1eANmZ3fNwzF5nYv+5R4LAz46FVLq0WhmX1kv97n7uu3hjYLWQe07Pbjhi/odx7wu3lC37Ypzn16tuFEmRZDO74laqo1rMzdkYc1qqtqvZQmp00zXWJJX9aH0SZOn7q363pOwVqyaO1DggQalw3W0Po7UjgnBrvhxMOISwSHYURoQspeEQ/boosh0RlIrSMBlVQGlOZOPVkx9xvdLt6gYzYVFj6oka7zC56I5uWQNNTTn+ceznLLrFxGqGdXT2MU8h0vmOQoiA/GXGHD8q/xJPyYyeeeYZx8+aB6ysQJCg9OB5XTh24eTKonAPVsBjCtDvaZRRV1hGVT2rrg6hqkhoRN+PpFQMJzWMplRIV125TQLSGTvvWtY6Kv/A6DFpeLk2FHAESG3MF5iuxjI2n1t8UwHIyaL84398TehgdsktVUrHLJqxtIv83mwhNWbjNQKp05l2ix1oS7gF0faQANPW9u1QqltL9Vql9JViS2W5UoJSRSFLKbkeUzypXrc0k2FLaVATFunuucuQQ+MKztcrcRG9T4Liois/E9xgHZW/xJhr3BmtoytWrOBkRk38f2aG0iaKz1OzArUqYExiJKBUz6orYZSSGFHc6FhGT2JEbrzmdtNjb0yAUfp8Nv4hkWG01kPyxvMMpHU6J+lWTNbXcw+5ogCkRiuoGUjlM8Wsp7RMYxkXY6yosC6aYkhLAelPVlyNjYOvltx1rRZSOXAOOZF1V0BpG4EpJTtqybvw6omPWvNQKkrDkNsyZd6VLy1fEkYkPNKTHQXNWhrUhEUEopQ5l1x0G9XqmbgoSC66xvNauxmINTjpM9Udpfqjxl9gjKVejKUE6JeewcFBPPHEE426ZjxPCQUYSvlqsAIeVIBgNG8ZTWpZpDI5ETtKr3hGFZZRctMld90hct3NTHTVpR1Pmz0P19zzt4K7rtGTheuOevBO1LBkBtIaxCv3aKmSL/IZc1xssSRQxuy6BdDLEZjlRPIiY2Ij6a5rTmxkrkVaKbGRk0BKlEng2daRh9I2yr6bd+Gl0jCt+kv8NSxELryU0TQLLZtFVtOgpBXdUiospjndhTcgCY+CmbCo8e65+p1jF12nPwbjSeD1TU6PWn48ctMld13ZjH9hN1pIjdl1OZlRY8+o3GxBgVLS4LiFk9l91z1Xj1dShQL0u6Wi6kmMUqLMS05YP+kVz2fVFa66lFE3RZl2VWjGwNH8nJTM6Nyvfn+ChdSYWVdWZ6hiifyIxxRgIK3jgZF77p9fvRsbh7ZbJM2xsnJ6o7vuKft9GosXnl50ZcZapEbXXaOFlKDUCK00kATT4fFt+O4jlxdcZYtNUoDSnCmvkIXERgVwFt/oD+hxpRE9rrQtLBIekdsuwWhrW6vIwBuJUFxpuJCBlyBU31NWuPGqBKoZDVmNLKn+jS2lOqIEo2QdDVJrZD1Ro67solufW9YM66i51AvtzFzqRcaNSijlUi/1Of9qR2UorVY5fo4VaJwCEkZTlEnXAKOpPIwSiIoYUoobFd+roH8r1qjcy3lX/VBYSOXLXOqlcTvjmZqpAANpM9WvYu5SQCrdds3xpWYLKU1px23XTukX43Z0FN1OsFSHlErB6FCqZ+ENt4YQJatpK2W8zGfhjeixA/QoQWmhpI1Cbsm6Gy/FllJ6cXr5JRNvUBMWNbqMi7yj7KJbxYePxUeaYR2lpdkp9UK/+Lz22mt46aWXLO6KuzVKAYbSRinN87AC9hUowKiaRUrNiQRGZBXVXXX1eqMCSMkqmqEkRhqShhIv5hlPuuDzOOVTX5oAo+yqa/9c/PAEA6nHTrEckBqz7BpjTAUaGsjSjtuuU0BKa6A40UhbGNHOSNG4UmExbY2gJdSCcDiSR1qKHyWXXQ0qQamwlpKlNCcsppoG5Iq4gXjlWIOcsKjRcaLyTiipUZFFtx4taFl0i2n45laAEho1shUr9ULzl8qsS5ZSLvXSyBOyN1eQoPSgeV1YsqhxidvsnQT3ZgW2KyBgVMvl40ZzGFc0AaXktktuupTMKJ7JiUy6Y/lSLwSp2TIJQMg6euSHzxSf1eYyXax9sBRgIPXgeZcq/WKlFiltt5LbrtEz10kgFdZMEVca0hMeRcOIdpGFNIRQuAWtBKTRVlGrlGqWythSSpBEAEpxpbI8jA6m+Wy8om6pt6ylwU1Y1Jw4Ufk2Zxfd+n7gZRSASr00uslSL+IPX5QkLf+SQGostk7fc6mXRp+Q/fmCBKVTOyK4cvFc+yLxE6xAgxSg3wVVLavXGlX0eFGyiuowmk9klC/vEpNZdhXycisf6/XlW3+HvQ48gmG0Qefo5mkYSN18OkXWVizTrrkWqfxvozXVaCGlYcu57ZZMbFRlDGlhGwVmzIkY0rauVuHCS0AajupxpQSp5L5LbrwEpfSimqWUh1cHU4ot1S2lhdhSRXfl1VRvWEuDmrAo13IYtJZzm/KOYxfdxsjuBuuoEUplVl35VcaOcqmXxtyHWmdhKK1VQX6eFahdgQKMalkk0jmk6auoN0olXqRlVC/vMq7oNUcJVlUL3mvffXAldpq7i1ik/ENi7SvmEbyoAAOpx05NgqUxy64EUDOYGoGUtmnVbdeJTLvmGFIhswFI6T+FVTSf7ChCIBoNIRIla6luIRUuvFEdTLdn4qUMw2QR1UvECEupokIhKM3osaVkTXVjbGlQQbRZcaLyrc0uuo37kFv1euPmkjP9f/beA1ySqsz/fzvee+fODAxD3sGELMiPoIIL/tBdFTAvrmlZ4/5NIKz+VETWsLqKq645r6siuLIoICCoM+RhQCQMEgeRDAMDk+OdGzr/n+859fZ9+9yq6qrq6q7q7lPPc2+nU6dOvae6uj71fQOXepHZGNn9yyzzgtdbtmyxpV56P02RtzhsUHrK0XsSFFO7WAukwQIMo0hKNFNpqOREWh1tqDhRgCdcdSfKNfV6W6lGU+UaVQLAKPbvnNs2Knddu1gLWCDtw2NAgiZn1JVlX9qVfsEu+7nt9gpI2fS6VmleufGiVilAFYDKZWGgaqjnTt1SXHg2GoBPnYlXQ6mjmiqltKH+GgDTFCxwz31i1aahy5yr64kerWqKJrVYF93eWT4JdRQ1RwGkWBhIpbsubmSZUGpLvfTumIhrSxZK47Kk7cdaIJwFKtW6UkRR1kU9VgGgjWbMKIB0olRTf1BGAadBYRTK6Dd/d2e4AdnWA2sBC6R9OLVuiY1kQiMJpKykYjdNt92frPg8rRYladgU3QRSNQ4X+RLJjqCOAjpRGka58KrXKA+jgRQJj6CYomapUkCooWIaULe0WqpoN96mS29d1TRFmZikkh4Nb+bcZONEcYxZF93en9iSUEfblXrh2FEJprbUS++PjTi2CCj985Xn0dY1D8fRXar7gEJqldJUT9FQDK5crasERkoZrel6o3DTnZjRquhOuOtWarR9GnVGNZTWfBIYmUZ73pEvoU/++LKhsKXdyfYWGHog3Ty5jn51+7fokU33UC6Tp9cd8p45NUBr9Rqdc8uZ9NDGu+ijL/8u7bPwWe0t2+UWDJqATAZQqZLKLLum6y4PzSvbbhxA6gqeTsdz3Hmd95FdF+VgVK1SKKQA07wuD8NAWkTdUkBqXpeKUal7G0SYo0q5qtx4y6WyAlPEm1bKeNRqaYjzZEezN8wJixqZA6ieeRc1KLmskdZFt6PDN9LKyKoLhbTXC5d6wXbdkhnhxpU+V2i3/9WrV9PKlSt7PUy7vZgsMGxQeuLhi2n/3UZisp7txlogmAVwzahhFCDaINQbLdW1m+7kDEBUu+jCNRdlXfAHOA2qjPIoXvr3b6P3f/4HwQZlWw28BfoKSB/ccBctf/DX9MCG29XEACCPeMYr6M2Hn0rF/GjLZG2d2kjXPfRr+tMTy2m6slN9tv/uh9Kbn/8vTaCs1Mr05aveR9umN7as+64XfZJeuN/Lmu9des9P6PqHL6FXHfQOevXBySRlkQP0iyM1lVK/OFIvt934gFRjactixJE2P+P3M+TEjiKeVKumSi2Fy24BSY/ySimFago4RbwpapyCNqGUAkQr5YpOftQsE6PhlN14uwmmNk70gERPmtZFNxnzI7MuMuz2cmmnjrrFjy5btowmJyd7OUy7rZgtYKE0ZoPa7qwFhAWQowOlXeCeyzGjZcAo3HRndDZdwCgAFDGjgNMdpZpqH3b5h5POoDee/K9hV7PtB9QCfQOkDIVu81DMjdBnX/0/NH9kV/WxF2gyxH74775Jz9ztQHp00730/RtOp0P2eTG978X/Trc+fiWdf8e3W8DTbJOW48CMI3VLbGSqpAoPDRoL4rYbd+kX/4RHmmEBmVIt1VCa1W67I3nKIkvvaJHyOR1rmkM2XjU52o0X+45svBW48laRkbemysTAjbcbiY+GGUSTjhPFrFsX3eTOTEmpo1zqxYwdxWu32FFb6iW5YyTuLQ8blL5oyTgdf8AucZvR9mct0GKBWr1BpYqOAUU5F8SLlgCn1boDo7r2KMq8AEKRYRfqaBQYxYahjkIltYu1ACzQN0D6+3vPoYnS1qYaCrX057f+R1P9lKomwysUVIZPuOZ+c/mHVPsluz6XPvy336A12x5WQMrKpwmfDLZT5R0twJuWQ8ct065USBlI/eJIH93wZ/rZjWfO2aVu1iJtC6SaK3XNUpWJV7vvoiRM1nHf5Qy8SjEt5qlYLFAmh4RIukQMFNOqU7cUMFpxsvECUvGaobTTjLxT28u09sGtQ5iwKPk4UT5oSxMbaGJjd9K7HrHkMfrJm89Ky1c+leNIQh0d3+8fCQopFq9kRmbtUVvqJZWHT+RBWSiNbDq7orVAiwUgOsDDrFTRymi5hjqjGkq57iiU0CnAKNTRGSerbqmmoDXqYoE0quUGc72+AVLT/BzX+ed1t6qPGCqlOsrKJ6+0b3RuAAAgAElEQVRrgmqtXvFUSI8/6O0qbhT9my68aTgUzBqjsuSL+dyvHin2xU0l7UUt0tYzouHcKwagFI9CVtUsLYzlKJvPzJaEUdl48zQyVqRsRseaqmy8SCOeaaiERirRUU1n4kWMKVx6+bnKyOvEmIaZ12FOWJSGOFGeq+1rV1FlenuYqQvc9uSjl9NJR10buP0wNkxaHZVA6lXqBWC6efNmW+plAA/QYYJSTN8rD9jFKqUDeBwnuUuAUWTSrQBIq6QAE/Gjk4BTVWsUyYwatKNUFXVHoYxCQa11NHRk2OUapB11ZFceCAsMDJAyNEol1ARJdsnFzOGzZ+52UFM15dlkVXXdjseV+64JtWmZdbc4UjO5kamQ8jqm2+4jUEn/cCZltM+rWtIEpKyWohwMoLSZkbeYV4oolNPiWIFySGDiZOLFI5Ie6fpWSGjU0CVilMuuTnzE5WKgkgJUa9X2GXmHOWFR0vVE5XcPLrrbn15FtepM7F/JfRdupc8ffzFBHbWLvwUeWkM0MdVbK7VTR83YUQCpLfXS2znq5dYslPbS2nZbg2QBXBdVqho8y3XSimhNZ9CF6y6gFHVH4aY7WdLlXdAGaine63T5n9s3d9qFXX+ALNC3QCrBU8aQststQ6dMTuT2Gd476+bPK1dewOiJR3yUnrP4EAWqi8f3Vq69ZsKktMx/u3qkrJSinZ/bLvbnx9d9np7Y+pf2QDqHVr2t4e+aOzfZUUvXZglRJ+kRoBlZdkfG8yrGVGfhhdtulrK5HI2M5lU8qQbTAhWQYTOfJWTwhRsv2wRgWqlUVIwp3Hm1Gy8SH3mXirFxosnVE5VHWTcTF1kX3eBnt53TRA8+Gbx9XC1RdxT1R7Gwu66pjppQaku9xGX9dPZjoTSd82JHlV4LwDOsgiSQjnsu3HSRsEgBaQlqaUMlL4JiipjRiVJV1SKdVLGlncMoLGOBNL3HRxIj60sgNd11pRIaFkhNo3Pf96+/XcWfzh/ZpW1ZmCQmTsFbQyt/DJysiLrVJPXLtou+HlmvY0lZJY0v027wLLtBgJRtPRtbmqXCqFZKoaAinhSPo2NFDaZ5JyNvUZeLAZgqewE+azWlkpbL+CtTDQpqBVBaU6ViuIbp8IJoeuJEMe/dTFyE/q2LbrgzWRLqaH7efoRkRrzIUi+czMiMHbXJjMLNa7+2tlDarzNnx91rC1SrDeWiCwidgUJaadCUSmBUpxmlfjo1RuGuWwWMAkp1Rl2sF8dia5DGYcXB6qMvgVRm3DVdajsFUlni5dgDTwxUFiapQ8ItjlTGj7ILb5Bsu9iH/17+7/TktvvV7nQTSHX/0RRSOTjAc3E0T/lRJDPKULbgJD7KIuZUZ9+VYIoyMYWCBlOd96hB9WpNJT+CSoq/0kxJqaUA1qmJMq358xaa3FpKaooT226a4kRhhG7WFrUuuuEPs6TU0bClXgCnS5cutaVewk9xX64BKF1730p65ObL+3L8YQd95JJxOvGw5Go+hx2vbZ+8BRAfClUUNUaRQVfXGG2omqIMn3DhBZRCKd1ZqdEOlHsp16gGASSmXbA1SGMy5AB103dAimy71z54gZoCt/hOCaRm3VCOIZXZd+Vcmll2g5SFSfJYYCBVgOe4o3olNwritou6pF+7/EOq5Er3gdTAXmeDze16uOw27S0+B4yiRml+DCop4kjZlZdLwmRVFt7CSIFGHCjNF3WMKTLy1htaLcXfzHRJAerGJ7fRA398OsnpTWjbi6mWfRc1KNl6onLnrYtuQoeCz2ZXryNCQqNeL0tOeKq5SamOwkWX/+AVwS67Vh3t9Qwlv71hg9JFY3n69Mv3Td7wdgSptoBKXgQX3SpUT1LqaBk33qGO4mZ8taFiR5VLbqVOO2Zm3XWRWbceI4zCUBZIU324JDK4vgJSmZQIMPquF/3rnPhOGVvqlWXXrFsKy7uVeGEg9SoLk8iMGRsN4rYbNLkRuv7RNZ+jNTseUFtJtPRLCCBtlojJZylfzBDXLM3nsy1lYuDCCzCFUlocKao/lZE351QwRYB/pUI7t03TDReuSsP09nAMiykN9UTlDlsX3R5Of4hNlStEKPXS68UrmZGEUQZRhtIVK1bQxo0bez1Uu72ELTCMUHrK0XsS4NQu1gKmBVBfFPXZoYrO1EirowDTulY+ERuKWFHEkMI1F2C6Q72v34MyGvfyDyedQW88+V/j7tb218cW6BsgDQKjmAcZXyqVUFm31ARVuY5bPCq35zGYymuS8++WbddNJQ3qtuulkracj0Kcm8ImNjKV2aZtnaRG8rX5XJUuzTRU7GiukNFJj1TdUoAp4kmhnM668Y6MFFXio5HREeXeq5ThRoP+cMk9tOmp7pQSSfJY8dp2PfM6qmfSkbCIx2hddNN4pOgxJaWOInYUMaRm3VG8NpMY4fXMzIxy17XLcFrAQulwzrvd61kLzKqiDarWtYsu4kVnAKeOmy7gE3GkAM+JmapSTFHiRWXaRS6NLsAoRmhrkNoj1bRAXwCprC3qNYVLdn1uMyOuzJxrtndTRxk0TVCVaiv34+Xum9ShJUu5mG67Jphypl08YjHLv/A+XHjLD+nup29IViFVAxRWDQikciXEihZGtEqKLLyAU8SW4n0dXzqi3HbH5o2prLyjY6P0wJ+eoPtXrk5qOnu63bTFifLOWxfdnh4GoTd2x4OhV+l4hXalXhArakKpLfXSsdn7vgMLpX0/hXYHoligQQokOYsu6osCQMuVBk3XdPIiFSda0gooao1OVWo0UdaxpNtLNYKq2g1llHfnUz/5LR10xDFR9s6uM6AWGBggNUFz69RGuuCO79ADG25XUweQfMGSv6NXHPhW2mfhs5rTiXbfu/40lU3XrcSLW1mYFz3juFQdDqbbLl7LTLsMpkFV0i2TG+jryz5EGceVVdOrQL2EFNIWRvV06W39QJWJgUo6AhDVsaYAUk6ABDAdmzeqwXR8jK7+H328DPaSvjhR2Nu66Kb/qEtKHQ1S6sXMrmtLvaT/eOrFCC2U9sLKdhupsQBiRZ3ERdUGVFFSiYtUeRcopNWaTmRUbeh6onDNBZQim+4MZ9LtnjLKdvrm7+6k3fd9RmrMZgeSvAX6AkiTN1O6R2C67TKQuimkpkqqIM/FJeOCm39Ad6/9w+yO+ymUPuaJ02U3CpDy0FRJiIKOLy0UNZyqWFOUhimiNEyOdm6cpodvX5fuye5odOmLE+XdsS66HU1sz1ZOQh1FzVEAKRbTXddMZsRQunr1alq5cmXP7GI3lG4LDCOUnnj4Ytp/t5F0T4wdXawWQC31qqov6iiiTjZdxIcqhbRaUzVF4YrL8aFIYgSVFGCKz1DWJYTmEHn8tgZpZNMN7IoWSAdkar2SG/lBqXT3Nc2wZecG+spvT6XCaE5/1CMgDQadZl0aOT6PU6kzfsSJZvMZKozkdIypct/VrrzrHtpGW9dODsgR0bobaYwT5RFaF93+OOSQVRcKaa8Xv1IvXrVHly1bZku99HqiUr69YYTSVx6wC6E0jF0G3AJOBt0aFFAAaZ100iIFolBIoYKi5qjOoAt1dBpwqhRSndgIUIo4017AKJRRKKR2sRaQFrBAOkDHA0OpzKrrVZfUjD11M8Oy239FNzz2G5XsZxCAdBZ2GyqzrooxHUUCJIBphp5ctYUq8G8ZoCWtcaIwsXXR7a8DDZl1kWG314tXqReGUTN21JZ66fUM9c/2hhFKX7RknI4/YJf+mSQ70lAWgCqKeM9yjRRQTlcbVEU23bqGT7jqAjZLKOeC5EUA0CpKujRosgRVtKZKwMC9t1fL8458CX3yx5f1anN2O31iAQukfTJRQYYZtAQM4ktlWwVqLiejTdvX0/k3fZ+enn4oMpBqCDROdM2ao17vO3vrV/olYAxp024tdU6dFxlSsA0gLY7m6cl7Nwcxc5+0SWecKBuvNLGBJjZ2JzvOvgu30uePv5iOWJJAbZI+OTrCDjMpdXThgafRwgM/roYr3XUBoV7qqC31EnZ2h6u9hdLhmu+B3dsGqVIugFCooABPpYpW8Fo/B4iixIsCUvVaq6K65qgu71LpcvIiN/vbGqQDe1R2tGMWSDsyX/pW5hhRM+MuIFQmN+LP/dx2sXdbJjbQFy/5II3NL7RiZYibad5AqnHVHRr93HLdP5vtzWVwbkDKGwaY5rK06fEd6ZvQ0CNKb5wo78rOjQ/RzMT60HsWZAVA6E/efFaQprZNCAskpY5yqRcGUkAo/7ll1gWo2mRGISZ2iJs+essV9MjNlw+NBeC+a5XSwZhuuOY2AJ1KGUVsqH5E9lwon0hqNAW33LJWP3WMaF2Ve4EqCuUULry9ihc1rW5rkA7GcRj3XlggjduiKehPZtPl55x1l9XRoBl3sTu33H8t/ebu/6ZsPjsHHoPsbuTERiEV0shA6uzEtrVTVK/pkjj9uKQ5ThT2hIvu9qdXUa060xXznnz0cjrpqGu70vcwd5qUOtqu1IvpqgtAtaVehvlIDb/vFkrD28yukaAFmqqods9FvCgy5kIRhUIK1RNJjQCleH+nAs+ak1EX2XXRRpd96WZJl3YWsjVI21loOD+3QDpg8y5dcaVKGiTjrlddUpjof1d8l+7d9Mem21yYyPeuAOksfeoZ9FNAg3xORBMbp/syhjTNcaL89bIuuv17onloDdHEVO/Hb5Z6YZddzqxrKqR43yYz6v089fsWLZT2+wwOx/ihiiJWFAmLyjUdG6riQ5G4SLjravWzpsq97ERJl6qOH90xo9VSwCtqlCa5WCBN0vrp3bYF0vTOTeSR+cWSmjVJpYuv4jaPE9XmHevph1d8jqZz21oAMMggIwOpC3S2nEbli3ZA6vTlOhZnJ/oPSOGe+1qqZ44OMg2JtOl24iLrotvdad05TfTgk93dhlvvYdRRVkptMqPez9OgbHHYoBSZd088bPGgTN9A70cdMZ4OiAJA8VzVEXUSESFJEUBTg6iOFUUplxkVO6prjkIVBZhCVU3DYmuQpmEW0jcGC6Tpm5OOR9SuLqkJpUESHGFQKAXz5ctOocJoviX0s92A4wTSFkaNGUgnt5SoNJVAGtF2BpzzefrjRDFk66IbemJTt0Ja1FEYhhMZMYBKl108v/7662nDhg2ps6EdUH9YwEJpf8zTUIxSlalrEFRRKKIAUZW8CApnTcMox46ilAugE48AUcST4hHuu4BVJDBC7GjSqqicN1uDdCiO4tA7aYE0tMn6YwXTdZdjRzmWNEqCI+z572/9Jf3h8d/oeNKAN9t6AqQOqfopoLOla9wHPr2jTPhL85L2OFG2XTdri9osur05QpNSR/Pz9iMkM8IiM+viObvr4jGfz6vXcN3dvHkzXXfddb0xjN3KwFpg2KB00ViePv3yfQd2Pvtxx1gRRToLZMCVMIrYT51NV8ePAj7hnqvqi6rnWgnViYt0pl2sE/BSrWfmskDaM1P31YYskPbVdIUbrKxL6pV1V9Ys5faK7XxiDL73+8/Q0zMPUybgcMICqcOWundPFdQvC6/H6VfddeRlbpt0AynKuHyEGpRuNyvrohvwS9EHzVavI0JCo14vi17wbYLLrheQumXXtcmMej1Lg7u9YYTSU47ekwCndknQAkhYVIdbLRFglONEy4gRdVx2AZhNZRRqaA2lXLRqOllBjdEqTZWR1EiDaZpUUbasrUGa4DGW8k1bIE35BHUyPNN1V8KnVErNrLxNZPOKJ51YT/911b/TVGNr4OG5lX7xAlVPIHU+aKJkHLVIxR5UZ2q0Y9N04H3qTcP0x4myHSoz21UW3W4tNotutyw7t99yhQilXpJYlpzwlCuMskIKIDWh1JZ6SWKmBnebFkoHd27TtmdKLFDZcxtUa2j3XACmKuXiACriQStw1XXKu0yruFHtugslVAFouUYTeD+lqijb3dYgTdsRmJ7xWCBNz1zEPhJZY9Qt427UBEcY6ENP30v/vfzfqYh40gCLdy1SgypbkhOFr0XazmV3FnbnKqRpA9J+cc+FTa2LboAvQR81SUod9UpmxPGjbpl177//frr33nv7yLp2qP1gAQul/TBL/T1GlTm3od1yAaOAUg2UOhsunkMxVXGgKla0RpUaqcy6gFTEle4UdUWnqrVUqqJyliyQ9vcx283RWyDtpnVT0LebSor3TIUUr2XGXQmzXrux9E+/ohUPXUL5gqhP6tF4Dih6ZcVNEEjr1QZtWzeZ+Kz1E4haF93ED5euDOCOB7vSbdtOETuKGFIsssyLnzq6dOlSmpxM/nvbdudsg76zgIXSvpuyvhgwXGlV5twa3HMbCkRVfKhTW7SilFDEi8J1l2FUx4mq+NEqXHV1fdEpJ24UCmraYkXdJsOWfOmLQzSRQVogTcTsvd2oV21ShlA3pRQjbAelm7avp18s/w6tKz1MOSQ58lnCxpG2d8t1NhYm026b0jD1WoO2rU3ywhZxou+iBh3Q2wMk4tasi25Ew6V8tbWbifDX6yVIqRdOZsRKqS310utZGr7tDSOUnnj4Ytp/t5Hhm+wu77ESAwSIctIilagIbrpO9lwAKtxwlduuU9IFiimSFk2VUWO0QdNOrCgy6Prl/OjyLoXu3gJpaJMNzQoWSIdgqr1cd6VSKrPwmgAr4dQ0F6D0O5d+msojO3yhtB+AFPu2Zc3OBI6I/ijjIg1jXXQTOEx6tMmk1NE9jrmIRha/WO0lFFGpkHJ2XQZRzrBrS7306KAY8s0MI5S+aMk4HX/ALkM+8zHsvlPCBe61SFaksufWdE1QFS+qXHM1kAJE4YoL91w8h/pZrpOCUC7vgphR3aZGVZ/kkzGMvCtd2BqkXTHrQHRqgXQgpjHYTkAJZbjkREZeKinHnLZTSdHfph3r6buXfZrKxR2UzbkrpZGBVA1Y7F9Lply/LLwuzittFFJsZWLjNFVKtWAGjaFVP7nnYneti24Mk57iLpBVF/GjvV4AogBShlEJpbLUCyc0sqVeej1DdnsWSu0xEMoCDVLxnIgRrQrXXLwHhbPS0CAKBRTZdWdUmRahiDquulBFVVmXslPaRcWV9od7rpu9LJCGOoqGqrEF0qGablJxogoscEJDdrd6XcWT8qOMJZUxpQyyXubaDCj97WeoVNjuCqWpAFIHbv0SH/UKSBuZo6mWeVdfHX3WRbevpivSYJFZFxl2e72YpV5k/VGuNWomNLKlXno9S3Z7FkrtMRDEAqglyooolE5AKNxz8R4AFM8Bo4BVgCjiRaF64j244CoFVNUXhWsu4kW1Oy+75/ZDrKiXnWwN0iBH0HC2sUA6ZPPeLp5UKqZhkxwBSv/t3PfTwj3GKJttrVIaJ5A6XKlnLkwMaQAgndxSotJUN6/I+ytOlL8e1kV38E8USamjsCyXesFzdtflRwmksuSLLfUy+MdkGvdw2KAUc/DKA3ax7rsBDkbOmqtKuMA9F+qok7So7MSPzlR05lxd3kW75+pERU7yIpVNV78HEJ106o1CSuinWFE3c+2+7zMICqldrAXcLGCBdAiPC4ZSCZym665b1t0g7ruA0s/98gM0f7fRFigNC6TBoNOvLIzHPcSmy6/759M7yoS/+Jf+ixOFDayLbvxHQlp7TEodXXjgabTwwI8rs0hllDPrugHp6tWraeXKlWk1pR3XgFvAQumAT3CI3UMYJxRRlS2X40RZEXVccxV8qlqiXOJF1w9Fe6V+KvhE1lxd8mUKCYugkDplYaCwDsLyktf/E73v379POKfbxVrAtIAF0iE8JmQpGAUd9XrzzywHI6GV3X0VLPqcIG+460q68NYf0viiWSj1AlINnr2tRernstsNIO23OFH+SpQmNtDExu7V/zj56OV00lHXDuE3MH27nKQ6yqVeGEZhHa47KpMZSXV02bJlttRL+g6joRqRhdKhmu7WnXVubM+65gIuHUXUccltuug6IAq3XERMoYYo1puuou7orAKqkhVVNKACTqGu4m+QlmNedyK993PfawKpTF43SPtp9yWaBSyQRrPbQKwl40kllLqVgQkTTwrj3HjPVXQBoHSXEco47rve4NlbINUQPPtfTmZ1pkY7Nk3HMr+Z7B5E+fdTg55LtVqFGg3ldBNL393uZPvaVVSZ3t6Vzey7cCt9/viL6Yglj3Wlf9tpeAs8tIZoYir8ep2u4VfqBRcrMokRK6W21EunVrfrx2WBYYTSI5eM04mHLY7LhH3XDxgRaqh2zyWVYKiKRwZR+ahgtK7aoYwL1gN4AlbhlgvFFO9zGZed5ar6DIpof1wphJu+17/3NDrh/ac3bzjK8Az0JG9KhuvZth4EC1ggHYRZjLgPXvGkZoIjhlXZXuFcm7t3f1x1NV1w6w9o3i6jlMm0U0LF6bclG66fW240l91eAGk2txflF/yQGlCfa2Vq1GtUV8mjAKa1traLOKUdrwYX3e1Pr6Jadabjvtw6AIT+5M1ndaVv22k0C+ycJnrwyWjrdrqWWeoF/bVTR1esWEEbN27sdNN2fWuBWCwwjFC6/+JR+uBRe8Ziv37phF1zAZFKvYSLrgOiOlOuk7DIcctV7rl1nYyIy7lwzKiqO4o6owBU5Z5bVwmL0Mdgoqie5Y9853w68IX/V53j5XnezBvQL8eEHWe8FrBAGq89+6o3t/qkXJvUrSxM2CRHMMalfziXrnvwYpq3cIQaKs/RXDXUP740KpC6bEu85aWQ1qsN2rZusuN5XLTvd4gyz6N6vUal0oyCUaWS1qtUr1WpAThtVB3VtOPNxdJBNxMXYYDWRTeWaYq9k6TUUVvqJfaptB0mZIGn71tJf77yvIS2nsxmF43l6dMv3zeZjfdoq+qeu6OIAhZns+VCGdXxoCppUV0nJeIY0TJAFFl0lSIKBRRgSjqOFCVeVBZdncRIKaeoeDBg7rnmFD338KPoQ988rwminDXdDU6xrlVLe3SQp2gzFkhTNBlJDMUvntTLdVfWM1WM1+ZEetkf/5eue+AiGl04Ej+QmtzZrtZom8/rtQZtW9sZkC7a6wO06x7vp0oV8FlXQFqrVqlcLlGtVqVateJAaZXqANQ6wNT55UvgIOh24iLropvApAbcZNrUUZnISMaP5vN5dSFjS70EnFjbrOcWGFYoPeXoPQlwOkiLVkN1HVEGUQ2e+n2omYBNrYJqGMVrgCfaICGRrjGqs+VCGVW1R+Giq+qNziqigw6ifFx8+ufX0G57L2mqo/L8LmtN82+AhdJB+kYF2xcLpMHsNLCtzMy5rIxihznBER5ZOeXapWGh9Lc3/S9dfe+FNLbLCGVzoiSMV9bb5vttFNKYgRTdbVmzM/J85wp70zMPvIwyuay6swrMhP3K5TJVKxWqAkyVYlpVz+s1wCn+4M7Limnvoke6XVvUuuhGPpR6suLqdURIaJTEErTUi8yya0u9JDFTdptBLWChNKilUtbO+a1uIDYUMOq45OrEQogPRcIiUoCJz0pOhlwFonjtuOUCRKVaqmuHOqVdHEUUqmgFMaIDrojKGT7pK+fQ/of9TbOklwRQWV/aBFMLpSn7nnR5OBZIu2zgfunejCeV4GmWhOHP+JH3sd0J9rIbz6WrVv2a5u1apFzBSfsdBEhdoLMF2cLUIm2noBLRtrVTStmMsszf7eO0YNfX0+gYarFmKZfPkbrbih+2Wo0qFQ2mlXKZKs6jUkwBoyrOtEo1xJyqBEjdXayLbnftm/beyxUilHpJYln0gm8TEhrJCw6z7qgEUTy3yYySmCm7zbAWsFAa1mLJtcdvM//V6tp1luuHVhw1tAqV1HHNZRddqJ8qZtRRSWcqNaV+shqK96GWAlynnZIuet36QCYr8pvBI459A731Y19qOddz/KhMWieT2PHnsgxYckeJ3XKvLGCBtFeW7oPthIFSM540SI1SmOCS639BV91zgSoJUxjNNVVE79hSx3Ce0GkoqAGAk5VLr4y3ExunqVKqRZqxBXv8RmUGzRcKVCiO0OjIGGVzOfUeMjupDH21KlWqFapWtBsvAFW59dY4vhSPnACpHjucWhfdSFM7cCv1mzq6dOlSW+pl4I7CwdwhC6Upnld1g1iHGmkl1CnX4jzOvtaflVV2XFKuuQykqq6oAtCactWdQuZcxy23VAeI6jhRHT+KfoYPRHEELNrrr+iMs66Yc+MRb5gqqZtSambhTfFRZYcWgwUskMZgxEHqQsaUmkqoqZRGhdJfX/1zuuqeC2nBHqNUHMu7l2Dxy7QbOAuvh+urlyrrTGRUIG1kXkyFsQ9SJpulkZExyuULCkyLIwDTUfU6l8tTJpNVmfRq9RqVS2Wq1uDGOwumOgGSk5m3iuRHWjlFdt5OF+ui26kFB2f9O7pXYtbXSH6lXrzqjlp1dHCOu2HZk2GF0hMPX0z774Z8ESlanEsBgGiLO66CUKeMiwOkKNNSgYuuct9tqFhQrAcAhfJZrmo1tKmIooQL4kSduFBVTxSlXJxkRSmyQs+HAlfdZx9yZHO7UvGU+QJkjWl+Lj1mbIKjnk9dIhu0QJqI2dO9UVZKMUqzPql8bcaWon1QpXTT9vX09Qv+lUqF7TQynicSYaXKOoGhM1rpF68su9j09I6y+gu71Bqvokbu7ymbhSI6Qrl8noojo1TIFylfLCowHRkZJSRoyQNMs4BxxJLUqVQuK5fe0sy0SoBUAqhWK03VFHGmKjNvHfG8+Avv0mtddMPO6OC2X7uZCH9JLHsfdwvl5+2nNi0Lo7vFFXEyI1vqJYmZstvs1ALDCqUvWjJOxx+wS6fm63h9zhWoQBQl2IgILrhQPPEe4BNJiOB+q8q4KLda3aYCt1wAaU3He8L9FtlzlToKAHVAFOAJ91xkzVU1RS2Iqnk79m2n0HFvP3XOHJolXszQDAmnEko7PhhsB6m3gAXS1E9RMgP0q1FqZt+NGlO6cds6+up5Z1C5uJ1G5ucpm3fiSnsGpGJDwsxRgbRUfhM16CjKZsqkhwoAACAASURBVPOULRQUcOYBo0opLVK+MKKgFK6888bmKWDN59Auq4C8DpegaplmZkqqfiniTTnWVMGpk50XUKoUUwWn+In1T4JkXXST+Q6leatpVEc5hsi8QJmZmSG469rFWqAfLWChtPezNhsbqmM9dVkVrYYCOpvlWxwlFMmKJJjquqLaTRfKp05UhPAZ0iVbFJTqTLmqfIt61AmP7EL0nENfRB/48tmuMMpvetWb5vO/LAcjb1xa+w6uBSyQDu7cdrxnYaCUlVNTIW2X6Gjj1nV0033X0FWrLqR5uxQpm3ek0i4rpLMoOvcHpDRZpcmtM6HtNzP9eqpWn0+ZXJGyuQJlc/nZR0Cp+nNU0uIIFRFjOjZGBYBpoUi5XEHBZRWgiR/CSplqVdQxLVEFsabVqk6EVCnrJEiIOVVtnT+X0jHWRTf0NA78Csiqi/jRJJY9jrmIUH8Ui3TfMpNcSCi1pV6SmCm7zTgtYKE0Tmt69OXEhgIK9R+UT62EQv3EewDPZtIiJzGRqifq/AFW2R0X6wA81Xt1csq21FVcKAAXcaPVRp0mSxZE5YzIuFFzpkyXXXbblfGjbvVJLZD24PuTgk1YIE3BJKR5CGGh1GyvwK/NXcP1m9fSTfdeTVfecyHN322EckUzA2+b0i8mU7aJEW11B54LpNWZGu3YNB16WmamjqaZ6aOVuy5lcpTNj1A2X1CKaUbBKcATsaR5KhQdV95CkeYvWKiy8SLOVN0VhGqayVC9UVeqKWfnRemYSrlC5fIMVSrIxlulKuDUAVMdZ1qnRr2qxm5ddENP4VCsgMy6yLDb6wUgCiA1YZQvNtwuSvCeLfXS65my2+uGBYYRSmHHVx6wS/fcd0WCIkCiShrovKdcc53suBwPWq3qBEYAU0Cmqi2KNnDfdVxvET/K9UWVe66jjrKbLpIUKTfdqgVRt++JGTcq23jFkEpVVMaQShW1G99J22e6LGCBNF3zkbrRSMXTdM1lVVQmO4qqlGLHf33tz+mquzWUFhFXmlAt0nq1QdvWTYaeCwWkU0c1xw3FMwOlND+iH3NIaoT38jrBkePKOzY6TplcjsbnL1BAqhMgIQ41r7PzUkbFv1SR7KhaU8opu/IiSy9UU2TqrdWrKv60WtpJ29feS5XpbaH3IcgK+y7cSp8//mJCjVG79JcFklRHvUq9SHVUKqM49levXk0rV67sLyPb0VoLeFhgescWuvFnXxg6+8QCpeLeMW7UqrhQlYNhFkIZPJVLLlxzkagI3kYq061WQtk1V0GpUkS1a676XNUNrVNZQSky5XIbx01XfaZdd+0y1wJecaPcUiqdZlIjE0pNGLWJjQb/iLNAOvhzHMseRlFKAVFYgiY6QlskO/rEj/6ZdtlrjIrzjGRHRumXbtUirdcatG1teCCtVpbQzu1vnlPKJpPNURZuvFBMlTuv48qb14/FkTGliI6MjisAHRkdo2JRx56OjCIJEkA228zOC7NCLVVw6gApsvSWyiWlpq59YAWVJruTsQYQ+pM3nxXLMWU76b0FklJHsadLTnhK7bC8sPCKI2K1dNmyZbbUS+8PE7vFLlrAQmkI43LoDh4VeDYUhOI3EFcXyi0X4In3nOdIFAiwhDoKMIWiqZRQxIQ6z1EvFH1hXRUPysmM6nWaKmvohNIK91ydWReuvn6pEEPs04A29YoblTDKz/3iR2Wmdf6twHt2GXwLWCAd/DmObQ/9oNRLJZXrSDj1G5RKdvTLM6hc2E7FcSiMrXGlmnKNVD6edUpdbmUGqFW6Zc3O0HbzAtLmCTmbU4mO4NKbzRcpB+UUsFocUbCJTLw5fA4QRXZexJkiEdKofiwUkBwpr1RULLhLXEUyBlXPtKxqmT74p9/R5PbuBAiefPRyOumoa0Pbxa6QDgskqY4uPPA0Wnjgx1uAVGZQdHPZsqVe0nHc2FHEb4FhhdIjl4zTiYct9jeogFBdK1Tf1FblWTg5kQLSWQidVUT1exUHNrlsC9aFiy2rowBSuPTiPVXOBVlzHcVUAaiC1Lou+eJcbFhR1H/a/Fx15Y1IVkb9FFKb0Cj+c04/9GiBtB9mKUVjDKOUShdfWUqmXUwpdhfJjn582dfpqZ0PqGRHuSJcV8USuE5pNCDdtnaK6sh+EGKp1xfSji3vmaOQ6i7EgDNZyhVGKYM40xyDaVZBKlx3m+68+YKKNUUt0xHEnBYKNDY+nwrK3TenysdkMvixJkKy3fVPP0p33XB+iBEHa2pddIPZKe2tHlpDNDGVzCiDlnqRcaQ2mVEyc2W32hsLDCuULhrL06dfvq/r7zl+JjkpkemKCzDk+FC40+JzKJy6hEujBUKVQupkyWVVVLvharUUZVo0iOoMuijXgtcAVLjwqjE47sC9ORr6eythYNTvRiTfmDTLvVh33f4+PoKO3gJpUEvZdhqrnOAJCaZutUrNGqWmUir78jLthi1r6cZ7rqalt/2KxheNKBfebC5AFt4ACuiswup+33Ni4zRVSrVQs+4PpA6UioRL6g5hfkzXLc2PEWUz2qUXSmoOsIpSOE523kKRRkbGFJSOjo2rR7j2op5pAappLkO3Xn0ebV6/OtSY2zW2LrrtLNQfn++cJnrwyWTGOr7fPxLiR7H4FUY3y73YZEbJzJfdau8sMPRQqtRPfV0BCFQQ2nTHnS3XIkuyKM8gJ+ZTAyq73GoIVVlza7gFrN11AZoqOZEDo1A9GUgBtHiuaociLpV0zKlVQ4N/BzqBUbPEC25ISgVV/l4EH5Ft2a8WsEDarzOX4LjDQClgtROlFLt5wZXn0O9uOY8W7jGPRsfzlB/NtQiOmpQNgwTItOsXERIFSDGCbZs+4qGQzgXS2RFnKJcrKvfdTB5AqkvGoD6pUk0BrKhjipqmhQIV8oBT7dKLGFM837LuEfrzymWxHhWnvHg5feCoa20Ch1itmkxnSaqjfqVeOJYIar9VR5M5NuxWk7XAMEPpGS/duzUpkQOms/VCNWCqmFEnUZF22+VERfpzds1V4MoJjeCmyzDqKKCVOuBTAy3iQ2fB1kJolG/BWz76H3TEsW/wXNW8AYmGEjo5oy676PLvgYTSKOOy6/SnBSyQ9ue8pWLUbu67KtajVlNZYd3+oiil2NkNW9fRjy78Kj058QCN71pUamkmm5nl0JiBdHJLiUpT4Wtj7Nj6HqpXFzrjch+UOwiDoDOOOlqgDKAUJWOQlRdxpigdoy7adXZeZOAtQDUdnUeFYoHWP3YHbXzqwdiOiy++4RI64Xl3qKwRDQjFTj03m10wNhP3rKMk1VFZ6gU7LLMsyuQVZnbdpUuX2mRGPTtC7IaStsCwQunLn7OQ/vZZCxRQagidddnl5+xmK9VQnU2XVJwnIFRn0uWSLk4SIycOdNZNV7voInOuhli9LbtEs0C7jLp8vudHM5GRmTfAVEZt7dFo89LPa1kg7efZS8nYWQVl2PRy4TXVUgw/TAbe9ZvW0orbr6Df3/pLWrB4lEYXFGZjSyMDqRrFHEtO7ygT/sIuyLJbLS+JCKSzW0OSI6WYqqy8ulQMoJQBFYopVFQAKsD0iXuvDDtUz/YnvGgVAUh1kI5DohVd3M3CaWxm7llHq9cRIaFREotXqRczoYVUR20yoyRmym4zaQsMI5TuMpqjfzpsMS0YyTXBUimhyIIL11wnkZGqFeqUeoGLLWBVueY6f3DVBdTqGFAoqtpdV8WSNho0U3HKtyDZkZMtN+n57uftQxWFOuq3uIVn8Hlfnu/d1FELo/18dEQfuwXS6LazazoWYKiUYOqlkMr3GUjDQCnWQcKjz//4Y1QubKN5u45QYVSrpS1LAJfdWRSdC6SlySpNbp0JPcdxAalAU5WBV8eTop4p9lXDqYLUXI5q5Wnavu6+0GN1W2HfPXbS5V/9BdFMSd+uLpWJarj1jFoz6vY1UhjqR8TpWOU0Frt3q5NyhQilXpJauNQLts8XGTJhhbww4efXX389bdiwIakh2+1aCyRmgWGE0uftOUYvf/ZCXb4F90AdaMR1Qamq1U8Fm4BSBZhwxdUxn3g+U6k1Y0c5ey6gExCqy73ojLpWDI3nsG5X3oXP9eY5X4Kn9IiRNyflb0Q8o7W99JMFLJD202yleKwyi64EU3bfdXPl9SoJEyQLL9TS6++8kn5/y3laLZ1fpGxB1KrqEEirMzXasWk6tMWndh5P5emDheY6t3iqt8uu1+b0GhnSqqlSSQsoGaMV08rMdpretib0WN1W+NmZ19CR/2c9EUimVtWPMzPucMopD9VtbKK6w6uxDMR2EosF0q6O4sIE8aN8gbJ582a67rrrYtl324m1QD9aAFB6+6+/T3gchgXq6Jv/z24KHPHbz9lwZQ1RTlak1FGnLijulzZBVSUy0gopx5RW6rMeWMNgx17sY1QYDaKMyvjRXuyL3Ub6LGCBNH1z0rcjCpLsSGbfNV19wyqlMBTU0jPPOo1mclBLi1QcLYDcjDql4Uu/1KsN2rZuMvRczEwdTTNTR3mXfmmpn+pZPNXYrlnjJqMz0eXhylukammCytNbQ4/VXGHfPSbp8rOWzXow16vabbdS1kBaceAUKQxLjoKqAnjUlUHzr4HVLJx2PB9xdHBHfGHFoYfTTh0140bx2pZ6CW1mu8IAWmDYoPRlz15Ii0bzTcDkki06NtRROhVwOhl2oYwq99y6dtt1lFPt1mvjQrvxlQgDo9i+maCIkxnJREY2brQbM9W/fVog7d+5S+3IzZIwnGXXz403arIjGGH95rV0A9TSW3+papaOLURtT1231DOTbpvSMPVag7atDQ+k5dLBNDVxfNtapHPHZUKnnF6/zzJUq06rv06XL773BjrhFY8TjRZVCRrKwYage9xqhm8u3HbLGkzxp55XiWYArFUNrQBT3JqG75Xyv9Kr6dT+nY7Qrh/GAms3E+EviSVIqRc3ILWlXpKYLbvNNFpgmKB0ycIiHbTHPJ0tV8WIcuynjiUFoE47brpQQVHChVXTWXdcmym3W8fxor3+is446wrf7s0SLdIV10xgZ+NGuzVT/d2vBdL+nr/Ujh7wqYBQxW7oPxNIZTZeM2NvVLX0i2d/nGayWxWY5kfyCFxzTVrEPrV+pV+2rNkZ2r7VyhJCHKl7ndNZsIwPSOEqW6JqZSr0WM0VLv/kWbTvPjNE80Y1kBYLRGMjbeCUARVgWnJAFYE/UFRVpgkHTgnBQTrFf7jyrh3v17B2kKQ6uvdxt1B+3n7K9PJCxSuOCO/ff//9dO+99w7rdNn9thaYY4FhgdLRfJaev/c8pXSy4gnnG3bRxXscE6pAFNcU+gLD1gzt8vcmDIzy+Z5jQTkvgDzvy/fMrOtd3hXbfcotYIE05RPUr8Nzc9+V9UjdSsN41StlsA1iiw1QS++6SquluxZpZF5+NhOv7KCNQoqm29ZOUR2/fiGWJIC0Ua9QpRwens3duvuMLxCNFIjGR/RHUErH52kgxfsAVCjP2ews6LNyinhTxJo23XqhmFaJSohFrZOqVK4zVmjZ2oFTVk9DmNg2DWABZNVF/GgSi586KmOJzIRGttRLErNlt5l2CwwLlB6yxzyVuAjqJ9xu4ZILF13OpKtuWsNfx7ra9OyQBYy+9aP/Qc8+5EjfbUqwlG64srSLeTPSrDXKNy57tnN2Q6mzgAXS1E3JYA3IdMWVpV+CuPCaMBok4RHWufaWZfTbP55HE9XNNLagQCPzUdMTICXs2ybx0cTGaaqUwsl59fpC2rHlPTErpMoKbtVp1M7EAaSvOfBO+uyxF1OhkKV8IUtZQGghTzRWJCrkNIzOGyEqOFAK5RQuvQpOHZuqwFG47dacREhVomknIZIC1bL232U4ZfUUu1bVfVhAjef7j8y6yEeVxLLHMRcR6o9iMdVRvHbLrGtLvSQxU3ab/WKBYYDSvcaLTj1RnRWXS7ao3wULoYkcqid95RxfGJUQKTPkeimipqsudgrv2cVaABawQGqPg65bwC/Zkcy+y8+lUipdf004bTdwqKUrbr+SLrvxXFUeBlBaGMlRjrPx9hxIZ8EynMuus554kPveaNSoUuqs0OTbD1tO7z3iWgUQYM5cLkOFfIYKRcBplqiY04opFFKA6vwxDaeAUoCqgtOMo5xmNGEynE5N6gBSBadQTcualpRSqgrK6c+Fe6+KOUVyJO2VZZcQFkhSHQWIAkgljPJFh4wpkpl1AajIrLtx48YQe2mbWgsMlwUGHUpHctlm6oE66TAfuyRjgTDKKJ/rZTkvPyDl3wG5XjJ7abeaNgtYIE3bjAzweNxKw0iVlEGUM/HyZ50kPII5N2xZRz84/yv06Mb7aByZeOflqTCaU6DlF0M6uaVEpanwMtO2TR/xUEj9gHT2M/dDwDuxURxA+qaDltM/HXqtEjxH80QQk8GdhWKG8jn9VyzmKJPLUgZAD+U0DwV1hKiIhng+qtVUwCn+VPwuiJKz9UIlndKECSCdnNJtVK1TBAaponParRczw5l7OSmSk1dpgL8isexakuroohd8m+CyK4HU7UKFMy3i0ZZ6iWXabSdDYIFBh9IhmMLU72KQmFG387tbEiPTZdesRW3ddFN/OPR0gBZIe2puuzG32qN+rruyNEwnainqlt770J108XW/oJ31LSrpkYovHck5boVz78ZO7ygT/sIuSGpULS/xgF0ty0atReqewaFB5ZltYYfZ0v61z1lOb/jraxVfAiPhoavgFCJoVrNnseCAKdx68xnKZLOUHStoGIVyOg4gVQ01qKqVkFhKxpzCNzfjlJJBfKlTTgYuvSglAyBlQIX/LtRTqKg6eMhRUbVrr7Kjzd7bMo9JqqMYCJd6kRcanP7fzLTIUGpLvXT01bUrD5kFLJQO2YT3cHeDlHYxYRSv+dwuQzIYRiWomkDaw12zm+oDC1gg7YNJGrQhernw+pWH8Up4FNatB2B63crLFZjOXzxCo/MLVBzLU34Eil6rpUuTVZrcOhPa/EkAKVx2G0gwFHE5ap876J0HX9xcmxkTTMlQirxG4E78waV3pAi33qxST+EGnUEDKKR4BJCik5Ei0eiIduuFgRWcImZEEaYuWIrnKCFTcmytSsqIsjKgT06OhH0EpGJXubSMUwqVATWiCQZitYfWEE10nnA5ki3aJTNyix3Fe7bUSyRz25WG2AJT2zfT7Rf9gGZ2bBliK9hdj9MCRxz7BnrLR/+jbZdeNxtlwjozgZGsSSoTILXdmG0wVBawQDpU052unXUr9cKKKGfhNeNK+XPsiXQB5tdB9xC1S1fcdgVdesO5NLaoSGMOmGY5vhThjTM12rEpfH3PqZ3HU3n64B4qpETV8gTV605moKBGEO0OWPQY/b8XntV8p6kXNxzXXUcEheAJIFVw6jxX7rwFDaejo4DNjIZTZOuFSy7gdHxM9w04xWtIm4BXBadYnHqniDsFbQJQ8RxuvMjey8opYBXPAax4BKwq5ZQzIs0y7rAlSNo5TfTgkxEmP6ZVgpR6MaF09erVtHLlyphGYLuxFhg8C8ibrvI3c+uah+mu3/xo8HbY7lHPLXDs206h495+atvtyiR1YZIYybbq157Dedpu0TYYJgtYIB2m2U7hvppqabssvO2U0rCK6YYta+n75yG+9M80tktRZeQtjOYpk8tEBtKZqaNpZvIo4V0r3YG74bLbXSBVsO8cOyquFH+OUqo8dJ33dL6jDI0UkEk1Q6OjOQWaWdSDhTuvAtKiVk0Rb4pekRgJ8MpZfZWKKmrH1isOdNY1mAJSUe8Urr6AVvXIpWWQSMnx4eX4U2wFHr+OeDzILr5pVUfNBBeyDt2yZctocnIyhWcmOyRrgWQsYNbglhBqhrDc+7uf0o61jyUzULvVgbBAu0y6JkCabrftMupaN92BOEx6shMWSHtiZrsRPwv41Sx1iy+Vrr3mugqeImTnu+amZXTRNT+nSdpKYwsLNDpepGw+Q9s3hPN/3H2XvWl+4QS66/4x79IvLRVcDFiV9NdiNO+kRmhWrUxSvRY+3pU3sdvoVvrCMd9oblEqpF5DQmwp2FK58eK549Krku8iMS/gtJihXJbhlCjH9DqvqN1u4Q+MTpAEiWudog0CWDkxUtOVukEEFRgQij/EnEIGBajiT8WmOu6+Kv7UqX2K40G59zpuvk6eJeyXikUdgEy+SaujfqVe2F2LQZQz7NpSL/Z3wVpg9vfK7bcMnkJYONEft+HXpYmtdM9F37FmtBYIbYGgmXQlkJplvMLAqAm2oQdsVxh4C1ggHfgp7p8dDFuzlNvLu8YmjIaBU8SXXnvzMrrk+l/Q+KIRlfhoZjJYll2A6DGHHEf/8JJ30fI/raHvX3CPby3SWWaOB0hr1WmqVcPHu0YFUsn8EDTBjwyk6hGJkFApppkkSSun2Fvt2pujBmUop0jWydbLHUFNVYAK2gXZAlizWkWVdU+VizLcdeHCW3KglLSCCvUUCwAVdU9V7CkAFQGnnA1JxKHiLSebL7pkUO2Xb8/qdURIaJTEIku98EUHX7i4qaMMpitWrLClXpKYMLvNxC0gw034N8pUP/2UUZmJ/tFrz6PJDU8kvk92AP1jgagwGsVNF1axtUb759hIcqQWSJO0vt32HAsEUUvN5EfSjdfMxIsNhIFStFeJj267nC5e/gsa361IGYCQz/KGY96pQJSXPz+6hf7tR7f4Aql7pl0/FdRfIe0USDH27x/7meY+tFNITRGa28NSSh111FLAqcrS68Ap1lPKaUGhi+LLYiFLxQJKyjiACtUUcIpESOpxbPY1QJVTAANWm0W1AZtQE1glRZKkkv5cqaZl/YgFLr4qc69Dnvxcgiqes7uvs3NphVTsDkq9JLUEKfVixo5OT0/T0qVLkxqy3a61QE8tYOY7wMal6sm/W2apM37fLacC51cAjD51o679axdrgXYWCJpJV/1CO7Ge8gajWd5FhmDIjOoyeZGNGW03K/ZzWMACqT0OUmkBt4RHJnia7rz8OXaokxIxbJANm9fShVf9nG5/YoWrjaCKvv91H6cD9zus5fONW6fppC9f11MgrddKVK2Ecy82d8oVSBWVzcaQ8jpeQMrBpmA4/JYBRpHDCO+rUFHUN3XKlCL+FG0AqHDrRZKkAqBUJUnKUTaPmqc5yqi0vlkNqCMjRLmMzqiEeFRIsFhU4VROkuTInQBUlj2RHAlQioGreqdcbgZxp06SJJXt11Fdm+6+uHKEdKpzLWH9FiU1BbXbk1RHYXou9cIXMOZddAmjXArAlnpJ5WnXDiomC7gBqIRNdVptNNTvlMybwOuZtbjd2qEN/so7t9G6G34Z08htN4NsgagwapXRQT4q0rNvFkjTMxd2JIYFTLcm00VXAqnXjzv/8EuVNKxiumn7evrZsm/Q/U/co0YIEIUq+pJDj28ZMd8FBJB+4EvLYwZSDzJ0RtCoV6hS3tnRMYQYUsSSOlua7csNSI1G7RRVZkawJecvQqgoOFKxJDL2Oq9VGZks/uCtm3XiUQGmWZUgCfVPVSYluPSqcjJO4VSVLKlI1ACwOi6+gFeApMqTxFl5HXUUiiliSysAVQdKAad4rd6vanjlOqiAWLyv3ISdmFT1chZSM064ai859Y4HO5r2jlYOoo4yhHLdUby2pV46MrtdOUUWMJMQ8dDMUBJ5k9VUR2V2efO3jONIq9VqU1VFe1ZN8bj9riuoun19iqxih5I2C4Qt6+KWUdesJW2Wd7HZdNM26/01Hguk/TVfQzdaEySlShpEMTXjUjsBUy/jm24teH3Cab/zANJZsHScQkW3/m65rlJljECKsi8o/9IRkHpws1ueKRNOGVRnwRRcmaFspqHAFJ9rQM04tU9zlB0pUEaRqxNziuy9gEsVf+qoqIBMPGd/YkCqknAd4wE0sY5KluSopwBRhlX1HDGo+AzAWtXuvyhZw5DK2X1VGl9HTWVbOCGrqrCNI7bG9UVeu5kIf0ktbuooxmJeqDCM4tGWeklqtux2O7WACZ94jfO9WY5MffUdBZRda80bqvy+qX5KOJWuugyhDLOskOKx9OQqqq39S6e7Z9cfUAugviiANMjiBaJ+dUb5M3PdINuzbawF2AIWSO2x0BcWMGNL5Q++291l8yLAC0zDqqWmsbxiLN575tW0YfNUz2qRNho1qpQ6y2rTVSAVlGuqqcqmGceV11FMOUGSculFHKrjpYtHlJYpFjPqQhAJkkZQO7bRUBl8c8jeC3UUqiiSJUF6hVsvQBKdNv2EVRCrDm4FKWIdhlQFlYaaqmJQkSgpg5TGGkpVgiTH9Rf9A1gBqep9mSHJqZvD2X7ZAJxbiTP9esC83xc0SXV0fL9/JCikavpErBHfJWdlVCqkeG5LvfTFKXfoB+kGn/y74/YZv8fgKH9zzFhQt3rbDKZQQrHgUf6OsULK6+I1t61tepwyT2sPHrtYC7AFkLzoA1/6GeGx3SLjPM1SLbiRiPfMeFG+8WiV0XbWtZ8HsYAF0iBWsm1SZQEZH2r+6LvFlUoXKHlB0Yla6gWifKfwk9//A939wMa+AtJ3HnwxHbXPHWquW1xOw7jsekCV6s8UgF1e83Yheur40llQVWCKBElw7QWgqtDSjCplqtTVQlbFoAJQIVjmc1kVf5ot5iiDREn6TQ2l6BhwiThUjlFVcOp0jPFiI1wTVcGkLsHQAqKAU3zGpWi4PiqSL7F6ytl99VWmhmWVypezJQkDq+2IuF1u5iKeI6su4keTWvY+7hbKz9tPbd5MYGHCKL+2pV6Smi273SAW4N8W/p3QX3d9x8i8KeqmeEpVFOvIWFCpiPK6AEr+zeK2DKLmZ2hnfsYqKU1upnnr7w6yi7bNkFjg2LedQse9/dTAexuHMmqz6QY2t23oYgELpPaw6FsLmG5SXi68ZkwOv+aLDFMl9VJNzTuIWJ+zypmZ5z7xnRV01/0begakAJzyzLaO5vK1z1lOr3n2tfri7ZxSfgAAIABJREFUS/aUAJA2x9DQTAjgVC6+qBKDuqdOCCnaNfmyweopLh51DCoSJMHtF7CKfcpns5RFfOpoXidLYurFI+JPAalw98UCiAUFI15UZWLKzlpGxaQypMIFGKqoE2/K4OooHU1YVTDKmYCd5EkqZrWmVdoqVFXHp5ddf9UjTwC2MxuvuuoRolKwqkQdHRduK0t1VAJpO3XUlnqJfSpshxEt4OV1wxDKrrgSSjmeU2bFlWAq40a9MuRKl1vzBqoETvRbqVQUCPMju/DiNY8Fz3Mz22i37Q9EtIRdbZAsEKakC5+7ef/dkhexMsoqqQzHsMroIB05ye+LBdLk58COIKIFvO5Yu10geGUzNF15GVLdhuR2B1HGTsiA/6+ecwtd8cdHewqkcNltAGgiLr0CUgmbLfBrgK+Xqgp2xB88cjm57qxKqr1vwY+wBGA0x4Iokh0p118NqXlk8VUuwADNDBWQMMl5TmOOey8Tr0oP7HSkILU+C6mgZVY7m8mTHLdftYMOdDacZEoqZtXJ9ssAqmAWLr8oW+PEsWIb6E+Vo3FcgFV8ap02bSV69Ilepk5qPaj2OOYiQv1ReUEjYZS/C/l8Xt20YVcvm8wo4pfTrhbZAqZ7rTzH8/mf35M3NaULrpfyKW9uSrhEfwyPpnuumZBIuubyOvI9tGcAlW69ckzFygTtsfPhyDayKw6GBcJk0TXP3XjtdYNduurKax4TSAfDinYvkrKABdKkLG+3G6sFTDdedC4hVKqkfIEg72YHcd+VbonyxO125/Ccy+6hcy69WyiNEh40ec1NauTgmSdn+Cc9qpYnqF7X8UdRFrjrwm23BRI9hiRhMXJ7H5fdZp9t3HyR1ZaT6iqB0wkLhYIKr1z20gVnKqUVLr8OpKrQ0ZyuhYpHBacqHhUiaY5yoF20hcsvYkPRIVx80Sk+U0VWkUzJ8SWGa67yNVa/7FrWRaeAT06gxPGpnOVJufU6rsBw/21m8UWCJeczACr6QztAaq1Gjz5Upk2bo998iHJ88Dpw04W7Li9mvJG8gw4g5YsZW+qlE6vbdf0sIKETx6METXUuEVnVTAg1VU15k9Lr5ib6lO64/NpNFTVjPk2olBAqYRUQKtvKzLymF88hB+5Pmcdvoa3rn7IHypBaIEriIjaVCaJB40XlNdGQmt3udowWsEAaozFtV8laIKxi6nbhYV68mBfdeG0qQdJdl5+ffend9LPf3Old+qVFDTRgdQ7h8Si6C6TIsIvERsbW3OuQGmOM5OLrsjsyG2/YuFN59LFyChUVAqMKHXXqn3KYqALQnF4LiZKwo4VChgC5+YLO5Iv3MQ6d2TdLhUKOCsU81esNyrIbr/IfduRaQCmUVE25unM856BYbIaz/brCKrbGSZW4VI0DpwBUrFOr0t03bqbStAOyPf7ahS31woD661//uscjtZsbRAu0Uzyb5y/nZOIW2sHnefOmpNdNTC8w5RudJpyaCYhkiRYJmSaAsnsuv28qs17z+dKXvpTe+obX0U8/8z4LpYN40PvsE1TRt3zki4ESF/H1i/no5t0iPb5MTzB5HTRk5ra720ULWCDtonFt1723gNedcC9V1IRSvlCRI2+XwMjNheXO+9fRqV9aFnMt0jZAWpmkeg2ZYKMtfkBq8KfawBx4bF4JGjGoHHkpqNUVNt36bLeOj5svj5nFSZX4CPGnCB1VSulcSOVYVVZTVQyqk4hXP89QsYBsgyj1AIE0q1x+C8Wccneq1epaWc1kdIwqZ1/Cc6ifTMUwHsAVbfHcUWObSZTYL7mZCUqAaoNo5W8fjTbJMazFpV5kTLXpMWBm1l2zZg1BITVhgb9/rGqZn8cwXNtFH1vAvMkojxM3d1vpZssxoGY7Pse7KZzy90DCKcdryjIssj6om7uuVDQ5QZFMXCTjQ033XlZag07dG9/4RnrTm96kYNRCaVCr9X+7ThIXMVSa6qhbJl15jWNhtP+Pm7TugQXStM6MHVdHFmjnosUXJV4XK35Aaroomq+x7h1/WdtzIK1Vp6lWnYlst91Gt9IXjvnGLDQIwGwHpC2fuymfRgexAWkUiHX2S0GnkxQJcMqipgoXhbjZzOQ76/6rsvxCOUXSXhVGql1+VaKknE6kpD16ETeJ97Lagzen66hm8L5TYkbFq2JD6AAGAaDiCUMrPoe8C6jFys7fpicn6NE710ee505WbFfqhS9mzMd7772XkGFXft9w0W26V5rql58aZuG1k5ns/brmTQe3+XMLnQgCmbKN7MO8Ecnnffk+3pNAKVVJViplIiJ87qaI8nrcl4RYPAeAYsEjAyr3FRZAzdkDjAJKsVgo7f2x3estxpG4SAKpWTfafG2TF/V6hodzexZIh3Peh3Kv3eJM3S54+aJFKkB88uZHUzU1YynWbpygf/joBT1VSNMMpNqms4dd4kBqKqvO2FRmXicMlKvBAD6Rxwh5hRAyqoDVKT8DKOVkvRpK9et6raEgVUGvAtMM5RDbprgzq1yA640GFQtQVrWbsFrf2ahyB0bn7O7LMamFHG3aME2P/mVLIt9hs9QLBtFOHQWc3nTTTTQ9Pd0CoPICnqGAoYWBwVS5JMBKuJXG8PpOexlMAkwiRu3jjcpzJOxovjahk9u0A08+B5tzKV1sZRvTtZXP9RI85bFkAqlUKBlC0b9URAGR6INLrfDxJ1/zc1MdlQDKCYviPO5OPvlkeslLXtI8kiyU9vGXqs3Qjzj2DYR40TCLn5cX3zw040ZNzy8+14fZrm1rLRDGAhZIw1jLth0IC8i70V4XBebFFe+4vODyC+hPAkjrtRJVK1MdzdH3j/1Mc/0mP3p4CkvAVBeHzatP/cTMzeTq4usBhrMXsrO7EyfEziaVEmP1SKDEAAoBk71uwY1FJ4kS+lKgmtGPeK3VUK3AAkrxPv7UMYOYVAW2OuGRAlZAKQFItYMxZwEu5LJUqzdU/CraQ2l9fG2JNm0pdTTPUVZ2U0f5IkXGUeMCh//4Tvttt93WvLjn75BZo5EVU1aYTOAw3Tele6WpvOI1tm2Cj5tK5wZJs8efhizzPCHHYt64imLbMOvwttttlz/vBHy8zoM8N+a43W4SmPMmbWvOj9dNQznXEjZlexNC5TrYpnTBlXGlDJGmi66b0smKJh69aoi6uep63TwJM+9+bQGkiCOV9rRQGpd109FPWFUUo3a7XpHnaoZQ+R6fs908wdJhCTuKQbWABdJBnVm7X6Es4OcyZd5dDNrxUe84q2023bmZdv3iRP1jSBv1ClXKO4MOz7WdK5A6dOkHmC0AGgBgJby2pHQyNhKLquo2/oAlZlr2S/TDSipyGYEr2bOWwRPvaVhz6qeCPRVotr6vQkWVS69+1PCqy9LgPa2kMuxqlXXNxiqVyuZsdDTtgVYOWurFBNKtW7fS448/ri6WJdyZoMIAwEqWhAY3BYzfc1NNvRQ4E+ZMaJGG8OqjHQhGBcB264WFw0CTajRyA+92QO4GmHJu1dcG9XOdP/ma1zVB1Lw5IWET65gg6gap7DLLxwmvJ8ET70mw5GPOTTFlCHVLUMTrdUP9DDKPDKRsW17HQmkQ66W/TdhYUeyRvG4x4dLPRZfboo3+DXN+tNJvJjvCPreABdI+n0A7/PRaAC67azdMhKxF6g+drilvHRPEAaSIIUUsqbqwabk691c8W9onCKT6gmx24F7g66eQNvfFLRbWA5hVjl6GS0Cl4/qLvlTcKYeJQhnNzeYxgtKK8SJRL0JF0b0uTdMa04pqL1qBzdC2iYaq/tLLBTVHAaReFzoyI6OsOwo4ffLJJ1X8KF/YSM8CE1JNVc9NXZNwYz7nC3I3IGr3mbSnBB5+30vpMyHAb17coNMN+Fq+ekbJkrDz7ge6bp+5Qal8z0/F5LGZXihu4C/db+XNB4ZRBknZTsKl/NwNWM3+TYUUdjfrfUqwlOApYZSfe93MaHdjIez8BWn/2c9+lg466KCmQirHYKE0iAXT2SaKKup3jpZuuG61RTn8gvvw8wILarFGrUo7zz+dKg/cQLl9DqKF7/sZZYpjQVe37YbIAhZIh2iy7a721gKnfmkp3f7ntSGB1MEhTwHMG1gbjRpVSjs62kmUfUG23SaUNa/GA2bOFStGcdmdA4oB4HKO63CAdeIG0hZ7uUwRq59ox0mTMG48R3lTqajKUqYKbBGXysmSckSoLGPuc0eTHmBlv1IvMvZIuuryBc+dd96poFS6gjG0MnygLV9E4zlfEOG9IHfoTTXTfM3QaIKqhEmp4LlBptfnXgAS5H23cZrb9mpjTpvbvnn15Wcv0ybytalaS5vwc682bjcJTLiVbbgf+YhjTcZ1MmRijPzcBFi05/VMoOXyLGasqIwLlapnkLlIAki/973v0e677z5HheZjxEJpgJNcipoARF/4ihPouLefGnhUbu65fB5l0FSP911B9Su/Pqff3JJDqXjkm2nk+a9vUVcDD8CjoQXSTi04POtbIB2eubZ72mMLDC2QOnQ2FEDqBuBu9wx8XIRV4iP8sTuv85xVUq6pis+hjI6PatfeXi5c6oUvcOSFjnT/cgPSa665hp5++ml1kSNV0paLJMTWZlBKp67aMMwysObz+Wb9X1zwS3c0U3nlz0yVzgvg3ABMtm0HqkGgzwtweTsmxPiBjxdMsl1M5c5t/G5wyFDHcyvbMMjJvvk9VngliPL+SuWS51eOx3S95W2bZVB4W6ZrrnzNLrompJrut3xMyVIsshyLCdRu3zM/6EwCSH/wgx/Q4sWLXV2jLZT28kzZ+baiuOfy98bLTVeeoxvX/4hqt13gOdDCQS+jBW//Vuc74vTQLSCtrL6TJn72PqJcnha+72zKLzkktjHbjpKxgAXSZOxutzoEFvjij2+g31//YM8UUmiY5ZltHVn2nQdfTEftc4fqo63LrtGobfsoymWAdXqpkIZJhuRnD/VZgH1T8aWO+y+78u6xq3YD7tXip456wah8/7zzzqOJiYlmDKmMZ2IoxUW8fC6TbfDFlnyUmX3xvoRbqbDiM4CHXJe3Jd9jW0qINWNF5WsJLabLbTvV003JDAKgbm0k0DEESuBjCDQ/cwNSr3Hx+0HUTBNi5VgkwJoqpvmZ6V6L8ZsKKF6bpVVYCTXrhsp1ZV8SYt2+T15wmTYg/eEPf6gUUtOuPO+8b1Yp7dVZM/x2nnPoi+gtH/kiQR0NupiqKJ/TpGuuPBer88GK/6LqyvOJCqM0//9dRrn5u1F9x3qaPPv9VN++LnbAs0AadDZtOwuk9hiwFuiSBX568R101iV3CPfKlvQ9bRMeuQ/LL8a0oVx2G6hPEnF57XOW02uefa1auy1gGo3CtJexnS3d+GTdDRwP6gF6vttx25cgSqcZUyr6iQNITQBG98/a26mTGnGOw67mVuqFL3gYBFnRhJJpXgD99Kc/VUDKcCTv4mMsEi4ZVlntY7jEazw3YZbVLhNQ5YWZub8SJngs0i2YwUvGT5lj5tcMNLwNE1RMQHNrx21MsDVhwhy3CYoSkiU8cr8mHMqx8f54qZf8vnyUyqgEIZ5nU2nkuXKDUXO7bvAJe7hlxHUDU27rti2/4yHoZ2kD0osvvtjTZdk8jiyUhj0Ddrc9ABSqKMq5hFm8zkny5px5Lsbr6vIfUOXWXykgXfCR3yogRV+lOy6lqcu+qIYw/tYvU/Hg45qxn+NvOpNqGx+jmT+co9bb9bSllB1fRLXt62jmxl9Q6dbzm0PPP+uFNPrid1DxeS/X1xFGDOnYy0+mmZv+l6qP367gd+y4D9PYMe9qro/2pdt/o8ZTe/ov6v3s7s+ikSPe2Gw3dcW3VB/mItVd9DO9/EdUuu0iasxMqKYY27zXf4rye+4fxtS2bY8sYIG0R4a2mxk+C/z+hgcJKuksVHgBqTptCwMZVNZiOj8gJaqWJ6he14pQlCV1QCpMk0ogNaZOKp+DAKRupV4kxMlkRmapF74wOvPMM5sgyeDHwAnzebnfchsz0QZeu63PfUu4lO68HEvI23QDUzfFwRyjfC2/YyakSLVVHSY+yYkkkHn1KcfmBrpu0MjblZ/xexKAGRZle6/n3JZVTfmIdRgCTXdcN1A1IZrHyZAp3W+9yrPIbZp29LpB4DdvQT5LG5BeeumlzdhaqS6bNyF43yyURvl1jH+dTtxzzfMS30Bzg1D5Xvma71H5ll8qsFz40d9RfsFitWMAwMlLz1TPTSBt2XMHSBvlKdrxo7c3Yc+0DvoYOfTVLUDqZcHRl51E817xwbZtuV07IG1USrT9e2/Uiq+5WBff+A/kmHq0QBqTIW031gJsAb4IuPP+dXTql5Z5A6m64mMUNYDU+WyuVbsLpHDXhdvunM27MLKn22nLfs3ugWt7c3cClmPxhb24FFK3/fAZX9NmQZRVw8BBYRurLdmdaGykN983L3VUKqSsjpqPfIH0qU99Sg1WXjBJGJKAKRVQbiPdz7gfhlSGIzc1U16wSWtJsFPTYMSkmuu5fe7VN/cntyfh0Zw1N7CRECHhWvZtwic+kwBsbtMNeGUfPAdu4CrfwzbQlqFH1tzkMTCgMoDyWCSochv0JbPZ8j7ye+hDgqgXYLnZ3W8u3ObH7RvlBZ5pAtK99tqL4IVgQrx13+3NOTLKVqK455rnHHnOk6oo3udzsTx3MpSWrv4ulW4+r0XprDy6knae/wkNlw5wZkYXNBVSbBvq4/y3fEllyJWqp4zhhGI6cdZ7NQi26ac+vd2zbWbeIhp72Qcot2hfpcJynzJLr18MaRNYBXyin6nf/6fK9ht3nGyUY8CuM9cCFkjtUWEtEKMF5AXT7fc9TR/6yhVtoVPDSExAWpmkeq0ceY+QYReZdnnxBCUesRv8ObtjeLPqPTTbWyBtnX0XmDVjZHsFpFId5YshCYymOorXZikBrPfhD394jqstg4hUPyWYygssvvg3XXvla4YxCXAmeLpd0HmBiZc7HLeXLq5uyqUf8HipdnI/m98/Y/JNIJOwxwBoritdkN1AVrZ3A1LTHZdhUr7vpoq6tXODVYZPBkhzDHHCptcNAK8TZr8A6dlnn90EUjOJk9uc8v5apTTyT2WkFaOWcZHnLnlu8lJFObzBVEvRz8xV39FA6rHAPReZdlugU7jpYrXa1qea6iirltxdU2l1YBAQ6VX2xWzrlZiIATMIkEp11HNsxv5Emky7UuwWsEAau0lth8NoAfNCERdoazdO0Fs/cUlPgbRWnaZadSbyFPgBqcGT7oDZvLoNWCYmIpC2jCVg3Omc8Zvxnx7KamjX2w4V0nbj7BWQou4o6o+aF0NSHWUI9VJH8fmpp84tXeB1oS+BF98hGTeKdcw7/qZ6yv16ud7KL4ZUGPh9CZrme259SqXXBEEJUl4QyuswjJtfXFPpxOfSZdYL3uT7PEbZl/ncTXmU77EyivdYFeVHE0aly6ip2so+3ezl9V4QkIyrjZyDfgDSww8/nP7zP/+zRbU21VILpZF/EmNZMUoZF/Ncxedh04vEz0XXzbsEQDon/jKXp/x+h7XEV0ogNRXFpjrpuPfCNZcX8zMZi2rWITXdhNnFF7GflUduacaQct9BgFTCsufkWbfdWI7ruDuxQBq3RW1/Q2cBU3VgFeDpDTvonz55WV8B6W6jW+kLx3yjOYdSITVBSV9wz063H7g1122nkLr16QKtLWMJ6OZrjr9r2XmdDYUGWTHAFr3cAOdeAGl+3n4Ed103KJMXQBJI3dzEsP6//Mu/zDknRIUHsyMZN8oXXwxtbmM31/dz9ZWwKWGUt8mArL8Hs5PUbt/wuRuAtluPx94OJnlc5nmJ4VDCJZ+rTCA1wZFdZ7l9O3dQc6zS7u3g3LSn2+tutvEbq99+BfmsGz+OANKvfe1rLUmNpBu0jSnthtWD9dkJiJo3wNxA1E0h5fOz/EyeC6ev/LYG0jYqYRJAKuHVzcKxAalVSIMdwD1uZYG0xwa3mxscC5gXcVIp4DvUx33wgrbZdON02a3XSlStTEU2cidA2gJ8QWNO27ioSjdfTzjuQyDVF9Sz0+QH/iY477WIaOG8yFMcaEW/Ui8MflIVla66pmvtZz/7Wdq8eXPLdoPAV5A2QcHEDUQlUEp3Vzd3XYZT8zMTLCUsmtuU23ODFy/10ARjmSxIQqcZB2pCowRVtpt5DvOCqiBzEaRN0PlKElo7AVIvRTXQly5io1e+8pV0+umnq5siDJ9SIWU49br5wJu17rsRJ8BltThA1AtIJXB6qaMSXjE8eeOtGV/ZAZDG5bJrxno2ahVdW5SIpLttXC678c2w7akbFrBA2g2r2j4H3gJeqihfCOBzXAic/u0VtOqhTSFrkbr5fLZcJs31h3U+btQrVCnv7Mj+3z/2M831wyikJpC2vPaKOQ0BpM3+Qrj5eq5jAKG+UJ41m2fsbJCkRs5G2yrGKQbSJSc81TSGqSLKWFHTVdeEUaybBiANAktB2phAZbrDegGdG4jxe/LC0wvYvEBHvh8F4ry2Z55AgtgmSJuo2wvSd1xtWs605t0gPs+GfL+jE3KblQGkn/jEJxSQ+kGpm7ptzoeF0s5mKg4QxQjkjS+pdPLNQBlj76WIenl/xAGkZnzpwvf8hBD/KUGV1UzKFVyTI9UntzTjULltde39TSDlWFa3PpFYSboGj73qY82SMGbCpfn/+NVmCRouU4OkSwve/q3OJtuuHbsFLJDGblLb4aBbwIRReVfajN35+Ncvpz8/toMyuYKLWTTdzFVI3Yim5TKpL4HUFfoskKqJTZNCGiSZkVdmXQmkfGE1yEDqBaBB4CgqnPnBbTuYCjKuIG3iHHuQ7fWyTTsbetnf7/1u/iYCSM8444wmkFoo7aa13fuOC0T5nOnlnuumiMo4UTcINW94xQGkGKcEwjlWETGaLYDoMTXNEjF+5VqISLrsupV24VjXdnGkNstu778jQbZogTSIlWwbawHHAtLFzQRRE0ahkN71lzV02lcvpXxxPuUKY5TLj+D2J/cWHUhbKGZ2ehqNGlVKOzqaL8SQwnV3zibc3HDNxEDNK3T9xPg4kAo5R6nsIO60OYY24KsvJoUdvfYjhELasv9tbBcGSHdbSLR4QUdT7Ltyu1IvnGgon8+rWEjTXVdeVOG5BVLnu+CiqsWlaurjt/XbFgTi+mW9IPsSVxv55QiiTAdp371vK9G73/1u9cdzaZXSblq7te9OQJTPk26P8saen4uuCaNufZnWiAtI0a8qpXLZF6ny8M3NzRQPfx2NvvT/o/ye++tjslZtKqRww0XypMlff0qXmMnlafwNn1NZfXlBn5MXf5aqj9+u3srt+Vwa+Zu30tTvv9ICpPgMULzzvI82a6FKN19WQ8t3L21+nt39WTT2t++l4sHHqvI1dkmXBSyQpms+7GhSbAE/ZdQvicTZv76efn7JTVQY3YUKIwDTUcrmR7RbTlSFVJ3p5xorDiBF2Rdk252ziQSAVF9kze6na0ypT5vmPiQNpCFchE27mxzTTSANoo7yBZIEUtOVTN6Vt0Cqj984gambfQXp221/urlekL7jaiPPqv0ApFBHX/WqVzWPMfk75RVTat13O7vQiAtEJUBysjS3c6ks44LPZfZx7kOqo53tnV3bWiAZC1ggTcbudqt9ZgG+MJGJQkwIlfXf5EXB0+s30++vvpWuvGEVbZqoU2FsF8oXx9VfNpcnyuTctERPt9zmBy5Ais/KM9s6sm4oIDXoKUzMqVecZtvst3G4+TrjliYMpJDGCJZRt9dNIA1b6sWsd2cm04CZv/vd79IDDzzQckzGCQ9JK4O9hrNuw22Quen1PgcZU1xt+ED1glEv+/u939EJuc3KEkh5DF5Qyl48smSP/E0z98HGlLYaP04QNUEyjCpqnmdl/eVuHmu2b2uBblrAAmk3rWv7HggL8IWJ/JGXMOpWiJx/5OXFDcB06TW30hXXr6LNEzUNpiPzHTAtEGWywl4ucmTzU7+kRw3lstto1CPb/p0HX0xH7XOHWr9tYh4vIHUBPn2xMzuswImDuqSQzqrTekyu6mtcymqMINstIEXNUQApL/KOu1epF/N9t7v0Fkid48u67OrvWQTX4rhgM0g/8pztdRINq5xGPhkHWNEEUrZxOyg1Q064vTlHFkqJAKLHvu0UOuLYNwSYkblNzIy5aOEWJ2omKzJdct1i9M0Y0UgDtCtZC6TAAhZIUzAJdgjptkA7V10TSCWMul24AEzvXPUInX3hctq8A4rpQsoV51F+ZJyy+VHKKDD1h865tDhrw2p5gur1amSjvvY5y+k1z7527iaClnJpXtFFiyGdA4oBILatquoGyF0uF9OEXMceQcdormfaY8E8or0XRZ5ezxXblXrxS2RkZteVG7FAaoHUD/KCQGIv2/QbkH7rW98i1CI1F7/fLTPfgSxZJm/Acp/DCqWdgiiDp/koYdQrY66ZPdct8278vwK2R2uB5CxggTQ529st94kF3H7Y2ymkbj/q5u5qMH2Yll13F9378EYqztuV8qMLRIxp1sNt1w9WiSyQRlRiBQmGSTIU1fU26Hq9AlKvUi98wRQks65VSIPDpzrcIqiFbuvF2VcQ+Iu6vaT7Drp9Lxu3g1U/N99u/dx5ASnvQxillGNLvaD0ou9+lh5ddVu3diU1/UIN3f+wv6FnH3Jk5DGZqqhX5lwZM+oGoTK2lMHWqqKRp8WumGILWCBN8eTYoaXDAvyDLu8iy1icoK5PfnsDV95l191Jqx7aQCPzFlFu1El+lC2okjEZ4sy8btTU2nO1Mkn1Wjmy8eCuC7ddsSXnKttF8TQahXHx9YQ+U7lMQCFt7lYKXHZNIB0bIVqye+TpdV1x4YGn0cIDP64+86qBByB1qzvqp46iP6uQOl8f67IbKLFTXLAbFD6juN9GWSfeb+xsb+eddx7tvffent13qpTK+YBSOqhQ2ml8KE+APH9KgPRTRc1ERQzdsT/NAAAgAElEQVSpbufjbh1Htl9rgaQtYIE06Rmw20+1Bcz4UTNroZe7rrxgCXPXHMmPLr/uDlr18EblyqsSHxVGVbmYLMBUJkByTWpEVKtOU606E8muey2eT6e8JkuL1364ub5nrKcRdxkWYOME0ihuvn4xpD0BUjeYdxO/DUDvBpC2K/XCd+4ZSmWpF/POv3ngRQXSuMDErZ+ofXe7r04gKi61NeoYgqwXpE3UuYlr//n49Ttv9xOQsj2DKKWc7MhUSgcZShEX+uxDXxQ5PlRCoxdASrdcGRdqlnQxz6Um3Eb6UbcrWQv0iQUskPbJRNlhJmOBdkAqY3H4RxzvyR/wMEDKe7l2/Rb64nfOp3seeFqD6cg45YqoYwo4HaNMFiVjpGo6a5+oQHrYX+9NX/3Yq2l648301PVv6TqQekJfwNhOPzU2UvKkgIAYNRZ0znoBt9dthVSWevFSR2W9UamS8gWU6VYmv60WSLU1gsBYkDbd7ivqGIKsF6RNECAN0k+QNl629Hs/6jrd+gW79lod799uCauUtsu+289KadxqqAmieG16jrSrJ+p1Y8+657Y7su3ng2IBC6SDMpN2P7pmAb8fcj+FlNfjgUUD08101i+vpMtX3K3AFHVMs8V5Ks4UcJrN5p0kSLO7X6+VqFqZCmWPd7zu+fTO1z9frVOZfJJWX350c33feEo3qGrucEAXX1MV7CKQtgzXZzvNdt102XWzXQIKqV+pF3YlawekfjXwzj33XLr55tnC6UGBKgiYRG0T53px9tUJRMWlEEYdQ5D1grQJYs8g/QRp43Us+r0fdZ1QJ+QQjYMCKY/bSyn1q6Utb8zy0PrRfTcONVTCp3zupm66KaNmeRezhItVRUMc/LbpQFnAAulATafdmW5YQIKlVEHZfdesP8rvywsXtx/0MGNVJWPgzrviTtq4razLxag4U8DpCOVyRcedl6hRr1ClvDNw91877dV06AGzMUhhgFTv4+ymwsSQekJfyoE0armYqC7C5nr5HNGzvUPGAs87Gkp1lC+uzFindjDqp46iTwukekqCAFKQNt3uK+oYgqyXtjZR4NLvxmKUm46hvrAujcMA6TBCaTfUUDcQxXt+AGp+ZkG00yPfrj9oFrBAOmgzavcndguYMMnAKeHULDQu3Z3cYDTqhQvA9I57HqJly/9Ed9+/hgqjupapcuctzFNxptlMJhCQIl704//8khYYhfE6AdImZDpPzDBXWevTE0jdINdFRfXbVqAMthEV0kEC0qjqqJkNUl6gmV/AX/ziF3TLLbe0vB0ETNxgIch6QdpE7bufYTDOsXfTxkH6jqtNvwMpkhkhqVHYxVRJ8VoqpPJ1u9+ytCqlcZRscTuvuYU1SLhESIMZJypDG6Q3ifk87Dza9tYCg2QBC6SDNJt2X7pqAfkjLmHUTTXltm5xOPJiKiqYYkeVanrNSjr7gmupMLpAq6Zw6UXyoyxqmXovHC/q1eLhi/6q+ZGfy66+oGvtJbSLbxu3WAmxnSZC8oXYlg+Fu7FZf9UnC7AfZKdNIc3P24+QzIgXt7IEZjIjfi3v9vvBKI5vKKQWSLurkAYBNAukweaAvw9e5+Y0KaTPf/7z6Zvf/Gak3z233yg3t115A5bXMY+ltEBpXGpoGBA1XXC9EhiZiih7lkSavAFbqbb1KZr8zeep+vjtRLk8jR33YRo75l0te9moVWnn+adT5dGVtPDkcym/5/4DZgW7OxZI7TFgLRDCAm5QKn/YzQLjbj/mcSqmDKZ33IN6pn+ie+5/mgqjC6k4fzcFpm6LjBf12nXEkEIpNRhNUdoc1TMEkJoA6wqbcSikYuBBa4q6qrdOP74JlNxANkAsaNTtxeWyu+gF31Yuu/Liy89dN5/PK5c08wLMAml89USjgmXU9dwgNUhfQdp0s+8g2w/SxgvSo7zvt06In5hQTTsBUh4v31Dl37F+g1KGUDwiRrTTxUwiZKqYfsmKWBk123ipop2ONan1a9vX0cyNv6DSreerIYy/9cs0cuir5wyH25XvXkqNmQn1ef5ZL6R5r/9UEygblRJt/94bqb59Xcv6Zp9TV3yLZm76Xxp92Uk07xUfTGrX7Xa7aAELpF00ru16MC1gQin/sJuuvKaKav7wxw2mGAdU05/96kq6+uaHaXy3Z7RMgJeLrtssIcsusu2qfZMNEgbS5ngiJkIy9ydoxtw0ASnG8tezAnbkL9mSE55qrmu6oUlllGNIw5R64Y5xjC9dupSWLVvWMs6osBBkvSBt+DvbcmgHqBPqtl6cffV67GncXpAxxdXGaz6jvO+3TuQvaZsVX/WqV9EZZ5wRuXv5G2TW2ZYZ5GW5M/n7Z+5zr5TSuCEU+yFB1M8t14RNdtF1c8t16yfyZKVgRaiUAEMGUR6SG5B6gaZaJ5enhe87m/JLDqHK6jtp4mfvo8JBL6MFb/8Wle64lCYvPbMFPM02KTCFHUIXLGCBtAtGtV0OhwVkeRcTUiWMSrddt+f8oy4vsvzcwoJYF2C6/LYnadVD62j95p103NHPbWbRDbJ+T4HUoUQJfXNiQM3ESSGAtAmhHWTMTROQYn8O6BBIu13qRV6oWiDV37huQlSQvvsFnIPsSzfb8PnR6xzsd27u9Lwd5Nws23QKpPKYkDdMzXrb8nVSMaXdhlAJpaaniNtrvyRFg6aI8jGnwPDnJ9PYK06h3N4H0s5zP6Q+cgNSVjQlfMI1d8eP3q7U0tw+B9HC9/2MqmvvV0DKyqcJn02wndpGu562lLLji8J+TWz7PrGABdI+mSg7zHRagEHUhErTdddUS6WainW5fdCLxm5bY8OfPkY7Hr9QX0jLjbkppEajMDGnsq0XkGqbzA7CK6a0ZX23MVkgbRoRsaOIIXW7CHNTR2WmXa/skOYxyd8NqKP9oJAG/e7FBUN2e/qIMe0Zl32j9sPH8bAAaZqhlCF0/8P+hp59yJGx/ex5ueXy+25uuV6JiqQy6nY+jW3QKeuIwRHDMoFUqqOsfPLwTVBt1CqeCunY371fx40+cIOnW3DKzGKH04EFLJB2YLywq9ZqDfr8z/9Ct9y3lZ77V+P07Q8dSqPFXNhu+rY99v+nSx+ni69/OvD+d8tmUcbiZ3g3MDVVUy+XXm5nKq7mxVov775vue+btPm+b1GmEyB1oNAv5jQ2IPWB1iab9hJI3fY9SFbfAOuhybP2JipEPHW4lXpBn/KOv1upFzN+1K/2qHQFtEDqDl5RYaxf1gsChFH3JUjfUdv0E5C++93vpn/+53+O5ZogLe673YJQCYtu4OingkoYNZ+b50G/82IsE5WSTvyAVCqhJqyySy6DbH7JoU3VtLlrjktvbcPDyn3XhNqUmMAOI2YLWCANYNDNO8p06R+ept/fvI52TtfUGvlchg5+5gJ609/uS8ccujhAL0TdgqtAGzcaXXHrevrmhQ+r/QAYH/SMBVG6CbVOuVKn9/zn7bRhW5lGi1k69zNH0q7z3RPvcMfdslmUsQTZWRNMsY7p4uSW+Ei6S5kga1609QJMNz18IT1248do3giOdcCKs/dhFFI3uPKqW9ouc207hbTLQOrsikMWrapx1OREfuv5bQ+fdQKkfqVeGEo5XhSPMnZUKgfmBZ78fsjvAVx2L7/88jlfn24pY+b3xe110PeCQI3dnvO1CBCDG8Se3WoTpF/zGHY756fJZRdAij9T8QvyW+W3b17uu25xpfL3yvwuBI0pTQJC+fzlBphBMuW6lWyJax6izl8v1/MD0rCfof3O8z6qEx/l8jT+hs9R/pkvUKCaXfRXyrU3Uxzr5e7ZbSVgAQukbYx+76M76LNn39cEUbfmr/qbPen0Ew9ofoR1PvbDVXNgr1twFeW4SQJIo6iSndrMby7CqrVh7CzvNsuLcy9XXjcgdSsZE+SCKcg420Ht9I4n6ZqfHk3FPNGCcVKPY6NE+SySP7RuwROsOgDSOSVSLJC2GD0qkI4sfjEBSHnpRjIj89iHQmqBdPhiSIMCYLduTETpN8j5NU1A+olPfIIQRxonCLVTSqNA6bW/+hHdfu1lLeewbkComyuuPNd5JSsKAqBcpsUMWWCwDfK7O0htwkIn77vfetymWeLl4ZtU8qPM+KK2ZWEGybbDui8WSH1mfu3mGTr123cpGIWS+G/vOrCphj62dpL+7az7lNqH5dPv/Gt6+Qv2UM8tkMb3deoWkMY3Qv+e2oGpdNeVz01V1bwLrVjPRZHwG41Xe6/3b7nqm3Tb1d+iBfOIFi8kGhshKhaIRotE42OzcBoaSB1QFQ9zy8n4KKZB3HxdxxSkFIsJvgHGGlUh1XM4O2N+sbfmVC/ZXc9H2CVIqRepjprxpOYFndv2zRswt956K5133nlzmkYBhm5Cjtt3ym5PT1va5irIvEQZszxIw54vw56Pw3533dqffvrpTSDtFpTyzVIzsRGXhwlapxRA+ti9f1KxoL2ICYW9/LLltnPDdSvdIvs0n8cxn/3URzeBVJZ4GXvpewKVhekn29mxulvAAqnPkfHfv31MxTtikcDJq0hg5ZjQn1/xRHMd2fX/PWQ3+ty7D2qJIX33q55BF13/FN3zyA4FvO997TPprS9rTZ8JIPv5Fatb3IUPe85C+vCb96dn7T1PbUJC2xlvO4CeWD9F5y9/ytctNqhCGmT7vJ9X/2kD/delj7qqye965X70juP2c42hxTZ+9NvH6LIb16qu9ttzjN732mcq+PcCUry/7NZ1dPmt6+mhNZPN9V5z1F5NG8r5azcX3zj1EDr3qifV3JnuxHIMmMdPveOvVexvGNtIMOULPAmZ7TLxesWXhrkIaneB5tbX3TdfSE88fDPd/6cLaXyUaJf5RPNHST2HYgo4BRjBpZeF0zBJkDwhrEMg1TaenXUviG2rxKqOnIty7i7GWNBeA6lXqRepEJhAyq/DJjPi49sCqTvURQW9flkvCDRG3Zd257Ko/crfiX4A0q9//et0+OGHq/jvuAHJvJkqwdOrVql54zTM71PYi/Swami7REXy/GY+l7aNE/zD7nOa2gcFUrNuaDOGVJR+kftlZtkNUhYmTXaxY4luAQukHraTMYZeCYgkqDDEnL98TSAg9ZoyCb5yDGZ7GfspxyHb+cVpBgHSoNvHNrk/r/3yAtJCLtuEVLexLxjLz4FYr3V4fWwLsB8GSBFHu+LOTa5xtfLGA/cdxjZNjhH04aacBgHUsEqp24WbCcfy4s3rAmLb5idp9YM306pbL6R1j9+sFNJd5mkwxfN5AFQoqHminEy20ybmNHVA6gGg4m01nUHrl7as16aGa7cV0oUHnkYLD/z4nAtXt2RGMm6U6+yZLmtu33W3i1gA6S9/+cs5zbsJFb3suxP4iTLOftmeBdLoF2ZB1/za176mgJTVvkGHUi8Ile/LrLdm1lwvKHW72eaWrCjovAxDu6BJjTyz7BZG55RxcSvxwtvxKgszDLYeln20QOox0xJCoIp94T3Pc23J0CMBMYjLLjpjtW3rRKXpGiy35db3hq0l+v4lj6hMvdzWBFKp4nkdyEGANOj2JZwxsEn7MWS7qZ1y30/6+2cpdRP7+L1LHlFxuX5Ausv8Ar3z+P1o791G1Tof+8E9yoVa3kAIMhfcXo6F90PCtpzjoLbxsr+8WDMhU5aA8XLdDQKRZpt2EOwGzm7jN+F0/hjRrvNJJUACmI4UiObPIyoATiGbBok5badCBlA7g0Kin4LrVVJmEIDUq9RLOyA1s+v6XfTKY5mf33LLLfSrX/3KAmlMSX8skHbXhbjdeTCsctrNi8lzzjmH9tlnHwWkaYTSoL9TfjZqp4Ty+chUNdvBJ39urm+e36wi6j47vmVfatVmuRZZh7Ty6Eraef4nVPIiE1SbcaNGiRerkHbzDJKuvi2QJgSkpurKgMPvZzOZZkZaCUcSkFgBldAWNHttOyB1g0w2Fa/L25ou1RRQz5TrzYy9Ej55/O2A9KiD///2zj1IjupK80fvllq0JNSSsS0JSTZ6I5nHgAGheSCtJiZmBw/7smOGibVnx/Z6HeEd88fseocdYCNm1gGGsLHNYw0xHnvXHiYIds06Ai8arBUEegAaLbb1QC1LIISEjB7N6I0kNk5mn+pTp+/NvJmVVZVZ9VWE1NVV994853czq/Orc+650+iLvz8/EpjyyLKG1DLktNosglRHXmUeXK9lmZu0KsJWmMofcC0ebbpuUoTTns4iCvS4rsJKtl3oxxSLU07rfXPPRnr79Y1ROi+L02idKYvTofWmvEVJlNY7aigDNq1IUUJabKPpt20TpHkjq45+H5hG1Bdn7Ac99FYv+gbLilHZ7sVXWTdpSwPXFx58rnGEtAqCtCpCryp2VjlCmpRqWiZB+thjj0WCVIuvdqbvMhu91jTL3yr5IHMJQFcENESIukSpq58Voa7fgz5oO7yR3s7F5eqYDy6qVcStq5xrGzuio5LKa4Wq85iedN8Ox9/x7kGQllSQ6mid7yyUiN0VH55cS2tNiubqcdIEqY5wph1//gd7R4jn0Agpi0abWqvXyCatIeW1ta+8dry2hlTszBshZVsslzTf0tiEbqfjEqYucapvRn19tE02YqXFqKsYhesGIvRTsE6c7ttIU3pj0cSi9JKJRBOGIqjRNjIqauqLSmrhGNImdD1oqCCNWNf+M1u91A2SvzhR3jWkWQVpq7Z6YVw6qs9rzQYGBujb3/72iNMoT7pqM0VOVYReVewMmauytZGTtCqC9Ec/+lEkRm0WQ6tEqQhQW+AopNBR0t8VV1Q0rUCRLlLkKkjkS8vVdiAamvzXPosg5ZEuDB6iU//rv9B7AxvjgceMpfHL1lLPzf+axs78SO1g3O4fv/MZGjVpqnOLF9e2MBM+9ruhtyZoVxECEKSeicq7hpQjYlmiciyC+GGjeyGC1BUhbaUg1dFY3xpS3SZJXG7dfZz+8vu7agWRXL65opau6WtEkNr1oldfMXXEFj4hYj00Uu2yP+lGPeQGzt5U2YiorzqiThV23fRm+UwTcbr9pb+jsyf2U9+QOO1R6by85nTM6Hif05rN6gkEqeJiBPClfUTTA7cO1lu9uKKj/JpdMyqRUl+lSd95q78AkZvS3bt300MPPQRBipTdplXrDflcDGlTNUH61FNPefcJbrUotVV484pSLTx5PpKEaFparq8QW1IacJa/c2gLAiBQHAEIUg9LLZ702kHdXIQnv6aFYBGCNCkt1Jpsq8D61rvqfmkR0qSUXXt83faKWb21iOXqa2bQv/qtWc5qwL5CUS/tPEZf+W/bo0P4CiENvHkyEonShgsYuUR91pRdqZx711/viNboso0LZ0+mH296u25dahY2jVyqeb6l18eT/q6oqOwlp1OstJhoVJCKHSxMB4+8Sf9v0xP0iy1PxOtLJxJNnxJvG8NrTVmU9kyI155yWi9HT6PU3oC03shOn4gN2VIlpGKuY7uY0PWqdfYVmLKbRZAmRUclquCrrOtaZ+UTo/y6rRbNv7MgffjhhyFIIUghSBv5g+Do++STT0bRUV+KfbNFqVzzNitCi1FbByHpb4sVn1aQij9231BXhVzpawWuYEQ0tOCTEcOBQIMEIEgTAGrByRGvB7+0oiau/mH3cbrnuztre5RylVZJz9T9pFAPHyZpPaSNkOq1i3YPVC7g88T6A/Sr42ejYkvNEKRWkOs9WO3xxd+0qKBvDel9P9xd28bGpvquWt4/osquFqS8zc2aa2eSawseLUiZf+hcuKK9eh1vFjYNXp+5u7vEpf4G25ViZdN7XeI2t0FExOJ032sbaf/ujfSLl56Iih5xWu/Eoa1jeI9TjpryetPx4+PIKVfttetOG63MmyhijYIsa8puFkHq2upFRxaKio5qQarPNRakjzzyCAQpBCkEaSMfoKbvjBkzolR4u1dwK9J3xRSpb+DatsxGSNMycFyRUb1mXafkitjUn2NagNpMkAKxYygQAIEmEYAgTQH72I/3RXt6+h4sFlkU/eZVM2pNXFuCuPYhZRHrS9nl19NSQ11VdrOm7Lr8clWddbWTY/nsZDZLLr+kJjbTihrpYySl7OrocZL9zDDPXFh/XBHy0Llp0nUbNKwtVORLqWJxalMtfWtJk6K2QUYNNRJxGhVEGtgYRUc5SsqClIshsVjln/wai1IWpxxJ5de7UZDa9bGhgnTaVQ8QFzSSmzWZo6TKulqguiIWdp5tMSO58ZQvPXgNKQTpyMqw0XcfRqSGppVWoV+IL2VrI+d2nuyUoj4bQz9HWZB+85vfrFtDqjMddOVdX5Qw9FhJ7fTfGRsN1aJUznff35YQQaoFqo6W2s+3pOJrRfiMMUAABIonAEEawJSjoU/89AC9vOt4rfXsmRNpydxLatuO2GE4anjn49trayJ96adJgpTHlGjk379yuDYWH/tTt8yim5dPjwRtIxHSNEGX9fiu8VzFl3TK7rMvH6Zv/89f1vwLKWrEdn31B6/Rq3vejQ4577JJ9E9vuoy+8eQv69Jr+b2sc2G30fGlF4ewCTi9mtrE3iz40ndd33DbGwd9w1XkzZek9e7d9SK9MbAxEqiRIOVCSJzi20PE0VOu3MuClX+OHRun9g7tBx8zDKzMO9Q0tU+tnSNlN9exXCm7ypikfUjt8S6ZRHTZtPRTxxUd1TequiAK38wmVdf1Hc2mhvPvIkb55549e+jRRx8d0T2PqAoRMHLjqw+IfkOnewsFcAjzsrWRc6YKgnTJkiV055131glSnb6r9w+2aynTPzmytbBfStkMHV0p3nV9ytGSqulyG5cfNoqazXK0BgEQKAsBCNKyzESF7dDbwOi0Zr0eVPYirbCblTXdpuLy7zqKpX+333DLe/omIkRINAJLoqevv7aRfrYpTu3lSr2yz6lET/knC1QWq1K5l9N7azeVgWLPt1a11YI0y/FCBGnaVi+6mJFdQ9poMSMtSI8cOUL33nsvBGlFU3ZDRGPeLwFCxm5lmyoJ0lWrVtHnP//52v6jVoy6qu82O3Johan9u+H62+Fay+krbCSi1PWzkb856AsCINB+AhCk7Z+Dylsg6185SvmV2xfW1tnqtZgQpO2dZtc31lqIyvu+dT860mqfa8+KjJzKuCxQt734BL2xeyPtH9gYpfBO4nReFqmc3jsuFqssSvl3jqqyMI3+DQ2SFH0MLVCUuF1MSAGlIcXpqx5ctCC9bPUmGjtpdkTAVakyae1o1mJG9ksNK0jvu+8+CFII0lwpyhCk7r8dn/vc54hFqV5b6bumdVaE/jxo5l8l/XfCJ/Rlbn0FhlzVcOW1tL7N9A1jgwAIFE8AgrR4pl03om/LFwHhS3ntOlBtdtglKrVQ9aXtuqKmkXh6//3aP/m9FeKUCyNx9HTwyH56c0+8/pTXm07siUUpV/GN0nrHxD85gnrx/aEKvlagZqh8G7p/aZbUW100KYsg5cjwrH7/CaWjo/oG1FXMqNHoKI9vU8GtIP3a175WiCANPc9CovhFCZ28NlWlXwinvL6EjJ2nTUgfl80+4RTyudaML+OS/mQ88MADNHPmzKiJiNKkKKmrAFCr/yTpCKrv2M1c79pqf3E8EACBcAIQpOGs0DKBAKfnfv/Z/bR93z/WWtm1rgBYDgKuCKdLdPoiqFqItjNyyjR1cSSu3qtFKFfw5TWmLFQ5qsrPWbxyqi+vP43SfEfXby8T36QOz5NvS5mkNaRZhGWzBGnaVi+yvkyvG81azEhu6HV0nZ9rMcrPOWX3/vvvhyBFhLRlEdJmCdIk0dkqQcrFjD772c/S4sWLa2LUrgt3fclk0/BFyJbjrxKsAAEQ6HYCEKTdfgbA/64lIIUmRFhYgWGFp46CuUSpS+iGpG0VNQF1xZGG0nu5Mi9HT1mAcrSUq/ayCJ00MX6No6eRWB16npTqGxohbbcgnTD9BmJBKg+JOOgbUr1VhIhSHWUJKYKiox22sq7eVgiCNJ6JEJEU0sY1VjP7tXvskOMXFRGXa8YnLtshSFmArly5kriI0aJFi+o+Lm0qvi1SlrRHKQRpUX95MA4IgEARBCBIi6CIMUCgwgRsGpVLaMhNsK/okU+gWrEbejNdBE5dHClK8T26PxKfHKjitaYcIZWiSCxcWaxy9JSfczt+zgKV2/Fa1DIJUrZp3mVuSq6tXrTAzFJZ17e2y/XlBZ8bOjoqvx89epQ4vdA+ihIReQRLlQVi6DVUFJeQcfLaFDJ2njYhfXznQJ7Xk/pk/SwTAcr9brvttsTurrXhdl/SpMrZSdd3VrvRHgRAAAQaIQBB2gg99AWBDiOQFuXUwjM0zVcLXJ/4FYzNTHsTgXr8nf3RGlRei8rik8Ud/5OtZViIcqEk/il7oEavcbXfcbGlYznVV8193tRbZ7/o7jZZACcJ0tCtXkLT+nynuJwLOnLuEqT8/l133QVB2uaU3bwiLaRfSJtWita89qR9DjUjQsoCtL+/P4p+3nzzzcS/Z3noL5vkub22bTp+SAZEFhvQFgRAAAQaJQBB2ihB9AeBDiRgU22tqLTClX9PE6iMSe9Hp2/urFBNuzEsCrmOokZCdXcsUvkfbzXDEVJO+ZUIavRz/FAUdUi08u8XLsZpvzW7h0Sl+hG/lbBXal3bnIK0b+GXqW/hHdGhkqInvuIn9uY2TYxqUSoVms+fPx/Ns/4HQdr+lN28Ii2kX0ibogRpyLFC2rjsSfvc8QnSrF+kJaXhZvls0xHOoguWZbEDbUEABECgUQIQpI0SRH8Q6AICer2p3MhpESnva1EqAlRHVV3PXeOF3rwWjV7WoR47EkdRpZovrzsdM1S1l3Xn5ElxRJWfc9GkcZzWOyr+ye0k6srVfVnEaqWaGll1CFcrZH0R0tCtXtKio1rQuhi7oqOSoqvXj4oovfvuu0cMY2/i84qIkH4hbULPuZCxQtq0+njNtKmVY4ccK2+bJEHq+gIt9POnKAFqj9fML7K92+sAACAASURBVJ1CfUM7EAABECiCAARpERQxBgh0CYGkyKkWlkki1IrWEJFqb96zRiQamR6b6ssilcVnJFK5iu8EolH8c3yc6suZmVLNV9agRhV9WbCOjcUqt+GfdnFqlqq+Cz5c71XaVi9pBU+yRkflCwcbDbURUp6rEEGaV6DlFR/d1i/E32bOQVFjh/iRt40WpPoLt6yfH80SoNoOHR3Ve5G6rnP9Wuh1ntVntAcBEACBRghAkDZCD31BoIsJFCFORdT4RKlO8dU3tCHRtWZOjU315fWoLFCjYOioON2XHyw6WaTKWlQWqJziyw9+jX/nSGvUdnQsWFmUsnjl92oPm8JLRFcYQRqy1Yuv4Im+oY1cqDt4PUk9V0nVdTlSym25zT333DNiOvKKhpC5z9NGn19ibIiNVenXTF9Cxg5pE8IyZJy8beR8zvLZodeAuirhZhkrtK3dqzOPIE27zkNtQTsQAAEQKIIABGkRFLtwjINHztB9f7ubXt3zLo0dM4o+8zuX07/4jfo75AsX3qe7/noHbRsYpAe/tILmXjapC0l1h8tWnOobSy1g5PW0CGpSOzu2JtxIVKORmbKpvrwe9fjRN4l/RtHUIXHJ6bwcVWXxykKUBWtU1Vc9l8gpp/9Gr7PKHRqjlv47ikhHSNO2epH1ZbJ2tJGtXoRxWjEjEaP8E4IUa0hDRGKrBKn9/Am99rX45OdchKhVD4lsyvHS0nV1VFSeIzraqtnCcUAABLISgCDNSqzD2//D7uP0xE8P0Mu7jkeesti85ZoZ9MXfn0894znHkOjcexfp0//1FTp8/Fwdja/84QL6zauGKwQ+/KO99OT/fYtu/yez6Y/WzulwcnBPCLiiU1YoagErwoX7+wojuW4g7RghN7M+G5s1eyxU+cERVBang0MilX/nh0RCJQWYI6T8kC1oOFwqab5judLvUJovX4pXzo+jrPwI3eolae0o37TyIzQ6KvOWtHZUItzf+MY36Pjx+DMlaQ7yRDZDhE5Im9DzJ2SskDatPl4zbQoZu5VtbPG0PF9USbVb3gOUH3kq4Gb5XHFdd/Y1V2RUR0f5OV/jek9h/WWU9JdrPYt9aAsCIAACzSQAQdpMuhUbWwSky+ye8aPpe//pWpo6eRz9/Jfv0p9+62d047JL6e5PL6ZnNr9NX3tioE542jYVQwFzCyKQJE7lhlzfLCZFTuW9pJtNl/C1roTcGBfkfuIwaVHVWBzGopXFaLTudGy8VpV/XreIaMaU+BCy1YtdV2ZvTNOKGaXtS6jnwApSvQ+pjp5yuwcffBCCtMu3fQm57rK20eeZ/TzJeg3r/T9bnXqrbbXXsLxnt2qx0U4RniJIbRqvjrCmXedZ2aE9CIAACDRKAIK0UYId1P+xH++jYyfeq0VDOVp6z3d30onTFyIvJQIqYlMin1Z8SgT13VPnayK2gzDBlQYIZIme2gioFUMyVhaBKjet2oWQm+AGXM7cVUdVuYASPzi6KlFVGfDqBURXXZE9Oqq3fNFbRdiUQJeQ18xtMSNeM6or7OovFyBIi0vZDT1f80Sb814fITblbSPnGdsm65JdY2W50NohPuMvmPTC8NjipCioKy3XClH5XV/LruvaRlez8EJbEAABEGg2AQjSZhOu8PiyBnTT9mORFz4BqiOkf7B6drRulPvYFN4Ko4DpTSDgu2G2UU6X4NRiNUvVXrnh1scOuXEX9xu9EW4Uo46qHtm/kX5txazavqP65lbfpPoKGdl1Zb4bZu27FpkiFKwQ1UJVeH/961+PIqRa9OYVKCHzladNXjHW6n4h3MpoU5LdelspOZ/0NZ73utFrPnmMVkU+xV5fJNIVBbXik8fQafS+iKhPoLrGQ2Q075mEfiAAAs0mAEHabMIVHt8KUhGYXNDoCw9sq0VO2UVea/rAF6+kfQdPRem7ks5bYfdheosJ+ESiK1KqhaUWSfy6rpSp37Pj2DGSRGeSEG23SHXd/Op1YzYiKmm7WaKjmpVOk9RpujY6qufhoYceor1790ZVd+1xta3cR6cahoivotq0WsTlPV6Iv3nHztvPZZO9DmVu5TxxXY95PnJconP69Okka0DzjJmnT4j4tNeqTaNNEpdp7/HYrvHk9Tw+oQ8IgAAItIoABGmrSFfwOFp46jWk7Aqn6d75+PZIlLIY/fK//Cgtm9cXCdXLLu2JxKkUQaqg6zC5BARcAtVGT/XvVnzKzbUvwuoSpHa8JJHqunnX2FotVG1EJG3fUS0M025aNRebqusqamS/JPjqV79KO3fujMSoCGK2VwSqVP0VO/h3/VxEKre3N+auUxUR0pEpwkUJWZlbKzDlOnN9IdTox4mIy0WLFlF/f38kNvkf/96ORx7x6ROMrrWhvpRbOa4tQGbTcV0R2HZwwjFBAARAIJQABGkoqS5r54uO+jBIe67Oy2J0Su+41G1hugwp3G2QgBWjWhC6hKoVRUnRUl/bpGP4BGk7oqmutWZJglRHIXVUxTdFOpqlBalEu3R0VK/5ExYbNmygRx991Dm82KJv2HU6Mb9u04tdotaXgizCySe69c17FYRso8LSd63I+SxfFMic6/1kpa8VnQ1e2rXu7U6xdfnRiPhMEqH2fNe/u66JpBRcCNCizkCMAwIg0C4CEKTtIl/y4+qKuyHpt3qLl0/+1qygbWFKjgDmlZiAK3rqEo/ymi+SKu+nbRNh0wt9kVqfSE16XWPOE1V1RUfSoqMiQkO2etEM2b6QYkYuwfKrX/2Kjhw5QvyTH/zznXfeif7xg3/Ke5qJvdkW2yVaqlOQbQRVIk36Zl/mWr9n++njuyLJbINe92gvlaQvT6StnmvxMURsSlTZRiRlbnxfruhzXM+pFqD2PM1zPro+NiTCydFN+cftJNLZjhRb38ebS4Cmvea6Bl1fElnRmTUNV/rrn/Z5iT+2YRoIgAAIeAlAkOLkGEGAq+3+8LkD0eshYtRW2Q3ZFgbYQaBIAkmRrbSIkBWbbJcVqPoG3opbfRPves8lQLTvRdz0+9J1tVjLu3ZU+55n/WhW//IKV2FqxYGen6Qok+6vRa8WES5BYc/jNDGa9mWKa49IO6arkJf2s+jzy3etVklounxIE5r2nNLizydCXedYUnEinaFgn7uOp18r8jMUY4EACIBAOwlAkLaTfgmPLRVzRYz+xz9YkLgW1LXFS9q2MCV0GyZ1IIG0G3/7vk9oJr0eGjnV7axwyCrYfDfWOtriipDqlFYbOUyafu2/FqQ6Tdem7LpEftGnWIhw5WO6oq55bJFIogiCRuYtKSKalEKcx+6sfXQxoCpENNP886XcusSmS+z5RKK+3qRfltd0H3tcfUyfnWl+430QAAEQqBIBCNIqzVaTbc0qRvU6U73FCyKkTZ4oDJ+LgC+K6hKuSWKVD+5Lf3RFsrQAdUVrxRlXZC3EUVfan46GanGaNVVX266jcr7qupLO2wpBGsLGttHilNOHrWCV9yWNmN/XKcW2fR4biuxjxaOMzUKSH/KTn0tb3YdTZfV7RdrW6rGyCk+xz5USzu+FRDq5nY1+2tdkLFdEVdtg7U/zp9V8cTwQAAEQaCYBCNJm0q3Q2BLpPHz8nNfqj364t656rghYm9abtC3MojmXtJbK++eJfvlnRG/eTzT5aqKPPU80ZlKyDdznF7cRHXk6vE+IV3lsCRm3rG00x+mfIFr2FFGJGCSt1wuJrqal7rpEme81nkLfMZOm17VOzW75on+34jXk1LF+uooaaYHqWj/aSDQxxMZ2tSkq+prF/lZvZ5LFtma3TRNpSe9b4WlFp0s4Zol4JqWDJx3bJYybzRHjgwAIgEDZCECQlm1G2mRPiCDVW78cPnaW/vSbr1Jf7zjnFi+ubWHWfPh/E732x0SjxsfCsO+65nt78QzRloVEZ98gGt1LdP1eovEz2iNI89jSDEIHH4/nIboDa+JcuARpWRh4uCaJVJ9o9EU9Wy1I2T5dgMdWnc0jRrXP4o8rbdeXsuuLSjfjtMaYnUEgTXRqIWk99kUZfdFJ1xc6oa+5BKy1zSVEIUA74zyFFyAAAsUSgCAtlidGSyIgQqiZIsgeP09ErtEI6eALRNtuHin28thS9BmlfZOxL/8Lorl3FX2kOBoqkeYSRkizOJwkrEKiqVbYybFtpVa71jTERrvGTafluiI8STf0vuNpu3z7kOp0XV/RnSR/OjWKGjKH3dAmTWjy/CcJOM3IJTzzRkC1sPRdSxCf3XCGwkcQAIF2EoAgbSf9bjt2OwRpHsbNEqR5bCm6z+m9RFuvIbp4jqj/VqLD/yM8cpzVFpcgzTpGidvniaZqYeoSqaERxbSb76KEqOB3pe3yazZV164hFSGbJDazCtGs7Ut8CnWEaWlC0zrpam/FqOtLk5AopxzLCkuXoExq40q/1TYh8tkRpy6cAAEQKBEBCNISTUbHmxIqSFnI7P3PRAcfJjp/LMYy5deJrvgWUe/Sekxvf49o4EvD7fS7HPm7/M/d60H5GANfJnrrwbjHxEVE8/+KqP8T9ZE9ve6U+xz8TvzvxCvD/T74b4hm3xH/vueOeL2qfXCEcOnf1duy4qdEr98dt7fpxFbMLf7v8drXLGxcJ5TMAdvDNnMklx+Lf0A085PDPXyiPEmsH/0J0Y5PxXPBUfAFDxO981S8FldHSH3rc8/sJ9p/7/CcyLzP+vfxvFToUYQASxNePiHgej2raPChdqUn29RkXwpzUdOXxqWo42CcdAJFnVe+IyWN70vP1WMlXQuh10kWG9KJoQUIgAAIgICLAAQpzovWEQgRpHqNobXMpvrqtZAuL3yCdPT4YWGo+4koHDdtpIj19ZH+kvaaRZDyOtrDP3Svq5VIJos7GTsLGxcPLSZZgLLIk/W1IhilX1ZBKmnKvrMpTZBqf11jWMHcurMWRwIBEAABEAABEAABEGgiAQjSJsLF0IZAiCAVQafFJ0fOBv5dfaRNizMRbFrUiIBxCatzb8dpqyz25t8XRwr5GLu/QLTwcaIkQTpuBtHldxL1zI37bFsZF0zSkdSkNaQ2Oqht0Ws5XaxC2fhOPJddMmZShNZGia0PWqzzOFdvJpq0cLi6MduTJEh1fzvvwje0IBUuOhAAARAAARAAARAAgUoRgCCt1HRV3Ng0QeoSmeKy9BVhcuFELCovnByu2KvFp4i7NEF66e8SXfFgLDDlkWUNqQi6vIJUizEZw/XaqNHD0UxbhMiy8VURTrKVfddRyCwRUp+o9hU1ChXlbFPaOVPxSwLmgwAIgAAIgAAIgEC3E4Ag7fYzoJX+p4mLtLRNtlUiaJOXjxRooRFSXotpU2v1GtUkMcZrW4/9n+E1pMIvryBlWyyXNN98c5ZUvdgn9vXrOm03iyA9sdW9FjVUkPr6s586FRhpu628WnEsEAABEAABEAABEGgJAQjSlmDGQSICRQhSnbrpW0Oq2yQJq2N/P1yEh+1rZA1pI4LUrhedtnrktjEhYj0prTVtjacW+7w/LAQpLloQAAEQAAEQAAEQAIEWEIAgbQFkHGKIQJogTUrZtRB128nXDEcsZ95ONOfPhqvxhqTfcnXYn/12fARfISQdxdMps42m7ErlXJ3GesmvER18pH5dahY2rhPOV2zJtk1KdXbZyoWZkLKLSxwEQAAEQAAEQAAEQCAnAQjSnODQLQeBNEGqxSOnny752+HtPmRLkLP7iZY9NZzKmVbsxreGdNenh7eRsam+M/75yCq7WpAu+huiD9xOpPu5IqSMSIom8fMkceyK9mrhm4VNkni360+5bZ24vzpek6vTmiUV+JKr6wsVic96fWujRY24/4rniDhK6+Ob49RDFxAAARAAARAAARAAgXISgCAt57x0plVJ27SIuNHRNhcFWefoS2Fl8dR3w7DYTCtqpI+RlLKrRZfLLi1IXduzuPYhFeHH41l/XOtB09J27dYtYmfaFwHczlXB15fm23cj0bsv1kdw07bgSdv2JSmlOGltbGdeKfAKBEAABEAABEAABLqGAARp10x1CRwNEaQcmZNo6OHvx1uz8GPiIqLLv0LU/8/i6J0Wmi7XdFTPVnXl/m9/j2jgS8PjhxQ1Yrt2/hHR4Pr4iL1XEn3oC0S7/229OOP3WGD9/PeGx/elArMt/LD+aIGr/QthY3m40optGy0IdRSV05l3fCr2g5ku/A5Rz7x4jau1UTPl+Zr/V0TvHY33WU0TpGwP+/banxAd+8mwdTYFuwSnMUwAARAAARAAARAAARAojgAEaXEsMVIrCeitTnjfy96l8dH1elBUZW3ljOBYIAACIAACIAACIAACIJCZAARpZmToUAoCEvXjKCULTxGkOgoLQVqKqYIRIAACIAACIAACIAACIOAjAEGKc6OaBNLWLPpSXqvpLawGARAAARAAARAAARAAgY4kAEHakdPaJU5xeu7r98QFduRh15p2CQq4CQIgAAKtInDx4kV6/vnn6cCBAzRt2jRas2YNjR07tlWHx3FAAARAAAQ6jAAEaYdNKNwBARAAARAAAReB06dP065du2hgYIDOnTsXNRk9ejT19/fTwoULafbs2UHgyihIXb719fXR/PnzacGCBZUUzJ3oU9AJhkYgAAJdRwCCtOumHA6DAAiAAAh0G4HDhw/Thg0bakLU5T+Lt49//OO1t7jPunXrItG6evXqSLjyo2yCNM23ZcuW0fLly9sy5T6GacaU2ac02/E+CIAACGQlAEGalRjagwAIgAAIgECFCJw4cYKeeeaZSIyyuLzppptq0dDjx4/T+vXr6dSpU5FHN954I82dOzd6XgVBan27/vrrad68eZH9J0+epB07dtD48eMrJUjL7lOFTn2YCgIgUBECEKQVmSiYCQIgAAIgAAJ5CGzdupV27tw5QnDKWFoAyZrQV199tdZHH3PWrFm0cuXKujWkV155ZdSWBSwL3hUrVtDixYvrTOWoKo+p04VnzpxJ1157LU2dOjVqqyOvN9xwAw0ODtL27dtpzJgxdOutt1JPT88I99N8sx1EpMrND7/PduiUZV8E2PU6+yvraa3NzOr1118fYTO/vmrVKu9UZvGJbdqzZ0/07+jRo9GYnKr8kY98pG4OuB2PK35zG54nnaYdMkcyT2lj5TlP0QcEQKB7CUCQdu/cw3MQAAEQAIEOJ3DhwgV6+umnowiorwCRFloi/lgIiohNEqQ+fDrSqm2w7XU6sLZDt/MJUj1ukmh1CW+X3WJzXkFqbc4jSLP45OMldkiqcgjXZs1Rh19ecA8EQKAgAhCkBYHEMCAAAiAAAiBQNgI6+pkUmZOonBaIISm77C+Py2LuzJkztdRgfSzX2BypfPnll6NKvdLWCicZ11fBN9Q3tlGPrX1kO5599tlIsIuo5RRfVxXhtAipZiE2Z11DmsenCRMmEIvPyZMnR2nK4o98AaHn5aqrrooip9zupZdeitYMc+Q5dI60fb6xynYNwB4QAIHyE4AgLf8cwUIQAAEQAAEQyEUgVODkFaQ26irjyOujRo2qRWhtcSFOM928ebNTCGaNeKalwWoOPjtEqF566aW5BKnL5mYKUt8JYedAC9IPfehDUZo0i1d56Oho2hydP3++9qWDa6xcJyk6gQAIdD0BCNKuPwUAoBQETu8l2vUZosH1RKPGE837S6LZd9Sb9v55ol/cRnTsOaKrNxP1Li2F6TACBECgvATaLUi1GPJRcgnBNIHJY4X6xm1FGPJznU7sem/OnDm5BKnL5mYLUln3eejQodoaUuGsvyzQ61L5fb1+V3NMmyOutJw0VnmvBFgGAiBQZgIQpGWeHdjWGQTO7Cfafy/R4e8TnT8W+zRxEdGi7xL1XUd08QzRloVEZ9+o93fxD4hmfnL4tT13EL15P9Hlf0E0967OYAMvQAAEmkog7xpSTuMMSdlNi5CGCFJXqmyIIA3xTeBWRZBm8SltDameG27LovXFF1+sbf0j3HXU03cy6uhv0liuwlNNPcExOAiAQEcQgCDtiGmEE6UlMPgC0bab3eaJsJQ20z9BtOwpooOPE732x/XC07YprcMwDARAoEwEfGsntY1arGkhWIQgTUrZtZy0rSGC1AoyG/nU47ciZbeICGkWn/S86VRbm7Jr1+C+9dZb0VY//OB+S5cu9aZVp53Ldqx27feaZifeBwEQKDcBCNJyzw+sqzIBTsPdek0cFe29kogjnpJme2on0egeop65RCI2fQJVIqjvHSG6fi/R+BlVpgLbQQAEWkxACxeOdK1du7a21QpHzV544YXaHqWrV68mTsvkh+4nBWz4dV8VWn7PiiG9LYrdA1W2YOGCQrwNSlZBam3k8fU+pKdPn6Zdu3ZFxZauu+66WhouM7jlllsiP11b3rCAs2tqeV3ptm3bapWHJfqo/UsSpGyrZph0CmjuST7Nnz+f1q1bFw3FW87w/qsuf9j/TZs21bbY0W1YxOsU5bQ54r5JY8keti0+xXE4EACBihOAIK34BML8EhOQSOfo3mQhmRQhvfzP43WjR56OBa1O4S2x6zANBECgXARYTPFWLr4HCxGuuKoFhWsrENc+pGvWrCGJwrmic2lrFF1VdkMipOKLFEfy+SZjaaFn2+rKu1bo6rYsYt95553aFjppgtTHMGkfUj5eiE833XRTLbLp8t1VZVe302m4oXPkaxdShKpcVwSsAQEQKBMBCNIyzQZs6RwCUoCIhaSk4vq805FUacOFjT72PNHJn8fpu2ljdA45eAICINAkAhwN3bFjBx08eLB2hL6+vihSKNuG2EOziNuwYUNt3SG343+ubVG4ry9dVKKh+/btq43Fx+Z00dmzZ0eCNk+EVOwdHByMjm194yjiggULaoKZ7diyZUtdOxbhS5YsqUWNZUxOR5U1lxKp7O3tjaKSoRFSEbeWYUhqa4hP7M/GjRujaDY/pkyZEvnLW7roNaR79+6lV155pcZeFzUSf0PmiNuGjNWkUxjDggAIdCgBCNIOnVi41WYCulDRtLWxMcd+Ev9ksfmBPyT66INEYybFr3GU9Oe/F6f38vsLv0PUtzJO+e2ZF4tTadtm13B4EAABEAABEAABEAABECiKAARpUSQxDghoAr7KubrN5Kv9QlMirEd/ErcZNyN9WxjMAAiAAAiAAAiAAAiAAAhUjAAEacUmDOZWhIAWpLqgEQvN3V8kOvhIHAllsclbv9iH3uJlzn8I2xamImhgJgiAAAiAAAiAAAiAAAgIAQhSnAsg0AwCWpDa9Z96KxhXoSJb5ChkW5hm+IAxQQAEQAAEQAAEQAAEQKDJBCBImwwYw3cpAV3UyKbmisB0RUhdW7ykbQvTpYjhNgiAAAiAAAiAAAiAQPUJQJBWfw7hQVkJyLYvbN+ivyH6wO1EZ/YTbVtJdPYNIrsdjBaxOnKKCGlZZxh2gQAIgAAIgAAIgAAINEgAgrRBgOgOAl4CSYWNODq66Lv1+4qKgLUpvknbwrjWn2JKQAAEQAAEQAAEQAAEQKAiBCBIKzJRMLOiBDgi+tqfDG/5wm5M+XWiK75F1Lt02CmJnI7rd1fedW0LwxFXPEAABEAABEAABEAABECgwgQgSCs8eTAdBEAABEAABEAABEAABEAABKpMAIK0yrMH20EABEAABEAABEAABEAABECgwgQgSCs8eTAdBEAABEAABEAABEAABEAABKpMAIK0yrMH20EABEAABEAABFpC4MSJE7Rp0yY6fPgwjR49mlasWEGLFy+uO/bFixfp+eefp0OHDtHatWtp6tSpLbENBwEBEACBKhOAIK3y7MF2EAABEAABEAABJ4GTJ0/Sjh07SG50brzxRpo7d+6IttJu3759dO7cuej9mTNn0rXXXlsTlBcuXKCnn36aTp06Vdffjrl161bauXMnLVu2jJYvX46ZAQEQAAEQCCAAQRoACU1AAARAAARAAASqQYCjlCwM5QZHrHYJUp/Q5D4cBV29ejX19/dHUdF169bRrFmzaNWqVbRnzx7avHlznfC0bapBC1aCAAiAQPsJQJC2fw5gAQiAAAiAAAiAQEEEWBg+99xzUYSSU2bXr18fjewSpBLR1OKTU3OfeeaZKFo6bdo0WrNmDR09ejQSpBL5tOJThO3Zs2fp1ltvpZ6enoK8wTAgAAIg0PkEIEg7f47hIQiAAAiAAAh0JQERji5BqqOjEvkUSFaoctTVFyFlkcrrRg8cOOAUvV0JHk6DAAiAQAYCEKQZYKEpCIAACIAACIBAdQgkCVIdCbXRU0nJFSHLabsSNRXvJao6ODgYpe9aUVsdSrAUBEAABNpLAIK0vfxxdBAAARAAARAAgSYRSBKkWd/j9hs2bIhSeVmMXn/99TRjxoxIqPb29kapvWPHjm2SJxgWBEAABDqXAARp584tPAMBEAABEACBriaQVXQKrKR+0ka2eDl48GBU/IjXjaZtC9PVkwHnQQAEQMBDAIIUpwYIgAAIgAAIgEBHEmimINVbvCxdujRoW5iOhAynQAAEQKBBAhCkDQJEdxAAARAAARAAgXISCBWkdt9QWUOqq+9qD22V3ZBtYcpJCFaBAAiAQPsJQJC2fw5gAQiAAAiAAAiAQBMIhBY18lXZHTNmzIhtXFxbvMhxfNvCNME1DAkCIAACHUMAgrRjphKOgAAIgAAIgAAIuCKZ/JqtpCtrQHm7Fh0JPXToEL3wwgtR8SIrVHUfPR4ipDjvQAAEQCA/AQjS/OzQEwRAAARAAARAoGQE9HYuLtOmTZtWq4irK+fatq7oqKTyWqHqOqYv3bdkuGAOCIAACLSdAARp26cABoAACIAACIAACBRFIIsg5WOePHmStmzZQlwtlx8sJOfMmUNLliyhqVOn1szids8++yxNmDDBucWLa1uYefPmFeUWxgEBEACBjiUAQdqxUwvHQAAEQAAEQAAEQAAEQAAEQKDcBCBIyz0/sA4EQAAEQAAEQAAEQAAEQAAEOpYABGnHTi0cAwEQpboRcQAAAm9JREFUAAEQAAEQAAEQAAEQAIFyE4AgLff8wDoQAAEQAAEQAAEQAAEQAAEQ6FgCEKQdO7VwDARAAARAAARAAARAAARAAATKTQCCtNzzA+tAAARAAARAAARAAARAAARAoGMJQJB27NTCMRAAARAAARAAARAAARAAARAoNwEI0nLPD6wDARAAARAAARAAARAAARAAgY4lAEHasVMLx0AABEAABEAABEAABEAABECg3AQgSMs9P7AOBEAABEAABEAABEAABEAABDqWAARpx04tHAMBEAABEAABEAABEAABEACBchOAIC33/MA6EAABEAABEAABEAABEAABEOhYAhCkHTu1cAwEQAAEQAAEQAAEQAAEQAAEyk0AgrTc8wPrQAAEQAAEQAAEQAAEQAAEQKBjCUCQduzUwjEQAAEQAAEQAAEQAAEQAAEQKDcBCNJyzw+sAwEQAAEQAAEQAAEQAAEQAIGOJQBB2rFTC8dAAARAAARAAARAAARAAARAoNwEIEjLPT+wDgRAAARAAARAAARAAARAAAQ6lgAEacdOLRwDARAAARAAARAAARAAARAAgXITgCAt9/zAOhAAARAAARAAARAAARAAARDoWAIQpB07tXAMBEAABEAABEAABEAABEAABMpNAIK03PMD60AABEAABEAABEAABEAABECgYwlAkHbs1MIxEAABEAABEAABEAABEAABECg3AQjScs8PrAMBEAABEAABEAABEAABEACBjiUwQpB2rKdwDARAAARAAARAAARAAARAAARAoJQERu3atWsjEX28lNbBKBAAARAAARAAARAAARAAARAAgU4lsO//AwsNy19avZuaAAAAAElFTkSuQmCC"/>
          <p:cNvSpPr>
            <a:spLocks noChangeAspect="1" noChangeArrowheads="1"/>
          </p:cNvSpPr>
          <p:nvPr/>
        </p:nvSpPr>
        <p:spPr bwMode="auto">
          <a:xfrm>
            <a:off x="3550303" y="3250275"/>
            <a:ext cx="1604352" cy="16043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3" name="Chart 12"/>
          <p:cNvGraphicFramePr/>
          <p:nvPr/>
        </p:nvGraphicFramePr>
        <p:xfrm>
          <a:off x="6235469" y="3157066"/>
          <a:ext cx="5956531" cy="3794144"/>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471651" y="653800"/>
            <a:ext cx="2316941" cy="1737706"/>
          </a:xfrm>
          <a:prstGeom prst="rect">
            <a:avLst/>
          </a:prstGeom>
        </p:spPr>
      </p:pic>
    </p:spTree>
    <p:extLst>
      <p:ext uri="{BB962C8B-B14F-4D97-AF65-F5344CB8AC3E}">
        <p14:creationId xmlns:p14="http://schemas.microsoft.com/office/powerpoint/2010/main" val="35845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Unrest – Death of George Floyd</a:t>
            </a:r>
          </a:p>
        </p:txBody>
      </p:sp>
      <p:sp>
        <p:nvSpPr>
          <p:cNvPr id="3" name="Content Placeholder 2"/>
          <p:cNvSpPr>
            <a:spLocks noGrp="1"/>
          </p:cNvSpPr>
          <p:nvPr>
            <p:ph idx="1"/>
          </p:nvPr>
        </p:nvSpPr>
        <p:spPr>
          <a:xfrm>
            <a:off x="838200" y="1323703"/>
            <a:ext cx="10515600" cy="4853260"/>
          </a:xfrm>
        </p:spPr>
        <p:txBody>
          <a:bodyPr/>
          <a:lstStyle/>
          <a:p>
            <a:r>
              <a:rPr lang="en-US" dirty="0"/>
              <a:t>May 28</a:t>
            </a:r>
            <a:r>
              <a:rPr lang="en-US" baseline="30000" dirty="0"/>
              <a:t>th</a:t>
            </a:r>
            <a:r>
              <a:rPr lang="en-US" dirty="0"/>
              <a:t>, 2020 first protest</a:t>
            </a:r>
          </a:p>
          <a:p>
            <a:r>
              <a:rPr lang="en-US" dirty="0"/>
              <a:t>~2 weeks straight of protests</a:t>
            </a:r>
          </a:p>
          <a:p>
            <a:r>
              <a:rPr lang="en-US" dirty="0"/>
              <a:t>~120 arrests over first 4 days</a:t>
            </a:r>
          </a:p>
          <a:p>
            <a:r>
              <a:rPr lang="en-US" dirty="0"/>
              <a:t>~150 complaints concerning police behavior</a:t>
            </a:r>
          </a:p>
          <a:p>
            <a:r>
              <a:rPr lang="en-US" sz="1400" dirty="0"/>
              <a:t>Photos: Colorado Public Radio: https://www.cpr.org/2020/06/01/photos-denver-protests-george-floyd-death/</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13"/>
            <a:ext cx="3705658" cy="58282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4354" y="3945919"/>
            <a:ext cx="4153989" cy="277067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945918"/>
            <a:ext cx="4148213" cy="276682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2567" y="3974961"/>
            <a:ext cx="4104670" cy="2737782"/>
          </a:xfrm>
          <a:prstGeom prst="rect">
            <a:avLst/>
          </a:prstGeom>
        </p:spPr>
      </p:pic>
    </p:spTree>
    <p:extLst>
      <p:ext uri="{BB962C8B-B14F-4D97-AF65-F5344CB8AC3E}">
        <p14:creationId xmlns:p14="http://schemas.microsoft.com/office/powerpoint/2010/main" val="415991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Archives Building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13"/>
            <a:ext cx="3705658" cy="58282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4239" y="3282043"/>
            <a:ext cx="4937760" cy="3575957"/>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2715" y="2182110"/>
            <a:ext cx="2842745" cy="243748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3962" y="4467497"/>
            <a:ext cx="2290277" cy="2390503"/>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9771" y="-1"/>
            <a:ext cx="5312230" cy="3646913"/>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25234" y="642984"/>
            <a:ext cx="2066748" cy="1539126"/>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02" y="4374749"/>
            <a:ext cx="3929221" cy="2439678"/>
          </a:xfrm>
          <a:prstGeom prst="rect">
            <a:avLst/>
          </a:prstGeom>
        </p:spPr>
      </p:pic>
      <p:pic>
        <p:nvPicPr>
          <p:cNvPr id="10" name="Content Placeholder 9"/>
          <p:cNvPicPr>
            <a:picLocks noGrp="1" noChangeAspect="1"/>
          </p:cNvPicPr>
          <p:nvPr>
            <p:ph idx="1"/>
          </p:nvPr>
        </p:nvPicPr>
        <p:blipFill>
          <a:blip r:embed="rId9" cstate="email">
            <a:extLst>
              <a:ext uri="{28A0092B-C50C-407E-A947-70E740481C1C}">
                <a14:useLocalDpi xmlns:a14="http://schemas.microsoft.com/office/drawing/2010/main"/>
              </a:ext>
            </a:extLst>
          </a:blip>
          <a:stretch>
            <a:fillRect/>
          </a:stretch>
        </p:blipFill>
        <p:spPr>
          <a:xfrm>
            <a:off x="74" y="1340116"/>
            <a:ext cx="4372641" cy="3279481"/>
          </a:xfrm>
        </p:spPr>
      </p:pic>
    </p:spTree>
    <p:extLst>
      <p:ext uri="{BB962C8B-B14F-4D97-AF65-F5344CB8AC3E}">
        <p14:creationId xmlns:p14="http://schemas.microsoft.com/office/powerpoint/2010/main" val="53156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For Staff and Customers</a:t>
            </a:r>
          </a:p>
        </p:txBody>
      </p:sp>
      <p:sp>
        <p:nvSpPr>
          <p:cNvPr id="3" name="Content Placeholder 2"/>
          <p:cNvSpPr>
            <a:spLocks noGrp="1"/>
          </p:cNvSpPr>
          <p:nvPr>
            <p:ph idx="1"/>
          </p:nvPr>
        </p:nvSpPr>
        <p:spPr>
          <a:xfrm>
            <a:off x="838200" y="1825626"/>
            <a:ext cx="2867458" cy="560524"/>
          </a:xfrm>
          <a:ln w="38100"/>
        </p:spPr>
        <p:style>
          <a:lnRef idx="2">
            <a:schemeClr val="accent5"/>
          </a:lnRef>
          <a:fillRef idx="1">
            <a:schemeClr val="lt1"/>
          </a:fillRef>
          <a:effectRef idx="0">
            <a:schemeClr val="accent5"/>
          </a:effectRef>
          <a:fontRef idx="minor">
            <a:schemeClr val="dk1"/>
          </a:fontRef>
        </p:style>
        <p:txBody>
          <a:bodyPr/>
          <a:lstStyle/>
          <a:p>
            <a:pPr marL="0" indent="0">
              <a:buNone/>
            </a:pPr>
            <a:r>
              <a:rPr lang="en-US" dirty="0"/>
              <a:t>SAFETY OF STAFF</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13"/>
            <a:ext cx="3705658" cy="582824"/>
          </a:xfrm>
          <a:prstGeom prst="rect">
            <a:avLst/>
          </a:prstGeom>
        </p:spPr>
      </p:pic>
      <p:sp>
        <p:nvSpPr>
          <p:cNvPr id="5" name="TextBox 4"/>
          <p:cNvSpPr txBox="1"/>
          <p:nvPr/>
        </p:nvSpPr>
        <p:spPr>
          <a:xfrm>
            <a:off x="3213462" y="2743202"/>
            <a:ext cx="3248298" cy="523220"/>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SAFETY OF RECORDS</a:t>
            </a:r>
          </a:p>
        </p:txBody>
      </p:sp>
      <p:sp>
        <p:nvSpPr>
          <p:cNvPr id="6" name="TextBox 5"/>
          <p:cNvSpPr txBox="1"/>
          <p:nvPr/>
        </p:nvSpPr>
        <p:spPr>
          <a:xfrm>
            <a:off x="8543109" y="4934635"/>
            <a:ext cx="3648891" cy="954107"/>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PROVIDING ACCESS TO IMMEDIATE REQUESTS</a:t>
            </a:r>
          </a:p>
        </p:txBody>
      </p:sp>
      <p:sp>
        <p:nvSpPr>
          <p:cNvPr id="7" name="TextBox 6"/>
          <p:cNvSpPr txBox="1"/>
          <p:nvPr/>
        </p:nvSpPr>
        <p:spPr>
          <a:xfrm>
            <a:off x="5782492" y="3623475"/>
            <a:ext cx="3727268" cy="954107"/>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COMMUNICATION WITH OUR CUSTOMERS</a:t>
            </a:r>
          </a:p>
        </p:txBody>
      </p:sp>
    </p:spTree>
    <p:extLst>
      <p:ext uri="{BB962C8B-B14F-4D97-AF65-F5344CB8AC3E}">
        <p14:creationId xmlns:p14="http://schemas.microsoft.com/office/powerpoint/2010/main" val="429274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to the Situation</a:t>
            </a:r>
          </a:p>
        </p:txBody>
      </p:sp>
      <p:sp>
        <p:nvSpPr>
          <p:cNvPr id="3" name="Content Placeholder 2"/>
          <p:cNvSpPr>
            <a:spLocks noGrp="1"/>
          </p:cNvSpPr>
          <p:nvPr>
            <p:ph idx="1"/>
          </p:nvPr>
        </p:nvSpPr>
        <p:spPr/>
        <p:txBody>
          <a:bodyPr/>
          <a:lstStyle/>
          <a:p>
            <a:r>
              <a:rPr lang="en-US" dirty="0"/>
              <a:t>Keep Informed!</a:t>
            </a:r>
          </a:p>
          <a:p>
            <a:r>
              <a:rPr lang="en-US" dirty="0"/>
              <a:t>Someone always knows when you go into the office and when you leave</a:t>
            </a:r>
          </a:p>
          <a:p>
            <a:r>
              <a:rPr lang="en-US" dirty="0"/>
              <a:t>Avoid protestors / do not engage</a:t>
            </a:r>
          </a:p>
          <a:p>
            <a:r>
              <a:rPr lang="en-US" dirty="0"/>
              <a:t>Open lines of communication with customers</a:t>
            </a:r>
          </a:p>
          <a:p>
            <a:pPr lvl="1"/>
            <a:r>
              <a:rPr lang="en-US" dirty="0"/>
              <a:t>Website, phone, email, newsletter, social media, etc.</a:t>
            </a:r>
          </a:p>
          <a:p>
            <a:pPr lvl="1"/>
            <a:r>
              <a:rPr lang="en-US" dirty="0"/>
              <a:t>Be honest about the situation / firm with expectations</a:t>
            </a:r>
          </a:p>
          <a:p>
            <a:pPr lvl="1"/>
            <a:r>
              <a:rPr lang="en-US" dirty="0"/>
              <a:t>Empathize with customers needing records ASAP</a:t>
            </a:r>
          </a:p>
          <a:p>
            <a:pPr lvl="1"/>
            <a:r>
              <a:rPr lang="en-US" dirty="0"/>
              <a:t>Prioritize requests and get CREATIVE!</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13"/>
            <a:ext cx="3705658" cy="582824"/>
          </a:xfrm>
          <a:prstGeom prst="rect">
            <a:avLst/>
          </a:prstGeom>
        </p:spPr>
      </p:pic>
    </p:spTree>
    <p:extLst>
      <p:ext uri="{BB962C8B-B14F-4D97-AF65-F5344CB8AC3E}">
        <p14:creationId xmlns:p14="http://schemas.microsoft.com/office/powerpoint/2010/main" val="292574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to Use</a:t>
            </a:r>
          </a:p>
        </p:txBody>
      </p:sp>
      <p:sp>
        <p:nvSpPr>
          <p:cNvPr id="3" name="Content Placeholder 2"/>
          <p:cNvSpPr>
            <a:spLocks noGrp="1"/>
          </p:cNvSpPr>
          <p:nvPr>
            <p:ph idx="1"/>
          </p:nvPr>
        </p:nvSpPr>
        <p:spPr>
          <a:xfrm>
            <a:off x="838198" y="5121150"/>
            <a:ext cx="4075610" cy="905182"/>
          </a:xfrm>
          <a:ln w="28575"/>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n-US" dirty="0"/>
              <a:t>Ability to answer phone calls from home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13"/>
            <a:ext cx="3705658" cy="582824"/>
          </a:xfrm>
          <a:prstGeom prst="rect">
            <a:avLst/>
          </a:prstGeom>
        </p:spPr>
      </p:pic>
      <p:sp>
        <p:nvSpPr>
          <p:cNvPr id="7" name="TextBox 6"/>
          <p:cNvSpPr txBox="1"/>
          <p:nvPr/>
        </p:nvSpPr>
        <p:spPr>
          <a:xfrm>
            <a:off x="838198" y="4434815"/>
            <a:ext cx="4075611" cy="523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Online request process</a:t>
            </a:r>
          </a:p>
        </p:txBody>
      </p:sp>
      <p:sp>
        <p:nvSpPr>
          <p:cNvPr id="8" name="TextBox 7"/>
          <p:cNvSpPr txBox="1"/>
          <p:nvPr/>
        </p:nvSpPr>
        <p:spPr>
          <a:xfrm>
            <a:off x="838199" y="2214020"/>
            <a:ext cx="4075611" cy="954107"/>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Emergency notifications through CO State Patrol</a:t>
            </a:r>
          </a:p>
        </p:txBody>
      </p:sp>
      <p:sp>
        <p:nvSpPr>
          <p:cNvPr id="9" name="TextBox 8"/>
          <p:cNvSpPr txBox="1"/>
          <p:nvPr/>
        </p:nvSpPr>
        <p:spPr>
          <a:xfrm>
            <a:off x="838198" y="3317593"/>
            <a:ext cx="4075610" cy="954107"/>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Staff experience with conflict resolution</a:t>
            </a:r>
          </a:p>
        </p:txBody>
      </p:sp>
      <p:sp>
        <p:nvSpPr>
          <p:cNvPr id="12" name="TextBox 11"/>
          <p:cNvSpPr txBox="1"/>
          <p:nvPr/>
        </p:nvSpPr>
        <p:spPr>
          <a:xfrm>
            <a:off x="838199" y="1550126"/>
            <a:ext cx="40756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ALREADY IN PLACE</a:t>
            </a:r>
          </a:p>
        </p:txBody>
      </p:sp>
      <p:sp>
        <p:nvSpPr>
          <p:cNvPr id="13" name="TextBox 12"/>
          <p:cNvSpPr txBox="1"/>
          <p:nvPr/>
        </p:nvSpPr>
        <p:spPr>
          <a:xfrm>
            <a:off x="6026332" y="1550126"/>
            <a:ext cx="4632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NEW ACTION ITEMS</a:t>
            </a:r>
          </a:p>
        </p:txBody>
      </p:sp>
      <p:sp>
        <p:nvSpPr>
          <p:cNvPr id="14" name="TextBox 13"/>
          <p:cNvSpPr txBox="1"/>
          <p:nvPr/>
        </p:nvSpPr>
        <p:spPr>
          <a:xfrm>
            <a:off x="6096000" y="2214020"/>
            <a:ext cx="4223657" cy="954107"/>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Shared calendar for staff going into the office</a:t>
            </a:r>
          </a:p>
        </p:txBody>
      </p:sp>
      <p:sp>
        <p:nvSpPr>
          <p:cNvPr id="15" name="TextBox 14"/>
          <p:cNvSpPr txBox="1"/>
          <p:nvPr/>
        </p:nvSpPr>
        <p:spPr>
          <a:xfrm>
            <a:off x="6095999" y="4434815"/>
            <a:ext cx="4223657" cy="138499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Daily email updates with State Archivist during protests</a:t>
            </a:r>
          </a:p>
        </p:txBody>
      </p:sp>
      <p:sp>
        <p:nvSpPr>
          <p:cNvPr id="16" name="TextBox 15"/>
          <p:cNvSpPr txBox="1"/>
          <p:nvPr/>
        </p:nvSpPr>
        <p:spPr>
          <a:xfrm>
            <a:off x="6095999" y="3317592"/>
            <a:ext cx="4223657" cy="954107"/>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One person to the office in morning to walk areas</a:t>
            </a:r>
          </a:p>
        </p:txBody>
      </p:sp>
    </p:spTree>
    <p:extLst>
      <p:ext uri="{BB962C8B-B14F-4D97-AF65-F5344CB8AC3E}">
        <p14:creationId xmlns:p14="http://schemas.microsoft.com/office/powerpoint/2010/main" val="143739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13"/>
            <a:ext cx="3705658" cy="58282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995" y="73713"/>
            <a:ext cx="6809232" cy="6361308"/>
          </a:xfrm>
          <a:prstGeom prst="rect">
            <a:avLst/>
          </a:prstGeom>
        </p:spPr>
      </p:pic>
      <p:sp>
        <p:nvSpPr>
          <p:cNvPr id="6" name="TextBox 5"/>
          <p:cNvSpPr txBox="1"/>
          <p:nvPr/>
        </p:nvSpPr>
        <p:spPr>
          <a:xfrm>
            <a:off x="191588" y="1062446"/>
            <a:ext cx="481971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Thank you!</a:t>
            </a:r>
          </a:p>
        </p:txBody>
      </p:sp>
    </p:spTree>
    <p:extLst>
      <p:ext uri="{BB962C8B-B14F-4D97-AF65-F5344CB8AC3E}">
        <p14:creationId xmlns:p14="http://schemas.microsoft.com/office/powerpoint/2010/main" val="311823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993553" y="75592"/>
            <a:ext cx="7474172" cy="1325563"/>
          </a:xfrm>
        </p:spPr>
        <p:txBody>
          <a:bodyPr>
            <a:normAutofit/>
          </a:bodyPr>
          <a:lstStyle/>
          <a:p>
            <a:r>
              <a:rPr lang="en-US" dirty="0"/>
              <a:t>Speakers</a:t>
            </a:r>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May 26, 2022</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4" name="TextBox 13">
            <a:extLst>
              <a:ext uri="{FF2B5EF4-FFF2-40B4-BE49-F238E27FC236}">
                <a16:creationId xmlns:a16="http://schemas.microsoft.com/office/drawing/2014/main" id="{D8610A13-0102-4C33-B6D7-DAEF103204EE}"/>
              </a:ext>
            </a:extLst>
          </p:cNvPr>
          <p:cNvSpPr txBox="1"/>
          <p:nvPr/>
        </p:nvSpPr>
        <p:spPr>
          <a:xfrm>
            <a:off x="3500156" y="4744978"/>
            <a:ext cx="2595844" cy="1477328"/>
          </a:xfrm>
          <a:prstGeom prst="rect">
            <a:avLst/>
          </a:prstGeom>
          <a:noFill/>
        </p:spPr>
        <p:txBody>
          <a:bodyPr wrap="square" rtlCol="0">
            <a:spAutoFit/>
          </a:bodyPr>
          <a:lstStyle/>
          <a:p>
            <a:r>
              <a:rPr lang="en-US" dirty="0"/>
              <a:t>Jennifer Simmons</a:t>
            </a:r>
          </a:p>
          <a:p>
            <a:r>
              <a:rPr lang="en-US" dirty="0"/>
              <a:t>Research Desk Supervisor/ Program </a:t>
            </a:r>
            <a:br>
              <a:rPr lang="en-US" dirty="0"/>
            </a:br>
            <a:r>
              <a:rPr lang="en-US" dirty="0"/>
              <a:t>Administrator</a:t>
            </a:r>
          </a:p>
          <a:p>
            <a:r>
              <a:rPr lang="en-US" dirty="0"/>
              <a:t>Colorado State Archives</a:t>
            </a:r>
          </a:p>
        </p:txBody>
      </p:sp>
      <p:sp>
        <p:nvSpPr>
          <p:cNvPr id="15" name="TextBox 14">
            <a:extLst>
              <a:ext uri="{FF2B5EF4-FFF2-40B4-BE49-F238E27FC236}">
                <a16:creationId xmlns:a16="http://schemas.microsoft.com/office/drawing/2014/main" id="{B9DF7D8E-EAAF-4295-AB45-FADE9FBF775A}"/>
              </a:ext>
            </a:extLst>
          </p:cNvPr>
          <p:cNvSpPr txBox="1"/>
          <p:nvPr/>
        </p:nvSpPr>
        <p:spPr>
          <a:xfrm>
            <a:off x="6460602" y="4662128"/>
            <a:ext cx="2595844" cy="1477328"/>
          </a:xfrm>
          <a:prstGeom prst="rect">
            <a:avLst/>
          </a:prstGeom>
          <a:noFill/>
        </p:spPr>
        <p:txBody>
          <a:bodyPr wrap="square" rtlCol="0">
            <a:spAutoFit/>
          </a:bodyPr>
          <a:lstStyle/>
          <a:p>
            <a:r>
              <a:rPr lang="en-US" dirty="0"/>
              <a:t>Todd Topper</a:t>
            </a:r>
          </a:p>
          <a:p>
            <a:r>
              <a:rPr lang="en-US" dirty="0"/>
              <a:t>Collection Management Supervisor</a:t>
            </a:r>
          </a:p>
          <a:p>
            <a:r>
              <a:rPr lang="en-US" dirty="0"/>
              <a:t>Minnesota Historical Society</a:t>
            </a:r>
          </a:p>
        </p:txBody>
      </p:sp>
      <p:sp>
        <p:nvSpPr>
          <p:cNvPr id="16" name="TextBox 15">
            <a:extLst>
              <a:ext uri="{FF2B5EF4-FFF2-40B4-BE49-F238E27FC236}">
                <a16:creationId xmlns:a16="http://schemas.microsoft.com/office/drawing/2014/main" id="{F803A137-2353-4290-8A60-4564C6F8C240}"/>
              </a:ext>
            </a:extLst>
          </p:cNvPr>
          <p:cNvSpPr txBox="1"/>
          <p:nvPr/>
        </p:nvSpPr>
        <p:spPr>
          <a:xfrm>
            <a:off x="462261" y="4757116"/>
            <a:ext cx="2855594" cy="1200329"/>
          </a:xfrm>
          <a:prstGeom prst="rect">
            <a:avLst/>
          </a:prstGeom>
          <a:noFill/>
        </p:spPr>
        <p:txBody>
          <a:bodyPr wrap="square" rtlCol="0">
            <a:spAutoFit/>
          </a:bodyPr>
          <a:lstStyle/>
          <a:p>
            <a:r>
              <a:rPr lang="en-US" dirty="0"/>
              <a:t>Patrick McCawley</a:t>
            </a:r>
          </a:p>
          <a:p>
            <a:r>
              <a:rPr lang="en-US" dirty="0"/>
              <a:t>Records Services Supervisor</a:t>
            </a:r>
          </a:p>
          <a:p>
            <a:r>
              <a:rPr lang="en-US" dirty="0"/>
              <a:t>South Carolina Department of Archives and History </a:t>
            </a:r>
          </a:p>
        </p:txBody>
      </p:sp>
      <p:pic>
        <p:nvPicPr>
          <p:cNvPr id="8" name="Picture 7">
            <a:extLst>
              <a:ext uri="{FF2B5EF4-FFF2-40B4-BE49-F238E27FC236}">
                <a16:creationId xmlns:a16="http://schemas.microsoft.com/office/drawing/2014/main" id="{986E964A-6F74-32C0-29B1-ABE90130C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529" y="1157785"/>
            <a:ext cx="2664499" cy="3243664"/>
          </a:xfrm>
          <a:prstGeom prst="rect">
            <a:avLst/>
          </a:prstGeom>
        </p:spPr>
      </p:pic>
      <p:pic>
        <p:nvPicPr>
          <p:cNvPr id="12" name="Picture 11">
            <a:extLst>
              <a:ext uri="{FF2B5EF4-FFF2-40B4-BE49-F238E27FC236}">
                <a16:creationId xmlns:a16="http://schemas.microsoft.com/office/drawing/2014/main" id="{AC5A4FEE-59B8-5F04-55CF-41A0FAC8E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0602" y="1116360"/>
            <a:ext cx="2420211" cy="3243664"/>
          </a:xfrm>
          <a:prstGeom prst="rect">
            <a:avLst/>
          </a:prstGeom>
        </p:spPr>
      </p:pic>
      <p:pic>
        <p:nvPicPr>
          <p:cNvPr id="18" name="Picture 17">
            <a:extLst>
              <a:ext uri="{FF2B5EF4-FFF2-40B4-BE49-F238E27FC236}">
                <a16:creationId xmlns:a16="http://schemas.microsoft.com/office/drawing/2014/main" id="{E5E74DD2-B759-6AB6-B275-1BF0AF7843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549" y="1116772"/>
            <a:ext cx="2603282" cy="3359625"/>
          </a:xfrm>
          <a:prstGeom prst="rect">
            <a:avLst/>
          </a:prstGeom>
        </p:spPr>
      </p:pic>
    </p:spTree>
    <p:extLst>
      <p:ext uri="{BB962C8B-B14F-4D97-AF65-F5344CB8AC3E}">
        <p14:creationId xmlns:p14="http://schemas.microsoft.com/office/powerpoint/2010/main" val="2962558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055833" y="4193767"/>
            <a:ext cx="9936800" cy="1990376"/>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3067" kern="0">
                <a:solidFill>
                  <a:srgbClr val="FFFFFF"/>
                </a:solidFill>
                <a:latin typeface="Arial"/>
                <a:cs typeface="Arial"/>
                <a:sym typeface="Arial"/>
              </a:rPr>
              <a:t>Unexpected Closure</a:t>
            </a:r>
            <a:endParaRPr sz="3067" kern="0">
              <a:solidFill>
                <a:srgbClr val="FFFFFF"/>
              </a:solidFill>
              <a:latin typeface="Arial"/>
              <a:cs typeface="Arial"/>
              <a:sym typeface="Arial"/>
            </a:endParaRPr>
          </a:p>
          <a:p>
            <a:pPr algn="ctr" defTabSz="1219170">
              <a:buClr>
                <a:srgbClr val="000000"/>
              </a:buClr>
            </a:pPr>
            <a:r>
              <a:rPr lang="en" sz="3067" kern="0">
                <a:solidFill>
                  <a:srgbClr val="FFFFFF"/>
                </a:solidFill>
                <a:latin typeface="Arial"/>
                <a:cs typeface="Arial"/>
                <a:sym typeface="Arial"/>
              </a:rPr>
              <a:t>Protecting Collections During the Chaos of </a:t>
            </a:r>
            <a:endParaRPr sz="3067" kern="0">
              <a:solidFill>
                <a:srgbClr val="FFFFFF"/>
              </a:solidFill>
              <a:latin typeface="Arial"/>
              <a:cs typeface="Arial"/>
              <a:sym typeface="Arial"/>
            </a:endParaRPr>
          </a:p>
          <a:p>
            <a:pPr algn="ctr" defTabSz="1219170">
              <a:buClr>
                <a:srgbClr val="000000"/>
              </a:buClr>
            </a:pPr>
            <a:r>
              <a:rPr lang="en" sz="3067" kern="0">
                <a:solidFill>
                  <a:srgbClr val="FFFFFF"/>
                </a:solidFill>
                <a:latin typeface="Arial"/>
                <a:cs typeface="Arial"/>
                <a:sym typeface="Arial"/>
              </a:rPr>
              <a:t>2020</a:t>
            </a:r>
            <a:endParaRPr sz="3067" kern="0">
              <a:solidFill>
                <a:srgbClr val="FFFFFF"/>
              </a:solidFill>
              <a:latin typeface="Arial"/>
              <a:cs typeface="Arial"/>
              <a:sym typeface="Arial"/>
            </a:endParaRPr>
          </a:p>
          <a:p>
            <a:pPr algn="ctr" defTabSz="1219170">
              <a:buClr>
                <a:srgbClr val="000000"/>
              </a:buClr>
            </a:pPr>
            <a:r>
              <a:rPr lang="en" sz="2133" kern="0">
                <a:solidFill>
                  <a:srgbClr val="FFFFFF"/>
                </a:solidFill>
                <a:latin typeface="Arial"/>
                <a:cs typeface="Arial"/>
                <a:sym typeface="Arial"/>
              </a:rPr>
              <a:t>Todd Topper – Minnesota Historical Society</a:t>
            </a:r>
            <a:endParaRPr sz="2133" kern="0">
              <a:solidFill>
                <a:srgbClr val="FFFFFF"/>
              </a:solidFill>
              <a:latin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pic>
        <p:nvPicPr>
          <p:cNvPr id="59" name="Google Shape;59;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206500"/>
            <a:ext cx="12192000" cy="4445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endParaRPr/>
          </a:p>
        </p:txBody>
      </p:sp>
      <p:pic>
        <p:nvPicPr>
          <p:cNvPr id="65" name="Google Shape;65;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67001" y="1"/>
            <a:ext cx="6857999" cy="6857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2084033" y="0"/>
            <a:ext cx="81280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2311167" y="0"/>
            <a:ext cx="8277932"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
        <p:cNvGrpSpPr/>
        <p:nvPr/>
      </p:nvGrpSpPr>
      <p:grpSpPr>
        <a:xfrm>
          <a:off x="0" y="0"/>
          <a:ext cx="0" cy="0"/>
          <a:chOff x="0" y="0"/>
          <a:chExt cx="0" cy="0"/>
        </a:xfrm>
      </p:grpSpPr>
      <p:pic>
        <p:nvPicPr>
          <p:cNvPr id="80" name="Google Shape;80;p18"/>
          <p:cNvPicPr preferRelativeResize="0"/>
          <p:nvPr/>
        </p:nvPicPr>
        <p:blipFill>
          <a:blip r:embed="rId3">
            <a:alphaModFix/>
          </a:blip>
          <a:stretch>
            <a:fillRect/>
          </a:stretch>
        </p:blipFill>
        <p:spPr>
          <a:xfrm>
            <a:off x="3727318" y="1"/>
            <a:ext cx="5143501" cy="68580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pic>
        <p:nvPicPr>
          <p:cNvPr id="85" name="Google Shape;85;p19"/>
          <p:cNvPicPr preferRelativeResize="0"/>
          <p:nvPr/>
        </p:nvPicPr>
        <p:blipFill>
          <a:blip r:embed="rId3">
            <a:alphaModFix/>
          </a:blip>
          <a:stretch>
            <a:fillRect/>
          </a:stretch>
        </p:blipFill>
        <p:spPr>
          <a:xfrm>
            <a:off x="3455450" y="1"/>
            <a:ext cx="5143501" cy="68580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
        <p:cNvGrpSpPr/>
        <p:nvPr/>
      </p:nvGrpSpPr>
      <p:grpSpPr>
        <a:xfrm>
          <a:off x="0" y="0"/>
          <a:ext cx="0" cy="0"/>
          <a:chOff x="0" y="0"/>
          <a:chExt cx="0" cy="0"/>
        </a:xfrm>
      </p:grpSpPr>
      <p:pic>
        <p:nvPicPr>
          <p:cNvPr id="90" name="Google Shape;90;p20"/>
          <p:cNvPicPr preferRelativeResize="0"/>
          <p:nvPr/>
        </p:nvPicPr>
        <p:blipFill>
          <a:blip r:embed="rId3">
            <a:alphaModFix/>
          </a:blip>
          <a:stretch>
            <a:fillRect/>
          </a:stretch>
        </p:blipFill>
        <p:spPr>
          <a:xfrm>
            <a:off x="3425233" y="1"/>
            <a:ext cx="5143499" cy="68579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4"/>
        <p:cNvGrpSpPr/>
        <p:nvPr/>
      </p:nvGrpSpPr>
      <p:grpSpPr>
        <a:xfrm>
          <a:off x="0" y="0"/>
          <a:ext cx="0" cy="0"/>
          <a:chOff x="0" y="0"/>
          <a:chExt cx="0" cy="0"/>
        </a:xfrm>
      </p:grpSpPr>
      <p:pic>
        <p:nvPicPr>
          <p:cNvPr id="95" name="Google Shape;95;p21"/>
          <p:cNvPicPr preferRelativeResize="0"/>
          <p:nvPr/>
        </p:nvPicPr>
        <p:blipFill>
          <a:blip r:embed="rId3">
            <a:alphaModFix/>
          </a:blip>
          <a:stretch>
            <a:fillRect/>
          </a:stretch>
        </p:blipFill>
        <p:spPr>
          <a:xfrm>
            <a:off x="3213716" y="1"/>
            <a:ext cx="5143501" cy="68580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9"/>
        <p:cNvGrpSpPr/>
        <p:nvPr/>
      </p:nvGrpSpPr>
      <p:grpSpPr>
        <a:xfrm>
          <a:off x="0" y="0"/>
          <a:ext cx="0" cy="0"/>
          <a:chOff x="0" y="0"/>
          <a:chExt cx="0" cy="0"/>
        </a:xfrm>
      </p:grpSpPr>
      <p:pic>
        <p:nvPicPr>
          <p:cNvPr id="100" name="Google Shape;100;p22"/>
          <p:cNvPicPr preferRelativeResize="0"/>
          <p:nvPr/>
        </p:nvPicPr>
        <p:blipFill>
          <a:blip r:embed="rId3">
            <a:alphaModFix/>
          </a:blip>
          <a:stretch>
            <a:fillRect/>
          </a:stretch>
        </p:blipFill>
        <p:spPr>
          <a:xfrm>
            <a:off x="2099133" y="0"/>
            <a:ext cx="8128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563762"/>
            <a:ext cx="9144000" cy="1622854"/>
          </a:xfrm>
        </p:spPr>
        <p:txBody>
          <a:bodyPr>
            <a:normAutofit/>
          </a:bodyPr>
          <a:lstStyle/>
          <a:p>
            <a:r>
              <a:rPr lang="en-US" sz="5400" dirty="0"/>
              <a:t>Water Incident Response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7961" y="278780"/>
            <a:ext cx="3735660" cy="3551815"/>
          </a:xfrm>
          <a:prstGeom prst="rect">
            <a:avLst/>
          </a:prstGeom>
        </p:spPr>
      </p:pic>
    </p:spTree>
    <p:extLst>
      <p:ext uri="{BB962C8B-B14F-4D97-AF65-F5344CB8AC3E}">
        <p14:creationId xmlns:p14="http://schemas.microsoft.com/office/powerpoint/2010/main" val="2599886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4"/>
        <p:cNvGrpSpPr/>
        <p:nvPr/>
      </p:nvGrpSpPr>
      <p:grpSpPr>
        <a:xfrm>
          <a:off x="0" y="0"/>
          <a:ext cx="0" cy="0"/>
          <a:chOff x="0" y="0"/>
          <a:chExt cx="0" cy="0"/>
        </a:xfrm>
      </p:grpSpPr>
      <p:pic>
        <p:nvPicPr>
          <p:cNvPr id="105" name="Google Shape;105;p23"/>
          <p:cNvPicPr preferRelativeResize="0"/>
          <p:nvPr/>
        </p:nvPicPr>
        <p:blipFill>
          <a:blip r:embed="rId3">
            <a:alphaModFix/>
          </a:blip>
          <a:stretch>
            <a:fillRect/>
          </a:stretch>
        </p:blipFill>
        <p:spPr>
          <a:xfrm>
            <a:off x="1887633" y="0"/>
            <a:ext cx="8128000"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
        <p:cNvGrpSpPr/>
        <p:nvPr/>
      </p:nvGrpSpPr>
      <p:grpSpPr>
        <a:xfrm>
          <a:off x="0" y="0"/>
          <a:ext cx="0" cy="0"/>
          <a:chOff x="0" y="0"/>
          <a:chExt cx="0" cy="0"/>
        </a:xfrm>
      </p:grpSpPr>
      <p:pic>
        <p:nvPicPr>
          <p:cNvPr id="110" name="Google Shape;110;p24"/>
          <p:cNvPicPr preferRelativeResize="0"/>
          <p:nvPr/>
        </p:nvPicPr>
        <p:blipFill>
          <a:blip r:embed="rId3">
            <a:alphaModFix/>
          </a:blip>
          <a:stretch>
            <a:fillRect/>
          </a:stretch>
        </p:blipFill>
        <p:spPr>
          <a:xfrm>
            <a:off x="2114233" y="320567"/>
            <a:ext cx="8128000" cy="6096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
        <p:cNvGrpSpPr/>
        <p:nvPr/>
      </p:nvGrpSpPr>
      <p:grpSpPr>
        <a:xfrm>
          <a:off x="0" y="0"/>
          <a:ext cx="0" cy="0"/>
          <a:chOff x="0" y="0"/>
          <a:chExt cx="0" cy="0"/>
        </a:xfrm>
      </p:grpSpPr>
      <p:pic>
        <p:nvPicPr>
          <p:cNvPr id="115" name="Google Shape;115;p25"/>
          <p:cNvPicPr preferRelativeResize="0"/>
          <p:nvPr/>
        </p:nvPicPr>
        <p:blipFill>
          <a:blip r:embed="rId3">
            <a:alphaModFix/>
          </a:blip>
          <a:stretch>
            <a:fillRect/>
          </a:stretch>
        </p:blipFill>
        <p:spPr>
          <a:xfrm>
            <a:off x="2265300" y="547167"/>
            <a:ext cx="8128000" cy="6096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pic>
        <p:nvPicPr>
          <p:cNvPr id="120" name="Google Shape;120;p26"/>
          <p:cNvPicPr preferRelativeResize="0"/>
          <p:nvPr/>
        </p:nvPicPr>
        <p:blipFill>
          <a:blip r:embed="rId3">
            <a:alphaModFix/>
          </a:blip>
          <a:stretch>
            <a:fillRect/>
          </a:stretch>
        </p:blipFill>
        <p:spPr>
          <a:xfrm>
            <a:off x="3017350" y="1"/>
            <a:ext cx="5143501" cy="68580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4"/>
        <p:cNvGrpSpPr/>
        <p:nvPr/>
      </p:nvGrpSpPr>
      <p:grpSpPr>
        <a:xfrm>
          <a:off x="0" y="0"/>
          <a:ext cx="0" cy="0"/>
          <a:chOff x="0" y="0"/>
          <a:chExt cx="0" cy="0"/>
        </a:xfrm>
      </p:grpSpPr>
      <p:pic>
        <p:nvPicPr>
          <p:cNvPr id="125" name="Google Shape;125;p27"/>
          <p:cNvPicPr preferRelativeResize="0"/>
          <p:nvPr/>
        </p:nvPicPr>
        <p:blipFill>
          <a:blip r:embed="rId3">
            <a:alphaModFix/>
          </a:blip>
          <a:stretch>
            <a:fillRect/>
          </a:stretch>
        </p:blipFill>
        <p:spPr>
          <a:xfrm>
            <a:off x="2836134" y="-1"/>
            <a:ext cx="5143501" cy="68580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9"/>
        <p:cNvGrpSpPr/>
        <p:nvPr/>
      </p:nvGrpSpPr>
      <p:grpSpPr>
        <a:xfrm>
          <a:off x="0" y="0"/>
          <a:ext cx="0" cy="0"/>
          <a:chOff x="0" y="0"/>
          <a:chExt cx="0" cy="0"/>
        </a:xfrm>
      </p:grpSpPr>
      <p:pic>
        <p:nvPicPr>
          <p:cNvPr id="130" name="Google Shape;130;p28"/>
          <p:cNvPicPr preferRelativeResize="0"/>
          <p:nvPr/>
        </p:nvPicPr>
        <p:blipFill>
          <a:blip r:embed="rId3">
            <a:alphaModFix/>
          </a:blip>
          <a:stretch>
            <a:fillRect/>
          </a:stretch>
        </p:blipFill>
        <p:spPr>
          <a:xfrm>
            <a:off x="1834600" y="0"/>
            <a:ext cx="8128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
        <p:cNvGrpSpPr/>
        <p:nvPr/>
      </p:nvGrpSpPr>
      <p:grpSpPr>
        <a:xfrm>
          <a:off x="0" y="0"/>
          <a:ext cx="0" cy="0"/>
          <a:chOff x="0" y="0"/>
          <a:chExt cx="0" cy="0"/>
        </a:xfrm>
      </p:grpSpPr>
      <p:pic>
        <p:nvPicPr>
          <p:cNvPr id="135" name="Google Shape;135;p29"/>
          <p:cNvPicPr preferRelativeResize="0"/>
          <p:nvPr/>
        </p:nvPicPr>
        <p:blipFill>
          <a:blip r:embed="rId3">
            <a:alphaModFix/>
          </a:blip>
          <a:stretch>
            <a:fillRect/>
          </a:stretch>
        </p:blipFill>
        <p:spPr>
          <a:xfrm>
            <a:off x="2371033" y="1"/>
            <a:ext cx="8128000" cy="679756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9"/>
        <p:cNvGrpSpPr/>
        <p:nvPr/>
      </p:nvGrpSpPr>
      <p:grpSpPr>
        <a:xfrm>
          <a:off x="0" y="0"/>
          <a:ext cx="0" cy="0"/>
          <a:chOff x="0" y="0"/>
          <a:chExt cx="0" cy="0"/>
        </a:xfrm>
      </p:grpSpPr>
      <p:pic>
        <p:nvPicPr>
          <p:cNvPr id="140" name="Google Shape;140;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3200" y="203200"/>
            <a:ext cx="11785600" cy="632022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4"/>
        <p:cNvGrpSpPr/>
        <p:nvPr/>
      </p:nvGrpSpPr>
      <p:grpSpPr>
        <a:xfrm>
          <a:off x="0" y="0"/>
          <a:ext cx="0" cy="0"/>
          <a:chOff x="0" y="0"/>
          <a:chExt cx="0" cy="0"/>
        </a:xfrm>
      </p:grpSpPr>
      <p:pic>
        <p:nvPicPr>
          <p:cNvPr id="145" name="Google Shape;145;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52501" y="1"/>
            <a:ext cx="10287001" cy="6858001"/>
          </a:xfrm>
          <a:prstGeom prst="rect">
            <a:avLst/>
          </a:prstGeom>
          <a:noFill/>
          <a:ln>
            <a:noFill/>
          </a:ln>
        </p:spPr>
      </p:pic>
      <p:sp>
        <p:nvSpPr>
          <p:cNvPr id="146" name="Google Shape;146;p31"/>
          <p:cNvSpPr txBox="1"/>
          <p:nvPr/>
        </p:nvSpPr>
        <p:spPr>
          <a:xfrm>
            <a:off x="1057400" y="5845900"/>
            <a:ext cx="4078400" cy="7797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467" b="1" kern="0">
                <a:solidFill>
                  <a:srgbClr val="FFFFFF"/>
                </a:solidFill>
                <a:latin typeface="Arial"/>
                <a:cs typeface="Arial"/>
                <a:sym typeface="Arial"/>
              </a:rPr>
              <a:t>March, 2020</a:t>
            </a:r>
            <a:endParaRPr sz="3467" b="1" kern="0">
              <a:solidFill>
                <a:srgbClr val="FFFFFF"/>
              </a:solidFill>
              <a:latin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pic>
        <p:nvPicPr>
          <p:cNvPr id="151" name="Google Shape;151;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2333" y="0"/>
            <a:ext cx="10322568"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95384"/>
            <a:ext cx="9144000" cy="1291231"/>
          </a:xfrm>
        </p:spPr>
        <p:txBody>
          <a:bodyPr>
            <a:normAutofit/>
          </a:bodyPr>
          <a:lstStyle/>
          <a:p>
            <a:r>
              <a:rPr lang="en-US" sz="3600" dirty="0"/>
              <a:t>SC Archive and History Center</a:t>
            </a:r>
          </a:p>
          <a:p>
            <a:r>
              <a:rPr lang="en-US" sz="3600" dirty="0"/>
              <a:t>Opened in May 1998</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4127" y="479502"/>
            <a:ext cx="7593980" cy="3902927"/>
          </a:xfrm>
          <a:prstGeom prst="rect">
            <a:avLst/>
          </a:prstGeom>
        </p:spPr>
      </p:pic>
    </p:spTree>
    <p:extLst>
      <p:ext uri="{BB962C8B-B14F-4D97-AF65-F5344CB8AC3E}">
        <p14:creationId xmlns:p14="http://schemas.microsoft.com/office/powerpoint/2010/main" val="2760734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pic>
        <p:nvPicPr>
          <p:cNvPr id="161" name="Google Shape;161;p34"/>
          <p:cNvPicPr preferRelativeResize="0"/>
          <p:nvPr/>
        </p:nvPicPr>
        <p:blipFill>
          <a:blip r:embed="rId3">
            <a:alphaModFix/>
          </a:blip>
          <a:stretch>
            <a:fillRect/>
          </a:stretch>
        </p:blipFill>
        <p:spPr>
          <a:xfrm>
            <a:off x="2987150" y="1"/>
            <a:ext cx="5143501" cy="68580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
        <p:cNvGrpSpPr/>
        <p:nvPr/>
      </p:nvGrpSpPr>
      <p:grpSpPr>
        <a:xfrm>
          <a:off x="0" y="0"/>
          <a:ext cx="0" cy="0"/>
          <a:chOff x="0" y="0"/>
          <a:chExt cx="0" cy="0"/>
        </a:xfrm>
      </p:grpSpPr>
      <p:pic>
        <p:nvPicPr>
          <p:cNvPr id="166" name="Google Shape;166;p35"/>
          <p:cNvPicPr preferRelativeResize="0"/>
          <p:nvPr/>
        </p:nvPicPr>
        <p:blipFill>
          <a:blip r:embed="rId3">
            <a:alphaModFix/>
          </a:blip>
          <a:stretch>
            <a:fillRect/>
          </a:stretch>
        </p:blipFill>
        <p:spPr>
          <a:xfrm>
            <a:off x="3259083" y="1"/>
            <a:ext cx="5143501" cy="68580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0"/>
        <p:cNvGrpSpPr/>
        <p:nvPr/>
      </p:nvGrpSpPr>
      <p:grpSpPr>
        <a:xfrm>
          <a:off x="0" y="0"/>
          <a:ext cx="0" cy="0"/>
          <a:chOff x="0" y="0"/>
          <a:chExt cx="0" cy="0"/>
        </a:xfrm>
      </p:grpSpPr>
      <p:pic>
        <p:nvPicPr>
          <p:cNvPr id="171" name="Google Shape;171;p36"/>
          <p:cNvPicPr preferRelativeResize="0"/>
          <p:nvPr/>
        </p:nvPicPr>
        <p:blipFill>
          <a:blip r:embed="rId3">
            <a:alphaModFix/>
          </a:blip>
          <a:stretch>
            <a:fillRect/>
          </a:stretch>
        </p:blipFill>
        <p:spPr>
          <a:xfrm>
            <a:off x="3213750" y="1"/>
            <a:ext cx="5143501" cy="68580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pic>
        <p:nvPicPr>
          <p:cNvPr id="176" name="Google Shape;176;p37"/>
          <p:cNvPicPr preferRelativeResize="0"/>
          <p:nvPr/>
        </p:nvPicPr>
        <p:blipFill>
          <a:blip r:embed="rId3">
            <a:alphaModFix/>
          </a:blip>
          <a:stretch>
            <a:fillRect/>
          </a:stretch>
        </p:blipFill>
        <p:spPr>
          <a:xfrm>
            <a:off x="4076700" y="0"/>
            <a:ext cx="4038600"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
        <p:cNvGrpSpPr/>
        <p:nvPr/>
      </p:nvGrpSpPr>
      <p:grpSpPr>
        <a:xfrm>
          <a:off x="0" y="0"/>
          <a:ext cx="0" cy="0"/>
          <a:chOff x="0" y="0"/>
          <a:chExt cx="0" cy="0"/>
        </a:xfrm>
      </p:grpSpPr>
      <p:pic>
        <p:nvPicPr>
          <p:cNvPr id="181" name="Google Shape;181;p38"/>
          <p:cNvPicPr preferRelativeResize="0"/>
          <p:nvPr/>
        </p:nvPicPr>
        <p:blipFill>
          <a:blip r:embed="rId3">
            <a:alphaModFix/>
          </a:blip>
          <a:stretch>
            <a:fillRect/>
          </a:stretch>
        </p:blipFill>
        <p:spPr>
          <a:xfrm>
            <a:off x="2023600" y="0"/>
            <a:ext cx="8128000"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5"/>
        <p:cNvGrpSpPr/>
        <p:nvPr/>
      </p:nvGrpSpPr>
      <p:grpSpPr>
        <a:xfrm>
          <a:off x="0" y="0"/>
          <a:ext cx="0" cy="0"/>
          <a:chOff x="0" y="0"/>
          <a:chExt cx="0" cy="0"/>
        </a:xfrm>
      </p:grpSpPr>
      <p:pic>
        <p:nvPicPr>
          <p:cNvPr id="186" name="Google Shape;186;p39"/>
          <p:cNvPicPr preferRelativeResize="0"/>
          <p:nvPr/>
        </p:nvPicPr>
        <p:blipFill>
          <a:blip r:embed="rId3">
            <a:alphaModFix/>
          </a:blip>
          <a:stretch>
            <a:fillRect/>
          </a:stretch>
        </p:blipFill>
        <p:spPr>
          <a:xfrm>
            <a:off x="3787751" y="1"/>
            <a:ext cx="5143501" cy="685800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0"/>
        <p:cNvGrpSpPr/>
        <p:nvPr/>
      </p:nvGrpSpPr>
      <p:grpSpPr>
        <a:xfrm>
          <a:off x="0" y="0"/>
          <a:ext cx="0" cy="0"/>
          <a:chOff x="0" y="0"/>
          <a:chExt cx="0" cy="0"/>
        </a:xfrm>
      </p:grpSpPr>
      <p:pic>
        <p:nvPicPr>
          <p:cNvPr id="191" name="Google Shape;191;p40"/>
          <p:cNvPicPr preferRelativeResize="0"/>
          <p:nvPr/>
        </p:nvPicPr>
        <p:blipFill>
          <a:blip r:embed="rId3">
            <a:alphaModFix/>
          </a:blip>
          <a:stretch>
            <a:fillRect/>
          </a:stretch>
        </p:blipFill>
        <p:spPr>
          <a:xfrm>
            <a:off x="3591350" y="1"/>
            <a:ext cx="5143501" cy="685800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5"/>
        <p:cNvGrpSpPr/>
        <p:nvPr/>
      </p:nvGrpSpPr>
      <p:grpSpPr>
        <a:xfrm>
          <a:off x="0" y="0"/>
          <a:ext cx="0" cy="0"/>
          <a:chOff x="0" y="0"/>
          <a:chExt cx="0" cy="0"/>
        </a:xfrm>
      </p:grpSpPr>
      <p:pic>
        <p:nvPicPr>
          <p:cNvPr id="196" name="Google Shape;196;p41"/>
          <p:cNvPicPr preferRelativeResize="0"/>
          <p:nvPr/>
        </p:nvPicPr>
        <p:blipFill>
          <a:blip r:embed="rId3">
            <a:alphaModFix/>
          </a:blip>
          <a:stretch>
            <a:fillRect/>
          </a:stretch>
        </p:blipFill>
        <p:spPr>
          <a:xfrm>
            <a:off x="2911616" y="1"/>
            <a:ext cx="5143501" cy="68580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0"/>
        <p:cNvGrpSpPr/>
        <p:nvPr/>
      </p:nvGrpSpPr>
      <p:grpSpPr>
        <a:xfrm>
          <a:off x="0" y="0"/>
          <a:ext cx="0" cy="0"/>
          <a:chOff x="0" y="0"/>
          <a:chExt cx="0" cy="0"/>
        </a:xfrm>
      </p:grpSpPr>
      <p:pic>
        <p:nvPicPr>
          <p:cNvPr id="201" name="Google Shape;201;p42"/>
          <p:cNvPicPr preferRelativeResize="0"/>
          <p:nvPr/>
        </p:nvPicPr>
        <p:blipFill>
          <a:blip r:embed="rId3">
            <a:alphaModFix/>
          </a:blip>
          <a:stretch>
            <a:fillRect/>
          </a:stretch>
        </p:blipFill>
        <p:spPr>
          <a:xfrm>
            <a:off x="3524250" y="1"/>
            <a:ext cx="5143501"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12" y="1122362"/>
            <a:ext cx="3624147" cy="4899297"/>
          </a:xfrm>
        </p:spPr>
        <p:txBody>
          <a:bodyPr>
            <a:normAutofit/>
          </a:bodyPr>
          <a:lstStyle/>
          <a:p>
            <a:r>
              <a:rPr lang="en-US" sz="4000" dirty="0"/>
              <a:t>The Culprit. </a:t>
            </a:r>
            <a:br>
              <a:rPr lang="en-US" sz="4000" dirty="0"/>
            </a:br>
            <a:br>
              <a:rPr lang="en-US" sz="4000" dirty="0"/>
            </a:br>
            <a:r>
              <a:rPr lang="en-US" sz="4000" dirty="0"/>
              <a:t> </a:t>
            </a:r>
            <a:r>
              <a:rPr lang="en-US" sz="3600" dirty="0"/>
              <a:t>Most of the water fell from this vent.  The shelf to the right was sitting directly underneath it.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6965" y="602165"/>
            <a:ext cx="7144214" cy="5843239"/>
          </a:xfrm>
          <a:prstGeom prst="rect">
            <a:avLst/>
          </a:prstGeom>
        </p:spPr>
      </p:pic>
    </p:spTree>
    <p:extLst>
      <p:ext uri="{BB962C8B-B14F-4D97-AF65-F5344CB8AC3E}">
        <p14:creationId xmlns:p14="http://schemas.microsoft.com/office/powerpoint/2010/main" val="3793061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5"/>
        <p:cNvGrpSpPr/>
        <p:nvPr/>
      </p:nvGrpSpPr>
      <p:grpSpPr>
        <a:xfrm>
          <a:off x="0" y="0"/>
          <a:ext cx="0" cy="0"/>
          <a:chOff x="0" y="0"/>
          <a:chExt cx="0" cy="0"/>
        </a:xfrm>
      </p:grpSpPr>
      <p:pic>
        <p:nvPicPr>
          <p:cNvPr id="206" name="Google Shape;206;p43"/>
          <p:cNvPicPr preferRelativeResize="0"/>
          <p:nvPr/>
        </p:nvPicPr>
        <p:blipFill>
          <a:blip r:embed="rId3">
            <a:alphaModFix/>
          </a:blip>
          <a:stretch>
            <a:fillRect/>
          </a:stretch>
        </p:blipFill>
        <p:spPr>
          <a:xfrm>
            <a:off x="1143000" y="647700"/>
            <a:ext cx="9906000" cy="55626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0"/>
        <p:cNvGrpSpPr/>
        <p:nvPr/>
      </p:nvGrpSpPr>
      <p:grpSpPr>
        <a:xfrm>
          <a:off x="0" y="0"/>
          <a:ext cx="0" cy="0"/>
          <a:chOff x="0" y="0"/>
          <a:chExt cx="0" cy="0"/>
        </a:xfrm>
      </p:grpSpPr>
      <p:pic>
        <p:nvPicPr>
          <p:cNvPr id="211" name="Google Shape;211;p44"/>
          <p:cNvPicPr preferRelativeResize="0"/>
          <p:nvPr/>
        </p:nvPicPr>
        <p:blipFill>
          <a:blip r:embed="rId3">
            <a:alphaModFix/>
          </a:blip>
          <a:stretch>
            <a:fillRect/>
          </a:stretch>
        </p:blipFill>
        <p:spPr>
          <a:xfrm>
            <a:off x="1858001" y="0"/>
            <a:ext cx="9244700" cy="6858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92322" y="1"/>
            <a:ext cx="9407359" cy="685800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0"/>
        <p:cNvGrpSpPr/>
        <p:nvPr/>
      </p:nvGrpSpPr>
      <p:grpSpPr>
        <a:xfrm>
          <a:off x="0" y="0"/>
          <a:ext cx="0" cy="0"/>
          <a:chOff x="0" y="0"/>
          <a:chExt cx="0" cy="0"/>
        </a:xfrm>
      </p:grpSpPr>
      <p:pic>
        <p:nvPicPr>
          <p:cNvPr id="221" name="Google Shape;221;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78467" y="0"/>
            <a:ext cx="6858000" cy="6858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5"/>
        <p:cNvGrpSpPr/>
        <p:nvPr/>
      </p:nvGrpSpPr>
      <p:grpSpPr>
        <a:xfrm>
          <a:off x="0" y="0"/>
          <a:ext cx="0" cy="0"/>
          <a:chOff x="0" y="0"/>
          <a:chExt cx="0" cy="0"/>
        </a:xfrm>
      </p:grpSpPr>
      <p:pic>
        <p:nvPicPr>
          <p:cNvPr id="226" name="Google Shape;226;p47"/>
          <p:cNvPicPr preferRelativeResize="0"/>
          <p:nvPr/>
        </p:nvPicPr>
        <p:blipFill>
          <a:blip r:embed="rId3">
            <a:alphaModFix/>
          </a:blip>
          <a:stretch>
            <a:fillRect/>
          </a:stretch>
        </p:blipFill>
        <p:spPr>
          <a:xfrm>
            <a:off x="955011" y="1"/>
            <a:ext cx="10281980" cy="685800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0"/>
        <p:cNvGrpSpPr/>
        <p:nvPr/>
      </p:nvGrpSpPr>
      <p:grpSpPr>
        <a:xfrm>
          <a:off x="0" y="0"/>
          <a:ext cx="0" cy="0"/>
          <a:chOff x="0" y="0"/>
          <a:chExt cx="0" cy="0"/>
        </a:xfrm>
      </p:grpSpPr>
      <p:pic>
        <p:nvPicPr>
          <p:cNvPr id="231" name="Google Shape;231;p48"/>
          <p:cNvPicPr preferRelativeResize="0"/>
          <p:nvPr/>
        </p:nvPicPr>
        <p:blipFill>
          <a:blip r:embed="rId3">
            <a:alphaModFix/>
          </a:blip>
          <a:stretch>
            <a:fillRect/>
          </a:stretch>
        </p:blipFill>
        <p:spPr>
          <a:xfrm>
            <a:off x="1812701" y="0"/>
            <a:ext cx="8806633" cy="6858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5"/>
        <p:cNvGrpSpPr/>
        <p:nvPr/>
      </p:nvGrpSpPr>
      <p:grpSpPr>
        <a:xfrm>
          <a:off x="0" y="0"/>
          <a:ext cx="0" cy="0"/>
          <a:chOff x="0" y="0"/>
          <a:chExt cx="0" cy="0"/>
        </a:xfrm>
      </p:grpSpPr>
      <p:pic>
        <p:nvPicPr>
          <p:cNvPr id="236" name="Google Shape;236;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51214" y="0"/>
            <a:ext cx="10289573" cy="6858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0"/>
        <p:cNvGrpSpPr/>
        <p:nvPr/>
      </p:nvGrpSpPr>
      <p:grpSpPr>
        <a:xfrm>
          <a:off x="0" y="0"/>
          <a:ext cx="0" cy="0"/>
          <a:chOff x="0" y="0"/>
          <a:chExt cx="0" cy="0"/>
        </a:xfrm>
      </p:grpSpPr>
      <p:pic>
        <p:nvPicPr>
          <p:cNvPr id="241" name="Google Shape;241;p50"/>
          <p:cNvPicPr preferRelativeResize="0"/>
          <p:nvPr/>
        </p:nvPicPr>
        <p:blipFill>
          <a:blip r:embed="rId3">
            <a:alphaModFix/>
          </a:blip>
          <a:stretch>
            <a:fillRect/>
          </a:stretch>
        </p:blipFill>
        <p:spPr>
          <a:xfrm>
            <a:off x="1834600" y="0"/>
            <a:ext cx="8128000" cy="68580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5"/>
        <p:cNvGrpSpPr/>
        <p:nvPr/>
      </p:nvGrpSpPr>
      <p:grpSpPr>
        <a:xfrm>
          <a:off x="0" y="0"/>
          <a:ext cx="0" cy="0"/>
          <a:chOff x="0" y="0"/>
          <a:chExt cx="0" cy="0"/>
        </a:xfrm>
      </p:grpSpPr>
      <p:sp>
        <p:nvSpPr>
          <p:cNvPr id="246" name="Google Shape;246;p51"/>
          <p:cNvSpPr txBox="1">
            <a:spLocks noGrp="1"/>
          </p:cNvSpPr>
          <p:nvPr>
            <p:ph type="title"/>
          </p:nvPr>
        </p:nvSpPr>
        <p:spPr>
          <a:xfrm>
            <a:off x="415600" y="235558"/>
            <a:ext cx="11360800" cy="763600"/>
          </a:xfrm>
          <a:prstGeom prst="rect">
            <a:avLst/>
          </a:prstGeom>
        </p:spPr>
        <p:txBody>
          <a:bodyPr spcFirstLastPara="1" wrap="square" lIns="121900" tIns="121900" rIns="121900" bIns="121900" anchor="t" anchorCtr="0">
            <a:noAutofit/>
          </a:bodyPr>
          <a:lstStyle/>
          <a:p>
            <a:r>
              <a:rPr lang="en" dirty="0"/>
              <a:t>InI</a:t>
            </a:r>
            <a:r>
              <a:rPr lang="en" dirty="0">
                <a:solidFill>
                  <a:schemeClr val="lt1"/>
                </a:solidFill>
              </a:rPr>
              <a:t>2020 Summary</a:t>
            </a:r>
            <a:r>
              <a:rPr lang="en" dirty="0"/>
              <a:t>mmer In 2020Take Aways</a:t>
            </a:r>
            <a:endParaRPr dirty="0"/>
          </a:p>
        </p:txBody>
      </p:sp>
      <p:sp>
        <p:nvSpPr>
          <p:cNvPr id="247" name="Google Shape;247;p51"/>
          <p:cNvSpPr txBox="1">
            <a:spLocks noGrp="1"/>
          </p:cNvSpPr>
          <p:nvPr>
            <p:ph type="body" idx="1"/>
          </p:nvPr>
        </p:nvSpPr>
        <p:spPr>
          <a:xfrm>
            <a:off x="415600" y="999158"/>
            <a:ext cx="11360800" cy="5623284"/>
          </a:xfrm>
          <a:prstGeom prst="rect">
            <a:avLst/>
          </a:prstGeom>
        </p:spPr>
        <p:txBody>
          <a:bodyPr spcFirstLastPara="1" wrap="square" lIns="121900" tIns="121900" rIns="121900" bIns="121900" anchor="t" anchorCtr="0">
            <a:noAutofit/>
          </a:bodyPr>
          <a:lstStyle/>
          <a:p>
            <a:pPr>
              <a:buClr>
                <a:schemeClr val="lt1"/>
              </a:buClr>
              <a:buAutoNum type="arabicParenR"/>
            </a:pPr>
            <a:r>
              <a:rPr lang="en" sz="2200" dirty="0">
                <a:solidFill>
                  <a:schemeClr val="lt1"/>
                </a:solidFill>
              </a:rPr>
              <a:t>The routine of daily inspections allowed us to notice patterns within…</a:t>
            </a:r>
            <a:endParaRPr sz="2200" dirty="0">
              <a:solidFill>
                <a:schemeClr val="lt1"/>
              </a:solidFill>
            </a:endParaRPr>
          </a:p>
          <a:p>
            <a:pPr lvl="1">
              <a:spcBef>
                <a:spcPts val="0"/>
              </a:spcBef>
              <a:buClr>
                <a:schemeClr val="lt1"/>
              </a:buClr>
            </a:pPr>
            <a:r>
              <a:rPr lang="en" sz="2200" dirty="0">
                <a:solidFill>
                  <a:schemeClr val="lt1"/>
                </a:solidFill>
              </a:rPr>
              <a:t>the history center security presence</a:t>
            </a:r>
            <a:endParaRPr sz="2200" dirty="0">
              <a:solidFill>
                <a:schemeClr val="lt1"/>
              </a:solidFill>
            </a:endParaRPr>
          </a:p>
          <a:p>
            <a:pPr lvl="1">
              <a:spcBef>
                <a:spcPts val="0"/>
              </a:spcBef>
              <a:buClr>
                <a:schemeClr val="lt1"/>
              </a:buClr>
            </a:pPr>
            <a:r>
              <a:rPr lang="en" sz="2200" dirty="0">
                <a:solidFill>
                  <a:schemeClr val="lt1"/>
                </a:solidFill>
              </a:rPr>
              <a:t>the history center facilities and maintenance staff </a:t>
            </a:r>
            <a:endParaRPr sz="2200" dirty="0">
              <a:solidFill>
                <a:schemeClr val="lt1"/>
              </a:solidFill>
            </a:endParaRPr>
          </a:p>
          <a:p>
            <a:pPr lvl="1">
              <a:spcBef>
                <a:spcPts val="0"/>
              </a:spcBef>
              <a:buClr>
                <a:schemeClr val="lt1"/>
              </a:buClr>
            </a:pPr>
            <a:r>
              <a:rPr lang="en" sz="2200" dirty="0">
                <a:solidFill>
                  <a:schemeClr val="lt1"/>
                </a:solidFill>
              </a:rPr>
              <a:t>the homeless encampment presence…and random people</a:t>
            </a:r>
            <a:endParaRPr sz="2200" dirty="0">
              <a:solidFill>
                <a:schemeClr val="lt1"/>
              </a:solidFill>
            </a:endParaRPr>
          </a:p>
          <a:p>
            <a:pPr lvl="1">
              <a:spcBef>
                <a:spcPts val="0"/>
              </a:spcBef>
              <a:buClr>
                <a:schemeClr val="lt1"/>
              </a:buClr>
            </a:pPr>
            <a:r>
              <a:rPr lang="en" sz="2200" dirty="0">
                <a:solidFill>
                  <a:schemeClr val="lt1"/>
                </a:solidFill>
              </a:rPr>
              <a:t>indoor temperature and relative </a:t>
            </a:r>
            <a:r>
              <a:rPr lang="en" sz="2000" dirty="0">
                <a:solidFill>
                  <a:schemeClr val="lt1"/>
                </a:solidFill>
              </a:rPr>
              <a:t>humidity</a:t>
            </a:r>
            <a:r>
              <a:rPr lang="en" sz="2200" dirty="0">
                <a:solidFill>
                  <a:schemeClr val="lt1"/>
                </a:solidFill>
              </a:rPr>
              <a:t> vs outdoor environment</a:t>
            </a:r>
            <a:endParaRPr sz="2200" dirty="0">
              <a:solidFill>
                <a:schemeClr val="lt1"/>
              </a:solidFill>
            </a:endParaRPr>
          </a:p>
          <a:p>
            <a:pPr lvl="1">
              <a:spcBef>
                <a:spcPts val="0"/>
              </a:spcBef>
              <a:buClr>
                <a:schemeClr val="lt1"/>
              </a:buClr>
            </a:pPr>
            <a:r>
              <a:rPr lang="en" sz="2200" dirty="0">
                <a:solidFill>
                  <a:schemeClr val="lt1"/>
                </a:solidFill>
              </a:rPr>
              <a:t>locked and unlocked doors</a:t>
            </a:r>
            <a:endParaRPr sz="2200" dirty="0">
              <a:solidFill>
                <a:schemeClr val="lt1"/>
              </a:solidFill>
            </a:endParaRPr>
          </a:p>
          <a:p>
            <a:pPr lvl="1">
              <a:spcBef>
                <a:spcPts val="0"/>
              </a:spcBef>
              <a:buClr>
                <a:schemeClr val="lt1"/>
              </a:buClr>
            </a:pPr>
            <a:r>
              <a:rPr lang="en" sz="2200" dirty="0">
                <a:solidFill>
                  <a:schemeClr val="lt1"/>
                </a:solidFill>
              </a:rPr>
              <a:t>sounds and smells</a:t>
            </a:r>
            <a:endParaRPr sz="2200" dirty="0">
              <a:solidFill>
                <a:schemeClr val="lt1"/>
              </a:solidFill>
            </a:endParaRPr>
          </a:p>
          <a:p>
            <a:pPr lvl="1">
              <a:spcBef>
                <a:spcPts val="0"/>
              </a:spcBef>
              <a:buClr>
                <a:schemeClr val="lt1"/>
              </a:buClr>
            </a:pPr>
            <a:r>
              <a:rPr lang="en" sz="2200" dirty="0">
                <a:solidFill>
                  <a:schemeClr val="lt1"/>
                </a:solidFill>
              </a:rPr>
              <a:t>of pest activity (or its absence)</a:t>
            </a:r>
            <a:endParaRPr sz="2200" dirty="0">
              <a:solidFill>
                <a:schemeClr val="lt1"/>
              </a:solidFill>
            </a:endParaRPr>
          </a:p>
          <a:p>
            <a:pPr lvl="2">
              <a:spcBef>
                <a:spcPts val="0"/>
              </a:spcBef>
              <a:buClr>
                <a:schemeClr val="lt1"/>
              </a:buClr>
            </a:pPr>
            <a:r>
              <a:rPr lang="en" sz="2200" dirty="0">
                <a:solidFill>
                  <a:schemeClr val="lt1"/>
                </a:solidFill>
              </a:rPr>
              <a:t>For example, drain fly issues in unused kitchen sinks</a:t>
            </a:r>
            <a:endParaRPr sz="2200" dirty="0">
              <a:solidFill>
                <a:schemeClr val="lt1"/>
              </a:solidFill>
            </a:endParaRPr>
          </a:p>
          <a:p>
            <a:pPr lvl="2">
              <a:spcBef>
                <a:spcPts val="0"/>
              </a:spcBef>
              <a:buClr>
                <a:schemeClr val="lt1"/>
              </a:buClr>
            </a:pPr>
            <a:r>
              <a:rPr lang="en" sz="2200" dirty="0">
                <a:solidFill>
                  <a:schemeClr val="lt1"/>
                </a:solidFill>
              </a:rPr>
              <a:t>A drop in mouse activity</a:t>
            </a:r>
            <a:endParaRPr sz="2200" dirty="0">
              <a:solidFill>
                <a:schemeClr val="lt1"/>
              </a:solidFill>
            </a:endParaRPr>
          </a:p>
          <a:p>
            <a:pPr marL="0" indent="0">
              <a:spcBef>
                <a:spcPts val="2133"/>
              </a:spcBef>
              <a:buNone/>
            </a:pPr>
            <a:r>
              <a:rPr lang="en" sz="2200" dirty="0">
                <a:solidFill>
                  <a:schemeClr val="lt1"/>
                </a:solidFill>
              </a:rPr>
              <a:t>2) 	We created an “unexpected closure” section of the emergency preparedness and response plan.</a:t>
            </a:r>
            <a:endParaRPr sz="2200" dirty="0">
              <a:solidFill>
                <a:schemeClr val="lt1"/>
              </a:solidFill>
            </a:endParaRPr>
          </a:p>
          <a:p>
            <a:pPr marL="0" indent="0">
              <a:spcBef>
                <a:spcPts val="2133"/>
              </a:spcBef>
              <a:buNone/>
            </a:pPr>
            <a:r>
              <a:rPr lang="en" sz="2200" dirty="0">
                <a:solidFill>
                  <a:schemeClr val="lt1"/>
                </a:solidFill>
              </a:rPr>
              <a:t>3)	We developed a closer working relationship with our facilities department. </a:t>
            </a:r>
            <a:endParaRPr sz="2200" dirty="0">
              <a:solidFill>
                <a:schemeClr val="lt1"/>
              </a:solidFill>
            </a:endParaRPr>
          </a:p>
          <a:p>
            <a:pPr indent="0">
              <a:spcBef>
                <a:spcPts val="2133"/>
              </a:spcBef>
              <a:spcAft>
                <a:spcPts val="2133"/>
              </a:spcAft>
              <a:buNone/>
            </a:pP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1"/>
        <p:cNvGrpSpPr/>
        <p:nvPr/>
      </p:nvGrpSpPr>
      <p:grpSpPr>
        <a:xfrm>
          <a:off x="0" y="0"/>
          <a:ext cx="0" cy="0"/>
          <a:chOff x="0" y="0"/>
          <a:chExt cx="0" cy="0"/>
        </a:xfrm>
      </p:grpSpPr>
      <p:sp>
        <p:nvSpPr>
          <p:cNvPr id="252" name="Google Shape;252;p5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solidFill>
                  <a:schemeClr val="lt1"/>
                </a:solidFill>
              </a:rPr>
              <a:t>Today</a:t>
            </a:r>
            <a:endParaRPr>
              <a:solidFill>
                <a:schemeClr val="lt1"/>
              </a:solidFill>
            </a:endParaRPr>
          </a:p>
        </p:txBody>
      </p:sp>
      <p:sp>
        <p:nvSpPr>
          <p:cNvPr id="253" name="Google Shape;253;p52"/>
          <p:cNvSpPr txBox="1">
            <a:spLocks noGrp="1"/>
          </p:cNvSpPr>
          <p:nvPr>
            <p:ph type="body" idx="1"/>
          </p:nvPr>
        </p:nvSpPr>
        <p:spPr>
          <a:xfrm>
            <a:off x="415600" y="1536633"/>
            <a:ext cx="11360800" cy="4956932"/>
          </a:xfrm>
          <a:prstGeom prst="rect">
            <a:avLst/>
          </a:prstGeom>
        </p:spPr>
        <p:txBody>
          <a:bodyPr spcFirstLastPara="1" wrap="square" lIns="121900" tIns="121900" rIns="121900" bIns="121900" anchor="t" anchorCtr="0">
            <a:noAutofit/>
          </a:bodyPr>
          <a:lstStyle/>
          <a:p>
            <a:pPr>
              <a:buClr>
                <a:schemeClr val="lt1"/>
              </a:buClr>
            </a:pPr>
            <a:r>
              <a:rPr lang="en" sz="2400" dirty="0">
                <a:solidFill>
                  <a:schemeClr val="lt1"/>
                </a:solidFill>
              </a:rPr>
              <a:t>We are still adjusting to a hybrid work environment and staff reductions </a:t>
            </a:r>
            <a:endParaRPr sz="2400" dirty="0">
              <a:solidFill>
                <a:schemeClr val="lt1"/>
              </a:solidFill>
            </a:endParaRPr>
          </a:p>
          <a:p>
            <a:pPr lvl="1">
              <a:spcBef>
                <a:spcPts val="0"/>
              </a:spcBef>
              <a:buClr>
                <a:schemeClr val="lt1"/>
              </a:buClr>
            </a:pPr>
            <a:r>
              <a:rPr lang="en" sz="2400" dirty="0">
                <a:solidFill>
                  <a:schemeClr val="lt1"/>
                </a:solidFill>
              </a:rPr>
              <a:t>The History Center is only open to in-person visits Thursday through Sunday</a:t>
            </a:r>
            <a:endParaRPr sz="2400" dirty="0">
              <a:solidFill>
                <a:schemeClr val="lt1"/>
              </a:solidFill>
            </a:endParaRPr>
          </a:p>
          <a:p>
            <a:pPr lvl="1">
              <a:spcBef>
                <a:spcPts val="0"/>
              </a:spcBef>
              <a:buClr>
                <a:schemeClr val="lt1"/>
              </a:buClr>
            </a:pPr>
            <a:r>
              <a:rPr lang="en" sz="2400" dirty="0">
                <a:solidFill>
                  <a:schemeClr val="lt1"/>
                </a:solidFill>
              </a:rPr>
              <a:t>The Gale Research Library is only open Thursday through Saturday</a:t>
            </a:r>
            <a:endParaRPr sz="2400" dirty="0">
              <a:solidFill>
                <a:schemeClr val="lt1"/>
              </a:solidFill>
            </a:endParaRPr>
          </a:p>
          <a:p>
            <a:pPr lvl="1">
              <a:spcBef>
                <a:spcPts val="0"/>
              </a:spcBef>
              <a:buClr>
                <a:schemeClr val="lt1"/>
              </a:buClr>
            </a:pPr>
            <a:r>
              <a:rPr lang="en" sz="2400" dirty="0">
                <a:solidFill>
                  <a:schemeClr val="lt1"/>
                </a:solidFill>
              </a:rPr>
              <a:t>Certain collections work is sidelined or distributed among remaining staff</a:t>
            </a:r>
            <a:endParaRPr sz="2400" dirty="0">
              <a:solidFill>
                <a:schemeClr val="lt1"/>
              </a:solidFill>
            </a:endParaRPr>
          </a:p>
          <a:p>
            <a:pPr lvl="1">
              <a:spcBef>
                <a:spcPts val="0"/>
              </a:spcBef>
              <a:buClr>
                <a:schemeClr val="lt1"/>
              </a:buClr>
            </a:pPr>
            <a:r>
              <a:rPr lang="en" sz="2400" dirty="0">
                <a:solidFill>
                  <a:schemeClr val="lt1"/>
                </a:solidFill>
              </a:rPr>
              <a:t>The necessity for virtual communication continues</a:t>
            </a:r>
            <a:endParaRPr sz="2400" dirty="0">
              <a:solidFill>
                <a:schemeClr val="lt1"/>
              </a:solidFill>
            </a:endParaRPr>
          </a:p>
          <a:p>
            <a:pPr>
              <a:buClr>
                <a:schemeClr val="lt1"/>
              </a:buClr>
            </a:pPr>
            <a:r>
              <a:rPr lang="en" sz="2400" dirty="0">
                <a:solidFill>
                  <a:schemeClr val="lt1"/>
                </a:solidFill>
              </a:rPr>
              <a:t>Hybrid work environment and COVID quarentining means fewer staff onsite to notice potential problems and monitor contractor activities</a:t>
            </a:r>
            <a:endParaRPr sz="2400" dirty="0">
              <a:solidFill>
                <a:schemeClr val="lt1"/>
              </a:solidFill>
            </a:endParaRPr>
          </a:p>
          <a:p>
            <a:pPr>
              <a:buClr>
                <a:schemeClr val="lt1"/>
              </a:buClr>
            </a:pPr>
            <a:r>
              <a:rPr lang="en" sz="2400" dirty="0">
                <a:solidFill>
                  <a:schemeClr val="lt1"/>
                </a:solidFill>
              </a:rPr>
              <a:t>Routine collections area monitoring and communication continues on a reduced basis. This is the most meaningful, impactful, and long lasting change to come out of this pandemic and social upheaval period. </a:t>
            </a:r>
            <a:endParaRPr sz="2400" dirty="0">
              <a:solidFill>
                <a:schemeClr val="lt1"/>
              </a:solidFill>
            </a:endParaRPr>
          </a:p>
          <a:p>
            <a:pPr indent="0">
              <a:spcBef>
                <a:spcPts val="2133"/>
              </a:spcBef>
              <a:spcAft>
                <a:spcPts val="2133"/>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First step was to move wet records.</a:t>
            </a:r>
            <a:br>
              <a:rPr lang="en-US" sz="3600" dirty="0"/>
            </a:b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342408" y="1126525"/>
            <a:ext cx="6112475" cy="4584356"/>
          </a:xfrm>
          <a:prstGeom prst="rect">
            <a:avLst/>
          </a:prstGeom>
        </p:spPr>
      </p:pic>
    </p:spTree>
    <p:extLst>
      <p:ext uri="{BB962C8B-B14F-4D97-AF65-F5344CB8AC3E}">
        <p14:creationId xmlns:p14="http://schemas.microsoft.com/office/powerpoint/2010/main" val="1909300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136428" y="627564"/>
            <a:ext cx="7474172" cy="1325563"/>
          </a:xfrm>
        </p:spPr>
        <p:txBody>
          <a:bodyPr>
            <a:normAutofit/>
          </a:bodyPr>
          <a:lstStyle/>
          <a:p>
            <a:r>
              <a:rPr lang="en-US" dirty="0"/>
              <a:t>Questions and Comments</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15" name="Picture 5">
            <a:extLst>
              <a:ext uri="{FF2B5EF4-FFF2-40B4-BE49-F238E27FC236}">
                <a16:creationId xmlns:a16="http://schemas.microsoft.com/office/drawing/2014/main" id="{B93128F0-4EA7-4202-A26A-544057EB487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27288" y="2302744"/>
            <a:ext cx="2286198" cy="34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1127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a:t>
            </a:r>
            <a:r>
              <a:rPr lang="en-US" dirty="0" err="1"/>
              <a:t>CoSA</a:t>
            </a:r>
            <a:r>
              <a:rPr lang="en-US" dirty="0"/>
              <a:t>-NARA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808383" y="1735912"/>
            <a:ext cx="8486420" cy="4078177"/>
          </a:xfrm>
        </p:spPr>
        <p:txBody>
          <a:bodyPr anchor="ctr">
            <a:normAutofit/>
          </a:bodyPr>
          <a:lstStyle/>
          <a:p>
            <a:pPr marL="342900" indent="-342900">
              <a:buFont typeface="Arial"/>
              <a:buChar char="•"/>
            </a:pPr>
            <a:r>
              <a:rPr lang="en-US" sz="2400" dirty="0"/>
              <a:t>June 23 -  Reparative Description at NARA and at the Alabama Department of History and the North Carolina State Archives</a:t>
            </a:r>
          </a:p>
          <a:p>
            <a:pPr marL="342900" indent="-342900">
              <a:buFont typeface="Arial"/>
              <a:buChar char="•"/>
            </a:pPr>
            <a:endParaRPr lang="en-US" sz="1800" dirty="0"/>
          </a:p>
          <a:p>
            <a:pPr marL="342900" indent="-342900">
              <a:buFont typeface="Arial"/>
              <a:buChar char="•"/>
            </a:pPr>
            <a:r>
              <a:rPr lang="en-US" sz="1800" dirty="0"/>
              <a:t>To register:</a:t>
            </a:r>
          </a:p>
          <a:p>
            <a:pPr marL="342900" indent="-342900">
              <a:buFont typeface="Arial"/>
              <a:buChar char="•"/>
            </a:pPr>
            <a:r>
              <a:rPr lang="en-US" sz="1800" dirty="0">
                <a:hlinkClick r:id="rId2"/>
              </a:rPr>
              <a:t>https://www.statearchivists.org/programs-education/cosa-webinars</a:t>
            </a:r>
            <a:endParaRPr lang="en-US" sz="1800" dirty="0"/>
          </a:p>
          <a:p>
            <a:pPr marL="342900" indent="-342900">
              <a:buFont typeface="Arial"/>
              <a:buChar char="•"/>
            </a:pPr>
            <a:endParaRPr lang="en-US" sz="1800" dirty="0"/>
          </a:p>
          <a:p>
            <a:pPr marL="0" indent="0">
              <a:buNone/>
            </a:pPr>
            <a:endParaRPr lang="en-US" sz="1800" dirty="0"/>
          </a:p>
          <a:p>
            <a:pPr marL="0" indent="0">
              <a:buNone/>
            </a:pPr>
            <a:r>
              <a:rPr lang="en-US" sz="2400" i="1" dirty="0"/>
              <a:t>Watch for an “In Conversation with…” on Reparative Description!</a:t>
            </a:r>
          </a:p>
          <a:p>
            <a:pPr marL="342900" indent="-342900">
              <a:buFont typeface="Arial"/>
              <a:buChar char="•"/>
            </a:pP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May 26,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2146998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SERI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87582" y="1735912"/>
            <a:ext cx="7474172" cy="4078177"/>
          </a:xfrm>
        </p:spPr>
        <p:txBody>
          <a:bodyPr anchor="ctr">
            <a:normAutofit/>
          </a:bodyPr>
          <a:lstStyle/>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r>
              <a:rPr lang="en-US" sz="2400" dirty="0"/>
              <a:t>June 7 - Focus Group: Automating Records Preservation in a Microsoft 365 World</a:t>
            </a:r>
          </a:p>
          <a:p>
            <a:pPr marL="342900" indent="-342900">
              <a:buFont typeface="Arial"/>
              <a:buChar char="•"/>
            </a:pPr>
            <a:endParaRPr lang="en-US" sz="2400" dirty="0"/>
          </a:p>
          <a:p>
            <a:pPr marL="342900" indent="-342900">
              <a:buFont typeface="Arial"/>
              <a:buChar char="•"/>
            </a:pPr>
            <a:r>
              <a:rPr lang="en-US" sz="2400" dirty="0"/>
              <a:t>June 22 - Archive/IT Coordination and Communication</a:t>
            </a:r>
          </a:p>
          <a:p>
            <a:pPr marL="342900" indent="-342900">
              <a:buFont typeface="Arial"/>
              <a:buChar char="•"/>
            </a:pPr>
            <a:endParaRPr lang="en-US" sz="2400" dirty="0"/>
          </a:p>
          <a:p>
            <a:pPr marL="342900" indent="-342900">
              <a:buFont typeface="Arial"/>
              <a:buChar char="•"/>
            </a:pPr>
            <a:r>
              <a:rPr lang="en-US" sz="1800" dirty="0"/>
              <a:t>To register:</a:t>
            </a:r>
          </a:p>
          <a:p>
            <a:pPr marL="342900" indent="-342900">
              <a:buFont typeface="Arial"/>
              <a:buChar char="•"/>
            </a:pPr>
            <a:r>
              <a:rPr lang="en-US" sz="1800" dirty="0">
                <a:hlinkClick r:id="rId2"/>
              </a:rPr>
              <a:t>https://us02web.zoom.us/meeting/register/tZYsde-qpjoqH9xwnKYrc7lJdTCcJOR2cn84</a:t>
            </a:r>
            <a:endParaRPr lang="en-US" sz="1800" dirty="0"/>
          </a:p>
          <a:p>
            <a:pPr marL="342900" indent="-342900">
              <a:buFont typeface="Arial"/>
              <a:buChar char="•"/>
            </a:pPr>
            <a:endParaRPr lang="en-US" sz="1800" dirty="0"/>
          </a:p>
          <a:p>
            <a:pPr marL="342900" indent="-342900">
              <a:buFont typeface="Arial"/>
              <a:buChar char="•"/>
            </a:pPr>
            <a:endParaRPr lang="en-US" sz="1800" dirty="0"/>
          </a:p>
          <a:p>
            <a:pPr marL="342900" indent="-342900">
              <a:buFont typeface="Arial"/>
              <a:buChar char="•"/>
            </a:pP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087582" y="6343559"/>
            <a:ext cx="4894169" cy="365125"/>
          </a:xfrm>
        </p:spPr>
        <p:txBody>
          <a:bodyPr>
            <a:normAutofit/>
          </a:bodyPr>
          <a:lstStyle/>
          <a:p>
            <a:pPr algn="l">
              <a:spcAft>
                <a:spcPts val="600"/>
              </a:spcAft>
            </a:pPr>
            <a:r>
              <a:rPr lang="en-US" sz="1050" dirty="0">
                <a:solidFill>
                  <a:schemeClr val="tx1">
                    <a:lumMod val="75000"/>
                    <a:lumOff val="25000"/>
                  </a:schemeClr>
                </a:solidFill>
              </a:rPr>
              <a:t>May 26,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761890"/>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3942485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8F14-414C-455E-8904-9E83BB7D2902}"/>
              </a:ext>
            </a:extLst>
          </p:cNvPr>
          <p:cNvSpPr>
            <a:spLocks noGrp="1"/>
          </p:cNvSpPr>
          <p:nvPr>
            <p:ph type="title"/>
          </p:nvPr>
        </p:nvSpPr>
        <p:spPr>
          <a:xfrm>
            <a:off x="993553" y="179889"/>
            <a:ext cx="7474172" cy="1325563"/>
          </a:xfrm>
        </p:spPr>
        <p:txBody>
          <a:bodyPr>
            <a:normAutofit/>
          </a:bodyPr>
          <a:lstStyle/>
          <a:p>
            <a:br>
              <a:rPr lang="en-US" sz="2800" b="1" dirty="0">
                <a:effectLst/>
              </a:rPr>
            </a:br>
            <a:r>
              <a:rPr lang="en-US" sz="2800" b="1" dirty="0">
                <a:effectLst/>
              </a:rPr>
              <a:t>  </a:t>
            </a:r>
            <a:r>
              <a:rPr lang="en-US" sz="2800" b="1" dirty="0"/>
              <a:t>Contact Us </a:t>
            </a:r>
            <a:br>
              <a:rPr lang="en-US" sz="2800" b="1" dirty="0">
                <a:effectLst/>
              </a:rPr>
            </a:br>
            <a:endParaRPr lang="en-US" sz="2800" dirty="0"/>
          </a:p>
        </p:txBody>
      </p:sp>
      <p:sp>
        <p:nvSpPr>
          <p:cNvPr id="3" name="Content Placeholder 2">
            <a:extLst>
              <a:ext uri="{FF2B5EF4-FFF2-40B4-BE49-F238E27FC236}">
                <a16:creationId xmlns:a16="http://schemas.microsoft.com/office/drawing/2014/main" id="{1EEFAEA5-FF6D-4334-B226-2F9834CBAF72}"/>
              </a:ext>
            </a:extLst>
          </p:cNvPr>
          <p:cNvSpPr>
            <a:spLocks noGrp="1"/>
          </p:cNvSpPr>
          <p:nvPr>
            <p:ph idx="1"/>
          </p:nvPr>
        </p:nvSpPr>
        <p:spPr>
          <a:xfrm>
            <a:off x="1136428" y="1866900"/>
            <a:ext cx="6467867" cy="4489450"/>
          </a:xfrm>
        </p:spPr>
        <p:txBody>
          <a:bodyPr anchor="ctr">
            <a:normAutofit lnSpcReduction="10000"/>
          </a:bodyPr>
          <a:lstStyle/>
          <a:p>
            <a:pPr marL="0" indent="0">
              <a:spcBef>
                <a:spcPts val="0"/>
              </a:spcBef>
              <a:spcAft>
                <a:spcPts val="900"/>
              </a:spcAft>
              <a:buNone/>
            </a:pPr>
            <a:r>
              <a:rPr lang="en-US" sz="2000" dirty="0"/>
              <a:t>CoSA Website</a:t>
            </a:r>
            <a:br>
              <a:rPr lang="en-US" sz="2000" dirty="0"/>
            </a:br>
            <a:r>
              <a:rPr lang="en-US" sz="2000" dirty="0">
                <a:hlinkClick r:id="rId2"/>
              </a:rPr>
              <a:t>http://www.statearchivists.org</a:t>
            </a:r>
            <a:endParaRPr lang="en-US" sz="2000" dirty="0"/>
          </a:p>
          <a:p>
            <a:pPr marL="0" indent="0">
              <a:spcBef>
                <a:spcPts val="0"/>
              </a:spcBef>
              <a:spcAft>
                <a:spcPts val="900"/>
              </a:spcAft>
              <a:buNone/>
            </a:pPr>
            <a:endParaRPr lang="en-US" sz="2000" dirty="0"/>
          </a:p>
          <a:p>
            <a:pPr marL="0" indent="0">
              <a:spcBef>
                <a:spcPts val="0"/>
              </a:spcBef>
              <a:spcAft>
                <a:spcPts val="900"/>
              </a:spcAft>
              <a:buNone/>
            </a:pPr>
            <a:r>
              <a:rPr lang="en-US" sz="2000" dirty="0"/>
              <a:t>CoSA Resource Center</a:t>
            </a:r>
            <a:br>
              <a:rPr lang="en-US" sz="2000" dirty="0"/>
            </a:br>
            <a:r>
              <a:rPr lang="en-US" sz="2000" dirty="0">
                <a:hlinkClick r:id="rId3"/>
              </a:rPr>
              <a:t>https://www.statearchivists.org/research-resources/resource-center</a:t>
            </a:r>
            <a:endParaRPr lang="en-US" sz="2000" dirty="0"/>
          </a:p>
          <a:p>
            <a:pPr marL="0" indent="0">
              <a:buNone/>
            </a:pPr>
            <a:r>
              <a:rPr lang="en-US" sz="2000" dirty="0"/>
              <a:t>CoSA Twitter Handle</a:t>
            </a:r>
            <a:br>
              <a:rPr lang="en-US" sz="2000" dirty="0"/>
            </a:br>
            <a:r>
              <a:rPr lang="en-US" sz="2000" dirty="0"/>
              <a:t>@StateArchivists</a:t>
            </a:r>
          </a:p>
          <a:p>
            <a:pPr marL="0" indent="0">
              <a:buNone/>
            </a:pPr>
            <a:endParaRPr lang="en-US" sz="2000" b="1" dirty="0">
              <a:effectLst/>
              <a:ea typeface="Calibri" panose="020F0502020204030204" pitchFamily="34" charset="0"/>
              <a:cs typeface="Times New Roman" panose="02020603050405020304" pitchFamily="18" charset="0"/>
            </a:endParaRPr>
          </a:p>
          <a:p>
            <a:pPr marL="0" indent="0">
              <a:buNone/>
            </a:pPr>
            <a:r>
              <a:rPr lang="en-US" sz="2000" dirty="0"/>
              <a:t>CoSA Facebook Page</a:t>
            </a:r>
            <a:br>
              <a:rPr lang="en-US" sz="2000" dirty="0"/>
            </a:br>
            <a:r>
              <a:rPr lang="en-US" sz="2000" dirty="0">
                <a:hlinkClick r:id="rId4"/>
              </a:rPr>
              <a:t>www.facebook.com/CouncilOfStateArchivists</a:t>
            </a:r>
            <a:endParaRPr lang="en-US" sz="2000" dirty="0"/>
          </a:p>
          <a:p>
            <a:endParaRPr lang="en-US" sz="2000" dirty="0"/>
          </a:p>
          <a:p>
            <a:pPr marL="0" indent="0">
              <a:buNone/>
            </a:pPr>
            <a:r>
              <a:rPr lang="en-US" sz="2000" dirty="0"/>
              <a:t>CoSA You Tube </a:t>
            </a:r>
            <a:br>
              <a:rPr lang="en-US" sz="2000" dirty="0"/>
            </a:br>
            <a:r>
              <a:rPr lang="en-US" sz="2000" dirty="0">
                <a:hlinkClick r:id="rId5"/>
              </a:rPr>
              <a:t>https://www.youtube.com/user/StateArchivists/</a:t>
            </a:r>
            <a:endParaRPr lang="en-US" sz="2000" dirty="0"/>
          </a:p>
          <a:p>
            <a:pPr marL="0" indent="0">
              <a:buNone/>
            </a:pPr>
            <a:endParaRPr lang="en-US" sz="2000" b="1" dirty="0">
              <a:effectLst/>
              <a:ea typeface="Calibri" panose="020F0502020204030204" pitchFamily="34" charset="0"/>
              <a:cs typeface="Times New Roman" panose="02020603050405020304" pitchFamily="18" charset="0"/>
            </a:endParaRPr>
          </a:p>
          <a:p>
            <a:endParaRPr lang="en-US" sz="11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3797671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12" name="Content Placeholder 4">
            <a:extLst>
              <a:ext uri="{FF2B5EF4-FFF2-40B4-BE49-F238E27FC236}">
                <a16:creationId xmlns:a16="http://schemas.microsoft.com/office/drawing/2014/main" id="{C33EA357-4774-4B06-8A69-311DCA3EC7F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9189" y="1292428"/>
            <a:ext cx="2944623" cy="603556"/>
          </a:xfrm>
          <a:prstGeom prst="rect">
            <a:avLst/>
          </a:prstGeom>
        </p:spPr>
      </p:pic>
      <p:sp>
        <p:nvSpPr>
          <p:cNvPr id="10" name="TextBox 9">
            <a:extLst>
              <a:ext uri="{FF2B5EF4-FFF2-40B4-BE49-F238E27FC236}">
                <a16:creationId xmlns:a16="http://schemas.microsoft.com/office/drawing/2014/main" id="{7E6D79D0-660D-468E-ACAF-B9658B42D1D2}"/>
              </a:ext>
            </a:extLst>
          </p:cNvPr>
          <p:cNvSpPr txBox="1"/>
          <p:nvPr/>
        </p:nvSpPr>
        <p:spPr>
          <a:xfrm>
            <a:off x="523875" y="229915"/>
            <a:ext cx="6619875" cy="646331"/>
          </a:xfrm>
          <a:prstGeom prst="rect">
            <a:avLst/>
          </a:prstGeom>
          <a:noFill/>
        </p:spPr>
        <p:txBody>
          <a:bodyPr wrap="square" rtlCol="0">
            <a:spAutoFit/>
          </a:bodyPr>
          <a:lstStyle/>
          <a:p>
            <a:r>
              <a:rPr lang="en-US" sz="3600" b="1" dirty="0"/>
              <a:t>Sponsors and Funders</a:t>
            </a:r>
          </a:p>
        </p:txBody>
      </p:sp>
      <p:pic>
        <p:nvPicPr>
          <p:cNvPr id="14" name="Picture 13">
            <a:extLst>
              <a:ext uri="{FF2B5EF4-FFF2-40B4-BE49-F238E27FC236}">
                <a16:creationId xmlns:a16="http://schemas.microsoft.com/office/drawing/2014/main" id="{8E7476DA-1408-41A9-B16C-1712BDAE00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1910" y="5578790"/>
            <a:ext cx="1448829" cy="850540"/>
          </a:xfrm>
          <a:prstGeom prst="rect">
            <a:avLst/>
          </a:prstGeom>
        </p:spPr>
      </p:pic>
      <p:pic>
        <p:nvPicPr>
          <p:cNvPr id="15" name="Picture 14">
            <a:extLst>
              <a:ext uri="{FF2B5EF4-FFF2-40B4-BE49-F238E27FC236}">
                <a16:creationId xmlns:a16="http://schemas.microsoft.com/office/drawing/2014/main" id="{422A64D7-C769-48E1-A0CB-C038F9C71E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779" y="5464516"/>
            <a:ext cx="2194750" cy="969348"/>
          </a:xfrm>
          <a:prstGeom prst="rect">
            <a:avLst/>
          </a:prstGeom>
        </p:spPr>
      </p:pic>
      <p:pic>
        <p:nvPicPr>
          <p:cNvPr id="16" name="Picture 15">
            <a:extLst>
              <a:ext uri="{FF2B5EF4-FFF2-40B4-BE49-F238E27FC236}">
                <a16:creationId xmlns:a16="http://schemas.microsoft.com/office/drawing/2014/main" id="{B9A7B425-9EA6-42C3-9436-6F6BA787C7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7120" y="5416343"/>
            <a:ext cx="1907672" cy="1065693"/>
          </a:xfrm>
          <a:prstGeom prst="rect">
            <a:avLst/>
          </a:prstGeom>
        </p:spPr>
      </p:pic>
      <p:pic>
        <p:nvPicPr>
          <p:cNvPr id="17" name="Picture 16">
            <a:extLst>
              <a:ext uri="{FF2B5EF4-FFF2-40B4-BE49-F238E27FC236}">
                <a16:creationId xmlns:a16="http://schemas.microsoft.com/office/drawing/2014/main" id="{C2B7FB31-D13B-4029-8067-17BB087EB3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7840" y="5355768"/>
            <a:ext cx="2377646" cy="1225402"/>
          </a:xfrm>
          <a:prstGeom prst="rect">
            <a:avLst/>
          </a:prstGeom>
        </p:spPr>
      </p:pic>
      <p:pic>
        <p:nvPicPr>
          <p:cNvPr id="18" name="Picture 17">
            <a:extLst>
              <a:ext uri="{FF2B5EF4-FFF2-40B4-BE49-F238E27FC236}">
                <a16:creationId xmlns:a16="http://schemas.microsoft.com/office/drawing/2014/main" id="{A76CC5E8-0D7C-48E9-B831-5A4876D1E7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23831" y="4430530"/>
            <a:ext cx="2188654" cy="445047"/>
          </a:xfrm>
          <a:prstGeom prst="rect">
            <a:avLst/>
          </a:prstGeom>
        </p:spPr>
      </p:pic>
      <p:pic>
        <p:nvPicPr>
          <p:cNvPr id="19" name="Picture 18">
            <a:extLst>
              <a:ext uri="{FF2B5EF4-FFF2-40B4-BE49-F238E27FC236}">
                <a16:creationId xmlns:a16="http://schemas.microsoft.com/office/drawing/2014/main" id="{A22FD7F3-3F62-4A45-95F3-1ECAC11AF5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9480" y="2201129"/>
            <a:ext cx="2956816" cy="768163"/>
          </a:xfrm>
          <a:prstGeom prst="rect">
            <a:avLst/>
          </a:prstGeom>
        </p:spPr>
      </p:pic>
      <p:pic>
        <p:nvPicPr>
          <p:cNvPr id="20" name="Picture 19">
            <a:extLst>
              <a:ext uri="{FF2B5EF4-FFF2-40B4-BE49-F238E27FC236}">
                <a16:creationId xmlns:a16="http://schemas.microsoft.com/office/drawing/2014/main" id="{4AE2A014-0A3B-484C-83BC-510A17AAE02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56147" y="889531"/>
            <a:ext cx="2700762" cy="755970"/>
          </a:xfrm>
          <a:prstGeom prst="rect">
            <a:avLst/>
          </a:prstGeom>
        </p:spPr>
      </p:pic>
      <p:pic>
        <p:nvPicPr>
          <p:cNvPr id="21" name="Picture 20">
            <a:extLst>
              <a:ext uri="{FF2B5EF4-FFF2-40B4-BE49-F238E27FC236}">
                <a16:creationId xmlns:a16="http://schemas.microsoft.com/office/drawing/2014/main" id="{F10BE82C-6321-4F87-9431-DCDC4C0123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14295" y="1810314"/>
            <a:ext cx="2920237" cy="1304657"/>
          </a:xfrm>
          <a:prstGeom prst="rect">
            <a:avLst/>
          </a:prstGeom>
        </p:spPr>
      </p:pic>
      <p:pic>
        <p:nvPicPr>
          <p:cNvPr id="22" name="Picture 21">
            <a:extLst>
              <a:ext uri="{FF2B5EF4-FFF2-40B4-BE49-F238E27FC236}">
                <a16:creationId xmlns:a16="http://schemas.microsoft.com/office/drawing/2014/main" id="{AB48B349-C07E-4857-B102-258239BBB40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06196" y="4294175"/>
            <a:ext cx="3121423" cy="530398"/>
          </a:xfrm>
          <a:prstGeom prst="rect">
            <a:avLst/>
          </a:prstGeom>
        </p:spPr>
      </p:pic>
      <p:pic>
        <p:nvPicPr>
          <p:cNvPr id="23" name="Picture 22">
            <a:extLst>
              <a:ext uri="{FF2B5EF4-FFF2-40B4-BE49-F238E27FC236}">
                <a16:creationId xmlns:a16="http://schemas.microsoft.com/office/drawing/2014/main" id="{737696C1-E7EC-4A7F-A07D-2DF67475AC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78730" y="3003675"/>
            <a:ext cx="902286" cy="841321"/>
          </a:xfrm>
          <a:prstGeom prst="rect">
            <a:avLst/>
          </a:prstGeom>
        </p:spPr>
      </p:pic>
      <p:pic>
        <p:nvPicPr>
          <p:cNvPr id="24" name="Picture 23">
            <a:extLst>
              <a:ext uri="{FF2B5EF4-FFF2-40B4-BE49-F238E27FC236}">
                <a16:creationId xmlns:a16="http://schemas.microsoft.com/office/drawing/2014/main" id="{AA11B229-BD04-4532-AD82-302BCEEF97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8567" y="4270249"/>
            <a:ext cx="2731245" cy="432854"/>
          </a:xfrm>
          <a:prstGeom prst="rect">
            <a:avLst/>
          </a:prstGeom>
        </p:spPr>
      </p:pic>
      <p:pic>
        <p:nvPicPr>
          <p:cNvPr id="3" name="Picture 2">
            <a:extLst>
              <a:ext uri="{FF2B5EF4-FFF2-40B4-BE49-F238E27FC236}">
                <a16:creationId xmlns:a16="http://schemas.microsoft.com/office/drawing/2014/main" id="{6680BB7C-AC70-41F8-93DF-1D75ADFDDFA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28875" y="2987809"/>
            <a:ext cx="2746248" cy="1146048"/>
          </a:xfrm>
          <a:prstGeom prst="rect">
            <a:avLst/>
          </a:prstGeom>
        </p:spPr>
      </p:pic>
    </p:spTree>
    <p:extLst>
      <p:ext uri="{BB962C8B-B14F-4D97-AF65-F5344CB8AC3E}">
        <p14:creationId xmlns:p14="http://schemas.microsoft.com/office/powerpoint/2010/main" val="2879186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640080" y="329184"/>
            <a:ext cx="6894576" cy="1783080"/>
          </a:xfrm>
        </p:spPr>
        <p:txBody>
          <a:bodyPr anchor="b">
            <a:normAutofit/>
          </a:bodyPr>
          <a:lstStyle/>
          <a:p>
            <a:r>
              <a:rPr lang="en-US" sz="5400" dirty="0"/>
              <a:t>Webinar Evaluation</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640080" y="2706624"/>
            <a:ext cx="6894576" cy="3483864"/>
          </a:xfrm>
        </p:spPr>
        <p:txBody>
          <a:bodyPr>
            <a:normAutofit/>
          </a:bodyPr>
          <a:lstStyle/>
          <a:p>
            <a:endParaRPr lang="en-US" sz="2200" dirty="0"/>
          </a:p>
          <a:p>
            <a:r>
              <a:rPr lang="en-US" sz="2200" dirty="0"/>
              <a:t>We really do appreciate your feedback!</a:t>
            </a:r>
          </a:p>
          <a:p>
            <a:endParaRPr lang="en-US" sz="2200" dirty="0"/>
          </a:p>
          <a:p>
            <a:r>
              <a:rPr lang="en-US" sz="2200" dirty="0"/>
              <a:t>We hope you will take a few minutes to respond to the questions to help us plan future </a:t>
            </a:r>
            <a:r>
              <a:rPr lang="en-US" sz="2200"/>
              <a:t>webinars!</a:t>
            </a:r>
            <a:endParaRPr lang="en-US" sz="2200"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3535" y="329183"/>
            <a:ext cx="2133472" cy="1899667"/>
          </a:xfrm>
          <a:prstGeom prst="rect">
            <a:avLst/>
          </a:prstGeom>
        </p:spPr>
      </p:pic>
      <p:pic>
        <p:nvPicPr>
          <p:cNvPr id="17" name="Picture 16">
            <a:extLst>
              <a:ext uri="{FF2B5EF4-FFF2-40B4-BE49-F238E27FC236}">
                <a16:creationId xmlns:a16="http://schemas.microsoft.com/office/drawing/2014/main" id="{36F62928-CA87-4843-B3C3-6F798E266DF9}"/>
              </a:ext>
            </a:extLst>
          </p:cNvPr>
          <p:cNvPicPr>
            <a:picLocks noChangeAspect="1"/>
          </p:cNvPicPr>
          <p:nvPr/>
        </p:nvPicPr>
        <p:blipFill>
          <a:blip r:embed="rId3"/>
          <a:stretch>
            <a:fillRect/>
          </a:stretch>
        </p:blipFill>
        <p:spPr>
          <a:xfrm>
            <a:off x="7918704" y="4079193"/>
            <a:ext cx="3886200" cy="2176272"/>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64750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107" y="602166"/>
            <a:ext cx="3824870" cy="5675971"/>
          </a:xfrm>
        </p:spPr>
        <p:txBody>
          <a:bodyPr>
            <a:normAutofit/>
          </a:bodyPr>
          <a:lstStyle/>
          <a:p>
            <a:r>
              <a:rPr lang="en-US" sz="3600" dirty="0"/>
              <a:t> Second step was to protect from further damage.</a:t>
            </a:r>
            <a:br>
              <a:rPr lang="en-US" sz="3600" dirty="0"/>
            </a:br>
            <a:br>
              <a:rPr lang="en-US" sz="3600" dirty="0"/>
            </a:br>
            <a:br>
              <a:rPr lang="en-US" sz="3600" dirty="0"/>
            </a:b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342408" y="60409"/>
            <a:ext cx="6112475" cy="6716589"/>
          </a:xfrm>
          <a:prstGeom prst="rect">
            <a:avLst/>
          </a:prstGeom>
        </p:spPr>
      </p:pic>
    </p:spTree>
    <p:extLst>
      <p:ext uri="{BB962C8B-B14F-4D97-AF65-F5344CB8AC3E}">
        <p14:creationId xmlns:p14="http://schemas.microsoft.com/office/powerpoint/2010/main" val="172528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468" y="1122362"/>
            <a:ext cx="4125953" cy="4586459"/>
          </a:xfrm>
        </p:spPr>
        <p:txBody>
          <a:bodyPr>
            <a:normAutofit/>
          </a:bodyPr>
          <a:lstStyle/>
          <a:p>
            <a:r>
              <a:rPr lang="en-US" sz="3600" dirty="0"/>
              <a:t>Additional water leaked from this duct work extending to this second vent.</a:t>
            </a:r>
            <a:br>
              <a:rPr lang="en-US" sz="3600" dirty="0"/>
            </a:br>
            <a:br>
              <a:rPr lang="en-US" sz="3600" dirty="0"/>
            </a:b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9063" y="1126525"/>
            <a:ext cx="6077416" cy="4584356"/>
          </a:xfrm>
          <a:prstGeom prst="rect">
            <a:avLst/>
          </a:prstGeom>
        </p:spPr>
      </p:pic>
    </p:spTree>
    <p:extLst>
      <p:ext uri="{BB962C8B-B14F-4D97-AF65-F5344CB8AC3E}">
        <p14:creationId xmlns:p14="http://schemas.microsoft.com/office/powerpoint/2010/main" val="219723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4592</TotalTime>
  <Words>2569</Words>
  <Application>Microsoft Office PowerPoint</Application>
  <PresentationFormat>Widescreen</PresentationFormat>
  <Paragraphs>211</Paragraphs>
  <Slides>75</Slides>
  <Notes>43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75</vt:i4>
      </vt:variant>
    </vt:vector>
  </HeadingPairs>
  <TitlesOfParts>
    <vt:vector size="82" baseType="lpstr">
      <vt:lpstr>Arial</vt:lpstr>
      <vt:lpstr>Calibri</vt:lpstr>
      <vt:lpstr>Calibri Light</vt:lpstr>
      <vt:lpstr>Office Theme</vt:lpstr>
      <vt:lpstr>Simple Light</vt:lpstr>
      <vt:lpstr>2_Office Theme</vt:lpstr>
      <vt:lpstr>1_Office Theme</vt:lpstr>
      <vt:lpstr>CoSA Member Webinar   Disaster Preparedness: Monitoring Your Collections During Adverse Conditions </vt:lpstr>
      <vt:lpstr>Webinar Agenda</vt:lpstr>
      <vt:lpstr>Speakers</vt:lpstr>
      <vt:lpstr>PowerPoint Presentation</vt:lpstr>
      <vt:lpstr>PowerPoint Presentation</vt:lpstr>
      <vt:lpstr>The Culprit.    Most of the water fell from this vent.  The shelf to the right was sitting directly underneath it.</vt:lpstr>
      <vt:lpstr>First step was to move wet records.      </vt:lpstr>
      <vt:lpstr> Second step was to protect from further damage.     </vt:lpstr>
      <vt:lpstr>Additional water leaked from this duct work extending to this second vent.  </vt:lpstr>
      <vt:lpstr>A triage area was set up to do initial assessments.     </vt:lpstr>
      <vt:lpstr>Drying stations for Revolutionary War Audited Accounts.     </vt:lpstr>
      <vt:lpstr>Checking the status of the drying process.     </vt:lpstr>
      <vt:lpstr>Every available space was utilized.     </vt:lpstr>
      <vt:lpstr>Volumes interleaved with blotting paper.     </vt:lpstr>
      <vt:lpstr>A warped cover board.     </vt:lpstr>
      <vt:lpstr>A damaged volume cover.     </vt:lpstr>
      <vt:lpstr>A mold outbreak.     </vt:lpstr>
      <vt:lpstr>Comptroller General correspondence files.     </vt:lpstr>
      <vt:lpstr>Damaged volume and label.     </vt:lpstr>
      <vt:lpstr>Lesson learned</vt:lpstr>
      <vt:lpstr>Patrick McCawley Supervisor, Record Services SC Dept. of Archives and History 8301 Parklane Road Columbia, SC 29223 803-896-6203 pmccawley@scdah.sc.gov  </vt:lpstr>
      <vt:lpstr>Colorado State Archives: Providing Access to Records During Times of Civil Unrest</vt:lpstr>
      <vt:lpstr>Background</vt:lpstr>
      <vt:lpstr>Civil Unrest – Death of George Floyd</vt:lpstr>
      <vt:lpstr>Archives Building</vt:lpstr>
      <vt:lpstr>Concerns For Staff and Customers</vt:lpstr>
      <vt:lpstr>Adapting to the Situation</vt:lpstr>
      <vt:lpstr>Tools to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InI2020 Summarymmer In 2020Take Aways</vt:lpstr>
      <vt:lpstr>Today</vt:lpstr>
      <vt:lpstr>Questions and Comments</vt:lpstr>
      <vt:lpstr>Upcoming CoSA-NARA Webinars </vt:lpstr>
      <vt:lpstr>Upcoming SERI Webinars </vt:lpstr>
      <vt:lpstr>   Contact Us  </vt:lpstr>
      <vt:lpstr>PowerPoint Presentation</vt:lpstr>
      <vt:lpstr>Webinar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Member Webinar   What’s On Tap for CoSA in 2021</dc:title>
  <dc:creator>Barbara Teague</dc:creator>
  <cp:lastModifiedBy>lcjohnston@gmail.com</cp:lastModifiedBy>
  <cp:revision>47</cp:revision>
  <cp:lastPrinted>2022-01-13T15:28:39Z</cp:lastPrinted>
  <dcterms:created xsi:type="dcterms:W3CDTF">2021-01-16T22:52:10Z</dcterms:created>
  <dcterms:modified xsi:type="dcterms:W3CDTF">2022-05-26T03:57:35Z</dcterms:modified>
</cp:coreProperties>
</file>