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Merriweather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Merriweather-bold.fntdata"/><Relationship Id="rId12" Type="http://schemas.openxmlformats.org/officeDocument/2006/relationships/font" Target="fonts/Merriweather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erriweather-boldItalic.fntdata"/><Relationship Id="rId14" Type="http://schemas.openxmlformats.org/officeDocument/2006/relationships/font" Target="fonts/Merriweather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5" name="Google Shape;25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g9d68fce4d6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/>
              <a:t>speak about both groups long standing subcommittees related to technology and process improvement, going back really to the </a:t>
            </a:r>
            <a:r>
              <a:rPr lang="en-US"/>
              <a:t>beginning</a:t>
            </a:r>
            <a:r>
              <a:rPr lang="en-US"/>
              <a:t> of the OGIS FOIA advisory committee</a:t>
            </a:r>
            <a:endParaRPr/>
          </a:p>
        </p:txBody>
      </p:sp>
      <p:sp>
        <p:nvSpPr>
          <p:cNvPr id="31" name="Google Shape;31;g9d68fce4d6_0_2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g28887b86093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7" name="Google Shape;37;g28887b86093_0_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g28887b86093_0_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" name="Google Shape;43;g28887b86093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28887b86093_0_1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Google Shape;49;g28887b86093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28887b86093_0_1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Google Shape;55;g28887b86093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1 [Title and Ending]">
  <p:cSld name="Custom Layou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Blue horizontal band in header with the National Archives eagle logo and &quot;Office of General Counsel&quot; separated by a horizontal black line on a light grey flag shape in top left corner. “National Archives and Records Administration” in white text against blue horizontal bar in the footer." id="12" name="Google Shape;12;p2" title="Office of General Counsel Presentation Title Slide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88" y="0"/>
            <a:ext cx="9143712" cy="5143338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/>
          <p:nvPr>
            <p:ph idx="1" type="body"/>
          </p:nvPr>
        </p:nvSpPr>
        <p:spPr>
          <a:xfrm>
            <a:off x="914400" y="1618488"/>
            <a:ext cx="73152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Arial"/>
              <a:buNone/>
              <a:defRPr b="0" i="0" sz="43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-381000" lvl="1" marL="9144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2" type="body"/>
          </p:nvPr>
        </p:nvSpPr>
        <p:spPr>
          <a:xfrm>
            <a:off x="914400" y="3967300"/>
            <a:ext cx="73152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Source Sans Pro"/>
              <a:buNone/>
              <a:defRPr i="0" sz="17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2">
  <p:cSld name="1_Title Slide">
    <p:bg>
      <p:bgPr>
        <a:solidFill>
          <a:schemeClr val="lt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National Archives eagle logo in black on light grey horizontal bar in top left corner of header with the words &quot;Office of General Counsel&quot; separated by a vertical line between. &quot;National Archives and Records Administration&quot; in white text against blue horizontal bar in the footer. " id="16" name="Google Shape;16;p3" title="Office of General Counsel Presentation Text Slide 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88" y="161"/>
            <a:ext cx="9143712" cy="5143338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/>
          <p:nvPr>
            <p:ph idx="1" type="body"/>
          </p:nvPr>
        </p:nvSpPr>
        <p:spPr>
          <a:xfrm>
            <a:off x="1329150" y="128025"/>
            <a:ext cx="7074000" cy="42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-381000" lvl="1" marL="9144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2" type="body"/>
          </p:nvPr>
        </p:nvSpPr>
        <p:spPr>
          <a:xfrm>
            <a:off x="685950" y="1005840"/>
            <a:ext cx="7772400" cy="34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algn="ctr">
              <a:lnSpc>
                <a:spcPct val="11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ource Sans Pro"/>
              <a:buNone/>
              <a:defRPr i="0" sz="21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381000" lvl="1" marL="914400" marR="0" algn="l">
              <a:lnSpc>
                <a:spcPct val="115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•"/>
              <a:defRPr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355600" lvl="2" marL="1371600" marR="0" algn="l">
              <a:lnSpc>
                <a:spcPct val="115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Source Sans Pro"/>
              <a:buChar char="•"/>
              <a:defRPr i="0" sz="15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342900" lvl="3" marL="1828800" marR="0" algn="l">
              <a:lnSpc>
                <a:spcPct val="115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•"/>
              <a:defRPr i="0" sz="135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342900" lvl="4" marL="2286000" marR="0" algn="l">
              <a:lnSpc>
                <a:spcPct val="115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•"/>
              <a:defRPr i="0" sz="135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342900" lvl="5" marL="2743200" marR="0" algn="l">
              <a:lnSpc>
                <a:spcPct val="115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•"/>
              <a:defRPr i="0" sz="135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-342900" lvl="6" marL="3200400" marR="0" algn="l">
              <a:lnSpc>
                <a:spcPct val="115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•"/>
              <a:defRPr i="0" sz="135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-342900" lvl="7" marL="3657600" marR="0" algn="l">
              <a:lnSpc>
                <a:spcPct val="115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•"/>
              <a:defRPr i="0" sz="135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-342900" lvl="8" marL="4114800" marR="0" algn="l">
              <a:lnSpc>
                <a:spcPct val="115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•"/>
              <a:defRPr i="0" sz="135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3">
  <p:cSld name="1_Custom Layou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National Archives eagle logo in white with &quot;Office of General Counsel&quot; separated by a horizontal line, centered in a vertical blue rectangle to the left. “National Archives and Records Administration” in blue text centered in the footer. " id="20" name="Google Shape;20;p4" title="Office of General Counsel Presentation Text Slide 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73" y="322"/>
            <a:ext cx="9143424" cy="5143176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4"/>
          <p:cNvSpPr txBox="1"/>
          <p:nvPr>
            <p:ph idx="1" type="body"/>
          </p:nvPr>
        </p:nvSpPr>
        <p:spPr>
          <a:xfrm>
            <a:off x="2971800" y="365500"/>
            <a:ext cx="5760600" cy="56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-355600" lvl="1" marL="914400" marR="0" algn="l">
              <a:lnSpc>
                <a:spcPct val="115000"/>
              </a:lnSpc>
              <a:spcBef>
                <a:spcPts val="375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Source Sans Pro"/>
              <a:buChar char="•"/>
              <a:defRPr i="0" sz="2000" u="none" cap="none" strike="noStrik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355600" lvl="2" marL="1371600" marR="0" algn="l">
              <a:lnSpc>
                <a:spcPct val="115000"/>
              </a:lnSpc>
              <a:spcBef>
                <a:spcPts val="375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Source Sans Pro"/>
              <a:buChar char="•"/>
              <a:defRPr i="0" sz="1500" u="none" cap="none" strike="noStrik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342900" lvl="3" marL="1828800" marR="0" algn="l">
              <a:lnSpc>
                <a:spcPct val="115000"/>
              </a:lnSpc>
              <a:spcBef>
                <a:spcPts val="375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Source Sans Pro"/>
              <a:buChar char="•"/>
              <a:defRPr i="0" sz="1350" u="none" cap="none" strike="noStrik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342900" lvl="4" marL="2286000" marR="0" algn="l">
              <a:lnSpc>
                <a:spcPct val="115000"/>
              </a:lnSpc>
              <a:spcBef>
                <a:spcPts val="375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Source Sans Pro"/>
              <a:buChar char="•"/>
              <a:defRPr i="0" sz="1350" u="none" cap="none" strike="noStrik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342900" lvl="5" marL="2743200" marR="0" algn="l">
              <a:lnSpc>
                <a:spcPct val="115000"/>
              </a:lnSpc>
              <a:spcBef>
                <a:spcPts val="375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Source Sans Pro"/>
              <a:buChar char="•"/>
              <a:defRPr i="0" sz="1350" u="none" cap="none" strike="noStrik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-342900" lvl="6" marL="3200400" marR="0" algn="l">
              <a:lnSpc>
                <a:spcPct val="115000"/>
              </a:lnSpc>
              <a:spcBef>
                <a:spcPts val="375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Source Sans Pro"/>
              <a:buChar char="•"/>
              <a:defRPr i="0" sz="1350" u="none" cap="none" strike="noStrik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-342900" lvl="7" marL="3657600" marR="0" algn="l">
              <a:lnSpc>
                <a:spcPct val="115000"/>
              </a:lnSpc>
              <a:spcBef>
                <a:spcPts val="375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Source Sans Pro"/>
              <a:buChar char="•"/>
              <a:defRPr i="0" sz="1350" u="none" cap="none" strike="noStrik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-342900" lvl="8" marL="4114800" marR="0" algn="l">
              <a:lnSpc>
                <a:spcPct val="115000"/>
              </a:lnSpc>
              <a:spcBef>
                <a:spcPts val="375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Source Sans Pro"/>
              <a:buChar char="•"/>
              <a:defRPr i="0" sz="1350" u="none" cap="none" strike="noStrik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22" name="Google Shape;22;p4"/>
          <p:cNvSpPr txBox="1"/>
          <p:nvPr>
            <p:ph idx="2" type="body"/>
          </p:nvPr>
        </p:nvSpPr>
        <p:spPr>
          <a:xfrm>
            <a:off x="2971800" y="1088118"/>
            <a:ext cx="5760600" cy="340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>
              <a:lnSpc>
                <a:spcPct val="115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Source Sans Pro"/>
              <a:buNone/>
              <a:defRPr i="0" sz="1800" u="none" cap="none" strike="noStrik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381000" lvl="1" marL="914400" marR="0" rtl="0">
              <a:lnSpc>
                <a:spcPct val="115000"/>
              </a:lnSpc>
              <a:spcBef>
                <a:spcPts val="375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Source Sans Pro"/>
              <a:buChar char="•"/>
              <a:defRPr i="0" sz="1800" u="none" cap="none" strike="noStrik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355600" lvl="2" marL="1371600" marR="0" rtl="0">
              <a:lnSpc>
                <a:spcPct val="115000"/>
              </a:lnSpc>
              <a:spcBef>
                <a:spcPts val="375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Source Sans Pro"/>
              <a:buChar char="•"/>
              <a:defRPr i="0" sz="1500" u="none" cap="none" strike="noStrik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342900" lvl="3" marL="1828800" marR="0" rtl="0">
              <a:lnSpc>
                <a:spcPct val="115000"/>
              </a:lnSpc>
              <a:spcBef>
                <a:spcPts val="375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Source Sans Pro"/>
              <a:buChar char="•"/>
              <a:defRPr i="0" sz="1350" u="none" cap="none" strike="noStrik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342900" lvl="4" marL="2286000" marR="0" rtl="0">
              <a:lnSpc>
                <a:spcPct val="115000"/>
              </a:lnSpc>
              <a:spcBef>
                <a:spcPts val="375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Source Sans Pro"/>
              <a:buChar char="•"/>
              <a:defRPr i="0" sz="1350" u="none" cap="none" strike="noStrik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342900" lvl="5" marL="2743200" marR="0" rtl="0">
              <a:lnSpc>
                <a:spcPct val="115000"/>
              </a:lnSpc>
              <a:spcBef>
                <a:spcPts val="375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Source Sans Pro"/>
              <a:buChar char="•"/>
              <a:defRPr i="0" sz="1350" u="none" cap="none" strike="noStrik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-342900" lvl="6" marL="3200400" marR="0" rtl="0">
              <a:lnSpc>
                <a:spcPct val="115000"/>
              </a:lnSpc>
              <a:spcBef>
                <a:spcPts val="375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Source Sans Pro"/>
              <a:buChar char="•"/>
              <a:defRPr i="0" sz="1350" u="none" cap="none" strike="noStrik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-342900" lvl="7" marL="3657600" marR="0" rtl="0">
              <a:lnSpc>
                <a:spcPct val="115000"/>
              </a:lnSpc>
              <a:spcBef>
                <a:spcPts val="375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Source Sans Pro"/>
              <a:buChar char="•"/>
              <a:defRPr i="0" sz="1350" u="none" cap="none" strike="noStrik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-342900" lvl="8" marL="4114800" marR="0" rtl="0">
              <a:lnSpc>
                <a:spcPct val="115000"/>
              </a:lnSpc>
              <a:spcBef>
                <a:spcPts val="375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Source Sans Pro"/>
              <a:buChar char="•"/>
              <a:defRPr i="0" sz="1350" u="none" cap="none" strike="noStrik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archives.gov/files/ogis/assets/leveraging-technology-to-improve-foia-searches-31-july-2019-final.pdf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foia.state.gov/Learn/Reports/Officer/2023.pdf" TargetMode="External"/><Relationship Id="rId4" Type="http://schemas.openxmlformats.org/officeDocument/2006/relationships/hyperlink" Target="https://www.accesspro.org/AccessPro/assets/File/training/ntc-2023/program%20material/3_01%20Machine%20Learning%20for%20Document%20Review%20and%20Searches%20(Stein)%2006292023.pdf" TargetMode="External"/><Relationship Id="rId5" Type="http://schemas.openxmlformats.org/officeDocument/2006/relationships/hyperlink" Target="https://www.archives.gov/files/ogis/foia-advisory-committee/2022-2024-term/foia-advisory-committee-presentation-piloting-machine-learning-for-foia-09072023.pdf" TargetMode="External"/><Relationship Id="rId6" Type="http://schemas.openxmlformats.org/officeDocument/2006/relationships/hyperlink" Target="https://www.mitre.org/news-insights/impact-story/mitre-tool-simplifies-freedom-information-act-requests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archives.gov/files/records-mgmt/policy/nara-cognitive-technologies-whitepaper.pdf" TargetMode="External"/><Relationship Id="rId4" Type="http://schemas.openxmlformats.org/officeDocument/2006/relationships/hyperlink" Target="https://www.archives.gov/records-mgmt/grs/machine-implementable-grs" TargetMode="External"/><Relationship Id="rId5" Type="http://schemas.openxmlformats.org/officeDocument/2006/relationships/hyperlink" Target="https://cdn.nationalarchives.gov.uk/documents/phase-1-market-research-ai.pdf" TargetMode="External"/><Relationship Id="rId6" Type="http://schemas.openxmlformats.org/officeDocument/2006/relationships/hyperlink" Target="https://cdn.nationalarchives.gov.uk/documents/using-ai-digital-selection-in-government.pdf" TargetMode="External"/><Relationship Id="rId7" Type="http://schemas.openxmlformats.org/officeDocument/2006/relationships/hyperlink" Target="https://www.doi.gov/sites/doi.gov/files/uploads/eerdms-pia-final-09.30.2019-v2.pdf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 txBox="1"/>
          <p:nvPr>
            <p:ph idx="1" type="body"/>
          </p:nvPr>
        </p:nvSpPr>
        <p:spPr>
          <a:xfrm>
            <a:off x="914400" y="1618488"/>
            <a:ext cx="7315200" cy="1828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Artificial</a:t>
            </a:r>
            <a:r>
              <a:rPr lang="en-US"/>
              <a:t> Intelligence, FOIA, and records</a:t>
            </a:r>
            <a:endParaRPr/>
          </a:p>
        </p:txBody>
      </p:sp>
      <p:sp>
        <p:nvSpPr>
          <p:cNvPr id="28" name="Google Shape;28;p5"/>
          <p:cNvSpPr txBox="1"/>
          <p:nvPr>
            <p:ph idx="2" type="body"/>
          </p:nvPr>
        </p:nvSpPr>
        <p:spPr>
          <a:xfrm>
            <a:off x="914400" y="3967300"/>
            <a:ext cx="7315200" cy="685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Hannah Bergman, Director of Litigation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/>
          <p:nvPr>
            <p:ph idx="1" type="body"/>
          </p:nvPr>
        </p:nvSpPr>
        <p:spPr>
          <a:xfrm>
            <a:off x="1329150" y="128025"/>
            <a:ext cx="7074000" cy="425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High hopes for AI</a:t>
            </a:r>
            <a:endParaRPr/>
          </a:p>
        </p:txBody>
      </p:sp>
      <p:sp>
        <p:nvSpPr>
          <p:cNvPr id="34" name="Google Shape;34;p6"/>
          <p:cNvSpPr txBox="1"/>
          <p:nvPr>
            <p:ph idx="2" type="body"/>
          </p:nvPr>
        </p:nvSpPr>
        <p:spPr>
          <a:xfrm>
            <a:off x="685950" y="1005840"/>
            <a:ext cx="7772400" cy="3429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Agencies across the federal government are looking to AI, machine learning, and robotics process automation to solve FOIA problems</a:t>
            </a:r>
            <a:endParaRPr/>
          </a:p>
          <a:p>
            <a:pPr indent="0" lvl="0" marL="0" rtl="0" algn="ctr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Interagency groups:</a:t>
            </a:r>
            <a:endParaRPr/>
          </a:p>
          <a:p>
            <a:pPr indent="-349250" lvl="0" marL="457200" rtl="0" algn="l">
              <a:spcBef>
                <a:spcPts val="750"/>
              </a:spcBef>
              <a:spcAft>
                <a:spcPts val="0"/>
              </a:spcAft>
              <a:buSzPts val="1900"/>
              <a:buChar char="●"/>
            </a:pPr>
            <a:r>
              <a:rPr lang="en-US"/>
              <a:t>OGIS FOIA Advisory Committee</a:t>
            </a:r>
            <a:endParaRPr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-US" u="sng">
                <a:solidFill>
                  <a:schemeClr val="hlink"/>
                </a:solidFill>
                <a:hlinkClick r:id="rId3"/>
              </a:rPr>
              <a:t>Leveraging technology to improve FOIA searches</a:t>
            </a:r>
            <a:endParaRPr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-US"/>
              <a:t>Chief FOIA Officers Council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/>
          <p:nvPr>
            <p:ph idx="1" type="body"/>
          </p:nvPr>
        </p:nvSpPr>
        <p:spPr>
          <a:xfrm>
            <a:off x="1329150" y="128025"/>
            <a:ext cx="7074000" cy="425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High hopes for AI</a:t>
            </a:r>
            <a:endParaRPr/>
          </a:p>
        </p:txBody>
      </p:sp>
      <p:sp>
        <p:nvSpPr>
          <p:cNvPr id="40" name="Google Shape;40;p7"/>
          <p:cNvSpPr txBox="1"/>
          <p:nvPr>
            <p:ph idx="2" type="body"/>
          </p:nvPr>
        </p:nvSpPr>
        <p:spPr>
          <a:xfrm>
            <a:off x="685950" y="1005840"/>
            <a:ext cx="7772400" cy="3429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9250" lvl="0" marL="457200" rtl="0" algn="l">
              <a:spcBef>
                <a:spcPts val="750"/>
              </a:spcBef>
              <a:spcAft>
                <a:spcPts val="0"/>
              </a:spcAft>
              <a:buSzPts val="1900"/>
              <a:buChar char="●"/>
            </a:pPr>
            <a:r>
              <a:rPr lang="en-US"/>
              <a:t>State Department is a leader in the AI/FOIA space</a:t>
            </a:r>
            <a:endParaRPr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-US"/>
              <a:t>Chief FOIA Officers’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report</a:t>
            </a:r>
            <a:r>
              <a:rPr lang="en-US"/>
              <a:t> details use cases within the Department including within the MDR process as well as within records management</a:t>
            </a:r>
            <a:endParaRPr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-US" u="sng">
                <a:solidFill>
                  <a:schemeClr val="hlink"/>
                </a:solidFill>
                <a:hlinkClick r:id="rId4"/>
              </a:rPr>
              <a:t>Presentations </a:t>
            </a:r>
            <a:r>
              <a:rPr lang="en-US"/>
              <a:t>to ASAP, </a:t>
            </a:r>
            <a:r>
              <a:rPr lang="en-US" u="sng">
                <a:solidFill>
                  <a:schemeClr val="hlink"/>
                </a:solidFill>
                <a:hlinkClick r:id="rId5"/>
              </a:rPr>
              <a:t>Pilot Program on FOIA</a:t>
            </a:r>
            <a:endParaRPr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-US"/>
              <a:t>DOJ’s Office of Information Policy was one of the first agencies to implement ediscovery tools for FOIA processing</a:t>
            </a:r>
            <a:endParaRPr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-US"/>
              <a:t>Say cost savings and time savings as compared to human review</a:t>
            </a:r>
            <a:endParaRPr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-US" u="sng">
                <a:solidFill>
                  <a:schemeClr val="hlink"/>
                </a:solidFill>
                <a:hlinkClick r:id="rId6"/>
              </a:rPr>
              <a:t>MITRE tool</a:t>
            </a:r>
            <a:r>
              <a:rPr lang="en-US"/>
              <a:t> - prototype in testing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8"/>
          <p:cNvSpPr txBox="1"/>
          <p:nvPr>
            <p:ph idx="2" type="body"/>
          </p:nvPr>
        </p:nvSpPr>
        <p:spPr>
          <a:xfrm>
            <a:off x="685950" y="777240"/>
            <a:ext cx="7772400" cy="3429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NARA </a:t>
            </a:r>
            <a:endParaRPr/>
          </a:p>
          <a:p>
            <a:pPr indent="-355600" lvl="0" marL="457200" rtl="0" algn="l">
              <a:spcBef>
                <a:spcPts val="750"/>
              </a:spcBef>
              <a:spcAft>
                <a:spcPts val="0"/>
              </a:spcAft>
              <a:buSzPts val="2000"/>
              <a:buChar char="●"/>
            </a:pPr>
            <a:r>
              <a:rPr lang="en-US" u="sng">
                <a:solidFill>
                  <a:schemeClr val="hlink"/>
                </a:solidFill>
                <a:hlinkClick r:id="rId3"/>
              </a:rPr>
              <a:t>White paper</a:t>
            </a:r>
            <a:endParaRPr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u="sng">
                <a:solidFill>
                  <a:schemeClr val="hlink"/>
                </a:solidFill>
                <a:hlinkClick r:id="rId4"/>
              </a:rPr>
              <a:t>Machine implementable GRS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UK National Archives</a:t>
            </a:r>
            <a:endParaRPr/>
          </a:p>
          <a:p>
            <a:pPr indent="-355600" lvl="0" marL="457200" rtl="0" algn="l">
              <a:spcBef>
                <a:spcPts val="750"/>
              </a:spcBef>
              <a:spcAft>
                <a:spcPts val="0"/>
              </a:spcAft>
              <a:buSzPts val="2000"/>
              <a:buChar char="●"/>
            </a:pPr>
            <a:r>
              <a:rPr lang="en-US" u="sng">
                <a:solidFill>
                  <a:schemeClr val="hlink"/>
                </a:solidFill>
                <a:hlinkClick r:id="rId5"/>
              </a:rPr>
              <a:t>Market Research</a:t>
            </a:r>
            <a:endParaRPr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u="sng">
                <a:solidFill>
                  <a:schemeClr val="hlink"/>
                </a:solidFill>
                <a:hlinkClick r:id="rId6"/>
              </a:rPr>
              <a:t>White paper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Department of </a:t>
            </a:r>
            <a:r>
              <a:rPr lang="en-US"/>
              <a:t>Interior</a:t>
            </a:r>
            <a:r>
              <a:rPr lang="en-US"/>
              <a:t> </a:t>
            </a:r>
            <a:endParaRPr/>
          </a:p>
          <a:p>
            <a:pPr indent="-355600" lvl="0" marL="457200" rtl="0" algn="l">
              <a:spcBef>
                <a:spcPts val="750"/>
              </a:spcBef>
              <a:spcAft>
                <a:spcPts val="0"/>
              </a:spcAft>
              <a:buSzPts val="2000"/>
              <a:buChar char="●"/>
            </a:pPr>
            <a:r>
              <a:rPr lang="en-US" u="sng">
                <a:solidFill>
                  <a:schemeClr val="hlink"/>
                </a:solidFill>
                <a:hlinkClick r:id="rId7"/>
              </a:rPr>
              <a:t>EDRMS</a:t>
            </a:r>
            <a:endParaRPr/>
          </a:p>
        </p:txBody>
      </p:sp>
      <p:sp>
        <p:nvSpPr>
          <p:cNvPr id="46" name="Google Shape;46;p8"/>
          <p:cNvSpPr txBox="1"/>
          <p:nvPr>
            <p:ph idx="1" type="body"/>
          </p:nvPr>
        </p:nvSpPr>
        <p:spPr>
          <a:xfrm>
            <a:off x="1329150" y="128025"/>
            <a:ext cx="7074000" cy="425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Records </a:t>
            </a:r>
            <a:r>
              <a:rPr lang="en-US"/>
              <a:t>Management and AI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" type="body"/>
          </p:nvPr>
        </p:nvSpPr>
        <p:spPr>
          <a:xfrm>
            <a:off x="1329150" y="128025"/>
            <a:ext cx="7074000" cy="425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What is NARA doing?</a:t>
            </a:r>
            <a:endParaRPr/>
          </a:p>
        </p:txBody>
      </p:sp>
      <p:sp>
        <p:nvSpPr>
          <p:cNvPr id="52" name="Google Shape;52;p9"/>
          <p:cNvSpPr txBox="1"/>
          <p:nvPr>
            <p:ph idx="2" type="body"/>
          </p:nvPr>
        </p:nvSpPr>
        <p:spPr>
          <a:xfrm>
            <a:off x="685950" y="1005840"/>
            <a:ext cx="7772400" cy="3429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Limited deployment of Relativity, an ediscovery tool to:</a:t>
            </a:r>
            <a:endParaRPr/>
          </a:p>
          <a:p>
            <a:pPr indent="-355600" lvl="0" marL="457200" rtl="0" algn="l">
              <a:spcBef>
                <a:spcPts val="750"/>
              </a:spcBef>
              <a:spcAft>
                <a:spcPts val="0"/>
              </a:spcAft>
              <a:buSzPts val="2000"/>
              <a:buChar char="●"/>
            </a:pPr>
            <a:r>
              <a:rPr lang="en-US"/>
              <a:t>Assist with responses to Special Access requests for Trump Presidential Records</a:t>
            </a:r>
            <a:endParaRPr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/>
              <a:t>Manage production of responsive documents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What aren’t we doing, </a:t>
            </a:r>
            <a:r>
              <a:rPr i="1" lang="en-US"/>
              <a:t>yet</a:t>
            </a:r>
            <a:r>
              <a:rPr lang="en-US"/>
              <a:t>:</a:t>
            </a:r>
            <a:endParaRPr/>
          </a:p>
          <a:p>
            <a:pPr indent="-355600" lvl="0" marL="457200" rtl="0" algn="l">
              <a:spcBef>
                <a:spcPts val="750"/>
              </a:spcBef>
              <a:spcAft>
                <a:spcPts val="0"/>
              </a:spcAft>
              <a:buSzPts val="2000"/>
              <a:buChar char="●"/>
            </a:pPr>
            <a:r>
              <a:rPr lang="en-US"/>
              <a:t>Using an ediscovery tool for FOIA processing or archival review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Why? </a:t>
            </a:r>
            <a:r>
              <a:rPr i="1" lang="en-US"/>
              <a:t>resources </a:t>
            </a:r>
            <a:endParaRPr i="1"/>
          </a:p>
          <a:p>
            <a:pPr indent="0" lvl="0" marL="45720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0"/>
          <p:cNvSpPr txBox="1"/>
          <p:nvPr>
            <p:ph idx="1" type="body"/>
          </p:nvPr>
        </p:nvSpPr>
        <p:spPr>
          <a:xfrm>
            <a:off x="1329150" y="128025"/>
            <a:ext cx="7074000" cy="425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Conclusions</a:t>
            </a:r>
            <a:endParaRPr/>
          </a:p>
        </p:txBody>
      </p:sp>
      <p:sp>
        <p:nvSpPr>
          <p:cNvPr id="58" name="Google Shape;58;p10"/>
          <p:cNvSpPr txBox="1"/>
          <p:nvPr>
            <p:ph idx="2" type="body"/>
          </p:nvPr>
        </p:nvSpPr>
        <p:spPr>
          <a:xfrm>
            <a:off x="685950" y="1005840"/>
            <a:ext cx="7772400" cy="3429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There is widespread support for the use of AI, machine learning, and RPA to improve information management tasks, including FOIA processing and records management. </a:t>
            </a:r>
            <a:endParaRPr/>
          </a:p>
          <a:p>
            <a:pPr indent="0" lvl="0" marL="0" rtl="0" algn="ctr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Courts are accepting of AI in this space, as there is more than a decade of evidence as to its benefits from the ediscovery world.</a:t>
            </a:r>
            <a:endParaRPr/>
          </a:p>
          <a:p>
            <a:pPr indent="0" lvl="0" marL="0" rtl="0" algn="ctr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Agencies are in various stages of implementing these tools, but there is not widespread implementation. </a:t>
            </a:r>
            <a:endParaRPr/>
          </a:p>
          <a:p>
            <a:pPr indent="0" lvl="0" marL="0" rtl="0" algn="ctr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Why: $$$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