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7771-E09C-46CC-ACC0-CB542225B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ABFDDB-C895-4846-8DA4-9BC1E4733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CA1DF-D75E-4697-85EB-E26D1BB9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C1F75-8063-49D5-9E85-E6DAEA04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595DC-CACE-4E86-9156-53D47DE5A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2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1FC61-7104-4F7E-A353-40280023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881C8-383B-4293-BED2-581BA7A77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47048-5CC7-490B-A4BE-3F93CD192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C5052-6BFA-437A-8B80-8B4471EE1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90059-E64B-4135-9AA4-B5D75B04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2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519BAE-E807-4849-B45A-1436A8799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C41BA-D263-4962-85A3-5268E2CB9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145F8-A2FF-4665-A3DF-9CD08207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F60C8-5CD0-437D-A5D8-8B5B3663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A6138-D3AB-40B3-9998-90B7BCFC6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4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1AE6-FF34-44A5-B814-2AF852192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DCF8E-FCDA-470E-9C33-0829470FE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FAD70-A9BA-4CBE-8913-E43055AA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D74D3-E3CB-42BB-97B9-5603EEF03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C0162-B84A-427C-8D96-F7053144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0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B0DD-8330-4C15-BC69-C873B4B95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97EA3-1C7A-4BF7-A2A6-1FEB88C32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30C4B-3AAF-4EDA-A595-8A815D658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E6A95-48F8-4EFB-87B6-E6CDD5A93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479C9-90E4-41D9-B70B-8FE61F79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29F34-79D7-44C1-9EF4-6B4EE958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8A526-703A-478A-A380-7EF7CD984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9ADE3-5316-4319-B321-EF41F088B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CFFA6-C096-4360-8F50-19EAE714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9BC38-EADA-4062-B181-C94D19187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586F2-CC3C-4717-A72D-183285679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4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6DD12-D4FD-4746-AF00-21F471220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04C55-89F8-48EA-8241-C53B23EF0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6107F-CCC2-489F-9307-BE5442C9E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02DB9-BC95-41FD-B12F-5DE121F37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1334E5-542B-4979-84EB-2B71AE68E1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09C39-0DF2-46DE-A29F-1FBD61F7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08A052-91C0-41FF-92DB-5F69E0E8E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0480AE-C1ED-43D2-BF1A-4F824E5E5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3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7640-1C60-40DF-A6F2-7A5329A5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7824DF-3AEA-4D90-94E6-89BD7992D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F40F8-FAE4-4388-9DEB-36344325E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0E5A03-9998-4400-8846-AFA1DD73E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9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EDEDA-7B50-44E4-AC4A-EF4E5B32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65AEC1-3AF9-4DC0-AD0D-0C70050C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79CF0-1CA8-43D2-B78C-B3A8927B8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2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0680-A1FF-4250-8CF4-36DF67EE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E4A9A-5A5F-42E5-90E7-6693E9DED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4A448-F2F3-48EB-8B30-2C6FE35AB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BAE28-AEB1-4575-AF67-46826B439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3A37A-4252-4121-9ED7-3114BF882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830ED-D454-4DDB-9EDC-EC237DBB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9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9B3C0-9E22-4F7C-952D-69753B894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2D1D0-EC2E-4283-8928-262216971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C45E5-8A57-42B4-BAC2-5BE7FBF4B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4DC4C-D0D1-4938-B5C4-52CC75B6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943B4-EF7C-4D8C-AB2B-147EC0F0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5C121-F6E1-4BB9-BFCF-9CDC6A4F8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0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F9DB29-173D-43B2-8684-DF1A338EA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032B2-B5D3-45D6-A2F3-FE511AF5E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066A2-EB0C-46CC-93E8-E1B489EDD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859F3-3F0F-49C1-AC81-787E913FB99C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FB37E-4EFA-4A02-890C-174418045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A01B1-DAC5-4BCC-BABC-F0711BCFB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FEF2-5652-4D68-926C-D494663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3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1F17F10-48DB-4237-A7B1-1F04BFC1D055}"/>
              </a:ext>
            </a:extLst>
          </p:cNvPr>
          <p:cNvGrpSpPr/>
          <p:nvPr/>
        </p:nvGrpSpPr>
        <p:grpSpPr>
          <a:xfrm>
            <a:off x="6103896" y="31534"/>
            <a:ext cx="6099081" cy="6817251"/>
            <a:chOff x="6771085" y="92798"/>
            <a:chExt cx="5430684" cy="67570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CC7BC85-4D24-4AC2-8497-C271396EC6C1}"/>
                </a:ext>
              </a:extLst>
            </p:cNvPr>
            <p:cNvSpPr txBox="1"/>
            <p:nvPr/>
          </p:nvSpPr>
          <p:spPr>
            <a:xfrm>
              <a:off x="6771085" y="92798"/>
              <a:ext cx="5430684" cy="6757064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r>
                <a:rPr lang="haw-US" sz="1300" b="1" dirty="0"/>
                <a:t>Please use this code to answer Survey Questions online OR manually below</a:t>
              </a:r>
            </a:p>
            <a:p>
              <a:endParaRPr lang="haw-US" sz="1300" b="1" dirty="0"/>
            </a:p>
            <a:p>
              <a:endParaRPr lang="haw-US" sz="1300" b="1" dirty="0"/>
            </a:p>
            <a:p>
              <a:endParaRPr lang="haw-US" sz="1300" b="1" dirty="0"/>
            </a:p>
            <a:p>
              <a:endParaRPr lang="haw-US" sz="1300" b="1" dirty="0"/>
            </a:p>
            <a:p>
              <a:endParaRPr lang="haw-US" sz="1300" b="1" dirty="0"/>
            </a:p>
            <a:p>
              <a:endParaRPr lang="haw-US" sz="1300" b="1" dirty="0"/>
            </a:p>
            <a:p>
              <a:endParaRPr lang="haw-US" sz="1300" b="1" dirty="0"/>
            </a:p>
            <a:p>
              <a:endParaRPr lang="haw-US" sz="1300" b="1" dirty="0"/>
            </a:p>
            <a:p>
              <a:endParaRPr lang="haw-US" sz="1300" b="1" dirty="0"/>
            </a:p>
            <a:p>
              <a:endParaRPr lang="en-US" sz="1300" b="1" dirty="0"/>
            </a:p>
            <a:p>
              <a:r>
                <a:rPr lang="en-US" sz="1300" b="1" dirty="0"/>
                <a:t>Which organization are you a member of?</a:t>
              </a:r>
            </a:p>
            <a:p>
              <a:r>
                <a:rPr lang="en-US" sz="1300" dirty="0"/>
                <a:t>⃝ Society of American Archivists</a:t>
              </a:r>
            </a:p>
            <a:p>
              <a:r>
                <a:rPr lang="en-US" sz="1300" dirty="0"/>
                <a:t>⃝ Council of State Archivists</a:t>
              </a:r>
            </a:p>
            <a:p>
              <a:r>
                <a:rPr lang="en-US" sz="1300" dirty="0"/>
                <a:t>⃝ Both</a:t>
              </a:r>
            </a:p>
            <a:p>
              <a:r>
                <a:rPr lang="en-US" sz="1300" dirty="0"/>
                <a:t>⃝ Neither </a:t>
              </a:r>
            </a:p>
            <a:p>
              <a:endParaRPr lang="en-US" sz="1300" dirty="0"/>
            </a:p>
            <a:p>
              <a:r>
                <a:rPr lang="en-US" sz="1300" b="1" dirty="0"/>
                <a:t>Have you experienced or observed a lack of cultural competency in the archival workspace? (Can be past or present)</a:t>
              </a:r>
            </a:p>
            <a:p>
              <a:r>
                <a:rPr lang="en-US" sz="1300" dirty="0"/>
                <a:t>⃝ Yes</a:t>
              </a:r>
            </a:p>
            <a:p>
              <a:r>
                <a:rPr lang="en-US" sz="1300" dirty="0"/>
                <a:t>⃝ No</a:t>
              </a:r>
            </a:p>
            <a:p>
              <a:r>
                <a:rPr lang="en-US" sz="1300" dirty="0"/>
                <a:t>⃝ Unsure</a:t>
              </a:r>
            </a:p>
            <a:p>
              <a:endParaRPr lang="en-US" sz="1300" b="1" dirty="0"/>
            </a:p>
            <a:p>
              <a:r>
                <a:rPr lang="en-US" sz="1300" b="1" dirty="0"/>
                <a:t>Which are the three top challenges you’d like your archives to address?</a:t>
              </a:r>
            </a:p>
            <a:p>
              <a:r>
                <a:rPr lang="en-US" sz="1300" dirty="0"/>
                <a:t>⃝ </a:t>
              </a:r>
              <a:r>
                <a:rPr lang="en-US" sz="1300" dirty="0">
                  <a:solidFill>
                    <a:srgbClr val="000000"/>
                  </a:solidFill>
                </a:rPr>
                <a:t>Community Outreach (Communities can include agencies)</a:t>
              </a:r>
              <a:endParaRPr lang="en-US" sz="1300" dirty="0"/>
            </a:p>
            <a:p>
              <a:r>
                <a:rPr lang="en-US" sz="1300" dirty="0"/>
                <a:t>⃝ </a:t>
              </a:r>
              <a:r>
                <a:rPr lang="en-US" sz="1300" dirty="0">
                  <a:solidFill>
                    <a:srgbClr val="000000"/>
                  </a:solidFill>
                </a:rPr>
                <a:t>Recruitment and retention</a:t>
              </a:r>
              <a:endParaRPr lang="en-US" sz="1300" dirty="0"/>
            </a:p>
            <a:p>
              <a:r>
                <a:rPr lang="en-US" sz="1300" dirty="0"/>
                <a:t>⃝ </a:t>
              </a:r>
              <a:r>
                <a:rPr lang="en-US" sz="1300" dirty="0">
                  <a:solidFill>
                    <a:srgbClr val="000000"/>
                  </a:solidFill>
                </a:rPr>
                <a:t>Harmful content and reparative description</a:t>
              </a:r>
              <a:endParaRPr lang="en-US" sz="1300" dirty="0"/>
            </a:p>
            <a:p>
              <a:r>
                <a:rPr lang="en-US" sz="1300" dirty="0"/>
                <a:t>⃝ </a:t>
              </a:r>
              <a:r>
                <a:rPr lang="en-US" sz="1300" dirty="0">
                  <a:solidFill>
                    <a:srgbClr val="000000"/>
                  </a:solidFill>
                </a:rPr>
                <a:t>Increasing knowledge of records facilitating cultural viewpoints</a:t>
              </a:r>
              <a:endParaRPr lang="en-US" sz="1300" dirty="0"/>
            </a:p>
            <a:p>
              <a:r>
                <a:rPr lang="en-US" sz="1300" dirty="0"/>
                <a:t>⃝ </a:t>
              </a:r>
              <a:r>
                <a:rPr lang="en-US" sz="1300" dirty="0">
                  <a:solidFill>
                    <a:srgbClr val="000000"/>
                  </a:solidFill>
                </a:rPr>
                <a:t>Enhancing patron services (in-person or virtual)</a:t>
              </a:r>
              <a:endParaRPr lang="en-US" sz="1300" dirty="0"/>
            </a:p>
            <a:p>
              <a:r>
                <a:rPr lang="en-US" sz="1300" dirty="0"/>
                <a:t>⃝ </a:t>
              </a:r>
              <a:r>
                <a:rPr lang="en-US" sz="1300" dirty="0">
                  <a:solidFill>
                    <a:srgbClr val="000000"/>
                  </a:solidFill>
                </a:rPr>
                <a:t>Normalizing and adoption of cultural competency practices</a:t>
              </a:r>
              <a:endParaRPr lang="en-US" sz="1300" dirty="0"/>
            </a:p>
            <a:p>
              <a:r>
                <a:rPr lang="en-US" sz="1300" dirty="0"/>
                <a:t>⃝ </a:t>
              </a:r>
              <a:r>
                <a:rPr lang="en-US" sz="1300" dirty="0">
                  <a:solidFill>
                    <a:srgbClr val="000000"/>
                  </a:solidFill>
                </a:rPr>
                <a:t>Implementing work plans toward cultural competency</a:t>
              </a:r>
            </a:p>
            <a:p>
              <a:r>
                <a:rPr lang="en-US" sz="1300" dirty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⃝ </a:t>
              </a:r>
              <a:r>
                <a:rPr lang="en-US" sz="1300" dirty="0">
                  <a:solidFill>
                    <a:srgbClr val="000000"/>
                  </a:solidFill>
                </a:rPr>
                <a:t>Recognition of diverse uses/users of records in light of restricted scope of collections.</a:t>
              </a:r>
              <a:r>
                <a:rPr lang="en-US" sz="1300" dirty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n-US" sz="1300" dirty="0"/>
            </a:p>
            <a:p>
              <a:endParaRPr lang="en-US" sz="1400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C834C52-7329-4FEF-982A-BEB4CD487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39144" y="405548"/>
              <a:ext cx="1639231" cy="1639231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9F8C00F-524F-406D-BFE8-97AC6DE3B969}"/>
              </a:ext>
            </a:extLst>
          </p:cNvPr>
          <p:cNvSpPr txBox="1"/>
          <p:nvPr/>
        </p:nvSpPr>
        <p:spPr>
          <a:xfrm>
            <a:off x="5710" y="11713"/>
            <a:ext cx="6104943" cy="681725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haw-US" sz="1300" b="1" dirty="0"/>
              <a:t>Please use this code to answer Survey Questions online OR manually below</a:t>
            </a:r>
          </a:p>
          <a:p>
            <a:endParaRPr lang="haw-US" sz="1300" b="1" dirty="0"/>
          </a:p>
          <a:p>
            <a:endParaRPr lang="haw-US" sz="1300" b="1" dirty="0"/>
          </a:p>
          <a:p>
            <a:endParaRPr lang="haw-US" sz="1300" b="1" dirty="0"/>
          </a:p>
          <a:p>
            <a:endParaRPr lang="haw-US" sz="1300" b="1" dirty="0"/>
          </a:p>
          <a:p>
            <a:endParaRPr lang="haw-US" sz="1300" b="1" dirty="0"/>
          </a:p>
          <a:p>
            <a:endParaRPr lang="haw-US" sz="1300" b="1" dirty="0"/>
          </a:p>
          <a:p>
            <a:endParaRPr lang="haw-US" sz="1300" b="1" dirty="0"/>
          </a:p>
          <a:p>
            <a:endParaRPr lang="haw-US" sz="1300" b="1" dirty="0"/>
          </a:p>
          <a:p>
            <a:endParaRPr lang="haw-US" sz="1300" b="1" dirty="0"/>
          </a:p>
          <a:p>
            <a:endParaRPr lang="en-US" sz="1300" b="1" dirty="0"/>
          </a:p>
          <a:p>
            <a:r>
              <a:rPr lang="en-US" sz="1300" b="1" dirty="0"/>
              <a:t>Which org</a:t>
            </a:r>
            <a:r>
              <a:rPr lang="haw-US" sz="1300" b="1" dirty="0"/>
              <a:t>a</a:t>
            </a:r>
            <a:r>
              <a:rPr lang="en-US" sz="1300" b="1" dirty="0"/>
              <a:t>n</a:t>
            </a:r>
            <a:r>
              <a:rPr lang="haw-US" sz="1300" b="1" dirty="0"/>
              <a:t>ization a</a:t>
            </a:r>
            <a:r>
              <a:rPr lang="en-US" sz="1300" b="1" dirty="0"/>
              <a:t>re you a member of?</a:t>
            </a:r>
          </a:p>
          <a:p>
            <a:r>
              <a:rPr lang="en-US" sz="1300" dirty="0"/>
              <a:t>⃝ Society of American Archivists</a:t>
            </a:r>
          </a:p>
          <a:p>
            <a:r>
              <a:rPr lang="en-US" sz="1300" dirty="0"/>
              <a:t>⃝ Council of State Archivists</a:t>
            </a:r>
          </a:p>
          <a:p>
            <a:r>
              <a:rPr lang="en-US" sz="1300" dirty="0"/>
              <a:t>⃝ Both</a:t>
            </a:r>
          </a:p>
          <a:p>
            <a:r>
              <a:rPr lang="en-US" sz="1300" dirty="0"/>
              <a:t>⃝</a:t>
            </a:r>
            <a:r>
              <a:rPr lang="haw-US" sz="1300" dirty="0"/>
              <a:t> </a:t>
            </a:r>
            <a:r>
              <a:rPr lang="en-US" sz="1300" dirty="0"/>
              <a:t>Neither </a:t>
            </a:r>
          </a:p>
          <a:p>
            <a:endParaRPr lang="en-US" sz="1300" dirty="0"/>
          </a:p>
          <a:p>
            <a:r>
              <a:rPr lang="en-US" sz="1300" b="1" dirty="0"/>
              <a:t>Have you experienced or </a:t>
            </a:r>
            <a:r>
              <a:rPr lang="haw-US" sz="1300" b="1" dirty="0"/>
              <a:t>observed</a:t>
            </a:r>
            <a:r>
              <a:rPr lang="en-US" sz="1300" b="1" dirty="0"/>
              <a:t> a lack of cultural competency in the archival workspace? (Can be past or present)</a:t>
            </a:r>
          </a:p>
          <a:p>
            <a:r>
              <a:rPr lang="en-US" sz="1300" dirty="0"/>
              <a:t>⃝ Yes</a:t>
            </a:r>
          </a:p>
          <a:p>
            <a:r>
              <a:rPr lang="en-US" sz="1300" dirty="0"/>
              <a:t>⃝ No</a:t>
            </a:r>
          </a:p>
          <a:p>
            <a:r>
              <a:rPr lang="en-US" sz="1300" dirty="0"/>
              <a:t>⃝ Unsure</a:t>
            </a:r>
          </a:p>
          <a:p>
            <a:endParaRPr lang="en-US" sz="1300" b="1" dirty="0"/>
          </a:p>
          <a:p>
            <a:r>
              <a:rPr lang="en-US" sz="1300" b="1" dirty="0"/>
              <a:t>Which are the three top challenges you’d like your archives to address?</a:t>
            </a:r>
          </a:p>
          <a:p>
            <a:r>
              <a:rPr lang="en-US" sz="1300" dirty="0"/>
              <a:t>⃝ </a:t>
            </a:r>
            <a:r>
              <a:rPr lang="en-US" sz="1300" dirty="0">
                <a:solidFill>
                  <a:srgbClr val="000000"/>
                </a:solidFill>
              </a:rPr>
              <a:t>Community Outreach (Communities can include agencies)</a:t>
            </a:r>
            <a:endParaRPr lang="en-US" sz="1300" dirty="0"/>
          </a:p>
          <a:p>
            <a:r>
              <a:rPr lang="en-US" sz="1300" dirty="0"/>
              <a:t>⃝ </a:t>
            </a:r>
            <a:r>
              <a:rPr lang="en-US" sz="1300" dirty="0">
                <a:solidFill>
                  <a:srgbClr val="000000"/>
                </a:solidFill>
              </a:rPr>
              <a:t>Recruitment and retention</a:t>
            </a:r>
            <a:endParaRPr lang="en-US" sz="1300" dirty="0"/>
          </a:p>
          <a:p>
            <a:r>
              <a:rPr lang="en-US" sz="1300" dirty="0"/>
              <a:t>⃝ </a:t>
            </a:r>
            <a:r>
              <a:rPr lang="en-US" sz="1300" dirty="0">
                <a:solidFill>
                  <a:srgbClr val="000000"/>
                </a:solidFill>
              </a:rPr>
              <a:t>Harmful content and reparative description</a:t>
            </a:r>
            <a:endParaRPr lang="en-US" sz="1300" dirty="0"/>
          </a:p>
          <a:p>
            <a:r>
              <a:rPr lang="en-US" sz="1300" dirty="0"/>
              <a:t>⃝ </a:t>
            </a:r>
            <a:r>
              <a:rPr lang="en-US" sz="1300" dirty="0">
                <a:solidFill>
                  <a:srgbClr val="000000"/>
                </a:solidFill>
              </a:rPr>
              <a:t>Increasing knowledge of records facilitating cultural viewpoints</a:t>
            </a:r>
            <a:endParaRPr lang="en-US" sz="1300" dirty="0"/>
          </a:p>
          <a:p>
            <a:r>
              <a:rPr lang="en-US" sz="1300" dirty="0"/>
              <a:t>⃝ </a:t>
            </a:r>
            <a:r>
              <a:rPr lang="en-US" sz="1300" dirty="0">
                <a:solidFill>
                  <a:srgbClr val="000000"/>
                </a:solidFill>
              </a:rPr>
              <a:t>Enhancing patron services (in-person or virtual)</a:t>
            </a:r>
            <a:endParaRPr lang="en-US" sz="1300" dirty="0"/>
          </a:p>
          <a:p>
            <a:r>
              <a:rPr lang="en-US" sz="1300" dirty="0"/>
              <a:t>⃝ </a:t>
            </a:r>
            <a:r>
              <a:rPr lang="en-US" sz="1300" dirty="0">
                <a:solidFill>
                  <a:srgbClr val="000000"/>
                </a:solidFill>
              </a:rPr>
              <a:t>Normalizing and adoption of cultural competency practices</a:t>
            </a:r>
            <a:endParaRPr lang="en-US" sz="1300" dirty="0"/>
          </a:p>
          <a:p>
            <a:r>
              <a:rPr lang="en-US" sz="1300" dirty="0"/>
              <a:t>⃝ </a:t>
            </a:r>
            <a:r>
              <a:rPr lang="en-US" sz="1300" dirty="0">
                <a:solidFill>
                  <a:srgbClr val="000000"/>
                </a:solidFill>
              </a:rPr>
              <a:t>Implementing work plans to</a:t>
            </a:r>
            <a:r>
              <a:rPr lang="haw-US" sz="1300" dirty="0">
                <a:solidFill>
                  <a:srgbClr val="000000"/>
                </a:solidFill>
              </a:rPr>
              <a:t>ward </a:t>
            </a:r>
            <a:r>
              <a:rPr lang="en-US" sz="1300" dirty="0">
                <a:solidFill>
                  <a:srgbClr val="000000"/>
                </a:solidFill>
              </a:rPr>
              <a:t>cultural competency</a:t>
            </a:r>
          </a:p>
          <a:p>
            <a:r>
              <a:rPr lang="en-US" sz="13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⃝ </a:t>
            </a:r>
            <a:r>
              <a:rPr lang="en-US" sz="1300" dirty="0">
                <a:solidFill>
                  <a:srgbClr val="000000"/>
                </a:solidFill>
              </a:rPr>
              <a:t>Recognition of diverse uses/users of records in light of restricted scope of </a:t>
            </a:r>
            <a:r>
              <a:rPr lang="haw-US" sz="1300" dirty="0">
                <a:solidFill>
                  <a:srgbClr val="000000"/>
                </a:solidFill>
              </a:rPr>
              <a:t>      </a:t>
            </a:r>
            <a:r>
              <a:rPr lang="en-US" sz="1300" dirty="0">
                <a:solidFill>
                  <a:srgbClr val="000000"/>
                </a:solidFill>
              </a:rPr>
              <a:t>collections.</a:t>
            </a:r>
            <a:r>
              <a:rPr lang="en-US" sz="13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AEB661-5A30-4301-9929-FC20FCC36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28" y="342813"/>
            <a:ext cx="1840984" cy="16392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97214E-49D9-4AF6-A3D2-05AC96287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3757" y="499856"/>
            <a:ext cx="3371025" cy="14630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F959AC9-C55E-4B0B-84ED-752F685E1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258" y="432888"/>
            <a:ext cx="3415144" cy="148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9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</TotalTime>
  <Words>291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Wong Smith</dc:creator>
  <cp:lastModifiedBy>Rebecca Julson</cp:lastModifiedBy>
  <cp:revision>11</cp:revision>
  <cp:lastPrinted>2023-07-19T00:24:33Z</cp:lastPrinted>
  <dcterms:created xsi:type="dcterms:W3CDTF">2023-07-17T21:03:16Z</dcterms:created>
  <dcterms:modified xsi:type="dcterms:W3CDTF">2023-07-21T20:13:54Z</dcterms:modified>
</cp:coreProperties>
</file>