
<file path=[Content_Types].xml><?xml version="1.0" encoding="utf-8"?>
<Types xmlns="http://schemas.openxmlformats.org/package/2006/content-types">
  <Default Extension="emf" ContentType="image/x-emf"/>
  <Default Extension="gif" ContentType="image/gif"/>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49"/>
  </p:notesMasterIdLst>
  <p:sldIdLst>
    <p:sldId id="256" r:id="rId2"/>
    <p:sldId id="257" r:id="rId3"/>
    <p:sldId id="258" r:id="rId4"/>
    <p:sldId id="261" r:id="rId5"/>
    <p:sldId id="277" r:id="rId6"/>
    <p:sldId id="262" r:id="rId7"/>
    <p:sldId id="278" r:id="rId8"/>
    <p:sldId id="273" r:id="rId9"/>
    <p:sldId id="269" r:id="rId10"/>
    <p:sldId id="272" r:id="rId11"/>
    <p:sldId id="275" r:id="rId12"/>
    <p:sldId id="276" r:id="rId13"/>
    <p:sldId id="268" r:id="rId14"/>
    <p:sldId id="279" r:id="rId15"/>
    <p:sldId id="284" r:id="rId16"/>
    <p:sldId id="283" r:id="rId17"/>
    <p:sldId id="271" r:id="rId18"/>
    <p:sldId id="285" r:id="rId19"/>
    <p:sldId id="286" r:id="rId20"/>
    <p:sldId id="263" r:id="rId21"/>
    <p:sldId id="287" r:id="rId22"/>
    <p:sldId id="288" r:id="rId23"/>
    <p:sldId id="270" r:id="rId24"/>
    <p:sldId id="274" r:id="rId25"/>
    <p:sldId id="289" r:id="rId26"/>
    <p:sldId id="290" r:id="rId27"/>
    <p:sldId id="291" r:id="rId28"/>
    <p:sldId id="292" r:id="rId29"/>
    <p:sldId id="293" r:id="rId30"/>
    <p:sldId id="294" r:id="rId31"/>
    <p:sldId id="264" r:id="rId32"/>
    <p:sldId id="438" r:id="rId33"/>
    <p:sldId id="447" r:id="rId34"/>
    <p:sldId id="439" r:id="rId35"/>
    <p:sldId id="448" r:id="rId36"/>
    <p:sldId id="449" r:id="rId37"/>
    <p:sldId id="433" r:id="rId38"/>
    <p:sldId id="446" r:id="rId39"/>
    <p:sldId id="445" r:id="rId40"/>
    <p:sldId id="434" r:id="rId41"/>
    <p:sldId id="435" r:id="rId42"/>
    <p:sldId id="436" r:id="rId43"/>
    <p:sldId id="430" r:id="rId44"/>
    <p:sldId id="431" r:id="rId45"/>
    <p:sldId id="450" r:id="rId46"/>
    <p:sldId id="266" r:id="rId47"/>
    <p:sldId id="267" r:id="rId48"/>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D250798A-0359-45BF-8AA8-84C58C06A9A5}" v="2" dt="2023-08-08T14:08:04.137"/>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9521" autoAdjust="0"/>
    <p:restoredTop sz="94712" autoAdjust="0"/>
  </p:normalViewPr>
  <p:slideViewPr>
    <p:cSldViewPr snapToGrid="0">
      <p:cViewPr varScale="1">
        <p:scale>
          <a:sx n="61" d="100"/>
          <a:sy n="61" d="100"/>
        </p:scale>
        <p:origin x="67" y="182"/>
      </p:cViewPr>
      <p:guideLst/>
    </p:cSldViewPr>
  </p:slideViewPr>
  <p:notesTextViewPr>
    <p:cViewPr>
      <p:scale>
        <a:sx n="3" d="2"/>
        <a:sy n="3" d="2"/>
      </p:scale>
      <p:origin x="0" y="0"/>
    </p:cViewPr>
  </p:notesTextViewPr>
  <p:notesViewPr>
    <p:cSldViewPr snapToGrid="0">
      <p:cViewPr varScale="1">
        <p:scale>
          <a:sx n="81" d="100"/>
          <a:sy n="81" d="100"/>
        </p:scale>
        <p:origin x="3882" y="96"/>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presProps" Target="presProps.xml"/><Relationship Id="rId55" Type="http://schemas.microsoft.com/office/2015/10/relationships/revisionInfo" Target="revisionInfo.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tableStyles" Target="tableStyles.xml"/><Relationship Id="rId5" Type="http://schemas.openxmlformats.org/officeDocument/2006/relationships/slide" Target="slides/slide4.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viewProps" Target="view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54" Type="http://schemas.microsoft.com/office/2016/11/relationships/changesInfo" Target="changesInfos/changesInfo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notesMaster" Target="notesMasters/notesMaster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AMSBURY Gwen * SOS" userId="cf3158ac-70f9-4091-8e37-2eeb2b912e51" providerId="ADAL" clId="{D250798A-0359-45BF-8AA8-84C58C06A9A5}"/>
    <pc:docChg chg="undo redo custSel modSld">
      <pc:chgData name="AMSBURY Gwen * SOS" userId="cf3158ac-70f9-4091-8e37-2eeb2b912e51" providerId="ADAL" clId="{D250798A-0359-45BF-8AA8-84C58C06A9A5}" dt="2023-08-08T14:08:04.134" v="175" actId="14826"/>
      <pc:docMkLst>
        <pc:docMk/>
      </pc:docMkLst>
      <pc:sldChg chg="addSp delSp modSp mod">
        <pc:chgData name="AMSBURY Gwen * SOS" userId="cf3158ac-70f9-4091-8e37-2eeb2b912e51" providerId="ADAL" clId="{D250798A-0359-45BF-8AA8-84C58C06A9A5}" dt="2023-08-08T14:08:04.134" v="175" actId="14826"/>
        <pc:sldMkLst>
          <pc:docMk/>
          <pc:sldMk cId="919766538" sldId="261"/>
        </pc:sldMkLst>
        <pc:spChg chg="del">
          <ac:chgData name="AMSBURY Gwen * SOS" userId="cf3158ac-70f9-4091-8e37-2eeb2b912e51" providerId="ADAL" clId="{D250798A-0359-45BF-8AA8-84C58C06A9A5}" dt="2023-08-07T21:03:43.476" v="173" actId="931"/>
          <ac:spMkLst>
            <pc:docMk/>
            <pc:sldMk cId="919766538" sldId="261"/>
            <ac:spMk id="4" creationId="{4E1A6EEB-4BEA-47FE-82DB-73AFD083F447}"/>
          </ac:spMkLst>
        </pc:spChg>
        <pc:spChg chg="mod">
          <ac:chgData name="AMSBURY Gwen * SOS" userId="cf3158ac-70f9-4091-8e37-2eeb2b912e51" providerId="ADAL" clId="{D250798A-0359-45BF-8AA8-84C58C06A9A5}" dt="2023-08-07T18:34:42.153" v="136" actId="20577"/>
          <ac:spMkLst>
            <pc:docMk/>
            <pc:sldMk cId="919766538" sldId="261"/>
            <ac:spMk id="5" creationId="{0B7DF1AF-8ABB-4A13-BB6B-542FFD5D8E6B}"/>
          </ac:spMkLst>
        </pc:spChg>
        <pc:spChg chg="mod">
          <ac:chgData name="AMSBURY Gwen * SOS" userId="cf3158ac-70f9-4091-8e37-2eeb2b912e51" providerId="ADAL" clId="{D250798A-0359-45BF-8AA8-84C58C06A9A5}" dt="2023-08-07T18:33:53.324" v="68" actId="20577"/>
          <ac:spMkLst>
            <pc:docMk/>
            <pc:sldMk cId="919766538" sldId="261"/>
            <ac:spMk id="8" creationId="{28658500-5C92-471D-847C-89047FF52804}"/>
          </ac:spMkLst>
        </pc:spChg>
        <pc:spChg chg="mod">
          <ac:chgData name="AMSBURY Gwen * SOS" userId="cf3158ac-70f9-4091-8e37-2eeb2b912e51" providerId="ADAL" clId="{D250798A-0359-45BF-8AA8-84C58C06A9A5}" dt="2023-08-07T18:59:40.361" v="172" actId="20577"/>
          <ac:spMkLst>
            <pc:docMk/>
            <pc:sldMk cId="919766538" sldId="261"/>
            <ac:spMk id="11" creationId="{0769D592-A260-4033-B0E6-554CE1460EA1}"/>
          </ac:spMkLst>
        </pc:spChg>
        <pc:picChg chg="add mod">
          <ac:chgData name="AMSBURY Gwen * SOS" userId="cf3158ac-70f9-4091-8e37-2eeb2b912e51" providerId="ADAL" clId="{D250798A-0359-45BF-8AA8-84C58C06A9A5}" dt="2023-08-08T14:08:04.134" v="175" actId="14826"/>
          <ac:picMkLst>
            <pc:docMk/>
            <pc:sldMk cId="919766538" sldId="261"/>
            <ac:picMk id="10" creationId="{0A24465C-1473-1B3E-144E-736E7F614F1C}"/>
          </ac:picMkLst>
        </pc:picChg>
      </pc:sldChg>
      <pc:sldChg chg="modSp mod">
        <pc:chgData name="AMSBURY Gwen * SOS" userId="cf3158ac-70f9-4091-8e37-2eeb2b912e51" providerId="ADAL" clId="{D250798A-0359-45BF-8AA8-84C58C06A9A5}" dt="2023-08-07T16:48:05.875" v="0" actId="313"/>
        <pc:sldMkLst>
          <pc:docMk/>
          <pc:sldMk cId="2322044693" sldId="262"/>
        </pc:sldMkLst>
        <pc:spChg chg="mod">
          <ac:chgData name="AMSBURY Gwen * SOS" userId="cf3158ac-70f9-4091-8e37-2eeb2b912e51" providerId="ADAL" clId="{D250798A-0359-45BF-8AA8-84C58C06A9A5}" dt="2023-08-07T16:48:05.875" v="0" actId="313"/>
          <ac:spMkLst>
            <pc:docMk/>
            <pc:sldMk cId="2322044693" sldId="262"/>
            <ac:spMk id="2" creationId="{57BA12B4-EAF5-49D2-AD73-68AC5DE919DB}"/>
          </ac:spMkLst>
        </pc:spChg>
      </pc:sldChg>
      <pc:sldChg chg="modSp mod">
        <pc:chgData name="AMSBURY Gwen * SOS" userId="cf3158ac-70f9-4091-8e37-2eeb2b912e51" providerId="ADAL" clId="{D250798A-0359-45BF-8AA8-84C58C06A9A5}" dt="2023-08-07T16:48:14.196" v="1" actId="313"/>
        <pc:sldMkLst>
          <pc:docMk/>
          <pc:sldMk cId="1713830705" sldId="273"/>
        </pc:sldMkLst>
        <pc:spChg chg="mod">
          <ac:chgData name="AMSBURY Gwen * SOS" userId="cf3158ac-70f9-4091-8e37-2eeb2b912e51" providerId="ADAL" clId="{D250798A-0359-45BF-8AA8-84C58C06A9A5}" dt="2023-08-07T16:48:14.196" v="1" actId="313"/>
          <ac:spMkLst>
            <pc:docMk/>
            <pc:sldMk cId="1713830705" sldId="273"/>
            <ac:spMk id="3" creationId="{E652D918-1CEF-6D12-16D4-B41E284B9EAF}"/>
          </ac:spMkLst>
        </pc:spChg>
      </pc:sldChg>
    </pc:docChg>
  </pc:docChgLst>
</pc:chgInfo>
</file>

<file path=ppt/diagrams/_rels/data1.xml.rels><?xml version="1.0" encoding="UTF-8" standalone="yes"?>
<Relationships xmlns="http://schemas.openxmlformats.org/package/2006/relationships"><Relationship Id="rId2" Type="http://schemas.openxmlformats.org/officeDocument/2006/relationships/hyperlink" Target="https://www.statearchivists.org/research-resources/resource-center" TargetMode="External"/><Relationship Id="rId1" Type="http://schemas.openxmlformats.org/officeDocument/2006/relationships/hyperlink" Target="https://www.youtube.com/playlist?list=PLospvJp0HcS9HJHf1e-rYAuk2KJFt5gV5" TargetMode="External"/></Relationships>
</file>

<file path=ppt/diagrams/_rels/data2.xml.rels><?xml version="1.0" encoding="UTF-8" standalone="yes"?>
<Relationships xmlns="http://schemas.openxmlformats.org/package/2006/relationships"><Relationship Id="rId3" Type="http://schemas.openxmlformats.org/officeDocument/2006/relationships/hyperlink" Target="http://www.facebook.com/CouncilOfStateArchivists" TargetMode="External"/><Relationship Id="rId2" Type="http://schemas.openxmlformats.org/officeDocument/2006/relationships/hyperlink" Target="https://www.statearchivists.org/research-resources/resource-center" TargetMode="External"/><Relationship Id="rId1" Type="http://schemas.openxmlformats.org/officeDocument/2006/relationships/hyperlink" Target="https://www.statearchivists.org/home" TargetMode="External"/><Relationship Id="rId4" Type="http://schemas.openxmlformats.org/officeDocument/2006/relationships/hyperlink" Target="https://www.youtube.com/user/StateArchivists/" TargetMode="External"/></Relationships>
</file>

<file path=ppt/diagrams/_rels/drawing1.xml.rels><?xml version="1.0" encoding="UTF-8" standalone="yes"?>
<Relationships xmlns="http://schemas.openxmlformats.org/package/2006/relationships"><Relationship Id="rId2" Type="http://schemas.openxmlformats.org/officeDocument/2006/relationships/hyperlink" Target="https://www.statearchivists.org/research-resources/resource-center" TargetMode="External"/><Relationship Id="rId1" Type="http://schemas.openxmlformats.org/officeDocument/2006/relationships/hyperlink" Target="https://www.youtube.com/playlist?list=PLospvJp0HcS9HJHf1e-rYAuk2KJFt5gV5" TargetMode="External"/></Relationships>
</file>

<file path=ppt/diagrams/_rels/drawing2.xml.rels><?xml version="1.0" encoding="UTF-8" standalone="yes"?>
<Relationships xmlns="http://schemas.openxmlformats.org/package/2006/relationships"><Relationship Id="rId3" Type="http://schemas.openxmlformats.org/officeDocument/2006/relationships/hyperlink" Target="http://www.facebook.com/CouncilOfStateArchivists" TargetMode="External"/><Relationship Id="rId2" Type="http://schemas.openxmlformats.org/officeDocument/2006/relationships/hyperlink" Target="https://www.statearchivists.org/research-resources/resource-center" TargetMode="External"/><Relationship Id="rId1" Type="http://schemas.openxmlformats.org/officeDocument/2006/relationships/hyperlink" Target="https://www.statearchivists.org/home" TargetMode="External"/><Relationship Id="rId4" Type="http://schemas.openxmlformats.org/officeDocument/2006/relationships/hyperlink" Target="https://www.youtube.com/user/StateArchivists/" TargetMode="External"/></Relationships>
</file>

<file path=ppt/diagrams/colors1.xml><?xml version="1.0" encoding="utf-8"?>
<dgm:colorsDef xmlns:dgm="http://schemas.openxmlformats.org/drawingml/2006/diagram" xmlns:a="http://schemas.openxmlformats.org/drawingml/2006/main" uniqueId="urn:microsoft.com/office/officeart/2005/8/colors/accent5_2">
  <dgm:title val=""/>
  <dgm:desc val=""/>
  <dgm:catLst>
    <dgm:cat type="accent5" pri="11200"/>
  </dgm:catLst>
  <dgm:styleLbl name="node0">
    <dgm:fillClrLst meth="repeat">
      <a:schemeClr val="accent5"/>
    </dgm:fillClrLst>
    <dgm:linClrLst meth="repeat">
      <a:schemeClr val="lt1"/>
    </dgm:linClrLst>
    <dgm:effectClrLst/>
    <dgm:txLinClrLst/>
    <dgm:txFillClrLst/>
    <dgm:txEffectClrLst/>
  </dgm:styleLbl>
  <dgm:styleLbl name="node1">
    <dgm:fillClrLst meth="repeat">
      <a:schemeClr val="accent5"/>
    </dgm:fillClrLst>
    <dgm:linClrLst meth="repeat">
      <a:schemeClr val="lt1"/>
    </dgm:linClrLst>
    <dgm:effectClrLst/>
    <dgm:txLinClrLst/>
    <dgm:txFillClrLst/>
    <dgm:txEffectClrLst/>
  </dgm:styleLbl>
  <dgm:styleLbl name="alignNode1">
    <dgm:fillClrLst meth="repeat">
      <a:schemeClr val="accent5"/>
    </dgm:fillClrLst>
    <dgm:linClrLst meth="repeat">
      <a:schemeClr val="accent5"/>
    </dgm:linClrLst>
    <dgm:effectClrLst/>
    <dgm:txLinClrLst/>
    <dgm:txFillClrLst/>
    <dgm:txEffectClrLst/>
  </dgm:styleLbl>
  <dgm:styleLbl name="lnNode1">
    <dgm:fillClrLst meth="repeat">
      <a:schemeClr val="accent5"/>
    </dgm:fillClrLst>
    <dgm:linClrLst meth="repeat">
      <a:schemeClr val="lt1"/>
    </dgm:linClrLst>
    <dgm:effectClrLst/>
    <dgm:txLinClrLst/>
    <dgm:txFillClrLst/>
    <dgm:txEffectClrLst/>
  </dgm:styleLbl>
  <dgm:styleLbl name="vennNode1">
    <dgm:fillClrLst meth="repeat">
      <a:schemeClr val="accent5">
        <a:alpha val="50000"/>
      </a:schemeClr>
    </dgm:fillClrLst>
    <dgm:linClrLst meth="repeat">
      <a:schemeClr val="lt1"/>
    </dgm:linClrLst>
    <dgm:effectClrLst/>
    <dgm:txLinClrLst/>
    <dgm:txFillClrLst/>
    <dgm:txEffectClrLst/>
  </dgm:styleLbl>
  <dgm:styleLbl name="node2">
    <dgm:fillClrLst meth="repeat">
      <a:schemeClr val="accent5"/>
    </dgm:fillClrLst>
    <dgm:linClrLst meth="repeat">
      <a:schemeClr val="lt1"/>
    </dgm:linClrLst>
    <dgm:effectClrLst/>
    <dgm:txLinClrLst/>
    <dgm:txFillClrLst/>
    <dgm:txEffectClrLst/>
  </dgm:styleLbl>
  <dgm:styleLbl name="node3">
    <dgm:fillClrLst meth="repeat">
      <a:schemeClr val="accent5"/>
    </dgm:fillClrLst>
    <dgm:linClrLst meth="repeat">
      <a:schemeClr val="lt1"/>
    </dgm:linClrLst>
    <dgm:effectClrLst/>
    <dgm:txLinClrLst/>
    <dgm:txFillClrLst/>
    <dgm:txEffectClrLst/>
  </dgm:styleLbl>
  <dgm:styleLbl name="node4">
    <dgm:fillClrLst meth="repeat">
      <a:schemeClr val="accent5"/>
    </dgm:fillClrLst>
    <dgm:linClrLst meth="repeat">
      <a:schemeClr val="lt1"/>
    </dgm:linClrLst>
    <dgm:effectClrLst/>
    <dgm:txLinClrLst/>
    <dgm:txFillClrLst/>
    <dgm:txEffectClrLst/>
  </dgm:styleLbl>
  <dgm:styleLbl name="fg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5">
        <a:tint val="60000"/>
      </a:schemeClr>
    </dgm:fillClrLst>
    <dgm:linClrLst meth="repeat">
      <a:schemeClr val="accent5">
        <a:tint val="60000"/>
      </a:schemeClr>
    </dgm:linClrLst>
    <dgm:effectClrLst/>
    <dgm:txLinClrLst/>
    <dgm:txFillClrLst/>
    <dgm:txEffectClrLst/>
  </dgm:styleLbl>
  <dgm:styleLbl name="fgSibTrans2D1">
    <dgm:fillClrLst meth="repeat">
      <a:schemeClr val="accent5">
        <a:tint val="60000"/>
      </a:schemeClr>
    </dgm:fillClrLst>
    <dgm:linClrLst meth="repeat">
      <a:schemeClr val="accent5">
        <a:tint val="60000"/>
      </a:schemeClr>
    </dgm:linClrLst>
    <dgm:effectClrLst/>
    <dgm:txLinClrLst/>
    <dgm:txFillClrLst/>
    <dgm:txEffectClrLst/>
  </dgm:styleLbl>
  <dgm:styleLbl name="bgSibTrans2D1">
    <dgm:fillClrLst meth="repeat">
      <a:schemeClr val="accent5">
        <a:tint val="60000"/>
      </a:schemeClr>
    </dgm:fillClrLst>
    <dgm:linClrLst meth="repeat">
      <a:schemeClr val="accent5">
        <a:tint val="60000"/>
      </a:schemeClr>
    </dgm:linClrLst>
    <dgm:effectClrLst/>
    <dgm:txLinClrLst/>
    <dgm:txFillClrLst/>
    <dgm:txEffectClrLst/>
  </dgm:styleLbl>
  <dgm:styleLbl name="sibTrans1D1">
    <dgm:fillClrLst meth="repeat">
      <a:schemeClr val="accent5"/>
    </dgm:fillClrLst>
    <dgm:linClrLst meth="repeat">
      <a:schemeClr val="accent5"/>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dgm:linClrLst>
    <dgm:effectClrLst/>
    <dgm:txLinClrLst/>
    <dgm:txFillClrLst/>
    <dgm:txEffectClrLst/>
  </dgm:styleLbl>
  <dgm:styleLbl name="asst1">
    <dgm:fillClrLst meth="repeat">
      <a:schemeClr val="accent5"/>
    </dgm:fillClrLst>
    <dgm:linClrLst meth="repeat">
      <a:schemeClr val="lt1"/>
    </dgm:linClrLst>
    <dgm:effectClrLst/>
    <dgm:txLinClrLst/>
    <dgm:txFillClrLst/>
    <dgm:txEffectClrLst/>
  </dgm:styleLbl>
  <dgm:styleLbl name="asst2">
    <dgm:fillClrLst meth="repeat">
      <a:schemeClr val="accent5"/>
    </dgm:fillClrLst>
    <dgm:linClrLst meth="repeat">
      <a:schemeClr val="lt1"/>
    </dgm:linClrLst>
    <dgm:effectClrLst/>
    <dgm:txLinClrLst/>
    <dgm:txFillClrLst/>
    <dgm:txEffectClrLst/>
  </dgm:styleLbl>
  <dgm:styleLbl name="asst3">
    <dgm:fillClrLst meth="repeat">
      <a:schemeClr val="accent5"/>
    </dgm:fillClrLst>
    <dgm:linClrLst meth="repeat">
      <a:schemeClr val="lt1"/>
    </dgm:linClrLst>
    <dgm:effectClrLst/>
    <dgm:txLinClrLst/>
    <dgm:txFillClrLst/>
    <dgm:txEffectClrLst/>
  </dgm:styleLbl>
  <dgm:styleLbl name="asst4">
    <dgm:fillClrLst meth="repeat">
      <a:schemeClr val="accent5"/>
    </dgm:fillClrLst>
    <dgm:linClrLst meth="repeat">
      <a:schemeClr val="lt1"/>
    </dgm:linClrLst>
    <dgm:effectClrLst/>
    <dgm:txLinClrLst/>
    <dgm:txFillClrLst/>
    <dgm:txEffectClrLst/>
  </dgm:styleLbl>
  <dgm:styleLbl name="parChTrans2D1">
    <dgm:fillClrLst meth="repeat">
      <a:schemeClr val="accent5">
        <a:tint val="60000"/>
      </a:schemeClr>
    </dgm:fillClrLst>
    <dgm:linClrLst meth="repeat">
      <a:schemeClr val="accent5">
        <a:tint val="60000"/>
      </a:schemeClr>
    </dgm:linClrLst>
    <dgm:effectClrLst/>
    <dgm:txLinClrLst/>
    <dgm:txFillClrLst meth="repeat">
      <a:schemeClr val="lt1"/>
    </dgm:txFillClrLst>
    <dgm:txEffectClrLst/>
  </dgm:styleLbl>
  <dgm:styleLbl name="parChTrans2D2">
    <dgm:fillClrLst meth="repeat">
      <a:schemeClr val="accent5"/>
    </dgm:fillClrLst>
    <dgm:linClrLst meth="repeat">
      <a:schemeClr val="accent5"/>
    </dgm:linClrLst>
    <dgm:effectClrLst/>
    <dgm:txLinClrLst/>
    <dgm:txFillClrLst meth="repeat">
      <a:schemeClr val="lt1"/>
    </dgm:txFillClrLst>
    <dgm:txEffectClrLst/>
  </dgm:styleLbl>
  <dgm:styleLbl name="parChTrans2D3">
    <dgm:fillClrLst meth="repeat">
      <a:schemeClr val="accent5"/>
    </dgm:fillClrLst>
    <dgm:linClrLst meth="repeat">
      <a:schemeClr val="accent5"/>
    </dgm:linClrLst>
    <dgm:effectClrLst/>
    <dgm:txLinClrLst/>
    <dgm:txFillClrLst meth="repeat">
      <a:schemeClr val="lt1"/>
    </dgm:txFillClrLst>
    <dgm:txEffectClrLst/>
  </dgm:styleLbl>
  <dgm:styleLbl name="parChTrans2D4">
    <dgm:fillClrLst meth="repeat">
      <a:schemeClr val="accent5"/>
    </dgm:fillClrLst>
    <dgm:linClrLst meth="repeat">
      <a:schemeClr val="accent5"/>
    </dgm:linClrLst>
    <dgm:effectClrLst/>
    <dgm:txLinClrLst/>
    <dgm:txFillClrLst meth="repeat">
      <a:schemeClr val="lt1"/>
    </dgm:txFillClrLst>
    <dgm:txEffectClrLst/>
  </dgm:styleLbl>
  <dgm:styleLbl name="parChTrans1D1">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2">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3">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parChTrans1D4">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solidFgAcc1">
    <dgm:fillClrLst meth="repeat">
      <a:schemeClr val="lt1"/>
    </dgm:fillClrLst>
    <dgm:linClrLst meth="repeat">
      <a:schemeClr val="accent5"/>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f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align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b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accent5"/>
    </dgm:linClrLst>
    <dgm:effectClrLst/>
    <dgm:txLinClrLst/>
    <dgm:txFillClrLst meth="repeat">
      <a:schemeClr val="dk1"/>
    </dgm:txFillClrLst>
    <dgm:txEffectClrLst/>
  </dgm:styleLbl>
  <dgm:styleLbl name="dkBgShp">
    <dgm:fillClrLst meth="repeat">
      <a:schemeClr val="accent5">
        <a:shade val="80000"/>
      </a:schemeClr>
    </dgm:fillClrLst>
    <dgm:linClrLst meth="repeat">
      <a:schemeClr val="accent5"/>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D7A5E75B-0740-4977-BBB6-58EBBBE59183}" type="doc">
      <dgm:prSet loTypeId="urn:microsoft.com/office/officeart/2005/8/layout/list1" loCatId="list" qsTypeId="urn:microsoft.com/office/officeart/2005/8/quickstyle/simple1" qsCatId="simple" csTypeId="urn:microsoft.com/office/officeart/2005/8/colors/accent5_2" csCatId="accent5" phldr="1"/>
      <dgm:spPr/>
      <dgm:t>
        <a:bodyPr/>
        <a:lstStyle/>
        <a:p>
          <a:endParaRPr lang="en-US"/>
        </a:p>
      </dgm:t>
    </dgm:pt>
    <dgm:pt modelId="{191A4421-5A2D-4EF2-8AD6-ACE5CD4D9A1B}">
      <dgm:prSet phldrT="[Text]"/>
      <dgm:spPr/>
      <dgm:t>
        <a:bodyPr/>
        <a:lstStyle/>
        <a:p>
          <a:r>
            <a:rPr lang="en-US" dirty="0"/>
            <a:t>Upcoming SERI webinar line up</a:t>
          </a:r>
        </a:p>
      </dgm:t>
    </dgm:pt>
    <dgm:pt modelId="{A901164D-1967-4E91-8B80-FA7B01FDAD58}" type="parTrans" cxnId="{9FF54337-A3D7-42A7-9714-B22ED6D76B84}">
      <dgm:prSet/>
      <dgm:spPr/>
      <dgm:t>
        <a:bodyPr/>
        <a:lstStyle/>
        <a:p>
          <a:endParaRPr lang="en-US"/>
        </a:p>
      </dgm:t>
    </dgm:pt>
    <dgm:pt modelId="{7F809907-0FAC-41A4-B96E-CEAD71D6D10D}" type="sibTrans" cxnId="{9FF54337-A3D7-42A7-9714-B22ED6D76B84}">
      <dgm:prSet/>
      <dgm:spPr/>
      <dgm:t>
        <a:bodyPr/>
        <a:lstStyle/>
        <a:p>
          <a:endParaRPr lang="en-US"/>
        </a:p>
      </dgm:t>
    </dgm:pt>
    <dgm:pt modelId="{10DE7D69-0698-440D-9449-D653A7B782CF}">
      <dgm:prSet phldrT="[Text]"/>
      <dgm:spPr>
        <a:noFill/>
        <a:ln>
          <a:noFill/>
        </a:ln>
      </dgm:spPr>
      <dgm:t>
        <a:bodyPr/>
        <a:lstStyle/>
        <a:p>
          <a:pPr>
            <a:spcBef>
              <a:spcPts val="600"/>
            </a:spcBef>
            <a:spcAft>
              <a:spcPts val="600"/>
            </a:spcAft>
          </a:pPr>
          <a:r>
            <a:rPr lang="en-US" dirty="0">
              <a:solidFill>
                <a:schemeClr val="bg1"/>
              </a:solidFill>
            </a:rPr>
            <a:t>Approaches to Electronic Records Transfers, September 12</a:t>
          </a:r>
          <a:r>
            <a:rPr lang="en-US" baseline="30000" dirty="0">
              <a:solidFill>
                <a:schemeClr val="bg1"/>
              </a:solidFill>
            </a:rPr>
            <a:t>th</a:t>
          </a:r>
          <a:r>
            <a:rPr lang="en-US" dirty="0">
              <a:solidFill>
                <a:schemeClr val="bg1"/>
              </a:solidFill>
            </a:rPr>
            <a:t>, 2pm EST</a:t>
          </a:r>
        </a:p>
      </dgm:t>
    </dgm:pt>
    <dgm:pt modelId="{14C21913-80F3-4ED5-8B9F-434577C21858}" type="parTrans" cxnId="{68CF5C97-9524-4430-8A9A-F88208256288}">
      <dgm:prSet/>
      <dgm:spPr/>
      <dgm:t>
        <a:bodyPr/>
        <a:lstStyle/>
        <a:p>
          <a:endParaRPr lang="en-US"/>
        </a:p>
      </dgm:t>
    </dgm:pt>
    <dgm:pt modelId="{9EE469D5-BF62-4E22-8BFE-BE340B95F7B6}" type="sibTrans" cxnId="{68CF5C97-9524-4430-8A9A-F88208256288}">
      <dgm:prSet/>
      <dgm:spPr/>
      <dgm:t>
        <a:bodyPr/>
        <a:lstStyle/>
        <a:p>
          <a:endParaRPr lang="en-US"/>
        </a:p>
      </dgm:t>
    </dgm:pt>
    <dgm:pt modelId="{98A0672B-DF80-4260-B362-2E0075046CC2}">
      <dgm:prSet phldrT="[Text]"/>
      <dgm:spPr/>
      <dgm:t>
        <a:bodyPr/>
        <a:lstStyle/>
        <a:p>
          <a:r>
            <a:rPr lang="en-US" dirty="0"/>
            <a:t>Upcoming Events</a:t>
          </a:r>
        </a:p>
      </dgm:t>
    </dgm:pt>
    <dgm:pt modelId="{D5F4AA4F-41D1-48FC-A163-BB7012475AD0}" type="parTrans" cxnId="{BBA9189A-D688-4B95-93C5-A6044FD2E1EE}">
      <dgm:prSet/>
      <dgm:spPr/>
      <dgm:t>
        <a:bodyPr/>
        <a:lstStyle/>
        <a:p>
          <a:endParaRPr lang="en-US"/>
        </a:p>
      </dgm:t>
    </dgm:pt>
    <dgm:pt modelId="{24F275E5-6549-436D-98F5-30F6BB8CE21E}" type="sibTrans" cxnId="{BBA9189A-D688-4B95-93C5-A6044FD2E1EE}">
      <dgm:prSet/>
      <dgm:spPr/>
      <dgm:t>
        <a:bodyPr/>
        <a:lstStyle/>
        <a:p>
          <a:endParaRPr lang="en-US"/>
        </a:p>
      </dgm:t>
    </dgm:pt>
    <dgm:pt modelId="{C1C13B8E-93D0-423F-8D37-420D375A927E}">
      <dgm:prSet phldrT="[Text]"/>
      <dgm:spPr>
        <a:noFill/>
        <a:ln>
          <a:noFill/>
        </a:ln>
      </dgm:spPr>
      <dgm:t>
        <a:bodyPr/>
        <a:lstStyle/>
        <a:p>
          <a:pPr>
            <a:spcBef>
              <a:spcPct val="0"/>
            </a:spcBef>
            <a:spcAft>
              <a:spcPct val="20000"/>
            </a:spcAft>
          </a:pPr>
          <a:r>
            <a:rPr lang="en-US" dirty="0">
              <a:solidFill>
                <a:schemeClr val="bg1"/>
              </a:solidFill>
            </a:rPr>
            <a:t>Electronic Records Day, October 10</a:t>
          </a:r>
        </a:p>
      </dgm:t>
    </dgm:pt>
    <dgm:pt modelId="{F42C2E95-8DE8-45AF-A47A-DDBF74FD4AD2}" type="parTrans" cxnId="{FC3F0F1B-FDD6-4B97-989A-FFEB128D0D44}">
      <dgm:prSet/>
      <dgm:spPr/>
      <dgm:t>
        <a:bodyPr/>
        <a:lstStyle/>
        <a:p>
          <a:endParaRPr lang="en-US"/>
        </a:p>
      </dgm:t>
    </dgm:pt>
    <dgm:pt modelId="{4114F88A-CD38-4714-B948-2E91497ABF23}" type="sibTrans" cxnId="{FC3F0F1B-FDD6-4B97-989A-FFEB128D0D44}">
      <dgm:prSet/>
      <dgm:spPr/>
      <dgm:t>
        <a:bodyPr/>
        <a:lstStyle/>
        <a:p>
          <a:endParaRPr lang="en-US"/>
        </a:p>
      </dgm:t>
    </dgm:pt>
    <dgm:pt modelId="{BD5663F1-4047-4705-AF11-A3A73B8752F5}">
      <dgm:prSet phldrT="[Text]"/>
      <dgm:spPr/>
      <dgm:t>
        <a:bodyPr/>
        <a:lstStyle/>
        <a:p>
          <a:r>
            <a:rPr lang="en-US" dirty="0" err="1"/>
            <a:t>CoSA’s</a:t>
          </a:r>
          <a:r>
            <a:rPr lang="en-US" dirty="0"/>
            <a:t> Online Resources</a:t>
          </a:r>
        </a:p>
      </dgm:t>
    </dgm:pt>
    <dgm:pt modelId="{CE643FAC-3382-4111-B17F-A5A1B5419BF0}" type="parTrans" cxnId="{AFB020DA-18F0-4590-97F1-3A54AC7DCF4B}">
      <dgm:prSet/>
      <dgm:spPr/>
      <dgm:t>
        <a:bodyPr/>
        <a:lstStyle/>
        <a:p>
          <a:endParaRPr lang="en-US"/>
        </a:p>
      </dgm:t>
    </dgm:pt>
    <dgm:pt modelId="{9F0F284A-7EB8-48EC-9171-00D7B0B30E7C}" type="sibTrans" cxnId="{AFB020DA-18F0-4590-97F1-3A54AC7DCF4B}">
      <dgm:prSet/>
      <dgm:spPr/>
      <dgm:t>
        <a:bodyPr/>
        <a:lstStyle/>
        <a:p>
          <a:endParaRPr lang="en-US"/>
        </a:p>
      </dgm:t>
    </dgm:pt>
    <dgm:pt modelId="{3DA254BF-1554-46EF-A96B-0790F4C45FCF}">
      <dgm:prSet phldrT="[Text]"/>
      <dgm:spPr>
        <a:noFill/>
        <a:ln>
          <a:noFill/>
        </a:ln>
      </dgm:spPr>
      <dgm:t>
        <a:bodyPr/>
        <a:lstStyle/>
        <a:p>
          <a:pPr>
            <a:spcBef>
              <a:spcPts val="600"/>
            </a:spcBef>
            <a:spcAft>
              <a:spcPts val="600"/>
            </a:spcAft>
          </a:pPr>
          <a:r>
            <a:rPr lang="en-US" dirty="0">
              <a:solidFill>
                <a:schemeClr val="bg1"/>
              </a:solidFill>
              <a:hlinkClick xmlns:r="http://schemas.openxmlformats.org/officeDocument/2006/relationships" r:id="rId1"/>
            </a:rPr>
            <a:t>SERI Webinar Recordings on YouTube</a:t>
          </a:r>
          <a:endParaRPr lang="en-US" dirty="0">
            <a:solidFill>
              <a:schemeClr val="bg1"/>
            </a:solidFill>
          </a:endParaRPr>
        </a:p>
      </dgm:t>
    </dgm:pt>
    <dgm:pt modelId="{CD6D641A-7B61-4945-9ADE-30DEC0C0BD60}" type="parTrans" cxnId="{A92CF367-50B8-4C73-99FB-DFE34117DEEC}">
      <dgm:prSet/>
      <dgm:spPr/>
      <dgm:t>
        <a:bodyPr/>
        <a:lstStyle/>
        <a:p>
          <a:endParaRPr lang="en-US"/>
        </a:p>
      </dgm:t>
    </dgm:pt>
    <dgm:pt modelId="{78B87A63-DFE7-49DC-AA13-554C47D87CF7}" type="sibTrans" cxnId="{A92CF367-50B8-4C73-99FB-DFE34117DEEC}">
      <dgm:prSet/>
      <dgm:spPr/>
      <dgm:t>
        <a:bodyPr/>
        <a:lstStyle/>
        <a:p>
          <a:endParaRPr lang="en-US"/>
        </a:p>
      </dgm:t>
    </dgm:pt>
    <dgm:pt modelId="{8EB742EE-787E-464C-A1E8-9FC24C45370A}">
      <dgm:prSet phldrT="[Text]"/>
      <dgm:spPr>
        <a:noFill/>
        <a:ln>
          <a:noFill/>
        </a:ln>
      </dgm:spPr>
      <dgm:t>
        <a:bodyPr/>
        <a:lstStyle/>
        <a:p>
          <a:pPr>
            <a:spcBef>
              <a:spcPts val="600"/>
            </a:spcBef>
            <a:spcAft>
              <a:spcPts val="600"/>
            </a:spcAft>
          </a:pPr>
          <a:r>
            <a:rPr lang="en-US" dirty="0">
              <a:solidFill>
                <a:schemeClr val="bg1"/>
              </a:solidFill>
              <a:hlinkClick xmlns:r="http://schemas.openxmlformats.org/officeDocument/2006/relationships" r:id="rId2"/>
            </a:rPr>
            <a:t>Resource Center</a:t>
          </a:r>
          <a:endParaRPr lang="en-US" dirty="0">
            <a:solidFill>
              <a:schemeClr val="bg1"/>
            </a:solidFill>
          </a:endParaRPr>
        </a:p>
      </dgm:t>
    </dgm:pt>
    <dgm:pt modelId="{0E562B97-9484-4F86-BA46-699DB64B8EFC}" type="parTrans" cxnId="{B42AC88F-C042-4D0E-A5EE-A551303E0F2C}">
      <dgm:prSet/>
      <dgm:spPr/>
      <dgm:t>
        <a:bodyPr/>
        <a:lstStyle/>
        <a:p>
          <a:endParaRPr lang="en-US"/>
        </a:p>
      </dgm:t>
    </dgm:pt>
    <dgm:pt modelId="{8D05674F-B52A-43CB-8604-CB01E73EBE3F}" type="sibTrans" cxnId="{B42AC88F-C042-4D0E-A5EE-A551303E0F2C}">
      <dgm:prSet/>
      <dgm:spPr/>
      <dgm:t>
        <a:bodyPr/>
        <a:lstStyle/>
        <a:p>
          <a:endParaRPr lang="en-US"/>
        </a:p>
      </dgm:t>
    </dgm:pt>
    <dgm:pt modelId="{1E8CC432-5F85-455A-BCFE-4E6FF557D4FD}">
      <dgm:prSet phldrT="[Text]"/>
      <dgm:spPr>
        <a:noFill/>
        <a:ln>
          <a:noFill/>
        </a:ln>
      </dgm:spPr>
      <dgm:t>
        <a:bodyPr/>
        <a:lstStyle/>
        <a:p>
          <a:pPr>
            <a:spcBef>
              <a:spcPts val="600"/>
            </a:spcBef>
            <a:spcAft>
              <a:spcPts val="600"/>
            </a:spcAft>
          </a:pPr>
          <a:r>
            <a:rPr lang="en-US" dirty="0">
              <a:solidFill>
                <a:schemeClr val="bg1"/>
              </a:solidFill>
            </a:rPr>
            <a:t>Chatting with SERI: Web Harvesting, November</a:t>
          </a:r>
        </a:p>
      </dgm:t>
    </dgm:pt>
    <dgm:pt modelId="{532B1BF4-9662-4ABE-8BF5-C5C79346DF5F}" type="parTrans" cxnId="{7BCEDFA7-FD9F-47E6-BBB1-5B77A31F615F}">
      <dgm:prSet/>
      <dgm:spPr/>
    </dgm:pt>
    <dgm:pt modelId="{B8E22009-467C-4F3B-8A07-EA6B3A3ED884}" type="sibTrans" cxnId="{7BCEDFA7-FD9F-47E6-BBB1-5B77A31F615F}">
      <dgm:prSet/>
      <dgm:spPr/>
    </dgm:pt>
    <dgm:pt modelId="{3694E4C8-EC3C-4E0D-BA4F-C9BB0C527A46}" type="pres">
      <dgm:prSet presAssocID="{D7A5E75B-0740-4977-BBB6-58EBBBE59183}" presName="linear" presStyleCnt="0">
        <dgm:presLayoutVars>
          <dgm:dir/>
          <dgm:animLvl val="lvl"/>
          <dgm:resizeHandles val="exact"/>
        </dgm:presLayoutVars>
      </dgm:prSet>
      <dgm:spPr/>
    </dgm:pt>
    <dgm:pt modelId="{DFC19880-C15E-4EC1-96E8-BF54ADAA19AF}" type="pres">
      <dgm:prSet presAssocID="{191A4421-5A2D-4EF2-8AD6-ACE5CD4D9A1B}" presName="parentLin" presStyleCnt="0"/>
      <dgm:spPr/>
    </dgm:pt>
    <dgm:pt modelId="{39BE089D-AAD1-49BB-A635-53697E31872C}" type="pres">
      <dgm:prSet presAssocID="{191A4421-5A2D-4EF2-8AD6-ACE5CD4D9A1B}" presName="parentLeftMargin" presStyleLbl="node1" presStyleIdx="0" presStyleCnt="3"/>
      <dgm:spPr/>
    </dgm:pt>
    <dgm:pt modelId="{D3A6B7EC-D1F6-4C80-9219-BE7420E214EE}" type="pres">
      <dgm:prSet presAssocID="{191A4421-5A2D-4EF2-8AD6-ACE5CD4D9A1B}" presName="parentText" presStyleLbl="node1" presStyleIdx="0" presStyleCnt="3">
        <dgm:presLayoutVars>
          <dgm:chMax val="0"/>
          <dgm:bulletEnabled val="1"/>
        </dgm:presLayoutVars>
      </dgm:prSet>
      <dgm:spPr/>
    </dgm:pt>
    <dgm:pt modelId="{CEC1F3AC-0AC5-4C9F-A0A0-72253A423E62}" type="pres">
      <dgm:prSet presAssocID="{191A4421-5A2D-4EF2-8AD6-ACE5CD4D9A1B}" presName="negativeSpace" presStyleCnt="0"/>
      <dgm:spPr/>
    </dgm:pt>
    <dgm:pt modelId="{45070B90-27D6-45B8-83A8-D6B917BE7498}" type="pres">
      <dgm:prSet presAssocID="{191A4421-5A2D-4EF2-8AD6-ACE5CD4D9A1B}" presName="childText" presStyleLbl="conFgAcc1" presStyleIdx="0" presStyleCnt="3">
        <dgm:presLayoutVars>
          <dgm:bulletEnabled val="1"/>
        </dgm:presLayoutVars>
      </dgm:prSet>
      <dgm:spPr/>
    </dgm:pt>
    <dgm:pt modelId="{5CDB87E2-C3D8-4915-A387-3320EDC9FF7B}" type="pres">
      <dgm:prSet presAssocID="{7F809907-0FAC-41A4-B96E-CEAD71D6D10D}" presName="spaceBetweenRectangles" presStyleCnt="0"/>
      <dgm:spPr/>
    </dgm:pt>
    <dgm:pt modelId="{865DCFA5-00E0-496A-BD7D-01DFB13D4033}" type="pres">
      <dgm:prSet presAssocID="{98A0672B-DF80-4260-B362-2E0075046CC2}" presName="parentLin" presStyleCnt="0"/>
      <dgm:spPr/>
    </dgm:pt>
    <dgm:pt modelId="{167AC080-E4A8-444A-AE5A-EF8DC58B0301}" type="pres">
      <dgm:prSet presAssocID="{98A0672B-DF80-4260-B362-2E0075046CC2}" presName="parentLeftMargin" presStyleLbl="node1" presStyleIdx="0" presStyleCnt="3"/>
      <dgm:spPr/>
    </dgm:pt>
    <dgm:pt modelId="{59766DAA-17EF-4798-B0E8-8D91F9A72405}" type="pres">
      <dgm:prSet presAssocID="{98A0672B-DF80-4260-B362-2E0075046CC2}" presName="parentText" presStyleLbl="node1" presStyleIdx="1" presStyleCnt="3">
        <dgm:presLayoutVars>
          <dgm:chMax val="0"/>
          <dgm:bulletEnabled val="1"/>
        </dgm:presLayoutVars>
      </dgm:prSet>
      <dgm:spPr/>
    </dgm:pt>
    <dgm:pt modelId="{C39FE31D-12A3-4772-A234-ED221E11D2CC}" type="pres">
      <dgm:prSet presAssocID="{98A0672B-DF80-4260-B362-2E0075046CC2}" presName="negativeSpace" presStyleCnt="0"/>
      <dgm:spPr/>
    </dgm:pt>
    <dgm:pt modelId="{83E00BA3-7293-4080-A703-928BB7F5C863}" type="pres">
      <dgm:prSet presAssocID="{98A0672B-DF80-4260-B362-2E0075046CC2}" presName="childText" presStyleLbl="conFgAcc1" presStyleIdx="1" presStyleCnt="3">
        <dgm:presLayoutVars>
          <dgm:bulletEnabled val="1"/>
        </dgm:presLayoutVars>
      </dgm:prSet>
      <dgm:spPr/>
    </dgm:pt>
    <dgm:pt modelId="{9D2E64FE-2DFD-40F9-A432-D62588902FF2}" type="pres">
      <dgm:prSet presAssocID="{24F275E5-6549-436D-98F5-30F6BB8CE21E}" presName="spaceBetweenRectangles" presStyleCnt="0"/>
      <dgm:spPr/>
    </dgm:pt>
    <dgm:pt modelId="{EDB42BDF-F4D9-4743-8DC8-051AE77CA5E9}" type="pres">
      <dgm:prSet presAssocID="{BD5663F1-4047-4705-AF11-A3A73B8752F5}" presName="parentLin" presStyleCnt="0"/>
      <dgm:spPr/>
    </dgm:pt>
    <dgm:pt modelId="{5DA71EB0-F0BA-4A6B-AD5E-8437A0A873FD}" type="pres">
      <dgm:prSet presAssocID="{BD5663F1-4047-4705-AF11-A3A73B8752F5}" presName="parentLeftMargin" presStyleLbl="node1" presStyleIdx="1" presStyleCnt="3"/>
      <dgm:spPr/>
    </dgm:pt>
    <dgm:pt modelId="{8C26322E-DEFF-45FC-A200-0D9B8D13C2B4}" type="pres">
      <dgm:prSet presAssocID="{BD5663F1-4047-4705-AF11-A3A73B8752F5}" presName="parentText" presStyleLbl="node1" presStyleIdx="2" presStyleCnt="3">
        <dgm:presLayoutVars>
          <dgm:chMax val="0"/>
          <dgm:bulletEnabled val="1"/>
        </dgm:presLayoutVars>
      </dgm:prSet>
      <dgm:spPr/>
    </dgm:pt>
    <dgm:pt modelId="{31A91393-2CC0-495A-AAFF-5967BF846AA3}" type="pres">
      <dgm:prSet presAssocID="{BD5663F1-4047-4705-AF11-A3A73B8752F5}" presName="negativeSpace" presStyleCnt="0"/>
      <dgm:spPr/>
    </dgm:pt>
    <dgm:pt modelId="{FEDF7BD6-1D80-42E1-B387-E61CE03957F2}" type="pres">
      <dgm:prSet presAssocID="{BD5663F1-4047-4705-AF11-A3A73B8752F5}" presName="childText" presStyleLbl="conFgAcc1" presStyleIdx="2" presStyleCnt="3">
        <dgm:presLayoutVars>
          <dgm:bulletEnabled val="1"/>
        </dgm:presLayoutVars>
      </dgm:prSet>
      <dgm:spPr/>
    </dgm:pt>
  </dgm:ptLst>
  <dgm:cxnLst>
    <dgm:cxn modelId="{29CF1507-C3CF-4412-8F8D-415C16879672}" type="presOf" srcId="{D7A5E75B-0740-4977-BBB6-58EBBBE59183}" destId="{3694E4C8-EC3C-4E0D-BA4F-C9BB0C527A46}" srcOrd="0" destOrd="0" presId="urn:microsoft.com/office/officeart/2005/8/layout/list1"/>
    <dgm:cxn modelId="{52B4E815-8060-42EB-9FB6-C1E942C6AB64}" type="presOf" srcId="{191A4421-5A2D-4EF2-8AD6-ACE5CD4D9A1B}" destId="{39BE089D-AAD1-49BB-A635-53697E31872C}" srcOrd="0" destOrd="0" presId="urn:microsoft.com/office/officeart/2005/8/layout/list1"/>
    <dgm:cxn modelId="{FC3F0F1B-FDD6-4B97-989A-FFEB128D0D44}" srcId="{98A0672B-DF80-4260-B362-2E0075046CC2}" destId="{C1C13B8E-93D0-423F-8D37-420D375A927E}" srcOrd="0" destOrd="0" parTransId="{F42C2E95-8DE8-45AF-A47A-DDBF74FD4AD2}" sibTransId="{4114F88A-CD38-4714-B948-2E91497ABF23}"/>
    <dgm:cxn modelId="{9FF54337-A3D7-42A7-9714-B22ED6D76B84}" srcId="{D7A5E75B-0740-4977-BBB6-58EBBBE59183}" destId="{191A4421-5A2D-4EF2-8AD6-ACE5CD4D9A1B}" srcOrd="0" destOrd="0" parTransId="{A901164D-1967-4E91-8B80-FA7B01FDAD58}" sibTransId="{7F809907-0FAC-41A4-B96E-CEAD71D6D10D}"/>
    <dgm:cxn modelId="{5CAB8D67-0B97-4AEA-8DCA-3F9E0D113FF7}" type="presOf" srcId="{1E8CC432-5F85-455A-BCFE-4E6FF557D4FD}" destId="{45070B90-27D6-45B8-83A8-D6B917BE7498}" srcOrd="0" destOrd="1" presId="urn:microsoft.com/office/officeart/2005/8/layout/list1"/>
    <dgm:cxn modelId="{A92CF367-50B8-4C73-99FB-DFE34117DEEC}" srcId="{BD5663F1-4047-4705-AF11-A3A73B8752F5}" destId="{3DA254BF-1554-46EF-A96B-0790F4C45FCF}" srcOrd="0" destOrd="0" parTransId="{CD6D641A-7B61-4945-9ADE-30DEC0C0BD60}" sibTransId="{78B87A63-DFE7-49DC-AA13-554C47D87CF7}"/>
    <dgm:cxn modelId="{5DCB586A-67D3-4237-AE29-9CCB3029C283}" type="presOf" srcId="{3DA254BF-1554-46EF-A96B-0790F4C45FCF}" destId="{FEDF7BD6-1D80-42E1-B387-E61CE03957F2}" srcOrd="0" destOrd="0" presId="urn:microsoft.com/office/officeart/2005/8/layout/list1"/>
    <dgm:cxn modelId="{31A4FD73-6F86-4AEA-A498-E252409489E0}" type="presOf" srcId="{10DE7D69-0698-440D-9449-D653A7B782CF}" destId="{45070B90-27D6-45B8-83A8-D6B917BE7498}" srcOrd="0" destOrd="0" presId="urn:microsoft.com/office/officeart/2005/8/layout/list1"/>
    <dgm:cxn modelId="{57BC3B75-3ECA-4840-97F3-F6C17E8FD529}" type="presOf" srcId="{BD5663F1-4047-4705-AF11-A3A73B8752F5}" destId="{5DA71EB0-F0BA-4A6B-AD5E-8437A0A873FD}" srcOrd="0" destOrd="0" presId="urn:microsoft.com/office/officeart/2005/8/layout/list1"/>
    <dgm:cxn modelId="{60942B7C-451F-4E46-B4D1-8DC1C38D1C44}" type="presOf" srcId="{98A0672B-DF80-4260-B362-2E0075046CC2}" destId="{59766DAA-17EF-4798-B0E8-8D91F9A72405}" srcOrd="1" destOrd="0" presId="urn:microsoft.com/office/officeart/2005/8/layout/list1"/>
    <dgm:cxn modelId="{B42AC88F-C042-4D0E-A5EE-A551303E0F2C}" srcId="{BD5663F1-4047-4705-AF11-A3A73B8752F5}" destId="{8EB742EE-787E-464C-A1E8-9FC24C45370A}" srcOrd="1" destOrd="0" parTransId="{0E562B97-9484-4F86-BA46-699DB64B8EFC}" sibTransId="{8D05674F-B52A-43CB-8604-CB01E73EBE3F}"/>
    <dgm:cxn modelId="{68CF5C97-9524-4430-8A9A-F88208256288}" srcId="{191A4421-5A2D-4EF2-8AD6-ACE5CD4D9A1B}" destId="{10DE7D69-0698-440D-9449-D653A7B782CF}" srcOrd="0" destOrd="0" parTransId="{14C21913-80F3-4ED5-8B9F-434577C21858}" sibTransId="{9EE469D5-BF62-4E22-8BFE-BE340B95F7B6}"/>
    <dgm:cxn modelId="{BBA9189A-D688-4B95-93C5-A6044FD2E1EE}" srcId="{D7A5E75B-0740-4977-BBB6-58EBBBE59183}" destId="{98A0672B-DF80-4260-B362-2E0075046CC2}" srcOrd="1" destOrd="0" parTransId="{D5F4AA4F-41D1-48FC-A163-BB7012475AD0}" sibTransId="{24F275E5-6549-436D-98F5-30F6BB8CE21E}"/>
    <dgm:cxn modelId="{7BCEDFA7-FD9F-47E6-BBB1-5B77A31F615F}" srcId="{191A4421-5A2D-4EF2-8AD6-ACE5CD4D9A1B}" destId="{1E8CC432-5F85-455A-BCFE-4E6FF557D4FD}" srcOrd="1" destOrd="0" parTransId="{532B1BF4-9662-4ABE-8BF5-C5C79346DF5F}" sibTransId="{B8E22009-467C-4F3B-8A07-EA6B3A3ED884}"/>
    <dgm:cxn modelId="{8BF979B5-F61C-4C93-8D68-BC1EF7937E4D}" type="presOf" srcId="{98A0672B-DF80-4260-B362-2E0075046CC2}" destId="{167AC080-E4A8-444A-AE5A-EF8DC58B0301}" srcOrd="0" destOrd="0" presId="urn:microsoft.com/office/officeart/2005/8/layout/list1"/>
    <dgm:cxn modelId="{DF5591CF-82CC-408F-BF18-12795A77EA14}" type="presOf" srcId="{BD5663F1-4047-4705-AF11-A3A73B8752F5}" destId="{8C26322E-DEFF-45FC-A200-0D9B8D13C2B4}" srcOrd="1" destOrd="0" presId="urn:microsoft.com/office/officeart/2005/8/layout/list1"/>
    <dgm:cxn modelId="{AFB020DA-18F0-4590-97F1-3A54AC7DCF4B}" srcId="{D7A5E75B-0740-4977-BBB6-58EBBBE59183}" destId="{BD5663F1-4047-4705-AF11-A3A73B8752F5}" srcOrd="2" destOrd="0" parTransId="{CE643FAC-3382-4111-B17F-A5A1B5419BF0}" sibTransId="{9F0F284A-7EB8-48EC-9171-00D7B0B30E7C}"/>
    <dgm:cxn modelId="{8EAC82DC-4B76-427D-AB18-5A14F6E0692D}" type="presOf" srcId="{C1C13B8E-93D0-423F-8D37-420D375A927E}" destId="{83E00BA3-7293-4080-A703-928BB7F5C863}" srcOrd="0" destOrd="0" presId="urn:microsoft.com/office/officeart/2005/8/layout/list1"/>
    <dgm:cxn modelId="{1C17C6EB-2A10-4CBE-B371-9BC46C83724B}" type="presOf" srcId="{191A4421-5A2D-4EF2-8AD6-ACE5CD4D9A1B}" destId="{D3A6B7EC-D1F6-4C80-9219-BE7420E214EE}" srcOrd="1" destOrd="0" presId="urn:microsoft.com/office/officeart/2005/8/layout/list1"/>
    <dgm:cxn modelId="{56324CEE-BCAC-45E0-81D2-1F5FD060C67A}" type="presOf" srcId="{8EB742EE-787E-464C-A1E8-9FC24C45370A}" destId="{FEDF7BD6-1D80-42E1-B387-E61CE03957F2}" srcOrd="0" destOrd="1" presId="urn:microsoft.com/office/officeart/2005/8/layout/list1"/>
    <dgm:cxn modelId="{BFD3FA3B-0983-48BB-AB8F-13D1CAC9DA04}" type="presParOf" srcId="{3694E4C8-EC3C-4E0D-BA4F-C9BB0C527A46}" destId="{DFC19880-C15E-4EC1-96E8-BF54ADAA19AF}" srcOrd="0" destOrd="0" presId="urn:microsoft.com/office/officeart/2005/8/layout/list1"/>
    <dgm:cxn modelId="{035309DE-1E8B-473F-950A-E722EFD3FAD9}" type="presParOf" srcId="{DFC19880-C15E-4EC1-96E8-BF54ADAA19AF}" destId="{39BE089D-AAD1-49BB-A635-53697E31872C}" srcOrd="0" destOrd="0" presId="urn:microsoft.com/office/officeart/2005/8/layout/list1"/>
    <dgm:cxn modelId="{08687A00-4A3B-4B0D-9A65-3BC2770ACE1D}" type="presParOf" srcId="{DFC19880-C15E-4EC1-96E8-BF54ADAA19AF}" destId="{D3A6B7EC-D1F6-4C80-9219-BE7420E214EE}" srcOrd="1" destOrd="0" presId="urn:microsoft.com/office/officeart/2005/8/layout/list1"/>
    <dgm:cxn modelId="{924099D4-52A6-470F-AE9F-DB8CF6698262}" type="presParOf" srcId="{3694E4C8-EC3C-4E0D-BA4F-C9BB0C527A46}" destId="{CEC1F3AC-0AC5-4C9F-A0A0-72253A423E62}" srcOrd="1" destOrd="0" presId="urn:microsoft.com/office/officeart/2005/8/layout/list1"/>
    <dgm:cxn modelId="{073ED511-066C-4277-B589-6E11C5C81B9C}" type="presParOf" srcId="{3694E4C8-EC3C-4E0D-BA4F-C9BB0C527A46}" destId="{45070B90-27D6-45B8-83A8-D6B917BE7498}" srcOrd="2" destOrd="0" presId="urn:microsoft.com/office/officeart/2005/8/layout/list1"/>
    <dgm:cxn modelId="{5D0FC1D5-FC10-401D-9601-E461180DE725}" type="presParOf" srcId="{3694E4C8-EC3C-4E0D-BA4F-C9BB0C527A46}" destId="{5CDB87E2-C3D8-4915-A387-3320EDC9FF7B}" srcOrd="3" destOrd="0" presId="urn:microsoft.com/office/officeart/2005/8/layout/list1"/>
    <dgm:cxn modelId="{AF20E737-1B1F-494B-B020-BDC3497E2BA5}" type="presParOf" srcId="{3694E4C8-EC3C-4E0D-BA4F-C9BB0C527A46}" destId="{865DCFA5-00E0-496A-BD7D-01DFB13D4033}" srcOrd="4" destOrd="0" presId="urn:microsoft.com/office/officeart/2005/8/layout/list1"/>
    <dgm:cxn modelId="{FF30FAFC-D3AF-4416-B3C4-7CE156985A0C}" type="presParOf" srcId="{865DCFA5-00E0-496A-BD7D-01DFB13D4033}" destId="{167AC080-E4A8-444A-AE5A-EF8DC58B0301}" srcOrd="0" destOrd="0" presId="urn:microsoft.com/office/officeart/2005/8/layout/list1"/>
    <dgm:cxn modelId="{AA84828F-CBA8-4D45-AC91-65B33B73AFD3}" type="presParOf" srcId="{865DCFA5-00E0-496A-BD7D-01DFB13D4033}" destId="{59766DAA-17EF-4798-B0E8-8D91F9A72405}" srcOrd="1" destOrd="0" presId="urn:microsoft.com/office/officeart/2005/8/layout/list1"/>
    <dgm:cxn modelId="{5273AD94-6408-42F9-83CC-FCD0B7CB541A}" type="presParOf" srcId="{3694E4C8-EC3C-4E0D-BA4F-C9BB0C527A46}" destId="{C39FE31D-12A3-4772-A234-ED221E11D2CC}" srcOrd="5" destOrd="0" presId="urn:microsoft.com/office/officeart/2005/8/layout/list1"/>
    <dgm:cxn modelId="{FE09473D-DD58-4184-887C-634BB86D9D27}" type="presParOf" srcId="{3694E4C8-EC3C-4E0D-BA4F-C9BB0C527A46}" destId="{83E00BA3-7293-4080-A703-928BB7F5C863}" srcOrd="6" destOrd="0" presId="urn:microsoft.com/office/officeart/2005/8/layout/list1"/>
    <dgm:cxn modelId="{FB4D2125-0F15-4A5E-AE22-22250D5A7E5C}" type="presParOf" srcId="{3694E4C8-EC3C-4E0D-BA4F-C9BB0C527A46}" destId="{9D2E64FE-2DFD-40F9-A432-D62588902FF2}" srcOrd="7" destOrd="0" presId="urn:microsoft.com/office/officeart/2005/8/layout/list1"/>
    <dgm:cxn modelId="{8D76DBC9-9745-4B9D-B71F-65510240D8B3}" type="presParOf" srcId="{3694E4C8-EC3C-4E0D-BA4F-C9BB0C527A46}" destId="{EDB42BDF-F4D9-4743-8DC8-051AE77CA5E9}" srcOrd="8" destOrd="0" presId="urn:microsoft.com/office/officeart/2005/8/layout/list1"/>
    <dgm:cxn modelId="{73144936-39C8-4DF9-88FC-EE254C8B9E26}" type="presParOf" srcId="{EDB42BDF-F4D9-4743-8DC8-051AE77CA5E9}" destId="{5DA71EB0-F0BA-4A6B-AD5E-8437A0A873FD}" srcOrd="0" destOrd="0" presId="urn:microsoft.com/office/officeart/2005/8/layout/list1"/>
    <dgm:cxn modelId="{CE6B7808-C00D-456A-832B-67A34CF6438F}" type="presParOf" srcId="{EDB42BDF-F4D9-4743-8DC8-051AE77CA5E9}" destId="{8C26322E-DEFF-45FC-A200-0D9B8D13C2B4}" srcOrd="1" destOrd="0" presId="urn:microsoft.com/office/officeart/2005/8/layout/list1"/>
    <dgm:cxn modelId="{A8E84AA1-290E-44F5-B0A4-37B4FB1C53D9}" type="presParOf" srcId="{3694E4C8-EC3C-4E0D-BA4F-C9BB0C527A46}" destId="{31A91393-2CC0-495A-AAFF-5967BF846AA3}" srcOrd="9" destOrd="0" presId="urn:microsoft.com/office/officeart/2005/8/layout/list1"/>
    <dgm:cxn modelId="{893FD429-B8CF-4CB6-9C0F-59A9FF4F6426}" type="presParOf" srcId="{3694E4C8-EC3C-4E0D-BA4F-C9BB0C527A46}" destId="{FEDF7BD6-1D80-42E1-B387-E61CE03957F2}" srcOrd="10" destOrd="0" presId="urn:microsoft.com/office/officeart/2005/8/layout/list1"/>
  </dgm:cxnLst>
  <dgm:bg/>
  <dgm:whole>
    <a:ln>
      <a:noFill/>
    </a:ln>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C087701A-84F8-4666-9C3D-A22EEB66C628}"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US"/>
        </a:p>
      </dgm:t>
    </dgm:pt>
    <dgm:pt modelId="{B460D351-82CF-4DB9-8A83-4D7AC684EDFA}">
      <dgm:prSet/>
      <dgm:spPr/>
      <dgm:t>
        <a:bodyPr/>
        <a:lstStyle/>
        <a:p>
          <a:r>
            <a:rPr lang="en-US">
              <a:hlinkClick xmlns:r="http://schemas.openxmlformats.org/officeDocument/2006/relationships" r:id="rId1">
                <a:extLst>
                  <a:ext uri="{A12FA001-AC4F-418D-AE19-62706E023703}">
                    <ahyp:hlinkClr xmlns:ahyp="http://schemas.microsoft.com/office/drawing/2018/hyperlinkcolor" val="tx"/>
                  </a:ext>
                </a:extLst>
              </a:hlinkClick>
            </a:rPr>
            <a:t>CoSA Website</a:t>
          </a:r>
          <a:endParaRPr lang="en-US" dirty="0"/>
        </a:p>
      </dgm:t>
      <dgm:extLst>
        <a:ext uri="{E40237B7-FDA0-4F09-8148-C483321AD2D9}">
          <dgm14:cNvPr xmlns:dgm14="http://schemas.microsoft.com/office/drawing/2010/diagram" id="0" name="" descr="Link to CoSA website"/>
        </a:ext>
      </dgm:extLst>
    </dgm:pt>
    <dgm:pt modelId="{70FBA773-D60D-4CD3-8FAE-F4482FCA002F}" type="parTrans" cxnId="{F96AEE51-6849-4FCA-8A32-60175A9FAF9C}">
      <dgm:prSet/>
      <dgm:spPr/>
      <dgm:t>
        <a:bodyPr/>
        <a:lstStyle/>
        <a:p>
          <a:endParaRPr lang="en-US"/>
        </a:p>
      </dgm:t>
    </dgm:pt>
    <dgm:pt modelId="{7AC090B4-0FCF-4A9A-9A42-07AC6B3F5E6E}" type="sibTrans" cxnId="{F96AEE51-6849-4FCA-8A32-60175A9FAF9C}">
      <dgm:prSet/>
      <dgm:spPr/>
      <dgm:t>
        <a:bodyPr/>
        <a:lstStyle/>
        <a:p>
          <a:endParaRPr lang="en-US"/>
        </a:p>
      </dgm:t>
    </dgm:pt>
    <dgm:pt modelId="{882F879D-BE02-4520-9DF1-70F5AE346575}">
      <dgm:prSet/>
      <dgm:spPr/>
      <dgm:t>
        <a:bodyPr/>
        <a:lstStyle/>
        <a:p>
          <a:r>
            <a:rPr lang="en-US">
              <a:hlinkClick xmlns:r="http://schemas.openxmlformats.org/officeDocument/2006/relationships" r:id="rId2">
                <a:extLst>
                  <a:ext uri="{A12FA001-AC4F-418D-AE19-62706E023703}">
                    <ahyp:hlinkClr xmlns:ahyp="http://schemas.microsoft.com/office/drawing/2018/hyperlinkcolor" val="tx"/>
                  </a:ext>
                </a:extLst>
              </a:hlinkClick>
            </a:rPr>
            <a:t>CoSA Resource Center</a:t>
          </a:r>
          <a:endParaRPr lang="en-US" dirty="0"/>
        </a:p>
      </dgm:t>
      <dgm:extLst>
        <a:ext uri="{E40237B7-FDA0-4F09-8148-C483321AD2D9}">
          <dgm14:cNvPr xmlns:dgm14="http://schemas.microsoft.com/office/drawing/2010/diagram" id="0" name="" descr="Link to CoSA Resource Center"/>
        </a:ext>
      </dgm:extLst>
    </dgm:pt>
    <dgm:pt modelId="{D141E59E-12DA-42F8-A224-10676101B2F2}" type="parTrans" cxnId="{4ABF1849-86D3-4BCB-BDFC-C6D0BDA34993}">
      <dgm:prSet/>
      <dgm:spPr/>
      <dgm:t>
        <a:bodyPr/>
        <a:lstStyle/>
        <a:p>
          <a:endParaRPr lang="en-US"/>
        </a:p>
      </dgm:t>
    </dgm:pt>
    <dgm:pt modelId="{27DD17C7-2EEF-4A46-B0E3-3AD02C7BB694}" type="sibTrans" cxnId="{4ABF1849-86D3-4BCB-BDFC-C6D0BDA34993}">
      <dgm:prSet/>
      <dgm:spPr/>
      <dgm:t>
        <a:bodyPr/>
        <a:lstStyle/>
        <a:p>
          <a:endParaRPr lang="en-US"/>
        </a:p>
      </dgm:t>
    </dgm:pt>
    <dgm:pt modelId="{9482726A-0D76-4CB9-88AC-C53EBA632076}">
      <dgm:prSet/>
      <dgm:spPr/>
      <dgm:t>
        <a:bodyPr/>
        <a:lstStyle/>
        <a:p>
          <a:r>
            <a:rPr lang="en-US" dirty="0" err="1">
              <a:solidFill>
                <a:schemeClr val="accent2">
                  <a:lumMod val="20000"/>
                  <a:lumOff val="80000"/>
                </a:schemeClr>
              </a:solidFill>
            </a:rPr>
            <a:t>CoSA</a:t>
          </a:r>
          <a:r>
            <a:rPr lang="en-US" dirty="0">
              <a:solidFill>
                <a:schemeClr val="accent2">
                  <a:lumMod val="20000"/>
                  <a:lumOff val="80000"/>
                </a:schemeClr>
              </a:solidFill>
            </a:rPr>
            <a:t> Twitter Handle: @</a:t>
          </a:r>
          <a:r>
            <a:rPr lang="en-US" dirty="0" err="1">
              <a:solidFill>
                <a:schemeClr val="accent2">
                  <a:lumMod val="20000"/>
                  <a:lumOff val="80000"/>
                </a:schemeClr>
              </a:solidFill>
            </a:rPr>
            <a:t>StateArchivists</a:t>
          </a:r>
          <a:endParaRPr lang="en-US" dirty="0">
            <a:solidFill>
              <a:schemeClr val="accent2">
                <a:lumMod val="20000"/>
                <a:lumOff val="80000"/>
              </a:schemeClr>
            </a:solidFill>
          </a:endParaRPr>
        </a:p>
      </dgm:t>
      <dgm:extLst>
        <a:ext uri="{E40237B7-FDA0-4F09-8148-C483321AD2D9}">
          <dgm14:cNvPr xmlns:dgm14="http://schemas.microsoft.com/office/drawing/2010/diagram" id="0" name="" descr="CoSA Twitter handle"/>
        </a:ext>
      </dgm:extLst>
    </dgm:pt>
    <dgm:pt modelId="{C89982AB-FDF6-44D1-8326-6D3ED3AA9C62}" type="parTrans" cxnId="{F728BE0D-1EB5-4533-B5E9-138D995AAFCA}">
      <dgm:prSet/>
      <dgm:spPr/>
      <dgm:t>
        <a:bodyPr/>
        <a:lstStyle/>
        <a:p>
          <a:endParaRPr lang="en-US"/>
        </a:p>
      </dgm:t>
    </dgm:pt>
    <dgm:pt modelId="{206F80BB-DB36-443D-BBDA-4FC04A18C663}" type="sibTrans" cxnId="{F728BE0D-1EB5-4533-B5E9-138D995AAFCA}">
      <dgm:prSet/>
      <dgm:spPr/>
      <dgm:t>
        <a:bodyPr/>
        <a:lstStyle/>
        <a:p>
          <a:endParaRPr lang="en-US"/>
        </a:p>
      </dgm:t>
    </dgm:pt>
    <dgm:pt modelId="{E71CECCE-970D-4122-B0D3-5E6677B51EC3}">
      <dgm:prSet/>
      <dgm:spPr/>
      <dgm:t>
        <a:bodyPr/>
        <a:lstStyle/>
        <a:p>
          <a:r>
            <a:rPr lang="en-US">
              <a:hlinkClick xmlns:r="http://schemas.openxmlformats.org/officeDocument/2006/relationships" r:id="rId3">
                <a:extLst>
                  <a:ext uri="{A12FA001-AC4F-418D-AE19-62706E023703}">
                    <ahyp:hlinkClr xmlns:ahyp="http://schemas.microsoft.com/office/drawing/2018/hyperlinkcolor" val="tx"/>
                  </a:ext>
                </a:extLst>
              </a:hlinkClick>
            </a:rPr>
            <a:t>CoSA Facebook Page</a:t>
          </a:r>
          <a:endParaRPr lang="en-US" dirty="0"/>
        </a:p>
      </dgm:t>
      <dgm:extLst>
        <a:ext uri="{E40237B7-FDA0-4F09-8148-C483321AD2D9}">
          <dgm14:cNvPr xmlns:dgm14="http://schemas.microsoft.com/office/drawing/2010/diagram" id="0" name="" descr="Link to CoSA Facebook page"/>
        </a:ext>
      </dgm:extLst>
    </dgm:pt>
    <dgm:pt modelId="{75EF4BAA-68ED-4743-93FA-588783CCCEBB}" type="parTrans" cxnId="{A7FBD907-F84F-43EF-A609-CCF26F218331}">
      <dgm:prSet/>
      <dgm:spPr/>
      <dgm:t>
        <a:bodyPr/>
        <a:lstStyle/>
        <a:p>
          <a:endParaRPr lang="en-US"/>
        </a:p>
      </dgm:t>
    </dgm:pt>
    <dgm:pt modelId="{66C9AA35-B76E-4207-BABA-D71BDA7E7D98}" type="sibTrans" cxnId="{A7FBD907-F84F-43EF-A609-CCF26F218331}">
      <dgm:prSet/>
      <dgm:spPr/>
      <dgm:t>
        <a:bodyPr/>
        <a:lstStyle/>
        <a:p>
          <a:endParaRPr lang="en-US"/>
        </a:p>
      </dgm:t>
    </dgm:pt>
    <dgm:pt modelId="{AD404EE1-3B4A-4CB8-8251-2EAE18D2829F}">
      <dgm:prSet/>
      <dgm:spPr/>
      <dgm:t>
        <a:bodyPr/>
        <a:lstStyle/>
        <a:p>
          <a:r>
            <a:rPr lang="en-US" dirty="0" err="1">
              <a:hlinkClick xmlns:r="http://schemas.openxmlformats.org/officeDocument/2006/relationships" r:id="rId4">
                <a:extLst>
                  <a:ext uri="{A12FA001-AC4F-418D-AE19-62706E023703}">
                    <ahyp:hlinkClr xmlns:ahyp="http://schemas.microsoft.com/office/drawing/2018/hyperlinkcolor" val="tx"/>
                  </a:ext>
                </a:extLst>
              </a:hlinkClick>
            </a:rPr>
            <a:t>CoSA</a:t>
          </a:r>
          <a:r>
            <a:rPr lang="en-US" dirty="0">
              <a:hlinkClick xmlns:r="http://schemas.openxmlformats.org/officeDocument/2006/relationships" r:id="rId4">
                <a:extLst>
                  <a:ext uri="{A12FA001-AC4F-418D-AE19-62706E023703}">
                    <ahyp:hlinkClr xmlns:ahyp="http://schemas.microsoft.com/office/drawing/2018/hyperlinkcolor" val="tx"/>
                  </a:ext>
                </a:extLst>
              </a:hlinkClick>
            </a:rPr>
            <a:t> YouTube Channel</a:t>
          </a:r>
          <a:endParaRPr lang="en-US" dirty="0"/>
        </a:p>
      </dgm:t>
      <dgm:extLst>
        <a:ext uri="{E40237B7-FDA0-4F09-8148-C483321AD2D9}">
          <dgm14:cNvPr xmlns:dgm14="http://schemas.microsoft.com/office/drawing/2010/diagram" id="0" name="" descr="Link to CoSA YouTube Channel"/>
        </a:ext>
      </dgm:extLst>
    </dgm:pt>
    <dgm:pt modelId="{D7B13E73-5385-4CBF-80D2-5FA68C3A4A36}" type="parTrans" cxnId="{6A2E78A9-AF72-4FAB-B400-D29A7742B330}">
      <dgm:prSet/>
      <dgm:spPr/>
      <dgm:t>
        <a:bodyPr/>
        <a:lstStyle/>
        <a:p>
          <a:endParaRPr lang="en-US"/>
        </a:p>
      </dgm:t>
    </dgm:pt>
    <dgm:pt modelId="{65B0A9F2-52BD-461C-BE60-EC874F720D24}" type="sibTrans" cxnId="{6A2E78A9-AF72-4FAB-B400-D29A7742B330}">
      <dgm:prSet/>
      <dgm:spPr/>
      <dgm:t>
        <a:bodyPr/>
        <a:lstStyle/>
        <a:p>
          <a:endParaRPr lang="en-US"/>
        </a:p>
      </dgm:t>
    </dgm:pt>
    <dgm:pt modelId="{63A5907D-DD25-4F5C-855C-5942467A81D2}" type="pres">
      <dgm:prSet presAssocID="{C087701A-84F8-4666-9C3D-A22EEB66C628}" presName="linear" presStyleCnt="0">
        <dgm:presLayoutVars>
          <dgm:animLvl val="lvl"/>
          <dgm:resizeHandles val="exact"/>
        </dgm:presLayoutVars>
      </dgm:prSet>
      <dgm:spPr/>
    </dgm:pt>
    <dgm:pt modelId="{13A8C993-996F-4104-8ED4-43ACE4718F4A}" type="pres">
      <dgm:prSet presAssocID="{B460D351-82CF-4DB9-8A83-4D7AC684EDFA}" presName="parentText" presStyleLbl="node1" presStyleIdx="0" presStyleCnt="5">
        <dgm:presLayoutVars>
          <dgm:chMax val="0"/>
          <dgm:bulletEnabled val="1"/>
        </dgm:presLayoutVars>
      </dgm:prSet>
      <dgm:spPr/>
    </dgm:pt>
    <dgm:pt modelId="{D20301D1-6CCF-4CA8-ADCC-26D7B0F97C80}" type="pres">
      <dgm:prSet presAssocID="{7AC090B4-0FCF-4A9A-9A42-07AC6B3F5E6E}" presName="spacer" presStyleCnt="0"/>
      <dgm:spPr/>
    </dgm:pt>
    <dgm:pt modelId="{75E9770C-7FFC-4F81-9660-DE6B4E912405}" type="pres">
      <dgm:prSet presAssocID="{882F879D-BE02-4520-9DF1-70F5AE346575}" presName="parentText" presStyleLbl="node1" presStyleIdx="1" presStyleCnt="5">
        <dgm:presLayoutVars>
          <dgm:chMax val="0"/>
          <dgm:bulletEnabled val="1"/>
        </dgm:presLayoutVars>
      </dgm:prSet>
      <dgm:spPr/>
    </dgm:pt>
    <dgm:pt modelId="{AE76DD95-156F-49F6-9D0D-379F98E2C967}" type="pres">
      <dgm:prSet presAssocID="{27DD17C7-2EEF-4A46-B0E3-3AD02C7BB694}" presName="spacer" presStyleCnt="0"/>
      <dgm:spPr/>
    </dgm:pt>
    <dgm:pt modelId="{7A31A2A9-3297-4783-93E1-873781A8AEB8}" type="pres">
      <dgm:prSet presAssocID="{9482726A-0D76-4CB9-88AC-C53EBA632076}" presName="parentText" presStyleLbl="node1" presStyleIdx="2" presStyleCnt="5">
        <dgm:presLayoutVars>
          <dgm:chMax val="0"/>
          <dgm:bulletEnabled val="1"/>
        </dgm:presLayoutVars>
      </dgm:prSet>
      <dgm:spPr/>
    </dgm:pt>
    <dgm:pt modelId="{C658FC93-E106-4E88-9129-DE2483B64EDA}" type="pres">
      <dgm:prSet presAssocID="{206F80BB-DB36-443D-BBDA-4FC04A18C663}" presName="spacer" presStyleCnt="0"/>
      <dgm:spPr/>
    </dgm:pt>
    <dgm:pt modelId="{EB2FB31B-2E19-4A66-8F91-9F8A0D4CB038}" type="pres">
      <dgm:prSet presAssocID="{E71CECCE-970D-4122-B0D3-5E6677B51EC3}" presName="parentText" presStyleLbl="node1" presStyleIdx="3" presStyleCnt="5">
        <dgm:presLayoutVars>
          <dgm:chMax val="0"/>
          <dgm:bulletEnabled val="1"/>
        </dgm:presLayoutVars>
      </dgm:prSet>
      <dgm:spPr/>
    </dgm:pt>
    <dgm:pt modelId="{B536C30B-CE0B-4606-A259-AF9856814758}" type="pres">
      <dgm:prSet presAssocID="{66C9AA35-B76E-4207-BABA-D71BDA7E7D98}" presName="spacer" presStyleCnt="0"/>
      <dgm:spPr/>
    </dgm:pt>
    <dgm:pt modelId="{7F7C6C16-9B49-4E9E-AD58-A4F88CFA7F27}" type="pres">
      <dgm:prSet presAssocID="{AD404EE1-3B4A-4CB8-8251-2EAE18D2829F}" presName="parentText" presStyleLbl="node1" presStyleIdx="4" presStyleCnt="5" custLinFactNeighborX="-3921">
        <dgm:presLayoutVars>
          <dgm:chMax val="0"/>
          <dgm:bulletEnabled val="1"/>
        </dgm:presLayoutVars>
      </dgm:prSet>
      <dgm:spPr/>
    </dgm:pt>
  </dgm:ptLst>
  <dgm:cxnLst>
    <dgm:cxn modelId="{A7FBD907-F84F-43EF-A609-CCF26F218331}" srcId="{C087701A-84F8-4666-9C3D-A22EEB66C628}" destId="{E71CECCE-970D-4122-B0D3-5E6677B51EC3}" srcOrd="3" destOrd="0" parTransId="{75EF4BAA-68ED-4743-93FA-588783CCCEBB}" sibTransId="{66C9AA35-B76E-4207-BABA-D71BDA7E7D98}"/>
    <dgm:cxn modelId="{F728BE0D-1EB5-4533-B5E9-138D995AAFCA}" srcId="{C087701A-84F8-4666-9C3D-A22EEB66C628}" destId="{9482726A-0D76-4CB9-88AC-C53EBA632076}" srcOrd="2" destOrd="0" parTransId="{C89982AB-FDF6-44D1-8326-6D3ED3AA9C62}" sibTransId="{206F80BB-DB36-443D-BBDA-4FC04A18C663}"/>
    <dgm:cxn modelId="{66802424-2E81-45ED-A9B6-0C26D055CF20}" type="presOf" srcId="{AD404EE1-3B4A-4CB8-8251-2EAE18D2829F}" destId="{7F7C6C16-9B49-4E9E-AD58-A4F88CFA7F27}" srcOrd="0" destOrd="0" presId="urn:microsoft.com/office/officeart/2005/8/layout/vList2"/>
    <dgm:cxn modelId="{4ABF1849-86D3-4BCB-BDFC-C6D0BDA34993}" srcId="{C087701A-84F8-4666-9C3D-A22EEB66C628}" destId="{882F879D-BE02-4520-9DF1-70F5AE346575}" srcOrd="1" destOrd="0" parTransId="{D141E59E-12DA-42F8-A224-10676101B2F2}" sibTransId="{27DD17C7-2EEF-4A46-B0E3-3AD02C7BB694}"/>
    <dgm:cxn modelId="{F96AEE51-6849-4FCA-8A32-60175A9FAF9C}" srcId="{C087701A-84F8-4666-9C3D-A22EEB66C628}" destId="{B460D351-82CF-4DB9-8A83-4D7AC684EDFA}" srcOrd="0" destOrd="0" parTransId="{70FBA773-D60D-4CD3-8FAE-F4482FCA002F}" sibTransId="{7AC090B4-0FCF-4A9A-9A42-07AC6B3F5E6E}"/>
    <dgm:cxn modelId="{3CABD952-C05B-46A9-A059-26BEC86C12B9}" type="presOf" srcId="{E71CECCE-970D-4122-B0D3-5E6677B51EC3}" destId="{EB2FB31B-2E19-4A66-8F91-9F8A0D4CB038}" srcOrd="0" destOrd="0" presId="urn:microsoft.com/office/officeart/2005/8/layout/vList2"/>
    <dgm:cxn modelId="{8A78FC83-78F5-45B4-99CD-DE3EAAC24E4A}" type="presOf" srcId="{9482726A-0D76-4CB9-88AC-C53EBA632076}" destId="{7A31A2A9-3297-4783-93E1-873781A8AEB8}" srcOrd="0" destOrd="0" presId="urn:microsoft.com/office/officeart/2005/8/layout/vList2"/>
    <dgm:cxn modelId="{E139E988-9E59-48CF-B02F-71C2481815ED}" type="presOf" srcId="{882F879D-BE02-4520-9DF1-70F5AE346575}" destId="{75E9770C-7FFC-4F81-9660-DE6B4E912405}" srcOrd="0" destOrd="0" presId="urn:microsoft.com/office/officeart/2005/8/layout/vList2"/>
    <dgm:cxn modelId="{416ED48B-E166-4481-9E6A-0E866F93E52C}" type="presOf" srcId="{C087701A-84F8-4666-9C3D-A22EEB66C628}" destId="{63A5907D-DD25-4F5C-855C-5942467A81D2}" srcOrd="0" destOrd="0" presId="urn:microsoft.com/office/officeart/2005/8/layout/vList2"/>
    <dgm:cxn modelId="{6A2E78A9-AF72-4FAB-B400-D29A7742B330}" srcId="{C087701A-84F8-4666-9C3D-A22EEB66C628}" destId="{AD404EE1-3B4A-4CB8-8251-2EAE18D2829F}" srcOrd="4" destOrd="0" parTransId="{D7B13E73-5385-4CBF-80D2-5FA68C3A4A36}" sibTransId="{65B0A9F2-52BD-461C-BE60-EC874F720D24}"/>
    <dgm:cxn modelId="{D91861ED-0C90-4108-A93D-FC02F5E8F91E}" type="presOf" srcId="{B460D351-82CF-4DB9-8A83-4D7AC684EDFA}" destId="{13A8C993-996F-4104-8ED4-43ACE4718F4A}" srcOrd="0" destOrd="0" presId="urn:microsoft.com/office/officeart/2005/8/layout/vList2"/>
    <dgm:cxn modelId="{1A53EC8E-C00C-4DF9-8173-BCC6F6DAB0BE}" type="presParOf" srcId="{63A5907D-DD25-4F5C-855C-5942467A81D2}" destId="{13A8C993-996F-4104-8ED4-43ACE4718F4A}" srcOrd="0" destOrd="0" presId="urn:microsoft.com/office/officeart/2005/8/layout/vList2"/>
    <dgm:cxn modelId="{C0E2D1A4-3458-48FC-8C61-DB6566D4EC53}" type="presParOf" srcId="{63A5907D-DD25-4F5C-855C-5942467A81D2}" destId="{D20301D1-6CCF-4CA8-ADCC-26D7B0F97C80}" srcOrd="1" destOrd="0" presId="urn:microsoft.com/office/officeart/2005/8/layout/vList2"/>
    <dgm:cxn modelId="{061C3F26-DBEC-4DA4-A1DA-8614091F53F0}" type="presParOf" srcId="{63A5907D-DD25-4F5C-855C-5942467A81D2}" destId="{75E9770C-7FFC-4F81-9660-DE6B4E912405}" srcOrd="2" destOrd="0" presId="urn:microsoft.com/office/officeart/2005/8/layout/vList2"/>
    <dgm:cxn modelId="{E7294D67-DB64-42BE-8983-D768479C6840}" type="presParOf" srcId="{63A5907D-DD25-4F5C-855C-5942467A81D2}" destId="{AE76DD95-156F-49F6-9D0D-379F98E2C967}" srcOrd="3" destOrd="0" presId="urn:microsoft.com/office/officeart/2005/8/layout/vList2"/>
    <dgm:cxn modelId="{B4684F34-EE7B-4AA7-ABC3-440E05F48F54}" type="presParOf" srcId="{63A5907D-DD25-4F5C-855C-5942467A81D2}" destId="{7A31A2A9-3297-4783-93E1-873781A8AEB8}" srcOrd="4" destOrd="0" presId="urn:microsoft.com/office/officeart/2005/8/layout/vList2"/>
    <dgm:cxn modelId="{3BBB049E-2E92-4E74-9810-F316DBE19077}" type="presParOf" srcId="{63A5907D-DD25-4F5C-855C-5942467A81D2}" destId="{C658FC93-E106-4E88-9129-DE2483B64EDA}" srcOrd="5" destOrd="0" presId="urn:microsoft.com/office/officeart/2005/8/layout/vList2"/>
    <dgm:cxn modelId="{44C6EF62-0042-4194-A782-648563BAFD48}" type="presParOf" srcId="{63A5907D-DD25-4F5C-855C-5942467A81D2}" destId="{EB2FB31B-2E19-4A66-8F91-9F8A0D4CB038}" srcOrd="6" destOrd="0" presId="urn:microsoft.com/office/officeart/2005/8/layout/vList2"/>
    <dgm:cxn modelId="{3C10ED3C-D83C-473D-B004-95B04FD65144}" type="presParOf" srcId="{63A5907D-DD25-4F5C-855C-5942467A81D2}" destId="{B536C30B-CE0B-4606-A259-AF9856814758}" srcOrd="7" destOrd="0" presId="urn:microsoft.com/office/officeart/2005/8/layout/vList2"/>
    <dgm:cxn modelId="{8CF17C60-E6DA-4ACD-B291-B61297704F06}" type="presParOf" srcId="{63A5907D-DD25-4F5C-855C-5942467A81D2}" destId="{7F7C6C16-9B49-4E9E-AD58-A4F88CFA7F27}" srcOrd="8"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5070B90-27D6-45B8-83A8-D6B917BE7498}">
      <dsp:nvSpPr>
        <dsp:cNvPr id="0" name=""/>
        <dsp:cNvSpPr/>
      </dsp:nvSpPr>
      <dsp:spPr>
        <a:xfrm>
          <a:off x="0" y="321323"/>
          <a:ext cx="6501533" cy="1386000"/>
        </a:xfrm>
        <a:prstGeom prst="rect">
          <a:avLst/>
        </a:prstGeom>
        <a:noFill/>
        <a:ln w="15875" cap="flat" cmpd="sng" algn="ctr">
          <a:noFill/>
          <a:prstDash val="solid"/>
        </a:ln>
        <a:effectLst/>
      </dsp:spPr>
      <dsp:style>
        <a:lnRef idx="2">
          <a:scrgbClr r="0" g="0" b="0"/>
        </a:lnRef>
        <a:fillRef idx="1">
          <a:scrgbClr r="0" g="0" b="0"/>
        </a:fillRef>
        <a:effectRef idx="0">
          <a:scrgbClr r="0" g="0" b="0"/>
        </a:effectRef>
        <a:fontRef idx="minor"/>
      </dsp:style>
      <dsp:txBody>
        <a:bodyPr spcFirstLastPara="0" vert="horz" wrap="square" lIns="504591" tIns="416560" rIns="504591" bIns="142240" numCol="1" spcCol="1270" anchor="t" anchorCtr="0">
          <a:noAutofit/>
        </a:bodyPr>
        <a:lstStyle/>
        <a:p>
          <a:pPr marL="228600" lvl="1" indent="-228600" algn="l" defTabSz="889000">
            <a:lnSpc>
              <a:spcPct val="90000"/>
            </a:lnSpc>
            <a:spcBef>
              <a:spcPct val="0"/>
            </a:spcBef>
            <a:spcAft>
              <a:spcPts val="600"/>
            </a:spcAft>
            <a:buChar char="•"/>
          </a:pPr>
          <a:r>
            <a:rPr lang="en-US" sz="2000" kern="1200" dirty="0">
              <a:solidFill>
                <a:schemeClr val="bg1"/>
              </a:solidFill>
            </a:rPr>
            <a:t>Approaches to Electronic Records Transfers, September 12</a:t>
          </a:r>
          <a:r>
            <a:rPr lang="en-US" sz="2000" kern="1200" baseline="30000" dirty="0">
              <a:solidFill>
                <a:schemeClr val="bg1"/>
              </a:solidFill>
            </a:rPr>
            <a:t>th</a:t>
          </a:r>
          <a:r>
            <a:rPr lang="en-US" sz="2000" kern="1200" dirty="0">
              <a:solidFill>
                <a:schemeClr val="bg1"/>
              </a:solidFill>
            </a:rPr>
            <a:t>, 2pm EST</a:t>
          </a:r>
        </a:p>
        <a:p>
          <a:pPr marL="228600" lvl="1" indent="-228600" algn="l" defTabSz="889000">
            <a:lnSpc>
              <a:spcPct val="90000"/>
            </a:lnSpc>
            <a:spcBef>
              <a:spcPct val="0"/>
            </a:spcBef>
            <a:spcAft>
              <a:spcPts val="600"/>
            </a:spcAft>
            <a:buChar char="•"/>
          </a:pPr>
          <a:r>
            <a:rPr lang="en-US" sz="2000" kern="1200" dirty="0">
              <a:solidFill>
                <a:schemeClr val="bg1"/>
              </a:solidFill>
            </a:rPr>
            <a:t>Chatting with SERI: Web Harvesting, November</a:t>
          </a:r>
        </a:p>
      </dsp:txBody>
      <dsp:txXfrm>
        <a:off x="0" y="321323"/>
        <a:ext cx="6501533" cy="1386000"/>
      </dsp:txXfrm>
    </dsp:sp>
    <dsp:sp modelId="{D3A6B7EC-D1F6-4C80-9219-BE7420E214EE}">
      <dsp:nvSpPr>
        <dsp:cNvPr id="0" name=""/>
        <dsp:cNvSpPr/>
      </dsp:nvSpPr>
      <dsp:spPr>
        <a:xfrm>
          <a:off x="325076" y="26123"/>
          <a:ext cx="4551073" cy="590400"/>
        </a:xfrm>
        <a:prstGeom prst="roundRect">
          <a:avLst/>
        </a:prstGeom>
        <a:solidFill>
          <a:schemeClr val="accent5">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2020" tIns="0" rIns="172020" bIns="0" numCol="1" spcCol="1270" anchor="ctr" anchorCtr="0">
          <a:noAutofit/>
        </a:bodyPr>
        <a:lstStyle/>
        <a:p>
          <a:pPr marL="0" lvl="0" indent="0" algn="l" defTabSz="889000">
            <a:lnSpc>
              <a:spcPct val="90000"/>
            </a:lnSpc>
            <a:spcBef>
              <a:spcPct val="0"/>
            </a:spcBef>
            <a:spcAft>
              <a:spcPct val="35000"/>
            </a:spcAft>
            <a:buNone/>
          </a:pPr>
          <a:r>
            <a:rPr lang="en-US" sz="2000" kern="1200" dirty="0"/>
            <a:t>Upcoming SERI webinar line up</a:t>
          </a:r>
        </a:p>
      </dsp:txBody>
      <dsp:txXfrm>
        <a:off x="353897" y="54944"/>
        <a:ext cx="4493431" cy="532758"/>
      </dsp:txXfrm>
    </dsp:sp>
    <dsp:sp modelId="{83E00BA3-7293-4080-A703-928BB7F5C863}">
      <dsp:nvSpPr>
        <dsp:cNvPr id="0" name=""/>
        <dsp:cNvSpPr/>
      </dsp:nvSpPr>
      <dsp:spPr>
        <a:xfrm>
          <a:off x="0" y="2110523"/>
          <a:ext cx="6501533" cy="819000"/>
        </a:xfrm>
        <a:prstGeom prst="rect">
          <a:avLst/>
        </a:prstGeom>
        <a:noFill/>
        <a:ln w="15875" cap="flat" cmpd="sng" algn="ctr">
          <a:noFill/>
          <a:prstDash val="solid"/>
        </a:ln>
        <a:effectLst/>
      </dsp:spPr>
      <dsp:style>
        <a:lnRef idx="2">
          <a:scrgbClr r="0" g="0" b="0"/>
        </a:lnRef>
        <a:fillRef idx="1">
          <a:scrgbClr r="0" g="0" b="0"/>
        </a:fillRef>
        <a:effectRef idx="0">
          <a:scrgbClr r="0" g="0" b="0"/>
        </a:effectRef>
        <a:fontRef idx="minor"/>
      </dsp:style>
      <dsp:txBody>
        <a:bodyPr spcFirstLastPara="0" vert="horz" wrap="square" lIns="504591" tIns="416560" rIns="504591" bIns="142240" numCol="1" spcCol="1270" anchor="t" anchorCtr="0">
          <a:noAutofit/>
        </a:bodyPr>
        <a:lstStyle/>
        <a:p>
          <a:pPr marL="228600" lvl="1" indent="-228600" algn="l" defTabSz="889000">
            <a:lnSpc>
              <a:spcPct val="90000"/>
            </a:lnSpc>
            <a:spcBef>
              <a:spcPct val="0"/>
            </a:spcBef>
            <a:spcAft>
              <a:spcPct val="20000"/>
            </a:spcAft>
            <a:buChar char="•"/>
          </a:pPr>
          <a:r>
            <a:rPr lang="en-US" sz="2000" kern="1200" dirty="0">
              <a:solidFill>
                <a:schemeClr val="bg1"/>
              </a:solidFill>
            </a:rPr>
            <a:t>Electronic Records Day, October 10</a:t>
          </a:r>
        </a:p>
      </dsp:txBody>
      <dsp:txXfrm>
        <a:off x="0" y="2110523"/>
        <a:ext cx="6501533" cy="819000"/>
      </dsp:txXfrm>
    </dsp:sp>
    <dsp:sp modelId="{59766DAA-17EF-4798-B0E8-8D91F9A72405}">
      <dsp:nvSpPr>
        <dsp:cNvPr id="0" name=""/>
        <dsp:cNvSpPr/>
      </dsp:nvSpPr>
      <dsp:spPr>
        <a:xfrm>
          <a:off x="325076" y="1815323"/>
          <a:ext cx="4551073" cy="590400"/>
        </a:xfrm>
        <a:prstGeom prst="roundRect">
          <a:avLst/>
        </a:prstGeom>
        <a:solidFill>
          <a:schemeClr val="accent5">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2020" tIns="0" rIns="172020" bIns="0" numCol="1" spcCol="1270" anchor="ctr" anchorCtr="0">
          <a:noAutofit/>
        </a:bodyPr>
        <a:lstStyle/>
        <a:p>
          <a:pPr marL="0" lvl="0" indent="0" algn="l" defTabSz="889000">
            <a:lnSpc>
              <a:spcPct val="90000"/>
            </a:lnSpc>
            <a:spcBef>
              <a:spcPct val="0"/>
            </a:spcBef>
            <a:spcAft>
              <a:spcPct val="35000"/>
            </a:spcAft>
            <a:buNone/>
          </a:pPr>
          <a:r>
            <a:rPr lang="en-US" sz="2000" kern="1200" dirty="0"/>
            <a:t>Upcoming Events</a:t>
          </a:r>
        </a:p>
      </dsp:txBody>
      <dsp:txXfrm>
        <a:off x="353897" y="1844144"/>
        <a:ext cx="4493431" cy="532758"/>
      </dsp:txXfrm>
    </dsp:sp>
    <dsp:sp modelId="{FEDF7BD6-1D80-42E1-B387-E61CE03957F2}">
      <dsp:nvSpPr>
        <dsp:cNvPr id="0" name=""/>
        <dsp:cNvSpPr/>
      </dsp:nvSpPr>
      <dsp:spPr>
        <a:xfrm>
          <a:off x="0" y="3332723"/>
          <a:ext cx="6501533" cy="1134000"/>
        </a:xfrm>
        <a:prstGeom prst="rect">
          <a:avLst/>
        </a:prstGeom>
        <a:noFill/>
        <a:ln w="15875" cap="flat" cmpd="sng" algn="ctr">
          <a:noFill/>
          <a:prstDash val="solid"/>
        </a:ln>
        <a:effectLst/>
      </dsp:spPr>
      <dsp:style>
        <a:lnRef idx="2">
          <a:scrgbClr r="0" g="0" b="0"/>
        </a:lnRef>
        <a:fillRef idx="1">
          <a:scrgbClr r="0" g="0" b="0"/>
        </a:fillRef>
        <a:effectRef idx="0">
          <a:scrgbClr r="0" g="0" b="0"/>
        </a:effectRef>
        <a:fontRef idx="minor"/>
      </dsp:style>
      <dsp:txBody>
        <a:bodyPr spcFirstLastPara="0" vert="horz" wrap="square" lIns="504591" tIns="416560" rIns="504591" bIns="142240" numCol="1" spcCol="1270" anchor="t" anchorCtr="0">
          <a:noAutofit/>
        </a:bodyPr>
        <a:lstStyle/>
        <a:p>
          <a:pPr marL="228600" lvl="1" indent="-228600" algn="l" defTabSz="889000">
            <a:lnSpc>
              <a:spcPct val="90000"/>
            </a:lnSpc>
            <a:spcBef>
              <a:spcPct val="0"/>
            </a:spcBef>
            <a:spcAft>
              <a:spcPts val="600"/>
            </a:spcAft>
            <a:buChar char="•"/>
          </a:pPr>
          <a:r>
            <a:rPr lang="en-US" sz="2000" kern="1200" dirty="0">
              <a:solidFill>
                <a:schemeClr val="bg1"/>
              </a:solidFill>
              <a:hlinkClick xmlns:r="http://schemas.openxmlformats.org/officeDocument/2006/relationships" r:id="rId1"/>
            </a:rPr>
            <a:t>SERI Webinar Recordings on YouTube</a:t>
          </a:r>
          <a:endParaRPr lang="en-US" sz="2000" kern="1200" dirty="0">
            <a:solidFill>
              <a:schemeClr val="bg1"/>
            </a:solidFill>
          </a:endParaRPr>
        </a:p>
        <a:p>
          <a:pPr marL="228600" lvl="1" indent="-228600" algn="l" defTabSz="889000">
            <a:lnSpc>
              <a:spcPct val="90000"/>
            </a:lnSpc>
            <a:spcBef>
              <a:spcPct val="0"/>
            </a:spcBef>
            <a:spcAft>
              <a:spcPts val="600"/>
            </a:spcAft>
            <a:buChar char="•"/>
          </a:pPr>
          <a:r>
            <a:rPr lang="en-US" sz="2000" kern="1200" dirty="0">
              <a:solidFill>
                <a:schemeClr val="bg1"/>
              </a:solidFill>
              <a:hlinkClick xmlns:r="http://schemas.openxmlformats.org/officeDocument/2006/relationships" r:id="rId2"/>
            </a:rPr>
            <a:t>Resource Center</a:t>
          </a:r>
          <a:endParaRPr lang="en-US" sz="2000" kern="1200" dirty="0">
            <a:solidFill>
              <a:schemeClr val="bg1"/>
            </a:solidFill>
          </a:endParaRPr>
        </a:p>
      </dsp:txBody>
      <dsp:txXfrm>
        <a:off x="0" y="3332723"/>
        <a:ext cx="6501533" cy="1134000"/>
      </dsp:txXfrm>
    </dsp:sp>
    <dsp:sp modelId="{8C26322E-DEFF-45FC-A200-0D9B8D13C2B4}">
      <dsp:nvSpPr>
        <dsp:cNvPr id="0" name=""/>
        <dsp:cNvSpPr/>
      </dsp:nvSpPr>
      <dsp:spPr>
        <a:xfrm>
          <a:off x="325076" y="3037523"/>
          <a:ext cx="4551073" cy="590400"/>
        </a:xfrm>
        <a:prstGeom prst="roundRect">
          <a:avLst/>
        </a:prstGeom>
        <a:solidFill>
          <a:schemeClr val="accent5">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2020" tIns="0" rIns="172020" bIns="0" numCol="1" spcCol="1270" anchor="ctr" anchorCtr="0">
          <a:noAutofit/>
        </a:bodyPr>
        <a:lstStyle/>
        <a:p>
          <a:pPr marL="0" lvl="0" indent="0" algn="l" defTabSz="889000">
            <a:lnSpc>
              <a:spcPct val="90000"/>
            </a:lnSpc>
            <a:spcBef>
              <a:spcPct val="0"/>
            </a:spcBef>
            <a:spcAft>
              <a:spcPct val="35000"/>
            </a:spcAft>
            <a:buNone/>
          </a:pPr>
          <a:r>
            <a:rPr lang="en-US" sz="2000" kern="1200" dirty="0" err="1"/>
            <a:t>CoSA’s</a:t>
          </a:r>
          <a:r>
            <a:rPr lang="en-US" sz="2000" kern="1200" dirty="0"/>
            <a:t> Online Resources</a:t>
          </a:r>
        </a:p>
      </dsp:txBody>
      <dsp:txXfrm>
        <a:off x="353897" y="3066344"/>
        <a:ext cx="4493431" cy="532758"/>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3A8C993-996F-4104-8ED4-43ACE4718F4A}">
      <dsp:nvSpPr>
        <dsp:cNvPr id="0" name=""/>
        <dsp:cNvSpPr/>
      </dsp:nvSpPr>
      <dsp:spPr>
        <a:xfrm>
          <a:off x="0" y="117185"/>
          <a:ext cx="6296297" cy="684450"/>
        </a:xfrm>
        <a:prstGeom prst="round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0" tIns="114300" rIns="114300" bIns="114300" numCol="1" spcCol="1270" anchor="ctr" anchorCtr="0">
          <a:noAutofit/>
        </a:bodyPr>
        <a:lstStyle/>
        <a:p>
          <a:pPr marL="0" lvl="0" indent="0" algn="l" defTabSz="1333500">
            <a:lnSpc>
              <a:spcPct val="90000"/>
            </a:lnSpc>
            <a:spcBef>
              <a:spcPct val="0"/>
            </a:spcBef>
            <a:spcAft>
              <a:spcPct val="35000"/>
            </a:spcAft>
            <a:buNone/>
          </a:pPr>
          <a:r>
            <a:rPr lang="en-US" sz="3000" kern="1200">
              <a:hlinkClick xmlns:r="http://schemas.openxmlformats.org/officeDocument/2006/relationships" r:id="rId1">
                <a:extLst>
                  <a:ext uri="{A12FA001-AC4F-418D-AE19-62706E023703}">
                    <ahyp:hlinkClr xmlns:ahyp="http://schemas.microsoft.com/office/drawing/2018/hyperlinkcolor" val="tx"/>
                  </a:ext>
                </a:extLst>
              </a:hlinkClick>
            </a:rPr>
            <a:t>CoSA Website</a:t>
          </a:r>
          <a:endParaRPr lang="en-US" sz="3000" kern="1200" dirty="0"/>
        </a:p>
      </dsp:txBody>
      <dsp:txXfrm>
        <a:off x="33412" y="150597"/>
        <a:ext cx="6229473" cy="617626"/>
      </dsp:txXfrm>
    </dsp:sp>
    <dsp:sp modelId="{75E9770C-7FFC-4F81-9660-DE6B4E912405}">
      <dsp:nvSpPr>
        <dsp:cNvPr id="0" name=""/>
        <dsp:cNvSpPr/>
      </dsp:nvSpPr>
      <dsp:spPr>
        <a:xfrm>
          <a:off x="0" y="888035"/>
          <a:ext cx="6296297" cy="684450"/>
        </a:xfrm>
        <a:prstGeom prst="round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0" tIns="114300" rIns="114300" bIns="114300" numCol="1" spcCol="1270" anchor="ctr" anchorCtr="0">
          <a:noAutofit/>
        </a:bodyPr>
        <a:lstStyle/>
        <a:p>
          <a:pPr marL="0" lvl="0" indent="0" algn="l" defTabSz="1333500">
            <a:lnSpc>
              <a:spcPct val="90000"/>
            </a:lnSpc>
            <a:spcBef>
              <a:spcPct val="0"/>
            </a:spcBef>
            <a:spcAft>
              <a:spcPct val="35000"/>
            </a:spcAft>
            <a:buNone/>
          </a:pPr>
          <a:r>
            <a:rPr lang="en-US" sz="3000" kern="1200">
              <a:hlinkClick xmlns:r="http://schemas.openxmlformats.org/officeDocument/2006/relationships" r:id="rId2">
                <a:extLst>
                  <a:ext uri="{A12FA001-AC4F-418D-AE19-62706E023703}">
                    <ahyp:hlinkClr xmlns:ahyp="http://schemas.microsoft.com/office/drawing/2018/hyperlinkcolor" val="tx"/>
                  </a:ext>
                </a:extLst>
              </a:hlinkClick>
            </a:rPr>
            <a:t>CoSA Resource Center</a:t>
          </a:r>
          <a:endParaRPr lang="en-US" sz="3000" kern="1200" dirty="0"/>
        </a:p>
      </dsp:txBody>
      <dsp:txXfrm>
        <a:off x="33412" y="921447"/>
        <a:ext cx="6229473" cy="617626"/>
      </dsp:txXfrm>
    </dsp:sp>
    <dsp:sp modelId="{7A31A2A9-3297-4783-93E1-873781A8AEB8}">
      <dsp:nvSpPr>
        <dsp:cNvPr id="0" name=""/>
        <dsp:cNvSpPr/>
      </dsp:nvSpPr>
      <dsp:spPr>
        <a:xfrm>
          <a:off x="0" y="1658885"/>
          <a:ext cx="6296297" cy="684450"/>
        </a:xfrm>
        <a:prstGeom prst="round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0" tIns="114300" rIns="114300" bIns="114300" numCol="1" spcCol="1270" anchor="ctr" anchorCtr="0">
          <a:noAutofit/>
        </a:bodyPr>
        <a:lstStyle/>
        <a:p>
          <a:pPr marL="0" lvl="0" indent="0" algn="l" defTabSz="1333500">
            <a:lnSpc>
              <a:spcPct val="90000"/>
            </a:lnSpc>
            <a:spcBef>
              <a:spcPct val="0"/>
            </a:spcBef>
            <a:spcAft>
              <a:spcPct val="35000"/>
            </a:spcAft>
            <a:buNone/>
          </a:pPr>
          <a:r>
            <a:rPr lang="en-US" sz="3000" kern="1200" dirty="0" err="1">
              <a:solidFill>
                <a:schemeClr val="accent2">
                  <a:lumMod val="20000"/>
                  <a:lumOff val="80000"/>
                </a:schemeClr>
              </a:solidFill>
            </a:rPr>
            <a:t>CoSA</a:t>
          </a:r>
          <a:r>
            <a:rPr lang="en-US" sz="3000" kern="1200" dirty="0">
              <a:solidFill>
                <a:schemeClr val="accent2">
                  <a:lumMod val="20000"/>
                  <a:lumOff val="80000"/>
                </a:schemeClr>
              </a:solidFill>
            </a:rPr>
            <a:t> Twitter Handle: @</a:t>
          </a:r>
          <a:r>
            <a:rPr lang="en-US" sz="3000" kern="1200" dirty="0" err="1">
              <a:solidFill>
                <a:schemeClr val="accent2">
                  <a:lumMod val="20000"/>
                  <a:lumOff val="80000"/>
                </a:schemeClr>
              </a:solidFill>
            </a:rPr>
            <a:t>StateArchivists</a:t>
          </a:r>
          <a:endParaRPr lang="en-US" sz="3000" kern="1200" dirty="0">
            <a:solidFill>
              <a:schemeClr val="accent2">
                <a:lumMod val="20000"/>
                <a:lumOff val="80000"/>
              </a:schemeClr>
            </a:solidFill>
          </a:endParaRPr>
        </a:p>
      </dsp:txBody>
      <dsp:txXfrm>
        <a:off x="33412" y="1692297"/>
        <a:ext cx="6229473" cy="617626"/>
      </dsp:txXfrm>
    </dsp:sp>
    <dsp:sp modelId="{EB2FB31B-2E19-4A66-8F91-9F8A0D4CB038}">
      <dsp:nvSpPr>
        <dsp:cNvPr id="0" name=""/>
        <dsp:cNvSpPr/>
      </dsp:nvSpPr>
      <dsp:spPr>
        <a:xfrm>
          <a:off x="0" y="2429736"/>
          <a:ext cx="6296297" cy="684450"/>
        </a:xfrm>
        <a:prstGeom prst="round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0" tIns="114300" rIns="114300" bIns="114300" numCol="1" spcCol="1270" anchor="ctr" anchorCtr="0">
          <a:noAutofit/>
        </a:bodyPr>
        <a:lstStyle/>
        <a:p>
          <a:pPr marL="0" lvl="0" indent="0" algn="l" defTabSz="1333500">
            <a:lnSpc>
              <a:spcPct val="90000"/>
            </a:lnSpc>
            <a:spcBef>
              <a:spcPct val="0"/>
            </a:spcBef>
            <a:spcAft>
              <a:spcPct val="35000"/>
            </a:spcAft>
            <a:buNone/>
          </a:pPr>
          <a:r>
            <a:rPr lang="en-US" sz="3000" kern="1200">
              <a:hlinkClick xmlns:r="http://schemas.openxmlformats.org/officeDocument/2006/relationships" r:id="rId3">
                <a:extLst>
                  <a:ext uri="{A12FA001-AC4F-418D-AE19-62706E023703}">
                    <ahyp:hlinkClr xmlns:ahyp="http://schemas.microsoft.com/office/drawing/2018/hyperlinkcolor" val="tx"/>
                  </a:ext>
                </a:extLst>
              </a:hlinkClick>
            </a:rPr>
            <a:t>CoSA Facebook Page</a:t>
          </a:r>
          <a:endParaRPr lang="en-US" sz="3000" kern="1200" dirty="0"/>
        </a:p>
      </dsp:txBody>
      <dsp:txXfrm>
        <a:off x="33412" y="2463148"/>
        <a:ext cx="6229473" cy="617626"/>
      </dsp:txXfrm>
    </dsp:sp>
    <dsp:sp modelId="{7F7C6C16-9B49-4E9E-AD58-A4F88CFA7F27}">
      <dsp:nvSpPr>
        <dsp:cNvPr id="0" name=""/>
        <dsp:cNvSpPr/>
      </dsp:nvSpPr>
      <dsp:spPr>
        <a:xfrm>
          <a:off x="0" y="3200586"/>
          <a:ext cx="6296297" cy="684450"/>
        </a:xfrm>
        <a:prstGeom prst="round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0" tIns="114300" rIns="114300" bIns="114300" numCol="1" spcCol="1270" anchor="ctr" anchorCtr="0">
          <a:noAutofit/>
        </a:bodyPr>
        <a:lstStyle/>
        <a:p>
          <a:pPr marL="0" lvl="0" indent="0" algn="l" defTabSz="1333500">
            <a:lnSpc>
              <a:spcPct val="90000"/>
            </a:lnSpc>
            <a:spcBef>
              <a:spcPct val="0"/>
            </a:spcBef>
            <a:spcAft>
              <a:spcPct val="35000"/>
            </a:spcAft>
            <a:buNone/>
          </a:pPr>
          <a:r>
            <a:rPr lang="en-US" sz="3000" kern="1200" dirty="0" err="1">
              <a:hlinkClick xmlns:r="http://schemas.openxmlformats.org/officeDocument/2006/relationships" r:id="rId4">
                <a:extLst>
                  <a:ext uri="{A12FA001-AC4F-418D-AE19-62706E023703}">
                    <ahyp:hlinkClr xmlns:ahyp="http://schemas.microsoft.com/office/drawing/2018/hyperlinkcolor" val="tx"/>
                  </a:ext>
                </a:extLst>
              </a:hlinkClick>
            </a:rPr>
            <a:t>CoSA</a:t>
          </a:r>
          <a:r>
            <a:rPr lang="en-US" sz="3000" kern="1200" dirty="0">
              <a:hlinkClick xmlns:r="http://schemas.openxmlformats.org/officeDocument/2006/relationships" r:id="rId4">
                <a:extLst>
                  <a:ext uri="{A12FA001-AC4F-418D-AE19-62706E023703}">
                    <ahyp:hlinkClr xmlns:ahyp="http://schemas.microsoft.com/office/drawing/2018/hyperlinkcolor" val="tx"/>
                  </a:ext>
                </a:extLst>
              </a:hlinkClick>
            </a:rPr>
            <a:t> YouTube Channel</a:t>
          </a:r>
          <a:endParaRPr lang="en-US" sz="3000" kern="1200" dirty="0"/>
        </a:p>
      </dsp:txBody>
      <dsp:txXfrm>
        <a:off x="33412" y="3233998"/>
        <a:ext cx="6229473" cy="617626"/>
      </dsp:txXfrm>
    </dsp:sp>
  </dsp:spTree>
</dsp:drawing>
</file>

<file path=ppt/diagrams/layout1.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81A3A7B-2026-4F40-A512-6378B703C285}" type="datetimeFigureOut">
              <a:rPr lang="en-US" smtClean="0"/>
              <a:t>8/8/2023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888C80F-7774-46C2-961A-4AA349ECD204}" type="slidenum">
              <a:rPr lang="en-US" smtClean="0"/>
              <a:t>‹#›</a:t>
            </a:fld>
            <a:endParaRPr lang="en-US"/>
          </a:p>
        </p:txBody>
      </p:sp>
    </p:spTree>
    <p:extLst>
      <p:ext uri="{BB962C8B-B14F-4D97-AF65-F5344CB8AC3E}">
        <p14:creationId xmlns:p14="http://schemas.microsoft.com/office/powerpoint/2010/main" val="352424565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888C80F-7774-46C2-961A-4AA349ECD204}" type="slidenum">
              <a:rPr lang="en-US" smtClean="0"/>
              <a:t>2</a:t>
            </a:fld>
            <a:endParaRPr lang="en-US"/>
          </a:p>
        </p:txBody>
      </p:sp>
    </p:spTree>
    <p:extLst>
      <p:ext uri="{BB962C8B-B14F-4D97-AF65-F5344CB8AC3E}">
        <p14:creationId xmlns:p14="http://schemas.microsoft.com/office/powerpoint/2010/main" val="367706868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When I log into Vault, I typically harvest email, chat, and Google Drive data belonging to the user. I use naming conventions for the exports so that I can distinguish different types of .zip files from each other, and I also download all metadata. I didn’t know that some metadata was even available until I started using Vault myself. If I had known certain things while the IT department was doing the download, we would have captured different information earlier. The email data comes in .</a:t>
            </a:r>
            <a:r>
              <a:rPr lang="en-US" dirty="0" err="1"/>
              <a:t>mbox</a:t>
            </a:r>
            <a:r>
              <a:rPr lang="en-US" dirty="0"/>
              <a:t> format, and is usually divided into multiple .zipped files up to 10 GB each. Since Vault keeps the data for years, we aren’t in a hurry if a records officer doesn’t sign the form immediately, but generally the transaction time from the moment we know a director has left to the time the email and Drive data has been downloaded is just a few days. We now have a lot of email representing 34 state agencies (plus one small town), 105 accounts, and about 3.8 TB of data, and counting. And we have one outlier of email that’s in XML from when we used to use GroupWise.</a:t>
            </a:r>
          </a:p>
        </p:txBody>
      </p:sp>
      <p:sp>
        <p:nvSpPr>
          <p:cNvPr id="4" name="Slide Number Placeholder 3"/>
          <p:cNvSpPr>
            <a:spLocks noGrp="1"/>
          </p:cNvSpPr>
          <p:nvPr>
            <p:ph type="sldNum" sz="quarter" idx="5"/>
          </p:nvPr>
        </p:nvSpPr>
        <p:spPr/>
        <p:txBody>
          <a:bodyPr/>
          <a:lstStyle/>
          <a:p>
            <a:fld id="{4888C80F-7774-46C2-961A-4AA349ECD204}" type="slidenum">
              <a:rPr lang="en-US" smtClean="0"/>
              <a:t>28</a:t>
            </a:fld>
            <a:endParaRPr lang="en-US"/>
          </a:p>
        </p:txBody>
      </p:sp>
    </p:spTree>
    <p:extLst>
      <p:ext uri="{BB962C8B-B14F-4D97-AF65-F5344CB8AC3E}">
        <p14:creationId xmlns:p14="http://schemas.microsoft.com/office/powerpoint/2010/main" val="148006616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 couple of years ago, we had a change of administration in our Governor’s Office. The Governor’s attorney, records officer, and IT director worked together to help us acquire all of the records from the office. They also signed the transfer form with a spreadsheet of over 300 email accounts that we could harvest, and gave me access to shared Google Drives. I am still working my way through those accounts. I have been able to spot-check the email to do an initial appraisal. Some were clearly not Capstone-worthy. Most had good information even if the person was not in a leadership role. The administrative assistants’ accounts were often used to send email on behalf of the Governor or Chief of Staff, and are vital to the preservation of policy decisions. Often these people spanned more than one governor’s administration. There were some people who were not included in the list who held important positions, as they left several years prior to the change of administration, and their email is no longer in </a:t>
            </a:r>
            <a:r>
              <a:rPr lang="en-US"/>
              <a:t>the system</a:t>
            </a:r>
            <a:r>
              <a:rPr lang="en-US" dirty="0"/>
              <a:t>. This is a problem we will need to figure out how to address. Now that we can see how the Governor’s Office communicated with each other, it becomes apparent where the gaps are.</a:t>
            </a:r>
          </a:p>
        </p:txBody>
      </p:sp>
      <p:sp>
        <p:nvSpPr>
          <p:cNvPr id="4" name="Slide Number Placeholder 3"/>
          <p:cNvSpPr>
            <a:spLocks noGrp="1"/>
          </p:cNvSpPr>
          <p:nvPr>
            <p:ph type="sldNum" sz="quarter" idx="5"/>
          </p:nvPr>
        </p:nvSpPr>
        <p:spPr/>
        <p:txBody>
          <a:bodyPr/>
          <a:lstStyle/>
          <a:p>
            <a:fld id="{4888C80F-7774-46C2-961A-4AA349ECD204}" type="slidenum">
              <a:rPr lang="en-US" smtClean="0"/>
              <a:t>29</a:t>
            </a:fld>
            <a:endParaRPr lang="en-US"/>
          </a:p>
        </p:txBody>
      </p:sp>
    </p:spTree>
    <p:extLst>
      <p:ext uri="{BB962C8B-B14F-4D97-AF65-F5344CB8AC3E}">
        <p14:creationId xmlns:p14="http://schemas.microsoft.com/office/powerpoint/2010/main" val="240614664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 conclusion, for Capstone to work you must first have a strong public records law. Your IT department needs to trust you and work with you. Your records officers need to be well-trained and follow retention schedules, and you need a lot of space to store the resulting content. Let the processing work begin!</a:t>
            </a:r>
          </a:p>
        </p:txBody>
      </p:sp>
      <p:sp>
        <p:nvSpPr>
          <p:cNvPr id="4" name="Slide Number Placeholder 3"/>
          <p:cNvSpPr>
            <a:spLocks noGrp="1"/>
          </p:cNvSpPr>
          <p:nvPr>
            <p:ph type="sldNum" sz="quarter" idx="5"/>
          </p:nvPr>
        </p:nvSpPr>
        <p:spPr/>
        <p:txBody>
          <a:bodyPr/>
          <a:lstStyle/>
          <a:p>
            <a:fld id="{4888C80F-7774-46C2-961A-4AA349ECD204}" type="slidenum">
              <a:rPr lang="en-US" smtClean="0"/>
              <a:t>30</a:t>
            </a:fld>
            <a:endParaRPr lang="en-US"/>
          </a:p>
        </p:txBody>
      </p:sp>
    </p:spTree>
    <p:extLst>
      <p:ext uri="{BB962C8B-B14F-4D97-AF65-F5344CB8AC3E}">
        <p14:creationId xmlns:p14="http://schemas.microsoft.com/office/powerpoint/2010/main" val="299660082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888C80F-7774-46C2-961A-4AA349ECD204}" type="slidenum">
              <a:rPr lang="en-US" smtClean="0"/>
              <a:t>31</a:t>
            </a:fld>
            <a:endParaRPr lang="en-US" dirty="0"/>
          </a:p>
        </p:txBody>
      </p:sp>
    </p:spTree>
    <p:extLst>
      <p:ext uri="{BB962C8B-B14F-4D97-AF65-F5344CB8AC3E}">
        <p14:creationId xmlns:p14="http://schemas.microsoft.com/office/powerpoint/2010/main" val="70594788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1"/>
            <a:endParaRPr lang="en-US" dirty="0"/>
          </a:p>
        </p:txBody>
      </p:sp>
      <p:sp>
        <p:nvSpPr>
          <p:cNvPr id="4" name="Slide Number Placeholder 3"/>
          <p:cNvSpPr>
            <a:spLocks noGrp="1"/>
          </p:cNvSpPr>
          <p:nvPr>
            <p:ph type="sldNum" sz="quarter" idx="10"/>
          </p:nvPr>
        </p:nvSpPr>
        <p:spPr/>
        <p:txBody>
          <a:bodyPr/>
          <a:lstStyle/>
          <a:p>
            <a:pPr>
              <a:defRPr/>
            </a:pPr>
            <a:fld id="{B6B226BF-A2C0-4B9A-89ED-2151AD6AA488}" type="slidenum">
              <a:rPr lang="en-US" altLang="en-US" smtClean="0"/>
              <a:pPr>
                <a:defRPr/>
              </a:pPr>
              <a:t>32</a:t>
            </a:fld>
            <a:endParaRPr lang="en-US" altLang="en-US" dirty="0"/>
          </a:p>
        </p:txBody>
      </p:sp>
    </p:spTree>
    <p:extLst>
      <p:ext uri="{BB962C8B-B14F-4D97-AF65-F5344CB8AC3E}">
        <p14:creationId xmlns:p14="http://schemas.microsoft.com/office/powerpoint/2010/main" val="75762864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B6B226BF-A2C0-4B9A-89ED-2151AD6AA488}" type="slidenum">
              <a:rPr lang="en-US" altLang="en-US" smtClean="0"/>
              <a:pPr>
                <a:defRPr/>
              </a:pPr>
              <a:t>33</a:t>
            </a:fld>
            <a:endParaRPr lang="en-US" altLang="en-US" dirty="0"/>
          </a:p>
        </p:txBody>
      </p:sp>
    </p:spTree>
    <p:extLst>
      <p:ext uri="{BB962C8B-B14F-4D97-AF65-F5344CB8AC3E}">
        <p14:creationId xmlns:p14="http://schemas.microsoft.com/office/powerpoint/2010/main" val="374863050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B6B226BF-A2C0-4B9A-89ED-2151AD6AA488}" type="slidenum">
              <a:rPr lang="en-US" altLang="en-US" smtClean="0"/>
              <a:pPr>
                <a:defRPr/>
              </a:pPr>
              <a:t>34</a:t>
            </a:fld>
            <a:endParaRPr lang="en-US" altLang="en-US" dirty="0"/>
          </a:p>
        </p:txBody>
      </p:sp>
    </p:spTree>
    <p:extLst>
      <p:ext uri="{BB962C8B-B14F-4D97-AF65-F5344CB8AC3E}">
        <p14:creationId xmlns:p14="http://schemas.microsoft.com/office/powerpoint/2010/main" val="369993620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8975" y="4416425"/>
            <a:ext cx="5503863" cy="4651375"/>
          </a:xfrm>
        </p:spPr>
        <p:txBody>
          <a:bodyPr/>
          <a:lstStyle/>
          <a:p>
            <a:pPr marL="171450" indent="-171450">
              <a:buFont typeface="Arial" panose="020B0604020202020204" pitchFamily="34" charset="0"/>
              <a:buChar char="•"/>
            </a:pPr>
            <a:endParaRPr lang="en-US" sz="1100" dirty="0"/>
          </a:p>
        </p:txBody>
      </p:sp>
      <p:sp>
        <p:nvSpPr>
          <p:cNvPr id="4" name="Slide Number Placeholder 3"/>
          <p:cNvSpPr>
            <a:spLocks noGrp="1"/>
          </p:cNvSpPr>
          <p:nvPr>
            <p:ph type="sldNum" sz="quarter" idx="10"/>
          </p:nvPr>
        </p:nvSpPr>
        <p:spPr/>
        <p:txBody>
          <a:bodyPr/>
          <a:lstStyle/>
          <a:p>
            <a:pPr>
              <a:defRPr/>
            </a:pPr>
            <a:fld id="{B6B226BF-A2C0-4B9A-89ED-2151AD6AA488}" type="slidenum">
              <a:rPr lang="en-US" altLang="en-US" smtClean="0"/>
              <a:pPr>
                <a:defRPr/>
              </a:pPr>
              <a:t>35</a:t>
            </a:fld>
            <a:endParaRPr lang="en-US" altLang="en-US" dirty="0"/>
          </a:p>
        </p:txBody>
      </p:sp>
    </p:spTree>
    <p:extLst>
      <p:ext uri="{BB962C8B-B14F-4D97-AF65-F5344CB8AC3E}">
        <p14:creationId xmlns:p14="http://schemas.microsoft.com/office/powerpoint/2010/main" val="221938526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8975" y="4416425"/>
            <a:ext cx="5503863" cy="4878388"/>
          </a:xfrm>
        </p:spPr>
        <p:txBody>
          <a:bodyPr/>
          <a:lstStyle/>
          <a:p>
            <a:endParaRPr lang="en-US" dirty="0"/>
          </a:p>
        </p:txBody>
      </p:sp>
      <p:sp>
        <p:nvSpPr>
          <p:cNvPr id="4" name="Slide Number Placeholder 3"/>
          <p:cNvSpPr>
            <a:spLocks noGrp="1"/>
          </p:cNvSpPr>
          <p:nvPr>
            <p:ph type="sldNum" sz="quarter" idx="10"/>
          </p:nvPr>
        </p:nvSpPr>
        <p:spPr/>
        <p:txBody>
          <a:bodyPr/>
          <a:lstStyle/>
          <a:p>
            <a:pPr>
              <a:defRPr/>
            </a:pPr>
            <a:fld id="{B6B226BF-A2C0-4B9A-89ED-2151AD6AA488}" type="slidenum">
              <a:rPr lang="en-US" altLang="en-US" smtClean="0"/>
              <a:pPr>
                <a:defRPr/>
              </a:pPr>
              <a:t>36</a:t>
            </a:fld>
            <a:endParaRPr lang="en-US" altLang="en-US" dirty="0"/>
          </a:p>
        </p:txBody>
      </p:sp>
    </p:spTree>
    <p:extLst>
      <p:ext uri="{BB962C8B-B14F-4D97-AF65-F5344CB8AC3E}">
        <p14:creationId xmlns:p14="http://schemas.microsoft.com/office/powerpoint/2010/main" val="414500620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B6B226BF-A2C0-4B9A-89ED-2151AD6AA488}" type="slidenum">
              <a:rPr lang="en-US" altLang="en-US" smtClean="0"/>
              <a:pPr>
                <a:defRPr/>
              </a:pPr>
              <a:t>37</a:t>
            </a:fld>
            <a:endParaRPr lang="en-US" altLang="en-US" dirty="0"/>
          </a:p>
        </p:txBody>
      </p:sp>
    </p:spTree>
    <p:extLst>
      <p:ext uri="{BB962C8B-B14F-4D97-AF65-F5344CB8AC3E}">
        <p14:creationId xmlns:p14="http://schemas.microsoft.com/office/powerpoint/2010/main" val="270401943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first problem with Capstone is convincing everyone that email is a record and that at least some of it needs to be preserved and sent to the Archives. This can be a huge cultural change, and one that Utah has already gone through. In 1992, a public records law was passed called the Government Records Access and Management Act, or GRAMA. This law defines a record as being business-related, reproducible information regardless of physical format. The Legislature at the time probably didn’t quite understand the implications of that language. Everyone considered email to be equivalent to a phone call, and just as transitory. In 2001, the Archives was invited to speak to a Legislative committee about our needs as far as electronic records went. Our director was away that day, so he asked me to fill in. During that conversation, I happened to mention that email was a record. Apparently only the Archives held that view. While the Committee was nice to me, the event caused a snowball effect. A reporter was sitting in the back of the room listening and taking notes. A couple of days later he showed up unannounced at my office wanting an interview. My supervisor and I sat down with him, but he only asked me questions. I talked about retention schedules, and that all of our schedules were on our website, which he could view. These schedules included email as part of certain types of correspondence, which were permanent. That weekend, on the front page of the Sunday paper was a headline about how the Governor needed to keep his email. The Governor had been in the habit of deleting his email regularly, and the media had requested copies and been denied. While few people had attended the committee meeting, all of a sudden all of Utah knew that the Archives thought email was a record and the Governor wasn’t following the law. I was mentioned by name and quoted. This alerted every department head and elected official about the issue. Individuals from the IT department shared with me the conversations they heard and how upset people were about the very idea. The media filed a lawsuit to get the Governor to change his policy. Eventually the lawsuit was settled and a new policy emerged.</a:t>
            </a:r>
          </a:p>
        </p:txBody>
      </p:sp>
      <p:sp>
        <p:nvSpPr>
          <p:cNvPr id="4" name="Slide Number Placeholder 3"/>
          <p:cNvSpPr>
            <a:spLocks noGrp="1"/>
          </p:cNvSpPr>
          <p:nvPr>
            <p:ph type="sldNum" sz="quarter" idx="5"/>
          </p:nvPr>
        </p:nvSpPr>
        <p:spPr/>
        <p:txBody>
          <a:bodyPr/>
          <a:lstStyle/>
          <a:p>
            <a:fld id="{4888C80F-7774-46C2-961A-4AA349ECD204}" type="slidenum">
              <a:rPr lang="en-US" smtClean="0"/>
              <a:t>20</a:t>
            </a:fld>
            <a:endParaRPr lang="en-US"/>
          </a:p>
        </p:txBody>
      </p:sp>
    </p:spTree>
    <p:extLst>
      <p:ext uri="{BB962C8B-B14F-4D97-AF65-F5344CB8AC3E}">
        <p14:creationId xmlns:p14="http://schemas.microsoft.com/office/powerpoint/2010/main" val="49739601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8975" y="4416425"/>
            <a:ext cx="5503863" cy="4575175"/>
          </a:xfrm>
        </p:spPr>
        <p:txBody>
          <a:bodyPr/>
          <a:lstStyle/>
          <a:p>
            <a:endParaRPr lang="en-US" dirty="0"/>
          </a:p>
        </p:txBody>
      </p:sp>
      <p:sp>
        <p:nvSpPr>
          <p:cNvPr id="4" name="Slide Number Placeholder 3"/>
          <p:cNvSpPr>
            <a:spLocks noGrp="1"/>
          </p:cNvSpPr>
          <p:nvPr>
            <p:ph type="sldNum" sz="quarter" idx="10"/>
          </p:nvPr>
        </p:nvSpPr>
        <p:spPr/>
        <p:txBody>
          <a:bodyPr/>
          <a:lstStyle/>
          <a:p>
            <a:pPr>
              <a:defRPr/>
            </a:pPr>
            <a:fld id="{B6B226BF-A2C0-4B9A-89ED-2151AD6AA488}" type="slidenum">
              <a:rPr lang="en-US" altLang="en-US" smtClean="0"/>
              <a:pPr>
                <a:defRPr/>
              </a:pPr>
              <a:t>38</a:t>
            </a:fld>
            <a:endParaRPr lang="en-US" altLang="en-US" dirty="0"/>
          </a:p>
        </p:txBody>
      </p:sp>
    </p:spTree>
    <p:extLst>
      <p:ext uri="{BB962C8B-B14F-4D97-AF65-F5344CB8AC3E}">
        <p14:creationId xmlns:p14="http://schemas.microsoft.com/office/powerpoint/2010/main" val="330484728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B6B226BF-A2C0-4B9A-89ED-2151AD6AA488}" type="slidenum">
              <a:rPr lang="en-US" altLang="en-US" smtClean="0"/>
              <a:pPr>
                <a:defRPr/>
              </a:pPr>
              <a:t>39</a:t>
            </a:fld>
            <a:endParaRPr lang="en-US" altLang="en-US" dirty="0"/>
          </a:p>
        </p:txBody>
      </p:sp>
    </p:spTree>
    <p:extLst>
      <p:ext uri="{BB962C8B-B14F-4D97-AF65-F5344CB8AC3E}">
        <p14:creationId xmlns:p14="http://schemas.microsoft.com/office/powerpoint/2010/main" val="157407636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B6B226BF-A2C0-4B9A-89ED-2151AD6AA488}" type="slidenum">
              <a:rPr lang="en-US" altLang="en-US" smtClean="0"/>
              <a:pPr>
                <a:defRPr/>
              </a:pPr>
              <a:t>40</a:t>
            </a:fld>
            <a:endParaRPr lang="en-US" altLang="en-US" dirty="0"/>
          </a:p>
        </p:txBody>
      </p:sp>
    </p:spTree>
    <p:extLst>
      <p:ext uri="{BB962C8B-B14F-4D97-AF65-F5344CB8AC3E}">
        <p14:creationId xmlns:p14="http://schemas.microsoft.com/office/powerpoint/2010/main" val="330723151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B6B226BF-A2C0-4B9A-89ED-2151AD6AA488}" type="slidenum">
              <a:rPr lang="en-US" altLang="en-US" smtClean="0"/>
              <a:pPr>
                <a:defRPr/>
              </a:pPr>
              <a:t>41</a:t>
            </a:fld>
            <a:endParaRPr lang="en-US" altLang="en-US" dirty="0"/>
          </a:p>
        </p:txBody>
      </p:sp>
    </p:spTree>
    <p:extLst>
      <p:ext uri="{BB962C8B-B14F-4D97-AF65-F5344CB8AC3E}">
        <p14:creationId xmlns:p14="http://schemas.microsoft.com/office/powerpoint/2010/main" val="417914830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B6B226BF-A2C0-4B9A-89ED-2151AD6AA488}" type="slidenum">
              <a:rPr lang="en-US" altLang="en-US" smtClean="0"/>
              <a:pPr>
                <a:defRPr/>
              </a:pPr>
              <a:t>42</a:t>
            </a:fld>
            <a:endParaRPr lang="en-US" altLang="en-US" dirty="0"/>
          </a:p>
        </p:txBody>
      </p:sp>
    </p:spTree>
    <p:extLst>
      <p:ext uri="{BB962C8B-B14F-4D97-AF65-F5344CB8AC3E}">
        <p14:creationId xmlns:p14="http://schemas.microsoft.com/office/powerpoint/2010/main" val="216277473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a:p>
            <a:endParaRPr lang="en-US" dirty="0"/>
          </a:p>
          <a:p>
            <a:endParaRPr lang="en-US" dirty="0"/>
          </a:p>
        </p:txBody>
      </p:sp>
      <p:sp>
        <p:nvSpPr>
          <p:cNvPr id="4" name="Slide Number Placeholder 3"/>
          <p:cNvSpPr>
            <a:spLocks noGrp="1"/>
          </p:cNvSpPr>
          <p:nvPr>
            <p:ph type="sldNum" sz="quarter" idx="10"/>
          </p:nvPr>
        </p:nvSpPr>
        <p:spPr/>
        <p:txBody>
          <a:bodyPr/>
          <a:lstStyle/>
          <a:p>
            <a:pPr>
              <a:defRPr/>
            </a:pPr>
            <a:fld id="{B6B226BF-A2C0-4B9A-89ED-2151AD6AA488}" type="slidenum">
              <a:rPr lang="en-US" altLang="en-US" smtClean="0"/>
              <a:pPr>
                <a:defRPr/>
              </a:pPr>
              <a:t>43</a:t>
            </a:fld>
            <a:endParaRPr lang="en-US" altLang="en-US" dirty="0"/>
          </a:p>
        </p:txBody>
      </p:sp>
    </p:spTree>
    <p:extLst>
      <p:ext uri="{BB962C8B-B14F-4D97-AF65-F5344CB8AC3E}">
        <p14:creationId xmlns:p14="http://schemas.microsoft.com/office/powerpoint/2010/main" val="299622798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B6B226BF-A2C0-4B9A-89ED-2151AD6AA488}" type="slidenum">
              <a:rPr lang="en-US" altLang="en-US" smtClean="0"/>
              <a:pPr>
                <a:defRPr/>
              </a:pPr>
              <a:t>44</a:t>
            </a:fld>
            <a:endParaRPr lang="en-US" altLang="en-US" dirty="0"/>
          </a:p>
        </p:txBody>
      </p:sp>
    </p:spTree>
    <p:extLst>
      <p:ext uri="{BB962C8B-B14F-4D97-AF65-F5344CB8AC3E}">
        <p14:creationId xmlns:p14="http://schemas.microsoft.com/office/powerpoint/2010/main" val="1028123386"/>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5"/>
          </p:nvPr>
        </p:nvSpPr>
        <p:spPr/>
        <p:txBody>
          <a:bodyPr/>
          <a:lstStyle/>
          <a:p>
            <a:fld id="{4888C80F-7774-46C2-961A-4AA349ECD204}" type="slidenum">
              <a:rPr lang="en-US" smtClean="0"/>
              <a:t>45</a:t>
            </a:fld>
            <a:endParaRPr lang="en-US" dirty="0"/>
          </a:p>
        </p:txBody>
      </p:sp>
    </p:spTree>
    <p:extLst>
      <p:ext uri="{BB962C8B-B14F-4D97-AF65-F5344CB8AC3E}">
        <p14:creationId xmlns:p14="http://schemas.microsoft.com/office/powerpoint/2010/main" val="402443005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policy change acknowledging that email was a record did not really change all hearts and minds. There was still tension. Then in 2011, the Legislature decided to amend GRAMA in a way that kind of cut to the heart of transparency and openness. The bill passed and the Governor, who was a different Governor from 2001, signed it. When the public found out, it caused immediate fury and became issue number one for all media outlets. Protestors took to the streets. Both Republicans and Democrats outside of the Legislature were opposed. I remember specifically when the very liberal mayor of Salt Lake City and the very conservative leader of a right-wing lobbyist group stood together and denounced the changes. The Governor wanted to meet people half-way, have a new look at these changes, and talk about them during Legislative interim meetings, but there was too much pressure. Four days later, the Governor called a special session of the Legislature to repeal what they had just passed.</a:t>
            </a:r>
          </a:p>
        </p:txBody>
      </p:sp>
      <p:sp>
        <p:nvSpPr>
          <p:cNvPr id="4" name="Slide Number Placeholder 3"/>
          <p:cNvSpPr>
            <a:spLocks noGrp="1"/>
          </p:cNvSpPr>
          <p:nvPr>
            <p:ph type="sldNum" sz="quarter" idx="5"/>
          </p:nvPr>
        </p:nvSpPr>
        <p:spPr/>
        <p:txBody>
          <a:bodyPr/>
          <a:lstStyle/>
          <a:p>
            <a:fld id="{4888C80F-7774-46C2-961A-4AA349ECD204}" type="slidenum">
              <a:rPr lang="en-US" smtClean="0"/>
              <a:t>21</a:t>
            </a:fld>
            <a:endParaRPr lang="en-US"/>
          </a:p>
        </p:txBody>
      </p:sp>
    </p:spTree>
    <p:extLst>
      <p:ext uri="{BB962C8B-B14F-4D97-AF65-F5344CB8AC3E}">
        <p14:creationId xmlns:p14="http://schemas.microsoft.com/office/powerpoint/2010/main" val="9704877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Legislature learned something from this experience. The public does actually care about records and recordkeeping. They want to know what government is up to. Later legislation strengthened the training of records officers so they would know how to properly respond to records requests. An Open Records Portal was created to streamline requests across all governmental entities.</a:t>
            </a:r>
          </a:p>
        </p:txBody>
      </p:sp>
      <p:sp>
        <p:nvSpPr>
          <p:cNvPr id="4" name="Slide Number Placeholder 3"/>
          <p:cNvSpPr>
            <a:spLocks noGrp="1"/>
          </p:cNvSpPr>
          <p:nvPr>
            <p:ph type="sldNum" sz="quarter" idx="5"/>
          </p:nvPr>
        </p:nvSpPr>
        <p:spPr/>
        <p:txBody>
          <a:bodyPr/>
          <a:lstStyle/>
          <a:p>
            <a:fld id="{4888C80F-7774-46C2-961A-4AA349ECD204}" type="slidenum">
              <a:rPr lang="en-US" smtClean="0"/>
              <a:t>22</a:t>
            </a:fld>
            <a:endParaRPr lang="en-US"/>
          </a:p>
        </p:txBody>
      </p:sp>
    </p:spTree>
    <p:extLst>
      <p:ext uri="{BB962C8B-B14F-4D97-AF65-F5344CB8AC3E}">
        <p14:creationId xmlns:p14="http://schemas.microsoft.com/office/powerpoint/2010/main" val="236460399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Every day, records officers now respond to records requests from the public, including for email. Every public servant knows that their email can be requested. This means that sending email accounts to the Archives after someone has left office is just part of the routine process of records management. We like Capstone.</a:t>
            </a:r>
          </a:p>
        </p:txBody>
      </p:sp>
      <p:sp>
        <p:nvSpPr>
          <p:cNvPr id="4" name="Slide Number Placeholder 3"/>
          <p:cNvSpPr>
            <a:spLocks noGrp="1"/>
          </p:cNvSpPr>
          <p:nvPr>
            <p:ph type="sldNum" sz="quarter" idx="5"/>
          </p:nvPr>
        </p:nvSpPr>
        <p:spPr/>
        <p:txBody>
          <a:bodyPr/>
          <a:lstStyle/>
          <a:p>
            <a:fld id="{4888C80F-7774-46C2-961A-4AA349ECD204}" type="slidenum">
              <a:rPr lang="en-US" smtClean="0"/>
              <a:t>23</a:t>
            </a:fld>
            <a:endParaRPr lang="en-US"/>
          </a:p>
        </p:txBody>
      </p:sp>
    </p:spTree>
    <p:extLst>
      <p:ext uri="{BB962C8B-B14F-4D97-AF65-F5344CB8AC3E}">
        <p14:creationId xmlns:p14="http://schemas.microsoft.com/office/powerpoint/2010/main" val="323374715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Fast-forward a little bit, and in 2013 we were contacted by a small town in southern Utah who could no longer access their email accounts through their normal interface. They had forgotten to pay their internet service provider bill and the ISP sold their domain name out from under them. Their email was held in Gmail, but it was difficult for them to access it directly because their domain name was different than @gmail.com. Their IT guy had a backdoor way to get in, but that wasn’t a permanent solution. So they asked us if we could somehow export their data so they could see it again. Fortunately, the state had just barely migrated all email accounts from Novell GroupWise to Gmail, so we had some existing infrastructure we could adapt for this purpose. We decided to create a tool that could export Gmail. We used the Gmail API to connect our tool with the small town’s email accounts.</a:t>
            </a:r>
          </a:p>
        </p:txBody>
      </p:sp>
      <p:sp>
        <p:nvSpPr>
          <p:cNvPr id="4" name="Slide Number Placeholder 3"/>
          <p:cNvSpPr>
            <a:spLocks noGrp="1"/>
          </p:cNvSpPr>
          <p:nvPr>
            <p:ph type="sldNum" sz="quarter" idx="5"/>
          </p:nvPr>
        </p:nvSpPr>
        <p:spPr/>
        <p:txBody>
          <a:bodyPr/>
          <a:lstStyle/>
          <a:p>
            <a:fld id="{4888C80F-7774-46C2-961A-4AA349ECD204}" type="slidenum">
              <a:rPr lang="en-US" smtClean="0"/>
              <a:t>24</a:t>
            </a:fld>
            <a:endParaRPr lang="en-US"/>
          </a:p>
        </p:txBody>
      </p:sp>
    </p:spTree>
    <p:extLst>
      <p:ext uri="{BB962C8B-B14F-4D97-AF65-F5344CB8AC3E}">
        <p14:creationId xmlns:p14="http://schemas.microsoft.com/office/powerpoint/2010/main" val="233519352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tool proved to be beneficial for capturing not only the email accounts of the small town, but also of other officials in state government. The Archives began requesting access to these accounts. Because the tool required me to login as the person who owned the account, generally we only captured accounts of those who had already left government. The IT department simply reset that person’s password then shared it with me. But sometimes others needed data exports and they were still working at their agency. That meant they had to share their password with me (which was awkward), then change it later. Eventually two-factor security made it difficult to use that tool for anything other than our own accounts. Fortunately, Google developed an eDiscovery tool called Google Vault. One of the problems we found from trying to capture email accounts, is that sometimes the user would delete all or most of their content before we could capture it. With Google Vault, it automatically captures and saves everything, even if the user deletes an email. Vault does this by policy. Other organizations that use Gmail may have different policies.</a:t>
            </a:r>
          </a:p>
        </p:txBody>
      </p:sp>
      <p:sp>
        <p:nvSpPr>
          <p:cNvPr id="4" name="Slide Number Placeholder 3"/>
          <p:cNvSpPr>
            <a:spLocks noGrp="1"/>
          </p:cNvSpPr>
          <p:nvPr>
            <p:ph type="sldNum" sz="quarter" idx="5"/>
          </p:nvPr>
        </p:nvSpPr>
        <p:spPr/>
        <p:txBody>
          <a:bodyPr/>
          <a:lstStyle/>
          <a:p>
            <a:fld id="{4888C80F-7774-46C2-961A-4AA349ECD204}" type="slidenum">
              <a:rPr lang="en-US" smtClean="0"/>
              <a:t>25</a:t>
            </a:fld>
            <a:endParaRPr lang="en-US"/>
          </a:p>
        </p:txBody>
      </p:sp>
    </p:spTree>
    <p:extLst>
      <p:ext uri="{BB962C8B-B14F-4D97-AF65-F5344CB8AC3E}">
        <p14:creationId xmlns:p14="http://schemas.microsoft.com/office/powerpoint/2010/main" val="407703401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When Google Vault became available, we had to work through our IT department to request email, by filling out a security form, getting it approved by the agency, then working with the technicians to provide the email in the format we preferred. Often this was a painful and lengthy process. And we were sending in many, many requests, to the point that the IT director called me and said it was taking too much of his techs’ time to go chasing after all these email accounts. “Besides, it’s your job to preserve email. You do it.” So he made me an admin for Google Vault, enterprise-wide. There are a couple of state agencies in Utah that do not use Gmail, but do use Outlook. For access to those accounts, we still have to work with the IT folks to get the email as a .</a:t>
            </a:r>
            <a:r>
              <a:rPr lang="en-US" dirty="0" err="1"/>
              <a:t>pst</a:t>
            </a:r>
            <a:r>
              <a:rPr lang="en-US" dirty="0"/>
              <a:t> file. But for everything else, we just work with the agency.</a:t>
            </a:r>
          </a:p>
        </p:txBody>
      </p:sp>
      <p:sp>
        <p:nvSpPr>
          <p:cNvPr id="4" name="Slide Number Placeholder 3"/>
          <p:cNvSpPr>
            <a:spLocks noGrp="1"/>
          </p:cNvSpPr>
          <p:nvPr>
            <p:ph type="sldNum" sz="quarter" idx="5"/>
          </p:nvPr>
        </p:nvSpPr>
        <p:spPr/>
        <p:txBody>
          <a:bodyPr/>
          <a:lstStyle/>
          <a:p>
            <a:fld id="{4888C80F-7774-46C2-961A-4AA349ECD204}" type="slidenum">
              <a:rPr lang="en-US" smtClean="0"/>
              <a:t>26</a:t>
            </a:fld>
            <a:endParaRPr lang="en-US"/>
          </a:p>
        </p:txBody>
      </p:sp>
    </p:spTree>
    <p:extLst>
      <p:ext uri="{BB962C8B-B14F-4D97-AF65-F5344CB8AC3E}">
        <p14:creationId xmlns:p14="http://schemas.microsoft.com/office/powerpoint/2010/main" val="78601708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All I need to harvest an email account is a signed transfer form from the agency acknowledging that the Archives will be doing the harvest. Note that Google Vault keeps detailed audit trails and knows exactly what my search queries are, whose accounts I have accessed, and what I have downloaded. The transfer form is my permission slip to login to Vault. When we find out that a director has left, we contact the records officer and remind them about the permanent nature of these records for anyone in a Capstone-based role. We even help fill out the transfer form so all they need to do is sign it.</a:t>
            </a:r>
          </a:p>
        </p:txBody>
      </p:sp>
      <p:sp>
        <p:nvSpPr>
          <p:cNvPr id="4" name="Slide Number Placeholder 3"/>
          <p:cNvSpPr>
            <a:spLocks noGrp="1"/>
          </p:cNvSpPr>
          <p:nvPr>
            <p:ph type="sldNum" sz="quarter" idx="5"/>
          </p:nvPr>
        </p:nvSpPr>
        <p:spPr/>
        <p:txBody>
          <a:bodyPr/>
          <a:lstStyle/>
          <a:p>
            <a:fld id="{4888C80F-7774-46C2-961A-4AA349ECD204}" type="slidenum">
              <a:rPr lang="en-US" smtClean="0"/>
              <a:t>27</a:t>
            </a:fld>
            <a:endParaRPr lang="en-US"/>
          </a:p>
        </p:txBody>
      </p:sp>
    </p:spTree>
    <p:extLst>
      <p:ext uri="{BB962C8B-B14F-4D97-AF65-F5344CB8AC3E}">
        <p14:creationId xmlns:p14="http://schemas.microsoft.com/office/powerpoint/2010/main" val="1091330257"/>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1">
        <a:schemeClr val="bg1"/>
      </p:bgRef>
    </p:bg>
    <p:spTree>
      <p:nvGrpSpPr>
        <p:cNvPr id="1" name=""/>
        <p:cNvGrpSpPr/>
        <p:nvPr/>
      </p:nvGrpSpPr>
      <p:grpSpPr>
        <a:xfrm>
          <a:off x="0" y="0"/>
          <a:ext cx="0" cy="0"/>
          <a:chOff x="0" y="0"/>
          <a:chExt cx="0" cy="0"/>
        </a:xfrm>
      </p:grpSpPr>
      <p:grpSp>
        <p:nvGrpSpPr>
          <p:cNvPr id="11" name="Group 10"/>
          <p:cNvGrpSpPr/>
          <p:nvPr/>
        </p:nvGrpSpPr>
        <p:grpSpPr>
          <a:xfrm>
            <a:off x="0" y="0"/>
            <a:ext cx="2305051" cy="6858001"/>
            <a:chOff x="0" y="0"/>
            <a:chExt cx="2305051" cy="6858001"/>
          </a:xfrm>
          <a:gradFill flip="none" rotWithShape="1">
            <a:gsLst>
              <a:gs pos="0">
                <a:schemeClr val="tx2"/>
              </a:gs>
              <a:gs pos="100000">
                <a:schemeClr val="bg2">
                  <a:lumMod val="60000"/>
                  <a:lumOff val="40000"/>
                </a:schemeClr>
              </a:gs>
            </a:gsLst>
            <a:lin ang="5400000" scaled="0"/>
            <a:tileRect/>
          </a:gradFill>
        </p:grpSpPr>
        <p:sp>
          <p:nvSpPr>
            <p:cNvPr id="12" name="Rectangle 5"/>
            <p:cNvSpPr>
              <a:spLocks noChangeArrowheads="1"/>
            </p:cNvSpPr>
            <p:nvPr/>
          </p:nvSpPr>
          <p:spPr bwMode="auto">
            <a:xfrm>
              <a:off x="1209675" y="4763"/>
              <a:ext cx="23813" cy="2181225"/>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sp>
        <p:sp>
          <p:nvSpPr>
            <p:cNvPr id="13" name="Freeform 6"/>
            <p:cNvSpPr>
              <a:spLocks noEditPoints="1"/>
            </p:cNvSpPr>
            <p:nvPr/>
          </p:nvSpPr>
          <p:spPr bwMode="auto">
            <a:xfrm>
              <a:off x="1128713" y="21764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4" name="Freeform 7"/>
            <p:cNvSpPr>
              <a:spLocks noEditPoints="1"/>
            </p:cNvSpPr>
            <p:nvPr/>
          </p:nvSpPr>
          <p:spPr bwMode="auto">
            <a:xfrm>
              <a:off x="1123950" y="4021138"/>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5" name="Rectangle 8"/>
            <p:cNvSpPr>
              <a:spLocks noChangeArrowheads="1"/>
            </p:cNvSpPr>
            <p:nvPr/>
          </p:nvSpPr>
          <p:spPr bwMode="auto">
            <a:xfrm>
              <a:off x="414338" y="9525"/>
              <a:ext cx="28575" cy="4481513"/>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sp>
        <p:sp>
          <p:nvSpPr>
            <p:cNvPr id="16" name="Freeform 9"/>
            <p:cNvSpPr>
              <a:spLocks noEditPoints="1"/>
            </p:cNvSpPr>
            <p:nvPr/>
          </p:nvSpPr>
          <p:spPr bwMode="auto">
            <a:xfrm>
              <a:off x="333375"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7" name="Freeform 10"/>
            <p:cNvSpPr/>
            <p:nvPr/>
          </p:nvSpPr>
          <p:spPr bwMode="auto">
            <a:xfrm>
              <a:off x="190500" y="9525"/>
              <a:ext cx="152400" cy="908050"/>
            </a:xfrm>
            <a:custGeom>
              <a:avLst/>
              <a:gdLst/>
              <a:ahLst/>
              <a:cxnLst/>
              <a:rect l="0" t="0" r="r" b="b"/>
              <a:pathLst>
                <a:path w="96" h="572">
                  <a:moveTo>
                    <a:pt x="15" y="572"/>
                  </a:moveTo>
                  <a:lnTo>
                    <a:pt x="0" y="566"/>
                  </a:lnTo>
                  <a:lnTo>
                    <a:pt x="81" y="380"/>
                  </a:lnTo>
                  <a:lnTo>
                    <a:pt x="81" y="0"/>
                  </a:lnTo>
                  <a:lnTo>
                    <a:pt x="96" y="0"/>
                  </a:lnTo>
                  <a:lnTo>
                    <a:pt x="96" y="383"/>
                  </a:lnTo>
                  <a:lnTo>
                    <a:pt x="15" y="572"/>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8" name="Freeform 11"/>
            <p:cNvSpPr/>
            <p:nvPr/>
          </p:nvSpPr>
          <p:spPr bwMode="auto">
            <a:xfrm>
              <a:off x="1290638" y="14288"/>
              <a:ext cx="376238" cy="1801813"/>
            </a:xfrm>
            <a:custGeom>
              <a:avLst/>
              <a:gdLst/>
              <a:ahLst/>
              <a:cxnLst/>
              <a:rect l="0" t="0" r="r" b="b"/>
              <a:pathLst>
                <a:path w="237" h="1135">
                  <a:moveTo>
                    <a:pt x="222" y="1135"/>
                  </a:moveTo>
                  <a:lnTo>
                    <a:pt x="0" y="620"/>
                  </a:lnTo>
                  <a:lnTo>
                    <a:pt x="0" y="0"/>
                  </a:lnTo>
                  <a:lnTo>
                    <a:pt x="18" y="0"/>
                  </a:lnTo>
                  <a:lnTo>
                    <a:pt x="18" y="617"/>
                  </a:lnTo>
                  <a:lnTo>
                    <a:pt x="237" y="1129"/>
                  </a:lnTo>
                  <a:lnTo>
                    <a:pt x="222" y="113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9" name="Freeform 12"/>
            <p:cNvSpPr>
              <a:spLocks noEditPoints="1"/>
            </p:cNvSpPr>
            <p:nvPr/>
          </p:nvSpPr>
          <p:spPr bwMode="auto">
            <a:xfrm>
              <a:off x="1600200" y="180181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0" name="Freeform 13"/>
            <p:cNvSpPr/>
            <p:nvPr/>
          </p:nvSpPr>
          <p:spPr bwMode="auto">
            <a:xfrm>
              <a:off x="1381125" y="9525"/>
              <a:ext cx="371475" cy="1425575"/>
            </a:xfrm>
            <a:custGeom>
              <a:avLst/>
              <a:gdLst/>
              <a:ahLst/>
              <a:cxnLst/>
              <a:rect l="0" t="0" r="r" b="b"/>
              <a:pathLst>
                <a:path w="234" h="898">
                  <a:moveTo>
                    <a:pt x="219" y="898"/>
                  </a:moveTo>
                  <a:lnTo>
                    <a:pt x="0" y="383"/>
                  </a:lnTo>
                  <a:lnTo>
                    <a:pt x="0" y="0"/>
                  </a:lnTo>
                  <a:lnTo>
                    <a:pt x="15" y="0"/>
                  </a:lnTo>
                  <a:lnTo>
                    <a:pt x="15" y="380"/>
                  </a:lnTo>
                  <a:lnTo>
                    <a:pt x="234" y="892"/>
                  </a:lnTo>
                  <a:lnTo>
                    <a:pt x="219" y="898"/>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1" name="Freeform 14"/>
            <p:cNvSpPr/>
            <p:nvPr/>
          </p:nvSpPr>
          <p:spPr bwMode="auto">
            <a:xfrm>
              <a:off x="1643063" y="0"/>
              <a:ext cx="152400" cy="912813"/>
            </a:xfrm>
            <a:custGeom>
              <a:avLst/>
              <a:gdLst/>
              <a:ahLst/>
              <a:cxnLst/>
              <a:rect l="0" t="0" r="r" b="b"/>
              <a:pathLst>
                <a:path w="96" h="575">
                  <a:moveTo>
                    <a:pt x="96" y="575"/>
                  </a:moveTo>
                  <a:lnTo>
                    <a:pt x="78" y="575"/>
                  </a:lnTo>
                  <a:lnTo>
                    <a:pt x="78" y="192"/>
                  </a:lnTo>
                  <a:lnTo>
                    <a:pt x="0" y="6"/>
                  </a:lnTo>
                  <a:lnTo>
                    <a:pt x="15" y="0"/>
                  </a:lnTo>
                  <a:lnTo>
                    <a:pt x="96" y="189"/>
                  </a:lnTo>
                  <a:lnTo>
                    <a:pt x="96" y="57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2" name="Freeform 15"/>
            <p:cNvSpPr>
              <a:spLocks noEditPoints="1"/>
            </p:cNvSpPr>
            <p:nvPr/>
          </p:nvSpPr>
          <p:spPr bwMode="auto">
            <a:xfrm>
              <a:off x="1685925" y="14208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3" name="Freeform 16"/>
            <p:cNvSpPr>
              <a:spLocks noEditPoints="1"/>
            </p:cNvSpPr>
            <p:nvPr/>
          </p:nvSpPr>
          <p:spPr bwMode="auto">
            <a:xfrm>
              <a:off x="1685925"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4" name="Freeform 17"/>
            <p:cNvSpPr/>
            <p:nvPr/>
          </p:nvSpPr>
          <p:spPr bwMode="auto">
            <a:xfrm>
              <a:off x="1743075" y="4763"/>
              <a:ext cx="419100" cy="522288"/>
            </a:xfrm>
            <a:custGeom>
              <a:avLst/>
              <a:gdLst/>
              <a:ahLst/>
              <a:cxnLst/>
              <a:rect l="0" t="0" r="r" b="b"/>
              <a:pathLst>
                <a:path w="264" h="329">
                  <a:moveTo>
                    <a:pt x="252" y="329"/>
                  </a:moveTo>
                  <a:lnTo>
                    <a:pt x="45" y="120"/>
                  </a:lnTo>
                  <a:lnTo>
                    <a:pt x="0" y="6"/>
                  </a:lnTo>
                  <a:lnTo>
                    <a:pt x="15" y="0"/>
                  </a:lnTo>
                  <a:lnTo>
                    <a:pt x="60" y="111"/>
                  </a:lnTo>
                  <a:lnTo>
                    <a:pt x="264" y="317"/>
                  </a:lnTo>
                  <a:lnTo>
                    <a:pt x="252" y="329"/>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5" name="Freeform 18"/>
            <p:cNvSpPr>
              <a:spLocks noEditPoints="1"/>
            </p:cNvSpPr>
            <p:nvPr/>
          </p:nvSpPr>
          <p:spPr bwMode="auto">
            <a:xfrm>
              <a:off x="2119313" y="488950"/>
              <a:ext cx="161925" cy="147638"/>
            </a:xfrm>
            <a:custGeom>
              <a:avLst/>
              <a:gdLst/>
              <a:ahLst/>
              <a:cxnLst/>
              <a:rect l="0" t="0" r="r" b="b"/>
              <a:pathLst>
                <a:path w="34" h="31">
                  <a:moveTo>
                    <a:pt x="17" y="31"/>
                  </a:moveTo>
                  <a:cubicBezTo>
                    <a:pt x="13" y="31"/>
                    <a:pt x="9" y="30"/>
                    <a:pt x="6" y="27"/>
                  </a:cubicBezTo>
                  <a:cubicBezTo>
                    <a:pt x="0" y="20"/>
                    <a:pt x="0" y="10"/>
                    <a:pt x="6" y="4"/>
                  </a:cubicBezTo>
                  <a:cubicBezTo>
                    <a:pt x="9" y="1"/>
                    <a:pt x="13" y="0"/>
                    <a:pt x="17" y="0"/>
                  </a:cubicBezTo>
                  <a:cubicBezTo>
                    <a:pt x="21" y="0"/>
                    <a:pt x="25" y="1"/>
                    <a:pt x="28" y="4"/>
                  </a:cubicBezTo>
                  <a:cubicBezTo>
                    <a:pt x="34" y="10"/>
                    <a:pt x="34" y="20"/>
                    <a:pt x="28" y="27"/>
                  </a:cubicBezTo>
                  <a:cubicBezTo>
                    <a:pt x="25" y="30"/>
                    <a:pt x="21" y="31"/>
                    <a:pt x="17" y="31"/>
                  </a:cubicBezTo>
                  <a:close/>
                  <a:moveTo>
                    <a:pt x="17" y="4"/>
                  </a:moveTo>
                  <a:cubicBezTo>
                    <a:pt x="14" y="4"/>
                    <a:pt x="11" y="5"/>
                    <a:pt x="9" y="7"/>
                  </a:cubicBezTo>
                  <a:cubicBezTo>
                    <a:pt x="4" y="12"/>
                    <a:pt x="4" y="19"/>
                    <a:pt x="9" y="24"/>
                  </a:cubicBezTo>
                  <a:cubicBezTo>
                    <a:pt x="11" y="26"/>
                    <a:pt x="14" y="27"/>
                    <a:pt x="17" y="27"/>
                  </a:cubicBezTo>
                  <a:cubicBezTo>
                    <a:pt x="20" y="27"/>
                    <a:pt x="23" y="26"/>
                    <a:pt x="25" y="24"/>
                  </a:cubicBezTo>
                  <a:cubicBezTo>
                    <a:pt x="30" y="19"/>
                    <a:pt x="30" y="12"/>
                    <a:pt x="25" y="7"/>
                  </a:cubicBezTo>
                  <a:cubicBezTo>
                    <a:pt x="23" y="5"/>
                    <a:pt x="20" y="4"/>
                    <a:pt x="17"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6" name="Freeform 19"/>
            <p:cNvSpPr/>
            <p:nvPr/>
          </p:nvSpPr>
          <p:spPr bwMode="auto">
            <a:xfrm>
              <a:off x="952500" y="4763"/>
              <a:ext cx="152400" cy="908050"/>
            </a:xfrm>
            <a:custGeom>
              <a:avLst/>
              <a:gdLst/>
              <a:ahLst/>
              <a:cxnLst/>
              <a:rect l="0" t="0" r="r" b="b"/>
              <a:pathLst>
                <a:path w="96" h="572">
                  <a:moveTo>
                    <a:pt x="15" y="572"/>
                  </a:moveTo>
                  <a:lnTo>
                    <a:pt x="0" y="572"/>
                  </a:lnTo>
                  <a:lnTo>
                    <a:pt x="0" y="189"/>
                  </a:lnTo>
                  <a:lnTo>
                    <a:pt x="81" y="0"/>
                  </a:lnTo>
                  <a:lnTo>
                    <a:pt x="96" y="6"/>
                  </a:lnTo>
                  <a:lnTo>
                    <a:pt x="15" y="192"/>
                  </a:lnTo>
                  <a:lnTo>
                    <a:pt x="15" y="572"/>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7" name="Freeform 20"/>
            <p:cNvSpPr>
              <a:spLocks noEditPoints="1"/>
            </p:cNvSpPr>
            <p:nvPr/>
          </p:nvSpPr>
          <p:spPr bwMode="auto">
            <a:xfrm>
              <a:off x="866775"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2"/>
                    <a:pt x="4" y="20"/>
                  </a:cubicBezTo>
                  <a:cubicBezTo>
                    <a:pt x="4" y="29"/>
                    <a:pt x="11" y="36"/>
                    <a:pt x="20" y="36"/>
                  </a:cubicBezTo>
                  <a:cubicBezTo>
                    <a:pt x="29" y="36"/>
                    <a:pt x="36" y="29"/>
                    <a:pt x="36" y="20"/>
                  </a:cubicBezTo>
                  <a:cubicBezTo>
                    <a:pt x="36" y="12"/>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8" name="Freeform 21"/>
            <p:cNvSpPr>
              <a:spLocks noEditPoints="1"/>
            </p:cNvSpPr>
            <p:nvPr/>
          </p:nvSpPr>
          <p:spPr bwMode="auto">
            <a:xfrm>
              <a:off x="890588" y="15541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9" name="Freeform 22"/>
            <p:cNvSpPr/>
            <p:nvPr/>
          </p:nvSpPr>
          <p:spPr bwMode="auto">
            <a:xfrm>
              <a:off x="738188" y="5622925"/>
              <a:ext cx="338138" cy="1216025"/>
            </a:xfrm>
            <a:custGeom>
              <a:avLst/>
              <a:gdLst/>
              <a:ahLst/>
              <a:cxnLst/>
              <a:rect l="0" t="0" r="r" b="b"/>
              <a:pathLst>
                <a:path w="213" h="766">
                  <a:moveTo>
                    <a:pt x="213" y="766"/>
                  </a:moveTo>
                  <a:lnTo>
                    <a:pt x="195" y="766"/>
                  </a:lnTo>
                  <a:lnTo>
                    <a:pt x="195" y="464"/>
                  </a:lnTo>
                  <a:lnTo>
                    <a:pt x="0" y="6"/>
                  </a:lnTo>
                  <a:lnTo>
                    <a:pt x="12" y="0"/>
                  </a:lnTo>
                  <a:lnTo>
                    <a:pt x="213" y="461"/>
                  </a:lnTo>
                  <a:lnTo>
                    <a:pt x="213" y="766"/>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0" name="Freeform 23"/>
            <p:cNvSpPr>
              <a:spLocks noEditPoints="1"/>
            </p:cNvSpPr>
            <p:nvPr/>
          </p:nvSpPr>
          <p:spPr bwMode="auto">
            <a:xfrm>
              <a:off x="647700" y="5480050"/>
              <a:ext cx="157163" cy="157163"/>
            </a:xfrm>
            <a:custGeom>
              <a:avLst/>
              <a:gdLst/>
              <a:ahLst/>
              <a:cxnLst/>
              <a:rect l="0" t="0" r="r" b="b"/>
              <a:pathLst>
                <a:path w="33" h="33">
                  <a:moveTo>
                    <a:pt x="17" y="33"/>
                  </a:moveTo>
                  <a:cubicBezTo>
                    <a:pt x="8" y="33"/>
                    <a:pt x="0" y="26"/>
                    <a:pt x="0" y="17"/>
                  </a:cubicBezTo>
                  <a:cubicBezTo>
                    <a:pt x="0" y="8"/>
                    <a:pt x="8" y="0"/>
                    <a:pt x="17" y="0"/>
                  </a:cubicBezTo>
                  <a:cubicBezTo>
                    <a:pt x="26" y="0"/>
                    <a:pt x="33" y="8"/>
                    <a:pt x="33" y="17"/>
                  </a:cubicBezTo>
                  <a:cubicBezTo>
                    <a:pt x="33" y="26"/>
                    <a:pt x="26" y="33"/>
                    <a:pt x="17" y="33"/>
                  </a:cubicBezTo>
                  <a:close/>
                  <a:moveTo>
                    <a:pt x="17" y="4"/>
                  </a:moveTo>
                  <a:cubicBezTo>
                    <a:pt x="10" y="4"/>
                    <a:pt x="4" y="10"/>
                    <a:pt x="4" y="17"/>
                  </a:cubicBezTo>
                  <a:cubicBezTo>
                    <a:pt x="4" y="24"/>
                    <a:pt x="10" y="29"/>
                    <a:pt x="17" y="29"/>
                  </a:cubicBezTo>
                  <a:cubicBezTo>
                    <a:pt x="23" y="29"/>
                    <a:pt x="29" y="24"/>
                    <a:pt x="29" y="17"/>
                  </a:cubicBezTo>
                  <a:cubicBezTo>
                    <a:pt x="29" y="10"/>
                    <a:pt x="23" y="4"/>
                    <a:pt x="17"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1" name="Freeform 24"/>
            <p:cNvSpPr>
              <a:spLocks noEditPoints="1"/>
            </p:cNvSpPr>
            <p:nvPr/>
          </p:nvSpPr>
          <p:spPr bwMode="auto">
            <a:xfrm>
              <a:off x="66675" y="903288"/>
              <a:ext cx="190500" cy="190500"/>
            </a:xfrm>
            <a:custGeom>
              <a:avLst/>
              <a:gdLst/>
              <a:ahLst/>
              <a:cxnLst/>
              <a:rect l="0" t="0" r="r" b="b"/>
              <a:pathLst>
                <a:path w="40" h="40">
                  <a:moveTo>
                    <a:pt x="20" y="40"/>
                  </a:moveTo>
                  <a:cubicBezTo>
                    <a:pt x="9" y="40"/>
                    <a:pt x="0" y="31"/>
                    <a:pt x="0" y="20"/>
                  </a:cubicBezTo>
                  <a:cubicBezTo>
                    <a:pt x="0" y="9"/>
                    <a:pt x="9" y="0"/>
                    <a:pt x="20" y="0"/>
                  </a:cubicBezTo>
                  <a:cubicBezTo>
                    <a:pt x="32" y="0"/>
                    <a:pt x="40" y="9"/>
                    <a:pt x="40" y="20"/>
                  </a:cubicBezTo>
                  <a:cubicBezTo>
                    <a:pt x="40" y="31"/>
                    <a:pt x="32" y="40"/>
                    <a:pt x="20" y="40"/>
                  </a:cubicBezTo>
                  <a:close/>
                  <a:moveTo>
                    <a:pt x="20" y="4"/>
                  </a:moveTo>
                  <a:cubicBezTo>
                    <a:pt x="12" y="4"/>
                    <a:pt x="4" y="12"/>
                    <a:pt x="4" y="20"/>
                  </a:cubicBezTo>
                  <a:cubicBezTo>
                    <a:pt x="4" y="29"/>
                    <a:pt x="12" y="36"/>
                    <a:pt x="20" y="36"/>
                  </a:cubicBezTo>
                  <a:cubicBezTo>
                    <a:pt x="29" y="36"/>
                    <a:pt x="36" y="29"/>
                    <a:pt x="36" y="20"/>
                  </a:cubicBezTo>
                  <a:cubicBezTo>
                    <a:pt x="36" y="12"/>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2" name="Freeform 25"/>
            <p:cNvSpPr/>
            <p:nvPr/>
          </p:nvSpPr>
          <p:spPr bwMode="auto">
            <a:xfrm>
              <a:off x="0" y="3897313"/>
              <a:ext cx="133350" cy="266700"/>
            </a:xfrm>
            <a:custGeom>
              <a:avLst/>
              <a:gdLst/>
              <a:ahLst/>
              <a:cxnLst/>
              <a:rect l="0" t="0" r="r" b="b"/>
              <a:pathLst>
                <a:path w="84" h="168">
                  <a:moveTo>
                    <a:pt x="69" y="168"/>
                  </a:moveTo>
                  <a:lnTo>
                    <a:pt x="0" y="6"/>
                  </a:lnTo>
                  <a:lnTo>
                    <a:pt x="12" y="0"/>
                  </a:lnTo>
                  <a:lnTo>
                    <a:pt x="84" y="162"/>
                  </a:lnTo>
                  <a:lnTo>
                    <a:pt x="69" y="168"/>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3" name="Freeform 26"/>
            <p:cNvSpPr>
              <a:spLocks noEditPoints="1"/>
            </p:cNvSpPr>
            <p:nvPr/>
          </p:nvSpPr>
          <p:spPr bwMode="auto">
            <a:xfrm>
              <a:off x="66675" y="414972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4" name="Freeform 27"/>
            <p:cNvSpPr/>
            <p:nvPr/>
          </p:nvSpPr>
          <p:spPr bwMode="auto">
            <a:xfrm>
              <a:off x="0" y="1644650"/>
              <a:ext cx="133350" cy="269875"/>
            </a:xfrm>
            <a:custGeom>
              <a:avLst/>
              <a:gdLst/>
              <a:ahLst/>
              <a:cxnLst/>
              <a:rect l="0" t="0" r="r" b="b"/>
              <a:pathLst>
                <a:path w="84" h="170">
                  <a:moveTo>
                    <a:pt x="12" y="170"/>
                  </a:moveTo>
                  <a:lnTo>
                    <a:pt x="0" y="164"/>
                  </a:lnTo>
                  <a:lnTo>
                    <a:pt x="69" y="0"/>
                  </a:lnTo>
                  <a:lnTo>
                    <a:pt x="84" y="6"/>
                  </a:lnTo>
                  <a:lnTo>
                    <a:pt x="12" y="17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5" name="Freeform 28"/>
            <p:cNvSpPr>
              <a:spLocks noEditPoints="1"/>
            </p:cNvSpPr>
            <p:nvPr/>
          </p:nvSpPr>
          <p:spPr bwMode="auto">
            <a:xfrm>
              <a:off x="66675" y="146843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6" name="Freeform 29"/>
            <p:cNvSpPr/>
            <p:nvPr/>
          </p:nvSpPr>
          <p:spPr bwMode="auto">
            <a:xfrm>
              <a:off x="695325" y="4763"/>
              <a:ext cx="309563" cy="1558925"/>
            </a:xfrm>
            <a:custGeom>
              <a:avLst/>
              <a:gdLst/>
              <a:ahLst/>
              <a:cxnLst/>
              <a:rect l="0" t="0" r="r" b="b"/>
              <a:pathLst>
                <a:path w="195" h="982">
                  <a:moveTo>
                    <a:pt x="195" y="982"/>
                  </a:moveTo>
                  <a:lnTo>
                    <a:pt x="177" y="982"/>
                  </a:lnTo>
                  <a:lnTo>
                    <a:pt x="177" y="805"/>
                  </a:lnTo>
                  <a:lnTo>
                    <a:pt x="0" y="629"/>
                  </a:lnTo>
                  <a:lnTo>
                    <a:pt x="0" y="0"/>
                  </a:lnTo>
                  <a:lnTo>
                    <a:pt x="18" y="0"/>
                  </a:lnTo>
                  <a:lnTo>
                    <a:pt x="18" y="623"/>
                  </a:lnTo>
                  <a:lnTo>
                    <a:pt x="195" y="796"/>
                  </a:lnTo>
                  <a:lnTo>
                    <a:pt x="195" y="982"/>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7" name="Freeform 30"/>
            <p:cNvSpPr>
              <a:spLocks noEditPoints="1"/>
            </p:cNvSpPr>
            <p:nvPr/>
          </p:nvSpPr>
          <p:spPr bwMode="auto">
            <a:xfrm>
              <a:off x="57150" y="488156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8" name="Freeform 31"/>
            <p:cNvSpPr/>
            <p:nvPr/>
          </p:nvSpPr>
          <p:spPr bwMode="auto">
            <a:xfrm>
              <a:off x="138113" y="5060950"/>
              <a:ext cx="304800" cy="1778000"/>
            </a:xfrm>
            <a:custGeom>
              <a:avLst/>
              <a:gdLst/>
              <a:ahLst/>
              <a:cxnLst/>
              <a:rect l="0" t="0" r="r" b="b"/>
              <a:pathLst>
                <a:path w="192" h="1120">
                  <a:moveTo>
                    <a:pt x="192" y="1120"/>
                  </a:moveTo>
                  <a:lnTo>
                    <a:pt x="177" y="1120"/>
                  </a:lnTo>
                  <a:lnTo>
                    <a:pt x="177" y="360"/>
                  </a:lnTo>
                  <a:lnTo>
                    <a:pt x="0" y="183"/>
                  </a:lnTo>
                  <a:lnTo>
                    <a:pt x="0" y="0"/>
                  </a:lnTo>
                  <a:lnTo>
                    <a:pt x="15" y="0"/>
                  </a:lnTo>
                  <a:lnTo>
                    <a:pt x="15" y="177"/>
                  </a:lnTo>
                  <a:lnTo>
                    <a:pt x="192" y="354"/>
                  </a:lnTo>
                  <a:lnTo>
                    <a:pt x="192" y="112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9" name="Freeform 32"/>
            <p:cNvSpPr>
              <a:spLocks noEditPoints="1"/>
            </p:cNvSpPr>
            <p:nvPr/>
          </p:nvSpPr>
          <p:spPr bwMode="auto">
            <a:xfrm>
              <a:off x="561975" y="643096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0" name="Rectangle 33"/>
            <p:cNvSpPr>
              <a:spLocks noChangeArrowheads="1"/>
            </p:cNvSpPr>
            <p:nvPr/>
          </p:nvSpPr>
          <p:spPr bwMode="auto">
            <a:xfrm>
              <a:off x="642938" y="6610350"/>
              <a:ext cx="23813" cy="242888"/>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sp>
        <p:sp>
          <p:nvSpPr>
            <p:cNvPr id="41" name="Freeform 34"/>
            <p:cNvSpPr>
              <a:spLocks noEditPoints="1"/>
            </p:cNvSpPr>
            <p:nvPr/>
          </p:nvSpPr>
          <p:spPr bwMode="auto">
            <a:xfrm>
              <a:off x="76200" y="6430963"/>
              <a:ext cx="190500" cy="188913"/>
            </a:xfrm>
            <a:custGeom>
              <a:avLst/>
              <a:gdLst/>
              <a:ahLst/>
              <a:cxnLst/>
              <a:rect l="0" t="0" r="r" b="b"/>
              <a:pathLst>
                <a:path w="40" h="40">
                  <a:moveTo>
                    <a:pt x="20" y="40"/>
                  </a:moveTo>
                  <a:cubicBezTo>
                    <a:pt x="9" y="40"/>
                    <a:pt x="0" y="31"/>
                    <a:pt x="0" y="20"/>
                  </a:cubicBezTo>
                  <a:cubicBezTo>
                    <a:pt x="0" y="9"/>
                    <a:pt x="9" y="0"/>
                    <a:pt x="20" y="0"/>
                  </a:cubicBezTo>
                  <a:cubicBezTo>
                    <a:pt x="32" y="0"/>
                    <a:pt x="40" y="9"/>
                    <a:pt x="40" y="20"/>
                  </a:cubicBezTo>
                  <a:cubicBezTo>
                    <a:pt x="40" y="31"/>
                    <a:pt x="32"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2" name="Freeform 35"/>
            <p:cNvSpPr/>
            <p:nvPr/>
          </p:nvSpPr>
          <p:spPr bwMode="auto">
            <a:xfrm>
              <a:off x="0" y="5978525"/>
              <a:ext cx="190500" cy="461963"/>
            </a:xfrm>
            <a:custGeom>
              <a:avLst/>
              <a:gdLst/>
              <a:ahLst/>
              <a:cxnLst/>
              <a:rect l="0" t="0" r="r" b="b"/>
              <a:pathLst>
                <a:path w="120" h="291">
                  <a:moveTo>
                    <a:pt x="120" y="291"/>
                  </a:moveTo>
                  <a:lnTo>
                    <a:pt x="105" y="291"/>
                  </a:lnTo>
                  <a:lnTo>
                    <a:pt x="105" y="114"/>
                  </a:lnTo>
                  <a:lnTo>
                    <a:pt x="0" y="9"/>
                  </a:lnTo>
                  <a:lnTo>
                    <a:pt x="12" y="0"/>
                  </a:lnTo>
                  <a:lnTo>
                    <a:pt x="120" y="108"/>
                  </a:lnTo>
                  <a:lnTo>
                    <a:pt x="120" y="291"/>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3" name="Freeform 36"/>
            <p:cNvSpPr/>
            <p:nvPr/>
          </p:nvSpPr>
          <p:spPr bwMode="auto">
            <a:xfrm>
              <a:off x="1014413" y="1801813"/>
              <a:ext cx="214313" cy="755650"/>
            </a:xfrm>
            <a:custGeom>
              <a:avLst/>
              <a:gdLst/>
              <a:ahLst/>
              <a:cxnLst/>
              <a:rect l="0" t="0" r="r" b="b"/>
              <a:pathLst>
                <a:path w="135" h="476">
                  <a:moveTo>
                    <a:pt x="12" y="476"/>
                  </a:moveTo>
                  <a:lnTo>
                    <a:pt x="0" y="476"/>
                  </a:lnTo>
                  <a:lnTo>
                    <a:pt x="0" y="128"/>
                  </a:lnTo>
                  <a:lnTo>
                    <a:pt x="126" y="0"/>
                  </a:lnTo>
                  <a:lnTo>
                    <a:pt x="135" y="9"/>
                  </a:lnTo>
                  <a:lnTo>
                    <a:pt x="12" y="131"/>
                  </a:lnTo>
                  <a:lnTo>
                    <a:pt x="12" y="476"/>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4" name="Freeform 37"/>
            <p:cNvSpPr>
              <a:spLocks noEditPoints="1"/>
            </p:cNvSpPr>
            <p:nvPr/>
          </p:nvSpPr>
          <p:spPr bwMode="auto">
            <a:xfrm>
              <a:off x="938213" y="2547938"/>
              <a:ext cx="166688" cy="160338"/>
            </a:xfrm>
            <a:custGeom>
              <a:avLst/>
              <a:gdLst/>
              <a:ahLst/>
              <a:cxnLst/>
              <a:rect l="0" t="0" r="r" b="b"/>
              <a:pathLst>
                <a:path w="35" h="34">
                  <a:moveTo>
                    <a:pt x="18" y="34"/>
                  </a:moveTo>
                  <a:cubicBezTo>
                    <a:pt x="8" y="34"/>
                    <a:pt x="0" y="26"/>
                    <a:pt x="0" y="17"/>
                  </a:cubicBezTo>
                  <a:cubicBezTo>
                    <a:pt x="0" y="7"/>
                    <a:pt x="8" y="0"/>
                    <a:pt x="18" y="0"/>
                  </a:cubicBezTo>
                  <a:cubicBezTo>
                    <a:pt x="27" y="0"/>
                    <a:pt x="35" y="7"/>
                    <a:pt x="35" y="17"/>
                  </a:cubicBezTo>
                  <a:cubicBezTo>
                    <a:pt x="35" y="26"/>
                    <a:pt x="27" y="34"/>
                    <a:pt x="18" y="34"/>
                  </a:cubicBezTo>
                  <a:close/>
                  <a:moveTo>
                    <a:pt x="18" y="4"/>
                  </a:moveTo>
                  <a:cubicBezTo>
                    <a:pt x="10" y="4"/>
                    <a:pt x="4" y="10"/>
                    <a:pt x="4" y="17"/>
                  </a:cubicBezTo>
                  <a:cubicBezTo>
                    <a:pt x="4" y="24"/>
                    <a:pt x="10" y="30"/>
                    <a:pt x="18" y="30"/>
                  </a:cubicBezTo>
                  <a:cubicBezTo>
                    <a:pt x="25" y="30"/>
                    <a:pt x="31" y="24"/>
                    <a:pt x="31" y="17"/>
                  </a:cubicBezTo>
                  <a:cubicBezTo>
                    <a:pt x="31" y="10"/>
                    <a:pt x="25" y="4"/>
                    <a:pt x="18"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5" name="Freeform 38"/>
            <p:cNvSpPr/>
            <p:nvPr/>
          </p:nvSpPr>
          <p:spPr bwMode="auto">
            <a:xfrm>
              <a:off x="595313" y="4763"/>
              <a:ext cx="638175" cy="4025900"/>
            </a:xfrm>
            <a:custGeom>
              <a:avLst/>
              <a:gdLst/>
              <a:ahLst/>
              <a:cxnLst/>
              <a:rect l="0" t="0" r="r" b="b"/>
              <a:pathLst>
                <a:path w="402" h="2536">
                  <a:moveTo>
                    <a:pt x="402" y="2536"/>
                  </a:moveTo>
                  <a:lnTo>
                    <a:pt x="387" y="2536"/>
                  </a:lnTo>
                  <a:lnTo>
                    <a:pt x="387" y="2311"/>
                  </a:lnTo>
                  <a:lnTo>
                    <a:pt x="0" y="1925"/>
                  </a:lnTo>
                  <a:lnTo>
                    <a:pt x="0" y="0"/>
                  </a:lnTo>
                  <a:lnTo>
                    <a:pt x="15" y="0"/>
                  </a:lnTo>
                  <a:lnTo>
                    <a:pt x="15" y="1916"/>
                  </a:lnTo>
                  <a:lnTo>
                    <a:pt x="402" y="2302"/>
                  </a:lnTo>
                  <a:lnTo>
                    <a:pt x="402" y="2536"/>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6" name="Freeform 39"/>
            <p:cNvSpPr/>
            <p:nvPr/>
          </p:nvSpPr>
          <p:spPr bwMode="auto">
            <a:xfrm>
              <a:off x="1223963" y="1382713"/>
              <a:ext cx="142875" cy="476250"/>
            </a:xfrm>
            <a:custGeom>
              <a:avLst/>
              <a:gdLst/>
              <a:ahLst/>
              <a:cxnLst/>
              <a:rect l="0" t="0" r="r" b="b"/>
              <a:pathLst>
                <a:path w="90" h="300">
                  <a:moveTo>
                    <a:pt x="90" y="300"/>
                  </a:moveTo>
                  <a:lnTo>
                    <a:pt x="78" y="300"/>
                  </a:lnTo>
                  <a:lnTo>
                    <a:pt x="78" y="84"/>
                  </a:lnTo>
                  <a:lnTo>
                    <a:pt x="0" y="9"/>
                  </a:lnTo>
                  <a:lnTo>
                    <a:pt x="9" y="0"/>
                  </a:lnTo>
                  <a:lnTo>
                    <a:pt x="90" y="81"/>
                  </a:lnTo>
                  <a:lnTo>
                    <a:pt x="90" y="30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7" name="Freeform 40"/>
            <p:cNvSpPr>
              <a:spLocks noEditPoints="1"/>
            </p:cNvSpPr>
            <p:nvPr/>
          </p:nvSpPr>
          <p:spPr bwMode="auto">
            <a:xfrm>
              <a:off x="1300163" y="1849438"/>
              <a:ext cx="109538" cy="107950"/>
            </a:xfrm>
            <a:custGeom>
              <a:avLst/>
              <a:gdLst/>
              <a:ahLst/>
              <a:cxnLst/>
              <a:rect l="0" t="0" r="r" b="b"/>
              <a:pathLst>
                <a:path w="23" h="23">
                  <a:moveTo>
                    <a:pt x="12" y="23"/>
                  </a:moveTo>
                  <a:cubicBezTo>
                    <a:pt x="5" y="23"/>
                    <a:pt x="0" y="18"/>
                    <a:pt x="0" y="12"/>
                  </a:cubicBezTo>
                  <a:cubicBezTo>
                    <a:pt x="0" y="5"/>
                    <a:pt x="5" y="0"/>
                    <a:pt x="12" y="0"/>
                  </a:cubicBezTo>
                  <a:cubicBezTo>
                    <a:pt x="18" y="0"/>
                    <a:pt x="23" y="5"/>
                    <a:pt x="23" y="12"/>
                  </a:cubicBezTo>
                  <a:cubicBezTo>
                    <a:pt x="23" y="18"/>
                    <a:pt x="18" y="23"/>
                    <a:pt x="12" y="23"/>
                  </a:cubicBezTo>
                  <a:close/>
                  <a:moveTo>
                    <a:pt x="12" y="4"/>
                  </a:moveTo>
                  <a:cubicBezTo>
                    <a:pt x="8" y="4"/>
                    <a:pt x="4" y="8"/>
                    <a:pt x="4" y="12"/>
                  </a:cubicBezTo>
                  <a:cubicBezTo>
                    <a:pt x="4" y="16"/>
                    <a:pt x="8" y="19"/>
                    <a:pt x="12" y="19"/>
                  </a:cubicBezTo>
                  <a:cubicBezTo>
                    <a:pt x="16" y="19"/>
                    <a:pt x="19" y="16"/>
                    <a:pt x="19" y="12"/>
                  </a:cubicBezTo>
                  <a:cubicBezTo>
                    <a:pt x="19" y="8"/>
                    <a:pt x="16" y="4"/>
                    <a:pt x="12"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8" name="Freeform 41"/>
            <p:cNvSpPr/>
            <p:nvPr/>
          </p:nvSpPr>
          <p:spPr bwMode="auto">
            <a:xfrm>
              <a:off x="280988" y="3417888"/>
              <a:ext cx="142875" cy="474663"/>
            </a:xfrm>
            <a:custGeom>
              <a:avLst/>
              <a:gdLst/>
              <a:ahLst/>
              <a:cxnLst/>
              <a:rect l="0" t="0" r="r" b="b"/>
              <a:pathLst>
                <a:path w="90" h="299">
                  <a:moveTo>
                    <a:pt x="12" y="299"/>
                  </a:moveTo>
                  <a:lnTo>
                    <a:pt x="0" y="299"/>
                  </a:lnTo>
                  <a:lnTo>
                    <a:pt x="0" y="80"/>
                  </a:lnTo>
                  <a:lnTo>
                    <a:pt x="81" y="0"/>
                  </a:lnTo>
                  <a:lnTo>
                    <a:pt x="90" y="8"/>
                  </a:lnTo>
                  <a:lnTo>
                    <a:pt x="12" y="83"/>
                  </a:lnTo>
                  <a:lnTo>
                    <a:pt x="12" y="299"/>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9" name="Freeform 42"/>
            <p:cNvSpPr>
              <a:spLocks noEditPoints="1"/>
            </p:cNvSpPr>
            <p:nvPr/>
          </p:nvSpPr>
          <p:spPr bwMode="auto">
            <a:xfrm>
              <a:off x="238125" y="3883025"/>
              <a:ext cx="109538" cy="109538"/>
            </a:xfrm>
            <a:custGeom>
              <a:avLst/>
              <a:gdLst/>
              <a:ahLst/>
              <a:cxnLst/>
              <a:rect l="0" t="0" r="r" b="b"/>
              <a:pathLst>
                <a:path w="23" h="23">
                  <a:moveTo>
                    <a:pt x="11" y="23"/>
                  </a:moveTo>
                  <a:cubicBezTo>
                    <a:pt x="5" y="23"/>
                    <a:pt x="0" y="18"/>
                    <a:pt x="0" y="12"/>
                  </a:cubicBezTo>
                  <a:cubicBezTo>
                    <a:pt x="0" y="5"/>
                    <a:pt x="5" y="0"/>
                    <a:pt x="11" y="0"/>
                  </a:cubicBezTo>
                  <a:cubicBezTo>
                    <a:pt x="17" y="0"/>
                    <a:pt x="23" y="5"/>
                    <a:pt x="23" y="12"/>
                  </a:cubicBezTo>
                  <a:cubicBezTo>
                    <a:pt x="23" y="18"/>
                    <a:pt x="17" y="23"/>
                    <a:pt x="11" y="23"/>
                  </a:cubicBezTo>
                  <a:close/>
                  <a:moveTo>
                    <a:pt x="11" y="4"/>
                  </a:moveTo>
                  <a:cubicBezTo>
                    <a:pt x="7" y="4"/>
                    <a:pt x="4" y="8"/>
                    <a:pt x="4" y="12"/>
                  </a:cubicBezTo>
                  <a:cubicBezTo>
                    <a:pt x="4" y="16"/>
                    <a:pt x="7" y="19"/>
                    <a:pt x="11" y="19"/>
                  </a:cubicBezTo>
                  <a:cubicBezTo>
                    <a:pt x="15" y="19"/>
                    <a:pt x="19" y="16"/>
                    <a:pt x="19" y="12"/>
                  </a:cubicBezTo>
                  <a:cubicBezTo>
                    <a:pt x="19" y="8"/>
                    <a:pt x="15" y="4"/>
                    <a:pt x="11"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0" name="Freeform 43"/>
            <p:cNvSpPr/>
            <p:nvPr/>
          </p:nvSpPr>
          <p:spPr bwMode="auto">
            <a:xfrm>
              <a:off x="4763" y="2166938"/>
              <a:ext cx="114300" cy="452438"/>
            </a:xfrm>
            <a:custGeom>
              <a:avLst/>
              <a:gdLst/>
              <a:ahLst/>
              <a:cxnLst/>
              <a:rect l="0" t="0" r="r" b="b"/>
              <a:pathLst>
                <a:path w="72" h="285">
                  <a:moveTo>
                    <a:pt x="6" y="285"/>
                  </a:moveTo>
                  <a:lnTo>
                    <a:pt x="0" y="276"/>
                  </a:lnTo>
                  <a:lnTo>
                    <a:pt x="60" y="216"/>
                  </a:lnTo>
                  <a:lnTo>
                    <a:pt x="60" y="0"/>
                  </a:lnTo>
                  <a:lnTo>
                    <a:pt x="72" y="0"/>
                  </a:lnTo>
                  <a:lnTo>
                    <a:pt x="72" y="222"/>
                  </a:lnTo>
                  <a:lnTo>
                    <a:pt x="6" y="28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1" name="Freeform 44"/>
            <p:cNvSpPr>
              <a:spLocks noEditPoints="1"/>
            </p:cNvSpPr>
            <p:nvPr/>
          </p:nvSpPr>
          <p:spPr bwMode="auto">
            <a:xfrm>
              <a:off x="52388" y="2066925"/>
              <a:ext cx="109538" cy="109538"/>
            </a:xfrm>
            <a:custGeom>
              <a:avLst/>
              <a:gdLst/>
              <a:ahLst/>
              <a:cxnLst/>
              <a:rect l="0" t="0" r="r" b="b"/>
              <a:pathLst>
                <a:path w="23" h="23">
                  <a:moveTo>
                    <a:pt x="12" y="23"/>
                  </a:moveTo>
                  <a:cubicBezTo>
                    <a:pt x="5" y="23"/>
                    <a:pt x="0" y="18"/>
                    <a:pt x="0" y="12"/>
                  </a:cubicBezTo>
                  <a:cubicBezTo>
                    <a:pt x="0" y="5"/>
                    <a:pt x="5" y="0"/>
                    <a:pt x="12" y="0"/>
                  </a:cubicBezTo>
                  <a:cubicBezTo>
                    <a:pt x="18" y="0"/>
                    <a:pt x="23" y="5"/>
                    <a:pt x="23" y="12"/>
                  </a:cubicBezTo>
                  <a:cubicBezTo>
                    <a:pt x="23" y="18"/>
                    <a:pt x="18" y="23"/>
                    <a:pt x="12" y="23"/>
                  </a:cubicBezTo>
                  <a:close/>
                  <a:moveTo>
                    <a:pt x="12" y="4"/>
                  </a:moveTo>
                  <a:cubicBezTo>
                    <a:pt x="8" y="4"/>
                    <a:pt x="4" y="8"/>
                    <a:pt x="4" y="12"/>
                  </a:cubicBezTo>
                  <a:cubicBezTo>
                    <a:pt x="4" y="16"/>
                    <a:pt x="8" y="19"/>
                    <a:pt x="12" y="19"/>
                  </a:cubicBezTo>
                  <a:cubicBezTo>
                    <a:pt x="16" y="19"/>
                    <a:pt x="19" y="16"/>
                    <a:pt x="19" y="12"/>
                  </a:cubicBezTo>
                  <a:cubicBezTo>
                    <a:pt x="19" y="8"/>
                    <a:pt x="16" y="4"/>
                    <a:pt x="12"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2" name="Rectangle 45"/>
            <p:cNvSpPr>
              <a:spLocks noChangeArrowheads="1"/>
            </p:cNvSpPr>
            <p:nvPr/>
          </p:nvSpPr>
          <p:spPr bwMode="auto">
            <a:xfrm>
              <a:off x="1228725" y="4662488"/>
              <a:ext cx="23813" cy="2181225"/>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sp>
        <p:sp>
          <p:nvSpPr>
            <p:cNvPr id="53" name="Freeform 46"/>
            <p:cNvSpPr/>
            <p:nvPr/>
          </p:nvSpPr>
          <p:spPr bwMode="auto">
            <a:xfrm>
              <a:off x="1319213" y="5041900"/>
              <a:ext cx="371475" cy="1801813"/>
            </a:xfrm>
            <a:custGeom>
              <a:avLst/>
              <a:gdLst/>
              <a:ahLst/>
              <a:cxnLst/>
              <a:rect l="0" t="0" r="r" b="b"/>
              <a:pathLst>
                <a:path w="234" h="1135">
                  <a:moveTo>
                    <a:pt x="15" y="1135"/>
                  </a:moveTo>
                  <a:lnTo>
                    <a:pt x="0" y="1135"/>
                  </a:lnTo>
                  <a:lnTo>
                    <a:pt x="0" y="515"/>
                  </a:lnTo>
                  <a:lnTo>
                    <a:pt x="0" y="512"/>
                  </a:lnTo>
                  <a:lnTo>
                    <a:pt x="219" y="0"/>
                  </a:lnTo>
                  <a:lnTo>
                    <a:pt x="234" y="6"/>
                  </a:lnTo>
                  <a:lnTo>
                    <a:pt x="15" y="518"/>
                  </a:lnTo>
                  <a:lnTo>
                    <a:pt x="15" y="113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4" name="Freeform 47"/>
            <p:cNvSpPr>
              <a:spLocks noEditPoints="1"/>
            </p:cNvSpPr>
            <p:nvPr/>
          </p:nvSpPr>
          <p:spPr bwMode="auto">
            <a:xfrm>
              <a:off x="1147763"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5" name="Freeform 48"/>
            <p:cNvSpPr/>
            <p:nvPr/>
          </p:nvSpPr>
          <p:spPr bwMode="auto">
            <a:xfrm>
              <a:off x="819150" y="3983038"/>
              <a:ext cx="347663" cy="2860675"/>
            </a:xfrm>
            <a:custGeom>
              <a:avLst/>
              <a:gdLst/>
              <a:ahLst/>
              <a:cxnLst/>
              <a:rect l="0" t="0" r="r" b="b"/>
              <a:pathLst>
                <a:path w="219" h="1802">
                  <a:moveTo>
                    <a:pt x="219" y="1802"/>
                  </a:moveTo>
                  <a:lnTo>
                    <a:pt x="201" y="1802"/>
                  </a:lnTo>
                  <a:lnTo>
                    <a:pt x="201" y="1185"/>
                  </a:lnTo>
                  <a:lnTo>
                    <a:pt x="0" y="3"/>
                  </a:lnTo>
                  <a:lnTo>
                    <a:pt x="15" y="0"/>
                  </a:lnTo>
                  <a:lnTo>
                    <a:pt x="219" y="1185"/>
                  </a:lnTo>
                  <a:lnTo>
                    <a:pt x="219" y="1802"/>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6" name="Freeform 49"/>
            <p:cNvSpPr>
              <a:spLocks noEditPoints="1"/>
            </p:cNvSpPr>
            <p:nvPr/>
          </p:nvSpPr>
          <p:spPr bwMode="auto">
            <a:xfrm>
              <a:off x="728663" y="3806825"/>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7" name="Freeform 50"/>
            <p:cNvSpPr>
              <a:spLocks noEditPoints="1"/>
            </p:cNvSpPr>
            <p:nvPr/>
          </p:nvSpPr>
          <p:spPr bwMode="auto">
            <a:xfrm>
              <a:off x="1624013" y="48672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8" name="Freeform 51"/>
            <p:cNvSpPr/>
            <p:nvPr/>
          </p:nvSpPr>
          <p:spPr bwMode="auto">
            <a:xfrm>
              <a:off x="1404938" y="5422900"/>
              <a:ext cx="371475" cy="1425575"/>
            </a:xfrm>
            <a:custGeom>
              <a:avLst/>
              <a:gdLst/>
              <a:ahLst/>
              <a:cxnLst/>
              <a:rect l="0" t="0" r="r" b="b"/>
              <a:pathLst>
                <a:path w="234" h="898">
                  <a:moveTo>
                    <a:pt x="18" y="898"/>
                  </a:moveTo>
                  <a:lnTo>
                    <a:pt x="0" y="898"/>
                  </a:lnTo>
                  <a:lnTo>
                    <a:pt x="0" y="515"/>
                  </a:lnTo>
                  <a:lnTo>
                    <a:pt x="0" y="512"/>
                  </a:lnTo>
                  <a:lnTo>
                    <a:pt x="222" y="0"/>
                  </a:lnTo>
                  <a:lnTo>
                    <a:pt x="234" y="6"/>
                  </a:lnTo>
                  <a:lnTo>
                    <a:pt x="18" y="518"/>
                  </a:lnTo>
                  <a:lnTo>
                    <a:pt x="18" y="898"/>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9" name="Freeform 52"/>
            <p:cNvSpPr/>
            <p:nvPr/>
          </p:nvSpPr>
          <p:spPr bwMode="auto">
            <a:xfrm>
              <a:off x="1666875" y="5945188"/>
              <a:ext cx="152400" cy="912813"/>
            </a:xfrm>
            <a:custGeom>
              <a:avLst/>
              <a:gdLst/>
              <a:ahLst/>
              <a:cxnLst/>
              <a:rect l="0" t="0" r="r" b="b"/>
              <a:pathLst>
                <a:path w="96" h="575">
                  <a:moveTo>
                    <a:pt x="15" y="575"/>
                  </a:moveTo>
                  <a:lnTo>
                    <a:pt x="0" y="569"/>
                  </a:lnTo>
                  <a:lnTo>
                    <a:pt x="81" y="383"/>
                  </a:lnTo>
                  <a:lnTo>
                    <a:pt x="81" y="0"/>
                  </a:lnTo>
                  <a:lnTo>
                    <a:pt x="96" y="0"/>
                  </a:lnTo>
                  <a:lnTo>
                    <a:pt x="96" y="386"/>
                  </a:lnTo>
                  <a:lnTo>
                    <a:pt x="15" y="57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60" name="Freeform 53"/>
            <p:cNvSpPr>
              <a:spLocks noEditPoints="1"/>
            </p:cNvSpPr>
            <p:nvPr/>
          </p:nvSpPr>
          <p:spPr bwMode="auto">
            <a:xfrm>
              <a:off x="1709738" y="52466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61" name="Freeform 54"/>
            <p:cNvSpPr>
              <a:spLocks noEditPoints="1"/>
            </p:cNvSpPr>
            <p:nvPr/>
          </p:nvSpPr>
          <p:spPr bwMode="auto">
            <a:xfrm>
              <a:off x="1709738" y="57642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62" name="Freeform 55"/>
            <p:cNvSpPr/>
            <p:nvPr/>
          </p:nvSpPr>
          <p:spPr bwMode="auto">
            <a:xfrm>
              <a:off x="1766888" y="6330950"/>
              <a:ext cx="419100" cy="527050"/>
            </a:xfrm>
            <a:custGeom>
              <a:avLst/>
              <a:gdLst/>
              <a:ahLst/>
              <a:cxnLst/>
              <a:rect l="0" t="0" r="r" b="b"/>
              <a:pathLst>
                <a:path w="264" h="332">
                  <a:moveTo>
                    <a:pt x="12" y="332"/>
                  </a:moveTo>
                  <a:lnTo>
                    <a:pt x="0" y="326"/>
                  </a:lnTo>
                  <a:lnTo>
                    <a:pt x="45" y="206"/>
                  </a:lnTo>
                  <a:lnTo>
                    <a:pt x="255" y="0"/>
                  </a:lnTo>
                  <a:lnTo>
                    <a:pt x="264" y="12"/>
                  </a:lnTo>
                  <a:lnTo>
                    <a:pt x="60" y="215"/>
                  </a:lnTo>
                  <a:lnTo>
                    <a:pt x="12" y="332"/>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63" name="Freeform 56"/>
            <p:cNvSpPr>
              <a:spLocks noEditPoints="1"/>
            </p:cNvSpPr>
            <p:nvPr/>
          </p:nvSpPr>
          <p:spPr bwMode="auto">
            <a:xfrm>
              <a:off x="2147888" y="6221413"/>
              <a:ext cx="157163" cy="147638"/>
            </a:xfrm>
            <a:custGeom>
              <a:avLst/>
              <a:gdLst/>
              <a:ahLst/>
              <a:cxnLst/>
              <a:rect l="0" t="0" r="r" b="b"/>
              <a:pathLst>
                <a:path w="33" h="31">
                  <a:moveTo>
                    <a:pt x="16" y="31"/>
                  </a:moveTo>
                  <a:cubicBezTo>
                    <a:pt x="12" y="31"/>
                    <a:pt x="8" y="29"/>
                    <a:pt x="5" y="26"/>
                  </a:cubicBezTo>
                  <a:cubicBezTo>
                    <a:pt x="2" y="24"/>
                    <a:pt x="0" y="20"/>
                    <a:pt x="0" y="15"/>
                  </a:cubicBezTo>
                  <a:cubicBezTo>
                    <a:pt x="0" y="11"/>
                    <a:pt x="2" y="7"/>
                    <a:pt x="5" y="4"/>
                  </a:cubicBezTo>
                  <a:cubicBezTo>
                    <a:pt x="8" y="1"/>
                    <a:pt x="12" y="0"/>
                    <a:pt x="16" y="0"/>
                  </a:cubicBezTo>
                  <a:cubicBezTo>
                    <a:pt x="20" y="0"/>
                    <a:pt x="24" y="1"/>
                    <a:pt x="27" y="4"/>
                  </a:cubicBezTo>
                  <a:cubicBezTo>
                    <a:pt x="33" y="10"/>
                    <a:pt x="33" y="20"/>
                    <a:pt x="27" y="26"/>
                  </a:cubicBezTo>
                  <a:cubicBezTo>
                    <a:pt x="24" y="29"/>
                    <a:pt x="20" y="31"/>
                    <a:pt x="16" y="31"/>
                  </a:cubicBezTo>
                  <a:close/>
                  <a:moveTo>
                    <a:pt x="16" y="4"/>
                  </a:moveTo>
                  <a:cubicBezTo>
                    <a:pt x="13" y="4"/>
                    <a:pt x="10" y="5"/>
                    <a:pt x="8" y="7"/>
                  </a:cubicBezTo>
                  <a:cubicBezTo>
                    <a:pt x="6" y="9"/>
                    <a:pt x="4" y="12"/>
                    <a:pt x="4" y="15"/>
                  </a:cubicBezTo>
                  <a:cubicBezTo>
                    <a:pt x="4" y="19"/>
                    <a:pt x="6" y="21"/>
                    <a:pt x="8" y="24"/>
                  </a:cubicBezTo>
                  <a:cubicBezTo>
                    <a:pt x="10" y="26"/>
                    <a:pt x="13" y="27"/>
                    <a:pt x="16" y="27"/>
                  </a:cubicBezTo>
                  <a:cubicBezTo>
                    <a:pt x="19" y="27"/>
                    <a:pt x="22" y="26"/>
                    <a:pt x="24" y="24"/>
                  </a:cubicBezTo>
                  <a:cubicBezTo>
                    <a:pt x="29" y="19"/>
                    <a:pt x="29" y="12"/>
                    <a:pt x="24" y="7"/>
                  </a:cubicBezTo>
                  <a:cubicBezTo>
                    <a:pt x="22" y="5"/>
                    <a:pt x="19" y="4"/>
                    <a:pt x="16"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64" name="Freeform 57"/>
            <p:cNvSpPr/>
            <p:nvPr/>
          </p:nvSpPr>
          <p:spPr bwMode="auto">
            <a:xfrm>
              <a:off x="504825" y="9525"/>
              <a:ext cx="233363" cy="5103813"/>
            </a:xfrm>
            <a:custGeom>
              <a:avLst/>
              <a:gdLst/>
              <a:ahLst/>
              <a:cxnLst/>
              <a:rect l="0" t="0" r="r" b="b"/>
              <a:pathLst>
                <a:path w="147" h="3215">
                  <a:moveTo>
                    <a:pt x="132" y="3215"/>
                  </a:moveTo>
                  <a:lnTo>
                    <a:pt x="129" y="2754"/>
                  </a:lnTo>
                  <a:lnTo>
                    <a:pt x="0" y="1901"/>
                  </a:lnTo>
                  <a:lnTo>
                    <a:pt x="0" y="0"/>
                  </a:lnTo>
                  <a:lnTo>
                    <a:pt x="15" y="0"/>
                  </a:lnTo>
                  <a:lnTo>
                    <a:pt x="15" y="1898"/>
                  </a:lnTo>
                  <a:lnTo>
                    <a:pt x="144" y="2754"/>
                  </a:lnTo>
                  <a:lnTo>
                    <a:pt x="147" y="3215"/>
                  </a:lnTo>
                  <a:lnTo>
                    <a:pt x="132" y="321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65" name="Freeform 58"/>
            <p:cNvSpPr>
              <a:spLocks noEditPoints="1"/>
            </p:cNvSpPr>
            <p:nvPr/>
          </p:nvSpPr>
          <p:spPr bwMode="auto">
            <a:xfrm>
              <a:off x="633413" y="5103813"/>
              <a:ext cx="185738" cy="185738"/>
            </a:xfrm>
            <a:custGeom>
              <a:avLst/>
              <a:gdLst/>
              <a:ahLst/>
              <a:cxnLst/>
              <a:rect l="0" t="0" r="r" b="b"/>
              <a:pathLst>
                <a:path w="39" h="39">
                  <a:moveTo>
                    <a:pt x="20" y="39"/>
                  </a:moveTo>
                  <a:cubicBezTo>
                    <a:pt x="9" y="39"/>
                    <a:pt x="0" y="30"/>
                    <a:pt x="0" y="19"/>
                  </a:cubicBezTo>
                  <a:cubicBezTo>
                    <a:pt x="0" y="9"/>
                    <a:pt x="9" y="0"/>
                    <a:pt x="20" y="0"/>
                  </a:cubicBezTo>
                  <a:cubicBezTo>
                    <a:pt x="30" y="0"/>
                    <a:pt x="39" y="9"/>
                    <a:pt x="39" y="19"/>
                  </a:cubicBezTo>
                  <a:cubicBezTo>
                    <a:pt x="39" y="30"/>
                    <a:pt x="30" y="39"/>
                    <a:pt x="20" y="39"/>
                  </a:cubicBezTo>
                  <a:close/>
                  <a:moveTo>
                    <a:pt x="20" y="4"/>
                  </a:moveTo>
                  <a:cubicBezTo>
                    <a:pt x="11" y="4"/>
                    <a:pt x="4" y="11"/>
                    <a:pt x="4" y="19"/>
                  </a:cubicBezTo>
                  <a:cubicBezTo>
                    <a:pt x="4" y="28"/>
                    <a:pt x="11" y="35"/>
                    <a:pt x="20" y="35"/>
                  </a:cubicBezTo>
                  <a:cubicBezTo>
                    <a:pt x="28" y="35"/>
                    <a:pt x="35" y="28"/>
                    <a:pt x="35" y="19"/>
                  </a:cubicBezTo>
                  <a:cubicBezTo>
                    <a:pt x="35" y="11"/>
                    <a:pt x="28"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grpSp>
      <p:sp>
        <p:nvSpPr>
          <p:cNvPr id="2" name="Title 1"/>
          <p:cNvSpPr>
            <a:spLocks noGrp="1"/>
          </p:cNvSpPr>
          <p:nvPr>
            <p:ph type="ctrTitle"/>
          </p:nvPr>
        </p:nvSpPr>
        <p:spPr>
          <a:xfrm>
            <a:off x="1876424" y="1122363"/>
            <a:ext cx="8791575" cy="2387600"/>
          </a:xfrm>
        </p:spPr>
        <p:txBody>
          <a:bodyPr anchor="b">
            <a:normAutofit/>
          </a:bodyPr>
          <a:lstStyle>
            <a:lvl1pPr algn="l">
              <a:defRPr sz="4800">
                <a:solidFill>
                  <a:schemeClr val="tx2"/>
                </a:solidFill>
              </a:defRPr>
            </a:lvl1pPr>
          </a:lstStyle>
          <a:p>
            <a:r>
              <a:rPr lang="en-US" dirty="0"/>
              <a:t>Click to edit Master title style</a:t>
            </a:r>
          </a:p>
        </p:txBody>
      </p:sp>
      <p:sp>
        <p:nvSpPr>
          <p:cNvPr id="3" name="Subtitle 2"/>
          <p:cNvSpPr>
            <a:spLocks noGrp="1"/>
          </p:cNvSpPr>
          <p:nvPr>
            <p:ph type="subTitle" idx="1"/>
          </p:nvPr>
        </p:nvSpPr>
        <p:spPr>
          <a:xfrm>
            <a:off x="1876424" y="3602038"/>
            <a:ext cx="8791575" cy="1655762"/>
          </a:xfrm>
        </p:spPr>
        <p:txBody>
          <a:bodyPr>
            <a:normAutofit/>
          </a:bodyPr>
          <a:lstStyle>
            <a:lvl1pPr marL="0" indent="0" algn="l">
              <a:buNone/>
              <a:defRPr sz="2400" cap="all" baseline="0">
                <a:solidFill>
                  <a:schemeClr val="accent6"/>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4" name="Date Placeholder 3"/>
          <p:cNvSpPr>
            <a:spLocks noGrp="1"/>
          </p:cNvSpPr>
          <p:nvPr>
            <p:ph type="dt" sz="half" idx="10"/>
          </p:nvPr>
        </p:nvSpPr>
        <p:spPr>
          <a:xfrm>
            <a:off x="7434699" y="6295232"/>
            <a:ext cx="2743200" cy="365125"/>
          </a:xfrm>
        </p:spPr>
        <p:txBody>
          <a:bodyPr/>
          <a:lstStyle>
            <a:lvl1pPr>
              <a:defRPr>
                <a:solidFill>
                  <a:schemeClr val="bg1"/>
                </a:solidFill>
              </a:defRPr>
            </a:lvl1pPr>
          </a:lstStyle>
          <a:p>
            <a:endParaRPr lang="en-US" dirty="0"/>
          </a:p>
        </p:txBody>
      </p:sp>
      <p:sp>
        <p:nvSpPr>
          <p:cNvPr id="5" name="Footer Placeholder 4"/>
          <p:cNvSpPr>
            <a:spLocks noGrp="1"/>
          </p:cNvSpPr>
          <p:nvPr>
            <p:ph type="ftr" sz="quarter" idx="11"/>
          </p:nvPr>
        </p:nvSpPr>
        <p:spPr>
          <a:xfrm>
            <a:off x="2247423" y="6297773"/>
            <a:ext cx="5124886" cy="365125"/>
          </a:xfrm>
        </p:spPr>
        <p:txBody>
          <a:bodyPr/>
          <a:lstStyle>
            <a:lvl1pPr>
              <a:defRPr>
                <a:solidFill>
                  <a:schemeClr val="bg1"/>
                </a:solidFill>
              </a:defRPr>
            </a:lvl1pPr>
          </a:lstStyle>
          <a:p>
            <a:r>
              <a:rPr lang="en-US" dirty="0"/>
              <a:t>Add Webinar Date Here</a:t>
            </a:r>
          </a:p>
        </p:txBody>
      </p:sp>
      <p:sp>
        <p:nvSpPr>
          <p:cNvPr id="6" name="Slide Number Placeholder 5"/>
          <p:cNvSpPr>
            <a:spLocks noGrp="1"/>
          </p:cNvSpPr>
          <p:nvPr>
            <p:ph type="sldNum" sz="quarter" idx="12"/>
          </p:nvPr>
        </p:nvSpPr>
        <p:spPr>
          <a:xfrm>
            <a:off x="10254100" y="6297773"/>
            <a:ext cx="771089" cy="365125"/>
          </a:xfrm>
        </p:spPr>
        <p:txBody>
          <a:bodyPr/>
          <a:lstStyle>
            <a:lvl1pPr>
              <a:defRPr>
                <a:solidFill>
                  <a:schemeClr val="bg1"/>
                </a:solidFill>
              </a:defRPr>
            </a:lvl1pPr>
          </a:lstStyle>
          <a:p>
            <a:fld id="{CE2919DE-2D43-4A66-BAB4-E73DD29546D8}" type="slidenum">
              <a:rPr lang="en-US" smtClean="0"/>
              <a:pPr/>
              <a:t>‹#›</a:t>
            </a:fld>
            <a:endParaRPr lang="en-US" dirty="0"/>
          </a:p>
        </p:txBody>
      </p:sp>
      <p:grpSp>
        <p:nvGrpSpPr>
          <p:cNvPr id="67" name="Group 66">
            <a:extLst>
              <a:ext uri="{FF2B5EF4-FFF2-40B4-BE49-F238E27FC236}">
                <a16:creationId xmlns:a16="http://schemas.microsoft.com/office/drawing/2014/main" id="{E7532FE6-DF0B-4170-92AB-5B22DECA4077}"/>
              </a:ext>
            </a:extLst>
          </p:cNvPr>
          <p:cNvGrpSpPr/>
          <p:nvPr userDrawn="1"/>
        </p:nvGrpSpPr>
        <p:grpSpPr>
          <a:xfrm>
            <a:off x="11087579" y="6221413"/>
            <a:ext cx="1028221" cy="517525"/>
            <a:chOff x="11159810" y="6345563"/>
            <a:chExt cx="1028221" cy="517525"/>
          </a:xfrm>
        </p:grpSpPr>
        <p:pic>
          <p:nvPicPr>
            <p:cNvPr id="68" name="Picture 12">
              <a:extLst>
                <a:ext uri="{FF2B5EF4-FFF2-40B4-BE49-F238E27FC236}">
                  <a16:creationId xmlns:a16="http://schemas.microsoft.com/office/drawing/2014/main" id="{8054B3DD-69EE-4F95-B167-07EDC17179D8}"/>
                </a:ext>
              </a:extLst>
            </p:cNvPr>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1159810" y="6345563"/>
              <a:ext cx="404171" cy="517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9" name="Picture 2">
              <a:extLst>
                <a:ext uri="{FF2B5EF4-FFF2-40B4-BE49-F238E27FC236}">
                  <a16:creationId xmlns:a16="http://schemas.microsoft.com/office/drawing/2014/main" id="{03E3397B-0A9B-417E-A368-EEA80AF6479F}"/>
                </a:ext>
              </a:extLst>
            </p:cNvPr>
            <p:cNvPicPr>
              <a:picLocks noChangeAspect="1" noChangeArrowheads="1"/>
            </p:cNvPicPr>
            <p:nvPr userDrawn="1"/>
          </p:nvPicPr>
          <p:blipFill>
            <a:blip r:embed="rId3" cstate="hqprint">
              <a:extLst>
                <a:ext uri="{28A0092B-C50C-407E-A947-70E740481C1C}">
                  <a14:useLocalDpi xmlns:a14="http://schemas.microsoft.com/office/drawing/2010/main" val="0"/>
                </a:ext>
              </a:extLst>
            </a:blip>
            <a:srcRect/>
            <a:stretch>
              <a:fillRect/>
            </a:stretch>
          </p:blipFill>
          <p:spPr bwMode="auto">
            <a:xfrm>
              <a:off x="11562130" y="6345563"/>
              <a:ext cx="625901" cy="5144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extLst>
      <p:ext uri="{BB962C8B-B14F-4D97-AF65-F5344CB8AC3E}">
        <p14:creationId xmlns:p14="http://schemas.microsoft.com/office/powerpoint/2010/main" val="3432836517"/>
      </p:ext>
    </p:extLst>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10" y="4304664"/>
            <a:ext cx="9912355" cy="819355"/>
          </a:xfrm>
        </p:spPr>
        <p:txBody>
          <a:bodyPr anchor="b">
            <a:normAutofit/>
          </a:bodyPr>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1141411" y="606426"/>
            <a:ext cx="9912354" cy="3299778"/>
          </a:xfrm>
          <a:prstGeom prst="round2DiagRect">
            <a:avLst>
              <a:gd name="adj1" fmla="val 4860"/>
              <a:gd name="adj2" fmla="val 0"/>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3200"/>
            </a:lvl1pPr>
          </a:lstStyle>
          <a:p>
            <a:pPr marL="0" lvl="0" indent="0">
              <a:buNone/>
            </a:pPr>
            <a:r>
              <a:rPr lang="en-US"/>
              <a:t>Click icon to add picture</a:t>
            </a:r>
            <a:endParaRPr lang="en-US" dirty="0"/>
          </a:p>
        </p:txBody>
      </p:sp>
      <p:sp>
        <p:nvSpPr>
          <p:cNvPr id="4" name="Text Placeholder 3"/>
          <p:cNvSpPr>
            <a:spLocks noGrp="1"/>
          </p:cNvSpPr>
          <p:nvPr>
            <p:ph type="body" sz="half" idx="2"/>
          </p:nvPr>
        </p:nvSpPr>
        <p:spPr>
          <a:xfrm>
            <a:off x="1141364" y="5124020"/>
            <a:ext cx="9910859" cy="682472"/>
          </a:xfrm>
        </p:spPr>
        <p:txBody>
          <a:bodyPr>
            <a:norm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E2919DE-2D43-4A66-BAB4-E73DD29546D8}" type="slidenum">
              <a:rPr lang="en-US" smtClean="0"/>
              <a:t>‹#›</a:t>
            </a:fld>
            <a:endParaRPr lang="en-US"/>
          </a:p>
        </p:txBody>
      </p:sp>
    </p:spTree>
    <p:extLst>
      <p:ext uri="{BB962C8B-B14F-4D97-AF65-F5344CB8AC3E}">
        <p14:creationId xmlns:p14="http://schemas.microsoft.com/office/powerpoint/2010/main" val="97524032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56" y="609600"/>
            <a:ext cx="9905955" cy="3429000"/>
          </a:xfrm>
        </p:spPr>
        <p:txBody>
          <a:bodyPr anchor="ctr">
            <a:normAutofit/>
          </a:bodyPr>
          <a:lstStyle>
            <a:lvl1pPr>
              <a:defRPr sz="3600"/>
            </a:lvl1pPr>
          </a:lstStyle>
          <a:p>
            <a:r>
              <a:rPr lang="en-US"/>
              <a:t>Click to edit Master title style</a:t>
            </a:r>
            <a:endParaRPr lang="en-US" dirty="0"/>
          </a:p>
        </p:txBody>
      </p:sp>
      <p:sp>
        <p:nvSpPr>
          <p:cNvPr id="4" name="Text Placeholder 3"/>
          <p:cNvSpPr>
            <a:spLocks noGrp="1"/>
          </p:cNvSpPr>
          <p:nvPr>
            <p:ph type="body" sz="half" idx="2"/>
          </p:nvPr>
        </p:nvSpPr>
        <p:spPr>
          <a:xfrm>
            <a:off x="1141410" y="4419599"/>
            <a:ext cx="9904459" cy="1371599"/>
          </a:xfrm>
        </p:spPr>
        <p:txBody>
          <a:bodyPr anchor="ctr">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E2919DE-2D43-4A66-BAB4-E73DD29546D8}" type="slidenum">
              <a:rPr lang="en-US" smtClean="0"/>
              <a:t>‹#›</a:t>
            </a:fld>
            <a:endParaRPr lang="en-US"/>
          </a:p>
        </p:txBody>
      </p:sp>
    </p:spTree>
    <p:extLst>
      <p:ext uri="{BB962C8B-B14F-4D97-AF65-F5344CB8AC3E}">
        <p14:creationId xmlns:p14="http://schemas.microsoft.com/office/powerpoint/2010/main" val="256462992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2" y="609599"/>
            <a:ext cx="9302752" cy="2748429"/>
          </a:xfrm>
        </p:spPr>
        <p:txBody>
          <a:bodyPr anchor="ctr">
            <a:normAutofit/>
          </a:bodyPr>
          <a:lstStyle>
            <a:lvl1pPr>
              <a:defRPr sz="3600"/>
            </a:lvl1pPr>
          </a:lstStyle>
          <a:p>
            <a:r>
              <a:rPr lang="en-US"/>
              <a:t>Click to edit Master title style</a:t>
            </a:r>
            <a:endParaRPr lang="en-US" dirty="0"/>
          </a:p>
        </p:txBody>
      </p:sp>
      <p:sp>
        <p:nvSpPr>
          <p:cNvPr id="12" name="Text Placeholder 3"/>
          <p:cNvSpPr>
            <a:spLocks noGrp="1"/>
          </p:cNvSpPr>
          <p:nvPr>
            <p:ph type="body" sz="half" idx="13"/>
          </p:nvPr>
        </p:nvSpPr>
        <p:spPr>
          <a:xfrm>
            <a:off x="1720644" y="3365557"/>
            <a:ext cx="8752299" cy="548968"/>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4" name="Text Placeholder 3"/>
          <p:cNvSpPr>
            <a:spLocks noGrp="1"/>
          </p:cNvSpPr>
          <p:nvPr>
            <p:ph type="body" sz="half" idx="2"/>
          </p:nvPr>
        </p:nvSpPr>
        <p:spPr>
          <a:xfrm>
            <a:off x="1141411" y="4309919"/>
            <a:ext cx="9906002" cy="1489496"/>
          </a:xfrm>
        </p:spPr>
        <p:txBody>
          <a:bodyPr anchor="ctr">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E2919DE-2D43-4A66-BAB4-E73DD29546D8}" type="slidenum">
              <a:rPr lang="en-US" smtClean="0"/>
              <a:t>‹#›</a:t>
            </a:fld>
            <a:endParaRPr lang="en-US"/>
          </a:p>
        </p:txBody>
      </p:sp>
      <p:sp>
        <p:nvSpPr>
          <p:cNvPr id="60" name="TextBox 59"/>
          <p:cNvSpPr txBox="1"/>
          <p:nvPr/>
        </p:nvSpPr>
        <p:spPr>
          <a:xfrm>
            <a:off x="903512" y="732394"/>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latin typeface="+mj-lt"/>
                <a:ea typeface="+mj-ea"/>
                <a:cs typeface="Trebuchet MS"/>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61" name="TextBox 60"/>
          <p:cNvSpPr txBox="1"/>
          <p:nvPr/>
        </p:nvSpPr>
        <p:spPr>
          <a:xfrm>
            <a:off x="10537370" y="2764972"/>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latin typeface="+mj-lt"/>
                <a:ea typeface="+mj-ea"/>
                <a:cs typeface="Trebuchet MS"/>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val="11632564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141410" y="2134041"/>
            <a:ext cx="9906001" cy="2511835"/>
          </a:xfrm>
        </p:spPr>
        <p:txBody>
          <a:bodyPr anchor="b">
            <a:normAutofit/>
          </a:bodyPr>
          <a:lstStyle>
            <a:lvl1pPr>
              <a:defRPr sz="3600"/>
            </a:lvl1pPr>
          </a:lstStyle>
          <a:p>
            <a:r>
              <a:rPr lang="en-US"/>
              <a:t>Click to edit Master title style</a:t>
            </a:r>
            <a:endParaRPr lang="en-US" dirty="0"/>
          </a:p>
        </p:txBody>
      </p:sp>
      <p:sp>
        <p:nvSpPr>
          <p:cNvPr id="4" name="Text Placeholder 3"/>
          <p:cNvSpPr>
            <a:spLocks noGrp="1"/>
          </p:cNvSpPr>
          <p:nvPr>
            <p:ph type="body" sz="half" idx="2"/>
          </p:nvPr>
        </p:nvSpPr>
        <p:spPr>
          <a:xfrm>
            <a:off x="1141364" y="4657655"/>
            <a:ext cx="9904505" cy="1140644"/>
          </a:xfrm>
        </p:spPr>
        <p:txBody>
          <a:bodyPr anchor="t">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solidFill>
                  <a:schemeClr val="bg1"/>
                </a:solidFill>
              </a:defRPr>
            </a:lvl1pPr>
          </a:lstStyle>
          <a:p>
            <a:endParaRPr lang="en-US" dirty="0"/>
          </a:p>
        </p:txBody>
      </p:sp>
      <p:sp>
        <p:nvSpPr>
          <p:cNvPr id="6" name="Footer Placeholder 5"/>
          <p:cNvSpPr>
            <a:spLocks noGrp="1"/>
          </p:cNvSpPr>
          <p:nvPr>
            <p:ph type="ftr" sz="quarter" idx="11"/>
          </p:nvPr>
        </p:nvSpPr>
        <p:spPr/>
        <p:txBody>
          <a:bodyPr/>
          <a:lstStyle>
            <a:lvl1pPr>
              <a:defRPr>
                <a:solidFill>
                  <a:schemeClr val="bg1"/>
                </a:solidFill>
              </a:defRPr>
            </a:lvl1pPr>
          </a:lstStyle>
          <a:p>
            <a:endParaRPr lang="en-US" dirty="0"/>
          </a:p>
        </p:txBody>
      </p:sp>
      <p:sp>
        <p:nvSpPr>
          <p:cNvPr id="7" name="Slide Number Placeholder 6"/>
          <p:cNvSpPr>
            <a:spLocks noGrp="1"/>
          </p:cNvSpPr>
          <p:nvPr>
            <p:ph type="sldNum" sz="quarter" idx="12"/>
          </p:nvPr>
        </p:nvSpPr>
        <p:spPr/>
        <p:txBody>
          <a:bodyPr/>
          <a:lstStyle>
            <a:lvl1pPr>
              <a:defRPr>
                <a:solidFill>
                  <a:schemeClr val="bg1"/>
                </a:solidFill>
              </a:defRPr>
            </a:lvl1pPr>
          </a:lstStyle>
          <a:p>
            <a:fld id="{CE2919DE-2D43-4A66-BAB4-E73DD29546D8}" type="slidenum">
              <a:rPr lang="en-US" smtClean="0"/>
              <a:pPr/>
              <a:t>‹#›</a:t>
            </a:fld>
            <a:endParaRPr lang="en-US" dirty="0"/>
          </a:p>
        </p:txBody>
      </p:sp>
    </p:spTree>
    <p:extLst>
      <p:ext uri="{BB962C8B-B14F-4D97-AF65-F5344CB8AC3E}">
        <p14:creationId xmlns:p14="http://schemas.microsoft.com/office/powerpoint/2010/main" val="78150033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1141413" y="609600"/>
            <a:ext cx="9905998" cy="1905000"/>
          </a:xfrm>
        </p:spPr>
        <p:txBody>
          <a:bodyPr/>
          <a:lstStyle/>
          <a:p>
            <a:r>
              <a:rPr lang="en-US"/>
              <a:t>Click to edit Master title style</a:t>
            </a:r>
            <a:endParaRPr lang="en-US" dirty="0"/>
          </a:p>
        </p:txBody>
      </p:sp>
      <p:sp>
        <p:nvSpPr>
          <p:cNvPr id="7" name="Text Placeholder 2"/>
          <p:cNvSpPr>
            <a:spLocks noGrp="1"/>
          </p:cNvSpPr>
          <p:nvPr>
            <p:ph type="body" idx="1"/>
          </p:nvPr>
        </p:nvSpPr>
        <p:spPr>
          <a:xfrm>
            <a:off x="1141410" y="2674463"/>
            <a:ext cx="3196899" cy="685800"/>
          </a:xfrm>
        </p:spPr>
        <p:txBody>
          <a:bodyPr anchor="b">
            <a:noAutofit/>
          </a:bodyPr>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8" name="Text Placeholder 3"/>
          <p:cNvSpPr>
            <a:spLocks noGrp="1"/>
          </p:cNvSpPr>
          <p:nvPr>
            <p:ph type="body" sz="half" idx="15"/>
          </p:nvPr>
        </p:nvSpPr>
        <p:spPr>
          <a:xfrm>
            <a:off x="1127918" y="3360263"/>
            <a:ext cx="3208735" cy="2430936"/>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9" name="Text Placeholder 4"/>
          <p:cNvSpPr>
            <a:spLocks noGrp="1"/>
          </p:cNvSpPr>
          <p:nvPr>
            <p:ph type="body" sz="quarter" idx="3"/>
          </p:nvPr>
        </p:nvSpPr>
        <p:spPr>
          <a:xfrm>
            <a:off x="4514766" y="2677635"/>
            <a:ext cx="3184385" cy="685800"/>
          </a:xfrm>
        </p:spPr>
        <p:txBody>
          <a:bodyPr anchor="b">
            <a:noAutofit/>
          </a:bodyPr>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0" name="Text Placeholder 3"/>
          <p:cNvSpPr>
            <a:spLocks noGrp="1"/>
          </p:cNvSpPr>
          <p:nvPr>
            <p:ph type="body" sz="half" idx="16"/>
          </p:nvPr>
        </p:nvSpPr>
        <p:spPr>
          <a:xfrm>
            <a:off x="4504213" y="3363435"/>
            <a:ext cx="3195830" cy="2430936"/>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1" name="Text Placeholder 4"/>
          <p:cNvSpPr>
            <a:spLocks noGrp="1"/>
          </p:cNvSpPr>
          <p:nvPr>
            <p:ph type="body" sz="quarter" idx="13"/>
          </p:nvPr>
        </p:nvSpPr>
        <p:spPr>
          <a:xfrm>
            <a:off x="7852442" y="2674463"/>
            <a:ext cx="3194968" cy="685800"/>
          </a:xfrm>
        </p:spPr>
        <p:txBody>
          <a:bodyPr anchor="b">
            <a:noAutofit/>
          </a:bodyPr>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2" name="Text Placeholder 3"/>
          <p:cNvSpPr>
            <a:spLocks noGrp="1"/>
          </p:cNvSpPr>
          <p:nvPr>
            <p:ph type="body" sz="half" idx="17"/>
          </p:nvPr>
        </p:nvSpPr>
        <p:spPr>
          <a:xfrm>
            <a:off x="7852442" y="3360263"/>
            <a:ext cx="3194968" cy="2430936"/>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E2919DE-2D43-4A66-BAB4-E73DD29546D8}" type="slidenum">
              <a:rPr lang="en-US" smtClean="0"/>
              <a:t>‹#›</a:t>
            </a:fld>
            <a:endParaRPr lang="en-US"/>
          </a:p>
        </p:txBody>
      </p:sp>
    </p:spTree>
    <p:extLst>
      <p:ext uri="{BB962C8B-B14F-4D97-AF65-F5344CB8AC3E}">
        <p14:creationId xmlns:p14="http://schemas.microsoft.com/office/powerpoint/2010/main" val="90616544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30" name="Title 1"/>
          <p:cNvSpPr>
            <a:spLocks noGrp="1"/>
          </p:cNvSpPr>
          <p:nvPr>
            <p:ph type="title"/>
          </p:nvPr>
        </p:nvSpPr>
        <p:spPr>
          <a:xfrm>
            <a:off x="1141411" y="609600"/>
            <a:ext cx="9905999" cy="1905000"/>
          </a:xfrm>
        </p:spPr>
        <p:txBody>
          <a:bodyPr/>
          <a:lstStyle>
            <a:lvl1pPr>
              <a:defRPr>
                <a:solidFill>
                  <a:schemeClr val="bg1"/>
                </a:solidFill>
              </a:defRPr>
            </a:lvl1pPr>
          </a:lstStyle>
          <a:p>
            <a:r>
              <a:rPr lang="en-US" dirty="0"/>
              <a:t>Click to edit Master title style</a:t>
            </a:r>
          </a:p>
        </p:txBody>
      </p:sp>
      <p:sp>
        <p:nvSpPr>
          <p:cNvPr id="19" name="Text Placeholder 2"/>
          <p:cNvSpPr>
            <a:spLocks noGrp="1"/>
          </p:cNvSpPr>
          <p:nvPr>
            <p:ph type="body" idx="1"/>
          </p:nvPr>
        </p:nvSpPr>
        <p:spPr>
          <a:xfrm>
            <a:off x="1141413" y="4404596"/>
            <a:ext cx="3195240" cy="576262"/>
          </a:xfrm>
        </p:spPr>
        <p:txBody>
          <a:bodyPr anchor="b">
            <a:noAutofit/>
          </a:bodyPr>
          <a:lstStyle>
            <a:lvl1pPr marL="0" indent="0">
              <a:lnSpc>
                <a:spcPct val="90000"/>
              </a:lnSpc>
              <a:buNone/>
              <a:defRPr sz="2000" b="0" cap="all" baseline="0">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20" name="Picture Placeholder 2"/>
          <p:cNvSpPr>
            <a:spLocks noGrp="1" noChangeAspect="1"/>
          </p:cNvSpPr>
          <p:nvPr>
            <p:ph type="pic" idx="15"/>
          </p:nvPr>
        </p:nvSpPr>
        <p:spPr>
          <a:xfrm>
            <a:off x="1141413" y="2666998"/>
            <a:ext cx="3195240" cy="1524000"/>
          </a:xfrm>
          <a:prstGeom prst="round2DiagRect">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2000" dirty="0"/>
            </a:lvl1pPr>
          </a:lstStyle>
          <a:p>
            <a:pPr marL="0" lvl="0" indent="0">
              <a:buNone/>
            </a:pPr>
            <a:r>
              <a:rPr lang="en-US"/>
              <a:t>Click icon to add picture</a:t>
            </a:r>
            <a:endParaRPr lang="en-US" dirty="0"/>
          </a:p>
        </p:txBody>
      </p:sp>
      <p:sp>
        <p:nvSpPr>
          <p:cNvPr id="21" name="Text Placeholder 3"/>
          <p:cNvSpPr>
            <a:spLocks noGrp="1"/>
          </p:cNvSpPr>
          <p:nvPr>
            <p:ph type="body" sz="half" idx="18"/>
          </p:nvPr>
        </p:nvSpPr>
        <p:spPr>
          <a:xfrm>
            <a:off x="1141413" y="4980858"/>
            <a:ext cx="3195240" cy="817843"/>
          </a:xfrm>
        </p:spPr>
        <p:txBody>
          <a:bodyPr anchor="t">
            <a:normAutofit/>
          </a:bodyPr>
          <a:lstStyle>
            <a:lvl1pPr marL="0" indent="0">
              <a:buNone/>
              <a:defRPr sz="1400">
                <a:solidFill>
                  <a:schemeClr val="bg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
        <p:nvSpPr>
          <p:cNvPr id="22" name="Text Placeholder 4"/>
          <p:cNvSpPr>
            <a:spLocks noGrp="1"/>
          </p:cNvSpPr>
          <p:nvPr>
            <p:ph type="body" sz="quarter" idx="3"/>
          </p:nvPr>
        </p:nvSpPr>
        <p:spPr>
          <a:xfrm>
            <a:off x="4489053" y="4404596"/>
            <a:ext cx="3200400" cy="576262"/>
          </a:xfrm>
        </p:spPr>
        <p:txBody>
          <a:bodyPr anchor="b">
            <a:noAutofit/>
          </a:bodyPr>
          <a:lstStyle>
            <a:lvl1pPr marL="0" indent="0">
              <a:lnSpc>
                <a:spcPct val="90000"/>
              </a:lnSpc>
              <a:buNone/>
              <a:defRPr sz="2000" b="0" cap="all" baseline="0">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23" name="Picture Placeholder 2"/>
          <p:cNvSpPr>
            <a:spLocks noGrp="1" noChangeAspect="1"/>
          </p:cNvSpPr>
          <p:nvPr>
            <p:ph type="pic" idx="21"/>
          </p:nvPr>
        </p:nvSpPr>
        <p:spPr>
          <a:xfrm>
            <a:off x="4489053" y="2666998"/>
            <a:ext cx="3198940" cy="1524000"/>
          </a:xfrm>
          <a:prstGeom prst="round2DiagRect">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2000" dirty="0"/>
            </a:lvl1pPr>
          </a:lstStyle>
          <a:p>
            <a:pPr marL="0" lvl="0" indent="0">
              <a:buNone/>
            </a:pPr>
            <a:r>
              <a:rPr lang="en-US"/>
              <a:t>Click icon to add picture</a:t>
            </a:r>
            <a:endParaRPr lang="en-US" dirty="0"/>
          </a:p>
        </p:txBody>
      </p:sp>
      <p:sp>
        <p:nvSpPr>
          <p:cNvPr id="24" name="Text Placeholder 3"/>
          <p:cNvSpPr>
            <a:spLocks noGrp="1"/>
          </p:cNvSpPr>
          <p:nvPr>
            <p:ph type="body" sz="half" idx="19"/>
          </p:nvPr>
        </p:nvSpPr>
        <p:spPr>
          <a:xfrm>
            <a:off x="4487593" y="4980857"/>
            <a:ext cx="3200400" cy="810342"/>
          </a:xfrm>
        </p:spPr>
        <p:txBody>
          <a:bodyPr anchor="t">
            <a:normAutofit/>
          </a:bodyPr>
          <a:lstStyle>
            <a:lvl1pPr marL="0" indent="0">
              <a:buNone/>
              <a:defRPr sz="1400">
                <a:solidFill>
                  <a:schemeClr val="bg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
        <p:nvSpPr>
          <p:cNvPr id="25" name="Text Placeholder 4"/>
          <p:cNvSpPr>
            <a:spLocks noGrp="1"/>
          </p:cNvSpPr>
          <p:nvPr>
            <p:ph type="body" sz="quarter" idx="13"/>
          </p:nvPr>
        </p:nvSpPr>
        <p:spPr>
          <a:xfrm>
            <a:off x="7852567" y="4404595"/>
            <a:ext cx="3190741" cy="576262"/>
          </a:xfrm>
        </p:spPr>
        <p:txBody>
          <a:bodyPr anchor="b">
            <a:noAutofit/>
          </a:bodyPr>
          <a:lstStyle>
            <a:lvl1pPr marL="0" indent="0">
              <a:lnSpc>
                <a:spcPct val="90000"/>
              </a:lnSpc>
              <a:buNone/>
              <a:defRPr sz="2000" b="0" cap="all" baseline="0">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26" name="Picture Placeholder 2"/>
          <p:cNvSpPr>
            <a:spLocks noGrp="1" noChangeAspect="1"/>
          </p:cNvSpPr>
          <p:nvPr>
            <p:ph type="pic" idx="22"/>
          </p:nvPr>
        </p:nvSpPr>
        <p:spPr>
          <a:xfrm>
            <a:off x="7852442" y="2666998"/>
            <a:ext cx="3194969" cy="1524000"/>
          </a:xfrm>
          <a:prstGeom prst="round2DiagRect">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2000" dirty="0"/>
            </a:lvl1pPr>
          </a:lstStyle>
          <a:p>
            <a:pPr marL="0" lvl="0" indent="0">
              <a:buNone/>
            </a:pPr>
            <a:r>
              <a:rPr lang="en-US"/>
              <a:t>Click icon to add picture</a:t>
            </a:r>
            <a:endParaRPr lang="en-US" dirty="0"/>
          </a:p>
        </p:txBody>
      </p:sp>
      <p:sp>
        <p:nvSpPr>
          <p:cNvPr id="27" name="Text Placeholder 3"/>
          <p:cNvSpPr>
            <a:spLocks noGrp="1"/>
          </p:cNvSpPr>
          <p:nvPr>
            <p:ph type="body" sz="half" idx="20"/>
          </p:nvPr>
        </p:nvSpPr>
        <p:spPr>
          <a:xfrm>
            <a:off x="7852442" y="4980854"/>
            <a:ext cx="3194968" cy="810345"/>
          </a:xfrm>
        </p:spPr>
        <p:txBody>
          <a:bodyPr anchor="t">
            <a:normAutofit/>
          </a:bodyPr>
          <a:lstStyle>
            <a:lvl1pPr marL="0" indent="0">
              <a:buNone/>
              <a:defRPr sz="1400">
                <a:solidFill>
                  <a:schemeClr val="bg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
        <p:nvSpPr>
          <p:cNvPr id="3" name="Date Placeholder 2"/>
          <p:cNvSpPr>
            <a:spLocks noGrp="1"/>
          </p:cNvSpPr>
          <p:nvPr>
            <p:ph type="dt" sz="half" idx="10"/>
          </p:nvPr>
        </p:nvSpPr>
        <p:spPr/>
        <p:txBody>
          <a:bodyPr/>
          <a:lstStyle>
            <a:lvl1pPr>
              <a:defRPr>
                <a:solidFill>
                  <a:schemeClr val="bg1"/>
                </a:solidFill>
              </a:defRPr>
            </a:lvl1pPr>
          </a:lstStyle>
          <a:p>
            <a:endParaRPr lang="en-US" dirty="0"/>
          </a:p>
        </p:txBody>
      </p:sp>
      <p:sp>
        <p:nvSpPr>
          <p:cNvPr id="4" name="Footer Placeholder 3"/>
          <p:cNvSpPr>
            <a:spLocks noGrp="1"/>
          </p:cNvSpPr>
          <p:nvPr>
            <p:ph type="ftr" sz="quarter" idx="11"/>
          </p:nvPr>
        </p:nvSpPr>
        <p:spPr/>
        <p:txBody>
          <a:bodyPr/>
          <a:lstStyle>
            <a:lvl1pPr>
              <a:defRPr>
                <a:solidFill>
                  <a:schemeClr val="bg1"/>
                </a:solidFill>
              </a:defRPr>
            </a:lvl1pPr>
          </a:lstStyle>
          <a:p>
            <a:endParaRPr lang="en-US" dirty="0"/>
          </a:p>
        </p:txBody>
      </p:sp>
      <p:sp>
        <p:nvSpPr>
          <p:cNvPr id="5" name="Slide Number Placeholder 4"/>
          <p:cNvSpPr>
            <a:spLocks noGrp="1"/>
          </p:cNvSpPr>
          <p:nvPr>
            <p:ph type="sldNum" sz="quarter" idx="12"/>
          </p:nvPr>
        </p:nvSpPr>
        <p:spPr/>
        <p:txBody>
          <a:bodyPr/>
          <a:lstStyle>
            <a:lvl1pPr>
              <a:defRPr>
                <a:solidFill>
                  <a:schemeClr val="bg1"/>
                </a:solidFill>
              </a:defRPr>
            </a:lvl1pPr>
          </a:lstStyle>
          <a:p>
            <a:fld id="{CE2919DE-2D43-4A66-BAB4-E73DD29546D8}" type="slidenum">
              <a:rPr lang="en-US" smtClean="0"/>
              <a:pPr/>
              <a:t>‹#›</a:t>
            </a:fld>
            <a:endParaRPr lang="en-US" dirty="0"/>
          </a:p>
        </p:txBody>
      </p:sp>
    </p:spTree>
    <p:extLst>
      <p:ext uri="{BB962C8B-B14F-4D97-AF65-F5344CB8AC3E}">
        <p14:creationId xmlns:p14="http://schemas.microsoft.com/office/powerpoint/2010/main" val="57394585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bg1"/>
                </a:solidFill>
              </a:defRPr>
            </a:lvl1pPr>
          </a:lstStyle>
          <a:p>
            <a:r>
              <a:rPr lang="en-US" dirty="0"/>
              <a:t>Click to edit Master title style</a:t>
            </a:r>
          </a:p>
        </p:txBody>
      </p:sp>
      <p:sp>
        <p:nvSpPr>
          <p:cNvPr id="3" name="Vertical Text Placeholder 2"/>
          <p:cNvSpPr>
            <a:spLocks noGrp="1"/>
          </p:cNvSpPr>
          <p:nvPr>
            <p:ph type="body" orient="vert" idx="1"/>
          </p:nvPr>
        </p:nvSpPr>
        <p:spPr/>
        <p:txBody>
          <a:bodyPr vert="eaVert" anchor="t"/>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lvl1pPr>
              <a:defRPr>
                <a:solidFill>
                  <a:schemeClr val="bg1"/>
                </a:solidFill>
              </a:defRPr>
            </a:lvl1pPr>
          </a:lstStyle>
          <a:p>
            <a:endParaRPr lang="en-US" dirty="0"/>
          </a:p>
        </p:txBody>
      </p:sp>
      <p:sp>
        <p:nvSpPr>
          <p:cNvPr id="5" name="Footer Placeholder 4"/>
          <p:cNvSpPr>
            <a:spLocks noGrp="1"/>
          </p:cNvSpPr>
          <p:nvPr>
            <p:ph type="ftr" sz="quarter" idx="11"/>
          </p:nvPr>
        </p:nvSpPr>
        <p:spPr/>
        <p:txBody>
          <a:bodyPr/>
          <a:lstStyle>
            <a:lvl1pPr>
              <a:defRPr>
                <a:solidFill>
                  <a:schemeClr val="bg1"/>
                </a:solidFill>
              </a:defRPr>
            </a:lvl1pPr>
          </a:lstStyle>
          <a:p>
            <a:endParaRPr lang="en-US" dirty="0"/>
          </a:p>
        </p:txBody>
      </p:sp>
      <p:sp>
        <p:nvSpPr>
          <p:cNvPr id="6" name="Slide Number Placeholder 5"/>
          <p:cNvSpPr>
            <a:spLocks noGrp="1"/>
          </p:cNvSpPr>
          <p:nvPr>
            <p:ph type="sldNum" sz="quarter" idx="12"/>
          </p:nvPr>
        </p:nvSpPr>
        <p:spPr/>
        <p:txBody>
          <a:bodyPr/>
          <a:lstStyle>
            <a:lvl1pPr>
              <a:defRPr>
                <a:solidFill>
                  <a:schemeClr val="bg1"/>
                </a:solidFill>
              </a:defRPr>
            </a:lvl1pPr>
          </a:lstStyle>
          <a:p>
            <a:fld id="{CE2919DE-2D43-4A66-BAB4-E73DD29546D8}" type="slidenum">
              <a:rPr lang="en-US" smtClean="0"/>
              <a:pPr/>
              <a:t>‹#›</a:t>
            </a:fld>
            <a:endParaRPr lang="en-US" dirty="0"/>
          </a:p>
        </p:txBody>
      </p:sp>
    </p:spTree>
    <p:extLst>
      <p:ext uri="{BB962C8B-B14F-4D97-AF65-F5344CB8AC3E}">
        <p14:creationId xmlns:p14="http://schemas.microsoft.com/office/powerpoint/2010/main" val="193538346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042400" y="609599"/>
            <a:ext cx="2005011" cy="5181601"/>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141410" y="609599"/>
            <a:ext cx="7748590" cy="5181601"/>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lvl1pPr>
              <a:defRPr>
                <a:solidFill>
                  <a:schemeClr val="bg1"/>
                </a:solidFill>
              </a:defRPr>
            </a:lvl1pPr>
          </a:lstStyle>
          <a:p>
            <a:endParaRPr lang="en-US" dirty="0"/>
          </a:p>
        </p:txBody>
      </p:sp>
      <p:sp>
        <p:nvSpPr>
          <p:cNvPr id="5" name="Footer Placeholder 4"/>
          <p:cNvSpPr>
            <a:spLocks noGrp="1"/>
          </p:cNvSpPr>
          <p:nvPr>
            <p:ph type="ftr" sz="quarter" idx="11"/>
          </p:nvPr>
        </p:nvSpPr>
        <p:spPr/>
        <p:txBody>
          <a:bodyPr/>
          <a:lstStyle>
            <a:lvl1pPr>
              <a:defRPr>
                <a:solidFill>
                  <a:schemeClr val="bg1"/>
                </a:solidFill>
              </a:defRPr>
            </a:lvl1pPr>
          </a:lstStyle>
          <a:p>
            <a:endParaRPr lang="en-US" dirty="0"/>
          </a:p>
        </p:txBody>
      </p:sp>
      <p:sp>
        <p:nvSpPr>
          <p:cNvPr id="6" name="Slide Number Placeholder 5"/>
          <p:cNvSpPr>
            <a:spLocks noGrp="1"/>
          </p:cNvSpPr>
          <p:nvPr>
            <p:ph type="sldNum" sz="quarter" idx="12"/>
          </p:nvPr>
        </p:nvSpPr>
        <p:spPr/>
        <p:txBody>
          <a:bodyPr/>
          <a:lstStyle>
            <a:lvl1pPr>
              <a:defRPr>
                <a:solidFill>
                  <a:schemeClr val="bg1"/>
                </a:solidFill>
              </a:defRPr>
            </a:lvl1pPr>
          </a:lstStyle>
          <a:p>
            <a:fld id="{CE2919DE-2D43-4A66-BAB4-E73DD29546D8}" type="slidenum">
              <a:rPr lang="en-US" smtClean="0"/>
              <a:pPr/>
              <a:t>‹#›</a:t>
            </a:fld>
            <a:endParaRPr lang="en-US" dirty="0"/>
          </a:p>
        </p:txBody>
      </p:sp>
    </p:spTree>
    <p:extLst>
      <p:ext uri="{BB962C8B-B14F-4D97-AF65-F5344CB8AC3E}">
        <p14:creationId xmlns:p14="http://schemas.microsoft.com/office/powerpoint/2010/main" val="158773493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bg1"/>
                </a:solidFill>
              </a:defRPr>
            </a:lvl1pPr>
          </a:lstStyle>
          <a:p>
            <a:r>
              <a:rPr lang="en-US" dirty="0"/>
              <a:t>Click to edit Master title style</a:t>
            </a:r>
          </a:p>
        </p:txBody>
      </p:sp>
      <p:sp>
        <p:nvSpPr>
          <p:cNvPr id="3" name="Content Placeholder 2"/>
          <p:cNvSpPr>
            <a:spLocks noGrp="1"/>
          </p:cNvSpPr>
          <p:nvPr>
            <p:ph idx="1"/>
          </p:nvPr>
        </p:nvSpPr>
        <p:spPr/>
        <p:txBody>
          <a:bodyPr/>
          <a:lstStyle>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Footer Placeholder 4"/>
          <p:cNvSpPr>
            <a:spLocks noGrp="1"/>
          </p:cNvSpPr>
          <p:nvPr>
            <p:ph type="ftr" sz="quarter" idx="11"/>
          </p:nvPr>
        </p:nvSpPr>
        <p:spPr/>
        <p:txBody>
          <a:bodyPr/>
          <a:lstStyle>
            <a:lvl1pPr>
              <a:defRPr>
                <a:solidFill>
                  <a:schemeClr val="bg1"/>
                </a:solidFill>
              </a:defRPr>
            </a:lvl1pPr>
          </a:lstStyle>
          <a:p>
            <a:endParaRPr lang="en-US" dirty="0"/>
          </a:p>
        </p:txBody>
      </p:sp>
      <p:sp>
        <p:nvSpPr>
          <p:cNvPr id="6" name="Slide Number Placeholder 5"/>
          <p:cNvSpPr>
            <a:spLocks noGrp="1"/>
          </p:cNvSpPr>
          <p:nvPr>
            <p:ph type="sldNum" sz="quarter" idx="12"/>
          </p:nvPr>
        </p:nvSpPr>
        <p:spPr>
          <a:xfrm>
            <a:off x="10276322" y="6367367"/>
            <a:ext cx="771089" cy="365125"/>
          </a:xfrm>
        </p:spPr>
        <p:txBody>
          <a:bodyPr/>
          <a:lstStyle>
            <a:lvl1pPr>
              <a:defRPr sz="1200">
                <a:solidFill>
                  <a:schemeClr val="bg1"/>
                </a:solidFill>
              </a:defRPr>
            </a:lvl1pPr>
          </a:lstStyle>
          <a:p>
            <a:fld id="{CE2919DE-2D43-4A66-BAB4-E73DD29546D8}" type="slidenum">
              <a:rPr lang="en-US" smtClean="0"/>
              <a:pPr/>
              <a:t>‹#›</a:t>
            </a:fld>
            <a:endParaRPr lang="en-US" dirty="0"/>
          </a:p>
        </p:txBody>
      </p:sp>
      <p:sp>
        <p:nvSpPr>
          <p:cNvPr id="7" name="Date Placeholder 3"/>
          <p:cNvSpPr>
            <a:spLocks noGrp="1"/>
          </p:cNvSpPr>
          <p:nvPr>
            <p:ph type="dt" sz="half" idx="10"/>
          </p:nvPr>
        </p:nvSpPr>
        <p:spPr>
          <a:xfrm>
            <a:off x="7434699" y="6370756"/>
            <a:ext cx="2743200" cy="365125"/>
          </a:xfrm>
        </p:spPr>
        <p:txBody>
          <a:bodyPr/>
          <a:lstStyle>
            <a:lvl1pPr>
              <a:defRPr>
                <a:solidFill>
                  <a:schemeClr val="bg1"/>
                </a:solidFill>
              </a:defRPr>
            </a:lvl1pPr>
          </a:lstStyle>
          <a:p>
            <a:endParaRPr lang="en-US" dirty="0"/>
          </a:p>
        </p:txBody>
      </p:sp>
    </p:spTree>
    <p:extLst>
      <p:ext uri="{BB962C8B-B14F-4D97-AF65-F5344CB8AC3E}">
        <p14:creationId xmlns:p14="http://schemas.microsoft.com/office/powerpoint/2010/main" val="326268570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141411" y="1419226"/>
            <a:ext cx="9906000" cy="2852737"/>
          </a:xfrm>
        </p:spPr>
        <p:txBody>
          <a:bodyPr anchor="b">
            <a:normAutofit/>
          </a:bodyPr>
          <a:lstStyle>
            <a:lvl1pPr>
              <a:defRPr sz="3600"/>
            </a:lvl1pPr>
          </a:lstStyle>
          <a:p>
            <a:r>
              <a:rPr lang="en-US"/>
              <a:t>Click to edit Master title style</a:t>
            </a:r>
            <a:endParaRPr lang="en-US" dirty="0"/>
          </a:p>
        </p:txBody>
      </p:sp>
      <p:sp>
        <p:nvSpPr>
          <p:cNvPr id="3" name="Text Placeholder 2"/>
          <p:cNvSpPr>
            <a:spLocks noGrp="1"/>
          </p:cNvSpPr>
          <p:nvPr>
            <p:ph type="body" idx="1"/>
          </p:nvPr>
        </p:nvSpPr>
        <p:spPr>
          <a:xfrm>
            <a:off x="1141411" y="4424362"/>
            <a:ext cx="9906000" cy="1374776"/>
          </a:xfrm>
        </p:spPr>
        <p:txBody>
          <a:bodyPr>
            <a:normAutofit/>
          </a:bodyPr>
          <a:lstStyle>
            <a:lvl1pPr marL="0" indent="0">
              <a:buNone/>
              <a:defRPr sz="1800" cap="all" baseline="0">
                <a:solidFill>
                  <a:schemeClr val="bg1"/>
                </a:solidFill>
              </a:defRPr>
            </a:lvl1pPr>
            <a:lvl2pPr marL="457200" indent="0">
              <a:buNone/>
              <a:defRPr sz="18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Click to edit Master text styles</a:t>
            </a:r>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a:xfrm>
            <a:off x="10276321" y="6366697"/>
            <a:ext cx="771089" cy="365125"/>
          </a:xfrm>
        </p:spPr>
        <p:txBody>
          <a:bodyPr/>
          <a:lstStyle>
            <a:lvl1pPr>
              <a:defRPr sz="1200">
                <a:solidFill>
                  <a:schemeClr val="bg1"/>
                </a:solidFill>
              </a:defRPr>
            </a:lvl1pPr>
          </a:lstStyle>
          <a:p>
            <a:fld id="{CE2919DE-2D43-4A66-BAB4-E73DD29546D8}" type="slidenum">
              <a:rPr lang="en-US" smtClean="0"/>
              <a:pPr/>
              <a:t>‹#›</a:t>
            </a:fld>
            <a:endParaRPr lang="en-US" dirty="0"/>
          </a:p>
        </p:txBody>
      </p:sp>
      <p:sp>
        <p:nvSpPr>
          <p:cNvPr id="7" name="Date Placeholder 3"/>
          <p:cNvSpPr>
            <a:spLocks noGrp="1"/>
          </p:cNvSpPr>
          <p:nvPr>
            <p:ph type="dt" sz="half" idx="10"/>
          </p:nvPr>
        </p:nvSpPr>
        <p:spPr>
          <a:xfrm>
            <a:off x="7434699" y="6370756"/>
            <a:ext cx="2743200" cy="365125"/>
          </a:xfrm>
        </p:spPr>
        <p:txBody>
          <a:bodyPr/>
          <a:lstStyle>
            <a:lvl1pPr>
              <a:defRPr>
                <a:solidFill>
                  <a:schemeClr val="bg1"/>
                </a:solidFill>
              </a:defRPr>
            </a:lvl1pPr>
          </a:lstStyle>
          <a:p>
            <a:endParaRPr lang="en-US" dirty="0"/>
          </a:p>
        </p:txBody>
      </p:sp>
    </p:spTree>
    <p:extLst>
      <p:ext uri="{BB962C8B-B14F-4D97-AF65-F5344CB8AC3E}">
        <p14:creationId xmlns:p14="http://schemas.microsoft.com/office/powerpoint/2010/main" val="139260400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bg1"/>
                </a:solidFill>
              </a:defRPr>
            </a:lvl1pPr>
          </a:lstStyle>
          <a:p>
            <a:r>
              <a:rPr lang="en-US" dirty="0"/>
              <a:t>Click to edit Master title style</a:t>
            </a:r>
          </a:p>
        </p:txBody>
      </p:sp>
      <p:sp>
        <p:nvSpPr>
          <p:cNvPr id="3" name="Content Placeholder 2"/>
          <p:cNvSpPr>
            <a:spLocks noGrp="1"/>
          </p:cNvSpPr>
          <p:nvPr>
            <p:ph sz="half" idx="1"/>
          </p:nvPr>
        </p:nvSpPr>
        <p:spPr>
          <a:xfrm>
            <a:off x="1141410" y="2249486"/>
            <a:ext cx="4878389" cy="3541714"/>
          </a:xfrm>
        </p:spPr>
        <p:txBody>
          <a:bodyPr/>
          <a:lstStyle>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6172200" y="2249486"/>
            <a:ext cx="4875211" cy="3541714"/>
          </a:xfrm>
        </p:spPr>
        <p:txBody>
          <a:bodyPr/>
          <a:lstStyle>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E2919DE-2D43-4A66-BAB4-E73DD29546D8}" type="slidenum">
              <a:rPr lang="en-US" smtClean="0"/>
              <a:t>‹#›</a:t>
            </a:fld>
            <a:endParaRPr lang="en-US"/>
          </a:p>
        </p:txBody>
      </p:sp>
    </p:spTree>
    <p:extLst>
      <p:ext uri="{BB962C8B-B14F-4D97-AF65-F5344CB8AC3E}">
        <p14:creationId xmlns:p14="http://schemas.microsoft.com/office/powerpoint/2010/main" val="383055656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141411" y="619126"/>
            <a:ext cx="9906000" cy="1477961"/>
          </a:xfrm>
        </p:spPr>
        <p:txBody>
          <a:bodyPr/>
          <a:lstStyle>
            <a:lvl1pPr>
              <a:defRPr>
                <a:solidFill>
                  <a:schemeClr val="bg1"/>
                </a:solidFill>
              </a:defRPr>
            </a:lvl1pPr>
          </a:lstStyle>
          <a:p>
            <a:r>
              <a:rPr lang="en-US" dirty="0"/>
              <a:t>Click to edit Master title style</a:t>
            </a:r>
          </a:p>
        </p:txBody>
      </p:sp>
      <p:sp>
        <p:nvSpPr>
          <p:cNvPr id="3" name="Text Placeholder 2"/>
          <p:cNvSpPr>
            <a:spLocks noGrp="1"/>
          </p:cNvSpPr>
          <p:nvPr>
            <p:ph type="body" idx="1"/>
          </p:nvPr>
        </p:nvSpPr>
        <p:spPr>
          <a:xfrm>
            <a:off x="1141411" y="2249486"/>
            <a:ext cx="4878392" cy="823912"/>
          </a:xfrm>
        </p:spPr>
        <p:txBody>
          <a:bodyPr anchor="b"/>
          <a:lstStyle>
            <a:lvl1pPr marL="0" indent="0">
              <a:lnSpc>
                <a:spcPct val="90000"/>
              </a:lnSpc>
              <a:buNone/>
              <a:defRPr sz="2400" b="0" cap="all" baseline="0">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1141410" y="3073397"/>
            <a:ext cx="4878391" cy="2717801"/>
          </a:xfrm>
        </p:spPr>
        <p:txBody>
          <a:bodyPr/>
          <a:lstStyle>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6172200" y="2249485"/>
            <a:ext cx="4875210" cy="823912"/>
          </a:xfrm>
        </p:spPr>
        <p:txBody>
          <a:bodyPr anchor="b"/>
          <a:lstStyle>
            <a:lvl1pPr marL="0" indent="0">
              <a:lnSpc>
                <a:spcPct val="90000"/>
              </a:lnSpc>
              <a:buNone/>
              <a:defRPr sz="2400" b="0" cap="all" baseline="0">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p:cNvSpPr>
            <a:spLocks noGrp="1"/>
          </p:cNvSpPr>
          <p:nvPr>
            <p:ph sz="quarter" idx="4"/>
          </p:nvPr>
        </p:nvSpPr>
        <p:spPr>
          <a:xfrm>
            <a:off x="6172200" y="3073397"/>
            <a:ext cx="4875210" cy="2717801"/>
          </a:xfrm>
        </p:spPr>
        <p:txBody>
          <a:bodyPr/>
          <a:lstStyle>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Date Placeholder 6"/>
          <p:cNvSpPr>
            <a:spLocks noGrp="1"/>
          </p:cNvSpPr>
          <p:nvPr>
            <p:ph type="dt" sz="half" idx="10"/>
          </p:nvPr>
        </p:nvSpPr>
        <p:spPr/>
        <p:txBody>
          <a:bodyPr/>
          <a:lstStyle/>
          <a:p>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E2919DE-2D43-4A66-BAB4-E73DD29546D8}" type="slidenum">
              <a:rPr lang="en-US" smtClean="0"/>
              <a:t>‹#›</a:t>
            </a:fld>
            <a:endParaRPr lang="en-US"/>
          </a:p>
        </p:txBody>
      </p:sp>
    </p:spTree>
    <p:extLst>
      <p:ext uri="{BB962C8B-B14F-4D97-AF65-F5344CB8AC3E}">
        <p14:creationId xmlns:p14="http://schemas.microsoft.com/office/powerpoint/2010/main" val="294658565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bg1"/>
                </a:solidFill>
              </a:defRPr>
            </a:lvl1pPr>
          </a:lstStyle>
          <a:p>
            <a:r>
              <a:rPr lang="en-US" dirty="0"/>
              <a:t>Click to edit Master title style</a:t>
            </a:r>
          </a:p>
        </p:txBody>
      </p:sp>
      <p:sp>
        <p:nvSpPr>
          <p:cNvPr id="3" name="Date Placeholder 2"/>
          <p:cNvSpPr>
            <a:spLocks noGrp="1"/>
          </p:cNvSpPr>
          <p:nvPr>
            <p:ph type="dt" sz="half" idx="10"/>
          </p:nvPr>
        </p:nvSpPr>
        <p:spPr/>
        <p:txBody>
          <a:bodyPr/>
          <a:lstStyle>
            <a:lvl1pPr>
              <a:defRPr>
                <a:solidFill>
                  <a:schemeClr val="bg1"/>
                </a:solidFill>
              </a:defRPr>
            </a:lvl1pPr>
          </a:lstStyle>
          <a:p>
            <a:endParaRPr lang="en-US" dirty="0"/>
          </a:p>
        </p:txBody>
      </p:sp>
      <p:sp>
        <p:nvSpPr>
          <p:cNvPr id="4" name="Footer Placeholder 3"/>
          <p:cNvSpPr>
            <a:spLocks noGrp="1"/>
          </p:cNvSpPr>
          <p:nvPr>
            <p:ph type="ftr" sz="quarter" idx="11"/>
          </p:nvPr>
        </p:nvSpPr>
        <p:spPr/>
        <p:txBody>
          <a:bodyPr/>
          <a:lstStyle>
            <a:lvl1pPr>
              <a:defRPr>
                <a:solidFill>
                  <a:schemeClr val="bg1"/>
                </a:solidFill>
              </a:defRPr>
            </a:lvl1pPr>
          </a:lstStyle>
          <a:p>
            <a:endParaRPr lang="en-US" dirty="0"/>
          </a:p>
        </p:txBody>
      </p:sp>
      <p:sp>
        <p:nvSpPr>
          <p:cNvPr id="5" name="Slide Number Placeholder 4"/>
          <p:cNvSpPr>
            <a:spLocks noGrp="1"/>
          </p:cNvSpPr>
          <p:nvPr>
            <p:ph type="sldNum" sz="quarter" idx="12"/>
          </p:nvPr>
        </p:nvSpPr>
        <p:spPr/>
        <p:txBody>
          <a:bodyPr/>
          <a:lstStyle>
            <a:lvl1pPr>
              <a:defRPr>
                <a:solidFill>
                  <a:schemeClr val="bg1"/>
                </a:solidFill>
              </a:defRPr>
            </a:lvl1pPr>
          </a:lstStyle>
          <a:p>
            <a:fld id="{CE2919DE-2D43-4A66-BAB4-E73DD29546D8}" type="slidenum">
              <a:rPr lang="en-US" smtClean="0"/>
              <a:pPr/>
              <a:t>‹#›</a:t>
            </a:fld>
            <a:endParaRPr lang="en-US" dirty="0"/>
          </a:p>
        </p:txBody>
      </p:sp>
    </p:spTree>
    <p:extLst>
      <p:ext uri="{BB962C8B-B14F-4D97-AF65-F5344CB8AC3E}">
        <p14:creationId xmlns:p14="http://schemas.microsoft.com/office/powerpoint/2010/main" val="69761983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solidFill>
                  <a:schemeClr val="bg1"/>
                </a:solidFill>
              </a:defRPr>
            </a:lvl1pPr>
          </a:lstStyle>
          <a:p>
            <a:endParaRPr lang="en-US" dirty="0"/>
          </a:p>
        </p:txBody>
      </p:sp>
      <p:sp>
        <p:nvSpPr>
          <p:cNvPr id="3" name="Footer Placeholder 2"/>
          <p:cNvSpPr>
            <a:spLocks noGrp="1"/>
          </p:cNvSpPr>
          <p:nvPr>
            <p:ph type="ftr" sz="quarter" idx="11"/>
          </p:nvPr>
        </p:nvSpPr>
        <p:spPr/>
        <p:txBody>
          <a:bodyPr/>
          <a:lstStyle>
            <a:lvl1pPr>
              <a:defRPr>
                <a:solidFill>
                  <a:schemeClr val="bg1"/>
                </a:solidFill>
              </a:defRPr>
            </a:lvl1pPr>
          </a:lstStyle>
          <a:p>
            <a:endParaRPr lang="en-US" dirty="0"/>
          </a:p>
        </p:txBody>
      </p:sp>
      <p:sp>
        <p:nvSpPr>
          <p:cNvPr id="4" name="Slide Number Placeholder 3"/>
          <p:cNvSpPr>
            <a:spLocks noGrp="1"/>
          </p:cNvSpPr>
          <p:nvPr>
            <p:ph type="sldNum" sz="quarter" idx="12"/>
          </p:nvPr>
        </p:nvSpPr>
        <p:spPr/>
        <p:txBody>
          <a:bodyPr/>
          <a:lstStyle>
            <a:lvl1pPr>
              <a:defRPr>
                <a:solidFill>
                  <a:schemeClr val="bg1"/>
                </a:solidFill>
              </a:defRPr>
            </a:lvl1pPr>
          </a:lstStyle>
          <a:p>
            <a:fld id="{CE2919DE-2D43-4A66-BAB4-E73DD29546D8}" type="slidenum">
              <a:rPr lang="en-US" smtClean="0"/>
              <a:pPr/>
              <a:t>‹#›</a:t>
            </a:fld>
            <a:endParaRPr lang="en-US" dirty="0"/>
          </a:p>
        </p:txBody>
      </p:sp>
    </p:spTree>
    <p:extLst>
      <p:ext uri="{BB962C8B-B14F-4D97-AF65-F5344CB8AC3E}">
        <p14:creationId xmlns:p14="http://schemas.microsoft.com/office/powerpoint/2010/main" val="288209022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61703" y="609602"/>
            <a:ext cx="3856037" cy="1639884"/>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56200" y="592666"/>
            <a:ext cx="5891209" cy="5198534"/>
          </a:xfrm>
        </p:spPr>
        <p:txBody>
          <a:bodyPr anchor="ctr"/>
          <a:lstStyle>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p:cNvSpPr>
            <a:spLocks noGrp="1"/>
          </p:cNvSpPr>
          <p:nvPr>
            <p:ph type="body" sz="half" idx="2"/>
          </p:nvPr>
        </p:nvSpPr>
        <p:spPr>
          <a:xfrm>
            <a:off x="1146705" y="2249486"/>
            <a:ext cx="3856037" cy="3541714"/>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solidFill>
                  <a:schemeClr val="bg1"/>
                </a:solidFill>
              </a:defRPr>
            </a:lvl1pPr>
          </a:lstStyle>
          <a:p>
            <a:endParaRPr lang="en-US" dirty="0"/>
          </a:p>
        </p:txBody>
      </p:sp>
      <p:sp>
        <p:nvSpPr>
          <p:cNvPr id="6" name="Footer Placeholder 5"/>
          <p:cNvSpPr>
            <a:spLocks noGrp="1"/>
          </p:cNvSpPr>
          <p:nvPr>
            <p:ph type="ftr" sz="quarter" idx="11"/>
          </p:nvPr>
        </p:nvSpPr>
        <p:spPr/>
        <p:txBody>
          <a:bodyPr/>
          <a:lstStyle>
            <a:lvl1pPr>
              <a:defRPr>
                <a:solidFill>
                  <a:schemeClr val="bg1"/>
                </a:solidFill>
              </a:defRPr>
            </a:lvl1pPr>
          </a:lstStyle>
          <a:p>
            <a:endParaRPr lang="en-US" dirty="0"/>
          </a:p>
        </p:txBody>
      </p:sp>
      <p:sp>
        <p:nvSpPr>
          <p:cNvPr id="7" name="Slide Number Placeholder 6"/>
          <p:cNvSpPr>
            <a:spLocks noGrp="1"/>
          </p:cNvSpPr>
          <p:nvPr>
            <p:ph type="sldNum" sz="quarter" idx="12"/>
          </p:nvPr>
        </p:nvSpPr>
        <p:spPr/>
        <p:txBody>
          <a:bodyPr/>
          <a:lstStyle>
            <a:lvl1pPr>
              <a:defRPr>
                <a:solidFill>
                  <a:schemeClr val="bg1"/>
                </a:solidFill>
              </a:defRPr>
            </a:lvl1pPr>
          </a:lstStyle>
          <a:p>
            <a:fld id="{CE2919DE-2D43-4A66-BAB4-E73DD29546D8}" type="slidenum">
              <a:rPr lang="en-US" smtClean="0"/>
              <a:pPr/>
              <a:t>‹#›</a:t>
            </a:fld>
            <a:endParaRPr lang="en-US" dirty="0"/>
          </a:p>
        </p:txBody>
      </p:sp>
    </p:spTree>
    <p:extLst>
      <p:ext uri="{BB962C8B-B14F-4D97-AF65-F5344CB8AC3E}">
        <p14:creationId xmlns:p14="http://schemas.microsoft.com/office/powerpoint/2010/main" val="15376182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13" y="609600"/>
            <a:ext cx="5934508" cy="1639886"/>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7380721" y="609601"/>
            <a:ext cx="3666690" cy="5181599"/>
          </a:xfrm>
          <a:prstGeom prst="round2DiagRect">
            <a:avLst>
              <a:gd name="adj1" fmla="val 5608"/>
              <a:gd name="adj2" fmla="val 0"/>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1141410" y="2249486"/>
            <a:ext cx="5934511" cy="3541714"/>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E2919DE-2D43-4A66-BAB4-E73DD29546D8}" type="slidenum">
              <a:rPr lang="en-US" smtClean="0"/>
              <a:t>‹#›</a:t>
            </a:fld>
            <a:endParaRPr lang="en-US"/>
          </a:p>
        </p:txBody>
      </p:sp>
    </p:spTree>
    <p:extLst>
      <p:ext uri="{BB962C8B-B14F-4D97-AF65-F5344CB8AC3E}">
        <p14:creationId xmlns:p14="http://schemas.microsoft.com/office/powerpoint/2010/main" val="392637818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image" Target="../media/image3.jpe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microsoft.com/office/2007/relationships/hdphoto" Target="../media/hdphoto1.wdp"/><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4.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Picture 2" descr="\\DROBO-FS\QuickDrops\JB\PPTX NG\Droplets\LightingOverlay.png"/>
          <p:cNvPicPr>
            <a:picLocks noChangeAspect="1" noChangeArrowheads="1"/>
          </p:cNvPicPr>
          <p:nvPr/>
        </p:nvPicPr>
        <p:blipFill>
          <a:blip r:embed="rId19">
            <a:extLst>
              <a:ext uri="{BEBA8EAE-BF5A-486C-A8C5-ECC9F3942E4B}">
                <a14:imgProps xmlns:a14="http://schemas.microsoft.com/office/drawing/2010/main">
                  <a14:imgLayer r:embed="rId20">
                    <a14:imgEffect>
                      <a14:backgroundRemoval t="10000" b="90000" l="10000" r="90000"/>
                    </a14:imgEffect>
                  </a14:imgLayer>
                </a14:imgProps>
              </a:ext>
              <a:ext uri="{28A0092B-C50C-407E-A947-70E740481C1C}">
                <a14:useLocalDpi xmlns:a14="http://schemas.microsoft.com/office/drawing/2010/main" val="0"/>
              </a:ext>
            </a:extLst>
          </a:blip>
          <a:srcRect/>
          <a:stretch>
            <a:fillRect/>
          </a:stretch>
        </p:blipFill>
        <p:spPr bwMode="auto">
          <a:xfrm>
            <a:off x="0" y="-1"/>
            <a:ext cx="12203486" cy="6858001"/>
          </a:xfrm>
          <a:prstGeom prst="rect">
            <a:avLst/>
          </a:prstGeom>
          <a:solidFill>
            <a:schemeClr val="tx1"/>
          </a:solidFill>
          <a:extLst>
            <a:ext uri="{909E8E84-426E-40dd-AFC4-6F175D3DCCD1}">
              <a14:hiddenFill xmlns:a14="http://schemas.microsoft.com/office/drawing/2010/main" xmlns="">
                <a:solidFill>
                  <a:srgbClr val="FFFFFF"/>
                </a:solidFill>
              </a14:hiddenFill>
            </a:ext>
          </a:extLst>
        </p:spPr>
      </p:pic>
      <p:grpSp>
        <p:nvGrpSpPr>
          <p:cNvPr id="8" name="Group 7"/>
          <p:cNvGrpSpPr/>
          <p:nvPr/>
        </p:nvGrpSpPr>
        <p:grpSpPr>
          <a:xfrm>
            <a:off x="-14288" y="0"/>
            <a:ext cx="12053888" cy="6858001"/>
            <a:chOff x="-14288" y="0"/>
            <a:chExt cx="12053888" cy="6858001"/>
          </a:xfrm>
        </p:grpSpPr>
        <p:grpSp>
          <p:nvGrpSpPr>
            <p:cNvPr id="9" name="Group 8"/>
            <p:cNvGrpSpPr/>
            <p:nvPr/>
          </p:nvGrpSpPr>
          <p:grpSpPr>
            <a:xfrm>
              <a:off x="-14288" y="0"/>
              <a:ext cx="1220788" cy="6858001"/>
              <a:chOff x="-14288" y="0"/>
              <a:chExt cx="1220788" cy="6858001"/>
            </a:xfrm>
            <a:gradFill flip="none" rotWithShape="1">
              <a:gsLst>
                <a:gs pos="0">
                  <a:schemeClr val="tx2"/>
                </a:gs>
                <a:gs pos="100000">
                  <a:schemeClr val="bg2">
                    <a:lumMod val="60000"/>
                    <a:lumOff val="40000"/>
                  </a:schemeClr>
                </a:gs>
              </a:gsLst>
              <a:lin ang="5400000" scaled="0"/>
              <a:tileRect/>
            </a:gradFill>
          </p:grpSpPr>
          <p:sp>
            <p:nvSpPr>
              <p:cNvPr id="21" name="Rectangle 5"/>
              <p:cNvSpPr>
                <a:spLocks noChangeArrowheads="1"/>
              </p:cNvSpPr>
              <p:nvPr/>
            </p:nvSpPr>
            <p:spPr bwMode="auto">
              <a:xfrm>
                <a:off x="114300" y="4763"/>
                <a:ext cx="23813" cy="2181225"/>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sp>
          <p:sp>
            <p:nvSpPr>
              <p:cNvPr id="22" name="Freeform 6"/>
              <p:cNvSpPr>
                <a:spLocks noEditPoints="1"/>
              </p:cNvSpPr>
              <p:nvPr/>
            </p:nvSpPr>
            <p:spPr bwMode="auto">
              <a:xfrm>
                <a:off x="33337" y="21764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3" name="Freeform 7"/>
              <p:cNvSpPr>
                <a:spLocks noEditPoints="1"/>
              </p:cNvSpPr>
              <p:nvPr/>
            </p:nvSpPr>
            <p:spPr bwMode="auto">
              <a:xfrm>
                <a:off x="28575" y="4021138"/>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4" name="Freeform 8"/>
              <p:cNvSpPr/>
              <p:nvPr/>
            </p:nvSpPr>
            <p:spPr bwMode="auto">
              <a:xfrm>
                <a:off x="200025" y="4763"/>
                <a:ext cx="369888" cy="1811338"/>
              </a:xfrm>
              <a:custGeom>
                <a:avLst/>
                <a:gdLst/>
                <a:ahLst/>
                <a:cxnLst/>
                <a:rect l="0" t="0" r="r" b="b"/>
                <a:pathLst>
                  <a:path w="233" h="1141">
                    <a:moveTo>
                      <a:pt x="218" y="1141"/>
                    </a:moveTo>
                    <a:lnTo>
                      <a:pt x="0" y="626"/>
                    </a:lnTo>
                    <a:lnTo>
                      <a:pt x="0" y="0"/>
                    </a:lnTo>
                    <a:lnTo>
                      <a:pt x="15" y="0"/>
                    </a:lnTo>
                    <a:lnTo>
                      <a:pt x="15" y="623"/>
                    </a:lnTo>
                    <a:lnTo>
                      <a:pt x="233" y="1135"/>
                    </a:lnTo>
                    <a:lnTo>
                      <a:pt x="218" y="1141"/>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5" name="Freeform 9"/>
              <p:cNvSpPr>
                <a:spLocks noEditPoints="1"/>
              </p:cNvSpPr>
              <p:nvPr/>
            </p:nvSpPr>
            <p:spPr bwMode="auto">
              <a:xfrm>
                <a:off x="503237" y="1801813"/>
                <a:ext cx="190500" cy="188913"/>
              </a:xfrm>
              <a:custGeom>
                <a:avLst/>
                <a:gdLst/>
                <a:ahLst/>
                <a:cxnLst/>
                <a:rect l="0" t="0" r="r" b="b"/>
                <a:pathLst>
                  <a:path w="40" h="40">
                    <a:moveTo>
                      <a:pt x="20" y="40"/>
                    </a:moveTo>
                    <a:cubicBezTo>
                      <a:pt x="9" y="40"/>
                      <a:pt x="0" y="31"/>
                      <a:pt x="0" y="20"/>
                    </a:cubicBezTo>
                    <a:cubicBezTo>
                      <a:pt x="0" y="9"/>
                      <a:pt x="9" y="0"/>
                      <a:pt x="20" y="0"/>
                    </a:cubicBezTo>
                    <a:cubicBezTo>
                      <a:pt x="33" y="0"/>
                      <a:pt x="40" y="6"/>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9"/>
                      <a:pt x="31"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6" name="Freeform 10"/>
              <p:cNvSpPr/>
              <p:nvPr/>
            </p:nvSpPr>
            <p:spPr bwMode="auto">
              <a:xfrm>
                <a:off x="285750" y="4763"/>
                <a:ext cx="369888" cy="1430338"/>
              </a:xfrm>
              <a:custGeom>
                <a:avLst/>
                <a:gdLst/>
                <a:ahLst/>
                <a:cxnLst/>
                <a:rect l="0" t="0" r="r" b="b"/>
                <a:pathLst>
                  <a:path w="233" h="901">
                    <a:moveTo>
                      <a:pt x="221" y="901"/>
                    </a:moveTo>
                    <a:lnTo>
                      <a:pt x="0" y="383"/>
                    </a:lnTo>
                    <a:lnTo>
                      <a:pt x="0" y="0"/>
                    </a:lnTo>
                    <a:lnTo>
                      <a:pt x="18" y="0"/>
                    </a:lnTo>
                    <a:lnTo>
                      <a:pt x="18" y="380"/>
                    </a:lnTo>
                    <a:lnTo>
                      <a:pt x="233" y="895"/>
                    </a:lnTo>
                    <a:lnTo>
                      <a:pt x="221" y="901"/>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7" name="Freeform 11"/>
              <p:cNvSpPr/>
              <p:nvPr/>
            </p:nvSpPr>
            <p:spPr bwMode="auto">
              <a:xfrm>
                <a:off x="546100" y="0"/>
                <a:ext cx="152400" cy="912813"/>
              </a:xfrm>
              <a:custGeom>
                <a:avLst/>
                <a:gdLst/>
                <a:ahLst/>
                <a:cxnLst/>
                <a:rect l="0" t="0" r="r" b="b"/>
                <a:pathLst>
                  <a:path w="96" h="575">
                    <a:moveTo>
                      <a:pt x="96" y="575"/>
                    </a:moveTo>
                    <a:lnTo>
                      <a:pt x="78" y="575"/>
                    </a:lnTo>
                    <a:lnTo>
                      <a:pt x="78" y="192"/>
                    </a:lnTo>
                    <a:lnTo>
                      <a:pt x="0" y="6"/>
                    </a:lnTo>
                    <a:lnTo>
                      <a:pt x="15" y="0"/>
                    </a:lnTo>
                    <a:lnTo>
                      <a:pt x="96" y="189"/>
                    </a:lnTo>
                    <a:lnTo>
                      <a:pt x="96" y="57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8" name="Freeform 12"/>
              <p:cNvSpPr>
                <a:spLocks noEditPoints="1"/>
              </p:cNvSpPr>
              <p:nvPr/>
            </p:nvSpPr>
            <p:spPr bwMode="auto">
              <a:xfrm>
                <a:off x="588962" y="1420813"/>
                <a:ext cx="190500" cy="190500"/>
              </a:xfrm>
              <a:custGeom>
                <a:avLst/>
                <a:gdLst/>
                <a:ahLst/>
                <a:cxnLst/>
                <a:rect l="0" t="0" r="r" b="b"/>
                <a:pathLst>
                  <a:path w="40" h="40">
                    <a:moveTo>
                      <a:pt x="20" y="40"/>
                    </a:moveTo>
                    <a:cubicBezTo>
                      <a:pt x="9" y="40"/>
                      <a:pt x="0" y="31"/>
                      <a:pt x="0" y="20"/>
                    </a:cubicBezTo>
                    <a:cubicBezTo>
                      <a:pt x="0" y="9"/>
                      <a:pt x="9" y="0"/>
                      <a:pt x="20" y="0"/>
                    </a:cubicBezTo>
                    <a:cubicBezTo>
                      <a:pt x="33" y="0"/>
                      <a:pt x="40" y="7"/>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9"/>
                      <a:pt x="31"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9" name="Freeform 13"/>
              <p:cNvSpPr>
                <a:spLocks noEditPoints="1"/>
              </p:cNvSpPr>
              <p:nvPr/>
            </p:nvSpPr>
            <p:spPr bwMode="auto">
              <a:xfrm>
                <a:off x="588962"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0" name="Freeform 14"/>
              <p:cNvSpPr/>
              <p:nvPr/>
            </p:nvSpPr>
            <p:spPr bwMode="auto">
              <a:xfrm>
                <a:off x="641350" y="0"/>
                <a:ext cx="422275" cy="527050"/>
              </a:xfrm>
              <a:custGeom>
                <a:avLst/>
                <a:gdLst/>
                <a:ahLst/>
                <a:cxnLst/>
                <a:rect l="0" t="0" r="r" b="b"/>
                <a:pathLst>
                  <a:path w="266" h="332">
                    <a:moveTo>
                      <a:pt x="257" y="332"/>
                    </a:moveTo>
                    <a:lnTo>
                      <a:pt x="48" y="123"/>
                    </a:lnTo>
                    <a:lnTo>
                      <a:pt x="0" y="6"/>
                    </a:lnTo>
                    <a:lnTo>
                      <a:pt x="15" y="0"/>
                    </a:lnTo>
                    <a:lnTo>
                      <a:pt x="63" y="114"/>
                    </a:lnTo>
                    <a:lnTo>
                      <a:pt x="266" y="320"/>
                    </a:lnTo>
                    <a:lnTo>
                      <a:pt x="257" y="332"/>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1" name="Freeform 15"/>
              <p:cNvSpPr>
                <a:spLocks noEditPoints="1"/>
              </p:cNvSpPr>
              <p:nvPr/>
            </p:nvSpPr>
            <p:spPr bwMode="auto">
              <a:xfrm>
                <a:off x="1020762" y="488950"/>
                <a:ext cx="161925" cy="147638"/>
              </a:xfrm>
              <a:custGeom>
                <a:avLst/>
                <a:gdLst/>
                <a:ahLst/>
                <a:cxnLst/>
                <a:rect l="0" t="0" r="r" b="b"/>
                <a:pathLst>
                  <a:path w="34" h="31">
                    <a:moveTo>
                      <a:pt x="17" y="31"/>
                    </a:moveTo>
                    <a:cubicBezTo>
                      <a:pt x="13" y="31"/>
                      <a:pt x="9" y="30"/>
                      <a:pt x="6" y="27"/>
                    </a:cubicBezTo>
                    <a:cubicBezTo>
                      <a:pt x="0" y="20"/>
                      <a:pt x="0" y="10"/>
                      <a:pt x="6" y="4"/>
                    </a:cubicBezTo>
                    <a:cubicBezTo>
                      <a:pt x="9" y="1"/>
                      <a:pt x="13" y="0"/>
                      <a:pt x="17" y="0"/>
                    </a:cubicBezTo>
                    <a:cubicBezTo>
                      <a:pt x="21" y="0"/>
                      <a:pt x="25" y="1"/>
                      <a:pt x="28" y="4"/>
                    </a:cubicBezTo>
                    <a:cubicBezTo>
                      <a:pt x="34" y="10"/>
                      <a:pt x="34" y="20"/>
                      <a:pt x="28" y="27"/>
                    </a:cubicBezTo>
                    <a:cubicBezTo>
                      <a:pt x="25" y="30"/>
                      <a:pt x="21" y="31"/>
                      <a:pt x="17" y="31"/>
                    </a:cubicBezTo>
                    <a:close/>
                    <a:moveTo>
                      <a:pt x="17" y="4"/>
                    </a:moveTo>
                    <a:cubicBezTo>
                      <a:pt x="14" y="4"/>
                      <a:pt x="11" y="5"/>
                      <a:pt x="9" y="7"/>
                    </a:cubicBezTo>
                    <a:cubicBezTo>
                      <a:pt x="4" y="12"/>
                      <a:pt x="4" y="19"/>
                      <a:pt x="9" y="24"/>
                    </a:cubicBezTo>
                    <a:cubicBezTo>
                      <a:pt x="11" y="26"/>
                      <a:pt x="14" y="27"/>
                      <a:pt x="17" y="27"/>
                    </a:cubicBezTo>
                    <a:cubicBezTo>
                      <a:pt x="20" y="27"/>
                      <a:pt x="23" y="26"/>
                      <a:pt x="25" y="24"/>
                    </a:cubicBezTo>
                    <a:cubicBezTo>
                      <a:pt x="30" y="19"/>
                      <a:pt x="30" y="12"/>
                      <a:pt x="25" y="7"/>
                    </a:cubicBezTo>
                    <a:cubicBezTo>
                      <a:pt x="23" y="5"/>
                      <a:pt x="20" y="4"/>
                      <a:pt x="17"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2" name="Line 16"/>
              <p:cNvSpPr>
                <a:spLocks noChangeShapeType="1"/>
              </p:cNvSpPr>
              <p:nvPr/>
            </p:nvSpPr>
            <p:spPr bwMode="auto">
              <a:xfrm>
                <a:off x="-4763" y="9525"/>
                <a:ext cx="0" cy="0"/>
              </a:xfrm>
              <a:prstGeom prst="line">
                <a:avLst/>
              </a:prstGeom>
              <a:grpFill/>
              <a:ln w="15" cap="flat">
                <a:solidFill>
                  <a:srgbClr val="FFFFFF"/>
                </a:solidFill>
                <a:prstDash val="solid"/>
                <a:miter lim="800000"/>
                <a:headEnd/>
                <a:tailEnd/>
              </a:ln>
            </p:spPr>
          </p:sp>
          <p:sp>
            <p:nvSpPr>
              <p:cNvPr id="33" name="Freeform 17"/>
              <p:cNvSpPr/>
              <p:nvPr/>
            </p:nvSpPr>
            <p:spPr bwMode="auto">
              <a:xfrm>
                <a:off x="9525" y="1801813"/>
                <a:ext cx="123825" cy="127000"/>
              </a:xfrm>
              <a:custGeom>
                <a:avLst/>
                <a:gdLst/>
                <a:ahLst/>
                <a:cxnLst/>
                <a:rect l="0" t="0" r="r" b="b"/>
                <a:pathLst>
                  <a:path w="78" h="80">
                    <a:moveTo>
                      <a:pt x="6" y="80"/>
                    </a:moveTo>
                    <a:lnTo>
                      <a:pt x="0" y="71"/>
                    </a:lnTo>
                    <a:lnTo>
                      <a:pt x="69" y="0"/>
                    </a:lnTo>
                    <a:lnTo>
                      <a:pt x="78" y="9"/>
                    </a:lnTo>
                    <a:lnTo>
                      <a:pt x="6" y="8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4" name="Freeform 18"/>
              <p:cNvSpPr/>
              <p:nvPr/>
            </p:nvSpPr>
            <p:spPr bwMode="auto">
              <a:xfrm>
                <a:off x="-9525" y="3549650"/>
                <a:ext cx="147638" cy="481013"/>
              </a:xfrm>
              <a:custGeom>
                <a:avLst/>
                <a:gdLst/>
                <a:ahLst/>
                <a:cxnLst/>
                <a:rect l="0" t="0" r="r" b="b"/>
                <a:pathLst>
                  <a:path w="93" h="303">
                    <a:moveTo>
                      <a:pt x="93" y="303"/>
                    </a:moveTo>
                    <a:lnTo>
                      <a:pt x="78" y="303"/>
                    </a:lnTo>
                    <a:lnTo>
                      <a:pt x="78" y="78"/>
                    </a:lnTo>
                    <a:lnTo>
                      <a:pt x="0" y="12"/>
                    </a:lnTo>
                    <a:lnTo>
                      <a:pt x="12" y="0"/>
                    </a:lnTo>
                    <a:lnTo>
                      <a:pt x="93" y="69"/>
                    </a:lnTo>
                    <a:lnTo>
                      <a:pt x="93" y="303"/>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5" name="Freeform 19"/>
              <p:cNvSpPr/>
              <p:nvPr/>
            </p:nvSpPr>
            <p:spPr bwMode="auto">
              <a:xfrm>
                <a:off x="128587" y="1382713"/>
                <a:ext cx="142875" cy="476250"/>
              </a:xfrm>
              <a:custGeom>
                <a:avLst/>
                <a:gdLst/>
                <a:ahLst/>
                <a:cxnLst/>
                <a:rect l="0" t="0" r="r" b="b"/>
                <a:pathLst>
                  <a:path w="90" h="300">
                    <a:moveTo>
                      <a:pt x="90" y="300"/>
                    </a:moveTo>
                    <a:lnTo>
                      <a:pt x="78" y="300"/>
                    </a:lnTo>
                    <a:lnTo>
                      <a:pt x="78" y="84"/>
                    </a:lnTo>
                    <a:lnTo>
                      <a:pt x="0" y="9"/>
                    </a:lnTo>
                    <a:lnTo>
                      <a:pt x="9" y="0"/>
                    </a:lnTo>
                    <a:lnTo>
                      <a:pt x="90" y="81"/>
                    </a:lnTo>
                    <a:lnTo>
                      <a:pt x="90" y="30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6" name="Freeform 20"/>
              <p:cNvSpPr>
                <a:spLocks noEditPoints="1"/>
              </p:cNvSpPr>
              <p:nvPr/>
            </p:nvSpPr>
            <p:spPr bwMode="auto">
              <a:xfrm>
                <a:off x="204787" y="1849438"/>
                <a:ext cx="114300" cy="107950"/>
              </a:xfrm>
              <a:custGeom>
                <a:avLst/>
                <a:gdLst/>
                <a:ahLst/>
                <a:cxnLst/>
                <a:rect l="0" t="0" r="r" b="b"/>
                <a:pathLst>
                  <a:path w="24" h="23">
                    <a:moveTo>
                      <a:pt x="12" y="23"/>
                    </a:moveTo>
                    <a:cubicBezTo>
                      <a:pt x="6" y="23"/>
                      <a:pt x="0" y="18"/>
                      <a:pt x="0" y="12"/>
                    </a:cubicBezTo>
                    <a:cubicBezTo>
                      <a:pt x="0" y="5"/>
                      <a:pt x="6" y="0"/>
                      <a:pt x="12" y="0"/>
                    </a:cubicBezTo>
                    <a:cubicBezTo>
                      <a:pt x="18" y="0"/>
                      <a:pt x="24" y="5"/>
                      <a:pt x="24" y="12"/>
                    </a:cubicBezTo>
                    <a:cubicBezTo>
                      <a:pt x="24" y="18"/>
                      <a:pt x="18" y="23"/>
                      <a:pt x="12" y="23"/>
                    </a:cubicBezTo>
                    <a:close/>
                    <a:moveTo>
                      <a:pt x="12" y="4"/>
                    </a:moveTo>
                    <a:cubicBezTo>
                      <a:pt x="8" y="4"/>
                      <a:pt x="4" y="8"/>
                      <a:pt x="4" y="12"/>
                    </a:cubicBezTo>
                    <a:cubicBezTo>
                      <a:pt x="4" y="16"/>
                      <a:pt x="8" y="19"/>
                      <a:pt x="12" y="19"/>
                    </a:cubicBezTo>
                    <a:cubicBezTo>
                      <a:pt x="16" y="19"/>
                      <a:pt x="20" y="16"/>
                      <a:pt x="20" y="12"/>
                    </a:cubicBezTo>
                    <a:cubicBezTo>
                      <a:pt x="20" y="8"/>
                      <a:pt x="16" y="4"/>
                      <a:pt x="12"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7" name="Rectangle 21"/>
              <p:cNvSpPr>
                <a:spLocks noChangeArrowheads="1"/>
              </p:cNvSpPr>
              <p:nvPr/>
            </p:nvSpPr>
            <p:spPr bwMode="auto">
              <a:xfrm>
                <a:off x="133350" y="4662488"/>
                <a:ext cx="23813" cy="2181225"/>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sp>
          <p:sp>
            <p:nvSpPr>
              <p:cNvPr id="38" name="Freeform 22"/>
              <p:cNvSpPr/>
              <p:nvPr/>
            </p:nvSpPr>
            <p:spPr bwMode="auto">
              <a:xfrm>
                <a:off x="223837" y="5041900"/>
                <a:ext cx="369888" cy="1801813"/>
              </a:xfrm>
              <a:custGeom>
                <a:avLst/>
                <a:gdLst/>
                <a:ahLst/>
                <a:cxnLst/>
                <a:rect l="0" t="0" r="r" b="b"/>
                <a:pathLst>
                  <a:path w="233" h="1135">
                    <a:moveTo>
                      <a:pt x="15" y="1135"/>
                    </a:moveTo>
                    <a:lnTo>
                      <a:pt x="0" y="1135"/>
                    </a:lnTo>
                    <a:lnTo>
                      <a:pt x="0" y="515"/>
                    </a:lnTo>
                    <a:lnTo>
                      <a:pt x="0" y="512"/>
                    </a:lnTo>
                    <a:lnTo>
                      <a:pt x="218" y="0"/>
                    </a:lnTo>
                    <a:lnTo>
                      <a:pt x="233" y="6"/>
                    </a:lnTo>
                    <a:lnTo>
                      <a:pt x="15" y="518"/>
                    </a:lnTo>
                    <a:lnTo>
                      <a:pt x="15" y="113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9" name="Freeform 23"/>
              <p:cNvSpPr>
                <a:spLocks noEditPoints="1"/>
              </p:cNvSpPr>
              <p:nvPr/>
            </p:nvSpPr>
            <p:spPr bwMode="auto">
              <a:xfrm>
                <a:off x="52387"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0" name="Freeform 24"/>
              <p:cNvSpPr/>
              <p:nvPr/>
            </p:nvSpPr>
            <p:spPr bwMode="auto">
              <a:xfrm>
                <a:off x="-14288" y="5627688"/>
                <a:ext cx="85725" cy="1216025"/>
              </a:xfrm>
              <a:custGeom>
                <a:avLst/>
                <a:gdLst/>
                <a:ahLst/>
                <a:cxnLst/>
                <a:rect l="0" t="0" r="r" b="b"/>
                <a:pathLst>
                  <a:path w="54" h="766">
                    <a:moveTo>
                      <a:pt x="54" y="766"/>
                    </a:moveTo>
                    <a:lnTo>
                      <a:pt x="36" y="766"/>
                    </a:lnTo>
                    <a:lnTo>
                      <a:pt x="36" y="149"/>
                    </a:lnTo>
                    <a:lnTo>
                      <a:pt x="0" y="3"/>
                    </a:lnTo>
                    <a:lnTo>
                      <a:pt x="18" y="0"/>
                    </a:lnTo>
                    <a:lnTo>
                      <a:pt x="54" y="146"/>
                    </a:lnTo>
                    <a:lnTo>
                      <a:pt x="54" y="766"/>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1" name="Freeform 25"/>
              <p:cNvSpPr>
                <a:spLocks noEditPoints="1"/>
              </p:cNvSpPr>
              <p:nvPr/>
            </p:nvSpPr>
            <p:spPr bwMode="auto">
              <a:xfrm>
                <a:off x="527050" y="48672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2" name="Freeform 26"/>
              <p:cNvSpPr/>
              <p:nvPr/>
            </p:nvSpPr>
            <p:spPr bwMode="auto">
              <a:xfrm>
                <a:off x="309562" y="5422900"/>
                <a:ext cx="374650" cy="1425575"/>
              </a:xfrm>
              <a:custGeom>
                <a:avLst/>
                <a:gdLst/>
                <a:ahLst/>
                <a:cxnLst/>
                <a:rect l="0" t="0" r="r" b="b"/>
                <a:pathLst>
                  <a:path w="236" h="898">
                    <a:moveTo>
                      <a:pt x="18" y="898"/>
                    </a:moveTo>
                    <a:lnTo>
                      <a:pt x="0" y="898"/>
                    </a:lnTo>
                    <a:lnTo>
                      <a:pt x="0" y="515"/>
                    </a:lnTo>
                    <a:lnTo>
                      <a:pt x="3" y="512"/>
                    </a:lnTo>
                    <a:lnTo>
                      <a:pt x="221" y="0"/>
                    </a:lnTo>
                    <a:lnTo>
                      <a:pt x="236" y="6"/>
                    </a:lnTo>
                    <a:lnTo>
                      <a:pt x="18" y="518"/>
                    </a:lnTo>
                    <a:lnTo>
                      <a:pt x="18" y="898"/>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3" name="Freeform 27"/>
              <p:cNvSpPr/>
              <p:nvPr/>
            </p:nvSpPr>
            <p:spPr bwMode="auto">
              <a:xfrm>
                <a:off x="569912" y="5945188"/>
                <a:ext cx="152400" cy="912813"/>
              </a:xfrm>
              <a:custGeom>
                <a:avLst/>
                <a:gdLst/>
                <a:ahLst/>
                <a:cxnLst/>
                <a:rect l="0" t="0" r="r" b="b"/>
                <a:pathLst>
                  <a:path w="96" h="575">
                    <a:moveTo>
                      <a:pt x="15" y="575"/>
                    </a:moveTo>
                    <a:lnTo>
                      <a:pt x="0" y="569"/>
                    </a:lnTo>
                    <a:lnTo>
                      <a:pt x="81" y="383"/>
                    </a:lnTo>
                    <a:lnTo>
                      <a:pt x="81" y="0"/>
                    </a:lnTo>
                    <a:lnTo>
                      <a:pt x="96" y="0"/>
                    </a:lnTo>
                    <a:lnTo>
                      <a:pt x="96" y="386"/>
                    </a:lnTo>
                    <a:lnTo>
                      <a:pt x="15" y="57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4" name="Freeform 28"/>
              <p:cNvSpPr>
                <a:spLocks noEditPoints="1"/>
              </p:cNvSpPr>
              <p:nvPr/>
            </p:nvSpPr>
            <p:spPr bwMode="auto">
              <a:xfrm>
                <a:off x="612775" y="52466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5" name="Freeform 29"/>
              <p:cNvSpPr>
                <a:spLocks noEditPoints="1"/>
              </p:cNvSpPr>
              <p:nvPr/>
            </p:nvSpPr>
            <p:spPr bwMode="auto">
              <a:xfrm>
                <a:off x="612775" y="57642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6" name="Freeform 30"/>
              <p:cNvSpPr/>
              <p:nvPr/>
            </p:nvSpPr>
            <p:spPr bwMode="auto">
              <a:xfrm>
                <a:off x="669925" y="6330950"/>
                <a:ext cx="417513" cy="517525"/>
              </a:xfrm>
              <a:custGeom>
                <a:avLst/>
                <a:gdLst/>
                <a:ahLst/>
                <a:cxnLst/>
                <a:rect l="0" t="0" r="r" b="b"/>
                <a:pathLst>
                  <a:path w="263" h="326">
                    <a:moveTo>
                      <a:pt x="15" y="326"/>
                    </a:moveTo>
                    <a:lnTo>
                      <a:pt x="0" y="320"/>
                    </a:lnTo>
                    <a:lnTo>
                      <a:pt x="45" y="206"/>
                    </a:lnTo>
                    <a:lnTo>
                      <a:pt x="48" y="206"/>
                    </a:lnTo>
                    <a:lnTo>
                      <a:pt x="254" y="0"/>
                    </a:lnTo>
                    <a:lnTo>
                      <a:pt x="263" y="12"/>
                    </a:lnTo>
                    <a:lnTo>
                      <a:pt x="60" y="215"/>
                    </a:lnTo>
                    <a:lnTo>
                      <a:pt x="15" y="326"/>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7" name="Freeform 31"/>
              <p:cNvSpPr>
                <a:spLocks noEditPoints="1"/>
              </p:cNvSpPr>
              <p:nvPr/>
            </p:nvSpPr>
            <p:spPr bwMode="auto">
              <a:xfrm>
                <a:off x="1049337" y="6221413"/>
                <a:ext cx="157163" cy="147638"/>
              </a:xfrm>
              <a:custGeom>
                <a:avLst/>
                <a:gdLst/>
                <a:ahLst/>
                <a:cxnLst/>
                <a:rect l="0" t="0" r="r" b="b"/>
                <a:pathLst>
                  <a:path w="33" h="31">
                    <a:moveTo>
                      <a:pt x="16" y="31"/>
                    </a:moveTo>
                    <a:cubicBezTo>
                      <a:pt x="12" y="31"/>
                      <a:pt x="8" y="29"/>
                      <a:pt x="5" y="26"/>
                    </a:cubicBezTo>
                    <a:cubicBezTo>
                      <a:pt x="2" y="24"/>
                      <a:pt x="0" y="20"/>
                      <a:pt x="0" y="15"/>
                    </a:cubicBezTo>
                    <a:cubicBezTo>
                      <a:pt x="0" y="11"/>
                      <a:pt x="2" y="7"/>
                      <a:pt x="5" y="4"/>
                    </a:cubicBezTo>
                    <a:cubicBezTo>
                      <a:pt x="8" y="1"/>
                      <a:pt x="12" y="0"/>
                      <a:pt x="16" y="0"/>
                    </a:cubicBezTo>
                    <a:cubicBezTo>
                      <a:pt x="20" y="0"/>
                      <a:pt x="24" y="1"/>
                      <a:pt x="27" y="4"/>
                    </a:cubicBezTo>
                    <a:cubicBezTo>
                      <a:pt x="33" y="10"/>
                      <a:pt x="33" y="20"/>
                      <a:pt x="27" y="26"/>
                    </a:cubicBezTo>
                    <a:cubicBezTo>
                      <a:pt x="24" y="29"/>
                      <a:pt x="20" y="31"/>
                      <a:pt x="16" y="31"/>
                    </a:cubicBezTo>
                    <a:close/>
                    <a:moveTo>
                      <a:pt x="16" y="4"/>
                    </a:moveTo>
                    <a:cubicBezTo>
                      <a:pt x="13" y="4"/>
                      <a:pt x="10" y="5"/>
                      <a:pt x="8" y="7"/>
                    </a:cubicBezTo>
                    <a:cubicBezTo>
                      <a:pt x="6" y="9"/>
                      <a:pt x="4" y="12"/>
                      <a:pt x="4" y="15"/>
                    </a:cubicBezTo>
                    <a:cubicBezTo>
                      <a:pt x="4" y="19"/>
                      <a:pt x="6" y="21"/>
                      <a:pt x="8" y="24"/>
                    </a:cubicBezTo>
                    <a:cubicBezTo>
                      <a:pt x="10" y="26"/>
                      <a:pt x="13" y="27"/>
                      <a:pt x="16" y="27"/>
                    </a:cubicBezTo>
                    <a:cubicBezTo>
                      <a:pt x="19" y="27"/>
                      <a:pt x="22" y="26"/>
                      <a:pt x="24" y="24"/>
                    </a:cubicBezTo>
                    <a:cubicBezTo>
                      <a:pt x="29" y="19"/>
                      <a:pt x="29" y="12"/>
                      <a:pt x="24" y="7"/>
                    </a:cubicBezTo>
                    <a:cubicBezTo>
                      <a:pt x="22" y="5"/>
                      <a:pt x="19" y="4"/>
                      <a:pt x="16"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grpSp>
        <p:grpSp>
          <p:nvGrpSpPr>
            <p:cNvPr id="10" name="Group 9"/>
            <p:cNvGrpSpPr/>
            <p:nvPr/>
          </p:nvGrpSpPr>
          <p:grpSpPr>
            <a:xfrm>
              <a:off x="11364912" y="0"/>
              <a:ext cx="674688" cy="6848476"/>
              <a:chOff x="11364912" y="0"/>
              <a:chExt cx="674688" cy="6848476"/>
            </a:xfrm>
            <a:gradFill flip="none" rotWithShape="1">
              <a:gsLst>
                <a:gs pos="0">
                  <a:schemeClr val="tx2">
                    <a:alpha val="80000"/>
                  </a:schemeClr>
                </a:gs>
                <a:gs pos="100000">
                  <a:schemeClr val="bg2">
                    <a:lumMod val="60000"/>
                    <a:lumOff val="40000"/>
                    <a:alpha val="60000"/>
                  </a:schemeClr>
                </a:gs>
              </a:gsLst>
              <a:lin ang="5400000" scaled="0"/>
              <a:tileRect/>
            </a:gradFill>
          </p:grpSpPr>
          <p:sp>
            <p:nvSpPr>
              <p:cNvPr id="11" name="Freeform 32"/>
              <p:cNvSpPr/>
              <p:nvPr/>
            </p:nvSpPr>
            <p:spPr bwMode="auto">
              <a:xfrm>
                <a:off x="11483975" y="0"/>
                <a:ext cx="417513" cy="512763"/>
              </a:xfrm>
              <a:custGeom>
                <a:avLst/>
                <a:gdLst/>
                <a:ahLst/>
                <a:cxnLst/>
                <a:rect l="0" t="0" r="r" b="b"/>
                <a:pathLst>
                  <a:path w="263" h="323">
                    <a:moveTo>
                      <a:pt x="12" y="323"/>
                    </a:moveTo>
                    <a:lnTo>
                      <a:pt x="0" y="314"/>
                    </a:lnTo>
                    <a:lnTo>
                      <a:pt x="203" y="108"/>
                    </a:lnTo>
                    <a:lnTo>
                      <a:pt x="248" y="0"/>
                    </a:lnTo>
                    <a:lnTo>
                      <a:pt x="263" y="6"/>
                    </a:lnTo>
                    <a:lnTo>
                      <a:pt x="218" y="117"/>
                    </a:lnTo>
                    <a:lnTo>
                      <a:pt x="218" y="117"/>
                    </a:lnTo>
                    <a:lnTo>
                      <a:pt x="12" y="323"/>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2" name="Freeform 33"/>
              <p:cNvSpPr>
                <a:spLocks noEditPoints="1"/>
              </p:cNvSpPr>
              <p:nvPr/>
            </p:nvSpPr>
            <p:spPr bwMode="auto">
              <a:xfrm>
                <a:off x="11364912" y="474663"/>
                <a:ext cx="157163" cy="152400"/>
              </a:xfrm>
              <a:custGeom>
                <a:avLst/>
                <a:gdLst/>
                <a:ahLst/>
                <a:cxnLst/>
                <a:rect l="0" t="0" r="r" b="b"/>
                <a:pathLst>
                  <a:path w="33" h="32">
                    <a:moveTo>
                      <a:pt x="17" y="32"/>
                    </a:moveTo>
                    <a:cubicBezTo>
                      <a:pt x="13" y="32"/>
                      <a:pt x="9" y="30"/>
                      <a:pt x="6" y="27"/>
                    </a:cubicBezTo>
                    <a:cubicBezTo>
                      <a:pt x="0" y="21"/>
                      <a:pt x="0" y="11"/>
                      <a:pt x="6" y="5"/>
                    </a:cubicBezTo>
                    <a:cubicBezTo>
                      <a:pt x="9" y="2"/>
                      <a:pt x="13" y="0"/>
                      <a:pt x="17" y="0"/>
                    </a:cubicBezTo>
                    <a:cubicBezTo>
                      <a:pt x="21" y="0"/>
                      <a:pt x="25" y="2"/>
                      <a:pt x="28" y="5"/>
                    </a:cubicBezTo>
                    <a:cubicBezTo>
                      <a:pt x="31" y="8"/>
                      <a:pt x="33" y="12"/>
                      <a:pt x="33" y="16"/>
                    </a:cubicBezTo>
                    <a:cubicBezTo>
                      <a:pt x="33" y="20"/>
                      <a:pt x="31" y="24"/>
                      <a:pt x="28" y="27"/>
                    </a:cubicBezTo>
                    <a:cubicBezTo>
                      <a:pt x="25" y="30"/>
                      <a:pt x="21" y="32"/>
                      <a:pt x="17" y="32"/>
                    </a:cubicBezTo>
                    <a:close/>
                    <a:moveTo>
                      <a:pt x="17" y="4"/>
                    </a:moveTo>
                    <a:cubicBezTo>
                      <a:pt x="14" y="4"/>
                      <a:pt x="11" y="6"/>
                      <a:pt x="9" y="8"/>
                    </a:cubicBezTo>
                    <a:cubicBezTo>
                      <a:pt x="4" y="12"/>
                      <a:pt x="4" y="20"/>
                      <a:pt x="9" y="24"/>
                    </a:cubicBezTo>
                    <a:cubicBezTo>
                      <a:pt x="11" y="27"/>
                      <a:pt x="14" y="28"/>
                      <a:pt x="17" y="28"/>
                    </a:cubicBezTo>
                    <a:cubicBezTo>
                      <a:pt x="20" y="28"/>
                      <a:pt x="23" y="27"/>
                      <a:pt x="26" y="24"/>
                    </a:cubicBezTo>
                    <a:cubicBezTo>
                      <a:pt x="30" y="20"/>
                      <a:pt x="30" y="12"/>
                      <a:pt x="26" y="8"/>
                    </a:cubicBezTo>
                    <a:cubicBezTo>
                      <a:pt x="23" y="6"/>
                      <a:pt x="20" y="4"/>
                      <a:pt x="17"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3" name="Freeform 34"/>
              <p:cNvSpPr>
                <a:spLocks noEditPoints="1"/>
              </p:cNvSpPr>
              <p:nvPr/>
            </p:nvSpPr>
            <p:spPr bwMode="auto">
              <a:xfrm>
                <a:off x="11631612" y="1539875"/>
                <a:ext cx="188913"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4" name="Freeform 35"/>
              <p:cNvSpPr/>
              <p:nvPr/>
            </p:nvSpPr>
            <p:spPr bwMode="auto">
              <a:xfrm>
                <a:off x="11531600" y="5694363"/>
                <a:ext cx="298450" cy="1154113"/>
              </a:xfrm>
              <a:custGeom>
                <a:avLst/>
                <a:gdLst/>
                <a:ahLst/>
                <a:cxnLst/>
                <a:rect l="0" t="0" r="r" b="b"/>
                <a:pathLst>
                  <a:path w="188" h="727">
                    <a:moveTo>
                      <a:pt x="15" y="727"/>
                    </a:moveTo>
                    <a:lnTo>
                      <a:pt x="0" y="727"/>
                    </a:lnTo>
                    <a:lnTo>
                      <a:pt x="0" y="407"/>
                    </a:lnTo>
                    <a:lnTo>
                      <a:pt x="0" y="407"/>
                    </a:lnTo>
                    <a:lnTo>
                      <a:pt x="176" y="0"/>
                    </a:lnTo>
                    <a:lnTo>
                      <a:pt x="188" y="6"/>
                    </a:lnTo>
                    <a:lnTo>
                      <a:pt x="15" y="410"/>
                    </a:lnTo>
                    <a:lnTo>
                      <a:pt x="15" y="727"/>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5" name="Freeform 36"/>
              <p:cNvSpPr>
                <a:spLocks noEditPoints="1"/>
              </p:cNvSpPr>
              <p:nvPr/>
            </p:nvSpPr>
            <p:spPr bwMode="auto">
              <a:xfrm>
                <a:off x="11772900" y="5551488"/>
                <a:ext cx="157163" cy="155575"/>
              </a:xfrm>
              <a:custGeom>
                <a:avLst/>
                <a:gdLst/>
                <a:ahLst/>
                <a:cxnLst/>
                <a:rect l="0" t="0" r="r" b="b"/>
                <a:pathLst>
                  <a:path w="33" h="33">
                    <a:moveTo>
                      <a:pt x="17" y="33"/>
                    </a:moveTo>
                    <a:cubicBezTo>
                      <a:pt x="8" y="33"/>
                      <a:pt x="0" y="25"/>
                      <a:pt x="0" y="16"/>
                    </a:cubicBezTo>
                    <a:cubicBezTo>
                      <a:pt x="0" y="7"/>
                      <a:pt x="8" y="0"/>
                      <a:pt x="17" y="0"/>
                    </a:cubicBezTo>
                    <a:cubicBezTo>
                      <a:pt x="26" y="0"/>
                      <a:pt x="33" y="7"/>
                      <a:pt x="33" y="16"/>
                    </a:cubicBezTo>
                    <a:cubicBezTo>
                      <a:pt x="33" y="25"/>
                      <a:pt x="26" y="33"/>
                      <a:pt x="17" y="33"/>
                    </a:cubicBezTo>
                    <a:close/>
                    <a:moveTo>
                      <a:pt x="17" y="4"/>
                    </a:moveTo>
                    <a:cubicBezTo>
                      <a:pt x="10" y="4"/>
                      <a:pt x="4" y="9"/>
                      <a:pt x="4" y="16"/>
                    </a:cubicBezTo>
                    <a:cubicBezTo>
                      <a:pt x="4" y="23"/>
                      <a:pt x="10" y="29"/>
                      <a:pt x="17" y="29"/>
                    </a:cubicBezTo>
                    <a:cubicBezTo>
                      <a:pt x="23" y="29"/>
                      <a:pt x="29" y="23"/>
                      <a:pt x="29" y="16"/>
                    </a:cubicBezTo>
                    <a:cubicBezTo>
                      <a:pt x="29" y="9"/>
                      <a:pt x="23" y="4"/>
                      <a:pt x="17"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6" name="Freeform 37"/>
              <p:cNvSpPr/>
              <p:nvPr/>
            </p:nvSpPr>
            <p:spPr bwMode="auto">
              <a:xfrm>
                <a:off x="11710987" y="4763"/>
                <a:ext cx="304800" cy="1544638"/>
              </a:xfrm>
              <a:custGeom>
                <a:avLst/>
                <a:gdLst/>
                <a:ahLst/>
                <a:cxnLst/>
                <a:rect l="0" t="0" r="r" b="b"/>
                <a:pathLst>
                  <a:path w="192" h="973">
                    <a:moveTo>
                      <a:pt x="15" y="973"/>
                    </a:moveTo>
                    <a:lnTo>
                      <a:pt x="0" y="973"/>
                    </a:lnTo>
                    <a:lnTo>
                      <a:pt x="0" y="790"/>
                    </a:lnTo>
                    <a:lnTo>
                      <a:pt x="174" y="614"/>
                    </a:lnTo>
                    <a:lnTo>
                      <a:pt x="174" y="0"/>
                    </a:lnTo>
                    <a:lnTo>
                      <a:pt x="192" y="0"/>
                    </a:lnTo>
                    <a:lnTo>
                      <a:pt x="192" y="620"/>
                    </a:lnTo>
                    <a:lnTo>
                      <a:pt x="15" y="796"/>
                    </a:lnTo>
                    <a:lnTo>
                      <a:pt x="15" y="973"/>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7" name="Freeform 38"/>
              <p:cNvSpPr>
                <a:spLocks noEditPoints="1"/>
              </p:cNvSpPr>
              <p:nvPr/>
            </p:nvSpPr>
            <p:spPr bwMode="auto">
              <a:xfrm>
                <a:off x="11636375" y="4867275"/>
                <a:ext cx="188913"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8" name="Freeform 39"/>
              <p:cNvSpPr/>
              <p:nvPr/>
            </p:nvSpPr>
            <p:spPr bwMode="auto">
              <a:xfrm>
                <a:off x="11441112" y="5046663"/>
                <a:ext cx="307975" cy="1801813"/>
              </a:xfrm>
              <a:custGeom>
                <a:avLst/>
                <a:gdLst/>
                <a:ahLst/>
                <a:cxnLst/>
                <a:rect l="0" t="0" r="r" b="b"/>
                <a:pathLst>
                  <a:path w="194" h="1135">
                    <a:moveTo>
                      <a:pt x="18" y="1135"/>
                    </a:moveTo>
                    <a:lnTo>
                      <a:pt x="0" y="1135"/>
                    </a:lnTo>
                    <a:lnTo>
                      <a:pt x="0" y="354"/>
                    </a:lnTo>
                    <a:lnTo>
                      <a:pt x="176" y="177"/>
                    </a:lnTo>
                    <a:lnTo>
                      <a:pt x="176" y="0"/>
                    </a:lnTo>
                    <a:lnTo>
                      <a:pt x="194" y="0"/>
                    </a:lnTo>
                    <a:lnTo>
                      <a:pt x="194" y="183"/>
                    </a:lnTo>
                    <a:lnTo>
                      <a:pt x="18" y="360"/>
                    </a:lnTo>
                    <a:lnTo>
                      <a:pt x="18" y="113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9" name="Freeform 40"/>
              <p:cNvSpPr>
                <a:spLocks noEditPoints="1"/>
              </p:cNvSpPr>
              <p:nvPr/>
            </p:nvSpPr>
            <p:spPr bwMode="auto">
              <a:xfrm>
                <a:off x="11849100" y="64166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0" name="Rectangle 41"/>
              <p:cNvSpPr>
                <a:spLocks noChangeArrowheads="1"/>
              </p:cNvSpPr>
              <p:nvPr/>
            </p:nvSpPr>
            <p:spPr bwMode="auto">
              <a:xfrm>
                <a:off x="11939587" y="6596063"/>
                <a:ext cx="23813" cy="252413"/>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sp>
        </p:grpSp>
      </p:grpSp>
      <p:sp>
        <p:nvSpPr>
          <p:cNvPr id="2" name="Title Placeholder 1"/>
          <p:cNvSpPr>
            <a:spLocks noGrp="1"/>
          </p:cNvSpPr>
          <p:nvPr>
            <p:ph type="title"/>
          </p:nvPr>
        </p:nvSpPr>
        <p:spPr>
          <a:xfrm>
            <a:off x="1141413" y="618518"/>
            <a:ext cx="9905998" cy="1478570"/>
          </a:xfrm>
          <a:prstGeom prst="rect">
            <a:avLst/>
          </a:prstGeom>
        </p:spPr>
        <p:txBody>
          <a:bodyPr vert="horz" lIns="91440" tIns="45720" rIns="91440" bIns="45720" rtlCol="0" anchor="ctr">
            <a:normAutofit/>
          </a:bodyPr>
          <a:lstStyle/>
          <a:p>
            <a:endParaRPr lang="en-US" dirty="0"/>
          </a:p>
        </p:txBody>
      </p:sp>
      <p:sp>
        <p:nvSpPr>
          <p:cNvPr id="3" name="Text Placeholder 2"/>
          <p:cNvSpPr>
            <a:spLocks noGrp="1"/>
          </p:cNvSpPr>
          <p:nvPr>
            <p:ph type="body" idx="1"/>
          </p:nvPr>
        </p:nvSpPr>
        <p:spPr>
          <a:xfrm>
            <a:off x="1141412" y="2249487"/>
            <a:ext cx="9905999" cy="3541714"/>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7456921" y="6378127"/>
            <a:ext cx="2743200" cy="365125"/>
          </a:xfrm>
          <a:prstGeom prst="rect">
            <a:avLst/>
          </a:prstGeom>
        </p:spPr>
        <p:txBody>
          <a:bodyPr vert="horz" lIns="91440" tIns="45720" rIns="91440" bIns="45720" rtlCol="0" anchor="ctr"/>
          <a:lstStyle>
            <a:lvl1pPr algn="r">
              <a:defRPr sz="1050">
                <a:solidFill>
                  <a:schemeClr val="bg1"/>
                </a:solidFill>
              </a:defRPr>
            </a:lvl1pPr>
          </a:lstStyle>
          <a:p>
            <a:endParaRPr lang="en-US" dirty="0"/>
          </a:p>
        </p:txBody>
      </p:sp>
      <p:sp>
        <p:nvSpPr>
          <p:cNvPr id="5" name="Footer Placeholder 4"/>
          <p:cNvSpPr>
            <a:spLocks noGrp="1"/>
          </p:cNvSpPr>
          <p:nvPr>
            <p:ph type="ftr" sz="quarter" idx="3"/>
          </p:nvPr>
        </p:nvSpPr>
        <p:spPr>
          <a:xfrm>
            <a:off x="1141411" y="6367368"/>
            <a:ext cx="6239309" cy="365125"/>
          </a:xfrm>
          <a:prstGeom prst="rect">
            <a:avLst/>
          </a:prstGeom>
        </p:spPr>
        <p:txBody>
          <a:bodyPr vert="horz" lIns="91440" tIns="45720" rIns="91440" bIns="45720" rtlCol="0" anchor="ctr"/>
          <a:lstStyle>
            <a:lvl1pPr algn="l">
              <a:defRPr sz="1050" cap="all" baseline="0">
                <a:solidFill>
                  <a:schemeClr val="bg1"/>
                </a:solidFill>
              </a:defRPr>
            </a:lvl1pPr>
          </a:lstStyle>
          <a:p>
            <a:r>
              <a:rPr lang="en-US" dirty="0"/>
              <a:t>Add Webinar Date Here</a:t>
            </a:r>
          </a:p>
        </p:txBody>
      </p:sp>
      <p:sp>
        <p:nvSpPr>
          <p:cNvPr id="6" name="Slide Number Placeholder 5"/>
          <p:cNvSpPr>
            <a:spLocks noGrp="1"/>
          </p:cNvSpPr>
          <p:nvPr>
            <p:ph type="sldNum" sz="quarter" idx="4"/>
          </p:nvPr>
        </p:nvSpPr>
        <p:spPr>
          <a:xfrm>
            <a:off x="10276321" y="6378127"/>
            <a:ext cx="771089" cy="365125"/>
          </a:xfrm>
          <a:prstGeom prst="rect">
            <a:avLst/>
          </a:prstGeom>
        </p:spPr>
        <p:txBody>
          <a:bodyPr vert="horz" lIns="91440" tIns="45720" rIns="91440" bIns="45720" rtlCol="0" anchor="ctr"/>
          <a:lstStyle>
            <a:lvl1pPr algn="r">
              <a:defRPr sz="1200">
                <a:solidFill>
                  <a:schemeClr val="bg1"/>
                </a:solidFill>
              </a:defRPr>
            </a:lvl1pPr>
          </a:lstStyle>
          <a:p>
            <a:fld id="{CE2919DE-2D43-4A66-BAB4-E73DD29546D8}" type="slidenum">
              <a:rPr lang="en-US" smtClean="0"/>
              <a:pPr/>
              <a:t>‹#›</a:t>
            </a:fld>
            <a:endParaRPr lang="en-US" dirty="0"/>
          </a:p>
        </p:txBody>
      </p:sp>
      <p:grpSp>
        <p:nvGrpSpPr>
          <p:cNvPr id="51" name="Group 50">
            <a:extLst>
              <a:ext uri="{FF2B5EF4-FFF2-40B4-BE49-F238E27FC236}">
                <a16:creationId xmlns:a16="http://schemas.microsoft.com/office/drawing/2014/main" id="{C4255178-69AF-489B-9FC3-EC018F6B2E09}"/>
              </a:ext>
            </a:extLst>
          </p:cNvPr>
          <p:cNvGrpSpPr/>
          <p:nvPr userDrawn="1"/>
        </p:nvGrpSpPr>
        <p:grpSpPr>
          <a:xfrm>
            <a:off x="11107977" y="6295232"/>
            <a:ext cx="1028221" cy="517525"/>
            <a:chOff x="11117501" y="6302009"/>
            <a:chExt cx="1028221" cy="517525"/>
          </a:xfrm>
        </p:grpSpPr>
        <p:pic>
          <p:nvPicPr>
            <p:cNvPr id="48" name="Picture 12">
              <a:extLst>
                <a:ext uri="{FF2B5EF4-FFF2-40B4-BE49-F238E27FC236}">
                  <a16:creationId xmlns:a16="http://schemas.microsoft.com/office/drawing/2014/main" id="{668A9E96-48DD-453D-986C-C043AA6F2A51}"/>
                </a:ext>
              </a:extLst>
            </p:cNvPr>
            <p:cNvPicPr>
              <a:picLocks noChangeAspect="1"/>
            </p:cNvPicPr>
            <p:nvPr userDrawn="1"/>
          </p:nvPicPr>
          <p:blipFill>
            <a:blip r:embed="rId21">
              <a:extLst>
                <a:ext uri="{28A0092B-C50C-407E-A947-70E740481C1C}">
                  <a14:useLocalDpi xmlns:a14="http://schemas.microsoft.com/office/drawing/2010/main" val="0"/>
                </a:ext>
              </a:extLst>
            </a:blip>
            <a:srcRect/>
            <a:stretch>
              <a:fillRect/>
            </a:stretch>
          </p:blipFill>
          <p:spPr bwMode="auto">
            <a:xfrm>
              <a:off x="11117501" y="6302009"/>
              <a:ext cx="404171" cy="517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9" name="Picture 2">
              <a:extLst>
                <a:ext uri="{FF2B5EF4-FFF2-40B4-BE49-F238E27FC236}">
                  <a16:creationId xmlns:a16="http://schemas.microsoft.com/office/drawing/2014/main" id="{295840B2-2AA4-42C7-914A-FC828205578D}"/>
                </a:ext>
              </a:extLst>
            </p:cNvPr>
            <p:cNvPicPr>
              <a:picLocks noChangeAspect="1" noChangeArrowheads="1"/>
            </p:cNvPicPr>
            <p:nvPr userDrawn="1"/>
          </p:nvPicPr>
          <p:blipFill>
            <a:blip r:embed="rId22" cstate="hqprint">
              <a:extLst>
                <a:ext uri="{28A0092B-C50C-407E-A947-70E740481C1C}">
                  <a14:useLocalDpi xmlns:a14="http://schemas.microsoft.com/office/drawing/2010/main" val="0"/>
                </a:ext>
              </a:extLst>
            </a:blip>
            <a:srcRect/>
            <a:stretch>
              <a:fillRect/>
            </a:stretch>
          </p:blipFill>
          <p:spPr bwMode="auto">
            <a:xfrm>
              <a:off x="11519821" y="6302009"/>
              <a:ext cx="625901" cy="517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extLst>
      <p:ext uri="{BB962C8B-B14F-4D97-AF65-F5344CB8AC3E}">
        <p14:creationId xmlns:p14="http://schemas.microsoft.com/office/powerpoint/2010/main" val="369839397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Lst>
  <p:hf hdr="0" ftr="0" dt="0"/>
  <p:txStyles>
    <p:titleStyle>
      <a:lvl1pPr algn="l" defTabSz="914400" rtl="0" eaLnBrk="1" latinLnBrk="0" hangingPunct="1">
        <a:lnSpc>
          <a:spcPct val="90000"/>
        </a:lnSpc>
        <a:spcBef>
          <a:spcPct val="0"/>
        </a:spcBef>
        <a:buNone/>
        <a:defRPr sz="3600" kern="1200" cap="all" baseline="0">
          <a:solidFill>
            <a:schemeClr val="bg1"/>
          </a:solidFill>
          <a:latin typeface="+mj-lt"/>
          <a:ea typeface="+mj-ea"/>
          <a:cs typeface="+mj-cs"/>
        </a:defRPr>
      </a:lvl1pPr>
    </p:titleStyle>
    <p:bodyStyle>
      <a:lvl1pPr marL="228600" indent="-228600" algn="l" defTabSz="914400" rtl="0" eaLnBrk="1" latinLnBrk="0" hangingPunct="1">
        <a:lnSpc>
          <a:spcPct val="120000"/>
        </a:lnSpc>
        <a:spcBef>
          <a:spcPts val="1000"/>
        </a:spcBef>
        <a:buSzPct val="125000"/>
        <a:buFont typeface="Arial" panose="020B0604020202020204" pitchFamily="34" charset="0"/>
        <a:buChar char="•"/>
        <a:defRPr sz="2400" kern="1200">
          <a:solidFill>
            <a:schemeClr val="bg1"/>
          </a:solidFill>
          <a:latin typeface="+mn-lt"/>
          <a:ea typeface="+mn-ea"/>
          <a:cs typeface="+mn-cs"/>
        </a:defRPr>
      </a:lvl1pPr>
      <a:lvl2pPr marL="685800" indent="-228600" algn="l" defTabSz="914400" rtl="0" eaLnBrk="1" latinLnBrk="0" hangingPunct="1">
        <a:lnSpc>
          <a:spcPct val="120000"/>
        </a:lnSpc>
        <a:spcBef>
          <a:spcPts val="500"/>
        </a:spcBef>
        <a:buSzPct val="125000"/>
        <a:buFont typeface="Arial" panose="020B0604020202020204" pitchFamily="34" charset="0"/>
        <a:buChar char="•"/>
        <a:defRPr sz="2000" kern="1200">
          <a:solidFill>
            <a:schemeClr val="bg1"/>
          </a:solidFill>
          <a:latin typeface="+mn-lt"/>
          <a:ea typeface="+mn-ea"/>
          <a:cs typeface="+mn-cs"/>
        </a:defRPr>
      </a:lvl2pPr>
      <a:lvl3pPr marL="1143000" indent="-228600" algn="l" defTabSz="914400" rtl="0" eaLnBrk="1" latinLnBrk="0" hangingPunct="1">
        <a:lnSpc>
          <a:spcPct val="120000"/>
        </a:lnSpc>
        <a:spcBef>
          <a:spcPts val="500"/>
        </a:spcBef>
        <a:buSzPct val="125000"/>
        <a:buFont typeface="Arial" panose="020B0604020202020204" pitchFamily="34" charset="0"/>
        <a:buChar char="•"/>
        <a:defRPr sz="1800" kern="1200">
          <a:solidFill>
            <a:schemeClr val="bg1"/>
          </a:solidFill>
          <a:latin typeface="+mn-lt"/>
          <a:ea typeface="+mn-ea"/>
          <a:cs typeface="+mn-cs"/>
        </a:defRPr>
      </a:lvl3pPr>
      <a:lvl4pPr marL="16002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bg1"/>
          </a:solidFill>
          <a:latin typeface="+mn-lt"/>
          <a:ea typeface="+mn-ea"/>
          <a:cs typeface="+mn-cs"/>
        </a:defRPr>
      </a:lvl4pPr>
      <a:lvl5pPr marL="20574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bg1"/>
          </a:solidFill>
          <a:latin typeface="+mn-lt"/>
          <a:ea typeface="+mn-ea"/>
          <a:cs typeface="+mn-cs"/>
        </a:defRPr>
      </a:lvl5pPr>
      <a:lvl6pPr marL="25146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2.emf"/><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jpg"/><Relationship Id="rId1" Type="http://schemas.openxmlformats.org/officeDocument/2006/relationships/slideLayout" Target="../slideLayouts/slideLayout15.xml"/><Relationship Id="rId4" Type="http://schemas.openxmlformats.org/officeDocument/2006/relationships/image" Target="../media/image9.jpg"/></Relationships>
</file>

<file path=ppt/slides/_rels/slide40.xml.rels><?xml version="1.0" encoding="UTF-8" standalone="yes"?>
<Relationships xmlns="http://schemas.openxmlformats.org/package/2006/relationships"><Relationship Id="rId3" Type="http://schemas.openxmlformats.org/officeDocument/2006/relationships/image" Target="../media/image21.gif"/><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21.gif"/><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21.gif"/><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hyperlink" Target="https://www.archives.nysed.gov/sites/archives/files/developing_policy_for_managing_email.pdf" TargetMode="External"/><Relationship Id="rId2" Type="http://schemas.openxmlformats.org/officeDocument/2006/relationships/notesSlide" Target="../notesSlides/notesSlide27.xml"/><Relationship Id="rId1" Type="http://schemas.openxmlformats.org/officeDocument/2006/relationships/slideLayout" Target="../slideLayouts/slideLayout2.xml"/><Relationship Id="rId6" Type="http://schemas.openxmlformats.org/officeDocument/2006/relationships/hyperlink" Target="mailto:recmgmt@nysed.gov" TargetMode="External"/><Relationship Id="rId5" Type="http://schemas.openxmlformats.org/officeDocument/2006/relationships/hyperlink" Target="http://www.archives.nysed.gov/publications/records-management" TargetMode="External"/><Relationship Id="rId4" Type="http://schemas.openxmlformats.org/officeDocument/2006/relationships/image" Target="../media/image24.jpg"/></Relationships>
</file>

<file path=ppt/slides/_rels/slide46.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D0590F-8228-44E4-A5EA-A1F3BAE9FC05}"/>
              </a:ext>
            </a:extLst>
          </p:cNvPr>
          <p:cNvSpPr>
            <a:spLocks noGrp="1"/>
          </p:cNvSpPr>
          <p:nvPr>
            <p:ph type="ctrTitle"/>
          </p:nvPr>
        </p:nvSpPr>
        <p:spPr/>
        <p:txBody>
          <a:bodyPr/>
          <a:lstStyle/>
          <a:p>
            <a:r>
              <a:rPr lang="en-US" dirty="0">
                <a:solidFill>
                  <a:schemeClr val="tx1"/>
                </a:solidFill>
              </a:rPr>
              <a:t>Lessons Learned</a:t>
            </a:r>
          </a:p>
        </p:txBody>
      </p:sp>
      <p:sp>
        <p:nvSpPr>
          <p:cNvPr id="3" name="Subtitle 2">
            <a:extLst>
              <a:ext uri="{FF2B5EF4-FFF2-40B4-BE49-F238E27FC236}">
                <a16:creationId xmlns:a16="http://schemas.microsoft.com/office/drawing/2014/main" id="{D6B12E15-0A0A-413B-84A8-B43A8DE4E79F}"/>
              </a:ext>
            </a:extLst>
          </p:cNvPr>
          <p:cNvSpPr>
            <a:spLocks noGrp="1"/>
          </p:cNvSpPr>
          <p:nvPr>
            <p:ph type="subTitle" idx="1"/>
          </p:nvPr>
        </p:nvSpPr>
        <p:spPr/>
        <p:txBody>
          <a:bodyPr/>
          <a:lstStyle/>
          <a:p>
            <a:r>
              <a:rPr lang="en-US" dirty="0">
                <a:solidFill>
                  <a:schemeClr val="tx1"/>
                </a:solidFill>
              </a:rPr>
              <a:t>Real world experiences in applying the capstone approach</a:t>
            </a:r>
            <a:endParaRPr lang="en-US" dirty="0"/>
          </a:p>
        </p:txBody>
      </p:sp>
    </p:spTree>
    <p:extLst>
      <p:ext uri="{BB962C8B-B14F-4D97-AF65-F5344CB8AC3E}">
        <p14:creationId xmlns:p14="http://schemas.microsoft.com/office/powerpoint/2010/main" val="397653125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0477A2-9526-4985-814E-50F0FFE8632E}"/>
              </a:ext>
            </a:extLst>
          </p:cNvPr>
          <p:cNvSpPr>
            <a:spLocks noGrp="1"/>
          </p:cNvSpPr>
          <p:nvPr>
            <p:ph type="title"/>
          </p:nvPr>
        </p:nvSpPr>
        <p:spPr/>
        <p:txBody>
          <a:bodyPr/>
          <a:lstStyle/>
          <a:p>
            <a:r>
              <a:rPr lang="en-US" dirty="0"/>
              <a:t>City’s Approach to Capstone: </a:t>
            </a:r>
            <a:r>
              <a:rPr lang="en-US" dirty="0" err="1"/>
              <a:t>C.o.r.E</a:t>
            </a:r>
            <a:endParaRPr lang="en-US" dirty="0"/>
          </a:p>
        </p:txBody>
      </p:sp>
      <p:sp>
        <p:nvSpPr>
          <p:cNvPr id="3" name="Content Placeholder 2">
            <a:extLst>
              <a:ext uri="{FF2B5EF4-FFF2-40B4-BE49-F238E27FC236}">
                <a16:creationId xmlns:a16="http://schemas.microsoft.com/office/drawing/2014/main" id="{06643668-6C42-7621-186C-576155C4C48D}"/>
              </a:ext>
            </a:extLst>
          </p:cNvPr>
          <p:cNvSpPr>
            <a:spLocks noGrp="1"/>
          </p:cNvSpPr>
          <p:nvPr>
            <p:ph idx="1"/>
          </p:nvPr>
        </p:nvSpPr>
        <p:spPr>
          <a:xfrm>
            <a:off x="1141412" y="2249487"/>
            <a:ext cx="7373001" cy="3541714"/>
          </a:xfrm>
        </p:spPr>
        <p:txBody>
          <a:bodyPr/>
          <a:lstStyle/>
          <a:p>
            <a:r>
              <a:rPr lang="en-US" dirty="0"/>
              <a:t>C.O.R.E – Capture, Organize, Retain, Email (nifty visual pun)</a:t>
            </a:r>
          </a:p>
          <a:p>
            <a:r>
              <a:rPr lang="en-US" dirty="0"/>
              <a:t>Launched during two complementary “stream-lining” projects: job classification study and retention schedule simplification</a:t>
            </a:r>
          </a:p>
          <a:p>
            <a:pPr marL="0" indent="0">
              <a:buNone/>
            </a:pPr>
            <a:endParaRPr lang="en-US" dirty="0"/>
          </a:p>
          <a:p>
            <a:pPr marL="0" indent="0">
              <a:buNone/>
            </a:pPr>
            <a:endParaRPr lang="en-US" dirty="0"/>
          </a:p>
          <a:p>
            <a:endParaRPr lang="en-US" dirty="0"/>
          </a:p>
        </p:txBody>
      </p:sp>
      <p:sp>
        <p:nvSpPr>
          <p:cNvPr id="4" name="Slide Number Placeholder 3">
            <a:extLst>
              <a:ext uri="{FF2B5EF4-FFF2-40B4-BE49-F238E27FC236}">
                <a16:creationId xmlns:a16="http://schemas.microsoft.com/office/drawing/2014/main" id="{538C6B6D-1DE8-924E-39CD-319D1BD6B0AF}"/>
              </a:ext>
            </a:extLst>
          </p:cNvPr>
          <p:cNvSpPr>
            <a:spLocks noGrp="1"/>
          </p:cNvSpPr>
          <p:nvPr>
            <p:ph type="sldNum" sz="quarter" idx="12"/>
          </p:nvPr>
        </p:nvSpPr>
        <p:spPr/>
        <p:txBody>
          <a:bodyPr/>
          <a:lstStyle/>
          <a:p>
            <a:fld id="{CE2919DE-2D43-4A66-BAB4-E73DD29546D8}" type="slidenum">
              <a:rPr lang="en-US" smtClean="0"/>
              <a:pPr/>
              <a:t>10</a:t>
            </a:fld>
            <a:endParaRPr lang="en-US" dirty="0"/>
          </a:p>
        </p:txBody>
      </p:sp>
      <p:pic>
        <p:nvPicPr>
          <p:cNvPr id="5" name="Picture 4">
            <a:extLst>
              <a:ext uri="{FF2B5EF4-FFF2-40B4-BE49-F238E27FC236}">
                <a16:creationId xmlns:a16="http://schemas.microsoft.com/office/drawing/2014/main" id="{F0724785-D92E-392C-5AC8-AD1719B5E7E9}"/>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8679692" y="2121706"/>
            <a:ext cx="1838325" cy="3844290"/>
          </a:xfrm>
          <a:prstGeom prst="rect">
            <a:avLst/>
          </a:prstGeom>
          <a:noFill/>
          <a:ln>
            <a:noFill/>
          </a:ln>
        </p:spPr>
      </p:pic>
    </p:spTree>
    <p:extLst>
      <p:ext uri="{BB962C8B-B14F-4D97-AF65-F5344CB8AC3E}">
        <p14:creationId xmlns:p14="http://schemas.microsoft.com/office/powerpoint/2010/main" val="78039966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0477A2-9526-4985-814E-50F0FFE8632E}"/>
              </a:ext>
            </a:extLst>
          </p:cNvPr>
          <p:cNvSpPr>
            <a:spLocks noGrp="1"/>
          </p:cNvSpPr>
          <p:nvPr>
            <p:ph type="title"/>
          </p:nvPr>
        </p:nvSpPr>
        <p:spPr/>
        <p:txBody>
          <a:bodyPr/>
          <a:lstStyle/>
          <a:p>
            <a:r>
              <a:rPr lang="en-US" dirty="0"/>
              <a:t>City’s Approach to Capstone: </a:t>
            </a:r>
            <a:r>
              <a:rPr lang="en-US" dirty="0" err="1"/>
              <a:t>C.o.r.E</a:t>
            </a:r>
            <a:endParaRPr lang="en-US" dirty="0"/>
          </a:p>
        </p:txBody>
      </p:sp>
      <p:sp>
        <p:nvSpPr>
          <p:cNvPr id="3" name="Content Placeholder 2">
            <a:extLst>
              <a:ext uri="{FF2B5EF4-FFF2-40B4-BE49-F238E27FC236}">
                <a16:creationId xmlns:a16="http://schemas.microsoft.com/office/drawing/2014/main" id="{06643668-6C42-7621-186C-576155C4C48D}"/>
              </a:ext>
            </a:extLst>
          </p:cNvPr>
          <p:cNvSpPr>
            <a:spLocks noGrp="1"/>
          </p:cNvSpPr>
          <p:nvPr>
            <p:ph idx="1"/>
          </p:nvPr>
        </p:nvSpPr>
        <p:spPr>
          <a:xfrm>
            <a:off x="1141414" y="2097088"/>
            <a:ext cx="3579680" cy="1478570"/>
          </a:xfrm>
        </p:spPr>
        <p:txBody>
          <a:bodyPr>
            <a:normAutofit fontScale="85000" lnSpcReduction="20000"/>
          </a:bodyPr>
          <a:lstStyle/>
          <a:p>
            <a:r>
              <a:rPr lang="en-US" dirty="0"/>
              <a:t>Settled on retention periods as 4 year / 10 year / Permanent</a:t>
            </a:r>
          </a:p>
          <a:p>
            <a:r>
              <a:rPr lang="en-US" dirty="0"/>
              <a:t>Retention periods mapped to job classifications</a:t>
            </a:r>
          </a:p>
        </p:txBody>
      </p:sp>
      <p:sp>
        <p:nvSpPr>
          <p:cNvPr id="4" name="Slide Number Placeholder 3">
            <a:extLst>
              <a:ext uri="{FF2B5EF4-FFF2-40B4-BE49-F238E27FC236}">
                <a16:creationId xmlns:a16="http://schemas.microsoft.com/office/drawing/2014/main" id="{538C6B6D-1DE8-924E-39CD-319D1BD6B0AF}"/>
              </a:ext>
            </a:extLst>
          </p:cNvPr>
          <p:cNvSpPr>
            <a:spLocks noGrp="1"/>
          </p:cNvSpPr>
          <p:nvPr>
            <p:ph type="sldNum" sz="quarter" idx="12"/>
          </p:nvPr>
        </p:nvSpPr>
        <p:spPr/>
        <p:txBody>
          <a:bodyPr/>
          <a:lstStyle/>
          <a:p>
            <a:fld id="{CE2919DE-2D43-4A66-BAB4-E73DD29546D8}" type="slidenum">
              <a:rPr lang="en-US" smtClean="0"/>
              <a:pPr/>
              <a:t>11</a:t>
            </a:fld>
            <a:endParaRPr lang="en-US" dirty="0"/>
          </a:p>
        </p:txBody>
      </p:sp>
      <p:pic>
        <p:nvPicPr>
          <p:cNvPr id="7" name="Content Placeholder 4">
            <a:extLst>
              <a:ext uri="{FF2B5EF4-FFF2-40B4-BE49-F238E27FC236}">
                <a16:creationId xmlns:a16="http://schemas.microsoft.com/office/drawing/2014/main" id="{05468E89-96D0-F708-839A-061F6E58735A}"/>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4721093" y="2169891"/>
            <a:ext cx="5940773" cy="3399309"/>
          </a:xfrm>
          <a:prstGeom prst="rect">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150998859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7A2B2A-397D-4420-AD9A-0020C8E441FC}"/>
              </a:ext>
            </a:extLst>
          </p:cNvPr>
          <p:cNvSpPr>
            <a:spLocks noGrp="1"/>
          </p:cNvSpPr>
          <p:nvPr>
            <p:ph type="title"/>
          </p:nvPr>
        </p:nvSpPr>
        <p:spPr/>
        <p:txBody>
          <a:bodyPr/>
          <a:lstStyle/>
          <a:p>
            <a:r>
              <a:rPr lang="en-US" dirty="0">
                <a:solidFill>
                  <a:schemeClr val="bg1"/>
                </a:solidFill>
              </a:rPr>
              <a:t>CORE Pilot</a:t>
            </a:r>
          </a:p>
        </p:txBody>
      </p:sp>
      <p:sp>
        <p:nvSpPr>
          <p:cNvPr id="4" name="Slide Number Placeholder 3">
            <a:extLst>
              <a:ext uri="{FF2B5EF4-FFF2-40B4-BE49-F238E27FC236}">
                <a16:creationId xmlns:a16="http://schemas.microsoft.com/office/drawing/2014/main" id="{EDB849B0-146D-4BAA-8CAE-E933A4534BDC}"/>
              </a:ext>
            </a:extLst>
          </p:cNvPr>
          <p:cNvSpPr>
            <a:spLocks noGrp="1"/>
          </p:cNvSpPr>
          <p:nvPr>
            <p:ph type="sldNum" sz="quarter" idx="12"/>
          </p:nvPr>
        </p:nvSpPr>
        <p:spPr/>
        <p:txBody>
          <a:bodyPr/>
          <a:lstStyle/>
          <a:p>
            <a:fld id="{CE2919DE-2D43-4A66-BAB4-E73DD29546D8}" type="slidenum">
              <a:rPr lang="en-US" smtClean="0"/>
              <a:t>12</a:t>
            </a:fld>
            <a:endParaRPr lang="en-US"/>
          </a:p>
        </p:txBody>
      </p:sp>
      <p:sp>
        <p:nvSpPr>
          <p:cNvPr id="7" name="Content Placeholder 6">
            <a:extLst>
              <a:ext uri="{FF2B5EF4-FFF2-40B4-BE49-F238E27FC236}">
                <a16:creationId xmlns:a16="http://schemas.microsoft.com/office/drawing/2014/main" id="{19B63279-0B7D-3490-3487-B7893D7CEA0C}"/>
              </a:ext>
            </a:extLst>
          </p:cNvPr>
          <p:cNvSpPr>
            <a:spLocks noGrp="1"/>
          </p:cNvSpPr>
          <p:nvPr>
            <p:ph idx="1"/>
          </p:nvPr>
        </p:nvSpPr>
        <p:spPr>
          <a:xfrm>
            <a:off x="1141410" y="1893691"/>
            <a:ext cx="9905999" cy="3541714"/>
          </a:xfrm>
        </p:spPr>
        <p:txBody>
          <a:bodyPr/>
          <a:lstStyle/>
          <a:p>
            <a:pPr marL="0" indent="0">
              <a:buNone/>
            </a:pPr>
            <a:r>
              <a:rPr lang="en-US" b="1" dirty="0"/>
              <a:t>Two Phases </a:t>
            </a:r>
          </a:p>
          <a:p>
            <a:r>
              <a:rPr lang="en-US" dirty="0"/>
              <a:t>Phase I – Proof of Concept (against test accounts)</a:t>
            </a:r>
          </a:p>
          <a:p>
            <a:r>
              <a:rPr lang="en-US" dirty="0"/>
              <a:t>Phase II – Pilot itself (50 user, cross-bureau, participants)</a:t>
            </a:r>
          </a:p>
        </p:txBody>
      </p:sp>
    </p:spTree>
    <p:extLst>
      <p:ext uri="{BB962C8B-B14F-4D97-AF65-F5344CB8AC3E}">
        <p14:creationId xmlns:p14="http://schemas.microsoft.com/office/powerpoint/2010/main" val="406823298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7A2B2A-397D-4420-AD9A-0020C8E441FC}"/>
              </a:ext>
            </a:extLst>
          </p:cNvPr>
          <p:cNvSpPr>
            <a:spLocks noGrp="1"/>
          </p:cNvSpPr>
          <p:nvPr>
            <p:ph type="title"/>
          </p:nvPr>
        </p:nvSpPr>
        <p:spPr/>
        <p:txBody>
          <a:bodyPr/>
          <a:lstStyle/>
          <a:p>
            <a:r>
              <a:rPr lang="en-US" dirty="0">
                <a:solidFill>
                  <a:schemeClr val="bg1"/>
                </a:solidFill>
              </a:rPr>
              <a:t>CORE Pilot</a:t>
            </a:r>
          </a:p>
        </p:txBody>
      </p:sp>
      <p:sp>
        <p:nvSpPr>
          <p:cNvPr id="4" name="Slide Number Placeholder 3">
            <a:extLst>
              <a:ext uri="{FF2B5EF4-FFF2-40B4-BE49-F238E27FC236}">
                <a16:creationId xmlns:a16="http://schemas.microsoft.com/office/drawing/2014/main" id="{EDB849B0-146D-4BAA-8CAE-E933A4534BDC}"/>
              </a:ext>
            </a:extLst>
          </p:cNvPr>
          <p:cNvSpPr>
            <a:spLocks noGrp="1"/>
          </p:cNvSpPr>
          <p:nvPr>
            <p:ph type="sldNum" sz="quarter" idx="12"/>
          </p:nvPr>
        </p:nvSpPr>
        <p:spPr/>
        <p:txBody>
          <a:bodyPr/>
          <a:lstStyle/>
          <a:p>
            <a:fld id="{CE2919DE-2D43-4A66-BAB4-E73DD29546D8}" type="slidenum">
              <a:rPr lang="en-US" smtClean="0"/>
              <a:t>13</a:t>
            </a:fld>
            <a:endParaRPr lang="en-US"/>
          </a:p>
        </p:txBody>
      </p:sp>
      <p:sp>
        <p:nvSpPr>
          <p:cNvPr id="7" name="Content Placeholder 6">
            <a:extLst>
              <a:ext uri="{FF2B5EF4-FFF2-40B4-BE49-F238E27FC236}">
                <a16:creationId xmlns:a16="http://schemas.microsoft.com/office/drawing/2014/main" id="{19B63279-0B7D-3490-3487-B7893D7CEA0C}"/>
              </a:ext>
            </a:extLst>
          </p:cNvPr>
          <p:cNvSpPr>
            <a:spLocks noGrp="1"/>
          </p:cNvSpPr>
          <p:nvPr>
            <p:ph idx="1"/>
          </p:nvPr>
        </p:nvSpPr>
        <p:spPr>
          <a:xfrm>
            <a:off x="1141413" y="1828800"/>
            <a:ext cx="4954588" cy="3962401"/>
          </a:xfrm>
        </p:spPr>
        <p:txBody>
          <a:bodyPr/>
          <a:lstStyle/>
          <a:p>
            <a:r>
              <a:rPr lang="en-US" dirty="0"/>
              <a:t>Administration Documentation (for IT and Archives Staff)</a:t>
            </a:r>
          </a:p>
        </p:txBody>
      </p:sp>
      <p:pic>
        <p:nvPicPr>
          <p:cNvPr id="10" name="Picture 9">
            <a:extLst>
              <a:ext uri="{FF2B5EF4-FFF2-40B4-BE49-F238E27FC236}">
                <a16:creationId xmlns:a16="http://schemas.microsoft.com/office/drawing/2014/main" id="{CE2EDBAC-62D6-1E2D-0DC0-3FF10672F45E}"/>
              </a:ext>
            </a:extLst>
          </p:cNvPr>
          <p:cNvPicPr>
            <a:picLocks noChangeAspect="1"/>
          </p:cNvPicPr>
          <p:nvPr/>
        </p:nvPicPr>
        <p:blipFill>
          <a:blip r:embed="rId2"/>
          <a:stretch>
            <a:fillRect/>
          </a:stretch>
        </p:blipFill>
        <p:spPr>
          <a:xfrm>
            <a:off x="6150018" y="1271264"/>
            <a:ext cx="4126304" cy="4315471"/>
          </a:xfrm>
          <a:prstGeom prst="rect">
            <a:avLst/>
          </a:prstGeom>
          <a:ln>
            <a:solidFill>
              <a:schemeClr val="bg1">
                <a:lumMod val="75000"/>
              </a:schemeClr>
            </a:solidFill>
          </a:ln>
          <a:effectLst>
            <a:outerShdw blurRad="50800" dist="38100" dir="2700000" algn="tl" rotWithShape="0">
              <a:prstClr val="black">
                <a:alpha val="40000"/>
              </a:prstClr>
            </a:outerShdw>
          </a:effectLst>
        </p:spPr>
      </p:pic>
      <p:pic>
        <p:nvPicPr>
          <p:cNvPr id="12" name="Picture 11">
            <a:extLst>
              <a:ext uri="{FF2B5EF4-FFF2-40B4-BE49-F238E27FC236}">
                <a16:creationId xmlns:a16="http://schemas.microsoft.com/office/drawing/2014/main" id="{6A7C85DB-D936-8C89-80BB-5B047683FC28}"/>
              </a:ext>
            </a:extLst>
          </p:cNvPr>
          <p:cNvPicPr>
            <a:picLocks noChangeAspect="1"/>
          </p:cNvPicPr>
          <p:nvPr/>
        </p:nvPicPr>
        <p:blipFill>
          <a:blip r:embed="rId3"/>
          <a:stretch>
            <a:fillRect/>
          </a:stretch>
        </p:blipFill>
        <p:spPr>
          <a:xfrm>
            <a:off x="1411840" y="3174975"/>
            <a:ext cx="4182115" cy="2768625"/>
          </a:xfrm>
          <a:prstGeom prst="rect">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414459381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7A2B2A-397D-4420-AD9A-0020C8E441FC}"/>
              </a:ext>
            </a:extLst>
          </p:cNvPr>
          <p:cNvSpPr>
            <a:spLocks noGrp="1"/>
          </p:cNvSpPr>
          <p:nvPr>
            <p:ph type="title"/>
          </p:nvPr>
        </p:nvSpPr>
        <p:spPr/>
        <p:txBody>
          <a:bodyPr/>
          <a:lstStyle/>
          <a:p>
            <a:r>
              <a:rPr lang="en-US" dirty="0">
                <a:solidFill>
                  <a:schemeClr val="bg1"/>
                </a:solidFill>
              </a:rPr>
              <a:t>CORE Pilot</a:t>
            </a:r>
          </a:p>
        </p:txBody>
      </p:sp>
      <p:sp>
        <p:nvSpPr>
          <p:cNvPr id="4" name="Slide Number Placeholder 3">
            <a:extLst>
              <a:ext uri="{FF2B5EF4-FFF2-40B4-BE49-F238E27FC236}">
                <a16:creationId xmlns:a16="http://schemas.microsoft.com/office/drawing/2014/main" id="{EDB849B0-146D-4BAA-8CAE-E933A4534BDC}"/>
              </a:ext>
            </a:extLst>
          </p:cNvPr>
          <p:cNvSpPr>
            <a:spLocks noGrp="1"/>
          </p:cNvSpPr>
          <p:nvPr>
            <p:ph type="sldNum" sz="quarter" idx="12"/>
          </p:nvPr>
        </p:nvSpPr>
        <p:spPr/>
        <p:txBody>
          <a:bodyPr/>
          <a:lstStyle/>
          <a:p>
            <a:fld id="{CE2919DE-2D43-4A66-BAB4-E73DD29546D8}" type="slidenum">
              <a:rPr lang="en-US" smtClean="0"/>
              <a:t>14</a:t>
            </a:fld>
            <a:endParaRPr lang="en-US"/>
          </a:p>
        </p:txBody>
      </p:sp>
      <p:sp>
        <p:nvSpPr>
          <p:cNvPr id="7" name="Content Placeholder 6">
            <a:extLst>
              <a:ext uri="{FF2B5EF4-FFF2-40B4-BE49-F238E27FC236}">
                <a16:creationId xmlns:a16="http://schemas.microsoft.com/office/drawing/2014/main" id="{19B63279-0B7D-3490-3487-B7893D7CEA0C}"/>
              </a:ext>
            </a:extLst>
          </p:cNvPr>
          <p:cNvSpPr>
            <a:spLocks noGrp="1"/>
          </p:cNvSpPr>
          <p:nvPr>
            <p:ph idx="1"/>
          </p:nvPr>
        </p:nvSpPr>
        <p:spPr>
          <a:xfrm>
            <a:off x="1141413" y="2249487"/>
            <a:ext cx="4700588" cy="3541714"/>
          </a:xfrm>
        </p:spPr>
        <p:txBody>
          <a:bodyPr/>
          <a:lstStyle/>
          <a:p>
            <a:r>
              <a:rPr lang="en-US" dirty="0"/>
              <a:t>Volunteer Documentation &amp; Surveys</a:t>
            </a:r>
          </a:p>
        </p:txBody>
      </p:sp>
      <p:pic>
        <p:nvPicPr>
          <p:cNvPr id="5" name="Picture 4">
            <a:extLst>
              <a:ext uri="{FF2B5EF4-FFF2-40B4-BE49-F238E27FC236}">
                <a16:creationId xmlns:a16="http://schemas.microsoft.com/office/drawing/2014/main" id="{35C3CECF-3839-22FD-46F5-B964C2247A25}"/>
              </a:ext>
            </a:extLst>
          </p:cNvPr>
          <p:cNvPicPr>
            <a:picLocks noChangeAspect="1"/>
          </p:cNvPicPr>
          <p:nvPr/>
        </p:nvPicPr>
        <p:blipFill rotWithShape="1">
          <a:blip r:embed="rId2"/>
          <a:srcRect b="40810"/>
          <a:stretch/>
        </p:blipFill>
        <p:spPr>
          <a:xfrm>
            <a:off x="3182217" y="3276629"/>
            <a:ext cx="4239546" cy="1630074"/>
          </a:xfrm>
          <a:prstGeom prst="rect">
            <a:avLst/>
          </a:prstGeom>
          <a:ln>
            <a:solidFill>
              <a:schemeClr val="bg1">
                <a:lumMod val="75000"/>
              </a:schemeClr>
            </a:solidFill>
          </a:ln>
          <a:effectLst>
            <a:outerShdw blurRad="50800" dist="38100" dir="2700000" algn="tl" rotWithShape="0">
              <a:prstClr val="black">
                <a:alpha val="40000"/>
              </a:prstClr>
            </a:outerShdw>
          </a:effectLst>
        </p:spPr>
      </p:pic>
      <p:pic>
        <p:nvPicPr>
          <p:cNvPr id="8" name="Picture 7">
            <a:extLst>
              <a:ext uri="{FF2B5EF4-FFF2-40B4-BE49-F238E27FC236}">
                <a16:creationId xmlns:a16="http://schemas.microsoft.com/office/drawing/2014/main" id="{D4C0D6EB-14D9-0346-F7FF-625C44FC10D7}"/>
              </a:ext>
            </a:extLst>
          </p:cNvPr>
          <p:cNvPicPr>
            <a:picLocks noChangeAspect="1"/>
          </p:cNvPicPr>
          <p:nvPr/>
        </p:nvPicPr>
        <p:blipFill>
          <a:blip r:embed="rId3"/>
          <a:stretch>
            <a:fillRect/>
          </a:stretch>
        </p:blipFill>
        <p:spPr>
          <a:xfrm>
            <a:off x="8027555" y="1138518"/>
            <a:ext cx="2670968" cy="4947726"/>
          </a:xfrm>
          <a:prstGeom prst="rect">
            <a:avLst/>
          </a:prstGeom>
          <a:ln>
            <a:solidFill>
              <a:schemeClr val="bg1">
                <a:lumMod val="75000"/>
              </a:schemeClr>
            </a:solidFill>
          </a:ln>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287229904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7A2B2A-397D-4420-AD9A-0020C8E441FC}"/>
              </a:ext>
            </a:extLst>
          </p:cNvPr>
          <p:cNvSpPr>
            <a:spLocks noGrp="1"/>
          </p:cNvSpPr>
          <p:nvPr>
            <p:ph type="title"/>
          </p:nvPr>
        </p:nvSpPr>
        <p:spPr/>
        <p:txBody>
          <a:bodyPr/>
          <a:lstStyle/>
          <a:p>
            <a:r>
              <a:rPr lang="en-US" dirty="0">
                <a:solidFill>
                  <a:schemeClr val="bg1"/>
                </a:solidFill>
              </a:rPr>
              <a:t>CORE Pilot</a:t>
            </a:r>
          </a:p>
        </p:txBody>
      </p:sp>
      <p:sp>
        <p:nvSpPr>
          <p:cNvPr id="4" name="Slide Number Placeholder 3">
            <a:extLst>
              <a:ext uri="{FF2B5EF4-FFF2-40B4-BE49-F238E27FC236}">
                <a16:creationId xmlns:a16="http://schemas.microsoft.com/office/drawing/2014/main" id="{EDB849B0-146D-4BAA-8CAE-E933A4534BDC}"/>
              </a:ext>
            </a:extLst>
          </p:cNvPr>
          <p:cNvSpPr>
            <a:spLocks noGrp="1"/>
          </p:cNvSpPr>
          <p:nvPr>
            <p:ph type="sldNum" sz="quarter" idx="12"/>
          </p:nvPr>
        </p:nvSpPr>
        <p:spPr/>
        <p:txBody>
          <a:bodyPr/>
          <a:lstStyle/>
          <a:p>
            <a:fld id="{CE2919DE-2D43-4A66-BAB4-E73DD29546D8}" type="slidenum">
              <a:rPr lang="en-US" smtClean="0"/>
              <a:t>15</a:t>
            </a:fld>
            <a:endParaRPr lang="en-US"/>
          </a:p>
        </p:txBody>
      </p:sp>
      <p:sp>
        <p:nvSpPr>
          <p:cNvPr id="7" name="Content Placeholder 6">
            <a:extLst>
              <a:ext uri="{FF2B5EF4-FFF2-40B4-BE49-F238E27FC236}">
                <a16:creationId xmlns:a16="http://schemas.microsoft.com/office/drawing/2014/main" id="{19B63279-0B7D-3490-3487-B7893D7CEA0C}"/>
              </a:ext>
            </a:extLst>
          </p:cNvPr>
          <p:cNvSpPr>
            <a:spLocks noGrp="1"/>
          </p:cNvSpPr>
          <p:nvPr>
            <p:ph idx="1"/>
          </p:nvPr>
        </p:nvSpPr>
        <p:spPr>
          <a:xfrm>
            <a:off x="1141410" y="1893691"/>
            <a:ext cx="9905999" cy="3541714"/>
          </a:xfrm>
        </p:spPr>
        <p:txBody>
          <a:bodyPr/>
          <a:lstStyle/>
          <a:p>
            <a:r>
              <a:rPr lang="en-US" dirty="0"/>
              <a:t>Submitted Project to IT</a:t>
            </a:r>
          </a:p>
        </p:txBody>
      </p:sp>
      <p:pic>
        <p:nvPicPr>
          <p:cNvPr id="9" name="Picture 8">
            <a:extLst>
              <a:ext uri="{FF2B5EF4-FFF2-40B4-BE49-F238E27FC236}">
                <a16:creationId xmlns:a16="http://schemas.microsoft.com/office/drawing/2014/main" id="{D79B5FA9-8C84-A967-A5D2-8C4655033369}"/>
              </a:ext>
            </a:extLst>
          </p:cNvPr>
          <p:cNvPicPr>
            <a:picLocks noChangeAspect="1"/>
          </p:cNvPicPr>
          <p:nvPr/>
        </p:nvPicPr>
        <p:blipFill>
          <a:blip r:embed="rId2"/>
          <a:stretch>
            <a:fillRect/>
          </a:stretch>
        </p:blipFill>
        <p:spPr>
          <a:xfrm>
            <a:off x="2070096" y="3027693"/>
            <a:ext cx="8048625" cy="1600200"/>
          </a:xfrm>
          <a:prstGeom prst="rect">
            <a:avLst/>
          </a:prstGeom>
        </p:spPr>
      </p:pic>
    </p:spTree>
    <p:extLst>
      <p:ext uri="{BB962C8B-B14F-4D97-AF65-F5344CB8AC3E}">
        <p14:creationId xmlns:p14="http://schemas.microsoft.com/office/powerpoint/2010/main" val="115510952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7A2B2A-397D-4420-AD9A-0020C8E441FC}"/>
              </a:ext>
            </a:extLst>
          </p:cNvPr>
          <p:cNvSpPr>
            <a:spLocks noGrp="1"/>
          </p:cNvSpPr>
          <p:nvPr>
            <p:ph type="title"/>
          </p:nvPr>
        </p:nvSpPr>
        <p:spPr/>
        <p:txBody>
          <a:bodyPr/>
          <a:lstStyle/>
          <a:p>
            <a:r>
              <a:rPr lang="en-US" dirty="0">
                <a:solidFill>
                  <a:schemeClr val="bg1"/>
                </a:solidFill>
              </a:rPr>
              <a:t>CORE Pilot</a:t>
            </a:r>
          </a:p>
        </p:txBody>
      </p:sp>
      <p:sp>
        <p:nvSpPr>
          <p:cNvPr id="4" name="Slide Number Placeholder 3">
            <a:extLst>
              <a:ext uri="{FF2B5EF4-FFF2-40B4-BE49-F238E27FC236}">
                <a16:creationId xmlns:a16="http://schemas.microsoft.com/office/drawing/2014/main" id="{EDB849B0-146D-4BAA-8CAE-E933A4534BDC}"/>
              </a:ext>
            </a:extLst>
          </p:cNvPr>
          <p:cNvSpPr>
            <a:spLocks noGrp="1"/>
          </p:cNvSpPr>
          <p:nvPr>
            <p:ph type="sldNum" sz="quarter" idx="12"/>
          </p:nvPr>
        </p:nvSpPr>
        <p:spPr/>
        <p:txBody>
          <a:bodyPr/>
          <a:lstStyle/>
          <a:p>
            <a:fld id="{CE2919DE-2D43-4A66-BAB4-E73DD29546D8}" type="slidenum">
              <a:rPr lang="en-US" smtClean="0"/>
              <a:t>16</a:t>
            </a:fld>
            <a:endParaRPr lang="en-US"/>
          </a:p>
        </p:txBody>
      </p:sp>
      <p:sp>
        <p:nvSpPr>
          <p:cNvPr id="7" name="Content Placeholder 6">
            <a:extLst>
              <a:ext uri="{FF2B5EF4-FFF2-40B4-BE49-F238E27FC236}">
                <a16:creationId xmlns:a16="http://schemas.microsoft.com/office/drawing/2014/main" id="{19B63279-0B7D-3490-3487-B7893D7CEA0C}"/>
              </a:ext>
            </a:extLst>
          </p:cNvPr>
          <p:cNvSpPr>
            <a:spLocks noGrp="1"/>
          </p:cNvSpPr>
          <p:nvPr>
            <p:ph idx="1"/>
          </p:nvPr>
        </p:nvSpPr>
        <p:spPr>
          <a:xfrm>
            <a:off x="1141413" y="2249487"/>
            <a:ext cx="9507830" cy="3541714"/>
          </a:xfrm>
        </p:spPr>
        <p:txBody>
          <a:bodyPr>
            <a:normAutofit/>
          </a:bodyPr>
          <a:lstStyle/>
          <a:p>
            <a:r>
              <a:rPr lang="en-US" dirty="0"/>
              <a:t>Administration Documentation Created</a:t>
            </a:r>
          </a:p>
          <a:p>
            <a:r>
              <a:rPr lang="en-US" dirty="0"/>
              <a:t>Volunteer Documentation &amp; Surveys</a:t>
            </a:r>
          </a:p>
          <a:p>
            <a:r>
              <a:rPr lang="en-US" dirty="0"/>
              <a:t>POC Project Approved to move forward</a:t>
            </a:r>
          </a:p>
          <a:p>
            <a:r>
              <a:rPr lang="en-US" dirty="0"/>
              <a:t>Test Accounts Created</a:t>
            </a:r>
          </a:p>
          <a:p>
            <a:r>
              <a:rPr lang="en-US" dirty="0"/>
              <a:t>Ready to go (?!)</a:t>
            </a:r>
          </a:p>
        </p:txBody>
      </p:sp>
    </p:spTree>
    <p:extLst>
      <p:ext uri="{BB962C8B-B14F-4D97-AF65-F5344CB8AC3E}">
        <p14:creationId xmlns:p14="http://schemas.microsoft.com/office/powerpoint/2010/main" val="163380274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2C379E-1CE2-FC5F-C26B-B2003E447D4E}"/>
              </a:ext>
            </a:extLst>
          </p:cNvPr>
          <p:cNvSpPr>
            <a:spLocks noGrp="1"/>
          </p:cNvSpPr>
          <p:nvPr>
            <p:ph type="title"/>
          </p:nvPr>
        </p:nvSpPr>
        <p:spPr/>
        <p:txBody>
          <a:bodyPr/>
          <a:lstStyle/>
          <a:p>
            <a:r>
              <a:rPr lang="en-US" dirty="0"/>
              <a:t>DIS-CORE-D(!) </a:t>
            </a:r>
          </a:p>
        </p:txBody>
      </p:sp>
      <p:sp>
        <p:nvSpPr>
          <p:cNvPr id="3" name="Content Placeholder 2">
            <a:extLst>
              <a:ext uri="{FF2B5EF4-FFF2-40B4-BE49-F238E27FC236}">
                <a16:creationId xmlns:a16="http://schemas.microsoft.com/office/drawing/2014/main" id="{F76015D8-AE4E-3D17-5D77-F1F274C905D2}"/>
              </a:ext>
            </a:extLst>
          </p:cNvPr>
          <p:cNvSpPr>
            <a:spLocks noGrp="1"/>
          </p:cNvSpPr>
          <p:nvPr>
            <p:ph idx="1"/>
          </p:nvPr>
        </p:nvSpPr>
        <p:spPr/>
        <p:txBody>
          <a:bodyPr>
            <a:normAutofit/>
          </a:bodyPr>
          <a:lstStyle/>
          <a:p>
            <a:r>
              <a:rPr lang="en-US" dirty="0"/>
              <a:t>Phase I – results on test accounts were inconclusive/unexpected/unexplainable</a:t>
            </a:r>
          </a:p>
          <a:p>
            <a:r>
              <a:rPr lang="en-US" dirty="0"/>
              <a:t>Phases I &amp; II became separate projects due to recognized complexity</a:t>
            </a:r>
          </a:p>
          <a:p>
            <a:r>
              <a:rPr lang="en-US" dirty="0"/>
              <a:t>Cost estimate for Phase II rose beyond budget ($10,000)</a:t>
            </a:r>
          </a:p>
          <a:p>
            <a:pPr marL="0" indent="0">
              <a:buNone/>
            </a:pPr>
            <a:endParaRPr lang="en-US" dirty="0"/>
          </a:p>
          <a:p>
            <a:endParaRPr lang="en-US" dirty="0"/>
          </a:p>
          <a:p>
            <a:endParaRPr lang="en-US" dirty="0"/>
          </a:p>
          <a:p>
            <a:endParaRPr lang="en-US" dirty="0"/>
          </a:p>
        </p:txBody>
      </p:sp>
      <p:sp>
        <p:nvSpPr>
          <p:cNvPr id="4" name="Slide Number Placeholder 3">
            <a:extLst>
              <a:ext uri="{FF2B5EF4-FFF2-40B4-BE49-F238E27FC236}">
                <a16:creationId xmlns:a16="http://schemas.microsoft.com/office/drawing/2014/main" id="{F69058D3-709F-D006-E211-566E52A679E5}"/>
              </a:ext>
            </a:extLst>
          </p:cNvPr>
          <p:cNvSpPr>
            <a:spLocks noGrp="1"/>
          </p:cNvSpPr>
          <p:nvPr>
            <p:ph type="sldNum" sz="quarter" idx="12"/>
          </p:nvPr>
        </p:nvSpPr>
        <p:spPr/>
        <p:txBody>
          <a:bodyPr/>
          <a:lstStyle/>
          <a:p>
            <a:fld id="{CE2919DE-2D43-4A66-BAB4-E73DD29546D8}" type="slidenum">
              <a:rPr lang="en-US" smtClean="0"/>
              <a:pPr/>
              <a:t>17</a:t>
            </a:fld>
            <a:endParaRPr lang="en-US" dirty="0"/>
          </a:p>
        </p:txBody>
      </p:sp>
    </p:spTree>
    <p:extLst>
      <p:ext uri="{BB962C8B-B14F-4D97-AF65-F5344CB8AC3E}">
        <p14:creationId xmlns:p14="http://schemas.microsoft.com/office/powerpoint/2010/main" val="181784707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2C379E-1CE2-FC5F-C26B-B2003E447D4E}"/>
              </a:ext>
            </a:extLst>
          </p:cNvPr>
          <p:cNvSpPr>
            <a:spLocks noGrp="1"/>
          </p:cNvSpPr>
          <p:nvPr>
            <p:ph type="title"/>
          </p:nvPr>
        </p:nvSpPr>
        <p:spPr/>
        <p:txBody>
          <a:bodyPr/>
          <a:lstStyle/>
          <a:p>
            <a:r>
              <a:rPr lang="en-US" dirty="0"/>
              <a:t>KEY SOURCES OF DIFFICULTY</a:t>
            </a:r>
          </a:p>
        </p:txBody>
      </p:sp>
      <p:sp>
        <p:nvSpPr>
          <p:cNvPr id="3" name="Content Placeholder 2">
            <a:extLst>
              <a:ext uri="{FF2B5EF4-FFF2-40B4-BE49-F238E27FC236}">
                <a16:creationId xmlns:a16="http://schemas.microsoft.com/office/drawing/2014/main" id="{F76015D8-AE4E-3D17-5D77-F1F274C905D2}"/>
              </a:ext>
            </a:extLst>
          </p:cNvPr>
          <p:cNvSpPr>
            <a:spLocks noGrp="1"/>
          </p:cNvSpPr>
          <p:nvPr>
            <p:ph idx="1"/>
          </p:nvPr>
        </p:nvSpPr>
        <p:spPr/>
        <p:txBody>
          <a:bodyPr/>
          <a:lstStyle/>
          <a:p>
            <a:r>
              <a:rPr lang="en-US" dirty="0"/>
              <a:t>Major IT Projects took precedence resulting in substantial delays</a:t>
            </a:r>
          </a:p>
          <a:p>
            <a:r>
              <a:rPr lang="en-US" dirty="0"/>
              <a:t>Bureau cultural differences</a:t>
            </a:r>
          </a:p>
          <a:p>
            <a:r>
              <a:rPr lang="en-US" dirty="0"/>
              <a:t>Learning curve of technology</a:t>
            </a:r>
          </a:p>
          <a:p>
            <a:r>
              <a:rPr lang="en-US" dirty="0"/>
              <a:t>Charge-backs and the Commission form of government a potentially difficult environment for cross-bureau, citywide projects</a:t>
            </a:r>
          </a:p>
          <a:p>
            <a:endParaRPr lang="en-US" dirty="0"/>
          </a:p>
          <a:p>
            <a:endParaRPr lang="en-US" dirty="0"/>
          </a:p>
          <a:p>
            <a:endParaRPr lang="en-US" dirty="0"/>
          </a:p>
        </p:txBody>
      </p:sp>
      <p:sp>
        <p:nvSpPr>
          <p:cNvPr id="4" name="Slide Number Placeholder 3">
            <a:extLst>
              <a:ext uri="{FF2B5EF4-FFF2-40B4-BE49-F238E27FC236}">
                <a16:creationId xmlns:a16="http://schemas.microsoft.com/office/drawing/2014/main" id="{F69058D3-709F-D006-E211-566E52A679E5}"/>
              </a:ext>
            </a:extLst>
          </p:cNvPr>
          <p:cNvSpPr>
            <a:spLocks noGrp="1"/>
          </p:cNvSpPr>
          <p:nvPr>
            <p:ph type="sldNum" sz="quarter" idx="12"/>
          </p:nvPr>
        </p:nvSpPr>
        <p:spPr/>
        <p:txBody>
          <a:bodyPr/>
          <a:lstStyle/>
          <a:p>
            <a:fld id="{CE2919DE-2D43-4A66-BAB4-E73DD29546D8}" type="slidenum">
              <a:rPr lang="en-US" smtClean="0"/>
              <a:pPr/>
              <a:t>18</a:t>
            </a:fld>
            <a:endParaRPr lang="en-US" dirty="0"/>
          </a:p>
        </p:txBody>
      </p:sp>
    </p:spTree>
    <p:extLst>
      <p:ext uri="{BB962C8B-B14F-4D97-AF65-F5344CB8AC3E}">
        <p14:creationId xmlns:p14="http://schemas.microsoft.com/office/powerpoint/2010/main" val="347051035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BA12B4-EAF5-49D2-AD73-68AC5DE919DB}"/>
              </a:ext>
            </a:extLst>
          </p:cNvPr>
          <p:cNvSpPr>
            <a:spLocks noGrp="1"/>
          </p:cNvSpPr>
          <p:nvPr>
            <p:ph type="ctrTitle"/>
          </p:nvPr>
        </p:nvSpPr>
        <p:spPr/>
        <p:txBody>
          <a:bodyPr/>
          <a:lstStyle/>
          <a:p>
            <a:r>
              <a:rPr lang="en-US" dirty="0">
                <a:solidFill>
                  <a:schemeClr val="tx1"/>
                </a:solidFill>
              </a:rPr>
              <a:t>Use of Capstone in Utah</a:t>
            </a:r>
          </a:p>
        </p:txBody>
      </p:sp>
      <p:sp>
        <p:nvSpPr>
          <p:cNvPr id="3" name="Subtitle 2">
            <a:extLst>
              <a:ext uri="{FF2B5EF4-FFF2-40B4-BE49-F238E27FC236}">
                <a16:creationId xmlns:a16="http://schemas.microsoft.com/office/drawing/2014/main" id="{6CB89F87-F6E1-4073-B16D-747C0FFF3108}"/>
              </a:ext>
            </a:extLst>
          </p:cNvPr>
          <p:cNvSpPr>
            <a:spLocks noGrp="1"/>
          </p:cNvSpPr>
          <p:nvPr>
            <p:ph type="subTitle" idx="1"/>
          </p:nvPr>
        </p:nvSpPr>
        <p:spPr/>
        <p:txBody>
          <a:bodyPr/>
          <a:lstStyle/>
          <a:p>
            <a:r>
              <a:rPr lang="en-US" dirty="0"/>
              <a:t>A long road to success / Elizabeth </a:t>
            </a:r>
            <a:r>
              <a:rPr lang="en-US" dirty="0" err="1"/>
              <a:t>perkes</a:t>
            </a:r>
            <a:endParaRPr lang="en-US" dirty="0"/>
          </a:p>
        </p:txBody>
      </p:sp>
      <p:sp>
        <p:nvSpPr>
          <p:cNvPr id="4" name="Slide Number Placeholder 3">
            <a:extLst>
              <a:ext uri="{FF2B5EF4-FFF2-40B4-BE49-F238E27FC236}">
                <a16:creationId xmlns:a16="http://schemas.microsoft.com/office/drawing/2014/main" id="{FE093C9C-4118-4973-AE42-BA42B8482C42}"/>
              </a:ext>
            </a:extLst>
          </p:cNvPr>
          <p:cNvSpPr>
            <a:spLocks noGrp="1"/>
          </p:cNvSpPr>
          <p:nvPr>
            <p:ph type="sldNum" sz="quarter" idx="12"/>
          </p:nvPr>
        </p:nvSpPr>
        <p:spPr/>
        <p:txBody>
          <a:bodyPr/>
          <a:lstStyle/>
          <a:p>
            <a:fld id="{CE2919DE-2D43-4A66-BAB4-E73DD29546D8}" type="slidenum">
              <a:rPr lang="en-US" smtClean="0">
                <a:solidFill>
                  <a:schemeClr val="tx1"/>
                </a:solidFill>
              </a:rPr>
              <a:t>19</a:t>
            </a:fld>
            <a:endParaRPr lang="en-US" dirty="0">
              <a:solidFill>
                <a:schemeClr val="tx1"/>
              </a:solidFill>
            </a:endParaRPr>
          </a:p>
        </p:txBody>
      </p:sp>
    </p:spTree>
    <p:extLst>
      <p:ext uri="{BB962C8B-B14F-4D97-AF65-F5344CB8AC3E}">
        <p14:creationId xmlns:p14="http://schemas.microsoft.com/office/powerpoint/2010/main" val="274510513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7925E4-22EC-479C-BAEC-A7D8DB2A0640}"/>
              </a:ext>
            </a:extLst>
          </p:cNvPr>
          <p:cNvSpPr>
            <a:spLocks noGrp="1"/>
          </p:cNvSpPr>
          <p:nvPr>
            <p:ph type="title"/>
          </p:nvPr>
        </p:nvSpPr>
        <p:spPr>
          <a:xfrm>
            <a:off x="1415305" y="1138299"/>
            <a:ext cx="2743310" cy="4255025"/>
          </a:xfrm>
        </p:spPr>
        <p:txBody>
          <a:bodyPr>
            <a:normAutofit/>
          </a:bodyPr>
          <a:lstStyle/>
          <a:p>
            <a:r>
              <a:rPr lang="en-US" dirty="0">
                <a:solidFill>
                  <a:srgbClr val="FFFFFF"/>
                </a:solidFill>
              </a:rPr>
              <a:t>Welcome!</a:t>
            </a:r>
          </a:p>
        </p:txBody>
      </p:sp>
      <p:sp>
        <p:nvSpPr>
          <p:cNvPr id="6" name="Slide Number Placeholder 5">
            <a:extLst>
              <a:ext uri="{FF2B5EF4-FFF2-40B4-BE49-F238E27FC236}">
                <a16:creationId xmlns:a16="http://schemas.microsoft.com/office/drawing/2014/main" id="{628D9E17-789F-467B-8542-175795EE7327}"/>
              </a:ext>
            </a:extLst>
          </p:cNvPr>
          <p:cNvSpPr>
            <a:spLocks noGrp="1"/>
          </p:cNvSpPr>
          <p:nvPr>
            <p:ph type="sldNum" sz="quarter" idx="12"/>
          </p:nvPr>
        </p:nvSpPr>
        <p:spPr/>
        <p:txBody>
          <a:bodyPr/>
          <a:lstStyle/>
          <a:p>
            <a:fld id="{CE2919DE-2D43-4A66-BAB4-E73DD29546D8}" type="slidenum">
              <a:rPr lang="en-US" smtClean="0"/>
              <a:t>2</a:t>
            </a:fld>
            <a:endParaRPr lang="en-US"/>
          </a:p>
        </p:txBody>
      </p:sp>
      <p:graphicFrame>
        <p:nvGraphicFramePr>
          <p:cNvPr id="3" name="Diagram 2" descr="A listing of Upcoming SERI webinars, general electronic records events, and CoSA's online resources." title="Upcoming Events and Resources"/>
          <p:cNvGraphicFramePr/>
          <p:nvPr>
            <p:extLst>
              <p:ext uri="{D42A27DB-BD31-4B8C-83A1-F6EECF244321}">
                <p14:modId xmlns:p14="http://schemas.microsoft.com/office/powerpoint/2010/main" val="1711061676"/>
              </p:ext>
            </p:extLst>
          </p:nvPr>
        </p:nvGraphicFramePr>
        <p:xfrm>
          <a:off x="4545878" y="1145412"/>
          <a:ext cx="6501533" cy="449284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624123968"/>
      </p:ext>
    </p:extLst>
  </p:cSld>
  <p:clrMapOvr>
    <a:overrideClrMapping bg1="lt1" tx1="dk1" bg2="lt2" tx2="dk2" accent1="accent1" accent2="accent2" accent3="accent3" accent4="accent4" accent5="accent5" accent6="accent6" hlink="hlink" folHlink="folHlink"/>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7A2B2A-397D-4420-AD9A-0020C8E441FC}"/>
              </a:ext>
            </a:extLst>
          </p:cNvPr>
          <p:cNvSpPr>
            <a:spLocks noGrp="1"/>
          </p:cNvSpPr>
          <p:nvPr>
            <p:ph type="title"/>
          </p:nvPr>
        </p:nvSpPr>
        <p:spPr/>
        <p:txBody>
          <a:bodyPr/>
          <a:lstStyle/>
          <a:p>
            <a:r>
              <a:rPr lang="en-US" dirty="0">
                <a:solidFill>
                  <a:schemeClr val="bg1"/>
                </a:solidFill>
              </a:rPr>
              <a:t>Back in the day</a:t>
            </a:r>
          </a:p>
        </p:txBody>
      </p:sp>
      <p:sp>
        <p:nvSpPr>
          <p:cNvPr id="3" name="Content Placeholder 2">
            <a:extLst>
              <a:ext uri="{FF2B5EF4-FFF2-40B4-BE49-F238E27FC236}">
                <a16:creationId xmlns:a16="http://schemas.microsoft.com/office/drawing/2014/main" id="{40C30FBE-8B52-414E-BA40-7604711D8687}"/>
              </a:ext>
            </a:extLst>
          </p:cNvPr>
          <p:cNvSpPr>
            <a:spLocks noGrp="1"/>
          </p:cNvSpPr>
          <p:nvPr>
            <p:ph idx="1"/>
          </p:nvPr>
        </p:nvSpPr>
        <p:spPr/>
        <p:txBody>
          <a:bodyPr>
            <a:normAutofit fontScale="92500"/>
          </a:bodyPr>
          <a:lstStyle/>
          <a:p>
            <a:r>
              <a:rPr lang="en-US" dirty="0">
                <a:solidFill>
                  <a:schemeClr val="bg1"/>
                </a:solidFill>
              </a:rPr>
              <a:t>In the 1990s, Utah government used email and treated it like a phone call.</a:t>
            </a:r>
          </a:p>
          <a:p>
            <a:r>
              <a:rPr lang="en-US" dirty="0"/>
              <a:t>No one but Archives considered it a record, despite definition in Government Records Access and Management Act (GRAMA), which passed in 1992.</a:t>
            </a:r>
          </a:p>
          <a:p>
            <a:r>
              <a:rPr lang="en-US" dirty="0">
                <a:solidFill>
                  <a:schemeClr val="bg1"/>
                </a:solidFill>
              </a:rPr>
              <a:t>Suggesting to a Legislative Committee in 2001 that it was a record caused backlash.</a:t>
            </a:r>
          </a:p>
          <a:p>
            <a:pPr lvl="1"/>
            <a:r>
              <a:rPr lang="en-US" dirty="0"/>
              <a:t>Many behind-the-scenes grumblings and outrage.</a:t>
            </a:r>
          </a:p>
          <a:p>
            <a:r>
              <a:rPr lang="en-US" dirty="0"/>
              <a:t>Reporters started to request Governor’s email. Governor resisted.</a:t>
            </a:r>
          </a:p>
          <a:p>
            <a:r>
              <a:rPr lang="en-US" dirty="0"/>
              <a:t>Lawsuit followed, resulting in policy from Governor that email was a record. </a:t>
            </a:r>
            <a:endParaRPr lang="en-US" dirty="0">
              <a:solidFill>
                <a:schemeClr val="bg1"/>
              </a:solidFill>
            </a:endParaRPr>
          </a:p>
          <a:p>
            <a:pPr marL="457200" lvl="1" indent="0">
              <a:buNone/>
            </a:pPr>
            <a:endParaRPr lang="en-US" dirty="0">
              <a:solidFill>
                <a:schemeClr val="bg1"/>
              </a:solidFill>
            </a:endParaRPr>
          </a:p>
        </p:txBody>
      </p:sp>
      <p:sp>
        <p:nvSpPr>
          <p:cNvPr id="4" name="Slide Number Placeholder 3">
            <a:extLst>
              <a:ext uri="{FF2B5EF4-FFF2-40B4-BE49-F238E27FC236}">
                <a16:creationId xmlns:a16="http://schemas.microsoft.com/office/drawing/2014/main" id="{EDB849B0-146D-4BAA-8CAE-E933A4534BDC}"/>
              </a:ext>
            </a:extLst>
          </p:cNvPr>
          <p:cNvSpPr>
            <a:spLocks noGrp="1"/>
          </p:cNvSpPr>
          <p:nvPr>
            <p:ph type="sldNum" sz="quarter" idx="12"/>
          </p:nvPr>
        </p:nvSpPr>
        <p:spPr/>
        <p:txBody>
          <a:bodyPr/>
          <a:lstStyle/>
          <a:p>
            <a:fld id="{CE2919DE-2D43-4A66-BAB4-E73DD29546D8}" type="slidenum">
              <a:rPr lang="en-US" smtClean="0"/>
              <a:t>20</a:t>
            </a:fld>
            <a:endParaRPr lang="en-US"/>
          </a:p>
        </p:txBody>
      </p:sp>
    </p:spTree>
    <p:extLst>
      <p:ext uri="{BB962C8B-B14F-4D97-AF65-F5344CB8AC3E}">
        <p14:creationId xmlns:p14="http://schemas.microsoft.com/office/powerpoint/2010/main" val="279608582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C03BAB-1D2D-2F95-B3C8-D28BC33AEBA3}"/>
              </a:ext>
            </a:extLst>
          </p:cNvPr>
          <p:cNvSpPr>
            <a:spLocks noGrp="1"/>
          </p:cNvSpPr>
          <p:nvPr>
            <p:ph type="title"/>
          </p:nvPr>
        </p:nvSpPr>
        <p:spPr/>
        <p:txBody>
          <a:bodyPr/>
          <a:lstStyle/>
          <a:p>
            <a:r>
              <a:rPr lang="en-US" dirty="0"/>
              <a:t>Challenging GRAMA</a:t>
            </a:r>
          </a:p>
        </p:txBody>
      </p:sp>
      <p:sp>
        <p:nvSpPr>
          <p:cNvPr id="3" name="Content Placeholder 2">
            <a:extLst>
              <a:ext uri="{FF2B5EF4-FFF2-40B4-BE49-F238E27FC236}">
                <a16:creationId xmlns:a16="http://schemas.microsoft.com/office/drawing/2014/main" id="{97F58469-4001-7112-2AA3-C9CE2820A4E9}"/>
              </a:ext>
            </a:extLst>
          </p:cNvPr>
          <p:cNvSpPr>
            <a:spLocks noGrp="1"/>
          </p:cNvSpPr>
          <p:nvPr>
            <p:ph idx="1"/>
          </p:nvPr>
        </p:nvSpPr>
        <p:spPr/>
        <p:txBody>
          <a:bodyPr>
            <a:normAutofit/>
          </a:bodyPr>
          <a:lstStyle/>
          <a:p>
            <a:r>
              <a:rPr lang="en-US" dirty="0"/>
              <a:t>For years, the GRAMA law was in tension with the desires of some to limit access.</a:t>
            </a:r>
          </a:p>
          <a:p>
            <a:r>
              <a:rPr lang="en-US" dirty="0"/>
              <a:t>In 2011, the Legislature passed a bill that gutted GRAMA, right at the end of the legislative session, with no public input. The Governor signed it into law.</a:t>
            </a:r>
          </a:p>
          <a:p>
            <a:r>
              <a:rPr lang="en-US" dirty="0"/>
              <a:t>Public protest was immediate and fierce, from both sides of the political aisle.</a:t>
            </a:r>
          </a:p>
          <a:p>
            <a:r>
              <a:rPr lang="en-US" dirty="0"/>
              <a:t>Four days later, a special legislative session was called to repeal the changes they had just passed.</a:t>
            </a:r>
          </a:p>
        </p:txBody>
      </p:sp>
      <p:sp>
        <p:nvSpPr>
          <p:cNvPr id="4" name="Slide Number Placeholder 3">
            <a:extLst>
              <a:ext uri="{FF2B5EF4-FFF2-40B4-BE49-F238E27FC236}">
                <a16:creationId xmlns:a16="http://schemas.microsoft.com/office/drawing/2014/main" id="{50108A90-9DC6-DA75-3891-31E09EF5F303}"/>
              </a:ext>
            </a:extLst>
          </p:cNvPr>
          <p:cNvSpPr>
            <a:spLocks noGrp="1"/>
          </p:cNvSpPr>
          <p:nvPr>
            <p:ph type="sldNum" sz="quarter" idx="12"/>
          </p:nvPr>
        </p:nvSpPr>
        <p:spPr/>
        <p:txBody>
          <a:bodyPr/>
          <a:lstStyle/>
          <a:p>
            <a:fld id="{CE2919DE-2D43-4A66-BAB4-E73DD29546D8}" type="slidenum">
              <a:rPr lang="en-US" smtClean="0"/>
              <a:pPr/>
              <a:t>21</a:t>
            </a:fld>
            <a:endParaRPr lang="en-US" dirty="0"/>
          </a:p>
        </p:txBody>
      </p:sp>
    </p:spTree>
    <p:extLst>
      <p:ext uri="{BB962C8B-B14F-4D97-AF65-F5344CB8AC3E}">
        <p14:creationId xmlns:p14="http://schemas.microsoft.com/office/powerpoint/2010/main" val="230819201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C47E2C-62BC-2F5E-2413-188F099B6631}"/>
              </a:ext>
            </a:extLst>
          </p:cNvPr>
          <p:cNvSpPr>
            <a:spLocks noGrp="1"/>
          </p:cNvSpPr>
          <p:nvPr>
            <p:ph type="title"/>
          </p:nvPr>
        </p:nvSpPr>
        <p:spPr/>
        <p:txBody>
          <a:bodyPr/>
          <a:lstStyle/>
          <a:p>
            <a:r>
              <a:rPr lang="en-US" dirty="0"/>
              <a:t>Aftermath</a:t>
            </a:r>
          </a:p>
        </p:txBody>
      </p:sp>
      <p:sp>
        <p:nvSpPr>
          <p:cNvPr id="3" name="Content Placeholder 2">
            <a:extLst>
              <a:ext uri="{FF2B5EF4-FFF2-40B4-BE49-F238E27FC236}">
                <a16:creationId xmlns:a16="http://schemas.microsoft.com/office/drawing/2014/main" id="{2568254E-CC2C-D006-FBF0-AB3777CE1085}"/>
              </a:ext>
            </a:extLst>
          </p:cNvPr>
          <p:cNvSpPr>
            <a:spLocks noGrp="1"/>
          </p:cNvSpPr>
          <p:nvPr>
            <p:ph idx="1"/>
          </p:nvPr>
        </p:nvSpPr>
        <p:spPr/>
        <p:txBody>
          <a:bodyPr/>
          <a:lstStyle/>
          <a:p>
            <a:r>
              <a:rPr lang="en-US" dirty="0"/>
              <a:t>The Legislature now treads very carefully with GRAMA.</a:t>
            </a:r>
          </a:p>
          <a:p>
            <a:endParaRPr lang="en-US" dirty="0"/>
          </a:p>
        </p:txBody>
      </p:sp>
      <p:sp>
        <p:nvSpPr>
          <p:cNvPr id="4" name="Slide Number Placeholder 3">
            <a:extLst>
              <a:ext uri="{FF2B5EF4-FFF2-40B4-BE49-F238E27FC236}">
                <a16:creationId xmlns:a16="http://schemas.microsoft.com/office/drawing/2014/main" id="{E08966A5-A657-0C4F-9F58-6C1AD6ECFEC5}"/>
              </a:ext>
            </a:extLst>
          </p:cNvPr>
          <p:cNvSpPr>
            <a:spLocks noGrp="1"/>
          </p:cNvSpPr>
          <p:nvPr>
            <p:ph type="sldNum" sz="quarter" idx="12"/>
          </p:nvPr>
        </p:nvSpPr>
        <p:spPr/>
        <p:txBody>
          <a:bodyPr/>
          <a:lstStyle/>
          <a:p>
            <a:fld id="{CE2919DE-2D43-4A66-BAB4-E73DD29546D8}" type="slidenum">
              <a:rPr lang="en-US" smtClean="0"/>
              <a:pPr/>
              <a:t>22</a:t>
            </a:fld>
            <a:endParaRPr lang="en-US" dirty="0"/>
          </a:p>
        </p:txBody>
      </p:sp>
      <p:pic>
        <p:nvPicPr>
          <p:cNvPr id="5" name="Picture 4">
            <a:extLst>
              <a:ext uri="{FF2B5EF4-FFF2-40B4-BE49-F238E27FC236}">
                <a16:creationId xmlns:a16="http://schemas.microsoft.com/office/drawing/2014/main" id="{05B28ABE-3832-16C5-C508-BE1493CF7C7F}"/>
              </a:ext>
            </a:extLst>
          </p:cNvPr>
          <p:cNvPicPr>
            <a:picLocks noGrp="1"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a:xfrm>
            <a:off x="1470343" y="2726741"/>
            <a:ext cx="4788218" cy="3064460"/>
          </a:xfrm>
          <a:prstGeom prst="rect">
            <a:avLst/>
          </a:prstGeom>
          <a:noFill/>
          <a:ln>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252883961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BCBB7A-5986-1775-93F2-B2F353E522F4}"/>
              </a:ext>
            </a:extLst>
          </p:cNvPr>
          <p:cNvSpPr>
            <a:spLocks noGrp="1"/>
          </p:cNvSpPr>
          <p:nvPr>
            <p:ph type="title"/>
          </p:nvPr>
        </p:nvSpPr>
        <p:spPr/>
        <p:txBody>
          <a:bodyPr/>
          <a:lstStyle/>
          <a:p>
            <a:r>
              <a:rPr lang="en-US" dirty="0"/>
              <a:t>Email is a record</a:t>
            </a:r>
          </a:p>
        </p:txBody>
      </p:sp>
      <p:sp>
        <p:nvSpPr>
          <p:cNvPr id="3" name="Content Placeholder 2">
            <a:extLst>
              <a:ext uri="{FF2B5EF4-FFF2-40B4-BE49-F238E27FC236}">
                <a16:creationId xmlns:a16="http://schemas.microsoft.com/office/drawing/2014/main" id="{062B828F-81C4-4E34-6D15-19C20CB40721}"/>
              </a:ext>
            </a:extLst>
          </p:cNvPr>
          <p:cNvSpPr>
            <a:spLocks noGrp="1"/>
          </p:cNvSpPr>
          <p:nvPr>
            <p:ph idx="1"/>
          </p:nvPr>
        </p:nvSpPr>
        <p:spPr/>
        <p:txBody>
          <a:bodyPr>
            <a:normAutofit fontScale="92500"/>
          </a:bodyPr>
          <a:lstStyle/>
          <a:p>
            <a:r>
              <a:rPr lang="en-US" dirty="0"/>
              <a:t>Because email issues and the GRAMA law have been challenged and the public has won, it is now a normal thing for a member of the public to submit a records request for an official’s email and receive it a few days later.</a:t>
            </a:r>
          </a:p>
          <a:p>
            <a:r>
              <a:rPr lang="en-US" dirty="0"/>
              <a:t>Every public servant knows that their email can be requested.</a:t>
            </a:r>
          </a:p>
          <a:p>
            <a:r>
              <a:rPr lang="en-US" b="1" dirty="0"/>
              <a:t>Therefore, sending email to the Archives after someone has left office is no big deal.</a:t>
            </a:r>
          </a:p>
          <a:p>
            <a:r>
              <a:rPr lang="en-US" dirty="0"/>
              <a:t>The Archives views the Capstone approach to email appraisal to be very efficient.</a:t>
            </a:r>
          </a:p>
        </p:txBody>
      </p:sp>
      <p:sp>
        <p:nvSpPr>
          <p:cNvPr id="4" name="Slide Number Placeholder 3">
            <a:extLst>
              <a:ext uri="{FF2B5EF4-FFF2-40B4-BE49-F238E27FC236}">
                <a16:creationId xmlns:a16="http://schemas.microsoft.com/office/drawing/2014/main" id="{72E231C9-9742-DA43-DDF4-6E037420DAC6}"/>
              </a:ext>
            </a:extLst>
          </p:cNvPr>
          <p:cNvSpPr>
            <a:spLocks noGrp="1"/>
          </p:cNvSpPr>
          <p:nvPr>
            <p:ph type="sldNum" sz="quarter" idx="12"/>
          </p:nvPr>
        </p:nvSpPr>
        <p:spPr/>
        <p:txBody>
          <a:bodyPr/>
          <a:lstStyle/>
          <a:p>
            <a:fld id="{CE2919DE-2D43-4A66-BAB4-E73DD29546D8}" type="slidenum">
              <a:rPr lang="en-US" smtClean="0"/>
              <a:pPr/>
              <a:t>23</a:t>
            </a:fld>
            <a:endParaRPr lang="en-US" dirty="0"/>
          </a:p>
        </p:txBody>
      </p:sp>
    </p:spTree>
    <p:extLst>
      <p:ext uri="{BB962C8B-B14F-4D97-AF65-F5344CB8AC3E}">
        <p14:creationId xmlns:p14="http://schemas.microsoft.com/office/powerpoint/2010/main" val="91356948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BEC686-0910-C597-D0E4-DF71C675500E}"/>
              </a:ext>
            </a:extLst>
          </p:cNvPr>
          <p:cNvSpPr>
            <a:spLocks noGrp="1"/>
          </p:cNvSpPr>
          <p:nvPr>
            <p:ph type="title"/>
          </p:nvPr>
        </p:nvSpPr>
        <p:spPr/>
        <p:txBody>
          <a:bodyPr/>
          <a:lstStyle/>
          <a:p>
            <a:r>
              <a:rPr lang="en-US" dirty="0"/>
              <a:t>Local Government Dilemma</a:t>
            </a:r>
          </a:p>
        </p:txBody>
      </p:sp>
      <p:sp>
        <p:nvSpPr>
          <p:cNvPr id="3" name="Content Placeholder 2">
            <a:extLst>
              <a:ext uri="{FF2B5EF4-FFF2-40B4-BE49-F238E27FC236}">
                <a16:creationId xmlns:a16="http://schemas.microsoft.com/office/drawing/2014/main" id="{17DDCFD5-69DD-6A4D-1E92-3071AF7F9E8B}"/>
              </a:ext>
            </a:extLst>
          </p:cNvPr>
          <p:cNvSpPr>
            <a:spLocks noGrp="1"/>
          </p:cNvSpPr>
          <p:nvPr>
            <p:ph idx="1"/>
          </p:nvPr>
        </p:nvSpPr>
        <p:spPr/>
        <p:txBody>
          <a:bodyPr>
            <a:normAutofit fontScale="92500"/>
          </a:bodyPr>
          <a:lstStyle/>
          <a:p>
            <a:r>
              <a:rPr lang="en-US" dirty="0"/>
              <a:t>In 2013, a small town in southern Utah forgot to pay their Internet Service Provider bill.</a:t>
            </a:r>
          </a:p>
          <a:p>
            <a:r>
              <a:rPr lang="en-US" dirty="0"/>
              <a:t>The ISP sold their domain name out from under them. They could no longer use their old interface to view email. It was available through a back-end via Gmail.</a:t>
            </a:r>
          </a:p>
          <a:p>
            <a:r>
              <a:rPr lang="en-US" dirty="0"/>
              <a:t>They called the Archives in a panic to see if their email in Gmail could be exported.</a:t>
            </a:r>
          </a:p>
          <a:p>
            <a:r>
              <a:rPr lang="en-US" dirty="0"/>
              <a:t>We created a tool that exported data in .</a:t>
            </a:r>
            <a:r>
              <a:rPr lang="en-US" dirty="0" err="1"/>
              <a:t>eml</a:t>
            </a:r>
            <a:r>
              <a:rPr lang="en-US" dirty="0"/>
              <a:t> format, reflecting the user’s folder arrangement from their inbox.</a:t>
            </a:r>
          </a:p>
        </p:txBody>
      </p:sp>
      <p:sp>
        <p:nvSpPr>
          <p:cNvPr id="4" name="Slide Number Placeholder 3">
            <a:extLst>
              <a:ext uri="{FF2B5EF4-FFF2-40B4-BE49-F238E27FC236}">
                <a16:creationId xmlns:a16="http://schemas.microsoft.com/office/drawing/2014/main" id="{66F73F66-E28C-759F-5D1D-007950C8AF4F}"/>
              </a:ext>
            </a:extLst>
          </p:cNvPr>
          <p:cNvSpPr>
            <a:spLocks noGrp="1"/>
          </p:cNvSpPr>
          <p:nvPr>
            <p:ph type="sldNum" sz="quarter" idx="12"/>
          </p:nvPr>
        </p:nvSpPr>
        <p:spPr/>
        <p:txBody>
          <a:bodyPr/>
          <a:lstStyle/>
          <a:p>
            <a:fld id="{CE2919DE-2D43-4A66-BAB4-E73DD29546D8}" type="slidenum">
              <a:rPr lang="en-US" smtClean="0"/>
              <a:pPr/>
              <a:t>24</a:t>
            </a:fld>
            <a:endParaRPr lang="en-US" dirty="0"/>
          </a:p>
        </p:txBody>
      </p:sp>
    </p:spTree>
    <p:extLst>
      <p:ext uri="{BB962C8B-B14F-4D97-AF65-F5344CB8AC3E}">
        <p14:creationId xmlns:p14="http://schemas.microsoft.com/office/powerpoint/2010/main" val="28082180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1E6BC6-83D8-C25E-8FCD-66A84A8E4FCD}"/>
              </a:ext>
            </a:extLst>
          </p:cNvPr>
          <p:cNvSpPr>
            <a:spLocks noGrp="1"/>
          </p:cNvSpPr>
          <p:nvPr>
            <p:ph type="title"/>
          </p:nvPr>
        </p:nvSpPr>
        <p:spPr/>
        <p:txBody>
          <a:bodyPr/>
          <a:lstStyle/>
          <a:p>
            <a:r>
              <a:rPr lang="en-US" dirty="0"/>
              <a:t>Security of Email Accounts</a:t>
            </a:r>
          </a:p>
        </p:txBody>
      </p:sp>
      <p:sp>
        <p:nvSpPr>
          <p:cNvPr id="3" name="Content Placeholder 2">
            <a:extLst>
              <a:ext uri="{FF2B5EF4-FFF2-40B4-BE49-F238E27FC236}">
                <a16:creationId xmlns:a16="http://schemas.microsoft.com/office/drawing/2014/main" id="{073B80F3-33F4-AA3C-0ED7-A9E16B44ED4E}"/>
              </a:ext>
            </a:extLst>
          </p:cNvPr>
          <p:cNvSpPr>
            <a:spLocks noGrp="1"/>
          </p:cNvSpPr>
          <p:nvPr>
            <p:ph idx="1"/>
          </p:nvPr>
        </p:nvSpPr>
        <p:spPr/>
        <p:txBody>
          <a:bodyPr>
            <a:normAutofit fontScale="85000" lnSpcReduction="20000"/>
          </a:bodyPr>
          <a:lstStyle/>
          <a:p>
            <a:r>
              <a:rPr lang="en-US" dirty="0"/>
              <a:t>This tool was used to capture state agency email for a while, until authenticating to accounts became an issue, especially for live accounts.</a:t>
            </a:r>
          </a:p>
          <a:p>
            <a:r>
              <a:rPr lang="en-US" dirty="0"/>
              <a:t>When someone left office, our IT department would reset that user’s password, share it with me, and I would harvest the content. The IT department even used our tool to harvest email for their own needs.</a:t>
            </a:r>
          </a:p>
          <a:p>
            <a:r>
              <a:rPr lang="en-US" dirty="0"/>
              <a:t>Then two-factor security became a thing. We stopped using our tool except for accounts that we own.</a:t>
            </a:r>
          </a:p>
          <a:p>
            <a:r>
              <a:rPr lang="en-US" dirty="0"/>
              <a:t>Meanwhile, Google developed an eDiscovery tool called Google Vault.</a:t>
            </a:r>
          </a:p>
          <a:p>
            <a:r>
              <a:rPr lang="en-US" dirty="0"/>
              <a:t>Vault stores all email, even if the user deletes it from their account.</a:t>
            </a:r>
          </a:p>
        </p:txBody>
      </p:sp>
      <p:sp>
        <p:nvSpPr>
          <p:cNvPr id="4" name="Slide Number Placeholder 3">
            <a:extLst>
              <a:ext uri="{FF2B5EF4-FFF2-40B4-BE49-F238E27FC236}">
                <a16:creationId xmlns:a16="http://schemas.microsoft.com/office/drawing/2014/main" id="{57FEE5E1-50F8-F0EB-5835-00B17F337AFE}"/>
              </a:ext>
            </a:extLst>
          </p:cNvPr>
          <p:cNvSpPr>
            <a:spLocks noGrp="1"/>
          </p:cNvSpPr>
          <p:nvPr>
            <p:ph type="sldNum" sz="quarter" idx="12"/>
          </p:nvPr>
        </p:nvSpPr>
        <p:spPr/>
        <p:txBody>
          <a:bodyPr/>
          <a:lstStyle/>
          <a:p>
            <a:fld id="{CE2919DE-2D43-4A66-BAB4-E73DD29546D8}" type="slidenum">
              <a:rPr lang="en-US" smtClean="0"/>
              <a:pPr/>
              <a:t>25</a:t>
            </a:fld>
            <a:endParaRPr lang="en-US" dirty="0"/>
          </a:p>
        </p:txBody>
      </p:sp>
    </p:spTree>
    <p:extLst>
      <p:ext uri="{BB962C8B-B14F-4D97-AF65-F5344CB8AC3E}">
        <p14:creationId xmlns:p14="http://schemas.microsoft.com/office/powerpoint/2010/main" val="420952044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64B618-1C7D-0CAC-27C2-69E95FB9F367}"/>
              </a:ext>
            </a:extLst>
          </p:cNvPr>
          <p:cNvSpPr>
            <a:spLocks noGrp="1"/>
          </p:cNvSpPr>
          <p:nvPr>
            <p:ph type="title"/>
          </p:nvPr>
        </p:nvSpPr>
        <p:spPr/>
        <p:txBody>
          <a:bodyPr/>
          <a:lstStyle/>
          <a:p>
            <a:r>
              <a:rPr lang="en-US" dirty="0"/>
              <a:t>Obtaining the Email</a:t>
            </a:r>
          </a:p>
        </p:txBody>
      </p:sp>
      <p:sp>
        <p:nvSpPr>
          <p:cNvPr id="3" name="Content Placeholder 2">
            <a:extLst>
              <a:ext uri="{FF2B5EF4-FFF2-40B4-BE49-F238E27FC236}">
                <a16:creationId xmlns:a16="http://schemas.microsoft.com/office/drawing/2014/main" id="{CC08C6FF-F009-F98E-56E8-16FBB4164865}"/>
              </a:ext>
            </a:extLst>
          </p:cNvPr>
          <p:cNvSpPr>
            <a:spLocks noGrp="1"/>
          </p:cNvSpPr>
          <p:nvPr>
            <p:ph idx="1"/>
          </p:nvPr>
        </p:nvSpPr>
        <p:spPr/>
        <p:txBody>
          <a:bodyPr>
            <a:normAutofit fontScale="92500"/>
          </a:bodyPr>
          <a:lstStyle/>
          <a:p>
            <a:r>
              <a:rPr lang="en-US" dirty="0"/>
              <a:t>When Vault became a service, we asked our IT department to harvest the email for us, as a security request.</a:t>
            </a:r>
          </a:p>
          <a:p>
            <a:r>
              <a:rPr lang="en-US" dirty="0"/>
              <a:t>We sent in so many requests that finally the IT director said it was taking too much of his techs’ time.</a:t>
            </a:r>
          </a:p>
          <a:p>
            <a:r>
              <a:rPr lang="en-US" dirty="0"/>
              <a:t>“Besides, it’s your job to preserve email. You do it.”</a:t>
            </a:r>
          </a:p>
          <a:p>
            <a:r>
              <a:rPr lang="en-US" dirty="0"/>
              <a:t>I am now an admin for Google Vault, enterprise-wide.</a:t>
            </a:r>
          </a:p>
          <a:p>
            <a:r>
              <a:rPr lang="en-US" dirty="0"/>
              <a:t>Most agencies use Gmail, a couple use Outlook. If so, we work with IT to obtain .</a:t>
            </a:r>
            <a:r>
              <a:rPr lang="en-US" dirty="0" err="1"/>
              <a:t>pst</a:t>
            </a:r>
            <a:r>
              <a:rPr lang="en-US" dirty="0"/>
              <a:t>.</a:t>
            </a:r>
          </a:p>
        </p:txBody>
      </p:sp>
      <p:sp>
        <p:nvSpPr>
          <p:cNvPr id="4" name="Slide Number Placeholder 3">
            <a:extLst>
              <a:ext uri="{FF2B5EF4-FFF2-40B4-BE49-F238E27FC236}">
                <a16:creationId xmlns:a16="http://schemas.microsoft.com/office/drawing/2014/main" id="{3AE813C1-B150-21A4-05B1-843FF2CD3AD3}"/>
              </a:ext>
            </a:extLst>
          </p:cNvPr>
          <p:cNvSpPr>
            <a:spLocks noGrp="1"/>
          </p:cNvSpPr>
          <p:nvPr>
            <p:ph type="sldNum" sz="quarter" idx="12"/>
          </p:nvPr>
        </p:nvSpPr>
        <p:spPr/>
        <p:txBody>
          <a:bodyPr/>
          <a:lstStyle/>
          <a:p>
            <a:fld id="{CE2919DE-2D43-4A66-BAB4-E73DD29546D8}" type="slidenum">
              <a:rPr lang="en-US" smtClean="0"/>
              <a:pPr/>
              <a:t>26</a:t>
            </a:fld>
            <a:endParaRPr lang="en-US" dirty="0"/>
          </a:p>
        </p:txBody>
      </p:sp>
    </p:spTree>
    <p:extLst>
      <p:ext uri="{BB962C8B-B14F-4D97-AF65-F5344CB8AC3E}">
        <p14:creationId xmlns:p14="http://schemas.microsoft.com/office/powerpoint/2010/main" val="318894874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418CAF-D290-7430-26CF-0BA95B80A9C6}"/>
              </a:ext>
            </a:extLst>
          </p:cNvPr>
          <p:cNvSpPr>
            <a:spLocks noGrp="1"/>
          </p:cNvSpPr>
          <p:nvPr>
            <p:ph type="title"/>
          </p:nvPr>
        </p:nvSpPr>
        <p:spPr/>
        <p:txBody>
          <a:bodyPr/>
          <a:lstStyle/>
          <a:p>
            <a:r>
              <a:rPr lang="en-US" dirty="0"/>
              <a:t>Utah’s Capstone Approach</a:t>
            </a:r>
          </a:p>
        </p:txBody>
      </p:sp>
      <p:sp>
        <p:nvSpPr>
          <p:cNvPr id="3" name="Content Placeholder 2">
            <a:extLst>
              <a:ext uri="{FF2B5EF4-FFF2-40B4-BE49-F238E27FC236}">
                <a16:creationId xmlns:a16="http://schemas.microsoft.com/office/drawing/2014/main" id="{A472BE0F-CBE6-6ECE-EA55-50ABEA9FE37C}"/>
              </a:ext>
            </a:extLst>
          </p:cNvPr>
          <p:cNvSpPr>
            <a:spLocks noGrp="1"/>
          </p:cNvSpPr>
          <p:nvPr>
            <p:ph idx="1"/>
          </p:nvPr>
        </p:nvSpPr>
        <p:spPr/>
        <p:txBody>
          <a:bodyPr/>
          <a:lstStyle/>
          <a:p>
            <a:r>
              <a:rPr lang="en-US" dirty="0"/>
              <a:t>To receive email from a director or elected official who has left office, we start a conversation with that agency’s records officer.</a:t>
            </a:r>
          </a:p>
          <a:p>
            <a:r>
              <a:rPr lang="en-US" dirty="0"/>
              <a:t>We remind the records officer about the approved retention schedule making these records permanent, with a link to the schedule.</a:t>
            </a:r>
          </a:p>
          <a:p>
            <a:r>
              <a:rPr lang="en-US" dirty="0"/>
              <a:t>We also send a partially filled-in transfer form for the agency to sign, approving the Archives to receive and harvest said email.</a:t>
            </a:r>
          </a:p>
        </p:txBody>
      </p:sp>
      <p:sp>
        <p:nvSpPr>
          <p:cNvPr id="4" name="Slide Number Placeholder 3">
            <a:extLst>
              <a:ext uri="{FF2B5EF4-FFF2-40B4-BE49-F238E27FC236}">
                <a16:creationId xmlns:a16="http://schemas.microsoft.com/office/drawing/2014/main" id="{9B04FF63-411A-3BB5-E1DA-EBAB12245181}"/>
              </a:ext>
            </a:extLst>
          </p:cNvPr>
          <p:cNvSpPr>
            <a:spLocks noGrp="1"/>
          </p:cNvSpPr>
          <p:nvPr>
            <p:ph type="sldNum" sz="quarter" idx="12"/>
          </p:nvPr>
        </p:nvSpPr>
        <p:spPr/>
        <p:txBody>
          <a:bodyPr/>
          <a:lstStyle/>
          <a:p>
            <a:fld id="{CE2919DE-2D43-4A66-BAB4-E73DD29546D8}" type="slidenum">
              <a:rPr lang="en-US" smtClean="0"/>
              <a:pPr/>
              <a:t>27</a:t>
            </a:fld>
            <a:endParaRPr lang="en-US" dirty="0"/>
          </a:p>
        </p:txBody>
      </p:sp>
    </p:spTree>
    <p:extLst>
      <p:ext uri="{BB962C8B-B14F-4D97-AF65-F5344CB8AC3E}">
        <p14:creationId xmlns:p14="http://schemas.microsoft.com/office/powerpoint/2010/main" val="340660745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B4D022-4E06-F91D-D838-3C70E3EB52F0}"/>
              </a:ext>
            </a:extLst>
          </p:cNvPr>
          <p:cNvSpPr>
            <a:spLocks noGrp="1"/>
          </p:cNvSpPr>
          <p:nvPr>
            <p:ph type="title"/>
          </p:nvPr>
        </p:nvSpPr>
        <p:spPr/>
        <p:txBody>
          <a:bodyPr/>
          <a:lstStyle/>
          <a:p>
            <a:r>
              <a:rPr lang="en-US" dirty="0"/>
              <a:t>Harvesting the email</a:t>
            </a:r>
          </a:p>
        </p:txBody>
      </p:sp>
      <p:sp>
        <p:nvSpPr>
          <p:cNvPr id="3" name="Content Placeholder 2">
            <a:extLst>
              <a:ext uri="{FF2B5EF4-FFF2-40B4-BE49-F238E27FC236}">
                <a16:creationId xmlns:a16="http://schemas.microsoft.com/office/drawing/2014/main" id="{BEBCF77E-D8AD-B266-5590-54AB1382D302}"/>
              </a:ext>
            </a:extLst>
          </p:cNvPr>
          <p:cNvSpPr>
            <a:spLocks noGrp="1"/>
          </p:cNvSpPr>
          <p:nvPr>
            <p:ph idx="1"/>
          </p:nvPr>
        </p:nvSpPr>
        <p:spPr/>
        <p:txBody>
          <a:bodyPr>
            <a:normAutofit fontScale="77500" lnSpcReduction="20000"/>
          </a:bodyPr>
          <a:lstStyle/>
          <a:p>
            <a:r>
              <a:rPr lang="en-US" dirty="0"/>
              <a:t>Once I have the signed transfer form, I log into Vault, download the email, chat, and Google Drive content for that user, with its associated metadata. </a:t>
            </a:r>
          </a:p>
          <a:p>
            <a:r>
              <a:rPr lang="en-US" dirty="0"/>
              <a:t>The export is in .</a:t>
            </a:r>
            <a:r>
              <a:rPr lang="en-US" dirty="0" err="1"/>
              <a:t>mbox</a:t>
            </a:r>
            <a:r>
              <a:rPr lang="en-US" dirty="0"/>
              <a:t> format, usually split into multiple 10 GB files. Metadata includes labels, checksums, errors, and total counts.</a:t>
            </a:r>
          </a:p>
          <a:p>
            <a:r>
              <a:rPr lang="en-US" dirty="0"/>
              <a:t>Quick transaction, can be just days.</a:t>
            </a:r>
          </a:p>
          <a:p>
            <a:pPr lvl="1"/>
            <a:r>
              <a:rPr lang="en-US" dirty="0"/>
              <a:t>Vault keeps the data for years, so no hurry if a records officer drags feet.</a:t>
            </a:r>
          </a:p>
          <a:p>
            <a:pPr lvl="1"/>
            <a:r>
              <a:rPr lang="en-US" dirty="0"/>
              <a:t>We may delay a harvest if it would be perceived as political instead of about preservation.</a:t>
            </a:r>
          </a:p>
          <a:p>
            <a:r>
              <a:rPr lang="en-US" dirty="0"/>
              <a:t>We now have email totaling 34 state agencies (plus one small town), 105 accounts, and 3.8 TB.</a:t>
            </a:r>
          </a:p>
          <a:p>
            <a:r>
              <a:rPr lang="en-US" dirty="0"/>
              <a:t>Oh, and one former IT director’s account converted from Novell GroupWise to XML.</a:t>
            </a:r>
          </a:p>
        </p:txBody>
      </p:sp>
      <p:sp>
        <p:nvSpPr>
          <p:cNvPr id="4" name="Slide Number Placeholder 3">
            <a:extLst>
              <a:ext uri="{FF2B5EF4-FFF2-40B4-BE49-F238E27FC236}">
                <a16:creationId xmlns:a16="http://schemas.microsoft.com/office/drawing/2014/main" id="{1BA08EFB-73FB-3E05-4E99-BC36D56CFB3D}"/>
              </a:ext>
            </a:extLst>
          </p:cNvPr>
          <p:cNvSpPr>
            <a:spLocks noGrp="1"/>
          </p:cNvSpPr>
          <p:nvPr>
            <p:ph type="sldNum" sz="quarter" idx="12"/>
          </p:nvPr>
        </p:nvSpPr>
        <p:spPr/>
        <p:txBody>
          <a:bodyPr/>
          <a:lstStyle/>
          <a:p>
            <a:fld id="{CE2919DE-2D43-4A66-BAB4-E73DD29546D8}" type="slidenum">
              <a:rPr lang="en-US" smtClean="0"/>
              <a:pPr/>
              <a:t>28</a:t>
            </a:fld>
            <a:endParaRPr lang="en-US" dirty="0"/>
          </a:p>
        </p:txBody>
      </p:sp>
    </p:spTree>
    <p:extLst>
      <p:ext uri="{BB962C8B-B14F-4D97-AF65-F5344CB8AC3E}">
        <p14:creationId xmlns:p14="http://schemas.microsoft.com/office/powerpoint/2010/main" val="3905025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1DE6DB-773D-1B62-A387-4F0935B84186}"/>
              </a:ext>
            </a:extLst>
          </p:cNvPr>
          <p:cNvSpPr>
            <a:spLocks noGrp="1"/>
          </p:cNvSpPr>
          <p:nvPr>
            <p:ph type="title"/>
          </p:nvPr>
        </p:nvSpPr>
        <p:spPr/>
        <p:txBody>
          <a:bodyPr/>
          <a:lstStyle/>
          <a:p>
            <a:r>
              <a:rPr lang="en-US" dirty="0"/>
              <a:t>Capstone in Practice</a:t>
            </a:r>
          </a:p>
        </p:txBody>
      </p:sp>
      <p:sp>
        <p:nvSpPr>
          <p:cNvPr id="3" name="Content Placeholder 2">
            <a:extLst>
              <a:ext uri="{FF2B5EF4-FFF2-40B4-BE49-F238E27FC236}">
                <a16:creationId xmlns:a16="http://schemas.microsoft.com/office/drawing/2014/main" id="{87D1F445-1222-8235-9967-F6F317ECEB89}"/>
              </a:ext>
            </a:extLst>
          </p:cNvPr>
          <p:cNvSpPr>
            <a:spLocks noGrp="1"/>
          </p:cNvSpPr>
          <p:nvPr>
            <p:ph idx="1"/>
          </p:nvPr>
        </p:nvSpPr>
        <p:spPr/>
        <p:txBody>
          <a:bodyPr>
            <a:normAutofit fontScale="92500"/>
          </a:bodyPr>
          <a:lstStyle/>
          <a:p>
            <a:r>
              <a:rPr lang="en-US" dirty="0"/>
              <a:t>Last election, we had a change in Governor.</a:t>
            </a:r>
          </a:p>
          <a:p>
            <a:r>
              <a:rPr lang="en-US" dirty="0"/>
              <a:t>Governor’s staff (records officer and attorney) reviewed the records transfer form, then signed it, giving us access to over 300 accounts.</a:t>
            </a:r>
          </a:p>
          <a:p>
            <a:r>
              <a:rPr lang="en-US" dirty="0"/>
              <a:t>I spot-checked email via Vault and did an initial appraisal. Some were deemed not Capstone-worthy and were not harvested. Most were very substantive.</a:t>
            </a:r>
          </a:p>
          <a:p>
            <a:r>
              <a:rPr lang="en-US" dirty="0"/>
              <a:t>Email accounts included Governor’s three accounts, both Lt. Governors’ accounts, first lady, various advisors, chiefs of staff, secretaries, and office manager.</a:t>
            </a:r>
          </a:p>
        </p:txBody>
      </p:sp>
      <p:sp>
        <p:nvSpPr>
          <p:cNvPr id="4" name="Slide Number Placeholder 3">
            <a:extLst>
              <a:ext uri="{FF2B5EF4-FFF2-40B4-BE49-F238E27FC236}">
                <a16:creationId xmlns:a16="http://schemas.microsoft.com/office/drawing/2014/main" id="{8B509F1D-14BE-C0D5-3C1E-FB3BEC5AFF01}"/>
              </a:ext>
            </a:extLst>
          </p:cNvPr>
          <p:cNvSpPr>
            <a:spLocks noGrp="1"/>
          </p:cNvSpPr>
          <p:nvPr>
            <p:ph type="sldNum" sz="quarter" idx="12"/>
          </p:nvPr>
        </p:nvSpPr>
        <p:spPr/>
        <p:txBody>
          <a:bodyPr/>
          <a:lstStyle/>
          <a:p>
            <a:fld id="{CE2919DE-2D43-4A66-BAB4-E73DD29546D8}" type="slidenum">
              <a:rPr lang="en-US" smtClean="0"/>
              <a:pPr/>
              <a:t>29</a:t>
            </a:fld>
            <a:endParaRPr lang="en-US" dirty="0"/>
          </a:p>
        </p:txBody>
      </p:sp>
    </p:spTree>
    <p:extLst>
      <p:ext uri="{BB962C8B-B14F-4D97-AF65-F5344CB8AC3E}">
        <p14:creationId xmlns:p14="http://schemas.microsoft.com/office/powerpoint/2010/main" val="353230212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05AD51-1453-4315-989E-25B252BA7C73}"/>
              </a:ext>
            </a:extLst>
          </p:cNvPr>
          <p:cNvSpPr>
            <a:spLocks noGrp="1"/>
          </p:cNvSpPr>
          <p:nvPr>
            <p:ph type="title"/>
          </p:nvPr>
        </p:nvSpPr>
        <p:spPr/>
        <p:txBody>
          <a:bodyPr/>
          <a:lstStyle/>
          <a:p>
            <a:r>
              <a:rPr lang="en-US" dirty="0"/>
              <a:t>SERI 2023 sponsor</a:t>
            </a:r>
          </a:p>
        </p:txBody>
      </p:sp>
      <p:pic>
        <p:nvPicPr>
          <p:cNvPr id="14" name="Content Placeholder 13" descr="Text&#10;&#10;Preservica corporate logo featuring &quot;Active Digital Preservation&quot; tagline">
            <a:extLst>
              <a:ext uri="{FF2B5EF4-FFF2-40B4-BE49-F238E27FC236}">
                <a16:creationId xmlns:a16="http://schemas.microsoft.com/office/drawing/2014/main" id="{25E327A5-C2D4-44C6-91E7-9AD7A97C2CE6}"/>
              </a:ext>
            </a:extLst>
          </p:cNvPr>
          <p:cNvPicPr>
            <a:picLocks noGrp="1" noChangeAspect="1"/>
          </p:cNvPicPr>
          <p:nvPr>
            <p:ph idx="1"/>
          </p:nvPr>
        </p:nvPicPr>
        <p:blipFill>
          <a:blip r:embed="rId2" cstate="hqprint">
            <a:extLst>
              <a:ext uri="{28A0092B-C50C-407E-A947-70E740481C1C}">
                <a14:useLocalDpi xmlns:a14="http://schemas.microsoft.com/office/drawing/2010/main" val="0"/>
              </a:ext>
            </a:extLst>
          </a:blip>
          <a:stretch>
            <a:fillRect/>
          </a:stretch>
        </p:blipFill>
        <p:spPr>
          <a:xfrm>
            <a:off x="1745494" y="2097088"/>
            <a:ext cx="8697835" cy="3541712"/>
          </a:xfrm>
          <a:solidFill>
            <a:schemeClr val="bg2"/>
          </a:solidFill>
        </p:spPr>
      </p:pic>
      <p:sp>
        <p:nvSpPr>
          <p:cNvPr id="8" name="Slide Number Placeholder 7">
            <a:extLst>
              <a:ext uri="{FF2B5EF4-FFF2-40B4-BE49-F238E27FC236}">
                <a16:creationId xmlns:a16="http://schemas.microsoft.com/office/drawing/2014/main" id="{B5BB248E-9CFF-4B71-8DB1-7349CC2F35F0}"/>
              </a:ext>
            </a:extLst>
          </p:cNvPr>
          <p:cNvSpPr>
            <a:spLocks noGrp="1"/>
          </p:cNvSpPr>
          <p:nvPr>
            <p:ph type="sldNum" sz="quarter" idx="12"/>
          </p:nvPr>
        </p:nvSpPr>
        <p:spPr/>
        <p:txBody>
          <a:bodyPr/>
          <a:lstStyle/>
          <a:p>
            <a:fld id="{CE2919DE-2D43-4A66-BAB4-E73DD29546D8}" type="slidenum">
              <a:rPr lang="en-US" smtClean="0"/>
              <a:t>3</a:t>
            </a:fld>
            <a:endParaRPr lang="en-US"/>
          </a:p>
        </p:txBody>
      </p:sp>
    </p:spTree>
    <p:extLst>
      <p:ext uri="{BB962C8B-B14F-4D97-AF65-F5344CB8AC3E}">
        <p14:creationId xmlns:p14="http://schemas.microsoft.com/office/powerpoint/2010/main" val="391294529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84D30A-8A4F-1C78-BE52-21284CD674BA}"/>
              </a:ext>
            </a:extLst>
          </p:cNvPr>
          <p:cNvSpPr>
            <a:spLocks noGrp="1"/>
          </p:cNvSpPr>
          <p:nvPr>
            <p:ph type="title"/>
          </p:nvPr>
        </p:nvSpPr>
        <p:spPr/>
        <p:txBody>
          <a:bodyPr/>
          <a:lstStyle/>
          <a:p>
            <a:r>
              <a:rPr lang="en-US" dirty="0"/>
              <a:t>Conclusion</a:t>
            </a:r>
          </a:p>
        </p:txBody>
      </p:sp>
      <p:sp>
        <p:nvSpPr>
          <p:cNvPr id="3" name="Content Placeholder 2">
            <a:extLst>
              <a:ext uri="{FF2B5EF4-FFF2-40B4-BE49-F238E27FC236}">
                <a16:creationId xmlns:a16="http://schemas.microsoft.com/office/drawing/2014/main" id="{2413843A-E99B-BBA5-4D38-4A39D802547A}"/>
              </a:ext>
            </a:extLst>
          </p:cNvPr>
          <p:cNvSpPr>
            <a:spLocks noGrp="1"/>
          </p:cNvSpPr>
          <p:nvPr>
            <p:ph idx="1"/>
          </p:nvPr>
        </p:nvSpPr>
        <p:spPr/>
        <p:txBody>
          <a:bodyPr/>
          <a:lstStyle/>
          <a:p>
            <a:r>
              <a:rPr lang="en-US" dirty="0"/>
              <a:t>For Capstone to work you must first have a strong public records law.</a:t>
            </a:r>
          </a:p>
          <a:p>
            <a:r>
              <a:rPr lang="en-US" dirty="0"/>
              <a:t>Your IT department needs to trust you and work with you.</a:t>
            </a:r>
          </a:p>
          <a:p>
            <a:r>
              <a:rPr lang="en-US" dirty="0"/>
              <a:t>Your records officers need to understand the law and the necessity of following approved record retention schedules.</a:t>
            </a:r>
          </a:p>
          <a:p>
            <a:r>
              <a:rPr lang="en-US" dirty="0"/>
              <a:t>And you need a lot of space to store the resulting content.</a:t>
            </a:r>
          </a:p>
          <a:p>
            <a:r>
              <a:rPr lang="en-US" dirty="0"/>
              <a:t>Let the processing work begin!</a:t>
            </a:r>
          </a:p>
        </p:txBody>
      </p:sp>
      <p:sp>
        <p:nvSpPr>
          <p:cNvPr id="4" name="Slide Number Placeholder 3">
            <a:extLst>
              <a:ext uri="{FF2B5EF4-FFF2-40B4-BE49-F238E27FC236}">
                <a16:creationId xmlns:a16="http://schemas.microsoft.com/office/drawing/2014/main" id="{A416DD82-527B-8E66-2D6C-CFB479BD3905}"/>
              </a:ext>
            </a:extLst>
          </p:cNvPr>
          <p:cNvSpPr>
            <a:spLocks noGrp="1"/>
          </p:cNvSpPr>
          <p:nvPr>
            <p:ph type="sldNum" sz="quarter" idx="12"/>
          </p:nvPr>
        </p:nvSpPr>
        <p:spPr/>
        <p:txBody>
          <a:bodyPr/>
          <a:lstStyle/>
          <a:p>
            <a:fld id="{CE2919DE-2D43-4A66-BAB4-E73DD29546D8}" type="slidenum">
              <a:rPr lang="en-US" smtClean="0"/>
              <a:pPr/>
              <a:t>30</a:t>
            </a:fld>
            <a:endParaRPr lang="en-US" dirty="0"/>
          </a:p>
        </p:txBody>
      </p:sp>
    </p:spTree>
    <p:extLst>
      <p:ext uri="{BB962C8B-B14F-4D97-AF65-F5344CB8AC3E}">
        <p14:creationId xmlns:p14="http://schemas.microsoft.com/office/powerpoint/2010/main" val="315333766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86AF9F-E5DB-463B-989A-1120BF49004D}"/>
              </a:ext>
            </a:extLst>
          </p:cNvPr>
          <p:cNvSpPr>
            <a:spLocks noGrp="1"/>
          </p:cNvSpPr>
          <p:nvPr>
            <p:ph type="ctrTitle"/>
          </p:nvPr>
        </p:nvSpPr>
        <p:spPr>
          <a:xfrm>
            <a:off x="1876424" y="1108916"/>
            <a:ext cx="8791575" cy="2387600"/>
          </a:xfrm>
        </p:spPr>
        <p:txBody>
          <a:bodyPr/>
          <a:lstStyle/>
          <a:p>
            <a:r>
              <a:rPr lang="en-US" dirty="0">
                <a:solidFill>
                  <a:schemeClr val="tx1"/>
                </a:solidFill>
              </a:rPr>
              <a:t>New York State Archives </a:t>
            </a:r>
            <a:br>
              <a:rPr lang="en-US" dirty="0">
                <a:solidFill>
                  <a:schemeClr val="tx1"/>
                </a:solidFill>
              </a:rPr>
            </a:br>
            <a:r>
              <a:rPr lang="en-US" dirty="0">
                <a:solidFill>
                  <a:schemeClr val="tx1"/>
                </a:solidFill>
              </a:rPr>
              <a:t>and Capstone</a:t>
            </a:r>
          </a:p>
        </p:txBody>
      </p:sp>
      <p:sp>
        <p:nvSpPr>
          <p:cNvPr id="3" name="Subtitle 2">
            <a:extLst>
              <a:ext uri="{FF2B5EF4-FFF2-40B4-BE49-F238E27FC236}">
                <a16:creationId xmlns:a16="http://schemas.microsoft.com/office/drawing/2014/main" id="{B5EEFC63-E33A-451F-95C9-893F49F3903A}"/>
              </a:ext>
            </a:extLst>
          </p:cNvPr>
          <p:cNvSpPr>
            <a:spLocks noGrp="1"/>
          </p:cNvSpPr>
          <p:nvPr>
            <p:ph type="subTitle" idx="1"/>
          </p:nvPr>
        </p:nvSpPr>
        <p:spPr/>
        <p:txBody>
          <a:bodyPr/>
          <a:lstStyle/>
          <a:p>
            <a:r>
              <a:rPr lang="en-US" dirty="0"/>
              <a:t>Maria Mccashion</a:t>
            </a:r>
          </a:p>
        </p:txBody>
      </p:sp>
      <p:sp>
        <p:nvSpPr>
          <p:cNvPr id="4" name="Slide Number Placeholder 3">
            <a:extLst>
              <a:ext uri="{FF2B5EF4-FFF2-40B4-BE49-F238E27FC236}">
                <a16:creationId xmlns:a16="http://schemas.microsoft.com/office/drawing/2014/main" id="{A1B592A3-3DB4-4804-87F1-B5D127A21D67}"/>
              </a:ext>
            </a:extLst>
          </p:cNvPr>
          <p:cNvSpPr>
            <a:spLocks noGrp="1"/>
          </p:cNvSpPr>
          <p:nvPr>
            <p:ph type="sldNum" sz="quarter" idx="12"/>
          </p:nvPr>
        </p:nvSpPr>
        <p:spPr/>
        <p:txBody>
          <a:bodyPr/>
          <a:lstStyle/>
          <a:p>
            <a:fld id="{CE2919DE-2D43-4A66-BAB4-E73DD29546D8}" type="slidenum">
              <a:rPr lang="en-US" smtClean="0">
                <a:solidFill>
                  <a:schemeClr val="tx1"/>
                </a:solidFill>
              </a:rPr>
              <a:t>31</a:t>
            </a:fld>
            <a:endParaRPr lang="en-US" dirty="0">
              <a:solidFill>
                <a:schemeClr val="tx1"/>
              </a:solidFill>
            </a:endParaRPr>
          </a:p>
        </p:txBody>
      </p:sp>
    </p:spTree>
    <p:extLst>
      <p:ext uri="{BB962C8B-B14F-4D97-AF65-F5344CB8AC3E}">
        <p14:creationId xmlns:p14="http://schemas.microsoft.com/office/powerpoint/2010/main" val="358223287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B915A4-E693-40DD-A1FB-0857154D00D6}"/>
              </a:ext>
            </a:extLst>
          </p:cNvPr>
          <p:cNvSpPr>
            <a:spLocks noGrp="1"/>
          </p:cNvSpPr>
          <p:nvPr>
            <p:ph type="title"/>
          </p:nvPr>
        </p:nvSpPr>
        <p:spPr/>
        <p:txBody>
          <a:bodyPr/>
          <a:lstStyle/>
          <a:p>
            <a:r>
              <a:rPr lang="en-US" dirty="0"/>
              <a:t>Former Email Policy</a:t>
            </a:r>
          </a:p>
        </p:txBody>
      </p:sp>
      <p:sp>
        <p:nvSpPr>
          <p:cNvPr id="5" name="Content Placeholder 4">
            <a:extLst>
              <a:ext uri="{FF2B5EF4-FFF2-40B4-BE49-F238E27FC236}">
                <a16:creationId xmlns:a16="http://schemas.microsoft.com/office/drawing/2014/main" id="{75089847-26D6-4802-BBC3-A05E92491CD3}"/>
              </a:ext>
            </a:extLst>
          </p:cNvPr>
          <p:cNvSpPr>
            <a:spLocks noGrp="1"/>
          </p:cNvSpPr>
          <p:nvPr>
            <p:ph idx="1"/>
          </p:nvPr>
        </p:nvSpPr>
        <p:spPr>
          <a:xfrm>
            <a:off x="1981200" y="1981200"/>
            <a:ext cx="8382000" cy="4267200"/>
          </a:xfrm>
        </p:spPr>
        <p:txBody>
          <a:bodyPr/>
          <a:lstStyle/>
          <a:p>
            <a:r>
              <a:rPr lang="en-US" dirty="0"/>
              <a:t>Staff </a:t>
            </a:r>
          </a:p>
          <a:p>
            <a:pPr lvl="1"/>
            <a:r>
              <a:rPr lang="en-US" dirty="0"/>
              <a:t>Encouraged to remove non-record emails</a:t>
            </a:r>
          </a:p>
          <a:p>
            <a:pPr lvl="1"/>
            <a:r>
              <a:rPr lang="en-US" dirty="0"/>
              <a:t>Must transfer emails to another storage system or email “archives” that need to be kept more than 90 days</a:t>
            </a:r>
          </a:p>
          <a:p>
            <a:pPr lvl="1"/>
            <a:r>
              <a:rPr lang="en-US" dirty="0"/>
              <a:t>Responsible for finding info for litigation </a:t>
            </a:r>
          </a:p>
          <a:p>
            <a:r>
              <a:rPr lang="en-US" dirty="0"/>
              <a:t>IT </a:t>
            </a:r>
          </a:p>
          <a:p>
            <a:pPr lvl="1"/>
            <a:r>
              <a:rPr lang="en-US" dirty="0"/>
              <a:t>Deleted emails after 90 days</a:t>
            </a:r>
          </a:p>
          <a:p>
            <a:pPr lvl="1"/>
            <a:r>
              <a:rPr lang="en-US" dirty="0"/>
              <a:t>Except retained emails subject to litigation</a:t>
            </a:r>
          </a:p>
          <a:p>
            <a:endParaRPr lang="en-US" dirty="0"/>
          </a:p>
        </p:txBody>
      </p:sp>
      <p:sp>
        <p:nvSpPr>
          <p:cNvPr id="4" name="Footer Placeholder 3">
            <a:extLst>
              <a:ext uri="{FF2B5EF4-FFF2-40B4-BE49-F238E27FC236}">
                <a16:creationId xmlns:a16="http://schemas.microsoft.com/office/drawing/2014/main" id="{74F33A4A-4ED9-4A62-A333-484E11DC45B3}"/>
              </a:ext>
            </a:extLst>
          </p:cNvPr>
          <p:cNvSpPr>
            <a:spLocks noGrp="1"/>
          </p:cNvSpPr>
          <p:nvPr>
            <p:ph type="ftr" sz="quarter" idx="10"/>
          </p:nvPr>
        </p:nvSpPr>
        <p:spPr/>
        <p:txBody>
          <a:bodyPr/>
          <a:lstStyle/>
          <a:p>
            <a:pPr>
              <a:defRPr/>
            </a:pPr>
            <a:r>
              <a:rPr lang="en-US" altLang="en-US" dirty="0">
                <a:solidFill>
                  <a:srgbClr val="006666"/>
                </a:solidFill>
              </a:rPr>
              <a:t>www.archives.nysed.gov</a:t>
            </a:r>
          </a:p>
        </p:txBody>
      </p:sp>
    </p:spTree>
    <p:extLst>
      <p:ext uri="{BB962C8B-B14F-4D97-AF65-F5344CB8AC3E}">
        <p14:creationId xmlns:p14="http://schemas.microsoft.com/office/powerpoint/2010/main" val="12193864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77942C-2249-4DA7-A70F-D8BBA5FC7008}"/>
              </a:ext>
            </a:extLst>
          </p:cNvPr>
          <p:cNvSpPr>
            <a:spLocks noGrp="1"/>
          </p:cNvSpPr>
          <p:nvPr>
            <p:ph type="title"/>
          </p:nvPr>
        </p:nvSpPr>
        <p:spPr/>
        <p:txBody>
          <a:bodyPr/>
          <a:lstStyle/>
          <a:p>
            <a:r>
              <a:rPr lang="en-US" dirty="0"/>
              <a:t>Transition to Office 365: Part 1</a:t>
            </a:r>
          </a:p>
        </p:txBody>
      </p:sp>
      <p:sp>
        <p:nvSpPr>
          <p:cNvPr id="3" name="Content Placeholder 2">
            <a:extLst>
              <a:ext uri="{FF2B5EF4-FFF2-40B4-BE49-F238E27FC236}">
                <a16:creationId xmlns:a16="http://schemas.microsoft.com/office/drawing/2014/main" id="{64B7CB89-3F14-4F9F-8F3B-F0573AA3F296}"/>
              </a:ext>
            </a:extLst>
          </p:cNvPr>
          <p:cNvSpPr>
            <a:spLocks noGrp="1"/>
          </p:cNvSpPr>
          <p:nvPr>
            <p:ph idx="1"/>
          </p:nvPr>
        </p:nvSpPr>
        <p:spPr/>
        <p:txBody>
          <a:bodyPr/>
          <a:lstStyle/>
          <a:p>
            <a:r>
              <a:rPr lang="en-US" dirty="0"/>
              <a:t>IT</a:t>
            </a:r>
          </a:p>
          <a:p>
            <a:pPr lvl="1"/>
            <a:r>
              <a:rPr lang="en-US" dirty="0"/>
              <a:t>Identified staff involved in litigation and converted all live emails and archives</a:t>
            </a:r>
          </a:p>
          <a:p>
            <a:pPr lvl="1"/>
            <a:r>
              <a:rPr lang="en-US" dirty="0"/>
              <a:t>Notified staff of option to have archives migrated</a:t>
            </a:r>
          </a:p>
          <a:p>
            <a:pPr lvl="1"/>
            <a:r>
              <a:rPr lang="en-US" dirty="0"/>
              <a:t>Migrated all emails 4 months old and newer</a:t>
            </a:r>
          </a:p>
          <a:p>
            <a:pPr lvl="1"/>
            <a:r>
              <a:rPr lang="en-US" dirty="0"/>
              <a:t>Rolled out new system to entire agency </a:t>
            </a:r>
          </a:p>
        </p:txBody>
      </p:sp>
      <p:sp>
        <p:nvSpPr>
          <p:cNvPr id="4" name="Footer Placeholder 3">
            <a:extLst>
              <a:ext uri="{FF2B5EF4-FFF2-40B4-BE49-F238E27FC236}">
                <a16:creationId xmlns:a16="http://schemas.microsoft.com/office/drawing/2014/main" id="{01212A26-0F1A-4A41-BE6F-89CD2D06D222}"/>
              </a:ext>
            </a:extLst>
          </p:cNvPr>
          <p:cNvSpPr>
            <a:spLocks noGrp="1"/>
          </p:cNvSpPr>
          <p:nvPr>
            <p:ph type="ftr" sz="quarter" idx="10"/>
          </p:nvPr>
        </p:nvSpPr>
        <p:spPr/>
        <p:txBody>
          <a:bodyPr/>
          <a:lstStyle/>
          <a:p>
            <a:pPr>
              <a:defRPr/>
            </a:pPr>
            <a:r>
              <a:rPr lang="en-US" altLang="en-US" dirty="0"/>
              <a:t>www.archives.nysed.gov</a:t>
            </a:r>
          </a:p>
        </p:txBody>
      </p:sp>
    </p:spTree>
    <p:extLst>
      <p:ext uri="{BB962C8B-B14F-4D97-AF65-F5344CB8AC3E}">
        <p14:creationId xmlns:p14="http://schemas.microsoft.com/office/powerpoint/2010/main" val="383554306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6808A9-3B0D-4D31-B70B-7A7858F6182E}"/>
              </a:ext>
            </a:extLst>
          </p:cNvPr>
          <p:cNvSpPr>
            <a:spLocks noGrp="1"/>
          </p:cNvSpPr>
          <p:nvPr>
            <p:ph type="title"/>
          </p:nvPr>
        </p:nvSpPr>
        <p:spPr/>
        <p:txBody>
          <a:bodyPr/>
          <a:lstStyle/>
          <a:p>
            <a:r>
              <a:rPr lang="en-US" dirty="0"/>
              <a:t>Transition to Office 365: Part 2</a:t>
            </a:r>
          </a:p>
        </p:txBody>
      </p:sp>
      <p:sp>
        <p:nvSpPr>
          <p:cNvPr id="3" name="Content Placeholder 2">
            <a:extLst>
              <a:ext uri="{FF2B5EF4-FFF2-40B4-BE49-F238E27FC236}">
                <a16:creationId xmlns:a16="http://schemas.microsoft.com/office/drawing/2014/main" id="{CE45BB72-51DF-4ECA-AECA-421D1A85C7DB}"/>
              </a:ext>
            </a:extLst>
          </p:cNvPr>
          <p:cNvSpPr>
            <a:spLocks noGrp="1"/>
          </p:cNvSpPr>
          <p:nvPr>
            <p:ph idx="1"/>
          </p:nvPr>
        </p:nvSpPr>
        <p:spPr/>
        <p:txBody>
          <a:bodyPr/>
          <a:lstStyle/>
          <a:p>
            <a:r>
              <a:rPr lang="en-US" dirty="0"/>
              <a:t>IT met with </a:t>
            </a:r>
          </a:p>
          <a:p>
            <a:pPr lvl="1"/>
            <a:r>
              <a:rPr lang="en-US" dirty="0"/>
              <a:t>Each deputy commissioner office</a:t>
            </a:r>
          </a:p>
          <a:p>
            <a:pPr lvl="1"/>
            <a:r>
              <a:rPr lang="en-US" dirty="0"/>
              <a:t>State Archives staff</a:t>
            </a:r>
          </a:p>
          <a:p>
            <a:r>
              <a:rPr lang="en-US" dirty="0"/>
              <a:t>Reviewed existing retention schedules &amp; identified retention categories based on program units</a:t>
            </a:r>
          </a:p>
          <a:p>
            <a:r>
              <a:rPr lang="en-US" dirty="0"/>
              <a:t>Applied the longest retention period</a:t>
            </a:r>
          </a:p>
          <a:p>
            <a:pPr lvl="1"/>
            <a:endParaRPr lang="en-US" dirty="0"/>
          </a:p>
        </p:txBody>
      </p:sp>
      <p:sp>
        <p:nvSpPr>
          <p:cNvPr id="4" name="Footer Placeholder 3">
            <a:extLst>
              <a:ext uri="{FF2B5EF4-FFF2-40B4-BE49-F238E27FC236}">
                <a16:creationId xmlns:a16="http://schemas.microsoft.com/office/drawing/2014/main" id="{83A4DE55-0200-4A48-8A33-CA150125B0E5}"/>
              </a:ext>
            </a:extLst>
          </p:cNvPr>
          <p:cNvSpPr>
            <a:spLocks noGrp="1"/>
          </p:cNvSpPr>
          <p:nvPr>
            <p:ph type="ftr" sz="quarter" idx="10"/>
          </p:nvPr>
        </p:nvSpPr>
        <p:spPr/>
        <p:txBody>
          <a:bodyPr/>
          <a:lstStyle/>
          <a:p>
            <a:pPr>
              <a:defRPr/>
            </a:pPr>
            <a:r>
              <a:rPr lang="en-US" altLang="en-US" dirty="0"/>
              <a:t>www.archives.nysed.gov</a:t>
            </a:r>
          </a:p>
        </p:txBody>
      </p:sp>
    </p:spTree>
    <p:extLst>
      <p:ext uri="{BB962C8B-B14F-4D97-AF65-F5344CB8AC3E}">
        <p14:creationId xmlns:p14="http://schemas.microsoft.com/office/powerpoint/2010/main" val="32008884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0F81AC-F701-42EE-91AD-6A37CA4C4BD5}"/>
              </a:ext>
            </a:extLst>
          </p:cNvPr>
          <p:cNvSpPr>
            <a:spLocks noGrp="1"/>
          </p:cNvSpPr>
          <p:nvPr>
            <p:ph type="title"/>
          </p:nvPr>
        </p:nvSpPr>
        <p:spPr>
          <a:xfrm>
            <a:off x="1377863" y="457200"/>
            <a:ext cx="8985337" cy="1371600"/>
          </a:xfrm>
        </p:spPr>
        <p:txBody>
          <a:bodyPr/>
          <a:lstStyle/>
          <a:p>
            <a:r>
              <a:rPr lang="en-US" dirty="0"/>
              <a:t>Capstone Approach to Retention</a:t>
            </a:r>
          </a:p>
        </p:txBody>
      </p:sp>
      <p:graphicFrame>
        <p:nvGraphicFramePr>
          <p:cNvPr id="5" name="Content Placeholder 4">
            <a:extLst>
              <a:ext uri="{FF2B5EF4-FFF2-40B4-BE49-F238E27FC236}">
                <a16:creationId xmlns:a16="http://schemas.microsoft.com/office/drawing/2014/main" id="{6B995C98-AD9E-4BD3-9122-1EF95D73216C}"/>
              </a:ext>
            </a:extLst>
          </p:cNvPr>
          <p:cNvGraphicFramePr>
            <a:graphicFrameLocks noGrp="1"/>
          </p:cNvGraphicFramePr>
          <p:nvPr>
            <p:ph idx="1"/>
          </p:nvPr>
        </p:nvGraphicFramePr>
        <p:xfrm>
          <a:off x="1981200" y="1981200"/>
          <a:ext cx="8229600" cy="2839720"/>
        </p:xfrm>
        <a:graphic>
          <a:graphicData uri="http://schemas.openxmlformats.org/drawingml/2006/table">
            <a:tbl>
              <a:tblPr firstRow="1" bandRow="1">
                <a:tableStyleId>{5C22544A-7EE6-4342-B048-85BDC9FD1C3A}</a:tableStyleId>
              </a:tblPr>
              <a:tblGrid>
                <a:gridCol w="4114800">
                  <a:extLst>
                    <a:ext uri="{9D8B030D-6E8A-4147-A177-3AD203B41FA5}">
                      <a16:colId xmlns:a16="http://schemas.microsoft.com/office/drawing/2014/main" val="2817271151"/>
                    </a:ext>
                  </a:extLst>
                </a:gridCol>
                <a:gridCol w="4114800">
                  <a:extLst>
                    <a:ext uri="{9D8B030D-6E8A-4147-A177-3AD203B41FA5}">
                      <a16:colId xmlns:a16="http://schemas.microsoft.com/office/drawing/2014/main" val="653021255"/>
                    </a:ext>
                  </a:extLst>
                </a:gridCol>
              </a:tblGrid>
              <a:tr h="370840">
                <a:tc>
                  <a:txBody>
                    <a:bodyPr/>
                    <a:lstStyle/>
                    <a:p>
                      <a:r>
                        <a:rPr lang="en-US" dirty="0"/>
                        <a:t>Program Unit</a:t>
                      </a:r>
                    </a:p>
                  </a:txBody>
                  <a:tcPr/>
                </a:tc>
                <a:tc>
                  <a:txBody>
                    <a:bodyPr/>
                    <a:lstStyle/>
                    <a:p>
                      <a:r>
                        <a:rPr lang="en-US" dirty="0"/>
                        <a:t>Retention Period</a:t>
                      </a:r>
                    </a:p>
                  </a:txBody>
                  <a:tcPr/>
                </a:tc>
                <a:extLst>
                  <a:ext uri="{0D108BD9-81ED-4DB2-BD59-A6C34878D82A}">
                    <a16:rowId xmlns:a16="http://schemas.microsoft.com/office/drawing/2014/main" val="1243348887"/>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effectLst/>
                        </a:rPr>
                        <a:t>Commissioner, deputy &amp; assistant commissioners, and counsel staff</a:t>
                      </a:r>
                      <a:endParaRPr lang="en-US" sz="1800" dirty="0">
                        <a:effectLst/>
                        <a:latin typeface="Times New Roman" panose="02020603050405020304" pitchFamily="18" charset="0"/>
                        <a:ea typeface="Calibri" panose="020F0502020204030204" pitchFamily="34" charset="0"/>
                        <a:cs typeface="Times New Roman" panose="02020603050405020304" pitchFamily="18" charset="0"/>
                      </a:endParaRPr>
                    </a:p>
                    <a:p>
                      <a:endParaRPr lang="en-US"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effectLst/>
                        </a:rPr>
                        <a:t>Permanent (transfer to Archives)</a:t>
                      </a:r>
                      <a:endParaRPr lang="en-US" sz="1800" dirty="0">
                        <a:effectLst/>
                        <a:latin typeface="Times New Roman" panose="02020603050405020304" pitchFamily="18" charset="0"/>
                        <a:ea typeface="Calibri" panose="020F0502020204030204" pitchFamily="34" charset="0"/>
                        <a:cs typeface="Times New Roman" panose="02020603050405020304" pitchFamily="18" charset="0"/>
                      </a:endParaRPr>
                    </a:p>
                    <a:p>
                      <a:endParaRPr lang="en-US" dirty="0"/>
                    </a:p>
                  </a:txBody>
                  <a:tcPr/>
                </a:tc>
                <a:extLst>
                  <a:ext uri="{0D108BD9-81ED-4DB2-BD59-A6C34878D82A}">
                    <a16:rowId xmlns:a16="http://schemas.microsoft.com/office/drawing/2014/main" val="1519062938"/>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effectLst/>
                        </a:rPr>
                        <a:t>HR staff and anyone involved in Labor Relations dispute</a:t>
                      </a:r>
                      <a:endParaRPr lang="en-US" sz="1800" dirty="0">
                        <a:effectLst/>
                        <a:latin typeface="Times New Roman" panose="02020603050405020304" pitchFamily="18" charset="0"/>
                        <a:ea typeface="Calibri" panose="020F0502020204030204" pitchFamily="34" charset="0"/>
                        <a:cs typeface="Times New Roman" panose="02020603050405020304" pitchFamily="18" charset="0"/>
                      </a:endParaRPr>
                    </a:p>
                    <a:p>
                      <a:endParaRPr lang="en-US"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effectLst/>
                        </a:rPr>
                        <a:t>10 years after separation from SED service</a:t>
                      </a:r>
                      <a:endParaRPr lang="en-US" sz="1800" dirty="0">
                        <a:effectLst/>
                        <a:latin typeface="Times New Roman" panose="02020603050405020304" pitchFamily="18" charset="0"/>
                        <a:ea typeface="Calibri" panose="020F0502020204030204" pitchFamily="34" charset="0"/>
                        <a:cs typeface="Times New Roman" panose="02020603050405020304" pitchFamily="18" charset="0"/>
                      </a:endParaRPr>
                    </a:p>
                    <a:p>
                      <a:endParaRPr lang="en-US" dirty="0"/>
                    </a:p>
                  </a:txBody>
                  <a:tcPr/>
                </a:tc>
                <a:extLst>
                  <a:ext uri="{0D108BD9-81ED-4DB2-BD59-A6C34878D82A}">
                    <a16:rowId xmlns:a16="http://schemas.microsoft.com/office/drawing/2014/main" val="2704018619"/>
                  </a:ext>
                </a:extLst>
              </a:tr>
              <a:tr h="370840">
                <a:tc>
                  <a:txBody>
                    <a:bodyPr/>
                    <a:lstStyle/>
                    <a:p>
                      <a:r>
                        <a:rPr lang="en-US" dirty="0"/>
                        <a:t>All other staff, including interns and volunteers</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effectLst/>
                        </a:rPr>
                        <a:t>7 years after separation from SED service</a:t>
                      </a:r>
                      <a:endParaRPr lang="en-US" sz="1800" dirty="0">
                        <a:effectLst/>
                        <a:latin typeface="Times New Roman" panose="02020603050405020304" pitchFamily="18" charset="0"/>
                        <a:ea typeface="Calibri" panose="020F0502020204030204" pitchFamily="34" charset="0"/>
                        <a:cs typeface="Times New Roman" panose="02020603050405020304" pitchFamily="18" charset="0"/>
                      </a:endParaRPr>
                    </a:p>
                    <a:p>
                      <a:endParaRPr lang="en-US" dirty="0"/>
                    </a:p>
                  </a:txBody>
                  <a:tcPr/>
                </a:tc>
                <a:extLst>
                  <a:ext uri="{0D108BD9-81ED-4DB2-BD59-A6C34878D82A}">
                    <a16:rowId xmlns:a16="http://schemas.microsoft.com/office/drawing/2014/main" val="2786897349"/>
                  </a:ext>
                </a:extLst>
              </a:tr>
            </a:tbl>
          </a:graphicData>
        </a:graphic>
      </p:graphicFrame>
      <p:sp>
        <p:nvSpPr>
          <p:cNvPr id="4" name="Footer Placeholder 3">
            <a:extLst>
              <a:ext uri="{FF2B5EF4-FFF2-40B4-BE49-F238E27FC236}">
                <a16:creationId xmlns:a16="http://schemas.microsoft.com/office/drawing/2014/main" id="{ECA2F4ED-43C8-4BB6-8C86-6BD99E727B06}"/>
              </a:ext>
            </a:extLst>
          </p:cNvPr>
          <p:cNvSpPr>
            <a:spLocks noGrp="1"/>
          </p:cNvSpPr>
          <p:nvPr>
            <p:ph type="ftr" sz="quarter" idx="10"/>
          </p:nvPr>
        </p:nvSpPr>
        <p:spPr/>
        <p:txBody>
          <a:bodyPr/>
          <a:lstStyle/>
          <a:p>
            <a:pPr>
              <a:defRPr/>
            </a:pPr>
            <a:r>
              <a:rPr lang="en-US" altLang="en-US" dirty="0"/>
              <a:t>www.archives.nysed.gov</a:t>
            </a:r>
          </a:p>
        </p:txBody>
      </p:sp>
    </p:spTree>
    <p:extLst>
      <p:ext uri="{BB962C8B-B14F-4D97-AF65-F5344CB8AC3E}">
        <p14:creationId xmlns:p14="http://schemas.microsoft.com/office/powerpoint/2010/main" val="81177532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7B853D-5117-4396-B4C0-762F8BDF4986}"/>
              </a:ext>
            </a:extLst>
          </p:cNvPr>
          <p:cNvSpPr>
            <a:spLocks noGrp="1"/>
          </p:cNvSpPr>
          <p:nvPr>
            <p:ph type="title"/>
          </p:nvPr>
        </p:nvSpPr>
        <p:spPr/>
        <p:txBody>
          <a:bodyPr/>
          <a:lstStyle/>
          <a:p>
            <a:r>
              <a:rPr lang="en-US" dirty="0"/>
              <a:t>Additional Retention Periods</a:t>
            </a:r>
          </a:p>
        </p:txBody>
      </p:sp>
      <p:graphicFrame>
        <p:nvGraphicFramePr>
          <p:cNvPr id="5" name="Content Placeholder 4">
            <a:extLst>
              <a:ext uri="{FF2B5EF4-FFF2-40B4-BE49-F238E27FC236}">
                <a16:creationId xmlns:a16="http://schemas.microsoft.com/office/drawing/2014/main" id="{815E4FF1-B015-4430-9B51-FAFD4F391305}"/>
              </a:ext>
            </a:extLst>
          </p:cNvPr>
          <p:cNvGraphicFramePr>
            <a:graphicFrameLocks noGrp="1"/>
          </p:cNvGraphicFramePr>
          <p:nvPr>
            <p:ph idx="1"/>
          </p:nvPr>
        </p:nvGraphicFramePr>
        <p:xfrm>
          <a:off x="1981200" y="1981200"/>
          <a:ext cx="8229600" cy="2941320"/>
        </p:xfrm>
        <a:graphic>
          <a:graphicData uri="http://schemas.openxmlformats.org/drawingml/2006/table">
            <a:tbl>
              <a:tblPr firstRow="1" bandRow="1">
                <a:tableStyleId>{5C22544A-7EE6-4342-B048-85BDC9FD1C3A}</a:tableStyleId>
              </a:tblPr>
              <a:tblGrid>
                <a:gridCol w="2743200">
                  <a:extLst>
                    <a:ext uri="{9D8B030D-6E8A-4147-A177-3AD203B41FA5}">
                      <a16:colId xmlns:a16="http://schemas.microsoft.com/office/drawing/2014/main" val="4132239657"/>
                    </a:ext>
                  </a:extLst>
                </a:gridCol>
                <a:gridCol w="2743200">
                  <a:extLst>
                    <a:ext uri="{9D8B030D-6E8A-4147-A177-3AD203B41FA5}">
                      <a16:colId xmlns:a16="http://schemas.microsoft.com/office/drawing/2014/main" val="1087778907"/>
                    </a:ext>
                  </a:extLst>
                </a:gridCol>
                <a:gridCol w="2743200">
                  <a:extLst>
                    <a:ext uri="{9D8B030D-6E8A-4147-A177-3AD203B41FA5}">
                      <a16:colId xmlns:a16="http://schemas.microsoft.com/office/drawing/2014/main" val="353145077"/>
                    </a:ext>
                  </a:extLst>
                </a:gridCol>
              </a:tblGrid>
              <a:tr h="370840">
                <a:tc>
                  <a:txBody>
                    <a:bodyPr/>
                    <a:lstStyle/>
                    <a:p>
                      <a:r>
                        <a:rPr lang="en-US" dirty="0"/>
                        <a:t>Type</a:t>
                      </a:r>
                    </a:p>
                  </a:txBody>
                  <a:tcPr/>
                </a:tc>
                <a:tc>
                  <a:txBody>
                    <a:bodyPr/>
                    <a:lstStyle/>
                    <a:p>
                      <a:r>
                        <a:rPr lang="en-US" dirty="0"/>
                        <a:t>Retention period (default)</a:t>
                      </a:r>
                    </a:p>
                  </a:txBody>
                  <a:tcPr/>
                </a:tc>
                <a:tc>
                  <a:txBody>
                    <a:bodyPr/>
                    <a:lstStyle/>
                    <a:p>
                      <a:r>
                        <a:rPr lang="en-US" dirty="0"/>
                        <a:t>Disposition</a:t>
                      </a:r>
                    </a:p>
                  </a:txBody>
                  <a:tcPr/>
                </a:tc>
                <a:extLst>
                  <a:ext uri="{0D108BD9-81ED-4DB2-BD59-A6C34878D82A}">
                    <a16:rowId xmlns:a16="http://schemas.microsoft.com/office/drawing/2014/main" val="1577657684"/>
                  </a:ext>
                </a:extLst>
              </a:tr>
              <a:tr h="370840">
                <a:tc>
                  <a:txBody>
                    <a:bodyPr/>
                    <a:lstStyle/>
                    <a:p>
                      <a:r>
                        <a:rPr lang="en-US" dirty="0"/>
                        <a:t>Deleted items</a:t>
                      </a:r>
                    </a:p>
                  </a:txBody>
                  <a:tcPr/>
                </a:tc>
                <a:tc>
                  <a:txBody>
                    <a:bodyPr/>
                    <a:lstStyle/>
                    <a:p>
                      <a:r>
                        <a:rPr lang="en-US" dirty="0"/>
                        <a:t>14 days</a:t>
                      </a:r>
                    </a:p>
                  </a:txBody>
                  <a:tcPr/>
                </a:tc>
                <a:tc>
                  <a:txBody>
                    <a:bodyPr/>
                    <a:lstStyle/>
                    <a:p>
                      <a:r>
                        <a:rPr lang="en-US" dirty="0"/>
                        <a:t>Auto-delete</a:t>
                      </a:r>
                    </a:p>
                  </a:txBody>
                  <a:tcPr/>
                </a:tc>
                <a:extLst>
                  <a:ext uri="{0D108BD9-81ED-4DB2-BD59-A6C34878D82A}">
                    <a16:rowId xmlns:a16="http://schemas.microsoft.com/office/drawing/2014/main" val="2912730628"/>
                  </a:ext>
                </a:extLst>
              </a:tr>
              <a:tr h="370840">
                <a:tc>
                  <a:txBody>
                    <a:bodyPr/>
                    <a:lstStyle/>
                    <a:p>
                      <a:r>
                        <a:rPr lang="en-US" dirty="0"/>
                        <a:t>Junk mail</a:t>
                      </a:r>
                    </a:p>
                  </a:txBody>
                  <a:tcPr/>
                </a:tc>
                <a:tc>
                  <a:txBody>
                    <a:bodyPr/>
                    <a:lstStyle/>
                    <a:p>
                      <a:r>
                        <a:rPr lang="en-US" dirty="0"/>
                        <a:t>30 days</a:t>
                      </a:r>
                    </a:p>
                  </a:txBody>
                  <a:tcPr/>
                </a:tc>
                <a:tc>
                  <a:txBody>
                    <a:bodyPr/>
                    <a:lstStyle/>
                    <a:p>
                      <a:r>
                        <a:rPr lang="en-US" dirty="0"/>
                        <a:t>Auto-delete</a:t>
                      </a:r>
                    </a:p>
                  </a:txBody>
                  <a:tcPr/>
                </a:tc>
                <a:extLst>
                  <a:ext uri="{0D108BD9-81ED-4DB2-BD59-A6C34878D82A}">
                    <a16:rowId xmlns:a16="http://schemas.microsoft.com/office/drawing/2014/main" val="959111278"/>
                  </a:ext>
                </a:extLst>
              </a:tr>
              <a:tr h="370840">
                <a:tc>
                  <a:txBody>
                    <a:bodyPr/>
                    <a:lstStyle/>
                    <a:p>
                      <a:r>
                        <a:rPr lang="en-US" dirty="0"/>
                        <a:t>All other email and calendars</a:t>
                      </a:r>
                    </a:p>
                  </a:txBody>
                  <a:tcPr/>
                </a:tc>
                <a:tc>
                  <a:txBody>
                    <a:bodyPr/>
                    <a:lstStyle/>
                    <a:p>
                      <a:r>
                        <a:rPr lang="en-US" dirty="0"/>
                        <a:t>180 days</a:t>
                      </a:r>
                    </a:p>
                  </a:txBody>
                  <a:tcPr/>
                </a:tc>
                <a:tc>
                  <a:txBody>
                    <a:bodyPr/>
                    <a:lstStyle/>
                    <a:p>
                      <a:r>
                        <a:rPr lang="en-US" dirty="0"/>
                        <a:t>Auto-archive</a:t>
                      </a:r>
                    </a:p>
                  </a:txBody>
                  <a:tcPr/>
                </a:tc>
                <a:extLst>
                  <a:ext uri="{0D108BD9-81ED-4DB2-BD59-A6C34878D82A}">
                    <a16:rowId xmlns:a16="http://schemas.microsoft.com/office/drawing/2014/main" val="667052942"/>
                  </a:ext>
                </a:extLst>
              </a:tr>
              <a:tr h="370840">
                <a:tc>
                  <a:txBody>
                    <a:bodyPr/>
                    <a:lstStyle/>
                    <a:p>
                      <a:r>
                        <a:rPr lang="en-US" dirty="0"/>
                        <a:t>Staff subjected to litigation</a:t>
                      </a:r>
                    </a:p>
                  </a:txBody>
                  <a:tcPr/>
                </a:tc>
                <a:tc>
                  <a:txBody>
                    <a:bodyPr/>
                    <a:lstStyle/>
                    <a:p>
                      <a:r>
                        <a:rPr lang="en-US" dirty="0"/>
                        <a:t>Hold on staff account until litigation complete, then normal retention period applied</a:t>
                      </a:r>
                    </a:p>
                  </a:txBody>
                  <a:tcPr/>
                </a:tc>
                <a:tc>
                  <a:txBody>
                    <a:bodyPr/>
                    <a:lstStyle/>
                    <a:p>
                      <a:r>
                        <a:rPr lang="en-US" dirty="0"/>
                        <a:t>Once litigation complete, normal disposition applies</a:t>
                      </a:r>
                    </a:p>
                  </a:txBody>
                  <a:tcPr/>
                </a:tc>
                <a:extLst>
                  <a:ext uri="{0D108BD9-81ED-4DB2-BD59-A6C34878D82A}">
                    <a16:rowId xmlns:a16="http://schemas.microsoft.com/office/drawing/2014/main" val="3004823194"/>
                  </a:ext>
                </a:extLst>
              </a:tr>
            </a:tbl>
          </a:graphicData>
        </a:graphic>
      </p:graphicFrame>
      <p:sp>
        <p:nvSpPr>
          <p:cNvPr id="4" name="Footer Placeholder 3">
            <a:extLst>
              <a:ext uri="{FF2B5EF4-FFF2-40B4-BE49-F238E27FC236}">
                <a16:creationId xmlns:a16="http://schemas.microsoft.com/office/drawing/2014/main" id="{5AD82481-1A8F-43D9-9F38-982C4A9D736A}"/>
              </a:ext>
            </a:extLst>
          </p:cNvPr>
          <p:cNvSpPr>
            <a:spLocks noGrp="1"/>
          </p:cNvSpPr>
          <p:nvPr>
            <p:ph type="ftr" sz="quarter" idx="10"/>
          </p:nvPr>
        </p:nvSpPr>
        <p:spPr/>
        <p:txBody>
          <a:bodyPr/>
          <a:lstStyle/>
          <a:p>
            <a:pPr>
              <a:defRPr/>
            </a:pPr>
            <a:r>
              <a:rPr lang="en-US" altLang="en-US" dirty="0"/>
              <a:t>www.archives.nysed.gov</a:t>
            </a:r>
          </a:p>
        </p:txBody>
      </p:sp>
    </p:spTree>
    <p:extLst>
      <p:ext uri="{BB962C8B-B14F-4D97-AF65-F5344CB8AC3E}">
        <p14:creationId xmlns:p14="http://schemas.microsoft.com/office/powerpoint/2010/main" val="2282313383"/>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3A32FC-CAAF-4AC5-A3A3-5A0BEA3BBCC1}"/>
              </a:ext>
            </a:extLst>
          </p:cNvPr>
          <p:cNvSpPr>
            <a:spLocks noGrp="1"/>
          </p:cNvSpPr>
          <p:nvPr>
            <p:ph type="title"/>
          </p:nvPr>
        </p:nvSpPr>
        <p:spPr/>
        <p:txBody>
          <a:bodyPr/>
          <a:lstStyle/>
          <a:p>
            <a:r>
              <a:rPr lang="en-US" dirty="0"/>
              <a:t>List of Disabled Accounts</a:t>
            </a:r>
          </a:p>
        </p:txBody>
      </p:sp>
      <p:sp>
        <p:nvSpPr>
          <p:cNvPr id="4" name="Footer Placeholder 3">
            <a:extLst>
              <a:ext uri="{FF2B5EF4-FFF2-40B4-BE49-F238E27FC236}">
                <a16:creationId xmlns:a16="http://schemas.microsoft.com/office/drawing/2014/main" id="{98A94564-8F8F-475E-80F1-F911068C32C7}"/>
              </a:ext>
            </a:extLst>
          </p:cNvPr>
          <p:cNvSpPr>
            <a:spLocks noGrp="1"/>
          </p:cNvSpPr>
          <p:nvPr>
            <p:ph type="ftr" sz="quarter" idx="10"/>
          </p:nvPr>
        </p:nvSpPr>
        <p:spPr/>
        <p:txBody>
          <a:bodyPr/>
          <a:lstStyle/>
          <a:p>
            <a:pPr>
              <a:defRPr/>
            </a:pPr>
            <a:r>
              <a:rPr lang="en-US" altLang="en-US" dirty="0"/>
              <a:t>www.archives.nysed.gov</a:t>
            </a:r>
          </a:p>
        </p:txBody>
      </p:sp>
      <p:pic>
        <p:nvPicPr>
          <p:cNvPr id="8" name="Picture 7">
            <a:extLst>
              <a:ext uri="{FF2B5EF4-FFF2-40B4-BE49-F238E27FC236}">
                <a16:creationId xmlns:a16="http://schemas.microsoft.com/office/drawing/2014/main" id="{4E112754-FE8C-461E-9786-FFE84C9347B7}"/>
              </a:ext>
            </a:extLst>
          </p:cNvPr>
          <p:cNvPicPr>
            <a:picLocks noChangeAspect="1"/>
          </p:cNvPicPr>
          <p:nvPr/>
        </p:nvPicPr>
        <p:blipFill rotWithShape="1">
          <a:blip r:embed="rId3"/>
          <a:srcRect t="22860" r="54167" b="34779"/>
          <a:stretch/>
        </p:blipFill>
        <p:spPr>
          <a:xfrm>
            <a:off x="1536511" y="1647483"/>
            <a:ext cx="9049407" cy="4579308"/>
          </a:xfrm>
          <a:prstGeom prst="rect">
            <a:avLst/>
          </a:prstGeom>
        </p:spPr>
      </p:pic>
    </p:spTree>
    <p:extLst>
      <p:ext uri="{BB962C8B-B14F-4D97-AF65-F5344CB8AC3E}">
        <p14:creationId xmlns:p14="http://schemas.microsoft.com/office/powerpoint/2010/main" val="2415859762"/>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E2C349-EA7B-4C04-BEE9-24A8AFE013C3}"/>
              </a:ext>
            </a:extLst>
          </p:cNvPr>
          <p:cNvSpPr>
            <a:spLocks noGrp="1"/>
          </p:cNvSpPr>
          <p:nvPr>
            <p:ph type="title"/>
          </p:nvPr>
        </p:nvSpPr>
        <p:spPr/>
        <p:txBody>
          <a:bodyPr/>
          <a:lstStyle/>
          <a:p>
            <a:r>
              <a:rPr lang="en-US" dirty="0"/>
              <a:t>Disposition of Disabled Accounts</a:t>
            </a:r>
          </a:p>
        </p:txBody>
      </p:sp>
      <p:sp>
        <p:nvSpPr>
          <p:cNvPr id="3" name="Content Placeholder 2">
            <a:extLst>
              <a:ext uri="{FF2B5EF4-FFF2-40B4-BE49-F238E27FC236}">
                <a16:creationId xmlns:a16="http://schemas.microsoft.com/office/drawing/2014/main" id="{CF51A430-C67F-4F3F-8A03-D67E49180557}"/>
              </a:ext>
            </a:extLst>
          </p:cNvPr>
          <p:cNvSpPr>
            <a:spLocks noGrp="1"/>
          </p:cNvSpPr>
          <p:nvPr>
            <p:ph idx="1"/>
          </p:nvPr>
        </p:nvSpPr>
        <p:spPr/>
        <p:txBody>
          <a:bodyPr/>
          <a:lstStyle/>
          <a:p>
            <a:r>
              <a:rPr lang="en-US" dirty="0"/>
              <a:t>Removed from system &amp; put in cloud</a:t>
            </a:r>
          </a:p>
          <a:p>
            <a:pPr lvl="1"/>
            <a:r>
              <a:rPr lang="en-US" dirty="0"/>
              <a:t>Can search across accounts</a:t>
            </a:r>
          </a:p>
          <a:p>
            <a:pPr lvl="1"/>
            <a:r>
              <a:rPr lang="en-US" dirty="0"/>
              <a:t>Can return account to system if employee returns or once litigation/FOIL completed</a:t>
            </a:r>
          </a:p>
          <a:p>
            <a:r>
              <a:rPr lang="en-US" dirty="0"/>
              <a:t>Once retention period is satisfied</a:t>
            </a:r>
          </a:p>
          <a:p>
            <a:pPr lvl="1"/>
            <a:r>
              <a:rPr lang="en-US" dirty="0"/>
              <a:t>7- to 10-year emails are auto-deleted</a:t>
            </a:r>
          </a:p>
          <a:p>
            <a:pPr lvl="1"/>
            <a:r>
              <a:rPr lang="en-US" dirty="0"/>
              <a:t>Permanent emails transferred to Archives</a:t>
            </a:r>
          </a:p>
          <a:p>
            <a:pPr lvl="1"/>
            <a:endParaRPr lang="en-US" dirty="0"/>
          </a:p>
        </p:txBody>
      </p:sp>
      <p:sp>
        <p:nvSpPr>
          <p:cNvPr id="4" name="Footer Placeholder 3">
            <a:extLst>
              <a:ext uri="{FF2B5EF4-FFF2-40B4-BE49-F238E27FC236}">
                <a16:creationId xmlns:a16="http://schemas.microsoft.com/office/drawing/2014/main" id="{0F9D2DF1-A902-46D3-B09C-1DC745F8150D}"/>
              </a:ext>
            </a:extLst>
          </p:cNvPr>
          <p:cNvSpPr>
            <a:spLocks noGrp="1"/>
          </p:cNvSpPr>
          <p:nvPr>
            <p:ph type="ftr" sz="quarter" idx="10"/>
          </p:nvPr>
        </p:nvSpPr>
        <p:spPr/>
        <p:txBody>
          <a:bodyPr/>
          <a:lstStyle/>
          <a:p>
            <a:pPr>
              <a:defRPr/>
            </a:pPr>
            <a:r>
              <a:rPr lang="en-US" altLang="en-US" dirty="0"/>
              <a:t>www.archives.nysed.gov</a:t>
            </a:r>
          </a:p>
        </p:txBody>
      </p:sp>
    </p:spTree>
    <p:extLst>
      <p:ext uri="{BB962C8B-B14F-4D97-AF65-F5344CB8AC3E}">
        <p14:creationId xmlns:p14="http://schemas.microsoft.com/office/powerpoint/2010/main" val="3062779084"/>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8112B9-A870-4597-B52A-E0F6196CF20E}"/>
              </a:ext>
            </a:extLst>
          </p:cNvPr>
          <p:cNvSpPr>
            <a:spLocks noGrp="1"/>
          </p:cNvSpPr>
          <p:nvPr>
            <p:ph type="title"/>
          </p:nvPr>
        </p:nvSpPr>
        <p:spPr/>
        <p:txBody>
          <a:bodyPr>
            <a:normAutofit/>
          </a:bodyPr>
          <a:lstStyle/>
          <a:p>
            <a:r>
              <a:rPr lang="en-US" sz="4800" dirty="0"/>
              <a:t>Setting Retention Rules in Outlook</a:t>
            </a:r>
          </a:p>
        </p:txBody>
      </p:sp>
      <p:sp>
        <p:nvSpPr>
          <p:cNvPr id="4" name="Footer Placeholder 3">
            <a:extLst>
              <a:ext uri="{FF2B5EF4-FFF2-40B4-BE49-F238E27FC236}">
                <a16:creationId xmlns:a16="http://schemas.microsoft.com/office/drawing/2014/main" id="{01AE0CD1-DB64-429F-96B8-F0D9B931C282}"/>
              </a:ext>
            </a:extLst>
          </p:cNvPr>
          <p:cNvSpPr>
            <a:spLocks noGrp="1"/>
          </p:cNvSpPr>
          <p:nvPr>
            <p:ph type="ftr" sz="quarter" idx="10"/>
          </p:nvPr>
        </p:nvSpPr>
        <p:spPr bwMode="auto">
          <a:xfrm>
            <a:off x="4648200" y="6248400"/>
            <a:ext cx="2895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defPPr>
              <a:defRPr lang="en-US"/>
            </a:defPPr>
            <a:lvl1pPr algn="ctr" rtl="0" eaLnBrk="1" fontAlgn="base" hangingPunct="1">
              <a:spcBef>
                <a:spcPct val="0"/>
              </a:spcBef>
              <a:spcAft>
                <a:spcPct val="0"/>
              </a:spcAft>
              <a:defRPr sz="1200" kern="1200">
                <a:solidFill>
                  <a:srgbClr val="006666"/>
                </a:solidFill>
                <a:latin typeface="Bodoni MT" panose="02070603080606020203" pitchFamily="18" charset="0"/>
                <a:ea typeface="+mn-ea"/>
                <a:cs typeface="+mn-cs"/>
              </a:defRPr>
            </a:lvl1pPr>
            <a:lvl2pPr marL="457200" algn="l" rtl="0" eaLnBrk="0" fontAlgn="base" hangingPunct="0">
              <a:spcBef>
                <a:spcPct val="0"/>
              </a:spcBef>
              <a:spcAft>
                <a:spcPct val="0"/>
              </a:spcAft>
              <a:defRPr kern="1200">
                <a:solidFill>
                  <a:schemeClr val="tx1"/>
                </a:solidFill>
                <a:latin typeface="Arial" charset="0"/>
                <a:ea typeface="+mn-ea"/>
                <a:cs typeface="+mn-cs"/>
              </a:defRPr>
            </a:lvl2pPr>
            <a:lvl3pPr marL="914400" algn="l" rtl="0" eaLnBrk="0" fontAlgn="base" hangingPunct="0">
              <a:spcBef>
                <a:spcPct val="0"/>
              </a:spcBef>
              <a:spcAft>
                <a:spcPct val="0"/>
              </a:spcAft>
              <a:defRPr kern="1200">
                <a:solidFill>
                  <a:schemeClr val="tx1"/>
                </a:solidFill>
                <a:latin typeface="Arial" charset="0"/>
                <a:ea typeface="+mn-ea"/>
                <a:cs typeface="+mn-cs"/>
              </a:defRPr>
            </a:lvl3pPr>
            <a:lvl4pPr marL="1371600" algn="l" rtl="0" eaLnBrk="0" fontAlgn="base" hangingPunct="0">
              <a:spcBef>
                <a:spcPct val="0"/>
              </a:spcBef>
              <a:spcAft>
                <a:spcPct val="0"/>
              </a:spcAft>
              <a:defRPr kern="1200">
                <a:solidFill>
                  <a:schemeClr val="tx1"/>
                </a:solidFill>
                <a:latin typeface="Arial" charset="0"/>
                <a:ea typeface="+mn-ea"/>
                <a:cs typeface="+mn-cs"/>
              </a:defRPr>
            </a:lvl4pPr>
            <a:lvl5pPr marL="1828800" algn="l" rtl="0" eaLnBrk="0" fontAlgn="base" hangingPunct="0">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a:defRPr/>
            </a:pPr>
            <a:r>
              <a:rPr lang="en-US" altLang="en-US" dirty="0"/>
              <a:t>www.archives.nysed.gov</a:t>
            </a:r>
          </a:p>
        </p:txBody>
      </p:sp>
    </p:spTree>
    <p:extLst>
      <p:ext uri="{BB962C8B-B14F-4D97-AF65-F5344CB8AC3E}">
        <p14:creationId xmlns:p14="http://schemas.microsoft.com/office/powerpoint/2010/main" val="338444436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1A2806-077C-4A9A-B3BD-61AE838C64E0}"/>
              </a:ext>
            </a:extLst>
          </p:cNvPr>
          <p:cNvSpPr>
            <a:spLocks noGrp="1"/>
          </p:cNvSpPr>
          <p:nvPr>
            <p:ph type="title"/>
          </p:nvPr>
        </p:nvSpPr>
        <p:spPr/>
        <p:txBody>
          <a:bodyPr/>
          <a:lstStyle/>
          <a:p>
            <a:r>
              <a:rPr lang="en-US" dirty="0">
                <a:solidFill>
                  <a:schemeClr val="bg1"/>
                </a:solidFill>
              </a:rPr>
              <a:t>Presenters</a:t>
            </a:r>
          </a:p>
        </p:txBody>
      </p:sp>
      <p:pic>
        <p:nvPicPr>
          <p:cNvPr id="10" name="Picture Placeholder 9">
            <a:extLst>
              <a:ext uri="{FF2B5EF4-FFF2-40B4-BE49-F238E27FC236}">
                <a16:creationId xmlns:a16="http://schemas.microsoft.com/office/drawing/2014/main" id="{0A24465C-1473-1B3E-144E-736E7F614F1C}"/>
              </a:ext>
            </a:extLst>
          </p:cNvPr>
          <p:cNvPicPr>
            <a:picLocks noGrp="1" noChangeAspect="1"/>
          </p:cNvPicPr>
          <p:nvPr>
            <p:ph type="pic" idx="15"/>
          </p:nvPr>
        </p:nvPicPr>
        <p:blipFill>
          <a:blip r:embed="rId2">
            <a:extLst>
              <a:ext uri="{28A0092B-C50C-407E-A947-70E740481C1C}">
                <a14:useLocalDpi xmlns:a14="http://schemas.microsoft.com/office/drawing/2010/main" val="0"/>
              </a:ext>
            </a:extLst>
          </a:blip>
          <a:srcRect l="3807" r="3807"/>
          <a:stretch/>
        </p:blipFill>
        <p:spPr>
          <a:xfrm>
            <a:off x="1141413" y="1858963"/>
            <a:ext cx="3195637" cy="2835275"/>
          </a:xfrm>
        </p:spPr>
      </p:pic>
      <p:sp>
        <p:nvSpPr>
          <p:cNvPr id="3" name="Text Placeholder 2">
            <a:extLst>
              <a:ext uri="{FF2B5EF4-FFF2-40B4-BE49-F238E27FC236}">
                <a16:creationId xmlns:a16="http://schemas.microsoft.com/office/drawing/2014/main" id="{55DE770E-019B-4238-BFD3-3DF515B67EFC}"/>
              </a:ext>
            </a:extLst>
          </p:cNvPr>
          <p:cNvSpPr>
            <a:spLocks noGrp="1"/>
          </p:cNvSpPr>
          <p:nvPr>
            <p:ph type="body" idx="1"/>
          </p:nvPr>
        </p:nvSpPr>
        <p:spPr>
          <a:xfrm>
            <a:off x="1141413" y="4553681"/>
            <a:ext cx="3195240" cy="576262"/>
          </a:xfrm>
        </p:spPr>
        <p:txBody>
          <a:bodyPr/>
          <a:lstStyle/>
          <a:p>
            <a:r>
              <a:rPr lang="en-US" dirty="0">
                <a:solidFill>
                  <a:schemeClr val="bg1"/>
                </a:solidFill>
              </a:rPr>
              <a:t>Brian Brown</a:t>
            </a:r>
          </a:p>
        </p:txBody>
      </p:sp>
      <p:sp>
        <p:nvSpPr>
          <p:cNvPr id="5" name="Text Placeholder 4">
            <a:extLst>
              <a:ext uri="{FF2B5EF4-FFF2-40B4-BE49-F238E27FC236}">
                <a16:creationId xmlns:a16="http://schemas.microsoft.com/office/drawing/2014/main" id="{0B7DF1AF-8ABB-4A13-BB6B-542FFD5D8E6B}"/>
              </a:ext>
            </a:extLst>
          </p:cNvPr>
          <p:cNvSpPr>
            <a:spLocks noGrp="1"/>
          </p:cNvSpPr>
          <p:nvPr>
            <p:ph type="body" sz="half" idx="18"/>
          </p:nvPr>
        </p:nvSpPr>
        <p:spPr>
          <a:xfrm>
            <a:off x="1141413" y="5129943"/>
            <a:ext cx="3195240" cy="817843"/>
          </a:xfrm>
        </p:spPr>
        <p:txBody>
          <a:bodyPr/>
          <a:lstStyle/>
          <a:p>
            <a:r>
              <a:rPr lang="en-US" dirty="0"/>
              <a:t>Business Systems Analyst/City of Portland Archives and Records Center</a:t>
            </a:r>
          </a:p>
        </p:txBody>
      </p:sp>
      <p:pic>
        <p:nvPicPr>
          <p:cNvPr id="22" name="Picture Placeholder 21" descr="A picture containing person, indoor&#10;&#10;Description automatically generated">
            <a:extLst>
              <a:ext uri="{FF2B5EF4-FFF2-40B4-BE49-F238E27FC236}">
                <a16:creationId xmlns:a16="http://schemas.microsoft.com/office/drawing/2014/main" id="{C2E14967-AFFA-FFCA-C68A-A40038DB1ABE}"/>
              </a:ext>
            </a:extLst>
          </p:cNvPr>
          <p:cNvPicPr>
            <a:picLocks noGrp="1" noChangeAspect="1"/>
          </p:cNvPicPr>
          <p:nvPr>
            <p:ph type="pic" idx="21"/>
          </p:nvPr>
        </p:nvPicPr>
        <p:blipFill>
          <a:blip r:embed="rId3">
            <a:extLst>
              <a:ext uri="{28A0092B-C50C-407E-A947-70E740481C1C}">
                <a14:useLocalDpi xmlns:a14="http://schemas.microsoft.com/office/drawing/2010/main" val="0"/>
              </a:ext>
            </a:extLst>
          </a:blip>
          <a:srcRect t="8289" b="8289"/>
          <a:stretch>
            <a:fillRect/>
          </a:stretch>
        </p:blipFill>
        <p:spPr>
          <a:xfrm>
            <a:off x="4489450" y="1858963"/>
            <a:ext cx="3198813" cy="2835275"/>
          </a:xfrm>
        </p:spPr>
      </p:pic>
      <p:sp>
        <p:nvSpPr>
          <p:cNvPr id="6" name="Text Placeholder 5">
            <a:extLst>
              <a:ext uri="{FF2B5EF4-FFF2-40B4-BE49-F238E27FC236}">
                <a16:creationId xmlns:a16="http://schemas.microsoft.com/office/drawing/2014/main" id="{07ECE80E-4008-4CA1-A511-7CBC9F3ADC98}"/>
              </a:ext>
            </a:extLst>
          </p:cNvPr>
          <p:cNvSpPr>
            <a:spLocks noGrp="1"/>
          </p:cNvSpPr>
          <p:nvPr>
            <p:ph type="body" sz="quarter" idx="3"/>
          </p:nvPr>
        </p:nvSpPr>
        <p:spPr>
          <a:xfrm>
            <a:off x="4489053" y="4553681"/>
            <a:ext cx="3200400" cy="576262"/>
          </a:xfrm>
        </p:spPr>
        <p:txBody>
          <a:bodyPr/>
          <a:lstStyle/>
          <a:p>
            <a:r>
              <a:rPr lang="en-US" dirty="0">
                <a:solidFill>
                  <a:schemeClr val="bg1"/>
                </a:solidFill>
              </a:rPr>
              <a:t>Elizabeth Perkes</a:t>
            </a:r>
          </a:p>
        </p:txBody>
      </p:sp>
      <p:sp>
        <p:nvSpPr>
          <p:cNvPr id="8" name="Text Placeholder 7">
            <a:extLst>
              <a:ext uri="{FF2B5EF4-FFF2-40B4-BE49-F238E27FC236}">
                <a16:creationId xmlns:a16="http://schemas.microsoft.com/office/drawing/2014/main" id="{28658500-5C92-471D-847C-89047FF52804}"/>
              </a:ext>
            </a:extLst>
          </p:cNvPr>
          <p:cNvSpPr>
            <a:spLocks noGrp="1"/>
          </p:cNvSpPr>
          <p:nvPr>
            <p:ph type="body" sz="half" idx="19"/>
          </p:nvPr>
        </p:nvSpPr>
        <p:spPr>
          <a:xfrm>
            <a:off x="4487593" y="5129942"/>
            <a:ext cx="3200400" cy="810342"/>
          </a:xfrm>
        </p:spPr>
        <p:txBody>
          <a:bodyPr/>
          <a:lstStyle/>
          <a:p>
            <a:r>
              <a:rPr lang="en-US" dirty="0"/>
              <a:t>Electronic Records Archivist/Utah State Archives</a:t>
            </a:r>
          </a:p>
        </p:txBody>
      </p:sp>
      <p:pic>
        <p:nvPicPr>
          <p:cNvPr id="14" name="Picture Placeholder 13" descr="A person wearing glasses&#10;&#10;Description automatically generated with medium confidence">
            <a:extLst>
              <a:ext uri="{FF2B5EF4-FFF2-40B4-BE49-F238E27FC236}">
                <a16:creationId xmlns:a16="http://schemas.microsoft.com/office/drawing/2014/main" id="{6C591ACC-0DD9-EE42-BAAA-D8CEB84D401E}"/>
              </a:ext>
            </a:extLst>
          </p:cNvPr>
          <p:cNvPicPr>
            <a:picLocks noGrp="1" noChangeAspect="1"/>
          </p:cNvPicPr>
          <p:nvPr>
            <p:ph type="pic" idx="22"/>
          </p:nvPr>
        </p:nvPicPr>
        <p:blipFill>
          <a:blip r:embed="rId4">
            <a:extLst>
              <a:ext uri="{28A0092B-C50C-407E-A947-70E740481C1C}">
                <a14:useLocalDpi xmlns:a14="http://schemas.microsoft.com/office/drawing/2010/main" val="0"/>
              </a:ext>
            </a:extLst>
          </a:blip>
          <a:srcRect t="16443" b="16443"/>
          <a:stretch>
            <a:fillRect/>
          </a:stretch>
        </p:blipFill>
        <p:spPr>
          <a:xfrm>
            <a:off x="7851775" y="1858963"/>
            <a:ext cx="3195638" cy="2852737"/>
          </a:xfrm>
        </p:spPr>
      </p:pic>
      <p:sp>
        <p:nvSpPr>
          <p:cNvPr id="9" name="Text Placeholder 8">
            <a:extLst>
              <a:ext uri="{FF2B5EF4-FFF2-40B4-BE49-F238E27FC236}">
                <a16:creationId xmlns:a16="http://schemas.microsoft.com/office/drawing/2014/main" id="{07DC39EA-AA0F-4D5B-A12B-AA92DD0736AC}"/>
              </a:ext>
            </a:extLst>
          </p:cNvPr>
          <p:cNvSpPr>
            <a:spLocks noGrp="1"/>
          </p:cNvSpPr>
          <p:nvPr>
            <p:ph type="body" sz="quarter" idx="13"/>
          </p:nvPr>
        </p:nvSpPr>
        <p:spPr>
          <a:xfrm>
            <a:off x="7852567" y="4563619"/>
            <a:ext cx="3190741" cy="576262"/>
          </a:xfrm>
        </p:spPr>
        <p:txBody>
          <a:bodyPr/>
          <a:lstStyle/>
          <a:p>
            <a:r>
              <a:rPr lang="en-US" dirty="0">
                <a:solidFill>
                  <a:schemeClr val="bg1"/>
                </a:solidFill>
              </a:rPr>
              <a:t>Maria McCashion</a:t>
            </a:r>
          </a:p>
        </p:txBody>
      </p:sp>
      <p:sp>
        <p:nvSpPr>
          <p:cNvPr id="11" name="Text Placeholder 10">
            <a:extLst>
              <a:ext uri="{FF2B5EF4-FFF2-40B4-BE49-F238E27FC236}">
                <a16:creationId xmlns:a16="http://schemas.microsoft.com/office/drawing/2014/main" id="{0769D592-A260-4033-B0E6-554CE1460EA1}"/>
              </a:ext>
            </a:extLst>
          </p:cNvPr>
          <p:cNvSpPr>
            <a:spLocks noGrp="1"/>
          </p:cNvSpPr>
          <p:nvPr>
            <p:ph type="body" sz="half" idx="20"/>
          </p:nvPr>
        </p:nvSpPr>
        <p:spPr>
          <a:xfrm>
            <a:off x="7852442" y="5139878"/>
            <a:ext cx="3194968" cy="810345"/>
          </a:xfrm>
        </p:spPr>
        <p:txBody>
          <a:bodyPr>
            <a:normAutofit/>
          </a:bodyPr>
          <a:lstStyle/>
          <a:p>
            <a:r>
              <a:rPr lang="en-US" dirty="0"/>
              <a:t>Records Advisor/New York State Archives</a:t>
            </a:r>
          </a:p>
        </p:txBody>
      </p:sp>
      <p:sp>
        <p:nvSpPr>
          <p:cNvPr id="12" name="Slide Number Placeholder 11">
            <a:extLst>
              <a:ext uri="{FF2B5EF4-FFF2-40B4-BE49-F238E27FC236}">
                <a16:creationId xmlns:a16="http://schemas.microsoft.com/office/drawing/2014/main" id="{4C903D0E-5300-4D99-B5D7-E0DB59BEC243}"/>
              </a:ext>
            </a:extLst>
          </p:cNvPr>
          <p:cNvSpPr>
            <a:spLocks noGrp="1"/>
          </p:cNvSpPr>
          <p:nvPr>
            <p:ph type="sldNum" sz="quarter" idx="12"/>
          </p:nvPr>
        </p:nvSpPr>
        <p:spPr/>
        <p:txBody>
          <a:bodyPr/>
          <a:lstStyle/>
          <a:p>
            <a:fld id="{CE2919DE-2D43-4A66-BAB4-E73DD29546D8}" type="slidenum">
              <a:rPr lang="en-US" smtClean="0"/>
              <a:t>4</a:t>
            </a:fld>
            <a:endParaRPr lang="en-US"/>
          </a:p>
        </p:txBody>
      </p:sp>
    </p:spTree>
    <p:extLst>
      <p:ext uri="{BB962C8B-B14F-4D97-AF65-F5344CB8AC3E}">
        <p14:creationId xmlns:p14="http://schemas.microsoft.com/office/powerpoint/2010/main" val="919766538"/>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descr="Using Retention Policies for Messaging Retention">
            <a:extLst>
              <a:ext uri="{FF2B5EF4-FFF2-40B4-BE49-F238E27FC236}">
                <a16:creationId xmlns:a16="http://schemas.microsoft.com/office/drawing/2014/main" id="{4206EFFF-A73E-4698-B052-9F75572CC1ED}"/>
              </a:ext>
            </a:extLst>
          </p:cNvPr>
          <p:cNvPicPr>
            <a:picLocks noGrp="1"/>
          </p:cNvPicPr>
          <p:nvPr>
            <p:ph idx="1"/>
          </p:nvPr>
        </p:nvPicPr>
        <p:blipFill rotWithShape="1">
          <a:blip r:embed="rId3">
            <a:extLst>
              <a:ext uri="{28A0092B-C50C-407E-A947-70E740481C1C}">
                <a14:useLocalDpi xmlns:a14="http://schemas.microsoft.com/office/drawing/2010/main" val="0"/>
              </a:ext>
            </a:extLst>
          </a:blip>
          <a:srcRect b="64000"/>
          <a:stretch/>
        </p:blipFill>
        <p:spPr bwMode="auto">
          <a:xfrm>
            <a:off x="2133600" y="457200"/>
            <a:ext cx="7620000" cy="6019800"/>
          </a:xfrm>
          <a:prstGeom prst="rect">
            <a:avLst/>
          </a:prstGeom>
          <a:noFill/>
          <a:ln>
            <a:noFill/>
          </a:ln>
        </p:spPr>
      </p:pic>
    </p:spTree>
    <p:extLst>
      <p:ext uri="{BB962C8B-B14F-4D97-AF65-F5344CB8AC3E}">
        <p14:creationId xmlns:p14="http://schemas.microsoft.com/office/powerpoint/2010/main" val="899385270"/>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descr="Using Retention Policies for Messaging Retention">
            <a:extLst>
              <a:ext uri="{FF2B5EF4-FFF2-40B4-BE49-F238E27FC236}">
                <a16:creationId xmlns:a16="http://schemas.microsoft.com/office/drawing/2014/main" id="{8ACF0D0E-8940-4185-AB6E-BE3D4A7CDFFB}"/>
              </a:ext>
            </a:extLst>
          </p:cNvPr>
          <p:cNvPicPr>
            <a:picLocks noGrp="1"/>
          </p:cNvPicPr>
          <p:nvPr>
            <p:ph idx="1"/>
          </p:nvPr>
        </p:nvPicPr>
        <p:blipFill rotWithShape="1">
          <a:blip r:embed="rId3">
            <a:extLst>
              <a:ext uri="{28A0092B-C50C-407E-A947-70E740481C1C}">
                <a14:useLocalDpi xmlns:a14="http://schemas.microsoft.com/office/drawing/2010/main" val="0"/>
              </a:ext>
            </a:extLst>
          </a:blip>
          <a:srcRect t="35897" b="44872"/>
          <a:stretch/>
        </p:blipFill>
        <p:spPr bwMode="auto">
          <a:xfrm>
            <a:off x="2057400" y="1600200"/>
            <a:ext cx="8305800" cy="3886200"/>
          </a:xfrm>
          <a:prstGeom prst="rect">
            <a:avLst/>
          </a:prstGeom>
          <a:noFill/>
          <a:ln>
            <a:noFill/>
          </a:ln>
        </p:spPr>
      </p:pic>
      <p:sp>
        <p:nvSpPr>
          <p:cNvPr id="6" name="Footer Placeholder 3">
            <a:extLst>
              <a:ext uri="{FF2B5EF4-FFF2-40B4-BE49-F238E27FC236}">
                <a16:creationId xmlns:a16="http://schemas.microsoft.com/office/drawing/2014/main" id="{9560A15F-A8B9-424E-BB7C-9E011FFE8922}"/>
              </a:ext>
            </a:extLst>
          </p:cNvPr>
          <p:cNvSpPr>
            <a:spLocks noGrp="1"/>
          </p:cNvSpPr>
          <p:nvPr>
            <p:ph type="ftr" sz="quarter" idx="11"/>
          </p:nvPr>
        </p:nvSpPr>
        <p:spPr>
          <a:xfrm>
            <a:off x="2152650" y="6356352"/>
            <a:ext cx="7886700" cy="365125"/>
          </a:xfrm>
        </p:spPr>
        <p:txBody>
          <a:bodyPr anchor="ctr">
            <a:normAutofit/>
          </a:bodyPr>
          <a:lstStyle/>
          <a:p>
            <a:pPr>
              <a:spcAft>
                <a:spcPts val="600"/>
              </a:spcAft>
            </a:pPr>
            <a:r>
              <a:rPr lang="en-US" dirty="0"/>
              <a:t>New York State Archives – www.archives.nysed.gov</a:t>
            </a:r>
          </a:p>
        </p:txBody>
      </p:sp>
    </p:spTree>
    <p:extLst>
      <p:ext uri="{BB962C8B-B14F-4D97-AF65-F5344CB8AC3E}">
        <p14:creationId xmlns:p14="http://schemas.microsoft.com/office/powerpoint/2010/main" val="762342533"/>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792CF6D0-1281-41B5-86EB-12944000D686}"/>
              </a:ext>
            </a:extLst>
          </p:cNvPr>
          <p:cNvSpPr>
            <a:spLocks noGrp="1"/>
          </p:cNvSpPr>
          <p:nvPr>
            <p:ph type="ftr" sz="quarter" idx="10"/>
          </p:nvPr>
        </p:nvSpPr>
        <p:spPr bwMode="auto">
          <a:xfrm>
            <a:off x="4648200" y="6248400"/>
            <a:ext cx="2895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defPPr>
              <a:defRPr lang="en-US"/>
            </a:defPPr>
            <a:lvl1pPr algn="ctr" rtl="0" eaLnBrk="1" fontAlgn="base" hangingPunct="1">
              <a:spcBef>
                <a:spcPct val="0"/>
              </a:spcBef>
              <a:spcAft>
                <a:spcPct val="0"/>
              </a:spcAft>
              <a:defRPr sz="1200" kern="1200">
                <a:solidFill>
                  <a:srgbClr val="003366"/>
                </a:solidFill>
                <a:latin typeface="Bodoni MT" panose="02070603080606020203" pitchFamily="18" charset="0"/>
                <a:ea typeface="+mn-ea"/>
                <a:cs typeface="+mn-cs"/>
              </a:defRPr>
            </a:lvl1pPr>
            <a:lvl2pPr marL="457200" algn="l" rtl="0" eaLnBrk="0" fontAlgn="base" hangingPunct="0">
              <a:spcBef>
                <a:spcPct val="0"/>
              </a:spcBef>
              <a:spcAft>
                <a:spcPct val="0"/>
              </a:spcAft>
              <a:defRPr kern="1200">
                <a:solidFill>
                  <a:schemeClr val="tx1"/>
                </a:solidFill>
                <a:latin typeface="Arial" charset="0"/>
                <a:ea typeface="+mn-ea"/>
                <a:cs typeface="+mn-cs"/>
              </a:defRPr>
            </a:lvl2pPr>
            <a:lvl3pPr marL="914400" algn="l" rtl="0" eaLnBrk="0" fontAlgn="base" hangingPunct="0">
              <a:spcBef>
                <a:spcPct val="0"/>
              </a:spcBef>
              <a:spcAft>
                <a:spcPct val="0"/>
              </a:spcAft>
              <a:defRPr kern="1200">
                <a:solidFill>
                  <a:schemeClr val="tx1"/>
                </a:solidFill>
                <a:latin typeface="Arial" charset="0"/>
                <a:ea typeface="+mn-ea"/>
                <a:cs typeface="+mn-cs"/>
              </a:defRPr>
            </a:lvl3pPr>
            <a:lvl4pPr marL="1371600" algn="l" rtl="0" eaLnBrk="0" fontAlgn="base" hangingPunct="0">
              <a:spcBef>
                <a:spcPct val="0"/>
              </a:spcBef>
              <a:spcAft>
                <a:spcPct val="0"/>
              </a:spcAft>
              <a:defRPr kern="1200">
                <a:solidFill>
                  <a:schemeClr val="tx1"/>
                </a:solidFill>
                <a:latin typeface="Arial" charset="0"/>
                <a:ea typeface="+mn-ea"/>
                <a:cs typeface="+mn-cs"/>
              </a:defRPr>
            </a:lvl4pPr>
            <a:lvl5pPr marL="1828800" algn="l" rtl="0" eaLnBrk="0" fontAlgn="base" hangingPunct="0">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a:defRPr/>
            </a:pPr>
            <a:r>
              <a:rPr lang="en-US" altLang="en-US" dirty="0"/>
              <a:t>www.archives.nysed.gov</a:t>
            </a:r>
          </a:p>
        </p:txBody>
      </p:sp>
      <p:pic>
        <p:nvPicPr>
          <p:cNvPr id="5" name="Content Placeholder 4" descr="Using Retention Policies for Messaging Retention">
            <a:extLst>
              <a:ext uri="{FF2B5EF4-FFF2-40B4-BE49-F238E27FC236}">
                <a16:creationId xmlns:a16="http://schemas.microsoft.com/office/drawing/2014/main" id="{B9835B4F-221C-47A0-A208-2424F00D0E2D}"/>
              </a:ext>
            </a:extLst>
          </p:cNvPr>
          <p:cNvPicPr>
            <a:picLocks noGrp="1"/>
          </p:cNvPicPr>
          <p:nvPr>
            <p:ph idx="1"/>
          </p:nvPr>
        </p:nvPicPr>
        <p:blipFill rotWithShape="1">
          <a:blip r:embed="rId3">
            <a:extLst>
              <a:ext uri="{28A0092B-C50C-407E-A947-70E740481C1C}">
                <a14:useLocalDpi xmlns:a14="http://schemas.microsoft.com/office/drawing/2010/main" val="0"/>
              </a:ext>
            </a:extLst>
          </a:blip>
          <a:srcRect t="54902"/>
          <a:stretch/>
        </p:blipFill>
        <p:spPr bwMode="auto">
          <a:xfrm>
            <a:off x="2590800" y="381001"/>
            <a:ext cx="6553200" cy="6287589"/>
          </a:xfrm>
          <a:prstGeom prst="rect">
            <a:avLst/>
          </a:prstGeom>
          <a:noFill/>
          <a:ln>
            <a:noFill/>
          </a:ln>
        </p:spPr>
      </p:pic>
    </p:spTree>
    <p:extLst>
      <p:ext uri="{BB962C8B-B14F-4D97-AF65-F5344CB8AC3E}">
        <p14:creationId xmlns:p14="http://schemas.microsoft.com/office/powerpoint/2010/main" val="162102030"/>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98FA4F74-9830-4E8C-BC9D-E72A0FC2F1F4}"/>
              </a:ext>
            </a:extLst>
          </p:cNvPr>
          <p:cNvPicPr>
            <a:picLocks noChangeAspect="1"/>
          </p:cNvPicPr>
          <p:nvPr/>
        </p:nvPicPr>
        <p:blipFill rotWithShape="1">
          <a:blip r:embed="rId3"/>
          <a:srcRect r="37500" b="11949"/>
          <a:stretch/>
        </p:blipFill>
        <p:spPr>
          <a:xfrm>
            <a:off x="1828800" y="533400"/>
            <a:ext cx="8199569" cy="6324600"/>
          </a:xfrm>
          <a:prstGeom prst="rect">
            <a:avLst/>
          </a:prstGeom>
        </p:spPr>
      </p:pic>
    </p:spTree>
    <p:extLst>
      <p:ext uri="{BB962C8B-B14F-4D97-AF65-F5344CB8AC3E}">
        <p14:creationId xmlns:p14="http://schemas.microsoft.com/office/powerpoint/2010/main" val="3726027242"/>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08BAFC43-F600-4433-8EF1-C4E37C5FDD1C}"/>
              </a:ext>
            </a:extLst>
          </p:cNvPr>
          <p:cNvPicPr>
            <a:picLocks noGrp="1" noChangeAspect="1"/>
          </p:cNvPicPr>
          <p:nvPr>
            <p:ph idx="1"/>
          </p:nvPr>
        </p:nvPicPr>
        <p:blipFill rotWithShape="1">
          <a:blip r:embed="rId3"/>
          <a:srcRect r="38417" b="23972"/>
          <a:stretch/>
        </p:blipFill>
        <p:spPr>
          <a:xfrm>
            <a:off x="1718676" y="788158"/>
            <a:ext cx="8754649" cy="5917442"/>
          </a:xfrm>
          <a:prstGeom prst="rect">
            <a:avLst/>
          </a:prstGeom>
        </p:spPr>
      </p:pic>
    </p:spTree>
    <p:extLst>
      <p:ext uri="{BB962C8B-B14F-4D97-AF65-F5344CB8AC3E}">
        <p14:creationId xmlns:p14="http://schemas.microsoft.com/office/powerpoint/2010/main" val="4129131035"/>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7A2B2A-397D-4420-AD9A-0020C8E441FC}"/>
              </a:ext>
            </a:extLst>
          </p:cNvPr>
          <p:cNvSpPr>
            <a:spLocks noGrp="1"/>
          </p:cNvSpPr>
          <p:nvPr>
            <p:ph type="title"/>
          </p:nvPr>
        </p:nvSpPr>
        <p:spPr>
          <a:xfrm>
            <a:off x="1141413" y="618518"/>
            <a:ext cx="9905998" cy="1478570"/>
          </a:xfrm>
        </p:spPr>
        <p:txBody>
          <a:bodyPr>
            <a:normAutofit/>
          </a:bodyPr>
          <a:lstStyle/>
          <a:p>
            <a:r>
              <a:rPr lang="en-US" dirty="0"/>
              <a:t>Developing a policy for managing email</a:t>
            </a:r>
          </a:p>
        </p:txBody>
      </p:sp>
      <p:pic>
        <p:nvPicPr>
          <p:cNvPr id="6" name="Content Placeholder 5" descr="A close-up of a document&#10;&#10;Description automatically generated">
            <a:hlinkClick r:id="rId3"/>
            <a:extLst>
              <a:ext uri="{FF2B5EF4-FFF2-40B4-BE49-F238E27FC236}">
                <a16:creationId xmlns:a16="http://schemas.microsoft.com/office/drawing/2014/main" id="{CF6DF307-2B04-4427-5CB4-91569896348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517657" y="2249487"/>
            <a:ext cx="2742104" cy="3549650"/>
          </a:xfrm>
          <a:prstGeom prst="round2DiagRect">
            <a:avLst>
              <a:gd name="adj1" fmla="val 5608"/>
              <a:gd name="adj2" fmla="val 0"/>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pic>
      <p:sp>
        <p:nvSpPr>
          <p:cNvPr id="12" name="Content Placeholder 9">
            <a:extLst>
              <a:ext uri="{FF2B5EF4-FFF2-40B4-BE49-F238E27FC236}">
                <a16:creationId xmlns:a16="http://schemas.microsoft.com/office/drawing/2014/main" id="{FE449D3B-2858-A9CC-B883-EF966C55CE0F}"/>
              </a:ext>
            </a:extLst>
          </p:cNvPr>
          <p:cNvSpPr>
            <a:spLocks noGrp="1"/>
          </p:cNvSpPr>
          <p:nvPr>
            <p:ph idx="1"/>
          </p:nvPr>
        </p:nvSpPr>
        <p:spPr>
          <a:xfrm>
            <a:off x="5034579" y="2249487"/>
            <a:ext cx="6012832" cy="3541714"/>
          </a:xfrm>
        </p:spPr>
        <p:txBody>
          <a:bodyPr>
            <a:normAutofit fontScale="92500" lnSpcReduction="20000"/>
          </a:bodyPr>
          <a:lstStyle/>
          <a:p>
            <a:r>
              <a:rPr lang="en-US" dirty="0"/>
              <a:t>Starting point</a:t>
            </a:r>
          </a:p>
          <a:p>
            <a:r>
              <a:rPr lang="en-US" dirty="0"/>
              <a:t>Management best practices</a:t>
            </a:r>
          </a:p>
          <a:p>
            <a:r>
              <a:rPr lang="en-US" dirty="0"/>
              <a:t>Key policy components</a:t>
            </a:r>
          </a:p>
          <a:p>
            <a:r>
              <a:rPr lang="en-US" dirty="0"/>
              <a:t>Sample policies</a:t>
            </a:r>
          </a:p>
          <a:p>
            <a:r>
              <a:rPr lang="en-US" dirty="0">
                <a:hlinkClick r:id="rId5"/>
              </a:rPr>
              <a:t>www.archives.nysed.gov/publications/records-management</a:t>
            </a:r>
            <a:endParaRPr lang="en-US" dirty="0"/>
          </a:p>
          <a:p>
            <a:r>
              <a:rPr lang="en-US" dirty="0"/>
              <a:t>Questions?</a:t>
            </a:r>
          </a:p>
          <a:p>
            <a:pPr lvl="1"/>
            <a:r>
              <a:rPr lang="en-US" dirty="0">
                <a:hlinkClick r:id="rId6"/>
              </a:rPr>
              <a:t>recmgmt@nysed.gov</a:t>
            </a:r>
            <a:endParaRPr lang="en-US" dirty="0"/>
          </a:p>
        </p:txBody>
      </p:sp>
      <p:sp>
        <p:nvSpPr>
          <p:cNvPr id="4" name="Slide Number Placeholder 3">
            <a:extLst>
              <a:ext uri="{FF2B5EF4-FFF2-40B4-BE49-F238E27FC236}">
                <a16:creationId xmlns:a16="http://schemas.microsoft.com/office/drawing/2014/main" id="{EDB849B0-146D-4BAA-8CAE-E933A4534BDC}"/>
              </a:ext>
            </a:extLst>
          </p:cNvPr>
          <p:cNvSpPr>
            <a:spLocks noGrp="1"/>
          </p:cNvSpPr>
          <p:nvPr>
            <p:ph type="sldNum" sz="quarter" idx="12"/>
          </p:nvPr>
        </p:nvSpPr>
        <p:spPr>
          <a:xfrm>
            <a:off x="10276321" y="6309360"/>
            <a:ext cx="771089" cy="365125"/>
          </a:xfrm>
        </p:spPr>
        <p:txBody>
          <a:bodyPr>
            <a:normAutofit/>
          </a:bodyPr>
          <a:lstStyle/>
          <a:p>
            <a:pPr>
              <a:spcAft>
                <a:spcPts val="600"/>
              </a:spcAft>
            </a:pPr>
            <a:fld id="{CE2919DE-2D43-4A66-BAB4-E73DD29546D8}" type="slidenum">
              <a:rPr lang="en-US">
                <a:solidFill>
                  <a:schemeClr val="tx1"/>
                </a:solidFill>
              </a:rPr>
              <a:pPr>
                <a:spcAft>
                  <a:spcPts val="600"/>
                </a:spcAft>
              </a:pPr>
              <a:t>45</a:t>
            </a:fld>
            <a:endParaRPr lang="en-US" dirty="0">
              <a:solidFill>
                <a:schemeClr val="tx1"/>
              </a:solidFill>
            </a:endParaRPr>
          </a:p>
        </p:txBody>
      </p:sp>
    </p:spTree>
    <p:extLst>
      <p:ext uri="{BB962C8B-B14F-4D97-AF65-F5344CB8AC3E}">
        <p14:creationId xmlns:p14="http://schemas.microsoft.com/office/powerpoint/2010/main" val="2177214420"/>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6942BD-6C49-4976-A47A-542766770AAC}"/>
              </a:ext>
            </a:extLst>
          </p:cNvPr>
          <p:cNvSpPr>
            <a:spLocks noGrp="1"/>
          </p:cNvSpPr>
          <p:nvPr>
            <p:ph type="title"/>
          </p:nvPr>
        </p:nvSpPr>
        <p:spPr/>
        <p:txBody>
          <a:bodyPr/>
          <a:lstStyle/>
          <a:p>
            <a:r>
              <a:rPr lang="en-US" dirty="0">
                <a:solidFill>
                  <a:schemeClr val="bg1"/>
                </a:solidFill>
              </a:rPr>
              <a:t>Questions &amp; Comments</a:t>
            </a:r>
          </a:p>
        </p:txBody>
      </p:sp>
      <p:pic>
        <p:nvPicPr>
          <p:cNvPr id="10" name="Content Placeholder 9" descr="Questions and comments"/>
          <p:cNvPicPr>
            <a:picLocks noGrp="1" noChangeAspect="1"/>
          </p:cNvPicPr>
          <p:nvPr>
            <p:ph idx="1"/>
          </p:nvPr>
        </p:nvPicPr>
        <p:blipFill>
          <a:blip r:embed="rId2">
            <a:duotone>
              <a:schemeClr val="accent6">
                <a:shade val="45000"/>
                <a:satMod val="135000"/>
              </a:schemeClr>
              <a:prstClr val="white"/>
            </a:duotone>
            <a:extLst>
              <a:ext uri="{28A0092B-C50C-407E-A947-70E740481C1C}">
                <a14:useLocalDpi xmlns:a14="http://schemas.microsoft.com/office/drawing/2010/main" val="0"/>
              </a:ext>
            </a:extLst>
          </a:blip>
          <a:stretch>
            <a:fillRect/>
          </a:stretch>
        </p:blipFill>
        <p:spPr>
          <a:xfrm>
            <a:off x="4323557" y="2249488"/>
            <a:ext cx="3541712" cy="3541712"/>
          </a:xfrm>
        </p:spPr>
      </p:pic>
      <p:sp>
        <p:nvSpPr>
          <p:cNvPr id="4" name="Slide Number Placeholder 3">
            <a:extLst>
              <a:ext uri="{FF2B5EF4-FFF2-40B4-BE49-F238E27FC236}">
                <a16:creationId xmlns:a16="http://schemas.microsoft.com/office/drawing/2014/main" id="{DD69D342-1452-4D8F-AABF-E61973D17D93}"/>
              </a:ext>
            </a:extLst>
          </p:cNvPr>
          <p:cNvSpPr>
            <a:spLocks noGrp="1"/>
          </p:cNvSpPr>
          <p:nvPr>
            <p:ph type="sldNum" sz="quarter" idx="12"/>
          </p:nvPr>
        </p:nvSpPr>
        <p:spPr/>
        <p:txBody>
          <a:bodyPr/>
          <a:lstStyle/>
          <a:p>
            <a:fld id="{CE2919DE-2D43-4A66-BAB4-E73DD29546D8}" type="slidenum">
              <a:rPr lang="en-US" smtClean="0"/>
              <a:t>46</a:t>
            </a:fld>
            <a:endParaRPr lang="en-US"/>
          </a:p>
        </p:txBody>
      </p:sp>
    </p:spTree>
    <p:extLst>
      <p:ext uri="{BB962C8B-B14F-4D97-AF65-F5344CB8AC3E}">
        <p14:creationId xmlns:p14="http://schemas.microsoft.com/office/powerpoint/2010/main" val="2431331551"/>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63A639-3218-4FFD-A477-254B46F8AECF}"/>
              </a:ext>
            </a:extLst>
          </p:cNvPr>
          <p:cNvSpPr>
            <a:spLocks noGrp="1"/>
          </p:cNvSpPr>
          <p:nvPr>
            <p:ph type="title"/>
          </p:nvPr>
        </p:nvSpPr>
        <p:spPr>
          <a:xfrm>
            <a:off x="853330" y="1254035"/>
            <a:ext cx="2926190" cy="4002222"/>
          </a:xfrm>
        </p:spPr>
        <p:txBody>
          <a:bodyPr>
            <a:normAutofit/>
          </a:bodyPr>
          <a:lstStyle/>
          <a:p>
            <a:r>
              <a:rPr lang="en-US" dirty="0">
                <a:solidFill>
                  <a:srgbClr val="FFFFFF"/>
                </a:solidFill>
              </a:rPr>
              <a:t>Stay connected &amp; informed</a:t>
            </a:r>
          </a:p>
        </p:txBody>
      </p:sp>
      <p:graphicFrame>
        <p:nvGraphicFramePr>
          <p:cNvPr id="42" name="Content Placeholder 2" descr="Links to CoSA site and social media accounts">
            <a:extLst>
              <a:ext uri="{FF2B5EF4-FFF2-40B4-BE49-F238E27FC236}">
                <a16:creationId xmlns:a16="http://schemas.microsoft.com/office/drawing/2014/main" id="{BD8418EF-3E2B-4E35-8F87-923FDBF037AF}"/>
              </a:ext>
            </a:extLst>
          </p:cNvPr>
          <p:cNvGraphicFramePr>
            <a:graphicFrameLocks noGrp="1"/>
          </p:cNvGraphicFramePr>
          <p:nvPr>
            <p:ph idx="1"/>
            <p:extLst>
              <p:ext uri="{D42A27DB-BD31-4B8C-83A1-F6EECF244321}">
                <p14:modId xmlns:p14="http://schemas.microsoft.com/office/powerpoint/2010/main" val="4058747246"/>
              </p:ext>
            </p:extLst>
          </p:nvPr>
        </p:nvGraphicFramePr>
        <p:xfrm>
          <a:off x="4423954" y="1254035"/>
          <a:ext cx="6296297" cy="400222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Slide Number Placeholder 3">
            <a:extLst>
              <a:ext uri="{FF2B5EF4-FFF2-40B4-BE49-F238E27FC236}">
                <a16:creationId xmlns:a16="http://schemas.microsoft.com/office/drawing/2014/main" id="{C7A2C625-3BC3-4416-A5ED-DEFACE2FD339}"/>
              </a:ext>
            </a:extLst>
          </p:cNvPr>
          <p:cNvSpPr>
            <a:spLocks noGrp="1"/>
          </p:cNvSpPr>
          <p:nvPr>
            <p:ph type="sldNum" sz="quarter" idx="12"/>
          </p:nvPr>
        </p:nvSpPr>
        <p:spPr/>
        <p:txBody>
          <a:bodyPr>
            <a:normAutofit/>
          </a:bodyPr>
          <a:lstStyle/>
          <a:p>
            <a:pPr>
              <a:spcAft>
                <a:spcPts val="600"/>
              </a:spcAft>
            </a:pPr>
            <a:fld id="{CE2919DE-2D43-4A66-BAB4-E73DD29546D8}" type="slidenum">
              <a:rPr lang="en-US">
                <a:solidFill>
                  <a:srgbClr val="FFFFFF"/>
                </a:solidFill>
              </a:rPr>
              <a:pPr>
                <a:spcAft>
                  <a:spcPts val="600"/>
                </a:spcAft>
              </a:pPr>
              <a:t>47</a:t>
            </a:fld>
            <a:endParaRPr lang="en-US">
              <a:solidFill>
                <a:srgbClr val="FFFFFF"/>
              </a:solidFill>
            </a:endParaRPr>
          </a:p>
        </p:txBody>
      </p:sp>
    </p:spTree>
    <p:extLst>
      <p:ext uri="{BB962C8B-B14F-4D97-AF65-F5344CB8AC3E}">
        <p14:creationId xmlns:p14="http://schemas.microsoft.com/office/powerpoint/2010/main" val="2809962707"/>
      </p:ext>
    </p:extLst>
  </p:cSld>
  <p:clrMapOvr>
    <a:overrideClrMapping bg1="lt1" tx1="dk1" bg2="lt2" tx2="dk2" accent1="accent1" accent2="accent2" accent3="accent3" accent4="accent4" accent5="accent5" accent6="accent6" hlink="hlink" folHlink="folHlink"/>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C1C6CB-8AD1-0491-0631-84CCEDE557B2}"/>
              </a:ext>
            </a:extLst>
          </p:cNvPr>
          <p:cNvSpPr>
            <a:spLocks noGrp="1"/>
          </p:cNvSpPr>
          <p:nvPr>
            <p:ph type="title"/>
          </p:nvPr>
        </p:nvSpPr>
        <p:spPr/>
        <p:txBody>
          <a:bodyPr/>
          <a:lstStyle/>
          <a:p>
            <a:r>
              <a:rPr lang="en-US" dirty="0"/>
              <a:t>Capstone definition</a:t>
            </a:r>
          </a:p>
        </p:txBody>
      </p:sp>
      <p:sp>
        <p:nvSpPr>
          <p:cNvPr id="3" name="Content Placeholder 2">
            <a:extLst>
              <a:ext uri="{FF2B5EF4-FFF2-40B4-BE49-F238E27FC236}">
                <a16:creationId xmlns:a16="http://schemas.microsoft.com/office/drawing/2014/main" id="{34461FE9-E449-F42B-4324-BCDB29F35149}"/>
              </a:ext>
            </a:extLst>
          </p:cNvPr>
          <p:cNvSpPr>
            <a:spLocks noGrp="1"/>
          </p:cNvSpPr>
          <p:nvPr>
            <p:ph idx="1"/>
          </p:nvPr>
        </p:nvSpPr>
        <p:spPr/>
        <p:txBody>
          <a:bodyPr/>
          <a:lstStyle/>
          <a:p>
            <a:r>
              <a:rPr lang="en-US" dirty="0"/>
              <a:t>Capstone is an appraisal technique in which whole email accounts of people in decision-making positions are captured instead of having users separate their email by content.</a:t>
            </a:r>
          </a:p>
          <a:p>
            <a:r>
              <a:rPr lang="en-US" dirty="0"/>
              <a:t>The question then becomes, how do you go about capturing whole email accounts and transferring them to the Archives?</a:t>
            </a:r>
          </a:p>
        </p:txBody>
      </p:sp>
      <p:sp>
        <p:nvSpPr>
          <p:cNvPr id="4" name="Slide Number Placeholder 3">
            <a:extLst>
              <a:ext uri="{FF2B5EF4-FFF2-40B4-BE49-F238E27FC236}">
                <a16:creationId xmlns:a16="http://schemas.microsoft.com/office/drawing/2014/main" id="{71B13D58-7A86-CBE6-088D-1927D7F833CB}"/>
              </a:ext>
            </a:extLst>
          </p:cNvPr>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CE2919DE-2D43-4A66-BAB4-E73DD29546D8}" type="slidenum">
              <a:rPr kumimoji="0" lang="en-US" sz="1200" b="0" i="0" u="none" strike="noStrike" kern="1200" cap="none" spc="0" normalizeH="0" baseline="0" noProof="0" smtClean="0">
                <a:ln>
                  <a:noFill/>
                </a:ln>
                <a:solidFill>
                  <a:srgbClr val="FFFFFF"/>
                </a:solidFill>
                <a:effectLst/>
                <a:uLnTx/>
                <a:uFillTx/>
                <a:latin typeface="Tw Cen MT" panose="020B0602020104020603"/>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5</a:t>
            </a:fld>
            <a:endParaRPr kumimoji="0" lang="en-US" sz="1200" b="0" i="0" u="none" strike="noStrike" kern="1200" cap="none" spc="0" normalizeH="0" baseline="0" noProof="0" dirty="0">
              <a:ln>
                <a:noFill/>
              </a:ln>
              <a:solidFill>
                <a:srgbClr val="FFFFFF"/>
              </a:solidFill>
              <a:effectLst/>
              <a:uLnTx/>
              <a:uFillTx/>
              <a:latin typeface="Tw Cen MT" panose="020B0602020104020603"/>
              <a:ea typeface="+mn-ea"/>
              <a:cs typeface="+mn-cs"/>
            </a:endParaRPr>
          </a:p>
        </p:txBody>
      </p:sp>
    </p:spTree>
    <p:extLst>
      <p:ext uri="{BB962C8B-B14F-4D97-AF65-F5344CB8AC3E}">
        <p14:creationId xmlns:p14="http://schemas.microsoft.com/office/powerpoint/2010/main" val="393806292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BA12B4-EAF5-49D2-AD73-68AC5DE919DB}"/>
              </a:ext>
            </a:extLst>
          </p:cNvPr>
          <p:cNvSpPr>
            <a:spLocks noGrp="1"/>
          </p:cNvSpPr>
          <p:nvPr>
            <p:ph type="ctrTitle"/>
          </p:nvPr>
        </p:nvSpPr>
        <p:spPr/>
        <p:txBody>
          <a:bodyPr/>
          <a:lstStyle/>
          <a:p>
            <a:r>
              <a:rPr lang="en-US" dirty="0">
                <a:solidFill>
                  <a:schemeClr val="tx1"/>
                </a:solidFill>
              </a:rPr>
              <a:t>Capstone at the city of Portland</a:t>
            </a:r>
          </a:p>
        </p:txBody>
      </p:sp>
      <p:sp>
        <p:nvSpPr>
          <p:cNvPr id="3" name="Subtitle 2">
            <a:extLst>
              <a:ext uri="{FF2B5EF4-FFF2-40B4-BE49-F238E27FC236}">
                <a16:creationId xmlns:a16="http://schemas.microsoft.com/office/drawing/2014/main" id="{6CB89F87-F6E1-4073-B16D-747C0FFF3108}"/>
              </a:ext>
            </a:extLst>
          </p:cNvPr>
          <p:cNvSpPr>
            <a:spLocks noGrp="1"/>
          </p:cNvSpPr>
          <p:nvPr>
            <p:ph type="subTitle" idx="1"/>
          </p:nvPr>
        </p:nvSpPr>
        <p:spPr/>
        <p:txBody>
          <a:bodyPr/>
          <a:lstStyle/>
          <a:p>
            <a:r>
              <a:rPr lang="en-US" dirty="0"/>
              <a:t>Brian Brown</a:t>
            </a:r>
          </a:p>
        </p:txBody>
      </p:sp>
      <p:sp>
        <p:nvSpPr>
          <p:cNvPr id="4" name="Slide Number Placeholder 3">
            <a:extLst>
              <a:ext uri="{FF2B5EF4-FFF2-40B4-BE49-F238E27FC236}">
                <a16:creationId xmlns:a16="http://schemas.microsoft.com/office/drawing/2014/main" id="{FE093C9C-4118-4973-AE42-BA42B8482C42}"/>
              </a:ext>
            </a:extLst>
          </p:cNvPr>
          <p:cNvSpPr>
            <a:spLocks noGrp="1"/>
          </p:cNvSpPr>
          <p:nvPr>
            <p:ph type="sldNum" sz="quarter" idx="12"/>
          </p:nvPr>
        </p:nvSpPr>
        <p:spPr/>
        <p:txBody>
          <a:bodyPr/>
          <a:lstStyle/>
          <a:p>
            <a:fld id="{CE2919DE-2D43-4A66-BAB4-E73DD29546D8}" type="slidenum">
              <a:rPr lang="en-US" smtClean="0">
                <a:solidFill>
                  <a:schemeClr val="tx1"/>
                </a:solidFill>
              </a:rPr>
              <a:t>6</a:t>
            </a:fld>
            <a:endParaRPr lang="en-US" dirty="0">
              <a:solidFill>
                <a:schemeClr val="tx1"/>
              </a:solidFill>
            </a:endParaRPr>
          </a:p>
        </p:txBody>
      </p:sp>
    </p:spTree>
    <p:extLst>
      <p:ext uri="{BB962C8B-B14F-4D97-AF65-F5344CB8AC3E}">
        <p14:creationId xmlns:p14="http://schemas.microsoft.com/office/powerpoint/2010/main" val="232204469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7A2B2A-397D-4420-AD9A-0020C8E441FC}"/>
              </a:ext>
            </a:extLst>
          </p:cNvPr>
          <p:cNvSpPr>
            <a:spLocks noGrp="1"/>
          </p:cNvSpPr>
          <p:nvPr>
            <p:ph type="title"/>
          </p:nvPr>
        </p:nvSpPr>
        <p:spPr/>
        <p:txBody>
          <a:bodyPr/>
          <a:lstStyle/>
          <a:p>
            <a:r>
              <a:rPr lang="en-US" dirty="0">
                <a:solidFill>
                  <a:schemeClr val="bg1"/>
                </a:solidFill>
              </a:rPr>
              <a:t>CITY FACTS (IN BRIEF)</a:t>
            </a:r>
          </a:p>
        </p:txBody>
      </p:sp>
      <p:sp>
        <p:nvSpPr>
          <p:cNvPr id="3" name="Content Placeholder 2">
            <a:extLst>
              <a:ext uri="{FF2B5EF4-FFF2-40B4-BE49-F238E27FC236}">
                <a16:creationId xmlns:a16="http://schemas.microsoft.com/office/drawing/2014/main" id="{40C30FBE-8B52-414E-BA40-7604711D8687}"/>
              </a:ext>
            </a:extLst>
          </p:cNvPr>
          <p:cNvSpPr>
            <a:spLocks noGrp="1"/>
          </p:cNvSpPr>
          <p:nvPr>
            <p:ph idx="1"/>
          </p:nvPr>
        </p:nvSpPr>
        <p:spPr>
          <a:xfrm>
            <a:off x="3812345" y="2097088"/>
            <a:ext cx="7235066" cy="3541714"/>
          </a:xfrm>
        </p:spPr>
        <p:txBody>
          <a:bodyPr>
            <a:normAutofit/>
          </a:bodyPr>
          <a:lstStyle/>
          <a:p>
            <a:r>
              <a:rPr lang="en-US" dirty="0">
                <a:solidFill>
                  <a:schemeClr val="bg1"/>
                </a:solidFill>
              </a:rPr>
              <a:t>Population: 641,000 (2021) / 2.5 million (metro area)</a:t>
            </a:r>
          </a:p>
          <a:p>
            <a:r>
              <a:rPr lang="en-US" dirty="0">
                <a:solidFill>
                  <a:schemeClr val="bg1"/>
                </a:solidFill>
              </a:rPr>
              <a:t>City Employees Total: 8,700 (includes part-time and seasonal)</a:t>
            </a:r>
          </a:p>
          <a:p>
            <a:r>
              <a:rPr lang="en-US" dirty="0">
                <a:solidFill>
                  <a:schemeClr val="bg1"/>
                </a:solidFill>
              </a:rPr>
              <a:t>Employees with Email Accounts: 7,200</a:t>
            </a:r>
          </a:p>
          <a:p>
            <a:r>
              <a:rPr lang="en-US" dirty="0">
                <a:solidFill>
                  <a:schemeClr val="bg1"/>
                </a:solidFill>
              </a:rPr>
              <a:t>City form of government (at the time of Capstone project): Commission (voted out in 2022)</a:t>
            </a:r>
          </a:p>
          <a:p>
            <a:endParaRPr lang="en-US" dirty="0">
              <a:solidFill>
                <a:schemeClr val="bg1"/>
              </a:solidFill>
            </a:endParaRPr>
          </a:p>
        </p:txBody>
      </p:sp>
      <p:sp>
        <p:nvSpPr>
          <p:cNvPr id="4" name="Slide Number Placeholder 3">
            <a:extLst>
              <a:ext uri="{FF2B5EF4-FFF2-40B4-BE49-F238E27FC236}">
                <a16:creationId xmlns:a16="http://schemas.microsoft.com/office/drawing/2014/main" id="{EDB849B0-146D-4BAA-8CAE-E933A4534BDC}"/>
              </a:ext>
            </a:extLst>
          </p:cNvPr>
          <p:cNvSpPr>
            <a:spLocks noGrp="1"/>
          </p:cNvSpPr>
          <p:nvPr>
            <p:ph type="sldNum" sz="quarter" idx="12"/>
          </p:nvPr>
        </p:nvSpPr>
        <p:spPr/>
        <p:txBody>
          <a:bodyPr/>
          <a:lstStyle/>
          <a:p>
            <a:fld id="{CE2919DE-2D43-4A66-BAB4-E73DD29546D8}" type="slidenum">
              <a:rPr lang="en-US" smtClean="0"/>
              <a:t>7</a:t>
            </a:fld>
            <a:endParaRPr lang="en-US"/>
          </a:p>
        </p:txBody>
      </p:sp>
      <p:pic>
        <p:nvPicPr>
          <p:cNvPr id="1026" name="Picture 2">
            <a:extLst>
              <a:ext uri="{FF2B5EF4-FFF2-40B4-BE49-F238E27FC236}">
                <a16:creationId xmlns:a16="http://schemas.microsoft.com/office/drawing/2014/main" id="{B59D0DA9-EA2A-9BE7-2F33-CA87F0260B0F}"/>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24095" t="5835" r="24133" b="8132"/>
          <a:stretch/>
        </p:blipFill>
        <p:spPr bwMode="auto">
          <a:xfrm>
            <a:off x="1141413" y="2240781"/>
            <a:ext cx="2293035" cy="23764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8946113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75B4DF-5250-F8A0-89A9-CD694FC0E690}"/>
              </a:ext>
            </a:extLst>
          </p:cNvPr>
          <p:cNvSpPr>
            <a:spLocks noGrp="1"/>
          </p:cNvSpPr>
          <p:nvPr>
            <p:ph type="title"/>
          </p:nvPr>
        </p:nvSpPr>
        <p:spPr/>
        <p:txBody>
          <a:bodyPr/>
          <a:lstStyle/>
          <a:p>
            <a:r>
              <a:rPr lang="en-US" dirty="0"/>
              <a:t>Cast of characters</a:t>
            </a:r>
          </a:p>
        </p:txBody>
      </p:sp>
      <p:sp>
        <p:nvSpPr>
          <p:cNvPr id="3" name="Content Placeholder 2">
            <a:extLst>
              <a:ext uri="{FF2B5EF4-FFF2-40B4-BE49-F238E27FC236}">
                <a16:creationId xmlns:a16="http://schemas.microsoft.com/office/drawing/2014/main" id="{E652D918-1CEF-6D12-16D4-B41E284B9EAF}"/>
              </a:ext>
            </a:extLst>
          </p:cNvPr>
          <p:cNvSpPr>
            <a:spLocks noGrp="1"/>
          </p:cNvSpPr>
          <p:nvPr>
            <p:ph idx="1"/>
          </p:nvPr>
        </p:nvSpPr>
        <p:spPr/>
        <p:txBody>
          <a:bodyPr/>
          <a:lstStyle/>
          <a:p>
            <a:r>
              <a:rPr lang="en-US" dirty="0"/>
              <a:t>Archives &amp; Records Management Division</a:t>
            </a:r>
          </a:p>
          <a:p>
            <a:r>
              <a:rPr lang="en-US" dirty="0"/>
              <a:t>City Attorney’s Office</a:t>
            </a:r>
          </a:p>
          <a:p>
            <a:r>
              <a:rPr lang="en-US" dirty="0"/>
              <a:t>City IT</a:t>
            </a:r>
          </a:p>
        </p:txBody>
      </p:sp>
      <p:sp>
        <p:nvSpPr>
          <p:cNvPr id="4" name="Slide Number Placeholder 3">
            <a:extLst>
              <a:ext uri="{FF2B5EF4-FFF2-40B4-BE49-F238E27FC236}">
                <a16:creationId xmlns:a16="http://schemas.microsoft.com/office/drawing/2014/main" id="{8307719F-EFDC-24A0-3FDE-6C8AD7F1B490}"/>
              </a:ext>
            </a:extLst>
          </p:cNvPr>
          <p:cNvSpPr>
            <a:spLocks noGrp="1"/>
          </p:cNvSpPr>
          <p:nvPr>
            <p:ph type="sldNum" sz="quarter" idx="12"/>
          </p:nvPr>
        </p:nvSpPr>
        <p:spPr/>
        <p:txBody>
          <a:bodyPr/>
          <a:lstStyle/>
          <a:p>
            <a:fld id="{CE2919DE-2D43-4A66-BAB4-E73DD29546D8}" type="slidenum">
              <a:rPr lang="en-US" smtClean="0"/>
              <a:pPr/>
              <a:t>8</a:t>
            </a:fld>
            <a:endParaRPr lang="en-US" dirty="0"/>
          </a:p>
        </p:txBody>
      </p:sp>
    </p:spTree>
    <p:extLst>
      <p:ext uri="{BB962C8B-B14F-4D97-AF65-F5344CB8AC3E}">
        <p14:creationId xmlns:p14="http://schemas.microsoft.com/office/powerpoint/2010/main" val="171383070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E2E838-0E4A-12E3-7021-AD0C5A4B7F44}"/>
              </a:ext>
            </a:extLst>
          </p:cNvPr>
          <p:cNvSpPr>
            <a:spLocks noGrp="1"/>
          </p:cNvSpPr>
          <p:nvPr>
            <p:ph type="title"/>
          </p:nvPr>
        </p:nvSpPr>
        <p:spPr/>
        <p:txBody>
          <a:bodyPr/>
          <a:lstStyle/>
          <a:p>
            <a:r>
              <a:rPr lang="en-US" dirty="0"/>
              <a:t>Capstone beginnings at the City</a:t>
            </a:r>
          </a:p>
        </p:txBody>
      </p:sp>
      <p:sp>
        <p:nvSpPr>
          <p:cNvPr id="3" name="Content Placeholder 2">
            <a:extLst>
              <a:ext uri="{FF2B5EF4-FFF2-40B4-BE49-F238E27FC236}">
                <a16:creationId xmlns:a16="http://schemas.microsoft.com/office/drawing/2014/main" id="{48C790E6-08BA-571E-9AD9-B73769DC1767}"/>
              </a:ext>
            </a:extLst>
          </p:cNvPr>
          <p:cNvSpPr>
            <a:spLocks noGrp="1"/>
          </p:cNvSpPr>
          <p:nvPr>
            <p:ph idx="1"/>
          </p:nvPr>
        </p:nvSpPr>
        <p:spPr/>
        <p:txBody>
          <a:bodyPr/>
          <a:lstStyle/>
          <a:p>
            <a:pPr marL="0" indent="0">
              <a:buNone/>
            </a:pPr>
            <a:r>
              <a:rPr lang="en-US" dirty="0"/>
              <a:t>LRMP (Legal Records Management Project) - convened in 2017 to find solutions to simplifying email management.</a:t>
            </a:r>
          </a:p>
        </p:txBody>
      </p:sp>
      <p:sp>
        <p:nvSpPr>
          <p:cNvPr id="4" name="Slide Number Placeholder 3">
            <a:extLst>
              <a:ext uri="{FF2B5EF4-FFF2-40B4-BE49-F238E27FC236}">
                <a16:creationId xmlns:a16="http://schemas.microsoft.com/office/drawing/2014/main" id="{204E8200-A920-6779-FC86-AD45B3777ABB}"/>
              </a:ext>
            </a:extLst>
          </p:cNvPr>
          <p:cNvSpPr>
            <a:spLocks noGrp="1"/>
          </p:cNvSpPr>
          <p:nvPr>
            <p:ph type="sldNum" sz="quarter" idx="12"/>
          </p:nvPr>
        </p:nvSpPr>
        <p:spPr/>
        <p:txBody>
          <a:bodyPr/>
          <a:lstStyle/>
          <a:p>
            <a:fld id="{CE2919DE-2D43-4A66-BAB4-E73DD29546D8}" type="slidenum">
              <a:rPr lang="en-US" smtClean="0"/>
              <a:pPr/>
              <a:t>9</a:t>
            </a:fld>
            <a:endParaRPr lang="en-US" dirty="0"/>
          </a:p>
        </p:txBody>
      </p:sp>
      <p:pic>
        <p:nvPicPr>
          <p:cNvPr id="6" name="Picture 5">
            <a:extLst>
              <a:ext uri="{FF2B5EF4-FFF2-40B4-BE49-F238E27FC236}">
                <a16:creationId xmlns:a16="http://schemas.microsoft.com/office/drawing/2014/main" id="{6949721E-C654-F2C1-A16E-98599488845D}"/>
              </a:ext>
            </a:extLst>
          </p:cNvPr>
          <p:cNvPicPr>
            <a:picLocks noChangeAspect="1"/>
          </p:cNvPicPr>
          <p:nvPr/>
        </p:nvPicPr>
        <p:blipFill>
          <a:blip r:embed="rId2"/>
          <a:stretch>
            <a:fillRect/>
          </a:stretch>
        </p:blipFill>
        <p:spPr>
          <a:xfrm>
            <a:off x="1251885" y="3861429"/>
            <a:ext cx="9795526" cy="1478570"/>
          </a:xfrm>
          <a:prstGeom prst="rect">
            <a:avLst/>
          </a:prstGeom>
        </p:spPr>
      </p:pic>
    </p:spTree>
    <p:extLst>
      <p:ext uri="{BB962C8B-B14F-4D97-AF65-F5344CB8AC3E}">
        <p14:creationId xmlns:p14="http://schemas.microsoft.com/office/powerpoint/2010/main" val="2651052682"/>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ircuit">
  <a:themeElements>
    <a:clrScheme name="Custom 1">
      <a:dk1>
        <a:srgbClr val="002060"/>
      </a:dk1>
      <a:lt1>
        <a:srgbClr val="FFFFFF"/>
      </a:lt1>
      <a:dk2>
        <a:srgbClr val="C00000"/>
      </a:dk2>
      <a:lt2>
        <a:srgbClr val="FFFFFF"/>
      </a:lt2>
      <a:accent1>
        <a:srgbClr val="C00000"/>
      </a:accent1>
      <a:accent2>
        <a:srgbClr val="2F75FF"/>
      </a:accent2>
      <a:accent3>
        <a:srgbClr val="FF4040"/>
      </a:accent3>
      <a:accent4>
        <a:srgbClr val="FFFFFF"/>
      </a:accent4>
      <a:accent5>
        <a:srgbClr val="C00000"/>
      </a:accent5>
      <a:accent6>
        <a:srgbClr val="FF4040"/>
      </a:accent6>
      <a:hlink>
        <a:srgbClr val="D5E3FF"/>
      </a:hlink>
      <a:folHlink>
        <a:srgbClr val="D5E3FF"/>
      </a:folHlink>
    </a:clrScheme>
    <a:fontScheme name="Circuit">
      <a:majorFont>
        <a:latin typeface="Tw Cen MT" panose="020B0602020104020603"/>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w Cen MT" panose="020B0602020104020603"/>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ircuit">
      <a:fillStyleLst>
        <a:solidFill>
          <a:schemeClr val="phClr"/>
        </a:solidFill>
        <a:gradFill rotWithShape="1">
          <a:gsLst>
            <a:gs pos="0">
              <a:schemeClr val="phClr">
                <a:tint val="58000"/>
                <a:satMod val="108000"/>
                <a:lumMod val="110000"/>
              </a:schemeClr>
            </a:gs>
            <a:gs pos="100000">
              <a:schemeClr val="phClr">
                <a:tint val="81000"/>
                <a:satMod val="109000"/>
                <a:lumMod val="105000"/>
              </a:schemeClr>
            </a:gs>
          </a:gsLst>
          <a:lin ang="5040000" scaled="0"/>
        </a:gradFill>
        <a:gradFill rotWithShape="1">
          <a:gsLst>
            <a:gs pos="0">
              <a:schemeClr val="phClr">
                <a:tint val="94000"/>
                <a:satMod val="105000"/>
                <a:lumMod val="102000"/>
              </a:schemeClr>
            </a:gs>
            <a:gs pos="100000">
              <a:schemeClr val="phClr">
                <a:shade val="74000"/>
                <a:satMod val="128000"/>
                <a:lumMod val="100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98000"/>
                <a:hueMod val="94000"/>
                <a:satMod val="148000"/>
                <a:lumMod val="150000"/>
              </a:schemeClr>
            </a:gs>
            <a:gs pos="100000">
              <a:schemeClr val="phClr">
                <a:shade val="92000"/>
                <a:hueMod val="104000"/>
                <a:satMod val="140000"/>
                <a:lumMod val="68000"/>
              </a:schemeClr>
            </a:gs>
          </a:gsLst>
          <a:lin ang="5040000" scaled="0"/>
        </a:gradFill>
        <a:blipFill>
          <a:blip xmlns:r="http://schemas.openxmlformats.org/officeDocument/2006/relationships" r:embed="rId1">
            <a:duotone>
              <a:schemeClr val="phClr">
                <a:shade val="88000"/>
                <a:hueMod val="106000"/>
                <a:satMod val="140000"/>
                <a:lumMod val="54000"/>
              </a:schemeClr>
              <a:schemeClr val="phClr">
                <a:tint val="98000"/>
                <a:hueMod val="90000"/>
                <a:satMod val="150000"/>
                <a:lumMod val="160000"/>
              </a:schemeClr>
            </a:duotone>
          </a:blip>
          <a:stretch/>
        </a:blipFill>
      </a:bgFillStyleLst>
    </a:fmtScheme>
  </a:themeElements>
  <a:objectDefaults/>
  <a:extraClrSchemeLst/>
  <a:extLst>
    <a:ext uri="{05A4C25C-085E-4340-85A3-A5531E510DB2}">
      <thm15:themeFamily xmlns:thm15="http://schemas.microsoft.com/office/thememl/2012/main" name="Circuit" id="{0AC2F7E7-15F5-431C-B2A2-456FE929F56C}" vid="{0911B802-464C-4241-8DD9-B60FF88E379F}"/>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702</TotalTime>
  <Words>3832</Words>
  <Application>Microsoft Office PowerPoint</Application>
  <PresentationFormat>Widescreen</PresentationFormat>
  <Paragraphs>284</Paragraphs>
  <Slides>47</Slides>
  <Notes>27</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47</vt:i4>
      </vt:variant>
    </vt:vector>
  </HeadingPairs>
  <TitlesOfParts>
    <vt:vector size="53" baseType="lpstr">
      <vt:lpstr>Arial</vt:lpstr>
      <vt:lpstr>Bodoni MT</vt:lpstr>
      <vt:lpstr>Calibri</vt:lpstr>
      <vt:lpstr>Times New Roman</vt:lpstr>
      <vt:lpstr>Tw Cen MT</vt:lpstr>
      <vt:lpstr>Circuit</vt:lpstr>
      <vt:lpstr>Lessons Learned</vt:lpstr>
      <vt:lpstr>Welcome!</vt:lpstr>
      <vt:lpstr>SERI 2023 sponsor</vt:lpstr>
      <vt:lpstr>Presenters</vt:lpstr>
      <vt:lpstr>Capstone definition</vt:lpstr>
      <vt:lpstr>Capstone at the city of Portland</vt:lpstr>
      <vt:lpstr>CITY FACTS (IN BRIEF)</vt:lpstr>
      <vt:lpstr>Cast of characters</vt:lpstr>
      <vt:lpstr>Capstone beginnings at the City</vt:lpstr>
      <vt:lpstr>City’s Approach to Capstone: C.o.r.E</vt:lpstr>
      <vt:lpstr>City’s Approach to Capstone: C.o.r.E</vt:lpstr>
      <vt:lpstr>CORE Pilot</vt:lpstr>
      <vt:lpstr>CORE Pilot</vt:lpstr>
      <vt:lpstr>CORE Pilot</vt:lpstr>
      <vt:lpstr>CORE Pilot</vt:lpstr>
      <vt:lpstr>CORE Pilot</vt:lpstr>
      <vt:lpstr>DIS-CORE-D(!) </vt:lpstr>
      <vt:lpstr>KEY SOURCES OF DIFFICULTY</vt:lpstr>
      <vt:lpstr>Use of Capstone in Utah</vt:lpstr>
      <vt:lpstr>Back in the day</vt:lpstr>
      <vt:lpstr>Challenging GRAMA</vt:lpstr>
      <vt:lpstr>Aftermath</vt:lpstr>
      <vt:lpstr>Email is a record</vt:lpstr>
      <vt:lpstr>Local Government Dilemma</vt:lpstr>
      <vt:lpstr>Security of Email Accounts</vt:lpstr>
      <vt:lpstr>Obtaining the Email</vt:lpstr>
      <vt:lpstr>Utah’s Capstone Approach</vt:lpstr>
      <vt:lpstr>Harvesting the email</vt:lpstr>
      <vt:lpstr>Capstone in Practice</vt:lpstr>
      <vt:lpstr>Conclusion</vt:lpstr>
      <vt:lpstr>New York State Archives  and Capstone</vt:lpstr>
      <vt:lpstr>Former Email Policy</vt:lpstr>
      <vt:lpstr>Transition to Office 365: Part 1</vt:lpstr>
      <vt:lpstr>Transition to Office 365: Part 2</vt:lpstr>
      <vt:lpstr>Capstone Approach to Retention</vt:lpstr>
      <vt:lpstr>Additional Retention Periods</vt:lpstr>
      <vt:lpstr>List of Disabled Accounts</vt:lpstr>
      <vt:lpstr>Disposition of Disabled Accounts</vt:lpstr>
      <vt:lpstr>Setting Retention Rules in Outlook</vt:lpstr>
      <vt:lpstr>PowerPoint Presentation</vt:lpstr>
      <vt:lpstr>PowerPoint Presentation</vt:lpstr>
      <vt:lpstr>PowerPoint Presentation</vt:lpstr>
      <vt:lpstr>PowerPoint Presentation</vt:lpstr>
      <vt:lpstr>PowerPoint Presentation</vt:lpstr>
      <vt:lpstr>Developing a policy for managing email</vt:lpstr>
      <vt:lpstr>Questions &amp; Comments</vt:lpstr>
      <vt:lpstr>Stay connected &amp; informed</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Title of webinar</dc:title>
  <dc:creator>Rebecca Julson</dc:creator>
  <cp:lastModifiedBy>AMSBURY Gwen * SOS</cp:lastModifiedBy>
  <cp:revision>33</cp:revision>
  <dcterms:created xsi:type="dcterms:W3CDTF">2021-10-01T13:12:53Z</dcterms:created>
  <dcterms:modified xsi:type="dcterms:W3CDTF">2023-08-08T14:08:13Z</dcterms:modified>
</cp:coreProperties>
</file>