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0.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4549" r:id="rId4"/>
    <p:sldMasterId id="2147494624" r:id="rId5"/>
    <p:sldMasterId id="2147494772" r:id="rId6"/>
    <p:sldMasterId id="2147494813" r:id="rId7"/>
    <p:sldMasterId id="2147494932" r:id="rId8"/>
    <p:sldMasterId id="2147495032" r:id="rId9"/>
    <p:sldMasterId id="2147495044" r:id="rId10"/>
    <p:sldMasterId id="2147495050" r:id="rId11"/>
    <p:sldMasterId id="2147495076" r:id="rId12"/>
    <p:sldMasterId id="2147495081" r:id="rId13"/>
    <p:sldMasterId id="2147495086" r:id="rId14"/>
    <p:sldMasterId id="2147495089" r:id="rId15"/>
    <p:sldMasterId id="2147495106" r:id="rId16"/>
    <p:sldMasterId id="2147495118" r:id="rId17"/>
    <p:sldMasterId id="2147495121" r:id="rId18"/>
    <p:sldMasterId id="2147495124" r:id="rId19"/>
    <p:sldMasterId id="2147495134" r:id="rId20"/>
    <p:sldMasterId id="2147495147" r:id="rId21"/>
  </p:sldMasterIdLst>
  <p:notesMasterIdLst>
    <p:notesMasterId r:id="rId53"/>
  </p:notesMasterIdLst>
  <p:handoutMasterIdLst>
    <p:handoutMasterId r:id="rId54"/>
  </p:handoutMasterIdLst>
  <p:sldIdLst>
    <p:sldId id="257" r:id="rId22"/>
    <p:sldId id="414" r:id="rId23"/>
    <p:sldId id="3600" r:id="rId24"/>
    <p:sldId id="2134805152" r:id="rId25"/>
    <p:sldId id="3692" r:id="rId26"/>
    <p:sldId id="2134805049" r:id="rId27"/>
    <p:sldId id="2134804997" r:id="rId28"/>
    <p:sldId id="2134804869" r:id="rId29"/>
    <p:sldId id="2134804872" r:id="rId30"/>
    <p:sldId id="2134805051" r:id="rId31"/>
    <p:sldId id="2134805057" r:id="rId32"/>
    <p:sldId id="2134805153" r:id="rId33"/>
    <p:sldId id="2134805139" r:id="rId34"/>
    <p:sldId id="264" r:id="rId35"/>
    <p:sldId id="2134805151" r:id="rId36"/>
    <p:sldId id="2134805062" r:id="rId37"/>
    <p:sldId id="2134805069" r:id="rId38"/>
    <p:sldId id="2134805089" r:id="rId39"/>
    <p:sldId id="2134805147" r:id="rId40"/>
    <p:sldId id="2134805144" r:id="rId41"/>
    <p:sldId id="2134805146" r:id="rId42"/>
    <p:sldId id="2134805097" r:id="rId43"/>
    <p:sldId id="2134805145" r:id="rId44"/>
    <p:sldId id="2134805137" r:id="rId45"/>
    <p:sldId id="2134805149" r:id="rId46"/>
    <p:sldId id="3849" r:id="rId47"/>
    <p:sldId id="2134804998" r:id="rId48"/>
    <p:sldId id="399" r:id="rId49"/>
    <p:sldId id="416" r:id="rId50"/>
    <p:sldId id="405" r:id="rId51"/>
    <p:sldId id="401"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6">
          <p15:clr>
            <a:srgbClr val="A4A3A4"/>
          </p15:clr>
        </p15:guide>
        <p15:guide id="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1A5D68-649C-9A04-D1C8-50499339836A}" name="Michaela Heigl" initials="MH" userId="S::michaela.heigl@preservica.com::a083dfb7-2696-4404-b23a-938b43c0b0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d Portman" initials="DP" lastIdx="1" clrIdx="0">
    <p:extLst>
      <p:ext uri="{19B8F6BF-5375-455C-9EA6-DF929625EA0E}">
        <p15:presenceInfo xmlns:p15="http://schemas.microsoft.com/office/powerpoint/2012/main" userId="S-1-5-21-2656677614-3205223637-590864082-1112" providerId="AD"/>
      </p:ext>
    </p:extLst>
  </p:cmAuthor>
  <p:cmAuthor id="2" name="Michael Hope" initials="MH" lastIdx="1" clrIdx="1">
    <p:extLst>
      <p:ext uri="{19B8F6BF-5375-455C-9EA6-DF929625EA0E}">
        <p15:presenceInfo xmlns:p15="http://schemas.microsoft.com/office/powerpoint/2012/main" userId="S::hopm@preservica.com::b8b31957-3a21-48a5-8b62-0a4814a13ba1" providerId="AD"/>
      </p:ext>
    </p:extLst>
  </p:cmAuthor>
  <p:cmAuthor id="3" name="Erica Schumann" initials="ES" lastIdx="3" clrIdx="2">
    <p:extLst>
      <p:ext uri="{19B8F6BF-5375-455C-9EA6-DF929625EA0E}">
        <p15:presenceInfo xmlns:p15="http://schemas.microsoft.com/office/powerpoint/2012/main" userId="S::erica.schumann@preservica.com::31e19c46-bcd6-4fdc-a831-649944caf032" providerId="AD"/>
      </p:ext>
    </p:extLst>
  </p:cmAuthor>
  <p:cmAuthor id="4" name="David Portman" initials="DP [2]" lastIdx="2" clrIdx="3">
    <p:extLst>
      <p:ext uri="{19B8F6BF-5375-455C-9EA6-DF929625EA0E}">
        <p15:presenceInfo xmlns:p15="http://schemas.microsoft.com/office/powerpoint/2012/main" userId="S::pord@preservica.com::a36396f6-32c9-4019-b5e4-ad98ca7a9629" providerId="AD"/>
      </p:ext>
    </p:extLst>
  </p:cmAuthor>
  <p:cmAuthor id="5" name="Michaela Heigl" initials="MH" lastIdx="7" clrIdx="4">
    <p:extLst>
      <p:ext uri="{19B8F6BF-5375-455C-9EA6-DF929625EA0E}">
        <p15:presenceInfo xmlns:p15="http://schemas.microsoft.com/office/powerpoint/2012/main" userId="S::michaela.heigl@preservica.com::a083dfb7-2696-4404-b23a-938b43c0b0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64AC"/>
    <a:srgbClr val="2CACBB"/>
    <a:srgbClr val="53388C"/>
    <a:srgbClr val="1669AD"/>
    <a:srgbClr val="7E4B9A"/>
    <a:srgbClr val="56BDBA"/>
    <a:srgbClr val="1668AD"/>
    <a:srgbClr val="79CBB9"/>
    <a:srgbClr val="80CEBD"/>
    <a:srgbClr val="0A83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38"/>
      </p:cViewPr>
      <p:guideLst>
        <p:guide orient="horz" pos="1646"/>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0.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microsoft.com/office/2018/10/relationships/authors" Targe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marianogueira.net/portfolia/" TargetMode="External"/><Relationship Id="rId1" Type="http://schemas.openxmlformats.org/officeDocument/2006/relationships/image" Target="../media/image162.png"/><Relationship Id="rId6" Type="http://schemas.openxmlformats.org/officeDocument/2006/relationships/hyperlink" Target="https://www.flickr.com/photos/tslac/830772541" TargetMode="External"/><Relationship Id="rId5" Type="http://schemas.openxmlformats.org/officeDocument/2006/relationships/image" Target="../media/image164.jpeg"/><Relationship Id="rId4" Type="http://schemas.openxmlformats.org/officeDocument/2006/relationships/hyperlink" Target="http://wjmc.blogspot.com/2011/08/what-is-centralization.html"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marianogueira.net/portfolia/" TargetMode="External"/><Relationship Id="rId1" Type="http://schemas.openxmlformats.org/officeDocument/2006/relationships/image" Target="../media/image162.png"/><Relationship Id="rId6" Type="http://schemas.openxmlformats.org/officeDocument/2006/relationships/hyperlink" Target="https://www.flickr.com/photos/tslac/830772541" TargetMode="External"/><Relationship Id="rId5" Type="http://schemas.openxmlformats.org/officeDocument/2006/relationships/image" Target="../media/image164.jpeg"/><Relationship Id="rId4" Type="http://schemas.openxmlformats.org/officeDocument/2006/relationships/hyperlink" Target="http://wjmc.blogspot.com/2011/08/what-is-centralization.html"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23F9B9-AF6C-406A-BD25-12BF422622B4}" type="doc">
      <dgm:prSet loTypeId="urn:microsoft.com/office/officeart/2005/8/layout/bList2" loCatId="list" qsTypeId="urn:microsoft.com/office/officeart/2005/8/quickstyle/simple1" qsCatId="simple" csTypeId="urn:microsoft.com/office/officeart/2005/8/colors/colorful5" csCatId="colorful" phldr="1"/>
      <dgm:spPr/>
    </dgm:pt>
    <dgm:pt modelId="{69DE8B96-FE06-480C-AF75-EE02E76D64FB}">
      <dgm:prSet phldrT="[Text]" custT="1"/>
      <dgm:spPr>
        <a:xfrm>
          <a:off x="7107" y="2705952"/>
          <a:ext cx="3069717" cy="985335"/>
        </a:xfrm>
        <a:prstGeom prst="rect">
          <a:avLst/>
        </a:prstGeom>
        <a:solidFill>
          <a:srgbClr val="55BBB3"/>
        </a:solidFill>
        <a:ln w="12700" cap="flat" cmpd="sng" algn="ctr">
          <a:noFill/>
          <a:prstDash val="solid"/>
          <a:miter lim="800000"/>
        </a:ln>
        <a:effectLst/>
      </dgm:spPr>
      <dgm:t>
        <a:bodyPr/>
        <a:lstStyle/>
        <a:p>
          <a:pPr>
            <a:buNone/>
          </a:pPr>
          <a:r>
            <a:rPr lang="en-US" sz="1800">
              <a:solidFill>
                <a:sysClr val="window" lastClr="FFFFFF"/>
              </a:solidFill>
              <a:latin typeface="Poppins" panose="00000500000000000000" pitchFamily="2" charset="0"/>
              <a:ea typeface="+mn-ea"/>
              <a:cs typeface="Poppins" panose="00000500000000000000" pitchFamily="2" charset="0"/>
            </a:rPr>
            <a:t> Records Creators  </a:t>
          </a:r>
          <a:br>
            <a:rPr lang="en-US" sz="1800">
              <a:solidFill>
                <a:sysClr val="window" lastClr="FFFFFF"/>
              </a:solidFill>
              <a:latin typeface="Poppins" panose="00000500000000000000" pitchFamily="2" charset="0"/>
              <a:ea typeface="+mn-ea"/>
              <a:cs typeface="Poppins" panose="00000500000000000000" pitchFamily="2" charset="0"/>
            </a:rPr>
          </a:br>
          <a:r>
            <a:rPr lang="en-US" sz="1800">
              <a:solidFill>
                <a:sysClr val="window" lastClr="FFFFFF"/>
              </a:solidFill>
              <a:latin typeface="Poppins" panose="00000500000000000000" pitchFamily="2" charset="0"/>
              <a:ea typeface="+mn-ea"/>
              <a:cs typeface="Poppins" panose="00000500000000000000" pitchFamily="2" charset="0"/>
            </a:rPr>
            <a:t> &amp; Owners</a:t>
          </a:r>
        </a:p>
      </dgm:t>
    </dgm:pt>
    <dgm:pt modelId="{0929B0BF-73EC-4913-9C7D-77D8C222DFE7}" type="parTrans" cxnId="{495270FB-F3DE-4168-9CC4-6472130FC574}">
      <dgm:prSet/>
      <dgm:spPr/>
      <dgm:t>
        <a:bodyPr/>
        <a:lstStyle/>
        <a:p>
          <a:endParaRPr lang="en-US"/>
        </a:p>
      </dgm:t>
    </dgm:pt>
    <dgm:pt modelId="{860539D3-3F84-4317-ADFC-9E20A2A70D2F}" type="sibTrans" cxnId="{495270FB-F3DE-4168-9CC4-6472130FC574}">
      <dgm:prSet/>
      <dgm:spPr/>
      <dgm:t>
        <a:bodyPr/>
        <a:lstStyle/>
        <a:p>
          <a:endParaRPr lang="en-US"/>
        </a:p>
      </dgm:t>
    </dgm:pt>
    <dgm:pt modelId="{50F0D70B-256B-4719-8F1F-4FB1AA14C6CC}">
      <dgm:prSet phldrT="[Text]" custT="1"/>
      <dgm:spPr>
        <a:xfrm>
          <a:off x="3596294" y="2705952"/>
          <a:ext cx="3069717" cy="985335"/>
        </a:xfrm>
        <a:prstGeom prst="rect">
          <a:avLst/>
        </a:prstGeom>
        <a:solidFill>
          <a:srgbClr val="1D5CA8"/>
        </a:solidFill>
        <a:ln w="12700" cap="flat" cmpd="sng" algn="ctr">
          <a:noFill/>
          <a:prstDash val="solid"/>
          <a:miter lim="800000"/>
        </a:ln>
        <a:effectLst/>
      </dgm:spPr>
      <dgm:t>
        <a:bodyPr/>
        <a:lstStyle/>
        <a:p>
          <a:pPr>
            <a:buNone/>
          </a:pPr>
          <a:r>
            <a:rPr lang="en-US" sz="1800">
              <a:solidFill>
                <a:sysClr val="window" lastClr="FFFFFF"/>
              </a:solidFill>
              <a:latin typeface="Poppins" panose="00000500000000000000" pitchFamily="2" charset="0"/>
              <a:ea typeface="+mn-ea"/>
              <a:cs typeface="Poppins" panose="00000500000000000000" pitchFamily="2" charset="0"/>
            </a:rPr>
            <a:t> Information </a:t>
          </a:r>
          <a:br>
            <a:rPr lang="en-US" sz="1800">
              <a:solidFill>
                <a:sysClr val="window" lastClr="FFFFFF"/>
              </a:solidFill>
              <a:latin typeface="Poppins" panose="00000500000000000000" pitchFamily="2" charset="0"/>
              <a:ea typeface="+mn-ea"/>
              <a:cs typeface="Poppins" panose="00000500000000000000" pitchFamily="2" charset="0"/>
            </a:rPr>
          </a:br>
          <a:r>
            <a:rPr lang="en-US" sz="1800">
              <a:solidFill>
                <a:sysClr val="window" lastClr="FFFFFF"/>
              </a:solidFill>
              <a:latin typeface="Poppins" panose="00000500000000000000" pitchFamily="2" charset="0"/>
              <a:ea typeface="+mn-ea"/>
              <a:cs typeface="Poppins" panose="00000500000000000000" pitchFamily="2" charset="0"/>
            </a:rPr>
            <a:t> Technology</a:t>
          </a:r>
        </a:p>
      </dgm:t>
    </dgm:pt>
    <dgm:pt modelId="{7EDC51CE-2B24-4D13-AD0A-3D0E710E0D91}" type="parTrans" cxnId="{C2ED88CF-5558-4CD0-B968-575C0B8ADD9D}">
      <dgm:prSet/>
      <dgm:spPr/>
      <dgm:t>
        <a:bodyPr/>
        <a:lstStyle/>
        <a:p>
          <a:endParaRPr lang="en-US"/>
        </a:p>
      </dgm:t>
    </dgm:pt>
    <dgm:pt modelId="{4D081B57-DEB4-4BB3-AA75-44450ACB06D3}" type="sibTrans" cxnId="{C2ED88CF-5558-4CD0-B968-575C0B8ADD9D}">
      <dgm:prSet/>
      <dgm:spPr/>
      <dgm:t>
        <a:bodyPr/>
        <a:lstStyle/>
        <a:p>
          <a:endParaRPr lang="en-US"/>
        </a:p>
      </dgm:t>
    </dgm:pt>
    <dgm:pt modelId="{4A4765FA-82A9-43A6-B460-B5C550CD83D1}">
      <dgm:prSet phldrT="[Text]" custT="1"/>
      <dgm:spPr>
        <a:xfrm>
          <a:off x="7185481" y="2705952"/>
          <a:ext cx="3069717" cy="985335"/>
        </a:xfrm>
        <a:prstGeom prst="rect">
          <a:avLst/>
        </a:prstGeom>
        <a:solidFill>
          <a:srgbClr val="C075B7"/>
        </a:solidFill>
        <a:ln w="12700" cap="flat" cmpd="sng" algn="ctr">
          <a:noFill/>
          <a:prstDash val="solid"/>
          <a:miter lim="800000"/>
        </a:ln>
        <a:effectLst/>
      </dgm:spPr>
      <dgm:t>
        <a:bodyPr/>
        <a:lstStyle/>
        <a:p>
          <a:pPr>
            <a:buNone/>
          </a:pPr>
          <a:r>
            <a:rPr lang="en-US" sz="1800">
              <a:solidFill>
                <a:sysClr val="window" lastClr="FFFFFF"/>
              </a:solidFill>
              <a:latin typeface="Poppins" panose="00000500000000000000" pitchFamily="2" charset="0"/>
              <a:ea typeface="+mn-ea"/>
              <a:cs typeface="Poppins" panose="00000500000000000000" pitchFamily="2" charset="0"/>
            </a:rPr>
            <a:t> Archives</a:t>
          </a:r>
        </a:p>
      </dgm:t>
    </dgm:pt>
    <dgm:pt modelId="{2154198B-2194-4E63-9282-1569BC275069}" type="parTrans" cxnId="{F6F79438-30EA-4BC7-93C8-753AAA3E466A}">
      <dgm:prSet/>
      <dgm:spPr/>
      <dgm:t>
        <a:bodyPr/>
        <a:lstStyle/>
        <a:p>
          <a:endParaRPr lang="en-US"/>
        </a:p>
      </dgm:t>
    </dgm:pt>
    <dgm:pt modelId="{8D88D3A4-F2D2-4F2C-AF70-89DD39A7C1BE}" type="sibTrans" cxnId="{F6F79438-30EA-4BC7-93C8-753AAA3E466A}">
      <dgm:prSet/>
      <dgm:spPr/>
      <dgm:t>
        <a:bodyPr/>
        <a:lstStyle/>
        <a:p>
          <a:endParaRPr lang="en-US"/>
        </a:p>
      </dgm:t>
    </dgm:pt>
    <dgm:pt modelId="{9B431EAA-2B35-4585-94BA-F3934D4534FA}">
      <dgm:prSet/>
      <dgm:spPr>
        <a:xfrm>
          <a:off x="3596294" y="414473"/>
          <a:ext cx="3069717" cy="2291479"/>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1D5CA8"/>
          </a:solidFill>
          <a:prstDash val="solid"/>
          <a:miter lim="800000"/>
        </a:ln>
        <a:effectLst/>
      </dgm:spPr>
      <dgm:t>
        <a:bodyPr/>
        <a:lstStyle/>
        <a:p>
          <a:pPr marL="0" indent="114300" algn="ctr">
            <a:buNone/>
          </a:pPr>
          <a:endParaRPr lang="en-US">
            <a:solidFill>
              <a:sysClr val="windowText" lastClr="000000">
                <a:hueOff val="0"/>
                <a:satOff val="0"/>
                <a:lumOff val="0"/>
                <a:alphaOff val="0"/>
              </a:sysClr>
            </a:solidFill>
            <a:latin typeface="Calibri" panose="020F0502020204030204"/>
            <a:ea typeface="+mn-ea"/>
            <a:cs typeface="+mn-cs"/>
          </a:endParaRPr>
        </a:p>
      </dgm:t>
    </dgm:pt>
    <dgm:pt modelId="{BCA0C4B8-100C-4AF3-9372-F038A1037785}" type="parTrans" cxnId="{EA30857D-AE1B-4ED6-89E8-61F805BEC6C2}">
      <dgm:prSet/>
      <dgm:spPr/>
      <dgm:t>
        <a:bodyPr/>
        <a:lstStyle/>
        <a:p>
          <a:endParaRPr lang="en-US"/>
        </a:p>
      </dgm:t>
    </dgm:pt>
    <dgm:pt modelId="{AFA795DB-B695-42FD-99FD-107918E9BC92}" type="sibTrans" cxnId="{EA30857D-AE1B-4ED6-89E8-61F805BEC6C2}">
      <dgm:prSet/>
      <dgm:spPr/>
      <dgm:t>
        <a:bodyPr/>
        <a:lstStyle/>
        <a:p>
          <a:endParaRPr lang="en-US"/>
        </a:p>
      </dgm:t>
    </dgm:pt>
    <dgm:pt modelId="{87D22E5D-4929-47A4-9D8C-CB75F5981713}">
      <dgm:prSet/>
      <dgm:spPr>
        <a:xfrm>
          <a:off x="3596294" y="414473"/>
          <a:ext cx="3069717" cy="2291479"/>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1D5CA8"/>
          </a:solidFill>
          <a:prstDash val="solid"/>
          <a:miter lim="800000"/>
        </a:ln>
        <a:effectLst/>
      </dgm:spPr>
      <dgm:t>
        <a:bodyPr/>
        <a:lstStyle/>
        <a:p>
          <a:pPr marL="114300" indent="0" algn="l">
            <a:buChar char="•"/>
          </a:pPr>
          <a:endParaRPr lang="en-US">
            <a:solidFill>
              <a:sysClr val="windowText" lastClr="000000">
                <a:hueOff val="0"/>
                <a:satOff val="0"/>
                <a:lumOff val="0"/>
                <a:alphaOff val="0"/>
              </a:sysClr>
            </a:solidFill>
            <a:latin typeface="Calibri" panose="020F0502020204030204"/>
            <a:ea typeface="+mn-ea"/>
            <a:cs typeface="+mn-cs"/>
          </a:endParaRPr>
        </a:p>
      </dgm:t>
    </dgm:pt>
    <dgm:pt modelId="{5A0355BB-BE2C-4305-A627-4535099D4EA7}" type="parTrans" cxnId="{75F8E042-5233-4C2B-85E9-7ADE791F0FFC}">
      <dgm:prSet/>
      <dgm:spPr/>
      <dgm:t>
        <a:bodyPr/>
        <a:lstStyle/>
        <a:p>
          <a:endParaRPr lang="en-US"/>
        </a:p>
      </dgm:t>
    </dgm:pt>
    <dgm:pt modelId="{32C11BE4-CC9F-4D3B-9C55-6F3A958C2075}" type="sibTrans" cxnId="{75F8E042-5233-4C2B-85E9-7ADE791F0FFC}">
      <dgm:prSet/>
      <dgm:spPr/>
      <dgm:t>
        <a:bodyPr/>
        <a:lstStyle/>
        <a:p>
          <a:endParaRPr lang="en-US"/>
        </a:p>
      </dgm:t>
    </dgm:pt>
    <dgm:pt modelId="{91D08B7F-74A2-4749-8891-083028726A30}" type="pres">
      <dgm:prSet presAssocID="{5E23F9B9-AF6C-406A-BD25-12BF422622B4}" presName="diagram" presStyleCnt="0">
        <dgm:presLayoutVars>
          <dgm:dir/>
          <dgm:animLvl val="lvl"/>
          <dgm:resizeHandles val="exact"/>
        </dgm:presLayoutVars>
      </dgm:prSet>
      <dgm:spPr/>
    </dgm:pt>
    <dgm:pt modelId="{433AFEAF-06B9-42BE-832D-E03BBD0B2F09}" type="pres">
      <dgm:prSet presAssocID="{69DE8B96-FE06-480C-AF75-EE02E76D64FB}" presName="compNode" presStyleCnt="0"/>
      <dgm:spPr/>
    </dgm:pt>
    <dgm:pt modelId="{8A09B6AC-DEC2-43EE-B9C7-F43B8FC89124}" type="pres">
      <dgm:prSet presAssocID="{69DE8B96-FE06-480C-AF75-EE02E76D64FB}" presName="childRect" presStyleLbl="bgAcc1" presStyleIdx="0" presStyleCnt="3" custLinFactNeighborX="-232" custLinFactNeighborY="1884">
        <dgm:presLayoutVars>
          <dgm:bulletEnabled val="1"/>
        </dgm:presLayoutVars>
      </dgm:prSet>
      <dgm:spPr>
        <a:xfrm>
          <a:off x="0" y="457644"/>
          <a:ext cx="3069717" cy="2291479"/>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55BBB3"/>
          </a:solidFill>
          <a:prstDash val="solid"/>
          <a:miter lim="800000"/>
        </a:ln>
        <a:effectLst/>
      </dgm:spPr>
    </dgm:pt>
    <dgm:pt modelId="{C5294DD1-5594-48CC-9DE8-38189839361A}" type="pres">
      <dgm:prSet presAssocID="{69DE8B96-FE06-480C-AF75-EE02E76D64FB}" presName="parentText" presStyleLbl="node1" presStyleIdx="0" presStyleCnt="0">
        <dgm:presLayoutVars>
          <dgm:chMax val="0"/>
          <dgm:bulletEnabled val="1"/>
        </dgm:presLayoutVars>
      </dgm:prSet>
      <dgm:spPr/>
    </dgm:pt>
    <dgm:pt modelId="{B1E1C532-FF24-45E5-B8F6-C9D08E5E962D}" type="pres">
      <dgm:prSet presAssocID="{69DE8B96-FE06-480C-AF75-EE02E76D64FB}" presName="parentRect" presStyleLbl="alignNode1" presStyleIdx="0" presStyleCnt="3" custLinFactNeighborX="-278" custLinFactNeighborY="1805"/>
      <dgm:spPr/>
    </dgm:pt>
    <dgm:pt modelId="{E7DB2C67-4733-440D-81BD-17BF21115B21}" type="pres">
      <dgm:prSet presAssocID="{69DE8B96-FE06-480C-AF75-EE02E76D64FB}" presName="adorn" presStyleLbl="fgAccFollowNode1" presStyleIdx="0" presStyleCnt="3"/>
      <dgm:spPr>
        <a:xfrm>
          <a:off x="2255717" y="2862463"/>
          <a:ext cx="1074401" cy="107440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12700" cap="flat" cmpd="sng" algn="ctr">
          <a:noFill/>
          <a:prstDash val="solid"/>
          <a:miter lim="800000"/>
        </a:ln>
        <a:effectLst/>
      </dgm:spPr>
    </dgm:pt>
    <dgm:pt modelId="{E4A4793A-CF2F-4416-9CCC-70A731226036}" type="pres">
      <dgm:prSet presAssocID="{860539D3-3F84-4317-ADFC-9E20A2A70D2F}" presName="sibTrans" presStyleLbl="sibTrans2D1" presStyleIdx="0" presStyleCnt="0"/>
      <dgm:spPr/>
    </dgm:pt>
    <dgm:pt modelId="{7B3CE871-46C1-4071-816C-2D89B2B5B0C8}" type="pres">
      <dgm:prSet presAssocID="{50F0D70B-256B-4719-8F1F-4FB1AA14C6CC}" presName="compNode" presStyleCnt="0"/>
      <dgm:spPr/>
    </dgm:pt>
    <dgm:pt modelId="{07B59285-CF52-41A5-8D22-24BD3E355224}" type="pres">
      <dgm:prSet presAssocID="{50F0D70B-256B-4719-8F1F-4FB1AA14C6CC}" presName="childRect" presStyleLbl="bgAcc1" presStyleIdx="1" presStyleCnt="3">
        <dgm:presLayoutVars>
          <dgm:bulletEnabled val="1"/>
        </dgm:presLayoutVars>
      </dgm:prSet>
      <dgm:spPr/>
    </dgm:pt>
    <dgm:pt modelId="{7CFFC02B-DB0E-41BC-9832-4B5E3C4D5661}" type="pres">
      <dgm:prSet presAssocID="{50F0D70B-256B-4719-8F1F-4FB1AA14C6CC}" presName="parentText" presStyleLbl="node1" presStyleIdx="0" presStyleCnt="0">
        <dgm:presLayoutVars>
          <dgm:chMax val="0"/>
          <dgm:bulletEnabled val="1"/>
        </dgm:presLayoutVars>
      </dgm:prSet>
      <dgm:spPr/>
    </dgm:pt>
    <dgm:pt modelId="{30591C82-589B-4267-9DCD-D8595DBBD305}" type="pres">
      <dgm:prSet presAssocID="{50F0D70B-256B-4719-8F1F-4FB1AA14C6CC}" presName="parentRect" presStyleLbl="alignNode1" presStyleIdx="1" presStyleCnt="3"/>
      <dgm:spPr/>
    </dgm:pt>
    <dgm:pt modelId="{3FB8ECEB-F8F4-4291-AA00-A1FF897AA64B}" type="pres">
      <dgm:prSet presAssocID="{50F0D70B-256B-4719-8F1F-4FB1AA14C6CC}" presName="adorn" presStyleLbl="fgAccFollowNode1" presStyleIdx="1" presStyleCnt="3"/>
      <dgm:spPr>
        <a:xfrm>
          <a:off x="5844904" y="2862463"/>
          <a:ext cx="1074401" cy="107440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w="12700" cap="flat" cmpd="sng" algn="ctr">
          <a:noFill/>
          <a:prstDash val="solid"/>
          <a:miter lim="800000"/>
        </a:ln>
        <a:effectLst/>
      </dgm:spPr>
    </dgm:pt>
    <dgm:pt modelId="{89488C3F-B001-4162-A9AA-68E5151E849F}" type="pres">
      <dgm:prSet presAssocID="{4D081B57-DEB4-4BB3-AA75-44450ACB06D3}" presName="sibTrans" presStyleLbl="sibTrans2D1" presStyleIdx="0" presStyleCnt="0"/>
      <dgm:spPr/>
    </dgm:pt>
    <dgm:pt modelId="{AF65CFE5-4279-48BE-9F68-F5765202EE36}" type="pres">
      <dgm:prSet presAssocID="{4A4765FA-82A9-43A6-B460-B5C550CD83D1}" presName="compNode" presStyleCnt="0"/>
      <dgm:spPr/>
    </dgm:pt>
    <dgm:pt modelId="{3EC2B7CF-9AD2-4D2B-8BA3-B87BBA7A001D}" type="pres">
      <dgm:prSet presAssocID="{4A4765FA-82A9-43A6-B460-B5C550CD83D1}" presName="childRect" presStyleLbl="bgAcc1" presStyleIdx="2" presStyleCnt="3" custScaleX="100424" custLinFactNeighborX="-329" custLinFactNeighborY="959">
        <dgm:presLayoutVars>
          <dgm:bulletEnabled val="1"/>
        </dgm:presLayoutVars>
      </dgm:prSet>
      <dgm:spPr>
        <a:xfrm>
          <a:off x="7175382" y="436448"/>
          <a:ext cx="3069717" cy="2291479"/>
        </a:xfrm>
        <a:prstGeom prst="round2SameRect">
          <a:avLst>
            <a:gd name="adj1" fmla="val 8000"/>
            <a:gd name="adj2" fmla="val 0"/>
          </a:avLst>
        </a:prstGeom>
        <a:solidFill>
          <a:srgbClr val="FFFFFF"/>
        </a:solidFill>
        <a:ln w="12700" cap="flat" cmpd="sng" algn="ctr">
          <a:solidFill>
            <a:srgbClr val="C075B7"/>
          </a:solidFill>
          <a:prstDash val="solid"/>
          <a:miter lim="800000"/>
        </a:ln>
        <a:effectLst/>
      </dgm:spPr>
    </dgm:pt>
    <dgm:pt modelId="{3828BA8D-FD75-4560-AE8F-C63D3A558624}" type="pres">
      <dgm:prSet presAssocID="{4A4765FA-82A9-43A6-B460-B5C550CD83D1}" presName="parentText" presStyleLbl="node1" presStyleIdx="0" presStyleCnt="0">
        <dgm:presLayoutVars>
          <dgm:chMax val="0"/>
          <dgm:bulletEnabled val="1"/>
        </dgm:presLayoutVars>
      </dgm:prSet>
      <dgm:spPr/>
    </dgm:pt>
    <dgm:pt modelId="{44B6F406-02A6-49C6-A4DB-DEA4C6012EC2}" type="pres">
      <dgm:prSet presAssocID="{4A4765FA-82A9-43A6-B460-B5C550CD83D1}" presName="parentRect" presStyleLbl="alignNode1" presStyleIdx="2" presStyleCnt="3" custScaleX="100901" custLinFactNeighborX="0"/>
      <dgm:spPr/>
    </dgm:pt>
    <dgm:pt modelId="{A33114E8-76B4-4886-8DCD-4CFC6D59BB4C}" type="pres">
      <dgm:prSet presAssocID="{4A4765FA-82A9-43A6-B460-B5C550CD83D1}" presName="adorn" presStyleLbl="fgAccFollowNode1" presStyleIdx="2" presStyleCnt="3"/>
      <dgm:spPr>
        <a:xfrm>
          <a:off x="9434091" y="2862463"/>
          <a:ext cx="1074401" cy="107440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a:ln w="12700" cap="flat" cmpd="sng" algn="ctr">
          <a:noFill/>
          <a:prstDash val="solid"/>
          <a:miter lim="800000"/>
        </a:ln>
        <a:effectLst/>
      </dgm:spPr>
    </dgm:pt>
  </dgm:ptLst>
  <dgm:cxnLst>
    <dgm:cxn modelId="{E116271E-767F-45BA-8F5F-2507633A3A76}" type="presOf" srcId="{69DE8B96-FE06-480C-AF75-EE02E76D64FB}" destId="{B1E1C532-FF24-45E5-B8F6-C9D08E5E962D}" srcOrd="1" destOrd="0" presId="urn:microsoft.com/office/officeart/2005/8/layout/bList2"/>
    <dgm:cxn modelId="{CC9ED41F-EF61-4561-AFD6-25B3083512A1}" type="presOf" srcId="{9B431EAA-2B35-4585-94BA-F3934D4534FA}" destId="{07B59285-CF52-41A5-8D22-24BD3E355224}" srcOrd="0" destOrd="0" presId="urn:microsoft.com/office/officeart/2005/8/layout/bList2"/>
    <dgm:cxn modelId="{F3601224-E161-4E7A-8FF5-81DCD8FDBC40}" type="presOf" srcId="{50F0D70B-256B-4719-8F1F-4FB1AA14C6CC}" destId="{7CFFC02B-DB0E-41BC-9832-4B5E3C4D5661}" srcOrd="0" destOrd="0" presId="urn:microsoft.com/office/officeart/2005/8/layout/bList2"/>
    <dgm:cxn modelId="{4738FA27-076C-482B-BA8C-51CEB9D338C4}" type="presOf" srcId="{5E23F9B9-AF6C-406A-BD25-12BF422622B4}" destId="{91D08B7F-74A2-4749-8891-083028726A30}" srcOrd="0" destOrd="0" presId="urn:microsoft.com/office/officeart/2005/8/layout/bList2"/>
    <dgm:cxn modelId="{F6F79438-30EA-4BC7-93C8-753AAA3E466A}" srcId="{5E23F9B9-AF6C-406A-BD25-12BF422622B4}" destId="{4A4765FA-82A9-43A6-B460-B5C550CD83D1}" srcOrd="2" destOrd="0" parTransId="{2154198B-2194-4E63-9282-1569BC275069}" sibTransId="{8D88D3A4-F2D2-4F2C-AF70-89DD39A7C1BE}"/>
    <dgm:cxn modelId="{F94C993D-FCCA-48FA-A71A-C2D81A0EB755}" type="presOf" srcId="{87D22E5D-4929-47A4-9D8C-CB75F5981713}" destId="{07B59285-CF52-41A5-8D22-24BD3E355224}" srcOrd="0" destOrd="1" presId="urn:microsoft.com/office/officeart/2005/8/layout/bList2"/>
    <dgm:cxn modelId="{75F8E042-5233-4C2B-85E9-7ADE791F0FFC}" srcId="{50F0D70B-256B-4719-8F1F-4FB1AA14C6CC}" destId="{87D22E5D-4929-47A4-9D8C-CB75F5981713}" srcOrd="1" destOrd="0" parTransId="{5A0355BB-BE2C-4305-A627-4535099D4EA7}" sibTransId="{32C11BE4-CC9F-4D3B-9C55-6F3A958C2075}"/>
    <dgm:cxn modelId="{4B3BA968-1731-45B1-8652-572221E599F6}" type="presOf" srcId="{4A4765FA-82A9-43A6-B460-B5C550CD83D1}" destId="{44B6F406-02A6-49C6-A4DB-DEA4C6012EC2}" srcOrd="1" destOrd="0" presId="urn:microsoft.com/office/officeart/2005/8/layout/bList2"/>
    <dgm:cxn modelId="{BA656749-2466-445F-BA9E-1FC2F225BE5C}" type="presOf" srcId="{4A4765FA-82A9-43A6-B460-B5C550CD83D1}" destId="{3828BA8D-FD75-4560-AE8F-C63D3A558624}" srcOrd="0" destOrd="0" presId="urn:microsoft.com/office/officeart/2005/8/layout/bList2"/>
    <dgm:cxn modelId="{48C7D853-16AD-477D-BEB5-C2509D14DD7B}" type="presOf" srcId="{860539D3-3F84-4317-ADFC-9E20A2A70D2F}" destId="{E4A4793A-CF2F-4416-9CCC-70A731226036}" srcOrd="0" destOrd="0" presId="urn:microsoft.com/office/officeart/2005/8/layout/bList2"/>
    <dgm:cxn modelId="{6C2AAE59-14B3-452E-9B00-7B188F6D7D06}" type="presOf" srcId="{69DE8B96-FE06-480C-AF75-EE02E76D64FB}" destId="{C5294DD1-5594-48CC-9DE8-38189839361A}" srcOrd="0" destOrd="0" presId="urn:microsoft.com/office/officeart/2005/8/layout/bList2"/>
    <dgm:cxn modelId="{EA30857D-AE1B-4ED6-89E8-61F805BEC6C2}" srcId="{50F0D70B-256B-4719-8F1F-4FB1AA14C6CC}" destId="{9B431EAA-2B35-4585-94BA-F3934D4534FA}" srcOrd="0" destOrd="0" parTransId="{BCA0C4B8-100C-4AF3-9372-F038A1037785}" sibTransId="{AFA795DB-B695-42FD-99FD-107918E9BC92}"/>
    <dgm:cxn modelId="{8CBB808C-99C6-4A40-BC0C-02A7088476E1}" type="presOf" srcId="{50F0D70B-256B-4719-8F1F-4FB1AA14C6CC}" destId="{30591C82-589B-4267-9DCD-D8595DBBD305}" srcOrd="1" destOrd="0" presId="urn:microsoft.com/office/officeart/2005/8/layout/bList2"/>
    <dgm:cxn modelId="{1DF00EBE-29AD-46F8-8172-F521032C5610}" type="presOf" srcId="{4D081B57-DEB4-4BB3-AA75-44450ACB06D3}" destId="{89488C3F-B001-4162-A9AA-68E5151E849F}" srcOrd="0" destOrd="0" presId="urn:microsoft.com/office/officeart/2005/8/layout/bList2"/>
    <dgm:cxn modelId="{C2ED88CF-5558-4CD0-B968-575C0B8ADD9D}" srcId="{5E23F9B9-AF6C-406A-BD25-12BF422622B4}" destId="{50F0D70B-256B-4719-8F1F-4FB1AA14C6CC}" srcOrd="1" destOrd="0" parTransId="{7EDC51CE-2B24-4D13-AD0A-3D0E710E0D91}" sibTransId="{4D081B57-DEB4-4BB3-AA75-44450ACB06D3}"/>
    <dgm:cxn modelId="{495270FB-F3DE-4168-9CC4-6472130FC574}" srcId="{5E23F9B9-AF6C-406A-BD25-12BF422622B4}" destId="{69DE8B96-FE06-480C-AF75-EE02E76D64FB}" srcOrd="0" destOrd="0" parTransId="{0929B0BF-73EC-4913-9C7D-77D8C222DFE7}" sibTransId="{860539D3-3F84-4317-ADFC-9E20A2A70D2F}"/>
    <dgm:cxn modelId="{9B4933FC-B091-4308-A4FB-481D30F62818}" type="presParOf" srcId="{91D08B7F-74A2-4749-8891-083028726A30}" destId="{433AFEAF-06B9-42BE-832D-E03BBD0B2F09}" srcOrd="0" destOrd="0" presId="urn:microsoft.com/office/officeart/2005/8/layout/bList2"/>
    <dgm:cxn modelId="{806ECC88-1BCE-45F8-9D79-F6FB0E0A0094}" type="presParOf" srcId="{433AFEAF-06B9-42BE-832D-E03BBD0B2F09}" destId="{8A09B6AC-DEC2-43EE-B9C7-F43B8FC89124}" srcOrd="0" destOrd="0" presId="urn:microsoft.com/office/officeart/2005/8/layout/bList2"/>
    <dgm:cxn modelId="{0386BA59-7967-443B-90D0-D24865C06048}" type="presParOf" srcId="{433AFEAF-06B9-42BE-832D-E03BBD0B2F09}" destId="{C5294DD1-5594-48CC-9DE8-38189839361A}" srcOrd="1" destOrd="0" presId="urn:microsoft.com/office/officeart/2005/8/layout/bList2"/>
    <dgm:cxn modelId="{B0A5B940-6260-4FF0-92D3-03E313094E56}" type="presParOf" srcId="{433AFEAF-06B9-42BE-832D-E03BBD0B2F09}" destId="{B1E1C532-FF24-45E5-B8F6-C9D08E5E962D}" srcOrd="2" destOrd="0" presId="urn:microsoft.com/office/officeart/2005/8/layout/bList2"/>
    <dgm:cxn modelId="{D22948B1-B12E-4296-90B8-99AE07BA2DAD}" type="presParOf" srcId="{433AFEAF-06B9-42BE-832D-E03BBD0B2F09}" destId="{E7DB2C67-4733-440D-81BD-17BF21115B21}" srcOrd="3" destOrd="0" presId="urn:microsoft.com/office/officeart/2005/8/layout/bList2"/>
    <dgm:cxn modelId="{8EA1EC13-F49B-48AA-98EB-FCD9D9324815}" type="presParOf" srcId="{91D08B7F-74A2-4749-8891-083028726A30}" destId="{E4A4793A-CF2F-4416-9CCC-70A731226036}" srcOrd="1" destOrd="0" presId="urn:microsoft.com/office/officeart/2005/8/layout/bList2"/>
    <dgm:cxn modelId="{3693FB4F-F169-426F-B8CE-A64BC1CA017A}" type="presParOf" srcId="{91D08B7F-74A2-4749-8891-083028726A30}" destId="{7B3CE871-46C1-4071-816C-2D89B2B5B0C8}" srcOrd="2" destOrd="0" presId="urn:microsoft.com/office/officeart/2005/8/layout/bList2"/>
    <dgm:cxn modelId="{C344FAAA-B9BD-4165-AC2D-CB51AFD24241}" type="presParOf" srcId="{7B3CE871-46C1-4071-816C-2D89B2B5B0C8}" destId="{07B59285-CF52-41A5-8D22-24BD3E355224}" srcOrd="0" destOrd="0" presId="urn:microsoft.com/office/officeart/2005/8/layout/bList2"/>
    <dgm:cxn modelId="{2F2ED5D9-563D-4866-AA16-2828BFE62D95}" type="presParOf" srcId="{7B3CE871-46C1-4071-816C-2D89B2B5B0C8}" destId="{7CFFC02B-DB0E-41BC-9832-4B5E3C4D5661}" srcOrd="1" destOrd="0" presId="urn:microsoft.com/office/officeart/2005/8/layout/bList2"/>
    <dgm:cxn modelId="{62CA8F90-F3C2-4526-81D3-C8163646B958}" type="presParOf" srcId="{7B3CE871-46C1-4071-816C-2D89B2B5B0C8}" destId="{30591C82-589B-4267-9DCD-D8595DBBD305}" srcOrd="2" destOrd="0" presId="urn:microsoft.com/office/officeart/2005/8/layout/bList2"/>
    <dgm:cxn modelId="{E2D3ACC4-00F1-4F86-9BD3-DE08B1FEDF34}" type="presParOf" srcId="{7B3CE871-46C1-4071-816C-2D89B2B5B0C8}" destId="{3FB8ECEB-F8F4-4291-AA00-A1FF897AA64B}" srcOrd="3" destOrd="0" presId="urn:microsoft.com/office/officeart/2005/8/layout/bList2"/>
    <dgm:cxn modelId="{9CE98DCB-0C19-4C5A-8EFF-59455BC5DEEE}" type="presParOf" srcId="{91D08B7F-74A2-4749-8891-083028726A30}" destId="{89488C3F-B001-4162-A9AA-68E5151E849F}" srcOrd="3" destOrd="0" presId="urn:microsoft.com/office/officeart/2005/8/layout/bList2"/>
    <dgm:cxn modelId="{74472E11-9DA0-434E-BBD2-9E6E9B74A79D}" type="presParOf" srcId="{91D08B7F-74A2-4749-8891-083028726A30}" destId="{AF65CFE5-4279-48BE-9F68-F5765202EE36}" srcOrd="4" destOrd="0" presId="urn:microsoft.com/office/officeart/2005/8/layout/bList2"/>
    <dgm:cxn modelId="{4D829885-2498-4C2E-9868-89B48F49E95B}" type="presParOf" srcId="{AF65CFE5-4279-48BE-9F68-F5765202EE36}" destId="{3EC2B7CF-9AD2-4D2B-8BA3-B87BBA7A001D}" srcOrd="0" destOrd="0" presId="urn:microsoft.com/office/officeart/2005/8/layout/bList2"/>
    <dgm:cxn modelId="{65A87467-016B-4C40-A3A4-1CAB52B0810F}" type="presParOf" srcId="{AF65CFE5-4279-48BE-9F68-F5765202EE36}" destId="{3828BA8D-FD75-4560-AE8F-C63D3A558624}" srcOrd="1" destOrd="0" presId="urn:microsoft.com/office/officeart/2005/8/layout/bList2"/>
    <dgm:cxn modelId="{9C9672D2-7A34-4720-A880-919ECDA617D1}" type="presParOf" srcId="{AF65CFE5-4279-48BE-9F68-F5765202EE36}" destId="{44B6F406-02A6-49C6-A4DB-DEA4C6012EC2}" srcOrd="2" destOrd="0" presId="urn:microsoft.com/office/officeart/2005/8/layout/bList2"/>
    <dgm:cxn modelId="{BD6C19F6-AE75-4911-9D10-C1D145C13370}" type="presParOf" srcId="{AF65CFE5-4279-48BE-9F68-F5765202EE36}" destId="{A33114E8-76B4-4886-8DCD-4CFC6D59BB4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9B6AC-DEC2-43EE-B9C7-F43B8FC89124}">
      <dsp:nvSpPr>
        <dsp:cNvPr id="0" name=""/>
        <dsp:cNvSpPr/>
      </dsp:nvSpPr>
      <dsp:spPr>
        <a:xfrm>
          <a:off x="896" y="345222"/>
          <a:ext cx="2298735" cy="1715957"/>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55BBB3"/>
          </a:solidFill>
          <a:prstDash val="solid"/>
          <a:miter lim="800000"/>
        </a:ln>
        <a:effectLst/>
      </dsp:spPr>
      <dsp:style>
        <a:lnRef idx="2">
          <a:scrgbClr r="0" g="0" b="0"/>
        </a:lnRef>
        <a:fillRef idx="1">
          <a:scrgbClr r="0" g="0" b="0"/>
        </a:fillRef>
        <a:effectRef idx="0">
          <a:scrgbClr r="0" g="0" b="0"/>
        </a:effectRef>
        <a:fontRef idx="minor"/>
      </dsp:style>
    </dsp:sp>
    <dsp:sp modelId="{B1E1C532-FF24-45E5-B8F6-C9D08E5E962D}">
      <dsp:nvSpPr>
        <dsp:cNvPr id="0" name=""/>
        <dsp:cNvSpPr/>
      </dsp:nvSpPr>
      <dsp:spPr>
        <a:xfrm>
          <a:off x="0" y="2042169"/>
          <a:ext cx="2298735" cy="737861"/>
        </a:xfrm>
        <a:prstGeom prst="rect">
          <a:avLst/>
        </a:prstGeom>
        <a:solidFill>
          <a:srgbClr val="55BBB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 lastClr="FFFFFF"/>
              </a:solidFill>
              <a:latin typeface="Poppins" panose="00000500000000000000" pitchFamily="2" charset="0"/>
              <a:ea typeface="+mn-ea"/>
              <a:cs typeface="Poppins" panose="00000500000000000000" pitchFamily="2" charset="0"/>
            </a:rPr>
            <a:t> Records Creators  </a:t>
          </a:r>
          <a:br>
            <a:rPr lang="en-US" sz="1800" kern="1200">
              <a:solidFill>
                <a:sysClr val="window" lastClr="FFFFFF"/>
              </a:solidFill>
              <a:latin typeface="Poppins" panose="00000500000000000000" pitchFamily="2" charset="0"/>
              <a:ea typeface="+mn-ea"/>
              <a:cs typeface="Poppins" panose="00000500000000000000" pitchFamily="2" charset="0"/>
            </a:rPr>
          </a:br>
          <a:r>
            <a:rPr lang="en-US" sz="1800" kern="1200">
              <a:solidFill>
                <a:sysClr val="window" lastClr="FFFFFF"/>
              </a:solidFill>
              <a:latin typeface="Poppins" panose="00000500000000000000" pitchFamily="2" charset="0"/>
              <a:ea typeface="+mn-ea"/>
              <a:cs typeface="Poppins" panose="00000500000000000000" pitchFamily="2" charset="0"/>
            </a:rPr>
            <a:t> &amp; Owners</a:t>
          </a:r>
        </a:p>
      </dsp:txBody>
      <dsp:txXfrm>
        <a:off x="0" y="2042169"/>
        <a:ext cx="1618827" cy="737861"/>
      </dsp:txXfrm>
    </dsp:sp>
    <dsp:sp modelId="{E7DB2C67-4733-440D-81BD-17BF21115B21}">
      <dsp:nvSpPr>
        <dsp:cNvPr id="0" name=""/>
        <dsp:cNvSpPr/>
      </dsp:nvSpPr>
      <dsp:spPr>
        <a:xfrm>
          <a:off x="1690084" y="2146053"/>
          <a:ext cx="804557" cy="804557"/>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7B59285-CF52-41A5-8D22-24BD3E355224}">
      <dsp:nvSpPr>
        <dsp:cNvPr id="0" name=""/>
        <dsp:cNvSpPr/>
      </dsp:nvSpPr>
      <dsp:spPr>
        <a:xfrm>
          <a:off x="2693965" y="312893"/>
          <a:ext cx="2298735" cy="1715957"/>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1D5CA8"/>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690" tIns="179070" rIns="59690" bIns="59690" numCol="1" spcCol="1270" anchor="t" anchorCtr="0">
          <a:noAutofit/>
        </a:bodyPr>
        <a:lstStyle/>
        <a:p>
          <a:pPr marL="0" lvl="1" indent="114300" algn="ctr" defTabSz="2089150">
            <a:lnSpc>
              <a:spcPct val="90000"/>
            </a:lnSpc>
            <a:spcBef>
              <a:spcPct val="0"/>
            </a:spcBef>
            <a:spcAft>
              <a:spcPct val="15000"/>
            </a:spcAft>
            <a:buNone/>
          </a:pPr>
          <a:endParaRPr lang="en-US" sz="4700" kern="1200">
            <a:solidFill>
              <a:sysClr val="windowText" lastClr="000000">
                <a:hueOff val="0"/>
                <a:satOff val="0"/>
                <a:lumOff val="0"/>
                <a:alphaOff val="0"/>
              </a:sysClr>
            </a:solidFill>
            <a:latin typeface="Calibri" panose="020F0502020204030204"/>
            <a:ea typeface="+mn-ea"/>
            <a:cs typeface="+mn-cs"/>
          </a:endParaRPr>
        </a:p>
        <a:p>
          <a:pPr marL="114300" lvl="1" indent="0" algn="l" defTabSz="2089150">
            <a:lnSpc>
              <a:spcPct val="90000"/>
            </a:lnSpc>
            <a:spcBef>
              <a:spcPct val="0"/>
            </a:spcBef>
            <a:spcAft>
              <a:spcPct val="15000"/>
            </a:spcAft>
            <a:buChar char="•"/>
          </a:pPr>
          <a:endParaRPr lang="en-US" sz="4700" kern="1200">
            <a:solidFill>
              <a:sysClr val="windowText" lastClr="000000">
                <a:hueOff val="0"/>
                <a:satOff val="0"/>
                <a:lumOff val="0"/>
                <a:alphaOff val="0"/>
              </a:sysClr>
            </a:solidFill>
            <a:latin typeface="Calibri" panose="020F0502020204030204"/>
            <a:ea typeface="+mn-ea"/>
            <a:cs typeface="+mn-cs"/>
          </a:endParaRPr>
        </a:p>
      </dsp:txBody>
      <dsp:txXfrm>
        <a:off x="2734172" y="353100"/>
        <a:ext cx="2218321" cy="1675750"/>
      </dsp:txXfrm>
    </dsp:sp>
    <dsp:sp modelId="{30591C82-589B-4267-9DCD-D8595DBBD305}">
      <dsp:nvSpPr>
        <dsp:cNvPr id="0" name=""/>
        <dsp:cNvSpPr/>
      </dsp:nvSpPr>
      <dsp:spPr>
        <a:xfrm>
          <a:off x="2693965" y="2028850"/>
          <a:ext cx="2298735" cy="737861"/>
        </a:xfrm>
        <a:prstGeom prst="rect">
          <a:avLst/>
        </a:prstGeom>
        <a:solidFill>
          <a:srgbClr val="1D5CA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 lastClr="FFFFFF"/>
              </a:solidFill>
              <a:latin typeface="Poppins" panose="00000500000000000000" pitchFamily="2" charset="0"/>
              <a:ea typeface="+mn-ea"/>
              <a:cs typeface="Poppins" panose="00000500000000000000" pitchFamily="2" charset="0"/>
            </a:rPr>
            <a:t> Information </a:t>
          </a:r>
          <a:br>
            <a:rPr lang="en-US" sz="1800" kern="1200">
              <a:solidFill>
                <a:sysClr val="window" lastClr="FFFFFF"/>
              </a:solidFill>
              <a:latin typeface="Poppins" panose="00000500000000000000" pitchFamily="2" charset="0"/>
              <a:ea typeface="+mn-ea"/>
              <a:cs typeface="Poppins" panose="00000500000000000000" pitchFamily="2" charset="0"/>
            </a:rPr>
          </a:br>
          <a:r>
            <a:rPr lang="en-US" sz="1800" kern="1200">
              <a:solidFill>
                <a:sysClr val="window" lastClr="FFFFFF"/>
              </a:solidFill>
              <a:latin typeface="Poppins" panose="00000500000000000000" pitchFamily="2" charset="0"/>
              <a:ea typeface="+mn-ea"/>
              <a:cs typeface="Poppins" panose="00000500000000000000" pitchFamily="2" charset="0"/>
            </a:rPr>
            <a:t> Technology</a:t>
          </a:r>
        </a:p>
      </dsp:txBody>
      <dsp:txXfrm>
        <a:off x="2693965" y="2028850"/>
        <a:ext cx="1618827" cy="737861"/>
      </dsp:txXfrm>
    </dsp:sp>
    <dsp:sp modelId="{3FB8ECEB-F8F4-4291-AA00-A1FF897AA64B}">
      <dsp:nvSpPr>
        <dsp:cNvPr id="0" name=""/>
        <dsp:cNvSpPr/>
      </dsp:nvSpPr>
      <dsp:spPr>
        <a:xfrm>
          <a:off x="4377820" y="2146053"/>
          <a:ext cx="804557" cy="804557"/>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C2B7CF-9AD2-4D2B-8BA3-B87BBA7A001D}">
      <dsp:nvSpPr>
        <dsp:cNvPr id="0" name=""/>
        <dsp:cNvSpPr/>
      </dsp:nvSpPr>
      <dsp:spPr>
        <a:xfrm>
          <a:off x="5379621" y="329349"/>
          <a:ext cx="2308481" cy="1715957"/>
        </a:xfrm>
        <a:prstGeom prst="round2SameRect">
          <a:avLst>
            <a:gd name="adj1" fmla="val 8000"/>
            <a:gd name="adj2" fmla="val 0"/>
          </a:avLst>
        </a:prstGeom>
        <a:solidFill>
          <a:srgbClr val="FFFFFF"/>
        </a:solidFill>
        <a:ln w="12700" cap="flat" cmpd="sng" algn="ctr">
          <a:solidFill>
            <a:srgbClr val="C075B7"/>
          </a:solidFill>
          <a:prstDash val="solid"/>
          <a:miter lim="800000"/>
        </a:ln>
        <a:effectLst/>
      </dsp:spPr>
      <dsp:style>
        <a:lnRef idx="2">
          <a:scrgbClr r="0" g="0" b="0"/>
        </a:lnRef>
        <a:fillRef idx="1">
          <a:scrgbClr r="0" g="0" b="0"/>
        </a:fillRef>
        <a:effectRef idx="0">
          <a:scrgbClr r="0" g="0" b="0"/>
        </a:effectRef>
        <a:fontRef idx="minor"/>
      </dsp:style>
    </dsp:sp>
    <dsp:sp modelId="{44B6F406-02A6-49C6-A4DB-DEA4C6012EC2}">
      <dsp:nvSpPr>
        <dsp:cNvPr id="0" name=""/>
        <dsp:cNvSpPr/>
      </dsp:nvSpPr>
      <dsp:spPr>
        <a:xfrm>
          <a:off x="5381702" y="2028850"/>
          <a:ext cx="2319446" cy="737861"/>
        </a:xfrm>
        <a:prstGeom prst="rect">
          <a:avLst/>
        </a:prstGeom>
        <a:solidFill>
          <a:srgbClr val="C075B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 lastClr="FFFFFF"/>
              </a:solidFill>
              <a:latin typeface="Poppins" panose="00000500000000000000" pitchFamily="2" charset="0"/>
              <a:ea typeface="+mn-ea"/>
              <a:cs typeface="Poppins" panose="00000500000000000000" pitchFamily="2" charset="0"/>
            </a:rPr>
            <a:t> Archives</a:t>
          </a:r>
        </a:p>
      </dsp:txBody>
      <dsp:txXfrm>
        <a:off x="5381702" y="2028850"/>
        <a:ext cx="1633413" cy="737861"/>
      </dsp:txXfrm>
    </dsp:sp>
    <dsp:sp modelId="{A33114E8-76B4-4886-8DCD-4CFC6D59BB4C}">
      <dsp:nvSpPr>
        <dsp:cNvPr id="0" name=""/>
        <dsp:cNvSpPr/>
      </dsp:nvSpPr>
      <dsp:spPr>
        <a:xfrm>
          <a:off x="7075912" y="2146053"/>
          <a:ext cx="804557" cy="804557"/>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28522" cy="43475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89473" y="1"/>
            <a:ext cx="3128522" cy="434753"/>
          </a:xfrm>
          <a:prstGeom prst="rect">
            <a:avLst/>
          </a:prstGeom>
        </p:spPr>
        <p:txBody>
          <a:bodyPr vert="horz" lIns="91440" tIns="45720" rIns="91440" bIns="45720" rtlCol="0"/>
          <a:lstStyle>
            <a:lvl1pPr algn="r">
              <a:defRPr sz="1200"/>
            </a:lvl1pPr>
          </a:lstStyle>
          <a:p>
            <a:fld id="{06082B4B-0782-034F-A8B6-A200A03F9847}" type="datetimeFigureOut">
              <a:rPr lang="en-US" smtClean="0"/>
              <a:t>11/10/2022</a:t>
            </a:fld>
            <a:endParaRPr lang="en-US"/>
          </a:p>
        </p:txBody>
      </p:sp>
      <p:sp>
        <p:nvSpPr>
          <p:cNvPr id="4" name="Footer Placeholder 3"/>
          <p:cNvSpPr>
            <a:spLocks noGrp="1"/>
          </p:cNvSpPr>
          <p:nvPr>
            <p:ph type="ftr" sz="quarter" idx="2"/>
          </p:nvPr>
        </p:nvSpPr>
        <p:spPr>
          <a:xfrm>
            <a:off x="1" y="8258790"/>
            <a:ext cx="3128522" cy="43475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89473" y="8258790"/>
            <a:ext cx="3128522" cy="434753"/>
          </a:xfrm>
          <a:prstGeom prst="rect">
            <a:avLst/>
          </a:prstGeom>
        </p:spPr>
        <p:txBody>
          <a:bodyPr vert="horz" lIns="91440" tIns="45720" rIns="91440" bIns="45720" rtlCol="0" anchor="b"/>
          <a:lstStyle>
            <a:lvl1pPr algn="r">
              <a:defRPr sz="1200"/>
            </a:lvl1pPr>
          </a:lstStyle>
          <a:p>
            <a:fld id="{731863E2-5BC6-CD46-8663-9E3541A30E51}" type="slidenum">
              <a:rPr lang="en-US" smtClean="0"/>
              <a:t>‹#›</a:t>
            </a:fld>
            <a:endParaRPr lang="en-US"/>
          </a:p>
        </p:txBody>
      </p:sp>
    </p:spTree>
    <p:extLst>
      <p:ext uri="{BB962C8B-B14F-4D97-AF65-F5344CB8AC3E}">
        <p14:creationId xmlns:p14="http://schemas.microsoft.com/office/powerpoint/2010/main" val="3698760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28522" cy="43475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89473" y="1"/>
            <a:ext cx="3128522" cy="434753"/>
          </a:xfrm>
          <a:prstGeom prst="rect">
            <a:avLst/>
          </a:prstGeom>
        </p:spPr>
        <p:txBody>
          <a:bodyPr vert="horz" lIns="91440" tIns="45720" rIns="91440" bIns="45720" rtlCol="0"/>
          <a:lstStyle>
            <a:lvl1pPr algn="r">
              <a:defRPr sz="1200"/>
            </a:lvl1pPr>
          </a:lstStyle>
          <a:p>
            <a:fld id="{51A98B4C-B294-0948-B2A4-FDF563D5A7CF}" type="datetimeFigureOut">
              <a:rPr lang="en-US" smtClean="0"/>
              <a:t>11/10/2022</a:t>
            </a:fld>
            <a:endParaRPr lang="en-US"/>
          </a:p>
        </p:txBody>
      </p:sp>
      <p:sp>
        <p:nvSpPr>
          <p:cNvPr id="4" name="Slide Image Placeholder 3"/>
          <p:cNvSpPr>
            <a:spLocks noGrp="1" noRot="1" noChangeAspect="1"/>
          </p:cNvSpPr>
          <p:nvPr>
            <p:ph type="sldImg" idx="2"/>
          </p:nvPr>
        </p:nvSpPr>
        <p:spPr>
          <a:xfrm>
            <a:off x="712788" y="654050"/>
            <a:ext cx="5794375" cy="32591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21966" y="4130149"/>
            <a:ext cx="5775733" cy="391277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258790"/>
            <a:ext cx="3128522" cy="43475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89473" y="8258790"/>
            <a:ext cx="3128522" cy="434753"/>
          </a:xfrm>
          <a:prstGeom prst="rect">
            <a:avLst/>
          </a:prstGeom>
        </p:spPr>
        <p:txBody>
          <a:bodyPr vert="horz" lIns="91440" tIns="45720" rIns="91440" bIns="45720" rtlCol="0" anchor="b"/>
          <a:lstStyle>
            <a:lvl1pPr algn="r">
              <a:defRPr sz="1200"/>
            </a:lvl1pPr>
          </a:lstStyle>
          <a:p>
            <a:fld id="{32A2CBB3-EC61-0548-A212-AA11DA2CD733}" type="slidenum">
              <a:rPr lang="en-US" smtClean="0"/>
              <a:t>‹#›</a:t>
            </a:fld>
            <a:endParaRPr lang="en-US"/>
          </a:p>
        </p:txBody>
      </p:sp>
    </p:spTree>
    <p:extLst>
      <p:ext uri="{BB962C8B-B14F-4D97-AF65-F5344CB8AC3E}">
        <p14:creationId xmlns:p14="http://schemas.microsoft.com/office/powerpoint/2010/main" val="8011010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dn2.assets-servd.host/preservica-core/production/resources/Preservica-CoSA-Automating-Preservation-in-M365_final.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ew.officeapps.live.com/op/view.aspx?src=https%3A%2F%2Fcosa.connectedcommunity.org%2FHigherLogic%2FSystem%2FDownloadDocumentFile.ashx%3FDocumentFileKey%3D61d43084-b068-678a-c3ce-d923b09ec232%26forceDialog%3D0&amp;wdOrigin=BROWSELIN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ew.officeapps.live.com/op/view.aspx?src=https%3A%2F%2Fcosa.connectedcommunity.org%2FHigherLogic%2FSystem%2FDownloadDocumentFile.ashx%3FDocumentFileKey%3D61d43084-b068-678a-c3ce-d923b09ec232%26forceDialog%3D0&amp;wdOrigin=BROWSELIN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endParaRPr lang="en-US" b="1"/>
          </a:p>
          <a:p>
            <a:r>
              <a:rPr lang="en-US" b="1"/>
              <a:t>Shop Talk           Continuing the Conversation: Modeling Public Sector Records-to-Archives Transfers</a:t>
            </a:r>
            <a:r>
              <a:rPr lang="en-US"/>
              <a:t> </a:t>
            </a:r>
          </a:p>
          <a:p>
            <a:r>
              <a:rPr lang="en-US" b="1"/>
              <a:t>November 10, 2022</a:t>
            </a:r>
            <a:r>
              <a:rPr lang="en-US"/>
              <a:t> </a:t>
            </a:r>
          </a:p>
          <a:p>
            <a:r>
              <a:rPr lang="en-US"/>
              <a:t>Join </a:t>
            </a:r>
            <a:r>
              <a:rPr lang="en-US" err="1"/>
              <a:t>Preservica</a:t>
            </a:r>
            <a:r>
              <a:rPr lang="en-US"/>
              <a:t> and the </a:t>
            </a:r>
            <a:r>
              <a:rPr lang="en-US" err="1"/>
              <a:t>CoSA</a:t>
            </a:r>
            <a:r>
              <a:rPr lang="en-US"/>
              <a:t> community for a Shop Talk listening session on November 10th to explore requirements, workflows, tools, and strategies for simplifying and improving the efficacy of transferring archival electronic records from state and local government agencies to archives.  This interactive session will offer opportunities for public sector practitioners to articulate preservation requirements for long-term and permanent electronic government records as well as describe pain points in current agency-to-archives transfer processes.  Polls and surveys will be used to develop a community “wish list” of flexible, practicable packaging, validation and transfer tools for commonly used enterprise or government-wide systems that hold archival records.  The wish list will be shared with Shop Talk registrants. </a:t>
            </a:r>
            <a:endParaRPr lang="en-US">
              <a:cs typeface="Calibri"/>
            </a:endParaRPr>
          </a:p>
          <a:p>
            <a:br>
              <a:rPr lang="en-US">
                <a:cs typeface="+mn-lt"/>
              </a:rPr>
            </a:br>
            <a:r>
              <a:rPr lang="en-US"/>
              <a:t>Following on from the joint summer focus group session and associated report (LINK TO REPORT: </a:t>
            </a:r>
            <a:r>
              <a:rPr lang="en-US">
                <a:hlinkClick r:id="rId3"/>
              </a:rPr>
              <a:t>Preservica-CoSA-Automating-Preservation-in-M365_final.pdf (assets-servd.host)</a:t>
            </a:r>
            <a:r>
              <a:rPr lang="en-US"/>
              <a:t>), </a:t>
            </a:r>
            <a:r>
              <a:rPr lang="en-US" err="1"/>
              <a:t>Preservica</a:t>
            </a:r>
            <a:r>
              <a:rPr lang="en-US"/>
              <a:t> will provide updates on its design and development efforts to integrate in-place digital preservation and archiving actions in the Microsoft 365 ecosystem. </a:t>
            </a:r>
            <a:r>
              <a:rPr lang="en-US" err="1"/>
              <a:t>Preservica</a:t>
            </a:r>
            <a:r>
              <a:rPr lang="en-US"/>
              <a:t> will also share highlights from a recent ‘transfer-to-archives’ focus group session held with UK-based archives managers. </a:t>
            </a: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66435" rtl="0" eaLnBrk="1" fontAlgn="auto" latinLnBrk="0" hangingPunct="1">
              <a:lnSpc>
                <a:spcPct val="100000"/>
              </a:lnSpc>
              <a:spcBef>
                <a:spcPts val="0"/>
              </a:spcBef>
              <a:spcAft>
                <a:spcPts val="0"/>
              </a:spcAft>
              <a:buClrTx/>
              <a:buSzTx/>
              <a:buFontTx/>
              <a:buNone/>
              <a:tabLst/>
              <a:defRPr/>
            </a:pPr>
            <a:fld id="{AF88C9D0-1F97-4B0C-9B9F-CF0A181B392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66435"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7868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panose="00000500000000000000" pitchFamily="2" charset="0"/>
                <a:ea typeface="Cambria" panose="02040503050406030204" pitchFamily="18" charset="0"/>
                <a:cs typeface="Poppins" panose="00000500000000000000" pitchFamily="2" charset="0"/>
              </a:rPr>
              <a:t>Continue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panose="00000500000000000000" pitchFamily="2" charset="0"/>
                <a:ea typeface="Cambria" panose="02040503050406030204" pitchFamily="18" charset="0"/>
                <a:cs typeface="Poppins" panose="00000500000000000000" pitchFamily="2" charset="0"/>
              </a:rPr>
              <a:t>https://preservica.com/the-embedded-archive-that-automatically-keeps-long-term-information-alive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16B62C-2DBE-4859-A22B-BDE1276D80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971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A2CBB3-EC61-0548-A212-AA11DA2CD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4159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A2CBB3-EC61-0548-A212-AA11DA2CD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112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4 of the 10 Top UK largest businesses</a:t>
            </a:r>
          </a:p>
          <a:p>
            <a:r>
              <a:rPr lang="en-GB" b="0" i="0">
                <a:solidFill>
                  <a:schemeClr val="bg1"/>
                </a:solidFill>
                <a:effectLst/>
                <a:latin typeface="Poppins" panose="00000500000000000000" pitchFamily="2" charset="0"/>
              </a:rPr>
              <a:t>26 US State Archives</a:t>
            </a:r>
          </a:p>
          <a:p>
            <a:r>
              <a:rPr lang="en-US" b="0" i="0">
                <a:solidFill>
                  <a:schemeClr val="bg1"/>
                </a:solidFill>
                <a:effectLst/>
                <a:latin typeface="Poppins" panose="00000500000000000000" pitchFamily="2" charset="0"/>
              </a:rPr>
              <a:t>16 national and pan-national archives and libraries</a:t>
            </a:r>
          </a:p>
          <a:p>
            <a:r>
              <a:rPr lang="en-US" b="0" i="0">
                <a:solidFill>
                  <a:schemeClr val="bg1"/>
                </a:solidFill>
                <a:effectLst/>
                <a:latin typeface="Poppins" panose="00000500000000000000" pitchFamily="2" charset="0"/>
              </a:rPr>
              <a:t>Including: NAME DROP</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13185-C784-4567-8ED6-B3A9FF903E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210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panose="00000500000000000000" pitchFamily="2" charset="0"/>
                <a:cs typeface="Poppins" panose="00000500000000000000" pitchFamily="2" charset="0"/>
              </a:rPr>
              <a:t>17 Local authorities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panose="00000500000000000000" pitchFamily="2" charset="0"/>
                <a:cs typeface="Poppins" panose="00000500000000000000" pitchFamily="2" charset="0"/>
              </a:rPr>
              <a:t>4 Central gov depts</a:t>
            </a:r>
            <a:endParaRPr lang="en-GB" sz="1200">
              <a:solidFill>
                <a:schemeClr val="bg1"/>
              </a:solidFill>
              <a:latin typeface="Poppins" panose="00000500000000000000" pitchFamily="2" charset="0"/>
              <a:cs typeface="Poppins" panose="00000500000000000000" pitchFamily="2" charset="0"/>
            </a:endParaRPr>
          </a:p>
          <a:p>
            <a:endParaRPr lang="en-US"/>
          </a:p>
          <a:p>
            <a:r>
              <a:rPr lang="en-US"/>
              <a:t>NL: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panose="00000500000000000000" pitchFamily="2" charset="0"/>
                <a:cs typeface="Poppins" panose="00000500000000000000" pitchFamily="2" charset="0"/>
              </a:rPr>
              <a:t>1 National archive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Poppins" panose="00000500000000000000" pitchFamily="2" charset="0"/>
                <a:cs typeface="Poppins" panose="00000500000000000000" pitchFamily="2" charset="0"/>
              </a:rPr>
              <a:t>5 regional archives</a:t>
            </a:r>
            <a:endParaRPr lang="en-GB" sz="1200">
              <a:solidFill>
                <a:schemeClr val="bg1"/>
              </a:solidFill>
              <a:latin typeface="Poppins" panose="00000500000000000000" pitchFamily="2" charset="0"/>
              <a:cs typeface="Poppins" panose="00000500000000000000" pitchFamily="2"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A2CBB3-EC61-0548-A212-AA11DA2CD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24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Summary of lessons learned from </a:t>
            </a:r>
            <a:r>
              <a:rPr lang="en-US" err="1"/>
              <a:t>MoVE</a:t>
            </a:r>
            <a:r>
              <a:rPr lang="en-US"/>
              <a:t>-IT report – Producer-Archive Transfer Requirements lists was blatantly copied from this </a:t>
            </a:r>
            <a:r>
              <a:rPr lang="en-US" err="1"/>
              <a:t>MoVE</a:t>
            </a:r>
            <a:r>
              <a:rPr lang="en-US"/>
              <a:t>-IT </a:t>
            </a:r>
            <a:r>
              <a:rPr lang="en-US" err="1"/>
              <a:t>CoSA</a:t>
            </a:r>
            <a:r>
              <a:rPr lang="en-US"/>
              <a:t> </a:t>
            </a:r>
            <a:r>
              <a:rPr lang="en-US" err="1"/>
              <a:t>powerpoint</a:t>
            </a:r>
            <a:r>
              <a:rPr lang="en-US"/>
              <a:t> - </a:t>
            </a:r>
            <a:r>
              <a:rPr lang="en-US">
                <a:hlinkClick r:id="rId3"/>
              </a:rPr>
              <a:t>seri_webinar_8-25-2020_MoVEIT.pptx (live.com)</a:t>
            </a:r>
            <a:endParaRPr lang="en-US"/>
          </a:p>
          <a:p>
            <a:endParaRPr lang="en-US"/>
          </a:p>
          <a:p>
            <a:r>
              <a:rPr lang="en-US"/>
              <a:t>HG: "This is a familiar process for most archivists – how are records/papers/manuscripts, etc. getting into your collection? The specific steps may vary depending on the type of archives. Today we're focusing on state and territory archives which have particular procedures. This is a very simplified list of those procedures. And I think it's important to start here because with born digital records, the question is how technology can support the traditional transfer to the archives. Technology is essential when working with born digital records but without the internal procedures created by an archives and the relationships the archives has built with agency staff, technology can only do so much."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05D86-BA2F-452D-B221-0C7940BBB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957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External Submissions screenshots?</a:t>
            </a:r>
          </a:p>
          <a:p>
            <a:endParaRPr lang="en-US"/>
          </a:p>
          <a:p>
            <a:r>
              <a:rPr lang="en-US"/>
              <a:t>HG: "A new feature from Preservica is our External Submissions – MORE STANDARD TEXT ABOUT THIS FEATURE HERE. To me, the external submissions feature replaces the email that you receive with minutes or agendas as attachments. Instead, the RMO or record creator can submit the minutes and agendas directly via the external submission link. The back and forth via email discussing a transfer is very typical and what a benefit to end that interaction with a link and request for submission? I have ideas of how this feature can support documenting transfers but I'm also really interested in your ideas about how this could be used to support archival transfers. I see lots of scenarios but please add your specific use cases.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05D86-BA2F-452D-B221-0C7940BBB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349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A2CBB3-EC61-0548-A212-AA11DA2CD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599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Summary of lessons learned from </a:t>
            </a:r>
            <a:r>
              <a:rPr lang="en-US" err="1"/>
              <a:t>MoVE</a:t>
            </a:r>
            <a:r>
              <a:rPr lang="en-US"/>
              <a:t>-IT report – Producer-Archive Transfer Requirements lists was blatantly copied from this </a:t>
            </a:r>
            <a:r>
              <a:rPr lang="en-US" err="1"/>
              <a:t>MoVE</a:t>
            </a:r>
            <a:r>
              <a:rPr lang="en-US"/>
              <a:t>-IT </a:t>
            </a:r>
            <a:r>
              <a:rPr lang="en-US" err="1"/>
              <a:t>CoSA</a:t>
            </a:r>
            <a:r>
              <a:rPr lang="en-US"/>
              <a:t> </a:t>
            </a:r>
            <a:r>
              <a:rPr lang="en-US" err="1"/>
              <a:t>powerpoint</a:t>
            </a:r>
            <a:r>
              <a:rPr lang="en-US"/>
              <a:t> - </a:t>
            </a:r>
            <a:r>
              <a:rPr lang="en-US">
                <a:hlinkClick r:id="rId3"/>
              </a:rPr>
              <a:t>seri_webinar_8-25-2020_MoVEIT.pptx (live.com)</a:t>
            </a:r>
            <a:endParaRPr lang="en-US"/>
          </a:p>
          <a:p>
            <a:endParaRPr lang="en-US"/>
          </a:p>
          <a:p>
            <a:r>
              <a:rPr lang="en-US"/>
              <a:t>HG: "This is a familiar process for most archivists – how are records/papers/manuscripts, etc. getting into your collection? The specific steps may vary depending on the type of archives. Today we're focusing on state and territory archives which have particular procedures. This is a very simplified list of those procedures. And I think it's important to start here because with born digital records, the question is how technology can support the traditional transfer to the archives. Technology is essential when working with born digital records but without the internal procedures created by an archives and the relationships the archives has built with agency staff, technology can only do so much."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05D86-BA2F-452D-B221-0C7940BBB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852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8.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1.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4.xml"/><Relationship Id="rId4" Type="http://schemas.openxmlformats.org/officeDocument/2006/relationships/image" Target="../media/image4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14.xml"/><Relationship Id="rId4" Type="http://schemas.openxmlformats.org/officeDocument/2006/relationships/image" Target="../media/image4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jpeg"/><Relationship Id="rId1" Type="http://schemas.openxmlformats.org/officeDocument/2006/relationships/slideMaster" Target="../slideMasters/slideMaster16.xml"/><Relationship Id="rId4" Type="http://schemas.openxmlformats.org/officeDocument/2006/relationships/image" Target="../media/image4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jpeg"/><Relationship Id="rId1" Type="http://schemas.openxmlformats.org/officeDocument/2006/relationships/slideMaster" Target="../slideMasters/slideMaster16.xml"/><Relationship Id="rId4" Type="http://schemas.openxmlformats.org/officeDocument/2006/relationships/image" Target="../media/image5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16.xml"/><Relationship Id="rId6" Type="http://schemas.openxmlformats.org/officeDocument/2006/relationships/image" Target="../media/image4.png"/><Relationship Id="rId5" Type="http://schemas.openxmlformats.org/officeDocument/2006/relationships/image" Target="../media/image18.png"/><Relationship Id="rId4" Type="http://schemas.microsoft.com/office/2007/relationships/hdphoto" Target="../media/hdphoto2.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5.jpeg"/><Relationship Id="rId1" Type="http://schemas.openxmlformats.org/officeDocument/2006/relationships/slideMaster" Target="../slideMasters/slideMaster16.xml"/><Relationship Id="rId4" Type="http://schemas.openxmlformats.org/officeDocument/2006/relationships/image" Target="../media/image4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6.jpeg"/><Relationship Id="rId1" Type="http://schemas.openxmlformats.org/officeDocument/2006/relationships/slideMaster" Target="../slideMasters/slideMaster16.xml"/><Relationship Id="rId4" Type="http://schemas.openxmlformats.org/officeDocument/2006/relationships/image" Target="../media/image4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7.jpeg"/><Relationship Id="rId1" Type="http://schemas.openxmlformats.org/officeDocument/2006/relationships/slideMaster" Target="../slideMasters/slideMaster16.xml"/><Relationship Id="rId4" Type="http://schemas.openxmlformats.org/officeDocument/2006/relationships/image" Target="../media/image4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0.png"/><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1.jpe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4.jpe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Master" Target="../slideMasters/slideMaster18.xml"/><Relationship Id="rId4" Type="http://schemas.openxmlformats.org/officeDocument/2006/relationships/image" Target="../media/image4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spTree>
    <p:extLst>
      <p:ext uri="{BB962C8B-B14F-4D97-AF65-F5344CB8AC3E}">
        <p14:creationId xmlns:p14="http://schemas.microsoft.com/office/powerpoint/2010/main" val="291692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pic>
        <p:nvPicPr>
          <p:cNvPr id="2" name="Picture 1" descr="Blog Overlay_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667500" cy="5143500"/>
          </a:xfrm>
          <a:prstGeom prst="rect">
            <a:avLst/>
          </a:prstGeom>
        </p:spPr>
      </p:pic>
      <p:sp>
        <p:nvSpPr>
          <p:cNvPr id="3" name="Text Placeholder 2"/>
          <p:cNvSpPr>
            <a:spLocks noGrp="1"/>
          </p:cNvSpPr>
          <p:nvPr>
            <p:ph type="body" sz="quarter" idx="10" hasCustomPrompt="1"/>
          </p:nvPr>
        </p:nvSpPr>
        <p:spPr>
          <a:xfrm>
            <a:off x="0" y="0"/>
            <a:ext cx="5183188" cy="2652210"/>
          </a:xfrm>
          <a:prstGeom prst="rect">
            <a:avLst/>
          </a:prstGeom>
        </p:spPr>
        <p:txBody>
          <a:bodyPr vert="horz" lIns="360000" tIns="432000" rIns="720000" bIns="0"/>
          <a:lstStyle>
            <a:lvl1pPr marL="0" indent="0">
              <a:buNone/>
              <a:defRPr sz="3190">
                <a:latin typeface="+mj-lt"/>
              </a:defRPr>
            </a:lvl1pPr>
          </a:lstStyle>
          <a:p>
            <a:pPr lvl="0"/>
            <a:r>
              <a:rPr lang="en-GB"/>
              <a:t>Heading</a:t>
            </a:r>
            <a:endParaRPr lang="en-US"/>
          </a:p>
        </p:txBody>
      </p:sp>
    </p:spTree>
    <p:extLst>
      <p:ext uri="{BB962C8B-B14F-4D97-AF65-F5344CB8AC3E}">
        <p14:creationId xmlns:p14="http://schemas.microsoft.com/office/powerpoint/2010/main" val="47894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Vertical Title and Text">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11" name="Picture 10" descr="Blog Overlay_01.png">
            <a:extLst>
              <a:ext uri="{FF2B5EF4-FFF2-40B4-BE49-F238E27FC236}">
                <a16:creationId xmlns:a16="http://schemas.microsoft.com/office/drawing/2014/main" id="{F6E66669-A69B-4903-BB94-FAE2EE0752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pic>
        <p:nvPicPr>
          <p:cNvPr id="7" name="Picture 6"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2799453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Vertical Title and Text">
    <p:bg>
      <p:bgRef idx="1001">
        <a:schemeClr val="bg2"/>
      </p:bgRef>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B2CA846-5BEA-410D-AD84-6599FA6D9DE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31020" y="0"/>
            <a:ext cx="7058025"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11" name="Picture 10" descr="Blog Overlay_01.png">
            <a:extLst>
              <a:ext uri="{FF2B5EF4-FFF2-40B4-BE49-F238E27FC236}">
                <a16:creationId xmlns:a16="http://schemas.microsoft.com/office/drawing/2014/main" id="{F6E66669-A69B-4903-BB94-FAE2EE0752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pic>
        <p:nvPicPr>
          <p:cNvPr id="7" name="Picture 6" descr="Preservica_RGB Logo_White_2_Main Logo_04.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811441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spTree>
    <p:extLst>
      <p:ext uri="{BB962C8B-B14F-4D97-AF65-F5344CB8AC3E}">
        <p14:creationId xmlns:p14="http://schemas.microsoft.com/office/powerpoint/2010/main" val="30963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3"/>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8"/>
            <a:ext cx="9144000" cy="1642533"/>
          </a:xfrm>
          <a:prstGeom prst="rect">
            <a:avLst/>
          </a:prstGeom>
        </p:spPr>
        <p:txBody>
          <a:bodyPr vert="horz" lIns="360000" tIns="360000" rIns="360000" bIns="0"/>
          <a:lstStyle>
            <a:lvl1pPr marL="179996" indent="-179996">
              <a:spcBef>
                <a:spcPts val="750"/>
              </a:spcBef>
              <a:buFont typeface="Arial"/>
              <a:buChar char="•"/>
              <a:defRPr sz="1400" baseline="0">
                <a:solidFill>
                  <a:srgbClr val="3C3C3B"/>
                </a:solidFill>
              </a:defRPr>
            </a:lvl1pPr>
            <a:lvl2pPr marL="742931" indent="-285743">
              <a:buFont typeface="Arial"/>
              <a:buChar char="•"/>
              <a:defRPr sz="1400">
                <a:solidFill>
                  <a:srgbClr val="191446"/>
                </a:solidFill>
              </a:defRPr>
            </a:lvl2pPr>
            <a:lvl3pPr marL="1200120" indent="-285743">
              <a:buFont typeface="Arial"/>
              <a:buChar char="•"/>
              <a:defRPr sz="1400">
                <a:solidFill>
                  <a:srgbClr val="191446"/>
                </a:solidFill>
              </a:defRPr>
            </a:lvl3pPr>
            <a:lvl4pPr marL="1657309" indent="-285743">
              <a:buFont typeface="Arial"/>
              <a:buChar char="•"/>
              <a:defRPr sz="1400">
                <a:solidFill>
                  <a:srgbClr val="191446"/>
                </a:solidFill>
              </a:defRPr>
            </a:lvl4pPr>
            <a:lvl5pPr marL="2114498" indent="-285743">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Tree>
    <p:extLst>
      <p:ext uri="{BB962C8B-B14F-4D97-AF65-F5344CB8AC3E}">
        <p14:creationId xmlns:p14="http://schemas.microsoft.com/office/powerpoint/2010/main" val="136554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lide with Sub title">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1" y="744023"/>
            <a:ext cx="4393245"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1" y="1608668"/>
            <a:ext cx="4393245" cy="2541299"/>
          </a:xfrm>
          <a:prstGeom prst="rect">
            <a:avLst/>
          </a:prstGeom>
        </p:spPr>
        <p:txBody>
          <a:bodyPr vert="horz" lIns="360000" tIns="360000" rIns="360000" bIns="0"/>
          <a:lstStyle>
            <a:lvl1pPr marL="179996" indent="-179996">
              <a:spcBef>
                <a:spcPts val="750"/>
              </a:spcBef>
              <a:buFont typeface="Arial"/>
              <a:buChar char="•"/>
              <a:defRPr sz="1400" baseline="0">
                <a:solidFill>
                  <a:schemeClr val="tx1"/>
                </a:solidFill>
              </a:defRPr>
            </a:lvl1pPr>
            <a:lvl2pPr marL="742931" indent="-285743">
              <a:buFont typeface="Arial"/>
              <a:buChar char="•"/>
              <a:defRPr sz="1400">
                <a:solidFill>
                  <a:srgbClr val="191446"/>
                </a:solidFill>
              </a:defRPr>
            </a:lvl2pPr>
            <a:lvl3pPr marL="1200120" indent="-285743">
              <a:buFont typeface="Arial"/>
              <a:buChar char="•"/>
              <a:defRPr sz="1400">
                <a:solidFill>
                  <a:srgbClr val="191446"/>
                </a:solidFill>
              </a:defRPr>
            </a:lvl3pPr>
            <a:lvl4pPr marL="1657309" indent="-285743">
              <a:buFont typeface="Arial"/>
              <a:buChar char="•"/>
              <a:defRPr sz="1400">
                <a:solidFill>
                  <a:srgbClr val="191446"/>
                </a:solidFill>
              </a:defRPr>
            </a:lvl4pPr>
            <a:lvl5pPr marL="2114498" indent="-285743">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
        <p:nvSpPr>
          <p:cNvPr id="6" name="Text Placeholder 6">
            <a:extLst>
              <a:ext uri="{FF2B5EF4-FFF2-40B4-BE49-F238E27FC236}">
                <a16:creationId xmlns:a16="http://schemas.microsoft.com/office/drawing/2014/main" id="{A8C6F46D-552B-48C1-8A78-1851700BEFEB}"/>
              </a:ext>
            </a:extLst>
          </p:cNvPr>
          <p:cNvSpPr>
            <a:spLocks noGrp="1"/>
          </p:cNvSpPr>
          <p:nvPr>
            <p:ph type="body" sz="quarter" idx="13" hasCustomPrompt="1"/>
          </p:nvPr>
        </p:nvSpPr>
        <p:spPr>
          <a:xfrm>
            <a:off x="4757631" y="739795"/>
            <a:ext cx="438637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8" name="Text Placeholder 11">
            <a:extLst>
              <a:ext uri="{FF2B5EF4-FFF2-40B4-BE49-F238E27FC236}">
                <a16:creationId xmlns:a16="http://schemas.microsoft.com/office/drawing/2014/main" id="{38DE1AD2-1A0F-4F11-9DAD-5F7A43366F13}"/>
              </a:ext>
            </a:extLst>
          </p:cNvPr>
          <p:cNvSpPr>
            <a:spLocks noGrp="1"/>
          </p:cNvSpPr>
          <p:nvPr>
            <p:ph type="body" sz="quarter" idx="14" hasCustomPrompt="1"/>
          </p:nvPr>
        </p:nvSpPr>
        <p:spPr>
          <a:xfrm>
            <a:off x="4757631" y="1604440"/>
            <a:ext cx="4386370" cy="2541299"/>
          </a:xfrm>
          <a:prstGeom prst="rect">
            <a:avLst/>
          </a:prstGeom>
        </p:spPr>
        <p:txBody>
          <a:bodyPr vert="horz" lIns="360000" tIns="360000" rIns="360000" bIns="0"/>
          <a:lstStyle>
            <a:lvl1pPr marL="179996" indent="-179996">
              <a:spcBef>
                <a:spcPts val="750"/>
              </a:spcBef>
              <a:buFont typeface="Arial"/>
              <a:buChar char="•"/>
              <a:defRPr sz="1400" baseline="0">
                <a:solidFill>
                  <a:schemeClr val="tx1"/>
                </a:solidFill>
              </a:defRPr>
            </a:lvl1pPr>
            <a:lvl2pPr marL="742931" indent="-285743">
              <a:buFont typeface="Arial"/>
              <a:buChar char="•"/>
              <a:defRPr sz="1400">
                <a:solidFill>
                  <a:srgbClr val="191446"/>
                </a:solidFill>
              </a:defRPr>
            </a:lvl2pPr>
            <a:lvl3pPr marL="1200120" indent="-285743">
              <a:buFont typeface="Arial"/>
              <a:buChar char="•"/>
              <a:defRPr sz="1400">
                <a:solidFill>
                  <a:srgbClr val="191446"/>
                </a:solidFill>
              </a:defRPr>
            </a:lvl3pPr>
            <a:lvl4pPr marL="1657309" indent="-285743">
              <a:buFont typeface="Arial"/>
              <a:buChar char="•"/>
              <a:defRPr sz="1400">
                <a:solidFill>
                  <a:srgbClr val="191446"/>
                </a:solidFill>
              </a:defRPr>
            </a:lvl4pPr>
            <a:lvl5pPr marL="2114498" indent="-285743">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Tree>
    <p:extLst>
      <p:ext uri="{BB962C8B-B14F-4D97-AF65-F5344CB8AC3E}">
        <p14:creationId xmlns:p14="http://schemas.microsoft.com/office/powerpoint/2010/main" val="177657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Mission Statement - boy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A01B26-2646-4B14-AD3A-2DB120C778A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3999"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8"/>
            <a:ext cx="3663950" cy="277000"/>
          </a:xfrm>
          <a:prstGeom prst="rect">
            <a:avLst/>
          </a:prstGeom>
        </p:spPr>
        <p:txBody>
          <a:bodyPr vert="horz" lIns="360000" tIns="0" rIns="0" bIns="0"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Date</a:t>
            </a:r>
            <a:endParaRPr lang="en-US"/>
          </a:p>
        </p:txBody>
      </p:sp>
      <p:sp>
        <p:nvSpPr>
          <p:cNvPr id="18" name="Text Placeholder 17"/>
          <p:cNvSpPr>
            <a:spLocks noGrp="1"/>
          </p:cNvSpPr>
          <p:nvPr>
            <p:ph type="body" sz="quarter" idx="13" hasCustomPrompt="1"/>
          </p:nvPr>
        </p:nvSpPr>
        <p:spPr>
          <a:xfrm>
            <a:off x="0" y="0"/>
            <a:ext cx="4357688" cy="2347913"/>
          </a:xfrm>
          <a:prstGeom prst="rect">
            <a:avLst/>
          </a:prstGeom>
        </p:spPr>
        <p:txBody>
          <a:bodyPr vert="horz" lIns="360000" tIns="432000" rIns="720000" bIns="0"/>
          <a:lstStyle>
            <a:lvl1pPr marL="0" indent="0">
              <a:lnSpc>
                <a:spcPct val="100000"/>
              </a:lnSpc>
              <a:buNone/>
              <a:defRPr sz="4400">
                <a:latin typeface="+mj-lt"/>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a:t>Title</a:t>
            </a:r>
            <a:endParaRPr lang="en-US"/>
          </a:p>
        </p:txBody>
      </p:sp>
      <p:pic>
        <p:nvPicPr>
          <p:cNvPr id="7" name="Picture 6">
            <a:extLst>
              <a:ext uri="{FF2B5EF4-FFF2-40B4-BE49-F238E27FC236}">
                <a16:creationId xmlns:a16="http://schemas.microsoft.com/office/drawing/2014/main" id="{13560409-27D8-41A7-BF6C-1028672C2F7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51011"/>
            <a:ext cx="2275126" cy="926419"/>
          </a:xfrm>
          <a:prstGeom prst="rect">
            <a:avLst/>
          </a:prstGeom>
        </p:spPr>
      </p:pic>
    </p:spTree>
    <p:extLst>
      <p:ext uri="{BB962C8B-B14F-4D97-AF65-F5344CB8AC3E}">
        <p14:creationId xmlns:p14="http://schemas.microsoft.com/office/powerpoint/2010/main" val="264257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Mission Statement - boy image">
    <p:spTree>
      <p:nvGrpSpPr>
        <p:cNvPr id="1" name=""/>
        <p:cNvGrpSpPr/>
        <p:nvPr/>
      </p:nvGrpSpPr>
      <p:grpSpPr>
        <a:xfrm>
          <a:off x="0" y="0"/>
          <a:ext cx="0" cy="0"/>
          <a:chOff x="0" y="0"/>
          <a:chExt cx="0" cy="0"/>
        </a:xfrm>
      </p:grpSpPr>
      <p:pic>
        <p:nvPicPr>
          <p:cNvPr id="3" name="Picture 2" descr="A group of people sitting and looking at the camera&#10;&#10;Description automatically generated">
            <a:extLst>
              <a:ext uri="{FF2B5EF4-FFF2-40B4-BE49-F238E27FC236}">
                <a16:creationId xmlns:a16="http://schemas.microsoft.com/office/drawing/2014/main" id="{111408F9-293A-4AF8-B94B-2E8E439D540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2" name="Picture 1" descr="A group of people sitting and looking at the camera&#10;&#10;Description automatically generated">
            <a:extLst>
              <a:ext uri="{FF2B5EF4-FFF2-40B4-BE49-F238E27FC236}">
                <a16:creationId xmlns:a16="http://schemas.microsoft.com/office/drawing/2014/main" id="{A1388AE9-3F3E-4B23-8DDE-AF89A79B0072}"/>
              </a:ext>
            </a:extLst>
          </p:cNvPr>
          <p:cNvPicPr>
            <a:picLocks noChangeAspect="1"/>
          </p:cNvPicPr>
          <p:nvPr userDrawn="1"/>
        </p:nvPicPr>
        <p:blipFill rotWithShape="1">
          <a:blip r:embed="rId3" cstate="email">
            <a:alphaModFix/>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8" name="Picture 4" descr="A close up of a logo&#10;&#10;Description generated with very high confidence">
            <a:extLst>
              <a:ext uri="{FF2B5EF4-FFF2-40B4-BE49-F238E27FC236}">
                <a16:creationId xmlns:a16="http://schemas.microsoft.com/office/drawing/2014/main" id="{88019E7E-7876-4858-82F2-0547293BA713}"/>
              </a:ext>
            </a:extLst>
          </p:cNvPr>
          <p:cNvPicPr>
            <a:picLocks noChangeAspect="1"/>
          </p:cNvPicPr>
          <p:nvPr userDrawn="1"/>
        </p:nvPicPr>
        <p:blipFill>
          <a:blip r:embed="rId5">
            <a:clrChange>
              <a:clrFrom>
                <a:srgbClr val="151441"/>
              </a:clrFrom>
              <a:clrTo>
                <a:srgbClr val="151441">
                  <a:alpha val="0"/>
                </a:srgbClr>
              </a:clrTo>
            </a:clrChange>
          </a:blip>
          <a:stretch>
            <a:fillRect/>
          </a:stretch>
        </p:blipFill>
        <p:spPr>
          <a:xfrm>
            <a:off x="-3396343" y="0"/>
            <a:ext cx="12540343" cy="5326743"/>
          </a:xfrm>
          <a:prstGeom prst="rect">
            <a:avLst/>
          </a:prstGeom>
        </p:spPr>
      </p:pic>
      <p:sp>
        <p:nvSpPr>
          <p:cNvPr id="16" name="Text Placeholder 15"/>
          <p:cNvSpPr>
            <a:spLocks noGrp="1"/>
          </p:cNvSpPr>
          <p:nvPr>
            <p:ph type="body" sz="quarter" idx="12" hasCustomPrompt="1"/>
          </p:nvPr>
        </p:nvSpPr>
        <p:spPr>
          <a:xfrm>
            <a:off x="0" y="3381518"/>
            <a:ext cx="3663950" cy="277000"/>
          </a:xfrm>
          <a:prstGeom prst="rect">
            <a:avLst/>
          </a:prstGeom>
        </p:spPr>
        <p:txBody>
          <a:bodyPr vert="horz" lIns="360000" tIns="0" rIns="0" bIns="0"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Date</a:t>
            </a:r>
            <a:endParaRPr lang="en-US"/>
          </a:p>
        </p:txBody>
      </p:sp>
      <p:sp>
        <p:nvSpPr>
          <p:cNvPr id="18" name="Text Placeholder 17"/>
          <p:cNvSpPr>
            <a:spLocks noGrp="1"/>
          </p:cNvSpPr>
          <p:nvPr>
            <p:ph type="body" sz="quarter" idx="13" hasCustomPrompt="1"/>
          </p:nvPr>
        </p:nvSpPr>
        <p:spPr>
          <a:xfrm>
            <a:off x="0" y="0"/>
            <a:ext cx="4357688" cy="2347913"/>
          </a:xfrm>
          <a:prstGeom prst="rect">
            <a:avLst/>
          </a:prstGeom>
        </p:spPr>
        <p:txBody>
          <a:bodyPr vert="horz" lIns="360000" tIns="432000" rIns="720000" bIns="0"/>
          <a:lstStyle>
            <a:lvl1pPr marL="0" indent="0">
              <a:lnSpc>
                <a:spcPct val="100000"/>
              </a:lnSpc>
              <a:buNone/>
              <a:defRPr sz="4400">
                <a:latin typeface="+mj-lt"/>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a:t>Title</a:t>
            </a:r>
            <a:endParaRPr lang="en-US"/>
          </a:p>
        </p:txBody>
      </p:sp>
      <p:pic>
        <p:nvPicPr>
          <p:cNvPr id="7" name="Picture 6" descr="Preservica_RGB-Logo_White_Main Logo_01.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6776" y="4335203"/>
            <a:ext cx="1868423" cy="513369"/>
          </a:xfrm>
          <a:prstGeom prst="rect">
            <a:avLst/>
          </a:prstGeom>
        </p:spPr>
      </p:pic>
    </p:spTree>
    <p:extLst>
      <p:ext uri="{BB962C8B-B14F-4D97-AF65-F5344CB8AC3E}">
        <p14:creationId xmlns:p14="http://schemas.microsoft.com/office/powerpoint/2010/main" val="38330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3" name="Picture 2" descr="A person on a computer&#10;&#10;Description automatically generated">
            <a:extLst>
              <a:ext uri="{FF2B5EF4-FFF2-40B4-BE49-F238E27FC236}">
                <a16:creationId xmlns:a16="http://schemas.microsoft.com/office/drawing/2014/main" id="{9D08736F-1BB3-49FE-98A6-D8242BFE43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
            <a:ext cx="9144001" cy="5143501"/>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2" name="Picture 1">
            <a:extLst>
              <a:ext uri="{FF2B5EF4-FFF2-40B4-BE49-F238E27FC236}">
                <a16:creationId xmlns:a16="http://schemas.microsoft.com/office/drawing/2014/main" id="{E8FC092F-591C-4598-B71F-9D357CF6ADD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51011"/>
            <a:ext cx="2275126" cy="926419"/>
          </a:xfrm>
          <a:prstGeom prst="rect">
            <a:avLst/>
          </a:prstGeom>
        </p:spPr>
      </p:pic>
    </p:spTree>
    <p:extLst>
      <p:ext uri="{BB962C8B-B14F-4D97-AF65-F5344CB8AC3E}">
        <p14:creationId xmlns:p14="http://schemas.microsoft.com/office/powerpoint/2010/main" val="268553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7" name="Picture 6" descr="A picture containing outdoor, building, snow, photo&#10;&#10;Description automatically generated">
            <a:extLst>
              <a:ext uri="{FF2B5EF4-FFF2-40B4-BE49-F238E27FC236}">
                <a16:creationId xmlns:a16="http://schemas.microsoft.com/office/drawing/2014/main" id="{A936C98C-01C6-4793-9031-A13F1FFE3E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2"/>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9" name="Picture 8">
            <a:extLst>
              <a:ext uri="{FF2B5EF4-FFF2-40B4-BE49-F238E27FC236}">
                <a16:creationId xmlns:a16="http://schemas.microsoft.com/office/drawing/2014/main" id="{77B16212-12F2-45CB-8DD1-853B058E4E7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51011"/>
            <a:ext cx="2275126" cy="926419"/>
          </a:xfrm>
          <a:prstGeom prst="rect">
            <a:avLst/>
          </a:prstGeom>
        </p:spPr>
      </p:pic>
    </p:spTree>
    <p:extLst>
      <p:ext uri="{BB962C8B-B14F-4D97-AF65-F5344CB8AC3E}">
        <p14:creationId xmlns:p14="http://schemas.microsoft.com/office/powerpoint/2010/main" val="169178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2"/>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7"/>
            <a:ext cx="9144000" cy="1642533"/>
          </a:xfrm>
          <a:prstGeom prst="rect">
            <a:avLst/>
          </a:prstGeom>
        </p:spPr>
        <p:txBody>
          <a:bodyPr vert="horz" lIns="360000" tIns="360000" rIns="360000" bIns="0"/>
          <a:lstStyle>
            <a:lvl1pPr marL="180000" indent="-180000">
              <a:spcBef>
                <a:spcPts val="750"/>
              </a:spcBef>
              <a:buFont typeface="Arial"/>
              <a:buChar char="•"/>
              <a:defRPr sz="1400" baseline="0">
                <a:solidFill>
                  <a:srgbClr val="3C3C3B"/>
                </a:solidFill>
              </a:defRPr>
            </a:lvl1pPr>
            <a:lvl2pPr marL="742950" indent="-285750">
              <a:buFont typeface="Arial"/>
              <a:buChar char="•"/>
              <a:defRPr sz="1400">
                <a:solidFill>
                  <a:srgbClr val="191446"/>
                </a:solidFill>
              </a:defRPr>
            </a:lvl2pPr>
            <a:lvl3pPr marL="1200150" indent="-285750">
              <a:buFont typeface="Arial"/>
              <a:buChar char="•"/>
              <a:defRPr sz="1400">
                <a:solidFill>
                  <a:srgbClr val="191446"/>
                </a:solidFill>
              </a:defRPr>
            </a:lvl3pPr>
            <a:lvl4pPr marL="1657350" indent="-285750">
              <a:buFont typeface="Arial"/>
              <a:buChar char="•"/>
              <a:defRPr sz="1400">
                <a:solidFill>
                  <a:srgbClr val="191446"/>
                </a:solidFill>
              </a:defRPr>
            </a:lvl4pPr>
            <a:lvl5pPr marL="2114550" indent="-285750">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Tree>
    <p:extLst>
      <p:ext uri="{BB962C8B-B14F-4D97-AF65-F5344CB8AC3E}">
        <p14:creationId xmlns:p14="http://schemas.microsoft.com/office/powerpoint/2010/main" val="5151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6" name="Picture 5" descr="A tree in front of a house&#10;&#10;Description automatically generated">
            <a:extLst>
              <a:ext uri="{FF2B5EF4-FFF2-40B4-BE49-F238E27FC236}">
                <a16:creationId xmlns:a16="http://schemas.microsoft.com/office/drawing/2014/main" id="{E0F8151D-4C93-4D8E-B806-72253DD1A44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1"/>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7" name="Picture 6">
            <a:extLst>
              <a:ext uri="{FF2B5EF4-FFF2-40B4-BE49-F238E27FC236}">
                <a16:creationId xmlns:a16="http://schemas.microsoft.com/office/drawing/2014/main" id="{16A69B96-241D-4455-B51B-F730FD5FE7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51011"/>
            <a:ext cx="2275126" cy="926419"/>
          </a:xfrm>
          <a:prstGeom prst="rect">
            <a:avLst/>
          </a:prstGeom>
        </p:spPr>
      </p:pic>
    </p:spTree>
    <p:extLst>
      <p:ext uri="{BB962C8B-B14F-4D97-AF65-F5344CB8AC3E}">
        <p14:creationId xmlns:p14="http://schemas.microsoft.com/office/powerpoint/2010/main" val="115251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DF6B39-6B20-4C09-88CC-D91E27FCF6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2" name="Picture 1">
            <a:extLst>
              <a:ext uri="{FF2B5EF4-FFF2-40B4-BE49-F238E27FC236}">
                <a16:creationId xmlns:a16="http://schemas.microsoft.com/office/drawing/2014/main" id="{56DC7B48-094F-4322-829A-AF86C523520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51011"/>
            <a:ext cx="2275126" cy="926419"/>
          </a:xfrm>
          <a:prstGeom prst="rect">
            <a:avLst/>
          </a:prstGeom>
        </p:spPr>
      </p:pic>
    </p:spTree>
    <p:extLst>
      <p:ext uri="{BB962C8B-B14F-4D97-AF65-F5344CB8AC3E}">
        <p14:creationId xmlns:p14="http://schemas.microsoft.com/office/powerpoint/2010/main" val="84731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6" name="Picture 5" descr="A person standing in front of a book shelf&#10;&#10;Description automatically generated">
            <a:extLst>
              <a:ext uri="{FF2B5EF4-FFF2-40B4-BE49-F238E27FC236}">
                <a16:creationId xmlns:a16="http://schemas.microsoft.com/office/drawing/2014/main" id="{1E4A89BB-A2F1-4B30-B7E3-F3A459CCFD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499"/>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3" name="Picture 2">
            <a:extLst>
              <a:ext uri="{FF2B5EF4-FFF2-40B4-BE49-F238E27FC236}">
                <a16:creationId xmlns:a16="http://schemas.microsoft.com/office/drawing/2014/main" id="{B94ACA0E-F1F8-47EC-879D-9A709E5C94D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51011"/>
            <a:ext cx="2275126" cy="926419"/>
          </a:xfrm>
          <a:prstGeom prst="rect">
            <a:avLst/>
          </a:prstGeom>
        </p:spPr>
      </p:pic>
    </p:spTree>
    <p:extLst>
      <p:ext uri="{BB962C8B-B14F-4D97-AF65-F5344CB8AC3E}">
        <p14:creationId xmlns:p14="http://schemas.microsoft.com/office/powerpoint/2010/main" val="263089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CF960EE-8DC8-4173-BF12-4C9ADB8232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750" y="0"/>
            <a:ext cx="9175750"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3" name="Picture 2">
            <a:extLst>
              <a:ext uri="{FF2B5EF4-FFF2-40B4-BE49-F238E27FC236}">
                <a16:creationId xmlns:a16="http://schemas.microsoft.com/office/drawing/2014/main" id="{B94ACA0E-F1F8-47EC-879D-9A709E5C94D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51011"/>
            <a:ext cx="2275126" cy="926419"/>
          </a:xfrm>
          <a:prstGeom prst="rect">
            <a:avLst/>
          </a:prstGeom>
        </p:spPr>
      </p:pic>
    </p:spTree>
    <p:extLst>
      <p:ext uri="{BB962C8B-B14F-4D97-AF65-F5344CB8AC3E}">
        <p14:creationId xmlns:p14="http://schemas.microsoft.com/office/powerpoint/2010/main" val="115708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pic>
        <p:nvPicPr>
          <p:cNvPr id="3" name="Picture 2">
            <a:extLst>
              <a:ext uri="{FF2B5EF4-FFF2-40B4-BE49-F238E27FC236}">
                <a16:creationId xmlns:a16="http://schemas.microsoft.com/office/drawing/2014/main" id="{418A63B9-3A2B-41EB-A9E7-DFEEE1CAE7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4268" y="4225393"/>
            <a:ext cx="1977247" cy="805125"/>
          </a:xfrm>
          <a:prstGeom prst="rect">
            <a:avLst/>
          </a:prstGeom>
        </p:spPr>
      </p:pic>
    </p:spTree>
    <p:extLst>
      <p:ext uri="{BB962C8B-B14F-4D97-AF65-F5344CB8AC3E}">
        <p14:creationId xmlns:p14="http://schemas.microsoft.com/office/powerpoint/2010/main" val="194502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2"/>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7"/>
            <a:ext cx="9144000" cy="1642533"/>
          </a:xfrm>
          <a:prstGeom prst="rect">
            <a:avLst/>
          </a:prstGeom>
        </p:spPr>
        <p:txBody>
          <a:bodyPr vert="horz" lIns="360000" tIns="360000" rIns="360000" bIns="0"/>
          <a:lstStyle>
            <a:lvl1pPr marL="180000" indent="-180000">
              <a:spcBef>
                <a:spcPts val="750"/>
              </a:spcBef>
              <a:buFont typeface="Arial"/>
              <a:buChar char="•"/>
              <a:defRPr sz="1400" baseline="0">
                <a:solidFill>
                  <a:srgbClr val="3C3C3B"/>
                </a:solidFill>
              </a:defRPr>
            </a:lvl1pPr>
            <a:lvl2pPr marL="742950" indent="-285750">
              <a:buFont typeface="Arial"/>
              <a:buChar char="•"/>
              <a:defRPr sz="1400">
                <a:solidFill>
                  <a:srgbClr val="191446"/>
                </a:solidFill>
              </a:defRPr>
            </a:lvl2pPr>
            <a:lvl3pPr marL="1200150" indent="-285750">
              <a:buFont typeface="Arial"/>
              <a:buChar char="•"/>
              <a:defRPr sz="1400">
                <a:solidFill>
                  <a:srgbClr val="191446"/>
                </a:solidFill>
              </a:defRPr>
            </a:lvl3pPr>
            <a:lvl4pPr marL="1657350" indent="-285750">
              <a:buFont typeface="Arial"/>
              <a:buChar char="•"/>
              <a:defRPr sz="1400">
                <a:solidFill>
                  <a:srgbClr val="191446"/>
                </a:solidFill>
              </a:defRPr>
            </a:lvl4pPr>
            <a:lvl5pPr marL="2114550" indent="-285750">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pic>
        <p:nvPicPr>
          <p:cNvPr id="8" name="Picture 7" descr="Icon&#10;&#10;Description automatically generated with low confidence">
            <a:extLst>
              <a:ext uri="{FF2B5EF4-FFF2-40B4-BE49-F238E27FC236}">
                <a16:creationId xmlns:a16="http://schemas.microsoft.com/office/drawing/2014/main" id="{48A27CF7-09A2-437F-AA90-77C375EFEF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0" y="1"/>
            <a:ext cx="4572000" cy="2571750"/>
          </a:xfrm>
          <a:prstGeom prst="rect">
            <a:avLst/>
          </a:prstGeom>
        </p:spPr>
      </p:pic>
    </p:spTree>
    <p:extLst>
      <p:ext uri="{BB962C8B-B14F-4D97-AF65-F5344CB8AC3E}">
        <p14:creationId xmlns:p14="http://schemas.microsoft.com/office/powerpoint/2010/main" val="1624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pic>
        <p:nvPicPr>
          <p:cNvPr id="3" name="Picture 2">
            <a:extLst>
              <a:ext uri="{FF2B5EF4-FFF2-40B4-BE49-F238E27FC236}">
                <a16:creationId xmlns:a16="http://schemas.microsoft.com/office/drawing/2014/main" id="{418A63B9-3A2B-41EB-A9E7-DFEEE1CAE7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4268" y="4225393"/>
            <a:ext cx="1977247" cy="805125"/>
          </a:xfrm>
          <a:prstGeom prst="rect">
            <a:avLst/>
          </a:prstGeom>
        </p:spPr>
      </p:pic>
    </p:spTree>
    <p:extLst>
      <p:ext uri="{BB962C8B-B14F-4D97-AF65-F5344CB8AC3E}">
        <p14:creationId xmlns:p14="http://schemas.microsoft.com/office/powerpoint/2010/main" val="195245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2"/>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7"/>
            <a:ext cx="9144000" cy="1642533"/>
          </a:xfrm>
          <a:prstGeom prst="rect">
            <a:avLst/>
          </a:prstGeom>
        </p:spPr>
        <p:txBody>
          <a:bodyPr vert="horz" lIns="360000" tIns="360000" rIns="360000" bIns="0"/>
          <a:lstStyle>
            <a:lvl1pPr marL="180000" indent="-180000">
              <a:spcBef>
                <a:spcPts val="750"/>
              </a:spcBef>
              <a:buFont typeface="Arial"/>
              <a:buChar char="•"/>
              <a:defRPr sz="1400" baseline="0">
                <a:solidFill>
                  <a:srgbClr val="3C3C3B"/>
                </a:solidFill>
              </a:defRPr>
            </a:lvl1pPr>
            <a:lvl2pPr marL="742950" indent="-285750">
              <a:buFont typeface="Arial"/>
              <a:buChar char="•"/>
              <a:defRPr sz="1400">
                <a:solidFill>
                  <a:srgbClr val="191446"/>
                </a:solidFill>
              </a:defRPr>
            </a:lvl2pPr>
            <a:lvl3pPr marL="1200150" indent="-285750">
              <a:buFont typeface="Arial"/>
              <a:buChar char="•"/>
              <a:defRPr sz="1400">
                <a:solidFill>
                  <a:srgbClr val="191446"/>
                </a:solidFill>
              </a:defRPr>
            </a:lvl3pPr>
            <a:lvl4pPr marL="1657350" indent="-285750">
              <a:buFont typeface="Arial"/>
              <a:buChar char="•"/>
              <a:defRPr sz="1400">
                <a:solidFill>
                  <a:srgbClr val="191446"/>
                </a:solidFill>
              </a:defRPr>
            </a:lvl4pPr>
            <a:lvl5pPr marL="2114550" indent="-285750">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pic>
        <p:nvPicPr>
          <p:cNvPr id="8" name="Picture 7" descr="Icon&#10;&#10;Description automatically generated with low confidence">
            <a:extLst>
              <a:ext uri="{FF2B5EF4-FFF2-40B4-BE49-F238E27FC236}">
                <a16:creationId xmlns:a16="http://schemas.microsoft.com/office/drawing/2014/main" id="{48A27CF7-09A2-437F-AA90-77C375EFEF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0" y="1"/>
            <a:ext cx="4572000" cy="2571750"/>
          </a:xfrm>
          <a:prstGeom prst="rect">
            <a:avLst/>
          </a:prstGeom>
        </p:spPr>
      </p:pic>
    </p:spTree>
    <p:extLst>
      <p:ext uri="{BB962C8B-B14F-4D97-AF65-F5344CB8AC3E}">
        <p14:creationId xmlns:p14="http://schemas.microsoft.com/office/powerpoint/2010/main" val="172255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spTree>
    <p:extLst>
      <p:ext uri="{BB962C8B-B14F-4D97-AF65-F5344CB8AC3E}">
        <p14:creationId xmlns:p14="http://schemas.microsoft.com/office/powerpoint/2010/main" val="22603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901" y="2"/>
            <a:ext cx="8712200" cy="642938"/>
          </a:xfrm>
          <a:prstGeom prst="rect">
            <a:avLst/>
          </a:prstGeom>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idx="1"/>
          </p:nvPr>
        </p:nvSpPr>
        <p:spPr>
          <a:xfrm>
            <a:off x="457201" y="951314"/>
            <a:ext cx="8229600" cy="3394474"/>
          </a:xfrm>
          <a:prstGeom prst="rect">
            <a:avLst/>
          </a:prstGeom>
        </p:spPr>
        <p:txBody>
          <a:bodyPr/>
          <a:lstStyle>
            <a:lvl1pPr>
              <a:defRPr>
                <a:latin typeface="Nunito Regular"/>
              </a:defRPr>
            </a:lvl1pPr>
            <a:lvl2pPr>
              <a:defRPr>
                <a:latin typeface="Nunito Regular"/>
              </a:defRPr>
            </a:lvl2pPr>
            <a:lvl3pPr>
              <a:defRPr>
                <a:latin typeface="Nunito Regular"/>
              </a:defRPr>
            </a:lvl3pPr>
            <a:lvl4pPr>
              <a:defRPr>
                <a:latin typeface="Nunito Regular"/>
              </a:defRPr>
            </a:lvl4pPr>
            <a:lvl5pPr>
              <a:defRPr>
                <a:latin typeface="Nuni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4087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2" descr="Boy_Culture_7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7" name="Picture 6" descr="Preservica_RGB-Logo_White_Main Logo_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6777" y="4335203"/>
            <a:ext cx="1868423" cy="513369"/>
          </a:xfrm>
          <a:prstGeom prst="rect">
            <a:avLst/>
          </a:prstGeom>
        </p:spPr>
      </p:pic>
    </p:spTree>
    <p:extLst>
      <p:ext uri="{BB962C8B-B14F-4D97-AF65-F5344CB8AC3E}">
        <p14:creationId xmlns:p14="http://schemas.microsoft.com/office/powerpoint/2010/main" val="278958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Boy_Culture_7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800"/>
            </a:lvl1pPr>
            <a:lvl2pPr marL="457189" indent="0">
              <a:buNone/>
              <a:defRPr sz="1800"/>
            </a:lvl2pPr>
            <a:lvl3pPr marL="914378" indent="0">
              <a:buNone/>
              <a:defRPr sz="1800"/>
            </a:lvl3pPr>
            <a:lvl4pPr marL="1371566" indent="0">
              <a:buNone/>
              <a:defRPr sz="1800"/>
            </a:lvl4pPr>
            <a:lvl5pPr marL="1828754" indent="0">
              <a:buNone/>
              <a:defRPr sz="1800"/>
            </a:lvl5pPr>
          </a:lstStyle>
          <a:p>
            <a:pPr lvl="0"/>
            <a:r>
              <a:rPr lang="en-GB"/>
              <a:t>Copy</a:t>
            </a:r>
            <a:endParaRPr lang="en-US"/>
          </a:p>
        </p:txBody>
      </p:sp>
      <p:sp>
        <p:nvSpPr>
          <p:cNvPr id="18" name="Text Placeholder 17"/>
          <p:cNvSpPr>
            <a:spLocks noGrp="1"/>
          </p:cNvSpPr>
          <p:nvPr>
            <p:ph type="body" sz="quarter" idx="13" hasCustomPrompt="1"/>
          </p:nvPr>
        </p:nvSpPr>
        <p:spPr>
          <a:xfrm>
            <a:off x="1" y="1"/>
            <a:ext cx="4357688" cy="2347913"/>
          </a:xfrm>
          <a:prstGeom prst="rect">
            <a:avLst/>
          </a:prstGeom>
        </p:spPr>
        <p:txBody>
          <a:bodyPr vert="horz" lIns="360000" tIns="432000" rIns="720000" bIns="0"/>
          <a:lstStyle>
            <a:lvl1pPr marL="0" indent="0">
              <a:lnSpc>
                <a:spcPct val="100000"/>
              </a:lnSpc>
              <a:buNone/>
              <a:defRPr sz="4400">
                <a:latin typeface="+mj-lt"/>
              </a:defRPr>
            </a:lvl1pPr>
            <a:lvl2pPr marL="457189" indent="0">
              <a:buNone/>
              <a:defRPr sz="4400"/>
            </a:lvl2pPr>
            <a:lvl3pPr marL="914378" indent="0">
              <a:buNone/>
              <a:defRPr sz="4400"/>
            </a:lvl3pPr>
            <a:lvl4pPr marL="1371566" indent="0">
              <a:buNone/>
              <a:defRPr sz="4400"/>
            </a:lvl4pPr>
            <a:lvl5pPr marL="1828754" indent="0">
              <a:buNone/>
              <a:defRPr sz="4400"/>
            </a:lvl5pPr>
          </a:lstStyle>
          <a:p>
            <a:pPr lvl="0"/>
            <a:r>
              <a:rPr lang="en-GB"/>
              <a:t>Title</a:t>
            </a:r>
            <a:endParaRPr lang="en-US"/>
          </a:p>
        </p:txBody>
      </p:sp>
      <p:pic>
        <p:nvPicPr>
          <p:cNvPr id="7" name="Picture 6" descr="Preservica_RGB-Logo_White_Main Logo_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6777" y="4335203"/>
            <a:ext cx="1868423" cy="513369"/>
          </a:xfrm>
          <a:prstGeom prst="rect">
            <a:avLst/>
          </a:prstGeom>
        </p:spPr>
      </p:pic>
    </p:spTree>
    <p:extLst>
      <p:ext uri="{BB962C8B-B14F-4D97-AF65-F5344CB8AC3E}">
        <p14:creationId xmlns:p14="http://schemas.microsoft.com/office/powerpoint/2010/main" val="414574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pic>
        <p:nvPicPr>
          <p:cNvPr id="3" name="Picture 2">
            <a:extLst>
              <a:ext uri="{FF2B5EF4-FFF2-40B4-BE49-F238E27FC236}">
                <a16:creationId xmlns:a16="http://schemas.microsoft.com/office/drawing/2014/main" id="{418A63B9-3A2B-41EB-A9E7-DFEEE1CAE7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4269" y="4225394"/>
            <a:ext cx="1977247" cy="805125"/>
          </a:xfrm>
          <a:prstGeom prst="rect">
            <a:avLst/>
          </a:prstGeom>
        </p:spPr>
      </p:pic>
    </p:spTree>
    <p:extLst>
      <p:ext uri="{BB962C8B-B14F-4D97-AF65-F5344CB8AC3E}">
        <p14:creationId xmlns:p14="http://schemas.microsoft.com/office/powerpoint/2010/main" val="357391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3"/>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8"/>
            <a:ext cx="9144000" cy="1642533"/>
          </a:xfrm>
          <a:prstGeom prst="rect">
            <a:avLst/>
          </a:prstGeom>
        </p:spPr>
        <p:txBody>
          <a:bodyPr vert="horz" lIns="360000" tIns="360000" rIns="360000" bIns="0"/>
          <a:lstStyle>
            <a:lvl1pPr marL="179996" indent="-179996">
              <a:spcBef>
                <a:spcPts val="750"/>
              </a:spcBef>
              <a:buFont typeface="Arial"/>
              <a:buChar char="•"/>
              <a:defRPr sz="1400" baseline="0">
                <a:solidFill>
                  <a:srgbClr val="3C3C3B"/>
                </a:solidFill>
              </a:defRPr>
            </a:lvl1pPr>
            <a:lvl2pPr marL="742931" indent="-285743">
              <a:buFont typeface="Arial"/>
              <a:buChar char="•"/>
              <a:defRPr sz="1400">
                <a:solidFill>
                  <a:srgbClr val="191446"/>
                </a:solidFill>
              </a:defRPr>
            </a:lvl2pPr>
            <a:lvl3pPr marL="1200120" indent="-285743">
              <a:buFont typeface="Arial"/>
              <a:buChar char="•"/>
              <a:defRPr sz="1400">
                <a:solidFill>
                  <a:srgbClr val="191446"/>
                </a:solidFill>
              </a:defRPr>
            </a:lvl3pPr>
            <a:lvl4pPr marL="1657309" indent="-285743">
              <a:buFont typeface="Arial"/>
              <a:buChar char="•"/>
              <a:defRPr sz="1400">
                <a:solidFill>
                  <a:srgbClr val="191446"/>
                </a:solidFill>
              </a:defRPr>
            </a:lvl4pPr>
            <a:lvl5pPr marL="2114498" indent="-285743">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pic>
        <p:nvPicPr>
          <p:cNvPr id="8" name="Picture 7" descr="Icon&#10;&#10;Description automatically generated with low confidence">
            <a:extLst>
              <a:ext uri="{FF2B5EF4-FFF2-40B4-BE49-F238E27FC236}">
                <a16:creationId xmlns:a16="http://schemas.microsoft.com/office/drawing/2014/main" id="{48A27CF7-09A2-437F-AA90-77C375EFEF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0" y="1"/>
            <a:ext cx="4572000" cy="2571750"/>
          </a:xfrm>
          <a:prstGeom prst="rect">
            <a:avLst/>
          </a:prstGeom>
        </p:spPr>
      </p:pic>
    </p:spTree>
    <p:extLst>
      <p:ext uri="{BB962C8B-B14F-4D97-AF65-F5344CB8AC3E}">
        <p14:creationId xmlns:p14="http://schemas.microsoft.com/office/powerpoint/2010/main" val="264990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spTree>
    <p:extLst>
      <p:ext uri="{BB962C8B-B14F-4D97-AF65-F5344CB8AC3E}">
        <p14:creationId xmlns:p14="http://schemas.microsoft.com/office/powerpoint/2010/main" val="2940497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lide with Sub title">
    <p:spTree>
      <p:nvGrpSpPr>
        <p:cNvPr id="1" name=""/>
        <p:cNvGrpSpPr/>
        <p:nvPr/>
      </p:nvGrpSpPr>
      <p:grpSpPr>
        <a:xfrm>
          <a:off x="0" y="0"/>
          <a:ext cx="0" cy="0"/>
          <a:chOff x="0" y="0"/>
          <a:chExt cx="0" cy="0"/>
        </a:xfrm>
      </p:grpSpPr>
      <p:pic>
        <p:nvPicPr>
          <p:cNvPr id="4" name="Picture 3" descr="A computer on a table&#10;&#10;Description automatically generated with medium confidence">
            <a:extLst>
              <a:ext uri="{FF2B5EF4-FFF2-40B4-BE49-F238E27FC236}">
                <a16:creationId xmlns:a16="http://schemas.microsoft.com/office/drawing/2014/main" id="{91D9F9BC-D2EF-494C-A201-97E3CA3B7D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620"/>
            <a:ext cx="9144000" cy="5143147"/>
          </a:xfrm>
          <a:prstGeom prst="rect">
            <a:avLst/>
          </a:prstGeom>
        </p:spPr>
      </p:pic>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pic>
        <p:nvPicPr>
          <p:cNvPr id="6" name="Picture 5" descr="Preservica_RGB Logo_White_2_Main Logo_04.png">
            <a:extLst>
              <a:ext uri="{FF2B5EF4-FFF2-40B4-BE49-F238E27FC236}">
                <a16:creationId xmlns:a16="http://schemas.microsoft.com/office/drawing/2014/main" id="{33C3BC5E-ED08-48BA-B843-AEA7AE6E2A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1878634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lide with Sub title">
    <p:spTree>
      <p:nvGrpSpPr>
        <p:cNvPr id="1" name=""/>
        <p:cNvGrpSpPr/>
        <p:nvPr/>
      </p:nvGrpSpPr>
      <p:grpSpPr>
        <a:xfrm>
          <a:off x="0" y="0"/>
          <a:ext cx="0" cy="0"/>
          <a:chOff x="0" y="0"/>
          <a:chExt cx="0" cy="0"/>
        </a:xfrm>
      </p:grpSpPr>
      <p:pic>
        <p:nvPicPr>
          <p:cNvPr id="5" name="Picture 4" descr="A computer on a table&#10;&#10;Description automatically generated with medium confidence">
            <a:extLst>
              <a:ext uri="{FF2B5EF4-FFF2-40B4-BE49-F238E27FC236}">
                <a16:creationId xmlns:a16="http://schemas.microsoft.com/office/drawing/2014/main" id="{DE29273E-8FAB-4A22-BB73-D3F43324A8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pic>
        <p:nvPicPr>
          <p:cNvPr id="6" name="Picture 5" descr="Preservica_RGB Logo_White_2_Main Logo_04.png">
            <a:extLst>
              <a:ext uri="{FF2B5EF4-FFF2-40B4-BE49-F238E27FC236}">
                <a16:creationId xmlns:a16="http://schemas.microsoft.com/office/drawing/2014/main" id="{33C3BC5E-ED08-48BA-B843-AEA7AE6E2A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1525178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Slide with Sub title">
    <p:spTree>
      <p:nvGrpSpPr>
        <p:cNvPr id="1" name=""/>
        <p:cNvGrpSpPr/>
        <p:nvPr/>
      </p:nvGrpSpPr>
      <p:grpSpPr>
        <a:xfrm>
          <a:off x="0" y="0"/>
          <a:ext cx="0" cy="0"/>
          <a:chOff x="0" y="0"/>
          <a:chExt cx="0" cy="0"/>
        </a:xfrm>
      </p:grpSpPr>
      <p:pic>
        <p:nvPicPr>
          <p:cNvPr id="4" name="Picture 3" descr="A computer on a table&#10;&#10;Description automatically generated with medium confidence">
            <a:extLst>
              <a:ext uri="{FF2B5EF4-FFF2-40B4-BE49-F238E27FC236}">
                <a16:creationId xmlns:a16="http://schemas.microsoft.com/office/drawing/2014/main" id="{46EC03AB-D32F-4F0B-809F-0B4EACEED3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147"/>
          </a:xfrm>
          <a:prstGeom prst="rect">
            <a:avLst/>
          </a:prstGeom>
        </p:spPr>
      </p:pic>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pic>
        <p:nvPicPr>
          <p:cNvPr id="6" name="Picture 5" descr="Preservica_RGB Logo_White_2_Main Logo_04.png">
            <a:extLst>
              <a:ext uri="{FF2B5EF4-FFF2-40B4-BE49-F238E27FC236}">
                <a16:creationId xmlns:a16="http://schemas.microsoft.com/office/drawing/2014/main" id="{33C3BC5E-ED08-48BA-B843-AEA7AE6E2A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4272305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2"/>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7"/>
            <a:ext cx="9144000" cy="1642533"/>
          </a:xfrm>
          <a:prstGeom prst="rect">
            <a:avLst/>
          </a:prstGeom>
        </p:spPr>
        <p:txBody>
          <a:bodyPr vert="horz" lIns="360000" tIns="360000" rIns="360000" bIns="0"/>
          <a:lstStyle>
            <a:lvl1pPr marL="180000" indent="-180000">
              <a:spcBef>
                <a:spcPts val="750"/>
              </a:spcBef>
              <a:buFont typeface="Arial"/>
              <a:buChar char="•"/>
              <a:defRPr sz="1400" baseline="0">
                <a:solidFill>
                  <a:srgbClr val="3C3C3B"/>
                </a:solidFill>
              </a:defRPr>
            </a:lvl1pPr>
            <a:lvl2pPr marL="742950" indent="-285750">
              <a:buFont typeface="Arial"/>
              <a:buChar char="•"/>
              <a:defRPr sz="1400">
                <a:solidFill>
                  <a:srgbClr val="191446"/>
                </a:solidFill>
              </a:defRPr>
            </a:lvl2pPr>
            <a:lvl3pPr marL="1200150" indent="-285750">
              <a:buFont typeface="Arial"/>
              <a:buChar char="•"/>
              <a:defRPr sz="1400">
                <a:solidFill>
                  <a:srgbClr val="191446"/>
                </a:solidFill>
              </a:defRPr>
            </a:lvl3pPr>
            <a:lvl4pPr marL="1657350" indent="-285750">
              <a:buFont typeface="Arial"/>
              <a:buChar char="•"/>
              <a:defRPr sz="1400">
                <a:solidFill>
                  <a:srgbClr val="191446"/>
                </a:solidFill>
              </a:defRPr>
            </a:lvl4pPr>
            <a:lvl5pPr marL="2114550" indent="-285750">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Tree>
    <p:extLst>
      <p:ext uri="{BB962C8B-B14F-4D97-AF65-F5344CB8AC3E}">
        <p14:creationId xmlns:p14="http://schemas.microsoft.com/office/powerpoint/2010/main" val="2126723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2" name="Picture 1" descr="Blog Overlay_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667500" cy="5143500"/>
          </a:xfrm>
          <a:prstGeom prst="rect">
            <a:avLst/>
          </a:prstGeom>
        </p:spPr>
      </p:pic>
      <p:sp>
        <p:nvSpPr>
          <p:cNvPr id="3" name="Text Placeholder 2"/>
          <p:cNvSpPr>
            <a:spLocks noGrp="1"/>
          </p:cNvSpPr>
          <p:nvPr>
            <p:ph type="body" sz="quarter" idx="10" hasCustomPrompt="1"/>
          </p:nvPr>
        </p:nvSpPr>
        <p:spPr>
          <a:xfrm>
            <a:off x="0" y="0"/>
            <a:ext cx="5183188" cy="2652210"/>
          </a:xfrm>
          <a:prstGeom prst="rect">
            <a:avLst/>
          </a:prstGeom>
        </p:spPr>
        <p:txBody>
          <a:bodyPr vert="horz" lIns="360000" tIns="432000" rIns="720000" bIns="0"/>
          <a:lstStyle>
            <a:lvl1pPr marL="0" indent="0">
              <a:buNone/>
              <a:defRPr sz="3600">
                <a:latin typeface="+mj-lt"/>
              </a:defRPr>
            </a:lvl1pPr>
          </a:lstStyle>
          <a:p>
            <a:pPr lvl="0"/>
            <a:r>
              <a:rPr lang="en-GB"/>
              <a:t>Heading</a:t>
            </a:r>
            <a:endParaRPr lang="en-US"/>
          </a:p>
        </p:txBody>
      </p:sp>
      <p:pic>
        <p:nvPicPr>
          <p:cNvPr id="6" name="Picture 5"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1383652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 name="Picture 1" descr="Blog Overlay_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6" name="Picture 5"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131221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DFC514-5E3C-4AF0-B130-7C31756E80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7" name="Picture 6" descr="Preservica_RGB-Logo_White_Main Logo_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6777" y="4335203"/>
            <a:ext cx="1868423" cy="513369"/>
          </a:xfrm>
          <a:prstGeom prst="rect">
            <a:avLst/>
          </a:prstGeom>
        </p:spPr>
      </p:pic>
    </p:spTree>
    <p:extLst>
      <p:ext uri="{BB962C8B-B14F-4D97-AF65-F5344CB8AC3E}">
        <p14:creationId xmlns:p14="http://schemas.microsoft.com/office/powerpoint/2010/main" val="35967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2" name="Picture 1" descr="Blog Overlay_02.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5280377" cy="5143500"/>
          </a:xfrm>
          <a:prstGeom prst="rect">
            <a:avLst/>
          </a:prstGeom>
        </p:spPr>
      </p:pic>
      <p:sp>
        <p:nvSpPr>
          <p:cNvPr id="3" name="Text Placeholder 2"/>
          <p:cNvSpPr>
            <a:spLocks noGrp="1"/>
          </p:cNvSpPr>
          <p:nvPr>
            <p:ph type="body" sz="quarter" idx="10" hasCustomPrompt="1"/>
          </p:nvPr>
        </p:nvSpPr>
        <p:spPr>
          <a:xfrm>
            <a:off x="0" y="0"/>
            <a:ext cx="5183188" cy="2652210"/>
          </a:xfrm>
          <a:prstGeom prst="rect">
            <a:avLst/>
          </a:prstGeom>
        </p:spPr>
        <p:txBody>
          <a:bodyPr vert="horz" lIns="360000" tIns="432000" rIns="720000" bIns="0"/>
          <a:lstStyle>
            <a:lvl1pPr marL="0" indent="0">
              <a:buNone/>
              <a:defRPr sz="3600">
                <a:latin typeface="+mj-lt"/>
              </a:defRPr>
            </a:lvl1pPr>
          </a:lstStyle>
          <a:p>
            <a:pPr lvl="0"/>
            <a:r>
              <a:rPr lang="en-GB"/>
              <a:t>Heading</a:t>
            </a:r>
            <a:endParaRPr lang="en-US"/>
          </a:p>
        </p:txBody>
      </p:sp>
      <p:pic>
        <p:nvPicPr>
          <p:cNvPr id="6" name="Picture 5"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3739637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6" name="Picture 5" descr="Blog Overlay_02.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5280377" cy="5143500"/>
          </a:xfrm>
          <a:prstGeom prst="rect">
            <a:avLst/>
          </a:prstGeom>
        </p:spPr>
      </p:pic>
      <p:sp>
        <p:nvSpPr>
          <p:cNvPr id="3" name="Text Placeholder 2"/>
          <p:cNvSpPr>
            <a:spLocks noGrp="1"/>
          </p:cNvSpPr>
          <p:nvPr>
            <p:ph type="body" sz="quarter" idx="10" hasCustomPrompt="1"/>
          </p:nvPr>
        </p:nvSpPr>
        <p:spPr>
          <a:xfrm>
            <a:off x="0" y="0"/>
            <a:ext cx="5183188" cy="2652210"/>
          </a:xfrm>
          <a:prstGeom prst="rect">
            <a:avLst/>
          </a:prstGeom>
        </p:spPr>
        <p:txBody>
          <a:bodyPr vert="horz" lIns="360000" tIns="432000" rIns="720000" bIns="0"/>
          <a:lstStyle>
            <a:lvl1pPr marL="0" indent="0">
              <a:buNone/>
              <a:defRPr sz="3600">
                <a:latin typeface="+mj-lt"/>
              </a:defRPr>
            </a:lvl1pPr>
          </a:lstStyle>
          <a:p>
            <a:pPr lvl="0"/>
            <a:r>
              <a:rPr lang="en-GB"/>
              <a:t>Heading</a:t>
            </a:r>
            <a:endParaRPr lang="en-US"/>
          </a:p>
        </p:txBody>
      </p:sp>
      <p:pic>
        <p:nvPicPr>
          <p:cNvPr id="7" name="Picture 6"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3932743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3" name="Picture 2" descr="Untitled-15.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5458178" cy="5143500"/>
          </a:xfrm>
          <a:prstGeom prst="rect">
            <a:avLst/>
          </a:prstGeom>
        </p:spPr>
      </p:pic>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6" name="Picture 5"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3756170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Vertical Title and Text">
    <p:bg>
      <p:bgRef idx="1001">
        <a:schemeClr val="bg2"/>
      </p:bgRef>
    </p:bg>
    <p:spTree>
      <p:nvGrpSpPr>
        <p:cNvPr id="1" name=""/>
        <p:cNvGrpSpPr/>
        <p:nvPr/>
      </p:nvGrpSpPr>
      <p:grpSpPr>
        <a:xfrm>
          <a:off x="0" y="0"/>
          <a:ext cx="0" cy="0"/>
          <a:chOff x="0" y="0"/>
          <a:chExt cx="0" cy="0"/>
        </a:xfrm>
      </p:grpSpPr>
      <p:pic>
        <p:nvPicPr>
          <p:cNvPr id="3" name="Picture 2" descr="Green_Blog Overlay_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214938" cy="5143500"/>
          </a:xfrm>
          <a:prstGeom prst="rect">
            <a:avLst/>
          </a:prstGeom>
        </p:spPr>
      </p:pic>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7" name="Picture 6"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81916463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Vertical Title and Text">
    <p:bg>
      <p:bgRef idx="1001">
        <a:schemeClr val="bg2"/>
      </p:bgRef>
    </p:bg>
    <p:spTree>
      <p:nvGrpSpPr>
        <p:cNvPr id="1" name=""/>
        <p:cNvGrpSpPr/>
        <p:nvPr/>
      </p:nvGrpSpPr>
      <p:grpSpPr>
        <a:xfrm>
          <a:off x="0" y="0"/>
          <a:ext cx="0" cy="0"/>
          <a:chOff x="0" y="0"/>
          <a:chExt cx="0" cy="0"/>
        </a:xfrm>
      </p:grpSpPr>
      <p:pic>
        <p:nvPicPr>
          <p:cNvPr id="5" name="Picture 4" descr="Green_Blog Overlay_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700838" cy="5143500"/>
          </a:xfrm>
          <a:prstGeom prst="rect">
            <a:avLst/>
          </a:prstGeom>
        </p:spPr>
      </p:pic>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9" name="Picture 8"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146727235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Vertical Title and Text">
    <p:bg>
      <p:bgPr>
        <a:gradFill flip="none" rotWithShape="1">
          <a:gsLst>
            <a:gs pos="0">
              <a:srgbClr val="69C3AF"/>
            </a:gs>
            <a:gs pos="100000">
              <a:srgbClr val="195FAA"/>
            </a:gs>
            <a:gs pos="40000">
              <a:srgbClr val="41B9C3"/>
            </a:gs>
            <a:gs pos="70000">
              <a:srgbClr val="009BC3"/>
            </a:gs>
          </a:gsLst>
          <a:lin ang="1200000" scaled="0"/>
          <a:tileRect/>
        </a:gradFill>
        <a:effectLst/>
      </p:bgPr>
    </p:bg>
    <p:spTree>
      <p:nvGrpSpPr>
        <p:cNvPr id="1" name=""/>
        <p:cNvGrpSpPr/>
        <p:nvPr/>
      </p:nvGrpSpPr>
      <p:grpSpPr>
        <a:xfrm>
          <a:off x="0" y="0"/>
          <a:ext cx="0" cy="0"/>
          <a:chOff x="0" y="0"/>
          <a:chExt cx="0" cy="0"/>
        </a:xfrm>
      </p:grpSpPr>
      <p:pic>
        <p:nvPicPr>
          <p:cNvPr id="3" name="Picture 2" descr="Green_Blog Overlay_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214938" cy="5143500"/>
          </a:xfrm>
          <a:prstGeom prst="rect">
            <a:avLst/>
          </a:prstGeom>
        </p:spPr>
      </p:pic>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7" name="Picture 6"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102152831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Vertical Title and Text">
    <p:bg>
      <p:bgPr>
        <a:gradFill flip="none" rotWithShape="1">
          <a:gsLst>
            <a:gs pos="0">
              <a:srgbClr val="69C3AF"/>
            </a:gs>
            <a:gs pos="100000">
              <a:srgbClr val="195FAA"/>
            </a:gs>
            <a:gs pos="40000">
              <a:srgbClr val="41B9C3"/>
            </a:gs>
            <a:gs pos="70000">
              <a:srgbClr val="009BC3"/>
            </a:gs>
          </a:gsLst>
          <a:lin ang="1200000" scaled="0"/>
          <a:tileRect/>
        </a:gradFill>
        <a:effectLst/>
      </p:bgPr>
    </p:bg>
    <p:spTree>
      <p:nvGrpSpPr>
        <p:cNvPr id="1" name=""/>
        <p:cNvGrpSpPr/>
        <p:nvPr/>
      </p:nvGrpSpPr>
      <p:grpSpPr>
        <a:xfrm>
          <a:off x="0" y="0"/>
          <a:ext cx="0" cy="0"/>
          <a:chOff x="0" y="0"/>
          <a:chExt cx="0" cy="0"/>
        </a:xfrm>
      </p:grpSpPr>
      <p:pic>
        <p:nvPicPr>
          <p:cNvPr id="3" name="Picture 2" descr="Green_Blog Overlay_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700838" cy="5143500"/>
          </a:xfrm>
          <a:prstGeom prst="rect">
            <a:avLst/>
          </a:prstGeom>
        </p:spPr>
      </p:pic>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9" name="Picture 8"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3403908485"/>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Vertical Title and Text">
    <p:bg>
      <p:bgRef idx="1001">
        <a:schemeClr val="bg2"/>
      </p:bgRef>
    </p:bg>
    <p:spTree>
      <p:nvGrpSpPr>
        <p:cNvPr id="1" name=""/>
        <p:cNvGrpSpPr/>
        <p:nvPr/>
      </p:nvGrpSpPr>
      <p:grpSpPr>
        <a:xfrm>
          <a:off x="0" y="0"/>
          <a:ext cx="0" cy="0"/>
          <a:chOff x="0" y="0"/>
          <a:chExt cx="0" cy="0"/>
        </a:xfrm>
      </p:grpSpPr>
      <p:pic>
        <p:nvPicPr>
          <p:cNvPr id="3" name="Picture 2" descr="Pink_Blog Overlay_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310188" cy="5143500"/>
          </a:xfrm>
          <a:prstGeom prst="rect">
            <a:avLst/>
          </a:prstGeom>
        </p:spPr>
      </p:pic>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7" name="Picture 6"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161378742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Vertical Title and Text">
    <p:bg>
      <p:bgRef idx="1001">
        <a:schemeClr val="bg2"/>
      </p:bgRef>
    </p:bg>
    <p:spTree>
      <p:nvGrpSpPr>
        <p:cNvPr id="1" name=""/>
        <p:cNvGrpSpPr/>
        <p:nvPr/>
      </p:nvGrpSpPr>
      <p:grpSpPr>
        <a:xfrm>
          <a:off x="0" y="0"/>
          <a:ext cx="0" cy="0"/>
          <a:chOff x="0" y="0"/>
          <a:chExt cx="0" cy="0"/>
        </a:xfrm>
      </p:grpSpPr>
      <p:pic>
        <p:nvPicPr>
          <p:cNvPr id="2" name="Picture 1" descr="Pink_Blog Overlay_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667500" cy="5143500"/>
          </a:xfrm>
          <a:prstGeom prst="rect">
            <a:avLst/>
          </a:prstGeom>
        </p:spPr>
      </p:pic>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7" name="Picture 6"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38337965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Vertical Title and Text">
    <p:bg>
      <p:bgPr>
        <a:gradFill flip="none" rotWithShape="1">
          <a:gsLst>
            <a:gs pos="10000">
              <a:srgbClr val="AF5AA5"/>
            </a:gs>
            <a:gs pos="100000">
              <a:srgbClr val="3C237D"/>
            </a:gs>
            <a:gs pos="70000">
              <a:srgbClr val="784191"/>
            </a:gs>
            <a:gs pos="40000">
              <a:srgbClr val="784191"/>
            </a:gs>
          </a:gsLst>
          <a:lin ang="3600000" scaled="0"/>
          <a:tileRect/>
        </a:gradFill>
        <a:effectLst/>
      </p:bgPr>
    </p:bg>
    <p:spTree>
      <p:nvGrpSpPr>
        <p:cNvPr id="1" name=""/>
        <p:cNvGrpSpPr/>
        <p:nvPr/>
      </p:nvGrpSpPr>
      <p:grpSpPr>
        <a:xfrm>
          <a:off x="0" y="0"/>
          <a:ext cx="0" cy="0"/>
          <a:chOff x="0" y="0"/>
          <a:chExt cx="0" cy="0"/>
        </a:xfrm>
      </p:grpSpPr>
      <p:pic>
        <p:nvPicPr>
          <p:cNvPr id="3" name="Picture 2" descr="Pink_Blog Overlay_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310188" cy="5143500"/>
          </a:xfrm>
          <a:prstGeom prst="rect">
            <a:avLst/>
          </a:prstGeom>
        </p:spPr>
      </p:pic>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7" name="Picture 6"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26008209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circuit board&#10;&#10;Description automatically generated">
            <a:extLst>
              <a:ext uri="{FF2B5EF4-FFF2-40B4-BE49-F238E27FC236}">
                <a16:creationId xmlns:a16="http://schemas.microsoft.com/office/drawing/2014/main" id="{676B1DEF-97B7-4C58-9E8B-F5E6EC73F5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 y="0"/>
            <a:ext cx="9141768"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7" name="Picture 6" descr="Preservica_RGB-Logo_White_Main Logo_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6777" y="4335203"/>
            <a:ext cx="1868423" cy="513369"/>
          </a:xfrm>
          <a:prstGeom prst="rect">
            <a:avLst/>
          </a:prstGeom>
        </p:spPr>
      </p:pic>
    </p:spTree>
    <p:extLst>
      <p:ext uri="{BB962C8B-B14F-4D97-AF65-F5344CB8AC3E}">
        <p14:creationId xmlns:p14="http://schemas.microsoft.com/office/powerpoint/2010/main" val="34597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Vertical Title and Text">
    <p:bg>
      <p:bgPr>
        <a:gradFill flip="none" rotWithShape="1">
          <a:gsLst>
            <a:gs pos="10000">
              <a:srgbClr val="AF5AA5"/>
            </a:gs>
            <a:gs pos="100000">
              <a:srgbClr val="3C237D"/>
            </a:gs>
            <a:gs pos="70000">
              <a:srgbClr val="784191"/>
            </a:gs>
            <a:gs pos="40000">
              <a:srgbClr val="784191"/>
            </a:gs>
          </a:gsLst>
          <a:lin ang="3600000" scaled="0"/>
          <a:tileRect/>
        </a:gradFill>
        <a:effectLst/>
      </p:bgPr>
    </p:bg>
    <p:spTree>
      <p:nvGrpSpPr>
        <p:cNvPr id="1" name=""/>
        <p:cNvGrpSpPr/>
        <p:nvPr/>
      </p:nvGrpSpPr>
      <p:grpSpPr>
        <a:xfrm>
          <a:off x="0" y="0"/>
          <a:ext cx="0" cy="0"/>
          <a:chOff x="0" y="0"/>
          <a:chExt cx="0" cy="0"/>
        </a:xfrm>
      </p:grpSpPr>
      <p:pic>
        <p:nvPicPr>
          <p:cNvPr id="2" name="Picture 1" descr="Pink_Blog Overlay_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667500" cy="5143500"/>
          </a:xfrm>
          <a:prstGeom prst="rect">
            <a:avLst/>
          </a:prstGeom>
        </p:spPr>
      </p:pic>
      <p:sp>
        <p:nvSpPr>
          <p:cNvPr id="8" name="Text Placeholder 7"/>
          <p:cNvSpPr>
            <a:spLocks noGrp="1"/>
          </p:cNvSpPr>
          <p:nvPr>
            <p:ph type="body" sz="quarter" idx="10" hasCustomPrompt="1"/>
          </p:nvPr>
        </p:nvSpPr>
        <p:spPr>
          <a:xfrm>
            <a:off x="0" y="0"/>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80000" indent="-180000">
              <a:spcBef>
                <a:spcPts val="1000"/>
              </a:spcBef>
              <a:buFont typeface="Arial"/>
              <a:buChar char="•"/>
              <a:defRPr sz="1600"/>
            </a:lvl1pPr>
          </a:lstStyle>
          <a:p>
            <a:pPr lvl="0"/>
            <a:r>
              <a:rPr lang="en-GB"/>
              <a:t>Bullet points</a:t>
            </a:r>
            <a:endParaRPr lang="en-US"/>
          </a:p>
        </p:txBody>
      </p:sp>
      <p:pic>
        <p:nvPicPr>
          <p:cNvPr id="7" name="Picture 6"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45308126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pic>
        <p:nvPicPr>
          <p:cNvPr id="5" name="Picture 4" descr="Preservica_RGB Logo_Main Logo_02.png">
            <a:extLst>
              <a:ext uri="{FF2B5EF4-FFF2-40B4-BE49-F238E27FC236}">
                <a16:creationId xmlns:a16="http://schemas.microsoft.com/office/drawing/2014/main" id="{9BD39F7F-6157-4658-B8B8-4BD109FB9D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1135" y="4335046"/>
            <a:ext cx="1869887" cy="519745"/>
          </a:xfrm>
          <a:prstGeom prst="rect">
            <a:avLst/>
          </a:prstGeom>
        </p:spPr>
      </p:pic>
    </p:spTree>
    <p:extLst>
      <p:ext uri="{BB962C8B-B14F-4D97-AF65-F5344CB8AC3E}">
        <p14:creationId xmlns:p14="http://schemas.microsoft.com/office/powerpoint/2010/main" val="147902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descr="HeaderImageOverlaysPurple3.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190625"/>
          </a:xfrm>
          <a:prstGeom prst="rect">
            <a:avLst/>
          </a:prstGeom>
        </p:spPr>
      </p:pic>
      <p:sp>
        <p:nvSpPr>
          <p:cNvPr id="3" name="Text Placeholder 3"/>
          <p:cNvSpPr>
            <a:spLocks noGrp="1"/>
          </p:cNvSpPr>
          <p:nvPr>
            <p:ph type="body" sz="quarter" idx="10" hasCustomPrompt="1"/>
          </p:nvPr>
        </p:nvSpPr>
        <p:spPr>
          <a:xfrm>
            <a:off x="0" y="0"/>
            <a:ext cx="9144000" cy="1190625"/>
          </a:xfrm>
          <a:prstGeom prst="rect">
            <a:avLst/>
          </a:prstGeom>
        </p:spPr>
        <p:txBody>
          <a:bodyPr vert="horz" lIns="360000" tIns="432000" rIns="720000" bIns="0"/>
          <a:lstStyle>
            <a:lvl1pPr marL="0" indent="0">
              <a:buNone/>
              <a:defRPr sz="2400">
                <a:latin typeface="+mj-lt"/>
              </a:defRPr>
            </a:lvl1pPr>
          </a:lstStyle>
          <a:p>
            <a:pPr lvl="0"/>
            <a:r>
              <a:rPr lang="en-GB"/>
              <a:t>Heading</a:t>
            </a:r>
            <a:endParaRPr lang="en-US"/>
          </a:p>
        </p:txBody>
      </p:sp>
      <p:sp>
        <p:nvSpPr>
          <p:cNvPr id="4" name="Text Placeholder 11"/>
          <p:cNvSpPr>
            <a:spLocks noGrp="1"/>
          </p:cNvSpPr>
          <p:nvPr>
            <p:ph type="body" sz="quarter" idx="12" hasCustomPrompt="1"/>
          </p:nvPr>
        </p:nvSpPr>
        <p:spPr>
          <a:xfrm>
            <a:off x="0" y="1139829"/>
            <a:ext cx="9144000" cy="2918527"/>
          </a:xfrm>
          <a:prstGeom prst="rect">
            <a:avLst/>
          </a:prstGeom>
        </p:spPr>
        <p:txBody>
          <a:bodyPr vert="horz" lIns="360000" tIns="360000" rIns="360000" bIns="0"/>
          <a:lstStyle>
            <a:lvl1pPr marL="180000" indent="-180000">
              <a:spcBef>
                <a:spcPts val="750"/>
              </a:spcBef>
              <a:buFont typeface="Arial"/>
              <a:buChar char="•"/>
              <a:defRPr sz="1400" baseline="0">
                <a:solidFill>
                  <a:srgbClr val="3C3C3B"/>
                </a:solidFill>
              </a:defRPr>
            </a:lvl1pPr>
            <a:lvl2pPr marL="742950" indent="-285750">
              <a:buFont typeface="Arial"/>
              <a:buChar char="•"/>
              <a:defRPr sz="1400">
                <a:solidFill>
                  <a:srgbClr val="191446"/>
                </a:solidFill>
              </a:defRPr>
            </a:lvl2pPr>
            <a:lvl3pPr marL="1200150" indent="-285750">
              <a:buFont typeface="Arial"/>
              <a:buChar char="•"/>
              <a:defRPr sz="1400">
                <a:solidFill>
                  <a:srgbClr val="191446"/>
                </a:solidFill>
              </a:defRPr>
            </a:lvl3pPr>
            <a:lvl4pPr marL="1657350" indent="-285750">
              <a:buFont typeface="Arial"/>
              <a:buChar char="•"/>
              <a:defRPr sz="1400">
                <a:solidFill>
                  <a:srgbClr val="191446"/>
                </a:solidFill>
              </a:defRPr>
            </a:lvl4pPr>
            <a:lvl5pPr marL="2114550" indent="-285750">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pic>
        <p:nvPicPr>
          <p:cNvPr id="5" name="Picture 4" descr="Preservica_RGB Logo_Main Logo_02.png">
            <a:extLst>
              <a:ext uri="{FF2B5EF4-FFF2-40B4-BE49-F238E27FC236}">
                <a16:creationId xmlns:a16="http://schemas.microsoft.com/office/drawing/2014/main" id="{54C75263-0131-45EE-B2E8-6A4F16F3E1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5" y="4335046"/>
            <a:ext cx="1869887" cy="519745"/>
          </a:xfrm>
          <a:prstGeom prst="rect">
            <a:avLst/>
          </a:prstGeom>
        </p:spPr>
      </p:pic>
    </p:spTree>
    <p:extLst>
      <p:ext uri="{BB962C8B-B14F-4D97-AF65-F5344CB8AC3E}">
        <p14:creationId xmlns:p14="http://schemas.microsoft.com/office/powerpoint/2010/main" val="3427717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tx1">
            <a:lumMod val="85000"/>
          </a:schemeClr>
        </a:solidFill>
        <a:effectLst/>
      </p:bgPr>
    </p:bg>
    <p:spTree>
      <p:nvGrpSpPr>
        <p:cNvPr id="1" name=""/>
        <p:cNvGrpSpPr/>
        <p:nvPr/>
      </p:nvGrpSpPr>
      <p:grpSpPr>
        <a:xfrm>
          <a:off x="0" y="0"/>
          <a:ext cx="0" cy="0"/>
          <a:chOff x="0" y="0"/>
          <a:chExt cx="0" cy="0"/>
        </a:xfrm>
      </p:grpSpPr>
      <p:pic>
        <p:nvPicPr>
          <p:cNvPr id="4" name="Picture 3" descr="Blog Overlay_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6" name="Text Placeholder 15"/>
          <p:cNvSpPr>
            <a:spLocks noGrp="1"/>
          </p:cNvSpPr>
          <p:nvPr>
            <p:ph type="body" sz="quarter" idx="12" hasCustomPrompt="1"/>
          </p:nvPr>
        </p:nvSpPr>
        <p:spPr>
          <a:xfrm>
            <a:off x="0" y="3381518"/>
            <a:ext cx="3663950" cy="277000"/>
          </a:xfrm>
          <a:prstGeom prst="rect">
            <a:avLst/>
          </a:prstGeom>
        </p:spPr>
        <p:txBody>
          <a:bodyPr vert="horz" lIns="360000" tIns="0" rIns="0" bIns="0"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Copy</a:t>
            </a:r>
            <a:endParaRPr lang="en-US"/>
          </a:p>
        </p:txBody>
      </p:sp>
      <p:sp>
        <p:nvSpPr>
          <p:cNvPr id="7" name="Text Placeholder 17"/>
          <p:cNvSpPr>
            <a:spLocks noGrp="1"/>
          </p:cNvSpPr>
          <p:nvPr>
            <p:ph type="body" sz="quarter" idx="13" hasCustomPrompt="1"/>
          </p:nvPr>
        </p:nvSpPr>
        <p:spPr>
          <a:xfrm>
            <a:off x="0" y="0"/>
            <a:ext cx="4357688" cy="2347913"/>
          </a:xfrm>
          <a:prstGeom prst="rect">
            <a:avLst/>
          </a:prstGeom>
        </p:spPr>
        <p:txBody>
          <a:bodyPr vert="horz" lIns="360000" tIns="432000" rIns="720000" bIns="0"/>
          <a:lstStyle>
            <a:lvl1pPr marL="0" indent="0">
              <a:lnSpc>
                <a:spcPct val="100000"/>
              </a:lnSpc>
              <a:buNone/>
              <a:defRPr sz="4400">
                <a:latin typeface="+mj-lt"/>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a:t>Title</a:t>
            </a:r>
            <a:endParaRPr lang="en-US"/>
          </a:p>
        </p:txBody>
      </p:sp>
      <p:pic>
        <p:nvPicPr>
          <p:cNvPr id="9" name="Picture 8" descr="Preservica_RGB-Logo_White_Main Logo_01.png">
            <a:extLst>
              <a:ext uri="{FF2B5EF4-FFF2-40B4-BE49-F238E27FC236}">
                <a16:creationId xmlns:a16="http://schemas.microsoft.com/office/drawing/2014/main" id="{A1AE0FD6-C2A2-42CC-9494-38FA8C5088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6776" y="4335203"/>
            <a:ext cx="1868423" cy="513369"/>
          </a:xfrm>
          <a:prstGeom prst="rect">
            <a:avLst/>
          </a:prstGeom>
        </p:spPr>
      </p:pic>
      <p:pic>
        <p:nvPicPr>
          <p:cNvPr id="10" name="Picture 9" descr="Image result for amazon web services logo white png">
            <a:extLst>
              <a:ext uri="{FF2B5EF4-FFF2-40B4-BE49-F238E27FC236}">
                <a16:creationId xmlns:a16="http://schemas.microsoft.com/office/drawing/2014/main" id="{8EB7B4CC-7D77-4721-BE04-4419B05259DA}"/>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7902887" y="4352587"/>
            <a:ext cx="947044" cy="64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22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3"/>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8"/>
            <a:ext cx="9144000" cy="1642533"/>
          </a:xfrm>
          <a:prstGeom prst="rect">
            <a:avLst/>
          </a:prstGeom>
        </p:spPr>
        <p:txBody>
          <a:bodyPr vert="horz" lIns="360000" tIns="360000" rIns="360000" bIns="0"/>
          <a:lstStyle>
            <a:lvl1pPr marL="179996" indent="-179996">
              <a:spcBef>
                <a:spcPts val="750"/>
              </a:spcBef>
              <a:buFont typeface="Arial"/>
              <a:buChar char="•"/>
              <a:defRPr sz="1400" baseline="0">
                <a:solidFill>
                  <a:srgbClr val="3C3C3B"/>
                </a:solidFill>
              </a:defRPr>
            </a:lvl1pPr>
            <a:lvl2pPr marL="742931" indent="-285743">
              <a:buFont typeface="Arial"/>
              <a:buChar char="•"/>
              <a:defRPr sz="1400">
                <a:solidFill>
                  <a:srgbClr val="191446"/>
                </a:solidFill>
              </a:defRPr>
            </a:lvl2pPr>
            <a:lvl3pPr marL="1200120" indent="-285743">
              <a:buFont typeface="Arial"/>
              <a:buChar char="•"/>
              <a:defRPr sz="1400">
                <a:solidFill>
                  <a:srgbClr val="191446"/>
                </a:solidFill>
              </a:defRPr>
            </a:lvl3pPr>
            <a:lvl4pPr marL="1657309" indent="-285743">
              <a:buFont typeface="Arial"/>
              <a:buChar char="•"/>
              <a:defRPr sz="1400">
                <a:solidFill>
                  <a:srgbClr val="191446"/>
                </a:solidFill>
              </a:defRPr>
            </a:lvl4pPr>
            <a:lvl5pPr marL="2114498" indent="-285743">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pic>
        <p:nvPicPr>
          <p:cNvPr id="8" name="Picture 7" descr="Icon&#10;&#10;Description automatically generated with low confidence">
            <a:extLst>
              <a:ext uri="{FF2B5EF4-FFF2-40B4-BE49-F238E27FC236}">
                <a16:creationId xmlns:a16="http://schemas.microsoft.com/office/drawing/2014/main" id="{48A27CF7-09A2-437F-AA90-77C375EFEF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0" y="1"/>
            <a:ext cx="4572000" cy="2571750"/>
          </a:xfrm>
          <a:prstGeom prst="rect">
            <a:avLst/>
          </a:prstGeom>
        </p:spPr>
      </p:pic>
    </p:spTree>
    <p:extLst>
      <p:ext uri="{BB962C8B-B14F-4D97-AF65-F5344CB8AC3E}">
        <p14:creationId xmlns:p14="http://schemas.microsoft.com/office/powerpoint/2010/main" val="303210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spTree>
    <p:extLst>
      <p:ext uri="{BB962C8B-B14F-4D97-AF65-F5344CB8AC3E}">
        <p14:creationId xmlns:p14="http://schemas.microsoft.com/office/powerpoint/2010/main" val="433280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3"/>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8"/>
            <a:ext cx="9144000" cy="1642533"/>
          </a:xfrm>
          <a:prstGeom prst="rect">
            <a:avLst/>
          </a:prstGeom>
        </p:spPr>
        <p:txBody>
          <a:bodyPr vert="horz" lIns="360000" tIns="360000" rIns="360000" bIns="0"/>
          <a:lstStyle>
            <a:lvl1pPr marL="179992" indent="-179992">
              <a:spcBef>
                <a:spcPts val="750"/>
              </a:spcBef>
              <a:buFont typeface="Arial"/>
              <a:buChar char="•"/>
              <a:defRPr sz="1400" baseline="0">
                <a:solidFill>
                  <a:srgbClr val="3C3C3B"/>
                </a:solidFill>
              </a:defRPr>
            </a:lvl1pPr>
            <a:lvl2pPr marL="742913" indent="-285736">
              <a:buFont typeface="Arial"/>
              <a:buChar char="•"/>
              <a:defRPr sz="1400">
                <a:solidFill>
                  <a:srgbClr val="191446"/>
                </a:solidFill>
              </a:defRPr>
            </a:lvl2pPr>
            <a:lvl3pPr marL="1200090" indent="-285736">
              <a:buFont typeface="Arial"/>
              <a:buChar char="•"/>
              <a:defRPr sz="1400">
                <a:solidFill>
                  <a:srgbClr val="191446"/>
                </a:solidFill>
              </a:defRPr>
            </a:lvl3pPr>
            <a:lvl4pPr marL="1657268" indent="-285736">
              <a:buFont typeface="Arial"/>
              <a:buChar char="•"/>
              <a:defRPr sz="1400">
                <a:solidFill>
                  <a:srgbClr val="191446"/>
                </a:solidFill>
              </a:defRPr>
            </a:lvl4pPr>
            <a:lvl5pPr marL="2114445" indent="-285736">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Tree>
    <p:extLst>
      <p:ext uri="{BB962C8B-B14F-4D97-AF65-F5344CB8AC3E}">
        <p14:creationId xmlns:p14="http://schemas.microsoft.com/office/powerpoint/2010/main" val="296557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spTree>
    <p:extLst>
      <p:ext uri="{BB962C8B-B14F-4D97-AF65-F5344CB8AC3E}">
        <p14:creationId xmlns:p14="http://schemas.microsoft.com/office/powerpoint/2010/main" val="146231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pic>
        <p:nvPicPr>
          <p:cNvPr id="3" name="Picture 2">
            <a:extLst>
              <a:ext uri="{FF2B5EF4-FFF2-40B4-BE49-F238E27FC236}">
                <a16:creationId xmlns:a16="http://schemas.microsoft.com/office/drawing/2014/main" id="{418A63B9-3A2B-41EB-A9E7-DFEEE1CAE7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4268" y="4225393"/>
            <a:ext cx="1977247" cy="805125"/>
          </a:xfrm>
          <a:prstGeom prst="rect">
            <a:avLst/>
          </a:prstGeom>
        </p:spPr>
      </p:pic>
    </p:spTree>
    <p:extLst>
      <p:ext uri="{BB962C8B-B14F-4D97-AF65-F5344CB8AC3E}">
        <p14:creationId xmlns:p14="http://schemas.microsoft.com/office/powerpoint/2010/main" val="264478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2"/>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7"/>
            <a:ext cx="9144000" cy="1642533"/>
          </a:xfrm>
          <a:prstGeom prst="rect">
            <a:avLst/>
          </a:prstGeom>
        </p:spPr>
        <p:txBody>
          <a:bodyPr vert="horz" lIns="360000" tIns="360000" rIns="360000" bIns="0"/>
          <a:lstStyle>
            <a:lvl1pPr marL="180000" indent="-180000">
              <a:spcBef>
                <a:spcPts val="750"/>
              </a:spcBef>
              <a:buFont typeface="Arial"/>
              <a:buChar char="•"/>
              <a:defRPr sz="1400" baseline="0">
                <a:solidFill>
                  <a:srgbClr val="3C3C3B"/>
                </a:solidFill>
              </a:defRPr>
            </a:lvl1pPr>
            <a:lvl2pPr marL="742950" indent="-285750">
              <a:buFont typeface="Arial"/>
              <a:buChar char="•"/>
              <a:defRPr sz="1400">
                <a:solidFill>
                  <a:srgbClr val="191446"/>
                </a:solidFill>
              </a:defRPr>
            </a:lvl2pPr>
            <a:lvl3pPr marL="1200150" indent="-285750">
              <a:buFont typeface="Arial"/>
              <a:buChar char="•"/>
              <a:defRPr sz="1400">
                <a:solidFill>
                  <a:srgbClr val="191446"/>
                </a:solidFill>
              </a:defRPr>
            </a:lvl3pPr>
            <a:lvl4pPr marL="1657350" indent="-285750">
              <a:buFont typeface="Arial"/>
              <a:buChar char="•"/>
              <a:defRPr sz="1400">
                <a:solidFill>
                  <a:srgbClr val="191446"/>
                </a:solidFill>
              </a:defRPr>
            </a:lvl4pPr>
            <a:lvl5pPr marL="2114550" indent="-285750">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pic>
        <p:nvPicPr>
          <p:cNvPr id="8" name="Picture 7" descr="Icon&#10;&#10;Description automatically generated with low confidence">
            <a:extLst>
              <a:ext uri="{FF2B5EF4-FFF2-40B4-BE49-F238E27FC236}">
                <a16:creationId xmlns:a16="http://schemas.microsoft.com/office/drawing/2014/main" id="{48A27CF7-09A2-437F-AA90-77C375EFEF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0" y="1"/>
            <a:ext cx="4572000" cy="2571750"/>
          </a:xfrm>
          <a:prstGeom prst="rect">
            <a:avLst/>
          </a:prstGeom>
        </p:spPr>
      </p:pic>
    </p:spTree>
    <p:extLst>
      <p:ext uri="{BB962C8B-B14F-4D97-AF65-F5344CB8AC3E}">
        <p14:creationId xmlns:p14="http://schemas.microsoft.com/office/powerpoint/2010/main" val="348944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descr="A group of people sitting and looking at the camera&#10;&#10;Description automatically generated">
            <a:extLst>
              <a:ext uri="{FF2B5EF4-FFF2-40B4-BE49-F238E27FC236}">
                <a16:creationId xmlns:a16="http://schemas.microsoft.com/office/drawing/2014/main" id="{6451B4D1-DA48-42E9-833D-67CD7184B1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7" name="Picture 6" descr="Preservica_RGB-Logo_White_Main Logo_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6777" y="4335203"/>
            <a:ext cx="1868423" cy="513369"/>
          </a:xfrm>
          <a:prstGeom prst="rect">
            <a:avLst/>
          </a:prstGeom>
        </p:spPr>
      </p:pic>
    </p:spTree>
    <p:extLst>
      <p:ext uri="{BB962C8B-B14F-4D97-AF65-F5344CB8AC3E}">
        <p14:creationId xmlns:p14="http://schemas.microsoft.com/office/powerpoint/2010/main" val="248801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spTree>
    <p:extLst>
      <p:ext uri="{BB962C8B-B14F-4D97-AF65-F5344CB8AC3E}">
        <p14:creationId xmlns:p14="http://schemas.microsoft.com/office/powerpoint/2010/main" val="25776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3"/>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8"/>
            <a:ext cx="9144000" cy="1642533"/>
          </a:xfrm>
          <a:prstGeom prst="rect">
            <a:avLst/>
          </a:prstGeom>
        </p:spPr>
        <p:txBody>
          <a:bodyPr vert="horz" lIns="360000" tIns="360000" rIns="360000" bIns="0"/>
          <a:lstStyle>
            <a:lvl1pPr marL="179996" indent="-179996">
              <a:spcBef>
                <a:spcPts val="750"/>
              </a:spcBef>
              <a:buFont typeface="Arial"/>
              <a:buChar char="•"/>
              <a:defRPr sz="1400" baseline="0">
                <a:solidFill>
                  <a:srgbClr val="3C3C3B"/>
                </a:solidFill>
              </a:defRPr>
            </a:lvl1pPr>
            <a:lvl2pPr marL="742931" indent="-285743">
              <a:buFont typeface="Arial"/>
              <a:buChar char="•"/>
              <a:defRPr sz="1400">
                <a:solidFill>
                  <a:srgbClr val="191446"/>
                </a:solidFill>
              </a:defRPr>
            </a:lvl2pPr>
            <a:lvl3pPr marL="1200120" indent="-285743">
              <a:buFont typeface="Arial"/>
              <a:buChar char="•"/>
              <a:defRPr sz="1400">
                <a:solidFill>
                  <a:srgbClr val="191446"/>
                </a:solidFill>
              </a:defRPr>
            </a:lvl3pPr>
            <a:lvl4pPr marL="1657309" indent="-285743">
              <a:buFont typeface="Arial"/>
              <a:buChar char="•"/>
              <a:defRPr sz="1400">
                <a:solidFill>
                  <a:srgbClr val="191446"/>
                </a:solidFill>
              </a:defRPr>
            </a:lvl4pPr>
            <a:lvl5pPr marL="2114498" indent="-285743">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pic>
        <p:nvPicPr>
          <p:cNvPr id="8" name="Picture 7" descr="Icon&#10;&#10;Description automatically generated with low confidence">
            <a:extLst>
              <a:ext uri="{FF2B5EF4-FFF2-40B4-BE49-F238E27FC236}">
                <a16:creationId xmlns:a16="http://schemas.microsoft.com/office/drawing/2014/main" id="{48A27CF7-09A2-437F-AA90-77C375EFEF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0" y="1"/>
            <a:ext cx="4572000" cy="2571750"/>
          </a:xfrm>
          <a:prstGeom prst="rect">
            <a:avLst/>
          </a:prstGeom>
        </p:spPr>
      </p:pic>
    </p:spTree>
    <p:extLst>
      <p:ext uri="{BB962C8B-B14F-4D97-AF65-F5344CB8AC3E}">
        <p14:creationId xmlns:p14="http://schemas.microsoft.com/office/powerpoint/2010/main" val="61416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2F5A-5A99-4FA8-BF50-C9A665EAAD8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FCB2F6D-880F-4D3C-AD17-4195DCD6311E}"/>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5107FDC1-0D35-4DA8-9007-C1A86F2DF1C8}"/>
              </a:ext>
            </a:extLst>
          </p:cNvPr>
          <p:cNvSpPr>
            <a:spLocks noGrp="1"/>
          </p:cNvSpPr>
          <p:nvPr>
            <p:ph type="ftr" sz="quarter" idx="11"/>
          </p:nvPr>
        </p:nvSpPr>
        <p:spPr>
          <a:xfrm>
            <a:off x="6308002" y="4767266"/>
            <a:ext cx="1514192" cy="273844"/>
          </a:xfrm>
        </p:spPr>
        <p:txBody>
          <a:bodyPr/>
          <a:lstStyle/>
          <a:p>
            <a:r>
              <a:rPr lang="en-US" dirty="0"/>
              <a:t>January 28, 2021</a:t>
            </a:r>
          </a:p>
        </p:txBody>
      </p:sp>
      <p:sp>
        <p:nvSpPr>
          <p:cNvPr id="6" name="Slide Number Placeholder 5">
            <a:extLst>
              <a:ext uri="{FF2B5EF4-FFF2-40B4-BE49-F238E27FC236}">
                <a16:creationId xmlns:a16="http://schemas.microsoft.com/office/drawing/2014/main" id="{0C042D1E-C743-439E-B3C2-77B63285CC1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1705538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E847-9DBE-4A24-A988-D323CD7EE2B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FFCBF32-AA32-40A7-8B1C-8EE04C22E2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F4D9A0-7153-472F-BAB0-74289963714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AD2454-2158-4A0B-B54A-D79DFFCD1B39}"/>
              </a:ext>
            </a:extLst>
          </p:cNvPr>
          <p:cNvSpPr>
            <a:spLocks noGrp="1"/>
          </p:cNvSpPr>
          <p:nvPr>
            <p:ph type="ftr" sz="quarter" idx="11"/>
          </p:nvPr>
        </p:nvSpPr>
        <p:spPr/>
        <p:txBody>
          <a:bodyPr/>
          <a:lstStyle>
            <a:lvl1pPr>
              <a:defRPr/>
            </a:lvl1pPr>
          </a:lstStyle>
          <a:p>
            <a:r>
              <a:rPr lang="en-US" dirty="0"/>
              <a:t>February 11, 2021</a:t>
            </a:r>
          </a:p>
          <a:p>
            <a:endParaRPr lang="en-US" dirty="0"/>
          </a:p>
        </p:txBody>
      </p:sp>
      <p:sp>
        <p:nvSpPr>
          <p:cNvPr id="6" name="Slide Number Placeholder 5">
            <a:extLst>
              <a:ext uri="{FF2B5EF4-FFF2-40B4-BE49-F238E27FC236}">
                <a16:creationId xmlns:a16="http://schemas.microsoft.com/office/drawing/2014/main" id="{40C33380-18C6-47C1-8389-47619138D3FB}"/>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330313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C757-E44F-4DEB-801A-A628CF06F9FB}"/>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8264B83-5791-4A02-A941-1AC1F1177376}"/>
              </a:ext>
            </a:extLst>
          </p:cNvPr>
          <p:cNvSpPr>
            <a:spLocks noGrp="1"/>
          </p:cNvSpPr>
          <p:nvPr>
            <p:ph type="body" idx="1"/>
          </p:nvPr>
        </p:nvSpPr>
        <p:spPr>
          <a:xfrm>
            <a:off x="623888" y="3442101"/>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E6FFB-D9BE-4016-932F-67998905C00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59D8610-80B9-4217-970D-19CBA6445153}"/>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EE52405B-7E94-4915-9C34-8DE9CDC34F8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16134516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AEC9-FB54-453B-B3E3-2004E9581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A30AC-6BF2-4312-AF5E-372C487B8E8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22E05-60E3-483A-8A6F-B9267C751D4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247B8-9A59-4071-A12A-5F02A640A59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2DD75E0-B604-470D-B3D7-253EC041F471}"/>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5EB47E8A-DDC6-4B98-AE63-0D5E7D276798}"/>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14724640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A5C9-B388-4D27-9B26-8DF22D248970}"/>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8DDD6-5966-41D0-8881-4EB87C439148}"/>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6AEB9-3E6C-4B52-BCDC-9A7EC24D73B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0D88D-C0CE-4251-BB24-F7FB06EEFBC8}"/>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FA920-6DD3-41C2-BE76-6975052CE472}"/>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7511D-1AA6-4B5B-8568-E85066C01AE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87C01AF-418C-47F6-B93B-28D91BA5C367}"/>
              </a:ext>
            </a:extLst>
          </p:cNvPr>
          <p:cNvSpPr>
            <a:spLocks noGrp="1"/>
          </p:cNvSpPr>
          <p:nvPr>
            <p:ph type="ftr" sz="quarter" idx="11"/>
          </p:nvPr>
        </p:nvSpPr>
        <p:spPr/>
        <p:txBody>
          <a:bodyPr/>
          <a:lstStyle/>
          <a:p>
            <a:r>
              <a:rPr lang="en-US" dirty="0"/>
              <a:t>January 28, 2021</a:t>
            </a:r>
          </a:p>
        </p:txBody>
      </p:sp>
      <p:sp>
        <p:nvSpPr>
          <p:cNvPr id="9" name="Slide Number Placeholder 8">
            <a:extLst>
              <a:ext uri="{FF2B5EF4-FFF2-40B4-BE49-F238E27FC236}">
                <a16:creationId xmlns:a16="http://schemas.microsoft.com/office/drawing/2014/main" id="{34D723A6-4938-4EC9-83D1-E97E3949A55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1728887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6EBD-2A3D-4374-A432-B26325C5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F35087-834D-4991-BBBF-FF7CDADD734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D0E769-A5EB-4E6B-90FC-EC95E93781DD}"/>
              </a:ext>
            </a:extLst>
          </p:cNvPr>
          <p:cNvSpPr>
            <a:spLocks noGrp="1"/>
          </p:cNvSpPr>
          <p:nvPr>
            <p:ph type="ftr" sz="quarter" idx="11"/>
          </p:nvPr>
        </p:nvSpPr>
        <p:spPr/>
        <p:txBody>
          <a:bodyPr/>
          <a:lstStyle/>
          <a:p>
            <a:r>
              <a:rPr lang="en-US" dirty="0"/>
              <a:t>January 28, 2021</a:t>
            </a:r>
          </a:p>
        </p:txBody>
      </p:sp>
      <p:sp>
        <p:nvSpPr>
          <p:cNvPr id="5" name="Slide Number Placeholder 4">
            <a:extLst>
              <a:ext uri="{FF2B5EF4-FFF2-40B4-BE49-F238E27FC236}">
                <a16:creationId xmlns:a16="http://schemas.microsoft.com/office/drawing/2014/main" id="{17057167-7A27-4581-A639-A44CD59410C5}"/>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751269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1D427-9AA1-4598-82B8-6E1A64DD8C9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298DDFD-17CA-411F-A3CB-AB3B4B3AA3FE}"/>
              </a:ext>
            </a:extLst>
          </p:cNvPr>
          <p:cNvSpPr>
            <a:spLocks noGrp="1"/>
          </p:cNvSpPr>
          <p:nvPr>
            <p:ph type="ftr" sz="quarter" idx="11"/>
          </p:nvPr>
        </p:nvSpPr>
        <p:spPr/>
        <p:txBody>
          <a:bodyPr/>
          <a:lstStyle/>
          <a:p>
            <a:r>
              <a:rPr lang="en-US" dirty="0"/>
              <a:t>January 28, 2021</a:t>
            </a:r>
          </a:p>
        </p:txBody>
      </p:sp>
      <p:sp>
        <p:nvSpPr>
          <p:cNvPr id="4" name="Slide Number Placeholder 3">
            <a:extLst>
              <a:ext uri="{FF2B5EF4-FFF2-40B4-BE49-F238E27FC236}">
                <a16:creationId xmlns:a16="http://schemas.microsoft.com/office/drawing/2014/main" id="{C652B304-BCD0-4CE9-A3D1-CD49324CEBE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3914293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6034-2B04-4F61-ADA8-B601B5FEB9A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DD277AB-69B7-48CC-92B1-6C4AE8669931}"/>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7F81-E59F-4BFB-8D82-FA409A8614C1}"/>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A98616-17E8-4321-9B07-0C7563E5596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311B1D2-A3F9-44C0-9863-4A39E9B011B0}"/>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0EA78D06-36DC-4E0A-8C4E-9C87027C4FB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22658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B6DE3-0578-43FC-910B-9FD89767CC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9" name="Picture 8">
            <a:extLst>
              <a:ext uri="{FF2B5EF4-FFF2-40B4-BE49-F238E27FC236}">
                <a16:creationId xmlns:a16="http://schemas.microsoft.com/office/drawing/2014/main" id="{1500353F-14F5-40C7-9D0A-9F4B7DD0620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51011"/>
            <a:ext cx="2275126" cy="926419"/>
          </a:xfrm>
          <a:prstGeom prst="rect">
            <a:avLst/>
          </a:prstGeom>
        </p:spPr>
      </p:pic>
    </p:spTree>
    <p:extLst>
      <p:ext uri="{BB962C8B-B14F-4D97-AF65-F5344CB8AC3E}">
        <p14:creationId xmlns:p14="http://schemas.microsoft.com/office/powerpoint/2010/main" val="13437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ADB-DD63-4C56-AA1F-D80EEFF846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DC8E35B-8B61-4A59-8506-110FC207B858}"/>
              </a:ext>
            </a:extLst>
          </p:cNvPr>
          <p:cNvSpPr>
            <a:spLocks noGrp="1"/>
          </p:cNvSpPr>
          <p:nvPr>
            <p:ph type="pic" idx="1"/>
          </p:nvPr>
        </p:nvSpPr>
        <p:spPr>
          <a:xfrm>
            <a:off x="3887391" y="740572"/>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a:extLst>
              <a:ext uri="{FF2B5EF4-FFF2-40B4-BE49-F238E27FC236}">
                <a16:creationId xmlns:a16="http://schemas.microsoft.com/office/drawing/2014/main" id="{325F4D40-65DA-4843-9271-51FFE170DB2B}"/>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F48861-EDE8-4F6D-A476-8A4B6AE374C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7195840-02CF-4D41-BFF6-63B48CDCBB5D}"/>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3B9FA87C-DE66-4200-BFCB-722A2847FA8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708563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1E7D-88F9-49F3-9FDB-0CEEB332E7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6D662F-5D57-4A31-9A88-277DF06CC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553FD-CA21-45C2-A63D-D3441F96563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C94E63A-58FB-4F8C-AFE2-5F29F7E17C4C}"/>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8E1C3A35-FA1F-4764-8B2A-60017EF948B3}"/>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380694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E29FB-4144-4AC5-A3E5-D0709E3131D1}"/>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6812-1109-4F42-874D-25D718938EC7}"/>
              </a:ext>
            </a:extLst>
          </p:cNvPr>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57569-C4D6-409D-B592-4C15FAE261F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6ABF07D-A6A7-4020-AE93-BCDED53D15F9}"/>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2B6E15D9-D578-40BD-ADC4-EBD3C1A72B41}"/>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0251110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Mission Statement - boy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440A2E-04D3-4FF9-86B0-4B0B836AA3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1"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800"/>
            </a:lvl1pPr>
            <a:lvl2pPr marL="457189" indent="0">
              <a:buNone/>
              <a:defRPr sz="1800"/>
            </a:lvl2pPr>
            <a:lvl3pPr marL="914378" indent="0">
              <a:buNone/>
              <a:defRPr sz="1800"/>
            </a:lvl3pPr>
            <a:lvl4pPr marL="1371566" indent="0">
              <a:buNone/>
              <a:defRPr sz="1800"/>
            </a:lvl4pPr>
            <a:lvl5pPr marL="1828754" indent="0">
              <a:buNone/>
              <a:defRPr sz="1800"/>
            </a:lvl5pPr>
          </a:lstStyle>
          <a:p>
            <a:pPr lvl="0"/>
            <a:r>
              <a:rPr lang="en-GB"/>
              <a:t>Date</a:t>
            </a:r>
            <a:endParaRPr lang="en-US"/>
          </a:p>
        </p:txBody>
      </p:sp>
      <p:sp>
        <p:nvSpPr>
          <p:cNvPr id="18" name="Text Placeholder 17"/>
          <p:cNvSpPr>
            <a:spLocks noGrp="1"/>
          </p:cNvSpPr>
          <p:nvPr>
            <p:ph type="body" sz="quarter" idx="13" hasCustomPrompt="1"/>
          </p:nvPr>
        </p:nvSpPr>
        <p:spPr>
          <a:xfrm>
            <a:off x="1" y="1"/>
            <a:ext cx="4357688" cy="2347913"/>
          </a:xfrm>
          <a:prstGeom prst="rect">
            <a:avLst/>
          </a:prstGeom>
        </p:spPr>
        <p:txBody>
          <a:bodyPr vert="horz" lIns="360000" tIns="432000" rIns="720000" bIns="0"/>
          <a:lstStyle>
            <a:lvl1pPr marL="0" indent="0">
              <a:lnSpc>
                <a:spcPct val="100000"/>
              </a:lnSpc>
              <a:buNone/>
              <a:defRPr sz="4400">
                <a:latin typeface="+mj-lt"/>
              </a:defRPr>
            </a:lvl1pPr>
            <a:lvl2pPr marL="457189" indent="0">
              <a:buNone/>
              <a:defRPr sz="4400"/>
            </a:lvl2pPr>
            <a:lvl3pPr marL="914378" indent="0">
              <a:buNone/>
              <a:defRPr sz="4400"/>
            </a:lvl3pPr>
            <a:lvl4pPr marL="1371566" indent="0">
              <a:buNone/>
              <a:defRPr sz="4400"/>
            </a:lvl4pPr>
            <a:lvl5pPr marL="1828754" indent="0">
              <a:buNone/>
              <a:defRPr sz="4400"/>
            </a:lvl5pPr>
          </a:lstStyle>
          <a:p>
            <a:pPr lvl="0"/>
            <a:r>
              <a:rPr lang="en-GB"/>
              <a:t>Title</a:t>
            </a:r>
            <a:endParaRPr lang="en-US"/>
          </a:p>
        </p:txBody>
      </p:sp>
      <p:pic>
        <p:nvPicPr>
          <p:cNvPr id="3" name="Picture 2">
            <a:extLst>
              <a:ext uri="{FF2B5EF4-FFF2-40B4-BE49-F238E27FC236}">
                <a16:creationId xmlns:a16="http://schemas.microsoft.com/office/drawing/2014/main" id="{D508A52D-41E4-4922-97E3-0A85B8C7D25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34679"/>
            <a:ext cx="2275126" cy="926419"/>
          </a:xfrm>
          <a:prstGeom prst="rect">
            <a:avLst/>
          </a:prstGeom>
        </p:spPr>
      </p:pic>
    </p:spTree>
    <p:extLst>
      <p:ext uri="{BB962C8B-B14F-4D97-AF65-F5344CB8AC3E}">
        <p14:creationId xmlns:p14="http://schemas.microsoft.com/office/powerpoint/2010/main" val="367151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Mission Statement - boy image">
    <p:spTree>
      <p:nvGrpSpPr>
        <p:cNvPr id="1" name=""/>
        <p:cNvGrpSpPr/>
        <p:nvPr/>
      </p:nvGrpSpPr>
      <p:grpSpPr>
        <a:xfrm>
          <a:off x="0" y="0"/>
          <a:ext cx="0" cy="0"/>
          <a:chOff x="0" y="0"/>
          <a:chExt cx="0" cy="0"/>
        </a:xfrm>
      </p:grpSpPr>
      <p:pic>
        <p:nvPicPr>
          <p:cNvPr id="6" name="Picture 5" descr="A person looking at a computer screen&#10;&#10;Description automatically generated with low confidence">
            <a:extLst>
              <a:ext uri="{FF2B5EF4-FFF2-40B4-BE49-F238E27FC236}">
                <a16:creationId xmlns:a16="http://schemas.microsoft.com/office/drawing/2014/main" id="{DFF9CA77-DC0C-44C9-8290-803F5368F01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800"/>
            </a:lvl1pPr>
            <a:lvl2pPr marL="457189" indent="0">
              <a:buNone/>
              <a:defRPr sz="1800"/>
            </a:lvl2pPr>
            <a:lvl3pPr marL="914378" indent="0">
              <a:buNone/>
              <a:defRPr sz="1800"/>
            </a:lvl3pPr>
            <a:lvl4pPr marL="1371566" indent="0">
              <a:buNone/>
              <a:defRPr sz="1800"/>
            </a:lvl4pPr>
            <a:lvl5pPr marL="1828754" indent="0">
              <a:buNone/>
              <a:defRPr sz="1800"/>
            </a:lvl5pPr>
          </a:lstStyle>
          <a:p>
            <a:pPr lvl="0"/>
            <a:r>
              <a:rPr lang="en-GB"/>
              <a:t>Date</a:t>
            </a:r>
            <a:endParaRPr lang="en-US"/>
          </a:p>
        </p:txBody>
      </p:sp>
      <p:sp>
        <p:nvSpPr>
          <p:cNvPr id="18" name="Text Placeholder 17"/>
          <p:cNvSpPr>
            <a:spLocks noGrp="1"/>
          </p:cNvSpPr>
          <p:nvPr>
            <p:ph type="body" sz="quarter" idx="13" hasCustomPrompt="1"/>
          </p:nvPr>
        </p:nvSpPr>
        <p:spPr>
          <a:xfrm>
            <a:off x="1" y="1"/>
            <a:ext cx="4357688" cy="2347913"/>
          </a:xfrm>
          <a:prstGeom prst="rect">
            <a:avLst/>
          </a:prstGeom>
        </p:spPr>
        <p:txBody>
          <a:bodyPr vert="horz" lIns="360000" tIns="432000" rIns="720000" bIns="0"/>
          <a:lstStyle>
            <a:lvl1pPr marL="0" indent="0">
              <a:lnSpc>
                <a:spcPct val="100000"/>
              </a:lnSpc>
              <a:buNone/>
              <a:defRPr sz="4400">
                <a:latin typeface="+mj-lt"/>
              </a:defRPr>
            </a:lvl1pPr>
            <a:lvl2pPr marL="457189" indent="0">
              <a:buNone/>
              <a:defRPr sz="4400"/>
            </a:lvl2pPr>
            <a:lvl3pPr marL="914378" indent="0">
              <a:buNone/>
              <a:defRPr sz="4400"/>
            </a:lvl3pPr>
            <a:lvl4pPr marL="1371566" indent="0">
              <a:buNone/>
              <a:defRPr sz="4400"/>
            </a:lvl4pPr>
            <a:lvl5pPr marL="1828754" indent="0">
              <a:buNone/>
              <a:defRPr sz="4400"/>
            </a:lvl5pPr>
          </a:lstStyle>
          <a:p>
            <a:pPr lvl="0"/>
            <a:r>
              <a:rPr lang="en-GB"/>
              <a:t>Title</a:t>
            </a:r>
            <a:endParaRPr lang="en-US"/>
          </a:p>
        </p:txBody>
      </p:sp>
      <p:pic>
        <p:nvPicPr>
          <p:cNvPr id="7" name="Picture 6" descr="Text&#10;&#10;Description automatically generated with medium confidence">
            <a:extLst>
              <a:ext uri="{FF2B5EF4-FFF2-40B4-BE49-F238E27FC236}">
                <a16:creationId xmlns:a16="http://schemas.microsoft.com/office/drawing/2014/main" id="{4F6EB10B-0A83-44F1-B4BF-53E86794DCA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9210" y="4134386"/>
            <a:ext cx="2270330" cy="924467"/>
          </a:xfrm>
          <a:prstGeom prst="rect">
            <a:avLst/>
          </a:prstGeom>
        </p:spPr>
      </p:pic>
    </p:spTree>
    <p:extLst>
      <p:ext uri="{BB962C8B-B14F-4D97-AF65-F5344CB8AC3E}">
        <p14:creationId xmlns:p14="http://schemas.microsoft.com/office/powerpoint/2010/main" val="222619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spTree>
    <p:extLst>
      <p:ext uri="{BB962C8B-B14F-4D97-AF65-F5344CB8AC3E}">
        <p14:creationId xmlns:p14="http://schemas.microsoft.com/office/powerpoint/2010/main" val="291074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3"/>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8"/>
            <a:ext cx="9144000" cy="1642533"/>
          </a:xfrm>
          <a:prstGeom prst="rect">
            <a:avLst/>
          </a:prstGeom>
        </p:spPr>
        <p:txBody>
          <a:bodyPr vert="horz" lIns="360000" tIns="360000" rIns="360000" bIns="0"/>
          <a:lstStyle>
            <a:lvl1pPr marL="179996" indent="-179996">
              <a:spcBef>
                <a:spcPts val="750"/>
              </a:spcBef>
              <a:buFont typeface="Arial"/>
              <a:buChar char="•"/>
              <a:defRPr sz="1400" baseline="0">
                <a:solidFill>
                  <a:srgbClr val="3C3C3B"/>
                </a:solidFill>
              </a:defRPr>
            </a:lvl1pPr>
            <a:lvl2pPr marL="742931" indent="-285743">
              <a:buFont typeface="Arial"/>
              <a:buChar char="•"/>
              <a:defRPr sz="1400">
                <a:solidFill>
                  <a:srgbClr val="191446"/>
                </a:solidFill>
              </a:defRPr>
            </a:lvl2pPr>
            <a:lvl3pPr marL="1200120" indent="-285743">
              <a:buFont typeface="Arial"/>
              <a:buChar char="•"/>
              <a:defRPr sz="1400">
                <a:solidFill>
                  <a:srgbClr val="191446"/>
                </a:solidFill>
              </a:defRPr>
            </a:lvl3pPr>
            <a:lvl4pPr marL="1657309" indent="-285743">
              <a:buFont typeface="Arial"/>
              <a:buChar char="•"/>
              <a:defRPr sz="1400">
                <a:solidFill>
                  <a:srgbClr val="191446"/>
                </a:solidFill>
              </a:defRPr>
            </a:lvl4pPr>
            <a:lvl5pPr marL="2114498" indent="-285743">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pic>
        <p:nvPicPr>
          <p:cNvPr id="8" name="Picture 7" descr="Icon&#10;&#10;Description automatically generated with low confidence">
            <a:extLst>
              <a:ext uri="{FF2B5EF4-FFF2-40B4-BE49-F238E27FC236}">
                <a16:creationId xmlns:a16="http://schemas.microsoft.com/office/drawing/2014/main" id="{48A27CF7-09A2-437F-AA90-77C375EFEF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0" y="1"/>
            <a:ext cx="4572000" cy="2571750"/>
          </a:xfrm>
          <a:prstGeom prst="rect">
            <a:avLst/>
          </a:prstGeom>
        </p:spPr>
      </p:pic>
    </p:spTree>
    <p:extLst>
      <p:ext uri="{BB962C8B-B14F-4D97-AF65-F5344CB8AC3E}">
        <p14:creationId xmlns:p14="http://schemas.microsoft.com/office/powerpoint/2010/main" val="170329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spTree>
    <p:extLst>
      <p:ext uri="{BB962C8B-B14F-4D97-AF65-F5344CB8AC3E}">
        <p14:creationId xmlns:p14="http://schemas.microsoft.com/office/powerpoint/2010/main" val="261406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3"/>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8"/>
            <a:ext cx="9144000" cy="1642533"/>
          </a:xfrm>
          <a:prstGeom prst="rect">
            <a:avLst/>
          </a:prstGeom>
        </p:spPr>
        <p:txBody>
          <a:bodyPr vert="horz" lIns="360000" tIns="360000" rIns="360000" bIns="0"/>
          <a:lstStyle>
            <a:lvl1pPr marL="179992" indent="-179992">
              <a:spcBef>
                <a:spcPts val="750"/>
              </a:spcBef>
              <a:buFont typeface="Arial"/>
              <a:buChar char="•"/>
              <a:defRPr sz="1400" baseline="0">
                <a:solidFill>
                  <a:srgbClr val="3C3C3B"/>
                </a:solidFill>
              </a:defRPr>
            </a:lvl1pPr>
            <a:lvl2pPr marL="742913" indent="-285736">
              <a:buFont typeface="Arial"/>
              <a:buChar char="•"/>
              <a:defRPr sz="1400">
                <a:solidFill>
                  <a:srgbClr val="191446"/>
                </a:solidFill>
              </a:defRPr>
            </a:lvl2pPr>
            <a:lvl3pPr marL="1200090" indent="-285736">
              <a:buFont typeface="Arial"/>
              <a:buChar char="•"/>
              <a:defRPr sz="1400">
                <a:solidFill>
                  <a:srgbClr val="191446"/>
                </a:solidFill>
              </a:defRPr>
            </a:lvl3pPr>
            <a:lvl4pPr marL="1657268" indent="-285736">
              <a:buFont typeface="Arial"/>
              <a:buChar char="•"/>
              <a:defRPr sz="1400">
                <a:solidFill>
                  <a:srgbClr val="191446"/>
                </a:solidFill>
              </a:defRPr>
            </a:lvl4pPr>
            <a:lvl5pPr marL="2114445" indent="-285736">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Tree>
    <p:extLst>
      <p:ext uri="{BB962C8B-B14F-4D97-AF65-F5344CB8AC3E}">
        <p14:creationId xmlns:p14="http://schemas.microsoft.com/office/powerpoint/2010/main" val="287757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Slide with Sub title">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1" y="744023"/>
            <a:ext cx="4393245"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1" y="1608669"/>
            <a:ext cx="4393245" cy="2541299"/>
          </a:xfrm>
          <a:prstGeom prst="rect">
            <a:avLst/>
          </a:prstGeom>
        </p:spPr>
        <p:txBody>
          <a:bodyPr vert="horz" lIns="360000" tIns="360000" rIns="360000" bIns="0"/>
          <a:lstStyle>
            <a:lvl1pPr marL="179992" indent="-179992">
              <a:spcBef>
                <a:spcPts val="750"/>
              </a:spcBef>
              <a:buFont typeface="Arial"/>
              <a:buChar char="•"/>
              <a:defRPr sz="1400" baseline="0">
                <a:solidFill>
                  <a:schemeClr val="tx1"/>
                </a:solidFill>
              </a:defRPr>
            </a:lvl1pPr>
            <a:lvl2pPr marL="742913" indent="-285736">
              <a:buFont typeface="Arial"/>
              <a:buChar char="•"/>
              <a:defRPr sz="1400">
                <a:solidFill>
                  <a:srgbClr val="191446"/>
                </a:solidFill>
              </a:defRPr>
            </a:lvl2pPr>
            <a:lvl3pPr marL="1200090" indent="-285736">
              <a:buFont typeface="Arial"/>
              <a:buChar char="•"/>
              <a:defRPr sz="1400">
                <a:solidFill>
                  <a:srgbClr val="191446"/>
                </a:solidFill>
              </a:defRPr>
            </a:lvl3pPr>
            <a:lvl4pPr marL="1657268" indent="-285736">
              <a:buFont typeface="Arial"/>
              <a:buChar char="•"/>
              <a:defRPr sz="1400">
                <a:solidFill>
                  <a:srgbClr val="191446"/>
                </a:solidFill>
              </a:defRPr>
            </a:lvl4pPr>
            <a:lvl5pPr marL="2114445" indent="-285736">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
        <p:nvSpPr>
          <p:cNvPr id="6" name="Text Placeholder 6">
            <a:extLst>
              <a:ext uri="{FF2B5EF4-FFF2-40B4-BE49-F238E27FC236}">
                <a16:creationId xmlns:a16="http://schemas.microsoft.com/office/drawing/2014/main" id="{A8C6F46D-552B-48C1-8A78-1851700BEFEB}"/>
              </a:ext>
            </a:extLst>
          </p:cNvPr>
          <p:cNvSpPr>
            <a:spLocks noGrp="1"/>
          </p:cNvSpPr>
          <p:nvPr>
            <p:ph type="body" sz="quarter" idx="13" hasCustomPrompt="1"/>
          </p:nvPr>
        </p:nvSpPr>
        <p:spPr>
          <a:xfrm>
            <a:off x="4757631" y="739796"/>
            <a:ext cx="438637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8" name="Text Placeholder 11">
            <a:extLst>
              <a:ext uri="{FF2B5EF4-FFF2-40B4-BE49-F238E27FC236}">
                <a16:creationId xmlns:a16="http://schemas.microsoft.com/office/drawing/2014/main" id="{38DE1AD2-1A0F-4F11-9DAD-5F7A43366F13}"/>
              </a:ext>
            </a:extLst>
          </p:cNvPr>
          <p:cNvSpPr>
            <a:spLocks noGrp="1"/>
          </p:cNvSpPr>
          <p:nvPr>
            <p:ph type="body" sz="quarter" idx="14" hasCustomPrompt="1"/>
          </p:nvPr>
        </p:nvSpPr>
        <p:spPr>
          <a:xfrm>
            <a:off x="4757631" y="1604441"/>
            <a:ext cx="4386370" cy="2541299"/>
          </a:xfrm>
          <a:prstGeom prst="rect">
            <a:avLst/>
          </a:prstGeom>
        </p:spPr>
        <p:txBody>
          <a:bodyPr vert="horz" lIns="360000" tIns="360000" rIns="360000" bIns="0"/>
          <a:lstStyle>
            <a:lvl1pPr marL="179992" indent="-179992">
              <a:spcBef>
                <a:spcPts val="750"/>
              </a:spcBef>
              <a:buFont typeface="Arial"/>
              <a:buChar char="•"/>
              <a:defRPr sz="1400" baseline="0">
                <a:solidFill>
                  <a:schemeClr val="tx1"/>
                </a:solidFill>
              </a:defRPr>
            </a:lvl1pPr>
            <a:lvl2pPr marL="742913" indent="-285736">
              <a:buFont typeface="Arial"/>
              <a:buChar char="•"/>
              <a:defRPr sz="1400">
                <a:solidFill>
                  <a:srgbClr val="191446"/>
                </a:solidFill>
              </a:defRPr>
            </a:lvl2pPr>
            <a:lvl3pPr marL="1200090" indent="-285736">
              <a:buFont typeface="Arial"/>
              <a:buChar char="•"/>
              <a:defRPr sz="1400">
                <a:solidFill>
                  <a:srgbClr val="191446"/>
                </a:solidFill>
              </a:defRPr>
            </a:lvl3pPr>
            <a:lvl4pPr marL="1657268" indent="-285736">
              <a:buFont typeface="Arial"/>
              <a:buChar char="•"/>
              <a:defRPr sz="1400">
                <a:solidFill>
                  <a:srgbClr val="191446"/>
                </a:solidFill>
              </a:defRPr>
            </a:lvl4pPr>
            <a:lvl5pPr marL="2114445" indent="-285736">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Tree>
    <p:extLst>
      <p:ext uri="{BB962C8B-B14F-4D97-AF65-F5344CB8AC3E}">
        <p14:creationId xmlns:p14="http://schemas.microsoft.com/office/powerpoint/2010/main" val="71014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6" name="Picture 5" descr="A person on a computer&#10;&#10;Description automatically generated">
            <a:extLst>
              <a:ext uri="{FF2B5EF4-FFF2-40B4-BE49-F238E27FC236}">
                <a16:creationId xmlns:a16="http://schemas.microsoft.com/office/drawing/2014/main" id="{295EB3AC-E2C8-4B18-900B-983773EA05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
            <a:ext cx="9144001" cy="5143501"/>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2" name="Picture 1">
            <a:extLst>
              <a:ext uri="{FF2B5EF4-FFF2-40B4-BE49-F238E27FC236}">
                <a16:creationId xmlns:a16="http://schemas.microsoft.com/office/drawing/2014/main" id="{EB12ADDE-2A33-4DC4-AAC6-4FB20C73A99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51011"/>
            <a:ext cx="2275126" cy="926419"/>
          </a:xfrm>
          <a:prstGeom prst="rect">
            <a:avLst/>
          </a:prstGeom>
        </p:spPr>
      </p:pic>
    </p:spTree>
    <p:extLst>
      <p:ext uri="{BB962C8B-B14F-4D97-AF65-F5344CB8AC3E}">
        <p14:creationId xmlns:p14="http://schemas.microsoft.com/office/powerpoint/2010/main" val="179698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Mission Statement - boy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440A2E-04D3-4FF9-86B0-4B0B836AA3E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800"/>
            </a:lvl1pPr>
            <a:lvl2pPr marL="457189" indent="0">
              <a:buNone/>
              <a:defRPr sz="1800"/>
            </a:lvl2pPr>
            <a:lvl3pPr marL="914378" indent="0">
              <a:buNone/>
              <a:defRPr sz="1800"/>
            </a:lvl3pPr>
            <a:lvl4pPr marL="1371566" indent="0">
              <a:buNone/>
              <a:defRPr sz="1800"/>
            </a:lvl4pPr>
            <a:lvl5pPr marL="1828754" indent="0">
              <a:buNone/>
              <a:defRPr sz="1800"/>
            </a:lvl5pPr>
          </a:lstStyle>
          <a:p>
            <a:pPr lvl="0"/>
            <a:r>
              <a:rPr lang="en-GB"/>
              <a:t>Date</a:t>
            </a:r>
            <a:endParaRPr lang="en-US"/>
          </a:p>
        </p:txBody>
      </p:sp>
      <p:sp>
        <p:nvSpPr>
          <p:cNvPr id="18" name="Text Placeholder 17"/>
          <p:cNvSpPr>
            <a:spLocks noGrp="1"/>
          </p:cNvSpPr>
          <p:nvPr>
            <p:ph type="body" sz="quarter" idx="13" hasCustomPrompt="1"/>
          </p:nvPr>
        </p:nvSpPr>
        <p:spPr>
          <a:xfrm>
            <a:off x="1" y="1"/>
            <a:ext cx="4357688" cy="2347913"/>
          </a:xfrm>
          <a:prstGeom prst="rect">
            <a:avLst/>
          </a:prstGeom>
        </p:spPr>
        <p:txBody>
          <a:bodyPr vert="horz" lIns="360000" tIns="432000" rIns="720000" bIns="0"/>
          <a:lstStyle>
            <a:lvl1pPr marL="0" indent="0">
              <a:lnSpc>
                <a:spcPct val="100000"/>
              </a:lnSpc>
              <a:buNone/>
              <a:defRPr sz="4400">
                <a:latin typeface="+mj-lt"/>
              </a:defRPr>
            </a:lvl1pPr>
            <a:lvl2pPr marL="457189" indent="0">
              <a:buNone/>
              <a:defRPr sz="4400"/>
            </a:lvl2pPr>
            <a:lvl3pPr marL="914378" indent="0">
              <a:buNone/>
              <a:defRPr sz="4400"/>
            </a:lvl3pPr>
            <a:lvl4pPr marL="1371566" indent="0">
              <a:buNone/>
              <a:defRPr sz="4400"/>
            </a:lvl4pPr>
            <a:lvl5pPr marL="1828754" indent="0">
              <a:buNone/>
              <a:defRPr sz="4400"/>
            </a:lvl5pPr>
          </a:lstStyle>
          <a:p>
            <a:pPr lvl="0"/>
            <a:r>
              <a:rPr lang="en-GB"/>
              <a:t>Title</a:t>
            </a:r>
            <a:endParaRPr lang="en-US"/>
          </a:p>
        </p:txBody>
      </p:sp>
      <p:pic>
        <p:nvPicPr>
          <p:cNvPr id="3" name="Picture 2">
            <a:extLst>
              <a:ext uri="{FF2B5EF4-FFF2-40B4-BE49-F238E27FC236}">
                <a16:creationId xmlns:a16="http://schemas.microsoft.com/office/drawing/2014/main" id="{D508A52D-41E4-4922-97E3-0A85B8C7D25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34679"/>
            <a:ext cx="2275126" cy="926419"/>
          </a:xfrm>
          <a:prstGeom prst="rect">
            <a:avLst/>
          </a:prstGeom>
        </p:spPr>
      </p:pic>
    </p:spTree>
    <p:extLst>
      <p:ext uri="{BB962C8B-B14F-4D97-AF65-F5344CB8AC3E}">
        <p14:creationId xmlns:p14="http://schemas.microsoft.com/office/powerpoint/2010/main" val="204048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Mission Statement - boy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440A2E-04D3-4FF9-86B0-4B0B836AA3E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
            <a:ext cx="9144001" cy="5143501"/>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800"/>
            </a:lvl1pPr>
            <a:lvl2pPr marL="457189" indent="0">
              <a:buNone/>
              <a:defRPr sz="1800"/>
            </a:lvl2pPr>
            <a:lvl3pPr marL="914378" indent="0">
              <a:buNone/>
              <a:defRPr sz="1800"/>
            </a:lvl3pPr>
            <a:lvl4pPr marL="1371566" indent="0">
              <a:buNone/>
              <a:defRPr sz="1800"/>
            </a:lvl4pPr>
            <a:lvl5pPr marL="1828754" indent="0">
              <a:buNone/>
              <a:defRPr sz="1800"/>
            </a:lvl5pPr>
          </a:lstStyle>
          <a:p>
            <a:pPr lvl="0"/>
            <a:r>
              <a:rPr lang="en-GB"/>
              <a:t>Date</a:t>
            </a:r>
            <a:endParaRPr lang="en-US"/>
          </a:p>
        </p:txBody>
      </p:sp>
      <p:sp>
        <p:nvSpPr>
          <p:cNvPr id="18" name="Text Placeholder 17"/>
          <p:cNvSpPr>
            <a:spLocks noGrp="1"/>
          </p:cNvSpPr>
          <p:nvPr>
            <p:ph type="body" sz="quarter" idx="13" hasCustomPrompt="1"/>
          </p:nvPr>
        </p:nvSpPr>
        <p:spPr>
          <a:xfrm>
            <a:off x="1" y="1"/>
            <a:ext cx="4357688" cy="2347913"/>
          </a:xfrm>
          <a:prstGeom prst="rect">
            <a:avLst/>
          </a:prstGeom>
        </p:spPr>
        <p:txBody>
          <a:bodyPr vert="horz" lIns="360000" tIns="432000" rIns="720000" bIns="0"/>
          <a:lstStyle>
            <a:lvl1pPr marL="0" indent="0">
              <a:lnSpc>
                <a:spcPct val="100000"/>
              </a:lnSpc>
              <a:buNone/>
              <a:defRPr sz="4400">
                <a:latin typeface="+mj-lt"/>
              </a:defRPr>
            </a:lvl1pPr>
            <a:lvl2pPr marL="457189" indent="0">
              <a:buNone/>
              <a:defRPr sz="4400"/>
            </a:lvl2pPr>
            <a:lvl3pPr marL="914378" indent="0">
              <a:buNone/>
              <a:defRPr sz="4400"/>
            </a:lvl3pPr>
            <a:lvl4pPr marL="1371566" indent="0">
              <a:buNone/>
              <a:defRPr sz="4400"/>
            </a:lvl4pPr>
            <a:lvl5pPr marL="1828754" indent="0">
              <a:buNone/>
              <a:defRPr sz="4400"/>
            </a:lvl5pPr>
          </a:lstStyle>
          <a:p>
            <a:pPr lvl="0"/>
            <a:r>
              <a:rPr lang="en-GB"/>
              <a:t>Title</a:t>
            </a:r>
            <a:endParaRPr lang="en-US"/>
          </a:p>
        </p:txBody>
      </p:sp>
      <p:pic>
        <p:nvPicPr>
          <p:cNvPr id="7" name="Picture 6">
            <a:extLst>
              <a:ext uri="{FF2B5EF4-FFF2-40B4-BE49-F238E27FC236}">
                <a16:creationId xmlns:a16="http://schemas.microsoft.com/office/drawing/2014/main" id="{01DEA92D-F9ED-4CE0-BACC-2B5B25930DA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51012"/>
            <a:ext cx="2275126" cy="926419"/>
          </a:xfrm>
          <a:prstGeom prst="rect">
            <a:avLst/>
          </a:prstGeom>
        </p:spPr>
      </p:pic>
    </p:spTree>
    <p:extLst>
      <p:ext uri="{BB962C8B-B14F-4D97-AF65-F5344CB8AC3E}">
        <p14:creationId xmlns:p14="http://schemas.microsoft.com/office/powerpoint/2010/main" val="5092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Mission Statement - boy image">
    <p:spTree>
      <p:nvGrpSpPr>
        <p:cNvPr id="1" name=""/>
        <p:cNvGrpSpPr/>
        <p:nvPr/>
      </p:nvGrpSpPr>
      <p:grpSpPr>
        <a:xfrm>
          <a:off x="0" y="0"/>
          <a:ext cx="0" cy="0"/>
          <a:chOff x="0" y="0"/>
          <a:chExt cx="0" cy="0"/>
        </a:xfrm>
      </p:grpSpPr>
      <p:pic>
        <p:nvPicPr>
          <p:cNvPr id="3" name="Picture 2" descr="A group of people sitting and looking at the camera&#10;&#10;Description automatically generated">
            <a:extLst>
              <a:ext uri="{FF2B5EF4-FFF2-40B4-BE49-F238E27FC236}">
                <a16:creationId xmlns:a16="http://schemas.microsoft.com/office/drawing/2014/main" id="{111408F9-293A-4AF8-B94B-2E8E439D540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2" name="Picture 1" descr="A group of people sitting and looking at the camera&#10;&#10;Description automatically generated">
            <a:extLst>
              <a:ext uri="{FF2B5EF4-FFF2-40B4-BE49-F238E27FC236}">
                <a16:creationId xmlns:a16="http://schemas.microsoft.com/office/drawing/2014/main" id="{A1388AE9-3F3E-4B23-8DDE-AF89A79B0072}"/>
              </a:ext>
            </a:extLst>
          </p:cNvPr>
          <p:cNvPicPr>
            <a:picLocks noChangeAspect="1"/>
          </p:cNvPicPr>
          <p:nvPr userDrawn="1"/>
        </p:nvPicPr>
        <p:blipFill rotWithShape="1">
          <a:blip r:embed="rId3" cstate="email">
            <a:alphaModFix/>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8" name="Picture 4" descr="A close up of a logo&#10;&#10;Description generated with very high confidence">
            <a:extLst>
              <a:ext uri="{FF2B5EF4-FFF2-40B4-BE49-F238E27FC236}">
                <a16:creationId xmlns:a16="http://schemas.microsoft.com/office/drawing/2014/main" id="{88019E7E-7876-4858-82F2-0547293BA713}"/>
              </a:ext>
            </a:extLst>
          </p:cNvPr>
          <p:cNvPicPr>
            <a:picLocks noChangeAspect="1"/>
          </p:cNvPicPr>
          <p:nvPr userDrawn="1"/>
        </p:nvPicPr>
        <p:blipFill>
          <a:blip r:embed="rId5">
            <a:clrChange>
              <a:clrFrom>
                <a:srgbClr val="151441"/>
              </a:clrFrom>
              <a:clrTo>
                <a:srgbClr val="151441">
                  <a:alpha val="0"/>
                </a:srgbClr>
              </a:clrTo>
            </a:clrChange>
          </a:blip>
          <a:stretch>
            <a:fillRect/>
          </a:stretch>
        </p:blipFill>
        <p:spPr>
          <a:xfrm>
            <a:off x="-3396343" y="1"/>
            <a:ext cx="12540343" cy="5326743"/>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800"/>
            </a:lvl1pPr>
            <a:lvl2pPr marL="457189" indent="0">
              <a:buNone/>
              <a:defRPr sz="1800"/>
            </a:lvl2pPr>
            <a:lvl3pPr marL="914378" indent="0">
              <a:buNone/>
              <a:defRPr sz="1800"/>
            </a:lvl3pPr>
            <a:lvl4pPr marL="1371566" indent="0">
              <a:buNone/>
              <a:defRPr sz="1800"/>
            </a:lvl4pPr>
            <a:lvl5pPr marL="1828754" indent="0">
              <a:buNone/>
              <a:defRPr sz="1800"/>
            </a:lvl5pPr>
          </a:lstStyle>
          <a:p>
            <a:pPr lvl="0"/>
            <a:r>
              <a:rPr lang="en-GB"/>
              <a:t>Date</a:t>
            </a:r>
            <a:endParaRPr lang="en-US"/>
          </a:p>
        </p:txBody>
      </p:sp>
      <p:sp>
        <p:nvSpPr>
          <p:cNvPr id="18" name="Text Placeholder 17"/>
          <p:cNvSpPr>
            <a:spLocks noGrp="1"/>
          </p:cNvSpPr>
          <p:nvPr>
            <p:ph type="body" sz="quarter" idx="13" hasCustomPrompt="1"/>
          </p:nvPr>
        </p:nvSpPr>
        <p:spPr>
          <a:xfrm>
            <a:off x="1" y="1"/>
            <a:ext cx="4357688" cy="2347913"/>
          </a:xfrm>
          <a:prstGeom prst="rect">
            <a:avLst/>
          </a:prstGeom>
        </p:spPr>
        <p:txBody>
          <a:bodyPr vert="horz" lIns="360000" tIns="432000" rIns="720000" bIns="0"/>
          <a:lstStyle>
            <a:lvl1pPr marL="0" indent="0">
              <a:lnSpc>
                <a:spcPct val="100000"/>
              </a:lnSpc>
              <a:buNone/>
              <a:defRPr sz="4400">
                <a:latin typeface="+mj-lt"/>
              </a:defRPr>
            </a:lvl1pPr>
            <a:lvl2pPr marL="457189" indent="0">
              <a:buNone/>
              <a:defRPr sz="4400"/>
            </a:lvl2pPr>
            <a:lvl3pPr marL="914378" indent="0">
              <a:buNone/>
              <a:defRPr sz="4400"/>
            </a:lvl3pPr>
            <a:lvl4pPr marL="1371566" indent="0">
              <a:buNone/>
              <a:defRPr sz="4400"/>
            </a:lvl4pPr>
            <a:lvl5pPr marL="1828754" indent="0">
              <a:buNone/>
              <a:defRPr sz="4400"/>
            </a:lvl5pPr>
          </a:lstStyle>
          <a:p>
            <a:pPr lvl="0"/>
            <a:r>
              <a:rPr lang="en-GB"/>
              <a:t>Title</a:t>
            </a:r>
            <a:endParaRPr lang="en-US"/>
          </a:p>
        </p:txBody>
      </p:sp>
      <p:pic>
        <p:nvPicPr>
          <p:cNvPr id="7" name="Picture 6" descr="Preservica_RGB-Logo_White_Main Logo_01.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6777" y="4335203"/>
            <a:ext cx="1868423" cy="513369"/>
          </a:xfrm>
          <a:prstGeom prst="rect">
            <a:avLst/>
          </a:prstGeom>
        </p:spPr>
      </p:pic>
    </p:spTree>
    <p:extLst>
      <p:ext uri="{BB962C8B-B14F-4D97-AF65-F5344CB8AC3E}">
        <p14:creationId xmlns:p14="http://schemas.microsoft.com/office/powerpoint/2010/main" val="178260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3" name="Picture 2" descr="A person on a computer&#10;&#10;Description automatically generated">
            <a:extLst>
              <a:ext uri="{FF2B5EF4-FFF2-40B4-BE49-F238E27FC236}">
                <a16:creationId xmlns:a16="http://schemas.microsoft.com/office/drawing/2014/main" id="{9D08736F-1BB3-49FE-98A6-D8242BFE43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9144001" cy="5143501"/>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595"/>
            </a:lvl1pPr>
            <a:lvl2pPr marL="405058" indent="0">
              <a:buNone/>
              <a:defRPr sz="1595"/>
            </a:lvl2pPr>
            <a:lvl3pPr marL="810116" indent="0">
              <a:buNone/>
              <a:defRPr sz="1595"/>
            </a:lvl3pPr>
            <a:lvl4pPr marL="1215173" indent="0">
              <a:buNone/>
              <a:defRPr sz="1595"/>
            </a:lvl4pPr>
            <a:lvl5pPr marL="1620230"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1" y="2"/>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58" indent="0">
              <a:buNone/>
              <a:defRPr sz="3899"/>
            </a:lvl2pPr>
            <a:lvl3pPr marL="810116" indent="0">
              <a:buNone/>
              <a:defRPr sz="3899"/>
            </a:lvl3pPr>
            <a:lvl4pPr marL="1215173" indent="0">
              <a:buNone/>
              <a:defRPr sz="3899"/>
            </a:lvl4pPr>
            <a:lvl5pPr marL="1620230" indent="0">
              <a:buNone/>
              <a:defRPr sz="3899"/>
            </a:lvl5pPr>
          </a:lstStyle>
          <a:p>
            <a:pPr lvl="0"/>
            <a:r>
              <a:rPr lang="en-GB"/>
              <a:t>Title</a:t>
            </a:r>
            <a:endParaRPr lang="en-US"/>
          </a:p>
        </p:txBody>
      </p:sp>
      <p:pic>
        <p:nvPicPr>
          <p:cNvPr id="5" name="Picture 4">
            <a:extLst>
              <a:ext uri="{FF2B5EF4-FFF2-40B4-BE49-F238E27FC236}">
                <a16:creationId xmlns:a16="http://schemas.microsoft.com/office/drawing/2014/main" id="{A3E1A54D-4DAC-447B-B66B-0B78C202FF0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34679"/>
            <a:ext cx="2275126" cy="926419"/>
          </a:xfrm>
          <a:prstGeom prst="rect">
            <a:avLst/>
          </a:prstGeom>
        </p:spPr>
      </p:pic>
    </p:spTree>
    <p:extLst>
      <p:ext uri="{BB962C8B-B14F-4D97-AF65-F5344CB8AC3E}">
        <p14:creationId xmlns:p14="http://schemas.microsoft.com/office/powerpoint/2010/main" val="376380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08736F-1BB3-49FE-98A6-D8242BFE43C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499"/>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595"/>
            </a:lvl1pPr>
            <a:lvl2pPr marL="405058" indent="0">
              <a:buNone/>
              <a:defRPr sz="1595"/>
            </a:lvl2pPr>
            <a:lvl3pPr marL="810116" indent="0">
              <a:buNone/>
              <a:defRPr sz="1595"/>
            </a:lvl3pPr>
            <a:lvl4pPr marL="1215173" indent="0">
              <a:buNone/>
              <a:defRPr sz="1595"/>
            </a:lvl4pPr>
            <a:lvl5pPr marL="1620230"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1" y="2"/>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58" indent="0">
              <a:buNone/>
              <a:defRPr sz="3899"/>
            </a:lvl2pPr>
            <a:lvl3pPr marL="810116" indent="0">
              <a:buNone/>
              <a:defRPr sz="3899"/>
            </a:lvl3pPr>
            <a:lvl4pPr marL="1215173" indent="0">
              <a:buNone/>
              <a:defRPr sz="3899"/>
            </a:lvl4pPr>
            <a:lvl5pPr marL="1620230" indent="0">
              <a:buNone/>
              <a:defRPr sz="3899"/>
            </a:lvl5pPr>
          </a:lstStyle>
          <a:p>
            <a:pPr lvl="0"/>
            <a:r>
              <a:rPr lang="en-GB"/>
              <a:t>Title</a:t>
            </a:r>
            <a:endParaRPr lang="en-US"/>
          </a:p>
        </p:txBody>
      </p:sp>
      <p:pic>
        <p:nvPicPr>
          <p:cNvPr id="5" name="Picture 4">
            <a:extLst>
              <a:ext uri="{FF2B5EF4-FFF2-40B4-BE49-F238E27FC236}">
                <a16:creationId xmlns:a16="http://schemas.microsoft.com/office/drawing/2014/main" id="{A3E1A54D-4DAC-447B-B66B-0B78C202FF0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34679"/>
            <a:ext cx="2275126" cy="926419"/>
          </a:xfrm>
          <a:prstGeom prst="rect">
            <a:avLst/>
          </a:prstGeom>
        </p:spPr>
      </p:pic>
    </p:spTree>
    <p:extLst>
      <p:ext uri="{BB962C8B-B14F-4D97-AF65-F5344CB8AC3E}">
        <p14:creationId xmlns:p14="http://schemas.microsoft.com/office/powerpoint/2010/main" val="197450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descr="A person standing in front of a book shelf&#10;&#10;Description automatically generated">
            <a:extLst>
              <a:ext uri="{FF2B5EF4-FFF2-40B4-BE49-F238E27FC236}">
                <a16:creationId xmlns:a16="http://schemas.microsoft.com/office/drawing/2014/main" id="{331C45E8-DAD8-46FF-9A41-9E5A3138BA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499"/>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595"/>
            </a:lvl1pPr>
            <a:lvl2pPr marL="405058" indent="0">
              <a:buNone/>
              <a:defRPr sz="1595"/>
            </a:lvl2pPr>
            <a:lvl3pPr marL="810116" indent="0">
              <a:buNone/>
              <a:defRPr sz="1595"/>
            </a:lvl3pPr>
            <a:lvl4pPr marL="1215173" indent="0">
              <a:buNone/>
              <a:defRPr sz="1595"/>
            </a:lvl4pPr>
            <a:lvl5pPr marL="1620230"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1" y="2"/>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58" indent="0">
              <a:buNone/>
              <a:defRPr sz="3899"/>
            </a:lvl2pPr>
            <a:lvl3pPr marL="810116" indent="0">
              <a:buNone/>
              <a:defRPr sz="3899"/>
            </a:lvl3pPr>
            <a:lvl4pPr marL="1215173" indent="0">
              <a:buNone/>
              <a:defRPr sz="3899"/>
            </a:lvl4pPr>
            <a:lvl5pPr marL="1620230" indent="0">
              <a:buNone/>
              <a:defRPr sz="3899"/>
            </a:lvl5pPr>
          </a:lstStyle>
          <a:p>
            <a:pPr lvl="0"/>
            <a:r>
              <a:rPr lang="en-GB"/>
              <a:t>Title</a:t>
            </a:r>
            <a:endParaRPr lang="en-US"/>
          </a:p>
        </p:txBody>
      </p:sp>
      <p:pic>
        <p:nvPicPr>
          <p:cNvPr id="5" name="Picture 4">
            <a:extLst>
              <a:ext uri="{FF2B5EF4-FFF2-40B4-BE49-F238E27FC236}">
                <a16:creationId xmlns:a16="http://schemas.microsoft.com/office/drawing/2014/main" id="{A3E1A54D-4DAC-447B-B66B-0B78C202FF0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6894" y="4134679"/>
            <a:ext cx="2275126" cy="926419"/>
          </a:xfrm>
          <a:prstGeom prst="rect">
            <a:avLst/>
          </a:prstGeom>
        </p:spPr>
      </p:pic>
    </p:spTree>
    <p:extLst>
      <p:ext uri="{BB962C8B-B14F-4D97-AF65-F5344CB8AC3E}">
        <p14:creationId xmlns:p14="http://schemas.microsoft.com/office/powerpoint/2010/main" val="225529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lide with Sub title">
    <p:spTree>
      <p:nvGrpSpPr>
        <p:cNvPr id="1" name=""/>
        <p:cNvGrpSpPr/>
        <p:nvPr/>
      </p:nvGrpSpPr>
      <p:grpSpPr>
        <a:xfrm>
          <a:off x="0" y="0"/>
          <a:ext cx="0" cy="0"/>
          <a:chOff x="0" y="0"/>
          <a:chExt cx="0" cy="0"/>
        </a:xfrm>
      </p:grpSpPr>
      <p:sp>
        <p:nvSpPr>
          <p:cNvPr id="2" name="Text Placeholder 6"/>
          <p:cNvSpPr>
            <a:spLocks noGrp="1"/>
          </p:cNvSpPr>
          <p:nvPr>
            <p:ph type="body" sz="quarter" idx="10" hasCustomPrompt="1"/>
          </p:nvPr>
        </p:nvSpPr>
        <p:spPr>
          <a:xfrm>
            <a:off x="0" y="353"/>
            <a:ext cx="9144000" cy="80519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GB"/>
              <a:t>Heading</a:t>
            </a:r>
            <a:endParaRPr lang="en-US"/>
          </a:p>
        </p:txBody>
      </p:sp>
    </p:spTree>
    <p:extLst>
      <p:ext uri="{BB962C8B-B14F-4D97-AF65-F5344CB8AC3E}">
        <p14:creationId xmlns:p14="http://schemas.microsoft.com/office/powerpoint/2010/main" val="175212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3"/>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8"/>
            <a:ext cx="9144000" cy="1642533"/>
          </a:xfrm>
          <a:prstGeom prst="rect">
            <a:avLst/>
          </a:prstGeom>
        </p:spPr>
        <p:txBody>
          <a:bodyPr vert="horz" lIns="360000" tIns="360000" rIns="360000" bIns="0"/>
          <a:lstStyle>
            <a:lvl1pPr marL="179996" indent="-179996">
              <a:spcBef>
                <a:spcPts val="750"/>
              </a:spcBef>
              <a:buFont typeface="Arial"/>
              <a:buChar char="•"/>
              <a:defRPr sz="1400" baseline="0">
                <a:solidFill>
                  <a:srgbClr val="3C3C3B"/>
                </a:solidFill>
              </a:defRPr>
            </a:lvl1pPr>
            <a:lvl2pPr marL="742931" indent="-285743">
              <a:buFont typeface="Arial"/>
              <a:buChar char="•"/>
              <a:defRPr sz="1400">
                <a:solidFill>
                  <a:srgbClr val="191446"/>
                </a:solidFill>
              </a:defRPr>
            </a:lvl2pPr>
            <a:lvl3pPr marL="1200120" indent="-285743">
              <a:buFont typeface="Arial"/>
              <a:buChar char="•"/>
              <a:defRPr sz="1400">
                <a:solidFill>
                  <a:srgbClr val="191446"/>
                </a:solidFill>
              </a:defRPr>
            </a:lvl3pPr>
            <a:lvl4pPr marL="1657309" indent="-285743">
              <a:buFont typeface="Arial"/>
              <a:buChar char="•"/>
              <a:defRPr sz="1400">
                <a:solidFill>
                  <a:srgbClr val="191446"/>
                </a:solidFill>
              </a:defRPr>
            </a:lvl4pPr>
            <a:lvl5pPr marL="2114498" indent="-285743">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Tree>
    <p:extLst>
      <p:ext uri="{BB962C8B-B14F-4D97-AF65-F5344CB8AC3E}">
        <p14:creationId xmlns:p14="http://schemas.microsoft.com/office/powerpoint/2010/main" val="54048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13F6C-B535-4850-A11C-41C18124EE2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BB0C576-1B9D-4921-BEAC-629B06B189CB}"/>
              </a:ext>
            </a:extLst>
          </p:cNvPr>
          <p:cNvSpPr>
            <a:spLocks noGrp="1"/>
          </p:cNvSpPr>
          <p:nvPr>
            <p:ph sz="half" idx="1"/>
          </p:nvPr>
        </p:nvSpPr>
        <p:spPr>
          <a:xfrm>
            <a:off x="628650" y="1369219"/>
            <a:ext cx="7886700" cy="3263504"/>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CF847B-67C5-40E9-8659-A9F983DC24A5}"/>
              </a:ext>
            </a:extLst>
          </p:cNvPr>
          <p:cNvSpPr>
            <a:spLocks noGrp="1"/>
          </p:cNvSpPr>
          <p:nvPr>
            <p:ph sz="half" idx="2"/>
          </p:nvPr>
        </p:nvSpPr>
        <p:spPr>
          <a:xfrm>
            <a:off x="628650" y="1369219"/>
            <a:ext cx="7886700" cy="3263504"/>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723991-F480-4288-98E5-7601953B9533}"/>
              </a:ext>
            </a:extLst>
          </p:cNvPr>
          <p:cNvSpPr>
            <a:spLocks noGrp="1"/>
          </p:cNvSpPr>
          <p:nvPr>
            <p:ph type="dt" sz="half" idx="10"/>
          </p:nvPr>
        </p:nvSpPr>
        <p:spPr>
          <a:xfrm>
            <a:off x="628650" y="4767264"/>
            <a:ext cx="2057400" cy="273844"/>
          </a:xfrm>
          <a:prstGeom prst="rect">
            <a:avLst/>
          </a:prstGeom>
        </p:spPr>
        <p:txBody>
          <a:bodyPr vert="horz" lIns="91440" tIns="45720" rIns="91440" bIns="45720" rtlCol="0" anchor="ctr"/>
          <a:lstStyle>
            <a:defPPr>
              <a:defRPr lang="en-US"/>
            </a:defPPr>
            <a:lvl1pPr marL="0" algn="l"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endParaRPr lang="en-GB"/>
          </a:p>
        </p:txBody>
      </p:sp>
      <p:sp>
        <p:nvSpPr>
          <p:cNvPr id="6" name="Footer Placeholder 5">
            <a:extLst>
              <a:ext uri="{FF2B5EF4-FFF2-40B4-BE49-F238E27FC236}">
                <a16:creationId xmlns:a16="http://schemas.microsoft.com/office/drawing/2014/main" id="{9E9D30D8-6A93-47DB-8D10-C673BC41A06A}"/>
              </a:ext>
            </a:extLst>
          </p:cNvPr>
          <p:cNvSpPr>
            <a:spLocks noGrp="1"/>
          </p:cNvSpPr>
          <p:nvPr>
            <p:ph type="ftr" sz="quarter" idx="11"/>
          </p:nvPr>
        </p:nvSpPr>
        <p:spPr>
          <a:xfrm>
            <a:off x="3028950" y="4767264"/>
            <a:ext cx="3086100" cy="273844"/>
          </a:xfrm>
          <a:prstGeom prst="rect">
            <a:avLst/>
          </a:prstGeom>
        </p:spPr>
        <p:txBody>
          <a:bodyPr vert="horz" lIns="91440" tIns="45720" rIns="91440" bIns="45720" rtlCol="0" anchor="ctr"/>
          <a:lstStyle>
            <a:defPPr>
              <a:defRPr lang="en-US"/>
            </a:defPPr>
            <a:lvl1pPr marL="0" algn="ctr"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94ACE11E-5B82-41F2-B8AF-D2C4082809F5}"/>
              </a:ext>
            </a:extLst>
          </p:cNvPr>
          <p:cNvSpPr>
            <a:spLocks noGrp="1"/>
          </p:cNvSpPr>
          <p:nvPr>
            <p:ph type="sldNum" sz="quarter" idx="12"/>
          </p:nvPr>
        </p:nvSpPr>
        <p:spPr>
          <a:xfrm>
            <a:off x="6457950" y="4767264"/>
            <a:ext cx="2057400" cy="273844"/>
          </a:xfrm>
          <a:prstGeom prst="rect">
            <a:avLst/>
          </a:prstGeom>
        </p:spPr>
        <p:txBody>
          <a:bodyPr vert="horz" lIns="91440" tIns="45720" rIns="91440" bIns="45720" rtlCol="0" anchor="ctr"/>
          <a:lstStyle>
            <a:defPPr>
              <a:defRPr lang="en-US"/>
            </a:defPPr>
            <a:lvl1pPr marL="0" algn="r"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fld id="{47628A04-EC05-441D-BA3A-925C96AFB973}" type="slidenum">
              <a:rPr lang="en-GB" smtClean="0"/>
              <a:pPr/>
              <a:t>‹#›</a:t>
            </a:fld>
            <a:endParaRPr lang="en-GB"/>
          </a:p>
        </p:txBody>
      </p:sp>
    </p:spTree>
    <p:extLst>
      <p:ext uri="{BB962C8B-B14F-4D97-AF65-F5344CB8AC3E}">
        <p14:creationId xmlns:p14="http://schemas.microsoft.com/office/powerpoint/2010/main" val="252862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9ACA-5900-41D3-88B4-F9CDE841929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78EFBEE-DF71-4F8F-860D-C1B641B3C465}"/>
              </a:ext>
            </a:extLst>
          </p:cNvPr>
          <p:cNvSpPr>
            <a:spLocks noGrp="1"/>
          </p:cNvSpPr>
          <p:nvPr>
            <p:ph type="body" idx="1"/>
          </p:nvPr>
        </p:nvSpPr>
        <p:spPr>
          <a:xfrm>
            <a:off x="628650" y="1369219"/>
            <a:ext cx="7886700" cy="3263504"/>
          </a:xfrm>
          <a:prstGeom prst="rect">
            <a:avLst/>
          </a:prstGeom>
        </p:spPr>
        <p:txBody>
          <a:bodyPr vert="horz" lIns="91440" tIns="45720" rIns="91440" bIns="45720" rtlCol="0" anchor="b">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5FE5D7-9253-4D15-85A9-7A90E2648158}"/>
              </a:ext>
            </a:extLst>
          </p:cNvPr>
          <p:cNvSpPr>
            <a:spLocks noGrp="1"/>
          </p:cNvSpPr>
          <p:nvPr>
            <p:ph sz="half" idx="2"/>
          </p:nvPr>
        </p:nvSpPr>
        <p:spPr>
          <a:xfrm>
            <a:off x="628650" y="1369219"/>
            <a:ext cx="7886700" cy="3263504"/>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5D5A89-5843-4F2D-B920-27AB7C38FE17}"/>
              </a:ext>
            </a:extLst>
          </p:cNvPr>
          <p:cNvSpPr>
            <a:spLocks noGrp="1"/>
          </p:cNvSpPr>
          <p:nvPr>
            <p:ph type="body" sz="quarter" idx="3"/>
          </p:nvPr>
        </p:nvSpPr>
        <p:spPr>
          <a:xfrm>
            <a:off x="628650" y="1369219"/>
            <a:ext cx="7886700" cy="3263504"/>
          </a:xfrm>
          <a:prstGeom prst="rect">
            <a:avLst/>
          </a:prstGeom>
        </p:spPr>
        <p:txBody>
          <a:bodyPr vert="horz" lIns="91440" tIns="45720" rIns="91440" bIns="45720" rtlCol="0" anchor="b">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D41E178-25AE-4ABB-BA36-6587509AD731}"/>
              </a:ext>
            </a:extLst>
          </p:cNvPr>
          <p:cNvSpPr>
            <a:spLocks noGrp="1"/>
          </p:cNvSpPr>
          <p:nvPr>
            <p:ph sz="quarter" idx="4"/>
          </p:nvPr>
        </p:nvSpPr>
        <p:spPr>
          <a:xfrm>
            <a:off x="628650" y="1369219"/>
            <a:ext cx="7886700" cy="3263504"/>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E4155C-4946-4C3E-85F4-CE7A1399A2A4}"/>
              </a:ext>
            </a:extLst>
          </p:cNvPr>
          <p:cNvSpPr>
            <a:spLocks noGrp="1"/>
          </p:cNvSpPr>
          <p:nvPr>
            <p:ph type="dt" sz="half" idx="10"/>
          </p:nvPr>
        </p:nvSpPr>
        <p:spPr>
          <a:xfrm>
            <a:off x="628650" y="4767264"/>
            <a:ext cx="2057400" cy="273844"/>
          </a:xfrm>
          <a:prstGeom prst="rect">
            <a:avLst/>
          </a:prstGeom>
        </p:spPr>
        <p:txBody>
          <a:bodyPr vert="horz" lIns="91440" tIns="45720" rIns="91440" bIns="45720" rtlCol="0" anchor="ctr"/>
          <a:lstStyle>
            <a:defPPr>
              <a:defRPr lang="en-US"/>
            </a:defPPr>
            <a:lvl1pPr marL="0" algn="l"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endParaRPr lang="en-GB"/>
          </a:p>
        </p:txBody>
      </p:sp>
      <p:sp>
        <p:nvSpPr>
          <p:cNvPr id="8" name="Footer Placeholder 7">
            <a:extLst>
              <a:ext uri="{FF2B5EF4-FFF2-40B4-BE49-F238E27FC236}">
                <a16:creationId xmlns:a16="http://schemas.microsoft.com/office/drawing/2014/main" id="{81F84881-952D-499F-8161-11465BC537E0}"/>
              </a:ext>
            </a:extLst>
          </p:cNvPr>
          <p:cNvSpPr>
            <a:spLocks noGrp="1"/>
          </p:cNvSpPr>
          <p:nvPr>
            <p:ph type="ftr" sz="quarter" idx="11"/>
          </p:nvPr>
        </p:nvSpPr>
        <p:spPr>
          <a:xfrm>
            <a:off x="3028950" y="4767264"/>
            <a:ext cx="3086100" cy="273844"/>
          </a:xfrm>
          <a:prstGeom prst="rect">
            <a:avLst/>
          </a:prstGeom>
        </p:spPr>
        <p:txBody>
          <a:bodyPr vert="horz" lIns="91440" tIns="45720" rIns="91440" bIns="45720" rtlCol="0" anchor="ctr"/>
          <a:lstStyle>
            <a:defPPr>
              <a:defRPr lang="en-US"/>
            </a:defPPr>
            <a:lvl1pPr marL="0" algn="ctr"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endParaRPr lang="en-GB"/>
          </a:p>
        </p:txBody>
      </p:sp>
      <p:sp>
        <p:nvSpPr>
          <p:cNvPr id="9" name="Slide Number Placeholder 8">
            <a:extLst>
              <a:ext uri="{FF2B5EF4-FFF2-40B4-BE49-F238E27FC236}">
                <a16:creationId xmlns:a16="http://schemas.microsoft.com/office/drawing/2014/main" id="{7DADE1E6-5FF4-4956-8BC6-246B2E328E41}"/>
              </a:ext>
            </a:extLst>
          </p:cNvPr>
          <p:cNvSpPr>
            <a:spLocks noGrp="1"/>
          </p:cNvSpPr>
          <p:nvPr>
            <p:ph type="sldNum" sz="quarter" idx="12"/>
          </p:nvPr>
        </p:nvSpPr>
        <p:spPr>
          <a:xfrm>
            <a:off x="6457950" y="4767264"/>
            <a:ext cx="2057400" cy="273844"/>
          </a:xfrm>
          <a:prstGeom prst="rect">
            <a:avLst/>
          </a:prstGeom>
        </p:spPr>
        <p:txBody>
          <a:bodyPr vert="horz" lIns="91440" tIns="45720" rIns="91440" bIns="45720" rtlCol="0" anchor="ctr"/>
          <a:lstStyle>
            <a:defPPr>
              <a:defRPr lang="en-US"/>
            </a:defPPr>
            <a:lvl1pPr marL="0" algn="r" defTabSz="457189" rtl="0" eaLnBrk="1" latinLnBrk="0" hangingPunct="1">
              <a:defRPr sz="900" kern="1200">
                <a:solidFill>
                  <a:schemeClr val="tx1">
                    <a:tint val="75000"/>
                  </a:schemeClr>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fld id="{47628A04-EC05-441D-BA3A-925C96AFB973}" type="slidenum">
              <a:rPr lang="en-GB" smtClean="0"/>
              <a:pPr/>
              <a:t>‹#›</a:t>
            </a:fld>
            <a:endParaRPr lang="en-GB"/>
          </a:p>
        </p:txBody>
      </p:sp>
    </p:spTree>
    <p:extLst>
      <p:ext uri="{BB962C8B-B14F-4D97-AF65-F5344CB8AC3E}">
        <p14:creationId xmlns:p14="http://schemas.microsoft.com/office/powerpoint/2010/main" val="369030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A group of people sitting at a table looking at a book shelf&#10;&#10;Description automatically generated">
            <a:extLst>
              <a:ext uri="{FF2B5EF4-FFF2-40B4-BE49-F238E27FC236}">
                <a16:creationId xmlns:a16="http://schemas.microsoft.com/office/drawing/2014/main" id="{1C4D4727-7FA9-451C-BB2B-ACD7D76A70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1"/>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0" y="3381519"/>
            <a:ext cx="3663950" cy="277000"/>
          </a:xfrm>
          <a:prstGeom prst="rect">
            <a:avLst/>
          </a:prstGeom>
        </p:spPr>
        <p:txBody>
          <a:bodyPr vert="horz" lIns="360000" tIns="0" rIns="0" bIns="0" anchor="ctr" anchorCtr="0"/>
          <a:lstStyle>
            <a:lvl1pPr marL="0" indent="0">
              <a:buNone/>
              <a:defRPr sz="1595"/>
            </a:lvl1pPr>
            <a:lvl2pPr marL="405068" indent="0">
              <a:buNone/>
              <a:defRPr sz="1595"/>
            </a:lvl2pPr>
            <a:lvl3pPr marL="810136" indent="0">
              <a:buNone/>
              <a:defRPr sz="1595"/>
            </a:lvl3pPr>
            <a:lvl4pPr marL="1215203" indent="0">
              <a:buNone/>
              <a:defRPr sz="1595"/>
            </a:lvl4pPr>
            <a:lvl5pPr marL="1620271"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0" y="1"/>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68" indent="0">
              <a:buNone/>
              <a:defRPr sz="3899"/>
            </a:lvl2pPr>
            <a:lvl3pPr marL="810136" indent="0">
              <a:buNone/>
              <a:defRPr sz="3899"/>
            </a:lvl3pPr>
            <a:lvl4pPr marL="1215203" indent="0">
              <a:buNone/>
              <a:defRPr sz="3899"/>
            </a:lvl4pPr>
            <a:lvl5pPr marL="1620271" indent="0">
              <a:buNone/>
              <a:defRPr sz="3899"/>
            </a:lvl5pPr>
          </a:lstStyle>
          <a:p>
            <a:pPr lvl="0"/>
            <a:r>
              <a:rPr lang="en-GB"/>
              <a:t>Title</a:t>
            </a:r>
            <a:endParaRPr lang="en-US"/>
          </a:p>
        </p:txBody>
      </p:sp>
      <p:pic>
        <p:nvPicPr>
          <p:cNvPr id="7" name="Picture 6" descr="Preservica_RGB-Logo_White_Main Logo_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6777" y="4335203"/>
            <a:ext cx="1868423" cy="513369"/>
          </a:xfrm>
          <a:prstGeom prst="rect">
            <a:avLst/>
          </a:prstGeom>
        </p:spPr>
      </p:pic>
    </p:spTree>
    <p:extLst>
      <p:ext uri="{BB962C8B-B14F-4D97-AF65-F5344CB8AC3E}">
        <p14:creationId xmlns:p14="http://schemas.microsoft.com/office/powerpoint/2010/main" val="286055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descr="HeaderImageOverlaysPurpl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9144000" cy="1190625"/>
          </a:xfrm>
          <a:prstGeom prst="rect">
            <a:avLst/>
          </a:prstGeom>
        </p:spPr>
      </p:pic>
      <p:sp>
        <p:nvSpPr>
          <p:cNvPr id="3" name="Text Placeholder 3"/>
          <p:cNvSpPr>
            <a:spLocks noGrp="1"/>
          </p:cNvSpPr>
          <p:nvPr>
            <p:ph type="body" sz="quarter" idx="10" hasCustomPrompt="1"/>
          </p:nvPr>
        </p:nvSpPr>
        <p:spPr>
          <a:xfrm>
            <a:off x="0" y="2"/>
            <a:ext cx="9144000" cy="1190625"/>
          </a:xfrm>
          <a:prstGeom prst="rect">
            <a:avLst/>
          </a:prstGeom>
        </p:spPr>
        <p:txBody>
          <a:bodyPr vert="horz" lIns="360000" tIns="432000" rIns="720000" bIns="0"/>
          <a:lstStyle>
            <a:lvl1pPr marL="0" indent="0">
              <a:buNone/>
              <a:defRPr sz="2400">
                <a:latin typeface="+mj-lt"/>
              </a:defRPr>
            </a:lvl1pPr>
          </a:lstStyle>
          <a:p>
            <a:pPr lvl="0"/>
            <a:r>
              <a:rPr lang="en-GB"/>
              <a:t>Heading</a:t>
            </a:r>
            <a:endParaRPr lang="en-US"/>
          </a:p>
        </p:txBody>
      </p:sp>
      <p:sp>
        <p:nvSpPr>
          <p:cNvPr id="4" name="Text Placeholder 11"/>
          <p:cNvSpPr>
            <a:spLocks noGrp="1"/>
          </p:cNvSpPr>
          <p:nvPr>
            <p:ph type="body" sz="quarter" idx="12" hasCustomPrompt="1"/>
          </p:nvPr>
        </p:nvSpPr>
        <p:spPr>
          <a:xfrm>
            <a:off x="0" y="1139831"/>
            <a:ext cx="9144000" cy="2918527"/>
          </a:xfrm>
          <a:prstGeom prst="rect">
            <a:avLst/>
          </a:prstGeom>
        </p:spPr>
        <p:txBody>
          <a:bodyPr vert="horz" lIns="360000" tIns="360000" rIns="360000" bIns="0"/>
          <a:lstStyle>
            <a:lvl1pPr marL="179992" indent="-179992">
              <a:spcBef>
                <a:spcPts val="750"/>
              </a:spcBef>
              <a:buFont typeface="Arial"/>
              <a:buChar char="•"/>
              <a:defRPr sz="1400" baseline="0">
                <a:solidFill>
                  <a:srgbClr val="3C3C3B"/>
                </a:solidFill>
              </a:defRPr>
            </a:lvl1pPr>
            <a:lvl2pPr marL="742913" indent="-285736">
              <a:buFont typeface="Arial"/>
              <a:buChar char="•"/>
              <a:defRPr sz="1400">
                <a:solidFill>
                  <a:srgbClr val="191446"/>
                </a:solidFill>
              </a:defRPr>
            </a:lvl2pPr>
            <a:lvl3pPr marL="1200090" indent="-285736">
              <a:buFont typeface="Arial"/>
              <a:buChar char="•"/>
              <a:defRPr sz="1400">
                <a:solidFill>
                  <a:srgbClr val="191446"/>
                </a:solidFill>
              </a:defRPr>
            </a:lvl3pPr>
            <a:lvl4pPr marL="1657268" indent="-285736">
              <a:buFont typeface="Arial"/>
              <a:buChar char="•"/>
              <a:defRPr sz="1400">
                <a:solidFill>
                  <a:srgbClr val="191446"/>
                </a:solidFill>
              </a:defRPr>
            </a:lvl4pPr>
            <a:lvl5pPr marL="2114445" indent="-285736">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Tree>
    <p:extLst>
      <p:ext uri="{BB962C8B-B14F-4D97-AF65-F5344CB8AC3E}">
        <p14:creationId xmlns:p14="http://schemas.microsoft.com/office/powerpoint/2010/main" val="300653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_Vertical Title and Text">
    <p:bg>
      <p:bgRef idx="1001">
        <a:schemeClr val="bg2"/>
      </p:bgRef>
    </p:bg>
    <p:spTree>
      <p:nvGrpSpPr>
        <p:cNvPr id="1" name=""/>
        <p:cNvGrpSpPr/>
        <p:nvPr/>
      </p:nvGrpSpPr>
      <p:grpSpPr>
        <a:xfrm>
          <a:off x="0" y="0"/>
          <a:ext cx="0" cy="0"/>
          <a:chOff x="0" y="0"/>
          <a:chExt cx="0" cy="0"/>
        </a:xfrm>
      </p:grpSpPr>
      <p:pic>
        <p:nvPicPr>
          <p:cNvPr id="5" name="Picture 4" descr="Green_Blog Overlay_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6700838" cy="5143500"/>
          </a:xfrm>
          <a:prstGeom prst="rect">
            <a:avLst/>
          </a:prstGeom>
        </p:spPr>
      </p:pic>
      <p:sp>
        <p:nvSpPr>
          <p:cNvPr id="8" name="Text Placeholder 7"/>
          <p:cNvSpPr>
            <a:spLocks noGrp="1"/>
          </p:cNvSpPr>
          <p:nvPr>
            <p:ph type="body" sz="quarter" idx="10" hasCustomPrompt="1"/>
          </p:nvPr>
        </p:nvSpPr>
        <p:spPr>
          <a:xfrm>
            <a:off x="0" y="1"/>
            <a:ext cx="5183706" cy="959439"/>
          </a:xfrm>
          <a:prstGeom prst="rect">
            <a:avLst/>
          </a:prstGeom>
        </p:spPr>
        <p:txBody>
          <a:bodyPr vert="horz" lIns="360000" tIns="432000" rIns="720000" bIns="0"/>
          <a:lstStyle>
            <a:lvl1pPr marL="0" indent="0">
              <a:buNone/>
              <a:defRPr sz="3400">
                <a:latin typeface="+mj-lt"/>
              </a:defRPr>
            </a:lvl1pPr>
          </a:lstStyle>
          <a:p>
            <a:pPr lvl="0"/>
            <a:r>
              <a:rPr lang="en-GB"/>
              <a:t>Title</a:t>
            </a:r>
            <a:endParaRPr lang="en-US"/>
          </a:p>
        </p:txBody>
      </p:sp>
      <p:sp>
        <p:nvSpPr>
          <p:cNvPr id="10" name="Text Placeholder 9"/>
          <p:cNvSpPr>
            <a:spLocks noGrp="1"/>
          </p:cNvSpPr>
          <p:nvPr>
            <p:ph type="body" sz="quarter" idx="11" hasCustomPrompt="1"/>
          </p:nvPr>
        </p:nvSpPr>
        <p:spPr>
          <a:xfrm>
            <a:off x="0" y="877575"/>
            <a:ext cx="5183706" cy="3251514"/>
          </a:xfrm>
          <a:prstGeom prst="rect">
            <a:avLst/>
          </a:prstGeom>
        </p:spPr>
        <p:txBody>
          <a:bodyPr vert="horz" lIns="360000" tIns="540000" rIns="0" bIns="0"/>
          <a:lstStyle>
            <a:lvl1pPr marL="179996" indent="-179996">
              <a:spcBef>
                <a:spcPts val="1000"/>
              </a:spcBef>
              <a:buFont typeface="Arial"/>
              <a:buChar char="•"/>
              <a:defRPr sz="1600"/>
            </a:lvl1pPr>
          </a:lstStyle>
          <a:p>
            <a:pPr lvl="0"/>
            <a:r>
              <a:rPr lang="en-GB"/>
              <a:t>Bullet points</a:t>
            </a:r>
            <a:endParaRPr lang="en-US"/>
          </a:p>
        </p:txBody>
      </p:sp>
      <p:pic>
        <p:nvPicPr>
          <p:cNvPr id="9" name="Picture 8" descr="Preservica_RGB Logo_White_2_Main Logo_04.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1134" y="4338097"/>
            <a:ext cx="1869887" cy="513771"/>
          </a:xfrm>
          <a:prstGeom prst="rect">
            <a:avLst/>
          </a:prstGeom>
        </p:spPr>
      </p:pic>
    </p:spTree>
    <p:extLst>
      <p:ext uri="{BB962C8B-B14F-4D97-AF65-F5344CB8AC3E}">
        <p14:creationId xmlns:p14="http://schemas.microsoft.com/office/powerpoint/2010/main" val="40793351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descr="A circuit board&#10;&#10;Description automatically generated">
            <a:extLst>
              <a:ext uri="{FF2B5EF4-FFF2-40B4-BE49-F238E27FC236}">
                <a16:creationId xmlns:a16="http://schemas.microsoft.com/office/drawing/2014/main" id="{676B1DEF-97B7-4C58-9E8B-F5E6EC73F5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 y="0"/>
            <a:ext cx="9141768"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595"/>
            </a:lvl1pPr>
            <a:lvl2pPr marL="405058" indent="0">
              <a:buNone/>
              <a:defRPr sz="1595"/>
            </a:lvl2pPr>
            <a:lvl3pPr marL="810116" indent="0">
              <a:buNone/>
              <a:defRPr sz="1595"/>
            </a:lvl3pPr>
            <a:lvl4pPr marL="1215173" indent="0">
              <a:buNone/>
              <a:defRPr sz="1595"/>
            </a:lvl4pPr>
            <a:lvl5pPr marL="1620230"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1" y="2"/>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58" indent="0">
              <a:buNone/>
              <a:defRPr sz="3899"/>
            </a:lvl2pPr>
            <a:lvl3pPr marL="810116" indent="0">
              <a:buNone/>
              <a:defRPr sz="3899"/>
            </a:lvl3pPr>
            <a:lvl4pPr marL="1215173" indent="0">
              <a:buNone/>
              <a:defRPr sz="3899"/>
            </a:lvl4pPr>
            <a:lvl5pPr marL="1620230" indent="0">
              <a:buNone/>
              <a:defRPr sz="3899"/>
            </a:lvl5pPr>
          </a:lstStyle>
          <a:p>
            <a:pPr lvl="0"/>
            <a:r>
              <a:rPr lang="en-GB"/>
              <a:t>Title</a:t>
            </a:r>
            <a:endParaRPr lang="en-US"/>
          </a:p>
        </p:txBody>
      </p:sp>
      <p:pic>
        <p:nvPicPr>
          <p:cNvPr id="7" name="Picture 6" descr="Preservica_RGB-Logo_White_Main Logo_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6778" y="4335203"/>
            <a:ext cx="1868423" cy="513369"/>
          </a:xfrm>
          <a:prstGeom prst="rect">
            <a:avLst/>
          </a:prstGeom>
        </p:spPr>
      </p:pic>
    </p:spTree>
    <p:extLst>
      <p:ext uri="{BB962C8B-B14F-4D97-AF65-F5344CB8AC3E}">
        <p14:creationId xmlns:p14="http://schemas.microsoft.com/office/powerpoint/2010/main" val="323446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descr="Blog Overlay_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595"/>
            </a:lvl1pPr>
            <a:lvl2pPr marL="405058" indent="0">
              <a:buNone/>
              <a:defRPr sz="1595"/>
            </a:lvl2pPr>
            <a:lvl3pPr marL="810116" indent="0">
              <a:buNone/>
              <a:defRPr sz="1595"/>
            </a:lvl3pPr>
            <a:lvl4pPr marL="1215173" indent="0">
              <a:buNone/>
              <a:defRPr sz="1595"/>
            </a:lvl4pPr>
            <a:lvl5pPr marL="1620230" indent="0">
              <a:buNone/>
              <a:defRPr sz="1595"/>
            </a:lvl5pPr>
          </a:lstStyle>
          <a:p>
            <a:pPr lvl="0"/>
            <a:r>
              <a:rPr lang="en-GB"/>
              <a:t>Copy</a:t>
            </a:r>
            <a:endParaRPr lang="en-US"/>
          </a:p>
        </p:txBody>
      </p:sp>
      <p:sp>
        <p:nvSpPr>
          <p:cNvPr id="18" name="Text Placeholder 17"/>
          <p:cNvSpPr>
            <a:spLocks noGrp="1"/>
          </p:cNvSpPr>
          <p:nvPr>
            <p:ph type="body" sz="quarter" idx="13" hasCustomPrompt="1"/>
          </p:nvPr>
        </p:nvSpPr>
        <p:spPr>
          <a:xfrm>
            <a:off x="1" y="2"/>
            <a:ext cx="4357688" cy="2347913"/>
          </a:xfrm>
          <a:prstGeom prst="rect">
            <a:avLst/>
          </a:prstGeom>
        </p:spPr>
        <p:txBody>
          <a:bodyPr vert="horz" lIns="360000" tIns="432000" rIns="720000" bIns="0"/>
          <a:lstStyle>
            <a:lvl1pPr marL="0" indent="0">
              <a:lnSpc>
                <a:spcPct val="100000"/>
              </a:lnSpc>
              <a:buNone/>
              <a:defRPr sz="3899">
                <a:latin typeface="+mj-lt"/>
              </a:defRPr>
            </a:lvl1pPr>
            <a:lvl2pPr marL="405058" indent="0">
              <a:buNone/>
              <a:defRPr sz="3899"/>
            </a:lvl2pPr>
            <a:lvl3pPr marL="810116" indent="0">
              <a:buNone/>
              <a:defRPr sz="3899"/>
            </a:lvl3pPr>
            <a:lvl4pPr marL="1215173" indent="0">
              <a:buNone/>
              <a:defRPr sz="3899"/>
            </a:lvl4pPr>
            <a:lvl5pPr marL="1620230" indent="0">
              <a:buNone/>
              <a:defRPr sz="3899"/>
            </a:lvl5pPr>
          </a:lstStyle>
          <a:p>
            <a:pPr lvl="0"/>
            <a:r>
              <a:rPr lang="en-GB"/>
              <a:t>Title</a:t>
            </a:r>
            <a:endParaRPr lang="en-US"/>
          </a:p>
        </p:txBody>
      </p:sp>
      <p:pic>
        <p:nvPicPr>
          <p:cNvPr id="33" name="Picture 32" descr="Logo&#10;&#10;Description automatically generated with medium confidence">
            <a:extLst>
              <a:ext uri="{FF2B5EF4-FFF2-40B4-BE49-F238E27FC236}">
                <a16:creationId xmlns:a16="http://schemas.microsoft.com/office/drawing/2014/main" id="{009CAD87-708A-4494-B919-B60A00D5B4B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35" y="4271132"/>
            <a:ext cx="1659175" cy="474395"/>
          </a:xfrm>
          <a:prstGeom prst="rect">
            <a:avLst/>
          </a:prstGeom>
        </p:spPr>
      </p:pic>
    </p:spTree>
    <p:extLst>
      <p:ext uri="{BB962C8B-B14F-4D97-AF65-F5344CB8AC3E}">
        <p14:creationId xmlns:p14="http://schemas.microsoft.com/office/powerpoint/2010/main" val="264070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descr="A circuit board&#10;&#10;Description automatically generated">
            <a:extLst>
              <a:ext uri="{FF2B5EF4-FFF2-40B4-BE49-F238E27FC236}">
                <a16:creationId xmlns:a16="http://schemas.microsoft.com/office/drawing/2014/main" id="{676B1DEF-97B7-4C58-9E8B-F5E6EC73F5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 y="0"/>
            <a:ext cx="9141768" cy="5143500"/>
          </a:xfrm>
          <a:prstGeom prst="rect">
            <a:avLst/>
          </a:prstGeom>
        </p:spPr>
      </p:pic>
      <p:pic>
        <p:nvPicPr>
          <p:cNvPr id="4" name="Picture 3" descr="Blog Overlay_01.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898370"/>
            <a:ext cx="9144000" cy="1346761"/>
          </a:xfrm>
          <a:prstGeom prst="rect">
            <a:avLst/>
          </a:prstGeom>
        </p:spPr>
      </p:pic>
    </p:spTree>
    <p:extLst>
      <p:ext uri="{BB962C8B-B14F-4D97-AF65-F5344CB8AC3E}">
        <p14:creationId xmlns:p14="http://schemas.microsoft.com/office/powerpoint/2010/main" val="20156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81DD7-2C42-5F8E-4B95-4F16785C84F1}"/>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CAE9CF49-3F09-765F-5618-C0CB2272F259}"/>
              </a:ext>
            </a:extLst>
          </p:cNvPr>
          <p:cNvSpPr>
            <a:spLocks noGrp="1"/>
          </p:cNvSpPr>
          <p:nvPr>
            <p:ph idx="1"/>
          </p:nvPr>
        </p:nvSpPr>
        <p:spPr>
          <a:xfrm>
            <a:off x="628650" y="1366837"/>
            <a:ext cx="78867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33173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2D01-7CB7-4403-8EAE-BCC2F9A4113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8902876F-2F57-4393-86E4-1467E1F34F2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77DB51-AB2D-429D-9281-DF72E3085B3F}"/>
              </a:ext>
            </a:extLst>
          </p:cNvPr>
          <p:cNvSpPr>
            <a:spLocks noGrp="1"/>
          </p:cNvSpPr>
          <p:nvPr>
            <p:ph type="dt" sz="half" idx="10"/>
          </p:nvPr>
        </p:nvSpPr>
        <p:spPr/>
        <p:txBody>
          <a:bodyPr/>
          <a:lstStyle/>
          <a:p>
            <a:fld id="{0435EDCF-DA42-4F35-A558-138F455F2A22}" type="datetimeFigureOut">
              <a:rPr lang="en-GB" smtClean="0"/>
              <a:t>10/11/2022</a:t>
            </a:fld>
            <a:endParaRPr lang="en-GB"/>
          </a:p>
        </p:txBody>
      </p:sp>
      <p:sp>
        <p:nvSpPr>
          <p:cNvPr id="5" name="Footer Placeholder 4">
            <a:extLst>
              <a:ext uri="{FF2B5EF4-FFF2-40B4-BE49-F238E27FC236}">
                <a16:creationId xmlns:a16="http://schemas.microsoft.com/office/drawing/2014/main" id="{119F3623-B83E-47C0-960F-92D257279F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9EFF92-062F-47A1-ABEC-1727D52F25A0}"/>
              </a:ext>
            </a:extLst>
          </p:cNvPr>
          <p:cNvSpPr>
            <a:spLocks noGrp="1"/>
          </p:cNvSpPr>
          <p:nvPr>
            <p:ph type="sldNum" sz="quarter" idx="12"/>
          </p:nvPr>
        </p:nvSpPr>
        <p:spPr/>
        <p:txBody>
          <a:bodyPr/>
          <a:lstStyle/>
          <a:p>
            <a:fld id="{61CD32A0-9032-4DC8-92E3-F36DEA3AD8FF}" type="slidenum">
              <a:rPr lang="en-GB" smtClean="0"/>
              <a:t>‹#›</a:t>
            </a:fld>
            <a:endParaRPr lang="en-GB"/>
          </a:p>
        </p:txBody>
      </p:sp>
    </p:spTree>
    <p:extLst>
      <p:ext uri="{BB962C8B-B14F-4D97-AF65-F5344CB8AC3E}">
        <p14:creationId xmlns:p14="http://schemas.microsoft.com/office/powerpoint/2010/main" val="920524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Financial Lond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4D6024-2A20-48D8-8D61-004FB19C44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800"/>
            </a:lvl1pPr>
            <a:lvl2pPr marL="457189" indent="0">
              <a:buNone/>
              <a:defRPr sz="1800"/>
            </a:lvl2pPr>
            <a:lvl3pPr marL="914378" indent="0">
              <a:buNone/>
              <a:defRPr sz="1800"/>
            </a:lvl3pPr>
            <a:lvl4pPr marL="1371566" indent="0">
              <a:buNone/>
              <a:defRPr sz="1800"/>
            </a:lvl4pPr>
            <a:lvl5pPr marL="1828754" indent="0">
              <a:buNone/>
              <a:defRPr sz="1800"/>
            </a:lvl5pPr>
          </a:lstStyle>
          <a:p>
            <a:pPr lvl="0"/>
            <a:r>
              <a:rPr lang="en-GB"/>
              <a:t>Date</a:t>
            </a:r>
            <a:endParaRPr lang="en-US"/>
          </a:p>
        </p:txBody>
      </p:sp>
      <p:sp>
        <p:nvSpPr>
          <p:cNvPr id="18" name="Text Placeholder 17"/>
          <p:cNvSpPr>
            <a:spLocks noGrp="1"/>
          </p:cNvSpPr>
          <p:nvPr>
            <p:ph type="body" sz="quarter" idx="13" hasCustomPrompt="1"/>
          </p:nvPr>
        </p:nvSpPr>
        <p:spPr>
          <a:xfrm>
            <a:off x="1" y="1"/>
            <a:ext cx="4357688" cy="2347913"/>
          </a:xfrm>
          <a:prstGeom prst="rect">
            <a:avLst/>
          </a:prstGeom>
        </p:spPr>
        <p:txBody>
          <a:bodyPr vert="horz" lIns="360000" tIns="432000" rIns="720000" bIns="0"/>
          <a:lstStyle>
            <a:lvl1pPr marL="0" indent="0">
              <a:lnSpc>
                <a:spcPct val="100000"/>
              </a:lnSpc>
              <a:buNone/>
              <a:defRPr sz="4400">
                <a:latin typeface="+mj-lt"/>
              </a:defRPr>
            </a:lvl1pPr>
            <a:lvl2pPr marL="457189" indent="0">
              <a:buNone/>
              <a:defRPr sz="4400"/>
            </a:lvl2pPr>
            <a:lvl3pPr marL="914378" indent="0">
              <a:buNone/>
              <a:defRPr sz="4400"/>
            </a:lvl3pPr>
            <a:lvl4pPr marL="1371566" indent="0">
              <a:buNone/>
              <a:defRPr sz="4400"/>
            </a:lvl4pPr>
            <a:lvl5pPr marL="1828754" indent="0">
              <a:buNone/>
              <a:defRPr sz="4400"/>
            </a:lvl5pPr>
          </a:lstStyle>
          <a:p>
            <a:pPr lvl="0"/>
            <a:r>
              <a:rPr lang="en-GB"/>
              <a:t>Title</a:t>
            </a:r>
            <a:endParaRPr lang="en-US"/>
          </a:p>
        </p:txBody>
      </p:sp>
      <p:pic>
        <p:nvPicPr>
          <p:cNvPr id="7" name="Picture 6" descr="Preservica_RGB-Logo_White_Main Logo_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6777" y="4335203"/>
            <a:ext cx="1868423" cy="513369"/>
          </a:xfrm>
          <a:prstGeom prst="rect">
            <a:avLst/>
          </a:prstGeom>
        </p:spPr>
      </p:pic>
    </p:spTree>
    <p:extLst>
      <p:ext uri="{BB962C8B-B14F-4D97-AF65-F5344CB8AC3E}">
        <p14:creationId xmlns:p14="http://schemas.microsoft.com/office/powerpoint/2010/main" val="321282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Slide with Sub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0"/>
            <a:ext cx="9144000" cy="744538"/>
          </a:xfrm>
          <a:prstGeom prst="rect">
            <a:avLst/>
          </a:prstGeom>
        </p:spPr>
        <p:txBody>
          <a:bodyPr vert="horz" lIns="360000" tIns="432000" rIns="720000" bIns="0"/>
          <a:lstStyle>
            <a:lvl1pPr marL="0" indent="0">
              <a:buNone/>
              <a:defRPr sz="2400">
                <a:solidFill>
                  <a:srgbClr val="191446"/>
                </a:solidFill>
                <a:latin typeface="+mj-lt"/>
              </a:defRPr>
            </a:lvl1pPr>
            <a:lvl2pPr>
              <a:defRPr>
                <a:solidFill>
                  <a:srgbClr val="191446"/>
                </a:solidFill>
                <a:latin typeface="+mj-lt"/>
              </a:defRPr>
            </a:lvl2pPr>
            <a:lvl3pPr>
              <a:defRPr>
                <a:solidFill>
                  <a:srgbClr val="191446"/>
                </a:solidFill>
                <a:latin typeface="+mj-lt"/>
              </a:defRPr>
            </a:lvl3pPr>
            <a:lvl4pPr>
              <a:defRPr>
                <a:solidFill>
                  <a:srgbClr val="191446"/>
                </a:solidFill>
                <a:latin typeface="+mj-lt"/>
              </a:defRPr>
            </a:lvl4pPr>
            <a:lvl5pPr>
              <a:defRPr>
                <a:solidFill>
                  <a:srgbClr val="191446"/>
                </a:solidFill>
                <a:latin typeface="+mj-lt"/>
              </a:defRPr>
            </a:lvl5pPr>
          </a:lstStyle>
          <a:p>
            <a:pPr lvl="0"/>
            <a:r>
              <a:rPr lang="en-GB"/>
              <a:t>Heading</a:t>
            </a:r>
            <a:endParaRPr lang="en-US"/>
          </a:p>
        </p:txBody>
      </p:sp>
      <p:sp>
        <p:nvSpPr>
          <p:cNvPr id="7" name="Text Placeholder 6"/>
          <p:cNvSpPr>
            <a:spLocks noGrp="1"/>
          </p:cNvSpPr>
          <p:nvPr>
            <p:ph type="body" sz="quarter" idx="11" hasCustomPrompt="1"/>
          </p:nvPr>
        </p:nvSpPr>
        <p:spPr>
          <a:xfrm>
            <a:off x="0" y="744023"/>
            <a:ext cx="9144000" cy="864645"/>
          </a:xfrm>
          <a:prstGeom prst="rect">
            <a:avLst/>
          </a:prstGeom>
        </p:spPr>
        <p:txBody>
          <a:bodyPr vert="horz" lIns="360000" tIns="360000" rIns="360000" bIns="0"/>
          <a:lstStyle>
            <a:lvl1pPr marL="0" indent="0">
              <a:spcAft>
                <a:spcPts val="500"/>
              </a:spcAft>
              <a:buFont typeface="Arial"/>
              <a:buNone/>
              <a:defRPr sz="1400" b="1" i="0">
                <a:solidFill>
                  <a:srgbClr val="191446"/>
                </a:solidFill>
                <a:latin typeface="+mn-lt"/>
              </a:defRPr>
            </a:lvl1pPr>
          </a:lstStyle>
          <a:p>
            <a:pPr lvl="0"/>
            <a:r>
              <a:rPr lang="en-GB"/>
              <a:t>Subhead</a:t>
            </a:r>
            <a:endParaRPr lang="en-US"/>
          </a:p>
        </p:txBody>
      </p:sp>
      <p:sp>
        <p:nvSpPr>
          <p:cNvPr id="12" name="Text Placeholder 11"/>
          <p:cNvSpPr>
            <a:spLocks noGrp="1"/>
          </p:cNvSpPr>
          <p:nvPr>
            <p:ph type="body" sz="quarter" idx="12" hasCustomPrompt="1"/>
          </p:nvPr>
        </p:nvSpPr>
        <p:spPr>
          <a:xfrm>
            <a:off x="0" y="1608668"/>
            <a:ext cx="9144000" cy="1642533"/>
          </a:xfrm>
          <a:prstGeom prst="rect">
            <a:avLst/>
          </a:prstGeom>
        </p:spPr>
        <p:txBody>
          <a:bodyPr vert="horz" lIns="360000" tIns="360000" rIns="360000" bIns="0"/>
          <a:lstStyle>
            <a:lvl1pPr marL="179992" indent="-179992">
              <a:spcBef>
                <a:spcPts val="750"/>
              </a:spcBef>
              <a:buFont typeface="Arial"/>
              <a:buChar char="•"/>
              <a:defRPr sz="1400" baseline="0">
                <a:solidFill>
                  <a:srgbClr val="3C3C3B"/>
                </a:solidFill>
              </a:defRPr>
            </a:lvl1pPr>
            <a:lvl2pPr marL="742913" indent="-285736">
              <a:buFont typeface="Arial"/>
              <a:buChar char="•"/>
              <a:defRPr sz="1400">
                <a:solidFill>
                  <a:srgbClr val="191446"/>
                </a:solidFill>
              </a:defRPr>
            </a:lvl2pPr>
            <a:lvl3pPr marL="1200090" indent="-285736">
              <a:buFont typeface="Arial"/>
              <a:buChar char="•"/>
              <a:defRPr sz="1400">
                <a:solidFill>
                  <a:srgbClr val="191446"/>
                </a:solidFill>
              </a:defRPr>
            </a:lvl3pPr>
            <a:lvl4pPr marL="1657268" indent="-285736">
              <a:buFont typeface="Arial"/>
              <a:buChar char="•"/>
              <a:defRPr sz="1400">
                <a:solidFill>
                  <a:srgbClr val="191446"/>
                </a:solidFill>
              </a:defRPr>
            </a:lvl4pPr>
            <a:lvl5pPr marL="2114445" indent="-285736">
              <a:buFont typeface="Arial"/>
              <a:buChar char="•"/>
              <a:defRPr sz="1400">
                <a:solidFill>
                  <a:srgbClr val="191446"/>
                </a:solidFill>
              </a:defRPr>
            </a:lvl5pPr>
          </a:lstStyle>
          <a:p>
            <a:pPr lvl="0"/>
            <a:r>
              <a:rPr lang="en-GB"/>
              <a:t>Bullet point </a:t>
            </a:r>
          </a:p>
          <a:p>
            <a:pPr lvl="0"/>
            <a:r>
              <a:rPr lang="en-GB"/>
              <a:t>80% Black </a:t>
            </a:r>
          </a:p>
          <a:p>
            <a:pPr lvl="0"/>
            <a:r>
              <a:rPr lang="en-GB"/>
              <a:t>14 point Calibri</a:t>
            </a:r>
          </a:p>
        </p:txBody>
      </p:sp>
    </p:spTree>
    <p:extLst>
      <p:ext uri="{BB962C8B-B14F-4D97-AF65-F5344CB8AC3E}">
        <p14:creationId xmlns:p14="http://schemas.microsoft.com/office/powerpoint/2010/main" val="133720730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Mission Statement - boy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18ADE-7073-4BEA-8EEB-C9E9F2B25E3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3" descr="Blog Overlay_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16" name="Text Placeholder 15"/>
          <p:cNvSpPr>
            <a:spLocks noGrp="1"/>
          </p:cNvSpPr>
          <p:nvPr>
            <p:ph type="body" sz="quarter" idx="12" hasCustomPrompt="1"/>
          </p:nvPr>
        </p:nvSpPr>
        <p:spPr>
          <a:xfrm>
            <a:off x="1" y="3381519"/>
            <a:ext cx="3663950" cy="277000"/>
          </a:xfrm>
          <a:prstGeom prst="rect">
            <a:avLst/>
          </a:prstGeom>
        </p:spPr>
        <p:txBody>
          <a:bodyPr vert="horz" lIns="360000" tIns="0" rIns="0" bIns="0" anchor="ctr" anchorCtr="0"/>
          <a:lstStyle>
            <a:lvl1pPr marL="0" indent="0">
              <a:buNone/>
              <a:defRPr sz="1800"/>
            </a:lvl1pPr>
            <a:lvl2pPr marL="457189" indent="0">
              <a:buNone/>
              <a:defRPr sz="1800"/>
            </a:lvl2pPr>
            <a:lvl3pPr marL="914378" indent="0">
              <a:buNone/>
              <a:defRPr sz="1800"/>
            </a:lvl3pPr>
            <a:lvl4pPr marL="1371566" indent="0">
              <a:buNone/>
              <a:defRPr sz="1800"/>
            </a:lvl4pPr>
            <a:lvl5pPr marL="1828754" indent="0">
              <a:buNone/>
              <a:defRPr sz="1800"/>
            </a:lvl5pPr>
          </a:lstStyle>
          <a:p>
            <a:pPr lvl="0"/>
            <a:r>
              <a:rPr lang="en-GB"/>
              <a:t>Date</a:t>
            </a:r>
            <a:endParaRPr lang="en-US"/>
          </a:p>
        </p:txBody>
      </p:sp>
      <p:sp>
        <p:nvSpPr>
          <p:cNvPr id="18" name="Text Placeholder 17"/>
          <p:cNvSpPr>
            <a:spLocks noGrp="1"/>
          </p:cNvSpPr>
          <p:nvPr>
            <p:ph type="body" sz="quarter" idx="13" hasCustomPrompt="1"/>
          </p:nvPr>
        </p:nvSpPr>
        <p:spPr>
          <a:xfrm>
            <a:off x="1" y="1"/>
            <a:ext cx="4357688" cy="2347913"/>
          </a:xfrm>
          <a:prstGeom prst="rect">
            <a:avLst/>
          </a:prstGeom>
        </p:spPr>
        <p:txBody>
          <a:bodyPr vert="horz" lIns="360000" tIns="432000" rIns="720000" bIns="0"/>
          <a:lstStyle>
            <a:lvl1pPr marL="0" indent="0">
              <a:lnSpc>
                <a:spcPct val="100000"/>
              </a:lnSpc>
              <a:buNone/>
              <a:defRPr sz="4400">
                <a:latin typeface="+mj-lt"/>
              </a:defRPr>
            </a:lvl1pPr>
            <a:lvl2pPr marL="457189" indent="0">
              <a:buNone/>
              <a:defRPr sz="4400"/>
            </a:lvl2pPr>
            <a:lvl3pPr marL="914378" indent="0">
              <a:buNone/>
              <a:defRPr sz="4400"/>
            </a:lvl3pPr>
            <a:lvl4pPr marL="1371566" indent="0">
              <a:buNone/>
              <a:defRPr sz="4400"/>
            </a:lvl4pPr>
            <a:lvl5pPr marL="1828754" indent="0">
              <a:buNone/>
              <a:defRPr sz="4400"/>
            </a:lvl5pPr>
          </a:lstStyle>
          <a:p>
            <a:pPr lvl="0"/>
            <a:r>
              <a:rPr lang="en-GB"/>
              <a:t>Title</a:t>
            </a:r>
            <a:endParaRPr lang="en-US"/>
          </a:p>
        </p:txBody>
      </p:sp>
      <p:pic>
        <p:nvPicPr>
          <p:cNvPr id="8" name="Picture 7" descr="Text&#10;&#10;Description automatically generated with medium confidence">
            <a:extLst>
              <a:ext uri="{FF2B5EF4-FFF2-40B4-BE49-F238E27FC236}">
                <a16:creationId xmlns:a16="http://schemas.microsoft.com/office/drawing/2014/main" id="{F28181B7-1239-3CB7-AEC7-5637EB8F95E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9210" y="4162961"/>
            <a:ext cx="2270330" cy="924467"/>
          </a:xfrm>
          <a:prstGeom prst="rect">
            <a:avLst/>
          </a:prstGeom>
        </p:spPr>
      </p:pic>
    </p:spTree>
    <p:extLst>
      <p:ext uri="{BB962C8B-B14F-4D97-AF65-F5344CB8AC3E}">
        <p14:creationId xmlns:p14="http://schemas.microsoft.com/office/powerpoint/2010/main" val="396250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image" Target="../media/image42.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image" Target="../media/image4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4" Type="http://schemas.openxmlformats.org/officeDocument/2006/relationships/image" Target="../media/image4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48.png"/><Relationship Id="rId5" Type="http://schemas.openxmlformats.org/officeDocument/2006/relationships/slideLayout" Target="../slideLayouts/slideLayout81.xml"/><Relationship Id="rId10" Type="http://schemas.openxmlformats.org/officeDocument/2006/relationships/theme" Target="../theme/theme1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7.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58.pn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99.xml"/><Relationship Id="rId1"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25.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25.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25.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7.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theme" Target="../theme/theme9.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descr="Preservica_RGB Logo_Main Logo_03.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63167" y="4335043"/>
            <a:ext cx="1869887" cy="519745"/>
          </a:xfrm>
          <a:prstGeom prst="rect">
            <a:avLst/>
          </a:prstGeom>
        </p:spPr>
      </p:pic>
    </p:spTree>
    <p:extLst>
      <p:ext uri="{BB962C8B-B14F-4D97-AF65-F5344CB8AC3E}">
        <p14:creationId xmlns:p14="http://schemas.microsoft.com/office/powerpoint/2010/main" val="1594961510"/>
      </p:ext>
    </p:extLst>
  </p:cSld>
  <p:clrMap bg1="lt1" tx1="dk1" bg2="lt2" tx2="dk2" accent1="accent1" accent2="accent2" accent3="accent3" accent4="accent4" accent5="accent5" accent6="accent6" hlink="hlink" folHlink="folHlink"/>
  <p:sldLayoutIdLst>
    <p:sldLayoutId id="2147494550" r:id="rId1"/>
    <p:sldLayoutId id="2147494551" r:id="rId2"/>
    <p:sldLayoutId id="2147494552" r:id="rId3"/>
    <p:sldLayoutId id="2147494553" r:id="rId4"/>
    <p:sldLayoutId id="2147494634" r:id="rId5"/>
    <p:sldLayoutId id="2147494691" r:id="rId6"/>
    <p:sldLayoutId id="2147494979" r:id="rId7"/>
    <p:sldLayoutId id="2147494707" r:id="rId8"/>
    <p:sldLayoutId id="2147494708" r:id="rId9"/>
    <p:sldLayoutId id="2147494554" r:id="rId10"/>
    <p:sldLayoutId id="2147494557" r:id="rId11"/>
    <p:sldLayoutId id="214749455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785543"/>
      </p:ext>
    </p:extLst>
  </p:cSld>
  <p:clrMap bg1="lt1" tx1="dk1" bg2="lt2" tx2="dk2" accent1="accent1" accent2="accent2" accent3="accent3" accent4="accent4" accent5="accent5" accent6="accent6" hlink="hlink" folHlink="folHlink"/>
  <p:sldLayoutIdLst>
    <p:sldLayoutId id="2147495082" r:id="rId1"/>
    <p:sldLayoutId id="2147495084" r:id="rId2"/>
    <p:sldLayoutId id="2147495085" r:id="rId3"/>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7CE4D5FA-9BB5-4B75-AE30-BF50E84C21F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67005" y="4119356"/>
            <a:ext cx="2296795" cy="935243"/>
          </a:xfrm>
          <a:prstGeom prst="rect">
            <a:avLst/>
          </a:prstGeom>
        </p:spPr>
      </p:pic>
    </p:spTree>
    <p:extLst>
      <p:ext uri="{BB962C8B-B14F-4D97-AF65-F5344CB8AC3E}">
        <p14:creationId xmlns:p14="http://schemas.microsoft.com/office/powerpoint/2010/main" val="2274107056"/>
      </p:ext>
    </p:extLst>
  </p:cSld>
  <p:clrMap bg1="lt1" tx1="dk1" bg2="lt2" tx2="dk2" accent1="accent1" accent2="accent2" accent3="accent3" accent4="accent4" accent5="accent5" accent6="accent6" hlink="hlink" folHlink="folHlink"/>
  <p:sldLayoutIdLst>
    <p:sldLayoutId id="2147495087" r:id="rId1"/>
    <p:sldLayoutId id="214749508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AE5E5AFC-17BB-4662-9366-3A5B798A784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67005" y="4119356"/>
            <a:ext cx="2296795" cy="935243"/>
          </a:xfrm>
          <a:prstGeom prst="rect">
            <a:avLst/>
          </a:prstGeom>
        </p:spPr>
      </p:pic>
    </p:spTree>
    <p:extLst>
      <p:ext uri="{BB962C8B-B14F-4D97-AF65-F5344CB8AC3E}">
        <p14:creationId xmlns:p14="http://schemas.microsoft.com/office/powerpoint/2010/main" val="2652569674"/>
      </p:ext>
    </p:extLst>
  </p:cSld>
  <p:clrMap bg1="lt1" tx1="dk1" bg2="lt2" tx2="dk2" accent1="accent1" accent2="accent2" accent3="accent3" accent4="accent4" accent5="accent5" accent6="accent6" hlink="hlink" folHlink="folHlink"/>
  <p:sldLayoutIdLst>
    <p:sldLayoutId id="2147495090" r:id="rId1"/>
    <p:sldLayoutId id="214749509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E6EFC-0912-4D55-8912-701F845B5D48}"/>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5F16EA-27D8-4E32-BCA5-4CD1F45FAAA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13F9-ED7A-4FEA-B260-6F70CAC15F4D}"/>
              </a:ext>
            </a:extLst>
          </p:cNvPr>
          <p:cNvSpPr>
            <a:spLocks noGrp="1"/>
          </p:cNvSpPr>
          <p:nvPr>
            <p:ph type="dt" sz="half" idx="2"/>
          </p:nvPr>
        </p:nvSpPr>
        <p:spPr>
          <a:xfrm>
            <a:off x="628650" y="4767266"/>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F38DA4E-D94F-450C-AC4E-6249DEC92815}"/>
              </a:ext>
            </a:extLst>
          </p:cNvPr>
          <p:cNvSpPr>
            <a:spLocks noGrp="1"/>
          </p:cNvSpPr>
          <p:nvPr>
            <p:ph type="ftr" sz="quarter" idx="3"/>
          </p:nvPr>
        </p:nvSpPr>
        <p:spPr>
          <a:xfrm>
            <a:off x="3028950" y="4767266"/>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January 28, 2021</a:t>
            </a:r>
          </a:p>
        </p:txBody>
      </p:sp>
      <p:sp>
        <p:nvSpPr>
          <p:cNvPr id="6" name="Slide Number Placeholder 5">
            <a:extLst>
              <a:ext uri="{FF2B5EF4-FFF2-40B4-BE49-F238E27FC236}">
                <a16:creationId xmlns:a16="http://schemas.microsoft.com/office/drawing/2014/main" id="{D80C6FA2-0C4E-4479-A5F0-EFA73DC0EDF9}"/>
              </a:ext>
            </a:extLst>
          </p:cNvPr>
          <p:cNvSpPr>
            <a:spLocks noGrp="1"/>
          </p:cNvSpPr>
          <p:nvPr>
            <p:ph type="sldNum" sz="quarter" idx="4"/>
          </p:nvPr>
        </p:nvSpPr>
        <p:spPr>
          <a:xfrm>
            <a:off x="6457950" y="4767266"/>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0845E99-662F-4014-8430-82C62712351D}" type="slidenum">
              <a:rPr lang="en-US" smtClean="0"/>
              <a:t>‹#›</a:t>
            </a:fld>
            <a:endParaRPr lang="en-US" dirty="0"/>
          </a:p>
        </p:txBody>
      </p:sp>
    </p:spTree>
    <p:extLst>
      <p:ext uri="{BB962C8B-B14F-4D97-AF65-F5344CB8AC3E}">
        <p14:creationId xmlns:p14="http://schemas.microsoft.com/office/powerpoint/2010/main" val="3014002324"/>
      </p:ext>
    </p:extLst>
  </p:cSld>
  <p:clrMap bg1="lt1" tx1="dk1" bg2="lt2" tx2="dk2" accent1="accent1" accent2="accent2" accent3="accent3" accent4="accent4" accent5="accent5" accent6="accent6" hlink="hlink" folHlink="folHlink"/>
  <p:sldLayoutIdLst>
    <p:sldLayoutId id="2147495107" r:id="rId1"/>
    <p:sldLayoutId id="2147495108" r:id="rId2"/>
    <p:sldLayoutId id="2147495109" r:id="rId3"/>
    <p:sldLayoutId id="2147495110" r:id="rId4"/>
    <p:sldLayoutId id="2147495111" r:id="rId5"/>
    <p:sldLayoutId id="2147495112" r:id="rId6"/>
    <p:sldLayoutId id="2147495113" r:id="rId7"/>
    <p:sldLayoutId id="2147495114" r:id="rId8"/>
    <p:sldLayoutId id="2147495115" r:id="rId9"/>
    <p:sldLayoutId id="2147495116" r:id="rId10"/>
    <p:sldLayoutId id="2147495117" r:id="rId11"/>
  </p:sldLayoutIdLst>
  <p:hf sldNum="0"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descr="Preservica_RGB Logo_Main Logo_03.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3169" y="4335045"/>
            <a:ext cx="1869887" cy="519745"/>
          </a:xfrm>
          <a:prstGeom prst="rect">
            <a:avLst/>
          </a:prstGeom>
        </p:spPr>
      </p:pic>
    </p:spTree>
    <p:extLst>
      <p:ext uri="{BB962C8B-B14F-4D97-AF65-F5344CB8AC3E}">
        <p14:creationId xmlns:p14="http://schemas.microsoft.com/office/powerpoint/2010/main" val="3385815447"/>
      </p:ext>
    </p:extLst>
  </p:cSld>
  <p:clrMap bg1="lt1" tx1="dk1" bg2="lt2" tx2="dk2" accent1="accent1" accent2="accent2" accent3="accent3" accent4="accent4" accent5="accent5" accent6="accent6" hlink="hlink" folHlink="folHlink"/>
  <p:sldLayoutIdLst>
    <p:sldLayoutId id="2147495119" r:id="rId1"/>
    <p:sldLayoutId id="214749512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Font typeface="Arial"/>
        <a:buChar char="•"/>
        <a:defRPr sz="2400" kern="1200">
          <a:solidFill>
            <a:schemeClr val="tx1"/>
          </a:solidFill>
          <a:latin typeface="+mn-lt"/>
          <a:ea typeface="+mn-ea"/>
          <a:cs typeface="+mn-cs"/>
        </a:defRPr>
      </a:lvl3pPr>
      <a:lvl4pPr marL="1371532" indent="0" algn="l" defTabSz="457178" rtl="0" eaLnBrk="1" latinLnBrk="0" hangingPunct="1">
        <a:spcBef>
          <a:spcPct val="20000"/>
        </a:spcBef>
        <a:buFont typeface="Arial"/>
        <a:buNone/>
        <a:defRPr sz="2000" kern="1200">
          <a:solidFill>
            <a:schemeClr val="tx1"/>
          </a:solidFill>
          <a:latin typeface="+mn-lt"/>
          <a:ea typeface="+mn-ea"/>
          <a:cs typeface="+mn-cs"/>
        </a:defRPr>
      </a:lvl4pPr>
      <a:lvl5pPr marL="2057297" indent="-228588"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759F8-4783-47B9-AE61-36E5773A2E9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64024" y="4154319"/>
            <a:ext cx="2281002" cy="928812"/>
          </a:xfrm>
          <a:prstGeom prst="rect">
            <a:avLst/>
          </a:prstGeom>
        </p:spPr>
      </p:pic>
    </p:spTree>
    <p:extLst>
      <p:ext uri="{BB962C8B-B14F-4D97-AF65-F5344CB8AC3E}">
        <p14:creationId xmlns:p14="http://schemas.microsoft.com/office/powerpoint/2010/main" val="3789804670"/>
      </p:ext>
    </p:extLst>
  </p:cSld>
  <p:clrMap bg1="lt1" tx1="dk1" bg2="lt2" tx2="dk2" accent1="accent1" accent2="accent2" accent3="accent3" accent4="accent4" accent5="accent5" accent6="accent6" hlink="hlink" folHlink="folHlink"/>
  <p:sldLayoutIdLst>
    <p:sldLayoutId id="2147495122" r:id="rId1"/>
    <p:sldLayoutId id="214749512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9D3890-8E83-998F-7C28-9EE7FE2FF2CF}"/>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p:blipFill>
        <p:spPr>
          <a:xfrm>
            <a:off x="164024" y="4154319"/>
            <a:ext cx="2281002" cy="928812"/>
          </a:xfrm>
          <a:prstGeom prst="rect">
            <a:avLst/>
          </a:prstGeom>
        </p:spPr>
      </p:pic>
    </p:spTree>
    <p:extLst>
      <p:ext uri="{BB962C8B-B14F-4D97-AF65-F5344CB8AC3E}">
        <p14:creationId xmlns:p14="http://schemas.microsoft.com/office/powerpoint/2010/main" val="2762442550"/>
      </p:ext>
    </p:extLst>
  </p:cSld>
  <p:clrMap bg1="lt1" tx1="dk1" bg2="lt2" tx2="dk2" accent1="accent1" accent2="accent2" accent3="accent3" accent4="accent4" accent5="accent5" accent6="accent6" hlink="hlink" folHlink="folHlink"/>
  <p:sldLayoutIdLst>
    <p:sldLayoutId id="2147495125" r:id="rId1"/>
    <p:sldLayoutId id="2147495126" r:id="rId2"/>
    <p:sldLayoutId id="2147495127" r:id="rId3"/>
    <p:sldLayoutId id="2147495128" r:id="rId4"/>
    <p:sldLayoutId id="2147495129" r:id="rId5"/>
    <p:sldLayoutId id="2147495130" r:id="rId6"/>
    <p:sldLayoutId id="2147495131" r:id="rId7"/>
    <p:sldLayoutId id="2147495132" r:id="rId8"/>
    <p:sldLayoutId id="214749513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Font typeface="Arial"/>
        <a:buChar char="•"/>
        <a:defRPr sz="2400" kern="1200">
          <a:solidFill>
            <a:schemeClr val="tx1"/>
          </a:solidFill>
          <a:latin typeface="+mn-lt"/>
          <a:ea typeface="+mn-ea"/>
          <a:cs typeface="+mn-cs"/>
        </a:defRPr>
      </a:lvl3pPr>
      <a:lvl4pPr marL="1371532" indent="0" algn="l" defTabSz="457178" rtl="0" eaLnBrk="1" latinLnBrk="0" hangingPunct="1">
        <a:spcBef>
          <a:spcPct val="20000"/>
        </a:spcBef>
        <a:buFont typeface="Arial"/>
        <a:buNone/>
        <a:defRPr sz="2000" kern="1200">
          <a:solidFill>
            <a:schemeClr val="tx1"/>
          </a:solidFill>
          <a:latin typeface="+mn-lt"/>
          <a:ea typeface="+mn-ea"/>
          <a:cs typeface="+mn-cs"/>
        </a:defRPr>
      </a:lvl4pPr>
      <a:lvl5pPr marL="2057297" indent="-228588"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A916DDD2-D8F6-6A0A-E022-8AFC113DC09B}"/>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91068" y="4103315"/>
            <a:ext cx="2006222" cy="816923"/>
          </a:xfrm>
          <a:prstGeom prst="rect">
            <a:avLst/>
          </a:prstGeom>
        </p:spPr>
      </p:pic>
    </p:spTree>
    <p:extLst>
      <p:ext uri="{BB962C8B-B14F-4D97-AF65-F5344CB8AC3E}">
        <p14:creationId xmlns:p14="http://schemas.microsoft.com/office/powerpoint/2010/main" val="1562011810"/>
      </p:ext>
    </p:extLst>
  </p:cSld>
  <p:clrMap bg1="lt1" tx1="dk1" bg2="lt2" tx2="dk2" accent1="accent1" accent2="accent2" accent3="accent3" accent4="accent4" accent5="accent5" accent6="accent6" hlink="hlink" folHlink="folHlink"/>
  <p:sldLayoutIdLst>
    <p:sldLayoutId id="2147495135" r:id="rId1"/>
    <p:sldLayoutId id="2147495136" r:id="rId2"/>
    <p:sldLayoutId id="2147495137" r:id="rId3"/>
    <p:sldLayoutId id="2147495138" r:id="rId4"/>
    <p:sldLayoutId id="2147495139" r:id="rId5"/>
    <p:sldLayoutId id="2147495140" r:id="rId6"/>
    <p:sldLayoutId id="2147495141" r:id="rId7"/>
    <p:sldLayoutId id="2147495142" r:id="rId8"/>
    <p:sldLayoutId id="2147495143" r:id="rId9"/>
    <p:sldLayoutId id="2147495144" r:id="rId10"/>
    <p:sldLayoutId id="2147495145" r:id="rId11"/>
    <p:sldLayoutId id="214749514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127848"/>
      </p:ext>
    </p:extLst>
  </p:cSld>
  <p:clrMap bg1="lt1" tx1="dk1" bg2="lt2" tx2="dk2" accent1="accent1" accent2="accent2" accent3="accent3" accent4="accent4" accent5="accent5" accent6="accent6" hlink="hlink" folHlink="folHlink"/>
  <p:sldLayoutIdLst>
    <p:sldLayoutId id="2147495148" r:id="rId1"/>
    <p:sldLayoutId id="2147495149" r:id="rId2"/>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Font typeface="Arial"/>
        <a:buChar char="•"/>
        <a:defRPr sz="2400" kern="1200">
          <a:solidFill>
            <a:schemeClr val="tx1"/>
          </a:solidFill>
          <a:latin typeface="+mn-lt"/>
          <a:ea typeface="+mn-ea"/>
          <a:cs typeface="+mn-cs"/>
        </a:defRPr>
      </a:lvl3pPr>
      <a:lvl4pPr marL="1371532" indent="0" algn="l" defTabSz="457178" rtl="0" eaLnBrk="1" latinLnBrk="0" hangingPunct="1">
        <a:spcBef>
          <a:spcPct val="20000"/>
        </a:spcBef>
        <a:buFont typeface="Arial"/>
        <a:buNone/>
        <a:defRPr sz="2000" kern="1200">
          <a:solidFill>
            <a:schemeClr val="tx1"/>
          </a:solidFill>
          <a:latin typeface="+mn-lt"/>
          <a:ea typeface="+mn-ea"/>
          <a:cs typeface="+mn-cs"/>
        </a:defRPr>
      </a:lvl4pPr>
      <a:lvl5pPr marL="2057297" indent="-228588"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descr="Preservica_RGB Logo_Main Logo_03.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63168" y="4335044"/>
            <a:ext cx="1869887" cy="519745"/>
          </a:xfrm>
          <a:prstGeom prst="rect">
            <a:avLst/>
          </a:prstGeom>
        </p:spPr>
      </p:pic>
    </p:spTree>
    <p:extLst>
      <p:ext uri="{BB962C8B-B14F-4D97-AF65-F5344CB8AC3E}">
        <p14:creationId xmlns:p14="http://schemas.microsoft.com/office/powerpoint/2010/main" val="474648749"/>
      </p:ext>
    </p:extLst>
  </p:cSld>
  <p:clrMap bg1="lt1" tx1="dk1" bg2="lt2" tx2="dk2" accent1="accent1" accent2="accent2" accent3="accent3" accent4="accent4" accent5="accent5" accent6="accent6" hlink="hlink" folHlink="folHlink"/>
  <p:sldLayoutIdLst>
    <p:sldLayoutId id="2147494625" r:id="rId1"/>
    <p:sldLayoutId id="2147494626" r:id="rId2"/>
    <p:sldLayoutId id="2147494627" r:id="rId3"/>
    <p:sldLayoutId id="2147494709" r:id="rId4"/>
    <p:sldLayoutId id="2147494693" r:id="rId5"/>
    <p:sldLayoutId id="2147494710" r:id="rId6"/>
    <p:sldLayoutId id="2147494751" r:id="rId7"/>
    <p:sldLayoutId id="2147494752" r:id="rId8"/>
    <p:sldLayoutId id="2147494712" r:id="rId9"/>
    <p:sldLayoutId id="2147494711" r:id="rId10"/>
    <p:sldLayoutId id="214749481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759F8-4783-47B9-AE61-36E5773A2E9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64024" y="4154319"/>
            <a:ext cx="2281002" cy="928812"/>
          </a:xfrm>
          <a:prstGeom prst="rect">
            <a:avLst/>
          </a:prstGeom>
        </p:spPr>
      </p:pic>
    </p:spTree>
    <p:extLst>
      <p:ext uri="{BB962C8B-B14F-4D97-AF65-F5344CB8AC3E}">
        <p14:creationId xmlns:p14="http://schemas.microsoft.com/office/powerpoint/2010/main" val="3402303262"/>
      </p:ext>
    </p:extLst>
  </p:cSld>
  <p:clrMap bg1="lt1" tx1="dk1" bg2="lt2" tx2="dk2" accent1="accent1" accent2="accent2" accent3="accent3" accent4="accent4" accent5="accent5" accent6="accent6" hlink="hlink" folHlink="folHlink"/>
  <p:sldLayoutIdLst>
    <p:sldLayoutId id="2147494773" r:id="rId1"/>
    <p:sldLayoutId id="214749477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51EFB-4B80-43E9-8C3F-DC67AF17080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64024" y="4154319"/>
            <a:ext cx="2281002" cy="928812"/>
          </a:xfrm>
          <a:prstGeom prst="rect">
            <a:avLst/>
          </a:prstGeom>
        </p:spPr>
      </p:pic>
    </p:spTree>
    <p:extLst>
      <p:ext uri="{BB962C8B-B14F-4D97-AF65-F5344CB8AC3E}">
        <p14:creationId xmlns:p14="http://schemas.microsoft.com/office/powerpoint/2010/main" val="2160509877"/>
      </p:ext>
    </p:extLst>
  </p:cSld>
  <p:clrMap bg1="lt1" tx1="dk1" bg2="lt2" tx2="dk2" accent1="accent1" accent2="accent2" accent3="accent3" accent4="accent4" accent5="accent5" accent6="accent6" hlink="hlink" folHlink="folHlink"/>
  <p:sldLayoutIdLst>
    <p:sldLayoutId id="2147494814" r:id="rId1"/>
    <p:sldLayoutId id="214749481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descr="Preservica_RGB Logo_Main Logo_0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61136" y="4335047"/>
            <a:ext cx="1869887" cy="519745"/>
          </a:xfrm>
          <a:prstGeom prst="rect">
            <a:avLst/>
          </a:prstGeom>
        </p:spPr>
      </p:pic>
    </p:spTree>
    <p:extLst>
      <p:ext uri="{BB962C8B-B14F-4D97-AF65-F5344CB8AC3E}">
        <p14:creationId xmlns:p14="http://schemas.microsoft.com/office/powerpoint/2010/main" val="2683574719"/>
      </p:ext>
    </p:extLst>
  </p:cSld>
  <p:clrMap bg1="lt1" tx1="dk1" bg2="lt2" tx2="dk2" accent1="accent1" accent2="accent2" accent3="accent3" accent4="accent4" accent5="accent5" accent6="accent6" hlink="hlink" folHlink="folHlink"/>
  <p:sldLayoutIdLst>
    <p:sldLayoutId id="2147494933" r:id="rId1"/>
    <p:sldLayoutId id="2147494936" r:id="rId2"/>
    <p:sldLayoutId id="214749493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759F8-4783-47B9-AE61-36E5773A2E9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64024" y="4154319"/>
            <a:ext cx="2281002" cy="928812"/>
          </a:xfrm>
          <a:prstGeom prst="rect">
            <a:avLst/>
          </a:prstGeom>
        </p:spPr>
      </p:pic>
    </p:spTree>
    <p:extLst>
      <p:ext uri="{BB962C8B-B14F-4D97-AF65-F5344CB8AC3E}">
        <p14:creationId xmlns:p14="http://schemas.microsoft.com/office/powerpoint/2010/main" val="3002537948"/>
      </p:ext>
    </p:extLst>
  </p:cSld>
  <p:clrMap bg1="lt1" tx1="dk1" bg2="lt2" tx2="dk2" accent1="accent1" accent2="accent2" accent3="accent3" accent4="accent4" accent5="accent5" accent6="accent6" hlink="hlink" folHlink="folHlink"/>
  <p:sldLayoutIdLst>
    <p:sldLayoutId id="2147495033" r:id="rId1"/>
    <p:sldLayoutId id="214749503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descr="Preservica_RGB Logo_Main Logo_03.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63167" y="4335043"/>
            <a:ext cx="1869887" cy="519745"/>
          </a:xfrm>
          <a:prstGeom prst="rect">
            <a:avLst/>
          </a:prstGeom>
        </p:spPr>
      </p:pic>
    </p:spTree>
    <p:extLst>
      <p:ext uri="{BB962C8B-B14F-4D97-AF65-F5344CB8AC3E}">
        <p14:creationId xmlns:p14="http://schemas.microsoft.com/office/powerpoint/2010/main" val="2433019280"/>
      </p:ext>
    </p:extLst>
  </p:cSld>
  <p:clrMap bg1="lt1" tx1="dk1" bg2="lt2" tx2="dk2" accent1="accent1" accent2="accent2" accent3="accent3" accent4="accent4" accent5="accent5" accent6="accent6" hlink="hlink" folHlink="folHlink"/>
  <p:sldLayoutIdLst>
    <p:sldLayoutId id="2147495045" r:id="rId1"/>
    <p:sldLayoutId id="2147495046" r:id="rId2"/>
    <p:sldLayoutId id="2147495047" r:id="rId3"/>
    <p:sldLayoutId id="2147495048" r:id="rId4"/>
    <p:sldLayoutId id="2147495049"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91446"/>
        </a:solidFill>
        <a:effectLst/>
      </p:bgPr>
    </p:bg>
    <p:spTree>
      <p:nvGrpSpPr>
        <p:cNvPr id="1" name=""/>
        <p:cNvGrpSpPr/>
        <p:nvPr/>
      </p:nvGrpSpPr>
      <p:grpSpPr>
        <a:xfrm>
          <a:off x="0" y="0"/>
          <a:ext cx="0" cy="0"/>
          <a:chOff x="0" y="0"/>
          <a:chExt cx="0" cy="0"/>
        </a:xfrm>
      </p:grpSpPr>
      <p:pic>
        <p:nvPicPr>
          <p:cNvPr id="3" name="Picture 2" descr="Preservica_RGB Logo_White_2_Main Logo_04.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61133" y="4338096"/>
            <a:ext cx="1869887" cy="513771"/>
          </a:xfrm>
          <a:prstGeom prst="rect">
            <a:avLst/>
          </a:prstGeom>
        </p:spPr>
      </p:pic>
    </p:spTree>
    <p:extLst>
      <p:ext uri="{BB962C8B-B14F-4D97-AF65-F5344CB8AC3E}">
        <p14:creationId xmlns:p14="http://schemas.microsoft.com/office/powerpoint/2010/main" val="2553680085"/>
      </p:ext>
    </p:extLst>
  </p:cSld>
  <p:clrMap bg1="lt1" tx1="dk1" bg2="lt2" tx2="dk2" accent1="accent1" accent2="accent2" accent3="accent3" accent4="accent4" accent5="accent5" accent6="accent6" hlink="hlink" folHlink="folHlink"/>
  <p:sldLayoutIdLst>
    <p:sldLayoutId id="2147495051" r:id="rId1"/>
    <p:sldLayoutId id="2147495052" r:id="rId2"/>
    <p:sldLayoutId id="2147495053" r:id="rId3"/>
    <p:sldLayoutId id="2147495054" r:id="rId4"/>
    <p:sldLayoutId id="2147495055" r:id="rId5"/>
    <p:sldLayoutId id="2147495056" r:id="rId6"/>
    <p:sldLayoutId id="2147495057" r:id="rId7"/>
    <p:sldLayoutId id="2147495058" r:id="rId8"/>
    <p:sldLayoutId id="2147495059" r:id="rId9"/>
    <p:sldLayoutId id="2147495060" r:id="rId10"/>
    <p:sldLayoutId id="2147495061" r:id="rId11"/>
    <p:sldLayoutId id="2147495062" r:id="rId12"/>
    <p:sldLayoutId id="214749506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107978"/>
      </p:ext>
    </p:extLst>
  </p:cSld>
  <p:clrMap bg1="lt1" tx1="dk1" bg2="lt2" tx2="dk2" accent1="accent1" accent2="accent2" accent3="accent3" accent4="accent4" accent5="accent5" accent6="accent6" hlink="hlink" folHlink="folHlink"/>
  <p:sldLayoutIdLst>
    <p:sldLayoutId id="2147495077" r:id="rId1"/>
    <p:sldLayoutId id="2147495078" r:id="rId2"/>
    <p:sldLayoutId id="2147495079" r:id="rId3"/>
    <p:sldLayoutId id="2147495080"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76.xml"/><Relationship Id="rId5" Type="http://schemas.openxmlformats.org/officeDocument/2006/relationships/image" Target="../media/image136.png"/><Relationship Id="rId4" Type="http://schemas.openxmlformats.org/officeDocument/2006/relationships/image" Target="../media/image1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7.png"/><Relationship Id="rId5" Type="http://schemas.openxmlformats.org/officeDocument/2006/relationships/image" Target="../media/image68.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5.xml"/><Relationship Id="rId4" Type="http://schemas.openxmlformats.org/officeDocument/2006/relationships/image" Target="../media/image140.png"/></Relationships>
</file>

<file path=ppt/slides/_rels/slide16.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3" Type="http://schemas.openxmlformats.org/officeDocument/2006/relationships/image" Target="../media/image141.png"/><Relationship Id="rId7" Type="http://schemas.microsoft.com/office/2007/relationships/hdphoto" Target="../media/hdphoto3.wdp"/><Relationship Id="rId12" Type="http://schemas.openxmlformats.org/officeDocument/2006/relationships/image" Target="../media/image149.png"/><Relationship Id="rId17" Type="http://schemas.openxmlformats.org/officeDocument/2006/relationships/image" Target="../media/image154.jpeg"/><Relationship Id="rId2" Type="http://schemas.openxmlformats.org/officeDocument/2006/relationships/notesSlide" Target="../notesSlides/notesSlide8.xml"/><Relationship Id="rId16" Type="http://schemas.openxmlformats.org/officeDocument/2006/relationships/image" Target="../media/image153.png"/><Relationship Id="rId1" Type="http://schemas.openxmlformats.org/officeDocument/2006/relationships/slideLayout" Target="../slideLayouts/slideLayout86.xml"/><Relationship Id="rId6" Type="http://schemas.openxmlformats.org/officeDocument/2006/relationships/image" Target="../media/image144.png"/><Relationship Id="rId11" Type="http://schemas.openxmlformats.org/officeDocument/2006/relationships/image" Target="../media/image148.svg"/><Relationship Id="rId5" Type="http://schemas.openxmlformats.org/officeDocument/2006/relationships/image" Target="../media/image143.png"/><Relationship Id="rId15" Type="http://schemas.openxmlformats.org/officeDocument/2006/relationships/image" Target="../media/image152.png"/><Relationship Id="rId10" Type="http://schemas.openxmlformats.org/officeDocument/2006/relationships/image" Target="../media/image147.png"/><Relationship Id="rId19" Type="http://schemas.openxmlformats.org/officeDocument/2006/relationships/image" Target="../media/image156.png"/><Relationship Id="rId4" Type="http://schemas.openxmlformats.org/officeDocument/2006/relationships/image" Target="../media/image142.png"/><Relationship Id="rId9" Type="http://schemas.openxmlformats.org/officeDocument/2006/relationships/image" Target="../media/image146.jpeg"/><Relationship Id="rId14" Type="http://schemas.openxmlformats.org/officeDocument/2006/relationships/image" Target="../media/image151.png"/></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68.pn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68.png"/><Relationship Id="rId1" Type="http://schemas.openxmlformats.org/officeDocument/2006/relationships/slideLayout" Target="../slideLayouts/slideLayout76.xml"/><Relationship Id="rId4" Type="http://schemas.openxmlformats.org/officeDocument/2006/relationships/image" Target="../media/image159.png"/></Relationships>
</file>

<file path=ppt/slides/_rels/slide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68.png"/><Relationship Id="rId1" Type="http://schemas.openxmlformats.org/officeDocument/2006/relationships/slideLayout" Target="../slideLayouts/slideLayout76.xml"/><Relationship Id="rId4" Type="http://schemas.openxmlformats.org/officeDocument/2006/relationships/image" Target="../media/image161.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8.png"/><Relationship Id="rId1" Type="http://schemas.openxmlformats.org/officeDocument/2006/relationships/slideLayout" Target="../slideLayouts/slideLayout7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65.pn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76.xml"/><Relationship Id="rId4" Type="http://schemas.openxmlformats.org/officeDocument/2006/relationships/image" Target="../media/image166.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8" Type="http://schemas.openxmlformats.org/officeDocument/2006/relationships/image" Target="../media/image172.svg"/><Relationship Id="rId13" Type="http://schemas.openxmlformats.org/officeDocument/2006/relationships/image" Target="../media/image177.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svg"/><Relationship Id="rId2" Type="http://schemas.openxmlformats.org/officeDocument/2006/relationships/notesSlide" Target="../notesSlides/notesSlide10.xml"/><Relationship Id="rId1" Type="http://schemas.openxmlformats.org/officeDocument/2006/relationships/slideLayout" Target="../slideLayouts/slideLayout98.xml"/><Relationship Id="rId6" Type="http://schemas.openxmlformats.org/officeDocument/2006/relationships/image" Target="../media/image170.svg"/><Relationship Id="rId11" Type="http://schemas.openxmlformats.org/officeDocument/2006/relationships/image" Target="../media/image175.png"/><Relationship Id="rId5" Type="http://schemas.openxmlformats.org/officeDocument/2006/relationships/image" Target="../media/image169.png"/><Relationship Id="rId15" Type="http://schemas.openxmlformats.org/officeDocument/2006/relationships/image" Target="../media/image48.png"/><Relationship Id="rId10" Type="http://schemas.openxmlformats.org/officeDocument/2006/relationships/image" Target="../media/image174.svg"/><Relationship Id="rId4" Type="http://schemas.openxmlformats.org/officeDocument/2006/relationships/image" Target="../media/image168.svg"/><Relationship Id="rId9" Type="http://schemas.openxmlformats.org/officeDocument/2006/relationships/image" Target="../media/image173.png"/><Relationship Id="rId1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u-trGs_1Gmo&amp;list=PLospvJp0HcS88SS48w-4ruZwZNVdh7b5_&amp;index=2" TargetMode="Externa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hyperlink" Target="https://www.statearchivists.org/programs/cosa-webinar-series/" TargetMode="External"/><Relationship Id="rId2" Type="http://schemas.openxmlformats.org/officeDocument/2006/relationships/hyperlink" Target="https://www.statearchivists.org/electronic-records/state-electronic-records-initiative/seri-webinars" TargetMode="External"/><Relationship Id="rId1" Type="http://schemas.openxmlformats.org/officeDocument/2006/relationships/slideLayout" Target="../slideLayouts/slideLayout63.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hyperlink" Target="http://www.statearchivists.org/" TargetMode="External"/><Relationship Id="rId2" Type="http://schemas.openxmlformats.org/officeDocument/2006/relationships/image" Target="../media/image67.png"/><Relationship Id="rId1" Type="http://schemas.openxmlformats.org/officeDocument/2006/relationships/slideLayout" Target="../slideLayouts/slideLayout63.xml"/><Relationship Id="rId6" Type="http://schemas.openxmlformats.org/officeDocument/2006/relationships/hyperlink" Target="https://www.youtube.com/user/StateArchivists/" TargetMode="External"/><Relationship Id="rId5" Type="http://schemas.openxmlformats.org/officeDocument/2006/relationships/hyperlink" Target="http://www.facebook.com/CouncilOfStateArchivists" TargetMode="External"/><Relationship Id="rId4" Type="http://schemas.openxmlformats.org/officeDocument/2006/relationships/hyperlink" Target="https://www.statearchivists.org/research-resources/resource-cente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67.pn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76.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76.xml"/><Relationship Id="rId6" Type="http://schemas.openxmlformats.org/officeDocument/2006/relationships/image" Target="../media/image68.png"/><Relationship Id="rId5" Type="http://schemas.openxmlformats.org/officeDocument/2006/relationships/image" Target="../media/image72.jpe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4.xml"/><Relationship Id="rId16" Type="http://schemas.openxmlformats.org/officeDocument/2006/relationships/image" Target="../media/image68.png"/><Relationship Id="rId1" Type="http://schemas.openxmlformats.org/officeDocument/2006/relationships/slideLayout" Target="../slideLayouts/slideLayout75.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84.png"/></Relationships>
</file>

<file path=ppt/slides/_rels/slide8.xml.rels><?xml version="1.0" encoding="UTF-8" standalone="yes"?>
<Relationships xmlns="http://schemas.openxmlformats.org/package/2006/relationships"><Relationship Id="rId13" Type="http://schemas.openxmlformats.org/officeDocument/2006/relationships/image" Target="../media/image96.jpeg"/><Relationship Id="rId18" Type="http://schemas.openxmlformats.org/officeDocument/2006/relationships/image" Target="../media/image101.png"/><Relationship Id="rId26" Type="http://schemas.openxmlformats.org/officeDocument/2006/relationships/image" Target="../media/image109.png"/><Relationship Id="rId39" Type="http://schemas.openxmlformats.org/officeDocument/2006/relationships/image" Target="../media/image122.png"/><Relationship Id="rId21" Type="http://schemas.openxmlformats.org/officeDocument/2006/relationships/image" Target="../media/image104.png"/><Relationship Id="rId34" Type="http://schemas.openxmlformats.org/officeDocument/2006/relationships/image" Target="../media/image117.png"/><Relationship Id="rId42" Type="http://schemas.openxmlformats.org/officeDocument/2006/relationships/image" Target="../media/image125.png"/><Relationship Id="rId7" Type="http://schemas.openxmlformats.org/officeDocument/2006/relationships/image" Target="../media/image90.png"/><Relationship Id="rId2" Type="http://schemas.openxmlformats.org/officeDocument/2006/relationships/notesSlide" Target="../notesSlides/notesSlide5.xml"/><Relationship Id="rId16" Type="http://schemas.openxmlformats.org/officeDocument/2006/relationships/image" Target="../media/image99.png"/><Relationship Id="rId20" Type="http://schemas.openxmlformats.org/officeDocument/2006/relationships/image" Target="../media/image103.jpeg"/><Relationship Id="rId29" Type="http://schemas.openxmlformats.org/officeDocument/2006/relationships/image" Target="../media/image112.png"/><Relationship Id="rId41" Type="http://schemas.openxmlformats.org/officeDocument/2006/relationships/image" Target="../media/image124.png"/><Relationship Id="rId1" Type="http://schemas.openxmlformats.org/officeDocument/2006/relationships/slideLayout" Target="../slideLayouts/slideLayout78.xml"/><Relationship Id="rId6" Type="http://schemas.openxmlformats.org/officeDocument/2006/relationships/image" Target="../media/image89.jpeg"/><Relationship Id="rId11" Type="http://schemas.openxmlformats.org/officeDocument/2006/relationships/image" Target="../media/image94.jpeg"/><Relationship Id="rId24" Type="http://schemas.openxmlformats.org/officeDocument/2006/relationships/image" Target="../media/image107.png"/><Relationship Id="rId32" Type="http://schemas.openxmlformats.org/officeDocument/2006/relationships/image" Target="../media/image115.png"/><Relationship Id="rId37" Type="http://schemas.openxmlformats.org/officeDocument/2006/relationships/image" Target="../media/image120.gif"/><Relationship Id="rId40" Type="http://schemas.openxmlformats.org/officeDocument/2006/relationships/image" Target="../media/image123.jpe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png"/><Relationship Id="rId36" Type="http://schemas.openxmlformats.org/officeDocument/2006/relationships/image" Target="../media/image119.gif"/><Relationship Id="rId10" Type="http://schemas.openxmlformats.org/officeDocument/2006/relationships/image" Target="../media/image93.png"/><Relationship Id="rId19" Type="http://schemas.openxmlformats.org/officeDocument/2006/relationships/image" Target="../media/image102.jpeg"/><Relationship Id="rId31" Type="http://schemas.openxmlformats.org/officeDocument/2006/relationships/image" Target="../media/image114.png"/><Relationship Id="rId4" Type="http://schemas.openxmlformats.org/officeDocument/2006/relationships/image" Target="../media/image87.png"/><Relationship Id="rId9" Type="http://schemas.openxmlformats.org/officeDocument/2006/relationships/image" Target="../media/image92.jpeg"/><Relationship Id="rId14" Type="http://schemas.openxmlformats.org/officeDocument/2006/relationships/image" Target="../media/image97.jpeg"/><Relationship Id="rId22" Type="http://schemas.openxmlformats.org/officeDocument/2006/relationships/image" Target="../media/image105.png"/><Relationship Id="rId27" Type="http://schemas.openxmlformats.org/officeDocument/2006/relationships/image" Target="../media/image110.jpeg"/><Relationship Id="rId30" Type="http://schemas.openxmlformats.org/officeDocument/2006/relationships/image" Target="../media/image113.png"/><Relationship Id="rId35" Type="http://schemas.openxmlformats.org/officeDocument/2006/relationships/image" Target="../media/image118.png"/><Relationship Id="rId43" Type="http://schemas.openxmlformats.org/officeDocument/2006/relationships/image" Target="../media/image126.jpeg"/><Relationship Id="rId8" Type="http://schemas.openxmlformats.org/officeDocument/2006/relationships/image" Target="../media/image91.png"/><Relationship Id="rId3" Type="http://schemas.openxmlformats.org/officeDocument/2006/relationships/image" Target="../media/image86.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jpeg"/><Relationship Id="rId38" Type="http://schemas.openxmlformats.org/officeDocument/2006/relationships/image" Target="../media/image121.png"/></Relationships>
</file>

<file path=ppt/slides/_rels/slide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78.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68.png"/><Relationship Id="rId4" Type="http://schemas.openxmlformats.org/officeDocument/2006/relationships/image" Target="../media/image129.png"/><Relationship Id="rId9"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57" name="Rectangle 5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63155" y="1063154"/>
            <a:ext cx="5156864"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59" name="Rectangle 5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8872" y="1995355"/>
            <a:ext cx="3266696"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61" name="Rectangle 6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85662" y="1228564"/>
            <a:ext cx="5143179"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63" name="Freeform: Shape 6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560517" y="900984"/>
            <a:ext cx="3606227"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8EF74A7D-4E59-47FD-81F2-D7E49CD03582}"/>
              </a:ext>
            </a:extLst>
          </p:cNvPr>
          <p:cNvSpPr>
            <a:spLocks noGrp="1"/>
          </p:cNvSpPr>
          <p:nvPr>
            <p:ph type="ctrTitle"/>
          </p:nvPr>
        </p:nvSpPr>
        <p:spPr>
          <a:xfrm>
            <a:off x="495032" y="2075329"/>
            <a:ext cx="2160621" cy="2303930"/>
          </a:xfrm>
        </p:spPr>
        <p:txBody>
          <a:bodyPr anchor="t">
            <a:normAutofit/>
          </a:bodyPr>
          <a:lstStyle/>
          <a:p>
            <a:pPr algn="l"/>
            <a:br>
              <a:rPr lang="en-US" sz="2325" b="1" dirty="0">
                <a:solidFill>
                  <a:srgbClr val="FFFFFF"/>
                </a:solidFill>
              </a:rPr>
            </a:br>
            <a:r>
              <a:rPr lang="en-US" sz="2325" b="1" dirty="0" err="1">
                <a:solidFill>
                  <a:srgbClr val="FFFFFF"/>
                </a:solidFill>
              </a:rPr>
              <a:t>CoSA</a:t>
            </a:r>
            <a:br>
              <a:rPr lang="en-US" sz="2325" b="1" dirty="0">
                <a:solidFill>
                  <a:srgbClr val="FFFFFF"/>
                </a:solidFill>
              </a:rPr>
            </a:br>
            <a:r>
              <a:rPr lang="en-US" sz="2325" b="1" dirty="0">
                <a:solidFill>
                  <a:srgbClr val="FFFFFF"/>
                </a:solidFill>
              </a:rPr>
              <a:t>Shop Talk Webinar</a:t>
            </a:r>
          </a:p>
        </p:txBody>
      </p:sp>
      <p:sp>
        <p:nvSpPr>
          <p:cNvPr id="3" name="Subtitle 2">
            <a:extLst>
              <a:ext uri="{FF2B5EF4-FFF2-40B4-BE49-F238E27FC236}">
                <a16:creationId xmlns:a16="http://schemas.microsoft.com/office/drawing/2014/main" id="{76B3F09A-E65B-4EE6-A273-F8AB450AA9AD}"/>
              </a:ext>
            </a:extLst>
          </p:cNvPr>
          <p:cNvSpPr>
            <a:spLocks noGrp="1"/>
          </p:cNvSpPr>
          <p:nvPr>
            <p:ph type="subTitle" idx="1"/>
          </p:nvPr>
        </p:nvSpPr>
        <p:spPr>
          <a:xfrm>
            <a:off x="495031" y="605118"/>
            <a:ext cx="2189804" cy="1120588"/>
          </a:xfrm>
        </p:spPr>
        <p:txBody>
          <a:bodyPr anchor="b">
            <a:normAutofit/>
          </a:bodyPr>
          <a:lstStyle/>
          <a:p>
            <a:pPr algn="l">
              <a:spcBef>
                <a:spcPts val="0"/>
              </a:spcBef>
              <a:spcAft>
                <a:spcPts val="450"/>
              </a:spcAft>
            </a:pPr>
            <a:endParaRPr lang="en-US" sz="1500" b="1" dirty="0">
              <a:solidFill>
                <a:srgbClr val="FFFFFF"/>
              </a:solidFill>
              <a:effectLst>
                <a:outerShdw blurRad="38100" dist="38100" dir="2700000" algn="tl">
                  <a:srgbClr val="000000">
                    <a:alpha val="43137"/>
                  </a:srgbClr>
                </a:outerShdw>
              </a:effectLst>
            </a:endParaRPr>
          </a:p>
          <a:p>
            <a:pPr algn="l">
              <a:spcBef>
                <a:spcPts val="0"/>
              </a:spcBef>
              <a:spcAft>
                <a:spcPts val="450"/>
              </a:spcAft>
            </a:pPr>
            <a:r>
              <a:rPr lang="en-US" sz="1500" b="1" dirty="0">
                <a:solidFill>
                  <a:srgbClr val="FFFFFF"/>
                </a:solidFill>
              </a:rPr>
              <a:t>November 10, 2022</a:t>
            </a:r>
          </a:p>
          <a:p>
            <a:pPr algn="l">
              <a:spcBef>
                <a:spcPts val="0"/>
              </a:spcBef>
              <a:spcAft>
                <a:spcPts val="450"/>
              </a:spcAft>
            </a:pPr>
            <a:r>
              <a:rPr lang="nl-NL" sz="1500" b="1" dirty="0">
                <a:solidFill>
                  <a:srgbClr val="FFFFFF"/>
                </a:solidFill>
              </a:rPr>
              <a:t>3 pm Eastern</a:t>
            </a:r>
            <a:endParaRPr lang="en-US" sz="1500" b="1" dirty="0">
              <a:solidFill>
                <a:srgbClr val="FFFFFF"/>
              </a:solidFill>
            </a:endParaRPr>
          </a:p>
        </p:txBody>
      </p:sp>
      <p:pic>
        <p:nvPicPr>
          <p:cNvPr id="25" name="Picture 24" descr="Logo&#10;&#10;Description automatically generated">
            <a:extLst>
              <a:ext uri="{FF2B5EF4-FFF2-40B4-BE49-F238E27FC236}">
                <a16:creationId xmlns:a16="http://schemas.microsoft.com/office/drawing/2014/main" id="{26A1115E-7DB1-4E19-9059-6C96A3FB1165}"/>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3260009" y="270773"/>
            <a:ext cx="5419311" cy="989023"/>
          </a:xfrm>
          <a:prstGeom prst="rect">
            <a:avLst/>
          </a:prstGeom>
          <a:noFill/>
        </p:spPr>
      </p:pic>
      <p:sp>
        <p:nvSpPr>
          <p:cNvPr id="11" name="TextBox 10">
            <a:extLst>
              <a:ext uri="{FF2B5EF4-FFF2-40B4-BE49-F238E27FC236}">
                <a16:creationId xmlns:a16="http://schemas.microsoft.com/office/drawing/2014/main" id="{EBF33DA2-76E7-4F2D-A6A7-6D55EC70CCB8}"/>
              </a:ext>
            </a:extLst>
          </p:cNvPr>
          <p:cNvSpPr txBox="1"/>
          <p:nvPr/>
        </p:nvSpPr>
        <p:spPr>
          <a:xfrm rot="10800000" flipV="1">
            <a:off x="3450786" y="4664978"/>
            <a:ext cx="4409941" cy="219291"/>
          </a:xfrm>
          <a:prstGeom prst="rect">
            <a:avLst/>
          </a:prstGeom>
          <a:noFill/>
        </p:spPr>
        <p:txBody>
          <a:bodyPr wrap="square">
            <a:spAutoFit/>
          </a:bodyPr>
          <a:lstStyle/>
          <a:p>
            <a:pPr defTabSz="685783"/>
            <a:r>
              <a:rPr lang="en-US" sz="825" dirty="0">
                <a:solidFill>
                  <a:prstClr val="black"/>
                </a:solidFill>
                <a:latin typeface="Calibri" panose="020F0502020204030204"/>
              </a:rPr>
              <a:t>Disclaimer:  This webinar is being recorded and will be available for viewing on the CoSA website.</a:t>
            </a:r>
          </a:p>
        </p:txBody>
      </p:sp>
      <p:sp>
        <p:nvSpPr>
          <p:cNvPr id="7" name="TextBox 6">
            <a:extLst>
              <a:ext uri="{FF2B5EF4-FFF2-40B4-BE49-F238E27FC236}">
                <a16:creationId xmlns:a16="http://schemas.microsoft.com/office/drawing/2014/main" id="{E593FB79-E0F6-4F33-86F9-59E59A640B38}"/>
              </a:ext>
            </a:extLst>
          </p:cNvPr>
          <p:cNvSpPr txBox="1"/>
          <p:nvPr/>
        </p:nvSpPr>
        <p:spPr>
          <a:xfrm>
            <a:off x="3608787" y="2518694"/>
            <a:ext cx="5070533" cy="1754326"/>
          </a:xfrm>
          <a:prstGeom prst="rect">
            <a:avLst/>
          </a:prstGeom>
          <a:noFill/>
        </p:spPr>
        <p:txBody>
          <a:bodyPr wrap="square" rtlCol="0">
            <a:spAutoFit/>
          </a:bodyPr>
          <a:lstStyle/>
          <a:p>
            <a:pPr defTabSz="685800"/>
            <a:r>
              <a:rPr lang="en-US" sz="2700" b="1" dirty="0">
                <a:solidFill>
                  <a:prstClr val="black"/>
                </a:solidFill>
                <a:latin typeface="Calibri" panose="020F0502020204030204"/>
              </a:rPr>
              <a:t>Shop Talk with </a:t>
            </a:r>
            <a:r>
              <a:rPr lang="en-US" sz="2700" b="1" dirty="0" err="1">
                <a:solidFill>
                  <a:prstClr val="black"/>
                </a:solidFill>
                <a:latin typeface="Calibri" panose="020F0502020204030204"/>
              </a:rPr>
              <a:t>Preservica</a:t>
            </a:r>
            <a:r>
              <a:rPr lang="en-US" sz="2700" b="1" dirty="0">
                <a:solidFill>
                  <a:prstClr val="black"/>
                </a:solidFill>
                <a:latin typeface="Calibri" panose="020F0502020204030204"/>
              </a:rPr>
              <a:t> –</a:t>
            </a:r>
          </a:p>
          <a:p>
            <a:pPr defTabSz="685800"/>
            <a:r>
              <a:rPr lang="en-US" sz="2700" b="1" dirty="0">
                <a:solidFill>
                  <a:prstClr val="black"/>
                </a:solidFill>
                <a:latin typeface="Calibri" panose="020F0502020204030204"/>
              </a:rPr>
              <a:t>Continuing the Conversation: Modeling Public Sector Records-to-Archives Transfers</a:t>
            </a:r>
          </a:p>
        </p:txBody>
      </p:sp>
    </p:spTree>
    <p:extLst>
      <p:ext uri="{BB962C8B-B14F-4D97-AF65-F5344CB8AC3E}">
        <p14:creationId xmlns:p14="http://schemas.microsoft.com/office/powerpoint/2010/main" val="2935986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84;p41">
            <a:extLst>
              <a:ext uri="{FF2B5EF4-FFF2-40B4-BE49-F238E27FC236}">
                <a16:creationId xmlns:a16="http://schemas.microsoft.com/office/drawing/2014/main" id="{14175A3F-AC96-8251-44D8-F467D78796B7}"/>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grpSp>
        <p:nvGrpSpPr>
          <p:cNvPr id="15" name="Group 14">
            <a:extLst>
              <a:ext uri="{FF2B5EF4-FFF2-40B4-BE49-F238E27FC236}">
                <a16:creationId xmlns:a16="http://schemas.microsoft.com/office/drawing/2014/main" id="{9AB92308-A0B0-B10F-8D71-85752C9E3D0F}"/>
              </a:ext>
            </a:extLst>
          </p:cNvPr>
          <p:cNvGrpSpPr/>
          <p:nvPr/>
        </p:nvGrpSpPr>
        <p:grpSpPr>
          <a:xfrm>
            <a:off x="383580" y="1213534"/>
            <a:ext cx="135000" cy="2511680"/>
            <a:chOff x="364340" y="2435186"/>
            <a:chExt cx="123790" cy="3108268"/>
          </a:xfrm>
        </p:grpSpPr>
        <p:sp>
          <p:nvSpPr>
            <p:cNvPr id="6" name="Rectangle 5">
              <a:extLst>
                <a:ext uri="{FF2B5EF4-FFF2-40B4-BE49-F238E27FC236}">
                  <a16:creationId xmlns:a16="http://schemas.microsoft.com/office/drawing/2014/main" id="{F03EA9E7-C2D1-943B-E16E-81BAFE239AEF}"/>
                </a:ext>
              </a:extLst>
            </p:cNvPr>
            <p:cNvSpPr/>
            <p:nvPr/>
          </p:nvSpPr>
          <p:spPr>
            <a:xfrm>
              <a:off x="364340" y="2435186"/>
              <a:ext cx="123790" cy="540000"/>
            </a:xfrm>
            <a:prstGeom prst="rect">
              <a:avLst/>
            </a:prstGeom>
            <a:solidFill>
              <a:srgbClr val="6D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9" name="Rectangle 8">
              <a:extLst>
                <a:ext uri="{FF2B5EF4-FFF2-40B4-BE49-F238E27FC236}">
                  <a16:creationId xmlns:a16="http://schemas.microsoft.com/office/drawing/2014/main" id="{76EEF6C0-E916-A168-9CDE-A18D9CCCCD3C}"/>
                </a:ext>
              </a:extLst>
            </p:cNvPr>
            <p:cNvSpPr/>
            <p:nvPr/>
          </p:nvSpPr>
          <p:spPr>
            <a:xfrm>
              <a:off x="364340" y="4741537"/>
              <a:ext cx="123790" cy="801917"/>
            </a:xfrm>
            <a:prstGeom prst="rect">
              <a:avLst/>
            </a:prstGeom>
            <a:solidFill>
              <a:srgbClr val="BD72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10" name="Rectangle 9">
              <a:extLst>
                <a:ext uri="{FF2B5EF4-FFF2-40B4-BE49-F238E27FC236}">
                  <a16:creationId xmlns:a16="http://schemas.microsoft.com/office/drawing/2014/main" id="{1873275A-6A5F-A70E-D683-BB3D82805E13}"/>
                </a:ext>
              </a:extLst>
            </p:cNvPr>
            <p:cNvSpPr/>
            <p:nvPr/>
          </p:nvSpPr>
          <p:spPr>
            <a:xfrm>
              <a:off x="364340" y="3448030"/>
              <a:ext cx="123790" cy="801917"/>
            </a:xfrm>
            <a:prstGeom prst="rect">
              <a:avLst/>
            </a:prstGeom>
            <a:solidFill>
              <a:srgbClr val="176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grpSp>
      <p:sp>
        <p:nvSpPr>
          <p:cNvPr id="8" name="Text Placeholder 7">
            <a:extLst>
              <a:ext uri="{FF2B5EF4-FFF2-40B4-BE49-F238E27FC236}">
                <a16:creationId xmlns:a16="http://schemas.microsoft.com/office/drawing/2014/main" id="{1940B669-F9AE-992E-3F05-5188BA0695F1}"/>
              </a:ext>
            </a:extLst>
          </p:cNvPr>
          <p:cNvSpPr>
            <a:spLocks noGrp="1"/>
          </p:cNvSpPr>
          <p:nvPr>
            <p:ph type="body" sz="quarter" idx="11"/>
          </p:nvPr>
        </p:nvSpPr>
        <p:spPr>
          <a:xfrm>
            <a:off x="418949" y="954168"/>
            <a:ext cx="6167747" cy="864645"/>
          </a:xfrm>
        </p:spPr>
        <p:txBody>
          <a:bodyPr vert="horz" lIns="270000" tIns="270000" rIns="270000" bIns="0" anchor="t"/>
          <a:lstStyle/>
          <a:p>
            <a:r>
              <a:rPr lang="en-US" sz="1350" b="0">
                <a:latin typeface="Poppins" panose="00000500000000000000" pitchFamily="2" charset="0"/>
                <a:cs typeface="Poppins" panose="00000500000000000000" pitchFamily="2" charset="0"/>
              </a:rPr>
              <a:t>Rekindle the conversation about preservation requirements for long-term and permanent electronic government records </a:t>
            </a:r>
          </a:p>
          <a:p>
            <a:endParaRPr lang="en-US" sz="1350" b="0">
              <a:latin typeface="Poppins" panose="00000500000000000000" pitchFamily="2" charset="0"/>
              <a:cs typeface="Poppins" panose="00000500000000000000" pitchFamily="2" charset="0"/>
            </a:endParaRPr>
          </a:p>
          <a:p>
            <a:r>
              <a:rPr lang="en-US" sz="1350" b="0">
                <a:latin typeface="Poppins" panose="00000500000000000000" pitchFamily="2" charset="0"/>
                <a:ea typeface="+mn-lt"/>
                <a:cs typeface="Poppins" panose="00000500000000000000" pitchFamily="2" charset="0"/>
              </a:rPr>
              <a:t>Describe current transfer options and share an update on in-place digital preservation and archiving actions in the Microsoft 365 ecosystem</a:t>
            </a:r>
          </a:p>
          <a:p>
            <a:endParaRPr lang="en-US" sz="1350">
              <a:latin typeface="Poppins" panose="00000500000000000000" pitchFamily="2" charset="0"/>
              <a:ea typeface="+mn-lt"/>
              <a:cs typeface="Poppins" panose="00000500000000000000" pitchFamily="2" charset="0"/>
            </a:endParaRPr>
          </a:p>
          <a:p>
            <a:r>
              <a:rPr lang="en-US" sz="1350" b="0">
                <a:latin typeface="Poppins" panose="00000500000000000000" pitchFamily="2" charset="0"/>
                <a:cs typeface="Poppins" panose="00000500000000000000" pitchFamily="2" charset="0"/>
              </a:rPr>
              <a:t>Brainstorm workflows, tools, and strategies for simplifying and improving the efficacy of transferring archival electronic records from state and local government agencies to archives</a:t>
            </a:r>
            <a:endParaRPr lang="en-US" sz="1350">
              <a:latin typeface="Poppins" panose="00000500000000000000" pitchFamily="2" charset="0"/>
              <a:cs typeface="Poppins" panose="00000500000000000000" pitchFamily="2" charset="0"/>
            </a:endParaRPr>
          </a:p>
          <a:p>
            <a:endParaRPr lang="en-US" sz="1350" b="0">
              <a:latin typeface="Poppins" panose="00000500000000000000" pitchFamily="2" charset="0"/>
              <a:cs typeface="Poppins" panose="00000500000000000000" pitchFamily="2" charset="0"/>
            </a:endParaRPr>
          </a:p>
        </p:txBody>
      </p:sp>
      <p:sp>
        <p:nvSpPr>
          <p:cNvPr id="13" name="Text Placeholder 3">
            <a:extLst>
              <a:ext uri="{FF2B5EF4-FFF2-40B4-BE49-F238E27FC236}">
                <a16:creationId xmlns:a16="http://schemas.microsoft.com/office/drawing/2014/main" id="{78390364-A10B-9DC9-0B2E-5268C699D2C0}"/>
              </a:ext>
            </a:extLst>
          </p:cNvPr>
          <p:cNvSpPr txBox="1">
            <a:spLocks/>
          </p:cNvSpPr>
          <p:nvPr/>
        </p:nvSpPr>
        <p:spPr>
          <a:xfrm>
            <a:off x="0" y="0"/>
            <a:ext cx="6305107"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latin typeface="Poppins"/>
                <a:ea typeface="Cambria"/>
                <a:cs typeface="+mj-lt"/>
              </a:rPr>
              <a:t>Session Format and Objectives</a:t>
            </a:r>
            <a:endParaRPr lang="en-US" sz="2100">
              <a:latin typeface="Poppins"/>
            </a:endParaRPr>
          </a:p>
        </p:txBody>
      </p:sp>
    </p:spTree>
    <p:extLst>
      <p:ext uri="{BB962C8B-B14F-4D97-AF65-F5344CB8AC3E}">
        <p14:creationId xmlns:p14="http://schemas.microsoft.com/office/powerpoint/2010/main" val="61849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5DEB2FE-1421-746A-5299-BF4CE61FDE09}"/>
              </a:ext>
            </a:extLst>
          </p:cNvPr>
          <p:cNvSpPr>
            <a:spLocks noGrp="1"/>
          </p:cNvSpPr>
          <p:nvPr>
            <p:ph type="body" sz="quarter" idx="12"/>
          </p:nvPr>
        </p:nvSpPr>
        <p:spPr>
          <a:xfrm>
            <a:off x="110614" y="1077725"/>
            <a:ext cx="6714203" cy="1642533"/>
          </a:xfrm>
        </p:spPr>
        <p:txBody>
          <a:bodyPr vert="horz" lIns="270000" tIns="270000" rIns="270000" bIns="0" anchor="t"/>
          <a:lstStyle/>
          <a:p>
            <a:pPr marL="0" indent="0">
              <a:lnSpc>
                <a:spcPct val="107000"/>
              </a:lnSpc>
              <a:spcBef>
                <a:spcPts val="0"/>
              </a:spcBef>
              <a:buNone/>
            </a:pPr>
            <a:r>
              <a:rPr lang="en-US" sz="1500" b="1">
                <a:solidFill>
                  <a:srgbClr val="191446"/>
                </a:solidFill>
                <a:latin typeface="Poppins"/>
                <a:ea typeface="Calibri" panose="020F0502020204030204" pitchFamily="34" charset="0"/>
                <a:cs typeface="Times New Roman"/>
              </a:rPr>
              <a:t>Does your </a:t>
            </a:r>
            <a:r>
              <a:rPr lang="en-US" sz="1500" b="1" u="sng">
                <a:solidFill>
                  <a:srgbClr val="191446"/>
                </a:solidFill>
                <a:latin typeface="Poppins"/>
                <a:ea typeface="Calibri" panose="020F0502020204030204" pitchFamily="34" charset="0"/>
                <a:cs typeface="Times New Roman"/>
              </a:rPr>
              <a:t>Archives</a:t>
            </a:r>
            <a:r>
              <a:rPr lang="en-US" sz="1500" b="1">
                <a:solidFill>
                  <a:srgbClr val="191446"/>
                </a:solidFill>
                <a:latin typeface="Poppins"/>
                <a:ea typeface="Calibri" panose="020F0502020204030204" pitchFamily="34" charset="0"/>
                <a:cs typeface="Times New Roman"/>
              </a:rPr>
              <a:t> currently accession permanent electronic government records?</a:t>
            </a:r>
            <a:br>
              <a:rPr lang="en-US" sz="1500" b="1">
                <a:solidFill>
                  <a:srgbClr val="191446"/>
                </a:solidFill>
                <a:latin typeface="Poppins"/>
                <a:ea typeface="Calibri" panose="020F0502020204030204" pitchFamily="34" charset="0"/>
                <a:cs typeface="Times New Roman"/>
              </a:rPr>
            </a:br>
            <a:br>
              <a:rPr lang="en-US" sz="1350">
                <a:latin typeface="Poppins"/>
                <a:ea typeface="Calibri" panose="020F0502020204030204" pitchFamily="34" charset="0"/>
                <a:cs typeface="Times New Roman"/>
              </a:rPr>
            </a:br>
            <a:endParaRPr lang="en-US" sz="1350">
              <a:solidFill>
                <a:srgbClr val="191446"/>
              </a:solidFill>
              <a:latin typeface="Poppins"/>
              <a:ea typeface="Calibri" panose="020F0502020204030204" pitchFamily="34" charset="0"/>
              <a:cs typeface="Times New Roman"/>
            </a:endParaRPr>
          </a:p>
          <a:p>
            <a:pPr marL="0" indent="0">
              <a:spcBef>
                <a:spcPts val="0"/>
              </a:spcBef>
              <a:buNone/>
            </a:pPr>
            <a:r>
              <a:rPr lang="en-US" sz="1500">
                <a:solidFill>
                  <a:srgbClr val="191446"/>
                </a:solidFill>
                <a:latin typeface="Poppins"/>
                <a:ea typeface="Calibri" panose="020F0502020204030204" pitchFamily="34" charset="0"/>
                <a:cs typeface="Poppins"/>
              </a:rPr>
              <a:t>     Yes</a:t>
            </a:r>
          </a:p>
          <a:p>
            <a:pPr marL="0" indent="0">
              <a:spcBef>
                <a:spcPts val="0"/>
              </a:spcBef>
              <a:buNone/>
            </a:pPr>
            <a:br>
              <a:rPr lang="en-US" sz="1500">
                <a:latin typeface="Poppins"/>
                <a:ea typeface="Calibri" panose="020F0502020204030204" pitchFamily="34" charset="0"/>
                <a:cs typeface="Poppins"/>
              </a:rPr>
            </a:br>
            <a:r>
              <a:rPr lang="en-US" sz="1500">
                <a:solidFill>
                  <a:srgbClr val="191446"/>
                </a:solidFill>
                <a:latin typeface="Poppins"/>
                <a:ea typeface="Calibri" panose="020F0502020204030204" pitchFamily="34" charset="0"/>
                <a:cs typeface="Poppins"/>
              </a:rPr>
              <a:t>     No</a:t>
            </a:r>
          </a:p>
          <a:p>
            <a:pPr marL="0" indent="0">
              <a:spcBef>
                <a:spcPts val="0"/>
              </a:spcBef>
              <a:buNone/>
            </a:pPr>
            <a:br>
              <a:rPr lang="en-US" sz="1500">
                <a:latin typeface="Poppins"/>
                <a:ea typeface="Calibri" panose="020F0502020204030204" pitchFamily="34" charset="0"/>
                <a:cs typeface="Poppins"/>
              </a:rPr>
            </a:br>
            <a:r>
              <a:rPr lang="en-US" sz="1500">
                <a:solidFill>
                  <a:srgbClr val="191446"/>
                </a:solidFill>
                <a:latin typeface="Poppins"/>
                <a:ea typeface="Calibri" panose="020F0502020204030204" pitchFamily="34" charset="0"/>
                <a:cs typeface="Poppins"/>
              </a:rPr>
              <a:t>     I Don’t Know</a:t>
            </a:r>
          </a:p>
          <a:p>
            <a:pPr marL="0" indent="-179546">
              <a:lnSpc>
                <a:spcPct val="107000"/>
              </a:lnSpc>
              <a:spcBef>
                <a:spcPts val="0"/>
              </a:spcBef>
            </a:pPr>
            <a:endParaRPr lang="en-US" sz="1350">
              <a:solidFill>
                <a:srgbClr val="19144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E4AFC6B-D39F-6050-B93A-977D99A5101C}"/>
              </a:ext>
            </a:extLst>
          </p:cNvPr>
          <p:cNvSpPr/>
          <p:nvPr/>
        </p:nvSpPr>
        <p:spPr>
          <a:xfrm>
            <a:off x="383870" y="2257217"/>
            <a:ext cx="135000" cy="270000"/>
          </a:xfrm>
          <a:prstGeom prst="rect">
            <a:avLst/>
          </a:prstGeom>
          <a:solidFill>
            <a:srgbClr val="6D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8" name="Rectangle 7">
            <a:extLst>
              <a:ext uri="{FF2B5EF4-FFF2-40B4-BE49-F238E27FC236}">
                <a16:creationId xmlns:a16="http://schemas.microsoft.com/office/drawing/2014/main" id="{96B95C84-6245-9C38-0B1C-46EB32117119}"/>
              </a:ext>
            </a:extLst>
          </p:cNvPr>
          <p:cNvSpPr/>
          <p:nvPr/>
        </p:nvSpPr>
        <p:spPr>
          <a:xfrm>
            <a:off x="383870" y="3162136"/>
            <a:ext cx="135000" cy="270000"/>
          </a:xfrm>
          <a:prstGeom prst="rect">
            <a:avLst/>
          </a:prstGeom>
          <a:solidFill>
            <a:srgbClr val="BD72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9" name="Rectangle 8">
            <a:extLst>
              <a:ext uri="{FF2B5EF4-FFF2-40B4-BE49-F238E27FC236}">
                <a16:creationId xmlns:a16="http://schemas.microsoft.com/office/drawing/2014/main" id="{F9902FEF-CF38-E265-AE97-92735617FCE1}"/>
              </a:ext>
            </a:extLst>
          </p:cNvPr>
          <p:cNvSpPr/>
          <p:nvPr/>
        </p:nvSpPr>
        <p:spPr>
          <a:xfrm>
            <a:off x="383870" y="2709676"/>
            <a:ext cx="135000" cy="270000"/>
          </a:xfrm>
          <a:prstGeom prst="rect">
            <a:avLst/>
          </a:prstGeom>
          <a:solidFill>
            <a:srgbClr val="176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pic>
        <p:nvPicPr>
          <p:cNvPr id="10" name="Google Shape;284;p41">
            <a:extLst>
              <a:ext uri="{FF2B5EF4-FFF2-40B4-BE49-F238E27FC236}">
                <a16:creationId xmlns:a16="http://schemas.microsoft.com/office/drawing/2014/main" id="{D673E60D-6D04-D48D-0839-68776DCF4698}"/>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
        <p:nvSpPr>
          <p:cNvPr id="2" name="Text Placeholder 3">
            <a:extLst>
              <a:ext uri="{FF2B5EF4-FFF2-40B4-BE49-F238E27FC236}">
                <a16:creationId xmlns:a16="http://schemas.microsoft.com/office/drawing/2014/main" id="{D2371961-C9BC-97F4-52C7-465DE5218699}"/>
              </a:ext>
            </a:extLst>
          </p:cNvPr>
          <p:cNvSpPr txBox="1">
            <a:spLocks/>
          </p:cNvSpPr>
          <p:nvPr/>
        </p:nvSpPr>
        <p:spPr>
          <a:xfrm>
            <a:off x="0" y="0"/>
            <a:ext cx="6305107"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latin typeface="Poppins"/>
                <a:cs typeface="Poppins"/>
              </a:rPr>
              <a:t>Poll Question</a:t>
            </a:r>
          </a:p>
        </p:txBody>
      </p:sp>
    </p:spTree>
    <p:extLst>
      <p:ext uri="{BB962C8B-B14F-4D97-AF65-F5344CB8AC3E}">
        <p14:creationId xmlns:p14="http://schemas.microsoft.com/office/powerpoint/2010/main" val="221510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3C7ECD-69E9-A310-489F-C5C00C1D7E6F}"/>
              </a:ext>
            </a:extLst>
          </p:cNvPr>
          <p:cNvSpPr>
            <a:spLocks noGrp="1"/>
          </p:cNvSpPr>
          <p:nvPr>
            <p:ph type="body" sz="quarter" idx="12"/>
          </p:nvPr>
        </p:nvSpPr>
        <p:spPr>
          <a:xfrm>
            <a:off x="366410" y="929217"/>
            <a:ext cx="7003830" cy="1642533"/>
          </a:xfrm>
        </p:spPr>
        <p:txBody>
          <a:bodyPr vert="horz" lIns="270000" tIns="270000" rIns="270000" bIns="0" anchor="t"/>
          <a:lstStyle/>
          <a:p>
            <a:pPr marL="0" indent="0">
              <a:buNone/>
            </a:pPr>
            <a:r>
              <a:rPr lang="en-US" sz="1500">
                <a:solidFill>
                  <a:srgbClr val="191446"/>
                </a:solidFill>
                <a:latin typeface="Poppins"/>
                <a:cs typeface="Calibri"/>
              </a:rPr>
              <a:t>M365 adoption and maturity in the public sector</a:t>
            </a:r>
          </a:p>
          <a:p>
            <a:pPr marL="0" indent="0">
              <a:buNone/>
            </a:pPr>
            <a:r>
              <a:rPr lang="en-US" sz="1500">
                <a:solidFill>
                  <a:srgbClr val="191446"/>
                </a:solidFill>
                <a:latin typeface="Poppins"/>
                <a:cs typeface="Calibri"/>
              </a:rPr>
              <a:t>Archives and records management priorities</a:t>
            </a:r>
          </a:p>
          <a:p>
            <a:pPr marL="0" indent="0">
              <a:buNone/>
            </a:pPr>
            <a:r>
              <a:rPr lang="en-US" sz="1500">
                <a:solidFill>
                  <a:srgbClr val="191446"/>
                </a:solidFill>
                <a:latin typeface="Poppins"/>
                <a:cs typeface="Calibri"/>
              </a:rPr>
              <a:t>In-place preservation during records lifecycle</a:t>
            </a:r>
          </a:p>
          <a:p>
            <a:pPr marL="0" indent="0">
              <a:buNone/>
            </a:pPr>
            <a:r>
              <a:rPr lang="en-US" sz="1500">
                <a:solidFill>
                  <a:srgbClr val="191446"/>
                </a:solidFill>
                <a:latin typeface="Poppins"/>
                <a:cs typeface="Calibri"/>
              </a:rPr>
              <a:t>Metadata management issues during transfer</a:t>
            </a:r>
          </a:p>
          <a:p>
            <a:pPr marL="0" indent="0">
              <a:buNone/>
            </a:pPr>
            <a:r>
              <a:rPr lang="en-US" sz="1500">
                <a:solidFill>
                  <a:srgbClr val="191446"/>
                </a:solidFill>
                <a:latin typeface="Poppins"/>
                <a:cs typeface="Calibri"/>
              </a:rPr>
              <a:t>Accessioning from SharePoint</a:t>
            </a:r>
          </a:p>
          <a:p>
            <a:pPr marL="0" indent="0">
              <a:buNone/>
            </a:pPr>
            <a:endParaRPr lang="en-US" sz="1500">
              <a:solidFill>
                <a:srgbClr val="191446"/>
              </a:solidFill>
              <a:latin typeface="Poppins"/>
              <a:cs typeface="Calibri"/>
            </a:endParaRPr>
          </a:p>
        </p:txBody>
      </p:sp>
      <p:pic>
        <p:nvPicPr>
          <p:cNvPr id="5" name="Google Shape;284;p41">
            <a:extLst>
              <a:ext uri="{FF2B5EF4-FFF2-40B4-BE49-F238E27FC236}">
                <a16:creationId xmlns:a16="http://schemas.microsoft.com/office/drawing/2014/main" id="{FD30C00A-C5C7-5048-51BB-7A77542D409F}"/>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
        <p:nvSpPr>
          <p:cNvPr id="6" name="Rectangle 5">
            <a:extLst>
              <a:ext uri="{FF2B5EF4-FFF2-40B4-BE49-F238E27FC236}">
                <a16:creationId xmlns:a16="http://schemas.microsoft.com/office/drawing/2014/main" id="{31B5274E-15FC-9CC7-CFA5-E14A6BB39128}"/>
              </a:ext>
            </a:extLst>
          </p:cNvPr>
          <p:cNvSpPr/>
          <p:nvPr/>
        </p:nvSpPr>
        <p:spPr>
          <a:xfrm>
            <a:off x="366410" y="1199405"/>
            <a:ext cx="135000" cy="216000"/>
          </a:xfrm>
          <a:prstGeom prst="rect">
            <a:avLst/>
          </a:prstGeom>
          <a:solidFill>
            <a:srgbClr val="6D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7" name="Rectangle 6">
            <a:extLst>
              <a:ext uri="{FF2B5EF4-FFF2-40B4-BE49-F238E27FC236}">
                <a16:creationId xmlns:a16="http://schemas.microsoft.com/office/drawing/2014/main" id="{45082A3D-A319-64DA-7E3E-601CE30C8F9E}"/>
              </a:ext>
            </a:extLst>
          </p:cNvPr>
          <p:cNvSpPr/>
          <p:nvPr/>
        </p:nvSpPr>
        <p:spPr>
          <a:xfrm>
            <a:off x="366410" y="1521769"/>
            <a:ext cx="135000" cy="216000"/>
          </a:xfrm>
          <a:prstGeom prst="rect">
            <a:avLst/>
          </a:prstGeom>
          <a:solidFill>
            <a:srgbClr val="29AB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8" name="Rectangle 7">
            <a:extLst>
              <a:ext uri="{FF2B5EF4-FFF2-40B4-BE49-F238E27FC236}">
                <a16:creationId xmlns:a16="http://schemas.microsoft.com/office/drawing/2014/main" id="{B2E1FCE0-5D89-741C-7B45-CC8181B158B0}"/>
              </a:ext>
            </a:extLst>
          </p:cNvPr>
          <p:cNvSpPr/>
          <p:nvPr/>
        </p:nvSpPr>
        <p:spPr>
          <a:xfrm>
            <a:off x="366410" y="1848333"/>
            <a:ext cx="135000" cy="216000"/>
          </a:xfrm>
          <a:prstGeom prst="rect">
            <a:avLst/>
          </a:prstGeom>
          <a:solidFill>
            <a:srgbClr val="058F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9" name="Rectangle 8">
            <a:extLst>
              <a:ext uri="{FF2B5EF4-FFF2-40B4-BE49-F238E27FC236}">
                <a16:creationId xmlns:a16="http://schemas.microsoft.com/office/drawing/2014/main" id="{62CDE31D-695C-6A99-378A-3B2C664BFD6D}"/>
              </a:ext>
            </a:extLst>
          </p:cNvPr>
          <p:cNvSpPr/>
          <p:nvPr/>
        </p:nvSpPr>
        <p:spPr>
          <a:xfrm>
            <a:off x="366410" y="2159636"/>
            <a:ext cx="135000" cy="216000"/>
          </a:xfrm>
          <a:prstGeom prst="rect">
            <a:avLst/>
          </a:prstGeom>
          <a:solidFill>
            <a:srgbClr val="1B5D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10" name="Rectangle 9">
            <a:extLst>
              <a:ext uri="{FF2B5EF4-FFF2-40B4-BE49-F238E27FC236}">
                <a16:creationId xmlns:a16="http://schemas.microsoft.com/office/drawing/2014/main" id="{5586E08B-E40D-3496-3395-BDDA38D12F8B}"/>
              </a:ext>
            </a:extLst>
          </p:cNvPr>
          <p:cNvSpPr/>
          <p:nvPr/>
        </p:nvSpPr>
        <p:spPr>
          <a:xfrm>
            <a:off x="366410" y="2474399"/>
            <a:ext cx="135000" cy="216000"/>
          </a:xfrm>
          <a:prstGeom prst="rect">
            <a:avLst/>
          </a:prstGeom>
          <a:solidFill>
            <a:srgbClr val="4B3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pic>
        <p:nvPicPr>
          <p:cNvPr id="3" name="Picture 10" descr="Graphical user interface, text&#10;&#10;Description automatically generated">
            <a:extLst>
              <a:ext uri="{FF2B5EF4-FFF2-40B4-BE49-F238E27FC236}">
                <a16:creationId xmlns:a16="http://schemas.microsoft.com/office/drawing/2014/main" id="{EC0E3584-D2A7-9B7C-A8D0-A539B3B7E9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0624" y="1088469"/>
            <a:ext cx="2057400" cy="2574335"/>
          </a:xfrm>
          <a:prstGeom prst="rect">
            <a:avLst/>
          </a:prstGeom>
          <a:ln>
            <a:solidFill>
              <a:srgbClr val="1C5CA8"/>
            </a:solidFill>
          </a:ln>
        </p:spPr>
      </p:pic>
      <p:pic>
        <p:nvPicPr>
          <p:cNvPr id="11" name="Picture 11" descr="A picture containing text&#10;&#10;Description automatically generated">
            <a:extLst>
              <a:ext uri="{FF2B5EF4-FFF2-40B4-BE49-F238E27FC236}">
                <a16:creationId xmlns:a16="http://schemas.microsoft.com/office/drawing/2014/main" id="{F72CCEB4-B628-5455-F49C-D8AFD23896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6886" y="3046177"/>
            <a:ext cx="3482438" cy="1467647"/>
          </a:xfrm>
          <a:prstGeom prst="rect">
            <a:avLst/>
          </a:prstGeom>
          <a:ln>
            <a:solidFill>
              <a:srgbClr val="1C5CA8"/>
            </a:solidFill>
          </a:ln>
        </p:spPr>
      </p:pic>
      <p:sp>
        <p:nvSpPr>
          <p:cNvPr id="12" name="Text Placeholder 3">
            <a:extLst>
              <a:ext uri="{FF2B5EF4-FFF2-40B4-BE49-F238E27FC236}">
                <a16:creationId xmlns:a16="http://schemas.microsoft.com/office/drawing/2014/main" id="{EC3527F0-27A7-9415-B8DF-E8FE61C40E60}"/>
              </a:ext>
            </a:extLst>
          </p:cNvPr>
          <p:cNvSpPr txBox="1">
            <a:spLocks/>
          </p:cNvSpPr>
          <p:nvPr/>
        </p:nvSpPr>
        <p:spPr>
          <a:xfrm>
            <a:off x="0" y="0"/>
            <a:ext cx="6305107"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solidFill>
                  <a:srgbClr val="272352"/>
                </a:solidFill>
                <a:latin typeface="Poppins"/>
                <a:cs typeface="Poppins"/>
              </a:rPr>
              <a:t>Focus Group highlights</a:t>
            </a:r>
          </a:p>
        </p:txBody>
      </p:sp>
    </p:spTree>
    <p:extLst>
      <p:ext uri="{BB962C8B-B14F-4D97-AF65-F5344CB8AC3E}">
        <p14:creationId xmlns:p14="http://schemas.microsoft.com/office/powerpoint/2010/main" val="429103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6143622-615D-997B-F1C1-B5F5153CD6D4}"/>
              </a:ext>
            </a:extLst>
          </p:cNvPr>
          <p:cNvCxnSpPr>
            <a:cxnSpLocks/>
          </p:cNvCxnSpPr>
          <p:nvPr/>
        </p:nvCxnSpPr>
        <p:spPr>
          <a:xfrm>
            <a:off x="4549249" y="1182386"/>
            <a:ext cx="21489" cy="2970000"/>
          </a:xfrm>
          <a:prstGeom prst="line">
            <a:avLst/>
          </a:prstGeom>
          <a:ln>
            <a:solidFill>
              <a:schemeClr val="tx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4A2D49B-ACA0-B5BB-91AC-CE7FBA99753B}"/>
              </a:ext>
            </a:extLst>
          </p:cNvPr>
          <p:cNvSpPr txBox="1"/>
          <p:nvPr/>
        </p:nvSpPr>
        <p:spPr>
          <a:xfrm>
            <a:off x="5008253" y="1445560"/>
            <a:ext cx="3538572" cy="577081"/>
          </a:xfrm>
          <a:prstGeom prst="rect">
            <a:avLst/>
          </a:prstGeom>
          <a:noFill/>
        </p:spPr>
        <p:txBody>
          <a:bodyPr wrap="square" rtlCol="0">
            <a:spAutoFit/>
          </a:bodyPr>
          <a:lstStyle/>
          <a:p>
            <a:pPr algn="ctr" defTabSz="685800"/>
            <a:r>
              <a:rPr lang="en-US" b="1">
                <a:solidFill>
                  <a:srgbClr val="191446"/>
                </a:solidFill>
                <a:latin typeface="Poppins" panose="00000500000000000000" pitchFamily="2" charset="0"/>
                <a:cs typeface="Poppins" panose="00000500000000000000" pitchFamily="2" charset="0"/>
              </a:rPr>
              <a:t>Operate at scale</a:t>
            </a:r>
          </a:p>
          <a:p>
            <a:pPr algn="ctr" defTabSz="685800"/>
            <a:r>
              <a:rPr lang="en-US" sz="1350">
                <a:solidFill>
                  <a:srgbClr val="191446"/>
                </a:solidFill>
                <a:latin typeface="Poppins" panose="00000500000000000000" pitchFamily="2" charset="0"/>
                <a:cs typeface="Poppins" panose="00000500000000000000" pitchFamily="2" charset="0"/>
              </a:rPr>
              <a:t>Higher volume | Automated</a:t>
            </a:r>
            <a:endParaRPr lang="en-GB" sz="1500">
              <a:solidFill>
                <a:srgbClr val="191446"/>
              </a:solidFill>
              <a:latin typeface="Poppins" panose="00000500000000000000" pitchFamily="2" charset="0"/>
              <a:cs typeface="Poppins" panose="00000500000000000000" pitchFamily="2" charset="0"/>
            </a:endParaRPr>
          </a:p>
        </p:txBody>
      </p:sp>
      <p:grpSp>
        <p:nvGrpSpPr>
          <p:cNvPr id="94" name="Group 93">
            <a:extLst>
              <a:ext uri="{FF2B5EF4-FFF2-40B4-BE49-F238E27FC236}">
                <a16:creationId xmlns:a16="http://schemas.microsoft.com/office/drawing/2014/main" id="{D4ADC85D-040D-A14D-D776-E2617E9D1F30}"/>
              </a:ext>
            </a:extLst>
          </p:cNvPr>
          <p:cNvGrpSpPr/>
          <p:nvPr/>
        </p:nvGrpSpPr>
        <p:grpSpPr>
          <a:xfrm>
            <a:off x="4887030" y="2401954"/>
            <a:ext cx="3916330" cy="923411"/>
            <a:chOff x="6486929" y="2335927"/>
            <a:chExt cx="5221773" cy="1231215"/>
          </a:xfrm>
        </p:grpSpPr>
        <p:sp>
          <p:nvSpPr>
            <p:cNvPr id="79" name="Rectangle 78">
              <a:extLst>
                <a:ext uri="{FF2B5EF4-FFF2-40B4-BE49-F238E27FC236}">
                  <a16:creationId xmlns:a16="http://schemas.microsoft.com/office/drawing/2014/main" id="{23FCE1FF-6878-2FAA-0F4C-6AB898ECE07C}"/>
                </a:ext>
              </a:extLst>
            </p:cNvPr>
            <p:cNvSpPr/>
            <p:nvPr/>
          </p:nvSpPr>
          <p:spPr>
            <a:xfrm>
              <a:off x="6486929" y="2335927"/>
              <a:ext cx="5114925" cy="1231215"/>
            </a:xfrm>
            <a:prstGeom prst="rect">
              <a:avLst/>
            </a:prstGeom>
            <a:solidFill>
              <a:schemeClr val="tx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grpSp>
          <p:nvGrpSpPr>
            <p:cNvPr id="93" name="Group 92">
              <a:extLst>
                <a:ext uri="{FF2B5EF4-FFF2-40B4-BE49-F238E27FC236}">
                  <a16:creationId xmlns:a16="http://schemas.microsoft.com/office/drawing/2014/main" id="{49387CA6-C7F5-8D06-7B6C-7AA9D584EA99}"/>
                </a:ext>
              </a:extLst>
            </p:cNvPr>
            <p:cNvGrpSpPr/>
            <p:nvPr/>
          </p:nvGrpSpPr>
          <p:grpSpPr>
            <a:xfrm>
              <a:off x="6717235" y="2560512"/>
              <a:ext cx="4991467" cy="781136"/>
              <a:chOff x="6717235" y="2560512"/>
              <a:chExt cx="4991467" cy="781136"/>
            </a:xfrm>
          </p:grpSpPr>
          <p:sp>
            <p:nvSpPr>
              <p:cNvPr id="80" name="TextBox 79">
                <a:extLst>
                  <a:ext uri="{FF2B5EF4-FFF2-40B4-BE49-F238E27FC236}">
                    <a16:creationId xmlns:a16="http://schemas.microsoft.com/office/drawing/2014/main" id="{4198F26B-5174-B669-2557-4DBB4272868C}"/>
                  </a:ext>
                </a:extLst>
              </p:cNvPr>
              <p:cNvSpPr txBox="1"/>
              <p:nvPr/>
            </p:nvSpPr>
            <p:spPr>
              <a:xfrm>
                <a:off x="6900547" y="2560512"/>
                <a:ext cx="4808155" cy="307776"/>
              </a:xfrm>
              <a:prstGeom prst="rect">
                <a:avLst/>
              </a:prstGeom>
              <a:noFill/>
            </p:spPr>
            <p:txBody>
              <a:bodyPr wrap="square" lIns="68580" tIns="34290" rIns="68580" bIns="34290" anchor="t">
                <a:spAutoFit/>
              </a:bodyPr>
              <a:lstStyle/>
              <a:p>
                <a:pPr defTabSz="457189">
                  <a:defRPr/>
                </a:pPr>
                <a:r>
                  <a:rPr lang="en-US" sz="1050" i="1">
                    <a:solidFill>
                      <a:srgbClr val="191446"/>
                    </a:solidFill>
                    <a:latin typeface="Poppins"/>
                    <a:cs typeface="Poppins"/>
                  </a:rPr>
                  <a:t>Archives / IT</a:t>
                </a:r>
                <a:r>
                  <a:rPr lang="en-US" sz="1050">
                    <a:solidFill>
                      <a:srgbClr val="191446"/>
                    </a:solidFill>
                    <a:latin typeface="Poppins"/>
                    <a:cs typeface="Poppins"/>
                  </a:rPr>
                  <a:t> cloud transfer content in bulk</a:t>
                </a:r>
                <a:endParaRPr lang="en-GB" sz="1050">
                  <a:solidFill>
                    <a:srgbClr val="191446"/>
                  </a:solidFill>
                  <a:latin typeface="Poppins"/>
                  <a:cs typeface="Poppins"/>
                </a:endParaRPr>
              </a:p>
            </p:txBody>
          </p:sp>
          <p:sp>
            <p:nvSpPr>
              <p:cNvPr id="82" name="TextBox 81">
                <a:extLst>
                  <a:ext uri="{FF2B5EF4-FFF2-40B4-BE49-F238E27FC236}">
                    <a16:creationId xmlns:a16="http://schemas.microsoft.com/office/drawing/2014/main" id="{C99C0695-B8F0-2475-E16F-C34479C976A9}"/>
                  </a:ext>
                </a:extLst>
              </p:cNvPr>
              <p:cNvSpPr txBox="1"/>
              <p:nvPr/>
            </p:nvSpPr>
            <p:spPr>
              <a:xfrm>
                <a:off x="6900547" y="3033872"/>
                <a:ext cx="4808155" cy="307776"/>
              </a:xfrm>
              <a:prstGeom prst="rect">
                <a:avLst/>
              </a:prstGeom>
              <a:noFill/>
            </p:spPr>
            <p:txBody>
              <a:bodyPr wrap="square" lIns="68580" tIns="34290" rIns="68580" bIns="34290" anchor="t">
                <a:spAutoFit/>
              </a:bodyPr>
              <a:lstStyle/>
              <a:p>
                <a:pPr defTabSz="685800"/>
                <a:r>
                  <a:rPr lang="en-US" sz="1050" i="1">
                    <a:solidFill>
                      <a:srgbClr val="191446"/>
                    </a:solidFill>
                    <a:latin typeface="Poppins"/>
                    <a:cs typeface="Poppins"/>
                  </a:rPr>
                  <a:t>Archives </a:t>
                </a:r>
                <a:r>
                  <a:rPr lang="en-US" sz="1050">
                    <a:solidFill>
                      <a:srgbClr val="191446"/>
                    </a:solidFill>
                    <a:latin typeface="Poppins"/>
                    <a:cs typeface="Poppins"/>
                  </a:rPr>
                  <a:t>set</a:t>
                </a:r>
                <a:r>
                  <a:rPr lang="en-US" sz="1050" i="1">
                    <a:solidFill>
                      <a:srgbClr val="191446"/>
                    </a:solidFill>
                    <a:latin typeface="Poppins"/>
                    <a:cs typeface="Poppins"/>
                  </a:rPr>
                  <a:t> </a:t>
                </a:r>
                <a:r>
                  <a:rPr lang="en-US" sz="1050">
                    <a:solidFill>
                      <a:srgbClr val="191446"/>
                    </a:solidFill>
                    <a:latin typeface="Poppins"/>
                    <a:cs typeface="Poppins"/>
                  </a:rPr>
                  <a:t>&amp;</a:t>
                </a:r>
                <a:r>
                  <a:rPr lang="en-US" sz="1050" i="1">
                    <a:solidFill>
                      <a:srgbClr val="191446"/>
                    </a:solidFill>
                    <a:latin typeface="Poppins"/>
                    <a:cs typeface="Poppins"/>
                  </a:rPr>
                  <a:t> </a:t>
                </a:r>
                <a:r>
                  <a:rPr lang="en-GB" sz="1050">
                    <a:solidFill>
                      <a:srgbClr val="191446"/>
                    </a:solidFill>
                    <a:latin typeface="Poppins"/>
                    <a:cs typeface="Poppins"/>
                  </a:rPr>
                  <a:t>forget bulk ingest workflows  </a:t>
                </a:r>
                <a:endParaRPr lang="en-GB" sz="1050">
                  <a:solidFill>
                    <a:srgbClr val="191446"/>
                  </a:solidFill>
                  <a:latin typeface="Poppins" panose="00000500000000000000" pitchFamily="2" charset="0"/>
                  <a:cs typeface="Poppins" panose="00000500000000000000" pitchFamily="2" charset="0"/>
                </a:endParaRPr>
              </a:p>
            </p:txBody>
          </p:sp>
          <p:sp>
            <p:nvSpPr>
              <p:cNvPr id="83" name="Rectangle 82">
                <a:extLst>
                  <a:ext uri="{FF2B5EF4-FFF2-40B4-BE49-F238E27FC236}">
                    <a16:creationId xmlns:a16="http://schemas.microsoft.com/office/drawing/2014/main" id="{C45E9A23-4002-D5E8-04F8-D1CA821D3652}"/>
                  </a:ext>
                </a:extLst>
              </p:cNvPr>
              <p:cNvSpPr/>
              <p:nvPr/>
            </p:nvSpPr>
            <p:spPr>
              <a:xfrm>
                <a:off x="6717235" y="2592723"/>
                <a:ext cx="180000" cy="216000"/>
              </a:xfrm>
              <a:prstGeom prst="rect">
                <a:avLst/>
              </a:prstGeom>
              <a:solidFill>
                <a:srgbClr val="4B3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84" name="Rectangle 83">
                <a:extLst>
                  <a:ext uri="{FF2B5EF4-FFF2-40B4-BE49-F238E27FC236}">
                    <a16:creationId xmlns:a16="http://schemas.microsoft.com/office/drawing/2014/main" id="{C7C2D299-C6FD-0D2B-B831-1FBAE8F2F3F5}"/>
                  </a:ext>
                </a:extLst>
              </p:cNvPr>
              <p:cNvSpPr/>
              <p:nvPr/>
            </p:nvSpPr>
            <p:spPr>
              <a:xfrm>
                <a:off x="6717235" y="3073572"/>
                <a:ext cx="180000" cy="216000"/>
              </a:xfrm>
              <a:prstGeom prst="rect">
                <a:avLst/>
              </a:prstGeom>
              <a:solidFill>
                <a:srgbClr val="4B3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grpSp>
      </p:grpSp>
      <p:sp>
        <p:nvSpPr>
          <p:cNvPr id="10" name="TextBox 9">
            <a:extLst>
              <a:ext uri="{FF2B5EF4-FFF2-40B4-BE49-F238E27FC236}">
                <a16:creationId xmlns:a16="http://schemas.microsoft.com/office/drawing/2014/main" id="{9800585C-B751-5AD0-25D0-D3F270D481CE}"/>
              </a:ext>
            </a:extLst>
          </p:cNvPr>
          <p:cNvSpPr txBox="1"/>
          <p:nvPr/>
        </p:nvSpPr>
        <p:spPr>
          <a:xfrm>
            <a:off x="420777" y="1470229"/>
            <a:ext cx="3836194" cy="577081"/>
          </a:xfrm>
          <a:prstGeom prst="rect">
            <a:avLst/>
          </a:prstGeom>
          <a:noFill/>
        </p:spPr>
        <p:txBody>
          <a:bodyPr wrap="square" rtlCol="0">
            <a:spAutoFit/>
          </a:bodyPr>
          <a:lstStyle/>
          <a:p>
            <a:pPr algn="ctr" defTabSz="685800"/>
            <a:r>
              <a:rPr lang="en-US" b="1">
                <a:solidFill>
                  <a:srgbClr val="191446"/>
                </a:solidFill>
                <a:latin typeface="Poppins" panose="00000500000000000000" pitchFamily="2" charset="0"/>
                <a:cs typeface="Poppins" panose="00000500000000000000" pitchFamily="2" charset="0"/>
              </a:rPr>
              <a:t>Get started quickly</a:t>
            </a:r>
          </a:p>
          <a:p>
            <a:pPr algn="ctr" defTabSz="685800"/>
            <a:r>
              <a:rPr lang="en-US" sz="1350">
                <a:solidFill>
                  <a:srgbClr val="191446"/>
                </a:solidFill>
                <a:latin typeface="Poppins" panose="00000500000000000000" pitchFamily="2" charset="0"/>
                <a:cs typeface="Poppins" panose="00000500000000000000" pitchFamily="2" charset="0"/>
              </a:rPr>
              <a:t>Lower volume | Manual</a:t>
            </a:r>
            <a:endParaRPr lang="en-GB" sz="1500">
              <a:solidFill>
                <a:srgbClr val="191446"/>
              </a:solidFill>
              <a:latin typeface="Poppins" panose="00000500000000000000" pitchFamily="2" charset="0"/>
              <a:cs typeface="Poppins" panose="00000500000000000000" pitchFamily="2" charset="0"/>
            </a:endParaRPr>
          </a:p>
        </p:txBody>
      </p:sp>
      <p:grpSp>
        <p:nvGrpSpPr>
          <p:cNvPr id="95" name="Group 94">
            <a:extLst>
              <a:ext uri="{FF2B5EF4-FFF2-40B4-BE49-F238E27FC236}">
                <a16:creationId xmlns:a16="http://schemas.microsoft.com/office/drawing/2014/main" id="{CDEF5875-ADE7-CAC1-6966-0DB963D1E2F7}"/>
              </a:ext>
            </a:extLst>
          </p:cNvPr>
          <p:cNvGrpSpPr/>
          <p:nvPr/>
        </p:nvGrpSpPr>
        <p:grpSpPr>
          <a:xfrm>
            <a:off x="420777" y="2422427"/>
            <a:ext cx="3929989" cy="916612"/>
            <a:chOff x="597818" y="2344993"/>
            <a:chExt cx="5239985" cy="1222149"/>
          </a:xfrm>
        </p:grpSpPr>
        <p:sp>
          <p:nvSpPr>
            <p:cNvPr id="66" name="Rectangle 65">
              <a:extLst>
                <a:ext uri="{FF2B5EF4-FFF2-40B4-BE49-F238E27FC236}">
                  <a16:creationId xmlns:a16="http://schemas.microsoft.com/office/drawing/2014/main" id="{B6B3798C-9603-D058-D6EE-C0008276B148}"/>
                </a:ext>
              </a:extLst>
            </p:cNvPr>
            <p:cNvSpPr/>
            <p:nvPr/>
          </p:nvSpPr>
          <p:spPr>
            <a:xfrm>
              <a:off x="597818" y="2344993"/>
              <a:ext cx="5114925" cy="1222149"/>
            </a:xfrm>
            <a:prstGeom prst="rect">
              <a:avLst/>
            </a:prstGeom>
            <a:solidFill>
              <a:schemeClr val="tx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grpSp>
          <p:nvGrpSpPr>
            <p:cNvPr id="92" name="Group 91">
              <a:extLst>
                <a:ext uri="{FF2B5EF4-FFF2-40B4-BE49-F238E27FC236}">
                  <a16:creationId xmlns:a16="http://schemas.microsoft.com/office/drawing/2014/main" id="{96B7F40E-1617-F8E9-6CC4-8422D9C6CB6C}"/>
                </a:ext>
              </a:extLst>
            </p:cNvPr>
            <p:cNvGrpSpPr/>
            <p:nvPr/>
          </p:nvGrpSpPr>
          <p:grpSpPr>
            <a:xfrm>
              <a:off x="799630" y="2557594"/>
              <a:ext cx="5038173" cy="811915"/>
              <a:chOff x="799630" y="2557594"/>
              <a:chExt cx="5038173" cy="811915"/>
            </a:xfrm>
          </p:grpSpPr>
          <p:grpSp>
            <p:nvGrpSpPr>
              <p:cNvPr id="91" name="Group 90">
                <a:extLst>
                  <a:ext uri="{FF2B5EF4-FFF2-40B4-BE49-F238E27FC236}">
                    <a16:creationId xmlns:a16="http://schemas.microsoft.com/office/drawing/2014/main" id="{E3C0FA20-93D2-A72F-B253-8F6DBB8064E1}"/>
                  </a:ext>
                </a:extLst>
              </p:cNvPr>
              <p:cNvGrpSpPr/>
              <p:nvPr/>
            </p:nvGrpSpPr>
            <p:grpSpPr>
              <a:xfrm>
                <a:off x="799630" y="3030954"/>
                <a:ext cx="4702561" cy="338555"/>
                <a:chOff x="799630" y="3030954"/>
                <a:chExt cx="4702561" cy="338555"/>
              </a:xfrm>
            </p:grpSpPr>
            <p:sp>
              <p:nvSpPr>
                <p:cNvPr id="41" name="TextBox 40">
                  <a:extLst>
                    <a:ext uri="{FF2B5EF4-FFF2-40B4-BE49-F238E27FC236}">
                      <a16:creationId xmlns:a16="http://schemas.microsoft.com/office/drawing/2014/main" id="{CF38F19B-01E1-C630-D6AD-117F77C5D356}"/>
                    </a:ext>
                  </a:extLst>
                </p:cNvPr>
                <p:cNvSpPr txBox="1"/>
                <p:nvPr/>
              </p:nvSpPr>
              <p:spPr>
                <a:xfrm>
                  <a:off x="996689" y="3030954"/>
                  <a:ext cx="4505502" cy="338555"/>
                </a:xfrm>
                <a:prstGeom prst="rect">
                  <a:avLst/>
                </a:prstGeom>
                <a:noFill/>
              </p:spPr>
              <p:txBody>
                <a:bodyPr wrap="square">
                  <a:spAutoFit/>
                </a:bodyPr>
                <a:lstStyle/>
                <a:p>
                  <a:pPr defTabSz="685800"/>
                  <a:r>
                    <a:rPr lang="en-US" sz="1050" i="1">
                      <a:solidFill>
                        <a:srgbClr val="191446"/>
                      </a:solidFill>
                      <a:latin typeface="Poppins" panose="00000500000000000000" pitchFamily="2" charset="0"/>
                      <a:cs typeface="Poppins" panose="00000500000000000000" pitchFamily="2" charset="0"/>
                    </a:rPr>
                    <a:t>Archives</a:t>
                  </a:r>
                  <a:r>
                    <a:rPr lang="en-US" sz="1050">
                      <a:solidFill>
                        <a:srgbClr val="191446"/>
                      </a:solidFill>
                      <a:latin typeface="Poppins" panose="00000500000000000000" pitchFamily="2" charset="0"/>
                      <a:cs typeface="Poppins" panose="00000500000000000000" pitchFamily="2" charset="0"/>
                    </a:rPr>
                    <a:t> drag &amp; drop directly to archive </a:t>
                  </a:r>
                  <a:endParaRPr lang="en-GB" sz="1050">
                    <a:solidFill>
                      <a:srgbClr val="191446"/>
                    </a:solidFill>
                    <a:latin typeface="Poppins" panose="00000500000000000000" pitchFamily="2" charset="0"/>
                    <a:cs typeface="Poppins" panose="00000500000000000000" pitchFamily="2" charset="0"/>
                  </a:endParaRPr>
                </a:p>
              </p:txBody>
            </p:sp>
            <p:sp>
              <p:nvSpPr>
                <p:cNvPr id="68" name="Rectangle 67">
                  <a:extLst>
                    <a:ext uri="{FF2B5EF4-FFF2-40B4-BE49-F238E27FC236}">
                      <a16:creationId xmlns:a16="http://schemas.microsoft.com/office/drawing/2014/main" id="{D09392A0-7D6E-AF3D-2C6F-6E11325D415B}"/>
                    </a:ext>
                  </a:extLst>
                </p:cNvPr>
                <p:cNvSpPr/>
                <p:nvPr/>
              </p:nvSpPr>
              <p:spPr>
                <a:xfrm>
                  <a:off x="799630" y="3076842"/>
                  <a:ext cx="180000" cy="216000"/>
                </a:xfrm>
                <a:prstGeom prst="rect">
                  <a:avLst/>
                </a:prstGeom>
                <a:solidFill>
                  <a:srgbClr val="4B3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grpSp>
          <p:grpSp>
            <p:nvGrpSpPr>
              <p:cNvPr id="90" name="Group 89">
                <a:extLst>
                  <a:ext uri="{FF2B5EF4-FFF2-40B4-BE49-F238E27FC236}">
                    <a16:creationId xmlns:a16="http://schemas.microsoft.com/office/drawing/2014/main" id="{69587A8B-C8E7-2B4A-D329-3138D87AE624}"/>
                  </a:ext>
                </a:extLst>
              </p:cNvPr>
              <p:cNvGrpSpPr/>
              <p:nvPr/>
            </p:nvGrpSpPr>
            <p:grpSpPr>
              <a:xfrm>
                <a:off x="799630" y="2557594"/>
                <a:ext cx="5038173" cy="338555"/>
                <a:chOff x="799630" y="2557594"/>
                <a:chExt cx="5038173" cy="338555"/>
              </a:xfrm>
            </p:grpSpPr>
            <p:sp>
              <p:nvSpPr>
                <p:cNvPr id="67" name="Rectangle 66">
                  <a:extLst>
                    <a:ext uri="{FF2B5EF4-FFF2-40B4-BE49-F238E27FC236}">
                      <a16:creationId xmlns:a16="http://schemas.microsoft.com/office/drawing/2014/main" id="{B919B98A-0CA4-985E-0D40-F321B5D2412D}"/>
                    </a:ext>
                  </a:extLst>
                </p:cNvPr>
                <p:cNvSpPr/>
                <p:nvPr/>
              </p:nvSpPr>
              <p:spPr>
                <a:xfrm>
                  <a:off x="799630" y="2617040"/>
                  <a:ext cx="180000" cy="216000"/>
                </a:xfrm>
                <a:prstGeom prst="rect">
                  <a:avLst/>
                </a:prstGeom>
                <a:solidFill>
                  <a:srgbClr val="4B3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19" name="TextBox 18">
                  <a:extLst>
                    <a:ext uri="{FF2B5EF4-FFF2-40B4-BE49-F238E27FC236}">
                      <a16:creationId xmlns:a16="http://schemas.microsoft.com/office/drawing/2014/main" id="{E57ABBE6-17FE-6260-AF07-57D46418A437}"/>
                    </a:ext>
                  </a:extLst>
                </p:cNvPr>
                <p:cNvSpPr txBox="1"/>
                <p:nvPr/>
              </p:nvSpPr>
              <p:spPr>
                <a:xfrm>
                  <a:off x="996689" y="2557594"/>
                  <a:ext cx="4841114" cy="338555"/>
                </a:xfrm>
                <a:prstGeom prst="rect">
                  <a:avLst/>
                </a:prstGeom>
                <a:noFill/>
              </p:spPr>
              <p:txBody>
                <a:bodyPr wrap="square">
                  <a:spAutoFit/>
                </a:bodyPr>
                <a:lstStyle/>
                <a:p>
                  <a:pPr defTabSz="685800"/>
                  <a:r>
                    <a:rPr lang="en-US" sz="1050" i="1">
                      <a:solidFill>
                        <a:srgbClr val="191446"/>
                      </a:solidFill>
                      <a:latin typeface="Poppins" panose="00000500000000000000" pitchFamily="2" charset="0"/>
                      <a:cs typeface="Poppins" panose="00000500000000000000" pitchFamily="2" charset="0"/>
                    </a:rPr>
                    <a:t>Agencies </a:t>
                  </a:r>
                  <a:r>
                    <a:rPr lang="en-US" sz="1050">
                      <a:solidFill>
                        <a:srgbClr val="191446"/>
                      </a:solidFill>
                      <a:latin typeface="Poppins" panose="00000500000000000000" pitchFamily="2" charset="0"/>
                      <a:cs typeface="Poppins" panose="00000500000000000000" pitchFamily="2" charset="0"/>
                    </a:rPr>
                    <a:t>transfer via browser drag &amp; drop - NEW</a:t>
                  </a:r>
                  <a:endParaRPr lang="en-GB" sz="1050">
                    <a:solidFill>
                      <a:srgbClr val="191446"/>
                    </a:solidFill>
                    <a:latin typeface="Poppins" panose="00000500000000000000" pitchFamily="2" charset="0"/>
                    <a:cs typeface="Poppins" panose="00000500000000000000" pitchFamily="2" charset="0"/>
                  </a:endParaRPr>
                </a:p>
              </p:txBody>
            </p:sp>
          </p:grpSp>
        </p:grpSp>
      </p:grpSp>
      <p:sp>
        <p:nvSpPr>
          <p:cNvPr id="4" name="Text Placeholder 3">
            <a:extLst>
              <a:ext uri="{FF2B5EF4-FFF2-40B4-BE49-F238E27FC236}">
                <a16:creationId xmlns:a16="http://schemas.microsoft.com/office/drawing/2014/main" id="{24D9D1A7-4715-8731-E83F-BAE98D2A4B20}"/>
              </a:ext>
            </a:extLst>
          </p:cNvPr>
          <p:cNvSpPr txBox="1">
            <a:spLocks/>
          </p:cNvSpPr>
          <p:nvPr/>
        </p:nvSpPr>
        <p:spPr>
          <a:xfrm>
            <a:off x="0" y="0"/>
            <a:ext cx="8352430"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solidFill>
                  <a:srgbClr val="272352"/>
                </a:solidFill>
                <a:latin typeface="Poppins"/>
                <a:cs typeface="Poppins"/>
              </a:rPr>
              <a:t>Preservica support for streamlining archival transfers</a:t>
            </a:r>
          </a:p>
        </p:txBody>
      </p:sp>
    </p:spTree>
    <p:extLst>
      <p:ext uri="{BB962C8B-B14F-4D97-AF65-F5344CB8AC3E}">
        <p14:creationId xmlns:p14="http://schemas.microsoft.com/office/powerpoint/2010/main" val="245845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AD96B1-C056-F0B9-1559-F7CF7E58CAB3}"/>
              </a:ext>
            </a:extLst>
          </p:cNvPr>
          <p:cNvSpPr>
            <a:spLocks noGrp="1"/>
          </p:cNvSpPr>
          <p:nvPr>
            <p:ph type="body" sz="quarter" idx="10"/>
          </p:nvPr>
        </p:nvSpPr>
        <p:spPr>
          <a:xfrm>
            <a:off x="0" y="102360"/>
            <a:ext cx="9144000" cy="744538"/>
          </a:xfrm>
        </p:spPr>
        <p:txBody>
          <a:bodyPr vert="horz" lIns="270000" tIns="324000" rIns="540000" bIns="0" anchor="t"/>
          <a:lstStyle/>
          <a:p>
            <a:r>
              <a:rPr lang="en-US" sz="2100" b="1">
                <a:solidFill>
                  <a:srgbClr val="272352"/>
                </a:solidFill>
                <a:latin typeface="Poppins"/>
                <a:ea typeface="Cambria"/>
                <a:cs typeface="Poppins"/>
              </a:rPr>
              <a:t>NEW: </a:t>
            </a:r>
            <a:r>
              <a:rPr lang="en-US" sz="2100">
                <a:solidFill>
                  <a:srgbClr val="272352"/>
                </a:solidFill>
                <a:latin typeface="Poppins"/>
                <a:ea typeface="Cambria"/>
                <a:cs typeface="Poppins"/>
              </a:rPr>
              <a:t>Invite and manage transfers</a:t>
            </a:r>
            <a:endParaRPr lang="en-US" sz="2100">
              <a:solidFill>
                <a:srgbClr val="272352"/>
              </a:solidFill>
              <a:latin typeface="Poppins"/>
              <a:cs typeface="Poppins"/>
            </a:endParaRPr>
          </a:p>
        </p:txBody>
      </p:sp>
      <p:pic>
        <p:nvPicPr>
          <p:cNvPr id="5" name="Google Shape;284;p41">
            <a:extLst>
              <a:ext uri="{FF2B5EF4-FFF2-40B4-BE49-F238E27FC236}">
                <a16:creationId xmlns:a16="http://schemas.microsoft.com/office/drawing/2014/main" id="{FD30C00A-C5C7-5048-51BB-7A77542D409F}"/>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pic>
        <p:nvPicPr>
          <p:cNvPr id="6" name="Gov content submissions - combined video_with annotations_v2">
            <a:hlinkClick r:id="" action="ppaction://media"/>
            <a:extLst>
              <a:ext uri="{FF2B5EF4-FFF2-40B4-BE49-F238E27FC236}">
                <a16:creationId xmlns:a16="http://schemas.microsoft.com/office/drawing/2014/main" id="{12AE709A-00D0-8284-2490-36D036BEA3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8519" y="811370"/>
            <a:ext cx="7367747" cy="3527501"/>
          </a:xfrm>
          <a:prstGeom prst="rect">
            <a:avLst/>
          </a:prstGeom>
        </p:spPr>
      </p:pic>
    </p:spTree>
    <p:extLst>
      <p:ext uri="{BB962C8B-B14F-4D97-AF65-F5344CB8AC3E}">
        <p14:creationId xmlns:p14="http://schemas.microsoft.com/office/powerpoint/2010/main" val="407034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B9432EA-6BB8-C935-C009-C478E33A2BCD}"/>
              </a:ext>
            </a:extLst>
          </p:cNvPr>
          <p:cNvSpPr/>
          <p:nvPr/>
        </p:nvSpPr>
        <p:spPr>
          <a:xfrm>
            <a:off x="4859442" y="2344678"/>
            <a:ext cx="3836194" cy="1202309"/>
          </a:xfrm>
          <a:prstGeom prst="rect">
            <a:avLst/>
          </a:prstGeom>
          <a:solidFill>
            <a:schemeClr val="tx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pic>
        <p:nvPicPr>
          <p:cNvPr id="72" name="Picture 30">
            <a:extLst>
              <a:ext uri="{FF2B5EF4-FFF2-40B4-BE49-F238E27FC236}">
                <a16:creationId xmlns:a16="http://schemas.microsoft.com/office/drawing/2014/main" id="{718A7BD6-9CAB-377C-F417-EE5DF12D6AD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3321"/>
          <a:stretch/>
        </p:blipFill>
        <p:spPr bwMode="auto">
          <a:xfrm>
            <a:off x="5451924" y="2577276"/>
            <a:ext cx="1306134" cy="197695"/>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a:extLst>
              <a:ext uri="{FF2B5EF4-FFF2-40B4-BE49-F238E27FC236}">
                <a16:creationId xmlns:a16="http://schemas.microsoft.com/office/drawing/2014/main" id="{92897D75-1548-6BA0-D74D-91D4E81DC526}"/>
              </a:ext>
            </a:extLst>
          </p:cNvPr>
          <p:cNvGrpSpPr/>
          <p:nvPr/>
        </p:nvGrpSpPr>
        <p:grpSpPr>
          <a:xfrm>
            <a:off x="5027075" y="2910509"/>
            <a:ext cx="3554134" cy="553998"/>
            <a:chOff x="6626636" y="4788568"/>
            <a:chExt cx="4738845" cy="738663"/>
          </a:xfrm>
        </p:grpSpPr>
        <p:sp>
          <p:nvSpPr>
            <p:cNvPr id="73" name="TextBox 72">
              <a:extLst>
                <a:ext uri="{FF2B5EF4-FFF2-40B4-BE49-F238E27FC236}">
                  <a16:creationId xmlns:a16="http://schemas.microsoft.com/office/drawing/2014/main" id="{2DF9C112-6B9D-99AF-0F72-996F49A745E5}"/>
                </a:ext>
              </a:extLst>
            </p:cNvPr>
            <p:cNvSpPr txBox="1"/>
            <p:nvPr/>
          </p:nvSpPr>
          <p:spPr>
            <a:xfrm>
              <a:off x="6843007" y="4788568"/>
              <a:ext cx="4522474" cy="738663"/>
            </a:xfrm>
            <a:prstGeom prst="rect">
              <a:avLst/>
            </a:prstGeom>
            <a:noFill/>
          </p:spPr>
          <p:txBody>
            <a:bodyPr wrap="square" lIns="68580" tIns="34290" rIns="68580" bIns="34290" anchor="t">
              <a:spAutoFit/>
            </a:bodyPr>
            <a:lstStyle/>
            <a:p>
              <a:pPr defTabSz="457189">
                <a:defRPr/>
              </a:pPr>
              <a:r>
                <a:rPr lang="en-US" sz="1050" i="1">
                  <a:solidFill>
                    <a:srgbClr val="191446"/>
                  </a:solidFill>
                  <a:latin typeface="Poppins"/>
                  <a:cs typeface="Poppins"/>
                </a:rPr>
                <a:t>Agencies/Archives </a:t>
              </a:r>
              <a:r>
                <a:rPr lang="en-US" sz="1050">
                  <a:solidFill>
                    <a:srgbClr val="191446"/>
                  </a:solidFill>
                  <a:latin typeface="Poppins"/>
                  <a:cs typeface="Poppins"/>
                </a:rPr>
                <a:t>use</a:t>
              </a:r>
              <a:r>
                <a:rPr lang="en-US" sz="1050" i="1">
                  <a:solidFill>
                    <a:srgbClr val="191446"/>
                  </a:solidFill>
                  <a:latin typeface="Poppins"/>
                  <a:cs typeface="Poppins"/>
                </a:rPr>
                <a:t> </a:t>
              </a:r>
              <a:r>
                <a:rPr lang="en-US" sz="1050">
                  <a:solidFill>
                    <a:srgbClr val="191446"/>
                  </a:solidFill>
                  <a:latin typeface="Poppins"/>
                  <a:cs typeface="Poppins"/>
                </a:rPr>
                <a:t>Microsoft </a:t>
              </a:r>
              <a:r>
                <a:rPr lang="en-US" sz="1050" b="1">
                  <a:solidFill>
                    <a:srgbClr val="191446"/>
                  </a:solidFill>
                  <a:latin typeface="Poppins"/>
                  <a:cs typeface="Poppins"/>
                </a:rPr>
                <a:t>Purview</a:t>
              </a:r>
              <a:r>
                <a:rPr lang="en-US" sz="1050">
                  <a:solidFill>
                    <a:srgbClr val="191446"/>
                  </a:solidFill>
                  <a:latin typeface="Poppins"/>
                  <a:cs typeface="Poppins"/>
                </a:rPr>
                <a:t> labels to automatically preserve long-term records and/or transfer records deemed archival</a:t>
              </a:r>
              <a:endParaRPr lang="en-GB" sz="900">
                <a:solidFill>
                  <a:srgbClr val="191446"/>
                </a:solidFill>
                <a:latin typeface="Poppins"/>
                <a:cs typeface="Poppins"/>
              </a:endParaRPr>
            </a:p>
          </p:txBody>
        </p:sp>
        <p:sp>
          <p:nvSpPr>
            <p:cNvPr id="77" name="Rectangle 76">
              <a:extLst>
                <a:ext uri="{FF2B5EF4-FFF2-40B4-BE49-F238E27FC236}">
                  <a16:creationId xmlns:a16="http://schemas.microsoft.com/office/drawing/2014/main" id="{02BEA65A-3AA3-D6B5-00C5-DDA560637575}"/>
                </a:ext>
              </a:extLst>
            </p:cNvPr>
            <p:cNvSpPr/>
            <p:nvPr/>
          </p:nvSpPr>
          <p:spPr>
            <a:xfrm>
              <a:off x="6626636" y="4827510"/>
              <a:ext cx="180000" cy="64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grpSp>
      <p:grpSp>
        <p:nvGrpSpPr>
          <p:cNvPr id="110" name="Group 109">
            <a:extLst>
              <a:ext uri="{FF2B5EF4-FFF2-40B4-BE49-F238E27FC236}">
                <a16:creationId xmlns:a16="http://schemas.microsoft.com/office/drawing/2014/main" id="{CD9A2779-6A1F-A76C-74E7-BE12608F3DE6}"/>
              </a:ext>
            </a:extLst>
          </p:cNvPr>
          <p:cNvGrpSpPr/>
          <p:nvPr/>
        </p:nvGrpSpPr>
        <p:grpSpPr>
          <a:xfrm>
            <a:off x="448364" y="2357533"/>
            <a:ext cx="3851973" cy="1438131"/>
            <a:chOff x="597819" y="4056489"/>
            <a:chExt cx="5193668" cy="1939614"/>
          </a:xfrm>
        </p:grpSpPr>
        <p:sp>
          <p:nvSpPr>
            <p:cNvPr id="69" name="Rectangle 68">
              <a:extLst>
                <a:ext uri="{FF2B5EF4-FFF2-40B4-BE49-F238E27FC236}">
                  <a16:creationId xmlns:a16="http://schemas.microsoft.com/office/drawing/2014/main" id="{0F8BB1F4-F969-6E60-5979-923FAC41D9AD}"/>
                </a:ext>
              </a:extLst>
            </p:cNvPr>
            <p:cNvSpPr/>
            <p:nvPr/>
          </p:nvSpPr>
          <p:spPr>
            <a:xfrm>
              <a:off x="597819" y="4056489"/>
              <a:ext cx="5114925" cy="1604231"/>
            </a:xfrm>
            <a:prstGeom prst="rect">
              <a:avLst/>
            </a:prstGeom>
            <a:solidFill>
              <a:schemeClr val="tx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pic>
          <p:nvPicPr>
            <p:cNvPr id="2" name="Picture 30">
              <a:extLst>
                <a:ext uri="{FF2B5EF4-FFF2-40B4-BE49-F238E27FC236}">
                  <a16:creationId xmlns:a16="http://schemas.microsoft.com/office/drawing/2014/main" id="{3FD4A7B7-DC38-C619-2E75-7483645BC40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321"/>
            <a:stretch/>
          </p:blipFill>
          <p:spPr bwMode="auto">
            <a:xfrm>
              <a:off x="1438305" y="4315077"/>
              <a:ext cx="1741512" cy="263593"/>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96">
              <a:extLst>
                <a:ext uri="{FF2B5EF4-FFF2-40B4-BE49-F238E27FC236}">
                  <a16:creationId xmlns:a16="http://schemas.microsoft.com/office/drawing/2014/main" id="{FCDD82FB-4DD8-C502-B839-6548255301AC}"/>
                </a:ext>
              </a:extLst>
            </p:cNvPr>
            <p:cNvGrpSpPr/>
            <p:nvPr/>
          </p:nvGrpSpPr>
          <p:grpSpPr>
            <a:xfrm>
              <a:off x="765905" y="4781937"/>
              <a:ext cx="5025582" cy="1214166"/>
              <a:chOff x="765905" y="4791618"/>
              <a:chExt cx="5025582" cy="1214166"/>
            </a:xfrm>
          </p:grpSpPr>
          <p:sp>
            <p:nvSpPr>
              <p:cNvPr id="21" name="TextBox 20">
                <a:extLst>
                  <a:ext uri="{FF2B5EF4-FFF2-40B4-BE49-F238E27FC236}">
                    <a16:creationId xmlns:a16="http://schemas.microsoft.com/office/drawing/2014/main" id="{C106B799-11B6-7197-1EAC-337C88740FE9}"/>
                  </a:ext>
                </a:extLst>
              </p:cNvPr>
              <p:cNvSpPr txBox="1"/>
              <p:nvPr/>
            </p:nvSpPr>
            <p:spPr>
              <a:xfrm>
                <a:off x="975047" y="4791618"/>
                <a:ext cx="4816440" cy="1214166"/>
              </a:xfrm>
              <a:prstGeom prst="rect">
                <a:avLst/>
              </a:prstGeom>
              <a:noFill/>
            </p:spPr>
            <p:txBody>
              <a:bodyPr wrap="square">
                <a:spAutoFit/>
              </a:bodyPr>
              <a:lstStyle/>
              <a:p>
                <a:pPr defTabSz="685800"/>
                <a:r>
                  <a:rPr lang="en-GB" sz="1050" i="1">
                    <a:solidFill>
                      <a:srgbClr val="191446"/>
                    </a:solidFill>
                    <a:latin typeface="Poppins" panose="00000500000000000000" pitchFamily="2" charset="0"/>
                    <a:cs typeface="Poppins" panose="00000500000000000000" pitchFamily="2" charset="0"/>
                  </a:rPr>
                  <a:t>Agencies</a:t>
                </a:r>
                <a:r>
                  <a:rPr lang="en-GB" sz="1050">
                    <a:solidFill>
                      <a:srgbClr val="191446"/>
                    </a:solidFill>
                    <a:latin typeface="Poppins" panose="00000500000000000000" pitchFamily="2" charset="0"/>
                    <a:cs typeface="Poppins" panose="00000500000000000000" pitchFamily="2" charset="0"/>
                  </a:rPr>
                  <a:t> or </a:t>
                </a:r>
                <a:r>
                  <a:rPr lang="en-GB" sz="1050" i="1">
                    <a:solidFill>
                      <a:srgbClr val="191446"/>
                    </a:solidFill>
                    <a:latin typeface="Poppins" panose="00000500000000000000" pitchFamily="2" charset="0"/>
                    <a:cs typeface="Poppins" panose="00000500000000000000" pitchFamily="2" charset="0"/>
                  </a:rPr>
                  <a:t>Archives</a:t>
                </a:r>
                <a:r>
                  <a:rPr lang="en-GB" sz="1050">
                    <a:solidFill>
                      <a:srgbClr val="191446"/>
                    </a:solidFill>
                    <a:latin typeface="Poppins" panose="00000500000000000000" pitchFamily="2" charset="0"/>
                    <a:cs typeface="Poppins" panose="00000500000000000000" pitchFamily="2" charset="0"/>
                  </a:rPr>
                  <a:t> transfer using SharePoint</a:t>
                </a:r>
              </a:p>
              <a:p>
                <a:pPr defTabSz="685800"/>
                <a:r>
                  <a:rPr lang="en-GB" sz="1050">
                    <a:solidFill>
                      <a:srgbClr val="191446"/>
                    </a:solidFill>
                    <a:latin typeface="Poppins" panose="00000500000000000000" pitchFamily="2" charset="0"/>
                    <a:cs typeface="Poppins" panose="00000500000000000000" pitchFamily="2" charset="0"/>
                  </a:rPr>
                  <a:t> </a:t>
                </a:r>
              </a:p>
              <a:p>
                <a:pPr defTabSz="685800"/>
                <a:r>
                  <a:rPr lang="en-GB" sz="1050" i="1">
                    <a:solidFill>
                      <a:srgbClr val="191446"/>
                    </a:solidFill>
                    <a:latin typeface="Poppins" panose="00000500000000000000" pitchFamily="2" charset="0"/>
                    <a:cs typeface="Poppins" panose="00000500000000000000" pitchFamily="2" charset="0"/>
                  </a:rPr>
                  <a:t>Agencies</a:t>
                </a:r>
                <a:r>
                  <a:rPr lang="en-GB" sz="1050">
                    <a:solidFill>
                      <a:srgbClr val="191446"/>
                    </a:solidFill>
                    <a:latin typeface="Poppins" panose="00000500000000000000" pitchFamily="2" charset="0"/>
                    <a:cs typeface="Poppins" panose="00000500000000000000" pitchFamily="2" charset="0"/>
                  </a:rPr>
                  <a:t> upload or move records to folder</a:t>
                </a:r>
              </a:p>
              <a:p>
                <a:pPr defTabSz="685800"/>
                <a:endParaRPr lang="en-GB" sz="1050" b="1">
                  <a:solidFill>
                    <a:srgbClr val="191446"/>
                  </a:solidFill>
                  <a:latin typeface="Poppins" panose="00000500000000000000" pitchFamily="2" charset="0"/>
                  <a:cs typeface="Poppins" panose="00000500000000000000" pitchFamily="2" charset="0"/>
                </a:endParaRPr>
              </a:p>
              <a:p>
                <a:pPr defTabSz="685800"/>
                <a:endParaRPr lang="en-GB" sz="1050" b="1">
                  <a:solidFill>
                    <a:srgbClr val="191446"/>
                  </a:solidFill>
                  <a:latin typeface="Poppins" panose="00000500000000000000" pitchFamily="2" charset="0"/>
                  <a:cs typeface="Poppins" panose="00000500000000000000" pitchFamily="2" charset="0"/>
                </a:endParaRPr>
              </a:p>
            </p:txBody>
          </p:sp>
          <p:sp>
            <p:nvSpPr>
              <p:cNvPr id="70" name="Rectangle 69">
                <a:extLst>
                  <a:ext uri="{FF2B5EF4-FFF2-40B4-BE49-F238E27FC236}">
                    <a16:creationId xmlns:a16="http://schemas.microsoft.com/office/drawing/2014/main" id="{439C6CB2-E5CC-BA43-3FCD-D1A8A005F5EC}"/>
                  </a:ext>
                </a:extLst>
              </p:cNvPr>
              <p:cNvSpPr/>
              <p:nvPr/>
            </p:nvSpPr>
            <p:spPr>
              <a:xfrm>
                <a:off x="765905" y="4828397"/>
                <a:ext cx="182022" cy="2184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grpSp>
      </p:grpSp>
      <p:sp>
        <p:nvSpPr>
          <p:cNvPr id="3" name="Rectangle 2">
            <a:extLst>
              <a:ext uri="{FF2B5EF4-FFF2-40B4-BE49-F238E27FC236}">
                <a16:creationId xmlns:a16="http://schemas.microsoft.com/office/drawing/2014/main" id="{0821F486-3FF2-F44C-47F6-868B75B29905}"/>
              </a:ext>
            </a:extLst>
          </p:cNvPr>
          <p:cNvSpPr/>
          <p:nvPr/>
        </p:nvSpPr>
        <p:spPr>
          <a:xfrm>
            <a:off x="570955" y="3239680"/>
            <a:ext cx="135000" cy="162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6" name="TextBox 5">
            <a:extLst>
              <a:ext uri="{FF2B5EF4-FFF2-40B4-BE49-F238E27FC236}">
                <a16:creationId xmlns:a16="http://schemas.microsoft.com/office/drawing/2014/main" id="{15CAA49C-AF8F-9054-3F7E-205CD168FBB0}"/>
              </a:ext>
            </a:extLst>
          </p:cNvPr>
          <p:cNvSpPr txBox="1"/>
          <p:nvPr/>
        </p:nvSpPr>
        <p:spPr>
          <a:xfrm>
            <a:off x="2642252" y="2521056"/>
            <a:ext cx="1257242" cy="276999"/>
          </a:xfrm>
          <a:prstGeom prst="rect">
            <a:avLst/>
          </a:prstGeom>
          <a:noFill/>
        </p:spPr>
        <p:txBody>
          <a:bodyPr wrap="square">
            <a:spAutoFit/>
          </a:bodyPr>
          <a:lstStyle/>
          <a:p>
            <a:pPr defTabSz="685800"/>
            <a:r>
              <a:rPr lang="en-US" sz="1200">
                <a:solidFill>
                  <a:srgbClr val="191446">
                    <a:lumMod val="50000"/>
                  </a:srgbClr>
                </a:solidFill>
                <a:latin typeface="Poppins"/>
                <a:cs typeface="Poppins"/>
              </a:rPr>
              <a:t>Preserve</a:t>
            </a:r>
            <a:r>
              <a:rPr lang="en-US" sz="1200" b="1">
                <a:solidFill>
                  <a:srgbClr val="191446">
                    <a:lumMod val="50000"/>
                  </a:srgbClr>
                </a:solidFill>
                <a:latin typeface="Poppins"/>
                <a:cs typeface="Poppins"/>
              </a:rPr>
              <a:t>365</a:t>
            </a:r>
            <a:endParaRPr lang="en-GB" sz="1200">
              <a:solidFill>
                <a:srgbClr val="FFFFFF"/>
              </a:solidFill>
              <a:latin typeface="Calibri"/>
            </a:endParaRPr>
          </a:p>
        </p:txBody>
      </p:sp>
      <p:sp>
        <p:nvSpPr>
          <p:cNvPr id="9" name="TextBox 8">
            <a:extLst>
              <a:ext uri="{FF2B5EF4-FFF2-40B4-BE49-F238E27FC236}">
                <a16:creationId xmlns:a16="http://schemas.microsoft.com/office/drawing/2014/main" id="{E4D59840-63C1-2694-3DB6-752B07DBDC54}"/>
              </a:ext>
            </a:extLst>
          </p:cNvPr>
          <p:cNvSpPr txBox="1"/>
          <p:nvPr/>
        </p:nvSpPr>
        <p:spPr>
          <a:xfrm>
            <a:off x="7075338" y="2535660"/>
            <a:ext cx="1257242" cy="276999"/>
          </a:xfrm>
          <a:prstGeom prst="rect">
            <a:avLst/>
          </a:prstGeom>
          <a:noFill/>
        </p:spPr>
        <p:txBody>
          <a:bodyPr wrap="square">
            <a:spAutoFit/>
          </a:bodyPr>
          <a:lstStyle/>
          <a:p>
            <a:pPr defTabSz="685800"/>
            <a:r>
              <a:rPr lang="en-US" sz="1200">
                <a:solidFill>
                  <a:srgbClr val="191446">
                    <a:lumMod val="50000"/>
                  </a:srgbClr>
                </a:solidFill>
                <a:latin typeface="Poppins"/>
                <a:cs typeface="Poppins"/>
              </a:rPr>
              <a:t>Preserve</a:t>
            </a:r>
            <a:r>
              <a:rPr lang="en-US" sz="1200" b="1">
                <a:solidFill>
                  <a:srgbClr val="191446">
                    <a:lumMod val="50000"/>
                  </a:srgbClr>
                </a:solidFill>
                <a:latin typeface="Poppins"/>
                <a:cs typeface="Poppins"/>
              </a:rPr>
              <a:t>365</a:t>
            </a:r>
            <a:endParaRPr lang="en-GB" sz="1200">
              <a:solidFill>
                <a:srgbClr val="FFFFFF"/>
              </a:solidFill>
              <a:latin typeface="Calibri"/>
            </a:endParaRPr>
          </a:p>
        </p:txBody>
      </p:sp>
      <p:pic>
        <p:nvPicPr>
          <p:cNvPr id="14" name="Picture 13">
            <a:extLst>
              <a:ext uri="{FF2B5EF4-FFF2-40B4-BE49-F238E27FC236}">
                <a16:creationId xmlns:a16="http://schemas.microsoft.com/office/drawing/2014/main" id="{5CD80281-8EE9-3025-B739-EAA7C5C2E8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03250" y="2466063"/>
            <a:ext cx="311825" cy="311825"/>
          </a:xfrm>
          <a:prstGeom prst="rect">
            <a:avLst/>
          </a:prstGeom>
        </p:spPr>
      </p:pic>
      <p:pic>
        <p:nvPicPr>
          <p:cNvPr id="16" name="Picture 15">
            <a:extLst>
              <a:ext uri="{FF2B5EF4-FFF2-40B4-BE49-F238E27FC236}">
                <a16:creationId xmlns:a16="http://schemas.microsoft.com/office/drawing/2014/main" id="{71AAD035-C3B5-293A-3718-505E505459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5126" y="2498816"/>
            <a:ext cx="327602" cy="327602"/>
          </a:xfrm>
          <a:prstGeom prst="rect">
            <a:avLst/>
          </a:prstGeom>
        </p:spPr>
      </p:pic>
      <p:cxnSp>
        <p:nvCxnSpPr>
          <p:cNvPr id="8" name="Straight Connector 7">
            <a:extLst>
              <a:ext uri="{FF2B5EF4-FFF2-40B4-BE49-F238E27FC236}">
                <a16:creationId xmlns:a16="http://schemas.microsoft.com/office/drawing/2014/main" id="{77E7E8DB-A184-D480-00A4-F64C77CFDF04}"/>
              </a:ext>
            </a:extLst>
          </p:cNvPr>
          <p:cNvCxnSpPr>
            <a:cxnSpLocks/>
          </p:cNvCxnSpPr>
          <p:nvPr/>
        </p:nvCxnSpPr>
        <p:spPr>
          <a:xfrm>
            <a:off x="4549249" y="1182386"/>
            <a:ext cx="21489" cy="2970000"/>
          </a:xfrm>
          <a:prstGeom prst="line">
            <a:avLst/>
          </a:prstGeom>
          <a:ln>
            <a:solidFill>
              <a:schemeClr val="tx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306C46C8-1C7A-5F93-19F0-52557986487E}"/>
              </a:ext>
            </a:extLst>
          </p:cNvPr>
          <p:cNvSpPr txBox="1">
            <a:spLocks/>
          </p:cNvSpPr>
          <p:nvPr/>
        </p:nvSpPr>
        <p:spPr>
          <a:xfrm>
            <a:off x="0" y="0"/>
            <a:ext cx="8352430"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solidFill>
                  <a:srgbClr val="272352"/>
                </a:solidFill>
                <a:latin typeface="Poppins"/>
                <a:cs typeface="Poppins"/>
              </a:rPr>
              <a:t>Preservica support for streamlining archival transfers</a:t>
            </a:r>
          </a:p>
        </p:txBody>
      </p:sp>
      <p:sp>
        <p:nvSpPr>
          <p:cNvPr id="13" name="TextBox 12">
            <a:extLst>
              <a:ext uri="{FF2B5EF4-FFF2-40B4-BE49-F238E27FC236}">
                <a16:creationId xmlns:a16="http://schemas.microsoft.com/office/drawing/2014/main" id="{6D0B6CEC-467E-55B9-6EE4-ED22D3B61961}"/>
              </a:ext>
            </a:extLst>
          </p:cNvPr>
          <p:cNvSpPr txBox="1"/>
          <p:nvPr/>
        </p:nvSpPr>
        <p:spPr>
          <a:xfrm>
            <a:off x="5008253" y="1445560"/>
            <a:ext cx="3538572" cy="577081"/>
          </a:xfrm>
          <a:prstGeom prst="rect">
            <a:avLst/>
          </a:prstGeom>
          <a:noFill/>
        </p:spPr>
        <p:txBody>
          <a:bodyPr wrap="square" rtlCol="0">
            <a:spAutoFit/>
          </a:bodyPr>
          <a:lstStyle/>
          <a:p>
            <a:pPr algn="ctr" defTabSz="685800"/>
            <a:r>
              <a:rPr lang="en-US" b="1">
                <a:solidFill>
                  <a:srgbClr val="191446"/>
                </a:solidFill>
                <a:latin typeface="Poppins" panose="00000500000000000000" pitchFamily="2" charset="0"/>
                <a:cs typeface="Poppins" panose="00000500000000000000" pitchFamily="2" charset="0"/>
              </a:rPr>
              <a:t>Operate at scale</a:t>
            </a:r>
          </a:p>
          <a:p>
            <a:pPr algn="ctr" defTabSz="685800"/>
            <a:r>
              <a:rPr lang="en-US" sz="1350">
                <a:solidFill>
                  <a:srgbClr val="191446"/>
                </a:solidFill>
                <a:latin typeface="Poppins" panose="00000500000000000000" pitchFamily="2" charset="0"/>
                <a:cs typeface="Poppins" panose="00000500000000000000" pitchFamily="2" charset="0"/>
              </a:rPr>
              <a:t>Higher volume | Automated</a:t>
            </a:r>
            <a:endParaRPr lang="en-GB" sz="1500">
              <a:solidFill>
                <a:srgbClr val="191446"/>
              </a:solidFill>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31AD0413-0501-DAAA-11FB-2402388FB585}"/>
              </a:ext>
            </a:extLst>
          </p:cNvPr>
          <p:cNvSpPr txBox="1"/>
          <p:nvPr/>
        </p:nvSpPr>
        <p:spPr>
          <a:xfrm>
            <a:off x="420777" y="1470229"/>
            <a:ext cx="3836194" cy="577081"/>
          </a:xfrm>
          <a:prstGeom prst="rect">
            <a:avLst/>
          </a:prstGeom>
          <a:noFill/>
        </p:spPr>
        <p:txBody>
          <a:bodyPr wrap="square" rtlCol="0">
            <a:spAutoFit/>
          </a:bodyPr>
          <a:lstStyle/>
          <a:p>
            <a:pPr algn="ctr" defTabSz="685800"/>
            <a:r>
              <a:rPr lang="en-US" b="1">
                <a:solidFill>
                  <a:srgbClr val="191446"/>
                </a:solidFill>
                <a:latin typeface="Poppins" panose="00000500000000000000" pitchFamily="2" charset="0"/>
                <a:cs typeface="Poppins" panose="00000500000000000000" pitchFamily="2" charset="0"/>
              </a:rPr>
              <a:t>Get started quickly</a:t>
            </a:r>
          </a:p>
          <a:p>
            <a:pPr algn="ctr" defTabSz="685800"/>
            <a:r>
              <a:rPr lang="en-US" sz="1350">
                <a:solidFill>
                  <a:srgbClr val="191446"/>
                </a:solidFill>
                <a:latin typeface="Poppins" panose="00000500000000000000" pitchFamily="2" charset="0"/>
                <a:cs typeface="Poppins" panose="00000500000000000000" pitchFamily="2" charset="0"/>
              </a:rPr>
              <a:t>Lower volume | Manual</a:t>
            </a:r>
            <a:endParaRPr lang="en-GB" sz="1500">
              <a:solidFill>
                <a:srgbClr val="191446"/>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8332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9"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Connector: Curved 77">
            <a:extLst>
              <a:ext uri="{FF2B5EF4-FFF2-40B4-BE49-F238E27FC236}">
                <a16:creationId xmlns:a16="http://schemas.microsoft.com/office/drawing/2014/main" id="{964CFB49-3FEA-DB02-9618-62DB976289B5}"/>
              </a:ext>
            </a:extLst>
          </p:cNvPr>
          <p:cNvCxnSpPr>
            <a:cxnSpLocks/>
          </p:cNvCxnSpPr>
          <p:nvPr/>
        </p:nvCxnSpPr>
        <p:spPr>
          <a:xfrm rot="10800000">
            <a:off x="7087279" y="3645547"/>
            <a:ext cx="645761" cy="80267"/>
          </a:xfrm>
          <a:prstGeom prst="curvedConnector3">
            <a:avLst>
              <a:gd name="adj1" fmla="val 59956"/>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6A4AEA1C-91A8-7929-9A5C-08B23CB31E99}"/>
              </a:ext>
            </a:extLst>
          </p:cNvPr>
          <p:cNvSpPr/>
          <p:nvPr/>
        </p:nvSpPr>
        <p:spPr>
          <a:xfrm>
            <a:off x="253013" y="4117614"/>
            <a:ext cx="2878560" cy="91602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ln>
                <a:solidFill>
                  <a:srgbClr val="FFFFFF"/>
                </a:solidFill>
              </a:ln>
              <a:solidFill>
                <a:srgbClr val="FFFFFF"/>
              </a:solidFill>
              <a:latin typeface="Calibri"/>
            </a:endParaRPr>
          </a:p>
        </p:txBody>
      </p:sp>
      <p:sp>
        <p:nvSpPr>
          <p:cNvPr id="43" name="Text Placeholder 5">
            <a:extLst>
              <a:ext uri="{FF2B5EF4-FFF2-40B4-BE49-F238E27FC236}">
                <a16:creationId xmlns:a16="http://schemas.microsoft.com/office/drawing/2014/main" id="{D7F0C2BF-2AA7-99C9-4E59-7A75A9110686}"/>
              </a:ext>
            </a:extLst>
          </p:cNvPr>
          <p:cNvSpPr txBox="1">
            <a:spLocks/>
          </p:cNvSpPr>
          <p:nvPr/>
        </p:nvSpPr>
        <p:spPr>
          <a:xfrm>
            <a:off x="116977" y="-51864"/>
            <a:ext cx="9444790" cy="952696"/>
          </a:xfrm>
          <a:prstGeom prst="rect">
            <a:avLst/>
          </a:prstGeom>
        </p:spPr>
        <p:txBody>
          <a:bodyPr vert="horz" lIns="270000" tIns="324000" rIns="54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FF0000"/>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rgbClr val="FF0000"/>
                </a:solidFill>
                <a:latin typeface="+mn-lt"/>
                <a:ea typeface="+mn-ea"/>
                <a:cs typeface="+mn-cs"/>
              </a:defRPr>
            </a:lvl3pPr>
            <a:lvl4pPr marL="1828754" indent="0" algn="l" defTabSz="609585" rtl="0" eaLnBrk="1" latinLnBrk="0" hangingPunct="1">
              <a:spcBef>
                <a:spcPct val="20000"/>
              </a:spcBef>
              <a:buFont typeface="Arial"/>
              <a:buNone/>
              <a:defRPr sz="2667" kern="1200">
                <a:solidFill>
                  <a:srgbClr val="FF0000"/>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rgbClr val="FF0000"/>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spcBef>
                <a:spcPts val="0"/>
              </a:spcBef>
              <a:defRPr/>
            </a:pPr>
            <a:r>
              <a:rPr lang="en-US" sz="2100">
                <a:latin typeface="Poppins"/>
                <a:ea typeface="Calibri"/>
                <a:cs typeface="Poppins"/>
              </a:rPr>
              <a:t>Automate records retention, preservation and transfer at scale </a:t>
            </a:r>
          </a:p>
        </p:txBody>
      </p:sp>
      <p:sp>
        <p:nvSpPr>
          <p:cNvPr id="31" name="Rectangle 30">
            <a:extLst>
              <a:ext uri="{FF2B5EF4-FFF2-40B4-BE49-F238E27FC236}">
                <a16:creationId xmlns:a16="http://schemas.microsoft.com/office/drawing/2014/main" id="{73192247-5CD3-C0FD-D60C-FB1D9B2B607D}"/>
              </a:ext>
            </a:extLst>
          </p:cNvPr>
          <p:cNvSpPr/>
          <p:nvPr/>
        </p:nvSpPr>
        <p:spPr>
          <a:xfrm>
            <a:off x="2821096" y="1186379"/>
            <a:ext cx="3680564" cy="3470682"/>
          </a:xfrm>
          <a:prstGeom prst="rect">
            <a:avLst/>
          </a:prstGeom>
          <a:solidFill>
            <a:sysClr val="window" lastClr="FFFFFF">
              <a:lumMod val="95000"/>
            </a:sysClr>
          </a:solidFill>
          <a:ln w="12700" cap="flat" cmpd="sng" algn="ctr">
            <a:noFill/>
            <a:prstDash val="solid"/>
            <a:miter lim="800000"/>
          </a:ln>
          <a:effectLst/>
        </p:spPr>
        <p:txBody>
          <a:bodyPr rtlCol="0" anchor="ctr"/>
          <a:lstStyle/>
          <a:p>
            <a:pPr algn="ctr" defTabSz="685800">
              <a:defRPr/>
            </a:pPr>
            <a:endParaRPr lang="en-GB" sz="1350" kern="0">
              <a:solidFill>
                <a:srgbClr val="00223E"/>
              </a:solidFill>
              <a:latin typeface="Poppins" panose="00000500000000000000" pitchFamily="2" charset="0"/>
              <a:cs typeface="Poppins" panose="00000500000000000000" pitchFamily="2" charset="0"/>
            </a:endParaRPr>
          </a:p>
        </p:txBody>
      </p:sp>
      <p:sp>
        <p:nvSpPr>
          <p:cNvPr id="32" name="Rectangle 31">
            <a:extLst>
              <a:ext uri="{FF2B5EF4-FFF2-40B4-BE49-F238E27FC236}">
                <a16:creationId xmlns:a16="http://schemas.microsoft.com/office/drawing/2014/main" id="{F995AC63-BEAE-0B5D-4336-F1398F30FC03}"/>
              </a:ext>
            </a:extLst>
          </p:cNvPr>
          <p:cNvSpPr/>
          <p:nvPr/>
        </p:nvSpPr>
        <p:spPr>
          <a:xfrm>
            <a:off x="2916088" y="1281914"/>
            <a:ext cx="3489419" cy="5624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33" name="Rectangle 32">
            <a:extLst>
              <a:ext uri="{FF2B5EF4-FFF2-40B4-BE49-F238E27FC236}">
                <a16:creationId xmlns:a16="http://schemas.microsoft.com/office/drawing/2014/main" id="{D4113DE0-6D1B-56B2-D98C-C73362BA3014}"/>
              </a:ext>
            </a:extLst>
          </p:cNvPr>
          <p:cNvSpPr/>
          <p:nvPr/>
        </p:nvSpPr>
        <p:spPr>
          <a:xfrm>
            <a:off x="2916088" y="1899649"/>
            <a:ext cx="3489419" cy="61609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34" name="Rectangle 33">
            <a:extLst>
              <a:ext uri="{FF2B5EF4-FFF2-40B4-BE49-F238E27FC236}">
                <a16:creationId xmlns:a16="http://schemas.microsoft.com/office/drawing/2014/main" id="{91F48880-3401-A535-5AE9-15E0CFC14509}"/>
              </a:ext>
            </a:extLst>
          </p:cNvPr>
          <p:cNvSpPr/>
          <p:nvPr/>
        </p:nvSpPr>
        <p:spPr>
          <a:xfrm>
            <a:off x="2916088" y="2571750"/>
            <a:ext cx="3489419" cy="12494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35" name="Rectangle 34">
            <a:extLst>
              <a:ext uri="{FF2B5EF4-FFF2-40B4-BE49-F238E27FC236}">
                <a16:creationId xmlns:a16="http://schemas.microsoft.com/office/drawing/2014/main" id="{A342044E-AE49-6971-E023-0D231A9187A8}"/>
              </a:ext>
            </a:extLst>
          </p:cNvPr>
          <p:cNvSpPr/>
          <p:nvPr/>
        </p:nvSpPr>
        <p:spPr>
          <a:xfrm>
            <a:off x="2916088" y="3222773"/>
            <a:ext cx="3489419" cy="7966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36" name="TextBox 35">
            <a:extLst>
              <a:ext uri="{FF2B5EF4-FFF2-40B4-BE49-F238E27FC236}">
                <a16:creationId xmlns:a16="http://schemas.microsoft.com/office/drawing/2014/main" id="{1F0AC951-0BF8-B964-5ADD-D7C4E2004BBF}"/>
              </a:ext>
            </a:extLst>
          </p:cNvPr>
          <p:cNvSpPr txBox="1"/>
          <p:nvPr/>
        </p:nvSpPr>
        <p:spPr>
          <a:xfrm>
            <a:off x="3547286" y="1448977"/>
            <a:ext cx="2328405" cy="253916"/>
          </a:xfrm>
          <a:prstGeom prst="rect">
            <a:avLst/>
          </a:prstGeom>
          <a:noFill/>
        </p:spPr>
        <p:txBody>
          <a:bodyPr wrap="square" lIns="68580" tIns="34290" rIns="68580" bIns="34290" anchor="t">
            <a:spAutoFit/>
          </a:bodyPr>
          <a:lstStyle/>
          <a:p>
            <a:pPr defTabSz="685800">
              <a:defRPr/>
            </a:pPr>
            <a:r>
              <a:rPr lang="en-US" sz="1200" b="1" kern="0">
                <a:solidFill>
                  <a:srgbClr val="FFFFFF">
                    <a:lumMod val="25000"/>
                  </a:srgbClr>
                </a:solidFill>
                <a:latin typeface="Poppins"/>
                <a:ea typeface="Cambria"/>
                <a:cs typeface="Poppins"/>
              </a:rPr>
              <a:t>Records Producing Agency</a:t>
            </a:r>
          </a:p>
        </p:txBody>
      </p:sp>
      <p:pic>
        <p:nvPicPr>
          <p:cNvPr id="37" name="Picture 30">
            <a:extLst>
              <a:ext uri="{FF2B5EF4-FFF2-40B4-BE49-F238E27FC236}">
                <a16:creationId xmlns:a16="http://schemas.microsoft.com/office/drawing/2014/main" id="{7C645296-7BF3-94DA-A623-2C91A0E466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1830" y="2067354"/>
            <a:ext cx="1507325" cy="251537"/>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CFACBD7D-7575-B777-84AD-C74D03188A06}"/>
              </a:ext>
            </a:extLst>
          </p:cNvPr>
          <p:cNvGrpSpPr/>
          <p:nvPr/>
        </p:nvGrpSpPr>
        <p:grpSpPr>
          <a:xfrm>
            <a:off x="4930530" y="2112439"/>
            <a:ext cx="1179613" cy="201713"/>
            <a:chOff x="6392733" y="1501285"/>
            <a:chExt cx="1517404" cy="264002"/>
          </a:xfrm>
        </p:grpSpPr>
        <p:pic>
          <p:nvPicPr>
            <p:cNvPr id="39" name="Picture 38" descr="Icon&#10;&#10;Description automatically generated">
              <a:extLst>
                <a:ext uri="{FF2B5EF4-FFF2-40B4-BE49-F238E27FC236}">
                  <a16:creationId xmlns:a16="http://schemas.microsoft.com/office/drawing/2014/main" id="{437FDFD2-4276-DFC6-9E0B-216301185C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569" y="1505995"/>
              <a:ext cx="254583" cy="254583"/>
            </a:xfrm>
            <a:prstGeom prst="rect">
              <a:avLst/>
            </a:prstGeom>
          </p:spPr>
        </p:pic>
        <p:pic>
          <p:nvPicPr>
            <p:cNvPr id="40" name="Picture 39" descr="Logo, icon&#10;&#10;Description automatically generated">
              <a:extLst>
                <a:ext uri="{FF2B5EF4-FFF2-40B4-BE49-F238E27FC236}">
                  <a16:creationId xmlns:a16="http://schemas.microsoft.com/office/drawing/2014/main" id="{06280F90-4D44-47A3-AC9A-9183FF8EA0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92733" y="1501285"/>
              <a:ext cx="265555" cy="264002"/>
            </a:xfrm>
            <a:prstGeom prst="rect">
              <a:avLst/>
            </a:prstGeom>
          </p:spPr>
        </p:pic>
        <p:pic>
          <p:nvPicPr>
            <p:cNvPr id="41" name="Picture 14" descr="Microsoft Exchange Icon New - New Microsoft Exchange Logo, HD Png Download  , Transparent Png Image - PNGitem">
              <a:extLst>
                <a:ext uri="{FF2B5EF4-FFF2-40B4-BE49-F238E27FC236}">
                  <a16:creationId xmlns:a16="http://schemas.microsoft.com/office/drawing/2014/main" id="{D7D485A5-74DE-D9DA-6ECF-D765F6D877DD}"/>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5190" b="92911" l="5814" r="95814">
                          <a14:foregroundMark x1="20698" y1="6835" x2="34070" y2="6835"/>
                          <a14:foregroundMark x1="93023" y1="10506" x2="92558" y2="18861"/>
                          <a14:foregroundMark x1="76163" y1="54937" x2="77326" y2="64177"/>
                          <a14:foregroundMark x1="64186" y1="58861" x2="76395" y2="61899"/>
                          <a14:foregroundMark x1="76395" y1="61899" x2="76512" y2="79114"/>
                          <a14:foregroundMark x1="76512" y1="79114" x2="79651" y2="80633"/>
                          <a14:foregroundMark x1="83837" y1="75570" x2="66395" y2="80506"/>
                          <a14:foregroundMark x1="66395" y1="80506" x2="63488" y2="61266"/>
                          <a14:foregroundMark x1="63488" y1="61266" x2="68372" y2="58354"/>
                          <a14:foregroundMark x1="80930" y1="56835" x2="87907" y2="63418"/>
                          <a14:foregroundMark x1="87907" y1="63418" x2="91395" y2="77595"/>
                          <a14:foregroundMark x1="91395" y1="77595" x2="83605" y2="84810"/>
                          <a14:foregroundMark x1="83605" y1="84810" x2="71628" y2="82785"/>
                          <a14:foregroundMark x1="71628" y1="82785" x2="64186" y2="65949"/>
                          <a14:foregroundMark x1="64186" y1="65949" x2="64186" y2="64051"/>
                          <a14:foregroundMark x1="66744" y1="53165" x2="58605" y2="62658"/>
                          <a14:foregroundMark x1="58605" y1="62658" x2="59186" y2="73418"/>
                          <a14:foregroundMark x1="59186" y1="73418" x2="64651" y2="82405"/>
                          <a14:foregroundMark x1="64651" y1="82405" x2="72907" y2="87722"/>
                          <a14:foregroundMark x1="72907" y1="87722" x2="82907" y2="89494"/>
                          <a14:foregroundMark x1="82907" y1="89494" x2="93605" y2="76203"/>
                          <a14:foregroundMark x1="93605" y1="76203" x2="91744" y2="65063"/>
                          <a14:foregroundMark x1="91744" y1="65063" x2="85581" y2="55570"/>
                          <a14:foregroundMark x1="85581" y1="55570" x2="75233" y2="52785"/>
                          <a14:foregroundMark x1="75233" y1="52785" x2="67093" y2="53797"/>
                          <a14:foregroundMark x1="60930" y1="76456" x2="71744" y2="87975"/>
                          <a14:foregroundMark x1="71744" y1="87975" x2="81512" y2="91266"/>
                          <a14:foregroundMark x1="81512" y1="91266" x2="85233" y2="90253"/>
                          <a14:foregroundMark x1="95116" y1="29747" x2="95349" y2="22658"/>
                          <a14:foregroundMark x1="85930" y1="5823" x2="82326" y2="5696"/>
                          <a14:foregroundMark x1="81279" y1="5570" x2="79767" y2="5570"/>
                          <a14:foregroundMark x1="78837" y1="5696" x2="76744" y2="5696"/>
                          <a14:foregroundMark x1="75930" y1="5696" x2="74884" y2="5696"/>
                          <a14:foregroundMark x1="43256" y1="37848" x2="43256" y2="57215"/>
                          <a14:foregroundMark x1="9884" y1="35570" x2="8140" y2="65063"/>
                          <a14:foregroundMark x1="8140" y1="65063" x2="34535" y2="69367"/>
                          <a14:foregroundMark x1="34535" y1="69367" x2="42674" y2="47722"/>
                          <a14:foregroundMark x1="42674" y1="47722" x2="38837" y2="31392"/>
                          <a14:foregroundMark x1="38837" y1="31392" x2="25930" y2="29114"/>
                          <a14:foregroundMark x1="25930" y1="29114" x2="11977" y2="34430"/>
                          <a14:foregroundMark x1="11977" y1="34430" x2="11628" y2="58987"/>
                          <a14:foregroundMark x1="11628" y1="58987" x2="28140" y2="67089"/>
                          <a14:foregroundMark x1="28140" y1="67089" x2="28953" y2="66709"/>
                          <a14:foregroundMark x1="39302" y1="66835" x2="46163" y2="44177"/>
                          <a14:foregroundMark x1="46163" y1="44177" x2="38488" y2="32785"/>
                          <a14:foregroundMark x1="38488" y1="32785" x2="16047" y2="28101"/>
                          <a14:foregroundMark x1="16047" y1="28101" x2="7558" y2="30127"/>
                          <a14:foregroundMark x1="7558" y1="30127" x2="5930" y2="59114"/>
                          <a14:foregroundMark x1="5930" y1="59114" x2="24535" y2="72785"/>
                          <a14:foregroundMark x1="24535" y1="72785" x2="37209" y2="73165"/>
                          <a14:foregroundMark x1="37209" y1="73165" x2="37791" y2="72405"/>
                          <a14:foregroundMark x1="22209" y1="40000" x2="20930" y2="58987"/>
                          <a14:foregroundMark x1="23140" y1="49114" x2="31628" y2="50000"/>
                          <a14:foregroundMark x1="20930" y1="38861" x2="33372" y2="38228"/>
                          <a14:foregroundMark x1="21279" y1="60886" x2="30814" y2="60759"/>
                          <a14:foregroundMark x1="21163" y1="37342" x2="37791" y2="37722"/>
                          <a14:foregroundMark x1="27791" y1="60506" x2="40349" y2="60380"/>
                          <a14:foregroundMark x1="95698" y1="67215" x2="95698" y2="71013"/>
                          <a14:foregroundMark x1="95814" y1="33671" x2="95930" y2="28861"/>
                          <a14:foregroundMark x1="90581" y1="5570" x2="88605" y2="5823"/>
                          <a14:foregroundMark x1="74535" y1="5570" x2="72558" y2="5823"/>
                          <a14:foregroundMark x1="70698" y1="5823" x2="71512" y2="5823"/>
                          <a14:foregroundMark x1="91512" y1="5696" x2="90930" y2="5316"/>
                          <a14:foregroundMark x1="42791" y1="91899" x2="31395" y2="92025"/>
                          <a14:foregroundMark x1="70116" y1="92785" x2="82558" y2="90000"/>
                          <a14:foregroundMark x1="41512" y1="92911" x2="37209" y2="92911"/>
                        </a14:backgroundRemoval>
                      </a14:imgEffect>
                    </a14:imgLayer>
                  </a14:imgProps>
                </a:ext>
                <a:ext uri="{28A0092B-C50C-407E-A947-70E740481C1C}">
                  <a14:useLocalDpi xmlns:a14="http://schemas.microsoft.com/office/drawing/2010/main"/>
                </a:ext>
              </a:extLst>
            </a:blip>
            <a:srcRect/>
            <a:stretch>
              <a:fillRect/>
            </a:stretch>
          </p:blipFill>
          <p:spPr bwMode="auto">
            <a:xfrm>
              <a:off x="7236174" y="1516353"/>
              <a:ext cx="254583" cy="23386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Shape, circle&#10;&#10;Description automatically generated with medium confidence">
              <a:extLst>
                <a:ext uri="{FF2B5EF4-FFF2-40B4-BE49-F238E27FC236}">
                  <a16:creationId xmlns:a16="http://schemas.microsoft.com/office/drawing/2014/main" id="{AABDEDEA-F481-20B3-461D-D52C5B54145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10008" y="1532600"/>
              <a:ext cx="300129" cy="201372"/>
            </a:xfrm>
            <a:prstGeom prst="rect">
              <a:avLst/>
            </a:prstGeom>
          </p:spPr>
        </p:pic>
      </p:grpSp>
      <p:sp>
        <p:nvSpPr>
          <p:cNvPr id="47" name="TextBox 46">
            <a:extLst>
              <a:ext uri="{FF2B5EF4-FFF2-40B4-BE49-F238E27FC236}">
                <a16:creationId xmlns:a16="http://schemas.microsoft.com/office/drawing/2014/main" id="{E12B7CBA-94A1-0712-C409-7D2F50AE850E}"/>
              </a:ext>
            </a:extLst>
          </p:cNvPr>
          <p:cNvSpPr txBox="1"/>
          <p:nvPr/>
        </p:nvSpPr>
        <p:spPr>
          <a:xfrm>
            <a:off x="3317802" y="3613131"/>
            <a:ext cx="2895010" cy="230832"/>
          </a:xfrm>
          <a:prstGeom prst="rect">
            <a:avLst/>
          </a:prstGeom>
          <a:noFill/>
        </p:spPr>
        <p:txBody>
          <a:bodyPr wrap="square" lIns="68580" tIns="34290" rIns="68580" bIns="34290" anchor="t">
            <a:spAutoFit/>
          </a:bodyPr>
          <a:lstStyle/>
          <a:p>
            <a:pPr algn="ctr" defTabSz="685800">
              <a:defRPr/>
            </a:pPr>
            <a:r>
              <a:rPr lang="en-US" sz="1050" kern="0">
                <a:solidFill>
                  <a:srgbClr val="FFFFFF">
                    <a:lumMod val="75000"/>
                  </a:srgbClr>
                </a:solidFill>
                <a:latin typeface="Poppins"/>
                <a:ea typeface="Cambria"/>
                <a:cs typeface="Poppins"/>
              </a:rPr>
              <a:t>automated file format recycling</a:t>
            </a:r>
          </a:p>
        </p:txBody>
      </p:sp>
      <p:sp>
        <p:nvSpPr>
          <p:cNvPr id="49" name="Arrow: Right 48">
            <a:extLst>
              <a:ext uri="{FF2B5EF4-FFF2-40B4-BE49-F238E27FC236}">
                <a16:creationId xmlns:a16="http://schemas.microsoft.com/office/drawing/2014/main" id="{AB665CA1-FCA1-2689-4356-5CC503A31E4C}"/>
              </a:ext>
            </a:extLst>
          </p:cNvPr>
          <p:cNvSpPr/>
          <p:nvPr/>
        </p:nvSpPr>
        <p:spPr>
          <a:xfrm>
            <a:off x="2479430" y="2887915"/>
            <a:ext cx="841564" cy="531905"/>
          </a:xfrm>
          <a:prstGeom prst="rightArrow">
            <a:avLst>
              <a:gd name="adj1" fmla="val 50000"/>
              <a:gd name="adj2" fmla="val 51034"/>
            </a:avLst>
          </a:prstGeom>
          <a:solidFill>
            <a:srgbClr val="FFFFFF"/>
          </a:solidFill>
          <a:ln w="9525" cap="flat" cmpd="sng" algn="ctr">
            <a:solidFill>
              <a:schemeClr val="bg1">
                <a:lumMod val="75000"/>
              </a:schemeClr>
            </a:solidFill>
            <a:prstDash val="solid"/>
          </a:ln>
          <a:effectLst/>
        </p:spPr>
        <p:txBody>
          <a:bodyPr lIns="68580" tIns="34290" rIns="68580" bIns="34290" rtlCol="0" anchor="ctr"/>
          <a:lstStyle/>
          <a:p>
            <a:pPr algn="ctr" defTabSz="457189">
              <a:defRPr/>
            </a:pPr>
            <a:r>
              <a:rPr lang="en-GB" sz="750" kern="0">
                <a:solidFill>
                  <a:srgbClr val="00223E"/>
                </a:solidFill>
                <a:latin typeface="Poppins"/>
                <a:cs typeface="Poppins"/>
              </a:rPr>
              <a:t> legacy records</a:t>
            </a:r>
          </a:p>
        </p:txBody>
      </p:sp>
      <p:sp>
        <p:nvSpPr>
          <p:cNvPr id="50" name="Arrow: Right 49">
            <a:extLst>
              <a:ext uri="{FF2B5EF4-FFF2-40B4-BE49-F238E27FC236}">
                <a16:creationId xmlns:a16="http://schemas.microsoft.com/office/drawing/2014/main" id="{35C7B76D-6608-30A0-1687-0EFB80A2F234}"/>
              </a:ext>
            </a:extLst>
          </p:cNvPr>
          <p:cNvSpPr/>
          <p:nvPr/>
        </p:nvSpPr>
        <p:spPr>
          <a:xfrm rot="5400000">
            <a:off x="5739740" y="2410790"/>
            <a:ext cx="302258" cy="266206"/>
          </a:xfrm>
          <a:prstGeom prst="rightArrow">
            <a:avLst/>
          </a:prstGeom>
          <a:solidFill>
            <a:srgbClr val="FFFFFF"/>
          </a:solidFill>
          <a:ln w="9525" cap="flat" cmpd="sng" algn="ctr">
            <a:solidFill>
              <a:schemeClr val="tx1">
                <a:lumMod val="65000"/>
              </a:schemeClr>
            </a:solidFill>
            <a:prstDash val="solid"/>
          </a:ln>
          <a:effectLst/>
        </p:spPr>
        <p:txBody>
          <a:bodyPr rtlCol="0" anchor="ctr"/>
          <a:lstStyle/>
          <a:p>
            <a:pPr algn="ctr" defTabSz="457189">
              <a:defRPr/>
            </a:pPr>
            <a:endParaRPr lang="en-GB" kern="0">
              <a:solidFill>
                <a:srgbClr val="00223E"/>
              </a:solidFill>
              <a:latin typeface="Poppins" panose="00000500000000000000" pitchFamily="2" charset="0"/>
              <a:cs typeface="Poppins" panose="00000500000000000000" pitchFamily="2" charset="0"/>
            </a:endParaRPr>
          </a:p>
        </p:txBody>
      </p:sp>
      <p:sp>
        <p:nvSpPr>
          <p:cNvPr id="51" name="Arrow: Right 50">
            <a:extLst>
              <a:ext uri="{FF2B5EF4-FFF2-40B4-BE49-F238E27FC236}">
                <a16:creationId xmlns:a16="http://schemas.microsoft.com/office/drawing/2014/main" id="{9B14B492-49C8-D87D-979D-770636FD6970}"/>
              </a:ext>
            </a:extLst>
          </p:cNvPr>
          <p:cNvSpPr/>
          <p:nvPr/>
        </p:nvSpPr>
        <p:spPr>
          <a:xfrm rot="16200000">
            <a:off x="5965715" y="2404407"/>
            <a:ext cx="334648" cy="241397"/>
          </a:xfrm>
          <a:prstGeom prst="rightArrow">
            <a:avLst/>
          </a:prstGeom>
          <a:solidFill>
            <a:srgbClr val="FFFFFF"/>
          </a:solidFill>
          <a:ln w="9525" cap="flat" cmpd="sng" algn="ctr">
            <a:solidFill>
              <a:schemeClr val="tx1">
                <a:lumMod val="65000"/>
              </a:schemeClr>
            </a:solidFill>
            <a:prstDash val="solid"/>
          </a:ln>
          <a:effectLst/>
        </p:spPr>
        <p:txBody>
          <a:bodyPr rtlCol="0" anchor="ctr"/>
          <a:lstStyle/>
          <a:p>
            <a:pPr algn="ctr" defTabSz="457189">
              <a:defRPr/>
            </a:pPr>
            <a:endParaRPr lang="en-GB" kern="0">
              <a:solidFill>
                <a:srgbClr val="00223E"/>
              </a:solidFill>
              <a:latin typeface="Poppins" panose="00000500000000000000" pitchFamily="2" charset="0"/>
              <a:cs typeface="Poppins" panose="00000500000000000000" pitchFamily="2" charset="0"/>
            </a:endParaRPr>
          </a:p>
        </p:txBody>
      </p:sp>
      <p:sp>
        <p:nvSpPr>
          <p:cNvPr id="52" name="Arrow: Right 51">
            <a:extLst>
              <a:ext uri="{FF2B5EF4-FFF2-40B4-BE49-F238E27FC236}">
                <a16:creationId xmlns:a16="http://schemas.microsoft.com/office/drawing/2014/main" id="{9B171966-4779-C41A-4A04-3AC10D4EF591}"/>
              </a:ext>
            </a:extLst>
          </p:cNvPr>
          <p:cNvSpPr/>
          <p:nvPr/>
        </p:nvSpPr>
        <p:spPr>
          <a:xfrm rot="5400000">
            <a:off x="5739739" y="1828550"/>
            <a:ext cx="302258" cy="266206"/>
          </a:xfrm>
          <a:prstGeom prst="rightArrow">
            <a:avLst/>
          </a:prstGeom>
          <a:solidFill>
            <a:srgbClr val="FFFFFF"/>
          </a:solidFill>
          <a:ln w="9525" cap="flat" cmpd="sng" algn="ctr">
            <a:solidFill>
              <a:schemeClr val="tx1">
                <a:lumMod val="65000"/>
              </a:schemeClr>
            </a:solidFill>
            <a:prstDash val="solid"/>
          </a:ln>
          <a:effectLst/>
        </p:spPr>
        <p:txBody>
          <a:bodyPr rtlCol="0" anchor="ctr"/>
          <a:lstStyle/>
          <a:p>
            <a:pPr algn="ctr" defTabSz="457189">
              <a:defRPr/>
            </a:pPr>
            <a:endParaRPr lang="en-GB" kern="0">
              <a:solidFill>
                <a:srgbClr val="00223E"/>
              </a:solidFill>
              <a:latin typeface="Poppins" panose="00000500000000000000" pitchFamily="2" charset="0"/>
              <a:cs typeface="Poppins" panose="00000500000000000000" pitchFamily="2" charset="0"/>
            </a:endParaRPr>
          </a:p>
        </p:txBody>
      </p:sp>
      <p:sp>
        <p:nvSpPr>
          <p:cNvPr id="53" name="Arrow: Right 52">
            <a:extLst>
              <a:ext uri="{FF2B5EF4-FFF2-40B4-BE49-F238E27FC236}">
                <a16:creationId xmlns:a16="http://schemas.microsoft.com/office/drawing/2014/main" id="{6D1A12E7-1259-B6C5-EEDD-C380569DFA52}"/>
              </a:ext>
            </a:extLst>
          </p:cNvPr>
          <p:cNvSpPr/>
          <p:nvPr/>
        </p:nvSpPr>
        <p:spPr>
          <a:xfrm rot="16200000">
            <a:off x="5974980" y="1813667"/>
            <a:ext cx="334648" cy="241397"/>
          </a:xfrm>
          <a:prstGeom prst="rightArrow">
            <a:avLst/>
          </a:prstGeom>
          <a:solidFill>
            <a:srgbClr val="FFFFFF"/>
          </a:solidFill>
          <a:ln w="9525" cap="flat" cmpd="sng" algn="ctr">
            <a:solidFill>
              <a:schemeClr val="tx1">
                <a:lumMod val="65000"/>
              </a:schemeClr>
            </a:solidFill>
            <a:prstDash val="solid"/>
          </a:ln>
          <a:effectLst/>
        </p:spPr>
        <p:txBody>
          <a:bodyPr rtlCol="0" anchor="ctr"/>
          <a:lstStyle/>
          <a:p>
            <a:pPr algn="ctr" defTabSz="457189">
              <a:defRPr/>
            </a:pPr>
            <a:endParaRPr lang="en-GB" kern="0">
              <a:solidFill>
                <a:srgbClr val="00223E"/>
              </a:solidFill>
              <a:latin typeface="Poppins" panose="00000500000000000000" pitchFamily="2" charset="0"/>
              <a:cs typeface="Poppins" panose="00000500000000000000" pitchFamily="2" charset="0"/>
            </a:endParaRPr>
          </a:p>
        </p:txBody>
      </p:sp>
      <p:sp>
        <p:nvSpPr>
          <p:cNvPr id="55" name="Oval 54">
            <a:extLst>
              <a:ext uri="{FF2B5EF4-FFF2-40B4-BE49-F238E27FC236}">
                <a16:creationId xmlns:a16="http://schemas.microsoft.com/office/drawing/2014/main" id="{F215170E-0B5F-2574-1D54-2D20F2687FB9}"/>
              </a:ext>
            </a:extLst>
          </p:cNvPr>
          <p:cNvSpPr/>
          <p:nvPr/>
        </p:nvSpPr>
        <p:spPr>
          <a:xfrm>
            <a:off x="3085498" y="1318933"/>
            <a:ext cx="476807" cy="488412"/>
          </a:xfrm>
          <a:prstGeom prst="ellipse">
            <a:avLst/>
          </a:prstGeom>
          <a:blipFill dpi="0" rotWithShape="1">
            <a:blip r:embed="rId9" cstate="email">
              <a:extLst>
                <a:ext uri="{28A0092B-C50C-407E-A947-70E740481C1C}">
                  <a14:useLocalDpi xmlns:a14="http://schemas.microsoft.com/office/drawing/2010/main"/>
                </a:ext>
              </a:extLst>
            </a:blip>
            <a:srcRect/>
            <a:stretch>
              <a:fillRect/>
            </a:stretch>
          </a:blipFill>
          <a:ln w="6350" cap="flat" cmpd="sng" algn="ctr">
            <a:solidFill>
              <a:srgbClr val="4472C4"/>
            </a:solidFill>
            <a:prstDash val="solid"/>
            <a:miter lim="800000"/>
          </a:ln>
          <a:effectLst/>
        </p:spPr>
        <p:txBody>
          <a:bodyPr rtlCol="0" anchor="ctr"/>
          <a:lstStyle/>
          <a:p>
            <a:pPr algn="ctr" defTabSz="685800">
              <a:defRPr/>
            </a:pPr>
            <a:endParaRPr lang="en-GB" sz="1350" kern="0">
              <a:solidFill>
                <a:srgbClr val="00223E"/>
              </a:solidFill>
              <a:latin typeface="Poppins" panose="00000500000000000000" pitchFamily="2" charset="0"/>
              <a:cs typeface="Poppins" panose="00000500000000000000" pitchFamily="2" charset="0"/>
            </a:endParaRPr>
          </a:p>
        </p:txBody>
      </p:sp>
      <p:pic>
        <p:nvPicPr>
          <p:cNvPr id="56" name="Graphic 55" descr="Repeat outline">
            <a:extLst>
              <a:ext uri="{FF2B5EF4-FFF2-40B4-BE49-F238E27FC236}">
                <a16:creationId xmlns:a16="http://schemas.microsoft.com/office/drawing/2014/main" id="{B7F10003-ED6F-3208-C282-884354C154B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flipH="1">
            <a:off x="3440022" y="3631688"/>
            <a:ext cx="214529" cy="214529"/>
          </a:xfrm>
          <a:prstGeom prst="rect">
            <a:avLst/>
          </a:prstGeom>
        </p:spPr>
      </p:pic>
      <p:sp>
        <p:nvSpPr>
          <p:cNvPr id="5" name="Rectangle 4">
            <a:extLst>
              <a:ext uri="{FF2B5EF4-FFF2-40B4-BE49-F238E27FC236}">
                <a16:creationId xmlns:a16="http://schemas.microsoft.com/office/drawing/2014/main" id="{C89A0BE7-550D-3BAE-B4EE-15AA312D8DCD}"/>
              </a:ext>
            </a:extLst>
          </p:cNvPr>
          <p:cNvSpPr/>
          <p:nvPr/>
        </p:nvSpPr>
        <p:spPr>
          <a:xfrm>
            <a:off x="546731" y="775777"/>
            <a:ext cx="2046651" cy="4724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defTabSz="685800">
              <a:defRPr/>
            </a:pPr>
            <a:r>
              <a:rPr lang="en-GB" sz="1050">
                <a:solidFill>
                  <a:srgbClr val="191446"/>
                </a:solidFill>
                <a:latin typeface="Poppins" panose="00000500000000000000" pitchFamily="2" charset="0"/>
                <a:cs typeface="Poppins" panose="00000500000000000000" pitchFamily="2" charset="0"/>
              </a:rPr>
              <a:t>Use Purview records life-cycle management</a:t>
            </a:r>
          </a:p>
        </p:txBody>
      </p:sp>
      <p:sp>
        <p:nvSpPr>
          <p:cNvPr id="42" name="Rectangle 41">
            <a:extLst>
              <a:ext uri="{FF2B5EF4-FFF2-40B4-BE49-F238E27FC236}">
                <a16:creationId xmlns:a16="http://schemas.microsoft.com/office/drawing/2014/main" id="{98ECFFCB-2D32-9F38-4AA9-124A0F2FD372}"/>
              </a:ext>
            </a:extLst>
          </p:cNvPr>
          <p:cNvSpPr/>
          <p:nvPr/>
        </p:nvSpPr>
        <p:spPr>
          <a:xfrm>
            <a:off x="466195" y="3437320"/>
            <a:ext cx="1913830" cy="72486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defTabSz="685800">
              <a:defRPr/>
            </a:pPr>
            <a:r>
              <a:rPr lang="en-GB" sz="1050">
                <a:solidFill>
                  <a:srgbClr val="191446"/>
                </a:solidFill>
                <a:latin typeface="Poppins"/>
                <a:cs typeface="Poppins"/>
              </a:rPr>
              <a:t>Records automatically maintained in preferred/supported preservation formats</a:t>
            </a:r>
          </a:p>
        </p:txBody>
      </p:sp>
      <p:sp>
        <p:nvSpPr>
          <p:cNvPr id="46" name="Rectangle 45">
            <a:extLst>
              <a:ext uri="{FF2B5EF4-FFF2-40B4-BE49-F238E27FC236}">
                <a16:creationId xmlns:a16="http://schemas.microsoft.com/office/drawing/2014/main" id="{F428E295-3BFA-6CF9-734A-A37CD7368E7E}"/>
              </a:ext>
            </a:extLst>
          </p:cNvPr>
          <p:cNvSpPr/>
          <p:nvPr/>
        </p:nvSpPr>
        <p:spPr>
          <a:xfrm>
            <a:off x="6842353" y="1994266"/>
            <a:ext cx="1766633" cy="4386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defTabSz="685800">
              <a:defRPr/>
            </a:pPr>
            <a:endParaRPr lang="en-GB" sz="1050" b="1">
              <a:solidFill>
                <a:srgbClr val="191446"/>
              </a:solidFill>
              <a:latin typeface="Segoe UI" panose="020B0502040204020203" pitchFamily="34" charset="0"/>
              <a:cs typeface="Segoe UI" panose="020B0502040204020203" pitchFamily="34" charset="0"/>
            </a:endParaRPr>
          </a:p>
          <a:p>
            <a:pPr algn="ctr" defTabSz="685800">
              <a:defRPr/>
            </a:pPr>
            <a:endParaRPr lang="en-GB" sz="1050">
              <a:solidFill>
                <a:srgbClr val="191446"/>
              </a:solidFill>
              <a:latin typeface="Poppins" panose="00000500000000000000" pitchFamily="2" charset="0"/>
              <a:cs typeface="Poppins" panose="00000500000000000000" pitchFamily="2" charset="0"/>
            </a:endParaRPr>
          </a:p>
          <a:p>
            <a:pPr algn="ctr" defTabSz="685800">
              <a:defRPr/>
            </a:pPr>
            <a:r>
              <a:rPr lang="en-GB" sz="1050">
                <a:solidFill>
                  <a:srgbClr val="191446"/>
                </a:solidFill>
                <a:latin typeface="Poppins" panose="00000500000000000000" pitchFamily="2" charset="0"/>
                <a:cs typeface="Poppins" panose="00000500000000000000" pitchFamily="2" charset="0"/>
              </a:rPr>
              <a:t>Select pre-defined retention labels</a:t>
            </a:r>
          </a:p>
          <a:p>
            <a:pPr algn="ctr" defTabSz="685800">
              <a:defRPr/>
            </a:pPr>
            <a:endParaRPr lang="en-GB" sz="1050">
              <a:solidFill>
                <a:srgbClr val="191446"/>
              </a:solidFill>
              <a:latin typeface="Segoe UI" panose="020B0502040204020203" pitchFamily="34" charset="0"/>
              <a:cs typeface="Segoe UI" panose="020B0502040204020203" pitchFamily="34" charset="0"/>
            </a:endParaRPr>
          </a:p>
          <a:p>
            <a:pPr algn="ctr" defTabSz="685800">
              <a:defRPr/>
            </a:pPr>
            <a:endParaRPr lang="en-GB" sz="900">
              <a:solidFill>
                <a:srgbClr val="191446"/>
              </a:solidFill>
              <a:latin typeface="Segoe UI" panose="020B0502040204020203" pitchFamily="34" charset="0"/>
              <a:cs typeface="Segoe UI" panose="020B0502040204020203" pitchFamily="34" charset="0"/>
            </a:endParaRPr>
          </a:p>
        </p:txBody>
      </p:sp>
      <p:sp>
        <p:nvSpPr>
          <p:cNvPr id="54" name="Rectangle 53">
            <a:extLst>
              <a:ext uri="{FF2B5EF4-FFF2-40B4-BE49-F238E27FC236}">
                <a16:creationId xmlns:a16="http://schemas.microsoft.com/office/drawing/2014/main" id="{7E6A19F7-BEC2-E471-C7C2-2D1906A54AB1}"/>
              </a:ext>
            </a:extLst>
          </p:cNvPr>
          <p:cNvSpPr/>
          <p:nvPr/>
        </p:nvSpPr>
        <p:spPr>
          <a:xfrm>
            <a:off x="6827919" y="1364060"/>
            <a:ext cx="1781067" cy="44464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r>
              <a:rPr lang="en-GB" sz="1050">
                <a:solidFill>
                  <a:srgbClr val="191446"/>
                </a:solidFill>
                <a:latin typeface="Poppins" panose="00000500000000000000" pitchFamily="2" charset="0"/>
                <a:cs typeface="Poppins" panose="00000500000000000000" pitchFamily="2" charset="0"/>
              </a:rPr>
              <a:t>Search and retrieve using M365</a:t>
            </a:r>
          </a:p>
        </p:txBody>
      </p:sp>
      <p:cxnSp>
        <p:nvCxnSpPr>
          <p:cNvPr id="8" name="Connector: Curved 7">
            <a:extLst>
              <a:ext uri="{FF2B5EF4-FFF2-40B4-BE49-F238E27FC236}">
                <a16:creationId xmlns:a16="http://schemas.microsoft.com/office/drawing/2014/main" id="{97AFD6DF-E33A-1ECA-534B-ECA645A8325D}"/>
              </a:ext>
            </a:extLst>
          </p:cNvPr>
          <p:cNvCxnSpPr>
            <a:cxnSpLocks/>
          </p:cNvCxnSpPr>
          <p:nvPr/>
        </p:nvCxnSpPr>
        <p:spPr>
          <a:xfrm flipV="1">
            <a:off x="2593381" y="2316203"/>
            <a:ext cx="2276699" cy="22019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6E9070BA-F1CB-6ADE-668D-BDFFBB9218EC}"/>
              </a:ext>
            </a:extLst>
          </p:cNvPr>
          <p:cNvCxnSpPr>
            <a:cxnSpLocks/>
          </p:cNvCxnSpPr>
          <p:nvPr/>
        </p:nvCxnSpPr>
        <p:spPr>
          <a:xfrm>
            <a:off x="2574316" y="1087582"/>
            <a:ext cx="533750" cy="282301"/>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070842B5-06EE-333C-0F25-51A72C5D02B3}"/>
              </a:ext>
            </a:extLst>
          </p:cNvPr>
          <p:cNvSpPr/>
          <p:nvPr/>
        </p:nvSpPr>
        <p:spPr>
          <a:xfrm>
            <a:off x="6808854" y="658024"/>
            <a:ext cx="1800133" cy="55208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r>
              <a:rPr lang="en-GB" sz="1050">
                <a:solidFill>
                  <a:srgbClr val="191446"/>
                </a:solidFill>
                <a:latin typeface="Poppins" panose="00000500000000000000" pitchFamily="2" charset="0"/>
                <a:cs typeface="Poppins" panose="00000500000000000000" pitchFamily="2" charset="0"/>
              </a:rPr>
              <a:t>Manually preserve records from within M365</a:t>
            </a:r>
          </a:p>
        </p:txBody>
      </p:sp>
      <p:cxnSp>
        <p:nvCxnSpPr>
          <p:cNvPr id="60" name="Connector: Curved 59">
            <a:extLst>
              <a:ext uri="{FF2B5EF4-FFF2-40B4-BE49-F238E27FC236}">
                <a16:creationId xmlns:a16="http://schemas.microsoft.com/office/drawing/2014/main" id="{52E34830-95D8-B246-5CFE-C6097FB29796}"/>
              </a:ext>
            </a:extLst>
          </p:cNvPr>
          <p:cNvCxnSpPr>
            <a:cxnSpLocks/>
          </p:cNvCxnSpPr>
          <p:nvPr/>
        </p:nvCxnSpPr>
        <p:spPr>
          <a:xfrm>
            <a:off x="2376812" y="3626135"/>
            <a:ext cx="994333" cy="17361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30C4337B-A1AD-6DFB-283A-4A071228533A}"/>
              </a:ext>
            </a:extLst>
          </p:cNvPr>
          <p:cNvCxnSpPr>
            <a:cxnSpLocks/>
          </p:cNvCxnSpPr>
          <p:nvPr/>
        </p:nvCxnSpPr>
        <p:spPr>
          <a:xfrm rot="10800000">
            <a:off x="6242117" y="1922173"/>
            <a:ext cx="604650" cy="35829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ctor: Curved 61">
            <a:extLst>
              <a:ext uri="{FF2B5EF4-FFF2-40B4-BE49-F238E27FC236}">
                <a16:creationId xmlns:a16="http://schemas.microsoft.com/office/drawing/2014/main" id="{EDAB15DF-D72E-5C06-358F-A7EE94D128A3}"/>
              </a:ext>
            </a:extLst>
          </p:cNvPr>
          <p:cNvCxnSpPr>
            <a:cxnSpLocks/>
            <a:stCxn id="54" idx="1"/>
          </p:cNvCxnSpPr>
          <p:nvPr/>
        </p:nvCxnSpPr>
        <p:spPr>
          <a:xfrm rot="10800000">
            <a:off x="6242116" y="1534570"/>
            <a:ext cx="585803" cy="5181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65" name="Picture 4" descr="A picture containing picture frame&#10;&#10;Description automatically generated">
            <a:extLst>
              <a:ext uri="{FF2B5EF4-FFF2-40B4-BE49-F238E27FC236}">
                <a16:creationId xmlns:a16="http://schemas.microsoft.com/office/drawing/2014/main" id="{693BA349-D8FB-1471-3055-3117C10E14B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37035" y="1297923"/>
            <a:ext cx="514292" cy="531904"/>
          </a:xfrm>
          <a:prstGeom prst="rect">
            <a:avLst/>
          </a:prstGeom>
        </p:spPr>
      </p:pic>
      <p:sp>
        <p:nvSpPr>
          <p:cNvPr id="48" name="Rectangle 47">
            <a:extLst>
              <a:ext uri="{FF2B5EF4-FFF2-40B4-BE49-F238E27FC236}">
                <a16:creationId xmlns:a16="http://schemas.microsoft.com/office/drawing/2014/main" id="{54D45402-0DFC-C1D6-6CFB-EB3AB3847733}"/>
              </a:ext>
            </a:extLst>
          </p:cNvPr>
          <p:cNvSpPr/>
          <p:nvPr/>
        </p:nvSpPr>
        <p:spPr>
          <a:xfrm>
            <a:off x="549067" y="2094628"/>
            <a:ext cx="2046651" cy="51841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r>
              <a:rPr lang="en-GB" sz="1050">
                <a:solidFill>
                  <a:srgbClr val="191446"/>
                </a:solidFill>
                <a:latin typeface="Poppins" panose="00000500000000000000" pitchFamily="2" charset="0"/>
                <a:cs typeface="Poppins" panose="00000500000000000000" pitchFamily="2" charset="0"/>
              </a:rPr>
              <a:t>One solution for SharePoint, Teams, OneDrive &amp; Exchange</a:t>
            </a:r>
          </a:p>
        </p:txBody>
      </p:sp>
      <p:sp>
        <p:nvSpPr>
          <p:cNvPr id="66" name="Rectangle 65">
            <a:extLst>
              <a:ext uri="{FF2B5EF4-FFF2-40B4-BE49-F238E27FC236}">
                <a16:creationId xmlns:a16="http://schemas.microsoft.com/office/drawing/2014/main" id="{51A3906C-AFC8-D98E-40A6-C5D33A22842F}"/>
              </a:ext>
            </a:extLst>
          </p:cNvPr>
          <p:cNvSpPr/>
          <p:nvPr/>
        </p:nvSpPr>
        <p:spPr>
          <a:xfrm>
            <a:off x="2916088" y="4053535"/>
            <a:ext cx="3489419" cy="4074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pic>
        <p:nvPicPr>
          <p:cNvPr id="7" name="Picture 6">
            <a:extLst>
              <a:ext uri="{FF2B5EF4-FFF2-40B4-BE49-F238E27FC236}">
                <a16:creationId xmlns:a16="http://schemas.microsoft.com/office/drawing/2014/main" id="{01EC3DB1-D217-1FC3-18B0-6265E383444D}"/>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b="-9813"/>
          <a:stretch/>
        </p:blipFill>
        <p:spPr>
          <a:xfrm>
            <a:off x="4187893" y="4138967"/>
            <a:ext cx="384108" cy="298101"/>
          </a:xfrm>
          <a:prstGeom prst="rect">
            <a:avLst/>
          </a:prstGeom>
        </p:spPr>
      </p:pic>
      <p:pic>
        <p:nvPicPr>
          <p:cNvPr id="10" name="Picture 9">
            <a:extLst>
              <a:ext uri="{FF2B5EF4-FFF2-40B4-BE49-F238E27FC236}">
                <a16:creationId xmlns:a16="http://schemas.microsoft.com/office/drawing/2014/main" id="{CC07348A-01C1-96AC-E9EB-024A13D7C035}"/>
              </a:ext>
            </a:extLst>
          </p:cNvPr>
          <p:cNvPicPr>
            <a:picLocks noChangeAspect="1"/>
          </p:cNvPicPr>
          <p:nvPr/>
        </p:nvPicPr>
        <p:blipFill>
          <a:blip r:embed="rId14"/>
          <a:stretch>
            <a:fillRect/>
          </a:stretch>
        </p:blipFill>
        <p:spPr>
          <a:xfrm>
            <a:off x="4415969" y="4183602"/>
            <a:ext cx="378619" cy="192881"/>
          </a:xfrm>
          <a:prstGeom prst="rect">
            <a:avLst/>
          </a:prstGeom>
        </p:spPr>
      </p:pic>
      <p:pic>
        <p:nvPicPr>
          <p:cNvPr id="12" name="Picture 11">
            <a:extLst>
              <a:ext uri="{FF2B5EF4-FFF2-40B4-BE49-F238E27FC236}">
                <a16:creationId xmlns:a16="http://schemas.microsoft.com/office/drawing/2014/main" id="{09B93A78-DD68-D2A5-0B90-7C2449B2D0A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022089" y="4177385"/>
            <a:ext cx="295714" cy="189194"/>
          </a:xfrm>
          <a:prstGeom prst="rect">
            <a:avLst/>
          </a:prstGeom>
        </p:spPr>
      </p:pic>
      <p:sp>
        <p:nvSpPr>
          <p:cNvPr id="67" name="Rectangle 66">
            <a:extLst>
              <a:ext uri="{FF2B5EF4-FFF2-40B4-BE49-F238E27FC236}">
                <a16:creationId xmlns:a16="http://schemas.microsoft.com/office/drawing/2014/main" id="{6778B81A-A837-14D3-0508-0C71763D707B}"/>
              </a:ext>
            </a:extLst>
          </p:cNvPr>
          <p:cNvSpPr/>
          <p:nvPr/>
        </p:nvSpPr>
        <p:spPr>
          <a:xfrm>
            <a:off x="5561707" y="4356021"/>
            <a:ext cx="2328323" cy="48524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r>
              <a:rPr lang="en-GB" sz="1050">
                <a:solidFill>
                  <a:srgbClr val="191446"/>
                </a:solidFill>
                <a:latin typeface="Poppins" panose="00000500000000000000" pitchFamily="2" charset="0"/>
                <a:cs typeface="Poppins" panose="00000500000000000000" pitchFamily="2" charset="0"/>
              </a:rPr>
              <a:t>Embedded within Microsoft 365</a:t>
            </a:r>
          </a:p>
        </p:txBody>
      </p:sp>
      <p:cxnSp>
        <p:nvCxnSpPr>
          <p:cNvPr id="68" name="Connector: Curved 67">
            <a:extLst>
              <a:ext uri="{FF2B5EF4-FFF2-40B4-BE49-F238E27FC236}">
                <a16:creationId xmlns:a16="http://schemas.microsoft.com/office/drawing/2014/main" id="{8289C118-72CC-5A45-F5C2-E6C305A154FA}"/>
              </a:ext>
            </a:extLst>
          </p:cNvPr>
          <p:cNvCxnSpPr>
            <a:cxnSpLocks/>
          </p:cNvCxnSpPr>
          <p:nvPr/>
        </p:nvCxnSpPr>
        <p:spPr>
          <a:xfrm rot="16200000" flipV="1">
            <a:off x="4800496" y="3505007"/>
            <a:ext cx="961358" cy="77429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B14363-A7A5-DC5F-84F9-77D9A458E7FF}"/>
              </a:ext>
            </a:extLst>
          </p:cNvPr>
          <p:cNvSpPr txBox="1"/>
          <p:nvPr/>
        </p:nvSpPr>
        <p:spPr>
          <a:xfrm>
            <a:off x="3373798" y="2902339"/>
            <a:ext cx="2787852" cy="507831"/>
          </a:xfrm>
          <a:prstGeom prst="rect">
            <a:avLst/>
          </a:prstGeom>
          <a:solidFill>
            <a:schemeClr val="tx1"/>
          </a:solidFill>
        </p:spPr>
        <p:txBody>
          <a:bodyPr wrap="square" lIns="68580" tIns="34290" rIns="68580" bIns="34290" rtlCol="0" anchor="t">
            <a:spAutoFit/>
          </a:bodyPr>
          <a:lstStyle/>
          <a:p>
            <a:pPr algn="ctr" defTabSz="457178">
              <a:defRPr/>
            </a:pPr>
            <a:r>
              <a:rPr lang="en-US" sz="1500">
                <a:solidFill>
                  <a:srgbClr val="191446">
                    <a:lumMod val="50000"/>
                  </a:srgbClr>
                </a:solidFill>
                <a:latin typeface="Poppins"/>
                <a:cs typeface="Poppins"/>
              </a:rPr>
              <a:t>Preserve</a:t>
            </a:r>
            <a:r>
              <a:rPr lang="en-US" sz="1500" b="1">
                <a:solidFill>
                  <a:srgbClr val="191446">
                    <a:lumMod val="50000"/>
                  </a:srgbClr>
                </a:solidFill>
                <a:latin typeface="Poppins"/>
                <a:cs typeface="Poppins"/>
              </a:rPr>
              <a:t>365</a:t>
            </a:r>
          </a:p>
          <a:p>
            <a:pPr algn="ctr" defTabSz="457178">
              <a:defRPr/>
            </a:pPr>
            <a:endParaRPr lang="en-US" sz="750" b="1">
              <a:solidFill>
                <a:srgbClr val="191446"/>
              </a:solidFill>
              <a:latin typeface="Poppins" panose="00000500000000000000" pitchFamily="2" charset="0"/>
              <a:cs typeface="Poppins" panose="00000500000000000000" pitchFamily="2" charset="0"/>
            </a:endParaRPr>
          </a:p>
          <a:p>
            <a:pPr algn="ctr" defTabSz="457178">
              <a:defRPr/>
            </a:pPr>
            <a:r>
              <a:rPr lang="en-US" sz="600">
                <a:solidFill>
                  <a:srgbClr val="191446">
                    <a:lumMod val="50000"/>
                  </a:srgbClr>
                </a:solidFill>
                <a:latin typeface="Poppins"/>
                <a:cs typeface="Poppins"/>
              </a:rPr>
              <a:t>embedded </a:t>
            </a:r>
            <a:r>
              <a:rPr lang="en-US" sz="600" b="1">
                <a:solidFill>
                  <a:srgbClr val="191446">
                    <a:lumMod val="50000"/>
                  </a:srgbClr>
                </a:solidFill>
                <a:latin typeface="Poppins"/>
                <a:cs typeface="Poppins"/>
              </a:rPr>
              <a:t>Active Digital Preservation </a:t>
            </a:r>
            <a:r>
              <a:rPr lang="en-US" sz="600">
                <a:solidFill>
                  <a:srgbClr val="191446">
                    <a:lumMod val="50000"/>
                  </a:srgbClr>
                </a:solidFill>
                <a:latin typeface="Poppins"/>
                <a:cs typeface="Poppins"/>
              </a:rPr>
              <a:t>archiving</a:t>
            </a:r>
          </a:p>
        </p:txBody>
      </p:sp>
      <p:pic>
        <p:nvPicPr>
          <p:cNvPr id="3" name="Picture 2">
            <a:extLst>
              <a:ext uri="{FF2B5EF4-FFF2-40B4-BE49-F238E27FC236}">
                <a16:creationId xmlns:a16="http://schemas.microsoft.com/office/drawing/2014/main" id="{5B744183-6F37-4B5B-885C-A3BEBE04AF9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889180" y="2905546"/>
            <a:ext cx="272977" cy="290936"/>
          </a:xfrm>
          <a:prstGeom prst="rect">
            <a:avLst/>
          </a:prstGeom>
        </p:spPr>
      </p:pic>
      <p:cxnSp>
        <p:nvCxnSpPr>
          <p:cNvPr id="16" name="Connector: Curved 15">
            <a:extLst>
              <a:ext uri="{FF2B5EF4-FFF2-40B4-BE49-F238E27FC236}">
                <a16:creationId xmlns:a16="http://schemas.microsoft.com/office/drawing/2014/main" id="{CCEF1454-D65C-2191-788F-8366E20A8731}"/>
              </a:ext>
            </a:extLst>
          </p:cNvPr>
          <p:cNvCxnSpPr>
            <a:cxnSpLocks/>
            <a:stCxn id="59" idx="1"/>
          </p:cNvCxnSpPr>
          <p:nvPr/>
        </p:nvCxnSpPr>
        <p:spPr>
          <a:xfrm rot="10800000" flipV="1">
            <a:off x="6133044" y="934065"/>
            <a:ext cx="675811" cy="39302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id="{ECFB842B-2C06-5796-B545-E41CB567D749}"/>
              </a:ext>
            </a:extLst>
          </p:cNvPr>
          <p:cNvSpPr/>
          <p:nvPr/>
        </p:nvSpPr>
        <p:spPr>
          <a:xfrm rot="10800000">
            <a:off x="6246093" y="3515490"/>
            <a:ext cx="334645" cy="266206"/>
          </a:xfrm>
          <a:prstGeom prst="rightArrow">
            <a:avLst/>
          </a:prstGeom>
          <a:solidFill>
            <a:srgbClr val="FFFFFF"/>
          </a:solidFill>
          <a:ln w="9525" cap="flat" cmpd="sng" algn="ctr">
            <a:solidFill>
              <a:schemeClr val="tx1">
                <a:lumMod val="65000"/>
              </a:schemeClr>
            </a:solidFill>
            <a:prstDash val="solid"/>
          </a:ln>
          <a:effectLst/>
        </p:spPr>
        <p:txBody>
          <a:bodyPr rtlCol="0" anchor="ctr"/>
          <a:lstStyle/>
          <a:p>
            <a:pPr algn="ctr" defTabSz="457189">
              <a:defRPr/>
            </a:pPr>
            <a:endParaRPr lang="en-GB" kern="0">
              <a:solidFill>
                <a:srgbClr val="00223E"/>
              </a:solidFill>
              <a:latin typeface="Poppins" panose="00000500000000000000" pitchFamily="2" charset="0"/>
              <a:cs typeface="Poppins" panose="00000500000000000000" pitchFamily="2" charset="0"/>
            </a:endParaRPr>
          </a:p>
        </p:txBody>
      </p:sp>
      <p:sp>
        <p:nvSpPr>
          <p:cNvPr id="20" name="Arrow: Right 19">
            <a:extLst>
              <a:ext uri="{FF2B5EF4-FFF2-40B4-BE49-F238E27FC236}">
                <a16:creationId xmlns:a16="http://schemas.microsoft.com/office/drawing/2014/main" id="{151F1A9B-11FF-7D37-6A6D-DF8677A2CF95}"/>
              </a:ext>
            </a:extLst>
          </p:cNvPr>
          <p:cNvSpPr/>
          <p:nvPr/>
        </p:nvSpPr>
        <p:spPr>
          <a:xfrm>
            <a:off x="6280819" y="3239797"/>
            <a:ext cx="334648" cy="275693"/>
          </a:xfrm>
          <a:prstGeom prst="rightArrow">
            <a:avLst/>
          </a:prstGeom>
          <a:solidFill>
            <a:srgbClr val="FFFFFF"/>
          </a:solidFill>
          <a:ln w="9525" cap="flat" cmpd="sng" algn="ctr">
            <a:solidFill>
              <a:schemeClr val="tx1">
                <a:lumMod val="65000"/>
              </a:schemeClr>
            </a:solidFill>
            <a:prstDash val="solid"/>
          </a:ln>
          <a:effectLst/>
        </p:spPr>
        <p:txBody>
          <a:bodyPr rtlCol="0" anchor="ctr"/>
          <a:lstStyle/>
          <a:p>
            <a:pPr algn="ctr" defTabSz="457189">
              <a:defRPr/>
            </a:pPr>
            <a:endParaRPr lang="en-GB" kern="0">
              <a:solidFill>
                <a:srgbClr val="00223E"/>
              </a:solidFill>
              <a:latin typeface="Poppins" panose="00000500000000000000" pitchFamily="2" charset="0"/>
              <a:cs typeface="Poppins" panose="00000500000000000000" pitchFamily="2" charset="0"/>
            </a:endParaRPr>
          </a:p>
        </p:txBody>
      </p:sp>
      <p:sp>
        <p:nvSpPr>
          <p:cNvPr id="21" name="Rectangle 20">
            <a:extLst>
              <a:ext uri="{FF2B5EF4-FFF2-40B4-BE49-F238E27FC236}">
                <a16:creationId xmlns:a16="http://schemas.microsoft.com/office/drawing/2014/main" id="{007775C3-15E0-9F07-C811-30C4EACB830A}"/>
              </a:ext>
            </a:extLst>
          </p:cNvPr>
          <p:cNvSpPr/>
          <p:nvPr/>
        </p:nvSpPr>
        <p:spPr>
          <a:xfrm>
            <a:off x="7480820" y="3339993"/>
            <a:ext cx="1553784" cy="566695"/>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defTabSz="685800">
              <a:defRPr/>
            </a:pPr>
            <a:r>
              <a:rPr lang="en-GB" sz="1050">
                <a:solidFill>
                  <a:srgbClr val="191446"/>
                </a:solidFill>
                <a:latin typeface="Poppins" panose="00000500000000000000" pitchFamily="2" charset="0"/>
                <a:cs typeface="Poppins" panose="00000500000000000000" pitchFamily="2" charset="0"/>
              </a:rPr>
              <a:t>Upload, transfer and curate records in Archive</a:t>
            </a:r>
          </a:p>
        </p:txBody>
      </p:sp>
      <p:sp>
        <p:nvSpPr>
          <p:cNvPr id="23" name="Oval 22">
            <a:extLst>
              <a:ext uri="{FF2B5EF4-FFF2-40B4-BE49-F238E27FC236}">
                <a16:creationId xmlns:a16="http://schemas.microsoft.com/office/drawing/2014/main" id="{1274C316-AB51-7041-98AE-51150BFB1EDE}"/>
              </a:ext>
            </a:extLst>
          </p:cNvPr>
          <p:cNvSpPr/>
          <p:nvPr/>
        </p:nvSpPr>
        <p:spPr>
          <a:xfrm>
            <a:off x="6684602" y="3187991"/>
            <a:ext cx="489678" cy="450491"/>
          </a:xfrm>
          <a:prstGeom prst="ellipse">
            <a:avLst/>
          </a:prstGeom>
          <a:blipFill dpi="0" rotWithShape="1">
            <a:blip r:embed="rId17" cstate="email">
              <a:extLst>
                <a:ext uri="{28A0092B-C50C-407E-A947-70E740481C1C}">
                  <a14:useLocalDpi xmlns:a14="http://schemas.microsoft.com/office/drawing/2010/main"/>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cxnSp>
        <p:nvCxnSpPr>
          <p:cNvPr id="76" name="Straight Connector 75">
            <a:extLst>
              <a:ext uri="{FF2B5EF4-FFF2-40B4-BE49-F238E27FC236}">
                <a16:creationId xmlns:a16="http://schemas.microsoft.com/office/drawing/2014/main" id="{EBAD36E6-28BB-06F3-C80F-4D3C172CFD2B}"/>
              </a:ext>
            </a:extLst>
          </p:cNvPr>
          <p:cNvCxnSpPr>
            <a:cxnSpLocks/>
          </p:cNvCxnSpPr>
          <p:nvPr/>
        </p:nvCxnSpPr>
        <p:spPr>
          <a:xfrm>
            <a:off x="5912916" y="3064133"/>
            <a:ext cx="937" cy="852252"/>
          </a:xfrm>
          <a:prstGeom prst="line">
            <a:avLst/>
          </a:prstGeom>
          <a:ln w="12700">
            <a:solidFill>
              <a:schemeClr val="tx1">
                <a:lumMod val="95000"/>
              </a:schemeClr>
            </a:solidFill>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11FD22AF-B09A-2B6E-446B-FB70F0329192}"/>
              </a:ext>
            </a:extLst>
          </p:cNvPr>
          <p:cNvSpPr txBox="1"/>
          <p:nvPr/>
        </p:nvSpPr>
        <p:spPr>
          <a:xfrm>
            <a:off x="5922715" y="3079058"/>
            <a:ext cx="1100027" cy="173124"/>
          </a:xfrm>
          <a:prstGeom prst="rect">
            <a:avLst/>
          </a:prstGeom>
          <a:noFill/>
        </p:spPr>
        <p:txBody>
          <a:bodyPr wrap="square" lIns="68580" tIns="34290" rIns="68580" bIns="34290" anchor="t">
            <a:spAutoFit/>
          </a:bodyPr>
          <a:lstStyle/>
          <a:p>
            <a:pPr defTabSz="685800">
              <a:defRPr/>
            </a:pPr>
            <a:r>
              <a:rPr lang="en-US" sz="675" b="1" kern="0">
                <a:solidFill>
                  <a:srgbClr val="FFFFFF">
                    <a:lumMod val="25000"/>
                  </a:srgbClr>
                </a:solidFill>
                <a:latin typeface="Poppins"/>
                <a:ea typeface="Cambria"/>
                <a:cs typeface="Poppins"/>
              </a:rPr>
              <a:t>Archives</a:t>
            </a:r>
          </a:p>
        </p:txBody>
      </p:sp>
      <p:pic>
        <p:nvPicPr>
          <p:cNvPr id="81" name="Picture 80">
            <a:extLst>
              <a:ext uri="{FF2B5EF4-FFF2-40B4-BE49-F238E27FC236}">
                <a16:creationId xmlns:a16="http://schemas.microsoft.com/office/drawing/2014/main" id="{3489B2F6-0F9A-4025-2385-0CFCD851C24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620551" y="3689912"/>
            <a:ext cx="222257" cy="236879"/>
          </a:xfrm>
          <a:prstGeom prst="rect">
            <a:avLst/>
          </a:prstGeom>
        </p:spPr>
      </p:pic>
      <p:pic>
        <p:nvPicPr>
          <p:cNvPr id="85" name="Picture 30">
            <a:extLst>
              <a:ext uri="{FF2B5EF4-FFF2-40B4-BE49-F238E27FC236}">
                <a16:creationId xmlns:a16="http://schemas.microsoft.com/office/drawing/2014/main" id="{D03559BE-150C-3268-D5A5-235937D0583E}"/>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b="-20939"/>
          <a:stretch/>
        </p:blipFill>
        <p:spPr bwMode="auto">
          <a:xfrm>
            <a:off x="6882622" y="3736956"/>
            <a:ext cx="189704" cy="19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14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 grpId="0" animBg="1"/>
      <p:bldP spid="42" grpId="0" animBg="1"/>
      <p:bldP spid="46" grpId="0" animBg="1"/>
      <p:bldP spid="54" grpId="0" animBg="1"/>
      <p:bldP spid="59" grpId="0" animBg="1"/>
      <p:bldP spid="48" grpId="0" animBg="1"/>
      <p:bldP spid="67" grpId="0" animBg="1"/>
      <p:bldP spid="19" grpId="0" animBg="1"/>
      <p:bldP spid="20" grpId="0" animBg="1"/>
      <p:bldP spid="21" grpId="0" animBg="1"/>
      <p:bldP spid="23" grpId="0" animBg="1"/>
      <p:bldP spid="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76D96E-2826-EBBC-5943-C5A0A087E1F4}"/>
              </a:ext>
            </a:extLst>
          </p:cNvPr>
          <p:cNvSpPr>
            <a:spLocks noGrp="1"/>
          </p:cNvSpPr>
          <p:nvPr>
            <p:ph type="body" sz="quarter" idx="12"/>
          </p:nvPr>
        </p:nvSpPr>
        <p:spPr>
          <a:xfrm>
            <a:off x="79755" y="959282"/>
            <a:ext cx="7581207" cy="1642533"/>
          </a:xfrm>
        </p:spPr>
        <p:txBody>
          <a:bodyPr vert="horz" lIns="270000" tIns="270000" rIns="270000" bIns="0" anchor="t"/>
          <a:lstStyle/>
          <a:p>
            <a:pPr marL="0" indent="0">
              <a:buNone/>
            </a:pPr>
            <a:r>
              <a:rPr lang="en-US" sz="1350">
                <a:solidFill>
                  <a:srgbClr val="191446"/>
                </a:solidFill>
                <a:latin typeface="Poppins"/>
                <a:cs typeface="Poppins"/>
              </a:rPr>
              <a:t>Requirements and techniques for preserving the authenticity and trustworthiness of long-term or indefinite temporary electronic records are identical to those for permanent records. Essential differences involve legal custody and access:</a:t>
            </a:r>
            <a:br>
              <a:rPr lang="en-US" sz="1350">
                <a:latin typeface="Poppins" panose="00000500000000000000" pitchFamily="2" charset="0"/>
                <a:cs typeface="Poppins" panose="00000500000000000000" pitchFamily="2" charset="0"/>
              </a:rPr>
            </a:br>
            <a:br>
              <a:rPr lang="en-US" sz="1350">
                <a:latin typeface="Poppins" panose="00000500000000000000" pitchFamily="2" charset="0"/>
                <a:cs typeface="Poppins" panose="00000500000000000000" pitchFamily="2" charset="0"/>
              </a:rPr>
            </a:br>
            <a:r>
              <a:rPr lang="en-US" sz="1350">
                <a:solidFill>
                  <a:srgbClr val="191446"/>
                </a:solidFill>
                <a:latin typeface="Poppins"/>
                <a:cs typeface="Poppins"/>
              </a:rPr>
              <a:t>     Temporary records remain under the legal custody of the originating  </a:t>
            </a:r>
            <a:br>
              <a:rPr lang="en-US" sz="1350">
                <a:latin typeface="Poppins"/>
                <a:cs typeface="Poppins"/>
              </a:rPr>
            </a:br>
            <a:r>
              <a:rPr lang="en-US" sz="1350">
                <a:solidFill>
                  <a:srgbClr val="191446"/>
                </a:solidFill>
                <a:latin typeface="Poppins"/>
                <a:cs typeface="Poppins"/>
              </a:rPr>
              <a:t>     business entity and this same entity controls access</a:t>
            </a:r>
            <a:br>
              <a:rPr lang="en-US" sz="1350">
                <a:latin typeface="Poppins" panose="00000500000000000000" pitchFamily="2" charset="0"/>
                <a:cs typeface="Poppins" panose="00000500000000000000" pitchFamily="2" charset="0"/>
              </a:rPr>
            </a:br>
            <a:br>
              <a:rPr lang="en-US" sz="1350">
                <a:latin typeface="Poppins" panose="00000500000000000000" pitchFamily="2" charset="0"/>
                <a:cs typeface="Poppins" panose="00000500000000000000" pitchFamily="2" charset="0"/>
              </a:rPr>
            </a:br>
            <a:r>
              <a:rPr lang="en-US" sz="1350">
                <a:solidFill>
                  <a:srgbClr val="191446"/>
                </a:solidFill>
                <a:latin typeface="Poppins"/>
                <a:cs typeface="Poppins"/>
              </a:rPr>
              <a:t>     In an archive the institution has legal custody of the records and controls </a:t>
            </a:r>
            <a:br>
              <a:rPr lang="en-US" sz="1350">
                <a:latin typeface="Poppins" panose="00000500000000000000" pitchFamily="2" charset="0"/>
                <a:cs typeface="Poppins" panose="00000500000000000000" pitchFamily="2" charset="0"/>
              </a:rPr>
            </a:br>
            <a:r>
              <a:rPr lang="en-US" sz="1350">
                <a:solidFill>
                  <a:srgbClr val="191446"/>
                </a:solidFill>
                <a:latin typeface="Poppins"/>
                <a:cs typeface="Poppins"/>
              </a:rPr>
              <a:t>     assess in accordance with established rights and permissions</a:t>
            </a:r>
            <a:br>
              <a:rPr lang="en-US" sz="1350">
                <a:latin typeface="Poppins" panose="00000500000000000000" pitchFamily="2" charset="0"/>
                <a:cs typeface="Poppins" panose="00000500000000000000" pitchFamily="2" charset="0"/>
              </a:rPr>
            </a:br>
            <a:br>
              <a:rPr lang="en-US" sz="1350">
                <a:latin typeface="Poppins" panose="00000500000000000000" pitchFamily="2" charset="0"/>
                <a:cs typeface="Poppins" panose="00000500000000000000" pitchFamily="2" charset="0"/>
              </a:rPr>
            </a:br>
            <a:r>
              <a:rPr lang="en-US" sz="1350">
                <a:solidFill>
                  <a:srgbClr val="191446"/>
                </a:solidFill>
                <a:latin typeface="Poppins"/>
                <a:cs typeface="Poppins"/>
              </a:rPr>
              <a:t>     Transfer of ownership and access rights occurs when electronic records in a </a:t>
            </a:r>
            <a:br>
              <a:rPr lang="en-US" sz="1350">
                <a:latin typeface="Poppins" panose="00000500000000000000" pitchFamily="2" charset="0"/>
                <a:cs typeface="Poppins" panose="00000500000000000000" pitchFamily="2" charset="0"/>
              </a:rPr>
            </a:br>
            <a:r>
              <a:rPr lang="en-US" sz="1350">
                <a:solidFill>
                  <a:srgbClr val="191446"/>
                </a:solidFill>
                <a:latin typeface="Poppins"/>
                <a:cs typeface="Poppins"/>
              </a:rPr>
              <a:t>     logical temporary records repository are transferred to the logical permanent  </a:t>
            </a:r>
            <a:br>
              <a:rPr lang="en-US" sz="1350">
                <a:latin typeface="Poppins"/>
                <a:cs typeface="Poppins"/>
              </a:rPr>
            </a:br>
            <a:r>
              <a:rPr lang="en-US" sz="1350">
                <a:solidFill>
                  <a:srgbClr val="191446"/>
                </a:solidFill>
                <a:latin typeface="Poppins"/>
                <a:cs typeface="Poppins"/>
              </a:rPr>
              <a:t>     records repository</a:t>
            </a:r>
          </a:p>
          <a:p>
            <a:pPr marL="179546" indent="-179546"/>
            <a:endParaRPr lang="en-US" sz="1350">
              <a:solidFill>
                <a:srgbClr val="191446"/>
              </a:solidFill>
              <a:latin typeface="Poppins" panose="00000500000000000000" pitchFamily="2" charset="0"/>
              <a:cs typeface="Poppins" panose="00000500000000000000" pitchFamily="2" charset="0"/>
            </a:endParaRPr>
          </a:p>
        </p:txBody>
      </p:sp>
      <p:sp>
        <p:nvSpPr>
          <p:cNvPr id="5" name="Rectangle 4">
            <a:extLst>
              <a:ext uri="{FF2B5EF4-FFF2-40B4-BE49-F238E27FC236}">
                <a16:creationId xmlns:a16="http://schemas.microsoft.com/office/drawing/2014/main" id="{8C6AD895-7289-FA96-6497-902EBBC2CBF1}"/>
              </a:ext>
            </a:extLst>
          </p:cNvPr>
          <p:cNvSpPr/>
          <p:nvPr/>
        </p:nvSpPr>
        <p:spPr>
          <a:xfrm>
            <a:off x="330407" y="2059598"/>
            <a:ext cx="135000" cy="378000"/>
          </a:xfrm>
          <a:prstGeom prst="rect">
            <a:avLst/>
          </a:prstGeom>
          <a:solidFill>
            <a:srgbClr val="6D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6" name="Rectangle 5">
            <a:extLst>
              <a:ext uri="{FF2B5EF4-FFF2-40B4-BE49-F238E27FC236}">
                <a16:creationId xmlns:a16="http://schemas.microsoft.com/office/drawing/2014/main" id="{75316DD9-E91E-7AD6-A06A-03EEBD5B9689}"/>
              </a:ext>
            </a:extLst>
          </p:cNvPr>
          <p:cNvSpPr/>
          <p:nvPr/>
        </p:nvSpPr>
        <p:spPr>
          <a:xfrm>
            <a:off x="330407" y="3273346"/>
            <a:ext cx="135000" cy="621000"/>
          </a:xfrm>
          <a:prstGeom prst="rect">
            <a:avLst/>
          </a:prstGeom>
          <a:solidFill>
            <a:srgbClr val="BD72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7" name="Rectangle 6">
            <a:extLst>
              <a:ext uri="{FF2B5EF4-FFF2-40B4-BE49-F238E27FC236}">
                <a16:creationId xmlns:a16="http://schemas.microsoft.com/office/drawing/2014/main" id="{6B7A8DF0-FE93-F7CA-BFD1-AEE1C342D803}"/>
              </a:ext>
            </a:extLst>
          </p:cNvPr>
          <p:cNvSpPr/>
          <p:nvPr/>
        </p:nvSpPr>
        <p:spPr>
          <a:xfrm>
            <a:off x="330407" y="2681573"/>
            <a:ext cx="135000" cy="378000"/>
          </a:xfrm>
          <a:prstGeom prst="rect">
            <a:avLst/>
          </a:prstGeom>
          <a:solidFill>
            <a:srgbClr val="176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pic>
        <p:nvPicPr>
          <p:cNvPr id="8" name="Google Shape;284;p41">
            <a:extLst>
              <a:ext uri="{FF2B5EF4-FFF2-40B4-BE49-F238E27FC236}">
                <a16:creationId xmlns:a16="http://schemas.microsoft.com/office/drawing/2014/main" id="{87B6749D-79F0-987D-66E7-2E42EEA5B1B1}"/>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
        <p:nvSpPr>
          <p:cNvPr id="12" name="Text Placeholder 1">
            <a:extLst>
              <a:ext uri="{FF2B5EF4-FFF2-40B4-BE49-F238E27FC236}">
                <a16:creationId xmlns:a16="http://schemas.microsoft.com/office/drawing/2014/main" id="{FE06FE31-A14A-1550-BD21-A1FD338D6C5D}"/>
              </a:ext>
            </a:extLst>
          </p:cNvPr>
          <p:cNvSpPr>
            <a:spLocks noGrp="1"/>
          </p:cNvSpPr>
          <p:nvPr>
            <p:ph type="body" sz="quarter" idx="10"/>
          </p:nvPr>
        </p:nvSpPr>
        <p:spPr>
          <a:xfrm>
            <a:off x="51180" y="92124"/>
            <a:ext cx="9144000" cy="744538"/>
          </a:xfrm>
        </p:spPr>
        <p:txBody>
          <a:bodyPr/>
          <a:lstStyle/>
          <a:p>
            <a:r>
              <a:rPr lang="en-US" sz="2100">
                <a:latin typeface="Poppins" panose="00000500000000000000" pitchFamily="2" charset="0"/>
                <a:cs typeface="Poppins" panose="00000500000000000000" pitchFamily="2" charset="0"/>
              </a:rPr>
              <a:t>The Same But Different</a:t>
            </a:r>
          </a:p>
        </p:txBody>
      </p:sp>
    </p:spTree>
    <p:extLst>
      <p:ext uri="{BB962C8B-B14F-4D97-AF65-F5344CB8AC3E}">
        <p14:creationId xmlns:p14="http://schemas.microsoft.com/office/powerpoint/2010/main" val="5270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284;p41">
            <a:extLst>
              <a:ext uri="{FF2B5EF4-FFF2-40B4-BE49-F238E27FC236}">
                <a16:creationId xmlns:a16="http://schemas.microsoft.com/office/drawing/2014/main" id="{4DF38503-722B-82E3-A560-2F7FD2A4FB6C}"/>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pic>
        <p:nvPicPr>
          <p:cNvPr id="22" name="Picture 2">
            <a:extLst>
              <a:ext uri="{FF2B5EF4-FFF2-40B4-BE49-F238E27FC236}">
                <a16:creationId xmlns:a16="http://schemas.microsoft.com/office/drawing/2014/main" id="{17E9D694-4E89-12A1-C758-433890B526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116" y="1162151"/>
            <a:ext cx="8636395" cy="281919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C7FD66AC-A362-5EFE-12F0-657C3F678939}"/>
              </a:ext>
            </a:extLst>
          </p:cNvPr>
          <p:cNvSpPr txBox="1">
            <a:spLocks/>
          </p:cNvSpPr>
          <p:nvPr/>
        </p:nvSpPr>
        <p:spPr>
          <a:xfrm>
            <a:off x="0" y="0"/>
            <a:ext cx="5614987"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latin typeface="Poppins"/>
                <a:cs typeface="Poppins"/>
              </a:rPr>
              <a:t>Records Retention Re-imagined</a:t>
            </a:r>
            <a:endParaRPr lang="en-GB" sz="2100">
              <a:latin typeface="Cambria"/>
            </a:endParaRPr>
          </a:p>
        </p:txBody>
      </p:sp>
    </p:spTree>
    <p:extLst>
      <p:ext uri="{BB962C8B-B14F-4D97-AF65-F5344CB8AC3E}">
        <p14:creationId xmlns:p14="http://schemas.microsoft.com/office/powerpoint/2010/main" val="337261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84;p41">
            <a:extLst>
              <a:ext uri="{FF2B5EF4-FFF2-40B4-BE49-F238E27FC236}">
                <a16:creationId xmlns:a16="http://schemas.microsoft.com/office/drawing/2014/main" id="{D673E60D-6D04-D48D-0839-68776DCF4698}"/>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pic>
        <p:nvPicPr>
          <p:cNvPr id="11" name="Content Placeholder 4">
            <a:extLst>
              <a:ext uri="{FF2B5EF4-FFF2-40B4-BE49-F238E27FC236}">
                <a16:creationId xmlns:a16="http://schemas.microsoft.com/office/drawing/2014/main" id="{256A10AA-09C6-C218-0796-664675F640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3621" y="1144738"/>
            <a:ext cx="2192495" cy="2854025"/>
          </a:xfrm>
          <a:prstGeom prst="rect">
            <a:avLst/>
          </a:prstGeom>
        </p:spPr>
      </p:pic>
      <p:pic>
        <p:nvPicPr>
          <p:cNvPr id="12" name="Picture 11">
            <a:extLst>
              <a:ext uri="{FF2B5EF4-FFF2-40B4-BE49-F238E27FC236}">
                <a16:creationId xmlns:a16="http://schemas.microsoft.com/office/drawing/2014/main" id="{946D9878-2AA9-B868-64FA-B578ECEB29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68013" y="2785068"/>
            <a:ext cx="2649546" cy="1595135"/>
          </a:xfrm>
          <a:prstGeom prst="rect">
            <a:avLst/>
          </a:prstGeom>
        </p:spPr>
      </p:pic>
      <p:sp>
        <p:nvSpPr>
          <p:cNvPr id="13" name="Text Placeholder 6">
            <a:extLst>
              <a:ext uri="{FF2B5EF4-FFF2-40B4-BE49-F238E27FC236}">
                <a16:creationId xmlns:a16="http://schemas.microsoft.com/office/drawing/2014/main" id="{DA7CA7CF-8042-FA97-8B38-844E6A725C22}"/>
              </a:ext>
            </a:extLst>
          </p:cNvPr>
          <p:cNvSpPr txBox="1">
            <a:spLocks/>
          </p:cNvSpPr>
          <p:nvPr/>
        </p:nvSpPr>
        <p:spPr>
          <a:xfrm>
            <a:off x="142875" y="880749"/>
            <a:ext cx="7856404" cy="1642533"/>
          </a:xfrm>
          <a:prstGeom prst="rect">
            <a:avLst/>
          </a:prstGeom>
        </p:spPr>
        <p:txBody>
          <a:bodyPr vert="horz" lIns="270000" tIns="270000" rIns="270000" bIns="0" anchor="t"/>
          <a:lstStyle>
            <a:lvl1pPr marL="239994" indent="-239994" algn="l" defTabSz="609585" rtl="0" eaLnBrk="1" latinLnBrk="0" hangingPunct="1">
              <a:spcBef>
                <a:spcPts val="1000"/>
              </a:spcBef>
              <a:buFont typeface="Arial"/>
              <a:buChar char="•"/>
              <a:defRPr sz="1867" kern="1200" baseline="0">
                <a:solidFill>
                  <a:srgbClr val="3C3C3B"/>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191446"/>
                </a:solidFill>
                <a:latin typeface="+mn-lt"/>
                <a:ea typeface="+mn-ea"/>
                <a:cs typeface="+mn-cs"/>
              </a:defRPr>
            </a:lvl2pPr>
            <a:lvl3pPr marL="1600160" indent="-380990" algn="l" defTabSz="609585" rtl="0" eaLnBrk="1" latinLnBrk="0" hangingPunct="1">
              <a:spcBef>
                <a:spcPct val="20000"/>
              </a:spcBef>
              <a:buFont typeface="Arial"/>
              <a:buChar char="•"/>
              <a:defRPr sz="1867" kern="1200">
                <a:solidFill>
                  <a:srgbClr val="191446"/>
                </a:solidFill>
                <a:latin typeface="+mn-lt"/>
                <a:ea typeface="+mn-ea"/>
                <a:cs typeface="+mn-cs"/>
              </a:defRPr>
            </a:lvl3pPr>
            <a:lvl4pPr marL="2209745" indent="-380990" algn="l" defTabSz="609585" rtl="0" eaLnBrk="1" latinLnBrk="0" hangingPunct="1">
              <a:spcBef>
                <a:spcPct val="20000"/>
              </a:spcBef>
              <a:buFont typeface="Arial"/>
              <a:buChar char="•"/>
              <a:defRPr sz="1867" kern="1200">
                <a:solidFill>
                  <a:srgbClr val="191446"/>
                </a:solidFill>
                <a:latin typeface="+mn-lt"/>
                <a:ea typeface="+mn-ea"/>
                <a:cs typeface="+mn-cs"/>
              </a:defRPr>
            </a:lvl4pPr>
            <a:lvl5pPr marL="2819330" indent="-380990" algn="l" defTabSz="609585" rtl="0" eaLnBrk="1" latinLnBrk="0" hangingPunct="1">
              <a:spcBef>
                <a:spcPct val="20000"/>
              </a:spcBef>
              <a:buFont typeface="Arial"/>
              <a:buChar char="•"/>
              <a:defRPr sz="1867" kern="1200">
                <a:solidFill>
                  <a:srgbClr val="191446"/>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457189">
              <a:spcBef>
                <a:spcPts val="0"/>
              </a:spcBef>
              <a:buNone/>
            </a:pPr>
            <a:r>
              <a:rPr lang="en-US" sz="1350">
                <a:solidFill>
                  <a:srgbClr val="191446"/>
                </a:solidFill>
                <a:latin typeface="Poppins"/>
                <a:ea typeface="Calibri" panose="020F0502020204030204" pitchFamily="34" charset="0"/>
                <a:cs typeface="Poppins"/>
              </a:rPr>
              <a:t>     Records Eligibility</a:t>
            </a:r>
          </a:p>
          <a:p>
            <a:pPr marL="0" indent="0" defTabSz="457189">
              <a:spcBef>
                <a:spcPts val="0"/>
              </a:spcBef>
              <a:buNone/>
            </a:pPr>
            <a:r>
              <a:rPr lang="en-US" sz="1350">
                <a:solidFill>
                  <a:srgbClr val="191446"/>
                </a:solidFill>
                <a:latin typeface="Poppins"/>
                <a:ea typeface="Calibri" panose="020F0502020204030204" pitchFamily="34" charset="0"/>
                <a:cs typeface="Poppins"/>
              </a:rPr>
              <a:t>     </a:t>
            </a:r>
            <a:br>
              <a:rPr lang="en-US" sz="1350">
                <a:solidFill>
                  <a:srgbClr val="191446"/>
                </a:solidFill>
                <a:latin typeface="Poppins"/>
                <a:ea typeface="Calibri" panose="020F0502020204030204" pitchFamily="34" charset="0"/>
                <a:cs typeface="Poppins"/>
              </a:rPr>
            </a:br>
            <a:r>
              <a:rPr lang="en-US" sz="1350">
                <a:solidFill>
                  <a:srgbClr val="191446"/>
                </a:solidFill>
                <a:latin typeface="Poppins"/>
                <a:ea typeface="Calibri" panose="020F0502020204030204" pitchFamily="34" charset="0"/>
                <a:cs typeface="Poppins"/>
              </a:rPr>
              <a:t>     Transfer Requirements</a:t>
            </a:r>
          </a:p>
          <a:p>
            <a:pPr marL="0" indent="0" defTabSz="457189">
              <a:spcBef>
                <a:spcPts val="0"/>
              </a:spcBef>
              <a:buNone/>
            </a:pPr>
            <a:r>
              <a:rPr lang="en-US" sz="1350">
                <a:solidFill>
                  <a:srgbClr val="191446"/>
                </a:solidFill>
                <a:latin typeface="Poppins"/>
                <a:ea typeface="Calibri" panose="020F0502020204030204" pitchFamily="34" charset="0"/>
                <a:cs typeface="Poppins"/>
              </a:rPr>
              <a:t>     </a:t>
            </a:r>
            <a:br>
              <a:rPr lang="en-US" sz="1350">
                <a:solidFill>
                  <a:srgbClr val="191446"/>
                </a:solidFill>
                <a:latin typeface="Poppins"/>
                <a:ea typeface="Calibri" panose="020F0502020204030204" pitchFamily="34" charset="0"/>
                <a:cs typeface="Poppins"/>
              </a:rPr>
            </a:br>
            <a:r>
              <a:rPr lang="en-US" sz="1350">
                <a:solidFill>
                  <a:srgbClr val="191446"/>
                </a:solidFill>
                <a:latin typeface="Poppins"/>
                <a:ea typeface="Calibri" panose="020F0502020204030204" pitchFamily="34" charset="0"/>
                <a:cs typeface="Poppins"/>
              </a:rPr>
              <a:t>     Preservation Planning</a:t>
            </a:r>
          </a:p>
          <a:p>
            <a:pPr marL="0" indent="0" defTabSz="457189">
              <a:spcBef>
                <a:spcPts val="0"/>
              </a:spcBef>
              <a:buNone/>
            </a:pPr>
            <a:r>
              <a:rPr lang="en-US" sz="1350">
                <a:solidFill>
                  <a:srgbClr val="191446"/>
                </a:solidFill>
                <a:latin typeface="Poppins"/>
                <a:ea typeface="Calibri" panose="020F0502020204030204" pitchFamily="34" charset="0"/>
                <a:cs typeface="Poppins"/>
              </a:rPr>
              <a:t>     </a:t>
            </a:r>
            <a:br>
              <a:rPr lang="en-US" sz="1350">
                <a:solidFill>
                  <a:srgbClr val="191446"/>
                </a:solidFill>
                <a:latin typeface="Poppins"/>
                <a:ea typeface="Calibri" panose="020F0502020204030204" pitchFamily="34" charset="0"/>
                <a:cs typeface="Poppins"/>
              </a:rPr>
            </a:br>
            <a:r>
              <a:rPr lang="en-US" sz="1350">
                <a:solidFill>
                  <a:srgbClr val="191446"/>
                </a:solidFill>
                <a:latin typeface="Poppins"/>
                <a:ea typeface="Calibri" panose="020F0502020204030204" pitchFamily="34" charset="0"/>
                <a:cs typeface="Poppins"/>
              </a:rPr>
              <a:t>     Systems of Record</a:t>
            </a:r>
          </a:p>
        </p:txBody>
      </p:sp>
      <p:sp>
        <p:nvSpPr>
          <p:cNvPr id="14" name="Rectangle 13">
            <a:extLst>
              <a:ext uri="{FF2B5EF4-FFF2-40B4-BE49-F238E27FC236}">
                <a16:creationId xmlns:a16="http://schemas.microsoft.com/office/drawing/2014/main" id="{A8383E05-64DA-C9CB-A17A-691DED879372}"/>
              </a:ext>
            </a:extLst>
          </p:cNvPr>
          <p:cNvSpPr/>
          <p:nvPr/>
        </p:nvSpPr>
        <p:spPr>
          <a:xfrm>
            <a:off x="373269" y="1117588"/>
            <a:ext cx="135000" cy="270000"/>
          </a:xfrm>
          <a:prstGeom prst="rect">
            <a:avLst/>
          </a:prstGeom>
          <a:solidFill>
            <a:srgbClr val="6D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15" name="Rectangle 14">
            <a:extLst>
              <a:ext uri="{FF2B5EF4-FFF2-40B4-BE49-F238E27FC236}">
                <a16:creationId xmlns:a16="http://schemas.microsoft.com/office/drawing/2014/main" id="{13B13B9A-F1FE-8671-1387-C20F8EA44246}"/>
              </a:ext>
            </a:extLst>
          </p:cNvPr>
          <p:cNvSpPr/>
          <p:nvPr/>
        </p:nvSpPr>
        <p:spPr>
          <a:xfrm>
            <a:off x="373269" y="1951345"/>
            <a:ext cx="135000" cy="270000"/>
          </a:xfrm>
          <a:prstGeom prst="rect">
            <a:avLst/>
          </a:prstGeom>
          <a:solidFill>
            <a:srgbClr val="5A3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16" name="Rectangle 15">
            <a:extLst>
              <a:ext uri="{FF2B5EF4-FFF2-40B4-BE49-F238E27FC236}">
                <a16:creationId xmlns:a16="http://schemas.microsoft.com/office/drawing/2014/main" id="{F83F19BF-E97A-2230-7E33-9C8AE3C48636}"/>
              </a:ext>
            </a:extLst>
          </p:cNvPr>
          <p:cNvSpPr/>
          <p:nvPr/>
        </p:nvSpPr>
        <p:spPr>
          <a:xfrm>
            <a:off x="373269" y="1534466"/>
            <a:ext cx="135000" cy="270000"/>
          </a:xfrm>
          <a:prstGeom prst="rect">
            <a:avLst/>
          </a:prstGeom>
          <a:solidFill>
            <a:srgbClr val="019A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18" name="Rectangle 17">
            <a:extLst>
              <a:ext uri="{FF2B5EF4-FFF2-40B4-BE49-F238E27FC236}">
                <a16:creationId xmlns:a16="http://schemas.microsoft.com/office/drawing/2014/main" id="{BF2F6133-973F-2D07-B28C-20EF63BD40EA}"/>
              </a:ext>
            </a:extLst>
          </p:cNvPr>
          <p:cNvSpPr/>
          <p:nvPr/>
        </p:nvSpPr>
        <p:spPr>
          <a:xfrm>
            <a:off x="373269" y="2368223"/>
            <a:ext cx="135000" cy="270000"/>
          </a:xfrm>
          <a:prstGeom prst="rect">
            <a:avLst/>
          </a:prstGeom>
          <a:solidFill>
            <a:srgbClr val="BD72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2" name="Text Placeholder 3">
            <a:extLst>
              <a:ext uri="{FF2B5EF4-FFF2-40B4-BE49-F238E27FC236}">
                <a16:creationId xmlns:a16="http://schemas.microsoft.com/office/drawing/2014/main" id="{4DD547A7-A59E-D8F9-C95B-3BA99B8EB892}"/>
              </a:ext>
            </a:extLst>
          </p:cNvPr>
          <p:cNvSpPr txBox="1">
            <a:spLocks/>
          </p:cNvSpPr>
          <p:nvPr/>
        </p:nvSpPr>
        <p:spPr>
          <a:xfrm>
            <a:off x="0" y="0"/>
            <a:ext cx="6457950"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latin typeface="Poppins"/>
                <a:cs typeface="Poppins"/>
              </a:rPr>
              <a:t>Inter-agency Records Transfer </a:t>
            </a:r>
            <a:r>
              <a:rPr lang="en-US" sz="900">
                <a:latin typeface="Poppins"/>
                <a:cs typeface="Poppins"/>
              </a:rPr>
              <a:t>circa 2018-19</a:t>
            </a:r>
            <a:endParaRPr lang="en-US" sz="2100">
              <a:latin typeface="Poppins"/>
              <a:cs typeface="Poppins"/>
            </a:endParaRPr>
          </a:p>
        </p:txBody>
      </p:sp>
    </p:spTree>
    <p:extLst>
      <p:ext uri="{BB962C8B-B14F-4D97-AF65-F5344CB8AC3E}">
        <p14:creationId xmlns:p14="http://schemas.microsoft.com/office/powerpoint/2010/main" val="201356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0"/>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4" y="3"/>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1028702" y="220906"/>
            <a:ext cx="7421963" cy="775252"/>
          </a:xfrm>
        </p:spPr>
        <p:txBody>
          <a:bodyPr>
            <a:normAutofit/>
          </a:bodyPr>
          <a:lstStyle/>
          <a:p>
            <a:r>
              <a:rPr lang="en-US" sz="3000" dirty="0">
                <a:solidFill>
                  <a:srgbClr val="FFFFFF"/>
                </a:solidFill>
              </a:rPr>
              <a:t>Webinar Agenda</a:t>
            </a:r>
          </a:p>
        </p:txBody>
      </p:sp>
      <p:sp>
        <p:nvSpPr>
          <p:cNvPr id="3" name="Content Placeholder 2">
            <a:extLst>
              <a:ext uri="{FF2B5EF4-FFF2-40B4-BE49-F238E27FC236}">
                <a16:creationId xmlns:a16="http://schemas.microsoft.com/office/drawing/2014/main" id="{B34F6D18-2808-4918-9963-B4A4D11E8947}"/>
              </a:ext>
            </a:extLst>
          </p:cNvPr>
          <p:cNvSpPr>
            <a:spLocks noGrp="1"/>
          </p:cNvSpPr>
          <p:nvPr>
            <p:ph idx="1"/>
          </p:nvPr>
        </p:nvSpPr>
        <p:spPr>
          <a:xfrm>
            <a:off x="313841" y="1482311"/>
            <a:ext cx="8052084" cy="2291246"/>
          </a:xfrm>
        </p:spPr>
        <p:txBody>
          <a:bodyPr anchor="ctr">
            <a:normAutofit/>
          </a:bodyPr>
          <a:lstStyle/>
          <a:p>
            <a:pPr marL="0" indent="0">
              <a:buNone/>
            </a:pPr>
            <a:endParaRPr lang="en-US" b="0" dirty="0"/>
          </a:p>
          <a:p>
            <a:pPr marL="192881" indent="-192881" defTabSz="514350">
              <a:lnSpc>
                <a:spcPct val="100000"/>
              </a:lnSpc>
              <a:spcBef>
                <a:spcPct val="20000"/>
              </a:spcBef>
              <a:spcAft>
                <a:spcPts val="338"/>
              </a:spcAft>
              <a:defRPr/>
            </a:pPr>
            <a:r>
              <a:rPr lang="en-US" sz="1725" dirty="0">
                <a:solidFill>
                  <a:srgbClr val="1F497D"/>
                </a:solidFill>
                <a:latin typeface="Arial"/>
              </a:rPr>
              <a:t>Welcome</a:t>
            </a:r>
          </a:p>
          <a:p>
            <a:pPr marL="192881" indent="-192881" defTabSz="514350">
              <a:lnSpc>
                <a:spcPct val="100000"/>
              </a:lnSpc>
              <a:spcBef>
                <a:spcPct val="20000"/>
              </a:spcBef>
              <a:spcAft>
                <a:spcPts val="338"/>
              </a:spcAft>
              <a:defRPr/>
            </a:pPr>
            <a:r>
              <a:rPr lang="en-US" sz="1725" dirty="0">
                <a:solidFill>
                  <a:srgbClr val="1F497D"/>
                </a:solidFill>
                <a:latin typeface="Arial"/>
              </a:rPr>
              <a:t>Presentations from Preservica</a:t>
            </a:r>
          </a:p>
          <a:p>
            <a:pPr marL="192881" indent="-192881" defTabSz="514350">
              <a:lnSpc>
                <a:spcPct val="100000"/>
              </a:lnSpc>
              <a:spcBef>
                <a:spcPct val="20000"/>
              </a:spcBef>
              <a:spcAft>
                <a:spcPts val="338"/>
              </a:spcAft>
              <a:defRPr/>
            </a:pPr>
            <a:r>
              <a:rPr lang="en-US" sz="1725" dirty="0">
                <a:solidFill>
                  <a:srgbClr val="1F497D"/>
                </a:solidFill>
                <a:latin typeface="Arial"/>
              </a:rPr>
              <a:t>Q and A</a:t>
            </a:r>
          </a:p>
          <a:p>
            <a:pPr marL="192881" indent="-192881" defTabSz="514350">
              <a:lnSpc>
                <a:spcPct val="100000"/>
              </a:lnSpc>
              <a:spcBef>
                <a:spcPct val="20000"/>
              </a:spcBef>
              <a:spcAft>
                <a:spcPts val="338"/>
              </a:spcAft>
              <a:defRPr/>
            </a:pPr>
            <a:r>
              <a:rPr lang="en-US" sz="1725" dirty="0">
                <a:solidFill>
                  <a:srgbClr val="1F497D"/>
                </a:solidFill>
                <a:latin typeface="Arial"/>
              </a:rPr>
              <a:t>Announcements</a:t>
            </a:r>
          </a:p>
          <a:p>
            <a:pPr marL="257168" indent="-257168"/>
            <a:endParaRPr lang="en-US" dirty="0"/>
          </a:p>
          <a:p>
            <a:endParaRPr lang="en-US" sz="1500" dirty="0"/>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p:txBody>
          <a:bodyPr/>
          <a:lstStyle/>
          <a:p>
            <a:pPr defTabSz="685783"/>
            <a:r>
              <a:rPr lang="en-US" dirty="0">
                <a:solidFill>
                  <a:prstClr val="black">
                    <a:tint val="75000"/>
                  </a:prstClr>
                </a:solidFill>
                <a:latin typeface="Calibri" panose="020F0502020204030204"/>
              </a:rPr>
              <a:t>November 10, 2022</a:t>
            </a:r>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63538" y="4012871"/>
            <a:ext cx="1000708" cy="891316"/>
          </a:xfrm>
          <a:prstGeom prst="rect">
            <a:avLst/>
          </a:prstGeom>
        </p:spPr>
      </p:pic>
    </p:spTree>
    <p:extLst>
      <p:ext uri="{BB962C8B-B14F-4D97-AF65-F5344CB8AC3E}">
        <p14:creationId xmlns:p14="http://schemas.microsoft.com/office/powerpoint/2010/main" val="3103687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5DEB2FE-1421-746A-5299-BF4CE61FDE09}"/>
              </a:ext>
            </a:extLst>
          </p:cNvPr>
          <p:cNvSpPr>
            <a:spLocks noGrp="1"/>
          </p:cNvSpPr>
          <p:nvPr>
            <p:ph type="body" sz="quarter" idx="12"/>
          </p:nvPr>
        </p:nvSpPr>
        <p:spPr>
          <a:xfrm>
            <a:off x="94087" y="817351"/>
            <a:ext cx="7856404" cy="1642533"/>
          </a:xfrm>
        </p:spPr>
        <p:txBody>
          <a:bodyPr vert="horz" lIns="270000" tIns="270000" rIns="270000" bIns="0" anchor="t"/>
          <a:lstStyle/>
          <a:p>
            <a:pPr marL="0" indent="0">
              <a:lnSpc>
                <a:spcPct val="107000"/>
              </a:lnSpc>
              <a:spcBef>
                <a:spcPts val="0"/>
              </a:spcBef>
              <a:buNone/>
            </a:pPr>
            <a:r>
              <a:rPr lang="en-US" sz="1350" b="1">
                <a:solidFill>
                  <a:srgbClr val="191446"/>
                </a:solidFill>
                <a:latin typeface="Poppins"/>
                <a:ea typeface="Calibri" panose="020F0502020204030204" pitchFamily="34" charset="0"/>
                <a:cs typeface="Times New Roman"/>
              </a:rPr>
              <a:t>Which are pain points and obstacles in the current producer-to-archives transfers?  Select all that apply.</a:t>
            </a:r>
            <a:br>
              <a:rPr lang="en-US" sz="1350">
                <a:latin typeface="Poppins"/>
                <a:ea typeface="Calibri" panose="020F0502020204030204" pitchFamily="34" charset="0"/>
                <a:cs typeface="Times New Roman"/>
              </a:rPr>
            </a:br>
            <a:endParaRPr lang="en-US" sz="1350">
              <a:solidFill>
                <a:srgbClr val="191446"/>
              </a:solidFill>
              <a:latin typeface="Poppins"/>
              <a:ea typeface="Calibri" panose="020F0502020204030204" pitchFamily="34" charset="0"/>
              <a:cs typeface="Times New Roman"/>
            </a:endParaRPr>
          </a:p>
          <a:p>
            <a:pPr marL="0" indent="0">
              <a:spcBef>
                <a:spcPts val="0"/>
              </a:spcBef>
              <a:buNone/>
            </a:pPr>
            <a:r>
              <a:rPr lang="en-US" sz="1500">
                <a:solidFill>
                  <a:srgbClr val="191446"/>
                </a:solidFill>
                <a:latin typeface="Poppins"/>
                <a:ea typeface="Calibri" panose="020F0502020204030204" pitchFamily="34" charset="0"/>
                <a:cs typeface="Poppins"/>
              </a:rPr>
              <a:t>   </a:t>
            </a:r>
            <a:endParaRPr lang="en-US" sz="1500">
              <a:solidFill>
                <a:srgbClr val="191446"/>
              </a:solidFill>
              <a:highlight>
                <a:srgbClr val="FFFF00"/>
              </a:highlight>
              <a:latin typeface="Poppins"/>
              <a:ea typeface="Calibri" panose="020F0502020204030204" pitchFamily="34" charset="0"/>
              <a:cs typeface="Poppins"/>
            </a:endParaRPr>
          </a:p>
          <a:p>
            <a:pPr marL="0" indent="0">
              <a:lnSpc>
                <a:spcPct val="107000"/>
              </a:lnSpc>
              <a:spcBef>
                <a:spcPts val="0"/>
              </a:spcBef>
              <a:buNone/>
            </a:pPr>
            <a:r>
              <a:rPr lang="en-US" sz="1350">
                <a:solidFill>
                  <a:srgbClr val="191446"/>
                </a:solidFill>
                <a:latin typeface="Calibri"/>
                <a:ea typeface="Calibri" panose="020F0502020204030204" pitchFamily="34" charset="0"/>
                <a:cs typeface="Times New Roman"/>
              </a:rPr>
              <a:t>       Lack of sufficient producer records resources and expertise to initiate and/or manage transfers</a:t>
            </a:r>
          </a:p>
          <a:p>
            <a:pPr marL="0" indent="0">
              <a:lnSpc>
                <a:spcPct val="107000"/>
              </a:lnSpc>
              <a:spcBef>
                <a:spcPts val="0"/>
              </a:spcBef>
              <a:buNone/>
            </a:pPr>
            <a:endParaRPr lang="en-US" sz="1350">
              <a:solidFill>
                <a:srgbClr val="191446"/>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350">
                <a:solidFill>
                  <a:srgbClr val="191446"/>
                </a:solidFill>
                <a:latin typeface="Calibri"/>
                <a:ea typeface="Calibri" panose="020F0502020204030204" pitchFamily="34" charset="0"/>
                <a:cs typeface="Times New Roman"/>
              </a:rPr>
              <a:t>       Lack of in-depth knowledge about where and how producers are managing records</a:t>
            </a:r>
          </a:p>
          <a:p>
            <a:pPr marL="0" indent="0">
              <a:lnSpc>
                <a:spcPct val="107000"/>
              </a:lnSpc>
              <a:spcBef>
                <a:spcPts val="0"/>
              </a:spcBef>
              <a:buNone/>
            </a:pPr>
            <a:endParaRPr lang="en-US" sz="1350">
              <a:solidFill>
                <a:srgbClr val="191446"/>
              </a:solidFill>
              <a:latin typeface="Calibri"/>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350">
                <a:solidFill>
                  <a:srgbClr val="191446"/>
                </a:solidFill>
                <a:latin typeface="Calibri"/>
                <a:ea typeface="Calibri" panose="020F0502020204030204" pitchFamily="34" charset="0"/>
                <a:cs typeface="Times New Roman"/>
              </a:rPr>
              <a:t>       Lack of adequate metadata requires significant arrangement and description effort before transfer </a:t>
            </a:r>
          </a:p>
          <a:p>
            <a:pPr marL="0" indent="0">
              <a:lnSpc>
                <a:spcPct val="107000"/>
              </a:lnSpc>
              <a:spcBef>
                <a:spcPts val="0"/>
              </a:spcBef>
              <a:buNone/>
            </a:pPr>
            <a:endParaRPr lang="en-US" sz="1350">
              <a:solidFill>
                <a:srgbClr val="191446"/>
              </a:solidFill>
              <a:latin typeface="Calibri"/>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350">
                <a:solidFill>
                  <a:srgbClr val="191446"/>
                </a:solidFill>
                <a:latin typeface="Calibri"/>
                <a:ea typeface="Calibri" panose="020F0502020204030204" pitchFamily="34" charset="0"/>
                <a:cs typeface="Times New Roman"/>
              </a:rPr>
              <a:t>       Difficulty extracting records from proprietary third-party managed platforms</a:t>
            </a:r>
            <a:endParaRPr lang="en-US" sz="1350">
              <a:solidFill>
                <a:srgbClr val="191446"/>
              </a:solidFill>
              <a:latin typeface="Calibri"/>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E4AFC6B-D39F-6050-B93A-977D99A5101C}"/>
              </a:ext>
            </a:extLst>
          </p:cNvPr>
          <p:cNvSpPr/>
          <p:nvPr/>
        </p:nvSpPr>
        <p:spPr>
          <a:xfrm>
            <a:off x="387557" y="1937363"/>
            <a:ext cx="135000" cy="270000"/>
          </a:xfrm>
          <a:prstGeom prst="rect">
            <a:avLst/>
          </a:prstGeom>
          <a:solidFill>
            <a:srgbClr val="6D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8" name="Rectangle 7">
            <a:extLst>
              <a:ext uri="{FF2B5EF4-FFF2-40B4-BE49-F238E27FC236}">
                <a16:creationId xmlns:a16="http://schemas.microsoft.com/office/drawing/2014/main" id="{96B95C84-6245-9C38-0B1C-46EB32117119}"/>
              </a:ext>
            </a:extLst>
          </p:cNvPr>
          <p:cNvSpPr/>
          <p:nvPr/>
        </p:nvSpPr>
        <p:spPr>
          <a:xfrm>
            <a:off x="387557" y="2853343"/>
            <a:ext cx="135000" cy="270000"/>
          </a:xfrm>
          <a:prstGeom prst="rect">
            <a:avLst/>
          </a:prstGeom>
          <a:solidFill>
            <a:srgbClr val="BD72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9" name="Rectangle 8">
            <a:extLst>
              <a:ext uri="{FF2B5EF4-FFF2-40B4-BE49-F238E27FC236}">
                <a16:creationId xmlns:a16="http://schemas.microsoft.com/office/drawing/2014/main" id="{F9902FEF-CF38-E265-AE97-92735617FCE1}"/>
              </a:ext>
            </a:extLst>
          </p:cNvPr>
          <p:cNvSpPr/>
          <p:nvPr/>
        </p:nvSpPr>
        <p:spPr>
          <a:xfrm>
            <a:off x="387557" y="2389822"/>
            <a:ext cx="135000" cy="270000"/>
          </a:xfrm>
          <a:prstGeom prst="rect">
            <a:avLst/>
          </a:prstGeom>
          <a:solidFill>
            <a:srgbClr val="176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pic>
        <p:nvPicPr>
          <p:cNvPr id="10" name="Google Shape;284;p41">
            <a:extLst>
              <a:ext uri="{FF2B5EF4-FFF2-40B4-BE49-F238E27FC236}">
                <a16:creationId xmlns:a16="http://schemas.microsoft.com/office/drawing/2014/main" id="{D673E60D-6D04-D48D-0839-68776DCF4698}"/>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
        <p:nvSpPr>
          <p:cNvPr id="3" name="Rectangle 2">
            <a:extLst>
              <a:ext uri="{FF2B5EF4-FFF2-40B4-BE49-F238E27FC236}">
                <a16:creationId xmlns:a16="http://schemas.microsoft.com/office/drawing/2014/main" id="{763B48D1-3FE0-64AE-135A-F2F8B5896750}"/>
              </a:ext>
            </a:extLst>
          </p:cNvPr>
          <p:cNvSpPr/>
          <p:nvPr/>
        </p:nvSpPr>
        <p:spPr>
          <a:xfrm>
            <a:off x="387047" y="3308316"/>
            <a:ext cx="135000" cy="270000"/>
          </a:xfrm>
          <a:prstGeom prst="rect">
            <a:avLst/>
          </a:prstGeom>
          <a:solidFill>
            <a:srgbClr val="058F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2" name="Text Placeholder 3">
            <a:extLst>
              <a:ext uri="{FF2B5EF4-FFF2-40B4-BE49-F238E27FC236}">
                <a16:creationId xmlns:a16="http://schemas.microsoft.com/office/drawing/2014/main" id="{2F790539-0D19-8AF6-74C1-AA882D575CB6}"/>
              </a:ext>
            </a:extLst>
          </p:cNvPr>
          <p:cNvSpPr txBox="1">
            <a:spLocks/>
          </p:cNvSpPr>
          <p:nvPr/>
        </p:nvSpPr>
        <p:spPr>
          <a:xfrm>
            <a:off x="0" y="0"/>
            <a:ext cx="6305107"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latin typeface="Poppins"/>
                <a:cs typeface="Poppins"/>
              </a:rPr>
              <a:t>Poll Question</a:t>
            </a:r>
          </a:p>
        </p:txBody>
      </p:sp>
    </p:spTree>
    <p:extLst>
      <p:ext uri="{BB962C8B-B14F-4D97-AF65-F5344CB8AC3E}">
        <p14:creationId xmlns:p14="http://schemas.microsoft.com/office/powerpoint/2010/main" val="247896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84;p41">
            <a:extLst>
              <a:ext uri="{FF2B5EF4-FFF2-40B4-BE49-F238E27FC236}">
                <a16:creationId xmlns:a16="http://schemas.microsoft.com/office/drawing/2014/main" id="{D673E60D-6D04-D48D-0839-68776DCF4698}"/>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
        <p:nvSpPr>
          <p:cNvPr id="13" name="Text Placeholder 6">
            <a:extLst>
              <a:ext uri="{FF2B5EF4-FFF2-40B4-BE49-F238E27FC236}">
                <a16:creationId xmlns:a16="http://schemas.microsoft.com/office/drawing/2014/main" id="{DA7CA7CF-8042-FA97-8B38-844E6A725C22}"/>
              </a:ext>
            </a:extLst>
          </p:cNvPr>
          <p:cNvSpPr txBox="1">
            <a:spLocks/>
          </p:cNvSpPr>
          <p:nvPr/>
        </p:nvSpPr>
        <p:spPr>
          <a:xfrm>
            <a:off x="385991" y="929217"/>
            <a:ext cx="4686072" cy="1642533"/>
          </a:xfrm>
          <a:prstGeom prst="rect">
            <a:avLst/>
          </a:prstGeom>
        </p:spPr>
        <p:txBody>
          <a:bodyPr vert="horz" lIns="270000" tIns="270000" rIns="270000" bIns="0" anchor="t"/>
          <a:lstStyle>
            <a:lvl1pPr marL="239994" indent="-239994" algn="l" defTabSz="609585" rtl="0" eaLnBrk="1" latinLnBrk="0" hangingPunct="1">
              <a:spcBef>
                <a:spcPts val="1000"/>
              </a:spcBef>
              <a:buFont typeface="Arial"/>
              <a:buChar char="•"/>
              <a:defRPr sz="1867" kern="1200" baseline="0">
                <a:solidFill>
                  <a:srgbClr val="3C3C3B"/>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191446"/>
                </a:solidFill>
                <a:latin typeface="+mn-lt"/>
                <a:ea typeface="+mn-ea"/>
                <a:cs typeface="+mn-cs"/>
              </a:defRPr>
            </a:lvl2pPr>
            <a:lvl3pPr marL="1600160" indent="-380990" algn="l" defTabSz="609585" rtl="0" eaLnBrk="1" latinLnBrk="0" hangingPunct="1">
              <a:spcBef>
                <a:spcPct val="20000"/>
              </a:spcBef>
              <a:buFont typeface="Arial"/>
              <a:buChar char="•"/>
              <a:defRPr sz="1867" kern="1200">
                <a:solidFill>
                  <a:srgbClr val="191446"/>
                </a:solidFill>
                <a:latin typeface="+mn-lt"/>
                <a:ea typeface="+mn-ea"/>
                <a:cs typeface="+mn-cs"/>
              </a:defRPr>
            </a:lvl3pPr>
            <a:lvl4pPr marL="2209745" indent="-380990" algn="l" defTabSz="609585" rtl="0" eaLnBrk="1" latinLnBrk="0" hangingPunct="1">
              <a:spcBef>
                <a:spcPct val="20000"/>
              </a:spcBef>
              <a:buFont typeface="Arial"/>
              <a:buChar char="•"/>
              <a:defRPr sz="1867" kern="1200">
                <a:solidFill>
                  <a:srgbClr val="191446"/>
                </a:solidFill>
                <a:latin typeface="+mn-lt"/>
                <a:ea typeface="+mn-ea"/>
                <a:cs typeface="+mn-cs"/>
              </a:defRPr>
            </a:lvl4pPr>
            <a:lvl5pPr marL="2819330" indent="-380990" algn="l" defTabSz="609585" rtl="0" eaLnBrk="1" latinLnBrk="0" hangingPunct="1">
              <a:spcBef>
                <a:spcPct val="20000"/>
              </a:spcBef>
              <a:buFont typeface="Arial"/>
              <a:buChar char="•"/>
              <a:defRPr sz="1867" kern="1200">
                <a:solidFill>
                  <a:srgbClr val="191446"/>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457189">
              <a:spcBef>
                <a:spcPts val="0"/>
              </a:spcBef>
              <a:buNone/>
            </a:pPr>
            <a:r>
              <a:rPr lang="en-US" sz="1350">
                <a:solidFill>
                  <a:srgbClr val="191446"/>
                </a:solidFill>
                <a:latin typeface="Poppins"/>
                <a:ea typeface="Calibri" panose="020F0502020204030204" pitchFamily="34" charset="0"/>
                <a:cs typeface="Poppins"/>
              </a:rPr>
              <a:t>Collaborative relationships</a:t>
            </a:r>
            <a:endParaRPr lang="en-US" sz="1400">
              <a:latin typeface="Calibri"/>
              <a:ea typeface="Calibri" panose="020F0502020204030204" pitchFamily="34" charset="0"/>
              <a:cs typeface="Calibri"/>
            </a:endParaRPr>
          </a:p>
          <a:p>
            <a:pPr marL="0" indent="0" defTabSz="457189">
              <a:spcBef>
                <a:spcPts val="0"/>
              </a:spcBef>
              <a:buNone/>
            </a:pPr>
            <a:br>
              <a:rPr lang="en-US" sz="1350">
                <a:latin typeface="Poppins"/>
                <a:ea typeface="Calibri" panose="020F0502020204030204" pitchFamily="34" charset="0"/>
                <a:cs typeface="Poppins"/>
              </a:rPr>
            </a:br>
            <a:r>
              <a:rPr lang="en-US" sz="1350">
                <a:solidFill>
                  <a:srgbClr val="191446"/>
                </a:solidFill>
                <a:latin typeface="Poppins"/>
                <a:ea typeface="Calibri" panose="020F0502020204030204" pitchFamily="34" charset="0"/>
                <a:cs typeface="Poppins"/>
              </a:rPr>
              <a:t>Shared goals and a common understanding of electronic records management and preservation requirements</a:t>
            </a:r>
            <a:endParaRPr lang="en-US" sz="1388">
              <a:latin typeface="Calibri"/>
              <a:cs typeface="Calibri"/>
            </a:endParaRPr>
          </a:p>
          <a:p>
            <a:pPr marL="0" indent="0" defTabSz="457189">
              <a:spcBef>
                <a:spcPts val="0"/>
              </a:spcBef>
              <a:buNone/>
            </a:pPr>
            <a:r>
              <a:rPr lang="en-US" sz="1350">
                <a:solidFill>
                  <a:srgbClr val="191446"/>
                </a:solidFill>
                <a:latin typeface="Poppins"/>
                <a:ea typeface="Calibri" panose="020F0502020204030204" pitchFamily="34" charset="0"/>
                <a:cs typeface="Poppins"/>
              </a:rPr>
              <a:t>     </a:t>
            </a:r>
            <a:br>
              <a:rPr lang="en-US" sz="1350">
                <a:latin typeface="Poppins"/>
                <a:ea typeface="Calibri" panose="020F0502020204030204" pitchFamily="34" charset="0"/>
                <a:cs typeface="Poppins"/>
              </a:rPr>
            </a:br>
            <a:r>
              <a:rPr lang="en-US" sz="1350">
                <a:solidFill>
                  <a:srgbClr val="191446"/>
                </a:solidFill>
                <a:latin typeface="Poppins"/>
                <a:ea typeface="Calibri" panose="020F0502020204030204" pitchFamily="34" charset="0"/>
                <a:cs typeface="Poppins"/>
              </a:rPr>
              <a:t>Knowledge of technological context</a:t>
            </a:r>
          </a:p>
          <a:p>
            <a:pPr marL="0" indent="0" defTabSz="457189">
              <a:spcBef>
                <a:spcPts val="0"/>
              </a:spcBef>
              <a:buNone/>
            </a:pPr>
            <a:endParaRPr lang="en-US" sz="1350">
              <a:solidFill>
                <a:srgbClr val="191446"/>
              </a:solidFill>
              <a:latin typeface="Poppins"/>
              <a:ea typeface="Calibri" panose="020F0502020204030204" pitchFamily="34" charset="0"/>
              <a:cs typeface="Poppins"/>
            </a:endParaRPr>
          </a:p>
          <a:p>
            <a:pPr marL="0" indent="0" defTabSz="457189">
              <a:spcBef>
                <a:spcPts val="0"/>
              </a:spcBef>
              <a:buNone/>
            </a:pPr>
            <a:r>
              <a:rPr lang="en-US" sz="1350">
                <a:solidFill>
                  <a:srgbClr val="191446"/>
                </a:solidFill>
                <a:latin typeface="Poppins"/>
                <a:ea typeface="Calibri" panose="020F0502020204030204" pitchFamily="34" charset="0"/>
                <a:cs typeface="Poppins"/>
              </a:rPr>
              <a:t>Flexible workflows</a:t>
            </a:r>
            <a:endParaRPr lang="en-US" sz="1400">
              <a:latin typeface="Calibri"/>
            </a:endParaRPr>
          </a:p>
        </p:txBody>
      </p:sp>
      <p:sp>
        <p:nvSpPr>
          <p:cNvPr id="14" name="Rectangle 13">
            <a:extLst>
              <a:ext uri="{FF2B5EF4-FFF2-40B4-BE49-F238E27FC236}">
                <a16:creationId xmlns:a16="http://schemas.microsoft.com/office/drawing/2014/main" id="{A8383E05-64DA-C9CB-A17A-691DED879372}"/>
              </a:ext>
            </a:extLst>
          </p:cNvPr>
          <p:cNvSpPr/>
          <p:nvPr/>
        </p:nvSpPr>
        <p:spPr>
          <a:xfrm>
            <a:off x="387557" y="1184387"/>
            <a:ext cx="135000" cy="270000"/>
          </a:xfrm>
          <a:prstGeom prst="rect">
            <a:avLst/>
          </a:prstGeom>
          <a:solidFill>
            <a:srgbClr val="6D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15" name="Rectangle 14">
            <a:extLst>
              <a:ext uri="{FF2B5EF4-FFF2-40B4-BE49-F238E27FC236}">
                <a16:creationId xmlns:a16="http://schemas.microsoft.com/office/drawing/2014/main" id="{13B13B9A-F1FE-8671-1387-C20F8EA44246}"/>
              </a:ext>
            </a:extLst>
          </p:cNvPr>
          <p:cNvSpPr/>
          <p:nvPr/>
        </p:nvSpPr>
        <p:spPr>
          <a:xfrm>
            <a:off x="393866" y="2395556"/>
            <a:ext cx="135000" cy="270000"/>
          </a:xfrm>
          <a:prstGeom prst="rect">
            <a:avLst/>
          </a:prstGeom>
          <a:solidFill>
            <a:srgbClr val="5A3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16" name="Rectangle 15">
            <a:extLst>
              <a:ext uri="{FF2B5EF4-FFF2-40B4-BE49-F238E27FC236}">
                <a16:creationId xmlns:a16="http://schemas.microsoft.com/office/drawing/2014/main" id="{F83F19BF-E97A-2230-7E33-9C8AE3C48636}"/>
              </a:ext>
            </a:extLst>
          </p:cNvPr>
          <p:cNvSpPr/>
          <p:nvPr/>
        </p:nvSpPr>
        <p:spPr>
          <a:xfrm>
            <a:off x="387557" y="1624088"/>
            <a:ext cx="135000" cy="621000"/>
          </a:xfrm>
          <a:prstGeom prst="rect">
            <a:avLst/>
          </a:prstGeom>
          <a:solidFill>
            <a:srgbClr val="019A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18" name="Rectangle 17">
            <a:extLst>
              <a:ext uri="{FF2B5EF4-FFF2-40B4-BE49-F238E27FC236}">
                <a16:creationId xmlns:a16="http://schemas.microsoft.com/office/drawing/2014/main" id="{BF2F6133-973F-2D07-B28C-20EF63BD40EA}"/>
              </a:ext>
            </a:extLst>
          </p:cNvPr>
          <p:cNvSpPr/>
          <p:nvPr/>
        </p:nvSpPr>
        <p:spPr>
          <a:xfrm>
            <a:off x="393866" y="2814105"/>
            <a:ext cx="135000" cy="270000"/>
          </a:xfrm>
          <a:prstGeom prst="rect">
            <a:avLst/>
          </a:prstGeom>
          <a:solidFill>
            <a:srgbClr val="BD72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pic>
        <p:nvPicPr>
          <p:cNvPr id="3" name="Picture 2" descr="Graphical user interface, website&#10;&#10;Description automatically generated">
            <a:extLst>
              <a:ext uri="{FF2B5EF4-FFF2-40B4-BE49-F238E27FC236}">
                <a16:creationId xmlns:a16="http://schemas.microsoft.com/office/drawing/2014/main" id="{BC8A7B6E-4BF9-A70E-90DD-CACAB4283F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7043" y="2106266"/>
            <a:ext cx="2296359" cy="2976942"/>
          </a:xfrm>
          <a:prstGeom prst="rect">
            <a:avLst/>
          </a:prstGeom>
        </p:spPr>
      </p:pic>
      <p:pic>
        <p:nvPicPr>
          <p:cNvPr id="4" name="Picture 5" descr="Diagram&#10;&#10;Description automatically generated">
            <a:extLst>
              <a:ext uri="{FF2B5EF4-FFF2-40B4-BE49-F238E27FC236}">
                <a16:creationId xmlns:a16="http://schemas.microsoft.com/office/drawing/2014/main" id="{2C278AC0-F0BA-73C0-04A0-F79227F502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4855" y="739240"/>
            <a:ext cx="1721191" cy="3086100"/>
          </a:xfrm>
          <a:prstGeom prst="rect">
            <a:avLst/>
          </a:prstGeom>
        </p:spPr>
      </p:pic>
      <p:sp>
        <p:nvSpPr>
          <p:cNvPr id="2" name="Text Placeholder 3">
            <a:extLst>
              <a:ext uri="{FF2B5EF4-FFF2-40B4-BE49-F238E27FC236}">
                <a16:creationId xmlns:a16="http://schemas.microsoft.com/office/drawing/2014/main" id="{A835D16A-2735-101F-6926-9ABC6F53B284}"/>
              </a:ext>
            </a:extLst>
          </p:cNvPr>
          <p:cNvSpPr txBox="1">
            <a:spLocks/>
          </p:cNvSpPr>
          <p:nvPr/>
        </p:nvSpPr>
        <p:spPr>
          <a:xfrm>
            <a:off x="0" y="0"/>
            <a:ext cx="6305107"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latin typeface="Poppins"/>
                <a:ea typeface="Cambria"/>
                <a:cs typeface="+mj-lt"/>
              </a:rPr>
              <a:t>Successful Records Transfer </a:t>
            </a:r>
            <a:endParaRPr lang="en-US" sz="2100">
              <a:latin typeface="Poppins"/>
            </a:endParaRPr>
          </a:p>
        </p:txBody>
      </p:sp>
    </p:spTree>
    <p:extLst>
      <p:ext uri="{BB962C8B-B14F-4D97-AF65-F5344CB8AC3E}">
        <p14:creationId xmlns:p14="http://schemas.microsoft.com/office/powerpoint/2010/main" val="12990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84;p41">
            <a:extLst>
              <a:ext uri="{FF2B5EF4-FFF2-40B4-BE49-F238E27FC236}">
                <a16:creationId xmlns:a16="http://schemas.microsoft.com/office/drawing/2014/main" id="{D673E60D-6D04-D48D-0839-68776DCF4698}"/>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graphicFrame>
        <p:nvGraphicFramePr>
          <p:cNvPr id="22" name="Content Placeholder 4">
            <a:extLst>
              <a:ext uri="{FF2B5EF4-FFF2-40B4-BE49-F238E27FC236}">
                <a16:creationId xmlns:a16="http://schemas.microsoft.com/office/drawing/2014/main" id="{BDF89512-C6C0-8F83-44D2-523738D5F53E}"/>
              </a:ext>
            </a:extLst>
          </p:cNvPr>
          <p:cNvGraphicFramePr>
            <a:graphicFrameLocks/>
          </p:cNvGraphicFramePr>
          <p:nvPr/>
        </p:nvGraphicFramePr>
        <p:xfrm>
          <a:off x="628650" y="74933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a:extLst>
              <a:ext uri="{FF2B5EF4-FFF2-40B4-BE49-F238E27FC236}">
                <a16:creationId xmlns:a16="http://schemas.microsoft.com/office/drawing/2014/main" id="{DB8733B2-396A-2F62-8371-6ABFBCBB5732}"/>
              </a:ext>
            </a:extLst>
          </p:cNvPr>
          <p:cNvSpPr txBox="1"/>
          <p:nvPr/>
        </p:nvSpPr>
        <p:spPr>
          <a:xfrm>
            <a:off x="820471" y="1358505"/>
            <a:ext cx="1920240" cy="1223412"/>
          </a:xfrm>
          <a:prstGeom prst="rect">
            <a:avLst/>
          </a:prstGeom>
          <a:noFill/>
        </p:spPr>
        <p:txBody>
          <a:bodyPr wrap="square" rtlCol="0">
            <a:spAutoFit/>
          </a:bodyPr>
          <a:lstStyle/>
          <a:p>
            <a:pPr defTabSz="685800">
              <a:defRPr/>
            </a:pPr>
            <a:r>
              <a:rPr lang="en-US" sz="1050" kern="0">
                <a:solidFill>
                  <a:prstClr val="black"/>
                </a:solidFill>
                <a:latin typeface="Poppins" panose="00000500000000000000" pitchFamily="2" charset="0"/>
                <a:cs typeface="Poppins" panose="00000500000000000000" pitchFamily="2" charset="0"/>
              </a:rPr>
              <a:t>State Agencies that produce electronic state government records appraised for permanent preservation and have an obligation to transfer the records to the Archives.</a:t>
            </a:r>
            <a:endParaRPr lang="en-US" sz="1200" kern="0">
              <a:solidFill>
                <a:prstClr val="black"/>
              </a:solidFill>
              <a:latin typeface="Poppins" panose="00000500000000000000" pitchFamily="2" charset="0"/>
              <a:cs typeface="Poppins" panose="00000500000000000000" pitchFamily="2" charset="0"/>
            </a:endParaRPr>
          </a:p>
        </p:txBody>
      </p:sp>
      <p:sp>
        <p:nvSpPr>
          <p:cNvPr id="24" name="TextBox 23">
            <a:extLst>
              <a:ext uri="{FF2B5EF4-FFF2-40B4-BE49-F238E27FC236}">
                <a16:creationId xmlns:a16="http://schemas.microsoft.com/office/drawing/2014/main" id="{E285E61A-1F7E-ED2B-4BAF-6296B5A9B03F}"/>
              </a:ext>
            </a:extLst>
          </p:cNvPr>
          <p:cNvSpPr txBox="1"/>
          <p:nvPr/>
        </p:nvSpPr>
        <p:spPr>
          <a:xfrm>
            <a:off x="6152249" y="1450357"/>
            <a:ext cx="2073148" cy="1061829"/>
          </a:xfrm>
          <a:prstGeom prst="rect">
            <a:avLst/>
          </a:prstGeom>
          <a:noFill/>
        </p:spPr>
        <p:txBody>
          <a:bodyPr wrap="square" rtlCol="0">
            <a:spAutoFit/>
          </a:bodyPr>
          <a:lstStyle/>
          <a:p>
            <a:pPr marL="0" lvl="1" defTabSz="685800">
              <a:defRPr/>
            </a:pPr>
            <a:r>
              <a:rPr lang="en-US" sz="1050" kern="0">
                <a:solidFill>
                  <a:prstClr val="black"/>
                </a:solidFill>
                <a:latin typeface="Poppins" panose="00000500000000000000" pitchFamily="2" charset="0"/>
                <a:cs typeface="Poppins" panose="00000500000000000000" pitchFamily="2" charset="0"/>
              </a:rPr>
              <a:t>State Agency with mandate to appraise, describe, ingest, preserve and make accessible permanent archival state government records.</a:t>
            </a:r>
            <a:endParaRPr lang="en-US" sz="1200" kern="0">
              <a:solidFill>
                <a:prstClr val="black"/>
              </a:solidFill>
              <a:latin typeface="Poppins" panose="00000500000000000000" pitchFamily="2" charset="0"/>
              <a:cs typeface="Poppins" panose="00000500000000000000" pitchFamily="2" charset="0"/>
            </a:endParaRPr>
          </a:p>
        </p:txBody>
      </p:sp>
      <p:sp>
        <p:nvSpPr>
          <p:cNvPr id="25" name="TextBox 24">
            <a:extLst>
              <a:ext uri="{FF2B5EF4-FFF2-40B4-BE49-F238E27FC236}">
                <a16:creationId xmlns:a16="http://schemas.microsoft.com/office/drawing/2014/main" id="{19D7DCA2-CA33-36B6-9FB0-25EB7CFC71CB}"/>
              </a:ext>
            </a:extLst>
          </p:cNvPr>
          <p:cNvSpPr txBox="1"/>
          <p:nvPr/>
        </p:nvSpPr>
        <p:spPr>
          <a:xfrm>
            <a:off x="3480121" y="1258966"/>
            <a:ext cx="2073148" cy="1892826"/>
          </a:xfrm>
          <a:prstGeom prst="rect">
            <a:avLst/>
          </a:prstGeom>
          <a:noFill/>
        </p:spPr>
        <p:txBody>
          <a:bodyPr wrap="square" rtlCol="0">
            <a:spAutoFit/>
          </a:bodyPr>
          <a:lstStyle/>
          <a:p>
            <a:pPr defTabSz="685800">
              <a:defRPr/>
            </a:pPr>
            <a:r>
              <a:rPr lang="en-US" sz="1050" kern="0">
                <a:solidFill>
                  <a:prstClr val="black"/>
                </a:solidFill>
                <a:latin typeface="Poppins" panose="00000500000000000000" pitchFamily="2" charset="0"/>
                <a:cs typeface="Poppins" panose="00000500000000000000" pitchFamily="2" charset="0"/>
              </a:rPr>
              <a:t>Internal agency, central state IT, or third-party IT support units that manage records or storage systems used by Agencies and/or the communications systems used during interagency records transfers.</a:t>
            </a:r>
          </a:p>
          <a:p>
            <a:pPr defTabSz="685800">
              <a:defRPr/>
            </a:pPr>
            <a:endParaRPr lang="en-US" sz="1050" kern="0">
              <a:solidFill>
                <a:prstClr val="black"/>
              </a:solidFill>
              <a:latin typeface="Poppins" panose="00000500000000000000" pitchFamily="2" charset="0"/>
              <a:cs typeface="Poppins" panose="00000500000000000000" pitchFamily="2" charset="0"/>
            </a:endParaRPr>
          </a:p>
          <a:p>
            <a:pPr defTabSz="685800">
              <a:defRPr/>
            </a:pPr>
            <a:endParaRPr lang="en-US" sz="1200" kern="0">
              <a:solidFill>
                <a:prstClr val="black"/>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836F2ED5-684D-46BE-B78B-5EC859DE4A31}"/>
              </a:ext>
            </a:extLst>
          </p:cNvPr>
          <p:cNvSpPr txBox="1"/>
          <p:nvPr/>
        </p:nvSpPr>
        <p:spPr>
          <a:xfrm>
            <a:off x="2820772" y="3838224"/>
            <a:ext cx="4501489" cy="110799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350">
                <a:solidFill>
                  <a:srgbClr val="191446"/>
                </a:solidFill>
                <a:latin typeface="Poppins"/>
                <a:cs typeface="Calibri"/>
              </a:rPr>
              <a:t>MoVE-IT data collection inquired about three major groups of staff roles</a:t>
            </a:r>
            <a:endParaRPr lang="en-US" sz="1350">
              <a:solidFill>
                <a:srgbClr val="191446"/>
              </a:solidFill>
              <a:latin typeface="Poppins"/>
              <a:cs typeface="Poppins"/>
            </a:endParaRPr>
          </a:p>
          <a:p>
            <a:pPr marL="214313" indent="-214313" defTabSz="685800">
              <a:buFont typeface="Arial"/>
              <a:buChar char="•"/>
            </a:pPr>
            <a:r>
              <a:rPr lang="en-US" sz="1350">
                <a:solidFill>
                  <a:srgbClr val="191446"/>
                </a:solidFill>
                <a:latin typeface="Poppins"/>
                <a:cs typeface="Calibri"/>
              </a:rPr>
              <a:t>Communications/Administration </a:t>
            </a:r>
            <a:endParaRPr lang="en-US" sz="1350">
              <a:solidFill>
                <a:srgbClr val="191446"/>
              </a:solidFill>
              <a:latin typeface="Poppins"/>
              <a:cs typeface="Poppins"/>
            </a:endParaRPr>
          </a:p>
          <a:p>
            <a:pPr marL="214313" indent="-214313" defTabSz="685800">
              <a:buFont typeface="Arial"/>
              <a:buChar char="•"/>
            </a:pPr>
            <a:r>
              <a:rPr lang="en-US" sz="1350">
                <a:solidFill>
                  <a:srgbClr val="191446"/>
                </a:solidFill>
                <a:latin typeface="Poppins"/>
                <a:cs typeface="Calibri"/>
              </a:rPr>
              <a:t>Technicians</a:t>
            </a:r>
            <a:endParaRPr lang="en-US" sz="1350">
              <a:solidFill>
                <a:srgbClr val="191446"/>
              </a:solidFill>
              <a:latin typeface="Poppins"/>
              <a:cs typeface="Poppins"/>
            </a:endParaRPr>
          </a:p>
          <a:p>
            <a:pPr marL="214313" indent="-214313" defTabSz="685800">
              <a:buFont typeface="Arial"/>
              <a:buChar char="•"/>
            </a:pPr>
            <a:r>
              <a:rPr lang="en-US" sz="1350">
                <a:solidFill>
                  <a:srgbClr val="191446"/>
                </a:solidFill>
                <a:latin typeface="Poppins"/>
                <a:cs typeface="Calibri"/>
              </a:rPr>
              <a:t>Authorizers</a:t>
            </a:r>
            <a:endParaRPr lang="en-US" sz="1350">
              <a:solidFill>
                <a:srgbClr val="191446"/>
              </a:solidFill>
              <a:latin typeface="Poppins"/>
              <a:cs typeface="Poppins"/>
            </a:endParaRPr>
          </a:p>
        </p:txBody>
      </p:sp>
      <p:sp>
        <p:nvSpPr>
          <p:cNvPr id="2" name="Text Placeholder 3">
            <a:extLst>
              <a:ext uri="{FF2B5EF4-FFF2-40B4-BE49-F238E27FC236}">
                <a16:creationId xmlns:a16="http://schemas.microsoft.com/office/drawing/2014/main" id="{536A53E5-9AC9-0586-13AC-EC0172CF8465}"/>
              </a:ext>
            </a:extLst>
          </p:cNvPr>
          <p:cNvSpPr txBox="1">
            <a:spLocks/>
          </p:cNvSpPr>
          <p:nvPr/>
        </p:nvSpPr>
        <p:spPr>
          <a:xfrm>
            <a:off x="0" y="0"/>
            <a:ext cx="6305107"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latin typeface="Poppins"/>
                <a:cs typeface="Poppins"/>
              </a:rPr>
              <a:t>Transfer Stakeholders</a:t>
            </a:r>
          </a:p>
        </p:txBody>
      </p:sp>
    </p:spTree>
    <p:extLst>
      <p:ext uri="{BB962C8B-B14F-4D97-AF65-F5344CB8AC3E}">
        <p14:creationId xmlns:p14="http://schemas.microsoft.com/office/powerpoint/2010/main" val="97578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Diagram&#10;&#10;Description automatically generated">
            <a:extLst>
              <a:ext uri="{FF2B5EF4-FFF2-40B4-BE49-F238E27FC236}">
                <a16:creationId xmlns:a16="http://schemas.microsoft.com/office/drawing/2014/main" id="{A5DD029B-1613-D411-CBF2-DE13712600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2645" y="2267552"/>
            <a:ext cx="2285443" cy="2301834"/>
          </a:xfrm>
          <a:prstGeom prst="rect">
            <a:avLst/>
          </a:prstGeom>
        </p:spPr>
      </p:pic>
      <p:pic>
        <p:nvPicPr>
          <p:cNvPr id="8" name="Google Shape;284;p41">
            <a:extLst>
              <a:ext uri="{FF2B5EF4-FFF2-40B4-BE49-F238E27FC236}">
                <a16:creationId xmlns:a16="http://schemas.microsoft.com/office/drawing/2014/main" id="{9691BAE3-1ADB-40AC-D42B-B64979A3FB5B}"/>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
        <p:nvSpPr>
          <p:cNvPr id="10" name="Rectangle 9">
            <a:extLst>
              <a:ext uri="{FF2B5EF4-FFF2-40B4-BE49-F238E27FC236}">
                <a16:creationId xmlns:a16="http://schemas.microsoft.com/office/drawing/2014/main" id="{A86BFF03-A6E3-7E5F-BCF3-727B09B880A9}"/>
              </a:ext>
            </a:extLst>
          </p:cNvPr>
          <p:cNvSpPr/>
          <p:nvPr/>
        </p:nvSpPr>
        <p:spPr>
          <a:xfrm>
            <a:off x="373269" y="1165644"/>
            <a:ext cx="135000" cy="675000"/>
          </a:xfrm>
          <a:prstGeom prst="rect">
            <a:avLst/>
          </a:prstGeom>
          <a:solidFill>
            <a:srgbClr val="6D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11" name="Rectangle 10">
            <a:extLst>
              <a:ext uri="{FF2B5EF4-FFF2-40B4-BE49-F238E27FC236}">
                <a16:creationId xmlns:a16="http://schemas.microsoft.com/office/drawing/2014/main" id="{11A32534-3728-27B8-A53D-DEEE3F3F7D70}"/>
              </a:ext>
            </a:extLst>
          </p:cNvPr>
          <p:cNvSpPr/>
          <p:nvPr/>
        </p:nvSpPr>
        <p:spPr>
          <a:xfrm>
            <a:off x="373269" y="2076404"/>
            <a:ext cx="135000" cy="432000"/>
          </a:xfrm>
          <a:prstGeom prst="rect">
            <a:avLst/>
          </a:prstGeom>
          <a:solidFill>
            <a:srgbClr val="1F5A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13" name="Rectangle 12">
            <a:extLst>
              <a:ext uri="{FF2B5EF4-FFF2-40B4-BE49-F238E27FC236}">
                <a16:creationId xmlns:a16="http://schemas.microsoft.com/office/drawing/2014/main" id="{FDB1F5F8-B2D5-34B9-9182-DC7C8B8042E6}"/>
              </a:ext>
            </a:extLst>
          </p:cNvPr>
          <p:cNvSpPr/>
          <p:nvPr/>
        </p:nvSpPr>
        <p:spPr>
          <a:xfrm>
            <a:off x="373269" y="2777591"/>
            <a:ext cx="135000" cy="432000"/>
          </a:xfrm>
          <a:prstGeom prst="rect">
            <a:avLst/>
          </a:prstGeom>
          <a:solidFill>
            <a:srgbClr val="BD72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4" name="Text Placeholder 3">
            <a:extLst>
              <a:ext uri="{FF2B5EF4-FFF2-40B4-BE49-F238E27FC236}">
                <a16:creationId xmlns:a16="http://schemas.microsoft.com/office/drawing/2014/main" id="{28491657-7BAA-E148-D34D-2A0AE9F21E7E}"/>
              </a:ext>
            </a:extLst>
          </p:cNvPr>
          <p:cNvSpPr>
            <a:spLocks noGrp="1"/>
          </p:cNvSpPr>
          <p:nvPr>
            <p:ph type="body" sz="quarter" idx="12"/>
          </p:nvPr>
        </p:nvSpPr>
        <p:spPr>
          <a:xfrm>
            <a:off x="385564" y="895121"/>
            <a:ext cx="5672912" cy="1642533"/>
          </a:xfrm>
        </p:spPr>
        <p:txBody>
          <a:bodyPr vert="horz" lIns="270000" tIns="270000" rIns="270000" bIns="0" anchor="t"/>
          <a:lstStyle/>
          <a:p>
            <a:pPr marL="0" indent="0">
              <a:spcBef>
                <a:spcPts val="0"/>
              </a:spcBef>
              <a:buNone/>
            </a:pPr>
            <a:r>
              <a:rPr lang="en-US" sz="1500">
                <a:solidFill>
                  <a:srgbClr val="191446"/>
                </a:solidFill>
                <a:latin typeface="Poppins"/>
                <a:ea typeface="Calibri" panose="020F0502020204030204" pitchFamily="34" charset="0"/>
                <a:cs typeface="Poppins"/>
              </a:rPr>
              <a:t>Tools and processes to survey, inventory and</a:t>
            </a:r>
            <a:br>
              <a:rPr lang="en-US" sz="1500">
                <a:latin typeface="Poppins" panose="00000500000000000000" pitchFamily="2" charset="0"/>
                <a:ea typeface="Calibri" panose="020F0502020204030204" pitchFamily="34" charset="0"/>
                <a:cs typeface="Poppins" panose="00000500000000000000" pitchFamily="2" charset="0"/>
              </a:rPr>
            </a:br>
            <a:r>
              <a:rPr lang="en-US" sz="1500">
                <a:solidFill>
                  <a:srgbClr val="191446"/>
                </a:solidFill>
                <a:latin typeface="Poppins"/>
                <a:ea typeface="Calibri" panose="020F0502020204030204" pitchFamily="34" charset="0"/>
                <a:cs typeface="Poppins"/>
              </a:rPr>
              <a:t>classify records “in place” to determine their</a:t>
            </a:r>
            <a:br>
              <a:rPr lang="en-US" sz="1500">
                <a:latin typeface="Poppins" panose="00000500000000000000" pitchFamily="2" charset="0"/>
                <a:ea typeface="Calibri" panose="020F0502020204030204" pitchFamily="34" charset="0"/>
                <a:cs typeface="Poppins" panose="00000500000000000000" pitchFamily="2" charset="0"/>
              </a:rPr>
            </a:br>
            <a:r>
              <a:rPr lang="en-US" sz="1500">
                <a:solidFill>
                  <a:srgbClr val="191446"/>
                </a:solidFill>
                <a:latin typeface="Poppins"/>
                <a:ea typeface="Calibri" panose="020F0502020204030204" pitchFamily="34" charset="0"/>
                <a:cs typeface="Poppins"/>
              </a:rPr>
              <a:t>organization, metadata elements, and requirements</a:t>
            </a:r>
          </a:p>
          <a:p>
            <a:pPr marL="0" indent="0">
              <a:spcBef>
                <a:spcPts val="0"/>
              </a:spcBef>
              <a:buNone/>
            </a:pPr>
            <a:br>
              <a:rPr lang="en-US" sz="1500">
                <a:latin typeface="Poppins" panose="00000500000000000000" pitchFamily="2" charset="0"/>
                <a:ea typeface="Calibri" panose="020F0502020204030204" pitchFamily="34" charset="0"/>
                <a:cs typeface="Poppins" panose="00000500000000000000" pitchFamily="2" charset="0"/>
              </a:rPr>
            </a:br>
            <a:r>
              <a:rPr lang="en-US" sz="1500">
                <a:solidFill>
                  <a:srgbClr val="191446"/>
                </a:solidFill>
                <a:latin typeface="Poppins"/>
                <a:ea typeface="Calibri" panose="020F0502020204030204" pitchFamily="34" charset="0"/>
                <a:cs typeface="Poppins"/>
              </a:rPr>
              <a:t>Simple, flexible tools for archivists to use for a variety</a:t>
            </a:r>
            <a:br>
              <a:rPr lang="en-US" sz="1500">
                <a:latin typeface="Poppins" panose="00000500000000000000" pitchFamily="2" charset="0"/>
                <a:ea typeface="Calibri" panose="020F0502020204030204" pitchFamily="34" charset="0"/>
                <a:cs typeface="Poppins" panose="00000500000000000000" pitchFamily="2" charset="0"/>
              </a:rPr>
            </a:br>
            <a:r>
              <a:rPr lang="en-US" sz="1500">
                <a:solidFill>
                  <a:srgbClr val="191446"/>
                </a:solidFill>
                <a:latin typeface="Poppins"/>
                <a:ea typeface="Calibri" panose="020F0502020204030204" pitchFamily="34" charset="0"/>
                <a:cs typeface="Poppins"/>
              </a:rPr>
              <a:t>of transfer situations</a:t>
            </a:r>
          </a:p>
          <a:p>
            <a:pPr marL="0" indent="0">
              <a:spcBef>
                <a:spcPts val="0"/>
              </a:spcBef>
              <a:buNone/>
            </a:pPr>
            <a:br>
              <a:rPr lang="en-US" sz="1500">
                <a:latin typeface="Poppins" panose="00000500000000000000" pitchFamily="2" charset="0"/>
                <a:ea typeface="Calibri" panose="020F0502020204030204" pitchFamily="34" charset="0"/>
                <a:cs typeface="Poppins" panose="00000500000000000000" pitchFamily="2" charset="0"/>
              </a:rPr>
            </a:br>
            <a:r>
              <a:rPr lang="en-US" sz="1500">
                <a:solidFill>
                  <a:srgbClr val="191446"/>
                </a:solidFill>
                <a:latin typeface="Poppins"/>
                <a:ea typeface="Calibri" panose="020F0502020204030204" pitchFamily="34" charset="0"/>
                <a:cs typeface="Poppins"/>
              </a:rPr>
              <a:t>Mechanisms to verify transfer and streamline coordination with stakeholders</a:t>
            </a:r>
          </a:p>
          <a:p>
            <a:pPr marL="179546" indent="-179546"/>
            <a:endParaRPr lang="en-US" sz="1350">
              <a:solidFill>
                <a:srgbClr val="191446"/>
              </a:solidFill>
              <a:latin typeface="Poppins" panose="00000500000000000000" pitchFamily="2" charset="0"/>
              <a:cs typeface="Poppins" panose="00000500000000000000" pitchFamily="2" charset="0"/>
            </a:endParaRPr>
          </a:p>
        </p:txBody>
      </p:sp>
      <p:sp>
        <p:nvSpPr>
          <p:cNvPr id="3" name="Text Placeholder 3">
            <a:extLst>
              <a:ext uri="{FF2B5EF4-FFF2-40B4-BE49-F238E27FC236}">
                <a16:creationId xmlns:a16="http://schemas.microsoft.com/office/drawing/2014/main" id="{A6AFCF16-E8A0-4153-DD2D-F783ED53C0FA}"/>
              </a:ext>
            </a:extLst>
          </p:cNvPr>
          <p:cNvSpPr txBox="1">
            <a:spLocks/>
          </p:cNvSpPr>
          <p:nvPr/>
        </p:nvSpPr>
        <p:spPr>
          <a:xfrm>
            <a:off x="0" y="0"/>
            <a:ext cx="6305107"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latin typeface="Poppins"/>
                <a:cs typeface="Poppins"/>
              </a:rPr>
              <a:t>Ideation</a:t>
            </a:r>
          </a:p>
        </p:txBody>
      </p:sp>
    </p:spTree>
    <p:extLst>
      <p:ext uri="{BB962C8B-B14F-4D97-AF65-F5344CB8AC3E}">
        <p14:creationId xmlns:p14="http://schemas.microsoft.com/office/powerpoint/2010/main" val="312673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3C7ECD-69E9-A310-489F-C5C00C1D7E6F}"/>
              </a:ext>
            </a:extLst>
          </p:cNvPr>
          <p:cNvSpPr>
            <a:spLocks noGrp="1"/>
          </p:cNvSpPr>
          <p:nvPr>
            <p:ph type="body" sz="quarter" idx="12"/>
          </p:nvPr>
        </p:nvSpPr>
        <p:spPr>
          <a:xfrm>
            <a:off x="232286" y="839842"/>
            <a:ext cx="5377777" cy="1649336"/>
          </a:xfrm>
        </p:spPr>
        <p:txBody>
          <a:bodyPr vert="horz" lIns="270000" tIns="270000" rIns="270000" bIns="0" anchor="t"/>
          <a:lstStyle/>
          <a:p>
            <a:pPr marL="179546" indent="-179546"/>
            <a:r>
              <a:rPr lang="en-US" sz="1500">
                <a:solidFill>
                  <a:srgbClr val="191446"/>
                </a:solidFill>
                <a:latin typeface="Poppins"/>
                <a:cs typeface="Calibri"/>
              </a:rPr>
              <a:t>Stakeholder in the transfer process initiates a transfer</a:t>
            </a:r>
            <a:endParaRPr lang="en-US"/>
          </a:p>
          <a:p>
            <a:pPr marL="179546" indent="-179546"/>
            <a:r>
              <a:rPr lang="en-US" sz="1500">
                <a:solidFill>
                  <a:srgbClr val="191446"/>
                </a:solidFill>
                <a:latin typeface="Poppins"/>
                <a:cs typeface="Calibri"/>
              </a:rPr>
              <a:t>Eligible records are selected and organized into a transfer package</a:t>
            </a:r>
            <a:endParaRPr lang="en-US" sz="1500" b="1">
              <a:solidFill>
                <a:srgbClr val="191446"/>
              </a:solidFill>
              <a:latin typeface="Poppins"/>
              <a:cs typeface="Calibri"/>
            </a:endParaRPr>
          </a:p>
          <a:p>
            <a:pPr marL="179546" indent="-179546"/>
            <a:r>
              <a:rPr lang="en-US" sz="1500">
                <a:solidFill>
                  <a:srgbClr val="191446"/>
                </a:solidFill>
                <a:latin typeface="Poppins"/>
                <a:cs typeface="Calibri"/>
              </a:rPr>
              <a:t>Physical exchange of custody of the transfer package</a:t>
            </a:r>
          </a:p>
          <a:p>
            <a:pPr marL="179546" indent="-179546"/>
            <a:r>
              <a:rPr lang="en-US" sz="1500">
                <a:solidFill>
                  <a:srgbClr val="191446"/>
                </a:solidFill>
                <a:latin typeface="Poppins"/>
                <a:cs typeface="Calibri"/>
              </a:rPr>
              <a:t>Verification mechanisms used to confirm authenticity and integrity</a:t>
            </a:r>
          </a:p>
          <a:p>
            <a:pPr marL="179546" indent="-179546"/>
            <a:r>
              <a:rPr lang="en-US" sz="1500">
                <a:solidFill>
                  <a:srgbClr val="191446"/>
                </a:solidFill>
                <a:latin typeface="Poppins"/>
                <a:cs typeface="Calibri"/>
              </a:rPr>
              <a:t>Stakeholder sign off on the legal and intellectual transfer  </a:t>
            </a:r>
          </a:p>
        </p:txBody>
      </p:sp>
      <p:pic>
        <p:nvPicPr>
          <p:cNvPr id="5" name="Google Shape;284;p41">
            <a:extLst>
              <a:ext uri="{FF2B5EF4-FFF2-40B4-BE49-F238E27FC236}">
                <a16:creationId xmlns:a16="http://schemas.microsoft.com/office/drawing/2014/main" id="{FD30C00A-C5C7-5048-51BB-7A77542D409F}"/>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pic>
        <p:nvPicPr>
          <p:cNvPr id="11" name="Picture 5" descr="Diagram&#10;&#10;Description automatically generated">
            <a:extLst>
              <a:ext uri="{FF2B5EF4-FFF2-40B4-BE49-F238E27FC236}">
                <a16:creationId xmlns:a16="http://schemas.microsoft.com/office/drawing/2014/main" id="{B09B65C8-3E84-034B-B412-A65CB01E8B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7111" y="1009526"/>
            <a:ext cx="1468840" cy="2648198"/>
          </a:xfrm>
          <a:prstGeom prst="rect">
            <a:avLst/>
          </a:prstGeom>
        </p:spPr>
      </p:pic>
      <p:sp>
        <p:nvSpPr>
          <p:cNvPr id="3" name="TextBox 2">
            <a:extLst>
              <a:ext uri="{FF2B5EF4-FFF2-40B4-BE49-F238E27FC236}">
                <a16:creationId xmlns:a16="http://schemas.microsoft.com/office/drawing/2014/main" id="{D2C43F8B-72C9-886A-5ABF-265FF41C658D}"/>
              </a:ext>
            </a:extLst>
          </p:cNvPr>
          <p:cNvSpPr txBox="1"/>
          <p:nvPr/>
        </p:nvSpPr>
        <p:spPr>
          <a:xfrm>
            <a:off x="5897335" y="3637870"/>
            <a:ext cx="172198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050" err="1">
                <a:solidFill>
                  <a:srgbClr val="50378C"/>
                </a:solidFill>
                <a:latin typeface="Calibri"/>
                <a:cs typeface="Calibri"/>
              </a:rPr>
              <a:t>MoVE</a:t>
            </a:r>
            <a:r>
              <a:rPr lang="en-US" sz="1050">
                <a:solidFill>
                  <a:srgbClr val="50378C"/>
                </a:solidFill>
                <a:latin typeface="Calibri"/>
                <a:cs typeface="Calibri"/>
              </a:rPr>
              <a:t>-IT  Transfer Model</a:t>
            </a:r>
            <a:endParaRPr lang="en-US" sz="1350">
              <a:solidFill>
                <a:srgbClr val="50378C"/>
              </a:solidFill>
              <a:latin typeface="Calibri"/>
              <a:cs typeface="Calibri"/>
            </a:endParaRPr>
          </a:p>
        </p:txBody>
      </p:sp>
      <p:sp>
        <p:nvSpPr>
          <p:cNvPr id="14" name="Text Placeholder 3">
            <a:extLst>
              <a:ext uri="{FF2B5EF4-FFF2-40B4-BE49-F238E27FC236}">
                <a16:creationId xmlns:a16="http://schemas.microsoft.com/office/drawing/2014/main" id="{10A8EDE2-E6F5-79FC-785A-471C06A1EA30}"/>
              </a:ext>
            </a:extLst>
          </p:cNvPr>
          <p:cNvSpPr txBox="1">
            <a:spLocks/>
          </p:cNvSpPr>
          <p:nvPr/>
        </p:nvSpPr>
        <p:spPr>
          <a:xfrm>
            <a:off x="0" y="0"/>
            <a:ext cx="6305107"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solidFill>
                  <a:srgbClr val="272352"/>
                </a:solidFill>
                <a:latin typeface="Poppins"/>
                <a:ea typeface="Cambria"/>
                <a:cs typeface="Poppins"/>
              </a:rPr>
              <a:t>Transfer Options and Strategies</a:t>
            </a:r>
            <a:endParaRPr lang="en-US" sz="2100">
              <a:solidFill>
                <a:srgbClr val="272352"/>
              </a:solidFill>
              <a:latin typeface="Poppins"/>
              <a:cs typeface="Poppins"/>
            </a:endParaRPr>
          </a:p>
        </p:txBody>
      </p:sp>
      <p:sp>
        <p:nvSpPr>
          <p:cNvPr id="17" name="Rectangle 16">
            <a:extLst>
              <a:ext uri="{FF2B5EF4-FFF2-40B4-BE49-F238E27FC236}">
                <a16:creationId xmlns:a16="http://schemas.microsoft.com/office/drawing/2014/main" id="{8D6EEAC8-A53B-16DA-89BB-A7AE6B150AEE}"/>
              </a:ext>
            </a:extLst>
          </p:cNvPr>
          <p:cNvSpPr/>
          <p:nvPr/>
        </p:nvSpPr>
        <p:spPr>
          <a:xfrm>
            <a:off x="452135" y="1127967"/>
            <a:ext cx="135000" cy="432000"/>
          </a:xfrm>
          <a:prstGeom prst="rect">
            <a:avLst/>
          </a:prstGeom>
          <a:solidFill>
            <a:srgbClr val="6D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18" name="Rectangle 17">
            <a:extLst>
              <a:ext uri="{FF2B5EF4-FFF2-40B4-BE49-F238E27FC236}">
                <a16:creationId xmlns:a16="http://schemas.microsoft.com/office/drawing/2014/main" id="{CEA197EC-8850-7815-47F2-1F04E9CC9DE5}"/>
              </a:ext>
            </a:extLst>
          </p:cNvPr>
          <p:cNvSpPr/>
          <p:nvPr/>
        </p:nvSpPr>
        <p:spPr>
          <a:xfrm>
            <a:off x="452135" y="1678931"/>
            <a:ext cx="135000" cy="432000"/>
          </a:xfrm>
          <a:prstGeom prst="rect">
            <a:avLst/>
          </a:prstGeom>
          <a:solidFill>
            <a:srgbClr val="29AB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19" name="Rectangle 18">
            <a:extLst>
              <a:ext uri="{FF2B5EF4-FFF2-40B4-BE49-F238E27FC236}">
                <a16:creationId xmlns:a16="http://schemas.microsoft.com/office/drawing/2014/main" id="{97E77849-A863-A526-973F-E12FACDC1D86}"/>
              </a:ext>
            </a:extLst>
          </p:cNvPr>
          <p:cNvSpPr/>
          <p:nvPr/>
        </p:nvSpPr>
        <p:spPr>
          <a:xfrm>
            <a:off x="452135" y="2248383"/>
            <a:ext cx="135000" cy="432000"/>
          </a:xfrm>
          <a:prstGeom prst="rect">
            <a:avLst/>
          </a:prstGeom>
          <a:solidFill>
            <a:srgbClr val="1B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20" name="Rectangle 19">
            <a:extLst>
              <a:ext uri="{FF2B5EF4-FFF2-40B4-BE49-F238E27FC236}">
                <a16:creationId xmlns:a16="http://schemas.microsoft.com/office/drawing/2014/main" id="{402EB46D-0298-B4E7-ED85-7EDE19159F6C}"/>
              </a:ext>
            </a:extLst>
          </p:cNvPr>
          <p:cNvSpPr/>
          <p:nvPr/>
        </p:nvSpPr>
        <p:spPr>
          <a:xfrm>
            <a:off x="452135" y="2788286"/>
            <a:ext cx="135000" cy="432000"/>
          </a:xfrm>
          <a:prstGeom prst="rect">
            <a:avLst/>
          </a:prstGeom>
          <a:solidFill>
            <a:srgbClr val="7A4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21" name="Rectangle 20">
            <a:extLst>
              <a:ext uri="{FF2B5EF4-FFF2-40B4-BE49-F238E27FC236}">
                <a16:creationId xmlns:a16="http://schemas.microsoft.com/office/drawing/2014/main" id="{B6A92F5D-1F87-FF2D-AF08-3277C874C265}"/>
              </a:ext>
            </a:extLst>
          </p:cNvPr>
          <p:cNvSpPr/>
          <p:nvPr/>
        </p:nvSpPr>
        <p:spPr>
          <a:xfrm>
            <a:off x="452135" y="3331649"/>
            <a:ext cx="135000" cy="432000"/>
          </a:xfrm>
          <a:prstGeom prst="rect">
            <a:avLst/>
          </a:prstGeom>
          <a:solidFill>
            <a:srgbClr val="C679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Tree>
    <p:extLst>
      <p:ext uri="{BB962C8B-B14F-4D97-AF65-F5344CB8AC3E}">
        <p14:creationId xmlns:p14="http://schemas.microsoft.com/office/powerpoint/2010/main" val="31518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F5983-943A-7121-BBAE-165205AAB2B5}"/>
              </a:ext>
            </a:extLst>
          </p:cNvPr>
          <p:cNvSpPr txBox="1"/>
          <p:nvPr/>
        </p:nvSpPr>
        <p:spPr>
          <a:xfrm>
            <a:off x="307300" y="1114424"/>
            <a:ext cx="4278988"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defTabSz="685800">
              <a:buFont typeface="+mj-lt"/>
              <a:buAutoNum type="arabicPeriod"/>
            </a:pPr>
            <a:r>
              <a:rPr lang="en-US">
                <a:solidFill>
                  <a:srgbClr val="191446"/>
                </a:solidFill>
                <a:latin typeface="Poppins"/>
                <a:cs typeface="Poppins"/>
              </a:rPr>
              <a:t>Initiation &amp; Packaging </a:t>
            </a:r>
          </a:p>
          <a:p>
            <a:pPr marL="342900" indent="-342900" defTabSz="685800">
              <a:buFont typeface="+mj-lt"/>
              <a:buAutoNum type="arabicPeriod"/>
            </a:pPr>
            <a:r>
              <a:rPr lang="en-US">
                <a:solidFill>
                  <a:srgbClr val="191446"/>
                </a:solidFill>
                <a:latin typeface="Poppins"/>
                <a:cs typeface="Poppins"/>
              </a:rPr>
              <a:t>Transfer</a:t>
            </a:r>
          </a:p>
          <a:p>
            <a:pPr marL="342900" indent="-342900" defTabSz="685800">
              <a:buFont typeface="+mj-lt"/>
              <a:buAutoNum type="arabicPeriod"/>
            </a:pPr>
            <a:r>
              <a:rPr lang="en-US">
                <a:solidFill>
                  <a:srgbClr val="191446"/>
                </a:solidFill>
                <a:latin typeface="Poppins"/>
                <a:cs typeface="Poppins"/>
              </a:rPr>
              <a:t>Verification &amp; Closeout</a:t>
            </a:r>
          </a:p>
        </p:txBody>
      </p:sp>
      <p:sp>
        <p:nvSpPr>
          <p:cNvPr id="7" name="Text Placeholder 3">
            <a:extLst>
              <a:ext uri="{FF2B5EF4-FFF2-40B4-BE49-F238E27FC236}">
                <a16:creationId xmlns:a16="http://schemas.microsoft.com/office/drawing/2014/main" id="{603D529D-E593-1C67-8588-08F66A6D1353}"/>
              </a:ext>
            </a:extLst>
          </p:cNvPr>
          <p:cNvSpPr txBox="1">
            <a:spLocks/>
          </p:cNvSpPr>
          <p:nvPr/>
        </p:nvSpPr>
        <p:spPr>
          <a:xfrm>
            <a:off x="0" y="0"/>
            <a:ext cx="6305107"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solidFill>
                  <a:srgbClr val="272352"/>
                </a:solidFill>
                <a:latin typeface="Poppins"/>
                <a:ea typeface="Cambria"/>
                <a:cs typeface="Poppins"/>
              </a:rPr>
              <a:t>IDEA BOARD PLACEHOLDER</a:t>
            </a:r>
            <a:endParaRPr lang="en-US" sz="2100">
              <a:solidFill>
                <a:srgbClr val="272352"/>
              </a:solidFill>
              <a:latin typeface="Poppins"/>
              <a:cs typeface="Poppins"/>
            </a:endParaRPr>
          </a:p>
        </p:txBody>
      </p:sp>
      <p:pic>
        <p:nvPicPr>
          <p:cNvPr id="8" name="Google Shape;284;p41">
            <a:extLst>
              <a:ext uri="{FF2B5EF4-FFF2-40B4-BE49-F238E27FC236}">
                <a16:creationId xmlns:a16="http://schemas.microsoft.com/office/drawing/2014/main" id="{CDBC7062-2FE0-8476-DCF1-C300E5C746A2}"/>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Tree>
    <p:extLst>
      <p:ext uri="{BB962C8B-B14F-4D97-AF65-F5344CB8AC3E}">
        <p14:creationId xmlns:p14="http://schemas.microsoft.com/office/powerpoint/2010/main" val="397853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1A8B9E-E7C2-4D97-97FC-BE7CBFD75C1B}"/>
              </a:ext>
            </a:extLst>
          </p:cNvPr>
          <p:cNvSpPr>
            <a:spLocks noGrp="1"/>
          </p:cNvSpPr>
          <p:nvPr>
            <p:ph type="body" sz="quarter" idx="13"/>
          </p:nvPr>
        </p:nvSpPr>
        <p:spPr>
          <a:xfrm>
            <a:off x="1" y="1873531"/>
            <a:ext cx="4357688" cy="1069694"/>
          </a:xfrm>
        </p:spPr>
        <p:txBody>
          <a:bodyPr vert="horz" lIns="270000" tIns="324000" rIns="540000" bIns="0" anchor="t"/>
          <a:lstStyle/>
          <a:p>
            <a:r>
              <a:rPr lang="en-US">
                <a:latin typeface="Poppins" panose="00000500000000000000" pitchFamily="2" charset="0"/>
                <a:cs typeface="Poppins" panose="00000500000000000000" pitchFamily="2" charset="0"/>
              </a:rPr>
              <a:t>Thank you!</a:t>
            </a:r>
            <a:endParaRPr lang="en-US" sz="1200">
              <a:latin typeface="Poppins" panose="00000500000000000000" pitchFamily="2" charset="0"/>
              <a:cs typeface="Poppins" panose="00000500000000000000" pitchFamily="2" charset="0"/>
            </a:endParaRPr>
          </a:p>
        </p:txBody>
      </p:sp>
      <p:pic>
        <p:nvPicPr>
          <p:cNvPr id="4" name="Google Shape;284;p41">
            <a:extLst>
              <a:ext uri="{FF2B5EF4-FFF2-40B4-BE49-F238E27FC236}">
                <a16:creationId xmlns:a16="http://schemas.microsoft.com/office/drawing/2014/main" id="{3E5A0E72-EF38-1F3D-3C2C-737622AA4E42}"/>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Tree>
    <p:extLst>
      <p:ext uri="{BB962C8B-B14F-4D97-AF65-F5344CB8AC3E}">
        <p14:creationId xmlns:p14="http://schemas.microsoft.com/office/powerpoint/2010/main" val="128667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F7AC2BF-86A3-1F82-6EF0-AECA1E6FF75D}"/>
              </a:ext>
            </a:extLst>
          </p:cNvPr>
          <p:cNvSpPr/>
          <p:nvPr/>
        </p:nvSpPr>
        <p:spPr>
          <a:xfrm>
            <a:off x="3815542" y="3222873"/>
            <a:ext cx="3420573" cy="878582"/>
          </a:xfrm>
          <a:prstGeom prst="rect">
            <a:avLst/>
          </a:prstGeom>
          <a:gradFill flip="none" rotWithShape="1">
            <a:gsLst>
              <a:gs pos="50000">
                <a:srgbClr val="2A539F"/>
              </a:gs>
              <a:gs pos="0">
                <a:srgbClr val="70C2B0"/>
              </a:gs>
              <a:gs pos="100000">
                <a:srgbClr val="A6679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18" name="TextBox 17">
            <a:extLst>
              <a:ext uri="{FF2B5EF4-FFF2-40B4-BE49-F238E27FC236}">
                <a16:creationId xmlns:a16="http://schemas.microsoft.com/office/drawing/2014/main" id="{1A8CAD54-12FB-7460-4709-9A891578964A}"/>
              </a:ext>
            </a:extLst>
          </p:cNvPr>
          <p:cNvSpPr txBox="1"/>
          <p:nvPr/>
        </p:nvSpPr>
        <p:spPr>
          <a:xfrm>
            <a:off x="793633" y="1151127"/>
            <a:ext cx="5271801" cy="1546577"/>
          </a:xfrm>
          <a:prstGeom prst="rect">
            <a:avLst/>
          </a:prstGeom>
          <a:noFill/>
        </p:spPr>
        <p:txBody>
          <a:bodyPr wrap="square">
            <a:spAutoFit/>
          </a:bodyPr>
          <a:lstStyle/>
          <a:p>
            <a:pPr defTabSz="685800">
              <a:defRPr/>
            </a:pPr>
            <a:r>
              <a:rPr lang="en-US" sz="1350">
                <a:solidFill>
                  <a:srgbClr val="191446"/>
                </a:solidFill>
                <a:latin typeface="Poppins" panose="00000500000000000000" pitchFamily="2" charset="0"/>
                <a:cs typeface="Poppins" panose="00000500000000000000" pitchFamily="2" charset="0"/>
              </a:rPr>
              <a:t>Build your M365 and records preservation expertise</a:t>
            </a:r>
          </a:p>
          <a:p>
            <a:pPr defTabSz="685800">
              <a:defRPr/>
            </a:pPr>
            <a:endParaRPr lang="en-US" sz="1350">
              <a:solidFill>
                <a:srgbClr val="191446"/>
              </a:solidFill>
              <a:latin typeface="Poppins" panose="00000500000000000000" pitchFamily="2" charset="0"/>
              <a:cs typeface="Poppins" panose="00000500000000000000" pitchFamily="2" charset="0"/>
            </a:endParaRPr>
          </a:p>
          <a:p>
            <a:pPr defTabSz="685800">
              <a:defRPr/>
            </a:pPr>
            <a:r>
              <a:rPr lang="en-US" sz="1350">
                <a:solidFill>
                  <a:srgbClr val="191446"/>
                </a:solidFill>
                <a:latin typeface="Poppins" panose="00000500000000000000" pitchFamily="2" charset="0"/>
                <a:cs typeface="Poppins" panose="00000500000000000000" pitchFamily="2" charset="0"/>
              </a:rPr>
              <a:t>Collaborate with like-minded organizations</a:t>
            </a:r>
          </a:p>
          <a:p>
            <a:pPr defTabSz="685800">
              <a:defRPr/>
            </a:pPr>
            <a:endParaRPr lang="en-US" sz="1350">
              <a:solidFill>
                <a:srgbClr val="191446"/>
              </a:solidFill>
              <a:latin typeface="Poppins" panose="00000500000000000000" pitchFamily="2" charset="0"/>
              <a:cs typeface="Poppins" panose="00000500000000000000" pitchFamily="2" charset="0"/>
            </a:endParaRPr>
          </a:p>
          <a:p>
            <a:pPr defTabSz="685800">
              <a:defRPr/>
            </a:pPr>
            <a:r>
              <a:rPr lang="en-US" sz="1350">
                <a:solidFill>
                  <a:srgbClr val="191446"/>
                </a:solidFill>
                <a:latin typeface="Poppins" panose="00000500000000000000" pitchFamily="2" charset="0"/>
                <a:cs typeface="Poppins" panose="00000500000000000000" pitchFamily="2" charset="0"/>
              </a:rPr>
              <a:t>Keep up to date with the latest innovations</a:t>
            </a:r>
          </a:p>
          <a:p>
            <a:pPr defTabSz="685800">
              <a:defRPr/>
            </a:pPr>
            <a:endParaRPr lang="en-US" sz="1350">
              <a:solidFill>
                <a:srgbClr val="191446"/>
              </a:solidFill>
              <a:latin typeface="Poppins" panose="00000500000000000000" pitchFamily="2" charset="0"/>
              <a:cs typeface="Poppins" panose="00000500000000000000" pitchFamily="2" charset="0"/>
            </a:endParaRPr>
          </a:p>
          <a:p>
            <a:pPr defTabSz="685800">
              <a:defRPr/>
            </a:pPr>
            <a:r>
              <a:rPr lang="en-US" sz="1350" b="1">
                <a:solidFill>
                  <a:srgbClr val="191446"/>
                </a:solidFill>
                <a:latin typeface="Poppins" panose="00000500000000000000" pitchFamily="2" charset="0"/>
                <a:cs typeface="Poppins" panose="00000500000000000000" pitchFamily="2" charset="0"/>
              </a:rPr>
              <a:t>Get hands-on: </a:t>
            </a:r>
            <a:r>
              <a:rPr lang="en-US" sz="1350">
                <a:solidFill>
                  <a:srgbClr val="191446"/>
                </a:solidFill>
                <a:latin typeface="Poppins" panose="00000500000000000000" pitchFamily="2" charset="0"/>
                <a:cs typeface="Poppins" panose="00000500000000000000" pitchFamily="2" charset="0"/>
              </a:rPr>
              <a:t>be part of our Preserve365 product trial</a:t>
            </a:r>
          </a:p>
        </p:txBody>
      </p:sp>
      <p:grpSp>
        <p:nvGrpSpPr>
          <p:cNvPr id="19" name="Group 18">
            <a:extLst>
              <a:ext uri="{FF2B5EF4-FFF2-40B4-BE49-F238E27FC236}">
                <a16:creationId xmlns:a16="http://schemas.microsoft.com/office/drawing/2014/main" id="{DABF2DED-08BA-19A4-8074-8EBF00719A5A}"/>
              </a:ext>
            </a:extLst>
          </p:cNvPr>
          <p:cNvGrpSpPr/>
          <p:nvPr/>
        </p:nvGrpSpPr>
        <p:grpSpPr>
          <a:xfrm>
            <a:off x="4246774" y="3405518"/>
            <a:ext cx="3690195" cy="483893"/>
            <a:chOff x="218035" y="3869706"/>
            <a:chExt cx="4920260" cy="645190"/>
          </a:xfrm>
        </p:grpSpPr>
        <p:pic>
          <p:nvPicPr>
            <p:cNvPr id="20" name="Graphic 19" descr="Circle with left arrow with solid fill">
              <a:extLst>
                <a:ext uri="{FF2B5EF4-FFF2-40B4-BE49-F238E27FC236}">
                  <a16:creationId xmlns:a16="http://schemas.microsoft.com/office/drawing/2014/main" id="{9DBCEEF5-5BE7-C6FF-3675-9114351DE0D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218035" y="3869706"/>
              <a:ext cx="645190" cy="645190"/>
            </a:xfrm>
            <a:prstGeom prst="rect">
              <a:avLst/>
            </a:prstGeom>
          </p:spPr>
        </p:pic>
        <p:sp>
          <p:nvSpPr>
            <p:cNvPr id="24" name="TextBox 23">
              <a:extLst>
                <a:ext uri="{FF2B5EF4-FFF2-40B4-BE49-F238E27FC236}">
                  <a16:creationId xmlns:a16="http://schemas.microsoft.com/office/drawing/2014/main" id="{8B0A77FA-521D-ACEE-F790-085CD1A4AFAA}"/>
                </a:ext>
              </a:extLst>
            </p:cNvPr>
            <p:cNvSpPr txBox="1"/>
            <p:nvPr/>
          </p:nvSpPr>
          <p:spPr>
            <a:xfrm>
              <a:off x="951054" y="3901195"/>
              <a:ext cx="4187241" cy="553997"/>
            </a:xfrm>
            <a:prstGeom prst="rect">
              <a:avLst/>
            </a:prstGeom>
            <a:noFill/>
          </p:spPr>
          <p:txBody>
            <a:bodyPr wrap="square">
              <a:spAutoFit/>
            </a:bodyPr>
            <a:lstStyle/>
            <a:p>
              <a:pPr defTabSz="685783">
                <a:defRPr/>
              </a:pPr>
              <a:r>
                <a:rPr lang="en-US" sz="2100" b="1">
                  <a:solidFill>
                    <a:srgbClr val="FFFFFF"/>
                  </a:solidFill>
                  <a:latin typeface="Calibri Light" panose="020F0302020204030204" pitchFamily="34" charset="0"/>
                  <a:cs typeface="Calibri Light" panose="020F0302020204030204" pitchFamily="34" charset="0"/>
                </a:rPr>
                <a:t>Scan to Sign Up</a:t>
              </a:r>
            </a:p>
          </p:txBody>
        </p:sp>
      </p:grpSp>
      <p:sp>
        <p:nvSpPr>
          <p:cNvPr id="28" name="Oval 27">
            <a:extLst>
              <a:ext uri="{FF2B5EF4-FFF2-40B4-BE49-F238E27FC236}">
                <a16:creationId xmlns:a16="http://schemas.microsoft.com/office/drawing/2014/main" id="{5D2CF19C-831D-867B-DDAF-6FD993AB030B}"/>
              </a:ext>
            </a:extLst>
          </p:cNvPr>
          <p:cNvSpPr/>
          <p:nvPr/>
        </p:nvSpPr>
        <p:spPr>
          <a:xfrm>
            <a:off x="327484" y="1078501"/>
            <a:ext cx="385433" cy="385433"/>
          </a:xfrm>
          <a:prstGeom prst="ellipse">
            <a:avLst/>
          </a:prstGeom>
          <a:solidFill>
            <a:srgbClr val="81CF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29" name="Oval 28">
            <a:extLst>
              <a:ext uri="{FF2B5EF4-FFF2-40B4-BE49-F238E27FC236}">
                <a16:creationId xmlns:a16="http://schemas.microsoft.com/office/drawing/2014/main" id="{D306D893-AA94-BB20-5348-CDF23D09F7F5}"/>
              </a:ext>
            </a:extLst>
          </p:cNvPr>
          <p:cNvSpPr/>
          <p:nvPr/>
        </p:nvSpPr>
        <p:spPr>
          <a:xfrm>
            <a:off x="327484" y="1507036"/>
            <a:ext cx="385433" cy="385433"/>
          </a:xfrm>
          <a:prstGeom prst="ellipse">
            <a:avLst/>
          </a:prstGeom>
          <a:solidFill>
            <a:srgbClr val="1DA7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30" name="Oval 29">
            <a:extLst>
              <a:ext uri="{FF2B5EF4-FFF2-40B4-BE49-F238E27FC236}">
                <a16:creationId xmlns:a16="http://schemas.microsoft.com/office/drawing/2014/main" id="{8C13CC6C-A459-2E03-20FE-6B4F263073B8}"/>
              </a:ext>
            </a:extLst>
          </p:cNvPr>
          <p:cNvSpPr/>
          <p:nvPr/>
        </p:nvSpPr>
        <p:spPr>
          <a:xfrm>
            <a:off x="324895" y="1930701"/>
            <a:ext cx="385433" cy="385433"/>
          </a:xfrm>
          <a:prstGeom prst="ellipse">
            <a:avLst/>
          </a:prstGeom>
          <a:solidFill>
            <a:srgbClr val="2458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31" name="Oval 30">
            <a:extLst>
              <a:ext uri="{FF2B5EF4-FFF2-40B4-BE49-F238E27FC236}">
                <a16:creationId xmlns:a16="http://schemas.microsoft.com/office/drawing/2014/main" id="{476485E0-DF1F-A32E-2470-907294301A1E}"/>
              </a:ext>
            </a:extLst>
          </p:cNvPr>
          <p:cNvSpPr/>
          <p:nvPr/>
        </p:nvSpPr>
        <p:spPr>
          <a:xfrm>
            <a:off x="326207" y="2353819"/>
            <a:ext cx="385433" cy="385433"/>
          </a:xfrm>
          <a:prstGeom prst="ellipse">
            <a:avLst/>
          </a:prstGeom>
          <a:solidFill>
            <a:srgbClr val="7A48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pic>
        <p:nvPicPr>
          <p:cNvPr id="33" name="Graphic 32" descr="Teacher with solid fill">
            <a:extLst>
              <a:ext uri="{FF2B5EF4-FFF2-40B4-BE49-F238E27FC236}">
                <a16:creationId xmlns:a16="http://schemas.microsoft.com/office/drawing/2014/main" id="{CAB2A9EE-593D-A5AA-31AF-6142DCAB6DD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84565" y="1143073"/>
            <a:ext cx="254654" cy="254654"/>
          </a:xfrm>
          <a:prstGeom prst="rect">
            <a:avLst/>
          </a:prstGeom>
        </p:spPr>
      </p:pic>
      <p:pic>
        <p:nvPicPr>
          <p:cNvPr id="34" name="Graphic 33" descr="Users with solid fill">
            <a:extLst>
              <a:ext uri="{FF2B5EF4-FFF2-40B4-BE49-F238E27FC236}">
                <a16:creationId xmlns:a16="http://schemas.microsoft.com/office/drawing/2014/main" id="{66375B11-6192-D12B-AED9-8CBDC83D498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70915" y="1537692"/>
            <a:ext cx="318683" cy="318683"/>
          </a:xfrm>
          <a:prstGeom prst="rect">
            <a:avLst/>
          </a:prstGeom>
        </p:spPr>
      </p:pic>
      <p:pic>
        <p:nvPicPr>
          <p:cNvPr id="35" name="Graphic 34" descr="Lightbulb with solid fill">
            <a:extLst>
              <a:ext uri="{FF2B5EF4-FFF2-40B4-BE49-F238E27FC236}">
                <a16:creationId xmlns:a16="http://schemas.microsoft.com/office/drawing/2014/main" id="{D4D31E30-9C22-48B7-D4B7-76EEBF0E2D7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389298" y="1982656"/>
            <a:ext cx="264593" cy="264593"/>
          </a:xfrm>
          <a:prstGeom prst="rect">
            <a:avLst/>
          </a:prstGeom>
        </p:spPr>
      </p:pic>
      <p:pic>
        <p:nvPicPr>
          <p:cNvPr id="36" name="Graphic 35" descr="Raised hand with solid fill">
            <a:extLst>
              <a:ext uri="{FF2B5EF4-FFF2-40B4-BE49-F238E27FC236}">
                <a16:creationId xmlns:a16="http://schemas.microsoft.com/office/drawing/2014/main" id="{B6488075-A985-7EBC-3910-FAB3B48B38D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394978" y="2419382"/>
            <a:ext cx="268304" cy="268304"/>
          </a:xfrm>
          <a:prstGeom prst="rect">
            <a:avLst/>
          </a:prstGeom>
        </p:spPr>
      </p:pic>
      <p:sp>
        <p:nvSpPr>
          <p:cNvPr id="7" name="Rectangle: Rounded Corners 6">
            <a:extLst>
              <a:ext uri="{FF2B5EF4-FFF2-40B4-BE49-F238E27FC236}">
                <a16:creationId xmlns:a16="http://schemas.microsoft.com/office/drawing/2014/main" id="{0F8FC9CD-D338-E1C3-2E2A-CCF986219DD4}"/>
              </a:ext>
            </a:extLst>
          </p:cNvPr>
          <p:cNvSpPr/>
          <p:nvPr/>
        </p:nvSpPr>
        <p:spPr>
          <a:xfrm>
            <a:off x="6859893" y="2160134"/>
            <a:ext cx="1937672" cy="1906454"/>
          </a:xfrm>
          <a:prstGeom prst="roundRect">
            <a:avLst/>
          </a:prstGeom>
          <a:solidFill>
            <a:schemeClr val="tx1"/>
          </a:solidFill>
          <a:ln w="76200">
            <a:solidFill>
              <a:srgbClr val="A1669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pic>
        <p:nvPicPr>
          <p:cNvPr id="6" name="Picture 5">
            <a:extLst>
              <a:ext uri="{FF2B5EF4-FFF2-40B4-BE49-F238E27FC236}">
                <a16:creationId xmlns:a16="http://schemas.microsoft.com/office/drawing/2014/main" id="{72840A3C-459D-2449-5053-3FE8D71655D4}"/>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7027936" y="2321870"/>
            <a:ext cx="1609886" cy="1609886"/>
          </a:xfrm>
          <a:prstGeom prst="rect">
            <a:avLst/>
          </a:prstGeom>
        </p:spPr>
      </p:pic>
      <p:pic>
        <p:nvPicPr>
          <p:cNvPr id="21" name="Google Shape;284;p41">
            <a:extLst>
              <a:ext uri="{FF2B5EF4-FFF2-40B4-BE49-F238E27FC236}">
                <a16:creationId xmlns:a16="http://schemas.microsoft.com/office/drawing/2014/main" id="{D4D8B8DF-104F-52E7-8A92-5640813926D3}"/>
              </a:ext>
            </a:extLst>
          </p:cNvPr>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pic>
        <p:nvPicPr>
          <p:cNvPr id="22" name="Picture 21">
            <a:extLst>
              <a:ext uri="{FF2B5EF4-FFF2-40B4-BE49-F238E27FC236}">
                <a16:creationId xmlns:a16="http://schemas.microsoft.com/office/drawing/2014/main" id="{CB1E74C4-DAFE-FA2C-3C40-165959F1E447}"/>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64024" y="4154319"/>
            <a:ext cx="2281002" cy="928812"/>
          </a:xfrm>
          <a:prstGeom prst="rect">
            <a:avLst/>
          </a:prstGeom>
        </p:spPr>
      </p:pic>
      <p:sp>
        <p:nvSpPr>
          <p:cNvPr id="2" name="Text Placeholder 3">
            <a:extLst>
              <a:ext uri="{FF2B5EF4-FFF2-40B4-BE49-F238E27FC236}">
                <a16:creationId xmlns:a16="http://schemas.microsoft.com/office/drawing/2014/main" id="{0E4A9EB7-16FB-4FE4-704C-897C4A428E76}"/>
              </a:ext>
            </a:extLst>
          </p:cNvPr>
          <p:cNvSpPr txBox="1">
            <a:spLocks/>
          </p:cNvSpPr>
          <p:nvPr/>
        </p:nvSpPr>
        <p:spPr>
          <a:xfrm>
            <a:off x="0" y="0"/>
            <a:ext cx="9686925"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kern="0">
                <a:latin typeface="Poppins"/>
                <a:cs typeface="Calibri Light"/>
              </a:rPr>
              <a:t>Join our early access group and learn more about Preserve365</a:t>
            </a:r>
          </a:p>
        </p:txBody>
      </p:sp>
    </p:spTree>
    <p:extLst>
      <p:ext uri="{BB962C8B-B14F-4D97-AF65-F5344CB8AC3E}">
        <p14:creationId xmlns:p14="http://schemas.microsoft.com/office/powerpoint/2010/main" val="2514128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0"/>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4" y="3"/>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028702" y="220906"/>
            <a:ext cx="7421963" cy="775252"/>
          </a:xfrm>
        </p:spPr>
        <p:txBody>
          <a:bodyPr>
            <a:normAutofit/>
          </a:bodyPr>
          <a:lstStyle/>
          <a:p>
            <a:r>
              <a:rPr lang="en-US" sz="2775" dirty="0">
                <a:solidFill>
                  <a:srgbClr val="FFFFFF"/>
                </a:solidFill>
              </a:rPr>
              <a:t>Upcoming Webinars </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028699" y="1366407"/>
            <a:ext cx="7320396" cy="3161545"/>
          </a:xfrm>
        </p:spPr>
        <p:txBody>
          <a:bodyPr anchor="ctr">
            <a:normAutofit/>
          </a:bodyPr>
          <a:lstStyle/>
          <a:p>
            <a:pPr marL="257168" indent="-257168">
              <a:buFont typeface="Arial"/>
              <a:buChar char="•"/>
              <a:defRPr/>
            </a:pPr>
            <a:r>
              <a:rPr lang="en-US" sz="1800" dirty="0">
                <a:solidFill>
                  <a:prstClr val="black"/>
                </a:solidFill>
                <a:latin typeface="Calibri" panose="020F0502020204030204"/>
              </a:rPr>
              <a:t>November -  “In Conversation With...“</a:t>
            </a:r>
            <a:br>
              <a:rPr lang="en-US" sz="1800" dirty="0">
                <a:solidFill>
                  <a:prstClr val="black"/>
                </a:solidFill>
                <a:latin typeface="Calibri" panose="020F0502020204030204"/>
              </a:rPr>
            </a:br>
            <a:r>
              <a:rPr lang="en-US" sz="1800" dirty="0">
                <a:solidFill>
                  <a:prstClr val="black"/>
                </a:solidFill>
                <a:latin typeface="Calibri" panose="020F0502020204030204"/>
              </a:rPr>
              <a:t>Hilda T. Ayala-Gonzalez Discusses the Archives of Puerto Rico</a:t>
            </a:r>
          </a:p>
          <a:p>
            <a:pPr marL="342892" lvl="1" indent="0">
              <a:spcBef>
                <a:spcPts val="750"/>
              </a:spcBef>
              <a:buNone/>
              <a:defRPr/>
            </a:pPr>
            <a:r>
              <a:rPr lang="en-US" sz="1200" dirty="0">
                <a:solidFill>
                  <a:srgbClr val="1F497D"/>
                </a:solidFill>
                <a:latin typeface="Calibri" panose="020F0502020204030204"/>
              </a:rPr>
              <a:t>For registration information </a:t>
            </a:r>
          </a:p>
          <a:p>
            <a:pPr marL="342892" lvl="1" indent="0">
              <a:spcBef>
                <a:spcPts val="750"/>
              </a:spcBef>
              <a:buNone/>
              <a:defRPr/>
            </a:pPr>
            <a:r>
              <a:rPr lang="en-US" sz="1200" dirty="0">
                <a:solidFill>
                  <a:srgbClr val="1F497D"/>
                </a:solidFill>
                <a:latin typeface="Calibri" panose="020F0502020204030204"/>
                <a:hlinkClick r:id="rId2"/>
              </a:rPr>
              <a:t>https://www.youtube.com/watch?v=u-trGs_1Gmo&amp;list=PLospvJp0HcS88SS48w-4ruZwZNVdh7b5_&amp;index=2</a:t>
            </a:r>
            <a:endParaRPr lang="en-US" sz="1200" dirty="0">
              <a:solidFill>
                <a:srgbClr val="1F497D"/>
              </a:solidFill>
              <a:latin typeface="Calibri" panose="020F0502020204030204"/>
            </a:endParaRPr>
          </a:p>
          <a:p>
            <a:pPr marL="257168" indent="-257168">
              <a:buFont typeface="Arial"/>
              <a:buChar char="•"/>
            </a:pPr>
            <a:endParaRPr lang="en-US" sz="1350" dirty="0"/>
          </a:p>
          <a:p>
            <a:pPr marL="257168" indent="-257168">
              <a:buFont typeface="Arial"/>
              <a:buChar char="•"/>
            </a:pPr>
            <a:endParaRPr lang="en-US" sz="135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p:txBody>
          <a:bodyPr/>
          <a:lstStyle/>
          <a:p>
            <a:pPr defTabSz="685783"/>
            <a:r>
              <a:rPr lang="en-US" dirty="0">
                <a:solidFill>
                  <a:prstClr val="black">
                    <a:tint val="75000"/>
                  </a:prstClr>
                </a:solidFill>
                <a:latin typeface="Calibri" panose="020F0502020204030204"/>
              </a:rPr>
              <a:t>November 10, 2022</a:t>
            </a:r>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028701" y="1366408"/>
            <a:ext cx="7299614" cy="3553691"/>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68" indent="-257168" defTabSz="685783">
              <a:spcBef>
                <a:spcPts val="750"/>
              </a:spcBef>
              <a:buFont typeface="Arial"/>
              <a:buChar char="•"/>
            </a:pPr>
            <a:endParaRPr lang="en-US" sz="1350" dirty="0">
              <a:solidFill>
                <a:prstClr val="black"/>
              </a:solidFill>
              <a:latin typeface="Calibri" panose="020F0502020204030204"/>
            </a:endParaRPr>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3538" y="4012871"/>
            <a:ext cx="1000708" cy="891316"/>
          </a:xfrm>
          <a:prstGeom prst="rect">
            <a:avLst/>
          </a:prstGeom>
        </p:spPr>
      </p:pic>
    </p:spTree>
    <p:extLst>
      <p:ext uri="{BB962C8B-B14F-4D97-AF65-F5344CB8AC3E}">
        <p14:creationId xmlns:p14="http://schemas.microsoft.com/office/powerpoint/2010/main" val="2146998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0"/>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4" y="3"/>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028702" y="220906"/>
            <a:ext cx="7421963" cy="775252"/>
          </a:xfrm>
        </p:spPr>
        <p:txBody>
          <a:bodyPr>
            <a:normAutofit/>
          </a:bodyPr>
          <a:lstStyle/>
          <a:p>
            <a:r>
              <a:rPr lang="en-US" sz="2775" dirty="0">
                <a:solidFill>
                  <a:srgbClr val="FFFFFF"/>
                </a:solidFill>
              </a:rPr>
              <a:t>Upcoming SERI Webinars </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028699" y="1366407"/>
            <a:ext cx="7320396" cy="3161545"/>
          </a:xfrm>
        </p:spPr>
        <p:txBody>
          <a:bodyPr anchor="ctr">
            <a:normAutofit/>
          </a:bodyPr>
          <a:lstStyle/>
          <a:p>
            <a:pPr marL="257168" indent="-257168">
              <a:buFont typeface="Arial"/>
              <a:buChar char="•"/>
              <a:defRPr/>
            </a:pPr>
            <a:r>
              <a:rPr lang="en-US" dirty="0">
                <a:solidFill>
                  <a:prstClr val="black"/>
                </a:solidFill>
                <a:latin typeface="Calibri" panose="020F0502020204030204"/>
              </a:rPr>
              <a:t>Watch for upcoming schedule in 2023</a:t>
            </a:r>
          </a:p>
          <a:p>
            <a:pPr marL="342892" lvl="1" indent="0">
              <a:spcBef>
                <a:spcPts val="750"/>
              </a:spcBef>
              <a:buNone/>
              <a:defRPr/>
            </a:pPr>
            <a:r>
              <a:rPr lang="en-US" sz="1200" dirty="0">
                <a:solidFill>
                  <a:srgbClr val="1F497D"/>
                </a:solidFill>
                <a:latin typeface="Calibri" panose="020F0502020204030204"/>
              </a:rPr>
              <a:t>For registration information:</a:t>
            </a:r>
            <a:br>
              <a:rPr lang="en-US" sz="1200" dirty="0">
                <a:solidFill>
                  <a:srgbClr val="1F497D"/>
                </a:solidFill>
                <a:latin typeface="Calibri" panose="020F0502020204030204"/>
              </a:rPr>
            </a:br>
            <a:r>
              <a:rPr lang="en-US" sz="1200" dirty="0">
                <a:solidFill>
                  <a:srgbClr val="1F497D"/>
                </a:solidFill>
                <a:latin typeface="Calibri" panose="020F0502020204030204"/>
              </a:rPr>
              <a:t> </a:t>
            </a:r>
            <a:r>
              <a:rPr lang="en-US" sz="1200" dirty="0">
                <a:solidFill>
                  <a:srgbClr val="1F497D"/>
                </a:solidFill>
                <a:latin typeface="Calibri" panose="020F0502020204030204"/>
                <a:hlinkClick r:id="rId2"/>
              </a:rPr>
              <a:t>https://www.statearchivists.org/electronic-records/state-electronic-records-initiative/seri-webinars</a:t>
            </a:r>
            <a:endParaRPr lang="en-US" sz="1200" dirty="0">
              <a:solidFill>
                <a:srgbClr val="1F497D"/>
              </a:solidFill>
              <a:latin typeface="Calibri" panose="020F0502020204030204"/>
            </a:endParaRPr>
          </a:p>
          <a:p>
            <a:pPr marL="342892" lvl="1" indent="0">
              <a:spcBef>
                <a:spcPts val="750"/>
              </a:spcBef>
              <a:buNone/>
              <a:defRPr/>
            </a:pPr>
            <a:endParaRPr lang="en-US" sz="1200" dirty="0">
              <a:solidFill>
                <a:srgbClr val="1F497D"/>
              </a:solidFill>
              <a:latin typeface="Calibri" panose="020F0502020204030204"/>
              <a:hlinkClick r:id="rId3"/>
            </a:endParaRPr>
          </a:p>
          <a:p>
            <a:pPr marL="257168" indent="-257168">
              <a:buFont typeface="Arial"/>
              <a:buChar char="•"/>
            </a:pPr>
            <a:endParaRPr lang="en-US" sz="135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p:txBody>
          <a:bodyPr/>
          <a:lstStyle/>
          <a:p>
            <a:pPr defTabSz="685783"/>
            <a:r>
              <a:rPr lang="en-US" dirty="0">
                <a:solidFill>
                  <a:prstClr val="black">
                    <a:tint val="75000"/>
                  </a:prstClr>
                </a:solidFill>
                <a:latin typeface="Calibri" panose="020F0502020204030204"/>
              </a:rPr>
              <a:t>November 10, 2022</a:t>
            </a:r>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028701" y="1366408"/>
            <a:ext cx="7299614" cy="3553691"/>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68" indent="-257168" defTabSz="685783">
              <a:spcBef>
                <a:spcPts val="750"/>
              </a:spcBef>
              <a:buFont typeface="Arial"/>
              <a:buChar char="•"/>
            </a:pPr>
            <a:endParaRPr lang="en-US" sz="1350" dirty="0">
              <a:solidFill>
                <a:prstClr val="black"/>
              </a:solidFill>
              <a:latin typeface="Calibri" panose="020F0502020204030204"/>
            </a:endParaRPr>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63538" y="4012871"/>
            <a:ext cx="1000708" cy="891316"/>
          </a:xfrm>
          <a:prstGeom prst="rect">
            <a:avLst/>
          </a:prstGeom>
        </p:spPr>
      </p:pic>
    </p:spTree>
    <p:extLst>
      <p:ext uri="{BB962C8B-B14F-4D97-AF65-F5344CB8AC3E}">
        <p14:creationId xmlns:p14="http://schemas.microsoft.com/office/powerpoint/2010/main" val="127695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0B4026-A8C0-4250-9030-E6B5CFF549A6}"/>
              </a:ext>
            </a:extLst>
          </p:cNvPr>
          <p:cNvSpPr>
            <a:spLocks noGrp="1"/>
          </p:cNvSpPr>
          <p:nvPr>
            <p:ph type="body" sz="quarter" idx="12"/>
          </p:nvPr>
        </p:nvSpPr>
        <p:spPr>
          <a:xfrm>
            <a:off x="72571" y="3091233"/>
            <a:ext cx="3663950" cy="277000"/>
          </a:xfrm>
        </p:spPr>
        <p:txBody>
          <a:bodyPr/>
          <a:lstStyle/>
          <a:p>
            <a:r>
              <a:rPr lang="en-GB" sz="2175" b="1">
                <a:latin typeface="Poppins"/>
                <a:cs typeface="Poppins"/>
              </a:rPr>
              <a:t>November 10, 2022</a:t>
            </a:r>
            <a:endParaRPr lang="en-US" sz="2200" b="1">
              <a:latin typeface="Poppins" panose="00000500000000000000" pitchFamily="2" charset="0"/>
              <a:cs typeface="Poppins" panose="00000500000000000000" pitchFamily="2" charset="0"/>
            </a:endParaRPr>
          </a:p>
        </p:txBody>
      </p:sp>
      <p:sp>
        <p:nvSpPr>
          <p:cNvPr id="7" name="Text Placeholder 6">
            <a:extLst>
              <a:ext uri="{FF2B5EF4-FFF2-40B4-BE49-F238E27FC236}">
                <a16:creationId xmlns:a16="http://schemas.microsoft.com/office/drawing/2014/main" id="{AB0212E1-EB31-4664-A4FC-87ACA486D58E}"/>
              </a:ext>
            </a:extLst>
          </p:cNvPr>
          <p:cNvSpPr>
            <a:spLocks noGrp="1"/>
          </p:cNvSpPr>
          <p:nvPr>
            <p:ph type="body" sz="quarter" idx="13"/>
          </p:nvPr>
        </p:nvSpPr>
        <p:spPr>
          <a:xfrm>
            <a:off x="1" y="322913"/>
            <a:ext cx="5050973" cy="2347913"/>
          </a:xfrm>
        </p:spPr>
        <p:txBody>
          <a:bodyPr vert="horz" lIns="360000" tIns="432000" rIns="720000" bIns="0" anchor="t"/>
          <a:lstStyle/>
          <a:p>
            <a:r>
              <a:rPr lang="en-US" sz="2700" dirty="0">
                <a:latin typeface="Poppins"/>
                <a:cs typeface="Poppins"/>
              </a:rPr>
              <a:t>Continuing the Conversation: Modeling Public Sector Records-to-Archives Transfers</a:t>
            </a:r>
            <a:endParaRPr lang="en-US" dirty="0"/>
          </a:p>
        </p:txBody>
      </p:sp>
      <p:pic>
        <p:nvPicPr>
          <p:cNvPr id="2" name="Google Shape;284;p41">
            <a:extLst>
              <a:ext uri="{FF2B5EF4-FFF2-40B4-BE49-F238E27FC236}">
                <a16:creationId xmlns:a16="http://schemas.microsoft.com/office/drawing/2014/main" id="{941FA8E1-6A6E-B8A4-6E67-3536AC424E3D}"/>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Tree>
    <p:extLst>
      <p:ext uri="{BB962C8B-B14F-4D97-AF65-F5344CB8AC3E}">
        <p14:creationId xmlns:p14="http://schemas.microsoft.com/office/powerpoint/2010/main" val="277203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0"/>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4" y="3"/>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028702" y="220906"/>
            <a:ext cx="7421963" cy="775252"/>
          </a:xfrm>
        </p:spPr>
        <p:txBody>
          <a:bodyPr>
            <a:normAutofit/>
          </a:bodyPr>
          <a:lstStyle/>
          <a:p>
            <a:r>
              <a:rPr lang="en-US" sz="2775" dirty="0">
                <a:solidFill>
                  <a:srgbClr val="FFFFFF"/>
                </a:solidFill>
              </a:rPr>
              <a:t>Contact Us </a:t>
            </a:r>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028701" y="1366407"/>
            <a:ext cx="7299614" cy="3298036"/>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68" indent="-257168" defTabSz="685783">
              <a:spcBef>
                <a:spcPts val="750"/>
              </a:spcBef>
              <a:buFont typeface="Arial"/>
              <a:buChar char="•"/>
            </a:pPr>
            <a:endParaRPr lang="en-US" sz="1350" dirty="0">
              <a:solidFill>
                <a:prstClr val="black"/>
              </a:solidFill>
              <a:latin typeface="Calibri" panose="020F0502020204030204"/>
            </a:endParaRPr>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63538" y="4012871"/>
            <a:ext cx="1000708" cy="891316"/>
          </a:xfrm>
          <a:prstGeom prst="rect">
            <a:avLst/>
          </a:prstGeom>
        </p:spPr>
      </p:pic>
      <p:sp>
        <p:nvSpPr>
          <p:cNvPr id="17" name="Content Placeholder 2">
            <a:extLst>
              <a:ext uri="{FF2B5EF4-FFF2-40B4-BE49-F238E27FC236}">
                <a16:creationId xmlns:a16="http://schemas.microsoft.com/office/drawing/2014/main" id="{10F735B7-2281-48EE-BDC9-29FA8231BED8}"/>
              </a:ext>
            </a:extLst>
          </p:cNvPr>
          <p:cNvSpPr>
            <a:spLocks noGrp="1"/>
          </p:cNvSpPr>
          <p:nvPr>
            <p:ph idx="1"/>
          </p:nvPr>
        </p:nvSpPr>
        <p:spPr>
          <a:xfrm>
            <a:off x="1028702" y="1366839"/>
            <a:ext cx="7319963" cy="3298036"/>
          </a:xfrm>
        </p:spPr>
        <p:txBody>
          <a:bodyPr>
            <a:normAutofit fontScale="32500" lnSpcReduction="20000"/>
          </a:bodyPr>
          <a:lstStyle/>
          <a:p>
            <a:pPr marL="0" indent="0" algn="ctr">
              <a:spcBef>
                <a:spcPts val="0"/>
              </a:spcBef>
              <a:spcAft>
                <a:spcPts val="675"/>
              </a:spcAft>
              <a:buNone/>
            </a:pPr>
            <a:r>
              <a:rPr lang="en-US" sz="4650" dirty="0"/>
              <a:t>CoSA Website</a:t>
            </a:r>
            <a:br>
              <a:rPr lang="en-US" sz="4650" dirty="0"/>
            </a:br>
            <a:r>
              <a:rPr lang="en-US" sz="4650" dirty="0">
                <a:hlinkClick r:id="rId3"/>
              </a:rPr>
              <a:t>http://www.statearchivists.org</a:t>
            </a:r>
            <a:endParaRPr lang="en-US" sz="4650" dirty="0"/>
          </a:p>
          <a:p>
            <a:pPr marL="0" indent="0" algn="ctr">
              <a:spcBef>
                <a:spcPts val="0"/>
              </a:spcBef>
              <a:spcAft>
                <a:spcPts val="675"/>
              </a:spcAft>
              <a:buNone/>
            </a:pPr>
            <a:endParaRPr lang="en-US" sz="4650" dirty="0"/>
          </a:p>
          <a:p>
            <a:pPr marL="0" indent="0" algn="ctr">
              <a:spcBef>
                <a:spcPts val="0"/>
              </a:spcBef>
              <a:spcAft>
                <a:spcPts val="675"/>
              </a:spcAft>
              <a:buNone/>
            </a:pPr>
            <a:r>
              <a:rPr lang="en-US" sz="4650" dirty="0"/>
              <a:t>CoSA Resource Center</a:t>
            </a:r>
            <a:br>
              <a:rPr lang="en-US" sz="4650"/>
            </a:br>
            <a:r>
              <a:rPr lang="en-US" sz="4650">
                <a:hlinkClick r:id="rId4"/>
              </a:rPr>
              <a:t>https</a:t>
            </a:r>
            <a:r>
              <a:rPr lang="en-US" sz="4650" dirty="0">
                <a:hlinkClick r:id="rId4"/>
              </a:rPr>
              <a:t>://www.statearchivists.org/research-resources/resource-center</a:t>
            </a:r>
            <a:endParaRPr lang="en-US" sz="4650" dirty="0"/>
          </a:p>
          <a:p>
            <a:pPr marL="0" indent="0" algn="ctr">
              <a:spcBef>
                <a:spcPts val="0"/>
              </a:spcBef>
              <a:spcAft>
                <a:spcPts val="675"/>
              </a:spcAft>
              <a:buNone/>
            </a:pPr>
            <a:endParaRPr lang="en-US" sz="4650" dirty="0"/>
          </a:p>
          <a:p>
            <a:pPr marL="0" indent="0" algn="ctr">
              <a:buNone/>
            </a:pPr>
            <a:r>
              <a:rPr lang="en-US" sz="4650" dirty="0"/>
              <a:t>CoSA Twitter Handle</a:t>
            </a:r>
            <a:br>
              <a:rPr lang="en-US" sz="4650" dirty="0"/>
            </a:br>
            <a:r>
              <a:rPr lang="en-US" sz="4650" dirty="0"/>
              <a:t>@StateArchivists</a:t>
            </a:r>
          </a:p>
          <a:p>
            <a:pPr marL="0" indent="0">
              <a:buNone/>
            </a:pPr>
            <a:endParaRPr lang="en-US" sz="4650" b="1" dirty="0">
              <a:solidFill>
                <a:srgbClr val="222222"/>
              </a:solidFill>
              <a:ea typeface="Calibri" panose="020F0502020204030204" pitchFamily="34" charset="0"/>
              <a:cs typeface="Times New Roman" panose="02020603050405020304" pitchFamily="18" charset="0"/>
            </a:endParaRPr>
          </a:p>
          <a:p>
            <a:pPr marL="0" indent="0" algn="ctr">
              <a:buNone/>
            </a:pPr>
            <a:r>
              <a:rPr lang="en-US" sz="4650" dirty="0"/>
              <a:t>CoSA Facebook Page</a:t>
            </a:r>
            <a:br>
              <a:rPr lang="en-US" sz="4650" dirty="0"/>
            </a:br>
            <a:r>
              <a:rPr lang="en-US" sz="4650" dirty="0">
                <a:hlinkClick r:id="rId5"/>
              </a:rPr>
              <a:t>www.facebook.com/CouncilOfStateArchivists</a:t>
            </a:r>
            <a:endParaRPr lang="en-US" sz="4650" dirty="0"/>
          </a:p>
          <a:p>
            <a:pPr algn="ctr"/>
            <a:endParaRPr lang="en-US" sz="4650" dirty="0"/>
          </a:p>
          <a:p>
            <a:pPr marL="0" indent="0" algn="ctr">
              <a:buNone/>
            </a:pPr>
            <a:r>
              <a:rPr lang="en-US" sz="4650" dirty="0"/>
              <a:t>CoSA You Tube </a:t>
            </a:r>
            <a:br>
              <a:rPr lang="en-US" sz="4650" dirty="0"/>
            </a:br>
            <a:r>
              <a:rPr lang="en-US" sz="4650" dirty="0">
                <a:hlinkClick r:id="rId6"/>
              </a:rPr>
              <a:t>https://www.youtube.com/user/StateArchivists/</a:t>
            </a:r>
            <a:endParaRPr lang="en-US" sz="4650" dirty="0"/>
          </a:p>
          <a:p>
            <a:pPr marL="0" indent="0">
              <a:buNone/>
            </a:pPr>
            <a:endParaRPr lang="en-US" sz="4650" b="1" dirty="0">
              <a:solidFill>
                <a:srgbClr val="222222"/>
              </a:solidFill>
              <a:ea typeface="Calibri" panose="020F0502020204030204" pitchFamily="34" charset="0"/>
              <a:cs typeface="Times New Roman" panose="02020603050405020304" pitchFamily="18" charset="0"/>
            </a:endParaRPr>
          </a:p>
          <a:p>
            <a:endParaRPr lang="en-US" sz="4650" dirty="0"/>
          </a:p>
        </p:txBody>
      </p:sp>
    </p:spTree>
    <p:extLst>
      <p:ext uri="{BB962C8B-B14F-4D97-AF65-F5344CB8AC3E}">
        <p14:creationId xmlns:p14="http://schemas.microsoft.com/office/powerpoint/2010/main" val="1198431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0"/>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4" y="3"/>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028702" y="220906"/>
            <a:ext cx="7421963" cy="775252"/>
          </a:xfrm>
        </p:spPr>
        <p:txBody>
          <a:bodyPr>
            <a:normAutofit/>
          </a:bodyPr>
          <a:lstStyle/>
          <a:p>
            <a:r>
              <a:rPr lang="en-US" sz="2775" dirty="0">
                <a:solidFill>
                  <a:srgbClr val="FFFFFF"/>
                </a:solidFill>
              </a:rPr>
              <a:t>Webinar Evaluation</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028699" y="1366408"/>
            <a:ext cx="7320396" cy="3558887"/>
          </a:xfrm>
        </p:spPr>
        <p:txBody>
          <a:bodyPr anchor="ctr">
            <a:normAutofit/>
          </a:bodyPr>
          <a:lstStyle/>
          <a:p>
            <a:pPr algn="ctr">
              <a:lnSpc>
                <a:spcPct val="150000"/>
              </a:lnSpc>
            </a:pPr>
            <a:r>
              <a:rPr lang="en-US" sz="1350" dirty="0"/>
              <a:t>We really do appreciate your feedback!</a:t>
            </a:r>
          </a:p>
          <a:p>
            <a:pPr algn="ctr">
              <a:lnSpc>
                <a:spcPct val="150000"/>
              </a:lnSpc>
            </a:pPr>
            <a:endParaRPr lang="en-US" sz="1350" dirty="0"/>
          </a:p>
          <a:p>
            <a:pPr algn="ctr">
              <a:lnSpc>
                <a:spcPct val="150000"/>
              </a:lnSpc>
            </a:pPr>
            <a:endParaRPr lang="en-US" sz="1350" dirty="0"/>
          </a:p>
          <a:p>
            <a:pPr algn="ctr">
              <a:lnSpc>
                <a:spcPct val="150000"/>
              </a:lnSpc>
            </a:pPr>
            <a:endParaRPr lang="en-US" sz="1350" dirty="0"/>
          </a:p>
          <a:p>
            <a:pPr algn="ctr">
              <a:lnSpc>
                <a:spcPct val="150000"/>
              </a:lnSpc>
            </a:pPr>
            <a:r>
              <a:rPr lang="en-US" sz="1350" dirty="0"/>
              <a:t>When you exit the webinar, you will automatically be taken to an online webinar evaluation. Please take a couple minutes to complete the survey and help us plan future webinars.</a:t>
            </a:r>
          </a:p>
          <a:p>
            <a:pPr marL="257168" indent="-257168">
              <a:buFont typeface="Arial"/>
              <a:buChar char="•"/>
            </a:pPr>
            <a:endParaRPr lang="en-US" sz="1350" dirty="0"/>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028700" y="1368904"/>
            <a:ext cx="7299614" cy="3553691"/>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68" indent="-257168" defTabSz="685783">
              <a:spcBef>
                <a:spcPts val="750"/>
              </a:spcBef>
              <a:buFont typeface="Arial"/>
              <a:buChar char="•"/>
            </a:pPr>
            <a:endParaRPr lang="en-US" sz="1350" dirty="0">
              <a:solidFill>
                <a:prstClr val="black"/>
              </a:solidFill>
              <a:latin typeface="Calibri" panose="020F0502020204030204"/>
            </a:endParaRPr>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63538" y="4012871"/>
            <a:ext cx="1000708" cy="891316"/>
          </a:xfrm>
          <a:prstGeom prst="rect">
            <a:avLst/>
          </a:prstGeom>
        </p:spPr>
      </p:pic>
      <p:pic>
        <p:nvPicPr>
          <p:cNvPr id="17" name="Picture 16">
            <a:extLst>
              <a:ext uri="{FF2B5EF4-FFF2-40B4-BE49-F238E27FC236}">
                <a16:creationId xmlns:a16="http://schemas.microsoft.com/office/drawing/2014/main" id="{36F62928-CA87-4843-B3C3-6F798E266D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329" y="2382598"/>
            <a:ext cx="1607344" cy="900113"/>
          </a:xfrm>
          <a:prstGeom prst="rect">
            <a:avLst/>
          </a:prstGeom>
        </p:spPr>
      </p:pic>
    </p:spTree>
    <p:extLst>
      <p:ext uri="{BB962C8B-B14F-4D97-AF65-F5344CB8AC3E}">
        <p14:creationId xmlns:p14="http://schemas.microsoft.com/office/powerpoint/2010/main" val="64750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84;p41">
            <a:extLst>
              <a:ext uri="{FF2B5EF4-FFF2-40B4-BE49-F238E27FC236}">
                <a16:creationId xmlns:a16="http://schemas.microsoft.com/office/drawing/2014/main" id="{069A2540-DBEB-79D3-5602-9323CF8DA743}"/>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
        <p:nvSpPr>
          <p:cNvPr id="12" name="Rectangle 11">
            <a:extLst>
              <a:ext uri="{FF2B5EF4-FFF2-40B4-BE49-F238E27FC236}">
                <a16:creationId xmlns:a16="http://schemas.microsoft.com/office/drawing/2014/main" id="{0D3D1E93-895E-D7C2-65A1-0EF93CEB495A}"/>
              </a:ext>
            </a:extLst>
          </p:cNvPr>
          <p:cNvSpPr/>
          <p:nvPr/>
        </p:nvSpPr>
        <p:spPr>
          <a:xfrm>
            <a:off x="5329237" y="0"/>
            <a:ext cx="3814763" cy="2743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pic>
        <p:nvPicPr>
          <p:cNvPr id="6" name="Picture 2">
            <a:extLst>
              <a:ext uri="{FF2B5EF4-FFF2-40B4-BE49-F238E27FC236}">
                <a16:creationId xmlns:a16="http://schemas.microsoft.com/office/drawing/2014/main" id="{C1DBB361-829A-175B-E869-D286F99AB4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57438" y="252208"/>
            <a:ext cx="4429125" cy="416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8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C69592-2605-4587-B30E-CB97B38FEC1A}"/>
              </a:ext>
            </a:extLst>
          </p:cNvPr>
          <p:cNvSpPr>
            <a:spLocks noGrp="1"/>
          </p:cNvSpPr>
          <p:nvPr>
            <p:ph type="body" sz="quarter" idx="10"/>
          </p:nvPr>
        </p:nvSpPr>
        <p:spPr>
          <a:xfrm>
            <a:off x="0" y="0"/>
            <a:ext cx="6305107" cy="744538"/>
          </a:xfrm>
        </p:spPr>
        <p:txBody>
          <a:bodyPr vert="horz" lIns="360000" tIns="432000" rIns="720000" bIns="0" anchor="t"/>
          <a:lstStyle/>
          <a:p>
            <a:r>
              <a:rPr lang="en-GB" sz="2100">
                <a:latin typeface="Poppins"/>
                <a:cs typeface="Poppins"/>
              </a:rPr>
              <a:t>Introducing today's facilitators</a:t>
            </a:r>
            <a:endParaRPr lang="en-GB" sz="2100">
              <a:highlight>
                <a:srgbClr val="FFFF00"/>
              </a:highlight>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88DC8ACC-FFAC-4499-8F4A-FB146E2BA487}"/>
              </a:ext>
            </a:extLst>
          </p:cNvPr>
          <p:cNvSpPr/>
          <p:nvPr/>
        </p:nvSpPr>
        <p:spPr>
          <a:xfrm>
            <a:off x="432121" y="2799890"/>
            <a:ext cx="135000" cy="513000"/>
          </a:xfrm>
          <a:prstGeom prst="rect">
            <a:avLst/>
          </a:prstGeom>
          <a:solidFill>
            <a:srgbClr val="7ECD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GB" sz="2400">
              <a:solidFill>
                <a:srgbClr val="191446"/>
              </a:solidFill>
              <a:latin typeface="Calibri"/>
            </a:endParaRPr>
          </a:p>
        </p:txBody>
      </p:sp>
      <p:sp>
        <p:nvSpPr>
          <p:cNvPr id="5" name="Rectangle 4">
            <a:extLst>
              <a:ext uri="{FF2B5EF4-FFF2-40B4-BE49-F238E27FC236}">
                <a16:creationId xmlns:a16="http://schemas.microsoft.com/office/drawing/2014/main" id="{743981FC-DD97-4F2B-9A20-84FD336620FE}"/>
              </a:ext>
            </a:extLst>
          </p:cNvPr>
          <p:cNvSpPr/>
          <p:nvPr/>
        </p:nvSpPr>
        <p:spPr>
          <a:xfrm>
            <a:off x="4587941" y="2757806"/>
            <a:ext cx="2852940" cy="600164"/>
          </a:xfrm>
          <a:prstGeom prst="rect">
            <a:avLst/>
          </a:prstGeom>
        </p:spPr>
        <p:txBody>
          <a:bodyPr wrap="square" lIns="68580" tIns="34290" rIns="68580" bIns="34290" anchor="t">
            <a:spAutoFit/>
          </a:bodyPr>
          <a:lstStyle/>
          <a:p>
            <a:pPr defTabSz="461744">
              <a:defRPr/>
            </a:pPr>
            <a:r>
              <a:rPr lang="en-US" sz="1350">
                <a:solidFill>
                  <a:srgbClr val="191446"/>
                </a:solidFill>
                <a:latin typeface="Poppins"/>
                <a:ea typeface="Cambria"/>
                <a:cs typeface="Poppins"/>
              </a:rPr>
              <a:t>Halley Grogan</a:t>
            </a:r>
            <a:endParaRPr lang="en-US" sz="1350">
              <a:solidFill>
                <a:srgbClr val="191446"/>
              </a:solidFill>
              <a:latin typeface="Poppins" panose="00000500000000000000" pitchFamily="2" charset="0"/>
              <a:ea typeface="Cambria"/>
              <a:cs typeface="Poppins" panose="00000500000000000000" pitchFamily="2" charset="0"/>
            </a:endParaRPr>
          </a:p>
          <a:p>
            <a:pPr defTabSz="461744">
              <a:defRPr/>
            </a:pPr>
            <a:r>
              <a:rPr lang="en-GB" sz="1050">
                <a:solidFill>
                  <a:srgbClr val="191446"/>
                </a:solidFill>
                <a:latin typeface="Poppins"/>
                <a:ea typeface="Cambria"/>
                <a:cs typeface="Poppins"/>
              </a:rPr>
              <a:t>Preservica </a:t>
            </a:r>
          </a:p>
          <a:p>
            <a:pPr defTabSz="461744">
              <a:defRPr/>
            </a:pPr>
            <a:r>
              <a:rPr lang="en-GB" sz="1050">
                <a:solidFill>
                  <a:srgbClr val="191446"/>
                </a:solidFill>
                <a:latin typeface="Poppins"/>
                <a:ea typeface="Cambria"/>
                <a:cs typeface="Poppins"/>
              </a:rPr>
              <a:t>Digital Archiving Success Manager</a:t>
            </a:r>
            <a:endParaRPr lang="en-GB" sz="788">
              <a:solidFill>
                <a:srgbClr val="191446"/>
              </a:solidFill>
              <a:latin typeface="Poppins"/>
              <a:ea typeface="Cambria"/>
              <a:cs typeface="Poppins"/>
            </a:endParaRPr>
          </a:p>
        </p:txBody>
      </p:sp>
      <p:pic>
        <p:nvPicPr>
          <p:cNvPr id="17" name="Picture 16" descr="A person with the arms crossed&#10;&#10;Description automatically generated with medium confidence">
            <a:extLst>
              <a:ext uri="{FF2B5EF4-FFF2-40B4-BE49-F238E27FC236}">
                <a16:creationId xmlns:a16="http://schemas.microsoft.com/office/drawing/2014/main" id="{2AF4D672-1A1C-F695-3884-207C96F21A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33166" y="1271566"/>
            <a:ext cx="1365341" cy="1328927"/>
          </a:xfrm>
          <a:prstGeom prst="rect">
            <a:avLst/>
          </a:prstGeom>
        </p:spPr>
      </p:pic>
      <p:sp>
        <p:nvSpPr>
          <p:cNvPr id="19" name="Rectangle 18">
            <a:extLst>
              <a:ext uri="{FF2B5EF4-FFF2-40B4-BE49-F238E27FC236}">
                <a16:creationId xmlns:a16="http://schemas.microsoft.com/office/drawing/2014/main" id="{EFE10DC2-B5DF-4E1C-7D95-6F28069E3D31}"/>
              </a:ext>
            </a:extLst>
          </p:cNvPr>
          <p:cNvSpPr/>
          <p:nvPr/>
        </p:nvSpPr>
        <p:spPr>
          <a:xfrm>
            <a:off x="2603630" y="2757806"/>
            <a:ext cx="2852940" cy="623248"/>
          </a:xfrm>
          <a:prstGeom prst="rect">
            <a:avLst/>
          </a:prstGeom>
        </p:spPr>
        <p:txBody>
          <a:bodyPr wrap="square" anchor="t">
            <a:spAutoFit/>
          </a:bodyPr>
          <a:lstStyle/>
          <a:p>
            <a:pPr defTabSz="461744">
              <a:defRPr/>
            </a:pPr>
            <a:r>
              <a:rPr lang="en-US" sz="1350">
                <a:solidFill>
                  <a:srgbClr val="191446"/>
                </a:solidFill>
                <a:latin typeface="Poppins" panose="00000500000000000000" pitchFamily="2" charset="0"/>
                <a:ea typeface="Cambria"/>
                <a:cs typeface="Poppins" panose="00000500000000000000" pitchFamily="2" charset="0"/>
              </a:rPr>
              <a:t>Lori Ashley</a:t>
            </a:r>
          </a:p>
          <a:p>
            <a:pPr defTabSz="461744">
              <a:defRPr/>
            </a:pPr>
            <a:r>
              <a:rPr lang="en-GB" sz="1050">
                <a:solidFill>
                  <a:srgbClr val="191446"/>
                </a:solidFill>
                <a:latin typeface="Poppins" panose="00000500000000000000" pitchFamily="2" charset="0"/>
                <a:ea typeface="Cambria"/>
                <a:cs typeface="Poppins" panose="00000500000000000000" pitchFamily="2" charset="0"/>
              </a:rPr>
              <a:t>Tournesol Consulting</a:t>
            </a:r>
            <a:br>
              <a:rPr lang="en-GB" sz="1050">
                <a:solidFill>
                  <a:srgbClr val="191446"/>
                </a:solidFill>
                <a:latin typeface="Poppins" panose="00000500000000000000" pitchFamily="2" charset="0"/>
                <a:ea typeface="Cambria"/>
                <a:cs typeface="Poppins" panose="00000500000000000000" pitchFamily="2" charset="0"/>
              </a:rPr>
            </a:br>
            <a:r>
              <a:rPr lang="en-GB" sz="1050">
                <a:solidFill>
                  <a:srgbClr val="191446"/>
                </a:solidFill>
                <a:latin typeface="Poppins" panose="00000500000000000000" pitchFamily="2" charset="0"/>
                <a:ea typeface="Cambria"/>
                <a:cs typeface="Poppins" panose="00000500000000000000" pitchFamily="2" charset="0"/>
              </a:rPr>
              <a:t>Principal Consultant</a:t>
            </a:r>
          </a:p>
        </p:txBody>
      </p:sp>
      <p:sp>
        <p:nvSpPr>
          <p:cNvPr id="20" name="Rectangle 19">
            <a:extLst>
              <a:ext uri="{FF2B5EF4-FFF2-40B4-BE49-F238E27FC236}">
                <a16:creationId xmlns:a16="http://schemas.microsoft.com/office/drawing/2014/main" id="{684AE637-AE61-2D12-D20A-230C04B5AB23}"/>
              </a:ext>
            </a:extLst>
          </p:cNvPr>
          <p:cNvSpPr/>
          <p:nvPr/>
        </p:nvSpPr>
        <p:spPr>
          <a:xfrm>
            <a:off x="608031" y="2767949"/>
            <a:ext cx="1601865" cy="600164"/>
          </a:xfrm>
          <a:prstGeom prst="rect">
            <a:avLst/>
          </a:prstGeom>
        </p:spPr>
        <p:txBody>
          <a:bodyPr wrap="square" lIns="68580" tIns="34290" rIns="68580" bIns="34290" anchor="t">
            <a:spAutoFit/>
          </a:bodyPr>
          <a:lstStyle/>
          <a:p>
            <a:pPr defTabSz="461744">
              <a:defRPr/>
            </a:pPr>
            <a:r>
              <a:rPr lang="en-US" sz="1350">
                <a:solidFill>
                  <a:srgbClr val="191446"/>
                </a:solidFill>
                <a:latin typeface="Poppins"/>
                <a:ea typeface="Cambria"/>
                <a:cs typeface="Poppins"/>
              </a:rPr>
              <a:t>Michael Hope</a:t>
            </a:r>
            <a:endParaRPr lang="en-US" sz="1350">
              <a:solidFill>
                <a:srgbClr val="191446"/>
              </a:solidFill>
              <a:latin typeface="Poppins" panose="00000500000000000000" pitchFamily="2" charset="0"/>
              <a:ea typeface="Cambria"/>
              <a:cs typeface="Poppins" panose="00000500000000000000" pitchFamily="2" charset="0"/>
            </a:endParaRPr>
          </a:p>
          <a:p>
            <a:pPr defTabSz="461744">
              <a:defRPr/>
            </a:pPr>
            <a:r>
              <a:rPr lang="en-GB" sz="1050">
                <a:solidFill>
                  <a:srgbClr val="191446"/>
                </a:solidFill>
                <a:latin typeface="Poppins"/>
                <a:ea typeface="Cambria"/>
                <a:cs typeface="Poppins"/>
              </a:rPr>
              <a:t>Preservica</a:t>
            </a:r>
            <a:br>
              <a:rPr lang="en-GB" sz="1050">
                <a:solidFill>
                  <a:srgbClr val="FFFFFF"/>
                </a:solidFill>
                <a:latin typeface="Poppins" panose="00000500000000000000" pitchFamily="2" charset="0"/>
                <a:ea typeface="Cambria"/>
                <a:cs typeface="Poppins" panose="00000500000000000000" pitchFamily="2" charset="0"/>
              </a:rPr>
            </a:br>
            <a:r>
              <a:rPr lang="en-GB" sz="1050">
                <a:solidFill>
                  <a:srgbClr val="191446"/>
                </a:solidFill>
                <a:latin typeface="Poppins"/>
                <a:ea typeface="Cambria"/>
                <a:cs typeface="Poppins"/>
              </a:rPr>
              <a:t>VP Marketing</a:t>
            </a:r>
            <a:endParaRPr lang="en-GB" sz="788" b="1">
              <a:solidFill>
                <a:srgbClr val="191446"/>
              </a:solidFill>
              <a:latin typeface="Poppins" panose="00000500000000000000" pitchFamily="2" charset="0"/>
              <a:ea typeface="Cambria"/>
              <a:cs typeface="Poppins" panose="00000500000000000000" pitchFamily="2" charset="0"/>
            </a:endParaRPr>
          </a:p>
        </p:txBody>
      </p:sp>
      <p:pic>
        <p:nvPicPr>
          <p:cNvPr id="7" name="Picture 6" descr="A person with long hair&#10;&#10;Description automatically generated with low confidence">
            <a:extLst>
              <a:ext uri="{FF2B5EF4-FFF2-40B4-BE49-F238E27FC236}">
                <a16:creationId xmlns:a16="http://schemas.microsoft.com/office/drawing/2014/main" id="{F047D443-72BF-C0DC-30E1-C7A13A4357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12086" y="1271566"/>
            <a:ext cx="1359258" cy="1328927"/>
          </a:xfrm>
          <a:prstGeom prst="rect">
            <a:avLst/>
          </a:prstGeom>
        </p:spPr>
      </p:pic>
      <p:pic>
        <p:nvPicPr>
          <p:cNvPr id="1026" name="Picture 2">
            <a:extLst>
              <a:ext uri="{FF2B5EF4-FFF2-40B4-BE49-F238E27FC236}">
                <a16:creationId xmlns:a16="http://schemas.microsoft.com/office/drawing/2014/main" id="{251EBE7A-D8B6-FD03-FC41-F027043AE50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32122" y="1271567"/>
            <a:ext cx="1365342" cy="13289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F1A7B33-4EC6-F17B-3A98-6DBDDB472070}"/>
              </a:ext>
            </a:extLst>
          </p:cNvPr>
          <p:cNvSpPr/>
          <p:nvPr/>
        </p:nvSpPr>
        <p:spPr>
          <a:xfrm>
            <a:off x="2433165" y="2799890"/>
            <a:ext cx="135000" cy="513000"/>
          </a:xfrm>
          <a:prstGeom prst="rect">
            <a:avLst/>
          </a:prstGeom>
          <a:solidFill>
            <a:srgbClr val="1B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GB" sz="2400">
              <a:solidFill>
                <a:srgbClr val="191446"/>
              </a:solidFill>
              <a:latin typeface="Calibri"/>
            </a:endParaRPr>
          </a:p>
        </p:txBody>
      </p:sp>
      <p:sp>
        <p:nvSpPr>
          <p:cNvPr id="9" name="Rectangle 8">
            <a:extLst>
              <a:ext uri="{FF2B5EF4-FFF2-40B4-BE49-F238E27FC236}">
                <a16:creationId xmlns:a16="http://schemas.microsoft.com/office/drawing/2014/main" id="{A205B3DA-3015-C0CF-A752-B76C248A0302}"/>
              </a:ext>
            </a:extLst>
          </p:cNvPr>
          <p:cNvSpPr/>
          <p:nvPr/>
        </p:nvSpPr>
        <p:spPr>
          <a:xfrm>
            <a:off x="4420234" y="2799890"/>
            <a:ext cx="135000" cy="513000"/>
          </a:xfrm>
          <a:prstGeom prst="rect">
            <a:avLst/>
          </a:prstGeom>
          <a:solidFill>
            <a:srgbClr val="C679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GB" sz="2400">
              <a:solidFill>
                <a:srgbClr val="191446"/>
              </a:solidFill>
              <a:latin typeface="Calibri"/>
            </a:endParaRPr>
          </a:p>
        </p:txBody>
      </p:sp>
      <p:pic>
        <p:nvPicPr>
          <p:cNvPr id="2" name="Google Shape;284;p41">
            <a:extLst>
              <a:ext uri="{FF2B5EF4-FFF2-40B4-BE49-F238E27FC236}">
                <a16:creationId xmlns:a16="http://schemas.microsoft.com/office/drawing/2014/main" id="{069A2540-DBEB-79D3-5602-9323CF8DA743}"/>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Tree>
    <p:extLst>
      <p:ext uri="{BB962C8B-B14F-4D97-AF65-F5344CB8AC3E}">
        <p14:creationId xmlns:p14="http://schemas.microsoft.com/office/powerpoint/2010/main" val="32210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3C7ECD-69E9-A310-489F-C5C00C1D7E6F}"/>
              </a:ext>
            </a:extLst>
          </p:cNvPr>
          <p:cNvSpPr>
            <a:spLocks noGrp="1"/>
          </p:cNvSpPr>
          <p:nvPr>
            <p:ph type="body" sz="quarter" idx="12"/>
          </p:nvPr>
        </p:nvSpPr>
        <p:spPr>
          <a:xfrm>
            <a:off x="391218" y="805375"/>
            <a:ext cx="6044690" cy="1642533"/>
          </a:xfrm>
        </p:spPr>
        <p:txBody>
          <a:bodyPr vert="horz" lIns="270000" tIns="270000" rIns="270000" bIns="0" anchor="t"/>
          <a:lstStyle/>
          <a:p>
            <a:pPr marL="0" indent="0">
              <a:buNone/>
            </a:pPr>
            <a:r>
              <a:rPr lang="en-US" sz="1500">
                <a:solidFill>
                  <a:srgbClr val="191446"/>
                </a:solidFill>
                <a:latin typeface="Poppins"/>
                <a:cs typeface="Calibri"/>
              </a:rPr>
              <a:t>Welcome and introductions</a:t>
            </a:r>
          </a:p>
          <a:p>
            <a:pPr marL="0" indent="0">
              <a:buNone/>
            </a:pPr>
            <a:r>
              <a:rPr lang="en-US" sz="1500">
                <a:solidFill>
                  <a:srgbClr val="191446"/>
                </a:solidFill>
                <a:latin typeface="Poppins"/>
                <a:cs typeface="Calibri"/>
              </a:rPr>
              <a:t>Session format and objectives</a:t>
            </a:r>
          </a:p>
          <a:p>
            <a:pPr marL="0" indent="0">
              <a:buNone/>
            </a:pPr>
            <a:r>
              <a:rPr lang="en-US" sz="1500">
                <a:solidFill>
                  <a:srgbClr val="191446"/>
                </a:solidFill>
                <a:latin typeface="Poppins"/>
                <a:cs typeface="Calibri"/>
              </a:rPr>
              <a:t>Focus Group highlights</a:t>
            </a:r>
          </a:p>
          <a:p>
            <a:pPr marL="0" indent="0">
              <a:buNone/>
            </a:pPr>
            <a:r>
              <a:rPr lang="en-US" sz="1500">
                <a:solidFill>
                  <a:srgbClr val="191446"/>
                </a:solidFill>
                <a:latin typeface="Poppins"/>
                <a:cs typeface="Calibri"/>
              </a:rPr>
              <a:t>Preservica transfer options and strategies </a:t>
            </a:r>
          </a:p>
          <a:p>
            <a:pPr marL="0" indent="0">
              <a:buNone/>
            </a:pPr>
            <a:r>
              <a:rPr lang="en-US" sz="1500">
                <a:solidFill>
                  <a:srgbClr val="191446"/>
                </a:solidFill>
                <a:latin typeface="Poppins"/>
                <a:ea typeface="+mn-lt"/>
                <a:cs typeface="+mn-lt"/>
              </a:rPr>
              <a:t>Transfer requirements ideation</a:t>
            </a:r>
            <a:endParaRPr lang="en-US">
              <a:latin typeface="Poppins"/>
            </a:endParaRPr>
          </a:p>
          <a:p>
            <a:pPr marL="0" indent="0">
              <a:buNone/>
            </a:pPr>
            <a:r>
              <a:rPr lang="en-US" sz="1500">
                <a:solidFill>
                  <a:srgbClr val="191446"/>
                </a:solidFill>
                <a:latin typeface="Poppins"/>
                <a:cs typeface="Calibri"/>
              </a:rPr>
              <a:t>Wrap-up &amp; Preserve365 Early Access Group invitation</a:t>
            </a:r>
          </a:p>
        </p:txBody>
      </p:sp>
      <p:pic>
        <p:nvPicPr>
          <p:cNvPr id="5" name="Google Shape;284;p41">
            <a:extLst>
              <a:ext uri="{FF2B5EF4-FFF2-40B4-BE49-F238E27FC236}">
                <a16:creationId xmlns:a16="http://schemas.microsoft.com/office/drawing/2014/main" id="{FD30C00A-C5C7-5048-51BB-7A77542D409F}"/>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
        <p:nvSpPr>
          <p:cNvPr id="6" name="Rectangle 5">
            <a:extLst>
              <a:ext uri="{FF2B5EF4-FFF2-40B4-BE49-F238E27FC236}">
                <a16:creationId xmlns:a16="http://schemas.microsoft.com/office/drawing/2014/main" id="{31B5274E-15FC-9CC7-CFA5-E14A6BB39128}"/>
              </a:ext>
            </a:extLst>
          </p:cNvPr>
          <p:cNvSpPr/>
          <p:nvPr/>
        </p:nvSpPr>
        <p:spPr>
          <a:xfrm>
            <a:off x="387143" y="1087036"/>
            <a:ext cx="135000" cy="216000"/>
          </a:xfrm>
          <a:prstGeom prst="rect">
            <a:avLst/>
          </a:prstGeom>
          <a:solidFill>
            <a:srgbClr val="6DC5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7" name="Rectangle 6">
            <a:extLst>
              <a:ext uri="{FF2B5EF4-FFF2-40B4-BE49-F238E27FC236}">
                <a16:creationId xmlns:a16="http://schemas.microsoft.com/office/drawing/2014/main" id="{45082A3D-A319-64DA-7E3E-601CE30C8F9E}"/>
              </a:ext>
            </a:extLst>
          </p:cNvPr>
          <p:cNvSpPr/>
          <p:nvPr/>
        </p:nvSpPr>
        <p:spPr>
          <a:xfrm>
            <a:off x="387143" y="1409400"/>
            <a:ext cx="135000" cy="216000"/>
          </a:xfrm>
          <a:prstGeom prst="rect">
            <a:avLst/>
          </a:prstGeom>
          <a:solidFill>
            <a:srgbClr val="29AB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8" name="Rectangle 7">
            <a:extLst>
              <a:ext uri="{FF2B5EF4-FFF2-40B4-BE49-F238E27FC236}">
                <a16:creationId xmlns:a16="http://schemas.microsoft.com/office/drawing/2014/main" id="{B2E1FCE0-5D89-741C-7B45-CC8181B158B0}"/>
              </a:ext>
            </a:extLst>
          </p:cNvPr>
          <p:cNvSpPr/>
          <p:nvPr/>
        </p:nvSpPr>
        <p:spPr>
          <a:xfrm>
            <a:off x="387143" y="1735964"/>
            <a:ext cx="135000" cy="216000"/>
          </a:xfrm>
          <a:prstGeom prst="rect">
            <a:avLst/>
          </a:prstGeom>
          <a:solidFill>
            <a:srgbClr val="058F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9" name="Rectangle 8">
            <a:extLst>
              <a:ext uri="{FF2B5EF4-FFF2-40B4-BE49-F238E27FC236}">
                <a16:creationId xmlns:a16="http://schemas.microsoft.com/office/drawing/2014/main" id="{62CDE31D-695C-6A99-378A-3B2C664BFD6D}"/>
              </a:ext>
            </a:extLst>
          </p:cNvPr>
          <p:cNvSpPr/>
          <p:nvPr/>
        </p:nvSpPr>
        <p:spPr>
          <a:xfrm>
            <a:off x="387143" y="2047268"/>
            <a:ext cx="135000" cy="216000"/>
          </a:xfrm>
          <a:prstGeom prst="rect">
            <a:avLst/>
          </a:prstGeom>
          <a:solidFill>
            <a:srgbClr val="1B5D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10" name="Rectangle 9">
            <a:extLst>
              <a:ext uri="{FF2B5EF4-FFF2-40B4-BE49-F238E27FC236}">
                <a16:creationId xmlns:a16="http://schemas.microsoft.com/office/drawing/2014/main" id="{5586E08B-E40D-3496-3395-BDDA38D12F8B}"/>
              </a:ext>
            </a:extLst>
          </p:cNvPr>
          <p:cNvSpPr/>
          <p:nvPr/>
        </p:nvSpPr>
        <p:spPr>
          <a:xfrm>
            <a:off x="387143" y="2362030"/>
            <a:ext cx="135000" cy="216000"/>
          </a:xfrm>
          <a:prstGeom prst="rect">
            <a:avLst/>
          </a:prstGeom>
          <a:solidFill>
            <a:srgbClr val="4B3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11" name="Rectangle 10">
            <a:extLst>
              <a:ext uri="{FF2B5EF4-FFF2-40B4-BE49-F238E27FC236}">
                <a16:creationId xmlns:a16="http://schemas.microsoft.com/office/drawing/2014/main" id="{F8169075-F3A7-23B5-18E8-D244B3E39184}"/>
              </a:ext>
            </a:extLst>
          </p:cNvPr>
          <p:cNvSpPr/>
          <p:nvPr/>
        </p:nvSpPr>
        <p:spPr>
          <a:xfrm>
            <a:off x="387143" y="2676792"/>
            <a:ext cx="135000" cy="216000"/>
          </a:xfrm>
          <a:prstGeom prst="rect">
            <a:avLst/>
          </a:prstGeom>
          <a:solidFill>
            <a:srgbClr val="8B4F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3" name="Text Placeholder 3">
            <a:extLst>
              <a:ext uri="{FF2B5EF4-FFF2-40B4-BE49-F238E27FC236}">
                <a16:creationId xmlns:a16="http://schemas.microsoft.com/office/drawing/2014/main" id="{020636AE-2473-D683-4A41-2ADF7D2D4834}"/>
              </a:ext>
            </a:extLst>
          </p:cNvPr>
          <p:cNvSpPr txBox="1">
            <a:spLocks/>
          </p:cNvSpPr>
          <p:nvPr/>
        </p:nvSpPr>
        <p:spPr>
          <a:xfrm>
            <a:off x="0" y="0"/>
            <a:ext cx="6305107" cy="744538"/>
          </a:xfrm>
          <a:prstGeom prst="rect">
            <a:avLst/>
          </a:prstGeom>
        </p:spPr>
        <p:txBody>
          <a:bodyPr vert="horz" lIns="360000" tIns="432000" rIns="720000" bIns="0" anchor="t"/>
          <a:lstStyle>
            <a:lvl1pPr marL="0" indent="0" algn="l" defTabSz="609585" rtl="0" eaLnBrk="1" latinLnBrk="0" hangingPunct="1">
              <a:spcBef>
                <a:spcPct val="20000"/>
              </a:spcBef>
              <a:buFont typeface="Arial"/>
              <a:buNone/>
              <a:defRPr sz="3200" kern="1200">
                <a:solidFill>
                  <a:srgbClr val="191446"/>
                </a:solidFill>
                <a:latin typeface="+mj-lt"/>
                <a:ea typeface="+mn-ea"/>
                <a:cs typeface="+mn-cs"/>
              </a:defRPr>
            </a:lvl1pPr>
            <a:lvl2pPr marL="990575" indent="-380990" algn="l" defTabSz="609585" rtl="0" eaLnBrk="1" latinLnBrk="0" hangingPunct="1">
              <a:spcBef>
                <a:spcPct val="20000"/>
              </a:spcBef>
              <a:buFont typeface="Arial"/>
              <a:buChar char="–"/>
              <a:defRPr sz="3733" kern="1200">
                <a:solidFill>
                  <a:srgbClr val="191446"/>
                </a:solidFill>
                <a:latin typeface="+mj-lt"/>
                <a:ea typeface="+mn-ea"/>
                <a:cs typeface="+mn-cs"/>
              </a:defRPr>
            </a:lvl2pPr>
            <a:lvl3pPr marL="1523962" indent="-304792" algn="l" defTabSz="609585" rtl="0" eaLnBrk="1" latinLnBrk="0" hangingPunct="1">
              <a:spcBef>
                <a:spcPct val="20000"/>
              </a:spcBef>
              <a:buFont typeface="Arial"/>
              <a:buChar char="•"/>
              <a:defRPr sz="3200" kern="1200">
                <a:solidFill>
                  <a:srgbClr val="191446"/>
                </a:solidFill>
                <a:latin typeface="+mj-lt"/>
                <a:ea typeface="+mn-ea"/>
                <a:cs typeface="+mn-cs"/>
              </a:defRPr>
            </a:lvl3pPr>
            <a:lvl4pPr marL="1828754" indent="0" algn="l" defTabSz="609585" rtl="0" eaLnBrk="1" latinLnBrk="0" hangingPunct="1">
              <a:spcBef>
                <a:spcPct val="20000"/>
              </a:spcBef>
              <a:buFont typeface="Arial"/>
              <a:buNone/>
              <a:defRPr sz="2667" kern="1200">
                <a:solidFill>
                  <a:srgbClr val="191446"/>
                </a:solidFill>
                <a:latin typeface="+mj-lt"/>
                <a:ea typeface="+mn-ea"/>
                <a:cs typeface="+mn-cs"/>
              </a:defRPr>
            </a:lvl4pPr>
            <a:lvl5pPr marL="2743131" indent="-304792" algn="l" defTabSz="609585" rtl="0" eaLnBrk="1" latinLnBrk="0" hangingPunct="1">
              <a:spcBef>
                <a:spcPct val="20000"/>
              </a:spcBef>
              <a:buFont typeface="Arial"/>
              <a:buChar char="»"/>
              <a:defRPr sz="2667" kern="1200">
                <a:solidFill>
                  <a:srgbClr val="191446"/>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457189"/>
            <a:r>
              <a:rPr lang="en-US" sz="2100">
                <a:solidFill>
                  <a:srgbClr val="272352"/>
                </a:solidFill>
                <a:latin typeface="Poppins"/>
                <a:ea typeface="Cambria"/>
                <a:cs typeface="Poppins"/>
              </a:rPr>
              <a:t>Agenda</a:t>
            </a:r>
            <a:endParaRPr lang="en-US" sz="2100">
              <a:solidFill>
                <a:srgbClr val="272352"/>
              </a:solidFill>
              <a:latin typeface="Poppins"/>
              <a:cs typeface="Poppins"/>
            </a:endParaRPr>
          </a:p>
        </p:txBody>
      </p:sp>
    </p:spTree>
    <p:extLst>
      <p:ext uri="{BB962C8B-B14F-4D97-AF65-F5344CB8AC3E}">
        <p14:creationId xmlns:p14="http://schemas.microsoft.com/office/powerpoint/2010/main" val="283365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CB1418E-7C02-4AD1-9AAF-9652ACB74D5F}"/>
              </a:ext>
            </a:extLst>
          </p:cNvPr>
          <p:cNvGrpSpPr/>
          <p:nvPr/>
        </p:nvGrpSpPr>
        <p:grpSpPr>
          <a:xfrm>
            <a:off x="6371061" y="1420832"/>
            <a:ext cx="1263245" cy="530915"/>
            <a:chOff x="-123457" y="5484783"/>
            <a:chExt cx="1838586" cy="800561"/>
          </a:xfrm>
        </p:grpSpPr>
        <p:pic>
          <p:nvPicPr>
            <p:cNvPr id="21" name="Graphic 20" descr="Document with solid fill">
              <a:extLst>
                <a:ext uri="{FF2B5EF4-FFF2-40B4-BE49-F238E27FC236}">
                  <a16:creationId xmlns:a16="http://schemas.microsoft.com/office/drawing/2014/main" id="{550542C7-F584-4678-94FA-3A9B26600D4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3457" y="5623283"/>
              <a:ext cx="646331" cy="646331"/>
            </a:xfrm>
            <a:prstGeom prst="rect">
              <a:avLst/>
            </a:prstGeom>
          </p:spPr>
        </p:pic>
        <p:sp>
          <p:nvSpPr>
            <p:cNvPr id="25" name="TextBox 24">
              <a:extLst>
                <a:ext uri="{FF2B5EF4-FFF2-40B4-BE49-F238E27FC236}">
                  <a16:creationId xmlns:a16="http://schemas.microsoft.com/office/drawing/2014/main" id="{559D85AA-48A8-43AD-889C-14184D58DA72}"/>
                </a:ext>
              </a:extLst>
            </p:cNvPr>
            <p:cNvSpPr txBox="1"/>
            <p:nvPr/>
          </p:nvSpPr>
          <p:spPr>
            <a:xfrm>
              <a:off x="522875" y="5484783"/>
              <a:ext cx="1192254" cy="800561"/>
            </a:xfrm>
            <a:prstGeom prst="rect">
              <a:avLst/>
            </a:prstGeom>
            <a:noFill/>
          </p:spPr>
          <p:txBody>
            <a:bodyPr wrap="square" lIns="68580" tIns="34290" rIns="68580" bIns="34290" anchor="t">
              <a:spAutoFit/>
            </a:bodyPr>
            <a:lstStyle/>
            <a:p>
              <a:pPr defTabSz="685800">
                <a:defRPr/>
              </a:pPr>
              <a:r>
                <a:rPr lang="en-US" sz="1200" b="1">
                  <a:solidFill>
                    <a:srgbClr val="191446"/>
                  </a:solidFill>
                  <a:latin typeface="Poppins" panose="00000500000000000000" pitchFamily="2" charset="0"/>
                  <a:cs typeface="Poppins" panose="00000500000000000000" pitchFamily="2" charset="0"/>
                </a:rPr>
                <a:t>1,094</a:t>
              </a:r>
            </a:p>
            <a:p>
              <a:pPr defTabSz="685800">
                <a:defRPr/>
              </a:pPr>
              <a:r>
                <a:rPr lang="en-US" sz="900">
                  <a:solidFill>
                    <a:srgbClr val="191446"/>
                  </a:solidFill>
                  <a:latin typeface="Poppins" panose="00000500000000000000" pitchFamily="2" charset="0"/>
                  <a:cs typeface="Poppins" panose="00000500000000000000" pitchFamily="2" charset="0"/>
                </a:rPr>
                <a:t>Formats</a:t>
              </a:r>
            </a:p>
            <a:p>
              <a:pPr defTabSz="685800">
                <a:defRPr/>
              </a:pPr>
              <a:r>
                <a:rPr lang="en-US" sz="900">
                  <a:solidFill>
                    <a:srgbClr val="191446"/>
                  </a:solidFill>
                  <a:latin typeface="Poppins" panose="00000500000000000000" pitchFamily="2" charset="0"/>
                  <a:cs typeface="Poppins" panose="00000500000000000000" pitchFamily="2" charset="0"/>
                </a:rPr>
                <a:t>preserved</a:t>
              </a:r>
            </a:p>
          </p:txBody>
        </p:sp>
      </p:grpSp>
      <p:grpSp>
        <p:nvGrpSpPr>
          <p:cNvPr id="28" name="Group 27">
            <a:extLst>
              <a:ext uri="{FF2B5EF4-FFF2-40B4-BE49-F238E27FC236}">
                <a16:creationId xmlns:a16="http://schemas.microsoft.com/office/drawing/2014/main" id="{2E5F7A5D-523B-4BC6-BF33-0D81FE72DB6C}"/>
              </a:ext>
            </a:extLst>
          </p:cNvPr>
          <p:cNvGrpSpPr/>
          <p:nvPr/>
        </p:nvGrpSpPr>
        <p:grpSpPr>
          <a:xfrm>
            <a:off x="7567942" y="1433058"/>
            <a:ext cx="1419695" cy="530915"/>
            <a:chOff x="8437107" y="4808848"/>
            <a:chExt cx="2066004" cy="815834"/>
          </a:xfrm>
        </p:grpSpPr>
        <p:pic>
          <p:nvPicPr>
            <p:cNvPr id="23" name="Graphic 22" descr="Group of people with solid fill">
              <a:extLst>
                <a:ext uri="{FF2B5EF4-FFF2-40B4-BE49-F238E27FC236}">
                  <a16:creationId xmlns:a16="http://schemas.microsoft.com/office/drawing/2014/main" id="{391D9A50-66FA-4666-8B4A-949BE430849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37107" y="4957252"/>
              <a:ext cx="646331" cy="646330"/>
            </a:xfrm>
            <a:prstGeom prst="rect">
              <a:avLst/>
            </a:prstGeom>
          </p:spPr>
        </p:pic>
        <p:sp>
          <p:nvSpPr>
            <p:cNvPr id="26" name="TextBox 25">
              <a:extLst>
                <a:ext uri="{FF2B5EF4-FFF2-40B4-BE49-F238E27FC236}">
                  <a16:creationId xmlns:a16="http://schemas.microsoft.com/office/drawing/2014/main" id="{6C53C01A-7DDE-43D4-AE66-EB1EEE560F7A}"/>
                </a:ext>
              </a:extLst>
            </p:cNvPr>
            <p:cNvSpPr txBox="1"/>
            <p:nvPr/>
          </p:nvSpPr>
          <p:spPr>
            <a:xfrm>
              <a:off x="9115630" y="4808848"/>
              <a:ext cx="1387481" cy="815834"/>
            </a:xfrm>
            <a:prstGeom prst="rect">
              <a:avLst/>
            </a:prstGeom>
            <a:noFill/>
          </p:spPr>
          <p:txBody>
            <a:bodyPr wrap="square" lIns="68580" tIns="34290" rIns="68580" bIns="34290" anchor="t">
              <a:spAutoFit/>
            </a:bodyPr>
            <a:lstStyle/>
            <a:p>
              <a:pPr defTabSz="685800">
                <a:defRPr/>
              </a:pPr>
              <a:r>
                <a:rPr lang="en-US" sz="1200" b="1">
                  <a:solidFill>
                    <a:srgbClr val="191446"/>
                  </a:solidFill>
                  <a:latin typeface="Poppins" panose="00000500000000000000" pitchFamily="2" charset="0"/>
                  <a:cs typeface="Poppins" panose="00000500000000000000" pitchFamily="2" charset="0"/>
                </a:rPr>
                <a:t>3,000+</a:t>
              </a:r>
            </a:p>
            <a:p>
              <a:pPr defTabSz="685800">
                <a:defRPr/>
              </a:pPr>
              <a:r>
                <a:rPr lang="en-US" sz="900">
                  <a:solidFill>
                    <a:srgbClr val="191446"/>
                  </a:solidFill>
                  <a:latin typeface="Poppins" panose="00000500000000000000" pitchFamily="2" charset="0"/>
                  <a:cs typeface="Poppins" panose="00000500000000000000" pitchFamily="2" charset="0"/>
                </a:rPr>
                <a:t>Organizations</a:t>
              </a:r>
            </a:p>
            <a:p>
              <a:pPr defTabSz="685800">
                <a:defRPr/>
              </a:pPr>
              <a:r>
                <a:rPr lang="en-US" sz="900">
                  <a:solidFill>
                    <a:srgbClr val="191446"/>
                  </a:solidFill>
                  <a:latin typeface="Poppins" panose="00000500000000000000" pitchFamily="2" charset="0"/>
                  <a:cs typeface="Poppins" panose="00000500000000000000" pitchFamily="2" charset="0"/>
                </a:rPr>
                <a:t>worldwide </a:t>
              </a:r>
            </a:p>
          </p:txBody>
        </p:sp>
      </p:grpSp>
      <p:grpSp>
        <p:nvGrpSpPr>
          <p:cNvPr id="30" name="Group 29">
            <a:extLst>
              <a:ext uri="{FF2B5EF4-FFF2-40B4-BE49-F238E27FC236}">
                <a16:creationId xmlns:a16="http://schemas.microsoft.com/office/drawing/2014/main" id="{F3E4B592-363E-46C9-84EA-4E9E09EBD804}"/>
              </a:ext>
            </a:extLst>
          </p:cNvPr>
          <p:cNvGrpSpPr/>
          <p:nvPr/>
        </p:nvGrpSpPr>
        <p:grpSpPr>
          <a:xfrm>
            <a:off x="5133664" y="1426913"/>
            <a:ext cx="1206502" cy="877163"/>
            <a:chOff x="1153219" y="4759350"/>
            <a:chExt cx="1805837" cy="1262980"/>
          </a:xfrm>
        </p:grpSpPr>
        <p:sp>
          <p:nvSpPr>
            <p:cNvPr id="24" name="TextBox 23">
              <a:extLst>
                <a:ext uri="{FF2B5EF4-FFF2-40B4-BE49-F238E27FC236}">
                  <a16:creationId xmlns:a16="http://schemas.microsoft.com/office/drawing/2014/main" id="{541D3BDD-90D8-4659-8031-AD0E21E38615}"/>
                </a:ext>
              </a:extLst>
            </p:cNvPr>
            <p:cNvSpPr txBox="1"/>
            <p:nvPr/>
          </p:nvSpPr>
          <p:spPr>
            <a:xfrm>
              <a:off x="1888116" y="4759350"/>
              <a:ext cx="1070940" cy="1262980"/>
            </a:xfrm>
            <a:prstGeom prst="rect">
              <a:avLst/>
            </a:prstGeom>
            <a:noFill/>
          </p:spPr>
          <p:txBody>
            <a:bodyPr wrap="square">
              <a:spAutoFit/>
            </a:bodyPr>
            <a:lstStyle/>
            <a:p>
              <a:pPr defTabSz="685800">
                <a:defRPr/>
              </a:pPr>
              <a:r>
                <a:rPr lang="en-US" sz="1200" b="1">
                  <a:solidFill>
                    <a:srgbClr val="191446"/>
                  </a:solidFill>
                  <a:latin typeface="Poppins" panose="00000500000000000000" pitchFamily="2" charset="0"/>
                  <a:cs typeface="Poppins" panose="00000500000000000000" pitchFamily="2" charset="0"/>
                </a:rPr>
                <a:t>500M+</a:t>
              </a:r>
            </a:p>
            <a:p>
              <a:pPr defTabSz="685800">
                <a:defRPr/>
              </a:pPr>
              <a:r>
                <a:rPr lang="en-US" sz="900">
                  <a:solidFill>
                    <a:srgbClr val="191446"/>
                  </a:solidFill>
                  <a:latin typeface="Poppins" panose="00000500000000000000" pitchFamily="2" charset="0"/>
                  <a:cs typeface="Poppins" panose="00000500000000000000" pitchFamily="2" charset="0"/>
                </a:rPr>
                <a:t>Assets</a:t>
              </a:r>
            </a:p>
            <a:p>
              <a:pPr defTabSz="685800">
                <a:defRPr/>
              </a:pPr>
              <a:r>
                <a:rPr lang="en-US" sz="900">
                  <a:solidFill>
                    <a:srgbClr val="191446"/>
                  </a:solidFill>
                  <a:latin typeface="Poppins" panose="00000500000000000000" pitchFamily="2" charset="0"/>
                  <a:cs typeface="Poppins" panose="00000500000000000000" pitchFamily="2" charset="0"/>
                </a:rPr>
                <a:t>protected</a:t>
              </a:r>
            </a:p>
          </p:txBody>
        </p:sp>
        <p:grpSp>
          <p:nvGrpSpPr>
            <p:cNvPr id="27" name="Group 26">
              <a:extLst>
                <a:ext uri="{FF2B5EF4-FFF2-40B4-BE49-F238E27FC236}">
                  <a16:creationId xmlns:a16="http://schemas.microsoft.com/office/drawing/2014/main" id="{3EEDEFA4-5DF6-4AC1-A31F-506150BB2DA8}"/>
                </a:ext>
              </a:extLst>
            </p:cNvPr>
            <p:cNvGrpSpPr/>
            <p:nvPr/>
          </p:nvGrpSpPr>
          <p:grpSpPr>
            <a:xfrm>
              <a:off x="1153219" y="4774720"/>
              <a:ext cx="764107" cy="764107"/>
              <a:chOff x="1172200" y="3331616"/>
              <a:chExt cx="764107" cy="764107"/>
            </a:xfrm>
          </p:grpSpPr>
          <p:pic>
            <p:nvPicPr>
              <p:cNvPr id="17" name="Graphic 16" descr="Open folder with solid fill">
                <a:extLst>
                  <a:ext uri="{FF2B5EF4-FFF2-40B4-BE49-F238E27FC236}">
                    <a16:creationId xmlns:a16="http://schemas.microsoft.com/office/drawing/2014/main" id="{48FC247B-EF19-4D97-8066-A0F7B414F24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72200" y="3331616"/>
                <a:ext cx="764107" cy="764107"/>
              </a:xfrm>
              <a:prstGeom prst="rect">
                <a:avLst/>
              </a:prstGeom>
            </p:spPr>
          </p:pic>
          <p:pic>
            <p:nvPicPr>
              <p:cNvPr id="19" name="Graphic 18" descr="Lock outline">
                <a:extLst>
                  <a:ext uri="{FF2B5EF4-FFF2-40B4-BE49-F238E27FC236}">
                    <a16:creationId xmlns:a16="http://schemas.microsoft.com/office/drawing/2014/main" id="{9640923A-38AE-4071-95DA-A4828247C90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64739" y="3549170"/>
                <a:ext cx="383947" cy="383947"/>
              </a:xfrm>
              <a:prstGeom prst="rect">
                <a:avLst/>
              </a:prstGeom>
            </p:spPr>
          </p:pic>
        </p:grpSp>
      </p:grpSp>
      <p:sp>
        <p:nvSpPr>
          <p:cNvPr id="3" name="Rectangle 2">
            <a:extLst>
              <a:ext uri="{FF2B5EF4-FFF2-40B4-BE49-F238E27FC236}">
                <a16:creationId xmlns:a16="http://schemas.microsoft.com/office/drawing/2014/main" id="{01B2C57B-D19F-4F0E-9F47-CE057615243E}"/>
              </a:ext>
            </a:extLst>
          </p:cNvPr>
          <p:cNvSpPr/>
          <p:nvPr/>
        </p:nvSpPr>
        <p:spPr>
          <a:xfrm>
            <a:off x="5004824" y="3394872"/>
            <a:ext cx="3886232" cy="573916"/>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685800">
              <a:defRPr/>
            </a:pPr>
            <a:r>
              <a:rPr lang="en-GB" sz="1050">
                <a:solidFill>
                  <a:srgbClr val="191446"/>
                </a:solidFill>
                <a:latin typeface="Poppins" panose="00000500000000000000" pitchFamily="2" charset="0"/>
                <a:cs typeface="Poppins" panose="00000500000000000000" pitchFamily="2" charset="0"/>
              </a:rPr>
              <a:t>Instant access to records you can trust and read over decades – no matter what format they were created in.</a:t>
            </a:r>
          </a:p>
        </p:txBody>
      </p:sp>
      <p:pic>
        <p:nvPicPr>
          <p:cNvPr id="7" name="Picture 6">
            <a:extLst>
              <a:ext uri="{FF2B5EF4-FFF2-40B4-BE49-F238E27FC236}">
                <a16:creationId xmlns:a16="http://schemas.microsoft.com/office/drawing/2014/main" id="{4E49F2B1-B7E6-4269-8129-259B42312AC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126496" y="2327602"/>
            <a:ext cx="974985" cy="530687"/>
          </a:xfrm>
          <a:prstGeom prst="rect">
            <a:avLst/>
          </a:prstGeom>
        </p:spPr>
      </p:pic>
      <p:pic>
        <p:nvPicPr>
          <p:cNvPr id="9" name="Picture 8">
            <a:extLst>
              <a:ext uri="{FF2B5EF4-FFF2-40B4-BE49-F238E27FC236}">
                <a16:creationId xmlns:a16="http://schemas.microsoft.com/office/drawing/2014/main" id="{5B9C1BBE-3F3A-49FD-A194-0000C701FAB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494231" y="2709079"/>
            <a:ext cx="867742" cy="428633"/>
          </a:xfrm>
          <a:prstGeom prst="rect">
            <a:avLst/>
          </a:prstGeom>
        </p:spPr>
      </p:pic>
      <p:sp>
        <p:nvSpPr>
          <p:cNvPr id="10" name="TextBox 9">
            <a:extLst>
              <a:ext uri="{FF2B5EF4-FFF2-40B4-BE49-F238E27FC236}">
                <a16:creationId xmlns:a16="http://schemas.microsoft.com/office/drawing/2014/main" id="{9190C261-4EF7-463B-A49B-BEFE87F30F49}"/>
              </a:ext>
            </a:extLst>
          </p:cNvPr>
          <p:cNvSpPr txBox="1"/>
          <p:nvPr/>
        </p:nvSpPr>
        <p:spPr>
          <a:xfrm>
            <a:off x="7700433" y="2429237"/>
            <a:ext cx="952825" cy="253916"/>
          </a:xfrm>
          <a:prstGeom prst="rect">
            <a:avLst/>
          </a:prstGeom>
          <a:noFill/>
        </p:spPr>
        <p:txBody>
          <a:bodyPr wrap="none" rtlCol="0">
            <a:spAutoFit/>
          </a:bodyPr>
          <a:lstStyle/>
          <a:p>
            <a:pPr marL="214313" indent="-214313" defTabSz="685800">
              <a:buFont typeface="Wingdings" panose="05000000000000000000" pitchFamily="2" charset="2"/>
              <a:buChar char="ü"/>
              <a:defRPr/>
            </a:pPr>
            <a:r>
              <a:rPr lang="en-GB" sz="1050">
                <a:solidFill>
                  <a:srgbClr val="191446"/>
                </a:solidFill>
                <a:latin typeface="Poppins" panose="00000500000000000000" pitchFamily="2" charset="0"/>
                <a:cs typeface="Poppins" panose="00000500000000000000" pitchFamily="2" charset="0"/>
              </a:rPr>
              <a:t>ISO 9001</a:t>
            </a:r>
          </a:p>
        </p:txBody>
      </p:sp>
      <p:sp>
        <p:nvSpPr>
          <p:cNvPr id="31" name="TextBox 30">
            <a:extLst>
              <a:ext uri="{FF2B5EF4-FFF2-40B4-BE49-F238E27FC236}">
                <a16:creationId xmlns:a16="http://schemas.microsoft.com/office/drawing/2014/main" id="{EE640A28-64B2-4B36-B454-8E03FCBE3F41}"/>
              </a:ext>
            </a:extLst>
          </p:cNvPr>
          <p:cNvSpPr txBox="1"/>
          <p:nvPr/>
        </p:nvSpPr>
        <p:spPr>
          <a:xfrm>
            <a:off x="7689613" y="2740931"/>
            <a:ext cx="976870" cy="253916"/>
          </a:xfrm>
          <a:prstGeom prst="rect">
            <a:avLst/>
          </a:prstGeom>
          <a:noFill/>
        </p:spPr>
        <p:txBody>
          <a:bodyPr wrap="none" rtlCol="0">
            <a:spAutoFit/>
          </a:bodyPr>
          <a:lstStyle/>
          <a:p>
            <a:pPr marL="214313" indent="-214313" defTabSz="685800">
              <a:buFont typeface="Wingdings" panose="05000000000000000000" pitchFamily="2" charset="2"/>
              <a:buChar char="ü"/>
              <a:defRPr/>
            </a:pPr>
            <a:r>
              <a:rPr lang="en-GB" sz="1050">
                <a:solidFill>
                  <a:srgbClr val="191446"/>
                </a:solidFill>
                <a:latin typeface="Poppins" panose="00000500000000000000" pitchFamily="2" charset="0"/>
                <a:cs typeface="Poppins" panose="00000500000000000000" pitchFamily="2" charset="0"/>
              </a:rPr>
              <a:t>ISO 14721</a:t>
            </a:r>
          </a:p>
        </p:txBody>
      </p:sp>
      <p:sp>
        <p:nvSpPr>
          <p:cNvPr id="32" name="TextBox 31">
            <a:extLst>
              <a:ext uri="{FF2B5EF4-FFF2-40B4-BE49-F238E27FC236}">
                <a16:creationId xmlns:a16="http://schemas.microsoft.com/office/drawing/2014/main" id="{7D292DFD-D1C8-48B0-BEE8-B59DB8B3826A}"/>
              </a:ext>
            </a:extLst>
          </p:cNvPr>
          <p:cNvSpPr txBox="1"/>
          <p:nvPr/>
        </p:nvSpPr>
        <p:spPr>
          <a:xfrm>
            <a:off x="7700433" y="2585084"/>
            <a:ext cx="1018549" cy="253916"/>
          </a:xfrm>
          <a:prstGeom prst="rect">
            <a:avLst/>
          </a:prstGeom>
          <a:noFill/>
        </p:spPr>
        <p:txBody>
          <a:bodyPr wrap="none" rtlCol="0">
            <a:spAutoFit/>
          </a:bodyPr>
          <a:lstStyle/>
          <a:p>
            <a:pPr marL="214313" indent="-214313" defTabSz="685800">
              <a:buFont typeface="Wingdings" panose="05000000000000000000" pitchFamily="2" charset="2"/>
              <a:buChar char="ü"/>
              <a:defRPr/>
            </a:pPr>
            <a:r>
              <a:rPr lang="en-GB" sz="1050">
                <a:solidFill>
                  <a:srgbClr val="191446"/>
                </a:solidFill>
                <a:latin typeface="Poppins" panose="00000500000000000000" pitchFamily="2" charset="0"/>
                <a:cs typeface="Poppins" panose="00000500000000000000" pitchFamily="2" charset="0"/>
              </a:rPr>
              <a:t>ISO 27001</a:t>
            </a:r>
          </a:p>
        </p:txBody>
      </p:sp>
      <p:sp>
        <p:nvSpPr>
          <p:cNvPr id="33" name="TextBox 32">
            <a:extLst>
              <a:ext uri="{FF2B5EF4-FFF2-40B4-BE49-F238E27FC236}">
                <a16:creationId xmlns:a16="http://schemas.microsoft.com/office/drawing/2014/main" id="{6DB760E5-7FEE-41E1-A99C-F4712C1E8C04}"/>
              </a:ext>
            </a:extLst>
          </p:cNvPr>
          <p:cNvSpPr txBox="1"/>
          <p:nvPr/>
        </p:nvSpPr>
        <p:spPr>
          <a:xfrm>
            <a:off x="7689613" y="2896778"/>
            <a:ext cx="1262205" cy="253916"/>
          </a:xfrm>
          <a:prstGeom prst="rect">
            <a:avLst/>
          </a:prstGeom>
          <a:noFill/>
        </p:spPr>
        <p:txBody>
          <a:bodyPr wrap="none" rtlCol="0">
            <a:spAutoFit/>
          </a:bodyPr>
          <a:lstStyle/>
          <a:p>
            <a:pPr marL="214313" indent="-214313" defTabSz="685800">
              <a:buFont typeface="Wingdings" panose="05000000000000000000" pitchFamily="2" charset="2"/>
              <a:buChar char="ü"/>
              <a:defRPr/>
            </a:pPr>
            <a:r>
              <a:rPr lang="en-GB" sz="1050">
                <a:solidFill>
                  <a:srgbClr val="191446"/>
                </a:solidFill>
                <a:latin typeface="Poppins" panose="00000500000000000000" pitchFamily="2" charset="0"/>
                <a:cs typeface="Poppins" panose="00000500000000000000" pitchFamily="2" charset="0"/>
              </a:rPr>
              <a:t>SOC 2 Type II</a:t>
            </a:r>
          </a:p>
        </p:txBody>
      </p:sp>
      <p:pic>
        <p:nvPicPr>
          <p:cNvPr id="12" name="Picture 11">
            <a:extLst>
              <a:ext uri="{FF2B5EF4-FFF2-40B4-BE49-F238E27FC236}">
                <a16:creationId xmlns:a16="http://schemas.microsoft.com/office/drawing/2014/main" id="{94D064F5-8702-4446-9378-280240853BA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9358" y="1447227"/>
            <a:ext cx="4573509" cy="2480506"/>
          </a:xfrm>
          <a:prstGeom prst="rect">
            <a:avLst/>
          </a:prstGeom>
          <a:ln>
            <a:noFill/>
          </a:ln>
        </p:spPr>
      </p:pic>
      <p:sp>
        <p:nvSpPr>
          <p:cNvPr id="5" name="Rectangle 4">
            <a:extLst>
              <a:ext uri="{FF2B5EF4-FFF2-40B4-BE49-F238E27FC236}">
                <a16:creationId xmlns:a16="http://schemas.microsoft.com/office/drawing/2014/main" id="{51715857-67A0-0EE7-5F9F-E62239254B58}"/>
              </a:ext>
            </a:extLst>
          </p:cNvPr>
          <p:cNvSpPr/>
          <p:nvPr/>
        </p:nvSpPr>
        <p:spPr>
          <a:xfrm>
            <a:off x="262542" y="381567"/>
            <a:ext cx="8593866" cy="471712"/>
          </a:xfrm>
          <a:prstGeom prst="rect">
            <a:avLst/>
          </a:prstGeom>
          <a:gradFill flip="none" rotWithShape="1">
            <a:gsLst>
              <a:gs pos="50000">
                <a:srgbClr val="2A539F"/>
              </a:gs>
              <a:gs pos="0">
                <a:srgbClr val="70C2B0"/>
              </a:gs>
              <a:gs pos="100000">
                <a:srgbClr val="A6679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35" name="TextBox 34">
            <a:extLst>
              <a:ext uri="{FF2B5EF4-FFF2-40B4-BE49-F238E27FC236}">
                <a16:creationId xmlns:a16="http://schemas.microsoft.com/office/drawing/2014/main" id="{65E915E8-BB64-4756-5254-4E7DECFFA130}"/>
              </a:ext>
            </a:extLst>
          </p:cNvPr>
          <p:cNvSpPr txBox="1"/>
          <p:nvPr/>
        </p:nvSpPr>
        <p:spPr>
          <a:xfrm>
            <a:off x="297190" y="481530"/>
            <a:ext cx="8593866" cy="276999"/>
          </a:xfrm>
          <a:prstGeom prst="rect">
            <a:avLst/>
          </a:prstGeom>
          <a:noFill/>
        </p:spPr>
        <p:txBody>
          <a:bodyPr wrap="square" lIns="68580" tIns="34290" rIns="68580" bIns="34290" anchor="t">
            <a:spAutoFit/>
          </a:bodyPr>
          <a:lstStyle/>
          <a:p>
            <a:pPr algn="ctr" defTabSz="685800">
              <a:defRPr/>
            </a:pPr>
            <a:r>
              <a:rPr lang="en-US" sz="1350">
                <a:solidFill>
                  <a:srgbClr val="FFFFFF"/>
                </a:solidFill>
                <a:latin typeface="Poppins" panose="00000500000000000000" pitchFamily="2" charset="0"/>
                <a:cs typeface="Poppins" panose="00000500000000000000" pitchFamily="2" charset="0"/>
              </a:rPr>
              <a:t>Leaders in Active Digital Preservation™ archiving for compliance and long-term value protection</a:t>
            </a:r>
          </a:p>
        </p:txBody>
      </p:sp>
      <p:pic>
        <p:nvPicPr>
          <p:cNvPr id="1026" name="Picture 2">
            <a:extLst>
              <a:ext uri="{FF2B5EF4-FFF2-40B4-BE49-F238E27FC236}">
                <a16:creationId xmlns:a16="http://schemas.microsoft.com/office/drawing/2014/main" id="{106ADEAC-0643-4276-5B5D-3F7E2108197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272084" y="2953553"/>
            <a:ext cx="765632" cy="16299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89E2A41-C92D-09C2-A28F-06C389CD8E7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460812" y="2407415"/>
            <a:ext cx="953434" cy="244614"/>
          </a:xfrm>
          <a:prstGeom prst="rect">
            <a:avLst/>
          </a:prstGeom>
        </p:spPr>
      </p:pic>
      <p:sp>
        <p:nvSpPr>
          <p:cNvPr id="6" name="Rectangle 5">
            <a:extLst>
              <a:ext uri="{FF2B5EF4-FFF2-40B4-BE49-F238E27FC236}">
                <a16:creationId xmlns:a16="http://schemas.microsoft.com/office/drawing/2014/main" id="{7C55750E-6049-0CEA-480C-666B8598E96F}"/>
              </a:ext>
            </a:extLst>
          </p:cNvPr>
          <p:cNvSpPr/>
          <p:nvPr/>
        </p:nvSpPr>
        <p:spPr>
          <a:xfrm>
            <a:off x="4921351" y="1472479"/>
            <a:ext cx="34289" cy="2430000"/>
          </a:xfrm>
          <a:prstGeom prst="rect">
            <a:avLst/>
          </a:prstGeom>
          <a:solidFill>
            <a:schemeClr val="tx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37" name="Rectangle 36">
            <a:extLst>
              <a:ext uri="{FF2B5EF4-FFF2-40B4-BE49-F238E27FC236}">
                <a16:creationId xmlns:a16="http://schemas.microsoft.com/office/drawing/2014/main" id="{41779905-DC92-AB52-AE22-9D0572059AAE}"/>
              </a:ext>
            </a:extLst>
          </p:cNvPr>
          <p:cNvSpPr/>
          <p:nvPr/>
        </p:nvSpPr>
        <p:spPr>
          <a:xfrm rot="5400000">
            <a:off x="6980167" y="355196"/>
            <a:ext cx="34289" cy="3699000"/>
          </a:xfrm>
          <a:prstGeom prst="rect">
            <a:avLst/>
          </a:prstGeom>
          <a:solidFill>
            <a:schemeClr val="tx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sp>
        <p:nvSpPr>
          <p:cNvPr id="38" name="Rectangle 37">
            <a:extLst>
              <a:ext uri="{FF2B5EF4-FFF2-40B4-BE49-F238E27FC236}">
                <a16:creationId xmlns:a16="http://schemas.microsoft.com/office/drawing/2014/main" id="{136D57D1-D1D1-1F5F-047C-14330CE7399D}"/>
              </a:ext>
            </a:extLst>
          </p:cNvPr>
          <p:cNvSpPr/>
          <p:nvPr/>
        </p:nvSpPr>
        <p:spPr>
          <a:xfrm rot="5400000">
            <a:off x="7002289" y="1497110"/>
            <a:ext cx="34289" cy="3699000"/>
          </a:xfrm>
          <a:prstGeom prst="rect">
            <a:avLst/>
          </a:prstGeom>
          <a:solidFill>
            <a:schemeClr val="tx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srgbClr val="191446"/>
              </a:solidFill>
              <a:latin typeface="Calibri"/>
            </a:endParaRPr>
          </a:p>
        </p:txBody>
      </p:sp>
      <p:pic>
        <p:nvPicPr>
          <p:cNvPr id="34" name="Google Shape;284;p41">
            <a:extLst>
              <a:ext uri="{FF2B5EF4-FFF2-40B4-BE49-F238E27FC236}">
                <a16:creationId xmlns:a16="http://schemas.microsoft.com/office/drawing/2014/main" id="{1311A909-7DE9-C6D0-5141-BFE5BF1D0240}"/>
              </a:ext>
            </a:extLst>
          </p:cNvPr>
          <p:cNvPicPr preferRelativeResize="0"/>
          <p:nvPr/>
        </p:nvPicPr>
        <p:blipFill>
          <a:blip r:embed="rId16"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Tree>
    <p:extLst>
      <p:ext uri="{BB962C8B-B14F-4D97-AF65-F5344CB8AC3E}">
        <p14:creationId xmlns:p14="http://schemas.microsoft.com/office/powerpoint/2010/main" val="55590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C74F4E-583A-C459-9816-E17BEF761361}"/>
              </a:ext>
            </a:extLst>
          </p:cNvPr>
          <p:cNvSpPr/>
          <p:nvPr/>
        </p:nvSpPr>
        <p:spPr>
          <a:xfrm>
            <a:off x="212326" y="4106095"/>
            <a:ext cx="2268845" cy="8493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srgbClr val="191446"/>
              </a:solidFill>
              <a:latin typeface="Calibri"/>
            </a:endParaRPr>
          </a:p>
        </p:txBody>
      </p:sp>
      <p:sp>
        <p:nvSpPr>
          <p:cNvPr id="66" name="Text Placeholder 65">
            <a:extLst>
              <a:ext uri="{FF2B5EF4-FFF2-40B4-BE49-F238E27FC236}">
                <a16:creationId xmlns:a16="http://schemas.microsoft.com/office/drawing/2014/main" id="{41BACAB1-5A17-41EA-BE3E-ACEF929F27FD}"/>
              </a:ext>
            </a:extLst>
          </p:cNvPr>
          <p:cNvSpPr>
            <a:spLocks noGrp="1"/>
          </p:cNvSpPr>
          <p:nvPr>
            <p:ph type="body" sz="quarter" idx="10"/>
          </p:nvPr>
        </p:nvSpPr>
        <p:spPr>
          <a:xfrm>
            <a:off x="0" y="-160330"/>
            <a:ext cx="9144000" cy="964997"/>
          </a:xfrm>
        </p:spPr>
        <p:txBody>
          <a:bodyPr vert="horz" lIns="360000" tIns="432000" rIns="720000" bIns="0" anchor="t"/>
          <a:lstStyle/>
          <a:p>
            <a:r>
              <a:rPr lang="en-US" sz="2100">
                <a:latin typeface="Poppins" panose="00000500000000000000" pitchFamily="2" charset="0"/>
                <a:cs typeface="Poppins" panose="00000500000000000000" pitchFamily="2" charset="0"/>
              </a:rPr>
              <a:t>Trusted by US government institutions</a:t>
            </a:r>
          </a:p>
        </p:txBody>
      </p:sp>
      <p:pic>
        <p:nvPicPr>
          <p:cNvPr id="45" name="Picture 44" descr="Map&#10;&#10;Description automatically generated">
            <a:extLst>
              <a:ext uri="{FF2B5EF4-FFF2-40B4-BE49-F238E27FC236}">
                <a16:creationId xmlns:a16="http://schemas.microsoft.com/office/drawing/2014/main" id="{6007D688-E381-48C2-B08E-C2F34AC931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252" y="1207843"/>
            <a:ext cx="2539015" cy="2077377"/>
          </a:xfrm>
          <a:prstGeom prst="rect">
            <a:avLst/>
          </a:prstGeom>
        </p:spPr>
      </p:pic>
      <p:pic>
        <p:nvPicPr>
          <p:cNvPr id="26" name="Picture 2" descr="Seal of Los Angeles County, California - Wikipedia">
            <a:extLst>
              <a:ext uri="{FF2B5EF4-FFF2-40B4-BE49-F238E27FC236}">
                <a16:creationId xmlns:a16="http://schemas.microsoft.com/office/drawing/2014/main" id="{C758650D-ABA6-4601-AF9C-F995BBF6E05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89641" y="3556035"/>
            <a:ext cx="466451" cy="4670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Multnomah County | LinkedIn">
            <a:extLst>
              <a:ext uri="{FF2B5EF4-FFF2-40B4-BE49-F238E27FC236}">
                <a16:creationId xmlns:a16="http://schemas.microsoft.com/office/drawing/2014/main" id="{07050AC0-5934-461E-A737-A2A2E0DE0FB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69612" y="3530090"/>
            <a:ext cx="518905" cy="5189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270C231-4132-4DAB-AF58-661B0B872A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99996" y="3639248"/>
            <a:ext cx="910004" cy="300589"/>
          </a:xfrm>
          <a:prstGeom prst="rect">
            <a:avLst/>
          </a:prstGeom>
        </p:spPr>
      </p:pic>
      <p:pic>
        <p:nvPicPr>
          <p:cNvPr id="24" name="Picture 23">
            <a:extLst>
              <a:ext uri="{FF2B5EF4-FFF2-40B4-BE49-F238E27FC236}">
                <a16:creationId xmlns:a16="http://schemas.microsoft.com/office/drawing/2014/main" id="{091E558F-E5D0-4C93-B787-C9B1465E856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222495" y="4297485"/>
            <a:ext cx="721652" cy="407125"/>
          </a:xfrm>
          <a:prstGeom prst="rect">
            <a:avLst/>
          </a:prstGeom>
        </p:spPr>
      </p:pic>
      <p:pic>
        <p:nvPicPr>
          <p:cNvPr id="1038" name="Picture 14">
            <a:extLst>
              <a:ext uri="{FF2B5EF4-FFF2-40B4-BE49-F238E27FC236}">
                <a16:creationId xmlns:a16="http://schemas.microsoft.com/office/drawing/2014/main" id="{3B16943C-4598-4A19-9663-6BBBF68CB99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590692" y="2925061"/>
            <a:ext cx="45719" cy="459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lifornia State Archives - Home | Facebook">
            <a:extLst>
              <a:ext uri="{FF2B5EF4-FFF2-40B4-BE49-F238E27FC236}">
                <a16:creationId xmlns:a16="http://schemas.microsoft.com/office/drawing/2014/main" id="{D6B682CA-498A-4BC8-80CC-D11582CB2B5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26207" y="1012315"/>
            <a:ext cx="371622" cy="3716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5CDF6F-6167-4EC5-93C1-941725C3D11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764318" y="2784493"/>
            <a:ext cx="1053967" cy="327099"/>
          </a:xfrm>
          <a:prstGeom prst="rect">
            <a:avLst/>
          </a:prstGeom>
        </p:spPr>
      </p:pic>
      <p:pic>
        <p:nvPicPr>
          <p:cNvPr id="1048" name="Picture 24" descr="State Flag and Seal">
            <a:extLst>
              <a:ext uri="{FF2B5EF4-FFF2-40B4-BE49-F238E27FC236}">
                <a16:creationId xmlns:a16="http://schemas.microsoft.com/office/drawing/2014/main" id="{B6B8CAA7-C0DE-41EE-B7A0-6F174FF7898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039524" y="1603465"/>
            <a:ext cx="344990" cy="34499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New Jersey State Archives - Home | Facebook">
            <a:extLst>
              <a:ext uri="{FF2B5EF4-FFF2-40B4-BE49-F238E27FC236}">
                <a16:creationId xmlns:a16="http://schemas.microsoft.com/office/drawing/2014/main" id="{23FC5068-AD88-4966-A293-7935D5E5321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61929" y="2077054"/>
            <a:ext cx="500178" cy="50017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12819E3-3B40-4385-90B2-FA1C3823469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239091" y="1025632"/>
            <a:ext cx="409624" cy="344991"/>
          </a:xfrm>
          <a:prstGeom prst="rect">
            <a:avLst/>
          </a:prstGeom>
        </p:spPr>
      </p:pic>
      <p:pic>
        <p:nvPicPr>
          <p:cNvPr id="1044" name="Picture 20" descr="Illinois bicentennial: The story behind that quirk-filled state seal -  Chicago Sun-Times">
            <a:extLst>
              <a:ext uri="{FF2B5EF4-FFF2-40B4-BE49-F238E27FC236}">
                <a16:creationId xmlns:a16="http://schemas.microsoft.com/office/drawing/2014/main" id="{67D452D7-7A1C-4A9E-9178-2B7AEEE8ABFF}"/>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271408" y="1603466"/>
            <a:ext cx="344991" cy="34499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innesota Historical Society Logos | Minnesota Historical Society">
            <a:extLst>
              <a:ext uri="{FF2B5EF4-FFF2-40B4-BE49-F238E27FC236}">
                <a16:creationId xmlns:a16="http://schemas.microsoft.com/office/drawing/2014/main" id="{BBAF1C67-A53B-49DB-B4DF-012BD4A0018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121702" y="2212046"/>
            <a:ext cx="644400" cy="23019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tate of Rhode Island | LinkedIn">
            <a:extLst>
              <a:ext uri="{FF2B5EF4-FFF2-40B4-BE49-F238E27FC236}">
                <a16:creationId xmlns:a16="http://schemas.microsoft.com/office/drawing/2014/main" id="{77FD3FAC-C291-4398-A82E-94FF5F680848}"/>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920949" y="2731102"/>
            <a:ext cx="388419" cy="401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F9215C5-AD6C-40EB-BAA6-46F44AC61A9E}"/>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966181" y="953644"/>
            <a:ext cx="782346" cy="4889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istory Nebraska - Wikipedia">
            <a:extLst>
              <a:ext uri="{FF2B5EF4-FFF2-40B4-BE49-F238E27FC236}">
                <a16:creationId xmlns:a16="http://schemas.microsoft.com/office/drawing/2014/main" id="{A79C4554-DC11-45BE-8F46-5A90CFF2E9CD}"/>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913414" y="2154270"/>
            <a:ext cx="887880" cy="34574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bout - Kansas Historical Society">
            <a:extLst>
              <a:ext uri="{FF2B5EF4-FFF2-40B4-BE49-F238E27FC236}">
                <a16:creationId xmlns:a16="http://schemas.microsoft.com/office/drawing/2014/main" id="{ED3614F9-20A0-427A-8CAD-36274DFD219F}"/>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117431" y="1635852"/>
            <a:ext cx="479849" cy="28021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South Carolina Department of Archives and History - Verified Page | Facebook">
            <a:extLst>
              <a:ext uri="{FF2B5EF4-FFF2-40B4-BE49-F238E27FC236}">
                <a16:creationId xmlns:a16="http://schemas.microsoft.com/office/drawing/2014/main" id="{DA1E429C-C4DA-4411-A0ED-C038DBB0C5D9}"/>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499913" y="2763574"/>
            <a:ext cx="368936" cy="3689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620E523-1411-4300-9E49-F514E5EBBC13}"/>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758400" y="1558259"/>
            <a:ext cx="486100" cy="435402"/>
          </a:xfrm>
          <a:prstGeom prst="rect">
            <a:avLst/>
          </a:prstGeom>
        </p:spPr>
      </p:pic>
      <p:pic>
        <p:nvPicPr>
          <p:cNvPr id="29" name="Picture 28">
            <a:extLst>
              <a:ext uri="{FF2B5EF4-FFF2-40B4-BE49-F238E27FC236}">
                <a16:creationId xmlns:a16="http://schemas.microsoft.com/office/drawing/2014/main" id="{30056D0E-5132-470B-9563-15D9D622FF59}"/>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7595591" y="1012315"/>
            <a:ext cx="811718" cy="371622"/>
          </a:xfrm>
          <a:prstGeom prst="rect">
            <a:avLst/>
          </a:prstGeom>
          <a:ln>
            <a:noFill/>
          </a:ln>
        </p:spPr>
      </p:pic>
      <p:pic>
        <p:nvPicPr>
          <p:cNvPr id="30" name="Picture 29">
            <a:extLst>
              <a:ext uri="{FF2B5EF4-FFF2-40B4-BE49-F238E27FC236}">
                <a16:creationId xmlns:a16="http://schemas.microsoft.com/office/drawing/2014/main" id="{EBE20603-B368-48E1-8A5C-38A1C3089EDB}"/>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6969222" y="2784493"/>
            <a:ext cx="956029" cy="327099"/>
          </a:xfrm>
          <a:prstGeom prst="rect">
            <a:avLst/>
          </a:prstGeom>
        </p:spPr>
      </p:pic>
      <p:pic>
        <p:nvPicPr>
          <p:cNvPr id="1060" name="Picture 36" descr="State Historical Society of North Dakota - Home | Facebook">
            <a:extLst>
              <a:ext uri="{FF2B5EF4-FFF2-40B4-BE49-F238E27FC236}">
                <a16:creationId xmlns:a16="http://schemas.microsoft.com/office/drawing/2014/main" id="{F837AD9A-0D62-4D52-B691-857F7A6594F6}"/>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7758400" y="2184467"/>
            <a:ext cx="486100" cy="2853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DA0A1745-AE63-4685-998B-B0FD339E21C8}"/>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6042119" y="1006123"/>
            <a:ext cx="555699" cy="384008"/>
          </a:xfrm>
          <a:prstGeom prst="rect">
            <a:avLst/>
          </a:prstGeom>
        </p:spPr>
      </p:pic>
      <p:pic>
        <p:nvPicPr>
          <p:cNvPr id="32" name="Picture 31">
            <a:extLst>
              <a:ext uri="{FF2B5EF4-FFF2-40B4-BE49-F238E27FC236}">
                <a16:creationId xmlns:a16="http://schemas.microsoft.com/office/drawing/2014/main" id="{EABE198C-60A7-4C19-8A68-6A7C727BC503}"/>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5756026" y="1660224"/>
            <a:ext cx="1127884" cy="231475"/>
          </a:xfrm>
          <a:prstGeom prst="rect">
            <a:avLst/>
          </a:prstGeom>
        </p:spPr>
      </p:pic>
      <p:pic>
        <p:nvPicPr>
          <p:cNvPr id="1054" name="Picture 30" descr="NY State Archives (@nysarchives) | Twitter">
            <a:extLst>
              <a:ext uri="{FF2B5EF4-FFF2-40B4-BE49-F238E27FC236}">
                <a16:creationId xmlns:a16="http://schemas.microsoft.com/office/drawing/2014/main" id="{7A32F740-310A-4847-8598-AF42B15797BA}"/>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6106742" y="2113918"/>
            <a:ext cx="426450" cy="42645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List of Tennessee state symbols - Wikipedia">
            <a:extLst>
              <a:ext uri="{FF2B5EF4-FFF2-40B4-BE49-F238E27FC236}">
                <a16:creationId xmlns:a16="http://schemas.microsoft.com/office/drawing/2014/main" id="{B503EC60-8CCE-4511-A3E5-340BB35351CA}"/>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5153848" y="2764496"/>
            <a:ext cx="368937" cy="36709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Wisconsin Historical Society | Explore our historical collections, research  your family history, teach and learn Wisconsin history, preserve historic  properties, donate, volunteer and more.">
            <a:extLst>
              <a:ext uri="{FF2B5EF4-FFF2-40B4-BE49-F238E27FC236}">
                <a16:creationId xmlns:a16="http://schemas.microsoft.com/office/drawing/2014/main" id="{EE39B793-823D-4364-B80F-18D7E7F187EA}"/>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8061810" y="2731237"/>
            <a:ext cx="433610" cy="43361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About Us - Austin History Center">
            <a:extLst>
              <a:ext uri="{FF2B5EF4-FFF2-40B4-BE49-F238E27FC236}">
                <a16:creationId xmlns:a16="http://schemas.microsoft.com/office/drawing/2014/main" id="{F39208B2-BCE8-4DFA-AA96-1E7707192B47}"/>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3229727" y="4368547"/>
            <a:ext cx="883274" cy="341195"/>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51E65A7C-1AFE-47C6-BDB7-CDA4F07125B2}"/>
              </a:ext>
            </a:extLst>
          </p:cNvPr>
          <p:cNvSpPr/>
          <p:nvPr/>
        </p:nvSpPr>
        <p:spPr>
          <a:xfrm>
            <a:off x="398012" y="3564983"/>
            <a:ext cx="2481171" cy="434819"/>
          </a:xfrm>
          <a:prstGeom prst="rect">
            <a:avLst/>
          </a:prstGeom>
          <a:solidFill>
            <a:srgbClr val="205A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GB">
              <a:solidFill>
                <a:srgbClr val="191446"/>
              </a:solidFill>
              <a:latin typeface="Calibri"/>
            </a:endParaRPr>
          </a:p>
        </p:txBody>
      </p:sp>
      <p:sp>
        <p:nvSpPr>
          <p:cNvPr id="62" name="TextBox 61">
            <a:extLst>
              <a:ext uri="{FF2B5EF4-FFF2-40B4-BE49-F238E27FC236}">
                <a16:creationId xmlns:a16="http://schemas.microsoft.com/office/drawing/2014/main" id="{95FB0A52-0AD7-4410-B820-24DB50028F4A}"/>
              </a:ext>
            </a:extLst>
          </p:cNvPr>
          <p:cNvSpPr txBox="1"/>
          <p:nvPr/>
        </p:nvSpPr>
        <p:spPr>
          <a:xfrm>
            <a:off x="678858" y="3650916"/>
            <a:ext cx="1971220" cy="307777"/>
          </a:xfrm>
          <a:prstGeom prst="rect">
            <a:avLst/>
          </a:prstGeom>
          <a:noFill/>
        </p:spPr>
        <p:txBody>
          <a:bodyPr wrap="square" rtlCol="0">
            <a:spAutoFit/>
          </a:bodyPr>
          <a:lstStyle/>
          <a:p>
            <a:pPr algn="ctr" defTabSz="457189"/>
            <a:r>
              <a:rPr lang="en-US" sz="1400" b="1">
                <a:solidFill>
                  <a:srgbClr val="FFFFFF"/>
                </a:solidFill>
                <a:latin typeface="Poppins" panose="00000500000000000000" pitchFamily="2" charset="0"/>
                <a:cs typeface="Poppins" panose="00000500000000000000" pitchFamily="2" charset="0"/>
              </a:rPr>
              <a:t>County customers</a:t>
            </a:r>
            <a:endParaRPr lang="en-GB" sz="1400" b="1">
              <a:solidFill>
                <a:srgbClr val="FFFFFF"/>
              </a:solidFill>
              <a:latin typeface="Poppins" panose="00000500000000000000" pitchFamily="2" charset="0"/>
              <a:cs typeface="Poppins" panose="00000500000000000000" pitchFamily="2" charset="0"/>
            </a:endParaRPr>
          </a:p>
        </p:txBody>
      </p:sp>
      <p:grpSp>
        <p:nvGrpSpPr>
          <p:cNvPr id="9" name="Group 8">
            <a:extLst>
              <a:ext uri="{FF2B5EF4-FFF2-40B4-BE49-F238E27FC236}">
                <a16:creationId xmlns:a16="http://schemas.microsoft.com/office/drawing/2014/main" id="{0157039C-5146-4CF6-BD3E-78916809960F}"/>
              </a:ext>
            </a:extLst>
          </p:cNvPr>
          <p:cNvGrpSpPr/>
          <p:nvPr/>
        </p:nvGrpSpPr>
        <p:grpSpPr>
          <a:xfrm>
            <a:off x="398012" y="4274923"/>
            <a:ext cx="2496456" cy="434819"/>
            <a:chOff x="651467" y="4314203"/>
            <a:chExt cx="2496456" cy="434819"/>
          </a:xfrm>
        </p:grpSpPr>
        <p:sp>
          <p:nvSpPr>
            <p:cNvPr id="51" name="Rectangle 50">
              <a:extLst>
                <a:ext uri="{FF2B5EF4-FFF2-40B4-BE49-F238E27FC236}">
                  <a16:creationId xmlns:a16="http://schemas.microsoft.com/office/drawing/2014/main" id="{D8221779-963E-4650-83CA-0DB27829861A}"/>
                </a:ext>
              </a:extLst>
            </p:cNvPr>
            <p:cNvSpPr/>
            <p:nvPr/>
          </p:nvSpPr>
          <p:spPr>
            <a:xfrm>
              <a:off x="651467" y="4314203"/>
              <a:ext cx="2481171" cy="434819"/>
            </a:xfrm>
            <a:prstGeom prst="rect">
              <a:avLst/>
            </a:prstGeom>
            <a:solidFill>
              <a:srgbClr val="3C23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GB">
                <a:solidFill>
                  <a:srgbClr val="191446"/>
                </a:solidFill>
                <a:latin typeface="Calibri"/>
              </a:endParaRPr>
            </a:p>
          </p:txBody>
        </p:sp>
        <p:sp>
          <p:nvSpPr>
            <p:cNvPr id="64" name="TextBox 63">
              <a:extLst>
                <a:ext uri="{FF2B5EF4-FFF2-40B4-BE49-F238E27FC236}">
                  <a16:creationId xmlns:a16="http://schemas.microsoft.com/office/drawing/2014/main" id="{F4FAB991-DCC6-48FF-A9F4-EE6FB362CAF2}"/>
                </a:ext>
              </a:extLst>
            </p:cNvPr>
            <p:cNvSpPr txBox="1"/>
            <p:nvPr/>
          </p:nvSpPr>
          <p:spPr>
            <a:xfrm>
              <a:off x="651467" y="4389241"/>
              <a:ext cx="2496456" cy="307777"/>
            </a:xfrm>
            <a:prstGeom prst="rect">
              <a:avLst/>
            </a:prstGeom>
            <a:noFill/>
          </p:spPr>
          <p:txBody>
            <a:bodyPr wrap="square" rtlCol="0">
              <a:spAutoFit/>
            </a:bodyPr>
            <a:lstStyle/>
            <a:p>
              <a:pPr algn="ctr" defTabSz="457189"/>
              <a:r>
                <a:rPr lang="en-US" sz="1400" b="1">
                  <a:solidFill>
                    <a:srgbClr val="FFFFFF"/>
                  </a:solidFill>
                  <a:latin typeface="Poppins" panose="00000500000000000000" pitchFamily="2" charset="0"/>
                  <a:cs typeface="Poppins" panose="00000500000000000000" pitchFamily="2" charset="0"/>
                </a:rPr>
                <a:t>City &amp; town customers</a:t>
              </a:r>
              <a:endParaRPr lang="en-GB" sz="1400" b="1">
                <a:solidFill>
                  <a:srgbClr val="FFFFFF"/>
                </a:solidFill>
                <a:latin typeface="Poppins" panose="00000500000000000000" pitchFamily="2" charset="0"/>
                <a:cs typeface="Poppins" panose="00000500000000000000" pitchFamily="2" charset="0"/>
              </a:endParaRPr>
            </a:p>
          </p:txBody>
        </p:sp>
      </p:grpSp>
      <p:grpSp>
        <p:nvGrpSpPr>
          <p:cNvPr id="6" name="Group 5">
            <a:extLst>
              <a:ext uri="{FF2B5EF4-FFF2-40B4-BE49-F238E27FC236}">
                <a16:creationId xmlns:a16="http://schemas.microsoft.com/office/drawing/2014/main" id="{24AD1FC1-4127-4186-9E05-FCF168FEB9E6}"/>
              </a:ext>
            </a:extLst>
          </p:cNvPr>
          <p:cNvGrpSpPr/>
          <p:nvPr/>
        </p:nvGrpSpPr>
        <p:grpSpPr>
          <a:xfrm>
            <a:off x="398012" y="805872"/>
            <a:ext cx="2414766" cy="391191"/>
            <a:chOff x="799100" y="929775"/>
            <a:chExt cx="2414766" cy="391191"/>
          </a:xfrm>
        </p:grpSpPr>
        <p:sp>
          <p:nvSpPr>
            <p:cNvPr id="8" name="Rectangle 7">
              <a:extLst>
                <a:ext uri="{FF2B5EF4-FFF2-40B4-BE49-F238E27FC236}">
                  <a16:creationId xmlns:a16="http://schemas.microsoft.com/office/drawing/2014/main" id="{9232AE7B-A724-4B4D-90D8-88BDF62F626E}"/>
                </a:ext>
              </a:extLst>
            </p:cNvPr>
            <p:cNvSpPr/>
            <p:nvPr/>
          </p:nvSpPr>
          <p:spPr>
            <a:xfrm>
              <a:off x="799100" y="929775"/>
              <a:ext cx="2414766" cy="391191"/>
            </a:xfrm>
            <a:prstGeom prst="rect">
              <a:avLst/>
            </a:prstGeom>
            <a:solidFill>
              <a:srgbClr val="69C3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GB">
                <a:solidFill>
                  <a:srgbClr val="69C3AF"/>
                </a:solidFill>
                <a:latin typeface="Calibri"/>
              </a:endParaRPr>
            </a:p>
          </p:txBody>
        </p:sp>
        <p:sp>
          <p:nvSpPr>
            <p:cNvPr id="35" name="TextBox 34">
              <a:extLst>
                <a:ext uri="{FF2B5EF4-FFF2-40B4-BE49-F238E27FC236}">
                  <a16:creationId xmlns:a16="http://schemas.microsoft.com/office/drawing/2014/main" id="{D48FD9E1-7E9B-41AE-B345-99280F2847D9}"/>
                </a:ext>
              </a:extLst>
            </p:cNvPr>
            <p:cNvSpPr txBox="1"/>
            <p:nvPr/>
          </p:nvSpPr>
          <p:spPr>
            <a:xfrm>
              <a:off x="983127" y="966318"/>
              <a:ext cx="2041533" cy="311624"/>
            </a:xfrm>
            <a:prstGeom prst="rect">
              <a:avLst/>
            </a:prstGeom>
            <a:noFill/>
            <a:ln>
              <a:noFill/>
            </a:ln>
          </p:spPr>
          <p:txBody>
            <a:bodyPr wrap="square" lIns="68580" tIns="34290" rIns="68580" bIns="34290" rtlCol="0" anchor="t">
              <a:spAutoFit/>
            </a:bodyPr>
            <a:lstStyle/>
            <a:p>
              <a:pPr algn="ctr" defTabSz="457189"/>
              <a:r>
                <a:rPr lang="en-US" sz="1575" b="1">
                  <a:solidFill>
                    <a:srgbClr val="FFFFFF"/>
                  </a:solidFill>
                  <a:latin typeface="Poppins"/>
                  <a:cs typeface="Poppins"/>
                </a:rPr>
                <a:t>26 State Archives</a:t>
              </a:r>
              <a:endParaRPr lang="en-GB" sz="1575" b="1">
                <a:solidFill>
                  <a:srgbClr val="FFFFFF"/>
                </a:solidFill>
                <a:latin typeface="Poppins"/>
                <a:cs typeface="Poppins"/>
              </a:endParaRPr>
            </a:p>
          </p:txBody>
        </p:sp>
      </p:grpSp>
      <p:sp>
        <p:nvSpPr>
          <p:cNvPr id="13" name="Rectangle 12">
            <a:extLst>
              <a:ext uri="{FF2B5EF4-FFF2-40B4-BE49-F238E27FC236}">
                <a16:creationId xmlns:a16="http://schemas.microsoft.com/office/drawing/2014/main" id="{246B1161-0639-4C24-A51C-97BA5CA8C181}"/>
              </a:ext>
            </a:extLst>
          </p:cNvPr>
          <p:cNvSpPr/>
          <p:nvPr/>
        </p:nvSpPr>
        <p:spPr>
          <a:xfrm>
            <a:off x="398014" y="804667"/>
            <a:ext cx="8369735" cy="2480552"/>
          </a:xfrm>
          <a:prstGeom prst="rect">
            <a:avLst/>
          </a:prstGeom>
          <a:noFill/>
          <a:ln w="19050">
            <a:solidFill>
              <a:srgbClr val="69C3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GB">
              <a:solidFill>
                <a:srgbClr val="191446"/>
              </a:solidFill>
              <a:latin typeface="Calibri"/>
            </a:endParaRPr>
          </a:p>
        </p:txBody>
      </p:sp>
      <p:pic>
        <p:nvPicPr>
          <p:cNvPr id="15" name="Picture 14" descr="Diagram&#10;&#10;Description automatically generated">
            <a:extLst>
              <a:ext uri="{FF2B5EF4-FFF2-40B4-BE49-F238E27FC236}">
                <a16:creationId xmlns:a16="http://schemas.microsoft.com/office/drawing/2014/main" id="{F1BAC5AC-79E1-4091-BC08-466ED79B6334}"/>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5434665" y="3577963"/>
            <a:ext cx="423156" cy="423156"/>
          </a:xfrm>
          <a:prstGeom prst="rect">
            <a:avLst/>
          </a:prstGeom>
        </p:spPr>
      </p:pic>
      <p:pic>
        <p:nvPicPr>
          <p:cNvPr id="31" name="Picture 30">
            <a:extLst>
              <a:ext uri="{FF2B5EF4-FFF2-40B4-BE49-F238E27FC236}">
                <a16:creationId xmlns:a16="http://schemas.microsoft.com/office/drawing/2014/main" id="{751B4710-B6FC-4DC1-877A-369E2A3A32E9}"/>
              </a:ext>
            </a:extLst>
          </p:cNvPr>
          <p:cNvPicPr>
            <a:picLocks noChangeAspect="1"/>
          </p:cNvPicPr>
          <p:nvPr/>
        </p:nvPicPr>
        <p:blipFill rotWithShape="1">
          <a:blip r:embed="rId32" cstate="email">
            <a:extLst>
              <a:ext uri="{28A0092B-C50C-407E-A947-70E740481C1C}">
                <a14:useLocalDpi xmlns:a14="http://schemas.microsoft.com/office/drawing/2010/main"/>
              </a:ext>
            </a:extLst>
          </a:blip>
          <a:srcRect/>
          <a:stretch/>
        </p:blipFill>
        <p:spPr>
          <a:xfrm>
            <a:off x="3409426" y="2120314"/>
            <a:ext cx="404660" cy="413661"/>
          </a:xfrm>
          <a:prstGeom prst="rect">
            <a:avLst/>
          </a:prstGeom>
        </p:spPr>
      </p:pic>
      <p:pic>
        <p:nvPicPr>
          <p:cNvPr id="34" name="Picture 33">
            <a:extLst>
              <a:ext uri="{FF2B5EF4-FFF2-40B4-BE49-F238E27FC236}">
                <a16:creationId xmlns:a16="http://schemas.microsoft.com/office/drawing/2014/main" id="{10DDF624-9ED1-41B9-9FDA-33316B694AFE}"/>
              </a:ext>
            </a:extLst>
          </p:cNvPr>
          <p:cNvPicPr>
            <a:picLocks noChangeAspect="1"/>
          </p:cNvPicPr>
          <p:nvPr/>
        </p:nvPicPr>
        <p:blipFill rotWithShape="1">
          <a:blip r:embed="rId33" cstate="email">
            <a:extLst>
              <a:ext uri="{28A0092B-C50C-407E-A947-70E740481C1C}">
                <a14:useLocalDpi xmlns:a14="http://schemas.microsoft.com/office/drawing/2010/main"/>
              </a:ext>
            </a:extLst>
          </a:blip>
          <a:srcRect/>
          <a:stretch/>
        </p:blipFill>
        <p:spPr>
          <a:xfrm>
            <a:off x="3391565" y="1008241"/>
            <a:ext cx="440382" cy="379770"/>
          </a:xfrm>
          <a:prstGeom prst="rect">
            <a:avLst/>
          </a:prstGeom>
        </p:spPr>
      </p:pic>
      <p:pic>
        <p:nvPicPr>
          <p:cNvPr id="1042" name="Picture 18">
            <a:extLst>
              <a:ext uri="{FF2B5EF4-FFF2-40B4-BE49-F238E27FC236}">
                <a16:creationId xmlns:a16="http://schemas.microsoft.com/office/drawing/2014/main" id="{66000258-D239-47AC-8886-363B9A954ED8}"/>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3422867" y="1586076"/>
            <a:ext cx="377778" cy="37977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Ohio History Connection - Wikipedia">
            <a:extLst>
              <a:ext uri="{FF2B5EF4-FFF2-40B4-BE49-F238E27FC236}">
                <a16:creationId xmlns:a16="http://schemas.microsoft.com/office/drawing/2014/main" id="{ADE04AF2-CFE0-401A-A3CB-FB5DD9D1C061}"/>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3354977" y="2763574"/>
            <a:ext cx="345137" cy="36893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arris county (Texas), seal - vector image">
            <a:extLst>
              <a:ext uri="{FF2B5EF4-FFF2-40B4-BE49-F238E27FC236}">
                <a16:creationId xmlns:a16="http://schemas.microsoft.com/office/drawing/2014/main" id="{A999DA21-6AD3-4949-BC87-9B3D4131ACE6}"/>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6041032" y="3578621"/>
            <a:ext cx="421840" cy="42184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The Travis County Seal | Travis County Archives">
            <a:extLst>
              <a:ext uri="{FF2B5EF4-FFF2-40B4-BE49-F238E27FC236}">
                <a16:creationId xmlns:a16="http://schemas.microsoft.com/office/drawing/2014/main" id="{A79DCDA7-BFED-4E94-92F8-B2478A7BCCE0}"/>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6638284" y="3557305"/>
            <a:ext cx="433015" cy="44513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ity Of Milwaukee - City Of Milwaukee Logo | Full Size PNG Download |  SeekPNG">
            <a:extLst>
              <a:ext uri="{FF2B5EF4-FFF2-40B4-BE49-F238E27FC236}">
                <a16:creationId xmlns:a16="http://schemas.microsoft.com/office/drawing/2014/main" id="{63EF63CD-85DC-4260-B073-EB94DDEFD656}"/>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5089807" y="4327347"/>
            <a:ext cx="487754" cy="34641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Montgomery County, Ohio | Facebook">
            <a:extLst>
              <a:ext uri="{FF2B5EF4-FFF2-40B4-BE49-F238E27FC236}">
                <a16:creationId xmlns:a16="http://schemas.microsoft.com/office/drawing/2014/main" id="{91714F0C-49B8-4BEA-863D-3140BBFDFCCD}"/>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7862342" y="3530090"/>
            <a:ext cx="518905" cy="518905"/>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Job Opportunities | Sorted by Job Title ascending | Welcome to the Greene  County Career Page!">
            <a:extLst>
              <a:ext uri="{FF2B5EF4-FFF2-40B4-BE49-F238E27FC236}">
                <a16:creationId xmlns:a16="http://schemas.microsoft.com/office/drawing/2014/main" id="{403FDC1A-BA0E-4D29-8FF4-E96DBB8A2A81}"/>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7306366" y="3541610"/>
            <a:ext cx="320909" cy="495865"/>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City of Providence News &amp;amp; Events - City of Providence">
            <a:extLst>
              <a:ext uri="{FF2B5EF4-FFF2-40B4-BE49-F238E27FC236}">
                <a16:creationId xmlns:a16="http://schemas.microsoft.com/office/drawing/2014/main" id="{77E986BC-DF50-4976-B808-C617312443AB}"/>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5763246" y="4288451"/>
            <a:ext cx="423156" cy="424203"/>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a:extLst>
              <a:ext uri="{FF2B5EF4-FFF2-40B4-BE49-F238E27FC236}">
                <a16:creationId xmlns:a16="http://schemas.microsoft.com/office/drawing/2014/main" id="{0430BBE9-3AA9-49AF-8629-D7BCD5DB1E40}"/>
              </a:ext>
            </a:extLst>
          </p:cNvPr>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6334493" y="4287337"/>
            <a:ext cx="425316" cy="42531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own of Concord | Facebook">
            <a:extLst>
              <a:ext uri="{FF2B5EF4-FFF2-40B4-BE49-F238E27FC236}">
                <a16:creationId xmlns:a16="http://schemas.microsoft.com/office/drawing/2014/main" id="{E1E53928-90F6-4587-BD32-4A31A5EF6322}"/>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6915423" y="4276498"/>
            <a:ext cx="421840" cy="44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77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3194CAE3-1859-4A9F-8AEC-66639DCD9BC8}"/>
              </a:ext>
            </a:extLst>
          </p:cNvPr>
          <p:cNvGrpSpPr/>
          <p:nvPr/>
        </p:nvGrpSpPr>
        <p:grpSpPr>
          <a:xfrm>
            <a:off x="301587" y="1532660"/>
            <a:ext cx="8556019" cy="2553166"/>
            <a:chOff x="300265" y="1559697"/>
            <a:chExt cx="8556018" cy="2553166"/>
          </a:xfrm>
        </p:grpSpPr>
        <p:grpSp>
          <p:nvGrpSpPr>
            <p:cNvPr id="42" name="Group 41">
              <a:extLst>
                <a:ext uri="{FF2B5EF4-FFF2-40B4-BE49-F238E27FC236}">
                  <a16:creationId xmlns:a16="http://schemas.microsoft.com/office/drawing/2014/main" id="{8EB283FF-E1A2-4BA6-A8F2-DD805CF285C5}"/>
                </a:ext>
              </a:extLst>
            </p:cNvPr>
            <p:cNvGrpSpPr/>
            <p:nvPr/>
          </p:nvGrpSpPr>
          <p:grpSpPr>
            <a:xfrm>
              <a:off x="4688411" y="1559697"/>
              <a:ext cx="4167872" cy="2553165"/>
              <a:chOff x="384464" y="1507557"/>
              <a:chExt cx="4167872" cy="2553165"/>
            </a:xfrm>
          </p:grpSpPr>
          <p:pic>
            <p:nvPicPr>
              <p:cNvPr id="15" name="Picture 14">
                <a:extLst>
                  <a:ext uri="{FF2B5EF4-FFF2-40B4-BE49-F238E27FC236}">
                    <a16:creationId xmlns:a16="http://schemas.microsoft.com/office/drawing/2014/main" id="{B451DCB7-64A5-4B22-B51A-65E1F86E17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3559" y="2220386"/>
                <a:ext cx="1363643" cy="1761468"/>
              </a:xfrm>
              <a:prstGeom prst="rect">
                <a:avLst/>
              </a:prstGeom>
              <a:effectLst>
                <a:outerShdw blurRad="50800" dist="38100" dir="2700000" algn="tl" rotWithShape="0">
                  <a:prstClr val="black">
                    <a:alpha val="40000"/>
                  </a:prstClr>
                </a:outerShdw>
              </a:effectLst>
            </p:spPr>
          </p:pic>
          <p:sp>
            <p:nvSpPr>
              <p:cNvPr id="33" name="Rectangle 32">
                <a:extLst>
                  <a:ext uri="{FF2B5EF4-FFF2-40B4-BE49-F238E27FC236}">
                    <a16:creationId xmlns:a16="http://schemas.microsoft.com/office/drawing/2014/main" id="{D9B190A8-6AAF-46AE-81D5-2E673B799A2C}"/>
                  </a:ext>
                </a:extLst>
              </p:cNvPr>
              <p:cNvSpPr/>
              <p:nvPr/>
            </p:nvSpPr>
            <p:spPr>
              <a:xfrm>
                <a:off x="384464" y="1507557"/>
                <a:ext cx="4167872" cy="2553165"/>
              </a:xfrm>
              <a:prstGeom prst="rect">
                <a:avLst/>
              </a:prstGeom>
              <a:noFill/>
              <a:ln w="19050">
                <a:solidFill>
                  <a:srgbClr val="69C3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GB">
                  <a:solidFill>
                    <a:srgbClr val="191446"/>
                  </a:solidFill>
                  <a:latin typeface="Calibri"/>
                </a:endParaRPr>
              </a:p>
            </p:txBody>
          </p:sp>
        </p:grpSp>
        <p:grpSp>
          <p:nvGrpSpPr>
            <p:cNvPr id="43" name="Group 42">
              <a:extLst>
                <a:ext uri="{FF2B5EF4-FFF2-40B4-BE49-F238E27FC236}">
                  <a16:creationId xmlns:a16="http://schemas.microsoft.com/office/drawing/2014/main" id="{FCAD7388-ED8A-4A04-B13B-4427CEFB0000}"/>
                </a:ext>
              </a:extLst>
            </p:cNvPr>
            <p:cNvGrpSpPr/>
            <p:nvPr/>
          </p:nvGrpSpPr>
          <p:grpSpPr>
            <a:xfrm>
              <a:off x="300265" y="1559698"/>
              <a:ext cx="4185425" cy="2553165"/>
              <a:chOff x="4692595" y="1507556"/>
              <a:chExt cx="4185425" cy="2553165"/>
            </a:xfrm>
          </p:grpSpPr>
          <p:pic>
            <p:nvPicPr>
              <p:cNvPr id="7" name="Picture 2" descr="PRIVACY STATEMENT">
                <a:extLst>
                  <a:ext uri="{FF2B5EF4-FFF2-40B4-BE49-F238E27FC236}">
                    <a16:creationId xmlns:a16="http://schemas.microsoft.com/office/drawing/2014/main" id="{9D47E181-DF75-4231-B447-D2CAC1E121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8130" y="1636185"/>
                <a:ext cx="718181" cy="718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me - Council of State Archivists">
                <a:extLst>
                  <a:ext uri="{FF2B5EF4-FFF2-40B4-BE49-F238E27FC236}">
                    <a16:creationId xmlns:a16="http://schemas.microsoft.com/office/drawing/2014/main" id="{777180E1-D077-47BF-9686-A4DBBA12A1E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1695" y="1789363"/>
                <a:ext cx="1126555" cy="3755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RMA International - Wikipedia">
                <a:extLst>
                  <a:ext uri="{FF2B5EF4-FFF2-40B4-BE49-F238E27FC236}">
                    <a16:creationId xmlns:a16="http://schemas.microsoft.com/office/drawing/2014/main" id="{7B8339F1-1D36-45BD-A14F-BAD775E6526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93337" y="3237972"/>
                <a:ext cx="761060" cy="3424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6" descr="UBITQUITY ANNOUNCES BRONZE MEMBERSHIP INTO PROPERTY RECORDS">
                <a:extLst>
                  <a:ext uri="{FF2B5EF4-FFF2-40B4-BE49-F238E27FC236}">
                    <a16:creationId xmlns:a16="http://schemas.microsoft.com/office/drawing/2014/main" id="{A497B6B8-856B-473B-AE45-319E9D9FE54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74670" y="3210937"/>
                <a:ext cx="739845" cy="52846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3884966-AF9F-4060-99D3-7DB20C060F35}"/>
                  </a:ext>
                </a:extLst>
              </p:cNvPr>
              <p:cNvSpPr txBox="1"/>
              <p:nvPr/>
            </p:nvSpPr>
            <p:spPr>
              <a:xfrm>
                <a:off x="6889463" y="1647743"/>
                <a:ext cx="1868495" cy="553998"/>
              </a:xfrm>
              <a:prstGeom prst="rect">
                <a:avLst/>
              </a:prstGeom>
              <a:noFill/>
            </p:spPr>
            <p:txBody>
              <a:bodyPr wrap="square" rtlCol="0">
                <a:spAutoFit/>
              </a:bodyPr>
              <a:lstStyle/>
              <a:p>
                <a:pPr defTabSz="457189"/>
                <a:r>
                  <a:rPr lang="en-US" sz="1500" b="1">
                    <a:solidFill>
                      <a:srgbClr val="191446"/>
                    </a:solidFill>
                    <a:latin typeface="Poppins" panose="00000500000000000000" pitchFamily="2" charset="0"/>
                    <a:cs typeface="Poppins" panose="00000500000000000000" pitchFamily="2" charset="0"/>
                  </a:rPr>
                  <a:t>Strategic relationships</a:t>
                </a:r>
                <a:endParaRPr lang="en-GB" sz="1500" b="1">
                  <a:solidFill>
                    <a:srgbClr val="191446"/>
                  </a:solidFill>
                  <a:latin typeface="Poppins" panose="00000500000000000000" pitchFamily="2" charset="0"/>
                  <a:cs typeface="Poppins" panose="00000500000000000000" pitchFamily="2" charset="0"/>
                </a:endParaRPr>
              </a:p>
            </p:txBody>
          </p:sp>
          <p:sp>
            <p:nvSpPr>
              <p:cNvPr id="39" name="TextBox 38">
                <a:extLst>
                  <a:ext uri="{FF2B5EF4-FFF2-40B4-BE49-F238E27FC236}">
                    <a16:creationId xmlns:a16="http://schemas.microsoft.com/office/drawing/2014/main" id="{26DC3144-978B-4F49-AD44-8D2A667587FF}"/>
                  </a:ext>
                </a:extLst>
              </p:cNvPr>
              <p:cNvSpPr txBox="1"/>
              <p:nvPr/>
            </p:nvSpPr>
            <p:spPr>
              <a:xfrm>
                <a:off x="6889911" y="2351218"/>
                <a:ext cx="1988109" cy="1384995"/>
              </a:xfrm>
              <a:prstGeom prst="rect">
                <a:avLst/>
              </a:prstGeom>
              <a:noFill/>
            </p:spPr>
            <p:txBody>
              <a:bodyPr wrap="square">
                <a:spAutoFit/>
              </a:bodyPr>
              <a:lstStyle/>
              <a:p>
                <a:pPr defTabSz="457189"/>
                <a:r>
                  <a:rPr lang="en-US" sz="1400">
                    <a:solidFill>
                      <a:srgbClr val="191446"/>
                    </a:solidFill>
                    <a:latin typeface="Poppins" panose="00000500000000000000" pitchFamily="2" charset="0"/>
                    <a:cs typeface="Poppins" panose="00000500000000000000" pitchFamily="2" charset="0"/>
                  </a:rPr>
                  <a:t>Education, engagement, &amp; research on</a:t>
                </a:r>
                <a:br>
                  <a:rPr lang="en-US" sz="1400">
                    <a:solidFill>
                      <a:srgbClr val="191446"/>
                    </a:solidFill>
                    <a:latin typeface="Poppins" panose="00000500000000000000" pitchFamily="2" charset="0"/>
                    <a:cs typeface="Poppins" panose="00000500000000000000" pitchFamily="2" charset="0"/>
                  </a:rPr>
                </a:br>
                <a:r>
                  <a:rPr lang="en-US" sz="1400">
                    <a:solidFill>
                      <a:srgbClr val="191446"/>
                    </a:solidFill>
                    <a:latin typeface="Poppins" panose="00000500000000000000" pitchFamily="2" charset="0"/>
                    <a:cs typeface="Poppins" panose="00000500000000000000" pitchFamily="2" charset="0"/>
                  </a:rPr>
                  <a:t>long-term and permanent digital records</a:t>
                </a:r>
                <a:endParaRPr lang="en-GB" sz="1400">
                  <a:solidFill>
                    <a:srgbClr val="191446"/>
                  </a:solidFill>
                  <a:latin typeface="Poppins" panose="00000500000000000000" pitchFamily="2" charset="0"/>
                  <a:cs typeface="Poppins" panose="00000500000000000000" pitchFamily="2" charset="0"/>
                </a:endParaRPr>
              </a:p>
            </p:txBody>
          </p:sp>
          <p:pic>
            <p:nvPicPr>
              <p:cNvPr id="3074" name="Picture 2" descr="SERI logo">
                <a:extLst>
                  <a:ext uri="{FF2B5EF4-FFF2-40B4-BE49-F238E27FC236}">
                    <a16:creationId xmlns:a16="http://schemas.microsoft.com/office/drawing/2014/main" id="{8A4E7505-FD32-44BD-8A47-02A5CF56727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37220" y="2553612"/>
                <a:ext cx="1312146" cy="34946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BA1F973B-347D-4056-93A7-DBD11824BD7E}"/>
                  </a:ext>
                </a:extLst>
              </p:cNvPr>
              <p:cNvSpPr/>
              <p:nvPr/>
            </p:nvSpPr>
            <p:spPr>
              <a:xfrm>
                <a:off x="4692595" y="1507556"/>
                <a:ext cx="4167873" cy="2553165"/>
              </a:xfrm>
              <a:prstGeom prst="rect">
                <a:avLst/>
              </a:prstGeom>
              <a:noFill/>
              <a:ln w="19050">
                <a:solidFill>
                  <a:srgbClr val="D7A8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GB">
                  <a:solidFill>
                    <a:srgbClr val="191446"/>
                  </a:solidFill>
                  <a:latin typeface="Calibri"/>
                </a:endParaRPr>
              </a:p>
            </p:txBody>
          </p:sp>
        </p:grpSp>
      </p:grpSp>
      <p:pic>
        <p:nvPicPr>
          <p:cNvPr id="19" name="Content Placeholder 4">
            <a:extLst>
              <a:ext uri="{FF2B5EF4-FFF2-40B4-BE49-F238E27FC236}">
                <a16:creationId xmlns:a16="http://schemas.microsoft.com/office/drawing/2014/main" id="{8D72CFBE-2FB3-09A6-D652-3F7CEA7B384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86238" y="1922838"/>
            <a:ext cx="1285773" cy="1673722"/>
          </a:xfrm>
          <a:prstGeom prst="rect">
            <a:avLst/>
          </a:prstGeom>
        </p:spPr>
      </p:pic>
      <p:sp>
        <p:nvSpPr>
          <p:cNvPr id="21" name="TextBox 20">
            <a:extLst>
              <a:ext uri="{FF2B5EF4-FFF2-40B4-BE49-F238E27FC236}">
                <a16:creationId xmlns:a16="http://schemas.microsoft.com/office/drawing/2014/main" id="{A2E05749-B050-3F1B-9081-4248ACA80CC7}"/>
              </a:ext>
            </a:extLst>
          </p:cNvPr>
          <p:cNvSpPr txBox="1"/>
          <p:nvPr/>
        </p:nvSpPr>
        <p:spPr>
          <a:xfrm>
            <a:off x="5056218" y="1600777"/>
            <a:ext cx="3489509" cy="276999"/>
          </a:xfrm>
          <a:prstGeom prst="rect">
            <a:avLst/>
          </a:prstGeom>
          <a:noFill/>
        </p:spPr>
        <p:txBody>
          <a:bodyPr wrap="square" lIns="68580" tIns="34290" rIns="68580" bIns="34290" anchor="t">
            <a:spAutoFit/>
          </a:bodyPr>
          <a:lstStyle/>
          <a:p>
            <a:pPr defTabSz="457189"/>
            <a:r>
              <a:rPr lang="en-US" sz="1350" b="1">
                <a:solidFill>
                  <a:srgbClr val="191446"/>
                </a:solidFill>
                <a:latin typeface="Poppins"/>
                <a:cs typeface="Poppins"/>
              </a:rPr>
              <a:t>Electronic records projects &amp; surveys</a:t>
            </a:r>
            <a:endParaRPr lang="en-GB" sz="1350" b="1">
              <a:solidFill>
                <a:srgbClr val="191446"/>
              </a:solidFill>
              <a:latin typeface="Poppins" panose="00000500000000000000" pitchFamily="2" charset="0"/>
              <a:cs typeface="Poppins" panose="00000500000000000000" pitchFamily="2" charset="0"/>
            </a:endParaRPr>
          </a:p>
        </p:txBody>
      </p:sp>
      <p:pic>
        <p:nvPicPr>
          <p:cNvPr id="4" name="Picture 4" descr="Graphical user interface&#10;&#10;Description automatically generated">
            <a:extLst>
              <a:ext uri="{FF2B5EF4-FFF2-40B4-BE49-F238E27FC236}">
                <a16:creationId xmlns:a16="http://schemas.microsoft.com/office/drawing/2014/main" id="{F5938F1D-5589-78C7-5019-9A01F5FB96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48818" y="1855275"/>
            <a:ext cx="1391687" cy="1788318"/>
          </a:xfrm>
          <a:prstGeom prst="rect">
            <a:avLst/>
          </a:prstGeom>
        </p:spPr>
      </p:pic>
      <p:pic>
        <p:nvPicPr>
          <p:cNvPr id="20" name="Google Shape;284;p41">
            <a:extLst>
              <a:ext uri="{FF2B5EF4-FFF2-40B4-BE49-F238E27FC236}">
                <a16:creationId xmlns:a16="http://schemas.microsoft.com/office/drawing/2014/main" id="{4DF38503-722B-82E3-A560-2F7FD2A4FB6C}"/>
              </a:ext>
            </a:extLst>
          </p:cNvPr>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7236116" y="4392221"/>
            <a:ext cx="1543050" cy="514350"/>
          </a:xfrm>
          <a:prstGeom prst="rect">
            <a:avLst/>
          </a:prstGeom>
          <a:noFill/>
          <a:ln>
            <a:noFill/>
          </a:ln>
        </p:spPr>
      </p:pic>
      <p:sp>
        <p:nvSpPr>
          <p:cNvPr id="10" name="Text Placeholder 1">
            <a:extLst>
              <a:ext uri="{FF2B5EF4-FFF2-40B4-BE49-F238E27FC236}">
                <a16:creationId xmlns:a16="http://schemas.microsoft.com/office/drawing/2014/main" id="{964ACDCE-E01B-F3EC-4E9A-8E22B4EC84BB}"/>
              </a:ext>
            </a:extLst>
          </p:cNvPr>
          <p:cNvSpPr>
            <a:spLocks noGrp="1"/>
          </p:cNvSpPr>
          <p:nvPr>
            <p:ph type="body" sz="quarter" idx="10"/>
          </p:nvPr>
        </p:nvSpPr>
        <p:spPr>
          <a:xfrm>
            <a:off x="76032" y="112417"/>
            <a:ext cx="8099298" cy="744538"/>
          </a:xfrm>
        </p:spPr>
        <p:txBody>
          <a:bodyPr vert="horz" lIns="270000" tIns="324000" rIns="540000" bIns="0" anchor="t"/>
          <a:lstStyle/>
          <a:p>
            <a:r>
              <a:rPr lang="en-US" sz="2100">
                <a:latin typeface="Poppins"/>
                <a:cs typeface="Poppins"/>
              </a:rPr>
              <a:t>Active collaboration with records management and archives communities</a:t>
            </a:r>
            <a:endParaRPr lang="en-GB" sz="2100">
              <a:latin typeface="Poppins"/>
              <a:cs typeface="Poppins"/>
            </a:endParaRPr>
          </a:p>
        </p:txBody>
      </p:sp>
    </p:spTree>
    <p:extLst>
      <p:ext uri="{BB962C8B-B14F-4D97-AF65-F5344CB8AC3E}">
        <p14:creationId xmlns:p14="http://schemas.microsoft.com/office/powerpoint/2010/main" val="3478189797"/>
      </p:ext>
    </p:extLst>
  </p:cSld>
  <p:clrMapOvr>
    <a:masterClrMapping/>
  </p:clrMapOvr>
</p:sld>
</file>

<file path=ppt/theme/theme1.xml><?xml version="1.0" encoding="utf-8"?>
<a:theme xmlns:a="http://schemas.openxmlformats.org/drawingml/2006/main" name="3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Title Slide - White">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0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1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rvica Powerpoint_v5_CMP.pptx" id="{2B8675EB-A6EB-4B12-9035-0BCB1218A9B6}" vid="{F8AADB85-DAFE-423B-BF81-06ACC53D2BDC}"/>
    </a:ext>
  </a:extLst>
</a:theme>
</file>

<file path=ppt/theme/theme15.xml><?xml version="1.0" encoding="utf-8"?>
<a:theme xmlns:a="http://schemas.openxmlformats.org/drawingml/2006/main" name="17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8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rvica Powerpoint_v5_CMP.pptx" id="{2B8675EB-A6EB-4B12-9035-0BCB1218A9B6}" vid="{F8AADB85-DAFE-423B-BF81-06ACC53D2BDC}"/>
    </a:ext>
  </a:extLst>
</a:theme>
</file>

<file path=ppt/theme/theme17.xml><?xml version="1.0" encoding="utf-8"?>
<a:theme xmlns:a="http://schemas.openxmlformats.org/drawingml/2006/main" name="7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1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rvica Powerpoint_v5_CMP.pptx" id="{2B8675EB-A6EB-4B12-9035-0BCB1218A9B6}" vid="{F8AADB85-DAFE-423B-BF81-06ACC53D2BDC}"/>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rvica Powerpoint_v5_CMP.pptx" id="{2B8675EB-A6EB-4B12-9035-0BCB1218A9B6}" vid="{F8AADB85-DAFE-423B-BF81-06ACC53D2BDC}"/>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5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6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Title Slide - White">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9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itle Slide - White 02">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itle Slide - No Image">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itle Slide - White">
  <a:themeElements>
    <a:clrScheme name="Preservica">
      <a:dk1>
        <a:srgbClr val="FFFFFF"/>
      </a:dk1>
      <a:lt1>
        <a:srgbClr val="191446"/>
      </a:lt1>
      <a:dk2>
        <a:srgbClr val="666666"/>
      </a:dk2>
      <a:lt2>
        <a:srgbClr val="FFFFFF"/>
      </a:lt2>
      <a:accent1>
        <a:srgbClr val="69C3AF"/>
      </a:accent1>
      <a:accent2>
        <a:srgbClr val="41B9C3"/>
      </a:accent2>
      <a:accent3>
        <a:srgbClr val="195FAA"/>
      </a:accent3>
      <a:accent4>
        <a:srgbClr val="AF5AA5"/>
      </a:accent4>
      <a:accent5>
        <a:srgbClr val="50378C"/>
      </a:accent5>
      <a:accent6>
        <a:srgbClr val="3C237D"/>
      </a:accent6>
      <a:hlink>
        <a:srgbClr val="69C3AF"/>
      </a:hlink>
      <a:folHlink>
        <a:srgbClr val="0078B8"/>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rvica Powerpoint_v5_CMP.pptx" id="{2B8675EB-A6EB-4B12-9035-0BCB1218A9B6}" vid="{BE7362FB-8509-490D-9427-32196C781492}"/>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38FB1DE-3BE2-4A44-A5EF-9B763E38D8EF}">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48f80cf-98ea-454a-9060-e336395f63b9">
      <UserInfo>
        <DisplayName>Jason Peel</DisplayName>
        <AccountId>70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7A2CC7CE01D04D9BC3C55D66D6190C" ma:contentTypeVersion="15" ma:contentTypeDescription="Create a new document." ma:contentTypeScope="" ma:versionID="da33f509650c30d79eacbed55e8f8b18">
  <xsd:schema xmlns:xsd="http://www.w3.org/2001/XMLSchema" xmlns:xs="http://www.w3.org/2001/XMLSchema" xmlns:p="http://schemas.microsoft.com/office/2006/metadata/properties" xmlns:ns2="748f80cf-98ea-454a-9060-e336395f63b9" xmlns:ns3="0fe107c0-2316-4bd0-ae98-a1a25d3a7e3c" xmlns:ns4="3c6bfa9b-f107-4f9d-823f-386c0f249e0b" targetNamespace="http://schemas.microsoft.com/office/2006/metadata/properties" ma:root="true" ma:fieldsID="5ead1ef9993321937e10371078fb6693" ns2:_="" ns3:_="" ns4:_="">
    <xsd:import namespace="748f80cf-98ea-454a-9060-e336395f63b9"/>
    <xsd:import namespace="0fe107c0-2316-4bd0-ae98-a1a25d3a7e3c"/>
    <xsd:import namespace="3c6bfa9b-f107-4f9d-823f-386c0f249e0b"/>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8f80cf-98ea-454a-9060-e336395f63b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e107c0-2316-4bd0-ae98-a1a25d3a7e3c"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c6bfa9b-f107-4f9d-823f-386c0f249e0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0fe107c0-2316-4bd0-ae98-a1a25d3a7e3c"/>
    <ds:schemaRef ds:uri="3c6bfa9b-f107-4f9d-823f-386c0f249e0b"/>
    <ds:schemaRef ds:uri="748f80cf-98ea-454a-9060-e336395f63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5123CEBC-5AC7-4364-BCA6-C8AF7AA21736}">
  <ds:schemaRefs>
    <ds:schemaRef ds:uri="0fe107c0-2316-4bd0-ae98-a1a25d3a7e3c"/>
    <ds:schemaRef ds:uri="3c6bfa9b-f107-4f9d-823f-386c0f249e0b"/>
    <ds:schemaRef ds:uri="748f80cf-98ea-454a-9060-e336395f63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1338</TotalTime>
  <Words>1949</Words>
  <Application>Microsoft Office PowerPoint</Application>
  <PresentationFormat>On-screen Show (16:9)</PresentationFormat>
  <Paragraphs>233</Paragraphs>
  <Slides>31</Slides>
  <Notes>10</Notes>
  <HiddenSlides>0</HiddenSlides>
  <MMClips>1</MMClips>
  <ScaleCrop>false</ScaleCrop>
  <HeadingPairs>
    <vt:vector size="6" baseType="variant">
      <vt:variant>
        <vt:lpstr>Fonts Used</vt:lpstr>
      </vt:variant>
      <vt:variant>
        <vt:i4>8</vt:i4>
      </vt:variant>
      <vt:variant>
        <vt:lpstr>Theme</vt:lpstr>
      </vt:variant>
      <vt:variant>
        <vt:i4>18</vt:i4>
      </vt:variant>
      <vt:variant>
        <vt:lpstr>Slide Titles</vt:lpstr>
      </vt:variant>
      <vt:variant>
        <vt:i4>31</vt:i4>
      </vt:variant>
    </vt:vector>
  </HeadingPairs>
  <TitlesOfParts>
    <vt:vector size="57" baseType="lpstr">
      <vt:lpstr>Arial</vt:lpstr>
      <vt:lpstr>Calibri</vt:lpstr>
      <vt:lpstr>Calibri Light</vt:lpstr>
      <vt:lpstr>Cambria</vt:lpstr>
      <vt:lpstr>Nunito Regular</vt:lpstr>
      <vt:lpstr>Poppins</vt:lpstr>
      <vt:lpstr>Segoe UI</vt:lpstr>
      <vt:lpstr>Wingdings</vt:lpstr>
      <vt:lpstr>3_Title Slide - White 02</vt:lpstr>
      <vt:lpstr>10_Title Slide - White 02</vt:lpstr>
      <vt:lpstr>15_Title Slide - White 02</vt:lpstr>
      <vt:lpstr>16_Title Slide - White 02</vt:lpstr>
      <vt:lpstr>2_Title Slide - White</vt:lpstr>
      <vt:lpstr>19_Title Slide - White 02</vt:lpstr>
      <vt:lpstr>1_Title Slide - White 02</vt:lpstr>
      <vt:lpstr>2_Title Slide - No Image</vt:lpstr>
      <vt:lpstr>Title Slide - White</vt:lpstr>
      <vt:lpstr>1_Title Slide - White</vt:lpstr>
      <vt:lpstr>20_Title Slide - White 02</vt:lpstr>
      <vt:lpstr>21_Title Slide - White 02</vt:lpstr>
      <vt:lpstr>2_Office Theme</vt:lpstr>
      <vt:lpstr>13_Title Slide - White 02</vt:lpstr>
      <vt:lpstr>17_Title Slide - White 02</vt:lpstr>
      <vt:lpstr>18_Title Slide - White 02</vt:lpstr>
      <vt:lpstr>7_Title Slide - White 02</vt:lpstr>
      <vt:lpstr>11_Title Slide - White 02</vt:lpstr>
      <vt:lpstr> CoSA Shop Talk Webinar</vt:lpstr>
      <vt:lpstr>Webinar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Webinars </vt:lpstr>
      <vt:lpstr>Upcoming SERI Webinars </vt:lpstr>
      <vt:lpstr>Contact Us </vt:lpstr>
      <vt:lpstr>Webinar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Portman</dc:creator>
  <cp:lastModifiedBy>Rebecca Julson</cp:lastModifiedBy>
  <cp:revision>13</cp:revision>
  <cp:lastPrinted>2019-04-08T15:55:24Z</cp:lastPrinted>
  <dcterms:modified xsi:type="dcterms:W3CDTF">2022-11-10T19:37:00Z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0x010100847A2CC7CE01D04D9BC3C55D66D6190C</vt:lpwstr>
  </property>
  <property fmtid="{D5CDD505-2E9C-101B-9397-08002B2CF9AE}" pid="3" name="AuthorIds_UIVersion_512">
    <vt:lpwstr>364</vt:lpwstr>
  </property>
</Properties>
</file>