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  <p:sldMasterId id="2147483691" r:id="rId5"/>
    <p:sldMasterId id="2147483698" r:id="rId6"/>
  </p:sldMasterIdLst>
  <p:notesMasterIdLst>
    <p:notesMasterId r:id="rId35"/>
  </p:notesMasterIdLst>
  <p:handoutMasterIdLst>
    <p:handoutMasterId r:id="rId36"/>
  </p:handoutMasterIdLst>
  <p:sldIdLst>
    <p:sldId id="257" r:id="rId7"/>
    <p:sldId id="382" r:id="rId8"/>
    <p:sldId id="393" r:id="rId9"/>
    <p:sldId id="256" r:id="rId10"/>
    <p:sldId id="261" r:id="rId11"/>
    <p:sldId id="438" r:id="rId12"/>
    <p:sldId id="258" r:id="rId13"/>
    <p:sldId id="259" r:id="rId14"/>
    <p:sldId id="260" r:id="rId15"/>
    <p:sldId id="262" r:id="rId16"/>
    <p:sldId id="264" r:id="rId17"/>
    <p:sldId id="263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00" r:id="rId28"/>
    <p:sldId id="448" r:id="rId29"/>
    <p:sldId id="399" r:id="rId30"/>
    <p:sldId id="435" r:id="rId31"/>
    <p:sldId id="425" r:id="rId32"/>
    <p:sldId id="436" r:id="rId33"/>
    <p:sldId id="401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2BA992-8BD9-4A4A-B155-6B7576C1E360}">
          <p14:sldIdLst>
            <p14:sldId id="257"/>
            <p14:sldId id="382"/>
            <p14:sldId id="393"/>
            <p14:sldId id="256"/>
            <p14:sldId id="261"/>
            <p14:sldId id="438"/>
            <p14:sldId id="258"/>
            <p14:sldId id="259"/>
            <p14:sldId id="260"/>
            <p14:sldId id="262"/>
            <p14:sldId id="264"/>
            <p14:sldId id="263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00"/>
            <p14:sldId id="448"/>
            <p14:sldId id="399"/>
            <p14:sldId id="435"/>
            <p14:sldId id="425"/>
            <p14:sldId id="436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0581" autoAdjust="0"/>
  </p:normalViewPr>
  <p:slideViewPr>
    <p:cSldViewPr snapToGrid="0">
      <p:cViewPr varScale="1">
        <p:scale>
          <a:sx n="61" d="100"/>
          <a:sy n="61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3F8DB-AF8C-4A53-9817-C3A2300AA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3FEE-52E9-4711-BA44-A0FC2DAA9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ABD1CA-67F5-4634-94A9-88D85BE148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3E16-F2BC-4462-98F5-9CE2FD4CA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44F6-8F3B-4331-BFDD-D5298FC3E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357170-B896-46E5-A532-E909E0B20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A368A7-9C9A-42E8-9E06-CC37B09F83BE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B372F-02FE-4BD2-9CE9-178F22DA1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B372F-02FE-4BD2-9CE9-178F22DA1F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8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6AA2F-E52F-4AED-85FD-6606D574B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3113" y="9731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6AA2F-E52F-4AED-85FD-6606D574B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B372F-02FE-4BD2-9CE9-178F22DA1F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7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B372F-02FE-4BD2-9CE9-178F22DA1F4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9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/>
              <a:t>January 26,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2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2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7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0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6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32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5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1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26,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30067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51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97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77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370" r="55937" b="9786"/>
          <a:stretch/>
        </p:blipFill>
        <p:spPr>
          <a:xfrm>
            <a:off x="5883243" y="0"/>
            <a:ext cx="6302131" cy="686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70" y="896815"/>
            <a:ext cx="6012977" cy="30527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169" y="4041653"/>
            <a:ext cx="601297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90" y="1865129"/>
            <a:ext cx="3136984" cy="31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5" y="0"/>
            <a:ext cx="3122815" cy="1138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13884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014"/>
            <a:ext cx="10515600" cy="5249362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8" y="-60086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4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3093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106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06673-4788-416E-87A0-AB4A1DFE6451}"/>
              </a:ext>
            </a:extLst>
          </p:cNvPr>
          <p:cNvSpPr/>
          <p:nvPr/>
        </p:nvSpPr>
        <p:spPr>
          <a:xfrm>
            <a:off x="0" y="5757646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ED359-06D1-4AD1-AFAF-97E843799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4" y="5757645"/>
            <a:ext cx="3122815" cy="1138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51102-1330-4E0B-A808-A16524870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7" y="5697559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6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3535"/>
            <a:ext cx="5181600" cy="491342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535"/>
            <a:ext cx="5181600" cy="491342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CA60F6-8EC8-4300-8A25-A2560D3AAF94}"/>
              </a:ext>
            </a:extLst>
          </p:cNvPr>
          <p:cNvSpPr/>
          <p:nvPr/>
        </p:nvSpPr>
        <p:spPr>
          <a:xfrm>
            <a:off x="1" y="1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84FE3D-376E-4F70-AF9F-BA2ECE223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5" y="0"/>
            <a:ext cx="3122815" cy="11388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10CDC0A-C379-4C50-9FA4-7BB8A374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13884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E88BF5-0006-4A69-950E-631DED0EA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8" y="-60086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8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1198927"/>
            <a:ext cx="12191999" cy="56590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8349"/>
            <a:ext cx="5181600" cy="483861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8349"/>
            <a:ext cx="5181600" cy="483861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FE610A-080F-4504-AADC-EAD26B2B0EE9}"/>
              </a:ext>
            </a:extLst>
          </p:cNvPr>
          <p:cNvSpPr/>
          <p:nvPr/>
        </p:nvSpPr>
        <p:spPr>
          <a:xfrm>
            <a:off x="1" y="1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FF8FF9-CC94-477D-970B-948A8E91D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5" y="0"/>
            <a:ext cx="3122815" cy="11388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D58E7A4-329E-4594-8433-38DFAAD7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13884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86BD8C-865F-4FCD-BC32-DC8A1B3A4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8" y="-60086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1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46063"/>
            <a:ext cx="5157787" cy="8986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51902"/>
            <a:ext cx="5157787" cy="3937761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46063"/>
            <a:ext cx="5183188" cy="8986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51902"/>
            <a:ext cx="5183188" cy="3937761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91B9F-3EC1-49DA-9519-0443053CEDAD}"/>
              </a:ext>
            </a:extLst>
          </p:cNvPr>
          <p:cNvSpPr/>
          <p:nvPr/>
        </p:nvSpPr>
        <p:spPr>
          <a:xfrm>
            <a:off x="1" y="1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CDC0C6-1B32-47B3-8CA6-BBBB302A1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5" y="0"/>
            <a:ext cx="3122815" cy="11388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0236C83-A61C-48D5-8CE2-81F21DFE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13884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B9CF10-9227-495D-BB28-AD1D41834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8" y="-60086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50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B394BA-601B-46F2-B79A-A253383CC328}"/>
              </a:ext>
            </a:extLst>
          </p:cNvPr>
          <p:cNvSpPr/>
          <p:nvPr/>
        </p:nvSpPr>
        <p:spPr>
          <a:xfrm>
            <a:off x="1" y="1198927"/>
            <a:ext cx="12191999" cy="56590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225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56247"/>
            <a:ext cx="5157787" cy="40665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7225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56247"/>
            <a:ext cx="5183188" cy="40665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64D3E5-6C56-48C9-89DA-4DB348CC8459}"/>
              </a:ext>
            </a:extLst>
          </p:cNvPr>
          <p:cNvSpPr/>
          <p:nvPr/>
        </p:nvSpPr>
        <p:spPr>
          <a:xfrm>
            <a:off x="1" y="1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4DB011-9C45-4FB1-8F09-9B69C99F1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5" y="0"/>
            <a:ext cx="3122815" cy="113884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C619E7-00E3-49B8-895E-62D730E1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13884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1A7C74-553E-4451-89F6-137737865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8" y="-60086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C36A70-D2FC-4A24-BB08-5B200FD7E08E}"/>
              </a:ext>
            </a:extLst>
          </p:cNvPr>
          <p:cNvSpPr/>
          <p:nvPr/>
        </p:nvSpPr>
        <p:spPr>
          <a:xfrm>
            <a:off x="1" y="1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B6A2CC-934A-4D3D-B8F2-B5D10A2F9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5" y="0"/>
            <a:ext cx="3122815" cy="11388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1A35A92-1E3C-4E53-BE7B-F1B3BB64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13884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FAB205-303E-4BD3-B4B3-30E394170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8" y="-60086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76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02EE00-8511-4A30-B867-4579519862D6}"/>
              </a:ext>
            </a:extLst>
          </p:cNvPr>
          <p:cNvSpPr/>
          <p:nvPr/>
        </p:nvSpPr>
        <p:spPr>
          <a:xfrm>
            <a:off x="1" y="1198927"/>
            <a:ext cx="12191999" cy="56590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7A2021-9BBC-4E52-8429-82F14927C355}"/>
              </a:ext>
            </a:extLst>
          </p:cNvPr>
          <p:cNvSpPr/>
          <p:nvPr/>
        </p:nvSpPr>
        <p:spPr>
          <a:xfrm>
            <a:off x="1" y="1"/>
            <a:ext cx="12192000" cy="113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351D2E-B4F1-46B9-B1BD-2D7DEF27D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9069185" y="0"/>
            <a:ext cx="3122815" cy="11388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1480104-C399-4FA6-BA89-55A019B5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13884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4516FA-75B7-41D2-8ACB-9AC810F7E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8" y="-60086"/>
            <a:ext cx="1259985" cy="1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48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14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192000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54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 sz="2800"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 sz="2400"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rgbClr val="09183C"/>
                </a:solidFill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8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7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1999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61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46200"/>
            <a:ext cx="12192000" cy="5308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7251" y="4470401"/>
            <a:ext cx="10544527" cy="956733"/>
          </a:xfrm>
          <a:prstGeom prst="rect">
            <a:avLst/>
          </a:prstGeom>
        </p:spPr>
        <p:txBody>
          <a:bodyPr vert="horz"/>
          <a:lstStyle>
            <a:lvl1pPr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Power Point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1" y="5452763"/>
            <a:ext cx="10544527" cy="448736"/>
          </a:xfrm>
          <a:prstGeom prst="rect">
            <a:avLst/>
          </a:prstGeom>
        </p:spPr>
        <p:txBody>
          <a:bodyPr vert="horz"/>
          <a:lstStyle>
            <a:lvl1pPr>
              <a:defRPr lang="en-US" sz="2400" kern="1200" baseline="0" dirty="0">
                <a:solidFill>
                  <a:srgbClr val="393A49"/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pPr lvl="0"/>
            <a:r>
              <a:rPr lang="en-US"/>
              <a:t>Sub-text</a:t>
            </a:r>
          </a:p>
        </p:txBody>
      </p:sp>
    </p:spTree>
    <p:extLst>
      <p:ext uri="{BB962C8B-B14F-4D97-AF65-F5344CB8AC3E}">
        <p14:creationId xmlns:p14="http://schemas.microsoft.com/office/powerpoint/2010/main" val="3858852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0F46-FE26-1413-900F-0EC670BE7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48DF3-DEE1-E8A5-B048-7CA8B44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34B94-4387-1FA1-4501-AE87FF0F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37A4F506-5A72-4ED0-A08D-96110CFEF53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E487F-1FA4-0A8F-9F66-CB4F76F2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160DF-918C-6409-74E8-B664A6F3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728B38C7-3153-47FF-BE8F-866629C99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A6EFB-537C-A9B0-BAAA-893AEABEDB82}"/>
              </a:ext>
            </a:extLst>
          </p:cNvPr>
          <p:cNvSpPr txBox="1"/>
          <p:nvPr/>
        </p:nvSpPr>
        <p:spPr>
          <a:xfrm>
            <a:off x="195580" y="6302048"/>
            <a:ext cx="6263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C9C5AF4-7056-4B03-AA34-8BF35D50D881}" type="datetimeFigureOut">
              <a:rPr lang="en-US" sz="1400" smtClean="0"/>
              <a:pPr/>
              <a:t>2/21/2024</a:t>
            </a:fld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69D7B-7FD7-9111-61DC-B390E174158C}"/>
              </a:ext>
            </a:extLst>
          </p:cNvPr>
          <p:cNvSpPr txBox="1"/>
          <p:nvPr/>
        </p:nvSpPr>
        <p:spPr>
          <a:xfrm>
            <a:off x="2796540" y="3602038"/>
            <a:ext cx="626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1085E-BF48-A56B-ED0D-1E0F3109548A}"/>
              </a:ext>
            </a:extLst>
          </p:cNvPr>
          <p:cNvSpPr txBox="1"/>
          <p:nvPr/>
        </p:nvSpPr>
        <p:spPr>
          <a:xfrm>
            <a:off x="5478780" y="6302047"/>
            <a:ext cx="626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647124FF-6E98-4513-A761-3363CBBFEE71}" type="slidenum">
              <a:rPr lang="en-US" sz="1800" smtClean="0"/>
              <a:pPr algn="r"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116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2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26"/>
          <p:cNvSpPr>
            <a:spLocks noGrp="1"/>
          </p:cNvSpPr>
          <p:nvPr>
            <p:ph type="title" hasCustomPrompt="1"/>
          </p:nvPr>
        </p:nvSpPr>
        <p:spPr bwMode="auto">
          <a:xfrm>
            <a:off x="1062733" y="2072221"/>
            <a:ext cx="968586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Aft>
                <a:spcPts val="1200"/>
              </a:spcAft>
              <a:defRPr sz="4400" b="1" i="0" baseline="0">
                <a:solidFill>
                  <a:srgbClr val="393A4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062734" y="3094990"/>
            <a:ext cx="7281333" cy="673100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393A4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pic>
        <p:nvPicPr>
          <p:cNvPr id="2" name="Picture 1" descr="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3845980"/>
            <a:ext cx="3519424" cy="3029712"/>
          </a:xfrm>
          <a:prstGeom prst="rect">
            <a:avLst/>
          </a:prstGeom>
        </p:spPr>
      </p:pic>
      <p:sp>
        <p:nvSpPr>
          <p:cNvPr id="5" name="Slide Number Placeholder 7"/>
          <p:cNvSpPr txBox="1">
            <a:spLocks/>
          </p:cNvSpPr>
          <p:nvPr/>
        </p:nvSpPr>
        <p:spPr>
          <a:xfrm>
            <a:off x="237068" y="6492876"/>
            <a:ext cx="4176888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/>
            <a:r>
              <a:rPr lang="en-US"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94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4199" y="1295027"/>
            <a:ext cx="10955867" cy="4724400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lnSpc>
                <a:spcPct val="110000"/>
              </a:lnSpc>
              <a:spcBef>
                <a:spcPts val="90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1pPr>
            <a:lvl2pPr marL="744537" indent="-285750" algn="l">
              <a:lnSpc>
                <a:spcPct val="110000"/>
              </a:lnSpc>
              <a:spcBef>
                <a:spcPts val="9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98562" indent="-285750" algn="l">
              <a:lnSpc>
                <a:spcPct val="110000"/>
              </a:lnSpc>
              <a:spcBef>
                <a:spcPts val="900"/>
              </a:spcBef>
              <a:buClr>
                <a:srgbClr val="FF0000"/>
              </a:buClr>
              <a:buSzPct val="105000"/>
              <a:buFont typeface="Calibri" panose="020F0502020204030204" pitchFamily="34" charset="0"/>
              <a:buChar char="●"/>
              <a:defRPr sz="1800">
                <a:solidFill>
                  <a:schemeClr val="tx1"/>
                </a:solidFill>
                <a:latin typeface="+mn-lt"/>
              </a:defRPr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33" y="3403600"/>
            <a:ext cx="50800" cy="3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33" y="3403600"/>
            <a:ext cx="50800" cy="38100"/>
          </a:xfrm>
          <a:prstGeom prst="rect">
            <a:avLst/>
          </a:prstGeom>
        </p:spPr>
      </p:pic>
      <p:sp>
        <p:nvSpPr>
          <p:cNvPr id="9" name="Title Placeholder 5"/>
          <p:cNvSpPr>
            <a:spLocks noGrp="1"/>
          </p:cNvSpPr>
          <p:nvPr>
            <p:ph type="title"/>
          </p:nvPr>
        </p:nvSpPr>
        <p:spPr>
          <a:xfrm>
            <a:off x="609599" y="181499"/>
            <a:ext cx="8595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2889" y="6492876"/>
            <a:ext cx="1461912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11912" y="6492876"/>
            <a:ext cx="4176888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4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2889" y="6492876"/>
            <a:ext cx="1461912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626533" y="181501"/>
            <a:ext cx="8595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7811912" y="6492876"/>
            <a:ext cx="4176888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5DFF-10E3-7B1C-05F7-25D478CAA7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533" y="1307250"/>
            <a:ext cx="5034847" cy="4724400"/>
          </a:xfrm>
          <a:prstGeom prst="rect">
            <a:avLst/>
          </a:prstGeom>
        </p:spPr>
        <p:txBody>
          <a:bodyPr vert="horz"/>
          <a:lstStyle>
            <a:lvl1pPr marL="461963" indent="-461963" algn="l">
              <a:lnSpc>
                <a:spcPct val="110000"/>
              </a:lnSpc>
              <a:spcBef>
                <a:spcPts val="90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 marL="914400" indent="-460375" algn="l">
              <a:lnSpc>
                <a:spcPct val="110000"/>
              </a:lnSpc>
              <a:spcBef>
                <a:spcPts val="9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latin typeface="+mn-lt"/>
              </a:defRPr>
            </a:lvl2pPr>
            <a:lvl3pPr marL="1260475" indent="-347663" algn="l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SzPct val="105000"/>
              <a:buFont typeface="Calibri" panose="020F0502020204030204" pitchFamily="34" charset="0"/>
              <a:buChar char="●"/>
              <a:defRPr sz="1800">
                <a:latin typeface="+mn-lt"/>
              </a:defRPr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0900-4EC0-EC9A-DF7F-79812C9EDC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30622" y="1286930"/>
            <a:ext cx="5063067" cy="4724400"/>
          </a:xfrm>
          <a:prstGeom prst="rect">
            <a:avLst/>
          </a:prstGeom>
        </p:spPr>
        <p:txBody>
          <a:bodyPr vert="horz"/>
          <a:lstStyle>
            <a:lvl1pPr marL="461963" indent="-461963" algn="l">
              <a:lnSpc>
                <a:spcPct val="110000"/>
              </a:lnSpc>
              <a:spcBef>
                <a:spcPts val="90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 marL="914400" indent="-460375" algn="l">
              <a:lnSpc>
                <a:spcPct val="110000"/>
              </a:lnSpc>
              <a:spcBef>
                <a:spcPts val="9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latin typeface="+mn-lt"/>
              </a:defRPr>
            </a:lvl2pPr>
            <a:lvl3pPr marL="1198562" indent="-285750" algn="l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SzPct val="105000"/>
              <a:buFont typeface="Calibri" panose="020F0502020204030204" pitchFamily="34" charset="0"/>
              <a:buChar char="●"/>
              <a:defRPr sz="1800">
                <a:latin typeface="+mn-lt"/>
              </a:defRPr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2206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599" y="1286929"/>
            <a:ext cx="4142317" cy="513197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2889" y="6492876"/>
            <a:ext cx="4176888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609599" y="181501"/>
            <a:ext cx="8595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7811912" y="6492876"/>
            <a:ext cx="4176888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2022 CT State Library. All rights reserved.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4EA50A-D91F-A3FD-6825-EBC62D4CAA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4742" y="1286929"/>
            <a:ext cx="6397658" cy="5131969"/>
          </a:xfrm>
          <a:prstGeom prst="rect">
            <a:avLst/>
          </a:prstGeom>
        </p:spPr>
        <p:txBody>
          <a:bodyPr vert="horz"/>
          <a:lstStyle>
            <a:lvl1pPr marL="461963" indent="-461963" algn="l">
              <a:lnSpc>
                <a:spcPct val="110000"/>
              </a:lnSpc>
              <a:spcBef>
                <a:spcPts val="90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 marL="914400" indent="-460375" algn="l">
              <a:lnSpc>
                <a:spcPct val="110000"/>
              </a:lnSpc>
              <a:spcBef>
                <a:spcPts val="9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latin typeface="+mn-lt"/>
              </a:defRPr>
            </a:lvl2pPr>
            <a:lvl3pPr marL="1260475" indent="-347663" algn="l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SzPct val="105000"/>
              <a:buFont typeface="Calibri" panose="020F0502020204030204" pitchFamily="34" charset="0"/>
              <a:buChar char="●"/>
              <a:defRPr sz="1800">
                <a:latin typeface="+mn-lt"/>
              </a:defRPr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0789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" y="1286930"/>
            <a:ext cx="4142317" cy="2156382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599" y="3877195"/>
            <a:ext cx="4142317" cy="215595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2888" y="6492876"/>
            <a:ext cx="5373512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609599" y="181501"/>
            <a:ext cx="8595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7811912" y="6492876"/>
            <a:ext cx="4176888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DA29F5-B497-852A-A678-3A157F94D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4742" y="1286930"/>
            <a:ext cx="6397658" cy="4724400"/>
          </a:xfrm>
          <a:prstGeom prst="rect">
            <a:avLst/>
          </a:prstGeom>
        </p:spPr>
        <p:txBody>
          <a:bodyPr vert="horz"/>
          <a:lstStyle>
            <a:lvl1pPr marL="461963" indent="-461963" algn="l">
              <a:lnSpc>
                <a:spcPct val="110000"/>
              </a:lnSpc>
              <a:spcBef>
                <a:spcPts val="90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 marL="914400" indent="-460375" algn="l">
              <a:lnSpc>
                <a:spcPct val="110000"/>
              </a:lnSpc>
              <a:spcBef>
                <a:spcPts val="9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latin typeface="+mn-lt"/>
              </a:defRPr>
            </a:lvl2pPr>
            <a:lvl3pPr marL="1198562" indent="-285750" algn="l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SzPct val="105000"/>
              <a:buFont typeface="Calibri" panose="020F0502020204030204" pitchFamily="34" charset="0"/>
              <a:buChar char="●"/>
              <a:defRPr sz="1800">
                <a:latin typeface="+mn-lt"/>
              </a:defRPr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508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ltip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1" y="1283357"/>
            <a:ext cx="3189402" cy="214564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" y="3877196"/>
            <a:ext cx="3189402" cy="213413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2888" y="6492876"/>
            <a:ext cx="5373512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609599" y="181501"/>
            <a:ext cx="8595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7811912" y="6492876"/>
            <a:ext cx="4176888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DA29F5-B497-852A-A678-3A157F94D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8066" y="1286930"/>
            <a:ext cx="4314334" cy="4724400"/>
          </a:xfrm>
          <a:prstGeom prst="rect">
            <a:avLst/>
          </a:prstGeom>
        </p:spPr>
        <p:txBody>
          <a:bodyPr vert="horz"/>
          <a:lstStyle>
            <a:lvl1pPr marL="461963" indent="-461963" algn="l">
              <a:lnSpc>
                <a:spcPct val="110000"/>
              </a:lnSpc>
              <a:spcBef>
                <a:spcPts val="90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 marL="914400" indent="-460375" algn="l">
              <a:lnSpc>
                <a:spcPct val="110000"/>
              </a:lnSpc>
              <a:spcBef>
                <a:spcPts val="9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latin typeface="+mn-lt"/>
              </a:defRPr>
            </a:lvl2pPr>
            <a:lvl3pPr marL="1260475" indent="-347663" algn="l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SzPct val="105000"/>
              <a:buFont typeface="Calibri" panose="020F0502020204030204" pitchFamily="34" charset="0"/>
              <a:buChar char="●"/>
              <a:defRPr sz="1800">
                <a:latin typeface="+mn-lt"/>
              </a:defRPr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341869-B1F8-C6B5-D144-158CC6E87C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8833" y="1286930"/>
            <a:ext cx="3189402" cy="214564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D5FA3F0-DD65-0600-DCFD-66087804D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8833" y="3877196"/>
            <a:ext cx="3189402" cy="213413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6586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35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2598568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41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0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24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38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02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44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27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25,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26,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9DD3-F309-440D-A9E7-A4F3EAE97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7163F1A-38E6-41DD-8931-01D20F858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55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7848"/>
            <a:ext cx="121920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-11851"/>
            <a:ext cx="5892798" cy="11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 kern="1200">
          <a:solidFill>
            <a:srgbClr val="404040"/>
          </a:solidFill>
          <a:latin typeface="Arial"/>
          <a:ea typeface="ＭＳ Ｐゴシック" charset="-128"/>
          <a:cs typeface="ＭＳ Ｐゴシック" charset="0"/>
        </a:defRPr>
      </a:lvl1pPr>
      <a:lvl2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2pPr>
      <a:lvl3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3pPr>
      <a:lvl4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4pPr>
      <a:lvl5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rgbClr val="3E3E3E"/>
          </a:solidFill>
          <a:latin typeface="Arial"/>
          <a:ea typeface="ＭＳ Ｐゴシック" charset="-128"/>
          <a:cs typeface="ＭＳ Ｐゴシック" charset="0"/>
        </a:defRPr>
      </a:lvl1pPr>
      <a:lvl2pPr marL="5143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4D4D4D"/>
          </a:solidFill>
          <a:latin typeface="Arial"/>
          <a:ea typeface="ＭＳ Ｐゴシック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146175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208" y="0"/>
            <a:ext cx="2804160" cy="9144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96681"/>
            <a:ext cx="121920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 kern="1200">
          <a:solidFill>
            <a:srgbClr val="404040"/>
          </a:solidFill>
          <a:latin typeface="Arial"/>
          <a:ea typeface="ＭＳ Ｐゴシック" charset="-128"/>
          <a:cs typeface="ＭＳ Ｐゴシック" charset="0"/>
        </a:defRPr>
      </a:lvl1pPr>
      <a:lvl2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2pPr>
      <a:lvl3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3pPr>
      <a:lvl4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4pPr>
      <a:lvl5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rgbClr val="3E3E3E"/>
          </a:solidFill>
          <a:latin typeface="Arial"/>
          <a:ea typeface="ＭＳ Ｐゴシック" charset="-128"/>
          <a:cs typeface="ＭＳ Ｐゴシック" charset="0"/>
        </a:defRPr>
      </a:lvl1pPr>
      <a:lvl2pPr marL="5143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4D4D4D"/>
          </a:solidFill>
          <a:latin typeface="Arial"/>
          <a:ea typeface="ＭＳ Ｐゴシック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146175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statearchivists.org/programs-education/cosa-webinars" TargetMode="Externa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statearchivists.org/events/event-description?CalendarEventKey=a0df8f77-af44-4ffb-9638-0187521a5374&amp;Home=%2fevents%2fmanage-events" TargetMode="Externa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research-resources/resource-center" TargetMode="External"/><Relationship Id="rId2" Type="http://schemas.openxmlformats.org/officeDocument/2006/relationships/hyperlink" Target="http://www.statearchiv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user/StateArchivists/" TargetMode="External"/><Relationship Id="rId4" Type="http://schemas.openxmlformats.org/officeDocument/2006/relationships/hyperlink" Target="http://www.facebook.com/CouncilOfStateArchivist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CoSA Member Webinar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Keeping Confidences: Health Records Windfalls and Pitfalls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600"/>
              </a:spcAft>
            </a:pPr>
            <a:endParaRPr lang="en-US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February 22, 2024</a:t>
            </a: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 pm Eastern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931312"/>
            <a:ext cx="5459470" cy="99635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6D6AE-5606-4490-87AD-AE550941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362" y="6356350"/>
            <a:ext cx="42816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February 22,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6145011" y="6058679"/>
            <a:ext cx="5879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Disclaimer:  This webinar is being recorded and will be available for viewing on the CoSA website.</a:t>
            </a:r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ng hallway with white boxes&#10;&#10;Description automatically generated">
            <a:extLst>
              <a:ext uri="{FF2B5EF4-FFF2-40B4-BE49-F238E27FC236}">
                <a16:creationId xmlns:a16="http://schemas.microsoft.com/office/drawing/2014/main" id="{256F6AA8-8970-F596-37BF-6252DFB48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720" y="260264"/>
            <a:ext cx="4136572" cy="551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hallway with a light on the ceiling&#10;&#10;Description automatically generated">
            <a:extLst>
              <a:ext uri="{FF2B5EF4-FFF2-40B4-BE49-F238E27FC236}">
                <a16:creationId xmlns:a16="http://schemas.microsoft.com/office/drawing/2014/main" id="{A556AD44-D65B-5AB4-B138-389FD0D74C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4"/>
          <a:stretch/>
        </p:blipFill>
        <p:spPr>
          <a:xfrm rot="5400000">
            <a:off x="748394" y="474577"/>
            <a:ext cx="5663517" cy="523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02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651E3271-6EAF-FFAE-142B-42B15C0B9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43" y="791570"/>
            <a:ext cx="6305264" cy="42035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BFE33-5A79-D84D-C3FE-199F4C5CB388}"/>
              </a:ext>
            </a:extLst>
          </p:cNvPr>
          <p:cNvSpPr txBox="1"/>
          <p:nvPr/>
        </p:nvSpPr>
        <p:spPr>
          <a:xfrm>
            <a:off x="7342496" y="1992573"/>
            <a:ext cx="449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Countryside Inn of Booneville: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must – see – to - believe.</a:t>
            </a:r>
          </a:p>
        </p:txBody>
      </p:sp>
    </p:spTree>
    <p:extLst>
      <p:ext uri="{BB962C8B-B14F-4D97-AF65-F5344CB8AC3E}">
        <p14:creationId xmlns:p14="http://schemas.microsoft.com/office/powerpoint/2010/main" val="218350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on a truck&#10;&#10;Description automatically generated">
            <a:extLst>
              <a:ext uri="{FF2B5EF4-FFF2-40B4-BE49-F238E27FC236}">
                <a16:creationId xmlns:a16="http://schemas.microsoft.com/office/drawing/2014/main" id="{D0338845-00B2-68DB-91CB-132A09B5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4" y="177422"/>
            <a:ext cx="5076967" cy="574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roup of people loading boxes into a truck&#10;&#10;Description automatically generated">
            <a:extLst>
              <a:ext uri="{FF2B5EF4-FFF2-40B4-BE49-F238E27FC236}">
                <a16:creationId xmlns:a16="http://schemas.microsoft.com/office/drawing/2014/main" id="{153D2991-DEDB-A649-87DB-405A5F2985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18613"/>
            <a:ext cx="5143500" cy="431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6B659F-BE4C-2E20-C7F9-6F233A03012F}"/>
              </a:ext>
            </a:extLst>
          </p:cNvPr>
          <p:cNvSpPr txBox="1"/>
          <p:nvPr/>
        </p:nvSpPr>
        <p:spPr>
          <a:xfrm>
            <a:off x="6096000" y="5090615"/>
            <a:ext cx="531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Removals by Larry, Daryl and his other brother Darrell: Three trucks, three guys, two liftgates, brought one dolly. Sigh.</a:t>
            </a:r>
          </a:p>
        </p:txBody>
      </p:sp>
    </p:spTree>
    <p:extLst>
      <p:ext uri="{BB962C8B-B14F-4D97-AF65-F5344CB8AC3E}">
        <p14:creationId xmlns:p14="http://schemas.microsoft.com/office/powerpoint/2010/main" val="24456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B78D-152C-7A37-9276-FBFD0CB18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strike="sngStrike" dirty="0"/>
              <a:t>HIPPA</a:t>
            </a:r>
            <a:r>
              <a:rPr lang="en-US" dirty="0"/>
              <a:t> </a:t>
            </a:r>
            <a:r>
              <a:rPr lang="en-US" strike="sngStrike" dirty="0"/>
              <a:t>HIPPO </a:t>
            </a:r>
            <a:r>
              <a:rPr lang="en-US" dirty="0"/>
              <a:t>HIPAA actually applies</a:t>
            </a:r>
            <a:endParaRPr lang="en-US" strike="sngStri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5AC53-D18A-7C63-FFCB-E07C50BE2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Chuck Hardin </a:t>
            </a:r>
          </a:p>
          <a:p>
            <a:r>
              <a:rPr lang="en-US" dirty="0"/>
              <a:t>Arkansas department of Health HIPAA Privacy Officer</a:t>
            </a:r>
          </a:p>
        </p:txBody>
      </p:sp>
    </p:spTree>
    <p:extLst>
      <p:ext uri="{BB962C8B-B14F-4D97-AF65-F5344CB8AC3E}">
        <p14:creationId xmlns:p14="http://schemas.microsoft.com/office/powerpoint/2010/main" val="77901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2C55-78E2-C6FD-41F2-D4323C78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Fine Print Right Up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F804-A15E-4304-7934-0B083C2C5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HIPAA is the privacy and security floor for medical records</a:t>
            </a:r>
          </a:p>
          <a:p>
            <a:r>
              <a:rPr lang="en-US" dirty="0"/>
              <a:t>Your state law may address specific situations where HIPAA is silent or requires less protections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7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63FA-5D34-CEAC-94C3-4501D275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HIPAA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9D660-1F9D-DEC9-B145-BE9E3DCE7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things dictate whether health information is covered under HIPAA</a:t>
            </a:r>
          </a:p>
          <a:p>
            <a:pPr lvl="1"/>
            <a:r>
              <a:rPr lang="en-US" dirty="0"/>
              <a:t>Who created/holds the record</a:t>
            </a:r>
          </a:p>
          <a:p>
            <a:pPr lvl="1"/>
            <a:r>
              <a:rPr lang="en-US" dirty="0"/>
              <a:t>Why was the record created</a:t>
            </a:r>
          </a:p>
          <a:p>
            <a:r>
              <a:rPr lang="en-US" dirty="0"/>
              <a:t>HIPAA applies to Covered Entities (Health care providers, health plans, health care clearinghouses) and those they contract with, Business Associates.</a:t>
            </a:r>
          </a:p>
          <a:p>
            <a:r>
              <a:rPr lang="en-US" dirty="0"/>
              <a:t>Protected Health Information is created by a covered entity and relates to the past, present, or future physical or mental health or condition of an individual; the provision of health care to an individual; or the past, present, or future payment for the provision of health care to an individual.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3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C216-A478-2401-7335-8B49DF26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21"/>
            <a:ext cx="10515600" cy="4527775"/>
          </a:xfrm>
        </p:spPr>
        <p:txBody>
          <a:bodyPr/>
          <a:lstStyle/>
          <a:p>
            <a:r>
              <a:rPr lang="en-US" dirty="0"/>
              <a:t>Other notable exceptions</a:t>
            </a:r>
          </a:p>
          <a:p>
            <a:pPr lvl="1"/>
            <a:r>
              <a:rPr lang="en-US" dirty="0"/>
              <a:t>Medical records when the patient has been deceased 50 years.</a:t>
            </a:r>
          </a:p>
          <a:p>
            <a:pPr lvl="1"/>
            <a:r>
              <a:rPr lang="en-US" dirty="0"/>
              <a:t>De-identified records</a:t>
            </a:r>
          </a:p>
          <a:p>
            <a:pPr lvl="1"/>
            <a:r>
              <a:rPr lang="en-US" dirty="0"/>
              <a:t>Court orders</a:t>
            </a:r>
          </a:p>
          <a:p>
            <a:pPr lvl="1"/>
            <a:r>
              <a:rPr lang="en-US" dirty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166513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09B194-335C-A04F-241A-8769997F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Booneville from my perspective</a:t>
            </a:r>
          </a:p>
        </p:txBody>
      </p:sp>
      <p:pic>
        <p:nvPicPr>
          <p:cNvPr id="10" name="Picture Placeholder 9" descr="A picture containing file&#10;&#10;Description automatically generated">
            <a:extLst>
              <a:ext uri="{FF2B5EF4-FFF2-40B4-BE49-F238E27FC236}">
                <a16:creationId xmlns:a16="http://schemas.microsoft.com/office/drawing/2014/main" id="{5D6430AA-CFB9-53F5-09F8-A6C15791E6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4" b="20394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D785D5-453F-A52A-B051-093D92FD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have no state laws specific to the situation</a:t>
            </a:r>
          </a:p>
          <a:p>
            <a:r>
              <a:rPr lang="en-US" dirty="0"/>
              <a:t>How I got here - timing was everything</a:t>
            </a:r>
          </a:p>
          <a:p>
            <a:pPr lvl="1"/>
            <a:r>
              <a:rPr lang="en-US" dirty="0"/>
              <a:t>Hospital closed in ’73, HIPAA was enacted in ‘96 why does it apply?</a:t>
            </a:r>
          </a:p>
          <a:p>
            <a:r>
              <a:rPr lang="en-US" dirty="0"/>
              <a:t>Has any Privacy Officer every dealt with this?</a:t>
            </a:r>
          </a:p>
          <a:p>
            <a:r>
              <a:rPr lang="en-US" dirty="0"/>
              <a:t>Creates a unique relationship with the Archives under HIPAA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1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7C0B-F86E-94D5-77EF-5D53A621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0408"/>
            <a:ext cx="9144000" cy="2387600"/>
          </a:xfrm>
        </p:spPr>
        <p:txBody>
          <a:bodyPr/>
          <a:lstStyle/>
          <a:p>
            <a:r>
              <a:rPr lang="en-US" sz="4000" dirty="0"/>
              <a:t>Connecticut Historical </a:t>
            </a:r>
            <a:br>
              <a:rPr lang="en-US" sz="4000" dirty="0"/>
            </a:br>
            <a:r>
              <a:rPr lang="en-US" sz="4000" dirty="0"/>
              <a:t>Patient Records:</a:t>
            </a:r>
            <a:br>
              <a:rPr lang="en-US" sz="4000" dirty="0"/>
            </a:br>
            <a:r>
              <a:rPr lang="en-US" sz="4000" dirty="0"/>
              <a:t> Privacy versus Access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1E148-DB93-41E3-EDA7-559DBAE41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0082"/>
            <a:ext cx="9144000" cy="213359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Allen Ramsey, Assistant State Archivist</a:t>
            </a:r>
          </a:p>
          <a:p>
            <a:endParaRPr lang="en-US" dirty="0"/>
          </a:p>
          <a:p>
            <a:r>
              <a:rPr lang="en-US" dirty="0"/>
              <a:t>February 22, 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6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0CFDBD-4A2A-CB98-5E2A-FD6DC601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Patient Records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80E7B0-1AC3-66DB-CD2C-748FB9BF129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0812" y="3567293"/>
            <a:ext cx="3490834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C0FDAD-8ACD-4869-2BC7-BB7ABB6C81A8}"/>
              </a:ext>
            </a:extLst>
          </p:cNvPr>
          <p:cNvGrpSpPr/>
          <p:nvPr/>
        </p:nvGrpSpPr>
        <p:grpSpPr>
          <a:xfrm>
            <a:off x="292832" y="1114425"/>
            <a:ext cx="3868954" cy="2689570"/>
            <a:chOff x="1802361" y="946312"/>
            <a:chExt cx="3868954" cy="26895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DF1C2-62B8-0234-0E0C-45E163D5B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2361" y="946312"/>
              <a:ext cx="3868954" cy="2689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0FA1E2-EB92-CBA0-6760-A74D2F896373}"/>
                </a:ext>
              </a:extLst>
            </p:cNvPr>
            <p:cNvSpPr/>
            <p:nvPr/>
          </p:nvSpPr>
          <p:spPr>
            <a:xfrm>
              <a:off x="4981575" y="1866900"/>
              <a:ext cx="689740" cy="1768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E1F1E7A-D69D-0FF2-7B82-075D62273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5" y="3660174"/>
            <a:ext cx="1637616" cy="218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5BDF7E25-F0F9-2AAD-F73E-C87A0CD1C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24" y="1151289"/>
            <a:ext cx="5880249" cy="2508885"/>
          </a:xfrm>
          <a:prstGeom prst="rect">
            <a:avLst/>
          </a:prstGeom>
        </p:spPr>
      </p:pic>
      <p:pic>
        <p:nvPicPr>
          <p:cNvPr id="14" name="Content Placeholder 10" descr="A newspap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2A9ACC86-60D4-28D7-E75B-D0AA1FCB3F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3459" r="4127" b="7707"/>
          <a:stretch/>
        </p:blipFill>
        <p:spPr>
          <a:xfrm>
            <a:off x="8986996" y="1772182"/>
            <a:ext cx="2930946" cy="46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CF0995-DFD0-3141-2A7C-DF71E698F840}"/>
              </a:ext>
            </a:extLst>
          </p:cNvPr>
          <p:cNvSpPr txBox="1"/>
          <p:nvPr/>
        </p:nvSpPr>
        <p:spPr>
          <a:xfrm>
            <a:off x="292832" y="6080075"/>
            <a:ext cx="360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itchFamily="34" charset="-128"/>
                <a:cs typeface="+mn-cs"/>
              </a:rPr>
              <a:t>Civil War Veterans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72B78-31CA-4AF3-7934-CEB213084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156" y="2035011"/>
            <a:ext cx="2897537" cy="187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2BF1D9-D37C-1C4F-4970-E36ACB2BD803}"/>
              </a:ext>
            </a:extLst>
          </p:cNvPr>
          <p:cNvSpPr txBox="1"/>
          <p:nvPr/>
        </p:nvSpPr>
        <p:spPr>
          <a:xfrm>
            <a:off x="6433015" y="5967710"/>
            <a:ext cx="564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itchFamily="34" charset="-128"/>
                <a:cs typeface="+mn-cs"/>
              </a:rPr>
              <a:t>Infamous Serial Murder Case</a:t>
            </a:r>
          </a:p>
        </p:txBody>
      </p:sp>
    </p:spTree>
    <p:extLst>
      <p:ext uri="{BB962C8B-B14F-4D97-AF65-F5344CB8AC3E}">
        <p14:creationId xmlns:p14="http://schemas.microsoft.com/office/powerpoint/2010/main" val="37398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859" y="3305416"/>
            <a:ext cx="6067649" cy="19179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Welcome and Overview</a:t>
            </a:r>
          </a:p>
          <a:p>
            <a:pPr marL="0" indent="0">
              <a:buNone/>
            </a:pPr>
            <a:r>
              <a:rPr lang="en-US" b="1" dirty="0"/>
              <a:t>Presentations</a:t>
            </a:r>
          </a:p>
          <a:p>
            <a:pPr marL="0" indent="0">
              <a:buNone/>
            </a:pPr>
            <a:r>
              <a:rPr lang="en-US" b="1" dirty="0"/>
              <a:t>Q and 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22, 2024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D36BB-58D7-B4EE-C3F3-AB895D3A52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373" y="1030014"/>
            <a:ext cx="11392848" cy="5311791"/>
          </a:xfrm>
        </p:spPr>
        <p:txBody>
          <a:bodyPr/>
          <a:lstStyle/>
          <a:p>
            <a:pPr marL="460375" indent="-460375">
              <a:lnSpc>
                <a:spcPct val="100000"/>
              </a:lnSpc>
            </a:pPr>
            <a:r>
              <a:rPr lang="en-US" sz="2200" dirty="0"/>
              <a:t>CGS§1-210. Access to public records. Exempt records. </a:t>
            </a:r>
          </a:p>
          <a:p>
            <a:pPr marL="800100" lvl="1" indent="-333375">
              <a:spcBef>
                <a:spcPts val="1200"/>
              </a:spcBef>
            </a:pPr>
            <a:r>
              <a:rPr lang="en-US" sz="1800" dirty="0">
                <a:cs typeface="Times New Roman" panose="02020603050405020304" pitchFamily="18" charset="0"/>
              </a:rPr>
              <a:t>(b) </a:t>
            </a:r>
            <a:r>
              <a:rPr lang="en-US" sz="1800" b="1" dirty="0">
                <a:cs typeface="Times New Roman" panose="02020603050405020304" pitchFamily="18" charset="0"/>
              </a:rPr>
              <a:t>Nothing in the Freedom of Information Act shall be construed to require disclosure of</a:t>
            </a:r>
            <a:r>
              <a:rPr lang="en-US" sz="1800" dirty="0">
                <a:cs typeface="Times New Roman" panose="02020603050405020304" pitchFamily="18" charset="0"/>
              </a:rPr>
              <a:t>:</a:t>
            </a:r>
          </a:p>
          <a:p>
            <a:pPr marL="800100" lvl="1" indent="-333375"/>
            <a:r>
              <a:rPr lang="en-US" sz="1800" dirty="0">
                <a:cs typeface="Times New Roman" panose="02020603050405020304" pitchFamily="18" charset="0"/>
              </a:rPr>
              <a:t>(2) Personnel or medical files and similar files the disclosure of which </a:t>
            </a:r>
            <a:r>
              <a:rPr lang="en-US" sz="1800" b="1" dirty="0">
                <a:cs typeface="Times New Roman" panose="02020603050405020304" pitchFamily="18" charset="0"/>
              </a:rPr>
              <a:t>would constitute an invasion of personal privacy</a:t>
            </a:r>
            <a:r>
              <a:rPr lang="en-US" sz="1800" dirty="0">
                <a:cs typeface="Times New Roman" panose="02020603050405020304" pitchFamily="18" charset="0"/>
              </a:rPr>
              <a:t>.</a:t>
            </a:r>
          </a:p>
          <a:p>
            <a:pPr marL="800100" lvl="1" indent="-333375"/>
            <a:r>
              <a:rPr lang="en-US" sz="1800" dirty="0">
                <a:cs typeface="Times New Roman" panose="02020603050405020304" pitchFamily="18" charset="0"/>
              </a:rPr>
              <a:t>(10) … communications privileged by the attorney-client relationship. [marital relationship, clergy-penitent relationship, doctor-patient relationship, therapist-patient relationship or any other privilege established by the common law or the general statutes, </a:t>
            </a:r>
            <a:r>
              <a:rPr lang="en-US" sz="1800" b="1" dirty="0">
                <a:cs typeface="Times New Roman" panose="02020603050405020304" pitchFamily="18" charset="0"/>
              </a:rPr>
              <a:t>including any such records</a:t>
            </a:r>
            <a:r>
              <a:rPr lang="en-US" sz="1800" dirty="0">
                <a:cs typeface="Times New Roman" panose="02020603050405020304" pitchFamily="18" charset="0"/>
              </a:rPr>
              <a:t>, tax returns, reports or communications </a:t>
            </a:r>
            <a:r>
              <a:rPr lang="en-US" sz="1800" b="1" dirty="0">
                <a:cs typeface="Times New Roman" panose="02020603050405020304" pitchFamily="18" charset="0"/>
              </a:rPr>
              <a:t>that were created or made prior to the establishment of the applicable privilege under the common law or the general statutes - </a:t>
            </a:r>
            <a:r>
              <a:rPr lang="en-US" sz="1800" dirty="0"/>
              <a:t>P.A. 11-242 </a:t>
            </a:r>
            <a:r>
              <a:rPr lang="en-US" sz="1800" dirty="0">
                <a:cs typeface="Times New Roman" panose="02020603050405020304" pitchFamily="18" charset="0"/>
              </a:rPr>
              <a:t>emphasis added]</a:t>
            </a:r>
          </a:p>
          <a:p>
            <a:pPr marL="460375" indent="-460375"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CGS§ 52-146e. Privileged communications between psychiatric mental health provider and patient. Definitions.</a:t>
            </a:r>
          </a:p>
          <a:p>
            <a:pPr marL="746125" lvl="1" indent="-28892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… means all oral and written communications and records … relating to diagnosis or treatment of a patient's mental condition between the patient and a psychiatric mental health provider, or … a member of the patient's family and a psychiatric mental health provider, or … any of such persons and a person participating under the supervision of a psychiatric mental health provider … , wherever made … ;</a:t>
            </a:r>
          </a:p>
          <a:p>
            <a:pPr marL="746125" lvl="1" indent="-288925"/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91B33-DD36-C5A0-6CCF-AD8043FE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tabLst>
                <a:tab pos="457200" algn="l"/>
              </a:tabLst>
            </a:pPr>
            <a:r>
              <a:rPr lang="en-US" dirty="0"/>
              <a:t>Exemption Statutes</a:t>
            </a:r>
          </a:p>
        </p:txBody>
      </p:sp>
    </p:spTree>
    <p:extLst>
      <p:ext uri="{BB962C8B-B14F-4D97-AF65-F5344CB8AC3E}">
        <p14:creationId xmlns:p14="http://schemas.microsoft.com/office/powerpoint/2010/main" val="84845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1B601-6C51-F909-DD12-F069591A12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anchor="t"/>
          <a:lstStyle/>
          <a:p>
            <a:r>
              <a:rPr lang="en-US" dirty="0">
                <a:ea typeface="ＭＳ Ｐゴシック"/>
              </a:rPr>
              <a:t>2010-2011: Connecticut State Historical Records Advisory Board (CT SHRAB) formed Access Advisory Committee</a:t>
            </a:r>
            <a:endParaRPr lang="en-US" dirty="0">
              <a:cs typeface="Calibri"/>
            </a:endParaRPr>
          </a:p>
          <a:p>
            <a:r>
              <a:rPr lang="en-US" dirty="0">
                <a:ea typeface="ＭＳ Ｐゴシック"/>
              </a:rPr>
              <a:t>2014: HB 5124 </a:t>
            </a:r>
            <a:r>
              <a:rPr lang="en-US" dirty="0">
                <a:ea typeface="+mn-lt"/>
                <a:cs typeface="+mn-lt"/>
              </a:rPr>
              <a:t>“An Act Concerning the Preservation of Historical Records and Access to Restricted Records in the State Archives”</a:t>
            </a:r>
            <a:endParaRPr lang="en-US" dirty="0">
              <a:cs typeface="Calibri"/>
            </a:endParaRPr>
          </a:p>
          <a:p>
            <a:r>
              <a:rPr lang="en-US" dirty="0">
                <a:ea typeface="ＭＳ Ｐゴシック"/>
              </a:rPr>
              <a:t>2016:</a:t>
            </a:r>
            <a:r>
              <a:rPr lang="en-US" dirty="0">
                <a:ea typeface="ＭＳ Ｐゴシック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HB 5499 “An Act Concerning the Preservation of Historical Records and Access to Restricted Records in the State Archives”</a:t>
            </a:r>
          </a:p>
          <a:p>
            <a:r>
              <a:rPr lang="en-US" dirty="0">
                <a:ea typeface="ＭＳ Ｐゴシック"/>
                <a:cs typeface="Calibri"/>
              </a:rPr>
              <a:t>2017: </a:t>
            </a:r>
            <a:r>
              <a:rPr lang="en-US" dirty="0">
                <a:ea typeface="+mn-lt"/>
                <a:cs typeface="+mn-lt"/>
              </a:rPr>
              <a:t>HB 5735 “An Act Concerning Access to Public Records in the State Archives”</a:t>
            </a:r>
          </a:p>
          <a:p>
            <a:r>
              <a:rPr lang="en-US" dirty="0">
                <a:ea typeface="+mn-lt"/>
                <a:cs typeface="+mn-lt"/>
              </a:rPr>
              <a:t>2019: HB 7211 “An Act Concerning the Preservation of Historical Records and Access to Restricted Records in the State Archives”</a:t>
            </a: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C76C39-521F-2846-E060-8046B66F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Attempts at Legislation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709F3-3083-DDB7-162D-1DEA851C3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7DF30-579D-0B48-B009-1B5DBB3D3D7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93A4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393A4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8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Questions and Comments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84016-59E6-4D64-AAEF-5726D701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93128F0-4EA7-4202-A26A-544057EB4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88" y="2302744"/>
            <a:ext cx="2286198" cy="3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1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Member Webinars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1" y="1821874"/>
            <a:ext cx="7921789" cy="40781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March 28, 3pm – Hiring at the Archives: Part 1 – Attracting applicants</a:t>
            </a:r>
          </a:p>
          <a:p>
            <a:pPr marL="0" indent="0">
              <a:buNone/>
            </a:pPr>
            <a:r>
              <a:rPr lang="en-US" sz="1800" b="1" dirty="0"/>
              <a:t>April 25, 3 pm – Hiring at the Archives: Part 2 – What an applicant needs to know</a:t>
            </a:r>
          </a:p>
          <a:p>
            <a:pPr marL="0" indent="0">
              <a:buNone/>
            </a:pPr>
            <a:r>
              <a:rPr lang="en-US" sz="1800" b="1" dirty="0"/>
              <a:t>May 23, 3 pm – Christmas Leak at the Colorado State Archives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For Member webinars: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https://www.statearchivists.org/programs-education/cosa-webinars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157" y="6343939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22, 2024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815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SERI Webinars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1" y="1821874"/>
            <a:ext cx="7921789" cy="40781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Watch for their spring schedule!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SERI webinars: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https://www.statearchivists.org/events/event-description?CalendarEventKey=a0df8f77-af44-4ffb-9638-0187521a5374&amp;Home=%2fevents%2fmanage-events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626" y="6343939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22, 2024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Autofit/>
          </a:bodyPr>
          <a:lstStyle/>
          <a:p>
            <a:br>
              <a:rPr lang="en-US" dirty="0">
                <a:effectLst/>
              </a:rPr>
            </a:br>
            <a:r>
              <a:rPr lang="en-US" dirty="0"/>
              <a:t>Contact Us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66900"/>
            <a:ext cx="6467867" cy="4489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CoSA Website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http://www.statearchivists.org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CoSA Resource Center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https://www.statearchivists.org/research-resources/resource-center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CoSA Twitter Handle</a:t>
            </a:r>
            <a:br>
              <a:rPr lang="en-US" sz="1600" dirty="0"/>
            </a:br>
            <a:r>
              <a:rPr lang="en-US" sz="1600" dirty="0"/>
              <a:t>@StateArchivists</a:t>
            </a:r>
          </a:p>
          <a:p>
            <a:pPr marL="0" indent="0">
              <a:buNone/>
            </a:pP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/>
              <a:t>CoSA Facebook Page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www.facebook.com/CouncilOfStateArchivists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CoSA You Tube 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https://www.youtube.com/user/StateArchivists/</a:t>
            </a:r>
            <a:endParaRPr lang="en-US" sz="1600" dirty="0"/>
          </a:p>
          <a:p>
            <a:pPr marL="0" indent="0">
              <a:buNone/>
            </a:pPr>
            <a:endParaRPr lang="en-US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14B60-86F6-47ED-A495-ACBD3FED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22,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Funders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84016-59E6-4D64-AAEF-5726D701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22, 2024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868EE0E-5B97-4C65-D869-E7B060DA42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12C47-7529-489D-4B5C-2CBC8BAD66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59" y="2128095"/>
            <a:ext cx="2917482" cy="1503625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13A9CD4-692C-6DA5-6825-E1E12F111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57" y="2128095"/>
            <a:ext cx="4242227" cy="15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7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A72BEFF-2A7C-9877-756D-A0B85C38B0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438" y="4224762"/>
            <a:ext cx="2825272" cy="70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Sponsors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84016-59E6-4D64-AAEF-5726D701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22, 2024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868EE0E-5B97-4C65-D869-E7B060DA42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DD4E014-5C24-6C4A-342E-F31E4AF41D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99" y="2052703"/>
            <a:ext cx="2944623" cy="603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4B8EF-5725-45E2-9D5F-65209CD70F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25" y="3028673"/>
            <a:ext cx="2956816" cy="7681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D561E-E2EC-7F4E-0CA4-9FB7160783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96" y="2978676"/>
            <a:ext cx="2700762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756311-D3B0-03A6-3820-0C36ACCD00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724" y="1757715"/>
            <a:ext cx="2920237" cy="1304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422E24-B39C-5F63-AD7A-22FCC1A9471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18" y="4198190"/>
            <a:ext cx="3121423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45CA77-09E1-28A5-A6F6-F78938DCA8B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277" y="3016117"/>
            <a:ext cx="902286" cy="841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6A99FE-3B00-8BF4-A890-DAEC560D549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67" y="4270249"/>
            <a:ext cx="273124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7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Webinar Evaluation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We really do appreciate your feedback!</a:t>
            </a:r>
          </a:p>
          <a:p>
            <a:endParaRPr lang="en-US" sz="2200" dirty="0"/>
          </a:p>
          <a:p>
            <a:r>
              <a:rPr lang="en-US" sz="2200" dirty="0"/>
              <a:t>Please take a moment and respond to the evaluation following this webinar.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888" y="329183"/>
            <a:ext cx="3852119" cy="342996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80B5D-D8C5-F54D-3556-4CC242130C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652" y="4743159"/>
            <a:ext cx="2896711" cy="22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12" y="1651519"/>
            <a:ext cx="7563063" cy="4462309"/>
          </a:xfrm>
        </p:spPr>
        <p:txBody>
          <a:bodyPr anchor="ctr">
            <a:normAutofit/>
          </a:bodyPr>
          <a:lstStyle/>
          <a:p>
            <a:pPr lvl="1" indent="0">
              <a:lnSpc>
                <a:spcPct val="100000"/>
              </a:lnSpc>
              <a:buNone/>
            </a:pPr>
            <a:r>
              <a:rPr lang="en-US" sz="2000" dirty="0">
                <a:cs typeface="Aldhabi" panose="020B0604020202020204" pitchFamily="2" charset="-78"/>
              </a:rPr>
              <a:t>David Ware, State Historian,</a:t>
            </a:r>
            <a:br>
              <a:rPr lang="en-US" sz="2000" dirty="0">
                <a:cs typeface="Aldhabi" panose="020B0604020202020204" pitchFamily="2" charset="-78"/>
              </a:rPr>
            </a:br>
            <a:r>
              <a:rPr lang="en-US" sz="2000" dirty="0">
                <a:cs typeface="Aldhabi" panose="020B0604020202020204" pitchFamily="2" charset="-78"/>
              </a:rPr>
              <a:t>Director of Arkansas State Archives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sz="2000" dirty="0">
                <a:cs typeface="Aldhabi" panose="020B0604020202020204" pitchFamily="2" charset="-78"/>
              </a:rPr>
              <a:t>Chuck Hardin, Attorney and Privacy Officer, Arkansas Department of Health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sz="2000" dirty="0">
                <a:cs typeface="Aldhabi" panose="020B0604020202020204" pitchFamily="2" charset="-78"/>
              </a:rPr>
              <a:t>Allen Ramsey, Asst. State Archivist, Connecticut State Library</a:t>
            </a:r>
          </a:p>
          <a:p>
            <a:endParaRPr lang="en-US" sz="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22, 2024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D003-8DD6-7FAE-C9FF-2EDF13C32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Retrieving records from the Booneville San, 2020-2023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4E5AC-AB53-4078-82EE-AD52E7A35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co-adventure of the Arkansas State Archives</a:t>
            </a:r>
          </a:p>
          <a:p>
            <a:r>
              <a:rPr lang="en-US" dirty="0"/>
              <a:t> and the Arkansas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264536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stone building&#10;&#10;Description automatically generated">
            <a:extLst>
              <a:ext uri="{FF2B5EF4-FFF2-40B4-BE49-F238E27FC236}">
                <a16:creationId xmlns:a16="http://schemas.microsoft.com/office/drawing/2014/main" id="{759B14B5-B681-97E3-81A7-5C574F1A06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235" y="285052"/>
            <a:ext cx="6879429" cy="4582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2A2F3-FF5A-6313-5534-DB785FBF2A64}"/>
              </a:ext>
            </a:extLst>
          </p:cNvPr>
          <p:cNvSpPr txBox="1"/>
          <p:nvPr/>
        </p:nvSpPr>
        <p:spPr>
          <a:xfrm>
            <a:off x="8617527" y="1814945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Initial visit, February 23 2020</a:t>
            </a:r>
          </a:p>
        </p:txBody>
      </p:sp>
    </p:spTree>
    <p:extLst>
      <p:ext uri="{BB962C8B-B14F-4D97-AF65-F5344CB8AC3E}">
        <p14:creationId xmlns:p14="http://schemas.microsoft.com/office/powerpoint/2010/main" val="213376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ver a road&#10;&#10;Description automatically generated">
            <a:extLst>
              <a:ext uri="{FF2B5EF4-FFF2-40B4-BE49-F238E27FC236}">
                <a16:creationId xmlns:a16="http://schemas.microsoft.com/office/drawing/2014/main" id="{A4EFE742-F5EC-7111-4F26-8D71A988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22" y="662198"/>
            <a:ext cx="4172881" cy="276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erial view of a large white building&#10;&#10;Description automatically generated">
            <a:extLst>
              <a:ext uri="{FF2B5EF4-FFF2-40B4-BE49-F238E27FC236}">
                <a16:creationId xmlns:a16="http://schemas.microsoft.com/office/drawing/2014/main" id="{D57F99D3-DE01-7DA3-4BB3-FD1BBB21E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55" y="962890"/>
            <a:ext cx="57150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building with a tall chimney&#10;&#10;Description automatically generated">
            <a:extLst>
              <a:ext uri="{FF2B5EF4-FFF2-40B4-BE49-F238E27FC236}">
                <a16:creationId xmlns:a16="http://schemas.microsoft.com/office/drawing/2014/main" id="{FA1940B5-75EC-3B97-A559-86598B1DC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550" y="2637771"/>
            <a:ext cx="4655128" cy="30352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0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building">
            <a:extLst>
              <a:ext uri="{FF2B5EF4-FFF2-40B4-BE49-F238E27FC236}">
                <a16:creationId xmlns:a16="http://schemas.microsoft.com/office/drawing/2014/main" id="{11C86D3F-D645-B709-7684-1CF9E7C01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70" y="1405054"/>
            <a:ext cx="4107365" cy="3189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long shot of a building&#10;&#10;Description automatically generated">
            <a:extLst>
              <a:ext uri="{FF2B5EF4-FFF2-40B4-BE49-F238E27FC236}">
                <a16:creationId xmlns:a16="http://schemas.microsoft.com/office/drawing/2014/main" id="{EB324401-1B38-C0D2-1917-CD5AEBC67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71" y="885371"/>
            <a:ext cx="6704359" cy="4022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967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files on a shelf&#10;&#10;Description automatically generated">
            <a:extLst>
              <a:ext uri="{FF2B5EF4-FFF2-40B4-BE49-F238E27FC236}">
                <a16:creationId xmlns:a16="http://schemas.microsoft.com/office/drawing/2014/main" id="{4CAC7353-3467-FFF1-1E1D-5A6337EF10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871" y="275770"/>
            <a:ext cx="2653993" cy="3984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room with shelves full of cardboard boxes&#10;&#10;Description automatically generated">
            <a:extLst>
              <a:ext uri="{FF2B5EF4-FFF2-40B4-BE49-F238E27FC236}">
                <a16:creationId xmlns:a16="http://schemas.microsoft.com/office/drawing/2014/main" id="{5DB702E4-D9D0-A998-C3F2-FF154D23A9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79614" y="815521"/>
            <a:ext cx="5363028" cy="402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metal barrel full of papers&#10;&#10;Description automatically generated">
            <a:extLst>
              <a:ext uri="{FF2B5EF4-FFF2-40B4-BE49-F238E27FC236}">
                <a16:creationId xmlns:a16="http://schemas.microsoft.com/office/drawing/2014/main" id="{B7BE0AB3-8D6D-7C42-7D73-DDAF2B6295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19224" y="773792"/>
            <a:ext cx="3984171" cy="298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13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ng hallway with a door and a brick floor&#10;&#10;Description automatically generated">
            <a:extLst>
              <a:ext uri="{FF2B5EF4-FFF2-40B4-BE49-F238E27FC236}">
                <a16:creationId xmlns:a16="http://schemas.microsoft.com/office/drawing/2014/main" id="{A70D594C-41AD-A653-4C8E-DE8E0B35B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69" y="279236"/>
            <a:ext cx="7909346" cy="526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E61AE-833B-9D03-5A9D-43426996EB37}"/>
              </a:ext>
            </a:extLst>
          </p:cNvPr>
          <p:cNvSpPr txBox="1"/>
          <p:nvPr/>
        </p:nvSpPr>
        <p:spPr>
          <a:xfrm>
            <a:off x="8666328" y="2019869"/>
            <a:ext cx="319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March 2023: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adventure begins.</a:t>
            </a:r>
          </a:p>
        </p:txBody>
      </p:sp>
    </p:spTree>
    <p:extLst>
      <p:ext uri="{BB962C8B-B14F-4D97-AF65-F5344CB8AC3E}">
        <p14:creationId xmlns:p14="http://schemas.microsoft.com/office/powerpoint/2010/main" val="146890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ADH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0070C0"/>
      </a:accent2>
      <a:accent3>
        <a:srgbClr val="BDD7EE"/>
      </a:accent3>
      <a:accent4>
        <a:srgbClr val="C11E43"/>
      </a:accent4>
      <a:accent5>
        <a:srgbClr val="D8D8D8"/>
      </a:accent5>
      <a:accent6>
        <a:srgbClr val="D0CECE"/>
      </a:accent6>
      <a:hlink>
        <a:srgbClr val="0563C1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H Theme" id="{F545E160-FB06-4E10-9FA9-0238CDAD08D1}" vid="{7F12339A-CA67-4A78-9A67-F196C73EAAA2}"/>
    </a:ext>
  </a:extLst>
</a:theme>
</file>

<file path=ppt/theme/theme4.xml><?xml version="1.0" encoding="utf-8"?>
<a:theme xmlns:a="http://schemas.openxmlformats.org/drawingml/2006/main" name="CSLBranding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B2DE"/>
      </a:accent1>
      <a:accent2>
        <a:srgbClr val="FA451A"/>
      </a:accent2>
      <a:accent3>
        <a:srgbClr val="1FB031"/>
      </a:accent3>
      <a:accent4>
        <a:srgbClr val="FFC828"/>
      </a:accent4>
      <a:accent5>
        <a:srgbClr val="58185D"/>
      </a:accent5>
      <a:accent6>
        <a:srgbClr val="D30F8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LBranding" id="{FC099B37-9491-40E0-8DA3-9886AF995963}" vid="{F512277F-DD9B-4062-AC95-189BAE725469}"/>
    </a:ext>
  </a:extLst>
</a:theme>
</file>

<file path=ppt/theme/theme5.xml><?xml version="1.0" encoding="utf-8"?>
<a:theme xmlns:a="http://schemas.openxmlformats.org/drawingml/2006/main" name="Benefits_Blank_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974</Words>
  <Application>Microsoft Office PowerPoint</Application>
  <PresentationFormat>Widescreen</PresentationFormat>
  <Paragraphs>113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ＭＳ Ｐゴシック</vt:lpstr>
      <vt:lpstr>Aldhabi</vt:lpstr>
      <vt:lpstr>Arial</vt:lpstr>
      <vt:lpstr>Arial Narrow</vt:lpstr>
      <vt:lpstr>Calibri</vt:lpstr>
      <vt:lpstr>Calibri Light</vt:lpstr>
      <vt:lpstr>Gill Sans MT</vt:lpstr>
      <vt:lpstr>Times New Roman</vt:lpstr>
      <vt:lpstr>Wingdings</vt:lpstr>
      <vt:lpstr>Office Theme</vt:lpstr>
      <vt:lpstr>Gallery</vt:lpstr>
      <vt:lpstr>ADH Theme</vt:lpstr>
      <vt:lpstr>CSLBranding</vt:lpstr>
      <vt:lpstr>Benefits_Blank_template</vt:lpstr>
      <vt:lpstr>1_Office Theme</vt:lpstr>
      <vt:lpstr>CoSA Member Webinar   Keeping Confidences: Health Records Windfalls and Pitfalls</vt:lpstr>
      <vt:lpstr>Webinar Agenda</vt:lpstr>
      <vt:lpstr>Speakers</vt:lpstr>
      <vt:lpstr>Retrieving records from the Booneville San, 2020-2023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HIPPA HIPPO HIPAA actually applies</vt:lpstr>
      <vt:lpstr>The Fine Print Right Up Front</vt:lpstr>
      <vt:lpstr>Does HIPAA apply?</vt:lpstr>
      <vt:lpstr>PowerPoint Presentation</vt:lpstr>
      <vt:lpstr>Booneville from my perspective</vt:lpstr>
      <vt:lpstr>Connecticut Historical  Patient Records:  Privacy versus Access </vt:lpstr>
      <vt:lpstr>Historical Patient Records</vt:lpstr>
      <vt:lpstr>Exemption Statutes</vt:lpstr>
      <vt:lpstr>Attempts at Legislation</vt:lpstr>
      <vt:lpstr>Questions and Comments</vt:lpstr>
      <vt:lpstr>Upcoming Member Webinars  </vt:lpstr>
      <vt:lpstr>Upcoming SERI Webinars  </vt:lpstr>
      <vt:lpstr> Contact Us  </vt:lpstr>
      <vt:lpstr>Funders</vt:lpstr>
      <vt:lpstr>Sponsors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   What’s On Tap for CoSA in 2021</dc:title>
  <dc:creator>Barbara Teague</dc:creator>
  <cp:lastModifiedBy>Lisa</cp:lastModifiedBy>
  <cp:revision>72</cp:revision>
  <cp:lastPrinted>2022-01-13T15:28:39Z</cp:lastPrinted>
  <dcterms:created xsi:type="dcterms:W3CDTF">2021-01-16T22:52:10Z</dcterms:created>
  <dcterms:modified xsi:type="dcterms:W3CDTF">2024-02-21T23:13:41Z</dcterms:modified>
</cp:coreProperties>
</file>