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8" r:id="rId3"/>
    <p:sldMasterId id="2147483690" r:id="rId4"/>
  </p:sldMasterIdLst>
  <p:notesMasterIdLst>
    <p:notesMasterId r:id="rId64"/>
  </p:notesMasterIdLst>
  <p:handoutMasterIdLst>
    <p:handoutMasterId r:id="rId65"/>
  </p:handoutMasterIdLst>
  <p:sldIdLst>
    <p:sldId id="257" r:id="rId5"/>
    <p:sldId id="382" r:id="rId6"/>
    <p:sldId id="393" r:id="rId7"/>
    <p:sldId id="256" r:id="rId8"/>
    <p:sldId id="261" r:id="rId9"/>
    <p:sldId id="464" r:id="rId10"/>
    <p:sldId id="258" r:id="rId11"/>
    <p:sldId id="259" r:id="rId12"/>
    <p:sldId id="260" r:id="rId13"/>
    <p:sldId id="263" r:id="rId14"/>
    <p:sldId id="262" r:id="rId15"/>
    <p:sldId id="274" r:id="rId16"/>
    <p:sldId id="265" r:id="rId17"/>
    <p:sldId id="266" r:id="rId18"/>
    <p:sldId id="268" r:id="rId19"/>
    <p:sldId id="267" r:id="rId20"/>
    <p:sldId id="270" r:id="rId21"/>
    <p:sldId id="271" r:id="rId22"/>
    <p:sldId id="272" r:id="rId23"/>
    <p:sldId id="276" r:id="rId24"/>
    <p:sldId id="277" r:id="rId25"/>
    <p:sldId id="273" r:id="rId26"/>
    <p:sldId id="465" r:id="rId27"/>
    <p:sldId id="466" r:id="rId28"/>
    <p:sldId id="278" r:id="rId29"/>
    <p:sldId id="281" r:id="rId30"/>
    <p:sldId id="467" r:id="rId31"/>
    <p:sldId id="468" r:id="rId32"/>
    <p:sldId id="469" r:id="rId33"/>
    <p:sldId id="470" r:id="rId34"/>
    <p:sldId id="471" r:id="rId35"/>
    <p:sldId id="264" r:id="rId36"/>
    <p:sldId id="472" r:id="rId37"/>
    <p:sldId id="473" r:id="rId38"/>
    <p:sldId id="474" r:id="rId39"/>
    <p:sldId id="475" r:id="rId40"/>
    <p:sldId id="476" r:id="rId41"/>
    <p:sldId id="279" r:id="rId42"/>
    <p:sldId id="289" r:id="rId43"/>
    <p:sldId id="275" r:id="rId44"/>
    <p:sldId id="280" r:id="rId45"/>
    <p:sldId id="285" r:id="rId46"/>
    <p:sldId id="282" r:id="rId47"/>
    <p:sldId id="283" r:id="rId48"/>
    <p:sldId id="286" r:id="rId49"/>
    <p:sldId id="284" r:id="rId50"/>
    <p:sldId id="477" r:id="rId51"/>
    <p:sldId id="287" r:id="rId52"/>
    <p:sldId id="288" r:id="rId53"/>
    <p:sldId id="478" r:id="rId54"/>
    <p:sldId id="269" r:id="rId55"/>
    <p:sldId id="479" r:id="rId56"/>
    <p:sldId id="480" r:id="rId57"/>
    <p:sldId id="399" r:id="rId58"/>
    <p:sldId id="441" r:id="rId59"/>
    <p:sldId id="463" r:id="rId60"/>
    <p:sldId id="339" r:id="rId61"/>
    <p:sldId id="442" r:id="rId62"/>
    <p:sldId id="401" r:id="rId6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sa" initials="L" lastIdx="1" clrIdx="0">
    <p:extLst>
      <p:ext uri="{19B8F6BF-5375-455C-9EA6-DF929625EA0E}">
        <p15:presenceInfo xmlns:p15="http://schemas.microsoft.com/office/powerpoint/2012/main" userId="Lis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snapToGrid="0">
      <p:cViewPr varScale="1">
        <p:scale>
          <a:sx n="82" d="100"/>
          <a:sy n="82" d="100"/>
        </p:scale>
        <p:origin x="634" y="72"/>
      </p:cViewPr>
      <p:guideLst/>
    </p:cSldViewPr>
  </p:slideViewPr>
  <p:notesTextViewPr>
    <p:cViewPr>
      <p:scale>
        <a:sx n="1" d="1"/>
        <a:sy n="1" d="1"/>
      </p:scale>
      <p:origin x="0" y="0"/>
    </p:cViewPr>
  </p:notesTextViewPr>
  <p:sorterViewPr>
    <p:cViewPr>
      <p:scale>
        <a:sx n="100" d="100"/>
        <a:sy n="100" d="100"/>
      </p:scale>
      <p:origin x="0" y="-8251"/>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diagrams/_rels/data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F171E7-FB6D-4665-B7B6-1A4D44E67A5E}"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A5E5F742-06E0-4FA4-B89D-E26C5B8A6851}">
      <dgm:prSet/>
      <dgm:spPr/>
      <dgm:t>
        <a:bodyPr/>
        <a:lstStyle/>
        <a:p>
          <a:r>
            <a:rPr lang="en-US" b="0" i="0"/>
            <a:t>Reference, Outreach, and Data Services</a:t>
          </a:r>
          <a:endParaRPr lang="en-US"/>
        </a:p>
      </dgm:t>
    </dgm:pt>
    <dgm:pt modelId="{8923D98C-D687-4DBD-9E72-B1C9314B53EA}" type="parTrans" cxnId="{3BFBA4E0-2D37-4081-B260-9CF6653F9AF7}">
      <dgm:prSet/>
      <dgm:spPr/>
      <dgm:t>
        <a:bodyPr/>
        <a:lstStyle/>
        <a:p>
          <a:endParaRPr lang="en-US"/>
        </a:p>
      </dgm:t>
    </dgm:pt>
    <dgm:pt modelId="{65A6A931-65E5-47D2-8618-6A49AF7AAD06}" type="sibTrans" cxnId="{3BFBA4E0-2D37-4081-B260-9CF6653F9AF7}">
      <dgm:prSet/>
      <dgm:spPr/>
      <dgm:t>
        <a:bodyPr/>
        <a:lstStyle/>
        <a:p>
          <a:endParaRPr lang="en-US"/>
        </a:p>
      </dgm:t>
    </dgm:pt>
    <dgm:pt modelId="{369AB01C-039D-4F47-9442-E913BC681917}">
      <dgm:prSet/>
      <dgm:spPr/>
      <dgm:t>
        <a:bodyPr/>
        <a:lstStyle/>
        <a:p>
          <a:r>
            <a:rPr lang="en-US" b="0" i="0"/>
            <a:t>Collection Management</a:t>
          </a:r>
          <a:endParaRPr lang="en-US"/>
        </a:p>
      </dgm:t>
    </dgm:pt>
    <dgm:pt modelId="{CE0A4958-85B4-428A-86CE-3C722D6E0F18}" type="parTrans" cxnId="{DE0C6DB7-AAC2-42A1-85C4-DD03421663A6}">
      <dgm:prSet/>
      <dgm:spPr/>
      <dgm:t>
        <a:bodyPr/>
        <a:lstStyle/>
        <a:p>
          <a:endParaRPr lang="en-US"/>
        </a:p>
      </dgm:t>
    </dgm:pt>
    <dgm:pt modelId="{FAA5595B-8701-49CA-9CB8-9157B679A92B}" type="sibTrans" cxnId="{DE0C6DB7-AAC2-42A1-85C4-DD03421663A6}">
      <dgm:prSet/>
      <dgm:spPr/>
      <dgm:t>
        <a:bodyPr/>
        <a:lstStyle/>
        <a:p>
          <a:endParaRPr lang="en-US"/>
        </a:p>
      </dgm:t>
    </dgm:pt>
    <dgm:pt modelId="{357E89CD-4083-4DC4-946F-0C361DA733A9}">
      <dgm:prSet/>
      <dgm:spPr/>
      <dgm:t>
        <a:bodyPr/>
        <a:lstStyle/>
        <a:p>
          <a:r>
            <a:rPr lang="en-US" b="0" i="0"/>
            <a:t>Electronic Records</a:t>
          </a:r>
          <a:endParaRPr lang="en-US"/>
        </a:p>
      </dgm:t>
    </dgm:pt>
    <dgm:pt modelId="{63177374-CC03-4346-9641-4428718B2BC7}" type="parTrans" cxnId="{530FE417-14CC-4B56-97CE-BE29C7B76D65}">
      <dgm:prSet/>
      <dgm:spPr/>
      <dgm:t>
        <a:bodyPr/>
        <a:lstStyle/>
        <a:p>
          <a:endParaRPr lang="en-US"/>
        </a:p>
      </dgm:t>
    </dgm:pt>
    <dgm:pt modelId="{2CC73F54-3AB4-4281-BB3F-65B475BE2263}" type="sibTrans" cxnId="{530FE417-14CC-4B56-97CE-BE29C7B76D65}">
      <dgm:prSet/>
      <dgm:spPr/>
      <dgm:t>
        <a:bodyPr/>
        <a:lstStyle/>
        <a:p>
          <a:endParaRPr lang="en-US"/>
        </a:p>
      </dgm:t>
    </dgm:pt>
    <dgm:pt modelId="{7F82591F-DDCC-40C4-B4E4-950B699453A7}" type="pres">
      <dgm:prSet presAssocID="{24F171E7-FB6D-4665-B7B6-1A4D44E67A5E}" presName="hierChild1" presStyleCnt="0">
        <dgm:presLayoutVars>
          <dgm:chPref val="1"/>
          <dgm:dir/>
          <dgm:animOne val="branch"/>
          <dgm:animLvl val="lvl"/>
          <dgm:resizeHandles/>
        </dgm:presLayoutVars>
      </dgm:prSet>
      <dgm:spPr/>
    </dgm:pt>
    <dgm:pt modelId="{3B07C85D-A785-4C39-A5A7-8D7001C8DA4C}" type="pres">
      <dgm:prSet presAssocID="{A5E5F742-06E0-4FA4-B89D-E26C5B8A6851}" presName="hierRoot1" presStyleCnt="0"/>
      <dgm:spPr/>
    </dgm:pt>
    <dgm:pt modelId="{A5657D1C-D470-440B-B10F-24CCB00BCBC3}" type="pres">
      <dgm:prSet presAssocID="{A5E5F742-06E0-4FA4-B89D-E26C5B8A6851}" presName="composite" presStyleCnt="0"/>
      <dgm:spPr/>
    </dgm:pt>
    <dgm:pt modelId="{C2943336-3E64-4C15-8E3C-6135B5A5F38E}" type="pres">
      <dgm:prSet presAssocID="{A5E5F742-06E0-4FA4-B89D-E26C5B8A6851}" presName="background" presStyleLbl="node0" presStyleIdx="0" presStyleCnt="3"/>
      <dgm:spPr/>
    </dgm:pt>
    <dgm:pt modelId="{7347C889-379B-4FE2-B170-48924B9B5077}" type="pres">
      <dgm:prSet presAssocID="{A5E5F742-06E0-4FA4-B89D-E26C5B8A6851}" presName="text" presStyleLbl="fgAcc0" presStyleIdx="0" presStyleCnt="3">
        <dgm:presLayoutVars>
          <dgm:chPref val="3"/>
        </dgm:presLayoutVars>
      </dgm:prSet>
      <dgm:spPr/>
    </dgm:pt>
    <dgm:pt modelId="{65824C78-BED5-49D3-A1B8-FBB73417CDFD}" type="pres">
      <dgm:prSet presAssocID="{A5E5F742-06E0-4FA4-B89D-E26C5B8A6851}" presName="hierChild2" presStyleCnt="0"/>
      <dgm:spPr/>
    </dgm:pt>
    <dgm:pt modelId="{1D3A3363-5F8C-4D09-9575-78792D9DEA83}" type="pres">
      <dgm:prSet presAssocID="{369AB01C-039D-4F47-9442-E913BC681917}" presName="hierRoot1" presStyleCnt="0"/>
      <dgm:spPr/>
    </dgm:pt>
    <dgm:pt modelId="{278A90CB-A7F5-48A6-80AD-F17ED1713BAD}" type="pres">
      <dgm:prSet presAssocID="{369AB01C-039D-4F47-9442-E913BC681917}" presName="composite" presStyleCnt="0"/>
      <dgm:spPr/>
    </dgm:pt>
    <dgm:pt modelId="{9D4333A6-0065-4CCE-8B80-6F07A521584E}" type="pres">
      <dgm:prSet presAssocID="{369AB01C-039D-4F47-9442-E913BC681917}" presName="background" presStyleLbl="node0" presStyleIdx="1" presStyleCnt="3"/>
      <dgm:spPr/>
    </dgm:pt>
    <dgm:pt modelId="{DD89B8EA-D632-490B-BA6C-73BA4A198169}" type="pres">
      <dgm:prSet presAssocID="{369AB01C-039D-4F47-9442-E913BC681917}" presName="text" presStyleLbl="fgAcc0" presStyleIdx="1" presStyleCnt="3">
        <dgm:presLayoutVars>
          <dgm:chPref val="3"/>
        </dgm:presLayoutVars>
      </dgm:prSet>
      <dgm:spPr/>
    </dgm:pt>
    <dgm:pt modelId="{532476F6-CF00-45BE-897A-389996A85E42}" type="pres">
      <dgm:prSet presAssocID="{369AB01C-039D-4F47-9442-E913BC681917}" presName="hierChild2" presStyleCnt="0"/>
      <dgm:spPr/>
    </dgm:pt>
    <dgm:pt modelId="{9E9ABFBC-B06B-4CFA-A1FE-C9401BB98DC1}" type="pres">
      <dgm:prSet presAssocID="{357E89CD-4083-4DC4-946F-0C361DA733A9}" presName="hierRoot1" presStyleCnt="0"/>
      <dgm:spPr/>
    </dgm:pt>
    <dgm:pt modelId="{5EA97A36-B92B-4776-9524-D2C228083761}" type="pres">
      <dgm:prSet presAssocID="{357E89CD-4083-4DC4-946F-0C361DA733A9}" presName="composite" presStyleCnt="0"/>
      <dgm:spPr/>
    </dgm:pt>
    <dgm:pt modelId="{486F346D-B32C-448C-B349-4F7A18E42BFC}" type="pres">
      <dgm:prSet presAssocID="{357E89CD-4083-4DC4-946F-0C361DA733A9}" presName="background" presStyleLbl="node0" presStyleIdx="2" presStyleCnt="3"/>
      <dgm:spPr/>
    </dgm:pt>
    <dgm:pt modelId="{ACDB618E-CC8B-4B4F-BB67-A9AB282FF121}" type="pres">
      <dgm:prSet presAssocID="{357E89CD-4083-4DC4-946F-0C361DA733A9}" presName="text" presStyleLbl="fgAcc0" presStyleIdx="2" presStyleCnt="3">
        <dgm:presLayoutVars>
          <dgm:chPref val="3"/>
        </dgm:presLayoutVars>
      </dgm:prSet>
      <dgm:spPr/>
    </dgm:pt>
    <dgm:pt modelId="{B7A20E05-D1A5-4F02-BEF5-1393B660CD7E}" type="pres">
      <dgm:prSet presAssocID="{357E89CD-4083-4DC4-946F-0C361DA733A9}" presName="hierChild2" presStyleCnt="0"/>
      <dgm:spPr/>
    </dgm:pt>
  </dgm:ptLst>
  <dgm:cxnLst>
    <dgm:cxn modelId="{530FE417-14CC-4B56-97CE-BE29C7B76D65}" srcId="{24F171E7-FB6D-4665-B7B6-1A4D44E67A5E}" destId="{357E89CD-4083-4DC4-946F-0C361DA733A9}" srcOrd="2" destOrd="0" parTransId="{63177374-CC03-4346-9641-4428718B2BC7}" sibTransId="{2CC73F54-3AB4-4281-BB3F-65B475BE2263}"/>
    <dgm:cxn modelId="{896F627A-7344-484F-ABB0-CBFC8EE4E1E0}" type="presOf" srcId="{357E89CD-4083-4DC4-946F-0C361DA733A9}" destId="{ACDB618E-CC8B-4B4F-BB67-A9AB282FF121}" srcOrd="0" destOrd="0" presId="urn:microsoft.com/office/officeart/2005/8/layout/hierarchy1"/>
    <dgm:cxn modelId="{04625EA7-F350-4397-A19E-38F9A115BA0E}" type="presOf" srcId="{24F171E7-FB6D-4665-B7B6-1A4D44E67A5E}" destId="{7F82591F-DDCC-40C4-B4E4-950B699453A7}" srcOrd="0" destOrd="0" presId="urn:microsoft.com/office/officeart/2005/8/layout/hierarchy1"/>
    <dgm:cxn modelId="{DE0C6DB7-AAC2-42A1-85C4-DD03421663A6}" srcId="{24F171E7-FB6D-4665-B7B6-1A4D44E67A5E}" destId="{369AB01C-039D-4F47-9442-E913BC681917}" srcOrd="1" destOrd="0" parTransId="{CE0A4958-85B4-428A-86CE-3C722D6E0F18}" sibTransId="{FAA5595B-8701-49CA-9CB8-9157B679A92B}"/>
    <dgm:cxn modelId="{B4BDE6CC-4A2B-4039-B383-3576906965D1}" type="presOf" srcId="{A5E5F742-06E0-4FA4-B89D-E26C5B8A6851}" destId="{7347C889-379B-4FE2-B170-48924B9B5077}" srcOrd="0" destOrd="0" presId="urn:microsoft.com/office/officeart/2005/8/layout/hierarchy1"/>
    <dgm:cxn modelId="{3BFBA4E0-2D37-4081-B260-9CF6653F9AF7}" srcId="{24F171E7-FB6D-4665-B7B6-1A4D44E67A5E}" destId="{A5E5F742-06E0-4FA4-B89D-E26C5B8A6851}" srcOrd="0" destOrd="0" parTransId="{8923D98C-D687-4DBD-9E72-B1C9314B53EA}" sibTransId="{65A6A931-65E5-47D2-8618-6A49AF7AAD06}"/>
    <dgm:cxn modelId="{80BAE0ED-03FD-47CD-8068-3C679B38C01F}" type="presOf" srcId="{369AB01C-039D-4F47-9442-E913BC681917}" destId="{DD89B8EA-D632-490B-BA6C-73BA4A198169}" srcOrd="0" destOrd="0" presId="urn:microsoft.com/office/officeart/2005/8/layout/hierarchy1"/>
    <dgm:cxn modelId="{CAFD3291-9631-4D74-A343-70CB2FF9A190}" type="presParOf" srcId="{7F82591F-DDCC-40C4-B4E4-950B699453A7}" destId="{3B07C85D-A785-4C39-A5A7-8D7001C8DA4C}" srcOrd="0" destOrd="0" presId="urn:microsoft.com/office/officeart/2005/8/layout/hierarchy1"/>
    <dgm:cxn modelId="{B7674D2C-A589-4252-9144-665B6BFDABD4}" type="presParOf" srcId="{3B07C85D-A785-4C39-A5A7-8D7001C8DA4C}" destId="{A5657D1C-D470-440B-B10F-24CCB00BCBC3}" srcOrd="0" destOrd="0" presId="urn:microsoft.com/office/officeart/2005/8/layout/hierarchy1"/>
    <dgm:cxn modelId="{AF509A04-8AA2-4356-B305-47A093DC6D19}" type="presParOf" srcId="{A5657D1C-D470-440B-B10F-24CCB00BCBC3}" destId="{C2943336-3E64-4C15-8E3C-6135B5A5F38E}" srcOrd="0" destOrd="0" presId="urn:microsoft.com/office/officeart/2005/8/layout/hierarchy1"/>
    <dgm:cxn modelId="{40BA7E92-1AE7-466A-A1F2-FBB90D841F9F}" type="presParOf" srcId="{A5657D1C-D470-440B-B10F-24CCB00BCBC3}" destId="{7347C889-379B-4FE2-B170-48924B9B5077}" srcOrd="1" destOrd="0" presId="urn:microsoft.com/office/officeart/2005/8/layout/hierarchy1"/>
    <dgm:cxn modelId="{F67ADA76-06B9-4A24-8BF6-1D228345D64D}" type="presParOf" srcId="{3B07C85D-A785-4C39-A5A7-8D7001C8DA4C}" destId="{65824C78-BED5-49D3-A1B8-FBB73417CDFD}" srcOrd="1" destOrd="0" presId="urn:microsoft.com/office/officeart/2005/8/layout/hierarchy1"/>
    <dgm:cxn modelId="{EE2A5134-DD6B-4BB5-B512-B24AAB679F88}" type="presParOf" srcId="{7F82591F-DDCC-40C4-B4E4-950B699453A7}" destId="{1D3A3363-5F8C-4D09-9575-78792D9DEA83}" srcOrd="1" destOrd="0" presId="urn:microsoft.com/office/officeart/2005/8/layout/hierarchy1"/>
    <dgm:cxn modelId="{100EE7F8-8D9C-43AF-8B07-5715DB952210}" type="presParOf" srcId="{1D3A3363-5F8C-4D09-9575-78792D9DEA83}" destId="{278A90CB-A7F5-48A6-80AD-F17ED1713BAD}" srcOrd="0" destOrd="0" presId="urn:microsoft.com/office/officeart/2005/8/layout/hierarchy1"/>
    <dgm:cxn modelId="{54288A63-0EA8-4ABF-A7CD-0E694553412D}" type="presParOf" srcId="{278A90CB-A7F5-48A6-80AD-F17ED1713BAD}" destId="{9D4333A6-0065-4CCE-8B80-6F07A521584E}" srcOrd="0" destOrd="0" presId="urn:microsoft.com/office/officeart/2005/8/layout/hierarchy1"/>
    <dgm:cxn modelId="{93D8B28C-3533-4FB8-BAD1-B0D080912DF8}" type="presParOf" srcId="{278A90CB-A7F5-48A6-80AD-F17ED1713BAD}" destId="{DD89B8EA-D632-490B-BA6C-73BA4A198169}" srcOrd="1" destOrd="0" presId="urn:microsoft.com/office/officeart/2005/8/layout/hierarchy1"/>
    <dgm:cxn modelId="{010423B3-DEA6-4AC1-9C5F-63CD9A9FCB7C}" type="presParOf" srcId="{1D3A3363-5F8C-4D09-9575-78792D9DEA83}" destId="{532476F6-CF00-45BE-897A-389996A85E42}" srcOrd="1" destOrd="0" presId="urn:microsoft.com/office/officeart/2005/8/layout/hierarchy1"/>
    <dgm:cxn modelId="{19339B95-EC7D-4B89-A45B-C726E91BFD55}" type="presParOf" srcId="{7F82591F-DDCC-40C4-B4E4-950B699453A7}" destId="{9E9ABFBC-B06B-4CFA-A1FE-C9401BB98DC1}" srcOrd="2" destOrd="0" presId="urn:microsoft.com/office/officeart/2005/8/layout/hierarchy1"/>
    <dgm:cxn modelId="{B3654F8C-AD68-419C-9EFC-0D14E0918F42}" type="presParOf" srcId="{9E9ABFBC-B06B-4CFA-A1FE-C9401BB98DC1}" destId="{5EA97A36-B92B-4776-9524-D2C228083761}" srcOrd="0" destOrd="0" presId="urn:microsoft.com/office/officeart/2005/8/layout/hierarchy1"/>
    <dgm:cxn modelId="{53BEBE5B-F511-4F1C-8E50-31A222F5ED9F}" type="presParOf" srcId="{5EA97A36-B92B-4776-9524-D2C228083761}" destId="{486F346D-B32C-448C-B349-4F7A18E42BFC}" srcOrd="0" destOrd="0" presId="urn:microsoft.com/office/officeart/2005/8/layout/hierarchy1"/>
    <dgm:cxn modelId="{5200381E-C8A6-4172-85BC-EFB153CB68DC}" type="presParOf" srcId="{5EA97A36-B92B-4776-9524-D2C228083761}" destId="{ACDB618E-CC8B-4B4F-BB67-A9AB282FF121}" srcOrd="1" destOrd="0" presId="urn:microsoft.com/office/officeart/2005/8/layout/hierarchy1"/>
    <dgm:cxn modelId="{32579454-BFF3-4A70-94D3-D9AEDDD16F8E}" type="presParOf" srcId="{9E9ABFBC-B06B-4CFA-A1FE-C9401BB98DC1}" destId="{B7A20E05-D1A5-4F02-BEF5-1393B660CD7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86285A-0462-4A88-98D8-3AF7685F1092}"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C5FF41C0-213C-4378-BC8D-986EBA8A2EBF}">
      <dgm:prSet phldr="0"/>
      <dgm:spPr/>
      <dgm:t>
        <a:bodyPr/>
        <a:lstStyle/>
        <a:p>
          <a:pPr rtl="0">
            <a:defRPr cap="all"/>
          </a:pPr>
          <a:r>
            <a:rPr lang="en-US" dirty="0">
              <a:latin typeface="Century Gothic" panose="020B0502020202020204"/>
            </a:rPr>
            <a:t>Majority of our Researchers are looking for ancestors</a:t>
          </a:r>
          <a:endParaRPr lang="en-US" dirty="0"/>
        </a:p>
      </dgm:t>
    </dgm:pt>
    <dgm:pt modelId="{5ACD0148-63D7-4520-9292-CC711995E9EF}" type="parTrans" cxnId="{4F9FAD8C-D066-44A4-975C-5F8F233B57EE}">
      <dgm:prSet/>
      <dgm:spPr/>
      <dgm:t>
        <a:bodyPr/>
        <a:lstStyle/>
        <a:p>
          <a:endParaRPr lang="en-US"/>
        </a:p>
      </dgm:t>
    </dgm:pt>
    <dgm:pt modelId="{B3CE5098-CF49-484C-9C58-2423CC4292B9}" type="sibTrans" cxnId="{4F9FAD8C-D066-44A4-975C-5F8F233B57EE}">
      <dgm:prSet/>
      <dgm:spPr/>
      <dgm:t>
        <a:bodyPr/>
        <a:lstStyle/>
        <a:p>
          <a:endParaRPr lang="en-US"/>
        </a:p>
      </dgm:t>
    </dgm:pt>
    <dgm:pt modelId="{C7E2DBD1-35EA-4032-95D8-2781A7D9B86A}">
      <dgm:prSet/>
      <dgm:spPr/>
      <dgm:t>
        <a:bodyPr/>
        <a:lstStyle/>
        <a:p>
          <a:pPr rtl="0">
            <a:defRPr cap="all"/>
          </a:pPr>
          <a:r>
            <a:rPr lang="en-US" dirty="0">
              <a:latin typeface="Century Gothic" panose="020B0502020202020204"/>
            </a:rPr>
            <a:t>Collections</a:t>
          </a:r>
          <a:r>
            <a:rPr lang="en-US" dirty="0"/>
            <a:t> </a:t>
          </a:r>
          <a:r>
            <a:rPr lang="en-US" dirty="0">
              <a:latin typeface="Century Gothic" panose="020B0502020202020204"/>
            </a:rPr>
            <a:t>include vital</a:t>
          </a:r>
          <a:r>
            <a:rPr lang="en-US" dirty="0"/>
            <a:t> statistics, land, court, military, and naturalization records</a:t>
          </a:r>
        </a:p>
      </dgm:t>
    </dgm:pt>
    <dgm:pt modelId="{3C4BF87C-9A33-48D6-8D1F-2CD3982C1564}" type="parTrans" cxnId="{33A0ED6F-0CF8-4C01-85BB-1BD081FD3EB7}">
      <dgm:prSet/>
      <dgm:spPr/>
      <dgm:t>
        <a:bodyPr/>
        <a:lstStyle/>
        <a:p>
          <a:endParaRPr lang="en-US"/>
        </a:p>
      </dgm:t>
    </dgm:pt>
    <dgm:pt modelId="{1851A6C7-C5F3-407F-9C79-4D2DD001AACA}" type="sibTrans" cxnId="{33A0ED6F-0CF8-4C01-85BB-1BD081FD3EB7}">
      <dgm:prSet/>
      <dgm:spPr/>
      <dgm:t>
        <a:bodyPr/>
        <a:lstStyle/>
        <a:p>
          <a:endParaRPr lang="en-US"/>
        </a:p>
      </dgm:t>
    </dgm:pt>
    <dgm:pt modelId="{9B0BD436-14F2-4FC8-BD0F-40BE32F80D1C}">
      <dgm:prSet/>
      <dgm:spPr/>
      <dgm:t>
        <a:bodyPr/>
        <a:lstStyle/>
        <a:p>
          <a:pPr>
            <a:defRPr cap="all"/>
          </a:pPr>
          <a:r>
            <a:rPr lang="en-US" dirty="0"/>
            <a:t>Provide in-person research hours and online orders</a:t>
          </a:r>
        </a:p>
      </dgm:t>
    </dgm:pt>
    <dgm:pt modelId="{C058C8B4-276C-43CE-85CB-52E302BA6D41}" type="parTrans" cxnId="{3FF1FB66-D997-477A-A660-542B81873D28}">
      <dgm:prSet/>
      <dgm:spPr/>
      <dgm:t>
        <a:bodyPr/>
        <a:lstStyle/>
        <a:p>
          <a:endParaRPr lang="en-US"/>
        </a:p>
      </dgm:t>
    </dgm:pt>
    <dgm:pt modelId="{C5319C21-C3A2-4ECA-9D01-58173D3B9275}" type="sibTrans" cxnId="{3FF1FB66-D997-477A-A660-542B81873D28}">
      <dgm:prSet/>
      <dgm:spPr/>
      <dgm:t>
        <a:bodyPr/>
        <a:lstStyle/>
        <a:p>
          <a:endParaRPr lang="en-US"/>
        </a:p>
      </dgm:t>
    </dgm:pt>
    <dgm:pt modelId="{0214BD0B-61EA-4475-9182-A32DF33756E7}" type="pres">
      <dgm:prSet presAssocID="{0A86285A-0462-4A88-98D8-3AF7685F1092}" presName="root" presStyleCnt="0">
        <dgm:presLayoutVars>
          <dgm:dir/>
          <dgm:resizeHandles val="exact"/>
        </dgm:presLayoutVars>
      </dgm:prSet>
      <dgm:spPr/>
    </dgm:pt>
    <dgm:pt modelId="{C5253D51-14B4-42C1-BAEB-8BCDCD831D90}" type="pres">
      <dgm:prSet presAssocID="{C5FF41C0-213C-4378-BC8D-986EBA8A2EBF}" presName="compNode" presStyleCnt="0"/>
      <dgm:spPr/>
    </dgm:pt>
    <dgm:pt modelId="{983F1766-5833-494F-9639-177001C3A54E}" type="pres">
      <dgm:prSet presAssocID="{C5FF41C0-213C-4378-BC8D-986EBA8A2EBF}" presName="iconBgRect" presStyleLbl="bgShp" presStyleIdx="0" presStyleCnt="3"/>
      <dgm:spPr/>
    </dgm:pt>
    <dgm:pt modelId="{9CFC824E-881E-47CE-8F51-B901E58D2334}" type="pres">
      <dgm:prSet presAssocID="{C5FF41C0-213C-4378-BC8D-986EBA8A2EB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gnifying glass"/>
        </a:ext>
      </dgm:extLst>
    </dgm:pt>
    <dgm:pt modelId="{4AD65EE9-C97A-44FD-8270-7D63A88C5C35}" type="pres">
      <dgm:prSet presAssocID="{C5FF41C0-213C-4378-BC8D-986EBA8A2EBF}" presName="spaceRect" presStyleCnt="0"/>
      <dgm:spPr/>
    </dgm:pt>
    <dgm:pt modelId="{30035CA8-8FCF-4332-A85A-459A1844980D}" type="pres">
      <dgm:prSet presAssocID="{C5FF41C0-213C-4378-BC8D-986EBA8A2EBF}" presName="textRect" presStyleLbl="revTx" presStyleIdx="0" presStyleCnt="3">
        <dgm:presLayoutVars>
          <dgm:chMax val="1"/>
          <dgm:chPref val="1"/>
        </dgm:presLayoutVars>
      </dgm:prSet>
      <dgm:spPr/>
    </dgm:pt>
    <dgm:pt modelId="{51FF9CD4-B9DE-4244-901B-1BFC6EFB9A73}" type="pres">
      <dgm:prSet presAssocID="{B3CE5098-CF49-484C-9C58-2423CC4292B9}" presName="sibTrans" presStyleCnt="0"/>
      <dgm:spPr/>
    </dgm:pt>
    <dgm:pt modelId="{620DD1DB-BE4B-4EB6-AF67-3634C27AD29D}" type="pres">
      <dgm:prSet presAssocID="{C7E2DBD1-35EA-4032-95D8-2781A7D9B86A}" presName="compNode" presStyleCnt="0"/>
      <dgm:spPr/>
    </dgm:pt>
    <dgm:pt modelId="{E8B1F741-A344-42B0-A979-5BC993A90C14}" type="pres">
      <dgm:prSet presAssocID="{C7E2DBD1-35EA-4032-95D8-2781A7D9B86A}" presName="iconBgRect" presStyleLbl="bgShp" presStyleIdx="1" presStyleCnt="3"/>
      <dgm:spPr/>
    </dgm:pt>
    <dgm:pt modelId="{D312DCCD-0A6B-43C7-86F0-FB0EB106C266}" type="pres">
      <dgm:prSet presAssocID="{C7E2DBD1-35EA-4032-95D8-2781A7D9B86A}" presName="iconRect" presStyleLbl="node1" presStyleIdx="1" presStyleCnt="3" custLinFactX="-78828" custLinFactNeighborX="-100000" custLinFactNeighborY="194"/>
      <dgm:spPr>
        <a:prstGeom prst="verticalScroll">
          <a:avLst/>
        </a:prstGeom>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ill outline"/>
        </a:ext>
      </dgm:extLst>
    </dgm:pt>
    <dgm:pt modelId="{01FF5647-235F-4669-AB4B-567CFE5630CF}" type="pres">
      <dgm:prSet presAssocID="{C7E2DBD1-35EA-4032-95D8-2781A7D9B86A}" presName="spaceRect" presStyleCnt="0"/>
      <dgm:spPr/>
    </dgm:pt>
    <dgm:pt modelId="{296F534A-0865-4E53-B5A7-2F87B3A852E8}" type="pres">
      <dgm:prSet presAssocID="{C7E2DBD1-35EA-4032-95D8-2781A7D9B86A}" presName="textRect" presStyleLbl="revTx" presStyleIdx="1" presStyleCnt="3">
        <dgm:presLayoutVars>
          <dgm:chMax val="1"/>
          <dgm:chPref val="1"/>
        </dgm:presLayoutVars>
      </dgm:prSet>
      <dgm:spPr/>
    </dgm:pt>
    <dgm:pt modelId="{14C858E4-443F-4FE4-A7A0-5C2E36760DC2}" type="pres">
      <dgm:prSet presAssocID="{1851A6C7-C5F3-407F-9C79-4D2DD001AACA}" presName="sibTrans" presStyleCnt="0"/>
      <dgm:spPr/>
    </dgm:pt>
    <dgm:pt modelId="{9FBC0C33-3CDA-4ACE-AB2A-A828AF9A266F}" type="pres">
      <dgm:prSet presAssocID="{9B0BD436-14F2-4FC8-BD0F-40BE32F80D1C}" presName="compNode" presStyleCnt="0"/>
      <dgm:spPr/>
    </dgm:pt>
    <dgm:pt modelId="{78EB6E0A-8FC5-486A-8150-36A855806E1C}" type="pres">
      <dgm:prSet presAssocID="{9B0BD436-14F2-4FC8-BD0F-40BE32F80D1C}" presName="iconBgRect" presStyleLbl="bgShp" presStyleIdx="2" presStyleCnt="3"/>
      <dgm:spPr/>
    </dgm:pt>
    <dgm:pt modelId="{5A7F9D96-50DF-472B-B4C2-E304FF49F38E}" type="pres">
      <dgm:prSet presAssocID="{9B0BD436-14F2-4FC8-BD0F-40BE32F80D1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ffice Worker"/>
        </a:ext>
      </dgm:extLst>
    </dgm:pt>
    <dgm:pt modelId="{8E17387D-60CB-4E70-A384-006374CBBB35}" type="pres">
      <dgm:prSet presAssocID="{9B0BD436-14F2-4FC8-BD0F-40BE32F80D1C}" presName="spaceRect" presStyleCnt="0"/>
      <dgm:spPr/>
    </dgm:pt>
    <dgm:pt modelId="{9CB4D4B1-AB83-4B5A-B3C0-48CF73B7D33F}" type="pres">
      <dgm:prSet presAssocID="{9B0BD436-14F2-4FC8-BD0F-40BE32F80D1C}" presName="textRect" presStyleLbl="revTx" presStyleIdx="2" presStyleCnt="3">
        <dgm:presLayoutVars>
          <dgm:chMax val="1"/>
          <dgm:chPref val="1"/>
        </dgm:presLayoutVars>
      </dgm:prSet>
      <dgm:spPr/>
    </dgm:pt>
  </dgm:ptLst>
  <dgm:cxnLst>
    <dgm:cxn modelId="{BA4E1861-3DE9-48E2-8298-3E3CA342035B}" type="presOf" srcId="{9B0BD436-14F2-4FC8-BD0F-40BE32F80D1C}" destId="{9CB4D4B1-AB83-4B5A-B3C0-48CF73B7D33F}" srcOrd="0" destOrd="0" presId="urn:microsoft.com/office/officeart/2018/5/layout/IconCircleLabelList"/>
    <dgm:cxn modelId="{3FF1FB66-D997-477A-A660-542B81873D28}" srcId="{0A86285A-0462-4A88-98D8-3AF7685F1092}" destId="{9B0BD436-14F2-4FC8-BD0F-40BE32F80D1C}" srcOrd="2" destOrd="0" parTransId="{C058C8B4-276C-43CE-85CB-52E302BA6D41}" sibTransId="{C5319C21-C3A2-4ECA-9D01-58173D3B9275}"/>
    <dgm:cxn modelId="{33A0ED6F-0CF8-4C01-85BB-1BD081FD3EB7}" srcId="{0A86285A-0462-4A88-98D8-3AF7685F1092}" destId="{C7E2DBD1-35EA-4032-95D8-2781A7D9B86A}" srcOrd="1" destOrd="0" parTransId="{3C4BF87C-9A33-48D6-8D1F-2CD3982C1564}" sibTransId="{1851A6C7-C5F3-407F-9C79-4D2DD001AACA}"/>
    <dgm:cxn modelId="{4F9FAD8C-D066-44A4-975C-5F8F233B57EE}" srcId="{0A86285A-0462-4A88-98D8-3AF7685F1092}" destId="{C5FF41C0-213C-4378-BC8D-986EBA8A2EBF}" srcOrd="0" destOrd="0" parTransId="{5ACD0148-63D7-4520-9292-CC711995E9EF}" sibTransId="{B3CE5098-CF49-484C-9C58-2423CC4292B9}"/>
    <dgm:cxn modelId="{F99CFBBE-D2AC-4BA1-A967-3F376FE237A5}" type="presOf" srcId="{C7E2DBD1-35EA-4032-95D8-2781A7D9B86A}" destId="{296F534A-0865-4E53-B5A7-2F87B3A852E8}" srcOrd="0" destOrd="0" presId="urn:microsoft.com/office/officeart/2018/5/layout/IconCircleLabelList"/>
    <dgm:cxn modelId="{C7C5E3D0-931D-4E2D-B7EB-101CCD348AE7}" type="presOf" srcId="{C5FF41C0-213C-4378-BC8D-986EBA8A2EBF}" destId="{30035CA8-8FCF-4332-A85A-459A1844980D}" srcOrd="0" destOrd="0" presId="urn:microsoft.com/office/officeart/2018/5/layout/IconCircleLabelList"/>
    <dgm:cxn modelId="{1659FEE8-E9C7-4DC7-B588-16862AE58FAD}" type="presOf" srcId="{0A86285A-0462-4A88-98D8-3AF7685F1092}" destId="{0214BD0B-61EA-4475-9182-A32DF33756E7}" srcOrd="0" destOrd="0" presId="urn:microsoft.com/office/officeart/2018/5/layout/IconCircleLabelList"/>
    <dgm:cxn modelId="{D9F20769-9C06-4B84-AE1A-8C1AFD4C7DD8}" type="presParOf" srcId="{0214BD0B-61EA-4475-9182-A32DF33756E7}" destId="{C5253D51-14B4-42C1-BAEB-8BCDCD831D90}" srcOrd="0" destOrd="0" presId="urn:microsoft.com/office/officeart/2018/5/layout/IconCircleLabelList"/>
    <dgm:cxn modelId="{711457BF-592A-4F78-93EF-EAF7FA838CA9}" type="presParOf" srcId="{C5253D51-14B4-42C1-BAEB-8BCDCD831D90}" destId="{983F1766-5833-494F-9639-177001C3A54E}" srcOrd="0" destOrd="0" presId="urn:microsoft.com/office/officeart/2018/5/layout/IconCircleLabelList"/>
    <dgm:cxn modelId="{5C8D3D78-C60C-4BB6-A364-FF10B80B1D45}" type="presParOf" srcId="{C5253D51-14B4-42C1-BAEB-8BCDCD831D90}" destId="{9CFC824E-881E-47CE-8F51-B901E58D2334}" srcOrd="1" destOrd="0" presId="urn:microsoft.com/office/officeart/2018/5/layout/IconCircleLabelList"/>
    <dgm:cxn modelId="{A3985A60-9DBE-462B-8BF4-3E46355A8823}" type="presParOf" srcId="{C5253D51-14B4-42C1-BAEB-8BCDCD831D90}" destId="{4AD65EE9-C97A-44FD-8270-7D63A88C5C35}" srcOrd="2" destOrd="0" presId="urn:microsoft.com/office/officeart/2018/5/layout/IconCircleLabelList"/>
    <dgm:cxn modelId="{140B343D-9231-49C5-92F4-6838813E241E}" type="presParOf" srcId="{C5253D51-14B4-42C1-BAEB-8BCDCD831D90}" destId="{30035CA8-8FCF-4332-A85A-459A1844980D}" srcOrd="3" destOrd="0" presId="urn:microsoft.com/office/officeart/2018/5/layout/IconCircleLabelList"/>
    <dgm:cxn modelId="{8853365E-E9FD-4A88-AE10-72BC432833CA}" type="presParOf" srcId="{0214BD0B-61EA-4475-9182-A32DF33756E7}" destId="{51FF9CD4-B9DE-4244-901B-1BFC6EFB9A73}" srcOrd="1" destOrd="0" presId="urn:microsoft.com/office/officeart/2018/5/layout/IconCircleLabelList"/>
    <dgm:cxn modelId="{6D3EA08B-E95C-44D1-83A9-FB126C66E58E}" type="presParOf" srcId="{0214BD0B-61EA-4475-9182-A32DF33756E7}" destId="{620DD1DB-BE4B-4EB6-AF67-3634C27AD29D}" srcOrd="2" destOrd="0" presId="urn:microsoft.com/office/officeart/2018/5/layout/IconCircleLabelList"/>
    <dgm:cxn modelId="{62E7E60C-0E3D-4171-8509-06F45C185A10}" type="presParOf" srcId="{620DD1DB-BE4B-4EB6-AF67-3634C27AD29D}" destId="{E8B1F741-A344-42B0-A979-5BC993A90C14}" srcOrd="0" destOrd="0" presId="urn:microsoft.com/office/officeart/2018/5/layout/IconCircleLabelList"/>
    <dgm:cxn modelId="{034D27F9-6820-47B9-AA94-721FD499ABDE}" type="presParOf" srcId="{620DD1DB-BE4B-4EB6-AF67-3634C27AD29D}" destId="{D312DCCD-0A6B-43C7-86F0-FB0EB106C266}" srcOrd="1" destOrd="0" presId="urn:microsoft.com/office/officeart/2018/5/layout/IconCircleLabelList"/>
    <dgm:cxn modelId="{CEB1028D-79ED-4749-9F40-73C8DD65C8FF}" type="presParOf" srcId="{620DD1DB-BE4B-4EB6-AF67-3634C27AD29D}" destId="{01FF5647-235F-4669-AB4B-567CFE5630CF}" srcOrd="2" destOrd="0" presId="urn:microsoft.com/office/officeart/2018/5/layout/IconCircleLabelList"/>
    <dgm:cxn modelId="{7552B546-D99E-4707-AD26-0E3BFD783C43}" type="presParOf" srcId="{620DD1DB-BE4B-4EB6-AF67-3634C27AD29D}" destId="{296F534A-0865-4E53-B5A7-2F87B3A852E8}" srcOrd="3" destOrd="0" presId="urn:microsoft.com/office/officeart/2018/5/layout/IconCircleLabelList"/>
    <dgm:cxn modelId="{08A3978F-6816-4DA5-AD2A-B7A0040D53EA}" type="presParOf" srcId="{0214BD0B-61EA-4475-9182-A32DF33756E7}" destId="{14C858E4-443F-4FE4-A7A0-5C2E36760DC2}" srcOrd="3" destOrd="0" presId="urn:microsoft.com/office/officeart/2018/5/layout/IconCircleLabelList"/>
    <dgm:cxn modelId="{EABD42AF-4C8E-4B12-8BB6-87EA89EEF0A0}" type="presParOf" srcId="{0214BD0B-61EA-4475-9182-A32DF33756E7}" destId="{9FBC0C33-3CDA-4ACE-AB2A-A828AF9A266F}" srcOrd="4" destOrd="0" presId="urn:microsoft.com/office/officeart/2018/5/layout/IconCircleLabelList"/>
    <dgm:cxn modelId="{C7F0E56C-FA21-45BF-B2C7-35A38AB541B0}" type="presParOf" srcId="{9FBC0C33-3CDA-4ACE-AB2A-A828AF9A266F}" destId="{78EB6E0A-8FC5-486A-8150-36A855806E1C}" srcOrd="0" destOrd="0" presId="urn:microsoft.com/office/officeart/2018/5/layout/IconCircleLabelList"/>
    <dgm:cxn modelId="{D2AFD5C1-29B9-4841-98EE-383755E93358}" type="presParOf" srcId="{9FBC0C33-3CDA-4ACE-AB2A-A828AF9A266F}" destId="{5A7F9D96-50DF-472B-B4C2-E304FF49F38E}" srcOrd="1" destOrd="0" presId="urn:microsoft.com/office/officeart/2018/5/layout/IconCircleLabelList"/>
    <dgm:cxn modelId="{988E00AF-50CA-4337-9B36-444D08D5ECC6}" type="presParOf" srcId="{9FBC0C33-3CDA-4ACE-AB2A-A828AF9A266F}" destId="{8E17387D-60CB-4E70-A384-006374CBBB35}" srcOrd="2" destOrd="0" presId="urn:microsoft.com/office/officeart/2018/5/layout/IconCircleLabelList"/>
    <dgm:cxn modelId="{B4678824-E257-47AB-B585-2F3DDE4DD587}" type="presParOf" srcId="{9FBC0C33-3CDA-4ACE-AB2A-A828AF9A266F}" destId="{9CB4D4B1-AB83-4B5A-B3C0-48CF73B7D33F}"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943336-3E64-4C15-8E3C-6135B5A5F38E}">
      <dsp:nvSpPr>
        <dsp:cNvPr id="0" name=""/>
        <dsp:cNvSpPr/>
      </dsp:nvSpPr>
      <dsp:spPr>
        <a:xfrm>
          <a:off x="0" y="540837"/>
          <a:ext cx="2707138" cy="171903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47C889-379B-4FE2-B170-48924B9B5077}">
      <dsp:nvSpPr>
        <dsp:cNvPr id="0" name=""/>
        <dsp:cNvSpPr/>
      </dsp:nvSpPr>
      <dsp:spPr>
        <a:xfrm>
          <a:off x="300793" y="826590"/>
          <a:ext cx="2707138" cy="1719033"/>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0" i="0" kern="1200"/>
            <a:t>Reference, Outreach, and Data Services</a:t>
          </a:r>
          <a:endParaRPr lang="en-US" sz="2600" kern="1200"/>
        </a:p>
      </dsp:txBody>
      <dsp:txXfrm>
        <a:off x="351142" y="876939"/>
        <a:ext cx="2606440" cy="1618335"/>
      </dsp:txXfrm>
    </dsp:sp>
    <dsp:sp modelId="{9D4333A6-0065-4CCE-8B80-6F07A521584E}">
      <dsp:nvSpPr>
        <dsp:cNvPr id="0" name=""/>
        <dsp:cNvSpPr/>
      </dsp:nvSpPr>
      <dsp:spPr>
        <a:xfrm>
          <a:off x="3308725" y="540837"/>
          <a:ext cx="2707138" cy="171903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89B8EA-D632-490B-BA6C-73BA4A198169}">
      <dsp:nvSpPr>
        <dsp:cNvPr id="0" name=""/>
        <dsp:cNvSpPr/>
      </dsp:nvSpPr>
      <dsp:spPr>
        <a:xfrm>
          <a:off x="3609518" y="826590"/>
          <a:ext cx="2707138" cy="1719033"/>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0" i="0" kern="1200"/>
            <a:t>Collection Management</a:t>
          </a:r>
          <a:endParaRPr lang="en-US" sz="2600" kern="1200"/>
        </a:p>
      </dsp:txBody>
      <dsp:txXfrm>
        <a:off x="3659867" y="876939"/>
        <a:ext cx="2606440" cy="1618335"/>
      </dsp:txXfrm>
    </dsp:sp>
    <dsp:sp modelId="{486F346D-B32C-448C-B349-4F7A18E42BFC}">
      <dsp:nvSpPr>
        <dsp:cNvPr id="0" name=""/>
        <dsp:cNvSpPr/>
      </dsp:nvSpPr>
      <dsp:spPr>
        <a:xfrm>
          <a:off x="6617450" y="540837"/>
          <a:ext cx="2707138" cy="171903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DB618E-CC8B-4B4F-BB67-A9AB282FF121}">
      <dsp:nvSpPr>
        <dsp:cNvPr id="0" name=""/>
        <dsp:cNvSpPr/>
      </dsp:nvSpPr>
      <dsp:spPr>
        <a:xfrm>
          <a:off x="6918244" y="826590"/>
          <a:ext cx="2707138" cy="1719033"/>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0" i="0" kern="1200"/>
            <a:t>Electronic Records</a:t>
          </a:r>
          <a:endParaRPr lang="en-US" sz="2600" kern="1200"/>
        </a:p>
      </dsp:txBody>
      <dsp:txXfrm>
        <a:off x="6968593" y="876939"/>
        <a:ext cx="2606440" cy="16183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3F1766-5833-494F-9639-177001C3A54E}">
      <dsp:nvSpPr>
        <dsp:cNvPr id="0" name=""/>
        <dsp:cNvSpPr/>
      </dsp:nvSpPr>
      <dsp:spPr>
        <a:xfrm>
          <a:off x="566941" y="35730"/>
          <a:ext cx="1749937" cy="174993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FC824E-881E-47CE-8F51-B901E58D2334}">
      <dsp:nvSpPr>
        <dsp:cNvPr id="0" name=""/>
        <dsp:cNvSpPr/>
      </dsp:nvSpPr>
      <dsp:spPr>
        <a:xfrm>
          <a:off x="939879" y="408668"/>
          <a:ext cx="1004062" cy="1004062"/>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0035CA8-8FCF-4332-A85A-459A1844980D}">
      <dsp:nvSpPr>
        <dsp:cNvPr id="0" name=""/>
        <dsp:cNvSpPr/>
      </dsp:nvSpPr>
      <dsp:spPr>
        <a:xfrm>
          <a:off x="7535" y="2330730"/>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rtl="0">
            <a:lnSpc>
              <a:spcPct val="90000"/>
            </a:lnSpc>
            <a:spcBef>
              <a:spcPct val="0"/>
            </a:spcBef>
            <a:spcAft>
              <a:spcPct val="35000"/>
            </a:spcAft>
            <a:buNone/>
            <a:defRPr cap="all"/>
          </a:pPr>
          <a:r>
            <a:rPr lang="en-US" sz="1300" kern="1200" dirty="0">
              <a:latin typeface="Century Gothic" panose="020B0502020202020204"/>
            </a:rPr>
            <a:t>Majority of our Researchers are looking for ancestors</a:t>
          </a:r>
          <a:endParaRPr lang="en-US" sz="1300" kern="1200" dirty="0"/>
        </a:p>
      </dsp:txBody>
      <dsp:txXfrm>
        <a:off x="7535" y="2330730"/>
        <a:ext cx="2868750" cy="720000"/>
      </dsp:txXfrm>
    </dsp:sp>
    <dsp:sp modelId="{E8B1F741-A344-42B0-A979-5BC993A90C14}">
      <dsp:nvSpPr>
        <dsp:cNvPr id="0" name=""/>
        <dsp:cNvSpPr/>
      </dsp:nvSpPr>
      <dsp:spPr>
        <a:xfrm>
          <a:off x="3937722" y="35730"/>
          <a:ext cx="1749937" cy="174993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12DCCD-0A6B-43C7-86F0-FB0EB106C266}">
      <dsp:nvSpPr>
        <dsp:cNvPr id="0" name=""/>
        <dsp:cNvSpPr/>
      </dsp:nvSpPr>
      <dsp:spPr>
        <a:xfrm>
          <a:off x="2515115" y="410615"/>
          <a:ext cx="1004062" cy="1004062"/>
        </a:xfrm>
        <a:prstGeom prst="verticalScroll">
          <a:avLst/>
        </a:prstGeom>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96F534A-0865-4E53-B5A7-2F87B3A852E8}">
      <dsp:nvSpPr>
        <dsp:cNvPr id="0" name=""/>
        <dsp:cNvSpPr/>
      </dsp:nvSpPr>
      <dsp:spPr>
        <a:xfrm>
          <a:off x="3378316" y="2330730"/>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rtl="0">
            <a:lnSpc>
              <a:spcPct val="90000"/>
            </a:lnSpc>
            <a:spcBef>
              <a:spcPct val="0"/>
            </a:spcBef>
            <a:spcAft>
              <a:spcPct val="35000"/>
            </a:spcAft>
            <a:buNone/>
            <a:defRPr cap="all"/>
          </a:pPr>
          <a:r>
            <a:rPr lang="en-US" sz="1300" kern="1200" dirty="0">
              <a:latin typeface="Century Gothic" panose="020B0502020202020204"/>
            </a:rPr>
            <a:t>Collections</a:t>
          </a:r>
          <a:r>
            <a:rPr lang="en-US" sz="1300" kern="1200" dirty="0"/>
            <a:t> </a:t>
          </a:r>
          <a:r>
            <a:rPr lang="en-US" sz="1300" kern="1200" dirty="0">
              <a:latin typeface="Century Gothic" panose="020B0502020202020204"/>
            </a:rPr>
            <a:t>include vital</a:t>
          </a:r>
          <a:r>
            <a:rPr lang="en-US" sz="1300" kern="1200" dirty="0"/>
            <a:t> statistics, land, court, military, and naturalization records</a:t>
          </a:r>
        </a:p>
      </dsp:txBody>
      <dsp:txXfrm>
        <a:off x="3378316" y="2330730"/>
        <a:ext cx="2868750" cy="720000"/>
      </dsp:txXfrm>
    </dsp:sp>
    <dsp:sp modelId="{78EB6E0A-8FC5-486A-8150-36A855806E1C}">
      <dsp:nvSpPr>
        <dsp:cNvPr id="0" name=""/>
        <dsp:cNvSpPr/>
      </dsp:nvSpPr>
      <dsp:spPr>
        <a:xfrm>
          <a:off x="7308504" y="35730"/>
          <a:ext cx="1749937" cy="174993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7F9D96-50DF-472B-B4C2-E304FF49F38E}">
      <dsp:nvSpPr>
        <dsp:cNvPr id="0" name=""/>
        <dsp:cNvSpPr/>
      </dsp:nvSpPr>
      <dsp:spPr>
        <a:xfrm>
          <a:off x="7681441" y="408668"/>
          <a:ext cx="1004062" cy="1004062"/>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CB4D4B1-AB83-4B5A-B3C0-48CF73B7D33F}">
      <dsp:nvSpPr>
        <dsp:cNvPr id="0" name=""/>
        <dsp:cNvSpPr/>
      </dsp:nvSpPr>
      <dsp:spPr>
        <a:xfrm>
          <a:off x="6749097" y="2330730"/>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dirty="0"/>
            <a:t>Provide in-person research hours and online orders</a:t>
          </a:r>
        </a:p>
      </dsp:txBody>
      <dsp:txXfrm>
        <a:off x="6749097" y="2330730"/>
        <a:ext cx="286875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53F8DB-AF8C-4A53-9817-C3A2300AAAC5}"/>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DEC33FEE-52E9-4711-BA44-A0FC2DAA9F6A}"/>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B3ABD1CA-67F5-4634-94A9-88D85BE148B4}" type="datetimeFigureOut">
              <a:rPr lang="en-US" smtClean="0"/>
              <a:t>10/27/2022</a:t>
            </a:fld>
            <a:endParaRPr lang="en-US" dirty="0"/>
          </a:p>
        </p:txBody>
      </p:sp>
      <p:sp>
        <p:nvSpPr>
          <p:cNvPr id="4" name="Footer Placeholder 3">
            <a:extLst>
              <a:ext uri="{FF2B5EF4-FFF2-40B4-BE49-F238E27FC236}">
                <a16:creationId xmlns:a16="http://schemas.microsoft.com/office/drawing/2014/main" id="{469C3E16-F2BC-4462-98F5-9CE2FD4CABF0}"/>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55A44F6-8F3B-4331-BFDD-D5298FC3E25B}"/>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8357170-B896-46E5-A532-E909E0B2090E}" type="slidenum">
              <a:rPr lang="en-US" smtClean="0"/>
              <a:t>‹#›</a:t>
            </a:fld>
            <a:endParaRPr lang="en-US" dirty="0"/>
          </a:p>
        </p:txBody>
      </p:sp>
    </p:spTree>
    <p:extLst>
      <p:ext uri="{BB962C8B-B14F-4D97-AF65-F5344CB8AC3E}">
        <p14:creationId xmlns:p14="http://schemas.microsoft.com/office/powerpoint/2010/main" val="11763292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7A368A7-9C9A-42E8-9E06-CC37B09F83BE}" type="datetimeFigureOut">
              <a:rPr lang="en-US" smtClean="0"/>
              <a:t>10/27/2022</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D5B372F-02FE-4BD2-9CE9-178F22DA1F4F}" type="slidenum">
              <a:rPr lang="en-US" smtClean="0"/>
              <a:t>‹#›</a:t>
            </a:fld>
            <a:endParaRPr lang="en-US" dirty="0"/>
          </a:p>
        </p:txBody>
      </p:sp>
    </p:spTree>
    <p:extLst>
      <p:ext uri="{BB962C8B-B14F-4D97-AF65-F5344CB8AC3E}">
        <p14:creationId xmlns:p14="http://schemas.microsoft.com/office/powerpoint/2010/main" val="24069793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State</a:t>
            </a:r>
            <a:r>
              <a:rPr lang="en-US" baseline="0" dirty="0"/>
              <a:t> Archives facility is in Albany in the Cultural Education Center at the Empire State Plaza.  Our state-of-the-art stewardship facility covers nearly an acre on the 11</a:t>
            </a:r>
            <a:r>
              <a:rPr lang="en-US" baseline="30000" dirty="0"/>
              <a:t>th</a:t>
            </a:r>
            <a:r>
              <a:rPr lang="en-US" baseline="0" dirty="0"/>
              <a:t> floor of the Cultural Education Center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02D07F-7F80-44CD-9AA3-37B8EAF7FB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8340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preserve the essential documentation of our state, documents like the 1777 constitution of the State of New York, pages three and four of which are displayed here.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02D07F-7F80-44CD-9AA3-37B8EAF7FB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6593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hold the entire</a:t>
            </a:r>
            <a:r>
              <a:rPr lang="en-US" baseline="0" dirty="0"/>
              <a:t> corpus of documents from the administration of the New Netherland Colony from 1630 to 1664.  Nearly 13,000 documents have been digitized and we have made all of the digital versions and any available </a:t>
            </a:r>
            <a:r>
              <a:rPr lang="en-US" baseline="0" dirty="0" err="1"/>
              <a:t>english</a:t>
            </a:r>
            <a:r>
              <a:rPr lang="en-US" baseline="0" dirty="0"/>
              <a:t> translation available online through our web site.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02D07F-7F80-44CD-9AA3-37B8EAF7FB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7670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hold hundreds of thousands of photographs,</a:t>
            </a:r>
            <a:r>
              <a:rPr lang="en-US" baseline="0" dirty="0"/>
              <a:t> negatives and glass plates, including this 1909 photograph of workers building the New York State barge canal.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02D07F-7F80-44CD-9AA3-37B8EAF7FB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794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 year ago we acquired nearly 2,000 containers</a:t>
            </a:r>
            <a:r>
              <a:rPr lang="en-US" baseline="0" dirty="0"/>
              <a:t> of critically valuable statewide court records from the New York County Clerk.  These records complement the nearly 5,000 containers of pre-1847 statewide court records that were transferred to us in the early 1980’s by the Court of Appeals.  Together this body of over 7,000 containers provides nearly complete documentation of New York’s statewide </a:t>
            </a:r>
            <a:r>
              <a:rPr lang="en-US" baseline="0"/>
              <a:t>legal activities.</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02D07F-7F80-44CD-9AA3-37B8EAF7FB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4287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82F5A-5A99-4FA8-BF50-C9A665EAAD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CB2F6D-880F-4D3C-AD17-4195DCD631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5107FDC1-0D35-4DA8-9007-C1A86F2DF1C8}"/>
              </a:ext>
            </a:extLst>
          </p:cNvPr>
          <p:cNvSpPr>
            <a:spLocks noGrp="1"/>
          </p:cNvSpPr>
          <p:nvPr>
            <p:ph type="ftr" sz="quarter" idx="11"/>
          </p:nvPr>
        </p:nvSpPr>
        <p:spPr>
          <a:xfrm>
            <a:off x="8410668" y="6356350"/>
            <a:ext cx="2018923" cy="365125"/>
          </a:xfrm>
        </p:spPr>
        <p:txBody>
          <a:bodyPr/>
          <a:lstStyle/>
          <a:p>
            <a:r>
              <a:rPr lang="en-US" dirty="0"/>
              <a:t>January 27, 2022</a:t>
            </a:r>
          </a:p>
        </p:txBody>
      </p:sp>
      <p:sp>
        <p:nvSpPr>
          <p:cNvPr id="6" name="Slide Number Placeholder 5">
            <a:extLst>
              <a:ext uri="{FF2B5EF4-FFF2-40B4-BE49-F238E27FC236}">
                <a16:creationId xmlns:a16="http://schemas.microsoft.com/office/drawing/2014/main" id="{0C042D1E-C743-439E-B3C2-77B63285CC1E}"/>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4226740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41E7D-88F9-49F3-9FDB-0CEEB332E7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6D662F-5D57-4A31-9A88-277DF06CC6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2553FD-CA21-45C2-A63D-D3441F96563D}"/>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1C94E63A-58FB-4F8C-AFE2-5F29F7E17C4C}"/>
              </a:ext>
            </a:extLst>
          </p:cNvPr>
          <p:cNvSpPr>
            <a:spLocks noGrp="1"/>
          </p:cNvSpPr>
          <p:nvPr>
            <p:ph type="ftr" sz="quarter" idx="11"/>
          </p:nvPr>
        </p:nvSpPr>
        <p:spPr/>
        <p:txBody>
          <a:bodyPr/>
          <a:lstStyle/>
          <a:p>
            <a:r>
              <a:rPr lang="en-US" dirty="0"/>
              <a:t>January 27, 2022</a:t>
            </a:r>
          </a:p>
        </p:txBody>
      </p:sp>
      <p:sp>
        <p:nvSpPr>
          <p:cNvPr id="6" name="Slide Number Placeholder 5">
            <a:extLst>
              <a:ext uri="{FF2B5EF4-FFF2-40B4-BE49-F238E27FC236}">
                <a16:creationId xmlns:a16="http://schemas.microsoft.com/office/drawing/2014/main" id="{8E1C3A35-FA1F-4764-8B2A-60017EF948B3}"/>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579866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9E29FB-4144-4AC5-A3E5-D0709E3131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046812-1109-4F42-874D-25D718938E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E57569-C4D6-409D-B592-4C15FAE261FA}"/>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6ABF07D-A6A7-4020-AE93-BCDED53D15F9}"/>
              </a:ext>
            </a:extLst>
          </p:cNvPr>
          <p:cNvSpPr>
            <a:spLocks noGrp="1"/>
          </p:cNvSpPr>
          <p:nvPr>
            <p:ph type="ftr" sz="quarter" idx="11"/>
          </p:nvPr>
        </p:nvSpPr>
        <p:spPr/>
        <p:txBody>
          <a:bodyPr/>
          <a:lstStyle/>
          <a:p>
            <a:r>
              <a:rPr lang="en-US" dirty="0"/>
              <a:t>January 27, 2022</a:t>
            </a:r>
          </a:p>
        </p:txBody>
      </p:sp>
      <p:sp>
        <p:nvSpPr>
          <p:cNvPr id="6" name="Slide Number Placeholder 5">
            <a:extLst>
              <a:ext uri="{FF2B5EF4-FFF2-40B4-BE49-F238E27FC236}">
                <a16:creationId xmlns:a16="http://schemas.microsoft.com/office/drawing/2014/main" id="{2B6E15D9-D578-40BD-ADC4-EBD3C1A72B41}"/>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4153140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cstate="email">
                <a:duotone>
                  <a:schemeClr val="dk2">
                    <a:shade val="62000"/>
                    <a:hueMod val="108000"/>
                    <a:satMod val="164000"/>
                    <a:lumMod val="69000"/>
                  </a:schemeClr>
                  <a:schemeClr val="dk2">
                    <a:tint val="96000"/>
                    <a:hueMod val="90000"/>
                    <a:satMod val="130000"/>
                    <a:lumMod val="134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dirty="0"/>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1E700B27-DE4C-4B9E-BB11-B9027034A00F}" type="datetimeFigureOut">
              <a:rPr lang="en-US" dirty="0"/>
              <a:pPr/>
              <a:t>10/27/2022</a:t>
            </a:fld>
            <a:endParaRPr lang="en-US" dirty="0"/>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r>
              <a:rPr lang="en-US" dirty="0"/>
              <a:t>
              </a:t>
            </a:r>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4929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5C51FCE-E4BB-4680-8E50-3C0E348D2609}" type="datetimeFigureOut">
              <a:rPr lang="en-US" dirty="0"/>
              <a:t>10/27/2022</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142281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cstate="email">
                <a:duotone>
                  <a:schemeClr val="dk2">
                    <a:shade val="62000"/>
                    <a:hueMod val="108000"/>
                    <a:satMod val="164000"/>
                    <a:lumMod val="69000"/>
                  </a:schemeClr>
                  <a:schemeClr val="dk2">
                    <a:tint val="96000"/>
                    <a:hueMod val="90000"/>
                    <a:satMod val="130000"/>
                    <a:lumMod val="134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dirty="0"/>
              <a:t>Click to edit Master title style</a:t>
            </a:r>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8AAA073D-A903-47F8-8D16-77642FB0DF1F}" type="datetimeFigureOut">
              <a:rPr lang="en-US" dirty="0"/>
              <a:t>10/27/2022</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67243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AB91FA40-626B-4CA1-85D0-7A9016E395BA}" type="datetimeFigureOut">
              <a:rPr lang="en-US" dirty="0"/>
              <a:t>10/27/2022</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507582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3F425EA-B9DC-48A7-991E-9A82573B1B21}" type="datetimeFigureOut">
              <a:rPr lang="en-US" dirty="0"/>
              <a:t>10/27/2022</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661628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66CB97F8-6CEB-469B-AFCC-889F2A2B1D5A}" type="datetimeFigureOut">
              <a:rPr lang="en-US" dirty="0"/>
              <a:t>10/27/2022</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702058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A9179F-009E-4FA5-B091-7EBB82A185BD}" type="datetimeFigureOut">
              <a:rPr lang="en-US" dirty="0"/>
              <a:t>10/27/2022</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396347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cstate="email">
                <a:duotone>
                  <a:schemeClr val="dk2">
                    <a:shade val="62000"/>
                    <a:hueMod val="108000"/>
                    <a:satMod val="164000"/>
                    <a:lumMod val="69000"/>
                  </a:schemeClr>
                  <a:schemeClr val="dk2">
                    <a:tint val="96000"/>
                    <a:hueMod val="90000"/>
                    <a:satMod val="130000"/>
                    <a:lumMod val="134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dirty="0"/>
              <a:t>Click to edit Master title style</a:t>
            </a:r>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8E665CEB-0076-4E37-B880-BCEA9784DE0A}" type="datetimeFigureOut">
              <a:rPr lang="en-US" dirty="0"/>
              <a:t>10/27/2022</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76092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DE847-9DBE-4A24-A988-D323CD7EE2B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FFCBF32-AA32-40A7-8B1C-8EE04C22E2A6}"/>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7F4D9A0-7153-472F-BAB0-74289963714A}"/>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5AD2454-2158-4A0B-B54A-D79DFFCD1B39}"/>
              </a:ext>
            </a:extLst>
          </p:cNvPr>
          <p:cNvSpPr>
            <a:spLocks noGrp="1"/>
          </p:cNvSpPr>
          <p:nvPr>
            <p:ph type="ftr" sz="quarter" idx="11"/>
          </p:nvPr>
        </p:nvSpPr>
        <p:spPr/>
        <p:txBody>
          <a:bodyPr/>
          <a:lstStyle/>
          <a:p>
            <a:r>
              <a:rPr lang="en-US" dirty="0"/>
              <a:t>January 27, 2022</a:t>
            </a:r>
          </a:p>
        </p:txBody>
      </p:sp>
      <p:sp>
        <p:nvSpPr>
          <p:cNvPr id="6" name="Slide Number Placeholder 5">
            <a:extLst>
              <a:ext uri="{FF2B5EF4-FFF2-40B4-BE49-F238E27FC236}">
                <a16:creationId xmlns:a16="http://schemas.microsoft.com/office/drawing/2014/main" id="{40C33380-18C6-47C1-8389-47619138D3FB}"/>
              </a:ext>
            </a:extLst>
          </p:cNvPr>
          <p:cNvSpPr>
            <a:spLocks noGrp="1"/>
          </p:cNvSpPr>
          <p:nvPr>
            <p:ph type="sldNum" sz="quarter" idx="12"/>
          </p:nvPr>
        </p:nvSpPr>
        <p:spPr/>
        <p:txBody>
          <a:bodyPr/>
          <a:lstStyle/>
          <a:p>
            <a:r>
              <a:rPr lang="en-US" dirty="0"/>
              <a:t>October 1, 2020    </a:t>
            </a:r>
          </a:p>
        </p:txBody>
      </p:sp>
    </p:spTree>
    <p:extLst>
      <p:ext uri="{BB962C8B-B14F-4D97-AF65-F5344CB8AC3E}">
        <p14:creationId xmlns:p14="http://schemas.microsoft.com/office/powerpoint/2010/main" val="30067331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cstate="email">
                <a:duotone>
                  <a:schemeClr val="dk2">
                    <a:shade val="62000"/>
                    <a:hueMod val="108000"/>
                    <a:satMod val="164000"/>
                    <a:lumMod val="69000"/>
                  </a:schemeClr>
                  <a:schemeClr val="dk2">
                    <a:tint val="96000"/>
                    <a:hueMod val="90000"/>
                    <a:satMod val="130000"/>
                    <a:lumMod val="134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dirty="0"/>
              <a:t>Click to edit Master title style</a:t>
            </a:r>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A6149E5E-3896-4118-99A7-7B85668F1C5E}" type="datetimeFigureOut">
              <a:rPr lang="en-US" dirty="0"/>
              <a:t>10/27/2022</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219960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cstate="email">
                <a:duotone>
                  <a:schemeClr val="dk2">
                    <a:shade val="62000"/>
                    <a:hueMod val="108000"/>
                    <a:satMod val="164000"/>
                    <a:lumMod val="69000"/>
                  </a:schemeClr>
                  <a:schemeClr val="dk2">
                    <a:tint val="96000"/>
                    <a:hueMod val="90000"/>
                    <a:satMod val="130000"/>
                    <a:lumMod val="134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dirty="0"/>
              <a:t>Click to edit Master title style</a:t>
            </a:r>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40F4739-9812-4A9F-890D-2AD6BA5F6EE8}" type="datetimeFigureOut">
              <a:rPr lang="en-US" dirty="0"/>
              <a:t>10/27/2022</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917097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cstate="email">
                <a:duotone>
                  <a:schemeClr val="dk2">
                    <a:shade val="62000"/>
                    <a:hueMod val="108000"/>
                    <a:satMod val="164000"/>
                    <a:lumMod val="69000"/>
                  </a:schemeClr>
                  <a:schemeClr val="dk2">
                    <a:tint val="96000"/>
                    <a:hueMod val="90000"/>
                    <a:satMod val="130000"/>
                    <a:lumMod val="134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dirty="0"/>
              <a:t>Click to edit Master title style</a:t>
            </a:r>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4" name="Date Placeholder 3"/>
          <p:cNvSpPr>
            <a:spLocks noGrp="1"/>
          </p:cNvSpPr>
          <p:nvPr>
            <p:ph type="dt" sz="half" idx="10"/>
          </p:nvPr>
        </p:nvSpPr>
        <p:spPr/>
        <p:txBody>
          <a:bodyPr/>
          <a:lstStyle/>
          <a:p>
            <a:fld id="{18845AC5-A3F8-44AA-BA8F-596CDCC976D3}" type="datetimeFigureOut">
              <a:rPr lang="en-US" dirty="0"/>
              <a:t>10/27/2022</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920158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cstate="email">
                <a:duotone>
                  <a:schemeClr val="dk2">
                    <a:shade val="62000"/>
                    <a:hueMod val="108000"/>
                    <a:satMod val="164000"/>
                    <a:lumMod val="69000"/>
                  </a:schemeClr>
                  <a:schemeClr val="dk2">
                    <a:tint val="96000"/>
                    <a:hueMod val="90000"/>
                    <a:satMod val="130000"/>
                    <a:lumMod val="134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dirty="0"/>
              <a:t>Click to edit Master title style</a:t>
            </a:r>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4" name="Date Placeholder 3"/>
          <p:cNvSpPr>
            <a:spLocks noGrp="1"/>
          </p:cNvSpPr>
          <p:nvPr>
            <p:ph type="dt" sz="half" idx="10"/>
          </p:nvPr>
        </p:nvSpPr>
        <p:spPr/>
        <p:txBody>
          <a:bodyPr/>
          <a:lstStyle/>
          <a:p>
            <a:fld id="{C873B183-A821-4095-A363-9EC968635539}" type="datetimeFigureOut">
              <a:rPr lang="en-US" dirty="0"/>
              <a:t>10/27/2022</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9067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cstate="email">
                <a:duotone>
                  <a:schemeClr val="dk2">
                    <a:shade val="62000"/>
                    <a:hueMod val="108000"/>
                    <a:satMod val="164000"/>
                    <a:lumMod val="69000"/>
                  </a:schemeClr>
                  <a:schemeClr val="dk2">
                    <a:tint val="96000"/>
                    <a:hueMod val="90000"/>
                    <a:satMod val="130000"/>
                    <a:lumMod val="134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dirty="0"/>
              <a:t>Click to edit Master title style</a:t>
            </a:r>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74D01B4-0AA5-45E6-B2E6-5FA4078AEBCF}" type="datetimeFigureOut">
              <a:rPr lang="en-US" dirty="0"/>
              <a:t>10/27/2022</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166339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dirty="0"/>
              <a:t>Click to edit Master title style</a:t>
            </a:r>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147335C-0450-40D7-8612-B3203BED4F28}" type="datetimeFigureOut">
              <a:rPr lang="en-US" dirty="0"/>
              <a:t>10/27/2022</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859644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dirty="0"/>
              <a:t>Click to edit Master title style</a:t>
            </a:r>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D246A105-2A1C-4284-B4EA-07CF89B1A393}" type="datetimeFigureOut">
              <a:rPr lang="en-US" dirty="0"/>
              <a:t>10/27/2022</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477997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0DBE609-F3F2-45E6-BD6A-E03A8C86C1AE}" type="datetimeFigureOut">
              <a:rPr lang="en-US" dirty="0"/>
              <a:t>10/27/2022</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407976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cstate="email">
                <a:duotone>
                  <a:schemeClr val="dk2">
                    <a:shade val="62000"/>
                    <a:hueMod val="108000"/>
                    <a:satMod val="164000"/>
                    <a:lumMod val="69000"/>
                  </a:schemeClr>
                  <a:schemeClr val="dk2">
                    <a:tint val="96000"/>
                    <a:hueMod val="90000"/>
                    <a:satMod val="130000"/>
                    <a:lumMod val="134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dirty="0"/>
              <a:t>Click to edit Master title style</a:t>
            </a:r>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A24AD68-089C-4467-A8F3-EA2BBCA6B44E}" type="datetimeFigureOut">
              <a:rPr lang="en-US" dirty="0"/>
              <a:t>10/27/2022</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500157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B2733E0-7D0F-42B2-9CB3-27764759C43B}"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AFBF4-E56C-4B77-8287-E6E63AA75205}" type="slidenum">
              <a:rPr lang="en-US" smtClean="0"/>
              <a:t>‹#›</a:t>
            </a:fld>
            <a:endParaRPr lang="en-US"/>
          </a:p>
        </p:txBody>
      </p:sp>
    </p:spTree>
    <p:extLst>
      <p:ext uri="{BB962C8B-B14F-4D97-AF65-F5344CB8AC3E}">
        <p14:creationId xmlns:p14="http://schemas.microsoft.com/office/powerpoint/2010/main" val="3867969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1C757-E44F-4DEB-801A-A628CF06F9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264B83-5791-4A02-A941-1AC1F11773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0E6FFB-D9BE-4016-932F-67998905C003}"/>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59D8610-80B9-4217-970D-19CBA6445153}"/>
              </a:ext>
            </a:extLst>
          </p:cNvPr>
          <p:cNvSpPr>
            <a:spLocks noGrp="1"/>
          </p:cNvSpPr>
          <p:nvPr>
            <p:ph type="ftr" sz="quarter" idx="11"/>
          </p:nvPr>
        </p:nvSpPr>
        <p:spPr/>
        <p:txBody>
          <a:bodyPr/>
          <a:lstStyle/>
          <a:p>
            <a:r>
              <a:rPr lang="en-US" dirty="0"/>
              <a:t>January 27, 2022</a:t>
            </a:r>
          </a:p>
        </p:txBody>
      </p:sp>
      <p:sp>
        <p:nvSpPr>
          <p:cNvPr id="6" name="Slide Number Placeholder 5">
            <a:extLst>
              <a:ext uri="{FF2B5EF4-FFF2-40B4-BE49-F238E27FC236}">
                <a16:creationId xmlns:a16="http://schemas.microsoft.com/office/drawing/2014/main" id="{EE52405B-7E94-4915-9C34-8DE9CDC34F8E}"/>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6116709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2733E0-7D0F-42B2-9CB3-27764759C43B}"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AFBF4-E56C-4B77-8287-E6E63AA75205}" type="slidenum">
              <a:rPr lang="en-US" smtClean="0"/>
              <a:t>‹#›</a:t>
            </a:fld>
            <a:endParaRPr lang="en-US"/>
          </a:p>
        </p:txBody>
      </p:sp>
    </p:spTree>
    <p:extLst>
      <p:ext uri="{BB962C8B-B14F-4D97-AF65-F5344CB8AC3E}">
        <p14:creationId xmlns:p14="http://schemas.microsoft.com/office/powerpoint/2010/main" val="23720488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2733E0-7D0F-42B2-9CB3-27764759C43B}"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AFBF4-E56C-4B77-8287-E6E63AA75205}" type="slidenum">
              <a:rPr lang="en-US" smtClean="0"/>
              <a:t>‹#›</a:t>
            </a:fld>
            <a:endParaRPr lang="en-US"/>
          </a:p>
        </p:txBody>
      </p:sp>
    </p:spTree>
    <p:extLst>
      <p:ext uri="{BB962C8B-B14F-4D97-AF65-F5344CB8AC3E}">
        <p14:creationId xmlns:p14="http://schemas.microsoft.com/office/powerpoint/2010/main" val="25677021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B2733E0-7D0F-42B2-9CB3-27764759C43B}" type="datetimeFigureOut">
              <a:rPr lang="en-US" smtClean="0"/>
              <a:t>10/27/2022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6AFBF4-E56C-4B77-8287-E6E63AA75205}" type="slidenum">
              <a:rPr lang="en-US" smtClean="0"/>
              <a:t>‹#›</a:t>
            </a:fld>
            <a:endParaRPr lang="en-US"/>
          </a:p>
        </p:txBody>
      </p:sp>
    </p:spTree>
    <p:extLst>
      <p:ext uri="{BB962C8B-B14F-4D97-AF65-F5344CB8AC3E}">
        <p14:creationId xmlns:p14="http://schemas.microsoft.com/office/powerpoint/2010/main" val="42231491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B2733E0-7D0F-42B2-9CB3-27764759C43B}" type="datetimeFigureOut">
              <a:rPr lang="en-US" smtClean="0"/>
              <a:t>10/27/2022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6AFBF4-E56C-4B77-8287-E6E63AA75205}" type="slidenum">
              <a:rPr lang="en-US" smtClean="0"/>
              <a:t>‹#›</a:t>
            </a:fld>
            <a:endParaRPr lang="en-US"/>
          </a:p>
        </p:txBody>
      </p:sp>
    </p:spTree>
    <p:extLst>
      <p:ext uri="{BB962C8B-B14F-4D97-AF65-F5344CB8AC3E}">
        <p14:creationId xmlns:p14="http://schemas.microsoft.com/office/powerpoint/2010/main" val="4442512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B2733E0-7D0F-42B2-9CB3-27764759C43B}" type="datetimeFigureOut">
              <a:rPr lang="en-US" smtClean="0"/>
              <a:t>10/27/2022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6AFBF4-E56C-4B77-8287-E6E63AA75205}" type="slidenum">
              <a:rPr lang="en-US" smtClean="0"/>
              <a:t>‹#›</a:t>
            </a:fld>
            <a:endParaRPr lang="en-US"/>
          </a:p>
        </p:txBody>
      </p:sp>
    </p:spTree>
    <p:extLst>
      <p:ext uri="{BB962C8B-B14F-4D97-AF65-F5344CB8AC3E}">
        <p14:creationId xmlns:p14="http://schemas.microsoft.com/office/powerpoint/2010/main" val="35673848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2733E0-7D0F-42B2-9CB3-27764759C43B}" type="datetimeFigureOut">
              <a:rPr lang="en-US" smtClean="0"/>
              <a:t>10/27/2022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6AFBF4-E56C-4B77-8287-E6E63AA75205}" type="slidenum">
              <a:rPr lang="en-US" smtClean="0"/>
              <a:t>‹#›</a:t>
            </a:fld>
            <a:endParaRPr lang="en-US"/>
          </a:p>
        </p:txBody>
      </p:sp>
    </p:spTree>
    <p:extLst>
      <p:ext uri="{BB962C8B-B14F-4D97-AF65-F5344CB8AC3E}">
        <p14:creationId xmlns:p14="http://schemas.microsoft.com/office/powerpoint/2010/main" val="40896076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B2733E0-7D0F-42B2-9CB3-27764759C43B}" type="datetimeFigureOut">
              <a:rPr lang="en-US" smtClean="0"/>
              <a:t>10/27/2022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6AFBF4-E56C-4B77-8287-E6E63AA75205}" type="slidenum">
              <a:rPr lang="en-US" smtClean="0"/>
              <a:t>‹#›</a:t>
            </a:fld>
            <a:endParaRPr lang="en-US"/>
          </a:p>
        </p:txBody>
      </p:sp>
    </p:spTree>
    <p:extLst>
      <p:ext uri="{BB962C8B-B14F-4D97-AF65-F5344CB8AC3E}">
        <p14:creationId xmlns:p14="http://schemas.microsoft.com/office/powerpoint/2010/main" val="17471843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B2733E0-7D0F-42B2-9CB3-27764759C43B}" type="datetimeFigureOut">
              <a:rPr lang="en-US" smtClean="0"/>
              <a:t>10/27/2022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6AFBF4-E56C-4B77-8287-E6E63AA75205}" type="slidenum">
              <a:rPr lang="en-US" smtClean="0"/>
              <a:t>‹#›</a:t>
            </a:fld>
            <a:endParaRPr lang="en-US"/>
          </a:p>
        </p:txBody>
      </p:sp>
    </p:spTree>
    <p:extLst>
      <p:ext uri="{BB962C8B-B14F-4D97-AF65-F5344CB8AC3E}">
        <p14:creationId xmlns:p14="http://schemas.microsoft.com/office/powerpoint/2010/main" val="40636320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2733E0-7D0F-42B2-9CB3-27764759C43B}"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AFBF4-E56C-4B77-8287-E6E63AA75205}" type="slidenum">
              <a:rPr lang="en-US" smtClean="0"/>
              <a:t>‹#›</a:t>
            </a:fld>
            <a:endParaRPr lang="en-US"/>
          </a:p>
        </p:txBody>
      </p:sp>
    </p:spTree>
    <p:extLst>
      <p:ext uri="{BB962C8B-B14F-4D97-AF65-F5344CB8AC3E}">
        <p14:creationId xmlns:p14="http://schemas.microsoft.com/office/powerpoint/2010/main" val="15784031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2733E0-7D0F-42B2-9CB3-27764759C43B}"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AFBF4-E56C-4B77-8287-E6E63AA75205}" type="slidenum">
              <a:rPr lang="en-US" smtClean="0"/>
              <a:t>‹#›</a:t>
            </a:fld>
            <a:endParaRPr lang="en-US"/>
          </a:p>
        </p:txBody>
      </p:sp>
    </p:spTree>
    <p:extLst>
      <p:ext uri="{BB962C8B-B14F-4D97-AF65-F5344CB8AC3E}">
        <p14:creationId xmlns:p14="http://schemas.microsoft.com/office/powerpoint/2010/main" val="1515015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BAEC9-FB54-453B-B3E3-2004E95819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8A30AC-6BF2-4312-AF5E-372C487B8E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222E05-60E3-483A-8A6F-B9267C751D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0247B8-9A59-4071-A12A-5F02A640A599}"/>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02DD75E0-B604-470D-B3D7-253EC041F471}"/>
              </a:ext>
            </a:extLst>
          </p:cNvPr>
          <p:cNvSpPr>
            <a:spLocks noGrp="1"/>
          </p:cNvSpPr>
          <p:nvPr>
            <p:ph type="ftr" sz="quarter" idx="11"/>
          </p:nvPr>
        </p:nvSpPr>
        <p:spPr/>
        <p:txBody>
          <a:bodyPr/>
          <a:lstStyle/>
          <a:p>
            <a:r>
              <a:rPr lang="en-US" dirty="0"/>
              <a:t>January 27, 2022</a:t>
            </a:r>
          </a:p>
        </p:txBody>
      </p:sp>
      <p:sp>
        <p:nvSpPr>
          <p:cNvPr id="7" name="Slide Number Placeholder 6">
            <a:extLst>
              <a:ext uri="{FF2B5EF4-FFF2-40B4-BE49-F238E27FC236}">
                <a16:creationId xmlns:a16="http://schemas.microsoft.com/office/drawing/2014/main" id="{5EB47E8A-DDC6-4B98-AE63-0D5E7D276798}"/>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34521828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8A97E3-059F-43E5-BEB1-3E8A3EA7D8F9}" type="datetimeFigureOut">
              <a:rPr lang="en-US" smtClean="0"/>
              <a:t>10/27/2022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05A076-123F-4223-9F4C-14DFF98D4055}" type="slidenum">
              <a:rPr lang="en-US" smtClean="0"/>
              <a:t>‹#›</a:t>
            </a:fld>
            <a:endParaRPr lang="en-US"/>
          </a:p>
        </p:txBody>
      </p:sp>
    </p:spTree>
    <p:extLst>
      <p:ext uri="{BB962C8B-B14F-4D97-AF65-F5344CB8AC3E}">
        <p14:creationId xmlns:p14="http://schemas.microsoft.com/office/powerpoint/2010/main" val="3362136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8A5C9-B388-4D27-9B26-8DF22D2489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98DDD6-5966-41D0-8881-4EB87C4391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86AEB9-3E6C-4B52-BCDC-9A7EC24D73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00D88D-C0CE-4251-BB24-F7FB06EEFB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7FA920-6DD3-41C2-BE76-6975052CE4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57511D-1AA6-4B5B-8568-E85066C01AE9}"/>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787C01AF-418C-47F6-B93B-28D91BA5C367}"/>
              </a:ext>
            </a:extLst>
          </p:cNvPr>
          <p:cNvSpPr>
            <a:spLocks noGrp="1"/>
          </p:cNvSpPr>
          <p:nvPr>
            <p:ph type="ftr" sz="quarter" idx="11"/>
          </p:nvPr>
        </p:nvSpPr>
        <p:spPr/>
        <p:txBody>
          <a:bodyPr/>
          <a:lstStyle/>
          <a:p>
            <a:r>
              <a:rPr lang="en-US" dirty="0"/>
              <a:t>January 27, 2022</a:t>
            </a:r>
          </a:p>
        </p:txBody>
      </p:sp>
      <p:sp>
        <p:nvSpPr>
          <p:cNvPr id="9" name="Slide Number Placeholder 8">
            <a:extLst>
              <a:ext uri="{FF2B5EF4-FFF2-40B4-BE49-F238E27FC236}">
                <a16:creationId xmlns:a16="http://schemas.microsoft.com/office/drawing/2014/main" id="{34D723A6-4938-4EC9-83D1-E97E3949A552}"/>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874060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86EBD-2A3D-4374-A432-B26325C559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F35087-834D-4991-BBBF-FF7CDADD734D}"/>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68D0E769-A5EB-4E6B-90FC-EC95E93781DD}"/>
              </a:ext>
            </a:extLst>
          </p:cNvPr>
          <p:cNvSpPr>
            <a:spLocks noGrp="1"/>
          </p:cNvSpPr>
          <p:nvPr>
            <p:ph type="ftr" sz="quarter" idx="11"/>
          </p:nvPr>
        </p:nvSpPr>
        <p:spPr/>
        <p:txBody>
          <a:bodyPr/>
          <a:lstStyle/>
          <a:p>
            <a:r>
              <a:rPr lang="en-US" dirty="0"/>
              <a:t>January 27, 2022</a:t>
            </a:r>
          </a:p>
        </p:txBody>
      </p:sp>
      <p:sp>
        <p:nvSpPr>
          <p:cNvPr id="5" name="Slide Number Placeholder 4">
            <a:extLst>
              <a:ext uri="{FF2B5EF4-FFF2-40B4-BE49-F238E27FC236}">
                <a16:creationId xmlns:a16="http://schemas.microsoft.com/office/drawing/2014/main" id="{17057167-7A27-4581-A639-A44CD59410C5}"/>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448011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71D427-9AA1-4598-82B8-6E1A64DD8C92}"/>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8298DDFD-17CA-411F-A3CB-AB3B4B3AA3FE}"/>
              </a:ext>
            </a:extLst>
          </p:cNvPr>
          <p:cNvSpPr>
            <a:spLocks noGrp="1"/>
          </p:cNvSpPr>
          <p:nvPr>
            <p:ph type="ftr" sz="quarter" idx="11"/>
          </p:nvPr>
        </p:nvSpPr>
        <p:spPr/>
        <p:txBody>
          <a:bodyPr/>
          <a:lstStyle/>
          <a:p>
            <a:r>
              <a:rPr lang="en-US" dirty="0"/>
              <a:t>January 27, 2022</a:t>
            </a:r>
          </a:p>
        </p:txBody>
      </p:sp>
      <p:sp>
        <p:nvSpPr>
          <p:cNvPr id="4" name="Slide Number Placeholder 3">
            <a:extLst>
              <a:ext uri="{FF2B5EF4-FFF2-40B4-BE49-F238E27FC236}">
                <a16:creationId xmlns:a16="http://schemas.microsoft.com/office/drawing/2014/main" id="{C652B304-BCD0-4CE9-A3D1-CD49324CEBE6}"/>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2200274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D6034-2B04-4F61-ADA8-B601B5FEB9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D277AB-69B7-48CC-92B1-6C4AE86699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D47F81-E59F-4BFB-8D82-FA409A8614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A98616-17E8-4321-9B07-0C7563E5596E}"/>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C311B1D2-A3F9-44C0-9863-4A39E9B011B0}"/>
              </a:ext>
            </a:extLst>
          </p:cNvPr>
          <p:cNvSpPr>
            <a:spLocks noGrp="1"/>
          </p:cNvSpPr>
          <p:nvPr>
            <p:ph type="ftr" sz="quarter" idx="11"/>
          </p:nvPr>
        </p:nvSpPr>
        <p:spPr/>
        <p:txBody>
          <a:bodyPr/>
          <a:lstStyle/>
          <a:p>
            <a:r>
              <a:rPr lang="en-US" dirty="0"/>
              <a:t>January 27, 2022</a:t>
            </a:r>
          </a:p>
        </p:txBody>
      </p:sp>
      <p:sp>
        <p:nvSpPr>
          <p:cNvPr id="7" name="Slide Number Placeholder 6">
            <a:extLst>
              <a:ext uri="{FF2B5EF4-FFF2-40B4-BE49-F238E27FC236}">
                <a16:creationId xmlns:a16="http://schemas.microsoft.com/office/drawing/2014/main" id="{0EA78D06-36DC-4E0A-8C4E-9C87027C4FB6}"/>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2128334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46ADB-DD63-4C56-AA1F-D80EEFF846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C8E35B-8B61-4A59-8506-110FC207B8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25F4D40-65DA-4843-9271-51FFE170DB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F48861-EDE8-4F6D-A476-8A4B6AE374C5}"/>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F7195840-02CF-4D41-BFF6-63B48CDCBB5D}"/>
              </a:ext>
            </a:extLst>
          </p:cNvPr>
          <p:cNvSpPr>
            <a:spLocks noGrp="1"/>
          </p:cNvSpPr>
          <p:nvPr>
            <p:ph type="ftr" sz="quarter" idx="11"/>
          </p:nvPr>
        </p:nvSpPr>
        <p:spPr/>
        <p:txBody>
          <a:bodyPr/>
          <a:lstStyle/>
          <a:p>
            <a:r>
              <a:rPr lang="en-US" dirty="0"/>
              <a:t>January 27, 2022</a:t>
            </a:r>
          </a:p>
        </p:txBody>
      </p:sp>
      <p:sp>
        <p:nvSpPr>
          <p:cNvPr id="7" name="Slide Number Placeholder 6">
            <a:extLst>
              <a:ext uri="{FF2B5EF4-FFF2-40B4-BE49-F238E27FC236}">
                <a16:creationId xmlns:a16="http://schemas.microsoft.com/office/drawing/2014/main" id="{3B9FA87C-DE66-4200-BFCB-722A2847FA82}"/>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4216559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jpe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0E6EFC-0912-4D55-8912-701F845B5D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5F16EA-27D8-4E32-BCA5-4CD1F45FAA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7013F9-ED7A-4FEA-B260-6F70CAC15F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EF38DA4E-D94F-450C-AC4E-6249DEC928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January 27, 2022</a:t>
            </a:r>
          </a:p>
        </p:txBody>
      </p:sp>
      <p:sp>
        <p:nvSpPr>
          <p:cNvPr id="6" name="Slide Number Placeholder 5">
            <a:extLst>
              <a:ext uri="{FF2B5EF4-FFF2-40B4-BE49-F238E27FC236}">
                <a16:creationId xmlns:a16="http://schemas.microsoft.com/office/drawing/2014/main" id="{D80C6FA2-0C4E-4479-A5F0-EFA73DC0ED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845E99-662F-4014-8430-82C62712351D}" type="slidenum">
              <a:rPr lang="en-US" smtClean="0"/>
              <a:t>‹#›</a:t>
            </a:fld>
            <a:endParaRPr lang="en-US" dirty="0"/>
          </a:p>
        </p:txBody>
      </p:sp>
    </p:spTree>
    <p:extLst>
      <p:ext uri="{BB962C8B-B14F-4D97-AF65-F5344CB8AC3E}">
        <p14:creationId xmlns:p14="http://schemas.microsoft.com/office/powerpoint/2010/main" val="28519433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cstate="email">
                <a:duotone>
                  <a:schemeClr val="dk2">
                    <a:shade val="62000"/>
                    <a:hueMod val="108000"/>
                    <a:satMod val="164000"/>
                    <a:lumMod val="69000"/>
                  </a:schemeClr>
                  <a:schemeClr val="dk2">
                    <a:tint val="96000"/>
                    <a:hueMod val="90000"/>
                    <a:satMod val="130000"/>
                    <a:lumMod val="134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7E0D914D-B099-4142-A885-11F276715148}" type="datetimeFigureOut">
              <a:rPr lang="en-US" dirty="0"/>
              <a:t>10/27/2022</a:t>
            </a:fld>
            <a:endParaRPr lang="en-US"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r>
              <a:rPr lang="en-US" dirty="0"/>
              <a:t>
              </a:t>
            </a:r>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010035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2733E0-7D0F-42B2-9CB3-27764759C43B}" type="datetimeFigureOut">
              <a:rPr lang="en-US" smtClean="0"/>
              <a:t>10/27/2022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6AFBF4-E56C-4B77-8287-E6E63AA75205}" type="slidenum">
              <a:rPr lang="en-US" smtClean="0"/>
              <a:t>‹#›</a:t>
            </a:fld>
            <a:endParaRPr lang="en-US"/>
          </a:p>
        </p:txBody>
      </p:sp>
    </p:spTree>
    <p:extLst>
      <p:ext uri="{BB962C8B-B14F-4D97-AF65-F5344CB8AC3E}">
        <p14:creationId xmlns:p14="http://schemas.microsoft.com/office/powerpoint/2010/main" val="71270156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48A97E3-059F-43E5-BEB1-3E8A3EA7D8F9}" type="datetimeFigureOut">
              <a:rPr lang="en-US" smtClean="0"/>
              <a:t>10/27/2022</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705A076-123F-4223-9F4C-14DFF98D4055}" type="slidenum">
              <a:rPr lang="en-US" smtClean="0"/>
              <a:t>‹#›</a:t>
            </a:fld>
            <a:endParaRPr lang="en-US"/>
          </a:p>
        </p:txBody>
      </p:sp>
    </p:spTree>
    <p:extLst>
      <p:ext uri="{BB962C8B-B14F-4D97-AF65-F5344CB8AC3E}">
        <p14:creationId xmlns:p14="http://schemas.microsoft.com/office/powerpoint/2010/main" val="1604661851"/>
      </p:ext>
    </p:extLst>
  </p:cSld>
  <p:clrMap bg1="lt1" tx1="dk1" bg2="lt2" tx2="dk2" accent1="accent1" accent2="accent2" accent3="accent3" accent4="accent4" accent5="accent5" accent6="accent6" hlink="hlink" folHlink="folHlink"/>
  <p:sldLayoutIdLst>
    <p:sldLayoutId id="2147483691" r:id="rId1"/>
  </p:sldLayoutIdLst>
  <p:txStyles>
    <p:titleStyle>
      <a:lvl1pPr algn="l" defTabSz="685800" rtl="0" eaLnBrk="1" latinLnBrk="0" hangingPunct="1">
        <a:lnSpc>
          <a:spcPct val="90000"/>
        </a:lnSpc>
        <a:spcBef>
          <a:spcPct val="0"/>
        </a:spcBef>
        <a:buNone/>
        <a:defRPr sz="3300" kern="1200">
          <a:solidFill>
            <a:schemeClr val="tx1"/>
          </a:solidFill>
          <a:latin typeface="Bahnschrift Light Condensed" panose="020B0502040204020203"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irmala UI" panose="020B0502040204020203" pitchFamily="34" charset="0"/>
          <a:ea typeface="+mn-ea"/>
          <a:cs typeface="Nirmala UI" panose="020B0502040204020203"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irmala UI" panose="020B0502040204020203" pitchFamily="34" charset="0"/>
          <a:ea typeface="+mn-ea"/>
          <a:cs typeface="Nirmala UI" panose="020B0502040204020203"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irmala UI" panose="020B0502040204020203" pitchFamily="34" charset="0"/>
          <a:ea typeface="+mn-ea"/>
          <a:cs typeface="Nirmala UI" panose="020B0502040204020203"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irmala UI" panose="020B0502040204020203" pitchFamily="34" charset="0"/>
          <a:ea typeface="+mn-ea"/>
          <a:cs typeface="Nirmala UI" panose="020B0502040204020203"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irmala UI" panose="020B0502040204020203" pitchFamily="34" charset="0"/>
          <a:ea typeface="+mn-ea"/>
          <a:cs typeface="Nirmala UI" panose="020B0502040204020203"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diagramLayout" Target="../diagrams/layout2.xml"/><Relationship Id="rId7" Type="http://schemas.openxmlformats.org/officeDocument/2006/relationships/image" Target="../media/image22.png"/><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xml"/><Relationship Id="rId1" Type="http://schemas.openxmlformats.org/officeDocument/2006/relationships/slideLayout" Target="../slideLayouts/slideLayout35.xml"/><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xml"/><Relationship Id="rId1" Type="http://schemas.openxmlformats.org/officeDocument/2006/relationships/slideLayout" Target="../slideLayouts/slideLayout35.xml"/><Relationship Id="rId5" Type="http://schemas.openxmlformats.org/officeDocument/2006/relationships/image" Target="../media/image47.jpeg"/><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5.jpeg"/><Relationship Id="rId7" Type="http://schemas.openxmlformats.org/officeDocument/2006/relationships/image" Target="../media/image67.png"/><Relationship Id="rId2" Type="http://schemas.openxmlformats.org/officeDocument/2006/relationships/hyperlink" Target="https://www.youtube.com/watch?v=LPTM9Daep0U" TargetMode="External"/><Relationship Id="rId1" Type="http://schemas.openxmlformats.org/officeDocument/2006/relationships/slideLayout" Target="../slideLayouts/slideLayout40.xml"/><Relationship Id="rId6" Type="http://schemas.openxmlformats.org/officeDocument/2006/relationships/hyperlink" Target="https://www.youtube.com/watch?v=ECdMNMK07gA" TargetMode="External"/><Relationship Id="rId5" Type="http://schemas.openxmlformats.org/officeDocument/2006/relationships/image" Target="../media/image66.png"/><Relationship Id="rId4" Type="http://schemas.openxmlformats.org/officeDocument/2006/relationships/hyperlink" Target="https://www.youtube.com/watch?v=9oN2zyWre8Y"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statearchivists.org/programs-education/cosa-webinars"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us02web.zoom.us/meeting/register/tZYsde-qpjoqH9xwnKYrc7lJdTCcJOR2cn84"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statearchivists.org/programs-education/cosa-webinars"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www.statearchivists.org/research-resources/resource-center" TargetMode="External"/><Relationship Id="rId2" Type="http://schemas.openxmlformats.org/officeDocument/2006/relationships/hyperlink" Target="http://www.statearchivists.org/" TargetMode="Externa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s://www.youtube.com/user/StateArchivists/" TargetMode="External"/><Relationship Id="rId4" Type="http://schemas.openxmlformats.org/officeDocument/2006/relationships/hyperlink" Target="http://www.facebook.com/CouncilOfStateArchivists" TargetMode="External"/></Relationships>
</file>

<file path=ppt/slides/_rels/slide58.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s>
</file>

<file path=ppt/slides/_rels/slide5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ACBE1851-2230-47A9-B000-CE9046EA61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F74A7D-4E59-47FD-81F2-D7E49CD03582}"/>
              </a:ext>
            </a:extLst>
          </p:cNvPr>
          <p:cNvSpPr>
            <a:spLocks noGrp="1"/>
          </p:cNvSpPr>
          <p:nvPr>
            <p:ph type="ctrTitle"/>
          </p:nvPr>
        </p:nvSpPr>
        <p:spPr>
          <a:xfrm>
            <a:off x="634275" y="133355"/>
            <a:ext cx="4423499" cy="3705208"/>
          </a:xfrm>
        </p:spPr>
        <p:txBody>
          <a:bodyPr vert="horz" lIns="91440" tIns="45720" rIns="91440" bIns="45720" rtlCol="0" anchor="b">
            <a:normAutofit fontScale="90000"/>
          </a:bodyPr>
          <a:lstStyle/>
          <a:p>
            <a:pPr algn="l"/>
            <a:r>
              <a:rPr lang="en-US" sz="3400" b="1" kern="1200" dirty="0" err="1">
                <a:solidFill>
                  <a:srgbClr val="FFFFFF"/>
                </a:solidFill>
                <a:effectLst/>
                <a:latin typeface="+mj-lt"/>
                <a:ea typeface="+mj-ea"/>
                <a:cs typeface="+mj-cs"/>
              </a:rPr>
              <a:t>CoSA</a:t>
            </a:r>
            <a:r>
              <a:rPr lang="en-US" sz="3400" b="1" kern="1200" dirty="0">
                <a:solidFill>
                  <a:srgbClr val="FFFFFF"/>
                </a:solidFill>
                <a:effectLst/>
                <a:latin typeface="+mj-lt"/>
                <a:ea typeface="+mj-ea"/>
                <a:cs typeface="+mj-cs"/>
              </a:rPr>
              <a:t> Member Webinar</a:t>
            </a:r>
            <a:br>
              <a:rPr lang="en-US" sz="3400" b="1" kern="1200" dirty="0">
                <a:solidFill>
                  <a:srgbClr val="FFFFFF"/>
                </a:solidFill>
                <a:effectLst/>
                <a:latin typeface="+mj-lt"/>
                <a:ea typeface="+mj-ea"/>
                <a:cs typeface="+mj-cs"/>
              </a:rPr>
            </a:br>
            <a:br>
              <a:rPr lang="en-US" sz="3400" b="1" kern="1200" dirty="0">
                <a:solidFill>
                  <a:srgbClr val="FFFFFF"/>
                </a:solidFill>
                <a:effectLst/>
                <a:latin typeface="+mj-lt"/>
                <a:ea typeface="+mj-ea"/>
                <a:cs typeface="+mj-cs"/>
              </a:rPr>
            </a:br>
            <a:br>
              <a:rPr lang="en-US" sz="3400" b="1" kern="1200" dirty="0">
                <a:solidFill>
                  <a:srgbClr val="FFFFFF"/>
                </a:solidFill>
                <a:effectLst/>
                <a:latin typeface="+mj-lt"/>
                <a:ea typeface="+mj-ea"/>
                <a:cs typeface="+mj-cs"/>
              </a:rPr>
            </a:br>
            <a:r>
              <a:rPr lang="en-US" sz="3400" b="1" kern="1200" dirty="0">
                <a:solidFill>
                  <a:srgbClr val="FFFFFF"/>
                </a:solidFill>
                <a:effectLst/>
                <a:latin typeface="+mj-lt"/>
                <a:ea typeface="+mj-ea"/>
                <a:cs typeface="+mj-cs"/>
              </a:rPr>
              <a:t>State Archives Showcase: </a:t>
            </a:r>
            <a:br>
              <a:rPr lang="en-US" sz="3400" b="1" kern="1200" dirty="0">
                <a:solidFill>
                  <a:srgbClr val="FFFFFF"/>
                </a:solidFill>
                <a:effectLst/>
                <a:latin typeface="+mj-lt"/>
                <a:ea typeface="+mj-ea"/>
                <a:cs typeface="+mj-cs"/>
              </a:rPr>
            </a:br>
            <a:r>
              <a:rPr lang="en-US" sz="3400" b="1" kern="1200" dirty="0">
                <a:solidFill>
                  <a:srgbClr val="FFFFFF"/>
                </a:solidFill>
                <a:effectLst/>
                <a:latin typeface="+mj-lt"/>
                <a:ea typeface="+mj-ea"/>
                <a:cs typeface="+mj-cs"/>
              </a:rPr>
              <a:t>New Jersey and New York</a:t>
            </a:r>
            <a:br>
              <a:rPr lang="en-US" sz="3400" b="1" kern="1200" dirty="0">
                <a:solidFill>
                  <a:srgbClr val="FFFFFF"/>
                </a:solidFill>
                <a:effectLst/>
                <a:latin typeface="+mj-lt"/>
                <a:ea typeface="+mj-ea"/>
                <a:cs typeface="+mj-cs"/>
              </a:rPr>
            </a:br>
            <a:endParaRPr lang="en-US" sz="3400" b="1" kern="1200" dirty="0">
              <a:solidFill>
                <a:srgbClr val="FFFFFF"/>
              </a:solidFill>
              <a:effectLst/>
              <a:latin typeface="+mj-lt"/>
              <a:ea typeface="+mj-ea"/>
              <a:cs typeface="+mj-cs"/>
            </a:endParaRPr>
          </a:p>
        </p:txBody>
      </p:sp>
      <p:sp>
        <p:nvSpPr>
          <p:cNvPr id="3" name="Subtitle 2">
            <a:extLst>
              <a:ext uri="{FF2B5EF4-FFF2-40B4-BE49-F238E27FC236}">
                <a16:creationId xmlns:a16="http://schemas.microsoft.com/office/drawing/2014/main" id="{76B3F09A-E65B-4EE6-A273-F8AB450AA9AD}"/>
              </a:ext>
            </a:extLst>
          </p:cNvPr>
          <p:cNvSpPr>
            <a:spLocks noGrp="1"/>
          </p:cNvSpPr>
          <p:nvPr>
            <p:ph type="subTitle" idx="1"/>
          </p:nvPr>
        </p:nvSpPr>
        <p:spPr>
          <a:xfrm>
            <a:off x="638921" y="4013165"/>
            <a:ext cx="4204012" cy="2205732"/>
          </a:xfrm>
        </p:spPr>
        <p:txBody>
          <a:bodyPr vert="horz" lIns="91440" tIns="45720" rIns="91440" bIns="45720" rtlCol="0" anchor="t">
            <a:normAutofit/>
          </a:bodyPr>
          <a:lstStyle/>
          <a:p>
            <a:pPr algn="r">
              <a:spcAft>
                <a:spcPts val="600"/>
              </a:spcAft>
            </a:pPr>
            <a:endParaRPr lang="en-US" sz="1800" b="1" kern="1200" dirty="0">
              <a:solidFill>
                <a:srgbClr val="FFFFFF"/>
              </a:solidFill>
              <a:effectLst>
                <a:outerShdw blurRad="38100" dist="38100" dir="2700000" algn="tl">
                  <a:srgbClr val="000000">
                    <a:alpha val="43137"/>
                  </a:srgbClr>
                </a:outerShdw>
              </a:effectLst>
              <a:latin typeface="+mn-lt"/>
              <a:ea typeface="+mn-ea"/>
              <a:cs typeface="+mn-cs"/>
            </a:endParaRPr>
          </a:p>
          <a:p>
            <a:pPr algn="r">
              <a:spcAft>
                <a:spcPts val="600"/>
              </a:spcAft>
            </a:pPr>
            <a:r>
              <a:rPr lang="en-US" sz="1800" b="1" kern="1200" dirty="0">
                <a:solidFill>
                  <a:srgbClr val="FFFFFF"/>
                </a:solidFill>
                <a:latin typeface="+mn-lt"/>
                <a:ea typeface="+mn-ea"/>
                <a:cs typeface="+mn-cs"/>
              </a:rPr>
              <a:t>October 27,  2022</a:t>
            </a:r>
          </a:p>
          <a:p>
            <a:pPr algn="r">
              <a:spcAft>
                <a:spcPts val="600"/>
              </a:spcAft>
            </a:pPr>
            <a:r>
              <a:rPr lang="en-US" sz="1800" b="1" kern="1200" dirty="0">
                <a:solidFill>
                  <a:srgbClr val="FFFFFF"/>
                </a:solidFill>
                <a:latin typeface="+mn-lt"/>
                <a:ea typeface="+mn-ea"/>
                <a:cs typeface="+mn-cs"/>
              </a:rPr>
              <a:t>3 pm Eastern</a:t>
            </a:r>
          </a:p>
        </p:txBody>
      </p:sp>
      <p:cxnSp>
        <p:nvCxnSpPr>
          <p:cNvPr id="70" name="Straight Connector 69">
            <a:extLst>
              <a:ext uri="{FF2B5EF4-FFF2-40B4-BE49-F238E27FC236}">
                <a16:creationId xmlns:a16="http://schemas.microsoft.com/office/drawing/2014/main" id="{23B93832-6514-44F4-849B-5EE2C8A233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6679" y="3928939"/>
            <a:ext cx="393192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25" name="Picture 24" descr="Logo&#10;&#10;Description automatically generated">
            <a:extLst>
              <a:ext uri="{FF2B5EF4-FFF2-40B4-BE49-F238E27FC236}">
                <a16:creationId xmlns:a16="http://schemas.microsoft.com/office/drawing/2014/main" id="{26A1115E-7DB1-4E19-9059-6C96A3FB1165}"/>
              </a:ext>
            </a:extLst>
          </p:cNvPr>
          <p:cNvPicPr/>
          <p:nvPr/>
        </p:nvPicPr>
        <p:blipFill>
          <a:blip r:embed="rId2" cstate="email">
            <a:extLst>
              <a:ext uri="{28A0092B-C50C-407E-A947-70E740481C1C}">
                <a14:useLocalDpi xmlns:a14="http://schemas.microsoft.com/office/drawing/2010/main"/>
              </a:ext>
            </a:extLst>
          </a:blip>
          <a:stretch>
            <a:fillRect/>
          </a:stretch>
        </p:blipFill>
        <p:spPr bwMode="auto">
          <a:xfrm>
            <a:off x="6096000" y="2931312"/>
            <a:ext cx="5459470" cy="996352"/>
          </a:xfrm>
          <a:prstGeom prst="rect">
            <a:avLst/>
          </a:prstGeom>
          <a:noFill/>
        </p:spPr>
      </p:pic>
      <p:sp>
        <p:nvSpPr>
          <p:cNvPr id="4" name="Footer Placeholder 3">
            <a:extLst>
              <a:ext uri="{FF2B5EF4-FFF2-40B4-BE49-F238E27FC236}">
                <a16:creationId xmlns:a16="http://schemas.microsoft.com/office/drawing/2014/main" id="{AC16D6AE-5606-4490-87AD-AE550941430C}"/>
              </a:ext>
            </a:extLst>
          </p:cNvPr>
          <p:cNvSpPr>
            <a:spLocks noGrp="1"/>
          </p:cNvSpPr>
          <p:nvPr>
            <p:ph type="ftr" sz="quarter" idx="11"/>
          </p:nvPr>
        </p:nvSpPr>
        <p:spPr>
          <a:xfrm>
            <a:off x="6094362" y="6356350"/>
            <a:ext cx="4281671" cy="365125"/>
          </a:xfrm>
        </p:spPr>
        <p:txBody>
          <a:bodyPr vert="horz" lIns="91440" tIns="45720" rIns="91440" bIns="45720" rtlCol="0" anchor="ctr">
            <a:normAutofit/>
          </a:bodyPr>
          <a:lstStyle/>
          <a:p>
            <a:pPr algn="l">
              <a:spcAft>
                <a:spcPts val="600"/>
              </a:spcAft>
            </a:pPr>
            <a:r>
              <a:rPr lang="en-US" dirty="0"/>
              <a:t>October 27, </a:t>
            </a:r>
            <a:r>
              <a:rPr lang="en-US" kern="1200" dirty="0">
                <a:solidFill>
                  <a:schemeClr val="tx1">
                    <a:tint val="75000"/>
                  </a:schemeClr>
                </a:solidFill>
                <a:latin typeface="+mn-lt"/>
                <a:ea typeface="+mn-ea"/>
                <a:cs typeface="+mn-cs"/>
              </a:rPr>
              <a:t> 2022</a:t>
            </a:r>
          </a:p>
        </p:txBody>
      </p:sp>
      <p:sp>
        <p:nvSpPr>
          <p:cNvPr id="11" name="TextBox 10">
            <a:extLst>
              <a:ext uri="{FF2B5EF4-FFF2-40B4-BE49-F238E27FC236}">
                <a16:creationId xmlns:a16="http://schemas.microsoft.com/office/drawing/2014/main" id="{EBF33DA2-76E7-4F2D-A6A7-6D55EC70CCB8}"/>
              </a:ext>
            </a:extLst>
          </p:cNvPr>
          <p:cNvSpPr txBox="1"/>
          <p:nvPr/>
        </p:nvSpPr>
        <p:spPr>
          <a:xfrm rot="10800000" flipV="1">
            <a:off x="6145011" y="6058679"/>
            <a:ext cx="5879921" cy="261610"/>
          </a:xfrm>
          <a:prstGeom prst="rect">
            <a:avLst/>
          </a:prstGeom>
          <a:noFill/>
        </p:spPr>
        <p:txBody>
          <a:bodyPr wrap="square">
            <a:spAutoFit/>
          </a:bodyPr>
          <a:lstStyle/>
          <a:p>
            <a:pPr>
              <a:spcAft>
                <a:spcPts val="600"/>
              </a:spcAft>
            </a:pPr>
            <a:r>
              <a:rPr lang="en-US" sz="1100" dirty="0"/>
              <a:t>Disclaimer:  This webinar is being recorded and will be available for viewing on the CoSA website.</a:t>
            </a:r>
          </a:p>
        </p:txBody>
      </p:sp>
    </p:spTree>
    <p:extLst>
      <p:ext uri="{BB962C8B-B14F-4D97-AF65-F5344CB8AC3E}">
        <p14:creationId xmlns:p14="http://schemas.microsoft.com/office/powerpoint/2010/main" val="2935986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FCEEB-8F4C-E435-3E12-C4EB4043F9F7}"/>
              </a:ext>
            </a:extLst>
          </p:cNvPr>
          <p:cNvSpPr>
            <a:spLocks noGrp="1"/>
          </p:cNvSpPr>
          <p:nvPr>
            <p:ph type="title"/>
          </p:nvPr>
        </p:nvSpPr>
        <p:spPr/>
        <p:txBody>
          <a:bodyPr/>
          <a:lstStyle/>
          <a:p>
            <a:r>
              <a:rPr lang="en-US" dirty="0"/>
              <a:t>Inside NJSA: Level 0</a:t>
            </a:r>
          </a:p>
        </p:txBody>
      </p:sp>
      <p:pic>
        <p:nvPicPr>
          <p:cNvPr id="6" name="Picture 6">
            <a:extLst>
              <a:ext uri="{FF2B5EF4-FFF2-40B4-BE49-F238E27FC236}">
                <a16:creationId xmlns:a16="http://schemas.microsoft.com/office/drawing/2014/main" id="{2D128616-6515-2BC9-023A-3A06580953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22741" y="2460776"/>
            <a:ext cx="5428785" cy="4045886"/>
          </a:xfrm>
          <a:prstGeom prst="rect">
            <a:avLst/>
          </a:prstGeom>
        </p:spPr>
      </p:pic>
      <p:pic>
        <p:nvPicPr>
          <p:cNvPr id="8" name="Picture 8">
            <a:extLst>
              <a:ext uri="{FF2B5EF4-FFF2-40B4-BE49-F238E27FC236}">
                <a16:creationId xmlns:a16="http://schemas.microsoft.com/office/drawing/2014/main" id="{83E181B2-7C0C-2F49-6D34-DD6369121E2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3875" y="2462981"/>
            <a:ext cx="5419725" cy="4056114"/>
          </a:xfrm>
          <a:prstGeom prst="rect">
            <a:avLst/>
          </a:prstGeom>
        </p:spPr>
      </p:pic>
    </p:spTree>
    <p:extLst>
      <p:ext uri="{BB962C8B-B14F-4D97-AF65-F5344CB8AC3E}">
        <p14:creationId xmlns:p14="http://schemas.microsoft.com/office/powerpoint/2010/main" val="3306476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47739-AEFA-4AEE-45A3-BBA48F6EAD37}"/>
              </a:ext>
            </a:extLst>
          </p:cNvPr>
          <p:cNvSpPr>
            <a:spLocks noGrp="1"/>
          </p:cNvSpPr>
          <p:nvPr>
            <p:ph type="title"/>
          </p:nvPr>
        </p:nvSpPr>
        <p:spPr>
          <a:xfrm>
            <a:off x="1154953" y="973668"/>
            <a:ext cx="8761413" cy="706964"/>
          </a:xfrm>
        </p:spPr>
        <p:txBody>
          <a:bodyPr>
            <a:normAutofit/>
          </a:bodyPr>
          <a:lstStyle/>
          <a:p>
            <a:r>
              <a:rPr lang="en-US">
                <a:solidFill>
                  <a:srgbClr val="EBEBEB"/>
                </a:solidFill>
              </a:rPr>
              <a:t>Organization</a:t>
            </a:r>
          </a:p>
        </p:txBody>
      </p:sp>
      <p:graphicFrame>
        <p:nvGraphicFramePr>
          <p:cNvPr id="5" name="Content Placeholder 2">
            <a:extLst>
              <a:ext uri="{FF2B5EF4-FFF2-40B4-BE49-F238E27FC236}">
                <a16:creationId xmlns:a16="http://schemas.microsoft.com/office/drawing/2014/main" id="{57D34ED4-E4ED-4C0C-4318-20E9EB8C503B}"/>
              </a:ext>
            </a:extLst>
          </p:cNvPr>
          <p:cNvGraphicFramePr>
            <a:graphicFrameLocks noGrp="1"/>
          </p:cNvGraphicFramePr>
          <p:nvPr>
            <p:ph idx="1"/>
          </p:nvPr>
        </p:nvGraphicFramePr>
        <p:xfrm>
          <a:off x="1286934" y="2925232"/>
          <a:ext cx="9625383" cy="30864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3450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5AF25B9F-5163-6B91-5811-1AC325A32A25}"/>
              </a:ext>
            </a:extLst>
          </p:cNvPr>
          <p:cNvGraphicFramePr>
            <a:graphicFrameLocks noGrp="1"/>
          </p:cNvGraphicFramePr>
          <p:nvPr>
            <p:ph idx="1"/>
          </p:nvPr>
        </p:nvGraphicFramePr>
        <p:xfrm>
          <a:off x="1286934" y="2925232"/>
          <a:ext cx="9625383" cy="30864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998C571F-CF00-1FE7-CC6E-1B2D59AF6626}"/>
              </a:ext>
            </a:extLst>
          </p:cNvPr>
          <p:cNvSpPr>
            <a:spLocks noGrp="1"/>
          </p:cNvSpPr>
          <p:nvPr>
            <p:ph type="title"/>
          </p:nvPr>
        </p:nvSpPr>
        <p:spPr>
          <a:xfrm>
            <a:off x="1154953" y="973668"/>
            <a:ext cx="8761413" cy="706964"/>
          </a:xfrm>
        </p:spPr>
        <p:txBody>
          <a:bodyPr>
            <a:normAutofit/>
          </a:bodyPr>
          <a:lstStyle/>
          <a:p>
            <a:r>
              <a:rPr lang="en-US">
                <a:solidFill>
                  <a:srgbClr val="EBEBEB"/>
                </a:solidFill>
              </a:rPr>
              <a:t>Genealogical Records</a:t>
            </a:r>
          </a:p>
        </p:txBody>
      </p:sp>
      <p:pic>
        <p:nvPicPr>
          <p:cNvPr id="25" name="Graphic 25" descr="Scroll with solid fill">
            <a:extLst>
              <a:ext uri="{FF2B5EF4-FFF2-40B4-BE49-F238E27FC236}">
                <a16:creationId xmlns:a16="http://schemas.microsoft.com/office/drawing/2014/main" id="{DEDD40D2-270B-F001-DAF5-A63E13E0746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42425" y="3397303"/>
            <a:ext cx="914400" cy="914400"/>
          </a:xfrm>
          <a:prstGeom prst="rect">
            <a:avLst/>
          </a:prstGeom>
          <a:noFill/>
        </p:spPr>
      </p:pic>
    </p:spTree>
    <p:extLst>
      <p:ext uri="{BB962C8B-B14F-4D97-AF65-F5344CB8AC3E}">
        <p14:creationId xmlns:p14="http://schemas.microsoft.com/office/powerpoint/2010/main" val="3403308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5E47C794-DD90-4D91-829F-2F92D74D4C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6" name="Rectangle 15">
              <a:extLst>
                <a:ext uri="{FF2B5EF4-FFF2-40B4-BE49-F238E27FC236}">
                  <a16:creationId xmlns:a16="http://schemas.microsoft.com/office/drawing/2014/main" id="{A9A91F91-27C6-4301-95BB-38D75819E4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cstate="email">
                <a:duotone>
                  <a:schemeClr val="dk2">
                    <a:shade val="62000"/>
                    <a:hueMod val="108000"/>
                    <a:satMod val="164000"/>
                    <a:lumMod val="69000"/>
                  </a:schemeClr>
                  <a:schemeClr val="dk2">
                    <a:tint val="96000"/>
                    <a:hueMod val="90000"/>
                    <a:satMod val="130000"/>
                    <a:lumMod val="134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a:extLst>
                <a:ext uri="{FF2B5EF4-FFF2-40B4-BE49-F238E27FC236}">
                  <a16:creationId xmlns:a16="http://schemas.microsoft.com/office/drawing/2014/main" id="{A146DDC2-5A93-4B50-B8F4-B5311F9EC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a:extLst>
                <a:ext uri="{FF2B5EF4-FFF2-40B4-BE49-F238E27FC236}">
                  <a16:creationId xmlns:a16="http://schemas.microsoft.com/office/drawing/2014/main" id="{19AA3227-4C96-4188-B279-CBD4D28FA0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63943AC8-1C36-402E-9CF9-236EC89947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a:extLst>
                <a:ext uri="{FF2B5EF4-FFF2-40B4-BE49-F238E27FC236}">
                  <a16:creationId xmlns:a16="http://schemas.microsoft.com/office/drawing/2014/main" id="{107455A9-9423-4813-B4F5-5987FC507E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5523852" y="18006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1" name="Freeform 5">
              <a:extLst>
                <a:ext uri="{FF2B5EF4-FFF2-40B4-BE49-F238E27FC236}">
                  <a16:creationId xmlns:a16="http://schemas.microsoft.com/office/drawing/2014/main" id="{553DE0C0-A442-421A-BC88-7C91FBC0D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4612744" y="27763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2" name="Freeform 5">
              <a:extLst>
                <a:ext uri="{FF2B5EF4-FFF2-40B4-BE49-F238E27FC236}">
                  <a16:creationId xmlns:a16="http://schemas.microsoft.com/office/drawing/2014/main" id="{0D557BDA-150C-4379-BDD2-E2131259005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04C976AF-89A5-EEC8-8B6C-997E9AA34AD8}"/>
              </a:ext>
            </a:extLst>
          </p:cNvPr>
          <p:cNvSpPr>
            <a:spLocks noGrp="1"/>
          </p:cNvSpPr>
          <p:nvPr>
            <p:ph type="title"/>
          </p:nvPr>
        </p:nvSpPr>
        <p:spPr>
          <a:xfrm>
            <a:off x="639098" y="629265"/>
            <a:ext cx="6425580" cy="1622322"/>
          </a:xfrm>
        </p:spPr>
        <p:txBody>
          <a:bodyPr>
            <a:normAutofit/>
          </a:bodyPr>
          <a:lstStyle/>
          <a:p>
            <a:r>
              <a:rPr lang="en-US" dirty="0"/>
              <a:t>Searchable Databases and Ordering Records Online</a:t>
            </a:r>
          </a:p>
        </p:txBody>
      </p:sp>
      <p:sp>
        <p:nvSpPr>
          <p:cNvPr id="9" name="Content Placeholder 8">
            <a:extLst>
              <a:ext uri="{FF2B5EF4-FFF2-40B4-BE49-F238E27FC236}">
                <a16:creationId xmlns:a16="http://schemas.microsoft.com/office/drawing/2014/main" id="{D4BE93E8-A99C-1F35-16C8-58317FEF2AE2}"/>
              </a:ext>
            </a:extLst>
          </p:cNvPr>
          <p:cNvSpPr>
            <a:spLocks noGrp="1"/>
          </p:cNvSpPr>
          <p:nvPr>
            <p:ph idx="1"/>
          </p:nvPr>
        </p:nvSpPr>
        <p:spPr>
          <a:xfrm>
            <a:off x="639098" y="2418735"/>
            <a:ext cx="6456769" cy="3811740"/>
          </a:xfrm>
        </p:spPr>
        <p:txBody>
          <a:bodyPr vert="horz" lIns="91440" tIns="45720" rIns="91440" bIns="45720" rtlCol="0" anchor="ctr">
            <a:normAutofit/>
          </a:bodyPr>
          <a:lstStyle/>
          <a:p>
            <a:r>
              <a:rPr lang="en-US" dirty="0">
                <a:solidFill>
                  <a:schemeClr val="bg1"/>
                </a:solidFill>
              </a:rPr>
              <a:t>Searchable Databases: </a:t>
            </a:r>
            <a:endParaRPr lang="en-US">
              <a:solidFill>
                <a:schemeClr val="bg1"/>
              </a:solidFill>
            </a:endParaRPr>
          </a:p>
          <a:p>
            <a:pPr lvl="1"/>
            <a:r>
              <a:rPr lang="en-US" dirty="0">
                <a:solidFill>
                  <a:schemeClr val="bg1"/>
                </a:solidFill>
              </a:rPr>
              <a:t>Colonial Marriages, Marriage Records (1848-1878), Death Records (1878-1900), Supreme Court Case Files, Legal Name Changes, Revolutionary War Damages, Civil War Service Records and Payment Vouchers, WWI Deaths, and Photographic Databases.</a:t>
            </a:r>
          </a:p>
          <a:p>
            <a:r>
              <a:rPr lang="en-US" dirty="0">
                <a:solidFill>
                  <a:schemeClr val="bg1"/>
                </a:solidFill>
                <a:ea typeface="+mn-lt"/>
                <a:cs typeface="+mn-lt"/>
              </a:rPr>
              <a:t>Records Request Forms: </a:t>
            </a:r>
          </a:p>
          <a:p>
            <a:pPr lvl="1"/>
            <a:r>
              <a:rPr lang="en-US" dirty="0">
                <a:solidFill>
                  <a:schemeClr val="bg1"/>
                </a:solidFill>
                <a:ea typeface="+mn-lt"/>
                <a:cs typeface="+mn-lt"/>
              </a:rPr>
              <a:t>Births (1848-1921), Marriages and Deaths (1848-1930), Probate Records (1600s-1952), County Naturalizations, Revolutionary and Civil War Service</a:t>
            </a:r>
            <a:endParaRPr lang="en-US" dirty="0">
              <a:solidFill>
                <a:schemeClr val="bg1"/>
              </a:solidFill>
            </a:endParaRPr>
          </a:p>
          <a:p>
            <a:endParaRPr lang="en-US">
              <a:solidFill>
                <a:schemeClr val="bg1"/>
              </a:solidFill>
            </a:endParaRPr>
          </a:p>
        </p:txBody>
      </p:sp>
      <p:pic>
        <p:nvPicPr>
          <p:cNvPr id="10" name="Picture 10">
            <a:extLst>
              <a:ext uri="{FF2B5EF4-FFF2-40B4-BE49-F238E27FC236}">
                <a16:creationId xmlns:a16="http://schemas.microsoft.com/office/drawing/2014/main" id="{186A13A7-5048-8F93-D8BC-4A7358ECCC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26328" y="1403970"/>
            <a:ext cx="4017216" cy="4067641"/>
          </a:xfrm>
          <a:prstGeom prst="rect">
            <a:avLst/>
          </a:prstGeom>
        </p:spPr>
      </p:pic>
      <p:sp>
        <p:nvSpPr>
          <p:cNvPr id="24" name="Rectangle 23">
            <a:extLst>
              <a:ext uri="{FF2B5EF4-FFF2-40B4-BE49-F238E27FC236}">
                <a16:creationId xmlns:a16="http://schemas.microsoft.com/office/drawing/2014/main" id="{190D4F95-AC40-4C7F-8794-DF2B6F7500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5915458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A1C51-1CCF-4228-9B0D-0C9681E3C8B4}"/>
              </a:ext>
            </a:extLst>
          </p:cNvPr>
          <p:cNvSpPr>
            <a:spLocks noGrp="1"/>
          </p:cNvSpPr>
          <p:nvPr>
            <p:ph type="title"/>
          </p:nvPr>
        </p:nvSpPr>
        <p:spPr>
          <a:xfrm>
            <a:off x="1154953" y="973668"/>
            <a:ext cx="8761413" cy="706964"/>
          </a:xfrm>
        </p:spPr>
        <p:txBody>
          <a:bodyPr>
            <a:normAutofit/>
          </a:bodyPr>
          <a:lstStyle/>
          <a:p>
            <a:r>
              <a:rPr lang="en-US" dirty="0"/>
              <a:t>Projects: Tax Ratable Lists</a:t>
            </a:r>
          </a:p>
        </p:txBody>
      </p:sp>
      <p:sp>
        <p:nvSpPr>
          <p:cNvPr id="3" name="Content Placeholder 2">
            <a:extLst>
              <a:ext uri="{FF2B5EF4-FFF2-40B4-BE49-F238E27FC236}">
                <a16:creationId xmlns:a16="http://schemas.microsoft.com/office/drawing/2014/main" id="{33788630-A648-F57D-14E6-37A92A89C4F9}"/>
              </a:ext>
            </a:extLst>
          </p:cNvPr>
          <p:cNvSpPr>
            <a:spLocks noGrp="1"/>
          </p:cNvSpPr>
          <p:nvPr>
            <p:ph idx="1"/>
          </p:nvPr>
        </p:nvSpPr>
        <p:spPr>
          <a:xfrm>
            <a:off x="699614" y="2640671"/>
            <a:ext cx="4280224" cy="3416300"/>
          </a:xfrm>
        </p:spPr>
        <p:txBody>
          <a:bodyPr vert="horz" lIns="91440" tIns="45720" rIns="91440" bIns="45720" rtlCol="0" anchor="ctr">
            <a:normAutofit/>
          </a:bodyPr>
          <a:lstStyle/>
          <a:p>
            <a:r>
              <a:rPr lang="en-US" sz="1600" dirty="0">
                <a:ea typeface="+mn-lt"/>
                <a:cs typeface="+mn-lt"/>
              </a:rPr>
              <a:t>This series includes original tax ratable lists from the period 1773-1822</a:t>
            </a:r>
          </a:p>
          <a:p>
            <a:r>
              <a:rPr lang="en-US" sz="1600" dirty="0"/>
              <a:t>120 boxes, 79 </a:t>
            </a:r>
            <a:r>
              <a:rPr lang="en-US" sz="1600" dirty="0" err="1"/>
              <a:t>cu.ft</a:t>
            </a:r>
            <a:r>
              <a:rPr lang="en-US" sz="1600" dirty="0"/>
              <a:t>.</a:t>
            </a:r>
          </a:p>
          <a:p>
            <a:r>
              <a:rPr lang="en-US" sz="1600" dirty="0"/>
              <a:t>Currently scanning into archival PDFs and creating database index</a:t>
            </a:r>
          </a:p>
        </p:txBody>
      </p:sp>
      <p:pic>
        <p:nvPicPr>
          <p:cNvPr id="4" name="Picture 4">
            <a:extLst>
              <a:ext uri="{FF2B5EF4-FFF2-40B4-BE49-F238E27FC236}">
                <a16:creationId xmlns:a16="http://schemas.microsoft.com/office/drawing/2014/main" id="{FC9E6296-36E0-037F-A820-B9F3748D2D1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984956" y="2775951"/>
            <a:ext cx="6158802" cy="3067163"/>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932447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A1C51-1CCF-4228-9B0D-0C9681E3C8B4}"/>
              </a:ext>
            </a:extLst>
          </p:cNvPr>
          <p:cNvSpPr>
            <a:spLocks noGrp="1"/>
          </p:cNvSpPr>
          <p:nvPr>
            <p:ph type="title"/>
          </p:nvPr>
        </p:nvSpPr>
        <p:spPr>
          <a:xfrm>
            <a:off x="1154953" y="973668"/>
            <a:ext cx="8761413" cy="706964"/>
          </a:xfrm>
        </p:spPr>
        <p:txBody>
          <a:bodyPr>
            <a:normAutofit/>
          </a:bodyPr>
          <a:lstStyle/>
          <a:p>
            <a:r>
              <a:rPr lang="en-US" dirty="0"/>
              <a:t>Projects: Military Service Cards</a:t>
            </a:r>
          </a:p>
        </p:txBody>
      </p:sp>
      <p:sp>
        <p:nvSpPr>
          <p:cNvPr id="3" name="Content Placeholder 2">
            <a:extLst>
              <a:ext uri="{FF2B5EF4-FFF2-40B4-BE49-F238E27FC236}">
                <a16:creationId xmlns:a16="http://schemas.microsoft.com/office/drawing/2014/main" id="{33788630-A648-F57D-14E6-37A92A89C4F9}"/>
              </a:ext>
            </a:extLst>
          </p:cNvPr>
          <p:cNvSpPr>
            <a:spLocks noGrp="1"/>
          </p:cNvSpPr>
          <p:nvPr>
            <p:ph idx="1"/>
          </p:nvPr>
        </p:nvSpPr>
        <p:spPr>
          <a:xfrm>
            <a:off x="699614" y="2640671"/>
            <a:ext cx="4280224" cy="1260398"/>
          </a:xfrm>
        </p:spPr>
        <p:txBody>
          <a:bodyPr vert="horz" lIns="91440" tIns="45720" rIns="91440" bIns="45720" rtlCol="0" anchor="ctr">
            <a:normAutofit/>
          </a:bodyPr>
          <a:lstStyle/>
          <a:p>
            <a:endParaRPr lang="en-US" sz="1600" dirty="0">
              <a:ea typeface="+mn-lt"/>
              <a:cs typeface="+mn-lt"/>
            </a:endParaRPr>
          </a:p>
          <a:p>
            <a:endParaRPr lang="en-US" sz="1600" dirty="0"/>
          </a:p>
          <a:p>
            <a:pPr marL="0" indent="0">
              <a:buNone/>
            </a:pPr>
            <a:endParaRPr lang="en-US" sz="1600"/>
          </a:p>
        </p:txBody>
      </p:sp>
      <p:pic>
        <p:nvPicPr>
          <p:cNvPr id="5" name="Picture 5">
            <a:extLst>
              <a:ext uri="{FF2B5EF4-FFF2-40B4-BE49-F238E27FC236}">
                <a16:creationId xmlns:a16="http://schemas.microsoft.com/office/drawing/2014/main" id="{39CAB2F9-B87E-0DD2-19E1-DBA2B470BDE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19278" y="2431786"/>
            <a:ext cx="4007005" cy="3862257"/>
          </a:xfrm>
          <a:prstGeom prst="rect">
            <a:avLst/>
          </a:prstGeom>
        </p:spPr>
      </p:pic>
      <p:pic>
        <p:nvPicPr>
          <p:cNvPr id="6" name="Picture 6">
            <a:extLst>
              <a:ext uri="{FF2B5EF4-FFF2-40B4-BE49-F238E27FC236}">
                <a16:creationId xmlns:a16="http://schemas.microsoft.com/office/drawing/2014/main" id="{FB0B647C-783E-9A36-5D74-E8D07936E5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8449" y="2431646"/>
            <a:ext cx="5986346" cy="3611633"/>
          </a:xfrm>
          <a:prstGeom prst="rect">
            <a:avLst/>
          </a:prstGeom>
        </p:spPr>
      </p:pic>
      <p:sp>
        <p:nvSpPr>
          <p:cNvPr id="7" name="TextBox 6">
            <a:extLst>
              <a:ext uri="{FF2B5EF4-FFF2-40B4-BE49-F238E27FC236}">
                <a16:creationId xmlns:a16="http://schemas.microsoft.com/office/drawing/2014/main" id="{B8203CF5-3E2D-87AB-3C37-CFF367E08DED}"/>
              </a:ext>
            </a:extLst>
          </p:cNvPr>
          <p:cNvSpPr txBox="1"/>
          <p:nvPr/>
        </p:nvSpPr>
        <p:spPr>
          <a:xfrm>
            <a:off x="7307766" y="634132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WWI Service Card</a:t>
            </a:r>
          </a:p>
        </p:txBody>
      </p:sp>
      <p:sp>
        <p:nvSpPr>
          <p:cNvPr id="8" name="TextBox 7">
            <a:extLst>
              <a:ext uri="{FF2B5EF4-FFF2-40B4-BE49-F238E27FC236}">
                <a16:creationId xmlns:a16="http://schemas.microsoft.com/office/drawing/2014/main" id="{E1CA40DB-864A-9034-F28A-E8393F48A16C}"/>
              </a:ext>
            </a:extLst>
          </p:cNvPr>
          <p:cNvSpPr txBox="1"/>
          <p:nvPr/>
        </p:nvSpPr>
        <p:spPr>
          <a:xfrm>
            <a:off x="601934" y="6289055"/>
            <a:ext cx="40720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Revolutionary War Service Card</a:t>
            </a:r>
          </a:p>
        </p:txBody>
      </p:sp>
    </p:spTree>
    <p:extLst>
      <p:ext uri="{BB962C8B-B14F-4D97-AF65-F5344CB8AC3E}">
        <p14:creationId xmlns:p14="http://schemas.microsoft.com/office/powerpoint/2010/main" val="185946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BCD59-DED3-3BCA-1B4F-2070578758DE}"/>
              </a:ext>
            </a:extLst>
          </p:cNvPr>
          <p:cNvSpPr>
            <a:spLocks noGrp="1"/>
          </p:cNvSpPr>
          <p:nvPr>
            <p:ph type="title"/>
          </p:nvPr>
        </p:nvSpPr>
        <p:spPr/>
        <p:txBody>
          <a:bodyPr/>
          <a:lstStyle/>
          <a:p>
            <a:r>
              <a:rPr lang="en-US"/>
              <a:t>Projects: Early Land Records Project</a:t>
            </a:r>
          </a:p>
        </p:txBody>
      </p:sp>
      <p:sp>
        <p:nvSpPr>
          <p:cNvPr id="3" name="Content Placeholder 2">
            <a:extLst>
              <a:ext uri="{FF2B5EF4-FFF2-40B4-BE49-F238E27FC236}">
                <a16:creationId xmlns:a16="http://schemas.microsoft.com/office/drawing/2014/main" id="{1C2FBA1E-E88B-1719-4797-23537B8E81BC}"/>
              </a:ext>
            </a:extLst>
          </p:cNvPr>
          <p:cNvSpPr>
            <a:spLocks noGrp="1"/>
          </p:cNvSpPr>
          <p:nvPr>
            <p:ph idx="1"/>
          </p:nvPr>
        </p:nvSpPr>
        <p:spPr/>
        <p:txBody>
          <a:bodyPr vert="horz" lIns="91440" tIns="45720" rIns="91440" bIns="45720" rtlCol="0" anchor="t">
            <a:normAutofit/>
          </a:bodyPr>
          <a:lstStyle/>
          <a:p>
            <a:r>
              <a:rPr lang="en-US" dirty="0"/>
              <a:t>Overall Goals:</a:t>
            </a:r>
          </a:p>
          <a:p>
            <a:pPr lvl="1"/>
            <a:r>
              <a:rPr lang="en-US" dirty="0">
                <a:ea typeface="+mn-lt"/>
                <a:cs typeface="+mn-lt"/>
              </a:rPr>
              <a:t>Index all known New Jersey colonial land records in a single, free, online database as a genealogical, land-surveying, title-history, archaeological, and mapping resource.</a:t>
            </a:r>
          </a:p>
          <a:p>
            <a:pPr lvl="1"/>
            <a:r>
              <a:rPr lang="en-US" dirty="0">
                <a:ea typeface="+mn-lt"/>
                <a:cs typeface="+mn-lt"/>
              </a:rPr>
              <a:t>Digitize (initially) 15,000 of them and link images to database records.</a:t>
            </a:r>
            <a:endParaRPr lang="en-US" dirty="0"/>
          </a:p>
          <a:p>
            <a:pPr lvl="1"/>
            <a:r>
              <a:rPr lang="en-US" dirty="0">
                <a:ea typeface="+mn-lt"/>
                <a:cs typeface="+mn-lt"/>
              </a:rPr>
              <a:t>Conserve selected documents for stabilization and exhibition purposes.</a:t>
            </a:r>
            <a:endParaRPr lang="en-US"/>
          </a:p>
          <a:p>
            <a:pPr lvl="1"/>
            <a:r>
              <a:rPr lang="en-US" dirty="0">
                <a:ea typeface="+mn-lt"/>
                <a:cs typeface="+mn-lt"/>
              </a:rPr>
              <a:t>Enable full-abstracting (i.e., extraction of metes and bounds)—possibly through crowdsourcing—and develop plotting application to encourage local mapping projects.</a:t>
            </a:r>
            <a:endParaRPr lang="en-US"/>
          </a:p>
        </p:txBody>
      </p:sp>
    </p:spTree>
    <p:extLst>
      <p:ext uri="{BB962C8B-B14F-4D97-AF65-F5344CB8AC3E}">
        <p14:creationId xmlns:p14="http://schemas.microsoft.com/office/powerpoint/2010/main" val="1743222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BCD59-DED3-3BCA-1B4F-2070578758DE}"/>
              </a:ext>
            </a:extLst>
          </p:cNvPr>
          <p:cNvSpPr>
            <a:spLocks noGrp="1"/>
          </p:cNvSpPr>
          <p:nvPr>
            <p:ph type="title"/>
          </p:nvPr>
        </p:nvSpPr>
        <p:spPr/>
        <p:txBody>
          <a:bodyPr/>
          <a:lstStyle/>
          <a:p>
            <a:r>
              <a:rPr lang="en-US"/>
              <a:t>Projects: Early Land Records Project</a:t>
            </a:r>
          </a:p>
        </p:txBody>
      </p:sp>
      <p:sp>
        <p:nvSpPr>
          <p:cNvPr id="3" name="Content Placeholder 2">
            <a:extLst>
              <a:ext uri="{FF2B5EF4-FFF2-40B4-BE49-F238E27FC236}">
                <a16:creationId xmlns:a16="http://schemas.microsoft.com/office/drawing/2014/main" id="{1C2FBA1E-E88B-1719-4797-23537B8E81BC}"/>
              </a:ext>
            </a:extLst>
          </p:cNvPr>
          <p:cNvSpPr>
            <a:spLocks noGrp="1"/>
          </p:cNvSpPr>
          <p:nvPr>
            <p:ph idx="1"/>
          </p:nvPr>
        </p:nvSpPr>
        <p:spPr>
          <a:xfrm>
            <a:off x="1154955" y="2603500"/>
            <a:ext cx="3055072" cy="3416300"/>
          </a:xfrm>
        </p:spPr>
        <p:txBody>
          <a:bodyPr vert="horz" lIns="91440" tIns="45720" rIns="91440" bIns="45720" rtlCol="0" anchor="t">
            <a:normAutofit/>
          </a:bodyPr>
          <a:lstStyle/>
          <a:p>
            <a:r>
              <a:rPr lang="en-US" dirty="0"/>
              <a:t>Partnered with Genealogical Society of New Jersey</a:t>
            </a:r>
          </a:p>
          <a:p>
            <a:r>
              <a:rPr lang="en-US" dirty="0"/>
              <a:t>Over $275,000 raised for the project through grants and donations</a:t>
            </a:r>
          </a:p>
          <a:p>
            <a:endParaRPr lang="en-US" dirty="0"/>
          </a:p>
        </p:txBody>
      </p:sp>
      <p:pic>
        <p:nvPicPr>
          <p:cNvPr id="4" name="Picture 4">
            <a:extLst>
              <a:ext uri="{FF2B5EF4-FFF2-40B4-BE49-F238E27FC236}">
                <a16:creationId xmlns:a16="http://schemas.microsoft.com/office/drawing/2014/main" id="{2F247D28-A154-7829-F2BA-33397CA74DD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24400" y="2495871"/>
            <a:ext cx="5930590" cy="4022159"/>
          </a:xfrm>
          <a:prstGeom prst="rect">
            <a:avLst/>
          </a:prstGeom>
        </p:spPr>
      </p:pic>
    </p:spTree>
    <p:extLst>
      <p:ext uri="{BB962C8B-B14F-4D97-AF65-F5344CB8AC3E}">
        <p14:creationId xmlns:p14="http://schemas.microsoft.com/office/powerpoint/2010/main" val="15252902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BCD59-DED3-3BCA-1B4F-2070578758DE}"/>
              </a:ext>
            </a:extLst>
          </p:cNvPr>
          <p:cNvSpPr>
            <a:spLocks noGrp="1"/>
          </p:cNvSpPr>
          <p:nvPr>
            <p:ph type="title"/>
          </p:nvPr>
        </p:nvSpPr>
        <p:spPr/>
        <p:txBody>
          <a:bodyPr/>
          <a:lstStyle/>
          <a:p>
            <a:r>
              <a:rPr lang="en-US"/>
              <a:t>Projects: Early Land Records Project</a:t>
            </a:r>
          </a:p>
        </p:txBody>
      </p:sp>
      <p:sp>
        <p:nvSpPr>
          <p:cNvPr id="3" name="Content Placeholder 2">
            <a:extLst>
              <a:ext uri="{FF2B5EF4-FFF2-40B4-BE49-F238E27FC236}">
                <a16:creationId xmlns:a16="http://schemas.microsoft.com/office/drawing/2014/main" id="{1C2FBA1E-E88B-1719-4797-23537B8E81BC}"/>
              </a:ext>
            </a:extLst>
          </p:cNvPr>
          <p:cNvSpPr>
            <a:spLocks noGrp="1"/>
          </p:cNvSpPr>
          <p:nvPr>
            <p:ph idx="1"/>
          </p:nvPr>
        </p:nvSpPr>
        <p:spPr>
          <a:xfrm>
            <a:off x="1154955" y="2603500"/>
            <a:ext cx="8296144" cy="823642"/>
          </a:xfrm>
        </p:spPr>
        <p:txBody>
          <a:bodyPr vert="horz" lIns="91440" tIns="45720" rIns="91440" bIns="45720" rtlCol="0" anchor="t">
            <a:normAutofit/>
          </a:bodyPr>
          <a:lstStyle/>
          <a:p>
            <a:r>
              <a:rPr lang="en-US" sz="2000" dirty="0"/>
              <a:t>Processing and data entry for over 76,000 records</a:t>
            </a:r>
          </a:p>
          <a:p>
            <a:endParaRPr lang="en-US" dirty="0"/>
          </a:p>
          <a:p>
            <a:endParaRPr lang="en-US" dirty="0"/>
          </a:p>
        </p:txBody>
      </p:sp>
      <p:pic>
        <p:nvPicPr>
          <p:cNvPr id="6" name="Picture 6">
            <a:extLst>
              <a:ext uri="{FF2B5EF4-FFF2-40B4-BE49-F238E27FC236}">
                <a16:creationId xmlns:a16="http://schemas.microsoft.com/office/drawing/2014/main" id="{EA5992F8-A7D9-E1B2-4F2C-75DD9C69B0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13985" y="3481038"/>
            <a:ext cx="4304371" cy="2860288"/>
          </a:xfrm>
          <a:prstGeom prst="rect">
            <a:avLst/>
          </a:prstGeom>
        </p:spPr>
      </p:pic>
      <p:pic>
        <p:nvPicPr>
          <p:cNvPr id="4" name="Picture 4">
            <a:extLst>
              <a:ext uri="{FF2B5EF4-FFF2-40B4-BE49-F238E27FC236}">
                <a16:creationId xmlns:a16="http://schemas.microsoft.com/office/drawing/2014/main" id="{57AF76DD-0B12-0004-D0EB-383E1704E1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59497" y="3478581"/>
            <a:ext cx="3783980" cy="2846618"/>
          </a:xfrm>
          <a:prstGeom prst="rect">
            <a:avLst/>
          </a:prstGeom>
        </p:spPr>
      </p:pic>
    </p:spTree>
    <p:extLst>
      <p:ext uri="{BB962C8B-B14F-4D97-AF65-F5344CB8AC3E}">
        <p14:creationId xmlns:p14="http://schemas.microsoft.com/office/powerpoint/2010/main" val="16050589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BCD59-DED3-3BCA-1B4F-2070578758DE}"/>
              </a:ext>
            </a:extLst>
          </p:cNvPr>
          <p:cNvSpPr>
            <a:spLocks noGrp="1"/>
          </p:cNvSpPr>
          <p:nvPr>
            <p:ph type="title"/>
          </p:nvPr>
        </p:nvSpPr>
        <p:spPr>
          <a:xfrm>
            <a:off x="1154953" y="973668"/>
            <a:ext cx="8761413" cy="706964"/>
          </a:xfrm>
        </p:spPr>
        <p:txBody>
          <a:bodyPr>
            <a:normAutofit/>
          </a:bodyPr>
          <a:lstStyle/>
          <a:p>
            <a:r>
              <a:rPr lang="en-US"/>
              <a:t>Projects: Early Land Records Project</a:t>
            </a:r>
          </a:p>
        </p:txBody>
      </p:sp>
      <p:sp>
        <p:nvSpPr>
          <p:cNvPr id="3" name="Content Placeholder 2">
            <a:extLst>
              <a:ext uri="{FF2B5EF4-FFF2-40B4-BE49-F238E27FC236}">
                <a16:creationId xmlns:a16="http://schemas.microsoft.com/office/drawing/2014/main" id="{1C2FBA1E-E88B-1719-4797-23537B8E81BC}"/>
              </a:ext>
            </a:extLst>
          </p:cNvPr>
          <p:cNvSpPr>
            <a:spLocks noGrp="1"/>
          </p:cNvSpPr>
          <p:nvPr>
            <p:ph idx="1"/>
          </p:nvPr>
        </p:nvSpPr>
        <p:spPr>
          <a:xfrm>
            <a:off x="690321" y="2491988"/>
            <a:ext cx="4373151" cy="1009496"/>
          </a:xfrm>
        </p:spPr>
        <p:txBody>
          <a:bodyPr vert="horz" lIns="91440" tIns="45720" rIns="91440" bIns="45720" rtlCol="0" anchor="ctr">
            <a:normAutofit/>
          </a:bodyPr>
          <a:lstStyle/>
          <a:p>
            <a:r>
              <a:rPr lang="en-US" sz="2000" dirty="0"/>
              <a:t>Digitization </a:t>
            </a:r>
          </a:p>
          <a:p>
            <a:endParaRPr lang="en-US" sz="1600"/>
          </a:p>
          <a:p>
            <a:endParaRPr lang="en-US" sz="1600"/>
          </a:p>
        </p:txBody>
      </p:sp>
      <p:pic>
        <p:nvPicPr>
          <p:cNvPr id="5" name="Picture 5">
            <a:extLst>
              <a:ext uri="{FF2B5EF4-FFF2-40B4-BE49-F238E27FC236}">
                <a16:creationId xmlns:a16="http://schemas.microsoft.com/office/drawing/2014/main" id="{AAA154C5-C9FE-1951-47A5-C52CE8856A6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7937" y="2930358"/>
            <a:ext cx="4741126" cy="4612137"/>
          </a:xfrm>
          <a:prstGeom prst="rect">
            <a:avLst/>
          </a:prstGeom>
        </p:spPr>
      </p:pic>
      <p:pic>
        <p:nvPicPr>
          <p:cNvPr id="6" name="Picture 8">
            <a:extLst>
              <a:ext uri="{FF2B5EF4-FFF2-40B4-BE49-F238E27FC236}">
                <a16:creationId xmlns:a16="http://schemas.microsoft.com/office/drawing/2014/main" id="{F047A1AD-A8EA-5EBC-4FC1-C36271A59D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51379" y="2496015"/>
            <a:ext cx="2674146" cy="5675971"/>
          </a:xfrm>
          <a:prstGeom prst="rect">
            <a:avLst/>
          </a:prstGeom>
        </p:spPr>
      </p:pic>
    </p:spTree>
    <p:extLst>
      <p:ext uri="{BB962C8B-B14F-4D97-AF65-F5344CB8AC3E}">
        <p14:creationId xmlns:p14="http://schemas.microsoft.com/office/powerpoint/2010/main" val="1794595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7762A-EE2D-42F0-BD2A-D845D1FB9C52}"/>
              </a:ext>
            </a:extLst>
          </p:cNvPr>
          <p:cNvSpPr>
            <a:spLocks noGrp="1"/>
          </p:cNvSpPr>
          <p:nvPr>
            <p:ph type="title"/>
          </p:nvPr>
        </p:nvSpPr>
        <p:spPr>
          <a:xfrm>
            <a:off x="1136428" y="627564"/>
            <a:ext cx="7474172" cy="1325563"/>
          </a:xfrm>
        </p:spPr>
        <p:txBody>
          <a:bodyPr>
            <a:normAutofit/>
          </a:bodyPr>
          <a:lstStyle/>
          <a:p>
            <a:r>
              <a:rPr lang="en-US" dirty="0"/>
              <a:t>Webinar Agenda</a:t>
            </a:r>
          </a:p>
        </p:txBody>
      </p:sp>
      <p:sp>
        <p:nvSpPr>
          <p:cNvPr id="3" name="Content Placeholder 2">
            <a:extLst>
              <a:ext uri="{FF2B5EF4-FFF2-40B4-BE49-F238E27FC236}">
                <a16:creationId xmlns:a16="http://schemas.microsoft.com/office/drawing/2014/main" id="{B34F6D18-2808-4918-9963-B4A4D11E8947}"/>
              </a:ext>
            </a:extLst>
          </p:cNvPr>
          <p:cNvSpPr>
            <a:spLocks noGrp="1"/>
          </p:cNvSpPr>
          <p:nvPr>
            <p:ph idx="1"/>
          </p:nvPr>
        </p:nvSpPr>
        <p:spPr>
          <a:xfrm>
            <a:off x="1136428" y="1953127"/>
            <a:ext cx="7350723" cy="3280859"/>
          </a:xfrm>
        </p:spPr>
        <p:txBody>
          <a:bodyPr anchor="ctr">
            <a:normAutofit/>
          </a:bodyPr>
          <a:lstStyle/>
          <a:p>
            <a:pPr marL="0" indent="0">
              <a:buNone/>
            </a:pPr>
            <a:r>
              <a:rPr lang="en-US" sz="1800" b="0" dirty="0"/>
              <a:t>Welcome and Overview</a:t>
            </a:r>
          </a:p>
          <a:p>
            <a:pPr marL="0" indent="0">
              <a:buNone/>
            </a:pPr>
            <a:r>
              <a:rPr lang="en-US" sz="1800" b="0" dirty="0"/>
              <a:t>Presentation:</a:t>
            </a:r>
          </a:p>
          <a:p>
            <a:pPr marL="0" indent="0">
              <a:buNone/>
            </a:pPr>
            <a:r>
              <a:rPr lang="en-US" sz="1800" b="0" dirty="0"/>
              <a:t>    New Jersey State Archives</a:t>
            </a:r>
          </a:p>
          <a:p>
            <a:pPr marL="0" indent="0">
              <a:buNone/>
            </a:pPr>
            <a:r>
              <a:rPr lang="en-US" sz="1800" b="0" dirty="0"/>
              <a:t>    New York State Archives </a:t>
            </a:r>
          </a:p>
          <a:p>
            <a:pPr marL="0" indent="0">
              <a:buNone/>
            </a:pPr>
            <a:r>
              <a:rPr lang="en-US" sz="1800" dirty="0"/>
              <a:t>     </a:t>
            </a:r>
            <a:r>
              <a:rPr lang="en-US" sz="1800" b="0" dirty="0"/>
              <a:t>Q and A</a:t>
            </a:r>
          </a:p>
          <a:p>
            <a:pPr marL="0" indent="0">
              <a:buNone/>
            </a:pPr>
            <a:r>
              <a:rPr lang="en-US" sz="1800" b="0" dirty="0"/>
              <a:t>Upcoming Programs and Webinars</a:t>
            </a:r>
            <a:endParaRPr lang="en-US" sz="600" dirty="0"/>
          </a:p>
          <a:p>
            <a:pPr marL="342900" indent="-342900">
              <a:buFont typeface="Arial" panose="020B0604020202020204" pitchFamily="34" charset="0"/>
              <a:buChar char="•"/>
            </a:pPr>
            <a:endParaRPr lang="en-US" sz="600" dirty="0"/>
          </a:p>
          <a:p>
            <a:endParaRPr lang="en-US" sz="600" dirty="0"/>
          </a:p>
        </p:txBody>
      </p:sp>
      <p:sp>
        <p:nvSpPr>
          <p:cNvPr id="4" name="Footer Placeholder 3">
            <a:extLst>
              <a:ext uri="{FF2B5EF4-FFF2-40B4-BE49-F238E27FC236}">
                <a16:creationId xmlns:a16="http://schemas.microsoft.com/office/drawing/2014/main" id="{8509216D-9460-4B6A-860C-77D2A2C1A422}"/>
              </a:ext>
            </a:extLst>
          </p:cNvPr>
          <p:cNvSpPr>
            <a:spLocks noGrp="1"/>
          </p:cNvSpPr>
          <p:nvPr>
            <p:ph type="ftr" sz="quarter" idx="11"/>
          </p:nvPr>
        </p:nvSpPr>
        <p:spPr>
          <a:xfrm>
            <a:off x="1103859" y="6356350"/>
            <a:ext cx="4894169" cy="365125"/>
          </a:xfrm>
        </p:spPr>
        <p:txBody>
          <a:bodyPr>
            <a:normAutofit/>
          </a:bodyPr>
          <a:lstStyle/>
          <a:p>
            <a:pPr algn="l">
              <a:spcAft>
                <a:spcPts val="600"/>
              </a:spcAft>
            </a:pPr>
            <a:r>
              <a:rPr lang="en-US" sz="1050" dirty="0">
                <a:solidFill>
                  <a:schemeClr val="tx1">
                    <a:lumMod val="75000"/>
                    <a:lumOff val="25000"/>
                  </a:schemeClr>
                </a:solidFill>
              </a:rPr>
              <a:t>October 27, 2022</a:t>
            </a:r>
          </a:p>
        </p:txBody>
      </p:sp>
      <p:sp>
        <p:nvSpPr>
          <p:cNvPr id="34" name="Rectangle 33">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AF0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drawing of a face&#10;&#10;Description automatically generated">
            <a:extLst>
              <a:ext uri="{FF2B5EF4-FFF2-40B4-BE49-F238E27FC236}">
                <a16:creationId xmlns:a16="http://schemas.microsoft.com/office/drawing/2014/main" id="{21E1F837-D7FA-4156-A7B9-BCB013DE01B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43649" y="2857501"/>
            <a:ext cx="1283674" cy="1142998"/>
          </a:xfrm>
          <a:prstGeom prst="rect">
            <a:avLst/>
          </a:prstGeom>
        </p:spPr>
      </p:pic>
    </p:spTree>
    <p:extLst>
      <p:ext uri="{BB962C8B-B14F-4D97-AF65-F5344CB8AC3E}">
        <p14:creationId xmlns:p14="http://schemas.microsoft.com/office/powerpoint/2010/main" val="511549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BCD59-DED3-3BCA-1B4F-2070578758DE}"/>
              </a:ext>
            </a:extLst>
          </p:cNvPr>
          <p:cNvSpPr>
            <a:spLocks noGrp="1"/>
          </p:cNvSpPr>
          <p:nvPr>
            <p:ph type="title"/>
          </p:nvPr>
        </p:nvSpPr>
        <p:spPr>
          <a:xfrm>
            <a:off x="1154953" y="973668"/>
            <a:ext cx="8761413" cy="706964"/>
          </a:xfrm>
        </p:spPr>
        <p:txBody>
          <a:bodyPr>
            <a:normAutofit/>
          </a:bodyPr>
          <a:lstStyle/>
          <a:p>
            <a:r>
              <a:rPr lang="en-US"/>
              <a:t>Projects: Early Land Records Project</a:t>
            </a:r>
          </a:p>
        </p:txBody>
      </p:sp>
      <p:sp>
        <p:nvSpPr>
          <p:cNvPr id="3" name="Content Placeholder 2">
            <a:extLst>
              <a:ext uri="{FF2B5EF4-FFF2-40B4-BE49-F238E27FC236}">
                <a16:creationId xmlns:a16="http://schemas.microsoft.com/office/drawing/2014/main" id="{1C2FBA1E-E88B-1719-4797-23537B8E81BC}"/>
              </a:ext>
            </a:extLst>
          </p:cNvPr>
          <p:cNvSpPr>
            <a:spLocks noGrp="1"/>
          </p:cNvSpPr>
          <p:nvPr>
            <p:ph idx="1"/>
          </p:nvPr>
        </p:nvSpPr>
        <p:spPr>
          <a:xfrm>
            <a:off x="690321" y="2491988"/>
            <a:ext cx="5218785" cy="1009496"/>
          </a:xfrm>
        </p:spPr>
        <p:txBody>
          <a:bodyPr vert="horz" lIns="91440" tIns="45720" rIns="91440" bIns="45720" rtlCol="0" anchor="ctr">
            <a:normAutofit/>
          </a:bodyPr>
          <a:lstStyle/>
          <a:p>
            <a:r>
              <a:rPr lang="en-US" sz="2000" dirty="0"/>
              <a:t>Conservation – Before and After</a:t>
            </a:r>
          </a:p>
          <a:p>
            <a:endParaRPr lang="en-US" sz="1600"/>
          </a:p>
          <a:p>
            <a:endParaRPr lang="en-US" sz="1600"/>
          </a:p>
        </p:txBody>
      </p:sp>
      <p:pic>
        <p:nvPicPr>
          <p:cNvPr id="4" name="Picture 6">
            <a:extLst>
              <a:ext uri="{FF2B5EF4-FFF2-40B4-BE49-F238E27FC236}">
                <a16:creationId xmlns:a16="http://schemas.microsoft.com/office/drawing/2014/main" id="{7833DB54-00A9-C36E-8085-12CF689AF8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1985" y="3001797"/>
            <a:ext cx="5930590" cy="3772308"/>
          </a:xfrm>
          <a:prstGeom prst="rect">
            <a:avLst/>
          </a:prstGeom>
        </p:spPr>
      </p:pic>
      <p:pic>
        <p:nvPicPr>
          <p:cNvPr id="7" name="Picture 7">
            <a:extLst>
              <a:ext uri="{FF2B5EF4-FFF2-40B4-BE49-F238E27FC236}">
                <a16:creationId xmlns:a16="http://schemas.microsoft.com/office/drawing/2014/main" id="{BB155F33-AF98-3652-B380-ED54FDF5EC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42718" y="3050165"/>
            <a:ext cx="4415883" cy="3675569"/>
          </a:xfrm>
          <a:prstGeom prst="rect">
            <a:avLst/>
          </a:prstGeom>
        </p:spPr>
      </p:pic>
    </p:spTree>
    <p:extLst>
      <p:ext uri="{BB962C8B-B14F-4D97-AF65-F5344CB8AC3E}">
        <p14:creationId xmlns:p14="http://schemas.microsoft.com/office/powerpoint/2010/main" val="2834001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BCD59-DED3-3BCA-1B4F-2070578758DE}"/>
              </a:ext>
            </a:extLst>
          </p:cNvPr>
          <p:cNvSpPr>
            <a:spLocks noGrp="1"/>
          </p:cNvSpPr>
          <p:nvPr>
            <p:ph type="title"/>
          </p:nvPr>
        </p:nvSpPr>
        <p:spPr>
          <a:xfrm>
            <a:off x="1154953" y="973668"/>
            <a:ext cx="8761413" cy="706964"/>
          </a:xfrm>
        </p:spPr>
        <p:txBody>
          <a:bodyPr>
            <a:normAutofit/>
          </a:bodyPr>
          <a:lstStyle/>
          <a:p>
            <a:r>
              <a:rPr lang="en-US"/>
              <a:t>Projects: Early Land Records Project</a:t>
            </a:r>
          </a:p>
        </p:txBody>
      </p:sp>
      <p:sp>
        <p:nvSpPr>
          <p:cNvPr id="3" name="Content Placeholder 2">
            <a:extLst>
              <a:ext uri="{FF2B5EF4-FFF2-40B4-BE49-F238E27FC236}">
                <a16:creationId xmlns:a16="http://schemas.microsoft.com/office/drawing/2014/main" id="{1C2FBA1E-E88B-1719-4797-23537B8E81BC}"/>
              </a:ext>
            </a:extLst>
          </p:cNvPr>
          <p:cNvSpPr>
            <a:spLocks noGrp="1"/>
          </p:cNvSpPr>
          <p:nvPr>
            <p:ph idx="1"/>
          </p:nvPr>
        </p:nvSpPr>
        <p:spPr>
          <a:xfrm>
            <a:off x="690321" y="2491988"/>
            <a:ext cx="5218785" cy="1009496"/>
          </a:xfrm>
        </p:spPr>
        <p:txBody>
          <a:bodyPr vert="horz" lIns="91440" tIns="45720" rIns="91440" bIns="45720" rtlCol="0" anchor="ctr">
            <a:normAutofit/>
          </a:bodyPr>
          <a:lstStyle/>
          <a:p>
            <a:r>
              <a:rPr lang="en-US" sz="2000" dirty="0"/>
              <a:t>Unexpected Finds</a:t>
            </a:r>
          </a:p>
          <a:p>
            <a:pPr marL="0" indent="0">
              <a:buNone/>
            </a:pPr>
            <a:endParaRPr lang="en-US" sz="1600"/>
          </a:p>
          <a:p>
            <a:endParaRPr lang="en-US" sz="1600"/>
          </a:p>
        </p:txBody>
      </p:sp>
      <p:pic>
        <p:nvPicPr>
          <p:cNvPr id="8" name="Picture 8">
            <a:extLst>
              <a:ext uri="{FF2B5EF4-FFF2-40B4-BE49-F238E27FC236}">
                <a16:creationId xmlns:a16="http://schemas.microsoft.com/office/drawing/2014/main" id="{E6DEEE4F-CC39-67BC-388A-58D0D785BB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98059" y="2996666"/>
            <a:ext cx="4062760" cy="2379375"/>
          </a:xfrm>
          <a:prstGeom prst="rect">
            <a:avLst/>
          </a:prstGeom>
          <a:ln>
            <a:solidFill>
              <a:schemeClr val="tx1"/>
            </a:solidFill>
          </a:ln>
        </p:spPr>
      </p:pic>
      <p:pic>
        <p:nvPicPr>
          <p:cNvPr id="9" name="Picture 9">
            <a:extLst>
              <a:ext uri="{FF2B5EF4-FFF2-40B4-BE49-F238E27FC236}">
                <a16:creationId xmlns:a16="http://schemas.microsoft.com/office/drawing/2014/main" id="{E09B6BB5-609B-6F1C-E9C2-702098262B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6522" y="2964321"/>
            <a:ext cx="5298687" cy="3689283"/>
          </a:xfrm>
          <a:prstGeom prst="rect">
            <a:avLst/>
          </a:prstGeom>
        </p:spPr>
      </p:pic>
      <p:pic>
        <p:nvPicPr>
          <p:cNvPr id="6" name="Picture 7">
            <a:extLst>
              <a:ext uri="{FF2B5EF4-FFF2-40B4-BE49-F238E27FC236}">
                <a16:creationId xmlns:a16="http://schemas.microsoft.com/office/drawing/2014/main" id="{48A4C6E8-D90A-0468-8CC7-EF135E35E61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64351" y="4554030"/>
            <a:ext cx="2743200" cy="2098913"/>
          </a:xfrm>
          <a:prstGeom prst="rect">
            <a:avLst/>
          </a:prstGeom>
          <a:ln>
            <a:solidFill>
              <a:schemeClr val="tx1"/>
            </a:solidFill>
          </a:ln>
        </p:spPr>
      </p:pic>
    </p:spTree>
    <p:extLst>
      <p:ext uri="{BB962C8B-B14F-4D97-AF65-F5344CB8AC3E}">
        <p14:creationId xmlns:p14="http://schemas.microsoft.com/office/powerpoint/2010/main" val="15917917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 name="Group 12">
            <a:extLst>
              <a:ext uri="{FF2B5EF4-FFF2-40B4-BE49-F238E27FC236}">
                <a16:creationId xmlns:a16="http://schemas.microsoft.com/office/drawing/2014/main" id="{5A992EA8-A2AE-480C-BFF9-7B13464397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4" name="Rectangle 13">
              <a:extLst>
                <a:ext uri="{FF2B5EF4-FFF2-40B4-BE49-F238E27FC236}">
                  <a16:creationId xmlns:a16="http://schemas.microsoft.com/office/drawing/2014/main" id="{0F6F97DA-7406-453D-9AB4-28B0891BB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cstate="email">
                <a:duotone>
                  <a:schemeClr val="dk2">
                    <a:shade val="62000"/>
                    <a:hueMod val="108000"/>
                    <a:satMod val="164000"/>
                    <a:lumMod val="69000"/>
                  </a:schemeClr>
                  <a:schemeClr val="dk2">
                    <a:tint val="96000"/>
                    <a:hueMod val="90000"/>
                    <a:satMod val="130000"/>
                    <a:lumMod val="134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a:extLst>
                <a:ext uri="{FF2B5EF4-FFF2-40B4-BE49-F238E27FC236}">
                  <a16:creationId xmlns:a16="http://schemas.microsoft.com/office/drawing/2014/main" id="{31D171A9-30C8-4156-8EAF-50888EBE7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C52A6C74-8DC4-4902-962C-0DAFD7F9B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a:extLst>
                <a:ext uri="{FF2B5EF4-FFF2-40B4-BE49-F238E27FC236}">
                  <a16:creationId xmlns:a16="http://schemas.microsoft.com/office/drawing/2014/main" id="{D34C65DE-5132-426E-9E92-81CB9EFF8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a:extLst>
                <a:ext uri="{FF2B5EF4-FFF2-40B4-BE49-F238E27FC236}">
                  <a16:creationId xmlns:a16="http://schemas.microsoft.com/office/drawing/2014/main" id="{463FE9C4-150E-4C97-A21E-53B7CD261A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a:extLst>
                <a:ext uri="{FF2B5EF4-FFF2-40B4-BE49-F238E27FC236}">
                  <a16:creationId xmlns:a16="http://schemas.microsoft.com/office/drawing/2014/main" id="{F4DD7FA2-5B3A-4DD2-BA1A-735CC86BAA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a:extLst>
                <a:ext uri="{FF2B5EF4-FFF2-40B4-BE49-F238E27FC236}">
                  <a16:creationId xmlns:a16="http://schemas.microsoft.com/office/drawing/2014/main" id="{B11D6824-D097-439B-9956-5436E5111A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9" name="Rectangle 21">
            <a:extLst>
              <a:ext uri="{FF2B5EF4-FFF2-40B4-BE49-F238E27FC236}">
                <a16:creationId xmlns:a16="http://schemas.microsoft.com/office/drawing/2014/main" id="{5669AB50-4CAD-4D10-A09A-A0C01AF9E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9319BB1-00CA-B839-52B5-B591B96E6752}"/>
              </a:ext>
            </a:extLst>
          </p:cNvPr>
          <p:cNvSpPr>
            <a:spLocks noGrp="1"/>
          </p:cNvSpPr>
          <p:nvPr>
            <p:ph type="title"/>
          </p:nvPr>
        </p:nvSpPr>
        <p:spPr>
          <a:xfrm>
            <a:off x="6441627" y="1113062"/>
            <a:ext cx="5101443" cy="3281957"/>
          </a:xfrm>
        </p:spPr>
        <p:txBody>
          <a:bodyPr vert="horz" lIns="91440" tIns="45720" rIns="91440" bIns="45720" rtlCol="0" anchor="b">
            <a:normAutofit/>
          </a:bodyPr>
          <a:lstStyle/>
          <a:p>
            <a:r>
              <a:rPr lang="en-US" sz="5400" b="0" i="0" kern="1200" dirty="0">
                <a:solidFill>
                  <a:schemeClr val="bg2"/>
                </a:solidFill>
                <a:latin typeface="+mj-lt"/>
                <a:ea typeface="+mj-ea"/>
                <a:cs typeface="+mj-cs"/>
              </a:rPr>
              <a:t>THANK YOU!</a:t>
            </a:r>
          </a:p>
        </p:txBody>
      </p:sp>
      <p:pic>
        <p:nvPicPr>
          <p:cNvPr id="8" name="Picture 8">
            <a:extLst>
              <a:ext uri="{FF2B5EF4-FFF2-40B4-BE49-F238E27FC236}">
                <a16:creationId xmlns:a16="http://schemas.microsoft.com/office/drawing/2014/main" id="{D13D88A7-BB0A-E624-93D9-2186B692EE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01967" y="1113063"/>
            <a:ext cx="3686499" cy="4628758"/>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37745911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42BEC2A9-FC86-452D-B671-C0C9453C08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86200" y="1371601"/>
            <a:ext cx="4568952" cy="3701429"/>
          </a:xfrm>
          <a:prstGeom prst="rect">
            <a:avLst/>
          </a:prstGeom>
        </p:spPr>
      </p:pic>
    </p:spTree>
    <p:extLst>
      <p:ext uri="{BB962C8B-B14F-4D97-AF65-F5344CB8AC3E}">
        <p14:creationId xmlns:p14="http://schemas.microsoft.com/office/powerpoint/2010/main" val="26640308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2601" y="304800"/>
            <a:ext cx="8787309" cy="5877372"/>
          </a:xfrm>
          <a:prstGeom prst="rect">
            <a:avLst/>
          </a:prstGeom>
        </p:spPr>
      </p:pic>
    </p:spTree>
    <p:extLst>
      <p:ext uri="{BB962C8B-B14F-4D97-AF65-F5344CB8AC3E}">
        <p14:creationId xmlns:p14="http://schemas.microsoft.com/office/powerpoint/2010/main" val="569498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B1BC5-C758-4BB6-87CE-150E6511FD64}"/>
              </a:ext>
            </a:extLst>
          </p:cNvPr>
          <p:cNvSpPr>
            <a:spLocks noGrp="1"/>
          </p:cNvSpPr>
          <p:nvPr>
            <p:ph type="title"/>
          </p:nvPr>
        </p:nvSpPr>
        <p:spPr/>
        <p:txBody>
          <a:bodyPr/>
          <a:lstStyle/>
          <a:p>
            <a:r>
              <a:rPr lang="en-US" dirty="0"/>
              <a:t>Background</a:t>
            </a:r>
          </a:p>
        </p:txBody>
      </p:sp>
      <p:sp>
        <p:nvSpPr>
          <p:cNvPr id="3" name="Content Placeholder 2">
            <a:extLst>
              <a:ext uri="{FF2B5EF4-FFF2-40B4-BE49-F238E27FC236}">
                <a16:creationId xmlns:a16="http://schemas.microsoft.com/office/drawing/2014/main" id="{C013696B-0B04-447B-8DB1-FA74BB7DBAEE}"/>
              </a:ext>
            </a:extLst>
          </p:cNvPr>
          <p:cNvSpPr>
            <a:spLocks noGrp="1"/>
          </p:cNvSpPr>
          <p:nvPr>
            <p:ph idx="1"/>
          </p:nvPr>
        </p:nvSpPr>
        <p:spPr/>
        <p:txBody>
          <a:bodyPr>
            <a:normAutofit lnSpcReduction="10000"/>
          </a:bodyPr>
          <a:lstStyle/>
          <a:p>
            <a:r>
              <a:rPr lang="en-US" dirty="0"/>
              <a:t>Established in 1971 as a component of the State Education Department</a:t>
            </a:r>
          </a:p>
          <a:p>
            <a:r>
              <a:rPr lang="en-US" dirty="0"/>
              <a:t>Governed by the Board of Regents who oversee all educational and knowledge preservation institutions in New York including the State Museum and State Library</a:t>
            </a:r>
          </a:p>
          <a:p>
            <a:r>
              <a:rPr lang="en-US" dirty="0"/>
              <a:t>First state archivist, Edward Weldon, was appointed in 1973.</a:t>
            </a:r>
          </a:p>
          <a:p>
            <a:r>
              <a:rPr lang="en-US" dirty="0"/>
              <a:t>Archival facility opened in 1978</a:t>
            </a:r>
          </a:p>
          <a:p>
            <a:r>
              <a:rPr lang="en-US" dirty="0"/>
              <a:t>Major program expansion in 1987 and 1988 under Larry Hackman</a:t>
            </a:r>
          </a:p>
        </p:txBody>
      </p:sp>
    </p:spTree>
    <p:extLst>
      <p:ext uri="{BB962C8B-B14F-4D97-AF65-F5344CB8AC3E}">
        <p14:creationId xmlns:p14="http://schemas.microsoft.com/office/powerpoint/2010/main" val="8998062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436D6-E34F-4896-B7C8-9A7B3AD8ACBE}"/>
              </a:ext>
            </a:extLst>
          </p:cNvPr>
          <p:cNvSpPr>
            <a:spLocks noGrp="1"/>
          </p:cNvSpPr>
          <p:nvPr>
            <p:ph type="title"/>
          </p:nvPr>
        </p:nvSpPr>
        <p:spPr/>
        <p:txBody>
          <a:bodyPr/>
          <a:lstStyle/>
          <a:p>
            <a:r>
              <a:rPr lang="en-US" dirty="0"/>
              <a:t>NYS Archives Organization</a:t>
            </a:r>
          </a:p>
        </p:txBody>
      </p:sp>
      <p:sp>
        <p:nvSpPr>
          <p:cNvPr id="3" name="Content Placeholder 2">
            <a:extLst>
              <a:ext uri="{FF2B5EF4-FFF2-40B4-BE49-F238E27FC236}">
                <a16:creationId xmlns:a16="http://schemas.microsoft.com/office/drawing/2014/main" id="{F81B2CBD-27F8-45FE-95D8-E12AF7793526}"/>
              </a:ext>
            </a:extLst>
          </p:cNvPr>
          <p:cNvSpPr>
            <a:spLocks noGrp="1"/>
          </p:cNvSpPr>
          <p:nvPr>
            <p:ph idx="1"/>
          </p:nvPr>
        </p:nvSpPr>
        <p:spPr/>
        <p:txBody>
          <a:bodyPr/>
          <a:lstStyle/>
          <a:p>
            <a:r>
              <a:rPr lang="en-US" dirty="0"/>
              <a:t>Three major components</a:t>
            </a:r>
          </a:p>
          <a:p>
            <a:pPr lvl="1"/>
            <a:r>
              <a:rPr lang="en-US" dirty="0"/>
              <a:t>Government Records Services</a:t>
            </a:r>
          </a:p>
          <a:p>
            <a:pPr lvl="1"/>
            <a:r>
              <a:rPr lang="en-US" dirty="0"/>
              <a:t>Archival Services</a:t>
            </a:r>
          </a:p>
          <a:p>
            <a:pPr lvl="1"/>
            <a:r>
              <a:rPr lang="en-US" dirty="0"/>
              <a:t>Archives Partnership Trust</a:t>
            </a:r>
          </a:p>
          <a:p>
            <a:r>
              <a:rPr lang="en-US" dirty="0"/>
              <a:t>75 Full time staff</a:t>
            </a:r>
          </a:p>
          <a:p>
            <a:r>
              <a:rPr lang="en-US" dirty="0"/>
              <a:t>$14M annual budget</a:t>
            </a:r>
          </a:p>
          <a:p>
            <a:r>
              <a:rPr lang="en-US" dirty="0"/>
              <a:t>Primary facility in downtown Albany</a:t>
            </a:r>
          </a:p>
        </p:txBody>
      </p:sp>
    </p:spTree>
    <p:extLst>
      <p:ext uri="{BB962C8B-B14F-4D97-AF65-F5344CB8AC3E}">
        <p14:creationId xmlns:p14="http://schemas.microsoft.com/office/powerpoint/2010/main" val="22373331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1F8D2-B146-4AAA-A4CC-13FDEB31F406}"/>
              </a:ext>
            </a:extLst>
          </p:cNvPr>
          <p:cNvSpPr>
            <a:spLocks noGrp="1"/>
          </p:cNvSpPr>
          <p:nvPr>
            <p:ph type="title"/>
          </p:nvPr>
        </p:nvSpPr>
        <p:spPr/>
        <p:txBody>
          <a:bodyPr/>
          <a:lstStyle/>
          <a:p>
            <a:r>
              <a:rPr lang="en-US" dirty="0"/>
              <a:t>NYS Archives Organization</a:t>
            </a:r>
          </a:p>
        </p:txBody>
      </p:sp>
      <p:sp>
        <p:nvSpPr>
          <p:cNvPr id="3" name="Content Placeholder 2">
            <a:extLst>
              <a:ext uri="{FF2B5EF4-FFF2-40B4-BE49-F238E27FC236}">
                <a16:creationId xmlns:a16="http://schemas.microsoft.com/office/drawing/2014/main" id="{25905BAB-3BC6-467D-B074-03EA417F85F9}"/>
              </a:ext>
            </a:extLst>
          </p:cNvPr>
          <p:cNvSpPr>
            <a:spLocks noGrp="1"/>
          </p:cNvSpPr>
          <p:nvPr>
            <p:ph idx="1"/>
          </p:nvPr>
        </p:nvSpPr>
        <p:spPr/>
        <p:txBody>
          <a:bodyPr/>
          <a:lstStyle/>
          <a:p>
            <a:r>
              <a:rPr lang="en-US" dirty="0"/>
              <a:t>Archival Services Division</a:t>
            </a:r>
          </a:p>
          <a:p>
            <a:pPr lvl="1"/>
            <a:r>
              <a:rPr lang="en-US" dirty="0"/>
              <a:t>Administers the archival records of the State</a:t>
            </a:r>
          </a:p>
          <a:p>
            <a:pPr lvl="1"/>
            <a:r>
              <a:rPr lang="en-US" dirty="0"/>
              <a:t>Focused on state government records.  We have limited responsibility for private or local government records</a:t>
            </a:r>
          </a:p>
          <a:p>
            <a:pPr lvl="1"/>
            <a:r>
              <a:rPr lang="en-US" dirty="0"/>
              <a:t>33 miles of records dating from 1630 to today</a:t>
            </a:r>
          </a:p>
          <a:p>
            <a:pPr lvl="1"/>
            <a:r>
              <a:rPr lang="en-US" dirty="0"/>
              <a:t>Approximately 10 tb of digital records</a:t>
            </a:r>
          </a:p>
          <a:p>
            <a:pPr lvl="1"/>
            <a:r>
              <a:rPr lang="en-US" dirty="0"/>
              <a:t>Extensive online resources for discovery</a:t>
            </a:r>
          </a:p>
          <a:p>
            <a:pPr lvl="1"/>
            <a:r>
              <a:rPr lang="en-US" dirty="0"/>
              <a:t>Support for 2000 repositories statewide</a:t>
            </a:r>
          </a:p>
        </p:txBody>
      </p:sp>
    </p:spTree>
    <p:extLst>
      <p:ext uri="{BB962C8B-B14F-4D97-AF65-F5344CB8AC3E}">
        <p14:creationId xmlns:p14="http://schemas.microsoft.com/office/powerpoint/2010/main" val="5924855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1" y="0"/>
            <a:ext cx="4761287" cy="6858000"/>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00201" y="0"/>
            <a:ext cx="4840941" cy="6858000"/>
          </a:xfrm>
          <a:prstGeom prst="rect">
            <a:avLst/>
          </a:prstGeom>
        </p:spPr>
      </p:pic>
    </p:spTree>
    <p:extLst>
      <p:ext uri="{BB962C8B-B14F-4D97-AF65-F5344CB8AC3E}">
        <p14:creationId xmlns:p14="http://schemas.microsoft.com/office/powerpoint/2010/main" val="10098521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49704" y="0"/>
            <a:ext cx="9092593" cy="6858000"/>
          </a:xfrm>
          <a:prstGeom prst="rect">
            <a:avLst/>
          </a:prstGeom>
        </p:spPr>
      </p:pic>
    </p:spTree>
    <p:extLst>
      <p:ext uri="{BB962C8B-B14F-4D97-AF65-F5344CB8AC3E}">
        <p14:creationId xmlns:p14="http://schemas.microsoft.com/office/powerpoint/2010/main" val="2424387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7762A-EE2D-42F0-BD2A-D845D1FB9C52}"/>
              </a:ext>
            </a:extLst>
          </p:cNvPr>
          <p:cNvSpPr>
            <a:spLocks noGrp="1"/>
          </p:cNvSpPr>
          <p:nvPr>
            <p:ph type="title"/>
          </p:nvPr>
        </p:nvSpPr>
        <p:spPr>
          <a:xfrm>
            <a:off x="993553" y="75592"/>
            <a:ext cx="7474172" cy="1325563"/>
          </a:xfrm>
        </p:spPr>
        <p:txBody>
          <a:bodyPr>
            <a:normAutofit/>
          </a:bodyPr>
          <a:lstStyle/>
          <a:p>
            <a:r>
              <a:rPr lang="en-US" dirty="0"/>
              <a:t>Speakers</a:t>
            </a:r>
          </a:p>
        </p:txBody>
      </p:sp>
      <p:sp>
        <p:nvSpPr>
          <p:cNvPr id="4" name="Footer Placeholder 3">
            <a:extLst>
              <a:ext uri="{FF2B5EF4-FFF2-40B4-BE49-F238E27FC236}">
                <a16:creationId xmlns:a16="http://schemas.microsoft.com/office/drawing/2014/main" id="{8509216D-9460-4B6A-860C-77D2A2C1A422}"/>
              </a:ext>
            </a:extLst>
          </p:cNvPr>
          <p:cNvSpPr>
            <a:spLocks noGrp="1"/>
          </p:cNvSpPr>
          <p:nvPr>
            <p:ph type="ftr" sz="quarter" idx="11"/>
          </p:nvPr>
        </p:nvSpPr>
        <p:spPr>
          <a:xfrm>
            <a:off x="1103859" y="6356350"/>
            <a:ext cx="4894169" cy="365125"/>
          </a:xfrm>
        </p:spPr>
        <p:txBody>
          <a:bodyPr>
            <a:normAutofit/>
          </a:bodyPr>
          <a:lstStyle/>
          <a:p>
            <a:pPr algn="l">
              <a:spcAft>
                <a:spcPts val="600"/>
              </a:spcAft>
            </a:pPr>
            <a:r>
              <a:rPr lang="en-US" sz="1050" dirty="0">
                <a:solidFill>
                  <a:schemeClr val="tx1">
                    <a:lumMod val="75000"/>
                    <a:lumOff val="25000"/>
                  </a:schemeClr>
                </a:solidFill>
              </a:rPr>
              <a:t>October 27,  2022</a:t>
            </a:r>
          </a:p>
        </p:txBody>
      </p:sp>
      <p:sp>
        <p:nvSpPr>
          <p:cNvPr id="34" name="Rectangle 33">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AF0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drawing of a face&#10;&#10;Description automatically generated">
            <a:extLst>
              <a:ext uri="{FF2B5EF4-FFF2-40B4-BE49-F238E27FC236}">
                <a16:creationId xmlns:a16="http://schemas.microsoft.com/office/drawing/2014/main" id="{21E1F837-D7FA-4156-A7B9-BCB013DE01B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43649" y="2857501"/>
            <a:ext cx="1283674" cy="1142998"/>
          </a:xfrm>
          <a:prstGeom prst="rect">
            <a:avLst/>
          </a:prstGeom>
        </p:spPr>
      </p:pic>
      <p:sp>
        <p:nvSpPr>
          <p:cNvPr id="14" name="TextBox 13">
            <a:extLst>
              <a:ext uri="{FF2B5EF4-FFF2-40B4-BE49-F238E27FC236}">
                <a16:creationId xmlns:a16="http://schemas.microsoft.com/office/drawing/2014/main" id="{D8610A13-0102-4C33-B6D7-DAEF103204EE}"/>
              </a:ext>
            </a:extLst>
          </p:cNvPr>
          <p:cNvSpPr txBox="1"/>
          <p:nvPr/>
        </p:nvSpPr>
        <p:spPr>
          <a:xfrm>
            <a:off x="278682" y="4497042"/>
            <a:ext cx="2597524" cy="923330"/>
          </a:xfrm>
          <a:prstGeom prst="rect">
            <a:avLst/>
          </a:prstGeom>
          <a:noFill/>
        </p:spPr>
        <p:txBody>
          <a:bodyPr wrap="square" rtlCol="0">
            <a:spAutoFit/>
          </a:bodyPr>
          <a:lstStyle/>
          <a:p>
            <a:r>
              <a:rPr lang="en-US" dirty="0"/>
              <a:t>Joseph </a:t>
            </a:r>
            <a:r>
              <a:rPr lang="en-US" dirty="0" err="1"/>
              <a:t>Klett</a:t>
            </a:r>
            <a:endParaRPr lang="en-US" dirty="0"/>
          </a:p>
          <a:p>
            <a:r>
              <a:rPr lang="en-US" dirty="0"/>
              <a:t>State Archivist</a:t>
            </a:r>
          </a:p>
          <a:p>
            <a:r>
              <a:rPr lang="en-US" dirty="0"/>
              <a:t>New Jersey State Archives</a:t>
            </a:r>
          </a:p>
        </p:txBody>
      </p:sp>
      <p:sp>
        <p:nvSpPr>
          <p:cNvPr id="21" name="TextBox 20">
            <a:extLst>
              <a:ext uri="{FF2B5EF4-FFF2-40B4-BE49-F238E27FC236}">
                <a16:creationId xmlns:a16="http://schemas.microsoft.com/office/drawing/2014/main" id="{D5125647-4FB4-A558-9766-1429C25471A6}"/>
              </a:ext>
            </a:extLst>
          </p:cNvPr>
          <p:cNvSpPr txBox="1"/>
          <p:nvPr/>
        </p:nvSpPr>
        <p:spPr>
          <a:xfrm>
            <a:off x="3276601" y="4621768"/>
            <a:ext cx="2594083" cy="1200329"/>
          </a:xfrm>
          <a:prstGeom prst="rect">
            <a:avLst/>
          </a:prstGeom>
          <a:noFill/>
        </p:spPr>
        <p:txBody>
          <a:bodyPr wrap="square" rtlCol="0">
            <a:spAutoFit/>
          </a:bodyPr>
          <a:lstStyle/>
          <a:p>
            <a:r>
              <a:rPr lang="en-US" dirty="0"/>
              <a:t>Veronica Calder</a:t>
            </a:r>
          </a:p>
          <a:p>
            <a:r>
              <a:rPr lang="en-US" dirty="0"/>
              <a:t>Archivist</a:t>
            </a:r>
          </a:p>
          <a:p>
            <a:r>
              <a:rPr lang="en-US" dirty="0"/>
              <a:t>New Jersey State Archives</a:t>
            </a:r>
          </a:p>
          <a:p>
            <a:endParaRPr lang="en-US" dirty="0"/>
          </a:p>
        </p:txBody>
      </p:sp>
      <p:pic>
        <p:nvPicPr>
          <p:cNvPr id="5" name="Picture 4">
            <a:extLst>
              <a:ext uri="{FF2B5EF4-FFF2-40B4-BE49-F238E27FC236}">
                <a16:creationId xmlns:a16="http://schemas.microsoft.com/office/drawing/2014/main" id="{8CB7E131-EC27-5970-F41D-FD8889F1D2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1" y="1437385"/>
            <a:ext cx="2594083" cy="2710070"/>
          </a:xfrm>
          <a:prstGeom prst="rect">
            <a:avLst/>
          </a:prstGeom>
        </p:spPr>
      </p:pic>
      <p:pic>
        <p:nvPicPr>
          <p:cNvPr id="8" name="Picture 7">
            <a:extLst>
              <a:ext uri="{FF2B5EF4-FFF2-40B4-BE49-F238E27FC236}">
                <a16:creationId xmlns:a16="http://schemas.microsoft.com/office/drawing/2014/main" id="{F0C4800D-E46D-0B88-1F1C-4AB4C129EE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148" y="1437628"/>
            <a:ext cx="2623058" cy="2710070"/>
          </a:xfrm>
          <a:prstGeom prst="rect">
            <a:avLst/>
          </a:prstGeom>
        </p:spPr>
      </p:pic>
      <p:sp>
        <p:nvSpPr>
          <p:cNvPr id="9" name="TextBox 8">
            <a:extLst>
              <a:ext uri="{FF2B5EF4-FFF2-40B4-BE49-F238E27FC236}">
                <a16:creationId xmlns:a16="http://schemas.microsoft.com/office/drawing/2014/main" id="{AEB4EF02-6FC0-234C-462B-B2F586953E93}"/>
              </a:ext>
            </a:extLst>
          </p:cNvPr>
          <p:cNvSpPr txBox="1"/>
          <p:nvPr/>
        </p:nvSpPr>
        <p:spPr>
          <a:xfrm>
            <a:off x="6321318" y="4621767"/>
            <a:ext cx="2594083" cy="1200329"/>
          </a:xfrm>
          <a:prstGeom prst="rect">
            <a:avLst/>
          </a:prstGeom>
          <a:noFill/>
        </p:spPr>
        <p:txBody>
          <a:bodyPr wrap="square" rtlCol="0">
            <a:spAutoFit/>
          </a:bodyPr>
          <a:lstStyle/>
          <a:p>
            <a:r>
              <a:rPr lang="en-US" dirty="0"/>
              <a:t>Tom </a:t>
            </a:r>
            <a:r>
              <a:rPr lang="en-US" dirty="0" err="1"/>
              <a:t>Ruller</a:t>
            </a:r>
            <a:endParaRPr lang="en-US" dirty="0"/>
          </a:p>
          <a:p>
            <a:r>
              <a:rPr lang="en-US" dirty="0"/>
              <a:t>State Archivist</a:t>
            </a:r>
          </a:p>
          <a:p>
            <a:r>
              <a:rPr lang="en-US" dirty="0"/>
              <a:t>New York State Archives</a:t>
            </a:r>
          </a:p>
          <a:p>
            <a:endParaRPr lang="en-US" dirty="0"/>
          </a:p>
        </p:txBody>
      </p:sp>
      <p:pic>
        <p:nvPicPr>
          <p:cNvPr id="6" name="Picture 5">
            <a:extLst>
              <a:ext uri="{FF2B5EF4-FFF2-40B4-BE49-F238E27FC236}">
                <a16:creationId xmlns:a16="http://schemas.microsoft.com/office/drawing/2014/main" id="{E18377E9-6108-BE5E-5031-5C8855052F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8933" y="1437385"/>
            <a:ext cx="2327284" cy="2684298"/>
          </a:xfrm>
          <a:prstGeom prst="rect">
            <a:avLst/>
          </a:prstGeom>
        </p:spPr>
      </p:pic>
    </p:spTree>
    <p:extLst>
      <p:ext uri="{BB962C8B-B14F-4D97-AF65-F5344CB8AC3E}">
        <p14:creationId xmlns:p14="http://schemas.microsoft.com/office/powerpoint/2010/main" val="29625583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79676" y="547116"/>
            <a:ext cx="8232648" cy="5763768"/>
          </a:xfrm>
          <a:prstGeom prst="rect">
            <a:avLst/>
          </a:prstGeom>
        </p:spPr>
      </p:pic>
    </p:spTree>
    <p:extLst>
      <p:ext uri="{BB962C8B-B14F-4D97-AF65-F5344CB8AC3E}">
        <p14:creationId xmlns:p14="http://schemas.microsoft.com/office/powerpoint/2010/main" val="26277020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0"/>
            <a:ext cx="4743450" cy="6324600"/>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63496" y="0"/>
            <a:ext cx="5105400" cy="5105400"/>
          </a:xfrm>
          <a:prstGeom prst="rect">
            <a:avLst/>
          </a:prstGeom>
        </p:spPr>
      </p:pic>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00600" y="3419139"/>
            <a:ext cx="5143500" cy="3429000"/>
          </a:xfrm>
          <a:prstGeom prst="rect">
            <a:avLst/>
          </a:prstGeom>
        </p:spPr>
      </p:pic>
    </p:spTree>
    <p:extLst>
      <p:ext uri="{BB962C8B-B14F-4D97-AF65-F5344CB8AC3E}">
        <p14:creationId xmlns:p14="http://schemas.microsoft.com/office/powerpoint/2010/main" val="25925629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rgbClr val="5A8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1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2" name="Picture 1" descr="Graphical user interface, text, website&#10;&#10;Description automatically generated">
            <a:extLst>
              <a:ext uri="{FF2B5EF4-FFF2-40B4-BE49-F238E27FC236}">
                <a16:creationId xmlns:a16="http://schemas.microsoft.com/office/drawing/2014/main" id="{CC797FDF-5FA7-474C-9479-0DDF1A42F4C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16895" y="643467"/>
            <a:ext cx="5758208" cy="5571066"/>
          </a:xfrm>
          <a:prstGeom prst="rect">
            <a:avLst/>
          </a:prstGeom>
        </p:spPr>
      </p:pic>
      <p:sp>
        <p:nvSpPr>
          <p:cNvPr id="3" name="Oval 2">
            <a:extLst>
              <a:ext uri="{FF2B5EF4-FFF2-40B4-BE49-F238E27FC236}">
                <a16:creationId xmlns:a16="http://schemas.microsoft.com/office/drawing/2014/main" id="{5C25C65A-751F-4A8C-AB3C-26179BB18AE5}"/>
              </a:ext>
            </a:extLst>
          </p:cNvPr>
          <p:cNvSpPr/>
          <p:nvPr/>
        </p:nvSpPr>
        <p:spPr>
          <a:xfrm>
            <a:off x="7236614" y="1154430"/>
            <a:ext cx="10668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Oval 3">
            <a:extLst>
              <a:ext uri="{FF2B5EF4-FFF2-40B4-BE49-F238E27FC236}">
                <a16:creationId xmlns:a16="http://schemas.microsoft.com/office/drawing/2014/main" id="{BF3CBF03-8A68-43B9-B810-9A0D4B659CF7}"/>
              </a:ext>
            </a:extLst>
          </p:cNvPr>
          <p:cNvSpPr/>
          <p:nvPr/>
        </p:nvSpPr>
        <p:spPr>
          <a:xfrm>
            <a:off x="3276600" y="1154430"/>
            <a:ext cx="1066800" cy="5981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8941343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7B5FEC-5A4F-49A9-9005-35F0F4A123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94198" y="0"/>
            <a:ext cx="7603604" cy="6858000"/>
          </a:xfrm>
          <a:prstGeom prst="rect">
            <a:avLst/>
          </a:prstGeom>
        </p:spPr>
      </p:pic>
    </p:spTree>
    <p:extLst>
      <p:ext uri="{BB962C8B-B14F-4D97-AF65-F5344CB8AC3E}">
        <p14:creationId xmlns:p14="http://schemas.microsoft.com/office/powerpoint/2010/main" val="16882042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15E180-EC6E-4592-9687-C4AF8E9625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31413" y="0"/>
            <a:ext cx="5729175" cy="6858000"/>
          </a:xfrm>
          <a:prstGeom prst="rect">
            <a:avLst/>
          </a:prstGeom>
        </p:spPr>
      </p:pic>
    </p:spTree>
    <p:extLst>
      <p:ext uri="{BB962C8B-B14F-4D97-AF65-F5344CB8AC3E}">
        <p14:creationId xmlns:p14="http://schemas.microsoft.com/office/powerpoint/2010/main" val="39758442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48A713-5598-4005-B807-B77405DD4D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73824" y="0"/>
            <a:ext cx="5244353" cy="6858000"/>
          </a:xfrm>
          <a:prstGeom prst="rect">
            <a:avLst/>
          </a:prstGeom>
        </p:spPr>
      </p:pic>
    </p:spTree>
    <p:extLst>
      <p:ext uri="{BB962C8B-B14F-4D97-AF65-F5344CB8AC3E}">
        <p14:creationId xmlns:p14="http://schemas.microsoft.com/office/powerpoint/2010/main" val="18501011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C46C3C-4CB2-4195-9BCC-FA615979FA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995912"/>
            <a:ext cx="9144000" cy="4866177"/>
          </a:xfrm>
          <a:prstGeom prst="rect">
            <a:avLst/>
          </a:prstGeom>
        </p:spPr>
      </p:pic>
    </p:spTree>
    <p:extLst>
      <p:ext uri="{BB962C8B-B14F-4D97-AF65-F5344CB8AC3E}">
        <p14:creationId xmlns:p14="http://schemas.microsoft.com/office/powerpoint/2010/main" val="22536829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83CE8A-07BF-49A7-A0E1-90D5D0261A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16821" y="0"/>
            <a:ext cx="5558358" cy="6858000"/>
          </a:xfrm>
          <a:prstGeom prst="rect">
            <a:avLst/>
          </a:prstGeom>
        </p:spPr>
      </p:pic>
    </p:spTree>
    <p:extLst>
      <p:ext uri="{BB962C8B-B14F-4D97-AF65-F5344CB8AC3E}">
        <p14:creationId xmlns:p14="http://schemas.microsoft.com/office/powerpoint/2010/main" val="17763292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bar chart&#10;&#10;Description automatically generated">
            <a:extLst>
              <a:ext uri="{FF2B5EF4-FFF2-40B4-BE49-F238E27FC236}">
                <a16:creationId xmlns:a16="http://schemas.microsoft.com/office/drawing/2014/main" id="{5CEC05DC-E4C1-4C9F-8D0B-8D407E7491F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532107"/>
            <a:ext cx="9144000" cy="3793787"/>
          </a:xfrm>
          <a:prstGeom prst="rect">
            <a:avLst/>
          </a:prstGeom>
        </p:spPr>
      </p:pic>
    </p:spTree>
    <p:extLst>
      <p:ext uri="{BB962C8B-B14F-4D97-AF65-F5344CB8AC3E}">
        <p14:creationId xmlns:p14="http://schemas.microsoft.com/office/powerpoint/2010/main" val="40637218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EAD2E721-71FF-4148-8E40-789592C653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141517"/>
            <a:ext cx="9144000" cy="4574967"/>
          </a:xfrm>
          <a:prstGeom prst="rect">
            <a:avLst/>
          </a:prstGeom>
        </p:spPr>
      </p:pic>
    </p:spTree>
    <p:extLst>
      <p:ext uri="{BB962C8B-B14F-4D97-AF65-F5344CB8AC3E}">
        <p14:creationId xmlns:p14="http://schemas.microsoft.com/office/powerpoint/2010/main" val="3509630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duotone>
              <a:schemeClr val="bg2">
                <a:shade val="62000"/>
                <a:hueMod val="108000"/>
                <a:satMod val="164000"/>
                <a:lumMod val="69000"/>
              </a:schemeClr>
              <a:schemeClr val="bg2">
                <a:tint val="96000"/>
                <a:hueMod val="90000"/>
                <a:satMod val="130000"/>
                <a:lumMod val="134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grpSp>
        <p:nvGrpSpPr>
          <p:cNvPr id="32" name="Group 28">
            <a:extLst>
              <a:ext uri="{FF2B5EF4-FFF2-40B4-BE49-F238E27FC236}">
                <a16:creationId xmlns:a16="http://schemas.microsoft.com/office/drawing/2014/main" id="{D4EC3799-3F52-48CE-85CC-83AED368EB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30" name="Rectangle 29">
              <a:extLst>
                <a:ext uri="{FF2B5EF4-FFF2-40B4-BE49-F238E27FC236}">
                  <a16:creationId xmlns:a16="http://schemas.microsoft.com/office/drawing/2014/main" id="{F3FC2939-BF10-4CBC-904B-74A17D4B9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34" name="Freeform 5">
              <a:extLst>
                <a:ext uri="{FF2B5EF4-FFF2-40B4-BE49-F238E27FC236}">
                  <a16:creationId xmlns:a16="http://schemas.microsoft.com/office/drawing/2014/main" id="{266B6D5D-11B6-40A6-9CEF-F0B0D104C5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p:cNvSpPr>
            <a:spLocks noGrp="1"/>
          </p:cNvSpPr>
          <p:nvPr>
            <p:ph type="ctrTitle"/>
          </p:nvPr>
        </p:nvSpPr>
        <p:spPr>
          <a:xfrm>
            <a:off x="4455395" y="1370143"/>
            <a:ext cx="6391270" cy="4157446"/>
          </a:xfrm>
        </p:spPr>
        <p:txBody>
          <a:bodyPr anchor="ctr">
            <a:normAutofit/>
          </a:bodyPr>
          <a:lstStyle/>
          <a:p>
            <a:r>
              <a:rPr lang="en-US" sz="6600">
                <a:solidFill>
                  <a:schemeClr val="tx1"/>
                </a:solidFill>
              </a:rPr>
              <a:t>New Jersey State Archives</a:t>
            </a:r>
          </a:p>
        </p:txBody>
      </p:sp>
      <p:sp>
        <p:nvSpPr>
          <p:cNvPr id="3" name="Subtitle 2"/>
          <p:cNvSpPr>
            <a:spLocks noGrp="1"/>
          </p:cNvSpPr>
          <p:nvPr>
            <p:ph type="subTitle" idx="1"/>
          </p:nvPr>
        </p:nvSpPr>
        <p:spPr>
          <a:xfrm>
            <a:off x="1121861" y="1370143"/>
            <a:ext cx="2913091" cy="4157446"/>
          </a:xfrm>
        </p:spPr>
        <p:txBody>
          <a:bodyPr anchor="ctr">
            <a:normAutofit/>
          </a:bodyPr>
          <a:lstStyle/>
          <a:p>
            <a:pPr algn="r"/>
            <a:r>
              <a:rPr lang="en-US" sz="2400" dirty="0"/>
              <a:t>COSA spotlight</a:t>
            </a:r>
          </a:p>
        </p:txBody>
      </p:sp>
      <p:cxnSp>
        <p:nvCxnSpPr>
          <p:cNvPr id="35" name="Straight Connector 32">
            <a:extLst>
              <a:ext uri="{FF2B5EF4-FFF2-40B4-BE49-F238E27FC236}">
                <a16:creationId xmlns:a16="http://schemas.microsoft.com/office/drawing/2014/main" id="{789E20C7-BB50-4317-93C7-90C8ED80B2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326839"/>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0B3C1-DABF-457D-9976-916C05FE85BA}"/>
              </a:ext>
            </a:extLst>
          </p:cNvPr>
          <p:cNvSpPr>
            <a:spLocks noGrp="1"/>
          </p:cNvSpPr>
          <p:nvPr>
            <p:ph type="title"/>
          </p:nvPr>
        </p:nvSpPr>
        <p:spPr/>
        <p:txBody>
          <a:bodyPr/>
          <a:lstStyle/>
          <a:p>
            <a:r>
              <a:rPr lang="en-US" dirty="0"/>
              <a:t>NYS Archives Organization</a:t>
            </a:r>
          </a:p>
        </p:txBody>
      </p:sp>
      <p:sp>
        <p:nvSpPr>
          <p:cNvPr id="3" name="Content Placeholder 2">
            <a:extLst>
              <a:ext uri="{FF2B5EF4-FFF2-40B4-BE49-F238E27FC236}">
                <a16:creationId xmlns:a16="http://schemas.microsoft.com/office/drawing/2014/main" id="{C9AAC113-D864-423A-ABBF-FECBB9F6A916}"/>
              </a:ext>
            </a:extLst>
          </p:cNvPr>
          <p:cNvSpPr>
            <a:spLocks noGrp="1"/>
          </p:cNvSpPr>
          <p:nvPr>
            <p:ph idx="1"/>
          </p:nvPr>
        </p:nvSpPr>
        <p:spPr/>
        <p:txBody>
          <a:bodyPr/>
          <a:lstStyle/>
          <a:p>
            <a:pPr marL="514350" indent="-457200"/>
            <a:r>
              <a:rPr lang="en-US" dirty="0"/>
              <a:t>Government Records Services</a:t>
            </a:r>
          </a:p>
          <a:p>
            <a:pPr lvl="2"/>
            <a:r>
              <a:rPr lang="en-US" dirty="0"/>
              <a:t>Training and technical assistance to state agencies and local governments</a:t>
            </a:r>
          </a:p>
          <a:p>
            <a:pPr lvl="2"/>
            <a:r>
              <a:rPr lang="en-US" dirty="0"/>
              <a:t>Records retention and disposition authority for state and local government records</a:t>
            </a:r>
          </a:p>
          <a:p>
            <a:pPr lvl="2"/>
            <a:r>
              <a:rPr lang="en-US" dirty="0"/>
              <a:t>Grants to support local government records management improvement and preservation of records</a:t>
            </a:r>
          </a:p>
        </p:txBody>
      </p:sp>
    </p:spTree>
    <p:extLst>
      <p:ext uri="{BB962C8B-B14F-4D97-AF65-F5344CB8AC3E}">
        <p14:creationId xmlns:p14="http://schemas.microsoft.com/office/powerpoint/2010/main" val="29248907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60034-10E3-4EA8-BCFC-24976B9A2EA3}"/>
              </a:ext>
            </a:extLst>
          </p:cNvPr>
          <p:cNvSpPr>
            <a:spLocks noGrp="1"/>
          </p:cNvSpPr>
          <p:nvPr>
            <p:ph type="title"/>
          </p:nvPr>
        </p:nvSpPr>
        <p:spPr/>
        <p:txBody>
          <a:bodyPr/>
          <a:lstStyle/>
          <a:p>
            <a:r>
              <a:rPr lang="en-US" dirty="0"/>
              <a:t>Government Records Services</a:t>
            </a:r>
          </a:p>
        </p:txBody>
      </p:sp>
      <p:sp>
        <p:nvSpPr>
          <p:cNvPr id="3" name="Content Placeholder 2">
            <a:extLst>
              <a:ext uri="{FF2B5EF4-FFF2-40B4-BE49-F238E27FC236}">
                <a16:creationId xmlns:a16="http://schemas.microsoft.com/office/drawing/2014/main" id="{91610649-C487-4AC6-8649-8F58A404C08E}"/>
              </a:ext>
            </a:extLst>
          </p:cNvPr>
          <p:cNvSpPr>
            <a:spLocks noGrp="1"/>
          </p:cNvSpPr>
          <p:nvPr>
            <p:ph idx="1"/>
          </p:nvPr>
        </p:nvSpPr>
        <p:spPr/>
        <p:txBody>
          <a:bodyPr>
            <a:normAutofit lnSpcReduction="10000"/>
          </a:bodyPr>
          <a:lstStyle/>
          <a:p>
            <a:r>
              <a:rPr lang="en-US" dirty="0"/>
              <a:t>Retention and disposition scheduling</a:t>
            </a:r>
          </a:p>
          <a:p>
            <a:pPr lvl="1"/>
            <a:r>
              <a:rPr lang="en-US" dirty="0"/>
              <a:t>State Agency General Schedule</a:t>
            </a:r>
          </a:p>
          <a:p>
            <a:pPr lvl="1"/>
            <a:r>
              <a:rPr lang="en-US" dirty="0"/>
              <a:t>Local Government General Schedule</a:t>
            </a:r>
          </a:p>
          <a:p>
            <a:pPr lvl="1"/>
            <a:r>
              <a:rPr lang="en-US" dirty="0"/>
              <a:t>Elections General Schedule</a:t>
            </a:r>
          </a:p>
          <a:p>
            <a:pPr lvl="1"/>
            <a:r>
              <a:rPr lang="en-US" dirty="0"/>
              <a:t>Agency Specific Retention Schedules</a:t>
            </a:r>
          </a:p>
          <a:p>
            <a:r>
              <a:rPr lang="en-US" dirty="0"/>
              <a:t>Training and education</a:t>
            </a:r>
          </a:p>
          <a:p>
            <a:pPr lvl="1"/>
            <a:r>
              <a:rPr lang="en-US" dirty="0"/>
              <a:t>Webinars</a:t>
            </a:r>
          </a:p>
          <a:p>
            <a:pPr lvl="1"/>
            <a:r>
              <a:rPr lang="en-US" dirty="0"/>
              <a:t>Publications</a:t>
            </a:r>
          </a:p>
          <a:p>
            <a:pPr lvl="1"/>
            <a:r>
              <a:rPr lang="en-US" dirty="0"/>
              <a:t>5 dedicated field staff for local governments</a:t>
            </a:r>
          </a:p>
        </p:txBody>
      </p:sp>
    </p:spTree>
    <p:extLst>
      <p:ext uri="{BB962C8B-B14F-4D97-AF65-F5344CB8AC3E}">
        <p14:creationId xmlns:p14="http://schemas.microsoft.com/office/powerpoint/2010/main" val="1536417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01EE1-4E51-499D-943B-54BCD9D224BF}"/>
              </a:ext>
            </a:extLst>
          </p:cNvPr>
          <p:cNvSpPr>
            <a:spLocks noGrp="1"/>
          </p:cNvSpPr>
          <p:nvPr>
            <p:ph type="title"/>
          </p:nvPr>
        </p:nvSpPr>
        <p:spPr/>
        <p:txBody>
          <a:bodyPr/>
          <a:lstStyle/>
          <a:p>
            <a:r>
              <a:rPr lang="en-US" dirty="0"/>
              <a:t>Facts and Figures</a:t>
            </a:r>
          </a:p>
        </p:txBody>
      </p:sp>
      <p:sp>
        <p:nvSpPr>
          <p:cNvPr id="3" name="Content Placeholder 2">
            <a:extLst>
              <a:ext uri="{FF2B5EF4-FFF2-40B4-BE49-F238E27FC236}">
                <a16:creationId xmlns:a16="http://schemas.microsoft.com/office/drawing/2014/main" id="{B5357FD1-0FCE-48F6-AC0B-776147EF8D28}"/>
              </a:ext>
            </a:extLst>
          </p:cNvPr>
          <p:cNvSpPr>
            <a:spLocks noGrp="1"/>
          </p:cNvSpPr>
          <p:nvPr>
            <p:ph idx="1"/>
          </p:nvPr>
        </p:nvSpPr>
        <p:spPr/>
        <p:txBody>
          <a:bodyPr/>
          <a:lstStyle/>
          <a:p>
            <a:r>
              <a:rPr lang="en-US" dirty="0"/>
              <a:t>2500 units of local government in New York</a:t>
            </a:r>
          </a:p>
          <a:p>
            <a:pPr lvl="1"/>
            <a:r>
              <a:rPr lang="en-US" dirty="0"/>
              <a:t>62 Counties</a:t>
            </a:r>
          </a:p>
          <a:p>
            <a:pPr lvl="1"/>
            <a:r>
              <a:rPr lang="en-US" dirty="0"/>
              <a:t>Over 900 towns</a:t>
            </a:r>
          </a:p>
          <a:p>
            <a:pPr lvl="1"/>
            <a:r>
              <a:rPr lang="en-US" dirty="0"/>
              <a:t>Over 90 cities</a:t>
            </a:r>
          </a:p>
          <a:p>
            <a:pPr lvl="1"/>
            <a:r>
              <a:rPr lang="en-US" dirty="0"/>
              <a:t>750+ school districts</a:t>
            </a:r>
          </a:p>
          <a:p>
            <a:pPr lvl="1"/>
            <a:r>
              <a:rPr lang="en-US" dirty="0"/>
              <a:t>Special purpose local governments</a:t>
            </a:r>
          </a:p>
          <a:p>
            <a:r>
              <a:rPr lang="en-US" dirty="0"/>
              <a:t>Over 100 state agencies and public authorities</a:t>
            </a:r>
          </a:p>
        </p:txBody>
      </p:sp>
    </p:spTree>
    <p:extLst>
      <p:ext uri="{BB962C8B-B14F-4D97-AF65-F5344CB8AC3E}">
        <p14:creationId xmlns:p14="http://schemas.microsoft.com/office/powerpoint/2010/main" val="23050613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schematic, polygon&#10;&#10;Description automatically generated">
            <a:extLst>
              <a:ext uri="{FF2B5EF4-FFF2-40B4-BE49-F238E27FC236}">
                <a16:creationId xmlns:a16="http://schemas.microsoft.com/office/drawing/2014/main" id="{577C45C7-94C2-45A4-BEAA-A2C15A404D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13610" y="1200150"/>
            <a:ext cx="7764780" cy="4457700"/>
          </a:xfrm>
          <a:prstGeom prst="rect">
            <a:avLst/>
          </a:prstGeom>
        </p:spPr>
      </p:pic>
    </p:spTree>
    <p:extLst>
      <p:ext uri="{BB962C8B-B14F-4D97-AF65-F5344CB8AC3E}">
        <p14:creationId xmlns:p14="http://schemas.microsoft.com/office/powerpoint/2010/main" val="12466815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Word&#10;&#10;Description automatically generated">
            <a:extLst>
              <a:ext uri="{FF2B5EF4-FFF2-40B4-BE49-F238E27FC236}">
                <a16:creationId xmlns:a16="http://schemas.microsoft.com/office/drawing/2014/main" id="{748F31AB-324F-49B1-8EE0-28AECE1D67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020502"/>
            <a:ext cx="9144000" cy="4816996"/>
          </a:xfrm>
          <a:prstGeom prst="rect">
            <a:avLst/>
          </a:prstGeom>
        </p:spPr>
      </p:pic>
    </p:spTree>
    <p:extLst>
      <p:ext uri="{BB962C8B-B14F-4D97-AF65-F5344CB8AC3E}">
        <p14:creationId xmlns:p14="http://schemas.microsoft.com/office/powerpoint/2010/main" val="15379578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E7D834B0-A9B5-4DCD-8A9A-3F58A2B7BA0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693985"/>
            <a:ext cx="9144000" cy="3470031"/>
          </a:xfrm>
          <a:prstGeom prst="rect">
            <a:avLst/>
          </a:prstGeom>
        </p:spPr>
      </p:pic>
    </p:spTree>
    <p:extLst>
      <p:ext uri="{BB962C8B-B14F-4D97-AF65-F5344CB8AC3E}">
        <p14:creationId xmlns:p14="http://schemas.microsoft.com/office/powerpoint/2010/main" val="15392813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outdoor, sky, tree&#10;&#10;Description automatically generated">
            <a:extLst>
              <a:ext uri="{FF2B5EF4-FFF2-40B4-BE49-F238E27FC236}">
                <a16:creationId xmlns:a16="http://schemas.microsoft.com/office/drawing/2014/main" id="{A07347D4-360D-4677-90B9-BFDB9B137E8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8000" y="1429512"/>
            <a:ext cx="6096000" cy="3998976"/>
          </a:xfrm>
          <a:prstGeom prst="rect">
            <a:avLst/>
          </a:prstGeom>
        </p:spPr>
      </p:pic>
    </p:spTree>
    <p:extLst>
      <p:ext uri="{BB962C8B-B14F-4D97-AF65-F5344CB8AC3E}">
        <p14:creationId xmlns:p14="http://schemas.microsoft.com/office/powerpoint/2010/main" val="1894944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56601-9B68-46EC-9B27-94F60A5DC687}"/>
              </a:ext>
            </a:extLst>
          </p:cNvPr>
          <p:cNvSpPr>
            <a:spLocks noGrp="1"/>
          </p:cNvSpPr>
          <p:nvPr>
            <p:ph type="title"/>
          </p:nvPr>
        </p:nvSpPr>
        <p:spPr/>
        <p:txBody>
          <a:bodyPr/>
          <a:lstStyle/>
          <a:p>
            <a:r>
              <a:rPr lang="en-US" dirty="0"/>
              <a:t>State Archives Organization</a:t>
            </a:r>
          </a:p>
        </p:txBody>
      </p:sp>
      <p:sp>
        <p:nvSpPr>
          <p:cNvPr id="3" name="Content Placeholder 2">
            <a:extLst>
              <a:ext uri="{FF2B5EF4-FFF2-40B4-BE49-F238E27FC236}">
                <a16:creationId xmlns:a16="http://schemas.microsoft.com/office/drawing/2014/main" id="{A9E8F9B0-E088-45F7-AAA5-72960FA4EF51}"/>
              </a:ext>
            </a:extLst>
          </p:cNvPr>
          <p:cNvSpPr>
            <a:spLocks noGrp="1"/>
          </p:cNvSpPr>
          <p:nvPr>
            <p:ph idx="1"/>
          </p:nvPr>
        </p:nvSpPr>
        <p:spPr/>
        <p:txBody>
          <a:bodyPr/>
          <a:lstStyle/>
          <a:p>
            <a:r>
              <a:rPr lang="en-US" dirty="0"/>
              <a:t>Archives Partnership Trust</a:t>
            </a:r>
          </a:p>
          <a:p>
            <a:pPr lvl="1"/>
            <a:r>
              <a:rPr lang="en-US" dirty="0"/>
              <a:t>Public-Private partnership to raise funds to support the programs and collections preservation of the State Archives</a:t>
            </a:r>
          </a:p>
          <a:p>
            <a:pPr lvl="1"/>
            <a:r>
              <a:rPr lang="en-US" dirty="0"/>
              <a:t>501(c)(3) charity able to accept private donations and philanthropy</a:t>
            </a:r>
          </a:p>
          <a:p>
            <a:pPr lvl="1"/>
            <a:r>
              <a:rPr lang="en-US" dirty="0"/>
              <a:t>Governed by a board of trustees who oversee the endowment and program operations of the Trust</a:t>
            </a:r>
          </a:p>
          <a:p>
            <a:pPr lvl="1"/>
            <a:endParaRPr lang="en-US" dirty="0"/>
          </a:p>
        </p:txBody>
      </p:sp>
    </p:spTree>
    <p:extLst>
      <p:ext uri="{BB962C8B-B14F-4D97-AF65-F5344CB8AC3E}">
        <p14:creationId xmlns:p14="http://schemas.microsoft.com/office/powerpoint/2010/main" val="34554720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5927F946-1F53-408B-AA43-6FBC6F3FAD9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828316"/>
            <a:ext cx="9144000" cy="3201369"/>
          </a:xfrm>
          <a:prstGeom prst="rect">
            <a:avLst/>
          </a:prstGeom>
        </p:spPr>
      </p:pic>
    </p:spTree>
    <p:extLst>
      <p:ext uri="{BB962C8B-B14F-4D97-AF65-F5344CB8AC3E}">
        <p14:creationId xmlns:p14="http://schemas.microsoft.com/office/powerpoint/2010/main" val="29389623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2B53F8F7-EEA2-483F-8B33-CED06B3CD2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364942"/>
            <a:ext cx="9144000" cy="4128117"/>
          </a:xfrm>
          <a:prstGeom prst="rect">
            <a:avLst/>
          </a:prstGeom>
        </p:spPr>
      </p:pic>
    </p:spTree>
    <p:extLst>
      <p:ext uri="{BB962C8B-B14F-4D97-AF65-F5344CB8AC3E}">
        <p14:creationId xmlns:p14="http://schemas.microsoft.com/office/powerpoint/2010/main" val="4161440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22714-E9E9-D227-6E96-D70DF106562F}"/>
              </a:ext>
            </a:extLst>
          </p:cNvPr>
          <p:cNvSpPr>
            <a:spLocks noGrp="1"/>
          </p:cNvSpPr>
          <p:nvPr>
            <p:ph type="title"/>
          </p:nvPr>
        </p:nvSpPr>
        <p:spPr/>
        <p:txBody>
          <a:bodyPr/>
          <a:lstStyle/>
          <a:p>
            <a:r>
              <a:rPr lang="en-US" dirty="0"/>
              <a:t>NJSA Mission</a:t>
            </a:r>
          </a:p>
        </p:txBody>
      </p:sp>
      <p:sp>
        <p:nvSpPr>
          <p:cNvPr id="3" name="Content Placeholder 2">
            <a:extLst>
              <a:ext uri="{FF2B5EF4-FFF2-40B4-BE49-F238E27FC236}">
                <a16:creationId xmlns:a16="http://schemas.microsoft.com/office/drawing/2014/main" id="{87B6FE96-57C5-D5E7-20A4-EDA0F56466B9}"/>
              </a:ext>
            </a:extLst>
          </p:cNvPr>
          <p:cNvSpPr>
            <a:spLocks noGrp="1"/>
          </p:cNvSpPr>
          <p:nvPr>
            <p:ph idx="1"/>
          </p:nvPr>
        </p:nvSpPr>
        <p:spPr/>
        <p:txBody>
          <a:bodyPr vert="horz" lIns="91440" tIns="45720" rIns="91440" bIns="45720" rtlCol="0" anchor="t">
            <a:normAutofit/>
          </a:bodyPr>
          <a:lstStyle/>
          <a:p>
            <a:r>
              <a:rPr lang="en-US" dirty="0">
                <a:ea typeface="+mn-lt"/>
                <a:cs typeface="+mn-lt"/>
              </a:rPr>
              <a:t>"New Jersey State Archives (NJSA) has statutory responsibility for the management and preservation of public records of enduring historical value. This includes records in all formats, either designated as permanent by law/regulation or deemed historically, significant through appraisal (“archival review”). This includes paper records, microfilm and other physical media, and electronic files. The State Archives’ mission is tied, historically, to the records-filing functions of the Secretary of State’s Office."</a:t>
            </a:r>
          </a:p>
          <a:p>
            <a:pPr marL="0" indent="0">
              <a:buNone/>
            </a:pPr>
            <a:br>
              <a:rPr lang="en-US" dirty="0"/>
            </a:br>
            <a:endParaRPr lang="en-US" dirty="0"/>
          </a:p>
          <a:p>
            <a:endParaRPr lang="en-US" dirty="0"/>
          </a:p>
          <a:p>
            <a:endParaRPr lang="en-US" dirty="0"/>
          </a:p>
        </p:txBody>
      </p:sp>
    </p:spTree>
    <p:extLst>
      <p:ext uri="{BB962C8B-B14F-4D97-AF65-F5344CB8AC3E}">
        <p14:creationId xmlns:p14="http://schemas.microsoft.com/office/powerpoint/2010/main" val="35193069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5001" y="76201"/>
            <a:ext cx="3962400" cy="5270021"/>
          </a:xfrm>
          <a:prstGeom prst="rect">
            <a:avLst/>
          </a:prstGeom>
        </p:spPr>
      </p:pic>
      <p:pic>
        <p:nvPicPr>
          <p:cNvPr id="3" name="Picture 2" descr="Timeline&#10;&#10;Description automatically generated">
            <a:extLst>
              <a:ext uri="{FF2B5EF4-FFF2-40B4-BE49-F238E27FC236}">
                <a16:creationId xmlns:a16="http://schemas.microsoft.com/office/drawing/2014/main" id="{71ADBD49-7FA4-4529-912B-391E897351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91000" y="2971800"/>
            <a:ext cx="6477000" cy="3810000"/>
          </a:xfrm>
          <a:prstGeom prst="rect">
            <a:avLst/>
          </a:prstGeom>
        </p:spPr>
      </p:pic>
    </p:spTree>
    <p:extLst>
      <p:ext uri="{BB962C8B-B14F-4D97-AF65-F5344CB8AC3E}">
        <p14:creationId xmlns:p14="http://schemas.microsoft.com/office/powerpoint/2010/main" val="41703126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18C7E4-6CBB-475A-8DA5-64F34831DDF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22517" y="0"/>
            <a:ext cx="7946967" cy="6858000"/>
          </a:xfrm>
          <a:prstGeom prst="rect">
            <a:avLst/>
          </a:prstGeom>
        </p:spPr>
      </p:pic>
    </p:spTree>
    <p:extLst>
      <p:ext uri="{BB962C8B-B14F-4D97-AF65-F5344CB8AC3E}">
        <p14:creationId xmlns:p14="http://schemas.microsoft.com/office/powerpoint/2010/main" val="38604843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extLst>
              <a:ext uri="{FF2B5EF4-FFF2-40B4-BE49-F238E27FC236}">
                <a16:creationId xmlns:a16="http://schemas.microsoft.com/office/drawing/2014/main" id="{6982B181-4735-4007-B420-B70C41201A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65070" y="156384"/>
            <a:ext cx="3534757" cy="1988301"/>
          </a:xfrm>
          <a:prstGeom prst="rect">
            <a:avLst/>
          </a:prstGeom>
        </p:spPr>
      </p:pic>
      <p:pic>
        <p:nvPicPr>
          <p:cNvPr id="6" name="Picture 5">
            <a:hlinkClick r:id="rId4"/>
            <a:extLst>
              <a:ext uri="{FF2B5EF4-FFF2-40B4-BE49-F238E27FC236}">
                <a16:creationId xmlns:a16="http://schemas.microsoft.com/office/drawing/2014/main" id="{2AF5AD97-6F81-44A5-B35A-093CC041E617}"/>
              </a:ext>
            </a:extLst>
          </p:cNvPr>
          <p:cNvPicPr>
            <a:picLocks noChangeAspect="1"/>
          </p:cNvPicPr>
          <p:nvPr/>
        </p:nvPicPr>
        <p:blipFill>
          <a:blip r:embed="rId5"/>
          <a:stretch>
            <a:fillRect/>
          </a:stretch>
        </p:blipFill>
        <p:spPr>
          <a:xfrm>
            <a:off x="2521758" y="2559498"/>
            <a:ext cx="4241569" cy="2379991"/>
          </a:xfrm>
          <a:prstGeom prst="rect">
            <a:avLst/>
          </a:prstGeom>
        </p:spPr>
      </p:pic>
      <p:pic>
        <p:nvPicPr>
          <p:cNvPr id="7" name="Picture 6">
            <a:hlinkClick r:id="rId6"/>
            <a:extLst>
              <a:ext uri="{FF2B5EF4-FFF2-40B4-BE49-F238E27FC236}">
                <a16:creationId xmlns:a16="http://schemas.microsoft.com/office/drawing/2014/main" id="{1D16176A-27FA-4F26-B723-3A3D2B08DE43}"/>
              </a:ext>
            </a:extLst>
          </p:cNvPr>
          <p:cNvPicPr>
            <a:picLocks noChangeAspect="1"/>
          </p:cNvPicPr>
          <p:nvPr/>
        </p:nvPicPr>
        <p:blipFill>
          <a:blip r:embed="rId7"/>
          <a:stretch>
            <a:fillRect/>
          </a:stretch>
        </p:blipFill>
        <p:spPr>
          <a:xfrm>
            <a:off x="6162502" y="188508"/>
            <a:ext cx="3639126" cy="2041954"/>
          </a:xfrm>
          <a:prstGeom prst="rect">
            <a:avLst/>
          </a:prstGeom>
        </p:spPr>
      </p:pic>
      <p:pic>
        <p:nvPicPr>
          <p:cNvPr id="8" name="Picture 7">
            <a:extLst>
              <a:ext uri="{FF2B5EF4-FFF2-40B4-BE49-F238E27FC236}">
                <a16:creationId xmlns:a16="http://schemas.microsoft.com/office/drawing/2014/main" id="{B8C3186E-1874-49E1-B895-1915A66D88B6}"/>
              </a:ext>
            </a:extLst>
          </p:cNvPr>
          <p:cNvPicPr>
            <a:picLocks noChangeAspect="1"/>
          </p:cNvPicPr>
          <p:nvPr/>
        </p:nvPicPr>
        <p:blipFill>
          <a:blip r:embed="rId8"/>
          <a:stretch>
            <a:fillRect/>
          </a:stretch>
        </p:blipFill>
        <p:spPr>
          <a:xfrm>
            <a:off x="7115311" y="3224988"/>
            <a:ext cx="3048000" cy="1714500"/>
          </a:xfrm>
          <a:prstGeom prst="rect">
            <a:avLst/>
          </a:prstGeom>
        </p:spPr>
      </p:pic>
      <p:sp>
        <p:nvSpPr>
          <p:cNvPr id="9" name="Rectangle 8">
            <a:extLst>
              <a:ext uri="{FF2B5EF4-FFF2-40B4-BE49-F238E27FC236}">
                <a16:creationId xmlns:a16="http://schemas.microsoft.com/office/drawing/2014/main" id="{5A23B5A4-410C-452B-A9B3-F1DFE21A6A16}"/>
              </a:ext>
            </a:extLst>
          </p:cNvPr>
          <p:cNvSpPr/>
          <p:nvPr/>
        </p:nvSpPr>
        <p:spPr>
          <a:xfrm>
            <a:off x="1831028" y="5287684"/>
            <a:ext cx="8662949" cy="646331"/>
          </a:xfrm>
          <a:prstGeom prst="rect">
            <a:avLst/>
          </a:prstGeom>
        </p:spPr>
        <p:txBody>
          <a:bodyPr wrap="none">
            <a:spAutoFit/>
          </a:bodyPr>
          <a:lstStyle/>
          <a:p>
            <a:r>
              <a:rPr lang="en-US" sz="3600" dirty="0">
                <a:solidFill>
                  <a:srgbClr val="244264"/>
                </a:solidFill>
                <a:latin typeface="Calibri" panose="020F0502020204030204"/>
              </a:rPr>
              <a:t>https://www.youtube.com/user/nysarchives/</a:t>
            </a:r>
          </a:p>
        </p:txBody>
      </p:sp>
    </p:spTree>
    <p:extLst>
      <p:ext uri="{BB962C8B-B14F-4D97-AF65-F5344CB8AC3E}">
        <p14:creationId xmlns:p14="http://schemas.microsoft.com/office/powerpoint/2010/main" val="4637037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1ED77D33-59AB-462D-81E4-6B5086E2B3BF}"/>
              </a:ext>
            </a:extLst>
          </p:cNvPr>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157430" y="878656"/>
            <a:ext cx="2889504" cy="2340864"/>
          </a:xfrm>
          <a:prstGeom prst="rect">
            <a:avLst/>
          </a:prstGeom>
        </p:spPr>
      </p:pic>
      <p:sp>
        <p:nvSpPr>
          <p:cNvPr id="4" name="TextBox 3">
            <a:extLst>
              <a:ext uri="{FF2B5EF4-FFF2-40B4-BE49-F238E27FC236}">
                <a16:creationId xmlns:a16="http://schemas.microsoft.com/office/drawing/2014/main" id="{EDACC077-73C7-4EF6-BDDD-931316F7511A}"/>
              </a:ext>
            </a:extLst>
          </p:cNvPr>
          <p:cNvSpPr txBox="1"/>
          <p:nvPr/>
        </p:nvSpPr>
        <p:spPr>
          <a:xfrm>
            <a:off x="5655426" y="2477193"/>
            <a:ext cx="2585195" cy="1754326"/>
          </a:xfrm>
          <a:prstGeom prst="rect">
            <a:avLst/>
          </a:prstGeom>
          <a:noFill/>
        </p:spPr>
        <p:txBody>
          <a:bodyPr wrap="none" rtlCol="0">
            <a:spAutoFit/>
          </a:bodyPr>
          <a:lstStyle/>
          <a:p>
            <a:r>
              <a:rPr lang="en-US" dirty="0">
                <a:solidFill>
                  <a:srgbClr val="244264"/>
                </a:solidFill>
                <a:latin typeface="Calibri" panose="020F0502020204030204"/>
              </a:rPr>
              <a:t>New York State Archives</a:t>
            </a:r>
          </a:p>
          <a:p>
            <a:r>
              <a:rPr lang="en-US" dirty="0">
                <a:solidFill>
                  <a:srgbClr val="244264"/>
                </a:solidFill>
                <a:latin typeface="Calibri" panose="020F0502020204030204"/>
              </a:rPr>
              <a:t>11</a:t>
            </a:r>
            <a:r>
              <a:rPr lang="en-US" baseline="30000" dirty="0">
                <a:solidFill>
                  <a:srgbClr val="244264"/>
                </a:solidFill>
                <a:latin typeface="Calibri" panose="020F0502020204030204"/>
              </a:rPr>
              <a:t>th</a:t>
            </a:r>
            <a:r>
              <a:rPr lang="en-US" dirty="0">
                <a:solidFill>
                  <a:srgbClr val="244264"/>
                </a:solidFill>
                <a:latin typeface="Calibri" panose="020F0502020204030204"/>
              </a:rPr>
              <a:t> floor</a:t>
            </a:r>
          </a:p>
          <a:p>
            <a:r>
              <a:rPr lang="en-US" dirty="0">
                <a:solidFill>
                  <a:srgbClr val="244264"/>
                </a:solidFill>
                <a:latin typeface="Calibri" panose="020F0502020204030204"/>
              </a:rPr>
              <a:t>Cultural Education Center</a:t>
            </a:r>
          </a:p>
          <a:p>
            <a:r>
              <a:rPr lang="en-US" dirty="0">
                <a:solidFill>
                  <a:srgbClr val="244264"/>
                </a:solidFill>
                <a:latin typeface="Calibri" panose="020F0502020204030204"/>
              </a:rPr>
              <a:t>Albany, NY 12230</a:t>
            </a:r>
          </a:p>
          <a:p>
            <a:r>
              <a:rPr lang="en-US" dirty="0">
                <a:solidFill>
                  <a:srgbClr val="244264"/>
                </a:solidFill>
                <a:latin typeface="Calibri" panose="020F0502020204030204"/>
              </a:rPr>
              <a:t>archref@nysed.gov</a:t>
            </a:r>
          </a:p>
          <a:p>
            <a:r>
              <a:rPr lang="en-US" dirty="0">
                <a:solidFill>
                  <a:srgbClr val="244264"/>
                </a:solidFill>
                <a:latin typeface="Calibri" panose="020F0502020204030204"/>
              </a:rPr>
              <a:t>518-474-8955</a:t>
            </a:r>
          </a:p>
        </p:txBody>
      </p:sp>
    </p:spTree>
    <p:extLst>
      <p:ext uri="{BB962C8B-B14F-4D97-AF65-F5344CB8AC3E}">
        <p14:creationId xmlns:p14="http://schemas.microsoft.com/office/powerpoint/2010/main" val="13252358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CDE-9D47-40F7-91D0-A90706D0ECCB}"/>
              </a:ext>
            </a:extLst>
          </p:cNvPr>
          <p:cNvSpPr>
            <a:spLocks noGrp="1"/>
          </p:cNvSpPr>
          <p:nvPr>
            <p:ph type="title"/>
          </p:nvPr>
        </p:nvSpPr>
        <p:spPr>
          <a:xfrm>
            <a:off x="1136428" y="627564"/>
            <a:ext cx="7474172" cy="1325563"/>
          </a:xfrm>
        </p:spPr>
        <p:txBody>
          <a:bodyPr>
            <a:normAutofit/>
          </a:bodyPr>
          <a:lstStyle/>
          <a:p>
            <a:r>
              <a:rPr lang="en-US" dirty="0"/>
              <a:t>Upcoming Member Webinars </a:t>
            </a:r>
          </a:p>
        </p:txBody>
      </p:sp>
      <p:sp>
        <p:nvSpPr>
          <p:cNvPr id="3" name="Content Placeholder 2">
            <a:extLst>
              <a:ext uri="{FF2B5EF4-FFF2-40B4-BE49-F238E27FC236}">
                <a16:creationId xmlns:a16="http://schemas.microsoft.com/office/drawing/2014/main" id="{E99BE424-479B-41C2-BE39-4D0A9F961D94}"/>
              </a:ext>
            </a:extLst>
          </p:cNvPr>
          <p:cNvSpPr>
            <a:spLocks noGrp="1"/>
          </p:cNvSpPr>
          <p:nvPr>
            <p:ph idx="1"/>
          </p:nvPr>
        </p:nvSpPr>
        <p:spPr>
          <a:xfrm>
            <a:off x="1322826" y="1735912"/>
            <a:ext cx="6467867" cy="4078177"/>
          </a:xfrm>
        </p:spPr>
        <p:txBody>
          <a:bodyPr anchor="ctr">
            <a:normAutofit/>
          </a:bodyPr>
          <a:lstStyle/>
          <a:p>
            <a:pPr marL="342900" indent="-342900">
              <a:buFont typeface="Arial"/>
              <a:buChar char="•"/>
            </a:pPr>
            <a:r>
              <a:rPr lang="en-US" sz="2400" dirty="0"/>
              <a:t>November –</a:t>
            </a:r>
          </a:p>
          <a:p>
            <a:pPr marL="342900" indent="-342900">
              <a:buFont typeface="Arial"/>
              <a:buChar char="•"/>
            </a:pPr>
            <a:r>
              <a:rPr lang="en-US" sz="2400" dirty="0"/>
              <a:t> "In Conversation With..." Hilda Ayala Gonzalez</a:t>
            </a:r>
            <a:br>
              <a:rPr lang="en-US" sz="2400" dirty="0"/>
            </a:br>
            <a:r>
              <a:rPr lang="en-US" sz="2400" dirty="0"/>
              <a:t>   Archives of Puerto Rico </a:t>
            </a:r>
          </a:p>
          <a:p>
            <a:pPr marL="342900" indent="-342900">
              <a:buFont typeface="Arial"/>
              <a:buChar char="•"/>
            </a:pPr>
            <a:endParaRPr lang="en-US" sz="2400" dirty="0"/>
          </a:p>
          <a:p>
            <a:pPr marL="342900" indent="-342900">
              <a:buFont typeface="Arial"/>
              <a:buChar char="•"/>
            </a:pPr>
            <a:r>
              <a:rPr lang="en-US" sz="1800" dirty="0"/>
              <a:t>To register:</a:t>
            </a:r>
          </a:p>
          <a:p>
            <a:pPr marL="342900" indent="-342900">
              <a:buFont typeface="Arial"/>
              <a:buChar char="•"/>
            </a:pPr>
            <a:r>
              <a:rPr lang="en-US" sz="1800" dirty="0">
                <a:hlinkClick r:id="rId2"/>
              </a:rPr>
              <a:t>https://www.statearchivists.org/programs-education/cosa-webinars</a:t>
            </a:r>
            <a:endParaRPr lang="en-US" sz="1800" dirty="0"/>
          </a:p>
        </p:txBody>
      </p:sp>
      <p:sp>
        <p:nvSpPr>
          <p:cNvPr id="4" name="Footer Placeholder 3">
            <a:extLst>
              <a:ext uri="{FF2B5EF4-FFF2-40B4-BE49-F238E27FC236}">
                <a16:creationId xmlns:a16="http://schemas.microsoft.com/office/drawing/2014/main" id="{4FB35336-2054-4456-BCD1-A07EECA35C28}"/>
              </a:ext>
            </a:extLst>
          </p:cNvPr>
          <p:cNvSpPr>
            <a:spLocks noGrp="1"/>
          </p:cNvSpPr>
          <p:nvPr>
            <p:ph type="ftr" sz="quarter" idx="11"/>
          </p:nvPr>
        </p:nvSpPr>
        <p:spPr>
          <a:xfrm>
            <a:off x="1103859" y="6356350"/>
            <a:ext cx="4894169" cy="365125"/>
          </a:xfrm>
        </p:spPr>
        <p:txBody>
          <a:bodyPr>
            <a:normAutofit/>
          </a:bodyPr>
          <a:lstStyle/>
          <a:p>
            <a:pPr algn="l">
              <a:spcAft>
                <a:spcPts val="600"/>
              </a:spcAft>
            </a:pPr>
            <a:r>
              <a:rPr lang="en-US" sz="1050" dirty="0">
                <a:solidFill>
                  <a:schemeClr val="tx1">
                    <a:lumMod val="75000"/>
                    <a:lumOff val="25000"/>
                  </a:schemeClr>
                </a:solidFill>
              </a:rPr>
              <a:t>October 27, 2022</a:t>
            </a:r>
          </a:p>
        </p:txBody>
      </p:sp>
      <p:sp>
        <p:nvSpPr>
          <p:cNvPr id="21" name="Rectangle 2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AF0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drawing of a face&#10;&#10;Description automatically generated">
            <a:extLst>
              <a:ext uri="{FF2B5EF4-FFF2-40B4-BE49-F238E27FC236}">
                <a16:creationId xmlns:a16="http://schemas.microsoft.com/office/drawing/2014/main" id="{70ABF1FD-D457-444E-9091-F7F2518FF3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43649" y="2857501"/>
            <a:ext cx="1283674" cy="1142998"/>
          </a:xfrm>
          <a:prstGeom prst="rect">
            <a:avLst/>
          </a:prstGeom>
        </p:spPr>
      </p:pic>
      <p:sp>
        <p:nvSpPr>
          <p:cNvPr id="13" name="Content Placeholder 2">
            <a:extLst>
              <a:ext uri="{FF2B5EF4-FFF2-40B4-BE49-F238E27FC236}">
                <a16:creationId xmlns:a16="http://schemas.microsoft.com/office/drawing/2014/main" id="{488ED515-7452-425A-AE8E-B3958CDDB9FA}"/>
              </a:ext>
            </a:extLst>
          </p:cNvPr>
          <p:cNvSpPr txBox="1">
            <a:spLocks/>
          </p:cNvSpPr>
          <p:nvPr/>
        </p:nvSpPr>
        <p:spPr>
          <a:xfrm>
            <a:off x="1371599" y="1821874"/>
            <a:ext cx="9732819" cy="473825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a:buChar char="•"/>
            </a:pPr>
            <a:endParaRPr lang="en-US" sz="1800" dirty="0"/>
          </a:p>
        </p:txBody>
      </p:sp>
    </p:spTree>
    <p:extLst>
      <p:ext uri="{BB962C8B-B14F-4D97-AF65-F5344CB8AC3E}">
        <p14:creationId xmlns:p14="http://schemas.microsoft.com/office/powerpoint/2010/main" val="21469983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CDE-9D47-40F7-91D0-A90706D0ECCB}"/>
              </a:ext>
            </a:extLst>
          </p:cNvPr>
          <p:cNvSpPr>
            <a:spLocks noGrp="1"/>
          </p:cNvSpPr>
          <p:nvPr>
            <p:ph type="title"/>
          </p:nvPr>
        </p:nvSpPr>
        <p:spPr>
          <a:xfrm>
            <a:off x="1136428" y="627564"/>
            <a:ext cx="7474172" cy="1325563"/>
          </a:xfrm>
        </p:spPr>
        <p:txBody>
          <a:bodyPr>
            <a:normAutofit/>
          </a:bodyPr>
          <a:lstStyle/>
          <a:p>
            <a:r>
              <a:rPr lang="en-US" dirty="0"/>
              <a:t>Upcoming SERI Webinars </a:t>
            </a:r>
          </a:p>
        </p:txBody>
      </p:sp>
      <p:sp>
        <p:nvSpPr>
          <p:cNvPr id="3" name="Content Placeholder 2">
            <a:extLst>
              <a:ext uri="{FF2B5EF4-FFF2-40B4-BE49-F238E27FC236}">
                <a16:creationId xmlns:a16="http://schemas.microsoft.com/office/drawing/2014/main" id="{E99BE424-479B-41C2-BE39-4D0A9F961D94}"/>
              </a:ext>
            </a:extLst>
          </p:cNvPr>
          <p:cNvSpPr>
            <a:spLocks noGrp="1"/>
          </p:cNvSpPr>
          <p:nvPr>
            <p:ph idx="1"/>
          </p:nvPr>
        </p:nvSpPr>
        <p:spPr>
          <a:xfrm>
            <a:off x="1087582" y="1735912"/>
            <a:ext cx="7474172" cy="4078177"/>
          </a:xfrm>
        </p:spPr>
        <p:txBody>
          <a:bodyPr anchor="ctr">
            <a:normAutofit/>
          </a:bodyPr>
          <a:lstStyle/>
          <a:p>
            <a:pPr marL="0" indent="0">
              <a:buNone/>
            </a:pPr>
            <a:r>
              <a:rPr lang="en-US" sz="2400" dirty="0"/>
              <a:t>Nov 8, 2 pm eastern</a:t>
            </a:r>
          </a:p>
          <a:p>
            <a:pPr marL="0" indent="0">
              <a:buNone/>
            </a:pPr>
            <a:r>
              <a:rPr lang="en-US" sz="2400" dirty="0"/>
              <a:t>DPCMM Assessment Insights and SERP Framework Revisions</a:t>
            </a:r>
          </a:p>
          <a:p>
            <a:pPr marL="0" indent="0">
              <a:buNone/>
            </a:pPr>
            <a:endParaRPr lang="en-US" sz="2400" dirty="0"/>
          </a:p>
          <a:p>
            <a:pPr marL="0" indent="0">
              <a:buNone/>
            </a:pPr>
            <a:r>
              <a:rPr lang="en-US" sz="1800" dirty="0"/>
              <a:t>To register:</a:t>
            </a:r>
          </a:p>
          <a:p>
            <a:pPr marL="0" indent="0">
              <a:buNone/>
            </a:pPr>
            <a:r>
              <a:rPr lang="en-US" sz="1800" dirty="0">
                <a:hlinkClick r:id="rId2"/>
              </a:rPr>
              <a:t>https://us02web.zoom.us/meeting/register/tZYsde-qpjoqH9xwnKYrc7lJdTCcJOR2cn84</a:t>
            </a:r>
            <a:endParaRPr lang="en-US" sz="1800" dirty="0"/>
          </a:p>
        </p:txBody>
      </p:sp>
      <p:sp>
        <p:nvSpPr>
          <p:cNvPr id="4" name="Footer Placeholder 3">
            <a:extLst>
              <a:ext uri="{FF2B5EF4-FFF2-40B4-BE49-F238E27FC236}">
                <a16:creationId xmlns:a16="http://schemas.microsoft.com/office/drawing/2014/main" id="{4FB35336-2054-4456-BCD1-A07EECA35C28}"/>
              </a:ext>
            </a:extLst>
          </p:cNvPr>
          <p:cNvSpPr>
            <a:spLocks noGrp="1"/>
          </p:cNvSpPr>
          <p:nvPr>
            <p:ph type="ftr" sz="quarter" idx="11"/>
          </p:nvPr>
        </p:nvSpPr>
        <p:spPr>
          <a:xfrm>
            <a:off x="1103859" y="6356350"/>
            <a:ext cx="4894169" cy="365125"/>
          </a:xfrm>
        </p:spPr>
        <p:txBody>
          <a:bodyPr>
            <a:normAutofit/>
          </a:bodyPr>
          <a:lstStyle/>
          <a:p>
            <a:pPr algn="l">
              <a:spcAft>
                <a:spcPts val="600"/>
              </a:spcAft>
            </a:pPr>
            <a:r>
              <a:rPr lang="en-US" sz="1050" dirty="0">
                <a:solidFill>
                  <a:schemeClr val="tx1">
                    <a:lumMod val="75000"/>
                    <a:lumOff val="25000"/>
                  </a:schemeClr>
                </a:solidFill>
              </a:rPr>
              <a:t>October 27, 2022</a:t>
            </a:r>
          </a:p>
        </p:txBody>
      </p:sp>
      <p:sp>
        <p:nvSpPr>
          <p:cNvPr id="21" name="Rectangle 2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AF0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drawing of a face&#10;&#10;Description automatically generated">
            <a:extLst>
              <a:ext uri="{FF2B5EF4-FFF2-40B4-BE49-F238E27FC236}">
                <a16:creationId xmlns:a16="http://schemas.microsoft.com/office/drawing/2014/main" id="{70ABF1FD-D457-444E-9091-F7F2518FF3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43649" y="2857501"/>
            <a:ext cx="1283674" cy="1142998"/>
          </a:xfrm>
          <a:prstGeom prst="rect">
            <a:avLst/>
          </a:prstGeom>
        </p:spPr>
      </p:pic>
      <p:sp>
        <p:nvSpPr>
          <p:cNvPr id="13" name="Content Placeholder 2">
            <a:extLst>
              <a:ext uri="{FF2B5EF4-FFF2-40B4-BE49-F238E27FC236}">
                <a16:creationId xmlns:a16="http://schemas.microsoft.com/office/drawing/2014/main" id="{488ED515-7452-425A-AE8E-B3958CDDB9FA}"/>
              </a:ext>
            </a:extLst>
          </p:cNvPr>
          <p:cNvSpPr txBox="1">
            <a:spLocks/>
          </p:cNvSpPr>
          <p:nvPr/>
        </p:nvSpPr>
        <p:spPr>
          <a:xfrm>
            <a:off x="1371599" y="1821874"/>
            <a:ext cx="9732819" cy="473825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a:buChar char="•"/>
            </a:pPr>
            <a:endParaRPr lang="en-US" sz="1800" dirty="0"/>
          </a:p>
        </p:txBody>
      </p:sp>
    </p:spTree>
    <p:extLst>
      <p:ext uri="{BB962C8B-B14F-4D97-AF65-F5344CB8AC3E}">
        <p14:creationId xmlns:p14="http://schemas.microsoft.com/office/powerpoint/2010/main" val="39424850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CDE-9D47-40F7-91D0-A90706D0ECCB}"/>
              </a:ext>
            </a:extLst>
          </p:cNvPr>
          <p:cNvSpPr>
            <a:spLocks noGrp="1"/>
          </p:cNvSpPr>
          <p:nvPr>
            <p:ph type="title"/>
          </p:nvPr>
        </p:nvSpPr>
        <p:spPr>
          <a:xfrm>
            <a:off x="1136428" y="627564"/>
            <a:ext cx="7474172" cy="1325563"/>
          </a:xfrm>
        </p:spPr>
        <p:txBody>
          <a:bodyPr>
            <a:normAutofit/>
          </a:bodyPr>
          <a:lstStyle/>
          <a:p>
            <a:r>
              <a:rPr lang="en-US" dirty="0"/>
              <a:t>Upcoming Shop Talks</a:t>
            </a:r>
            <a:br>
              <a:rPr lang="en-US" dirty="0"/>
            </a:br>
            <a:r>
              <a:rPr lang="en-US" dirty="0"/>
              <a:t>with </a:t>
            </a:r>
            <a:r>
              <a:rPr lang="en-US" dirty="0" err="1"/>
              <a:t>CoSA</a:t>
            </a:r>
            <a:r>
              <a:rPr lang="en-US" dirty="0"/>
              <a:t> sponsors</a:t>
            </a:r>
          </a:p>
        </p:txBody>
      </p:sp>
      <p:sp>
        <p:nvSpPr>
          <p:cNvPr id="3" name="Content Placeholder 2">
            <a:extLst>
              <a:ext uri="{FF2B5EF4-FFF2-40B4-BE49-F238E27FC236}">
                <a16:creationId xmlns:a16="http://schemas.microsoft.com/office/drawing/2014/main" id="{E99BE424-479B-41C2-BE39-4D0A9F961D94}"/>
              </a:ext>
            </a:extLst>
          </p:cNvPr>
          <p:cNvSpPr>
            <a:spLocks noGrp="1"/>
          </p:cNvSpPr>
          <p:nvPr>
            <p:ph idx="1"/>
          </p:nvPr>
        </p:nvSpPr>
        <p:spPr>
          <a:xfrm>
            <a:off x="1087582" y="1735912"/>
            <a:ext cx="7474172" cy="4078177"/>
          </a:xfrm>
        </p:spPr>
        <p:txBody>
          <a:bodyPr anchor="ctr">
            <a:normAutofit/>
          </a:bodyPr>
          <a:lstStyle/>
          <a:p>
            <a:pPr marL="0" indent="0">
              <a:buNone/>
            </a:pPr>
            <a:r>
              <a:rPr lang="en-US" sz="2400" dirty="0"/>
              <a:t>November 10  – </a:t>
            </a:r>
            <a:r>
              <a:rPr lang="en-US" sz="2400" dirty="0" err="1"/>
              <a:t>Preservica</a:t>
            </a:r>
            <a:endParaRPr lang="en-US" sz="2400" dirty="0"/>
          </a:p>
          <a:p>
            <a:pPr marL="0" indent="0">
              <a:buNone/>
            </a:pPr>
            <a:r>
              <a:rPr lang="en-US" sz="2400" dirty="0"/>
              <a:t>December 1 – Family Search</a:t>
            </a:r>
            <a:br>
              <a:rPr lang="en-US" sz="2400" dirty="0"/>
            </a:br>
            <a:r>
              <a:rPr lang="en-US" sz="2400" dirty="0"/>
              <a:t>                   All at 3 pm eastern time</a:t>
            </a:r>
          </a:p>
          <a:p>
            <a:pPr marL="0" indent="0">
              <a:buNone/>
            </a:pPr>
            <a:endParaRPr lang="en-US" sz="1800" dirty="0"/>
          </a:p>
          <a:p>
            <a:pPr marL="0" indent="0">
              <a:buNone/>
            </a:pPr>
            <a:r>
              <a:rPr lang="en-US" sz="1800" dirty="0"/>
              <a:t>To register:</a:t>
            </a:r>
          </a:p>
          <a:p>
            <a:pPr marL="0" indent="0">
              <a:buNone/>
            </a:pPr>
            <a:r>
              <a:rPr lang="en-US" sz="1800" dirty="0">
                <a:hlinkClick r:id="rId2"/>
              </a:rPr>
              <a:t>https://www.statearchivists.org/programs-education/cosa-webinars</a:t>
            </a:r>
            <a:endParaRPr lang="en-US" sz="1800" dirty="0"/>
          </a:p>
        </p:txBody>
      </p:sp>
      <p:sp>
        <p:nvSpPr>
          <p:cNvPr id="4" name="Footer Placeholder 3">
            <a:extLst>
              <a:ext uri="{FF2B5EF4-FFF2-40B4-BE49-F238E27FC236}">
                <a16:creationId xmlns:a16="http://schemas.microsoft.com/office/drawing/2014/main" id="{4FB35336-2054-4456-BCD1-A07EECA35C28}"/>
              </a:ext>
            </a:extLst>
          </p:cNvPr>
          <p:cNvSpPr>
            <a:spLocks noGrp="1"/>
          </p:cNvSpPr>
          <p:nvPr>
            <p:ph type="ftr" sz="quarter" idx="11"/>
          </p:nvPr>
        </p:nvSpPr>
        <p:spPr>
          <a:xfrm>
            <a:off x="1103859" y="6356350"/>
            <a:ext cx="4894169" cy="365125"/>
          </a:xfrm>
        </p:spPr>
        <p:txBody>
          <a:bodyPr>
            <a:normAutofit/>
          </a:bodyPr>
          <a:lstStyle/>
          <a:p>
            <a:pPr algn="l">
              <a:spcAft>
                <a:spcPts val="600"/>
              </a:spcAft>
            </a:pPr>
            <a:r>
              <a:rPr lang="en-US" sz="1050" dirty="0">
                <a:solidFill>
                  <a:schemeClr val="tx1">
                    <a:lumMod val="75000"/>
                    <a:lumOff val="25000"/>
                  </a:schemeClr>
                </a:solidFill>
              </a:rPr>
              <a:t>October 27,  2022</a:t>
            </a:r>
          </a:p>
        </p:txBody>
      </p:sp>
      <p:sp>
        <p:nvSpPr>
          <p:cNvPr id="21" name="Rectangle 2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AF0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drawing of a face&#10;&#10;Description automatically generated">
            <a:extLst>
              <a:ext uri="{FF2B5EF4-FFF2-40B4-BE49-F238E27FC236}">
                <a16:creationId xmlns:a16="http://schemas.microsoft.com/office/drawing/2014/main" id="{70ABF1FD-D457-444E-9091-F7F2518FF3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43649" y="2857501"/>
            <a:ext cx="1283674" cy="1142998"/>
          </a:xfrm>
          <a:prstGeom prst="rect">
            <a:avLst/>
          </a:prstGeom>
        </p:spPr>
      </p:pic>
      <p:sp>
        <p:nvSpPr>
          <p:cNvPr id="13" name="Content Placeholder 2">
            <a:extLst>
              <a:ext uri="{FF2B5EF4-FFF2-40B4-BE49-F238E27FC236}">
                <a16:creationId xmlns:a16="http://schemas.microsoft.com/office/drawing/2014/main" id="{488ED515-7452-425A-AE8E-B3958CDDB9FA}"/>
              </a:ext>
            </a:extLst>
          </p:cNvPr>
          <p:cNvSpPr txBox="1">
            <a:spLocks/>
          </p:cNvSpPr>
          <p:nvPr/>
        </p:nvSpPr>
        <p:spPr>
          <a:xfrm>
            <a:off x="1371599" y="1821874"/>
            <a:ext cx="9732819" cy="473825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a:buChar char="•"/>
            </a:pPr>
            <a:endParaRPr lang="en-US" sz="1800" dirty="0"/>
          </a:p>
        </p:txBody>
      </p:sp>
    </p:spTree>
    <p:extLst>
      <p:ext uri="{BB962C8B-B14F-4D97-AF65-F5344CB8AC3E}">
        <p14:creationId xmlns:p14="http://schemas.microsoft.com/office/powerpoint/2010/main" val="3967201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68F14-414C-455E-8904-9E83BB7D2902}"/>
              </a:ext>
            </a:extLst>
          </p:cNvPr>
          <p:cNvSpPr>
            <a:spLocks noGrp="1"/>
          </p:cNvSpPr>
          <p:nvPr>
            <p:ph type="title"/>
          </p:nvPr>
        </p:nvSpPr>
        <p:spPr>
          <a:xfrm>
            <a:off x="993553" y="179889"/>
            <a:ext cx="7474172" cy="1325563"/>
          </a:xfrm>
        </p:spPr>
        <p:txBody>
          <a:bodyPr>
            <a:normAutofit/>
          </a:bodyPr>
          <a:lstStyle/>
          <a:p>
            <a:br>
              <a:rPr lang="en-US" sz="2800" b="1" dirty="0">
                <a:effectLst/>
              </a:rPr>
            </a:br>
            <a:r>
              <a:rPr lang="en-US" sz="2800" b="1" dirty="0">
                <a:effectLst/>
              </a:rPr>
              <a:t>  </a:t>
            </a:r>
            <a:r>
              <a:rPr lang="en-US" sz="2800" b="1" dirty="0"/>
              <a:t>Contact Us </a:t>
            </a:r>
            <a:br>
              <a:rPr lang="en-US" sz="2800" b="1" dirty="0">
                <a:effectLst/>
              </a:rPr>
            </a:br>
            <a:endParaRPr lang="en-US" sz="2800" dirty="0"/>
          </a:p>
        </p:txBody>
      </p:sp>
      <p:sp>
        <p:nvSpPr>
          <p:cNvPr id="3" name="Content Placeholder 2">
            <a:extLst>
              <a:ext uri="{FF2B5EF4-FFF2-40B4-BE49-F238E27FC236}">
                <a16:creationId xmlns:a16="http://schemas.microsoft.com/office/drawing/2014/main" id="{1EEFAEA5-FF6D-4334-B226-2F9834CBAF72}"/>
              </a:ext>
            </a:extLst>
          </p:cNvPr>
          <p:cNvSpPr>
            <a:spLocks noGrp="1"/>
          </p:cNvSpPr>
          <p:nvPr>
            <p:ph idx="1"/>
          </p:nvPr>
        </p:nvSpPr>
        <p:spPr>
          <a:xfrm>
            <a:off x="1136428" y="1866900"/>
            <a:ext cx="6467867" cy="4489450"/>
          </a:xfrm>
        </p:spPr>
        <p:txBody>
          <a:bodyPr anchor="ctr">
            <a:normAutofit lnSpcReduction="10000"/>
          </a:bodyPr>
          <a:lstStyle/>
          <a:p>
            <a:pPr marL="0" indent="0">
              <a:spcBef>
                <a:spcPts val="0"/>
              </a:spcBef>
              <a:spcAft>
                <a:spcPts val="900"/>
              </a:spcAft>
              <a:buNone/>
            </a:pPr>
            <a:r>
              <a:rPr lang="en-US" sz="2000" dirty="0"/>
              <a:t>CoSA Website</a:t>
            </a:r>
            <a:br>
              <a:rPr lang="en-US" sz="2000" dirty="0"/>
            </a:br>
            <a:r>
              <a:rPr lang="en-US" sz="2000" dirty="0">
                <a:hlinkClick r:id="rId2"/>
              </a:rPr>
              <a:t>http://www.statearchivists.org</a:t>
            </a:r>
            <a:endParaRPr lang="en-US" sz="2000" dirty="0"/>
          </a:p>
          <a:p>
            <a:pPr marL="0" indent="0">
              <a:spcBef>
                <a:spcPts val="0"/>
              </a:spcBef>
              <a:spcAft>
                <a:spcPts val="900"/>
              </a:spcAft>
              <a:buNone/>
            </a:pPr>
            <a:endParaRPr lang="en-US" sz="2000" dirty="0"/>
          </a:p>
          <a:p>
            <a:pPr marL="0" indent="0">
              <a:spcBef>
                <a:spcPts val="0"/>
              </a:spcBef>
              <a:spcAft>
                <a:spcPts val="900"/>
              </a:spcAft>
              <a:buNone/>
            </a:pPr>
            <a:r>
              <a:rPr lang="en-US" sz="2000" dirty="0"/>
              <a:t>CoSA Resource Center</a:t>
            </a:r>
            <a:br>
              <a:rPr lang="en-US" sz="2000" dirty="0"/>
            </a:br>
            <a:r>
              <a:rPr lang="en-US" sz="2000" dirty="0">
                <a:hlinkClick r:id="rId3"/>
              </a:rPr>
              <a:t>https://www.statearchivists.org/research-resources/resource-center</a:t>
            </a:r>
            <a:endParaRPr lang="en-US" sz="2000" dirty="0"/>
          </a:p>
          <a:p>
            <a:pPr marL="0" indent="0">
              <a:buNone/>
            </a:pPr>
            <a:r>
              <a:rPr lang="en-US" sz="2000" dirty="0"/>
              <a:t>CoSA Twitter Handle</a:t>
            </a:r>
            <a:br>
              <a:rPr lang="en-US" sz="2000" dirty="0"/>
            </a:br>
            <a:r>
              <a:rPr lang="en-US" sz="2000" dirty="0"/>
              <a:t>@StateArchivists</a:t>
            </a:r>
          </a:p>
          <a:p>
            <a:pPr marL="0" indent="0">
              <a:buNone/>
            </a:pPr>
            <a:endParaRPr lang="en-US" sz="2000" b="1" dirty="0">
              <a:effectLst/>
              <a:ea typeface="Calibri" panose="020F0502020204030204" pitchFamily="34" charset="0"/>
              <a:cs typeface="Times New Roman" panose="02020603050405020304" pitchFamily="18" charset="0"/>
            </a:endParaRPr>
          </a:p>
          <a:p>
            <a:pPr marL="0" indent="0">
              <a:buNone/>
            </a:pPr>
            <a:r>
              <a:rPr lang="en-US" sz="2000" dirty="0"/>
              <a:t>CoSA Facebook Page</a:t>
            </a:r>
            <a:br>
              <a:rPr lang="en-US" sz="2000" dirty="0"/>
            </a:br>
            <a:r>
              <a:rPr lang="en-US" sz="2000" dirty="0">
                <a:hlinkClick r:id="rId4"/>
              </a:rPr>
              <a:t>www.facebook.com/CouncilOfStateArchivists</a:t>
            </a:r>
            <a:endParaRPr lang="en-US" sz="2000" dirty="0"/>
          </a:p>
          <a:p>
            <a:endParaRPr lang="en-US" sz="2000" dirty="0"/>
          </a:p>
          <a:p>
            <a:pPr marL="0" indent="0">
              <a:buNone/>
            </a:pPr>
            <a:r>
              <a:rPr lang="en-US" sz="2000" dirty="0"/>
              <a:t>CoSA You Tube </a:t>
            </a:r>
            <a:br>
              <a:rPr lang="en-US" sz="2000" dirty="0"/>
            </a:br>
            <a:r>
              <a:rPr lang="en-US" sz="2000" dirty="0">
                <a:hlinkClick r:id="rId5"/>
              </a:rPr>
              <a:t>https://www.youtube.com/user/StateArchivists/</a:t>
            </a:r>
            <a:endParaRPr lang="en-US" sz="2000" dirty="0"/>
          </a:p>
          <a:p>
            <a:pPr marL="0" indent="0">
              <a:buNone/>
            </a:pPr>
            <a:endParaRPr lang="en-US" sz="2000" b="1" dirty="0">
              <a:effectLst/>
              <a:ea typeface="Calibri" panose="020F0502020204030204" pitchFamily="34" charset="0"/>
              <a:cs typeface="Times New Roman" panose="02020603050405020304" pitchFamily="18" charset="0"/>
            </a:endParaRPr>
          </a:p>
          <a:p>
            <a:endParaRPr lang="en-US" sz="1100" dirty="0"/>
          </a:p>
        </p:txBody>
      </p:sp>
      <p:sp>
        <p:nvSpPr>
          <p:cNvPr id="11" name="Rectangle 1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AF0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drawing of a face&#10;&#10;Description automatically generated">
            <a:extLst>
              <a:ext uri="{FF2B5EF4-FFF2-40B4-BE49-F238E27FC236}">
                <a16:creationId xmlns:a16="http://schemas.microsoft.com/office/drawing/2014/main" id="{8385C00D-B05A-4949-B2B8-400DC111F37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43649" y="2857501"/>
            <a:ext cx="1283674" cy="1142998"/>
          </a:xfrm>
          <a:prstGeom prst="rect">
            <a:avLst/>
          </a:prstGeom>
        </p:spPr>
      </p:pic>
    </p:spTree>
    <p:extLst>
      <p:ext uri="{BB962C8B-B14F-4D97-AF65-F5344CB8AC3E}">
        <p14:creationId xmlns:p14="http://schemas.microsoft.com/office/powerpoint/2010/main" val="37976711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AF0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drawing of a face&#10;&#10;Description automatically generated">
            <a:extLst>
              <a:ext uri="{FF2B5EF4-FFF2-40B4-BE49-F238E27FC236}">
                <a16:creationId xmlns:a16="http://schemas.microsoft.com/office/drawing/2014/main" id="{8385C00D-B05A-4949-B2B8-400DC111F37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43649" y="2857501"/>
            <a:ext cx="1283674" cy="1142998"/>
          </a:xfrm>
          <a:prstGeom prst="rect">
            <a:avLst/>
          </a:prstGeom>
        </p:spPr>
      </p:pic>
      <p:pic>
        <p:nvPicPr>
          <p:cNvPr id="12" name="Content Placeholder 4">
            <a:extLst>
              <a:ext uri="{FF2B5EF4-FFF2-40B4-BE49-F238E27FC236}">
                <a16:creationId xmlns:a16="http://schemas.microsoft.com/office/drawing/2014/main" id="{C33EA357-4774-4B06-8A69-311DCA3EC7FC}"/>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889189" y="1292428"/>
            <a:ext cx="2944623" cy="603556"/>
          </a:xfrm>
          <a:prstGeom prst="rect">
            <a:avLst/>
          </a:prstGeom>
        </p:spPr>
      </p:pic>
      <p:sp>
        <p:nvSpPr>
          <p:cNvPr id="10" name="TextBox 9">
            <a:extLst>
              <a:ext uri="{FF2B5EF4-FFF2-40B4-BE49-F238E27FC236}">
                <a16:creationId xmlns:a16="http://schemas.microsoft.com/office/drawing/2014/main" id="{7E6D79D0-660D-468E-ACAF-B9658B42D1D2}"/>
              </a:ext>
            </a:extLst>
          </p:cNvPr>
          <p:cNvSpPr txBox="1"/>
          <p:nvPr/>
        </p:nvSpPr>
        <p:spPr>
          <a:xfrm>
            <a:off x="523875" y="229915"/>
            <a:ext cx="6619875" cy="646331"/>
          </a:xfrm>
          <a:prstGeom prst="rect">
            <a:avLst/>
          </a:prstGeom>
          <a:noFill/>
        </p:spPr>
        <p:txBody>
          <a:bodyPr wrap="square" rtlCol="0">
            <a:spAutoFit/>
          </a:bodyPr>
          <a:lstStyle/>
          <a:p>
            <a:r>
              <a:rPr lang="en-US" sz="3600" b="1" dirty="0"/>
              <a:t>Sponsors and Funders</a:t>
            </a:r>
          </a:p>
        </p:txBody>
      </p:sp>
      <p:pic>
        <p:nvPicPr>
          <p:cNvPr id="14" name="Picture 13">
            <a:extLst>
              <a:ext uri="{FF2B5EF4-FFF2-40B4-BE49-F238E27FC236}">
                <a16:creationId xmlns:a16="http://schemas.microsoft.com/office/drawing/2014/main" id="{8E7476DA-1408-41A9-B16C-1712BDAE00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21910" y="5578790"/>
            <a:ext cx="1448829" cy="850540"/>
          </a:xfrm>
          <a:prstGeom prst="rect">
            <a:avLst/>
          </a:prstGeom>
        </p:spPr>
      </p:pic>
      <p:pic>
        <p:nvPicPr>
          <p:cNvPr id="15" name="Picture 14">
            <a:extLst>
              <a:ext uri="{FF2B5EF4-FFF2-40B4-BE49-F238E27FC236}">
                <a16:creationId xmlns:a16="http://schemas.microsoft.com/office/drawing/2014/main" id="{422A64D7-C769-48E1-A0CB-C038F9C71EE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0779" y="5464516"/>
            <a:ext cx="2194750" cy="969348"/>
          </a:xfrm>
          <a:prstGeom prst="rect">
            <a:avLst/>
          </a:prstGeom>
        </p:spPr>
      </p:pic>
      <p:pic>
        <p:nvPicPr>
          <p:cNvPr id="16" name="Picture 15">
            <a:extLst>
              <a:ext uri="{FF2B5EF4-FFF2-40B4-BE49-F238E27FC236}">
                <a16:creationId xmlns:a16="http://schemas.microsoft.com/office/drawing/2014/main" id="{B9A7B425-9EA6-42C3-9436-6F6BA787C72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07120" y="5416343"/>
            <a:ext cx="1907672" cy="1065693"/>
          </a:xfrm>
          <a:prstGeom prst="rect">
            <a:avLst/>
          </a:prstGeom>
        </p:spPr>
      </p:pic>
      <p:pic>
        <p:nvPicPr>
          <p:cNvPr id="17" name="Picture 16">
            <a:extLst>
              <a:ext uri="{FF2B5EF4-FFF2-40B4-BE49-F238E27FC236}">
                <a16:creationId xmlns:a16="http://schemas.microsoft.com/office/drawing/2014/main" id="{C2B7FB31-D13B-4029-8067-17BB087EB3F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07840" y="5355768"/>
            <a:ext cx="2377646" cy="1225402"/>
          </a:xfrm>
          <a:prstGeom prst="rect">
            <a:avLst/>
          </a:prstGeom>
        </p:spPr>
      </p:pic>
      <p:pic>
        <p:nvPicPr>
          <p:cNvPr id="18" name="Picture 17">
            <a:extLst>
              <a:ext uri="{FF2B5EF4-FFF2-40B4-BE49-F238E27FC236}">
                <a16:creationId xmlns:a16="http://schemas.microsoft.com/office/drawing/2014/main" id="{A76CC5E8-0D7C-48E9-B831-5A4876D1E77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640393" y="4122187"/>
            <a:ext cx="2188654" cy="445047"/>
          </a:xfrm>
          <a:prstGeom prst="rect">
            <a:avLst/>
          </a:prstGeom>
        </p:spPr>
      </p:pic>
      <p:pic>
        <p:nvPicPr>
          <p:cNvPr id="19" name="Picture 18">
            <a:extLst>
              <a:ext uri="{FF2B5EF4-FFF2-40B4-BE49-F238E27FC236}">
                <a16:creationId xmlns:a16="http://schemas.microsoft.com/office/drawing/2014/main" id="{A22FD7F3-3F62-4A45-95F3-1ECAC11AF57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59480" y="2201129"/>
            <a:ext cx="2956816" cy="768163"/>
          </a:xfrm>
          <a:prstGeom prst="rect">
            <a:avLst/>
          </a:prstGeom>
        </p:spPr>
      </p:pic>
      <p:pic>
        <p:nvPicPr>
          <p:cNvPr id="20" name="Picture 19">
            <a:extLst>
              <a:ext uri="{FF2B5EF4-FFF2-40B4-BE49-F238E27FC236}">
                <a16:creationId xmlns:a16="http://schemas.microsoft.com/office/drawing/2014/main" id="{4AE2A014-0A3B-484C-83BC-510A17AAE02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056147" y="889531"/>
            <a:ext cx="2700762" cy="755970"/>
          </a:xfrm>
          <a:prstGeom prst="rect">
            <a:avLst/>
          </a:prstGeom>
        </p:spPr>
      </p:pic>
      <p:pic>
        <p:nvPicPr>
          <p:cNvPr id="21" name="Picture 20">
            <a:extLst>
              <a:ext uri="{FF2B5EF4-FFF2-40B4-BE49-F238E27FC236}">
                <a16:creationId xmlns:a16="http://schemas.microsoft.com/office/drawing/2014/main" id="{F10BE82C-6321-4F87-9431-DCDC4C01239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714295" y="1810314"/>
            <a:ext cx="2920237" cy="1304657"/>
          </a:xfrm>
          <a:prstGeom prst="rect">
            <a:avLst/>
          </a:prstGeom>
        </p:spPr>
      </p:pic>
      <p:pic>
        <p:nvPicPr>
          <p:cNvPr id="22" name="Picture 21">
            <a:extLst>
              <a:ext uri="{FF2B5EF4-FFF2-40B4-BE49-F238E27FC236}">
                <a16:creationId xmlns:a16="http://schemas.microsoft.com/office/drawing/2014/main" id="{AB48B349-C07E-4857-B102-258239BBB40A}"/>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617000" y="3328334"/>
            <a:ext cx="3121423" cy="530398"/>
          </a:xfrm>
          <a:prstGeom prst="rect">
            <a:avLst/>
          </a:prstGeom>
        </p:spPr>
      </p:pic>
      <p:pic>
        <p:nvPicPr>
          <p:cNvPr id="23" name="Picture 22">
            <a:extLst>
              <a:ext uri="{FF2B5EF4-FFF2-40B4-BE49-F238E27FC236}">
                <a16:creationId xmlns:a16="http://schemas.microsoft.com/office/drawing/2014/main" id="{737696C1-E7EC-4A7F-A07D-2DF67475ACC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644855" y="3043855"/>
            <a:ext cx="902286" cy="841321"/>
          </a:xfrm>
          <a:prstGeom prst="rect">
            <a:avLst/>
          </a:prstGeom>
        </p:spPr>
      </p:pic>
      <p:pic>
        <p:nvPicPr>
          <p:cNvPr id="24" name="Picture 23">
            <a:extLst>
              <a:ext uri="{FF2B5EF4-FFF2-40B4-BE49-F238E27FC236}">
                <a16:creationId xmlns:a16="http://schemas.microsoft.com/office/drawing/2014/main" id="{AA11B229-BD04-4532-AD82-302BCEEF97E2}"/>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88567" y="4270249"/>
            <a:ext cx="2731245" cy="432854"/>
          </a:xfrm>
          <a:prstGeom prst="rect">
            <a:avLst/>
          </a:prstGeom>
        </p:spPr>
      </p:pic>
    </p:spTree>
    <p:extLst>
      <p:ext uri="{BB962C8B-B14F-4D97-AF65-F5344CB8AC3E}">
        <p14:creationId xmlns:p14="http://schemas.microsoft.com/office/powerpoint/2010/main" val="28791867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DEA1CDE-9D47-40F7-91D0-A90706D0ECCB}"/>
              </a:ext>
            </a:extLst>
          </p:cNvPr>
          <p:cNvSpPr>
            <a:spLocks noGrp="1"/>
          </p:cNvSpPr>
          <p:nvPr>
            <p:ph type="title"/>
          </p:nvPr>
        </p:nvSpPr>
        <p:spPr>
          <a:xfrm>
            <a:off x="640080" y="329184"/>
            <a:ext cx="6894576" cy="1783080"/>
          </a:xfrm>
        </p:spPr>
        <p:txBody>
          <a:bodyPr anchor="b">
            <a:normAutofit/>
          </a:bodyPr>
          <a:lstStyle/>
          <a:p>
            <a:r>
              <a:rPr lang="en-US" sz="5400" dirty="0"/>
              <a:t>Webinar Evaluation</a:t>
            </a:r>
          </a:p>
        </p:txBody>
      </p:sp>
      <p:sp>
        <p:nvSpPr>
          <p:cNvPr id="2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99BE424-479B-41C2-BE39-4D0A9F961D94}"/>
              </a:ext>
            </a:extLst>
          </p:cNvPr>
          <p:cNvSpPr>
            <a:spLocks noGrp="1"/>
          </p:cNvSpPr>
          <p:nvPr>
            <p:ph idx="1"/>
          </p:nvPr>
        </p:nvSpPr>
        <p:spPr>
          <a:xfrm>
            <a:off x="640080" y="2706624"/>
            <a:ext cx="6894576" cy="3483864"/>
          </a:xfrm>
        </p:spPr>
        <p:txBody>
          <a:bodyPr>
            <a:normAutofit/>
          </a:bodyPr>
          <a:lstStyle/>
          <a:p>
            <a:endParaRPr lang="en-US" sz="2200" dirty="0"/>
          </a:p>
          <a:p>
            <a:r>
              <a:rPr lang="en-US" sz="2200" dirty="0"/>
              <a:t>We really do appreciate your feedback!</a:t>
            </a:r>
          </a:p>
          <a:p>
            <a:endParaRPr lang="en-US" sz="2200" dirty="0"/>
          </a:p>
          <a:p>
            <a:r>
              <a:rPr lang="en-US" sz="2200" dirty="0"/>
              <a:t>Please take a moment and respond to the evaluation following this webinar.</a:t>
            </a:r>
          </a:p>
          <a:p>
            <a:pPr marL="342900" indent="-342900">
              <a:buFont typeface="Arial"/>
              <a:buChar char="•"/>
            </a:pPr>
            <a:endParaRPr lang="en-US" sz="2200" dirty="0"/>
          </a:p>
        </p:txBody>
      </p:sp>
      <p:pic>
        <p:nvPicPr>
          <p:cNvPr id="15" name="Picture 14" descr="A drawing of a face&#10;&#10;Description automatically generated">
            <a:extLst>
              <a:ext uri="{FF2B5EF4-FFF2-40B4-BE49-F238E27FC236}">
                <a16:creationId xmlns:a16="http://schemas.microsoft.com/office/drawing/2014/main" id="{70ABF1FD-D457-444E-9091-F7F2518FF3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44888" y="329183"/>
            <a:ext cx="3852119" cy="3429969"/>
          </a:xfrm>
          <a:prstGeom prst="rect">
            <a:avLst/>
          </a:prstGeom>
        </p:spPr>
      </p:pic>
      <p:pic>
        <p:nvPicPr>
          <p:cNvPr id="17" name="Picture 16">
            <a:extLst>
              <a:ext uri="{FF2B5EF4-FFF2-40B4-BE49-F238E27FC236}">
                <a16:creationId xmlns:a16="http://schemas.microsoft.com/office/drawing/2014/main" id="{36F62928-CA87-4843-B3C3-6F798E266DF9}"/>
              </a:ext>
            </a:extLst>
          </p:cNvPr>
          <p:cNvPicPr>
            <a:picLocks noChangeAspect="1"/>
          </p:cNvPicPr>
          <p:nvPr/>
        </p:nvPicPr>
        <p:blipFill>
          <a:blip r:embed="rId3"/>
          <a:stretch>
            <a:fillRect/>
          </a:stretch>
        </p:blipFill>
        <p:spPr>
          <a:xfrm>
            <a:off x="7918704" y="4079193"/>
            <a:ext cx="3886200" cy="2176272"/>
          </a:xfrm>
          <a:prstGeom prst="rect">
            <a:avLst/>
          </a:prstGeom>
        </p:spPr>
      </p:pic>
      <p:sp>
        <p:nvSpPr>
          <p:cNvPr id="13" name="Content Placeholder 2">
            <a:extLst>
              <a:ext uri="{FF2B5EF4-FFF2-40B4-BE49-F238E27FC236}">
                <a16:creationId xmlns:a16="http://schemas.microsoft.com/office/drawing/2014/main" id="{488ED515-7452-425A-AE8E-B3958CDDB9FA}"/>
              </a:ext>
            </a:extLst>
          </p:cNvPr>
          <p:cNvSpPr txBox="1">
            <a:spLocks/>
          </p:cNvSpPr>
          <p:nvPr/>
        </p:nvSpPr>
        <p:spPr>
          <a:xfrm>
            <a:off x="1371599" y="1821874"/>
            <a:ext cx="9732819" cy="473825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a:buChar char="•"/>
            </a:pPr>
            <a:endParaRPr lang="en-US" sz="1800" dirty="0"/>
          </a:p>
        </p:txBody>
      </p:sp>
    </p:spTree>
    <p:extLst>
      <p:ext uri="{BB962C8B-B14F-4D97-AF65-F5344CB8AC3E}">
        <p14:creationId xmlns:p14="http://schemas.microsoft.com/office/powerpoint/2010/main" val="647501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7169F-BDA5-780A-AE74-DCE512349C3C}"/>
              </a:ext>
            </a:extLst>
          </p:cNvPr>
          <p:cNvSpPr>
            <a:spLocks noGrp="1"/>
          </p:cNvSpPr>
          <p:nvPr>
            <p:ph type="title"/>
          </p:nvPr>
        </p:nvSpPr>
        <p:spPr/>
        <p:txBody>
          <a:bodyPr/>
          <a:lstStyle/>
          <a:p>
            <a:r>
              <a:rPr lang="en-US" dirty="0"/>
              <a:t>Where are we</a:t>
            </a:r>
            <a:r>
              <a:rPr lang="en-US" dirty="0">
                <a:latin typeface="Calibri"/>
                <a:cs typeface="Calibri"/>
              </a:rPr>
              <a:t>?</a:t>
            </a:r>
          </a:p>
        </p:txBody>
      </p:sp>
      <p:sp>
        <p:nvSpPr>
          <p:cNvPr id="3" name="Content Placeholder 2">
            <a:extLst>
              <a:ext uri="{FF2B5EF4-FFF2-40B4-BE49-F238E27FC236}">
                <a16:creationId xmlns:a16="http://schemas.microsoft.com/office/drawing/2014/main" id="{075FA7F4-871D-4130-065A-0FE54F87C482}"/>
              </a:ext>
            </a:extLst>
          </p:cNvPr>
          <p:cNvSpPr>
            <a:spLocks noGrp="1"/>
          </p:cNvSpPr>
          <p:nvPr>
            <p:ph idx="1"/>
          </p:nvPr>
        </p:nvSpPr>
        <p:spPr/>
        <p:txBody>
          <a:bodyPr vert="horz" lIns="91440" tIns="45720" rIns="91440" bIns="45720" rtlCol="0" anchor="t">
            <a:normAutofit/>
          </a:bodyPr>
          <a:lstStyle/>
          <a:p>
            <a:r>
              <a:rPr lang="en-US" dirty="0"/>
              <a:t>Located at 225 West State Street</a:t>
            </a:r>
          </a:p>
        </p:txBody>
      </p:sp>
      <p:pic>
        <p:nvPicPr>
          <p:cNvPr id="4" name="Picture 4" descr="225 West State Street Building3.jpg">
            <a:extLst>
              <a:ext uri="{FF2B5EF4-FFF2-40B4-BE49-F238E27FC236}">
                <a16:creationId xmlns:a16="http://schemas.microsoft.com/office/drawing/2014/main" id="{BAB79213-44A8-5520-0CCA-C8F9A71CC1B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62814" y="3055306"/>
            <a:ext cx="5484540" cy="3451558"/>
          </a:xfrm>
          <a:prstGeom prst="rect">
            <a:avLst/>
          </a:prstGeom>
        </p:spPr>
      </p:pic>
    </p:spTree>
    <p:extLst>
      <p:ext uri="{BB962C8B-B14F-4D97-AF65-F5344CB8AC3E}">
        <p14:creationId xmlns:p14="http://schemas.microsoft.com/office/powerpoint/2010/main" val="3451162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7169F-BDA5-780A-AE74-DCE512349C3C}"/>
              </a:ext>
            </a:extLst>
          </p:cNvPr>
          <p:cNvSpPr>
            <a:spLocks noGrp="1"/>
          </p:cNvSpPr>
          <p:nvPr>
            <p:ph type="title"/>
          </p:nvPr>
        </p:nvSpPr>
        <p:spPr/>
        <p:txBody>
          <a:bodyPr/>
          <a:lstStyle/>
          <a:p>
            <a:r>
              <a:rPr lang="en-US" dirty="0"/>
              <a:t>Where are we in State Government</a:t>
            </a:r>
            <a:r>
              <a:rPr lang="en-US" dirty="0">
                <a:latin typeface="Calibri"/>
                <a:cs typeface="Calibri"/>
              </a:rPr>
              <a:t>?</a:t>
            </a:r>
            <a:endParaRPr lang="en-US">
              <a:latin typeface="Century Gothic"/>
              <a:cs typeface="Calibri"/>
            </a:endParaRPr>
          </a:p>
        </p:txBody>
      </p:sp>
      <p:sp>
        <p:nvSpPr>
          <p:cNvPr id="3" name="Content Placeholder 2">
            <a:extLst>
              <a:ext uri="{FF2B5EF4-FFF2-40B4-BE49-F238E27FC236}">
                <a16:creationId xmlns:a16="http://schemas.microsoft.com/office/drawing/2014/main" id="{075FA7F4-871D-4130-065A-0FE54F87C482}"/>
              </a:ext>
            </a:extLst>
          </p:cNvPr>
          <p:cNvSpPr>
            <a:spLocks noGrp="1"/>
          </p:cNvSpPr>
          <p:nvPr>
            <p:ph idx="1"/>
          </p:nvPr>
        </p:nvSpPr>
        <p:spPr>
          <a:xfrm>
            <a:off x="1154955" y="2603500"/>
            <a:ext cx="9876533" cy="3416300"/>
          </a:xfrm>
        </p:spPr>
        <p:txBody>
          <a:bodyPr vert="horz" lIns="91440" tIns="45720" rIns="91440" bIns="45720" rtlCol="0" anchor="t">
            <a:normAutofit/>
          </a:bodyPr>
          <a:lstStyle/>
          <a:p>
            <a:r>
              <a:rPr lang="en-US" dirty="0">
                <a:ea typeface="+mn-lt"/>
                <a:cs typeface="+mn-lt"/>
              </a:rPr>
              <a:t> Organizationally, the State Archives is successor to the former New Jersey Public Records Office and the State Library’s Bureau of Archives and History. The services and holdings of these agencies were vested in the Division of Archives and Records Management (DARM), created in the Department of State by an executive reorganization plan in 1983. By MOU between the departments of State and Treasury, DARM’s records management, records storage and micrographics functions were assigned to the management of the Division of Revenue and Enterprise Services (DORES) in the Department of the Treasury effective 1 July 2012.</a:t>
            </a:r>
            <a:endParaRPr lang="en-US" dirty="0"/>
          </a:p>
          <a:p>
            <a:pPr marL="0" indent="0">
              <a:buNone/>
            </a:pPr>
            <a:endParaRPr lang="en-US" dirty="0"/>
          </a:p>
        </p:txBody>
      </p:sp>
      <p:pic>
        <p:nvPicPr>
          <p:cNvPr id="4" name="Picture 4">
            <a:extLst>
              <a:ext uri="{FF2B5EF4-FFF2-40B4-BE49-F238E27FC236}">
                <a16:creationId xmlns:a16="http://schemas.microsoft.com/office/drawing/2014/main" id="{ABE8FA8B-61AA-37BA-5E9C-0541579B11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14950" y="5336207"/>
            <a:ext cx="1562100" cy="962025"/>
          </a:xfrm>
          <a:prstGeom prst="rect">
            <a:avLst/>
          </a:prstGeom>
        </p:spPr>
      </p:pic>
    </p:spTree>
    <p:extLst>
      <p:ext uri="{BB962C8B-B14F-4D97-AF65-F5344CB8AC3E}">
        <p14:creationId xmlns:p14="http://schemas.microsoft.com/office/powerpoint/2010/main" val="2516232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FCEEB-8F4C-E435-3E12-C4EB4043F9F7}"/>
              </a:ext>
            </a:extLst>
          </p:cNvPr>
          <p:cNvSpPr>
            <a:spLocks noGrp="1"/>
          </p:cNvSpPr>
          <p:nvPr>
            <p:ph type="title"/>
          </p:nvPr>
        </p:nvSpPr>
        <p:spPr/>
        <p:txBody>
          <a:bodyPr/>
          <a:lstStyle/>
          <a:p>
            <a:r>
              <a:rPr lang="en-US" dirty="0"/>
              <a:t>Inside NJSA: Public Areas</a:t>
            </a:r>
          </a:p>
        </p:txBody>
      </p:sp>
      <p:pic>
        <p:nvPicPr>
          <p:cNvPr id="5" name="Picture 5" descr="IMG_4057[1].JPG">
            <a:extLst>
              <a:ext uri="{FF2B5EF4-FFF2-40B4-BE49-F238E27FC236}">
                <a16:creationId xmlns:a16="http://schemas.microsoft.com/office/drawing/2014/main" id="{CB02FB64-E7A7-4BAB-69A7-A09A180B712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43546" y="2567568"/>
            <a:ext cx="4824761" cy="3637156"/>
          </a:xfrm>
          <a:prstGeom prst="rect">
            <a:avLst/>
          </a:prstGeom>
        </p:spPr>
      </p:pic>
      <p:pic>
        <p:nvPicPr>
          <p:cNvPr id="6" name="Picture 6" descr="IMG_4058[1].JPG">
            <a:extLst>
              <a:ext uri="{FF2B5EF4-FFF2-40B4-BE49-F238E27FC236}">
                <a16:creationId xmlns:a16="http://schemas.microsoft.com/office/drawing/2014/main" id="{9F36E2D6-7EBC-5023-AC48-A172BEA836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1570" y="2567569"/>
            <a:ext cx="4852640" cy="3637157"/>
          </a:xfrm>
          <a:prstGeom prst="rect">
            <a:avLst/>
          </a:prstGeom>
        </p:spPr>
      </p:pic>
    </p:spTree>
    <p:extLst>
      <p:ext uri="{BB962C8B-B14F-4D97-AF65-F5344CB8AC3E}">
        <p14:creationId xmlns:p14="http://schemas.microsoft.com/office/powerpoint/2010/main" val="3170974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FCEEB-8F4C-E435-3E12-C4EB4043F9F7}"/>
              </a:ext>
            </a:extLst>
          </p:cNvPr>
          <p:cNvSpPr>
            <a:spLocks noGrp="1"/>
          </p:cNvSpPr>
          <p:nvPr>
            <p:ph type="title"/>
          </p:nvPr>
        </p:nvSpPr>
        <p:spPr/>
        <p:txBody>
          <a:bodyPr/>
          <a:lstStyle/>
          <a:p>
            <a:r>
              <a:rPr lang="en-US" dirty="0"/>
              <a:t>Inside NJSA: Staff Areas – Main Floor</a:t>
            </a:r>
          </a:p>
        </p:txBody>
      </p:sp>
      <p:pic>
        <p:nvPicPr>
          <p:cNvPr id="4" name="Picture 5" descr="IMG_4063[1].JPG">
            <a:extLst>
              <a:ext uri="{FF2B5EF4-FFF2-40B4-BE49-F238E27FC236}">
                <a16:creationId xmlns:a16="http://schemas.microsoft.com/office/drawing/2014/main" id="{85039DFA-5BE0-B681-FD6F-40BDD46282C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90" b="-493"/>
          <a:stretch/>
        </p:blipFill>
        <p:spPr>
          <a:xfrm>
            <a:off x="840059" y="2530398"/>
            <a:ext cx="4899040" cy="3795152"/>
          </a:xfrm>
          <a:prstGeom prst="rect">
            <a:avLst/>
          </a:prstGeom>
        </p:spPr>
      </p:pic>
      <p:pic>
        <p:nvPicPr>
          <p:cNvPr id="3" name="Picture 5">
            <a:extLst>
              <a:ext uri="{FF2B5EF4-FFF2-40B4-BE49-F238E27FC236}">
                <a16:creationId xmlns:a16="http://schemas.microsoft.com/office/drawing/2014/main" id="{ADAF95FF-556F-0BDF-A162-DFE5BE4EA44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97" b="-246"/>
          <a:stretch/>
        </p:blipFill>
        <p:spPr>
          <a:xfrm>
            <a:off x="6666571" y="2530398"/>
            <a:ext cx="4731729" cy="3785851"/>
          </a:xfrm>
          <a:prstGeom prst="rect">
            <a:avLst/>
          </a:prstGeom>
        </p:spPr>
      </p:pic>
    </p:spTree>
    <p:extLst>
      <p:ext uri="{BB962C8B-B14F-4D97-AF65-F5344CB8AC3E}">
        <p14:creationId xmlns:p14="http://schemas.microsoft.com/office/powerpoint/2010/main" val="3315839412"/>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0200702 - Archives Template">
  <a:themeElements>
    <a:clrScheme name="Archives">
      <a:dk1>
        <a:srgbClr val="244264"/>
      </a:dk1>
      <a:lt1>
        <a:srgbClr val="EFEFE9"/>
      </a:lt1>
      <a:dk2>
        <a:srgbClr val="44546A"/>
      </a:dk2>
      <a:lt2>
        <a:srgbClr val="FEFEFC"/>
      </a:lt2>
      <a:accent1>
        <a:srgbClr val="006794"/>
      </a:accent1>
      <a:accent2>
        <a:srgbClr val="DF7720"/>
      </a:accent2>
      <a:accent3>
        <a:srgbClr val="7E7569"/>
      </a:accent3>
      <a:accent4>
        <a:srgbClr val="EDAB31"/>
      </a:accent4>
      <a:accent5>
        <a:srgbClr val="5C9DBE"/>
      </a:accent5>
      <a:accent6>
        <a:srgbClr val="85A151"/>
      </a:accent6>
      <a:hlink>
        <a:srgbClr val="5FB0B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8DC2C7-8E47-4FB9-9F6A-DBA66A49FED9}" vid="{2ACD23E3-3650-4825-A2B6-E5CE38D53CF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5990</TotalTime>
  <Words>1410</Words>
  <Application>Microsoft Office PowerPoint</Application>
  <PresentationFormat>Widescreen</PresentationFormat>
  <Paragraphs>179</Paragraphs>
  <Slides>59</Slides>
  <Notes>5</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59</vt:i4>
      </vt:variant>
    </vt:vector>
  </HeadingPairs>
  <TitlesOfParts>
    <vt:vector size="70" baseType="lpstr">
      <vt:lpstr>Arial</vt:lpstr>
      <vt:lpstr>Bahnschrift Light Condensed</vt:lpstr>
      <vt:lpstr>Calibri</vt:lpstr>
      <vt:lpstr>Calibri Light</vt:lpstr>
      <vt:lpstr>Century Gothic</vt:lpstr>
      <vt:lpstr>Nirmala UI</vt:lpstr>
      <vt:lpstr>Wingdings 3</vt:lpstr>
      <vt:lpstr>Office Theme</vt:lpstr>
      <vt:lpstr>Ion Boardroom</vt:lpstr>
      <vt:lpstr>1_Office Theme</vt:lpstr>
      <vt:lpstr>20200702 - Archives Template</vt:lpstr>
      <vt:lpstr>CoSA Member Webinar   State Archives Showcase:  New Jersey and New York </vt:lpstr>
      <vt:lpstr>Webinar Agenda</vt:lpstr>
      <vt:lpstr>Speakers</vt:lpstr>
      <vt:lpstr>New Jersey State Archives</vt:lpstr>
      <vt:lpstr>NJSA Mission</vt:lpstr>
      <vt:lpstr>Where are we?</vt:lpstr>
      <vt:lpstr>Where are we in State Government?</vt:lpstr>
      <vt:lpstr>Inside NJSA: Public Areas</vt:lpstr>
      <vt:lpstr>Inside NJSA: Staff Areas – Main Floor</vt:lpstr>
      <vt:lpstr>Inside NJSA: Level 0</vt:lpstr>
      <vt:lpstr>Organization</vt:lpstr>
      <vt:lpstr>Genealogical Records</vt:lpstr>
      <vt:lpstr>Searchable Databases and Ordering Records Online</vt:lpstr>
      <vt:lpstr>Projects: Tax Ratable Lists</vt:lpstr>
      <vt:lpstr>Projects: Military Service Cards</vt:lpstr>
      <vt:lpstr>Projects: Early Land Records Project</vt:lpstr>
      <vt:lpstr>Projects: Early Land Records Project</vt:lpstr>
      <vt:lpstr>Projects: Early Land Records Project</vt:lpstr>
      <vt:lpstr>Projects: Early Land Records Project</vt:lpstr>
      <vt:lpstr>Projects: Early Land Records Project</vt:lpstr>
      <vt:lpstr>Projects: Early Land Records Project</vt:lpstr>
      <vt:lpstr>THANK YOU!</vt:lpstr>
      <vt:lpstr>PowerPoint Presentation</vt:lpstr>
      <vt:lpstr>PowerPoint Presentation</vt:lpstr>
      <vt:lpstr>Background</vt:lpstr>
      <vt:lpstr>NYS Archives Organization</vt:lpstr>
      <vt:lpstr>NYS Archives Organization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NYS Archives Organization</vt:lpstr>
      <vt:lpstr>Government Records Services</vt:lpstr>
      <vt:lpstr>Facts and Figures</vt:lpstr>
      <vt:lpstr>PowerPoint Presentation</vt:lpstr>
      <vt:lpstr>PowerPoint Presentation</vt:lpstr>
      <vt:lpstr>PowerPoint Presentation</vt:lpstr>
      <vt:lpstr>PowerPoint Presentation</vt:lpstr>
      <vt:lpstr>State Archives Organization</vt:lpstr>
      <vt:lpstr>PowerPoint Presentation</vt:lpstr>
      <vt:lpstr>PowerPoint Presentation</vt:lpstr>
      <vt:lpstr>PowerPoint Presentation</vt:lpstr>
      <vt:lpstr>PowerPoint Presentation</vt:lpstr>
      <vt:lpstr>PowerPoint Presentation</vt:lpstr>
      <vt:lpstr>PowerPoint Presentation</vt:lpstr>
      <vt:lpstr>Upcoming Member Webinars </vt:lpstr>
      <vt:lpstr>Upcoming SERI Webinars </vt:lpstr>
      <vt:lpstr>Upcoming Shop Talks with CoSA sponsors</vt:lpstr>
      <vt:lpstr>   Contact Us  </vt:lpstr>
      <vt:lpstr>PowerPoint Presentation</vt:lpstr>
      <vt:lpstr>Webinar Evaluation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CoSA Member Webinar   What’s On Tap for CoSA in 2021</dc:title>
  <dc:creator>Barbara Teague</dc:creator>
  <cp:lastModifiedBy>Rebecca Julson</cp:lastModifiedBy>
  <cp:revision>41</cp:revision>
  <cp:lastPrinted>2022-01-13T15:28:39Z</cp:lastPrinted>
  <dcterms:created xsi:type="dcterms:W3CDTF">2021-01-16T22:52:10Z</dcterms:created>
  <dcterms:modified xsi:type="dcterms:W3CDTF">2022-10-27T13:57:24Z</dcterms:modified>
</cp:coreProperties>
</file>