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61" r:id="rId5"/>
    <p:sldId id="262" r:id="rId6"/>
    <p:sldId id="263"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6" r:id="rId25"/>
    <p:sldId id="287" r:id="rId26"/>
    <p:sldId id="288" r:id="rId27"/>
    <p:sldId id="289" r:id="rId28"/>
    <p:sldId id="290" r:id="rId29"/>
    <p:sldId id="264" r:id="rId30"/>
    <p:sldId id="265" r:id="rId31"/>
    <p:sldId id="266" r:id="rId32"/>
    <p:sldId id="26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F46BD3-5031-4E5D-8829-D7572BFC1463}" v="2" dt="2023-03-29T19:54:23.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1" autoAdjust="0"/>
    <p:restoredTop sz="68531" autoAdjust="0"/>
  </p:normalViewPr>
  <p:slideViewPr>
    <p:cSldViewPr snapToGrid="0">
      <p:cViewPr varScale="1">
        <p:scale>
          <a:sx n="58" d="100"/>
          <a:sy n="58" d="100"/>
        </p:scale>
        <p:origin x="754" y="53"/>
      </p:cViewPr>
      <p:guideLst/>
    </p:cSldViewPr>
  </p:slideViewPr>
  <p:notesTextViewPr>
    <p:cViewPr>
      <p:scale>
        <a:sx n="3" d="2"/>
        <a:sy n="3" d="2"/>
      </p:scale>
      <p:origin x="0" y="0"/>
    </p:cViewPr>
  </p:notesTextViewPr>
  <p:sorterViewPr>
    <p:cViewPr>
      <p:scale>
        <a:sx n="100" d="100"/>
        <a:sy n="100" d="100"/>
      </p:scale>
      <p:origin x="0" y="-4728"/>
    </p:cViewPr>
  </p:sorterViewPr>
  <p:notesViewPr>
    <p:cSldViewPr snapToGrid="0">
      <p:cViewPr varScale="1">
        <p:scale>
          <a:sx n="81" d="100"/>
          <a:sy n="81" d="100"/>
        </p:scale>
        <p:origin x="388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2" Type="http://schemas.openxmlformats.org/officeDocument/2006/relationships/hyperlink" Target="https://www.statearchivists.org/research-resources/resource-center" TargetMode="External"/><Relationship Id="rId1" Type="http://schemas.openxmlformats.org/officeDocument/2006/relationships/hyperlink" Target="https://www.youtube.com/playlist?list=PLospvJp0HcS9HJHf1e-rYAuk2KJFt5gV5"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http://www.facebook.com/CouncilOfStateArchivists" TargetMode="External"/><Relationship Id="rId2" Type="http://schemas.openxmlformats.org/officeDocument/2006/relationships/hyperlink" Target="https://www.statearchivists.org/research-resources/resource-center" TargetMode="External"/><Relationship Id="rId1" Type="http://schemas.openxmlformats.org/officeDocument/2006/relationships/hyperlink" Target="https://www.statearchivists.org/home" TargetMode="External"/><Relationship Id="rId4" Type="http://schemas.openxmlformats.org/officeDocument/2006/relationships/hyperlink" Target="https://www.youtube.com/user/StateArchivists/"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statearchivists.org/research-resources/resource-center" TargetMode="External"/><Relationship Id="rId1" Type="http://schemas.openxmlformats.org/officeDocument/2006/relationships/hyperlink" Target="https://www.youtube.com/playlist?list=PLospvJp0HcS9HJHf1e-rYAuk2KJFt5gV5"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www.facebook.com/CouncilOfStateArchivists" TargetMode="External"/><Relationship Id="rId2" Type="http://schemas.openxmlformats.org/officeDocument/2006/relationships/hyperlink" Target="https://www.statearchivists.org/research-resources/resource-center" TargetMode="External"/><Relationship Id="rId1" Type="http://schemas.openxmlformats.org/officeDocument/2006/relationships/hyperlink" Target="https://www.statearchivists.org/home" TargetMode="External"/><Relationship Id="rId4" Type="http://schemas.openxmlformats.org/officeDocument/2006/relationships/hyperlink" Target="https://www.youtube.com/user/StateArchivists/" TargetMode="Externa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5E75B-0740-4977-BBB6-58EBBBE59183}"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US"/>
        </a:p>
      </dgm:t>
    </dgm:pt>
    <dgm:pt modelId="{191A4421-5A2D-4EF2-8AD6-ACE5CD4D9A1B}">
      <dgm:prSet phldrT="[Text]"/>
      <dgm:spPr/>
      <dgm:t>
        <a:bodyPr/>
        <a:lstStyle/>
        <a:p>
          <a:r>
            <a:rPr lang="en-US" dirty="0"/>
            <a:t>Upcoming SERI webinar line up</a:t>
          </a:r>
        </a:p>
      </dgm:t>
    </dgm:pt>
    <dgm:pt modelId="{A901164D-1967-4E91-8B80-FA7B01FDAD58}" type="parTrans" cxnId="{9FF54337-A3D7-42A7-9714-B22ED6D76B84}">
      <dgm:prSet/>
      <dgm:spPr/>
      <dgm:t>
        <a:bodyPr/>
        <a:lstStyle/>
        <a:p>
          <a:endParaRPr lang="en-US"/>
        </a:p>
      </dgm:t>
    </dgm:pt>
    <dgm:pt modelId="{7F809907-0FAC-41A4-B96E-CEAD71D6D10D}" type="sibTrans" cxnId="{9FF54337-A3D7-42A7-9714-B22ED6D76B84}">
      <dgm:prSet/>
      <dgm:spPr/>
      <dgm:t>
        <a:bodyPr/>
        <a:lstStyle/>
        <a:p>
          <a:endParaRPr lang="en-US"/>
        </a:p>
      </dgm:t>
    </dgm:pt>
    <dgm:pt modelId="{10DE7D69-0698-440D-9449-D653A7B782CF}">
      <dgm:prSet phldrT="[Text]"/>
      <dgm:spPr>
        <a:noFill/>
        <a:ln>
          <a:noFill/>
        </a:ln>
      </dgm:spPr>
      <dgm:t>
        <a:bodyPr/>
        <a:lstStyle/>
        <a:p>
          <a:pPr>
            <a:spcBef>
              <a:spcPts val="600"/>
            </a:spcBef>
            <a:spcAft>
              <a:spcPts val="600"/>
            </a:spcAft>
          </a:pPr>
          <a:r>
            <a:rPr lang="en-US" dirty="0">
              <a:solidFill>
                <a:schemeClr val="bg1"/>
              </a:solidFill>
            </a:rPr>
            <a:t>Chatting with SERI: Web Harvesting, November 14</a:t>
          </a:r>
        </a:p>
      </dgm:t>
    </dgm:pt>
    <dgm:pt modelId="{14C21913-80F3-4ED5-8B9F-434577C21858}" type="parTrans" cxnId="{68CF5C97-9524-4430-8A9A-F88208256288}">
      <dgm:prSet/>
      <dgm:spPr/>
      <dgm:t>
        <a:bodyPr/>
        <a:lstStyle/>
        <a:p>
          <a:endParaRPr lang="en-US"/>
        </a:p>
      </dgm:t>
    </dgm:pt>
    <dgm:pt modelId="{9EE469D5-BF62-4E22-8BFE-BE340B95F7B6}" type="sibTrans" cxnId="{68CF5C97-9524-4430-8A9A-F88208256288}">
      <dgm:prSet/>
      <dgm:spPr/>
      <dgm:t>
        <a:bodyPr/>
        <a:lstStyle/>
        <a:p>
          <a:endParaRPr lang="en-US"/>
        </a:p>
      </dgm:t>
    </dgm:pt>
    <dgm:pt modelId="{98A0672B-DF80-4260-B362-2E0075046CC2}">
      <dgm:prSet phldrT="[Text]"/>
      <dgm:spPr/>
      <dgm:t>
        <a:bodyPr/>
        <a:lstStyle/>
        <a:p>
          <a:r>
            <a:rPr lang="en-US" dirty="0"/>
            <a:t>Upcoming Events</a:t>
          </a:r>
        </a:p>
      </dgm:t>
    </dgm:pt>
    <dgm:pt modelId="{D5F4AA4F-41D1-48FC-A163-BB7012475AD0}" type="parTrans" cxnId="{BBA9189A-D688-4B95-93C5-A6044FD2E1EE}">
      <dgm:prSet/>
      <dgm:spPr/>
      <dgm:t>
        <a:bodyPr/>
        <a:lstStyle/>
        <a:p>
          <a:endParaRPr lang="en-US"/>
        </a:p>
      </dgm:t>
    </dgm:pt>
    <dgm:pt modelId="{24F275E5-6549-436D-98F5-30F6BB8CE21E}" type="sibTrans" cxnId="{BBA9189A-D688-4B95-93C5-A6044FD2E1EE}">
      <dgm:prSet/>
      <dgm:spPr/>
      <dgm:t>
        <a:bodyPr/>
        <a:lstStyle/>
        <a:p>
          <a:endParaRPr lang="en-US"/>
        </a:p>
      </dgm:t>
    </dgm:pt>
    <dgm:pt modelId="{C1C13B8E-93D0-423F-8D37-420D375A927E}">
      <dgm:prSet phldrT="[Text]"/>
      <dgm:spPr>
        <a:noFill/>
        <a:ln>
          <a:noFill/>
        </a:ln>
      </dgm:spPr>
      <dgm:t>
        <a:bodyPr/>
        <a:lstStyle/>
        <a:p>
          <a:pPr>
            <a:spcBef>
              <a:spcPct val="0"/>
            </a:spcBef>
            <a:spcAft>
              <a:spcPct val="20000"/>
            </a:spcAft>
          </a:pPr>
          <a:r>
            <a:rPr lang="en-US" dirty="0">
              <a:solidFill>
                <a:schemeClr val="bg1"/>
              </a:solidFill>
            </a:rPr>
            <a:t>Electronic Records Day Webinar, October 10</a:t>
          </a:r>
        </a:p>
      </dgm:t>
    </dgm:pt>
    <dgm:pt modelId="{F42C2E95-8DE8-45AF-A47A-DDBF74FD4AD2}" type="parTrans" cxnId="{FC3F0F1B-FDD6-4B97-989A-FFEB128D0D44}">
      <dgm:prSet/>
      <dgm:spPr/>
      <dgm:t>
        <a:bodyPr/>
        <a:lstStyle/>
        <a:p>
          <a:endParaRPr lang="en-US"/>
        </a:p>
      </dgm:t>
    </dgm:pt>
    <dgm:pt modelId="{4114F88A-CD38-4714-B948-2E91497ABF23}" type="sibTrans" cxnId="{FC3F0F1B-FDD6-4B97-989A-FFEB128D0D44}">
      <dgm:prSet/>
      <dgm:spPr/>
      <dgm:t>
        <a:bodyPr/>
        <a:lstStyle/>
        <a:p>
          <a:endParaRPr lang="en-US"/>
        </a:p>
      </dgm:t>
    </dgm:pt>
    <dgm:pt modelId="{BD5663F1-4047-4705-AF11-A3A73B8752F5}">
      <dgm:prSet phldrT="[Text]"/>
      <dgm:spPr/>
      <dgm:t>
        <a:bodyPr/>
        <a:lstStyle/>
        <a:p>
          <a:r>
            <a:rPr lang="en-US" dirty="0" err="1"/>
            <a:t>CoSA’s</a:t>
          </a:r>
          <a:r>
            <a:rPr lang="en-US" dirty="0"/>
            <a:t> Online Resources</a:t>
          </a:r>
        </a:p>
      </dgm:t>
    </dgm:pt>
    <dgm:pt modelId="{CE643FAC-3382-4111-B17F-A5A1B5419BF0}" type="parTrans" cxnId="{AFB020DA-18F0-4590-97F1-3A54AC7DCF4B}">
      <dgm:prSet/>
      <dgm:spPr/>
      <dgm:t>
        <a:bodyPr/>
        <a:lstStyle/>
        <a:p>
          <a:endParaRPr lang="en-US"/>
        </a:p>
      </dgm:t>
    </dgm:pt>
    <dgm:pt modelId="{9F0F284A-7EB8-48EC-9171-00D7B0B30E7C}" type="sibTrans" cxnId="{AFB020DA-18F0-4590-97F1-3A54AC7DCF4B}">
      <dgm:prSet/>
      <dgm:spPr/>
      <dgm:t>
        <a:bodyPr/>
        <a:lstStyle/>
        <a:p>
          <a:endParaRPr lang="en-US"/>
        </a:p>
      </dgm:t>
    </dgm:pt>
    <dgm:pt modelId="{3DA254BF-1554-46EF-A96B-0790F4C45FCF}">
      <dgm:prSet phldrT="[Text]"/>
      <dgm:spPr>
        <a:noFill/>
        <a:ln>
          <a:noFill/>
        </a:ln>
      </dgm:spPr>
      <dgm:t>
        <a:bodyPr/>
        <a:lstStyle/>
        <a:p>
          <a:pPr>
            <a:spcBef>
              <a:spcPts val="600"/>
            </a:spcBef>
            <a:spcAft>
              <a:spcPts val="600"/>
            </a:spcAft>
          </a:pPr>
          <a:r>
            <a:rPr lang="en-US" dirty="0">
              <a:solidFill>
                <a:schemeClr val="bg1"/>
              </a:solidFill>
              <a:hlinkClick xmlns:r="http://schemas.openxmlformats.org/officeDocument/2006/relationships" r:id="rId1"/>
            </a:rPr>
            <a:t>SERI Webinar Recordings on YouTube</a:t>
          </a:r>
          <a:endParaRPr lang="en-US" dirty="0">
            <a:solidFill>
              <a:schemeClr val="bg1"/>
            </a:solidFill>
          </a:endParaRPr>
        </a:p>
      </dgm:t>
    </dgm:pt>
    <dgm:pt modelId="{CD6D641A-7B61-4945-9ADE-30DEC0C0BD60}" type="parTrans" cxnId="{A92CF367-50B8-4C73-99FB-DFE34117DEEC}">
      <dgm:prSet/>
      <dgm:spPr/>
      <dgm:t>
        <a:bodyPr/>
        <a:lstStyle/>
        <a:p>
          <a:endParaRPr lang="en-US"/>
        </a:p>
      </dgm:t>
    </dgm:pt>
    <dgm:pt modelId="{78B87A63-DFE7-49DC-AA13-554C47D87CF7}" type="sibTrans" cxnId="{A92CF367-50B8-4C73-99FB-DFE34117DEEC}">
      <dgm:prSet/>
      <dgm:spPr/>
      <dgm:t>
        <a:bodyPr/>
        <a:lstStyle/>
        <a:p>
          <a:endParaRPr lang="en-US"/>
        </a:p>
      </dgm:t>
    </dgm:pt>
    <dgm:pt modelId="{8EB742EE-787E-464C-A1E8-9FC24C45370A}">
      <dgm:prSet phldrT="[Text]"/>
      <dgm:spPr>
        <a:noFill/>
        <a:ln>
          <a:noFill/>
        </a:ln>
      </dgm:spPr>
      <dgm:t>
        <a:bodyPr/>
        <a:lstStyle/>
        <a:p>
          <a:pPr>
            <a:spcBef>
              <a:spcPts val="600"/>
            </a:spcBef>
            <a:spcAft>
              <a:spcPts val="600"/>
            </a:spcAft>
          </a:pPr>
          <a:r>
            <a:rPr lang="en-US" dirty="0">
              <a:solidFill>
                <a:schemeClr val="bg1"/>
              </a:solidFill>
              <a:hlinkClick xmlns:r="http://schemas.openxmlformats.org/officeDocument/2006/relationships" r:id="rId2"/>
            </a:rPr>
            <a:t>Resource Center</a:t>
          </a:r>
          <a:endParaRPr lang="en-US" dirty="0">
            <a:solidFill>
              <a:schemeClr val="bg1"/>
            </a:solidFill>
          </a:endParaRPr>
        </a:p>
      </dgm:t>
    </dgm:pt>
    <dgm:pt modelId="{0E562B97-9484-4F86-BA46-699DB64B8EFC}" type="parTrans" cxnId="{B42AC88F-C042-4D0E-A5EE-A551303E0F2C}">
      <dgm:prSet/>
      <dgm:spPr/>
      <dgm:t>
        <a:bodyPr/>
        <a:lstStyle/>
        <a:p>
          <a:endParaRPr lang="en-US"/>
        </a:p>
      </dgm:t>
    </dgm:pt>
    <dgm:pt modelId="{8D05674F-B52A-43CB-8604-CB01E73EBE3F}" type="sibTrans" cxnId="{B42AC88F-C042-4D0E-A5EE-A551303E0F2C}">
      <dgm:prSet/>
      <dgm:spPr/>
      <dgm:t>
        <a:bodyPr/>
        <a:lstStyle/>
        <a:p>
          <a:endParaRPr lang="en-US"/>
        </a:p>
      </dgm:t>
    </dgm:pt>
    <dgm:pt modelId="{3694E4C8-EC3C-4E0D-BA4F-C9BB0C527A46}" type="pres">
      <dgm:prSet presAssocID="{D7A5E75B-0740-4977-BBB6-58EBBBE59183}" presName="linear" presStyleCnt="0">
        <dgm:presLayoutVars>
          <dgm:dir/>
          <dgm:animLvl val="lvl"/>
          <dgm:resizeHandles val="exact"/>
        </dgm:presLayoutVars>
      </dgm:prSet>
      <dgm:spPr/>
    </dgm:pt>
    <dgm:pt modelId="{DFC19880-C15E-4EC1-96E8-BF54ADAA19AF}" type="pres">
      <dgm:prSet presAssocID="{191A4421-5A2D-4EF2-8AD6-ACE5CD4D9A1B}" presName="parentLin" presStyleCnt="0"/>
      <dgm:spPr/>
    </dgm:pt>
    <dgm:pt modelId="{39BE089D-AAD1-49BB-A635-53697E31872C}" type="pres">
      <dgm:prSet presAssocID="{191A4421-5A2D-4EF2-8AD6-ACE5CD4D9A1B}" presName="parentLeftMargin" presStyleLbl="node1" presStyleIdx="0" presStyleCnt="3"/>
      <dgm:spPr/>
    </dgm:pt>
    <dgm:pt modelId="{D3A6B7EC-D1F6-4C80-9219-BE7420E214EE}" type="pres">
      <dgm:prSet presAssocID="{191A4421-5A2D-4EF2-8AD6-ACE5CD4D9A1B}" presName="parentText" presStyleLbl="node1" presStyleIdx="0" presStyleCnt="3">
        <dgm:presLayoutVars>
          <dgm:chMax val="0"/>
          <dgm:bulletEnabled val="1"/>
        </dgm:presLayoutVars>
      </dgm:prSet>
      <dgm:spPr/>
    </dgm:pt>
    <dgm:pt modelId="{CEC1F3AC-0AC5-4C9F-A0A0-72253A423E62}" type="pres">
      <dgm:prSet presAssocID="{191A4421-5A2D-4EF2-8AD6-ACE5CD4D9A1B}" presName="negativeSpace" presStyleCnt="0"/>
      <dgm:spPr/>
    </dgm:pt>
    <dgm:pt modelId="{45070B90-27D6-45B8-83A8-D6B917BE7498}" type="pres">
      <dgm:prSet presAssocID="{191A4421-5A2D-4EF2-8AD6-ACE5CD4D9A1B}" presName="childText" presStyleLbl="conFgAcc1" presStyleIdx="0" presStyleCnt="3">
        <dgm:presLayoutVars>
          <dgm:bulletEnabled val="1"/>
        </dgm:presLayoutVars>
      </dgm:prSet>
      <dgm:spPr/>
    </dgm:pt>
    <dgm:pt modelId="{5CDB87E2-C3D8-4915-A387-3320EDC9FF7B}" type="pres">
      <dgm:prSet presAssocID="{7F809907-0FAC-41A4-B96E-CEAD71D6D10D}" presName="spaceBetweenRectangles" presStyleCnt="0"/>
      <dgm:spPr/>
    </dgm:pt>
    <dgm:pt modelId="{865DCFA5-00E0-496A-BD7D-01DFB13D4033}" type="pres">
      <dgm:prSet presAssocID="{98A0672B-DF80-4260-B362-2E0075046CC2}" presName="parentLin" presStyleCnt="0"/>
      <dgm:spPr/>
    </dgm:pt>
    <dgm:pt modelId="{167AC080-E4A8-444A-AE5A-EF8DC58B0301}" type="pres">
      <dgm:prSet presAssocID="{98A0672B-DF80-4260-B362-2E0075046CC2}" presName="parentLeftMargin" presStyleLbl="node1" presStyleIdx="0" presStyleCnt="3"/>
      <dgm:spPr/>
    </dgm:pt>
    <dgm:pt modelId="{59766DAA-17EF-4798-B0E8-8D91F9A72405}" type="pres">
      <dgm:prSet presAssocID="{98A0672B-DF80-4260-B362-2E0075046CC2}" presName="parentText" presStyleLbl="node1" presStyleIdx="1" presStyleCnt="3">
        <dgm:presLayoutVars>
          <dgm:chMax val="0"/>
          <dgm:bulletEnabled val="1"/>
        </dgm:presLayoutVars>
      </dgm:prSet>
      <dgm:spPr/>
    </dgm:pt>
    <dgm:pt modelId="{C39FE31D-12A3-4772-A234-ED221E11D2CC}" type="pres">
      <dgm:prSet presAssocID="{98A0672B-DF80-4260-B362-2E0075046CC2}" presName="negativeSpace" presStyleCnt="0"/>
      <dgm:spPr/>
    </dgm:pt>
    <dgm:pt modelId="{83E00BA3-7293-4080-A703-928BB7F5C863}" type="pres">
      <dgm:prSet presAssocID="{98A0672B-DF80-4260-B362-2E0075046CC2}" presName="childText" presStyleLbl="conFgAcc1" presStyleIdx="1" presStyleCnt="3">
        <dgm:presLayoutVars>
          <dgm:bulletEnabled val="1"/>
        </dgm:presLayoutVars>
      </dgm:prSet>
      <dgm:spPr/>
    </dgm:pt>
    <dgm:pt modelId="{9D2E64FE-2DFD-40F9-A432-D62588902FF2}" type="pres">
      <dgm:prSet presAssocID="{24F275E5-6549-436D-98F5-30F6BB8CE21E}" presName="spaceBetweenRectangles" presStyleCnt="0"/>
      <dgm:spPr/>
    </dgm:pt>
    <dgm:pt modelId="{EDB42BDF-F4D9-4743-8DC8-051AE77CA5E9}" type="pres">
      <dgm:prSet presAssocID="{BD5663F1-4047-4705-AF11-A3A73B8752F5}" presName="parentLin" presStyleCnt="0"/>
      <dgm:spPr/>
    </dgm:pt>
    <dgm:pt modelId="{5DA71EB0-F0BA-4A6B-AD5E-8437A0A873FD}" type="pres">
      <dgm:prSet presAssocID="{BD5663F1-4047-4705-AF11-A3A73B8752F5}" presName="parentLeftMargin" presStyleLbl="node1" presStyleIdx="1" presStyleCnt="3"/>
      <dgm:spPr/>
    </dgm:pt>
    <dgm:pt modelId="{8C26322E-DEFF-45FC-A200-0D9B8D13C2B4}" type="pres">
      <dgm:prSet presAssocID="{BD5663F1-4047-4705-AF11-A3A73B8752F5}" presName="parentText" presStyleLbl="node1" presStyleIdx="2" presStyleCnt="3">
        <dgm:presLayoutVars>
          <dgm:chMax val="0"/>
          <dgm:bulletEnabled val="1"/>
        </dgm:presLayoutVars>
      </dgm:prSet>
      <dgm:spPr/>
    </dgm:pt>
    <dgm:pt modelId="{31A91393-2CC0-495A-AAFF-5967BF846AA3}" type="pres">
      <dgm:prSet presAssocID="{BD5663F1-4047-4705-AF11-A3A73B8752F5}" presName="negativeSpace" presStyleCnt="0"/>
      <dgm:spPr/>
    </dgm:pt>
    <dgm:pt modelId="{FEDF7BD6-1D80-42E1-B387-E61CE03957F2}" type="pres">
      <dgm:prSet presAssocID="{BD5663F1-4047-4705-AF11-A3A73B8752F5}" presName="childText" presStyleLbl="conFgAcc1" presStyleIdx="2" presStyleCnt="3">
        <dgm:presLayoutVars>
          <dgm:bulletEnabled val="1"/>
        </dgm:presLayoutVars>
      </dgm:prSet>
      <dgm:spPr/>
    </dgm:pt>
  </dgm:ptLst>
  <dgm:cxnLst>
    <dgm:cxn modelId="{29CF1507-C3CF-4412-8F8D-415C16879672}" type="presOf" srcId="{D7A5E75B-0740-4977-BBB6-58EBBBE59183}" destId="{3694E4C8-EC3C-4E0D-BA4F-C9BB0C527A46}" srcOrd="0" destOrd="0" presId="urn:microsoft.com/office/officeart/2005/8/layout/list1"/>
    <dgm:cxn modelId="{52B4E815-8060-42EB-9FB6-C1E942C6AB64}" type="presOf" srcId="{191A4421-5A2D-4EF2-8AD6-ACE5CD4D9A1B}" destId="{39BE089D-AAD1-49BB-A635-53697E31872C}" srcOrd="0" destOrd="0" presId="urn:microsoft.com/office/officeart/2005/8/layout/list1"/>
    <dgm:cxn modelId="{FC3F0F1B-FDD6-4B97-989A-FFEB128D0D44}" srcId="{98A0672B-DF80-4260-B362-2E0075046CC2}" destId="{C1C13B8E-93D0-423F-8D37-420D375A927E}" srcOrd="0" destOrd="0" parTransId="{F42C2E95-8DE8-45AF-A47A-DDBF74FD4AD2}" sibTransId="{4114F88A-CD38-4714-B948-2E91497ABF23}"/>
    <dgm:cxn modelId="{9FF54337-A3D7-42A7-9714-B22ED6D76B84}" srcId="{D7A5E75B-0740-4977-BBB6-58EBBBE59183}" destId="{191A4421-5A2D-4EF2-8AD6-ACE5CD4D9A1B}" srcOrd="0" destOrd="0" parTransId="{A901164D-1967-4E91-8B80-FA7B01FDAD58}" sibTransId="{7F809907-0FAC-41A4-B96E-CEAD71D6D10D}"/>
    <dgm:cxn modelId="{A92CF367-50B8-4C73-99FB-DFE34117DEEC}" srcId="{BD5663F1-4047-4705-AF11-A3A73B8752F5}" destId="{3DA254BF-1554-46EF-A96B-0790F4C45FCF}" srcOrd="0" destOrd="0" parTransId="{CD6D641A-7B61-4945-9ADE-30DEC0C0BD60}" sibTransId="{78B87A63-DFE7-49DC-AA13-554C47D87CF7}"/>
    <dgm:cxn modelId="{5DCB586A-67D3-4237-AE29-9CCB3029C283}" type="presOf" srcId="{3DA254BF-1554-46EF-A96B-0790F4C45FCF}" destId="{FEDF7BD6-1D80-42E1-B387-E61CE03957F2}" srcOrd="0" destOrd="0" presId="urn:microsoft.com/office/officeart/2005/8/layout/list1"/>
    <dgm:cxn modelId="{31A4FD73-6F86-4AEA-A498-E252409489E0}" type="presOf" srcId="{10DE7D69-0698-440D-9449-D653A7B782CF}" destId="{45070B90-27D6-45B8-83A8-D6B917BE7498}" srcOrd="0" destOrd="0" presId="urn:microsoft.com/office/officeart/2005/8/layout/list1"/>
    <dgm:cxn modelId="{57BC3B75-3ECA-4840-97F3-F6C17E8FD529}" type="presOf" srcId="{BD5663F1-4047-4705-AF11-A3A73B8752F5}" destId="{5DA71EB0-F0BA-4A6B-AD5E-8437A0A873FD}" srcOrd="0" destOrd="0" presId="urn:microsoft.com/office/officeart/2005/8/layout/list1"/>
    <dgm:cxn modelId="{60942B7C-451F-4E46-B4D1-8DC1C38D1C44}" type="presOf" srcId="{98A0672B-DF80-4260-B362-2E0075046CC2}" destId="{59766DAA-17EF-4798-B0E8-8D91F9A72405}" srcOrd="1" destOrd="0" presId="urn:microsoft.com/office/officeart/2005/8/layout/list1"/>
    <dgm:cxn modelId="{B42AC88F-C042-4D0E-A5EE-A551303E0F2C}" srcId="{BD5663F1-4047-4705-AF11-A3A73B8752F5}" destId="{8EB742EE-787E-464C-A1E8-9FC24C45370A}" srcOrd="1" destOrd="0" parTransId="{0E562B97-9484-4F86-BA46-699DB64B8EFC}" sibTransId="{8D05674F-B52A-43CB-8604-CB01E73EBE3F}"/>
    <dgm:cxn modelId="{68CF5C97-9524-4430-8A9A-F88208256288}" srcId="{191A4421-5A2D-4EF2-8AD6-ACE5CD4D9A1B}" destId="{10DE7D69-0698-440D-9449-D653A7B782CF}" srcOrd="0" destOrd="0" parTransId="{14C21913-80F3-4ED5-8B9F-434577C21858}" sibTransId="{9EE469D5-BF62-4E22-8BFE-BE340B95F7B6}"/>
    <dgm:cxn modelId="{BBA9189A-D688-4B95-93C5-A6044FD2E1EE}" srcId="{D7A5E75B-0740-4977-BBB6-58EBBBE59183}" destId="{98A0672B-DF80-4260-B362-2E0075046CC2}" srcOrd="1" destOrd="0" parTransId="{D5F4AA4F-41D1-48FC-A163-BB7012475AD0}" sibTransId="{24F275E5-6549-436D-98F5-30F6BB8CE21E}"/>
    <dgm:cxn modelId="{8BF979B5-F61C-4C93-8D68-BC1EF7937E4D}" type="presOf" srcId="{98A0672B-DF80-4260-B362-2E0075046CC2}" destId="{167AC080-E4A8-444A-AE5A-EF8DC58B0301}" srcOrd="0" destOrd="0" presId="urn:microsoft.com/office/officeart/2005/8/layout/list1"/>
    <dgm:cxn modelId="{DF5591CF-82CC-408F-BF18-12795A77EA14}" type="presOf" srcId="{BD5663F1-4047-4705-AF11-A3A73B8752F5}" destId="{8C26322E-DEFF-45FC-A200-0D9B8D13C2B4}" srcOrd="1" destOrd="0" presId="urn:microsoft.com/office/officeart/2005/8/layout/list1"/>
    <dgm:cxn modelId="{AFB020DA-18F0-4590-97F1-3A54AC7DCF4B}" srcId="{D7A5E75B-0740-4977-BBB6-58EBBBE59183}" destId="{BD5663F1-4047-4705-AF11-A3A73B8752F5}" srcOrd="2" destOrd="0" parTransId="{CE643FAC-3382-4111-B17F-A5A1B5419BF0}" sibTransId="{9F0F284A-7EB8-48EC-9171-00D7B0B30E7C}"/>
    <dgm:cxn modelId="{8EAC82DC-4B76-427D-AB18-5A14F6E0692D}" type="presOf" srcId="{C1C13B8E-93D0-423F-8D37-420D375A927E}" destId="{83E00BA3-7293-4080-A703-928BB7F5C863}" srcOrd="0" destOrd="0" presId="urn:microsoft.com/office/officeart/2005/8/layout/list1"/>
    <dgm:cxn modelId="{1C17C6EB-2A10-4CBE-B371-9BC46C83724B}" type="presOf" srcId="{191A4421-5A2D-4EF2-8AD6-ACE5CD4D9A1B}" destId="{D3A6B7EC-D1F6-4C80-9219-BE7420E214EE}" srcOrd="1" destOrd="0" presId="urn:microsoft.com/office/officeart/2005/8/layout/list1"/>
    <dgm:cxn modelId="{56324CEE-BCAC-45E0-81D2-1F5FD060C67A}" type="presOf" srcId="{8EB742EE-787E-464C-A1E8-9FC24C45370A}" destId="{FEDF7BD6-1D80-42E1-B387-E61CE03957F2}" srcOrd="0" destOrd="1" presId="urn:microsoft.com/office/officeart/2005/8/layout/list1"/>
    <dgm:cxn modelId="{BFD3FA3B-0983-48BB-AB8F-13D1CAC9DA04}" type="presParOf" srcId="{3694E4C8-EC3C-4E0D-BA4F-C9BB0C527A46}" destId="{DFC19880-C15E-4EC1-96E8-BF54ADAA19AF}" srcOrd="0" destOrd="0" presId="urn:microsoft.com/office/officeart/2005/8/layout/list1"/>
    <dgm:cxn modelId="{035309DE-1E8B-473F-950A-E722EFD3FAD9}" type="presParOf" srcId="{DFC19880-C15E-4EC1-96E8-BF54ADAA19AF}" destId="{39BE089D-AAD1-49BB-A635-53697E31872C}" srcOrd="0" destOrd="0" presId="urn:microsoft.com/office/officeart/2005/8/layout/list1"/>
    <dgm:cxn modelId="{08687A00-4A3B-4B0D-9A65-3BC2770ACE1D}" type="presParOf" srcId="{DFC19880-C15E-4EC1-96E8-BF54ADAA19AF}" destId="{D3A6B7EC-D1F6-4C80-9219-BE7420E214EE}" srcOrd="1" destOrd="0" presId="urn:microsoft.com/office/officeart/2005/8/layout/list1"/>
    <dgm:cxn modelId="{924099D4-52A6-470F-AE9F-DB8CF6698262}" type="presParOf" srcId="{3694E4C8-EC3C-4E0D-BA4F-C9BB0C527A46}" destId="{CEC1F3AC-0AC5-4C9F-A0A0-72253A423E62}" srcOrd="1" destOrd="0" presId="urn:microsoft.com/office/officeart/2005/8/layout/list1"/>
    <dgm:cxn modelId="{073ED511-066C-4277-B589-6E11C5C81B9C}" type="presParOf" srcId="{3694E4C8-EC3C-4E0D-BA4F-C9BB0C527A46}" destId="{45070B90-27D6-45B8-83A8-D6B917BE7498}" srcOrd="2" destOrd="0" presId="urn:microsoft.com/office/officeart/2005/8/layout/list1"/>
    <dgm:cxn modelId="{5D0FC1D5-FC10-401D-9601-E461180DE725}" type="presParOf" srcId="{3694E4C8-EC3C-4E0D-BA4F-C9BB0C527A46}" destId="{5CDB87E2-C3D8-4915-A387-3320EDC9FF7B}" srcOrd="3" destOrd="0" presId="urn:microsoft.com/office/officeart/2005/8/layout/list1"/>
    <dgm:cxn modelId="{AF20E737-1B1F-494B-B020-BDC3497E2BA5}" type="presParOf" srcId="{3694E4C8-EC3C-4E0D-BA4F-C9BB0C527A46}" destId="{865DCFA5-00E0-496A-BD7D-01DFB13D4033}" srcOrd="4" destOrd="0" presId="urn:microsoft.com/office/officeart/2005/8/layout/list1"/>
    <dgm:cxn modelId="{FF30FAFC-D3AF-4416-B3C4-7CE156985A0C}" type="presParOf" srcId="{865DCFA5-00E0-496A-BD7D-01DFB13D4033}" destId="{167AC080-E4A8-444A-AE5A-EF8DC58B0301}" srcOrd="0" destOrd="0" presId="urn:microsoft.com/office/officeart/2005/8/layout/list1"/>
    <dgm:cxn modelId="{AA84828F-CBA8-4D45-AC91-65B33B73AFD3}" type="presParOf" srcId="{865DCFA5-00E0-496A-BD7D-01DFB13D4033}" destId="{59766DAA-17EF-4798-B0E8-8D91F9A72405}" srcOrd="1" destOrd="0" presId="urn:microsoft.com/office/officeart/2005/8/layout/list1"/>
    <dgm:cxn modelId="{5273AD94-6408-42F9-83CC-FCD0B7CB541A}" type="presParOf" srcId="{3694E4C8-EC3C-4E0D-BA4F-C9BB0C527A46}" destId="{C39FE31D-12A3-4772-A234-ED221E11D2CC}" srcOrd="5" destOrd="0" presId="urn:microsoft.com/office/officeart/2005/8/layout/list1"/>
    <dgm:cxn modelId="{FE09473D-DD58-4184-887C-634BB86D9D27}" type="presParOf" srcId="{3694E4C8-EC3C-4E0D-BA4F-C9BB0C527A46}" destId="{83E00BA3-7293-4080-A703-928BB7F5C863}" srcOrd="6" destOrd="0" presId="urn:microsoft.com/office/officeart/2005/8/layout/list1"/>
    <dgm:cxn modelId="{FB4D2125-0F15-4A5E-AE22-22250D5A7E5C}" type="presParOf" srcId="{3694E4C8-EC3C-4E0D-BA4F-C9BB0C527A46}" destId="{9D2E64FE-2DFD-40F9-A432-D62588902FF2}" srcOrd="7" destOrd="0" presId="urn:microsoft.com/office/officeart/2005/8/layout/list1"/>
    <dgm:cxn modelId="{8D76DBC9-9745-4B9D-B71F-65510240D8B3}" type="presParOf" srcId="{3694E4C8-EC3C-4E0D-BA4F-C9BB0C527A46}" destId="{EDB42BDF-F4D9-4743-8DC8-051AE77CA5E9}" srcOrd="8" destOrd="0" presId="urn:microsoft.com/office/officeart/2005/8/layout/list1"/>
    <dgm:cxn modelId="{73144936-39C8-4DF9-88FC-EE254C8B9E26}" type="presParOf" srcId="{EDB42BDF-F4D9-4743-8DC8-051AE77CA5E9}" destId="{5DA71EB0-F0BA-4A6B-AD5E-8437A0A873FD}" srcOrd="0" destOrd="0" presId="urn:microsoft.com/office/officeart/2005/8/layout/list1"/>
    <dgm:cxn modelId="{CE6B7808-C00D-456A-832B-67A34CF6438F}" type="presParOf" srcId="{EDB42BDF-F4D9-4743-8DC8-051AE77CA5E9}" destId="{8C26322E-DEFF-45FC-A200-0D9B8D13C2B4}" srcOrd="1" destOrd="0" presId="urn:microsoft.com/office/officeart/2005/8/layout/list1"/>
    <dgm:cxn modelId="{A8E84AA1-290E-44F5-B0A4-37B4FB1C53D9}" type="presParOf" srcId="{3694E4C8-EC3C-4E0D-BA4F-C9BB0C527A46}" destId="{31A91393-2CC0-495A-AAFF-5967BF846AA3}" srcOrd="9" destOrd="0" presId="urn:microsoft.com/office/officeart/2005/8/layout/list1"/>
    <dgm:cxn modelId="{893FD429-B8CF-4CB6-9C0F-59A9FF4F6426}" type="presParOf" srcId="{3694E4C8-EC3C-4E0D-BA4F-C9BB0C527A46}" destId="{FEDF7BD6-1D80-42E1-B387-E61CE03957F2}" srcOrd="10"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87701A-84F8-4666-9C3D-A22EEB66C6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460D351-82CF-4DB9-8A83-4D7AC684EDFA}">
      <dgm:prSet/>
      <dgm:spPr/>
      <dgm:t>
        <a:bodyPr/>
        <a:lstStyle/>
        <a:p>
          <a:r>
            <a:rPr lang="en-US">
              <a:hlinkClick xmlns:r="http://schemas.openxmlformats.org/officeDocument/2006/relationships" r:id="rId1">
                <a:extLst>
                  <a:ext uri="{A12FA001-AC4F-418D-AE19-62706E023703}">
                    <ahyp:hlinkClr xmlns:ahyp="http://schemas.microsoft.com/office/drawing/2018/hyperlinkcolor" val="tx"/>
                  </a:ext>
                </a:extLst>
              </a:hlinkClick>
            </a:rPr>
            <a:t>CoSA Website</a:t>
          </a:r>
          <a:endParaRPr lang="en-US" dirty="0"/>
        </a:p>
      </dgm:t>
      <dgm:extLst>
        <a:ext uri="{E40237B7-FDA0-4F09-8148-C483321AD2D9}">
          <dgm14:cNvPr xmlns:dgm14="http://schemas.microsoft.com/office/drawing/2010/diagram" id="0" name="" descr="Link to CoSA website"/>
        </a:ext>
      </dgm:extLst>
    </dgm:pt>
    <dgm:pt modelId="{70FBA773-D60D-4CD3-8FAE-F4482FCA002F}" type="parTrans" cxnId="{F96AEE51-6849-4FCA-8A32-60175A9FAF9C}">
      <dgm:prSet/>
      <dgm:spPr/>
      <dgm:t>
        <a:bodyPr/>
        <a:lstStyle/>
        <a:p>
          <a:endParaRPr lang="en-US"/>
        </a:p>
      </dgm:t>
    </dgm:pt>
    <dgm:pt modelId="{7AC090B4-0FCF-4A9A-9A42-07AC6B3F5E6E}" type="sibTrans" cxnId="{F96AEE51-6849-4FCA-8A32-60175A9FAF9C}">
      <dgm:prSet/>
      <dgm:spPr/>
      <dgm:t>
        <a:bodyPr/>
        <a:lstStyle/>
        <a:p>
          <a:endParaRPr lang="en-US"/>
        </a:p>
      </dgm:t>
    </dgm:pt>
    <dgm:pt modelId="{882F879D-BE02-4520-9DF1-70F5AE346575}">
      <dgm:prSet/>
      <dgm:spPr/>
      <dgm:t>
        <a:bodyPr/>
        <a:lstStyle/>
        <a:p>
          <a:r>
            <a:rPr lang="en-US">
              <a:hlinkClick xmlns:r="http://schemas.openxmlformats.org/officeDocument/2006/relationships" r:id="rId2">
                <a:extLst>
                  <a:ext uri="{A12FA001-AC4F-418D-AE19-62706E023703}">
                    <ahyp:hlinkClr xmlns:ahyp="http://schemas.microsoft.com/office/drawing/2018/hyperlinkcolor" val="tx"/>
                  </a:ext>
                </a:extLst>
              </a:hlinkClick>
            </a:rPr>
            <a:t>CoSA Resource Center</a:t>
          </a:r>
          <a:endParaRPr lang="en-US" dirty="0"/>
        </a:p>
      </dgm:t>
      <dgm:extLst>
        <a:ext uri="{E40237B7-FDA0-4F09-8148-C483321AD2D9}">
          <dgm14:cNvPr xmlns:dgm14="http://schemas.microsoft.com/office/drawing/2010/diagram" id="0" name="" descr="Link to CoSA Resource Center"/>
        </a:ext>
      </dgm:extLst>
    </dgm:pt>
    <dgm:pt modelId="{D141E59E-12DA-42F8-A224-10676101B2F2}" type="parTrans" cxnId="{4ABF1849-86D3-4BCB-BDFC-C6D0BDA34993}">
      <dgm:prSet/>
      <dgm:spPr/>
      <dgm:t>
        <a:bodyPr/>
        <a:lstStyle/>
        <a:p>
          <a:endParaRPr lang="en-US"/>
        </a:p>
      </dgm:t>
    </dgm:pt>
    <dgm:pt modelId="{27DD17C7-2EEF-4A46-B0E3-3AD02C7BB694}" type="sibTrans" cxnId="{4ABF1849-86D3-4BCB-BDFC-C6D0BDA34993}">
      <dgm:prSet/>
      <dgm:spPr/>
      <dgm:t>
        <a:bodyPr/>
        <a:lstStyle/>
        <a:p>
          <a:endParaRPr lang="en-US"/>
        </a:p>
      </dgm:t>
    </dgm:pt>
    <dgm:pt modelId="{9482726A-0D76-4CB9-88AC-C53EBA632076}">
      <dgm:prSet/>
      <dgm:spPr/>
      <dgm:t>
        <a:bodyPr/>
        <a:lstStyle/>
        <a:p>
          <a:r>
            <a:rPr lang="en-US" dirty="0" err="1">
              <a:solidFill>
                <a:schemeClr val="accent2">
                  <a:lumMod val="20000"/>
                  <a:lumOff val="80000"/>
                </a:schemeClr>
              </a:solidFill>
            </a:rPr>
            <a:t>CoSA</a:t>
          </a:r>
          <a:r>
            <a:rPr lang="en-US" dirty="0">
              <a:solidFill>
                <a:schemeClr val="accent2">
                  <a:lumMod val="20000"/>
                  <a:lumOff val="80000"/>
                </a:schemeClr>
              </a:solidFill>
            </a:rPr>
            <a:t> Twitter Handle: @</a:t>
          </a:r>
          <a:r>
            <a:rPr lang="en-US" dirty="0" err="1">
              <a:solidFill>
                <a:schemeClr val="accent2">
                  <a:lumMod val="20000"/>
                  <a:lumOff val="80000"/>
                </a:schemeClr>
              </a:solidFill>
            </a:rPr>
            <a:t>StateArchivists</a:t>
          </a:r>
          <a:endParaRPr lang="en-US" dirty="0">
            <a:solidFill>
              <a:schemeClr val="accent2">
                <a:lumMod val="20000"/>
                <a:lumOff val="80000"/>
              </a:schemeClr>
            </a:solidFill>
          </a:endParaRPr>
        </a:p>
      </dgm:t>
      <dgm:extLst>
        <a:ext uri="{E40237B7-FDA0-4F09-8148-C483321AD2D9}">
          <dgm14:cNvPr xmlns:dgm14="http://schemas.microsoft.com/office/drawing/2010/diagram" id="0" name="" descr="CoSA Twitter handle"/>
        </a:ext>
      </dgm:extLst>
    </dgm:pt>
    <dgm:pt modelId="{C89982AB-FDF6-44D1-8326-6D3ED3AA9C62}" type="parTrans" cxnId="{F728BE0D-1EB5-4533-B5E9-138D995AAFCA}">
      <dgm:prSet/>
      <dgm:spPr/>
      <dgm:t>
        <a:bodyPr/>
        <a:lstStyle/>
        <a:p>
          <a:endParaRPr lang="en-US"/>
        </a:p>
      </dgm:t>
    </dgm:pt>
    <dgm:pt modelId="{206F80BB-DB36-443D-BBDA-4FC04A18C663}" type="sibTrans" cxnId="{F728BE0D-1EB5-4533-B5E9-138D995AAFCA}">
      <dgm:prSet/>
      <dgm:spPr/>
      <dgm:t>
        <a:bodyPr/>
        <a:lstStyle/>
        <a:p>
          <a:endParaRPr lang="en-US"/>
        </a:p>
      </dgm:t>
    </dgm:pt>
    <dgm:pt modelId="{E71CECCE-970D-4122-B0D3-5E6677B51EC3}">
      <dgm:prSet/>
      <dgm:spPr/>
      <dgm:t>
        <a:bodyPr/>
        <a:lstStyle/>
        <a:p>
          <a:r>
            <a:rPr lang="en-US">
              <a:hlinkClick xmlns:r="http://schemas.openxmlformats.org/officeDocument/2006/relationships" r:id="rId3">
                <a:extLst>
                  <a:ext uri="{A12FA001-AC4F-418D-AE19-62706E023703}">
                    <ahyp:hlinkClr xmlns:ahyp="http://schemas.microsoft.com/office/drawing/2018/hyperlinkcolor" val="tx"/>
                  </a:ext>
                </a:extLst>
              </a:hlinkClick>
            </a:rPr>
            <a:t>CoSA Facebook Page</a:t>
          </a:r>
          <a:endParaRPr lang="en-US" dirty="0"/>
        </a:p>
      </dgm:t>
      <dgm:extLst>
        <a:ext uri="{E40237B7-FDA0-4F09-8148-C483321AD2D9}">
          <dgm14:cNvPr xmlns:dgm14="http://schemas.microsoft.com/office/drawing/2010/diagram" id="0" name="" descr="Link to CoSA Facebook page"/>
        </a:ext>
      </dgm:extLst>
    </dgm:pt>
    <dgm:pt modelId="{75EF4BAA-68ED-4743-93FA-588783CCCEBB}" type="parTrans" cxnId="{A7FBD907-F84F-43EF-A609-CCF26F218331}">
      <dgm:prSet/>
      <dgm:spPr/>
      <dgm:t>
        <a:bodyPr/>
        <a:lstStyle/>
        <a:p>
          <a:endParaRPr lang="en-US"/>
        </a:p>
      </dgm:t>
    </dgm:pt>
    <dgm:pt modelId="{66C9AA35-B76E-4207-BABA-D71BDA7E7D98}" type="sibTrans" cxnId="{A7FBD907-F84F-43EF-A609-CCF26F218331}">
      <dgm:prSet/>
      <dgm:spPr/>
      <dgm:t>
        <a:bodyPr/>
        <a:lstStyle/>
        <a:p>
          <a:endParaRPr lang="en-US"/>
        </a:p>
      </dgm:t>
    </dgm:pt>
    <dgm:pt modelId="{AD404EE1-3B4A-4CB8-8251-2EAE18D2829F}">
      <dgm:prSet/>
      <dgm:spPr/>
      <dgm:t>
        <a:bodyPr/>
        <a:lstStyle/>
        <a:p>
          <a:r>
            <a:rPr lang="en-US" dirty="0" err="1">
              <a:hlinkClick xmlns:r="http://schemas.openxmlformats.org/officeDocument/2006/relationships" r:id="rId4">
                <a:extLst>
                  <a:ext uri="{A12FA001-AC4F-418D-AE19-62706E023703}">
                    <ahyp:hlinkClr xmlns:ahyp="http://schemas.microsoft.com/office/drawing/2018/hyperlinkcolor" val="tx"/>
                  </a:ext>
                </a:extLst>
              </a:hlinkClick>
            </a:rPr>
            <a:t>CoSA</a:t>
          </a:r>
          <a:r>
            <a:rPr lang="en-US" dirty="0">
              <a:hlinkClick xmlns:r="http://schemas.openxmlformats.org/officeDocument/2006/relationships" r:id="rId4">
                <a:extLst>
                  <a:ext uri="{A12FA001-AC4F-418D-AE19-62706E023703}">
                    <ahyp:hlinkClr xmlns:ahyp="http://schemas.microsoft.com/office/drawing/2018/hyperlinkcolor" val="tx"/>
                  </a:ext>
                </a:extLst>
              </a:hlinkClick>
            </a:rPr>
            <a:t> YouTube Channel</a:t>
          </a:r>
          <a:endParaRPr lang="en-US" dirty="0"/>
        </a:p>
      </dgm:t>
      <dgm:extLst>
        <a:ext uri="{E40237B7-FDA0-4F09-8148-C483321AD2D9}">
          <dgm14:cNvPr xmlns:dgm14="http://schemas.microsoft.com/office/drawing/2010/diagram" id="0" name="" descr="Link to CoSA YouTube Channel"/>
        </a:ext>
      </dgm:extLst>
    </dgm:pt>
    <dgm:pt modelId="{D7B13E73-5385-4CBF-80D2-5FA68C3A4A36}" type="parTrans" cxnId="{6A2E78A9-AF72-4FAB-B400-D29A7742B330}">
      <dgm:prSet/>
      <dgm:spPr/>
      <dgm:t>
        <a:bodyPr/>
        <a:lstStyle/>
        <a:p>
          <a:endParaRPr lang="en-US"/>
        </a:p>
      </dgm:t>
    </dgm:pt>
    <dgm:pt modelId="{65B0A9F2-52BD-461C-BE60-EC874F720D24}" type="sibTrans" cxnId="{6A2E78A9-AF72-4FAB-B400-D29A7742B330}">
      <dgm:prSet/>
      <dgm:spPr/>
      <dgm:t>
        <a:bodyPr/>
        <a:lstStyle/>
        <a:p>
          <a:endParaRPr lang="en-US"/>
        </a:p>
      </dgm:t>
    </dgm:pt>
    <dgm:pt modelId="{63A5907D-DD25-4F5C-855C-5942467A81D2}" type="pres">
      <dgm:prSet presAssocID="{C087701A-84F8-4666-9C3D-A22EEB66C628}" presName="linear" presStyleCnt="0">
        <dgm:presLayoutVars>
          <dgm:animLvl val="lvl"/>
          <dgm:resizeHandles val="exact"/>
        </dgm:presLayoutVars>
      </dgm:prSet>
      <dgm:spPr/>
    </dgm:pt>
    <dgm:pt modelId="{13A8C993-996F-4104-8ED4-43ACE4718F4A}" type="pres">
      <dgm:prSet presAssocID="{B460D351-82CF-4DB9-8A83-4D7AC684EDFA}" presName="parentText" presStyleLbl="node1" presStyleIdx="0" presStyleCnt="5">
        <dgm:presLayoutVars>
          <dgm:chMax val="0"/>
          <dgm:bulletEnabled val="1"/>
        </dgm:presLayoutVars>
      </dgm:prSet>
      <dgm:spPr/>
    </dgm:pt>
    <dgm:pt modelId="{D20301D1-6CCF-4CA8-ADCC-26D7B0F97C80}" type="pres">
      <dgm:prSet presAssocID="{7AC090B4-0FCF-4A9A-9A42-07AC6B3F5E6E}" presName="spacer" presStyleCnt="0"/>
      <dgm:spPr/>
    </dgm:pt>
    <dgm:pt modelId="{75E9770C-7FFC-4F81-9660-DE6B4E912405}" type="pres">
      <dgm:prSet presAssocID="{882F879D-BE02-4520-9DF1-70F5AE346575}" presName="parentText" presStyleLbl="node1" presStyleIdx="1" presStyleCnt="5">
        <dgm:presLayoutVars>
          <dgm:chMax val="0"/>
          <dgm:bulletEnabled val="1"/>
        </dgm:presLayoutVars>
      </dgm:prSet>
      <dgm:spPr/>
    </dgm:pt>
    <dgm:pt modelId="{AE76DD95-156F-49F6-9D0D-379F98E2C967}" type="pres">
      <dgm:prSet presAssocID="{27DD17C7-2EEF-4A46-B0E3-3AD02C7BB694}" presName="spacer" presStyleCnt="0"/>
      <dgm:spPr/>
    </dgm:pt>
    <dgm:pt modelId="{7A31A2A9-3297-4783-93E1-873781A8AEB8}" type="pres">
      <dgm:prSet presAssocID="{9482726A-0D76-4CB9-88AC-C53EBA632076}" presName="parentText" presStyleLbl="node1" presStyleIdx="2" presStyleCnt="5">
        <dgm:presLayoutVars>
          <dgm:chMax val="0"/>
          <dgm:bulletEnabled val="1"/>
        </dgm:presLayoutVars>
      </dgm:prSet>
      <dgm:spPr/>
    </dgm:pt>
    <dgm:pt modelId="{C658FC93-E106-4E88-9129-DE2483B64EDA}" type="pres">
      <dgm:prSet presAssocID="{206F80BB-DB36-443D-BBDA-4FC04A18C663}" presName="spacer" presStyleCnt="0"/>
      <dgm:spPr/>
    </dgm:pt>
    <dgm:pt modelId="{EB2FB31B-2E19-4A66-8F91-9F8A0D4CB038}" type="pres">
      <dgm:prSet presAssocID="{E71CECCE-970D-4122-B0D3-5E6677B51EC3}" presName="parentText" presStyleLbl="node1" presStyleIdx="3" presStyleCnt="5">
        <dgm:presLayoutVars>
          <dgm:chMax val="0"/>
          <dgm:bulletEnabled val="1"/>
        </dgm:presLayoutVars>
      </dgm:prSet>
      <dgm:spPr/>
    </dgm:pt>
    <dgm:pt modelId="{B536C30B-CE0B-4606-A259-AF9856814758}" type="pres">
      <dgm:prSet presAssocID="{66C9AA35-B76E-4207-BABA-D71BDA7E7D98}" presName="spacer" presStyleCnt="0"/>
      <dgm:spPr/>
    </dgm:pt>
    <dgm:pt modelId="{7F7C6C16-9B49-4E9E-AD58-A4F88CFA7F27}" type="pres">
      <dgm:prSet presAssocID="{AD404EE1-3B4A-4CB8-8251-2EAE18D2829F}" presName="parentText" presStyleLbl="node1" presStyleIdx="4" presStyleCnt="5" custLinFactNeighborX="-3921">
        <dgm:presLayoutVars>
          <dgm:chMax val="0"/>
          <dgm:bulletEnabled val="1"/>
        </dgm:presLayoutVars>
      </dgm:prSet>
      <dgm:spPr/>
    </dgm:pt>
  </dgm:ptLst>
  <dgm:cxnLst>
    <dgm:cxn modelId="{A7FBD907-F84F-43EF-A609-CCF26F218331}" srcId="{C087701A-84F8-4666-9C3D-A22EEB66C628}" destId="{E71CECCE-970D-4122-B0D3-5E6677B51EC3}" srcOrd="3" destOrd="0" parTransId="{75EF4BAA-68ED-4743-93FA-588783CCCEBB}" sibTransId="{66C9AA35-B76E-4207-BABA-D71BDA7E7D98}"/>
    <dgm:cxn modelId="{F728BE0D-1EB5-4533-B5E9-138D995AAFCA}" srcId="{C087701A-84F8-4666-9C3D-A22EEB66C628}" destId="{9482726A-0D76-4CB9-88AC-C53EBA632076}" srcOrd="2" destOrd="0" parTransId="{C89982AB-FDF6-44D1-8326-6D3ED3AA9C62}" sibTransId="{206F80BB-DB36-443D-BBDA-4FC04A18C663}"/>
    <dgm:cxn modelId="{66802424-2E81-45ED-A9B6-0C26D055CF20}" type="presOf" srcId="{AD404EE1-3B4A-4CB8-8251-2EAE18D2829F}" destId="{7F7C6C16-9B49-4E9E-AD58-A4F88CFA7F27}" srcOrd="0" destOrd="0" presId="urn:microsoft.com/office/officeart/2005/8/layout/vList2"/>
    <dgm:cxn modelId="{4ABF1849-86D3-4BCB-BDFC-C6D0BDA34993}" srcId="{C087701A-84F8-4666-9C3D-A22EEB66C628}" destId="{882F879D-BE02-4520-9DF1-70F5AE346575}" srcOrd="1" destOrd="0" parTransId="{D141E59E-12DA-42F8-A224-10676101B2F2}" sibTransId="{27DD17C7-2EEF-4A46-B0E3-3AD02C7BB694}"/>
    <dgm:cxn modelId="{F96AEE51-6849-4FCA-8A32-60175A9FAF9C}" srcId="{C087701A-84F8-4666-9C3D-A22EEB66C628}" destId="{B460D351-82CF-4DB9-8A83-4D7AC684EDFA}" srcOrd="0" destOrd="0" parTransId="{70FBA773-D60D-4CD3-8FAE-F4482FCA002F}" sibTransId="{7AC090B4-0FCF-4A9A-9A42-07AC6B3F5E6E}"/>
    <dgm:cxn modelId="{3CABD952-C05B-46A9-A059-26BEC86C12B9}" type="presOf" srcId="{E71CECCE-970D-4122-B0D3-5E6677B51EC3}" destId="{EB2FB31B-2E19-4A66-8F91-9F8A0D4CB038}" srcOrd="0" destOrd="0" presId="urn:microsoft.com/office/officeart/2005/8/layout/vList2"/>
    <dgm:cxn modelId="{8A78FC83-78F5-45B4-99CD-DE3EAAC24E4A}" type="presOf" srcId="{9482726A-0D76-4CB9-88AC-C53EBA632076}" destId="{7A31A2A9-3297-4783-93E1-873781A8AEB8}" srcOrd="0" destOrd="0" presId="urn:microsoft.com/office/officeart/2005/8/layout/vList2"/>
    <dgm:cxn modelId="{E139E988-9E59-48CF-B02F-71C2481815ED}" type="presOf" srcId="{882F879D-BE02-4520-9DF1-70F5AE346575}" destId="{75E9770C-7FFC-4F81-9660-DE6B4E912405}" srcOrd="0" destOrd="0" presId="urn:microsoft.com/office/officeart/2005/8/layout/vList2"/>
    <dgm:cxn modelId="{416ED48B-E166-4481-9E6A-0E866F93E52C}" type="presOf" srcId="{C087701A-84F8-4666-9C3D-A22EEB66C628}" destId="{63A5907D-DD25-4F5C-855C-5942467A81D2}" srcOrd="0" destOrd="0" presId="urn:microsoft.com/office/officeart/2005/8/layout/vList2"/>
    <dgm:cxn modelId="{6A2E78A9-AF72-4FAB-B400-D29A7742B330}" srcId="{C087701A-84F8-4666-9C3D-A22EEB66C628}" destId="{AD404EE1-3B4A-4CB8-8251-2EAE18D2829F}" srcOrd="4" destOrd="0" parTransId="{D7B13E73-5385-4CBF-80D2-5FA68C3A4A36}" sibTransId="{65B0A9F2-52BD-461C-BE60-EC874F720D24}"/>
    <dgm:cxn modelId="{D91861ED-0C90-4108-A93D-FC02F5E8F91E}" type="presOf" srcId="{B460D351-82CF-4DB9-8A83-4D7AC684EDFA}" destId="{13A8C993-996F-4104-8ED4-43ACE4718F4A}" srcOrd="0" destOrd="0" presId="urn:microsoft.com/office/officeart/2005/8/layout/vList2"/>
    <dgm:cxn modelId="{1A53EC8E-C00C-4DF9-8173-BCC6F6DAB0BE}" type="presParOf" srcId="{63A5907D-DD25-4F5C-855C-5942467A81D2}" destId="{13A8C993-996F-4104-8ED4-43ACE4718F4A}" srcOrd="0" destOrd="0" presId="urn:microsoft.com/office/officeart/2005/8/layout/vList2"/>
    <dgm:cxn modelId="{C0E2D1A4-3458-48FC-8C61-DB6566D4EC53}" type="presParOf" srcId="{63A5907D-DD25-4F5C-855C-5942467A81D2}" destId="{D20301D1-6CCF-4CA8-ADCC-26D7B0F97C80}" srcOrd="1" destOrd="0" presId="urn:microsoft.com/office/officeart/2005/8/layout/vList2"/>
    <dgm:cxn modelId="{061C3F26-DBEC-4DA4-A1DA-8614091F53F0}" type="presParOf" srcId="{63A5907D-DD25-4F5C-855C-5942467A81D2}" destId="{75E9770C-7FFC-4F81-9660-DE6B4E912405}" srcOrd="2" destOrd="0" presId="urn:microsoft.com/office/officeart/2005/8/layout/vList2"/>
    <dgm:cxn modelId="{E7294D67-DB64-42BE-8983-D768479C6840}" type="presParOf" srcId="{63A5907D-DD25-4F5C-855C-5942467A81D2}" destId="{AE76DD95-156F-49F6-9D0D-379F98E2C967}" srcOrd="3" destOrd="0" presId="urn:microsoft.com/office/officeart/2005/8/layout/vList2"/>
    <dgm:cxn modelId="{B4684F34-EE7B-4AA7-ABC3-440E05F48F54}" type="presParOf" srcId="{63A5907D-DD25-4F5C-855C-5942467A81D2}" destId="{7A31A2A9-3297-4783-93E1-873781A8AEB8}" srcOrd="4" destOrd="0" presId="urn:microsoft.com/office/officeart/2005/8/layout/vList2"/>
    <dgm:cxn modelId="{3BBB049E-2E92-4E74-9810-F316DBE19077}" type="presParOf" srcId="{63A5907D-DD25-4F5C-855C-5942467A81D2}" destId="{C658FC93-E106-4E88-9129-DE2483B64EDA}" srcOrd="5" destOrd="0" presId="urn:microsoft.com/office/officeart/2005/8/layout/vList2"/>
    <dgm:cxn modelId="{44C6EF62-0042-4194-A782-648563BAFD48}" type="presParOf" srcId="{63A5907D-DD25-4F5C-855C-5942467A81D2}" destId="{EB2FB31B-2E19-4A66-8F91-9F8A0D4CB038}" srcOrd="6" destOrd="0" presId="urn:microsoft.com/office/officeart/2005/8/layout/vList2"/>
    <dgm:cxn modelId="{3C10ED3C-D83C-473D-B004-95B04FD65144}" type="presParOf" srcId="{63A5907D-DD25-4F5C-855C-5942467A81D2}" destId="{B536C30B-CE0B-4606-A259-AF9856814758}" srcOrd="7" destOrd="0" presId="urn:microsoft.com/office/officeart/2005/8/layout/vList2"/>
    <dgm:cxn modelId="{8CF17C60-E6DA-4ACD-B291-B61297704F06}" type="presParOf" srcId="{63A5907D-DD25-4F5C-855C-5942467A81D2}" destId="{7F7C6C16-9B49-4E9E-AD58-A4F88CFA7F2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70B90-27D6-45B8-83A8-D6B917BE7498}">
      <dsp:nvSpPr>
        <dsp:cNvPr id="0" name=""/>
        <dsp:cNvSpPr/>
      </dsp:nvSpPr>
      <dsp:spPr>
        <a:xfrm>
          <a:off x="0" y="440663"/>
          <a:ext cx="6963370" cy="900900"/>
        </a:xfrm>
        <a:prstGeom prst="rect">
          <a:avLst/>
        </a:prstGeom>
        <a:no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40435" tIns="458216" rIns="540435" bIns="156464" numCol="1" spcCol="1270" anchor="t" anchorCtr="0">
          <a:noAutofit/>
        </a:bodyPr>
        <a:lstStyle/>
        <a:p>
          <a:pPr marL="228600" lvl="1" indent="-228600" algn="l" defTabSz="977900">
            <a:lnSpc>
              <a:spcPct val="90000"/>
            </a:lnSpc>
            <a:spcBef>
              <a:spcPct val="0"/>
            </a:spcBef>
            <a:spcAft>
              <a:spcPts val="600"/>
            </a:spcAft>
            <a:buChar char="•"/>
          </a:pPr>
          <a:r>
            <a:rPr lang="en-US" sz="2200" kern="1200" dirty="0">
              <a:solidFill>
                <a:schemeClr val="bg1"/>
              </a:solidFill>
            </a:rPr>
            <a:t>Chatting with SERI: Web Harvesting, November 14</a:t>
          </a:r>
        </a:p>
      </dsp:txBody>
      <dsp:txXfrm>
        <a:off x="0" y="440663"/>
        <a:ext cx="6963370" cy="900900"/>
      </dsp:txXfrm>
    </dsp:sp>
    <dsp:sp modelId="{D3A6B7EC-D1F6-4C80-9219-BE7420E214EE}">
      <dsp:nvSpPr>
        <dsp:cNvPr id="0" name=""/>
        <dsp:cNvSpPr/>
      </dsp:nvSpPr>
      <dsp:spPr>
        <a:xfrm>
          <a:off x="348168" y="115943"/>
          <a:ext cx="4874359" cy="64944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239" tIns="0" rIns="184239" bIns="0" numCol="1" spcCol="1270" anchor="ctr" anchorCtr="0">
          <a:noAutofit/>
        </a:bodyPr>
        <a:lstStyle/>
        <a:p>
          <a:pPr marL="0" lvl="0" indent="0" algn="l" defTabSz="977900">
            <a:lnSpc>
              <a:spcPct val="90000"/>
            </a:lnSpc>
            <a:spcBef>
              <a:spcPct val="0"/>
            </a:spcBef>
            <a:spcAft>
              <a:spcPct val="35000"/>
            </a:spcAft>
            <a:buNone/>
          </a:pPr>
          <a:r>
            <a:rPr lang="en-US" sz="2200" kern="1200" dirty="0"/>
            <a:t>Upcoming SERI webinar line up</a:t>
          </a:r>
        </a:p>
      </dsp:txBody>
      <dsp:txXfrm>
        <a:off x="379871" y="147646"/>
        <a:ext cx="4810953" cy="586034"/>
      </dsp:txXfrm>
    </dsp:sp>
    <dsp:sp modelId="{83E00BA3-7293-4080-A703-928BB7F5C863}">
      <dsp:nvSpPr>
        <dsp:cNvPr id="0" name=""/>
        <dsp:cNvSpPr/>
      </dsp:nvSpPr>
      <dsp:spPr>
        <a:xfrm>
          <a:off x="0" y="1785083"/>
          <a:ext cx="6963370" cy="900900"/>
        </a:xfrm>
        <a:prstGeom prst="rect">
          <a:avLst/>
        </a:prstGeom>
        <a:no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40435" tIns="458216" rIns="540435" bIns="156464"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chemeClr val="bg1"/>
              </a:solidFill>
            </a:rPr>
            <a:t>Electronic Records Day Webinar, October 10</a:t>
          </a:r>
        </a:p>
      </dsp:txBody>
      <dsp:txXfrm>
        <a:off x="0" y="1785083"/>
        <a:ext cx="6963370" cy="900900"/>
      </dsp:txXfrm>
    </dsp:sp>
    <dsp:sp modelId="{59766DAA-17EF-4798-B0E8-8D91F9A72405}">
      <dsp:nvSpPr>
        <dsp:cNvPr id="0" name=""/>
        <dsp:cNvSpPr/>
      </dsp:nvSpPr>
      <dsp:spPr>
        <a:xfrm>
          <a:off x="348168" y="1460363"/>
          <a:ext cx="4874359" cy="64944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239" tIns="0" rIns="184239" bIns="0" numCol="1" spcCol="1270" anchor="ctr" anchorCtr="0">
          <a:noAutofit/>
        </a:bodyPr>
        <a:lstStyle/>
        <a:p>
          <a:pPr marL="0" lvl="0" indent="0" algn="l" defTabSz="977900">
            <a:lnSpc>
              <a:spcPct val="90000"/>
            </a:lnSpc>
            <a:spcBef>
              <a:spcPct val="0"/>
            </a:spcBef>
            <a:spcAft>
              <a:spcPct val="35000"/>
            </a:spcAft>
            <a:buNone/>
          </a:pPr>
          <a:r>
            <a:rPr lang="en-US" sz="2200" kern="1200" dirty="0"/>
            <a:t>Upcoming Events</a:t>
          </a:r>
        </a:p>
      </dsp:txBody>
      <dsp:txXfrm>
        <a:off x="379871" y="1492066"/>
        <a:ext cx="4810953" cy="586034"/>
      </dsp:txXfrm>
    </dsp:sp>
    <dsp:sp modelId="{FEDF7BD6-1D80-42E1-B387-E61CE03957F2}">
      <dsp:nvSpPr>
        <dsp:cNvPr id="0" name=""/>
        <dsp:cNvSpPr/>
      </dsp:nvSpPr>
      <dsp:spPr>
        <a:xfrm>
          <a:off x="0" y="3129503"/>
          <a:ext cx="6963370" cy="1247400"/>
        </a:xfrm>
        <a:prstGeom prst="rect">
          <a:avLst/>
        </a:prstGeom>
        <a:no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40435" tIns="458216" rIns="540435" bIns="156464" numCol="1" spcCol="1270" anchor="t" anchorCtr="0">
          <a:noAutofit/>
        </a:bodyPr>
        <a:lstStyle/>
        <a:p>
          <a:pPr marL="228600" lvl="1" indent="-228600" algn="l" defTabSz="977900">
            <a:lnSpc>
              <a:spcPct val="90000"/>
            </a:lnSpc>
            <a:spcBef>
              <a:spcPct val="0"/>
            </a:spcBef>
            <a:spcAft>
              <a:spcPts val="600"/>
            </a:spcAft>
            <a:buChar char="•"/>
          </a:pPr>
          <a:r>
            <a:rPr lang="en-US" sz="2200" kern="1200" dirty="0">
              <a:solidFill>
                <a:schemeClr val="bg1"/>
              </a:solidFill>
              <a:hlinkClick xmlns:r="http://schemas.openxmlformats.org/officeDocument/2006/relationships" r:id="rId1"/>
            </a:rPr>
            <a:t>SERI Webinar Recordings on YouTube</a:t>
          </a:r>
          <a:endParaRPr lang="en-US" sz="2200" kern="1200" dirty="0">
            <a:solidFill>
              <a:schemeClr val="bg1"/>
            </a:solidFill>
          </a:endParaRPr>
        </a:p>
        <a:p>
          <a:pPr marL="228600" lvl="1" indent="-228600" algn="l" defTabSz="977900">
            <a:lnSpc>
              <a:spcPct val="90000"/>
            </a:lnSpc>
            <a:spcBef>
              <a:spcPct val="0"/>
            </a:spcBef>
            <a:spcAft>
              <a:spcPts val="600"/>
            </a:spcAft>
            <a:buChar char="•"/>
          </a:pPr>
          <a:r>
            <a:rPr lang="en-US" sz="2200" kern="1200" dirty="0">
              <a:solidFill>
                <a:schemeClr val="bg1"/>
              </a:solidFill>
              <a:hlinkClick xmlns:r="http://schemas.openxmlformats.org/officeDocument/2006/relationships" r:id="rId2"/>
            </a:rPr>
            <a:t>Resource Center</a:t>
          </a:r>
          <a:endParaRPr lang="en-US" sz="2200" kern="1200" dirty="0">
            <a:solidFill>
              <a:schemeClr val="bg1"/>
            </a:solidFill>
          </a:endParaRPr>
        </a:p>
      </dsp:txBody>
      <dsp:txXfrm>
        <a:off x="0" y="3129503"/>
        <a:ext cx="6963370" cy="1247400"/>
      </dsp:txXfrm>
    </dsp:sp>
    <dsp:sp modelId="{8C26322E-DEFF-45FC-A200-0D9B8D13C2B4}">
      <dsp:nvSpPr>
        <dsp:cNvPr id="0" name=""/>
        <dsp:cNvSpPr/>
      </dsp:nvSpPr>
      <dsp:spPr>
        <a:xfrm>
          <a:off x="348168" y="2804783"/>
          <a:ext cx="4874359" cy="64944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239" tIns="0" rIns="184239" bIns="0" numCol="1" spcCol="1270" anchor="ctr" anchorCtr="0">
          <a:noAutofit/>
        </a:bodyPr>
        <a:lstStyle/>
        <a:p>
          <a:pPr marL="0" lvl="0" indent="0" algn="l" defTabSz="977900">
            <a:lnSpc>
              <a:spcPct val="90000"/>
            </a:lnSpc>
            <a:spcBef>
              <a:spcPct val="0"/>
            </a:spcBef>
            <a:spcAft>
              <a:spcPct val="35000"/>
            </a:spcAft>
            <a:buNone/>
          </a:pPr>
          <a:r>
            <a:rPr lang="en-US" sz="2200" kern="1200" dirty="0" err="1"/>
            <a:t>CoSA’s</a:t>
          </a:r>
          <a:r>
            <a:rPr lang="en-US" sz="2200" kern="1200" dirty="0"/>
            <a:t> Online Resources</a:t>
          </a:r>
        </a:p>
      </dsp:txBody>
      <dsp:txXfrm>
        <a:off x="379871" y="2836486"/>
        <a:ext cx="4810953"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8C993-996F-4104-8ED4-43ACE4718F4A}">
      <dsp:nvSpPr>
        <dsp:cNvPr id="0" name=""/>
        <dsp:cNvSpPr/>
      </dsp:nvSpPr>
      <dsp:spPr>
        <a:xfrm>
          <a:off x="0" y="117185"/>
          <a:ext cx="6296297"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hlinkClick xmlns:r="http://schemas.openxmlformats.org/officeDocument/2006/relationships" r:id="rId1">
                <a:extLst>
                  <a:ext uri="{A12FA001-AC4F-418D-AE19-62706E023703}">
                    <ahyp:hlinkClr xmlns:ahyp="http://schemas.microsoft.com/office/drawing/2018/hyperlinkcolor" val="tx"/>
                  </a:ext>
                </a:extLst>
              </a:hlinkClick>
            </a:rPr>
            <a:t>CoSA Website</a:t>
          </a:r>
          <a:endParaRPr lang="en-US" sz="3000" kern="1200" dirty="0"/>
        </a:p>
      </dsp:txBody>
      <dsp:txXfrm>
        <a:off x="33412" y="150597"/>
        <a:ext cx="6229473" cy="617626"/>
      </dsp:txXfrm>
    </dsp:sp>
    <dsp:sp modelId="{75E9770C-7FFC-4F81-9660-DE6B4E912405}">
      <dsp:nvSpPr>
        <dsp:cNvPr id="0" name=""/>
        <dsp:cNvSpPr/>
      </dsp:nvSpPr>
      <dsp:spPr>
        <a:xfrm>
          <a:off x="0" y="888035"/>
          <a:ext cx="6296297"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hlinkClick xmlns:r="http://schemas.openxmlformats.org/officeDocument/2006/relationships" r:id="rId2">
                <a:extLst>
                  <a:ext uri="{A12FA001-AC4F-418D-AE19-62706E023703}">
                    <ahyp:hlinkClr xmlns:ahyp="http://schemas.microsoft.com/office/drawing/2018/hyperlinkcolor" val="tx"/>
                  </a:ext>
                </a:extLst>
              </a:hlinkClick>
            </a:rPr>
            <a:t>CoSA Resource Center</a:t>
          </a:r>
          <a:endParaRPr lang="en-US" sz="3000" kern="1200" dirty="0"/>
        </a:p>
      </dsp:txBody>
      <dsp:txXfrm>
        <a:off x="33412" y="921447"/>
        <a:ext cx="6229473" cy="617626"/>
      </dsp:txXfrm>
    </dsp:sp>
    <dsp:sp modelId="{7A31A2A9-3297-4783-93E1-873781A8AEB8}">
      <dsp:nvSpPr>
        <dsp:cNvPr id="0" name=""/>
        <dsp:cNvSpPr/>
      </dsp:nvSpPr>
      <dsp:spPr>
        <a:xfrm>
          <a:off x="0" y="1658885"/>
          <a:ext cx="6296297"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err="1">
              <a:solidFill>
                <a:schemeClr val="accent2">
                  <a:lumMod val="20000"/>
                  <a:lumOff val="80000"/>
                </a:schemeClr>
              </a:solidFill>
            </a:rPr>
            <a:t>CoSA</a:t>
          </a:r>
          <a:r>
            <a:rPr lang="en-US" sz="3000" kern="1200" dirty="0">
              <a:solidFill>
                <a:schemeClr val="accent2">
                  <a:lumMod val="20000"/>
                  <a:lumOff val="80000"/>
                </a:schemeClr>
              </a:solidFill>
            </a:rPr>
            <a:t> Twitter Handle: @</a:t>
          </a:r>
          <a:r>
            <a:rPr lang="en-US" sz="3000" kern="1200" dirty="0" err="1">
              <a:solidFill>
                <a:schemeClr val="accent2">
                  <a:lumMod val="20000"/>
                  <a:lumOff val="80000"/>
                </a:schemeClr>
              </a:solidFill>
            </a:rPr>
            <a:t>StateArchivists</a:t>
          </a:r>
          <a:endParaRPr lang="en-US" sz="3000" kern="1200" dirty="0">
            <a:solidFill>
              <a:schemeClr val="accent2">
                <a:lumMod val="20000"/>
                <a:lumOff val="80000"/>
              </a:schemeClr>
            </a:solidFill>
          </a:endParaRPr>
        </a:p>
      </dsp:txBody>
      <dsp:txXfrm>
        <a:off x="33412" y="1692297"/>
        <a:ext cx="6229473" cy="617626"/>
      </dsp:txXfrm>
    </dsp:sp>
    <dsp:sp modelId="{EB2FB31B-2E19-4A66-8F91-9F8A0D4CB038}">
      <dsp:nvSpPr>
        <dsp:cNvPr id="0" name=""/>
        <dsp:cNvSpPr/>
      </dsp:nvSpPr>
      <dsp:spPr>
        <a:xfrm>
          <a:off x="0" y="2429736"/>
          <a:ext cx="6296297"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hlinkClick xmlns:r="http://schemas.openxmlformats.org/officeDocument/2006/relationships" r:id="rId3">
                <a:extLst>
                  <a:ext uri="{A12FA001-AC4F-418D-AE19-62706E023703}">
                    <ahyp:hlinkClr xmlns:ahyp="http://schemas.microsoft.com/office/drawing/2018/hyperlinkcolor" val="tx"/>
                  </a:ext>
                </a:extLst>
              </a:hlinkClick>
            </a:rPr>
            <a:t>CoSA Facebook Page</a:t>
          </a:r>
          <a:endParaRPr lang="en-US" sz="3000" kern="1200" dirty="0"/>
        </a:p>
      </dsp:txBody>
      <dsp:txXfrm>
        <a:off x="33412" y="2463148"/>
        <a:ext cx="6229473" cy="617626"/>
      </dsp:txXfrm>
    </dsp:sp>
    <dsp:sp modelId="{7F7C6C16-9B49-4E9E-AD58-A4F88CFA7F27}">
      <dsp:nvSpPr>
        <dsp:cNvPr id="0" name=""/>
        <dsp:cNvSpPr/>
      </dsp:nvSpPr>
      <dsp:spPr>
        <a:xfrm>
          <a:off x="0" y="3200586"/>
          <a:ext cx="6296297"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err="1">
              <a:hlinkClick xmlns:r="http://schemas.openxmlformats.org/officeDocument/2006/relationships" r:id="rId4">
                <a:extLst>
                  <a:ext uri="{A12FA001-AC4F-418D-AE19-62706E023703}">
                    <ahyp:hlinkClr xmlns:ahyp="http://schemas.microsoft.com/office/drawing/2018/hyperlinkcolor" val="tx"/>
                  </a:ext>
                </a:extLst>
              </a:hlinkClick>
            </a:rPr>
            <a:t>CoSA</a:t>
          </a:r>
          <a:r>
            <a:rPr lang="en-US" sz="3000" kern="1200" dirty="0">
              <a:hlinkClick xmlns:r="http://schemas.openxmlformats.org/officeDocument/2006/relationships" r:id="rId4">
                <a:extLst>
                  <a:ext uri="{A12FA001-AC4F-418D-AE19-62706E023703}">
                    <ahyp:hlinkClr xmlns:ahyp="http://schemas.microsoft.com/office/drawing/2018/hyperlinkcolor" val="tx"/>
                  </a:ext>
                </a:extLst>
              </a:hlinkClick>
            </a:rPr>
            <a:t> YouTube Channel</a:t>
          </a:r>
          <a:endParaRPr lang="en-US" sz="3000" kern="1200" dirty="0"/>
        </a:p>
      </dsp:txBody>
      <dsp:txXfrm>
        <a:off x="33412" y="3233998"/>
        <a:ext cx="6229473" cy="61762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A3A7B-2026-4F40-A512-6378B703C285}" type="datetimeFigureOut">
              <a:rPr lang="en-US" smtClean="0"/>
              <a:t>9/11/2023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8C80F-7774-46C2-961A-4AA349ECD204}" type="slidenum">
              <a:rPr lang="en-US" smtClean="0"/>
              <a:t>‹#›</a:t>
            </a:fld>
            <a:endParaRPr lang="en-US"/>
          </a:p>
        </p:txBody>
      </p:sp>
    </p:spTree>
    <p:extLst>
      <p:ext uri="{BB962C8B-B14F-4D97-AF65-F5344CB8AC3E}">
        <p14:creationId xmlns:p14="http://schemas.microsoft.com/office/powerpoint/2010/main" val="3524245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roups.google.com/g/exactly-users/c/vNfPuTN2lV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github.com/WeAreAVP/uk-exactly"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xactfile.co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github.com/usnationalarchives/Electronic-Records-Accessioning-Support-Tool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github.com/LibraryOfCongress/bagge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cs.legis.wisconsin.gov/code/admin_code/adm/12.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isconsinhistory.org/pdfs/la/ERecordsSurvey-Final.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wisconsinhistory.org/pdfs/la/ERecordsTransferAgreement-Final.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eareavp.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8C80F-7774-46C2-961A-4AA349ECD204}" type="slidenum">
              <a:rPr lang="en-US" smtClean="0"/>
              <a:t>2</a:t>
            </a:fld>
            <a:endParaRPr lang="en-US"/>
          </a:p>
        </p:txBody>
      </p:sp>
    </p:spTree>
    <p:extLst>
      <p:ext uri="{BB962C8B-B14F-4D97-AF65-F5344CB8AC3E}">
        <p14:creationId xmlns:p14="http://schemas.microsoft.com/office/powerpoint/2010/main" val="367706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startin</a:t>
            </a:r>
            <a:r>
              <a:rPr lang="en-US" baseline="0" dirty="0"/>
              <a:t>g in 2021 we began to encounter some breakdowns in the process. </a:t>
            </a:r>
          </a:p>
          <a:p>
            <a:endParaRPr lang="en-US" baseline="0" dirty="0"/>
          </a:p>
          <a:p>
            <a:r>
              <a:rPr lang="en-US" baseline="0" dirty="0"/>
              <a:t>The first was that setting up and managing Exactly and SFTP permissions was burdensome. Communication and coordination between all interested parties often became complicated. As the electronic records archivist, I was often stuck as middle man between:</a:t>
            </a:r>
          </a:p>
          <a:p>
            <a:pPr marL="171450" indent="-171450">
              <a:buFont typeface="Arial" panose="020B0604020202020204" pitchFamily="34" charset="0"/>
              <a:buChar char="•"/>
            </a:pPr>
            <a:r>
              <a:rPr lang="en-US" baseline="0" dirty="0"/>
              <a:t>state agencies who wanted to set up Exactly;</a:t>
            </a:r>
          </a:p>
          <a:p>
            <a:pPr marL="171450" indent="-171450">
              <a:buFont typeface="Arial" panose="020B0604020202020204" pitchFamily="34" charset="0"/>
              <a:buChar char="•"/>
            </a:pPr>
            <a:r>
              <a:rPr lang="en-US" baseline="0" dirty="0"/>
              <a:t>the IT Department at WHS who had the actual control and ability to set up permissions to the SFTP which was managed by a separate network service provider; </a:t>
            </a:r>
          </a:p>
          <a:p>
            <a:pPr marL="171450" indent="-171450">
              <a:buFont typeface="Arial" panose="020B0604020202020204" pitchFamily="34" charset="0"/>
              <a:buChar char="•"/>
            </a:pPr>
            <a:r>
              <a:rPr lang="en-US" baseline="0" dirty="0"/>
              <a:t>the state agency’s IT department who might be assisting with downloading Exactly; and </a:t>
            </a:r>
          </a:p>
          <a:p>
            <a:pPr marL="171450" indent="-171450">
              <a:buFont typeface="Arial" panose="020B0604020202020204" pitchFamily="34" charset="0"/>
              <a:buChar char="•"/>
            </a:pPr>
            <a:r>
              <a:rPr lang="en-US" dirty="0"/>
              <a:t>AVP</a:t>
            </a:r>
            <a:r>
              <a:rPr lang="en-US" baseline="0" dirty="0"/>
              <a:t>, who might provide troubleshooting support.</a:t>
            </a:r>
          </a:p>
        </p:txBody>
      </p:sp>
      <p:sp>
        <p:nvSpPr>
          <p:cNvPr id="4" name="Slide Number Placeholder 3"/>
          <p:cNvSpPr>
            <a:spLocks noGrp="1"/>
          </p:cNvSpPr>
          <p:nvPr>
            <p:ph type="sldNum" sz="quarter" idx="10"/>
          </p:nvPr>
        </p:nvSpPr>
        <p:spPr/>
        <p:txBody>
          <a:bodyPr/>
          <a:lstStyle/>
          <a:p>
            <a:fld id="{4888C80F-7774-46C2-961A-4AA349ECD204}" type="slidenum">
              <a:rPr lang="en-US" smtClean="0"/>
              <a:t>12</a:t>
            </a:fld>
            <a:endParaRPr lang="en-US"/>
          </a:p>
        </p:txBody>
      </p:sp>
    </p:spTree>
    <p:extLst>
      <p:ext uri="{BB962C8B-B14F-4D97-AF65-F5344CB8AC3E}">
        <p14:creationId xmlns:p14="http://schemas.microsoft.com/office/powerpoint/2010/main" val="1940796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second</a:t>
            </a:r>
            <a:r>
              <a:rPr lang="en-US" baseline="0" dirty="0"/>
              <a:t> breakdown emerged as we started to think about collecting materials beyond state agencies. Could Exactly scale to a variety of users? Top of mind were state agency records officers whose job duties might only list records management as 2% of their allotted time. How much IT support would county and municipal clerks receive? And what about individuals and organizations donating their papers to our manuscript collections? </a:t>
            </a:r>
          </a:p>
          <a:p>
            <a:endParaRPr lang="en-US" baseline="0" dirty="0"/>
          </a:p>
          <a:p>
            <a:r>
              <a:rPr lang="en-US" baseline="0" dirty="0"/>
              <a:t>All the additional user personas we came up with we assumed had a wide variety of skill and comfort levels with technology. Could we easily explain, install, set-up, and run Exactly in these environments when we already were have communication issues with more established state agency partners and our IT? Could our IT manage the support needed for these additional users? Was the effort worth it for scenarios that might only result in one time transfers?</a:t>
            </a:r>
            <a:endParaRPr lang="en-US" dirty="0"/>
          </a:p>
        </p:txBody>
      </p:sp>
      <p:sp>
        <p:nvSpPr>
          <p:cNvPr id="4" name="Slide Number Placeholder 3"/>
          <p:cNvSpPr>
            <a:spLocks noGrp="1"/>
          </p:cNvSpPr>
          <p:nvPr>
            <p:ph type="sldNum" sz="quarter" idx="10"/>
          </p:nvPr>
        </p:nvSpPr>
        <p:spPr/>
        <p:txBody>
          <a:bodyPr/>
          <a:lstStyle/>
          <a:p>
            <a:fld id="{4888C80F-7774-46C2-961A-4AA349ECD204}" type="slidenum">
              <a:rPr lang="en-US" smtClean="0"/>
              <a:t>13</a:t>
            </a:fld>
            <a:endParaRPr lang="en-US"/>
          </a:p>
        </p:txBody>
      </p:sp>
    </p:spTree>
    <p:extLst>
      <p:ext uri="{BB962C8B-B14F-4D97-AF65-F5344CB8AC3E}">
        <p14:creationId xmlns:p14="http://schemas.microsoft.com/office/powerpoint/2010/main" val="576663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And then a third</a:t>
            </a:r>
            <a:r>
              <a:rPr lang="en-US" baseline="0" dirty="0"/>
              <a:t> and major breakdown was the loss of support and development for Exactly by AVP in 2022. </a:t>
            </a:r>
          </a:p>
          <a:p>
            <a:pPr algn="l"/>
            <a:endParaRPr lang="en-US" baseline="0" dirty="0"/>
          </a:p>
          <a:p>
            <a:pPr marL="0" indent="0" algn="l">
              <a:buNone/>
            </a:pPr>
            <a:r>
              <a:rPr lang="en-US" baseline="0" dirty="0"/>
              <a:t>Quote: </a:t>
            </a:r>
            <a:r>
              <a:rPr lang="en-US" sz="1200" dirty="0"/>
              <a:t>“… The reality is that Exactly is now quite dated and in need of an overhaul requiring extensive resources. Continuing to offer support for the application in its current form is an exercise in using band aids and bubble gum to hold things together. …” </a:t>
            </a:r>
          </a:p>
          <a:p>
            <a:pPr marL="0" indent="0" algn="l">
              <a:buNone/>
            </a:pPr>
            <a:endParaRPr lang="en-US" sz="1200" dirty="0">
              <a:solidFill>
                <a:srgbClr val="003E7E"/>
              </a:solidFill>
            </a:endParaRPr>
          </a:p>
          <a:p>
            <a:pPr marL="0" indent="0" algn="l">
              <a:spcBef>
                <a:spcPts val="0"/>
              </a:spcBef>
              <a:buNone/>
            </a:pPr>
            <a:r>
              <a:rPr lang="en-US" sz="1200" dirty="0"/>
              <a:t>Chris </a:t>
            </a:r>
            <a:r>
              <a:rPr lang="en-US" sz="1200" dirty="0" err="1"/>
              <a:t>Lacinak</a:t>
            </a:r>
            <a:r>
              <a:rPr lang="en-US" sz="1200" dirty="0"/>
              <a:t>, AVP CEO</a:t>
            </a:r>
          </a:p>
          <a:p>
            <a:pPr marL="0" indent="0" algn="l">
              <a:spcBef>
                <a:spcPts val="0"/>
              </a:spcBef>
              <a:buNone/>
            </a:pPr>
            <a:r>
              <a:rPr lang="en-US" sz="1200" dirty="0"/>
              <a:t>September 1, 2022</a:t>
            </a:r>
          </a:p>
          <a:p>
            <a:pPr marL="0" indent="0" algn="l">
              <a:spcBef>
                <a:spcPts val="0"/>
              </a:spcBef>
              <a:buNone/>
            </a:pPr>
            <a:r>
              <a:rPr lang="en-US" sz="1200" dirty="0"/>
              <a:t>Via Exactly-Users Google Group Message</a:t>
            </a:r>
          </a:p>
          <a:p>
            <a:pPr marL="0" indent="0" algn="l">
              <a:spcBef>
                <a:spcPts val="0"/>
              </a:spcBef>
              <a:buNone/>
            </a:pPr>
            <a:r>
              <a:rPr lang="en-US" sz="1200" dirty="0">
                <a:solidFill>
                  <a:srgbClr val="003E7E"/>
                </a:solidFill>
                <a:hlinkClick r:id="rId3"/>
              </a:rPr>
              <a:t>https://groups.google.com/g/exactly-users/c/vNfPuTN2lVg</a:t>
            </a:r>
            <a:endParaRPr lang="en-US" dirty="0">
              <a:solidFill>
                <a:srgbClr val="003E7E"/>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This coincided</a:t>
            </a:r>
            <a:r>
              <a:rPr lang="en-US" sz="1200" baseline="0" dirty="0"/>
              <a:t> with AVP’s shift as a company to a more purely consultation based service.  You can still download Exactly from AVP’s GitHub account, </a:t>
            </a:r>
            <a:r>
              <a:rPr lang="en-US" dirty="0">
                <a:hlinkClick r:id="rId4"/>
              </a:rPr>
              <a:t>https://github.com/WeAreAVP/uk-exactly</a:t>
            </a:r>
            <a:r>
              <a:rPr lang="en-US" dirty="0"/>
              <a:t>,</a:t>
            </a:r>
            <a:r>
              <a:rPr lang="en-US" baseline="0" dirty="0"/>
              <a:t> but that use will be unsupported by AVP. </a:t>
            </a:r>
            <a:endParaRPr lang="en-US" dirty="0"/>
          </a:p>
        </p:txBody>
      </p:sp>
      <p:sp>
        <p:nvSpPr>
          <p:cNvPr id="4" name="Slide Number Placeholder 3"/>
          <p:cNvSpPr>
            <a:spLocks noGrp="1"/>
          </p:cNvSpPr>
          <p:nvPr>
            <p:ph type="sldNum" sz="quarter" idx="10"/>
          </p:nvPr>
        </p:nvSpPr>
        <p:spPr/>
        <p:txBody>
          <a:bodyPr/>
          <a:lstStyle/>
          <a:p>
            <a:fld id="{4888C80F-7774-46C2-961A-4AA349ECD204}" type="slidenum">
              <a:rPr lang="en-US" smtClean="0"/>
              <a:t>14</a:t>
            </a:fld>
            <a:endParaRPr lang="en-US"/>
          </a:p>
        </p:txBody>
      </p:sp>
    </p:spTree>
    <p:extLst>
      <p:ext uri="{BB962C8B-B14F-4D97-AF65-F5344CB8AC3E}">
        <p14:creationId xmlns:p14="http://schemas.microsoft.com/office/powerpoint/2010/main" val="1583319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That left us</a:t>
            </a:r>
            <a:r>
              <a:rPr lang="en-US" sz="1200" b="0" kern="1200" baseline="0" dirty="0">
                <a:solidFill>
                  <a:schemeClr val="tx1"/>
                </a:solidFill>
                <a:effectLst/>
                <a:latin typeface="+mn-lt"/>
                <a:ea typeface="+mn-ea"/>
                <a:cs typeface="+mn-cs"/>
              </a:rPr>
              <a:t> in late 2022 trying to find a new method for electronic records transfers. We began investigating alternative approaches, and honestly, are still doing so. </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Pie in the sky, we identified that we would like an approach that is easy to explain and use, allows for remote contribution if at all possible, requires limited IT support or intervention, has methods or could support collecting metadata and or generating fixity information, and has the ability to handle large data transfers.</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What follows are some of our findings and incomplete thoughts about the available options.</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Right</a:t>
            </a:r>
            <a:r>
              <a:rPr lang="en-US" sz="1200" b="0" kern="1200" baseline="0" dirty="0">
                <a:solidFill>
                  <a:schemeClr val="tx1"/>
                </a:solidFill>
                <a:effectLst/>
                <a:latin typeface="+mn-lt"/>
                <a:ea typeface="+mn-ea"/>
                <a:cs typeface="+mn-cs"/>
              </a:rPr>
              <a:t> side slide image: </a:t>
            </a:r>
            <a:r>
              <a:rPr lang="en-US" sz="1200" b="0" kern="1200" dirty="0">
                <a:solidFill>
                  <a:schemeClr val="tx1"/>
                </a:solidFill>
                <a:effectLst/>
                <a:latin typeface="+mn-lt"/>
                <a:ea typeface="+mn-ea"/>
                <a:cs typeface="+mn-cs"/>
              </a:rPr>
              <a:t>Black and white photograph</a:t>
            </a:r>
            <a:r>
              <a:rPr lang="en-US" sz="1200" b="0" kern="1200" baseline="0" dirty="0">
                <a:solidFill>
                  <a:schemeClr val="tx1"/>
                </a:solidFill>
                <a:effectLst/>
                <a:latin typeface="+mn-lt"/>
                <a:ea typeface="+mn-ea"/>
                <a:cs typeface="+mn-cs"/>
              </a:rPr>
              <a:t> with a v</a:t>
            </a:r>
            <a:r>
              <a:rPr lang="en-US" sz="1200" b="0" kern="1200" dirty="0">
                <a:solidFill>
                  <a:schemeClr val="tx1"/>
                </a:solidFill>
                <a:effectLst/>
                <a:latin typeface="+mn-lt"/>
                <a:ea typeface="+mn-ea"/>
                <a:cs typeface="+mn-cs"/>
              </a:rPr>
              <a:t>iew from behind of a young woman wearing a t-shirt with the title Dungeon Mistress printed on the back while she plays an adventure game called </a:t>
            </a:r>
            <a:r>
              <a:rPr lang="en-US" sz="1200" b="0" kern="1200" dirty="0" err="1">
                <a:solidFill>
                  <a:schemeClr val="tx1"/>
                </a:solidFill>
                <a:effectLst/>
                <a:latin typeface="+mn-lt"/>
                <a:ea typeface="+mn-ea"/>
                <a:cs typeface="+mn-cs"/>
              </a:rPr>
              <a:t>Telengard</a:t>
            </a:r>
            <a:r>
              <a:rPr lang="en-US" sz="1200" b="0" kern="1200" dirty="0">
                <a:solidFill>
                  <a:schemeClr val="tx1"/>
                </a:solidFill>
                <a:effectLst/>
                <a:latin typeface="+mn-lt"/>
                <a:ea typeface="+mn-ea"/>
                <a:cs typeface="+mn-cs"/>
              </a:rPr>
              <a:t> on a Commodore PET computer. In the background is a blackboard. Wisconsin Historical Society Image ID 95738.</a:t>
            </a:r>
            <a:endParaRPr lang="en-US" dirty="0"/>
          </a:p>
        </p:txBody>
      </p:sp>
      <p:sp>
        <p:nvSpPr>
          <p:cNvPr id="4" name="Slide Number Placeholder 3"/>
          <p:cNvSpPr>
            <a:spLocks noGrp="1"/>
          </p:cNvSpPr>
          <p:nvPr>
            <p:ph type="sldNum" sz="quarter" idx="10"/>
          </p:nvPr>
        </p:nvSpPr>
        <p:spPr/>
        <p:txBody>
          <a:bodyPr/>
          <a:lstStyle/>
          <a:p>
            <a:fld id="{4888C80F-7774-46C2-961A-4AA349ECD204}" type="slidenum">
              <a:rPr lang="en-US" smtClean="0"/>
              <a:t>15</a:t>
            </a:fld>
            <a:endParaRPr lang="en-US"/>
          </a:p>
        </p:txBody>
      </p:sp>
    </p:spTree>
    <p:extLst>
      <p:ext uri="{BB962C8B-B14F-4D97-AF65-F5344CB8AC3E}">
        <p14:creationId xmlns:p14="http://schemas.microsoft.com/office/powerpoint/2010/main" val="2037220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a:t>
            </a:r>
            <a:r>
              <a:rPr lang="en-US" baseline="0" dirty="0"/>
              <a:t> the stand-by option is to fall back on the use of external media. </a:t>
            </a:r>
          </a:p>
          <a:p>
            <a:endParaRPr lang="en-US" baseline="0" dirty="0"/>
          </a:p>
          <a:p>
            <a:r>
              <a:rPr lang="en-US" dirty="0"/>
              <a:t>On the plus side: it is an established procedure, easy to explain,</a:t>
            </a:r>
            <a:r>
              <a:rPr lang="en-US" baseline="0" dirty="0"/>
              <a:t> rarely needs IT support, and depending on the storage size of the medium can handle large amounts of data. </a:t>
            </a:r>
          </a:p>
          <a:p>
            <a:endParaRPr lang="en-US" baseline="0" dirty="0"/>
          </a:p>
          <a:p>
            <a:r>
              <a:rPr lang="en-US" baseline="0" dirty="0"/>
              <a:t>On the minus side: it is not a remote contribution method, the are possibly security issues from the potential presence of viruses to what’s allowed connection to any given network by IT departments, if we end up sending out drives and devices or even need to return items it becomes a lot to manage and track, and there’s a need for additional steps for metadata and fixity generation.</a:t>
            </a:r>
          </a:p>
          <a:p>
            <a:endParaRPr lang="en-US" baseline="0" dirty="0"/>
          </a:p>
          <a:p>
            <a:r>
              <a:rPr lang="en-US" baseline="0" dirty="0"/>
              <a:t>Left side slide image: A photograph of external media and media readers arranged on a table. Going clockwise a external hard drive, a 5.25” floppy disc, a CD, an external CD Drive, a 3.5” floppy disc, a 3.5” floppy drive, and a USB drive. </a:t>
            </a:r>
            <a:endParaRPr lang="en-US" dirty="0"/>
          </a:p>
          <a:p>
            <a:endParaRPr lang="en-US" dirty="0"/>
          </a:p>
        </p:txBody>
      </p:sp>
      <p:sp>
        <p:nvSpPr>
          <p:cNvPr id="4" name="Slide Number Placeholder 3"/>
          <p:cNvSpPr>
            <a:spLocks noGrp="1"/>
          </p:cNvSpPr>
          <p:nvPr>
            <p:ph type="sldNum" sz="quarter" idx="10"/>
          </p:nvPr>
        </p:nvSpPr>
        <p:spPr/>
        <p:txBody>
          <a:bodyPr/>
          <a:lstStyle/>
          <a:p>
            <a:fld id="{4888C80F-7774-46C2-961A-4AA349ECD204}" type="slidenum">
              <a:rPr lang="en-US" smtClean="0"/>
              <a:t>16</a:t>
            </a:fld>
            <a:endParaRPr lang="en-US"/>
          </a:p>
        </p:txBody>
      </p:sp>
    </p:spTree>
    <p:extLst>
      <p:ext uri="{BB962C8B-B14F-4D97-AF65-F5344CB8AC3E}">
        <p14:creationId xmlns:p14="http://schemas.microsoft.com/office/powerpoint/2010/main" val="1537210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the cloud based tool options, such as Box,</a:t>
            </a:r>
            <a:r>
              <a:rPr lang="en-US" baseline="0" dirty="0"/>
              <a:t> Microsoft 365, Google Drive, or Dropbox. </a:t>
            </a:r>
          </a:p>
          <a:p>
            <a:endParaRPr lang="en-US" baseline="0" dirty="0"/>
          </a:p>
          <a:p>
            <a:r>
              <a:rPr lang="en-US" baseline="0" dirty="0"/>
              <a:t>Positively, these allow for remote contribution, they’re understandable to a novice user, you can often set up links or landing pages for contributions, may not need IT support, and potentially can handle large data transfers.</a:t>
            </a:r>
          </a:p>
          <a:p>
            <a:endParaRPr lang="en-US" baseline="0" dirty="0"/>
          </a:p>
          <a:p>
            <a:r>
              <a:rPr lang="en-US" baseline="0" dirty="0"/>
              <a:t>Negatively, you’re trusting a third party system, you may still need IT support to have access and permission to the tool, upon upload to the service there might be loss of critical metadata, and there still might be security issues for some IT departments.</a:t>
            </a:r>
          </a:p>
          <a:p>
            <a:endParaRPr lang="en-US" baseline="0" dirty="0"/>
          </a:p>
          <a:p>
            <a:r>
              <a:rPr lang="en-US" baseline="0" dirty="0"/>
              <a:t>Right side slide image: A group of four business logos. Going clockwise for Box written as box in blue text, Microsoft 365 as a white box on orange background, an open top blue box for Dropbox, and a yellow, blue and green triangle for Google Drive.</a:t>
            </a:r>
            <a:endParaRPr lang="en-US" dirty="0"/>
          </a:p>
        </p:txBody>
      </p:sp>
      <p:sp>
        <p:nvSpPr>
          <p:cNvPr id="4" name="Slide Number Placeholder 3"/>
          <p:cNvSpPr>
            <a:spLocks noGrp="1"/>
          </p:cNvSpPr>
          <p:nvPr>
            <p:ph type="sldNum" sz="quarter" idx="10"/>
          </p:nvPr>
        </p:nvSpPr>
        <p:spPr/>
        <p:txBody>
          <a:bodyPr/>
          <a:lstStyle/>
          <a:p>
            <a:fld id="{4888C80F-7774-46C2-961A-4AA349ECD204}" type="slidenum">
              <a:rPr lang="en-US" smtClean="0"/>
              <a:t>17</a:t>
            </a:fld>
            <a:endParaRPr lang="en-US"/>
          </a:p>
        </p:txBody>
      </p:sp>
    </p:spTree>
    <p:extLst>
      <p:ext uri="{BB962C8B-B14F-4D97-AF65-F5344CB8AC3E}">
        <p14:creationId xmlns:p14="http://schemas.microsoft.com/office/powerpoint/2010/main" val="572881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could investigate better ways to utilize SFTPs. </a:t>
            </a:r>
          </a:p>
          <a:p>
            <a:endParaRPr lang="en-US" baseline="0" dirty="0"/>
          </a:p>
          <a:p>
            <a:r>
              <a:rPr lang="en-US" baseline="0" dirty="0"/>
              <a:t>Pros: remote contribution, relatively easy to set up, more acceptable to external IT departments, does not change metadata information and handles large amounts of data. </a:t>
            </a:r>
          </a:p>
          <a:p>
            <a:endParaRPr lang="en-US" baseline="0" dirty="0"/>
          </a:p>
          <a:p>
            <a:r>
              <a:rPr lang="en-US" baseline="0" dirty="0"/>
              <a:t>Cons: we’d be reliant on IT to manage, and its slightly more difficult to explain to a less technical user. </a:t>
            </a:r>
          </a:p>
          <a:p>
            <a:endParaRPr lang="en-US" baseline="0" dirty="0"/>
          </a:p>
          <a:p>
            <a:r>
              <a:rPr lang="en-US" baseline="0" dirty="0"/>
              <a:t>Left side slide image: A screen capture of an SFTP server graphical user interface with a login window in the foreground.</a:t>
            </a:r>
          </a:p>
        </p:txBody>
      </p:sp>
      <p:sp>
        <p:nvSpPr>
          <p:cNvPr id="4" name="Slide Number Placeholder 3"/>
          <p:cNvSpPr>
            <a:spLocks noGrp="1"/>
          </p:cNvSpPr>
          <p:nvPr>
            <p:ph type="sldNum" sz="quarter" idx="10"/>
          </p:nvPr>
        </p:nvSpPr>
        <p:spPr/>
        <p:txBody>
          <a:bodyPr/>
          <a:lstStyle/>
          <a:p>
            <a:fld id="{4888C80F-7774-46C2-961A-4AA349ECD204}" type="slidenum">
              <a:rPr lang="en-US" smtClean="0"/>
              <a:t>18</a:t>
            </a:fld>
            <a:endParaRPr lang="en-US"/>
          </a:p>
        </p:txBody>
      </p:sp>
    </p:spTree>
    <p:extLst>
      <p:ext uri="{BB962C8B-B14F-4D97-AF65-F5344CB8AC3E}">
        <p14:creationId xmlns:p14="http://schemas.microsoft.com/office/powerpoint/2010/main" val="1393553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Of course, with the three options mentioned—external media, cloud based tools, SFTPs—you’re also missing the fixity information, file manifests, directory information that was so usefully contained in Exactly. Remember, WI Code Chapter Admin 12 states we need to manage electronic records that are authentic and reliable. </a:t>
            </a:r>
          </a:p>
        </p:txBody>
      </p:sp>
      <p:sp>
        <p:nvSpPr>
          <p:cNvPr id="4" name="Slide Number Placeholder 3"/>
          <p:cNvSpPr>
            <a:spLocks noGrp="1"/>
          </p:cNvSpPr>
          <p:nvPr>
            <p:ph type="sldNum" sz="quarter" idx="10"/>
          </p:nvPr>
        </p:nvSpPr>
        <p:spPr/>
        <p:txBody>
          <a:bodyPr/>
          <a:lstStyle/>
          <a:p>
            <a:fld id="{4888C80F-7774-46C2-961A-4AA349ECD204}" type="slidenum">
              <a:rPr lang="en-US" smtClean="0"/>
              <a:t>19</a:t>
            </a:fld>
            <a:endParaRPr lang="en-US"/>
          </a:p>
        </p:txBody>
      </p:sp>
    </p:spTree>
    <p:extLst>
      <p:ext uri="{BB962C8B-B14F-4D97-AF65-F5344CB8AC3E}">
        <p14:creationId xmlns:p14="http://schemas.microsoft.com/office/powerpoint/2010/main" val="3956204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Maybe we could use one of those transfer tools, but pair it with other tools that can generate the information we need. There are individual tools, such as </a:t>
            </a:r>
            <a:r>
              <a:rPr lang="en-US" baseline="0" dirty="0" err="1"/>
              <a:t>ExactFile</a:t>
            </a:r>
            <a:r>
              <a:rPr lang="en-US" baseline="0" dirty="0"/>
              <a:t> </a:t>
            </a:r>
            <a:r>
              <a:rPr lang="en-US" dirty="0"/>
              <a:t>(</a:t>
            </a:r>
            <a:r>
              <a:rPr lang="en-US" dirty="0">
                <a:hlinkClick r:id="rId3"/>
              </a:rPr>
              <a:t>https://www.exactfile.com/</a:t>
            </a:r>
            <a:r>
              <a:rPr lang="en-US" dirty="0"/>
              <a:t>)</a:t>
            </a:r>
            <a:r>
              <a:rPr lang="en-US" baseline="0" dirty="0"/>
              <a:t>, which can generate checksums, or the Windows Command Prompt, which will create directory reports.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Advantages:</a:t>
            </a:r>
            <a:r>
              <a:rPr lang="en-US" baseline="0" dirty="0"/>
              <a:t> we get the information we want, beyond installation and updates there isn’t much need for support from IT, and they handle large amounts of data. </a:t>
            </a:r>
          </a:p>
          <a:p>
            <a:endParaRPr lang="en-US" baseline="0" dirty="0"/>
          </a:p>
          <a:p>
            <a:r>
              <a:rPr lang="en-US" baseline="0" dirty="0"/>
              <a:t>Disadvantages: they’re not transfer methods, harder to navigate for novice user, potentially time consuming to do these extra steps in multiple interfaces.</a:t>
            </a:r>
          </a:p>
          <a:p>
            <a:endParaRPr lang="en-US" baseline="0" dirty="0"/>
          </a:p>
          <a:p>
            <a:r>
              <a:rPr lang="en-US" baseline="0" dirty="0"/>
              <a:t>Right side slide image: A screen capture of the program </a:t>
            </a:r>
            <a:r>
              <a:rPr lang="en-US" baseline="0" dirty="0" err="1"/>
              <a:t>ExactFile’s</a:t>
            </a:r>
            <a:r>
              <a:rPr lang="en-US" baseline="0" dirty="0"/>
              <a:t> graphical user interface in the background and a screen capture of the Windows command prompt displayed as black box with white text in the foreground.</a:t>
            </a:r>
          </a:p>
        </p:txBody>
      </p:sp>
      <p:sp>
        <p:nvSpPr>
          <p:cNvPr id="4" name="Slide Number Placeholder 3"/>
          <p:cNvSpPr>
            <a:spLocks noGrp="1"/>
          </p:cNvSpPr>
          <p:nvPr>
            <p:ph type="sldNum" sz="quarter" idx="10"/>
          </p:nvPr>
        </p:nvSpPr>
        <p:spPr/>
        <p:txBody>
          <a:bodyPr/>
          <a:lstStyle/>
          <a:p>
            <a:fld id="{4888C80F-7774-46C2-961A-4AA349ECD204}" type="slidenum">
              <a:rPr lang="en-US" smtClean="0"/>
              <a:t>20</a:t>
            </a:fld>
            <a:endParaRPr lang="en-US"/>
          </a:p>
        </p:txBody>
      </p:sp>
    </p:spTree>
    <p:extLst>
      <p:ext uri="{BB962C8B-B14F-4D97-AF65-F5344CB8AC3E}">
        <p14:creationId xmlns:p14="http://schemas.microsoft.com/office/powerpoint/2010/main" val="2940734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National Archives and Records Administration (NARA) created </a:t>
            </a:r>
            <a:r>
              <a:rPr lang="en-US" sz="1200" kern="1200" dirty="0" err="1">
                <a:solidFill>
                  <a:schemeClr val="tx1"/>
                </a:solidFill>
                <a:effectLst/>
                <a:latin typeface="+mn-lt"/>
                <a:ea typeface="+mn-ea"/>
                <a:cs typeface="+mn-cs"/>
              </a:rPr>
              <a:t>FileLister</a:t>
            </a:r>
            <a:r>
              <a:rPr lang="en-US" sz="1200" kern="1200" dirty="0">
                <a:solidFill>
                  <a:schemeClr val="tx1"/>
                </a:solidFill>
                <a:effectLst/>
                <a:latin typeface="+mn-lt"/>
                <a:ea typeface="+mn-ea"/>
                <a:cs typeface="+mn-cs"/>
              </a:rPr>
              <a:t> in response to federal agency requests for support with preparing metadata and compliance with federal transfer requirements. It allows users to pull the file name, full file path, size in bytes, file extension, date modified, and SHA-256 Hash of in a file directory. The information can then be exported into a comma separated value (.csv) file. </a:t>
            </a:r>
          </a:p>
          <a:p>
            <a:r>
              <a:rPr lang="en-US" sz="1200" kern="1200" dirty="0">
                <a:solidFill>
                  <a:schemeClr val="tx1"/>
                </a:solidFill>
                <a:effectLst/>
                <a:latin typeface="+mn-lt"/>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err="1">
                <a:solidFill>
                  <a:schemeClr val="tx1"/>
                </a:solidFill>
                <a:effectLst/>
                <a:latin typeface="+mn-lt"/>
                <a:ea typeface="+mn-ea"/>
                <a:cs typeface="+mn-cs"/>
              </a:rPr>
              <a:t>FileLister</a:t>
            </a:r>
            <a:r>
              <a:rPr lang="en-US" sz="1200" kern="1200" dirty="0">
                <a:solidFill>
                  <a:schemeClr val="tx1"/>
                </a:solidFill>
                <a:effectLst/>
                <a:latin typeface="+mn-lt"/>
                <a:ea typeface="+mn-ea"/>
                <a:cs typeface="+mn-cs"/>
              </a:rPr>
              <a:t> is a Java tool in a JAR file format. It does not require installation or administrative privileges to use, but it does require installation of</a:t>
            </a:r>
            <a:r>
              <a:rPr lang="en-US" sz="1200" kern="1200" baseline="0" dirty="0">
                <a:solidFill>
                  <a:schemeClr val="tx1"/>
                </a:solidFill>
                <a:effectLst/>
                <a:latin typeface="+mn-lt"/>
                <a:ea typeface="+mn-ea"/>
                <a:cs typeface="+mn-cs"/>
              </a:rPr>
              <a:t> Java to run. It is a</a:t>
            </a:r>
            <a:r>
              <a:rPr lang="en-US" dirty="0"/>
              <a:t>vailable </a:t>
            </a:r>
            <a:r>
              <a:rPr lang="en-US" baseline="0" dirty="0"/>
              <a:t>via NARA’s GitHub </a:t>
            </a:r>
            <a:r>
              <a:rPr lang="en-US" dirty="0"/>
              <a:t>at </a:t>
            </a:r>
            <a:r>
              <a:rPr lang="en-US" u="sng" dirty="0">
                <a:hlinkClick r:id="rId3"/>
              </a:rPr>
              <a:t>https://github.com/usnationalarchives/Electronic-Records-Accessioning-Support-Tools</a:t>
            </a:r>
            <a:r>
              <a:rPr lang="en-US" u="sng" dirty="0"/>
              <a:t>.</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As you might gather, on the positive this is one tool that gathers metadata and fixity, its fairly straightforward to use and explain, does not require a lot of IT support and seems to hand large amounts of data.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major negative, is that it runs on Java which many state IT department’s are leery about using in its form from Oracle. So using this tool would require investigating, promoting, and trying to get adoption of other open Java formats and providers. Which may or may not be easy to do.</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Left side slide image: A screen capture of the </a:t>
            </a:r>
            <a:r>
              <a:rPr lang="en-US" sz="1200" kern="1200" baseline="0" dirty="0" err="1">
                <a:solidFill>
                  <a:schemeClr val="tx1"/>
                </a:solidFill>
                <a:effectLst/>
                <a:latin typeface="+mn-lt"/>
                <a:ea typeface="+mn-ea"/>
                <a:cs typeface="+mn-cs"/>
              </a:rPr>
              <a:t>FileLister</a:t>
            </a:r>
            <a:r>
              <a:rPr lang="en-US" sz="1200" kern="1200" baseline="0" dirty="0">
                <a:solidFill>
                  <a:schemeClr val="tx1"/>
                </a:solidFill>
                <a:effectLst/>
                <a:latin typeface="+mn-lt"/>
                <a:ea typeface="+mn-ea"/>
                <a:cs typeface="+mn-cs"/>
              </a:rPr>
              <a:t> software’s graphical user interface listing out the metadata collected after the program completes a scan of a folder space.</a:t>
            </a:r>
            <a:endParaRPr lang="en-US" dirty="0"/>
          </a:p>
          <a:p>
            <a:endParaRPr lang="en-US" dirty="0"/>
          </a:p>
        </p:txBody>
      </p:sp>
      <p:sp>
        <p:nvSpPr>
          <p:cNvPr id="4" name="Slide Number Placeholder 3"/>
          <p:cNvSpPr>
            <a:spLocks noGrp="1"/>
          </p:cNvSpPr>
          <p:nvPr>
            <p:ph type="sldNum" sz="quarter" idx="10"/>
          </p:nvPr>
        </p:nvSpPr>
        <p:spPr/>
        <p:txBody>
          <a:bodyPr/>
          <a:lstStyle/>
          <a:p>
            <a:fld id="{4888C80F-7774-46C2-961A-4AA349ECD204}" type="slidenum">
              <a:rPr lang="en-US" smtClean="0"/>
              <a:t>21</a:t>
            </a:fld>
            <a:endParaRPr lang="en-US"/>
          </a:p>
        </p:txBody>
      </p:sp>
    </p:spTree>
    <p:extLst>
      <p:ext uri="{BB962C8B-B14F-4D97-AF65-F5344CB8AC3E}">
        <p14:creationId xmlns:p14="http://schemas.microsoft.com/office/powerpoint/2010/main" val="4141971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8C80F-7774-46C2-961A-4AA349ECD204}" type="slidenum">
              <a:rPr lang="en-US" smtClean="0"/>
              <a:t>4</a:t>
            </a:fld>
            <a:endParaRPr lang="en-US"/>
          </a:p>
        </p:txBody>
      </p:sp>
    </p:spTree>
    <p:extLst>
      <p:ext uri="{BB962C8B-B14F-4D97-AF65-F5344CB8AC3E}">
        <p14:creationId xmlns:p14="http://schemas.microsoft.com/office/powerpoint/2010/main" val="2613574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And there</a:t>
            </a:r>
            <a:r>
              <a:rPr lang="en-US" baseline="0" dirty="0"/>
              <a:t> is Bagger by Library of Congress, which again captures pertinent file information, handles large data packages, an possibly has limited need for IT support. Find Bagger at Library of Congress’s GitHub </a:t>
            </a:r>
            <a:r>
              <a:rPr lang="en-US" dirty="0"/>
              <a:t>at </a:t>
            </a:r>
            <a:r>
              <a:rPr lang="en-US" dirty="0">
                <a:hlinkClick r:id="rId3"/>
              </a:rPr>
              <a:t>https://github.com/LibraryOfCongress/bagger</a:t>
            </a:r>
            <a:r>
              <a:rPr lang="en-US" dirty="0"/>
              <a:t> </a:t>
            </a:r>
            <a:endParaRPr lang="en-US" u="sng" dirty="0"/>
          </a:p>
          <a:p>
            <a:endParaRPr lang="en-US" baseline="0" dirty="0"/>
          </a:p>
          <a:p>
            <a:r>
              <a:rPr lang="en-US" baseline="0" dirty="0"/>
              <a:t>But also, it is data packaging not transfer, is written in Java, and may be in a transition phase for support. It also takes more effort to explain to a novice user.</a:t>
            </a:r>
          </a:p>
          <a:p>
            <a:endParaRPr lang="en-US" baseline="0" dirty="0"/>
          </a:p>
          <a:p>
            <a:r>
              <a:rPr lang="en-US" baseline="0" dirty="0"/>
              <a:t>Right side slide image: A screen capture of a form in the Bagger graphical user interface used to submit data about the a package.</a:t>
            </a:r>
            <a:endParaRPr lang="en-US" dirty="0"/>
          </a:p>
        </p:txBody>
      </p:sp>
      <p:sp>
        <p:nvSpPr>
          <p:cNvPr id="4" name="Slide Number Placeholder 3"/>
          <p:cNvSpPr>
            <a:spLocks noGrp="1"/>
          </p:cNvSpPr>
          <p:nvPr>
            <p:ph type="sldNum" sz="quarter" idx="10"/>
          </p:nvPr>
        </p:nvSpPr>
        <p:spPr/>
        <p:txBody>
          <a:bodyPr/>
          <a:lstStyle/>
          <a:p>
            <a:fld id="{4888C80F-7774-46C2-961A-4AA349ECD204}" type="slidenum">
              <a:rPr lang="en-US" smtClean="0"/>
              <a:t>22</a:t>
            </a:fld>
            <a:endParaRPr lang="en-US"/>
          </a:p>
        </p:txBody>
      </p:sp>
    </p:spTree>
    <p:extLst>
      <p:ext uri="{BB962C8B-B14F-4D97-AF65-F5344CB8AC3E}">
        <p14:creationId xmlns:p14="http://schemas.microsoft.com/office/powerpoint/2010/main" val="656522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a:t>
            </a:r>
            <a:r>
              <a:rPr lang="en-US" baseline="0" dirty="0"/>
              <a:t> as </a:t>
            </a:r>
            <a:r>
              <a:rPr lang="en-US" baseline="0" dirty="0" err="1"/>
              <a:t>Preservica</a:t>
            </a:r>
            <a:r>
              <a:rPr lang="en-US" baseline="0" dirty="0"/>
              <a:t> users, we could try to leverage their features. </a:t>
            </a:r>
          </a:p>
          <a:p>
            <a:endParaRPr lang="en-US" baseline="0" dirty="0"/>
          </a:p>
          <a:p>
            <a:r>
              <a:rPr lang="en-US" baseline="0" dirty="0"/>
              <a:t>On this plus side, there are a number of features which could be of use. Including the remote contributor option available to starter users and some professional users. Or the use of OPEX and SFTP integration with secret keys. Or looking down as we consider the Preserve365 feature. </a:t>
            </a:r>
          </a:p>
          <a:p>
            <a:endParaRPr lang="en-US" baseline="0" dirty="0"/>
          </a:p>
          <a:p>
            <a:r>
              <a:rPr lang="en-US" baseline="0" dirty="0"/>
              <a:t>This also removes some of the need for agencies to prepare fixity and digital preservation information before ingest, and reduces the number of participants in the workflow. </a:t>
            </a:r>
          </a:p>
          <a:p>
            <a:endParaRPr lang="en-US" baseline="0" dirty="0"/>
          </a:p>
          <a:p>
            <a:r>
              <a:rPr lang="en-US" baseline="0" dirty="0"/>
              <a:t>What is holding us back is that we are hesitant to put all our eggs in one basket like we did with Exactly. We are also in the middle Professional tier of </a:t>
            </a:r>
            <a:r>
              <a:rPr lang="en-US" baseline="0" dirty="0" err="1"/>
              <a:t>Preservica</a:t>
            </a:r>
            <a:r>
              <a:rPr lang="en-US" baseline="0" dirty="0"/>
              <a:t> users and as such implementing those features falls more to us rather than </a:t>
            </a:r>
            <a:r>
              <a:rPr lang="en-US" baseline="0" dirty="0" err="1"/>
              <a:t>Preservica</a:t>
            </a:r>
            <a:r>
              <a:rPr lang="en-US" baseline="0" dirty="0"/>
              <a:t>. And our electronic records transfers often contain messy data that requires some amount of processing before we feel it is ready to go into the preservation environment. Lastly, some tools won’t work for our state’s records management and archives environment.</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888C80F-7774-46C2-961A-4AA349ECD204}" type="slidenum">
              <a:rPr lang="en-US" smtClean="0"/>
              <a:t>23</a:t>
            </a:fld>
            <a:endParaRPr lang="en-US"/>
          </a:p>
        </p:txBody>
      </p:sp>
    </p:spTree>
    <p:extLst>
      <p:ext uri="{BB962C8B-B14F-4D97-AF65-F5344CB8AC3E}">
        <p14:creationId xmlns:p14="http://schemas.microsoft.com/office/powerpoint/2010/main" val="3471140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Where</a:t>
            </a:r>
            <a:r>
              <a:rPr lang="en-US" sz="1200" b="0" i="0" kern="1200" baseline="0" dirty="0">
                <a:solidFill>
                  <a:schemeClr val="tx1"/>
                </a:solidFill>
                <a:effectLst/>
                <a:latin typeface="+mn-lt"/>
                <a:ea typeface="+mn-ea"/>
                <a:cs typeface="+mn-cs"/>
              </a:rPr>
              <a:t> we’re at today. We gathered information and feedback from peers at BPE 2023. And met with internal IT in July to discuss options. Then we developed a new placeholder strategy which we shared with state agency records officers in August.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Presently, we are testing new procedures by accepting transfers from state agencies.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Right side slide image: Black</a:t>
            </a:r>
            <a:r>
              <a:rPr lang="en-US" sz="1200" b="0" i="0" kern="1200" baseline="0" dirty="0">
                <a:solidFill>
                  <a:schemeClr val="tx1"/>
                </a:solidFill>
                <a:effectLst/>
                <a:latin typeface="+mn-lt"/>
                <a:ea typeface="+mn-ea"/>
                <a:cs typeface="+mn-cs"/>
              </a:rPr>
              <a:t> and white i</a:t>
            </a:r>
            <a:r>
              <a:rPr lang="en-US" sz="1200" b="0" i="0" kern="1200" dirty="0">
                <a:solidFill>
                  <a:schemeClr val="tx1"/>
                </a:solidFill>
                <a:effectLst/>
                <a:latin typeface="+mn-lt"/>
                <a:ea typeface="+mn-ea"/>
                <a:cs typeface="+mn-cs"/>
              </a:rPr>
              <a:t>mage</a:t>
            </a:r>
            <a:r>
              <a:rPr lang="en-US" sz="1200" b="0" i="0" kern="1200" baseline="0" dirty="0">
                <a:solidFill>
                  <a:schemeClr val="tx1"/>
                </a:solidFill>
                <a:effectLst/>
                <a:latin typeface="+mn-lt"/>
                <a:ea typeface="+mn-ea"/>
                <a:cs typeface="+mn-cs"/>
              </a:rPr>
              <a:t> from 1961. </a:t>
            </a:r>
            <a:r>
              <a:rPr lang="en-US" sz="1200" b="0" i="0" kern="1200" dirty="0">
                <a:solidFill>
                  <a:schemeClr val="tx1"/>
                </a:solidFill>
                <a:effectLst/>
                <a:latin typeface="+mn-lt"/>
                <a:ea typeface="+mn-ea"/>
                <a:cs typeface="+mn-cs"/>
              </a:rPr>
              <a:t>A student studies key punch operation in a data processing class. What looks like a desk is actually a very large computer. Wisconsin Historical Society Image ID 81752.</a:t>
            </a:r>
          </a:p>
          <a:p>
            <a:endParaRPr lang="en-US" dirty="0"/>
          </a:p>
        </p:txBody>
      </p:sp>
      <p:sp>
        <p:nvSpPr>
          <p:cNvPr id="4" name="Slide Number Placeholder 3"/>
          <p:cNvSpPr>
            <a:spLocks noGrp="1"/>
          </p:cNvSpPr>
          <p:nvPr>
            <p:ph type="sldNum" sz="quarter" idx="10"/>
          </p:nvPr>
        </p:nvSpPr>
        <p:spPr/>
        <p:txBody>
          <a:bodyPr/>
          <a:lstStyle/>
          <a:p>
            <a:fld id="{4888C80F-7774-46C2-961A-4AA349ECD204}" type="slidenum">
              <a:rPr lang="en-US" smtClean="0"/>
              <a:t>24</a:t>
            </a:fld>
            <a:endParaRPr lang="en-US"/>
          </a:p>
        </p:txBody>
      </p:sp>
    </p:spTree>
    <p:extLst>
      <p:ext uri="{BB962C8B-B14F-4D97-AF65-F5344CB8AC3E}">
        <p14:creationId xmlns:p14="http://schemas.microsoft.com/office/powerpoint/2010/main" val="2230003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procedure we currently have, has not changed much from what I showed you at the beginning of the presentation. </a:t>
            </a:r>
          </a:p>
        </p:txBody>
      </p:sp>
      <p:sp>
        <p:nvSpPr>
          <p:cNvPr id="4" name="Slide Number Placeholder 3"/>
          <p:cNvSpPr>
            <a:spLocks noGrp="1"/>
          </p:cNvSpPr>
          <p:nvPr>
            <p:ph type="sldNum" sz="quarter" idx="10"/>
          </p:nvPr>
        </p:nvSpPr>
        <p:spPr/>
        <p:txBody>
          <a:bodyPr/>
          <a:lstStyle/>
          <a:p>
            <a:fld id="{4888C80F-7774-46C2-961A-4AA349ECD204}" type="slidenum">
              <a:rPr lang="en-US" smtClean="0"/>
              <a:t>25</a:t>
            </a:fld>
            <a:endParaRPr lang="en-US"/>
          </a:p>
        </p:txBody>
      </p:sp>
    </p:spTree>
    <p:extLst>
      <p:ext uri="{BB962C8B-B14F-4D97-AF65-F5344CB8AC3E}">
        <p14:creationId xmlns:p14="http://schemas.microsoft.com/office/powerpoint/2010/main" val="560796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One minor change is to make the Electronic Records Survey electronic and applicable to both state and local units of government. It also acts as our mechanism for collecting data. We also developed a similar survey for Manuscript collections.</a:t>
            </a:r>
            <a:endParaRPr lang="en-US" dirty="0"/>
          </a:p>
        </p:txBody>
      </p:sp>
      <p:sp>
        <p:nvSpPr>
          <p:cNvPr id="4" name="Slide Number Placeholder 3"/>
          <p:cNvSpPr>
            <a:spLocks noGrp="1"/>
          </p:cNvSpPr>
          <p:nvPr>
            <p:ph type="sldNum" sz="quarter" idx="10"/>
          </p:nvPr>
        </p:nvSpPr>
        <p:spPr/>
        <p:txBody>
          <a:bodyPr/>
          <a:lstStyle/>
          <a:p>
            <a:fld id="{4888C80F-7774-46C2-961A-4AA349ECD204}" type="slidenum">
              <a:rPr lang="en-US" smtClean="0"/>
              <a:t>26</a:t>
            </a:fld>
            <a:endParaRPr lang="en-US"/>
          </a:p>
        </p:txBody>
      </p:sp>
    </p:spTree>
    <p:extLst>
      <p:ext uri="{BB962C8B-B14F-4D97-AF65-F5344CB8AC3E}">
        <p14:creationId xmlns:p14="http://schemas.microsoft.com/office/powerpoint/2010/main" val="669451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for now when</a:t>
            </a:r>
            <a:r>
              <a:rPr lang="en-US" baseline="0" dirty="0"/>
              <a:t> it comes down to step 6 transfer records – we’ve removed Exactly from the equation and we are relying on talking with the agency transferring e-records to identify the best and preferred transfer medium. This includes an SFTP, Dropbox, or external media and arranging times to meet. </a:t>
            </a:r>
            <a:endParaRPr lang="en-US" dirty="0"/>
          </a:p>
        </p:txBody>
      </p:sp>
      <p:sp>
        <p:nvSpPr>
          <p:cNvPr id="4" name="Slide Number Placeholder 3"/>
          <p:cNvSpPr>
            <a:spLocks noGrp="1"/>
          </p:cNvSpPr>
          <p:nvPr>
            <p:ph type="sldNum" sz="quarter" idx="10"/>
          </p:nvPr>
        </p:nvSpPr>
        <p:spPr/>
        <p:txBody>
          <a:bodyPr/>
          <a:lstStyle/>
          <a:p>
            <a:fld id="{4888C80F-7774-46C2-961A-4AA349ECD204}" type="slidenum">
              <a:rPr lang="en-US" smtClean="0"/>
              <a:t>27</a:t>
            </a:fld>
            <a:endParaRPr lang="en-US"/>
          </a:p>
        </p:txBody>
      </p:sp>
    </p:spTree>
    <p:extLst>
      <p:ext uri="{BB962C8B-B14F-4D97-AF65-F5344CB8AC3E}">
        <p14:creationId xmlns:p14="http://schemas.microsoft.com/office/powerpoint/2010/main" val="3143987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going forward we hope to continue</a:t>
            </a:r>
            <a:r>
              <a:rPr lang="en-US" baseline="0" dirty="0"/>
              <a:t> to gather more feedback and learn from our peers in opportunities like today. We will work through an internal IT transition this fall, then look to adopt an SFTP platform once more and leverage other tools available to us such as </a:t>
            </a:r>
            <a:r>
              <a:rPr lang="en-US" baseline="0" dirty="0" err="1"/>
              <a:t>Preservica</a:t>
            </a:r>
            <a:r>
              <a:rPr lang="en-US" baseline="0" dirty="0"/>
              <a:t>. All the while continuing to develop, implement, and iterate on the procedures we have in place.</a:t>
            </a:r>
          </a:p>
          <a:p>
            <a:endParaRPr lang="en-US" baseline="0" dirty="0"/>
          </a:p>
          <a:p>
            <a:r>
              <a:rPr lang="en-US" baseline="0" dirty="0"/>
              <a:t>Thank you for your attention and I look forward to further discussion.</a:t>
            </a:r>
          </a:p>
          <a:p>
            <a:endParaRPr lang="en-US" dirty="0"/>
          </a:p>
          <a:p>
            <a:r>
              <a:rPr lang="en-US" dirty="0"/>
              <a:t>Left side slide</a:t>
            </a:r>
            <a:r>
              <a:rPr lang="en-US" baseline="0" dirty="0"/>
              <a:t> images: </a:t>
            </a:r>
            <a:r>
              <a:rPr lang="en-US" dirty="0"/>
              <a:t>The</a:t>
            </a:r>
            <a:r>
              <a:rPr lang="en-US" baseline="0" dirty="0"/>
              <a:t> t</a:t>
            </a:r>
            <a:r>
              <a:rPr lang="en-US" dirty="0"/>
              <a:t>op right image is an</a:t>
            </a:r>
            <a:r>
              <a:rPr lang="en-US" baseline="0" dirty="0"/>
              <a:t> exterior photograph of the main historical society building in the spring. Bottom right image is an exterior photograph of the State Archive Preservation Facility in the winter.</a:t>
            </a:r>
            <a:endParaRPr lang="en-US" dirty="0"/>
          </a:p>
          <a:p>
            <a:endParaRPr lang="en-US" dirty="0"/>
          </a:p>
        </p:txBody>
      </p:sp>
      <p:sp>
        <p:nvSpPr>
          <p:cNvPr id="4" name="Slide Number Placeholder 3"/>
          <p:cNvSpPr>
            <a:spLocks noGrp="1"/>
          </p:cNvSpPr>
          <p:nvPr>
            <p:ph type="sldNum" sz="quarter" idx="10"/>
          </p:nvPr>
        </p:nvSpPr>
        <p:spPr/>
        <p:txBody>
          <a:bodyPr/>
          <a:lstStyle/>
          <a:p>
            <a:fld id="{4888C80F-7774-46C2-961A-4AA349ECD204}" type="slidenum">
              <a:rPr lang="en-US" smtClean="0"/>
              <a:t>28</a:t>
            </a:fld>
            <a:endParaRPr lang="en-US"/>
          </a:p>
        </p:txBody>
      </p:sp>
    </p:spTree>
    <p:extLst>
      <p:ext uri="{BB962C8B-B14F-4D97-AF65-F5344CB8AC3E}">
        <p14:creationId xmlns:p14="http://schemas.microsoft.com/office/powerpoint/2010/main" val="809093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8C80F-7774-46C2-961A-4AA349ECD204}" type="slidenum">
              <a:rPr lang="en-US" smtClean="0"/>
              <a:t>29</a:t>
            </a:fld>
            <a:endParaRPr lang="en-US"/>
          </a:p>
        </p:txBody>
      </p:sp>
    </p:spTree>
    <p:extLst>
      <p:ext uri="{BB962C8B-B14F-4D97-AF65-F5344CB8AC3E}">
        <p14:creationId xmlns:p14="http://schemas.microsoft.com/office/powerpoint/2010/main" val="1466988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r>
              <a:rPr lang="en-US" baseline="0" dirty="0"/>
              <a:t> and thank you for joining us today. The following presentation is adapted slightly from the presentation I gave at BPE 2023 in Athens, Georgia, this past June. </a:t>
            </a:r>
          </a:p>
          <a:p>
            <a:endParaRPr lang="en-US" baseline="0" dirty="0"/>
          </a:p>
          <a:p>
            <a:r>
              <a:rPr lang="en-US" baseline="0" dirty="0"/>
              <a:t>I will also preface this presentation by sharing that while it focuses on electronic records transfers, it does not focus on transferring records that natively live in cloud storage environments such as Microsoft 365 or Google Drive. Instead it focuses on the transfer of electronic records, often from one network storage environment to another.</a:t>
            </a:r>
            <a:endParaRPr lang="en-US" dirty="0"/>
          </a:p>
        </p:txBody>
      </p:sp>
      <p:sp>
        <p:nvSpPr>
          <p:cNvPr id="4" name="Slide Number Placeholder 3"/>
          <p:cNvSpPr>
            <a:spLocks noGrp="1"/>
          </p:cNvSpPr>
          <p:nvPr>
            <p:ph type="sldNum" sz="quarter" idx="10"/>
          </p:nvPr>
        </p:nvSpPr>
        <p:spPr/>
        <p:txBody>
          <a:bodyPr/>
          <a:lstStyle/>
          <a:p>
            <a:fld id="{4888C80F-7774-46C2-961A-4AA349ECD204}" type="slidenum">
              <a:rPr lang="en-US" smtClean="0"/>
              <a:t>5</a:t>
            </a:fld>
            <a:endParaRPr lang="en-US"/>
          </a:p>
        </p:txBody>
      </p:sp>
    </p:spTree>
    <p:extLst>
      <p:ext uri="{BB962C8B-B14F-4D97-AF65-F5344CB8AC3E}">
        <p14:creationId xmlns:p14="http://schemas.microsoft.com/office/powerpoint/2010/main" val="790688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presentation will cover, the WHS context for transferring records. Our early electronic records transfer procedure success</a:t>
            </a:r>
            <a:r>
              <a:rPr lang="en-US" sz="1200" b="0" i="0" kern="1200" baseline="0" dirty="0">
                <a:solidFill>
                  <a:schemeClr val="tx1"/>
                </a:solidFill>
                <a:effectLst/>
                <a:latin typeface="+mn-lt"/>
                <a:ea typeface="+mn-ea"/>
                <a:cs typeface="+mn-cs"/>
              </a:rPr>
              <a:t> and how it failed. Then I’ll move into an overview of the various approaches to electronic records transfers that we researched, and wrap up with a brief look at our current method for handling transfers.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Left side slide image: A question is fed into a “computer” created by the mathematics club at John Marshall Junior High School in Milwaukee. This was a project in observance of American Education Week in November 1963. Wisconsin Historical Society</a:t>
            </a:r>
            <a:r>
              <a:rPr lang="en-US" sz="1200" b="0" i="0" kern="1200" baseline="0" dirty="0">
                <a:solidFill>
                  <a:schemeClr val="tx1"/>
                </a:solidFill>
                <a:effectLst/>
                <a:latin typeface="+mn-lt"/>
                <a:ea typeface="+mn-ea"/>
                <a:cs typeface="+mn-cs"/>
              </a:rPr>
              <a:t> Image ID </a:t>
            </a:r>
            <a:r>
              <a:rPr lang="en-US" sz="1200" b="0" i="0" kern="1200" dirty="0">
                <a:solidFill>
                  <a:schemeClr val="tx1"/>
                </a:solidFill>
                <a:effectLst/>
                <a:latin typeface="+mn-lt"/>
                <a:ea typeface="+mn-ea"/>
                <a:cs typeface="+mn-cs"/>
              </a:rPr>
              <a:t>8330.</a:t>
            </a:r>
            <a:endParaRPr lang="en-US" dirty="0"/>
          </a:p>
        </p:txBody>
      </p:sp>
      <p:sp>
        <p:nvSpPr>
          <p:cNvPr id="4" name="Slide Number Placeholder 3"/>
          <p:cNvSpPr>
            <a:spLocks noGrp="1"/>
          </p:cNvSpPr>
          <p:nvPr>
            <p:ph type="sldNum" sz="quarter" idx="10"/>
          </p:nvPr>
        </p:nvSpPr>
        <p:spPr/>
        <p:txBody>
          <a:bodyPr/>
          <a:lstStyle/>
          <a:p>
            <a:fld id="{4888C80F-7774-46C2-961A-4AA349ECD204}" type="slidenum">
              <a:rPr lang="en-US" smtClean="0"/>
              <a:t>6</a:t>
            </a:fld>
            <a:endParaRPr lang="en-US"/>
          </a:p>
        </p:txBody>
      </p:sp>
    </p:spTree>
    <p:extLst>
      <p:ext uri="{BB962C8B-B14F-4D97-AF65-F5344CB8AC3E}">
        <p14:creationId xmlns:p14="http://schemas.microsoft.com/office/powerpoint/2010/main" val="357181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year we acquire about 1100 cubic feet of paper records.</a:t>
            </a:r>
            <a:r>
              <a:rPr lang="en-US" baseline="0" dirty="0"/>
              <a:t> A representation of those unprocessed boxes stacked in one of our building’s storage areas is shown on the right side image in the slide</a:t>
            </a:r>
            <a:r>
              <a:rPr lang="en-US" dirty="0"/>
              <a:t>. </a:t>
            </a:r>
          </a:p>
          <a:p>
            <a:endParaRPr lang="en-US" dirty="0"/>
          </a:p>
          <a:p>
            <a:r>
              <a:rPr lang="en-US" dirty="0"/>
              <a:t>Electronic</a:t>
            </a:r>
            <a:r>
              <a:rPr lang="en-US" baseline="0" dirty="0"/>
              <a:t> records transfers make up a much smaller portion each year. However, that number is growing and will continue to grow as transfer schedules catch up with records creation. </a:t>
            </a:r>
          </a:p>
          <a:p>
            <a:endParaRPr lang="en-US" baseline="0" dirty="0"/>
          </a:p>
          <a:p>
            <a:r>
              <a:rPr lang="en-US" baseline="0" dirty="0"/>
              <a:t>The first electronic state records in our collection date back to the late 1970s. From the late 1980s to early 2000s, we passively collected electronic records, often on whatever external media they were stored on. The thought being that eventually we’d get around to dealing with them. </a:t>
            </a:r>
          </a:p>
          <a:p>
            <a:endParaRPr lang="en-US" baseline="0" dirty="0"/>
          </a:p>
          <a:p>
            <a:r>
              <a:rPr lang="en-US" baseline="0" dirty="0"/>
              <a:t>In the 2010s, we began to more seriously develop our electronic records program. This took the form of </a:t>
            </a:r>
            <a:r>
              <a:rPr lang="en-US" baseline="0" dirty="0" err="1"/>
              <a:t>WiSPER</a:t>
            </a:r>
            <a:r>
              <a:rPr lang="en-US" baseline="0" dirty="0"/>
              <a:t>, a set of NHPRC Grants funded between 2015 to 2019, in which we collaborated with state agencies to develop transfer procedures, set up our own workflows, opted into </a:t>
            </a:r>
            <a:r>
              <a:rPr lang="en-US" baseline="0" dirty="0" err="1"/>
              <a:t>Preservica</a:t>
            </a:r>
            <a:r>
              <a:rPr lang="en-US" baseline="0" dirty="0"/>
              <a:t> as our digital preservation system, and began processing and providing access to state records through the Wisconsin Electronic Records Portal.</a:t>
            </a:r>
            <a:endParaRPr lang="en-US" dirty="0"/>
          </a:p>
        </p:txBody>
      </p:sp>
      <p:sp>
        <p:nvSpPr>
          <p:cNvPr id="4" name="Slide Number Placeholder 3"/>
          <p:cNvSpPr>
            <a:spLocks noGrp="1"/>
          </p:cNvSpPr>
          <p:nvPr>
            <p:ph type="sldNum" sz="quarter" idx="10"/>
          </p:nvPr>
        </p:nvSpPr>
        <p:spPr/>
        <p:txBody>
          <a:bodyPr/>
          <a:lstStyle/>
          <a:p>
            <a:fld id="{4888C80F-7774-46C2-961A-4AA349ECD204}" type="slidenum">
              <a:rPr lang="en-US" smtClean="0"/>
              <a:t>7</a:t>
            </a:fld>
            <a:endParaRPr lang="en-US"/>
          </a:p>
        </p:txBody>
      </p:sp>
    </p:spTree>
    <p:extLst>
      <p:ext uri="{BB962C8B-B14F-4D97-AF65-F5344CB8AC3E}">
        <p14:creationId xmlns:p14="http://schemas.microsoft.com/office/powerpoint/2010/main" val="3479554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Contributing</a:t>
            </a:r>
            <a:r>
              <a:rPr lang="en-US" baseline="0" dirty="0"/>
              <a:t> to our efforts, and almost a guiding principle, is a state law, Wisconsin Administrative Code Chapter Admin 12. </a:t>
            </a:r>
            <a:r>
              <a:rPr lang="en-US" altLang="en-US" sz="1200" dirty="0"/>
              <a:t>Full text at available at </a:t>
            </a:r>
            <a:r>
              <a:rPr lang="en-US" sz="1200" dirty="0">
                <a:hlinkClick r:id="rId3"/>
              </a:rPr>
              <a:t>https://docs.legis.wisconsin.gov/code/admin_code/adm/12.pdf</a:t>
            </a:r>
            <a:r>
              <a:rPr lang="en-US" baseline="0" dirty="0"/>
              <a:t>.  It lays out the requirements for the electronic records management. The law states that agencies must maintain electronic records that are accessible, accurate, authentic, reliable, legible and readable throughout the records lifecycle. </a:t>
            </a:r>
          </a:p>
          <a:p>
            <a:endParaRPr lang="en-US" baseline="0" dirty="0"/>
          </a:p>
          <a:p>
            <a:r>
              <a:rPr lang="en-US" baseline="0" dirty="0"/>
              <a:t>This law applies to state agencies as they create, retain, and disposition their records. And it applies to WHS as we receive and provide longer term access to electronic records.</a:t>
            </a:r>
            <a:endParaRPr lang="en-US" dirty="0"/>
          </a:p>
        </p:txBody>
      </p:sp>
      <p:sp>
        <p:nvSpPr>
          <p:cNvPr id="4" name="Slide Number Placeholder 3"/>
          <p:cNvSpPr>
            <a:spLocks noGrp="1"/>
          </p:cNvSpPr>
          <p:nvPr>
            <p:ph type="sldNum" sz="quarter" idx="10"/>
          </p:nvPr>
        </p:nvSpPr>
        <p:spPr/>
        <p:txBody>
          <a:bodyPr/>
          <a:lstStyle/>
          <a:p>
            <a:fld id="{4888C80F-7774-46C2-961A-4AA349ECD204}" type="slidenum">
              <a:rPr lang="en-US" smtClean="0"/>
              <a:t>8</a:t>
            </a:fld>
            <a:endParaRPr lang="en-US"/>
          </a:p>
        </p:txBody>
      </p:sp>
    </p:spTree>
    <p:extLst>
      <p:ext uri="{BB962C8B-B14F-4D97-AF65-F5344CB8AC3E}">
        <p14:creationId xmlns:p14="http://schemas.microsoft.com/office/powerpoint/2010/main" val="2276845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from the NHPRC</a:t>
            </a:r>
            <a:r>
              <a:rPr lang="en-US" baseline="0" dirty="0"/>
              <a:t> Grant, and keeping in mind Chapter Admin 12, we developed the state agency transfer procedure you see on the slide. </a:t>
            </a:r>
          </a:p>
          <a:p>
            <a:endParaRPr lang="en-US" baseline="0" dirty="0"/>
          </a:p>
          <a:p>
            <a:r>
              <a:rPr lang="en-US" baseline="0" dirty="0"/>
              <a:t>Agencies identify eligible records for transfer. Complete an electronic records survey (</a:t>
            </a:r>
            <a:r>
              <a:rPr lang="en-US" dirty="0">
                <a:hlinkClick r:id="rId3"/>
              </a:rPr>
              <a:t>https://www.wisconsinhistory.org/pdfs/la/ERecordsSurvey-Final.pdf</a:t>
            </a:r>
            <a:r>
              <a:rPr lang="en-US" dirty="0"/>
              <a:t>) </a:t>
            </a:r>
            <a:r>
              <a:rPr lang="en-US" baseline="0" dirty="0"/>
              <a:t>and notify WHS. If it is the first time the agency transferred records, we set them up with Exactly and create profiles in the SFTP client. The agencies prepare the files for transfer, and complete and electronic records transfer agreement (</a:t>
            </a:r>
            <a:r>
              <a:rPr lang="en-US" dirty="0">
                <a:hlinkClick r:id="rId4"/>
              </a:rPr>
              <a:t>https://www.wisconsinhistory.org/pdfs/la/ERecordsTransferAgreement-Final.pdf</a:t>
            </a:r>
            <a:r>
              <a:rPr lang="en-US" dirty="0"/>
              <a:t>)</a:t>
            </a:r>
            <a:r>
              <a:rPr lang="en-US" b="1" baseline="0" dirty="0"/>
              <a:t>.</a:t>
            </a:r>
            <a:r>
              <a:rPr lang="en-US" baseline="0" dirty="0"/>
              <a:t> Then, they work with the tool Exactly to package and transfer records via SFTP to WHS. We receive and validate the records, confirm the transfer, and notify agencies that they could delete the files on their end. </a:t>
            </a:r>
          </a:p>
        </p:txBody>
      </p:sp>
      <p:sp>
        <p:nvSpPr>
          <p:cNvPr id="4" name="Slide Number Placeholder 3"/>
          <p:cNvSpPr>
            <a:spLocks noGrp="1"/>
          </p:cNvSpPr>
          <p:nvPr>
            <p:ph type="sldNum" sz="quarter" idx="10"/>
          </p:nvPr>
        </p:nvSpPr>
        <p:spPr/>
        <p:txBody>
          <a:bodyPr/>
          <a:lstStyle/>
          <a:p>
            <a:fld id="{4888C80F-7774-46C2-961A-4AA349ECD204}" type="slidenum">
              <a:rPr lang="en-US" smtClean="0"/>
              <a:t>9</a:t>
            </a:fld>
            <a:endParaRPr lang="en-US"/>
          </a:p>
        </p:txBody>
      </p:sp>
    </p:spTree>
    <p:extLst>
      <p:ext uri="{BB962C8B-B14F-4D97-AF65-F5344CB8AC3E}">
        <p14:creationId xmlns:p14="http://schemas.microsoft.com/office/powerpoint/2010/main" val="2939617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Exactly is an</a:t>
            </a:r>
            <a:r>
              <a:rPr lang="en-US" altLang="en-US" baseline="0" dirty="0"/>
              <a:t> </a:t>
            </a:r>
            <a:r>
              <a:rPr lang="en-US" altLang="en-US" dirty="0"/>
              <a:t>application developed in 2015 by AVP, </a:t>
            </a:r>
            <a:r>
              <a:rPr lang="en-US" dirty="0">
                <a:hlinkClick r:id="rId3"/>
              </a:rPr>
              <a:t>https://www.weareavp.com/</a:t>
            </a:r>
            <a:r>
              <a:rPr lang="en-US" dirty="0"/>
              <a:t>.</a:t>
            </a:r>
          </a:p>
          <a:p>
            <a:endParaRPr lang="en-US" altLang="en-US" dirty="0"/>
          </a:p>
          <a:p>
            <a:r>
              <a:rPr lang="en-US" altLang="en-US" dirty="0"/>
              <a:t>At</a:t>
            </a:r>
            <a:r>
              <a:rPr lang="en-US" altLang="en-US" baseline="0" dirty="0"/>
              <a:t> the time of the grant we chose Exactly, because it is a free open source application that facilitates the safe remote transfer of digital data. Exactly creates “enhanced” </a:t>
            </a:r>
            <a:r>
              <a:rPr lang="en-US" altLang="en-US" baseline="0" dirty="0" err="1"/>
              <a:t>BagIt</a:t>
            </a:r>
            <a:r>
              <a:rPr lang="en-US" altLang="en-US" baseline="0" dirty="0"/>
              <a:t> packages. It also enables users to create and fill out customizable metadata templates, performs fixity checking for transfers, sends automatic email notifications after transfers, supports FTP and SFTP transfers, and integrates into file sharing workflows with cloud services like Dropbox and Google Drive.</a:t>
            </a:r>
            <a:endParaRPr lang="en-US" altLang="en-US" dirty="0"/>
          </a:p>
          <a:p>
            <a:endParaRPr lang="en-US" dirty="0"/>
          </a:p>
          <a:p>
            <a:r>
              <a:rPr lang="en-US" dirty="0"/>
              <a:t>Right side</a:t>
            </a:r>
            <a:r>
              <a:rPr lang="en-US" baseline="0" dirty="0"/>
              <a:t> slide image: A screen capture of the Exactly graphical user interface.</a:t>
            </a:r>
            <a:endParaRPr lang="en-US" dirty="0"/>
          </a:p>
        </p:txBody>
      </p:sp>
      <p:sp>
        <p:nvSpPr>
          <p:cNvPr id="4" name="Slide Number Placeholder 3"/>
          <p:cNvSpPr>
            <a:spLocks noGrp="1"/>
          </p:cNvSpPr>
          <p:nvPr>
            <p:ph type="sldNum" sz="quarter" idx="10"/>
          </p:nvPr>
        </p:nvSpPr>
        <p:spPr/>
        <p:txBody>
          <a:bodyPr/>
          <a:lstStyle/>
          <a:p>
            <a:fld id="{4888C80F-7774-46C2-961A-4AA349ECD204}" type="slidenum">
              <a:rPr lang="en-US" smtClean="0"/>
              <a:t>10</a:t>
            </a:fld>
            <a:endParaRPr lang="en-US"/>
          </a:p>
        </p:txBody>
      </p:sp>
    </p:spTree>
    <p:extLst>
      <p:ext uri="{BB962C8B-B14F-4D97-AF65-F5344CB8AC3E}">
        <p14:creationId xmlns:p14="http://schemas.microsoft.com/office/powerpoint/2010/main" val="3442720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Digging in a little deeper, Exactly creates transfer packages that enhance the basic </a:t>
            </a:r>
            <a:r>
              <a:rPr lang="en-US" baseline="0" dirty="0" err="1"/>
              <a:t>BagIt</a:t>
            </a:r>
            <a:r>
              <a:rPr lang="en-US" baseline="0" dirty="0"/>
              <a:t> bag structure—seen here in white text. This is the declaration, metadata, payload manifest which lists files with their checksums, a tag manifest, and payload directory.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Exactly</a:t>
            </a:r>
            <a:r>
              <a:rPr lang="en-US" baseline="0" dirty="0"/>
              <a:t> bags include all these elements, plus a few more. The first two are bag metadata files in csv and xml formats, which is useful for integration with different accessioning and ingest tools that archives might use. </a:t>
            </a:r>
          </a:p>
          <a:p>
            <a:endParaRPr lang="en-US" baseline="0" dirty="0"/>
          </a:p>
          <a:p>
            <a:r>
              <a:rPr lang="en-US" baseline="0" dirty="0"/>
              <a:t>It also includes a File System Data file, which records information about the sender’s file system, including a directory listing of where the files were located. This can be helpful in determining issues of provenance for some archives.</a:t>
            </a:r>
          </a:p>
          <a:p>
            <a:endParaRPr lang="en-US" baseline="0" dirty="0"/>
          </a:p>
          <a:p>
            <a:r>
              <a:rPr lang="en-US" baseline="0" dirty="0"/>
              <a:t>Lastly, it includes a transfer report, which is a confirmation of the files, the sender, and the recipient. This report is also included in email confirmations sent to both senders and recipients.</a:t>
            </a:r>
            <a:endParaRPr lang="en-US" dirty="0"/>
          </a:p>
          <a:p>
            <a:endParaRPr lang="en-US" dirty="0"/>
          </a:p>
          <a:p>
            <a:r>
              <a:rPr lang="en-US" dirty="0"/>
              <a:t>The</a:t>
            </a:r>
            <a:r>
              <a:rPr lang="en-US" baseline="0" dirty="0"/>
              <a:t> process mentioned before and the use of Exactly worked well for us from around 2017-2022.</a:t>
            </a:r>
            <a:endParaRPr lang="en-US" dirty="0"/>
          </a:p>
        </p:txBody>
      </p:sp>
      <p:sp>
        <p:nvSpPr>
          <p:cNvPr id="4" name="Slide Number Placeholder 3"/>
          <p:cNvSpPr>
            <a:spLocks noGrp="1"/>
          </p:cNvSpPr>
          <p:nvPr>
            <p:ph type="sldNum" sz="quarter" idx="10"/>
          </p:nvPr>
        </p:nvSpPr>
        <p:spPr/>
        <p:txBody>
          <a:bodyPr/>
          <a:lstStyle/>
          <a:p>
            <a:fld id="{4888C80F-7774-46C2-961A-4AA349ECD204}" type="slidenum">
              <a:rPr lang="en-US" smtClean="0"/>
              <a:t>11</a:t>
            </a:fld>
            <a:endParaRPr lang="en-US"/>
          </a:p>
        </p:txBody>
      </p:sp>
    </p:spTree>
    <p:extLst>
      <p:ext uri="{BB962C8B-B14F-4D97-AF65-F5344CB8AC3E}">
        <p14:creationId xmlns:p14="http://schemas.microsoft.com/office/powerpoint/2010/main" val="2009078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400" cap="all" baseline="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434699" y="6295232"/>
            <a:ext cx="2743200" cy="365125"/>
          </a:xfrm>
        </p:spPr>
        <p:txBody>
          <a:bodyPr/>
          <a:lstStyle>
            <a:lvl1pPr>
              <a:defRPr>
                <a:solidFill>
                  <a:schemeClr val="bg1"/>
                </a:solidFill>
              </a:defRPr>
            </a:lvl1pPr>
          </a:lstStyle>
          <a:p>
            <a:endParaRPr lang="en-US" dirty="0"/>
          </a:p>
        </p:txBody>
      </p:sp>
      <p:sp>
        <p:nvSpPr>
          <p:cNvPr id="5" name="Footer Placeholder 4"/>
          <p:cNvSpPr>
            <a:spLocks noGrp="1"/>
          </p:cNvSpPr>
          <p:nvPr>
            <p:ph type="ftr" sz="quarter" idx="11"/>
          </p:nvPr>
        </p:nvSpPr>
        <p:spPr>
          <a:xfrm>
            <a:off x="2247423" y="6297773"/>
            <a:ext cx="5124886" cy="365125"/>
          </a:xfrm>
        </p:spPr>
        <p:txBody>
          <a:bodyPr/>
          <a:lstStyle>
            <a:lvl1pPr>
              <a:defRPr>
                <a:solidFill>
                  <a:schemeClr val="bg1"/>
                </a:solidFill>
              </a:defRPr>
            </a:lvl1pPr>
          </a:lstStyle>
          <a:p>
            <a:r>
              <a:rPr lang="en-US" dirty="0"/>
              <a:t>Add Webinar Date Here</a:t>
            </a:r>
          </a:p>
        </p:txBody>
      </p:sp>
      <p:sp>
        <p:nvSpPr>
          <p:cNvPr id="6" name="Slide Number Placeholder 5"/>
          <p:cNvSpPr>
            <a:spLocks noGrp="1"/>
          </p:cNvSpPr>
          <p:nvPr>
            <p:ph type="sldNum" sz="quarter" idx="12"/>
          </p:nvPr>
        </p:nvSpPr>
        <p:spPr>
          <a:xfrm>
            <a:off x="10254100" y="6297773"/>
            <a:ext cx="771089" cy="365125"/>
          </a:xfrm>
        </p:spPr>
        <p:txBody>
          <a:bodyPr/>
          <a:lstStyle>
            <a:lvl1pPr>
              <a:defRPr>
                <a:solidFill>
                  <a:schemeClr val="bg1"/>
                </a:solidFill>
              </a:defRPr>
            </a:lvl1pPr>
          </a:lstStyle>
          <a:p>
            <a:fld id="{CE2919DE-2D43-4A66-BAB4-E73DD29546D8}" type="slidenum">
              <a:rPr lang="en-US" smtClean="0"/>
              <a:pPr/>
              <a:t>‹#›</a:t>
            </a:fld>
            <a:endParaRPr lang="en-US" dirty="0"/>
          </a:p>
        </p:txBody>
      </p:sp>
      <p:grpSp>
        <p:nvGrpSpPr>
          <p:cNvPr id="67" name="Group 66">
            <a:extLst>
              <a:ext uri="{FF2B5EF4-FFF2-40B4-BE49-F238E27FC236}">
                <a16:creationId xmlns:a16="http://schemas.microsoft.com/office/drawing/2014/main" id="{E7532FE6-DF0B-4170-92AB-5B22DECA4077}"/>
              </a:ext>
            </a:extLst>
          </p:cNvPr>
          <p:cNvGrpSpPr/>
          <p:nvPr userDrawn="1"/>
        </p:nvGrpSpPr>
        <p:grpSpPr>
          <a:xfrm>
            <a:off x="11087579" y="6221413"/>
            <a:ext cx="1028221" cy="517525"/>
            <a:chOff x="11159810" y="6345563"/>
            <a:chExt cx="1028221" cy="517525"/>
          </a:xfrm>
        </p:grpSpPr>
        <p:pic>
          <p:nvPicPr>
            <p:cNvPr id="68" name="Picture 12">
              <a:extLst>
                <a:ext uri="{FF2B5EF4-FFF2-40B4-BE49-F238E27FC236}">
                  <a16:creationId xmlns:a16="http://schemas.microsoft.com/office/drawing/2014/main" id="{8054B3DD-69EE-4F95-B167-07EDC17179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59810" y="6345563"/>
              <a:ext cx="404171"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2">
              <a:extLst>
                <a:ext uri="{FF2B5EF4-FFF2-40B4-BE49-F238E27FC236}">
                  <a16:creationId xmlns:a16="http://schemas.microsoft.com/office/drawing/2014/main" id="{03E3397B-0A9B-417E-A368-EEA80AF6479F}"/>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562130" y="6345563"/>
              <a:ext cx="625901" cy="51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328365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919DE-2D43-4A66-BAB4-E73DD29546D8}" type="slidenum">
              <a:rPr lang="en-US" smtClean="0"/>
              <a:t>‹#›</a:t>
            </a:fld>
            <a:endParaRPr lang="en-US"/>
          </a:p>
        </p:txBody>
      </p:sp>
    </p:spTree>
    <p:extLst>
      <p:ext uri="{BB962C8B-B14F-4D97-AF65-F5344CB8AC3E}">
        <p14:creationId xmlns:p14="http://schemas.microsoft.com/office/powerpoint/2010/main" val="97524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919DE-2D43-4A66-BAB4-E73DD29546D8}" type="slidenum">
              <a:rPr lang="en-US" smtClean="0"/>
              <a:t>‹#›</a:t>
            </a:fld>
            <a:endParaRPr lang="en-US"/>
          </a:p>
        </p:txBody>
      </p:sp>
    </p:spTree>
    <p:extLst>
      <p:ext uri="{BB962C8B-B14F-4D97-AF65-F5344CB8AC3E}">
        <p14:creationId xmlns:p14="http://schemas.microsoft.com/office/powerpoint/2010/main" val="2564629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919DE-2D43-4A66-BAB4-E73DD29546D8}"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632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CE2919DE-2D43-4A66-BAB4-E73DD29546D8}" type="slidenum">
              <a:rPr lang="en-US" smtClean="0"/>
              <a:pPr/>
              <a:t>‹#›</a:t>
            </a:fld>
            <a:endParaRPr lang="en-US" dirty="0"/>
          </a:p>
        </p:txBody>
      </p:sp>
    </p:spTree>
    <p:extLst>
      <p:ext uri="{BB962C8B-B14F-4D97-AF65-F5344CB8AC3E}">
        <p14:creationId xmlns:p14="http://schemas.microsoft.com/office/powerpoint/2010/main" val="781500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2919DE-2D43-4A66-BAB4-E73DD29546D8}" type="slidenum">
              <a:rPr lang="en-US" smtClean="0"/>
              <a:t>‹#›</a:t>
            </a:fld>
            <a:endParaRPr lang="en-US"/>
          </a:p>
        </p:txBody>
      </p:sp>
    </p:spTree>
    <p:extLst>
      <p:ext uri="{BB962C8B-B14F-4D97-AF65-F5344CB8AC3E}">
        <p14:creationId xmlns:p14="http://schemas.microsoft.com/office/powerpoint/2010/main" val="906165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lvl1pPr>
              <a:defRPr>
                <a:solidFill>
                  <a:schemeClr val="bg1"/>
                </a:solidFill>
              </a:defRPr>
            </a:lvl1pPr>
          </a:lstStyle>
          <a:p>
            <a:r>
              <a:rPr lang="en-US" dirty="0"/>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CE2919DE-2D43-4A66-BAB4-E73DD29546D8}" type="slidenum">
              <a:rPr lang="en-US" smtClean="0"/>
              <a:pPr/>
              <a:t>‹#›</a:t>
            </a:fld>
            <a:endParaRPr lang="en-US" dirty="0"/>
          </a:p>
        </p:txBody>
      </p:sp>
    </p:spTree>
    <p:extLst>
      <p:ext uri="{BB962C8B-B14F-4D97-AF65-F5344CB8AC3E}">
        <p14:creationId xmlns:p14="http://schemas.microsoft.com/office/powerpoint/2010/main" val="573945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E2919DE-2D43-4A66-BAB4-E73DD29546D8}" type="slidenum">
              <a:rPr lang="en-US" smtClean="0"/>
              <a:pPr/>
              <a:t>‹#›</a:t>
            </a:fld>
            <a:endParaRPr lang="en-US" dirty="0"/>
          </a:p>
        </p:txBody>
      </p:sp>
    </p:spTree>
    <p:extLst>
      <p:ext uri="{BB962C8B-B14F-4D97-AF65-F5344CB8AC3E}">
        <p14:creationId xmlns:p14="http://schemas.microsoft.com/office/powerpoint/2010/main" val="1935383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E2919DE-2D43-4A66-BAB4-E73DD29546D8}" type="slidenum">
              <a:rPr lang="en-US" smtClean="0"/>
              <a:pPr/>
              <a:t>‹#›</a:t>
            </a:fld>
            <a:endParaRPr lang="en-US" dirty="0"/>
          </a:p>
        </p:txBody>
      </p:sp>
    </p:spTree>
    <p:extLst>
      <p:ext uri="{BB962C8B-B14F-4D97-AF65-F5344CB8AC3E}">
        <p14:creationId xmlns:p14="http://schemas.microsoft.com/office/powerpoint/2010/main" val="1587734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276322" y="6367367"/>
            <a:ext cx="771089" cy="365125"/>
          </a:xfrm>
        </p:spPr>
        <p:txBody>
          <a:bodyPr/>
          <a:lstStyle>
            <a:lvl1pPr>
              <a:defRPr sz="1200">
                <a:solidFill>
                  <a:schemeClr val="bg1"/>
                </a:solidFill>
              </a:defRPr>
            </a:lvl1pPr>
          </a:lstStyle>
          <a:p>
            <a:fld id="{CE2919DE-2D43-4A66-BAB4-E73DD29546D8}" type="slidenum">
              <a:rPr lang="en-US" smtClean="0"/>
              <a:pPr/>
              <a:t>‹#›</a:t>
            </a:fld>
            <a:endParaRPr lang="en-US" dirty="0"/>
          </a:p>
        </p:txBody>
      </p:sp>
      <p:sp>
        <p:nvSpPr>
          <p:cNvPr id="7" name="Date Placeholder 3"/>
          <p:cNvSpPr>
            <a:spLocks noGrp="1"/>
          </p:cNvSpPr>
          <p:nvPr>
            <p:ph type="dt" sz="half" idx="10"/>
          </p:nvPr>
        </p:nvSpPr>
        <p:spPr>
          <a:xfrm>
            <a:off x="7434699" y="6370756"/>
            <a:ext cx="2743200" cy="36512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262685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bg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276321" y="6366697"/>
            <a:ext cx="771089" cy="365125"/>
          </a:xfrm>
        </p:spPr>
        <p:txBody>
          <a:bodyPr/>
          <a:lstStyle>
            <a:lvl1pPr>
              <a:defRPr sz="1200">
                <a:solidFill>
                  <a:schemeClr val="bg1"/>
                </a:solidFill>
              </a:defRPr>
            </a:lvl1pPr>
          </a:lstStyle>
          <a:p>
            <a:fld id="{CE2919DE-2D43-4A66-BAB4-E73DD29546D8}" type="slidenum">
              <a:rPr lang="en-US" smtClean="0"/>
              <a:pPr/>
              <a:t>‹#›</a:t>
            </a:fld>
            <a:endParaRPr lang="en-US" dirty="0"/>
          </a:p>
        </p:txBody>
      </p:sp>
      <p:sp>
        <p:nvSpPr>
          <p:cNvPr id="7" name="Date Placeholder 3"/>
          <p:cNvSpPr>
            <a:spLocks noGrp="1"/>
          </p:cNvSpPr>
          <p:nvPr>
            <p:ph type="dt" sz="half" idx="10"/>
          </p:nvPr>
        </p:nvSpPr>
        <p:spPr>
          <a:xfrm>
            <a:off x="7434699" y="6370756"/>
            <a:ext cx="2743200" cy="36512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392604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1141410" y="2249486"/>
            <a:ext cx="4878389" cy="3541714"/>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49486"/>
            <a:ext cx="4875211" cy="3541714"/>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919DE-2D43-4A66-BAB4-E73DD29546D8}" type="slidenum">
              <a:rPr lang="en-US" smtClean="0"/>
              <a:t>‹#›</a:t>
            </a:fld>
            <a:endParaRPr lang="en-US"/>
          </a:p>
        </p:txBody>
      </p:sp>
    </p:spTree>
    <p:extLst>
      <p:ext uri="{BB962C8B-B14F-4D97-AF65-F5344CB8AC3E}">
        <p14:creationId xmlns:p14="http://schemas.microsoft.com/office/powerpoint/2010/main" val="3830556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141411" y="2249486"/>
            <a:ext cx="4878392" cy="823912"/>
          </a:xfrm>
        </p:spPr>
        <p:txBody>
          <a:bodyPr anchor="b"/>
          <a:lstStyle>
            <a:lvl1pPr marL="0" indent="0">
              <a:lnSpc>
                <a:spcPct val="90000"/>
              </a:lnSpc>
              <a:buNone/>
              <a:defRPr sz="24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1410" y="3073397"/>
            <a:ext cx="4878391" cy="2717801"/>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2249485"/>
            <a:ext cx="4875210" cy="823912"/>
          </a:xfrm>
        </p:spPr>
        <p:txBody>
          <a:bodyPr anchor="b"/>
          <a:lstStyle>
            <a:lvl1pPr marL="0" indent="0">
              <a:lnSpc>
                <a:spcPct val="90000"/>
              </a:lnSpc>
              <a:buNone/>
              <a:defRPr sz="24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3073397"/>
            <a:ext cx="4875210" cy="2717801"/>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2919DE-2D43-4A66-BAB4-E73DD29546D8}" type="slidenum">
              <a:rPr lang="en-US" smtClean="0"/>
              <a:t>‹#›</a:t>
            </a:fld>
            <a:endParaRPr lang="en-US"/>
          </a:p>
        </p:txBody>
      </p:sp>
    </p:spTree>
    <p:extLst>
      <p:ext uri="{BB962C8B-B14F-4D97-AF65-F5344CB8AC3E}">
        <p14:creationId xmlns:p14="http://schemas.microsoft.com/office/powerpoint/2010/main" val="2946585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CE2919DE-2D43-4A66-BAB4-E73DD29546D8}" type="slidenum">
              <a:rPr lang="en-US" smtClean="0"/>
              <a:pPr/>
              <a:t>‹#›</a:t>
            </a:fld>
            <a:endParaRPr lang="en-US" dirty="0"/>
          </a:p>
        </p:txBody>
      </p:sp>
    </p:spTree>
    <p:extLst>
      <p:ext uri="{BB962C8B-B14F-4D97-AF65-F5344CB8AC3E}">
        <p14:creationId xmlns:p14="http://schemas.microsoft.com/office/powerpoint/2010/main" val="69761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endParaRPr lang="en-US" dirty="0"/>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CE2919DE-2D43-4A66-BAB4-E73DD29546D8}" type="slidenum">
              <a:rPr lang="en-US" smtClean="0"/>
              <a:pPr/>
              <a:t>‹#›</a:t>
            </a:fld>
            <a:endParaRPr lang="en-US" dirty="0"/>
          </a:p>
        </p:txBody>
      </p:sp>
    </p:spTree>
    <p:extLst>
      <p:ext uri="{BB962C8B-B14F-4D97-AF65-F5344CB8AC3E}">
        <p14:creationId xmlns:p14="http://schemas.microsoft.com/office/powerpoint/2010/main" val="288209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1703" y="609602"/>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CE2919DE-2D43-4A66-BAB4-E73DD29546D8}" type="slidenum">
              <a:rPr lang="en-US" smtClean="0"/>
              <a:pPr/>
              <a:t>‹#›</a:t>
            </a:fld>
            <a:endParaRPr lang="en-US" dirty="0"/>
          </a:p>
        </p:txBody>
      </p:sp>
    </p:spTree>
    <p:extLst>
      <p:ext uri="{BB962C8B-B14F-4D97-AF65-F5344CB8AC3E}">
        <p14:creationId xmlns:p14="http://schemas.microsoft.com/office/powerpoint/2010/main" val="153761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919DE-2D43-4A66-BAB4-E73DD29546D8}" type="slidenum">
              <a:rPr lang="en-US" smtClean="0"/>
              <a:t>‹#›</a:t>
            </a:fld>
            <a:endParaRPr lang="en-US"/>
          </a:p>
        </p:txBody>
      </p:sp>
    </p:spTree>
    <p:extLst>
      <p:ext uri="{BB962C8B-B14F-4D97-AF65-F5344CB8AC3E}">
        <p14:creationId xmlns:p14="http://schemas.microsoft.com/office/powerpoint/2010/main" val="3926378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1"/>
            <a:ext cx="12203486" cy="6858001"/>
          </a:xfrm>
          <a:prstGeom prst="rect">
            <a:avLst/>
          </a:prstGeom>
          <a:solidFill>
            <a:schemeClr val="tx1"/>
          </a:solid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456921" y="6378127"/>
            <a:ext cx="2743200" cy="365125"/>
          </a:xfrm>
          <a:prstGeom prst="rect">
            <a:avLst/>
          </a:prstGeom>
        </p:spPr>
        <p:txBody>
          <a:bodyPr vert="horz" lIns="91440" tIns="45720" rIns="91440" bIns="45720" rtlCol="0" anchor="ctr"/>
          <a:lstStyle>
            <a:lvl1pPr algn="r">
              <a:defRPr sz="1050">
                <a:solidFill>
                  <a:schemeClr val="bg1"/>
                </a:solidFill>
              </a:defRPr>
            </a:lvl1pPr>
          </a:lstStyle>
          <a:p>
            <a:endParaRPr lang="en-US" dirty="0"/>
          </a:p>
        </p:txBody>
      </p:sp>
      <p:sp>
        <p:nvSpPr>
          <p:cNvPr id="5" name="Footer Placeholder 4"/>
          <p:cNvSpPr>
            <a:spLocks noGrp="1"/>
          </p:cNvSpPr>
          <p:nvPr>
            <p:ph type="ftr" sz="quarter" idx="3"/>
          </p:nvPr>
        </p:nvSpPr>
        <p:spPr>
          <a:xfrm>
            <a:off x="1141411" y="6367368"/>
            <a:ext cx="6239309" cy="365125"/>
          </a:xfrm>
          <a:prstGeom prst="rect">
            <a:avLst/>
          </a:prstGeom>
        </p:spPr>
        <p:txBody>
          <a:bodyPr vert="horz" lIns="91440" tIns="45720" rIns="91440" bIns="45720" rtlCol="0" anchor="ctr"/>
          <a:lstStyle>
            <a:lvl1pPr algn="l">
              <a:defRPr sz="1050" cap="all" baseline="0">
                <a:solidFill>
                  <a:schemeClr val="bg1"/>
                </a:solidFill>
              </a:defRPr>
            </a:lvl1pPr>
          </a:lstStyle>
          <a:p>
            <a:r>
              <a:rPr lang="en-US" dirty="0"/>
              <a:t>Add Webinar Date Here</a:t>
            </a:r>
          </a:p>
        </p:txBody>
      </p:sp>
      <p:sp>
        <p:nvSpPr>
          <p:cNvPr id="6" name="Slide Number Placeholder 5"/>
          <p:cNvSpPr>
            <a:spLocks noGrp="1"/>
          </p:cNvSpPr>
          <p:nvPr>
            <p:ph type="sldNum" sz="quarter" idx="4"/>
          </p:nvPr>
        </p:nvSpPr>
        <p:spPr>
          <a:xfrm>
            <a:off x="10276321" y="6378127"/>
            <a:ext cx="771089" cy="365125"/>
          </a:xfrm>
          <a:prstGeom prst="rect">
            <a:avLst/>
          </a:prstGeom>
        </p:spPr>
        <p:txBody>
          <a:bodyPr vert="horz" lIns="91440" tIns="45720" rIns="91440" bIns="45720" rtlCol="0" anchor="ctr"/>
          <a:lstStyle>
            <a:lvl1pPr algn="r">
              <a:defRPr sz="1200">
                <a:solidFill>
                  <a:schemeClr val="bg1"/>
                </a:solidFill>
              </a:defRPr>
            </a:lvl1pPr>
          </a:lstStyle>
          <a:p>
            <a:fld id="{CE2919DE-2D43-4A66-BAB4-E73DD29546D8}" type="slidenum">
              <a:rPr lang="en-US" smtClean="0"/>
              <a:pPr/>
              <a:t>‹#›</a:t>
            </a:fld>
            <a:endParaRPr lang="en-US" dirty="0"/>
          </a:p>
        </p:txBody>
      </p:sp>
      <p:grpSp>
        <p:nvGrpSpPr>
          <p:cNvPr id="51" name="Group 50">
            <a:extLst>
              <a:ext uri="{FF2B5EF4-FFF2-40B4-BE49-F238E27FC236}">
                <a16:creationId xmlns:a16="http://schemas.microsoft.com/office/drawing/2014/main" id="{C4255178-69AF-489B-9FC3-EC018F6B2E09}"/>
              </a:ext>
            </a:extLst>
          </p:cNvPr>
          <p:cNvGrpSpPr/>
          <p:nvPr userDrawn="1"/>
        </p:nvGrpSpPr>
        <p:grpSpPr>
          <a:xfrm>
            <a:off x="11107977" y="6295232"/>
            <a:ext cx="1028221" cy="517525"/>
            <a:chOff x="11117501" y="6302009"/>
            <a:chExt cx="1028221" cy="517525"/>
          </a:xfrm>
        </p:grpSpPr>
        <p:pic>
          <p:nvPicPr>
            <p:cNvPr id="48" name="Picture 12">
              <a:extLst>
                <a:ext uri="{FF2B5EF4-FFF2-40B4-BE49-F238E27FC236}">
                  <a16:creationId xmlns:a16="http://schemas.microsoft.com/office/drawing/2014/main" id="{668A9E96-48DD-453D-986C-C043AA6F2A51}"/>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1117501" y="6302009"/>
              <a:ext cx="404171"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
              <a:extLst>
                <a:ext uri="{FF2B5EF4-FFF2-40B4-BE49-F238E27FC236}">
                  <a16:creationId xmlns:a16="http://schemas.microsoft.com/office/drawing/2014/main" id="{295840B2-2AA4-42C7-914A-FC828205578D}"/>
                </a:ext>
              </a:extLst>
            </p:cNvPr>
            <p:cNvPicPr>
              <a:picLocks noChangeAspect="1" noChangeArrowheads="1"/>
            </p:cNvPicPr>
            <p:nvPr userDrawn="1"/>
          </p:nvPicPr>
          <p:blipFill>
            <a:blip r:embed="rId22" cstate="hqprint">
              <a:extLst>
                <a:ext uri="{28A0092B-C50C-407E-A947-70E740481C1C}">
                  <a14:useLocalDpi xmlns:a14="http://schemas.microsoft.com/office/drawing/2010/main" val="0"/>
                </a:ext>
              </a:extLst>
            </a:blip>
            <a:srcRect/>
            <a:stretch>
              <a:fillRect/>
            </a:stretch>
          </p:blipFill>
          <p:spPr bwMode="auto">
            <a:xfrm>
              <a:off x="11519821" y="6302009"/>
              <a:ext cx="625901"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8393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914400" rtl="0" eaLnBrk="1" latinLnBrk="0" hangingPunct="1">
        <a:lnSpc>
          <a:spcPct val="90000"/>
        </a:lnSpc>
        <a:spcBef>
          <a:spcPct val="0"/>
        </a:spcBef>
        <a:buNone/>
        <a:defRPr sz="3600" kern="1200" cap="all" baseline="0">
          <a:solidFill>
            <a:schemeClr val="bg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groups.google.com/g/exactly-users/c/vNfPuTN2lVg"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exactfile.com/"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github.com/usnationalarchives/Electronic-Records-Accessioning-Support-Tool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LibraryOfCongress/bagger"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4.jfi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forms.office.com/r/RFSQEKaSa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wisconsinhistory.org/pdfs/la/ERecordsTransferAgreement-Final.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mailto:govarc@wisconsinhistory.org"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docs.legis.wisconsin.gov/code/admin_code/adm/12.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wisconsinhistory.org/pdfs/la/ERecordsSurvey-Final.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hyperlink" Target="https://www.wisconsinhistory.org/pdfs/la/ERecordsTransferAgreement-Fina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0590F-8228-44E4-A5EA-A1F3BAE9FC05}"/>
              </a:ext>
            </a:extLst>
          </p:cNvPr>
          <p:cNvSpPr>
            <a:spLocks noGrp="1"/>
          </p:cNvSpPr>
          <p:nvPr>
            <p:ph type="ctrTitle"/>
          </p:nvPr>
        </p:nvSpPr>
        <p:spPr/>
        <p:txBody>
          <a:bodyPr/>
          <a:lstStyle/>
          <a:p>
            <a:r>
              <a:rPr lang="en-US" dirty="0">
                <a:solidFill>
                  <a:schemeClr val="tx1"/>
                </a:solidFill>
              </a:rPr>
              <a:t>Approaches to Electronic Records Transfers</a:t>
            </a:r>
          </a:p>
        </p:txBody>
      </p:sp>
      <p:sp>
        <p:nvSpPr>
          <p:cNvPr id="3" name="Subtitle 2">
            <a:extLst>
              <a:ext uri="{FF2B5EF4-FFF2-40B4-BE49-F238E27FC236}">
                <a16:creationId xmlns:a16="http://schemas.microsoft.com/office/drawing/2014/main" id="{D6B12E15-0A0A-413B-84A8-B43A8DE4E79F}"/>
              </a:ext>
            </a:extLst>
          </p:cNvPr>
          <p:cNvSpPr>
            <a:spLocks noGrp="1"/>
          </p:cNvSpPr>
          <p:nvPr>
            <p:ph type="subTitle" idx="1"/>
          </p:nvPr>
        </p:nvSpPr>
        <p:spPr/>
        <p:txBody>
          <a:bodyPr/>
          <a:lstStyle/>
          <a:p>
            <a:r>
              <a:rPr lang="en-US" dirty="0"/>
              <a:t>September 12, 2023</a:t>
            </a:r>
          </a:p>
        </p:txBody>
      </p:sp>
    </p:spTree>
    <p:extLst>
      <p:ext uri="{BB962C8B-B14F-4D97-AF65-F5344CB8AC3E}">
        <p14:creationId xmlns:p14="http://schemas.microsoft.com/office/powerpoint/2010/main" val="3976531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917674"/>
          </a:xfrm>
        </p:spPr>
        <p:txBody>
          <a:bodyPr/>
          <a:lstStyle/>
          <a:p>
            <a:r>
              <a:rPr lang="en-US" dirty="0"/>
              <a:t>Why Exactly and SFTP?</a:t>
            </a:r>
          </a:p>
        </p:txBody>
      </p:sp>
      <p:sp>
        <p:nvSpPr>
          <p:cNvPr id="3" name="Content Placeholder 2"/>
          <p:cNvSpPr>
            <a:spLocks noGrp="1"/>
          </p:cNvSpPr>
          <p:nvPr>
            <p:ph sz="half" idx="1"/>
          </p:nvPr>
        </p:nvSpPr>
        <p:spPr>
          <a:xfrm>
            <a:off x="1216023" y="1640410"/>
            <a:ext cx="4878389" cy="4479974"/>
          </a:xfrm>
        </p:spPr>
        <p:txBody>
          <a:bodyPr>
            <a:noAutofit/>
          </a:bodyPr>
          <a:lstStyle/>
          <a:p>
            <a:pPr>
              <a:spcBef>
                <a:spcPct val="0"/>
              </a:spcBef>
            </a:pPr>
            <a:r>
              <a:rPr lang="en-US" altLang="en-US" sz="2000" dirty="0"/>
              <a:t>Free, open source</a:t>
            </a:r>
          </a:p>
          <a:p>
            <a:pPr>
              <a:spcBef>
                <a:spcPct val="0"/>
              </a:spcBef>
            </a:pPr>
            <a:endParaRPr lang="en-US" altLang="en-US" sz="2000" dirty="0"/>
          </a:p>
          <a:p>
            <a:pPr>
              <a:spcBef>
                <a:spcPct val="0"/>
              </a:spcBef>
            </a:pPr>
            <a:r>
              <a:rPr lang="en-US" altLang="en-US" sz="2000" dirty="0"/>
              <a:t>Safe remote transfer of digital data</a:t>
            </a:r>
          </a:p>
          <a:p>
            <a:pPr>
              <a:spcBef>
                <a:spcPct val="0"/>
              </a:spcBef>
            </a:pPr>
            <a:endParaRPr lang="en-US" altLang="en-US" sz="2000" dirty="0"/>
          </a:p>
          <a:p>
            <a:pPr>
              <a:spcBef>
                <a:spcPct val="0"/>
              </a:spcBef>
            </a:pPr>
            <a:r>
              <a:rPr lang="en-US" altLang="en-US" sz="2000" dirty="0"/>
              <a:t>Features:</a:t>
            </a:r>
          </a:p>
          <a:p>
            <a:pPr lvl="1">
              <a:spcBef>
                <a:spcPct val="0"/>
              </a:spcBef>
            </a:pPr>
            <a:r>
              <a:rPr lang="en-US" altLang="en-US" dirty="0"/>
              <a:t>“Enhanced” </a:t>
            </a:r>
            <a:r>
              <a:rPr lang="en-US" altLang="en-US" dirty="0" err="1"/>
              <a:t>BagIt</a:t>
            </a:r>
            <a:r>
              <a:rPr lang="en-US" altLang="en-US" dirty="0"/>
              <a:t> packages (bags)</a:t>
            </a:r>
          </a:p>
          <a:p>
            <a:pPr lvl="1">
              <a:spcBef>
                <a:spcPct val="0"/>
              </a:spcBef>
            </a:pPr>
            <a:r>
              <a:rPr lang="en-US" altLang="en-US" dirty="0"/>
              <a:t>Customizable metadata templates</a:t>
            </a:r>
          </a:p>
          <a:p>
            <a:pPr lvl="1">
              <a:spcBef>
                <a:spcPct val="0"/>
              </a:spcBef>
            </a:pPr>
            <a:r>
              <a:rPr lang="en-US" altLang="en-US" dirty="0"/>
              <a:t>Fixity checking</a:t>
            </a:r>
          </a:p>
          <a:p>
            <a:pPr lvl="1">
              <a:spcBef>
                <a:spcPct val="0"/>
              </a:spcBef>
            </a:pPr>
            <a:r>
              <a:rPr lang="en-US" altLang="en-US" dirty="0"/>
              <a:t>Email notifications</a:t>
            </a:r>
          </a:p>
          <a:p>
            <a:pPr lvl="1">
              <a:spcBef>
                <a:spcPct val="0"/>
              </a:spcBef>
            </a:pPr>
            <a:r>
              <a:rPr lang="en-US" altLang="en-US" dirty="0"/>
              <a:t>Supports FTP/SFTP transfer</a:t>
            </a:r>
          </a:p>
          <a:p>
            <a:pPr lvl="1">
              <a:spcBef>
                <a:spcPct val="0"/>
              </a:spcBef>
            </a:pPr>
            <a:r>
              <a:rPr lang="en-US" altLang="en-US" dirty="0"/>
              <a:t>Integrates into file sharing workflows with Dropbox, etc.</a:t>
            </a:r>
          </a:p>
        </p:txBody>
      </p:sp>
      <p:sp>
        <p:nvSpPr>
          <p:cNvPr id="5" name="Slide Number Placeholder 4"/>
          <p:cNvSpPr>
            <a:spLocks noGrp="1"/>
          </p:cNvSpPr>
          <p:nvPr>
            <p:ph type="sldNum" sz="quarter" idx="12"/>
          </p:nvPr>
        </p:nvSpPr>
        <p:spPr/>
        <p:txBody>
          <a:bodyPr/>
          <a:lstStyle/>
          <a:p>
            <a:fld id="{CE2919DE-2D43-4A66-BAB4-E73DD29546D8}" type="slidenum">
              <a:rPr lang="en-US" smtClean="0"/>
              <a:t>10</a:t>
            </a:fld>
            <a:endParaRPr lang="en-US"/>
          </a:p>
        </p:txBody>
      </p:sp>
      <p:pic>
        <p:nvPicPr>
          <p:cNvPr id="6" name="Picture 6"/>
          <p:cNvPicPr>
            <a:picLocks noGrp="1" noChangeAspect="1" noChangeArrowheads="1"/>
          </p:cNvPicPr>
          <p:nvPr>
            <p:ph sz="quarter" idx="4294967295"/>
          </p:nvPr>
        </p:nvPicPr>
        <p:blipFill>
          <a:blip r:embed="rId3"/>
          <a:srcRect/>
          <a:stretch>
            <a:fillRect/>
          </a:stretch>
        </p:blipFill>
        <p:spPr bwMode="auto">
          <a:xfrm>
            <a:off x="6219378" y="1868198"/>
            <a:ext cx="4828032" cy="3673066"/>
          </a:xfrm>
          <a:prstGeom prst="rect">
            <a:avLst/>
          </a:prstGeom>
          <a:ln w="19050">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67463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44522"/>
          </a:xfrm>
        </p:spPr>
        <p:txBody>
          <a:bodyPr/>
          <a:lstStyle/>
          <a:p>
            <a:r>
              <a:rPr lang="en-US" dirty="0"/>
              <a:t>Exactly Bag Structure</a:t>
            </a:r>
          </a:p>
        </p:txBody>
      </p:sp>
      <p:sp>
        <p:nvSpPr>
          <p:cNvPr id="4" name="Slide Number Placeholder 3"/>
          <p:cNvSpPr>
            <a:spLocks noGrp="1"/>
          </p:cNvSpPr>
          <p:nvPr>
            <p:ph type="sldNum" sz="quarter" idx="12"/>
          </p:nvPr>
        </p:nvSpPr>
        <p:spPr/>
        <p:txBody>
          <a:bodyPr/>
          <a:lstStyle/>
          <a:p>
            <a:fld id="{CE2919DE-2D43-4A66-BAB4-E73DD29546D8}" type="slidenum">
              <a:rPr lang="en-US" smtClean="0"/>
              <a:pPr/>
              <a:t>11</a:t>
            </a:fld>
            <a:endParaRPr lang="en-US" dirty="0"/>
          </a:p>
        </p:txBody>
      </p:sp>
      <p:graphicFrame>
        <p:nvGraphicFramePr>
          <p:cNvPr id="5" name="Content Placeholder 7"/>
          <p:cNvGraphicFramePr>
            <a:graphicFrameLocks noGrp="1"/>
          </p:cNvGraphicFramePr>
          <p:nvPr>
            <p:ph sz="quarter" idx="4294967295"/>
            <p:extLst>
              <p:ext uri="{D42A27DB-BD31-4B8C-83A1-F6EECF244321}">
                <p14:modId xmlns:p14="http://schemas.microsoft.com/office/powerpoint/2010/main" val="3771051177"/>
              </p:ext>
            </p:extLst>
          </p:nvPr>
        </p:nvGraphicFramePr>
        <p:xfrm>
          <a:off x="1141412" y="1736003"/>
          <a:ext cx="9758236" cy="4358400"/>
        </p:xfrm>
        <a:graphic>
          <a:graphicData uri="http://schemas.openxmlformats.org/drawingml/2006/table">
            <a:tbl>
              <a:tblPr firstRow="1" bandRow="1">
                <a:tableStyleId>{2D5ABB26-0587-4C30-8999-92F81FD0307C}</a:tableStyleId>
              </a:tblPr>
              <a:tblGrid>
                <a:gridCol w="4879118">
                  <a:extLst>
                    <a:ext uri="{9D8B030D-6E8A-4147-A177-3AD203B41FA5}">
                      <a16:colId xmlns:a16="http://schemas.microsoft.com/office/drawing/2014/main" val="1946275841"/>
                    </a:ext>
                  </a:extLst>
                </a:gridCol>
                <a:gridCol w="4879118">
                  <a:extLst>
                    <a:ext uri="{9D8B030D-6E8A-4147-A177-3AD203B41FA5}">
                      <a16:colId xmlns:a16="http://schemas.microsoft.com/office/drawing/2014/main" val="303313484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2"/>
                          </a:solidFill>
                          <a:effectLst/>
                          <a:uLnTx/>
                          <a:uFillTx/>
                          <a:latin typeface="Consolas" panose="020B0609020204030204" pitchFamily="49" charset="0"/>
                          <a:ea typeface="+mn-ea"/>
                          <a:cs typeface="Consolas" panose="020B0609020204030204" pitchFamily="49" charset="0"/>
                        </a:rPr>
                        <a:t>&lt;bag&gt; /</a:t>
                      </a:r>
                    </a:p>
                  </a:txBody>
                  <a:tcPr/>
                </a:tc>
                <a:tc>
                  <a:txBody>
                    <a:bodyPr/>
                    <a:lstStyle/>
                    <a:p>
                      <a:endParaRPr lang="en-US" sz="1400">
                        <a:solidFill>
                          <a:schemeClr val="bg2"/>
                        </a:solidFill>
                      </a:endParaRPr>
                    </a:p>
                  </a:txBody>
                  <a:tcPr/>
                </a:tc>
                <a:extLst>
                  <a:ext uri="{0D108BD9-81ED-4DB2-BD59-A6C34878D82A}">
                    <a16:rowId xmlns:a16="http://schemas.microsoft.com/office/drawing/2014/main" val="4282950710"/>
                  </a:ext>
                </a:extLst>
              </a:tr>
              <a:tr h="370840">
                <a:tc>
                  <a:txBody>
                    <a:bodyPr/>
                    <a:lstStyle/>
                    <a:p>
                      <a:r>
                        <a:rPr lang="en-US" sz="2000" b="0" dirty="0">
                          <a:solidFill>
                            <a:schemeClr val="bg2"/>
                          </a:solidFill>
                          <a:latin typeface="Consolas" panose="020B0609020204030204" pitchFamily="49" charset="0"/>
                          <a:cs typeface="Consolas" panose="020B0609020204030204" pitchFamily="49" charset="0"/>
                        </a:rPr>
                        <a:t>|   bagit.txt</a:t>
                      </a:r>
                    </a:p>
                  </a:txBody>
                  <a:tcPr marT="45708" marB="45708"/>
                </a:tc>
                <a:tc>
                  <a:txBody>
                    <a:bodyPr/>
                    <a:lstStyle/>
                    <a:p>
                      <a:r>
                        <a:rPr lang="en-US" sz="2000" b="0" dirty="0">
                          <a:solidFill>
                            <a:schemeClr val="bg2"/>
                          </a:solidFill>
                          <a:latin typeface="Arial Narrow" panose="020B0606020202030204" pitchFamily="34" charset="0"/>
                        </a:rPr>
                        <a:t>Bag</a:t>
                      </a:r>
                      <a:r>
                        <a:rPr lang="en-US" sz="2000" b="0" baseline="0" dirty="0">
                          <a:solidFill>
                            <a:schemeClr val="bg2"/>
                          </a:solidFill>
                          <a:latin typeface="Arial Narrow" panose="020B0606020202030204" pitchFamily="34" charset="0"/>
                        </a:rPr>
                        <a:t> declaration – required </a:t>
                      </a:r>
                      <a:r>
                        <a:rPr lang="en-US" sz="2000" b="0" baseline="0" dirty="0" err="1">
                          <a:solidFill>
                            <a:schemeClr val="bg2"/>
                          </a:solidFill>
                          <a:latin typeface="Arial Narrow" panose="020B0606020202030204" pitchFamily="34" charset="0"/>
                        </a:rPr>
                        <a:t>BagIt</a:t>
                      </a:r>
                      <a:r>
                        <a:rPr lang="en-US" sz="2000" b="0" baseline="0" dirty="0">
                          <a:solidFill>
                            <a:schemeClr val="bg2"/>
                          </a:solidFill>
                          <a:latin typeface="Arial Narrow" panose="020B0606020202030204" pitchFamily="34" charset="0"/>
                        </a:rPr>
                        <a:t> element</a:t>
                      </a:r>
                      <a:endParaRPr lang="en-US" sz="2000" b="0" dirty="0">
                        <a:solidFill>
                          <a:schemeClr val="bg2"/>
                        </a:solidFill>
                        <a:latin typeface="Arial Narrow" panose="020B0606020202030204" pitchFamily="34" charset="0"/>
                      </a:endParaRPr>
                    </a:p>
                  </a:txBody>
                  <a:tcPr marT="45708" marB="45708"/>
                </a:tc>
                <a:extLst>
                  <a:ext uri="{0D108BD9-81ED-4DB2-BD59-A6C34878D82A}">
                    <a16:rowId xmlns:a16="http://schemas.microsoft.com/office/drawing/2014/main" val="4243485732"/>
                  </a:ext>
                </a:extLst>
              </a:tr>
              <a:tr h="370840">
                <a:tc>
                  <a:txBody>
                    <a:bodyPr/>
                    <a:lstStyle/>
                    <a:p>
                      <a:r>
                        <a:rPr lang="en-US" sz="2000" b="0" dirty="0">
                          <a:solidFill>
                            <a:schemeClr val="bg2"/>
                          </a:solidFill>
                          <a:latin typeface="Consolas" panose="020B0609020204030204" pitchFamily="49" charset="0"/>
                          <a:cs typeface="Consolas" panose="020B0609020204030204" pitchFamily="49" charset="0"/>
                        </a:rPr>
                        <a:t>|   bag-info.txt</a:t>
                      </a:r>
                    </a:p>
                  </a:txBody>
                  <a:tcPr marT="45708" marB="45708"/>
                </a:tc>
                <a:tc>
                  <a:txBody>
                    <a:bodyPr/>
                    <a:lstStyle/>
                    <a:p>
                      <a:r>
                        <a:rPr lang="en-US" sz="2000" b="0" dirty="0">
                          <a:solidFill>
                            <a:schemeClr val="bg2"/>
                          </a:solidFill>
                          <a:latin typeface="Arial Narrow" panose="020B0606020202030204" pitchFamily="34" charset="0"/>
                        </a:rPr>
                        <a:t>Bag metadata – optional</a:t>
                      </a:r>
                      <a:r>
                        <a:rPr lang="en-US" sz="2000" b="0" baseline="0" dirty="0">
                          <a:solidFill>
                            <a:schemeClr val="bg2"/>
                          </a:solidFill>
                          <a:latin typeface="Arial Narrow" panose="020B0606020202030204" pitchFamily="34" charset="0"/>
                        </a:rPr>
                        <a:t> </a:t>
                      </a:r>
                      <a:r>
                        <a:rPr lang="en-US" sz="2000" b="0" baseline="0" dirty="0" err="1">
                          <a:solidFill>
                            <a:schemeClr val="bg2"/>
                          </a:solidFill>
                          <a:latin typeface="Arial Narrow" panose="020B0606020202030204" pitchFamily="34" charset="0"/>
                        </a:rPr>
                        <a:t>BagIt</a:t>
                      </a:r>
                      <a:r>
                        <a:rPr lang="en-US" sz="2000" b="0" baseline="0" dirty="0">
                          <a:solidFill>
                            <a:schemeClr val="bg2"/>
                          </a:solidFill>
                          <a:latin typeface="Arial Narrow" panose="020B0606020202030204" pitchFamily="34" charset="0"/>
                        </a:rPr>
                        <a:t> element</a:t>
                      </a:r>
                      <a:endParaRPr lang="en-US" sz="2000" b="0" dirty="0">
                        <a:solidFill>
                          <a:schemeClr val="bg2"/>
                        </a:solidFill>
                        <a:latin typeface="Arial Narrow" panose="020B0606020202030204" pitchFamily="34" charset="0"/>
                      </a:endParaRPr>
                    </a:p>
                  </a:txBody>
                  <a:tcPr marT="45708" marB="45708"/>
                </a:tc>
                <a:extLst>
                  <a:ext uri="{0D108BD9-81ED-4DB2-BD59-A6C34878D82A}">
                    <a16:rowId xmlns:a16="http://schemas.microsoft.com/office/drawing/2014/main" val="286866106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2">
                              <a:lumMod val="40000"/>
                              <a:lumOff val="60000"/>
                            </a:schemeClr>
                          </a:solidFill>
                          <a:latin typeface="Consolas" panose="020B0609020204030204" pitchFamily="49" charset="0"/>
                          <a:cs typeface="Consolas" panose="020B0609020204030204" pitchFamily="49" charset="0"/>
                        </a:rPr>
                        <a:t>|   bag-info.csv</a:t>
                      </a:r>
                    </a:p>
                  </a:txBody>
                  <a:tcPr marT="45708" marB="457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2">
                              <a:lumMod val="40000"/>
                              <a:lumOff val="60000"/>
                            </a:schemeClr>
                          </a:solidFill>
                          <a:latin typeface="Arial Narrow" panose="020B0606020202030204" pitchFamily="34" charset="0"/>
                        </a:rPr>
                        <a:t>Bag metadata (csv) – Exactly</a:t>
                      </a:r>
                    </a:p>
                  </a:txBody>
                  <a:tcPr marT="45708" marB="45708"/>
                </a:tc>
                <a:extLst>
                  <a:ext uri="{0D108BD9-81ED-4DB2-BD59-A6C34878D82A}">
                    <a16:rowId xmlns:a16="http://schemas.microsoft.com/office/drawing/2014/main" val="341965481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2">
                              <a:lumMod val="40000"/>
                              <a:lumOff val="60000"/>
                            </a:schemeClr>
                          </a:solidFill>
                          <a:latin typeface="Consolas" panose="020B0609020204030204" pitchFamily="49" charset="0"/>
                          <a:cs typeface="Consolas" panose="020B0609020204030204" pitchFamily="49" charset="0"/>
                        </a:rPr>
                        <a:t>|   bag-info.xml</a:t>
                      </a:r>
                    </a:p>
                  </a:txBody>
                  <a:tcPr marT="45708" marB="457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2">
                              <a:lumMod val="40000"/>
                              <a:lumOff val="60000"/>
                            </a:schemeClr>
                          </a:solidFill>
                          <a:latin typeface="Arial Narrow" panose="020B0606020202030204" pitchFamily="34" charset="0"/>
                        </a:rPr>
                        <a:t>Bag metadata (xml) – Exactly</a:t>
                      </a:r>
                    </a:p>
                  </a:txBody>
                  <a:tcPr marT="45708" marB="45708"/>
                </a:tc>
                <a:extLst>
                  <a:ext uri="{0D108BD9-81ED-4DB2-BD59-A6C34878D82A}">
                    <a16:rowId xmlns:a16="http://schemas.microsoft.com/office/drawing/2014/main" val="2154147506"/>
                  </a:ext>
                </a:extLst>
              </a:tr>
              <a:tr h="370840">
                <a:tc>
                  <a:txBody>
                    <a:bodyPr/>
                    <a:lstStyle/>
                    <a:p>
                      <a:r>
                        <a:rPr lang="en-US" sz="2000" b="0" dirty="0">
                          <a:solidFill>
                            <a:schemeClr val="bg2"/>
                          </a:solidFill>
                          <a:latin typeface="Consolas" panose="020B0609020204030204" pitchFamily="49" charset="0"/>
                          <a:cs typeface="Consolas" panose="020B0609020204030204" pitchFamily="49" charset="0"/>
                        </a:rPr>
                        <a:t>|   manifest-md5.txt</a:t>
                      </a:r>
                    </a:p>
                  </a:txBody>
                  <a:tcPr marT="45708" marB="45708"/>
                </a:tc>
                <a:tc>
                  <a:txBody>
                    <a:bodyPr/>
                    <a:lstStyle/>
                    <a:p>
                      <a:r>
                        <a:rPr lang="en-US" sz="2000" b="0" dirty="0">
                          <a:solidFill>
                            <a:schemeClr val="bg2"/>
                          </a:solidFill>
                          <a:latin typeface="Arial Narrow" panose="020B0606020202030204" pitchFamily="34" charset="0"/>
                        </a:rPr>
                        <a:t>Payload</a:t>
                      </a:r>
                      <a:r>
                        <a:rPr lang="en-US" sz="2000" b="0" baseline="0" dirty="0">
                          <a:solidFill>
                            <a:schemeClr val="bg2"/>
                          </a:solidFill>
                          <a:latin typeface="Arial Narrow" panose="020B0606020202030204" pitchFamily="34" charset="0"/>
                        </a:rPr>
                        <a:t> manifest – required </a:t>
                      </a:r>
                      <a:r>
                        <a:rPr lang="en-US" sz="2000" b="0" baseline="0" dirty="0" err="1">
                          <a:solidFill>
                            <a:schemeClr val="bg2"/>
                          </a:solidFill>
                          <a:latin typeface="Arial Narrow" panose="020B0606020202030204" pitchFamily="34" charset="0"/>
                        </a:rPr>
                        <a:t>BagIt</a:t>
                      </a:r>
                      <a:r>
                        <a:rPr lang="en-US" sz="2000" b="0" baseline="0" dirty="0">
                          <a:solidFill>
                            <a:schemeClr val="bg2"/>
                          </a:solidFill>
                          <a:latin typeface="Arial Narrow" panose="020B0606020202030204" pitchFamily="34" charset="0"/>
                        </a:rPr>
                        <a:t> element</a:t>
                      </a:r>
                      <a:endParaRPr lang="en-US" sz="2000" b="0" dirty="0">
                        <a:solidFill>
                          <a:schemeClr val="bg2"/>
                        </a:solidFill>
                        <a:latin typeface="Arial Narrow" panose="020B0606020202030204" pitchFamily="34" charset="0"/>
                      </a:endParaRPr>
                    </a:p>
                  </a:txBody>
                  <a:tcPr marT="45708" marB="45708"/>
                </a:tc>
                <a:extLst>
                  <a:ext uri="{0D108BD9-81ED-4DB2-BD59-A6C34878D82A}">
                    <a16:rowId xmlns:a16="http://schemas.microsoft.com/office/drawing/2014/main" val="885310049"/>
                  </a:ext>
                </a:extLst>
              </a:tr>
              <a:tr h="370840">
                <a:tc>
                  <a:txBody>
                    <a:bodyPr/>
                    <a:lstStyle/>
                    <a:p>
                      <a:r>
                        <a:rPr lang="en-US" sz="2000" b="0" dirty="0">
                          <a:solidFill>
                            <a:schemeClr val="bg2"/>
                          </a:solidFill>
                          <a:latin typeface="Consolas" panose="020B0609020204030204" pitchFamily="49" charset="0"/>
                          <a:cs typeface="Consolas" panose="020B0609020204030204" pitchFamily="49" charset="0"/>
                        </a:rPr>
                        <a:t>|   tagmanifest-md5.txt</a:t>
                      </a:r>
                    </a:p>
                  </a:txBody>
                  <a:tcPr marT="45708" marB="45708"/>
                </a:tc>
                <a:tc>
                  <a:txBody>
                    <a:bodyPr/>
                    <a:lstStyle/>
                    <a:p>
                      <a:r>
                        <a:rPr lang="en-US" sz="2000" b="0" dirty="0">
                          <a:solidFill>
                            <a:schemeClr val="bg2"/>
                          </a:solidFill>
                          <a:latin typeface="Arial Narrow" panose="020B0606020202030204" pitchFamily="34" charset="0"/>
                        </a:rPr>
                        <a:t>Tag manifest</a:t>
                      </a:r>
                      <a:r>
                        <a:rPr lang="en-US" sz="2000" b="0" baseline="0" dirty="0">
                          <a:solidFill>
                            <a:schemeClr val="bg2"/>
                          </a:solidFill>
                          <a:latin typeface="Arial Narrow" panose="020B0606020202030204" pitchFamily="34" charset="0"/>
                        </a:rPr>
                        <a:t> – </a:t>
                      </a:r>
                      <a:r>
                        <a:rPr lang="en-US" sz="2000" b="0" dirty="0">
                          <a:solidFill>
                            <a:schemeClr val="bg2"/>
                          </a:solidFill>
                          <a:latin typeface="Arial Narrow" panose="020B0606020202030204" pitchFamily="34" charset="0"/>
                        </a:rPr>
                        <a:t>optional </a:t>
                      </a:r>
                      <a:r>
                        <a:rPr lang="en-US" sz="2000" b="0" dirty="0" err="1">
                          <a:solidFill>
                            <a:schemeClr val="bg2"/>
                          </a:solidFill>
                          <a:latin typeface="Arial Narrow" panose="020B0606020202030204" pitchFamily="34" charset="0"/>
                        </a:rPr>
                        <a:t>BagIt</a:t>
                      </a:r>
                      <a:r>
                        <a:rPr lang="en-US" sz="2000" b="0" baseline="0" dirty="0">
                          <a:solidFill>
                            <a:schemeClr val="bg2"/>
                          </a:solidFill>
                          <a:latin typeface="Arial Narrow" panose="020B0606020202030204" pitchFamily="34" charset="0"/>
                        </a:rPr>
                        <a:t> element</a:t>
                      </a:r>
                      <a:endParaRPr lang="en-US" sz="2000" b="0" dirty="0">
                        <a:solidFill>
                          <a:schemeClr val="bg2"/>
                        </a:solidFill>
                        <a:latin typeface="Arial Narrow" panose="020B0606020202030204" pitchFamily="34" charset="0"/>
                      </a:endParaRPr>
                    </a:p>
                  </a:txBody>
                  <a:tcPr marT="45708" marB="45708"/>
                </a:tc>
                <a:extLst>
                  <a:ext uri="{0D108BD9-81ED-4DB2-BD59-A6C34878D82A}">
                    <a16:rowId xmlns:a16="http://schemas.microsoft.com/office/drawing/2014/main" val="4062413066"/>
                  </a:ext>
                </a:extLst>
              </a:tr>
              <a:tr h="370840">
                <a:tc>
                  <a:txBody>
                    <a:bodyPr/>
                    <a:lstStyle/>
                    <a:p>
                      <a:r>
                        <a:rPr lang="en-US" sz="2000" b="0" dirty="0">
                          <a:solidFill>
                            <a:schemeClr val="tx2">
                              <a:lumMod val="40000"/>
                              <a:lumOff val="60000"/>
                            </a:schemeClr>
                          </a:solidFill>
                          <a:latin typeface="Consolas" panose="020B0609020204030204" pitchFamily="49" charset="0"/>
                          <a:cs typeface="Consolas" panose="020B0609020204030204" pitchFamily="49" charset="0"/>
                        </a:rPr>
                        <a:t>|   FileSystemData.txt</a:t>
                      </a:r>
                    </a:p>
                  </a:txBody>
                  <a:tcPr marT="45708" marB="45708"/>
                </a:tc>
                <a:tc>
                  <a:txBody>
                    <a:bodyPr/>
                    <a:lstStyle/>
                    <a:p>
                      <a:r>
                        <a:rPr lang="en-US" sz="2000" b="0" dirty="0">
                          <a:solidFill>
                            <a:schemeClr val="tx2">
                              <a:lumMod val="40000"/>
                              <a:lumOff val="60000"/>
                            </a:schemeClr>
                          </a:solidFill>
                          <a:latin typeface="Arial Narrow" panose="020B0606020202030204" pitchFamily="34" charset="0"/>
                        </a:rPr>
                        <a:t>File system information – Exactly </a:t>
                      </a:r>
                    </a:p>
                  </a:txBody>
                  <a:tcPr marT="45708" marB="45708"/>
                </a:tc>
                <a:extLst>
                  <a:ext uri="{0D108BD9-81ED-4DB2-BD59-A6C34878D82A}">
                    <a16:rowId xmlns:a16="http://schemas.microsoft.com/office/drawing/2014/main" val="3775560433"/>
                  </a:ext>
                </a:extLst>
              </a:tr>
              <a:tr h="370840">
                <a:tc>
                  <a:txBody>
                    <a:bodyPr/>
                    <a:lstStyle/>
                    <a:p>
                      <a:r>
                        <a:rPr lang="en-US" sz="2000" b="0" dirty="0">
                          <a:solidFill>
                            <a:schemeClr val="tx2">
                              <a:lumMod val="40000"/>
                              <a:lumOff val="60000"/>
                            </a:schemeClr>
                          </a:solidFill>
                          <a:latin typeface="Consolas" panose="020B0609020204030204" pitchFamily="49" charset="0"/>
                          <a:cs typeface="Consolas" panose="020B0609020204030204" pitchFamily="49" charset="0"/>
                        </a:rPr>
                        <a:t>|   TransferComplete.txt</a:t>
                      </a:r>
                    </a:p>
                  </a:txBody>
                  <a:tcPr marT="45708" marB="45708"/>
                </a:tc>
                <a:tc>
                  <a:txBody>
                    <a:bodyPr/>
                    <a:lstStyle/>
                    <a:p>
                      <a:r>
                        <a:rPr lang="en-US" sz="2000" b="0" dirty="0">
                          <a:solidFill>
                            <a:schemeClr val="tx2">
                              <a:lumMod val="40000"/>
                              <a:lumOff val="60000"/>
                            </a:schemeClr>
                          </a:solidFill>
                          <a:latin typeface="Arial Narrow" panose="020B0606020202030204" pitchFamily="34" charset="0"/>
                        </a:rPr>
                        <a:t>Transfer report – Exactly </a:t>
                      </a:r>
                    </a:p>
                  </a:txBody>
                  <a:tcPr marT="45708" marB="45708"/>
                </a:tc>
                <a:extLst>
                  <a:ext uri="{0D108BD9-81ED-4DB2-BD59-A6C34878D82A}">
                    <a16:rowId xmlns:a16="http://schemas.microsoft.com/office/drawing/2014/main" val="50430361"/>
                  </a:ext>
                </a:extLst>
              </a:tr>
              <a:tr h="370840">
                <a:tc>
                  <a:txBody>
                    <a:bodyPr/>
                    <a:lstStyle/>
                    <a:p>
                      <a:r>
                        <a:rPr lang="en-US" sz="2000" b="0" dirty="0">
                          <a:solidFill>
                            <a:schemeClr val="bg2"/>
                          </a:solidFill>
                          <a:latin typeface="Consolas" panose="020B0609020204030204" pitchFamily="49" charset="0"/>
                          <a:cs typeface="Consolas" panose="020B0609020204030204" pitchFamily="49" charset="0"/>
                        </a:rPr>
                        <a:t>|   data</a:t>
                      </a:r>
                      <a:r>
                        <a:rPr lang="en-US" sz="2000" b="0" baseline="0" dirty="0">
                          <a:solidFill>
                            <a:schemeClr val="bg2"/>
                          </a:solidFill>
                          <a:latin typeface="Consolas" panose="020B0609020204030204" pitchFamily="49" charset="0"/>
                          <a:cs typeface="Consolas" panose="020B0609020204030204" pitchFamily="49" charset="0"/>
                        </a:rPr>
                        <a:t> /</a:t>
                      </a:r>
                      <a:endParaRPr lang="en-US" sz="2000" b="0" dirty="0">
                        <a:solidFill>
                          <a:schemeClr val="bg2"/>
                        </a:solidFill>
                        <a:latin typeface="Consolas" panose="020B0609020204030204" pitchFamily="49" charset="0"/>
                        <a:cs typeface="Consolas" panose="020B0609020204030204" pitchFamily="49" charset="0"/>
                      </a:endParaRPr>
                    </a:p>
                  </a:txBody>
                  <a:tcPr marT="45708" marB="457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bg2"/>
                          </a:solidFill>
                          <a:latin typeface="Arial Narrow" panose="020B0606020202030204" pitchFamily="34" charset="0"/>
                        </a:rPr>
                        <a:t>Payload directory</a:t>
                      </a:r>
                      <a:r>
                        <a:rPr lang="en-US" sz="2000" b="0" baseline="0" dirty="0">
                          <a:solidFill>
                            <a:schemeClr val="bg2"/>
                          </a:solidFill>
                          <a:latin typeface="Arial Narrow" panose="020B0606020202030204" pitchFamily="34" charset="0"/>
                        </a:rPr>
                        <a:t> – </a:t>
                      </a:r>
                      <a:r>
                        <a:rPr lang="en-US" sz="2000" b="0" dirty="0">
                          <a:solidFill>
                            <a:schemeClr val="bg2"/>
                          </a:solidFill>
                          <a:latin typeface="Arial Narrow" panose="020B0606020202030204" pitchFamily="34" charset="0"/>
                        </a:rPr>
                        <a:t>required </a:t>
                      </a:r>
                      <a:r>
                        <a:rPr lang="en-US" sz="2000" b="0" dirty="0" err="1">
                          <a:solidFill>
                            <a:schemeClr val="bg2"/>
                          </a:solidFill>
                          <a:latin typeface="Arial Narrow" panose="020B0606020202030204" pitchFamily="34" charset="0"/>
                        </a:rPr>
                        <a:t>BagIt</a:t>
                      </a:r>
                      <a:r>
                        <a:rPr lang="en-US" sz="2000" b="0" dirty="0">
                          <a:solidFill>
                            <a:schemeClr val="bg2"/>
                          </a:solidFill>
                          <a:latin typeface="Arial Narrow" panose="020B0606020202030204" pitchFamily="34" charset="0"/>
                        </a:rPr>
                        <a:t> element</a:t>
                      </a:r>
                    </a:p>
                  </a:txBody>
                  <a:tcPr marT="45708" marB="45708"/>
                </a:tc>
                <a:extLst>
                  <a:ext uri="{0D108BD9-81ED-4DB2-BD59-A6C34878D82A}">
                    <a16:rowId xmlns:a16="http://schemas.microsoft.com/office/drawing/2014/main" val="733804594"/>
                  </a:ext>
                </a:extLst>
              </a:tr>
              <a:tr h="370840">
                <a:tc>
                  <a:txBody>
                    <a:bodyPr/>
                    <a:lstStyle/>
                    <a:p>
                      <a:r>
                        <a:rPr lang="en-US" sz="2000" b="0" dirty="0">
                          <a:solidFill>
                            <a:schemeClr val="bg2"/>
                          </a:solidFill>
                          <a:latin typeface="Consolas" panose="020B0609020204030204" pitchFamily="49" charset="0"/>
                          <a:cs typeface="Consolas" panose="020B0609020204030204" pitchFamily="49" charset="0"/>
                        </a:rPr>
                        <a:t>   |   [payload files]</a:t>
                      </a:r>
                    </a:p>
                  </a:txBody>
                  <a:tcPr marT="45708" marB="45708"/>
                </a:tc>
                <a:tc>
                  <a:txBody>
                    <a:bodyPr/>
                    <a:lstStyle/>
                    <a:p>
                      <a:endParaRPr lang="en-US" sz="1400" dirty="0"/>
                    </a:p>
                  </a:txBody>
                  <a:tcPr/>
                </a:tc>
                <a:extLst>
                  <a:ext uri="{0D108BD9-81ED-4DB2-BD59-A6C34878D82A}">
                    <a16:rowId xmlns:a16="http://schemas.microsoft.com/office/drawing/2014/main" val="3753886459"/>
                  </a:ext>
                </a:extLst>
              </a:tr>
            </a:tbl>
          </a:graphicData>
        </a:graphic>
      </p:graphicFrame>
    </p:spTree>
    <p:extLst>
      <p:ext uri="{BB962C8B-B14F-4D97-AF65-F5344CB8AC3E}">
        <p14:creationId xmlns:p14="http://schemas.microsoft.com/office/powerpoint/2010/main" val="1324420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 Down: Setting Up and Managing Exactly and SFTPs </a:t>
            </a:r>
          </a:p>
        </p:txBody>
      </p:sp>
      <p:sp>
        <p:nvSpPr>
          <p:cNvPr id="3" name="Slide Number Placeholder 2"/>
          <p:cNvSpPr>
            <a:spLocks noGrp="1"/>
          </p:cNvSpPr>
          <p:nvPr>
            <p:ph type="sldNum" sz="quarter" idx="12"/>
          </p:nvPr>
        </p:nvSpPr>
        <p:spPr/>
        <p:txBody>
          <a:bodyPr/>
          <a:lstStyle/>
          <a:p>
            <a:fld id="{CE2919DE-2D43-4A66-BAB4-E73DD29546D8}" type="slidenum">
              <a:rPr lang="en-US" smtClean="0"/>
              <a:pPr/>
              <a:t>12</a:t>
            </a:fld>
            <a:endParaRPr lang="en-US" dirty="0"/>
          </a:p>
        </p:txBody>
      </p:sp>
      <p:sp>
        <p:nvSpPr>
          <p:cNvPr id="4" name="Rounded Rectangle 3"/>
          <p:cNvSpPr/>
          <p:nvPr/>
        </p:nvSpPr>
        <p:spPr>
          <a:xfrm>
            <a:off x="1141410" y="2282952"/>
            <a:ext cx="2819400" cy="9906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08110" y="2547420"/>
            <a:ext cx="2286000" cy="461665"/>
          </a:xfrm>
          <a:prstGeom prst="rect">
            <a:avLst/>
          </a:prstGeom>
          <a:noFill/>
        </p:spPr>
        <p:txBody>
          <a:bodyPr wrap="square" rtlCol="0">
            <a:spAutoFit/>
          </a:bodyPr>
          <a:lstStyle/>
          <a:p>
            <a:pPr algn="ctr"/>
            <a:r>
              <a:rPr lang="en-US" sz="2400" dirty="0">
                <a:solidFill>
                  <a:schemeClr val="bg1"/>
                </a:solidFill>
              </a:rPr>
              <a:t>State Agency</a:t>
            </a:r>
          </a:p>
        </p:txBody>
      </p:sp>
      <p:sp>
        <p:nvSpPr>
          <p:cNvPr id="6" name="Rounded Rectangle 5"/>
          <p:cNvSpPr/>
          <p:nvPr/>
        </p:nvSpPr>
        <p:spPr>
          <a:xfrm>
            <a:off x="4684710" y="2282952"/>
            <a:ext cx="2819400" cy="9906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951410" y="2547420"/>
            <a:ext cx="2286000" cy="461665"/>
          </a:xfrm>
          <a:prstGeom prst="rect">
            <a:avLst/>
          </a:prstGeom>
          <a:noFill/>
        </p:spPr>
        <p:txBody>
          <a:bodyPr wrap="square" rtlCol="0">
            <a:spAutoFit/>
          </a:bodyPr>
          <a:lstStyle/>
          <a:p>
            <a:pPr algn="ctr"/>
            <a:r>
              <a:rPr lang="en-US" sz="2400" dirty="0">
                <a:solidFill>
                  <a:schemeClr val="bg1"/>
                </a:solidFill>
              </a:rPr>
              <a:t>ER Archivist</a:t>
            </a:r>
          </a:p>
        </p:txBody>
      </p:sp>
      <p:sp>
        <p:nvSpPr>
          <p:cNvPr id="8" name="Rounded Rectangle 7"/>
          <p:cNvSpPr/>
          <p:nvPr/>
        </p:nvSpPr>
        <p:spPr>
          <a:xfrm>
            <a:off x="8228010" y="2299769"/>
            <a:ext cx="2819400" cy="9906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494710" y="2564237"/>
            <a:ext cx="2286000" cy="461665"/>
          </a:xfrm>
          <a:prstGeom prst="rect">
            <a:avLst/>
          </a:prstGeom>
          <a:noFill/>
        </p:spPr>
        <p:txBody>
          <a:bodyPr wrap="square" rtlCol="0">
            <a:spAutoFit/>
          </a:bodyPr>
          <a:lstStyle/>
          <a:p>
            <a:pPr algn="ctr"/>
            <a:r>
              <a:rPr lang="en-US" sz="2400" dirty="0">
                <a:solidFill>
                  <a:schemeClr val="bg1"/>
                </a:solidFill>
              </a:rPr>
              <a:t>WHS IT</a:t>
            </a:r>
          </a:p>
        </p:txBody>
      </p:sp>
      <p:sp>
        <p:nvSpPr>
          <p:cNvPr id="10" name="Rounded Rectangle 9"/>
          <p:cNvSpPr/>
          <p:nvPr/>
        </p:nvSpPr>
        <p:spPr>
          <a:xfrm>
            <a:off x="8228010" y="3924405"/>
            <a:ext cx="2819400" cy="9906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494710" y="4004206"/>
            <a:ext cx="2286000" cy="830997"/>
          </a:xfrm>
          <a:prstGeom prst="rect">
            <a:avLst/>
          </a:prstGeom>
          <a:noFill/>
        </p:spPr>
        <p:txBody>
          <a:bodyPr wrap="square" rtlCol="0">
            <a:spAutoFit/>
          </a:bodyPr>
          <a:lstStyle/>
          <a:p>
            <a:pPr algn="ctr"/>
            <a:r>
              <a:rPr lang="en-US" sz="2400" dirty="0">
                <a:solidFill>
                  <a:schemeClr val="bg1"/>
                </a:solidFill>
              </a:rPr>
              <a:t>WHS Network Service Provider</a:t>
            </a:r>
          </a:p>
        </p:txBody>
      </p:sp>
      <p:sp>
        <p:nvSpPr>
          <p:cNvPr id="12" name="Rounded Rectangle 11"/>
          <p:cNvSpPr/>
          <p:nvPr/>
        </p:nvSpPr>
        <p:spPr>
          <a:xfrm>
            <a:off x="1141410" y="3924405"/>
            <a:ext cx="2819400" cy="9906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408110" y="4188873"/>
            <a:ext cx="2286000" cy="461665"/>
          </a:xfrm>
          <a:prstGeom prst="rect">
            <a:avLst/>
          </a:prstGeom>
          <a:noFill/>
        </p:spPr>
        <p:txBody>
          <a:bodyPr wrap="square" rtlCol="0">
            <a:spAutoFit/>
          </a:bodyPr>
          <a:lstStyle/>
          <a:p>
            <a:pPr algn="ctr"/>
            <a:r>
              <a:rPr lang="en-US" sz="2400" dirty="0">
                <a:solidFill>
                  <a:schemeClr val="bg1"/>
                </a:solidFill>
              </a:rPr>
              <a:t>Agency IT</a:t>
            </a:r>
          </a:p>
        </p:txBody>
      </p:sp>
      <p:cxnSp>
        <p:nvCxnSpPr>
          <p:cNvPr id="14" name="Straight Arrow Connector 13"/>
          <p:cNvCxnSpPr/>
          <p:nvPr/>
        </p:nvCxnSpPr>
        <p:spPr>
          <a:xfrm>
            <a:off x="3960810" y="2740153"/>
            <a:ext cx="723900" cy="0"/>
          </a:xfrm>
          <a:prstGeom prst="straightConnector1">
            <a:avLst/>
          </a:prstGeom>
          <a:ln w="57150" cap="flat" cmpd="sng" algn="ctr">
            <a:solidFill>
              <a:schemeClr val="tx1">
                <a:lumMod val="25000"/>
                <a:lumOff val="7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p:cNvCxnSpPr/>
          <p:nvPr/>
        </p:nvCxnSpPr>
        <p:spPr>
          <a:xfrm>
            <a:off x="7504110" y="2740153"/>
            <a:ext cx="723900" cy="0"/>
          </a:xfrm>
          <a:prstGeom prst="straightConnector1">
            <a:avLst/>
          </a:prstGeom>
          <a:ln w="57150" cap="flat" cmpd="sng" algn="ctr">
            <a:solidFill>
              <a:schemeClr val="tx1">
                <a:lumMod val="25000"/>
                <a:lumOff val="7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p:cNvCxnSpPr>
            <a:stCxn id="8" idx="2"/>
          </p:cNvCxnSpPr>
          <p:nvPr/>
        </p:nvCxnSpPr>
        <p:spPr>
          <a:xfrm>
            <a:off x="9637710" y="3290369"/>
            <a:ext cx="0" cy="634035"/>
          </a:xfrm>
          <a:prstGeom prst="straightConnector1">
            <a:avLst/>
          </a:prstGeom>
          <a:ln w="57150" cap="flat" cmpd="sng" algn="ctr">
            <a:solidFill>
              <a:schemeClr val="tx1">
                <a:lumMod val="25000"/>
                <a:lumOff val="7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p:cNvCxnSpPr>
            <a:endCxn id="12" idx="0"/>
          </p:cNvCxnSpPr>
          <p:nvPr/>
        </p:nvCxnSpPr>
        <p:spPr>
          <a:xfrm>
            <a:off x="2532060" y="3273552"/>
            <a:ext cx="19050" cy="650853"/>
          </a:xfrm>
          <a:prstGeom prst="straightConnector1">
            <a:avLst/>
          </a:prstGeom>
          <a:ln w="57150" cap="flat" cmpd="sng" algn="ctr">
            <a:solidFill>
              <a:schemeClr val="tx1">
                <a:lumMod val="25000"/>
                <a:lumOff val="7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8" name="Rounded Rectangle 17"/>
          <p:cNvSpPr/>
          <p:nvPr/>
        </p:nvSpPr>
        <p:spPr>
          <a:xfrm>
            <a:off x="4703760" y="3896562"/>
            <a:ext cx="2819400" cy="9906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970460" y="4161030"/>
            <a:ext cx="2286000" cy="461665"/>
          </a:xfrm>
          <a:prstGeom prst="rect">
            <a:avLst/>
          </a:prstGeom>
          <a:noFill/>
        </p:spPr>
        <p:txBody>
          <a:bodyPr wrap="square" rtlCol="0">
            <a:spAutoFit/>
          </a:bodyPr>
          <a:lstStyle/>
          <a:p>
            <a:pPr algn="ctr"/>
            <a:r>
              <a:rPr lang="en-US" sz="2400" dirty="0">
                <a:solidFill>
                  <a:schemeClr val="bg1"/>
                </a:solidFill>
              </a:rPr>
              <a:t>AVP</a:t>
            </a:r>
          </a:p>
        </p:txBody>
      </p:sp>
      <p:cxnSp>
        <p:nvCxnSpPr>
          <p:cNvPr id="20" name="Straight Arrow Connector 19"/>
          <p:cNvCxnSpPr/>
          <p:nvPr/>
        </p:nvCxnSpPr>
        <p:spPr>
          <a:xfrm>
            <a:off x="6097585" y="3281959"/>
            <a:ext cx="19050" cy="650853"/>
          </a:xfrm>
          <a:prstGeom prst="straightConnector1">
            <a:avLst/>
          </a:prstGeom>
          <a:ln w="57150" cap="flat" cmpd="sng" algn="ctr">
            <a:solidFill>
              <a:schemeClr val="tx1">
                <a:lumMod val="25000"/>
                <a:lumOff val="7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p:cNvCxnSpPr/>
          <p:nvPr/>
        </p:nvCxnSpPr>
        <p:spPr>
          <a:xfrm>
            <a:off x="3977320" y="4391862"/>
            <a:ext cx="723900" cy="0"/>
          </a:xfrm>
          <a:prstGeom prst="straightConnector1">
            <a:avLst/>
          </a:prstGeom>
          <a:ln w="57150" cap="flat" cmpd="sng" algn="ctr">
            <a:solidFill>
              <a:schemeClr val="tx1">
                <a:lumMod val="25000"/>
                <a:lumOff val="7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2" name="Rectangle 21"/>
          <p:cNvSpPr/>
          <p:nvPr/>
        </p:nvSpPr>
        <p:spPr>
          <a:xfrm>
            <a:off x="2551110" y="5330503"/>
            <a:ext cx="6519738" cy="830997"/>
          </a:xfrm>
          <a:prstGeom prst="rect">
            <a:avLst/>
          </a:prstGeom>
        </p:spPr>
        <p:txBody>
          <a:bodyPr wrap="square">
            <a:spAutoFit/>
          </a:bodyPr>
          <a:lstStyle/>
          <a:p>
            <a:pPr algn="ctr"/>
            <a:r>
              <a:rPr lang="en-US" sz="2400" dirty="0">
                <a:solidFill>
                  <a:schemeClr val="bg2"/>
                </a:solidFill>
              </a:rPr>
              <a:t>Communication and coordination between all interested parties often became complicated</a:t>
            </a:r>
          </a:p>
        </p:txBody>
      </p:sp>
    </p:spTree>
    <p:extLst>
      <p:ext uri="{BB962C8B-B14F-4D97-AF65-F5344CB8AC3E}">
        <p14:creationId xmlns:p14="http://schemas.microsoft.com/office/powerpoint/2010/main" val="240587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 Down: Can Exactly Scale to a Variety of Users?</a:t>
            </a:r>
          </a:p>
        </p:txBody>
      </p:sp>
      <p:sp>
        <p:nvSpPr>
          <p:cNvPr id="8" name="Content Placeholder 7"/>
          <p:cNvSpPr>
            <a:spLocks noGrp="1"/>
          </p:cNvSpPr>
          <p:nvPr>
            <p:ph sz="half" idx="1"/>
          </p:nvPr>
        </p:nvSpPr>
        <p:spPr/>
        <p:txBody>
          <a:bodyPr>
            <a:normAutofit fontScale="92500"/>
          </a:bodyPr>
          <a:lstStyle/>
          <a:p>
            <a:r>
              <a:rPr lang="en-US" dirty="0">
                <a:solidFill>
                  <a:schemeClr val="bg2"/>
                </a:solidFill>
              </a:rPr>
              <a:t>State agency records officers</a:t>
            </a:r>
          </a:p>
          <a:p>
            <a:pPr lvl="1"/>
            <a:r>
              <a:rPr lang="en-US" sz="2400" dirty="0">
                <a:solidFill>
                  <a:schemeClr val="bg2"/>
                </a:solidFill>
              </a:rPr>
              <a:t>Records management may only be 2% of job duties</a:t>
            </a:r>
          </a:p>
          <a:p>
            <a:r>
              <a:rPr lang="en-US" dirty="0">
                <a:solidFill>
                  <a:schemeClr val="bg2"/>
                </a:solidFill>
              </a:rPr>
              <a:t>County and municipal clerks</a:t>
            </a:r>
          </a:p>
          <a:p>
            <a:pPr lvl="1"/>
            <a:r>
              <a:rPr lang="en-US" sz="2400" dirty="0">
                <a:solidFill>
                  <a:schemeClr val="bg2"/>
                </a:solidFill>
              </a:rPr>
              <a:t>Potentially limited IT support</a:t>
            </a:r>
          </a:p>
          <a:p>
            <a:r>
              <a:rPr lang="en-US" dirty="0">
                <a:solidFill>
                  <a:schemeClr val="bg2"/>
                </a:solidFill>
              </a:rPr>
              <a:t>Manuscript collections and donors</a:t>
            </a:r>
          </a:p>
          <a:p>
            <a:pPr lvl="1"/>
            <a:r>
              <a:rPr lang="en-US" sz="2400" dirty="0">
                <a:solidFill>
                  <a:schemeClr val="bg2"/>
                </a:solidFill>
              </a:rPr>
              <a:t>Wide range of skill with technology</a:t>
            </a:r>
          </a:p>
        </p:txBody>
      </p:sp>
      <p:sp>
        <p:nvSpPr>
          <p:cNvPr id="9" name="Content Placeholder 8"/>
          <p:cNvSpPr>
            <a:spLocks noGrp="1"/>
          </p:cNvSpPr>
          <p:nvPr>
            <p:ph sz="half" idx="2"/>
          </p:nvPr>
        </p:nvSpPr>
        <p:spPr>
          <a:solidFill>
            <a:schemeClr val="accent1"/>
          </a:solidFill>
        </p:spPr>
        <p:txBody>
          <a:bodyPr anchor="ctr">
            <a:normAutofit fontScale="92500"/>
          </a:bodyPr>
          <a:lstStyle/>
          <a:p>
            <a:pPr marL="0" indent="0" algn="ctr">
              <a:buNone/>
            </a:pPr>
            <a:r>
              <a:rPr lang="en-US" sz="3600" b="1" dirty="0">
                <a:solidFill>
                  <a:schemeClr val="bg2"/>
                </a:solidFill>
              </a:rPr>
              <a:t>All the user personas have a wide variety of skill and comfort levels with technology</a:t>
            </a:r>
          </a:p>
        </p:txBody>
      </p:sp>
      <p:sp>
        <p:nvSpPr>
          <p:cNvPr id="3" name="Slide Number Placeholder 2"/>
          <p:cNvSpPr>
            <a:spLocks noGrp="1"/>
          </p:cNvSpPr>
          <p:nvPr>
            <p:ph type="sldNum" sz="quarter" idx="12"/>
          </p:nvPr>
        </p:nvSpPr>
        <p:spPr/>
        <p:txBody>
          <a:bodyPr/>
          <a:lstStyle/>
          <a:p>
            <a:fld id="{CE2919DE-2D43-4A66-BAB4-E73DD29546D8}" type="slidenum">
              <a:rPr lang="en-US" smtClean="0"/>
              <a:pPr/>
              <a:t>13</a:t>
            </a:fld>
            <a:endParaRPr lang="en-US" dirty="0"/>
          </a:p>
        </p:txBody>
      </p:sp>
    </p:spTree>
    <p:extLst>
      <p:ext uri="{BB962C8B-B14F-4D97-AF65-F5344CB8AC3E}">
        <p14:creationId xmlns:p14="http://schemas.microsoft.com/office/powerpoint/2010/main" val="596004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1353313"/>
          </a:xfrm>
        </p:spPr>
        <p:txBody>
          <a:bodyPr>
            <a:normAutofit/>
          </a:bodyPr>
          <a:lstStyle/>
          <a:p>
            <a:r>
              <a:rPr lang="en-US" dirty="0"/>
              <a:t>Break Down: Loss of Support for Exactly in 2022</a:t>
            </a:r>
            <a:endParaRPr lang="en-US" dirty="0">
              <a:solidFill>
                <a:schemeClr val="bg2"/>
              </a:solidFill>
            </a:endParaRPr>
          </a:p>
        </p:txBody>
      </p:sp>
      <p:sp>
        <p:nvSpPr>
          <p:cNvPr id="3" name="Text Placeholder 2"/>
          <p:cNvSpPr>
            <a:spLocks noGrp="1"/>
          </p:cNvSpPr>
          <p:nvPr>
            <p:ph type="body" sz="half" idx="13"/>
          </p:nvPr>
        </p:nvSpPr>
        <p:spPr>
          <a:xfrm>
            <a:off x="1818180" y="4706160"/>
            <a:ext cx="8752299" cy="548968"/>
          </a:xfrm>
        </p:spPr>
        <p:txBody>
          <a:bodyPr>
            <a:normAutofit fontScale="92500" lnSpcReduction="20000"/>
          </a:bodyPr>
          <a:lstStyle/>
          <a:p>
            <a:pPr algn="r"/>
            <a:r>
              <a:rPr lang="en-US" sz="1500" dirty="0">
                <a:solidFill>
                  <a:schemeClr val="bg2"/>
                </a:solidFill>
              </a:rPr>
              <a:t>Chris </a:t>
            </a:r>
            <a:r>
              <a:rPr lang="en-US" sz="1500" dirty="0" err="1">
                <a:solidFill>
                  <a:schemeClr val="bg2"/>
                </a:solidFill>
              </a:rPr>
              <a:t>Lacinak</a:t>
            </a:r>
            <a:r>
              <a:rPr lang="en-US" sz="1500" dirty="0">
                <a:solidFill>
                  <a:schemeClr val="bg2"/>
                </a:solidFill>
              </a:rPr>
              <a:t>, AVP CEO | September 1, 2022 | Via Exactly-Users Google Group Message </a:t>
            </a:r>
            <a:r>
              <a:rPr lang="en-US" sz="1500" dirty="0">
                <a:solidFill>
                  <a:schemeClr val="bg2"/>
                </a:solidFill>
                <a:hlinkClick r:id="rId3"/>
              </a:rPr>
              <a:t>https://groups.google.com/g/exactly-users/c/vNfPuTN2lVg</a:t>
            </a:r>
            <a:endParaRPr lang="en-US" sz="1500" dirty="0">
              <a:solidFill>
                <a:schemeClr val="bg2"/>
              </a:solidFill>
            </a:endParaRPr>
          </a:p>
          <a:p>
            <a:endParaRPr lang="en-US" dirty="0">
              <a:solidFill>
                <a:schemeClr val="bg2"/>
              </a:solidFill>
            </a:endParaRPr>
          </a:p>
        </p:txBody>
      </p:sp>
      <p:sp>
        <p:nvSpPr>
          <p:cNvPr id="4" name="Text Placeholder 3"/>
          <p:cNvSpPr>
            <a:spLocks noGrp="1"/>
          </p:cNvSpPr>
          <p:nvPr>
            <p:ph type="body" sz="half" idx="2"/>
          </p:nvPr>
        </p:nvSpPr>
        <p:spPr>
          <a:xfrm>
            <a:off x="1241328" y="2279072"/>
            <a:ext cx="9906002" cy="2110927"/>
          </a:xfrm>
        </p:spPr>
        <p:txBody>
          <a:bodyPr>
            <a:noAutofit/>
          </a:bodyPr>
          <a:lstStyle/>
          <a:p>
            <a:pPr algn="ctr"/>
            <a:r>
              <a:rPr lang="en-US" sz="2800" dirty="0">
                <a:solidFill>
                  <a:schemeClr val="bg2"/>
                </a:solidFill>
              </a:rPr>
              <a:t>“… The reality is that Exactly is now quite dated and in need of an overhaul requiring extensive resources. Continuing to offer support for the application in its current form is an exercise in using band aids and bubble gum to hold things together. …”</a:t>
            </a:r>
            <a:endParaRPr lang="en-US" sz="2800" dirty="0"/>
          </a:p>
        </p:txBody>
      </p:sp>
      <p:sp>
        <p:nvSpPr>
          <p:cNvPr id="5" name="Slide Number Placeholder 4"/>
          <p:cNvSpPr>
            <a:spLocks noGrp="1"/>
          </p:cNvSpPr>
          <p:nvPr>
            <p:ph type="sldNum" sz="quarter" idx="12"/>
          </p:nvPr>
        </p:nvSpPr>
        <p:spPr/>
        <p:txBody>
          <a:bodyPr/>
          <a:lstStyle/>
          <a:p>
            <a:fld id="{CE2919DE-2D43-4A66-BAB4-E73DD29546D8}" type="slidenum">
              <a:rPr lang="en-US" smtClean="0"/>
              <a:t>14</a:t>
            </a:fld>
            <a:endParaRPr lang="en-US"/>
          </a:p>
        </p:txBody>
      </p:sp>
    </p:spTree>
    <p:extLst>
      <p:ext uri="{BB962C8B-B14F-4D97-AF65-F5344CB8AC3E}">
        <p14:creationId xmlns:p14="http://schemas.microsoft.com/office/powerpoint/2010/main" val="1334760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Investigating Alternative Approaches</a:t>
            </a:r>
            <a:br>
              <a:rPr lang="en-US" dirty="0"/>
            </a:br>
            <a:r>
              <a:rPr lang="en-US" dirty="0"/>
              <a:t>Fall 2022-Spring 2023</a:t>
            </a:r>
          </a:p>
        </p:txBody>
      </p:sp>
      <p:sp>
        <p:nvSpPr>
          <p:cNvPr id="3" name="Content Placeholder 2"/>
          <p:cNvSpPr>
            <a:spLocks noGrp="1"/>
          </p:cNvSpPr>
          <p:nvPr>
            <p:ph sz="half" idx="1"/>
          </p:nvPr>
        </p:nvSpPr>
        <p:spPr/>
        <p:txBody>
          <a:bodyPr>
            <a:normAutofit fontScale="85000" lnSpcReduction="10000"/>
          </a:bodyPr>
          <a:lstStyle/>
          <a:p>
            <a:pPr>
              <a:spcBef>
                <a:spcPts val="1200"/>
              </a:spcBef>
              <a:spcAft>
                <a:spcPts val="1200"/>
              </a:spcAft>
            </a:pPr>
            <a:r>
              <a:rPr lang="en-US" dirty="0">
                <a:solidFill>
                  <a:schemeClr val="bg2"/>
                </a:solidFill>
              </a:rPr>
              <a:t>Easy to explain and use</a:t>
            </a:r>
          </a:p>
          <a:p>
            <a:pPr>
              <a:spcBef>
                <a:spcPts val="1200"/>
              </a:spcBef>
              <a:spcAft>
                <a:spcPts val="1200"/>
              </a:spcAft>
            </a:pPr>
            <a:r>
              <a:rPr lang="en-US" dirty="0">
                <a:solidFill>
                  <a:schemeClr val="bg2"/>
                </a:solidFill>
              </a:rPr>
              <a:t>Allow for remote contribution</a:t>
            </a:r>
          </a:p>
          <a:p>
            <a:pPr>
              <a:spcBef>
                <a:spcPts val="1200"/>
              </a:spcBef>
              <a:spcAft>
                <a:spcPts val="1200"/>
              </a:spcAft>
            </a:pPr>
            <a:r>
              <a:rPr lang="en-US" dirty="0">
                <a:solidFill>
                  <a:schemeClr val="bg2"/>
                </a:solidFill>
              </a:rPr>
              <a:t>Requires limited IT support or intervention</a:t>
            </a:r>
          </a:p>
          <a:p>
            <a:pPr>
              <a:spcBef>
                <a:spcPts val="1200"/>
              </a:spcBef>
              <a:spcAft>
                <a:spcPts val="1200"/>
              </a:spcAft>
            </a:pPr>
            <a:r>
              <a:rPr lang="en-US" dirty="0">
                <a:solidFill>
                  <a:schemeClr val="bg2"/>
                </a:solidFill>
              </a:rPr>
              <a:t>Have methods for collecting metadata and/or generate fixity information</a:t>
            </a:r>
          </a:p>
          <a:p>
            <a:pPr>
              <a:spcBef>
                <a:spcPts val="1200"/>
              </a:spcBef>
              <a:spcAft>
                <a:spcPts val="1200"/>
              </a:spcAft>
            </a:pPr>
            <a:r>
              <a:rPr lang="en-US" dirty="0">
                <a:solidFill>
                  <a:schemeClr val="bg2"/>
                </a:solidFill>
              </a:rPr>
              <a:t>Ability to handle large data transfers</a:t>
            </a:r>
          </a:p>
        </p:txBody>
      </p:sp>
      <p:sp>
        <p:nvSpPr>
          <p:cNvPr id="5" name="Slide Number Placeholder 4"/>
          <p:cNvSpPr>
            <a:spLocks noGrp="1"/>
          </p:cNvSpPr>
          <p:nvPr>
            <p:ph type="sldNum" sz="quarter" idx="12"/>
          </p:nvPr>
        </p:nvSpPr>
        <p:spPr/>
        <p:txBody>
          <a:bodyPr/>
          <a:lstStyle/>
          <a:p>
            <a:fld id="{CE2919DE-2D43-4A66-BAB4-E73DD29546D8}" type="slidenum">
              <a:rPr lang="en-US" smtClean="0"/>
              <a:t>15</a:t>
            </a:fld>
            <a:endParaRPr lang="en-US"/>
          </a:p>
        </p:txBody>
      </p:sp>
      <p:pic>
        <p:nvPicPr>
          <p:cNvPr id="6" name="Content Placeholder 6"/>
          <p:cNvPicPr>
            <a:picLocks noGrp="1" noChangeAspect="1"/>
          </p:cNvPicPr>
          <p:nvPr>
            <p:ph sz="quarter" idx="4294967295"/>
          </p:nvPr>
        </p:nvPicPr>
        <p:blipFill>
          <a:blip r:embed="rId3"/>
          <a:stretch>
            <a:fillRect/>
          </a:stretch>
        </p:blipFill>
        <p:spPr>
          <a:xfrm>
            <a:off x="6525249" y="2316677"/>
            <a:ext cx="4651651" cy="3133616"/>
          </a:xfrm>
          <a:prstGeom prst="round2DiagRect">
            <a:avLst>
              <a:gd name="adj1" fmla="val 16667"/>
              <a:gd name="adj2" fmla="val 0"/>
            </a:avLst>
          </a:prstGeom>
          <a:ln w="19050" cap="sq">
            <a:solidFill>
              <a:schemeClr val="tx2">
                <a:lumMod val="60000"/>
                <a:lumOff val="40000"/>
              </a:schemeClr>
            </a:solidFill>
            <a:miter lim="800000"/>
          </a:ln>
          <a:effectLst>
            <a:outerShdw blurRad="254000" algn="tl" rotWithShape="0">
              <a:srgbClr val="000000">
                <a:alpha val="43000"/>
              </a:srgbClr>
            </a:outerShdw>
          </a:effectLst>
        </p:spPr>
      </p:pic>
      <p:sp>
        <p:nvSpPr>
          <p:cNvPr id="7" name="TextBox 4"/>
          <p:cNvSpPr txBox="1">
            <a:spLocks noChangeArrowheads="1"/>
          </p:cNvSpPr>
          <p:nvPr/>
        </p:nvSpPr>
        <p:spPr bwMode="auto">
          <a:xfrm>
            <a:off x="6525249" y="5483423"/>
            <a:ext cx="46516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eaLnBrk="1" hangingPunct="1"/>
            <a:r>
              <a:rPr lang="en-US" altLang="en-US" sz="1400" dirty="0">
                <a:solidFill>
                  <a:schemeClr val="bg2"/>
                </a:solidFill>
                <a:latin typeface="+mn-lt"/>
              </a:rPr>
              <a:t>WHS Image ID 95738  </a:t>
            </a:r>
          </a:p>
        </p:txBody>
      </p:sp>
    </p:spTree>
    <p:extLst>
      <p:ext uri="{BB962C8B-B14F-4D97-AF65-F5344CB8AC3E}">
        <p14:creationId xmlns:p14="http://schemas.microsoft.com/office/powerpoint/2010/main" val="3443766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1413" y="618518"/>
            <a:ext cx="9905998" cy="637258"/>
          </a:xfrm>
        </p:spPr>
        <p:txBody>
          <a:bodyPr/>
          <a:lstStyle/>
          <a:p>
            <a:r>
              <a:rPr lang="en-US" dirty="0"/>
              <a:t>External Media</a:t>
            </a:r>
          </a:p>
        </p:txBody>
      </p:sp>
      <p:sp>
        <p:nvSpPr>
          <p:cNvPr id="7" name="Content Placeholder 6"/>
          <p:cNvSpPr>
            <a:spLocks noGrp="1"/>
          </p:cNvSpPr>
          <p:nvPr>
            <p:ph sz="half" idx="2"/>
          </p:nvPr>
        </p:nvSpPr>
        <p:spPr>
          <a:xfrm>
            <a:off x="6172200" y="947855"/>
            <a:ext cx="4875211" cy="5430272"/>
          </a:xfrm>
        </p:spPr>
        <p:txBody>
          <a:bodyPr>
            <a:noAutofit/>
          </a:bodyPr>
          <a:lstStyle/>
          <a:p>
            <a:pPr marL="0" indent="0">
              <a:buNone/>
            </a:pPr>
            <a:r>
              <a:rPr lang="en-US" sz="2000" b="1" dirty="0">
                <a:solidFill>
                  <a:schemeClr val="bg2"/>
                </a:solidFill>
              </a:rPr>
              <a:t>Pros</a:t>
            </a:r>
          </a:p>
          <a:p>
            <a:pPr marL="342900" indent="-342900"/>
            <a:r>
              <a:rPr lang="en-US" sz="2000" dirty="0">
                <a:solidFill>
                  <a:schemeClr val="bg2"/>
                </a:solidFill>
              </a:rPr>
              <a:t>Established procedure</a:t>
            </a:r>
          </a:p>
          <a:p>
            <a:pPr marL="342900" indent="-342900"/>
            <a:r>
              <a:rPr lang="en-US" sz="2000" dirty="0">
                <a:solidFill>
                  <a:schemeClr val="bg2"/>
                </a:solidFill>
              </a:rPr>
              <a:t>Easy to explain</a:t>
            </a:r>
          </a:p>
          <a:p>
            <a:pPr marL="342900" indent="-342900"/>
            <a:r>
              <a:rPr lang="en-US" sz="2000" dirty="0">
                <a:solidFill>
                  <a:schemeClr val="bg2"/>
                </a:solidFill>
              </a:rPr>
              <a:t>Rarely need IT support</a:t>
            </a:r>
          </a:p>
          <a:p>
            <a:pPr marL="342900" indent="-342900"/>
            <a:r>
              <a:rPr lang="en-US" sz="2000" dirty="0">
                <a:solidFill>
                  <a:schemeClr val="bg2"/>
                </a:solidFill>
              </a:rPr>
              <a:t>Handles large data transfers</a:t>
            </a:r>
          </a:p>
          <a:p>
            <a:pPr marL="0" indent="0">
              <a:buNone/>
            </a:pPr>
            <a:r>
              <a:rPr lang="en-US" sz="2000" b="1" dirty="0">
                <a:solidFill>
                  <a:schemeClr val="bg2"/>
                </a:solidFill>
              </a:rPr>
              <a:t>Cons</a:t>
            </a:r>
          </a:p>
          <a:p>
            <a:pPr marL="342900" indent="-342900"/>
            <a:r>
              <a:rPr lang="en-US" sz="2000" dirty="0">
                <a:solidFill>
                  <a:schemeClr val="bg2"/>
                </a:solidFill>
              </a:rPr>
              <a:t>No remote contributions</a:t>
            </a:r>
          </a:p>
          <a:p>
            <a:pPr marL="342900" indent="-342900"/>
            <a:r>
              <a:rPr lang="en-US" sz="2000" dirty="0">
                <a:solidFill>
                  <a:schemeClr val="bg2"/>
                </a:solidFill>
              </a:rPr>
              <a:t>Possible security issues </a:t>
            </a:r>
          </a:p>
          <a:p>
            <a:pPr marL="342900" indent="-342900"/>
            <a:r>
              <a:rPr lang="en-US" sz="2000" dirty="0">
                <a:solidFill>
                  <a:schemeClr val="bg2"/>
                </a:solidFill>
              </a:rPr>
              <a:t>A lot to manage and track</a:t>
            </a:r>
          </a:p>
          <a:p>
            <a:pPr marL="342900" indent="-342900"/>
            <a:r>
              <a:rPr lang="en-US" sz="2000" dirty="0">
                <a:solidFill>
                  <a:schemeClr val="bg2"/>
                </a:solidFill>
              </a:rPr>
              <a:t>Additional steps for metadata and fixity generation</a:t>
            </a:r>
          </a:p>
        </p:txBody>
      </p:sp>
      <p:sp>
        <p:nvSpPr>
          <p:cNvPr id="4" name="Slide Number Placeholder 3"/>
          <p:cNvSpPr>
            <a:spLocks noGrp="1"/>
          </p:cNvSpPr>
          <p:nvPr>
            <p:ph type="sldNum" sz="quarter" idx="12"/>
          </p:nvPr>
        </p:nvSpPr>
        <p:spPr/>
        <p:txBody>
          <a:bodyPr/>
          <a:lstStyle/>
          <a:p>
            <a:fld id="{CE2919DE-2D43-4A66-BAB4-E73DD29546D8}" type="slidenum">
              <a:rPr lang="en-US" smtClean="0"/>
              <a:pPr/>
              <a:t>16</a:t>
            </a:fld>
            <a:endParaRPr lang="en-US" dirty="0"/>
          </a:p>
        </p:txBody>
      </p:sp>
      <p:pic>
        <p:nvPicPr>
          <p:cNvPr id="8" name="Content Placeholder 5"/>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1141413" y="1991519"/>
            <a:ext cx="4589462" cy="3442096"/>
          </a:xfrm>
          <a:prstGeom prst="round2DiagRect">
            <a:avLst>
              <a:gd name="adj1" fmla="val 16667"/>
              <a:gd name="adj2" fmla="val 0"/>
            </a:avLst>
          </a:prstGeom>
          <a:ln w="19050" cap="sq">
            <a:solidFill>
              <a:schemeClr val="tx2">
                <a:lumMod val="60000"/>
                <a:lumOff val="4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43505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1413" y="618518"/>
            <a:ext cx="9905998" cy="637258"/>
          </a:xfrm>
        </p:spPr>
        <p:txBody>
          <a:bodyPr/>
          <a:lstStyle/>
          <a:p>
            <a:r>
              <a:rPr lang="en-US" dirty="0"/>
              <a:t>Cloud Based Tools</a:t>
            </a:r>
          </a:p>
        </p:txBody>
      </p:sp>
      <p:sp>
        <p:nvSpPr>
          <p:cNvPr id="7" name="Content Placeholder 6"/>
          <p:cNvSpPr>
            <a:spLocks noGrp="1"/>
          </p:cNvSpPr>
          <p:nvPr>
            <p:ph sz="half" idx="2"/>
          </p:nvPr>
        </p:nvSpPr>
        <p:spPr>
          <a:xfrm>
            <a:off x="1319784" y="1255776"/>
            <a:ext cx="4875211" cy="5122351"/>
          </a:xfrm>
        </p:spPr>
        <p:txBody>
          <a:bodyPr>
            <a:noAutofit/>
          </a:bodyPr>
          <a:lstStyle/>
          <a:p>
            <a:pPr marL="0" indent="0">
              <a:buNone/>
            </a:pPr>
            <a:r>
              <a:rPr lang="en-US" sz="1800" b="1" dirty="0">
                <a:solidFill>
                  <a:schemeClr val="bg2"/>
                </a:solidFill>
              </a:rPr>
              <a:t>Pros</a:t>
            </a:r>
          </a:p>
          <a:p>
            <a:r>
              <a:rPr lang="en-US" sz="1800" dirty="0">
                <a:solidFill>
                  <a:schemeClr val="bg2"/>
                </a:solidFill>
              </a:rPr>
              <a:t>Remote contribution</a:t>
            </a:r>
          </a:p>
          <a:p>
            <a:r>
              <a:rPr lang="en-US" sz="1800" dirty="0">
                <a:solidFill>
                  <a:schemeClr val="bg2"/>
                </a:solidFill>
              </a:rPr>
              <a:t>Understandable to the novice user</a:t>
            </a:r>
          </a:p>
          <a:p>
            <a:r>
              <a:rPr lang="en-US" sz="1800" dirty="0">
                <a:solidFill>
                  <a:schemeClr val="bg2"/>
                </a:solidFill>
              </a:rPr>
              <a:t>Set up links or landing pages for contributions</a:t>
            </a:r>
          </a:p>
          <a:p>
            <a:r>
              <a:rPr lang="en-US" sz="1800" dirty="0">
                <a:solidFill>
                  <a:schemeClr val="bg2"/>
                </a:solidFill>
              </a:rPr>
              <a:t>Might not need IT support</a:t>
            </a:r>
          </a:p>
          <a:p>
            <a:r>
              <a:rPr lang="en-US" sz="1800" dirty="0">
                <a:solidFill>
                  <a:schemeClr val="bg2"/>
                </a:solidFill>
              </a:rPr>
              <a:t>Potentially handles large data transfers</a:t>
            </a:r>
          </a:p>
          <a:p>
            <a:pPr marL="0" indent="0">
              <a:buNone/>
            </a:pPr>
            <a:r>
              <a:rPr lang="en-US" sz="1800" b="1" dirty="0">
                <a:solidFill>
                  <a:schemeClr val="bg2"/>
                </a:solidFill>
              </a:rPr>
              <a:t>Cons</a:t>
            </a:r>
          </a:p>
          <a:p>
            <a:r>
              <a:rPr lang="en-US" sz="1800" dirty="0">
                <a:solidFill>
                  <a:schemeClr val="bg2"/>
                </a:solidFill>
              </a:rPr>
              <a:t>Might need IT support</a:t>
            </a:r>
          </a:p>
          <a:p>
            <a:r>
              <a:rPr lang="en-US" sz="1800" dirty="0">
                <a:solidFill>
                  <a:schemeClr val="bg2"/>
                </a:solidFill>
              </a:rPr>
              <a:t>May change metadata information, such as date and time</a:t>
            </a:r>
          </a:p>
          <a:p>
            <a:r>
              <a:rPr lang="en-US" sz="1800" dirty="0">
                <a:solidFill>
                  <a:schemeClr val="bg2"/>
                </a:solidFill>
              </a:rPr>
              <a:t>Potential security issues with some IT departments</a:t>
            </a:r>
          </a:p>
        </p:txBody>
      </p:sp>
      <p:sp>
        <p:nvSpPr>
          <p:cNvPr id="4" name="Slide Number Placeholder 3"/>
          <p:cNvSpPr>
            <a:spLocks noGrp="1"/>
          </p:cNvSpPr>
          <p:nvPr>
            <p:ph type="sldNum" sz="quarter" idx="12"/>
          </p:nvPr>
        </p:nvSpPr>
        <p:spPr/>
        <p:txBody>
          <a:bodyPr/>
          <a:lstStyle/>
          <a:p>
            <a:fld id="{CE2919DE-2D43-4A66-BAB4-E73DD29546D8}" type="slidenum">
              <a:rPr lang="en-US" smtClean="0"/>
              <a:pPr/>
              <a:t>17</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7088" y="1406010"/>
            <a:ext cx="1718190" cy="171819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0692" y="3924328"/>
            <a:ext cx="1679532" cy="156207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9400" y="1444110"/>
            <a:ext cx="2377837" cy="127622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0400" y="3733800"/>
            <a:ext cx="1752600" cy="1752600"/>
          </a:xfrm>
          <a:prstGeom prst="rect">
            <a:avLst/>
          </a:prstGeom>
        </p:spPr>
      </p:pic>
    </p:spTree>
    <p:extLst>
      <p:ext uri="{BB962C8B-B14F-4D97-AF65-F5344CB8AC3E}">
        <p14:creationId xmlns:p14="http://schemas.microsoft.com/office/powerpoint/2010/main" val="4211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1413" y="618518"/>
            <a:ext cx="9905998" cy="637258"/>
          </a:xfrm>
        </p:spPr>
        <p:txBody>
          <a:bodyPr/>
          <a:lstStyle/>
          <a:p>
            <a:r>
              <a:rPr lang="en-US" dirty="0"/>
              <a:t>SFTPs</a:t>
            </a:r>
          </a:p>
        </p:txBody>
      </p:sp>
      <p:sp>
        <p:nvSpPr>
          <p:cNvPr id="7" name="Content Placeholder 6"/>
          <p:cNvSpPr>
            <a:spLocks noGrp="1"/>
          </p:cNvSpPr>
          <p:nvPr>
            <p:ph sz="half" idx="2"/>
          </p:nvPr>
        </p:nvSpPr>
        <p:spPr>
          <a:xfrm>
            <a:off x="6172200" y="1255775"/>
            <a:ext cx="4875211" cy="5122351"/>
          </a:xfrm>
        </p:spPr>
        <p:txBody>
          <a:bodyPr>
            <a:noAutofit/>
          </a:bodyPr>
          <a:lstStyle/>
          <a:p>
            <a:pPr marL="0" indent="0">
              <a:buNone/>
            </a:pPr>
            <a:r>
              <a:rPr lang="en-US" sz="2000" b="1" dirty="0">
                <a:solidFill>
                  <a:schemeClr val="bg2"/>
                </a:solidFill>
              </a:rPr>
              <a:t>Pros</a:t>
            </a:r>
          </a:p>
          <a:p>
            <a:pPr marL="342900" indent="-342900"/>
            <a:r>
              <a:rPr lang="en-US" sz="2000" dirty="0">
                <a:solidFill>
                  <a:schemeClr val="bg2"/>
                </a:solidFill>
              </a:rPr>
              <a:t>Remote contribution</a:t>
            </a:r>
          </a:p>
          <a:p>
            <a:pPr marL="342900" indent="-342900"/>
            <a:r>
              <a:rPr lang="en-US" sz="2000" dirty="0">
                <a:solidFill>
                  <a:schemeClr val="bg2"/>
                </a:solidFill>
              </a:rPr>
              <a:t>Relatively easy to set up</a:t>
            </a:r>
          </a:p>
          <a:p>
            <a:pPr marL="342900" indent="-342900"/>
            <a:r>
              <a:rPr lang="en-US" sz="2000" dirty="0">
                <a:solidFill>
                  <a:schemeClr val="bg2"/>
                </a:solidFill>
              </a:rPr>
              <a:t>More acceptable to external IT</a:t>
            </a:r>
          </a:p>
          <a:p>
            <a:pPr marL="342900" indent="-342900"/>
            <a:r>
              <a:rPr lang="en-US" sz="2000" dirty="0">
                <a:solidFill>
                  <a:schemeClr val="bg2"/>
                </a:solidFill>
              </a:rPr>
              <a:t>Does not change metadata information, such as time and date</a:t>
            </a:r>
          </a:p>
          <a:p>
            <a:pPr marL="342900" indent="-342900"/>
            <a:r>
              <a:rPr lang="en-US" sz="2000" dirty="0">
                <a:solidFill>
                  <a:schemeClr val="bg2"/>
                </a:solidFill>
              </a:rPr>
              <a:t>Handles large data transfers</a:t>
            </a:r>
          </a:p>
          <a:p>
            <a:pPr marL="0" indent="0">
              <a:buNone/>
            </a:pPr>
            <a:r>
              <a:rPr lang="en-US" sz="2000" b="1" dirty="0">
                <a:solidFill>
                  <a:schemeClr val="bg2"/>
                </a:solidFill>
              </a:rPr>
              <a:t>Cons</a:t>
            </a:r>
          </a:p>
          <a:p>
            <a:pPr marL="342900" indent="-342900"/>
            <a:r>
              <a:rPr lang="en-US" sz="2000" dirty="0">
                <a:solidFill>
                  <a:schemeClr val="bg2"/>
                </a:solidFill>
              </a:rPr>
              <a:t>Reliant on IT to manage</a:t>
            </a:r>
          </a:p>
          <a:p>
            <a:pPr marL="342900" indent="-342900"/>
            <a:r>
              <a:rPr lang="en-US" sz="2000" dirty="0">
                <a:solidFill>
                  <a:schemeClr val="bg2"/>
                </a:solidFill>
              </a:rPr>
              <a:t>Slightly more difficult to explain to a less technical user</a:t>
            </a:r>
          </a:p>
        </p:txBody>
      </p:sp>
      <p:sp>
        <p:nvSpPr>
          <p:cNvPr id="4" name="Slide Number Placeholder 3"/>
          <p:cNvSpPr>
            <a:spLocks noGrp="1"/>
          </p:cNvSpPr>
          <p:nvPr>
            <p:ph type="sldNum" sz="quarter" idx="12"/>
          </p:nvPr>
        </p:nvSpPr>
        <p:spPr/>
        <p:txBody>
          <a:bodyPr/>
          <a:lstStyle/>
          <a:p>
            <a:fld id="{CE2919DE-2D43-4A66-BAB4-E73DD29546D8}" type="slidenum">
              <a:rPr lang="en-US" smtClean="0"/>
              <a:pPr/>
              <a:t>18</a:t>
            </a:fld>
            <a:endParaRPr lang="en-US" dirty="0"/>
          </a:p>
        </p:txBody>
      </p:sp>
      <p:pic>
        <p:nvPicPr>
          <p:cNvPr id="6" name="Content Placeholder 5"/>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1141413" y="2070418"/>
            <a:ext cx="4829079" cy="3123374"/>
          </a:xfrm>
          <a:prstGeom prst="rect">
            <a:avLst/>
          </a:prstGeom>
          <a:ln w="19050">
            <a:solidFill>
              <a:schemeClr val="tx1"/>
            </a:solidFill>
          </a:ln>
        </p:spPr>
      </p:pic>
    </p:spTree>
    <p:extLst>
      <p:ext uri="{BB962C8B-B14F-4D97-AF65-F5344CB8AC3E}">
        <p14:creationId xmlns:p14="http://schemas.microsoft.com/office/powerpoint/2010/main" val="1308581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2919DE-2D43-4A66-BAB4-E73DD29546D8}" type="slidenum">
              <a:rPr lang="en-US" smtClean="0"/>
              <a:pPr/>
              <a:t>19</a:t>
            </a:fld>
            <a:endParaRPr lang="en-US" dirty="0"/>
          </a:p>
        </p:txBody>
      </p:sp>
      <p:sp>
        <p:nvSpPr>
          <p:cNvPr id="3" name="Content Placeholder 3"/>
          <p:cNvSpPr txBox="1">
            <a:spLocks/>
          </p:cNvSpPr>
          <p:nvPr/>
        </p:nvSpPr>
        <p:spPr>
          <a:xfrm>
            <a:off x="609600" y="457200"/>
            <a:ext cx="10972800" cy="5266944"/>
          </a:xfrm>
          <a:prstGeom prst="rect">
            <a:avLst/>
          </a:prstGeom>
        </p:spPr>
        <p:txBody>
          <a:bodyPr anchor="ct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chemeClr val="bg2"/>
                </a:solidFill>
              </a:rPr>
              <a:t>But what about fixity? Directory manifests? </a:t>
            </a:r>
          </a:p>
          <a:p>
            <a:pPr marL="0" indent="0" algn="ctr">
              <a:buFont typeface="Arial" panose="020B0604020202020204" pitchFamily="34" charset="0"/>
              <a:buNone/>
            </a:pPr>
            <a:r>
              <a:rPr lang="en-US" sz="4000" dirty="0">
                <a:solidFill>
                  <a:schemeClr val="bg2"/>
                </a:solidFill>
              </a:rPr>
              <a:t>Proof that what some one intended to give us is what we received?</a:t>
            </a:r>
          </a:p>
        </p:txBody>
      </p:sp>
    </p:spTree>
    <p:extLst>
      <p:ext uri="{BB962C8B-B14F-4D97-AF65-F5344CB8AC3E}">
        <p14:creationId xmlns:p14="http://schemas.microsoft.com/office/powerpoint/2010/main" val="2935617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925E4-22EC-479C-BAEC-A7D8DB2A0640}"/>
              </a:ext>
            </a:extLst>
          </p:cNvPr>
          <p:cNvSpPr>
            <a:spLocks noGrp="1"/>
          </p:cNvSpPr>
          <p:nvPr>
            <p:ph type="title"/>
          </p:nvPr>
        </p:nvSpPr>
        <p:spPr>
          <a:xfrm>
            <a:off x="1415305" y="1138299"/>
            <a:ext cx="2743310" cy="4255025"/>
          </a:xfrm>
        </p:spPr>
        <p:txBody>
          <a:bodyPr>
            <a:normAutofit/>
          </a:bodyPr>
          <a:lstStyle/>
          <a:p>
            <a:r>
              <a:rPr lang="en-US" dirty="0">
                <a:solidFill>
                  <a:srgbClr val="FFFFFF"/>
                </a:solidFill>
              </a:rPr>
              <a:t>Welcome!</a:t>
            </a:r>
          </a:p>
        </p:txBody>
      </p:sp>
      <p:sp>
        <p:nvSpPr>
          <p:cNvPr id="6" name="Slide Number Placeholder 5">
            <a:extLst>
              <a:ext uri="{FF2B5EF4-FFF2-40B4-BE49-F238E27FC236}">
                <a16:creationId xmlns:a16="http://schemas.microsoft.com/office/drawing/2014/main" id="{628D9E17-789F-467B-8542-175795EE7327}"/>
              </a:ext>
            </a:extLst>
          </p:cNvPr>
          <p:cNvSpPr>
            <a:spLocks noGrp="1"/>
          </p:cNvSpPr>
          <p:nvPr>
            <p:ph type="sldNum" sz="quarter" idx="12"/>
          </p:nvPr>
        </p:nvSpPr>
        <p:spPr/>
        <p:txBody>
          <a:bodyPr/>
          <a:lstStyle/>
          <a:p>
            <a:fld id="{CE2919DE-2D43-4A66-BAB4-E73DD29546D8}" type="slidenum">
              <a:rPr lang="en-US" smtClean="0"/>
              <a:t>2</a:t>
            </a:fld>
            <a:endParaRPr lang="en-US"/>
          </a:p>
        </p:txBody>
      </p:sp>
      <p:graphicFrame>
        <p:nvGraphicFramePr>
          <p:cNvPr id="3" name="Diagram 2" descr="A listing of Upcoming SERI webinars, general electronic records events, and CoSA's online resources." title="Upcoming Events and Resources"/>
          <p:cNvGraphicFramePr/>
          <p:nvPr>
            <p:extLst>
              <p:ext uri="{D42A27DB-BD31-4B8C-83A1-F6EECF244321}">
                <p14:modId xmlns:p14="http://schemas.microsoft.com/office/powerpoint/2010/main" val="3150916167"/>
              </p:ext>
            </p:extLst>
          </p:nvPr>
        </p:nvGraphicFramePr>
        <p:xfrm>
          <a:off x="4545878" y="1145412"/>
          <a:ext cx="6963370" cy="4492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412396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1412" y="26835"/>
            <a:ext cx="9905998" cy="1478570"/>
          </a:xfrm>
        </p:spPr>
        <p:txBody>
          <a:bodyPr/>
          <a:lstStyle/>
          <a:p>
            <a:r>
              <a:rPr lang="en-US" dirty="0"/>
              <a:t>Individual Desktop Tools</a:t>
            </a:r>
          </a:p>
        </p:txBody>
      </p:sp>
      <p:sp>
        <p:nvSpPr>
          <p:cNvPr id="4" name="Content Placeholder 3"/>
          <p:cNvSpPr>
            <a:spLocks noGrp="1"/>
          </p:cNvSpPr>
          <p:nvPr>
            <p:ph sz="half" idx="1"/>
          </p:nvPr>
        </p:nvSpPr>
        <p:spPr>
          <a:xfrm>
            <a:off x="1141410" y="1505405"/>
            <a:ext cx="4878389" cy="4285795"/>
          </a:xfrm>
        </p:spPr>
        <p:txBody>
          <a:bodyPr anchor="ctr">
            <a:noAutofit/>
          </a:bodyPr>
          <a:lstStyle/>
          <a:p>
            <a:pPr marL="0" indent="0">
              <a:buNone/>
            </a:pPr>
            <a:r>
              <a:rPr lang="en-US" sz="2000" b="1" dirty="0">
                <a:solidFill>
                  <a:schemeClr val="bg2"/>
                </a:solidFill>
              </a:rPr>
              <a:t>Pros</a:t>
            </a:r>
          </a:p>
          <a:p>
            <a:pPr marL="342900" indent="-342900"/>
            <a:r>
              <a:rPr lang="en-US" sz="2000" dirty="0">
                <a:solidFill>
                  <a:schemeClr val="bg2"/>
                </a:solidFill>
              </a:rPr>
              <a:t>Generates metadata and fixity</a:t>
            </a:r>
          </a:p>
          <a:p>
            <a:pPr marL="342900" indent="-342900"/>
            <a:r>
              <a:rPr lang="en-US" sz="2000" dirty="0">
                <a:solidFill>
                  <a:schemeClr val="bg2"/>
                </a:solidFill>
              </a:rPr>
              <a:t>Limited need for IT support</a:t>
            </a:r>
          </a:p>
          <a:p>
            <a:pPr marL="342900" indent="-342900"/>
            <a:r>
              <a:rPr lang="en-US" sz="2000" dirty="0">
                <a:solidFill>
                  <a:schemeClr val="bg2"/>
                </a:solidFill>
              </a:rPr>
              <a:t>Handles large amounts of data</a:t>
            </a:r>
          </a:p>
          <a:p>
            <a:pPr marL="0" indent="0">
              <a:buNone/>
            </a:pPr>
            <a:r>
              <a:rPr lang="en-US" sz="2000" b="1" dirty="0">
                <a:solidFill>
                  <a:schemeClr val="bg2"/>
                </a:solidFill>
              </a:rPr>
              <a:t>Cons</a:t>
            </a:r>
          </a:p>
          <a:p>
            <a:pPr marL="342900" indent="-342900"/>
            <a:r>
              <a:rPr lang="en-US" sz="2000" dirty="0">
                <a:solidFill>
                  <a:schemeClr val="bg2"/>
                </a:solidFill>
              </a:rPr>
              <a:t>Not a method for transfer</a:t>
            </a:r>
          </a:p>
          <a:p>
            <a:pPr marL="342900" indent="-342900"/>
            <a:r>
              <a:rPr lang="en-US" sz="2000" dirty="0">
                <a:solidFill>
                  <a:schemeClr val="bg2"/>
                </a:solidFill>
              </a:rPr>
              <a:t>Harder to navigate for novice users</a:t>
            </a:r>
          </a:p>
          <a:p>
            <a:pPr marL="342900" indent="-342900"/>
            <a:r>
              <a:rPr lang="en-US" sz="2000" dirty="0">
                <a:solidFill>
                  <a:schemeClr val="bg2"/>
                </a:solidFill>
              </a:rPr>
              <a:t>Extra steps and multiple interfaces</a:t>
            </a:r>
          </a:p>
        </p:txBody>
      </p:sp>
      <p:sp>
        <p:nvSpPr>
          <p:cNvPr id="5" name="Content Placeholder 4"/>
          <p:cNvSpPr>
            <a:spLocks noGrp="1"/>
          </p:cNvSpPr>
          <p:nvPr>
            <p:ph sz="half" idx="2"/>
          </p:nvPr>
        </p:nvSpPr>
        <p:spPr>
          <a:xfrm>
            <a:off x="5164781" y="5791200"/>
            <a:ext cx="6644361" cy="483590"/>
          </a:xfrm>
        </p:spPr>
        <p:txBody>
          <a:bodyPr>
            <a:normAutofit fontScale="70000" lnSpcReduction="20000"/>
          </a:bodyPr>
          <a:lstStyle/>
          <a:p>
            <a:pPr marL="0" indent="0">
              <a:buNone/>
            </a:pPr>
            <a:r>
              <a:rPr lang="en-US" dirty="0" err="1"/>
              <a:t>ExactFile</a:t>
            </a:r>
            <a:r>
              <a:rPr lang="en-US" dirty="0"/>
              <a:t> (</a:t>
            </a:r>
            <a:r>
              <a:rPr lang="en-US" dirty="0">
                <a:hlinkClick r:id="rId3"/>
              </a:rPr>
              <a:t>https://www.exactfile.com/</a:t>
            </a:r>
            <a:r>
              <a:rPr lang="en-US" dirty="0"/>
              <a:t>) and Windows Command Prompt</a:t>
            </a:r>
            <a:endParaRPr lang="en-US" u="sng" dirty="0"/>
          </a:p>
        </p:txBody>
      </p:sp>
      <p:sp>
        <p:nvSpPr>
          <p:cNvPr id="2" name="Slide Number Placeholder 1"/>
          <p:cNvSpPr>
            <a:spLocks noGrp="1"/>
          </p:cNvSpPr>
          <p:nvPr>
            <p:ph type="sldNum" sz="quarter" idx="12"/>
          </p:nvPr>
        </p:nvSpPr>
        <p:spPr/>
        <p:txBody>
          <a:bodyPr/>
          <a:lstStyle/>
          <a:p>
            <a:fld id="{CE2919DE-2D43-4A66-BAB4-E73DD29546D8}" type="slidenum">
              <a:rPr lang="en-US" smtClean="0"/>
              <a:pPr/>
              <a:t>20</a:t>
            </a:fld>
            <a:endParaRPr lang="en-US"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1190" y="1219200"/>
            <a:ext cx="4607013" cy="36357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3239987"/>
            <a:ext cx="3427412" cy="22106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13048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FileLister</a:t>
            </a:r>
            <a:r>
              <a:rPr lang="en-US" dirty="0"/>
              <a:t> by NARA</a:t>
            </a:r>
          </a:p>
        </p:txBody>
      </p:sp>
      <p:sp>
        <p:nvSpPr>
          <p:cNvPr id="4" name="Content Placeholder 3"/>
          <p:cNvSpPr>
            <a:spLocks noGrp="1"/>
          </p:cNvSpPr>
          <p:nvPr>
            <p:ph sz="half" idx="2"/>
          </p:nvPr>
        </p:nvSpPr>
        <p:spPr>
          <a:xfrm>
            <a:off x="6172200" y="1282389"/>
            <a:ext cx="4875211" cy="4873083"/>
          </a:xfrm>
        </p:spPr>
        <p:txBody>
          <a:bodyPr>
            <a:normAutofit fontScale="85000" lnSpcReduction="20000"/>
          </a:bodyPr>
          <a:lstStyle/>
          <a:p>
            <a:pPr marL="0" indent="0">
              <a:buNone/>
            </a:pPr>
            <a:r>
              <a:rPr lang="en-US" b="1" dirty="0">
                <a:solidFill>
                  <a:schemeClr val="bg2"/>
                </a:solidFill>
              </a:rPr>
              <a:t>Pros</a:t>
            </a:r>
          </a:p>
          <a:p>
            <a:pPr marL="342900" indent="-342900"/>
            <a:r>
              <a:rPr lang="en-US" dirty="0">
                <a:solidFill>
                  <a:schemeClr val="bg2"/>
                </a:solidFill>
              </a:rPr>
              <a:t>One tool</a:t>
            </a:r>
          </a:p>
          <a:p>
            <a:pPr marL="342900" indent="-342900"/>
            <a:r>
              <a:rPr lang="en-US" dirty="0">
                <a:solidFill>
                  <a:schemeClr val="bg2"/>
                </a:solidFill>
              </a:rPr>
              <a:t>Gathers metadata and fixity</a:t>
            </a:r>
          </a:p>
          <a:p>
            <a:pPr marL="342900" indent="-342900"/>
            <a:r>
              <a:rPr lang="en-US" dirty="0">
                <a:solidFill>
                  <a:schemeClr val="bg2"/>
                </a:solidFill>
              </a:rPr>
              <a:t>Easy to use and explain</a:t>
            </a:r>
          </a:p>
          <a:p>
            <a:pPr marL="342900" indent="-342900"/>
            <a:r>
              <a:rPr lang="en-US" dirty="0">
                <a:solidFill>
                  <a:schemeClr val="bg2"/>
                </a:solidFill>
              </a:rPr>
              <a:t>Does not require installation or administrative privileges to use</a:t>
            </a:r>
          </a:p>
          <a:p>
            <a:pPr marL="342900" indent="-342900"/>
            <a:r>
              <a:rPr lang="en-US" dirty="0">
                <a:solidFill>
                  <a:schemeClr val="bg2"/>
                </a:solidFill>
              </a:rPr>
              <a:t>Limited need for IT support</a:t>
            </a:r>
          </a:p>
          <a:p>
            <a:pPr marL="342900" indent="-342900"/>
            <a:r>
              <a:rPr lang="en-US" dirty="0">
                <a:solidFill>
                  <a:schemeClr val="bg2"/>
                </a:solidFill>
              </a:rPr>
              <a:t>Seems to handle large amounts of data</a:t>
            </a:r>
          </a:p>
          <a:p>
            <a:pPr marL="0" indent="0">
              <a:buNone/>
            </a:pPr>
            <a:r>
              <a:rPr lang="en-US" b="1" dirty="0">
                <a:solidFill>
                  <a:schemeClr val="bg2"/>
                </a:solidFill>
              </a:rPr>
              <a:t>Cons</a:t>
            </a:r>
          </a:p>
          <a:p>
            <a:pPr marL="342900" indent="-342900"/>
            <a:r>
              <a:rPr lang="en-US" dirty="0">
                <a:solidFill>
                  <a:schemeClr val="bg2"/>
                </a:solidFill>
              </a:rPr>
              <a:t>Not a method for transfer</a:t>
            </a:r>
          </a:p>
          <a:p>
            <a:pPr marL="342900" indent="-342900"/>
            <a:r>
              <a:rPr lang="en-US" dirty="0">
                <a:solidFill>
                  <a:schemeClr val="bg2"/>
                </a:solidFill>
              </a:rPr>
              <a:t>Java based tool</a:t>
            </a:r>
          </a:p>
        </p:txBody>
      </p:sp>
      <p:sp>
        <p:nvSpPr>
          <p:cNvPr id="5" name="Slide Number Placeholder 4"/>
          <p:cNvSpPr>
            <a:spLocks noGrp="1"/>
          </p:cNvSpPr>
          <p:nvPr>
            <p:ph type="sldNum" sz="quarter" idx="12"/>
          </p:nvPr>
        </p:nvSpPr>
        <p:spPr/>
        <p:txBody>
          <a:bodyPr/>
          <a:lstStyle/>
          <a:p>
            <a:fld id="{CE2919DE-2D43-4A66-BAB4-E73DD29546D8}" type="slidenum">
              <a:rPr lang="en-US" smtClean="0"/>
              <a:t>21</a:t>
            </a:fld>
            <a:endParaRPr lang="en-US"/>
          </a:p>
        </p:txBody>
      </p:sp>
      <p:pic>
        <p:nvPicPr>
          <p:cNvPr id="6" name="Content Placeholder 7"/>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826770" y="1973107"/>
            <a:ext cx="5121275" cy="3818093"/>
          </a:xfrm>
          <a:prstGeom prst="rect">
            <a:avLst/>
          </a:prstGeom>
          <a:ln w="19050">
            <a:noFill/>
          </a:ln>
        </p:spPr>
      </p:pic>
      <p:sp>
        <p:nvSpPr>
          <p:cNvPr id="7" name="Rectangle 6"/>
          <p:cNvSpPr/>
          <p:nvPr/>
        </p:nvSpPr>
        <p:spPr>
          <a:xfrm>
            <a:off x="1353743" y="6373920"/>
            <a:ext cx="9188604" cy="369332"/>
          </a:xfrm>
          <a:prstGeom prst="rect">
            <a:avLst/>
          </a:prstGeom>
        </p:spPr>
        <p:txBody>
          <a:bodyPr wrap="square">
            <a:spAutoFit/>
          </a:bodyPr>
          <a:lstStyle/>
          <a:p>
            <a:pPr algn="ctr"/>
            <a:r>
              <a:rPr lang="en-US" dirty="0">
                <a:solidFill>
                  <a:schemeClr val="bg2"/>
                </a:solidFill>
              </a:rPr>
              <a:t>Available at </a:t>
            </a:r>
            <a:r>
              <a:rPr lang="en-US" u="sng" dirty="0">
                <a:solidFill>
                  <a:schemeClr val="bg2"/>
                </a:solidFill>
                <a:hlinkClick r:id="rId4"/>
              </a:rPr>
              <a:t>https://github.com/usnationalarchives/Electronic-Records-Accessioning-Support-Tools</a:t>
            </a:r>
            <a:endParaRPr lang="en-US" u="sng" dirty="0">
              <a:solidFill>
                <a:schemeClr val="bg2"/>
              </a:solidFill>
            </a:endParaRPr>
          </a:p>
        </p:txBody>
      </p:sp>
    </p:spTree>
    <p:extLst>
      <p:ext uri="{BB962C8B-B14F-4D97-AF65-F5344CB8AC3E}">
        <p14:creationId xmlns:p14="http://schemas.microsoft.com/office/powerpoint/2010/main" val="3215246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Bagger by Library of Congress</a:t>
            </a:r>
          </a:p>
        </p:txBody>
      </p:sp>
      <p:sp>
        <p:nvSpPr>
          <p:cNvPr id="3" name="Content Placeholder 2"/>
          <p:cNvSpPr>
            <a:spLocks noGrp="1"/>
          </p:cNvSpPr>
          <p:nvPr>
            <p:ph sz="half" idx="1"/>
          </p:nvPr>
        </p:nvSpPr>
        <p:spPr>
          <a:xfrm>
            <a:off x="1141410" y="1728439"/>
            <a:ext cx="4878389" cy="4560849"/>
          </a:xfrm>
        </p:spPr>
        <p:txBody>
          <a:bodyPr anchor="ctr">
            <a:noAutofit/>
          </a:bodyPr>
          <a:lstStyle/>
          <a:p>
            <a:pPr marL="0" indent="0">
              <a:buNone/>
            </a:pPr>
            <a:r>
              <a:rPr lang="en-US" sz="2000" b="1" dirty="0">
                <a:solidFill>
                  <a:schemeClr val="bg2"/>
                </a:solidFill>
              </a:rPr>
              <a:t>Pros</a:t>
            </a:r>
          </a:p>
          <a:p>
            <a:pPr marL="342900" indent="-342900"/>
            <a:r>
              <a:rPr lang="en-US" sz="2000" dirty="0">
                <a:solidFill>
                  <a:schemeClr val="bg2"/>
                </a:solidFill>
              </a:rPr>
              <a:t>Captures pertinent file information</a:t>
            </a:r>
          </a:p>
          <a:p>
            <a:pPr marL="342900" indent="-342900"/>
            <a:r>
              <a:rPr lang="en-US" sz="2000" dirty="0">
                <a:solidFill>
                  <a:schemeClr val="bg2"/>
                </a:solidFill>
              </a:rPr>
              <a:t>Limited need for IT support</a:t>
            </a:r>
          </a:p>
          <a:p>
            <a:pPr marL="342900" indent="-342900"/>
            <a:r>
              <a:rPr lang="en-US" sz="2000" dirty="0">
                <a:solidFill>
                  <a:schemeClr val="bg2"/>
                </a:solidFill>
              </a:rPr>
              <a:t>Can handle large data packages</a:t>
            </a:r>
          </a:p>
          <a:p>
            <a:pPr marL="0" indent="0">
              <a:buNone/>
            </a:pPr>
            <a:r>
              <a:rPr lang="en-US" sz="2000" b="1" dirty="0">
                <a:solidFill>
                  <a:schemeClr val="bg2"/>
                </a:solidFill>
              </a:rPr>
              <a:t>Cons</a:t>
            </a:r>
          </a:p>
          <a:p>
            <a:pPr marL="342900" indent="-342900"/>
            <a:r>
              <a:rPr lang="en-US" sz="2000" dirty="0">
                <a:solidFill>
                  <a:schemeClr val="bg2"/>
                </a:solidFill>
              </a:rPr>
              <a:t>Data packaging, not transfer</a:t>
            </a:r>
          </a:p>
          <a:p>
            <a:pPr marL="342900" indent="-342900"/>
            <a:r>
              <a:rPr lang="en-US" sz="2000" dirty="0">
                <a:solidFill>
                  <a:schemeClr val="bg2"/>
                </a:solidFill>
              </a:rPr>
              <a:t>Written in Java</a:t>
            </a:r>
          </a:p>
          <a:p>
            <a:pPr marL="342900" indent="-342900"/>
            <a:r>
              <a:rPr lang="en-US" sz="2000" dirty="0">
                <a:solidFill>
                  <a:schemeClr val="bg2"/>
                </a:solidFill>
              </a:rPr>
              <a:t>Possibly in a transition phase</a:t>
            </a:r>
          </a:p>
          <a:p>
            <a:pPr marL="342900" indent="-342900"/>
            <a:r>
              <a:rPr lang="en-US" sz="2000" dirty="0">
                <a:solidFill>
                  <a:schemeClr val="bg2"/>
                </a:solidFill>
              </a:rPr>
              <a:t>Takes more effort to explain to novice user</a:t>
            </a:r>
          </a:p>
        </p:txBody>
      </p:sp>
      <p:sp>
        <p:nvSpPr>
          <p:cNvPr id="5" name="Slide Number Placeholder 4"/>
          <p:cNvSpPr>
            <a:spLocks noGrp="1"/>
          </p:cNvSpPr>
          <p:nvPr>
            <p:ph type="sldNum" sz="quarter" idx="12"/>
          </p:nvPr>
        </p:nvSpPr>
        <p:spPr/>
        <p:txBody>
          <a:bodyPr/>
          <a:lstStyle/>
          <a:p>
            <a:fld id="{CE2919DE-2D43-4A66-BAB4-E73DD29546D8}" type="slidenum">
              <a:rPr lang="en-US" smtClean="0"/>
              <a:t>22</a:t>
            </a:fld>
            <a:endParaRPr lang="en-US"/>
          </a:p>
        </p:txBody>
      </p:sp>
      <p:sp>
        <p:nvSpPr>
          <p:cNvPr id="6" name="TextBox 5"/>
          <p:cNvSpPr txBox="1"/>
          <p:nvPr/>
        </p:nvSpPr>
        <p:spPr>
          <a:xfrm>
            <a:off x="989012" y="6373920"/>
            <a:ext cx="10210800" cy="369332"/>
          </a:xfrm>
          <a:prstGeom prst="rect">
            <a:avLst/>
          </a:prstGeom>
          <a:noFill/>
        </p:spPr>
        <p:txBody>
          <a:bodyPr wrap="square" rtlCol="0">
            <a:spAutoFit/>
          </a:bodyPr>
          <a:lstStyle/>
          <a:p>
            <a:pPr algn="ctr"/>
            <a:r>
              <a:rPr lang="en-US" dirty="0">
                <a:solidFill>
                  <a:schemeClr val="bg2"/>
                </a:solidFill>
              </a:rPr>
              <a:t>Available at </a:t>
            </a:r>
            <a:r>
              <a:rPr lang="en-US" dirty="0">
                <a:solidFill>
                  <a:schemeClr val="bg2"/>
                </a:solidFill>
                <a:hlinkClick r:id="rId3"/>
              </a:rPr>
              <a:t>https://github.com/LibraryOfCongress/bagger</a:t>
            </a:r>
            <a:r>
              <a:rPr lang="en-US" dirty="0">
                <a:solidFill>
                  <a:schemeClr val="bg2"/>
                </a:solidFill>
              </a:rPr>
              <a:t> </a:t>
            </a:r>
            <a:endParaRPr lang="en-US" u="sng" dirty="0">
              <a:solidFill>
                <a:schemeClr val="bg2"/>
              </a:solidFill>
            </a:endParaRPr>
          </a:p>
        </p:txBody>
      </p:sp>
      <p:pic>
        <p:nvPicPr>
          <p:cNvPr id="7" name="Content Placeholder 8"/>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6019799" y="2419509"/>
            <a:ext cx="5327254" cy="3049270"/>
          </a:xfrm>
          <a:prstGeom prst="rect">
            <a:avLst/>
          </a:prstGeom>
          <a:ln w="19050">
            <a:solidFill>
              <a:schemeClr val="tx1"/>
            </a:solidFill>
          </a:ln>
        </p:spPr>
      </p:pic>
    </p:spTree>
    <p:extLst>
      <p:ext uri="{BB962C8B-B14F-4D97-AF65-F5344CB8AC3E}">
        <p14:creationId xmlns:p14="http://schemas.microsoft.com/office/powerpoint/2010/main" val="62393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Leverage Features from </a:t>
            </a:r>
            <a:r>
              <a:rPr lang="en-US" dirty="0" err="1"/>
              <a:t>Preservica</a:t>
            </a:r>
            <a:endParaRPr lang="en-US" dirty="0"/>
          </a:p>
        </p:txBody>
      </p:sp>
      <p:sp>
        <p:nvSpPr>
          <p:cNvPr id="3" name="Content Placeholder 2"/>
          <p:cNvSpPr>
            <a:spLocks noGrp="1"/>
          </p:cNvSpPr>
          <p:nvPr>
            <p:ph sz="half" idx="1"/>
          </p:nvPr>
        </p:nvSpPr>
        <p:spPr>
          <a:xfrm>
            <a:off x="1141410" y="2249486"/>
            <a:ext cx="4878389" cy="3854134"/>
          </a:xfrm>
        </p:spPr>
        <p:txBody>
          <a:bodyPr>
            <a:normAutofit lnSpcReduction="10000"/>
          </a:bodyPr>
          <a:lstStyle/>
          <a:p>
            <a:pPr marL="0" indent="0">
              <a:buNone/>
            </a:pPr>
            <a:r>
              <a:rPr lang="en-US" sz="2000" b="1" dirty="0">
                <a:solidFill>
                  <a:schemeClr val="bg2"/>
                </a:solidFill>
              </a:rPr>
              <a:t>Pros</a:t>
            </a:r>
          </a:p>
          <a:p>
            <a:r>
              <a:rPr lang="en-US" sz="2000" dirty="0">
                <a:solidFill>
                  <a:schemeClr val="bg2"/>
                </a:solidFill>
              </a:rPr>
              <a:t>Numerous features</a:t>
            </a:r>
          </a:p>
          <a:p>
            <a:pPr lvl="1"/>
            <a:r>
              <a:rPr lang="en-US" sz="1600" dirty="0">
                <a:solidFill>
                  <a:schemeClr val="bg2"/>
                </a:solidFill>
              </a:rPr>
              <a:t>Remote Contributor</a:t>
            </a:r>
          </a:p>
          <a:p>
            <a:pPr lvl="1"/>
            <a:r>
              <a:rPr lang="en-US" sz="1600" dirty="0">
                <a:solidFill>
                  <a:schemeClr val="bg2"/>
                </a:solidFill>
              </a:rPr>
              <a:t>OPEX and SFTP integration with secret keys</a:t>
            </a:r>
          </a:p>
          <a:p>
            <a:pPr lvl="1"/>
            <a:r>
              <a:rPr lang="en-US" sz="1600" dirty="0">
                <a:solidFill>
                  <a:schemeClr val="bg2"/>
                </a:solidFill>
              </a:rPr>
              <a:t>Preserve365</a:t>
            </a:r>
          </a:p>
          <a:p>
            <a:r>
              <a:rPr lang="en-US" sz="2000" dirty="0">
                <a:solidFill>
                  <a:schemeClr val="bg2"/>
                </a:solidFill>
              </a:rPr>
              <a:t>Removes some need for agencies to prepare fixity and digital preservation information</a:t>
            </a:r>
          </a:p>
          <a:p>
            <a:r>
              <a:rPr lang="en-US" sz="2000" dirty="0">
                <a:solidFill>
                  <a:schemeClr val="bg2"/>
                </a:solidFill>
              </a:rPr>
              <a:t>Reduces the number of participants in the workflow</a:t>
            </a:r>
          </a:p>
        </p:txBody>
      </p:sp>
      <p:sp>
        <p:nvSpPr>
          <p:cNvPr id="10" name="Content Placeholder 9"/>
          <p:cNvSpPr>
            <a:spLocks noGrp="1"/>
          </p:cNvSpPr>
          <p:nvPr>
            <p:ph sz="half" idx="2"/>
          </p:nvPr>
        </p:nvSpPr>
        <p:spPr/>
        <p:txBody>
          <a:bodyPr>
            <a:normAutofit lnSpcReduction="10000"/>
          </a:bodyPr>
          <a:lstStyle/>
          <a:p>
            <a:pPr marL="0" indent="0">
              <a:buNone/>
            </a:pPr>
            <a:r>
              <a:rPr lang="en-US" sz="2000" b="1" dirty="0">
                <a:solidFill>
                  <a:schemeClr val="bg2"/>
                </a:solidFill>
              </a:rPr>
              <a:t>Cons</a:t>
            </a:r>
          </a:p>
          <a:p>
            <a:r>
              <a:rPr lang="en-US" sz="2000" dirty="0">
                <a:solidFill>
                  <a:schemeClr val="bg2"/>
                </a:solidFill>
              </a:rPr>
              <a:t>All our eggs are in one basket</a:t>
            </a:r>
          </a:p>
          <a:p>
            <a:r>
              <a:rPr lang="en-US" sz="2000" dirty="0">
                <a:solidFill>
                  <a:schemeClr val="bg2"/>
                </a:solidFill>
              </a:rPr>
              <a:t>We are Professional tier users</a:t>
            </a:r>
          </a:p>
          <a:p>
            <a:r>
              <a:rPr lang="en-US" sz="2000" dirty="0">
                <a:solidFill>
                  <a:schemeClr val="bg2"/>
                </a:solidFill>
              </a:rPr>
              <a:t>Transfers often contain messy data that requires some amount of processing</a:t>
            </a:r>
          </a:p>
          <a:p>
            <a:r>
              <a:rPr lang="en-US" sz="2000" dirty="0">
                <a:solidFill>
                  <a:schemeClr val="bg2"/>
                </a:solidFill>
              </a:rPr>
              <a:t>Some tools won’t work for our state’s records management and archives environment.</a:t>
            </a:r>
          </a:p>
          <a:p>
            <a:endParaRPr lang="en-US" sz="2000" dirty="0">
              <a:solidFill>
                <a:schemeClr val="bg2"/>
              </a:solidFill>
            </a:endParaRPr>
          </a:p>
        </p:txBody>
      </p:sp>
      <p:sp>
        <p:nvSpPr>
          <p:cNvPr id="4" name="Slide Number Placeholder 3"/>
          <p:cNvSpPr>
            <a:spLocks noGrp="1"/>
          </p:cNvSpPr>
          <p:nvPr>
            <p:ph type="sldNum" sz="quarter" idx="12"/>
          </p:nvPr>
        </p:nvSpPr>
        <p:spPr/>
        <p:txBody>
          <a:bodyPr/>
          <a:lstStyle/>
          <a:p>
            <a:fld id="{CE2919DE-2D43-4A66-BAB4-E73DD29546D8}" type="slidenum">
              <a:rPr lang="en-US" smtClean="0"/>
              <a:pPr/>
              <a:t>23</a:t>
            </a:fld>
            <a:endParaRPr lang="en-US" dirty="0"/>
          </a:p>
        </p:txBody>
      </p:sp>
    </p:spTree>
    <p:extLst>
      <p:ext uri="{BB962C8B-B14F-4D97-AF65-F5344CB8AC3E}">
        <p14:creationId xmlns:p14="http://schemas.microsoft.com/office/powerpoint/2010/main" val="414882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948969"/>
            <a:ext cx="4962208" cy="752156"/>
          </a:xfrm>
        </p:spPr>
        <p:txBody>
          <a:bodyPr/>
          <a:lstStyle/>
          <a:p>
            <a:r>
              <a:rPr lang="en-US" dirty="0"/>
              <a:t>Where We’re At Today</a:t>
            </a:r>
          </a:p>
        </p:txBody>
      </p:sp>
      <p:pic>
        <p:nvPicPr>
          <p:cNvPr id="6" name="Picture Placeholder 5"/>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7269" t="1" r="10220" b="-1"/>
          <a:stretch/>
        </p:blipFill>
        <p:spPr>
          <a:xfrm>
            <a:off x="6560820" y="948969"/>
            <a:ext cx="4703761" cy="5181599"/>
          </a:xfrm>
        </p:spPr>
      </p:pic>
      <p:sp>
        <p:nvSpPr>
          <p:cNvPr id="4" name="Text Placeholder 3"/>
          <p:cNvSpPr>
            <a:spLocks noGrp="1"/>
          </p:cNvSpPr>
          <p:nvPr>
            <p:ph type="body" sz="half" idx="2"/>
          </p:nvPr>
        </p:nvSpPr>
        <p:spPr>
          <a:xfrm>
            <a:off x="1141411" y="2249486"/>
            <a:ext cx="4962210" cy="3541714"/>
          </a:xfrm>
        </p:spPr>
        <p:txBody>
          <a:bodyPr>
            <a:noAutofit/>
          </a:bodyPr>
          <a:lstStyle/>
          <a:p>
            <a:pPr marL="285750" indent="-285750">
              <a:buFont typeface="Arial" panose="020B0604020202020204" pitchFamily="34" charset="0"/>
              <a:buChar char="•"/>
            </a:pPr>
            <a:r>
              <a:rPr lang="en-US" sz="2000" dirty="0"/>
              <a:t>Gathered information in June at BPE 2023</a:t>
            </a:r>
          </a:p>
          <a:p>
            <a:pPr marL="285750" indent="-285750">
              <a:buFont typeface="Arial" panose="020B0604020202020204" pitchFamily="34" charset="0"/>
              <a:buChar char="•"/>
            </a:pPr>
            <a:r>
              <a:rPr lang="en-US" sz="2000" dirty="0"/>
              <a:t>Met with our IT in July 2023</a:t>
            </a:r>
          </a:p>
          <a:p>
            <a:pPr marL="285750" indent="-285750">
              <a:buFont typeface="Arial" panose="020B0604020202020204" pitchFamily="34" charset="0"/>
              <a:buChar char="•"/>
            </a:pPr>
            <a:r>
              <a:rPr lang="en-US" sz="2000" dirty="0"/>
              <a:t>Developed a new placeholder strategy</a:t>
            </a:r>
          </a:p>
          <a:p>
            <a:pPr marL="285750" indent="-285750">
              <a:buFont typeface="Arial" panose="020B0604020202020204" pitchFamily="34" charset="0"/>
              <a:buChar char="•"/>
            </a:pPr>
            <a:r>
              <a:rPr lang="en-US" sz="2000" dirty="0"/>
              <a:t>Shared new method with state agency records officers in August 2023</a:t>
            </a:r>
          </a:p>
          <a:p>
            <a:pPr marL="285750" indent="-285750">
              <a:buFont typeface="Arial" panose="020B0604020202020204" pitchFamily="34" charset="0"/>
              <a:buChar char="•"/>
            </a:pPr>
            <a:r>
              <a:rPr lang="en-US" sz="2000" dirty="0"/>
              <a:t>Presently, t</a:t>
            </a:r>
            <a:r>
              <a:rPr lang="en-US" sz="1800" dirty="0"/>
              <a:t>esting new procedures</a:t>
            </a:r>
          </a:p>
        </p:txBody>
      </p:sp>
      <p:sp>
        <p:nvSpPr>
          <p:cNvPr id="5" name="Slide Number Placeholder 4"/>
          <p:cNvSpPr>
            <a:spLocks noGrp="1"/>
          </p:cNvSpPr>
          <p:nvPr>
            <p:ph type="sldNum" sz="quarter" idx="12"/>
          </p:nvPr>
        </p:nvSpPr>
        <p:spPr/>
        <p:txBody>
          <a:bodyPr/>
          <a:lstStyle/>
          <a:p>
            <a:fld id="{CE2919DE-2D43-4A66-BAB4-E73DD29546D8}" type="slidenum">
              <a:rPr lang="en-US" smtClean="0"/>
              <a:t>24</a:t>
            </a:fld>
            <a:endParaRPr lang="en-US"/>
          </a:p>
        </p:txBody>
      </p:sp>
      <p:sp>
        <p:nvSpPr>
          <p:cNvPr id="7" name="TextBox 4"/>
          <p:cNvSpPr txBox="1">
            <a:spLocks noChangeArrowheads="1"/>
          </p:cNvSpPr>
          <p:nvPr/>
        </p:nvSpPr>
        <p:spPr bwMode="auto">
          <a:xfrm>
            <a:off x="6469468" y="6224238"/>
            <a:ext cx="4886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r>
              <a:rPr lang="en-US" sz="1400" dirty="0">
                <a:solidFill>
                  <a:schemeClr val="bg2"/>
                </a:solidFill>
              </a:rPr>
              <a:t>WHS Image ID 81752</a:t>
            </a:r>
            <a:endParaRPr lang="en-US" sz="1400" dirty="0">
              <a:solidFill>
                <a:schemeClr val="bg2"/>
              </a:solidFill>
              <a:latin typeface="Arial" panose="020B0604020202020204" pitchFamily="34" charset="0"/>
            </a:endParaRPr>
          </a:p>
        </p:txBody>
      </p:sp>
    </p:spTree>
    <p:extLst>
      <p:ext uri="{BB962C8B-B14F-4D97-AF65-F5344CB8AC3E}">
        <p14:creationId xmlns:p14="http://schemas.microsoft.com/office/powerpoint/2010/main" val="2673126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54803"/>
          </a:xfrm>
        </p:spPr>
        <p:txBody>
          <a:bodyPr/>
          <a:lstStyle/>
          <a:p>
            <a:r>
              <a:rPr lang="en-US" dirty="0"/>
              <a:t>State Agency Transfer Procedure 2023</a:t>
            </a:r>
          </a:p>
        </p:txBody>
      </p:sp>
      <p:sp>
        <p:nvSpPr>
          <p:cNvPr id="3" name="Content Placeholder 2"/>
          <p:cNvSpPr>
            <a:spLocks noGrp="1"/>
          </p:cNvSpPr>
          <p:nvPr>
            <p:ph idx="1"/>
          </p:nvPr>
        </p:nvSpPr>
        <p:spPr>
          <a:xfrm>
            <a:off x="1141413" y="1908676"/>
            <a:ext cx="9905999" cy="3541714"/>
          </a:xfrm>
        </p:spPr>
        <p:txBody>
          <a:bodyPr>
            <a:noAutofit/>
          </a:bodyPr>
          <a:lstStyle/>
          <a:p>
            <a:pPr marL="514350" indent="-514350">
              <a:lnSpc>
                <a:spcPct val="150000"/>
              </a:lnSpc>
              <a:spcBef>
                <a:spcPct val="0"/>
              </a:spcBef>
              <a:buFont typeface="+mj-lt"/>
              <a:buAutoNum type="arabicPeriod"/>
            </a:pPr>
            <a:r>
              <a:rPr lang="en-US" altLang="en-US" sz="2000" dirty="0">
                <a:solidFill>
                  <a:schemeClr val="bg2"/>
                </a:solidFill>
              </a:rPr>
              <a:t>Consult records schedules and identify records with a transfer status</a:t>
            </a:r>
          </a:p>
          <a:p>
            <a:pPr marL="514350" indent="-514350">
              <a:lnSpc>
                <a:spcPct val="150000"/>
              </a:lnSpc>
              <a:spcBef>
                <a:spcPct val="0"/>
              </a:spcBef>
              <a:buFont typeface="+mj-lt"/>
              <a:buAutoNum type="arabicPeriod"/>
            </a:pPr>
            <a:r>
              <a:rPr lang="en-US" altLang="en-US" sz="2000" dirty="0">
                <a:solidFill>
                  <a:schemeClr val="bg2"/>
                </a:solidFill>
              </a:rPr>
              <a:t>Complete an </a:t>
            </a:r>
            <a:r>
              <a:rPr lang="en-US" altLang="en-US" sz="2000" dirty="0">
                <a:solidFill>
                  <a:schemeClr val="bg2"/>
                </a:solidFill>
                <a:hlinkClick r:id="rId3"/>
              </a:rPr>
              <a:t>Electronic Records Survey for Government Units</a:t>
            </a:r>
            <a:endParaRPr lang="en-US" altLang="en-US" sz="2000" dirty="0">
              <a:solidFill>
                <a:schemeClr val="bg2"/>
              </a:solidFill>
            </a:endParaRPr>
          </a:p>
          <a:p>
            <a:pPr marL="514350" indent="-514350">
              <a:lnSpc>
                <a:spcPct val="150000"/>
              </a:lnSpc>
              <a:spcBef>
                <a:spcPct val="0"/>
              </a:spcBef>
              <a:buFont typeface="+mj-lt"/>
              <a:buAutoNum type="arabicPeriod"/>
            </a:pPr>
            <a:r>
              <a:rPr lang="en-US" altLang="en-US" sz="2000" dirty="0">
                <a:solidFill>
                  <a:schemeClr val="bg2"/>
                </a:solidFill>
              </a:rPr>
              <a:t>Prepare your files for transfer</a:t>
            </a:r>
          </a:p>
          <a:p>
            <a:pPr marL="514350" indent="-514350">
              <a:lnSpc>
                <a:spcPct val="150000"/>
              </a:lnSpc>
              <a:spcBef>
                <a:spcPct val="0"/>
              </a:spcBef>
              <a:buFont typeface="+mj-lt"/>
              <a:buAutoNum type="arabicPeriod"/>
            </a:pPr>
            <a:r>
              <a:rPr lang="en-US" altLang="en-US" sz="2000" dirty="0">
                <a:solidFill>
                  <a:schemeClr val="bg2"/>
                </a:solidFill>
              </a:rPr>
              <a:t>If possible, create an inventory of your records </a:t>
            </a:r>
          </a:p>
          <a:p>
            <a:pPr marL="514350" indent="-514350">
              <a:lnSpc>
                <a:spcPct val="150000"/>
              </a:lnSpc>
              <a:spcBef>
                <a:spcPct val="0"/>
              </a:spcBef>
              <a:buFont typeface="+mj-lt"/>
              <a:buAutoNum type="arabicPeriod"/>
            </a:pPr>
            <a:r>
              <a:rPr lang="en-US" altLang="en-US" sz="2000" dirty="0">
                <a:solidFill>
                  <a:schemeClr val="bg2"/>
                </a:solidFill>
              </a:rPr>
              <a:t>Complete an </a:t>
            </a:r>
            <a:r>
              <a:rPr lang="en-US" altLang="en-US" sz="2000" dirty="0">
                <a:solidFill>
                  <a:schemeClr val="bg2"/>
                </a:solidFill>
                <a:hlinkClick r:id="rId4"/>
              </a:rPr>
              <a:t>Electronic Records Transfer Agreement</a:t>
            </a:r>
            <a:endParaRPr lang="en-US" altLang="en-US" sz="2000" dirty="0">
              <a:solidFill>
                <a:schemeClr val="bg2"/>
              </a:solidFill>
            </a:endParaRPr>
          </a:p>
          <a:p>
            <a:pPr marL="514350" indent="-514350">
              <a:lnSpc>
                <a:spcPct val="150000"/>
              </a:lnSpc>
              <a:spcBef>
                <a:spcPct val="0"/>
              </a:spcBef>
              <a:buFont typeface="+mj-lt"/>
              <a:buAutoNum type="arabicPeriod"/>
            </a:pPr>
            <a:r>
              <a:rPr lang="en-US" altLang="en-US" sz="2000" dirty="0">
                <a:solidFill>
                  <a:schemeClr val="bg2"/>
                </a:solidFill>
              </a:rPr>
              <a:t>Transfer electronic records</a:t>
            </a:r>
          </a:p>
          <a:p>
            <a:pPr marL="514350" indent="-514350">
              <a:lnSpc>
                <a:spcPct val="150000"/>
              </a:lnSpc>
              <a:spcBef>
                <a:spcPct val="0"/>
              </a:spcBef>
              <a:buFont typeface="+mj-lt"/>
              <a:buAutoNum type="arabicPeriod"/>
            </a:pPr>
            <a:r>
              <a:rPr lang="en-US" altLang="en-US" sz="2000" dirty="0">
                <a:solidFill>
                  <a:schemeClr val="bg2"/>
                </a:solidFill>
              </a:rPr>
              <a:t>Receive confirmation of transfer for your records</a:t>
            </a:r>
          </a:p>
          <a:p>
            <a:pPr marL="514350" indent="-514350">
              <a:lnSpc>
                <a:spcPct val="150000"/>
              </a:lnSpc>
              <a:spcBef>
                <a:spcPct val="0"/>
              </a:spcBef>
              <a:buFont typeface="+mj-lt"/>
              <a:buAutoNum type="arabicPeriod"/>
            </a:pPr>
            <a:r>
              <a:rPr lang="en-US" altLang="en-US" sz="2000" dirty="0">
                <a:solidFill>
                  <a:schemeClr val="bg2"/>
                </a:solidFill>
              </a:rPr>
              <a:t>Delete files from you electronic storage locations</a:t>
            </a:r>
          </a:p>
        </p:txBody>
      </p:sp>
      <p:sp>
        <p:nvSpPr>
          <p:cNvPr id="4" name="Slide Number Placeholder 3"/>
          <p:cNvSpPr>
            <a:spLocks noGrp="1"/>
          </p:cNvSpPr>
          <p:nvPr>
            <p:ph type="sldNum" sz="quarter" idx="12"/>
          </p:nvPr>
        </p:nvSpPr>
        <p:spPr/>
        <p:txBody>
          <a:bodyPr/>
          <a:lstStyle/>
          <a:p>
            <a:fld id="{CE2919DE-2D43-4A66-BAB4-E73DD29546D8}" type="slidenum">
              <a:rPr lang="en-US" smtClean="0"/>
              <a:pPr/>
              <a:t>25</a:t>
            </a:fld>
            <a:endParaRPr lang="en-US" dirty="0"/>
          </a:p>
        </p:txBody>
      </p:sp>
    </p:spTree>
    <p:extLst>
      <p:ext uri="{BB962C8B-B14F-4D97-AF65-F5344CB8AC3E}">
        <p14:creationId xmlns:p14="http://schemas.microsoft.com/office/powerpoint/2010/main" val="915936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62004" y="1053272"/>
            <a:ext cx="5099367" cy="1219074"/>
          </a:xfrm>
        </p:spPr>
        <p:txBody>
          <a:bodyPr/>
          <a:lstStyle/>
          <a:p>
            <a:r>
              <a:rPr lang="en-US" dirty="0">
                <a:latin typeface="+mn-lt"/>
                <a:cs typeface="Arial" panose="020B0604020202020204" pitchFamily="34" charset="0"/>
              </a:rPr>
              <a:t>Electronic Records Survey</a:t>
            </a:r>
            <a:endParaRPr lang="en-US" dirty="0">
              <a:latin typeface="+mn-lt"/>
            </a:endParaRPr>
          </a:p>
        </p:txBody>
      </p:sp>
      <p:pic>
        <p:nvPicPr>
          <p:cNvPr id="9" name="Picture Placeholder 8"/>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511" r="350"/>
          <a:stretch/>
        </p:blipFill>
        <p:spPr>
          <a:xfrm>
            <a:off x="1005840" y="1384742"/>
            <a:ext cx="4503420" cy="4467287"/>
          </a:xfrm>
        </p:spPr>
      </p:pic>
      <p:sp>
        <p:nvSpPr>
          <p:cNvPr id="7" name="Text Placeholder 6"/>
          <p:cNvSpPr>
            <a:spLocks noGrp="1"/>
          </p:cNvSpPr>
          <p:nvPr>
            <p:ph type="body" sz="half" idx="2"/>
          </p:nvPr>
        </p:nvSpPr>
        <p:spPr>
          <a:xfrm>
            <a:off x="5862001" y="2603816"/>
            <a:ext cx="5099370" cy="3541714"/>
          </a:xfrm>
        </p:spPr>
        <p:txBody>
          <a:bodyPr>
            <a:noAutofit/>
          </a:bodyPr>
          <a:lstStyle/>
          <a:p>
            <a:pPr marL="285750" indent="-285750">
              <a:buFont typeface="Arial" panose="020B0604020202020204" pitchFamily="34" charset="0"/>
              <a:buChar char="•"/>
            </a:pPr>
            <a:r>
              <a:rPr lang="en-US" sz="2000" dirty="0">
                <a:cs typeface="Arial" panose="020B0604020202020204" pitchFamily="34" charset="0"/>
              </a:rPr>
              <a:t>Microsoft form </a:t>
            </a:r>
          </a:p>
          <a:p>
            <a:pPr marL="285750" indent="-285750">
              <a:buFont typeface="Arial" panose="020B0604020202020204" pitchFamily="34" charset="0"/>
              <a:buChar char="•"/>
            </a:pPr>
            <a:r>
              <a:rPr lang="en-US" sz="2000" dirty="0">
                <a:cs typeface="Arial" panose="020B0604020202020204" pitchFamily="34" charset="0"/>
              </a:rPr>
              <a:t>Collects data about the transfer</a:t>
            </a:r>
          </a:p>
          <a:p>
            <a:pPr marL="742950" lvl="1" indent="-285750">
              <a:buFont typeface="Arial" panose="020B0604020202020204" pitchFamily="34" charset="0"/>
              <a:buChar char="•"/>
            </a:pPr>
            <a:r>
              <a:rPr lang="en-US" sz="1800" dirty="0">
                <a:cs typeface="Arial" panose="020B0604020202020204" pitchFamily="34" charset="0"/>
              </a:rPr>
              <a:t>Transfer info </a:t>
            </a:r>
          </a:p>
          <a:p>
            <a:pPr marL="742950" lvl="1" indent="-285750">
              <a:buFont typeface="Arial" panose="020B0604020202020204" pitchFamily="34" charset="0"/>
              <a:buChar char="•"/>
            </a:pPr>
            <a:r>
              <a:rPr lang="en-US" sz="1800" dirty="0">
                <a:cs typeface="Arial" panose="020B0604020202020204" pitchFamily="34" charset="0"/>
              </a:rPr>
              <a:t>Contextual information</a:t>
            </a:r>
          </a:p>
          <a:p>
            <a:pPr marL="742950" lvl="1" indent="-285750">
              <a:buFont typeface="Arial" panose="020B0604020202020204" pitchFamily="34" charset="0"/>
              <a:buChar char="•"/>
            </a:pPr>
            <a:r>
              <a:rPr lang="en-US" sz="1800" dirty="0">
                <a:cs typeface="Arial" panose="020B0604020202020204" pitchFamily="34" charset="0"/>
              </a:rPr>
              <a:t>Arrangement </a:t>
            </a:r>
          </a:p>
          <a:p>
            <a:pPr marL="742950" lvl="1" indent="-285750">
              <a:buFont typeface="Arial" panose="020B0604020202020204" pitchFamily="34" charset="0"/>
              <a:buChar char="•"/>
            </a:pPr>
            <a:r>
              <a:rPr lang="en-US" sz="1800" dirty="0">
                <a:cs typeface="Arial" panose="020B0604020202020204" pitchFamily="34" charset="0"/>
              </a:rPr>
              <a:t>Legal concerns and restrictions</a:t>
            </a:r>
          </a:p>
          <a:p>
            <a:pPr marL="742950" lvl="1" indent="-285750">
              <a:buFont typeface="Arial" panose="020B0604020202020204" pitchFamily="34" charset="0"/>
              <a:buChar char="•"/>
            </a:pPr>
            <a:r>
              <a:rPr lang="en-US" sz="1800" dirty="0">
                <a:cs typeface="Arial" panose="020B0604020202020204" pitchFamily="34" charset="0"/>
              </a:rPr>
              <a:t>Personally identifiable information in the files </a:t>
            </a:r>
          </a:p>
          <a:p>
            <a:pPr marL="742950" lvl="1" indent="-285750">
              <a:buFont typeface="Arial" panose="020B0604020202020204" pitchFamily="34" charset="0"/>
              <a:buChar char="•"/>
            </a:pPr>
            <a:r>
              <a:rPr lang="en-US" sz="1800" dirty="0">
                <a:cs typeface="Arial" panose="020B0604020202020204" pitchFamily="34" charset="0"/>
              </a:rPr>
              <a:t>File inventory </a:t>
            </a:r>
          </a:p>
          <a:p>
            <a:pPr marL="742950" lvl="1" indent="-285750">
              <a:buFont typeface="Arial" panose="020B0604020202020204" pitchFamily="34" charset="0"/>
              <a:buChar char="•"/>
            </a:pPr>
            <a:r>
              <a:rPr lang="en-US" sz="1800" dirty="0">
                <a:cs typeface="Arial" panose="020B0604020202020204" pitchFamily="34" charset="0"/>
              </a:rPr>
              <a:t>File formats identification</a:t>
            </a:r>
            <a:endParaRPr lang="en-US" sz="1800" dirty="0"/>
          </a:p>
        </p:txBody>
      </p:sp>
      <p:sp>
        <p:nvSpPr>
          <p:cNvPr id="4" name="Slide Number Placeholder 3"/>
          <p:cNvSpPr>
            <a:spLocks noGrp="1"/>
          </p:cNvSpPr>
          <p:nvPr>
            <p:ph type="sldNum" sz="quarter" idx="12"/>
          </p:nvPr>
        </p:nvSpPr>
        <p:spPr/>
        <p:txBody>
          <a:bodyPr/>
          <a:lstStyle/>
          <a:p>
            <a:fld id="{CE2919DE-2D43-4A66-BAB4-E73DD29546D8}" type="slidenum">
              <a:rPr lang="en-US" smtClean="0"/>
              <a:pPr/>
              <a:t>26</a:t>
            </a:fld>
            <a:endParaRPr lang="en-US" dirty="0"/>
          </a:p>
        </p:txBody>
      </p:sp>
    </p:spTree>
    <p:extLst>
      <p:ext uri="{BB962C8B-B14F-4D97-AF65-F5344CB8AC3E}">
        <p14:creationId xmlns:p14="http://schemas.microsoft.com/office/powerpoint/2010/main" val="239423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Steps to Transfer Records</a:t>
            </a:r>
          </a:p>
        </p:txBody>
      </p:sp>
      <p:sp>
        <p:nvSpPr>
          <p:cNvPr id="7" name="Content Placeholder 6"/>
          <p:cNvSpPr>
            <a:spLocks noGrp="1"/>
          </p:cNvSpPr>
          <p:nvPr>
            <p:ph sz="half" idx="1"/>
          </p:nvPr>
        </p:nvSpPr>
        <p:spPr/>
        <p:txBody>
          <a:bodyPr>
            <a:normAutofit fontScale="77500" lnSpcReduction="20000"/>
          </a:bodyPr>
          <a:lstStyle/>
          <a:p>
            <a:pPr marL="457200" indent="-457200">
              <a:spcBef>
                <a:spcPts val="600"/>
              </a:spcBef>
              <a:spcAft>
                <a:spcPts val="600"/>
              </a:spcAft>
              <a:buFont typeface="+mj-lt"/>
              <a:buAutoNum type="arabicPeriod"/>
            </a:pPr>
            <a:r>
              <a:rPr lang="en-US" dirty="0">
                <a:solidFill>
                  <a:schemeClr val="bg2"/>
                </a:solidFill>
              </a:rPr>
              <a:t>Add files to the transfer medium</a:t>
            </a:r>
          </a:p>
          <a:p>
            <a:pPr marL="457200" indent="-457200">
              <a:spcBef>
                <a:spcPts val="600"/>
              </a:spcBef>
              <a:spcAft>
                <a:spcPts val="600"/>
              </a:spcAft>
              <a:buFont typeface="+mj-lt"/>
              <a:buAutoNum type="arabicPeriod"/>
            </a:pPr>
            <a:r>
              <a:rPr lang="en-US" dirty="0">
                <a:solidFill>
                  <a:schemeClr val="bg2"/>
                </a:solidFill>
              </a:rPr>
              <a:t>Include completed Electronic Records Agreement and an inventory (if possible)</a:t>
            </a:r>
          </a:p>
          <a:p>
            <a:pPr marL="457200" indent="-457200">
              <a:spcBef>
                <a:spcPts val="600"/>
              </a:spcBef>
              <a:spcAft>
                <a:spcPts val="600"/>
              </a:spcAft>
              <a:buFont typeface="+mj-lt"/>
              <a:buAutoNum type="arabicPeriod"/>
            </a:pPr>
            <a:r>
              <a:rPr lang="en-US" dirty="0">
                <a:solidFill>
                  <a:schemeClr val="bg2"/>
                </a:solidFill>
              </a:rPr>
              <a:t>Email </a:t>
            </a:r>
            <a:r>
              <a:rPr lang="en-US" dirty="0">
                <a:solidFill>
                  <a:schemeClr val="bg2"/>
                </a:solidFill>
                <a:hlinkClick r:id="rId3"/>
              </a:rPr>
              <a:t>govarc@wisconsinhistory.org</a:t>
            </a:r>
            <a:r>
              <a:rPr lang="en-US" dirty="0">
                <a:solidFill>
                  <a:schemeClr val="bg2"/>
                </a:solidFill>
              </a:rPr>
              <a:t> when the transfer package is ready</a:t>
            </a:r>
          </a:p>
          <a:p>
            <a:pPr marL="457200" indent="-457200">
              <a:spcBef>
                <a:spcPts val="600"/>
              </a:spcBef>
              <a:spcAft>
                <a:spcPts val="600"/>
              </a:spcAft>
              <a:buFont typeface="+mj-lt"/>
              <a:buAutoNum type="arabicPeriod"/>
            </a:pPr>
            <a:r>
              <a:rPr lang="en-US" dirty="0">
                <a:solidFill>
                  <a:schemeClr val="bg2"/>
                </a:solidFill>
              </a:rPr>
              <a:t>If using external media coordinate hand off</a:t>
            </a:r>
          </a:p>
          <a:p>
            <a:pPr marL="457200" indent="-457200">
              <a:spcBef>
                <a:spcPts val="600"/>
              </a:spcBef>
              <a:spcAft>
                <a:spcPts val="600"/>
              </a:spcAft>
              <a:buFont typeface="+mj-lt"/>
              <a:buAutoNum type="arabicPeriod"/>
            </a:pPr>
            <a:r>
              <a:rPr lang="en-US" dirty="0">
                <a:solidFill>
                  <a:schemeClr val="bg2"/>
                </a:solidFill>
              </a:rPr>
              <a:t>Receive confirmation from WHS that they have received the transfer</a:t>
            </a:r>
          </a:p>
          <a:p>
            <a:pPr marL="457200" indent="-457200">
              <a:spcBef>
                <a:spcPts val="600"/>
              </a:spcBef>
              <a:spcAft>
                <a:spcPts val="600"/>
              </a:spcAft>
              <a:buFont typeface="+mj-lt"/>
              <a:buAutoNum type="arabicPeriod"/>
            </a:pPr>
            <a:r>
              <a:rPr lang="en-US" dirty="0">
                <a:solidFill>
                  <a:schemeClr val="bg2"/>
                </a:solidFill>
              </a:rPr>
              <a:t>Delete </a:t>
            </a:r>
            <a:r>
              <a:rPr lang="en-US" i="1" dirty="0">
                <a:solidFill>
                  <a:schemeClr val="bg2"/>
                </a:solidFill>
              </a:rPr>
              <a:t>all</a:t>
            </a:r>
            <a:r>
              <a:rPr lang="en-US" dirty="0">
                <a:solidFill>
                  <a:schemeClr val="bg2"/>
                </a:solidFill>
              </a:rPr>
              <a:t> copies of files</a:t>
            </a:r>
          </a:p>
        </p:txBody>
      </p:sp>
      <p:sp>
        <p:nvSpPr>
          <p:cNvPr id="8" name="Content Placeholder 7"/>
          <p:cNvSpPr>
            <a:spLocks noGrp="1"/>
          </p:cNvSpPr>
          <p:nvPr>
            <p:ph sz="half" idx="2"/>
          </p:nvPr>
        </p:nvSpPr>
        <p:spPr>
          <a:solidFill>
            <a:schemeClr val="accent5"/>
          </a:solidFill>
        </p:spPr>
        <p:txBody>
          <a:bodyPr anchor="ctr">
            <a:normAutofit fontScale="77500" lnSpcReduction="20000"/>
          </a:bodyPr>
          <a:lstStyle/>
          <a:p>
            <a:pPr marL="0" indent="0" algn="ctr">
              <a:spcBef>
                <a:spcPts val="1200"/>
              </a:spcBef>
              <a:spcAft>
                <a:spcPts val="1200"/>
              </a:spcAft>
              <a:buNone/>
            </a:pPr>
            <a:r>
              <a:rPr lang="en-US" sz="3200" b="1" dirty="0"/>
              <a:t>Preferred transfer mediums</a:t>
            </a:r>
          </a:p>
          <a:p>
            <a:pPr marL="0" indent="0" algn="ctr">
              <a:spcBef>
                <a:spcPts val="1200"/>
              </a:spcBef>
              <a:spcAft>
                <a:spcPts val="1200"/>
              </a:spcAft>
              <a:buNone/>
            </a:pPr>
            <a:r>
              <a:rPr lang="en-US" dirty="0"/>
              <a:t>An SFTP managed by the creating agency      (or WHS after Fall 2023)</a:t>
            </a:r>
          </a:p>
          <a:p>
            <a:pPr marL="0" indent="0" algn="ctr">
              <a:spcBef>
                <a:spcPts val="1200"/>
              </a:spcBef>
              <a:spcAft>
                <a:spcPts val="1200"/>
              </a:spcAft>
              <a:buNone/>
            </a:pPr>
            <a:r>
              <a:rPr lang="en-US" dirty="0"/>
              <a:t>Dropbox, a file hosting service</a:t>
            </a:r>
          </a:p>
          <a:p>
            <a:pPr marL="0" indent="0" algn="ctr">
              <a:spcBef>
                <a:spcPts val="1200"/>
              </a:spcBef>
              <a:spcAft>
                <a:spcPts val="1200"/>
              </a:spcAft>
              <a:buNone/>
            </a:pPr>
            <a:r>
              <a:rPr lang="en-US" dirty="0"/>
              <a:t>External media (e.g. hard drives, CDs/DVDs)</a:t>
            </a:r>
          </a:p>
        </p:txBody>
      </p:sp>
      <p:sp>
        <p:nvSpPr>
          <p:cNvPr id="5" name="Slide Number Placeholder 4"/>
          <p:cNvSpPr>
            <a:spLocks noGrp="1"/>
          </p:cNvSpPr>
          <p:nvPr>
            <p:ph type="sldNum" sz="quarter" idx="12"/>
          </p:nvPr>
        </p:nvSpPr>
        <p:spPr/>
        <p:txBody>
          <a:bodyPr/>
          <a:lstStyle/>
          <a:p>
            <a:fld id="{CE2919DE-2D43-4A66-BAB4-E73DD29546D8}" type="slidenum">
              <a:rPr lang="en-US" smtClean="0"/>
              <a:t>27</a:t>
            </a:fld>
            <a:endParaRPr lang="en-US"/>
          </a:p>
        </p:txBody>
      </p:sp>
    </p:spTree>
    <p:extLst>
      <p:ext uri="{BB962C8B-B14F-4D97-AF65-F5344CB8AC3E}">
        <p14:creationId xmlns:p14="http://schemas.microsoft.com/office/powerpoint/2010/main" val="2434643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2902" y="1565910"/>
            <a:ext cx="5934508" cy="763586"/>
          </a:xfrm>
        </p:spPr>
        <p:txBody>
          <a:bodyPr/>
          <a:lstStyle/>
          <a:p>
            <a:r>
              <a:rPr lang="en-US" dirty="0"/>
              <a:t>Going Forward</a:t>
            </a:r>
          </a:p>
        </p:txBody>
      </p:sp>
      <p:pic>
        <p:nvPicPr>
          <p:cNvPr id="8" name="Picture Placeholder 7"/>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9497" t="8509" r="9497" b="8655"/>
          <a:stretch/>
        </p:blipFill>
        <p:spPr>
          <a:xfrm>
            <a:off x="1219515" y="1120140"/>
            <a:ext cx="3667125" cy="1965961"/>
          </a:xfrm>
        </p:spPr>
      </p:pic>
      <p:sp>
        <p:nvSpPr>
          <p:cNvPr id="4" name="Text Placeholder 3"/>
          <p:cNvSpPr>
            <a:spLocks noGrp="1"/>
          </p:cNvSpPr>
          <p:nvPr>
            <p:ph type="body" sz="half" idx="2"/>
          </p:nvPr>
        </p:nvSpPr>
        <p:spPr>
          <a:xfrm>
            <a:off x="5112899" y="2491738"/>
            <a:ext cx="5934511" cy="2697482"/>
          </a:xfrm>
        </p:spPr>
        <p:txBody>
          <a:bodyPr/>
          <a:lstStyle/>
          <a:p>
            <a:pPr marL="285750" indent="-285750">
              <a:buFont typeface="Arial" panose="020B0604020202020204" pitchFamily="34" charset="0"/>
              <a:buChar char="•"/>
            </a:pPr>
            <a:r>
              <a:rPr lang="en-US" sz="2000" dirty="0"/>
              <a:t>Gather more feedback from peers</a:t>
            </a:r>
          </a:p>
          <a:p>
            <a:pPr marL="285750" indent="-285750">
              <a:buFont typeface="Arial" panose="020B0604020202020204" pitchFamily="34" charset="0"/>
              <a:buChar char="•"/>
            </a:pPr>
            <a:r>
              <a:rPr lang="en-US" sz="2000" dirty="0"/>
              <a:t>Work through internal IT transition</a:t>
            </a:r>
          </a:p>
          <a:p>
            <a:pPr marL="285750" indent="-285750">
              <a:buFont typeface="Arial" panose="020B0604020202020204" pitchFamily="34" charset="0"/>
              <a:buChar char="•"/>
            </a:pPr>
            <a:r>
              <a:rPr lang="en-US" sz="2000" dirty="0"/>
              <a:t>Adopt an SFTP platform</a:t>
            </a:r>
          </a:p>
          <a:p>
            <a:pPr marL="285750" indent="-285750">
              <a:buFont typeface="Arial" panose="020B0604020202020204" pitchFamily="34" charset="0"/>
              <a:buChar char="•"/>
            </a:pPr>
            <a:r>
              <a:rPr lang="en-US" sz="2000" dirty="0"/>
              <a:t>Leverage other tools available, such as </a:t>
            </a:r>
            <a:r>
              <a:rPr lang="en-US" sz="2000" dirty="0" err="1"/>
              <a:t>Preservica</a:t>
            </a:r>
            <a:endParaRPr lang="en-US" sz="2000" dirty="0"/>
          </a:p>
          <a:p>
            <a:pPr marL="285750" indent="-285750">
              <a:buFont typeface="Arial" panose="020B0604020202020204" pitchFamily="34" charset="0"/>
              <a:buChar char="•"/>
            </a:pPr>
            <a:r>
              <a:rPr lang="en-US" sz="2000" dirty="0"/>
              <a:t>Develop, implement, and iterate on procedures</a:t>
            </a:r>
          </a:p>
          <a:p>
            <a:endParaRPr lang="en-US" sz="2000" dirty="0"/>
          </a:p>
          <a:p>
            <a:pPr marL="285750" indent="-285750">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CE2919DE-2D43-4A66-BAB4-E73DD29546D8}" type="slidenum">
              <a:rPr lang="en-US" smtClean="0"/>
              <a:t>28</a:t>
            </a:fld>
            <a:endParaRPr lang="en-US"/>
          </a:p>
        </p:txBody>
      </p:sp>
      <p:pic>
        <p:nvPicPr>
          <p:cNvPr id="9" name="Picture Placeholder 7"/>
          <p:cNvPicPr>
            <a:picLocks noChangeAspect="1"/>
          </p:cNvPicPr>
          <p:nvPr/>
        </p:nvPicPr>
        <p:blipFill rotWithShape="1">
          <a:blip r:embed="rId4">
            <a:extLst>
              <a:ext uri="{28A0092B-C50C-407E-A947-70E740481C1C}">
                <a14:useLocalDpi xmlns:a14="http://schemas.microsoft.com/office/drawing/2010/main" val="0"/>
              </a:ext>
            </a:extLst>
          </a:blip>
          <a:srcRect l="1653" r="1723"/>
          <a:stretch/>
        </p:blipFill>
        <p:spPr>
          <a:xfrm>
            <a:off x="1219515" y="3362495"/>
            <a:ext cx="3656247" cy="193291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157538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6AF9F-E5DB-463B-989A-1120BF49004D}"/>
              </a:ext>
            </a:extLst>
          </p:cNvPr>
          <p:cNvSpPr>
            <a:spLocks noGrp="1"/>
          </p:cNvSpPr>
          <p:nvPr>
            <p:ph type="ctrTitle"/>
          </p:nvPr>
        </p:nvSpPr>
        <p:spPr>
          <a:xfrm>
            <a:off x="1876424" y="1108916"/>
            <a:ext cx="8791575" cy="2387600"/>
          </a:xfrm>
        </p:spPr>
        <p:txBody>
          <a:bodyPr/>
          <a:lstStyle/>
          <a:p>
            <a:r>
              <a:rPr lang="en-US" dirty="0">
                <a:solidFill>
                  <a:schemeClr val="tx1"/>
                </a:solidFill>
              </a:rPr>
              <a:t>Discussion</a:t>
            </a:r>
          </a:p>
        </p:txBody>
      </p:sp>
      <p:sp>
        <p:nvSpPr>
          <p:cNvPr id="3" name="Subtitle 2">
            <a:extLst>
              <a:ext uri="{FF2B5EF4-FFF2-40B4-BE49-F238E27FC236}">
                <a16:creationId xmlns:a16="http://schemas.microsoft.com/office/drawing/2014/main" id="{B5EEFC63-E33A-451F-95C9-893F49F3903A}"/>
              </a:ext>
            </a:extLst>
          </p:cNvPr>
          <p:cNvSpPr>
            <a:spLocks noGrp="1"/>
          </p:cNvSpPr>
          <p:nvPr>
            <p:ph type="subTitle" idx="1"/>
          </p:nvPr>
        </p:nvSpPr>
        <p:spPr/>
        <p:txBody>
          <a:bodyPr/>
          <a:lstStyle/>
          <a:p>
            <a:r>
              <a:rPr lang="en-US" dirty="0"/>
              <a:t>Rachel Smith, Moderator</a:t>
            </a:r>
          </a:p>
        </p:txBody>
      </p:sp>
      <p:sp>
        <p:nvSpPr>
          <p:cNvPr id="4" name="Slide Number Placeholder 3">
            <a:extLst>
              <a:ext uri="{FF2B5EF4-FFF2-40B4-BE49-F238E27FC236}">
                <a16:creationId xmlns:a16="http://schemas.microsoft.com/office/drawing/2014/main" id="{A1B592A3-3DB4-4804-87F1-B5D127A21D67}"/>
              </a:ext>
            </a:extLst>
          </p:cNvPr>
          <p:cNvSpPr>
            <a:spLocks noGrp="1"/>
          </p:cNvSpPr>
          <p:nvPr>
            <p:ph type="sldNum" sz="quarter" idx="12"/>
          </p:nvPr>
        </p:nvSpPr>
        <p:spPr/>
        <p:txBody>
          <a:bodyPr/>
          <a:lstStyle/>
          <a:p>
            <a:fld id="{CE2919DE-2D43-4A66-BAB4-E73DD29546D8}" type="slidenum">
              <a:rPr lang="en-US" smtClean="0">
                <a:solidFill>
                  <a:schemeClr val="tx1"/>
                </a:solidFill>
              </a:rPr>
              <a:t>29</a:t>
            </a:fld>
            <a:endParaRPr lang="en-US" dirty="0">
              <a:solidFill>
                <a:schemeClr val="tx1"/>
              </a:solidFill>
            </a:endParaRPr>
          </a:p>
        </p:txBody>
      </p:sp>
    </p:spTree>
    <p:extLst>
      <p:ext uri="{BB962C8B-B14F-4D97-AF65-F5344CB8AC3E}">
        <p14:creationId xmlns:p14="http://schemas.microsoft.com/office/powerpoint/2010/main" val="3582232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5AD51-1453-4315-989E-25B252BA7C73}"/>
              </a:ext>
            </a:extLst>
          </p:cNvPr>
          <p:cNvSpPr>
            <a:spLocks noGrp="1"/>
          </p:cNvSpPr>
          <p:nvPr>
            <p:ph type="title"/>
          </p:nvPr>
        </p:nvSpPr>
        <p:spPr/>
        <p:txBody>
          <a:bodyPr/>
          <a:lstStyle/>
          <a:p>
            <a:r>
              <a:rPr lang="en-US" dirty="0"/>
              <a:t>SERI 2023 sponsor</a:t>
            </a:r>
          </a:p>
        </p:txBody>
      </p:sp>
      <p:pic>
        <p:nvPicPr>
          <p:cNvPr id="14" name="Content Placeholder 13" descr="Text&#10;&#10;Preservica corporate logo featuring &quot;Active Digital Preservation&quot; tagline">
            <a:extLst>
              <a:ext uri="{FF2B5EF4-FFF2-40B4-BE49-F238E27FC236}">
                <a16:creationId xmlns:a16="http://schemas.microsoft.com/office/drawing/2014/main" id="{25E327A5-C2D4-44C6-91E7-9AD7A97C2CE6}"/>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1745494" y="2097088"/>
            <a:ext cx="8697835" cy="3541712"/>
          </a:xfrm>
          <a:solidFill>
            <a:schemeClr val="bg2"/>
          </a:solidFill>
        </p:spPr>
      </p:pic>
      <p:sp>
        <p:nvSpPr>
          <p:cNvPr id="8" name="Slide Number Placeholder 7">
            <a:extLst>
              <a:ext uri="{FF2B5EF4-FFF2-40B4-BE49-F238E27FC236}">
                <a16:creationId xmlns:a16="http://schemas.microsoft.com/office/drawing/2014/main" id="{B5BB248E-9CFF-4B71-8DB1-7349CC2F35F0}"/>
              </a:ext>
            </a:extLst>
          </p:cNvPr>
          <p:cNvSpPr>
            <a:spLocks noGrp="1"/>
          </p:cNvSpPr>
          <p:nvPr>
            <p:ph type="sldNum" sz="quarter" idx="12"/>
          </p:nvPr>
        </p:nvSpPr>
        <p:spPr/>
        <p:txBody>
          <a:bodyPr/>
          <a:lstStyle/>
          <a:p>
            <a:fld id="{CE2919DE-2D43-4A66-BAB4-E73DD29546D8}" type="slidenum">
              <a:rPr lang="en-US" smtClean="0"/>
              <a:t>3</a:t>
            </a:fld>
            <a:endParaRPr lang="en-US"/>
          </a:p>
        </p:txBody>
      </p:sp>
    </p:spTree>
    <p:extLst>
      <p:ext uri="{BB962C8B-B14F-4D97-AF65-F5344CB8AC3E}">
        <p14:creationId xmlns:p14="http://schemas.microsoft.com/office/powerpoint/2010/main" val="3912945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2B2A-397D-4420-AD9A-0020C8E441FC}"/>
              </a:ext>
            </a:extLst>
          </p:cNvPr>
          <p:cNvSpPr>
            <a:spLocks noGrp="1"/>
          </p:cNvSpPr>
          <p:nvPr>
            <p:ph type="title"/>
          </p:nvPr>
        </p:nvSpPr>
        <p:spPr/>
        <p:txBody>
          <a:bodyPr/>
          <a:lstStyle/>
          <a:p>
            <a:r>
              <a:rPr lang="en-US" dirty="0">
                <a:solidFill>
                  <a:schemeClr val="bg1"/>
                </a:solidFill>
              </a:rPr>
              <a:t>Questions I</a:t>
            </a:r>
          </a:p>
        </p:txBody>
      </p:sp>
      <p:sp>
        <p:nvSpPr>
          <p:cNvPr id="3" name="Content Placeholder 2">
            <a:extLst>
              <a:ext uri="{FF2B5EF4-FFF2-40B4-BE49-F238E27FC236}">
                <a16:creationId xmlns:a16="http://schemas.microsoft.com/office/drawing/2014/main" id="{40C30FBE-8B52-414E-BA40-7604711D8687}"/>
              </a:ext>
            </a:extLst>
          </p:cNvPr>
          <p:cNvSpPr>
            <a:spLocks noGrp="1"/>
          </p:cNvSpPr>
          <p:nvPr>
            <p:ph idx="1"/>
          </p:nvPr>
        </p:nvSpPr>
        <p:spPr/>
        <p:txBody>
          <a:bodyPr>
            <a:normAutofit/>
          </a:bodyPr>
          <a:lstStyle/>
          <a:p>
            <a:r>
              <a:rPr lang="en-US" dirty="0">
                <a:solidFill>
                  <a:schemeClr val="bg2"/>
                </a:solidFill>
              </a:rPr>
              <a:t>What transfer methods are you implementing?</a:t>
            </a:r>
          </a:p>
          <a:p>
            <a:r>
              <a:rPr lang="en-US" dirty="0">
                <a:solidFill>
                  <a:schemeClr val="bg2"/>
                </a:solidFill>
              </a:rPr>
              <a:t>General thoughts or questions about anything I’ve presented</a:t>
            </a:r>
          </a:p>
          <a:p>
            <a:r>
              <a:rPr lang="en-US" dirty="0">
                <a:solidFill>
                  <a:schemeClr val="bg2"/>
                </a:solidFill>
              </a:rPr>
              <a:t>What information is needed for electronic transfers?</a:t>
            </a:r>
          </a:p>
          <a:p>
            <a:r>
              <a:rPr lang="en-US" dirty="0">
                <a:solidFill>
                  <a:schemeClr val="bg2"/>
                </a:solidFill>
              </a:rPr>
              <a:t>How do you collect that information?</a:t>
            </a:r>
          </a:p>
          <a:p>
            <a:r>
              <a:rPr lang="en-US" dirty="0">
                <a:solidFill>
                  <a:schemeClr val="bg2"/>
                </a:solidFill>
              </a:rPr>
              <a:t>Do your procedures adapt to a variety of donor types? If so, how?</a:t>
            </a:r>
          </a:p>
          <a:p>
            <a:r>
              <a:rPr lang="en-US" dirty="0">
                <a:solidFill>
                  <a:schemeClr val="bg2"/>
                </a:solidFill>
              </a:rPr>
              <a:t>What questions or thoughts do you have about electronic records transfers?</a:t>
            </a:r>
          </a:p>
          <a:p>
            <a:endParaRPr lang="en-US" dirty="0">
              <a:solidFill>
                <a:srgbClr val="003E7E"/>
              </a:solidFill>
            </a:endParaRPr>
          </a:p>
          <a:p>
            <a:endParaRPr lang="en-US" dirty="0"/>
          </a:p>
        </p:txBody>
      </p:sp>
      <p:sp>
        <p:nvSpPr>
          <p:cNvPr id="4" name="Slide Number Placeholder 3">
            <a:extLst>
              <a:ext uri="{FF2B5EF4-FFF2-40B4-BE49-F238E27FC236}">
                <a16:creationId xmlns:a16="http://schemas.microsoft.com/office/drawing/2014/main" id="{EDB849B0-146D-4BAA-8CAE-E933A4534BDC}"/>
              </a:ext>
            </a:extLst>
          </p:cNvPr>
          <p:cNvSpPr>
            <a:spLocks noGrp="1"/>
          </p:cNvSpPr>
          <p:nvPr>
            <p:ph type="sldNum" sz="quarter" idx="12"/>
          </p:nvPr>
        </p:nvSpPr>
        <p:spPr/>
        <p:txBody>
          <a:bodyPr/>
          <a:lstStyle/>
          <a:p>
            <a:fld id="{CE2919DE-2D43-4A66-BAB4-E73DD29546D8}" type="slidenum">
              <a:rPr lang="en-US" smtClean="0"/>
              <a:t>30</a:t>
            </a:fld>
            <a:endParaRPr lang="en-US"/>
          </a:p>
        </p:txBody>
      </p:sp>
    </p:spTree>
    <p:extLst>
      <p:ext uri="{BB962C8B-B14F-4D97-AF65-F5344CB8AC3E}">
        <p14:creationId xmlns:p14="http://schemas.microsoft.com/office/powerpoint/2010/main" val="3388643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942BD-6C49-4976-A47A-542766770AAC}"/>
              </a:ext>
            </a:extLst>
          </p:cNvPr>
          <p:cNvSpPr>
            <a:spLocks noGrp="1"/>
          </p:cNvSpPr>
          <p:nvPr>
            <p:ph type="title"/>
          </p:nvPr>
        </p:nvSpPr>
        <p:spPr/>
        <p:txBody>
          <a:bodyPr/>
          <a:lstStyle/>
          <a:p>
            <a:r>
              <a:rPr lang="en-US" dirty="0">
                <a:solidFill>
                  <a:schemeClr val="bg1"/>
                </a:solidFill>
              </a:rPr>
              <a:t>Questions &amp; Comments</a:t>
            </a:r>
          </a:p>
        </p:txBody>
      </p:sp>
      <p:pic>
        <p:nvPicPr>
          <p:cNvPr id="10" name="Content Placeholder 9" descr="Questions and comments"/>
          <p:cNvPicPr>
            <a:picLocks noGrp="1" noChangeAspect="1"/>
          </p:cNvPicPr>
          <p:nvPr>
            <p:ph idx="1"/>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323557" y="2249488"/>
            <a:ext cx="3541712" cy="3541712"/>
          </a:xfrm>
        </p:spPr>
      </p:pic>
      <p:sp>
        <p:nvSpPr>
          <p:cNvPr id="4" name="Slide Number Placeholder 3">
            <a:extLst>
              <a:ext uri="{FF2B5EF4-FFF2-40B4-BE49-F238E27FC236}">
                <a16:creationId xmlns:a16="http://schemas.microsoft.com/office/drawing/2014/main" id="{DD69D342-1452-4D8F-AABF-E61973D17D93}"/>
              </a:ext>
            </a:extLst>
          </p:cNvPr>
          <p:cNvSpPr>
            <a:spLocks noGrp="1"/>
          </p:cNvSpPr>
          <p:nvPr>
            <p:ph type="sldNum" sz="quarter" idx="12"/>
          </p:nvPr>
        </p:nvSpPr>
        <p:spPr/>
        <p:txBody>
          <a:bodyPr/>
          <a:lstStyle/>
          <a:p>
            <a:fld id="{CE2919DE-2D43-4A66-BAB4-E73DD29546D8}" type="slidenum">
              <a:rPr lang="en-US" smtClean="0"/>
              <a:t>31</a:t>
            </a:fld>
            <a:endParaRPr lang="en-US"/>
          </a:p>
        </p:txBody>
      </p:sp>
    </p:spTree>
    <p:extLst>
      <p:ext uri="{BB962C8B-B14F-4D97-AF65-F5344CB8AC3E}">
        <p14:creationId xmlns:p14="http://schemas.microsoft.com/office/powerpoint/2010/main" val="2431331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A639-3218-4FFD-A477-254B46F8AECF}"/>
              </a:ext>
            </a:extLst>
          </p:cNvPr>
          <p:cNvSpPr>
            <a:spLocks noGrp="1"/>
          </p:cNvSpPr>
          <p:nvPr>
            <p:ph type="title"/>
          </p:nvPr>
        </p:nvSpPr>
        <p:spPr>
          <a:xfrm>
            <a:off x="853330" y="1254035"/>
            <a:ext cx="2926190" cy="4002222"/>
          </a:xfrm>
        </p:spPr>
        <p:txBody>
          <a:bodyPr>
            <a:normAutofit/>
          </a:bodyPr>
          <a:lstStyle/>
          <a:p>
            <a:r>
              <a:rPr lang="en-US" dirty="0">
                <a:solidFill>
                  <a:srgbClr val="FFFFFF"/>
                </a:solidFill>
              </a:rPr>
              <a:t>Stay connected &amp; informed</a:t>
            </a:r>
          </a:p>
        </p:txBody>
      </p:sp>
      <p:graphicFrame>
        <p:nvGraphicFramePr>
          <p:cNvPr id="42" name="Content Placeholder 2" descr="Links to CoSA site and social media accounts">
            <a:extLst>
              <a:ext uri="{FF2B5EF4-FFF2-40B4-BE49-F238E27FC236}">
                <a16:creationId xmlns:a16="http://schemas.microsoft.com/office/drawing/2014/main" id="{BD8418EF-3E2B-4E35-8F87-923FDBF037AF}"/>
              </a:ext>
            </a:extLst>
          </p:cNvPr>
          <p:cNvGraphicFramePr>
            <a:graphicFrameLocks noGrp="1"/>
          </p:cNvGraphicFramePr>
          <p:nvPr>
            <p:ph idx="1"/>
            <p:extLst>
              <p:ext uri="{D42A27DB-BD31-4B8C-83A1-F6EECF244321}">
                <p14:modId xmlns:p14="http://schemas.microsoft.com/office/powerpoint/2010/main" val="4058747246"/>
              </p:ext>
            </p:extLst>
          </p:nvPr>
        </p:nvGraphicFramePr>
        <p:xfrm>
          <a:off x="4423954" y="1254035"/>
          <a:ext cx="6296297" cy="4002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7A2C625-3BC3-4416-A5ED-DEFACE2FD339}"/>
              </a:ext>
            </a:extLst>
          </p:cNvPr>
          <p:cNvSpPr>
            <a:spLocks noGrp="1"/>
          </p:cNvSpPr>
          <p:nvPr>
            <p:ph type="sldNum" sz="quarter" idx="12"/>
          </p:nvPr>
        </p:nvSpPr>
        <p:spPr/>
        <p:txBody>
          <a:bodyPr>
            <a:normAutofit/>
          </a:bodyPr>
          <a:lstStyle/>
          <a:p>
            <a:pPr>
              <a:spcAft>
                <a:spcPts val="600"/>
              </a:spcAft>
            </a:pPr>
            <a:fld id="{CE2919DE-2D43-4A66-BAB4-E73DD29546D8}" type="slidenum">
              <a:rPr lang="en-US">
                <a:solidFill>
                  <a:srgbClr val="FFFFFF"/>
                </a:solidFill>
              </a:rPr>
              <a:pPr>
                <a:spcAft>
                  <a:spcPts val="600"/>
                </a:spcAft>
              </a:pPr>
              <a:t>32</a:t>
            </a:fld>
            <a:endParaRPr lang="en-US">
              <a:solidFill>
                <a:srgbClr val="FFFFFF"/>
              </a:solidFill>
            </a:endParaRPr>
          </a:p>
        </p:txBody>
      </p:sp>
    </p:spTree>
    <p:extLst>
      <p:ext uri="{BB962C8B-B14F-4D97-AF65-F5344CB8AC3E}">
        <p14:creationId xmlns:p14="http://schemas.microsoft.com/office/powerpoint/2010/main" val="280996270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A2806-077C-4A9A-B3BD-61AE838C64E0}"/>
              </a:ext>
            </a:extLst>
          </p:cNvPr>
          <p:cNvSpPr>
            <a:spLocks noGrp="1"/>
          </p:cNvSpPr>
          <p:nvPr>
            <p:ph type="title"/>
          </p:nvPr>
        </p:nvSpPr>
        <p:spPr>
          <a:xfrm>
            <a:off x="1141411" y="455278"/>
            <a:ext cx="9905999" cy="1303020"/>
          </a:xfrm>
        </p:spPr>
        <p:txBody>
          <a:bodyPr/>
          <a:lstStyle/>
          <a:p>
            <a:r>
              <a:rPr lang="en-US" dirty="0">
                <a:solidFill>
                  <a:schemeClr val="bg1"/>
                </a:solidFill>
              </a:rPr>
              <a:t>Presenters</a:t>
            </a:r>
          </a:p>
        </p:txBody>
      </p:sp>
      <p:sp>
        <p:nvSpPr>
          <p:cNvPr id="6" name="Text Placeholder 5">
            <a:extLst>
              <a:ext uri="{FF2B5EF4-FFF2-40B4-BE49-F238E27FC236}">
                <a16:creationId xmlns:a16="http://schemas.microsoft.com/office/drawing/2014/main" id="{07ECE80E-4008-4CA1-A511-7CBC9F3ADC98}"/>
              </a:ext>
            </a:extLst>
          </p:cNvPr>
          <p:cNvSpPr>
            <a:spLocks noGrp="1"/>
          </p:cNvSpPr>
          <p:nvPr>
            <p:ph type="body" sz="quarter" idx="3"/>
          </p:nvPr>
        </p:nvSpPr>
        <p:spPr>
          <a:xfrm>
            <a:off x="2591673" y="4610831"/>
            <a:ext cx="3200400" cy="576262"/>
          </a:xfrm>
        </p:spPr>
        <p:txBody>
          <a:bodyPr/>
          <a:lstStyle/>
          <a:p>
            <a:r>
              <a:rPr lang="en-US" dirty="0">
                <a:solidFill>
                  <a:schemeClr val="bg1"/>
                </a:solidFill>
              </a:rPr>
              <a:t>Krista Sorenson</a:t>
            </a:r>
          </a:p>
        </p:txBody>
      </p:sp>
      <p:sp>
        <p:nvSpPr>
          <p:cNvPr id="8" name="Text Placeholder 7">
            <a:extLst>
              <a:ext uri="{FF2B5EF4-FFF2-40B4-BE49-F238E27FC236}">
                <a16:creationId xmlns:a16="http://schemas.microsoft.com/office/drawing/2014/main" id="{28658500-5C92-471D-847C-89047FF52804}"/>
              </a:ext>
            </a:extLst>
          </p:cNvPr>
          <p:cNvSpPr>
            <a:spLocks noGrp="1"/>
          </p:cNvSpPr>
          <p:nvPr>
            <p:ph type="body" sz="half" idx="19"/>
          </p:nvPr>
        </p:nvSpPr>
        <p:spPr>
          <a:xfrm>
            <a:off x="2590213" y="5187091"/>
            <a:ext cx="3200400" cy="1078947"/>
          </a:xfrm>
        </p:spPr>
        <p:txBody>
          <a:bodyPr>
            <a:noAutofit/>
          </a:bodyPr>
          <a:lstStyle/>
          <a:p>
            <a:r>
              <a:rPr lang="en-US" dirty="0"/>
              <a:t>Electronic Records &amp; Digital Preservation Archivist, Wisconsin Historical Society</a:t>
            </a:r>
          </a:p>
          <a:p>
            <a:r>
              <a:rPr lang="en-US" dirty="0"/>
              <a:t>Presenter</a:t>
            </a:r>
          </a:p>
        </p:txBody>
      </p:sp>
      <p:sp>
        <p:nvSpPr>
          <p:cNvPr id="12" name="Slide Number Placeholder 11">
            <a:extLst>
              <a:ext uri="{FF2B5EF4-FFF2-40B4-BE49-F238E27FC236}">
                <a16:creationId xmlns:a16="http://schemas.microsoft.com/office/drawing/2014/main" id="{4C903D0E-5300-4D99-B5D7-E0DB59BEC243}"/>
              </a:ext>
            </a:extLst>
          </p:cNvPr>
          <p:cNvSpPr>
            <a:spLocks noGrp="1"/>
          </p:cNvSpPr>
          <p:nvPr>
            <p:ph type="sldNum" sz="quarter" idx="12"/>
          </p:nvPr>
        </p:nvSpPr>
        <p:spPr/>
        <p:txBody>
          <a:bodyPr/>
          <a:lstStyle/>
          <a:p>
            <a:fld id="{CE2919DE-2D43-4A66-BAB4-E73DD29546D8}" type="slidenum">
              <a:rPr lang="en-US" smtClean="0"/>
              <a:t>4</a:t>
            </a:fld>
            <a:endParaRPr lang="en-US"/>
          </a:p>
        </p:txBody>
      </p:sp>
      <p:sp>
        <p:nvSpPr>
          <p:cNvPr id="14" name="Text Placeholder 13"/>
          <p:cNvSpPr>
            <a:spLocks noGrp="1"/>
          </p:cNvSpPr>
          <p:nvPr>
            <p:ph type="body" sz="quarter" idx="13"/>
          </p:nvPr>
        </p:nvSpPr>
        <p:spPr>
          <a:xfrm>
            <a:off x="5966617" y="4610829"/>
            <a:ext cx="3190741" cy="576262"/>
          </a:xfrm>
        </p:spPr>
        <p:txBody>
          <a:bodyPr/>
          <a:lstStyle/>
          <a:p>
            <a:r>
              <a:rPr lang="en-US" dirty="0"/>
              <a:t>Rachel Smith</a:t>
            </a:r>
          </a:p>
        </p:txBody>
      </p:sp>
      <p:sp>
        <p:nvSpPr>
          <p:cNvPr id="15" name="Text Placeholder 14"/>
          <p:cNvSpPr>
            <a:spLocks noGrp="1"/>
          </p:cNvSpPr>
          <p:nvPr>
            <p:ph type="body" sz="half" idx="20"/>
          </p:nvPr>
        </p:nvSpPr>
        <p:spPr>
          <a:xfrm>
            <a:off x="5966492" y="5187088"/>
            <a:ext cx="3194968" cy="1078950"/>
          </a:xfrm>
        </p:spPr>
        <p:txBody>
          <a:bodyPr>
            <a:noAutofit/>
          </a:bodyPr>
          <a:lstStyle/>
          <a:p>
            <a:r>
              <a:rPr lang="en-US" dirty="0"/>
              <a:t>Collections Archivist, Alabama Department of Archives and History</a:t>
            </a:r>
          </a:p>
          <a:p>
            <a:r>
              <a:rPr lang="en-US" dirty="0"/>
              <a:t>Moderator</a:t>
            </a:r>
          </a:p>
        </p:txBody>
      </p:sp>
      <p:pic>
        <p:nvPicPr>
          <p:cNvPr id="3" name="Picture Placeholder 2"/>
          <p:cNvPicPr>
            <a:picLocks noGrp="1" noChangeAspect="1"/>
          </p:cNvPicPr>
          <p:nvPr>
            <p:ph type="pic" idx="21"/>
          </p:nvPr>
        </p:nvPicPr>
        <p:blipFill rotWithShape="1">
          <a:blip r:embed="rId3">
            <a:extLst>
              <a:ext uri="{28A0092B-C50C-407E-A947-70E740481C1C}">
                <a14:useLocalDpi xmlns:a14="http://schemas.microsoft.com/office/drawing/2010/main" val="0"/>
              </a:ext>
            </a:extLst>
          </a:blip>
          <a:srcRect t="2849" b="8732"/>
          <a:stretch/>
        </p:blipFill>
        <p:spPr>
          <a:xfrm>
            <a:off x="2845713" y="1913564"/>
            <a:ext cx="2689399" cy="2542001"/>
          </a:xfrm>
        </p:spPr>
      </p:pic>
      <p:pic>
        <p:nvPicPr>
          <p:cNvPr id="13" name="Picture Placeholder 12">
            <a:extLst>
              <a:ext uri="{FF2B5EF4-FFF2-40B4-BE49-F238E27FC236}">
                <a16:creationId xmlns:a16="http://schemas.microsoft.com/office/drawing/2014/main" id="{3796E6BA-F1A2-F4A3-7017-B7F80FFAB27E}"/>
              </a:ext>
            </a:extLst>
          </p:cNvPr>
          <p:cNvPicPr>
            <a:picLocks noGrp="1"/>
          </p:cNvPicPr>
          <p:nvPr>
            <p:ph type="pic" idx="21"/>
          </p:nvPr>
        </p:nvPicPr>
        <p:blipFill>
          <a:blip r:embed="rId4">
            <a:extLst>
              <a:ext uri="{28A0092B-C50C-407E-A947-70E740481C1C}">
                <a14:useLocalDpi xmlns:a14="http://schemas.microsoft.com/office/drawing/2010/main" val="0"/>
              </a:ext>
            </a:extLst>
          </a:blip>
          <a:srcRect l="589" r="589"/>
          <a:stretch/>
        </p:blipFill>
        <p:spPr>
          <a:xfrm>
            <a:off x="6240463" y="1912938"/>
            <a:ext cx="2582862" cy="2543175"/>
          </a:xfrm>
          <a:prstGeom prst="round2DiagRect">
            <a:avLst>
              <a:gd name="adj1" fmla="val 16667"/>
              <a:gd name="adj2" fmla="val 0"/>
            </a:avLst>
          </a:prstGeom>
        </p:spPr>
      </p:pic>
    </p:spTree>
    <p:extLst>
      <p:ext uri="{BB962C8B-B14F-4D97-AF65-F5344CB8AC3E}">
        <p14:creationId xmlns:p14="http://schemas.microsoft.com/office/powerpoint/2010/main" val="919766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12B4-EAF5-49D2-AD73-68AC5DE919DB}"/>
              </a:ext>
            </a:extLst>
          </p:cNvPr>
          <p:cNvSpPr>
            <a:spLocks noGrp="1"/>
          </p:cNvSpPr>
          <p:nvPr>
            <p:ph type="ctrTitle"/>
          </p:nvPr>
        </p:nvSpPr>
        <p:spPr>
          <a:xfrm>
            <a:off x="1876425" y="1122363"/>
            <a:ext cx="7633336" cy="2387600"/>
          </a:xfrm>
        </p:spPr>
        <p:txBody>
          <a:bodyPr/>
          <a:lstStyle/>
          <a:p>
            <a:r>
              <a:rPr lang="en-US" dirty="0">
                <a:solidFill>
                  <a:schemeClr val="tx1"/>
                </a:solidFill>
              </a:rPr>
              <a:t>Transferring E-Records to WHS</a:t>
            </a:r>
          </a:p>
        </p:txBody>
      </p:sp>
      <p:sp>
        <p:nvSpPr>
          <p:cNvPr id="3" name="Subtitle 2">
            <a:extLst>
              <a:ext uri="{FF2B5EF4-FFF2-40B4-BE49-F238E27FC236}">
                <a16:creationId xmlns:a16="http://schemas.microsoft.com/office/drawing/2014/main" id="{6CB89F87-F6E1-4073-B16D-747C0FFF3108}"/>
              </a:ext>
            </a:extLst>
          </p:cNvPr>
          <p:cNvSpPr>
            <a:spLocks noGrp="1"/>
          </p:cNvSpPr>
          <p:nvPr>
            <p:ph type="subTitle" idx="1"/>
          </p:nvPr>
        </p:nvSpPr>
        <p:spPr/>
        <p:txBody>
          <a:bodyPr/>
          <a:lstStyle/>
          <a:p>
            <a:r>
              <a:rPr lang="en-US" dirty="0"/>
              <a:t>Krista Sorenson, Wisconsin Historical Society</a:t>
            </a:r>
          </a:p>
        </p:txBody>
      </p:sp>
      <p:sp>
        <p:nvSpPr>
          <p:cNvPr id="4" name="Slide Number Placeholder 3">
            <a:extLst>
              <a:ext uri="{FF2B5EF4-FFF2-40B4-BE49-F238E27FC236}">
                <a16:creationId xmlns:a16="http://schemas.microsoft.com/office/drawing/2014/main" id="{FE093C9C-4118-4973-AE42-BA42B8482C42}"/>
              </a:ext>
            </a:extLst>
          </p:cNvPr>
          <p:cNvSpPr>
            <a:spLocks noGrp="1"/>
          </p:cNvSpPr>
          <p:nvPr>
            <p:ph type="sldNum" sz="quarter" idx="12"/>
          </p:nvPr>
        </p:nvSpPr>
        <p:spPr/>
        <p:txBody>
          <a:bodyPr/>
          <a:lstStyle/>
          <a:p>
            <a:fld id="{CE2919DE-2D43-4A66-BAB4-E73DD29546D8}"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2322044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2B2A-397D-4420-AD9A-0020C8E441FC}"/>
              </a:ext>
            </a:extLst>
          </p:cNvPr>
          <p:cNvSpPr>
            <a:spLocks noGrp="1"/>
          </p:cNvSpPr>
          <p:nvPr>
            <p:ph type="title"/>
          </p:nvPr>
        </p:nvSpPr>
        <p:spPr>
          <a:xfrm>
            <a:off x="5781147" y="824089"/>
            <a:ext cx="5934508" cy="1639886"/>
          </a:xfrm>
        </p:spPr>
        <p:txBody>
          <a:bodyPr/>
          <a:lstStyle/>
          <a:p>
            <a:r>
              <a:rPr lang="en-US" dirty="0">
                <a:solidFill>
                  <a:schemeClr val="bg1"/>
                </a:solidFill>
              </a:rPr>
              <a:t>Agenda</a:t>
            </a:r>
          </a:p>
        </p:txBody>
      </p:sp>
      <p:pic>
        <p:nvPicPr>
          <p:cNvPr id="8" name="Picture Placeholder 7"/>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08" t="3424" r="-308" b="11233"/>
          <a:stretch/>
        </p:blipFill>
        <p:spPr>
          <a:xfrm>
            <a:off x="1758854" y="699912"/>
            <a:ext cx="3666690" cy="5181599"/>
          </a:xfrm>
        </p:spPr>
      </p:pic>
      <p:sp>
        <p:nvSpPr>
          <p:cNvPr id="6" name="Text Placeholder 5"/>
          <p:cNvSpPr>
            <a:spLocks noGrp="1"/>
          </p:cNvSpPr>
          <p:nvPr>
            <p:ph type="body" sz="half" idx="2"/>
          </p:nvPr>
        </p:nvSpPr>
        <p:spPr>
          <a:xfrm>
            <a:off x="5781144" y="2463975"/>
            <a:ext cx="5934511" cy="3541714"/>
          </a:xfrm>
        </p:spPr>
        <p:txBody>
          <a:bodyPr/>
          <a:lstStyle/>
          <a:p>
            <a:r>
              <a:rPr lang="en-US" dirty="0"/>
              <a:t>WHS Context</a:t>
            </a:r>
          </a:p>
          <a:p>
            <a:r>
              <a:rPr lang="en-US" dirty="0"/>
              <a:t>Transfer procedure successes</a:t>
            </a:r>
          </a:p>
          <a:p>
            <a:r>
              <a:rPr lang="en-US" dirty="0"/>
              <a:t>Transfer procedure failures</a:t>
            </a:r>
          </a:p>
          <a:p>
            <a:r>
              <a:rPr lang="en-US" dirty="0"/>
              <a:t>Exploring approaches to electronic records transfers</a:t>
            </a:r>
          </a:p>
          <a:p>
            <a:r>
              <a:rPr lang="en-US" dirty="0"/>
              <a:t>Current state</a:t>
            </a:r>
          </a:p>
        </p:txBody>
      </p:sp>
      <p:sp>
        <p:nvSpPr>
          <p:cNvPr id="4" name="Slide Number Placeholder 3">
            <a:extLst>
              <a:ext uri="{FF2B5EF4-FFF2-40B4-BE49-F238E27FC236}">
                <a16:creationId xmlns:a16="http://schemas.microsoft.com/office/drawing/2014/main" id="{EDB849B0-146D-4BAA-8CAE-E933A4534BDC}"/>
              </a:ext>
            </a:extLst>
          </p:cNvPr>
          <p:cNvSpPr>
            <a:spLocks noGrp="1"/>
          </p:cNvSpPr>
          <p:nvPr>
            <p:ph type="sldNum" sz="quarter" idx="12"/>
          </p:nvPr>
        </p:nvSpPr>
        <p:spPr/>
        <p:txBody>
          <a:bodyPr/>
          <a:lstStyle/>
          <a:p>
            <a:fld id="{CE2919DE-2D43-4A66-BAB4-E73DD29546D8}" type="slidenum">
              <a:rPr lang="en-US" smtClean="0"/>
              <a:t>6</a:t>
            </a:fld>
            <a:endParaRPr lang="en-US"/>
          </a:p>
        </p:txBody>
      </p:sp>
      <p:sp>
        <p:nvSpPr>
          <p:cNvPr id="9" name="TextBox 8"/>
          <p:cNvSpPr txBox="1"/>
          <p:nvPr/>
        </p:nvSpPr>
        <p:spPr>
          <a:xfrm>
            <a:off x="2449199" y="6005689"/>
            <a:ext cx="2286000" cy="276999"/>
          </a:xfrm>
          <a:prstGeom prst="rect">
            <a:avLst/>
          </a:prstGeom>
          <a:noFill/>
        </p:spPr>
        <p:txBody>
          <a:bodyPr wrap="square" rtlCol="0">
            <a:spAutoFit/>
          </a:bodyPr>
          <a:lstStyle/>
          <a:p>
            <a:pPr algn="ctr"/>
            <a:r>
              <a:rPr lang="en-US" sz="1200" dirty="0">
                <a:solidFill>
                  <a:schemeClr val="bg1"/>
                </a:solidFill>
              </a:rPr>
              <a:t>WHS </a:t>
            </a:r>
            <a:r>
              <a:rPr lang="en-US" altLang="en-US" sz="1200" dirty="0">
                <a:solidFill>
                  <a:schemeClr val="bg1"/>
                </a:solidFill>
              </a:rPr>
              <a:t>Image ID 8330</a:t>
            </a:r>
            <a:endParaRPr lang="en-US" sz="1200" dirty="0">
              <a:solidFill>
                <a:schemeClr val="bg1"/>
              </a:solidFill>
            </a:endParaRPr>
          </a:p>
        </p:txBody>
      </p:sp>
    </p:spTree>
    <p:extLst>
      <p:ext uri="{BB962C8B-B14F-4D97-AF65-F5344CB8AC3E}">
        <p14:creationId xmlns:p14="http://schemas.microsoft.com/office/powerpoint/2010/main" val="2796085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44042"/>
          </a:xfrm>
        </p:spPr>
        <p:txBody>
          <a:bodyPr/>
          <a:lstStyle/>
          <a:p>
            <a:r>
              <a:rPr lang="en-US" dirty="0"/>
              <a:t>Records Transfers at WHS</a:t>
            </a:r>
          </a:p>
        </p:txBody>
      </p:sp>
      <p:sp>
        <p:nvSpPr>
          <p:cNvPr id="3" name="Content Placeholder 2"/>
          <p:cNvSpPr>
            <a:spLocks noGrp="1"/>
          </p:cNvSpPr>
          <p:nvPr>
            <p:ph sz="half" idx="1"/>
          </p:nvPr>
        </p:nvSpPr>
        <p:spPr>
          <a:xfrm>
            <a:off x="1141410" y="1914144"/>
            <a:ext cx="4878389" cy="3877056"/>
          </a:xfrm>
        </p:spPr>
        <p:txBody>
          <a:bodyPr>
            <a:normAutofit fontScale="77500" lnSpcReduction="20000"/>
          </a:bodyPr>
          <a:lstStyle/>
          <a:p>
            <a:r>
              <a:rPr lang="en-US" altLang="en-US" dirty="0"/>
              <a:t>Receive about 1110 cubic feet paper records each year</a:t>
            </a:r>
          </a:p>
          <a:p>
            <a:r>
              <a:rPr lang="en-US" altLang="en-US" dirty="0"/>
              <a:t>Electronic records make up a much smaller portion of transfers, but growing</a:t>
            </a:r>
          </a:p>
          <a:p>
            <a:r>
              <a:rPr lang="en-US" altLang="en-US" dirty="0"/>
              <a:t>First electronic state records date back to late 1970s</a:t>
            </a:r>
          </a:p>
          <a:p>
            <a:r>
              <a:rPr lang="en-US" dirty="0"/>
              <a:t>Passive collecting late 1980s to early 2000s</a:t>
            </a:r>
          </a:p>
          <a:p>
            <a:r>
              <a:rPr lang="en-US" dirty="0" err="1"/>
              <a:t>WiSPER</a:t>
            </a:r>
            <a:r>
              <a:rPr lang="en-US" dirty="0"/>
              <a:t> NHPRC Grant Project (2015-2019)</a:t>
            </a:r>
          </a:p>
          <a:p>
            <a:r>
              <a:rPr lang="en-US" dirty="0"/>
              <a:t>Active collecting, processing, and providing access since 2017</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51562" y="2108896"/>
            <a:ext cx="4875213" cy="3237679"/>
          </a:xfrm>
          <a:prstGeom prst="round2DiagRect">
            <a:avLst>
              <a:gd name="adj1" fmla="val 16667"/>
              <a:gd name="adj2" fmla="val 0"/>
            </a:avLst>
          </a:prstGeom>
          <a:ln w="19050" cap="sq">
            <a:solidFill>
              <a:schemeClr val="tx2">
                <a:lumMod val="60000"/>
                <a:lumOff val="40000"/>
              </a:schemeClr>
            </a:solidFill>
            <a:miter lim="800000"/>
          </a:ln>
          <a:effectLst>
            <a:outerShdw blurRad="254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CE2919DE-2D43-4A66-BAB4-E73DD29546D8}" type="slidenum">
              <a:rPr lang="en-US" smtClean="0"/>
              <a:t>7</a:t>
            </a:fld>
            <a:endParaRPr lang="en-US"/>
          </a:p>
        </p:txBody>
      </p:sp>
    </p:spTree>
    <p:extLst>
      <p:ext uri="{BB962C8B-B14F-4D97-AF65-F5344CB8AC3E}">
        <p14:creationId xmlns:p14="http://schemas.microsoft.com/office/powerpoint/2010/main" val="2988002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1"/>
            <a:ext cx="5934508" cy="1030286"/>
          </a:xfrm>
        </p:spPr>
        <p:txBody>
          <a:bodyPr>
            <a:normAutofit/>
          </a:bodyPr>
          <a:lstStyle/>
          <a:p>
            <a:pPr marL="0" indent="0"/>
            <a:r>
              <a:rPr lang="en-US" sz="2800" b="1" dirty="0"/>
              <a:t>Wisconsin Administrative Code</a:t>
            </a:r>
            <a:br>
              <a:rPr lang="en-US" sz="2800" b="1" dirty="0"/>
            </a:br>
            <a:r>
              <a:rPr lang="en-US" sz="2800" b="1" dirty="0"/>
              <a:t>Chapter Admin 12</a:t>
            </a:r>
            <a:endParaRPr lang="en-US" sz="2800" dirty="0"/>
          </a:p>
        </p:txBody>
      </p:sp>
      <p:pic>
        <p:nvPicPr>
          <p:cNvPr id="6" name="Picture Placeholder 5"/>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603" t="753" r="2604" b="753"/>
          <a:stretch/>
        </p:blipFill>
        <p:spPr>
          <a:xfrm>
            <a:off x="7326351" y="609601"/>
            <a:ext cx="3623589" cy="5181599"/>
          </a:xfrm>
        </p:spPr>
      </p:pic>
      <p:sp>
        <p:nvSpPr>
          <p:cNvPr id="4" name="Text Placeholder 3"/>
          <p:cNvSpPr>
            <a:spLocks noGrp="1"/>
          </p:cNvSpPr>
          <p:nvPr>
            <p:ph type="body" sz="half" idx="2"/>
          </p:nvPr>
        </p:nvSpPr>
        <p:spPr>
          <a:xfrm>
            <a:off x="1141410" y="1639887"/>
            <a:ext cx="5934511" cy="4151313"/>
          </a:xfrm>
        </p:spPr>
        <p:txBody>
          <a:bodyPr>
            <a:noAutofit/>
          </a:bodyPr>
          <a:lstStyle/>
          <a:p>
            <a:r>
              <a:rPr lang="en-US" sz="2000" dirty="0"/>
              <a:t>Maintain electronic records that are:</a:t>
            </a:r>
          </a:p>
          <a:p>
            <a:pPr algn="ctr">
              <a:spcBef>
                <a:spcPct val="0"/>
              </a:spcBef>
            </a:pPr>
            <a:r>
              <a:rPr lang="en-US" sz="2000" dirty="0"/>
              <a:t> </a:t>
            </a:r>
            <a:endParaRPr lang="en-US" altLang="en-US" sz="1000" dirty="0"/>
          </a:p>
          <a:p>
            <a:pPr algn="ctr">
              <a:spcBef>
                <a:spcPct val="0"/>
              </a:spcBef>
            </a:pPr>
            <a:r>
              <a:rPr lang="en-US" altLang="en-US" sz="2000" dirty="0"/>
              <a:t> Accessible</a:t>
            </a:r>
          </a:p>
          <a:p>
            <a:pPr algn="ctr">
              <a:spcBef>
                <a:spcPct val="0"/>
              </a:spcBef>
            </a:pPr>
            <a:r>
              <a:rPr lang="en-US" altLang="en-US" sz="2000" dirty="0"/>
              <a:t>Accurate</a:t>
            </a:r>
          </a:p>
          <a:p>
            <a:pPr algn="ctr">
              <a:spcBef>
                <a:spcPct val="0"/>
              </a:spcBef>
            </a:pPr>
            <a:r>
              <a:rPr lang="en-US" altLang="en-US" sz="2000" dirty="0"/>
              <a:t>Authentic</a:t>
            </a:r>
          </a:p>
          <a:p>
            <a:pPr algn="ctr">
              <a:spcBef>
                <a:spcPct val="0"/>
              </a:spcBef>
            </a:pPr>
            <a:r>
              <a:rPr lang="en-US" altLang="en-US" sz="2000" dirty="0"/>
              <a:t>Reliable</a:t>
            </a:r>
          </a:p>
          <a:p>
            <a:pPr algn="ctr">
              <a:spcBef>
                <a:spcPct val="0"/>
              </a:spcBef>
            </a:pPr>
            <a:r>
              <a:rPr lang="en-US" altLang="en-US" sz="2000" dirty="0"/>
              <a:t>Legible</a:t>
            </a:r>
          </a:p>
          <a:p>
            <a:pPr algn="ctr">
              <a:spcBef>
                <a:spcPct val="0"/>
              </a:spcBef>
            </a:pPr>
            <a:r>
              <a:rPr lang="en-US" altLang="en-US" sz="2000" dirty="0"/>
              <a:t>Readable </a:t>
            </a:r>
          </a:p>
          <a:p>
            <a:pPr algn="ctr">
              <a:spcBef>
                <a:spcPct val="0"/>
              </a:spcBef>
            </a:pPr>
            <a:endParaRPr lang="en-US" altLang="en-US" sz="1000" dirty="0"/>
          </a:p>
          <a:p>
            <a:pPr algn="ctr">
              <a:spcBef>
                <a:spcPct val="0"/>
              </a:spcBef>
            </a:pPr>
            <a:r>
              <a:rPr lang="en-US" altLang="en-US" sz="2000" i="1" u="sng" dirty="0"/>
              <a:t>throughout</a:t>
            </a:r>
            <a:r>
              <a:rPr lang="en-US" altLang="en-US" sz="2000" dirty="0"/>
              <a:t> the record lifecycle</a:t>
            </a:r>
          </a:p>
          <a:p>
            <a:pPr algn="ctr">
              <a:spcBef>
                <a:spcPct val="0"/>
              </a:spcBef>
            </a:pPr>
            <a:endParaRPr lang="en-US" altLang="en-US" sz="2000" dirty="0"/>
          </a:p>
          <a:p>
            <a:pPr algn="ctr">
              <a:spcBef>
                <a:spcPct val="0"/>
              </a:spcBef>
            </a:pPr>
            <a:r>
              <a:rPr lang="en-US" altLang="en-US" sz="1200" dirty="0"/>
              <a:t>Full text at: </a:t>
            </a:r>
            <a:r>
              <a:rPr lang="en-US" sz="1200" dirty="0">
                <a:hlinkClick r:id="rId4"/>
              </a:rPr>
              <a:t>https://docs.legis.wisconsin.gov/code/admin_code/adm/12.pdf</a:t>
            </a:r>
            <a:endParaRPr lang="en-US" sz="1200" dirty="0"/>
          </a:p>
        </p:txBody>
      </p:sp>
      <p:sp>
        <p:nvSpPr>
          <p:cNvPr id="5" name="Slide Number Placeholder 4"/>
          <p:cNvSpPr>
            <a:spLocks noGrp="1"/>
          </p:cNvSpPr>
          <p:nvPr>
            <p:ph type="sldNum" sz="quarter" idx="12"/>
          </p:nvPr>
        </p:nvSpPr>
        <p:spPr/>
        <p:txBody>
          <a:bodyPr/>
          <a:lstStyle/>
          <a:p>
            <a:fld id="{CE2919DE-2D43-4A66-BAB4-E73DD29546D8}" type="slidenum">
              <a:rPr lang="en-US" smtClean="0"/>
              <a:t>8</a:t>
            </a:fld>
            <a:endParaRPr lang="en-US"/>
          </a:p>
        </p:txBody>
      </p:sp>
    </p:spTree>
    <p:extLst>
      <p:ext uri="{BB962C8B-B14F-4D97-AF65-F5344CB8AC3E}">
        <p14:creationId xmlns:p14="http://schemas.microsoft.com/office/powerpoint/2010/main" val="188234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54803"/>
          </a:xfrm>
        </p:spPr>
        <p:txBody>
          <a:bodyPr/>
          <a:lstStyle/>
          <a:p>
            <a:r>
              <a:rPr lang="en-US" dirty="0"/>
              <a:t>State Agency Transfer Procedure 2017-2022</a:t>
            </a:r>
          </a:p>
        </p:txBody>
      </p:sp>
      <p:sp>
        <p:nvSpPr>
          <p:cNvPr id="3" name="Content Placeholder 2"/>
          <p:cNvSpPr>
            <a:spLocks noGrp="1"/>
          </p:cNvSpPr>
          <p:nvPr>
            <p:ph idx="1"/>
          </p:nvPr>
        </p:nvSpPr>
        <p:spPr>
          <a:xfrm>
            <a:off x="1141413" y="1908676"/>
            <a:ext cx="9905999" cy="3541714"/>
          </a:xfrm>
        </p:spPr>
        <p:txBody>
          <a:bodyPr>
            <a:normAutofit fontScale="85000" lnSpcReduction="10000"/>
          </a:bodyPr>
          <a:lstStyle/>
          <a:p>
            <a:pPr marL="514350" indent="-514350">
              <a:lnSpc>
                <a:spcPct val="150000"/>
              </a:lnSpc>
              <a:spcBef>
                <a:spcPct val="0"/>
              </a:spcBef>
              <a:buFont typeface="+mj-lt"/>
              <a:buAutoNum type="arabicPeriod"/>
            </a:pPr>
            <a:r>
              <a:rPr lang="en-US" altLang="en-US" dirty="0"/>
              <a:t>Agencies identify records eligible for transfer by consulting records schedules and RDAs.</a:t>
            </a:r>
          </a:p>
          <a:p>
            <a:pPr marL="514350" indent="-514350">
              <a:lnSpc>
                <a:spcPct val="150000"/>
              </a:lnSpc>
              <a:spcBef>
                <a:spcPct val="0"/>
              </a:spcBef>
              <a:buFont typeface="+mj-lt"/>
              <a:buAutoNum type="arabicPeriod"/>
            </a:pPr>
            <a:r>
              <a:rPr lang="en-US" altLang="en-US" dirty="0"/>
              <a:t>Complete an </a:t>
            </a:r>
            <a:r>
              <a:rPr lang="en-US" altLang="en-US" dirty="0">
                <a:hlinkClick r:id="rId3"/>
              </a:rPr>
              <a:t>Electronic Records Survey</a:t>
            </a:r>
            <a:r>
              <a:rPr lang="en-US" altLang="en-US" dirty="0"/>
              <a:t> and send it to WHS.</a:t>
            </a:r>
          </a:p>
          <a:p>
            <a:pPr marL="514350" indent="-514350">
              <a:lnSpc>
                <a:spcPct val="150000"/>
              </a:lnSpc>
              <a:spcBef>
                <a:spcPct val="0"/>
              </a:spcBef>
              <a:buFont typeface="+mj-lt"/>
              <a:buAutoNum type="arabicPeriod"/>
            </a:pPr>
            <a:r>
              <a:rPr lang="en-US" altLang="en-US" dirty="0"/>
              <a:t>If it is a first time transfer, set up Exactly and SFTP client.</a:t>
            </a:r>
          </a:p>
          <a:p>
            <a:pPr marL="514350" indent="-514350">
              <a:lnSpc>
                <a:spcPct val="150000"/>
              </a:lnSpc>
              <a:spcBef>
                <a:spcPct val="0"/>
              </a:spcBef>
              <a:buFont typeface="+mj-lt"/>
              <a:buAutoNum type="arabicPeriod"/>
            </a:pPr>
            <a:r>
              <a:rPr lang="en-US" altLang="en-US" dirty="0"/>
              <a:t>Prepare files for transfer.</a:t>
            </a:r>
          </a:p>
          <a:p>
            <a:pPr marL="514350" indent="-514350">
              <a:lnSpc>
                <a:spcPct val="150000"/>
              </a:lnSpc>
              <a:spcBef>
                <a:spcPct val="0"/>
              </a:spcBef>
              <a:buFont typeface="+mj-lt"/>
              <a:buAutoNum type="arabicPeriod"/>
            </a:pPr>
            <a:r>
              <a:rPr lang="en-US" altLang="en-US" dirty="0"/>
              <a:t>Complete an </a:t>
            </a:r>
            <a:r>
              <a:rPr lang="en-US" altLang="en-US" dirty="0">
                <a:hlinkClick r:id="rId4"/>
              </a:rPr>
              <a:t>Electronic Records Transfer Agreement</a:t>
            </a:r>
            <a:r>
              <a:rPr lang="en-US" altLang="en-US" dirty="0"/>
              <a:t>.</a:t>
            </a:r>
          </a:p>
          <a:p>
            <a:pPr marL="514350" indent="-514350">
              <a:lnSpc>
                <a:spcPct val="150000"/>
              </a:lnSpc>
              <a:spcBef>
                <a:spcPct val="0"/>
              </a:spcBef>
              <a:buFont typeface="+mj-lt"/>
              <a:buAutoNum type="arabicPeriod"/>
            </a:pPr>
            <a:r>
              <a:rPr lang="en-US" altLang="en-US" dirty="0"/>
              <a:t>Transfer electronic records via Exactly.</a:t>
            </a:r>
          </a:p>
          <a:p>
            <a:pPr marL="514350" indent="-514350">
              <a:lnSpc>
                <a:spcPct val="150000"/>
              </a:lnSpc>
              <a:spcBef>
                <a:spcPct val="0"/>
              </a:spcBef>
              <a:buFont typeface="+mj-lt"/>
              <a:buAutoNum type="arabicPeriod"/>
            </a:pPr>
            <a:r>
              <a:rPr lang="en-US" altLang="en-US" dirty="0"/>
              <a:t>Receive confirmation of transfer for records.</a:t>
            </a:r>
          </a:p>
          <a:p>
            <a:pPr marL="514350" indent="-514350">
              <a:lnSpc>
                <a:spcPct val="150000"/>
              </a:lnSpc>
              <a:spcBef>
                <a:spcPct val="0"/>
              </a:spcBef>
              <a:buFont typeface="+mj-lt"/>
              <a:buAutoNum type="arabicPeriod"/>
            </a:pPr>
            <a:r>
              <a:rPr lang="en-US" altLang="en-US" dirty="0"/>
              <a:t>Delete files from drives.</a:t>
            </a:r>
          </a:p>
        </p:txBody>
      </p:sp>
      <p:sp>
        <p:nvSpPr>
          <p:cNvPr id="4" name="Slide Number Placeholder 3"/>
          <p:cNvSpPr>
            <a:spLocks noGrp="1"/>
          </p:cNvSpPr>
          <p:nvPr>
            <p:ph type="sldNum" sz="quarter" idx="12"/>
          </p:nvPr>
        </p:nvSpPr>
        <p:spPr/>
        <p:txBody>
          <a:bodyPr/>
          <a:lstStyle/>
          <a:p>
            <a:fld id="{CE2919DE-2D43-4A66-BAB4-E73DD29546D8}" type="slidenum">
              <a:rPr lang="en-US" smtClean="0"/>
              <a:pPr/>
              <a:t>9</a:t>
            </a:fld>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3794" y="5539441"/>
            <a:ext cx="6643219" cy="1046747"/>
          </a:xfrm>
          <a:prstGeom prst="round2DiagRect">
            <a:avLst>
              <a:gd name="adj1" fmla="val 16667"/>
              <a:gd name="adj2" fmla="val 0"/>
            </a:avLst>
          </a:prstGeom>
          <a:ln w="19050" cap="sq">
            <a:solidFill>
              <a:schemeClr val="tx2">
                <a:lumMod val="60000"/>
                <a:lumOff val="4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838664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ustom 1">
      <a:dk1>
        <a:srgbClr val="002060"/>
      </a:dk1>
      <a:lt1>
        <a:srgbClr val="FFFFFF"/>
      </a:lt1>
      <a:dk2>
        <a:srgbClr val="C00000"/>
      </a:dk2>
      <a:lt2>
        <a:srgbClr val="FFFFFF"/>
      </a:lt2>
      <a:accent1>
        <a:srgbClr val="C00000"/>
      </a:accent1>
      <a:accent2>
        <a:srgbClr val="2F75FF"/>
      </a:accent2>
      <a:accent3>
        <a:srgbClr val="FF4040"/>
      </a:accent3>
      <a:accent4>
        <a:srgbClr val="FFFFFF"/>
      </a:accent4>
      <a:accent5>
        <a:srgbClr val="C00000"/>
      </a:accent5>
      <a:accent6>
        <a:srgbClr val="FF4040"/>
      </a:accent6>
      <a:hlink>
        <a:srgbClr val="D5E3FF"/>
      </a:hlink>
      <a:folHlink>
        <a:srgbClr val="D5E3FF"/>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734</TotalTime>
  <Words>4550</Words>
  <Application>Microsoft Office PowerPoint</Application>
  <PresentationFormat>Widescreen</PresentationFormat>
  <Paragraphs>435</Paragraphs>
  <Slides>32</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 Narrow</vt:lpstr>
      <vt:lpstr>Calibri</vt:lpstr>
      <vt:lpstr>Consolas</vt:lpstr>
      <vt:lpstr>Tw Cen MT</vt:lpstr>
      <vt:lpstr>Circuit</vt:lpstr>
      <vt:lpstr>Approaches to Electronic Records Transfers</vt:lpstr>
      <vt:lpstr>Welcome!</vt:lpstr>
      <vt:lpstr>SERI 2023 sponsor</vt:lpstr>
      <vt:lpstr>Presenters</vt:lpstr>
      <vt:lpstr>Transferring E-Records to WHS</vt:lpstr>
      <vt:lpstr>Agenda</vt:lpstr>
      <vt:lpstr>Records Transfers at WHS</vt:lpstr>
      <vt:lpstr>Wisconsin Administrative Code Chapter Admin 12</vt:lpstr>
      <vt:lpstr>State Agency Transfer Procedure 2017-2022</vt:lpstr>
      <vt:lpstr>Why Exactly and SFTP?</vt:lpstr>
      <vt:lpstr>Exactly Bag Structure</vt:lpstr>
      <vt:lpstr>Break Down: Setting Up and Managing Exactly and SFTPs </vt:lpstr>
      <vt:lpstr>Break Down: Can Exactly Scale to a Variety of Users?</vt:lpstr>
      <vt:lpstr>Break Down: Loss of Support for Exactly in 2022</vt:lpstr>
      <vt:lpstr>Investigating Alternative Approaches Fall 2022-Spring 2023</vt:lpstr>
      <vt:lpstr>External Media</vt:lpstr>
      <vt:lpstr>Cloud Based Tools</vt:lpstr>
      <vt:lpstr>SFTPs</vt:lpstr>
      <vt:lpstr>PowerPoint Presentation</vt:lpstr>
      <vt:lpstr>Individual Desktop Tools</vt:lpstr>
      <vt:lpstr>FileLister by NARA</vt:lpstr>
      <vt:lpstr>Bagger by Library of Congress</vt:lpstr>
      <vt:lpstr>Leverage Features from Preservica</vt:lpstr>
      <vt:lpstr>Where We’re At Today</vt:lpstr>
      <vt:lpstr>State Agency Transfer Procedure 2023</vt:lpstr>
      <vt:lpstr>Electronic Records Survey</vt:lpstr>
      <vt:lpstr>Steps to Transfer Records</vt:lpstr>
      <vt:lpstr>Going Forward</vt:lpstr>
      <vt:lpstr>Discussion</vt:lpstr>
      <vt:lpstr>Questions I</vt:lpstr>
      <vt:lpstr>Questions &amp; Comments</vt:lpstr>
      <vt:lpstr>Stay connected &amp; informed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webinar</dc:title>
  <dc:creator>Rebecca Julson</dc:creator>
  <cp:lastModifiedBy>Smith, Rachel</cp:lastModifiedBy>
  <cp:revision>59</cp:revision>
  <dcterms:created xsi:type="dcterms:W3CDTF">2021-10-01T13:12:53Z</dcterms:created>
  <dcterms:modified xsi:type="dcterms:W3CDTF">2023-09-11T16:47:35Z</dcterms:modified>
</cp:coreProperties>
</file>