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52"/>
  </p:notesMasterIdLst>
  <p:sldIdLst>
    <p:sldId id="262" r:id="rId3"/>
    <p:sldId id="258" r:id="rId4"/>
    <p:sldId id="354" r:id="rId5"/>
    <p:sldId id="340" r:id="rId6"/>
    <p:sldId id="261" r:id="rId7"/>
    <p:sldId id="279" r:id="rId8"/>
    <p:sldId id="282" r:id="rId9"/>
    <p:sldId id="281" r:id="rId10"/>
    <p:sldId id="287" r:id="rId11"/>
    <p:sldId id="286" r:id="rId12"/>
    <p:sldId id="289" r:id="rId13"/>
    <p:sldId id="264" r:id="rId14"/>
    <p:sldId id="288" r:id="rId15"/>
    <p:sldId id="290" r:id="rId16"/>
    <p:sldId id="291" r:id="rId17"/>
    <p:sldId id="336" r:id="rId18"/>
    <p:sldId id="337" r:id="rId19"/>
    <p:sldId id="294" r:id="rId20"/>
    <p:sldId id="306" r:id="rId21"/>
    <p:sldId id="295" r:id="rId22"/>
    <p:sldId id="296" r:id="rId23"/>
    <p:sldId id="297" r:id="rId24"/>
    <p:sldId id="298" r:id="rId25"/>
    <p:sldId id="299" r:id="rId26"/>
    <p:sldId id="300" r:id="rId27"/>
    <p:sldId id="301" r:id="rId28"/>
    <p:sldId id="302" r:id="rId29"/>
    <p:sldId id="312" r:id="rId30"/>
    <p:sldId id="313" r:id="rId31"/>
    <p:sldId id="314" r:id="rId32"/>
    <p:sldId id="305" r:id="rId33"/>
    <p:sldId id="315" r:id="rId34"/>
    <p:sldId id="316" r:id="rId35"/>
    <p:sldId id="317" r:id="rId36"/>
    <p:sldId id="323" r:id="rId37"/>
    <p:sldId id="319" r:id="rId38"/>
    <p:sldId id="320" r:id="rId39"/>
    <p:sldId id="321" r:id="rId40"/>
    <p:sldId id="324" r:id="rId41"/>
    <p:sldId id="335" r:id="rId42"/>
    <p:sldId id="325" r:id="rId43"/>
    <p:sldId id="326" r:id="rId44"/>
    <p:sldId id="327" r:id="rId45"/>
    <p:sldId id="328" r:id="rId46"/>
    <p:sldId id="351" r:id="rId47"/>
    <p:sldId id="330" r:id="rId48"/>
    <p:sldId id="331" r:id="rId49"/>
    <p:sldId id="266" r:id="rId50"/>
    <p:sldId id="26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595959"/>
    <a:srgbClr val="D87E06"/>
    <a:srgbClr val="346094"/>
    <a:srgbClr val="D17B5C"/>
    <a:srgbClr val="EDD9D7"/>
    <a:srgbClr val="F1D8D3"/>
    <a:srgbClr val="E1E1E1"/>
    <a:srgbClr val="C48170"/>
    <a:srgbClr val="F8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32" autoAdjust="0"/>
    <p:restoredTop sz="88497" autoAdjust="0"/>
  </p:normalViewPr>
  <p:slideViewPr>
    <p:cSldViewPr snapToGrid="0">
      <p:cViewPr>
        <p:scale>
          <a:sx n="70" d="100"/>
          <a:sy n="70" d="100"/>
        </p:scale>
        <p:origin x="1008" y="2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3.xml.rels><?xml version="1.0" encoding="UTF-8" standalone="yes"?>
<Relationships xmlns="http://schemas.openxmlformats.org/package/2006/relationships"><Relationship Id="rId3" Type="http://schemas.openxmlformats.org/officeDocument/2006/relationships/hyperlink" Target="http://www.facebook.com/CouncilOfStateArchivists" TargetMode="External"/><Relationship Id="rId2" Type="http://schemas.openxmlformats.org/officeDocument/2006/relationships/hyperlink" Target="https://www.statearchivists.org/research-resources/resource-center" TargetMode="External"/><Relationship Id="rId1" Type="http://schemas.openxmlformats.org/officeDocument/2006/relationships/hyperlink" Target="https://www.statearchivists.org/home" TargetMode="External"/><Relationship Id="rId4" Type="http://schemas.openxmlformats.org/officeDocument/2006/relationships/hyperlink" Target="https://www.youtube.com/user/StateArchivists/"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www.facebook.com/CouncilOfStateArchivists" TargetMode="External"/><Relationship Id="rId2" Type="http://schemas.openxmlformats.org/officeDocument/2006/relationships/hyperlink" Target="https://www.statearchivists.org/research-resources/resource-center" TargetMode="External"/><Relationship Id="rId1" Type="http://schemas.openxmlformats.org/officeDocument/2006/relationships/hyperlink" Target="https://www.statearchivists.org/home" TargetMode="External"/><Relationship Id="rId4" Type="http://schemas.openxmlformats.org/officeDocument/2006/relationships/hyperlink" Target="https://www.youtube.com/user/StateArchivist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846442-B3CC-4896-B48F-358D24DA9059}"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E109F591-C89F-497E-BB32-4909EDFFBC95}">
      <dgm:prSet phldrT="[Text]"/>
      <dgm:spPr>
        <a:solidFill>
          <a:srgbClr val="ED7D31"/>
        </a:solidFill>
      </dgm:spPr>
      <dgm:t>
        <a:bodyPr/>
        <a:lstStyle/>
        <a:p>
          <a:r>
            <a:rPr lang="en-US" dirty="0">
              <a:solidFill>
                <a:schemeClr val="bg1"/>
              </a:solidFill>
            </a:rPr>
            <a:t>Identify</a:t>
          </a:r>
        </a:p>
      </dgm:t>
    </dgm:pt>
    <dgm:pt modelId="{3DCF9393-FF9B-4C43-8E22-10D7FFC3040D}" type="parTrans" cxnId="{11B744A5-E4BB-4D50-9048-AD2942A023C7}">
      <dgm:prSet/>
      <dgm:spPr/>
      <dgm:t>
        <a:bodyPr/>
        <a:lstStyle/>
        <a:p>
          <a:endParaRPr lang="en-US"/>
        </a:p>
      </dgm:t>
    </dgm:pt>
    <dgm:pt modelId="{786F8A4F-4D1A-4928-BEB5-A3C96C4D9286}" type="sibTrans" cxnId="{11B744A5-E4BB-4D50-9048-AD2942A023C7}">
      <dgm:prSet/>
      <dgm:spPr/>
      <dgm:t>
        <a:bodyPr/>
        <a:lstStyle/>
        <a:p>
          <a:endParaRPr lang="en-US"/>
        </a:p>
      </dgm:t>
    </dgm:pt>
    <dgm:pt modelId="{46B0A494-8580-41F5-85F9-56DFAD365651}">
      <dgm:prSet phldrT="[Text]"/>
      <dgm:spPr>
        <a:solidFill>
          <a:srgbClr val="F8D7CD">
            <a:alpha val="89804"/>
          </a:srgbClr>
        </a:solidFill>
      </dgm:spPr>
      <dgm:t>
        <a:bodyPr/>
        <a:lstStyle/>
        <a:p>
          <a:r>
            <a:rPr lang="en-US" dirty="0"/>
            <a:t>Identify key characteristics of your records and records systems</a:t>
          </a:r>
        </a:p>
      </dgm:t>
    </dgm:pt>
    <dgm:pt modelId="{CD6F6A1E-AC82-48CE-88C3-D525360E1C84}" type="parTrans" cxnId="{8204827A-55AF-4BE4-B7A6-FAFF08B2DFD2}">
      <dgm:prSet/>
      <dgm:spPr/>
      <dgm:t>
        <a:bodyPr/>
        <a:lstStyle/>
        <a:p>
          <a:endParaRPr lang="en-US"/>
        </a:p>
      </dgm:t>
    </dgm:pt>
    <dgm:pt modelId="{5E21213C-6A0B-4368-94C9-D680F9F29E4B}" type="sibTrans" cxnId="{8204827A-55AF-4BE4-B7A6-FAFF08B2DFD2}">
      <dgm:prSet/>
      <dgm:spPr/>
      <dgm:t>
        <a:bodyPr/>
        <a:lstStyle/>
        <a:p>
          <a:endParaRPr lang="en-US"/>
        </a:p>
      </dgm:t>
    </dgm:pt>
    <dgm:pt modelId="{272AA1BE-A0B0-4F85-B6F3-BD630F8112CD}">
      <dgm:prSet phldrT="[Text]"/>
      <dgm:spPr>
        <a:solidFill>
          <a:srgbClr val="C48170"/>
        </a:solidFill>
      </dgm:spPr>
      <dgm:t>
        <a:bodyPr/>
        <a:lstStyle/>
        <a:p>
          <a:r>
            <a:rPr lang="en-US" dirty="0">
              <a:solidFill>
                <a:schemeClr val="bg1"/>
              </a:solidFill>
            </a:rPr>
            <a:t>Develop</a:t>
          </a:r>
        </a:p>
      </dgm:t>
    </dgm:pt>
    <dgm:pt modelId="{412492C2-3624-4B84-B6BC-CAE6C0124212}" type="parTrans" cxnId="{9DE43D5A-C063-4B98-9BA6-663A0D37B2D2}">
      <dgm:prSet/>
      <dgm:spPr/>
      <dgm:t>
        <a:bodyPr/>
        <a:lstStyle/>
        <a:p>
          <a:endParaRPr lang="en-US"/>
        </a:p>
      </dgm:t>
    </dgm:pt>
    <dgm:pt modelId="{8AD1D27A-7A4D-4C28-94B5-E6724A0F692F}" type="sibTrans" cxnId="{9DE43D5A-C063-4B98-9BA6-663A0D37B2D2}">
      <dgm:prSet/>
      <dgm:spPr/>
      <dgm:t>
        <a:bodyPr/>
        <a:lstStyle/>
        <a:p>
          <a:endParaRPr lang="en-US"/>
        </a:p>
      </dgm:t>
    </dgm:pt>
    <dgm:pt modelId="{48C0F95A-0D1E-4256-8C14-E7FC6CF909D1}">
      <dgm:prSet phldrT="[Text]"/>
      <dgm:spPr>
        <a:solidFill>
          <a:srgbClr val="EDD9D7">
            <a:alpha val="89804"/>
          </a:srgbClr>
        </a:solidFill>
      </dgm:spPr>
      <dgm:t>
        <a:bodyPr/>
        <a:lstStyle/>
        <a:p>
          <a:r>
            <a:rPr lang="en-US" dirty="0"/>
            <a:t>Develop a standardized process for making recommendations</a:t>
          </a:r>
        </a:p>
      </dgm:t>
    </dgm:pt>
    <dgm:pt modelId="{EA397DB3-DFB4-40D6-AE83-CCF6D4CEB31B}" type="parTrans" cxnId="{B9244DCE-D416-4CC3-9850-78A901DEB0EE}">
      <dgm:prSet/>
      <dgm:spPr/>
      <dgm:t>
        <a:bodyPr/>
        <a:lstStyle/>
        <a:p>
          <a:endParaRPr lang="en-US"/>
        </a:p>
      </dgm:t>
    </dgm:pt>
    <dgm:pt modelId="{19704C5D-D4EE-4ECE-88F3-D73C9A8DADC4}" type="sibTrans" cxnId="{B9244DCE-D416-4CC3-9850-78A901DEB0EE}">
      <dgm:prSet/>
      <dgm:spPr/>
      <dgm:t>
        <a:bodyPr/>
        <a:lstStyle/>
        <a:p>
          <a:endParaRPr lang="en-US"/>
        </a:p>
      </dgm:t>
    </dgm:pt>
    <dgm:pt modelId="{B0D188BE-FF3F-4959-9711-6FD98B3B13AE}">
      <dgm:prSet phldrT="[Text]"/>
      <dgm:spPr>
        <a:solidFill>
          <a:srgbClr val="A5A5A5"/>
        </a:solidFill>
      </dgm:spPr>
      <dgm:t>
        <a:bodyPr/>
        <a:lstStyle/>
        <a:p>
          <a:r>
            <a:rPr lang="en-US" dirty="0">
              <a:solidFill>
                <a:schemeClr val="bg1"/>
              </a:solidFill>
            </a:rPr>
            <a:t>Customize</a:t>
          </a:r>
        </a:p>
      </dgm:t>
    </dgm:pt>
    <dgm:pt modelId="{424754D4-85F5-4632-92B8-D56BE1108176}" type="parTrans" cxnId="{DFC10406-7177-4C20-A9C3-3698BEECF72D}">
      <dgm:prSet/>
      <dgm:spPr/>
      <dgm:t>
        <a:bodyPr/>
        <a:lstStyle/>
        <a:p>
          <a:endParaRPr lang="en-US"/>
        </a:p>
      </dgm:t>
    </dgm:pt>
    <dgm:pt modelId="{B0CB3003-9D2F-451C-B588-77A8FA8CDE2E}" type="sibTrans" cxnId="{DFC10406-7177-4C20-A9C3-3698BEECF72D}">
      <dgm:prSet/>
      <dgm:spPr/>
      <dgm:t>
        <a:bodyPr/>
        <a:lstStyle/>
        <a:p>
          <a:endParaRPr lang="en-US"/>
        </a:p>
      </dgm:t>
    </dgm:pt>
    <dgm:pt modelId="{5C51947D-3250-4410-8588-024CD6F05B03}">
      <dgm:prSet phldrT="[Text]"/>
      <dgm:spPr>
        <a:solidFill>
          <a:srgbClr val="E1E1E1">
            <a:alpha val="89804"/>
          </a:srgbClr>
        </a:solidFill>
      </dgm:spPr>
      <dgm:t>
        <a:bodyPr/>
        <a:lstStyle/>
        <a:p>
          <a:r>
            <a:rPr lang="en-US" dirty="0"/>
            <a:t>Develop customizable tools</a:t>
          </a:r>
        </a:p>
      </dgm:t>
    </dgm:pt>
    <dgm:pt modelId="{7AD3C63A-69F7-42D5-837E-B82039EC68BC}" type="parTrans" cxnId="{00CE5F7B-2BA3-419D-8889-E36A269BC30C}">
      <dgm:prSet/>
      <dgm:spPr/>
      <dgm:t>
        <a:bodyPr/>
        <a:lstStyle/>
        <a:p>
          <a:endParaRPr lang="en-US"/>
        </a:p>
      </dgm:t>
    </dgm:pt>
    <dgm:pt modelId="{B34D65C3-CE9B-4587-A1BF-E905334AE467}" type="sibTrans" cxnId="{00CE5F7B-2BA3-419D-8889-E36A269BC30C}">
      <dgm:prSet/>
      <dgm:spPr/>
      <dgm:t>
        <a:bodyPr/>
        <a:lstStyle/>
        <a:p>
          <a:endParaRPr lang="en-US"/>
        </a:p>
      </dgm:t>
    </dgm:pt>
    <dgm:pt modelId="{4EDB59FF-D343-432E-9FC4-372326432B3D}">
      <dgm:prSet phldrT="[Text]"/>
      <dgm:spPr>
        <a:solidFill>
          <a:srgbClr val="E1E1E1">
            <a:alpha val="89804"/>
          </a:srgbClr>
        </a:solidFill>
      </dgm:spPr>
      <dgm:t>
        <a:bodyPr/>
        <a:lstStyle/>
        <a:p>
          <a:r>
            <a:rPr lang="en-US" dirty="0"/>
            <a:t>Empower partners and users to analyze their own records and make appropriate decisions</a:t>
          </a:r>
        </a:p>
      </dgm:t>
    </dgm:pt>
    <dgm:pt modelId="{BFE75943-E4CA-41ED-903D-572116D3F34E}" type="parTrans" cxnId="{C492CDB5-3979-459B-85C9-F378A300F13A}">
      <dgm:prSet/>
      <dgm:spPr/>
      <dgm:t>
        <a:bodyPr/>
        <a:lstStyle/>
        <a:p>
          <a:endParaRPr lang="en-US"/>
        </a:p>
      </dgm:t>
    </dgm:pt>
    <dgm:pt modelId="{53D0EF15-AD41-4E03-8AE2-15914FE86D60}" type="sibTrans" cxnId="{C492CDB5-3979-459B-85C9-F378A300F13A}">
      <dgm:prSet/>
      <dgm:spPr/>
      <dgm:t>
        <a:bodyPr/>
        <a:lstStyle/>
        <a:p>
          <a:endParaRPr lang="en-US"/>
        </a:p>
      </dgm:t>
    </dgm:pt>
    <dgm:pt modelId="{AC9C384F-62ED-49EF-B6E1-AB784D750315}">
      <dgm:prSet phldrT="[Text]"/>
      <dgm:spPr>
        <a:solidFill>
          <a:srgbClr val="F8D7CD">
            <a:alpha val="89804"/>
          </a:srgbClr>
        </a:solidFill>
      </dgm:spPr>
      <dgm:t>
        <a:bodyPr/>
        <a:lstStyle/>
        <a:p>
          <a:r>
            <a:rPr lang="en-US" dirty="0"/>
            <a:t>Identify desired functionality users need for interacting with records</a:t>
          </a:r>
        </a:p>
      </dgm:t>
    </dgm:pt>
    <dgm:pt modelId="{5F81FEE1-F19A-4B03-8D08-916DDB71DE29}" type="parTrans" cxnId="{961C9CFC-ADB6-4AE4-81D5-91C530DAF2BE}">
      <dgm:prSet/>
      <dgm:spPr/>
      <dgm:t>
        <a:bodyPr/>
        <a:lstStyle/>
        <a:p>
          <a:endParaRPr lang="en-US"/>
        </a:p>
      </dgm:t>
    </dgm:pt>
    <dgm:pt modelId="{72FF2738-6990-401C-B4AE-C2D168E173FD}" type="sibTrans" cxnId="{961C9CFC-ADB6-4AE4-81D5-91C530DAF2BE}">
      <dgm:prSet/>
      <dgm:spPr/>
      <dgm:t>
        <a:bodyPr/>
        <a:lstStyle/>
        <a:p>
          <a:endParaRPr lang="en-US"/>
        </a:p>
      </dgm:t>
    </dgm:pt>
    <dgm:pt modelId="{465BE796-F7CA-43B5-935C-C80E257D7056}">
      <dgm:prSet phldrT="[Text]"/>
      <dgm:spPr>
        <a:solidFill>
          <a:srgbClr val="EDD9D7">
            <a:alpha val="89804"/>
          </a:srgbClr>
        </a:solidFill>
      </dgm:spPr>
      <dgm:t>
        <a:bodyPr/>
        <a:lstStyle/>
        <a:p>
          <a:r>
            <a:rPr lang="en-US" dirty="0"/>
            <a:t>Incorporate compliance requirements</a:t>
          </a:r>
        </a:p>
      </dgm:t>
    </dgm:pt>
    <dgm:pt modelId="{E242EE80-003D-4F95-A325-E17EEDBBE8F4}" type="parTrans" cxnId="{CB6EDF64-73CD-46BC-B5A1-2630928D833A}">
      <dgm:prSet/>
      <dgm:spPr/>
      <dgm:t>
        <a:bodyPr/>
        <a:lstStyle/>
        <a:p>
          <a:endParaRPr lang="en-US"/>
        </a:p>
      </dgm:t>
    </dgm:pt>
    <dgm:pt modelId="{46113DFF-3A08-46A4-A3F5-AC8C976FAB10}" type="sibTrans" cxnId="{CB6EDF64-73CD-46BC-B5A1-2630928D833A}">
      <dgm:prSet/>
      <dgm:spPr/>
      <dgm:t>
        <a:bodyPr/>
        <a:lstStyle/>
        <a:p>
          <a:endParaRPr lang="en-US"/>
        </a:p>
      </dgm:t>
    </dgm:pt>
    <dgm:pt modelId="{25D6B77B-9C70-488F-A297-4104BE16DFE5}" type="pres">
      <dgm:prSet presAssocID="{55846442-B3CC-4896-B48F-358D24DA9059}" presName="Name0" presStyleCnt="0">
        <dgm:presLayoutVars>
          <dgm:dir/>
          <dgm:animLvl val="lvl"/>
          <dgm:resizeHandles val="exact"/>
        </dgm:presLayoutVars>
      </dgm:prSet>
      <dgm:spPr/>
    </dgm:pt>
    <dgm:pt modelId="{6E5B141F-C04B-48C4-9C44-E4B2E73B6039}" type="pres">
      <dgm:prSet presAssocID="{E109F591-C89F-497E-BB32-4909EDFFBC95}" presName="linNode" presStyleCnt="0"/>
      <dgm:spPr/>
    </dgm:pt>
    <dgm:pt modelId="{F280E940-3349-452F-A4B3-53AE8EA519EA}" type="pres">
      <dgm:prSet presAssocID="{E109F591-C89F-497E-BB32-4909EDFFBC95}" presName="parentText" presStyleLbl="node1" presStyleIdx="0" presStyleCnt="3">
        <dgm:presLayoutVars>
          <dgm:chMax val="1"/>
          <dgm:bulletEnabled val="1"/>
        </dgm:presLayoutVars>
      </dgm:prSet>
      <dgm:spPr/>
    </dgm:pt>
    <dgm:pt modelId="{C4AC5B06-4F72-4796-A83B-81722AD84B35}" type="pres">
      <dgm:prSet presAssocID="{E109F591-C89F-497E-BB32-4909EDFFBC95}" presName="descendantText" presStyleLbl="alignAccFollowNode1" presStyleIdx="0" presStyleCnt="3">
        <dgm:presLayoutVars>
          <dgm:bulletEnabled val="1"/>
        </dgm:presLayoutVars>
      </dgm:prSet>
      <dgm:spPr/>
    </dgm:pt>
    <dgm:pt modelId="{A219CBC0-2DA4-4312-A98E-9C26E375D3A5}" type="pres">
      <dgm:prSet presAssocID="{786F8A4F-4D1A-4928-BEB5-A3C96C4D9286}" presName="sp" presStyleCnt="0"/>
      <dgm:spPr/>
    </dgm:pt>
    <dgm:pt modelId="{E5C8B3D2-8F73-4CCF-82B9-1514D5C1FEBE}" type="pres">
      <dgm:prSet presAssocID="{272AA1BE-A0B0-4F85-B6F3-BD630F8112CD}" presName="linNode" presStyleCnt="0"/>
      <dgm:spPr/>
    </dgm:pt>
    <dgm:pt modelId="{7843F0BD-A2BD-4D6F-8CBF-5357D495DD3D}" type="pres">
      <dgm:prSet presAssocID="{272AA1BE-A0B0-4F85-B6F3-BD630F8112CD}" presName="parentText" presStyleLbl="node1" presStyleIdx="1" presStyleCnt="3">
        <dgm:presLayoutVars>
          <dgm:chMax val="1"/>
          <dgm:bulletEnabled val="1"/>
        </dgm:presLayoutVars>
      </dgm:prSet>
      <dgm:spPr/>
    </dgm:pt>
    <dgm:pt modelId="{7F8E044D-70C6-4607-B3BF-1BA24306C664}" type="pres">
      <dgm:prSet presAssocID="{272AA1BE-A0B0-4F85-B6F3-BD630F8112CD}" presName="descendantText" presStyleLbl="alignAccFollowNode1" presStyleIdx="1" presStyleCnt="3">
        <dgm:presLayoutVars>
          <dgm:bulletEnabled val="1"/>
        </dgm:presLayoutVars>
      </dgm:prSet>
      <dgm:spPr/>
    </dgm:pt>
    <dgm:pt modelId="{546FC4A0-B867-4743-BFCB-251C80C9C614}" type="pres">
      <dgm:prSet presAssocID="{8AD1D27A-7A4D-4C28-94B5-E6724A0F692F}" presName="sp" presStyleCnt="0"/>
      <dgm:spPr/>
    </dgm:pt>
    <dgm:pt modelId="{C40C1964-9875-4899-8CA0-0C20911FB1D7}" type="pres">
      <dgm:prSet presAssocID="{B0D188BE-FF3F-4959-9711-6FD98B3B13AE}" presName="linNode" presStyleCnt="0"/>
      <dgm:spPr/>
    </dgm:pt>
    <dgm:pt modelId="{BEC21D3C-CEEC-41ED-AF7A-084948AABEBF}" type="pres">
      <dgm:prSet presAssocID="{B0D188BE-FF3F-4959-9711-6FD98B3B13AE}" presName="parentText" presStyleLbl="node1" presStyleIdx="2" presStyleCnt="3">
        <dgm:presLayoutVars>
          <dgm:chMax val="1"/>
          <dgm:bulletEnabled val="1"/>
        </dgm:presLayoutVars>
      </dgm:prSet>
      <dgm:spPr/>
    </dgm:pt>
    <dgm:pt modelId="{CF0FA579-8CCB-49BE-8736-611BD3EB5F56}" type="pres">
      <dgm:prSet presAssocID="{B0D188BE-FF3F-4959-9711-6FD98B3B13AE}" presName="descendantText" presStyleLbl="alignAccFollowNode1" presStyleIdx="2" presStyleCnt="3">
        <dgm:presLayoutVars>
          <dgm:bulletEnabled val="1"/>
        </dgm:presLayoutVars>
      </dgm:prSet>
      <dgm:spPr/>
    </dgm:pt>
  </dgm:ptLst>
  <dgm:cxnLst>
    <dgm:cxn modelId="{DFC10406-7177-4C20-A9C3-3698BEECF72D}" srcId="{55846442-B3CC-4896-B48F-358D24DA9059}" destId="{B0D188BE-FF3F-4959-9711-6FD98B3B13AE}" srcOrd="2" destOrd="0" parTransId="{424754D4-85F5-4632-92B8-D56BE1108176}" sibTransId="{B0CB3003-9D2F-451C-B588-77A8FA8CDE2E}"/>
    <dgm:cxn modelId="{F46D8F32-5C7D-4CF3-969B-C74CE2E9F386}" type="presOf" srcId="{4EDB59FF-D343-432E-9FC4-372326432B3D}" destId="{CF0FA579-8CCB-49BE-8736-611BD3EB5F56}" srcOrd="0" destOrd="1" presId="urn:microsoft.com/office/officeart/2005/8/layout/vList5"/>
    <dgm:cxn modelId="{70143F35-7A78-4DD1-98DF-8ADD15B554E2}" type="presOf" srcId="{48C0F95A-0D1E-4256-8C14-E7FC6CF909D1}" destId="{7F8E044D-70C6-4607-B3BF-1BA24306C664}" srcOrd="0" destOrd="0" presId="urn:microsoft.com/office/officeart/2005/8/layout/vList5"/>
    <dgm:cxn modelId="{CB6EDF64-73CD-46BC-B5A1-2630928D833A}" srcId="{272AA1BE-A0B0-4F85-B6F3-BD630F8112CD}" destId="{465BE796-F7CA-43B5-935C-C80E257D7056}" srcOrd="1" destOrd="0" parTransId="{E242EE80-003D-4F95-A325-E17EEDBBE8F4}" sibTransId="{46113DFF-3A08-46A4-A3F5-AC8C976FAB10}"/>
    <dgm:cxn modelId="{F40D4649-40EF-40CB-9968-4A7CDB01D0DE}" type="presOf" srcId="{B0D188BE-FF3F-4959-9711-6FD98B3B13AE}" destId="{BEC21D3C-CEEC-41ED-AF7A-084948AABEBF}" srcOrd="0" destOrd="0" presId="urn:microsoft.com/office/officeart/2005/8/layout/vList5"/>
    <dgm:cxn modelId="{07EC7077-8AAE-44E4-9B05-3ADF89F216D8}" type="presOf" srcId="{55846442-B3CC-4896-B48F-358D24DA9059}" destId="{25D6B77B-9C70-488F-A297-4104BE16DFE5}" srcOrd="0" destOrd="0" presId="urn:microsoft.com/office/officeart/2005/8/layout/vList5"/>
    <dgm:cxn modelId="{9DE43D5A-C063-4B98-9BA6-663A0D37B2D2}" srcId="{55846442-B3CC-4896-B48F-358D24DA9059}" destId="{272AA1BE-A0B0-4F85-B6F3-BD630F8112CD}" srcOrd="1" destOrd="0" parTransId="{412492C2-3624-4B84-B6BC-CAE6C0124212}" sibTransId="{8AD1D27A-7A4D-4C28-94B5-E6724A0F692F}"/>
    <dgm:cxn modelId="{8204827A-55AF-4BE4-B7A6-FAFF08B2DFD2}" srcId="{E109F591-C89F-497E-BB32-4909EDFFBC95}" destId="{46B0A494-8580-41F5-85F9-56DFAD365651}" srcOrd="0" destOrd="0" parTransId="{CD6F6A1E-AC82-48CE-88C3-D525360E1C84}" sibTransId="{5E21213C-6A0B-4368-94C9-D680F9F29E4B}"/>
    <dgm:cxn modelId="{00CE5F7B-2BA3-419D-8889-E36A269BC30C}" srcId="{B0D188BE-FF3F-4959-9711-6FD98B3B13AE}" destId="{5C51947D-3250-4410-8588-024CD6F05B03}" srcOrd="0" destOrd="0" parTransId="{7AD3C63A-69F7-42D5-837E-B82039EC68BC}" sibTransId="{B34D65C3-CE9B-4587-A1BF-E905334AE467}"/>
    <dgm:cxn modelId="{822FD2A0-3832-4530-B750-78CCC30B79A4}" type="presOf" srcId="{E109F591-C89F-497E-BB32-4909EDFFBC95}" destId="{F280E940-3349-452F-A4B3-53AE8EA519EA}" srcOrd="0" destOrd="0" presId="urn:microsoft.com/office/officeart/2005/8/layout/vList5"/>
    <dgm:cxn modelId="{26048DA2-AF91-49E3-AF04-F50BE50B4192}" type="presOf" srcId="{272AA1BE-A0B0-4F85-B6F3-BD630F8112CD}" destId="{7843F0BD-A2BD-4D6F-8CBF-5357D495DD3D}" srcOrd="0" destOrd="0" presId="urn:microsoft.com/office/officeart/2005/8/layout/vList5"/>
    <dgm:cxn modelId="{11B744A5-E4BB-4D50-9048-AD2942A023C7}" srcId="{55846442-B3CC-4896-B48F-358D24DA9059}" destId="{E109F591-C89F-497E-BB32-4909EDFFBC95}" srcOrd="0" destOrd="0" parTransId="{3DCF9393-FF9B-4C43-8E22-10D7FFC3040D}" sibTransId="{786F8A4F-4D1A-4928-BEB5-A3C96C4D9286}"/>
    <dgm:cxn modelId="{C492CDB5-3979-459B-85C9-F378A300F13A}" srcId="{B0D188BE-FF3F-4959-9711-6FD98B3B13AE}" destId="{4EDB59FF-D343-432E-9FC4-372326432B3D}" srcOrd="1" destOrd="0" parTransId="{BFE75943-E4CA-41ED-903D-572116D3F34E}" sibTransId="{53D0EF15-AD41-4E03-8AE2-15914FE86D60}"/>
    <dgm:cxn modelId="{E4B346CA-AB3C-41E9-BA81-66657D10A540}" type="presOf" srcId="{46B0A494-8580-41F5-85F9-56DFAD365651}" destId="{C4AC5B06-4F72-4796-A83B-81722AD84B35}" srcOrd="0" destOrd="0" presId="urn:microsoft.com/office/officeart/2005/8/layout/vList5"/>
    <dgm:cxn modelId="{B9244DCE-D416-4CC3-9850-78A901DEB0EE}" srcId="{272AA1BE-A0B0-4F85-B6F3-BD630F8112CD}" destId="{48C0F95A-0D1E-4256-8C14-E7FC6CF909D1}" srcOrd="0" destOrd="0" parTransId="{EA397DB3-DFB4-40D6-AE83-CCF6D4CEB31B}" sibTransId="{19704C5D-D4EE-4ECE-88F3-D73C9A8DADC4}"/>
    <dgm:cxn modelId="{6477D3CE-1A7F-4912-B61C-B6E98BEDB236}" type="presOf" srcId="{AC9C384F-62ED-49EF-B6E1-AB784D750315}" destId="{C4AC5B06-4F72-4796-A83B-81722AD84B35}" srcOrd="0" destOrd="1" presId="urn:microsoft.com/office/officeart/2005/8/layout/vList5"/>
    <dgm:cxn modelId="{13B6E1D4-7CFF-448D-B144-7FC25DC39A07}" type="presOf" srcId="{5C51947D-3250-4410-8588-024CD6F05B03}" destId="{CF0FA579-8CCB-49BE-8736-611BD3EB5F56}" srcOrd="0" destOrd="0" presId="urn:microsoft.com/office/officeart/2005/8/layout/vList5"/>
    <dgm:cxn modelId="{BC69A0F2-EF29-4D0F-876B-D3853F72D5D5}" type="presOf" srcId="{465BE796-F7CA-43B5-935C-C80E257D7056}" destId="{7F8E044D-70C6-4607-B3BF-1BA24306C664}" srcOrd="0" destOrd="1" presId="urn:microsoft.com/office/officeart/2005/8/layout/vList5"/>
    <dgm:cxn modelId="{961C9CFC-ADB6-4AE4-81D5-91C530DAF2BE}" srcId="{E109F591-C89F-497E-BB32-4909EDFFBC95}" destId="{AC9C384F-62ED-49EF-B6E1-AB784D750315}" srcOrd="1" destOrd="0" parTransId="{5F81FEE1-F19A-4B03-8D08-916DDB71DE29}" sibTransId="{72FF2738-6990-401C-B4AE-C2D168E173FD}"/>
    <dgm:cxn modelId="{EFBEE880-E4B7-4895-8373-D41F18FAA536}" type="presParOf" srcId="{25D6B77B-9C70-488F-A297-4104BE16DFE5}" destId="{6E5B141F-C04B-48C4-9C44-E4B2E73B6039}" srcOrd="0" destOrd="0" presId="urn:microsoft.com/office/officeart/2005/8/layout/vList5"/>
    <dgm:cxn modelId="{EFC4ACC7-EDFB-4162-8BC8-80D105206CAC}" type="presParOf" srcId="{6E5B141F-C04B-48C4-9C44-E4B2E73B6039}" destId="{F280E940-3349-452F-A4B3-53AE8EA519EA}" srcOrd="0" destOrd="0" presId="urn:microsoft.com/office/officeart/2005/8/layout/vList5"/>
    <dgm:cxn modelId="{F8C87C92-BC10-448F-9847-E64A39C30F25}" type="presParOf" srcId="{6E5B141F-C04B-48C4-9C44-E4B2E73B6039}" destId="{C4AC5B06-4F72-4796-A83B-81722AD84B35}" srcOrd="1" destOrd="0" presId="urn:microsoft.com/office/officeart/2005/8/layout/vList5"/>
    <dgm:cxn modelId="{0DBECE16-47CC-439C-B787-89572986308B}" type="presParOf" srcId="{25D6B77B-9C70-488F-A297-4104BE16DFE5}" destId="{A219CBC0-2DA4-4312-A98E-9C26E375D3A5}" srcOrd="1" destOrd="0" presId="urn:microsoft.com/office/officeart/2005/8/layout/vList5"/>
    <dgm:cxn modelId="{F30CD29F-1B4D-4713-BB59-9F97233490A8}" type="presParOf" srcId="{25D6B77B-9C70-488F-A297-4104BE16DFE5}" destId="{E5C8B3D2-8F73-4CCF-82B9-1514D5C1FEBE}" srcOrd="2" destOrd="0" presId="urn:microsoft.com/office/officeart/2005/8/layout/vList5"/>
    <dgm:cxn modelId="{5425D086-4ABC-4394-97B8-0A89E910C779}" type="presParOf" srcId="{E5C8B3D2-8F73-4CCF-82B9-1514D5C1FEBE}" destId="{7843F0BD-A2BD-4D6F-8CBF-5357D495DD3D}" srcOrd="0" destOrd="0" presId="urn:microsoft.com/office/officeart/2005/8/layout/vList5"/>
    <dgm:cxn modelId="{7EA63DD3-E80A-4A7A-B8FB-ABD4C59CC8FE}" type="presParOf" srcId="{E5C8B3D2-8F73-4CCF-82B9-1514D5C1FEBE}" destId="{7F8E044D-70C6-4607-B3BF-1BA24306C664}" srcOrd="1" destOrd="0" presId="urn:microsoft.com/office/officeart/2005/8/layout/vList5"/>
    <dgm:cxn modelId="{AABE0ADD-8F9D-4ED9-B642-78269B3CD8B0}" type="presParOf" srcId="{25D6B77B-9C70-488F-A297-4104BE16DFE5}" destId="{546FC4A0-B867-4743-BFCB-251C80C9C614}" srcOrd="3" destOrd="0" presId="urn:microsoft.com/office/officeart/2005/8/layout/vList5"/>
    <dgm:cxn modelId="{F009D869-3BF1-4DC7-97BC-98426948321D}" type="presParOf" srcId="{25D6B77B-9C70-488F-A297-4104BE16DFE5}" destId="{C40C1964-9875-4899-8CA0-0C20911FB1D7}" srcOrd="4" destOrd="0" presId="urn:microsoft.com/office/officeart/2005/8/layout/vList5"/>
    <dgm:cxn modelId="{E4B83197-1C9D-4469-8ACA-E3EC0F5647C2}" type="presParOf" srcId="{C40C1964-9875-4899-8CA0-0C20911FB1D7}" destId="{BEC21D3C-CEEC-41ED-AF7A-084948AABEBF}" srcOrd="0" destOrd="0" presId="urn:microsoft.com/office/officeart/2005/8/layout/vList5"/>
    <dgm:cxn modelId="{57032215-F898-4C01-B3E3-85CCA72F7133}" type="presParOf" srcId="{C40C1964-9875-4899-8CA0-0C20911FB1D7}" destId="{CF0FA579-8CCB-49BE-8736-611BD3EB5F5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2BA0CA-7E60-4AF4-BF8A-4B56745C71E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8EBEF416-FA4F-4547-8F20-20FE203C99E1}">
      <dgm:prSet phldrT="[Text]"/>
      <dgm:spPr>
        <a:solidFill>
          <a:srgbClr val="ED7D31"/>
        </a:solidFill>
      </dgm:spPr>
      <dgm:t>
        <a:bodyPr/>
        <a:lstStyle/>
        <a:p>
          <a:r>
            <a:rPr lang="en-US" dirty="0">
              <a:solidFill>
                <a:schemeClr val="bg1"/>
              </a:solidFill>
            </a:rPr>
            <a:t>Repeatable &amp; Consistent</a:t>
          </a:r>
        </a:p>
      </dgm:t>
    </dgm:pt>
    <dgm:pt modelId="{625FCE01-92E6-4736-AAAB-A9825E9BB945}" type="parTrans" cxnId="{D63A3CD3-394E-4E4F-BB42-F7C53CD0CCD6}">
      <dgm:prSet/>
      <dgm:spPr/>
      <dgm:t>
        <a:bodyPr/>
        <a:lstStyle/>
        <a:p>
          <a:endParaRPr lang="en-US"/>
        </a:p>
      </dgm:t>
    </dgm:pt>
    <dgm:pt modelId="{1A6232E3-1DC1-4E60-B692-A1342CC609B5}" type="sibTrans" cxnId="{D63A3CD3-394E-4E4F-BB42-F7C53CD0CCD6}">
      <dgm:prSet/>
      <dgm:spPr/>
      <dgm:t>
        <a:bodyPr/>
        <a:lstStyle/>
        <a:p>
          <a:endParaRPr lang="en-US"/>
        </a:p>
      </dgm:t>
    </dgm:pt>
    <dgm:pt modelId="{3B8E6D4A-69D6-4833-B95B-F3DCBF312B8B}">
      <dgm:prSet phldrT="[Text]" custT="1"/>
      <dgm:spPr>
        <a:solidFill>
          <a:srgbClr val="F8D7CD">
            <a:alpha val="90000"/>
          </a:srgbClr>
        </a:solidFill>
      </dgm:spPr>
      <dgm:t>
        <a:bodyPr/>
        <a:lstStyle/>
        <a:p>
          <a:r>
            <a:rPr lang="en-US" sz="1600" dirty="0"/>
            <a:t>Used by multiple people for same conclusions</a:t>
          </a:r>
        </a:p>
      </dgm:t>
    </dgm:pt>
    <dgm:pt modelId="{7C25E559-52BE-47B8-A25D-E98C4CA9594A}" type="parTrans" cxnId="{3908CF8D-691F-4B20-B5D6-341F5F98E72B}">
      <dgm:prSet/>
      <dgm:spPr/>
      <dgm:t>
        <a:bodyPr/>
        <a:lstStyle/>
        <a:p>
          <a:endParaRPr lang="en-US"/>
        </a:p>
      </dgm:t>
    </dgm:pt>
    <dgm:pt modelId="{C78E1D01-0BC2-4B37-B7DA-C56184112CC1}" type="sibTrans" cxnId="{3908CF8D-691F-4B20-B5D6-341F5F98E72B}">
      <dgm:prSet/>
      <dgm:spPr/>
      <dgm:t>
        <a:bodyPr/>
        <a:lstStyle/>
        <a:p>
          <a:endParaRPr lang="en-US"/>
        </a:p>
      </dgm:t>
    </dgm:pt>
    <dgm:pt modelId="{625251AE-5242-481C-8029-7561323218EF}">
      <dgm:prSet phldrT="[Text]" custT="1"/>
      <dgm:spPr>
        <a:solidFill>
          <a:srgbClr val="F8D7CD">
            <a:alpha val="90000"/>
          </a:srgbClr>
        </a:solidFill>
      </dgm:spPr>
      <dgm:t>
        <a:bodyPr/>
        <a:lstStyle/>
        <a:p>
          <a:r>
            <a:rPr lang="en-US" sz="1600" dirty="0"/>
            <a:t>Similar types of records result in same recommendations</a:t>
          </a:r>
        </a:p>
      </dgm:t>
    </dgm:pt>
    <dgm:pt modelId="{716BCE5F-B9A4-4692-8809-735F0A19731D}" type="parTrans" cxnId="{E81EE361-6006-4B43-B0AD-384B390181FF}">
      <dgm:prSet/>
      <dgm:spPr/>
      <dgm:t>
        <a:bodyPr/>
        <a:lstStyle/>
        <a:p>
          <a:endParaRPr lang="en-US"/>
        </a:p>
      </dgm:t>
    </dgm:pt>
    <dgm:pt modelId="{00115164-C27E-4E04-A806-29976D48D4BF}" type="sibTrans" cxnId="{E81EE361-6006-4B43-B0AD-384B390181FF}">
      <dgm:prSet/>
      <dgm:spPr/>
      <dgm:t>
        <a:bodyPr/>
        <a:lstStyle/>
        <a:p>
          <a:endParaRPr lang="en-US"/>
        </a:p>
      </dgm:t>
    </dgm:pt>
    <dgm:pt modelId="{C046E0D6-9177-4935-91AC-8119C4E7A691}">
      <dgm:prSet phldrT="[Text]"/>
      <dgm:spPr>
        <a:solidFill>
          <a:srgbClr val="D17B5C"/>
        </a:solidFill>
      </dgm:spPr>
      <dgm:t>
        <a:bodyPr/>
        <a:lstStyle/>
        <a:p>
          <a:r>
            <a:rPr lang="en-US" dirty="0">
              <a:solidFill>
                <a:schemeClr val="bg1"/>
              </a:solidFill>
            </a:rPr>
            <a:t>Flexible &amp; Scalable</a:t>
          </a:r>
        </a:p>
      </dgm:t>
    </dgm:pt>
    <dgm:pt modelId="{95DCDE58-D2AF-4BDE-9EE5-3B62566DE3A7}" type="parTrans" cxnId="{2EA22BBB-5629-4D3A-93A6-BBA8C9C8512C}">
      <dgm:prSet/>
      <dgm:spPr/>
      <dgm:t>
        <a:bodyPr/>
        <a:lstStyle/>
        <a:p>
          <a:endParaRPr lang="en-US"/>
        </a:p>
      </dgm:t>
    </dgm:pt>
    <dgm:pt modelId="{BE817AA6-913A-4E39-8E54-419E32825D97}" type="sibTrans" cxnId="{2EA22BBB-5629-4D3A-93A6-BBA8C9C8512C}">
      <dgm:prSet/>
      <dgm:spPr/>
      <dgm:t>
        <a:bodyPr/>
        <a:lstStyle/>
        <a:p>
          <a:endParaRPr lang="en-US"/>
        </a:p>
      </dgm:t>
    </dgm:pt>
    <dgm:pt modelId="{B187D373-6159-4A82-833B-AF4976F04DC2}">
      <dgm:prSet phldrT="[Text]" custT="1"/>
      <dgm:spPr>
        <a:solidFill>
          <a:srgbClr val="F1D8D3">
            <a:alpha val="89804"/>
          </a:srgbClr>
        </a:solidFill>
      </dgm:spPr>
      <dgm:t>
        <a:bodyPr/>
        <a:lstStyle/>
        <a:p>
          <a:r>
            <a:rPr lang="en-US" sz="1600" dirty="0"/>
            <a:t>Tested with large and small records sets of various types</a:t>
          </a:r>
        </a:p>
      </dgm:t>
    </dgm:pt>
    <dgm:pt modelId="{62FC51B5-EBFC-4D24-B69E-D812D05BCA91}" type="parTrans" cxnId="{84B2C5FD-C04F-43C4-9778-3CCCBA267FEA}">
      <dgm:prSet/>
      <dgm:spPr/>
      <dgm:t>
        <a:bodyPr/>
        <a:lstStyle/>
        <a:p>
          <a:endParaRPr lang="en-US"/>
        </a:p>
      </dgm:t>
    </dgm:pt>
    <dgm:pt modelId="{23473771-1373-428C-8973-696279799282}" type="sibTrans" cxnId="{84B2C5FD-C04F-43C4-9778-3CCCBA267FEA}">
      <dgm:prSet/>
      <dgm:spPr/>
      <dgm:t>
        <a:bodyPr/>
        <a:lstStyle/>
        <a:p>
          <a:endParaRPr lang="en-US"/>
        </a:p>
      </dgm:t>
    </dgm:pt>
    <dgm:pt modelId="{4A918B2D-562A-41E0-A18F-0C852727A2FF}">
      <dgm:prSet phldrT="[Text]" custT="1"/>
      <dgm:spPr>
        <a:solidFill>
          <a:srgbClr val="F1D8D3">
            <a:alpha val="89804"/>
          </a:srgbClr>
        </a:solidFill>
      </dgm:spPr>
      <dgm:t>
        <a:bodyPr/>
        <a:lstStyle/>
        <a:p>
          <a:r>
            <a:rPr lang="en-US" sz="1600" dirty="0"/>
            <a:t>For systems holding records also</a:t>
          </a:r>
        </a:p>
      </dgm:t>
    </dgm:pt>
    <dgm:pt modelId="{8E46E17B-7F3A-466C-B57B-86F433A351F6}" type="parTrans" cxnId="{D39C7F09-818F-4101-A82F-C0E7D6523F96}">
      <dgm:prSet/>
      <dgm:spPr/>
      <dgm:t>
        <a:bodyPr/>
        <a:lstStyle/>
        <a:p>
          <a:endParaRPr lang="en-US"/>
        </a:p>
      </dgm:t>
    </dgm:pt>
    <dgm:pt modelId="{A690AEFC-F8CB-4E4A-BEAB-CBED2D99FE1E}" type="sibTrans" cxnId="{D39C7F09-818F-4101-A82F-C0E7D6523F96}">
      <dgm:prSet/>
      <dgm:spPr/>
      <dgm:t>
        <a:bodyPr/>
        <a:lstStyle/>
        <a:p>
          <a:endParaRPr lang="en-US"/>
        </a:p>
      </dgm:t>
    </dgm:pt>
    <dgm:pt modelId="{708854AD-7E5F-4AB6-8E9C-310C3DEEE178}">
      <dgm:prSet phldrT="[Text]"/>
      <dgm:spPr>
        <a:solidFill>
          <a:srgbClr val="C48170"/>
        </a:solidFill>
      </dgm:spPr>
      <dgm:t>
        <a:bodyPr/>
        <a:lstStyle/>
        <a:p>
          <a:r>
            <a:rPr lang="en-US" dirty="0">
              <a:solidFill>
                <a:schemeClr val="bg1"/>
              </a:solidFill>
            </a:rPr>
            <a:t>Easy &amp; Efficient</a:t>
          </a:r>
        </a:p>
      </dgm:t>
    </dgm:pt>
    <dgm:pt modelId="{AC44000F-E04D-4D83-815C-889D8EA3C428}" type="parTrans" cxnId="{E72D3ED2-CD51-4CF3-873C-F98CC6EF3544}">
      <dgm:prSet/>
      <dgm:spPr/>
      <dgm:t>
        <a:bodyPr/>
        <a:lstStyle/>
        <a:p>
          <a:endParaRPr lang="en-US"/>
        </a:p>
      </dgm:t>
    </dgm:pt>
    <dgm:pt modelId="{BC8B4A05-B4A6-443B-B51E-2CE357944867}" type="sibTrans" cxnId="{E72D3ED2-CD51-4CF3-873C-F98CC6EF3544}">
      <dgm:prSet/>
      <dgm:spPr/>
      <dgm:t>
        <a:bodyPr/>
        <a:lstStyle/>
        <a:p>
          <a:endParaRPr lang="en-US"/>
        </a:p>
      </dgm:t>
    </dgm:pt>
    <dgm:pt modelId="{B64D4DFE-C8A5-4DDB-BA4E-83075F401757}">
      <dgm:prSet phldrT="[Text]" custT="1"/>
      <dgm:spPr>
        <a:solidFill>
          <a:srgbClr val="EDD9D7">
            <a:alpha val="90000"/>
          </a:srgbClr>
        </a:solidFill>
      </dgm:spPr>
      <dgm:t>
        <a:bodyPr/>
        <a:lstStyle/>
        <a:p>
          <a:r>
            <a:rPr lang="en-US" sz="1600" dirty="0"/>
            <a:t>Records &amp; IT Users able to move through the tool correctly</a:t>
          </a:r>
        </a:p>
      </dgm:t>
    </dgm:pt>
    <dgm:pt modelId="{9ECF97CC-FDB1-41C0-83BD-951AD510D9D9}" type="parTrans" cxnId="{7F4C9088-51FA-43DA-B7E6-B8CA30BE4A3F}">
      <dgm:prSet/>
      <dgm:spPr/>
      <dgm:t>
        <a:bodyPr/>
        <a:lstStyle/>
        <a:p>
          <a:endParaRPr lang="en-US"/>
        </a:p>
      </dgm:t>
    </dgm:pt>
    <dgm:pt modelId="{AABFE068-1D29-4FB4-B445-8D8AF5E92B8E}" type="sibTrans" cxnId="{7F4C9088-51FA-43DA-B7E6-B8CA30BE4A3F}">
      <dgm:prSet/>
      <dgm:spPr/>
      <dgm:t>
        <a:bodyPr/>
        <a:lstStyle/>
        <a:p>
          <a:endParaRPr lang="en-US"/>
        </a:p>
      </dgm:t>
    </dgm:pt>
    <dgm:pt modelId="{7DD0F35D-E804-4227-B4CB-4E94FA8AD231}">
      <dgm:prSet phldrT="[Text]" custT="1"/>
      <dgm:spPr>
        <a:solidFill>
          <a:srgbClr val="EDD9D7">
            <a:alpha val="90000"/>
          </a:srgbClr>
        </a:solidFill>
      </dgm:spPr>
      <dgm:t>
        <a:bodyPr/>
        <a:lstStyle/>
        <a:p>
          <a:r>
            <a:rPr lang="en-US" sz="1600" dirty="0"/>
            <a:t>Instructions for use clear and terms defined appropriately</a:t>
          </a:r>
        </a:p>
      </dgm:t>
    </dgm:pt>
    <dgm:pt modelId="{CD1CA492-036E-4728-8E6C-AA42B1F63C29}" type="parTrans" cxnId="{D4550A1B-0A82-4FE7-A614-7AA8066CD059}">
      <dgm:prSet/>
      <dgm:spPr/>
      <dgm:t>
        <a:bodyPr/>
        <a:lstStyle/>
        <a:p>
          <a:endParaRPr lang="en-US"/>
        </a:p>
      </dgm:t>
    </dgm:pt>
    <dgm:pt modelId="{D30A5088-ABDB-45C8-90B1-812F416CB64E}" type="sibTrans" cxnId="{D4550A1B-0A82-4FE7-A614-7AA8066CD059}">
      <dgm:prSet/>
      <dgm:spPr/>
      <dgm:t>
        <a:bodyPr/>
        <a:lstStyle/>
        <a:p>
          <a:endParaRPr lang="en-US"/>
        </a:p>
      </dgm:t>
    </dgm:pt>
    <dgm:pt modelId="{28E657B2-D0F3-4F6A-9C4B-23D4A5CF327F}">
      <dgm:prSet phldrT="[Text]"/>
      <dgm:spPr>
        <a:solidFill>
          <a:srgbClr val="A5A5A5"/>
        </a:solidFill>
      </dgm:spPr>
      <dgm:t>
        <a:bodyPr/>
        <a:lstStyle/>
        <a:p>
          <a:r>
            <a:rPr lang="en-US" dirty="0">
              <a:solidFill>
                <a:schemeClr val="bg1"/>
              </a:solidFill>
            </a:rPr>
            <a:t>Empower Users</a:t>
          </a:r>
        </a:p>
      </dgm:t>
    </dgm:pt>
    <dgm:pt modelId="{D1216709-D6FD-40E5-B381-DED07D9B1484}" type="parTrans" cxnId="{502935DD-369F-4F83-B2F2-4F6290C70C6C}">
      <dgm:prSet/>
      <dgm:spPr/>
      <dgm:t>
        <a:bodyPr/>
        <a:lstStyle/>
        <a:p>
          <a:endParaRPr lang="en-US"/>
        </a:p>
      </dgm:t>
    </dgm:pt>
    <dgm:pt modelId="{2C8BCBE8-E5F5-4C4E-86BA-82633A8E1861}" type="sibTrans" cxnId="{502935DD-369F-4F83-B2F2-4F6290C70C6C}">
      <dgm:prSet/>
      <dgm:spPr/>
      <dgm:t>
        <a:bodyPr/>
        <a:lstStyle/>
        <a:p>
          <a:endParaRPr lang="en-US"/>
        </a:p>
      </dgm:t>
    </dgm:pt>
    <dgm:pt modelId="{51EAA917-4101-4B05-88C4-4BBB70534C19}">
      <dgm:prSet phldrT="[Text]"/>
      <dgm:spPr>
        <a:solidFill>
          <a:srgbClr val="E1E1E1">
            <a:alpha val="90000"/>
          </a:srgbClr>
        </a:solidFill>
      </dgm:spPr>
      <dgm:t>
        <a:bodyPr/>
        <a:lstStyle/>
        <a:p>
          <a:endParaRPr lang="en-US" sz="1100" dirty="0"/>
        </a:p>
      </dgm:t>
    </dgm:pt>
    <dgm:pt modelId="{28DF221B-443A-4037-B9F3-D47D9DFCFACE}" type="parTrans" cxnId="{A96AF3A4-2BBC-42C8-B932-17CDB776F0F9}">
      <dgm:prSet/>
      <dgm:spPr/>
      <dgm:t>
        <a:bodyPr/>
        <a:lstStyle/>
        <a:p>
          <a:endParaRPr lang="en-US"/>
        </a:p>
      </dgm:t>
    </dgm:pt>
    <dgm:pt modelId="{7C827E5B-C20D-410F-A339-968FAB04CD07}" type="sibTrans" cxnId="{A96AF3A4-2BBC-42C8-B932-17CDB776F0F9}">
      <dgm:prSet/>
      <dgm:spPr/>
      <dgm:t>
        <a:bodyPr/>
        <a:lstStyle/>
        <a:p>
          <a:endParaRPr lang="en-US"/>
        </a:p>
      </dgm:t>
    </dgm:pt>
    <dgm:pt modelId="{EA32A2FD-4152-4814-8C9E-87862968C25F}">
      <dgm:prSet custT="1"/>
      <dgm:spPr>
        <a:solidFill>
          <a:srgbClr val="E1E1E1">
            <a:alpha val="90000"/>
          </a:srgbClr>
        </a:solidFill>
      </dgm:spPr>
      <dgm:t>
        <a:bodyPr/>
        <a:lstStyle/>
        <a:p>
          <a:r>
            <a:rPr lang="en-US" sz="1600" dirty="0"/>
            <a:t>Do IT customers find it helpful when consulting with their customers</a:t>
          </a:r>
        </a:p>
      </dgm:t>
    </dgm:pt>
    <dgm:pt modelId="{E032BEBD-3D28-4D71-9791-303F92D92EE5}" type="parTrans" cxnId="{BBB39156-D190-475A-AF1A-E681F324CAAA}">
      <dgm:prSet/>
      <dgm:spPr/>
      <dgm:t>
        <a:bodyPr/>
        <a:lstStyle/>
        <a:p>
          <a:endParaRPr lang="en-US"/>
        </a:p>
      </dgm:t>
    </dgm:pt>
    <dgm:pt modelId="{BE9F6F78-177A-4FFB-8D04-60DA007323E7}" type="sibTrans" cxnId="{BBB39156-D190-475A-AF1A-E681F324CAAA}">
      <dgm:prSet/>
      <dgm:spPr/>
      <dgm:t>
        <a:bodyPr/>
        <a:lstStyle/>
        <a:p>
          <a:endParaRPr lang="en-US"/>
        </a:p>
      </dgm:t>
    </dgm:pt>
    <dgm:pt modelId="{FB7A50C0-5327-49A6-AF46-550F50C5F7BD}">
      <dgm:prSet custT="1"/>
      <dgm:spPr>
        <a:solidFill>
          <a:srgbClr val="E1E1E1">
            <a:alpha val="90000"/>
          </a:srgbClr>
        </a:solidFill>
      </dgm:spPr>
      <dgm:t>
        <a:bodyPr/>
        <a:lstStyle/>
        <a:p>
          <a:r>
            <a:rPr lang="en-US" sz="1600" dirty="0"/>
            <a:t>Is there more understanding of what repositories are more appropriate?</a:t>
          </a:r>
        </a:p>
      </dgm:t>
    </dgm:pt>
    <dgm:pt modelId="{44784A66-99D2-477F-8234-7BBB0CD46149}" type="parTrans" cxnId="{5EB3D2B5-F6D9-431B-A34B-E8C3148FEA2A}">
      <dgm:prSet/>
      <dgm:spPr/>
      <dgm:t>
        <a:bodyPr/>
        <a:lstStyle/>
        <a:p>
          <a:endParaRPr lang="en-US"/>
        </a:p>
      </dgm:t>
    </dgm:pt>
    <dgm:pt modelId="{7D531E63-5BF0-43CB-AD91-CE6276105DBD}" type="sibTrans" cxnId="{5EB3D2B5-F6D9-431B-A34B-E8C3148FEA2A}">
      <dgm:prSet/>
      <dgm:spPr/>
      <dgm:t>
        <a:bodyPr/>
        <a:lstStyle/>
        <a:p>
          <a:endParaRPr lang="en-US"/>
        </a:p>
      </dgm:t>
    </dgm:pt>
    <dgm:pt modelId="{2F806D55-8BA4-4A29-8382-A358125163BC}" type="pres">
      <dgm:prSet presAssocID="{C32BA0CA-7E60-4AF4-BF8A-4B56745C71E8}" presName="Name0" presStyleCnt="0">
        <dgm:presLayoutVars>
          <dgm:dir/>
          <dgm:animLvl val="lvl"/>
          <dgm:resizeHandles val="exact"/>
        </dgm:presLayoutVars>
      </dgm:prSet>
      <dgm:spPr/>
    </dgm:pt>
    <dgm:pt modelId="{7E0C9FDC-5B61-448A-9F22-EDDDD8C231D5}" type="pres">
      <dgm:prSet presAssocID="{8EBEF416-FA4F-4547-8F20-20FE203C99E1}" presName="linNode" presStyleCnt="0"/>
      <dgm:spPr/>
    </dgm:pt>
    <dgm:pt modelId="{C35BA3BB-9596-435D-A0EE-F19687311976}" type="pres">
      <dgm:prSet presAssocID="{8EBEF416-FA4F-4547-8F20-20FE203C99E1}" presName="parentText" presStyleLbl="node1" presStyleIdx="0" presStyleCnt="4">
        <dgm:presLayoutVars>
          <dgm:chMax val="1"/>
          <dgm:bulletEnabled val="1"/>
        </dgm:presLayoutVars>
      </dgm:prSet>
      <dgm:spPr/>
    </dgm:pt>
    <dgm:pt modelId="{2C54E099-C9A1-419C-9DEF-69BC988C9620}" type="pres">
      <dgm:prSet presAssocID="{8EBEF416-FA4F-4547-8F20-20FE203C99E1}" presName="descendantText" presStyleLbl="alignAccFollowNode1" presStyleIdx="0" presStyleCnt="4">
        <dgm:presLayoutVars>
          <dgm:bulletEnabled val="1"/>
        </dgm:presLayoutVars>
      </dgm:prSet>
      <dgm:spPr/>
    </dgm:pt>
    <dgm:pt modelId="{6394835D-293D-40B5-97C2-69643CEAC119}" type="pres">
      <dgm:prSet presAssocID="{1A6232E3-1DC1-4E60-B692-A1342CC609B5}" presName="sp" presStyleCnt="0"/>
      <dgm:spPr/>
    </dgm:pt>
    <dgm:pt modelId="{ADCFD92C-6C0F-43C4-A7B2-3DFEE9382612}" type="pres">
      <dgm:prSet presAssocID="{C046E0D6-9177-4935-91AC-8119C4E7A691}" presName="linNode" presStyleCnt="0"/>
      <dgm:spPr/>
    </dgm:pt>
    <dgm:pt modelId="{C6EF4CAD-61ED-4C54-9827-69EC98F821CF}" type="pres">
      <dgm:prSet presAssocID="{C046E0D6-9177-4935-91AC-8119C4E7A691}" presName="parentText" presStyleLbl="node1" presStyleIdx="1" presStyleCnt="4">
        <dgm:presLayoutVars>
          <dgm:chMax val="1"/>
          <dgm:bulletEnabled val="1"/>
        </dgm:presLayoutVars>
      </dgm:prSet>
      <dgm:spPr/>
    </dgm:pt>
    <dgm:pt modelId="{220F7F6F-0B76-4AC9-9577-1AB180316724}" type="pres">
      <dgm:prSet presAssocID="{C046E0D6-9177-4935-91AC-8119C4E7A691}" presName="descendantText" presStyleLbl="alignAccFollowNode1" presStyleIdx="1" presStyleCnt="4">
        <dgm:presLayoutVars>
          <dgm:bulletEnabled val="1"/>
        </dgm:presLayoutVars>
      </dgm:prSet>
      <dgm:spPr/>
    </dgm:pt>
    <dgm:pt modelId="{1AE6FC08-D2B3-4A8E-98BB-EAF567420177}" type="pres">
      <dgm:prSet presAssocID="{BE817AA6-913A-4E39-8E54-419E32825D97}" presName="sp" presStyleCnt="0"/>
      <dgm:spPr/>
    </dgm:pt>
    <dgm:pt modelId="{AB9536EF-4EAF-4A1F-AF17-26BE984CD3C9}" type="pres">
      <dgm:prSet presAssocID="{708854AD-7E5F-4AB6-8E9C-310C3DEEE178}" presName="linNode" presStyleCnt="0"/>
      <dgm:spPr/>
    </dgm:pt>
    <dgm:pt modelId="{A509D5DD-7308-4BD0-A152-12C23A2FA0AD}" type="pres">
      <dgm:prSet presAssocID="{708854AD-7E5F-4AB6-8E9C-310C3DEEE178}" presName="parentText" presStyleLbl="node1" presStyleIdx="2" presStyleCnt="4">
        <dgm:presLayoutVars>
          <dgm:chMax val="1"/>
          <dgm:bulletEnabled val="1"/>
        </dgm:presLayoutVars>
      </dgm:prSet>
      <dgm:spPr/>
    </dgm:pt>
    <dgm:pt modelId="{C49F4DE3-785C-4131-B11E-0507D5D20360}" type="pres">
      <dgm:prSet presAssocID="{708854AD-7E5F-4AB6-8E9C-310C3DEEE178}" presName="descendantText" presStyleLbl="alignAccFollowNode1" presStyleIdx="2" presStyleCnt="4" custLinFactNeighborX="833" custLinFactNeighborY="-910">
        <dgm:presLayoutVars>
          <dgm:bulletEnabled val="1"/>
        </dgm:presLayoutVars>
      </dgm:prSet>
      <dgm:spPr/>
    </dgm:pt>
    <dgm:pt modelId="{32BE6D38-2F5C-4360-908D-2AAC5A38E4B9}" type="pres">
      <dgm:prSet presAssocID="{BC8B4A05-B4A6-443B-B51E-2CE357944867}" presName="sp" presStyleCnt="0"/>
      <dgm:spPr/>
    </dgm:pt>
    <dgm:pt modelId="{53F39EF8-5929-49EE-A640-F9F2D57B6F9F}" type="pres">
      <dgm:prSet presAssocID="{28E657B2-D0F3-4F6A-9C4B-23D4A5CF327F}" presName="linNode" presStyleCnt="0"/>
      <dgm:spPr/>
    </dgm:pt>
    <dgm:pt modelId="{E9FDDC27-B5E1-45D6-B8B2-A6F241C8D106}" type="pres">
      <dgm:prSet presAssocID="{28E657B2-D0F3-4F6A-9C4B-23D4A5CF327F}" presName="parentText" presStyleLbl="node1" presStyleIdx="3" presStyleCnt="4">
        <dgm:presLayoutVars>
          <dgm:chMax val="1"/>
          <dgm:bulletEnabled val="1"/>
        </dgm:presLayoutVars>
      </dgm:prSet>
      <dgm:spPr/>
    </dgm:pt>
    <dgm:pt modelId="{B8623800-E189-4A16-9EC1-783EC845964F}" type="pres">
      <dgm:prSet presAssocID="{28E657B2-D0F3-4F6A-9C4B-23D4A5CF327F}" presName="descendantText" presStyleLbl="alignAccFollowNode1" presStyleIdx="3" presStyleCnt="4" custScaleY="121401">
        <dgm:presLayoutVars>
          <dgm:bulletEnabled val="1"/>
        </dgm:presLayoutVars>
      </dgm:prSet>
      <dgm:spPr/>
    </dgm:pt>
  </dgm:ptLst>
  <dgm:cxnLst>
    <dgm:cxn modelId="{5E602004-FAD9-4185-9CBD-8D7CD5B2F62B}" type="presOf" srcId="{625251AE-5242-481C-8029-7561323218EF}" destId="{2C54E099-C9A1-419C-9DEF-69BC988C9620}" srcOrd="0" destOrd="1" presId="urn:microsoft.com/office/officeart/2005/8/layout/vList5"/>
    <dgm:cxn modelId="{D39C7F09-818F-4101-A82F-C0E7D6523F96}" srcId="{C046E0D6-9177-4935-91AC-8119C4E7A691}" destId="{4A918B2D-562A-41E0-A18F-0C852727A2FF}" srcOrd="1" destOrd="0" parTransId="{8E46E17B-7F3A-466C-B57B-86F433A351F6}" sibTransId="{A690AEFC-F8CB-4E4A-BEAB-CBED2D99FE1E}"/>
    <dgm:cxn modelId="{D4550A1B-0A82-4FE7-A614-7AA8066CD059}" srcId="{708854AD-7E5F-4AB6-8E9C-310C3DEEE178}" destId="{7DD0F35D-E804-4227-B4CB-4E94FA8AD231}" srcOrd="1" destOrd="0" parTransId="{CD1CA492-036E-4728-8E6C-AA42B1F63C29}" sibTransId="{D30A5088-ABDB-45C8-90B1-812F416CB64E}"/>
    <dgm:cxn modelId="{066CBC1D-AA18-44F4-9F2B-2728BD2EBA05}" type="presOf" srcId="{4A918B2D-562A-41E0-A18F-0C852727A2FF}" destId="{220F7F6F-0B76-4AC9-9577-1AB180316724}" srcOrd="0" destOrd="1" presId="urn:microsoft.com/office/officeart/2005/8/layout/vList5"/>
    <dgm:cxn modelId="{A759DE22-A785-42C9-8AD0-96B733D3C1B0}" type="presOf" srcId="{FB7A50C0-5327-49A6-AF46-550F50C5F7BD}" destId="{B8623800-E189-4A16-9EC1-783EC845964F}" srcOrd="0" destOrd="2" presId="urn:microsoft.com/office/officeart/2005/8/layout/vList5"/>
    <dgm:cxn modelId="{CD39F02E-D81A-43A0-8D70-05B90F199F5E}" type="presOf" srcId="{8EBEF416-FA4F-4547-8F20-20FE203C99E1}" destId="{C35BA3BB-9596-435D-A0EE-F19687311976}" srcOrd="0" destOrd="0" presId="urn:microsoft.com/office/officeart/2005/8/layout/vList5"/>
    <dgm:cxn modelId="{514AE937-D231-4018-9AEA-8AA038E06ED7}" type="presOf" srcId="{51EAA917-4101-4B05-88C4-4BBB70534C19}" destId="{B8623800-E189-4A16-9EC1-783EC845964F}" srcOrd="0" destOrd="0" presId="urn:microsoft.com/office/officeart/2005/8/layout/vList5"/>
    <dgm:cxn modelId="{C02B5F3A-5315-4858-BECF-3F3D1C417D0C}" type="presOf" srcId="{708854AD-7E5F-4AB6-8E9C-310C3DEEE178}" destId="{A509D5DD-7308-4BD0-A152-12C23A2FA0AD}" srcOrd="0" destOrd="0" presId="urn:microsoft.com/office/officeart/2005/8/layout/vList5"/>
    <dgm:cxn modelId="{E81EE361-6006-4B43-B0AD-384B390181FF}" srcId="{8EBEF416-FA4F-4547-8F20-20FE203C99E1}" destId="{625251AE-5242-481C-8029-7561323218EF}" srcOrd="1" destOrd="0" parTransId="{716BCE5F-B9A4-4692-8809-735F0A19731D}" sibTransId="{00115164-C27E-4E04-A806-29976D48D4BF}"/>
    <dgm:cxn modelId="{54648562-2C22-4EB8-B2F1-2ADC61C6E339}" type="presOf" srcId="{B187D373-6159-4A82-833B-AF4976F04DC2}" destId="{220F7F6F-0B76-4AC9-9577-1AB180316724}" srcOrd="0" destOrd="0" presId="urn:microsoft.com/office/officeart/2005/8/layout/vList5"/>
    <dgm:cxn modelId="{D1DB3743-C331-4411-9C18-28C6A529B587}" type="presOf" srcId="{C046E0D6-9177-4935-91AC-8119C4E7A691}" destId="{C6EF4CAD-61ED-4C54-9827-69EC98F821CF}" srcOrd="0" destOrd="0" presId="urn:microsoft.com/office/officeart/2005/8/layout/vList5"/>
    <dgm:cxn modelId="{77A6F54E-0A41-483E-8056-46933F75DF3B}" type="presOf" srcId="{C32BA0CA-7E60-4AF4-BF8A-4B56745C71E8}" destId="{2F806D55-8BA4-4A29-8382-A358125163BC}" srcOrd="0" destOrd="0" presId="urn:microsoft.com/office/officeart/2005/8/layout/vList5"/>
    <dgm:cxn modelId="{BBB39156-D190-475A-AF1A-E681F324CAAA}" srcId="{28E657B2-D0F3-4F6A-9C4B-23D4A5CF327F}" destId="{EA32A2FD-4152-4814-8C9E-87862968C25F}" srcOrd="1" destOrd="0" parTransId="{E032BEBD-3D28-4D71-9791-303F92D92EE5}" sibTransId="{BE9F6F78-177A-4FFB-8D04-60DA007323E7}"/>
    <dgm:cxn modelId="{8A28A982-F14F-4F8D-A18E-8C9CDA6D181E}" type="presOf" srcId="{3B8E6D4A-69D6-4833-B95B-F3DCBF312B8B}" destId="{2C54E099-C9A1-419C-9DEF-69BC988C9620}" srcOrd="0" destOrd="0" presId="urn:microsoft.com/office/officeart/2005/8/layout/vList5"/>
    <dgm:cxn modelId="{7F4C9088-51FA-43DA-B7E6-B8CA30BE4A3F}" srcId="{708854AD-7E5F-4AB6-8E9C-310C3DEEE178}" destId="{B64D4DFE-C8A5-4DDB-BA4E-83075F401757}" srcOrd="0" destOrd="0" parTransId="{9ECF97CC-FDB1-41C0-83BD-951AD510D9D9}" sibTransId="{AABFE068-1D29-4FB4-B445-8D8AF5E92B8E}"/>
    <dgm:cxn modelId="{3908CF8D-691F-4B20-B5D6-341F5F98E72B}" srcId="{8EBEF416-FA4F-4547-8F20-20FE203C99E1}" destId="{3B8E6D4A-69D6-4833-B95B-F3DCBF312B8B}" srcOrd="0" destOrd="0" parTransId="{7C25E559-52BE-47B8-A25D-E98C4CA9594A}" sibTransId="{C78E1D01-0BC2-4B37-B7DA-C56184112CC1}"/>
    <dgm:cxn modelId="{113A1891-962E-4DC8-BCF9-7CF59E71EF5B}" type="presOf" srcId="{EA32A2FD-4152-4814-8C9E-87862968C25F}" destId="{B8623800-E189-4A16-9EC1-783EC845964F}" srcOrd="0" destOrd="1" presId="urn:microsoft.com/office/officeart/2005/8/layout/vList5"/>
    <dgm:cxn modelId="{A96AF3A4-2BBC-42C8-B932-17CDB776F0F9}" srcId="{28E657B2-D0F3-4F6A-9C4B-23D4A5CF327F}" destId="{51EAA917-4101-4B05-88C4-4BBB70534C19}" srcOrd="0" destOrd="0" parTransId="{28DF221B-443A-4037-B9F3-D47D9DFCFACE}" sibTransId="{7C827E5B-C20D-410F-A339-968FAB04CD07}"/>
    <dgm:cxn modelId="{D503C2B1-EB9C-4278-8665-51BE1D02FEDE}" type="presOf" srcId="{B64D4DFE-C8A5-4DDB-BA4E-83075F401757}" destId="{C49F4DE3-785C-4131-B11E-0507D5D20360}" srcOrd="0" destOrd="0" presId="urn:microsoft.com/office/officeart/2005/8/layout/vList5"/>
    <dgm:cxn modelId="{5EB3D2B5-F6D9-431B-A34B-E8C3148FEA2A}" srcId="{28E657B2-D0F3-4F6A-9C4B-23D4A5CF327F}" destId="{FB7A50C0-5327-49A6-AF46-550F50C5F7BD}" srcOrd="2" destOrd="0" parTransId="{44784A66-99D2-477F-8234-7BBB0CD46149}" sibTransId="{7D531E63-5BF0-43CB-AD91-CE6276105DBD}"/>
    <dgm:cxn modelId="{2EA22BBB-5629-4D3A-93A6-BBA8C9C8512C}" srcId="{C32BA0CA-7E60-4AF4-BF8A-4B56745C71E8}" destId="{C046E0D6-9177-4935-91AC-8119C4E7A691}" srcOrd="1" destOrd="0" parTransId="{95DCDE58-D2AF-4BDE-9EE5-3B62566DE3A7}" sibTransId="{BE817AA6-913A-4E39-8E54-419E32825D97}"/>
    <dgm:cxn modelId="{FC21D5C3-ED19-4967-AC1E-122E84341BE8}" type="presOf" srcId="{7DD0F35D-E804-4227-B4CB-4E94FA8AD231}" destId="{C49F4DE3-785C-4131-B11E-0507D5D20360}" srcOrd="0" destOrd="1" presId="urn:microsoft.com/office/officeart/2005/8/layout/vList5"/>
    <dgm:cxn modelId="{E72D3ED2-CD51-4CF3-873C-F98CC6EF3544}" srcId="{C32BA0CA-7E60-4AF4-BF8A-4B56745C71E8}" destId="{708854AD-7E5F-4AB6-8E9C-310C3DEEE178}" srcOrd="2" destOrd="0" parTransId="{AC44000F-E04D-4D83-815C-889D8EA3C428}" sibTransId="{BC8B4A05-B4A6-443B-B51E-2CE357944867}"/>
    <dgm:cxn modelId="{D63A3CD3-394E-4E4F-BB42-F7C53CD0CCD6}" srcId="{C32BA0CA-7E60-4AF4-BF8A-4B56745C71E8}" destId="{8EBEF416-FA4F-4547-8F20-20FE203C99E1}" srcOrd="0" destOrd="0" parTransId="{625FCE01-92E6-4736-AAAB-A9825E9BB945}" sibTransId="{1A6232E3-1DC1-4E60-B692-A1342CC609B5}"/>
    <dgm:cxn modelId="{502935DD-369F-4F83-B2F2-4F6290C70C6C}" srcId="{C32BA0CA-7E60-4AF4-BF8A-4B56745C71E8}" destId="{28E657B2-D0F3-4F6A-9C4B-23D4A5CF327F}" srcOrd="3" destOrd="0" parTransId="{D1216709-D6FD-40E5-B381-DED07D9B1484}" sibTransId="{2C8BCBE8-E5F5-4C4E-86BA-82633A8E1861}"/>
    <dgm:cxn modelId="{1FAE42F0-B9D8-4E05-9FA0-306A6EF7202D}" type="presOf" srcId="{28E657B2-D0F3-4F6A-9C4B-23D4A5CF327F}" destId="{E9FDDC27-B5E1-45D6-B8B2-A6F241C8D106}" srcOrd="0" destOrd="0" presId="urn:microsoft.com/office/officeart/2005/8/layout/vList5"/>
    <dgm:cxn modelId="{84B2C5FD-C04F-43C4-9778-3CCCBA267FEA}" srcId="{C046E0D6-9177-4935-91AC-8119C4E7A691}" destId="{B187D373-6159-4A82-833B-AF4976F04DC2}" srcOrd="0" destOrd="0" parTransId="{62FC51B5-EBFC-4D24-B69E-D812D05BCA91}" sibTransId="{23473771-1373-428C-8973-696279799282}"/>
    <dgm:cxn modelId="{82076ECD-B4C0-4E98-98D3-389327099E8C}" type="presParOf" srcId="{2F806D55-8BA4-4A29-8382-A358125163BC}" destId="{7E0C9FDC-5B61-448A-9F22-EDDDD8C231D5}" srcOrd="0" destOrd="0" presId="urn:microsoft.com/office/officeart/2005/8/layout/vList5"/>
    <dgm:cxn modelId="{862750B9-F624-4C35-AC8E-3B30F7102873}" type="presParOf" srcId="{7E0C9FDC-5B61-448A-9F22-EDDDD8C231D5}" destId="{C35BA3BB-9596-435D-A0EE-F19687311976}" srcOrd="0" destOrd="0" presId="urn:microsoft.com/office/officeart/2005/8/layout/vList5"/>
    <dgm:cxn modelId="{128D07FA-3E17-4AC7-98E6-6F95E8D25CC5}" type="presParOf" srcId="{7E0C9FDC-5B61-448A-9F22-EDDDD8C231D5}" destId="{2C54E099-C9A1-419C-9DEF-69BC988C9620}" srcOrd="1" destOrd="0" presId="urn:microsoft.com/office/officeart/2005/8/layout/vList5"/>
    <dgm:cxn modelId="{8EA25833-BEDE-4A7B-8EF0-2B9B54316F9D}" type="presParOf" srcId="{2F806D55-8BA4-4A29-8382-A358125163BC}" destId="{6394835D-293D-40B5-97C2-69643CEAC119}" srcOrd="1" destOrd="0" presId="urn:microsoft.com/office/officeart/2005/8/layout/vList5"/>
    <dgm:cxn modelId="{47C0A870-EFFB-4F35-BF08-6E092F9B4A12}" type="presParOf" srcId="{2F806D55-8BA4-4A29-8382-A358125163BC}" destId="{ADCFD92C-6C0F-43C4-A7B2-3DFEE9382612}" srcOrd="2" destOrd="0" presId="urn:microsoft.com/office/officeart/2005/8/layout/vList5"/>
    <dgm:cxn modelId="{DC5270D4-BE74-4242-BC6F-0853EBF2ECFB}" type="presParOf" srcId="{ADCFD92C-6C0F-43C4-A7B2-3DFEE9382612}" destId="{C6EF4CAD-61ED-4C54-9827-69EC98F821CF}" srcOrd="0" destOrd="0" presId="urn:microsoft.com/office/officeart/2005/8/layout/vList5"/>
    <dgm:cxn modelId="{68E629CF-F905-42A6-B877-B247C8C02B58}" type="presParOf" srcId="{ADCFD92C-6C0F-43C4-A7B2-3DFEE9382612}" destId="{220F7F6F-0B76-4AC9-9577-1AB180316724}" srcOrd="1" destOrd="0" presId="urn:microsoft.com/office/officeart/2005/8/layout/vList5"/>
    <dgm:cxn modelId="{5C9DBD20-7B9B-4D58-A9C5-A0061ACEDD97}" type="presParOf" srcId="{2F806D55-8BA4-4A29-8382-A358125163BC}" destId="{1AE6FC08-D2B3-4A8E-98BB-EAF567420177}" srcOrd="3" destOrd="0" presId="urn:microsoft.com/office/officeart/2005/8/layout/vList5"/>
    <dgm:cxn modelId="{2D94717E-88E4-4285-9CB0-CE4E13CFE65B}" type="presParOf" srcId="{2F806D55-8BA4-4A29-8382-A358125163BC}" destId="{AB9536EF-4EAF-4A1F-AF17-26BE984CD3C9}" srcOrd="4" destOrd="0" presId="urn:microsoft.com/office/officeart/2005/8/layout/vList5"/>
    <dgm:cxn modelId="{F7CEB61B-A383-4AF9-AB7D-5240BEC42F2E}" type="presParOf" srcId="{AB9536EF-4EAF-4A1F-AF17-26BE984CD3C9}" destId="{A509D5DD-7308-4BD0-A152-12C23A2FA0AD}" srcOrd="0" destOrd="0" presId="urn:microsoft.com/office/officeart/2005/8/layout/vList5"/>
    <dgm:cxn modelId="{A3687497-88FE-439F-B523-901B4D0137EE}" type="presParOf" srcId="{AB9536EF-4EAF-4A1F-AF17-26BE984CD3C9}" destId="{C49F4DE3-785C-4131-B11E-0507D5D20360}" srcOrd="1" destOrd="0" presId="urn:microsoft.com/office/officeart/2005/8/layout/vList5"/>
    <dgm:cxn modelId="{E014E629-28AD-4B79-AD4F-138CA94F2E97}" type="presParOf" srcId="{2F806D55-8BA4-4A29-8382-A358125163BC}" destId="{32BE6D38-2F5C-4360-908D-2AAC5A38E4B9}" srcOrd="5" destOrd="0" presId="urn:microsoft.com/office/officeart/2005/8/layout/vList5"/>
    <dgm:cxn modelId="{7D1828EF-FD87-408B-AAA8-3B05D68609B0}" type="presParOf" srcId="{2F806D55-8BA4-4A29-8382-A358125163BC}" destId="{53F39EF8-5929-49EE-A640-F9F2D57B6F9F}" srcOrd="6" destOrd="0" presId="urn:microsoft.com/office/officeart/2005/8/layout/vList5"/>
    <dgm:cxn modelId="{329B1BBC-9E45-4572-A63A-263CF4746FB2}" type="presParOf" srcId="{53F39EF8-5929-49EE-A640-F9F2D57B6F9F}" destId="{E9FDDC27-B5E1-45D6-B8B2-A6F241C8D106}" srcOrd="0" destOrd="0" presId="urn:microsoft.com/office/officeart/2005/8/layout/vList5"/>
    <dgm:cxn modelId="{DE4BB402-550A-458F-90B3-C9C0BBFFBFC4}" type="presParOf" srcId="{53F39EF8-5929-49EE-A640-F9F2D57B6F9F}" destId="{B8623800-E189-4A16-9EC1-783EC84596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87701A-84F8-4666-9C3D-A22EEB66C62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460D351-82CF-4DB9-8A83-4D7AC684EDFA}">
      <dgm:prSet/>
      <dgm:spPr/>
      <dgm:t>
        <a:bodyPr/>
        <a:lstStyle/>
        <a:p>
          <a:r>
            <a:rPr lang="en-US">
              <a:hlinkClick xmlns:r="http://schemas.openxmlformats.org/officeDocument/2006/relationships" r:id="rId1"/>
            </a:rPr>
            <a:t>CoSA Website</a:t>
          </a:r>
          <a:endParaRPr lang="en-US" dirty="0"/>
        </a:p>
      </dgm:t>
    </dgm:pt>
    <dgm:pt modelId="{70FBA773-D60D-4CD3-8FAE-F4482FCA002F}" type="parTrans" cxnId="{F96AEE51-6849-4FCA-8A32-60175A9FAF9C}">
      <dgm:prSet/>
      <dgm:spPr/>
      <dgm:t>
        <a:bodyPr/>
        <a:lstStyle/>
        <a:p>
          <a:endParaRPr lang="en-US"/>
        </a:p>
      </dgm:t>
    </dgm:pt>
    <dgm:pt modelId="{7AC090B4-0FCF-4A9A-9A42-07AC6B3F5E6E}" type="sibTrans" cxnId="{F96AEE51-6849-4FCA-8A32-60175A9FAF9C}">
      <dgm:prSet/>
      <dgm:spPr/>
      <dgm:t>
        <a:bodyPr/>
        <a:lstStyle/>
        <a:p>
          <a:endParaRPr lang="en-US"/>
        </a:p>
      </dgm:t>
    </dgm:pt>
    <dgm:pt modelId="{882F879D-BE02-4520-9DF1-70F5AE346575}">
      <dgm:prSet/>
      <dgm:spPr/>
      <dgm:t>
        <a:bodyPr/>
        <a:lstStyle/>
        <a:p>
          <a:r>
            <a:rPr lang="en-US" dirty="0">
              <a:hlinkClick xmlns:r="http://schemas.openxmlformats.org/officeDocument/2006/relationships" r:id="rId2"/>
            </a:rPr>
            <a:t>CoSA </a:t>
          </a:r>
          <a:r>
            <a:rPr lang="en-US">
              <a:hlinkClick xmlns:r="http://schemas.openxmlformats.org/officeDocument/2006/relationships" r:id="rId2"/>
            </a:rPr>
            <a:t>Resource Center</a:t>
          </a:r>
          <a:endParaRPr lang="en-US" dirty="0"/>
        </a:p>
      </dgm:t>
    </dgm:pt>
    <dgm:pt modelId="{D141E59E-12DA-42F8-A224-10676101B2F2}" type="parTrans" cxnId="{4ABF1849-86D3-4BCB-BDFC-C6D0BDA34993}">
      <dgm:prSet/>
      <dgm:spPr/>
      <dgm:t>
        <a:bodyPr/>
        <a:lstStyle/>
        <a:p>
          <a:endParaRPr lang="en-US"/>
        </a:p>
      </dgm:t>
    </dgm:pt>
    <dgm:pt modelId="{27DD17C7-2EEF-4A46-B0E3-3AD02C7BB694}" type="sibTrans" cxnId="{4ABF1849-86D3-4BCB-BDFC-C6D0BDA34993}">
      <dgm:prSet/>
      <dgm:spPr/>
      <dgm:t>
        <a:bodyPr/>
        <a:lstStyle/>
        <a:p>
          <a:endParaRPr lang="en-US"/>
        </a:p>
      </dgm:t>
    </dgm:pt>
    <dgm:pt modelId="{9482726A-0D76-4CB9-88AC-C53EBA632076}">
      <dgm:prSet/>
      <dgm:spPr/>
      <dgm:t>
        <a:bodyPr/>
        <a:lstStyle/>
        <a:p>
          <a:r>
            <a:rPr lang="en-US" dirty="0"/>
            <a:t>CoSA Twitter Handle: @StateArchivists</a:t>
          </a:r>
        </a:p>
      </dgm:t>
    </dgm:pt>
    <dgm:pt modelId="{C89982AB-FDF6-44D1-8326-6D3ED3AA9C62}" type="parTrans" cxnId="{F728BE0D-1EB5-4533-B5E9-138D995AAFCA}">
      <dgm:prSet/>
      <dgm:spPr/>
      <dgm:t>
        <a:bodyPr/>
        <a:lstStyle/>
        <a:p>
          <a:endParaRPr lang="en-US"/>
        </a:p>
      </dgm:t>
    </dgm:pt>
    <dgm:pt modelId="{206F80BB-DB36-443D-BBDA-4FC04A18C663}" type="sibTrans" cxnId="{F728BE0D-1EB5-4533-B5E9-138D995AAFCA}">
      <dgm:prSet/>
      <dgm:spPr/>
      <dgm:t>
        <a:bodyPr/>
        <a:lstStyle/>
        <a:p>
          <a:endParaRPr lang="en-US"/>
        </a:p>
      </dgm:t>
    </dgm:pt>
    <dgm:pt modelId="{E71CECCE-970D-4122-B0D3-5E6677B51EC3}">
      <dgm:prSet/>
      <dgm:spPr/>
      <dgm:t>
        <a:bodyPr/>
        <a:lstStyle/>
        <a:p>
          <a:r>
            <a:rPr lang="en-US" dirty="0">
              <a:hlinkClick xmlns:r="http://schemas.openxmlformats.org/officeDocument/2006/relationships" r:id="rId3"/>
            </a:rPr>
            <a:t>CoSA Facebook Page</a:t>
          </a:r>
          <a:endParaRPr lang="en-US" dirty="0"/>
        </a:p>
      </dgm:t>
    </dgm:pt>
    <dgm:pt modelId="{75EF4BAA-68ED-4743-93FA-588783CCCEBB}" type="parTrans" cxnId="{A7FBD907-F84F-43EF-A609-CCF26F218331}">
      <dgm:prSet/>
      <dgm:spPr/>
      <dgm:t>
        <a:bodyPr/>
        <a:lstStyle/>
        <a:p>
          <a:endParaRPr lang="en-US"/>
        </a:p>
      </dgm:t>
    </dgm:pt>
    <dgm:pt modelId="{66C9AA35-B76E-4207-BABA-D71BDA7E7D98}" type="sibTrans" cxnId="{A7FBD907-F84F-43EF-A609-CCF26F218331}">
      <dgm:prSet/>
      <dgm:spPr/>
      <dgm:t>
        <a:bodyPr/>
        <a:lstStyle/>
        <a:p>
          <a:endParaRPr lang="en-US"/>
        </a:p>
      </dgm:t>
    </dgm:pt>
    <dgm:pt modelId="{AD404EE1-3B4A-4CB8-8251-2EAE18D2829F}">
      <dgm:prSet/>
      <dgm:spPr/>
      <dgm:t>
        <a:bodyPr/>
        <a:lstStyle/>
        <a:p>
          <a:r>
            <a:rPr lang="en-US" dirty="0">
              <a:hlinkClick xmlns:r="http://schemas.openxmlformats.org/officeDocument/2006/relationships" r:id="rId4"/>
            </a:rPr>
            <a:t>CoSA YouTube Channel</a:t>
          </a:r>
          <a:endParaRPr lang="en-US" dirty="0"/>
        </a:p>
      </dgm:t>
    </dgm:pt>
    <dgm:pt modelId="{D7B13E73-5385-4CBF-80D2-5FA68C3A4A36}" type="parTrans" cxnId="{6A2E78A9-AF72-4FAB-B400-D29A7742B330}">
      <dgm:prSet/>
      <dgm:spPr/>
      <dgm:t>
        <a:bodyPr/>
        <a:lstStyle/>
        <a:p>
          <a:endParaRPr lang="en-US"/>
        </a:p>
      </dgm:t>
    </dgm:pt>
    <dgm:pt modelId="{65B0A9F2-52BD-461C-BE60-EC874F720D24}" type="sibTrans" cxnId="{6A2E78A9-AF72-4FAB-B400-D29A7742B330}">
      <dgm:prSet/>
      <dgm:spPr/>
      <dgm:t>
        <a:bodyPr/>
        <a:lstStyle/>
        <a:p>
          <a:endParaRPr lang="en-US"/>
        </a:p>
      </dgm:t>
    </dgm:pt>
    <dgm:pt modelId="{63A5907D-DD25-4F5C-855C-5942467A81D2}" type="pres">
      <dgm:prSet presAssocID="{C087701A-84F8-4666-9C3D-A22EEB66C628}" presName="linear" presStyleCnt="0">
        <dgm:presLayoutVars>
          <dgm:animLvl val="lvl"/>
          <dgm:resizeHandles val="exact"/>
        </dgm:presLayoutVars>
      </dgm:prSet>
      <dgm:spPr/>
    </dgm:pt>
    <dgm:pt modelId="{13A8C993-996F-4104-8ED4-43ACE4718F4A}" type="pres">
      <dgm:prSet presAssocID="{B460D351-82CF-4DB9-8A83-4D7AC684EDFA}" presName="parentText" presStyleLbl="node1" presStyleIdx="0" presStyleCnt="5">
        <dgm:presLayoutVars>
          <dgm:chMax val="0"/>
          <dgm:bulletEnabled val="1"/>
        </dgm:presLayoutVars>
      </dgm:prSet>
      <dgm:spPr/>
    </dgm:pt>
    <dgm:pt modelId="{D20301D1-6CCF-4CA8-ADCC-26D7B0F97C80}" type="pres">
      <dgm:prSet presAssocID="{7AC090B4-0FCF-4A9A-9A42-07AC6B3F5E6E}" presName="spacer" presStyleCnt="0"/>
      <dgm:spPr/>
    </dgm:pt>
    <dgm:pt modelId="{75E9770C-7FFC-4F81-9660-DE6B4E912405}" type="pres">
      <dgm:prSet presAssocID="{882F879D-BE02-4520-9DF1-70F5AE346575}" presName="parentText" presStyleLbl="node1" presStyleIdx="1" presStyleCnt="5">
        <dgm:presLayoutVars>
          <dgm:chMax val="0"/>
          <dgm:bulletEnabled val="1"/>
        </dgm:presLayoutVars>
      </dgm:prSet>
      <dgm:spPr/>
    </dgm:pt>
    <dgm:pt modelId="{AE76DD95-156F-49F6-9D0D-379F98E2C967}" type="pres">
      <dgm:prSet presAssocID="{27DD17C7-2EEF-4A46-B0E3-3AD02C7BB694}" presName="spacer" presStyleCnt="0"/>
      <dgm:spPr/>
    </dgm:pt>
    <dgm:pt modelId="{7A31A2A9-3297-4783-93E1-873781A8AEB8}" type="pres">
      <dgm:prSet presAssocID="{9482726A-0D76-4CB9-88AC-C53EBA632076}" presName="parentText" presStyleLbl="node1" presStyleIdx="2" presStyleCnt="5">
        <dgm:presLayoutVars>
          <dgm:chMax val="0"/>
          <dgm:bulletEnabled val="1"/>
        </dgm:presLayoutVars>
      </dgm:prSet>
      <dgm:spPr/>
    </dgm:pt>
    <dgm:pt modelId="{C658FC93-E106-4E88-9129-DE2483B64EDA}" type="pres">
      <dgm:prSet presAssocID="{206F80BB-DB36-443D-BBDA-4FC04A18C663}" presName="spacer" presStyleCnt="0"/>
      <dgm:spPr/>
    </dgm:pt>
    <dgm:pt modelId="{EB2FB31B-2E19-4A66-8F91-9F8A0D4CB038}" type="pres">
      <dgm:prSet presAssocID="{E71CECCE-970D-4122-B0D3-5E6677B51EC3}" presName="parentText" presStyleLbl="node1" presStyleIdx="3" presStyleCnt="5">
        <dgm:presLayoutVars>
          <dgm:chMax val="0"/>
          <dgm:bulletEnabled val="1"/>
        </dgm:presLayoutVars>
      </dgm:prSet>
      <dgm:spPr/>
    </dgm:pt>
    <dgm:pt modelId="{B536C30B-CE0B-4606-A259-AF9856814758}" type="pres">
      <dgm:prSet presAssocID="{66C9AA35-B76E-4207-BABA-D71BDA7E7D98}" presName="spacer" presStyleCnt="0"/>
      <dgm:spPr/>
    </dgm:pt>
    <dgm:pt modelId="{7F7C6C16-9B49-4E9E-AD58-A4F88CFA7F27}" type="pres">
      <dgm:prSet presAssocID="{AD404EE1-3B4A-4CB8-8251-2EAE18D2829F}" presName="parentText" presStyleLbl="node1" presStyleIdx="4" presStyleCnt="5">
        <dgm:presLayoutVars>
          <dgm:chMax val="0"/>
          <dgm:bulletEnabled val="1"/>
        </dgm:presLayoutVars>
      </dgm:prSet>
      <dgm:spPr/>
    </dgm:pt>
  </dgm:ptLst>
  <dgm:cxnLst>
    <dgm:cxn modelId="{A7FBD907-F84F-43EF-A609-CCF26F218331}" srcId="{C087701A-84F8-4666-9C3D-A22EEB66C628}" destId="{E71CECCE-970D-4122-B0D3-5E6677B51EC3}" srcOrd="3" destOrd="0" parTransId="{75EF4BAA-68ED-4743-93FA-588783CCCEBB}" sibTransId="{66C9AA35-B76E-4207-BABA-D71BDA7E7D98}"/>
    <dgm:cxn modelId="{F728BE0D-1EB5-4533-B5E9-138D995AAFCA}" srcId="{C087701A-84F8-4666-9C3D-A22EEB66C628}" destId="{9482726A-0D76-4CB9-88AC-C53EBA632076}" srcOrd="2" destOrd="0" parTransId="{C89982AB-FDF6-44D1-8326-6D3ED3AA9C62}" sibTransId="{206F80BB-DB36-443D-BBDA-4FC04A18C663}"/>
    <dgm:cxn modelId="{4ABF1849-86D3-4BCB-BDFC-C6D0BDA34993}" srcId="{C087701A-84F8-4666-9C3D-A22EEB66C628}" destId="{882F879D-BE02-4520-9DF1-70F5AE346575}" srcOrd="1" destOrd="0" parTransId="{D141E59E-12DA-42F8-A224-10676101B2F2}" sibTransId="{27DD17C7-2EEF-4A46-B0E3-3AD02C7BB694}"/>
    <dgm:cxn modelId="{F96AEE51-6849-4FCA-8A32-60175A9FAF9C}" srcId="{C087701A-84F8-4666-9C3D-A22EEB66C628}" destId="{B460D351-82CF-4DB9-8A83-4D7AC684EDFA}" srcOrd="0" destOrd="0" parTransId="{70FBA773-D60D-4CD3-8FAE-F4482FCA002F}" sibTransId="{7AC090B4-0FCF-4A9A-9A42-07AC6B3F5E6E}"/>
    <dgm:cxn modelId="{A6237475-786E-4A00-8C28-06B60E0B7D76}" type="presOf" srcId="{9482726A-0D76-4CB9-88AC-C53EBA632076}" destId="{7A31A2A9-3297-4783-93E1-873781A8AEB8}" srcOrd="0" destOrd="0" presId="urn:microsoft.com/office/officeart/2005/8/layout/vList2"/>
    <dgm:cxn modelId="{1EE53077-3966-4B10-8A06-2CE9A4AFD1F6}" type="presOf" srcId="{B460D351-82CF-4DB9-8A83-4D7AC684EDFA}" destId="{13A8C993-996F-4104-8ED4-43ACE4718F4A}" srcOrd="0" destOrd="0" presId="urn:microsoft.com/office/officeart/2005/8/layout/vList2"/>
    <dgm:cxn modelId="{6A2E78A9-AF72-4FAB-B400-D29A7742B330}" srcId="{C087701A-84F8-4666-9C3D-A22EEB66C628}" destId="{AD404EE1-3B4A-4CB8-8251-2EAE18D2829F}" srcOrd="4" destOrd="0" parTransId="{D7B13E73-5385-4CBF-80D2-5FA68C3A4A36}" sibTransId="{65B0A9F2-52BD-461C-BE60-EC874F720D24}"/>
    <dgm:cxn modelId="{73581CAD-5C59-46C4-9290-5BCBE7F74F0B}" type="presOf" srcId="{E71CECCE-970D-4122-B0D3-5E6677B51EC3}" destId="{EB2FB31B-2E19-4A66-8F91-9F8A0D4CB038}" srcOrd="0" destOrd="0" presId="urn:microsoft.com/office/officeart/2005/8/layout/vList2"/>
    <dgm:cxn modelId="{06FC7AC0-7610-4606-847B-3FACCFEC89D3}" type="presOf" srcId="{882F879D-BE02-4520-9DF1-70F5AE346575}" destId="{75E9770C-7FFC-4F81-9660-DE6B4E912405}" srcOrd="0" destOrd="0" presId="urn:microsoft.com/office/officeart/2005/8/layout/vList2"/>
    <dgm:cxn modelId="{904F71C1-0E5B-4E12-BDB9-E4D6E041767B}" type="presOf" srcId="{AD404EE1-3B4A-4CB8-8251-2EAE18D2829F}" destId="{7F7C6C16-9B49-4E9E-AD58-A4F88CFA7F27}" srcOrd="0" destOrd="0" presId="urn:microsoft.com/office/officeart/2005/8/layout/vList2"/>
    <dgm:cxn modelId="{AB0528DB-ADA9-4530-9AF3-9F026B694EC8}" type="presOf" srcId="{C087701A-84F8-4666-9C3D-A22EEB66C628}" destId="{63A5907D-DD25-4F5C-855C-5942467A81D2}" srcOrd="0" destOrd="0" presId="urn:microsoft.com/office/officeart/2005/8/layout/vList2"/>
    <dgm:cxn modelId="{829B359E-A265-46A2-9AFC-F5C67474EE91}" type="presParOf" srcId="{63A5907D-DD25-4F5C-855C-5942467A81D2}" destId="{13A8C993-996F-4104-8ED4-43ACE4718F4A}" srcOrd="0" destOrd="0" presId="urn:microsoft.com/office/officeart/2005/8/layout/vList2"/>
    <dgm:cxn modelId="{4A9F3525-14EE-4078-BAAE-292161BD750D}" type="presParOf" srcId="{63A5907D-DD25-4F5C-855C-5942467A81D2}" destId="{D20301D1-6CCF-4CA8-ADCC-26D7B0F97C80}" srcOrd="1" destOrd="0" presId="urn:microsoft.com/office/officeart/2005/8/layout/vList2"/>
    <dgm:cxn modelId="{5DE59574-297E-4B0E-AA42-85D222072AE6}" type="presParOf" srcId="{63A5907D-DD25-4F5C-855C-5942467A81D2}" destId="{75E9770C-7FFC-4F81-9660-DE6B4E912405}" srcOrd="2" destOrd="0" presId="urn:microsoft.com/office/officeart/2005/8/layout/vList2"/>
    <dgm:cxn modelId="{63387771-690B-438C-BC73-BE15E626AADE}" type="presParOf" srcId="{63A5907D-DD25-4F5C-855C-5942467A81D2}" destId="{AE76DD95-156F-49F6-9D0D-379F98E2C967}" srcOrd="3" destOrd="0" presId="urn:microsoft.com/office/officeart/2005/8/layout/vList2"/>
    <dgm:cxn modelId="{E815A7CD-8150-4C01-8849-B98EA1DC09B3}" type="presParOf" srcId="{63A5907D-DD25-4F5C-855C-5942467A81D2}" destId="{7A31A2A9-3297-4783-93E1-873781A8AEB8}" srcOrd="4" destOrd="0" presId="urn:microsoft.com/office/officeart/2005/8/layout/vList2"/>
    <dgm:cxn modelId="{CBE0DDEA-E916-40D8-8E65-2603BF814547}" type="presParOf" srcId="{63A5907D-DD25-4F5C-855C-5942467A81D2}" destId="{C658FC93-E106-4E88-9129-DE2483B64EDA}" srcOrd="5" destOrd="0" presId="urn:microsoft.com/office/officeart/2005/8/layout/vList2"/>
    <dgm:cxn modelId="{431B8D5D-E72D-4DED-9883-C63FF7DF8618}" type="presParOf" srcId="{63A5907D-DD25-4F5C-855C-5942467A81D2}" destId="{EB2FB31B-2E19-4A66-8F91-9F8A0D4CB038}" srcOrd="6" destOrd="0" presId="urn:microsoft.com/office/officeart/2005/8/layout/vList2"/>
    <dgm:cxn modelId="{83341C93-27FA-4507-9092-1A2340BED6F7}" type="presParOf" srcId="{63A5907D-DD25-4F5C-855C-5942467A81D2}" destId="{B536C30B-CE0B-4606-A259-AF9856814758}" srcOrd="7" destOrd="0" presId="urn:microsoft.com/office/officeart/2005/8/layout/vList2"/>
    <dgm:cxn modelId="{76A08D70-FF7C-44F5-9D66-7B91F4498BF5}" type="presParOf" srcId="{63A5907D-DD25-4F5C-855C-5942467A81D2}" destId="{7F7C6C16-9B49-4E9E-AD58-A4F88CFA7F2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C5B06-4F72-4796-A83B-81722AD84B35}">
      <dsp:nvSpPr>
        <dsp:cNvPr id="0" name=""/>
        <dsp:cNvSpPr/>
      </dsp:nvSpPr>
      <dsp:spPr>
        <a:xfrm rot="5400000">
          <a:off x="3966395" y="-1467712"/>
          <a:ext cx="1018455" cy="4212350"/>
        </a:xfrm>
        <a:prstGeom prst="round2SameRect">
          <a:avLst/>
        </a:prstGeom>
        <a:solidFill>
          <a:srgbClr val="F8D7CD">
            <a:alpha val="89804"/>
          </a:srgb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Identify key characteristics of your records and records systems</a:t>
          </a:r>
        </a:p>
        <a:p>
          <a:pPr marL="171450" lvl="1" indent="-171450" algn="l" defTabSz="711200">
            <a:lnSpc>
              <a:spcPct val="90000"/>
            </a:lnSpc>
            <a:spcBef>
              <a:spcPct val="0"/>
            </a:spcBef>
            <a:spcAft>
              <a:spcPct val="15000"/>
            </a:spcAft>
            <a:buChar char="•"/>
          </a:pPr>
          <a:r>
            <a:rPr lang="en-US" sz="1600" kern="1200" dirty="0"/>
            <a:t>Identify desired functionality users need for interacting with records</a:t>
          </a:r>
        </a:p>
      </dsp:txBody>
      <dsp:txXfrm rot="-5400000">
        <a:off x="2369448" y="178952"/>
        <a:ext cx="4162633" cy="919021"/>
      </dsp:txXfrm>
    </dsp:sp>
    <dsp:sp modelId="{F280E940-3349-452F-A4B3-53AE8EA519EA}">
      <dsp:nvSpPr>
        <dsp:cNvPr id="0" name=""/>
        <dsp:cNvSpPr/>
      </dsp:nvSpPr>
      <dsp:spPr>
        <a:xfrm>
          <a:off x="0" y="1928"/>
          <a:ext cx="2369447" cy="1273068"/>
        </a:xfrm>
        <a:prstGeom prst="roundRect">
          <a:avLst/>
        </a:prstGeom>
        <a:solidFill>
          <a:srgbClr val="ED7D3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Identify</a:t>
          </a:r>
        </a:p>
      </dsp:txBody>
      <dsp:txXfrm>
        <a:off x="62146" y="64074"/>
        <a:ext cx="2245155" cy="1148776"/>
      </dsp:txXfrm>
    </dsp:sp>
    <dsp:sp modelId="{7F8E044D-70C6-4607-B3BF-1BA24306C664}">
      <dsp:nvSpPr>
        <dsp:cNvPr id="0" name=""/>
        <dsp:cNvSpPr/>
      </dsp:nvSpPr>
      <dsp:spPr>
        <a:xfrm rot="5400000">
          <a:off x="3966395" y="-130989"/>
          <a:ext cx="1018455" cy="4212350"/>
        </a:xfrm>
        <a:prstGeom prst="round2SameRect">
          <a:avLst/>
        </a:prstGeom>
        <a:solidFill>
          <a:srgbClr val="EDD9D7">
            <a:alpha val="89804"/>
          </a:srgbClr>
        </a:solidFill>
        <a:ln w="15875" cap="flat" cmpd="sng" algn="ctr">
          <a:solidFill>
            <a:schemeClr val="accent2">
              <a:tint val="40000"/>
              <a:alpha val="90000"/>
              <a:hueOff val="-597868"/>
              <a:satOff val="-21282"/>
              <a:lumOff val="-1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Develop a standardized process for making recommendations</a:t>
          </a:r>
        </a:p>
        <a:p>
          <a:pPr marL="171450" lvl="1" indent="-171450" algn="l" defTabSz="711200">
            <a:lnSpc>
              <a:spcPct val="90000"/>
            </a:lnSpc>
            <a:spcBef>
              <a:spcPct val="0"/>
            </a:spcBef>
            <a:spcAft>
              <a:spcPct val="15000"/>
            </a:spcAft>
            <a:buChar char="•"/>
          </a:pPr>
          <a:r>
            <a:rPr lang="en-US" sz="1600" kern="1200" dirty="0"/>
            <a:t>Incorporate compliance requirements</a:t>
          </a:r>
        </a:p>
      </dsp:txBody>
      <dsp:txXfrm rot="-5400000">
        <a:off x="2369448" y="1515675"/>
        <a:ext cx="4162633" cy="919021"/>
      </dsp:txXfrm>
    </dsp:sp>
    <dsp:sp modelId="{7843F0BD-A2BD-4D6F-8CBF-5357D495DD3D}">
      <dsp:nvSpPr>
        <dsp:cNvPr id="0" name=""/>
        <dsp:cNvSpPr/>
      </dsp:nvSpPr>
      <dsp:spPr>
        <a:xfrm>
          <a:off x="0" y="1338651"/>
          <a:ext cx="2369447" cy="1273068"/>
        </a:xfrm>
        <a:prstGeom prst="roundRect">
          <a:avLst/>
        </a:prstGeom>
        <a:solidFill>
          <a:srgbClr val="C4817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Develop</a:t>
          </a:r>
        </a:p>
      </dsp:txBody>
      <dsp:txXfrm>
        <a:off x="62146" y="1400797"/>
        <a:ext cx="2245155" cy="1148776"/>
      </dsp:txXfrm>
    </dsp:sp>
    <dsp:sp modelId="{CF0FA579-8CCB-49BE-8736-611BD3EB5F56}">
      <dsp:nvSpPr>
        <dsp:cNvPr id="0" name=""/>
        <dsp:cNvSpPr/>
      </dsp:nvSpPr>
      <dsp:spPr>
        <a:xfrm rot="5400000">
          <a:off x="3966395" y="1205732"/>
          <a:ext cx="1018455" cy="4212350"/>
        </a:xfrm>
        <a:prstGeom prst="round2SameRect">
          <a:avLst/>
        </a:prstGeom>
        <a:solidFill>
          <a:srgbClr val="E1E1E1">
            <a:alpha val="89804"/>
          </a:srgbClr>
        </a:solidFill>
        <a:ln w="15875" cap="flat" cmpd="sng" algn="ctr">
          <a:solidFill>
            <a:schemeClr val="accent2">
              <a:tint val="40000"/>
              <a:alpha val="90000"/>
              <a:hueOff val="-1195736"/>
              <a:satOff val="-42564"/>
              <a:lumOff val="-2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Develop customizable tools</a:t>
          </a:r>
        </a:p>
        <a:p>
          <a:pPr marL="171450" lvl="1" indent="-171450" algn="l" defTabSz="711200">
            <a:lnSpc>
              <a:spcPct val="90000"/>
            </a:lnSpc>
            <a:spcBef>
              <a:spcPct val="0"/>
            </a:spcBef>
            <a:spcAft>
              <a:spcPct val="15000"/>
            </a:spcAft>
            <a:buChar char="•"/>
          </a:pPr>
          <a:r>
            <a:rPr lang="en-US" sz="1600" kern="1200" dirty="0"/>
            <a:t>Empower partners and users to analyze their own records and make appropriate decisions</a:t>
          </a:r>
        </a:p>
      </dsp:txBody>
      <dsp:txXfrm rot="-5400000">
        <a:off x="2369448" y="2852397"/>
        <a:ext cx="4162633" cy="919021"/>
      </dsp:txXfrm>
    </dsp:sp>
    <dsp:sp modelId="{BEC21D3C-CEEC-41ED-AF7A-084948AABEBF}">
      <dsp:nvSpPr>
        <dsp:cNvPr id="0" name=""/>
        <dsp:cNvSpPr/>
      </dsp:nvSpPr>
      <dsp:spPr>
        <a:xfrm>
          <a:off x="0" y="2675373"/>
          <a:ext cx="2369447" cy="1273068"/>
        </a:xfrm>
        <a:prstGeom prst="roundRect">
          <a:avLst/>
        </a:prstGeom>
        <a:solidFill>
          <a:srgbClr val="A5A5A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Customize</a:t>
          </a:r>
        </a:p>
      </dsp:txBody>
      <dsp:txXfrm>
        <a:off x="62146" y="2737519"/>
        <a:ext cx="2245155" cy="1148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4E099-C9A1-419C-9DEF-69BC988C9620}">
      <dsp:nvSpPr>
        <dsp:cNvPr id="0" name=""/>
        <dsp:cNvSpPr/>
      </dsp:nvSpPr>
      <dsp:spPr>
        <a:xfrm rot="5400000">
          <a:off x="3762562" y="-1444566"/>
          <a:ext cx="831115" cy="3932348"/>
        </a:xfrm>
        <a:prstGeom prst="round2SameRect">
          <a:avLst/>
        </a:prstGeom>
        <a:solidFill>
          <a:srgbClr val="F8D7CD">
            <a:alpha val="90000"/>
          </a:srgb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Used by multiple people for same conclusions</a:t>
          </a:r>
        </a:p>
        <a:p>
          <a:pPr marL="171450" lvl="1" indent="-171450" algn="l" defTabSz="711200">
            <a:lnSpc>
              <a:spcPct val="90000"/>
            </a:lnSpc>
            <a:spcBef>
              <a:spcPct val="0"/>
            </a:spcBef>
            <a:spcAft>
              <a:spcPct val="15000"/>
            </a:spcAft>
            <a:buChar char="•"/>
          </a:pPr>
          <a:r>
            <a:rPr lang="en-US" sz="1600" kern="1200" dirty="0"/>
            <a:t>Similar types of records result in same recommendations</a:t>
          </a:r>
        </a:p>
      </dsp:txBody>
      <dsp:txXfrm rot="-5400000">
        <a:off x="2211946" y="146622"/>
        <a:ext cx="3891776" cy="749971"/>
      </dsp:txXfrm>
    </dsp:sp>
    <dsp:sp modelId="{C35BA3BB-9596-435D-A0EE-F19687311976}">
      <dsp:nvSpPr>
        <dsp:cNvPr id="0" name=""/>
        <dsp:cNvSpPr/>
      </dsp:nvSpPr>
      <dsp:spPr>
        <a:xfrm>
          <a:off x="0" y="2159"/>
          <a:ext cx="2211945" cy="1038894"/>
        </a:xfrm>
        <a:prstGeom prst="roundRect">
          <a:avLst/>
        </a:prstGeom>
        <a:solidFill>
          <a:srgbClr val="ED7D3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Repeatable &amp; Consistent</a:t>
          </a:r>
        </a:p>
      </dsp:txBody>
      <dsp:txXfrm>
        <a:off x="50715" y="52874"/>
        <a:ext cx="2110515" cy="937464"/>
      </dsp:txXfrm>
    </dsp:sp>
    <dsp:sp modelId="{220F7F6F-0B76-4AC9-9577-1AB180316724}">
      <dsp:nvSpPr>
        <dsp:cNvPr id="0" name=""/>
        <dsp:cNvSpPr/>
      </dsp:nvSpPr>
      <dsp:spPr>
        <a:xfrm rot="5400000">
          <a:off x="3762562" y="-353728"/>
          <a:ext cx="831115" cy="3932348"/>
        </a:xfrm>
        <a:prstGeom prst="round2SameRect">
          <a:avLst/>
        </a:prstGeom>
        <a:solidFill>
          <a:srgbClr val="F1D8D3">
            <a:alpha val="89804"/>
          </a:srgbClr>
        </a:solidFill>
        <a:ln w="15875" cap="flat" cmpd="sng" algn="ctr">
          <a:solidFill>
            <a:schemeClr val="accent2">
              <a:tint val="40000"/>
              <a:alpha val="90000"/>
              <a:hueOff val="-398579"/>
              <a:satOff val="-14188"/>
              <a:lumOff val="-9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Tested with large and small records sets of various types</a:t>
          </a:r>
        </a:p>
        <a:p>
          <a:pPr marL="171450" lvl="1" indent="-171450" algn="l" defTabSz="711200">
            <a:lnSpc>
              <a:spcPct val="90000"/>
            </a:lnSpc>
            <a:spcBef>
              <a:spcPct val="0"/>
            </a:spcBef>
            <a:spcAft>
              <a:spcPct val="15000"/>
            </a:spcAft>
            <a:buChar char="•"/>
          </a:pPr>
          <a:r>
            <a:rPr lang="en-US" sz="1600" kern="1200" dirty="0"/>
            <a:t>For systems holding records also</a:t>
          </a:r>
        </a:p>
      </dsp:txBody>
      <dsp:txXfrm rot="-5400000">
        <a:off x="2211946" y="1237460"/>
        <a:ext cx="3891776" cy="749971"/>
      </dsp:txXfrm>
    </dsp:sp>
    <dsp:sp modelId="{C6EF4CAD-61ED-4C54-9827-69EC98F821CF}">
      <dsp:nvSpPr>
        <dsp:cNvPr id="0" name=""/>
        <dsp:cNvSpPr/>
      </dsp:nvSpPr>
      <dsp:spPr>
        <a:xfrm>
          <a:off x="0" y="1092998"/>
          <a:ext cx="2211945" cy="1038894"/>
        </a:xfrm>
        <a:prstGeom prst="roundRect">
          <a:avLst/>
        </a:prstGeom>
        <a:solidFill>
          <a:srgbClr val="D17B5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Flexible &amp; Scalable</a:t>
          </a:r>
        </a:p>
      </dsp:txBody>
      <dsp:txXfrm>
        <a:off x="50715" y="1143713"/>
        <a:ext cx="2110515" cy="937464"/>
      </dsp:txXfrm>
    </dsp:sp>
    <dsp:sp modelId="{C49F4DE3-785C-4131-B11E-0507D5D20360}">
      <dsp:nvSpPr>
        <dsp:cNvPr id="0" name=""/>
        <dsp:cNvSpPr/>
      </dsp:nvSpPr>
      <dsp:spPr>
        <a:xfrm rot="5400000">
          <a:off x="3762562" y="729547"/>
          <a:ext cx="831115" cy="3932348"/>
        </a:xfrm>
        <a:prstGeom prst="round2SameRect">
          <a:avLst/>
        </a:prstGeom>
        <a:solidFill>
          <a:srgbClr val="EDD9D7">
            <a:alpha val="90000"/>
          </a:srgbClr>
        </a:solidFill>
        <a:ln w="15875" cap="flat" cmpd="sng" algn="ctr">
          <a:solidFill>
            <a:schemeClr val="accent2">
              <a:tint val="40000"/>
              <a:alpha val="90000"/>
              <a:hueOff val="-797157"/>
              <a:satOff val="-28376"/>
              <a:lumOff val="-1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Records &amp; IT Users able to move through the tool correctly</a:t>
          </a:r>
        </a:p>
        <a:p>
          <a:pPr marL="171450" lvl="1" indent="-171450" algn="l" defTabSz="711200">
            <a:lnSpc>
              <a:spcPct val="90000"/>
            </a:lnSpc>
            <a:spcBef>
              <a:spcPct val="0"/>
            </a:spcBef>
            <a:spcAft>
              <a:spcPct val="15000"/>
            </a:spcAft>
            <a:buChar char="•"/>
          </a:pPr>
          <a:r>
            <a:rPr lang="en-US" sz="1600" kern="1200" dirty="0"/>
            <a:t>Instructions for use clear and terms defined appropriately</a:t>
          </a:r>
        </a:p>
      </dsp:txBody>
      <dsp:txXfrm rot="-5400000">
        <a:off x="2211946" y="2320735"/>
        <a:ext cx="3891776" cy="749971"/>
      </dsp:txXfrm>
    </dsp:sp>
    <dsp:sp modelId="{A509D5DD-7308-4BD0-A152-12C23A2FA0AD}">
      <dsp:nvSpPr>
        <dsp:cNvPr id="0" name=""/>
        <dsp:cNvSpPr/>
      </dsp:nvSpPr>
      <dsp:spPr>
        <a:xfrm>
          <a:off x="0" y="2183837"/>
          <a:ext cx="2211945" cy="1038894"/>
        </a:xfrm>
        <a:prstGeom prst="roundRect">
          <a:avLst/>
        </a:prstGeom>
        <a:solidFill>
          <a:srgbClr val="C4817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Easy &amp; Efficient</a:t>
          </a:r>
        </a:p>
      </dsp:txBody>
      <dsp:txXfrm>
        <a:off x="50715" y="2234552"/>
        <a:ext cx="2110515" cy="937464"/>
      </dsp:txXfrm>
    </dsp:sp>
    <dsp:sp modelId="{B8623800-E189-4A16-9EC1-783EC845964F}">
      <dsp:nvSpPr>
        <dsp:cNvPr id="0" name=""/>
        <dsp:cNvSpPr/>
      </dsp:nvSpPr>
      <dsp:spPr>
        <a:xfrm rot="5400000">
          <a:off x="3673628" y="1827949"/>
          <a:ext cx="1008982" cy="3932348"/>
        </a:xfrm>
        <a:prstGeom prst="round2SameRect">
          <a:avLst/>
        </a:prstGeom>
        <a:solidFill>
          <a:srgbClr val="E1E1E1">
            <a:alpha val="90000"/>
          </a:srgbClr>
        </a:solidFill>
        <a:ln w="15875" cap="flat" cmpd="sng" algn="ctr">
          <a:solidFill>
            <a:schemeClr val="accent2">
              <a:tint val="40000"/>
              <a:alpha val="90000"/>
              <a:hueOff val="-1195736"/>
              <a:satOff val="-42564"/>
              <a:lumOff val="-2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endParaRPr lang="en-US" sz="1100" kern="1200" dirty="0"/>
        </a:p>
        <a:p>
          <a:pPr marL="171450" lvl="1" indent="-171450" algn="l" defTabSz="711200">
            <a:lnSpc>
              <a:spcPct val="90000"/>
            </a:lnSpc>
            <a:spcBef>
              <a:spcPct val="0"/>
            </a:spcBef>
            <a:spcAft>
              <a:spcPct val="15000"/>
            </a:spcAft>
            <a:buChar char="•"/>
          </a:pPr>
          <a:r>
            <a:rPr lang="en-US" sz="1600" kern="1200" dirty="0"/>
            <a:t>Do IT customers find it helpful when consulting with their customers</a:t>
          </a:r>
        </a:p>
        <a:p>
          <a:pPr marL="171450" lvl="1" indent="-171450" algn="l" defTabSz="711200">
            <a:lnSpc>
              <a:spcPct val="90000"/>
            </a:lnSpc>
            <a:spcBef>
              <a:spcPct val="0"/>
            </a:spcBef>
            <a:spcAft>
              <a:spcPct val="15000"/>
            </a:spcAft>
            <a:buChar char="•"/>
          </a:pPr>
          <a:r>
            <a:rPr lang="en-US" sz="1600" kern="1200" dirty="0"/>
            <a:t>Is there more understanding of what repositories are more appropriate?</a:t>
          </a:r>
        </a:p>
      </dsp:txBody>
      <dsp:txXfrm rot="-5400000">
        <a:off x="2211945" y="3338886"/>
        <a:ext cx="3883094" cy="910474"/>
      </dsp:txXfrm>
    </dsp:sp>
    <dsp:sp modelId="{E9FDDC27-B5E1-45D6-B8B2-A6F241C8D106}">
      <dsp:nvSpPr>
        <dsp:cNvPr id="0" name=""/>
        <dsp:cNvSpPr/>
      </dsp:nvSpPr>
      <dsp:spPr>
        <a:xfrm>
          <a:off x="0" y="3274676"/>
          <a:ext cx="2211945" cy="1038894"/>
        </a:xfrm>
        <a:prstGeom prst="roundRect">
          <a:avLst/>
        </a:prstGeom>
        <a:solidFill>
          <a:srgbClr val="A5A5A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Empower Users</a:t>
          </a:r>
        </a:p>
      </dsp:txBody>
      <dsp:txXfrm>
        <a:off x="50715" y="3325391"/>
        <a:ext cx="2110515" cy="937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8C993-996F-4104-8ED4-43ACE4718F4A}">
      <dsp:nvSpPr>
        <dsp:cNvPr id="0" name=""/>
        <dsp:cNvSpPr/>
      </dsp:nvSpPr>
      <dsp:spPr>
        <a:xfrm>
          <a:off x="0" y="117185"/>
          <a:ext cx="6296297" cy="6844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1"/>
            </a:rPr>
            <a:t>CoSA Website</a:t>
          </a:r>
          <a:endParaRPr lang="en-US" sz="3000" kern="1200" dirty="0"/>
        </a:p>
      </dsp:txBody>
      <dsp:txXfrm>
        <a:off x="33412" y="150597"/>
        <a:ext cx="6229473" cy="617626"/>
      </dsp:txXfrm>
    </dsp:sp>
    <dsp:sp modelId="{75E9770C-7FFC-4F81-9660-DE6B4E912405}">
      <dsp:nvSpPr>
        <dsp:cNvPr id="0" name=""/>
        <dsp:cNvSpPr/>
      </dsp:nvSpPr>
      <dsp:spPr>
        <a:xfrm>
          <a:off x="0" y="888035"/>
          <a:ext cx="6296297" cy="684450"/>
        </a:xfrm>
        <a:prstGeom prst="roundRect">
          <a:avLst/>
        </a:prstGeom>
        <a:solidFill>
          <a:schemeClr val="accent2">
            <a:hueOff val="-367258"/>
            <a:satOff val="-8124"/>
            <a:lumOff val="-16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hlinkClick xmlns:r="http://schemas.openxmlformats.org/officeDocument/2006/relationships" r:id="rId2"/>
            </a:rPr>
            <a:t>CoSA </a:t>
          </a:r>
          <a:r>
            <a:rPr lang="en-US" sz="3000" kern="1200">
              <a:hlinkClick xmlns:r="http://schemas.openxmlformats.org/officeDocument/2006/relationships" r:id="rId2"/>
            </a:rPr>
            <a:t>Resource Center</a:t>
          </a:r>
          <a:endParaRPr lang="en-US" sz="3000" kern="1200" dirty="0"/>
        </a:p>
      </dsp:txBody>
      <dsp:txXfrm>
        <a:off x="33412" y="921447"/>
        <a:ext cx="6229473" cy="617626"/>
      </dsp:txXfrm>
    </dsp:sp>
    <dsp:sp modelId="{7A31A2A9-3297-4783-93E1-873781A8AEB8}">
      <dsp:nvSpPr>
        <dsp:cNvPr id="0" name=""/>
        <dsp:cNvSpPr/>
      </dsp:nvSpPr>
      <dsp:spPr>
        <a:xfrm>
          <a:off x="0" y="1658885"/>
          <a:ext cx="6296297" cy="684450"/>
        </a:xfrm>
        <a:prstGeom prst="roundRect">
          <a:avLst/>
        </a:prstGeom>
        <a:solidFill>
          <a:schemeClr val="accent2">
            <a:hueOff val="-734515"/>
            <a:satOff val="-16247"/>
            <a:lumOff val="-3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CoSA Twitter Handle: @StateArchivists</a:t>
          </a:r>
        </a:p>
      </dsp:txBody>
      <dsp:txXfrm>
        <a:off x="33412" y="1692297"/>
        <a:ext cx="6229473" cy="617626"/>
      </dsp:txXfrm>
    </dsp:sp>
    <dsp:sp modelId="{EB2FB31B-2E19-4A66-8F91-9F8A0D4CB038}">
      <dsp:nvSpPr>
        <dsp:cNvPr id="0" name=""/>
        <dsp:cNvSpPr/>
      </dsp:nvSpPr>
      <dsp:spPr>
        <a:xfrm>
          <a:off x="0" y="2429736"/>
          <a:ext cx="6296297" cy="684450"/>
        </a:xfrm>
        <a:prstGeom prst="roundRect">
          <a:avLst/>
        </a:prstGeom>
        <a:solidFill>
          <a:schemeClr val="accent2">
            <a:hueOff val="-1101773"/>
            <a:satOff val="-24371"/>
            <a:lumOff val="-48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hlinkClick xmlns:r="http://schemas.openxmlformats.org/officeDocument/2006/relationships" r:id="rId3"/>
            </a:rPr>
            <a:t>CoSA Facebook Page</a:t>
          </a:r>
          <a:endParaRPr lang="en-US" sz="3000" kern="1200" dirty="0"/>
        </a:p>
      </dsp:txBody>
      <dsp:txXfrm>
        <a:off x="33412" y="2463148"/>
        <a:ext cx="6229473" cy="617626"/>
      </dsp:txXfrm>
    </dsp:sp>
    <dsp:sp modelId="{7F7C6C16-9B49-4E9E-AD58-A4F88CFA7F27}">
      <dsp:nvSpPr>
        <dsp:cNvPr id="0" name=""/>
        <dsp:cNvSpPr/>
      </dsp:nvSpPr>
      <dsp:spPr>
        <a:xfrm>
          <a:off x="0" y="3200586"/>
          <a:ext cx="6296297" cy="684450"/>
        </a:xfrm>
        <a:prstGeom prst="roundRect">
          <a:avLst/>
        </a:prstGeom>
        <a:solidFill>
          <a:schemeClr val="accent2">
            <a:hueOff val="-1469031"/>
            <a:satOff val="-32495"/>
            <a:lumOff val="-64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hlinkClick xmlns:r="http://schemas.openxmlformats.org/officeDocument/2006/relationships" r:id="rId4"/>
            </a:rPr>
            <a:t>CoSA YouTube Channel</a:t>
          </a:r>
          <a:endParaRPr lang="en-US" sz="3000" kern="1200" dirty="0"/>
        </a:p>
      </dsp:txBody>
      <dsp:txXfrm>
        <a:off x="33412" y="3233998"/>
        <a:ext cx="6229473" cy="61762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A3A7B-2026-4F40-A512-6378B703C285}"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8C80F-7774-46C2-961A-4AA349ECD204}" type="slidenum">
              <a:rPr lang="en-US" smtClean="0"/>
              <a:t>‹#›</a:t>
            </a:fld>
            <a:endParaRPr lang="en-US"/>
          </a:p>
        </p:txBody>
      </p:sp>
    </p:spTree>
    <p:extLst>
      <p:ext uri="{BB962C8B-B14F-4D97-AF65-F5344CB8AC3E}">
        <p14:creationId xmlns:p14="http://schemas.microsoft.com/office/powerpoint/2010/main" val="352424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Thank you for joining us today for our presentation “Follow the Yellow Brick Road: Decision Making for Storage of Electronic Records.”</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1</a:t>
            </a:fld>
            <a:endParaRPr lang="en-US"/>
          </a:p>
        </p:txBody>
      </p:sp>
    </p:spTree>
    <p:extLst>
      <p:ext uri="{BB962C8B-B14F-4D97-AF65-F5344CB8AC3E}">
        <p14:creationId xmlns:p14="http://schemas.microsoft.com/office/powerpoint/2010/main" val="378844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Lauren. Now that you understand the context in which we work, we wanted to share a bit about our development process and some of the challenges and pitfalls we</a:t>
            </a:r>
            <a:r>
              <a:rPr lang="en-US" baseline="0" dirty="0"/>
              <a:t> encountered along the way</a:t>
            </a:r>
            <a:r>
              <a:rPr lang="en-US" dirty="0"/>
              <a:t>.</a:t>
            </a:r>
          </a:p>
        </p:txBody>
      </p:sp>
      <p:sp>
        <p:nvSpPr>
          <p:cNvPr id="4" name="Slide Number Placeholder 3"/>
          <p:cNvSpPr>
            <a:spLocks noGrp="1"/>
          </p:cNvSpPr>
          <p:nvPr>
            <p:ph type="sldNum" sz="quarter" idx="10"/>
          </p:nvPr>
        </p:nvSpPr>
        <p:spPr/>
        <p:txBody>
          <a:bodyPr/>
          <a:lstStyle/>
          <a:p>
            <a:fld id="{4888C80F-7774-46C2-961A-4AA349ECD204}" type="slidenum">
              <a:rPr lang="en-US" smtClean="0"/>
              <a:t>12</a:t>
            </a:fld>
            <a:endParaRPr lang="en-US"/>
          </a:p>
        </p:txBody>
      </p:sp>
    </p:spTree>
    <p:extLst>
      <p:ext uri="{BB962C8B-B14F-4D97-AF65-F5344CB8AC3E}">
        <p14:creationId xmlns:p14="http://schemas.microsoft.com/office/powerpoint/2010/main" val="3315885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was obvious from our various case studies that consultations</a:t>
            </a:r>
            <a:r>
              <a:rPr lang="en-US" sz="1200" baseline="0" dirty="0"/>
              <a:t> involved a Records representative asking a series of questions and making a recommendation based on the answers that the users gave, so a flow chart seemed to be an obvious solution. Who doesn’t love a good flowchart? </a:t>
            </a:r>
          </a:p>
          <a:p>
            <a:endParaRPr lang="en-US" sz="1200" baseline="0" dirty="0"/>
          </a:p>
          <a:p>
            <a:r>
              <a:rPr lang="en-US" sz="1200" baseline="0" dirty="0"/>
              <a:t>We thought </a:t>
            </a:r>
            <a:r>
              <a:rPr lang="en-US" sz="1200" dirty="0"/>
              <a:t>that anyone on the Records team could use the flow chart to move through the questions and, depending on the answers,</a:t>
            </a:r>
            <a:r>
              <a:rPr lang="en-US" sz="1200" baseline="0" dirty="0"/>
              <a:t> </a:t>
            </a:r>
            <a:r>
              <a:rPr lang="en-US" sz="1200" dirty="0"/>
              <a:t>would consistently, and repeatedly, land on the </a:t>
            </a:r>
            <a:r>
              <a:rPr lang="en-US" sz="1200" u="sng" dirty="0"/>
              <a:t>same</a:t>
            </a:r>
            <a:r>
              <a:rPr lang="en-US" sz="1200" dirty="0"/>
              <a:t> advice for an appropriate repository for the type of records the user had inquired about. In this way, we hoped to reach the Emerald City, an improvement in the consistency of the advice Records offered,</a:t>
            </a:r>
            <a:r>
              <a:rPr lang="en-US" sz="1200" baseline="0" dirty="0"/>
              <a:t> and to have a scalable solution. </a:t>
            </a:r>
            <a:r>
              <a:rPr lang="en-US" sz="1200" dirty="0"/>
              <a:t>There would be no exceptions. And the answer would always be easy. </a:t>
            </a:r>
          </a:p>
          <a:p>
            <a:endParaRPr lang="en-US" sz="1400" dirty="0"/>
          </a:p>
          <a:p>
            <a:r>
              <a:rPr lang="en-US" sz="1400" dirty="0"/>
              <a:t>Of course, it didn’t work. Let me bring you along as we traveled down the yellow brick road</a:t>
            </a:r>
            <a:r>
              <a:rPr lang="en-US" sz="1400" baseline="0" dirty="0"/>
              <a:t>.</a:t>
            </a:r>
            <a:endParaRPr lang="en-US" sz="1400" b="0" dirty="0">
              <a:effectLst/>
            </a:endParaRPr>
          </a:p>
          <a:p>
            <a:endParaRPr lang="en-US" sz="1200" dirty="0"/>
          </a:p>
        </p:txBody>
      </p:sp>
      <p:sp>
        <p:nvSpPr>
          <p:cNvPr id="4" name="Slide Number Placeholder 3"/>
          <p:cNvSpPr>
            <a:spLocks noGrp="1"/>
          </p:cNvSpPr>
          <p:nvPr>
            <p:ph type="sldNum" sz="quarter" idx="10"/>
          </p:nvPr>
        </p:nvSpPr>
        <p:spPr/>
        <p:txBody>
          <a:bodyPr/>
          <a:lstStyle/>
          <a:p>
            <a:fld id="{4888C80F-7774-46C2-961A-4AA349ECD204}" type="slidenum">
              <a:rPr lang="en-US" smtClean="0"/>
              <a:t>13</a:t>
            </a:fld>
            <a:endParaRPr lang="en-US"/>
          </a:p>
        </p:txBody>
      </p:sp>
    </p:spTree>
    <p:extLst>
      <p:ext uri="{BB962C8B-B14F-4D97-AF65-F5344CB8AC3E}">
        <p14:creationId xmlns:p14="http://schemas.microsoft.com/office/powerpoint/2010/main" val="13935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by identifying the endpoints for our flowchart. These endpoints represent the various electronic repositories that are readily available to staff at Multnomah County. Some of them are simply storage locations, while others are fully functional applications</a:t>
            </a:r>
            <a:r>
              <a:rPr lang="en-US" baseline="0" dirty="0"/>
              <a:t> with very specific intentions for use. Please note, these are not system endorsements; they are simply the systems in use at Multnomah County.</a:t>
            </a:r>
            <a:endParaRPr lang="en-US" dirty="0"/>
          </a:p>
          <a:p>
            <a:endParaRPr lang="en-US" dirty="0"/>
          </a:p>
          <a:p>
            <a:r>
              <a:rPr lang="en-US" dirty="0"/>
              <a:t>Flowchart endpoints</a:t>
            </a:r>
            <a:r>
              <a:rPr lang="en-US" baseline="0" dirty="0"/>
              <a:t> </a:t>
            </a:r>
            <a:r>
              <a:rPr lang="en-US" dirty="0"/>
              <a:t>include  our network drives, consisting of both shared drives accessed by members of a particular program, and individual drives for staff to maintain their own records. These</a:t>
            </a:r>
            <a:r>
              <a:rPr lang="en-US" baseline="0" dirty="0"/>
              <a:t> storage repositories are the oldest available and have grown exponentially over time. Often these drives are abandoned when an employee leaves the County.</a:t>
            </a:r>
            <a:endParaRPr lang="en-US" b="0" dirty="0">
              <a:effectLst/>
            </a:endParaRPr>
          </a:p>
          <a:p>
            <a:br>
              <a:rPr lang="en-US" b="0" dirty="0">
                <a:effectLst/>
              </a:rPr>
            </a:br>
            <a:r>
              <a:rPr lang="en-US" dirty="0"/>
              <a:t>As of 2010, the County migrated to a  Google environment at the enterprise level, so we also have shared and individual Google Drives as options for records storage. One</a:t>
            </a:r>
            <a:r>
              <a:rPr lang="en-US" baseline="0" dirty="0"/>
              <a:t> of the great advantages to the Google storage is that, at the time we began this project, it was unlimited storage with our enterprise licenses, but of course, as we long suspected and learned for certain last year, nothing stays free forever. </a:t>
            </a:r>
            <a:endParaRPr lang="en-US" b="0" dirty="0">
              <a:effectLst/>
            </a:endParaRPr>
          </a:p>
          <a:p>
            <a:br>
              <a:rPr lang="en-US" b="0" dirty="0">
                <a:effectLst/>
              </a:rPr>
            </a:br>
            <a:r>
              <a:rPr lang="en-US" dirty="0"/>
              <a:t>Finally, we have the Records Management and Archives program’s the favored systems: our </a:t>
            </a:r>
            <a:r>
              <a:rPr lang="en-US" dirty="0" err="1"/>
              <a:t>eDRMS</a:t>
            </a:r>
            <a:r>
              <a:rPr lang="en-US" dirty="0"/>
              <a:t> (</a:t>
            </a:r>
            <a:r>
              <a:rPr lang="en-US" dirty="0" err="1"/>
              <a:t>MicroFocus</a:t>
            </a:r>
            <a:r>
              <a:rPr lang="en-US" dirty="0"/>
              <a:t>’ Content Manager) and our digital preservation system (</a:t>
            </a:r>
            <a:r>
              <a:rPr lang="en-US" dirty="0" err="1"/>
              <a:t>Preservica</a:t>
            </a:r>
            <a:r>
              <a:rPr lang="en-US" dirty="0"/>
              <a:t>). </a:t>
            </a:r>
          </a:p>
          <a:p>
            <a:endParaRPr lang="en-US" dirty="0"/>
          </a:p>
          <a:p>
            <a:r>
              <a:rPr lang="en-US" dirty="0"/>
              <a:t> Our </a:t>
            </a:r>
            <a:r>
              <a:rPr lang="en-US" dirty="0" err="1"/>
              <a:t>eDRMS</a:t>
            </a:r>
            <a:r>
              <a:rPr lang="en-US" dirty="0"/>
              <a:t> is an excellent place to store short and long term active and inactive electronic records which will eventually be destroyed according</a:t>
            </a:r>
            <a:r>
              <a:rPr lang="en-US" baseline="0" dirty="0"/>
              <a:t> to</a:t>
            </a:r>
            <a:r>
              <a:rPr lang="en-US" dirty="0"/>
              <a:t> the appropriate</a:t>
            </a:r>
            <a:r>
              <a:rPr lang="en-US" baseline="0" dirty="0"/>
              <a:t> retention series in our County retention schedule. The system offers several advantages over network or Google storage, including:</a:t>
            </a:r>
          </a:p>
          <a:p>
            <a:pPr marL="171450" indent="-171450">
              <a:buFont typeface="Arial" panose="020B0604020202020204" pitchFamily="34" charset="0"/>
              <a:buChar char="•"/>
            </a:pPr>
            <a:r>
              <a:rPr lang="en-US" baseline="0" dirty="0"/>
              <a:t>	powerful keyword, document content, and Boolean searching</a:t>
            </a:r>
          </a:p>
          <a:p>
            <a:pPr marL="171450" indent="-171450">
              <a:buFont typeface="Arial" panose="020B0604020202020204" pitchFamily="34" charset="0"/>
              <a:buChar char="•"/>
            </a:pPr>
            <a:r>
              <a:rPr lang="en-US" baseline="0" dirty="0"/>
              <a:t>	sorting and filtering	</a:t>
            </a:r>
          </a:p>
          <a:p>
            <a:pPr marL="171450" indent="-171450">
              <a:buFont typeface="Arial" panose="020B0604020202020204" pitchFamily="34" charset="0"/>
              <a:buChar char="•"/>
            </a:pPr>
            <a:r>
              <a:rPr lang="en-US" baseline="0" dirty="0"/>
              <a:t>	access controls </a:t>
            </a:r>
          </a:p>
          <a:p>
            <a:pPr marL="171450" indent="-171450">
              <a:buFont typeface="Arial" panose="020B0604020202020204" pitchFamily="34" charset="0"/>
              <a:buChar char="•"/>
            </a:pPr>
            <a:r>
              <a:rPr lang="en-US" baseline="0" dirty="0"/>
              <a:t>	and an in-system viewer</a:t>
            </a:r>
          </a:p>
          <a:p>
            <a:r>
              <a:rPr lang="en-US" baseline="0" dirty="0"/>
              <a:t>Perhaps most importantly the system calculates date due for destruction, so that Records can follow up with the records’ owners to get things disposed in a timely fashion. We’ve noticed that while programs have been getting better at understanding what official records are and that they need to keep them, there is often no disposition of records built into business processes, so they tend to sit on network and Google drives long past the date when they should have been destroyed, or transferred to the Archives.</a:t>
            </a:r>
          </a:p>
          <a:p>
            <a:endParaRPr lang="en-US" baseline="0" dirty="0"/>
          </a:p>
          <a:p>
            <a:r>
              <a:rPr lang="en-US" dirty="0"/>
              <a:t> Our digital preservation system facilitates access and preservation of unchanging, inactive, permanent records through format migrations, metadata schema, and online</a:t>
            </a:r>
            <a:r>
              <a:rPr lang="en-US" baseline="0" dirty="0"/>
              <a:t> access to the general public. Here you see the public facing version of an artificial collection created for a virtual display.</a:t>
            </a:r>
            <a:endParaRPr lang="en-US" dirty="0"/>
          </a:p>
          <a:p>
            <a:endParaRPr lang="en-US" dirty="0"/>
          </a:p>
          <a:p>
            <a:r>
              <a:rPr lang="en-US" dirty="0"/>
              <a:t>Obviously, as Records people,</a:t>
            </a:r>
            <a:r>
              <a:rPr lang="en-US" baseline="0" dirty="0"/>
              <a:t> we </a:t>
            </a:r>
            <a:r>
              <a:rPr lang="en-US" dirty="0"/>
              <a:t>vastly prefer these two systems and recommend them strongly when possible, but not all of our users want to move away from those repositories that are more familiar to them, or have time to learn whole new applications. Since we are a program that recommends but does not require, we promote, but do</a:t>
            </a:r>
            <a:r>
              <a:rPr lang="en-US" baseline="0" dirty="0"/>
              <a:t> </a:t>
            </a:r>
            <a:r>
              <a:rPr lang="en-US" dirty="0"/>
              <a:t>not force their use.</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14</a:t>
            </a:fld>
            <a:endParaRPr lang="en-US"/>
          </a:p>
        </p:txBody>
      </p:sp>
    </p:spTree>
    <p:extLst>
      <p:ext uri="{BB962C8B-B14F-4D97-AF65-F5344CB8AC3E}">
        <p14:creationId xmlns:p14="http://schemas.microsoft.com/office/powerpoint/2010/main" val="152633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would also be remiss if we didn’t acknowledge that thousands of public records are also created and continue to reside in place in different software as a service, or SaaS systems, custom built applications, and vendor based software. </a:t>
            </a:r>
          </a:p>
          <a:p>
            <a:endParaRPr lang="en-US" dirty="0"/>
          </a:p>
          <a:p>
            <a:r>
              <a:rPr lang="en-US" dirty="0"/>
              <a:t>There was our first roadblock, how do you get a handle on  all the different capabilities, or more often lack thereof, of all these different systems? Many of these are legacy systems that were acquired before there was a strong records management program in place, or are required by outside agencies and business partners for collaboration</a:t>
            </a:r>
            <a:r>
              <a:rPr lang="en-US" baseline="0" dirty="0"/>
              <a:t> and</a:t>
            </a:r>
            <a:r>
              <a:rPr lang="en-US" dirty="0"/>
              <a:t> reporting. Additionally, since the County reviews software, but has no formal process for revoking access to denied</a:t>
            </a:r>
            <a:r>
              <a:rPr lang="en-US" baseline="0" dirty="0"/>
              <a:t> or </a:t>
            </a:r>
            <a:r>
              <a:rPr lang="en-US" dirty="0"/>
              <a:t>unapproved systems, rogue systems continue to be identified</a:t>
            </a:r>
            <a:r>
              <a:rPr lang="en-US" baseline="0" dirty="0"/>
              <a:t> frequently</a:t>
            </a:r>
            <a:r>
              <a:rPr lang="en-US" dirty="0"/>
              <a:t>.</a:t>
            </a:r>
          </a:p>
          <a:p>
            <a:endParaRPr lang="en-US" dirty="0"/>
          </a:p>
          <a:p>
            <a:r>
              <a:rPr lang="en-US" dirty="0"/>
              <a:t>We work on this roadblock by</a:t>
            </a:r>
            <a:r>
              <a:rPr lang="en-US" baseline="0" dirty="0"/>
              <a:t> </a:t>
            </a:r>
            <a:r>
              <a:rPr lang="en-US" dirty="0"/>
              <a:t>participating in various IT meetings such as our Software and Hardware Review Group (SHRG) and our IT Pipeline/Project</a:t>
            </a:r>
            <a:r>
              <a:rPr lang="en-US" baseline="0" dirty="0"/>
              <a:t> Governance </a:t>
            </a:r>
            <a:r>
              <a:rPr lang="en-US" dirty="0"/>
              <a:t>group where we raise records issues with systems being built internally, or being acquired from external vendors. Awareness is rising, although SHRG is probably very tired of me saying “So, those are public records and we need to make sure the system does X” </a:t>
            </a:r>
          </a:p>
          <a:p>
            <a:endParaRPr lang="en-US" dirty="0"/>
          </a:p>
          <a:p>
            <a:r>
              <a:rPr lang="en-US" dirty="0"/>
              <a:t> Since we had other methods to address SaaS systems, we set those</a:t>
            </a:r>
            <a:r>
              <a:rPr lang="en-US" baseline="0" dirty="0"/>
              <a:t> </a:t>
            </a:r>
            <a:r>
              <a:rPr lang="en-US" dirty="0"/>
              <a:t>to the side for this</a:t>
            </a:r>
            <a:r>
              <a:rPr lang="en-US" baseline="0" dirty="0"/>
              <a:t> project.</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15</a:t>
            </a:fld>
            <a:endParaRPr lang="en-US"/>
          </a:p>
        </p:txBody>
      </p:sp>
    </p:spTree>
    <p:extLst>
      <p:ext uri="{BB962C8B-B14F-4D97-AF65-F5344CB8AC3E}">
        <p14:creationId xmlns:p14="http://schemas.microsoft.com/office/powerpoint/2010/main" val="292651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endpoints identified, we began defining the characteristics of records that would affect their eligibility to be stored in a particular system. </a:t>
            </a:r>
            <a:endParaRPr lang="en-US" b="0" dirty="0">
              <a:effectLst/>
            </a:endParaRPr>
          </a:p>
          <a:p>
            <a:br>
              <a:rPr lang="en-US" b="0" dirty="0">
                <a:effectLst/>
              </a:rPr>
            </a:br>
            <a:r>
              <a:rPr lang="en-US" b="0" dirty="0">
                <a:effectLst/>
              </a:rPr>
              <a:t>We looked again at our case studies for questions we’d asked in the past</a:t>
            </a:r>
            <a:r>
              <a:rPr lang="en-US" dirty="0"/>
              <a:t>. Some of them included:</a:t>
            </a:r>
            <a:endParaRPr lang="en-US" b="0" dirty="0">
              <a:effectLst/>
            </a:endParaRPr>
          </a:p>
          <a:p>
            <a:pPr marL="171450" indent="-171450">
              <a:buFont typeface="Arial" panose="020B0604020202020204" pitchFamily="34" charset="0"/>
              <a:buChar char="•"/>
            </a:pPr>
            <a:r>
              <a:rPr lang="en-US" dirty="0"/>
              <a:t>How long do the records need to be kept? - short term, long term, permanently</a:t>
            </a:r>
            <a:endParaRPr lang="en-US" b="0" dirty="0">
              <a:effectLst/>
            </a:endParaRPr>
          </a:p>
          <a:p>
            <a:pPr marL="171450" indent="-171450">
              <a:buFont typeface="Arial" panose="020B0604020202020204" pitchFamily="34" charset="0"/>
              <a:buChar char="•"/>
            </a:pPr>
            <a:r>
              <a:rPr lang="en-US" dirty="0"/>
              <a:t>Do the records contain protected information that requires specific security measures?</a:t>
            </a:r>
            <a:endParaRPr lang="en-US" b="0" dirty="0">
              <a:effectLst/>
            </a:endParaRPr>
          </a:p>
          <a:p>
            <a:pPr marL="171450" indent="-171450">
              <a:buFont typeface="Arial" panose="020B0604020202020204" pitchFamily="34" charset="0"/>
              <a:buChar char="•"/>
            </a:pPr>
            <a:r>
              <a:rPr lang="en-US" dirty="0"/>
              <a:t>Do the records change over time? Are they transacted upon?</a:t>
            </a:r>
            <a:endParaRPr lang="en-US" b="0" dirty="0">
              <a:effectLst/>
            </a:endParaRPr>
          </a:p>
          <a:p>
            <a:pPr marL="171450" indent="-171450">
              <a:buFont typeface="Arial" panose="020B0604020202020204" pitchFamily="34" charset="0"/>
              <a:buChar char="•"/>
            </a:pPr>
            <a:r>
              <a:rPr lang="en-US" dirty="0"/>
              <a:t>Do staff need to access the records remotely and/or when not logged into the County’s network?</a:t>
            </a:r>
            <a:endParaRPr lang="en-US" b="0" dirty="0">
              <a:effectLst/>
            </a:endParaRPr>
          </a:p>
          <a:p>
            <a:pPr marL="171450" indent="-171450">
              <a:buFont typeface="Arial" panose="020B0604020202020204" pitchFamily="34" charset="0"/>
              <a:buChar char="•"/>
            </a:pPr>
            <a:r>
              <a:rPr lang="en-US" dirty="0"/>
              <a:t>Are the records essential? Do they protect the legal and financial rights of individuals, or are they required for the continuity of operations?</a:t>
            </a:r>
            <a:endParaRPr lang="en-US" b="0" dirty="0">
              <a:effectLst/>
            </a:endParaRPr>
          </a:p>
          <a:p>
            <a:br>
              <a:rPr lang="en-US" b="0" dirty="0">
                <a:effectLst/>
              </a:rPr>
            </a:br>
            <a:r>
              <a:rPr lang="en-US" dirty="0"/>
              <a:t>Some of these questions</a:t>
            </a:r>
            <a:r>
              <a:rPr lang="en-US" baseline="0" dirty="0"/>
              <a:t> </a:t>
            </a:r>
            <a:r>
              <a:rPr lang="en-US" dirty="0"/>
              <a:t> would become the decision points in our flowchart.</a:t>
            </a:r>
            <a:endParaRPr lang="en-US" b="0" dirty="0">
              <a:effectLst/>
            </a:endParaRPr>
          </a:p>
          <a:p>
            <a:br>
              <a:rPr lang="en-US" b="0" dirty="0">
                <a:effectLst/>
              </a:rPr>
            </a:br>
            <a:r>
              <a:rPr lang="en-US" b="0" dirty="0">
                <a:effectLst/>
              </a:rPr>
              <a:t>At the same time, we looked at the different endpoint repositories and brainstormed what each system could and could not do. On the slide you see our early attempt to define</a:t>
            </a:r>
            <a:r>
              <a:rPr lang="en-US" b="0" baseline="0" dirty="0">
                <a:effectLst/>
              </a:rPr>
              <a:t> Google drive’s capabilities. We quickly came to understand that we needed much more information about the capabilities of the different repositories. So, while we tried to figure out how to accommodate all these different pieces of criteria in the flowchart, we did additional research, speaking with both our network administrators and our Google IT Project Manager.</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16</a:t>
            </a:fld>
            <a:endParaRPr lang="en-US"/>
          </a:p>
        </p:txBody>
      </p:sp>
    </p:spTree>
    <p:extLst>
      <p:ext uri="{BB962C8B-B14F-4D97-AF65-F5344CB8AC3E}">
        <p14:creationId xmlns:p14="http://schemas.microsoft.com/office/powerpoint/2010/main" val="37277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flowchart</a:t>
            </a:r>
            <a:r>
              <a:rPr lang="en-US" baseline="0" dirty="0"/>
              <a:t> iterations quickly became </a:t>
            </a:r>
            <a:r>
              <a:rPr lang="en-US" dirty="0"/>
              <a:t>a pack of flying monkeys. We went through iteration after iteration after iteration trying to capture the complexities of the consultations in the simplest workable form. We began in one program, but were</a:t>
            </a:r>
            <a:r>
              <a:rPr lang="en-US" baseline="0" dirty="0"/>
              <a:t> changing versions so often that we had to switch to another so we could edit them on the fly as we were meeting. </a:t>
            </a:r>
            <a:r>
              <a:rPr lang="en-US" dirty="0"/>
              <a:t>Ultimately, none them worked. </a:t>
            </a:r>
          </a:p>
          <a:p>
            <a:endParaRPr lang="en-US" dirty="0"/>
          </a:p>
          <a:p>
            <a:r>
              <a:rPr lang="en-US" dirty="0"/>
              <a:t>We spent many a meeting just trying to determine the order of the decision points. What was the single most</a:t>
            </a:r>
            <a:r>
              <a:rPr lang="en-US" baseline="0" dirty="0"/>
              <a:t> important decision point that would serve as the opening question? Was it</a:t>
            </a:r>
            <a:r>
              <a:rPr lang="en-US" dirty="0"/>
              <a:t> Whether or not a records were essential? Or whether or not they had protected information? Or how long they were </a:t>
            </a:r>
            <a:r>
              <a:rPr lang="en-US" baseline="0" dirty="0"/>
              <a:t>retained? Or how secure they needed to be? </a:t>
            </a:r>
            <a:r>
              <a:rPr lang="en-US" dirty="0"/>
              <a:t>Finally, we determined that the first question was much simpler, we needed to ask if the files the user was asking about were even records at all. </a:t>
            </a:r>
          </a:p>
          <a:p>
            <a:endParaRPr lang="en-US" dirty="0"/>
          </a:p>
          <a:p>
            <a:r>
              <a:rPr lang="en-US" dirty="0"/>
              <a:t>After all, if the user was asking about duplicates of official records, or electronic files that were not records, the conclusion was obvious, put them wherever works for you.</a:t>
            </a:r>
          </a:p>
          <a:p>
            <a:endParaRPr lang="en-US" dirty="0"/>
          </a:p>
          <a:p>
            <a:r>
              <a:rPr lang="en-US" baseline="0" dirty="0"/>
              <a:t> </a:t>
            </a:r>
          </a:p>
          <a:p>
            <a:r>
              <a:rPr lang="en-US" dirty="0"/>
              <a:t>We ran through the various past case studies </a:t>
            </a:r>
            <a:r>
              <a:rPr lang="en-US" baseline="0" dirty="0"/>
              <a:t>with the different flowcharts until </a:t>
            </a:r>
            <a:r>
              <a:rPr lang="en-US" dirty="0"/>
              <a:t>it also became readily apparently that each case possessed its own nuances</a:t>
            </a:r>
            <a:r>
              <a:rPr lang="en-US" baseline="0" dirty="0"/>
              <a:t> </a:t>
            </a:r>
            <a:r>
              <a:rPr lang="en-US" dirty="0"/>
              <a:t>which were </a:t>
            </a:r>
            <a:r>
              <a:rPr lang="en-US" u="sng" dirty="0"/>
              <a:t>not</a:t>
            </a:r>
            <a:r>
              <a:rPr lang="en-US" dirty="0"/>
              <a:t> being captured.</a:t>
            </a:r>
            <a:r>
              <a:rPr lang="en-US" baseline="0" dirty="0"/>
              <a:t> T</a:t>
            </a:r>
            <a:r>
              <a:rPr lang="en-US" dirty="0"/>
              <a:t>rying to capture all</a:t>
            </a:r>
            <a:r>
              <a:rPr lang="en-US" baseline="0" dirty="0"/>
              <a:t> of those different nuances</a:t>
            </a:r>
            <a:r>
              <a:rPr lang="en-US" dirty="0"/>
              <a:t> of business use would bloat our flowchart beyond utility.</a:t>
            </a:r>
            <a:r>
              <a:rPr lang="en-US" baseline="0" dirty="0"/>
              <a:t> Some of the case studies even resulted in multiple appropriate endpoints. Choices often did not follow a “yes/no” path, but rather an “if/then” kind of flow.</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17</a:t>
            </a:fld>
            <a:endParaRPr lang="en-US"/>
          </a:p>
        </p:txBody>
      </p:sp>
    </p:spTree>
    <p:extLst>
      <p:ext uri="{BB962C8B-B14F-4D97-AF65-F5344CB8AC3E}">
        <p14:creationId xmlns:p14="http://schemas.microsoft.com/office/powerpoint/2010/main" val="136178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flowchart simply oversimplified the situation, so we began to think of other ways to capture all the different decision points, rescuing</a:t>
            </a:r>
            <a:r>
              <a:rPr lang="en-US" baseline="0" dirty="0"/>
              <a:t> ourselves from the idea that flow chart was the be all and end all to this solution. Lauren is back to tell you more about that.</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18</a:t>
            </a:fld>
            <a:endParaRPr lang="en-US"/>
          </a:p>
        </p:txBody>
      </p:sp>
    </p:spTree>
    <p:extLst>
      <p:ext uri="{BB962C8B-B14F-4D97-AF65-F5344CB8AC3E}">
        <p14:creationId xmlns:p14="http://schemas.microsoft.com/office/powerpoint/2010/main" val="273531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went back to the drawing board. Literally.</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19</a:t>
            </a:fld>
            <a:endParaRPr lang="en-US"/>
          </a:p>
        </p:txBody>
      </p:sp>
    </p:spTree>
    <p:extLst>
      <p:ext uri="{BB962C8B-B14F-4D97-AF65-F5344CB8AC3E}">
        <p14:creationId xmlns:p14="http://schemas.microsoft.com/office/powerpoint/2010/main" val="331341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revisited the case studies we’d created from previous conversations with record owners. What were the questions we asked during those conversations? Why didn’t they translate into a obvious flowchart?</a:t>
            </a:r>
          </a:p>
        </p:txBody>
      </p:sp>
      <p:sp>
        <p:nvSpPr>
          <p:cNvPr id="4" name="Slide Number Placeholder 3"/>
          <p:cNvSpPr>
            <a:spLocks noGrp="1"/>
          </p:cNvSpPr>
          <p:nvPr>
            <p:ph type="sldNum" sz="quarter" idx="10"/>
          </p:nvPr>
        </p:nvSpPr>
        <p:spPr/>
        <p:txBody>
          <a:bodyPr/>
          <a:lstStyle/>
          <a:p>
            <a:fld id="{4888C80F-7774-46C2-961A-4AA349ECD204}" type="slidenum">
              <a:rPr lang="en-US" smtClean="0"/>
              <a:t>20</a:t>
            </a:fld>
            <a:endParaRPr lang="en-US"/>
          </a:p>
        </p:txBody>
      </p:sp>
    </p:spTree>
    <p:extLst>
      <p:ext uri="{BB962C8B-B14F-4D97-AF65-F5344CB8AC3E}">
        <p14:creationId xmlns:p14="http://schemas.microsoft.com/office/powerpoint/2010/main" val="305651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we had an epiphany.</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knew we needed to identify and include characteristics of records.  There were obvious cases when it was clearly inappropriate to store certain records in certain repositories. For example, we wouldn’t store permanent archival records in Google. And we wouldn’t store short term records in our digital preservation system. When we think about records characteristics</a:t>
            </a:r>
            <a:r>
              <a:rPr lang="en-US" sz="1200" b="0" i="0" u="none" strike="noStrike" kern="1200" baseline="0" dirty="0">
                <a:solidFill>
                  <a:schemeClr val="tx1"/>
                </a:solidFill>
                <a:effectLst/>
                <a:latin typeface="+mn-lt"/>
                <a:ea typeface="+mn-ea"/>
                <a:cs typeface="+mn-cs"/>
              </a:rPr>
              <a:t> we’re able to narrow down our options pretty easily.</a:t>
            </a:r>
            <a:endParaRPr lang="en-US" sz="1200" b="0" i="0" u="none" strike="noStrike" kern="1200" dirty="0">
              <a:solidFill>
                <a:schemeClr val="tx1"/>
              </a:solidFill>
              <a:effectLst/>
              <a:latin typeface="+mn-lt"/>
              <a:ea typeface="+mn-ea"/>
              <a:cs typeface="+mn-cs"/>
            </a:endParaRPr>
          </a:p>
          <a:p>
            <a:pPr rtl="0"/>
            <a:br>
              <a:rPr lang="en-US" b="0" dirty="0">
                <a:effectLst/>
              </a:rPr>
            </a:br>
            <a:r>
              <a:rPr lang="en-US" sz="1200" b="0" i="0" u="none" strike="noStrike" kern="1200" dirty="0">
                <a:solidFill>
                  <a:schemeClr val="tx1"/>
                </a:solidFill>
                <a:effectLst/>
                <a:latin typeface="+mn-lt"/>
                <a:ea typeface="+mn-ea"/>
                <a:cs typeface="+mn-cs"/>
              </a:rPr>
              <a:t>We also knew we needed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describe </a:t>
            </a:r>
            <a:r>
              <a:rPr lang="en-US" sz="1200" b="0" i="0" u="none" strike="noStrike" kern="1200" baseline="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functionality of the systems, h</a:t>
            </a:r>
            <a:r>
              <a:rPr lang="en-US" sz="1200" b="0" i="0" u="none" strike="noStrike" kern="1200" baseline="0" dirty="0">
                <a:solidFill>
                  <a:schemeClr val="tx1"/>
                </a:solidFill>
                <a:effectLst/>
                <a:latin typeface="+mn-lt"/>
                <a:ea typeface="+mn-ea"/>
                <a:cs typeface="+mn-cs"/>
              </a:rPr>
              <a:t>owever, we realized that what we were actually describing were the ways that users </a:t>
            </a:r>
            <a:r>
              <a:rPr lang="en-US" sz="1200" b="0" i="1" u="none" strike="noStrike" kern="1200" baseline="0" dirty="0">
                <a:solidFill>
                  <a:schemeClr val="tx1"/>
                </a:solidFill>
                <a:effectLst/>
                <a:latin typeface="+mn-lt"/>
                <a:ea typeface="+mn-ea"/>
                <a:cs typeface="+mn-cs"/>
              </a:rPr>
              <a:t>interact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with their records,</a:t>
            </a:r>
            <a:r>
              <a:rPr lang="en-US" sz="1200" b="0" i="0" u="none" strike="noStrike" kern="1200" baseline="0" dirty="0">
                <a:solidFill>
                  <a:schemeClr val="tx1"/>
                </a:solidFill>
                <a:effectLst/>
                <a:latin typeface="+mn-lt"/>
                <a:ea typeface="+mn-ea"/>
                <a:cs typeface="+mn-cs"/>
              </a:rPr>
              <a:t> which is based on available functionality.</a:t>
            </a:r>
            <a:r>
              <a:rPr lang="en-US" sz="1200" b="0" i="0" u="none" strike="noStrike" kern="1200" dirty="0">
                <a:solidFill>
                  <a:schemeClr val="tx1"/>
                </a:solidFill>
                <a:effectLst/>
                <a:latin typeface="+mn-lt"/>
                <a:ea typeface="+mn-ea"/>
                <a:cs typeface="+mn-cs"/>
              </a:rPr>
              <a:t> The</a:t>
            </a:r>
            <a:r>
              <a:rPr lang="en-US" sz="1200" b="0" i="0" u="none" strike="noStrike" kern="1200" baseline="0" dirty="0">
                <a:solidFill>
                  <a:schemeClr val="tx1"/>
                </a:solidFill>
                <a:effectLst/>
                <a:latin typeface="+mn-lt"/>
                <a:ea typeface="+mn-ea"/>
                <a:cs typeface="+mn-cs"/>
              </a:rPr>
              <a:t> </a:t>
            </a:r>
            <a:r>
              <a:rPr lang="en-US" sz="1200" b="0" i="1" u="none" strike="noStrike" kern="1200" baseline="0" dirty="0">
                <a:solidFill>
                  <a:schemeClr val="tx1"/>
                </a:solidFill>
                <a:effectLst/>
                <a:latin typeface="+mn-lt"/>
                <a:ea typeface="+mn-ea"/>
                <a:cs typeface="+mn-cs"/>
              </a:rPr>
              <a:t>combination</a:t>
            </a:r>
            <a:r>
              <a:rPr lang="en-US" sz="1200" b="0" i="0" u="none" strike="noStrike" kern="1200" baseline="0" dirty="0">
                <a:solidFill>
                  <a:schemeClr val="tx1"/>
                </a:solidFill>
                <a:effectLst/>
                <a:latin typeface="+mn-lt"/>
                <a:ea typeface="+mn-ea"/>
                <a:cs typeface="+mn-cs"/>
              </a:rPr>
              <a:t> of these two sets of </a:t>
            </a:r>
            <a:r>
              <a:rPr lang="en-US" sz="1200" b="0" i="0" u="none" strike="noStrike" kern="1200" dirty="0">
                <a:solidFill>
                  <a:schemeClr val="tx1"/>
                </a:solidFill>
                <a:effectLst/>
                <a:latin typeface="+mn-lt"/>
                <a:ea typeface="+mn-ea"/>
                <a:cs typeface="+mn-cs"/>
              </a:rPr>
              <a:t>characteristics is what made it impossible to use a flowchart. Too numerous to depict as a branching tree, and impossible to weight or score against each other, we realized a matrix could bring all these characteristics and functionality into a format where a user would be able to compare across multiple possible repositories.</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21</a:t>
            </a:fld>
            <a:endParaRPr lang="en-US"/>
          </a:p>
        </p:txBody>
      </p:sp>
    </p:spTree>
    <p:extLst>
      <p:ext uri="{BB962C8B-B14F-4D97-AF65-F5344CB8AC3E}">
        <p14:creationId xmlns:p14="http://schemas.microsoft.com/office/powerpoint/2010/main" val="204905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name is Lauren Kelly and I’m the Records Program Supervisor for Multnomah County, OR.</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I’m joined today by Deidre Thieman, our Electronic Records Management Analyst.</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are part of a team of six which also includes two archivists,</a:t>
            </a:r>
            <a:r>
              <a:rPr lang="en-US" sz="1200" b="0" i="0" u="none" strike="noStrike" kern="1200" baseline="0" dirty="0">
                <a:solidFill>
                  <a:schemeClr val="tx1"/>
                </a:solidFill>
                <a:effectLst/>
                <a:latin typeface="+mn-lt"/>
                <a:ea typeface="+mn-ea"/>
                <a:cs typeface="+mn-cs"/>
              </a:rPr>
              <a:t> a Records Management Technician, and a Records Administration Assistant</a:t>
            </a:r>
            <a:r>
              <a:rPr lang="en-US" sz="1200" b="0" i="0" u="none" strike="noStrike" kern="1200" dirty="0">
                <a:solidFill>
                  <a:schemeClr val="tx1"/>
                </a:solidFill>
                <a:effectLst/>
                <a:latin typeface="+mn-lt"/>
                <a:ea typeface="+mn-ea"/>
                <a:cs typeface="+mn-cs"/>
              </a:rPr>
              <a:t>.</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4</a:t>
            </a:fld>
            <a:endParaRPr lang="en-US"/>
          </a:p>
        </p:txBody>
      </p:sp>
    </p:spTree>
    <p:extLst>
      <p:ext uri="{BB962C8B-B14F-4D97-AF65-F5344CB8AC3E}">
        <p14:creationId xmlns:p14="http://schemas.microsoft.com/office/powerpoint/2010/main" val="2071313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realized the process was similar to tools used by shoppers to review options. Let’s say you’re shopping for a new car. You know you have</a:t>
            </a:r>
            <a:r>
              <a:rPr lang="en-US" sz="1200" b="0" i="0" u="none" strike="noStrike" kern="1200" baseline="0" dirty="0">
                <a:solidFill>
                  <a:schemeClr val="tx1"/>
                </a:solidFill>
                <a:effectLst/>
                <a:latin typeface="+mn-lt"/>
                <a:ea typeface="+mn-ea"/>
                <a:cs typeface="+mn-cs"/>
              </a:rPr>
              <a:t> a spending limit,  so that </a:t>
            </a:r>
            <a:r>
              <a:rPr lang="en-US" sz="1200" b="0" i="0" u="none" strike="noStrike" kern="1200" dirty="0">
                <a:solidFill>
                  <a:schemeClr val="tx1"/>
                </a:solidFill>
                <a:effectLst/>
                <a:latin typeface="+mn-lt"/>
                <a:ea typeface="+mn-ea"/>
                <a:cs typeface="+mn-cs"/>
              </a:rPr>
              <a:t>instantly eliminates some options that are out of your price range. Then maybe you</a:t>
            </a:r>
            <a:r>
              <a:rPr lang="en-US" sz="1200" b="0" i="0" u="none" strike="noStrike" kern="1200" baseline="0" dirty="0">
                <a:solidFill>
                  <a:schemeClr val="tx1"/>
                </a:solidFill>
                <a:effectLst/>
                <a:latin typeface="+mn-lt"/>
                <a:ea typeface="+mn-ea"/>
                <a:cs typeface="+mn-cs"/>
              </a:rPr>
              <a:t> have a minimum miles per gallon in mind</a:t>
            </a:r>
            <a:r>
              <a:rPr lang="en-US" sz="1200" b="0" i="0" u="none" strike="noStrike" kern="1200" dirty="0">
                <a:solidFill>
                  <a:schemeClr val="tx1"/>
                </a:solidFill>
                <a:effectLst/>
                <a:latin typeface="+mn-lt"/>
                <a:ea typeface="+mn-ea"/>
                <a:cs typeface="+mn-cs"/>
              </a:rPr>
              <a:t>. </a:t>
            </a:r>
            <a:r>
              <a:rPr lang="en-US" sz="1200" b="0" i="0" u="none" strike="noStrike" kern="1200" dirty="0">
                <a:solidFill>
                  <a:srgbClr val="FF0000"/>
                </a:solidFill>
                <a:effectLst/>
                <a:latin typeface="+mn-lt"/>
                <a:ea typeface="+mn-ea"/>
                <a:cs typeface="+mn-cs"/>
              </a:rPr>
              <a:t> </a:t>
            </a:r>
            <a:r>
              <a:rPr lang="en-US" sz="1200" b="0" i="0" u="none" strike="noStrike" kern="1200" dirty="0">
                <a:solidFill>
                  <a:schemeClr val="tx1"/>
                </a:solidFill>
                <a:effectLst/>
                <a:latin typeface="+mn-lt"/>
                <a:ea typeface="+mn-ea"/>
                <a:cs typeface="+mn-cs"/>
              </a:rPr>
              <a:t>Lastly you know it must</a:t>
            </a:r>
            <a:r>
              <a:rPr lang="en-US" sz="1200" b="0" i="0" u="none" strike="noStrike" kern="1200" baseline="0" dirty="0">
                <a:solidFill>
                  <a:schemeClr val="tx1"/>
                </a:solidFill>
                <a:effectLst/>
                <a:latin typeface="+mn-lt"/>
                <a:ea typeface="+mn-ea"/>
                <a:cs typeface="+mn-cs"/>
              </a:rPr>
              <a:t> be all wheel drive.  </a:t>
            </a:r>
            <a:r>
              <a:rPr lang="en-US" sz="1200" b="0" i="0" u="none" strike="noStrike" kern="1200" dirty="0">
                <a:solidFill>
                  <a:schemeClr val="tx1"/>
                </a:solidFill>
                <a:effectLst/>
                <a:latin typeface="+mn-lt"/>
                <a:ea typeface="+mn-ea"/>
                <a:cs typeface="+mn-cs"/>
              </a:rPr>
              <a:t>While this has narrowed down the list of possible cars it still hasn’t provided you with </a:t>
            </a:r>
            <a:r>
              <a:rPr lang="en-US" sz="1200" b="0" i="1" u="none" strike="noStrike" kern="1200" dirty="0">
                <a:solidFill>
                  <a:schemeClr val="tx1"/>
                </a:solidFill>
                <a:effectLst/>
                <a:latin typeface="+mn-lt"/>
                <a:ea typeface="+mn-ea"/>
                <a:cs typeface="+mn-cs"/>
              </a:rPr>
              <a:t>one</a:t>
            </a:r>
            <a:r>
              <a:rPr lang="en-US" sz="1200" b="0" i="0" u="none" strike="noStrike" kern="1200" dirty="0">
                <a:solidFill>
                  <a:schemeClr val="tx1"/>
                </a:solidFill>
                <a:effectLst/>
                <a:latin typeface="+mn-lt"/>
                <a:ea typeface="+mn-ea"/>
                <a:cs typeface="+mn-cs"/>
              </a:rPr>
              <a:t> option. You no longer</a:t>
            </a:r>
            <a:r>
              <a:rPr lang="en-US" sz="1200" b="0" i="0" u="none" strike="noStrike" kern="1200" baseline="0" dirty="0">
                <a:solidFill>
                  <a:schemeClr val="tx1"/>
                </a:solidFill>
                <a:effectLst/>
                <a:latin typeface="+mn-lt"/>
                <a:ea typeface="+mn-ea"/>
                <a:cs typeface="+mn-cs"/>
              </a:rPr>
              <a:t> have “make or break” criteria. </a:t>
            </a:r>
            <a:r>
              <a:rPr lang="en-US" sz="1200" b="0" i="0" u="none" strike="noStrike" kern="1200" dirty="0">
                <a:solidFill>
                  <a:schemeClr val="tx1"/>
                </a:solidFill>
                <a:effectLst/>
                <a:latin typeface="+mn-lt"/>
                <a:ea typeface="+mn-ea"/>
                <a:cs typeface="+mn-cs"/>
              </a:rPr>
              <a:t>At this point you are really left with</a:t>
            </a:r>
            <a:r>
              <a:rPr lang="en-US" sz="1200" b="0" i="0" u="none" strike="noStrike" kern="1200" baseline="0" dirty="0">
                <a:solidFill>
                  <a:schemeClr val="tx1"/>
                </a:solidFill>
                <a:effectLst/>
                <a:latin typeface="+mn-lt"/>
                <a:ea typeface="+mn-ea"/>
                <a:cs typeface="+mn-cs"/>
              </a:rPr>
              <a:t> cars that meet your needs but have different advantages and disadvantages. </a:t>
            </a:r>
            <a:r>
              <a:rPr lang="en-US" sz="1200" b="0" i="0" u="none" strike="noStrike" kern="1200" dirty="0">
                <a:solidFill>
                  <a:schemeClr val="tx1"/>
                </a:solidFill>
                <a:effectLst/>
                <a:latin typeface="+mn-lt"/>
                <a:ea typeface="+mn-ea"/>
                <a:cs typeface="+mn-cs"/>
              </a:rPr>
              <a:t>What is important to you?? A</a:t>
            </a:r>
            <a:r>
              <a:rPr lang="en-US" sz="1200" b="0" i="0" u="none" strike="noStrike" kern="1200" baseline="0" dirty="0">
                <a:solidFill>
                  <a:schemeClr val="tx1"/>
                </a:solidFill>
                <a:effectLst/>
                <a:latin typeface="+mn-lt"/>
                <a:ea typeface="+mn-ea"/>
                <a:cs typeface="+mn-cs"/>
              </a:rPr>
              <a:t> moon roof? Electric lift gate? Amazing stereo? </a:t>
            </a:r>
          </a:p>
          <a:p>
            <a:pPr rtl="0"/>
            <a:br>
              <a:rPr lang="en-US" b="0" dirty="0">
                <a:effectLst/>
              </a:rPr>
            </a:br>
            <a:r>
              <a:rPr lang="en-US" sz="1200" b="0" i="0" u="none" strike="noStrike" kern="1200" dirty="0">
                <a:solidFill>
                  <a:schemeClr val="tx1"/>
                </a:solidFill>
                <a:effectLst/>
                <a:latin typeface="+mn-lt"/>
                <a:ea typeface="+mn-ea"/>
                <a:cs typeface="+mn-cs"/>
              </a:rPr>
              <a:t>How could we build something similar for determining where to store records? And how could we help</a:t>
            </a:r>
            <a:r>
              <a:rPr lang="en-US" sz="1200" b="0" i="0" u="none" strike="noStrike" kern="1200" baseline="0" dirty="0">
                <a:solidFill>
                  <a:schemeClr val="tx1"/>
                </a:solidFill>
                <a:effectLst/>
                <a:latin typeface="+mn-lt"/>
                <a:ea typeface="+mn-ea"/>
                <a:cs typeface="+mn-cs"/>
              </a:rPr>
              <a:t> users narrow it down from multiple similar options to just one ideal choice? </a:t>
            </a:r>
            <a:r>
              <a:rPr lang="en-US" sz="1200" b="0" i="0" u="none" strike="noStrike" kern="1200" dirty="0">
                <a:solidFill>
                  <a:schemeClr val="tx1"/>
                </a:solidFill>
                <a:effectLst/>
                <a:latin typeface="+mn-lt"/>
                <a:ea typeface="+mn-ea"/>
                <a:cs typeface="+mn-cs"/>
              </a:rPr>
              <a:t>We realized that our tool could be a combination of a flowchart and a matrix.</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22</a:t>
            </a:fld>
            <a:endParaRPr lang="en-US"/>
          </a:p>
        </p:txBody>
      </p:sp>
    </p:spTree>
    <p:extLst>
      <p:ext uri="{BB962C8B-B14F-4D97-AF65-F5344CB8AC3E}">
        <p14:creationId xmlns:p14="http://schemas.microsoft.com/office/powerpoint/2010/main" val="4282738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Step one was to build to the flowchart. We knew from</a:t>
            </a:r>
            <a:r>
              <a:rPr lang="en-US" sz="1200" b="0" i="0" u="none" strike="noStrike" kern="1200" baseline="0" dirty="0">
                <a:solidFill>
                  <a:schemeClr val="tx1"/>
                </a:solidFill>
                <a:effectLst/>
                <a:latin typeface="+mn-lt"/>
                <a:ea typeface="+mn-ea"/>
                <a:cs typeface="+mn-cs"/>
              </a:rPr>
              <a:t> our epiphany that records characteristics worked well as a flowchart. Which questions should we include? </a:t>
            </a:r>
            <a:r>
              <a:rPr lang="en-US" sz="1200" b="0" i="0" u="none" strike="noStrike" kern="1200" dirty="0">
                <a:solidFill>
                  <a:schemeClr val="tx1"/>
                </a:solidFill>
                <a:effectLst/>
                <a:latin typeface="+mn-lt"/>
                <a:ea typeface="+mn-ea"/>
                <a:cs typeface="+mn-cs"/>
              </a:rPr>
              <a:t>We determined there were four critical questions with clear yes or no answers that tended to have the biggest impact. These were the questions that helped us to quickly rule out inappropriate</a:t>
            </a:r>
            <a:r>
              <a:rPr lang="en-US" sz="1200" b="0" i="0" u="none" strike="noStrike" kern="1200" baseline="0" dirty="0">
                <a:solidFill>
                  <a:schemeClr val="tx1"/>
                </a:solidFill>
                <a:effectLst/>
                <a:latin typeface="+mn-lt"/>
                <a:ea typeface="+mn-ea"/>
                <a:cs typeface="+mn-cs"/>
              </a:rPr>
              <a:t> options.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Is it a record? Does it have long-term retention? Does it contain protected information? Is it an essential record?</a:t>
            </a:r>
            <a:endParaRPr lang="en-US" b="0" dirty="0">
              <a:effectLst/>
            </a:endParaRPr>
          </a:p>
          <a:p>
            <a:br>
              <a:rPr lang="en-US" dirty="0"/>
            </a:br>
            <a:r>
              <a:rPr lang="en-US" sz="1200" b="0" i="0" u="none" strike="noStrike" kern="1200" dirty="0">
                <a:solidFill>
                  <a:schemeClr val="tx1"/>
                </a:solidFill>
                <a:effectLst/>
                <a:latin typeface="+mn-lt"/>
                <a:ea typeface="+mn-ea"/>
                <a:cs typeface="+mn-cs"/>
              </a:rPr>
              <a:t>By answering these four questions and following the flowchart,  you’d end up at one of 7 possible endpoints. Each endpoint represents multiple appropriate options based on the responses.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To get to the single best repository, the user would go to the endpoint’s corresponding matrix in order to compare and contrast the functionality and interactivity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of each repository and determine what would best meet their needs. </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23</a:t>
            </a:fld>
            <a:endParaRPr lang="en-US"/>
          </a:p>
        </p:txBody>
      </p:sp>
    </p:spTree>
    <p:extLst>
      <p:ext uri="{BB962C8B-B14F-4D97-AF65-F5344CB8AC3E}">
        <p14:creationId xmlns:p14="http://schemas.microsoft.com/office/powerpoint/2010/main" val="1528554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Step one was to build the flowchart. Step</a:t>
            </a:r>
            <a:r>
              <a:rPr lang="en-US" sz="1200" b="0" i="0" u="none" strike="noStrike" kern="1200" baseline="0" dirty="0">
                <a:solidFill>
                  <a:schemeClr val="tx1"/>
                </a:solidFill>
                <a:effectLst/>
                <a:latin typeface="+mn-lt"/>
                <a:ea typeface="+mn-ea"/>
                <a:cs typeface="+mn-cs"/>
              </a:rPr>
              <a:t> two was to create a matrix for each of our endpoints that would include the system functionality and user interactivity that did not work in the flowchart. We needed something that would allow us to easily compare and contrast multiple repositories, but still be flexible enough to apply to any records situation. </a:t>
            </a:r>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flowchart took us from nine cars down to three. The matrix would take us from three cars down to one. Where do we start?</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24</a:t>
            </a:fld>
            <a:endParaRPr lang="en-US"/>
          </a:p>
        </p:txBody>
      </p:sp>
    </p:spTree>
    <p:extLst>
      <p:ext uri="{BB962C8B-B14F-4D97-AF65-F5344CB8AC3E}">
        <p14:creationId xmlns:p14="http://schemas.microsoft.com/office/powerpoint/2010/main" val="4056363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effectLst/>
                <a:latin typeface="+mn-lt"/>
                <a:ea typeface="+mn-ea"/>
                <a:cs typeface="+mn-cs"/>
              </a:rPr>
              <a:t>A quick note: The following sets of screenshots are for illustrative purposes only, and are therefore too small to read. We’re happy to provide the list on request.</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To build our matrices we started by listing system</a:t>
            </a:r>
            <a:r>
              <a:rPr lang="en-US" sz="1200" b="0" i="0" u="none" strike="noStrike" kern="1200" baseline="0" dirty="0">
                <a:solidFill>
                  <a:schemeClr val="tx1"/>
                </a:solidFill>
                <a:effectLst/>
                <a:latin typeface="+mn-lt"/>
                <a:ea typeface="+mn-ea"/>
                <a:cs typeface="+mn-cs"/>
              </a:rPr>
              <a:t> functionality (the second set of characteristics from our epiphany). </a:t>
            </a:r>
            <a:r>
              <a:rPr lang="en-US" sz="1200" b="0" i="0" u="none" strike="noStrike" kern="1200" dirty="0">
                <a:solidFill>
                  <a:schemeClr val="tx1"/>
                </a:solidFill>
                <a:effectLst/>
                <a:latin typeface="+mn-lt"/>
                <a:ea typeface="+mn-ea"/>
                <a:cs typeface="+mn-cs"/>
              </a:rPr>
              <a:t>We asked ourselves What are the features specific to that system (and what</a:t>
            </a:r>
            <a:r>
              <a:rPr lang="en-US" sz="1200" b="0" i="0" u="none" strike="noStrike" kern="1200" baseline="0" dirty="0">
                <a:solidFill>
                  <a:schemeClr val="tx1"/>
                </a:solidFill>
                <a:effectLst/>
                <a:latin typeface="+mn-lt"/>
                <a:ea typeface="+mn-ea"/>
                <a:cs typeface="+mn-cs"/>
              </a:rPr>
              <a:t> are the </a:t>
            </a:r>
            <a:r>
              <a:rPr lang="en-US" sz="1200" b="0" i="0" u="none" strike="noStrike" kern="1200" dirty="0">
                <a:solidFill>
                  <a:schemeClr val="tx1"/>
                </a:solidFill>
                <a:effectLst/>
                <a:latin typeface="+mn-lt"/>
                <a:ea typeface="+mn-ea"/>
                <a:cs typeface="+mn-cs"/>
              </a:rPr>
              <a:t>functions it cannot perform)? For example, we listed items like version control, Boolean searching, and</a:t>
            </a:r>
            <a:r>
              <a:rPr lang="en-US" sz="1200" b="0" i="0" u="none" strike="noStrike" kern="1200" baseline="0" dirty="0">
                <a:solidFill>
                  <a:schemeClr val="tx1"/>
                </a:solidFill>
                <a:effectLst/>
                <a:latin typeface="+mn-lt"/>
                <a:ea typeface="+mn-ea"/>
                <a:cs typeface="+mn-cs"/>
              </a:rPr>
              <a:t> built-in retention management.</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list for each system was extensive, so we went through and sorted the items into categories. The categories were loosely based on NARA’s Universal Electronic Records Management Requirements and ARMA’s </a:t>
            </a:r>
            <a:r>
              <a:rPr lang="en-US" sz="1200" b="0" i="0" kern="1200" dirty="0">
                <a:solidFill>
                  <a:schemeClr val="tx1"/>
                </a:solidFill>
                <a:effectLst/>
                <a:latin typeface="+mn-lt"/>
                <a:ea typeface="+mn-ea"/>
                <a:cs typeface="+mn-cs"/>
              </a:rPr>
              <a:t>Generally Accepted Recordkeeping Principles®</a:t>
            </a:r>
            <a:r>
              <a:rPr lang="en-US" sz="1200" b="0" i="0" u="none" strike="noStrike" kern="1200" dirty="0">
                <a:solidFill>
                  <a:schemeClr val="tx1"/>
                </a:solidFill>
                <a:effectLst/>
                <a:latin typeface="+mn-lt"/>
                <a:ea typeface="+mn-ea"/>
                <a:cs typeface="+mn-cs"/>
              </a:rPr>
              <a:t>, among other resources.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saw that sometimes the same item was listed in multiple ways so this categorization allowed us to consolidate the items into a more manageable list, and helped us to identify anything that was missing.</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25</a:t>
            </a:fld>
            <a:endParaRPr lang="en-US"/>
          </a:p>
        </p:txBody>
      </p:sp>
    </p:spTree>
    <p:extLst>
      <p:ext uri="{BB962C8B-B14F-4D97-AF65-F5344CB8AC3E}">
        <p14:creationId xmlns:p14="http://schemas.microsoft.com/office/powerpoint/2010/main" val="1108498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Next, we organized the list by category, and added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any additional potential desired or required functionality from the user perspective</a:t>
            </a:r>
            <a:r>
              <a:rPr lang="en-US" sz="1200" b="0" i="0" u="none" strike="noStrike" kern="1200" baseline="0" dirty="0">
                <a:solidFill>
                  <a:schemeClr val="tx1"/>
                </a:solidFill>
                <a:effectLst/>
                <a:latin typeface="+mn-lt"/>
                <a:ea typeface="+mn-ea"/>
                <a:cs typeface="+mn-cs"/>
              </a:rPr>
              <a:t> (the third set of characteristics from our epiphany). For example, users might want to be able to drag and drop files. By thinking about the desired functionality from the user’s point of view in terms of interactivity rather than system capability, we were able to identify anything that we missed when we looked at it from the system perspective. </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26</a:t>
            </a:fld>
            <a:endParaRPr lang="en-US"/>
          </a:p>
        </p:txBody>
      </p:sp>
    </p:spTree>
    <p:extLst>
      <p:ext uri="{BB962C8B-B14F-4D97-AF65-F5344CB8AC3E}">
        <p14:creationId xmlns:p14="http://schemas.microsoft.com/office/powerpoint/2010/main" val="3694842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Since the idea was to indicate repository capabilities, we realized that we had to normalize the items in the list into question format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where the answer was always either yes or no. For example, the functionality “version control” became “Does it have</a:t>
            </a:r>
            <a:r>
              <a:rPr lang="en-US" sz="1200" b="0" i="0" u="none" strike="noStrike" kern="1200" baseline="0" dirty="0">
                <a:solidFill>
                  <a:schemeClr val="tx1"/>
                </a:solidFill>
                <a:effectLst/>
                <a:latin typeface="+mn-lt"/>
                <a:ea typeface="+mn-ea"/>
                <a:cs typeface="+mn-cs"/>
              </a:rPr>
              <a:t> version control?” We went through line by line to update all functionality and interactivity into yes-no question format.</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27</a:t>
            </a:fld>
            <a:endParaRPr lang="en-US"/>
          </a:p>
        </p:txBody>
      </p:sp>
    </p:spTree>
    <p:extLst>
      <p:ext uri="{BB962C8B-B14F-4D97-AF65-F5344CB8AC3E}">
        <p14:creationId xmlns:p14="http://schemas.microsoft.com/office/powerpoint/2010/main" val="662111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populated everything into a spreadsheet. We listed the possible repositories across the top. We</a:t>
            </a:r>
            <a:r>
              <a:rPr lang="en-US" sz="1200" b="0" i="0" u="none" strike="noStrike" kern="1200" baseline="0" dirty="0">
                <a:solidFill>
                  <a:schemeClr val="tx1"/>
                </a:solidFill>
                <a:effectLst/>
                <a:latin typeface="+mn-lt"/>
                <a:ea typeface="+mn-ea"/>
                <a:cs typeface="+mn-cs"/>
              </a:rPr>
              <a:t> listed the system functionality and desired user interactivity in the left hand column .</a:t>
            </a:r>
            <a:r>
              <a:rPr lang="en-US" sz="1200" b="0" i="0" u="none" strike="noStrike" kern="1200" dirty="0">
                <a:solidFill>
                  <a:schemeClr val="tx1"/>
                </a:solidFill>
                <a:effectLst/>
                <a:latin typeface="+mn-lt"/>
                <a:ea typeface="+mn-ea"/>
                <a:cs typeface="+mn-cs"/>
              </a:rPr>
              <a:t> W</a:t>
            </a:r>
            <a:r>
              <a:rPr lang="en-US" sz="1200" b="0" i="0" u="none" strike="noStrike" kern="1200" baseline="0" dirty="0">
                <a:solidFill>
                  <a:schemeClr val="tx1"/>
                </a:solidFill>
                <a:effectLst/>
                <a:latin typeface="+mn-lt"/>
                <a:ea typeface="+mn-ea"/>
                <a:cs typeface="+mn-cs"/>
              </a:rPr>
              <a:t>e </a:t>
            </a:r>
            <a:r>
              <a:rPr lang="en-US" sz="1200" b="0" i="0" u="none" strike="noStrike" kern="1200" dirty="0">
                <a:solidFill>
                  <a:schemeClr val="tx1"/>
                </a:solidFill>
                <a:effectLst/>
                <a:latin typeface="+mn-lt"/>
                <a:ea typeface="+mn-ea"/>
                <a:cs typeface="+mn-cs"/>
              </a:rPr>
              <a:t>went through row</a:t>
            </a:r>
            <a:r>
              <a:rPr lang="en-US" sz="1200" b="0" i="0" u="none" strike="noStrike" kern="1200" baseline="0" dirty="0">
                <a:solidFill>
                  <a:schemeClr val="tx1"/>
                </a:solidFill>
                <a:effectLst/>
                <a:latin typeface="+mn-lt"/>
                <a:ea typeface="+mn-ea"/>
                <a:cs typeface="+mn-cs"/>
              </a:rPr>
              <a:t> by row using symbols to </a:t>
            </a:r>
            <a:r>
              <a:rPr lang="en-US" sz="1200" b="0" i="0" u="none" strike="noStrike" kern="1200" dirty="0">
                <a:solidFill>
                  <a:schemeClr val="tx1"/>
                </a:solidFill>
                <a:effectLst/>
                <a:latin typeface="+mn-lt"/>
                <a:ea typeface="+mn-ea"/>
                <a:cs typeface="+mn-cs"/>
              </a:rPr>
              <a:t>indicate if each system was capable of performing or accommodating each function</a:t>
            </a:r>
            <a:r>
              <a:rPr lang="en-US" sz="1200" b="0" i="0" u="none" strike="noStrike" kern="1200" baseline="0" dirty="0">
                <a:solidFill>
                  <a:schemeClr val="tx1"/>
                </a:solidFill>
                <a:effectLst/>
                <a:latin typeface="+mn-lt"/>
                <a:ea typeface="+mn-ea"/>
                <a:cs typeface="+mn-cs"/>
              </a:rPr>
              <a:t> or interactive item</a:t>
            </a:r>
            <a:r>
              <a:rPr lang="en-US" sz="1200" b="0" i="0" u="none" strike="noStrike" kern="1200" dirty="0">
                <a:solidFill>
                  <a:schemeClr val="tx1"/>
                </a:solidFill>
                <a:effectLst/>
                <a:latin typeface="+mn-lt"/>
                <a:ea typeface="+mn-ea"/>
                <a:cs typeface="+mn-cs"/>
              </a:rPr>
              <a:t>.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discovered there were some instances where the answer was “Yes, but…” so we marked those with a caution icon, and made a note. A common scenario was that a function was possible but could only be performed by an IT administrator. We felt that a “yes” in that case would be misleading because it requires assistance from someone else, so a caution seemed more appropriate.</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28</a:t>
            </a:fld>
            <a:endParaRPr lang="en-US"/>
          </a:p>
        </p:txBody>
      </p:sp>
    </p:spTree>
    <p:extLst>
      <p:ext uri="{BB962C8B-B14F-4D97-AF65-F5344CB8AC3E}">
        <p14:creationId xmlns:p14="http://schemas.microsoft.com/office/powerpoint/2010/main" val="4119269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Once we’d filled out the entire grid we duplicated it for each endpoint from our flowchart, and included only those repositories that were appropriate for each set of questions and answers. The matrices vary from two possible repositories to six. </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29</a:t>
            </a:fld>
            <a:endParaRPr lang="en-US"/>
          </a:p>
        </p:txBody>
      </p:sp>
    </p:spTree>
    <p:extLst>
      <p:ext uri="{BB962C8B-B14F-4D97-AF65-F5344CB8AC3E}">
        <p14:creationId xmlns:p14="http://schemas.microsoft.com/office/powerpoint/2010/main" val="1261622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knew that we wanted to use filtering to make the tool user-friendly. We worked on the formatting until we finally settled on something that would be useful for us, then continued to rework it until we felt we had something that could be used by people outside our group. Up</a:t>
            </a:r>
            <a:r>
              <a:rPr lang="en-US" sz="1200" b="0" i="0" u="none" strike="noStrike" kern="1200" baseline="0" dirty="0">
                <a:solidFill>
                  <a:schemeClr val="tx1"/>
                </a:solidFill>
                <a:effectLst/>
                <a:latin typeface="+mn-lt"/>
                <a:ea typeface="+mn-ea"/>
                <a:cs typeface="+mn-cs"/>
              </a:rPr>
              <a:t> to</a:t>
            </a:r>
            <a:r>
              <a:rPr lang="en-US" sz="1200" b="0" i="0" u="none" strike="noStrike" kern="1200" dirty="0">
                <a:solidFill>
                  <a:schemeClr val="tx1"/>
                </a:solidFill>
                <a:effectLst/>
                <a:latin typeface="+mn-lt"/>
                <a:ea typeface="+mn-ea"/>
                <a:cs typeface="+mn-cs"/>
              </a:rPr>
              <a:t> this point, the understanding was that the tool would only be used by a small set of employees that work closely with us on records matters, not by a general audience. These are mostly colleagues in IT and records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liaisons whose role is to help users navigate systems.</a:t>
            </a:r>
            <a:r>
              <a:rPr lang="en-US" sz="1200" b="0" i="0" u="none" strike="noStrike" kern="1200" baseline="0" dirty="0">
                <a:solidFill>
                  <a:schemeClr val="tx1"/>
                </a:solidFill>
                <a:effectLst/>
                <a:latin typeface="+mn-lt"/>
                <a:ea typeface="+mn-ea"/>
                <a:cs typeface="+mn-cs"/>
              </a:rPr>
              <a:t> For this reason we refer to it by the unofficial name “IT Tool” even though it’s not strictly for IT users.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To do that, we made sure that the results were printer friendly. We also made sure that multiple users could access the tool without impacting other users. The</a:t>
            </a:r>
            <a:r>
              <a:rPr lang="en-US" sz="1200" b="0" i="0" u="none" strike="noStrike" kern="1200" baseline="0" dirty="0">
                <a:solidFill>
                  <a:schemeClr val="tx1"/>
                </a:solidFill>
                <a:effectLst/>
                <a:latin typeface="+mn-lt"/>
                <a:ea typeface="+mn-ea"/>
                <a:cs typeface="+mn-cs"/>
              </a:rPr>
              <a:t> majority of our organization uses enterprise Google, so we used Google Sheets for easier access via hyperlinks, rather than requiring downloading files or sharing via email.</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created a glossary and step-by-step instructions. We checked all our questions using a readability tool, checked all the colors for adequate contrast, and made sure it could be used without relying on the colors by using distinct shapes for the icons.</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30</a:t>
            </a:fld>
            <a:endParaRPr lang="en-US"/>
          </a:p>
        </p:txBody>
      </p:sp>
    </p:spTree>
    <p:extLst>
      <p:ext uri="{BB962C8B-B14F-4D97-AF65-F5344CB8AC3E}">
        <p14:creationId xmlns:p14="http://schemas.microsoft.com/office/powerpoint/2010/main" val="1722150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now without further ado, we will provide a demonstration of the tool.</a:t>
            </a:r>
          </a:p>
        </p:txBody>
      </p:sp>
      <p:sp>
        <p:nvSpPr>
          <p:cNvPr id="4" name="Slide Number Placeholder 3"/>
          <p:cNvSpPr>
            <a:spLocks noGrp="1"/>
          </p:cNvSpPr>
          <p:nvPr>
            <p:ph type="sldNum" sz="quarter" idx="10"/>
          </p:nvPr>
        </p:nvSpPr>
        <p:spPr/>
        <p:txBody>
          <a:bodyPr/>
          <a:lstStyle/>
          <a:p>
            <a:fld id="{4888C80F-7774-46C2-961A-4AA349ECD204}" type="slidenum">
              <a:rPr lang="en-US" smtClean="0"/>
              <a:t>31</a:t>
            </a:fld>
            <a:endParaRPr lang="en-US"/>
          </a:p>
        </p:txBody>
      </p:sp>
    </p:spTree>
    <p:extLst>
      <p:ext uri="{BB962C8B-B14F-4D97-AF65-F5344CB8AC3E}">
        <p14:creationId xmlns:p14="http://schemas.microsoft.com/office/powerpoint/2010/main" val="1786716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Today’s session is about our two-year journey to standardize storage recommendations for different types of electronic records while continuing</a:t>
            </a:r>
            <a:r>
              <a:rPr lang="en-US" sz="1200" b="0" i="0" u="none" strike="noStrike" kern="1200" baseline="0" dirty="0">
                <a:solidFill>
                  <a:schemeClr val="tx1"/>
                </a:solidFill>
                <a:effectLst/>
                <a:latin typeface="+mn-lt"/>
                <a:ea typeface="+mn-ea"/>
                <a:cs typeface="+mn-cs"/>
              </a:rPr>
              <a:t> to embrace</a:t>
            </a:r>
            <a:r>
              <a:rPr lang="en-US" sz="1200" b="0" i="0" u="none" strike="noStrike" kern="1200" dirty="0">
                <a:solidFill>
                  <a:schemeClr val="tx1"/>
                </a:solidFill>
                <a:effectLst/>
                <a:latin typeface="+mn-lt"/>
                <a:ea typeface="+mn-ea"/>
                <a:cs typeface="+mn-cs"/>
              </a:rPr>
              <a:t> agency-specific business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We’ll start with a brief introduction to our organization in order to provide context to the project.</a:t>
            </a:r>
            <a:endParaRPr lang="en-US" sz="1200" b="0" dirty="0">
              <a:effectLst/>
            </a:endParaRPr>
          </a:p>
          <a:p>
            <a:pPr rtl="0"/>
            <a:br>
              <a:rPr lang="en-US" sz="1200" b="0" dirty="0">
                <a:effectLst/>
              </a:rPr>
            </a:br>
            <a:r>
              <a:rPr lang="en-US" sz="1200" b="0" i="0" u="none" strike="noStrike" kern="1200" dirty="0">
                <a:solidFill>
                  <a:schemeClr val="tx1"/>
                </a:solidFill>
                <a:effectLst/>
                <a:latin typeface="+mn-lt"/>
                <a:ea typeface="+mn-ea"/>
                <a:cs typeface="+mn-cs"/>
              </a:rPr>
              <a:t>Next we'll describe the situation that led us to consider creating this type of tool, and why we thought a tool would be an improvement.</a:t>
            </a:r>
            <a:endParaRPr lang="en-US" sz="1200" b="0" dirty="0">
              <a:effectLst/>
            </a:endParaRPr>
          </a:p>
          <a:p>
            <a:pPr rtl="0"/>
            <a:br>
              <a:rPr lang="en-US" sz="1200" b="0" dirty="0">
                <a:effectLst/>
              </a:rPr>
            </a:br>
            <a:r>
              <a:rPr lang="en-US" sz="1200" b="0" dirty="0">
                <a:effectLst/>
              </a:rPr>
              <a:t>Then w</a:t>
            </a:r>
            <a:r>
              <a:rPr lang="en-US" sz="1200" b="0" i="0" u="none" strike="noStrike" kern="1200" dirty="0">
                <a:solidFill>
                  <a:schemeClr val="tx1"/>
                </a:solidFill>
                <a:effectLst/>
                <a:latin typeface="+mn-lt"/>
                <a:ea typeface="+mn-ea"/>
                <a:cs typeface="+mn-cs"/>
              </a:rPr>
              <a:t>e will describe the development process, and lead you through the evolution of the tool from our original conception to the final product.</a:t>
            </a:r>
            <a:endParaRPr lang="en-US" sz="1200" b="0" dirty="0">
              <a:effectLst/>
            </a:endParaRPr>
          </a:p>
          <a:p>
            <a:pPr rtl="0"/>
            <a:br>
              <a:rPr lang="en-US" sz="1200" b="0" dirty="0">
                <a:effectLst/>
              </a:rPr>
            </a:br>
            <a:r>
              <a:rPr lang="en-US" sz="1200" b="0" dirty="0">
                <a:effectLst/>
              </a:rPr>
              <a:t>Next</a:t>
            </a:r>
            <a:r>
              <a:rPr lang="en-US" sz="1200" b="0" baseline="0" dirty="0">
                <a:effectLst/>
              </a:rPr>
              <a:t> </a:t>
            </a:r>
            <a:r>
              <a:rPr lang="en-US" sz="1200" b="0" i="0" u="none" strike="noStrike" kern="1200" dirty="0">
                <a:solidFill>
                  <a:schemeClr val="tx1"/>
                </a:solidFill>
                <a:effectLst/>
                <a:latin typeface="+mn-lt"/>
                <a:ea typeface="+mn-ea"/>
                <a:cs typeface="+mn-cs"/>
              </a:rPr>
              <a:t>we’ll provide a demonstration of the tool.</a:t>
            </a:r>
            <a:endParaRPr lang="en-US" sz="1200" b="0" dirty="0">
              <a:effectLst/>
            </a:endParaRPr>
          </a:p>
          <a:p>
            <a:pPr rtl="0"/>
            <a:br>
              <a:rPr lang="en-US" sz="1200" b="0" dirty="0">
                <a:effectLst/>
              </a:rPr>
            </a:br>
            <a:r>
              <a:rPr lang="en-US" sz="1200" b="0" i="0" u="none" strike="noStrike" kern="1200" dirty="0">
                <a:solidFill>
                  <a:schemeClr val="tx1"/>
                </a:solidFill>
                <a:effectLst/>
                <a:latin typeface="+mn-lt"/>
                <a:ea typeface="+mn-ea"/>
                <a:cs typeface="+mn-cs"/>
              </a:rPr>
              <a:t>Lastly, we’ll discuss lessons learned</a:t>
            </a:r>
            <a:r>
              <a:rPr lang="en-US" sz="1200" b="0" i="0" u="none" strike="noStrike" kern="1200" baseline="0" dirty="0">
                <a:solidFill>
                  <a:schemeClr val="tx1"/>
                </a:solidFill>
                <a:effectLst/>
                <a:latin typeface="+mn-lt"/>
                <a:ea typeface="+mn-ea"/>
                <a:cs typeface="+mn-cs"/>
              </a:rPr>
              <a:t> and next steps, and how we hope we can help our users answer the question: Where should I store this? </a:t>
            </a:r>
            <a:endParaRPr lang="en-US" sz="1200"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5</a:t>
            </a:fld>
            <a:endParaRPr lang="en-US"/>
          </a:p>
        </p:txBody>
      </p:sp>
    </p:spTree>
    <p:extLst>
      <p:ext uri="{BB962C8B-B14F-4D97-AF65-F5344CB8AC3E}">
        <p14:creationId xmlns:p14="http://schemas.microsoft.com/office/powerpoint/2010/main" val="359927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effectLst/>
                <a:latin typeface="+mn-lt"/>
                <a:ea typeface="+mn-ea"/>
                <a:cs typeface="+mn-cs"/>
              </a:rPr>
              <a:t>We start by clicking the link to the flowchart, provided in the instructions.</a:t>
            </a:r>
          </a:p>
        </p:txBody>
      </p:sp>
      <p:sp>
        <p:nvSpPr>
          <p:cNvPr id="4" name="Slide Number Placeholder 3"/>
          <p:cNvSpPr>
            <a:spLocks noGrp="1"/>
          </p:cNvSpPr>
          <p:nvPr>
            <p:ph type="sldNum" sz="quarter" idx="10"/>
          </p:nvPr>
        </p:nvSpPr>
        <p:spPr/>
        <p:txBody>
          <a:bodyPr/>
          <a:lstStyle/>
          <a:p>
            <a:fld id="{4888C80F-7774-46C2-961A-4AA349ECD204}" type="slidenum">
              <a:rPr lang="en-US" smtClean="0"/>
              <a:t>32</a:t>
            </a:fld>
            <a:endParaRPr lang="en-US"/>
          </a:p>
        </p:txBody>
      </p:sp>
    </p:spTree>
    <p:extLst>
      <p:ext uri="{BB962C8B-B14F-4D97-AF65-F5344CB8AC3E}">
        <p14:creationId xmlns:p14="http://schemas.microsoft.com/office/powerpoint/2010/main" val="3693884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effectLst/>
                <a:latin typeface="+mn-lt"/>
                <a:ea typeface="+mn-ea"/>
                <a:cs typeface="+mn-cs"/>
              </a:rPr>
              <a:t>The flowchart includes definitions, along with a link to the accompanying glossary.</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Let’s say that a user has come to us because they have an application that creates a set of records, and they want to know the best place to store them.</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We begin at the top by asking are they the official copy? The user tells us yes and we move to the next question.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Do they have long-term or short-term retention? After consulting the retention schedule we determine that they have a retention period of 5 years, so we follow the short-term branch of the flowchart.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Next, we ask if they contain protected information, like PII. The answer is no, so we continue to the last question on this branch: are they essential.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The user says yes, they need them for continuity of operations. That brings us to Endpoint E. We click on Endpoint E and it takes us to the corresponding matrix. </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33</a:t>
            </a:fld>
            <a:endParaRPr lang="en-US"/>
          </a:p>
        </p:txBody>
      </p:sp>
    </p:spTree>
    <p:extLst>
      <p:ext uri="{BB962C8B-B14F-4D97-AF65-F5344CB8AC3E}">
        <p14:creationId xmlns:p14="http://schemas.microsoft.com/office/powerpoint/2010/main" val="589540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effectLst/>
                <a:latin typeface="+mn-lt"/>
                <a:ea typeface="+mn-ea"/>
                <a:cs typeface="+mn-cs"/>
              </a:rPr>
              <a:t>As you can see, that particular set of questions and answers has provided three acceptable repositories for storing this user’s records. Now we can help them compare and contrast.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All the functionality and interactivity is listed on the left. We gather those that are most desirable to the user and use the filter to narrow it down. We’re able to type in keywords, or scroll through the list.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Our user would prefer to be able to --customize metadata, --search using keywords, --disable the ability to download, --collaborate in real time, --enable version control, --use workflows, --send email notifications, and --apply retention rules.</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After adding all the desired items we click OK, and are presented with a much more manageable list, including any notes. We can now print this out or save as a pdf, so that the user can take it with them. They can also use this to compare with the original system that creates the records. The user is able to make a storage decision with all the pertinent information in front of them. They’re able to make decisions and balance their needs with the best available options, without wasting any time considering repositories that are inappropriate.</a:t>
            </a:r>
          </a:p>
          <a:p>
            <a:pPr rtl="0"/>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Now that you’ve seen the tool,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I’ll hand it back over to Deidre to talk about the outcomes of user testing, and our next steps to further develop the tool into something that could be used by anyone.</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34</a:t>
            </a:fld>
            <a:endParaRPr lang="en-US"/>
          </a:p>
        </p:txBody>
      </p:sp>
    </p:spTree>
    <p:extLst>
      <p:ext uri="{BB962C8B-B14F-4D97-AF65-F5344CB8AC3E}">
        <p14:creationId xmlns:p14="http://schemas.microsoft.com/office/powerpoint/2010/main" val="1187647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Lauren. </a:t>
            </a:r>
          </a:p>
          <a:p>
            <a:endParaRPr lang="en-US" dirty="0"/>
          </a:p>
          <a:p>
            <a:r>
              <a:rPr lang="en-US" dirty="0"/>
              <a:t>Now that you’ve seen the final IT Tool, so called because of the audience it was originally intended for, and how it works, we wanted to walk you through the Outcomes and Impacts of the project as well as the work there is left to do.</a:t>
            </a:r>
          </a:p>
        </p:txBody>
      </p:sp>
      <p:sp>
        <p:nvSpPr>
          <p:cNvPr id="4" name="Slide Number Placeholder 3"/>
          <p:cNvSpPr>
            <a:spLocks noGrp="1"/>
          </p:cNvSpPr>
          <p:nvPr>
            <p:ph type="sldNum" sz="quarter" idx="10"/>
          </p:nvPr>
        </p:nvSpPr>
        <p:spPr/>
        <p:txBody>
          <a:bodyPr/>
          <a:lstStyle/>
          <a:p>
            <a:fld id="{4888C80F-7774-46C2-961A-4AA349ECD204}" type="slidenum">
              <a:rPr lang="en-US" smtClean="0"/>
              <a:t>35</a:t>
            </a:fld>
            <a:endParaRPr lang="en-US"/>
          </a:p>
        </p:txBody>
      </p:sp>
    </p:spTree>
    <p:extLst>
      <p:ext uri="{BB962C8B-B14F-4D97-AF65-F5344CB8AC3E}">
        <p14:creationId xmlns:p14="http://schemas.microsoft.com/office/powerpoint/2010/main" val="3094999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arrived</a:t>
            </a:r>
            <a:r>
              <a:rPr lang="en-US" baseline="0" dirty="0"/>
              <a:t> at the </a:t>
            </a:r>
            <a:r>
              <a:rPr lang="en-US" dirty="0"/>
              <a:t>Gates of the Emerald City, so to speak, and  in order to unlock them we needed to get some feedback from outside of the project team, so that we didn’t continue to try and improve the tool without input from those we hoped would use it.</a:t>
            </a:r>
          </a:p>
          <a:p>
            <a:endParaRPr lang="en-US" dirty="0"/>
          </a:p>
          <a:p>
            <a:r>
              <a:rPr lang="en-US" dirty="0"/>
              <a:t>We selected</a:t>
            </a:r>
            <a:r>
              <a:rPr lang="en-US" baseline="0" dirty="0"/>
              <a:t> one of our IT Business System Analysts and a Program Communications Specialist from our Asset Management group whose job includes records responsibilities. We’d advised both these people on various records issues over the years and asked if they’d be willing to try the tool out and provide us with their thoughts. </a:t>
            </a:r>
          </a:p>
          <a:p>
            <a:endParaRPr lang="en-US" baseline="0" dirty="0"/>
          </a:p>
          <a:p>
            <a:r>
              <a:rPr lang="en-US" baseline="0" dirty="0"/>
              <a:t>From both, we hoped to hear that the tool would be useful when they were speaking with County users about where to store things. We also requested their likes and dislikes about the tool.</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36</a:t>
            </a:fld>
            <a:endParaRPr lang="en-US"/>
          </a:p>
        </p:txBody>
      </p:sp>
    </p:spTree>
    <p:extLst>
      <p:ext uri="{BB962C8B-B14F-4D97-AF65-F5344CB8AC3E}">
        <p14:creationId xmlns:p14="http://schemas.microsoft.com/office/powerpoint/2010/main" val="1395688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didn’t provide a lot of set up information for our testers, simply asked them if they’d be willing to take a look, and then, if they said yes,</a:t>
            </a:r>
            <a:r>
              <a:rPr lang="en-US" baseline="0" dirty="0"/>
              <a:t> we </a:t>
            </a:r>
            <a:r>
              <a:rPr lang="en-US" dirty="0"/>
              <a:t>provided them with the Tool</a:t>
            </a:r>
            <a:r>
              <a:rPr lang="en-US" baseline="0" dirty="0"/>
              <a:t> Instructions (at left), which contained links to the Glossary, seen at the right. The Glossary was specifically included because we’d </a:t>
            </a:r>
            <a:r>
              <a:rPr lang="en-US" dirty="0"/>
              <a:t>come to understand that people often used the same terms to mean very different things, especially between IT and Records. For example, we knew at the beginning of the project that much of staff</a:t>
            </a:r>
            <a:r>
              <a:rPr lang="en-US" baseline="0" dirty="0"/>
              <a:t> at the County referred to sending inactive records to the Records Center as “archiving” them, which causes difficulty when you’re trying to differentiate archival processes and systems from records processes and systems.</a:t>
            </a:r>
            <a:endParaRPr lang="en-US" dirty="0"/>
          </a:p>
          <a:p>
            <a:endParaRPr lang="en-US" baseline="0" dirty="0"/>
          </a:p>
          <a:p>
            <a:r>
              <a:rPr lang="en-US" baseline="0" dirty="0"/>
              <a:t>The initial feedback we received was good, stating that the flowchart and the linking between each element of the tool worked well in Google. We heard that “…the result was very clear and easy to make sense of” and that our user would be comfortable sharing them with “…program managers and the like.”</a:t>
            </a:r>
          </a:p>
        </p:txBody>
      </p:sp>
      <p:sp>
        <p:nvSpPr>
          <p:cNvPr id="4" name="Slide Number Placeholder 3"/>
          <p:cNvSpPr>
            <a:spLocks noGrp="1"/>
          </p:cNvSpPr>
          <p:nvPr>
            <p:ph type="sldNum" sz="quarter" idx="10"/>
          </p:nvPr>
        </p:nvSpPr>
        <p:spPr/>
        <p:txBody>
          <a:bodyPr/>
          <a:lstStyle/>
          <a:p>
            <a:fld id="{4888C80F-7774-46C2-961A-4AA349ECD204}" type="slidenum">
              <a:rPr lang="en-US" smtClean="0"/>
              <a:t>37</a:t>
            </a:fld>
            <a:endParaRPr lang="en-US"/>
          </a:p>
        </p:txBody>
      </p:sp>
    </p:spTree>
    <p:extLst>
      <p:ext uri="{BB962C8B-B14F-4D97-AF65-F5344CB8AC3E}">
        <p14:creationId xmlns:p14="http://schemas.microsoft.com/office/powerpoint/2010/main" val="1562360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One tester had some issues with readability on the Google sheet for the matrices which would have to be worked on, but the largest issue seemed to be with filtering the matrices in the Google Sheet, and was a result of Google’s functionality rather then our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you’ve seen, on the sheet itself, the questions are arranged thematically. However when you click to filter, the questions are arranged alphabetically in the filter box, rather then the order that they are on the sheet itself. It was difficult to switch between the two arrangements to locate the filters the tester was looking for. Additionally, if you click outside the filter box, to see something in the Glossary, for example, Google does not save your prior selections in the Filter.</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38</a:t>
            </a:fld>
            <a:endParaRPr lang="en-US"/>
          </a:p>
        </p:txBody>
      </p:sp>
    </p:spTree>
    <p:extLst>
      <p:ext uri="{BB962C8B-B14F-4D97-AF65-F5344CB8AC3E}">
        <p14:creationId xmlns:p14="http://schemas.microsoft.com/office/powerpoint/2010/main" val="630365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to work on some repairs, creating a check</a:t>
            </a:r>
            <a:r>
              <a:rPr lang="en-US" baseline="0" dirty="0"/>
              <a:t>box to the left of each question , so a user could filter by only the checked questions, i.e. see only the systems with functionality they needed for their business use. The only sticking point with this solution was that there was no way to easily clear all selections and start again.</a:t>
            </a:r>
          </a:p>
        </p:txBody>
      </p:sp>
      <p:sp>
        <p:nvSpPr>
          <p:cNvPr id="4" name="Slide Number Placeholder 3"/>
          <p:cNvSpPr>
            <a:spLocks noGrp="1"/>
          </p:cNvSpPr>
          <p:nvPr>
            <p:ph type="sldNum" sz="quarter" idx="10"/>
          </p:nvPr>
        </p:nvSpPr>
        <p:spPr/>
        <p:txBody>
          <a:bodyPr/>
          <a:lstStyle/>
          <a:p>
            <a:fld id="{4888C80F-7774-46C2-961A-4AA349ECD204}" type="slidenum">
              <a:rPr lang="en-US" smtClean="0"/>
              <a:t>39</a:t>
            </a:fld>
            <a:endParaRPr lang="en-US"/>
          </a:p>
        </p:txBody>
      </p:sp>
    </p:spTree>
    <p:extLst>
      <p:ext uri="{BB962C8B-B14F-4D97-AF65-F5344CB8AC3E}">
        <p14:creationId xmlns:p14="http://schemas.microsoft.com/office/powerpoint/2010/main" val="18931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a:t>
            </a:r>
            <a:r>
              <a:rPr lang="en-US" baseline="0" dirty="0"/>
              <a:t> aware that Google sheets had the ability to incorporate scripting, and this proved to be the solution to our dilemma. In our latest version of the tool, as you can see in the video, our user can select the criteria most relevant to their records and business needs and then apply a filter to narrow the choices down the systems that possess that functionality. This filtered criteria is then able to be printed or saved to PDF if they need.</a:t>
            </a:r>
          </a:p>
          <a:p>
            <a:endParaRPr lang="en-US" baseline="0" dirty="0"/>
          </a:p>
          <a:p>
            <a:r>
              <a:rPr lang="en-US" baseline="0" dirty="0"/>
              <a:t>Once they have completed their analysis, they can click on the scripted Clear All button to remove the checkmarks and then undo the filter to return to the full sheet of choices. In this way, the sheet is re-useable for many different customers and records situations. While still imperfect, we hope that this addresses the original critique when we send the tool out for the next round of testing.</a:t>
            </a:r>
            <a:endParaRPr lang="en-US" dirty="0"/>
          </a:p>
        </p:txBody>
      </p:sp>
      <p:sp>
        <p:nvSpPr>
          <p:cNvPr id="4" name="Slide Number Placeholder 3"/>
          <p:cNvSpPr>
            <a:spLocks noGrp="1"/>
          </p:cNvSpPr>
          <p:nvPr>
            <p:ph type="sldNum" sz="quarter" idx="10"/>
          </p:nvPr>
        </p:nvSpPr>
        <p:spPr/>
        <p:txBody>
          <a:bodyPr/>
          <a:lstStyle/>
          <a:p>
            <a:fld id="{4888C80F-7774-46C2-961A-4AA349ECD204}" type="slidenum">
              <a:rPr lang="en-US" smtClean="0"/>
              <a:t>40</a:t>
            </a:fld>
            <a:endParaRPr lang="en-US"/>
          </a:p>
        </p:txBody>
      </p:sp>
    </p:spTree>
    <p:extLst>
      <p:ext uri="{BB962C8B-B14F-4D97-AF65-F5344CB8AC3E}">
        <p14:creationId xmlns:p14="http://schemas.microsoft.com/office/powerpoint/2010/main" val="3925924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we’d reached the Emerald City,</a:t>
            </a:r>
            <a:r>
              <a:rPr lang="en-US" baseline="0" dirty="0"/>
              <a:t> even if we hadn’t yet reached Oz himself, we checked in on our original goals to make sure the tool was </a:t>
            </a:r>
            <a:r>
              <a:rPr lang="en-US" dirty="0"/>
              <a:t>Repeatable &amp; Consistent, </a:t>
            </a:r>
            <a:r>
              <a:rPr lang="en-US" i="0" dirty="0">
                <a:solidFill>
                  <a:srgbClr val="FF0000"/>
                </a:solidFill>
              </a:rPr>
              <a:t>Flexible &amp; Scalable, Easy &amp; Efficient and would</a:t>
            </a:r>
            <a:r>
              <a:rPr lang="en-US" i="0" baseline="0" dirty="0">
                <a:solidFill>
                  <a:srgbClr val="FF0000"/>
                </a:solidFill>
              </a:rPr>
              <a:t> E</a:t>
            </a:r>
            <a:r>
              <a:rPr lang="en-US" i="0" dirty="0">
                <a:solidFill>
                  <a:srgbClr val="FF0000"/>
                </a:solidFill>
              </a:rPr>
              <a:t>mpower Users. Although the project team thought that it was, we needed to test the tool again with a broader audience to be certain.</a:t>
            </a:r>
          </a:p>
          <a:p>
            <a:endParaRPr lang="en-US" dirty="0"/>
          </a:p>
          <a:p>
            <a:r>
              <a:rPr lang="en-US" dirty="0"/>
              <a:t>We also wanted to align our project with the County’s values as much as possible. We realized along the way that the whole project was an effort to reduce bias in record keeping.</a:t>
            </a:r>
            <a:r>
              <a:rPr lang="en-US" baseline="0" dirty="0"/>
              <a:t> </a:t>
            </a:r>
            <a:r>
              <a:rPr lang="en-US" dirty="0"/>
              <a:t>That is if we gave clear and consistent advice that could be applied to multiple types and sizes of records cases while being easy enough for end users</a:t>
            </a:r>
            <a:r>
              <a:rPr lang="en-US" baseline="0" dirty="0"/>
              <a:t> to utilize,</a:t>
            </a:r>
            <a:r>
              <a:rPr lang="en-US" dirty="0"/>
              <a:t> the selection of records being retained long term and permanently</a:t>
            </a:r>
            <a:r>
              <a:rPr lang="en-US" baseline="0" dirty="0"/>
              <a:t> </a:t>
            </a:r>
            <a:r>
              <a:rPr lang="en-US" dirty="0"/>
              <a:t>relied much less on perceived importance and much more on consistent decision making and good records management practices.</a:t>
            </a:r>
          </a:p>
        </p:txBody>
      </p:sp>
      <p:sp>
        <p:nvSpPr>
          <p:cNvPr id="4" name="Slide Number Placeholder 3"/>
          <p:cNvSpPr>
            <a:spLocks noGrp="1"/>
          </p:cNvSpPr>
          <p:nvPr>
            <p:ph type="sldNum" sz="quarter" idx="10"/>
          </p:nvPr>
        </p:nvSpPr>
        <p:spPr/>
        <p:txBody>
          <a:bodyPr/>
          <a:lstStyle/>
          <a:p>
            <a:fld id="{4888C80F-7774-46C2-961A-4AA349ECD204}" type="slidenum">
              <a:rPr lang="en-US" smtClean="0"/>
              <a:t>41</a:t>
            </a:fld>
            <a:endParaRPr lang="en-US"/>
          </a:p>
        </p:txBody>
      </p:sp>
    </p:spTree>
    <p:extLst>
      <p:ext uri="{BB962C8B-B14F-4D97-AF65-F5344CB8AC3E}">
        <p14:creationId xmlns:p14="http://schemas.microsoft.com/office/powerpoint/2010/main" val="90656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today’s session you will understand how</a:t>
            </a:r>
            <a:r>
              <a:rPr lang="en-US" baseline="0" dirty="0"/>
              <a:t> </a:t>
            </a:r>
            <a:r>
              <a:rPr lang="en-US" dirty="0"/>
              <a:t>to:</a:t>
            </a:r>
          </a:p>
          <a:p>
            <a:endParaRPr lang="en-US" dirty="0"/>
          </a:p>
          <a:p>
            <a:pPr marL="171450" lvl="0" indent="-171450">
              <a:buFont typeface="Arial" panose="020B0604020202020204" pitchFamily="34" charset="0"/>
              <a:buChar char="•"/>
            </a:pPr>
            <a:r>
              <a:rPr lang="en-US" dirty="0"/>
              <a:t>Help your users identify key characteristics and desired functionality needed for interacting with their electronic records</a:t>
            </a:r>
          </a:p>
          <a:p>
            <a:pPr marL="171450" lvl="0" indent="-171450">
              <a:buFont typeface="Arial" panose="020B0604020202020204" pitchFamily="34" charset="0"/>
              <a:buChar char="•"/>
            </a:pPr>
            <a:r>
              <a:rPr lang="en-US" dirty="0"/>
              <a:t>Develop a standardized process for making recommendations for compliant and useful records storage, and</a:t>
            </a:r>
          </a:p>
          <a:p>
            <a:pPr marL="171450" lvl="0" indent="-171450">
              <a:buFont typeface="Arial" panose="020B0604020202020204" pitchFamily="34" charset="0"/>
              <a:buChar char="•"/>
            </a:pPr>
            <a:r>
              <a:rPr lang="en-US" dirty="0"/>
              <a:t>Develop customizable tools to assist IT partners and business units to analyze their own records and make appropriate decisions</a:t>
            </a:r>
          </a:p>
        </p:txBody>
      </p:sp>
      <p:sp>
        <p:nvSpPr>
          <p:cNvPr id="4" name="Slide Number Placeholder 3"/>
          <p:cNvSpPr>
            <a:spLocks noGrp="1"/>
          </p:cNvSpPr>
          <p:nvPr>
            <p:ph type="sldNum" sz="quarter" idx="10"/>
          </p:nvPr>
        </p:nvSpPr>
        <p:spPr/>
        <p:txBody>
          <a:bodyPr/>
          <a:lstStyle/>
          <a:p>
            <a:fld id="{4888C80F-7774-46C2-961A-4AA349ECD204}" type="slidenum">
              <a:rPr lang="en-US" smtClean="0"/>
              <a:t>6</a:t>
            </a:fld>
            <a:endParaRPr lang="en-US"/>
          </a:p>
        </p:txBody>
      </p:sp>
    </p:spTree>
    <p:extLst>
      <p:ext uri="{BB962C8B-B14F-4D97-AF65-F5344CB8AC3E}">
        <p14:creationId xmlns:p14="http://schemas.microsoft.com/office/powerpoint/2010/main" val="1538249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we go from here? After all, we reached the Emerald City, but we haven’t had</a:t>
            </a:r>
            <a:r>
              <a:rPr lang="en-US" baseline="0" dirty="0"/>
              <a:t> our audience with the Wizard of Oz. The tool is not yet in use. We are collecting additional feedback from other test users to make final improvements to the IT tool.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are also currently working on a re-design of an intranet website known as Commons where we envision this tool living in an Electronic Records section for staff to use. By putting it in a central, familiar location and preventing copies, we hope to be able to update the tool as needed when new system functionality is discovered or implemented.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Finally, we’d learned from other projects that Records end-users, county staff outside of IT or Records specific functions, respond really well to learning via games and quizzes, so we are resolved to create an end user tool that functions like the IT tool, but is more interactive and fun.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that we will bring the project to a close, about 3 years since its inception.</a:t>
            </a:r>
          </a:p>
        </p:txBody>
      </p:sp>
      <p:sp>
        <p:nvSpPr>
          <p:cNvPr id="4" name="Slide Number Placeholder 3"/>
          <p:cNvSpPr>
            <a:spLocks noGrp="1"/>
          </p:cNvSpPr>
          <p:nvPr>
            <p:ph type="sldNum" sz="quarter" idx="10"/>
          </p:nvPr>
        </p:nvSpPr>
        <p:spPr/>
        <p:txBody>
          <a:bodyPr/>
          <a:lstStyle/>
          <a:p>
            <a:fld id="{4888C80F-7774-46C2-961A-4AA349ECD204}" type="slidenum">
              <a:rPr lang="en-US" smtClean="0"/>
              <a:t>42</a:t>
            </a:fld>
            <a:endParaRPr lang="en-US"/>
          </a:p>
        </p:txBody>
      </p:sp>
    </p:spTree>
    <p:extLst>
      <p:ext uri="{BB962C8B-B14F-4D97-AF65-F5344CB8AC3E}">
        <p14:creationId xmlns:p14="http://schemas.microsoft.com/office/powerpoint/2010/main" val="1876532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end user tool is not finished in time to show it to</a:t>
            </a:r>
            <a:r>
              <a:rPr lang="en-US" baseline="0" dirty="0"/>
              <a:t> you, we can share a bit about our development process for this as well. On the slide you see our brainstorming. We reasoned that there needed to be a different tool for end users to better facilitate different learning styles. We also knew that tables (like spreadsheets) aren’t terribly friendly for assistive device users and we support the county’s digital accessibility goals, so we hoped to produce the tool in an alternative format, giving end users a choice to determine which they’d like to use.</a:t>
            </a:r>
          </a:p>
          <a:p>
            <a:r>
              <a:rPr lang="en-US" baseline="0" dirty="0"/>
              <a:t> </a:t>
            </a:r>
            <a:endParaRPr lang="en-US" dirty="0"/>
          </a:p>
          <a:p>
            <a:r>
              <a:rPr lang="en-US" dirty="0"/>
              <a:t>Words like Quiz style, gamification, and interactive learning dominated our thoughts. At the same time, we had been discussing an</a:t>
            </a:r>
            <a:r>
              <a:rPr lang="en-US" baseline="0" dirty="0"/>
              <a:t> authoring tool for creating online Records education, so we combined the two needs and began to evaluate options.</a:t>
            </a:r>
          </a:p>
        </p:txBody>
      </p:sp>
      <p:sp>
        <p:nvSpPr>
          <p:cNvPr id="4" name="Slide Number Placeholder 3"/>
          <p:cNvSpPr>
            <a:spLocks noGrp="1"/>
          </p:cNvSpPr>
          <p:nvPr>
            <p:ph type="sldNum" sz="quarter" idx="10"/>
          </p:nvPr>
        </p:nvSpPr>
        <p:spPr/>
        <p:txBody>
          <a:bodyPr/>
          <a:lstStyle/>
          <a:p>
            <a:fld id="{4888C80F-7774-46C2-961A-4AA349ECD204}" type="slidenum">
              <a:rPr lang="en-US" smtClean="0"/>
              <a:t>43</a:t>
            </a:fld>
            <a:endParaRPr lang="en-US"/>
          </a:p>
        </p:txBody>
      </p:sp>
    </p:spTree>
    <p:extLst>
      <p:ext uri="{BB962C8B-B14F-4D97-AF65-F5344CB8AC3E}">
        <p14:creationId xmlns:p14="http://schemas.microsoft.com/office/powerpoint/2010/main" val="187222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with authoring systems that had been successful</a:t>
            </a:r>
            <a:r>
              <a:rPr lang="en-US" baseline="0" dirty="0"/>
              <a:t> elsewhere in the county and amongst professional colleagues and contacts. During our evaluations of three different systems, we tested not only their applicability for designing online classes, but also their ease of use and functionality that could be applied to our End User tool. We wanted something that would not have a huge learning curve to use, since we were eager to get our tool designed and published for the benefit of County staff. </a:t>
            </a:r>
          </a:p>
          <a:p>
            <a:endParaRPr lang="en-US" baseline="0" dirty="0"/>
          </a:p>
          <a:p>
            <a:r>
              <a:rPr lang="en-US" baseline="0" dirty="0"/>
              <a:t>We looked at multiple products. Some of the functionality we were looking for was:</a:t>
            </a:r>
          </a:p>
          <a:p>
            <a:r>
              <a:rPr lang="en-US" baseline="0" dirty="0"/>
              <a:t>	- Ability to create interactivity</a:t>
            </a:r>
          </a:p>
          <a:p>
            <a:r>
              <a:rPr lang="en-US" baseline="0" dirty="0"/>
              <a:t>	- Ability to create branching logic</a:t>
            </a:r>
          </a:p>
          <a:p>
            <a:r>
              <a:rPr lang="en-US" baseline="0" dirty="0"/>
              <a:t>	- Preloaded templates</a:t>
            </a:r>
          </a:p>
          <a:p>
            <a:r>
              <a:rPr lang="en-US" baseline="0" dirty="0"/>
              <a:t>	- Non binary endpoints</a:t>
            </a:r>
          </a:p>
          <a:p>
            <a:r>
              <a:rPr lang="en-US" baseline="0" dirty="0"/>
              <a:t>	- Digital Accessibility features</a:t>
            </a:r>
          </a:p>
        </p:txBody>
      </p:sp>
      <p:sp>
        <p:nvSpPr>
          <p:cNvPr id="4" name="Slide Number Placeholder 3"/>
          <p:cNvSpPr>
            <a:spLocks noGrp="1"/>
          </p:cNvSpPr>
          <p:nvPr>
            <p:ph type="sldNum" sz="quarter" idx="10"/>
          </p:nvPr>
        </p:nvSpPr>
        <p:spPr/>
        <p:txBody>
          <a:bodyPr/>
          <a:lstStyle/>
          <a:p>
            <a:fld id="{4888C80F-7774-46C2-961A-4AA349ECD204}" type="slidenum">
              <a:rPr lang="en-US" smtClean="0"/>
              <a:t>44</a:t>
            </a:fld>
            <a:endParaRPr lang="en-US"/>
          </a:p>
        </p:txBody>
      </p:sp>
    </p:spTree>
    <p:extLst>
      <p:ext uri="{BB962C8B-B14F-4D97-AF65-F5344CB8AC3E}">
        <p14:creationId xmlns:p14="http://schemas.microsoft.com/office/powerpoint/2010/main" val="1268147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our testing, we identified a system that would</a:t>
            </a:r>
            <a:r>
              <a:rPr lang="en-US" baseline="0" dirty="0"/>
              <a:t> be suitable to build our end user tool.  The project team now consists of just 2 myself and Lauren, but we look forward to translating the IT tool into an end user tool as time allows.</a:t>
            </a:r>
          </a:p>
        </p:txBody>
      </p:sp>
      <p:sp>
        <p:nvSpPr>
          <p:cNvPr id="4" name="Slide Number Placeholder 3"/>
          <p:cNvSpPr>
            <a:spLocks noGrp="1"/>
          </p:cNvSpPr>
          <p:nvPr>
            <p:ph type="sldNum" sz="quarter" idx="10"/>
          </p:nvPr>
        </p:nvSpPr>
        <p:spPr/>
        <p:txBody>
          <a:bodyPr/>
          <a:lstStyle/>
          <a:p>
            <a:fld id="{4888C80F-7774-46C2-961A-4AA349ECD204}" type="slidenum">
              <a:rPr lang="en-US" smtClean="0"/>
              <a:t>45</a:t>
            </a:fld>
            <a:endParaRPr lang="en-US"/>
          </a:p>
        </p:txBody>
      </p:sp>
    </p:spTree>
    <p:extLst>
      <p:ext uri="{BB962C8B-B14F-4D97-AF65-F5344CB8AC3E}">
        <p14:creationId xmlns:p14="http://schemas.microsoft.com/office/powerpoint/2010/main" val="1457988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it all we learned that there’s not a single solution to this issue. We hope you enjoyed seeing what our project produced and that there are some useful lessons here for others that exist in complex and unregimented records environments. </a:t>
            </a:r>
          </a:p>
          <a:p>
            <a:endParaRPr lang="en-US" dirty="0"/>
          </a:p>
          <a:p>
            <a:r>
              <a:rPr lang="en-US" dirty="0"/>
              <a:t>We encountered challenges with technological limitations in our Google environment,</a:t>
            </a:r>
            <a:r>
              <a:rPr lang="en-US" baseline="0" dirty="0"/>
              <a:t> </a:t>
            </a:r>
            <a:r>
              <a:rPr lang="en-US" dirty="0"/>
              <a:t>and challenges with our de-centralized records management environment,</a:t>
            </a:r>
            <a:r>
              <a:rPr lang="en-US" baseline="0" dirty="0"/>
              <a:t> but hope that this project and the tools that result from it can be used to assist the county with developing best practices for all the public records it creates and stores.</a:t>
            </a:r>
            <a:endParaRPr lang="en-US" dirty="0"/>
          </a:p>
          <a:p>
            <a:endParaRPr lang="en-US" dirty="0"/>
          </a:p>
          <a:p>
            <a:r>
              <a:rPr lang="en-US" dirty="0"/>
              <a:t>We didn’t forget about those SaaS systems either. We are working on a project with IT to help those records questions be answered prior to system builds or procurement. Their new form for submitting software to be evaluated now contains a question about whether the system will hold public records, which is a huge win for us.</a:t>
            </a:r>
          </a:p>
        </p:txBody>
      </p:sp>
      <p:sp>
        <p:nvSpPr>
          <p:cNvPr id="4" name="Slide Number Placeholder 3"/>
          <p:cNvSpPr>
            <a:spLocks noGrp="1"/>
          </p:cNvSpPr>
          <p:nvPr>
            <p:ph type="sldNum" sz="quarter" idx="10"/>
          </p:nvPr>
        </p:nvSpPr>
        <p:spPr/>
        <p:txBody>
          <a:bodyPr/>
          <a:lstStyle/>
          <a:p>
            <a:fld id="{4888C80F-7774-46C2-961A-4AA349ECD204}" type="slidenum">
              <a:rPr lang="en-US" smtClean="0"/>
              <a:t>46</a:t>
            </a:fld>
            <a:endParaRPr lang="en-US"/>
          </a:p>
        </p:txBody>
      </p:sp>
    </p:spTree>
    <p:extLst>
      <p:ext uri="{BB962C8B-B14F-4D97-AF65-F5344CB8AC3E}">
        <p14:creationId xmlns:p14="http://schemas.microsoft.com/office/powerpoint/2010/main" val="3787897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most definitely not Oz, the Great and Terrible, but we are happy to gather round and answer any questions you might have for us.</a:t>
            </a:r>
          </a:p>
          <a:p>
            <a:endParaRPr lang="en-US" dirty="0"/>
          </a:p>
          <a:p>
            <a:r>
              <a:rPr lang="en-US" dirty="0"/>
              <a:t>Thank You.</a:t>
            </a:r>
          </a:p>
        </p:txBody>
      </p:sp>
      <p:sp>
        <p:nvSpPr>
          <p:cNvPr id="4" name="Slide Number Placeholder 3"/>
          <p:cNvSpPr>
            <a:spLocks noGrp="1"/>
          </p:cNvSpPr>
          <p:nvPr>
            <p:ph type="sldNum" sz="quarter" idx="10"/>
          </p:nvPr>
        </p:nvSpPr>
        <p:spPr/>
        <p:txBody>
          <a:bodyPr/>
          <a:lstStyle/>
          <a:p>
            <a:fld id="{4888C80F-7774-46C2-961A-4AA349ECD204}" type="slidenum">
              <a:rPr lang="en-US" smtClean="0"/>
              <a:t>47</a:t>
            </a:fld>
            <a:endParaRPr lang="en-US"/>
          </a:p>
        </p:txBody>
      </p:sp>
    </p:spTree>
    <p:extLst>
      <p:ext uri="{BB962C8B-B14F-4D97-AF65-F5344CB8AC3E}">
        <p14:creationId xmlns:p14="http://schemas.microsoft.com/office/powerpoint/2010/main" val="318503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Multnomah County is located along the Columbia and Willamette rivers along Oregon’s northern border. We are home to a fifth</a:t>
            </a:r>
            <a:r>
              <a:rPr lang="en-US" sz="1200" b="0" i="0" u="none" strike="noStrike" kern="1200" baseline="0" dirty="0">
                <a:solidFill>
                  <a:schemeClr val="tx1"/>
                </a:solidFill>
                <a:effectLst/>
                <a:latin typeface="+mn-lt"/>
                <a:ea typeface="+mn-ea"/>
                <a:cs typeface="+mn-cs"/>
              </a:rPr>
              <a:t> of the total population of the state and include </a:t>
            </a:r>
            <a:r>
              <a:rPr lang="en-US" sz="1200" b="0" i="0" u="none" strike="noStrike" kern="1200" dirty="0">
                <a:solidFill>
                  <a:schemeClr val="tx1"/>
                </a:solidFill>
                <a:effectLst/>
                <a:latin typeface="+mn-lt"/>
                <a:ea typeface="+mn-ea"/>
                <a:cs typeface="+mn-cs"/>
              </a:rPr>
              <a:t>Portland</a:t>
            </a:r>
            <a:r>
              <a:rPr lang="en-US" sz="1200" b="0" i="0" u="none" strike="noStrike" kern="1200" baseline="0" dirty="0">
                <a:solidFill>
                  <a:schemeClr val="tx1"/>
                </a:solidFill>
                <a:effectLst/>
                <a:latin typeface="+mn-lt"/>
                <a:ea typeface="+mn-ea"/>
                <a:cs typeface="+mn-cs"/>
              </a:rPr>
              <a:t> and Gresham, </a:t>
            </a:r>
            <a:r>
              <a:rPr lang="en-US" sz="1200" b="0" i="0" u="none" strike="noStrike" kern="1200" dirty="0">
                <a:solidFill>
                  <a:schemeClr val="tx1"/>
                </a:solidFill>
                <a:effectLst/>
                <a:latin typeface="+mn-lt"/>
                <a:ea typeface="+mn-ea"/>
                <a:cs typeface="+mn-cs"/>
              </a:rPr>
              <a:t>two of the state’s largest cities.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county employs more than 6000 people, and this workforce is distributed across 150</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buildings, as well as thousands of virtual home offices.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records program of 6 supports our Board of County Commissioners and all departments, whose work includes:  community services, public safety, justice, health and human services</a:t>
            </a:r>
            <a:r>
              <a:rPr lang="en-US" sz="1200" b="0" i="0" u="none" strike="noStrike" kern="1200" baseline="0" dirty="0">
                <a:solidFill>
                  <a:schemeClr val="tx1"/>
                </a:solidFill>
                <a:effectLst/>
                <a:latin typeface="+mn-lt"/>
                <a:ea typeface="+mn-ea"/>
                <a:cs typeface="+mn-cs"/>
              </a:rPr>
              <a:t>, and internal support services.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We’re providing this snapshot in order to illustrate the diversity of services, and therefore the diversity of applications and software that support those services. At Multnomah County records management activities are decentralized. This means that our team is responsible for providing guidance across the organization so that ANY office within ANY division within ANY department can manage their records in a way that balances their business needs with Public Records law and other regulatory requirements. Ideally we also help them follow records and information management best practices.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As you can imagine, this requires a lot of one-on-one consultation on a variety of topics.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One common question is: “Where should I store these records?”</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7</a:t>
            </a:fld>
            <a:endParaRPr lang="en-US"/>
          </a:p>
        </p:txBody>
      </p:sp>
    </p:spTree>
    <p:extLst>
      <p:ext uri="{BB962C8B-B14F-4D97-AF65-F5344CB8AC3E}">
        <p14:creationId xmlns:p14="http://schemas.microsoft.com/office/powerpoint/2010/main" val="194971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Employees approach us for three main reasons. </a:t>
            </a:r>
            <a:endParaRPr lang="en-US" b="0" dirty="0">
              <a:effectLst/>
            </a:endParaRPr>
          </a:p>
          <a:p>
            <a:pPr rtl="0"/>
            <a:br>
              <a:rPr lang="en-US" b="0" dirty="0">
                <a:effectLst/>
              </a:rPr>
            </a:br>
            <a:r>
              <a:rPr lang="en-US" b="0" dirty="0">
                <a:effectLst/>
              </a:rPr>
              <a:t> </a:t>
            </a:r>
            <a:r>
              <a:rPr lang="en-US" sz="1200" b="0" i="0" u="none" strike="noStrike" kern="1200" dirty="0">
                <a:solidFill>
                  <a:schemeClr val="tx1"/>
                </a:solidFill>
                <a:effectLst/>
                <a:latin typeface="+mn-lt"/>
                <a:ea typeface="+mn-ea"/>
                <a:cs typeface="+mn-cs"/>
              </a:rPr>
              <a:t>First is that the way they are currently organizing their records isn’t working for their team, usually because too many items are moved or deleted. </a:t>
            </a:r>
            <a:endParaRPr lang="en-US" b="0" dirty="0">
              <a:effectLst/>
            </a:endParaRPr>
          </a:p>
          <a:p>
            <a:pPr rtl="0"/>
            <a:br>
              <a:rPr lang="en-US" b="0" dirty="0">
                <a:effectLst/>
              </a:rPr>
            </a:br>
            <a:r>
              <a:rPr lang="en-US" b="0" dirty="0">
                <a:effectLst/>
              </a:rPr>
              <a:t> </a:t>
            </a:r>
            <a:r>
              <a:rPr lang="en-US" sz="1200" b="0" i="0" u="none" strike="noStrike" kern="1200" dirty="0">
                <a:solidFill>
                  <a:schemeClr val="tx1"/>
                </a:solidFill>
                <a:effectLst/>
                <a:latin typeface="+mn-lt"/>
                <a:ea typeface="+mn-ea"/>
                <a:cs typeface="+mn-cs"/>
              </a:rPr>
              <a:t>The second is that they’re concerned they’re potentially storing sensitive information such as personally identifiable information, protected health information, or criminal justice information in an inappropriate or non-compliant place. </a:t>
            </a:r>
            <a:endParaRPr lang="en-US" b="0" dirty="0">
              <a:effectLst/>
            </a:endParaRPr>
          </a:p>
          <a:p>
            <a:pPr rtl="0"/>
            <a:br>
              <a:rPr lang="en-US" b="0" dirty="0">
                <a:effectLst/>
              </a:rPr>
            </a:br>
            <a:r>
              <a:rPr lang="en-US" b="0" dirty="0">
                <a:effectLst/>
              </a:rPr>
              <a:t> </a:t>
            </a:r>
            <a:r>
              <a:rPr lang="en-US" sz="1200" b="0" i="0" u="none" strike="noStrike" kern="1200" dirty="0">
                <a:solidFill>
                  <a:schemeClr val="tx1"/>
                </a:solidFill>
                <a:effectLst/>
                <a:latin typeface="+mn-lt"/>
                <a:ea typeface="+mn-ea"/>
                <a:cs typeface="+mn-cs"/>
              </a:rPr>
              <a:t>The third is that some folks are aware of public records law and want to know if there’s anything they’re missing or doing incorrectly.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Traditionally the way to determine the best place to store these electronic records is through a consultation. We can interview people and ask as many questions as needed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be able to provide sound advice. </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8</a:t>
            </a:fld>
            <a:endParaRPr lang="en-US"/>
          </a:p>
        </p:txBody>
      </p:sp>
    </p:spTree>
    <p:extLst>
      <p:ext uri="{BB962C8B-B14F-4D97-AF65-F5344CB8AC3E}">
        <p14:creationId xmlns:p14="http://schemas.microsoft.com/office/powerpoint/2010/main" val="144340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Back in 2018 our team was smaller, so I was the only person responsible for holding these conversations. It was then, in the midst of feeling a bit overwhelmed, and like I was repeating myself a lot, that I first thought “is there a way to do this that is more efficient but no less effective?”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These conversations DO have a certain level of complexity that seemed like it might be difficult to replicate in another format. After all, the answer to one question might lead to any series of further questions and our role is to use our subject matter expertise to synthesize the information and make a recommendation, right?</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However, it was also clear that certain patterns of responses tended to lead to the same recommendations.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while there is some subjectivity involved, we could see that managing active records is based more in functionality, business need, and requirements, than expert judgment. </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9</a:t>
            </a:fld>
            <a:endParaRPr lang="en-US"/>
          </a:p>
        </p:txBody>
      </p:sp>
    </p:spTree>
    <p:extLst>
      <p:ext uri="{BB962C8B-B14F-4D97-AF65-F5344CB8AC3E}">
        <p14:creationId xmlns:p14="http://schemas.microsoft.com/office/powerpoint/2010/main" val="204309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0" i="0" u="none" strike="noStrike" kern="1200" dirty="0">
                <a:solidFill>
                  <a:schemeClr val="tx1"/>
                </a:solidFill>
                <a:effectLst/>
                <a:latin typeface="+mn-lt"/>
                <a:ea typeface="+mn-ea"/>
                <a:cs typeface="+mn-cs"/>
              </a:rPr>
              <a:t>Fast forward to 2019. Deidre and our digital archivist Paige </a:t>
            </a:r>
            <a:r>
              <a:rPr lang="en-US" sz="1400" b="0" i="0" u="none" strike="noStrike" kern="1200" dirty="0" err="1">
                <a:solidFill>
                  <a:schemeClr val="tx1"/>
                </a:solidFill>
                <a:effectLst/>
                <a:latin typeface="+mn-lt"/>
                <a:ea typeface="+mn-ea"/>
                <a:cs typeface="+mn-cs"/>
              </a:rPr>
              <a:t>Monlux</a:t>
            </a:r>
            <a:r>
              <a:rPr lang="en-US" sz="1400" b="0" i="0" u="none" strike="noStrike" kern="1200" dirty="0">
                <a:solidFill>
                  <a:schemeClr val="tx1"/>
                </a:solidFill>
                <a:effectLst/>
                <a:latin typeface="+mn-lt"/>
                <a:ea typeface="+mn-ea"/>
                <a:cs typeface="+mn-cs"/>
              </a:rPr>
              <a:t> joined the county, so it was suddenly possible to assemble a team  to try to figure out if we could create such a tool. </a:t>
            </a:r>
            <a:endParaRPr lang="en-US" sz="1400" b="0" dirty="0">
              <a:effectLst/>
            </a:endParaRPr>
          </a:p>
          <a:p>
            <a:pPr rtl="0"/>
            <a:br>
              <a:rPr lang="en-US" sz="1400" b="0" dirty="0">
                <a:effectLst/>
              </a:rPr>
            </a:br>
            <a:r>
              <a:rPr lang="en-US" sz="1400" b="0" i="0" u="none" strike="noStrike" kern="1200" dirty="0">
                <a:solidFill>
                  <a:schemeClr val="tx1"/>
                </a:solidFill>
                <a:effectLst/>
                <a:latin typeface="+mn-lt"/>
                <a:ea typeface="+mn-ea"/>
                <a:cs typeface="+mn-cs"/>
              </a:rPr>
              <a:t>The three of us enlisted our colleague from a different</a:t>
            </a:r>
            <a:r>
              <a:rPr lang="en-US" sz="1400" b="0" i="0" u="none" strike="noStrike" kern="1200" baseline="0" dirty="0">
                <a:solidFill>
                  <a:schemeClr val="tx1"/>
                </a:solidFill>
                <a:effectLst/>
                <a:latin typeface="+mn-lt"/>
                <a:ea typeface="+mn-ea"/>
                <a:cs typeface="+mn-cs"/>
              </a:rPr>
              <a:t> department</a:t>
            </a:r>
            <a:r>
              <a:rPr lang="en-US" sz="1400" b="0" i="0" u="none" strike="noStrike" kern="1200" dirty="0">
                <a:solidFill>
                  <a:schemeClr val="tx1"/>
                </a:solidFill>
                <a:effectLst/>
                <a:latin typeface="+mn-lt"/>
                <a:ea typeface="+mn-ea"/>
                <a:cs typeface="+mn-cs"/>
              </a:rPr>
              <a:t>, Sara Mae O’Brien-Scott, and we were set. </a:t>
            </a:r>
            <a:endParaRPr lang="en-US" sz="1400" b="0" dirty="0">
              <a:effectLst/>
            </a:endParaRPr>
          </a:p>
          <a:p>
            <a:pPr rtl="0"/>
            <a:br>
              <a:rPr lang="en-US" sz="1400" b="0" dirty="0">
                <a:effectLst/>
              </a:rPr>
            </a:br>
            <a:r>
              <a:rPr lang="en-US" sz="1400" b="0" i="0" u="none" strike="noStrike" kern="1200" dirty="0">
                <a:solidFill>
                  <a:schemeClr val="tx1"/>
                </a:solidFill>
                <a:effectLst/>
                <a:latin typeface="+mn-lt"/>
                <a:ea typeface="+mn-ea"/>
                <a:cs typeface="+mn-cs"/>
              </a:rPr>
              <a:t>Could the four of us create a tool that makes a recommendation as accurately and appropriately as we would? </a:t>
            </a:r>
            <a:endParaRPr lang="en-US" sz="1400"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10</a:t>
            </a:fld>
            <a:endParaRPr lang="en-US"/>
          </a:p>
        </p:txBody>
      </p:sp>
    </p:spTree>
    <p:extLst>
      <p:ext uri="{BB962C8B-B14F-4D97-AF65-F5344CB8AC3E}">
        <p14:creationId xmlns:p14="http://schemas.microsoft.com/office/powerpoint/2010/main" val="248803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Initially we proposed a flowchart as a replacement or supplemental tool. After all, this type of consultation was a series of questions, with further questions based on particular responses.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We imagined that a person could journey along our flowchart, and  like Dorothy on the yellow brick road to Oz, our users would be on a path to the ultimate repository for their unique situations.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With that vision in mind, I will hand it off to Deidre to talk about what the development process was like to build our yellow brick road.</a:t>
            </a:r>
            <a:endParaRPr lang="en-US" b="0" dirty="0">
              <a:effectLst/>
            </a:endParaRPr>
          </a:p>
        </p:txBody>
      </p:sp>
      <p:sp>
        <p:nvSpPr>
          <p:cNvPr id="4" name="Slide Number Placeholder 3"/>
          <p:cNvSpPr>
            <a:spLocks noGrp="1"/>
          </p:cNvSpPr>
          <p:nvPr>
            <p:ph type="sldNum" sz="quarter" idx="10"/>
          </p:nvPr>
        </p:nvSpPr>
        <p:spPr/>
        <p:txBody>
          <a:bodyPr/>
          <a:lstStyle/>
          <a:p>
            <a:fld id="{4888C80F-7774-46C2-961A-4AA349ECD204}" type="slidenum">
              <a:rPr lang="en-US" smtClean="0"/>
              <a:t>11</a:t>
            </a:fld>
            <a:endParaRPr lang="en-US"/>
          </a:p>
        </p:txBody>
      </p:sp>
    </p:spTree>
    <p:extLst>
      <p:ext uri="{BB962C8B-B14F-4D97-AF65-F5344CB8AC3E}">
        <p14:creationId xmlns:p14="http://schemas.microsoft.com/office/powerpoint/2010/main" val="1906471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endParaRPr lang="en-US"/>
          </a:p>
        </p:txBody>
      </p:sp>
      <p:sp>
        <p:nvSpPr>
          <p:cNvPr id="5" name="Footer Placeholder 4"/>
          <p:cNvSpPr>
            <a:spLocks noGrp="1"/>
          </p:cNvSpPr>
          <p:nvPr>
            <p:ph type="ftr" sz="quarter" idx="11"/>
          </p:nvPr>
        </p:nvSpPr>
        <p:spPr>
          <a:xfrm>
            <a:off x="1876424" y="5410201"/>
            <a:ext cx="5124886" cy="365125"/>
          </a:xfrm>
        </p:spPr>
        <p:txBody>
          <a:bodyPr/>
          <a:lstStyle/>
          <a:p>
            <a:r>
              <a:rPr lang="en-US" dirty="0"/>
              <a:t>Add Webinar Date Here</a:t>
            </a:r>
          </a:p>
        </p:txBody>
      </p:sp>
      <p:sp>
        <p:nvSpPr>
          <p:cNvPr id="6" name="Slide Number Placeholder 5"/>
          <p:cNvSpPr>
            <a:spLocks noGrp="1"/>
          </p:cNvSpPr>
          <p:nvPr>
            <p:ph type="sldNum" sz="quarter" idx="12"/>
          </p:nvPr>
        </p:nvSpPr>
        <p:spPr>
          <a:xfrm>
            <a:off x="9896911" y="5410199"/>
            <a:ext cx="771089" cy="365125"/>
          </a:xfrm>
        </p:spPr>
        <p:txBody>
          <a:bodyPr/>
          <a:lstStyle/>
          <a:p>
            <a:fld id="{CE2919DE-2D43-4A66-BAB4-E73DD29546D8}" type="slidenum">
              <a:rPr lang="en-US" smtClean="0"/>
              <a:t>‹#›</a:t>
            </a:fld>
            <a:endParaRPr lang="en-US"/>
          </a:p>
        </p:txBody>
      </p:sp>
      <p:grpSp>
        <p:nvGrpSpPr>
          <p:cNvPr id="67" name="Group 66">
            <a:extLst>
              <a:ext uri="{FF2B5EF4-FFF2-40B4-BE49-F238E27FC236}">
                <a16:creationId xmlns:a16="http://schemas.microsoft.com/office/drawing/2014/main" id="{E7532FE6-DF0B-4170-92AB-5B22DECA4077}"/>
              </a:ext>
            </a:extLst>
          </p:cNvPr>
          <p:cNvGrpSpPr/>
          <p:nvPr userDrawn="1"/>
        </p:nvGrpSpPr>
        <p:grpSpPr>
          <a:xfrm>
            <a:off x="36197" y="6318250"/>
            <a:ext cx="1028221" cy="517525"/>
            <a:chOff x="11159810" y="6345563"/>
            <a:chExt cx="1028221" cy="517525"/>
          </a:xfrm>
        </p:grpSpPr>
        <p:pic>
          <p:nvPicPr>
            <p:cNvPr id="68" name="Picture 12">
              <a:extLst>
                <a:ext uri="{FF2B5EF4-FFF2-40B4-BE49-F238E27FC236}">
                  <a16:creationId xmlns:a16="http://schemas.microsoft.com/office/drawing/2014/main" id="{8054B3DD-69EE-4F95-B167-07EDC17179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9810" y="6345563"/>
              <a:ext cx="40417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2">
              <a:extLst>
                <a:ext uri="{FF2B5EF4-FFF2-40B4-BE49-F238E27FC236}">
                  <a16:creationId xmlns:a16="http://schemas.microsoft.com/office/drawing/2014/main" id="{03E3397B-0A9B-417E-A368-EEA80AF6479F}"/>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1562130" y="6345563"/>
              <a:ext cx="625901" cy="51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283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97524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564629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632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78150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90616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573945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935383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58773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endParaRPr lang="en-US"/>
          </a:p>
        </p:txBody>
      </p:sp>
      <p:sp>
        <p:nvSpPr>
          <p:cNvPr id="5" name="Footer Placeholder 4"/>
          <p:cNvSpPr>
            <a:spLocks noGrp="1"/>
          </p:cNvSpPr>
          <p:nvPr>
            <p:ph type="ftr" sz="quarter" idx="11"/>
          </p:nvPr>
        </p:nvSpPr>
        <p:spPr>
          <a:xfrm>
            <a:off x="1876424" y="5410201"/>
            <a:ext cx="5124886" cy="365125"/>
          </a:xfrm>
        </p:spPr>
        <p:txBody>
          <a:bodyPr/>
          <a:lstStyle/>
          <a:p>
            <a:r>
              <a:rPr lang="en-US" dirty="0"/>
              <a:t>Add Webinar Date Here</a:t>
            </a:r>
          </a:p>
        </p:txBody>
      </p:sp>
      <p:sp>
        <p:nvSpPr>
          <p:cNvPr id="6" name="Slide Number Placeholder 5"/>
          <p:cNvSpPr>
            <a:spLocks noGrp="1"/>
          </p:cNvSpPr>
          <p:nvPr>
            <p:ph type="sldNum" sz="quarter" idx="12"/>
          </p:nvPr>
        </p:nvSpPr>
        <p:spPr>
          <a:xfrm>
            <a:off x="9896911" y="5410199"/>
            <a:ext cx="771089" cy="365125"/>
          </a:xfrm>
        </p:spPr>
        <p:txBody>
          <a:bodyPr/>
          <a:lstStyle/>
          <a:p>
            <a:fld id="{CE2919DE-2D43-4A66-BAB4-E73DD29546D8}" type="slidenum">
              <a:rPr lang="en-US" smtClean="0"/>
              <a:t>‹#›</a:t>
            </a:fld>
            <a:endParaRPr lang="en-US"/>
          </a:p>
        </p:txBody>
      </p:sp>
      <p:grpSp>
        <p:nvGrpSpPr>
          <p:cNvPr id="67" name="Group 66">
            <a:extLst>
              <a:ext uri="{FF2B5EF4-FFF2-40B4-BE49-F238E27FC236}">
                <a16:creationId xmlns:a16="http://schemas.microsoft.com/office/drawing/2014/main" id="{E7532FE6-DF0B-4170-92AB-5B22DECA4077}"/>
              </a:ext>
            </a:extLst>
          </p:cNvPr>
          <p:cNvGrpSpPr/>
          <p:nvPr userDrawn="1"/>
        </p:nvGrpSpPr>
        <p:grpSpPr>
          <a:xfrm>
            <a:off x="36197" y="6318250"/>
            <a:ext cx="1028221" cy="517525"/>
            <a:chOff x="11159810" y="6345563"/>
            <a:chExt cx="1028221" cy="517525"/>
          </a:xfrm>
        </p:grpSpPr>
        <p:pic>
          <p:nvPicPr>
            <p:cNvPr id="68" name="Picture 12">
              <a:extLst>
                <a:ext uri="{FF2B5EF4-FFF2-40B4-BE49-F238E27FC236}">
                  <a16:creationId xmlns:a16="http://schemas.microsoft.com/office/drawing/2014/main" id="{8054B3DD-69EE-4F95-B167-07EDC17179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9810" y="6345563"/>
              <a:ext cx="40417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2">
              <a:extLst>
                <a:ext uri="{FF2B5EF4-FFF2-40B4-BE49-F238E27FC236}">
                  <a16:creationId xmlns:a16="http://schemas.microsoft.com/office/drawing/2014/main" id="{03E3397B-0A9B-417E-A368-EEA80AF647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62130" y="6345563"/>
              <a:ext cx="625901" cy="51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9622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73044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262685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4448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500106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234740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134904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824760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84708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596933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931267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6247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5729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604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685870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062473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146325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631711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75000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83055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94658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69761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88209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5376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92637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6.jpe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dirty="0"/>
              <a:t>Add Webinar Date Here</a:t>
            </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E2919DE-2D43-4A66-BAB4-E73DD29546D8}" type="slidenum">
              <a:rPr lang="en-US" smtClean="0"/>
              <a:t>‹#›</a:t>
            </a:fld>
            <a:endParaRPr lang="en-US"/>
          </a:p>
        </p:txBody>
      </p:sp>
      <p:grpSp>
        <p:nvGrpSpPr>
          <p:cNvPr id="51" name="Group 50">
            <a:extLst>
              <a:ext uri="{FF2B5EF4-FFF2-40B4-BE49-F238E27FC236}">
                <a16:creationId xmlns:a16="http://schemas.microsoft.com/office/drawing/2014/main" id="{C4255178-69AF-489B-9FC3-EC018F6B2E09}"/>
              </a:ext>
            </a:extLst>
          </p:cNvPr>
          <p:cNvGrpSpPr/>
          <p:nvPr userDrawn="1"/>
        </p:nvGrpSpPr>
        <p:grpSpPr>
          <a:xfrm>
            <a:off x="43247" y="6302949"/>
            <a:ext cx="1028221" cy="517525"/>
            <a:chOff x="11117501" y="6302009"/>
            <a:chExt cx="1028221" cy="517525"/>
          </a:xfrm>
        </p:grpSpPr>
        <p:pic>
          <p:nvPicPr>
            <p:cNvPr id="48" name="Picture 12">
              <a:extLst>
                <a:ext uri="{FF2B5EF4-FFF2-40B4-BE49-F238E27FC236}">
                  <a16:creationId xmlns:a16="http://schemas.microsoft.com/office/drawing/2014/main" id="{668A9E96-48DD-453D-986C-C043AA6F2A5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1117501" y="6302009"/>
              <a:ext cx="40417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a:extLst>
                <a:ext uri="{FF2B5EF4-FFF2-40B4-BE49-F238E27FC236}">
                  <a16:creationId xmlns:a16="http://schemas.microsoft.com/office/drawing/2014/main" id="{295840B2-2AA4-42C7-914A-FC828205578D}"/>
                </a:ext>
              </a:extLst>
            </p:cNvPr>
            <p:cNvPicPr>
              <a:picLocks noChangeAspect="1" noChangeArrowheads="1"/>
            </p:cNvPicPr>
            <p:nvPr userDrawn="1"/>
          </p:nvPicPr>
          <p:blipFill>
            <a:blip r:embed="rId21" cstate="hqprint">
              <a:extLst>
                <a:ext uri="{28A0092B-C50C-407E-A947-70E740481C1C}">
                  <a14:useLocalDpi xmlns:a14="http://schemas.microsoft.com/office/drawing/2010/main" val="0"/>
                </a:ext>
              </a:extLst>
            </a:blip>
            <a:srcRect/>
            <a:stretch>
              <a:fillRect/>
            </a:stretch>
          </p:blipFill>
          <p:spPr bwMode="auto">
            <a:xfrm>
              <a:off x="11519821" y="6302009"/>
              <a:ext cx="62590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83939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dirty="0"/>
              <a:t>Add Webinar Date Here</a:t>
            </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E2919DE-2D43-4A66-BAB4-E73DD29546D8}" type="slidenum">
              <a:rPr lang="en-US" smtClean="0"/>
              <a:t>‹#›</a:t>
            </a:fld>
            <a:endParaRPr lang="en-US"/>
          </a:p>
        </p:txBody>
      </p:sp>
      <p:grpSp>
        <p:nvGrpSpPr>
          <p:cNvPr id="51" name="Group 50">
            <a:extLst>
              <a:ext uri="{FF2B5EF4-FFF2-40B4-BE49-F238E27FC236}">
                <a16:creationId xmlns:a16="http://schemas.microsoft.com/office/drawing/2014/main" id="{C4255178-69AF-489B-9FC3-EC018F6B2E09}"/>
              </a:ext>
            </a:extLst>
          </p:cNvPr>
          <p:cNvGrpSpPr/>
          <p:nvPr userDrawn="1"/>
        </p:nvGrpSpPr>
        <p:grpSpPr>
          <a:xfrm>
            <a:off x="43247" y="6302949"/>
            <a:ext cx="1028221" cy="517525"/>
            <a:chOff x="11117501" y="6302009"/>
            <a:chExt cx="1028221" cy="517525"/>
          </a:xfrm>
        </p:grpSpPr>
        <p:pic>
          <p:nvPicPr>
            <p:cNvPr id="48" name="Picture 12">
              <a:extLst>
                <a:ext uri="{FF2B5EF4-FFF2-40B4-BE49-F238E27FC236}">
                  <a16:creationId xmlns:a16="http://schemas.microsoft.com/office/drawing/2014/main" id="{668A9E96-48DD-453D-986C-C043AA6F2A5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1117501" y="6302009"/>
              <a:ext cx="40417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a:extLst>
                <a:ext uri="{FF2B5EF4-FFF2-40B4-BE49-F238E27FC236}">
                  <a16:creationId xmlns:a16="http://schemas.microsoft.com/office/drawing/2014/main" id="{295840B2-2AA4-42C7-914A-FC828205578D}"/>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1519821" y="6302009"/>
              <a:ext cx="62590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695243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2.png"/><Relationship Id="rId12" Type="http://schemas.microsoft.com/office/2007/relationships/hdphoto" Target="../media/hdphoto5.wdp"/><Relationship Id="rId17"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7.png"/><Relationship Id="rId1" Type="http://schemas.openxmlformats.org/officeDocument/2006/relationships/slideLayout" Target="../slideLayouts/slideLayout15.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74.png"/><Relationship Id="rId10" Type="http://schemas.openxmlformats.org/officeDocument/2006/relationships/image" Target="../media/image7.png"/><Relationship Id="rId4" Type="http://schemas.openxmlformats.org/officeDocument/2006/relationships/image" Target="../media/image78.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9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9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04.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111.png"/><Relationship Id="rId4" Type="http://schemas.openxmlformats.org/officeDocument/2006/relationships/image" Target="../media/image110.jpe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12B4-EAF5-49D2-AD73-68AC5DE919DB}"/>
              </a:ext>
            </a:extLst>
          </p:cNvPr>
          <p:cNvSpPr>
            <a:spLocks noGrp="1"/>
          </p:cNvSpPr>
          <p:nvPr>
            <p:ph type="ctrTitle"/>
          </p:nvPr>
        </p:nvSpPr>
        <p:spPr>
          <a:xfrm>
            <a:off x="1876424" y="1122363"/>
            <a:ext cx="9239251" cy="2387600"/>
          </a:xfrm>
        </p:spPr>
        <p:txBody>
          <a:bodyPr/>
          <a:lstStyle/>
          <a:p>
            <a:r>
              <a:rPr lang="en-US" dirty="0"/>
              <a:t>Follow the yellow brick road</a:t>
            </a:r>
          </a:p>
        </p:txBody>
      </p:sp>
      <p:sp>
        <p:nvSpPr>
          <p:cNvPr id="3" name="Subtitle 2">
            <a:extLst>
              <a:ext uri="{FF2B5EF4-FFF2-40B4-BE49-F238E27FC236}">
                <a16:creationId xmlns:a16="http://schemas.microsoft.com/office/drawing/2014/main" id="{6CB89F87-F6E1-4073-B16D-747C0FFF3108}"/>
              </a:ext>
            </a:extLst>
          </p:cNvPr>
          <p:cNvSpPr>
            <a:spLocks noGrp="1"/>
          </p:cNvSpPr>
          <p:nvPr>
            <p:ph type="subTitle" idx="1"/>
          </p:nvPr>
        </p:nvSpPr>
        <p:spPr>
          <a:xfrm>
            <a:off x="1876424" y="3602038"/>
            <a:ext cx="9570938" cy="1655762"/>
          </a:xfrm>
        </p:spPr>
        <p:txBody>
          <a:bodyPr>
            <a:normAutofit/>
          </a:bodyPr>
          <a:lstStyle/>
          <a:p>
            <a:r>
              <a:rPr lang="en-US" dirty="0"/>
              <a:t>Decision Making for Storage of Electronic Records</a:t>
            </a:r>
          </a:p>
          <a:p>
            <a:pPr>
              <a:lnSpc>
                <a:spcPct val="100000"/>
              </a:lnSpc>
              <a:spcBef>
                <a:spcPts val="0"/>
              </a:spcBef>
            </a:pPr>
            <a:endParaRPr lang="en-US" sz="1200" i="1" dirty="0"/>
          </a:p>
          <a:p>
            <a:pPr>
              <a:lnSpc>
                <a:spcPct val="100000"/>
              </a:lnSpc>
              <a:spcBef>
                <a:spcPts val="0"/>
              </a:spcBef>
            </a:pPr>
            <a:r>
              <a:rPr lang="en-US" sz="1600" i="1" dirty="0"/>
              <a:t>presented by</a:t>
            </a:r>
          </a:p>
          <a:p>
            <a:pPr>
              <a:lnSpc>
                <a:spcPct val="100000"/>
              </a:lnSpc>
              <a:spcBef>
                <a:spcPts val="0"/>
              </a:spcBef>
            </a:pPr>
            <a:r>
              <a:rPr lang="en-US" sz="1600" i="1" dirty="0"/>
              <a:t>Lauren Kelly, Records Program Supervisor &amp;</a:t>
            </a:r>
          </a:p>
          <a:p>
            <a:pPr>
              <a:lnSpc>
                <a:spcPct val="100000"/>
              </a:lnSpc>
              <a:spcBef>
                <a:spcPts val="0"/>
              </a:spcBef>
            </a:pPr>
            <a:r>
              <a:rPr lang="en-US" sz="1600" i="1" dirty="0"/>
              <a:t>Deidre Thieman, Electronic Records Management Analyst</a:t>
            </a:r>
          </a:p>
          <a:p>
            <a:pPr>
              <a:lnSpc>
                <a:spcPct val="100000"/>
              </a:lnSpc>
              <a:spcBef>
                <a:spcPts val="0"/>
              </a:spcBef>
            </a:pPr>
            <a:r>
              <a:rPr lang="en-US" sz="1600" i="1" dirty="0"/>
              <a:t>Multnomah County Records Management &amp; Archives</a:t>
            </a:r>
            <a:endParaRPr lang="en-US" sz="1600" dirty="0"/>
          </a:p>
        </p:txBody>
      </p:sp>
      <p:sp>
        <p:nvSpPr>
          <p:cNvPr id="9" name="Slide Number Placeholder 3">
            <a:extLst>
              <a:ext uri="{FF2B5EF4-FFF2-40B4-BE49-F238E27FC236}">
                <a16:creationId xmlns:a16="http://schemas.microsoft.com/office/drawing/2014/main" id="{EDB849B0-146D-4BAA-8CAE-E933A4534BDC}"/>
              </a:ext>
            </a:extLst>
          </p:cNvPr>
          <p:cNvSpPr>
            <a:spLocks noGrp="1"/>
          </p:cNvSpPr>
          <p:nvPr>
            <p:ph type="sldNum" sz="quarter" idx="12"/>
          </p:nvPr>
        </p:nvSpPr>
        <p:spPr>
          <a:xfrm>
            <a:off x="10276322" y="5865439"/>
            <a:ext cx="771089" cy="365125"/>
          </a:xfrm>
        </p:spPr>
        <p:txBody>
          <a:bodyPr/>
          <a:lstStyle/>
          <a:p>
            <a:fld id="{CE2919DE-2D43-4A66-BAB4-E73DD29546D8}" type="slidenum">
              <a:rPr lang="en-US" smtClean="0"/>
              <a:t>1</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322044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10</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2019 – assemble the team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319" y="1436392"/>
            <a:ext cx="4610638" cy="44435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319" y="1436391"/>
            <a:ext cx="4610638" cy="444350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627" y="3361673"/>
            <a:ext cx="2263534" cy="265948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1961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11</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Proposal: flowchart</a:t>
            </a:r>
          </a:p>
        </p:txBody>
      </p:sp>
      <p:sp>
        <p:nvSpPr>
          <p:cNvPr id="7" name="TextBox 6"/>
          <p:cNvSpPr txBox="1"/>
          <p:nvPr/>
        </p:nvSpPr>
        <p:spPr>
          <a:xfrm>
            <a:off x="5694194" y="1937853"/>
            <a:ext cx="5107886" cy="2831544"/>
          </a:xfrm>
          <a:prstGeom prst="rect">
            <a:avLst/>
          </a:prstGeom>
          <a:noFill/>
          <a:ln>
            <a:noFill/>
          </a:ln>
          <a:scene3d>
            <a:camera prst="orthographicFront"/>
            <a:lightRig rig="threePt" dir="t"/>
          </a:scene3d>
          <a:sp3d>
            <a:bevelT w="114300" prst="artDeco"/>
          </a:sp3d>
        </p:spPr>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 Repeatable and consistent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 Flexible and scalable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 Easy and efficient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 Empower users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578" y="1660040"/>
            <a:ext cx="3514286" cy="424761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578" y="2700484"/>
            <a:ext cx="3514286" cy="23714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0049" y="4430687"/>
            <a:ext cx="1070942" cy="145258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91685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developing the flowchart</a:t>
            </a:r>
          </a:p>
        </p:txBody>
      </p:sp>
      <p:sp>
        <p:nvSpPr>
          <p:cNvPr id="3" name="Subtitle 2">
            <a:extLst>
              <a:ext uri="{FF2B5EF4-FFF2-40B4-BE49-F238E27FC236}">
                <a16:creationId xmlns:a16="http://schemas.microsoft.com/office/drawing/2014/main" id="{B5EEFC63-E33A-451F-95C9-893F49F3903A}"/>
              </a:ext>
            </a:extLst>
          </p:cNvPr>
          <p:cNvSpPr>
            <a:spLocks noGrp="1"/>
          </p:cNvSpPr>
          <p:nvPr>
            <p:ph type="subTitle" idx="1"/>
          </p:nvPr>
        </p:nvSpPr>
        <p:spPr/>
        <p:txBody>
          <a:bodyPr/>
          <a:lstStyle/>
          <a:p>
            <a:r>
              <a:rPr lang="en-US" dirty="0"/>
              <a:t>part 2: deidre thieman</a:t>
            </a:r>
          </a:p>
        </p:txBody>
      </p:sp>
      <p:sp>
        <p:nvSpPr>
          <p:cNvPr id="8"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a:xfrm>
            <a:off x="10276321" y="5883274"/>
            <a:ext cx="771089" cy="365125"/>
          </a:xfrm>
        </p:spPr>
        <p:txBody>
          <a:bodyPr/>
          <a:lstStyle/>
          <a:p>
            <a:fld id="{CE2919DE-2D43-4A66-BAB4-E73DD29546D8}" type="slidenum">
              <a:rPr lang="en-US" smtClean="0"/>
              <a:t>12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58223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13</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flowchart: phase 1</a:t>
            </a:r>
          </a:p>
        </p:txBody>
      </p:sp>
      <p:sp>
        <p:nvSpPr>
          <p:cNvPr id="11" name="Rectangle 10"/>
          <p:cNvSpPr/>
          <p:nvPr/>
        </p:nvSpPr>
        <p:spPr>
          <a:xfrm>
            <a:off x="1284790" y="1818519"/>
            <a:ext cx="3854370" cy="3785652"/>
          </a:xfrm>
          <a:prstGeom prst="rect">
            <a:avLst/>
          </a:prstGeom>
          <a:noFill/>
        </p:spPr>
        <p:txBody>
          <a:bodyPr wrap="square" lIns="91440" tIns="45720" rIns="91440" bIns="45720">
            <a:spAutoFit/>
          </a:bodyPr>
          <a:lstStyle/>
          <a:p>
            <a:pPr algn="ctr"/>
            <a:r>
              <a:rPr lang="en-US" sz="4800" b="1" cap="none" spc="0" dirty="0">
                <a:ln w="22225">
                  <a:solidFill>
                    <a:schemeClr val="accent2">
                      <a:lumMod val="75000"/>
                    </a:schemeClr>
                  </a:solidFill>
                  <a:prstDash val="solid"/>
                </a:ln>
                <a:solidFill>
                  <a:schemeClr val="accent2">
                    <a:lumMod val="60000"/>
                    <a:lumOff val="40000"/>
                  </a:schemeClr>
                </a:solidFill>
                <a:effectLst/>
              </a:rPr>
              <a:t>We thought we could </a:t>
            </a:r>
            <a:r>
              <a:rPr lang="en-US" sz="4800" b="1" dirty="0">
                <a:ln w="22225">
                  <a:solidFill>
                    <a:schemeClr val="accent2">
                      <a:lumMod val="75000"/>
                    </a:schemeClr>
                  </a:solidFill>
                  <a:prstDash val="solid"/>
                </a:ln>
                <a:solidFill>
                  <a:schemeClr val="accent2">
                    <a:lumMod val="60000"/>
                    <a:lumOff val="40000"/>
                  </a:schemeClr>
                </a:solidFill>
              </a:rPr>
              <a:t>reach</a:t>
            </a:r>
            <a:r>
              <a:rPr lang="en-US" sz="4800" b="1" cap="none" spc="0" dirty="0">
                <a:ln w="22225">
                  <a:solidFill>
                    <a:schemeClr val="accent2">
                      <a:lumMod val="75000"/>
                    </a:schemeClr>
                  </a:solidFill>
                  <a:prstDash val="solid"/>
                </a:ln>
                <a:solidFill>
                  <a:schemeClr val="accent2">
                    <a:lumMod val="60000"/>
                    <a:lumOff val="40000"/>
                  </a:schemeClr>
                </a:solidFill>
                <a:effectLst/>
              </a:rPr>
              <a:t> </a:t>
            </a:r>
          </a:p>
          <a:p>
            <a:pPr algn="ctr"/>
            <a:r>
              <a:rPr lang="en-US" sz="4800" b="1" cap="none" spc="0" dirty="0">
                <a:ln w="22225">
                  <a:solidFill>
                    <a:schemeClr val="accent2">
                      <a:lumMod val="75000"/>
                    </a:schemeClr>
                  </a:solidFill>
                  <a:prstDash val="solid"/>
                </a:ln>
                <a:solidFill>
                  <a:schemeClr val="accent2">
                    <a:lumMod val="60000"/>
                    <a:lumOff val="40000"/>
                  </a:schemeClr>
                </a:solidFill>
                <a:effectLst/>
              </a:rPr>
              <a:t>with a flow chart…</a:t>
            </a:r>
          </a:p>
        </p:txBody>
      </p:sp>
      <p:pic>
        <p:nvPicPr>
          <p:cNvPr id="13" name="Picture 12"/>
          <p:cNvPicPr>
            <a:picLocks noChangeAspect="1"/>
          </p:cNvPicPr>
          <p:nvPr/>
        </p:nvPicPr>
        <p:blipFill>
          <a:blip r:embed="rId3"/>
          <a:stretch>
            <a:fillRect/>
          </a:stretch>
        </p:blipFill>
        <p:spPr>
          <a:xfrm>
            <a:off x="6699065" y="1934854"/>
            <a:ext cx="4163182" cy="3549661"/>
          </a:xfrm>
          <a:prstGeom prst="rect">
            <a:avLst/>
          </a:prstGeom>
        </p:spPr>
      </p:pic>
      <p:sp>
        <p:nvSpPr>
          <p:cNvPr id="14" name="Right Arrow 13"/>
          <p:cNvSpPr/>
          <p:nvPr/>
        </p:nvSpPr>
        <p:spPr>
          <a:xfrm>
            <a:off x="4789558" y="3329655"/>
            <a:ext cx="1816925" cy="819397"/>
          </a:xfrm>
          <a:prstGeom prst="rightArrow">
            <a:avLst/>
          </a:prstGeom>
          <a:solidFill>
            <a:srgbClr val="4472C4"/>
          </a:solid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789558" y="3329655"/>
            <a:ext cx="1816925" cy="81939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05564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14</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flowchart: end points</a:t>
            </a:r>
          </a:p>
        </p:txBody>
      </p:sp>
      <p:pic>
        <p:nvPicPr>
          <p:cNvPr id="16"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209" y="1745376"/>
            <a:ext cx="3052935" cy="1669574"/>
          </a:xfrm>
          <a:prstGeom prst="rect">
            <a:avLst/>
          </a:prstGeom>
        </p:spPr>
      </p:pic>
      <p:pic>
        <p:nvPicPr>
          <p:cNvPr id="17"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550" y="4020882"/>
            <a:ext cx="2029851" cy="2017474"/>
          </a:xfrm>
          <a:prstGeom prst="rect">
            <a:avLst/>
          </a:prstGeom>
        </p:spPr>
      </p:pic>
      <p:pic>
        <p:nvPicPr>
          <p:cNvPr id="18" name="Picture 17"/>
          <p:cNvPicPr>
            <a:picLocks noChangeAspect="1"/>
          </p:cNvPicPr>
          <p:nvPr/>
        </p:nvPicPr>
        <p:blipFill>
          <a:blip r:embed="rId5"/>
          <a:stretch>
            <a:fillRect/>
          </a:stretch>
        </p:blipFill>
        <p:spPr>
          <a:xfrm>
            <a:off x="1730402" y="3414950"/>
            <a:ext cx="4193408" cy="2437560"/>
          </a:xfrm>
          <a:prstGeom prst="rect">
            <a:avLst/>
          </a:prstGeom>
        </p:spPr>
      </p:pic>
      <p:pic>
        <p:nvPicPr>
          <p:cNvPr id="19" name="Picture 18"/>
          <p:cNvPicPr>
            <a:picLocks noChangeAspect="1"/>
          </p:cNvPicPr>
          <p:nvPr/>
        </p:nvPicPr>
        <p:blipFill>
          <a:blip r:embed="rId6"/>
          <a:stretch>
            <a:fillRect/>
          </a:stretch>
        </p:blipFill>
        <p:spPr>
          <a:xfrm>
            <a:off x="6925476" y="1532097"/>
            <a:ext cx="3736389" cy="2096133"/>
          </a:xfrm>
          <a:prstGeom prst="rect">
            <a:avLst/>
          </a:prstGeom>
        </p:spPr>
      </p:pic>
      <p:pic>
        <p:nvPicPr>
          <p:cNvPr id="20" name="Picture 1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70272" y="4666624"/>
            <a:ext cx="1389794" cy="14809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68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15</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flowchart: even more end points</a:t>
            </a:r>
          </a:p>
        </p:txBody>
      </p:sp>
      <p:sp>
        <p:nvSpPr>
          <p:cNvPr id="7" name="Content Placeholder 13"/>
          <p:cNvSpPr txBox="1">
            <a:spLocks/>
          </p:cNvSpPr>
          <p:nvPr/>
        </p:nvSpPr>
        <p:spPr>
          <a:xfrm>
            <a:off x="1892636" y="2038127"/>
            <a:ext cx="4818403" cy="407198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0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algn="ctr"/>
            <a:r>
              <a:rPr lang="en-US" sz="4400" dirty="0">
                <a:solidFill>
                  <a:schemeClr val="bg1"/>
                </a:solidFill>
              </a:rPr>
              <a:t>And hundreds of </a:t>
            </a:r>
          </a:p>
          <a:p>
            <a:pPr algn="ctr"/>
            <a:r>
              <a:rPr lang="en-US" sz="4400" dirty="0">
                <a:solidFill>
                  <a:schemeClr val="bg1"/>
                </a:solidFill>
                <a:latin typeface="Goudy Stout" panose="0202090407030B020401" pitchFamily="18" charset="0"/>
              </a:rPr>
              <a:t>other</a:t>
            </a:r>
            <a:r>
              <a:rPr lang="en-US" sz="4400" dirty="0">
                <a:solidFill>
                  <a:schemeClr val="bg1"/>
                </a:solidFill>
                <a:latin typeface="Bookman Old Style" panose="02050604050505020204" pitchFamily="18" charset="0"/>
              </a:rPr>
              <a:t> SaaS </a:t>
            </a:r>
            <a:r>
              <a:rPr lang="en-US" sz="4400" dirty="0">
                <a:solidFill>
                  <a:schemeClr val="bg1"/>
                </a:solidFill>
                <a:latin typeface="Caveat" panose="00000500000000000000" pitchFamily="2" charset="0"/>
              </a:rPr>
              <a:t>applications </a:t>
            </a:r>
          </a:p>
          <a:p>
            <a:pPr algn="ctr"/>
            <a:r>
              <a:rPr lang="en-US" sz="4400" dirty="0">
                <a:solidFill>
                  <a:schemeClr val="bg1"/>
                </a:solidFill>
              </a:rPr>
              <a:t>used by staff to create records...</a:t>
            </a:r>
          </a:p>
        </p:txBody>
      </p:sp>
      <p:pic>
        <p:nvPicPr>
          <p:cNvPr id="8" name="Picture 2" descr="https://lh5.googleusercontent.com/cb5cls-F7Lluji-mo8JOMBW64Ku4VMUdSAMQcgSord4PcRGKAv4KYRjUyliOcylb-SZz0X6_2t09mPGBD317Zs4M4iYTWZeKQPkYIsy_hGtfNG5jg-3jfQZQYT1PBvGz1XInp54ri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50" y="1547832"/>
            <a:ext cx="3218113" cy="42204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Static mice"/>
          <p:cNvGrpSpPr/>
          <p:nvPr/>
        </p:nvGrpSpPr>
        <p:grpSpPr>
          <a:xfrm>
            <a:off x="1141413" y="1047348"/>
            <a:ext cx="10006949" cy="4962232"/>
            <a:chOff x="1141413" y="1047348"/>
            <a:chExt cx="10006949" cy="4962232"/>
          </a:xfrm>
        </p:grpSpPr>
        <p:pic>
          <p:nvPicPr>
            <p:cNvPr id="10" name="Picture 9"/>
            <p:cNvPicPr>
              <a:picLocks noChangeAspect="1"/>
            </p:cNvPicPr>
            <p:nvPr/>
          </p:nvPicPr>
          <p:blipFill>
            <a:blip r:embed="rId4">
              <a:duotone>
                <a:prstClr val="black"/>
                <a:schemeClr val="accent2">
                  <a:tint val="45000"/>
                  <a:satMod val="400000"/>
                </a:schemeClr>
              </a:duotone>
            </a:blip>
            <a:stretch>
              <a:fillRect/>
            </a:stretch>
          </p:blipFill>
          <p:spPr>
            <a:xfrm flipH="1">
              <a:off x="9362848" y="1198456"/>
              <a:ext cx="898803" cy="839671"/>
            </a:xfrm>
            <a:prstGeom prst="rect">
              <a:avLst/>
            </a:prstGeom>
          </p:spPr>
        </p:pic>
        <p:pic>
          <p:nvPicPr>
            <p:cNvPr id="14" name="Picture 13"/>
            <p:cNvPicPr>
              <a:picLocks noChangeAspect="1"/>
            </p:cNvPicPr>
            <p:nvPr/>
          </p:nvPicPr>
          <p:blipFill>
            <a:blip r:embed="rId4">
              <a:duotone>
                <a:prstClr val="black"/>
                <a:schemeClr val="accent2">
                  <a:tint val="45000"/>
                  <a:satMod val="400000"/>
                </a:schemeClr>
              </a:duotone>
            </a:blip>
            <a:stretch>
              <a:fillRect/>
            </a:stretch>
          </p:blipFill>
          <p:spPr>
            <a:xfrm>
              <a:off x="1595354" y="1047348"/>
              <a:ext cx="898803" cy="839671"/>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artisticGlowEdges/>
                      </a14:imgEffect>
                    </a14:imgLayer>
                  </a14:imgProps>
                </a:ext>
              </a:extLst>
            </a:blip>
            <a:stretch>
              <a:fillRect/>
            </a:stretch>
          </p:blipFill>
          <p:spPr>
            <a:xfrm>
              <a:off x="1141413" y="5169909"/>
              <a:ext cx="898803" cy="839671"/>
            </a:xfrm>
            <a:prstGeom prst="rect">
              <a:avLst/>
            </a:prstGeom>
          </p:spPr>
        </p:pic>
        <p:pic>
          <p:nvPicPr>
            <p:cNvPr id="17" name="Picture 16"/>
            <p:cNvPicPr>
              <a:picLocks noChangeAspect="1"/>
            </p:cNvPicPr>
            <p:nvPr/>
          </p:nvPicPr>
          <p:blipFill>
            <a:blip r:embed="rId7" cstate="hq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2761138" y="4264152"/>
              <a:ext cx="1263514" cy="726642"/>
            </a:xfrm>
            <a:prstGeom prst="rect">
              <a:avLst/>
            </a:prstGeom>
          </p:spPr>
        </p:pic>
        <p:pic>
          <p:nvPicPr>
            <p:cNvPr id="18" name="Picture 17"/>
            <p:cNvPicPr>
              <a:picLocks noChangeAspect="1"/>
            </p:cNvPicPr>
            <p:nvPr/>
          </p:nvPicPr>
          <p:blipFill>
            <a:blip r:embed="rId9">
              <a:duotone>
                <a:prstClr val="black"/>
                <a:schemeClr val="accent2">
                  <a:tint val="45000"/>
                  <a:satMod val="400000"/>
                </a:schemeClr>
              </a:duotone>
            </a:blip>
            <a:stretch>
              <a:fillRect/>
            </a:stretch>
          </p:blipFill>
          <p:spPr>
            <a:xfrm>
              <a:off x="5477336" y="3117949"/>
              <a:ext cx="1265421" cy="727321"/>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artisticGlowEdges/>
                      </a14:imgEffect>
                    </a14:imgLayer>
                  </a14:imgProps>
                </a:ext>
              </a:extLst>
            </a:blip>
            <a:stretch>
              <a:fillRect/>
            </a:stretch>
          </p:blipFill>
          <p:spPr>
            <a:xfrm flipH="1">
              <a:off x="10249559" y="3772145"/>
              <a:ext cx="898803" cy="839671"/>
            </a:xfrm>
            <a:prstGeom prst="rect">
              <a:avLst/>
            </a:prstGeom>
          </p:spPr>
        </p:pic>
        <p:pic>
          <p:nvPicPr>
            <p:cNvPr id="21" name="Picture 20"/>
            <p:cNvPicPr>
              <a:picLocks noChangeAspect="1"/>
            </p:cNvPicPr>
            <p:nvPr/>
          </p:nvPicPr>
          <p:blipFill>
            <a:blip r:embed="rId10" cstate="hqprint">
              <a:duotone>
                <a:prstClr val="black"/>
                <a:schemeClr val="accent2">
                  <a:tint val="45000"/>
                  <a:satMod val="400000"/>
                </a:schemeClr>
              </a:duotone>
              <a:extLst>
                <a:ext uri="{BEBA8EAE-BF5A-486C-A8C5-ECC9F3942E4B}">
                  <a14:imgProps xmlns:a14="http://schemas.microsoft.com/office/drawing/2010/main">
                    <a14:imgLayer r:embed="rId8">
                      <a14:imgEffect>
                        <a14:artisticCutout/>
                      </a14:imgEffect>
                    </a14:imgLayer>
                  </a14:imgProps>
                </a:ext>
                <a:ext uri="{28A0092B-C50C-407E-A947-70E740481C1C}">
                  <a14:useLocalDpi xmlns:a14="http://schemas.microsoft.com/office/drawing/2010/main" val="0"/>
                </a:ext>
              </a:extLst>
            </a:blip>
            <a:stretch>
              <a:fillRect/>
            </a:stretch>
          </p:blipFill>
          <p:spPr>
            <a:xfrm>
              <a:off x="5919401" y="5044853"/>
              <a:ext cx="1263514" cy="726642"/>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artisticGlowEdges/>
                      </a14:imgEffect>
                    </a14:imgLayer>
                  </a14:imgProps>
                </a:ext>
              </a:extLst>
            </a:blip>
            <a:stretch>
              <a:fillRect/>
            </a:stretch>
          </p:blipFill>
          <p:spPr>
            <a:xfrm>
              <a:off x="5888250" y="1734239"/>
              <a:ext cx="1265421" cy="727321"/>
            </a:xfrm>
            <a:prstGeom prst="rect">
              <a:avLst/>
            </a:prstGeom>
          </p:spPr>
        </p:pic>
        <p:pic>
          <p:nvPicPr>
            <p:cNvPr id="28" name="Picture 2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1600487" y="3366592"/>
              <a:ext cx="1263514" cy="707525"/>
            </a:xfrm>
            <a:prstGeom prst="rect">
              <a:avLst/>
            </a:prstGeom>
          </p:spPr>
        </p:pic>
        <p:pic>
          <p:nvPicPr>
            <p:cNvPr id="49" name="Picture 4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04888" y="2255732"/>
              <a:ext cx="1263514" cy="707525"/>
            </a:xfrm>
            <a:prstGeom prst="rect">
              <a:avLst/>
            </a:prstGeom>
          </p:spPr>
        </p:pic>
      </p:grpSp>
      <p:pic>
        <p:nvPicPr>
          <p:cNvPr id="20" name="Picture 19"/>
          <p:cNvPicPr>
            <a:picLocks noChangeAspect="1"/>
          </p:cNvPicPr>
          <p:nvPr/>
        </p:nvPicPr>
        <p:blipFill>
          <a:blip r:embed="rId4"/>
          <a:stretch>
            <a:fillRect/>
          </a:stretch>
        </p:blipFill>
        <p:spPr>
          <a:xfrm>
            <a:off x="5857614" y="4421878"/>
            <a:ext cx="898803" cy="839671"/>
          </a:xfrm>
          <a:prstGeom prst="rect">
            <a:avLst/>
          </a:prstGeom>
        </p:spPr>
      </p:pic>
      <p:grpSp>
        <p:nvGrpSpPr>
          <p:cNvPr id="71" name="Bounce mice"/>
          <p:cNvGrpSpPr/>
          <p:nvPr/>
        </p:nvGrpSpPr>
        <p:grpSpPr>
          <a:xfrm>
            <a:off x="-226738" y="88707"/>
            <a:ext cx="12373002" cy="6608826"/>
            <a:chOff x="-226738" y="88707"/>
            <a:chExt cx="12373002" cy="6608826"/>
          </a:xfrm>
        </p:grpSpPr>
        <p:pic>
          <p:nvPicPr>
            <p:cNvPr id="9" name="Picture 8"/>
            <p:cNvPicPr>
              <a:picLocks noChangeAspect="1"/>
            </p:cNvPicPr>
            <p:nvPr/>
          </p:nvPicPr>
          <p:blipFill>
            <a:blip r:embed="rId9"/>
            <a:stretch>
              <a:fillRect/>
            </a:stretch>
          </p:blipFill>
          <p:spPr>
            <a:xfrm>
              <a:off x="741664" y="5482182"/>
              <a:ext cx="1265421" cy="727321"/>
            </a:xfrm>
            <a:prstGeom prst="rect">
              <a:avLst/>
            </a:prstGeom>
          </p:spPr>
        </p:pic>
        <p:pic>
          <p:nvPicPr>
            <p:cNvPr id="11" name="Picture 1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34572" y="4264487"/>
              <a:ext cx="1263514" cy="726642"/>
            </a:xfrm>
            <a:prstGeom prst="rect">
              <a:avLst/>
            </a:prstGeom>
          </p:spPr>
        </p:pic>
        <p:pic>
          <p:nvPicPr>
            <p:cNvPr id="13" name="Picture 12"/>
            <p:cNvPicPr>
              <a:picLocks noChangeAspect="1"/>
            </p:cNvPicPr>
            <p:nvPr/>
          </p:nvPicPr>
          <p:blipFill>
            <a:blip r:embed="rId4"/>
            <a:stretch>
              <a:fillRect/>
            </a:stretch>
          </p:blipFill>
          <p:spPr>
            <a:xfrm>
              <a:off x="2465787" y="3711339"/>
              <a:ext cx="898803" cy="839671"/>
            </a:xfrm>
            <a:prstGeom prst="rect">
              <a:avLst/>
            </a:prstGeom>
          </p:spPr>
        </p:pic>
        <p:pic>
          <p:nvPicPr>
            <p:cNvPr id="24" name="Picture 23"/>
            <p:cNvPicPr>
              <a:picLocks noChangeAspect="1"/>
            </p:cNvPicPr>
            <p:nvPr/>
          </p:nvPicPr>
          <p:blipFill>
            <a:blip r:embed="rId4"/>
            <a:stretch>
              <a:fillRect/>
            </a:stretch>
          </p:blipFill>
          <p:spPr>
            <a:xfrm>
              <a:off x="5654579" y="2141600"/>
              <a:ext cx="898803" cy="817581"/>
            </a:xfrm>
            <a:prstGeom prst="rect">
              <a:avLst/>
            </a:prstGeom>
          </p:spPr>
        </p:pic>
        <p:pic>
          <p:nvPicPr>
            <p:cNvPr id="25" name="Picture 24"/>
            <p:cNvPicPr>
              <a:picLocks noChangeAspect="1"/>
            </p:cNvPicPr>
            <p:nvPr/>
          </p:nvPicPr>
          <p:blipFill>
            <a:blip r:embed="rId4"/>
            <a:stretch>
              <a:fillRect/>
            </a:stretch>
          </p:blipFill>
          <p:spPr>
            <a:xfrm>
              <a:off x="3767052" y="3921308"/>
              <a:ext cx="898803" cy="817581"/>
            </a:xfrm>
            <a:prstGeom prst="rect">
              <a:avLst/>
            </a:prstGeom>
          </p:spPr>
        </p:pic>
        <p:pic>
          <p:nvPicPr>
            <p:cNvPr id="26" name="Picture 25"/>
            <p:cNvPicPr>
              <a:picLocks noChangeAspect="1"/>
            </p:cNvPicPr>
            <p:nvPr/>
          </p:nvPicPr>
          <p:blipFill>
            <a:blip r:embed="rId9"/>
            <a:stretch>
              <a:fillRect/>
            </a:stretch>
          </p:blipFill>
          <p:spPr>
            <a:xfrm>
              <a:off x="248556" y="1202403"/>
              <a:ext cx="940434" cy="708186"/>
            </a:xfrm>
            <a:prstGeom prst="rect">
              <a:avLst/>
            </a:prstGeom>
          </p:spPr>
        </p:pic>
        <p:pic>
          <p:nvPicPr>
            <p:cNvPr id="27" name="Picture 2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76148" y="3850609"/>
              <a:ext cx="1263514" cy="707525"/>
            </a:xfrm>
            <a:prstGeom prst="rect">
              <a:avLst/>
            </a:prstGeom>
          </p:spPr>
        </p:pic>
        <p:pic>
          <p:nvPicPr>
            <p:cNvPr id="29" name="Picture 2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882750" y="1600911"/>
              <a:ext cx="1263514" cy="707525"/>
            </a:xfrm>
            <a:prstGeom prst="rect">
              <a:avLst/>
            </a:prstGeom>
          </p:spPr>
        </p:pic>
        <p:pic>
          <p:nvPicPr>
            <p:cNvPr id="30" name="Picture 2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810382" y="3105973"/>
              <a:ext cx="1263514" cy="707525"/>
            </a:xfrm>
            <a:prstGeom prst="rect">
              <a:avLst/>
            </a:prstGeom>
          </p:spPr>
        </p:pic>
        <p:pic>
          <p:nvPicPr>
            <p:cNvPr id="31" name="Picture 3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871672" y="4620524"/>
              <a:ext cx="1263514" cy="707525"/>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26738" y="3514055"/>
              <a:ext cx="1263514" cy="707525"/>
            </a:xfrm>
            <a:prstGeom prst="rect">
              <a:avLst/>
            </a:prstGeom>
          </p:spPr>
        </p:pic>
        <p:pic>
          <p:nvPicPr>
            <p:cNvPr id="33" name="Picture 3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217605" y="960271"/>
              <a:ext cx="1263514" cy="707525"/>
            </a:xfrm>
            <a:prstGeom prst="rect">
              <a:avLst/>
            </a:prstGeom>
          </p:spPr>
        </p:pic>
        <p:pic>
          <p:nvPicPr>
            <p:cNvPr id="34" name="Picture 3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65986" y="2942236"/>
              <a:ext cx="1263514" cy="707525"/>
            </a:xfrm>
            <a:prstGeom prst="rect">
              <a:avLst/>
            </a:prstGeom>
          </p:spPr>
        </p:pic>
        <p:pic>
          <p:nvPicPr>
            <p:cNvPr id="35" name="Picture 34"/>
            <p:cNvPicPr>
              <a:picLocks noChangeAspect="1"/>
            </p:cNvPicPr>
            <p:nvPr/>
          </p:nvPicPr>
          <p:blipFill>
            <a:blip r:embed="rId4"/>
            <a:stretch>
              <a:fillRect/>
            </a:stretch>
          </p:blipFill>
          <p:spPr>
            <a:xfrm>
              <a:off x="2374980" y="2129106"/>
              <a:ext cx="898803" cy="817581"/>
            </a:xfrm>
            <a:prstGeom prst="rect">
              <a:avLst/>
            </a:prstGeom>
          </p:spPr>
        </p:pic>
        <p:pic>
          <p:nvPicPr>
            <p:cNvPr id="36" name="Picture 35"/>
            <p:cNvPicPr>
              <a:picLocks noChangeAspect="1"/>
            </p:cNvPicPr>
            <p:nvPr/>
          </p:nvPicPr>
          <p:blipFill>
            <a:blip r:embed="rId4"/>
            <a:stretch>
              <a:fillRect/>
            </a:stretch>
          </p:blipFill>
          <p:spPr>
            <a:xfrm>
              <a:off x="5394581" y="1318002"/>
              <a:ext cx="898803" cy="817581"/>
            </a:xfrm>
            <a:prstGeom prst="rect">
              <a:avLst/>
            </a:prstGeom>
          </p:spPr>
        </p:pic>
        <p:pic>
          <p:nvPicPr>
            <p:cNvPr id="37" name="Picture 36"/>
            <p:cNvPicPr>
              <a:picLocks noChangeAspect="1"/>
            </p:cNvPicPr>
            <p:nvPr/>
          </p:nvPicPr>
          <p:blipFill>
            <a:blip r:embed="rId4"/>
            <a:stretch>
              <a:fillRect/>
            </a:stretch>
          </p:blipFill>
          <p:spPr>
            <a:xfrm>
              <a:off x="6680322" y="5719942"/>
              <a:ext cx="898803" cy="817581"/>
            </a:xfrm>
            <a:prstGeom prst="rect">
              <a:avLst/>
            </a:prstGeom>
          </p:spPr>
        </p:pic>
        <p:pic>
          <p:nvPicPr>
            <p:cNvPr id="38" name="Picture 37"/>
            <p:cNvPicPr>
              <a:picLocks noChangeAspect="1"/>
            </p:cNvPicPr>
            <p:nvPr/>
          </p:nvPicPr>
          <p:blipFill>
            <a:blip r:embed="rId4"/>
            <a:stretch>
              <a:fillRect/>
            </a:stretch>
          </p:blipFill>
          <p:spPr>
            <a:xfrm>
              <a:off x="3292102" y="432296"/>
              <a:ext cx="898803" cy="817581"/>
            </a:xfrm>
            <a:prstGeom prst="rect">
              <a:avLst/>
            </a:prstGeom>
          </p:spPr>
        </p:pic>
        <p:pic>
          <p:nvPicPr>
            <p:cNvPr id="39" name="Picture 38"/>
            <p:cNvPicPr>
              <a:picLocks noChangeAspect="1"/>
            </p:cNvPicPr>
            <p:nvPr/>
          </p:nvPicPr>
          <p:blipFill>
            <a:blip r:embed="rId4"/>
            <a:stretch>
              <a:fillRect/>
            </a:stretch>
          </p:blipFill>
          <p:spPr>
            <a:xfrm>
              <a:off x="9380228" y="228141"/>
              <a:ext cx="898803" cy="817581"/>
            </a:xfrm>
            <a:prstGeom prst="rect">
              <a:avLst/>
            </a:prstGeom>
          </p:spPr>
        </p:pic>
        <p:pic>
          <p:nvPicPr>
            <p:cNvPr id="40" name="Picture 39"/>
            <p:cNvPicPr>
              <a:picLocks noChangeAspect="1"/>
            </p:cNvPicPr>
            <p:nvPr/>
          </p:nvPicPr>
          <p:blipFill>
            <a:blip r:embed="rId4"/>
            <a:stretch>
              <a:fillRect/>
            </a:stretch>
          </p:blipFill>
          <p:spPr>
            <a:xfrm>
              <a:off x="4775341" y="5853930"/>
              <a:ext cx="898803" cy="817581"/>
            </a:xfrm>
            <a:prstGeom prst="rect">
              <a:avLst/>
            </a:prstGeom>
          </p:spPr>
        </p:pic>
        <p:pic>
          <p:nvPicPr>
            <p:cNvPr id="41" name="Picture 40"/>
            <p:cNvPicPr>
              <a:picLocks noChangeAspect="1"/>
            </p:cNvPicPr>
            <p:nvPr/>
          </p:nvPicPr>
          <p:blipFill>
            <a:blip r:embed="rId4"/>
            <a:stretch>
              <a:fillRect/>
            </a:stretch>
          </p:blipFill>
          <p:spPr>
            <a:xfrm>
              <a:off x="6799484" y="384822"/>
              <a:ext cx="898803" cy="817581"/>
            </a:xfrm>
            <a:prstGeom prst="rect">
              <a:avLst/>
            </a:prstGeom>
          </p:spPr>
        </p:pic>
        <p:pic>
          <p:nvPicPr>
            <p:cNvPr id="42" name="Picture 41"/>
            <p:cNvPicPr>
              <a:picLocks noChangeAspect="1"/>
            </p:cNvPicPr>
            <p:nvPr/>
          </p:nvPicPr>
          <p:blipFill>
            <a:blip r:embed="rId4"/>
            <a:stretch>
              <a:fillRect/>
            </a:stretch>
          </p:blipFill>
          <p:spPr>
            <a:xfrm>
              <a:off x="10364329" y="5879952"/>
              <a:ext cx="898803" cy="817581"/>
            </a:xfrm>
            <a:prstGeom prst="rect">
              <a:avLst/>
            </a:prstGeom>
          </p:spPr>
        </p:pic>
        <p:pic>
          <p:nvPicPr>
            <p:cNvPr id="43" name="Picture 42"/>
            <p:cNvPicPr>
              <a:picLocks noChangeAspect="1"/>
            </p:cNvPicPr>
            <p:nvPr/>
          </p:nvPicPr>
          <p:blipFill>
            <a:blip r:embed="rId9"/>
            <a:stretch>
              <a:fillRect/>
            </a:stretch>
          </p:blipFill>
          <p:spPr>
            <a:xfrm>
              <a:off x="8254398" y="5860592"/>
              <a:ext cx="1265421" cy="708186"/>
            </a:xfrm>
            <a:prstGeom prst="rect">
              <a:avLst/>
            </a:prstGeom>
          </p:spPr>
        </p:pic>
        <p:pic>
          <p:nvPicPr>
            <p:cNvPr id="47" name="Picture 46"/>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93162" y="270590"/>
              <a:ext cx="898780" cy="816483"/>
            </a:xfrm>
            <a:prstGeom prst="rect">
              <a:avLst/>
            </a:prstGeom>
          </p:spPr>
        </p:pic>
        <p:pic>
          <p:nvPicPr>
            <p:cNvPr id="48" name="Picture 47"/>
            <p:cNvPicPr>
              <a:picLocks noChangeAspect="1"/>
            </p:cNvPicPr>
            <p:nvPr/>
          </p:nvPicPr>
          <p:blipFill>
            <a:blip r:embed="rId15">
              <a:extLst>
                <a:ext uri="{BEBA8EAE-BF5A-486C-A8C5-ECC9F3942E4B}">
                  <a14:imgProps xmlns:a14="http://schemas.microsoft.com/office/drawing/2010/main">
                    <a14:imgLayer r:embed="rId6">
                      <a14:imgEffect>
                        <a14:artisticMarker/>
                      </a14:imgEffect>
                    </a14:imgLayer>
                  </a14:imgProps>
                </a:ext>
              </a:extLst>
            </a:blip>
            <a:stretch>
              <a:fillRect/>
            </a:stretch>
          </p:blipFill>
          <p:spPr>
            <a:xfrm>
              <a:off x="1301496" y="2614994"/>
              <a:ext cx="898803" cy="817581"/>
            </a:xfrm>
            <a:prstGeom prst="rect">
              <a:avLst/>
            </a:prstGeom>
          </p:spPr>
        </p:pic>
        <p:pic>
          <p:nvPicPr>
            <p:cNvPr id="50" name="Picture 4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76753" y="4588469"/>
              <a:ext cx="1263514" cy="707525"/>
            </a:xfrm>
            <a:prstGeom prst="rect">
              <a:avLst/>
            </a:prstGeom>
          </p:spPr>
        </p:pic>
        <p:pic>
          <p:nvPicPr>
            <p:cNvPr id="51" name="Picture 50"/>
            <p:cNvPicPr>
              <a:picLocks noChangeAspect="1"/>
            </p:cNvPicPr>
            <p:nvPr/>
          </p:nvPicPr>
          <p:blipFill>
            <a:blip r:embed="rId4"/>
            <a:stretch>
              <a:fillRect/>
            </a:stretch>
          </p:blipFill>
          <p:spPr>
            <a:xfrm>
              <a:off x="10935080" y="551773"/>
              <a:ext cx="898803" cy="817581"/>
            </a:xfrm>
            <a:prstGeom prst="rect">
              <a:avLst/>
            </a:prstGeom>
          </p:spPr>
        </p:pic>
        <p:pic>
          <p:nvPicPr>
            <p:cNvPr id="52" name="Picture 51"/>
            <p:cNvPicPr>
              <a:picLocks noChangeAspect="1"/>
            </p:cNvPicPr>
            <p:nvPr/>
          </p:nvPicPr>
          <p:blipFill>
            <a:blip r:embed="rId4"/>
            <a:stretch>
              <a:fillRect/>
            </a:stretch>
          </p:blipFill>
          <p:spPr>
            <a:xfrm>
              <a:off x="11104510" y="2410575"/>
              <a:ext cx="898803" cy="817581"/>
            </a:xfrm>
            <a:prstGeom prst="rect">
              <a:avLst/>
            </a:prstGeom>
          </p:spPr>
        </p:pic>
        <p:pic>
          <p:nvPicPr>
            <p:cNvPr id="53" name="Picture 52"/>
            <p:cNvPicPr>
              <a:picLocks noChangeAspect="1"/>
            </p:cNvPicPr>
            <p:nvPr/>
          </p:nvPicPr>
          <p:blipFill>
            <a:blip r:embed="rId4"/>
            <a:stretch>
              <a:fillRect/>
            </a:stretch>
          </p:blipFill>
          <p:spPr>
            <a:xfrm>
              <a:off x="6778892" y="4071411"/>
              <a:ext cx="898803" cy="817581"/>
            </a:xfrm>
            <a:prstGeom prst="rect">
              <a:avLst/>
            </a:prstGeom>
          </p:spPr>
        </p:pic>
        <p:pic>
          <p:nvPicPr>
            <p:cNvPr id="54" name="Picture 53"/>
            <p:cNvPicPr>
              <a:picLocks noChangeAspect="1"/>
            </p:cNvPicPr>
            <p:nvPr/>
          </p:nvPicPr>
          <p:blipFill>
            <a:blip r:embed="rId4"/>
            <a:stretch>
              <a:fillRect/>
            </a:stretch>
          </p:blipFill>
          <p:spPr>
            <a:xfrm>
              <a:off x="2406482" y="5870846"/>
              <a:ext cx="898803" cy="817581"/>
            </a:xfrm>
            <a:prstGeom prst="rect">
              <a:avLst/>
            </a:prstGeom>
          </p:spPr>
        </p:pic>
        <p:pic>
          <p:nvPicPr>
            <p:cNvPr id="55" name="Picture 54"/>
            <p:cNvPicPr>
              <a:picLocks noChangeAspect="1"/>
            </p:cNvPicPr>
            <p:nvPr/>
          </p:nvPicPr>
          <p:blipFill>
            <a:blip r:embed="rId9"/>
            <a:stretch>
              <a:fillRect/>
            </a:stretch>
          </p:blipFill>
          <p:spPr>
            <a:xfrm>
              <a:off x="5564589" y="5901255"/>
              <a:ext cx="1265421" cy="708186"/>
            </a:xfrm>
            <a:prstGeom prst="rect">
              <a:avLst/>
            </a:prstGeom>
          </p:spPr>
        </p:pic>
        <p:pic>
          <p:nvPicPr>
            <p:cNvPr id="56" name="Picture 55"/>
            <p:cNvPicPr>
              <a:picLocks noChangeAspect="1"/>
            </p:cNvPicPr>
            <p:nvPr/>
          </p:nvPicPr>
          <p:blipFill>
            <a:blip r:embed="rId9"/>
            <a:stretch>
              <a:fillRect/>
            </a:stretch>
          </p:blipFill>
          <p:spPr>
            <a:xfrm>
              <a:off x="7471572" y="858264"/>
              <a:ext cx="1265421" cy="708186"/>
            </a:xfrm>
            <a:prstGeom prst="rect">
              <a:avLst/>
            </a:prstGeom>
          </p:spPr>
        </p:pic>
        <p:pic>
          <p:nvPicPr>
            <p:cNvPr id="45" name="Picture 44"/>
            <p:cNvPicPr>
              <a:picLocks noChangeAspect="1"/>
            </p:cNvPicPr>
            <p:nvPr/>
          </p:nvPicPr>
          <p:blipFill>
            <a:blip r:embed="rId9"/>
            <a:stretch>
              <a:fillRect/>
            </a:stretch>
          </p:blipFill>
          <p:spPr>
            <a:xfrm>
              <a:off x="10372941" y="1000002"/>
              <a:ext cx="1265421" cy="708186"/>
            </a:xfrm>
            <a:prstGeom prst="rect">
              <a:avLst/>
            </a:prstGeom>
          </p:spPr>
        </p:pic>
        <p:pic>
          <p:nvPicPr>
            <p:cNvPr id="46" name="Picture 45"/>
            <p:cNvPicPr>
              <a:picLocks noChangeAspect="1"/>
            </p:cNvPicPr>
            <p:nvPr/>
          </p:nvPicPr>
          <p:blipFill>
            <a:blip r:embed="rId9"/>
            <a:stretch>
              <a:fillRect/>
            </a:stretch>
          </p:blipFill>
          <p:spPr>
            <a:xfrm>
              <a:off x="1919924" y="88707"/>
              <a:ext cx="1265421" cy="708186"/>
            </a:xfrm>
            <a:prstGeom prst="rect">
              <a:avLst/>
            </a:prstGeom>
          </p:spPr>
        </p:pic>
      </p:grpSp>
      <p:pic>
        <p:nvPicPr>
          <p:cNvPr id="68" name="Picture 6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grpSp>
        <p:nvGrpSpPr>
          <p:cNvPr id="70" name="X"/>
          <p:cNvGrpSpPr/>
          <p:nvPr/>
        </p:nvGrpSpPr>
        <p:grpSpPr>
          <a:xfrm>
            <a:off x="1190833" y="975291"/>
            <a:ext cx="9924845" cy="4863460"/>
            <a:chOff x="1190833" y="975291"/>
            <a:chExt cx="9924845" cy="4863460"/>
          </a:xfrm>
        </p:grpSpPr>
        <p:pic>
          <p:nvPicPr>
            <p:cNvPr id="58" name="Picture 5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6504152" y="5321174"/>
              <a:ext cx="504209" cy="517577"/>
            </a:xfrm>
            <a:prstGeom prst="rect">
              <a:avLst/>
            </a:prstGeom>
          </p:spPr>
        </p:pic>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271070" y="4555763"/>
              <a:ext cx="504209" cy="517577"/>
            </a:xfrm>
            <a:prstGeom prst="rect">
              <a:avLst/>
            </a:prstGeom>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90833" y="5169909"/>
              <a:ext cx="504802" cy="518186"/>
            </a:xfrm>
            <a:prstGeom prst="rect">
              <a:avLst/>
            </a:prstGeom>
          </p:spPr>
        </p:pic>
        <p:pic>
          <p:nvPicPr>
            <p:cNvPr id="61" name="Picture 6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4665826" y="2533104"/>
              <a:ext cx="504802" cy="518186"/>
            </a:xfrm>
            <a:prstGeom prst="rect">
              <a:avLst/>
            </a:prstGeom>
          </p:spPr>
        </p:pic>
        <p:pic>
          <p:nvPicPr>
            <p:cNvPr id="62" name="Picture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6464612" y="1995388"/>
              <a:ext cx="504802" cy="518186"/>
            </a:xfrm>
            <a:prstGeom prst="rect">
              <a:avLst/>
            </a:prstGeom>
          </p:spPr>
        </p:pic>
        <p:pic>
          <p:nvPicPr>
            <p:cNvPr id="63" name="Picture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616338" y="975291"/>
              <a:ext cx="504802" cy="518186"/>
            </a:xfrm>
            <a:prstGeom prst="rect">
              <a:avLst/>
            </a:prstGeom>
          </p:spPr>
        </p:pic>
        <p:pic>
          <p:nvPicPr>
            <p:cNvPr id="64" name="Picture 6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9649312" y="1147957"/>
              <a:ext cx="504802" cy="518186"/>
            </a:xfrm>
            <a:prstGeom prst="rect">
              <a:avLst/>
            </a:prstGeom>
          </p:spPr>
        </p:pic>
        <p:pic>
          <p:nvPicPr>
            <p:cNvPr id="65" name="Picture 6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0611469" y="3705767"/>
              <a:ext cx="504209" cy="517577"/>
            </a:xfrm>
            <a:prstGeom prst="rect">
              <a:avLst/>
            </a:prstGeom>
          </p:spPr>
        </p:pic>
        <p:pic>
          <p:nvPicPr>
            <p:cNvPr id="66" name="Picture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6051921" y="3393120"/>
              <a:ext cx="504802" cy="518186"/>
            </a:xfrm>
            <a:prstGeom prst="rect">
              <a:avLst/>
            </a:prstGeom>
          </p:spPr>
        </p:pic>
        <p:pic>
          <p:nvPicPr>
            <p:cNvPr id="69" name="Picture 6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99500" y="3617741"/>
              <a:ext cx="504802" cy="518186"/>
            </a:xfrm>
            <a:prstGeom prst="rect">
              <a:avLst/>
            </a:prstGeom>
          </p:spPr>
        </p:pic>
      </p:grpSp>
    </p:spTree>
    <p:extLst>
      <p:ext uri="{BB962C8B-B14F-4D97-AF65-F5344CB8AC3E}">
        <p14:creationId xmlns:p14="http://schemas.microsoft.com/office/powerpoint/2010/main" val="28362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16</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flowchart: approach</a:t>
            </a:r>
          </a:p>
        </p:txBody>
      </p:sp>
      <p:sp>
        <p:nvSpPr>
          <p:cNvPr id="8" name="Text Placeholder 3">
            <a:extLst>
              <a:ext uri="{FF2B5EF4-FFF2-40B4-BE49-F238E27FC236}">
                <a16:creationId xmlns:a16="http://schemas.microsoft.com/office/drawing/2014/main" id="{D202F74D-C831-42FE-9910-651312DDB95B}"/>
              </a:ext>
            </a:extLst>
          </p:cNvPr>
          <p:cNvSpPr>
            <a:spLocks noGrp="1"/>
          </p:cNvSpPr>
          <p:nvPr>
            <p:ph type="body" sz="half" idx="4294967295"/>
          </p:nvPr>
        </p:nvSpPr>
        <p:spPr>
          <a:xfrm>
            <a:off x="1313307" y="1821076"/>
            <a:ext cx="3460547" cy="4224222"/>
          </a:xfrm>
          <a:prstGeom prst="rect">
            <a:avLst/>
          </a:prstGeom>
        </p:spPr>
        <p:txBody>
          <a:bodyPr>
            <a:normAutofit fontScale="70000" lnSpcReduction="20000"/>
          </a:bodyPr>
          <a:lstStyle/>
          <a:p>
            <a:pPr marL="0" indent="0" algn="ctr">
              <a:buNone/>
            </a:pPr>
            <a:r>
              <a:rPr lang="en-US" sz="4000" b="1" dirty="0">
                <a:solidFill>
                  <a:schemeClr val="bg1"/>
                </a:solidFill>
                <a:cs typeface="Arial" panose="020B0604020202020204" pitchFamily="34" charset="0"/>
              </a:rPr>
              <a:t>What questions should be asked?</a:t>
            </a:r>
          </a:p>
          <a:p>
            <a:pPr marL="0" indent="0" algn="ctr" fontAlgn="base">
              <a:buNone/>
            </a:pPr>
            <a:endParaRPr lang="en-US" sz="1000" dirty="0">
              <a:solidFill>
                <a:schemeClr val="bg1"/>
              </a:solidFill>
              <a:cs typeface="Arial" panose="020B0604020202020204" pitchFamily="34" charset="0"/>
            </a:endParaRPr>
          </a:p>
          <a:p>
            <a:pPr marL="0" indent="0" algn="ctr" fontAlgn="base">
              <a:buNone/>
            </a:pPr>
            <a:r>
              <a:rPr lang="en-US" sz="4100" dirty="0">
                <a:solidFill>
                  <a:schemeClr val="bg1"/>
                </a:solidFill>
                <a:cs typeface="Arial" panose="020B0604020202020204" pitchFamily="34" charset="0"/>
              </a:rPr>
              <a:t>Required Retention?</a:t>
            </a:r>
          </a:p>
          <a:p>
            <a:pPr marL="0" indent="0" algn="ctr" fontAlgn="base">
              <a:buNone/>
            </a:pPr>
            <a:r>
              <a:rPr lang="en-US" sz="4100" dirty="0">
                <a:solidFill>
                  <a:schemeClr val="bg1"/>
                </a:solidFill>
                <a:cs typeface="Arial" panose="020B0604020202020204" pitchFamily="34" charset="0"/>
              </a:rPr>
              <a:t>Restricted Data?</a:t>
            </a:r>
          </a:p>
          <a:p>
            <a:pPr marL="0" indent="0" algn="ctr" fontAlgn="base">
              <a:buNone/>
            </a:pPr>
            <a:r>
              <a:rPr lang="en-US" sz="4100" dirty="0">
                <a:solidFill>
                  <a:schemeClr val="bg1"/>
                </a:solidFill>
                <a:cs typeface="Arial" panose="020B0604020202020204" pitchFamily="34" charset="0"/>
              </a:rPr>
              <a:t>Transactional?</a:t>
            </a:r>
          </a:p>
          <a:p>
            <a:pPr marL="0" indent="0" algn="ctr" fontAlgn="base">
              <a:buNone/>
            </a:pPr>
            <a:r>
              <a:rPr lang="en-US" sz="4100" dirty="0">
                <a:solidFill>
                  <a:schemeClr val="bg1"/>
                </a:solidFill>
                <a:cs typeface="Arial" panose="020B0604020202020204" pitchFamily="34" charset="0"/>
              </a:rPr>
              <a:t>Off-Network Access?</a:t>
            </a:r>
          </a:p>
          <a:p>
            <a:pPr marL="0" indent="0" algn="ctr" fontAlgn="base">
              <a:buNone/>
            </a:pPr>
            <a:r>
              <a:rPr lang="en-US" sz="4100" dirty="0">
                <a:solidFill>
                  <a:schemeClr val="bg1"/>
                </a:solidFill>
                <a:cs typeface="Arial" panose="020B0604020202020204" pitchFamily="34" charset="0"/>
              </a:rPr>
              <a:t>Essential?</a:t>
            </a:r>
            <a:endParaRPr lang="en-US" sz="4000" b="1" dirty="0">
              <a:solidFill>
                <a:schemeClr val="bg1"/>
              </a:solidFill>
              <a:cs typeface="Arial" panose="020B0604020202020204" pitchFamily="34" charset="0"/>
            </a:endParaRPr>
          </a:p>
        </p:txBody>
      </p:sp>
      <p:sp>
        <p:nvSpPr>
          <p:cNvPr id="9" name="TextBox 8"/>
          <p:cNvSpPr txBox="1"/>
          <p:nvPr/>
        </p:nvSpPr>
        <p:spPr>
          <a:xfrm>
            <a:off x="8294611" y="1879928"/>
            <a:ext cx="2601071" cy="4193456"/>
          </a:xfrm>
          <a:prstGeom prst="rect">
            <a:avLst/>
          </a:prstGeom>
          <a:noFill/>
        </p:spPr>
        <p:txBody>
          <a:bodyPr wrap="square" numCol="2" rtlCol="0">
            <a:spAutoFit/>
          </a:bodyPr>
          <a:lstStyle/>
          <a:p>
            <a:r>
              <a:rPr lang="en-US" sz="1050" dirty="0">
                <a:solidFill>
                  <a:srgbClr val="FF0000"/>
                </a:solidFill>
              </a:rPr>
              <a:t>But NOT:</a:t>
            </a:r>
          </a:p>
          <a:p>
            <a:r>
              <a:rPr lang="en-US" sz="1200" dirty="0">
                <a:solidFill>
                  <a:schemeClr val="bg1"/>
                </a:solidFill>
              </a:rPr>
              <a:t>Transferrable to a new person</a:t>
            </a:r>
          </a:p>
          <a:p>
            <a:endParaRPr lang="en-US" sz="800" dirty="0">
              <a:solidFill>
                <a:schemeClr val="bg1"/>
              </a:solidFill>
            </a:endParaRPr>
          </a:p>
          <a:p>
            <a:r>
              <a:rPr lang="en-US" sz="1200" dirty="0">
                <a:solidFill>
                  <a:schemeClr val="bg1"/>
                </a:solidFill>
              </a:rPr>
              <a:t>URL not static, new URL for each new version; changes with different security settings</a:t>
            </a:r>
          </a:p>
          <a:p>
            <a:endParaRPr lang="en-US" sz="800" dirty="0">
              <a:solidFill>
                <a:schemeClr val="bg1"/>
              </a:solidFill>
            </a:endParaRPr>
          </a:p>
          <a:p>
            <a:r>
              <a:rPr lang="en-US" sz="1200" dirty="0">
                <a:solidFill>
                  <a:schemeClr val="bg1"/>
                </a:solidFill>
              </a:rPr>
              <a:t>Ever changing and no transparency about updates</a:t>
            </a:r>
          </a:p>
          <a:p>
            <a:endParaRPr lang="en-US" sz="800" dirty="0">
              <a:solidFill>
                <a:schemeClr val="bg1"/>
              </a:solidFill>
            </a:endParaRPr>
          </a:p>
          <a:p>
            <a:r>
              <a:rPr lang="en-US" sz="1200" dirty="0">
                <a:solidFill>
                  <a:schemeClr val="bg1"/>
                </a:solidFill>
              </a:rPr>
              <a:t>No Boolean searching/ Metadata tagging</a:t>
            </a:r>
          </a:p>
          <a:p>
            <a:endParaRPr lang="en-US" sz="800" dirty="0">
              <a:solidFill>
                <a:schemeClr val="bg1"/>
              </a:solidFill>
            </a:endParaRPr>
          </a:p>
          <a:p>
            <a:r>
              <a:rPr lang="en-US" sz="1200" dirty="0">
                <a:solidFill>
                  <a:schemeClr val="bg1"/>
                </a:solidFill>
              </a:rPr>
              <a:t>Difficult to manage permissions and security - too easy to share</a:t>
            </a:r>
          </a:p>
          <a:p>
            <a:endParaRPr lang="en-US" sz="800" dirty="0">
              <a:solidFill>
                <a:schemeClr val="bg1"/>
              </a:solidFill>
            </a:endParaRPr>
          </a:p>
          <a:p>
            <a:r>
              <a:rPr lang="en-US" sz="1200" dirty="0">
                <a:solidFill>
                  <a:schemeClr val="bg1"/>
                </a:solidFill>
              </a:rPr>
              <a:t>Difficult to know what is the authoritative file</a:t>
            </a:r>
          </a:p>
          <a:p>
            <a:endParaRPr lang="en-US" sz="800" dirty="0">
              <a:solidFill>
                <a:schemeClr val="bg1"/>
              </a:solidFill>
            </a:endParaRPr>
          </a:p>
          <a:p>
            <a:r>
              <a:rPr lang="en-US" sz="1200" dirty="0">
                <a:solidFill>
                  <a:schemeClr val="bg1"/>
                </a:solidFill>
              </a:rPr>
              <a:t>Requires download to move into other systems/no bulk export</a:t>
            </a:r>
          </a:p>
          <a:p>
            <a:endParaRPr lang="en-US" sz="800" dirty="0">
              <a:solidFill>
                <a:schemeClr val="bg1"/>
              </a:solidFill>
            </a:endParaRPr>
          </a:p>
          <a:p>
            <a:r>
              <a:rPr lang="en-US" sz="1200" dirty="0">
                <a:solidFill>
                  <a:schemeClr val="bg1"/>
                </a:solidFill>
              </a:rPr>
              <a:t>Version control very; not available in Forms at all</a:t>
            </a:r>
          </a:p>
          <a:p>
            <a:endParaRPr lang="en-US" sz="800" dirty="0">
              <a:solidFill>
                <a:schemeClr val="bg1"/>
              </a:solidFill>
            </a:endParaRPr>
          </a:p>
          <a:p>
            <a:r>
              <a:rPr lang="en-US" sz="1200" dirty="0">
                <a:solidFill>
                  <a:schemeClr val="bg1"/>
                </a:solidFill>
              </a:rPr>
              <a:t>Can’t export comments</a:t>
            </a:r>
          </a:p>
          <a:p>
            <a:endParaRPr lang="en-US" sz="800" dirty="0">
              <a:solidFill>
                <a:schemeClr val="bg1"/>
              </a:solidFill>
            </a:endParaRPr>
          </a:p>
          <a:p>
            <a:r>
              <a:rPr lang="en-US" sz="1200" dirty="0">
                <a:solidFill>
                  <a:schemeClr val="bg1"/>
                </a:solidFill>
              </a:rPr>
              <a:t>No way to lock down hierarchy</a:t>
            </a:r>
          </a:p>
          <a:p>
            <a:br>
              <a:rPr lang="en-US" sz="1050" dirty="0">
                <a:solidFill>
                  <a:schemeClr val="bg1"/>
                </a:solidFill>
              </a:rPr>
            </a:br>
            <a:r>
              <a:rPr lang="en-US" sz="1200" dirty="0">
                <a:solidFill>
                  <a:schemeClr val="bg1"/>
                </a:solidFill>
              </a:rPr>
              <a:t>No retention capability</a:t>
            </a:r>
            <a:endParaRPr lang="en-US" sz="1050" dirty="0">
              <a:solidFill>
                <a:schemeClr val="bg1"/>
              </a:solidFill>
            </a:endParaRPr>
          </a:p>
          <a:p>
            <a:br>
              <a:rPr lang="en-US" sz="1050" dirty="0">
                <a:solidFill>
                  <a:schemeClr val="bg1"/>
                </a:solidFill>
              </a:rPr>
            </a:br>
            <a:r>
              <a:rPr lang="en-US" sz="1200" dirty="0">
                <a:solidFill>
                  <a:schemeClr val="bg1"/>
                </a:solidFill>
              </a:rPr>
              <a:t>Files into unorganized Drive by default</a:t>
            </a:r>
          </a:p>
        </p:txBody>
      </p:sp>
      <p:sp>
        <p:nvSpPr>
          <p:cNvPr id="10" name="TextBox 9"/>
          <p:cNvSpPr txBox="1"/>
          <p:nvPr/>
        </p:nvSpPr>
        <p:spPr>
          <a:xfrm>
            <a:off x="4969615" y="1366680"/>
            <a:ext cx="6259286" cy="523220"/>
          </a:xfrm>
          <a:prstGeom prst="rect">
            <a:avLst/>
          </a:prstGeom>
          <a:noFill/>
        </p:spPr>
        <p:txBody>
          <a:bodyPr wrap="square" rtlCol="0">
            <a:spAutoFit/>
          </a:bodyPr>
          <a:lstStyle/>
          <a:p>
            <a:pPr algn="ctr"/>
            <a:r>
              <a:rPr lang="en-US" sz="2800" dirty="0">
                <a:ln w="0"/>
                <a:solidFill>
                  <a:schemeClr val="bg1"/>
                </a:solidFill>
                <a:effectLst>
                  <a:outerShdw blurRad="38100" dist="25400" dir="5400000" algn="ctr" rotWithShape="0">
                    <a:srgbClr val="6E747A">
                      <a:alpha val="43000"/>
                    </a:srgbClr>
                  </a:outerShdw>
                </a:effectLst>
              </a:rPr>
              <a:t>Google Suite Capabilities</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4403" y="5356059"/>
            <a:ext cx="723722" cy="1054429"/>
          </a:xfrm>
          <a:prstGeom prst="rect">
            <a:avLst/>
          </a:prstGeom>
        </p:spPr>
      </p:pic>
      <p:sp>
        <p:nvSpPr>
          <p:cNvPr id="2" name="TextBox 1"/>
          <p:cNvSpPr txBox="1"/>
          <p:nvPr/>
        </p:nvSpPr>
        <p:spPr>
          <a:xfrm>
            <a:off x="4969615" y="1876910"/>
            <a:ext cx="1765177" cy="3970318"/>
          </a:xfrm>
          <a:prstGeom prst="rect">
            <a:avLst/>
          </a:prstGeom>
          <a:noFill/>
        </p:spPr>
        <p:txBody>
          <a:bodyPr wrap="square" rtlCol="0">
            <a:spAutoFit/>
          </a:bodyPr>
          <a:lstStyle/>
          <a:p>
            <a:pPr algn="ctr"/>
            <a:r>
              <a:rPr lang="en-US" sz="1200" dirty="0">
                <a:solidFill>
                  <a:schemeClr val="bg1"/>
                </a:solidFill>
              </a:rPr>
              <a:t>Keyword searching on titles</a:t>
            </a:r>
          </a:p>
          <a:p>
            <a:pPr algn="ctr"/>
            <a:endParaRPr lang="en-US" sz="1200" dirty="0">
              <a:solidFill>
                <a:schemeClr val="bg1"/>
              </a:solidFill>
            </a:endParaRPr>
          </a:p>
          <a:p>
            <a:pPr algn="ctr"/>
            <a:r>
              <a:rPr lang="en-US" sz="1200" dirty="0">
                <a:solidFill>
                  <a:schemeClr val="bg1"/>
                </a:solidFill>
              </a:rPr>
              <a:t>Ability to create folders for documents</a:t>
            </a:r>
          </a:p>
          <a:p>
            <a:pPr algn="ctr"/>
            <a:endParaRPr lang="en-US" sz="1200" dirty="0">
              <a:solidFill>
                <a:schemeClr val="bg1"/>
              </a:solidFill>
            </a:endParaRPr>
          </a:p>
          <a:p>
            <a:pPr algn="ctr"/>
            <a:r>
              <a:rPr lang="en-US" sz="1200" dirty="0">
                <a:solidFill>
                  <a:schemeClr val="bg1"/>
                </a:solidFill>
              </a:rPr>
              <a:t>Synch Collaboration</a:t>
            </a:r>
          </a:p>
          <a:p>
            <a:pPr algn="ctr"/>
            <a:endParaRPr lang="en-US" sz="1200" dirty="0">
              <a:solidFill>
                <a:schemeClr val="bg1"/>
              </a:solidFill>
            </a:endParaRPr>
          </a:p>
          <a:p>
            <a:pPr algn="ctr"/>
            <a:r>
              <a:rPr lang="en-US" sz="1200" dirty="0">
                <a:solidFill>
                  <a:schemeClr val="bg1"/>
                </a:solidFill>
              </a:rPr>
              <a:t>Owned by 1 person </a:t>
            </a:r>
          </a:p>
          <a:p>
            <a:pPr algn="ctr"/>
            <a:endParaRPr lang="en-US" sz="1200" dirty="0">
              <a:solidFill>
                <a:schemeClr val="bg1"/>
              </a:solidFill>
            </a:endParaRPr>
          </a:p>
          <a:p>
            <a:pPr algn="ctr"/>
            <a:r>
              <a:rPr lang="en-US" sz="1200" dirty="0">
                <a:solidFill>
                  <a:schemeClr val="bg1"/>
                </a:solidFill>
              </a:rPr>
              <a:t>Search by: Modified, Shared With, Title, Date Created/Shared/Modified, Creator, Type, Location, Item Name (within the file itself), Suggestions/Action Items</a:t>
            </a:r>
          </a:p>
          <a:p>
            <a:pPr algn="ctr"/>
            <a:endParaRPr lang="en-US" sz="1200" dirty="0">
              <a:solidFill>
                <a:schemeClr val="bg1"/>
              </a:solidFill>
            </a:endParaRPr>
          </a:p>
          <a:p>
            <a:pPr algn="ctr"/>
            <a:r>
              <a:rPr lang="en-US" sz="1200" dirty="0">
                <a:solidFill>
                  <a:schemeClr val="bg1"/>
                </a:solidFill>
              </a:rPr>
              <a:t>Priorities Section - Grouping files by separate workspaces</a:t>
            </a:r>
          </a:p>
        </p:txBody>
      </p:sp>
      <p:sp>
        <p:nvSpPr>
          <p:cNvPr id="16" name="TextBox 15"/>
          <p:cNvSpPr txBox="1"/>
          <p:nvPr/>
        </p:nvSpPr>
        <p:spPr>
          <a:xfrm>
            <a:off x="6500287" y="1879928"/>
            <a:ext cx="1642596" cy="3416320"/>
          </a:xfrm>
          <a:prstGeom prst="rect">
            <a:avLst/>
          </a:prstGeom>
          <a:noFill/>
        </p:spPr>
        <p:txBody>
          <a:bodyPr wrap="square" rtlCol="0">
            <a:spAutoFit/>
          </a:bodyPr>
          <a:lstStyle/>
          <a:p>
            <a:pPr algn="ctr"/>
            <a:r>
              <a:rPr lang="en-US" sz="1200" dirty="0">
                <a:solidFill>
                  <a:schemeClr val="bg1"/>
                </a:solidFill>
              </a:rPr>
              <a:t>Add/Assign action items to people</a:t>
            </a:r>
          </a:p>
          <a:p>
            <a:pPr algn="ctr"/>
            <a:endParaRPr lang="en-US" sz="1200" dirty="0">
              <a:solidFill>
                <a:schemeClr val="bg1"/>
              </a:solidFill>
            </a:endParaRPr>
          </a:p>
          <a:p>
            <a:pPr algn="ctr"/>
            <a:r>
              <a:rPr lang="en-US" sz="1200" dirty="0">
                <a:solidFill>
                  <a:schemeClr val="bg1"/>
                </a:solidFill>
              </a:rPr>
              <a:t>Integrations with Calendar and other G Suite Apps</a:t>
            </a:r>
          </a:p>
          <a:p>
            <a:pPr algn="ctr"/>
            <a:endParaRPr lang="en-US" sz="1200" dirty="0">
              <a:solidFill>
                <a:schemeClr val="bg1"/>
              </a:solidFill>
            </a:endParaRPr>
          </a:p>
          <a:p>
            <a:pPr algn="ctr"/>
            <a:r>
              <a:rPr lang="en-US" sz="1200" dirty="0">
                <a:solidFill>
                  <a:schemeClr val="bg1"/>
                </a:solidFill>
              </a:rPr>
              <a:t>Sharing via URL</a:t>
            </a:r>
          </a:p>
          <a:p>
            <a:pPr algn="ctr"/>
            <a:endParaRPr lang="en-US" sz="1200" dirty="0">
              <a:solidFill>
                <a:schemeClr val="bg1"/>
              </a:solidFill>
            </a:endParaRPr>
          </a:p>
          <a:p>
            <a:pPr algn="ctr"/>
            <a:r>
              <a:rPr lang="en-US" sz="1200" dirty="0">
                <a:solidFill>
                  <a:schemeClr val="bg1"/>
                </a:solidFill>
              </a:rPr>
              <a:t>Good way to share large files without needing external FTP, Drop Box, Email, etc.</a:t>
            </a:r>
          </a:p>
          <a:p>
            <a:pPr algn="ctr"/>
            <a:endParaRPr lang="en-US" sz="1200" dirty="0">
              <a:solidFill>
                <a:schemeClr val="bg1"/>
              </a:solidFill>
            </a:endParaRPr>
          </a:p>
          <a:p>
            <a:pPr algn="ctr"/>
            <a:r>
              <a:rPr lang="en-US" sz="1200" dirty="0">
                <a:solidFill>
                  <a:schemeClr val="bg1"/>
                </a:solidFill>
              </a:rPr>
              <a:t>Auto saves to Drive</a:t>
            </a:r>
          </a:p>
          <a:p>
            <a:pPr algn="ctr"/>
            <a:endParaRPr lang="en-US" sz="1200" dirty="0">
              <a:solidFill>
                <a:schemeClr val="bg1"/>
              </a:solidFill>
            </a:endParaRPr>
          </a:p>
          <a:p>
            <a:pPr algn="ctr"/>
            <a:r>
              <a:rPr lang="en-US" sz="1200" dirty="0">
                <a:solidFill>
                  <a:schemeClr val="bg1"/>
                </a:solidFill>
              </a:rPr>
              <a:t>Ability to disable downloads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5309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17</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Flowchart: Iterations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65" y="1349315"/>
            <a:ext cx="7132193" cy="47656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418" y="1650942"/>
            <a:ext cx="5128084" cy="48823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774" y="88199"/>
            <a:ext cx="6052826" cy="597763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7574" y="618518"/>
            <a:ext cx="6158319" cy="643598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654" y="933146"/>
            <a:ext cx="5155053" cy="596260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862" y="1476764"/>
            <a:ext cx="3301097" cy="440651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15816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500"/>
                                  </p:stCondLst>
                                  <p:childTnLst>
                                    <p:animScale>
                                      <p:cBhvr>
                                        <p:cTn id="9" dur="2000" fill="hold"/>
                                        <p:tgtEl>
                                          <p:spTgt spid="8"/>
                                        </p:tgtEl>
                                      </p:cBhvr>
                                      <p:by x="50000" y="50000"/>
                                    </p:animScale>
                                  </p:childTnLst>
                                </p:cTn>
                              </p:par>
                              <p:par>
                                <p:cTn id="10" presetID="42" presetClass="path" presetSubtype="0" accel="50000" decel="50000" fill="hold" nodeType="withEffect">
                                  <p:stCondLst>
                                    <p:cond delay="0"/>
                                  </p:stCondLst>
                                  <p:childTnLst>
                                    <p:animMotion origin="layout" path="M -0.12748 0.10602 L 0.25481 -0.20625 " pathEditMode="relative" rAng="0" ptsTypes="AA">
                                      <p:cBhvr>
                                        <p:cTn id="11" dur="2000" fill="hold"/>
                                        <p:tgtEl>
                                          <p:spTgt spid="8"/>
                                        </p:tgtEl>
                                        <p:attrNameLst>
                                          <p:attrName>ppt_x</p:attrName>
                                          <p:attrName>ppt_y</p:attrName>
                                        </p:attrNameLst>
                                      </p:cBhvr>
                                      <p:rCtr x="19115" y="-15625"/>
                                    </p:animMotion>
                                  </p:childTnLst>
                                </p:cTn>
                              </p:par>
                            </p:childTnLst>
                          </p:cTn>
                        </p:par>
                        <p:par>
                          <p:cTn id="12" fill="hold">
                            <p:stCondLst>
                              <p:cond delay="250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2500"/>
                            </p:stCondLst>
                            <p:childTnLst>
                              <p:par>
                                <p:cTn id="16" presetID="6" presetClass="emph" presetSubtype="0" fill="hold" nodeType="afterEffect">
                                  <p:stCondLst>
                                    <p:cond delay="500"/>
                                  </p:stCondLst>
                                  <p:childTnLst>
                                    <p:animScale>
                                      <p:cBhvr>
                                        <p:cTn id="17" dur="2000" fill="hold"/>
                                        <p:tgtEl>
                                          <p:spTgt spid="11"/>
                                        </p:tgtEl>
                                      </p:cBhvr>
                                      <p:by x="50000" y="50000"/>
                                    </p:animScale>
                                  </p:childTnLst>
                                </p:cTn>
                              </p:par>
                              <p:par>
                                <p:cTn id="18" presetID="42" presetClass="path" presetSubtype="0" accel="50000" decel="50000" fill="hold" nodeType="withEffect">
                                  <p:stCondLst>
                                    <p:cond delay="0"/>
                                  </p:stCondLst>
                                  <p:childTnLst>
                                    <p:animMotion origin="layout" path="M 0.13229 0.03588 L -0.37148 0.07246 " pathEditMode="relative" rAng="0" ptsTypes="AA">
                                      <p:cBhvr>
                                        <p:cTn id="19" dur="2000" fill="hold"/>
                                        <p:tgtEl>
                                          <p:spTgt spid="11"/>
                                        </p:tgtEl>
                                        <p:attrNameLst>
                                          <p:attrName>ppt_x</p:attrName>
                                          <p:attrName>ppt_y</p:attrName>
                                        </p:attrNameLst>
                                      </p:cBhvr>
                                      <p:rCtr x="-25195" y="1829"/>
                                    </p:animMotion>
                                  </p:childTnLst>
                                </p:cTn>
                              </p:par>
                            </p:childTnLst>
                          </p:cTn>
                        </p:par>
                        <p:par>
                          <p:cTn id="20" fill="hold">
                            <p:stCondLst>
                              <p:cond delay="50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5000"/>
                            </p:stCondLst>
                            <p:childTnLst>
                              <p:par>
                                <p:cTn id="24" presetID="6" presetClass="emph" presetSubtype="0" fill="hold" nodeType="afterEffect">
                                  <p:stCondLst>
                                    <p:cond delay="500"/>
                                  </p:stCondLst>
                                  <p:childTnLst>
                                    <p:animScale>
                                      <p:cBhvr>
                                        <p:cTn id="25" dur="2000" fill="hold"/>
                                        <p:tgtEl>
                                          <p:spTgt spid="9"/>
                                        </p:tgtEl>
                                      </p:cBhvr>
                                      <p:by x="50000" y="50000"/>
                                    </p:animScale>
                                  </p:childTnLst>
                                </p:cTn>
                              </p:par>
                              <p:par>
                                <p:cTn id="26" presetID="42" presetClass="path" presetSubtype="0" accel="50000" decel="50000" fill="hold" nodeType="withEffect">
                                  <p:stCondLst>
                                    <p:cond delay="0"/>
                                  </p:stCondLst>
                                  <p:childTnLst>
                                    <p:animMotion origin="layout" path="M -2.70833E-6 -1.11111E-6 L 0.15456 0.20324 " pathEditMode="relative" rAng="0" ptsTypes="AA">
                                      <p:cBhvr>
                                        <p:cTn id="27" dur="2000" fill="hold"/>
                                        <p:tgtEl>
                                          <p:spTgt spid="9"/>
                                        </p:tgtEl>
                                        <p:attrNameLst>
                                          <p:attrName>ppt_x</p:attrName>
                                          <p:attrName>ppt_y</p:attrName>
                                        </p:attrNameLst>
                                      </p:cBhvr>
                                      <p:rCtr x="7721" y="10162"/>
                                    </p:animMotion>
                                  </p:childTnLst>
                                </p:cTn>
                              </p:par>
                            </p:childTnLst>
                          </p:cTn>
                        </p:par>
                        <p:par>
                          <p:cTn id="28" fill="hold">
                            <p:stCondLst>
                              <p:cond delay="7500"/>
                            </p:stCondLst>
                            <p:childTnLst>
                              <p:par>
                                <p:cTn id="29" presetID="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p:stCondLst>
                              <p:cond delay="7500"/>
                            </p:stCondLst>
                            <p:childTnLst>
                              <p:par>
                                <p:cTn id="32" presetID="6" presetClass="emph" presetSubtype="0" fill="hold" nodeType="afterEffect">
                                  <p:stCondLst>
                                    <p:cond delay="0"/>
                                  </p:stCondLst>
                                  <p:childTnLst>
                                    <p:animScale>
                                      <p:cBhvr>
                                        <p:cTn id="33" dur="2000" fill="hold"/>
                                        <p:tgtEl>
                                          <p:spTgt spid="7"/>
                                        </p:tgtEl>
                                      </p:cBhvr>
                                      <p:by x="50000" y="50000"/>
                                    </p:animScale>
                                  </p:childTnLst>
                                </p:cTn>
                              </p:par>
                              <p:par>
                                <p:cTn id="34" presetID="42" presetClass="path" presetSubtype="0" accel="50000" decel="50000" fill="hold" nodeType="withEffect">
                                  <p:stCondLst>
                                    <p:cond delay="0"/>
                                  </p:stCondLst>
                                  <p:childTnLst>
                                    <p:animMotion origin="layout" path="M 3.75E-6 -2.96296E-6 L -0.25039 -0.17893 " pathEditMode="relative" rAng="0" ptsTypes="AA">
                                      <p:cBhvr>
                                        <p:cTn id="35" dur="2000" fill="hold"/>
                                        <p:tgtEl>
                                          <p:spTgt spid="7"/>
                                        </p:tgtEl>
                                        <p:attrNameLst>
                                          <p:attrName>ppt_x</p:attrName>
                                          <p:attrName>ppt_y</p:attrName>
                                        </p:attrNameLst>
                                      </p:cBhvr>
                                      <p:rCtr x="-12526" y="-8958"/>
                                    </p:animMotion>
                                  </p:childTnLst>
                                </p:cTn>
                              </p:par>
                            </p:childTnLst>
                          </p:cTn>
                        </p:par>
                        <p:par>
                          <p:cTn id="36" fill="hold">
                            <p:stCondLst>
                              <p:cond delay="9500"/>
                            </p:stCondLst>
                            <p:childTnLst>
                              <p:par>
                                <p:cTn id="37" presetID="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par>
                          <p:cTn id="39" fill="hold">
                            <p:stCondLst>
                              <p:cond delay="9500"/>
                            </p:stCondLst>
                            <p:childTnLst>
                              <p:par>
                                <p:cTn id="40" presetID="6" presetClass="emph" presetSubtype="0" fill="hold" nodeType="afterEffect">
                                  <p:stCondLst>
                                    <p:cond delay="0"/>
                                  </p:stCondLst>
                                  <p:childTnLst>
                                    <p:animScale>
                                      <p:cBhvr>
                                        <p:cTn id="41" dur="2000" fill="hold"/>
                                        <p:tgtEl>
                                          <p:spTgt spid="10"/>
                                        </p:tgtEl>
                                      </p:cBhvr>
                                      <p:by x="50000" y="50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18</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flowchart: obstacles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299" y="1457858"/>
            <a:ext cx="5487400" cy="48483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08846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Developing the matrices &amp; the it tool</a:t>
            </a:r>
          </a:p>
        </p:txBody>
      </p:sp>
      <p:sp>
        <p:nvSpPr>
          <p:cNvPr id="3" name="Subtitle 2">
            <a:extLst>
              <a:ext uri="{FF2B5EF4-FFF2-40B4-BE49-F238E27FC236}">
                <a16:creationId xmlns:a16="http://schemas.microsoft.com/office/drawing/2014/main" id="{B5EEFC63-E33A-451F-95C9-893F49F3903A}"/>
              </a:ext>
            </a:extLst>
          </p:cNvPr>
          <p:cNvSpPr>
            <a:spLocks noGrp="1"/>
          </p:cNvSpPr>
          <p:nvPr>
            <p:ph type="subTitle" idx="1"/>
          </p:nvPr>
        </p:nvSpPr>
        <p:spPr/>
        <p:txBody>
          <a:bodyPr/>
          <a:lstStyle/>
          <a:p>
            <a:r>
              <a:rPr lang="en-US" dirty="0"/>
              <a:t>Part 3: </a:t>
            </a:r>
            <a:r>
              <a:rPr lang="en-US" dirty="0" err="1"/>
              <a:t>lauren</a:t>
            </a:r>
            <a:r>
              <a:rPr lang="en-US" dirty="0"/>
              <a:t> </a:t>
            </a:r>
            <a:r>
              <a:rPr lang="en-US" dirty="0" err="1"/>
              <a:t>kelly</a:t>
            </a:r>
            <a:endParaRPr lang="en-US" dirty="0"/>
          </a:p>
        </p:txBody>
      </p:sp>
      <p:sp>
        <p:nvSpPr>
          <p:cNvPr id="8" name="Slide Number Placeholder 11">
            <a:extLst>
              <a:ext uri="{FF2B5EF4-FFF2-40B4-BE49-F238E27FC236}">
                <a16:creationId xmlns:a16="http://schemas.microsoft.com/office/drawing/2014/main" id="{4C903D0E-5300-4D99-B5D7-E0DB59BEC243}"/>
              </a:ext>
            </a:extLst>
          </p:cNvPr>
          <p:cNvSpPr txBox="1">
            <a:spLocks/>
          </p:cNvSpPr>
          <p:nvPr/>
        </p:nvSpPr>
        <p:spPr>
          <a:xfrm>
            <a:off x="10276321" y="5883274"/>
            <a:ext cx="77108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2919DE-2D43-4A66-BAB4-E73DD29546D8}" type="slidenum">
              <a:rPr lang="en-US" smtClean="0"/>
              <a:pPr/>
              <a:t>19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34006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AD51-1453-4315-989E-25B252BA7C73}"/>
              </a:ext>
            </a:extLst>
          </p:cNvPr>
          <p:cNvSpPr>
            <a:spLocks noGrp="1"/>
          </p:cNvSpPr>
          <p:nvPr>
            <p:ph type="title"/>
          </p:nvPr>
        </p:nvSpPr>
        <p:spPr/>
        <p:txBody>
          <a:bodyPr/>
          <a:lstStyle/>
          <a:p>
            <a:r>
              <a:rPr lang="en-US" dirty="0"/>
              <a:t>SERI 2022 sponsor</a:t>
            </a:r>
          </a:p>
        </p:txBody>
      </p:sp>
      <p:sp>
        <p:nvSpPr>
          <p:cNvPr id="8" name="Slide Number Placeholder 7">
            <a:extLst>
              <a:ext uri="{FF2B5EF4-FFF2-40B4-BE49-F238E27FC236}">
                <a16:creationId xmlns:a16="http://schemas.microsoft.com/office/drawing/2014/main" id="{B5BB248E-9CFF-4B71-8DB1-7349CC2F35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2919DE-2D43-4A66-BAB4-E73DD29546D8}"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prstClr val="white">
                  <a:tint val="75000"/>
                </a:prstClr>
              </a:solidFill>
              <a:effectLst/>
              <a:uLnTx/>
              <a:uFillTx/>
              <a:latin typeface="Tw Cen MT" panose="020B0602020104020603"/>
              <a:ea typeface="+mn-ea"/>
              <a:cs typeface="+mn-cs"/>
            </a:endParaRPr>
          </a:p>
        </p:txBody>
      </p:sp>
      <p:pic>
        <p:nvPicPr>
          <p:cNvPr id="14" name="Content Placeholder 13" descr="Text&#10;&#10;Description automatically generated">
            <a:extLst>
              <a:ext uri="{FF2B5EF4-FFF2-40B4-BE49-F238E27FC236}">
                <a16:creationId xmlns:a16="http://schemas.microsoft.com/office/drawing/2014/main" id="{25E327A5-C2D4-44C6-91E7-9AD7A97C2C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5495" y="2249488"/>
            <a:ext cx="8697835" cy="3541712"/>
          </a:xfrm>
        </p:spPr>
      </p:pic>
    </p:spTree>
    <p:extLst>
      <p:ext uri="{BB962C8B-B14F-4D97-AF65-F5344CB8AC3E}">
        <p14:creationId xmlns:p14="http://schemas.microsoft.com/office/powerpoint/2010/main" val="391294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20</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Back to the drawing board</a:t>
            </a:r>
          </a:p>
        </p:txBody>
      </p:sp>
      <p:pic>
        <p:nvPicPr>
          <p:cNvPr id="7" name="Picture 2" descr="https://lh3.googleusercontent.com/OlbDnH8IkmxMuTxUfAAC55BBATk_IoWMiCFLy3hcn0ttDV7MjhTcEXDFg3zND9TEzbSjLeRgSPf0OHDeWTSY8UY0f2qTvHIRiIJvq0G2YCi_Awbdvp7u6Y8VJobNupWflDj2gkSVPTw=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155" y="1658901"/>
            <a:ext cx="5507588" cy="41306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387" y="3536397"/>
            <a:ext cx="2698275" cy="278821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26025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21</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Epiphany!</a:t>
            </a:r>
          </a:p>
        </p:txBody>
      </p:sp>
      <p:sp>
        <p:nvSpPr>
          <p:cNvPr id="8" name="TextBox 7"/>
          <p:cNvSpPr txBox="1"/>
          <p:nvPr/>
        </p:nvSpPr>
        <p:spPr>
          <a:xfrm>
            <a:off x="5002328" y="1764784"/>
            <a:ext cx="5659537"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Records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Flowchart </a:t>
            </a:r>
            <a:r>
              <a:rPr kumimoji="0" lang="en-US" sz="3200" b="1" i="0" u="none" strike="noStrike" kern="1200" cap="none" spc="0" normalizeH="0" baseline="0" noProof="0" dirty="0">
                <a:ln>
                  <a:noFill/>
                </a:ln>
                <a:solidFill>
                  <a:srgbClr val="00B050"/>
                </a:solidFill>
                <a:effectLst/>
                <a:uLnTx/>
                <a:uFillTx/>
                <a:ea typeface="+mn-ea"/>
                <a:cs typeface="+mn-cs"/>
              </a:rPr>
              <a:t>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System functionality: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Flowchart </a:t>
            </a:r>
            <a:r>
              <a:rPr kumimoji="0" lang="en-US" sz="3200" b="1" i="0" u="none" strike="noStrike" kern="1200" cap="none" spc="0" normalizeH="0" baseline="0" noProof="0" dirty="0">
                <a:ln>
                  <a:noFill/>
                </a:ln>
                <a:solidFill>
                  <a:srgbClr val="FF0000"/>
                </a:solidFill>
                <a:effectLst/>
                <a:uLnTx/>
                <a:uFillTx/>
                <a:ea typeface="+mn-ea"/>
                <a:cs typeface="+mn-cs"/>
              </a:rPr>
              <a:t>Failed X</a:t>
            </a:r>
            <a:r>
              <a:rPr kumimoji="0" lang="en-US" sz="32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User interaction with records: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mn-cs"/>
              </a:rPr>
              <a:t>Flowchart </a:t>
            </a:r>
            <a:r>
              <a:rPr kumimoji="0" lang="en-US" sz="3200" b="1" i="0" u="none" strike="noStrike" kern="1200" cap="none" spc="0" normalizeH="0" baseline="0" noProof="0" dirty="0">
                <a:ln>
                  <a:noFill/>
                </a:ln>
                <a:solidFill>
                  <a:srgbClr val="FF0000"/>
                </a:solidFill>
                <a:effectLst/>
                <a:uLnTx/>
                <a:uFillTx/>
                <a:ea typeface="+mn-ea"/>
                <a:cs typeface="+mn-cs"/>
              </a:rPr>
              <a:t>Failed</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a:ln>
                  <a:noFill/>
                </a:ln>
                <a:solidFill>
                  <a:srgbClr val="FF0000"/>
                </a:solidFill>
                <a:effectLst/>
                <a:uLnTx/>
                <a:uFillTx/>
                <a:ea typeface="+mn-ea"/>
                <a:cs typeface="+mn-cs"/>
              </a:rPr>
              <a:t>X</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416" y="1586470"/>
            <a:ext cx="2333355" cy="438850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7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22</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How do we narrow our choices?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703" y="1464629"/>
            <a:ext cx="2300702" cy="15522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346" y="2991563"/>
            <a:ext cx="2363248" cy="14955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150" y="3017728"/>
            <a:ext cx="2385719" cy="144519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977" y="1470423"/>
            <a:ext cx="2341617" cy="145589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703" y="3036555"/>
            <a:ext cx="2337151" cy="144519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0047" y="1470423"/>
            <a:ext cx="2366539" cy="145589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1092" y="4575222"/>
            <a:ext cx="2287502" cy="148940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9333" y="4587303"/>
            <a:ext cx="2356293" cy="1442509"/>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49150" y="4521548"/>
            <a:ext cx="2345918" cy="1496533"/>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47583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23</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Building the flowchart</a:t>
            </a:r>
          </a:p>
        </p:txBody>
      </p:sp>
      <p:sp>
        <p:nvSpPr>
          <p:cNvPr id="7" name="TextBox 6"/>
          <p:cNvSpPr txBox="1"/>
          <p:nvPr/>
        </p:nvSpPr>
        <p:spPr>
          <a:xfrm>
            <a:off x="924093" y="2343860"/>
            <a:ext cx="4635500" cy="830997"/>
          </a:xfrm>
          <a:prstGeom prst="rect">
            <a:avLst/>
          </a:prstGeom>
          <a:noFill/>
        </p:spPr>
        <p:txBody>
          <a:bodyPr wrap="square" rtlCol="0">
            <a:spAutoFit/>
          </a:bodyPr>
          <a:lstStyle/>
          <a:p>
            <a:pPr lvl="0" algn="ctr">
              <a:defRPr/>
            </a:pPr>
            <a:r>
              <a:rPr lang="en-US" sz="2400" dirty="0">
                <a:solidFill>
                  <a:prstClr val="black"/>
                </a:solidFill>
              </a:rPr>
              <a:t>Records characteristics:</a:t>
            </a:r>
          </a:p>
          <a:p>
            <a:pPr lvl="0" algn="ctr">
              <a:defRPr/>
            </a:pPr>
            <a:r>
              <a:rPr lang="en-US" sz="2400" dirty="0">
                <a:solidFill>
                  <a:prstClr val="black"/>
                </a:solidFill>
              </a:rPr>
              <a:t>Flowchart </a:t>
            </a:r>
            <a:r>
              <a:rPr lang="en-US" sz="2400" b="1" dirty="0">
                <a:solidFill>
                  <a:srgbClr val="00B050"/>
                </a:solidFill>
              </a:rPr>
              <a:t>OK</a:t>
            </a:r>
          </a:p>
        </p:txBody>
      </p:sp>
      <p:sp>
        <p:nvSpPr>
          <p:cNvPr id="9" name="Rectangle 8"/>
          <p:cNvSpPr/>
          <p:nvPr/>
        </p:nvSpPr>
        <p:spPr>
          <a:xfrm>
            <a:off x="1034778" y="3128707"/>
            <a:ext cx="4414125" cy="2862322"/>
          </a:xfrm>
          <a:prstGeom prst="rect">
            <a:avLst/>
          </a:prstGeom>
        </p:spPr>
        <p:txBody>
          <a:bodyPr wrap="square">
            <a:spAutoFit/>
          </a:bodyPr>
          <a:lstStyle/>
          <a:p>
            <a:pPr algn="ctr"/>
            <a:r>
              <a:rPr lang="en-US" sz="2400" b="1" dirty="0">
                <a:solidFill>
                  <a:schemeClr val="bg1"/>
                </a:solidFill>
              </a:rPr>
              <a:t>Four critical questions</a:t>
            </a:r>
          </a:p>
          <a:p>
            <a:pPr algn="ctr"/>
            <a:r>
              <a:rPr lang="en-US" sz="2000" b="1" dirty="0">
                <a:solidFill>
                  <a:schemeClr val="bg1"/>
                </a:solidFill>
              </a:rPr>
              <a:t>Yes </a:t>
            </a:r>
            <a:r>
              <a:rPr lang="en-US" sz="2000" dirty="0">
                <a:solidFill>
                  <a:schemeClr val="bg1"/>
                </a:solidFill>
              </a:rPr>
              <a:t>or</a:t>
            </a:r>
            <a:r>
              <a:rPr lang="en-US" sz="2000" b="1" dirty="0">
                <a:solidFill>
                  <a:schemeClr val="bg1"/>
                </a:solidFill>
              </a:rPr>
              <a:t> no </a:t>
            </a:r>
            <a:r>
              <a:rPr lang="en-US" sz="2000" dirty="0">
                <a:solidFill>
                  <a:schemeClr val="bg1"/>
                </a:solidFill>
              </a:rPr>
              <a:t>answers</a:t>
            </a:r>
          </a:p>
          <a:p>
            <a:pPr algn="ctr"/>
            <a:r>
              <a:rPr lang="en-US" sz="2000" dirty="0">
                <a:solidFill>
                  <a:schemeClr val="bg1"/>
                </a:solidFill>
              </a:rPr>
              <a:t>-------------</a:t>
            </a:r>
          </a:p>
          <a:p>
            <a:pPr algn="ctr"/>
            <a:r>
              <a:rPr lang="en-US" sz="2000" dirty="0">
                <a:solidFill>
                  <a:schemeClr val="bg1"/>
                </a:solidFill>
              </a:rPr>
              <a:t>Is it a record?</a:t>
            </a:r>
          </a:p>
          <a:p>
            <a:pPr algn="ctr"/>
            <a:endParaRPr lang="en-US" sz="1200" dirty="0">
              <a:solidFill>
                <a:schemeClr val="bg1"/>
              </a:solidFill>
            </a:endParaRPr>
          </a:p>
          <a:p>
            <a:pPr algn="ctr"/>
            <a:r>
              <a:rPr lang="en-US" sz="2000" dirty="0">
                <a:solidFill>
                  <a:schemeClr val="bg1"/>
                </a:solidFill>
              </a:rPr>
              <a:t>Does it have long-term retention?</a:t>
            </a:r>
          </a:p>
          <a:p>
            <a:pPr algn="ctr"/>
            <a:endParaRPr lang="en-US" sz="1200" dirty="0">
              <a:solidFill>
                <a:schemeClr val="bg1"/>
              </a:solidFill>
            </a:endParaRPr>
          </a:p>
          <a:p>
            <a:pPr algn="ctr"/>
            <a:r>
              <a:rPr lang="en-US" sz="2000" dirty="0">
                <a:solidFill>
                  <a:schemeClr val="bg1"/>
                </a:solidFill>
              </a:rPr>
              <a:t>Does it contain protected information?</a:t>
            </a:r>
          </a:p>
          <a:p>
            <a:pPr algn="ctr"/>
            <a:endParaRPr lang="en-US" sz="1200" dirty="0">
              <a:solidFill>
                <a:schemeClr val="bg1"/>
              </a:solidFill>
            </a:endParaRPr>
          </a:p>
          <a:p>
            <a:pPr algn="ctr"/>
            <a:r>
              <a:rPr lang="en-US" sz="2000" dirty="0">
                <a:solidFill>
                  <a:schemeClr val="bg1"/>
                </a:solidFill>
              </a:rPr>
              <a:t>Is it an essential record?</a:t>
            </a:r>
            <a:endParaRPr lang="en-US" dirty="0">
              <a:solidFill>
                <a:schemeClr val="bg1"/>
              </a:solidFill>
            </a:endParaRPr>
          </a:p>
        </p:txBody>
      </p:sp>
      <p:sp>
        <p:nvSpPr>
          <p:cNvPr id="10" name="Flowchart: Terminator 9"/>
          <p:cNvSpPr/>
          <p:nvPr/>
        </p:nvSpPr>
        <p:spPr>
          <a:xfrm>
            <a:off x="8576929" y="1516410"/>
            <a:ext cx="901521" cy="310484"/>
          </a:xfrm>
          <a:prstGeom prst="flowChartTerminator">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1" name="Flowchart: Decision 10"/>
          <p:cNvSpPr/>
          <p:nvPr/>
        </p:nvSpPr>
        <p:spPr>
          <a:xfrm>
            <a:off x="6744608" y="2952160"/>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cision 12"/>
          <p:cNvSpPr/>
          <p:nvPr/>
        </p:nvSpPr>
        <p:spPr>
          <a:xfrm>
            <a:off x="5925524" y="3764327"/>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cision 13"/>
          <p:cNvSpPr/>
          <p:nvPr/>
        </p:nvSpPr>
        <p:spPr>
          <a:xfrm>
            <a:off x="6668376" y="4516958"/>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15"/>
          <p:cNvSpPr/>
          <p:nvPr/>
        </p:nvSpPr>
        <p:spPr>
          <a:xfrm>
            <a:off x="9427150" y="4668991"/>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cision 16"/>
          <p:cNvSpPr/>
          <p:nvPr/>
        </p:nvSpPr>
        <p:spPr>
          <a:xfrm>
            <a:off x="8498306" y="3764188"/>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p:cNvSpPr/>
          <p:nvPr/>
        </p:nvSpPr>
        <p:spPr>
          <a:xfrm>
            <a:off x="9933275" y="2961869"/>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8667082" y="2141125"/>
            <a:ext cx="721217" cy="405470"/>
          </a:xfrm>
          <a:prstGeom prst="flowChartDecision">
            <a:avLst/>
          </a:prstGeom>
          <a:solidFill>
            <a:srgbClr val="34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0" idx="2"/>
            <a:endCxn id="19" idx="0"/>
          </p:cNvCxnSpPr>
          <p:nvPr/>
        </p:nvCxnSpPr>
        <p:spPr>
          <a:xfrm>
            <a:off x="9027690" y="1826894"/>
            <a:ext cx="1" cy="314231"/>
          </a:xfrm>
          <a:prstGeom prst="straightConnector1">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9" idx="2"/>
            <a:endCxn id="11" idx="0"/>
          </p:cNvCxnSpPr>
          <p:nvPr/>
        </p:nvCxnSpPr>
        <p:spPr>
          <a:xfrm rot="5400000">
            <a:off x="7863672" y="1788140"/>
            <a:ext cx="405565" cy="1922474"/>
          </a:xfrm>
          <a:prstGeom prst="bentConnector3">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9" idx="2"/>
            <a:endCxn id="18" idx="0"/>
          </p:cNvCxnSpPr>
          <p:nvPr/>
        </p:nvCxnSpPr>
        <p:spPr>
          <a:xfrm rot="16200000" flipH="1">
            <a:off x="9453150" y="2121135"/>
            <a:ext cx="415274" cy="1266193"/>
          </a:xfrm>
          <a:prstGeom prst="bentConnector3">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2"/>
            <a:endCxn id="13" idx="0"/>
          </p:cNvCxnSpPr>
          <p:nvPr/>
        </p:nvCxnSpPr>
        <p:spPr>
          <a:xfrm rot="5400000">
            <a:off x="6492327" y="3151436"/>
            <a:ext cx="406697" cy="819084"/>
          </a:xfrm>
          <a:prstGeom prst="bentConnector3">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3" idx="2"/>
            <a:endCxn id="14" idx="0"/>
          </p:cNvCxnSpPr>
          <p:nvPr/>
        </p:nvCxnSpPr>
        <p:spPr>
          <a:xfrm rot="16200000" flipH="1">
            <a:off x="6483979" y="3971951"/>
            <a:ext cx="347161" cy="742852"/>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4" idx="2"/>
          </p:cNvCxnSpPr>
          <p:nvPr/>
        </p:nvCxnSpPr>
        <p:spPr>
          <a:xfrm rot="5400000">
            <a:off x="6500562" y="4751171"/>
            <a:ext cx="357167" cy="699681"/>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4" idx="2"/>
          </p:cNvCxnSpPr>
          <p:nvPr/>
        </p:nvCxnSpPr>
        <p:spPr>
          <a:xfrm rot="16200000" flipH="1">
            <a:off x="7222306" y="4729106"/>
            <a:ext cx="357166" cy="743809"/>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3" idx="2"/>
          </p:cNvCxnSpPr>
          <p:nvPr/>
        </p:nvCxnSpPr>
        <p:spPr>
          <a:xfrm rot="5400000">
            <a:off x="5807298" y="4037594"/>
            <a:ext cx="346632" cy="611038"/>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1" idx="2"/>
            <a:endCxn id="17" idx="0"/>
          </p:cNvCxnSpPr>
          <p:nvPr/>
        </p:nvCxnSpPr>
        <p:spPr>
          <a:xfrm rot="16200000" flipH="1">
            <a:off x="7778787" y="2684060"/>
            <a:ext cx="406558" cy="1753698"/>
          </a:xfrm>
          <a:prstGeom prst="bentConnector3">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8" idx="2"/>
          </p:cNvCxnSpPr>
          <p:nvPr/>
        </p:nvCxnSpPr>
        <p:spPr>
          <a:xfrm rot="5400000">
            <a:off x="9819510" y="3427837"/>
            <a:ext cx="534873" cy="413876"/>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8" idx="2"/>
          </p:cNvCxnSpPr>
          <p:nvPr/>
        </p:nvCxnSpPr>
        <p:spPr>
          <a:xfrm rot="16200000" flipH="1">
            <a:off x="10264666" y="3396557"/>
            <a:ext cx="534872" cy="476436"/>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8178004" y="4419100"/>
            <a:ext cx="672686" cy="260684"/>
          </a:xfrm>
          <a:prstGeom prst="bentConnector3">
            <a:avLst>
              <a:gd name="adj1" fmla="val 10162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7" idx="2"/>
            <a:endCxn id="16" idx="0"/>
          </p:cNvCxnSpPr>
          <p:nvPr/>
        </p:nvCxnSpPr>
        <p:spPr>
          <a:xfrm rot="16200000" flipH="1">
            <a:off x="9073671" y="3954902"/>
            <a:ext cx="499333" cy="928844"/>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6" idx="2"/>
          </p:cNvCxnSpPr>
          <p:nvPr/>
        </p:nvCxnSpPr>
        <p:spPr>
          <a:xfrm rot="5400000">
            <a:off x="9254008" y="4870354"/>
            <a:ext cx="329644" cy="737858"/>
          </a:xfrm>
          <a:prstGeom prst="bentConnector3">
            <a:avLst>
              <a:gd name="adj1" fmla="val 53907"/>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6" idx="2"/>
          </p:cNvCxnSpPr>
          <p:nvPr/>
        </p:nvCxnSpPr>
        <p:spPr>
          <a:xfrm rot="16200000" flipH="1">
            <a:off x="9911071" y="4951148"/>
            <a:ext cx="363621" cy="610245"/>
          </a:xfrm>
          <a:prstGeom prst="bentConnector3">
            <a:avLst>
              <a:gd name="adj1" fmla="val 50000"/>
            </a:avLst>
          </a:prstGeom>
          <a:ln>
            <a:solidFill>
              <a:srgbClr val="346094"/>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4" descr="C:\Users\kellyl\AppData\Local\Temp\SNAGHTML2314d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397" y="5617560"/>
            <a:ext cx="312543" cy="1953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a:stretch>
            <a:fillRect/>
          </a:stretch>
        </p:blipFill>
        <p:spPr>
          <a:xfrm>
            <a:off x="5724677" y="4490178"/>
            <a:ext cx="226833" cy="314383"/>
          </a:xfrm>
          <a:prstGeom prst="rect">
            <a:avLst/>
          </a:prstGeom>
        </p:spPr>
      </p:pic>
      <p:pic>
        <p:nvPicPr>
          <p:cNvPr id="37" name="Picture 36"/>
          <p:cNvPicPr>
            <a:picLocks noChangeAspect="1"/>
          </p:cNvPicPr>
          <p:nvPr/>
        </p:nvPicPr>
        <p:blipFill>
          <a:blip r:embed="rId4"/>
          <a:stretch>
            <a:fillRect/>
          </a:stretch>
        </p:blipFill>
        <p:spPr>
          <a:xfrm>
            <a:off x="6419908" y="5299563"/>
            <a:ext cx="226833" cy="314383"/>
          </a:xfrm>
          <a:prstGeom prst="rect">
            <a:avLst/>
          </a:prstGeom>
        </p:spPr>
      </p:pic>
      <p:pic>
        <p:nvPicPr>
          <p:cNvPr id="38" name="Picture 4" descr="C:\Users\kellyl\AppData\Local\Temp\SNAGHTML2314d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020" y="4841178"/>
            <a:ext cx="312543" cy="1953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4"/>
          <a:stretch>
            <a:fillRect/>
          </a:stretch>
        </p:blipFill>
        <p:spPr>
          <a:xfrm>
            <a:off x="7495542" y="5684891"/>
            <a:ext cx="226833" cy="314383"/>
          </a:xfrm>
          <a:prstGeom prst="rect">
            <a:avLst/>
          </a:prstGeom>
        </p:spPr>
      </p:pic>
      <p:pic>
        <p:nvPicPr>
          <p:cNvPr id="40" name="Picture 4" descr="C:\Users\kellyl\AppData\Local\Temp\SNAGHTML2314d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829" y="5456754"/>
            <a:ext cx="312543" cy="1953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4"/>
          <a:stretch>
            <a:fillRect/>
          </a:stretch>
        </p:blipFill>
        <p:spPr>
          <a:xfrm>
            <a:off x="7908003" y="4653128"/>
            <a:ext cx="226833" cy="314383"/>
          </a:xfrm>
          <a:prstGeom prst="rect">
            <a:avLst/>
          </a:prstGeom>
        </p:spPr>
      </p:pic>
      <p:pic>
        <p:nvPicPr>
          <p:cNvPr id="42" name="Picture 41"/>
          <p:cNvPicPr>
            <a:picLocks noChangeAspect="1"/>
          </p:cNvPicPr>
          <p:nvPr/>
        </p:nvPicPr>
        <p:blipFill>
          <a:blip r:embed="rId4"/>
          <a:stretch>
            <a:fillRect/>
          </a:stretch>
        </p:blipFill>
        <p:spPr>
          <a:xfrm>
            <a:off x="9157387" y="5422512"/>
            <a:ext cx="226833" cy="314383"/>
          </a:xfrm>
          <a:prstGeom prst="rect">
            <a:avLst/>
          </a:prstGeom>
        </p:spPr>
      </p:pic>
      <p:pic>
        <p:nvPicPr>
          <p:cNvPr id="43" name="Picture 42"/>
          <p:cNvPicPr>
            <a:picLocks noChangeAspect="1"/>
          </p:cNvPicPr>
          <p:nvPr/>
        </p:nvPicPr>
        <p:blipFill>
          <a:blip r:embed="rId4"/>
          <a:stretch>
            <a:fillRect/>
          </a:stretch>
        </p:blipFill>
        <p:spPr>
          <a:xfrm>
            <a:off x="10225527" y="5684827"/>
            <a:ext cx="226833" cy="314383"/>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429" y="5669936"/>
            <a:ext cx="359844" cy="359844"/>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6306" y="5666602"/>
            <a:ext cx="353502" cy="386642"/>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455" y="5456754"/>
            <a:ext cx="359844" cy="359844"/>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318" y="5379641"/>
            <a:ext cx="359844" cy="359844"/>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57" y="5592419"/>
            <a:ext cx="353502" cy="386642"/>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9442" y="4495286"/>
            <a:ext cx="414058" cy="420847"/>
          </a:xfrm>
          <a:prstGeom prst="rect">
            <a:avLst/>
          </a:prstGeom>
        </p:spPr>
      </p:pic>
      <p:pic>
        <p:nvPicPr>
          <p:cNvPr id="50" name="Pictur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726" y="5374483"/>
            <a:ext cx="414058" cy="420847"/>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8260" y="5279594"/>
            <a:ext cx="414058" cy="420847"/>
          </a:xfrm>
          <a:prstGeom prst="rect">
            <a:avLst/>
          </a:prstGeom>
        </p:spPr>
      </p:pic>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1722" y="5261807"/>
            <a:ext cx="430221" cy="41634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3529" y="4626790"/>
            <a:ext cx="414058" cy="420847"/>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368" y="5664846"/>
            <a:ext cx="414058" cy="420847"/>
          </a:xfrm>
          <a:prstGeom prst="rect">
            <a:avLst/>
          </a:prstGeom>
        </p:spPr>
      </p:pic>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2441" y="5378360"/>
            <a:ext cx="414058" cy="420847"/>
          </a:xfrm>
          <a:prstGeom prst="rect">
            <a:avLst/>
          </a:prstGeom>
        </p:spPr>
      </p:pic>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7062" y="5368407"/>
            <a:ext cx="430221" cy="416343"/>
          </a:xfrm>
          <a:prstGeom prst="rect">
            <a:avLst/>
          </a:prstGeom>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1033" y="3814928"/>
            <a:ext cx="430221" cy="416343"/>
          </a:xfrm>
          <a:prstGeom prst="rect">
            <a:avLst/>
          </a:prstGeom>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9534" y="3873599"/>
            <a:ext cx="414058" cy="420847"/>
          </a:xfrm>
          <a:prstGeom prst="rect">
            <a:avLst/>
          </a:prstGeom>
        </p:spPr>
      </p:pic>
      <p:sp>
        <p:nvSpPr>
          <p:cNvPr id="59" name="TextBox 58"/>
          <p:cNvSpPr txBox="1"/>
          <p:nvPr/>
        </p:nvSpPr>
        <p:spPr>
          <a:xfrm>
            <a:off x="10630535" y="3887408"/>
            <a:ext cx="323835" cy="369332"/>
          </a:xfrm>
          <a:prstGeom prst="rect">
            <a:avLst/>
          </a:prstGeom>
          <a:noFill/>
        </p:spPr>
        <p:txBody>
          <a:bodyPr wrap="square" rtlCol="0">
            <a:spAutoFit/>
          </a:bodyPr>
          <a:lstStyle/>
          <a:p>
            <a:r>
              <a:rPr lang="en-US" dirty="0">
                <a:solidFill>
                  <a:schemeClr val="bg1"/>
                </a:solidFill>
              </a:rPr>
              <a:t>?</a:t>
            </a:r>
          </a:p>
        </p:txBody>
      </p:sp>
      <p:pic>
        <p:nvPicPr>
          <p:cNvPr id="60" name="Picture 5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881923" y="1489979"/>
            <a:ext cx="1069365" cy="885062"/>
          </a:xfrm>
          <a:prstGeom prst="rect">
            <a:avLst/>
          </a:prstGeom>
        </p:spPr>
      </p:pic>
      <p:sp>
        <p:nvSpPr>
          <p:cNvPr id="80" name="Rounded Rectangle 79"/>
          <p:cNvSpPr/>
          <p:nvPr/>
        </p:nvSpPr>
        <p:spPr>
          <a:xfrm>
            <a:off x="1545845" y="1631285"/>
            <a:ext cx="3391989" cy="553408"/>
          </a:xfrm>
          <a:prstGeom prst="roundRect">
            <a:avLst>
              <a:gd name="adj" fmla="val 50000"/>
            </a:avLst>
          </a:prstGeom>
          <a:solidFill>
            <a:srgbClr val="FFC000"/>
          </a:solidFill>
          <a:ln>
            <a:solidFill>
              <a:schemeClr val="accent2">
                <a:lumMod val="75000"/>
              </a:schemeClr>
            </a:solidFill>
          </a:ln>
          <a:scene3d>
            <a:camera prst="orthographicFront"/>
            <a:lightRig rig="threePt" dir="t"/>
          </a:scene3d>
          <a:sp3d>
            <a:bevelT w="101600" prst="riblet"/>
          </a:sp3d>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Step 1: Flowchart</a:t>
            </a:r>
          </a:p>
        </p:txBody>
      </p:sp>
      <p:pic>
        <p:nvPicPr>
          <p:cNvPr id="61" name="Picture 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539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par>
                                <p:cTn id="82" presetID="10" presetClass="entr" presetSubtype="0"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par>
                                <p:cTn id="94" presetID="10" presetClass="entr" presetSubtype="0" fill="hold"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par>
                                <p:cTn id="97" presetID="10"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par>
                                <p:cTn id="100" presetID="10" presetClass="entr" presetSubtype="0" fill="hold"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childTnLst>
                                </p:cTn>
                              </p:par>
                              <p:par>
                                <p:cTn id="103" presetID="10"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500"/>
                                        <p:tgtEl>
                                          <p:spTgt spid="43"/>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par>
                                <p:cTn id="109" presetID="10" presetClass="entr" presetSubtype="0"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500"/>
                                        <p:tgtEl>
                                          <p:spTgt spid="45"/>
                                        </p:tgtEl>
                                      </p:cBhvr>
                                    </p:animEffect>
                                  </p:childTnLst>
                                </p:cTn>
                              </p:par>
                              <p:par>
                                <p:cTn id="112" presetID="10" presetClass="entr" presetSubtype="0" fill="hold"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par>
                                <p:cTn id="115" presetID="10" presetClass="entr" presetSubtype="0" fill="hold" nodeType="with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fade">
                                      <p:cBhvr>
                                        <p:cTn id="117" dur="500"/>
                                        <p:tgtEl>
                                          <p:spTgt spid="47"/>
                                        </p:tgtEl>
                                      </p:cBhvr>
                                    </p:animEffect>
                                  </p:childTnLst>
                                </p:cTn>
                              </p:par>
                              <p:par>
                                <p:cTn id="118" presetID="10" presetClass="entr" presetSubtype="0" fill="hold" nodeType="with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500"/>
                                        <p:tgtEl>
                                          <p:spTgt spid="48"/>
                                        </p:tgtEl>
                                      </p:cBhvr>
                                    </p:animEffect>
                                  </p:childTnLst>
                                </p:cTn>
                              </p:par>
                              <p:par>
                                <p:cTn id="121" presetID="10" presetClass="entr" presetSubtype="0" fill="hold" nodeType="with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fade">
                                      <p:cBhvr>
                                        <p:cTn id="123" dur="500"/>
                                        <p:tgtEl>
                                          <p:spTgt spid="49"/>
                                        </p:tgtEl>
                                      </p:cBhvr>
                                    </p:animEffect>
                                  </p:childTnLst>
                                </p:cTn>
                              </p:par>
                              <p:par>
                                <p:cTn id="124" presetID="10" presetClass="entr" presetSubtype="0" fill="hold" nodeType="with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fade">
                                      <p:cBhvr>
                                        <p:cTn id="126" dur="500"/>
                                        <p:tgtEl>
                                          <p:spTgt spid="50"/>
                                        </p:tgtEl>
                                      </p:cBhvr>
                                    </p:animEffect>
                                  </p:childTnLst>
                                </p:cTn>
                              </p:par>
                              <p:par>
                                <p:cTn id="127" presetID="10" presetClass="entr" presetSubtype="0" fill="hold"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500"/>
                                        <p:tgtEl>
                                          <p:spTgt spid="51"/>
                                        </p:tgtEl>
                                      </p:cBhvr>
                                    </p:animEffect>
                                  </p:childTnLst>
                                </p:cTn>
                              </p:par>
                              <p:par>
                                <p:cTn id="130" presetID="10" presetClass="entr" presetSubtype="0" fill="hold" nodeType="with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500"/>
                                        <p:tgtEl>
                                          <p:spTgt spid="52"/>
                                        </p:tgtEl>
                                      </p:cBhvr>
                                    </p:animEffect>
                                  </p:childTnLst>
                                </p:cTn>
                              </p:par>
                              <p:par>
                                <p:cTn id="133" presetID="10" presetClass="entr" presetSubtype="0" fill="hold" nodeType="withEffect">
                                  <p:stCondLst>
                                    <p:cond delay="0"/>
                                  </p:stCondLst>
                                  <p:childTnLst>
                                    <p:set>
                                      <p:cBhvr>
                                        <p:cTn id="134" dur="1" fill="hold">
                                          <p:stCondLst>
                                            <p:cond delay="0"/>
                                          </p:stCondLst>
                                        </p:cTn>
                                        <p:tgtEl>
                                          <p:spTgt spid="53"/>
                                        </p:tgtEl>
                                        <p:attrNameLst>
                                          <p:attrName>style.visibility</p:attrName>
                                        </p:attrNameLst>
                                      </p:cBhvr>
                                      <p:to>
                                        <p:strVal val="visible"/>
                                      </p:to>
                                    </p:set>
                                    <p:animEffect transition="in" filter="fade">
                                      <p:cBhvr>
                                        <p:cTn id="135" dur="500"/>
                                        <p:tgtEl>
                                          <p:spTgt spid="53"/>
                                        </p:tgtEl>
                                      </p:cBhvr>
                                    </p:animEffect>
                                  </p:childTnLst>
                                </p:cTn>
                              </p:par>
                              <p:par>
                                <p:cTn id="136" presetID="10" presetClass="entr" presetSubtype="0" fill="hold" nodeType="with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fade">
                                      <p:cBhvr>
                                        <p:cTn id="138" dur="500"/>
                                        <p:tgtEl>
                                          <p:spTgt spid="54"/>
                                        </p:tgtEl>
                                      </p:cBhvr>
                                    </p:animEffect>
                                  </p:childTnLst>
                                </p:cTn>
                              </p:par>
                              <p:par>
                                <p:cTn id="139" presetID="10" presetClass="entr" presetSubtype="0" fill="hold" nodeType="with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500"/>
                                        <p:tgtEl>
                                          <p:spTgt spid="55"/>
                                        </p:tgtEl>
                                      </p:cBhvr>
                                    </p:animEffect>
                                  </p:childTnLst>
                                </p:cTn>
                              </p:par>
                              <p:par>
                                <p:cTn id="142" presetID="10" presetClass="entr" presetSubtype="0" fill="hold" nodeType="with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500"/>
                                        <p:tgtEl>
                                          <p:spTgt spid="56"/>
                                        </p:tgtEl>
                                      </p:cBhvr>
                                    </p:animEffect>
                                  </p:childTnLst>
                                </p:cTn>
                              </p:par>
                              <p:par>
                                <p:cTn id="145" presetID="10" presetClass="entr" presetSubtype="0" fill="hold" nodeType="withEffect">
                                  <p:stCondLst>
                                    <p:cond delay="0"/>
                                  </p:stCondLst>
                                  <p:childTnLst>
                                    <p:set>
                                      <p:cBhvr>
                                        <p:cTn id="146" dur="1" fill="hold">
                                          <p:stCondLst>
                                            <p:cond delay="0"/>
                                          </p:stCondLst>
                                        </p:cTn>
                                        <p:tgtEl>
                                          <p:spTgt spid="57"/>
                                        </p:tgtEl>
                                        <p:attrNameLst>
                                          <p:attrName>style.visibility</p:attrName>
                                        </p:attrNameLst>
                                      </p:cBhvr>
                                      <p:to>
                                        <p:strVal val="visible"/>
                                      </p:to>
                                    </p:set>
                                    <p:animEffect transition="in" filter="fade">
                                      <p:cBhvr>
                                        <p:cTn id="147" dur="500"/>
                                        <p:tgtEl>
                                          <p:spTgt spid="57"/>
                                        </p:tgtEl>
                                      </p:cBhvr>
                                    </p:animEffect>
                                  </p:childTnLst>
                                </p:cTn>
                              </p:par>
                              <p:par>
                                <p:cTn id="148" presetID="10" presetClass="entr" presetSubtype="0" fill="hold" nodeType="withEffect">
                                  <p:stCondLst>
                                    <p:cond delay="0"/>
                                  </p:stCondLst>
                                  <p:childTnLst>
                                    <p:set>
                                      <p:cBhvr>
                                        <p:cTn id="149" dur="1" fill="hold">
                                          <p:stCondLst>
                                            <p:cond delay="0"/>
                                          </p:stCondLst>
                                        </p:cTn>
                                        <p:tgtEl>
                                          <p:spTgt spid="58"/>
                                        </p:tgtEl>
                                        <p:attrNameLst>
                                          <p:attrName>style.visibility</p:attrName>
                                        </p:attrNameLst>
                                      </p:cBhvr>
                                      <p:to>
                                        <p:strVal val="visible"/>
                                      </p:to>
                                    </p:set>
                                    <p:animEffect transition="in" filter="fade">
                                      <p:cBhvr>
                                        <p:cTn id="150" dur="500"/>
                                        <p:tgtEl>
                                          <p:spTgt spid="58"/>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fade">
                                      <p:cBhvr>
                                        <p:cTn id="1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animBg="1"/>
      <p:bldP spid="14" grpId="0" animBg="1"/>
      <p:bldP spid="16" grpId="0" animBg="1"/>
      <p:bldP spid="17" grpId="0" animBg="1"/>
      <p:bldP spid="18" grpId="0" animBg="1"/>
      <p:bldP spid="19" grpId="0" animBg="1"/>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24</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Building the  matrices</a:t>
            </a:r>
          </a:p>
        </p:txBody>
      </p:sp>
      <p:sp>
        <p:nvSpPr>
          <p:cNvPr id="7" name="TextBox 6"/>
          <p:cNvSpPr txBox="1"/>
          <p:nvPr/>
        </p:nvSpPr>
        <p:spPr>
          <a:xfrm>
            <a:off x="924089" y="2498754"/>
            <a:ext cx="4635500" cy="1938992"/>
          </a:xfrm>
          <a:prstGeom prst="rect">
            <a:avLst/>
          </a:prstGeom>
          <a:noFill/>
        </p:spPr>
        <p:txBody>
          <a:bodyPr wrap="square" rtlCol="0">
            <a:spAutoFit/>
          </a:bodyPr>
          <a:lstStyle/>
          <a:p>
            <a:pPr lvl="0" algn="ctr">
              <a:defRPr/>
            </a:pPr>
            <a:r>
              <a:rPr lang="en-US" sz="2400" dirty="0">
                <a:solidFill>
                  <a:prstClr val="black"/>
                </a:solidFill>
              </a:rPr>
              <a:t>System functionality:</a:t>
            </a:r>
          </a:p>
          <a:p>
            <a:pPr lvl="0" algn="ctr">
              <a:defRPr/>
            </a:pPr>
            <a:r>
              <a:rPr lang="en-US" sz="2400" dirty="0">
                <a:solidFill>
                  <a:prstClr val="black"/>
                </a:solidFill>
              </a:rPr>
              <a:t>Flowchart </a:t>
            </a:r>
            <a:r>
              <a:rPr lang="en-US" sz="2400" b="1" dirty="0">
                <a:solidFill>
                  <a:srgbClr val="FF0000"/>
                </a:solidFill>
              </a:rPr>
              <a:t>Failed X</a:t>
            </a:r>
            <a:r>
              <a:rPr lang="en-US" sz="2400" dirty="0">
                <a:solidFill>
                  <a:prstClr val="black"/>
                </a:solidFill>
              </a:rPr>
              <a:t> </a:t>
            </a:r>
          </a:p>
          <a:p>
            <a:pPr lvl="0">
              <a:defRPr/>
            </a:pPr>
            <a:endParaRPr lang="en-US" sz="2400" dirty="0">
              <a:solidFill>
                <a:prstClr val="black"/>
              </a:solidFill>
            </a:endParaRPr>
          </a:p>
          <a:p>
            <a:pPr lvl="0" algn="ctr">
              <a:defRPr/>
            </a:pPr>
            <a:r>
              <a:rPr lang="en-US" sz="2400" dirty="0">
                <a:solidFill>
                  <a:prstClr val="black"/>
                </a:solidFill>
              </a:rPr>
              <a:t>User interaction with records:</a:t>
            </a:r>
          </a:p>
          <a:p>
            <a:pPr lvl="0" algn="ctr">
              <a:defRPr/>
            </a:pPr>
            <a:r>
              <a:rPr lang="en-US" sz="2400" dirty="0">
                <a:solidFill>
                  <a:prstClr val="black"/>
                </a:solidFill>
              </a:rPr>
              <a:t>Flowchart </a:t>
            </a:r>
            <a:r>
              <a:rPr lang="en-US" sz="2400" b="1" dirty="0">
                <a:solidFill>
                  <a:srgbClr val="FF0000"/>
                </a:solidFill>
              </a:rPr>
              <a:t>Failed</a:t>
            </a:r>
            <a:r>
              <a:rPr lang="en-US" sz="2400" dirty="0">
                <a:solidFill>
                  <a:prstClr val="black"/>
                </a:solidFill>
              </a:rPr>
              <a:t> </a:t>
            </a:r>
            <a:r>
              <a:rPr lang="en-US" sz="2400" b="1" dirty="0">
                <a:solidFill>
                  <a:srgbClr val="FF0000"/>
                </a:solidFill>
              </a:rPr>
              <a:t>X</a:t>
            </a: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9283" y="1578666"/>
            <a:ext cx="1726093" cy="1421119"/>
          </a:xfrm>
          <a:prstGeom prst="rect">
            <a:avLst/>
          </a:prstGeom>
        </p:spPr>
      </p:pic>
      <p:sp>
        <p:nvSpPr>
          <p:cNvPr id="10" name="Oval 9"/>
          <p:cNvSpPr/>
          <p:nvPr/>
        </p:nvSpPr>
        <p:spPr>
          <a:xfrm>
            <a:off x="10122331" y="2245476"/>
            <a:ext cx="347362" cy="348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806" y="1606913"/>
            <a:ext cx="1458409" cy="1453465"/>
          </a:xfrm>
          <a:prstGeom prst="rect">
            <a:avLst/>
          </a:prstGeom>
        </p:spPr>
      </p:pic>
      <p:sp>
        <p:nvSpPr>
          <p:cNvPr id="13" name="Left Arrow 12"/>
          <p:cNvSpPr/>
          <p:nvPr/>
        </p:nvSpPr>
        <p:spPr>
          <a:xfrm>
            <a:off x="8226155" y="2208658"/>
            <a:ext cx="808367" cy="24997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Left Arrow 13"/>
          <p:cNvSpPr/>
          <p:nvPr/>
        </p:nvSpPr>
        <p:spPr>
          <a:xfrm rot="16200000">
            <a:off x="7305453" y="3322694"/>
            <a:ext cx="439838" cy="185195"/>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3163311206"/>
              </p:ext>
            </p:extLst>
          </p:nvPr>
        </p:nvGraphicFramePr>
        <p:xfrm>
          <a:off x="5623190" y="3730099"/>
          <a:ext cx="4197903" cy="2131044"/>
        </p:xfrm>
        <a:graphic>
          <a:graphicData uri="http://schemas.openxmlformats.org/drawingml/2006/table">
            <a:tbl>
              <a:tblPr firstRow="1" bandRow="1">
                <a:tableStyleId>{2D5ABB26-0587-4C30-8999-92F81FD0307C}</a:tableStyleId>
              </a:tblPr>
              <a:tblGrid>
                <a:gridCol w="1373679">
                  <a:extLst>
                    <a:ext uri="{9D8B030D-6E8A-4147-A177-3AD203B41FA5}">
                      <a16:colId xmlns:a16="http://schemas.microsoft.com/office/drawing/2014/main" val="3437115949"/>
                    </a:ext>
                  </a:extLst>
                </a:gridCol>
                <a:gridCol w="941408">
                  <a:extLst>
                    <a:ext uri="{9D8B030D-6E8A-4147-A177-3AD203B41FA5}">
                      <a16:colId xmlns:a16="http://schemas.microsoft.com/office/drawing/2014/main" val="2776060436"/>
                    </a:ext>
                  </a:extLst>
                </a:gridCol>
                <a:gridCol w="941408">
                  <a:extLst>
                    <a:ext uri="{9D8B030D-6E8A-4147-A177-3AD203B41FA5}">
                      <a16:colId xmlns:a16="http://schemas.microsoft.com/office/drawing/2014/main" val="505780723"/>
                    </a:ext>
                  </a:extLst>
                </a:gridCol>
                <a:gridCol w="941408">
                  <a:extLst>
                    <a:ext uri="{9D8B030D-6E8A-4147-A177-3AD203B41FA5}">
                      <a16:colId xmlns:a16="http://schemas.microsoft.com/office/drawing/2014/main" val="1854082068"/>
                    </a:ext>
                  </a:extLst>
                </a:gridCol>
              </a:tblGrid>
              <a:tr h="702789">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20536386"/>
                  </a:ext>
                </a:extLst>
              </a:tr>
              <a:tr h="476085">
                <a:tc>
                  <a:txBody>
                    <a:bodyPr/>
                    <a:lstStyle/>
                    <a:p>
                      <a:r>
                        <a:rPr lang="en-US" dirty="0">
                          <a:solidFill>
                            <a:schemeClr val="bg1"/>
                          </a:solidFill>
                        </a:rPr>
                        <a:t>Function 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4762310"/>
                  </a:ext>
                </a:extLst>
              </a:tr>
              <a:tr h="476085">
                <a:tc>
                  <a:txBody>
                    <a:bodyPr/>
                    <a:lstStyle/>
                    <a:p>
                      <a:r>
                        <a:rPr lang="en-US" dirty="0">
                          <a:solidFill>
                            <a:schemeClr val="bg1"/>
                          </a:solidFill>
                        </a:rPr>
                        <a:t>Function 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1004892"/>
                  </a:ext>
                </a:extLst>
              </a:tr>
              <a:tr h="476085">
                <a:tc>
                  <a:txBody>
                    <a:bodyPr/>
                    <a:lstStyle/>
                    <a:p>
                      <a:r>
                        <a:rPr lang="en-US" dirty="0">
                          <a:solidFill>
                            <a:schemeClr val="bg1"/>
                          </a:solidFill>
                        </a:rPr>
                        <a:t>Function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1910830"/>
                  </a:ext>
                </a:extLst>
              </a:tr>
            </a:tbl>
          </a:graphicData>
        </a:graphic>
      </p:graphicFrame>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978" y="3870278"/>
            <a:ext cx="543592" cy="552505"/>
          </a:xfrm>
          <a:prstGeom prst="rect">
            <a:avLst/>
          </a:prstGeom>
        </p:spPr>
      </p:pic>
      <p:pic>
        <p:nvPicPr>
          <p:cNvPr id="18" name="Picture 4" descr="C:\Users\kellyl\AppData\Local\Temp\SNAGHTML2314d7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4720" y="3991125"/>
            <a:ext cx="497294" cy="3108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stretch>
            <a:fillRect/>
          </a:stretch>
        </p:blipFill>
        <p:spPr>
          <a:xfrm>
            <a:off x="9142164" y="3888898"/>
            <a:ext cx="324235" cy="449379"/>
          </a:xfrm>
          <a:prstGeom prst="rect">
            <a:avLst/>
          </a:prstGeom>
        </p:spPr>
      </p:pic>
      <p:pic>
        <p:nvPicPr>
          <p:cNvPr id="20" name="Picture 4" descr="C:\Users\kellyl\AppData\Local\Temp\SNAGHTML2682a1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274" y="4517671"/>
            <a:ext cx="381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kellyl\AppData\Local\Temp\SNAGHTML2682a1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1215" y="4999604"/>
            <a:ext cx="381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kellyl\AppData\Local\Temp\SNAGHTML2682a1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6154" y="5474351"/>
            <a:ext cx="381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kellyl\AppData\Local\Temp\SNAGHTML2682a1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4720" y="4517671"/>
            <a:ext cx="381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kellyl\AppData\Local\Temp\SNAGHTML2682a1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8783" y="5012879"/>
            <a:ext cx="381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7362" y="4483547"/>
            <a:ext cx="1707968" cy="1336917"/>
          </a:xfrm>
          <a:prstGeom prst="rect">
            <a:avLst/>
          </a:prstGeom>
        </p:spPr>
      </p:pic>
      <p:sp>
        <p:nvSpPr>
          <p:cNvPr id="44" name="Rounded Rectangle 43"/>
          <p:cNvSpPr/>
          <p:nvPr/>
        </p:nvSpPr>
        <p:spPr>
          <a:xfrm>
            <a:off x="1545845" y="1631285"/>
            <a:ext cx="3391989" cy="553408"/>
          </a:xfrm>
          <a:prstGeom prst="roundRect">
            <a:avLst>
              <a:gd name="adj" fmla="val 50000"/>
            </a:avLst>
          </a:prstGeom>
          <a:solidFill>
            <a:srgbClr val="FFC000"/>
          </a:solidFill>
          <a:ln>
            <a:solidFill>
              <a:schemeClr val="accent2">
                <a:lumMod val="75000"/>
              </a:schemeClr>
            </a:solidFill>
          </a:ln>
          <a:scene3d>
            <a:camera prst="orthographicFront"/>
            <a:lightRig rig="threePt" dir="t"/>
          </a:scene3d>
          <a:sp3d>
            <a:bevelT w="101600" prst="riblet"/>
          </a:sp3d>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Step 2: Matrix</a:t>
            </a:r>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4131399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25</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matrix: initial list</a:t>
            </a:r>
          </a:p>
        </p:txBody>
      </p:sp>
      <p:pic>
        <p:nvPicPr>
          <p:cNvPr id="7" name="Picture 2" descr="https://lh5.googleusercontent.com/bNtPO8PezCN6B_7umqp3HTw1ErYm2224TRn_e9k0eTqdh6U4OIljfgjh8TuTAMJ674sDmVam8Dup8WMJgJY7tCOHIYs7oEMsNVOkOQzp31BGYecsN31uE5bKDdJ_R_Tslq_YvsJiVRE=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708" y="1807078"/>
            <a:ext cx="8934391" cy="40179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35604" y="1072314"/>
            <a:ext cx="617842" cy="1167639"/>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100888" y="5482513"/>
            <a:ext cx="662524" cy="62329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531227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26</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matrix: classify and sort</a:t>
            </a:r>
          </a:p>
        </p:txBody>
      </p:sp>
      <p:pic>
        <p:nvPicPr>
          <p:cNvPr id="7" name="Picture 2" descr="https://lh5.googleusercontent.com/F3BN73-zdnYII-qdlKAqYcijolS4356VtaglKpoqDQBV8lsIy-wgmZ1SVbmMGlJBXQyBcRiJDU9wu2QXlGkOkIxnFUhUlZJ2dwAl0ciVnUD1Hm86jSDNqS-LvFmRObjquQn7RyuD4Ws=s0"/>
          <p:cNvPicPr>
            <a:picLocks noChangeAspect="1" noChangeArrowheads="1"/>
          </p:cNvPicPr>
          <p:nvPr/>
        </p:nvPicPr>
        <p:blipFill rotWithShape="1">
          <a:blip r:embed="rId3">
            <a:extLst>
              <a:ext uri="{28A0092B-C50C-407E-A947-70E740481C1C}">
                <a14:useLocalDpi xmlns:a14="http://schemas.microsoft.com/office/drawing/2010/main" val="0"/>
              </a:ext>
            </a:extLst>
          </a:blip>
          <a:srcRect t="11972" r="35679" b="45557"/>
          <a:stretch/>
        </p:blipFill>
        <p:spPr bwMode="auto">
          <a:xfrm>
            <a:off x="6818772" y="1528218"/>
            <a:ext cx="3175386" cy="33443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lh5.googleusercontent.com/F3BN73-zdnYII-qdlKAqYcijolS4356VtaglKpoqDQBV8lsIy-wgmZ1SVbmMGlJBXQyBcRiJDU9wu2QXlGkOkIxnFUhUlZJ2dwAl0ciVnUD1Hm86jSDNqS-LvFmRObjquQn7RyuD4Ws=s0"/>
          <p:cNvPicPr>
            <a:picLocks noChangeAspect="1" noChangeArrowheads="1"/>
          </p:cNvPicPr>
          <p:nvPr/>
        </p:nvPicPr>
        <p:blipFill rotWithShape="1">
          <a:blip r:embed="rId3">
            <a:extLst>
              <a:ext uri="{28A0092B-C50C-407E-A947-70E740481C1C}">
                <a14:useLocalDpi xmlns:a14="http://schemas.microsoft.com/office/drawing/2010/main" val="0"/>
              </a:ext>
            </a:extLst>
          </a:blip>
          <a:srcRect t="54955" r="35679" b="7454"/>
          <a:stretch/>
        </p:blipFill>
        <p:spPr bwMode="auto">
          <a:xfrm>
            <a:off x="7390739" y="2733796"/>
            <a:ext cx="3271126" cy="3049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lh5.googleusercontent.com/bNtPO8PezCN6B_7umqp3HTw1ErYm2224TRn_e9k0eTqdh6U4OIljfgjh8TuTAMJ674sDmVam8Dup8WMJgJY7tCOHIYs7oEMsNVOkOQzp31BGYecsN31uE5bKDdJ_R_Tslq_YvsJiVRE=s0"/>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378692" y="2091247"/>
            <a:ext cx="4066592" cy="1828838"/>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5531953" y="2802318"/>
            <a:ext cx="1200150" cy="514350"/>
          </a:xfrm>
          <a:prstGeom prst="rightArrow">
            <a:avLst/>
          </a:prstGeom>
          <a:solidFill>
            <a:srgbClr val="346094"/>
          </a:solid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725" y="4320658"/>
            <a:ext cx="1417916" cy="131756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414329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a:ln>
            <a:solidFill>
              <a:srgbClr val="346094">
                <a:alpha val="60000"/>
              </a:srgbClr>
            </a:solidFill>
          </a:ln>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27</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matrix: question formatting</a:t>
            </a:r>
          </a:p>
        </p:txBody>
      </p:sp>
      <p:pic>
        <p:nvPicPr>
          <p:cNvPr id="14" name="Picture 2" descr="https://lh5.googleusercontent.com/F3BN73-zdnYII-qdlKAqYcijolS4356VtaglKpoqDQBV8lsIy-wgmZ1SVbmMGlJBXQyBcRiJDU9wu2QXlGkOkIxnFUhUlZJ2dwAl0ciVnUD1Hm86jSDNqS-LvFmRObjquQn7RyuD4Ws=s0"/>
          <p:cNvPicPr>
            <a:picLocks noChangeAspect="1" noChangeArrowheads="1"/>
          </p:cNvPicPr>
          <p:nvPr/>
        </p:nvPicPr>
        <p:blipFill rotWithShape="1">
          <a:blip r:embed="rId3">
            <a:extLst>
              <a:ext uri="{28A0092B-C50C-407E-A947-70E740481C1C}">
                <a14:useLocalDpi xmlns:a14="http://schemas.microsoft.com/office/drawing/2010/main" val="0"/>
              </a:ext>
            </a:extLst>
          </a:blip>
          <a:srcRect t="11972" r="35679" b="45557"/>
          <a:stretch/>
        </p:blipFill>
        <p:spPr bwMode="auto">
          <a:xfrm>
            <a:off x="1473345" y="1708916"/>
            <a:ext cx="3175386" cy="33443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lh5.googleusercontent.com/F3BN73-zdnYII-qdlKAqYcijolS4356VtaglKpoqDQBV8lsIy-wgmZ1SVbmMGlJBXQyBcRiJDU9wu2QXlGkOkIxnFUhUlZJ2dwAl0ciVnUD1Hm86jSDNqS-LvFmRObjquQn7RyuD4Ws=s0"/>
          <p:cNvPicPr>
            <a:picLocks noChangeAspect="1" noChangeArrowheads="1"/>
          </p:cNvPicPr>
          <p:nvPr/>
        </p:nvPicPr>
        <p:blipFill rotWithShape="1">
          <a:blip r:embed="rId3">
            <a:extLst>
              <a:ext uri="{28A0092B-C50C-407E-A947-70E740481C1C}">
                <a14:useLocalDpi xmlns:a14="http://schemas.microsoft.com/office/drawing/2010/main" val="0"/>
              </a:ext>
            </a:extLst>
          </a:blip>
          <a:srcRect t="54955" r="35679" b="7454"/>
          <a:stretch/>
        </p:blipFill>
        <p:spPr bwMode="auto">
          <a:xfrm>
            <a:off x="2941381" y="2847210"/>
            <a:ext cx="3271126" cy="30493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12766" y="3218481"/>
            <a:ext cx="4158931" cy="2693045"/>
          </a:xfrm>
          <a:prstGeom prst="rect">
            <a:avLst/>
          </a:prstGeom>
          <a:noFill/>
        </p:spPr>
        <p:txBody>
          <a:bodyPr wrap="square" rtlCol="0">
            <a:spAutoFit/>
          </a:bodyPr>
          <a:lstStyle/>
          <a:p>
            <a:pPr algn="ctr"/>
            <a:r>
              <a:rPr lang="en-US" sz="2000" b="1" dirty="0">
                <a:solidFill>
                  <a:schemeClr val="bg1"/>
                </a:solidFill>
              </a:rPr>
              <a:t>Examples</a:t>
            </a:r>
          </a:p>
          <a:p>
            <a:pPr algn="ctr"/>
            <a:endParaRPr lang="en-US" sz="1200" dirty="0">
              <a:solidFill>
                <a:schemeClr val="bg1"/>
              </a:solidFill>
            </a:endParaRPr>
          </a:p>
          <a:p>
            <a:r>
              <a:rPr lang="en-US" sz="2400" dirty="0">
                <a:solidFill>
                  <a:schemeClr val="bg1"/>
                </a:solidFill>
              </a:rPr>
              <a:t>Function: version control</a:t>
            </a:r>
          </a:p>
          <a:p>
            <a:endParaRPr lang="en-US" sz="1050" dirty="0">
              <a:solidFill>
                <a:schemeClr val="bg1"/>
              </a:solidFill>
            </a:endParaRPr>
          </a:p>
          <a:p>
            <a:r>
              <a:rPr lang="en-US" sz="2400" dirty="0">
                <a:solidFill>
                  <a:schemeClr val="bg1"/>
                </a:solidFill>
              </a:rPr>
              <a:t>“Does it have version control?”</a:t>
            </a:r>
          </a:p>
          <a:p>
            <a:endParaRPr lang="en-US" sz="2000" dirty="0">
              <a:solidFill>
                <a:schemeClr val="bg1"/>
              </a:solidFill>
            </a:endParaRPr>
          </a:p>
          <a:p>
            <a:r>
              <a:rPr lang="en-US" sz="2400" dirty="0">
                <a:solidFill>
                  <a:schemeClr val="bg1"/>
                </a:solidFill>
              </a:rPr>
              <a:t>Function: customizable workflows</a:t>
            </a:r>
          </a:p>
          <a:p>
            <a:endParaRPr lang="en-US" sz="1050" dirty="0">
              <a:solidFill>
                <a:schemeClr val="bg1"/>
              </a:solidFill>
            </a:endParaRPr>
          </a:p>
          <a:p>
            <a:r>
              <a:rPr lang="en-US" sz="2400" dirty="0">
                <a:solidFill>
                  <a:schemeClr val="bg1"/>
                </a:solidFill>
              </a:rPr>
              <a:t>“Can you customize workflows?” </a:t>
            </a:r>
          </a:p>
        </p:txBody>
      </p:sp>
      <p:sp>
        <p:nvSpPr>
          <p:cNvPr id="18" name="TextBox 17"/>
          <p:cNvSpPr txBox="1"/>
          <p:nvPr/>
        </p:nvSpPr>
        <p:spPr>
          <a:xfrm>
            <a:off x="6441952" y="1468291"/>
            <a:ext cx="4461400" cy="1569660"/>
          </a:xfrm>
          <a:prstGeom prst="rect">
            <a:avLst/>
          </a:prstGeom>
          <a:noFill/>
        </p:spPr>
        <p:txBody>
          <a:bodyPr wrap="square" rtlCol="0">
            <a:spAutoFit/>
          </a:bodyPr>
          <a:lstStyle/>
          <a:p>
            <a:r>
              <a:rPr lang="en-US" sz="2400" dirty="0">
                <a:solidFill>
                  <a:schemeClr val="bg1"/>
                </a:solidFill>
              </a:rPr>
              <a:t>Critical: All functionality and interactivity items must be formatted as a question with a yes or no answer. </a:t>
            </a:r>
          </a:p>
        </p:txBody>
      </p:sp>
      <p:sp>
        <p:nvSpPr>
          <p:cNvPr id="19" name="Curved Down Arrow 18"/>
          <p:cNvSpPr/>
          <p:nvPr/>
        </p:nvSpPr>
        <p:spPr>
          <a:xfrm rot="5400000" flipV="1">
            <a:off x="6189571" y="4101988"/>
            <a:ext cx="599455" cy="290761"/>
          </a:xfrm>
          <a:prstGeom prst="curvedDownArrow">
            <a:avLst/>
          </a:prstGeom>
          <a:solidFill>
            <a:srgbClr val="346094"/>
          </a:solid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p:cNvSpPr/>
          <p:nvPr/>
        </p:nvSpPr>
        <p:spPr>
          <a:xfrm rot="5400000" flipV="1">
            <a:off x="6223332" y="5311405"/>
            <a:ext cx="599455" cy="290761"/>
          </a:xfrm>
          <a:prstGeom prst="curvedDownArrow">
            <a:avLst/>
          </a:prstGeom>
          <a:solidFill>
            <a:srgbClr val="346094"/>
          </a:solid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29039" y="1889668"/>
            <a:ext cx="696703" cy="99280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50883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28</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matrix: consolidation</a:t>
            </a:r>
          </a:p>
        </p:txBody>
      </p:sp>
      <p:pic>
        <p:nvPicPr>
          <p:cNvPr id="6" name="Picture 6" descr="C:\Users\kellyl\AppData\Local\Temp\SNAGHTML2633e8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466" y="1877527"/>
            <a:ext cx="8973699" cy="3495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89088" y="1853566"/>
            <a:ext cx="2854712" cy="113742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842466" y="3020458"/>
            <a:ext cx="2834474" cy="178419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861193" y="3012444"/>
            <a:ext cx="2230868" cy="179220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6407100" y="4139428"/>
            <a:ext cx="4034747" cy="66522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825515" y="1477417"/>
            <a:ext cx="15388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Repositories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5122989" y="5175090"/>
            <a:ext cx="2241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Yes, no, caution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rot="10800000">
            <a:off x="1286248" y="2701353"/>
            <a:ext cx="492443" cy="247373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Functions and features</a:t>
            </a:r>
          </a:p>
        </p:txBody>
      </p:sp>
      <p:sp>
        <p:nvSpPr>
          <p:cNvPr id="17" name="TextBox 16"/>
          <p:cNvSpPr txBox="1"/>
          <p:nvPr/>
        </p:nvSpPr>
        <p:spPr>
          <a:xfrm>
            <a:off x="10554967" y="3292006"/>
            <a:ext cx="492443" cy="1694843"/>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Caution notes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769" y="5014141"/>
            <a:ext cx="820505" cy="111290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41350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29</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Flowchart </a:t>
            </a:r>
            <a:r>
              <a:rPr lang="en-US" dirty="0">
                <a:sym typeface="Wingdings" panose="05000000000000000000" pitchFamily="2" charset="2"/>
              </a:rPr>
              <a:t> matrix</a:t>
            </a:r>
            <a:endParaRPr lang="en-US" dirty="0"/>
          </a:p>
        </p:txBody>
      </p:sp>
      <p:sp>
        <p:nvSpPr>
          <p:cNvPr id="63" name="Rectangle 62"/>
          <p:cNvSpPr/>
          <p:nvPr/>
        </p:nvSpPr>
        <p:spPr>
          <a:xfrm>
            <a:off x="3425436" y="1758245"/>
            <a:ext cx="276726" cy="9384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a:off x="2109896" y="2694036"/>
            <a:ext cx="460251" cy="96060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 descr="C:\Users\kellyl\AppData\Local\Temp\SNAGHTML2633e84.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56050" y="3803248"/>
            <a:ext cx="1419370" cy="5529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6" name="Picture 6" descr="C:\Users\kellyl\AppData\Local\Temp\SNAGHTML2633e84.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13023" y="4772487"/>
            <a:ext cx="1419370" cy="552903"/>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rot="5400000">
            <a:off x="3434510" y="1619497"/>
            <a:ext cx="258576" cy="238157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 descr="C:\Users\kellyl\AppData\Local\Temp\SNAGHTML2633e84.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81506" y="4794970"/>
            <a:ext cx="1419370" cy="552903"/>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4463008" y="2733686"/>
            <a:ext cx="297208" cy="97836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5400000">
            <a:off x="4479908" y="2631753"/>
            <a:ext cx="255290" cy="238157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wn Arrow 70"/>
          <p:cNvSpPr/>
          <p:nvPr/>
        </p:nvSpPr>
        <p:spPr>
          <a:xfrm>
            <a:off x="3261061" y="3693895"/>
            <a:ext cx="460251" cy="96060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wn Arrow 71"/>
          <p:cNvSpPr/>
          <p:nvPr/>
        </p:nvSpPr>
        <p:spPr>
          <a:xfrm>
            <a:off x="5465674" y="3704585"/>
            <a:ext cx="460251" cy="96060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Brace 72"/>
          <p:cNvSpPr/>
          <p:nvPr/>
        </p:nvSpPr>
        <p:spPr>
          <a:xfrm>
            <a:off x="6616974" y="1758931"/>
            <a:ext cx="293178" cy="2502568"/>
          </a:xfrm>
          <a:prstGeom prst="rightBrace">
            <a:avLst/>
          </a:prstGeom>
          <a:ln>
            <a:solidFill>
              <a:srgbClr val="34609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4" name="TextBox 73"/>
          <p:cNvSpPr txBox="1"/>
          <p:nvPr/>
        </p:nvSpPr>
        <p:spPr>
          <a:xfrm>
            <a:off x="7149981" y="2560369"/>
            <a:ext cx="3657600" cy="830997"/>
          </a:xfrm>
          <a:prstGeom prst="rect">
            <a:avLst/>
          </a:prstGeom>
          <a:noFill/>
        </p:spPr>
        <p:txBody>
          <a:bodyPr wrap="square" rtlCol="0">
            <a:spAutoFit/>
          </a:bodyPr>
          <a:lstStyle/>
          <a:p>
            <a:r>
              <a:rPr lang="en-US" sz="2400" dirty="0">
                <a:solidFill>
                  <a:schemeClr val="bg1"/>
                </a:solidFill>
              </a:rPr>
              <a:t>Flowchart with the 4 critical yes or no questions</a:t>
            </a:r>
          </a:p>
        </p:txBody>
      </p:sp>
      <p:sp>
        <p:nvSpPr>
          <p:cNvPr id="75" name="TextBox 74"/>
          <p:cNvSpPr txBox="1"/>
          <p:nvPr/>
        </p:nvSpPr>
        <p:spPr>
          <a:xfrm>
            <a:off x="1692522" y="4386585"/>
            <a:ext cx="1263316" cy="369332"/>
          </a:xfrm>
          <a:prstGeom prst="rect">
            <a:avLst/>
          </a:prstGeom>
          <a:noFill/>
        </p:spPr>
        <p:txBody>
          <a:bodyPr wrap="square" rtlCol="0">
            <a:spAutoFit/>
          </a:bodyPr>
          <a:lstStyle/>
          <a:p>
            <a:pPr algn="ctr"/>
            <a:r>
              <a:rPr lang="en-US" dirty="0">
                <a:solidFill>
                  <a:schemeClr val="bg1"/>
                </a:solidFill>
              </a:rPr>
              <a:t>Matrix 1</a:t>
            </a:r>
          </a:p>
        </p:txBody>
      </p:sp>
      <p:sp>
        <p:nvSpPr>
          <p:cNvPr id="76" name="TextBox 75"/>
          <p:cNvSpPr txBox="1"/>
          <p:nvPr/>
        </p:nvSpPr>
        <p:spPr>
          <a:xfrm>
            <a:off x="3043239" y="5297928"/>
            <a:ext cx="1263316" cy="369332"/>
          </a:xfrm>
          <a:prstGeom prst="rect">
            <a:avLst/>
          </a:prstGeom>
          <a:noFill/>
        </p:spPr>
        <p:txBody>
          <a:bodyPr wrap="square" rtlCol="0">
            <a:spAutoFit/>
          </a:bodyPr>
          <a:lstStyle/>
          <a:p>
            <a:r>
              <a:rPr lang="en-US" dirty="0">
                <a:solidFill>
                  <a:schemeClr val="bg1"/>
                </a:solidFill>
              </a:rPr>
              <a:t>Matrix 2</a:t>
            </a:r>
          </a:p>
        </p:txBody>
      </p:sp>
      <p:sp>
        <p:nvSpPr>
          <p:cNvPr id="77" name="TextBox 76"/>
          <p:cNvSpPr txBox="1"/>
          <p:nvPr/>
        </p:nvSpPr>
        <p:spPr>
          <a:xfrm>
            <a:off x="5232001" y="5347873"/>
            <a:ext cx="1263316" cy="369332"/>
          </a:xfrm>
          <a:prstGeom prst="rect">
            <a:avLst/>
          </a:prstGeom>
          <a:noFill/>
        </p:spPr>
        <p:txBody>
          <a:bodyPr wrap="square" rtlCol="0">
            <a:spAutoFit/>
          </a:bodyPr>
          <a:lstStyle/>
          <a:p>
            <a:r>
              <a:rPr lang="en-US" dirty="0">
                <a:solidFill>
                  <a:schemeClr val="bg1"/>
                </a:solidFill>
              </a:rPr>
              <a:t>Matrix 3</a:t>
            </a:r>
          </a:p>
        </p:txBody>
      </p:sp>
      <p:sp>
        <p:nvSpPr>
          <p:cNvPr id="78" name="Right Brace 77"/>
          <p:cNvSpPr/>
          <p:nvPr/>
        </p:nvSpPr>
        <p:spPr>
          <a:xfrm>
            <a:off x="6804203" y="4654495"/>
            <a:ext cx="200438" cy="1212246"/>
          </a:xfrm>
          <a:prstGeom prst="rightBrace">
            <a:avLst>
              <a:gd name="adj1" fmla="val 8333"/>
              <a:gd name="adj2" fmla="val 29481"/>
            </a:avLst>
          </a:prstGeom>
          <a:ln>
            <a:solidFill>
              <a:srgbClr val="34609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9" name="TextBox 78"/>
          <p:cNvSpPr txBox="1"/>
          <p:nvPr/>
        </p:nvSpPr>
        <p:spPr>
          <a:xfrm>
            <a:off x="7146592" y="3927749"/>
            <a:ext cx="3657600" cy="1938992"/>
          </a:xfrm>
          <a:prstGeom prst="rect">
            <a:avLst/>
          </a:prstGeom>
          <a:noFill/>
        </p:spPr>
        <p:txBody>
          <a:bodyPr wrap="square" rtlCol="0">
            <a:spAutoFit/>
          </a:bodyPr>
          <a:lstStyle/>
          <a:p>
            <a:r>
              <a:rPr lang="en-US" sz="2400" dirty="0">
                <a:solidFill>
                  <a:schemeClr val="bg1"/>
                </a:solidFill>
              </a:rPr>
              <a:t>Separate matrix for each flowchart endpoint; each matrix includes only the appropriate repositories based on flowchart answers</a:t>
            </a:r>
          </a:p>
        </p:txBody>
      </p:sp>
      <p:pic>
        <p:nvPicPr>
          <p:cNvPr id="80" name="Picture 7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021" y="1804441"/>
            <a:ext cx="706095" cy="64743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36559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34A8-87B7-4466-9C37-4C048E5A34F0}"/>
              </a:ext>
            </a:extLst>
          </p:cNvPr>
          <p:cNvSpPr>
            <a:spLocks noGrp="1"/>
          </p:cNvSpPr>
          <p:nvPr>
            <p:ph type="title"/>
          </p:nvPr>
        </p:nvSpPr>
        <p:spPr/>
        <p:txBody>
          <a:bodyPr/>
          <a:lstStyle/>
          <a:p>
            <a:r>
              <a:rPr lang="en-US" dirty="0"/>
              <a:t>Today’s Presenters</a:t>
            </a:r>
          </a:p>
        </p:txBody>
      </p:sp>
      <p:sp>
        <p:nvSpPr>
          <p:cNvPr id="3" name="Text Placeholder 2">
            <a:extLst>
              <a:ext uri="{FF2B5EF4-FFF2-40B4-BE49-F238E27FC236}">
                <a16:creationId xmlns:a16="http://schemas.microsoft.com/office/drawing/2014/main" id="{51E0826F-8CAC-4651-93CA-EFB692689751}"/>
              </a:ext>
            </a:extLst>
          </p:cNvPr>
          <p:cNvSpPr>
            <a:spLocks noGrp="1"/>
          </p:cNvSpPr>
          <p:nvPr>
            <p:ph type="body" idx="1"/>
          </p:nvPr>
        </p:nvSpPr>
        <p:spPr/>
        <p:txBody>
          <a:bodyPr/>
          <a:lstStyle/>
          <a:p>
            <a:pPr algn="ctr"/>
            <a:r>
              <a:rPr lang="en-US" dirty="0"/>
              <a:t>Lauren Kelly</a:t>
            </a:r>
            <a:br>
              <a:rPr lang="en-US" dirty="0"/>
            </a:br>
            <a:r>
              <a:rPr lang="en-US" cap="none" dirty="0"/>
              <a:t>Multnomah County Archives</a:t>
            </a:r>
          </a:p>
        </p:txBody>
      </p:sp>
      <p:pic>
        <p:nvPicPr>
          <p:cNvPr id="9" name="Content Placeholder 8" descr="A close-up of a person smiling&#10;&#10;Description automatically generated">
            <a:extLst>
              <a:ext uri="{FF2B5EF4-FFF2-40B4-BE49-F238E27FC236}">
                <a16:creationId xmlns:a16="http://schemas.microsoft.com/office/drawing/2014/main" id="{3D56ABD5-5C71-4FF9-A363-D1B150729FA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05268" y="3073400"/>
            <a:ext cx="2379283" cy="2717800"/>
          </a:xfrm>
        </p:spPr>
      </p:pic>
      <p:sp>
        <p:nvSpPr>
          <p:cNvPr id="5" name="Text Placeholder 4">
            <a:extLst>
              <a:ext uri="{FF2B5EF4-FFF2-40B4-BE49-F238E27FC236}">
                <a16:creationId xmlns:a16="http://schemas.microsoft.com/office/drawing/2014/main" id="{D5FE4FB2-6C62-45CE-8339-A7752917D32F}"/>
              </a:ext>
            </a:extLst>
          </p:cNvPr>
          <p:cNvSpPr>
            <a:spLocks noGrp="1"/>
          </p:cNvSpPr>
          <p:nvPr>
            <p:ph type="body" sz="quarter" idx="3"/>
          </p:nvPr>
        </p:nvSpPr>
        <p:spPr/>
        <p:txBody>
          <a:bodyPr/>
          <a:lstStyle/>
          <a:p>
            <a:pPr algn="ctr"/>
            <a:r>
              <a:rPr lang="en-US" dirty="0"/>
              <a:t>Deidre </a:t>
            </a:r>
            <a:r>
              <a:rPr lang="en-US" dirty="0" err="1"/>
              <a:t>Thieman</a:t>
            </a:r>
            <a:br>
              <a:rPr lang="en-US" dirty="0"/>
            </a:br>
            <a:r>
              <a:rPr lang="en-US" cap="none" dirty="0"/>
              <a:t>Multnomah County Archives</a:t>
            </a:r>
          </a:p>
        </p:txBody>
      </p:sp>
      <p:pic>
        <p:nvPicPr>
          <p:cNvPr id="11" name="Content Placeholder 10" descr="A person with red hair and glasses&#10;&#10;Description automatically generated with medium confidence">
            <a:extLst>
              <a:ext uri="{FF2B5EF4-FFF2-40B4-BE49-F238E27FC236}">
                <a16:creationId xmlns:a16="http://schemas.microsoft.com/office/drawing/2014/main" id="{7ED6E1E1-DBF3-433F-84A0-6D12BE1AF94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21068" y="3073400"/>
            <a:ext cx="2406081" cy="2717800"/>
          </a:xfrm>
        </p:spPr>
      </p:pic>
      <p:sp>
        <p:nvSpPr>
          <p:cNvPr id="7" name="Slide Number Placeholder 6">
            <a:extLst>
              <a:ext uri="{FF2B5EF4-FFF2-40B4-BE49-F238E27FC236}">
                <a16:creationId xmlns:a16="http://schemas.microsoft.com/office/drawing/2014/main" id="{14B38841-78AC-4FDC-AE4B-24E3994A1BF9}"/>
              </a:ext>
            </a:extLst>
          </p:cNvPr>
          <p:cNvSpPr>
            <a:spLocks noGrp="1"/>
          </p:cNvSpPr>
          <p:nvPr>
            <p:ph type="sldNum" sz="quarter" idx="12"/>
          </p:nvPr>
        </p:nvSpPr>
        <p:spPr/>
        <p:txBody>
          <a:bodyPr/>
          <a:lstStyle/>
          <a:p>
            <a:fld id="{CE2919DE-2D43-4A66-BAB4-E73DD29546D8}" type="slidenum">
              <a:rPr lang="en-US" smtClean="0"/>
              <a:t>3</a:t>
            </a:fld>
            <a:endParaRPr lang="en-US"/>
          </a:p>
        </p:txBody>
      </p:sp>
    </p:spTree>
    <p:extLst>
      <p:ext uri="{BB962C8B-B14F-4D97-AF65-F5344CB8AC3E}">
        <p14:creationId xmlns:p14="http://schemas.microsoft.com/office/powerpoint/2010/main" val="375091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30</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Formatting for users</a:t>
            </a:r>
          </a:p>
        </p:txBody>
      </p:sp>
      <p:sp>
        <p:nvSpPr>
          <p:cNvPr id="6" name="TextBox 5"/>
          <p:cNvSpPr txBox="1"/>
          <p:nvPr/>
        </p:nvSpPr>
        <p:spPr>
          <a:xfrm>
            <a:off x="5955632" y="2954212"/>
            <a:ext cx="48435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Desired tool functionality?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Successful filtering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Printer friendly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Multiple users of a single copy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TextBox 7"/>
          <p:cNvSpPr txBox="1"/>
          <p:nvPr/>
        </p:nvSpPr>
        <p:spPr>
          <a:xfrm>
            <a:off x="5955632" y="4388118"/>
            <a:ext cx="48435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rPr>
              <a:t>Considerations?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Glossary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Readability check (plain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Color contrast check (digital accessibility)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Color</a:t>
            </a:r>
            <a:r>
              <a:rPr lang="en-US" dirty="0">
                <a:solidFill>
                  <a:prstClr val="black"/>
                </a:solidFill>
              </a:rPr>
              <a:t>-coding </a:t>
            </a:r>
            <a:r>
              <a:rPr kumimoji="0" lang="en-US" sz="1800" b="0" i="0" u="none" strike="noStrike" kern="1200" cap="none" spc="0" normalizeH="0" baseline="0" noProof="0" dirty="0">
                <a:ln>
                  <a:noFill/>
                </a:ln>
                <a:solidFill>
                  <a:prstClr val="black"/>
                </a:solidFill>
                <a:effectLst/>
                <a:uLnTx/>
                <a:uFillTx/>
              </a:rPr>
              <a:t>check (digital accessibility)</a:t>
            </a:r>
          </a:p>
        </p:txBody>
      </p:sp>
      <p:sp>
        <p:nvSpPr>
          <p:cNvPr id="9" name="TextBox 8"/>
          <p:cNvSpPr txBox="1"/>
          <p:nvPr/>
        </p:nvSpPr>
        <p:spPr>
          <a:xfrm>
            <a:off x="5955632" y="1517462"/>
            <a:ext cx="484354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rPr>
              <a:t>Who are the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IT, analysts, records liaisons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Work closely with our team</a:t>
            </a:r>
            <a:endParaRPr kumimoji="0" lang="en-US" sz="1800"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rPr>
              <a:t>Comfortable with technology and spreadsheets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679" y="1576813"/>
            <a:ext cx="3214732" cy="4372834"/>
          </a:xfrm>
          <a:prstGeom prst="rect">
            <a:avLst/>
          </a:prstGeom>
        </p:spPr>
      </p:pic>
      <p:sp>
        <p:nvSpPr>
          <p:cNvPr id="11" name="Rounded Rectangular Callout 10"/>
          <p:cNvSpPr/>
          <p:nvPr/>
        </p:nvSpPr>
        <p:spPr>
          <a:xfrm>
            <a:off x="495631" y="1587656"/>
            <a:ext cx="3070810" cy="1454346"/>
          </a:xfrm>
          <a:prstGeom prst="wedgeRoundRectCallout">
            <a:avLst>
              <a:gd name="adj1" fmla="val 58721"/>
              <a:gd name="adj2" fmla="val 69078"/>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How do we make this tool user friendly so that people outside our Records Program can use it?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582871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demonstration</a:t>
            </a:r>
          </a:p>
        </p:txBody>
      </p:sp>
      <p:sp>
        <p:nvSpPr>
          <p:cNvPr id="8"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a:xfrm>
            <a:off x="10276321" y="5883274"/>
            <a:ext cx="771089" cy="365125"/>
          </a:xfrm>
        </p:spPr>
        <p:txBody>
          <a:bodyPr/>
          <a:lstStyle/>
          <a:p>
            <a:fld id="{CE2919DE-2D43-4A66-BAB4-E73DD29546D8}" type="slidenum">
              <a:rPr lang="en-US" smtClean="0"/>
              <a:t>31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76158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32</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demonstration</a:t>
            </a:r>
          </a:p>
        </p:txBody>
      </p:sp>
      <p:pic>
        <p:nvPicPr>
          <p:cNvPr id="6" name="openflowcha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7545" y="1247775"/>
            <a:ext cx="8618776" cy="530613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6858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33</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demonstration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53" y="1247775"/>
            <a:ext cx="8614268" cy="53035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416432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34</a:t>
            </a:fld>
            <a:endParaRPr lang="en-US" dirty="0"/>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demonstration</a:t>
            </a:r>
          </a:p>
        </p:txBody>
      </p:sp>
      <p:pic>
        <p:nvPicPr>
          <p:cNvPr id="6" name="clic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1784" y="1247775"/>
            <a:ext cx="8614537" cy="53035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63763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Outcomes &amp; what’s next?</a:t>
            </a:r>
          </a:p>
        </p:txBody>
      </p:sp>
      <p:sp>
        <p:nvSpPr>
          <p:cNvPr id="3" name="Subtitle 2">
            <a:extLst>
              <a:ext uri="{FF2B5EF4-FFF2-40B4-BE49-F238E27FC236}">
                <a16:creationId xmlns:a16="http://schemas.microsoft.com/office/drawing/2014/main" id="{B5EEFC63-E33A-451F-95C9-893F49F3903A}"/>
              </a:ext>
            </a:extLst>
          </p:cNvPr>
          <p:cNvSpPr>
            <a:spLocks noGrp="1"/>
          </p:cNvSpPr>
          <p:nvPr>
            <p:ph type="subTitle" idx="1"/>
          </p:nvPr>
        </p:nvSpPr>
        <p:spPr/>
        <p:txBody>
          <a:bodyPr/>
          <a:lstStyle/>
          <a:p>
            <a:r>
              <a:rPr lang="en-US" dirty="0"/>
              <a:t>Part 4: deidre thieman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
        <p:nvSpPr>
          <p:cNvPr id="8"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a:xfrm>
            <a:off x="10276321" y="5883274"/>
            <a:ext cx="771089" cy="365125"/>
          </a:xfrm>
        </p:spPr>
        <p:txBody>
          <a:bodyPr/>
          <a:lstStyle/>
          <a:p>
            <a:fld id="{CE2919DE-2D43-4A66-BAB4-E73DD29546D8}" type="slidenum">
              <a:rPr lang="en-US" smtClean="0"/>
              <a:t>35</a:t>
            </a:fld>
            <a:endParaRPr lang="en-US" dirty="0"/>
          </a:p>
        </p:txBody>
      </p:sp>
    </p:spTree>
    <p:extLst>
      <p:ext uri="{BB962C8B-B14F-4D97-AF65-F5344CB8AC3E}">
        <p14:creationId xmlns:p14="http://schemas.microsoft.com/office/powerpoint/2010/main" val="137689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36</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At the gates of the emerald city</a:t>
            </a:r>
          </a:p>
        </p:txBody>
      </p:sp>
      <p:sp>
        <p:nvSpPr>
          <p:cNvPr id="6" name="TextBox 5"/>
          <p:cNvSpPr txBox="1"/>
          <p:nvPr/>
        </p:nvSpPr>
        <p:spPr>
          <a:xfrm>
            <a:off x="451000" y="4170100"/>
            <a:ext cx="3070434" cy="1077218"/>
          </a:xfrm>
          <a:prstGeom prst="rect">
            <a:avLst/>
          </a:prstGeom>
          <a:noFill/>
        </p:spPr>
        <p:txBody>
          <a:bodyPr wrap="square" rtlCol="0">
            <a:spAutoFit/>
          </a:bodyPr>
          <a:lstStyle/>
          <a:p>
            <a:pPr algn="ctr"/>
            <a:br>
              <a:rPr lang="en-US" sz="3200" b="1" dirty="0"/>
            </a:br>
            <a:endParaRPr lang="en-US" sz="3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575" y="1342663"/>
            <a:ext cx="7453540" cy="4629484"/>
          </a:xfrm>
          <a:prstGeom prst="rect">
            <a:avLst/>
          </a:prstGeom>
          <a:no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530" y="3621789"/>
            <a:ext cx="1784588" cy="245890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6060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37</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Testing the tool</a:t>
            </a:r>
          </a:p>
        </p:txBody>
      </p:sp>
      <p:pic>
        <p:nvPicPr>
          <p:cNvPr id="6" name="Content Placeholder 3"/>
          <p:cNvPicPr>
            <a:picLocks noChangeAspect="1"/>
          </p:cNvPicPr>
          <p:nvPr/>
        </p:nvPicPr>
        <p:blipFill rotWithShape="1">
          <a:blip r:embed="rId3"/>
          <a:srcRect b="2971"/>
          <a:stretch/>
        </p:blipFill>
        <p:spPr>
          <a:xfrm>
            <a:off x="1284525" y="1759352"/>
            <a:ext cx="5430205" cy="4213186"/>
          </a:xfrm>
          <a:prstGeom prst="rect">
            <a:avLst/>
          </a:prstGeom>
        </p:spPr>
      </p:pic>
      <p:pic>
        <p:nvPicPr>
          <p:cNvPr id="8" name="Picture 7"/>
          <p:cNvPicPr>
            <a:picLocks noChangeAspect="1"/>
          </p:cNvPicPr>
          <p:nvPr/>
        </p:nvPicPr>
        <p:blipFill rotWithShape="1">
          <a:blip r:embed="rId4"/>
          <a:srcRect r="3851"/>
          <a:stretch/>
        </p:blipFill>
        <p:spPr>
          <a:xfrm>
            <a:off x="6601842" y="2550434"/>
            <a:ext cx="4307620" cy="2960891"/>
          </a:xfrm>
          <a:prstGeom prst="rect">
            <a:avLst/>
          </a:prstGeom>
        </p:spPr>
      </p:pic>
      <p:sp>
        <p:nvSpPr>
          <p:cNvPr id="9" name="Rectangle 8"/>
          <p:cNvSpPr/>
          <p:nvPr/>
        </p:nvSpPr>
        <p:spPr>
          <a:xfrm>
            <a:off x="7569843" y="1780993"/>
            <a:ext cx="2647736" cy="769441"/>
          </a:xfrm>
          <a:prstGeom prst="rect">
            <a:avLst/>
          </a:prstGeom>
          <a:noFill/>
          <a:ln>
            <a:noFill/>
          </a:ln>
        </p:spPr>
        <p:txBody>
          <a:bodyPr wrap="square" lIns="91440" tIns="45720" rIns="91440" bIns="45720">
            <a:spAutoFit/>
          </a:bodyPr>
          <a:lstStyle/>
          <a:p>
            <a:pPr algn="ctr"/>
            <a:r>
              <a:rPr lang="en-US" sz="4400" b="0" cap="none" spc="0" dirty="0">
                <a:ln w="0">
                  <a:solidFill>
                    <a:srgbClr val="346094"/>
                  </a:solidFill>
                </a:ln>
                <a:solidFill>
                  <a:srgbClr val="346094"/>
                </a:solidFill>
                <a:effectLst>
                  <a:outerShdw blurRad="38100" dist="25400" dir="5400000" algn="ctr" rotWithShape="0">
                    <a:srgbClr val="6E747A">
                      <a:alpha val="43000"/>
                    </a:srgbClr>
                  </a:outerShdw>
                </a:effectLst>
              </a:rPr>
              <a:t>Glossary</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218922" y="5089522"/>
            <a:ext cx="638920" cy="9871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3888831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38</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Formatting &amp; filtering issues</a:t>
            </a:r>
          </a:p>
        </p:txBody>
      </p:sp>
      <p:pic>
        <p:nvPicPr>
          <p:cNvPr id="6" name="Content Placeholder 3"/>
          <p:cNvPicPr>
            <a:picLocks noChangeAspect="1"/>
          </p:cNvPicPr>
          <p:nvPr/>
        </p:nvPicPr>
        <p:blipFill>
          <a:blip r:embed="rId3"/>
          <a:stretch>
            <a:fillRect/>
          </a:stretch>
        </p:blipFill>
        <p:spPr>
          <a:xfrm>
            <a:off x="1434606" y="1701478"/>
            <a:ext cx="6589151" cy="3459304"/>
          </a:xfrm>
          <a:prstGeom prst="rect">
            <a:avLst/>
          </a:prstGeom>
        </p:spPr>
      </p:pic>
      <p:pic>
        <p:nvPicPr>
          <p:cNvPr id="8" name="Picture 7"/>
          <p:cNvPicPr>
            <a:picLocks noChangeAspect="1"/>
          </p:cNvPicPr>
          <p:nvPr/>
        </p:nvPicPr>
        <p:blipFill>
          <a:blip r:embed="rId4"/>
          <a:stretch>
            <a:fillRect/>
          </a:stretch>
        </p:blipFill>
        <p:spPr>
          <a:xfrm>
            <a:off x="8234372" y="1583252"/>
            <a:ext cx="2602423" cy="41802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797" y="4583024"/>
            <a:ext cx="1590744" cy="187314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2443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39</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Making repairs</a:t>
            </a:r>
          </a:p>
        </p:txBody>
      </p:sp>
      <p:pic>
        <p:nvPicPr>
          <p:cNvPr id="10" name="Picture 9"/>
          <p:cNvPicPr>
            <a:picLocks noChangeAspect="1"/>
          </p:cNvPicPr>
          <p:nvPr/>
        </p:nvPicPr>
        <p:blipFill>
          <a:blip r:embed="rId3"/>
          <a:stretch>
            <a:fillRect/>
          </a:stretch>
        </p:blipFill>
        <p:spPr>
          <a:xfrm>
            <a:off x="3943266" y="1888972"/>
            <a:ext cx="6990536" cy="3641426"/>
          </a:xfrm>
          <a:prstGeom prst="rect">
            <a:avLst/>
          </a:prstGeom>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215" y="1888972"/>
            <a:ext cx="3314445" cy="3872720"/>
          </a:xfrm>
          <a:prstGeom prst="rect">
            <a:avLst/>
          </a:prstGeom>
        </p:spPr>
      </p:pic>
      <p:sp>
        <p:nvSpPr>
          <p:cNvPr id="13" name="Oval 12"/>
          <p:cNvSpPr/>
          <p:nvPr/>
        </p:nvSpPr>
        <p:spPr>
          <a:xfrm>
            <a:off x="4079804" y="3500570"/>
            <a:ext cx="364874" cy="2356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0395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l="680" t="20097" r="56787" b="2051"/>
          <a:stretch/>
        </p:blipFill>
        <p:spPr>
          <a:xfrm>
            <a:off x="1141413" y="1343025"/>
            <a:ext cx="4297680" cy="4733925"/>
          </a:xfrm>
          <a:prstGeom prst="round2DiagRect">
            <a:avLst>
              <a:gd name="adj1" fmla="val 17767"/>
              <a:gd name="adj2" fmla="val 0"/>
            </a:avLst>
          </a:prstGeom>
          <a:solidFill>
            <a:schemeClr val="tx1"/>
          </a:solidFill>
        </p:spPr>
      </p:pic>
      <p:pic>
        <p:nvPicPr>
          <p:cNvPr id="2" name="Picture Placeholder 1"/>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l="468" t="20232" r="1467" b="1955"/>
          <a:stretch/>
        </p:blipFill>
        <p:spPr>
          <a:xfrm>
            <a:off x="1141413" y="1343025"/>
            <a:ext cx="9906000" cy="4733925"/>
          </a:xfrm>
          <a:solidFill>
            <a:schemeClr val="tx1"/>
          </a:solidFill>
        </p:spPr>
      </p:pic>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a:t>
            </a:fld>
            <a:endParaRPr lang="en-US" dirty="0"/>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Welcome and introduction</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51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Magic of Clear All</a:t>
            </a:r>
          </a:p>
        </p:txBody>
      </p:sp>
      <p:sp>
        <p:nvSpPr>
          <p:cNvPr id="4" name="Slide Number Placeholder 3"/>
          <p:cNvSpPr>
            <a:spLocks noGrp="1"/>
          </p:cNvSpPr>
          <p:nvPr>
            <p:ph type="sldNum" sz="quarter" idx="12"/>
          </p:nvPr>
        </p:nvSpPr>
        <p:spPr/>
        <p:txBody>
          <a:bodyPr/>
          <a:lstStyle/>
          <a:p>
            <a:fld id="{CE2919DE-2D43-4A66-BAB4-E73DD29546D8}" type="slidenum">
              <a:rPr lang="en-US" smtClean="0"/>
              <a:t>40</a:t>
            </a:fld>
            <a:endParaRPr lang="en-US"/>
          </a:p>
        </p:txBody>
      </p:sp>
      <p:pic>
        <p:nvPicPr>
          <p:cNvPr id="6" name="NewFilterV3">
            <a:hlinkClick r:id="" action="ppaction://media"/>
          </p:cNvPr>
          <p:cNvPicPr>
            <a:picLocks noGrp="1" noChangeAspect="1"/>
          </p:cNvPicPr>
          <p:nvPr>
            <p:ph idx="1"/>
            <a:videoFile r:link="rId1"/>
            <p:extLst>
              <p:ext uri="{DAA4B4D4-6D71-4841-9C94-3DE7FCFB9230}">
                <p14:media xmlns:p14="http://schemas.microsoft.com/office/powerpoint/2010/main" r:embed="rId2">
                  <p14:trim st="649"/>
                </p14:media>
              </p:ext>
            </p:extLst>
          </p:nvPr>
        </p:nvPicPr>
        <p:blipFill>
          <a:blip r:embed="rId5"/>
          <a:stretch>
            <a:fillRect/>
          </a:stretch>
        </p:blipFill>
        <p:spPr>
          <a:xfrm>
            <a:off x="1792705" y="1634191"/>
            <a:ext cx="8746957" cy="4851929"/>
          </a:xfrm>
        </p:spPr>
      </p:pic>
    </p:spTree>
    <p:extLst>
      <p:ext uri="{BB962C8B-B14F-4D97-AF65-F5344CB8AC3E}">
        <p14:creationId xmlns:p14="http://schemas.microsoft.com/office/powerpoint/2010/main" val="189789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41</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analysis</a:t>
            </a:r>
          </a:p>
        </p:txBody>
      </p:sp>
      <p:graphicFrame>
        <p:nvGraphicFramePr>
          <p:cNvPr id="10" name="Content Placeholder 3"/>
          <p:cNvGraphicFramePr>
            <a:graphicFrameLocks/>
          </p:cNvGraphicFramePr>
          <p:nvPr>
            <p:extLst>
              <p:ext uri="{D42A27DB-BD31-4B8C-83A1-F6EECF244321}">
                <p14:modId xmlns:p14="http://schemas.microsoft.com/office/powerpoint/2010/main" val="3120095327"/>
              </p:ext>
            </p:extLst>
          </p:nvPr>
        </p:nvGraphicFramePr>
        <p:xfrm>
          <a:off x="4517571" y="1567543"/>
          <a:ext cx="6144294" cy="4315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9514" y="1919464"/>
            <a:ext cx="3648458" cy="3756881"/>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672595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42</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What’s next?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177" y="1504710"/>
            <a:ext cx="3654057" cy="4874130"/>
          </a:xfrm>
          <a:prstGeom prst="rect">
            <a:avLst/>
          </a:prstGeom>
        </p:spPr>
      </p:pic>
      <p:sp>
        <p:nvSpPr>
          <p:cNvPr id="8" name="Rectangle 7"/>
          <p:cNvSpPr/>
          <p:nvPr/>
        </p:nvSpPr>
        <p:spPr>
          <a:xfrm>
            <a:off x="803082" y="1193858"/>
            <a:ext cx="10513750" cy="646331"/>
          </a:xfrm>
          <a:prstGeom prst="rect">
            <a:avLst/>
          </a:prstGeom>
        </p:spPr>
        <p:txBody>
          <a:bodyPr wrap="square">
            <a:spAutoFit/>
          </a:bodyPr>
          <a:lstStyle/>
          <a:p>
            <a:br>
              <a:rPr lang="en-US" dirty="0"/>
            </a:br>
            <a:endParaRPr lang="en-US" dirty="0"/>
          </a:p>
        </p:txBody>
      </p:sp>
      <p:sp>
        <p:nvSpPr>
          <p:cNvPr id="9" name="Cloud Callout 8"/>
          <p:cNvSpPr/>
          <p:nvPr/>
        </p:nvSpPr>
        <p:spPr>
          <a:xfrm>
            <a:off x="8299480" y="3449782"/>
            <a:ext cx="2286601" cy="1469452"/>
          </a:xfrm>
          <a:prstGeom prst="cloudCallout">
            <a:avLst>
              <a:gd name="adj1" fmla="val -72997"/>
              <a:gd name="adj2" fmla="val 37838"/>
            </a:avLst>
          </a:prstGeom>
          <a:solidFill>
            <a:srgbClr val="B98A82"/>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bg1"/>
                </a:solidFill>
              </a:rPr>
              <a:t>Commons Home</a:t>
            </a:r>
          </a:p>
        </p:txBody>
      </p:sp>
      <p:sp>
        <p:nvSpPr>
          <p:cNvPr id="10" name="Cloud Callout 9"/>
          <p:cNvSpPr/>
          <p:nvPr/>
        </p:nvSpPr>
        <p:spPr>
          <a:xfrm>
            <a:off x="1358849" y="1588756"/>
            <a:ext cx="2591906" cy="1653545"/>
          </a:xfrm>
          <a:prstGeom prst="cloudCallout">
            <a:avLst>
              <a:gd name="adj1" fmla="val 74477"/>
              <a:gd name="adj2" fmla="val 40477"/>
            </a:avLst>
          </a:prstGeom>
          <a:solidFill>
            <a:srgbClr val="D17B5C"/>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bg1"/>
                </a:solidFill>
              </a:rPr>
              <a:t>Additional Feedback &amp; Repair</a:t>
            </a:r>
          </a:p>
        </p:txBody>
      </p:sp>
      <p:sp>
        <p:nvSpPr>
          <p:cNvPr id="11" name="Cloud Callout 10"/>
          <p:cNvSpPr/>
          <p:nvPr/>
        </p:nvSpPr>
        <p:spPr>
          <a:xfrm>
            <a:off x="8344241" y="1632768"/>
            <a:ext cx="2286601" cy="1469452"/>
          </a:xfrm>
          <a:prstGeom prst="cloudCallout">
            <a:avLst>
              <a:gd name="adj1" fmla="val -113546"/>
              <a:gd name="adj2" fmla="val 44723"/>
            </a:avLst>
          </a:prstGeom>
          <a:solidFill>
            <a:srgbClr val="A5A5A5"/>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bg1"/>
                </a:solidFill>
              </a:rPr>
              <a:t>End User Tool</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406506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43</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An end user tool: brainstorming</a:t>
            </a:r>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115" y="1470210"/>
            <a:ext cx="8102591" cy="4478950"/>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78965" y="4576325"/>
            <a:ext cx="1484153" cy="13962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813523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44</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Needed capabilities</a:t>
            </a:r>
          </a:p>
        </p:txBody>
      </p:sp>
      <p:sp>
        <p:nvSpPr>
          <p:cNvPr id="6" name="Rectangle 5"/>
          <p:cNvSpPr/>
          <p:nvPr/>
        </p:nvSpPr>
        <p:spPr>
          <a:xfrm>
            <a:off x="803082" y="1193858"/>
            <a:ext cx="10513750" cy="646331"/>
          </a:xfrm>
          <a:prstGeom prst="rect">
            <a:avLst/>
          </a:prstGeom>
        </p:spPr>
        <p:txBody>
          <a:bodyPr wrap="square">
            <a:spAutoFit/>
          </a:bodyPr>
          <a:lstStyle/>
          <a:p>
            <a:br>
              <a:rPr lang="en-US"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06" y="2333359"/>
            <a:ext cx="3812648" cy="3306947"/>
          </a:xfrm>
          <a:prstGeom prst="rect">
            <a:avLst/>
          </a:prstGeom>
        </p:spPr>
      </p:pic>
      <p:sp>
        <p:nvSpPr>
          <p:cNvPr id="9" name="Cloud Callout 8"/>
          <p:cNvSpPr/>
          <p:nvPr/>
        </p:nvSpPr>
        <p:spPr>
          <a:xfrm>
            <a:off x="4482676" y="1480104"/>
            <a:ext cx="6483681" cy="4596604"/>
          </a:xfrm>
          <a:prstGeom prst="cloudCallout">
            <a:avLst>
              <a:gd name="adj1" fmla="val -69028"/>
              <a:gd name="adj2" fmla="val -21842"/>
            </a:avLst>
          </a:prstGeom>
          <a:no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94231" y="2328735"/>
            <a:ext cx="2241091" cy="461665"/>
          </a:xfrm>
          <a:prstGeom prst="rect">
            <a:avLst/>
          </a:prstGeom>
          <a:noFill/>
        </p:spPr>
        <p:txBody>
          <a:bodyPr wrap="square" rtlCol="0">
            <a:spAutoFit/>
          </a:bodyPr>
          <a:lstStyle/>
          <a:p>
            <a:r>
              <a:rPr lang="en-US" sz="2400" b="1" dirty="0">
                <a:solidFill>
                  <a:srgbClr val="346094"/>
                </a:solidFill>
              </a:rPr>
              <a:t>Branching Logic</a:t>
            </a:r>
          </a:p>
        </p:txBody>
      </p:sp>
      <p:sp>
        <p:nvSpPr>
          <p:cNvPr id="11" name="TextBox 10"/>
          <p:cNvSpPr txBox="1"/>
          <p:nvPr/>
        </p:nvSpPr>
        <p:spPr>
          <a:xfrm>
            <a:off x="5713478" y="2454729"/>
            <a:ext cx="1549719" cy="461665"/>
          </a:xfrm>
          <a:prstGeom prst="rect">
            <a:avLst/>
          </a:prstGeom>
          <a:noFill/>
        </p:spPr>
        <p:txBody>
          <a:bodyPr wrap="square" rtlCol="0">
            <a:spAutoFit/>
          </a:bodyPr>
          <a:lstStyle/>
          <a:p>
            <a:r>
              <a:rPr lang="en-US" sz="2400" b="1" dirty="0">
                <a:solidFill>
                  <a:srgbClr val="346094"/>
                </a:solidFill>
              </a:rPr>
              <a:t>Templates</a:t>
            </a:r>
          </a:p>
        </p:txBody>
      </p:sp>
      <p:sp>
        <p:nvSpPr>
          <p:cNvPr id="13" name="TextBox 12"/>
          <p:cNvSpPr txBox="1"/>
          <p:nvPr/>
        </p:nvSpPr>
        <p:spPr>
          <a:xfrm>
            <a:off x="5400899" y="3278947"/>
            <a:ext cx="1775405" cy="461665"/>
          </a:xfrm>
          <a:prstGeom prst="rect">
            <a:avLst/>
          </a:prstGeom>
          <a:noFill/>
        </p:spPr>
        <p:txBody>
          <a:bodyPr wrap="square" rtlCol="0">
            <a:spAutoFit/>
          </a:bodyPr>
          <a:lstStyle/>
          <a:p>
            <a:r>
              <a:rPr lang="en-US" sz="2400" b="1" dirty="0">
                <a:solidFill>
                  <a:srgbClr val="346094"/>
                </a:solidFill>
              </a:rPr>
              <a:t>Interactivity</a:t>
            </a:r>
          </a:p>
        </p:txBody>
      </p:sp>
      <p:sp>
        <p:nvSpPr>
          <p:cNvPr id="14" name="TextBox 13"/>
          <p:cNvSpPr txBox="1"/>
          <p:nvPr/>
        </p:nvSpPr>
        <p:spPr>
          <a:xfrm>
            <a:off x="7807170" y="3139417"/>
            <a:ext cx="2074559" cy="830997"/>
          </a:xfrm>
          <a:prstGeom prst="rect">
            <a:avLst/>
          </a:prstGeom>
          <a:noFill/>
        </p:spPr>
        <p:txBody>
          <a:bodyPr wrap="square" rtlCol="0">
            <a:spAutoFit/>
          </a:bodyPr>
          <a:lstStyle/>
          <a:p>
            <a:r>
              <a:rPr lang="en-US" sz="2400" b="1" dirty="0">
                <a:solidFill>
                  <a:srgbClr val="346094"/>
                </a:solidFill>
              </a:rPr>
              <a:t>Digital Accessibility</a:t>
            </a:r>
          </a:p>
        </p:txBody>
      </p:sp>
      <p:sp>
        <p:nvSpPr>
          <p:cNvPr id="16" name="TextBox 15"/>
          <p:cNvSpPr txBox="1"/>
          <p:nvPr/>
        </p:nvSpPr>
        <p:spPr>
          <a:xfrm>
            <a:off x="5713478" y="4035346"/>
            <a:ext cx="1940016" cy="1200329"/>
          </a:xfrm>
          <a:prstGeom prst="rect">
            <a:avLst/>
          </a:prstGeom>
          <a:noFill/>
        </p:spPr>
        <p:txBody>
          <a:bodyPr wrap="square" rtlCol="0">
            <a:spAutoFit/>
          </a:bodyPr>
          <a:lstStyle/>
          <a:p>
            <a:r>
              <a:rPr lang="en-US" sz="2400" b="1" dirty="0">
                <a:solidFill>
                  <a:srgbClr val="346094"/>
                </a:solidFill>
              </a:rPr>
              <a:t>Ability to have multiple endpoints</a:t>
            </a:r>
          </a:p>
        </p:txBody>
      </p:sp>
      <p:sp>
        <p:nvSpPr>
          <p:cNvPr id="17" name="TextBox 16"/>
          <p:cNvSpPr txBox="1"/>
          <p:nvPr/>
        </p:nvSpPr>
        <p:spPr>
          <a:xfrm>
            <a:off x="7922916" y="4276349"/>
            <a:ext cx="1577495" cy="830997"/>
          </a:xfrm>
          <a:prstGeom prst="rect">
            <a:avLst/>
          </a:prstGeom>
          <a:noFill/>
        </p:spPr>
        <p:txBody>
          <a:bodyPr wrap="square" rtlCol="0">
            <a:spAutoFit/>
          </a:bodyPr>
          <a:lstStyle/>
          <a:p>
            <a:r>
              <a:rPr lang="en-US" sz="2400" b="1" dirty="0">
                <a:solidFill>
                  <a:srgbClr val="346094"/>
                </a:solidFill>
              </a:rPr>
              <a:t>Graphical Interface</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109770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45</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An end user tool: thus far</a:t>
            </a:r>
          </a:p>
        </p:txBody>
      </p:sp>
      <p:sp>
        <p:nvSpPr>
          <p:cNvPr id="6" name="Rectangle 5"/>
          <p:cNvSpPr/>
          <p:nvPr/>
        </p:nvSpPr>
        <p:spPr>
          <a:xfrm>
            <a:off x="803082" y="1193858"/>
            <a:ext cx="10513750" cy="646331"/>
          </a:xfrm>
          <a:prstGeom prst="rect">
            <a:avLst/>
          </a:prstGeom>
        </p:spPr>
        <p:txBody>
          <a:bodyPr wrap="square">
            <a:spAutoFit/>
          </a:bodyPr>
          <a:lstStyle/>
          <a:p>
            <a:br>
              <a:rPr lang="en-US" dirty="0"/>
            </a:b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grpSp>
        <p:nvGrpSpPr>
          <p:cNvPr id="2" name="Group 1"/>
          <p:cNvGrpSpPr/>
          <p:nvPr/>
        </p:nvGrpSpPr>
        <p:grpSpPr>
          <a:xfrm>
            <a:off x="1518362" y="2456407"/>
            <a:ext cx="8665630" cy="2279251"/>
            <a:chOff x="1518362" y="2456407"/>
            <a:chExt cx="8665630" cy="2279251"/>
          </a:xfrm>
        </p:grpSpPr>
        <p:sp>
          <p:nvSpPr>
            <p:cNvPr id="9" name="Right Arrow 8"/>
            <p:cNvSpPr/>
            <p:nvPr/>
          </p:nvSpPr>
          <p:spPr>
            <a:xfrm>
              <a:off x="3542356" y="3667649"/>
              <a:ext cx="4768758" cy="411982"/>
            </a:xfrm>
            <a:prstGeom prst="rightArrow">
              <a:avLst/>
            </a:prstGeom>
            <a:solidFill>
              <a:srgbClr val="346094"/>
            </a:solid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09858" y="3028208"/>
              <a:ext cx="1645808" cy="1645920"/>
            </a:xfrm>
            <a:prstGeom prst="ellipse">
              <a:avLst/>
            </a:prstGeom>
            <a:blipFill dpi="0" rotWithShape="1">
              <a:blip r:embed="rId4" cstate="hqprint">
                <a:extLst>
                  <a:ext uri="{28A0092B-C50C-407E-A947-70E740481C1C}">
                    <a14:useLocalDpi xmlns:a14="http://schemas.microsoft.com/office/drawing/2010/main" val="0"/>
                  </a:ext>
                </a:extLst>
              </a:blip>
              <a:srcRect/>
              <a:stretch>
                <a:fillRect l="-57804" t="-21" r="-16708" b="-1649"/>
              </a:stretch>
            </a:blipFill>
            <a:ln w="28575">
              <a:solidFill>
                <a:srgbClr val="34609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18362" y="2456407"/>
              <a:ext cx="1828800" cy="400110"/>
            </a:xfrm>
            <a:prstGeom prst="rect">
              <a:avLst/>
            </a:prstGeom>
            <a:noFill/>
          </p:spPr>
          <p:txBody>
            <a:bodyPr wrap="square" rtlCol="0">
              <a:spAutoFit/>
            </a:bodyPr>
            <a:lstStyle/>
            <a:p>
              <a:pPr algn="ctr"/>
              <a:r>
                <a:rPr lang="en-US" sz="2000" dirty="0">
                  <a:solidFill>
                    <a:srgbClr val="346094"/>
                  </a:solidFill>
                </a:rPr>
                <a:t>IT Tool</a:t>
              </a:r>
            </a:p>
          </p:txBody>
        </p:sp>
        <p:sp>
          <p:nvSpPr>
            <p:cNvPr id="19" name="TextBox 18"/>
            <p:cNvSpPr txBox="1"/>
            <p:nvPr/>
          </p:nvSpPr>
          <p:spPr>
            <a:xfrm>
              <a:off x="8355192" y="2474318"/>
              <a:ext cx="1828800" cy="400110"/>
            </a:xfrm>
            <a:prstGeom prst="rect">
              <a:avLst/>
            </a:prstGeom>
            <a:noFill/>
          </p:spPr>
          <p:txBody>
            <a:bodyPr wrap="square" rtlCol="0">
              <a:spAutoFit/>
            </a:bodyPr>
            <a:lstStyle/>
            <a:p>
              <a:pPr algn="ctr"/>
              <a:r>
                <a:rPr lang="en-US" sz="2000" dirty="0">
                  <a:solidFill>
                    <a:srgbClr val="346094"/>
                  </a:solidFill>
                </a:rPr>
                <a:t>End User Tool</a:t>
              </a:r>
            </a:p>
          </p:txBody>
        </p:sp>
        <p:sp>
          <p:nvSpPr>
            <p:cNvPr id="13" name="Oval 12"/>
            <p:cNvSpPr/>
            <p:nvPr/>
          </p:nvSpPr>
          <p:spPr>
            <a:xfrm>
              <a:off x="8513395" y="3089738"/>
              <a:ext cx="1645920" cy="1645920"/>
            </a:xfrm>
            <a:prstGeom prst="ellipse">
              <a:avLst/>
            </a:prstGeom>
            <a:solidFill>
              <a:srgbClr val="D17B5C"/>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bg1"/>
                  </a:solidFill>
                </a:rPr>
                <a:t>?</a:t>
              </a:r>
            </a:p>
          </p:txBody>
        </p:sp>
      </p:grpSp>
      <p:pic>
        <p:nvPicPr>
          <p:cNvPr id="17" name="Picture 16"/>
          <p:cNvPicPr>
            <a:picLocks noChangeAspect="1"/>
          </p:cNvPicPr>
          <p:nvPr/>
        </p:nvPicPr>
        <p:blipFill>
          <a:blip r:embed="rId5"/>
          <a:stretch>
            <a:fillRect/>
          </a:stretch>
        </p:blipFill>
        <p:spPr>
          <a:xfrm>
            <a:off x="4245433" y="1434162"/>
            <a:ext cx="3379868" cy="4551045"/>
          </a:xfrm>
          <a:prstGeom prst="rect">
            <a:avLst/>
          </a:prstGeom>
        </p:spPr>
      </p:pic>
    </p:spTree>
    <p:extLst>
      <p:ext uri="{BB962C8B-B14F-4D97-AF65-F5344CB8AC3E}">
        <p14:creationId xmlns:p14="http://schemas.microsoft.com/office/powerpoint/2010/main" val="142247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46</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The fallacy of a single solution</a:t>
            </a:r>
          </a:p>
        </p:txBody>
      </p:sp>
      <p:sp>
        <p:nvSpPr>
          <p:cNvPr id="6" name="Rectangle 5"/>
          <p:cNvSpPr/>
          <p:nvPr/>
        </p:nvSpPr>
        <p:spPr>
          <a:xfrm>
            <a:off x="803082" y="1193858"/>
            <a:ext cx="10513750" cy="646331"/>
          </a:xfrm>
          <a:prstGeom prst="rect">
            <a:avLst/>
          </a:prstGeom>
        </p:spPr>
        <p:txBody>
          <a:bodyPr wrap="square">
            <a:spAutoFit/>
          </a:bodyPr>
          <a:lstStyle/>
          <a:p>
            <a:br>
              <a:rPr lang="en-US" dirty="0"/>
            </a:br>
            <a:endParaRPr lang="en-US" dirty="0"/>
          </a:p>
        </p:txBody>
      </p:sp>
      <p:sp>
        <p:nvSpPr>
          <p:cNvPr id="8" name="Oval Callout 7"/>
          <p:cNvSpPr/>
          <p:nvPr/>
        </p:nvSpPr>
        <p:spPr>
          <a:xfrm>
            <a:off x="1488596" y="1821979"/>
            <a:ext cx="2652665" cy="1258432"/>
          </a:xfrm>
          <a:prstGeom prst="wedgeEllipseCallout">
            <a:avLst>
              <a:gd name="adj1" fmla="val 64491"/>
              <a:gd name="adj2" fmla="val 68255"/>
            </a:avLst>
          </a:prstGeom>
          <a:solidFill>
            <a:srgbClr val="B98A82"/>
          </a:solidFill>
          <a:ln>
            <a:solidFill>
              <a:srgbClr val="34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TextBox 8"/>
          <p:cNvSpPr txBox="1"/>
          <p:nvPr/>
        </p:nvSpPr>
        <p:spPr>
          <a:xfrm>
            <a:off x="1702350" y="2092438"/>
            <a:ext cx="2438911" cy="707886"/>
          </a:xfrm>
          <a:prstGeom prst="rect">
            <a:avLst/>
          </a:prstGeom>
          <a:noFill/>
        </p:spPr>
        <p:txBody>
          <a:bodyPr wrap="square" rtlCol="0">
            <a:spAutoFit/>
          </a:bodyPr>
          <a:lstStyle/>
          <a:p>
            <a:r>
              <a:rPr lang="en-US" sz="2000" dirty="0">
                <a:solidFill>
                  <a:schemeClr val="bg1"/>
                </a:solidFill>
              </a:rPr>
              <a:t>What do we do with SaaS applications?</a:t>
            </a:r>
          </a:p>
        </p:txBody>
      </p:sp>
      <p:sp>
        <p:nvSpPr>
          <p:cNvPr id="10" name="Oval Callout 9"/>
          <p:cNvSpPr/>
          <p:nvPr/>
        </p:nvSpPr>
        <p:spPr>
          <a:xfrm>
            <a:off x="8239573" y="1765316"/>
            <a:ext cx="2503106" cy="1176951"/>
          </a:xfrm>
          <a:prstGeom prst="wedgeEllipseCallout">
            <a:avLst>
              <a:gd name="adj1" fmla="val -80573"/>
              <a:gd name="adj2" fmla="val 78654"/>
            </a:avLst>
          </a:prstGeom>
          <a:solidFill>
            <a:srgbClr val="D17B5C"/>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r>
              <a:rPr lang="en-US" sz="2400" dirty="0">
                <a:solidFill>
                  <a:schemeClr val="bg1"/>
                </a:solidFill>
              </a:rPr>
              <a:t>Oh Google!</a:t>
            </a:r>
          </a:p>
        </p:txBody>
      </p:sp>
      <p:sp>
        <p:nvSpPr>
          <p:cNvPr id="11" name="Oval Callout 10"/>
          <p:cNvSpPr/>
          <p:nvPr/>
        </p:nvSpPr>
        <p:spPr>
          <a:xfrm>
            <a:off x="8538873" y="3857429"/>
            <a:ext cx="2362954" cy="1273629"/>
          </a:xfrm>
          <a:prstGeom prst="wedgeEllipseCallout">
            <a:avLst>
              <a:gd name="adj1" fmla="val -101670"/>
              <a:gd name="adj2" fmla="val -70689"/>
            </a:avLst>
          </a:prstGeom>
          <a:solidFill>
            <a:schemeClr val="accent2"/>
          </a:solidFill>
          <a:ln>
            <a:solidFill>
              <a:srgbClr val="4472C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3" name="TextBox 12"/>
          <p:cNvSpPr txBox="1"/>
          <p:nvPr/>
        </p:nvSpPr>
        <p:spPr>
          <a:xfrm>
            <a:off x="8813802" y="4093989"/>
            <a:ext cx="1850571" cy="830997"/>
          </a:xfrm>
          <a:prstGeom prst="rect">
            <a:avLst/>
          </a:prstGeom>
          <a:noFill/>
        </p:spPr>
        <p:txBody>
          <a:bodyPr wrap="square" rtlCol="0">
            <a:spAutoFit/>
          </a:bodyPr>
          <a:lstStyle/>
          <a:p>
            <a:pPr algn="ctr"/>
            <a:r>
              <a:rPr lang="en-US" sz="2400" dirty="0">
                <a:solidFill>
                  <a:schemeClr val="bg1"/>
                </a:solidFill>
              </a:rPr>
              <a:t>Isn’t there one place?</a:t>
            </a:r>
          </a:p>
        </p:txBody>
      </p:sp>
      <p:sp>
        <p:nvSpPr>
          <p:cNvPr id="14" name="Oval Callout 13"/>
          <p:cNvSpPr/>
          <p:nvPr/>
        </p:nvSpPr>
        <p:spPr>
          <a:xfrm>
            <a:off x="1244243" y="3865209"/>
            <a:ext cx="2573861" cy="1360099"/>
          </a:xfrm>
          <a:prstGeom prst="wedgeEllipseCallout">
            <a:avLst>
              <a:gd name="adj1" fmla="val 82055"/>
              <a:gd name="adj2" fmla="val -70244"/>
            </a:avLst>
          </a:prstGeom>
          <a:solidFill>
            <a:srgbClr val="A5A5A5"/>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92955" y="4201161"/>
            <a:ext cx="2251564" cy="830997"/>
          </a:xfrm>
          <a:prstGeom prst="rect">
            <a:avLst/>
          </a:prstGeom>
          <a:noFill/>
        </p:spPr>
        <p:txBody>
          <a:bodyPr wrap="square" rtlCol="0">
            <a:spAutoFit/>
          </a:bodyPr>
          <a:lstStyle/>
          <a:p>
            <a:pPr algn="ctr"/>
            <a:r>
              <a:rPr lang="en-US" sz="2400" dirty="0">
                <a:solidFill>
                  <a:schemeClr val="bg1"/>
                </a:solidFill>
              </a:rPr>
              <a:t>Terminology</a:t>
            </a:r>
            <a:r>
              <a:rPr lang="en-US" sz="2000" dirty="0">
                <a:solidFill>
                  <a:schemeClr val="bg1"/>
                </a:solidFill>
              </a:rPr>
              <a:t> </a:t>
            </a:r>
            <a:r>
              <a:rPr lang="en-US" sz="2400" dirty="0">
                <a:solidFill>
                  <a:schemeClr val="bg1"/>
                </a:solidFill>
              </a:rPr>
              <a:t>Issues</a:t>
            </a:r>
            <a:endParaRPr lang="en-US" sz="2000" dirty="0">
              <a:solidFill>
                <a:schemeClr val="bg1"/>
              </a:solidFill>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5227" y="1677990"/>
            <a:ext cx="3973638" cy="42052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852460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47</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closing</a:t>
            </a:r>
          </a:p>
        </p:txBody>
      </p:sp>
      <p:sp>
        <p:nvSpPr>
          <p:cNvPr id="6" name="Rectangle 5"/>
          <p:cNvSpPr/>
          <p:nvPr/>
        </p:nvSpPr>
        <p:spPr>
          <a:xfrm>
            <a:off x="2827481" y="1326716"/>
            <a:ext cx="1757505" cy="769441"/>
          </a:xfrm>
          <a:prstGeom prst="rect">
            <a:avLst/>
          </a:prstGeom>
        </p:spPr>
        <p:txBody>
          <a:bodyPr wrap="square">
            <a:spAutoFit/>
          </a:bodyPr>
          <a:lstStyle/>
          <a:p>
            <a:pPr algn="ctr"/>
            <a:r>
              <a:rPr lang="en-US" sz="4400" dirty="0">
                <a:solidFill>
                  <a:srgbClr val="346094"/>
                </a:solidFill>
              </a:rPr>
              <a:t>OZ</a:t>
            </a:r>
          </a:p>
        </p:txBody>
      </p:sp>
      <p:pic>
        <p:nvPicPr>
          <p:cNvPr id="8" name="Picture 7"/>
          <p:cNvPicPr>
            <a:picLocks noChangeAspect="1"/>
          </p:cNvPicPr>
          <p:nvPr/>
        </p:nvPicPr>
        <p:blipFill>
          <a:blip r:embed="rId3"/>
          <a:stretch>
            <a:fillRect/>
          </a:stretch>
        </p:blipFill>
        <p:spPr>
          <a:xfrm>
            <a:off x="2489691" y="2033912"/>
            <a:ext cx="2433087" cy="38493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190" y="2128743"/>
            <a:ext cx="3167339" cy="4512131"/>
          </a:xfrm>
          <a:prstGeom prst="rect">
            <a:avLst/>
          </a:prstGeom>
        </p:spPr>
      </p:pic>
      <p:sp>
        <p:nvSpPr>
          <p:cNvPr id="10" name="Rectangle 9"/>
          <p:cNvSpPr/>
          <p:nvPr/>
        </p:nvSpPr>
        <p:spPr>
          <a:xfrm>
            <a:off x="5752617" y="1419466"/>
            <a:ext cx="5015751" cy="800219"/>
          </a:xfrm>
          <a:prstGeom prst="rect">
            <a:avLst/>
          </a:prstGeom>
        </p:spPr>
        <p:txBody>
          <a:bodyPr wrap="square">
            <a:spAutoFit/>
          </a:bodyPr>
          <a:lstStyle/>
          <a:p>
            <a:pPr algn="ctr"/>
            <a:r>
              <a:rPr lang="en-US" dirty="0">
                <a:solidFill>
                  <a:srgbClr val="346094"/>
                </a:solidFill>
              </a:rPr>
              <a:t>Multnomah County Records Management &amp; Archives</a:t>
            </a:r>
          </a:p>
          <a:p>
            <a:pPr algn="ctr"/>
            <a:r>
              <a:rPr lang="en-US" sz="2800" dirty="0">
                <a:solidFill>
                  <a:srgbClr val="346094"/>
                </a:solidFill>
              </a:rPr>
              <a:t>records@multco.us</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294586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42BD-6C49-4976-A47A-542766770AAC}"/>
              </a:ext>
            </a:extLst>
          </p:cNvPr>
          <p:cNvSpPr>
            <a:spLocks noGrp="1"/>
          </p:cNvSpPr>
          <p:nvPr>
            <p:ph type="title"/>
          </p:nvPr>
        </p:nvSpPr>
        <p:spPr/>
        <p:txBody>
          <a:bodyPr/>
          <a:lstStyle/>
          <a:p>
            <a:r>
              <a:rPr lang="en-US" dirty="0"/>
              <a:t>Questions &amp; Comments</a:t>
            </a:r>
          </a:p>
        </p:txBody>
      </p:sp>
      <p:pic>
        <p:nvPicPr>
          <p:cNvPr id="6" name="Content Placeholder 5" descr="Yellow and blue symbols">
            <a:extLst>
              <a:ext uri="{FF2B5EF4-FFF2-40B4-BE49-F238E27FC236}">
                <a16:creationId xmlns:a16="http://schemas.microsoft.com/office/drawing/2014/main" id="{49486334-0BF9-4AED-887B-7DABAC101E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0438" y="2249488"/>
            <a:ext cx="4627949" cy="3541712"/>
          </a:xfrm>
        </p:spPr>
      </p:pic>
      <p:sp>
        <p:nvSpPr>
          <p:cNvPr id="4" name="Slide Number Placeholder 3">
            <a:extLst>
              <a:ext uri="{FF2B5EF4-FFF2-40B4-BE49-F238E27FC236}">
                <a16:creationId xmlns:a16="http://schemas.microsoft.com/office/drawing/2014/main" id="{DD69D342-1452-4D8F-AABF-E61973D17D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2919DE-2D43-4A66-BAB4-E73DD29546D8}"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31331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79AA19A-D2E5-47F2-AF0A-1AF60D42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2">
            <a:extLst>
              <a:ext uri="{FF2B5EF4-FFF2-40B4-BE49-F238E27FC236}">
                <a16:creationId xmlns:a16="http://schemas.microsoft.com/office/drawing/2014/main" id="{91A1E618-D29E-4367-8C34-500E34D05B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783" y="0"/>
            <a:ext cx="12188952" cy="6858000"/>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1F2BFD0-D896-4BA3-BA8F-0C866BD024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E768552D-D282-4F68-A829-290A4E83179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B24AFF31-9CD5-4E66-92F8-23BBAA24FB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7">
              <a:extLst>
                <a:ext uri="{FF2B5EF4-FFF2-40B4-BE49-F238E27FC236}">
                  <a16:creationId xmlns:a16="http://schemas.microsoft.com/office/drawing/2014/main" id="{2267C9D4-1770-45DD-AAFC-481CD7F9AA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8">
              <a:extLst>
                <a:ext uri="{FF2B5EF4-FFF2-40B4-BE49-F238E27FC236}">
                  <a16:creationId xmlns:a16="http://schemas.microsoft.com/office/drawing/2014/main" id="{10DD6E0B-EC58-4D78-8125-AD2172CD2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9">
              <a:extLst>
                <a:ext uri="{FF2B5EF4-FFF2-40B4-BE49-F238E27FC236}">
                  <a16:creationId xmlns:a16="http://schemas.microsoft.com/office/drawing/2014/main" id="{23D6129D-742B-422D-A589-6692C16715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0">
              <a:extLst>
                <a:ext uri="{FF2B5EF4-FFF2-40B4-BE49-F238E27FC236}">
                  <a16:creationId xmlns:a16="http://schemas.microsoft.com/office/drawing/2014/main" id="{9EA94B27-F456-4ED8-8882-77632BDA0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1">
              <a:extLst>
                <a:ext uri="{FF2B5EF4-FFF2-40B4-BE49-F238E27FC236}">
                  <a16:creationId xmlns:a16="http://schemas.microsoft.com/office/drawing/2014/main" id="{5B7F96AD-560C-44A0-A513-B06758743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2">
              <a:extLst>
                <a:ext uri="{FF2B5EF4-FFF2-40B4-BE49-F238E27FC236}">
                  <a16:creationId xmlns:a16="http://schemas.microsoft.com/office/drawing/2014/main" id="{86701218-3235-4E29-9935-1315B5CCA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Freeform 13">
              <a:extLst>
                <a:ext uri="{FF2B5EF4-FFF2-40B4-BE49-F238E27FC236}">
                  <a16:creationId xmlns:a16="http://schemas.microsoft.com/office/drawing/2014/main" id="{046B7BE0-D335-42EA-9893-4FA7654F1F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4" name="Freeform 14">
              <a:extLst>
                <a:ext uri="{FF2B5EF4-FFF2-40B4-BE49-F238E27FC236}">
                  <a16:creationId xmlns:a16="http://schemas.microsoft.com/office/drawing/2014/main" id="{1CE912BA-808B-403C-B26F-8083A682E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Freeform 15">
              <a:extLst>
                <a:ext uri="{FF2B5EF4-FFF2-40B4-BE49-F238E27FC236}">
                  <a16:creationId xmlns:a16="http://schemas.microsoft.com/office/drawing/2014/main" id="{D974F65A-298C-4395-B461-99B9B49A07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Line 16">
              <a:extLst>
                <a:ext uri="{FF2B5EF4-FFF2-40B4-BE49-F238E27FC236}">
                  <a16:creationId xmlns:a16="http://schemas.microsoft.com/office/drawing/2014/main" id="{700B2930-989F-49DC-B909-8150145AD09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 name="Freeform 17">
              <a:extLst>
                <a:ext uri="{FF2B5EF4-FFF2-40B4-BE49-F238E27FC236}">
                  <a16:creationId xmlns:a16="http://schemas.microsoft.com/office/drawing/2014/main" id="{795CB5A4-5145-4F55-95D0-6FB820C84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Freeform 18">
              <a:extLst>
                <a:ext uri="{FF2B5EF4-FFF2-40B4-BE49-F238E27FC236}">
                  <a16:creationId xmlns:a16="http://schemas.microsoft.com/office/drawing/2014/main" id="{54BB8F48-D800-442A-A603-979FE924B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9" name="Freeform 19">
              <a:extLst>
                <a:ext uri="{FF2B5EF4-FFF2-40B4-BE49-F238E27FC236}">
                  <a16:creationId xmlns:a16="http://schemas.microsoft.com/office/drawing/2014/main" id="{6E863078-201C-4DC0-8D49-077300CE5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Freeform 20">
              <a:extLst>
                <a:ext uri="{FF2B5EF4-FFF2-40B4-BE49-F238E27FC236}">
                  <a16:creationId xmlns:a16="http://schemas.microsoft.com/office/drawing/2014/main" id="{6A07EBB6-75B0-4867-9AAF-7A645F4148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Rectangle 21">
              <a:extLst>
                <a:ext uri="{FF2B5EF4-FFF2-40B4-BE49-F238E27FC236}">
                  <a16:creationId xmlns:a16="http://schemas.microsoft.com/office/drawing/2014/main" id="{FA40A456-C685-468E-802E-FC9DF586AFD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32" name="Freeform 22">
              <a:extLst>
                <a:ext uri="{FF2B5EF4-FFF2-40B4-BE49-F238E27FC236}">
                  <a16:creationId xmlns:a16="http://schemas.microsoft.com/office/drawing/2014/main" id="{F101202F-1B2A-414C-83B7-9327E599C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3">
              <a:extLst>
                <a:ext uri="{FF2B5EF4-FFF2-40B4-BE49-F238E27FC236}">
                  <a16:creationId xmlns:a16="http://schemas.microsoft.com/office/drawing/2014/main" id="{4CC9B21F-B169-47E9-9B97-3BB645B29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4">
              <a:extLst>
                <a:ext uri="{FF2B5EF4-FFF2-40B4-BE49-F238E27FC236}">
                  <a16:creationId xmlns:a16="http://schemas.microsoft.com/office/drawing/2014/main" id="{BC5FF733-2B71-4734-AD6A-5B35D99A3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5">
              <a:extLst>
                <a:ext uri="{FF2B5EF4-FFF2-40B4-BE49-F238E27FC236}">
                  <a16:creationId xmlns:a16="http://schemas.microsoft.com/office/drawing/2014/main" id="{0BCEB342-9AFC-4DCB-B92F-E08DC9594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6">
              <a:extLst>
                <a:ext uri="{FF2B5EF4-FFF2-40B4-BE49-F238E27FC236}">
                  <a16:creationId xmlns:a16="http://schemas.microsoft.com/office/drawing/2014/main" id="{3B9B4933-5C48-49CF-9C6A-A29413150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27">
              <a:extLst>
                <a:ext uri="{FF2B5EF4-FFF2-40B4-BE49-F238E27FC236}">
                  <a16:creationId xmlns:a16="http://schemas.microsoft.com/office/drawing/2014/main" id="{404FC76C-600A-482C-8386-F77ACBCCA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28">
              <a:extLst>
                <a:ext uri="{FF2B5EF4-FFF2-40B4-BE49-F238E27FC236}">
                  <a16:creationId xmlns:a16="http://schemas.microsoft.com/office/drawing/2014/main" id="{E8C5D50B-A590-4AAE-A748-113B62DADA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9" name="Freeform 29">
              <a:extLst>
                <a:ext uri="{FF2B5EF4-FFF2-40B4-BE49-F238E27FC236}">
                  <a16:creationId xmlns:a16="http://schemas.microsoft.com/office/drawing/2014/main" id="{6C045F21-7031-4278-BFEE-A9E856ADA9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0" name="Freeform 30">
              <a:extLst>
                <a:ext uri="{FF2B5EF4-FFF2-40B4-BE49-F238E27FC236}">
                  <a16:creationId xmlns:a16="http://schemas.microsoft.com/office/drawing/2014/main" id="{20EE11A6-3412-4362-8A81-592A15F2A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1" name="Freeform 31">
              <a:extLst>
                <a:ext uri="{FF2B5EF4-FFF2-40B4-BE49-F238E27FC236}">
                  <a16:creationId xmlns:a16="http://schemas.microsoft.com/office/drawing/2014/main" id="{A376EBB9-93F5-4B6F-95B3-C36B6C851E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7863A639-3218-4FFD-A477-254B46F8AECF}"/>
              </a:ext>
            </a:extLst>
          </p:cNvPr>
          <p:cNvSpPr>
            <a:spLocks noGrp="1"/>
          </p:cNvSpPr>
          <p:nvPr>
            <p:ph type="title"/>
          </p:nvPr>
        </p:nvSpPr>
        <p:spPr>
          <a:xfrm>
            <a:off x="853330" y="1254035"/>
            <a:ext cx="2926190" cy="4002222"/>
          </a:xfrm>
        </p:spPr>
        <p:txBody>
          <a:bodyPr>
            <a:normAutofit/>
          </a:bodyPr>
          <a:lstStyle/>
          <a:p>
            <a:r>
              <a:rPr lang="en-US">
                <a:solidFill>
                  <a:srgbClr val="FFFFFF"/>
                </a:solidFill>
              </a:rPr>
              <a:t>Stay connected &amp; informed</a:t>
            </a:r>
          </a:p>
        </p:txBody>
      </p:sp>
      <p:sp useBgFill="1">
        <p:nvSpPr>
          <p:cNvPr id="43" name="Round Diagonal Corner Rectangle 6">
            <a:extLst>
              <a:ext uri="{FF2B5EF4-FFF2-40B4-BE49-F238E27FC236}">
                <a16:creationId xmlns:a16="http://schemas.microsoft.com/office/drawing/2014/main" id="{092ADBCF-B973-4C52-B740-4963E95B3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Slide Number Placeholder 3">
            <a:extLst>
              <a:ext uri="{FF2B5EF4-FFF2-40B4-BE49-F238E27FC236}">
                <a16:creationId xmlns:a16="http://schemas.microsoft.com/office/drawing/2014/main" id="{C7A2C625-3BC3-4416-A5ED-DEFACE2FD339}"/>
              </a:ext>
            </a:extLst>
          </p:cNvPr>
          <p:cNvSpPr>
            <a:spLocks noGrp="1"/>
          </p:cNvSpPr>
          <p:nvPr>
            <p:ph type="sldNum" sz="quarter" idx="12"/>
          </p:nvPr>
        </p:nvSpPr>
        <p:spPr>
          <a:xfrm>
            <a:off x="10276321" y="5883274"/>
            <a:ext cx="771089"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E2919DE-2D43-4A66-BAB4-E73DD29546D8}" type="slidenum">
              <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49</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nvGrpSpPr>
          <p:cNvPr id="45" name="Group 44">
            <a:extLst>
              <a:ext uri="{FF2B5EF4-FFF2-40B4-BE49-F238E27FC236}">
                <a16:creationId xmlns:a16="http://schemas.microsoft.com/office/drawing/2014/main" id="{3FDD94EF-2C73-4E4C-8332-A75D8AC6BE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46" name="Freeform 32">
              <a:extLst>
                <a:ext uri="{FF2B5EF4-FFF2-40B4-BE49-F238E27FC236}">
                  <a16:creationId xmlns:a16="http://schemas.microsoft.com/office/drawing/2014/main" id="{16EF4FCE-B4BF-485E-B545-95827107A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7" name="Freeform 33">
              <a:extLst>
                <a:ext uri="{FF2B5EF4-FFF2-40B4-BE49-F238E27FC236}">
                  <a16:creationId xmlns:a16="http://schemas.microsoft.com/office/drawing/2014/main" id="{C2DD2F29-32E6-486A-A295-CB29680AD9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34">
              <a:extLst>
                <a:ext uri="{FF2B5EF4-FFF2-40B4-BE49-F238E27FC236}">
                  <a16:creationId xmlns:a16="http://schemas.microsoft.com/office/drawing/2014/main" id="{B1A76276-E7B7-4550-9AFF-0A2E9EAEA4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35">
              <a:extLst>
                <a:ext uri="{FF2B5EF4-FFF2-40B4-BE49-F238E27FC236}">
                  <a16:creationId xmlns:a16="http://schemas.microsoft.com/office/drawing/2014/main" id="{EAFC4E0E-3390-457C-BCC9-A2479C10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36">
              <a:extLst>
                <a:ext uri="{FF2B5EF4-FFF2-40B4-BE49-F238E27FC236}">
                  <a16:creationId xmlns:a16="http://schemas.microsoft.com/office/drawing/2014/main" id="{D0E59BF7-C450-4448-B71A-80ECD878D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37">
              <a:extLst>
                <a:ext uri="{FF2B5EF4-FFF2-40B4-BE49-F238E27FC236}">
                  <a16:creationId xmlns:a16="http://schemas.microsoft.com/office/drawing/2014/main" id="{BAB182A0-0A27-42D3-A9D0-56E8B7F4A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38">
              <a:extLst>
                <a:ext uri="{FF2B5EF4-FFF2-40B4-BE49-F238E27FC236}">
                  <a16:creationId xmlns:a16="http://schemas.microsoft.com/office/drawing/2014/main" id="{4C9A08D9-525C-448E-A071-78226848F4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39">
              <a:extLst>
                <a:ext uri="{FF2B5EF4-FFF2-40B4-BE49-F238E27FC236}">
                  <a16:creationId xmlns:a16="http://schemas.microsoft.com/office/drawing/2014/main" id="{E7818D96-423C-499F-A080-00EF0B9D4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40">
              <a:extLst>
                <a:ext uri="{FF2B5EF4-FFF2-40B4-BE49-F238E27FC236}">
                  <a16:creationId xmlns:a16="http://schemas.microsoft.com/office/drawing/2014/main" id="{059B8971-2367-46BA-8FCC-D001A6C369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Rectangle 41">
              <a:extLst>
                <a:ext uri="{FF2B5EF4-FFF2-40B4-BE49-F238E27FC236}">
                  <a16:creationId xmlns:a16="http://schemas.microsoft.com/office/drawing/2014/main" id="{E4DF0A08-11EF-495A-980F-2ED66FBB81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grpSp>
      <p:graphicFrame>
        <p:nvGraphicFramePr>
          <p:cNvPr id="42" name="Content Placeholder 2">
            <a:extLst>
              <a:ext uri="{FF2B5EF4-FFF2-40B4-BE49-F238E27FC236}">
                <a16:creationId xmlns:a16="http://schemas.microsoft.com/office/drawing/2014/main" id="{BD8418EF-3E2B-4E35-8F87-923FDBF037AF}"/>
              </a:ext>
            </a:extLst>
          </p:cNvPr>
          <p:cNvGraphicFramePr>
            <a:graphicFrameLocks noGrp="1"/>
          </p:cNvGraphicFramePr>
          <p:nvPr>
            <p:ph idx="1"/>
          </p:nvPr>
        </p:nvGraphicFramePr>
        <p:xfrm>
          <a:off x="4423954" y="1254035"/>
          <a:ext cx="6296297" cy="4002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6" name="Group 55">
            <a:extLst>
              <a:ext uri="{FF2B5EF4-FFF2-40B4-BE49-F238E27FC236}">
                <a16:creationId xmlns:a16="http://schemas.microsoft.com/office/drawing/2014/main" id="{7CA6AA14-C71B-4B73-B498-F4EF9644D5BA}"/>
              </a:ext>
            </a:extLst>
          </p:cNvPr>
          <p:cNvGrpSpPr/>
          <p:nvPr/>
        </p:nvGrpSpPr>
        <p:grpSpPr>
          <a:xfrm>
            <a:off x="32621" y="6316662"/>
            <a:ext cx="1028221" cy="517525"/>
            <a:chOff x="11159810" y="6345563"/>
            <a:chExt cx="1028221" cy="517525"/>
          </a:xfrm>
        </p:grpSpPr>
        <p:pic>
          <p:nvPicPr>
            <p:cNvPr id="61" name="Picture 12">
              <a:extLst>
                <a:ext uri="{FF2B5EF4-FFF2-40B4-BE49-F238E27FC236}">
                  <a16:creationId xmlns:a16="http://schemas.microsoft.com/office/drawing/2014/main" id="{DED4C5CC-6D54-4E17-B819-830711A2B1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59810" y="6345563"/>
              <a:ext cx="404171"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
              <a:extLst>
                <a:ext uri="{FF2B5EF4-FFF2-40B4-BE49-F238E27FC236}">
                  <a16:creationId xmlns:a16="http://schemas.microsoft.com/office/drawing/2014/main" id="{531F1511-FAE4-4FF0-BC38-F8B16A2454D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562130" y="6345563"/>
              <a:ext cx="625901" cy="51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0996270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5</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agenda</a:t>
            </a:r>
          </a:p>
        </p:txBody>
      </p:sp>
      <p:sp>
        <p:nvSpPr>
          <p:cNvPr id="23" name="TextBox 22"/>
          <p:cNvSpPr txBox="1"/>
          <p:nvPr/>
        </p:nvSpPr>
        <p:spPr>
          <a:xfrm>
            <a:off x="3896451" y="1595065"/>
            <a:ext cx="5680212" cy="370633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About Multnomah County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Why did we need a tool?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How did we develop the tool?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Demonstration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Lessons learned and next steps</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1714"/>
          <a:stretch/>
        </p:blipFill>
        <p:spPr>
          <a:xfrm>
            <a:off x="1656938" y="2037176"/>
            <a:ext cx="2119265" cy="34039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91976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6</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Learning objectives</a:t>
            </a:r>
          </a:p>
        </p:txBody>
      </p:sp>
      <p:graphicFrame>
        <p:nvGraphicFramePr>
          <p:cNvPr id="8" name="Diagram 7"/>
          <p:cNvGraphicFramePr/>
          <p:nvPr>
            <p:extLst>
              <p:ext uri="{D42A27DB-BD31-4B8C-83A1-F6EECF244321}">
                <p14:modId xmlns:p14="http://schemas.microsoft.com/office/powerpoint/2010/main" val="707186767"/>
              </p:ext>
            </p:extLst>
          </p:nvPr>
        </p:nvGraphicFramePr>
        <p:xfrm>
          <a:off x="2803511" y="1879760"/>
          <a:ext cx="6581798" cy="3950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3005127" y="1415540"/>
            <a:ext cx="61785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By the end of today’s session, you will understand how to:</a:t>
            </a:r>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79309" y="4772205"/>
            <a:ext cx="1146073" cy="147619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174980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7</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About Multnomah county</a:t>
            </a:r>
          </a:p>
        </p:txBody>
      </p:sp>
      <p:pic>
        <p:nvPicPr>
          <p:cNvPr id="6" name="Picture 5"/>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3170" r="33882" b="9136"/>
          <a:stretch/>
        </p:blipFill>
        <p:spPr>
          <a:xfrm>
            <a:off x="3572543" y="1527239"/>
            <a:ext cx="6877501" cy="4644357"/>
          </a:xfrm>
          <a:prstGeom prst="rect">
            <a:avLst/>
          </a:prstGeom>
          <a:effectLst>
            <a:softEdge rad="1270000"/>
          </a:effectLst>
        </p:spPr>
      </p:pic>
      <p:pic>
        <p:nvPicPr>
          <p:cNvPr id="7" name="Picture 6"/>
          <p:cNvPicPr>
            <a:picLocks noChangeAspect="1"/>
          </p:cNvPicPr>
          <p:nvPr/>
        </p:nvPicPr>
        <p:blipFill>
          <a:blip r:embed="rId4">
            <a:duotone>
              <a:schemeClr val="accent5">
                <a:shade val="45000"/>
                <a:satMod val="135000"/>
              </a:schemeClr>
              <a:prstClr val="white"/>
            </a:duotone>
          </a:blip>
          <a:stretch>
            <a:fillRect/>
          </a:stretch>
        </p:blipFill>
        <p:spPr>
          <a:xfrm>
            <a:off x="1495308" y="2227907"/>
            <a:ext cx="2367597" cy="1831407"/>
          </a:xfrm>
          <a:prstGeom prst="rect">
            <a:avLst/>
          </a:prstGeom>
        </p:spPr>
      </p:pic>
      <p:sp>
        <p:nvSpPr>
          <p:cNvPr id="8" name="AutoShape 14" descr="https://www.multcopets.org/themes/custom/pets-theme/logo.svg"/>
          <p:cNvSpPr>
            <a:spLocks noChangeAspect="1" noChangeArrowheads="1"/>
          </p:cNvSpPr>
          <p:nvPr/>
        </p:nvSpPr>
        <p:spPr bwMode="auto">
          <a:xfrm>
            <a:off x="2008915" y="548054"/>
            <a:ext cx="1735573" cy="173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469" y="2356976"/>
            <a:ext cx="808723" cy="331688"/>
          </a:xfrm>
          <a:prstGeom prst="rect">
            <a:avLst/>
          </a:prstGeom>
        </p:spPr>
      </p:pic>
      <p:pic>
        <p:nvPicPr>
          <p:cNvPr id="10" name="Picture 6" descr="Hom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8413" l="0" r="30404"/>
                    </a14:imgEffect>
                  </a14:imgLayer>
                </a14:imgProps>
              </a:ext>
              <a:ext uri="{28A0092B-C50C-407E-A947-70E740481C1C}">
                <a14:useLocalDpi xmlns:a14="http://schemas.microsoft.com/office/drawing/2010/main" val="0"/>
              </a:ext>
            </a:extLst>
          </a:blip>
          <a:srcRect r="68778"/>
          <a:stretch/>
        </p:blipFill>
        <p:spPr bwMode="auto">
          <a:xfrm>
            <a:off x="4332474" y="3223593"/>
            <a:ext cx="538350" cy="5160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58969" y="3249499"/>
            <a:ext cx="521912" cy="498789"/>
          </a:xfrm>
          <a:prstGeom prst="rect">
            <a:avLst/>
          </a:prstGeom>
        </p:spPr>
      </p:pic>
      <p:pic>
        <p:nvPicPr>
          <p:cNvPr id="13" name="Picture 8"/>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10800000" flipH="1" flipV="1">
            <a:off x="1281629" y="4166406"/>
            <a:ext cx="2871638" cy="6720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12469" y="5344256"/>
            <a:ext cx="2871890" cy="3511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Department of County Assets</a:t>
            </a:r>
          </a:p>
        </p:txBody>
      </p:sp>
      <p:sp>
        <p:nvSpPr>
          <p:cNvPr id="16" name="TextBox 15"/>
          <p:cNvSpPr txBox="1"/>
          <p:nvPr/>
        </p:nvSpPr>
        <p:spPr>
          <a:xfrm>
            <a:off x="1281627" y="4829434"/>
            <a:ext cx="2871639" cy="311899"/>
          </a:xfrm>
          <a:prstGeom prst="rect">
            <a:avLst/>
          </a:prstGeom>
          <a:solidFill>
            <a:srgbClr val="265DA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Board of County Commissioners</a:t>
            </a:r>
          </a:p>
        </p:txBody>
      </p:sp>
      <p:sp>
        <p:nvSpPr>
          <p:cNvPr id="17" name="TextBox 16"/>
          <p:cNvSpPr txBox="1"/>
          <p:nvPr/>
        </p:nvSpPr>
        <p:spPr>
          <a:xfrm>
            <a:off x="4279243" y="1497478"/>
            <a:ext cx="35683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Department of Community Services</a:t>
            </a:r>
          </a:p>
        </p:txBody>
      </p:sp>
      <p:sp>
        <p:nvSpPr>
          <p:cNvPr id="18" name="TextBox 17"/>
          <p:cNvSpPr txBox="1"/>
          <p:nvPr/>
        </p:nvSpPr>
        <p:spPr>
          <a:xfrm>
            <a:off x="4266618" y="2910346"/>
            <a:ext cx="34189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Department of Community Justice</a:t>
            </a:r>
          </a:p>
        </p:txBody>
      </p:sp>
      <p:sp>
        <p:nvSpPr>
          <p:cNvPr id="19" name="TextBox 18"/>
          <p:cNvSpPr txBox="1"/>
          <p:nvPr/>
        </p:nvSpPr>
        <p:spPr>
          <a:xfrm>
            <a:off x="4279149" y="4038902"/>
            <a:ext cx="19896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Health Department</a:t>
            </a:r>
          </a:p>
        </p:txBody>
      </p:sp>
      <p:sp>
        <p:nvSpPr>
          <p:cNvPr id="20" name="TextBox 19"/>
          <p:cNvSpPr txBox="1"/>
          <p:nvPr/>
        </p:nvSpPr>
        <p:spPr>
          <a:xfrm>
            <a:off x="4279243" y="1756235"/>
            <a:ext cx="22546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Department of County Management</a:t>
            </a:r>
          </a:p>
        </p:txBody>
      </p:sp>
      <p:sp>
        <p:nvSpPr>
          <p:cNvPr id="21" name="TextBox 20"/>
          <p:cNvSpPr txBox="1"/>
          <p:nvPr/>
        </p:nvSpPr>
        <p:spPr>
          <a:xfrm>
            <a:off x="4282459" y="4320813"/>
            <a:ext cx="33105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Department of County Human Services</a:t>
            </a:r>
          </a:p>
        </p:txBody>
      </p:sp>
      <p:sp>
        <p:nvSpPr>
          <p:cNvPr id="23" name="TextBox 22"/>
          <p:cNvSpPr txBox="1"/>
          <p:nvPr/>
        </p:nvSpPr>
        <p:spPr>
          <a:xfrm>
            <a:off x="4255770" y="4816106"/>
            <a:ext cx="3423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Joint Office of Homeless Services</a:t>
            </a:r>
          </a:p>
        </p:txBody>
      </p:sp>
      <p:sp>
        <p:nvSpPr>
          <p:cNvPr id="24" name="TextBox 23"/>
          <p:cNvSpPr txBox="1"/>
          <p:nvPr/>
        </p:nvSpPr>
        <p:spPr>
          <a:xfrm>
            <a:off x="7721537" y="1468162"/>
            <a:ext cx="32632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Property taxes; permitting; animal shelter; bridge and road maintenance; libraries; surveyor’s office; elections</a:t>
            </a:r>
          </a:p>
        </p:txBody>
      </p:sp>
      <p:sp>
        <p:nvSpPr>
          <p:cNvPr id="25" name="TextBox 24"/>
          <p:cNvSpPr txBox="1"/>
          <p:nvPr/>
        </p:nvSpPr>
        <p:spPr>
          <a:xfrm>
            <a:off x="7751444" y="2756040"/>
            <a:ext cx="32959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Law enforcement; supervision and treatment services; victim &amp; survivor and family court services</a:t>
            </a:r>
          </a:p>
        </p:txBody>
      </p:sp>
      <p:sp>
        <p:nvSpPr>
          <p:cNvPr id="26" name="TextBox 25"/>
          <p:cNvSpPr txBox="1"/>
          <p:nvPr/>
        </p:nvSpPr>
        <p:spPr>
          <a:xfrm>
            <a:off x="7751443" y="3725627"/>
            <a:ext cx="32333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Medical clinics; aging, disability, &amp; veterans, intellectual &amp; developmental disabilities, and youth &amp; family services</a:t>
            </a:r>
          </a:p>
        </p:txBody>
      </p:sp>
      <p:sp>
        <p:nvSpPr>
          <p:cNvPr id="27" name="TextBox 26"/>
          <p:cNvSpPr txBox="1"/>
          <p:nvPr/>
        </p:nvSpPr>
        <p:spPr>
          <a:xfrm>
            <a:off x="7751443" y="4994395"/>
            <a:ext cx="32514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Records management; information technology; facilities and property management</a:t>
            </a:r>
          </a:p>
        </p:txBody>
      </p:sp>
      <p:sp>
        <p:nvSpPr>
          <p:cNvPr id="28" name="TextBox 27"/>
          <p:cNvSpPr txBox="1"/>
          <p:nvPr/>
        </p:nvSpPr>
        <p:spPr>
          <a:xfrm>
            <a:off x="4792332" y="3240540"/>
            <a:ext cx="11916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Sheriff’s Office</a:t>
            </a:r>
          </a:p>
        </p:txBody>
      </p:sp>
      <p:sp>
        <p:nvSpPr>
          <p:cNvPr id="29" name="TextBox 28"/>
          <p:cNvSpPr txBox="1"/>
          <p:nvPr/>
        </p:nvSpPr>
        <p:spPr>
          <a:xfrm>
            <a:off x="6239826" y="3238877"/>
            <a:ext cx="12046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5DAA"/>
                </a:solidFill>
                <a:effectLst/>
                <a:uLnTx/>
                <a:uFillTx/>
                <a:latin typeface="Arial" panose="020B0604020202020204" pitchFamily="34" charset="0"/>
                <a:ea typeface="+mn-ea"/>
                <a:cs typeface="Arial" panose="020B0604020202020204" pitchFamily="34" charset="0"/>
              </a:rPr>
              <a:t>District Attorney</a:t>
            </a:r>
          </a:p>
        </p:txBody>
      </p:sp>
      <p:sp>
        <p:nvSpPr>
          <p:cNvPr id="30" name="Left Arrow 29"/>
          <p:cNvSpPr/>
          <p:nvPr/>
        </p:nvSpPr>
        <p:spPr>
          <a:xfrm rot="18507628">
            <a:off x="2058507" y="1970482"/>
            <a:ext cx="862819" cy="2410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656246" y="5270082"/>
            <a:ext cx="642863" cy="677877"/>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33774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8</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Where should I store these records?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6036">
            <a:off x="4124756" y="3129697"/>
            <a:ext cx="444723" cy="504590"/>
          </a:xfrm>
          <a:prstGeom prst="rect">
            <a:avLst/>
          </a:prstGeom>
        </p:spPr>
      </p:pic>
      <p:sp>
        <p:nvSpPr>
          <p:cNvPr id="7" name="TextBox 6"/>
          <p:cNvSpPr txBox="1"/>
          <p:nvPr/>
        </p:nvSpPr>
        <p:spPr>
          <a:xfrm>
            <a:off x="5369240" y="1576293"/>
            <a:ext cx="553411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Employees approach us for three reasons: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Current situation isn’t working (too many files are moved or deleted; no version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Concern that sensitive information is stored in an inappropriate or non-compliant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Aware that public records law exists; want to make sure they’re meeting all requirements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659" y="2785300"/>
            <a:ext cx="2639800" cy="3283746"/>
          </a:xfrm>
          <a:prstGeom prst="rect">
            <a:avLst/>
          </a:prstGeom>
        </p:spPr>
      </p:pic>
      <p:sp>
        <p:nvSpPr>
          <p:cNvPr id="9" name="TextBox 8"/>
          <p:cNvSpPr txBox="1"/>
          <p:nvPr/>
        </p:nvSpPr>
        <p:spPr>
          <a:xfrm>
            <a:off x="1752400" y="2196615"/>
            <a:ext cx="4182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p:cNvSpPr txBox="1"/>
          <p:nvPr/>
        </p:nvSpPr>
        <p:spPr>
          <a:xfrm>
            <a:off x="2329619" y="1689310"/>
            <a:ext cx="4182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4591346" y="2195682"/>
            <a:ext cx="4182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p:cNvSpPr txBox="1"/>
          <p:nvPr/>
        </p:nvSpPr>
        <p:spPr>
          <a:xfrm>
            <a:off x="3909376" y="1576293"/>
            <a:ext cx="4182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p:cNvSpPr txBox="1"/>
          <p:nvPr/>
        </p:nvSpPr>
        <p:spPr>
          <a:xfrm>
            <a:off x="228072" y="1689310"/>
            <a:ext cx="418227" cy="994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3077032" y="1443674"/>
            <a:ext cx="4182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1555">
            <a:off x="4217849" y="3036509"/>
            <a:ext cx="576337" cy="72411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32565">
            <a:off x="2202354" y="2984466"/>
            <a:ext cx="487106" cy="68458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47184">
            <a:off x="2495718" y="3168110"/>
            <a:ext cx="488767" cy="52453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20653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1A6EEB-4BEA-47FE-82DB-73AFD083F447}"/>
              </a:ext>
            </a:extLst>
          </p:cNvPr>
          <p:cNvSpPr>
            <a:spLocks noGrp="1"/>
          </p:cNvSpPr>
          <p:nvPr>
            <p:ph type="pic" idx="15"/>
          </p:nvPr>
        </p:nvSpPr>
        <p:spPr>
          <a:xfrm>
            <a:off x="1141413" y="1342663"/>
            <a:ext cx="9905997" cy="4734045"/>
          </a:xfrm>
          <a:solidFill>
            <a:schemeClr val="tx1"/>
          </a:solidFill>
        </p:spPr>
      </p:sp>
      <p:sp>
        <p:nvSpPr>
          <p:cNvPr id="12" name="Slide Number Placeholder 11">
            <a:extLst>
              <a:ext uri="{FF2B5EF4-FFF2-40B4-BE49-F238E27FC236}">
                <a16:creationId xmlns:a16="http://schemas.microsoft.com/office/drawing/2014/main" id="{4C903D0E-5300-4D99-B5D7-E0DB59BEC243}"/>
              </a:ext>
            </a:extLst>
          </p:cNvPr>
          <p:cNvSpPr>
            <a:spLocks noGrp="1"/>
          </p:cNvSpPr>
          <p:nvPr>
            <p:ph type="sldNum" sz="quarter" idx="12"/>
          </p:nvPr>
        </p:nvSpPr>
        <p:spPr/>
        <p:txBody>
          <a:bodyPr/>
          <a:lstStyle/>
          <a:p>
            <a:fld id="{CE2919DE-2D43-4A66-BAB4-E73DD29546D8}" type="slidenum">
              <a:rPr lang="en-US" smtClean="0"/>
              <a:t>9</a:t>
            </a:fld>
            <a:endParaRPr lang="en-US"/>
          </a:p>
        </p:txBody>
      </p:sp>
      <p:sp>
        <p:nvSpPr>
          <p:cNvPr id="15" name="Title 1">
            <a:extLst>
              <a:ext uri="{FF2B5EF4-FFF2-40B4-BE49-F238E27FC236}">
                <a16:creationId xmlns:a16="http://schemas.microsoft.com/office/drawing/2014/main" id="{DD7A2B2A-397D-4420-AD9A-0020C8E441FC}"/>
              </a:ext>
            </a:extLst>
          </p:cNvPr>
          <p:cNvSpPr>
            <a:spLocks noGrp="1"/>
          </p:cNvSpPr>
          <p:nvPr>
            <p:ph type="title"/>
          </p:nvPr>
        </p:nvSpPr>
        <p:spPr>
          <a:xfrm>
            <a:off x="1141413" y="618518"/>
            <a:ext cx="9905998" cy="629257"/>
          </a:xfrm>
        </p:spPr>
        <p:txBody>
          <a:bodyPr/>
          <a:lstStyle/>
          <a:p>
            <a:r>
              <a:rPr lang="en-US" dirty="0"/>
              <a:t>2018 – The situation</a:t>
            </a:r>
          </a:p>
        </p:txBody>
      </p:sp>
      <p:sp>
        <p:nvSpPr>
          <p:cNvPr id="6" name="TextBox 5"/>
          <p:cNvSpPr txBox="1"/>
          <p:nvPr/>
        </p:nvSpPr>
        <p:spPr>
          <a:xfrm>
            <a:off x="1985727" y="2278855"/>
            <a:ext cx="3937139"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Could we be more </a:t>
            </a:r>
            <a:r>
              <a:rPr kumimoji="0" lang="en-US" sz="2000" b="1" i="0" u="none" strike="noStrike" kern="1200" cap="none" spc="0" normalizeH="0" baseline="0" noProof="0" dirty="0">
                <a:ln>
                  <a:noFill/>
                </a:ln>
                <a:solidFill>
                  <a:prstClr val="black"/>
                </a:solidFill>
                <a:effectLst/>
                <a:uLnTx/>
                <a:uFillTx/>
                <a:ea typeface="+mn-ea"/>
                <a:cs typeface="+mn-cs"/>
              </a:rPr>
              <a:t>efficient</a:t>
            </a:r>
            <a:r>
              <a:rPr kumimoji="0" lang="en-US" sz="2000" b="0" i="0" u="none" strike="noStrike" kern="1200" cap="none" spc="0" normalizeH="0" baseline="0" noProof="0" dirty="0">
                <a:ln>
                  <a:noFill/>
                </a:ln>
                <a:solidFill>
                  <a:prstClr val="black"/>
                </a:solidFill>
                <a:effectLst/>
                <a:uLnTx/>
                <a:uFillTx/>
                <a:ea typeface="+mn-ea"/>
                <a:cs typeface="+mn-cs"/>
              </a:rPr>
              <a:t> but no less </a:t>
            </a:r>
            <a:r>
              <a:rPr kumimoji="0" lang="en-US" sz="2000" b="1" i="0" u="none" strike="noStrike" kern="1200" cap="none" spc="0" normalizeH="0" baseline="0" noProof="0" dirty="0">
                <a:ln>
                  <a:noFill/>
                </a:ln>
                <a:solidFill>
                  <a:prstClr val="black"/>
                </a:solidFill>
                <a:effectLst/>
                <a:uLnTx/>
                <a:uFillTx/>
                <a:ea typeface="+mn-ea"/>
                <a:cs typeface="+mn-cs"/>
              </a:rPr>
              <a:t>effective</a:t>
            </a:r>
            <a:r>
              <a:rPr kumimoji="0" lang="en-US" sz="20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Could we </a:t>
            </a:r>
            <a:r>
              <a:rPr kumimoji="0" lang="en-US" sz="2000" b="1" i="0" u="none" strike="noStrike" kern="1200" cap="none" spc="0" normalizeH="0" baseline="0" noProof="0" dirty="0">
                <a:ln>
                  <a:noFill/>
                </a:ln>
                <a:solidFill>
                  <a:prstClr val="black"/>
                </a:solidFill>
                <a:effectLst/>
                <a:uLnTx/>
                <a:uFillTx/>
                <a:ea typeface="+mn-ea"/>
                <a:cs typeface="+mn-cs"/>
              </a:rPr>
              <a:t>replicate the complexity</a:t>
            </a:r>
            <a:r>
              <a:rPr kumimoji="0" lang="en-US" sz="2000" b="0" i="0" u="none" strike="noStrike" kern="1200" cap="none" spc="0" normalizeH="0" baseline="0" noProof="0" dirty="0">
                <a:ln>
                  <a:noFill/>
                </a:ln>
                <a:solidFill>
                  <a:prstClr val="black"/>
                </a:solidFill>
                <a:effectLst/>
                <a:uLnTx/>
                <a:uFillTx/>
                <a:ea typeface="+mn-ea"/>
                <a:cs typeface="+mn-cs"/>
              </a:rPr>
              <a:t> in a tool and </a:t>
            </a:r>
            <a:r>
              <a:rPr kumimoji="0" lang="en-US" sz="2000" b="1" i="0" u="none" strike="noStrike" kern="1200" cap="none" spc="0" normalizeH="0" baseline="0" noProof="0" dirty="0">
                <a:ln>
                  <a:noFill/>
                </a:ln>
                <a:solidFill>
                  <a:prstClr val="black"/>
                </a:solidFill>
                <a:effectLst/>
                <a:uLnTx/>
                <a:uFillTx/>
                <a:ea typeface="+mn-ea"/>
                <a:cs typeface="+mn-cs"/>
              </a:rPr>
              <a:t>make the results repeatable</a:t>
            </a:r>
            <a:r>
              <a:rPr kumimoji="0" lang="en-US" sz="20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Could we </a:t>
            </a:r>
            <a:r>
              <a:rPr kumimoji="0" lang="en-US" sz="2000" b="1" i="0" u="none" strike="noStrike" kern="1200" cap="none" spc="0" normalizeH="0" baseline="0" noProof="0" dirty="0">
                <a:ln>
                  <a:noFill/>
                </a:ln>
                <a:solidFill>
                  <a:prstClr val="black"/>
                </a:solidFill>
                <a:effectLst/>
                <a:uLnTx/>
                <a:uFillTx/>
                <a:ea typeface="+mn-ea"/>
                <a:cs typeface="+mn-cs"/>
              </a:rPr>
              <a:t>account for subjectivity</a:t>
            </a:r>
            <a:r>
              <a:rPr kumimoji="0" lang="en-US" sz="2000" b="0" i="0" u="none" strike="noStrike" kern="1200" cap="none" spc="0" normalizeH="0" baseline="0" noProof="0" dirty="0">
                <a:ln>
                  <a:noFill/>
                </a:ln>
                <a:solidFill>
                  <a:prstClr val="black"/>
                </a:solidFill>
                <a:effectLst/>
                <a:uLnTx/>
                <a:uFillTx/>
                <a:ea typeface="+mn-ea"/>
                <a:cs typeface="+mn-cs"/>
              </a:rPr>
              <a:t> and be more </a:t>
            </a:r>
            <a:r>
              <a:rPr kumimoji="0" lang="en-US" sz="2000" b="1" i="0" u="none" strike="noStrike" kern="1200" cap="none" spc="0" normalizeH="0" baseline="0" noProof="0" dirty="0">
                <a:ln>
                  <a:noFill/>
                </a:ln>
                <a:solidFill>
                  <a:prstClr val="black"/>
                </a:solidFill>
                <a:effectLst/>
                <a:uLnTx/>
                <a:uFillTx/>
                <a:ea typeface="+mn-ea"/>
                <a:cs typeface="+mn-cs"/>
              </a:rPr>
              <a:t>consistent</a:t>
            </a:r>
            <a:r>
              <a:rPr kumimoji="0" lang="en-US" sz="1600" b="0" i="0" u="none" strike="noStrike" kern="1200" cap="none" spc="0" normalizeH="0" baseline="0" noProof="0" dirty="0">
                <a:ln>
                  <a:noFill/>
                </a:ln>
                <a:solidFill>
                  <a:prstClr val="black"/>
                </a:solidFill>
                <a:effectLst/>
                <a:uLnTx/>
                <a:uFillTx/>
                <a:ea typeface="+mn-ea"/>
                <a:cs typeface="+mn-cs"/>
              </a:rPr>
              <a:t>?</a:t>
            </a:r>
          </a:p>
        </p:txBody>
      </p:sp>
      <p:sp>
        <p:nvSpPr>
          <p:cNvPr id="7" name="Cloud Callout 6"/>
          <p:cNvSpPr/>
          <p:nvPr/>
        </p:nvSpPr>
        <p:spPr>
          <a:xfrm>
            <a:off x="1446835" y="1469985"/>
            <a:ext cx="5185459" cy="4413289"/>
          </a:xfrm>
          <a:prstGeom prst="cloudCallout">
            <a:avLst>
              <a:gd name="adj1" fmla="val 100330"/>
              <a:gd name="adj2" fmla="val -30347"/>
            </a:avLst>
          </a:prstGeom>
          <a:noFill/>
          <a:ln>
            <a:solidFill>
              <a:srgbClr val="223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1" y="618518"/>
            <a:ext cx="5124544" cy="55793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865" y="6248399"/>
            <a:ext cx="1470748" cy="569321"/>
          </a:xfrm>
          <a:prstGeom prst="rect">
            <a:avLst/>
          </a:prstGeom>
          <a:solidFill>
            <a:schemeClr val="tx1"/>
          </a:solidFill>
          <a:ln w="28575">
            <a:solidFill>
              <a:srgbClr val="346094"/>
            </a:solidFill>
          </a:ln>
        </p:spPr>
      </p:pic>
    </p:spTree>
    <p:extLst>
      <p:ext uri="{BB962C8B-B14F-4D97-AF65-F5344CB8AC3E}">
        <p14:creationId xmlns:p14="http://schemas.microsoft.com/office/powerpoint/2010/main" val="40044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1245</TotalTime>
  <Words>7367</Words>
  <Application>Microsoft Office PowerPoint</Application>
  <PresentationFormat>Widescreen</PresentationFormat>
  <Paragraphs>548</Paragraphs>
  <Slides>49</Slides>
  <Notes>45</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Bookman Old Style</vt:lpstr>
      <vt:lpstr>Calibri</vt:lpstr>
      <vt:lpstr>Caveat</vt:lpstr>
      <vt:lpstr>Goudy Stout</vt:lpstr>
      <vt:lpstr>Tw Cen MT</vt:lpstr>
      <vt:lpstr>Circuit</vt:lpstr>
      <vt:lpstr>1_Circuit</vt:lpstr>
      <vt:lpstr>Follow the yellow brick road</vt:lpstr>
      <vt:lpstr>SERI 2022 sponsor</vt:lpstr>
      <vt:lpstr>Today’s Presenters</vt:lpstr>
      <vt:lpstr>Welcome and introduction</vt:lpstr>
      <vt:lpstr>agenda</vt:lpstr>
      <vt:lpstr>Learning objectives</vt:lpstr>
      <vt:lpstr>About Multnomah county</vt:lpstr>
      <vt:lpstr>Where should I store these records?</vt:lpstr>
      <vt:lpstr>2018 – The situation</vt:lpstr>
      <vt:lpstr>2019 – assemble the team</vt:lpstr>
      <vt:lpstr>Proposal: flowchart</vt:lpstr>
      <vt:lpstr>developing the flowchart</vt:lpstr>
      <vt:lpstr>The flowchart: phase 1</vt:lpstr>
      <vt:lpstr>The flowchart: end points</vt:lpstr>
      <vt:lpstr>The flowchart: even more end points</vt:lpstr>
      <vt:lpstr>The flowchart: approach</vt:lpstr>
      <vt:lpstr>The Flowchart: Iterations</vt:lpstr>
      <vt:lpstr>The flowchart: obstacles</vt:lpstr>
      <vt:lpstr>Developing the matrices &amp; the it tool</vt:lpstr>
      <vt:lpstr>Back to the drawing board</vt:lpstr>
      <vt:lpstr>Epiphany!</vt:lpstr>
      <vt:lpstr>How do we narrow our choices?</vt:lpstr>
      <vt:lpstr>Building the flowchart</vt:lpstr>
      <vt:lpstr>Building the  matrices</vt:lpstr>
      <vt:lpstr>The matrix: initial list</vt:lpstr>
      <vt:lpstr>The matrix: classify and sort</vt:lpstr>
      <vt:lpstr>The matrix: question formatting</vt:lpstr>
      <vt:lpstr>The matrix: consolidation</vt:lpstr>
      <vt:lpstr>Flowchart  matrix</vt:lpstr>
      <vt:lpstr>Formatting for users</vt:lpstr>
      <vt:lpstr>demonstration</vt:lpstr>
      <vt:lpstr>demonstration</vt:lpstr>
      <vt:lpstr>demonstration</vt:lpstr>
      <vt:lpstr>demonstration</vt:lpstr>
      <vt:lpstr>Outcomes &amp; what’s next?</vt:lpstr>
      <vt:lpstr>At the gates of the emerald city</vt:lpstr>
      <vt:lpstr>Testing the tool</vt:lpstr>
      <vt:lpstr>Formatting &amp; filtering issues</vt:lpstr>
      <vt:lpstr>Making repairs</vt:lpstr>
      <vt:lpstr>The Magic of Clear All</vt:lpstr>
      <vt:lpstr>analysis</vt:lpstr>
      <vt:lpstr>What’s next?</vt:lpstr>
      <vt:lpstr>An end user tool: brainstorming</vt:lpstr>
      <vt:lpstr>Needed capabilities</vt:lpstr>
      <vt:lpstr>An end user tool: thus far</vt:lpstr>
      <vt:lpstr>The fallacy of a single solution</vt:lpstr>
      <vt:lpstr>closing</vt:lpstr>
      <vt:lpstr>Questions &amp; Comments</vt:lpstr>
      <vt:lpstr>Stay connected &amp; informed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webinar</dc:title>
  <dc:creator>Rebecca Julson</dc:creator>
  <cp:lastModifiedBy>Rebecca Julson</cp:lastModifiedBy>
  <cp:revision>27</cp:revision>
  <dcterms:created xsi:type="dcterms:W3CDTF">2021-10-01T13:12:53Z</dcterms:created>
  <dcterms:modified xsi:type="dcterms:W3CDTF">2022-04-04T14:54:05Z</dcterms:modified>
</cp:coreProperties>
</file>