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75cfbcb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75cfbcb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75cfbcbf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c75cfbcbf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POLL QUESTION </a:t>
            </a:r>
            <a:r>
              <a:rPr lang="en"/>
              <a:t>Does your state archive offer any of these perks or benefits (all that apply)?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bf668f7c6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6bf668f7c6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cbde5e3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6cbde5e3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c75cfbcb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c75cfbcb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bf668f7c6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6bf668f7c6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bf668f7c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6bf668f7c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SLIDES_API71112067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SLIDES_API7111206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75cfbcbf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75cfbcbf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75cfbc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75cfbc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bf668f7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6bf668f7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bf668f7c6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6bf668f7c6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6cbde5e3e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6cbde5e3e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75cfbcbf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c75cfbcbf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calcareers.ca.gov/CalHrPublic/Jobs/JobPosting.aspx?JobControlId=423359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li.do/features-google-slides?interaction-type=V29yZENsb3Vk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www.sli.do/features-google-slides?payload=eyJwb2xsVXVpZCI6IjgzZTA1NDM5LWEyMzMtNDg2Ni1iMWFkLTY2N2Y5NGVmYTMxYyIsInByZXNlbnRhdGlvbklkIjoiMWZubDUzWlp5YnIzUGxSSHZSX25lSHp4Qnl0bGlsUDAwQnlrZEhXdjI2VjAiLCJzbGlkZUlkIjoiU0xJREVTX0FQSTcxMTEyMDY3M18wIiwidGltZWxpbmUiOlt7InBvbGxRdWVzdGlvblV1aWQiOiI1ZGIxNTE3My01Y2FiLTQ2MDItOTU2NC03NmNiMzU1ZDEwYjIiLCJzaG93UmVzdWx0cyI6dHJ1ZX1dLCJ0eXBlIjoiU2xpZG9Qb2xsIn0%3D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chrome.google.com/webstore/detail/slido/dhhclfjehmpacimcdknijodpjpmppkii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en.wikipedia.org/wiki/Mr._Big_(Get_Smart)" TargetMode="External"/><Relationship Id="rId5" Type="http://schemas.openxmlformats.org/officeDocument/2006/relationships/hyperlink" Target="https://en.wikipedia.org/wiki/Get_Smart" TargetMode="External"/><Relationship Id="rId6" Type="http://schemas.openxmlformats.org/officeDocument/2006/relationships/hyperlink" Target="https://en.wikipedia.org/wiki/Get_Smart" TargetMode="External"/><Relationship Id="rId7" Type="http://schemas.openxmlformats.org/officeDocument/2006/relationships/hyperlink" Target="https://en.wikipedia.org/wiki/Cone_of_Silence_%28Get_Smart%2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Hiring at State Archives</a:t>
            </a:r>
            <a:br>
              <a:rPr lang="en"/>
            </a:br>
            <a:r>
              <a:rPr lang="en" sz="2155"/>
              <a:t>A CoSA Presentation</a:t>
            </a:r>
            <a:endParaRPr sz="2155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Kristina </a:t>
            </a:r>
            <a:r>
              <a:rPr lang="en"/>
              <a:t>Intinarelli, UIUC iSchool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Meredith Lowe, UW-Madison iSchool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Candidates look for jobs that…</a:t>
            </a:r>
            <a:endParaRPr/>
          </a:p>
        </p:txBody>
      </p:sp>
      <p:sp>
        <p:nvSpPr>
          <p:cNvPr id="343" name="Google Shape;343;p22"/>
          <p:cNvSpPr txBox="1"/>
          <p:nvPr>
            <p:ph idx="1" type="body"/>
          </p:nvPr>
        </p:nvSpPr>
        <p:spPr>
          <a:xfrm>
            <a:off x="1588150" y="1554050"/>
            <a:ext cx="55431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8"/>
              <a:t>Convey the culture of the work environment and call out attractive elements of the location</a:t>
            </a:r>
            <a:endParaRPr b="1" sz="3008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75" y="2471424"/>
            <a:ext cx="8379425" cy="1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5769075" y="4467375"/>
            <a:ext cx="32226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Source: CalCareers, </a:t>
            </a:r>
            <a:r>
              <a:rPr lang="en" sz="7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https://calcareers.ca.gov/CalHrPublic/Jobs/JobPosting.aspx?JobControlId=423359</a:t>
            </a:r>
            <a:r>
              <a:rPr lang="en" sz="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 Accessed 3/28/2024</a:t>
            </a:r>
            <a:endParaRPr sz="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Candidates also look for jobs that…</a:t>
            </a:r>
            <a:endParaRPr/>
          </a:p>
        </p:txBody>
      </p:sp>
      <p:sp>
        <p:nvSpPr>
          <p:cNvPr id="351" name="Google Shape;351;p23"/>
          <p:cNvSpPr txBox="1"/>
          <p:nvPr>
            <p:ph idx="1" type="body"/>
          </p:nvPr>
        </p:nvSpPr>
        <p:spPr>
          <a:xfrm>
            <a:off x="1253225" y="14782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Are stable, permanent positions providing health insurance, paid time off, and retirement benefits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Provide benefits/perks such as: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Relocation assistance, hybrid/remote work schedule, flexible schedule, funding for continuing education, support for service time in professional organizations, etc…</a:t>
            </a:r>
            <a:br>
              <a:rPr i="1" lang="en" sz="1300"/>
            </a:b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Support and align with them where they are in their career and seem interesting and aligned with their expertise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Kristina: Student perspectives: What are they looking for?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357" name="Google Shape;357;p24"/>
          <p:cNvSpPr txBox="1"/>
          <p:nvPr>
            <p:ph idx="1" type="body"/>
          </p:nvPr>
        </p:nvSpPr>
        <p:spPr>
          <a:xfrm>
            <a:off x="897875" y="1349800"/>
            <a:ext cx="7436400" cy="31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191"/>
            </a:br>
            <a:r>
              <a:rPr b="1" lang="en" sz="2401"/>
              <a:t>Gearing students towards State Archives jobs and considering the audience</a:t>
            </a:r>
            <a:br>
              <a:rPr lang="en" sz="2191"/>
            </a:br>
            <a:br>
              <a:rPr lang="en" sz="2191"/>
            </a:br>
            <a:r>
              <a:rPr lang="en" sz="2191"/>
              <a:t> “</a:t>
            </a:r>
            <a:r>
              <a:rPr b="1" lang="en" sz="2191"/>
              <a:t>traditional</a:t>
            </a:r>
            <a:r>
              <a:rPr b="1" lang="en" sz="2191"/>
              <a:t> students</a:t>
            </a:r>
            <a:r>
              <a:rPr lang="en" sz="2191"/>
              <a:t>”: </a:t>
            </a:r>
            <a:br>
              <a:rPr lang="en" sz="2191"/>
            </a:br>
            <a:r>
              <a:rPr lang="en" sz="2191"/>
              <a:t>- can relocate</a:t>
            </a:r>
            <a:br>
              <a:rPr lang="en" sz="2191"/>
            </a:br>
            <a:r>
              <a:rPr lang="en" sz="2191"/>
              <a:t>- early-career explorers</a:t>
            </a:r>
            <a:br>
              <a:rPr lang="en" sz="2191"/>
            </a:br>
            <a:r>
              <a:rPr lang="en" sz="2191"/>
              <a:t>- want work with a social justice lens</a:t>
            </a:r>
            <a:br>
              <a:rPr lang="en" sz="2191"/>
            </a:br>
            <a:r>
              <a:rPr lang="en" sz="2191"/>
              <a:t>- interested in opportunities to engage with work that reflects ethics and duty of care.</a:t>
            </a:r>
            <a:br>
              <a:rPr lang="en" sz="2191"/>
            </a:br>
            <a:r>
              <a:rPr lang="en" sz="2191"/>
              <a:t>_  </a:t>
            </a:r>
            <a:r>
              <a:rPr lang="en" sz="2191"/>
              <a:t>Flexibility/ hybrid workplaces are attractive.</a:t>
            </a:r>
            <a:br>
              <a:rPr lang="en" sz="2191"/>
            </a:br>
            <a:br>
              <a:rPr lang="en" sz="2191"/>
            </a:br>
            <a:r>
              <a:rPr lang="en" sz="2191"/>
              <a:t>“</a:t>
            </a:r>
            <a:r>
              <a:rPr b="1" lang="en" sz="2191"/>
              <a:t>nontraditional students</a:t>
            </a:r>
            <a:r>
              <a:rPr lang="en" sz="2191"/>
              <a:t>”: </a:t>
            </a:r>
            <a:br>
              <a:rPr lang="en" sz="2191"/>
            </a:br>
            <a:r>
              <a:rPr lang="en" sz="2191"/>
              <a:t>-career changers or </a:t>
            </a:r>
            <a:r>
              <a:rPr lang="en" sz="2191"/>
              <a:t>professional</a:t>
            </a:r>
            <a:r>
              <a:rPr lang="en" sz="2191"/>
              <a:t> development driven students</a:t>
            </a:r>
            <a:br>
              <a:rPr lang="en" sz="2191"/>
            </a:br>
            <a:r>
              <a:rPr lang="en" sz="2191"/>
              <a:t>- not as interested in relocation</a:t>
            </a:r>
            <a:br>
              <a:rPr lang="en" sz="2309"/>
            </a:br>
            <a:r>
              <a:rPr lang="en" sz="2191"/>
              <a:t>- want opportunities to engage with social justice frameworks in archiving </a:t>
            </a:r>
            <a:br>
              <a:rPr lang="en" sz="2191"/>
            </a:br>
            <a:r>
              <a:rPr lang="en" sz="2191"/>
              <a:t>- more interested in salary, growth, and “leveling up”. </a:t>
            </a:r>
            <a:br>
              <a:rPr lang="en" sz="2191"/>
            </a:br>
            <a:r>
              <a:rPr lang="en" sz="2191"/>
              <a:t>- Flexibility/ hybrid workplaces are attractive.</a:t>
            </a:r>
            <a:br>
              <a:rPr lang="en" sz="2191"/>
            </a:br>
            <a:endParaRPr sz="219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Perspectives cont.</a:t>
            </a:r>
            <a:endParaRPr/>
          </a:p>
        </p:txBody>
      </p:sp>
      <p:sp>
        <p:nvSpPr>
          <p:cNvPr id="363" name="Google Shape;363;p25"/>
          <p:cNvSpPr txBox="1"/>
          <p:nvPr>
            <p:ph idx="1" type="body"/>
          </p:nvPr>
        </p:nvSpPr>
        <p:spPr>
          <a:xfrm>
            <a:off x="1214600" y="14311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Attracting the right fit and r</a:t>
            </a:r>
            <a:r>
              <a:rPr b="1" lang="en"/>
              <a:t>eframing job descriptions:</a:t>
            </a:r>
            <a:br>
              <a:rPr lang="en"/>
            </a:br>
            <a:r>
              <a:rPr lang="en"/>
              <a:t>- </a:t>
            </a:r>
            <a:r>
              <a:rPr lang="en"/>
              <a:t>Writing job descriptions that match audience expectations:</a:t>
            </a:r>
            <a:br>
              <a:rPr lang="en"/>
            </a:br>
            <a:r>
              <a:rPr lang="en"/>
              <a:t>- phrases like “early career archivists encouraged to apply” are beneficial</a:t>
            </a:r>
            <a:br>
              <a:rPr lang="en"/>
            </a:br>
            <a:r>
              <a:rPr lang="en"/>
              <a:t>- demonstrate workplace culture</a:t>
            </a:r>
            <a:br>
              <a:rPr lang="en"/>
            </a:br>
            <a:r>
              <a:rPr lang="en"/>
              <a:t>- how does the work challenge or investigate the status quo?</a:t>
            </a:r>
            <a:br>
              <a:rPr lang="en"/>
            </a:br>
            <a:r>
              <a:rPr lang="en"/>
              <a:t>- be clear about flexibility and on-site work expectations</a:t>
            </a:r>
            <a:br>
              <a:rPr lang="en"/>
            </a:br>
            <a:r>
              <a:rPr lang="en"/>
              <a:t>- adjust expectations for entry level experience (learning skills on the job)</a:t>
            </a:r>
            <a:br>
              <a:rPr lang="en"/>
            </a:b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 word out about State Archive positions:</a:t>
            </a:r>
            <a:endParaRPr/>
          </a:p>
        </p:txBody>
      </p:sp>
      <p:sp>
        <p:nvSpPr>
          <p:cNvPr id="369" name="Google Shape;369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Reaching</a:t>
            </a:r>
            <a:r>
              <a:rPr b="1" lang="en"/>
              <a:t> students early: </a:t>
            </a:r>
            <a:br>
              <a:rPr lang="en"/>
            </a:br>
            <a:r>
              <a:rPr lang="en"/>
              <a:t>- partnering with iSchools for Practicum, Internships</a:t>
            </a:r>
            <a:br>
              <a:rPr lang="en"/>
            </a:br>
            <a:r>
              <a:rPr lang="en"/>
              <a:t>- GLAM Career Jam, virtual or in-person job fairs </a:t>
            </a:r>
            <a:br>
              <a:rPr lang="en"/>
            </a:br>
            <a:r>
              <a:rPr lang="en"/>
              <a:t>- Virtual informational workshops and presentations</a:t>
            </a:r>
            <a:br>
              <a:rPr lang="en"/>
            </a:br>
            <a:r>
              <a:rPr lang="en"/>
              <a:t>- Advertising during graduation cycles, be willing to wait for graduates!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Alternative advertising:</a:t>
            </a:r>
            <a:br>
              <a:rPr b="1" lang="en"/>
            </a:br>
            <a:r>
              <a:rPr lang="en"/>
              <a:t>- send applications to iSchool communities/ Career Services units</a:t>
            </a:r>
            <a:br>
              <a:rPr lang="en"/>
            </a:br>
            <a:r>
              <a:rPr lang="en"/>
              <a:t>- Utilize alternatives like social media (Instagram, Facebook)</a:t>
            </a:r>
            <a:br>
              <a:rPr lang="en"/>
            </a:br>
            <a:r>
              <a:rPr lang="en"/>
              <a:t>- pipelining Internship or Practicum opportunities</a:t>
            </a:r>
            <a:br>
              <a:rPr lang="en"/>
            </a:br>
            <a:br>
              <a:rPr b="1" lang="en"/>
            </a:b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 Discussion</a:t>
            </a:r>
            <a:endParaRPr/>
          </a:p>
        </p:txBody>
      </p:sp>
      <p:sp>
        <p:nvSpPr>
          <p:cNvPr id="375" name="Google Shape;375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Are any of you already employing some of these strategies, or could you start doing so? Discuss!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What else came to mind during this presentation? What ideas can you share?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297000" y="5986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Briefly about us…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772525" y="1499550"/>
            <a:ext cx="2807700" cy="27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Meredith Lowe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5275675" y="1542338"/>
            <a:ext cx="2807700" cy="24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Kristina Intinarelli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425" y="2099013"/>
            <a:ext cx="1516075" cy="1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99" y="3899875"/>
            <a:ext cx="3740319" cy="9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850" y="2032050"/>
            <a:ext cx="1451451" cy="158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9813" y="4109698"/>
            <a:ext cx="1979424" cy="6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l-type-id" id="294" name="Google Shape;294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295" name="Google Shape;295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296" name="Google Shape;296;p15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How does hiring make you feel?</a:t>
            </a:r>
            <a:endParaRPr b="1" sz="36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297" name="Google Shape;297;p15"/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b="1" sz="13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footer-id" id="298" name="Google Shape;298;p15"/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b="1"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Chrome extension</a:t>
            </a:r>
            <a:r>
              <a:rPr lang="en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poll questions!</a:t>
            </a:r>
            <a:endParaRPr/>
          </a:p>
        </p:txBody>
      </p:sp>
      <p:sp>
        <p:nvSpPr>
          <p:cNvPr id="304" name="Google Shape;304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was your most recent hiring process?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Let’s discuss….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Was your last hiring process successful?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Let’s discuss….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</a:t>
            </a:r>
            <a:endParaRPr/>
          </a:p>
        </p:txBody>
      </p:sp>
      <p:sp>
        <p:nvSpPr>
          <p:cNvPr id="310" name="Google Shape;310;p17"/>
          <p:cNvSpPr txBox="1"/>
          <p:nvPr>
            <p:ph idx="1" type="body"/>
          </p:nvPr>
        </p:nvSpPr>
        <p:spPr>
          <a:xfrm>
            <a:off x="792000" y="1794175"/>
            <a:ext cx="358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Cone of silence! (Do not discuss what others say in this meeting.)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&gt; Be present.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&gt; Be kind.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&gt; Approach challenges with </a:t>
            </a:r>
            <a:r>
              <a:rPr lang="en"/>
              <a:t>curiosity and patience.</a:t>
            </a:r>
            <a:endParaRPr/>
          </a:p>
        </p:txBody>
      </p:sp>
      <p:pic>
        <p:nvPicPr>
          <p:cNvPr id="311" name="Google Shape;3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025" y="485113"/>
            <a:ext cx="361950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5326750" y="3039325"/>
            <a:ext cx="325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Cone of Silence from Episode 1 ("</a:t>
            </a:r>
            <a:r>
              <a:rPr lang="en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Mr. Big</a:t>
            </a:r>
            <a:r>
              <a:rPr lang="en" sz="1000">
                <a:latin typeface="Nunito"/>
                <a:ea typeface="Nunito"/>
                <a:cs typeface="Nunito"/>
                <a:sym typeface="Nunito"/>
              </a:rPr>
              <a:t>", 1965) of</a:t>
            </a:r>
            <a:r>
              <a:rPr lang="en" sz="1000"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/>
              </a:rPr>
              <a:t> </a:t>
            </a:r>
            <a:r>
              <a:rPr i="1" lang="en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Get Smart</a:t>
            </a: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b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https://en.wikipedia.org/wiki/Cone_of_Silence_%28Get_Smart%29</a:t>
            </a:r>
            <a:r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(accessed 3/28/2024)</a:t>
            </a: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 Discussion (8 mins)</a:t>
            </a:r>
            <a:endParaRPr/>
          </a:p>
        </p:txBody>
      </p:sp>
      <p:sp>
        <p:nvSpPr>
          <p:cNvPr id="318" name="Google Shape;318;p18"/>
          <p:cNvSpPr txBox="1"/>
          <p:nvPr>
            <p:ph idx="1" type="body"/>
          </p:nvPr>
        </p:nvSpPr>
        <p:spPr>
          <a:xfrm>
            <a:off x="1303800" y="1484925"/>
            <a:ext cx="7030500" cy="30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Introduce yourselves,</a:t>
            </a:r>
            <a:r>
              <a:rPr lang="en" sz="1600"/>
              <a:t> elect a volunteer scribe for your group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What do you perceive as the 2-3 biggest challenges to hiring at your organization?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is your most recent or most memorable hiring victory? This could be something like: you hired the perfect candidate, you were able to improve a hiring process, you advocated for an opening to be approved…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Survey Dive</a:t>
            </a:r>
            <a:endParaRPr/>
          </a:p>
        </p:txBody>
      </p:sp>
      <p:sp>
        <p:nvSpPr>
          <p:cNvPr id="324" name="Google Shape;324;p19"/>
          <p:cNvSpPr txBox="1"/>
          <p:nvPr>
            <p:ph idx="1" type="body"/>
          </p:nvPr>
        </p:nvSpPr>
        <p:spPr>
          <a:xfrm>
            <a:off x="1303800" y="1301675"/>
            <a:ext cx="7030500" cy="32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200 responses to a short survey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You are a:&#10;. Number of responses: 200 responses." id="325" name="Google Shape;325;p19" title="You are a: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825" y="1708925"/>
            <a:ext cx="5781627" cy="26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Reasons Candidates Hesitate to Apply</a:t>
            </a:r>
            <a:endParaRPr/>
          </a:p>
        </p:txBody>
      </p:sp>
      <p:sp>
        <p:nvSpPr>
          <p:cNvPr id="331" name="Google Shape;331;p20"/>
          <p:cNvSpPr txBox="1"/>
          <p:nvPr>
            <p:ph idx="1" type="body"/>
          </p:nvPr>
        </p:nvSpPr>
        <p:spPr>
          <a:xfrm>
            <a:off x="1183750" y="13834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Salary.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Candidates are deterred if a salary is not listed and many stated that they will not apply at all if no salary range is posted.</a:t>
            </a:r>
            <a:endParaRPr sz="12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Candidates are deterred if they perceive a salary as too low to be livable for the area’s cost of living, or if the education/experience required seems to be out of line with the salary range.</a:t>
            </a:r>
            <a:br>
              <a:rPr lang="en" sz="1200"/>
            </a:br>
            <a:endParaRPr sz="12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Job duties are unclear, or seem too numerous or varied for one person to realistically achieve successfully </a:t>
            </a:r>
            <a:br>
              <a:rPr lang="en" sz="1400"/>
            </a:br>
            <a:endParaRPr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Candidate uncertain whether they would meet the qualifications for consideration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Several comments about AI application reviewing systems not understanding nuanced information, so fearing application will never get to the hiring manager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reasons candidates do not apply:</a:t>
            </a:r>
            <a:endParaRPr/>
          </a:p>
        </p:txBody>
      </p:sp>
      <p:sp>
        <p:nvSpPr>
          <p:cNvPr id="337" name="Google Shape;337;p21"/>
          <p:cNvSpPr txBox="1"/>
          <p:nvPr>
            <p:ph idx="1" type="body"/>
          </p:nvPr>
        </p:nvSpPr>
        <p:spPr>
          <a:xfrm>
            <a:off x="1196375" y="16614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position is temporary or part-time (or both) - though you may attract certain candidates for these positions, especially those looking for hybrid/remote.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Perception that internal candidates are always favored, regardless of qualifications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position’s location is perceived to be hostile to their identity or family’s situation, often due to passed legislation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