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  <p:sldMasterId id="2147483653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0BD9F-A04F-C000-0DD2-44FDFD90D2C8}" v="1" dt="2021-04-13T15:24:49.571"/>
    <p1510:client id="{26E2ACB2-C6EA-460C-9758-3F99F7D5BAA2}" v="8" dt="2021-04-13T15:31:03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1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c79ac62e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cc79ac62e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c79ac62ee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cc79ac62ee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c79ac62ee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cc79ac62ee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cc79ac62ee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cc79ac62ee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c79ac62ee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cc79ac62ee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c79ac62ee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cc79ac62ee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c79ac62ee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cc79ac62ee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c79ac62ee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cc79ac62ee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c79ac62ee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cc79ac62ee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c79ac62ee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cc79ac62ee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c79ac62ee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cc79ac62ee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c79ac62ee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cc79ac62ee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c79ac62ee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cc79ac62ee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c79ac62ee_1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cc79ac62ee_1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c79ac62ee_1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cc79ac62ee_1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cc79ac62ee_1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cc79ac62ee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c79ac62ee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cc79ac62ee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cc79ac62ee_1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cc79ac62ee_1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c79ac62ee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cc79ac62ee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57200" y="228601"/>
            <a:ext cx="777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57200" y="3318803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450"/>
              </a:spcBef>
              <a:spcAft>
                <a:spcPts val="0"/>
              </a:spcAft>
              <a:buSzPts val="1500"/>
              <a:buNone/>
              <a:defRPr>
                <a:solidFill>
                  <a:srgbClr val="8A93A9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rgbClr val="8A93A9"/>
                </a:solidFill>
              </a:defRPr>
            </a:lvl3pPr>
            <a:lvl4pPr lvl="3" algn="ctr"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rgbClr val="8A93A9"/>
                </a:solidFill>
              </a:defRPr>
            </a:lvl4pPr>
            <a:lvl5pPr lvl="4" algn="ctr"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rgbClr val="8A93A9"/>
                </a:solidFill>
              </a:defRPr>
            </a:lvl5pPr>
            <a:lvl6pPr lvl="5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A93A9"/>
                </a:solidFill>
              </a:defRPr>
            </a:lvl6pPr>
            <a:lvl7pPr lvl="6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A93A9"/>
                </a:solidFill>
              </a:defRPr>
            </a:lvl7pPr>
            <a:lvl8pPr lvl="7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A93A9"/>
                </a:solidFill>
              </a:defRPr>
            </a:lvl8pPr>
            <a:lvl9pPr lvl="8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A93A9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20;p2"/>
          <p:cNvCxnSpPr/>
          <p:nvPr/>
        </p:nvCxnSpPr>
        <p:spPr>
          <a:xfrm>
            <a:off x="457200" y="3276600"/>
            <a:ext cx="7772400" cy="0"/>
          </a:xfrm>
          <a:prstGeom prst="straightConnector1">
            <a:avLst/>
          </a:prstGeom>
          <a:noFill/>
          <a:ln w="127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01001" y="5997240"/>
            <a:ext cx="954087" cy="78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1" y="6063267"/>
            <a:ext cx="581024" cy="71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3090" y="6063268"/>
            <a:ext cx="1612111" cy="71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7772400" cy="42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55600" algn="l"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73977" y="6477000"/>
            <a:ext cx="383223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" name="Google Shape;39;p4"/>
          <p:cNvCxnSpPr/>
          <p:nvPr/>
        </p:nvCxnSpPr>
        <p:spPr>
          <a:xfrm>
            <a:off x="457200" y="1600200"/>
            <a:ext cx="7772400" cy="0"/>
          </a:xfrm>
          <a:prstGeom prst="straightConnector1">
            <a:avLst/>
          </a:prstGeom>
          <a:noFill/>
          <a:ln w="127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29184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267200" y="1676400"/>
            <a:ext cx="329184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76200" y="6477000"/>
            <a:ext cx="383223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5"/>
          <p:cNvCxnSpPr/>
          <p:nvPr/>
        </p:nvCxnSpPr>
        <p:spPr>
          <a:xfrm>
            <a:off x="457200" y="1600200"/>
            <a:ext cx="7772400" cy="0"/>
          </a:xfrm>
          <a:prstGeom prst="straightConnector1">
            <a:avLst/>
          </a:prstGeom>
          <a:noFill/>
          <a:ln w="127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6200" y="6477000"/>
            <a:ext cx="383223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ctrTitle"/>
          </p:nvPr>
        </p:nvSpPr>
        <p:spPr>
          <a:xfrm>
            <a:off x="457200" y="228601"/>
            <a:ext cx="777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1"/>
          </p:nvPr>
        </p:nvSpPr>
        <p:spPr>
          <a:xfrm>
            <a:off x="457200" y="3318803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A93A9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A93A9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A93A9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A93A9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A93A9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A93A9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A93A9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A93A9"/>
                </a:solidFill>
              </a:defRPr>
            </a:lvl9pPr>
          </a:lstStyle>
          <a:p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457200" y="3276600"/>
            <a:ext cx="7772400" cy="0"/>
          </a:xfrm>
          <a:prstGeom prst="straightConnector1">
            <a:avLst/>
          </a:prstGeom>
          <a:noFill/>
          <a:ln w="127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7620000" cy="42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457200" y="6492877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6201" y="6477002"/>
            <a:ext cx="383223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9001125" y="0"/>
            <a:ext cx="142876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9001125" y="1371600"/>
            <a:ext cx="142876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1" y="5997240"/>
            <a:ext cx="954087" cy="78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1" y="6063267"/>
            <a:ext cx="581024" cy="71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1924" y="6063267"/>
            <a:ext cx="1579477" cy="7185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7620000" cy="42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6200" y="6477000"/>
            <a:ext cx="383223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000" y="5997238"/>
            <a:ext cx="954087" cy="78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91400" y="6063267"/>
            <a:ext cx="581024" cy="71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1923" y="6063267"/>
            <a:ext cx="1579477" cy="7185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tateArchivesOfNorthCarolina/ratom-deplo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acy.io/models/en#en_core_web_tr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tateArchivesOfNorthCarolina/ratom-deplo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ratom.web.unc.edu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libratom/ratom-notebooks" TargetMode="External"/><Relationship Id="rId5" Type="http://schemas.openxmlformats.org/officeDocument/2006/relationships/hyperlink" Target="https://github.com/StateArchivesOfNorthCarolina/ratom-deploy" TargetMode="External"/><Relationship Id="rId4" Type="http://schemas.openxmlformats.org/officeDocument/2006/relationships/hyperlink" Target="https://github.com/libratom/librat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0B801U0R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archivists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CouncilOfStateArchivists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ci.stanford.edu/~jheer/projects/enron/v1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ctrTitle"/>
          </p:nvPr>
        </p:nvSpPr>
        <p:spPr>
          <a:xfrm>
            <a:off x="457200" y="228601"/>
            <a:ext cx="777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Wrapping Up RATOM: A Summary and Lessons Learned from the Review, Appraisal, and Triage of Mail Project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1485900" y="3346353"/>
            <a:ext cx="5143500" cy="2082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None/>
            </a:pPr>
            <a:r>
              <a:rPr lang="en-US" sz="1650"/>
              <a:t>Use the chat box at the right of the screen to tell us who you are, where you’re from, and who is participating with you today. </a:t>
            </a:r>
            <a:endParaRPr/>
          </a:p>
          <a:p>
            <a:pPr marL="0" lvl="0" indent="0" algn="l" rtl="0">
              <a:spcBef>
                <a:spcPts val="780"/>
              </a:spcBef>
              <a:spcAft>
                <a:spcPts val="0"/>
              </a:spcAft>
              <a:buClr>
                <a:schemeClr val="dk2"/>
              </a:buClr>
              <a:buSzPts val="1650"/>
              <a:buNone/>
            </a:pPr>
            <a:r>
              <a:rPr lang="en-US" sz="1650"/>
              <a:t>(To open the chat window, click on the CHAT icon in the upper right corner.)</a:t>
            </a:r>
            <a:endParaRPr/>
          </a:p>
          <a:p>
            <a:pPr marL="0" lvl="0" indent="0" algn="l" rtl="0">
              <a:spcBef>
                <a:spcPts val="780"/>
              </a:spcBef>
              <a:spcAft>
                <a:spcPts val="0"/>
              </a:spcAft>
              <a:buClr>
                <a:schemeClr val="dk2"/>
              </a:buClr>
              <a:buSzPts val="1650"/>
              <a:buNone/>
            </a:pPr>
            <a:r>
              <a:rPr lang="en-US" sz="1650"/>
              <a:t>Connect to the audio portion of the webinar through your phone line or through VoIP.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Team</a:t>
            </a:r>
            <a:endParaRPr/>
          </a:p>
        </p:txBody>
      </p:sp>
      <p:sp>
        <p:nvSpPr>
          <p:cNvPr id="124" name="Google Shape;124;p16"/>
          <p:cNvSpPr txBox="1"/>
          <p:nvPr/>
        </p:nvSpPr>
        <p:spPr>
          <a:xfrm>
            <a:off x="1400375" y="3128129"/>
            <a:ext cx="9300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 Lee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4852475" y="3116250"/>
            <a:ext cx="14646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Antoine De Torcy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Engineer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3176300" y="3128146"/>
            <a:ext cx="14082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Eliscia Kinder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Manager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1380927" y="5194000"/>
            <a:ext cx="17523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Camille Tyndall Watson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Co-PI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3042201" y="5205875"/>
            <a:ext cx="17154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Jamie Patrick-Burns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Investigator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950" y="1940850"/>
            <a:ext cx="118872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771" y="1911721"/>
            <a:ext cx="118872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6788" y="1938338"/>
            <a:ext cx="118872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6529100" y="3128150"/>
            <a:ext cx="17154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 Woods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Lead (UNC)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4776500" y="5261750"/>
            <a:ext cx="20322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Sangeeta Desai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Lead (NC DAR)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4450" y="4038600"/>
            <a:ext cx="118872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7050" y="4038600"/>
            <a:ext cx="118872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51300" y="4074450"/>
            <a:ext cx="118872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53245" y="4120896"/>
            <a:ext cx="118872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6867025" y="5261750"/>
            <a:ext cx="20322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Caktus Group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Development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89400" y="1940850"/>
            <a:ext cx="118872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416625" y="1875175"/>
            <a:ext cx="766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416625" y="3872500"/>
            <a:ext cx="118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SANC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6642075" y="3872500"/>
            <a:ext cx="1188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ctrTitle"/>
          </p:nvPr>
        </p:nvSpPr>
        <p:spPr>
          <a:xfrm>
            <a:off x="457200" y="228601"/>
            <a:ext cx="777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Software Overview</a:t>
            </a:r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ubTitle" idx="1"/>
          </p:nvPr>
        </p:nvSpPr>
        <p:spPr>
          <a:xfrm>
            <a:off x="457200" y="3318803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Libratom and the RATOM Iterative Processing Web Tool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Development to date - libratom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3758700" cy="4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Python library to parse and analyze PST, OST, and mbox email formats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Wraps functionality from libpff, Python mailbox, and spaCy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Extracts and analyzes email message content and headers; identifies and classifies entities identified in email bodies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Performance scales with processor core count; per-core memory usage never exceeds 1.6GB in default configuration, irrespective of input size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https://www.github.com/libratom/libratom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4213775" y="4513925"/>
            <a:ext cx="4461000" cy="388800"/>
          </a:xfrm>
          <a:prstGeom prst="snip1Rect">
            <a:avLst>
              <a:gd name="adj" fmla="val 16667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7239075" y="2117100"/>
            <a:ext cx="1437900" cy="1189800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4372325" y="2233400"/>
            <a:ext cx="1125000" cy="312000"/>
          </a:xfrm>
          <a:prstGeom prst="roundRect">
            <a:avLst>
              <a:gd name="adj" fmla="val 16667"/>
            </a:avLst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libpff</a:t>
            </a:r>
            <a:endParaRPr sz="1000" b="1"/>
          </a:p>
        </p:txBody>
      </p:sp>
      <p:sp>
        <p:nvSpPr>
          <p:cNvPr id="158" name="Google Shape;158;p18"/>
          <p:cNvSpPr txBox="1"/>
          <p:nvPr/>
        </p:nvSpPr>
        <p:spPr>
          <a:xfrm>
            <a:off x="4322225" y="2498525"/>
            <a:ext cx="11751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4292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Library to access the Personal Folder File (PFF) and the Offline Folder File (OFF) format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5727475" y="2117100"/>
            <a:ext cx="1437900" cy="1189800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5856725" y="2892125"/>
            <a:ext cx="11751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Python support modules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18"/>
          <p:cNvCxnSpPr>
            <a:stCxn id="162" idx="2"/>
            <a:endCxn id="163" idx="0"/>
          </p:cNvCxnSpPr>
          <p:nvPr/>
        </p:nvCxnSpPr>
        <p:spPr>
          <a:xfrm>
            <a:off x="4934825" y="3306900"/>
            <a:ext cx="1511700" cy="2145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18"/>
          <p:cNvSpPr/>
          <p:nvPr/>
        </p:nvSpPr>
        <p:spPr>
          <a:xfrm>
            <a:off x="5840125" y="2233400"/>
            <a:ext cx="1209600" cy="312000"/>
          </a:xfrm>
          <a:prstGeom prst="roundRect">
            <a:avLst>
              <a:gd name="adj" fmla="val 16667"/>
            </a:avLst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email</a:t>
            </a:r>
            <a:endParaRPr sz="1000" b="1"/>
          </a:p>
        </p:txBody>
      </p:sp>
      <p:sp>
        <p:nvSpPr>
          <p:cNvPr id="165" name="Google Shape;165;p18"/>
          <p:cNvSpPr/>
          <p:nvPr/>
        </p:nvSpPr>
        <p:spPr>
          <a:xfrm>
            <a:off x="5840125" y="2607025"/>
            <a:ext cx="1209600" cy="312000"/>
          </a:xfrm>
          <a:prstGeom prst="roundRect">
            <a:avLst>
              <a:gd name="adj" fmla="val 16667"/>
            </a:avLst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multiprocessing</a:t>
            </a:r>
            <a:endParaRPr sz="1000" b="1"/>
          </a:p>
        </p:txBody>
      </p:sp>
      <p:sp>
        <p:nvSpPr>
          <p:cNvPr id="162" name="Google Shape;162;p18"/>
          <p:cNvSpPr/>
          <p:nvPr/>
        </p:nvSpPr>
        <p:spPr>
          <a:xfrm>
            <a:off x="4215875" y="2117100"/>
            <a:ext cx="1437900" cy="1189800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8"/>
          <p:cNvSpPr/>
          <p:nvPr/>
        </p:nvSpPr>
        <p:spPr>
          <a:xfrm>
            <a:off x="7395525" y="2233400"/>
            <a:ext cx="1125000" cy="312000"/>
          </a:xfrm>
          <a:prstGeom prst="roundRect">
            <a:avLst>
              <a:gd name="adj" fmla="val 16667"/>
            </a:avLst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spaCy 3</a:t>
            </a:r>
            <a:endParaRPr sz="1000" b="1"/>
          </a:p>
        </p:txBody>
      </p:sp>
      <p:sp>
        <p:nvSpPr>
          <p:cNvPr id="167" name="Google Shape;167;p18"/>
          <p:cNvSpPr txBox="1"/>
          <p:nvPr/>
        </p:nvSpPr>
        <p:spPr>
          <a:xfrm>
            <a:off x="7345425" y="2498525"/>
            <a:ext cx="11751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4292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Multi-language NLP processing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4215875" y="3521300"/>
            <a:ext cx="4461000" cy="722100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4372325" y="3637600"/>
            <a:ext cx="4148100" cy="312000"/>
          </a:xfrm>
          <a:prstGeom prst="roundRect">
            <a:avLst>
              <a:gd name="adj" fmla="val 16667"/>
            </a:avLst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libratom</a:t>
            </a:r>
            <a:endParaRPr sz="1000" b="1"/>
          </a:p>
        </p:txBody>
      </p:sp>
      <p:sp>
        <p:nvSpPr>
          <p:cNvPr id="169" name="Google Shape;169;p18"/>
          <p:cNvSpPr txBox="1"/>
          <p:nvPr/>
        </p:nvSpPr>
        <p:spPr>
          <a:xfrm>
            <a:off x="5277825" y="3902725"/>
            <a:ext cx="2342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4292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Scalable open source email processing library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4215875" y="4958750"/>
            <a:ext cx="4461000" cy="5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Features generated and stored are </a:t>
            </a:r>
            <a:r>
              <a:rPr lang="en-US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VERIFIABLE, REPRODUCIBLE, AND REUSABLE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facilitating understanding changes in assessments of materials over time.</a:t>
            </a:r>
            <a:endParaRPr sz="1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4786725" y="4544075"/>
            <a:ext cx="3370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alibri"/>
                <a:ea typeface="Calibri"/>
                <a:cs typeface="Calibri"/>
                <a:sym typeface="Calibri"/>
              </a:rPr>
              <a:t>sqlite3 database and derived reports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18"/>
          <p:cNvCxnSpPr>
            <a:stCxn id="159" idx="2"/>
            <a:endCxn id="163" idx="0"/>
          </p:cNvCxnSpPr>
          <p:nvPr/>
        </p:nvCxnSpPr>
        <p:spPr>
          <a:xfrm>
            <a:off x="6446425" y="3306900"/>
            <a:ext cx="0" cy="2145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18"/>
          <p:cNvCxnSpPr>
            <a:stCxn id="156" idx="2"/>
          </p:cNvCxnSpPr>
          <p:nvPr/>
        </p:nvCxnSpPr>
        <p:spPr>
          <a:xfrm flipH="1">
            <a:off x="6446325" y="3306900"/>
            <a:ext cx="1511700" cy="2145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18"/>
          <p:cNvCxnSpPr>
            <a:stCxn id="163" idx="2"/>
            <a:endCxn id="155" idx="3"/>
          </p:cNvCxnSpPr>
          <p:nvPr/>
        </p:nvCxnSpPr>
        <p:spPr>
          <a:xfrm flipH="1">
            <a:off x="6444275" y="4243400"/>
            <a:ext cx="2100" cy="270600"/>
          </a:xfrm>
          <a:prstGeom prst="straightConnector1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Development to date - Iterative Processing Web Tool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3572400" cy="4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Assist archivists in reviewing email materials for retention and/or release.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Import of email accounts from PSTs and entity identification via libratom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Creation of processing accounts associated with individual email users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Interactive review and tagging of email messages within these accounts (e.g. “record”, “non-record”, “redact”)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Export of selected messages as EML for retention or release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Currently in pre-production at SANC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1041" y="2108438"/>
            <a:ext cx="4343385" cy="3076713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2" name="Google Shape;182;p19"/>
          <p:cNvSpPr txBox="1"/>
          <p:nvPr/>
        </p:nvSpPr>
        <p:spPr>
          <a:xfrm>
            <a:off x="446975" y="5967375"/>
            <a:ext cx="54159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500" b="1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https://github.com/StateArchivesOfNorthCarolina/ratom-deploy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 txBox="1">
            <a:spLocks noGrp="1"/>
          </p:cNvSpPr>
          <p:nvPr>
            <p:ph type="ctrTitle"/>
          </p:nvPr>
        </p:nvSpPr>
        <p:spPr>
          <a:xfrm>
            <a:off x="457200" y="228601"/>
            <a:ext cx="777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Using libratom with the CLI and exploring the output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Using libratom with the CLI</a:t>
            </a:r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325100" cy="4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ratom command is a simple CLI for processing email. Multiple subcommands: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entities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populates a sqlite3 database from a single email file or directory of files. Responsive feedback on long jobs (timed progress bars) and automatic multi-core job distribution to handle large collections.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model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command allows swapping of entity identification model(s) in use, including access to previously released models and multi-language models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report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command generates a fast report, populating the sqlite3 database without entities (but optionally including message text and headers)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emldump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provides a mechanism for generating EML files using JSON structured message ID lists produced by the web app (may also be used standalone)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175" y="2023400"/>
            <a:ext cx="3873425" cy="3734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Using libratom with the CLI</a:t>
            </a:r>
            <a:endParaRPr/>
          </a:p>
        </p:txBody>
      </p:sp>
      <p:pic>
        <p:nvPicPr>
          <p:cNvPr id="200" name="Google Shape;2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50" y="1543750"/>
            <a:ext cx="8269651" cy="46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Using libratom with the CLI</a:t>
            </a:r>
            <a:endParaRPr/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80" y="1567025"/>
            <a:ext cx="7637468" cy="456344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/>
          <p:nvPr/>
        </p:nvSpPr>
        <p:spPr>
          <a:xfrm>
            <a:off x="567275" y="3563395"/>
            <a:ext cx="3270000" cy="222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3422402" y="3887299"/>
            <a:ext cx="4253400" cy="163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New transformer-based pipeline models in spaCy 3.0 provide better NER accuracy. The en_core_web_sm model is still loaded by default in libratom 0.5.0 (default for minimum download overhead) but any other available model can be loaded using the CLI.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https://spacy.io/models/en#en_core_web_trf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Working with libratom output</a:t>
            </a:r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3801000" cy="4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Schema as of 0.5.0 - notable features: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Single-file sqlite3 output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Option to include all message text (stripped of markup and inline attachments) and headers in message table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Map 18 unique identity types to locations (message and file) within corpus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MIME types for attachments in attachment table; types are verified vs IANA listed content types and subtypes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Process full Enron corpus in about 1 hour on a 16-core machine; 15-20% improvement over previous release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652" y="1868327"/>
            <a:ext cx="4194575" cy="283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200" y="4846600"/>
            <a:ext cx="4346099" cy="2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Exploring the output (Gov. Kaine test corpus)</a:t>
            </a: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323850" y="1826425"/>
            <a:ext cx="1327200" cy="3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1: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Entity groups by type, ordered by count.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1678300" y="1801450"/>
            <a:ext cx="2358300" cy="3636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1">
                <a:latin typeface="Consolas"/>
                <a:ea typeface="Consolas"/>
                <a:cs typeface="Consolas"/>
                <a:sym typeface="Consolas"/>
              </a:rPr>
              <a:t>sqlite&gt;</a:t>
            </a: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000">
                <a:solidFill>
                  <a:srgbClr val="1C4587"/>
                </a:solidFill>
                <a:latin typeface="Consolas"/>
                <a:ea typeface="Consolas"/>
                <a:cs typeface="Consolas"/>
                <a:sym typeface="Consolas"/>
              </a:rPr>
              <a:t>select count(*), label_ from entity group by label_ order by count(*) DESC;</a:t>
            </a:r>
            <a:endParaRPr sz="1000">
              <a:solidFill>
                <a:srgbClr val="1C458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1288056|PERSON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686345|ORG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444841|DATE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362347|CARDINAL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257576|GPE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173187|TIME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60158|MONEY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32378|NORP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31311|ORDINAL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27683|FAC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27122|LOC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24327|PERCENT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23698|WORK_OF_ART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22738|PRODUCT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14511|LAW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11194|EVENT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8163|QUANTITY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586|LANGUAGE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sqlite&gt; 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6021700" y="1801450"/>
            <a:ext cx="2550900" cy="3636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onsolas"/>
                <a:ea typeface="Consolas"/>
                <a:cs typeface="Consolas"/>
                <a:sym typeface="Consolas"/>
              </a:rPr>
              <a:t>sqlite&gt;</a:t>
            </a: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000">
                <a:solidFill>
                  <a:srgbClr val="1C4587"/>
                </a:solidFill>
                <a:latin typeface="Consolas"/>
                <a:ea typeface="Consolas"/>
                <a:cs typeface="Consolas"/>
                <a:sym typeface="Consolas"/>
              </a:rPr>
              <a:t>select count(*), text from entity where label_ = 'PERSON' group by text having count(*) &gt; 10000 order by count(*) DESC;</a:t>
            </a:r>
            <a:endParaRPr sz="1000">
              <a:solidFill>
                <a:srgbClr val="1C4587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41480|Gail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35978|Marilyn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29690|Jaspen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19033|Tavenner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18462|Bill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17264|Barbara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17077|Mark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13858|Wayne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13434|Brian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12723|Rubin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10933|Craig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10767|Leighty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10761|Burns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10371|Heidi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nsolas"/>
                <a:ea typeface="Consolas"/>
                <a:cs typeface="Consolas"/>
                <a:sym typeface="Consolas"/>
              </a:rPr>
              <a:t>sqlite&gt; 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4216200" y="1844250"/>
            <a:ext cx="1637700" cy="30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2: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ndividual text elements identified by spaCy as "PERSON" that appear more than 10,000 times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Note that the NER processor </a:t>
            </a:r>
            <a:r>
              <a:rPr lang="en-US" sz="1200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return full names as entities when they are encountered. </a:t>
            </a:r>
            <a:b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particular group of entities was simply mentioned only by first or last name a large number of times in the collection.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Entity =/= Identity!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WELCOME!</a:t>
            </a: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5715000" cy="42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Spring 2021 SERI webinars</a:t>
            </a:r>
            <a:endParaRPr/>
          </a:p>
          <a:p>
            <a:pPr marL="342900" indent="-342900">
              <a:spcBef>
                <a:spcPts val="1000"/>
              </a:spcBef>
              <a:buSzPts val="2000"/>
              <a:buFont typeface="Arial"/>
              <a:buChar char="•"/>
            </a:pPr>
            <a:r>
              <a:rPr lang="en-US" b="0">
                <a:latin typeface="Calibri"/>
                <a:sym typeface="Calibri"/>
              </a:rPr>
              <a:t>May: Building a National Finding Aid Network Update (NANFAN) </a:t>
            </a:r>
            <a:endParaRPr/>
          </a:p>
          <a:p>
            <a:pPr marL="342900" indent="-342900">
              <a:spcBef>
                <a:spcPts val="1000"/>
              </a:spcBef>
              <a:buSzPts val="2000"/>
              <a:buFont typeface="Arial"/>
              <a:buChar char="•"/>
            </a:pPr>
            <a:r>
              <a:rPr lang="en-US" b="0">
                <a:latin typeface="Calibri"/>
                <a:sym typeface="Calibri"/>
              </a:rPr>
              <a:t>June: Building your Resume for the Digital Era </a:t>
            </a:r>
            <a:endParaRPr/>
          </a:p>
          <a:p>
            <a:pPr marL="0" lvl="0" indent="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Resource Center</a:t>
            </a:r>
            <a:endParaRPr lang="en-US"/>
          </a:p>
          <a:p>
            <a:pPr marL="342900" lvl="0" indent="-3429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b="0">
                <a:latin typeface="Calibri"/>
                <a:sym typeface="Calibri"/>
              </a:rPr>
              <a:t>https://www.statearchivists.org/resource-center/resource-library/</a:t>
            </a:r>
            <a:endParaRPr lang="en-US">
              <a:latin typeface="Calibri"/>
            </a:endParaRPr>
          </a:p>
          <a:p>
            <a:pPr marL="342900" indent="-215900" algn="l" rtl="0">
              <a:spcBef>
                <a:spcPts val="40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Arial"/>
              <a:buNone/>
            </a:pPr>
            <a:endParaRPr lang="en-US">
              <a:latin typeface="Calibri"/>
              <a:cs typeface="Calibri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None/>
            </a:pPr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65" name="Google Shape;65;p8"/>
          <p:cNvSpPr txBox="1"/>
          <p:nvPr/>
        </p:nvSpPr>
        <p:spPr>
          <a:xfrm>
            <a:off x="6096000" y="3048000"/>
            <a:ext cx="27432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Jamie Patrick-Burns</a:t>
            </a:r>
            <a:endParaRPr lang="en-US">
              <a:solidFill>
                <a:schemeClr val="dk1"/>
              </a:solidFill>
            </a:endParaRPr>
          </a:p>
          <a:p>
            <a:pPr algn="ctr"/>
            <a:r>
              <a:rPr lang="en-US" sz="2000" b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State Archives of North Carolina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6556075" y="1056736"/>
            <a:ext cx="1827363" cy="1827363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Patrick-Burns_2017.jpg">
            <a:extLst>
              <a:ext uri="{FF2B5EF4-FFF2-40B4-BE49-F238E27FC236}">
                <a16:creationId xmlns:a16="http://schemas.microsoft.com/office/drawing/2014/main" id="{01ACD749-71D7-4083-80ED-59A0667E5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" t="1266" r="7473" b="24018"/>
          <a:stretch/>
        </p:blipFill>
        <p:spPr>
          <a:xfrm>
            <a:off x="6510698" y="994515"/>
            <a:ext cx="1919381" cy="19509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Exploring the output (Gov. Kaine test corpus)</a:t>
            </a:r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323850" y="1902625"/>
            <a:ext cx="1307100" cy="3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3: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use this database to explore data that might pose issues for processing.. For example: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All attachments with identical names that appear in the collection more than 60 times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1678300" y="1801450"/>
            <a:ext cx="2303100" cy="3732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 b="1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sqlite&gt;</a:t>
            </a:r>
            <a:r>
              <a:rPr lang="en-US" sz="1000">
                <a:solidFill>
                  <a:srgbClr val="1C4587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select count(*), name from attachment group by name having count(*) &gt; 60 order by count(*) DESC;</a:t>
            </a:r>
            <a:endParaRPr sz="1000">
              <a:solidFill>
                <a:srgbClr val="1C4587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1005|image001.jpg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729|image001.gif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303|Document.pdf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161|Scan001.PDF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157|image002.jpg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152|image002.gif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108|IQFormatFile.txt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85|Blank Bkgrd.gif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82|Jane Woods.vcf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79|image003.gif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74|Karen Remley (karen.remley@vdh.virginia.gov).vcf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68|Robert A  Nebiker.vcf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64|image003.jpg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63|sg-0.gif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61|janderson.vcf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4133850" y="1902625"/>
            <a:ext cx="2007900" cy="3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4: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names don’t always mean duplicate files.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Refining the previous query, we get a better sense of the degree of (possible) duplication.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1005 “image001.jpg” files identified in the original query, 262 have an identical size of 2,950 bytes. 61 have an identical size of 3,126 bytes.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303 “Document.pdf” files identified in the original query, 27 have an identical size of 710,730 bytes.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6167550" y="1801450"/>
            <a:ext cx="2570700" cy="3732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 b="1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sqlite&gt;</a:t>
            </a: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900">
                <a:solidFill>
                  <a:srgbClr val="1C4587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select count(*), name, size from attachment group by name, size having count(*) &gt; 25 order by count(*) DESC;</a:t>
            </a:r>
            <a:endParaRPr sz="900">
              <a:solidFill>
                <a:srgbClr val="1C4587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262|image001.jpg|2950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134|image001.gif|1564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106|IQFormatFile.txt|199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85|Blank Bkgrd.gif|145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82|Jane Woods.vcf|163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80|image001.gif|3725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79|image001.jpg|2743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74|Karen Remley (karen.remley@vdh.virginia.gov).vcf|519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68|Robert A  Nebiker.vcf|574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35|image002.gif|73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34|jim.burns.vcf|348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27|Document.pdf|710730</a:t>
            </a:r>
            <a:endParaRPr sz="900"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27|Glazer, Melinda.vcf|294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Releases and Code Quality</a:t>
            </a:r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892100" cy="4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All releases automatically pushed to PyPI for simple installation in Mac / Win / Linux Python environments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Tested in Python 3.7, 3.8, and 3.9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Codebase scanned and validated (codeclimate, Travis, dependabot, etc) for maintainability, dependencies, and security over time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Code at https://github.com/libratom/libratom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Releases at https://pypi.org/project/libratom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Sample notebooks at https://github.com/libratom/ratom-notebooks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825" y="2578425"/>
            <a:ext cx="3265501" cy="253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>
            <a:spLocks noGrp="1"/>
          </p:cNvSpPr>
          <p:nvPr>
            <p:ph type="ctrTitle"/>
          </p:nvPr>
        </p:nvSpPr>
        <p:spPr>
          <a:xfrm>
            <a:off x="457200" y="228601"/>
            <a:ext cx="777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RATOM Iterative Processing Web Tool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Iterative Processing Web Application</a:t>
            </a:r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3683400" cy="4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Assist archivists in reviewing email materials for retention and/or release.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Import email accounts from PSTs and entity identification via libratom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Ability to search and filter messages within account (date range, processing status, folder, etc)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Interactive review and tagging of email messages within these accounts (e.g. “record”, “non-record”, “redact”)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Export of selected messages as EML for retention or release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4841" y="1956038"/>
            <a:ext cx="4343385" cy="3076713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4" name="Google Shape;254;p29"/>
          <p:cNvSpPr txBox="1"/>
          <p:nvPr/>
        </p:nvSpPr>
        <p:spPr>
          <a:xfrm>
            <a:off x="348050" y="6129175"/>
            <a:ext cx="54294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https://github.com/StateArchivesOfNorthCarolina/ratom-deploy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Account View</a:t>
            </a:r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2805900" cy="4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Allows users to view all accounts loaded into the interface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Multiple .psts can be associated with an individual account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Allows view of inclusive dates, number of messages (including number processed), number of .psts associated with the account, and last modified date on one screen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5250" y="1858750"/>
            <a:ext cx="5138976" cy="3820551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8025" y="1873625"/>
            <a:ext cx="5393463" cy="3820551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7" name="Google Shape;267;p3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Individual Account</a:t>
            </a:r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2805900" cy="4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Selecting an account displays an infinite-scroll view of individual messages associated with that account.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Green tags indicate entity classes identified during processing. 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Blue tags indicate user-generated classes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Status dropdown allows messages to be marked for retention or redaction (also appears in individual message view).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8025" y="1873625"/>
            <a:ext cx="5308263" cy="3820551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Message View</a:t>
            </a:r>
            <a:endParaRPr/>
          </a:p>
        </p:txBody>
      </p:sp>
      <p:sp>
        <p:nvSpPr>
          <p:cNvPr id="275" name="Google Shape;275;p3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2805900" cy="4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Header information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Libratom generated tags (green)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User created tags (blue)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Message body (can be viewed as plain text or with HTML markup)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Attachments are indicated by file name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7700" y="1856300"/>
            <a:ext cx="5173821" cy="3820551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1" name="Google Shape;281;p3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Tagging and Search</a:t>
            </a:r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2805900" cy="4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Fields Searched: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Keyword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Folder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Label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Processing status (processed v. unprocessed)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Record status (open, restricted, needs redaction, non-record)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Email addresses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Date range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1450" y="1889225"/>
            <a:ext cx="5308275" cy="3760215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8" name="Google Shape;288;p3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Audit History</a:t>
            </a:r>
            <a:endParaRPr/>
          </a:p>
        </p:txBody>
      </p:sp>
      <p:sp>
        <p:nvSpPr>
          <p:cNvPr id="289" name="Google Shape;289;p3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2805900" cy="4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Audit histories for individual messages are retained.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This ensures a clear record of initial processing actions and potential changes over time.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Includes action takens and who performed the action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Wrap Up / Questions</a:t>
            </a:r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7513500" cy="4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Project info, news, and blog posts: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900" b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https://ratom.web.unc.edu/</a:t>
            </a:r>
            <a:br>
              <a:rPr lang="en-US" sz="1900" b="0">
                <a:latin typeface="Calibri"/>
                <a:ea typeface="Calibri"/>
                <a:cs typeface="Calibri"/>
                <a:sym typeface="Calibri"/>
              </a:rPr>
            </a:br>
            <a:endParaRPr sz="19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Core library and CLI: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900" b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https://github.com/libratom/libratom</a:t>
            </a:r>
            <a:endParaRPr sz="1900" b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Web Service + Interface: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900" b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https://github.com/StateArchivesOfNorthCarolina/ratom-deploy</a:t>
            </a:r>
            <a:endParaRPr sz="1900" b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Sample Jupyter notebooks: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US" sz="1900" b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https://github.com/libratom/ratom-notebooks</a:t>
            </a:r>
            <a:r>
              <a:rPr lang="en-US" sz="1900" b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8625" y="1738700"/>
            <a:ext cx="2784350" cy="209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1063" y="5472563"/>
            <a:ext cx="681506" cy="68150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5"/>
          <p:cNvSpPr txBox="1"/>
          <p:nvPr/>
        </p:nvSpPr>
        <p:spPr>
          <a:xfrm>
            <a:off x="1202569" y="5665631"/>
            <a:ext cx="21147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@RATOM_Project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SERI ONLINE RECORDINGS</a:t>
            </a:r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7772400" cy="42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FAQ’s on Bit Rot</a:t>
            </a:r>
            <a:endParaRPr/>
          </a:p>
          <a:p>
            <a:pPr marL="517525" lvl="1" indent="-231775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https://www.youtube.com/watch?v=a50B801U0RA</a:t>
            </a:r>
            <a:endParaRPr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2400">
                <a:latin typeface="Calibri"/>
                <a:cs typeface="Calibri"/>
                <a:sym typeface="Calibri"/>
              </a:rPr>
              <a:t>Other recordings on YouTube channel</a:t>
            </a:r>
            <a:endParaRPr/>
          </a:p>
          <a:p>
            <a:pPr marL="457200" lvl="1" indent="-18288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STAY CONNECTED &amp; INFORMED</a:t>
            </a:r>
            <a:endParaRPr/>
          </a:p>
        </p:txBody>
      </p:sp>
      <p:sp>
        <p:nvSpPr>
          <p:cNvPr id="304" name="Google Shape;304;p36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7772400" cy="42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CoSA Website 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http://www.statearchivists.org</a:t>
            </a:r>
            <a:r>
              <a:rPr lang="en-U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CoSA Twitter Handle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latin typeface="Calibri"/>
                <a:ea typeface="Calibri"/>
                <a:cs typeface="Calibri"/>
                <a:sym typeface="Calibri"/>
              </a:rPr>
              <a:t>@StateArchivists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CoSA Facebook Page 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www.facebook.com/CouncilOfStateArchivists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WEBINAR EVALUATION</a:t>
            </a:r>
            <a:endParaRPr/>
          </a:p>
        </p:txBody>
      </p:sp>
      <p:sp>
        <p:nvSpPr>
          <p:cNvPr id="310" name="Google Shape;310;p37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7772400" cy="42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We appreciate your feedback!</a:t>
            </a:r>
            <a:endParaRPr/>
          </a:p>
          <a:p>
            <a:pPr marL="0" lvl="0" indent="0" algn="ctr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After you exit the webinar, you will automatically be taken to an online webinar evaluation. </a:t>
            </a:r>
            <a:endParaRPr/>
          </a:p>
          <a:p>
            <a:pPr marL="0" lvl="0" indent="0" algn="ctr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Please take a couple of minutes to complete the survey and help us plan future webinars.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TODAY’S PRESENTERS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2"/>
          </p:nvPr>
        </p:nvSpPr>
        <p:spPr>
          <a:xfrm>
            <a:off x="2958850" y="3646101"/>
            <a:ext cx="32919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Sangeeta Desai</a:t>
            </a:r>
            <a:endParaRPr sz="1800" b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State Archives of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North Carolina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704490" y="1689340"/>
            <a:ext cx="1827363" cy="1827363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3740989" y="1689339"/>
            <a:ext cx="1741099" cy="1827363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6573328" y="1689338"/>
            <a:ext cx="1741099" cy="1827363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 txBox="1"/>
          <p:nvPr/>
        </p:nvSpPr>
        <p:spPr>
          <a:xfrm>
            <a:off x="5690550" y="3617349"/>
            <a:ext cx="3291900" cy="18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 Woods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North Carolina</a:t>
            </a:r>
            <a:b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Chapel Hill</a:t>
            </a:r>
            <a:b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of Information</a:t>
            </a:r>
            <a:b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Library Science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0"/>
          <p:cNvSpPr txBox="1"/>
          <p:nvPr/>
        </p:nvSpPr>
        <p:spPr>
          <a:xfrm>
            <a:off x="-46000" y="3617357"/>
            <a:ext cx="3291900" cy="2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Christopher (Cal) Lee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North Carolina</a:t>
            </a:r>
            <a:b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Chapel Hill</a:t>
            </a:r>
            <a:b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of Information</a:t>
            </a:r>
            <a:b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Library Science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502" y="1689352"/>
            <a:ext cx="1827350" cy="18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>
          <a:blip r:embed="rId4"/>
          <a:srcRect t="12999" b="12999"/>
          <a:stretch/>
        </p:blipFill>
        <p:spPr>
          <a:xfrm>
            <a:off x="3734250" y="1712250"/>
            <a:ext cx="1741100" cy="180445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86" name="Google Shape;86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7350" y="1712250"/>
            <a:ext cx="1727075" cy="18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ctrTitle"/>
          </p:nvPr>
        </p:nvSpPr>
        <p:spPr>
          <a:xfrm>
            <a:off x="457200" y="228601"/>
            <a:ext cx="777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Selection and Appraisal</a:t>
            </a:r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7772400" cy="424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Despite progress on various technologies to support data management and digital preservation, relatively little progress on software support for the core activities of selection and appraisal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Selection/appraisal decisions are based on various patterns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When patterns can be identified algorithmically, software can assist the process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LAMs frequently want to take actions that reflect contextual relationships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Timeline representations and visualizations can also provide useful, high-level views of materials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Email</a:t>
            </a:r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122000" cy="4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About 50 years of email creation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Hundreds of billions of messages generated every day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Most has little long-term retention value, but some absolutely does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Despite presence of numerous other modalities, email still deeply embedded in activities, serving as massive source of evidence and information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Often found in collections and acquisitions with other types of materials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050" y="1978825"/>
            <a:ext cx="3593500" cy="3136025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5" name="Google Shape;105;p13"/>
          <p:cNvSpPr txBox="1"/>
          <p:nvPr/>
        </p:nvSpPr>
        <p:spPr>
          <a:xfrm>
            <a:off x="4670350" y="5063625"/>
            <a:ext cx="3363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http://hci.stanford.edu/~jheer/projects/enron/v1/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ctrTitle"/>
          </p:nvPr>
        </p:nvSpPr>
        <p:spPr>
          <a:xfrm>
            <a:off x="457200" y="228601"/>
            <a:ext cx="7772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Review, Appraisal, and Triage of Mail (RATOM)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Review, Appraisal, and Triage of Mail</a:t>
            </a: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667700" cy="4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Funded by Andrew W. Mellon Foundation (2019-2020). Currently extended through 2021.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Developing and aggregating software (including NLP and machine learning) for selection and appraisal of email held in collecting institutions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Support for iterative processing - information discovered at various points in the processing workflow can support further selection, redaction or description actions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900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Mapping of timestamp, entity, sensitive features and other elements across the tools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150" y="2106250"/>
            <a:ext cx="2353550" cy="23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5273550" y="4536000"/>
            <a:ext cx="3118500" cy="6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Ray Tomlinson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Implemented first email program on ARPANET. Credited with invention of first email system.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MLS_Webinar_PPT_Template">
  <a:themeElements>
    <a:clrScheme name="CoSA">
      <a:dk1>
        <a:srgbClr val="1F497D"/>
      </a:dk1>
      <a:lt1>
        <a:srgbClr val="FFFFFF"/>
      </a:lt1>
      <a:dk2>
        <a:srgbClr val="C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LS_Webinar_PPT_Template">
  <a:themeElements>
    <a:clrScheme name="CoSA">
      <a:dk1>
        <a:srgbClr val="1F497D"/>
      </a:dk1>
      <a:lt1>
        <a:srgbClr val="FFFFFF"/>
      </a:lt1>
      <a:dk2>
        <a:srgbClr val="C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2205</Words>
  <Application>Microsoft Office PowerPoint</Application>
  <PresentationFormat>On-screen Show (4:3)</PresentationFormat>
  <Paragraphs>305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IMLS_Webinar_PPT_Template</vt:lpstr>
      <vt:lpstr>IMLS_Webinar_PPT_Template</vt:lpstr>
      <vt:lpstr>Wrapping Up RATOM: A Summary and Lessons Learned from the Review, Appraisal, and Triage of Mail Project</vt:lpstr>
      <vt:lpstr>WELCOME!</vt:lpstr>
      <vt:lpstr>SERI ONLINE RECORDINGS</vt:lpstr>
      <vt:lpstr>TODAY’S PRESENTERS</vt:lpstr>
      <vt:lpstr>Motivation</vt:lpstr>
      <vt:lpstr>Selection and Appraisal</vt:lpstr>
      <vt:lpstr>Email</vt:lpstr>
      <vt:lpstr>Review, Appraisal, and Triage of Mail (RATOM)</vt:lpstr>
      <vt:lpstr>Review, Appraisal, and Triage of Mail</vt:lpstr>
      <vt:lpstr>Team</vt:lpstr>
      <vt:lpstr>Software Overview</vt:lpstr>
      <vt:lpstr>Development to date - libratom</vt:lpstr>
      <vt:lpstr>Development to date - Iterative Processing Web Tool</vt:lpstr>
      <vt:lpstr>Using libratom with the CLI and exploring the output</vt:lpstr>
      <vt:lpstr>Using libratom with the CLI</vt:lpstr>
      <vt:lpstr>Using libratom with the CLI</vt:lpstr>
      <vt:lpstr>Using libratom with the CLI</vt:lpstr>
      <vt:lpstr>Working with libratom output</vt:lpstr>
      <vt:lpstr>Exploring the output (Gov. Kaine test corpus)</vt:lpstr>
      <vt:lpstr>Exploring the output (Gov. Kaine test corpus)</vt:lpstr>
      <vt:lpstr>Releases and Code Quality</vt:lpstr>
      <vt:lpstr>The RATOM Iterative Processing Web Tool</vt:lpstr>
      <vt:lpstr>Iterative Processing Web Application</vt:lpstr>
      <vt:lpstr>Account View</vt:lpstr>
      <vt:lpstr>Individual Account</vt:lpstr>
      <vt:lpstr>Message View</vt:lpstr>
      <vt:lpstr>Tagging and Search</vt:lpstr>
      <vt:lpstr>Audit History</vt:lpstr>
      <vt:lpstr>Wrap Up / Questions</vt:lpstr>
      <vt:lpstr>STAY CONNECTED &amp; INFORMED</vt:lpstr>
      <vt:lpstr>WEBINAR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Wrapping Up RATOM: A Summary and Lessons Learned from the Review, Appraisal, and Triage of Mail Project</dc:title>
  <cp:lastModifiedBy>Jamie Patrick-Burns</cp:lastModifiedBy>
  <cp:revision>4</cp:revision>
  <dcterms:modified xsi:type="dcterms:W3CDTF">2021-04-13T15:32:28Z</dcterms:modified>
</cp:coreProperties>
</file>