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8" r:id="rId2"/>
  </p:sldMasterIdLst>
  <p:notesMasterIdLst>
    <p:notesMasterId r:id="rId48"/>
  </p:notesMasterIdLst>
  <p:handoutMasterIdLst>
    <p:handoutMasterId r:id="rId49"/>
  </p:handoutMasterIdLst>
  <p:sldIdLst>
    <p:sldId id="257" r:id="rId3"/>
    <p:sldId id="310" r:id="rId4"/>
    <p:sldId id="340" r:id="rId5"/>
    <p:sldId id="371" r:id="rId6"/>
    <p:sldId id="372" r:id="rId7"/>
    <p:sldId id="373" r:id="rId8"/>
    <p:sldId id="374" r:id="rId9"/>
    <p:sldId id="283" r:id="rId10"/>
    <p:sldId id="294" r:id="rId11"/>
    <p:sldId id="295" r:id="rId12"/>
    <p:sldId id="296" r:id="rId13"/>
    <p:sldId id="297" r:id="rId14"/>
    <p:sldId id="298" r:id="rId15"/>
    <p:sldId id="309" r:id="rId16"/>
    <p:sldId id="375" r:id="rId17"/>
    <p:sldId id="311" r:id="rId18"/>
    <p:sldId id="265" r:id="rId19"/>
    <p:sldId id="376" r:id="rId20"/>
    <p:sldId id="377" r:id="rId21"/>
    <p:sldId id="303" r:id="rId22"/>
    <p:sldId id="304" r:id="rId23"/>
    <p:sldId id="327" r:id="rId24"/>
    <p:sldId id="313" r:id="rId25"/>
    <p:sldId id="314" r:id="rId26"/>
    <p:sldId id="315" r:id="rId27"/>
    <p:sldId id="316" r:id="rId28"/>
    <p:sldId id="284" r:id="rId29"/>
    <p:sldId id="324" r:id="rId30"/>
    <p:sldId id="325" r:id="rId31"/>
    <p:sldId id="326" r:id="rId32"/>
    <p:sldId id="306" r:id="rId33"/>
    <p:sldId id="307" r:id="rId34"/>
    <p:sldId id="308" r:id="rId35"/>
    <p:sldId id="378" r:id="rId36"/>
    <p:sldId id="289" r:id="rId37"/>
    <p:sldId id="291" r:id="rId38"/>
    <p:sldId id="286" r:id="rId39"/>
    <p:sldId id="320" r:id="rId40"/>
    <p:sldId id="379" r:id="rId41"/>
    <p:sldId id="337" r:id="rId42"/>
    <p:sldId id="369" r:id="rId43"/>
    <p:sldId id="370" r:id="rId44"/>
    <p:sldId id="339" r:id="rId45"/>
    <p:sldId id="330" r:id="rId46"/>
    <p:sldId id="28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" initials="L" lastIdx="1" clrIdx="0">
    <p:extLst>
      <p:ext uri="{19B8F6BF-5375-455C-9EA6-DF929625EA0E}">
        <p15:presenceInfo xmlns:p15="http://schemas.microsoft.com/office/powerpoint/2012/main" userId="L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3F8DB-AF8C-4A53-9817-C3A2300AA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33FEE-52E9-4711-BA44-A0FC2DAA9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BD1CA-67F5-4634-94A9-88D85BE148B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C3E16-F2BC-4462-98F5-9CE2FD4CAB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A44F6-8F3B-4331-BFDD-D5298FC3E2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57170-B896-46E5-A532-E909E0B20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68A7-9C9A-42E8-9E06-CC37B09F83B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B372F-02FE-4BD2-9CE9-178F22DA1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7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238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607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407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834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780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872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339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500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548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324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59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601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050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981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502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456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748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9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619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6644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3497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347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845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6420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907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3129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016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22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75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4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77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59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863C-0D3A-46CB-BA48-2B310648C5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67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2F5A-5A99-4FA8-BF50-C9A665EAA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B2F6D-880F-4D3C-AD17-4195DCD6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FDC1-0D35-4DA8-9007-C1A86F2D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0668" y="6356350"/>
            <a:ext cx="2018923" cy="365125"/>
          </a:xfrm>
        </p:spPr>
        <p:txBody>
          <a:bodyPr/>
          <a:lstStyle/>
          <a:p>
            <a:r>
              <a:rPr lang="en-US" dirty="0"/>
              <a:t>October 1,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2D1E-C743-439E-B3C2-77B63285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1E7D-88F9-49F3-9FDB-0CEEB332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D662F-5D57-4A31-9A88-277DF06CC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53FD-CA21-45C2-A63D-D3441F96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4E63A-58FB-4F8C-AFE2-5F29F7E1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1,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3A35-FA1F-4764-8B2A-60017EF9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6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E29FB-4144-4AC5-A3E5-D0709E313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46812-1109-4F42-874D-25D71893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57569-C4D6-409D-B592-4C15FAE2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BF07D-A6A7-4020-AE93-BCDED53D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1,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E15D9-D578-40BD-ADC4-EBD3C1A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4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E1FD-D580-4767-962C-A8D4CE485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B7B42-76D5-4BE5-9211-AC670FDD4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925DC-FA0C-4DBB-8644-52F05B07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27E3-F294-4C3A-8B57-74FBDB0110B8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BCA4F-14B0-460C-B735-006B3F961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041FB-F005-4F2F-BE2E-16354D90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F82-0B32-4BDE-9916-AC1C1B972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04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60D94-8303-41BE-A60A-4C7EAE62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A2CFB-EF25-4242-A988-741553E23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D5E03-5B9E-49AF-B40D-11169616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27E3-F294-4C3A-8B57-74FBDB0110B8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F61AD-DEA1-498C-81AF-6CD1A6E3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C130F-3656-409E-9C27-9CCADA57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F82-0B32-4BDE-9916-AC1C1B972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25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77F2-8F9B-4AC0-9040-A841D90F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9E177-7922-4E43-93F2-054190909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91CAE-19C8-43F9-94CB-9DA458E4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27E3-F294-4C3A-8B57-74FBDB0110B8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E6DA2-FDD2-4A10-89E1-6F7A58F3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28349-7905-4064-84F5-E8A13596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F82-0B32-4BDE-9916-AC1C1B972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29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AE09-6D9C-4E57-9253-B3D81844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53F5-5198-4CF5-835F-CC93D4805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08B96-688B-48E0-AE7E-B8EF87264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9CB8D-2869-411B-BC1F-F9933750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27E3-F294-4C3A-8B57-74FBDB0110B8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24EF1-A395-4268-9E67-98FEF087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5CEAB-EB0E-4E5E-A654-31263ED8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F82-0B32-4BDE-9916-AC1C1B972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24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7F92-132D-4C3A-938B-C24B0F62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3CD8-7EDB-4982-9C16-F2E5EEE25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78CC9-D469-48C3-BD18-35FA72C42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4949B-E98B-49D3-9003-06B7C00BE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7D6EB-3A6C-4AC3-93A7-930968B4A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4A8CE1-EDE3-4760-B93C-F1D144FE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27E3-F294-4C3A-8B57-74FBDB0110B8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AF6B8D-F6FB-4FA8-A290-E870F3E0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62C98-305F-4E8E-BCF6-14C8B80D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F82-0B32-4BDE-9916-AC1C1B972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19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EC5C-0292-4714-ABC1-6C630887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D762F-2BA9-426D-8D62-0210012C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27E3-F294-4C3A-8B57-74FBDB0110B8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A1071-386D-44F8-BA3A-7D198B4D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DF68F-47BD-4D02-A67D-DADF0D7E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F82-0B32-4BDE-9916-AC1C1B972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28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D4F1A-C906-4B0E-91D5-B79EE0F0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27E3-F294-4C3A-8B57-74FBDB0110B8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D6FC2-D75D-41F8-B821-E4414309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D4390-5E48-494A-9AF0-A4F40856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F82-0B32-4BDE-9916-AC1C1B972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11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1B6E-10B9-4C6D-BBA7-BB234403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BD616-2B5E-49AF-AB7A-AB3F68DDF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3AC24-1B7F-4489-9579-C5D191A85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115E7-F4D0-4DB5-9633-0059B9F0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27E3-F294-4C3A-8B57-74FBDB0110B8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28C9D-B3FE-475E-9E16-A3E109CC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FE8B7-FC29-4172-AE16-AB30BF75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F82-0B32-4BDE-9916-AC1C1B972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E847-9DBE-4A24-A988-D323CD7E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BF32-AA32-40A7-8B1C-8EE04C22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4D9A0-7153-472F-BAB0-74289963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D2454-2158-4A0B-B54A-D79DFFCD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1,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33380-18C6-47C1-8389-47619138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October 1, 2020    </a:t>
            </a:r>
          </a:p>
        </p:txBody>
      </p:sp>
    </p:spTree>
    <p:extLst>
      <p:ext uri="{BB962C8B-B14F-4D97-AF65-F5344CB8AC3E}">
        <p14:creationId xmlns:p14="http://schemas.microsoft.com/office/powerpoint/2010/main" val="3006733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A7EE-E6A8-414D-8EC5-4A87D31A8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E92B9-DD21-41B9-B641-F5710EB1E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1BD6-FBC8-41F3-A8A6-A44E12192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A75E2-83AE-4C0D-AA1C-88B9A486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27E3-F294-4C3A-8B57-74FBDB0110B8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AE66E-32FB-4AD2-A245-64C5ED45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AE0B0-D72D-466B-9755-F159609C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F82-0B32-4BDE-9916-AC1C1B972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24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CF6F-410E-42D4-8178-D78DF799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53D6C-03FA-4EC3-8B1C-B099F1C78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76A04-84A0-457A-A585-4AA48F33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27E3-F294-4C3A-8B57-74FBDB0110B8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7C967-323D-46F0-AB8E-CFFD3C63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0FBA1-7B53-4C3E-98F4-315B6115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F82-0B32-4BDE-9916-AC1C1B972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69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16C7C3-B089-4F31-91BC-C845102EC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DC1B4-D967-4A1C-B0A3-AB4AA744F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37DD4-022D-437B-A395-57188D85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27E3-F294-4C3A-8B57-74FBDB0110B8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951C4-52BB-4758-B64B-78539CDE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7047D-FD21-47DF-9E0E-63B9CC6B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F82-0B32-4BDE-9916-AC1C1B972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8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C757-E44F-4DEB-801A-A628CF0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64B83-5791-4A02-A941-1AC1F117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6FFB-D9BE-4016-932F-67998905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8610-80B9-4217-970D-19CBA64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1,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2405B-7E94-4915-9C34-8DE9CDC3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7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AEC9-FB54-453B-B3E3-2004E958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A30AC-6BF2-4312-AF5E-372C487B8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22E05-60E3-483A-8A6F-B9267C751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247B8-9A59-4071-A12A-5F02A640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75E0-B604-470D-B3D7-253EC041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1,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47E8A-DDC6-4B98-AE63-0D5E7D27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8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A5C9-B388-4D27-9B26-8DF22D24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8DDD6-5966-41D0-8881-4EB87C439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6AEB9-3E6C-4B52-BCDC-9A7EC24D7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0D88D-C0CE-4251-BB24-F7FB06EEF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A920-6DD3-41C2-BE76-6975052CE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7511D-1AA6-4B5B-8568-E85066C0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C01AF-418C-47F6-B93B-28D91BA5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1,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23A6-4938-4EC9-83D1-E97E3949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6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6EBD-2A3D-4374-A432-B26325C5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35087-834D-4991-BBBF-FF7CDADD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0E769-A5EB-4E6B-90FC-EC95E937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1,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57167-7A27-4581-A639-A44CD594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1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1D427-9AA1-4598-82B8-6E1A64DD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8DDFD-17CA-411F-A3CB-AB3B4B3A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1,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2B304-BCD0-4CE9-A3D1-CD49324C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7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6034-2B04-4F61-ADA8-B601B5FE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77AB-69B7-48CC-92B1-6C4AE866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47F81-E59F-4BFB-8D82-FA409A861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98616-17E8-4321-9B07-0C7563E5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1B1D2-A3F9-44C0-9863-4A39E9B0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1,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78D06-36DC-4E0A-8C4E-9C87027C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3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6ADB-DD63-4C56-AA1F-D80EEFF8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8E35B-8B61-4A59-8506-110FC207B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F4D40-65DA-4843-9271-51FFE170D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48861-EDE8-4F6D-A476-8A4B6AE3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95840-02CF-4D41-BFF6-63B48CDC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1,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FA87C-DE66-4200-BFCB-722A2847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5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E6EFC-0912-4D55-8912-701F845B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F16EA-27D8-4E32-BCA5-4CD1F45FA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3F9-ED7A-4FEA-B260-6F70CAC15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8DA4E-D94F-450C-AC4E-6249DEC92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October 1,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C6FA2-0C4E-4479-A5F0-EFA73DC0E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5E99-662F-4014-8430-82C62712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4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BA8DC5-D9A3-4E62-90FE-CD8DA72C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7271A-F961-4B56-B677-15AAE4E9E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177AD-2266-4847-95AD-CA9AD76E2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127E3-F294-4C3A-8B57-74FBDB0110B8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B6AF-970B-4025-9113-8B3722479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1610E-CC57-40E3-9DE5-7D18781F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ECF82-0B32-4BDE-9916-AC1C1B972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3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ota.applytojob.com/apply/pXPfVISwox/Public-Records-Administrator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statearchivists.org/programs/cosa-webinar-series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statearchivists.org/programs/neh-cares-gra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archivists.org/resource-center/" TargetMode="External"/><Relationship Id="rId2" Type="http://schemas.openxmlformats.org/officeDocument/2006/relationships/hyperlink" Target="http://www.statearchivist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www.youtube.com/user/StateArchivists/" TargetMode="External"/><Relationship Id="rId4" Type="http://schemas.openxmlformats.org/officeDocument/2006/relationships/hyperlink" Target="http://www.facebook.com/CouncilOfStateArchivists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3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4A7D-4E59-47FD-81F2-D7E49CD0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695576"/>
            <a:ext cx="9440034" cy="165789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effectLst/>
              </a:rPr>
              <a:t>CoSA Member Webinar</a:t>
            </a:r>
            <a:br>
              <a:rPr lang="en-US" sz="4800" b="1" dirty="0">
                <a:effectLst/>
              </a:rPr>
            </a:br>
            <a:r>
              <a:rPr lang="en-US" sz="4800" b="1" dirty="0">
                <a:effectLst/>
              </a:rPr>
              <a:t>State Archives Showcase:</a:t>
            </a:r>
            <a:br>
              <a:rPr lang="en-US" sz="4800" b="1" dirty="0">
                <a:effectLst/>
              </a:rPr>
            </a:br>
            <a:r>
              <a:rPr lang="en-US" sz="4800" b="1" dirty="0">
                <a:effectLst/>
              </a:rPr>
              <a:t>District of Columbia and Utah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F09A-E65B-4EE6-A273-F8AB450AA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353468"/>
            <a:ext cx="9440034" cy="16578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C00000"/>
                </a:solidFill>
              </a:rPr>
              <a:t>November 19, 2020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C00000"/>
                </a:solidFill>
              </a:rPr>
              <a:t>3 pm Eastern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7371DC-8691-419D-A80A-2B15F7E7FD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600" y="558547"/>
            <a:ext cx="6685280" cy="177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8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rgbClr val="926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57895-1A36-4567-910A-5588A07F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Then (2015)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DBFD45BC-863D-4A3E-BF2B-CA47CF3D5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52" r="-2" b="51412"/>
          <a:stretch/>
        </p:blipFill>
        <p:spPr>
          <a:xfrm>
            <a:off x="1155559" y="2265037"/>
            <a:ext cx="9889790" cy="39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rgbClr val="926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57895-1A36-4567-910A-5588A07F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Now-</a:t>
            </a:r>
            <a:r>
              <a:rPr lang="en-US" dirty="0" err="1">
                <a:solidFill>
                  <a:schemeClr val="bg1"/>
                </a:solidFill>
                <a:latin typeface="Ink Free" panose="03080402000500000000" pitchFamily="66" charset="0"/>
              </a:rPr>
              <a:t>ish</a:t>
            </a:r>
            <a:endParaRPr lang="en-US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A736AE4-44BE-482F-B8F5-360C840E1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9" r="-2" b="50645"/>
          <a:stretch/>
        </p:blipFill>
        <p:spPr>
          <a:xfrm>
            <a:off x="1155559" y="2265037"/>
            <a:ext cx="9889790" cy="39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4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rgbClr val="926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57895-1A36-4567-910A-5588A07F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Actually now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4BA7EABF-C440-4C7D-BF5B-0E1515E45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14" r="-2" b="53351"/>
          <a:stretch/>
        </p:blipFill>
        <p:spPr>
          <a:xfrm>
            <a:off x="1155559" y="2265037"/>
            <a:ext cx="9889790" cy="39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6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rgbClr val="926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57895-1A36-4567-910A-5588A07F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Future?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4977FC63-C8A2-4376-B78F-B05334697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906" t="9206" r="-50906"/>
          <a:stretch/>
        </p:blipFill>
        <p:spPr>
          <a:xfrm>
            <a:off x="150791" y="545391"/>
            <a:ext cx="13378410" cy="601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3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rgbClr val="14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6E870-E663-4CAE-9A7A-09D612B1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Then (2003)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FD9FF-3E21-485F-BD67-D3487E6B5087}"/>
              </a:ext>
            </a:extLst>
          </p:cNvPr>
          <p:cNvSpPr txBox="1"/>
          <p:nvPr/>
        </p:nvSpPr>
        <p:spPr>
          <a:xfrm>
            <a:off x="1162498" y="2104171"/>
            <a:ext cx="9953897" cy="3662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The supply budget is so limited that employees have had to bring their own toilet paper.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https://www.washingtonpost.com/archive/local/2003/12/04/citys-records-center-compiles-a-history-of-neglect</a:t>
            </a:r>
          </a:p>
        </p:txBody>
      </p:sp>
    </p:spTree>
    <p:extLst>
      <p:ext uri="{BB962C8B-B14F-4D97-AF65-F5344CB8AC3E}">
        <p14:creationId xmlns:p14="http://schemas.microsoft.com/office/powerpoint/2010/main" val="223918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rgbClr val="14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C3DDB-8726-45F8-BA8B-F0C72197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Then (2015)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FE90AB-D95A-48B4-96D4-003BAC10C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99" b="18298"/>
          <a:stretch/>
        </p:blipFill>
        <p:spPr>
          <a:xfrm>
            <a:off x="5147675" y="249479"/>
            <a:ext cx="5655308" cy="63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60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rgbClr val="14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C3DDB-8726-45F8-BA8B-F0C72197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Now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FE90AB-D95A-48B4-96D4-003BAC10C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8" b="3488"/>
          <a:stretch/>
        </p:blipFill>
        <p:spPr>
          <a:xfrm>
            <a:off x="1268006" y="1694225"/>
            <a:ext cx="8615269" cy="45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1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6E870-E663-4CAE-9A7A-09D612B1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Then (2003)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FD9FF-3E21-485F-BD67-D3487E6B5087}"/>
              </a:ext>
            </a:extLst>
          </p:cNvPr>
          <p:cNvSpPr txBox="1"/>
          <p:nvPr/>
        </p:nvSpPr>
        <p:spPr>
          <a:xfrm>
            <a:off x="1162498" y="2104171"/>
            <a:ext cx="9953897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Instead of a separate reading room, there are two wooden desks placed back-to-back beneath fluorescent lights. On the concrete floor nearby, in front of the freight elevator, lies an 1898 sewer cover, one of several artifacts scattered around the building.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https://www.washingtonpost.com/archive/local/2003/12/04/citys-records-center-compiles-a-history-of-neglect</a:t>
            </a:r>
          </a:p>
        </p:txBody>
      </p:sp>
    </p:spTree>
    <p:extLst>
      <p:ext uri="{BB962C8B-B14F-4D97-AF65-F5344CB8AC3E}">
        <p14:creationId xmlns:p14="http://schemas.microsoft.com/office/powerpoint/2010/main" val="4152709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1D8B6-C352-46A0-943C-2EF6F6178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Then (2015)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indoor, table, room, library&#10;&#10;Description automatically generated">
            <a:extLst>
              <a:ext uri="{FF2B5EF4-FFF2-40B4-BE49-F238E27FC236}">
                <a16:creationId xmlns:a16="http://schemas.microsoft.com/office/drawing/2014/main" id="{E9A3C8AC-6689-4E2C-80FC-8FF9F4C6D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42" r="-2" b="38611"/>
          <a:stretch/>
        </p:blipFill>
        <p:spPr>
          <a:xfrm>
            <a:off x="1155559" y="2265037"/>
            <a:ext cx="9889790" cy="39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53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C3DDB-8726-45F8-BA8B-F0C72197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Then (2019)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building, sitting, table, street&#10;&#10;Description automatically generated">
            <a:extLst>
              <a:ext uri="{FF2B5EF4-FFF2-40B4-BE49-F238E27FC236}">
                <a16:creationId xmlns:a16="http://schemas.microsoft.com/office/drawing/2014/main" id="{D29E124F-7AFF-4EB0-8847-7C0A39024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47" r="48072"/>
          <a:stretch/>
        </p:blipFill>
        <p:spPr>
          <a:xfrm rot="5400000">
            <a:off x="3655610" y="-966724"/>
            <a:ext cx="4889688" cy="988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2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2114551"/>
            <a:ext cx="7467600" cy="3268979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200" dirty="0"/>
              <a:t>Welcome</a:t>
            </a:r>
          </a:p>
          <a:p>
            <a:pPr marL="0" indent="0">
              <a:buNone/>
            </a:pPr>
            <a:r>
              <a:rPr lang="en-US" sz="2200" dirty="0"/>
              <a:t>Today’s Agenda</a:t>
            </a:r>
          </a:p>
          <a:p>
            <a:pPr marL="257175" indent="-257175"/>
            <a:r>
              <a:rPr lang="en-US" sz="2200" dirty="0"/>
              <a:t>Introductions</a:t>
            </a:r>
          </a:p>
          <a:p>
            <a:pPr marL="257175" indent="-257175"/>
            <a:r>
              <a:rPr lang="en-US" sz="2200" dirty="0"/>
              <a:t>Presentations</a:t>
            </a:r>
          </a:p>
          <a:p>
            <a:pPr marL="257175" indent="-257175"/>
            <a:r>
              <a:rPr lang="en-US" sz="2200" dirty="0"/>
              <a:t>Q and A</a:t>
            </a:r>
          </a:p>
          <a:p>
            <a:pPr marL="257175" indent="-257175"/>
            <a:r>
              <a:rPr lang="en-US" sz="2200" dirty="0"/>
              <a:t>Upcoming Programs and Webinars</a:t>
            </a:r>
          </a:p>
          <a:p>
            <a:pPr marL="257175" indent="-257175"/>
            <a:endParaRPr lang="en-US" b="0" dirty="0"/>
          </a:p>
          <a:p>
            <a:pPr marL="257175" indent="-257175"/>
            <a:endParaRPr lang="en-US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CFC7AB-1B95-47E1-B8C4-C197AFB03C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760" y="244223"/>
            <a:ext cx="6685280" cy="1778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8101E-4892-42B0-85D9-391C056B936E}"/>
              </a:ext>
            </a:extLst>
          </p:cNvPr>
          <p:cNvSpPr txBox="1"/>
          <p:nvPr/>
        </p:nvSpPr>
        <p:spPr>
          <a:xfrm>
            <a:off x="1325880" y="6000750"/>
            <a:ext cx="923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Disclaimer:  This webinar is being recorded and will be available for viewing on the </a:t>
            </a:r>
            <a:r>
              <a:rPr lang="en-US" dirty="0" err="1"/>
              <a:t>CoSA</a:t>
            </a:r>
            <a:r>
              <a:rPr lang="en-US" dirty="0"/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val="376015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C3DDB-8726-45F8-BA8B-F0C72197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Then (2019)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EEFE90AB-D95A-48B4-96D4-003BAC10C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33" t="85" r="34476" b="-85"/>
          <a:stretch/>
        </p:blipFill>
        <p:spPr>
          <a:xfrm rot="5400000">
            <a:off x="3846173" y="-984644"/>
            <a:ext cx="4508561" cy="988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5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C3DDB-8726-45F8-BA8B-F0C72197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Now (February)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FE90AB-D95A-48B4-96D4-003BAC10C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" t="18246" r="170" b="12162"/>
          <a:stretch/>
        </p:blipFill>
        <p:spPr>
          <a:xfrm>
            <a:off x="1268006" y="1694225"/>
            <a:ext cx="8615269" cy="45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67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C3DDB-8726-45F8-BA8B-F0C72197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Future?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734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C3DDB-8726-45F8-BA8B-F0C72197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Then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FE90AB-D95A-48B4-96D4-003BAC10C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61" r="16670"/>
          <a:stretch/>
        </p:blipFill>
        <p:spPr>
          <a:xfrm rot="5400000">
            <a:off x="3907667" y="-163286"/>
            <a:ext cx="6370929" cy="71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45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C3DDB-8726-45F8-BA8B-F0C72197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Now (2019)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0A113-FEAE-4C88-BFC0-98B123E2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7F223-79ED-45FA-BE39-9B617FFC4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22" y="1506045"/>
            <a:ext cx="9860280" cy="49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81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C3DDB-8726-45F8-BA8B-F0C72197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7" y="655783"/>
            <a:ext cx="4604395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Now (coronavirus)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0A113-FEAE-4C88-BFC0-98B123E2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6281F-EB8F-48C3-A436-3FFC915F3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56"/>
          <a:stretch/>
        </p:blipFill>
        <p:spPr>
          <a:xfrm>
            <a:off x="896815" y="1825626"/>
            <a:ext cx="10896600" cy="437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61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C3DDB-8726-45F8-BA8B-F0C72197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7" y="655783"/>
            <a:ext cx="4604395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Future?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B0087-6F6B-406E-AEB5-4152A3388F4A}"/>
              </a:ext>
            </a:extLst>
          </p:cNvPr>
          <p:cNvSpPr/>
          <p:nvPr/>
        </p:nvSpPr>
        <p:spPr>
          <a:xfrm>
            <a:off x="1847437" y="1693863"/>
            <a:ext cx="8487508" cy="820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1700 Q Street NW	</a:t>
            </a:r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AEB92DEE-3361-4FD6-B5B1-CCBF18E71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647" y="1488628"/>
            <a:ext cx="1231084" cy="123108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137C92-EF46-4618-973B-E01DB3C05305}"/>
              </a:ext>
            </a:extLst>
          </p:cNvPr>
          <p:cNvSpPr/>
          <p:nvPr/>
        </p:nvSpPr>
        <p:spPr>
          <a:xfrm>
            <a:off x="1855304" y="2759833"/>
            <a:ext cx="8487508" cy="36631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NARA: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Permit A123456, roll 243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DC Archives: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Box 365 of 537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Box 312 of 434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Box 56 of 72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DCRA: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351-12-0001, box 4</a:t>
            </a:r>
          </a:p>
        </p:txBody>
      </p:sp>
    </p:spTree>
    <p:extLst>
      <p:ext uri="{BB962C8B-B14F-4D97-AF65-F5344CB8AC3E}">
        <p14:creationId xmlns:p14="http://schemas.microsoft.com/office/powerpoint/2010/main" val="295518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0674D-3D92-4CC4-B63F-C78EA52E4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55"/>
          <a:stretch/>
        </p:blipFill>
        <p:spPr>
          <a:xfrm>
            <a:off x="1252689" y="1242242"/>
            <a:ext cx="10124217" cy="51807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79B7E5-1CBC-4678-AD90-BC0ED616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Then (FY2016)</a:t>
            </a:r>
            <a:b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</a:br>
            <a:r>
              <a:rPr lang="en-US" sz="2800" dirty="0">
                <a:latin typeface="Ink Free" panose="03080402000500000000" pitchFamily="66" charset="0"/>
              </a:rPr>
              <a:t>Total requests=621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20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775B4-CC79-40E4-8F4E-4BF594B557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32"/>
          <a:stretch/>
        </p:blipFill>
        <p:spPr>
          <a:xfrm>
            <a:off x="1219520" y="1293224"/>
            <a:ext cx="9920054" cy="5129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79B7E5-1CBC-4678-AD90-BC0ED616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Now (FY2019)</a:t>
            </a:r>
            <a:b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</a:br>
            <a:r>
              <a:rPr lang="en-US" sz="2800" dirty="0">
                <a:latin typeface="Ink Free" panose="03080402000500000000" pitchFamily="66" charset="0"/>
              </a:rPr>
              <a:t>Total requests=1156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140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B6867-15E2-4055-A871-ABDF39AA5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4"/>
          <a:stretch/>
        </p:blipFill>
        <p:spPr>
          <a:xfrm>
            <a:off x="1253650" y="1293223"/>
            <a:ext cx="10200339" cy="5351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79B7E5-1CBC-4678-AD90-BC0ED616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6" y="655783"/>
            <a:ext cx="6680241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Now (10/19-3/20)</a:t>
            </a:r>
            <a:b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</a:br>
            <a:r>
              <a:rPr lang="en-US" sz="2800" dirty="0">
                <a:latin typeface="Ink Free" panose="03080402000500000000" pitchFamily="66" charset="0"/>
              </a:rPr>
              <a:t>Total requests=563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65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7250" y="2114551"/>
            <a:ext cx="11087100" cy="4420939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Moderator:  Carrie </a:t>
            </a:r>
            <a:r>
              <a:rPr lang="en-US" dirty="0" err="1"/>
              <a:t>Fager</a:t>
            </a:r>
            <a:r>
              <a:rPr lang="en-US" dirty="0"/>
              <a:t> </a:t>
            </a:r>
            <a:r>
              <a:rPr lang="en-US" dirty="0" err="1"/>
              <a:t>Andrepont</a:t>
            </a:r>
            <a:r>
              <a:rPr lang="en-US" dirty="0"/>
              <a:t>, Louisiana</a:t>
            </a:r>
            <a:endParaRPr lang="en-US" sz="2000" dirty="0"/>
          </a:p>
          <a:p>
            <a:pPr marL="0" indent="0">
              <a:buNone/>
            </a:pPr>
            <a:r>
              <a:rPr lang="en-US" sz="3200" dirty="0"/>
              <a:t>Presenters: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   Becky Katz, District of Columbia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	Ken Williams, Utah State Archives</a:t>
            </a:r>
          </a:p>
          <a:p>
            <a:pPr marL="257175" indent="-257175"/>
            <a:endParaRPr lang="en-US" sz="2000" dirty="0"/>
          </a:p>
          <a:p>
            <a:pPr marL="257175" indent="-257175"/>
            <a:endParaRPr lang="en-US" b="0" dirty="0"/>
          </a:p>
          <a:p>
            <a:pPr marL="257175" indent="-257175"/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35668-CD0A-467C-B4E6-E87E15D4C3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760" y="322510"/>
            <a:ext cx="6685280" cy="1778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FE4512-1A84-49D7-A083-9346164C7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3910" y="4016083"/>
            <a:ext cx="2423159" cy="1820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7F3D01-B76B-4213-A7ED-D55CA7391E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550" y="3840480"/>
            <a:ext cx="1981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5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9B7E5-1CBC-4678-AD90-BC0ED616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6" y="655783"/>
            <a:ext cx="6680241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Future?</a:t>
            </a:r>
            <a:b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</a:b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DDEF0-5F4C-4C2A-930D-9D9197E8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58" y="1314028"/>
            <a:ext cx="9492896" cy="52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12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rgbClr val="088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9B7E5-1CBC-4678-AD90-BC0ED616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Ink Free" panose="03080402000500000000" pitchFamily="66" charset="0"/>
              </a:rPr>
              <a:t>Then</a:t>
            </a:r>
            <a:endParaRPr lang="en-US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box&#10;&#10;Description automatically generated">
            <a:extLst>
              <a:ext uri="{FF2B5EF4-FFF2-40B4-BE49-F238E27FC236}">
                <a16:creationId xmlns:a16="http://schemas.microsoft.com/office/drawing/2014/main" id="{1254536B-A2D2-4363-B634-DB9C2F5D3F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63402" y="2187099"/>
            <a:ext cx="4351338" cy="362839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1B6970-CF33-4853-82C0-03944F3A71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6622" y="2187099"/>
            <a:ext cx="4351338" cy="362839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6D064CBA-ABE9-46AA-9EB8-1E019EA3D3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35012" y="2187099"/>
            <a:ext cx="4351338" cy="362839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74821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rgbClr val="088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9B7E5-1CBC-4678-AD90-BC0ED616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Now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indoor, table, large, filled&#10;&#10;Description automatically generated">
            <a:extLst>
              <a:ext uri="{FF2B5EF4-FFF2-40B4-BE49-F238E27FC236}">
                <a16:creationId xmlns:a16="http://schemas.microsoft.com/office/drawing/2014/main" id="{121DC571-2F9A-478C-AE83-951452877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990"/>
          <a:stretch/>
        </p:blipFill>
        <p:spPr>
          <a:xfrm>
            <a:off x="1162498" y="1801504"/>
            <a:ext cx="10622342" cy="46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53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rgbClr val="088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9B7E5-1CBC-4678-AD90-BC0ED616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Future?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44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EF3A36-B319-4379-B154-D13ED37B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Then (1983)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 parked on the side of a building&#10;&#10;Description automatically generated">
            <a:extLst>
              <a:ext uri="{FF2B5EF4-FFF2-40B4-BE49-F238E27FC236}">
                <a16:creationId xmlns:a16="http://schemas.microsoft.com/office/drawing/2014/main" id="{6431B779-33A8-410A-A8D0-695AA3F8F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0" r="-2" b="7521"/>
          <a:stretch/>
        </p:blipFill>
        <p:spPr>
          <a:xfrm>
            <a:off x="1155559" y="2265037"/>
            <a:ext cx="9889790" cy="39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86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C0F52-A388-4195-B9CB-8F622686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Now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 parked on the side of a building&#10;&#10;Description automatically generated">
            <a:extLst>
              <a:ext uri="{FF2B5EF4-FFF2-40B4-BE49-F238E27FC236}">
                <a16:creationId xmlns:a16="http://schemas.microsoft.com/office/drawing/2014/main" id="{AB789178-0744-438A-8EFA-66B1C692C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109" r="-2" b="10643"/>
          <a:stretch/>
        </p:blipFill>
        <p:spPr>
          <a:xfrm>
            <a:off x="1155559" y="2265037"/>
            <a:ext cx="9889790" cy="39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07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198" y="1"/>
            <a:ext cx="6101183" cy="68579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D3E77-FBFF-4B94-A5C4-D5AE6F01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2"/>
            <a:ext cx="4284418" cy="14801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Ink Free" panose="03080402000500000000" pitchFamily="66" charset="0"/>
              </a:rPr>
              <a:t>Future?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2" y="1"/>
            <a:ext cx="60990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395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95883-6E6A-4AED-812B-0E8D25ACCB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32" r="-1" b="-1"/>
          <a:stretch/>
        </p:blipFill>
        <p:spPr>
          <a:xfrm>
            <a:off x="1162498" y="2265021"/>
            <a:ext cx="4930454" cy="3950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DB40E-5085-4C53-AEDA-5C6DAE81FE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154"/>
          <a:stretch/>
        </p:blipFill>
        <p:spPr>
          <a:xfrm>
            <a:off x="6092950" y="2265050"/>
            <a:ext cx="4952395" cy="393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48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7D5C6-7D39-4F64-9231-E8E5B779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Ink Free" panose="03080402000500000000" pitchFamily="66" charset="0"/>
              </a:rPr>
              <a:t>What else?	</a:t>
            </a:r>
          </a:p>
        </p:txBody>
      </p:sp>
    </p:spTree>
    <p:extLst>
      <p:ext uri="{BB962C8B-B14F-4D97-AF65-F5344CB8AC3E}">
        <p14:creationId xmlns:p14="http://schemas.microsoft.com/office/powerpoint/2010/main" val="1387775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7D5C6-7D39-4F64-9231-E8E5B779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Ink Free" panose="03080402000500000000" pitchFamily="66" charset="0"/>
              </a:rPr>
              <a:t>Help OPR meet its goals!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70579-9AAA-49D9-A88D-9E5116F75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5225073" cy="54132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400" dirty="0">
              <a:latin typeface="Ink Free" panose="03080402000500000000" pitchFamily="66" charset="0"/>
              <a:hlinkClick r:id="rId3"/>
            </a:endParaRPr>
          </a:p>
          <a:p>
            <a:pPr marL="0" indent="0">
              <a:buNone/>
            </a:pPr>
            <a:r>
              <a:rPr lang="en-US" sz="2400" dirty="0">
                <a:latin typeface="Ink Free" panose="03080402000500000000" pitchFamily="66" charset="0"/>
              </a:rPr>
              <a:t>Start at </a:t>
            </a:r>
            <a:r>
              <a:rPr lang="en-US" sz="2400" b="1" dirty="0">
                <a:latin typeface="Ink Free" panose="03080402000500000000" pitchFamily="66" charset="0"/>
              </a:rPr>
              <a:t>mota.dc.gov </a:t>
            </a:r>
            <a:r>
              <a:rPr lang="en-US" sz="2400" dirty="0">
                <a:latin typeface="Ink Free" panose="03080402000500000000" pitchFamily="66" charset="0"/>
              </a:rPr>
              <a:t>(Mayor’s Office of Talent and Appointments)</a:t>
            </a:r>
          </a:p>
          <a:p>
            <a:pPr marL="0" indent="0">
              <a:buNone/>
            </a:pPr>
            <a:r>
              <a:rPr lang="en-US" sz="2400" dirty="0">
                <a:latin typeface="Ink Free" panose="03080402000500000000" pitchFamily="66" charset="0"/>
              </a:rPr>
              <a:t>Click on </a:t>
            </a:r>
            <a:r>
              <a:rPr lang="en-US" sz="2400" b="1" dirty="0">
                <a:latin typeface="Ink Free" panose="03080402000500000000" pitchFamily="66" charset="0"/>
              </a:rPr>
              <a:t>“apply for a job”</a:t>
            </a:r>
          </a:p>
          <a:p>
            <a:pPr marL="0" indent="0">
              <a:buNone/>
            </a:pPr>
            <a:r>
              <a:rPr lang="en-US" sz="2400" dirty="0">
                <a:latin typeface="Ink Free" panose="03080402000500000000" pitchFamily="66" charset="0"/>
              </a:rPr>
              <a:t>Select </a:t>
            </a:r>
            <a:r>
              <a:rPr lang="en-US" sz="2400" b="1" dirty="0">
                <a:latin typeface="Ink Free" panose="03080402000500000000" pitchFamily="66" charset="0"/>
              </a:rPr>
              <a:t>“Public Records Administrator”</a:t>
            </a:r>
          </a:p>
          <a:p>
            <a:pPr marL="0" indent="0">
              <a:buNone/>
            </a:pPr>
            <a:endParaRPr lang="en-US" sz="2400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Ink Free" panose="03080402000500000000" pitchFamily="66" charset="0"/>
              </a:rPr>
              <a:t>DC residency required within 6 months</a:t>
            </a:r>
          </a:p>
          <a:p>
            <a:pPr marL="0" indent="0">
              <a:buNone/>
            </a:pPr>
            <a:r>
              <a:rPr lang="en-US" sz="2400" dirty="0">
                <a:latin typeface="Ink Free" panose="03080402000500000000" pitchFamily="66" charset="0"/>
              </a:rPr>
              <a:t>Fantastic opportunity for a strong deputy</a:t>
            </a:r>
          </a:p>
          <a:p>
            <a:pPr marL="0" indent="0">
              <a:buNone/>
            </a:pPr>
            <a:endParaRPr lang="en-US" sz="2400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Ink Free" panose="03080402000500000000" pitchFamily="66" charset="0"/>
              </a:rPr>
              <a:t>Questions? Email me at rak@dcdotnerd.com</a:t>
            </a:r>
          </a:p>
        </p:txBody>
      </p:sp>
    </p:spTree>
    <p:extLst>
      <p:ext uri="{BB962C8B-B14F-4D97-AF65-F5344CB8AC3E}">
        <p14:creationId xmlns:p14="http://schemas.microsoft.com/office/powerpoint/2010/main" val="1524254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0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B4867-4B5D-4BA2-8168-194CE96C5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43" y="637762"/>
            <a:ext cx="5397642" cy="5860946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latin typeface="Ink Free" panose="03080402000500000000" pitchFamily="66" charset="0"/>
                <a:cs typeface="Cavolini" panose="020B0502040204020203" pitchFamily="66" charset="0"/>
              </a:rPr>
              <a:t>DC Office of Public Records. Then, Now, and the Future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36041-5910-4B25-A653-E075C5CBD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4" y="637762"/>
            <a:ext cx="4971890" cy="5860946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>
                <a:latin typeface="Ink Free" panose="03080402000500000000" pitchFamily="66" charset="0"/>
              </a:rPr>
              <a:t>Rebecca Katz</a:t>
            </a:r>
          </a:p>
          <a:p>
            <a:pPr algn="l"/>
            <a:r>
              <a:rPr lang="en-US" sz="4000" dirty="0">
                <a:latin typeface="Ink Free" panose="03080402000500000000" pitchFamily="66" charset="0"/>
              </a:rPr>
              <a:t>Former Public Records Administrator</a:t>
            </a:r>
          </a:p>
          <a:p>
            <a:pPr algn="l"/>
            <a:r>
              <a:rPr lang="en-US" sz="4000" dirty="0">
                <a:latin typeface="Ink Free" panose="03080402000500000000" pitchFamily="66" charset="0"/>
              </a:rPr>
              <a:t>rak@dcdotnerd.com</a:t>
            </a:r>
          </a:p>
        </p:txBody>
      </p:sp>
    </p:spTree>
    <p:extLst>
      <p:ext uri="{BB962C8B-B14F-4D97-AF65-F5344CB8AC3E}">
        <p14:creationId xmlns:p14="http://schemas.microsoft.com/office/powerpoint/2010/main" val="4125482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Questions &amp; comments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691" y="2228853"/>
            <a:ext cx="2282075" cy="339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6A166834-98FA-4087-9D67-673815EFFE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51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8F14-414C-455E-8904-9E83BB7D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229147"/>
            <a:ext cx="10139553" cy="1531073"/>
          </a:xfrm>
        </p:spPr>
        <p:txBody>
          <a:bodyPr>
            <a:normAutofit fontScale="90000"/>
          </a:bodyPr>
          <a:lstStyle/>
          <a:p>
            <a:br>
              <a:rPr lang="en-US" sz="6000" b="1" dirty="0">
                <a:effectLst/>
              </a:rPr>
            </a:br>
            <a:r>
              <a:rPr lang="en-US" sz="4900" b="1" dirty="0">
                <a:solidFill>
                  <a:srgbClr val="FF0000"/>
                </a:solidFill>
                <a:effectLst/>
              </a:rPr>
              <a:t>Upcoming </a:t>
            </a:r>
            <a:r>
              <a:rPr lang="en-US" sz="4900" b="1" dirty="0">
                <a:solidFill>
                  <a:srgbClr val="FF0000"/>
                </a:solidFill>
              </a:rPr>
              <a:t>Webinars </a:t>
            </a:r>
            <a:br>
              <a:rPr lang="en-US" b="1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AEA5-FF6D-4334-B226-2F9834CB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225" y="1714500"/>
            <a:ext cx="9599295" cy="445928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SERI Webinars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222222"/>
                </a:solidFill>
                <a:effectLst/>
              </a:rPr>
              <a:t>December 15: Approaches for Self-Assessments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registration information: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https://www.statearchivists.org/programs/state-electronic-records-initiative/seri-webinars/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Member Webinars</a:t>
            </a: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January 28:  What’s on Tap for </a:t>
            </a:r>
            <a:r>
              <a:rPr lang="en-US" sz="2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CoSA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2021?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Watch for next year’s schedule!  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theme is Adaptable Archives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1F497D"/>
                </a:solidFill>
              </a:rPr>
              <a:t>For registration information: </a:t>
            </a:r>
            <a:r>
              <a:rPr lang="en-US" sz="1600" dirty="0">
                <a:hlinkClick r:id="rId2"/>
              </a:rPr>
              <a:t>https://www.statearchivists.org/programs/cosa-webinar-series/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8385C00D-B05A-4949-B2B8-400DC111F3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399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8F14-414C-455E-8904-9E83BB7D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229147"/>
            <a:ext cx="10139553" cy="1531073"/>
          </a:xfrm>
        </p:spPr>
        <p:txBody>
          <a:bodyPr>
            <a:normAutofit fontScale="90000"/>
          </a:bodyPr>
          <a:lstStyle/>
          <a:p>
            <a:br>
              <a:rPr lang="en-US" sz="6000" b="1" dirty="0">
                <a:effectLst/>
              </a:rPr>
            </a:br>
            <a:r>
              <a:rPr lang="en-US" sz="4900" b="1" dirty="0">
                <a:solidFill>
                  <a:srgbClr val="FF0000"/>
                </a:solidFill>
              </a:rPr>
              <a:t>I</a:t>
            </a:r>
            <a:r>
              <a:rPr lang="en-US" sz="4900" b="1" dirty="0">
                <a:solidFill>
                  <a:srgbClr val="FF0000"/>
                </a:solidFill>
                <a:effectLst/>
              </a:rPr>
              <a:t>n Conversation With….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AEA5-FF6D-4334-B226-2F9834CB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225" y="1714500"/>
            <a:ext cx="9599295" cy="4459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A series of conversations focusing on contemporary issues shaping the work of state archives, funded by CoSA’s NEH CARES grant</a:t>
            </a:r>
          </a:p>
          <a:p>
            <a:pPr marL="0" indent="0">
              <a:buNone/>
            </a:pPr>
            <a:endParaRPr lang="en-US" sz="16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</a:rPr>
              <a:t>First two conversations:</a:t>
            </a:r>
          </a:p>
          <a:p>
            <a:pPr marL="0" marR="0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Helen Wong Smith on Cultural Competency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Steve Murray on the Alabama Department of Archives and History's Statement of Recommitment</a:t>
            </a:r>
          </a:p>
          <a:p>
            <a:pPr marL="0" marR="0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18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Dr. Patricia C. Franks on Trends in Archival Education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https://www.statearchivists.org/programs/neh-cares-grant/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8385C00D-B05A-4949-B2B8-400DC111F3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3DB140-4FB7-4AB2-A2CF-4C4514F8A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69" y="5271607"/>
            <a:ext cx="2192610" cy="96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20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8F14-414C-455E-8904-9E83BB7D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229147"/>
            <a:ext cx="10139553" cy="1531073"/>
          </a:xfrm>
        </p:spPr>
        <p:txBody>
          <a:bodyPr>
            <a:normAutofit fontScale="90000"/>
          </a:bodyPr>
          <a:lstStyle/>
          <a:p>
            <a:br>
              <a:rPr lang="en-US" sz="6000" b="1" dirty="0">
                <a:effectLst/>
              </a:rPr>
            </a:br>
            <a:r>
              <a:rPr lang="en-US" sz="6000" b="1" dirty="0">
                <a:effectLst/>
              </a:rPr>
              <a:t>  </a:t>
            </a:r>
            <a:r>
              <a:rPr lang="en-US" sz="4900" b="1" dirty="0">
                <a:solidFill>
                  <a:srgbClr val="FF0000"/>
                </a:solidFill>
              </a:rPr>
              <a:t>Contact Us </a:t>
            </a:r>
            <a:br>
              <a:rPr lang="en-US" b="1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AEA5-FF6D-4334-B226-2F9834CB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795" y="1760220"/>
            <a:ext cx="9599295" cy="4459285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6200" dirty="0"/>
              <a:t>CoSA Website</a:t>
            </a:r>
            <a:br>
              <a:rPr lang="en-US" sz="6200" dirty="0"/>
            </a:br>
            <a:r>
              <a:rPr lang="en-US" sz="6200" dirty="0">
                <a:hlinkClick r:id="rId2"/>
              </a:rPr>
              <a:t>http://www.statearchivists.org</a:t>
            </a:r>
            <a:endParaRPr lang="en-US" sz="6200" dirty="0"/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endParaRPr lang="en-US" sz="6200" dirty="0"/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6200" dirty="0"/>
              <a:t>CoSA Resource Center</a:t>
            </a:r>
            <a:br>
              <a:rPr lang="en-US" sz="6200" dirty="0"/>
            </a:br>
            <a:r>
              <a:rPr lang="en-US" sz="6200" b="0" dirty="0">
                <a:hlinkClick r:id="rId3"/>
              </a:rPr>
              <a:t>https://www.statearchivists.org/resource-center/</a:t>
            </a:r>
            <a:endParaRPr lang="en-US" sz="6200" b="0" dirty="0"/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endParaRPr lang="en-US" sz="6200" dirty="0"/>
          </a:p>
          <a:p>
            <a:pPr marL="0" indent="0" algn="ctr">
              <a:buNone/>
            </a:pPr>
            <a:r>
              <a:rPr lang="en-US" sz="6200" dirty="0"/>
              <a:t>CoSA Twitter Handle</a:t>
            </a:r>
            <a:br>
              <a:rPr lang="en-US" sz="6200" dirty="0"/>
            </a:br>
            <a:r>
              <a:rPr lang="en-US" sz="6200" dirty="0"/>
              <a:t>@StateArchivists</a:t>
            </a:r>
          </a:p>
          <a:p>
            <a:pPr marL="0" indent="0">
              <a:buNone/>
            </a:pPr>
            <a:endParaRPr lang="en-US" sz="6200" b="1" dirty="0">
              <a:solidFill>
                <a:srgbClr val="22222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200" dirty="0"/>
              <a:t>CoSA Facebook Page</a:t>
            </a:r>
            <a:br>
              <a:rPr lang="en-US" sz="6200" dirty="0"/>
            </a:br>
            <a:r>
              <a:rPr lang="en-US" sz="6200" dirty="0">
                <a:hlinkClick r:id="rId4"/>
              </a:rPr>
              <a:t>www.facebook.com/CouncilOfStateArchivists</a:t>
            </a:r>
            <a:endParaRPr lang="en-US" sz="6200" dirty="0"/>
          </a:p>
          <a:p>
            <a:pPr algn="ctr"/>
            <a:endParaRPr lang="en-US" sz="6200" dirty="0"/>
          </a:p>
          <a:p>
            <a:pPr marL="0" indent="0" algn="ctr">
              <a:buNone/>
            </a:pPr>
            <a:r>
              <a:rPr lang="en-US" sz="6200" dirty="0"/>
              <a:t>CoSA You Tube </a:t>
            </a:r>
            <a:br>
              <a:rPr lang="en-US" sz="6200" dirty="0"/>
            </a:br>
            <a:r>
              <a:rPr lang="en-US" sz="6200" dirty="0">
                <a:hlinkClick r:id="rId5"/>
              </a:rPr>
              <a:t>https://www.youtube.com/user/StateArchivists/</a:t>
            </a:r>
            <a:endParaRPr lang="en-US" sz="6200" dirty="0"/>
          </a:p>
          <a:p>
            <a:pPr marL="0" indent="0">
              <a:buNone/>
            </a:pPr>
            <a:endParaRPr lang="en-US" sz="6200" b="1" dirty="0">
              <a:solidFill>
                <a:srgbClr val="22222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200" dirty="0"/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8385C00D-B05A-4949-B2B8-400DC111F3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71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686" y="278093"/>
            <a:ext cx="8732354" cy="129128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Sponsors &amp; Funders: 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981" y="5016833"/>
            <a:ext cx="2374118" cy="1227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88" y="5349240"/>
            <a:ext cx="2109613" cy="6854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74" y="1964004"/>
            <a:ext cx="2700022" cy="752197"/>
          </a:xfrm>
          <a:prstGeom prst="rect">
            <a:avLst/>
          </a:prstGeom>
        </p:spPr>
      </p:pic>
      <p:pic>
        <p:nvPicPr>
          <p:cNvPr id="2050" name="Picture 2" descr="C:\Users\aackerso\Pictures\appx-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6406" y="1957310"/>
            <a:ext cx="1615029" cy="6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ackerso\Pictures\GArch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357" y="4264593"/>
            <a:ext cx="2733410" cy="4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767" y="2322957"/>
            <a:ext cx="2702228" cy="120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20420" y="1415652"/>
            <a:ext cx="2940923" cy="6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2ECFF5-51D1-4226-BAA9-9123F57A07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863" y="4050323"/>
            <a:ext cx="2380778" cy="428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873FF8-CE06-41EA-80BB-E971B3EB28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53" y="3178284"/>
            <a:ext cx="902736" cy="838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89A79E-2FD6-4ED2-B6D2-9F6DBD373F3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347" y="3178284"/>
            <a:ext cx="2374118" cy="464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128C6D-1354-4C09-A93C-19100F16D6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4534" y="5146101"/>
            <a:ext cx="2192610" cy="968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7BB619-E6CB-4DA9-B6F4-EB922F713C3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129" y="4176620"/>
            <a:ext cx="2192611" cy="44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85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2" y="746837"/>
            <a:ext cx="6743700" cy="742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Webinar Evaluation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133600" y="1983791"/>
            <a:ext cx="7467600" cy="449321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We really do appreciate your feedback!</a:t>
            </a:r>
          </a:p>
          <a:p>
            <a:pPr algn="ctr">
              <a:lnSpc>
                <a:spcPct val="150000"/>
              </a:lnSpc>
            </a:pPr>
            <a:endParaRPr lang="en-US" sz="2000" dirty="0"/>
          </a:p>
          <a:p>
            <a:pPr algn="ctr">
              <a:lnSpc>
                <a:spcPct val="150000"/>
              </a:lnSpc>
            </a:pPr>
            <a:endParaRPr lang="en-US" sz="2000" dirty="0"/>
          </a:p>
          <a:p>
            <a:pPr algn="ctr">
              <a:lnSpc>
                <a:spcPct val="150000"/>
              </a:lnSpc>
            </a:pP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US" sz="2000" dirty="0"/>
              <a:t>When you exit the webinar, you will automatically be taken to an online webinar evaluation. Please take a couple minutes to complete the survey and help us plan future webinars.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5877AC-5A80-4C19-AEF1-465ED1E2F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2828925"/>
            <a:ext cx="2143125" cy="1200150"/>
          </a:xfrm>
          <a:prstGeom prst="rect">
            <a:avLst/>
          </a:prstGeom>
        </p:spPr>
      </p:pic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45F2BBEE-FD8B-486E-B76C-337B1445CA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1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 parked on the side of a building&#10;&#10;Description automatically generated">
            <a:extLst>
              <a:ext uri="{FF2B5EF4-FFF2-40B4-BE49-F238E27FC236}">
                <a16:creationId xmlns:a16="http://schemas.microsoft.com/office/drawing/2014/main" id="{AB789178-0744-438A-8EFA-66B1C692C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15" b="18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2">
              <a:lumMod val="25000"/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C0F52-A388-4195-B9CB-8F622686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Ink Free" panose="03080402000500000000" pitchFamily="66" charset="0"/>
              </a:rPr>
              <a:t>Welcome!</a:t>
            </a:r>
          </a:p>
        </p:txBody>
      </p:sp>
      <p:cxnSp>
        <p:nvCxnSpPr>
          <p:cNvPr id="21" name="Straight Connector 20" hidden="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EF14D2-1383-4E75-8175-696DD1221E56}"/>
              </a:ext>
            </a:extLst>
          </p:cNvPr>
          <p:cNvCxnSpPr/>
          <p:nvPr/>
        </p:nvCxnSpPr>
        <p:spPr>
          <a:xfrm>
            <a:off x="9308123" y="5065987"/>
            <a:ext cx="12543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6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45D1F43-B17F-41BB-B166-8CE3F7161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09" r="2" b="24432"/>
          <a:stretch/>
        </p:blipFill>
        <p:spPr>
          <a:xfrm>
            <a:off x="1155547" y="1463040"/>
            <a:ext cx="9889808" cy="4751492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DCE90806-07B0-4423-A8AD-944C118A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933502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k Free" panose="03080402000500000000" pitchFamily="66" charset="0"/>
              </a:rPr>
              <a:t>No really. Welcome.</a:t>
            </a:r>
          </a:p>
        </p:txBody>
      </p:sp>
    </p:spTree>
    <p:extLst>
      <p:ext uri="{BB962C8B-B14F-4D97-AF65-F5344CB8AC3E}">
        <p14:creationId xmlns:p14="http://schemas.microsoft.com/office/powerpoint/2010/main" val="43874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A26BC-BC37-4A2B-A5EC-75027B6F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7" y="655783"/>
            <a:ext cx="4928693" cy="144838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Seriously. Welcome.</a:t>
            </a:r>
            <a:b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</a:br>
            <a:r>
              <a:rPr lang="en-US" sz="3600" dirty="0">
                <a:solidFill>
                  <a:schemeClr val="bg1"/>
                </a:solidFill>
                <a:latin typeface="Ink Free" panose="03080402000500000000" pitchFamily="66" charset="0"/>
              </a:rPr>
              <a:t>(most people’s cars don’t get broken by the building)</a:t>
            </a:r>
            <a:endParaRPr lang="en-US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building, outdoor, sitting, old&#10;&#10;Description automatically generated">
            <a:extLst>
              <a:ext uri="{FF2B5EF4-FFF2-40B4-BE49-F238E27FC236}">
                <a16:creationId xmlns:a16="http://schemas.microsoft.com/office/drawing/2014/main" id="{B2BAAF7A-9211-4B54-A4A1-7835E7FA3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2" t="-160" r="63337" b="160"/>
          <a:stretch/>
        </p:blipFill>
        <p:spPr>
          <a:xfrm rot="5400000">
            <a:off x="4125707" y="-705111"/>
            <a:ext cx="3949494" cy="988979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B55645-CDB4-460E-950D-6800834D0154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rgbClr val="926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57895-1A36-4567-910A-5588A07F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Then (1995?)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94E8347-076A-49C6-B3D0-6CD03D70C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" t="10649" r="-160" b="41203"/>
          <a:stretch/>
        </p:blipFill>
        <p:spPr>
          <a:xfrm>
            <a:off x="1155559" y="1511105"/>
            <a:ext cx="9889790" cy="476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2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rgbClr val="926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57895-1A36-4567-910A-5588A07F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nk Free" panose="03080402000500000000" pitchFamily="66" charset="0"/>
              </a:rPr>
              <a:t>Then (1999?)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122AF35C-2D50-4F4F-A093-6CE369C09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80" b="53588"/>
          <a:stretch/>
        </p:blipFill>
        <p:spPr>
          <a:xfrm>
            <a:off x="1204836" y="1825624"/>
            <a:ext cx="9545226" cy="4413351"/>
          </a:xfrm>
        </p:spPr>
      </p:pic>
    </p:spTree>
    <p:extLst>
      <p:ext uri="{BB962C8B-B14F-4D97-AF65-F5344CB8AC3E}">
        <p14:creationId xmlns:p14="http://schemas.microsoft.com/office/powerpoint/2010/main" val="458041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705</Words>
  <Application>Microsoft Office PowerPoint</Application>
  <PresentationFormat>Widescreen</PresentationFormat>
  <Paragraphs>158</Paragraphs>
  <Slides>45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Century Gothic</vt:lpstr>
      <vt:lpstr>Century Schoolbook</vt:lpstr>
      <vt:lpstr>Ink Free</vt:lpstr>
      <vt:lpstr>Wingdings</vt:lpstr>
      <vt:lpstr>Office Theme</vt:lpstr>
      <vt:lpstr>2_Office Theme</vt:lpstr>
      <vt:lpstr>CoSA Member Webinar State Archives Showcase: District of Columbia and Utah</vt:lpstr>
      <vt:lpstr>PowerPoint Presentation</vt:lpstr>
      <vt:lpstr>PowerPoint Presentation</vt:lpstr>
      <vt:lpstr>DC Office of Public Records. Then, Now, and the Future</vt:lpstr>
      <vt:lpstr>Welcome!</vt:lpstr>
      <vt:lpstr>No really. Welcome.</vt:lpstr>
      <vt:lpstr>Seriously. Welcome. (most people’s cars don’t get broken by the building)</vt:lpstr>
      <vt:lpstr>Then (1995?)</vt:lpstr>
      <vt:lpstr>Then (1999?)</vt:lpstr>
      <vt:lpstr>Then (2015)</vt:lpstr>
      <vt:lpstr>Now-ish</vt:lpstr>
      <vt:lpstr>Actually now</vt:lpstr>
      <vt:lpstr>Future?</vt:lpstr>
      <vt:lpstr>Then (2003)</vt:lpstr>
      <vt:lpstr>Then (2015)</vt:lpstr>
      <vt:lpstr>Now</vt:lpstr>
      <vt:lpstr>Then (2003)</vt:lpstr>
      <vt:lpstr>Then (2015)</vt:lpstr>
      <vt:lpstr>Then (2019)</vt:lpstr>
      <vt:lpstr>Then (2019)</vt:lpstr>
      <vt:lpstr>Now (February)</vt:lpstr>
      <vt:lpstr>Future?</vt:lpstr>
      <vt:lpstr>Then</vt:lpstr>
      <vt:lpstr>Now (2019)</vt:lpstr>
      <vt:lpstr>Now (coronavirus)</vt:lpstr>
      <vt:lpstr>Future?</vt:lpstr>
      <vt:lpstr>Then (FY2016) Total requests=621</vt:lpstr>
      <vt:lpstr>Now (FY2019) Total requests=1156</vt:lpstr>
      <vt:lpstr>Now (10/19-3/20) Total requests=563</vt:lpstr>
      <vt:lpstr>Future? </vt:lpstr>
      <vt:lpstr>Then</vt:lpstr>
      <vt:lpstr>Now</vt:lpstr>
      <vt:lpstr>Future?</vt:lpstr>
      <vt:lpstr>Then (1983)</vt:lpstr>
      <vt:lpstr>Now</vt:lpstr>
      <vt:lpstr>Future?</vt:lpstr>
      <vt:lpstr>What else? </vt:lpstr>
      <vt:lpstr>Help OPR meet its goals! </vt:lpstr>
      <vt:lpstr>PowerPoint Presentation</vt:lpstr>
      <vt:lpstr>Questions &amp; comments</vt:lpstr>
      <vt:lpstr> Upcoming Webinars  </vt:lpstr>
      <vt:lpstr> In Conversation With….  </vt:lpstr>
      <vt:lpstr>   Contact Us  </vt:lpstr>
      <vt:lpstr>Sponsors &amp; Funders: Thank you!</vt:lpstr>
      <vt:lpstr>Webinar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Member Webinar</dc:title>
  <dc:creator>Barbara Teague</dc:creator>
  <cp:lastModifiedBy>Lisa</cp:lastModifiedBy>
  <cp:revision>28</cp:revision>
  <dcterms:created xsi:type="dcterms:W3CDTF">2020-09-29T23:35:57Z</dcterms:created>
  <dcterms:modified xsi:type="dcterms:W3CDTF">2020-11-19T03:18:25Z</dcterms:modified>
</cp:coreProperties>
</file>