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49"/>
  </p:notesMasterIdLst>
  <p:handoutMasterIdLst>
    <p:handoutMasterId r:id="rId50"/>
  </p:handoutMasterIdLst>
  <p:sldIdLst>
    <p:sldId id="257" r:id="rId4"/>
    <p:sldId id="382" r:id="rId5"/>
    <p:sldId id="393" r:id="rId6"/>
    <p:sldId id="256" r:id="rId7"/>
    <p:sldId id="443" r:id="rId8"/>
    <p:sldId id="258" r:id="rId9"/>
    <p:sldId id="259" r:id="rId10"/>
    <p:sldId id="260" r:id="rId11"/>
    <p:sldId id="262" r:id="rId12"/>
    <p:sldId id="263" r:id="rId13"/>
    <p:sldId id="265" r:id="rId14"/>
    <p:sldId id="266" r:id="rId15"/>
    <p:sldId id="267" r:id="rId16"/>
    <p:sldId id="268" r:id="rId17"/>
    <p:sldId id="269" r:id="rId18"/>
    <p:sldId id="270" r:id="rId19"/>
    <p:sldId id="271" r:id="rId20"/>
    <p:sldId id="444" r:id="rId21"/>
    <p:sldId id="445" r:id="rId22"/>
    <p:sldId id="446" r:id="rId23"/>
    <p:sldId id="261" r:id="rId24"/>
    <p:sldId id="447" r:id="rId25"/>
    <p:sldId id="448" r:id="rId26"/>
    <p:sldId id="264" r:id="rId27"/>
    <p:sldId id="449" r:id="rId28"/>
    <p:sldId id="450" r:id="rId29"/>
    <p:sldId id="451" r:id="rId30"/>
    <p:sldId id="452" r:id="rId31"/>
    <p:sldId id="453" r:id="rId32"/>
    <p:sldId id="454" r:id="rId33"/>
    <p:sldId id="455" r:id="rId34"/>
    <p:sldId id="456" r:id="rId35"/>
    <p:sldId id="457" r:id="rId36"/>
    <p:sldId id="458" r:id="rId37"/>
    <p:sldId id="459" r:id="rId38"/>
    <p:sldId id="272" r:id="rId39"/>
    <p:sldId id="460" r:id="rId40"/>
    <p:sldId id="461" r:id="rId41"/>
    <p:sldId id="273" r:id="rId42"/>
    <p:sldId id="400" r:id="rId43"/>
    <p:sldId id="399" r:id="rId44"/>
    <p:sldId id="441" r:id="rId45"/>
    <p:sldId id="339" r:id="rId46"/>
    <p:sldId id="442" r:id="rId47"/>
    <p:sldId id="401"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initials="L" lastIdx="1" clrIdx="0">
    <p:extLst>
      <p:ext uri="{19B8F6BF-5375-455C-9EA6-DF929625EA0E}">
        <p15:presenceInfo xmlns:p15="http://schemas.microsoft.com/office/powerpoint/2012/main" userId="Li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82" d="100"/>
          <a:sy n="82" d="100"/>
        </p:scale>
        <p:origin x="634" y="72"/>
      </p:cViewPr>
      <p:guideLst/>
    </p:cSldViewPr>
  </p:slideViewPr>
  <p:notesTextViewPr>
    <p:cViewPr>
      <p:scale>
        <a:sx n="1" d="1"/>
        <a:sy n="1" d="1"/>
      </p:scale>
      <p:origin x="0" y="0"/>
    </p:cViewPr>
  </p:notesTextViewPr>
  <p:sorterViewPr>
    <p:cViewPr>
      <p:scale>
        <a:sx n="100" d="100"/>
        <a:sy n="100" d="100"/>
      </p:scale>
      <p:origin x="0" y="-825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3CDF2-9D1D-440A-9ED4-110BD4C4D611}"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C1174077-1518-4B3A-9740-FF64F2AB3544}">
      <dgm:prSet/>
      <dgm:spPr/>
      <dgm:t>
        <a:bodyPr/>
        <a:lstStyle/>
        <a:p>
          <a:pPr rtl="0"/>
          <a:r>
            <a:rPr lang="en-US" b="1" dirty="0" err="1">
              <a:latin typeface="Calibri Light" panose="020F0302020204030204"/>
            </a:rPr>
            <a:t>Antracoli</a:t>
          </a:r>
          <a:r>
            <a:rPr lang="en-US" b="1" dirty="0"/>
            <a:t>,</a:t>
          </a:r>
          <a:r>
            <a:rPr lang="en-US" dirty="0"/>
            <a:t> Alexis A</a:t>
          </a:r>
          <a:r>
            <a:rPr lang="en-US" dirty="0">
              <a:latin typeface="Calibri Light" panose="020F0302020204030204"/>
            </a:rPr>
            <a:t>.,</a:t>
          </a:r>
          <a:r>
            <a:rPr lang="en-US" dirty="0"/>
            <a:t> Annalise </a:t>
          </a:r>
          <a:r>
            <a:rPr lang="en-US" dirty="0" err="1"/>
            <a:t>Berdini</a:t>
          </a:r>
          <a:r>
            <a:rPr lang="en-US" dirty="0"/>
            <a:t>, Kelly Bolding, Faith Charlton, Amanda Ferrara, Valencia Johnson, and Katy Rawdon. “Archives for Black Lives in Philadelphia: Anti-Racist Description Resources.” October 2019</a:t>
          </a:r>
          <a:r>
            <a:rPr lang="en-US" dirty="0">
              <a:latin typeface="Calibri Light" panose="020F0302020204030204"/>
            </a:rPr>
            <a:t>.</a:t>
          </a:r>
        </a:p>
      </dgm:t>
    </dgm:pt>
    <dgm:pt modelId="{8D7B4408-8894-4266-A65F-F5213AC82283}" type="parTrans" cxnId="{9C96D932-3359-4311-8A63-7A416B5D534C}">
      <dgm:prSet/>
      <dgm:spPr/>
      <dgm:t>
        <a:bodyPr/>
        <a:lstStyle/>
        <a:p>
          <a:endParaRPr lang="en-US"/>
        </a:p>
      </dgm:t>
    </dgm:pt>
    <dgm:pt modelId="{881790A8-52EB-4AFF-B6CF-8ACEB4DB97ED}" type="sibTrans" cxnId="{9C96D932-3359-4311-8A63-7A416B5D534C}">
      <dgm:prSet/>
      <dgm:spPr/>
      <dgm:t>
        <a:bodyPr/>
        <a:lstStyle/>
        <a:p>
          <a:endParaRPr lang="en-US"/>
        </a:p>
      </dgm:t>
    </dgm:pt>
    <dgm:pt modelId="{095C1A06-21BF-4ABA-B012-C1CD3C3893EC}">
      <dgm:prSet phldr="0"/>
      <dgm:spPr/>
      <dgm:t>
        <a:bodyPr/>
        <a:lstStyle/>
        <a:p>
          <a:pPr rtl="0"/>
          <a:r>
            <a:rPr lang="en-US" dirty="0"/>
            <a:t>Dean, J. “Conscious Editing of Archival Description at UNC-Chapel Hill.” </a:t>
          </a:r>
          <a:r>
            <a:rPr lang="en-US" i="1" dirty="0"/>
            <a:t>Journal of the Society for North Carolina Archivists</a:t>
          </a:r>
          <a:r>
            <a:rPr lang="en-US" dirty="0"/>
            <a:t> 16 (2019): 41-55.</a:t>
          </a:r>
        </a:p>
      </dgm:t>
    </dgm:pt>
    <dgm:pt modelId="{388AC392-4C38-4388-9E10-A91F1F550ABD}" type="parTrans" cxnId="{9C7BA3B3-3BDD-43DC-B431-E4B5CDF7E3EE}">
      <dgm:prSet/>
      <dgm:spPr/>
    </dgm:pt>
    <dgm:pt modelId="{D2A1A6BC-5E5C-4A5D-AA58-66B9CA183890}" type="sibTrans" cxnId="{9C7BA3B3-3BDD-43DC-B431-E4B5CDF7E3EE}">
      <dgm:prSet/>
      <dgm:spPr/>
    </dgm:pt>
    <dgm:pt modelId="{8D35D241-DBEC-4D4E-A2D9-FF7F502B4C0F}">
      <dgm:prSet phldr="0"/>
      <dgm:spPr/>
      <dgm:t>
        <a:bodyPr/>
        <a:lstStyle/>
        <a:p>
          <a:pPr rtl="0"/>
          <a:r>
            <a:rPr lang="en-US" dirty="0"/>
            <a:t>Berry, Dorothy, et al. “Toward Culturally Competent Archival (Re)Description of Marginalized Histories.” Presented at Archives*Records 2018, the Society of American Archivists conference, August 2018,  Washington, DC.</a:t>
          </a:r>
          <a:endParaRPr lang="en-US" dirty="0">
            <a:latin typeface="Calibri Light" panose="020F0302020204030204"/>
          </a:endParaRPr>
        </a:p>
      </dgm:t>
    </dgm:pt>
    <dgm:pt modelId="{0AF021FF-9DC5-4248-9124-6F51FD1130E2}" type="parTrans" cxnId="{797E971E-A0BB-4CEC-9777-E1DFB805298B}">
      <dgm:prSet/>
      <dgm:spPr/>
    </dgm:pt>
    <dgm:pt modelId="{09AA63CA-2C50-4493-8EF2-E23E11FE5275}" type="sibTrans" cxnId="{797E971E-A0BB-4CEC-9777-E1DFB805298B}">
      <dgm:prSet/>
      <dgm:spPr/>
    </dgm:pt>
    <dgm:pt modelId="{B7D42846-0390-4642-A55C-08DAA0F35E75}" type="pres">
      <dgm:prSet presAssocID="{77C3CDF2-9D1D-440A-9ED4-110BD4C4D611}" presName="vert0" presStyleCnt="0">
        <dgm:presLayoutVars>
          <dgm:dir/>
          <dgm:animOne val="branch"/>
          <dgm:animLvl val="lvl"/>
        </dgm:presLayoutVars>
      </dgm:prSet>
      <dgm:spPr/>
    </dgm:pt>
    <dgm:pt modelId="{E097F05E-DBBD-47B9-B4FC-52B0079867D7}" type="pres">
      <dgm:prSet presAssocID="{C1174077-1518-4B3A-9740-FF64F2AB3544}" presName="thickLine" presStyleLbl="alignNode1" presStyleIdx="0" presStyleCnt="3"/>
      <dgm:spPr/>
    </dgm:pt>
    <dgm:pt modelId="{33E6C1F7-7B6E-441E-8094-B94047F91A6C}" type="pres">
      <dgm:prSet presAssocID="{C1174077-1518-4B3A-9740-FF64F2AB3544}" presName="horz1" presStyleCnt="0"/>
      <dgm:spPr/>
    </dgm:pt>
    <dgm:pt modelId="{9CA86EB2-B335-40C1-A80B-C81914A49D90}" type="pres">
      <dgm:prSet presAssocID="{C1174077-1518-4B3A-9740-FF64F2AB3544}" presName="tx1" presStyleLbl="revTx" presStyleIdx="0" presStyleCnt="3"/>
      <dgm:spPr/>
    </dgm:pt>
    <dgm:pt modelId="{9F2939D4-56F8-4749-B3F5-1CDE34E461B1}" type="pres">
      <dgm:prSet presAssocID="{C1174077-1518-4B3A-9740-FF64F2AB3544}" presName="vert1" presStyleCnt="0"/>
      <dgm:spPr/>
    </dgm:pt>
    <dgm:pt modelId="{7053A9A1-A7DF-414D-A2BE-67A48D66DFD8}" type="pres">
      <dgm:prSet presAssocID="{095C1A06-21BF-4ABA-B012-C1CD3C3893EC}" presName="thickLine" presStyleLbl="alignNode1" presStyleIdx="1" presStyleCnt="3"/>
      <dgm:spPr/>
    </dgm:pt>
    <dgm:pt modelId="{7FE02665-85C1-488A-B4E5-D0E5BBD7AFE8}" type="pres">
      <dgm:prSet presAssocID="{095C1A06-21BF-4ABA-B012-C1CD3C3893EC}" presName="horz1" presStyleCnt="0"/>
      <dgm:spPr/>
    </dgm:pt>
    <dgm:pt modelId="{0EBB035B-CCE6-4A9D-B08F-3AB884FC9647}" type="pres">
      <dgm:prSet presAssocID="{095C1A06-21BF-4ABA-B012-C1CD3C3893EC}" presName="tx1" presStyleLbl="revTx" presStyleIdx="1" presStyleCnt="3"/>
      <dgm:spPr/>
    </dgm:pt>
    <dgm:pt modelId="{C38544DB-6ECE-47B7-8903-F8382350846D}" type="pres">
      <dgm:prSet presAssocID="{095C1A06-21BF-4ABA-B012-C1CD3C3893EC}" presName="vert1" presStyleCnt="0"/>
      <dgm:spPr/>
    </dgm:pt>
    <dgm:pt modelId="{3A965E4F-13C8-408B-B1C8-3261E5A76257}" type="pres">
      <dgm:prSet presAssocID="{8D35D241-DBEC-4D4E-A2D9-FF7F502B4C0F}" presName="thickLine" presStyleLbl="alignNode1" presStyleIdx="2" presStyleCnt="3"/>
      <dgm:spPr/>
    </dgm:pt>
    <dgm:pt modelId="{EB656446-592A-4837-859B-BD661495D50C}" type="pres">
      <dgm:prSet presAssocID="{8D35D241-DBEC-4D4E-A2D9-FF7F502B4C0F}" presName="horz1" presStyleCnt="0"/>
      <dgm:spPr/>
    </dgm:pt>
    <dgm:pt modelId="{DC716A0A-65B0-40A2-B74C-C36E6F15ED66}" type="pres">
      <dgm:prSet presAssocID="{8D35D241-DBEC-4D4E-A2D9-FF7F502B4C0F}" presName="tx1" presStyleLbl="revTx" presStyleIdx="2" presStyleCnt="3"/>
      <dgm:spPr/>
    </dgm:pt>
    <dgm:pt modelId="{92D756AF-8DCD-452F-BB8E-C5129DB04639}" type="pres">
      <dgm:prSet presAssocID="{8D35D241-DBEC-4D4E-A2D9-FF7F502B4C0F}" presName="vert1" presStyleCnt="0"/>
      <dgm:spPr/>
    </dgm:pt>
  </dgm:ptLst>
  <dgm:cxnLst>
    <dgm:cxn modelId="{D7C21107-440A-41C5-8F42-377FB95629F5}" type="presOf" srcId="{095C1A06-21BF-4ABA-B012-C1CD3C3893EC}" destId="{0EBB035B-CCE6-4A9D-B08F-3AB884FC9647}" srcOrd="0" destOrd="0" presId="urn:microsoft.com/office/officeart/2008/layout/LinedList"/>
    <dgm:cxn modelId="{797E971E-A0BB-4CEC-9777-E1DFB805298B}" srcId="{77C3CDF2-9D1D-440A-9ED4-110BD4C4D611}" destId="{8D35D241-DBEC-4D4E-A2D9-FF7F502B4C0F}" srcOrd="2" destOrd="0" parTransId="{0AF021FF-9DC5-4248-9124-6F51FD1130E2}" sibTransId="{09AA63CA-2C50-4493-8EF2-E23E11FE5275}"/>
    <dgm:cxn modelId="{9C96D932-3359-4311-8A63-7A416B5D534C}" srcId="{77C3CDF2-9D1D-440A-9ED4-110BD4C4D611}" destId="{C1174077-1518-4B3A-9740-FF64F2AB3544}" srcOrd="0" destOrd="0" parTransId="{8D7B4408-8894-4266-A65F-F5213AC82283}" sibTransId="{881790A8-52EB-4AFF-B6CF-8ACEB4DB97ED}"/>
    <dgm:cxn modelId="{1D12F438-56EE-404F-A268-D70736487864}" type="presOf" srcId="{8D35D241-DBEC-4D4E-A2D9-FF7F502B4C0F}" destId="{DC716A0A-65B0-40A2-B74C-C36E6F15ED66}" srcOrd="0" destOrd="0" presId="urn:microsoft.com/office/officeart/2008/layout/LinedList"/>
    <dgm:cxn modelId="{F2E85E76-0631-4BBF-A9F9-F45DC28C6EAB}" type="presOf" srcId="{77C3CDF2-9D1D-440A-9ED4-110BD4C4D611}" destId="{B7D42846-0390-4642-A55C-08DAA0F35E75}" srcOrd="0" destOrd="0" presId="urn:microsoft.com/office/officeart/2008/layout/LinedList"/>
    <dgm:cxn modelId="{963B67AE-8656-4C38-A9AC-0B82A02C9682}" type="presOf" srcId="{C1174077-1518-4B3A-9740-FF64F2AB3544}" destId="{9CA86EB2-B335-40C1-A80B-C81914A49D90}" srcOrd="0" destOrd="0" presId="urn:microsoft.com/office/officeart/2008/layout/LinedList"/>
    <dgm:cxn modelId="{9C7BA3B3-3BDD-43DC-B431-E4B5CDF7E3EE}" srcId="{77C3CDF2-9D1D-440A-9ED4-110BD4C4D611}" destId="{095C1A06-21BF-4ABA-B012-C1CD3C3893EC}" srcOrd="1" destOrd="0" parTransId="{388AC392-4C38-4388-9E10-A91F1F550ABD}" sibTransId="{D2A1A6BC-5E5C-4A5D-AA58-66B9CA183890}"/>
    <dgm:cxn modelId="{7849E884-976B-4FD6-A365-350EEE629A57}" type="presParOf" srcId="{B7D42846-0390-4642-A55C-08DAA0F35E75}" destId="{E097F05E-DBBD-47B9-B4FC-52B0079867D7}" srcOrd="0" destOrd="0" presId="urn:microsoft.com/office/officeart/2008/layout/LinedList"/>
    <dgm:cxn modelId="{57636DBC-2CD4-4169-9756-3BC2F62043FA}" type="presParOf" srcId="{B7D42846-0390-4642-A55C-08DAA0F35E75}" destId="{33E6C1F7-7B6E-441E-8094-B94047F91A6C}" srcOrd="1" destOrd="0" presId="urn:microsoft.com/office/officeart/2008/layout/LinedList"/>
    <dgm:cxn modelId="{A752DC7F-3BF1-406C-9C92-9F25BE200491}" type="presParOf" srcId="{33E6C1F7-7B6E-441E-8094-B94047F91A6C}" destId="{9CA86EB2-B335-40C1-A80B-C81914A49D90}" srcOrd="0" destOrd="0" presId="urn:microsoft.com/office/officeart/2008/layout/LinedList"/>
    <dgm:cxn modelId="{AE351ABD-8493-478D-AF69-1AFDBE14E1C8}" type="presParOf" srcId="{33E6C1F7-7B6E-441E-8094-B94047F91A6C}" destId="{9F2939D4-56F8-4749-B3F5-1CDE34E461B1}" srcOrd="1" destOrd="0" presId="urn:microsoft.com/office/officeart/2008/layout/LinedList"/>
    <dgm:cxn modelId="{26A44EE9-C166-4190-8F24-67547F974DAB}" type="presParOf" srcId="{B7D42846-0390-4642-A55C-08DAA0F35E75}" destId="{7053A9A1-A7DF-414D-A2BE-67A48D66DFD8}" srcOrd="2" destOrd="0" presId="urn:microsoft.com/office/officeart/2008/layout/LinedList"/>
    <dgm:cxn modelId="{8ABDCBDB-ED4B-4B78-9904-B1730E95F48B}" type="presParOf" srcId="{B7D42846-0390-4642-A55C-08DAA0F35E75}" destId="{7FE02665-85C1-488A-B4E5-D0E5BBD7AFE8}" srcOrd="3" destOrd="0" presId="urn:microsoft.com/office/officeart/2008/layout/LinedList"/>
    <dgm:cxn modelId="{45CE8CB4-F201-4672-83BE-D383CDE292E8}" type="presParOf" srcId="{7FE02665-85C1-488A-B4E5-D0E5BBD7AFE8}" destId="{0EBB035B-CCE6-4A9D-B08F-3AB884FC9647}" srcOrd="0" destOrd="0" presId="urn:microsoft.com/office/officeart/2008/layout/LinedList"/>
    <dgm:cxn modelId="{47DC3A09-5B80-4B06-82FF-93FB12DD3D58}" type="presParOf" srcId="{7FE02665-85C1-488A-B4E5-D0E5BBD7AFE8}" destId="{C38544DB-6ECE-47B7-8903-F8382350846D}" srcOrd="1" destOrd="0" presId="urn:microsoft.com/office/officeart/2008/layout/LinedList"/>
    <dgm:cxn modelId="{7B90C6F0-1360-4577-B88D-9F17DA237DDF}" type="presParOf" srcId="{B7D42846-0390-4642-A55C-08DAA0F35E75}" destId="{3A965E4F-13C8-408B-B1C8-3261E5A76257}" srcOrd="4" destOrd="0" presId="urn:microsoft.com/office/officeart/2008/layout/LinedList"/>
    <dgm:cxn modelId="{E2FA9A7D-704C-42BF-995E-41F2A6395224}" type="presParOf" srcId="{B7D42846-0390-4642-A55C-08DAA0F35E75}" destId="{EB656446-592A-4837-859B-BD661495D50C}" srcOrd="5" destOrd="0" presId="urn:microsoft.com/office/officeart/2008/layout/LinedList"/>
    <dgm:cxn modelId="{68C61E15-A734-4391-BDE7-655EA91FCABD}" type="presParOf" srcId="{EB656446-592A-4837-859B-BD661495D50C}" destId="{DC716A0A-65B0-40A2-B74C-C36E6F15ED66}" srcOrd="0" destOrd="0" presId="urn:microsoft.com/office/officeart/2008/layout/LinedList"/>
    <dgm:cxn modelId="{34157AEB-3241-4A86-AAC7-80FF27A26C88}" type="presParOf" srcId="{EB656446-592A-4837-859B-BD661495D50C}" destId="{92D756AF-8DCD-452F-BB8E-C5129DB0463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0F5A05-F9B2-47AB-9BE1-775F062C9AF0}"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5BF020B3-7F8E-4C15-B357-F2486FD048CD}">
      <dgm:prSet/>
      <dgm:spPr/>
      <dgm:t>
        <a:bodyPr/>
        <a:lstStyle/>
        <a:p>
          <a:r>
            <a:rPr lang="en-US"/>
            <a:t>Special Collections: Outer Banks History Center</a:t>
          </a:r>
        </a:p>
      </dgm:t>
    </dgm:pt>
    <dgm:pt modelId="{15DB225A-FC7C-48E6-A279-038864FC57A5}" type="parTrans" cxnId="{E9DF9CDA-B85C-46E6-B38A-D4363886376D}">
      <dgm:prSet/>
      <dgm:spPr/>
      <dgm:t>
        <a:bodyPr/>
        <a:lstStyle/>
        <a:p>
          <a:endParaRPr lang="en-US"/>
        </a:p>
      </dgm:t>
    </dgm:pt>
    <dgm:pt modelId="{EE161E56-9307-45B5-AE93-48DB2C05583E}" type="sibTrans" cxnId="{E9DF9CDA-B85C-46E6-B38A-D4363886376D}">
      <dgm:prSet/>
      <dgm:spPr/>
      <dgm:t>
        <a:bodyPr/>
        <a:lstStyle/>
        <a:p>
          <a:endParaRPr lang="en-US"/>
        </a:p>
      </dgm:t>
    </dgm:pt>
    <dgm:pt modelId="{30287F78-4D27-43CF-9D89-2CC00D355CAE}">
      <dgm:prSet/>
      <dgm:spPr/>
      <dgm:t>
        <a:bodyPr/>
        <a:lstStyle/>
        <a:p>
          <a:r>
            <a:rPr lang="en-US"/>
            <a:t>Government Records: Arrangement and Description Unit</a:t>
          </a:r>
        </a:p>
      </dgm:t>
    </dgm:pt>
    <dgm:pt modelId="{18BCB7B4-76F3-4329-B430-6697D0464889}" type="parTrans" cxnId="{3D003581-2071-4C77-9ED3-F8AE01BD27FB}">
      <dgm:prSet/>
      <dgm:spPr/>
      <dgm:t>
        <a:bodyPr/>
        <a:lstStyle/>
        <a:p>
          <a:endParaRPr lang="en-US"/>
        </a:p>
      </dgm:t>
    </dgm:pt>
    <dgm:pt modelId="{347267CA-6B8C-4760-AE37-1ECE8E083211}" type="sibTrans" cxnId="{3D003581-2071-4C77-9ED3-F8AE01BD27FB}">
      <dgm:prSet/>
      <dgm:spPr/>
      <dgm:t>
        <a:bodyPr/>
        <a:lstStyle/>
        <a:p>
          <a:endParaRPr lang="en-US"/>
        </a:p>
      </dgm:t>
    </dgm:pt>
    <dgm:pt modelId="{A21E026A-01C8-4FA3-99CD-C4E74FF299B6}" type="pres">
      <dgm:prSet presAssocID="{FD0F5A05-F9B2-47AB-9BE1-775F062C9AF0}" presName="vert0" presStyleCnt="0">
        <dgm:presLayoutVars>
          <dgm:dir/>
          <dgm:animOne val="branch"/>
          <dgm:animLvl val="lvl"/>
        </dgm:presLayoutVars>
      </dgm:prSet>
      <dgm:spPr/>
    </dgm:pt>
    <dgm:pt modelId="{612E2707-8221-428F-B69C-B51013236ACB}" type="pres">
      <dgm:prSet presAssocID="{5BF020B3-7F8E-4C15-B357-F2486FD048CD}" presName="thickLine" presStyleLbl="alignNode1" presStyleIdx="0" presStyleCnt="2"/>
      <dgm:spPr/>
    </dgm:pt>
    <dgm:pt modelId="{E94DDEED-BED0-4564-8258-6383A03A48FE}" type="pres">
      <dgm:prSet presAssocID="{5BF020B3-7F8E-4C15-B357-F2486FD048CD}" presName="horz1" presStyleCnt="0"/>
      <dgm:spPr/>
    </dgm:pt>
    <dgm:pt modelId="{89459377-9098-46AC-87E4-4465EAFDBC24}" type="pres">
      <dgm:prSet presAssocID="{5BF020B3-7F8E-4C15-B357-F2486FD048CD}" presName="tx1" presStyleLbl="revTx" presStyleIdx="0" presStyleCnt="2"/>
      <dgm:spPr/>
    </dgm:pt>
    <dgm:pt modelId="{E3340081-DA38-4292-85F6-4429AC6FEEC2}" type="pres">
      <dgm:prSet presAssocID="{5BF020B3-7F8E-4C15-B357-F2486FD048CD}" presName="vert1" presStyleCnt="0"/>
      <dgm:spPr/>
    </dgm:pt>
    <dgm:pt modelId="{35E3D09E-9003-487B-A737-FC3233CCA2D3}" type="pres">
      <dgm:prSet presAssocID="{30287F78-4D27-43CF-9D89-2CC00D355CAE}" presName="thickLine" presStyleLbl="alignNode1" presStyleIdx="1" presStyleCnt="2"/>
      <dgm:spPr/>
    </dgm:pt>
    <dgm:pt modelId="{D4F6B708-3EB9-46D7-985B-0ABB19F6BBB1}" type="pres">
      <dgm:prSet presAssocID="{30287F78-4D27-43CF-9D89-2CC00D355CAE}" presName="horz1" presStyleCnt="0"/>
      <dgm:spPr/>
    </dgm:pt>
    <dgm:pt modelId="{AF55F642-B853-4D93-8718-2004948BEEE7}" type="pres">
      <dgm:prSet presAssocID="{30287F78-4D27-43CF-9D89-2CC00D355CAE}" presName="tx1" presStyleLbl="revTx" presStyleIdx="1" presStyleCnt="2"/>
      <dgm:spPr/>
    </dgm:pt>
    <dgm:pt modelId="{4D24657A-DE4D-41A8-990A-6694C12B2EAD}" type="pres">
      <dgm:prSet presAssocID="{30287F78-4D27-43CF-9D89-2CC00D355CAE}" presName="vert1" presStyleCnt="0"/>
      <dgm:spPr/>
    </dgm:pt>
  </dgm:ptLst>
  <dgm:cxnLst>
    <dgm:cxn modelId="{92C22459-23D3-4E52-9832-4FF173375FA4}" type="presOf" srcId="{5BF020B3-7F8E-4C15-B357-F2486FD048CD}" destId="{89459377-9098-46AC-87E4-4465EAFDBC24}" srcOrd="0" destOrd="0" presId="urn:microsoft.com/office/officeart/2008/layout/LinedList"/>
    <dgm:cxn modelId="{3D003581-2071-4C77-9ED3-F8AE01BD27FB}" srcId="{FD0F5A05-F9B2-47AB-9BE1-775F062C9AF0}" destId="{30287F78-4D27-43CF-9D89-2CC00D355CAE}" srcOrd="1" destOrd="0" parTransId="{18BCB7B4-76F3-4329-B430-6697D0464889}" sibTransId="{347267CA-6B8C-4760-AE37-1ECE8E083211}"/>
    <dgm:cxn modelId="{83175382-F3D0-4E30-A2E5-1707398C2575}" type="presOf" srcId="{30287F78-4D27-43CF-9D89-2CC00D355CAE}" destId="{AF55F642-B853-4D93-8718-2004948BEEE7}" srcOrd="0" destOrd="0" presId="urn:microsoft.com/office/officeart/2008/layout/LinedList"/>
    <dgm:cxn modelId="{A37406D9-6BE7-4A02-BE69-FE31A3684768}" type="presOf" srcId="{FD0F5A05-F9B2-47AB-9BE1-775F062C9AF0}" destId="{A21E026A-01C8-4FA3-99CD-C4E74FF299B6}" srcOrd="0" destOrd="0" presId="urn:microsoft.com/office/officeart/2008/layout/LinedList"/>
    <dgm:cxn modelId="{E9DF9CDA-B85C-46E6-B38A-D4363886376D}" srcId="{FD0F5A05-F9B2-47AB-9BE1-775F062C9AF0}" destId="{5BF020B3-7F8E-4C15-B357-F2486FD048CD}" srcOrd="0" destOrd="0" parTransId="{15DB225A-FC7C-48E6-A279-038864FC57A5}" sibTransId="{EE161E56-9307-45B5-AE93-48DB2C05583E}"/>
    <dgm:cxn modelId="{0C1F5E51-B160-4749-AA95-7E7771AF080F}" type="presParOf" srcId="{A21E026A-01C8-4FA3-99CD-C4E74FF299B6}" destId="{612E2707-8221-428F-B69C-B51013236ACB}" srcOrd="0" destOrd="0" presId="urn:microsoft.com/office/officeart/2008/layout/LinedList"/>
    <dgm:cxn modelId="{19923F5D-1E85-44E4-AD19-94E700AA1AE0}" type="presParOf" srcId="{A21E026A-01C8-4FA3-99CD-C4E74FF299B6}" destId="{E94DDEED-BED0-4564-8258-6383A03A48FE}" srcOrd="1" destOrd="0" presId="urn:microsoft.com/office/officeart/2008/layout/LinedList"/>
    <dgm:cxn modelId="{D786BDAA-50FD-499E-9029-61D1DA3B9D0F}" type="presParOf" srcId="{E94DDEED-BED0-4564-8258-6383A03A48FE}" destId="{89459377-9098-46AC-87E4-4465EAFDBC24}" srcOrd="0" destOrd="0" presId="urn:microsoft.com/office/officeart/2008/layout/LinedList"/>
    <dgm:cxn modelId="{F6ECE933-B1DC-4FBE-8C4A-01A4AE46076D}" type="presParOf" srcId="{E94DDEED-BED0-4564-8258-6383A03A48FE}" destId="{E3340081-DA38-4292-85F6-4429AC6FEEC2}" srcOrd="1" destOrd="0" presId="urn:microsoft.com/office/officeart/2008/layout/LinedList"/>
    <dgm:cxn modelId="{CFDC11A0-BC52-48DF-AB19-3999F4EB81C1}" type="presParOf" srcId="{A21E026A-01C8-4FA3-99CD-C4E74FF299B6}" destId="{35E3D09E-9003-487B-A737-FC3233CCA2D3}" srcOrd="2" destOrd="0" presId="urn:microsoft.com/office/officeart/2008/layout/LinedList"/>
    <dgm:cxn modelId="{D124D7DF-5860-42CC-BA9D-B3087236EACA}" type="presParOf" srcId="{A21E026A-01C8-4FA3-99CD-C4E74FF299B6}" destId="{D4F6B708-3EB9-46D7-985B-0ABB19F6BBB1}" srcOrd="3" destOrd="0" presId="urn:microsoft.com/office/officeart/2008/layout/LinedList"/>
    <dgm:cxn modelId="{032C318A-7E22-46F8-8575-84283BCF1D6A}" type="presParOf" srcId="{D4F6B708-3EB9-46D7-985B-0ABB19F6BBB1}" destId="{AF55F642-B853-4D93-8718-2004948BEEE7}" srcOrd="0" destOrd="0" presId="urn:microsoft.com/office/officeart/2008/layout/LinedList"/>
    <dgm:cxn modelId="{331D664B-C2F9-40F7-87B8-742B9A256CC8}" type="presParOf" srcId="{D4F6B708-3EB9-46D7-985B-0ABB19F6BBB1}" destId="{4D24657A-DE4D-41A8-990A-6694C12B2EA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9E003-246E-4750-A010-A8CAB199872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9D23D24-E121-4572-ACF0-FCD17853307D}">
      <dgm:prSet/>
      <dgm:spPr/>
      <dgm:t>
        <a:bodyPr/>
        <a:lstStyle/>
        <a:p>
          <a:pPr rtl="0">
            <a:lnSpc>
              <a:spcPct val="100000"/>
            </a:lnSpc>
          </a:pPr>
          <a:r>
            <a:rPr lang="en-US" dirty="0"/>
            <a:t>Finish draft and</a:t>
          </a:r>
          <a:r>
            <a:rPr lang="en-US" dirty="0">
              <a:latin typeface="Calibri Light" panose="020F0302020204030204"/>
            </a:rPr>
            <a:t> have</a:t>
          </a:r>
          <a:r>
            <a:rPr lang="en-US" dirty="0"/>
            <a:t> it approved through division management</a:t>
          </a:r>
        </a:p>
      </dgm:t>
    </dgm:pt>
    <dgm:pt modelId="{D445F0EE-EDB4-4B4B-A368-B14048D69995}" type="parTrans" cxnId="{F3165185-C8C2-4B58-AFF5-55DC09824D5B}">
      <dgm:prSet/>
      <dgm:spPr/>
      <dgm:t>
        <a:bodyPr/>
        <a:lstStyle/>
        <a:p>
          <a:endParaRPr lang="en-US"/>
        </a:p>
      </dgm:t>
    </dgm:pt>
    <dgm:pt modelId="{BD066EDB-5FEF-4033-99CA-F6AF83B09E3B}" type="sibTrans" cxnId="{F3165185-C8C2-4B58-AFF5-55DC09824D5B}">
      <dgm:prSet phldrT="1" phldr="0"/>
      <dgm:spPr/>
      <dgm:t>
        <a:bodyPr/>
        <a:lstStyle/>
        <a:p>
          <a:endParaRPr lang="en-US"/>
        </a:p>
      </dgm:t>
    </dgm:pt>
    <dgm:pt modelId="{3F85829B-ABE5-46EA-9043-5E1346B91B94}">
      <dgm:prSet/>
      <dgm:spPr/>
      <dgm:t>
        <a:bodyPr/>
        <a:lstStyle/>
        <a:p>
          <a:pPr>
            <a:lnSpc>
              <a:spcPct val="100000"/>
            </a:lnSpc>
          </a:pPr>
          <a:r>
            <a:rPr lang="en-US" dirty="0"/>
            <a:t>Create training for division staff</a:t>
          </a:r>
        </a:p>
      </dgm:t>
    </dgm:pt>
    <dgm:pt modelId="{81C12754-52F5-4319-8C69-DEB41E5193D5}" type="parTrans" cxnId="{A6BDE7E2-8294-4709-8584-8BB83A94B366}">
      <dgm:prSet/>
      <dgm:spPr/>
      <dgm:t>
        <a:bodyPr/>
        <a:lstStyle/>
        <a:p>
          <a:endParaRPr lang="en-US"/>
        </a:p>
      </dgm:t>
    </dgm:pt>
    <dgm:pt modelId="{E0531FF1-9284-4B35-8AE1-2D1FCEA3300D}" type="sibTrans" cxnId="{A6BDE7E2-8294-4709-8584-8BB83A94B366}">
      <dgm:prSet phldrT="2" phldr="0"/>
      <dgm:spPr/>
      <dgm:t>
        <a:bodyPr/>
        <a:lstStyle/>
        <a:p>
          <a:endParaRPr lang="en-US"/>
        </a:p>
      </dgm:t>
    </dgm:pt>
    <dgm:pt modelId="{E329E163-344E-43C5-8E79-BD20A2F803AD}">
      <dgm:prSet/>
      <dgm:spPr/>
      <dgm:t>
        <a:bodyPr/>
        <a:lstStyle/>
        <a:p>
          <a:pPr>
            <a:lnSpc>
              <a:spcPct val="100000"/>
            </a:lnSpc>
          </a:pPr>
          <a:r>
            <a:rPr lang="en-US" dirty="0"/>
            <a:t>Create workflow for how potential text can be brought to the committee for review </a:t>
          </a:r>
        </a:p>
      </dgm:t>
    </dgm:pt>
    <dgm:pt modelId="{B0BED342-2E04-40B8-AE53-EFBAED857899}" type="parTrans" cxnId="{CDA1C713-6063-4C67-9C3C-C3AAD255734C}">
      <dgm:prSet/>
      <dgm:spPr/>
      <dgm:t>
        <a:bodyPr/>
        <a:lstStyle/>
        <a:p>
          <a:endParaRPr lang="en-US"/>
        </a:p>
      </dgm:t>
    </dgm:pt>
    <dgm:pt modelId="{8B31C90F-6F30-474B-B9EE-06AAC5F77EF5}" type="sibTrans" cxnId="{CDA1C713-6063-4C67-9C3C-C3AAD255734C}">
      <dgm:prSet phldrT="3" phldr="0"/>
      <dgm:spPr/>
      <dgm:t>
        <a:bodyPr/>
        <a:lstStyle/>
        <a:p>
          <a:endParaRPr lang="en-US"/>
        </a:p>
      </dgm:t>
    </dgm:pt>
    <dgm:pt modelId="{18E49F58-67B4-416F-B460-8C719E8664BB}">
      <dgm:prSet/>
      <dgm:spPr/>
      <dgm:t>
        <a:bodyPr/>
        <a:lstStyle/>
        <a:p>
          <a:pPr>
            <a:lnSpc>
              <a:spcPct val="100000"/>
            </a:lnSpc>
          </a:pPr>
          <a:r>
            <a:rPr lang="en-US" dirty="0">
              <a:latin typeface="Calibri Light" panose="020F0302020204030204"/>
            </a:rPr>
            <a:t>Create</a:t>
          </a:r>
          <a:r>
            <a:rPr lang="en-US" dirty="0"/>
            <a:t> </a:t>
          </a:r>
          <a:r>
            <a:rPr lang="en-US" dirty="0">
              <a:latin typeface="Calibri Light" panose="020F0302020204030204"/>
            </a:rPr>
            <a:t>web</a:t>
          </a:r>
          <a:r>
            <a:rPr lang="en-US" dirty="0"/>
            <a:t> page dedicated to Conscious Description on State Archives website; sharing of guidance on this page</a:t>
          </a:r>
        </a:p>
      </dgm:t>
    </dgm:pt>
    <dgm:pt modelId="{64DE9B1C-ED02-448C-B8C1-593A939901B5}" type="parTrans" cxnId="{3AB51271-472D-4318-8583-FF7F725C26BD}">
      <dgm:prSet/>
      <dgm:spPr/>
      <dgm:t>
        <a:bodyPr/>
        <a:lstStyle/>
        <a:p>
          <a:endParaRPr lang="en-US"/>
        </a:p>
      </dgm:t>
    </dgm:pt>
    <dgm:pt modelId="{41C12F3F-BE11-451B-B664-71E3F23B99A5}" type="sibTrans" cxnId="{3AB51271-472D-4318-8583-FF7F725C26BD}">
      <dgm:prSet phldrT="4" phldr="0"/>
      <dgm:spPr/>
      <dgm:t>
        <a:bodyPr/>
        <a:lstStyle/>
        <a:p>
          <a:endParaRPr lang="en-US"/>
        </a:p>
      </dgm:t>
    </dgm:pt>
    <dgm:pt modelId="{C4C542DB-5EF8-41CC-9F1B-772E62BB502F}">
      <dgm:prSet/>
      <dgm:spPr/>
      <dgm:t>
        <a:bodyPr/>
        <a:lstStyle/>
        <a:p>
          <a:pPr>
            <a:lnSpc>
              <a:spcPct val="100000"/>
            </a:lnSpc>
          </a:pPr>
          <a:r>
            <a:rPr lang="en-US" dirty="0"/>
            <a:t>Create </a:t>
          </a:r>
          <a:r>
            <a:rPr lang="en-US" dirty="0">
              <a:latin typeface="Gill Sans MT" panose="020B0502020104020203"/>
            </a:rPr>
            <a:t>Conscious Description internships</a:t>
          </a:r>
          <a:endParaRPr lang="en-US" dirty="0"/>
        </a:p>
      </dgm:t>
    </dgm:pt>
    <dgm:pt modelId="{DABDC077-B9E9-46CC-89F5-845EA72F38C9}" type="parTrans" cxnId="{A55B0E06-B05E-40F6-AE50-869A8425A352}">
      <dgm:prSet/>
      <dgm:spPr/>
      <dgm:t>
        <a:bodyPr/>
        <a:lstStyle/>
        <a:p>
          <a:endParaRPr lang="en-US"/>
        </a:p>
      </dgm:t>
    </dgm:pt>
    <dgm:pt modelId="{636DC3E2-564E-4DFF-80D8-D3AE2AE5000B}" type="sibTrans" cxnId="{A55B0E06-B05E-40F6-AE50-869A8425A352}">
      <dgm:prSet phldrT="5" phldr="0"/>
      <dgm:spPr/>
      <dgm:t>
        <a:bodyPr/>
        <a:lstStyle/>
        <a:p>
          <a:endParaRPr lang="en-US"/>
        </a:p>
      </dgm:t>
    </dgm:pt>
    <dgm:pt modelId="{D1818F34-C707-4F89-ADA2-5DA27D268A84}" type="pres">
      <dgm:prSet presAssocID="{3269E003-246E-4750-A010-A8CAB1998726}" presName="root" presStyleCnt="0">
        <dgm:presLayoutVars>
          <dgm:dir/>
          <dgm:resizeHandles val="exact"/>
        </dgm:presLayoutVars>
      </dgm:prSet>
      <dgm:spPr/>
    </dgm:pt>
    <dgm:pt modelId="{D65A0B7F-9530-459C-8FFC-C219FADC7F1A}" type="pres">
      <dgm:prSet presAssocID="{D9D23D24-E121-4572-ACF0-FCD17853307D}" presName="compNode" presStyleCnt="0"/>
      <dgm:spPr/>
    </dgm:pt>
    <dgm:pt modelId="{2B884470-0198-4865-9652-1DDF9A7ED1B5}" type="pres">
      <dgm:prSet presAssocID="{D9D23D24-E121-4572-ACF0-FCD17853307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10970F8-A40C-4E34-884C-2C6BB6152AC6}" type="pres">
      <dgm:prSet presAssocID="{D9D23D24-E121-4572-ACF0-FCD17853307D}" presName="spaceRect" presStyleCnt="0"/>
      <dgm:spPr/>
    </dgm:pt>
    <dgm:pt modelId="{30FB0931-886E-4D0E-8D0E-47E95CD8C8FF}" type="pres">
      <dgm:prSet presAssocID="{D9D23D24-E121-4572-ACF0-FCD17853307D}" presName="textRect" presStyleLbl="revTx" presStyleIdx="0" presStyleCnt="5">
        <dgm:presLayoutVars>
          <dgm:chMax val="1"/>
          <dgm:chPref val="1"/>
        </dgm:presLayoutVars>
      </dgm:prSet>
      <dgm:spPr/>
    </dgm:pt>
    <dgm:pt modelId="{D8C02BEA-F645-4948-9C0A-F16BFC32FD1F}" type="pres">
      <dgm:prSet presAssocID="{BD066EDB-5FEF-4033-99CA-F6AF83B09E3B}" presName="sibTrans" presStyleCnt="0"/>
      <dgm:spPr/>
    </dgm:pt>
    <dgm:pt modelId="{A6B9EA40-76C5-43E3-A45E-F7C010064D53}" type="pres">
      <dgm:prSet presAssocID="{3F85829B-ABE5-46EA-9043-5E1346B91B94}" presName="compNode" presStyleCnt="0"/>
      <dgm:spPr/>
    </dgm:pt>
    <dgm:pt modelId="{9E7C1E54-B87A-44C5-BF70-67FAFC662461}" type="pres">
      <dgm:prSet presAssocID="{3F85829B-ABE5-46EA-9043-5E1346B91B9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82B54417-9E66-4B93-9D44-292ED82ADBD1}" type="pres">
      <dgm:prSet presAssocID="{3F85829B-ABE5-46EA-9043-5E1346B91B94}" presName="spaceRect" presStyleCnt="0"/>
      <dgm:spPr/>
    </dgm:pt>
    <dgm:pt modelId="{8000C6E8-674D-4A3E-A7C3-D6A8B4179715}" type="pres">
      <dgm:prSet presAssocID="{3F85829B-ABE5-46EA-9043-5E1346B91B94}" presName="textRect" presStyleLbl="revTx" presStyleIdx="1" presStyleCnt="5">
        <dgm:presLayoutVars>
          <dgm:chMax val="1"/>
          <dgm:chPref val="1"/>
        </dgm:presLayoutVars>
      </dgm:prSet>
      <dgm:spPr/>
    </dgm:pt>
    <dgm:pt modelId="{2596C240-F0A3-46BF-A048-7089480786E9}" type="pres">
      <dgm:prSet presAssocID="{E0531FF1-9284-4B35-8AE1-2D1FCEA3300D}" presName="sibTrans" presStyleCnt="0"/>
      <dgm:spPr/>
    </dgm:pt>
    <dgm:pt modelId="{C057AA9F-5E32-40E4-932D-79C1064544B9}" type="pres">
      <dgm:prSet presAssocID="{E329E163-344E-43C5-8E79-BD20A2F803AD}" presName="compNode" presStyleCnt="0"/>
      <dgm:spPr/>
    </dgm:pt>
    <dgm:pt modelId="{59EAC65D-4E3B-48E5-895C-264EB43AE9FC}" type="pres">
      <dgm:prSet presAssocID="{E329E163-344E-43C5-8E79-BD20A2F803A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D92B7BCC-EC84-4695-BE24-1C94B354304B}" type="pres">
      <dgm:prSet presAssocID="{E329E163-344E-43C5-8E79-BD20A2F803AD}" presName="spaceRect" presStyleCnt="0"/>
      <dgm:spPr/>
    </dgm:pt>
    <dgm:pt modelId="{4F69CC1D-7279-4051-B594-F5007CD81483}" type="pres">
      <dgm:prSet presAssocID="{E329E163-344E-43C5-8E79-BD20A2F803AD}" presName="textRect" presStyleLbl="revTx" presStyleIdx="2" presStyleCnt="5">
        <dgm:presLayoutVars>
          <dgm:chMax val="1"/>
          <dgm:chPref val="1"/>
        </dgm:presLayoutVars>
      </dgm:prSet>
      <dgm:spPr/>
    </dgm:pt>
    <dgm:pt modelId="{E7DBC9CB-B126-4BFA-921A-384343F2AC57}" type="pres">
      <dgm:prSet presAssocID="{8B31C90F-6F30-474B-B9EE-06AAC5F77EF5}" presName="sibTrans" presStyleCnt="0"/>
      <dgm:spPr/>
    </dgm:pt>
    <dgm:pt modelId="{54691BF2-1BC2-4F4E-B9A5-A5EBBCB06AD1}" type="pres">
      <dgm:prSet presAssocID="{18E49F58-67B4-416F-B460-8C719E8664BB}" presName="compNode" presStyleCnt="0"/>
      <dgm:spPr/>
    </dgm:pt>
    <dgm:pt modelId="{273BD637-88B8-4884-BFD9-D7636490C2B8}" type="pres">
      <dgm:prSet presAssocID="{18E49F58-67B4-416F-B460-8C719E8664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eb Design"/>
        </a:ext>
      </dgm:extLst>
    </dgm:pt>
    <dgm:pt modelId="{95D7A67A-6EBC-45AE-A2F3-CF0DBB427DF8}" type="pres">
      <dgm:prSet presAssocID="{18E49F58-67B4-416F-B460-8C719E8664BB}" presName="spaceRect" presStyleCnt="0"/>
      <dgm:spPr/>
    </dgm:pt>
    <dgm:pt modelId="{57825AEB-27A9-44A8-8A58-1B4E42A002BD}" type="pres">
      <dgm:prSet presAssocID="{18E49F58-67B4-416F-B460-8C719E8664BB}" presName="textRect" presStyleLbl="revTx" presStyleIdx="3" presStyleCnt="5">
        <dgm:presLayoutVars>
          <dgm:chMax val="1"/>
          <dgm:chPref val="1"/>
        </dgm:presLayoutVars>
      </dgm:prSet>
      <dgm:spPr/>
    </dgm:pt>
    <dgm:pt modelId="{40913F34-EA6B-4F5A-B46D-259955B1C955}" type="pres">
      <dgm:prSet presAssocID="{41C12F3F-BE11-451B-B664-71E3F23B99A5}" presName="sibTrans" presStyleCnt="0"/>
      <dgm:spPr/>
    </dgm:pt>
    <dgm:pt modelId="{16AC3DB9-E6FD-402B-A777-DC3B4E803319}" type="pres">
      <dgm:prSet presAssocID="{C4C542DB-5EF8-41CC-9F1B-772E62BB502F}" presName="compNode" presStyleCnt="0"/>
      <dgm:spPr/>
    </dgm:pt>
    <dgm:pt modelId="{E2D79DBD-0DDE-4146-9275-86936FFED849}" type="pres">
      <dgm:prSet presAssocID="{C4C542DB-5EF8-41CC-9F1B-772E62BB502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3B1FDBB5-A7E2-4F4F-958B-201D34F8EB17}" type="pres">
      <dgm:prSet presAssocID="{C4C542DB-5EF8-41CC-9F1B-772E62BB502F}" presName="spaceRect" presStyleCnt="0"/>
      <dgm:spPr/>
    </dgm:pt>
    <dgm:pt modelId="{A9066204-A7E0-4967-91DE-27BD76204228}" type="pres">
      <dgm:prSet presAssocID="{C4C542DB-5EF8-41CC-9F1B-772E62BB502F}" presName="textRect" presStyleLbl="revTx" presStyleIdx="4" presStyleCnt="5">
        <dgm:presLayoutVars>
          <dgm:chMax val="1"/>
          <dgm:chPref val="1"/>
        </dgm:presLayoutVars>
      </dgm:prSet>
      <dgm:spPr/>
    </dgm:pt>
  </dgm:ptLst>
  <dgm:cxnLst>
    <dgm:cxn modelId="{A55B0E06-B05E-40F6-AE50-869A8425A352}" srcId="{3269E003-246E-4750-A010-A8CAB1998726}" destId="{C4C542DB-5EF8-41CC-9F1B-772E62BB502F}" srcOrd="4" destOrd="0" parTransId="{DABDC077-B9E9-46CC-89F5-845EA72F38C9}" sibTransId="{636DC3E2-564E-4DFF-80D8-D3AE2AE5000B}"/>
    <dgm:cxn modelId="{FD781911-F0F6-4DA3-8A2E-FCD8830B9072}" type="presOf" srcId="{E329E163-344E-43C5-8E79-BD20A2F803AD}" destId="{4F69CC1D-7279-4051-B594-F5007CD81483}" srcOrd="0" destOrd="0" presId="urn:microsoft.com/office/officeart/2018/2/layout/IconLabelList"/>
    <dgm:cxn modelId="{CDA1C713-6063-4C67-9C3C-C3AAD255734C}" srcId="{3269E003-246E-4750-A010-A8CAB1998726}" destId="{E329E163-344E-43C5-8E79-BD20A2F803AD}" srcOrd="2" destOrd="0" parTransId="{B0BED342-2E04-40B8-AE53-EFBAED857899}" sibTransId="{8B31C90F-6F30-474B-B9EE-06AAC5F77EF5}"/>
    <dgm:cxn modelId="{1F394E6E-350C-4A9A-8250-BD83BE494899}" type="presOf" srcId="{C4C542DB-5EF8-41CC-9F1B-772E62BB502F}" destId="{A9066204-A7E0-4967-91DE-27BD76204228}" srcOrd="0" destOrd="0" presId="urn:microsoft.com/office/officeart/2018/2/layout/IconLabelList"/>
    <dgm:cxn modelId="{3AB51271-472D-4318-8583-FF7F725C26BD}" srcId="{3269E003-246E-4750-A010-A8CAB1998726}" destId="{18E49F58-67B4-416F-B460-8C719E8664BB}" srcOrd="3" destOrd="0" parTransId="{64DE9B1C-ED02-448C-B8C1-593A939901B5}" sibTransId="{41C12F3F-BE11-451B-B664-71E3F23B99A5}"/>
    <dgm:cxn modelId="{F3165185-C8C2-4B58-AFF5-55DC09824D5B}" srcId="{3269E003-246E-4750-A010-A8CAB1998726}" destId="{D9D23D24-E121-4572-ACF0-FCD17853307D}" srcOrd="0" destOrd="0" parTransId="{D445F0EE-EDB4-4B4B-A368-B14048D69995}" sibTransId="{BD066EDB-5FEF-4033-99CA-F6AF83B09E3B}"/>
    <dgm:cxn modelId="{01DD8296-EB19-408D-A67F-00066DE21380}" type="presOf" srcId="{18E49F58-67B4-416F-B460-8C719E8664BB}" destId="{57825AEB-27A9-44A8-8A58-1B4E42A002BD}" srcOrd="0" destOrd="0" presId="urn:microsoft.com/office/officeart/2018/2/layout/IconLabelList"/>
    <dgm:cxn modelId="{918E4098-80A2-4E63-8CFF-E88A0DFEA5E5}" type="presOf" srcId="{3F85829B-ABE5-46EA-9043-5E1346B91B94}" destId="{8000C6E8-674D-4A3E-A7C3-D6A8B4179715}" srcOrd="0" destOrd="0" presId="urn:microsoft.com/office/officeart/2018/2/layout/IconLabelList"/>
    <dgm:cxn modelId="{DE2A99AF-E2E4-4BAE-8D83-9A4B6601D1BC}" type="presOf" srcId="{D9D23D24-E121-4572-ACF0-FCD17853307D}" destId="{30FB0931-886E-4D0E-8D0E-47E95CD8C8FF}" srcOrd="0" destOrd="0" presId="urn:microsoft.com/office/officeart/2018/2/layout/IconLabelList"/>
    <dgm:cxn modelId="{9C80F3D7-7452-4731-B73E-6DB353F60CF8}" type="presOf" srcId="{3269E003-246E-4750-A010-A8CAB1998726}" destId="{D1818F34-C707-4F89-ADA2-5DA27D268A84}" srcOrd="0" destOrd="0" presId="urn:microsoft.com/office/officeart/2018/2/layout/IconLabelList"/>
    <dgm:cxn modelId="{A6BDE7E2-8294-4709-8584-8BB83A94B366}" srcId="{3269E003-246E-4750-A010-A8CAB1998726}" destId="{3F85829B-ABE5-46EA-9043-5E1346B91B94}" srcOrd="1" destOrd="0" parTransId="{81C12754-52F5-4319-8C69-DEB41E5193D5}" sibTransId="{E0531FF1-9284-4B35-8AE1-2D1FCEA3300D}"/>
    <dgm:cxn modelId="{04FC85F0-BCC6-4B20-9868-4283C1E50FC6}" type="presParOf" srcId="{D1818F34-C707-4F89-ADA2-5DA27D268A84}" destId="{D65A0B7F-9530-459C-8FFC-C219FADC7F1A}" srcOrd="0" destOrd="0" presId="urn:microsoft.com/office/officeart/2018/2/layout/IconLabelList"/>
    <dgm:cxn modelId="{452B26B8-C55A-406D-A5C3-F17DBFC7F180}" type="presParOf" srcId="{D65A0B7F-9530-459C-8FFC-C219FADC7F1A}" destId="{2B884470-0198-4865-9652-1DDF9A7ED1B5}" srcOrd="0" destOrd="0" presId="urn:microsoft.com/office/officeart/2018/2/layout/IconLabelList"/>
    <dgm:cxn modelId="{C16CDEBE-DEF7-4776-B5A4-33F3B8FEF11F}" type="presParOf" srcId="{D65A0B7F-9530-459C-8FFC-C219FADC7F1A}" destId="{510970F8-A40C-4E34-884C-2C6BB6152AC6}" srcOrd="1" destOrd="0" presId="urn:microsoft.com/office/officeart/2018/2/layout/IconLabelList"/>
    <dgm:cxn modelId="{20EFB82B-3AE1-49C4-ACE2-5524B28549E6}" type="presParOf" srcId="{D65A0B7F-9530-459C-8FFC-C219FADC7F1A}" destId="{30FB0931-886E-4D0E-8D0E-47E95CD8C8FF}" srcOrd="2" destOrd="0" presId="urn:microsoft.com/office/officeart/2018/2/layout/IconLabelList"/>
    <dgm:cxn modelId="{530C28DA-AA4E-418C-B109-D84DC340C85D}" type="presParOf" srcId="{D1818F34-C707-4F89-ADA2-5DA27D268A84}" destId="{D8C02BEA-F645-4948-9C0A-F16BFC32FD1F}" srcOrd="1" destOrd="0" presId="urn:microsoft.com/office/officeart/2018/2/layout/IconLabelList"/>
    <dgm:cxn modelId="{AD5CBEAB-3B0B-4D42-9E94-3A7A6E8A1D3D}" type="presParOf" srcId="{D1818F34-C707-4F89-ADA2-5DA27D268A84}" destId="{A6B9EA40-76C5-43E3-A45E-F7C010064D53}" srcOrd="2" destOrd="0" presId="urn:microsoft.com/office/officeart/2018/2/layout/IconLabelList"/>
    <dgm:cxn modelId="{B57C24D4-2596-42B9-9735-34AE6B50EEB9}" type="presParOf" srcId="{A6B9EA40-76C5-43E3-A45E-F7C010064D53}" destId="{9E7C1E54-B87A-44C5-BF70-67FAFC662461}" srcOrd="0" destOrd="0" presId="urn:microsoft.com/office/officeart/2018/2/layout/IconLabelList"/>
    <dgm:cxn modelId="{0B597F1B-A443-495D-97A9-8A6834A0EDB4}" type="presParOf" srcId="{A6B9EA40-76C5-43E3-A45E-F7C010064D53}" destId="{82B54417-9E66-4B93-9D44-292ED82ADBD1}" srcOrd="1" destOrd="0" presId="urn:microsoft.com/office/officeart/2018/2/layout/IconLabelList"/>
    <dgm:cxn modelId="{EF39C6EA-62D8-49A5-B77A-DA419993E5CE}" type="presParOf" srcId="{A6B9EA40-76C5-43E3-A45E-F7C010064D53}" destId="{8000C6E8-674D-4A3E-A7C3-D6A8B4179715}" srcOrd="2" destOrd="0" presId="urn:microsoft.com/office/officeart/2018/2/layout/IconLabelList"/>
    <dgm:cxn modelId="{6C11518C-E762-4CF1-91E5-D20749177D2B}" type="presParOf" srcId="{D1818F34-C707-4F89-ADA2-5DA27D268A84}" destId="{2596C240-F0A3-46BF-A048-7089480786E9}" srcOrd="3" destOrd="0" presId="urn:microsoft.com/office/officeart/2018/2/layout/IconLabelList"/>
    <dgm:cxn modelId="{F381C03B-A588-40CE-B1CC-2F7CA008886B}" type="presParOf" srcId="{D1818F34-C707-4F89-ADA2-5DA27D268A84}" destId="{C057AA9F-5E32-40E4-932D-79C1064544B9}" srcOrd="4" destOrd="0" presId="urn:microsoft.com/office/officeart/2018/2/layout/IconLabelList"/>
    <dgm:cxn modelId="{30B46D85-7CC1-46F4-ADE3-0F48BC302EA6}" type="presParOf" srcId="{C057AA9F-5E32-40E4-932D-79C1064544B9}" destId="{59EAC65D-4E3B-48E5-895C-264EB43AE9FC}" srcOrd="0" destOrd="0" presId="urn:microsoft.com/office/officeart/2018/2/layout/IconLabelList"/>
    <dgm:cxn modelId="{E0D6C437-AACB-4133-A051-C2D623F71A96}" type="presParOf" srcId="{C057AA9F-5E32-40E4-932D-79C1064544B9}" destId="{D92B7BCC-EC84-4695-BE24-1C94B354304B}" srcOrd="1" destOrd="0" presId="urn:microsoft.com/office/officeart/2018/2/layout/IconLabelList"/>
    <dgm:cxn modelId="{CC8892C6-D31D-4B98-A988-ADE759764103}" type="presParOf" srcId="{C057AA9F-5E32-40E4-932D-79C1064544B9}" destId="{4F69CC1D-7279-4051-B594-F5007CD81483}" srcOrd="2" destOrd="0" presId="urn:microsoft.com/office/officeart/2018/2/layout/IconLabelList"/>
    <dgm:cxn modelId="{23CC1265-377E-44B2-AAA1-897F627ADCBF}" type="presParOf" srcId="{D1818F34-C707-4F89-ADA2-5DA27D268A84}" destId="{E7DBC9CB-B126-4BFA-921A-384343F2AC57}" srcOrd="5" destOrd="0" presId="urn:microsoft.com/office/officeart/2018/2/layout/IconLabelList"/>
    <dgm:cxn modelId="{CC8F6DEC-CF57-4F9D-90F7-467881D90F70}" type="presParOf" srcId="{D1818F34-C707-4F89-ADA2-5DA27D268A84}" destId="{54691BF2-1BC2-4F4E-B9A5-A5EBBCB06AD1}" srcOrd="6" destOrd="0" presId="urn:microsoft.com/office/officeart/2018/2/layout/IconLabelList"/>
    <dgm:cxn modelId="{0F21BB70-8108-4B78-9D14-8AA2ACA27CBB}" type="presParOf" srcId="{54691BF2-1BC2-4F4E-B9A5-A5EBBCB06AD1}" destId="{273BD637-88B8-4884-BFD9-D7636490C2B8}" srcOrd="0" destOrd="0" presId="urn:microsoft.com/office/officeart/2018/2/layout/IconLabelList"/>
    <dgm:cxn modelId="{F0CF6ABC-DBED-4247-8CF7-4D7D221CAEAC}" type="presParOf" srcId="{54691BF2-1BC2-4F4E-B9A5-A5EBBCB06AD1}" destId="{95D7A67A-6EBC-45AE-A2F3-CF0DBB427DF8}" srcOrd="1" destOrd="0" presId="urn:microsoft.com/office/officeart/2018/2/layout/IconLabelList"/>
    <dgm:cxn modelId="{8C7D7085-39D4-4BE0-8E04-93C44D0BCA08}" type="presParOf" srcId="{54691BF2-1BC2-4F4E-B9A5-A5EBBCB06AD1}" destId="{57825AEB-27A9-44A8-8A58-1B4E42A002BD}" srcOrd="2" destOrd="0" presId="urn:microsoft.com/office/officeart/2018/2/layout/IconLabelList"/>
    <dgm:cxn modelId="{12D70286-DFF3-480A-994F-E9B27B360DA2}" type="presParOf" srcId="{D1818F34-C707-4F89-ADA2-5DA27D268A84}" destId="{40913F34-EA6B-4F5A-B46D-259955B1C955}" srcOrd="7" destOrd="0" presId="urn:microsoft.com/office/officeart/2018/2/layout/IconLabelList"/>
    <dgm:cxn modelId="{E9F81408-EC12-4296-93E2-3FFDB5733F46}" type="presParOf" srcId="{D1818F34-C707-4F89-ADA2-5DA27D268A84}" destId="{16AC3DB9-E6FD-402B-A777-DC3B4E803319}" srcOrd="8" destOrd="0" presId="urn:microsoft.com/office/officeart/2018/2/layout/IconLabelList"/>
    <dgm:cxn modelId="{31AD4595-1F28-4381-B7FD-A21CA3D82142}" type="presParOf" srcId="{16AC3DB9-E6FD-402B-A777-DC3B4E803319}" destId="{E2D79DBD-0DDE-4146-9275-86936FFED849}" srcOrd="0" destOrd="0" presId="urn:microsoft.com/office/officeart/2018/2/layout/IconLabelList"/>
    <dgm:cxn modelId="{7C3BE9CF-D7F5-4AA0-B07D-ECAA6E2A3454}" type="presParOf" srcId="{16AC3DB9-E6FD-402B-A777-DC3B4E803319}" destId="{3B1FDBB5-A7E2-4F4F-958B-201D34F8EB17}" srcOrd="1" destOrd="0" presId="urn:microsoft.com/office/officeart/2018/2/layout/IconLabelList"/>
    <dgm:cxn modelId="{F27FF9B4-B571-4C2B-AD2B-3E9FFD91A4E7}" type="presParOf" srcId="{16AC3DB9-E6FD-402B-A777-DC3B4E803319}" destId="{A9066204-A7E0-4967-91DE-27BD7620422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7F05E-DBBD-47B9-B4FC-52B0079867D7}">
      <dsp:nvSpPr>
        <dsp:cNvPr id="0" name=""/>
        <dsp:cNvSpPr/>
      </dsp:nvSpPr>
      <dsp:spPr>
        <a:xfrm>
          <a:off x="0" y="2124"/>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A86EB2-B335-40C1-A80B-C81914A49D90}">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b="1" kern="1200" dirty="0" err="1">
              <a:latin typeface="Calibri Light" panose="020F0302020204030204"/>
            </a:rPr>
            <a:t>Antracoli</a:t>
          </a:r>
          <a:r>
            <a:rPr lang="en-US" sz="2600" b="1" kern="1200" dirty="0"/>
            <a:t>,</a:t>
          </a:r>
          <a:r>
            <a:rPr lang="en-US" sz="2600" kern="1200" dirty="0"/>
            <a:t> Alexis A</a:t>
          </a:r>
          <a:r>
            <a:rPr lang="en-US" sz="2600" kern="1200" dirty="0">
              <a:latin typeface="Calibri Light" panose="020F0302020204030204"/>
            </a:rPr>
            <a:t>.,</a:t>
          </a:r>
          <a:r>
            <a:rPr lang="en-US" sz="2600" kern="1200" dirty="0"/>
            <a:t> Annalise </a:t>
          </a:r>
          <a:r>
            <a:rPr lang="en-US" sz="2600" kern="1200" dirty="0" err="1"/>
            <a:t>Berdini</a:t>
          </a:r>
          <a:r>
            <a:rPr lang="en-US" sz="2600" kern="1200" dirty="0"/>
            <a:t>, Kelly Bolding, Faith Charlton, Amanda Ferrara, Valencia Johnson, and Katy Rawdon. “Archives for Black Lives in Philadelphia: Anti-Racist Description Resources.” October 2019</a:t>
          </a:r>
          <a:r>
            <a:rPr lang="en-US" sz="2600" kern="1200" dirty="0">
              <a:latin typeface="Calibri Light" panose="020F0302020204030204"/>
            </a:rPr>
            <a:t>.</a:t>
          </a:r>
        </a:p>
      </dsp:txBody>
      <dsp:txXfrm>
        <a:off x="0" y="2124"/>
        <a:ext cx="10515600" cy="1449029"/>
      </dsp:txXfrm>
    </dsp:sp>
    <dsp:sp modelId="{7053A9A1-A7DF-414D-A2BE-67A48D66DFD8}">
      <dsp:nvSpPr>
        <dsp:cNvPr id="0" name=""/>
        <dsp:cNvSpPr/>
      </dsp:nvSpPr>
      <dsp:spPr>
        <a:xfrm>
          <a:off x="0" y="1451154"/>
          <a:ext cx="105156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B035B-CCE6-4A9D-B08F-3AB884FC9647}">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t>Dean, J. “Conscious Editing of Archival Description at UNC-Chapel Hill.” </a:t>
          </a:r>
          <a:r>
            <a:rPr lang="en-US" sz="2600" i="1" kern="1200" dirty="0"/>
            <a:t>Journal of the Society for North Carolina Archivists</a:t>
          </a:r>
          <a:r>
            <a:rPr lang="en-US" sz="2600" kern="1200" dirty="0"/>
            <a:t> 16 (2019): 41-55.</a:t>
          </a:r>
        </a:p>
      </dsp:txBody>
      <dsp:txXfrm>
        <a:off x="0" y="1451154"/>
        <a:ext cx="10515600" cy="1449029"/>
      </dsp:txXfrm>
    </dsp:sp>
    <dsp:sp modelId="{3A965E4F-13C8-408B-B1C8-3261E5A76257}">
      <dsp:nvSpPr>
        <dsp:cNvPr id="0" name=""/>
        <dsp:cNvSpPr/>
      </dsp:nvSpPr>
      <dsp:spPr>
        <a:xfrm>
          <a:off x="0" y="2900183"/>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716A0A-65B0-40A2-B74C-C36E6F15ED66}">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t>Berry, Dorothy, et al. “Toward Culturally Competent Archival (Re)Description of Marginalized Histories.” Presented at Archives*Records 2018, the Society of American Archivists conference, August 2018,  Washington, DC.</a:t>
          </a:r>
          <a:endParaRPr lang="en-US" sz="2600" kern="1200" dirty="0">
            <a:latin typeface="Calibri Light" panose="020F0302020204030204"/>
          </a:endParaRPr>
        </a:p>
      </dsp:txBody>
      <dsp:txXfrm>
        <a:off x="0" y="2900183"/>
        <a:ext cx="10515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E2707-8221-428F-B69C-B51013236ACB}">
      <dsp:nvSpPr>
        <dsp:cNvPr id="0" name=""/>
        <dsp:cNvSpPr/>
      </dsp:nvSpPr>
      <dsp:spPr>
        <a:xfrm>
          <a:off x="0" y="0"/>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59377-9098-46AC-87E4-4465EAFDBC24}">
      <dsp:nvSpPr>
        <dsp:cNvPr id="0" name=""/>
        <dsp:cNvSpPr/>
      </dsp:nvSpPr>
      <dsp:spPr>
        <a:xfrm>
          <a:off x="0" y="0"/>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Special Collections: Outer Banks History Center</a:t>
          </a:r>
        </a:p>
      </dsp:txBody>
      <dsp:txXfrm>
        <a:off x="0" y="0"/>
        <a:ext cx="6291714" cy="2765367"/>
      </dsp:txXfrm>
    </dsp:sp>
    <dsp:sp modelId="{35E3D09E-9003-487B-A737-FC3233CCA2D3}">
      <dsp:nvSpPr>
        <dsp:cNvPr id="0" name=""/>
        <dsp:cNvSpPr/>
      </dsp:nvSpPr>
      <dsp:spPr>
        <a:xfrm>
          <a:off x="0" y="2765367"/>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55F642-B853-4D93-8718-2004948BEEE7}">
      <dsp:nvSpPr>
        <dsp:cNvPr id="0" name=""/>
        <dsp:cNvSpPr/>
      </dsp:nvSpPr>
      <dsp:spPr>
        <a:xfrm>
          <a:off x="0" y="2765367"/>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Government Records: Arrangement and Description Unit</a:t>
          </a:r>
        </a:p>
      </dsp:txBody>
      <dsp:txXfrm>
        <a:off x="0" y="2765367"/>
        <a:ext cx="6291714" cy="2765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84470-0198-4865-9652-1DDF9A7ED1B5}">
      <dsp:nvSpPr>
        <dsp:cNvPr id="0" name=""/>
        <dsp:cNvSpPr/>
      </dsp:nvSpPr>
      <dsp:spPr>
        <a:xfrm>
          <a:off x="828914" y="119628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FB0931-886E-4D0E-8D0E-47E95CD8C8FF}">
      <dsp:nvSpPr>
        <dsp:cNvPr id="0" name=""/>
        <dsp:cNvSpPr/>
      </dsp:nvSpPr>
      <dsp:spPr>
        <a:xfrm>
          <a:off x="33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pPr>
          <a:r>
            <a:rPr lang="en-US" sz="1100" kern="1200" dirty="0"/>
            <a:t>Finish draft and</a:t>
          </a:r>
          <a:r>
            <a:rPr lang="en-US" sz="1100" kern="1200" dirty="0">
              <a:latin typeface="Calibri Light" panose="020F0302020204030204"/>
            </a:rPr>
            <a:t> have</a:t>
          </a:r>
          <a:r>
            <a:rPr lang="en-US" sz="1100" kern="1200" dirty="0"/>
            <a:t> it approved through division management</a:t>
          </a:r>
        </a:p>
      </dsp:txBody>
      <dsp:txXfrm>
        <a:off x="333914" y="2276522"/>
        <a:ext cx="1800000" cy="720000"/>
      </dsp:txXfrm>
    </dsp:sp>
    <dsp:sp modelId="{9E7C1E54-B87A-44C5-BF70-67FAFC662461}">
      <dsp:nvSpPr>
        <dsp:cNvPr id="0" name=""/>
        <dsp:cNvSpPr/>
      </dsp:nvSpPr>
      <dsp:spPr>
        <a:xfrm>
          <a:off x="2943914" y="119628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0C6E8-674D-4A3E-A7C3-D6A8B4179715}">
      <dsp:nvSpPr>
        <dsp:cNvPr id="0" name=""/>
        <dsp:cNvSpPr/>
      </dsp:nvSpPr>
      <dsp:spPr>
        <a:xfrm>
          <a:off x="244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Create training for division staff</a:t>
          </a:r>
        </a:p>
      </dsp:txBody>
      <dsp:txXfrm>
        <a:off x="2448914" y="2276522"/>
        <a:ext cx="1800000" cy="720000"/>
      </dsp:txXfrm>
    </dsp:sp>
    <dsp:sp modelId="{59EAC65D-4E3B-48E5-895C-264EB43AE9FC}">
      <dsp:nvSpPr>
        <dsp:cNvPr id="0" name=""/>
        <dsp:cNvSpPr/>
      </dsp:nvSpPr>
      <dsp:spPr>
        <a:xfrm>
          <a:off x="5058914" y="119628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69CC1D-7279-4051-B594-F5007CD81483}">
      <dsp:nvSpPr>
        <dsp:cNvPr id="0" name=""/>
        <dsp:cNvSpPr/>
      </dsp:nvSpPr>
      <dsp:spPr>
        <a:xfrm>
          <a:off x="456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Create workflow for how potential text can be brought to the committee for review </a:t>
          </a:r>
        </a:p>
      </dsp:txBody>
      <dsp:txXfrm>
        <a:off x="4563914" y="2276522"/>
        <a:ext cx="1800000" cy="720000"/>
      </dsp:txXfrm>
    </dsp:sp>
    <dsp:sp modelId="{273BD637-88B8-4884-BFD9-D7636490C2B8}">
      <dsp:nvSpPr>
        <dsp:cNvPr id="0" name=""/>
        <dsp:cNvSpPr/>
      </dsp:nvSpPr>
      <dsp:spPr>
        <a:xfrm>
          <a:off x="7173914" y="119628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825AEB-27A9-44A8-8A58-1B4E42A002BD}">
      <dsp:nvSpPr>
        <dsp:cNvPr id="0" name=""/>
        <dsp:cNvSpPr/>
      </dsp:nvSpPr>
      <dsp:spPr>
        <a:xfrm>
          <a:off x="667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latin typeface="Calibri Light" panose="020F0302020204030204"/>
            </a:rPr>
            <a:t>Create</a:t>
          </a:r>
          <a:r>
            <a:rPr lang="en-US" sz="1100" kern="1200" dirty="0"/>
            <a:t> </a:t>
          </a:r>
          <a:r>
            <a:rPr lang="en-US" sz="1100" kern="1200" dirty="0">
              <a:latin typeface="Calibri Light" panose="020F0302020204030204"/>
            </a:rPr>
            <a:t>web</a:t>
          </a:r>
          <a:r>
            <a:rPr lang="en-US" sz="1100" kern="1200" dirty="0"/>
            <a:t> page dedicated to Conscious Description on State Archives website; sharing of guidance on this page</a:t>
          </a:r>
        </a:p>
      </dsp:txBody>
      <dsp:txXfrm>
        <a:off x="6678914" y="2276522"/>
        <a:ext cx="1800000" cy="720000"/>
      </dsp:txXfrm>
    </dsp:sp>
    <dsp:sp modelId="{E2D79DBD-0DDE-4146-9275-86936FFED849}">
      <dsp:nvSpPr>
        <dsp:cNvPr id="0" name=""/>
        <dsp:cNvSpPr/>
      </dsp:nvSpPr>
      <dsp:spPr>
        <a:xfrm>
          <a:off x="9288914" y="1196282"/>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066204-A7E0-4967-91DE-27BD76204228}">
      <dsp:nvSpPr>
        <dsp:cNvPr id="0" name=""/>
        <dsp:cNvSpPr/>
      </dsp:nvSpPr>
      <dsp:spPr>
        <a:xfrm>
          <a:off x="879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Create </a:t>
          </a:r>
          <a:r>
            <a:rPr lang="en-US" sz="1100" kern="1200" dirty="0">
              <a:latin typeface="Gill Sans MT" panose="020B0502020104020203"/>
            </a:rPr>
            <a:t>Conscious Description internships</a:t>
          </a:r>
          <a:endParaRPr lang="en-US" sz="1100" kern="1200" dirty="0"/>
        </a:p>
      </dsp:txBody>
      <dsp:txXfrm>
        <a:off x="8793914" y="227652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3F8DB-AF8C-4A53-9817-C3A2300AAAC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EC33FEE-52E9-4711-BA44-A0FC2DAA9F6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3ABD1CA-67F5-4634-94A9-88D85BE148B4}" type="datetimeFigureOut">
              <a:rPr lang="en-US" smtClean="0"/>
              <a:t>6/23/2022</a:t>
            </a:fld>
            <a:endParaRPr lang="en-US" dirty="0"/>
          </a:p>
        </p:txBody>
      </p:sp>
      <p:sp>
        <p:nvSpPr>
          <p:cNvPr id="4" name="Footer Placeholder 3">
            <a:extLst>
              <a:ext uri="{FF2B5EF4-FFF2-40B4-BE49-F238E27FC236}">
                <a16:creationId xmlns:a16="http://schemas.microsoft.com/office/drawing/2014/main" id="{469C3E16-F2BC-4462-98F5-9CE2FD4CABF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5A44F6-8F3B-4331-BFDD-D5298FC3E25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8357170-B896-46E5-A532-E909E0B2090E}" type="slidenum">
              <a:rPr lang="en-US" smtClean="0"/>
              <a:t>‹#›</a:t>
            </a:fld>
            <a:endParaRPr lang="en-US" dirty="0"/>
          </a:p>
        </p:txBody>
      </p:sp>
    </p:spTree>
    <p:extLst>
      <p:ext uri="{BB962C8B-B14F-4D97-AF65-F5344CB8AC3E}">
        <p14:creationId xmlns:p14="http://schemas.microsoft.com/office/powerpoint/2010/main" val="1176329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7A368A7-9C9A-42E8-9E06-CC37B09F83BE}" type="datetimeFigureOut">
              <a:rPr lang="en-US" smtClean="0"/>
              <a:t>6/23/2022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B372F-02FE-4BD2-9CE9-178F22DA1F4F}" type="slidenum">
              <a:rPr lang="en-US" smtClean="0"/>
              <a:t>‹#›</a:t>
            </a:fld>
            <a:endParaRPr lang="en-US" dirty="0"/>
          </a:p>
        </p:txBody>
      </p:sp>
    </p:spTree>
    <p:extLst>
      <p:ext uri="{BB962C8B-B14F-4D97-AF65-F5344CB8AC3E}">
        <p14:creationId xmlns:p14="http://schemas.microsoft.com/office/powerpoint/2010/main" val="2406979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341b59d883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1341b59d883_6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28f8fe8d4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28f8fe8d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28f8fe8d4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328f8fe8d4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328f8fe8d4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328f8fe8d4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31fa1469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1331fa14696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341b59d883_6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1341b59d883_6_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BC445-1EA8-49C6-8F8E-34F5DA10632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86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N_53_16_5828 - Shaw University Library -prob 1900 teen Photo by Albert Barden. From the Albert Barden Collection, State Archives of North Carolina, Raleigh, NC</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BC445-1EA8-49C6-8F8E-34F5DA10632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488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Guilford County: Alien, Naturalization and Citizenship Records: Alien Registration Record (C.R.046.902.1)</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BC445-1EA8-49C6-8F8E-34F5DA1063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31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a:t>
            </a:r>
            <a:r>
              <a:rPr lang="en-US" dirty="0"/>
              <a:t>PhC9_2_20_5</a:t>
            </a:r>
          </a:p>
          <a:p>
            <a:r>
              <a:rPr lang="en-US" dirty="0"/>
              <a:t>Menhaden fishing aboard the W. A. Mace, ca. 1939. From the Farrell Photo Collection, PhC.9, North Carolina State Archives, Raleigh, NC</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BC445-1EA8-49C6-8F8E-34F5DA10632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108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N_74_4_86 Suffragists, including Gertrude Weil, far left, Mary Borden Graham, fourth from left, and Rowena Borden, far right, c.1920. From General Negative Collection, North Carolina State Archives.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BC445-1EA8-49C6-8F8E-34F5DA10632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31bbf557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31bbf557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CLDW 46.B1.F1.9 - Snapshot of a female African American Women’s Army Corps officer named Von (left) and Malcom Foster (right) standing outside next to a white car as they were preparing to go with WAC 2nd Lt. Bennis M. Blue to attend the Virginia State University versus Morgan State University football game in the fall 1976 season. Blue was stationed at Fort Lee, Virginia, attending quartermaster officer basic training at the time (1976). From Bennis M. Blue Papers, CLDW 46, Cold War Papers, Military Collection, State Archives of North Carolina, Raleigh, N.C.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BC445-1EA8-49C6-8F8E-34F5DA10632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245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Homemakers of America: History--Unidentified Photographs (SR_DPI_DVE_FHA_B2F1_History_Unid_Photos_103)</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BC445-1EA8-49C6-8F8E-34F5DA1063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803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Good afternoon, everyone! I’m Dorothy Gidiere, Archival Collections Coordinator, at the Alabama Department of Archives and History (ADAH). Today I want to share with you how our conscious description program got started, challenges we’ve discovered along the way, and some ideas about how we could work together.</a:t>
            </a:r>
            <a:endParaRPr lang="en-US" sz="10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586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give you a brief background about our agency. The ADAH was founded in 1901 by Thomas </a:t>
            </a:r>
            <a:r>
              <a:rPr lang="en-US" dirty="0" err="1"/>
              <a:t>McAdory</a:t>
            </a:r>
            <a:r>
              <a:rPr lang="en-US" dirty="0"/>
              <a:t> Owen and was the nation’s first state-funded, independent state archives agency.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460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is to “tell the story of the people of Alabama by preserving records and artifacts of historical value and promoting a better understanding of Alabama history.”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141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our agency was founded, however, our leaders including Thomas Owen and his successor and widow, Marie Bankhead Owen did not preserve the records of all Alabamians. Instead, they focused on the preservation of Confederate history and Lost Cause ideals while declining to document the history of Black Alabamians.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96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years ago today, on June 23rd, 2020, our Director Steve Murray and Board of Trustees released the Statement of Recommitment in response to the murder of George Floyd. With the Statement of Recommitment our agency acknowledged three truths– first, the existence of systemic racism, second, our agency’s role in declining to acquire and preserve materials documenting the lives and contributions of Black Alabamians, and third, that as a predominantly white institution we cannot know the full measure of fear and frustration experienced by Black Americans.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840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Statement of Recommitment was issued, I was spending a lot of time thinking about the murder of George Floyd and the subsequent protests for racial equality. What could I do as a privileged white woman both in my personal and professional life? Professionally, the answer for me was to start reviewing how we had described archival collections about Black Alabamians. </a:t>
            </a:r>
          </a:p>
          <a:p>
            <a:endParaRPr lang="en-US" dirty="0"/>
          </a:p>
          <a:p>
            <a:r>
              <a:rPr lang="en-US" dirty="0"/>
              <a:t>I started working with my colleague, Collections Archivist Jaimie Kicklighter, on what has today evolved into our Conscious Description Program. Jaimie and I started brainstorming where to begin in reviewing descriptions about Black Alabamians. Should we start with collections describing slavery or Civil Rights? Internally, we were having separate preliminary discussions about a slavery documentation project, so we decided to develop guidelines for describing slavery to work in tandem with this project. We also formed an informal committee to include our Museum Collections Coordinator Ryan Blocker and Digital Assets Coordinator Meredith McDonough. </a:t>
            </a:r>
          </a:p>
          <a:p>
            <a:endParaRPr lang="en-US" dirty="0"/>
          </a:p>
          <a:p>
            <a:r>
              <a:rPr lang="en-US" dirty="0"/>
              <a:t>Our committee and other Archival Collections staff spent the remainder of 2020 attending many online workshops, webinars, and conference sessions related to conscious description. We also read professional literature and reached out to colleagues to see what they were working on related to conscious description.</a:t>
            </a:r>
          </a:p>
          <a:p>
            <a:endParaRPr lang="en-US" dirty="0"/>
          </a:p>
          <a:p>
            <a:r>
              <a:rPr lang="en-US" dirty="0"/>
              <a:t>At the same time in 2020 and into 2021, we started drafting Guidelines for Describing Slavery. While still a work in progress, the guidelines aim to be a practical guide for processing archivists on preferred terminology and how to use these terms in their descriptive work. They also outline descriptive practices intended to represent the experience of Black Alabamians more fully.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258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things stand today? We are on the first round of internal review for the Guidelines for Describing Slavery. Once our internal review is complete, we would like to then conduct an external review and are especially interested in getting feedback from Black archivists and historians. We also hope to compensate our colleagues for their time and expertise. In the meantime, we are continuing to create a list of collections to review when the guidelines are approved. I want the Guidelines for Describing Slavery to serve as a model for other subject areas.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264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realized that there are specific challenges in doing conscious description work as government archivists. </a:t>
            </a:r>
          </a:p>
          <a:p>
            <a:endParaRPr lang="en-US" dirty="0"/>
          </a:p>
          <a:p>
            <a:r>
              <a:rPr lang="en-US" dirty="0"/>
              <a:t>First, being the fluctuating political environments that we work in. While this varies by state, we all have to be mindful of both politics and our role as public servants. While the ADAH is an independent state agency, other state archives might face limitations from a parent agency such as a Secretary of State’s Office. Even as an independent state agency, we still receive our funding through the state legislature and must constantly advocate for sustaining our current funding and increasing whenever possible.</a:t>
            </a:r>
          </a:p>
          <a:p>
            <a:endParaRPr lang="en-US" dirty="0"/>
          </a:p>
          <a:p>
            <a:r>
              <a:rPr lang="en-US" dirty="0"/>
              <a:t>Another related challenge is the increasing politicization of language. We’ve had several internal discussions about what to call this work. Currently, we use the phrase “conscious description” to indicate mindfulness in our descriptive work. We avoid the use of “reparative description” out of a concern that “reparative” sounds too similar to “reparations”, which might be off-putting to stakeholders politically opposed to reparations and could derail our work entirely. We also have had conversations about being respectful of our predecessors who were following what were the descriptive standards at the time.</a:t>
            </a:r>
          </a:p>
          <a:p>
            <a:endParaRPr lang="en-US" dirty="0"/>
          </a:p>
          <a:p>
            <a:r>
              <a:rPr lang="en-US" dirty="0"/>
              <a:t>Next, we also have the challenge of competing viewpoints of our constituents. We want to make sure that we are describing collections of underrepresented groups in a way that will increase access, but we know that these changes might alienate others. I believe it is vital to include citations to professional literature when creating description guidelines to demonstrate the mindfulness that went into our decision-making process.</a:t>
            </a:r>
          </a:p>
          <a:p>
            <a:endParaRPr lang="en-US" dirty="0"/>
          </a:p>
          <a:p>
            <a:r>
              <a:rPr lang="en-US" dirty="0"/>
              <a:t>Another challenge when drafting guidelines is deciding who are the authorities in a given subject area? There are many thought leaders and experts, but they don’t always agree on preferred terminology. What are the preferred terms used by underrepresented groups and how do we account for possible disagreements within these groups?</a:t>
            </a:r>
          </a:p>
          <a:p>
            <a:endParaRPr lang="en-US" dirty="0"/>
          </a:p>
          <a:p>
            <a:r>
              <a:rPr lang="en-US" dirty="0"/>
              <a:t>Over the past two years, it’s also become clear that conscious description is a long-term program, not short-term project. Back in 2020, I first approached everything from a project mindset. It became obvious over time, however, that this is our new normal. We need to figure out how to integrate conscious description into our standard workflows. We also need to make sure our approach is sustainable for the long-term and something that can evolve over time. This includes reviewing any approved guidelines at regular intervals such as every three years to ensure they are current.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5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3609d704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3609d704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we go from here? I would like to see the state archives community form a working group or cohort where we can work together to tackle these challenges. Following the un-conference model used in the Southeastern Archives and Records Conference or SARC, I think active roundtables where practitioners working on conscious description can talk through both successes and challenges would be very helpful.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327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Please feel free to contact me at any time.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A1AC7D-7F51-4192-B479-CFA92C47D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208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3609d704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3609d704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3609d704a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3609d704a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33e62bfa5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33e62bfa5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33e62bfa5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33e62bfa5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700" dirty="0">
                <a:latin typeface="+mn-lt"/>
                <a:ea typeface="Source Sans Pro"/>
                <a:cs typeface="Source Sans Pro"/>
                <a:sym typeface="Source Sans Pro"/>
              </a:rPr>
              <a:t>External Organization Engagement in 2021/2022:</a:t>
            </a:r>
          </a:p>
          <a:p>
            <a:pPr marL="457200" lvl="0" indent="-323850" algn="l" rtl="0">
              <a:spcBef>
                <a:spcPts val="1000"/>
              </a:spcBef>
              <a:spcAft>
                <a:spcPts val="0"/>
              </a:spcAft>
              <a:buSzPts val="1500"/>
              <a:buFont typeface="Source Sans Pro"/>
              <a:buChar char="●"/>
            </a:pPr>
            <a:r>
              <a:rPr lang="en-US" sz="1500" dirty="0">
                <a:latin typeface="+mn-lt"/>
                <a:ea typeface="Source Sans Pro"/>
                <a:cs typeface="Source Sans Pro"/>
                <a:sym typeface="Source Sans Pro"/>
              </a:rPr>
              <a:t>Association for the Study of African American Life and History (ASALH)</a:t>
            </a:r>
          </a:p>
          <a:p>
            <a:pPr marL="457200" lvl="0" indent="-323850" algn="l" rtl="0">
              <a:spcBef>
                <a:spcPts val="1000"/>
              </a:spcBef>
              <a:spcAft>
                <a:spcPts val="0"/>
              </a:spcAft>
              <a:buSzPts val="1500"/>
              <a:buFont typeface="Source Sans Pro"/>
              <a:buChar char="●"/>
            </a:pPr>
            <a:r>
              <a:rPr lang="en-US" sz="1500" dirty="0">
                <a:latin typeface="+mn-lt"/>
                <a:ea typeface="Source Sans Pro"/>
                <a:cs typeface="Source Sans Pro"/>
                <a:sym typeface="Source Sans Pro"/>
              </a:rPr>
              <a:t>National Museum of African American History and Culture </a:t>
            </a:r>
          </a:p>
          <a:p>
            <a:pPr marL="457200" lvl="0" indent="-323850" algn="l" rtl="0">
              <a:spcBef>
                <a:spcPts val="1000"/>
              </a:spcBef>
              <a:spcAft>
                <a:spcPts val="0"/>
              </a:spcAft>
              <a:buSzPts val="1500"/>
              <a:buFont typeface="Source Sans Pro"/>
              <a:buChar char="●"/>
            </a:pPr>
            <a:r>
              <a:rPr lang="en-US" sz="1500" dirty="0">
                <a:latin typeface="+mn-lt"/>
                <a:ea typeface="Source Sans Pro"/>
                <a:cs typeface="Source Sans Pro"/>
                <a:sym typeface="Source Sans Pro"/>
              </a:rPr>
              <a:t>Historically Black Colleges and Universities (HBCU) Library Alliance</a:t>
            </a:r>
          </a:p>
          <a:p>
            <a:pPr marL="457200" lvl="0" indent="-323850" algn="l" rtl="0">
              <a:spcBef>
                <a:spcPts val="1000"/>
              </a:spcBef>
              <a:spcAft>
                <a:spcPts val="0"/>
              </a:spcAft>
              <a:buSzPts val="1500"/>
              <a:buFont typeface="Source Sans Pro"/>
              <a:buChar char="●"/>
            </a:pPr>
            <a:r>
              <a:rPr lang="en-US" sz="1500" dirty="0">
                <a:latin typeface="+mn-lt"/>
                <a:ea typeface="Source Sans Pro"/>
                <a:cs typeface="Source Sans Pro"/>
                <a:sym typeface="Source Sans Pro"/>
              </a:rPr>
              <a:t>Afro-American Historical and Genealogical Society</a:t>
            </a:r>
          </a:p>
          <a:p>
            <a:pPr marL="457200" lvl="0" indent="-323850" algn="l" rtl="0">
              <a:spcBef>
                <a:spcPts val="1000"/>
              </a:spcBef>
              <a:spcAft>
                <a:spcPts val="0"/>
              </a:spcAft>
              <a:buClr>
                <a:srgbClr val="222222"/>
              </a:buClr>
              <a:buSzPts val="1500"/>
              <a:buFont typeface="Source Sans Pro"/>
              <a:buChar char="●"/>
            </a:pPr>
            <a:r>
              <a:rPr lang="en-US" sz="1500" dirty="0">
                <a:solidFill>
                  <a:srgbClr val="222222"/>
                </a:solidFill>
                <a:highlight>
                  <a:srgbClr val="FFFFFF"/>
                </a:highlight>
                <a:latin typeface="+mn-lt"/>
                <a:ea typeface="Source Sans Pro"/>
                <a:cs typeface="Source Sans Pro"/>
                <a:sym typeface="Source Sans Pro"/>
              </a:rPr>
              <a:t>Instituto </a:t>
            </a:r>
            <a:r>
              <a:rPr lang="en-US" sz="1500" dirty="0" err="1">
                <a:solidFill>
                  <a:srgbClr val="222222"/>
                </a:solidFill>
                <a:highlight>
                  <a:srgbClr val="FFFFFF"/>
                </a:highlight>
                <a:latin typeface="+mn-lt"/>
                <a:ea typeface="Source Sans Pro"/>
                <a:cs typeface="Source Sans Pro"/>
                <a:sym typeface="Source Sans Pro"/>
              </a:rPr>
              <a:t>Cultura</a:t>
            </a:r>
            <a:r>
              <a:rPr lang="en-US" sz="1500" dirty="0">
                <a:solidFill>
                  <a:srgbClr val="222222"/>
                </a:solidFill>
                <a:highlight>
                  <a:srgbClr val="FFFFFF"/>
                </a:highlight>
                <a:latin typeface="+mn-lt"/>
                <a:ea typeface="Source Sans Pro"/>
                <a:cs typeface="Source Sans Pro"/>
                <a:sym typeface="Source Sans Pro"/>
              </a:rPr>
              <a:t> de </a:t>
            </a:r>
            <a:r>
              <a:rPr lang="en-US" sz="1500" dirty="0" err="1">
                <a:solidFill>
                  <a:srgbClr val="222222"/>
                </a:solidFill>
                <a:highlight>
                  <a:srgbClr val="FFFFFF"/>
                </a:highlight>
                <a:latin typeface="+mn-lt"/>
                <a:ea typeface="Source Sans Pro"/>
                <a:cs typeface="Source Sans Pro"/>
                <a:sym typeface="Source Sans Pro"/>
              </a:rPr>
              <a:t>Puertorriqueña</a:t>
            </a:r>
            <a:endParaRPr lang="en-US" sz="1500" dirty="0">
              <a:solidFill>
                <a:srgbClr val="222222"/>
              </a:solidFill>
              <a:highlight>
                <a:srgbClr val="FFFFFF"/>
              </a:highlight>
              <a:latin typeface="+mn-lt"/>
              <a:ea typeface="Source Sans Pro"/>
              <a:cs typeface="Source Sans Pro"/>
              <a:sym typeface="Source Sans Pro"/>
            </a:endParaRPr>
          </a:p>
          <a:p>
            <a:pPr marL="914400" lvl="1" indent="-323850" algn="l" rtl="0">
              <a:lnSpc>
                <a:spcPct val="115000"/>
              </a:lnSpc>
              <a:spcBef>
                <a:spcPts val="0"/>
              </a:spcBef>
              <a:spcAft>
                <a:spcPts val="0"/>
              </a:spcAft>
              <a:buClr>
                <a:schemeClr val="dk1"/>
              </a:buClr>
              <a:buSzPts val="1500"/>
              <a:buFont typeface="Source Sans Pro"/>
              <a:buChar char="○"/>
            </a:pPr>
            <a:r>
              <a:rPr lang="en-US" sz="1500" dirty="0" err="1">
                <a:solidFill>
                  <a:schemeClr val="dk1"/>
                </a:solidFill>
                <a:latin typeface="+mn-lt"/>
                <a:ea typeface="Source Sans Pro"/>
                <a:cs typeface="Source Sans Pro"/>
                <a:sym typeface="Source Sans Pro"/>
              </a:rPr>
              <a:t>Archivo</a:t>
            </a:r>
            <a:r>
              <a:rPr lang="en-US" sz="1500" dirty="0">
                <a:solidFill>
                  <a:schemeClr val="dk1"/>
                </a:solidFill>
                <a:latin typeface="+mn-lt"/>
                <a:ea typeface="Source Sans Pro"/>
                <a:cs typeface="Source Sans Pro"/>
                <a:sym typeface="Source Sans Pro"/>
              </a:rPr>
              <a:t> General de Puerto Rico</a:t>
            </a:r>
            <a:endParaRPr lang="en-US" sz="1500" dirty="0">
              <a:solidFill>
                <a:srgbClr val="222222"/>
              </a:solidFill>
              <a:highlight>
                <a:srgbClr val="FFFFFF"/>
              </a:highlight>
              <a:latin typeface="+mn-lt"/>
              <a:ea typeface="Source Sans Pro"/>
              <a:cs typeface="Source Sans Pro"/>
              <a:sym typeface="Source Sans Pro"/>
            </a:endParaRPr>
          </a:p>
          <a:p>
            <a:pPr marL="457200" lvl="0" indent="-323850" algn="l" rtl="0">
              <a:spcBef>
                <a:spcPts val="0"/>
              </a:spcBef>
              <a:spcAft>
                <a:spcPts val="0"/>
              </a:spcAft>
              <a:buClr>
                <a:srgbClr val="222222"/>
              </a:buClr>
              <a:buSzPts val="1500"/>
              <a:buFont typeface="Source Sans Pro"/>
              <a:buChar char="●"/>
            </a:pPr>
            <a:r>
              <a:rPr lang="en-US" sz="1500" dirty="0">
                <a:solidFill>
                  <a:srgbClr val="222222"/>
                </a:solidFill>
                <a:latin typeface="+mn-lt"/>
                <a:ea typeface="Source Sans Pro"/>
                <a:cs typeface="Source Sans Pro"/>
                <a:sym typeface="Source Sans Pro"/>
              </a:rPr>
              <a:t>Recovering the U.S. Hispanic Literary Heritage Project</a:t>
            </a:r>
            <a:endParaRPr lang="en-US" sz="1500" dirty="0">
              <a:latin typeface="+mn-lt"/>
              <a:ea typeface="Source Sans Pro"/>
              <a:cs typeface="Source Sans Pro"/>
              <a:sym typeface="Source Sans Pro"/>
            </a:endParaRPr>
          </a:p>
          <a:p>
            <a:pPr marL="457200" lvl="0" indent="-323850" algn="l" rtl="0">
              <a:spcBef>
                <a:spcPts val="1000"/>
              </a:spcBef>
              <a:spcAft>
                <a:spcPts val="0"/>
              </a:spcAft>
              <a:buSzPts val="1500"/>
              <a:buFont typeface="Source Sans Pro"/>
              <a:buChar char="●"/>
            </a:pPr>
            <a:r>
              <a:rPr lang="en-US" sz="1500" dirty="0">
                <a:latin typeface="+mn-lt"/>
                <a:ea typeface="Source Sans Pro"/>
                <a:cs typeface="Source Sans Pro"/>
                <a:sym typeface="Source Sans Pro"/>
              </a:rPr>
              <a:t>League of United Latin American Citizens</a:t>
            </a:r>
          </a:p>
          <a:p>
            <a:pPr marL="457200" lvl="0" indent="-323850" algn="l" rtl="0">
              <a:spcBef>
                <a:spcPts val="1000"/>
              </a:spcBef>
              <a:spcAft>
                <a:spcPts val="0"/>
              </a:spcAft>
              <a:buSzPts val="1500"/>
              <a:buFont typeface="Source Sans Pro"/>
              <a:buChar char="●"/>
            </a:pPr>
            <a:r>
              <a:rPr lang="en-US" sz="1500" dirty="0">
                <a:latin typeface="+mn-lt"/>
                <a:ea typeface="Source Sans Pro"/>
                <a:cs typeface="Source Sans Pro"/>
                <a:sym typeface="Source Sans Pro"/>
              </a:rPr>
              <a:t>University of Puerto Rico</a:t>
            </a:r>
          </a:p>
          <a:p>
            <a:pPr marL="457200" lvl="0" indent="-323850" algn="l" rtl="0">
              <a:spcBef>
                <a:spcPts val="1000"/>
              </a:spcBef>
              <a:spcAft>
                <a:spcPts val="1000"/>
              </a:spcAft>
              <a:buSzPts val="1500"/>
              <a:buFont typeface="Source Sans Pro"/>
              <a:buChar char="●"/>
            </a:pPr>
            <a:r>
              <a:rPr lang="en-US" sz="1500" dirty="0">
                <a:latin typeface="+mn-lt"/>
                <a:ea typeface="Source Sans Pro"/>
                <a:cs typeface="Source Sans Pro"/>
                <a:sym typeface="Source Sans Pro"/>
              </a:rPr>
              <a:t>Center for Puerto Rican Studies Library &amp; Archive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3e62bfa5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3e62bfa5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28f8fe8d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328f8fe8d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8410668" y="6356350"/>
            <a:ext cx="2018923" cy="365125"/>
          </a:xfrm>
        </p:spPr>
        <p:txBody>
          <a:bodyPr/>
          <a:lstStyle/>
          <a:p>
            <a:r>
              <a:rPr lang="en-US" dirty="0"/>
              <a:t>January 27, 2022</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2674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57986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15314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
        <p:cNvGrpSpPr/>
        <p:nvPr/>
      </p:nvGrpSpPr>
      <p:grpSpPr>
        <a:xfrm>
          <a:off x="0" y="0"/>
          <a:ext cx="0" cy="0"/>
          <a:chOff x="0" y="0"/>
          <a:chExt cx="0" cy="0"/>
        </a:xfrm>
      </p:grpSpPr>
      <p:pic>
        <p:nvPicPr>
          <p:cNvPr id="12" name="Google Shape;12;p2" descr="Office of Innovation Power point title slide&#10;&#10;National Archives eagle logo and the Office of Innovation logo with horizontal line separating, in black on gray background. Blue horizontal bar across top. National Archives and Records Administartion in white text on top of a blue horizontal bar in the footer."/>
          <p:cNvPicPr preferRelativeResize="0"/>
          <p:nvPr/>
        </p:nvPicPr>
        <p:blipFill rotWithShape="1">
          <a:blip r:embed="rId2">
            <a:alphaModFix/>
          </a:blip>
          <a:srcRect/>
          <a:stretch/>
        </p:blipFill>
        <p:spPr>
          <a:xfrm>
            <a:off x="384" y="216"/>
            <a:ext cx="12191616" cy="6857784"/>
          </a:xfrm>
          <a:prstGeom prst="rect">
            <a:avLst/>
          </a:prstGeom>
          <a:noFill/>
          <a:ln>
            <a:noFill/>
          </a:ln>
        </p:spPr>
      </p:pic>
      <p:sp>
        <p:nvSpPr>
          <p:cNvPr id="13" name="Google Shape;13;p2"/>
          <p:cNvSpPr txBox="1">
            <a:spLocks noGrp="1"/>
          </p:cNvSpPr>
          <p:nvPr>
            <p:ph type="body" idx="1"/>
          </p:nvPr>
        </p:nvSpPr>
        <p:spPr>
          <a:xfrm>
            <a:off x="1909952" y="2654279"/>
            <a:ext cx="8372400" cy="5715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3600"/>
              <a:buFont typeface="Arial"/>
              <a:buNone/>
              <a:defRPr sz="3600" b="0" i="0" u="none" strike="noStrike" cap="none">
                <a:solidFill>
                  <a:schemeClr val="dk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body" idx="2"/>
          </p:nvPr>
        </p:nvSpPr>
        <p:spPr>
          <a:xfrm>
            <a:off x="3352989" y="3762579"/>
            <a:ext cx="5486400" cy="4476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2400"/>
              <a:buFont typeface="Arial"/>
              <a:buNone/>
              <a:defRPr sz="2400" b="0" i="0" u="none" strike="noStrike" cap="none">
                <a:solidFill>
                  <a:schemeClr val="dk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body" idx="3"/>
          </p:nvPr>
        </p:nvSpPr>
        <p:spPr>
          <a:xfrm>
            <a:off x="3352989" y="4951255"/>
            <a:ext cx="5486400" cy="3048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1400"/>
              <a:buFont typeface="Arial"/>
              <a:buNone/>
              <a:defRPr sz="1467" b="0" i="0" u="none" strike="noStrike" cap="none">
                <a:solidFill>
                  <a:schemeClr val="dk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10535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16"/>
        <p:cNvGrpSpPr/>
        <p:nvPr/>
      </p:nvGrpSpPr>
      <p:grpSpPr>
        <a:xfrm>
          <a:off x="0" y="0"/>
          <a:ext cx="0" cy="0"/>
          <a:chOff x="0" y="0"/>
          <a:chExt cx="0" cy="0"/>
        </a:xfrm>
      </p:grpSpPr>
      <p:pic>
        <p:nvPicPr>
          <p:cNvPr id="17" name="Google Shape;17;p3" descr="Office of Innovation power point text slide 1&#10;&#10;National Archives eagle logo and the Office of Innovation logo with vertical line separating, in black on gray bar in header. &quot;National Archives and Records Administration&quot; in white text in blue horizontal bar in the footer."/>
          <p:cNvPicPr preferRelativeResize="0"/>
          <p:nvPr/>
        </p:nvPicPr>
        <p:blipFill rotWithShape="1">
          <a:blip r:embed="rId2">
            <a:alphaModFix/>
          </a:blip>
          <a:srcRect/>
          <a:stretch/>
        </p:blipFill>
        <p:spPr>
          <a:xfrm>
            <a:off x="384" y="216"/>
            <a:ext cx="12191616" cy="6857784"/>
          </a:xfrm>
          <a:prstGeom prst="rect">
            <a:avLst/>
          </a:prstGeom>
          <a:noFill/>
          <a:ln>
            <a:noFill/>
          </a:ln>
        </p:spPr>
      </p:pic>
      <p:sp>
        <p:nvSpPr>
          <p:cNvPr id="18" name="Google Shape;18;p3"/>
          <p:cNvSpPr txBox="1">
            <a:spLocks noGrp="1"/>
          </p:cNvSpPr>
          <p:nvPr>
            <p:ph type="body" idx="1"/>
          </p:nvPr>
        </p:nvSpPr>
        <p:spPr>
          <a:xfrm>
            <a:off x="2957209" y="414340"/>
            <a:ext cx="9010955" cy="566737"/>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3600"/>
              <a:buFont typeface="Arial"/>
              <a:buNone/>
              <a:defRPr sz="3600" b="0" i="0" u="none" strike="noStrike" cap="none">
                <a:solidFill>
                  <a:schemeClr val="dk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9" name="Google Shape;19;p3"/>
          <p:cNvSpPr>
            <a:spLocks noGrp="1"/>
          </p:cNvSpPr>
          <p:nvPr>
            <p:ph type="pic" idx="2"/>
          </p:nvPr>
        </p:nvSpPr>
        <p:spPr>
          <a:xfrm>
            <a:off x="473077" y="1535114"/>
            <a:ext cx="5086804" cy="3787881"/>
          </a:xfrm>
          <a:prstGeom prst="rect">
            <a:avLst/>
          </a:prstGeom>
          <a:noFill/>
          <a:ln>
            <a:noFill/>
          </a:ln>
        </p:spPr>
        <p:txBody>
          <a:bodyPr spcFirstLastPara="1" wrap="square" lIns="68550" tIns="34275" rIns="68550" bIns="34275"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3"/>
          </p:nvPr>
        </p:nvSpPr>
        <p:spPr>
          <a:xfrm>
            <a:off x="6149601" y="1536828"/>
            <a:ext cx="5453063" cy="3787775"/>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9189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pic>
        <p:nvPicPr>
          <p:cNvPr id="22" name="Google Shape;22;p4" descr="Office of Innovation power point text slide 2&#10;&#10;National Archives eagle logo and the Office of Innocation logo with horizontal line separating, in black on white vertical bar on the left side. Large blue block on the right side and National Archives and Records Administration text in black on the footer.&#10;"/>
          <p:cNvPicPr preferRelativeResize="0"/>
          <p:nvPr/>
        </p:nvPicPr>
        <p:blipFill rotWithShape="1">
          <a:blip r:embed="rId2">
            <a:alphaModFix/>
          </a:blip>
          <a:srcRect/>
          <a:stretch/>
        </p:blipFill>
        <p:spPr>
          <a:xfrm>
            <a:off x="1" y="432"/>
            <a:ext cx="12191236" cy="6857569"/>
          </a:xfrm>
          <a:prstGeom prst="rect">
            <a:avLst/>
          </a:prstGeom>
          <a:noFill/>
          <a:ln>
            <a:noFill/>
          </a:ln>
        </p:spPr>
      </p:pic>
      <p:sp>
        <p:nvSpPr>
          <p:cNvPr id="23" name="Google Shape;23;p4"/>
          <p:cNvSpPr txBox="1">
            <a:spLocks noGrp="1"/>
          </p:cNvSpPr>
          <p:nvPr>
            <p:ph type="body" idx="1"/>
          </p:nvPr>
        </p:nvSpPr>
        <p:spPr>
          <a:xfrm>
            <a:off x="3609051" y="2571751"/>
            <a:ext cx="8372475" cy="5715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lt1"/>
              </a:buClr>
              <a:buSzPts val="3600"/>
              <a:buFont typeface="Arial"/>
              <a:buNone/>
              <a:defRPr sz="3600" b="0" i="0" u="none" strike="noStrike" cap="none">
                <a:solidFill>
                  <a:schemeClr val="lt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body" idx="2"/>
          </p:nvPr>
        </p:nvSpPr>
        <p:spPr>
          <a:xfrm>
            <a:off x="5052087" y="3581401"/>
            <a:ext cx="5486400" cy="447675"/>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lt1"/>
              </a:buClr>
              <a:buSzPts val="2400"/>
              <a:buFont typeface="Arial"/>
              <a:buNone/>
              <a:defRPr sz="2400" b="0" i="0" u="none" strike="noStrike" cap="none">
                <a:solidFill>
                  <a:schemeClr val="lt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body" idx="3"/>
          </p:nvPr>
        </p:nvSpPr>
        <p:spPr>
          <a:xfrm>
            <a:off x="5052087" y="4276727"/>
            <a:ext cx="5486400" cy="304800"/>
          </a:xfrm>
          <a:prstGeom prst="rect">
            <a:avLst/>
          </a:prstGeom>
          <a:noFill/>
          <a:ln>
            <a:noFill/>
          </a:ln>
        </p:spPr>
        <p:txBody>
          <a:bodyPr spcFirstLastPara="1" wrap="square" lIns="68550" tIns="34275" rIns="68550" bIns="34275" anchor="t" anchorCtr="0">
            <a:noAutofit/>
          </a:bodyPr>
          <a:lstStyle>
            <a:lvl1pPr marL="609585" marR="0" lvl="0" indent="-304792" algn="ctr">
              <a:lnSpc>
                <a:spcPct val="90000"/>
              </a:lnSpc>
              <a:spcBef>
                <a:spcPts val="1000"/>
              </a:spcBef>
              <a:spcAft>
                <a:spcPts val="0"/>
              </a:spcAft>
              <a:buClr>
                <a:schemeClr val="lt1"/>
              </a:buClr>
              <a:buSzPts val="1400"/>
              <a:buFont typeface="Arial"/>
              <a:buNone/>
              <a:defRPr sz="1467" b="0" i="0" u="none" strike="noStrike" cap="none">
                <a:solidFill>
                  <a:schemeClr val="lt1"/>
                </a:solidFill>
                <a:latin typeface="Merriweather"/>
                <a:ea typeface="Merriweather"/>
                <a:cs typeface="Merriweather"/>
                <a:sym typeface="Merriweather"/>
              </a:defRPr>
            </a:lvl1pPr>
            <a:lvl2pPr marL="1219170" marR="0" lvl="1" indent="-507987"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5771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6"/>
        <p:cNvGrpSpPr/>
        <p:nvPr/>
      </p:nvGrpSpPr>
      <p:grpSpPr>
        <a:xfrm>
          <a:off x="0" y="0"/>
          <a:ext cx="0" cy="0"/>
          <a:chOff x="0" y="0"/>
          <a:chExt cx="0" cy="0"/>
        </a:xfrm>
      </p:grpSpPr>
      <p:sp>
        <p:nvSpPr>
          <p:cNvPr id="27" name="Google Shape;27;p5"/>
          <p:cNvSpPr txBox="1">
            <a:spLocks noGrp="1"/>
          </p:cNvSpPr>
          <p:nvPr>
            <p:ph type="ctrTitle"/>
          </p:nvPr>
        </p:nvSpPr>
        <p:spPr>
          <a:xfrm>
            <a:off x="415611" y="992767"/>
            <a:ext cx="11360800" cy="2736800"/>
          </a:xfrm>
          <a:prstGeom prst="rect">
            <a:avLst/>
          </a:prstGeom>
        </p:spPr>
        <p:txBody>
          <a:bodyPr spcFirstLastPara="1" wrap="square" lIns="68550" tIns="34275" rIns="68550" bIns="3427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 name="Google Shape;28;p5"/>
          <p:cNvSpPr txBox="1">
            <a:spLocks noGrp="1"/>
          </p:cNvSpPr>
          <p:nvPr>
            <p:ph type="subTitle" idx="1"/>
          </p:nvPr>
        </p:nvSpPr>
        <p:spPr>
          <a:xfrm>
            <a:off x="415600" y="3778833"/>
            <a:ext cx="11360800" cy="1056800"/>
          </a:xfrm>
          <a:prstGeom prst="rect">
            <a:avLst/>
          </a:prstGeom>
        </p:spPr>
        <p:txBody>
          <a:bodyPr spcFirstLastPara="1" wrap="square" lIns="68550" tIns="34275" rIns="68550" bIns="34275" anchor="t" anchorCtr="0">
            <a:noAutofit/>
          </a:bodyPr>
          <a:lstStyle>
            <a:lvl1pPr lvl="0" algn="ctr" rtl="0">
              <a:lnSpc>
                <a:spcPct val="100000"/>
              </a:lnSpc>
              <a:spcBef>
                <a:spcPts val="1333"/>
              </a:spcBef>
              <a:spcAft>
                <a:spcPts val="0"/>
              </a:spcAft>
              <a:buSzPts val="2800"/>
              <a:buNone/>
              <a:defRPr sz="3733"/>
            </a:lvl1pPr>
            <a:lvl2pPr lvl="1" algn="ctr" rtl="0">
              <a:lnSpc>
                <a:spcPct val="100000"/>
              </a:lnSpc>
              <a:spcBef>
                <a:spcPts val="667"/>
              </a:spcBef>
              <a:spcAft>
                <a:spcPts val="0"/>
              </a:spcAft>
              <a:buSzPts val="2800"/>
              <a:buNone/>
              <a:defRPr sz="3733"/>
            </a:lvl2pPr>
            <a:lvl3pPr lvl="2" algn="ctr" rtl="0">
              <a:lnSpc>
                <a:spcPct val="100000"/>
              </a:lnSpc>
              <a:spcBef>
                <a:spcPts val="667"/>
              </a:spcBef>
              <a:spcAft>
                <a:spcPts val="0"/>
              </a:spcAft>
              <a:buSzPts val="2800"/>
              <a:buNone/>
              <a:defRPr sz="3733"/>
            </a:lvl3pPr>
            <a:lvl4pPr lvl="3" algn="ctr" rtl="0">
              <a:lnSpc>
                <a:spcPct val="100000"/>
              </a:lnSpc>
              <a:spcBef>
                <a:spcPts val="667"/>
              </a:spcBef>
              <a:spcAft>
                <a:spcPts val="0"/>
              </a:spcAft>
              <a:buSzPts val="2800"/>
              <a:buNone/>
              <a:defRPr sz="3733"/>
            </a:lvl4pPr>
            <a:lvl5pPr lvl="4" algn="ctr" rtl="0">
              <a:lnSpc>
                <a:spcPct val="100000"/>
              </a:lnSpc>
              <a:spcBef>
                <a:spcPts val="667"/>
              </a:spcBef>
              <a:spcAft>
                <a:spcPts val="0"/>
              </a:spcAft>
              <a:buSzPts val="2800"/>
              <a:buNone/>
              <a:defRPr sz="3733"/>
            </a:lvl5pPr>
            <a:lvl6pPr lvl="5" algn="ctr" rtl="0">
              <a:lnSpc>
                <a:spcPct val="100000"/>
              </a:lnSpc>
              <a:spcBef>
                <a:spcPts val="667"/>
              </a:spcBef>
              <a:spcAft>
                <a:spcPts val="0"/>
              </a:spcAft>
              <a:buSzPts val="2800"/>
              <a:buNone/>
              <a:defRPr sz="3733"/>
            </a:lvl6pPr>
            <a:lvl7pPr lvl="6" algn="ctr" rtl="0">
              <a:lnSpc>
                <a:spcPct val="100000"/>
              </a:lnSpc>
              <a:spcBef>
                <a:spcPts val="667"/>
              </a:spcBef>
              <a:spcAft>
                <a:spcPts val="0"/>
              </a:spcAft>
              <a:buSzPts val="2800"/>
              <a:buNone/>
              <a:defRPr sz="3733"/>
            </a:lvl7pPr>
            <a:lvl8pPr lvl="7" algn="ctr" rtl="0">
              <a:lnSpc>
                <a:spcPct val="100000"/>
              </a:lnSpc>
              <a:spcBef>
                <a:spcPts val="667"/>
              </a:spcBef>
              <a:spcAft>
                <a:spcPts val="0"/>
              </a:spcAft>
              <a:buSzPts val="2800"/>
              <a:buNone/>
              <a:defRPr sz="3733"/>
            </a:lvl8pPr>
            <a:lvl9pPr lvl="8" algn="ctr" rtl="0">
              <a:lnSpc>
                <a:spcPct val="100000"/>
              </a:lnSpc>
              <a:spcBef>
                <a:spcPts val="667"/>
              </a:spcBef>
              <a:spcAft>
                <a:spcPts val="0"/>
              </a:spcAft>
              <a:buSzPts val="2800"/>
              <a:buNone/>
              <a:defRPr sz="3733"/>
            </a:lvl9pPr>
          </a:lstStyle>
          <a:p>
            <a:endParaRPr/>
          </a:p>
        </p:txBody>
      </p:sp>
      <p:sp>
        <p:nvSpPr>
          <p:cNvPr id="29" name="Google Shape;29;p5"/>
          <p:cNvSpPr txBox="1">
            <a:spLocks noGrp="1"/>
          </p:cNvSpPr>
          <p:nvPr>
            <p:ph type="sldNum" idx="12"/>
          </p:nvPr>
        </p:nvSpPr>
        <p:spPr>
          <a:xfrm>
            <a:off x="11296611" y="6217623"/>
            <a:ext cx="731600" cy="524800"/>
          </a:xfrm>
          <a:prstGeom prst="rect">
            <a:avLst/>
          </a:prstGeom>
        </p:spPr>
        <p:txBody>
          <a:bodyPr spcFirstLastPara="1" wrap="square" lIns="68550" tIns="34275" rIns="68550"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734067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593367"/>
            <a:ext cx="11360800" cy="763600"/>
          </a:xfrm>
          <a:prstGeom prst="rect">
            <a:avLst/>
          </a:prstGeom>
        </p:spPr>
        <p:txBody>
          <a:bodyPr spcFirstLastPara="1" wrap="square" lIns="68550" tIns="34275" rIns="68550" bIns="34275"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415600" y="1536633"/>
            <a:ext cx="11360800" cy="4555200"/>
          </a:xfrm>
          <a:prstGeom prst="rect">
            <a:avLst/>
          </a:prstGeom>
        </p:spPr>
        <p:txBody>
          <a:bodyPr spcFirstLastPara="1" wrap="square" lIns="68550" tIns="34275" rIns="68550" bIns="34275" anchor="t" anchorCtr="0">
            <a:noAutofit/>
          </a:bodyPr>
          <a:lstStyle>
            <a:lvl1pPr marL="609585" lvl="0" indent="-541853" rtl="0">
              <a:spcBef>
                <a:spcPts val="1333"/>
              </a:spcBef>
              <a:spcAft>
                <a:spcPts val="0"/>
              </a:spcAft>
              <a:buSzPts val="2800"/>
              <a:buChar char="•"/>
              <a:defRPr/>
            </a:lvl1pPr>
            <a:lvl2pPr marL="1219170" lvl="1" indent="-507987" rtl="0">
              <a:spcBef>
                <a:spcPts val="667"/>
              </a:spcBef>
              <a:spcAft>
                <a:spcPts val="0"/>
              </a:spcAft>
              <a:buSzPts val="2400"/>
              <a:buChar char="•"/>
              <a:defRPr/>
            </a:lvl2pPr>
            <a:lvl3pPr marL="1828754" lvl="2" indent="-474121" rtl="0">
              <a:spcBef>
                <a:spcPts val="667"/>
              </a:spcBef>
              <a:spcAft>
                <a:spcPts val="0"/>
              </a:spcAft>
              <a:buSzPts val="2000"/>
              <a:buChar char="•"/>
              <a:defRPr/>
            </a:lvl3pPr>
            <a:lvl4pPr marL="2438339" lvl="3" indent="-457189" rtl="0">
              <a:spcBef>
                <a:spcPts val="667"/>
              </a:spcBef>
              <a:spcAft>
                <a:spcPts val="0"/>
              </a:spcAft>
              <a:buSzPts val="1800"/>
              <a:buChar char="•"/>
              <a:defRPr/>
            </a:lvl4pPr>
            <a:lvl5pPr marL="3047924" lvl="4" indent="-457189" rtl="0">
              <a:spcBef>
                <a:spcPts val="667"/>
              </a:spcBef>
              <a:spcAft>
                <a:spcPts val="0"/>
              </a:spcAft>
              <a:buSzPts val="1800"/>
              <a:buChar char="•"/>
              <a:defRPr/>
            </a:lvl5pPr>
            <a:lvl6pPr marL="3657509" lvl="5" indent="-457189" rtl="0">
              <a:spcBef>
                <a:spcPts val="667"/>
              </a:spcBef>
              <a:spcAft>
                <a:spcPts val="0"/>
              </a:spcAft>
              <a:buSzPts val="1800"/>
              <a:buChar char="•"/>
              <a:defRPr/>
            </a:lvl6pPr>
            <a:lvl7pPr marL="4267093" lvl="6" indent="-457189" rtl="0">
              <a:spcBef>
                <a:spcPts val="667"/>
              </a:spcBef>
              <a:spcAft>
                <a:spcPts val="0"/>
              </a:spcAft>
              <a:buSzPts val="1800"/>
              <a:buChar char="•"/>
              <a:defRPr/>
            </a:lvl7pPr>
            <a:lvl8pPr marL="4876678" lvl="7" indent="-457189" rtl="0">
              <a:spcBef>
                <a:spcPts val="667"/>
              </a:spcBef>
              <a:spcAft>
                <a:spcPts val="0"/>
              </a:spcAft>
              <a:buSzPts val="1800"/>
              <a:buChar char="•"/>
              <a:defRPr/>
            </a:lvl8pPr>
            <a:lvl9pPr marL="5486263" lvl="8" indent="-457189" rtl="0">
              <a:spcBef>
                <a:spcPts val="667"/>
              </a:spcBef>
              <a:spcAft>
                <a:spcPts val="0"/>
              </a:spcAft>
              <a:buSzPts val="1800"/>
              <a:buChar char="•"/>
              <a:defRPr/>
            </a:lvl9pPr>
          </a:lstStyle>
          <a:p>
            <a:endParaRPr/>
          </a:p>
        </p:txBody>
      </p:sp>
      <p:sp>
        <p:nvSpPr>
          <p:cNvPr id="33" name="Google Shape;33;p6"/>
          <p:cNvSpPr txBox="1">
            <a:spLocks noGrp="1"/>
          </p:cNvSpPr>
          <p:nvPr>
            <p:ph type="sldNum" idx="12"/>
          </p:nvPr>
        </p:nvSpPr>
        <p:spPr>
          <a:xfrm>
            <a:off x="11296611" y="6217623"/>
            <a:ext cx="731600" cy="524800"/>
          </a:xfrm>
          <a:prstGeom prst="rect">
            <a:avLst/>
          </a:prstGeom>
        </p:spPr>
        <p:txBody>
          <a:bodyPr spcFirstLastPara="1" wrap="square" lIns="68550" tIns="34275" rIns="68550"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611669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rmAutofit/>
          </a:bodyPr>
          <a:lstStyle>
            <a:lvl1pPr lvl="0" algn="ctr" rtl="0">
              <a:lnSpc>
                <a:spcPct val="100000"/>
              </a:lnSpc>
              <a:spcBef>
                <a:spcPts val="0"/>
              </a:spcBef>
              <a:spcAft>
                <a:spcPts val="0"/>
              </a:spcAft>
              <a:buClr>
                <a:srgbClr val="000000"/>
              </a:buClr>
              <a:buSzPts val="5200"/>
              <a:buFont typeface="Arial"/>
              <a:buNone/>
              <a:defRPr sz="6933"/>
            </a:lvl1pPr>
            <a:lvl2pPr lvl="1" algn="l" rtl="0">
              <a:lnSpc>
                <a:spcPct val="100000"/>
              </a:lnSpc>
              <a:spcBef>
                <a:spcPts val="0"/>
              </a:spcBef>
              <a:spcAft>
                <a:spcPts val="0"/>
              </a:spcAft>
              <a:buClr>
                <a:srgbClr val="000000"/>
              </a:buClr>
              <a:buSzPts val="1800"/>
              <a:buNone/>
              <a:defRPr/>
            </a:lvl2pPr>
            <a:lvl3pPr lvl="2" algn="l" rtl="0">
              <a:lnSpc>
                <a:spcPct val="100000"/>
              </a:lnSpc>
              <a:spcBef>
                <a:spcPts val="0"/>
              </a:spcBef>
              <a:spcAft>
                <a:spcPts val="0"/>
              </a:spcAft>
              <a:buClr>
                <a:srgbClr val="000000"/>
              </a:buClr>
              <a:buSzPts val="1800"/>
              <a:buNone/>
              <a:defRPr/>
            </a:lvl3pPr>
            <a:lvl4pPr lvl="3" algn="l" rtl="0">
              <a:lnSpc>
                <a:spcPct val="100000"/>
              </a:lnSpc>
              <a:spcBef>
                <a:spcPts val="0"/>
              </a:spcBef>
              <a:spcAft>
                <a:spcPts val="0"/>
              </a:spcAft>
              <a:buClr>
                <a:srgbClr val="000000"/>
              </a:buClr>
              <a:buSzPts val="1800"/>
              <a:buNone/>
              <a:defRPr/>
            </a:lvl4pPr>
            <a:lvl5pPr lvl="4" algn="l" rtl="0">
              <a:lnSpc>
                <a:spcPct val="100000"/>
              </a:lnSpc>
              <a:spcBef>
                <a:spcPts val="0"/>
              </a:spcBef>
              <a:spcAft>
                <a:spcPts val="0"/>
              </a:spcAft>
              <a:buClr>
                <a:srgbClr val="000000"/>
              </a:buClr>
              <a:buSzPts val="1800"/>
              <a:buNone/>
              <a:defRPr/>
            </a:lvl5pPr>
            <a:lvl6pPr lvl="5" algn="l" rtl="0">
              <a:lnSpc>
                <a:spcPct val="100000"/>
              </a:lnSpc>
              <a:spcBef>
                <a:spcPts val="0"/>
              </a:spcBef>
              <a:spcAft>
                <a:spcPts val="0"/>
              </a:spcAft>
              <a:buClr>
                <a:srgbClr val="000000"/>
              </a:buClr>
              <a:buSzPts val="1800"/>
              <a:buNone/>
              <a:defRPr/>
            </a:lvl6pPr>
            <a:lvl7pPr lvl="6" algn="l" rtl="0">
              <a:lnSpc>
                <a:spcPct val="100000"/>
              </a:lnSpc>
              <a:spcBef>
                <a:spcPts val="0"/>
              </a:spcBef>
              <a:spcAft>
                <a:spcPts val="0"/>
              </a:spcAft>
              <a:buClr>
                <a:srgbClr val="000000"/>
              </a:buClr>
              <a:buSzPts val="1800"/>
              <a:buNone/>
              <a:defRPr/>
            </a:lvl7pPr>
            <a:lvl8pPr lvl="7" algn="l" rtl="0">
              <a:lnSpc>
                <a:spcPct val="100000"/>
              </a:lnSpc>
              <a:spcBef>
                <a:spcPts val="0"/>
              </a:spcBef>
              <a:spcAft>
                <a:spcPts val="0"/>
              </a:spcAft>
              <a:buClr>
                <a:srgbClr val="000000"/>
              </a:buClr>
              <a:buSzPts val="1800"/>
              <a:buNone/>
              <a:defRPr/>
            </a:lvl8pPr>
            <a:lvl9pPr lvl="8" algn="l" rtl="0">
              <a:lnSpc>
                <a:spcPct val="100000"/>
              </a:lnSpc>
              <a:spcBef>
                <a:spcPts val="0"/>
              </a:spcBef>
              <a:spcAft>
                <a:spcPts val="0"/>
              </a:spcAft>
              <a:buClr>
                <a:srgbClr val="000000"/>
              </a:buClr>
              <a:buSzPts val="1800"/>
              <a:buNone/>
              <a:defRPr/>
            </a:lvl9pPr>
          </a:lstStyle>
          <a:p>
            <a:endParaRPr/>
          </a:p>
        </p:txBody>
      </p:sp>
      <p:sp>
        <p:nvSpPr>
          <p:cNvPr id="36" name="Google Shape;36;p7"/>
          <p:cNvSpPr txBox="1">
            <a:spLocks noGrp="1"/>
          </p:cNvSpPr>
          <p:nvPr>
            <p:ph type="body" idx="1"/>
          </p:nvPr>
        </p:nvSpPr>
        <p:spPr>
          <a:xfrm>
            <a:off x="415599" y="3778832"/>
            <a:ext cx="11360800" cy="1056800"/>
          </a:xfrm>
          <a:prstGeom prst="rect">
            <a:avLst/>
          </a:prstGeom>
          <a:noFill/>
          <a:ln>
            <a:noFill/>
          </a:ln>
        </p:spPr>
        <p:txBody>
          <a:bodyPr spcFirstLastPara="1" wrap="square" lIns="91400" tIns="91400" rIns="91400" bIns="91400" anchor="t" anchorCtr="0">
            <a:normAutofit/>
          </a:bodyPr>
          <a:lstStyle>
            <a:lvl1pPr marL="609585" lvl="0" indent="-304792" algn="ctr" rtl="0">
              <a:lnSpc>
                <a:spcPct val="100000"/>
              </a:lnSpc>
              <a:spcBef>
                <a:spcPts val="0"/>
              </a:spcBef>
              <a:spcAft>
                <a:spcPts val="0"/>
              </a:spcAft>
              <a:buClr>
                <a:srgbClr val="585858"/>
              </a:buClr>
              <a:buSzPts val="2800"/>
              <a:buFont typeface="Arial"/>
              <a:buNone/>
              <a:defRPr sz="3733"/>
            </a:lvl1pPr>
            <a:lvl2pPr marL="1219170" lvl="1" indent="-304792" algn="ctr" rtl="0">
              <a:lnSpc>
                <a:spcPct val="100000"/>
              </a:lnSpc>
              <a:spcBef>
                <a:spcPts val="0"/>
              </a:spcBef>
              <a:spcAft>
                <a:spcPts val="0"/>
              </a:spcAft>
              <a:buClr>
                <a:srgbClr val="585858"/>
              </a:buClr>
              <a:buSzPts val="2800"/>
              <a:buFont typeface="Arial"/>
              <a:buNone/>
              <a:defRPr sz="3733"/>
            </a:lvl2pPr>
            <a:lvl3pPr marL="1828754" lvl="2" indent="-304792" algn="ctr" rtl="0">
              <a:lnSpc>
                <a:spcPct val="100000"/>
              </a:lnSpc>
              <a:spcBef>
                <a:spcPts val="0"/>
              </a:spcBef>
              <a:spcAft>
                <a:spcPts val="0"/>
              </a:spcAft>
              <a:buClr>
                <a:srgbClr val="585858"/>
              </a:buClr>
              <a:buSzPts val="2800"/>
              <a:buFont typeface="Arial"/>
              <a:buNone/>
              <a:defRPr sz="3733"/>
            </a:lvl3pPr>
            <a:lvl4pPr marL="2438339" lvl="3" indent="-304792" algn="ctr" rtl="0">
              <a:lnSpc>
                <a:spcPct val="100000"/>
              </a:lnSpc>
              <a:spcBef>
                <a:spcPts val="0"/>
              </a:spcBef>
              <a:spcAft>
                <a:spcPts val="0"/>
              </a:spcAft>
              <a:buClr>
                <a:srgbClr val="585858"/>
              </a:buClr>
              <a:buSzPts val="2800"/>
              <a:buFont typeface="Arial"/>
              <a:buNone/>
              <a:defRPr sz="3733"/>
            </a:lvl4pPr>
            <a:lvl5pPr marL="3047924" lvl="4" indent="-304792" algn="ctr" rtl="0">
              <a:lnSpc>
                <a:spcPct val="100000"/>
              </a:lnSpc>
              <a:spcBef>
                <a:spcPts val="0"/>
              </a:spcBef>
              <a:spcAft>
                <a:spcPts val="0"/>
              </a:spcAft>
              <a:buClr>
                <a:srgbClr val="585858"/>
              </a:buClr>
              <a:buSzPts val="2800"/>
              <a:buFont typeface="Arial"/>
              <a:buNone/>
              <a:defRPr sz="3733"/>
            </a:lvl5pPr>
            <a:lvl6pPr marL="3657509" lvl="5" indent="-457189" algn="l" rtl="0">
              <a:lnSpc>
                <a:spcPct val="115000"/>
              </a:lnSpc>
              <a:spcBef>
                <a:spcPts val="0"/>
              </a:spcBef>
              <a:spcAft>
                <a:spcPts val="0"/>
              </a:spcAft>
              <a:buSzPts val="1800"/>
              <a:buChar char="•"/>
              <a:defRPr/>
            </a:lvl6pPr>
            <a:lvl7pPr marL="4267093" lvl="6" indent="-457189" algn="l" rtl="0">
              <a:lnSpc>
                <a:spcPct val="115000"/>
              </a:lnSpc>
              <a:spcBef>
                <a:spcPts val="0"/>
              </a:spcBef>
              <a:spcAft>
                <a:spcPts val="0"/>
              </a:spcAft>
              <a:buSzPts val="1800"/>
              <a:buChar char="•"/>
              <a:defRPr/>
            </a:lvl7pPr>
            <a:lvl8pPr marL="4876678" lvl="7" indent="-457189" algn="l" rtl="0">
              <a:lnSpc>
                <a:spcPct val="115000"/>
              </a:lnSpc>
              <a:spcBef>
                <a:spcPts val="0"/>
              </a:spcBef>
              <a:spcAft>
                <a:spcPts val="0"/>
              </a:spcAft>
              <a:buSzPts val="1800"/>
              <a:buChar char="•"/>
              <a:defRPr/>
            </a:lvl8pPr>
            <a:lvl9pPr marL="5486263" lvl="8" indent="-457189" algn="l" rtl="0">
              <a:lnSpc>
                <a:spcPct val="115000"/>
              </a:lnSpc>
              <a:spcBef>
                <a:spcPts val="0"/>
              </a:spcBef>
              <a:spcAft>
                <a:spcPts val="0"/>
              </a:spcAft>
              <a:buSzPts val="1800"/>
              <a:buChar char="•"/>
              <a:defRPr/>
            </a:lvl9pPr>
          </a:lstStyle>
          <a:p>
            <a:endParaRPr/>
          </a:p>
        </p:txBody>
      </p:sp>
      <p:sp>
        <p:nvSpPr>
          <p:cNvPr id="37" name="Google Shape;37;p7"/>
          <p:cNvSpPr txBox="1">
            <a:spLocks noGrp="1"/>
          </p:cNvSpPr>
          <p:nvPr>
            <p:ph type="sldNum" idx="12"/>
          </p:nvPr>
        </p:nvSpPr>
        <p:spPr>
          <a:xfrm>
            <a:off x="11579127" y="6319972"/>
            <a:ext cx="449200" cy="389706"/>
          </a:xfrm>
          <a:prstGeom prst="rect">
            <a:avLst/>
          </a:prstGeom>
          <a:noFill/>
          <a:ln>
            <a:noFill/>
          </a:ln>
        </p:spPr>
        <p:txBody>
          <a:bodyPr spcFirstLastPara="1" wrap="square" lIns="91400" tIns="91400" rIns="91400" bIns="91400" anchor="ctr" anchorCtr="0">
            <a:spAutoFit/>
          </a:bodyPr>
          <a:lstStyle>
            <a:lvl1pPr marL="0" lvl="0" indent="0" algn="r" rtl="0">
              <a:lnSpc>
                <a:spcPct val="100000"/>
              </a:lnSpc>
              <a:spcBef>
                <a:spcPts val="0"/>
              </a:spcBef>
              <a:spcAft>
                <a:spcPts val="0"/>
              </a:spcAft>
              <a:buClr>
                <a:srgbClr val="585858"/>
              </a:buClr>
              <a:buSzPts val="1000"/>
              <a:buFont typeface="Arial"/>
              <a:buNone/>
              <a:defRPr sz="1333">
                <a:solidFill>
                  <a:srgbClr val="585858"/>
                </a:solidFill>
              </a:defRPr>
            </a:lvl1pPr>
            <a:lvl2pPr marL="0" lvl="1" indent="0" algn="r" rtl="0">
              <a:lnSpc>
                <a:spcPct val="100000"/>
              </a:lnSpc>
              <a:spcBef>
                <a:spcPts val="0"/>
              </a:spcBef>
              <a:spcAft>
                <a:spcPts val="0"/>
              </a:spcAft>
              <a:buClr>
                <a:srgbClr val="585858"/>
              </a:buClr>
              <a:buSzPts val="1000"/>
              <a:buFont typeface="Arial"/>
              <a:buNone/>
              <a:defRPr sz="1333">
                <a:solidFill>
                  <a:srgbClr val="585858"/>
                </a:solidFill>
              </a:defRPr>
            </a:lvl2pPr>
            <a:lvl3pPr marL="0" lvl="2" indent="0" algn="r" rtl="0">
              <a:lnSpc>
                <a:spcPct val="100000"/>
              </a:lnSpc>
              <a:spcBef>
                <a:spcPts val="0"/>
              </a:spcBef>
              <a:spcAft>
                <a:spcPts val="0"/>
              </a:spcAft>
              <a:buClr>
                <a:srgbClr val="585858"/>
              </a:buClr>
              <a:buSzPts val="1000"/>
              <a:buFont typeface="Arial"/>
              <a:buNone/>
              <a:defRPr sz="1333">
                <a:solidFill>
                  <a:srgbClr val="585858"/>
                </a:solidFill>
              </a:defRPr>
            </a:lvl3pPr>
            <a:lvl4pPr marL="0" lvl="3" indent="0" algn="r" rtl="0">
              <a:lnSpc>
                <a:spcPct val="100000"/>
              </a:lnSpc>
              <a:spcBef>
                <a:spcPts val="0"/>
              </a:spcBef>
              <a:spcAft>
                <a:spcPts val="0"/>
              </a:spcAft>
              <a:buClr>
                <a:srgbClr val="585858"/>
              </a:buClr>
              <a:buSzPts val="1000"/>
              <a:buFont typeface="Arial"/>
              <a:buNone/>
              <a:defRPr sz="1333">
                <a:solidFill>
                  <a:srgbClr val="585858"/>
                </a:solidFill>
              </a:defRPr>
            </a:lvl4pPr>
            <a:lvl5pPr marL="0" lvl="4" indent="0" algn="r" rtl="0">
              <a:lnSpc>
                <a:spcPct val="100000"/>
              </a:lnSpc>
              <a:spcBef>
                <a:spcPts val="0"/>
              </a:spcBef>
              <a:spcAft>
                <a:spcPts val="0"/>
              </a:spcAft>
              <a:buClr>
                <a:srgbClr val="585858"/>
              </a:buClr>
              <a:buSzPts val="1000"/>
              <a:buFont typeface="Arial"/>
              <a:buNone/>
              <a:defRPr sz="1333">
                <a:solidFill>
                  <a:srgbClr val="585858"/>
                </a:solidFill>
              </a:defRPr>
            </a:lvl5pPr>
            <a:lvl6pPr marL="0" lvl="5" indent="0" algn="r" rtl="0">
              <a:lnSpc>
                <a:spcPct val="100000"/>
              </a:lnSpc>
              <a:spcBef>
                <a:spcPts val="0"/>
              </a:spcBef>
              <a:spcAft>
                <a:spcPts val="0"/>
              </a:spcAft>
              <a:buClr>
                <a:srgbClr val="585858"/>
              </a:buClr>
              <a:buSzPts val="1000"/>
              <a:buFont typeface="Arial"/>
              <a:buNone/>
              <a:defRPr sz="1333">
                <a:solidFill>
                  <a:srgbClr val="585858"/>
                </a:solidFill>
              </a:defRPr>
            </a:lvl6pPr>
            <a:lvl7pPr marL="0" lvl="6" indent="0" algn="r" rtl="0">
              <a:lnSpc>
                <a:spcPct val="100000"/>
              </a:lnSpc>
              <a:spcBef>
                <a:spcPts val="0"/>
              </a:spcBef>
              <a:spcAft>
                <a:spcPts val="0"/>
              </a:spcAft>
              <a:buClr>
                <a:srgbClr val="585858"/>
              </a:buClr>
              <a:buSzPts val="1000"/>
              <a:buFont typeface="Arial"/>
              <a:buNone/>
              <a:defRPr sz="1333">
                <a:solidFill>
                  <a:srgbClr val="585858"/>
                </a:solidFill>
              </a:defRPr>
            </a:lvl7pPr>
            <a:lvl8pPr marL="0" lvl="7" indent="0" algn="r" rtl="0">
              <a:lnSpc>
                <a:spcPct val="100000"/>
              </a:lnSpc>
              <a:spcBef>
                <a:spcPts val="0"/>
              </a:spcBef>
              <a:spcAft>
                <a:spcPts val="0"/>
              </a:spcAft>
              <a:buClr>
                <a:srgbClr val="585858"/>
              </a:buClr>
              <a:buSzPts val="1000"/>
              <a:buFont typeface="Arial"/>
              <a:buNone/>
              <a:defRPr sz="1333">
                <a:solidFill>
                  <a:srgbClr val="585858"/>
                </a:solidFill>
              </a:defRPr>
            </a:lvl8pPr>
            <a:lvl9pPr marL="0" lvl="8" indent="0" algn="r" rtl="0">
              <a:lnSpc>
                <a:spcPct val="100000"/>
              </a:lnSpc>
              <a:spcBef>
                <a:spcPts val="0"/>
              </a:spcBef>
              <a:spcAft>
                <a:spcPts val="0"/>
              </a:spcAft>
              <a:buClr>
                <a:srgbClr val="585858"/>
              </a:buClr>
              <a:buSzPts val="1000"/>
              <a:buFont typeface="Arial"/>
              <a:buNone/>
              <a:defRPr sz="1333">
                <a:solidFill>
                  <a:srgbClr val="585858"/>
                </a:solidFill>
              </a:defRPr>
            </a:lvl9pPr>
          </a:lstStyle>
          <a:p>
            <a:fld id="{00000000-1234-1234-1234-123412341234}" type="slidenum">
              <a:rPr lang="uk-UA" smtClean="0"/>
              <a:pPr/>
              <a:t>‹#›</a:t>
            </a:fld>
            <a:endParaRPr lang="uk-UA" sz="1200">
              <a:solidFill>
                <a:srgbClr val="888888"/>
              </a:solidFill>
            </a:endParaRPr>
          </a:p>
        </p:txBody>
      </p:sp>
    </p:spTree>
    <p:extLst>
      <p:ext uri="{BB962C8B-B14F-4D97-AF65-F5344CB8AC3E}">
        <p14:creationId xmlns:p14="http://schemas.microsoft.com/office/powerpoint/2010/main" val="3810515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ational Archives Generic 16-9 title slide option #2">
  <p:cSld name="National Archives Generic 16-9 title slide option #2">
    <p:spTree>
      <p:nvGrpSpPr>
        <p:cNvPr id="1" name="Shape 38"/>
        <p:cNvGrpSpPr/>
        <p:nvPr/>
      </p:nvGrpSpPr>
      <p:grpSpPr>
        <a:xfrm>
          <a:off x="0" y="0"/>
          <a:ext cx="0" cy="0"/>
          <a:chOff x="0" y="0"/>
          <a:chExt cx="0" cy="0"/>
        </a:xfrm>
      </p:grpSpPr>
      <p:pic>
        <p:nvPicPr>
          <p:cNvPr id="39" name="Google Shape;39;p8" descr="National Archives power point graphic page 2" title="National Archives power point graphic page 2"/>
          <p:cNvPicPr preferRelativeResize="0"/>
          <p:nvPr/>
        </p:nvPicPr>
        <p:blipFill rotWithShape="1">
          <a:blip r:embed="rId2">
            <a:alphaModFix/>
          </a:blip>
          <a:srcRect/>
          <a:stretch/>
        </p:blipFill>
        <p:spPr>
          <a:xfrm>
            <a:off x="0" y="2"/>
            <a:ext cx="12192000" cy="6857983"/>
          </a:xfrm>
          <a:prstGeom prst="rect">
            <a:avLst/>
          </a:prstGeom>
          <a:noFill/>
          <a:ln>
            <a:noFill/>
          </a:ln>
        </p:spPr>
      </p:pic>
      <p:sp>
        <p:nvSpPr>
          <p:cNvPr id="40" name="Google Shape;40;p8"/>
          <p:cNvSpPr txBox="1"/>
          <p:nvPr/>
        </p:nvSpPr>
        <p:spPr>
          <a:xfrm>
            <a:off x="11282400" y="6291700"/>
            <a:ext cx="909600" cy="482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uk-UA" sz="1333" b="0" i="0" u="none" strike="noStrike" cap="none">
                <a:solidFill>
                  <a:srgbClr val="FFFFFF"/>
                </a:solidFill>
                <a:latin typeface="Merriweather"/>
                <a:ea typeface="Merriweather"/>
                <a:cs typeface="Merriweather"/>
                <a:sym typeface="Merriweather"/>
              </a:rPr>
              <a:pPr marL="0" marR="0" lvl="0" indent="0" algn="ctr" rtl="0">
                <a:lnSpc>
                  <a:spcPct val="100000"/>
                </a:lnSpc>
                <a:spcBef>
                  <a:spcPts val="0"/>
                </a:spcBef>
                <a:spcAft>
                  <a:spcPts val="0"/>
                </a:spcAft>
                <a:buClr>
                  <a:srgbClr val="000000"/>
                </a:buClr>
                <a:buSzPts val="1000"/>
                <a:buFont typeface="Arial"/>
                <a:buNone/>
              </a:pPr>
              <a:t>‹#›</a:t>
            </a:fld>
            <a:endParaRPr sz="1333" b="0" i="0" u="none" strike="noStrike" cap="none">
              <a:solidFill>
                <a:srgbClr val="FFFFFF"/>
              </a:solidFill>
              <a:latin typeface="Merriweather"/>
              <a:ea typeface="Merriweather"/>
              <a:cs typeface="Merriweather"/>
              <a:sym typeface="Merriweather"/>
            </a:endParaRPr>
          </a:p>
        </p:txBody>
      </p:sp>
    </p:spTree>
    <p:extLst>
      <p:ext uri="{BB962C8B-B14F-4D97-AF65-F5344CB8AC3E}">
        <p14:creationId xmlns:p14="http://schemas.microsoft.com/office/powerpoint/2010/main" val="121342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467"/>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43" name="Google Shape;43;p9"/>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sz="1467"/>
            </a:lvl1pPr>
            <a:lvl2pPr marL="1219170" lvl="1" indent="-423323" algn="l">
              <a:lnSpc>
                <a:spcPct val="90000"/>
              </a:lnSpc>
              <a:spcBef>
                <a:spcPts val="533"/>
              </a:spcBef>
              <a:spcAft>
                <a:spcPts val="0"/>
              </a:spcAft>
              <a:buClr>
                <a:schemeClr val="dk1"/>
              </a:buClr>
              <a:buSzPts val="1400"/>
              <a:buChar char="•"/>
              <a:defRPr sz="1467"/>
            </a:lvl2pPr>
            <a:lvl3pPr marL="1828754" lvl="2" indent="-423323" algn="l">
              <a:lnSpc>
                <a:spcPct val="90000"/>
              </a:lnSpc>
              <a:spcBef>
                <a:spcPts val="533"/>
              </a:spcBef>
              <a:spcAft>
                <a:spcPts val="0"/>
              </a:spcAft>
              <a:buClr>
                <a:schemeClr val="dk1"/>
              </a:buClr>
              <a:buSzPts val="1400"/>
              <a:buChar char="•"/>
              <a:defRPr sz="1467"/>
            </a:lvl3pPr>
            <a:lvl4pPr marL="2438339" lvl="3" indent="-423323" algn="l">
              <a:lnSpc>
                <a:spcPct val="90000"/>
              </a:lnSpc>
              <a:spcBef>
                <a:spcPts val="533"/>
              </a:spcBef>
              <a:spcAft>
                <a:spcPts val="0"/>
              </a:spcAft>
              <a:buClr>
                <a:schemeClr val="dk1"/>
              </a:buClr>
              <a:buSzPts val="1400"/>
              <a:buChar char="•"/>
              <a:defRPr sz="1467"/>
            </a:lvl4pPr>
            <a:lvl5pPr marL="3047924" lvl="4" indent="-423323" algn="l">
              <a:lnSpc>
                <a:spcPct val="90000"/>
              </a:lnSpc>
              <a:spcBef>
                <a:spcPts val="533"/>
              </a:spcBef>
              <a:spcAft>
                <a:spcPts val="0"/>
              </a:spcAft>
              <a:buClr>
                <a:schemeClr val="dk1"/>
              </a:buClr>
              <a:buSzPts val="1400"/>
              <a:buChar char="•"/>
              <a:defRPr sz="1467"/>
            </a:lvl5pPr>
            <a:lvl6pPr marL="3657509" lvl="5" indent="-423323" algn="l">
              <a:lnSpc>
                <a:spcPct val="90000"/>
              </a:lnSpc>
              <a:spcBef>
                <a:spcPts val="533"/>
              </a:spcBef>
              <a:spcAft>
                <a:spcPts val="0"/>
              </a:spcAft>
              <a:buClr>
                <a:schemeClr val="dk1"/>
              </a:buClr>
              <a:buSzPts val="1400"/>
              <a:buChar char="•"/>
              <a:defRPr sz="1467"/>
            </a:lvl6pPr>
            <a:lvl7pPr marL="4267093" lvl="6" indent="-423323" algn="l">
              <a:lnSpc>
                <a:spcPct val="90000"/>
              </a:lnSpc>
              <a:spcBef>
                <a:spcPts val="533"/>
              </a:spcBef>
              <a:spcAft>
                <a:spcPts val="0"/>
              </a:spcAft>
              <a:buClr>
                <a:schemeClr val="dk1"/>
              </a:buClr>
              <a:buSzPts val="1400"/>
              <a:buChar char="•"/>
              <a:defRPr sz="1467"/>
            </a:lvl7pPr>
            <a:lvl8pPr marL="4876678" lvl="7" indent="-423323" algn="l">
              <a:lnSpc>
                <a:spcPct val="90000"/>
              </a:lnSpc>
              <a:spcBef>
                <a:spcPts val="533"/>
              </a:spcBef>
              <a:spcAft>
                <a:spcPts val="0"/>
              </a:spcAft>
              <a:buClr>
                <a:schemeClr val="dk1"/>
              </a:buClr>
              <a:buSzPts val="1400"/>
              <a:buChar char="•"/>
              <a:defRPr sz="1467"/>
            </a:lvl8pPr>
            <a:lvl9pPr marL="5486263" lvl="8" indent="-423323" algn="l">
              <a:lnSpc>
                <a:spcPct val="90000"/>
              </a:lnSpc>
              <a:spcBef>
                <a:spcPts val="533"/>
              </a:spcBef>
              <a:spcAft>
                <a:spcPts val="0"/>
              </a:spcAft>
              <a:buClr>
                <a:schemeClr val="dk1"/>
              </a:buClr>
              <a:buSzPts val="1400"/>
              <a:buChar char="•"/>
              <a:defRPr sz="1467"/>
            </a:lvl9pPr>
          </a:lstStyle>
          <a:p>
            <a:endParaRPr/>
          </a:p>
        </p:txBody>
      </p:sp>
      <p:sp>
        <p:nvSpPr>
          <p:cNvPr id="44" name="Google Shape;44;p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45" name="Google Shape;45;p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46" name="Google Shape;46;p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67"/>
            </a:lvl1pPr>
            <a:lvl2pPr marL="0" lvl="1" indent="0" algn="r">
              <a:spcBef>
                <a:spcPts val="0"/>
              </a:spcBef>
              <a:buNone/>
              <a:defRPr sz="1467"/>
            </a:lvl2pPr>
            <a:lvl3pPr marL="0" lvl="2" indent="0" algn="r">
              <a:spcBef>
                <a:spcPts val="0"/>
              </a:spcBef>
              <a:buNone/>
              <a:defRPr sz="1467"/>
            </a:lvl3pPr>
            <a:lvl4pPr marL="0" lvl="3" indent="0" algn="r">
              <a:spcBef>
                <a:spcPts val="0"/>
              </a:spcBef>
              <a:buNone/>
              <a:defRPr sz="1467"/>
            </a:lvl4pPr>
            <a:lvl5pPr marL="0" lvl="4" indent="0" algn="r">
              <a:spcBef>
                <a:spcPts val="0"/>
              </a:spcBef>
              <a:buNone/>
              <a:defRPr sz="1467"/>
            </a:lvl5pPr>
            <a:lvl6pPr marL="0" lvl="5" indent="0" algn="r">
              <a:spcBef>
                <a:spcPts val="0"/>
              </a:spcBef>
              <a:buNone/>
              <a:defRPr sz="1467"/>
            </a:lvl6pPr>
            <a:lvl7pPr marL="0" lvl="6" indent="0" algn="r">
              <a:spcBef>
                <a:spcPts val="0"/>
              </a:spcBef>
              <a:buNone/>
              <a:defRPr sz="1467"/>
            </a:lvl7pPr>
            <a:lvl8pPr marL="0" lvl="7" indent="0" algn="r">
              <a:spcBef>
                <a:spcPts val="0"/>
              </a:spcBef>
              <a:buNone/>
              <a:defRPr sz="1467"/>
            </a:lvl8pPr>
            <a:lvl9pPr marL="0" lvl="8" indent="0" algn="r">
              <a:spcBef>
                <a:spcPts val="0"/>
              </a:spcBef>
              <a:buNone/>
              <a:defRPr sz="1467"/>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24010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r>
              <a:rPr lang="en-US" dirty="0"/>
              <a:t>October 1, 2020    </a:t>
            </a:r>
          </a:p>
        </p:txBody>
      </p:sp>
    </p:spTree>
    <p:extLst>
      <p:ext uri="{BB962C8B-B14F-4D97-AF65-F5344CB8AC3E}">
        <p14:creationId xmlns:p14="http://schemas.microsoft.com/office/powerpoint/2010/main" val="3006733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49" name="Google Shape;49;p1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50" name="Google Shape;50;p1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67"/>
            </a:lvl1pPr>
            <a:lvl2pPr marL="0" lvl="1" indent="0" algn="r">
              <a:spcBef>
                <a:spcPts val="0"/>
              </a:spcBef>
              <a:buNone/>
              <a:defRPr sz="1467"/>
            </a:lvl2pPr>
            <a:lvl3pPr marL="0" lvl="2" indent="0" algn="r">
              <a:spcBef>
                <a:spcPts val="0"/>
              </a:spcBef>
              <a:buNone/>
              <a:defRPr sz="1467"/>
            </a:lvl3pPr>
            <a:lvl4pPr marL="0" lvl="3" indent="0" algn="r">
              <a:spcBef>
                <a:spcPts val="0"/>
              </a:spcBef>
              <a:buNone/>
              <a:defRPr sz="1467"/>
            </a:lvl4pPr>
            <a:lvl5pPr marL="0" lvl="4" indent="0" algn="r">
              <a:spcBef>
                <a:spcPts val="0"/>
              </a:spcBef>
              <a:buNone/>
              <a:defRPr sz="1467"/>
            </a:lvl5pPr>
            <a:lvl6pPr marL="0" lvl="5" indent="0" algn="r">
              <a:spcBef>
                <a:spcPts val="0"/>
              </a:spcBef>
              <a:buNone/>
              <a:defRPr sz="1467"/>
            </a:lvl6pPr>
            <a:lvl7pPr marL="0" lvl="6" indent="0" algn="r">
              <a:spcBef>
                <a:spcPts val="0"/>
              </a:spcBef>
              <a:buNone/>
              <a:defRPr sz="1467"/>
            </a:lvl7pPr>
            <a:lvl8pPr marL="0" lvl="7" indent="0" algn="r">
              <a:spcBef>
                <a:spcPts val="0"/>
              </a:spcBef>
              <a:buNone/>
              <a:defRPr sz="1467"/>
            </a:lvl8pPr>
            <a:lvl9pPr marL="0" lvl="8" indent="0" algn="r">
              <a:spcBef>
                <a:spcPts val="0"/>
              </a:spcBef>
              <a:buNone/>
              <a:defRPr sz="1467"/>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673538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53" name="Google Shape;53;p11"/>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54" name="Google Shape;54;p1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55" name="Google Shape;55;p1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56" name="Google Shape;56;p1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67"/>
            </a:lvl1pPr>
            <a:lvl2pPr marL="0" lvl="1" indent="0" algn="r">
              <a:spcBef>
                <a:spcPts val="0"/>
              </a:spcBef>
              <a:buNone/>
              <a:defRPr sz="1467"/>
            </a:lvl2pPr>
            <a:lvl3pPr marL="0" lvl="2" indent="0" algn="r">
              <a:spcBef>
                <a:spcPts val="0"/>
              </a:spcBef>
              <a:buNone/>
              <a:defRPr sz="1467"/>
            </a:lvl3pPr>
            <a:lvl4pPr marL="0" lvl="3" indent="0" algn="r">
              <a:spcBef>
                <a:spcPts val="0"/>
              </a:spcBef>
              <a:buNone/>
              <a:defRPr sz="1467"/>
            </a:lvl4pPr>
            <a:lvl5pPr marL="0" lvl="4" indent="0" algn="r">
              <a:spcBef>
                <a:spcPts val="0"/>
              </a:spcBef>
              <a:buNone/>
              <a:defRPr sz="1467"/>
            </a:lvl5pPr>
            <a:lvl6pPr marL="0" lvl="5" indent="0" algn="r">
              <a:spcBef>
                <a:spcPts val="0"/>
              </a:spcBef>
              <a:buNone/>
              <a:defRPr sz="1467"/>
            </a:lvl6pPr>
            <a:lvl7pPr marL="0" lvl="6" indent="0" algn="r">
              <a:spcBef>
                <a:spcPts val="0"/>
              </a:spcBef>
              <a:buNone/>
              <a:defRPr sz="1467"/>
            </a:lvl7pPr>
            <a:lvl8pPr marL="0" lvl="7" indent="0" algn="r">
              <a:spcBef>
                <a:spcPts val="0"/>
              </a:spcBef>
              <a:buNone/>
              <a:defRPr sz="1467"/>
            </a:lvl8pPr>
            <a:lvl9pPr marL="0" lvl="8" indent="0" algn="r">
              <a:spcBef>
                <a:spcPts val="0"/>
              </a:spcBef>
              <a:buNone/>
              <a:defRPr sz="1467"/>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18994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ational Archives Generic 16-9 title slide option #1">
  <p:cSld name="National Archives Generic 16-9 title slide option #1">
    <p:spTree>
      <p:nvGrpSpPr>
        <p:cNvPr id="1" name="Shape 57"/>
        <p:cNvGrpSpPr/>
        <p:nvPr/>
      </p:nvGrpSpPr>
      <p:grpSpPr>
        <a:xfrm>
          <a:off x="0" y="0"/>
          <a:ext cx="0" cy="0"/>
          <a:chOff x="0" y="0"/>
          <a:chExt cx="0" cy="0"/>
        </a:xfrm>
      </p:grpSpPr>
      <p:pic>
        <p:nvPicPr>
          <p:cNvPr id="58" name="Google Shape;58;p12" descr="National Archives power point graphic page 1" title="National Archives power point graphic page 1"/>
          <p:cNvPicPr preferRelativeResize="0"/>
          <p:nvPr/>
        </p:nvPicPr>
        <p:blipFill rotWithShape="1">
          <a:blip r:embed="rId2">
            <a:alphaModFix/>
          </a:blip>
          <a:srcRect/>
          <a:stretch/>
        </p:blipFill>
        <p:spPr>
          <a:xfrm>
            <a:off x="0" y="0"/>
            <a:ext cx="12192024" cy="6858000"/>
          </a:xfrm>
          <a:prstGeom prst="rect">
            <a:avLst/>
          </a:prstGeom>
          <a:noFill/>
          <a:ln>
            <a:noFill/>
          </a:ln>
        </p:spPr>
      </p:pic>
      <p:sp>
        <p:nvSpPr>
          <p:cNvPr id="59" name="Google Shape;59;p12"/>
          <p:cNvSpPr txBox="1"/>
          <p:nvPr/>
        </p:nvSpPr>
        <p:spPr>
          <a:xfrm>
            <a:off x="11594033" y="6246367"/>
            <a:ext cx="385600" cy="4080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uk-UA" sz="1333" b="0" i="0" u="none" strike="noStrike" cap="none">
                <a:solidFill>
                  <a:srgbClr val="595959"/>
                </a:solidFill>
                <a:latin typeface="Merriweather"/>
                <a:ea typeface="Merriweather"/>
                <a:cs typeface="Merriweather"/>
                <a:sym typeface="Merriweather"/>
              </a:rPr>
              <a:pPr marL="0" marR="0" lvl="0" indent="0" algn="r" rtl="0">
                <a:lnSpc>
                  <a:spcPct val="100000"/>
                </a:lnSpc>
                <a:spcBef>
                  <a:spcPts val="0"/>
                </a:spcBef>
                <a:spcAft>
                  <a:spcPts val="0"/>
                </a:spcAft>
                <a:buClr>
                  <a:srgbClr val="000000"/>
                </a:buClr>
                <a:buSzPts val="1000"/>
                <a:buFont typeface="Arial"/>
                <a:buNone/>
              </a:pPr>
              <a:t>‹#›</a:t>
            </a:fld>
            <a:endParaRPr sz="1333" b="0" i="0" u="none" strike="noStrike" cap="none">
              <a:solidFill>
                <a:srgbClr val="595959"/>
              </a:solidFill>
              <a:latin typeface="Merriweather"/>
              <a:ea typeface="Merriweather"/>
              <a:cs typeface="Merriweather"/>
              <a:sym typeface="Merriweather"/>
            </a:endParaRPr>
          </a:p>
        </p:txBody>
      </p:sp>
    </p:spTree>
    <p:extLst>
      <p:ext uri="{BB962C8B-B14F-4D97-AF65-F5344CB8AC3E}">
        <p14:creationId xmlns:p14="http://schemas.microsoft.com/office/powerpoint/2010/main" val="1965360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tional Archives Generic 16-9 title slide option #2 1">
  <p:cSld name="National Archives Generic 16-9 title slide option #2 1">
    <p:spTree>
      <p:nvGrpSpPr>
        <p:cNvPr id="1" name="Shape 60"/>
        <p:cNvGrpSpPr/>
        <p:nvPr/>
      </p:nvGrpSpPr>
      <p:grpSpPr>
        <a:xfrm>
          <a:off x="0" y="0"/>
          <a:ext cx="0" cy="0"/>
          <a:chOff x="0" y="0"/>
          <a:chExt cx="0" cy="0"/>
        </a:xfrm>
      </p:grpSpPr>
      <p:pic>
        <p:nvPicPr>
          <p:cNvPr id="61" name="Google Shape;61;p13" descr="National Archives power point graphic page 2" title="National Archives power point graphic page 2"/>
          <p:cNvPicPr preferRelativeResize="0"/>
          <p:nvPr/>
        </p:nvPicPr>
        <p:blipFill rotWithShape="1">
          <a:blip r:embed="rId2">
            <a:alphaModFix/>
          </a:blip>
          <a:srcRect/>
          <a:stretch/>
        </p:blipFill>
        <p:spPr>
          <a:xfrm>
            <a:off x="0" y="1"/>
            <a:ext cx="12192000" cy="6857983"/>
          </a:xfrm>
          <a:prstGeom prst="rect">
            <a:avLst/>
          </a:prstGeom>
          <a:noFill/>
          <a:ln>
            <a:noFill/>
          </a:ln>
        </p:spPr>
      </p:pic>
      <p:sp>
        <p:nvSpPr>
          <p:cNvPr id="62" name="Google Shape;62;p13"/>
          <p:cNvSpPr txBox="1"/>
          <p:nvPr/>
        </p:nvSpPr>
        <p:spPr>
          <a:xfrm>
            <a:off x="11282400" y="6291700"/>
            <a:ext cx="909600" cy="482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uk-UA" sz="1333" b="0" i="0" u="none" strike="noStrike" cap="none">
                <a:solidFill>
                  <a:srgbClr val="FFFFFF"/>
                </a:solidFill>
                <a:latin typeface="Merriweather"/>
                <a:ea typeface="Merriweather"/>
                <a:cs typeface="Merriweather"/>
                <a:sym typeface="Merriweather"/>
              </a:rPr>
              <a:pPr marL="0" marR="0" lvl="0" indent="0" algn="ctr" rtl="0">
                <a:lnSpc>
                  <a:spcPct val="100000"/>
                </a:lnSpc>
                <a:spcBef>
                  <a:spcPts val="0"/>
                </a:spcBef>
                <a:spcAft>
                  <a:spcPts val="0"/>
                </a:spcAft>
                <a:buClr>
                  <a:srgbClr val="000000"/>
                </a:buClr>
                <a:buSzPts val="1000"/>
                <a:buFont typeface="Arial"/>
                <a:buNone/>
              </a:pPr>
              <a:t>‹#›</a:t>
            </a:fld>
            <a:endParaRPr sz="1333" b="0" i="0" u="none" strike="noStrike" cap="none">
              <a:solidFill>
                <a:srgbClr val="FFFFFF"/>
              </a:solidFill>
              <a:latin typeface="Merriweather"/>
              <a:ea typeface="Merriweather"/>
              <a:cs typeface="Merriweather"/>
              <a:sym typeface="Merriweather"/>
            </a:endParaRPr>
          </a:p>
        </p:txBody>
      </p:sp>
    </p:spTree>
    <p:extLst>
      <p:ext uri="{BB962C8B-B14F-4D97-AF65-F5344CB8AC3E}">
        <p14:creationId xmlns:p14="http://schemas.microsoft.com/office/powerpoint/2010/main" val="2981285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3">
  <p:cSld name="Slide 3">
    <p:spTree>
      <p:nvGrpSpPr>
        <p:cNvPr id="1" name="Shape 63"/>
        <p:cNvGrpSpPr/>
        <p:nvPr/>
      </p:nvGrpSpPr>
      <p:grpSpPr>
        <a:xfrm>
          <a:off x="0" y="0"/>
          <a:ext cx="0" cy="0"/>
          <a:chOff x="0" y="0"/>
          <a:chExt cx="0" cy="0"/>
        </a:xfrm>
      </p:grpSpPr>
      <p:pic>
        <p:nvPicPr>
          <p:cNvPr id="64" name="Google Shape;64;p14" descr="National Archives eagle logo in white with &quot;Office of Innovation&quot; separated by a horizontal line, centered in a vertical blue rectangle to the left. “National Archives and Records Administration” in blue text centered in the footer. " title="Office of Innovation Presentation Text Slide 2"/>
          <p:cNvPicPr preferRelativeResize="0"/>
          <p:nvPr/>
        </p:nvPicPr>
        <p:blipFill rotWithShape="1">
          <a:blip r:embed="rId2">
            <a:alphaModFix/>
          </a:blip>
          <a:srcRect/>
          <a:stretch/>
        </p:blipFill>
        <p:spPr>
          <a:xfrm>
            <a:off x="764" y="429"/>
            <a:ext cx="12191232" cy="6857568"/>
          </a:xfrm>
          <a:prstGeom prst="rect">
            <a:avLst/>
          </a:prstGeom>
          <a:noFill/>
          <a:ln>
            <a:noFill/>
          </a:ln>
        </p:spPr>
      </p:pic>
      <p:sp>
        <p:nvSpPr>
          <p:cNvPr id="65" name="Google Shape;65;p14"/>
          <p:cNvSpPr txBox="1">
            <a:spLocks noGrp="1"/>
          </p:cNvSpPr>
          <p:nvPr>
            <p:ph type="body" idx="1"/>
          </p:nvPr>
        </p:nvSpPr>
        <p:spPr>
          <a:xfrm>
            <a:off x="3962400" y="487333"/>
            <a:ext cx="7680800" cy="755200"/>
          </a:xfrm>
          <a:prstGeom prst="rect">
            <a:avLst/>
          </a:prstGeom>
          <a:noFill/>
          <a:ln>
            <a:noFill/>
          </a:ln>
        </p:spPr>
        <p:txBody>
          <a:bodyPr spcFirstLastPara="1" wrap="square" lIns="91425" tIns="45700" rIns="91425" bIns="45700" anchor="t" anchorCtr="0">
            <a:noAutofit/>
          </a:bodyPr>
          <a:lstStyle>
            <a:lvl1pPr marL="609585" marR="0" lvl="0" indent="-304792" algn="ctr" rtl="0">
              <a:lnSpc>
                <a:spcPct val="90000"/>
              </a:lnSpc>
              <a:spcBef>
                <a:spcPts val="1000"/>
              </a:spcBef>
              <a:spcAft>
                <a:spcPts val="0"/>
              </a:spcAft>
              <a:buClr>
                <a:srgbClr val="000000"/>
              </a:buClr>
              <a:buSzPts val="2400"/>
              <a:buFont typeface="Arial"/>
              <a:buNone/>
              <a:defRPr sz="3200" b="0" i="0" u="none" strike="noStrike" cap="none">
                <a:solidFill>
                  <a:srgbClr val="000000"/>
                </a:solidFill>
                <a:latin typeface="Merriweather"/>
                <a:ea typeface="Merriweather"/>
                <a:cs typeface="Merriweather"/>
                <a:sym typeface="Merriweather"/>
              </a:defRPr>
            </a:lvl1pPr>
            <a:lvl2pPr marL="1219170" marR="0" lvl="1" indent="-474121" algn="l" rtl="0">
              <a:lnSpc>
                <a:spcPct val="115000"/>
              </a:lnSpc>
              <a:spcBef>
                <a:spcPts val="500"/>
              </a:spcBef>
              <a:spcAft>
                <a:spcPts val="0"/>
              </a:spcAft>
              <a:buClr>
                <a:srgbClr val="000000"/>
              </a:buClr>
              <a:buSzPts val="2000"/>
              <a:buFont typeface="Source Sans Pro"/>
              <a:buChar char="•"/>
              <a:defRPr sz="2667" i="0" u="none" strike="noStrike" cap="none">
                <a:solidFill>
                  <a:srgbClr val="000000"/>
                </a:solidFill>
                <a:latin typeface="Source Sans Pro"/>
                <a:ea typeface="Source Sans Pro"/>
                <a:cs typeface="Source Sans Pro"/>
                <a:sym typeface="Source Sans Pro"/>
              </a:defRPr>
            </a:lvl2pPr>
            <a:lvl3pPr marL="1828754" marR="0" lvl="2" indent="-474121" algn="l" rtl="0">
              <a:lnSpc>
                <a:spcPct val="115000"/>
              </a:lnSpc>
              <a:spcBef>
                <a:spcPts val="500"/>
              </a:spcBef>
              <a:spcAft>
                <a:spcPts val="0"/>
              </a:spcAft>
              <a:buClr>
                <a:srgbClr val="000000"/>
              </a:buClr>
              <a:buSzPts val="2000"/>
              <a:buFont typeface="Source Sans Pro"/>
              <a:buChar char="•"/>
              <a:defRPr sz="2000" i="0" u="none" strike="noStrike" cap="none">
                <a:solidFill>
                  <a:srgbClr val="000000"/>
                </a:solidFill>
                <a:latin typeface="Source Sans Pro"/>
                <a:ea typeface="Source Sans Pro"/>
                <a:cs typeface="Source Sans Pro"/>
                <a:sym typeface="Source Sans Pro"/>
              </a:defRPr>
            </a:lvl3pPr>
            <a:lvl4pPr marL="2438339" marR="0" lvl="3" indent="-457189" algn="l"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4pPr>
            <a:lvl5pPr marL="3047924" marR="0" lvl="4" indent="-457189" algn="l"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5pPr>
            <a:lvl6pPr marL="3657509" marR="0" lvl="5" indent="-457189" algn="l"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6pPr>
            <a:lvl7pPr marL="4267093" marR="0" lvl="6" indent="-457189" algn="l"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7pPr>
            <a:lvl8pPr marL="4876678" marR="0" lvl="7" indent="-457189" algn="l"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8pPr>
            <a:lvl9pPr marL="5486263" marR="0" lvl="8" indent="-457189" algn="l"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9pPr>
          </a:lstStyle>
          <a:p>
            <a:endParaRPr/>
          </a:p>
        </p:txBody>
      </p:sp>
      <p:sp>
        <p:nvSpPr>
          <p:cNvPr id="66" name="Google Shape;66;p14"/>
          <p:cNvSpPr txBox="1">
            <a:spLocks noGrp="1"/>
          </p:cNvSpPr>
          <p:nvPr>
            <p:ph type="body" idx="2"/>
          </p:nvPr>
        </p:nvSpPr>
        <p:spPr>
          <a:xfrm>
            <a:off x="3962400" y="1450824"/>
            <a:ext cx="7680800" cy="4540800"/>
          </a:xfrm>
          <a:prstGeom prst="rect">
            <a:avLst/>
          </a:prstGeom>
          <a:noFill/>
          <a:ln>
            <a:noFill/>
          </a:ln>
        </p:spPr>
        <p:txBody>
          <a:bodyPr spcFirstLastPara="1" wrap="square" lIns="91425" tIns="45700" rIns="91425" bIns="45700" anchor="t" anchorCtr="0">
            <a:noAutofit/>
          </a:bodyPr>
          <a:lstStyle>
            <a:lvl1pPr marL="609585" marR="0" lvl="0" indent="-304792" rtl="0">
              <a:lnSpc>
                <a:spcPct val="115000"/>
              </a:lnSpc>
              <a:spcBef>
                <a:spcPts val="1000"/>
              </a:spcBef>
              <a:spcAft>
                <a:spcPts val="0"/>
              </a:spcAft>
              <a:buClr>
                <a:srgbClr val="000000"/>
              </a:buClr>
              <a:buSzPts val="1800"/>
              <a:buFont typeface="Source Sans Pro"/>
              <a:buNone/>
              <a:defRPr sz="2400" i="0" u="none" strike="noStrike" cap="none">
                <a:solidFill>
                  <a:srgbClr val="000000"/>
                </a:solidFill>
                <a:latin typeface="Source Sans Pro"/>
                <a:ea typeface="Source Sans Pro"/>
                <a:cs typeface="Source Sans Pro"/>
                <a:sym typeface="Source Sans Pro"/>
              </a:defRPr>
            </a:lvl1pPr>
            <a:lvl2pPr marL="1219170" marR="0" lvl="1" indent="-507987" rtl="0">
              <a:lnSpc>
                <a:spcPct val="115000"/>
              </a:lnSpc>
              <a:spcBef>
                <a:spcPts val="500"/>
              </a:spcBef>
              <a:spcAft>
                <a:spcPts val="0"/>
              </a:spcAft>
              <a:buClr>
                <a:srgbClr val="000000"/>
              </a:buClr>
              <a:buSzPts val="2400"/>
              <a:buFont typeface="Source Sans Pro"/>
              <a:buChar char="•"/>
              <a:defRPr sz="2400" i="0" u="none" strike="noStrike" cap="none">
                <a:solidFill>
                  <a:srgbClr val="000000"/>
                </a:solidFill>
                <a:latin typeface="Source Sans Pro"/>
                <a:ea typeface="Source Sans Pro"/>
                <a:cs typeface="Source Sans Pro"/>
                <a:sym typeface="Source Sans Pro"/>
              </a:defRPr>
            </a:lvl2pPr>
            <a:lvl3pPr marL="1828754" marR="0" lvl="2" indent="-474121" rtl="0">
              <a:lnSpc>
                <a:spcPct val="115000"/>
              </a:lnSpc>
              <a:spcBef>
                <a:spcPts val="500"/>
              </a:spcBef>
              <a:spcAft>
                <a:spcPts val="0"/>
              </a:spcAft>
              <a:buClr>
                <a:srgbClr val="000000"/>
              </a:buClr>
              <a:buSzPts val="2000"/>
              <a:buFont typeface="Source Sans Pro"/>
              <a:buChar char="•"/>
              <a:defRPr sz="2000" i="0" u="none" strike="noStrike" cap="none">
                <a:solidFill>
                  <a:srgbClr val="000000"/>
                </a:solidFill>
                <a:latin typeface="Source Sans Pro"/>
                <a:ea typeface="Source Sans Pro"/>
                <a:cs typeface="Source Sans Pro"/>
                <a:sym typeface="Source Sans Pro"/>
              </a:defRPr>
            </a:lvl3pPr>
            <a:lvl4pPr marL="2438339" marR="0" lvl="3" indent="-457189"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4pPr>
            <a:lvl5pPr marL="3047924" marR="0" lvl="4" indent="-457189"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5pPr>
            <a:lvl6pPr marL="3657509" marR="0" lvl="5" indent="-457189"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6pPr>
            <a:lvl7pPr marL="4267093" marR="0" lvl="6" indent="-457189"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7pPr>
            <a:lvl8pPr marL="4876678" marR="0" lvl="7" indent="-457189"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8pPr>
            <a:lvl9pPr marL="5486263" marR="0" lvl="8" indent="-457189" rtl="0">
              <a:lnSpc>
                <a:spcPct val="115000"/>
              </a:lnSpc>
              <a:spcBef>
                <a:spcPts val="500"/>
              </a:spcBef>
              <a:spcAft>
                <a:spcPts val="0"/>
              </a:spcAft>
              <a:buClr>
                <a:srgbClr val="000000"/>
              </a:buClr>
              <a:buSzPts val="1800"/>
              <a:buFont typeface="Source Sans Pro"/>
              <a:buChar char="•"/>
              <a:defRPr sz="1800" i="0" u="none" strike="noStrike" cap="none">
                <a:solidFill>
                  <a:srgbClr val="000000"/>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33840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395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8445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73846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699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10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611670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6247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76273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3176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4045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7681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048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45218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dirty="0"/>
              <a:t>January 27, 2022</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87406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dirty="0"/>
              <a:t>January 27, 2022</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4801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dirty="0"/>
              <a:t>January 27, 2022</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20027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12833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1655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January 27, 2022</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45E99-662F-4014-8430-82C62712351D}" type="slidenum">
              <a:rPr lang="en-US" smtClean="0"/>
              <a:t>‹#›</a:t>
            </a:fld>
            <a:endParaRPr lang="en-US" dirty="0"/>
          </a:p>
        </p:txBody>
      </p:sp>
    </p:spTree>
    <p:extLst>
      <p:ext uri="{BB962C8B-B14F-4D97-AF65-F5344CB8AC3E}">
        <p14:creationId xmlns:p14="http://schemas.microsoft.com/office/powerpoint/2010/main" val="285194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68550" tIns="34275" rIns="68550" bIns="3427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9"/>
          </a:xfrm>
          <a:prstGeom prst="rect">
            <a:avLst/>
          </a:prstGeom>
          <a:noFill/>
          <a:ln>
            <a:noFill/>
          </a:ln>
        </p:spPr>
        <p:txBody>
          <a:bodyPr spcFirstLastPara="1" wrap="square" lIns="68550" tIns="34275" rIns="68550" bIns="3427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1"/>
            <a:ext cx="2743200" cy="365125"/>
          </a:xfrm>
          <a:prstGeom prst="rect">
            <a:avLst/>
          </a:prstGeom>
          <a:noFill/>
          <a:ln>
            <a:noFill/>
          </a:ln>
        </p:spPr>
        <p:txBody>
          <a:bodyPr spcFirstLastPara="1" wrap="square" lIns="68550" tIns="34275" rIns="68550" bIns="3427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1"/>
            <a:ext cx="4114800" cy="365125"/>
          </a:xfrm>
          <a:prstGeom prst="rect">
            <a:avLst/>
          </a:prstGeom>
          <a:noFill/>
          <a:ln>
            <a:noFill/>
          </a:ln>
        </p:spPr>
        <p:txBody>
          <a:bodyPr spcFirstLastPara="1" wrap="square" lIns="68550" tIns="34275" rIns="68550" bIns="3427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1"/>
            <a:ext cx="2743200" cy="365125"/>
          </a:xfrm>
          <a:prstGeom prst="rect">
            <a:avLst/>
          </a:prstGeom>
          <a:noFill/>
          <a:ln>
            <a:noFill/>
          </a:ln>
        </p:spPr>
        <p:txBody>
          <a:bodyPr spcFirstLastPara="1" wrap="square" lIns="68550" tIns="34275" rIns="68550"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9253470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686384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archives.gov/research/reparative-description/principles"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hyperlink" Target="https://www.archives.gov/research/reparative-description" TargetMode="External"/><Relationship Id="rId4" Type="http://schemas.openxmlformats.org/officeDocument/2006/relationships/hyperlink" Target="https://www.archives.gov/research/reparative-description/harmful-conten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www.usgs.gov/us-board-on-geographic-names"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hyperlink" Target="https://www.theatlantic.com/ideas/archive/2022/01/renaming-racist-places-board-on-geographic-names/621342/" TargetMode="External"/><Relationship Id="rId4" Type="http://schemas.openxmlformats.org/officeDocument/2006/relationships/hyperlink" Target="https://www.vocativ.com/news/244179/racial-slurs-are-woven-deep-into-the-american-landscape/index.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hyperlink" Target="https://catalog.archives.gov/"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hyperlink" Target="mailto:Catalog@nara.gov" TargetMode="External"/><Relationship Id="rId4" Type="http://schemas.openxmlformats.org/officeDocument/2006/relationships/hyperlink" Target="https://www.archives.gov/research/reparative-descriptio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hyperlink" Target="https://archives.alabama.gov/docs/ADAH_Statement_Recommitment_200623.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hyperlink" Target="mailto:dorothy.gidiere@archives.alabama.gov" TargetMode="External"/><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tatearchivists.org/programs-education/cosa-webinar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us02web.zoom.us/meeting/register/tZYsde-qpjoqH9xwnKYrc7lJdTCcJOR2cn84"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tatearchivists.org/research-resources/resource-center" TargetMode="External"/><Relationship Id="rId2" Type="http://schemas.openxmlformats.org/officeDocument/2006/relationships/hyperlink" Target="http://www.statearchivists.org/"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youtube.com/user/StateArchivists/" TargetMode="External"/><Relationship Id="rId4" Type="http://schemas.openxmlformats.org/officeDocument/2006/relationships/hyperlink" Target="http://www.facebook.com/CouncilOfStateArchivist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www.archives.gov/about/plans-reports/strategic-plan/strategic-plan-2022-2026"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F74A7D-4E59-47FD-81F2-D7E49CD03582}"/>
              </a:ext>
            </a:extLst>
          </p:cNvPr>
          <p:cNvSpPr>
            <a:spLocks noGrp="1"/>
          </p:cNvSpPr>
          <p:nvPr>
            <p:ph type="ctrTitle"/>
          </p:nvPr>
        </p:nvSpPr>
        <p:spPr>
          <a:xfrm>
            <a:off x="634275" y="133355"/>
            <a:ext cx="4423499" cy="3705208"/>
          </a:xfrm>
        </p:spPr>
        <p:txBody>
          <a:bodyPr vert="horz" lIns="91440" tIns="45720" rIns="91440" bIns="45720" rtlCol="0" anchor="b">
            <a:normAutofit fontScale="90000"/>
          </a:bodyPr>
          <a:lstStyle/>
          <a:p>
            <a:pPr algn="l"/>
            <a:r>
              <a:rPr lang="en-US" sz="3400" b="1" kern="1200" dirty="0" err="1">
                <a:solidFill>
                  <a:srgbClr val="FFFFFF"/>
                </a:solidFill>
                <a:effectLst/>
                <a:latin typeface="+mj-lt"/>
                <a:ea typeface="+mj-ea"/>
                <a:cs typeface="+mj-cs"/>
              </a:rPr>
              <a:t>CoSA</a:t>
            </a:r>
            <a:r>
              <a:rPr lang="en-US" sz="3400" b="1" kern="1200" dirty="0">
                <a:solidFill>
                  <a:srgbClr val="FFFFFF"/>
                </a:solidFill>
                <a:effectLst/>
                <a:latin typeface="+mj-lt"/>
                <a:ea typeface="+mj-ea"/>
                <a:cs typeface="+mj-cs"/>
              </a:rPr>
              <a:t>-NARA  Webinar</a:t>
            </a:r>
            <a:br>
              <a:rPr lang="en-US" sz="3400" b="1" kern="1200" dirty="0">
                <a:solidFill>
                  <a:srgbClr val="FFFFFF"/>
                </a:solidFill>
                <a:effectLst/>
                <a:latin typeface="+mj-lt"/>
                <a:ea typeface="+mj-ea"/>
                <a:cs typeface="+mj-cs"/>
              </a:rPr>
            </a:br>
            <a:br>
              <a:rPr lang="en-US" sz="3400" b="1" kern="1200" dirty="0">
                <a:solidFill>
                  <a:srgbClr val="FFFFFF"/>
                </a:solidFill>
                <a:effectLst/>
                <a:latin typeface="+mj-lt"/>
                <a:ea typeface="+mj-ea"/>
                <a:cs typeface="+mj-cs"/>
              </a:rPr>
            </a:br>
            <a:br>
              <a:rPr lang="en-US" sz="3400" b="1" kern="1200" dirty="0">
                <a:solidFill>
                  <a:srgbClr val="FFFFFF"/>
                </a:solidFill>
                <a:effectLst/>
                <a:latin typeface="+mj-lt"/>
                <a:ea typeface="+mj-ea"/>
                <a:cs typeface="+mj-cs"/>
              </a:rPr>
            </a:br>
            <a:r>
              <a:rPr lang="en-US" sz="3400" b="1" kern="1200" dirty="0">
                <a:solidFill>
                  <a:srgbClr val="FFFFFF"/>
                </a:solidFill>
                <a:effectLst/>
                <a:latin typeface="+mj-lt"/>
                <a:ea typeface="+mj-ea"/>
                <a:cs typeface="+mj-cs"/>
              </a:rPr>
              <a:t>Beginning the process: Reparative Descriptions at NARA, and at the State Archives of North Carolina and the Alabama Department of Archives and History </a:t>
            </a:r>
            <a:br>
              <a:rPr lang="en-US" sz="3400" b="1" kern="1200" dirty="0">
                <a:solidFill>
                  <a:srgbClr val="FFFFFF"/>
                </a:solidFill>
                <a:effectLst/>
                <a:latin typeface="+mj-lt"/>
                <a:ea typeface="+mj-ea"/>
                <a:cs typeface="+mj-cs"/>
              </a:rPr>
            </a:br>
            <a:endParaRPr lang="en-US" sz="3400" b="1" kern="1200" dirty="0">
              <a:solidFill>
                <a:srgbClr val="FFFFFF"/>
              </a:solidFill>
              <a:effectLst/>
              <a:latin typeface="+mj-lt"/>
              <a:ea typeface="+mj-ea"/>
              <a:cs typeface="+mj-cs"/>
            </a:endParaRPr>
          </a:p>
        </p:txBody>
      </p:sp>
      <p:sp>
        <p:nvSpPr>
          <p:cNvPr id="3" name="Subtitle 2">
            <a:extLst>
              <a:ext uri="{FF2B5EF4-FFF2-40B4-BE49-F238E27FC236}">
                <a16:creationId xmlns:a16="http://schemas.microsoft.com/office/drawing/2014/main" id="{76B3F09A-E65B-4EE6-A273-F8AB450AA9AD}"/>
              </a:ext>
            </a:extLst>
          </p:cNvPr>
          <p:cNvSpPr>
            <a:spLocks noGrp="1"/>
          </p:cNvSpPr>
          <p:nvPr>
            <p:ph type="subTitle" idx="1"/>
          </p:nvPr>
        </p:nvSpPr>
        <p:spPr>
          <a:xfrm>
            <a:off x="638921" y="4013165"/>
            <a:ext cx="4204012" cy="2205732"/>
          </a:xfrm>
        </p:spPr>
        <p:txBody>
          <a:bodyPr vert="horz" lIns="91440" tIns="45720" rIns="91440" bIns="45720" rtlCol="0" anchor="t">
            <a:normAutofit/>
          </a:bodyPr>
          <a:lstStyle/>
          <a:p>
            <a:pPr algn="r">
              <a:spcAft>
                <a:spcPts val="600"/>
              </a:spcAft>
            </a:pPr>
            <a:endParaRPr lang="en-US" sz="1800" b="1" kern="1200" dirty="0">
              <a:solidFill>
                <a:srgbClr val="FFFFFF"/>
              </a:solidFill>
              <a:effectLst>
                <a:outerShdw blurRad="38100" dist="38100" dir="2700000" algn="tl">
                  <a:srgbClr val="000000">
                    <a:alpha val="43137"/>
                  </a:srgbClr>
                </a:outerShdw>
              </a:effectLst>
              <a:latin typeface="+mn-lt"/>
              <a:ea typeface="+mn-ea"/>
              <a:cs typeface="+mn-cs"/>
            </a:endParaRPr>
          </a:p>
          <a:p>
            <a:pPr algn="r">
              <a:spcAft>
                <a:spcPts val="600"/>
              </a:spcAft>
            </a:pPr>
            <a:r>
              <a:rPr lang="en-US" sz="1800" b="1" kern="1200" dirty="0">
                <a:solidFill>
                  <a:srgbClr val="FFFFFF"/>
                </a:solidFill>
                <a:latin typeface="+mn-lt"/>
                <a:ea typeface="+mn-ea"/>
                <a:cs typeface="+mn-cs"/>
              </a:rPr>
              <a:t>June 23,  2022</a:t>
            </a:r>
          </a:p>
          <a:p>
            <a:pPr algn="r">
              <a:spcAft>
                <a:spcPts val="600"/>
              </a:spcAft>
            </a:pPr>
            <a:r>
              <a:rPr lang="en-US" sz="1800" b="1" kern="1200" dirty="0">
                <a:solidFill>
                  <a:srgbClr val="FFFFFF"/>
                </a:solidFill>
                <a:latin typeface="+mn-lt"/>
                <a:ea typeface="+mn-ea"/>
                <a:cs typeface="+mn-cs"/>
              </a:rPr>
              <a:t>3 pm Eastern</a:t>
            </a:r>
          </a:p>
        </p:txBody>
      </p:sp>
      <p:cxnSp>
        <p:nvCxnSpPr>
          <p:cNvPr id="70" name="Straight Connector 69">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26A1115E-7DB1-4E19-9059-6C96A3FB1165}"/>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96000" y="2931312"/>
            <a:ext cx="5459470" cy="996352"/>
          </a:xfrm>
          <a:prstGeom prst="rect">
            <a:avLst/>
          </a:prstGeom>
          <a:noFill/>
        </p:spPr>
      </p:pic>
      <p:sp>
        <p:nvSpPr>
          <p:cNvPr id="4" name="Footer Placeholder 3">
            <a:extLst>
              <a:ext uri="{FF2B5EF4-FFF2-40B4-BE49-F238E27FC236}">
                <a16:creationId xmlns:a16="http://schemas.microsoft.com/office/drawing/2014/main" id="{AC16D6AE-5606-4490-87AD-AE550941430C}"/>
              </a:ext>
            </a:extLst>
          </p:cNvPr>
          <p:cNvSpPr>
            <a:spLocks noGrp="1"/>
          </p:cNvSpPr>
          <p:nvPr>
            <p:ph type="ftr" sz="quarter" idx="11"/>
          </p:nvPr>
        </p:nvSpPr>
        <p:spPr>
          <a:xfrm>
            <a:off x="6094362" y="6356350"/>
            <a:ext cx="4281671" cy="365125"/>
          </a:xfrm>
        </p:spPr>
        <p:txBody>
          <a:bodyPr vert="horz" lIns="91440" tIns="45720" rIns="91440" bIns="45720" rtlCol="0" anchor="ctr">
            <a:normAutofit/>
          </a:bodyPr>
          <a:lstStyle/>
          <a:p>
            <a:pPr algn="l">
              <a:spcAft>
                <a:spcPts val="600"/>
              </a:spcAft>
            </a:pPr>
            <a:r>
              <a:rPr lang="en-US" dirty="0"/>
              <a:t>June 23, </a:t>
            </a:r>
            <a:r>
              <a:rPr lang="en-US" kern="1200" dirty="0">
                <a:solidFill>
                  <a:schemeClr val="tx1">
                    <a:tint val="75000"/>
                  </a:schemeClr>
                </a:solidFill>
                <a:latin typeface="+mn-lt"/>
                <a:ea typeface="+mn-ea"/>
                <a:cs typeface="+mn-cs"/>
              </a:rPr>
              <a:t> 2022</a:t>
            </a:r>
          </a:p>
        </p:txBody>
      </p:sp>
      <p:sp>
        <p:nvSpPr>
          <p:cNvPr id="11" name="TextBox 10">
            <a:extLst>
              <a:ext uri="{FF2B5EF4-FFF2-40B4-BE49-F238E27FC236}">
                <a16:creationId xmlns:a16="http://schemas.microsoft.com/office/drawing/2014/main" id="{EBF33DA2-76E7-4F2D-A6A7-6D55EC70CCB8}"/>
              </a:ext>
            </a:extLst>
          </p:cNvPr>
          <p:cNvSpPr txBox="1"/>
          <p:nvPr/>
        </p:nvSpPr>
        <p:spPr>
          <a:xfrm rot="10800000" flipV="1">
            <a:off x="6145011" y="6058679"/>
            <a:ext cx="5879921" cy="261610"/>
          </a:xfrm>
          <a:prstGeom prst="rect">
            <a:avLst/>
          </a:prstGeom>
          <a:noFill/>
        </p:spPr>
        <p:txBody>
          <a:bodyPr wrap="square">
            <a:spAutoFit/>
          </a:bodyPr>
          <a:lstStyle/>
          <a:p>
            <a:pPr>
              <a:spcAft>
                <a:spcPts val="600"/>
              </a:spcAft>
            </a:pPr>
            <a:r>
              <a:rPr lang="en-US" sz="1100" dirty="0"/>
              <a:t>Disclaimer:  This webinar is being recorded and will be available for viewing on the CoSA website.</a:t>
            </a:r>
          </a:p>
        </p:txBody>
      </p:sp>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p:nvPr/>
        </p:nvSpPr>
        <p:spPr>
          <a:xfrm>
            <a:off x="2659900" y="101601"/>
            <a:ext cx="7985600" cy="738623"/>
          </a:xfrm>
          <a:prstGeom prst="rect">
            <a:avLst/>
          </a:prstGeom>
          <a:noFill/>
          <a:ln>
            <a:noFill/>
          </a:ln>
        </p:spPr>
        <p:txBody>
          <a:bodyPr spcFirstLastPara="1" wrap="square" lIns="121900" tIns="121900" rIns="121900" bIns="121900" anchor="t" anchorCtr="0">
            <a:spAutoFit/>
          </a:bodyPr>
          <a:lstStyle/>
          <a:p>
            <a:pPr defTabSz="1219170">
              <a:lnSpc>
                <a:spcPct val="80000"/>
              </a:lnSpc>
              <a:buClr>
                <a:srgbClr val="000000"/>
              </a:buClr>
            </a:pPr>
            <a:r>
              <a:rPr lang="uk-UA" sz="4000" kern="0">
                <a:solidFill>
                  <a:srgbClr val="000000"/>
                </a:solidFill>
                <a:latin typeface="Merriweather"/>
                <a:ea typeface="Merriweather"/>
                <a:cs typeface="Merriweather"/>
                <a:sym typeface="Merriweather"/>
              </a:rPr>
              <a:t>Creating Engagement Models</a:t>
            </a:r>
            <a:r>
              <a:rPr lang="uk-UA" sz="1867" b="1" kern="0">
                <a:solidFill>
                  <a:srgbClr val="000000"/>
                </a:solidFill>
                <a:latin typeface="Arial"/>
                <a:cs typeface="Arial"/>
                <a:sym typeface="Arial"/>
              </a:rPr>
              <a:t> </a:t>
            </a:r>
            <a:endParaRPr sz="1867" b="1" kern="0">
              <a:solidFill>
                <a:srgbClr val="000000"/>
              </a:solidFill>
              <a:latin typeface="Arial"/>
              <a:cs typeface="Arial"/>
              <a:sym typeface="Arial"/>
            </a:endParaRPr>
          </a:p>
        </p:txBody>
      </p:sp>
      <p:sp>
        <p:nvSpPr>
          <p:cNvPr id="113" name="Google Shape;113;p22"/>
          <p:cNvSpPr txBox="1"/>
          <p:nvPr/>
        </p:nvSpPr>
        <p:spPr>
          <a:xfrm>
            <a:off x="407800" y="953182"/>
            <a:ext cx="11376400" cy="6203453"/>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uk-UA" sz="2267" kern="0" dirty="0">
                <a:solidFill>
                  <a:srgbClr val="000000"/>
                </a:solidFill>
                <a:latin typeface="Arial"/>
                <a:ea typeface="Source Sans Pro"/>
                <a:cs typeface="Source Sans Pro"/>
                <a:sym typeface="Source Sans Pro"/>
              </a:rPr>
              <a:t>October 2021—Present</a:t>
            </a:r>
            <a:endParaRPr sz="2267" kern="0" dirty="0">
              <a:solidFill>
                <a:srgbClr val="000000"/>
              </a:solidFill>
              <a:latin typeface="Arial"/>
              <a:ea typeface="Source Sans Pro"/>
              <a:cs typeface="Source Sans Pro"/>
              <a:sym typeface="Source Sans Pro"/>
            </a:endParaRPr>
          </a:p>
          <a:p>
            <a:pPr defTabSz="1219170">
              <a:lnSpc>
                <a:spcPct val="115000"/>
              </a:lnSpc>
              <a:buClr>
                <a:srgbClr val="000000"/>
              </a:buClr>
            </a:pPr>
            <a:r>
              <a:rPr lang="uk-UA" sz="2267" kern="0" dirty="0">
                <a:solidFill>
                  <a:srgbClr val="000000"/>
                </a:solidFill>
                <a:latin typeface="Arial"/>
                <a:ea typeface="Source Sans Pro"/>
                <a:cs typeface="Source Sans Pro"/>
                <a:sym typeface="Source Sans Pro"/>
              </a:rPr>
              <a:t>Expanded from internal to external engagement </a:t>
            </a:r>
            <a:endParaRPr sz="2267" kern="0" dirty="0">
              <a:solidFill>
                <a:srgbClr val="000000"/>
              </a:solidFill>
              <a:latin typeface="Arial"/>
              <a:ea typeface="Source Sans Pro"/>
              <a:cs typeface="Source Sans Pro"/>
              <a:sym typeface="Source Sans Pro"/>
            </a:endParaRPr>
          </a:p>
          <a:p>
            <a:pPr marL="1219170" indent="-431789" defTabSz="1219170">
              <a:lnSpc>
                <a:spcPct val="115000"/>
              </a:lnSpc>
              <a:buClr>
                <a:srgbClr val="000000"/>
              </a:buClr>
              <a:buSzPts val="1500"/>
              <a:buFont typeface="Source Sans Pro"/>
              <a:buChar char="●"/>
            </a:pPr>
            <a:r>
              <a:rPr lang="uk-UA" sz="2000" kern="0" dirty="0">
                <a:solidFill>
                  <a:srgbClr val="000000"/>
                </a:solidFill>
                <a:latin typeface="Arial"/>
                <a:ea typeface="Source Sans Pro"/>
                <a:cs typeface="Source Sans Pro"/>
                <a:sym typeface="Source Sans Pro"/>
              </a:rPr>
              <a:t>Benchmarked archives, libraries, and professional research organizations</a:t>
            </a:r>
            <a:endParaRPr sz="2000" kern="0" dirty="0">
              <a:solidFill>
                <a:srgbClr val="000000"/>
              </a:solidFill>
              <a:latin typeface="Arial"/>
              <a:ea typeface="Source Sans Pro"/>
              <a:cs typeface="Source Sans Pro"/>
              <a:sym typeface="Source Sans Pro"/>
            </a:endParaRPr>
          </a:p>
          <a:p>
            <a:pPr marL="1219170" indent="-431789" defTabSz="1219170">
              <a:lnSpc>
                <a:spcPct val="115000"/>
              </a:lnSpc>
              <a:spcBef>
                <a:spcPts val="1333"/>
              </a:spcBef>
              <a:buClr>
                <a:srgbClr val="000000"/>
              </a:buClr>
              <a:buSzPts val="1500"/>
              <a:buFont typeface="Source Sans Pro"/>
              <a:buChar char="●"/>
            </a:pPr>
            <a:r>
              <a:rPr lang="uk-UA" sz="2000" kern="0" dirty="0">
                <a:solidFill>
                  <a:srgbClr val="000000"/>
                </a:solidFill>
                <a:latin typeface="Arial"/>
                <a:ea typeface="Source Sans Pro"/>
                <a:cs typeface="Source Sans Pro"/>
                <a:sym typeface="Source Sans Pro"/>
              </a:rPr>
              <a:t>Identified key organizations specialized in African American and Puerto Rican historical research </a:t>
            </a:r>
            <a:endParaRPr sz="2000" kern="0" dirty="0">
              <a:solidFill>
                <a:srgbClr val="000000"/>
              </a:solidFill>
              <a:latin typeface="Arial"/>
              <a:ea typeface="Source Sans Pro"/>
              <a:cs typeface="Source Sans Pro"/>
              <a:sym typeface="Source Sans Pro"/>
            </a:endParaRPr>
          </a:p>
          <a:p>
            <a:pPr marL="1219170" indent="-431789" defTabSz="1219170">
              <a:lnSpc>
                <a:spcPct val="115000"/>
              </a:lnSpc>
              <a:spcBef>
                <a:spcPts val="1333"/>
              </a:spcBef>
              <a:buClr>
                <a:srgbClr val="000000"/>
              </a:buClr>
              <a:buSzPts val="1500"/>
              <a:buFont typeface="Source Sans Pro"/>
              <a:buChar char="●"/>
            </a:pPr>
            <a:r>
              <a:rPr lang="uk-UA" sz="2000" kern="0" dirty="0">
                <a:solidFill>
                  <a:srgbClr val="000000"/>
                </a:solidFill>
                <a:latin typeface="Arial"/>
                <a:ea typeface="Source Sans Pro"/>
                <a:cs typeface="Source Sans Pro"/>
                <a:sym typeface="Source Sans Pro"/>
              </a:rPr>
              <a:t>Developed questions for discussion</a:t>
            </a:r>
            <a:endParaRPr sz="2000" kern="0" dirty="0">
              <a:solidFill>
                <a:srgbClr val="000000"/>
              </a:solidFill>
              <a:latin typeface="Arial"/>
              <a:ea typeface="Source Sans Pro"/>
              <a:cs typeface="Source Sans Pro"/>
              <a:sym typeface="Source Sans Pro"/>
            </a:endParaRPr>
          </a:p>
          <a:p>
            <a:pPr marL="1219170" indent="-431789" defTabSz="1219170">
              <a:lnSpc>
                <a:spcPct val="115000"/>
              </a:lnSpc>
              <a:spcBef>
                <a:spcPts val="1333"/>
              </a:spcBef>
              <a:buClr>
                <a:srgbClr val="000000"/>
              </a:buClr>
              <a:buSzPts val="1500"/>
              <a:buFont typeface="Source Sans Pro"/>
              <a:buChar char="●"/>
            </a:pPr>
            <a:r>
              <a:rPr lang="uk-UA" sz="2000" kern="0" dirty="0">
                <a:solidFill>
                  <a:srgbClr val="000000"/>
                </a:solidFill>
                <a:latin typeface="Arial"/>
                <a:ea typeface="Source Sans Pro"/>
                <a:cs typeface="Source Sans Pro"/>
                <a:sym typeface="Source Sans Pro"/>
              </a:rPr>
              <a:t>Hosted group meetings and invited feedback in writing</a:t>
            </a:r>
            <a:endParaRPr sz="2000" kern="0" dirty="0">
              <a:solidFill>
                <a:srgbClr val="000000"/>
              </a:solidFill>
              <a:latin typeface="Arial"/>
              <a:ea typeface="Source Sans Pro"/>
              <a:cs typeface="Source Sans Pro"/>
              <a:sym typeface="Source Sans Pro"/>
            </a:endParaRPr>
          </a:p>
          <a:p>
            <a:pPr marL="1219170" indent="-431789" defTabSz="1219170">
              <a:lnSpc>
                <a:spcPct val="115000"/>
              </a:lnSpc>
              <a:spcBef>
                <a:spcPts val="1333"/>
              </a:spcBef>
              <a:buClr>
                <a:srgbClr val="000000"/>
              </a:buClr>
              <a:buSzPts val="1500"/>
              <a:buFont typeface="Source Sans Pro"/>
              <a:buChar char="●"/>
            </a:pPr>
            <a:r>
              <a:rPr lang="uk-UA" sz="2000" kern="0" dirty="0">
                <a:solidFill>
                  <a:srgbClr val="000000"/>
                </a:solidFill>
                <a:latin typeface="Arial"/>
                <a:ea typeface="Source Sans Pro"/>
                <a:cs typeface="Source Sans Pro"/>
                <a:sym typeface="Source Sans Pro"/>
              </a:rPr>
              <a:t>Invited contributions to future work planning (eg, specific records to prioritize)</a:t>
            </a:r>
            <a:endParaRPr sz="2000" kern="0" dirty="0">
              <a:solidFill>
                <a:srgbClr val="000000"/>
              </a:solidFill>
              <a:latin typeface="Arial"/>
              <a:ea typeface="Source Sans Pro"/>
              <a:cs typeface="Source Sans Pro"/>
              <a:sym typeface="Source Sans Pro"/>
            </a:endParaRPr>
          </a:p>
          <a:p>
            <a:pPr marL="1219170" indent="-431789" defTabSz="1219170">
              <a:lnSpc>
                <a:spcPct val="115000"/>
              </a:lnSpc>
              <a:spcBef>
                <a:spcPts val="1333"/>
              </a:spcBef>
              <a:buClr>
                <a:srgbClr val="000000"/>
              </a:buClr>
              <a:buSzPts val="1500"/>
              <a:buFont typeface="Source Sans Pro"/>
              <a:buChar char="●"/>
            </a:pPr>
            <a:r>
              <a:rPr lang="uk-UA" sz="2000" kern="0" dirty="0">
                <a:solidFill>
                  <a:srgbClr val="000000"/>
                </a:solidFill>
                <a:latin typeface="Arial"/>
                <a:ea typeface="Source Sans Pro"/>
                <a:cs typeface="Source Sans Pro"/>
                <a:sym typeface="Source Sans Pro"/>
              </a:rPr>
              <a:t>Invited review and input into specific harmful terminology identified by RDDWG to begin work</a:t>
            </a:r>
            <a:endParaRPr sz="2000" kern="0" dirty="0">
              <a:solidFill>
                <a:srgbClr val="000000"/>
              </a:solidFill>
              <a:latin typeface="Arial"/>
              <a:ea typeface="Source Sans Pro"/>
              <a:cs typeface="Source Sans Pro"/>
              <a:sym typeface="Source Sans Pro"/>
            </a:endParaRPr>
          </a:p>
          <a:p>
            <a:pPr marL="1219170" indent="-431789" defTabSz="1219170">
              <a:lnSpc>
                <a:spcPct val="115000"/>
              </a:lnSpc>
              <a:spcBef>
                <a:spcPts val="1333"/>
              </a:spcBef>
              <a:buClr>
                <a:srgbClr val="000000"/>
              </a:buClr>
              <a:buSzPts val="1500"/>
              <a:buFont typeface="Source Sans Pro"/>
              <a:buChar char="●"/>
            </a:pPr>
            <a:r>
              <a:rPr lang="uk-UA" sz="2000" kern="0" dirty="0">
                <a:solidFill>
                  <a:srgbClr val="000000"/>
                </a:solidFill>
                <a:latin typeface="Arial"/>
                <a:ea typeface="Source Sans Pro"/>
                <a:cs typeface="Source Sans Pro"/>
                <a:sym typeface="Source Sans Pro"/>
              </a:rPr>
              <a:t>Identified opportunities for follow up meetings to review/validate notes</a:t>
            </a:r>
            <a:endParaRPr sz="2000" kern="0" dirty="0">
              <a:solidFill>
                <a:srgbClr val="000000"/>
              </a:solidFill>
              <a:latin typeface="Arial"/>
              <a:ea typeface="Source Sans Pro"/>
              <a:cs typeface="Source Sans Pro"/>
              <a:sym typeface="Source Sans Pro"/>
            </a:endParaRPr>
          </a:p>
          <a:p>
            <a:pPr defTabSz="1219170">
              <a:lnSpc>
                <a:spcPct val="115000"/>
              </a:lnSpc>
              <a:spcBef>
                <a:spcPts val="1333"/>
              </a:spcBef>
              <a:buClr>
                <a:srgbClr val="000000"/>
              </a:buClr>
            </a:pPr>
            <a:endParaRPr sz="2267" kern="0" dirty="0">
              <a:solidFill>
                <a:srgbClr val="000000"/>
              </a:solidFill>
              <a:latin typeface="Calibri"/>
              <a:ea typeface="Calibri"/>
              <a:cs typeface="Calibri"/>
              <a:sym typeface="Calibri"/>
            </a:endParaRPr>
          </a:p>
          <a:p>
            <a:pPr defTabSz="1219170">
              <a:lnSpc>
                <a:spcPct val="115000"/>
              </a:lnSpc>
              <a:buClr>
                <a:srgbClr val="000000"/>
              </a:buClr>
            </a:pPr>
            <a:r>
              <a:rPr lang="uk-UA" sz="2267" kern="0" dirty="0">
                <a:solidFill>
                  <a:srgbClr val="000000"/>
                </a:solidFill>
                <a:latin typeface="Calibri"/>
                <a:ea typeface="Calibri"/>
                <a:cs typeface="Calibri"/>
                <a:sym typeface="Calibri"/>
              </a:rPr>
              <a:t> </a:t>
            </a:r>
            <a:endParaRPr sz="2267" kern="0" dirty="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p:nvPr/>
        </p:nvSpPr>
        <p:spPr>
          <a:xfrm>
            <a:off x="2659900" y="101601"/>
            <a:ext cx="9018800" cy="738623"/>
          </a:xfrm>
          <a:prstGeom prst="rect">
            <a:avLst/>
          </a:prstGeom>
          <a:noFill/>
          <a:ln>
            <a:noFill/>
          </a:ln>
        </p:spPr>
        <p:txBody>
          <a:bodyPr spcFirstLastPara="1" wrap="square" lIns="121900" tIns="121900" rIns="121900" bIns="121900" anchor="t" anchorCtr="0">
            <a:spAutoFit/>
          </a:bodyPr>
          <a:lstStyle/>
          <a:p>
            <a:pPr defTabSz="1219170">
              <a:lnSpc>
                <a:spcPct val="80000"/>
              </a:lnSpc>
              <a:buClr>
                <a:srgbClr val="000000"/>
              </a:buClr>
            </a:pPr>
            <a:r>
              <a:rPr lang="uk-UA" sz="4000" kern="0">
                <a:solidFill>
                  <a:srgbClr val="000000"/>
                </a:solidFill>
                <a:latin typeface="Merriweather"/>
                <a:ea typeface="Merriweather"/>
                <a:cs typeface="Merriweather"/>
                <a:sym typeface="Merriweather"/>
              </a:rPr>
              <a:t>Creating Engagement Models</a:t>
            </a:r>
            <a:r>
              <a:rPr lang="uk-UA" sz="1867" b="1" kern="0">
                <a:solidFill>
                  <a:srgbClr val="000000"/>
                </a:solidFill>
                <a:latin typeface="Arial"/>
                <a:cs typeface="Arial"/>
                <a:sym typeface="Arial"/>
              </a:rPr>
              <a:t> </a:t>
            </a:r>
            <a:endParaRPr sz="1867" b="1" kern="0">
              <a:solidFill>
                <a:srgbClr val="000000"/>
              </a:solidFill>
              <a:latin typeface="Arial"/>
              <a:cs typeface="Arial"/>
              <a:sym typeface="Arial"/>
            </a:endParaRPr>
          </a:p>
        </p:txBody>
      </p:sp>
      <p:sp>
        <p:nvSpPr>
          <p:cNvPr id="125" name="Google Shape;125;p24"/>
          <p:cNvSpPr txBox="1"/>
          <p:nvPr/>
        </p:nvSpPr>
        <p:spPr>
          <a:xfrm>
            <a:off x="407800" y="1313400"/>
            <a:ext cx="11376400" cy="452382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uk-UA" sz="2267" kern="0" dirty="0">
                <a:solidFill>
                  <a:srgbClr val="000000"/>
                </a:solidFill>
                <a:latin typeface="Arial"/>
                <a:ea typeface="Source Sans Pro"/>
                <a:cs typeface="Source Sans Pro"/>
                <a:sym typeface="Source Sans Pro"/>
              </a:rPr>
              <a:t>Feedback from external organizations incorporated into NARA work planning:</a:t>
            </a:r>
            <a:endParaRPr sz="2267" kern="0" dirty="0">
              <a:solidFill>
                <a:srgbClr val="000000"/>
              </a:solidFill>
              <a:latin typeface="Arial"/>
              <a:ea typeface="Source Sans Pro"/>
              <a:cs typeface="Source Sans Pro"/>
              <a:sym typeface="Source Sans Pro"/>
            </a:endParaRPr>
          </a:p>
          <a:p>
            <a:pPr marL="609585" indent="-448722" defTabSz="1219170">
              <a:lnSpc>
                <a:spcPct val="115000"/>
              </a:lnSpc>
              <a:spcBef>
                <a:spcPts val="1333"/>
              </a:spcBef>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Harmful terminology review</a:t>
            </a:r>
            <a:endParaRPr sz="2267" kern="0" dirty="0">
              <a:solidFill>
                <a:srgbClr val="000000"/>
              </a:solidFill>
              <a:latin typeface="Arial"/>
              <a:ea typeface="Source Sans Pro"/>
              <a:cs typeface="Source Sans Pro"/>
              <a:sym typeface="Source Sans Pro"/>
            </a:endParaRPr>
          </a:p>
          <a:p>
            <a:pPr marL="609585" indent="-448722" defTabSz="1219170">
              <a:lnSpc>
                <a:spcPct val="115000"/>
              </a:lnSpc>
              <a:spcBef>
                <a:spcPts val="1333"/>
              </a:spcBef>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Improve/enhance access projects </a:t>
            </a:r>
            <a:endParaRPr sz="2267" kern="0" dirty="0">
              <a:solidFill>
                <a:srgbClr val="000000"/>
              </a:solidFill>
              <a:latin typeface="Arial"/>
              <a:ea typeface="Source Sans Pro"/>
              <a:cs typeface="Source Sans Pro"/>
              <a:sym typeface="Source Sans Pro"/>
            </a:endParaRPr>
          </a:p>
          <a:p>
            <a:pPr marL="1219170" lvl="1" indent="-448722" defTabSz="1219170">
              <a:lnSpc>
                <a:spcPct val="115000"/>
              </a:lnSpc>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Focus on records already digitized and in NARA Catalog</a:t>
            </a:r>
            <a:endParaRPr sz="2267" kern="0" dirty="0">
              <a:solidFill>
                <a:srgbClr val="000000"/>
              </a:solidFill>
              <a:latin typeface="Arial"/>
              <a:ea typeface="Source Sans Pro"/>
              <a:cs typeface="Source Sans Pro"/>
              <a:sym typeface="Source Sans Pro"/>
            </a:endParaRPr>
          </a:p>
          <a:p>
            <a:pPr marL="1219170" lvl="1" indent="-448722" defTabSz="1219170">
              <a:lnSpc>
                <a:spcPct val="115000"/>
              </a:lnSpc>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Focus on collaborative projects with institutions</a:t>
            </a:r>
            <a:endParaRPr sz="2267" kern="0" dirty="0">
              <a:solidFill>
                <a:srgbClr val="000000"/>
              </a:solidFill>
              <a:latin typeface="Arial"/>
              <a:ea typeface="Source Sans Pro"/>
              <a:cs typeface="Source Sans Pro"/>
              <a:sym typeface="Source Sans Pro"/>
            </a:endParaRPr>
          </a:p>
          <a:p>
            <a:pPr marL="609585" indent="-448722" defTabSz="1219170">
              <a:lnSpc>
                <a:spcPct val="115000"/>
              </a:lnSpc>
              <a:spcBef>
                <a:spcPts val="1333"/>
              </a:spcBef>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Future digitization proposals</a:t>
            </a:r>
            <a:endParaRPr sz="2267" kern="0" dirty="0">
              <a:solidFill>
                <a:srgbClr val="000000"/>
              </a:solidFill>
              <a:latin typeface="Arial"/>
              <a:ea typeface="Source Sans Pro"/>
              <a:cs typeface="Source Sans Pro"/>
              <a:sym typeface="Source Sans Pro"/>
            </a:endParaRPr>
          </a:p>
          <a:p>
            <a:pPr marL="1219170" lvl="1" indent="-448722" defTabSz="1219170">
              <a:lnSpc>
                <a:spcPct val="115000"/>
              </a:lnSpc>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Input on specific records compiled and considered for future projects</a:t>
            </a:r>
            <a:endParaRPr sz="2267" kern="0" dirty="0">
              <a:solidFill>
                <a:srgbClr val="000000"/>
              </a:solidFill>
              <a:latin typeface="Arial"/>
              <a:ea typeface="Source Sans Pro"/>
              <a:cs typeface="Source Sans Pro"/>
              <a:sym typeface="Source Sans Pro"/>
            </a:endParaRPr>
          </a:p>
          <a:p>
            <a:pPr marL="609585" indent="-448722" defTabSz="1219170">
              <a:lnSpc>
                <a:spcPct val="115000"/>
              </a:lnSpc>
              <a:spcBef>
                <a:spcPts val="1333"/>
              </a:spcBef>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Identify opportunities to sustain collaborative relationships over time</a:t>
            </a:r>
            <a:endParaRPr sz="2267" kern="0" dirty="0">
              <a:solidFill>
                <a:srgbClr val="000000"/>
              </a:solidFill>
              <a:latin typeface="Arial"/>
              <a:ea typeface="Source Sans Pro"/>
              <a:cs typeface="Source Sans Pro"/>
              <a:sym typeface="Source Sans Pro"/>
            </a:endParaRPr>
          </a:p>
          <a:p>
            <a:pPr defTabSz="1219170">
              <a:lnSpc>
                <a:spcPct val="115000"/>
              </a:lnSpc>
              <a:buClr>
                <a:srgbClr val="000000"/>
              </a:buClr>
            </a:pPr>
            <a:endParaRPr sz="2267" kern="0" dirty="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p:nvPr/>
        </p:nvSpPr>
        <p:spPr>
          <a:xfrm>
            <a:off x="1282667" y="0"/>
            <a:ext cx="10552000" cy="71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667" b="1" kern="0">
              <a:solidFill>
                <a:srgbClr val="000000"/>
              </a:solidFill>
              <a:latin typeface="Merriweather"/>
              <a:ea typeface="Merriweather"/>
              <a:cs typeface="Merriweather"/>
              <a:sym typeface="Merriweather"/>
            </a:endParaRPr>
          </a:p>
        </p:txBody>
      </p:sp>
      <p:sp>
        <p:nvSpPr>
          <p:cNvPr id="131" name="Google Shape;131;p25"/>
          <p:cNvSpPr txBox="1"/>
          <p:nvPr/>
        </p:nvSpPr>
        <p:spPr>
          <a:xfrm>
            <a:off x="1954800" y="186800"/>
            <a:ext cx="8282400" cy="87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uk-UA" sz="3600" kern="0">
                <a:solidFill>
                  <a:srgbClr val="000000"/>
                </a:solidFill>
                <a:latin typeface="Merriweather"/>
                <a:ea typeface="Merriweather"/>
                <a:cs typeface="Merriweather"/>
                <a:sym typeface="Merriweather"/>
              </a:rPr>
              <a:t>Context, Principles, and Guidance</a:t>
            </a:r>
            <a:endParaRPr sz="3600" kern="0">
              <a:solidFill>
                <a:srgbClr val="000000"/>
              </a:solidFill>
              <a:latin typeface="Merriweather"/>
              <a:ea typeface="Merriweather"/>
              <a:cs typeface="Merriweather"/>
              <a:sym typeface="Merriweather"/>
            </a:endParaRPr>
          </a:p>
        </p:txBody>
      </p:sp>
      <p:sp>
        <p:nvSpPr>
          <p:cNvPr id="132" name="Google Shape;132;p25"/>
          <p:cNvSpPr txBox="1"/>
          <p:nvPr/>
        </p:nvSpPr>
        <p:spPr>
          <a:xfrm>
            <a:off x="340600" y="1366981"/>
            <a:ext cx="11510800" cy="4171619"/>
          </a:xfrm>
          <a:prstGeom prst="rect">
            <a:avLst/>
          </a:prstGeom>
          <a:noFill/>
          <a:ln>
            <a:noFill/>
          </a:ln>
        </p:spPr>
        <p:txBody>
          <a:bodyPr spcFirstLastPara="1" wrap="square" lIns="121900" tIns="121900" rIns="121900" bIns="121900" anchor="t" anchorCtr="0">
            <a:noAutofit/>
          </a:bodyPr>
          <a:lstStyle/>
          <a:p>
            <a:pPr defTabSz="1219170">
              <a:lnSpc>
                <a:spcPct val="110000"/>
              </a:lnSpc>
              <a:spcBef>
                <a:spcPts val="2000"/>
              </a:spcBef>
              <a:buClr>
                <a:srgbClr val="000000"/>
              </a:buClr>
            </a:pPr>
            <a:r>
              <a:rPr lang="uk-UA" sz="2000" kern="0" dirty="0">
                <a:solidFill>
                  <a:srgbClr val="555555"/>
                </a:solidFill>
                <a:highlight>
                  <a:srgbClr val="FFFFFF"/>
                </a:highlight>
                <a:latin typeface="Arial"/>
                <a:ea typeface="Source Sans Pro"/>
                <a:cs typeface="Source Sans Pro"/>
                <a:sym typeface="Source Sans Pro"/>
              </a:rPr>
              <a:t>NARA Resources</a:t>
            </a:r>
            <a:endParaRPr sz="2000" kern="0" dirty="0">
              <a:solidFill>
                <a:srgbClr val="000000"/>
              </a:solidFill>
              <a:latin typeface="Arial"/>
              <a:ea typeface="Source Sans Pro"/>
              <a:cs typeface="Source Sans Pro"/>
              <a:sym typeface="Source Sans Pro"/>
            </a:endParaRPr>
          </a:p>
          <a:p>
            <a:pPr marL="609585" indent="-423323" defTabSz="1219170">
              <a:lnSpc>
                <a:spcPct val="115000"/>
              </a:lnSpc>
              <a:buClr>
                <a:srgbClr val="000000"/>
              </a:buClr>
              <a:buSzPts val="1400"/>
              <a:buFont typeface="Source Sans Pro"/>
              <a:buChar char="●"/>
            </a:pPr>
            <a:r>
              <a:rPr lang="uk-UA" sz="1867" u="sng" kern="0" dirty="0">
                <a:solidFill>
                  <a:srgbClr val="0563C1"/>
                </a:solidFill>
                <a:highlight>
                  <a:srgbClr val="FFFFFF"/>
                </a:highlight>
                <a:latin typeface="Arial"/>
                <a:ea typeface="Source Sans Pro"/>
                <a:cs typeface="Source Sans Pro"/>
                <a:sym typeface="Source Sans Pro"/>
                <a:hlinkClick r:id="rId3"/>
              </a:rPr>
              <a:t>Guiding Principles for Reparative Description at NARA</a:t>
            </a:r>
            <a:endParaRPr lang="en-US" sz="1867" u="sng" kern="0" dirty="0">
              <a:solidFill>
                <a:srgbClr val="0563C1"/>
              </a:solidFill>
              <a:highlight>
                <a:srgbClr val="FFFFFF"/>
              </a:highlight>
              <a:latin typeface="Arial"/>
              <a:ea typeface="Source Sans Pro"/>
              <a:cs typeface="Source Sans Pro"/>
              <a:sym typeface="Source Sans Pro"/>
            </a:endParaRPr>
          </a:p>
          <a:p>
            <a:pPr marL="186262" defTabSz="1219170">
              <a:lnSpc>
                <a:spcPct val="115000"/>
              </a:lnSpc>
              <a:buClr>
                <a:srgbClr val="000000"/>
              </a:buClr>
              <a:buSzPts val="1400"/>
            </a:pPr>
            <a:endParaRPr sz="1867" kern="0" dirty="0">
              <a:solidFill>
                <a:srgbClr val="555555"/>
              </a:solidFill>
              <a:highlight>
                <a:srgbClr val="FFFFFF"/>
              </a:highlight>
              <a:latin typeface="Arial"/>
              <a:ea typeface="Source Sans Pro"/>
              <a:cs typeface="Source Sans Pro"/>
              <a:sym typeface="Source Sans Pro"/>
            </a:endParaRPr>
          </a:p>
          <a:p>
            <a:pPr marL="609585" indent="-423323" defTabSz="1219170">
              <a:lnSpc>
                <a:spcPct val="115000"/>
              </a:lnSpc>
              <a:buClr>
                <a:srgbClr val="000000"/>
              </a:buClr>
              <a:buSzPts val="1400"/>
              <a:buFont typeface="Source Sans Pro"/>
              <a:buChar char="●"/>
            </a:pPr>
            <a:r>
              <a:rPr lang="uk-UA" sz="1867" u="sng" kern="0" dirty="0">
                <a:solidFill>
                  <a:srgbClr val="0563C1"/>
                </a:solidFill>
                <a:highlight>
                  <a:srgbClr val="FFFFFF"/>
                </a:highlight>
                <a:latin typeface="Arial"/>
                <a:ea typeface="Source Sans Pro"/>
                <a:cs typeface="Source Sans Pro"/>
                <a:sym typeface="Source Sans Pro"/>
                <a:hlinkClick r:id="rId4"/>
              </a:rPr>
              <a:t>Statement on Potentially Harmful Content</a:t>
            </a:r>
            <a:endParaRPr lang="en-US" sz="1867" u="sng" kern="0" dirty="0">
              <a:solidFill>
                <a:srgbClr val="0563C1"/>
              </a:solidFill>
              <a:highlight>
                <a:srgbClr val="FFFFFF"/>
              </a:highlight>
              <a:latin typeface="Arial"/>
              <a:ea typeface="Source Sans Pro"/>
              <a:cs typeface="Source Sans Pro"/>
              <a:sym typeface="Source Sans Pro"/>
            </a:endParaRPr>
          </a:p>
          <a:p>
            <a:pPr marL="186262" defTabSz="1219170">
              <a:lnSpc>
                <a:spcPct val="115000"/>
              </a:lnSpc>
              <a:buClr>
                <a:srgbClr val="000000"/>
              </a:buClr>
              <a:buSzPts val="1400"/>
            </a:pPr>
            <a:endParaRPr sz="1867" kern="0" dirty="0">
              <a:solidFill>
                <a:srgbClr val="555555"/>
              </a:solidFill>
              <a:highlight>
                <a:srgbClr val="FFFFFF"/>
              </a:highlight>
              <a:latin typeface="Arial"/>
              <a:ea typeface="Source Sans Pro"/>
              <a:cs typeface="Source Sans Pro"/>
              <a:sym typeface="Source Sans Pro"/>
            </a:endParaRPr>
          </a:p>
          <a:p>
            <a:pPr marL="609585" indent="-423323" defTabSz="1219170">
              <a:lnSpc>
                <a:spcPct val="115000"/>
              </a:lnSpc>
              <a:buClr>
                <a:srgbClr val="000000"/>
              </a:buClr>
              <a:buSzPts val="1400"/>
              <a:buFont typeface="Source Sans Pro"/>
              <a:buChar char="●"/>
            </a:pPr>
            <a:r>
              <a:rPr lang="uk-UA" sz="1867" u="sng" kern="0" dirty="0">
                <a:solidFill>
                  <a:srgbClr val="0563C1"/>
                </a:solidFill>
                <a:highlight>
                  <a:srgbClr val="FFFFFF"/>
                </a:highlight>
                <a:latin typeface="Arial"/>
                <a:ea typeface="Source Sans Pro"/>
                <a:cs typeface="Source Sans Pro"/>
                <a:sym typeface="Source Sans Pro"/>
                <a:hlinkClick r:id="rId5"/>
              </a:rPr>
              <a:t>Updates on Reparative Description and Digitization</a:t>
            </a:r>
            <a:endParaRPr lang="en-US" sz="1867" u="sng" kern="0" dirty="0">
              <a:solidFill>
                <a:srgbClr val="0563C1"/>
              </a:solidFill>
              <a:highlight>
                <a:srgbClr val="FFFFFF"/>
              </a:highlight>
              <a:latin typeface="Arial"/>
              <a:ea typeface="Source Sans Pro"/>
              <a:cs typeface="Source Sans Pro"/>
              <a:sym typeface="Source Sans Pro"/>
            </a:endParaRPr>
          </a:p>
          <a:p>
            <a:pPr marL="186262" defTabSz="1219170">
              <a:lnSpc>
                <a:spcPct val="115000"/>
              </a:lnSpc>
              <a:buClr>
                <a:srgbClr val="000000"/>
              </a:buClr>
              <a:buSzPts val="1400"/>
            </a:pPr>
            <a:endParaRPr lang="en-US" sz="1867" u="sng" kern="0" dirty="0">
              <a:solidFill>
                <a:srgbClr val="0563C1"/>
              </a:solidFill>
              <a:highlight>
                <a:srgbClr val="FFFFFF"/>
              </a:highlight>
              <a:latin typeface="Arial"/>
              <a:ea typeface="Source Sans Pro"/>
              <a:cs typeface="Source Sans Pro"/>
              <a:sym typeface="Source Sans Pro"/>
            </a:endParaRPr>
          </a:p>
          <a:p>
            <a:pPr marL="186262" indent="-186262" defTabSz="1219170">
              <a:lnSpc>
                <a:spcPct val="115000"/>
              </a:lnSpc>
              <a:buClr>
                <a:srgbClr val="000000"/>
              </a:buClr>
              <a:buSzPts val="1400"/>
            </a:pPr>
            <a:r>
              <a:rPr lang="en-US" sz="2400" kern="0" dirty="0">
                <a:solidFill>
                  <a:srgbClr val="000000"/>
                </a:solidFill>
                <a:latin typeface="Source Sans Pro" panose="020B0503030403020204" pitchFamily="34" charset="0"/>
                <a:cs typeface="Arial"/>
                <a:sym typeface="Arial"/>
              </a:rPr>
              <a:t>Selected Archival Community Resources</a:t>
            </a:r>
            <a:endParaRPr lang="en-US" sz="1867" u="sng" kern="0" dirty="0">
              <a:solidFill>
                <a:srgbClr val="0563C1"/>
              </a:solidFill>
              <a:highlight>
                <a:srgbClr val="FFFFFF"/>
              </a:highlight>
              <a:latin typeface="Arial"/>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txBox="1"/>
          <p:nvPr/>
        </p:nvSpPr>
        <p:spPr>
          <a:xfrm>
            <a:off x="1282667" y="0"/>
            <a:ext cx="10552000" cy="71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667" b="1" kern="0">
              <a:solidFill>
                <a:srgbClr val="000000"/>
              </a:solidFill>
              <a:latin typeface="Merriweather"/>
              <a:ea typeface="Merriweather"/>
              <a:cs typeface="Merriweather"/>
              <a:sym typeface="Merriweather"/>
            </a:endParaRPr>
          </a:p>
        </p:txBody>
      </p:sp>
      <p:grpSp>
        <p:nvGrpSpPr>
          <p:cNvPr id="138" name="Google Shape;138;p26"/>
          <p:cNvGrpSpPr/>
          <p:nvPr/>
        </p:nvGrpSpPr>
        <p:grpSpPr>
          <a:xfrm>
            <a:off x="2199571" y="2315216"/>
            <a:ext cx="1898029" cy="2505645"/>
            <a:chOff x="3071470" y="1976421"/>
            <a:chExt cx="1219500" cy="2397900"/>
          </a:xfrm>
        </p:grpSpPr>
        <p:sp>
          <p:nvSpPr>
            <p:cNvPr id="139" name="Google Shape;139;p26"/>
            <p:cNvSpPr/>
            <p:nvPr/>
          </p:nvSpPr>
          <p:spPr>
            <a:xfrm rot="10800000" flipH="1">
              <a:off x="3071470" y="1976421"/>
              <a:ext cx="1219500" cy="2397900"/>
            </a:xfrm>
            <a:prstGeom prst="round2DiagRect">
              <a:avLst>
                <a:gd name="adj1" fmla="val 0"/>
                <a:gd name="adj2" fmla="val 17764"/>
              </a:avLst>
            </a:prstGeom>
            <a:solidFill>
              <a:srgbClr val="A4C2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140;p26"/>
            <p:cNvSpPr txBox="1"/>
            <p:nvPr/>
          </p:nvSpPr>
          <p:spPr>
            <a:xfrm>
              <a:off x="3182806" y="2094209"/>
              <a:ext cx="1078800" cy="459900"/>
            </a:xfrm>
            <a:prstGeom prst="rect">
              <a:avLst/>
            </a:prstGeom>
            <a:solidFill>
              <a:srgbClr val="A4C2F4"/>
            </a:solidFill>
            <a:ln>
              <a:noFill/>
            </a:ln>
          </p:spPr>
          <p:txBody>
            <a:bodyPr spcFirstLastPara="1" wrap="square" lIns="121900" tIns="121900" rIns="121900" bIns="121900" anchor="t" anchorCtr="0">
              <a:noAutofit/>
            </a:bodyPr>
            <a:lstStyle/>
            <a:p>
              <a:pPr defTabSz="1219170">
                <a:buClr>
                  <a:srgbClr val="000000"/>
                </a:buClr>
              </a:pPr>
              <a:r>
                <a:rPr lang="uk-UA" sz="1467" b="1" kern="0">
                  <a:solidFill>
                    <a:srgbClr val="000000"/>
                  </a:solidFill>
                  <a:latin typeface="Roboto"/>
                  <a:ea typeface="Roboto"/>
                  <a:cs typeface="Roboto"/>
                  <a:sym typeface="Roboto"/>
                </a:rPr>
                <a:t>Research and Review </a:t>
              </a:r>
              <a:endParaRPr sz="1467" b="1" kern="0">
                <a:solidFill>
                  <a:srgbClr val="000000"/>
                </a:solidFill>
                <a:latin typeface="Roboto"/>
                <a:ea typeface="Roboto"/>
                <a:cs typeface="Roboto"/>
                <a:sym typeface="Roboto"/>
              </a:endParaRPr>
            </a:p>
            <a:p>
              <a:pPr defTabSz="1219170">
                <a:buClr>
                  <a:srgbClr val="000000"/>
                </a:buClr>
              </a:pPr>
              <a:r>
                <a:rPr lang="uk-UA" sz="1467" b="1" kern="0">
                  <a:solidFill>
                    <a:srgbClr val="000000"/>
                  </a:solidFill>
                  <a:latin typeface="Roboto"/>
                  <a:ea typeface="Roboto"/>
                  <a:cs typeface="Roboto"/>
                  <a:sym typeface="Roboto"/>
                </a:rPr>
                <a:t>of Terms - Draft Proposals</a:t>
              </a:r>
              <a:endParaRPr sz="1467" kern="0">
                <a:solidFill>
                  <a:srgbClr val="000000"/>
                </a:solidFill>
                <a:latin typeface="Roboto"/>
                <a:ea typeface="Roboto"/>
                <a:cs typeface="Roboto"/>
                <a:sym typeface="Roboto"/>
              </a:endParaRPr>
            </a:p>
          </p:txBody>
        </p:sp>
      </p:grpSp>
      <p:grpSp>
        <p:nvGrpSpPr>
          <p:cNvPr id="141" name="Google Shape;141;p26"/>
          <p:cNvGrpSpPr/>
          <p:nvPr/>
        </p:nvGrpSpPr>
        <p:grpSpPr>
          <a:xfrm>
            <a:off x="513683" y="2328846"/>
            <a:ext cx="1685771" cy="2505709"/>
            <a:chOff x="286440" y="2013881"/>
            <a:chExt cx="1526413" cy="1569600"/>
          </a:xfrm>
        </p:grpSpPr>
        <p:sp>
          <p:nvSpPr>
            <p:cNvPr id="142" name="Google Shape;142;p26"/>
            <p:cNvSpPr/>
            <p:nvPr/>
          </p:nvSpPr>
          <p:spPr>
            <a:xfrm>
              <a:off x="286440" y="2013881"/>
              <a:ext cx="1526400" cy="1569600"/>
            </a:xfrm>
            <a:prstGeom prst="round2DiagRect">
              <a:avLst>
                <a:gd name="adj1" fmla="val 0"/>
                <a:gd name="adj2" fmla="val 17764"/>
              </a:avLst>
            </a:prstGeom>
            <a:solidFill>
              <a:srgbClr val="C9DA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43;p26"/>
            <p:cNvSpPr txBox="1"/>
            <p:nvPr/>
          </p:nvSpPr>
          <p:spPr>
            <a:xfrm>
              <a:off x="361153" y="2140785"/>
              <a:ext cx="1451700" cy="459900"/>
            </a:xfrm>
            <a:prstGeom prst="rect">
              <a:avLst/>
            </a:prstGeom>
            <a:solidFill>
              <a:srgbClr val="C9DAF8"/>
            </a:solidFill>
            <a:ln>
              <a:noFill/>
            </a:ln>
          </p:spPr>
          <p:txBody>
            <a:bodyPr spcFirstLastPara="1" wrap="square" lIns="121900" tIns="121900" rIns="121900" bIns="121900" anchor="t" anchorCtr="0">
              <a:noAutofit/>
            </a:bodyPr>
            <a:lstStyle/>
            <a:p>
              <a:pPr defTabSz="1219170">
                <a:buClr>
                  <a:srgbClr val="000000"/>
                </a:buClr>
              </a:pPr>
              <a:r>
                <a:rPr lang="uk-UA" sz="1467" b="1" kern="0">
                  <a:solidFill>
                    <a:srgbClr val="000000"/>
                  </a:solidFill>
                  <a:latin typeface="Roboto"/>
                  <a:ea typeface="Roboto"/>
                  <a:cs typeface="Roboto"/>
                  <a:sym typeface="Roboto"/>
                </a:rPr>
                <a:t>Stakeholders Identify Priority Terms</a:t>
              </a:r>
              <a:endParaRPr sz="1467" b="1" kern="0">
                <a:solidFill>
                  <a:srgbClr val="000000"/>
                </a:solidFill>
                <a:latin typeface="Roboto"/>
                <a:ea typeface="Roboto"/>
                <a:cs typeface="Roboto"/>
                <a:sym typeface="Roboto"/>
              </a:endParaRPr>
            </a:p>
          </p:txBody>
        </p:sp>
      </p:grpSp>
      <p:grpSp>
        <p:nvGrpSpPr>
          <p:cNvPr id="144" name="Google Shape;144;p26"/>
          <p:cNvGrpSpPr/>
          <p:nvPr/>
        </p:nvGrpSpPr>
        <p:grpSpPr>
          <a:xfrm>
            <a:off x="4098055" y="2292417"/>
            <a:ext cx="2807923" cy="2576964"/>
            <a:chOff x="3415830" y="2013869"/>
            <a:chExt cx="3001200" cy="1263300"/>
          </a:xfrm>
        </p:grpSpPr>
        <p:sp>
          <p:nvSpPr>
            <p:cNvPr id="145" name="Google Shape;145;p26"/>
            <p:cNvSpPr/>
            <p:nvPr/>
          </p:nvSpPr>
          <p:spPr>
            <a:xfrm>
              <a:off x="3415830" y="2013869"/>
              <a:ext cx="3001200" cy="1263300"/>
            </a:xfrm>
            <a:prstGeom prst="round2DiagRect">
              <a:avLst>
                <a:gd name="adj1" fmla="val 0"/>
                <a:gd name="adj2" fmla="val 17764"/>
              </a:avLst>
            </a:prstGeom>
            <a:solidFill>
              <a:srgbClr val="6D9EE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p:txBody>
        </p:sp>
        <p:sp>
          <p:nvSpPr>
            <p:cNvPr id="146" name="Google Shape;146;p26"/>
            <p:cNvSpPr txBox="1"/>
            <p:nvPr/>
          </p:nvSpPr>
          <p:spPr>
            <a:xfrm>
              <a:off x="3628695" y="2105098"/>
              <a:ext cx="2417100" cy="459900"/>
            </a:xfrm>
            <a:prstGeom prst="rect">
              <a:avLst/>
            </a:prstGeom>
            <a:solidFill>
              <a:srgbClr val="6D9EEB"/>
            </a:solidFill>
            <a:ln>
              <a:noFill/>
            </a:ln>
          </p:spPr>
          <p:txBody>
            <a:bodyPr spcFirstLastPara="1" wrap="square" lIns="121900" tIns="121900" rIns="121900" bIns="121900" anchor="t" anchorCtr="0">
              <a:noAutofit/>
            </a:bodyPr>
            <a:lstStyle/>
            <a:p>
              <a:pPr defTabSz="1219170">
                <a:buClr>
                  <a:srgbClr val="000000"/>
                </a:buClr>
              </a:pPr>
              <a:r>
                <a:rPr lang="uk-UA" sz="1467" b="1" kern="0">
                  <a:solidFill>
                    <a:srgbClr val="FFFFFF"/>
                  </a:solidFill>
                  <a:latin typeface="Roboto"/>
                  <a:ea typeface="Roboto"/>
                  <a:cs typeface="Roboto"/>
                  <a:sym typeface="Roboto"/>
                </a:rPr>
                <a:t>Engage Stakeholders - Collaborate on Approach</a:t>
              </a:r>
              <a:endParaRPr sz="1467" kern="0">
                <a:solidFill>
                  <a:srgbClr val="FFFFFF"/>
                </a:solidFill>
                <a:latin typeface="Roboto"/>
                <a:ea typeface="Roboto"/>
                <a:cs typeface="Roboto"/>
                <a:sym typeface="Roboto"/>
              </a:endParaRPr>
            </a:p>
          </p:txBody>
        </p:sp>
      </p:grpSp>
      <p:grpSp>
        <p:nvGrpSpPr>
          <p:cNvPr id="147" name="Google Shape;147;p26"/>
          <p:cNvGrpSpPr/>
          <p:nvPr/>
        </p:nvGrpSpPr>
        <p:grpSpPr>
          <a:xfrm>
            <a:off x="4015780" y="4039610"/>
            <a:ext cx="348761" cy="347172"/>
            <a:chOff x="4858109" y="2631368"/>
            <a:chExt cx="316442" cy="315000"/>
          </a:xfrm>
        </p:grpSpPr>
        <p:sp>
          <p:nvSpPr>
            <p:cNvPr id="148" name="Google Shape;148;p26"/>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9;p26"/>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121900" tIns="121900" rIns="121900" bIns="121900" anchor="ctr" anchorCtr="0">
              <a:noAutofit/>
            </a:bodyPr>
            <a:lstStyle/>
            <a:p>
              <a:pPr defTabSz="1219170">
                <a:buClr>
                  <a:srgbClr val="000000"/>
                </a:buClr>
              </a:pPr>
              <a:br>
                <a:rPr lang="uk-UA" sz="1867" kern="0">
                  <a:solidFill>
                    <a:srgbClr val="000000"/>
                  </a:solidFill>
                  <a:latin typeface="Arial"/>
                  <a:cs typeface="Arial"/>
                  <a:sym typeface="Arial"/>
                </a:rPr>
              </a:br>
              <a:endParaRPr sz="1867" kern="0">
                <a:solidFill>
                  <a:srgbClr val="000000"/>
                </a:solidFill>
                <a:latin typeface="Arial"/>
                <a:cs typeface="Arial"/>
                <a:sym typeface="Arial"/>
              </a:endParaRPr>
            </a:p>
          </p:txBody>
        </p:sp>
      </p:grpSp>
      <p:sp>
        <p:nvSpPr>
          <p:cNvPr id="150" name="Google Shape;150;p26"/>
          <p:cNvSpPr txBox="1"/>
          <p:nvPr/>
        </p:nvSpPr>
        <p:spPr>
          <a:xfrm>
            <a:off x="1282667" y="-18400"/>
            <a:ext cx="10869600" cy="114886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uk-UA" sz="2933" kern="0">
                <a:solidFill>
                  <a:srgbClr val="000000"/>
                </a:solidFill>
                <a:latin typeface="Merriweather"/>
                <a:ea typeface="Merriweather"/>
                <a:cs typeface="Merriweather"/>
                <a:sym typeface="Merriweather"/>
              </a:rPr>
              <a:t>Process for Developing the Standards for Both Archival Descriptions and Authorities</a:t>
            </a:r>
            <a:endParaRPr sz="2933" kern="0">
              <a:solidFill>
                <a:srgbClr val="000000"/>
              </a:solidFill>
              <a:latin typeface="Merriweather"/>
              <a:ea typeface="Merriweather"/>
              <a:cs typeface="Merriweather"/>
              <a:sym typeface="Merriweather"/>
            </a:endParaRPr>
          </a:p>
        </p:txBody>
      </p:sp>
      <p:grpSp>
        <p:nvGrpSpPr>
          <p:cNvPr id="151" name="Google Shape;151;p26"/>
          <p:cNvGrpSpPr/>
          <p:nvPr/>
        </p:nvGrpSpPr>
        <p:grpSpPr>
          <a:xfrm flipH="1">
            <a:off x="10097797" y="2292144"/>
            <a:ext cx="1512767" cy="2565528"/>
            <a:chOff x="9651602" y="1560507"/>
            <a:chExt cx="8324100" cy="1232400"/>
          </a:xfrm>
        </p:grpSpPr>
        <p:sp>
          <p:nvSpPr>
            <p:cNvPr id="152" name="Google Shape;152;p26"/>
            <p:cNvSpPr/>
            <p:nvPr/>
          </p:nvSpPr>
          <p:spPr>
            <a:xfrm>
              <a:off x="9651602" y="1560507"/>
              <a:ext cx="8324100" cy="1232400"/>
            </a:xfrm>
            <a:prstGeom prst="round2DiagRect">
              <a:avLst>
                <a:gd name="adj1" fmla="val 0"/>
                <a:gd name="adj2" fmla="val 17764"/>
              </a:avLst>
            </a:prstGeom>
            <a:solidFill>
              <a:srgbClr val="1C458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p:txBody>
        </p:sp>
        <p:sp>
          <p:nvSpPr>
            <p:cNvPr id="153" name="Google Shape;153;p26"/>
            <p:cNvSpPr txBox="1"/>
            <p:nvPr/>
          </p:nvSpPr>
          <p:spPr>
            <a:xfrm>
              <a:off x="11305702" y="1664080"/>
              <a:ext cx="5604600" cy="4599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uk-UA" sz="1467" b="1" kern="0">
                  <a:solidFill>
                    <a:srgbClr val="FFFFFF"/>
                  </a:solidFill>
                  <a:latin typeface="Roboto"/>
                  <a:ea typeface="Roboto"/>
                  <a:cs typeface="Roboto"/>
                  <a:sym typeface="Roboto"/>
                </a:rPr>
                <a:t>Pilot</a:t>
              </a:r>
              <a:endParaRPr sz="1467" kern="0">
                <a:solidFill>
                  <a:srgbClr val="FFFFFF"/>
                </a:solidFill>
                <a:latin typeface="Roboto"/>
                <a:ea typeface="Roboto"/>
                <a:cs typeface="Roboto"/>
                <a:sym typeface="Roboto"/>
              </a:endParaRPr>
            </a:p>
          </p:txBody>
        </p:sp>
      </p:grpSp>
      <p:sp>
        <p:nvSpPr>
          <p:cNvPr id="154" name="Google Shape;154;p26"/>
          <p:cNvSpPr/>
          <p:nvPr/>
        </p:nvSpPr>
        <p:spPr>
          <a:xfrm rot="10800000" flipH="1">
            <a:off x="6903700" y="2303563"/>
            <a:ext cx="1572400" cy="2565600"/>
          </a:xfrm>
          <a:prstGeom prst="round2DiagRect">
            <a:avLst>
              <a:gd name="adj1" fmla="val 0"/>
              <a:gd name="adj2" fmla="val 17764"/>
            </a:avLst>
          </a:prstGeom>
          <a:solidFill>
            <a:srgbClr val="3C78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p:txBody>
      </p:sp>
      <p:grpSp>
        <p:nvGrpSpPr>
          <p:cNvPr id="155" name="Google Shape;155;p26"/>
          <p:cNvGrpSpPr/>
          <p:nvPr/>
        </p:nvGrpSpPr>
        <p:grpSpPr>
          <a:xfrm flipH="1">
            <a:off x="8478872" y="2303531"/>
            <a:ext cx="1618939" cy="2554224"/>
            <a:chOff x="5016382" y="2008215"/>
            <a:chExt cx="3054600" cy="1263300"/>
          </a:xfrm>
        </p:grpSpPr>
        <p:sp>
          <p:nvSpPr>
            <p:cNvPr id="156" name="Google Shape;156;p26"/>
            <p:cNvSpPr/>
            <p:nvPr/>
          </p:nvSpPr>
          <p:spPr>
            <a:xfrm flipH="1">
              <a:off x="5016382" y="2008215"/>
              <a:ext cx="3054600" cy="1263300"/>
            </a:xfrm>
            <a:prstGeom prst="round2DiagRect">
              <a:avLst>
                <a:gd name="adj1" fmla="val 0"/>
                <a:gd name="adj2" fmla="val 17764"/>
              </a:avLst>
            </a:prstGeom>
            <a:solidFill>
              <a:srgbClr val="1155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p:txBody>
        </p:sp>
        <p:sp>
          <p:nvSpPr>
            <p:cNvPr id="157" name="Google Shape;157;p26"/>
            <p:cNvSpPr txBox="1"/>
            <p:nvPr/>
          </p:nvSpPr>
          <p:spPr>
            <a:xfrm>
              <a:off x="5266738" y="2116836"/>
              <a:ext cx="2417100" cy="459900"/>
            </a:xfrm>
            <a:prstGeom prst="rect">
              <a:avLst/>
            </a:prstGeom>
            <a:solidFill>
              <a:srgbClr val="1155CC"/>
            </a:solidFill>
            <a:ln>
              <a:noFill/>
            </a:ln>
          </p:spPr>
          <p:txBody>
            <a:bodyPr spcFirstLastPara="1" wrap="square" lIns="121900" tIns="121900" rIns="121900" bIns="121900" anchor="t" anchorCtr="0">
              <a:noAutofit/>
            </a:bodyPr>
            <a:lstStyle/>
            <a:p>
              <a:pPr defTabSz="1219170">
                <a:buClr>
                  <a:srgbClr val="000000"/>
                </a:buClr>
              </a:pPr>
              <a:r>
                <a:rPr lang="uk-UA" sz="1467" b="1" kern="0">
                  <a:solidFill>
                    <a:srgbClr val="FFFFFF"/>
                  </a:solidFill>
                  <a:latin typeface="Roboto"/>
                  <a:ea typeface="Roboto"/>
                  <a:cs typeface="Roboto"/>
                  <a:sym typeface="Roboto"/>
                </a:rPr>
                <a:t>Publishing Standards and Delivering Training</a:t>
              </a:r>
              <a:endParaRPr sz="1467" kern="0">
                <a:solidFill>
                  <a:srgbClr val="FFFFFF"/>
                </a:solidFill>
                <a:latin typeface="Roboto"/>
                <a:ea typeface="Roboto"/>
                <a:cs typeface="Roboto"/>
                <a:sym typeface="Roboto"/>
              </a:endParaRPr>
            </a:p>
          </p:txBody>
        </p:sp>
      </p:grpSp>
      <p:grpSp>
        <p:nvGrpSpPr>
          <p:cNvPr id="158" name="Google Shape;158;p26"/>
          <p:cNvGrpSpPr/>
          <p:nvPr/>
        </p:nvGrpSpPr>
        <p:grpSpPr>
          <a:xfrm>
            <a:off x="9895480" y="4042694"/>
            <a:ext cx="348761" cy="347172"/>
            <a:chOff x="4858109" y="2631368"/>
            <a:chExt cx="316442" cy="315000"/>
          </a:xfrm>
        </p:grpSpPr>
        <p:sp>
          <p:nvSpPr>
            <p:cNvPr id="159" name="Google Shape;159;p26"/>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26"/>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121900" tIns="121900" rIns="121900" bIns="121900" anchor="ctr" anchorCtr="0">
              <a:noAutofit/>
            </a:bodyPr>
            <a:lstStyle/>
            <a:p>
              <a:pPr defTabSz="1219170">
                <a:buClr>
                  <a:srgbClr val="000000"/>
                </a:buClr>
              </a:pPr>
              <a:br>
                <a:rPr lang="uk-UA" sz="1867" kern="0">
                  <a:solidFill>
                    <a:srgbClr val="000000"/>
                  </a:solidFill>
                  <a:latin typeface="Arial"/>
                  <a:cs typeface="Arial"/>
                  <a:sym typeface="Arial"/>
                </a:rPr>
              </a:br>
              <a:endParaRPr sz="1867" kern="0">
                <a:solidFill>
                  <a:srgbClr val="000000"/>
                </a:solidFill>
                <a:latin typeface="Arial"/>
                <a:cs typeface="Arial"/>
                <a:sym typeface="Arial"/>
              </a:endParaRPr>
            </a:p>
          </p:txBody>
        </p:sp>
      </p:grpSp>
      <p:grpSp>
        <p:nvGrpSpPr>
          <p:cNvPr id="161" name="Google Shape;161;p26"/>
          <p:cNvGrpSpPr/>
          <p:nvPr/>
        </p:nvGrpSpPr>
        <p:grpSpPr>
          <a:xfrm>
            <a:off x="6755280" y="4024894"/>
            <a:ext cx="348761" cy="347172"/>
            <a:chOff x="4858109" y="2631368"/>
            <a:chExt cx="316442" cy="315000"/>
          </a:xfrm>
        </p:grpSpPr>
        <p:sp>
          <p:nvSpPr>
            <p:cNvPr id="162" name="Google Shape;162;p26"/>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26"/>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121900" tIns="121900" rIns="121900" bIns="121900" anchor="ctr" anchorCtr="0">
              <a:noAutofit/>
            </a:bodyPr>
            <a:lstStyle/>
            <a:p>
              <a:pPr defTabSz="1219170">
                <a:buClr>
                  <a:srgbClr val="000000"/>
                </a:buClr>
              </a:pPr>
              <a:br>
                <a:rPr lang="uk-UA" sz="1867" kern="0">
                  <a:solidFill>
                    <a:srgbClr val="000000"/>
                  </a:solidFill>
                  <a:latin typeface="Arial"/>
                  <a:cs typeface="Arial"/>
                  <a:sym typeface="Arial"/>
                </a:rPr>
              </a:br>
              <a:endParaRPr sz="1867" kern="0">
                <a:solidFill>
                  <a:srgbClr val="000000"/>
                </a:solidFill>
                <a:latin typeface="Arial"/>
                <a:cs typeface="Arial"/>
                <a:sym typeface="Arial"/>
              </a:endParaRPr>
            </a:p>
          </p:txBody>
        </p:sp>
      </p:grpSp>
      <p:sp>
        <p:nvSpPr>
          <p:cNvPr id="164" name="Google Shape;164;p26"/>
          <p:cNvSpPr txBox="1"/>
          <p:nvPr/>
        </p:nvSpPr>
        <p:spPr>
          <a:xfrm>
            <a:off x="6932521" y="2652867"/>
            <a:ext cx="1520000" cy="106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uk-UA" sz="1467" b="1" kern="0">
                <a:solidFill>
                  <a:srgbClr val="FFFFFF"/>
                </a:solidFill>
                <a:latin typeface="Roboto"/>
                <a:ea typeface="Roboto"/>
                <a:cs typeface="Roboto"/>
                <a:sym typeface="Roboto"/>
              </a:rPr>
              <a:t>Lifecycle Standards Proposals Review</a:t>
            </a:r>
            <a:endParaRPr sz="1467" kern="0">
              <a:solidFill>
                <a:srgbClr val="FFFFFF"/>
              </a:solidFill>
              <a:latin typeface="Roboto"/>
              <a:ea typeface="Roboto"/>
              <a:cs typeface="Roboto"/>
              <a:sym typeface="Roboto"/>
            </a:endParaRPr>
          </a:p>
        </p:txBody>
      </p:sp>
      <p:grpSp>
        <p:nvGrpSpPr>
          <p:cNvPr id="165" name="Google Shape;165;p26"/>
          <p:cNvGrpSpPr/>
          <p:nvPr/>
        </p:nvGrpSpPr>
        <p:grpSpPr>
          <a:xfrm>
            <a:off x="2101446" y="4042694"/>
            <a:ext cx="348761" cy="347172"/>
            <a:chOff x="4858109" y="2631368"/>
            <a:chExt cx="316442" cy="315000"/>
          </a:xfrm>
        </p:grpSpPr>
        <p:sp>
          <p:nvSpPr>
            <p:cNvPr id="166" name="Google Shape;166;p26"/>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6"/>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121900" tIns="121900" rIns="121900" bIns="121900" anchor="ctr" anchorCtr="0">
              <a:noAutofit/>
            </a:bodyPr>
            <a:lstStyle/>
            <a:p>
              <a:pPr defTabSz="1219170">
                <a:buClr>
                  <a:srgbClr val="000000"/>
                </a:buClr>
              </a:pPr>
              <a:br>
                <a:rPr lang="uk-UA" sz="1867" kern="0">
                  <a:solidFill>
                    <a:srgbClr val="000000"/>
                  </a:solidFill>
                  <a:latin typeface="Arial"/>
                  <a:cs typeface="Arial"/>
                  <a:sym typeface="Arial"/>
                </a:rPr>
              </a:br>
              <a:endParaRPr sz="1867" kern="0">
                <a:solidFill>
                  <a:srgbClr val="000000"/>
                </a:solidFill>
                <a:latin typeface="Arial"/>
                <a:cs typeface="Arial"/>
                <a:sym typeface="Arial"/>
              </a:endParaRPr>
            </a:p>
          </p:txBody>
        </p:sp>
      </p:grpSp>
      <p:grpSp>
        <p:nvGrpSpPr>
          <p:cNvPr id="168" name="Google Shape;168;p26"/>
          <p:cNvGrpSpPr/>
          <p:nvPr/>
        </p:nvGrpSpPr>
        <p:grpSpPr>
          <a:xfrm>
            <a:off x="8423029" y="4042694"/>
            <a:ext cx="348761" cy="347172"/>
            <a:chOff x="4858109" y="2631368"/>
            <a:chExt cx="316442" cy="315000"/>
          </a:xfrm>
        </p:grpSpPr>
        <p:sp>
          <p:nvSpPr>
            <p:cNvPr id="169" name="Google Shape;169;p26"/>
            <p:cNvSpPr/>
            <p:nvPr/>
          </p:nvSpPr>
          <p:spPr>
            <a:xfrm>
              <a:off x="4859551"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26"/>
            <p:cNvSpPr/>
            <p:nvPr/>
          </p:nvSpPr>
          <p:spPr>
            <a:xfrm>
              <a:off x="4858109" y="2739300"/>
              <a:ext cx="239100" cy="99000"/>
            </a:xfrm>
            <a:prstGeom prst="rightArrow">
              <a:avLst>
                <a:gd name="adj1" fmla="val 32020"/>
                <a:gd name="adj2" fmla="val 66970"/>
              </a:avLst>
            </a:prstGeom>
            <a:solidFill>
              <a:srgbClr val="0D5DDF"/>
            </a:solidFill>
            <a:ln>
              <a:noFill/>
            </a:ln>
          </p:spPr>
          <p:txBody>
            <a:bodyPr spcFirstLastPara="1" wrap="square" lIns="121900" tIns="121900" rIns="121900" bIns="121900" anchor="ctr" anchorCtr="0">
              <a:noAutofit/>
            </a:bodyPr>
            <a:lstStyle/>
            <a:p>
              <a:pPr defTabSz="1219170">
                <a:buClr>
                  <a:srgbClr val="000000"/>
                </a:buClr>
              </a:pPr>
              <a:br>
                <a:rPr lang="uk-UA" sz="1867" kern="0">
                  <a:solidFill>
                    <a:srgbClr val="000000"/>
                  </a:solidFill>
                  <a:latin typeface="Arial"/>
                  <a:cs typeface="Arial"/>
                  <a:sym typeface="Arial"/>
                </a:rPr>
              </a:br>
              <a:endParaRPr sz="1867" kern="0">
                <a:solidFill>
                  <a:srgbClr val="000000"/>
                </a:solidFill>
                <a:latin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p:nvPr/>
        </p:nvSpPr>
        <p:spPr>
          <a:xfrm>
            <a:off x="1282667" y="0"/>
            <a:ext cx="10552000" cy="71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667" b="1" kern="0">
              <a:solidFill>
                <a:srgbClr val="000000"/>
              </a:solidFill>
              <a:latin typeface="Merriweather"/>
              <a:ea typeface="Merriweather"/>
              <a:cs typeface="Merriweather"/>
              <a:sym typeface="Merriweather"/>
            </a:endParaRPr>
          </a:p>
        </p:txBody>
      </p:sp>
      <p:sp>
        <p:nvSpPr>
          <p:cNvPr id="176" name="Google Shape;176;p27"/>
          <p:cNvSpPr txBox="1"/>
          <p:nvPr/>
        </p:nvSpPr>
        <p:spPr>
          <a:xfrm>
            <a:off x="1388400" y="105867"/>
            <a:ext cx="11210000" cy="87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uk-UA" sz="3600" kern="0" dirty="0">
                <a:solidFill>
                  <a:srgbClr val="000000"/>
                </a:solidFill>
                <a:latin typeface="Merriweather"/>
                <a:ea typeface="Merriweather"/>
                <a:cs typeface="Merriweather"/>
                <a:sym typeface="Merriweather"/>
              </a:rPr>
              <a:t>Authority Files - Approaches</a:t>
            </a:r>
            <a:endParaRPr sz="3600" kern="0" dirty="0">
              <a:solidFill>
                <a:srgbClr val="000000"/>
              </a:solidFill>
              <a:latin typeface="Merriweather"/>
              <a:ea typeface="Merriweather"/>
              <a:cs typeface="Merriweather"/>
              <a:sym typeface="Merriweather"/>
            </a:endParaRPr>
          </a:p>
        </p:txBody>
      </p:sp>
      <p:sp>
        <p:nvSpPr>
          <p:cNvPr id="177" name="Google Shape;177;p27"/>
          <p:cNvSpPr txBox="1"/>
          <p:nvPr/>
        </p:nvSpPr>
        <p:spPr>
          <a:xfrm>
            <a:off x="393200" y="1342667"/>
            <a:ext cx="5702800" cy="409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uk-UA" sz="2400" b="1" kern="0" dirty="0">
                <a:solidFill>
                  <a:srgbClr val="000000"/>
                </a:solidFill>
                <a:latin typeface="Arial"/>
                <a:ea typeface="Source Sans Pro"/>
                <a:cs typeface="Source Sans Pro"/>
                <a:sym typeface="Source Sans Pro"/>
              </a:rPr>
              <a:t>Notes:</a:t>
            </a:r>
            <a:endParaRPr sz="2400" b="1" kern="0" dirty="0">
              <a:solidFill>
                <a:srgbClr val="000000"/>
              </a:solidFill>
              <a:latin typeface="Arial"/>
              <a:ea typeface="Source Sans Pro"/>
              <a:cs typeface="Source Sans Pro"/>
              <a:sym typeface="Source Sans Pro"/>
            </a:endParaRPr>
          </a:p>
          <a:p>
            <a:pPr defTabSz="1219170">
              <a:buClr>
                <a:srgbClr val="000000"/>
              </a:buClr>
            </a:pPr>
            <a:r>
              <a:rPr lang="uk-UA" sz="2267" kern="0" dirty="0">
                <a:solidFill>
                  <a:srgbClr val="000000"/>
                </a:solidFill>
                <a:latin typeface="Arial"/>
                <a:ea typeface="Source Sans Pro"/>
                <a:cs typeface="Source Sans Pro"/>
                <a:sym typeface="Source Sans Pro"/>
              </a:rPr>
              <a:t>Person Names - Biographical Notes</a:t>
            </a:r>
            <a:endParaRPr sz="2267" kern="0" dirty="0">
              <a:solidFill>
                <a:srgbClr val="000000"/>
              </a:solidFill>
              <a:latin typeface="Arial"/>
              <a:ea typeface="Source Sans Pro"/>
              <a:cs typeface="Source Sans Pro"/>
              <a:sym typeface="Source Sans Pro"/>
            </a:endParaRPr>
          </a:p>
          <a:p>
            <a:pPr defTabSz="1219170">
              <a:buClr>
                <a:srgbClr val="000000"/>
              </a:buClr>
            </a:pPr>
            <a:endParaRPr sz="2267" kern="0" dirty="0">
              <a:solidFill>
                <a:srgbClr val="000000"/>
              </a:solidFill>
              <a:latin typeface="Arial"/>
              <a:ea typeface="Source Sans Pro"/>
              <a:cs typeface="Source Sans Pro"/>
              <a:sym typeface="Source Sans Pro"/>
            </a:endParaRPr>
          </a:p>
          <a:p>
            <a:pPr defTabSz="1219170">
              <a:buClr>
                <a:srgbClr val="000000"/>
              </a:buClr>
            </a:pPr>
            <a:r>
              <a:rPr lang="uk-UA" sz="2267" kern="0" dirty="0">
                <a:solidFill>
                  <a:srgbClr val="000000"/>
                </a:solidFill>
                <a:latin typeface="Arial"/>
                <a:ea typeface="Source Sans Pro"/>
                <a:cs typeface="Source Sans Pro"/>
                <a:sym typeface="Source Sans Pro"/>
              </a:rPr>
              <a:t>Organization Names - Notes</a:t>
            </a:r>
            <a:endParaRPr sz="2267" kern="0" dirty="0">
              <a:solidFill>
                <a:srgbClr val="000000"/>
              </a:solidFill>
              <a:latin typeface="Arial"/>
              <a:ea typeface="Source Sans Pro"/>
              <a:cs typeface="Source Sans Pro"/>
              <a:sym typeface="Source Sans Pro"/>
            </a:endParaRPr>
          </a:p>
          <a:p>
            <a:pPr defTabSz="1219170">
              <a:buClr>
                <a:srgbClr val="000000"/>
              </a:buClr>
            </a:pPr>
            <a:endParaRPr sz="2267" kern="0" dirty="0">
              <a:solidFill>
                <a:srgbClr val="000000"/>
              </a:solidFill>
              <a:latin typeface="Arial"/>
              <a:ea typeface="Source Sans Pro"/>
              <a:cs typeface="Source Sans Pro"/>
              <a:sym typeface="Source Sans Pro"/>
            </a:endParaRPr>
          </a:p>
          <a:p>
            <a:pPr defTabSz="1219170">
              <a:buClr>
                <a:srgbClr val="000000"/>
              </a:buClr>
            </a:pPr>
            <a:r>
              <a:rPr lang="uk-UA" sz="2267" kern="0" dirty="0">
                <a:solidFill>
                  <a:srgbClr val="000000"/>
                </a:solidFill>
                <a:latin typeface="Arial"/>
                <a:ea typeface="Source Sans Pro"/>
                <a:cs typeface="Source Sans Pro"/>
                <a:sym typeface="Source Sans Pro"/>
              </a:rPr>
              <a:t>Organizations (Fed) - Admin History Notes</a:t>
            </a:r>
            <a:endParaRPr sz="2267" kern="0" dirty="0">
              <a:solidFill>
                <a:srgbClr val="000000"/>
              </a:solidFill>
              <a:latin typeface="Arial"/>
              <a:ea typeface="Source Sans Pro"/>
              <a:cs typeface="Source Sans Pro"/>
              <a:sym typeface="Source Sans Pro"/>
            </a:endParaRPr>
          </a:p>
          <a:p>
            <a:pPr defTabSz="1219170">
              <a:buClr>
                <a:srgbClr val="000000"/>
              </a:buClr>
            </a:pPr>
            <a:endParaRPr sz="2267" kern="0" dirty="0">
              <a:solidFill>
                <a:srgbClr val="000000"/>
              </a:solidFill>
              <a:latin typeface="Source Sans Pro"/>
              <a:ea typeface="Source Sans Pro"/>
              <a:cs typeface="Source Sans Pro"/>
              <a:sym typeface="Source Sans Pro"/>
            </a:endParaRPr>
          </a:p>
        </p:txBody>
      </p:sp>
      <p:sp>
        <p:nvSpPr>
          <p:cNvPr id="178" name="Google Shape;178;p27"/>
          <p:cNvSpPr txBox="1"/>
          <p:nvPr/>
        </p:nvSpPr>
        <p:spPr>
          <a:xfrm>
            <a:off x="5693967" y="1342667"/>
            <a:ext cx="6331600" cy="457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uk-UA" sz="2400" b="1" kern="0" dirty="0">
                <a:solidFill>
                  <a:srgbClr val="000000"/>
                </a:solidFill>
                <a:latin typeface="Arial"/>
                <a:ea typeface="Source Sans Pro"/>
                <a:cs typeface="Source Sans Pro"/>
                <a:sym typeface="Source Sans Pro"/>
              </a:rPr>
              <a:t>Terms:</a:t>
            </a:r>
            <a:endParaRPr sz="2400" b="1" kern="0" dirty="0">
              <a:solidFill>
                <a:srgbClr val="000000"/>
              </a:solidFill>
              <a:latin typeface="Arial"/>
              <a:ea typeface="Source Sans Pro"/>
              <a:cs typeface="Source Sans Pro"/>
              <a:sym typeface="Source Sans Pro"/>
            </a:endParaRPr>
          </a:p>
          <a:p>
            <a:pPr defTabSz="1219170">
              <a:buClr>
                <a:srgbClr val="000000"/>
              </a:buClr>
            </a:pPr>
            <a:r>
              <a:rPr lang="uk-UA" sz="2267" kern="0" dirty="0">
                <a:solidFill>
                  <a:srgbClr val="000000"/>
                </a:solidFill>
                <a:latin typeface="Arial"/>
                <a:ea typeface="Source Sans Pro"/>
                <a:cs typeface="Source Sans Pro"/>
                <a:sym typeface="Source Sans Pro"/>
              </a:rPr>
              <a:t>Subjects - Terms</a:t>
            </a:r>
            <a:endParaRPr sz="2267" kern="0" dirty="0">
              <a:solidFill>
                <a:srgbClr val="000000"/>
              </a:solidFill>
              <a:latin typeface="Arial"/>
              <a:ea typeface="Source Sans Pro"/>
              <a:cs typeface="Source Sans Pro"/>
              <a:sym typeface="Source Sans Pro"/>
            </a:endParaRPr>
          </a:p>
          <a:p>
            <a:pPr defTabSz="1219170">
              <a:buClr>
                <a:srgbClr val="000000"/>
              </a:buClr>
            </a:pPr>
            <a:endParaRPr sz="2267" kern="0" dirty="0">
              <a:solidFill>
                <a:srgbClr val="000000"/>
              </a:solidFill>
              <a:latin typeface="Arial"/>
              <a:ea typeface="Source Sans Pro"/>
              <a:cs typeface="Source Sans Pro"/>
              <a:sym typeface="Source Sans Pro"/>
            </a:endParaRPr>
          </a:p>
          <a:p>
            <a:pPr defTabSz="1219170">
              <a:buClr>
                <a:srgbClr val="000000"/>
              </a:buClr>
              <a:buSzPts val="1100"/>
            </a:pPr>
            <a:r>
              <a:rPr lang="uk-UA" sz="2267" kern="0" dirty="0">
                <a:solidFill>
                  <a:srgbClr val="000000"/>
                </a:solidFill>
                <a:latin typeface="Arial"/>
                <a:ea typeface="Source Sans Pro"/>
                <a:cs typeface="Source Sans Pro"/>
                <a:sym typeface="Source Sans Pro"/>
              </a:rPr>
              <a:t>Geographic Names</a:t>
            </a:r>
            <a:endParaRPr sz="2267" kern="0" dirty="0">
              <a:solidFill>
                <a:srgbClr val="000000"/>
              </a:solidFill>
              <a:latin typeface="Arial"/>
              <a:ea typeface="Source Sans Pro"/>
              <a:cs typeface="Source Sans Pro"/>
              <a:sym typeface="Source Sans Pro"/>
            </a:endParaRPr>
          </a:p>
          <a:p>
            <a:pPr marL="609585" lvl="1" indent="-423323" defTabSz="1219170">
              <a:spcBef>
                <a:spcPts val="1333"/>
              </a:spcBef>
              <a:buClr>
                <a:srgbClr val="000000"/>
              </a:buClr>
              <a:buSzPts val="1400"/>
              <a:buFont typeface="Source Sans Pro"/>
              <a:buChar char="○"/>
            </a:pPr>
            <a:r>
              <a:rPr lang="uk-UA" sz="1867" kern="0" dirty="0">
                <a:solidFill>
                  <a:srgbClr val="000000"/>
                </a:solidFill>
                <a:latin typeface="Arial"/>
                <a:ea typeface="Source Sans Pro"/>
                <a:cs typeface="Source Sans Pro"/>
                <a:sym typeface="Source Sans Pro"/>
              </a:rPr>
              <a:t>The </a:t>
            </a:r>
            <a:r>
              <a:rPr lang="uk-UA" sz="1867" u="sng" kern="0" dirty="0">
                <a:solidFill>
                  <a:srgbClr val="0563C1"/>
                </a:solidFill>
                <a:latin typeface="Arial"/>
                <a:ea typeface="Source Sans Pro"/>
                <a:cs typeface="Source Sans Pro"/>
                <a:sym typeface="Source Sans Pro"/>
                <a:hlinkClick r:id="rId3"/>
              </a:rPr>
              <a:t>US Board of Geographic Names</a:t>
            </a:r>
            <a:r>
              <a:rPr lang="uk-UA" sz="1867" kern="0" dirty="0">
                <a:solidFill>
                  <a:srgbClr val="000000"/>
                </a:solidFill>
                <a:latin typeface="Arial"/>
                <a:ea typeface="Source Sans Pro"/>
                <a:cs typeface="Source Sans Pro"/>
                <a:sym typeface="Source Sans Pro"/>
              </a:rPr>
              <a:t> has a process for reviewing proposals to update place names </a:t>
            </a:r>
            <a:endParaRPr sz="1867" kern="0" dirty="0">
              <a:solidFill>
                <a:srgbClr val="000000"/>
              </a:solidFill>
              <a:latin typeface="Arial"/>
              <a:ea typeface="Source Sans Pro"/>
              <a:cs typeface="Source Sans Pro"/>
              <a:sym typeface="Source Sans Pro"/>
            </a:endParaRPr>
          </a:p>
          <a:p>
            <a:pPr marL="609585" lvl="1" indent="-423323" defTabSz="1219170">
              <a:spcBef>
                <a:spcPts val="1333"/>
              </a:spcBef>
              <a:buClr>
                <a:srgbClr val="000000"/>
              </a:buClr>
              <a:buSzPts val="1400"/>
              <a:buFont typeface="Source Sans Pro"/>
              <a:buChar char="○"/>
            </a:pPr>
            <a:r>
              <a:rPr lang="uk-UA" sz="1867" kern="0" dirty="0">
                <a:solidFill>
                  <a:srgbClr val="000000"/>
                </a:solidFill>
                <a:latin typeface="Arial"/>
                <a:ea typeface="Source Sans Pro"/>
                <a:cs typeface="Source Sans Pro"/>
                <a:sym typeface="Source Sans Pro"/>
              </a:rPr>
              <a:t>Vocativ data journalism piece, “</a:t>
            </a:r>
            <a:r>
              <a:rPr lang="uk-UA" sz="1867" u="sng" kern="0" dirty="0">
                <a:solidFill>
                  <a:srgbClr val="0563C1"/>
                </a:solidFill>
                <a:latin typeface="Arial"/>
                <a:ea typeface="Source Sans Pro"/>
                <a:cs typeface="Source Sans Pro"/>
                <a:sym typeface="Source Sans Pro"/>
                <a:hlinkClick r:id="rId4"/>
              </a:rPr>
              <a:t>Racial Slurs Are Woven Deep into the American Landscape</a:t>
            </a:r>
            <a:r>
              <a:rPr lang="uk-UA" sz="1867" kern="0" dirty="0">
                <a:solidFill>
                  <a:srgbClr val="000000"/>
                </a:solidFill>
                <a:latin typeface="Arial"/>
                <a:ea typeface="Source Sans Pro"/>
                <a:cs typeface="Source Sans Pro"/>
                <a:sym typeface="Source Sans Pro"/>
              </a:rPr>
              <a:t>” </a:t>
            </a:r>
            <a:endParaRPr sz="1867" kern="0" dirty="0">
              <a:solidFill>
                <a:srgbClr val="000000"/>
              </a:solidFill>
              <a:latin typeface="Arial"/>
              <a:ea typeface="Source Sans Pro"/>
              <a:cs typeface="Source Sans Pro"/>
              <a:sym typeface="Source Sans Pro"/>
            </a:endParaRPr>
          </a:p>
          <a:p>
            <a:pPr marL="609585" lvl="1" indent="-423323" defTabSz="1219170">
              <a:spcBef>
                <a:spcPts val="1333"/>
              </a:spcBef>
              <a:buClr>
                <a:srgbClr val="000000"/>
              </a:buClr>
              <a:buSzPts val="1400"/>
              <a:buFont typeface="Source Sans Pro"/>
              <a:buChar char="○"/>
            </a:pPr>
            <a:r>
              <a:rPr lang="uk-UA" sz="1867" i="1" kern="0" dirty="0">
                <a:solidFill>
                  <a:srgbClr val="000000"/>
                </a:solidFill>
                <a:latin typeface="Arial"/>
                <a:ea typeface="Source Sans Pro"/>
                <a:cs typeface="Source Sans Pro"/>
                <a:sym typeface="Source Sans Pro"/>
              </a:rPr>
              <a:t>Atlantic </a:t>
            </a:r>
            <a:r>
              <a:rPr lang="uk-UA" sz="1867" kern="0" dirty="0">
                <a:solidFill>
                  <a:srgbClr val="000000"/>
                </a:solidFill>
                <a:latin typeface="Arial"/>
                <a:ea typeface="Source Sans Pro"/>
                <a:cs typeface="Source Sans Pro"/>
                <a:sym typeface="Source Sans Pro"/>
              </a:rPr>
              <a:t>article, “</a:t>
            </a:r>
            <a:r>
              <a:rPr lang="uk-UA" sz="1867" u="sng" kern="0" dirty="0">
                <a:solidFill>
                  <a:srgbClr val="0563C1"/>
                </a:solidFill>
                <a:latin typeface="Arial"/>
                <a:ea typeface="Source Sans Pro"/>
                <a:cs typeface="Source Sans Pro"/>
                <a:sym typeface="Source Sans Pro"/>
                <a:hlinkClick r:id="rId5"/>
              </a:rPr>
              <a:t>How to Rename a Place</a:t>
            </a:r>
            <a:r>
              <a:rPr lang="uk-UA" sz="1867" kern="0" dirty="0">
                <a:solidFill>
                  <a:srgbClr val="000000"/>
                </a:solidFill>
                <a:latin typeface="Arial"/>
                <a:ea typeface="Source Sans Pro"/>
                <a:cs typeface="Source Sans Pro"/>
                <a:sym typeface="Source Sans Pro"/>
              </a:rPr>
              <a:t>” (January 27, 2022)</a:t>
            </a:r>
            <a:endParaRPr sz="1867" kern="0" dirty="0">
              <a:solidFill>
                <a:srgbClr val="000000"/>
              </a:solidFill>
              <a:latin typeface="Arial"/>
              <a:ea typeface="Source Sans Pro"/>
              <a:cs typeface="Source Sans Pro"/>
              <a:sym typeface="Source Sans Pro"/>
            </a:endParaRPr>
          </a:p>
          <a:p>
            <a:pPr defTabSz="1219170">
              <a:spcBef>
                <a:spcPts val="1333"/>
              </a:spcBef>
              <a:buClr>
                <a:srgbClr val="000000"/>
              </a:buClr>
            </a:pPr>
            <a:endParaRPr sz="2267" kern="0" dirty="0">
              <a:solidFill>
                <a:srgbClr val="000000"/>
              </a:solidFill>
              <a:latin typeface="Arial"/>
              <a:ea typeface="Source Sans Pro"/>
              <a:cs typeface="Source Sans Pro"/>
              <a:sym typeface="Source Sans Pro"/>
            </a:endParaRPr>
          </a:p>
          <a:p>
            <a:pPr defTabSz="1219170">
              <a:buClr>
                <a:srgbClr val="000000"/>
              </a:buClr>
            </a:pPr>
            <a:endParaRPr sz="2267" kern="0" dirty="0">
              <a:solidFill>
                <a:srgbClr val="000000"/>
              </a:solidFill>
              <a:latin typeface="Source Sans Pro"/>
              <a:ea typeface="Source Sans Pro"/>
              <a:cs typeface="Source Sans Pro"/>
              <a:sym typeface="Source Sans Pro"/>
            </a:endParaRPr>
          </a:p>
          <a:p>
            <a:pPr defTabSz="1219170">
              <a:buClr>
                <a:srgbClr val="000000"/>
              </a:buClr>
              <a:buSzPts val="1100"/>
            </a:pPr>
            <a:endParaRPr sz="2400" kern="0" dirty="0">
              <a:solidFill>
                <a:srgbClr val="000000"/>
              </a:solidFill>
              <a:latin typeface="Source Sans Pro"/>
              <a:ea typeface="Source Sans Pro"/>
              <a:cs typeface="Source Sans Pro"/>
              <a:sym typeface="Source Sans Pro"/>
            </a:endParaRPr>
          </a:p>
          <a:p>
            <a:pPr defTabSz="1219170">
              <a:buClr>
                <a:srgbClr val="000000"/>
              </a:buClr>
            </a:pPr>
            <a:endParaRPr sz="2400" kern="0" dirty="0">
              <a:solidFill>
                <a:srgbClr val="000000"/>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p:nvPr/>
        </p:nvSpPr>
        <p:spPr>
          <a:xfrm>
            <a:off x="1282667" y="0"/>
            <a:ext cx="10552000" cy="718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667" b="1" kern="0">
              <a:solidFill>
                <a:srgbClr val="000000"/>
              </a:solidFill>
              <a:latin typeface="Merriweather"/>
              <a:ea typeface="Merriweather"/>
              <a:cs typeface="Merriweather"/>
              <a:sym typeface="Merriweather"/>
            </a:endParaRPr>
          </a:p>
        </p:txBody>
      </p:sp>
      <p:sp>
        <p:nvSpPr>
          <p:cNvPr id="184" name="Google Shape;184;p28"/>
          <p:cNvSpPr txBox="1"/>
          <p:nvPr/>
        </p:nvSpPr>
        <p:spPr>
          <a:xfrm>
            <a:off x="4862800" y="93300"/>
            <a:ext cx="2466400" cy="87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uk-UA" sz="3600" kern="0" dirty="0">
                <a:solidFill>
                  <a:srgbClr val="000000"/>
                </a:solidFill>
                <a:latin typeface="Merriweather"/>
                <a:ea typeface="Merriweather"/>
                <a:cs typeface="Merriweather"/>
                <a:sym typeface="Merriweather"/>
              </a:rPr>
              <a:t>Training</a:t>
            </a:r>
            <a:endParaRPr sz="3600" kern="0" dirty="0">
              <a:solidFill>
                <a:srgbClr val="000000"/>
              </a:solidFill>
              <a:latin typeface="Merriweather"/>
              <a:ea typeface="Merriweather"/>
              <a:cs typeface="Merriweather"/>
              <a:sym typeface="Merriweather"/>
            </a:endParaRPr>
          </a:p>
        </p:txBody>
      </p:sp>
      <p:sp>
        <p:nvSpPr>
          <p:cNvPr id="185" name="Google Shape;185;p28"/>
          <p:cNvSpPr txBox="1"/>
          <p:nvPr/>
        </p:nvSpPr>
        <p:spPr>
          <a:xfrm>
            <a:off x="624667" y="1062200"/>
            <a:ext cx="11210000" cy="4334400"/>
          </a:xfrm>
          <a:prstGeom prst="rect">
            <a:avLst/>
          </a:prstGeom>
          <a:noFill/>
          <a:ln>
            <a:noFill/>
          </a:ln>
        </p:spPr>
        <p:txBody>
          <a:bodyPr spcFirstLastPara="1" wrap="square" lIns="121900" tIns="121900" rIns="121900" bIns="121900" anchor="t" anchorCtr="0">
            <a:noAutofit/>
          </a:bodyPr>
          <a:lstStyle/>
          <a:p>
            <a:pPr marL="609585" indent="-457189" defTabSz="1219170">
              <a:buClr>
                <a:srgbClr val="000000"/>
              </a:buClr>
              <a:buSzPts val="1800"/>
              <a:buFont typeface="Source Sans Pro"/>
              <a:buChar char="●"/>
            </a:pPr>
            <a:r>
              <a:rPr lang="uk-UA" sz="2400" kern="0" dirty="0">
                <a:solidFill>
                  <a:srgbClr val="000000"/>
                </a:solidFill>
                <a:latin typeface="Arial"/>
                <a:ea typeface="Source Sans Pro"/>
                <a:cs typeface="Source Sans Pro"/>
                <a:sym typeface="Source Sans Pro"/>
              </a:rPr>
              <a:t>Special Reparative Description Training - Intro / 101 for the pilot</a:t>
            </a:r>
            <a:endParaRPr sz="2400" kern="0" dirty="0">
              <a:solidFill>
                <a:srgbClr val="000000"/>
              </a:solidFill>
              <a:latin typeface="Arial"/>
              <a:ea typeface="Source Sans Pro"/>
              <a:cs typeface="Source Sans Pro"/>
              <a:sym typeface="Source Sans Pro"/>
            </a:endParaRPr>
          </a:p>
          <a:p>
            <a:pPr marL="609585" defTabSz="1219170">
              <a:buClr>
                <a:srgbClr val="000000"/>
              </a:buClr>
            </a:pPr>
            <a:endParaRPr sz="2400" kern="0" dirty="0">
              <a:solidFill>
                <a:srgbClr val="000000"/>
              </a:solidFill>
              <a:latin typeface="Arial"/>
              <a:ea typeface="Source Sans Pro"/>
              <a:cs typeface="Source Sans Pro"/>
              <a:sym typeface="Source Sans Pro"/>
            </a:endParaRPr>
          </a:p>
          <a:p>
            <a:pPr marL="609585" indent="-457189" defTabSz="1219170">
              <a:buClr>
                <a:srgbClr val="000000"/>
              </a:buClr>
              <a:buSzPts val="1800"/>
              <a:buFont typeface="Source Sans Pro"/>
              <a:buChar char="●"/>
            </a:pPr>
            <a:r>
              <a:rPr lang="uk-UA" sz="2400" kern="0" dirty="0">
                <a:solidFill>
                  <a:srgbClr val="000000"/>
                </a:solidFill>
                <a:latin typeface="Arial"/>
                <a:ea typeface="Source Sans Pro"/>
                <a:cs typeface="Source Sans Pro"/>
                <a:sym typeface="Source Sans Pro"/>
              </a:rPr>
              <a:t>Input and feedback from Research Services and Legislative Archives, Presidential Libraries, and Museum Services’ Description and Authority Services Points of Contact (DAS POCs)</a:t>
            </a:r>
            <a:endParaRPr sz="2400" kern="0" dirty="0">
              <a:solidFill>
                <a:srgbClr val="000000"/>
              </a:solidFill>
              <a:latin typeface="Arial"/>
              <a:ea typeface="Source Sans Pro"/>
              <a:cs typeface="Source Sans Pro"/>
              <a:sym typeface="Source Sans Pro"/>
            </a:endParaRPr>
          </a:p>
          <a:p>
            <a:pPr marL="609585" defTabSz="1219170">
              <a:buClr>
                <a:srgbClr val="000000"/>
              </a:buClr>
            </a:pPr>
            <a:endParaRPr sz="2400" kern="0" dirty="0">
              <a:solidFill>
                <a:srgbClr val="000000"/>
              </a:solidFill>
              <a:latin typeface="Arial"/>
              <a:ea typeface="Source Sans Pro"/>
              <a:cs typeface="Source Sans Pro"/>
              <a:sym typeface="Source Sans Pro"/>
            </a:endParaRPr>
          </a:p>
          <a:p>
            <a:pPr marL="609585" indent="-457189" defTabSz="1219170">
              <a:buClr>
                <a:srgbClr val="000000"/>
              </a:buClr>
              <a:buSzPts val="1800"/>
              <a:buFont typeface="Source Sans Pro"/>
              <a:buChar char="●"/>
            </a:pPr>
            <a:r>
              <a:rPr lang="uk-UA" sz="2400" kern="0" dirty="0">
                <a:solidFill>
                  <a:srgbClr val="000000"/>
                </a:solidFill>
                <a:latin typeface="Arial"/>
                <a:ea typeface="Source Sans Pro"/>
                <a:cs typeface="Source Sans Pro"/>
                <a:sym typeface="Source Sans Pro"/>
              </a:rPr>
              <a:t>Training in late July, synchronous and asynchronous</a:t>
            </a:r>
            <a:endParaRPr sz="2400" kern="0" dirty="0">
              <a:solidFill>
                <a:srgbClr val="000000"/>
              </a:solidFill>
              <a:latin typeface="Arial"/>
              <a:ea typeface="Source Sans Pro"/>
              <a:cs typeface="Source Sans Pro"/>
              <a:sym typeface="Source Sans Pro"/>
            </a:endParaRPr>
          </a:p>
          <a:p>
            <a:pPr marL="609585" defTabSz="1219170">
              <a:buClr>
                <a:srgbClr val="000000"/>
              </a:buClr>
            </a:pPr>
            <a:endParaRPr sz="2400" kern="0" dirty="0">
              <a:solidFill>
                <a:srgbClr val="000000"/>
              </a:solidFill>
              <a:latin typeface="Arial"/>
              <a:ea typeface="Source Sans Pro"/>
              <a:cs typeface="Source Sans Pro"/>
              <a:sym typeface="Source Sans Pro"/>
            </a:endParaRPr>
          </a:p>
          <a:p>
            <a:pPr marL="609585" indent="-457189" defTabSz="1219170">
              <a:buClr>
                <a:srgbClr val="000000"/>
              </a:buClr>
              <a:buSzPts val="1800"/>
              <a:buFont typeface="Source Sans Pro"/>
              <a:buChar char="●"/>
            </a:pPr>
            <a:r>
              <a:rPr lang="uk-UA" sz="2400" kern="0" dirty="0">
                <a:solidFill>
                  <a:srgbClr val="000000"/>
                </a:solidFill>
                <a:latin typeface="Arial"/>
                <a:ea typeface="Source Sans Pro"/>
                <a:cs typeface="Source Sans Pro"/>
                <a:sym typeface="Source Sans Pro"/>
              </a:rPr>
              <a:t>Follow-up training and consultations offered for units and teams</a:t>
            </a:r>
            <a:endParaRPr lang="en-US" sz="2400" kern="0" dirty="0">
              <a:solidFill>
                <a:srgbClr val="000000"/>
              </a:solidFill>
              <a:latin typeface="Arial"/>
              <a:ea typeface="Source Sans Pro"/>
              <a:cs typeface="Source Sans Pro"/>
              <a:sym typeface="Source Sans Pro"/>
            </a:endParaRPr>
          </a:p>
          <a:p>
            <a:pPr marL="152396" defTabSz="1219170">
              <a:buClr>
                <a:srgbClr val="000000"/>
              </a:buClr>
              <a:buSzPts val="1800"/>
            </a:pPr>
            <a:endParaRPr lang="en-US" sz="2400" kern="0" dirty="0">
              <a:solidFill>
                <a:srgbClr val="000000"/>
              </a:solidFill>
              <a:latin typeface="Arial"/>
              <a:ea typeface="Source Sans Pro"/>
              <a:cs typeface="Source Sans Pro"/>
              <a:sym typeface="Source Sans Pro"/>
            </a:endParaRPr>
          </a:p>
          <a:p>
            <a:pPr marL="609585" indent="-457189" defTabSz="1219170">
              <a:buClr>
                <a:srgbClr val="000000"/>
              </a:buClr>
              <a:buSzPts val="1800"/>
              <a:buFont typeface="Source Sans Pro"/>
              <a:buChar char="●"/>
            </a:pPr>
            <a:r>
              <a:rPr lang="en-US" sz="2400" kern="0" dirty="0">
                <a:solidFill>
                  <a:srgbClr val="000000"/>
                </a:solidFill>
                <a:latin typeface="Arial"/>
                <a:ea typeface="Source Sans Pro"/>
                <a:cs typeface="Source Sans Pro"/>
                <a:sym typeface="Source Sans Pro"/>
              </a:rPr>
              <a:t>Surveys and lessons learned workshop for feedback</a:t>
            </a:r>
            <a:endParaRPr sz="2400" kern="0" dirty="0">
              <a:solidFill>
                <a:srgbClr val="000000"/>
              </a:solidFill>
              <a:latin typeface="Arial"/>
              <a:ea typeface="Source Sans Pro"/>
              <a:cs typeface="Source Sans Pro"/>
              <a:sym typeface="Source Sans Pro"/>
            </a:endParaRPr>
          </a:p>
          <a:p>
            <a:pPr marL="609585" defTabSz="1219170">
              <a:buClr>
                <a:srgbClr val="000000"/>
              </a:buClr>
            </a:pPr>
            <a:endParaRPr sz="2400" kern="0" dirty="0">
              <a:solidFill>
                <a:srgbClr val="000000"/>
              </a:solidFill>
              <a:latin typeface="Arial"/>
              <a:ea typeface="Source Sans Pro"/>
              <a:cs typeface="Source Sans Pro"/>
              <a:sym typeface="Source Sans Pro"/>
            </a:endParaRPr>
          </a:p>
          <a:p>
            <a:pPr marL="609585" indent="-457189" defTabSz="1219170">
              <a:buClr>
                <a:srgbClr val="000000"/>
              </a:buClr>
              <a:buSzPts val="1800"/>
              <a:buFont typeface="Source Sans Pro"/>
              <a:buChar char="●"/>
            </a:pPr>
            <a:r>
              <a:rPr lang="uk-UA" sz="2400" kern="0" dirty="0">
                <a:solidFill>
                  <a:srgbClr val="000000"/>
                </a:solidFill>
                <a:latin typeface="Arial"/>
                <a:ea typeface="Source Sans Pro"/>
                <a:cs typeface="Source Sans Pro"/>
                <a:sym typeface="Source Sans Pro"/>
              </a:rPr>
              <a:t>Pilot begins in August and carries through end of calendar year 2022</a:t>
            </a:r>
            <a:endParaRPr sz="2400" kern="0" dirty="0">
              <a:solidFill>
                <a:srgbClr val="000000"/>
              </a:solidFill>
              <a:latin typeface="Arial"/>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p:nvPr/>
        </p:nvSpPr>
        <p:spPr>
          <a:xfrm>
            <a:off x="2836600" y="188567"/>
            <a:ext cx="6670800" cy="1017739"/>
          </a:xfrm>
          <a:prstGeom prst="rect">
            <a:avLst/>
          </a:prstGeom>
          <a:noFill/>
          <a:ln>
            <a:noFill/>
          </a:ln>
        </p:spPr>
        <p:txBody>
          <a:bodyPr spcFirstLastPara="1" wrap="square" lIns="121900" tIns="121900" rIns="121900" bIns="121900" anchor="t" anchorCtr="0">
            <a:spAutoFit/>
          </a:bodyPr>
          <a:lstStyle/>
          <a:p>
            <a:pPr algn="ctr" defTabSz="1219170">
              <a:lnSpc>
                <a:spcPct val="80000"/>
              </a:lnSpc>
              <a:buClr>
                <a:srgbClr val="000000"/>
              </a:buClr>
            </a:pPr>
            <a:r>
              <a:rPr lang="uk-UA" sz="3600" kern="0" dirty="0">
                <a:solidFill>
                  <a:srgbClr val="000000"/>
                </a:solidFill>
                <a:latin typeface="Merriweather"/>
                <a:ea typeface="Merriweather"/>
                <a:cs typeface="Merriweather"/>
                <a:sym typeface="Merriweather"/>
              </a:rPr>
              <a:t>Next Steps </a:t>
            </a:r>
            <a:endParaRPr sz="3600" kern="0" dirty="0">
              <a:solidFill>
                <a:srgbClr val="000000"/>
              </a:solidFill>
              <a:latin typeface="Merriweather"/>
              <a:ea typeface="Merriweather"/>
              <a:cs typeface="Merriweather"/>
              <a:sym typeface="Merriweather"/>
            </a:endParaRPr>
          </a:p>
          <a:p>
            <a:pPr algn="ctr" defTabSz="1219170">
              <a:lnSpc>
                <a:spcPct val="80000"/>
              </a:lnSpc>
              <a:buClr>
                <a:srgbClr val="000000"/>
              </a:buClr>
            </a:pPr>
            <a:endParaRPr sz="2667" b="1" kern="0" dirty="0">
              <a:solidFill>
                <a:srgbClr val="000000"/>
              </a:solidFill>
              <a:latin typeface="Arial"/>
              <a:cs typeface="Arial"/>
              <a:sym typeface="Arial"/>
            </a:endParaRPr>
          </a:p>
        </p:txBody>
      </p:sp>
      <p:sp>
        <p:nvSpPr>
          <p:cNvPr id="191" name="Google Shape;191;p29"/>
          <p:cNvSpPr txBox="1"/>
          <p:nvPr/>
        </p:nvSpPr>
        <p:spPr>
          <a:xfrm>
            <a:off x="407800" y="1415001"/>
            <a:ext cx="11376400" cy="4258177"/>
          </a:xfrm>
          <a:prstGeom prst="rect">
            <a:avLst/>
          </a:prstGeom>
          <a:noFill/>
          <a:ln>
            <a:noFill/>
          </a:ln>
        </p:spPr>
        <p:txBody>
          <a:bodyPr spcFirstLastPara="1" wrap="square" lIns="121900" tIns="121900" rIns="121900" bIns="121900" anchor="t" anchorCtr="0">
            <a:spAutoFit/>
          </a:bodyPr>
          <a:lstStyle/>
          <a:p>
            <a:pPr marL="609585" indent="-448722" defTabSz="1219170">
              <a:lnSpc>
                <a:spcPct val="115000"/>
              </a:lnSpc>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Continued engagement with internal and external stakeholders</a:t>
            </a:r>
            <a:endParaRPr sz="2267" kern="0" dirty="0">
              <a:solidFill>
                <a:srgbClr val="000000"/>
              </a:solidFill>
              <a:latin typeface="Arial"/>
              <a:ea typeface="Source Sans Pro"/>
              <a:cs typeface="Source Sans Pro"/>
              <a:sym typeface="Source Sans Pro"/>
            </a:endParaRPr>
          </a:p>
          <a:p>
            <a:pPr defTabSz="1219170">
              <a:lnSpc>
                <a:spcPct val="115000"/>
              </a:lnSpc>
              <a:buClr>
                <a:srgbClr val="000000"/>
              </a:buClr>
            </a:pPr>
            <a:endParaRPr sz="2267" kern="0" dirty="0">
              <a:solidFill>
                <a:srgbClr val="000000"/>
              </a:solidFill>
              <a:latin typeface="Arial"/>
              <a:ea typeface="Source Sans Pro"/>
              <a:cs typeface="Source Sans Pro"/>
              <a:sym typeface="Source Sans Pro"/>
            </a:endParaRPr>
          </a:p>
          <a:p>
            <a:pPr marL="609585" indent="-448722" defTabSz="1219170">
              <a:lnSpc>
                <a:spcPct val="115000"/>
              </a:lnSpc>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Reparative description training for DAS POCs to begin this summer</a:t>
            </a:r>
            <a:endParaRPr sz="2267" kern="0" dirty="0">
              <a:solidFill>
                <a:srgbClr val="000000"/>
              </a:solidFill>
              <a:latin typeface="Arial"/>
              <a:ea typeface="Source Sans Pro"/>
              <a:cs typeface="Source Sans Pro"/>
              <a:sym typeface="Source Sans Pro"/>
            </a:endParaRPr>
          </a:p>
          <a:p>
            <a:pPr defTabSz="1219170">
              <a:lnSpc>
                <a:spcPct val="115000"/>
              </a:lnSpc>
              <a:buClr>
                <a:srgbClr val="000000"/>
              </a:buClr>
            </a:pPr>
            <a:endParaRPr sz="2267" kern="0" dirty="0">
              <a:solidFill>
                <a:srgbClr val="000000"/>
              </a:solidFill>
              <a:latin typeface="Arial"/>
              <a:ea typeface="Source Sans Pro"/>
              <a:cs typeface="Source Sans Pro"/>
              <a:sym typeface="Source Sans Pro"/>
            </a:endParaRPr>
          </a:p>
          <a:p>
            <a:pPr marL="609585" indent="-448722" defTabSz="1219170">
              <a:lnSpc>
                <a:spcPct val="115000"/>
              </a:lnSpc>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Launch collaborative transcription projects</a:t>
            </a:r>
            <a:endParaRPr sz="2267" kern="0" dirty="0">
              <a:solidFill>
                <a:srgbClr val="000000"/>
              </a:solidFill>
              <a:latin typeface="Arial"/>
              <a:ea typeface="Source Sans Pro"/>
              <a:cs typeface="Source Sans Pro"/>
              <a:sym typeface="Source Sans Pro"/>
            </a:endParaRPr>
          </a:p>
          <a:p>
            <a:pPr defTabSz="1219170">
              <a:lnSpc>
                <a:spcPct val="115000"/>
              </a:lnSpc>
              <a:buClr>
                <a:srgbClr val="000000"/>
              </a:buClr>
            </a:pPr>
            <a:endParaRPr sz="2267" kern="0" dirty="0">
              <a:solidFill>
                <a:srgbClr val="000000"/>
              </a:solidFill>
              <a:latin typeface="Arial"/>
              <a:ea typeface="Source Sans Pro"/>
              <a:cs typeface="Source Sans Pro"/>
              <a:sym typeface="Source Sans Pro"/>
            </a:endParaRPr>
          </a:p>
          <a:p>
            <a:pPr marL="609585" indent="-448722" defTabSz="1219170">
              <a:lnSpc>
                <a:spcPct val="115000"/>
              </a:lnSpc>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Work with NARA custodial units on Fiscal Year 2023 work plans</a:t>
            </a:r>
            <a:endParaRPr sz="2267" kern="0" dirty="0">
              <a:solidFill>
                <a:srgbClr val="000000"/>
              </a:solidFill>
              <a:latin typeface="Arial"/>
              <a:ea typeface="Source Sans Pro"/>
              <a:cs typeface="Source Sans Pro"/>
              <a:sym typeface="Source Sans Pro"/>
            </a:endParaRPr>
          </a:p>
          <a:p>
            <a:pPr defTabSz="1219170">
              <a:lnSpc>
                <a:spcPct val="115000"/>
              </a:lnSpc>
              <a:buClr>
                <a:srgbClr val="000000"/>
              </a:buClr>
            </a:pPr>
            <a:endParaRPr sz="2267" kern="0" dirty="0">
              <a:solidFill>
                <a:srgbClr val="000000"/>
              </a:solidFill>
              <a:latin typeface="Arial"/>
              <a:ea typeface="Source Sans Pro"/>
              <a:cs typeface="Source Sans Pro"/>
              <a:sym typeface="Source Sans Pro"/>
            </a:endParaRPr>
          </a:p>
          <a:p>
            <a:pPr marL="609585" indent="-448722" defTabSz="1219170">
              <a:lnSpc>
                <a:spcPct val="115000"/>
              </a:lnSpc>
              <a:buClr>
                <a:srgbClr val="000000"/>
              </a:buClr>
              <a:buSzPts val="1700"/>
              <a:buFont typeface="Source Sans Pro"/>
              <a:buChar char="●"/>
            </a:pPr>
            <a:r>
              <a:rPr lang="uk-UA" sz="2267" kern="0" dirty="0">
                <a:solidFill>
                  <a:srgbClr val="000000"/>
                </a:solidFill>
                <a:latin typeface="Arial"/>
                <a:ea typeface="Source Sans Pro"/>
                <a:cs typeface="Source Sans Pro"/>
                <a:sym typeface="Source Sans Pro"/>
              </a:rPr>
              <a:t>Work planning for RDDWG year two activities</a:t>
            </a:r>
            <a:endParaRPr sz="2267" kern="0" dirty="0">
              <a:solidFill>
                <a:srgbClr val="000000"/>
              </a:solidFill>
              <a:latin typeface="Arial"/>
              <a:ea typeface="Source Sans Pro"/>
              <a:cs typeface="Source Sans Pro"/>
              <a:sym typeface="Source Sans Pro"/>
            </a:endParaRPr>
          </a:p>
          <a:p>
            <a:pPr marL="1219170" defTabSz="1219170">
              <a:lnSpc>
                <a:spcPct val="115000"/>
              </a:lnSpc>
              <a:buClr>
                <a:srgbClr val="000000"/>
              </a:buClr>
            </a:pPr>
            <a:endParaRPr sz="2267" kern="0" dirty="0">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0"/>
          <p:cNvSpPr txBox="1"/>
          <p:nvPr/>
        </p:nvSpPr>
        <p:spPr>
          <a:xfrm>
            <a:off x="4617000" y="207039"/>
            <a:ext cx="2958000" cy="689379"/>
          </a:xfrm>
          <a:prstGeom prst="rect">
            <a:avLst/>
          </a:prstGeom>
          <a:noFill/>
          <a:ln>
            <a:noFill/>
          </a:ln>
        </p:spPr>
        <p:txBody>
          <a:bodyPr spcFirstLastPara="1" wrap="square" lIns="121900" tIns="121900" rIns="121900" bIns="121900" anchor="t" anchorCtr="0">
            <a:spAutoFit/>
          </a:bodyPr>
          <a:lstStyle/>
          <a:p>
            <a:pPr algn="ctr" defTabSz="1219170">
              <a:lnSpc>
                <a:spcPct val="80000"/>
              </a:lnSpc>
              <a:buClr>
                <a:srgbClr val="000000"/>
              </a:buClr>
            </a:pPr>
            <a:r>
              <a:rPr lang="uk-UA" sz="3600" kern="0" dirty="0">
                <a:solidFill>
                  <a:srgbClr val="000000"/>
                </a:solidFill>
                <a:latin typeface="Merriweather"/>
                <a:ea typeface="Merriweather"/>
                <a:cs typeface="Merriweather"/>
                <a:sym typeface="Merriweather"/>
              </a:rPr>
              <a:t>Closing</a:t>
            </a:r>
            <a:endParaRPr sz="3600" kern="0" dirty="0">
              <a:solidFill>
                <a:srgbClr val="000000"/>
              </a:solidFill>
              <a:latin typeface="Merriweather"/>
              <a:ea typeface="Merriweather"/>
              <a:cs typeface="Merriweather"/>
              <a:sym typeface="Merriweather"/>
            </a:endParaRPr>
          </a:p>
        </p:txBody>
      </p:sp>
      <p:sp>
        <p:nvSpPr>
          <p:cNvPr id="5" name="Google Shape;191;p29">
            <a:extLst>
              <a:ext uri="{FF2B5EF4-FFF2-40B4-BE49-F238E27FC236}">
                <a16:creationId xmlns:a16="http://schemas.microsoft.com/office/drawing/2014/main" id="{6BB6B964-16F5-D1EE-33C6-0A90F0DA6653}"/>
              </a:ext>
            </a:extLst>
          </p:cNvPr>
          <p:cNvSpPr txBox="1"/>
          <p:nvPr/>
        </p:nvSpPr>
        <p:spPr>
          <a:xfrm>
            <a:off x="333909" y="1300233"/>
            <a:ext cx="11376400" cy="3054578"/>
          </a:xfrm>
          <a:prstGeom prst="rect">
            <a:avLst/>
          </a:prstGeom>
          <a:noFill/>
          <a:ln>
            <a:noFill/>
          </a:ln>
        </p:spPr>
        <p:txBody>
          <a:bodyPr spcFirstLastPara="1" wrap="square" lIns="121900" tIns="121900" rIns="121900" bIns="121900" anchor="t" anchorCtr="0">
            <a:spAutoFit/>
          </a:bodyPr>
          <a:lstStyle/>
          <a:p>
            <a:pPr marL="609585" indent="-448722" defTabSz="1219170">
              <a:lnSpc>
                <a:spcPct val="115000"/>
              </a:lnSpc>
              <a:buClr>
                <a:srgbClr val="000000"/>
              </a:buClr>
              <a:buSzPts val="1700"/>
              <a:buFont typeface="Source Sans Pro"/>
              <a:buChar char="●"/>
            </a:pPr>
            <a:r>
              <a:rPr lang="en-US" sz="2267" kern="0" dirty="0">
                <a:solidFill>
                  <a:srgbClr val="000000"/>
                </a:solidFill>
                <a:latin typeface="Arial"/>
                <a:ea typeface="Source Sans Pro"/>
                <a:cs typeface="Source Sans Pro"/>
                <a:sym typeface="Source Sans Pro"/>
              </a:rPr>
              <a:t>National Archives Catalog: </a:t>
            </a:r>
            <a:r>
              <a:rPr lang="en-US" sz="2267" kern="0" dirty="0">
                <a:solidFill>
                  <a:srgbClr val="000000"/>
                </a:solidFill>
                <a:latin typeface="Arial"/>
                <a:ea typeface="Source Sans Pro"/>
                <a:cs typeface="Source Sans Pro"/>
                <a:sym typeface="Source Sans Pro"/>
                <a:hlinkClick r:id="rId3"/>
              </a:rPr>
              <a:t>https://catalog.archives.gov</a:t>
            </a:r>
            <a:r>
              <a:rPr lang="en-US" sz="2267" kern="0" dirty="0">
                <a:solidFill>
                  <a:srgbClr val="000000"/>
                </a:solidFill>
                <a:latin typeface="Arial"/>
                <a:ea typeface="Source Sans Pro"/>
                <a:cs typeface="Source Sans Pro"/>
                <a:sym typeface="Source Sans Pro"/>
              </a:rPr>
              <a:t> </a:t>
            </a:r>
          </a:p>
          <a:p>
            <a:pPr marL="160863" defTabSz="1219170">
              <a:lnSpc>
                <a:spcPct val="115000"/>
              </a:lnSpc>
              <a:buClr>
                <a:srgbClr val="000000"/>
              </a:buClr>
              <a:buSzPts val="1700"/>
            </a:pPr>
            <a:endParaRPr lang="en-US" sz="2267" kern="0" dirty="0">
              <a:solidFill>
                <a:srgbClr val="000000"/>
              </a:solidFill>
              <a:latin typeface="Arial"/>
              <a:ea typeface="Source Sans Pro"/>
              <a:cs typeface="Source Sans Pro"/>
              <a:sym typeface="Source Sans Pro"/>
            </a:endParaRPr>
          </a:p>
          <a:p>
            <a:pPr marL="609585" indent="-448722" defTabSz="1219170">
              <a:lnSpc>
                <a:spcPct val="115000"/>
              </a:lnSpc>
              <a:buClr>
                <a:srgbClr val="000000"/>
              </a:buClr>
              <a:buSzPts val="1700"/>
              <a:buFont typeface="Source Sans Pro"/>
              <a:buChar char="●"/>
            </a:pPr>
            <a:r>
              <a:rPr lang="en-US" sz="2267" kern="0" dirty="0">
                <a:solidFill>
                  <a:srgbClr val="000000"/>
                </a:solidFill>
                <a:latin typeface="Arial"/>
                <a:ea typeface="Source Sans Pro"/>
                <a:cs typeface="Source Sans Pro"/>
                <a:sym typeface="Source Sans Pro"/>
              </a:rPr>
              <a:t>Reparative Description Updates from the Archives: </a:t>
            </a:r>
            <a:r>
              <a:rPr lang="en-US" sz="2267" kern="0" dirty="0">
                <a:solidFill>
                  <a:srgbClr val="000000"/>
                </a:solidFill>
                <a:latin typeface="Arial"/>
                <a:ea typeface="Source Sans Pro"/>
                <a:cs typeface="Source Sans Pro"/>
                <a:sym typeface="Source Sans Pro"/>
                <a:hlinkClick r:id="rId4"/>
              </a:rPr>
              <a:t>https://www.archives.gov/research/reparative-description</a:t>
            </a:r>
            <a:endParaRPr lang="en-US" sz="2267" kern="0" dirty="0">
              <a:solidFill>
                <a:srgbClr val="000000"/>
              </a:solidFill>
              <a:latin typeface="Arial"/>
              <a:ea typeface="Source Sans Pro"/>
              <a:cs typeface="Source Sans Pro"/>
              <a:sym typeface="Source Sans Pro"/>
            </a:endParaRPr>
          </a:p>
          <a:p>
            <a:pPr marL="160863" defTabSz="1219170">
              <a:lnSpc>
                <a:spcPct val="115000"/>
              </a:lnSpc>
              <a:buClr>
                <a:srgbClr val="000000"/>
              </a:buClr>
              <a:buSzPts val="1700"/>
            </a:pPr>
            <a:r>
              <a:rPr lang="en-US" sz="2267" kern="0" dirty="0">
                <a:solidFill>
                  <a:srgbClr val="000000"/>
                </a:solidFill>
                <a:latin typeface="Arial"/>
                <a:ea typeface="Source Sans Pro"/>
                <a:cs typeface="Source Sans Pro"/>
                <a:sym typeface="Source Sans Pro"/>
              </a:rPr>
              <a:t> </a:t>
            </a:r>
          </a:p>
          <a:p>
            <a:pPr marL="609585" indent="-448722" defTabSz="1219170">
              <a:lnSpc>
                <a:spcPct val="115000"/>
              </a:lnSpc>
              <a:buClr>
                <a:srgbClr val="000000"/>
              </a:buClr>
              <a:buSzPts val="1700"/>
              <a:buFont typeface="Source Sans Pro"/>
              <a:buChar char="●"/>
            </a:pPr>
            <a:r>
              <a:rPr lang="en-US" sz="2267" kern="0" dirty="0">
                <a:solidFill>
                  <a:srgbClr val="000000"/>
                </a:solidFill>
                <a:latin typeface="Arial"/>
                <a:ea typeface="Source Sans Pro"/>
                <a:cs typeface="Source Sans Pro"/>
                <a:sym typeface="Source Sans Pro"/>
              </a:rPr>
              <a:t>Contact us: </a:t>
            </a:r>
            <a:r>
              <a:rPr lang="en-US" sz="2267" kern="0" dirty="0">
                <a:solidFill>
                  <a:srgbClr val="000000"/>
                </a:solidFill>
                <a:latin typeface="Arial"/>
                <a:ea typeface="Source Sans Pro"/>
                <a:cs typeface="Source Sans Pro"/>
                <a:sym typeface="Source Sans Pro"/>
                <a:hlinkClick r:id="rId5"/>
              </a:rPr>
              <a:t>Catalog@nara.gov</a:t>
            </a:r>
            <a:r>
              <a:rPr lang="en-US" sz="2267" kern="0" dirty="0">
                <a:solidFill>
                  <a:srgbClr val="000000"/>
                </a:solidFill>
                <a:latin typeface="Arial"/>
                <a:ea typeface="Source Sans Pro"/>
                <a:cs typeface="Source Sans Pro"/>
                <a:sym typeface="Source Sans Pro"/>
              </a:rPr>
              <a:t>  </a:t>
            </a:r>
          </a:p>
          <a:p>
            <a:pPr marL="1219170" defTabSz="1219170">
              <a:lnSpc>
                <a:spcPct val="115000"/>
              </a:lnSpc>
              <a:buClr>
                <a:srgbClr val="000000"/>
              </a:buClr>
            </a:pPr>
            <a:endParaRPr sz="2267" kern="0" dirty="0">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4439633" y="4518923"/>
            <a:ext cx="3312734" cy="1141851"/>
          </a:xfrm>
          <a:noFill/>
        </p:spPr>
        <p:txBody>
          <a:bodyPr vert="horz" lIns="91440" tIns="45720" rIns="91440" bIns="45720" rtlCol="0">
            <a:normAutofit/>
          </a:bodyPr>
          <a:lstStyle/>
          <a:p>
            <a:r>
              <a:rPr lang="en-US" sz="2000">
                <a:solidFill>
                  <a:srgbClr val="080808"/>
                </a:solidFill>
              </a:rPr>
              <a:t>Ashley Yandle</a:t>
            </a:r>
          </a:p>
          <a:p>
            <a:r>
              <a:rPr lang="en-US" sz="2000">
                <a:solidFill>
                  <a:srgbClr val="080808"/>
                </a:solidFill>
              </a:rPr>
              <a:t>Digital Services Section Manager</a:t>
            </a:r>
          </a:p>
        </p:txBody>
      </p:sp>
      <p:sp>
        <p:nvSpPr>
          <p:cNvPr id="2" name="Title 1"/>
          <p:cNvSpPr>
            <a:spLocks noGrp="1"/>
          </p:cNvSpPr>
          <p:nvPr>
            <p:ph type="ctrTitle"/>
          </p:nvPr>
        </p:nvSpPr>
        <p:spPr>
          <a:xfrm>
            <a:off x="3204642" y="2353641"/>
            <a:ext cx="5782716" cy="2150719"/>
          </a:xfrm>
          <a:noFill/>
        </p:spPr>
        <p:txBody>
          <a:bodyPr anchor="ctr">
            <a:normAutofit/>
          </a:bodyPr>
          <a:lstStyle/>
          <a:p>
            <a:r>
              <a:rPr lang="en-US" sz="3600">
                <a:solidFill>
                  <a:srgbClr val="080808"/>
                </a:solidFill>
              </a:rPr>
              <a:t>Conscious Description at the State Archives of North Carolina</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440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descr="Building Pano Print 2022.jpg">
            <a:extLst>
              <a:ext uri="{FF2B5EF4-FFF2-40B4-BE49-F238E27FC236}">
                <a16:creationId xmlns:a16="http://schemas.microsoft.com/office/drawing/2014/main" id="{8CEAD763-3D64-275F-7346-1AD4B937D33F}"/>
              </a:ext>
            </a:extLst>
          </p:cNvPr>
          <p:cNvPicPr>
            <a:picLocks noGrp="1" noChangeAspect="1"/>
          </p:cNvPicPr>
          <p:nvPr>
            <p:ph sz="half" idx="1"/>
          </p:nvPr>
        </p:nvPicPr>
        <p:blipFill rotWithShape="1">
          <a:blip r:embed="rId3"/>
          <a:srcRect l="6060" r="2" b="2"/>
          <a:stretch/>
        </p:blipFill>
        <p:spPr>
          <a:xfrm>
            <a:off x="1" y="10"/>
            <a:ext cx="9669642" cy="6857990"/>
          </a:xfrm>
          <a:prstGeom prst="rect">
            <a:avLst/>
          </a:prstGeom>
        </p:spPr>
      </p:pic>
      <p:sp>
        <p:nvSpPr>
          <p:cNvPr id="24"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6DF2F1-FF96-7482-3CF5-4EF00C9C1379}"/>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3100" dirty="0"/>
              <a:t>Formation of SANC Conscious Description Committee</a:t>
            </a:r>
          </a:p>
        </p:txBody>
      </p:sp>
      <p:sp>
        <p:nvSpPr>
          <p:cNvPr id="12" name="Content Placeholder 11">
            <a:extLst>
              <a:ext uri="{FF2B5EF4-FFF2-40B4-BE49-F238E27FC236}">
                <a16:creationId xmlns:a16="http://schemas.microsoft.com/office/drawing/2014/main" id="{AF3F1A2F-C1E2-7B45-A0CD-45D5AB4AA3FD}"/>
              </a:ext>
            </a:extLst>
          </p:cNvPr>
          <p:cNvSpPr>
            <a:spLocks noGrp="1"/>
          </p:cNvSpPr>
          <p:nvPr>
            <p:ph sz="half" idx="2"/>
          </p:nvPr>
        </p:nvSpPr>
        <p:spPr>
          <a:xfrm>
            <a:off x="7531610" y="2434201"/>
            <a:ext cx="3822189" cy="3742762"/>
          </a:xfrm>
        </p:spPr>
        <p:txBody>
          <a:bodyPr vert="horz" lIns="91440" tIns="45720" rIns="91440" bIns="45720" rtlCol="0">
            <a:normAutofit/>
          </a:bodyPr>
          <a:lstStyle/>
          <a:p>
            <a:r>
              <a:rPr lang="en-US" sz="2000" dirty="0"/>
              <a:t>Committee was created June 2020 and charter created in July.</a:t>
            </a:r>
          </a:p>
          <a:p>
            <a:pPr>
              <a:spcBef>
                <a:spcPts val="0"/>
              </a:spcBef>
            </a:pPr>
            <a:r>
              <a:rPr lang="en-US" sz="2000" dirty="0"/>
              <a:t>"Ten-member team composed of membership from all sections with one member serving as team lead..." </a:t>
            </a:r>
          </a:p>
          <a:p>
            <a:pPr>
              <a:spcBef>
                <a:spcPts val="0"/>
              </a:spcBef>
            </a:pPr>
            <a:r>
              <a:rPr lang="en-US" sz="2000" dirty="0"/>
              <a:t>"Create roadmap to decenter whiteness, create inclusive and accessible language, and provide greater access to materials documenting the lives of previously marginalized people."</a:t>
            </a:r>
          </a:p>
          <a:p>
            <a:endParaRPr lang="en-US" sz="2000" dirty="0"/>
          </a:p>
          <a:p>
            <a:endParaRPr lang="en-US" sz="2000" dirty="0"/>
          </a:p>
        </p:txBody>
      </p:sp>
    </p:spTree>
    <p:extLst>
      <p:ext uri="{BB962C8B-B14F-4D97-AF65-F5344CB8AC3E}">
        <p14:creationId xmlns:p14="http://schemas.microsoft.com/office/powerpoint/2010/main" val="19496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136428" y="627564"/>
            <a:ext cx="7474172" cy="1325563"/>
          </a:xfrm>
        </p:spPr>
        <p:txBody>
          <a:bodyPr>
            <a:normAutofit/>
          </a:bodyPr>
          <a:lstStyle/>
          <a:p>
            <a:r>
              <a:rPr lang="en-US" dirty="0"/>
              <a:t>Webinar Agenda</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1136428" y="1953127"/>
            <a:ext cx="7350723" cy="3280859"/>
          </a:xfrm>
        </p:spPr>
        <p:txBody>
          <a:bodyPr anchor="ctr">
            <a:normAutofit/>
          </a:bodyPr>
          <a:lstStyle/>
          <a:p>
            <a:pPr marL="0" indent="0">
              <a:buNone/>
            </a:pPr>
            <a:r>
              <a:rPr lang="en-US" sz="1800" b="0" dirty="0"/>
              <a:t>Welcome and Overview</a:t>
            </a:r>
          </a:p>
          <a:p>
            <a:pPr marL="0" indent="0">
              <a:buNone/>
            </a:pPr>
            <a:r>
              <a:rPr lang="en-US" sz="1800" b="0" dirty="0"/>
              <a:t>Presentations:</a:t>
            </a:r>
          </a:p>
          <a:p>
            <a:pPr marL="0" indent="0">
              <a:buNone/>
            </a:pPr>
            <a:r>
              <a:rPr lang="en-US" sz="1800" b="0" dirty="0"/>
              <a:t>     Reparative Descriptions at NARA</a:t>
            </a:r>
          </a:p>
          <a:p>
            <a:pPr marL="0" indent="0">
              <a:buNone/>
            </a:pPr>
            <a:r>
              <a:rPr lang="en-US" sz="1800" dirty="0"/>
              <a:t>     Conscious Description at the State Archives of North Carolina</a:t>
            </a:r>
          </a:p>
          <a:p>
            <a:pPr marL="0" indent="0">
              <a:buNone/>
            </a:pPr>
            <a:r>
              <a:rPr lang="en-US" sz="1800" b="0" dirty="0"/>
              <a:t>     Conscious Description at the Alabama Department of Archives and History</a:t>
            </a:r>
          </a:p>
          <a:p>
            <a:pPr marL="0" indent="0">
              <a:buNone/>
            </a:pPr>
            <a:r>
              <a:rPr lang="en-US" sz="1800" b="0" dirty="0"/>
              <a:t>Q and A</a:t>
            </a:r>
          </a:p>
          <a:p>
            <a:pPr marL="0" indent="0">
              <a:buNone/>
            </a:pPr>
            <a:r>
              <a:rPr lang="en-US" sz="1800" b="0" dirty="0"/>
              <a:t>Upcoming Programs and Webinars</a:t>
            </a:r>
            <a:endParaRPr lang="en-US" sz="600" dirty="0"/>
          </a:p>
          <a:p>
            <a:pPr marL="342900" indent="-342900">
              <a:buFont typeface="Arial" panose="020B0604020202020204" pitchFamily="34" charset="0"/>
              <a:buChar char="•"/>
            </a:pPr>
            <a:endParaRPr lang="en-US" sz="600" dirty="0"/>
          </a:p>
          <a:p>
            <a:endParaRPr lang="en-US" sz="600" dirty="0"/>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June 23, 2022</a:t>
            </a:r>
          </a:p>
        </p:txBody>
      </p:sp>
      <p:sp>
        <p:nvSpPr>
          <p:cNvPr id="34" name="Rectangle 3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Tree>
    <p:extLst>
      <p:ext uri="{BB962C8B-B14F-4D97-AF65-F5344CB8AC3E}">
        <p14:creationId xmlns:p14="http://schemas.microsoft.com/office/powerpoint/2010/main" val="51154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B51843-75D2-19D2-14DA-AF8579619EE0}"/>
              </a:ext>
            </a:extLst>
          </p:cNvPr>
          <p:cNvSpPr>
            <a:spLocks noGrp="1"/>
          </p:cNvSpPr>
          <p:nvPr>
            <p:ph type="title"/>
          </p:nvPr>
        </p:nvSpPr>
        <p:spPr>
          <a:xfrm>
            <a:off x="6412121" y="321734"/>
            <a:ext cx="5136412" cy="1135737"/>
          </a:xfrm>
        </p:spPr>
        <p:txBody>
          <a:bodyPr vert="horz" lIns="91440" tIns="45720" rIns="91440" bIns="45720" rtlCol="0" anchor="ctr">
            <a:normAutofit/>
          </a:bodyPr>
          <a:lstStyle/>
          <a:p>
            <a:r>
              <a:rPr lang="en-US" sz="3600"/>
              <a:t>Committee Goals</a:t>
            </a:r>
          </a:p>
        </p:txBody>
      </p:sp>
      <p:pic>
        <p:nvPicPr>
          <p:cNvPr id="5" name="Picture 5" descr="N_53_16_5828_shawUniversity_mail.jpg">
            <a:extLst>
              <a:ext uri="{FF2B5EF4-FFF2-40B4-BE49-F238E27FC236}">
                <a16:creationId xmlns:a16="http://schemas.microsoft.com/office/drawing/2014/main" id="{A22AE34E-BCF3-7A40-98F1-B7DD97E6664E}"/>
              </a:ext>
            </a:extLst>
          </p:cNvPr>
          <p:cNvPicPr>
            <a:picLocks noGrp="1" noChangeAspect="1"/>
          </p:cNvPicPr>
          <p:nvPr>
            <p:ph sz="half" idx="2"/>
          </p:nvPr>
        </p:nvPicPr>
        <p:blipFill rotWithShape="1">
          <a:blip r:embed="rId3"/>
          <a:srcRect l="17851" r="16831" b="-2"/>
          <a:stretch/>
        </p:blipFill>
        <p:spPr>
          <a:xfrm>
            <a:off x="-2" y="10"/>
            <a:ext cx="5779884" cy="6857990"/>
          </a:xfrm>
          <a:prstGeom prst="rect">
            <a:avLst/>
          </a:prstGeom>
        </p:spPr>
      </p:pic>
      <p:grpSp>
        <p:nvGrpSpPr>
          <p:cNvPr id="21" name="Group 2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F327DC1D-042F-C095-11AD-2B04534AC886}"/>
              </a:ext>
            </a:extLst>
          </p:cNvPr>
          <p:cNvSpPr>
            <a:spLocks noGrp="1"/>
          </p:cNvSpPr>
          <p:nvPr>
            <p:ph sz="half" idx="1"/>
          </p:nvPr>
        </p:nvSpPr>
        <p:spPr>
          <a:xfrm>
            <a:off x="6412120" y="1782981"/>
            <a:ext cx="5136412" cy="4393982"/>
          </a:xfrm>
        </p:spPr>
        <p:txBody>
          <a:bodyPr vert="horz" lIns="91440" tIns="45720" rIns="91440" bIns="45720" rtlCol="0">
            <a:normAutofit/>
          </a:bodyPr>
          <a:lstStyle/>
          <a:p>
            <a:pPr>
              <a:spcBef>
                <a:spcPts val="0"/>
              </a:spcBef>
              <a:spcAft>
                <a:spcPts val="600"/>
              </a:spcAft>
            </a:pPr>
            <a:r>
              <a:rPr lang="en-US" sz="2000"/>
              <a:t>Survey division resources for marginalizing language in metadata and descriptions</a:t>
            </a:r>
          </a:p>
          <a:p>
            <a:pPr>
              <a:spcBef>
                <a:spcPts val="0"/>
              </a:spcBef>
              <a:spcAft>
                <a:spcPts val="600"/>
              </a:spcAft>
            </a:pPr>
            <a:r>
              <a:rPr lang="en-US" sz="2000"/>
              <a:t>Survey best practices in collection description</a:t>
            </a:r>
          </a:p>
          <a:p>
            <a:pPr>
              <a:spcBef>
                <a:spcPts val="0"/>
              </a:spcBef>
              <a:spcAft>
                <a:spcPts val="600"/>
              </a:spcAft>
            </a:pPr>
            <a:r>
              <a:rPr lang="en-US" sz="2000"/>
              <a:t>Develop curriculum for staff education and development</a:t>
            </a:r>
          </a:p>
          <a:p>
            <a:pPr>
              <a:spcBef>
                <a:spcPts val="0"/>
              </a:spcBef>
              <a:spcAft>
                <a:spcPts val="600"/>
              </a:spcAft>
            </a:pPr>
            <a:r>
              <a:rPr lang="en-US" sz="2000"/>
              <a:t>Create case studies by evaluating existing descriptive language and developing proposals for changes</a:t>
            </a:r>
          </a:p>
          <a:p>
            <a:pPr>
              <a:spcBef>
                <a:spcPts val="0"/>
              </a:spcBef>
              <a:spcAft>
                <a:spcPts val="600"/>
              </a:spcAft>
            </a:pPr>
            <a:r>
              <a:rPr lang="en-US" sz="2000"/>
              <a:t>Develop a plan for sustaining the team’s work/or proposed next steps</a:t>
            </a:r>
          </a:p>
        </p:txBody>
      </p:sp>
      <p:sp>
        <p:nvSpPr>
          <p:cNvPr id="29" name="Isosceles Triangle 2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518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09A960-4714-E223-B87E-483C1E350D32}"/>
              </a:ext>
            </a:extLst>
          </p:cNvPr>
          <p:cNvSpPr>
            <a:spLocks noGrp="1"/>
          </p:cNvSpPr>
          <p:nvPr>
            <p:ph type="title"/>
          </p:nvPr>
        </p:nvSpPr>
        <p:spPr>
          <a:xfrm>
            <a:off x="838200" y="556995"/>
            <a:ext cx="10515600" cy="1133693"/>
          </a:xfrm>
        </p:spPr>
        <p:txBody>
          <a:bodyPr>
            <a:normAutofit/>
          </a:bodyPr>
          <a:lstStyle/>
          <a:p>
            <a:r>
              <a:rPr lang="en-US" sz="5200" dirty="0"/>
              <a:t>Literature Review: Foundation</a:t>
            </a:r>
          </a:p>
        </p:txBody>
      </p:sp>
      <p:graphicFrame>
        <p:nvGraphicFramePr>
          <p:cNvPr id="5" name="Content Placeholder 2">
            <a:extLst>
              <a:ext uri="{FF2B5EF4-FFF2-40B4-BE49-F238E27FC236}">
                <a16:creationId xmlns:a16="http://schemas.microsoft.com/office/drawing/2014/main" id="{23C816AD-F903-4AC0-C5EF-A5E08A758AD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4146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2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10F551-3709-1EEF-BD0E-844216A5B5C3}"/>
              </a:ext>
            </a:extLst>
          </p:cNvPr>
          <p:cNvSpPr>
            <a:spLocks noGrp="1"/>
          </p:cNvSpPr>
          <p:nvPr>
            <p:ph type="title"/>
          </p:nvPr>
        </p:nvSpPr>
        <p:spPr>
          <a:xfrm>
            <a:off x="838200" y="643467"/>
            <a:ext cx="2951205" cy="5571066"/>
          </a:xfrm>
        </p:spPr>
        <p:txBody>
          <a:bodyPr>
            <a:normAutofit/>
          </a:bodyPr>
          <a:lstStyle/>
          <a:p>
            <a:r>
              <a:rPr lang="en-US">
                <a:solidFill>
                  <a:srgbClr val="FFFFFF"/>
                </a:solidFill>
              </a:rPr>
              <a:t>Case Studies</a:t>
            </a:r>
          </a:p>
        </p:txBody>
      </p:sp>
      <p:graphicFrame>
        <p:nvGraphicFramePr>
          <p:cNvPr id="5" name="Content Placeholder 2">
            <a:extLst>
              <a:ext uri="{FF2B5EF4-FFF2-40B4-BE49-F238E27FC236}">
                <a16:creationId xmlns:a16="http://schemas.microsoft.com/office/drawing/2014/main" id="{8E7BBF1F-A0E9-9888-A8DC-6CB3C8CFDE58}"/>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3920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953EF3-211E-9F9F-41D4-2DA74DF1F717}"/>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a:solidFill>
                  <a:schemeClr val="bg1"/>
                </a:solidFill>
              </a:rPr>
              <a:t>Government Records Case Studies</a:t>
            </a:r>
          </a:p>
        </p:txBody>
      </p:sp>
      <p:pic>
        <p:nvPicPr>
          <p:cNvPr id="5" name="Picture 5" descr="GuilfordCo_AlienNaturalizationCitizenship_AlienReg_037.jpg">
            <a:extLst>
              <a:ext uri="{FF2B5EF4-FFF2-40B4-BE49-F238E27FC236}">
                <a16:creationId xmlns:a16="http://schemas.microsoft.com/office/drawing/2014/main" id="{D2C277DB-540D-B1AE-F1A0-F8E48DF00455}"/>
              </a:ext>
            </a:extLst>
          </p:cNvPr>
          <p:cNvPicPr>
            <a:picLocks noGrp="1" noChangeAspect="1"/>
          </p:cNvPicPr>
          <p:nvPr>
            <p:ph sz="half" idx="2"/>
          </p:nvPr>
        </p:nvPicPr>
        <p:blipFill rotWithShape="1">
          <a:blip r:embed="rId3"/>
          <a:srcRect r="-3" b="307"/>
          <a:stretch/>
        </p:blipFill>
        <p:spPr>
          <a:xfrm>
            <a:off x="853113" y="2516777"/>
            <a:ext cx="6212478" cy="3660185"/>
          </a:xfrm>
          <a:prstGeom prst="rect">
            <a:avLst/>
          </a:prstGeom>
        </p:spPr>
      </p:pic>
      <p:sp>
        <p:nvSpPr>
          <p:cNvPr id="3" name="Content Placeholder 2">
            <a:extLst>
              <a:ext uri="{FF2B5EF4-FFF2-40B4-BE49-F238E27FC236}">
                <a16:creationId xmlns:a16="http://schemas.microsoft.com/office/drawing/2014/main" id="{98227BD9-650F-E94F-4E4F-5F022ED3D4CA}"/>
              </a:ext>
            </a:extLst>
          </p:cNvPr>
          <p:cNvSpPr>
            <a:spLocks noGrp="1"/>
          </p:cNvSpPr>
          <p:nvPr>
            <p:ph sz="half" idx="1"/>
          </p:nvPr>
        </p:nvSpPr>
        <p:spPr>
          <a:xfrm>
            <a:off x="7546848" y="2516777"/>
            <a:ext cx="3803904" cy="3660185"/>
          </a:xfrm>
        </p:spPr>
        <p:txBody>
          <a:bodyPr vert="horz" lIns="91440" tIns="45720" rIns="91440" bIns="45720" rtlCol="0" anchor="ctr">
            <a:normAutofit/>
          </a:bodyPr>
          <a:lstStyle/>
          <a:p>
            <a:r>
              <a:rPr lang="en-US" sz="2000" dirty="0"/>
              <a:t>Studied sample descriptions for state agency records, county records, and governors' records.</a:t>
            </a:r>
          </a:p>
          <a:p>
            <a:r>
              <a:rPr lang="en-US" sz="2000" dirty="0"/>
              <a:t>Found issues around descriptions of mental health topics, immigration, the American Civil War, and Native and African American communities.</a:t>
            </a:r>
            <a:endParaRPr lang="en-US" sz="2000"/>
          </a:p>
          <a:p>
            <a:r>
              <a:rPr lang="en-US" sz="2000" dirty="0"/>
              <a:t>Case studies included original text, suggested changes, and related questions. </a:t>
            </a:r>
            <a:endParaRPr lang="en-US" sz="2000"/>
          </a:p>
          <a:p>
            <a:endParaRPr lang="en-US" sz="2000"/>
          </a:p>
        </p:txBody>
      </p:sp>
    </p:spTree>
    <p:extLst>
      <p:ext uri="{BB962C8B-B14F-4D97-AF65-F5344CB8AC3E}">
        <p14:creationId xmlns:p14="http://schemas.microsoft.com/office/powerpoint/2010/main" val="378607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1FB1-4D85-45E9-0FB0-43561B98310C}"/>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t>OBHC Case Studies</a:t>
            </a:r>
          </a:p>
        </p:txBody>
      </p:sp>
      <p:cxnSp>
        <p:nvCxnSpPr>
          <p:cNvPr id="48" name="Straight Arrow Connector 4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1020953-631A-E6C9-9DDE-B8EBAA388A6B}"/>
              </a:ext>
            </a:extLst>
          </p:cNvPr>
          <p:cNvSpPr>
            <a:spLocks noGrp="1"/>
          </p:cNvSpPr>
          <p:nvPr>
            <p:ph sz="half" idx="2"/>
          </p:nvPr>
        </p:nvSpPr>
        <p:spPr>
          <a:xfrm>
            <a:off x="655321" y="2575034"/>
            <a:ext cx="5120113" cy="3462228"/>
          </a:xfrm>
        </p:spPr>
        <p:txBody>
          <a:bodyPr vert="horz" lIns="91440" tIns="45720" rIns="91440" bIns="45720" rtlCol="0" anchor="t">
            <a:normAutofit/>
          </a:bodyPr>
          <a:lstStyle/>
          <a:p>
            <a:r>
              <a:rPr lang="en-US" sz="1800" dirty="0"/>
              <a:t>Studied 5 sample collections.</a:t>
            </a:r>
          </a:p>
          <a:p>
            <a:r>
              <a:rPr lang="en-US" sz="1800" dirty="0"/>
              <a:t>No Spanish language options for materials about and of interest to Latinx community.</a:t>
            </a:r>
          </a:p>
          <a:p>
            <a:r>
              <a:rPr lang="en-US" sz="1800" dirty="0"/>
              <a:t>Other issues: descriptions of potentially LGBTQ+ materials; biographical descriptions for female creators; finding books in archives online catalog; descriptions of enslaved peoples. </a:t>
            </a:r>
            <a:endParaRPr lang="en-US" sz="1800" dirty="0">
              <a:cs typeface="Calibri"/>
            </a:endParaRPr>
          </a:p>
          <a:p>
            <a:endParaRPr lang="en-US" sz="1800"/>
          </a:p>
        </p:txBody>
      </p:sp>
      <p:pic>
        <p:nvPicPr>
          <p:cNvPr id="5" name="Picture 5" descr="PhC9_2_20_5_fishingBoatandCaptain.jpg">
            <a:extLst>
              <a:ext uri="{FF2B5EF4-FFF2-40B4-BE49-F238E27FC236}">
                <a16:creationId xmlns:a16="http://schemas.microsoft.com/office/drawing/2014/main" id="{831968DF-4185-C1EF-B46B-52DA8F0FCDF4}"/>
              </a:ext>
            </a:extLst>
          </p:cNvPr>
          <p:cNvPicPr>
            <a:picLocks noGrp="1" noChangeAspect="1"/>
          </p:cNvPicPr>
          <p:nvPr>
            <p:ph sz="half" idx="1"/>
          </p:nvPr>
        </p:nvPicPr>
        <p:blipFill rotWithShape="1">
          <a:blip r:embed="rId3"/>
          <a:srcRect l="2226" r="25192" b="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8509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11B34C-CD3C-F2FE-7387-D970BBAB45EB}"/>
              </a:ext>
            </a:extLst>
          </p:cNvPr>
          <p:cNvSpPr>
            <a:spLocks noGrp="1"/>
          </p:cNvSpPr>
          <p:nvPr>
            <p:ph type="title"/>
          </p:nvPr>
        </p:nvSpPr>
        <p:spPr>
          <a:xfrm>
            <a:off x="7835104" y="1213968"/>
            <a:ext cx="3220127" cy="1715106"/>
          </a:xfrm>
        </p:spPr>
        <p:txBody>
          <a:bodyPr vert="horz" lIns="91440" tIns="45720" rIns="91440" bIns="45720" rtlCol="0" anchor="b">
            <a:normAutofit/>
          </a:bodyPr>
          <a:lstStyle/>
          <a:p>
            <a:r>
              <a:rPr lang="en-US" sz="3600">
                <a:solidFill>
                  <a:srgbClr val="FFFFFF"/>
                </a:solidFill>
              </a:rPr>
              <a:t>Draft Guidance</a:t>
            </a:r>
          </a:p>
        </p:txBody>
      </p:sp>
      <p:pic>
        <p:nvPicPr>
          <p:cNvPr id="3" name="Picture 3" descr="N_74_4_86_Suffragists_GertrudeWeil_MaryBordenGraham_Rowena Borden_1920.jpg">
            <a:extLst>
              <a:ext uri="{FF2B5EF4-FFF2-40B4-BE49-F238E27FC236}">
                <a16:creationId xmlns:a16="http://schemas.microsoft.com/office/drawing/2014/main" id="{7F277AB6-1F1A-9CF3-96F6-F3F4E55BA593}"/>
              </a:ext>
            </a:extLst>
          </p:cNvPr>
          <p:cNvPicPr>
            <a:picLocks noGrp="1" noChangeAspect="1"/>
          </p:cNvPicPr>
          <p:nvPr>
            <p:ph sz="half" idx="1"/>
          </p:nvPr>
        </p:nvPicPr>
        <p:blipFill rotWithShape="1">
          <a:blip r:embed="rId3"/>
          <a:srcRect l="7775" r="12735" b="-3"/>
          <a:stretch/>
        </p:blipFill>
        <p:spPr>
          <a:xfrm>
            <a:off x="804101" y="804101"/>
            <a:ext cx="6730556" cy="5249798"/>
          </a:xfrm>
          <a:prstGeom prst="rect">
            <a:avLst/>
          </a:prstGeom>
        </p:spPr>
      </p:pic>
      <p:sp>
        <p:nvSpPr>
          <p:cNvPr id="12" name="Content Placeholder 11">
            <a:extLst>
              <a:ext uri="{FF2B5EF4-FFF2-40B4-BE49-F238E27FC236}">
                <a16:creationId xmlns:a16="http://schemas.microsoft.com/office/drawing/2014/main" id="{8A15BDF4-A658-E4F5-2CAC-C1240ADC06F2}"/>
              </a:ext>
            </a:extLst>
          </p:cNvPr>
          <p:cNvSpPr>
            <a:spLocks noGrp="1"/>
          </p:cNvSpPr>
          <p:nvPr>
            <p:ph sz="half" idx="2"/>
          </p:nvPr>
        </p:nvSpPr>
        <p:spPr>
          <a:xfrm>
            <a:off x="7835105" y="3072208"/>
            <a:ext cx="3264916" cy="2660684"/>
          </a:xfrm>
        </p:spPr>
        <p:txBody>
          <a:bodyPr vert="horz" lIns="91440" tIns="45720" rIns="91440" bIns="45720" rtlCol="0" anchor="t">
            <a:normAutofit/>
          </a:bodyPr>
          <a:lstStyle/>
          <a:p>
            <a:r>
              <a:rPr lang="en-US" sz="1400">
                <a:solidFill>
                  <a:srgbClr val="FFFFFF"/>
                </a:solidFill>
              </a:rPr>
              <a:t>Language and Representation</a:t>
            </a:r>
          </a:p>
          <a:p>
            <a:r>
              <a:rPr lang="en-US" sz="1400">
                <a:solidFill>
                  <a:srgbClr val="FFFFFF"/>
                </a:solidFill>
              </a:rPr>
              <a:t>Bias</a:t>
            </a:r>
          </a:p>
          <a:p>
            <a:r>
              <a:rPr lang="en-US" sz="1400">
                <a:solidFill>
                  <a:srgbClr val="FFFFFF"/>
                </a:solidFill>
              </a:rPr>
              <a:t>Inclusion</a:t>
            </a:r>
          </a:p>
          <a:p>
            <a:r>
              <a:rPr lang="en-US" sz="1400">
                <a:solidFill>
                  <a:srgbClr val="FFFFFF"/>
                </a:solidFill>
              </a:rPr>
              <a:t>How to approach sensitive subjects</a:t>
            </a:r>
          </a:p>
          <a:p>
            <a:r>
              <a:rPr lang="en-US" sz="1400">
                <a:solidFill>
                  <a:srgbClr val="FFFFFF"/>
                </a:solidFill>
              </a:rPr>
              <a:t>Creation of standardized notes for edited content or future edits</a:t>
            </a:r>
          </a:p>
          <a:p>
            <a:r>
              <a:rPr lang="en-US" sz="1400">
                <a:solidFill>
                  <a:srgbClr val="FFFFFF"/>
                </a:solidFill>
              </a:rPr>
              <a:t>Appendices on edit guidelines specific to types of records</a:t>
            </a:r>
          </a:p>
        </p:txBody>
      </p:sp>
      <p:sp>
        <p:nvSpPr>
          <p:cNvPr id="30"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09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4B0CC6-067A-30CE-6CAB-AB650C0893CD}"/>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To-Dos</a:t>
            </a:r>
          </a:p>
        </p:txBody>
      </p:sp>
      <p:graphicFrame>
        <p:nvGraphicFramePr>
          <p:cNvPr id="5" name="Content Placeholder 2">
            <a:extLst>
              <a:ext uri="{FF2B5EF4-FFF2-40B4-BE49-F238E27FC236}">
                <a16:creationId xmlns:a16="http://schemas.microsoft.com/office/drawing/2014/main" id="{C3DEBDC4-8DF9-7528-53A9-F41025033DC0}"/>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4769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B0529E-FC3C-E62E-7C8F-81223ECC1829}"/>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Challenges</a:t>
            </a:r>
          </a:p>
        </p:txBody>
      </p:sp>
      <p:sp>
        <p:nvSpPr>
          <p:cNvPr id="3" name="Content Placeholder 2">
            <a:extLst>
              <a:ext uri="{FF2B5EF4-FFF2-40B4-BE49-F238E27FC236}">
                <a16:creationId xmlns:a16="http://schemas.microsoft.com/office/drawing/2014/main" id="{5A60A726-5724-CF8B-B89A-252B6C15FF1F}"/>
              </a:ext>
            </a:extLst>
          </p:cNvPr>
          <p:cNvSpPr>
            <a:spLocks noGrp="1"/>
          </p:cNvSpPr>
          <p:nvPr>
            <p:ph idx="1"/>
          </p:nvPr>
        </p:nvSpPr>
        <p:spPr>
          <a:xfrm>
            <a:off x="1371599" y="2318197"/>
            <a:ext cx="9724031" cy="3683358"/>
          </a:xfrm>
        </p:spPr>
        <p:txBody>
          <a:bodyPr vert="horz" lIns="91440" tIns="45720" rIns="91440" bIns="45720" rtlCol="0" anchor="ctr">
            <a:normAutofit lnSpcReduction="10000"/>
          </a:bodyPr>
          <a:lstStyle/>
          <a:p>
            <a:pPr marL="344170" indent="-344170"/>
            <a:r>
              <a:rPr lang="en-US" sz="1900" dirty="0">
                <a:ea typeface="+mn-lt"/>
                <a:cs typeface="+mn-lt"/>
              </a:rPr>
              <a:t>Focus on individual words and phrases or bigger concepts? Providing greater access to people previously missing from descriptions? </a:t>
            </a:r>
            <a:endParaRPr lang="en-US" sz="1900" dirty="0">
              <a:cs typeface="Calibri"/>
            </a:endParaRPr>
          </a:p>
          <a:p>
            <a:pPr marL="344170" indent="-344170"/>
            <a:r>
              <a:rPr lang="en-US" sz="1900" dirty="0">
                <a:ea typeface="+mn-lt"/>
                <a:cs typeface="+mn-lt"/>
              </a:rPr>
              <a:t>Individual committee members have different priorities; how do we meld those into a division-wide plan?</a:t>
            </a:r>
          </a:p>
          <a:p>
            <a:pPr marL="344170" indent="-344170"/>
            <a:r>
              <a:rPr lang="en-US" sz="1900" dirty="0">
                <a:ea typeface="+mn-lt"/>
                <a:cs typeface="+mn-lt"/>
              </a:rPr>
              <a:t>Do we prioritize editing description currently being created (while acknowledging we have a backlog) or edit legacy finding aids where the worst examples are likely present?</a:t>
            </a:r>
          </a:p>
          <a:p>
            <a:pPr marL="344170" indent="-344170"/>
            <a:r>
              <a:rPr lang="en-US" sz="1900" dirty="0">
                <a:ea typeface="+mn-lt"/>
                <a:cs typeface="+mn-lt"/>
              </a:rPr>
              <a:t>Staff changes: Great resignation and retirements both on the committee and in the division.</a:t>
            </a:r>
          </a:p>
          <a:p>
            <a:pPr marL="344170" indent="-344170"/>
            <a:r>
              <a:rPr lang="en-US" sz="1900" dirty="0">
                <a:ea typeface="+mn-lt"/>
                <a:cs typeface="+mn-lt"/>
              </a:rPr>
              <a:t>Different levels of impacts of work: AV materials with item level description vs series or box level for most government records.</a:t>
            </a:r>
          </a:p>
          <a:p>
            <a:pPr marL="344170" indent="-344170"/>
            <a:r>
              <a:rPr lang="en-US" sz="1900" dirty="0">
                <a:ea typeface="+mn-lt"/>
                <a:cs typeface="+mn-lt"/>
              </a:rPr>
              <a:t>Different needs for description in digital collections vs online catalog.</a:t>
            </a:r>
          </a:p>
          <a:p>
            <a:pPr marL="344170" indent="-344170"/>
            <a:r>
              <a:rPr lang="en-US" sz="1900" dirty="0">
                <a:ea typeface="+mn-lt"/>
                <a:cs typeface="+mn-lt"/>
              </a:rPr>
              <a:t>Who is going to do the work? Just arrangement and description staff or can it be share out across the division? </a:t>
            </a:r>
          </a:p>
          <a:p>
            <a:pPr marL="344170" indent="-344170"/>
            <a:endParaRPr lang="en-US" sz="1900">
              <a:cs typeface="Arial" panose="020B0604020202020204"/>
            </a:endParaRPr>
          </a:p>
        </p:txBody>
      </p:sp>
    </p:spTree>
    <p:extLst>
      <p:ext uri="{BB962C8B-B14F-4D97-AF65-F5344CB8AC3E}">
        <p14:creationId xmlns:p14="http://schemas.microsoft.com/office/powerpoint/2010/main" val="2062550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D12D-E5C2-C2E7-8EB7-72DC996E9123}"/>
              </a:ext>
            </a:extLst>
          </p:cNvPr>
          <p:cNvSpPr>
            <a:spLocks noGrp="1"/>
          </p:cNvSpPr>
          <p:nvPr>
            <p:ph type="title"/>
          </p:nvPr>
        </p:nvSpPr>
        <p:spPr>
          <a:xfrm>
            <a:off x="6922770" y="2493107"/>
            <a:ext cx="5006336" cy="1325563"/>
          </a:xfrm>
        </p:spPr>
        <p:txBody>
          <a:bodyPr vert="horz" lIns="91440" tIns="45720" rIns="91440" bIns="45720" rtlCol="0">
            <a:normAutofit/>
          </a:bodyPr>
          <a:lstStyle/>
          <a:p>
            <a:r>
              <a:rPr lang="en-US" dirty="0"/>
              <a:t>What's Next?</a:t>
            </a:r>
          </a:p>
        </p:txBody>
      </p:sp>
      <p:sp>
        <p:nvSpPr>
          <p:cNvPr id="30" name="Freeform: Shape 3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CLDW46_B1_F1_9_BennisMBluePapers.jpg">
            <a:extLst>
              <a:ext uri="{FF2B5EF4-FFF2-40B4-BE49-F238E27FC236}">
                <a16:creationId xmlns:a16="http://schemas.microsoft.com/office/drawing/2014/main" id="{744F8B76-96A3-7CF8-B85F-0D9CCDA764C7}"/>
              </a:ext>
            </a:extLst>
          </p:cNvPr>
          <p:cNvPicPr>
            <a:picLocks noChangeAspect="1"/>
          </p:cNvPicPr>
          <p:nvPr/>
        </p:nvPicPr>
        <p:blipFill rotWithShape="1">
          <a:blip r:embed="rId3"/>
          <a:srcRect r="4" b="1198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52982540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3158CA-E4F5-86BA-F96D-60D122E93C0D}"/>
              </a:ext>
            </a:extLst>
          </p:cNvPr>
          <p:cNvSpPr>
            <a:spLocks noGrp="1"/>
          </p:cNvSpPr>
          <p:nvPr>
            <p:ph type="title"/>
          </p:nvPr>
        </p:nvSpPr>
        <p:spPr>
          <a:xfrm>
            <a:off x="1136397" y="502020"/>
            <a:ext cx="5323715" cy="1642970"/>
          </a:xfrm>
        </p:spPr>
        <p:txBody>
          <a:bodyPr anchor="b">
            <a:normAutofit/>
          </a:bodyPr>
          <a:lstStyle/>
          <a:p>
            <a:r>
              <a:rPr lang="en-US" sz="4000"/>
              <a:t>Contact Information </a:t>
            </a:r>
          </a:p>
        </p:txBody>
      </p:sp>
      <p:sp>
        <p:nvSpPr>
          <p:cNvPr id="3" name="Content Placeholder 2">
            <a:extLst>
              <a:ext uri="{FF2B5EF4-FFF2-40B4-BE49-F238E27FC236}">
                <a16:creationId xmlns:a16="http://schemas.microsoft.com/office/drawing/2014/main" id="{7D870B97-DE44-E70E-1F3D-5E430AEF3D22}"/>
              </a:ext>
            </a:extLst>
          </p:cNvPr>
          <p:cNvSpPr>
            <a:spLocks noGrp="1"/>
          </p:cNvSpPr>
          <p:nvPr>
            <p:ph idx="1"/>
          </p:nvPr>
        </p:nvSpPr>
        <p:spPr>
          <a:xfrm>
            <a:off x="1144923" y="2405894"/>
            <a:ext cx="5315189" cy="3535083"/>
          </a:xfrm>
        </p:spPr>
        <p:txBody>
          <a:bodyPr vert="horz" lIns="91440" tIns="45720" rIns="91440" bIns="45720" rtlCol="0" anchor="t">
            <a:normAutofit/>
          </a:bodyPr>
          <a:lstStyle/>
          <a:p>
            <a:pPr marL="0" indent="0">
              <a:buNone/>
            </a:pPr>
            <a:r>
              <a:rPr lang="en-US" sz="2000">
                <a:cs typeface="Arial"/>
              </a:rPr>
              <a:t>Ashley Yandle</a:t>
            </a:r>
          </a:p>
          <a:p>
            <a:pPr marL="0" indent="0">
              <a:buNone/>
            </a:pPr>
            <a:r>
              <a:rPr lang="en-US" sz="2000">
                <a:cs typeface="Arial"/>
              </a:rPr>
              <a:t>Digital Services Section Manager</a:t>
            </a:r>
          </a:p>
          <a:p>
            <a:pPr marL="0" indent="0">
              <a:buNone/>
            </a:pPr>
            <a:r>
              <a:rPr lang="en-US" sz="2000">
                <a:cs typeface="Arial"/>
              </a:rPr>
              <a:t>State Archives of North Carolina</a:t>
            </a:r>
          </a:p>
          <a:p>
            <a:pPr marL="0" indent="0">
              <a:buNone/>
            </a:pPr>
            <a:r>
              <a:rPr lang="en-US" sz="2000">
                <a:cs typeface="Arial"/>
              </a:rPr>
              <a:t>ashley.yandle@ncdcr.gov</a:t>
            </a:r>
          </a:p>
        </p:txBody>
      </p:sp>
      <p:sp>
        <p:nvSpPr>
          <p:cNvPr id="32"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7" descr="SR_DPI_DVE_FHA_B2F1_History_Unid_Photos_103.jpg">
            <a:extLst>
              <a:ext uri="{FF2B5EF4-FFF2-40B4-BE49-F238E27FC236}">
                <a16:creationId xmlns:a16="http://schemas.microsoft.com/office/drawing/2014/main" id="{422A2E19-81FA-3A00-2A6E-484D3C0800FF}"/>
              </a:ext>
            </a:extLst>
          </p:cNvPr>
          <p:cNvPicPr>
            <a:picLocks noChangeAspect="1"/>
          </p:cNvPicPr>
          <p:nvPr/>
        </p:nvPicPr>
        <p:blipFill>
          <a:blip r:embed="rId3"/>
          <a:stretch>
            <a:fillRect/>
          </a:stretch>
        </p:blipFill>
        <p:spPr>
          <a:xfrm>
            <a:off x="7075967" y="939853"/>
            <a:ext cx="4170530" cy="5010187"/>
          </a:xfrm>
          <a:prstGeom prst="rect">
            <a:avLst/>
          </a:prstGeom>
        </p:spPr>
      </p:pic>
    </p:spTree>
    <p:extLst>
      <p:ext uri="{BB962C8B-B14F-4D97-AF65-F5344CB8AC3E}">
        <p14:creationId xmlns:p14="http://schemas.microsoft.com/office/powerpoint/2010/main" val="21214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993553" y="75592"/>
            <a:ext cx="7474172" cy="1325563"/>
          </a:xfrm>
        </p:spPr>
        <p:txBody>
          <a:bodyPr>
            <a:normAutofit/>
          </a:bodyPr>
          <a:lstStyle/>
          <a:p>
            <a:r>
              <a:rPr lang="en-US" dirty="0"/>
              <a:t>Speakers</a:t>
            </a:r>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June 23,  2022</a:t>
            </a:r>
          </a:p>
        </p:txBody>
      </p:sp>
      <p:sp>
        <p:nvSpPr>
          <p:cNvPr id="34" name="Rectangle 3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4" name="TextBox 13">
            <a:extLst>
              <a:ext uri="{FF2B5EF4-FFF2-40B4-BE49-F238E27FC236}">
                <a16:creationId xmlns:a16="http://schemas.microsoft.com/office/drawing/2014/main" id="{D8610A13-0102-4C33-B6D7-DAEF103204EE}"/>
              </a:ext>
            </a:extLst>
          </p:cNvPr>
          <p:cNvSpPr txBox="1"/>
          <p:nvPr/>
        </p:nvSpPr>
        <p:spPr>
          <a:xfrm>
            <a:off x="486620" y="4659337"/>
            <a:ext cx="2294537" cy="1200329"/>
          </a:xfrm>
          <a:prstGeom prst="rect">
            <a:avLst/>
          </a:prstGeom>
          <a:noFill/>
        </p:spPr>
        <p:txBody>
          <a:bodyPr wrap="square" rtlCol="0">
            <a:spAutoFit/>
          </a:bodyPr>
          <a:lstStyle/>
          <a:p>
            <a:r>
              <a:rPr lang="en-US" dirty="0"/>
              <a:t>Jill Reilly</a:t>
            </a:r>
          </a:p>
          <a:p>
            <a:r>
              <a:rPr lang="en-US" dirty="0"/>
              <a:t>Digital Engagement Division Director</a:t>
            </a:r>
          </a:p>
          <a:p>
            <a:r>
              <a:rPr lang="en-US" dirty="0"/>
              <a:t>NARA</a:t>
            </a:r>
          </a:p>
        </p:txBody>
      </p:sp>
      <p:sp>
        <p:nvSpPr>
          <p:cNvPr id="15" name="TextBox 14">
            <a:extLst>
              <a:ext uri="{FF2B5EF4-FFF2-40B4-BE49-F238E27FC236}">
                <a16:creationId xmlns:a16="http://schemas.microsoft.com/office/drawing/2014/main" id="{B9DF7D8E-EAAF-4295-AB45-FADE9FBF775A}"/>
              </a:ext>
            </a:extLst>
          </p:cNvPr>
          <p:cNvSpPr txBox="1"/>
          <p:nvPr/>
        </p:nvSpPr>
        <p:spPr>
          <a:xfrm>
            <a:off x="3144148" y="4706156"/>
            <a:ext cx="3206491" cy="923330"/>
          </a:xfrm>
          <a:prstGeom prst="rect">
            <a:avLst/>
          </a:prstGeom>
          <a:noFill/>
        </p:spPr>
        <p:txBody>
          <a:bodyPr wrap="square" rtlCol="0">
            <a:spAutoFit/>
          </a:bodyPr>
          <a:lstStyle/>
          <a:p>
            <a:r>
              <a:rPr lang="en-US" dirty="0"/>
              <a:t>Ashley </a:t>
            </a:r>
            <a:r>
              <a:rPr lang="en-US" dirty="0" err="1"/>
              <a:t>Yandell</a:t>
            </a:r>
            <a:endParaRPr lang="en-US" dirty="0"/>
          </a:p>
          <a:p>
            <a:r>
              <a:rPr lang="en-US" dirty="0"/>
              <a:t>Head of Digital Services Section State Archives of North Carolina</a:t>
            </a:r>
          </a:p>
        </p:txBody>
      </p:sp>
      <p:pic>
        <p:nvPicPr>
          <p:cNvPr id="5" name="Picture 4">
            <a:extLst>
              <a:ext uri="{FF2B5EF4-FFF2-40B4-BE49-F238E27FC236}">
                <a16:creationId xmlns:a16="http://schemas.microsoft.com/office/drawing/2014/main" id="{C91E9327-D7FD-5D07-9669-505AEB642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20" y="1789834"/>
            <a:ext cx="2452992" cy="2389144"/>
          </a:xfrm>
          <a:prstGeom prst="rect">
            <a:avLst/>
          </a:prstGeom>
        </p:spPr>
      </p:pic>
      <p:pic>
        <p:nvPicPr>
          <p:cNvPr id="7" name="Picture 6">
            <a:extLst>
              <a:ext uri="{FF2B5EF4-FFF2-40B4-BE49-F238E27FC236}">
                <a16:creationId xmlns:a16="http://schemas.microsoft.com/office/drawing/2014/main" id="{F4A6A5A6-49D7-7892-6A1C-ADCC4B7A4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941" y="1772267"/>
            <a:ext cx="1970436" cy="2463045"/>
          </a:xfrm>
          <a:prstGeom prst="rect">
            <a:avLst/>
          </a:prstGeom>
        </p:spPr>
      </p:pic>
      <p:pic>
        <p:nvPicPr>
          <p:cNvPr id="18" name="Picture 17">
            <a:extLst>
              <a:ext uri="{FF2B5EF4-FFF2-40B4-BE49-F238E27FC236}">
                <a16:creationId xmlns:a16="http://schemas.microsoft.com/office/drawing/2014/main" id="{469AC430-5029-B157-FA8B-95EB25AB9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0260" y="1752883"/>
            <a:ext cx="1971015" cy="2463046"/>
          </a:xfrm>
          <a:prstGeom prst="rect">
            <a:avLst/>
          </a:prstGeom>
        </p:spPr>
      </p:pic>
      <p:sp>
        <p:nvSpPr>
          <p:cNvPr id="21" name="TextBox 20">
            <a:extLst>
              <a:ext uri="{FF2B5EF4-FFF2-40B4-BE49-F238E27FC236}">
                <a16:creationId xmlns:a16="http://schemas.microsoft.com/office/drawing/2014/main" id="{D5125647-4FB4-A558-9766-1429C25471A6}"/>
              </a:ext>
            </a:extLst>
          </p:cNvPr>
          <p:cNvSpPr txBox="1"/>
          <p:nvPr/>
        </p:nvSpPr>
        <p:spPr>
          <a:xfrm>
            <a:off x="6713630" y="4567657"/>
            <a:ext cx="3206491" cy="1200329"/>
          </a:xfrm>
          <a:prstGeom prst="rect">
            <a:avLst/>
          </a:prstGeom>
          <a:noFill/>
        </p:spPr>
        <p:txBody>
          <a:bodyPr wrap="square" rtlCol="0">
            <a:spAutoFit/>
          </a:bodyPr>
          <a:lstStyle/>
          <a:p>
            <a:r>
              <a:rPr lang="en-US" dirty="0"/>
              <a:t>Dorothy </a:t>
            </a:r>
            <a:r>
              <a:rPr lang="en-US" dirty="0" err="1"/>
              <a:t>Gidiere</a:t>
            </a:r>
            <a:endParaRPr lang="en-US" dirty="0"/>
          </a:p>
          <a:p>
            <a:r>
              <a:rPr lang="en-US" dirty="0"/>
              <a:t>Archives Collection Coordinator Alabama Department of Archives and History</a:t>
            </a:r>
          </a:p>
        </p:txBody>
      </p:sp>
    </p:spTree>
    <p:extLst>
      <p:ext uri="{BB962C8B-B14F-4D97-AF65-F5344CB8AC3E}">
        <p14:creationId xmlns:p14="http://schemas.microsoft.com/office/powerpoint/2010/main" val="2962558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713CFD-B05C-4E0D-8F8C-07BA0B818F3C}"/>
              </a:ext>
            </a:extLst>
          </p:cNvPr>
          <p:cNvSpPr>
            <a:spLocks noGrp="1"/>
          </p:cNvSpPr>
          <p:nvPr>
            <p:ph type="ctrTitle"/>
          </p:nvPr>
        </p:nvSpPr>
        <p:spPr>
          <a:xfrm>
            <a:off x="651307" y="640081"/>
            <a:ext cx="3505914" cy="3681976"/>
          </a:xfrm>
          <a:noFill/>
        </p:spPr>
        <p:txBody>
          <a:bodyPr vert="horz" lIns="91440" tIns="45720" rIns="91440" bIns="45720" rtlCol="0">
            <a:noAutofit/>
          </a:bodyPr>
          <a:lstStyle/>
          <a:p>
            <a:pPr algn="l"/>
            <a:r>
              <a:rPr lang="en-US" sz="4400" kern="1200" dirty="0">
                <a:solidFill>
                  <a:schemeClr val="bg1"/>
                </a:solidFill>
                <a:latin typeface="+mj-lt"/>
                <a:ea typeface="+mj-ea"/>
                <a:cs typeface="+mj-cs"/>
              </a:rPr>
              <a:t>Conscious Description at the Alabama Department of Archives and History </a:t>
            </a:r>
          </a:p>
        </p:txBody>
      </p:sp>
      <p:sp>
        <p:nvSpPr>
          <p:cNvPr id="3" name="Subtitle 2">
            <a:extLst>
              <a:ext uri="{FF2B5EF4-FFF2-40B4-BE49-F238E27FC236}">
                <a16:creationId xmlns:a16="http://schemas.microsoft.com/office/drawing/2014/main" id="{26EAEBA7-9B13-4A41-8310-BD0543A77F62}"/>
              </a:ext>
            </a:extLst>
          </p:cNvPr>
          <p:cNvSpPr>
            <a:spLocks noGrp="1"/>
          </p:cNvSpPr>
          <p:nvPr>
            <p:ph type="subTitle" idx="1"/>
          </p:nvPr>
        </p:nvSpPr>
        <p:spPr>
          <a:xfrm>
            <a:off x="651307" y="4592463"/>
            <a:ext cx="3377184" cy="1487826"/>
          </a:xfrm>
          <a:noFill/>
        </p:spPr>
        <p:txBody>
          <a:bodyPr vert="horz" lIns="91440" tIns="45720" rIns="91440" bIns="45720" rtlCol="0">
            <a:normAutofit/>
          </a:bodyPr>
          <a:lstStyle/>
          <a:p>
            <a:pPr algn="l">
              <a:spcBef>
                <a:spcPts val="0"/>
              </a:spcBef>
            </a:pPr>
            <a:r>
              <a:rPr lang="en-US" sz="1600" dirty="0">
                <a:solidFill>
                  <a:schemeClr val="bg1"/>
                </a:solidFill>
              </a:rPr>
              <a:t>Presented by </a:t>
            </a:r>
          </a:p>
          <a:p>
            <a:pPr algn="l">
              <a:spcBef>
                <a:spcPts val="0"/>
              </a:spcBef>
            </a:pPr>
            <a:r>
              <a:rPr lang="en-US" sz="1600" dirty="0">
                <a:solidFill>
                  <a:schemeClr val="bg1"/>
                </a:solidFill>
              </a:rPr>
              <a:t>Dorothy Gidiere, CA</a:t>
            </a:r>
          </a:p>
          <a:p>
            <a:pPr algn="l">
              <a:spcBef>
                <a:spcPts val="0"/>
              </a:spcBef>
            </a:pPr>
            <a:r>
              <a:rPr lang="en-US" sz="1600" dirty="0">
                <a:solidFill>
                  <a:schemeClr val="bg1"/>
                </a:solidFill>
              </a:rPr>
              <a:t>Archival Collections Coordinator</a:t>
            </a:r>
          </a:p>
          <a:p>
            <a:pPr algn="l">
              <a:spcBef>
                <a:spcPts val="0"/>
              </a:spcBef>
            </a:pPr>
            <a:endParaRPr lang="en-US" sz="1600" dirty="0">
              <a:solidFill>
                <a:schemeClr val="bg1"/>
              </a:solidFill>
            </a:endParaRPr>
          </a:p>
          <a:p>
            <a:pPr algn="l">
              <a:spcBef>
                <a:spcPts val="0"/>
              </a:spcBef>
            </a:pPr>
            <a:r>
              <a:rPr lang="en-US" sz="1600" dirty="0">
                <a:solidFill>
                  <a:schemeClr val="bg1"/>
                </a:solidFill>
              </a:rPr>
              <a:t>CoSA Member Webinar </a:t>
            </a:r>
          </a:p>
          <a:p>
            <a:pPr algn="l">
              <a:spcBef>
                <a:spcPts val="0"/>
              </a:spcBef>
            </a:pPr>
            <a:r>
              <a:rPr lang="en-US" sz="1600" dirty="0">
                <a:solidFill>
                  <a:schemeClr val="bg1"/>
                </a:solidFill>
              </a:rPr>
              <a:t>June 23, 2022</a:t>
            </a:r>
          </a:p>
        </p:txBody>
      </p:sp>
      <p:pic>
        <p:nvPicPr>
          <p:cNvPr id="5" name="Picture 4" descr="A large white building with columns&#10;&#10;Description automatically generated with low confidence">
            <a:extLst>
              <a:ext uri="{FF2B5EF4-FFF2-40B4-BE49-F238E27FC236}">
                <a16:creationId xmlns:a16="http://schemas.microsoft.com/office/drawing/2014/main" id="{7D643CEA-19BC-49D1-A924-FB10A942B14F}"/>
              </a:ext>
            </a:extLst>
          </p:cNvPr>
          <p:cNvPicPr>
            <a:picLocks noChangeAspect="1"/>
          </p:cNvPicPr>
          <p:nvPr/>
        </p:nvPicPr>
        <p:blipFill rotWithShape="1">
          <a:blip r:embed="rId3">
            <a:extLst>
              <a:ext uri="{28A0092B-C50C-407E-A947-70E740481C1C}">
                <a14:useLocalDpi xmlns:a14="http://schemas.microsoft.com/office/drawing/2010/main" val="0"/>
              </a:ext>
            </a:extLst>
          </a:blip>
          <a:srcRect l="10705" r="15928" b="-1"/>
          <a:stretch/>
        </p:blipFill>
        <p:spPr>
          <a:xfrm>
            <a:off x="4654297" y="10"/>
            <a:ext cx="7537704" cy="6857990"/>
          </a:xfrm>
          <a:prstGeom prst="rect">
            <a:avLst/>
          </a:prstGeom>
        </p:spPr>
      </p:pic>
    </p:spTree>
    <p:extLst>
      <p:ext uri="{BB962C8B-B14F-4D97-AF65-F5344CB8AC3E}">
        <p14:creationId xmlns:p14="http://schemas.microsoft.com/office/powerpoint/2010/main" val="25222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F1BDEB-8C7C-45B3-A52A-84DE138793FA}"/>
              </a:ext>
            </a:extLst>
          </p:cNvPr>
          <p:cNvSpPr>
            <a:spLocks noGrp="1"/>
          </p:cNvSpPr>
          <p:nvPr>
            <p:ph type="title"/>
          </p:nvPr>
        </p:nvSpPr>
        <p:spPr>
          <a:xfrm>
            <a:off x="7565851" y="393406"/>
            <a:ext cx="3993640" cy="1899912"/>
          </a:xfrm>
        </p:spPr>
        <p:txBody>
          <a:bodyPr vert="horz" lIns="91440" tIns="45720" rIns="91440" bIns="45720" rtlCol="0">
            <a:normAutofit/>
          </a:bodyPr>
          <a:lstStyle/>
          <a:p>
            <a:r>
              <a:rPr lang="en-US" dirty="0"/>
              <a:t>History of the ADAH </a:t>
            </a:r>
          </a:p>
        </p:txBody>
      </p:sp>
      <p:pic>
        <p:nvPicPr>
          <p:cNvPr id="6" name="Content Placeholder 5">
            <a:extLst>
              <a:ext uri="{FF2B5EF4-FFF2-40B4-BE49-F238E27FC236}">
                <a16:creationId xmlns:a16="http://schemas.microsoft.com/office/drawing/2014/main" id="{463E2D8D-D8B6-4640-ABEF-CC72ABD2743C}"/>
              </a:ext>
            </a:extLst>
          </p:cNvPr>
          <p:cNvPicPr>
            <a:picLocks noChangeAspect="1"/>
          </p:cNvPicPr>
          <p:nvPr/>
        </p:nvPicPr>
        <p:blipFill rotWithShape="1">
          <a:blip r:embed="rId3">
            <a:extLst>
              <a:ext uri="{28A0092B-C50C-407E-A947-70E740481C1C}">
                <a14:useLocalDpi xmlns:a14="http://schemas.microsoft.com/office/drawing/2010/main" val="0"/>
              </a:ext>
            </a:extLst>
          </a:blip>
          <a:srcRect t="11818" r="2" b="11820"/>
          <a:stretch/>
        </p:blipFill>
        <p:spPr>
          <a:xfrm rot="5400000">
            <a:off x="39196" y="-39195"/>
            <a:ext cx="6858000" cy="6936390"/>
          </a:xfrm>
          <a:prstGeom prst="rect">
            <a:avLst/>
          </a:prstGeom>
        </p:spPr>
      </p:pic>
      <p:sp>
        <p:nvSpPr>
          <p:cNvPr id="19" name="Content Placeholder 18">
            <a:extLst>
              <a:ext uri="{FF2B5EF4-FFF2-40B4-BE49-F238E27FC236}">
                <a16:creationId xmlns:a16="http://schemas.microsoft.com/office/drawing/2014/main" id="{CF4907E5-1072-036C-A046-5E0769617DD9}"/>
              </a:ext>
            </a:extLst>
          </p:cNvPr>
          <p:cNvSpPr>
            <a:spLocks noGrp="1"/>
          </p:cNvSpPr>
          <p:nvPr>
            <p:ph idx="1"/>
          </p:nvPr>
        </p:nvSpPr>
        <p:spPr>
          <a:xfrm>
            <a:off x="7531610" y="2434201"/>
            <a:ext cx="3822189" cy="3742762"/>
          </a:xfrm>
        </p:spPr>
        <p:txBody>
          <a:bodyPr>
            <a:normAutofit/>
          </a:bodyPr>
          <a:lstStyle/>
          <a:p>
            <a:r>
              <a:rPr lang="en-US" sz="2400" dirty="0"/>
              <a:t>Founded in 1901</a:t>
            </a:r>
          </a:p>
          <a:p>
            <a:r>
              <a:rPr lang="en-US" sz="2400" dirty="0"/>
              <a:t>Thomas </a:t>
            </a:r>
            <a:r>
              <a:rPr lang="en-US" sz="2400" dirty="0" err="1"/>
              <a:t>McAdory</a:t>
            </a:r>
            <a:r>
              <a:rPr lang="en-US" sz="2400" dirty="0"/>
              <a:t> Owen</a:t>
            </a:r>
          </a:p>
          <a:p>
            <a:r>
              <a:rPr lang="en-US" sz="2400" dirty="0"/>
              <a:t>Independent state agency</a:t>
            </a:r>
          </a:p>
          <a:p>
            <a:r>
              <a:rPr lang="en-US" sz="2400" dirty="0"/>
              <a:t>Governed by Board of Trustees</a:t>
            </a:r>
          </a:p>
          <a:p>
            <a:endParaRPr lang="en-US" sz="2000" dirty="0"/>
          </a:p>
        </p:txBody>
      </p:sp>
    </p:spTree>
    <p:extLst>
      <p:ext uri="{BB962C8B-B14F-4D97-AF65-F5344CB8AC3E}">
        <p14:creationId xmlns:p14="http://schemas.microsoft.com/office/powerpoint/2010/main" val="478906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F1BDEB-8C7C-45B3-A52A-84DE138793FA}"/>
              </a:ext>
            </a:extLst>
          </p:cNvPr>
          <p:cNvSpPr>
            <a:spLocks noGrp="1"/>
          </p:cNvSpPr>
          <p:nvPr>
            <p:ph type="title"/>
          </p:nvPr>
        </p:nvSpPr>
        <p:spPr>
          <a:xfrm>
            <a:off x="605480" y="339364"/>
            <a:ext cx="3799425" cy="1869855"/>
          </a:xfrm>
        </p:spPr>
        <p:txBody>
          <a:bodyPr vert="horz" lIns="91440" tIns="45720" rIns="91440" bIns="45720" rtlCol="0" anchor="ctr">
            <a:normAutofit/>
          </a:bodyPr>
          <a:lstStyle/>
          <a:p>
            <a:r>
              <a:rPr lang="en-US" dirty="0"/>
              <a:t>Mission of the ADAH</a:t>
            </a:r>
          </a:p>
        </p:txBody>
      </p:sp>
      <p:sp>
        <p:nvSpPr>
          <p:cNvPr id="3" name="Content Placeholder 2">
            <a:extLst>
              <a:ext uri="{FF2B5EF4-FFF2-40B4-BE49-F238E27FC236}">
                <a16:creationId xmlns:a16="http://schemas.microsoft.com/office/drawing/2014/main" id="{5A25AC18-3321-4F3D-8307-6ED9C9561785}"/>
              </a:ext>
            </a:extLst>
          </p:cNvPr>
          <p:cNvSpPr>
            <a:spLocks noGrp="1"/>
          </p:cNvSpPr>
          <p:nvPr>
            <p:ph sz="half" idx="1"/>
          </p:nvPr>
        </p:nvSpPr>
        <p:spPr>
          <a:xfrm>
            <a:off x="605480" y="2656821"/>
            <a:ext cx="3799425" cy="2469822"/>
          </a:xfrm>
        </p:spPr>
        <p:txBody>
          <a:bodyPr vert="horz" lIns="91440" tIns="45720" rIns="91440" bIns="45720" rtlCol="0">
            <a:normAutofit/>
          </a:bodyPr>
          <a:lstStyle/>
          <a:p>
            <a:pPr marL="0" indent="0">
              <a:buNone/>
            </a:pPr>
            <a:r>
              <a:rPr lang="en-US" sz="2400" i="1" dirty="0"/>
              <a:t>“We tell the story of the people of Alabama by preserving records and artifacts of historical value and promoting a better understanding of Alabama history.” </a:t>
            </a:r>
          </a:p>
        </p:txBody>
      </p:sp>
      <p:pic>
        <p:nvPicPr>
          <p:cNvPr id="7" name="Content Placeholder 6" descr="A room with a piano and bookshelves&#10;&#10;Description automatically generated with low confidence">
            <a:extLst>
              <a:ext uri="{FF2B5EF4-FFF2-40B4-BE49-F238E27FC236}">
                <a16:creationId xmlns:a16="http://schemas.microsoft.com/office/drawing/2014/main" id="{FDE93BAC-842C-473B-8538-D8BECD896D2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729" r="11591" b="1"/>
          <a:stretch/>
        </p:blipFill>
        <p:spPr>
          <a:xfrm>
            <a:off x="5010386" y="10"/>
            <a:ext cx="7181613" cy="6857990"/>
          </a:xfrm>
          <a:prstGeom prst="rect">
            <a:avLst/>
          </a:prstGeom>
          <a:effectLst/>
        </p:spPr>
      </p:pic>
    </p:spTree>
    <p:extLst>
      <p:ext uri="{BB962C8B-B14F-4D97-AF65-F5344CB8AC3E}">
        <p14:creationId xmlns:p14="http://schemas.microsoft.com/office/powerpoint/2010/main" val="3970925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65A1-0E97-4D55-9FD3-29EC2D10A9DF}"/>
              </a:ext>
            </a:extLst>
          </p:cNvPr>
          <p:cNvSpPr>
            <a:spLocks noGrp="1"/>
          </p:cNvSpPr>
          <p:nvPr>
            <p:ph type="title"/>
          </p:nvPr>
        </p:nvSpPr>
        <p:spPr/>
        <p:txBody>
          <a:bodyPr/>
          <a:lstStyle/>
          <a:p>
            <a:r>
              <a:rPr lang="en-US" dirty="0"/>
              <a:t>Thomas M. Owen and Marie Bankhead Owen</a:t>
            </a:r>
          </a:p>
        </p:txBody>
      </p:sp>
      <p:pic>
        <p:nvPicPr>
          <p:cNvPr id="6" name="Content Placeholder 5" descr="A person in a suit&#10;&#10;Description automatically generated with low confidence">
            <a:extLst>
              <a:ext uri="{FF2B5EF4-FFF2-40B4-BE49-F238E27FC236}">
                <a16:creationId xmlns:a16="http://schemas.microsoft.com/office/drawing/2014/main" id="{C4A34846-7601-4745-97A0-D50B0FDD0C0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30835" y="1825625"/>
            <a:ext cx="3596329" cy="4351338"/>
          </a:xfrm>
        </p:spPr>
      </p:pic>
      <p:pic>
        <p:nvPicPr>
          <p:cNvPr id="8" name="Content Placeholder 7" descr="A person with her hands on her hips&#10;&#10;Description automatically generated with low confidence">
            <a:extLst>
              <a:ext uri="{FF2B5EF4-FFF2-40B4-BE49-F238E27FC236}">
                <a16:creationId xmlns:a16="http://schemas.microsoft.com/office/drawing/2014/main" id="{2262014B-CFC7-4B19-A772-6C41ECDC4AB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42491" y="1825625"/>
            <a:ext cx="3518674" cy="4351338"/>
          </a:xfrm>
        </p:spPr>
      </p:pic>
    </p:spTree>
    <p:extLst>
      <p:ext uri="{BB962C8B-B14F-4D97-AF65-F5344CB8AC3E}">
        <p14:creationId xmlns:p14="http://schemas.microsoft.com/office/powerpoint/2010/main" val="1221016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19D2-B3E5-4104-96AA-2C3C2D455E2C}"/>
              </a:ext>
            </a:extLst>
          </p:cNvPr>
          <p:cNvSpPr>
            <a:spLocks noGrp="1"/>
          </p:cNvSpPr>
          <p:nvPr>
            <p:ph type="title"/>
          </p:nvPr>
        </p:nvSpPr>
        <p:spPr>
          <a:xfrm>
            <a:off x="481013" y="3752849"/>
            <a:ext cx="3742969" cy="2452687"/>
          </a:xfrm>
        </p:spPr>
        <p:txBody>
          <a:bodyPr vert="horz" lIns="91440" tIns="45720" rIns="91440" bIns="45720" rtlCol="0" anchor="ctr">
            <a:normAutofit/>
          </a:bodyPr>
          <a:lstStyle/>
          <a:p>
            <a:r>
              <a:rPr lang="en-US" dirty="0"/>
              <a:t>Statement of Recommitment </a:t>
            </a:r>
          </a:p>
        </p:txBody>
      </p:sp>
      <p:pic>
        <p:nvPicPr>
          <p:cNvPr id="23" name="Content Placeholder 22" descr="A large white building with columns&#10;&#10;Description automatically generated with low confidence">
            <a:extLst>
              <a:ext uri="{FF2B5EF4-FFF2-40B4-BE49-F238E27FC236}">
                <a16:creationId xmlns:a16="http://schemas.microsoft.com/office/drawing/2014/main" id="{1051E963-AEAE-44F9-84E6-7F0EA20BFA1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7202" b="272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9408917-9C7A-4D43-B990-8134416D2808}"/>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2400" dirty="0"/>
              <a:t>Issued on June 23, 2020</a:t>
            </a:r>
          </a:p>
          <a:p>
            <a:r>
              <a:rPr lang="en-US" sz="2400" dirty="0">
                <a:hlinkClick r:id="rId4"/>
              </a:rPr>
              <a:t>https://archives.alabama.gov/docs/ADAH_Statement_Recommitment_200623.pdf</a:t>
            </a:r>
            <a:r>
              <a:rPr lang="en-US" sz="2400" dirty="0"/>
              <a:t> </a:t>
            </a:r>
          </a:p>
        </p:txBody>
      </p:sp>
    </p:spTree>
    <p:extLst>
      <p:ext uri="{BB962C8B-B14F-4D97-AF65-F5344CB8AC3E}">
        <p14:creationId xmlns:p14="http://schemas.microsoft.com/office/powerpoint/2010/main" val="876402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B15FAB-1B2F-465F-8C41-51B0D8A251D8}"/>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dirty="0"/>
              <a:t>Conscious Description Program: 2020-2021</a:t>
            </a:r>
          </a:p>
        </p:txBody>
      </p:sp>
      <p:sp>
        <p:nvSpPr>
          <p:cNvPr id="3" name="Content Placeholder 2">
            <a:extLst>
              <a:ext uri="{FF2B5EF4-FFF2-40B4-BE49-F238E27FC236}">
                <a16:creationId xmlns:a16="http://schemas.microsoft.com/office/drawing/2014/main" id="{8153F19C-6B2F-410E-A300-CB267DBCE594}"/>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400" dirty="0"/>
              <a:t>Internal committee</a:t>
            </a:r>
          </a:p>
          <a:p>
            <a:r>
              <a:rPr lang="en-US" sz="2400" dirty="0"/>
              <a:t>Attended webinars</a:t>
            </a:r>
          </a:p>
          <a:p>
            <a:r>
              <a:rPr lang="en-US" sz="2400" dirty="0"/>
              <a:t>Read professional literature</a:t>
            </a:r>
          </a:p>
          <a:p>
            <a:r>
              <a:rPr lang="en-US" sz="2400" dirty="0"/>
              <a:t>“Guidelines for Describing Slavery”</a:t>
            </a:r>
          </a:p>
          <a:p>
            <a:endParaRPr lang="en-US" sz="2400" dirty="0"/>
          </a:p>
        </p:txBody>
      </p:sp>
      <p:pic>
        <p:nvPicPr>
          <p:cNvPr id="19" name="Content Placeholder 18" descr="A picture containing sky, outdoor, building, ruin&#10;&#10;Description automatically generated">
            <a:extLst>
              <a:ext uri="{FF2B5EF4-FFF2-40B4-BE49-F238E27FC236}">
                <a16:creationId xmlns:a16="http://schemas.microsoft.com/office/drawing/2014/main" id="{37A4CDFC-4F40-4F49-B41C-F6D8CBD7059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9848" r="32287"/>
          <a:stretch/>
        </p:blipFill>
        <p:spPr>
          <a:xfrm>
            <a:off x="7199440" y="10"/>
            <a:ext cx="4992560" cy="6857990"/>
          </a:xfrm>
          <a:prstGeom prst="rect">
            <a:avLst/>
          </a:prstGeom>
          <a:effectLst/>
        </p:spPr>
      </p:pic>
    </p:spTree>
    <p:extLst>
      <p:ext uri="{BB962C8B-B14F-4D97-AF65-F5344CB8AC3E}">
        <p14:creationId xmlns:p14="http://schemas.microsoft.com/office/powerpoint/2010/main" val="3121560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C4BC-7A15-47B1-B5D7-93D3AA7C6808}"/>
              </a:ext>
            </a:extLst>
          </p:cNvPr>
          <p:cNvSpPr>
            <a:spLocks noGrp="1"/>
          </p:cNvSpPr>
          <p:nvPr>
            <p:ph type="title"/>
          </p:nvPr>
        </p:nvSpPr>
        <p:spPr>
          <a:xfrm>
            <a:off x="4965430" y="629266"/>
            <a:ext cx="6586491" cy="1676603"/>
          </a:xfrm>
        </p:spPr>
        <p:txBody>
          <a:bodyPr vert="horz" lIns="91440" tIns="45720" rIns="91440" bIns="45720" rtlCol="0" anchor="ctr">
            <a:normAutofit/>
          </a:bodyPr>
          <a:lstStyle/>
          <a:p>
            <a:r>
              <a:rPr lang="en-US" dirty="0"/>
              <a:t>Conscious Description Program: Today</a:t>
            </a:r>
          </a:p>
        </p:txBody>
      </p:sp>
      <p:sp>
        <p:nvSpPr>
          <p:cNvPr id="4" name="Content Placeholder 3">
            <a:extLst>
              <a:ext uri="{FF2B5EF4-FFF2-40B4-BE49-F238E27FC236}">
                <a16:creationId xmlns:a16="http://schemas.microsoft.com/office/drawing/2014/main" id="{370F0E11-9E42-4AE7-BAC5-36FD3E676EA6}"/>
              </a:ext>
            </a:extLst>
          </p:cNvPr>
          <p:cNvSpPr>
            <a:spLocks noGrp="1"/>
          </p:cNvSpPr>
          <p:nvPr>
            <p:ph sz="half" idx="2"/>
          </p:nvPr>
        </p:nvSpPr>
        <p:spPr>
          <a:xfrm>
            <a:off x="4965431" y="2438400"/>
            <a:ext cx="6586489" cy="3785419"/>
          </a:xfrm>
        </p:spPr>
        <p:txBody>
          <a:bodyPr vert="horz" lIns="91440" tIns="45720" rIns="91440" bIns="45720" rtlCol="0">
            <a:normAutofit/>
          </a:bodyPr>
          <a:lstStyle/>
          <a:p>
            <a:r>
              <a:rPr lang="en-US" sz="2400" dirty="0"/>
              <a:t>Internal and external review of “Guidelines for Describing Slavery”</a:t>
            </a:r>
            <a:endParaRPr lang="en-US" dirty="0"/>
          </a:p>
          <a:p>
            <a:r>
              <a:rPr lang="en-US" sz="2400" dirty="0"/>
              <a:t>Create list of collections to review after approval</a:t>
            </a:r>
          </a:p>
          <a:p>
            <a:r>
              <a:rPr lang="en-US" sz="2400" dirty="0"/>
              <a:t>Other subject areas to review:</a:t>
            </a:r>
          </a:p>
          <a:p>
            <a:pPr lvl="1"/>
            <a:r>
              <a:rPr lang="en-US" sz="2200" dirty="0"/>
              <a:t>Civil Rights</a:t>
            </a:r>
          </a:p>
          <a:p>
            <a:pPr lvl="1"/>
            <a:r>
              <a:rPr lang="en-US" sz="2200" dirty="0"/>
              <a:t>Indigenous materials</a:t>
            </a:r>
          </a:p>
          <a:p>
            <a:pPr lvl="1"/>
            <a:r>
              <a:rPr lang="en-US" sz="2200" dirty="0"/>
              <a:t>LGBTQ+</a:t>
            </a:r>
          </a:p>
          <a:p>
            <a:pPr lvl="1"/>
            <a:r>
              <a:rPr lang="en-US" sz="2200" dirty="0"/>
              <a:t>Women </a:t>
            </a:r>
          </a:p>
          <a:p>
            <a:pPr lvl="1"/>
            <a:endParaRPr lang="en-US" sz="2000" dirty="0"/>
          </a:p>
          <a:p>
            <a:endParaRPr lang="en-US" sz="2400" dirty="0"/>
          </a:p>
        </p:txBody>
      </p:sp>
      <p:pic>
        <p:nvPicPr>
          <p:cNvPr id="5" name="Content Placeholder 4">
            <a:extLst>
              <a:ext uri="{FF2B5EF4-FFF2-40B4-BE49-F238E27FC236}">
                <a16:creationId xmlns:a16="http://schemas.microsoft.com/office/drawing/2014/main" id="{7F6EEC56-E5C3-42F6-B9EC-C6E9C04E564B}"/>
              </a:ext>
            </a:extLst>
          </p:cNvPr>
          <p:cNvPicPr>
            <a:picLocks noGrp="1" noChangeAspect="1"/>
          </p:cNvPicPr>
          <p:nvPr>
            <p:ph sz="half" idx="1"/>
          </p:nvPr>
        </p:nvPicPr>
        <p:blipFill rotWithShape="1">
          <a:blip r:embed="rId3"/>
          <a:srcRect l="5463"/>
          <a:stretch/>
        </p:blipFill>
        <p:spPr>
          <a:xfrm>
            <a:off x="20" y="10"/>
            <a:ext cx="4635571" cy="6857990"/>
          </a:xfrm>
          <a:prstGeom prst="rect">
            <a:avLst/>
          </a:prstGeom>
          <a:effectLst/>
        </p:spPr>
      </p:pic>
    </p:spTree>
    <p:extLst>
      <p:ext uri="{BB962C8B-B14F-4D97-AF65-F5344CB8AC3E}">
        <p14:creationId xmlns:p14="http://schemas.microsoft.com/office/powerpoint/2010/main" val="3083284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145D8-1226-49B5-BFA2-C5A8B651BBBE}"/>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Challenges	</a:t>
            </a:r>
          </a:p>
        </p:txBody>
      </p:sp>
      <p:sp>
        <p:nvSpPr>
          <p:cNvPr id="3" name="Content Placeholder 2">
            <a:extLst>
              <a:ext uri="{FF2B5EF4-FFF2-40B4-BE49-F238E27FC236}">
                <a16:creationId xmlns:a16="http://schemas.microsoft.com/office/drawing/2014/main" id="{C3D64701-BC17-4ED3-B742-2C55AE0C6603}"/>
              </a:ext>
            </a:extLst>
          </p:cNvPr>
          <p:cNvSpPr>
            <a:spLocks noGrp="1"/>
          </p:cNvSpPr>
          <p:nvPr>
            <p:ph sz="half" idx="1"/>
          </p:nvPr>
        </p:nvSpPr>
        <p:spPr>
          <a:xfrm>
            <a:off x="648930" y="2251587"/>
            <a:ext cx="3505494" cy="3785419"/>
          </a:xfrm>
        </p:spPr>
        <p:txBody>
          <a:bodyPr vert="horz" lIns="91440" tIns="45720" rIns="91440" bIns="45720" rtlCol="0">
            <a:normAutofit/>
          </a:bodyPr>
          <a:lstStyle/>
          <a:p>
            <a:r>
              <a:rPr lang="en-US" sz="2400" dirty="0"/>
              <a:t>Fluctuating political environments</a:t>
            </a:r>
          </a:p>
          <a:p>
            <a:r>
              <a:rPr lang="en-US" sz="2400" dirty="0"/>
              <a:t>Politicization of language </a:t>
            </a:r>
          </a:p>
          <a:p>
            <a:r>
              <a:rPr lang="en-US" sz="2400" dirty="0"/>
              <a:t>Competing viewpoints</a:t>
            </a:r>
          </a:p>
          <a:p>
            <a:r>
              <a:rPr lang="en-US" sz="2400" dirty="0"/>
              <a:t>Subject area authorities</a:t>
            </a:r>
          </a:p>
          <a:p>
            <a:r>
              <a:rPr lang="en-US" sz="2400" dirty="0"/>
              <a:t>Long-term program, not short-term project</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building with a flag on top&#10;&#10;Description automatically generated with low confidence">
            <a:extLst>
              <a:ext uri="{FF2B5EF4-FFF2-40B4-BE49-F238E27FC236}">
                <a16:creationId xmlns:a16="http://schemas.microsoft.com/office/drawing/2014/main" id="{2A8139B6-ACEE-4530-A5DF-EAA9640DBA7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05862" y="1516239"/>
            <a:ext cx="6019331" cy="3822275"/>
          </a:xfrm>
          <a:prstGeom prst="rect">
            <a:avLst/>
          </a:prstGeom>
          <a:effectLst/>
        </p:spPr>
      </p:pic>
    </p:spTree>
    <p:extLst>
      <p:ext uri="{BB962C8B-B14F-4D97-AF65-F5344CB8AC3E}">
        <p14:creationId xmlns:p14="http://schemas.microsoft.com/office/powerpoint/2010/main" val="833996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888E-AB81-469D-816A-2E2C3BE8F9A9}"/>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dirty="0"/>
              <a:t>Let’s Work Together!	</a:t>
            </a:r>
            <a:r>
              <a:rPr lang="en-US" sz="3600" dirty="0"/>
              <a:t>	</a:t>
            </a:r>
          </a:p>
        </p:txBody>
      </p:sp>
      <p:pic>
        <p:nvPicPr>
          <p:cNvPr id="6" name="Content Placeholder 5">
            <a:extLst>
              <a:ext uri="{FF2B5EF4-FFF2-40B4-BE49-F238E27FC236}">
                <a16:creationId xmlns:a16="http://schemas.microsoft.com/office/drawing/2014/main" id="{33E7702C-83A5-4E05-B4FC-D542804D696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30252" b="2916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2E5F967D-8DBE-45C1-9308-2210A0C4BA0B}"/>
              </a:ext>
            </a:extLst>
          </p:cNvPr>
          <p:cNvSpPr>
            <a:spLocks noGrp="1"/>
          </p:cNvSpPr>
          <p:nvPr>
            <p:ph sz="half" idx="2"/>
          </p:nvPr>
        </p:nvSpPr>
        <p:spPr>
          <a:xfrm>
            <a:off x="4223982" y="3752850"/>
            <a:ext cx="7485413" cy="2452687"/>
          </a:xfrm>
        </p:spPr>
        <p:txBody>
          <a:bodyPr vert="horz" lIns="91440" tIns="45720" rIns="91440" bIns="45720" rtlCol="0" anchor="ctr">
            <a:normAutofit/>
          </a:bodyPr>
          <a:lstStyle/>
          <a:p>
            <a:r>
              <a:rPr lang="en-US" sz="2400" dirty="0"/>
              <a:t>Working group or cohort</a:t>
            </a:r>
          </a:p>
          <a:p>
            <a:r>
              <a:rPr lang="en-US" sz="2400" dirty="0"/>
              <a:t>Share experiences and resources</a:t>
            </a:r>
          </a:p>
          <a:p>
            <a:r>
              <a:rPr lang="en-US" sz="2400" dirty="0"/>
              <a:t>Talk through challenges</a:t>
            </a:r>
          </a:p>
          <a:p>
            <a:endParaRPr lang="en-US" sz="1800" dirty="0"/>
          </a:p>
        </p:txBody>
      </p:sp>
    </p:spTree>
    <p:extLst>
      <p:ext uri="{BB962C8B-B14F-4D97-AF65-F5344CB8AC3E}">
        <p14:creationId xmlns:p14="http://schemas.microsoft.com/office/powerpoint/2010/main" val="2656484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D322-C8B3-4C5A-83FB-EE92F5227DF1}"/>
              </a:ext>
            </a:extLst>
          </p:cNvPr>
          <p:cNvSpPr>
            <a:spLocks noGrp="1"/>
          </p:cNvSpPr>
          <p:nvPr>
            <p:ph type="title"/>
          </p:nvPr>
        </p:nvSpPr>
        <p:spPr>
          <a:xfrm>
            <a:off x="490177" y="293717"/>
            <a:ext cx="3651467" cy="1676603"/>
          </a:xfrm>
        </p:spPr>
        <p:txBody>
          <a:bodyPr vert="horz" lIns="91440" tIns="45720" rIns="91440" bIns="45720" rtlCol="0" anchor="ctr">
            <a:normAutofit/>
          </a:bodyPr>
          <a:lstStyle/>
          <a:p>
            <a:r>
              <a:rPr lang="en-US" dirty="0"/>
              <a:t>Thank you!</a:t>
            </a:r>
          </a:p>
        </p:txBody>
      </p:sp>
      <p:sp>
        <p:nvSpPr>
          <p:cNvPr id="3" name="Content Placeholder 2">
            <a:extLst>
              <a:ext uri="{FF2B5EF4-FFF2-40B4-BE49-F238E27FC236}">
                <a16:creationId xmlns:a16="http://schemas.microsoft.com/office/drawing/2014/main" id="{797A6F6E-5E1D-4C23-8825-8AB3DB913598}"/>
              </a:ext>
            </a:extLst>
          </p:cNvPr>
          <p:cNvSpPr>
            <a:spLocks noGrp="1"/>
          </p:cNvSpPr>
          <p:nvPr>
            <p:ph sz="half" idx="1"/>
          </p:nvPr>
        </p:nvSpPr>
        <p:spPr>
          <a:xfrm>
            <a:off x="490177" y="1940562"/>
            <a:ext cx="4506687" cy="3785419"/>
          </a:xfrm>
        </p:spPr>
        <p:txBody>
          <a:bodyPr vert="horz" lIns="91440" tIns="45720" rIns="91440" bIns="45720" rtlCol="0">
            <a:normAutofit/>
          </a:bodyPr>
          <a:lstStyle/>
          <a:p>
            <a:pPr marL="0" indent="0">
              <a:buNone/>
            </a:pPr>
            <a:r>
              <a:rPr lang="en-US" sz="2400" dirty="0"/>
              <a:t>Dorothy Gidiere, CA</a:t>
            </a:r>
          </a:p>
          <a:p>
            <a:pPr marL="0" indent="0">
              <a:buNone/>
            </a:pPr>
            <a:r>
              <a:rPr lang="en-US" sz="2400" dirty="0"/>
              <a:t>Archival Collections Coordinator</a:t>
            </a:r>
          </a:p>
          <a:p>
            <a:pPr marL="0" indent="0">
              <a:buNone/>
            </a:pPr>
            <a:r>
              <a:rPr lang="en-US" sz="2400" dirty="0"/>
              <a:t>Alabama Department of </a:t>
            </a:r>
          </a:p>
          <a:p>
            <a:pPr marL="0" indent="0">
              <a:buNone/>
            </a:pPr>
            <a:r>
              <a:rPr lang="en-US" sz="2400" dirty="0"/>
              <a:t>Archives and History</a:t>
            </a:r>
          </a:p>
          <a:p>
            <a:pPr marL="0" indent="0">
              <a:buNone/>
            </a:pPr>
            <a:r>
              <a:rPr lang="en-US" sz="2400" dirty="0">
                <a:hlinkClick r:id="rId3"/>
              </a:rPr>
              <a:t>dorothy.gidiere@archives.alabama.gov</a:t>
            </a:r>
            <a:r>
              <a:rPr lang="en-US" sz="2400" dirty="0"/>
              <a:t> </a:t>
            </a:r>
          </a:p>
          <a:p>
            <a:pPr marL="0" indent="0">
              <a:buNone/>
            </a:pPr>
            <a:r>
              <a:rPr lang="en-US" sz="2400" dirty="0"/>
              <a:t>(334) 353-4746</a:t>
            </a:r>
          </a:p>
        </p:txBody>
      </p:sp>
      <p:pic>
        <p:nvPicPr>
          <p:cNvPr id="7" name="Content Placeholder 6">
            <a:extLst>
              <a:ext uri="{FF2B5EF4-FFF2-40B4-BE49-F238E27FC236}">
                <a16:creationId xmlns:a16="http://schemas.microsoft.com/office/drawing/2014/main" id="{749B890C-85B9-490A-892A-7B18315C594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06197" y="1580322"/>
            <a:ext cx="6203938" cy="4122798"/>
          </a:xfrm>
        </p:spPr>
      </p:pic>
    </p:spTree>
    <p:extLst>
      <p:ext uri="{BB962C8B-B14F-4D97-AF65-F5344CB8AC3E}">
        <p14:creationId xmlns:p14="http://schemas.microsoft.com/office/powerpoint/2010/main" val="923532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body" idx="4294967295"/>
          </p:nvPr>
        </p:nvSpPr>
        <p:spPr>
          <a:xfrm>
            <a:off x="688967" y="2273433"/>
            <a:ext cx="11040400" cy="3806000"/>
          </a:xfrm>
          <a:prstGeom prst="rect">
            <a:avLst/>
          </a:prstGeom>
          <a:noFill/>
          <a:ln>
            <a:noFill/>
          </a:ln>
        </p:spPr>
        <p:txBody>
          <a:bodyPr spcFirstLastPara="1" wrap="square" lIns="91400" tIns="45700" rIns="91400" bIns="45700" anchor="t" anchorCtr="0">
            <a:noAutofit/>
          </a:bodyPr>
          <a:lstStyle/>
          <a:p>
            <a:pPr marL="0" indent="0" algn="ctr">
              <a:lnSpc>
                <a:spcPct val="115000"/>
              </a:lnSpc>
              <a:spcBef>
                <a:spcPts val="0"/>
              </a:spcBef>
              <a:buSzPts val="3600"/>
              <a:buNone/>
            </a:pPr>
            <a:r>
              <a:rPr lang="uk-UA" sz="4133" dirty="0">
                <a:latin typeface="Merriweather"/>
                <a:ea typeface="Merriweather"/>
                <a:cs typeface="Merriweather"/>
                <a:sym typeface="Merriweather"/>
              </a:rPr>
              <a:t>Reparative Description </a:t>
            </a:r>
            <a:endParaRPr sz="4133" dirty="0">
              <a:latin typeface="Merriweather"/>
              <a:ea typeface="Merriweather"/>
              <a:cs typeface="Merriweather"/>
              <a:sym typeface="Merriweather"/>
            </a:endParaRPr>
          </a:p>
          <a:p>
            <a:pPr marL="0" indent="0" algn="ctr">
              <a:lnSpc>
                <a:spcPct val="115000"/>
              </a:lnSpc>
              <a:spcBef>
                <a:spcPts val="0"/>
              </a:spcBef>
              <a:buSzPts val="3600"/>
              <a:buNone/>
            </a:pPr>
            <a:r>
              <a:rPr lang="uk-UA" sz="4133" dirty="0">
                <a:latin typeface="Merriweather"/>
                <a:ea typeface="Merriweather"/>
                <a:cs typeface="Merriweather"/>
                <a:sym typeface="Merriweather"/>
              </a:rPr>
              <a:t>at the National Archives and Records Administration</a:t>
            </a:r>
            <a:endParaRPr sz="4133" dirty="0">
              <a:latin typeface="Merriweather"/>
              <a:ea typeface="Merriweather"/>
              <a:cs typeface="Merriweather"/>
              <a:sym typeface="Merriweather"/>
            </a:endParaRPr>
          </a:p>
          <a:p>
            <a:pPr marL="0" indent="0" algn="ctr">
              <a:lnSpc>
                <a:spcPct val="115000"/>
              </a:lnSpc>
              <a:spcBef>
                <a:spcPts val="0"/>
              </a:spcBef>
              <a:buSzPts val="3600"/>
              <a:buNone/>
            </a:pPr>
            <a:endParaRPr lang="en-US" sz="1867" dirty="0">
              <a:latin typeface="Merriweather"/>
              <a:ea typeface="Merriweather"/>
              <a:cs typeface="Merriweather"/>
              <a:sym typeface="Merriweather"/>
            </a:endParaRPr>
          </a:p>
          <a:p>
            <a:pPr marL="0" indent="0" algn="ctr">
              <a:lnSpc>
                <a:spcPct val="115000"/>
              </a:lnSpc>
              <a:spcBef>
                <a:spcPts val="0"/>
              </a:spcBef>
              <a:buSzPts val="3600"/>
              <a:buNone/>
            </a:pPr>
            <a:r>
              <a:rPr lang="uk-UA" sz="1867" dirty="0">
                <a:latin typeface="Merriweather"/>
                <a:ea typeface="Merriweather"/>
                <a:cs typeface="Merriweather"/>
                <a:sym typeface="Merriweather"/>
              </a:rPr>
              <a:t>Jill Reilly</a:t>
            </a:r>
            <a:endParaRPr lang="en-US" sz="1867" dirty="0">
              <a:latin typeface="Merriweather"/>
              <a:ea typeface="Merriweather"/>
              <a:cs typeface="Merriweather"/>
              <a:sym typeface="Merriweather"/>
            </a:endParaRPr>
          </a:p>
          <a:p>
            <a:pPr marL="0" indent="0" algn="ctr">
              <a:lnSpc>
                <a:spcPct val="115000"/>
              </a:lnSpc>
              <a:spcBef>
                <a:spcPts val="0"/>
              </a:spcBef>
              <a:buSzPts val="3600"/>
              <a:buNone/>
            </a:pPr>
            <a:r>
              <a:rPr lang="en-US" sz="1867" dirty="0">
                <a:latin typeface="Merriweather"/>
                <a:ea typeface="Merriweather"/>
                <a:cs typeface="Merriweather"/>
                <a:sym typeface="Merriweather"/>
              </a:rPr>
              <a:t>Digital Engagement Director, Office of Innovation</a:t>
            </a:r>
          </a:p>
          <a:p>
            <a:pPr marL="0" indent="0" algn="ctr">
              <a:lnSpc>
                <a:spcPct val="115000"/>
              </a:lnSpc>
              <a:spcBef>
                <a:spcPts val="0"/>
              </a:spcBef>
              <a:buSzPts val="3600"/>
              <a:buNone/>
            </a:pPr>
            <a:r>
              <a:rPr lang="en-US" sz="1867" dirty="0">
                <a:latin typeface="Merriweather"/>
                <a:ea typeface="Merriweather"/>
                <a:cs typeface="Merriweather"/>
                <a:sym typeface="Merriweather"/>
              </a:rPr>
              <a:t>and Reparative Description and Digitization Working Group Description Subgroup Lead</a:t>
            </a:r>
          </a:p>
          <a:p>
            <a:pPr marL="0" indent="0" algn="ctr">
              <a:lnSpc>
                <a:spcPct val="115000"/>
              </a:lnSpc>
              <a:spcBef>
                <a:spcPts val="0"/>
              </a:spcBef>
              <a:buSzPts val="3600"/>
              <a:buNone/>
            </a:pPr>
            <a:r>
              <a:rPr lang="uk-UA" sz="1867" dirty="0">
                <a:latin typeface="Merriweather"/>
                <a:ea typeface="Merriweather"/>
                <a:cs typeface="Merriweather"/>
                <a:sym typeface="Merriweather"/>
              </a:rPr>
              <a:t>June 23, 2022</a:t>
            </a:r>
            <a:endParaRPr sz="1867" dirty="0">
              <a:latin typeface="Merriweather"/>
              <a:ea typeface="Merriweather"/>
              <a:cs typeface="Merriweather"/>
              <a:sym typeface="Merriweathe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214B-21F2-43C4-860E-D638DF17F28A}"/>
              </a:ext>
            </a:extLst>
          </p:cNvPr>
          <p:cNvSpPr>
            <a:spLocks noGrp="1"/>
          </p:cNvSpPr>
          <p:nvPr>
            <p:ph type="title"/>
          </p:nvPr>
        </p:nvSpPr>
        <p:spPr>
          <a:xfrm>
            <a:off x="1136428" y="627564"/>
            <a:ext cx="7474172" cy="1325563"/>
          </a:xfrm>
        </p:spPr>
        <p:txBody>
          <a:bodyPr>
            <a:normAutofit/>
          </a:bodyPr>
          <a:lstStyle/>
          <a:p>
            <a:r>
              <a:rPr lang="en-US" dirty="0"/>
              <a:t>Questions and Comments</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drawing of a face&#10;&#10;Description automatically generated">
            <a:extLst>
              <a:ext uri="{FF2B5EF4-FFF2-40B4-BE49-F238E27FC236}">
                <a16:creationId xmlns:a16="http://schemas.microsoft.com/office/drawing/2014/main" id="{8BA9CF78-9E19-4A6A-87F6-AEEEC962B6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pic>
        <p:nvPicPr>
          <p:cNvPr id="15" name="Picture 5">
            <a:extLst>
              <a:ext uri="{FF2B5EF4-FFF2-40B4-BE49-F238E27FC236}">
                <a16:creationId xmlns:a16="http://schemas.microsoft.com/office/drawing/2014/main" id="{B93128F0-4EA7-4202-A26A-544057EB487A}"/>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227288" y="2302744"/>
            <a:ext cx="2286198" cy="34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112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136428" y="627564"/>
            <a:ext cx="7474172" cy="1325563"/>
          </a:xfrm>
        </p:spPr>
        <p:txBody>
          <a:bodyPr>
            <a:normAutofit/>
          </a:bodyPr>
          <a:lstStyle/>
          <a:p>
            <a:r>
              <a:rPr lang="en-US" dirty="0"/>
              <a:t>Upcoming Member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22826" y="1735912"/>
            <a:ext cx="6467867" cy="4078177"/>
          </a:xfrm>
        </p:spPr>
        <p:txBody>
          <a:bodyPr anchor="ctr">
            <a:normAutofit/>
          </a:bodyPr>
          <a:lstStyle/>
          <a:p>
            <a:pPr marL="342900" indent="-342900">
              <a:buFont typeface="Arial"/>
              <a:buChar char="•"/>
            </a:pPr>
            <a:r>
              <a:rPr lang="en-US" sz="2400" dirty="0"/>
              <a:t>July 28  -  America 250 -A Look at National Plans and Activities in North Carolina and Utah</a:t>
            </a:r>
          </a:p>
          <a:p>
            <a:pPr marL="342900" indent="-342900">
              <a:buFont typeface="Arial"/>
              <a:buChar char="•"/>
            </a:pPr>
            <a:endParaRPr lang="en-US" sz="2400" dirty="0"/>
          </a:p>
          <a:p>
            <a:pPr marL="342900" indent="-342900">
              <a:buFont typeface="Arial"/>
              <a:buChar char="•"/>
            </a:pPr>
            <a:r>
              <a:rPr lang="en-US" sz="1800" dirty="0"/>
              <a:t>To register:</a:t>
            </a:r>
          </a:p>
          <a:p>
            <a:pPr marL="342900" indent="-342900">
              <a:buFont typeface="Arial"/>
              <a:buChar char="•"/>
            </a:pPr>
            <a:r>
              <a:rPr lang="en-US" sz="1800" dirty="0">
                <a:hlinkClick r:id="rId2"/>
              </a:rPr>
              <a:t>https://www.statearchivists.org/programs-education/cosa-webinars</a:t>
            </a: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June 23, 2022</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2146998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136428" y="627564"/>
            <a:ext cx="7474172" cy="1325563"/>
          </a:xfrm>
        </p:spPr>
        <p:txBody>
          <a:bodyPr>
            <a:normAutofit/>
          </a:bodyPr>
          <a:lstStyle/>
          <a:p>
            <a:r>
              <a:rPr lang="en-US" dirty="0"/>
              <a:t>Upcoming SERI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087582" y="1735912"/>
            <a:ext cx="7474172" cy="4078177"/>
          </a:xfrm>
        </p:spPr>
        <p:txBody>
          <a:bodyPr anchor="ctr">
            <a:normAutofit/>
          </a:bodyPr>
          <a:lstStyle/>
          <a:p>
            <a:pPr marL="0" indent="0">
              <a:buNone/>
            </a:pPr>
            <a:r>
              <a:rPr lang="en-US" sz="2400" dirty="0"/>
              <a:t>Watch for the Fall webinar schedule coming soon!</a:t>
            </a:r>
          </a:p>
          <a:p>
            <a:pPr marL="0" indent="0">
              <a:buNone/>
            </a:pPr>
            <a:endParaRPr lang="en-US" sz="1800" dirty="0"/>
          </a:p>
          <a:p>
            <a:pPr marL="0" indent="0">
              <a:buNone/>
            </a:pPr>
            <a:r>
              <a:rPr lang="en-US" sz="1800" dirty="0"/>
              <a:t>To register:</a:t>
            </a:r>
          </a:p>
          <a:p>
            <a:pPr marL="0" indent="0">
              <a:buNone/>
            </a:pPr>
            <a:r>
              <a:rPr lang="en-US" sz="1800" dirty="0">
                <a:hlinkClick r:id="rId2"/>
              </a:rPr>
              <a:t>https://us02web.zoom.us/meeting/register/tZYsde-qpjoqH9xwnKYrc7lJdTCcJOR2cn84</a:t>
            </a: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June 23, 2022</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3942485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8F14-414C-455E-8904-9E83BB7D2902}"/>
              </a:ext>
            </a:extLst>
          </p:cNvPr>
          <p:cNvSpPr>
            <a:spLocks noGrp="1"/>
          </p:cNvSpPr>
          <p:nvPr>
            <p:ph type="title"/>
          </p:nvPr>
        </p:nvSpPr>
        <p:spPr>
          <a:xfrm>
            <a:off x="993553" y="179889"/>
            <a:ext cx="7474172" cy="1325563"/>
          </a:xfrm>
        </p:spPr>
        <p:txBody>
          <a:bodyPr>
            <a:normAutofit/>
          </a:bodyPr>
          <a:lstStyle/>
          <a:p>
            <a:br>
              <a:rPr lang="en-US" sz="2800" b="1" dirty="0">
                <a:effectLst/>
              </a:rPr>
            </a:br>
            <a:r>
              <a:rPr lang="en-US" sz="2800" b="1" dirty="0">
                <a:effectLst/>
              </a:rPr>
              <a:t>  </a:t>
            </a:r>
            <a:r>
              <a:rPr lang="en-US" sz="2800" b="1" dirty="0"/>
              <a:t>Contact Us </a:t>
            </a:r>
            <a:br>
              <a:rPr lang="en-US" sz="2800" b="1" dirty="0">
                <a:effectLst/>
              </a:rPr>
            </a:br>
            <a:endParaRPr lang="en-US" sz="2800" dirty="0"/>
          </a:p>
        </p:txBody>
      </p:sp>
      <p:sp>
        <p:nvSpPr>
          <p:cNvPr id="3" name="Content Placeholder 2">
            <a:extLst>
              <a:ext uri="{FF2B5EF4-FFF2-40B4-BE49-F238E27FC236}">
                <a16:creationId xmlns:a16="http://schemas.microsoft.com/office/drawing/2014/main" id="{1EEFAEA5-FF6D-4334-B226-2F9834CBAF72}"/>
              </a:ext>
            </a:extLst>
          </p:cNvPr>
          <p:cNvSpPr>
            <a:spLocks noGrp="1"/>
          </p:cNvSpPr>
          <p:nvPr>
            <p:ph idx="1"/>
          </p:nvPr>
        </p:nvSpPr>
        <p:spPr>
          <a:xfrm>
            <a:off x="1136428" y="1866900"/>
            <a:ext cx="6467867" cy="4489450"/>
          </a:xfrm>
        </p:spPr>
        <p:txBody>
          <a:bodyPr anchor="ctr">
            <a:normAutofit lnSpcReduction="10000"/>
          </a:bodyPr>
          <a:lstStyle/>
          <a:p>
            <a:pPr marL="0" indent="0">
              <a:spcBef>
                <a:spcPts val="0"/>
              </a:spcBef>
              <a:spcAft>
                <a:spcPts val="900"/>
              </a:spcAft>
              <a:buNone/>
            </a:pPr>
            <a:r>
              <a:rPr lang="en-US" sz="2000" dirty="0"/>
              <a:t>CoSA Website</a:t>
            </a:r>
            <a:br>
              <a:rPr lang="en-US" sz="2000" dirty="0"/>
            </a:br>
            <a:r>
              <a:rPr lang="en-US" sz="2000" dirty="0">
                <a:hlinkClick r:id="rId2"/>
              </a:rPr>
              <a:t>http://www.statearchivists.org</a:t>
            </a:r>
            <a:endParaRPr lang="en-US" sz="2000" dirty="0"/>
          </a:p>
          <a:p>
            <a:pPr marL="0" indent="0">
              <a:spcBef>
                <a:spcPts val="0"/>
              </a:spcBef>
              <a:spcAft>
                <a:spcPts val="900"/>
              </a:spcAft>
              <a:buNone/>
            </a:pPr>
            <a:endParaRPr lang="en-US" sz="2000" dirty="0"/>
          </a:p>
          <a:p>
            <a:pPr marL="0" indent="0">
              <a:spcBef>
                <a:spcPts val="0"/>
              </a:spcBef>
              <a:spcAft>
                <a:spcPts val="900"/>
              </a:spcAft>
              <a:buNone/>
            </a:pPr>
            <a:r>
              <a:rPr lang="en-US" sz="2000" dirty="0"/>
              <a:t>CoSA Resource Center</a:t>
            </a:r>
            <a:br>
              <a:rPr lang="en-US" sz="2000" dirty="0"/>
            </a:br>
            <a:r>
              <a:rPr lang="en-US" sz="2000" dirty="0">
                <a:hlinkClick r:id="rId3"/>
              </a:rPr>
              <a:t>https://www.statearchivists.org/research-resources/resource-center</a:t>
            </a:r>
            <a:endParaRPr lang="en-US" sz="2000" dirty="0"/>
          </a:p>
          <a:p>
            <a:pPr marL="0" indent="0">
              <a:buNone/>
            </a:pPr>
            <a:r>
              <a:rPr lang="en-US" sz="2000" dirty="0"/>
              <a:t>CoSA Twitter Handle</a:t>
            </a:r>
            <a:br>
              <a:rPr lang="en-US" sz="2000" dirty="0"/>
            </a:br>
            <a:r>
              <a:rPr lang="en-US" sz="2000" dirty="0"/>
              <a:t>@StateArchivists</a:t>
            </a:r>
          </a:p>
          <a:p>
            <a:pPr marL="0" indent="0">
              <a:buNone/>
            </a:pPr>
            <a:endParaRPr lang="en-US" sz="2000" b="1" dirty="0">
              <a:effectLst/>
              <a:ea typeface="Calibri" panose="020F0502020204030204" pitchFamily="34" charset="0"/>
              <a:cs typeface="Times New Roman" panose="02020603050405020304" pitchFamily="18" charset="0"/>
            </a:endParaRPr>
          </a:p>
          <a:p>
            <a:pPr marL="0" indent="0">
              <a:buNone/>
            </a:pPr>
            <a:r>
              <a:rPr lang="en-US" sz="2000" dirty="0"/>
              <a:t>CoSA Facebook Page</a:t>
            </a:r>
            <a:br>
              <a:rPr lang="en-US" sz="2000" dirty="0"/>
            </a:br>
            <a:r>
              <a:rPr lang="en-US" sz="2000" dirty="0">
                <a:hlinkClick r:id="rId4"/>
              </a:rPr>
              <a:t>www.facebook.com/CouncilOfStateArchivists</a:t>
            </a:r>
            <a:endParaRPr lang="en-US" sz="2000" dirty="0"/>
          </a:p>
          <a:p>
            <a:endParaRPr lang="en-US" sz="2000" dirty="0"/>
          </a:p>
          <a:p>
            <a:pPr marL="0" indent="0">
              <a:buNone/>
            </a:pPr>
            <a:r>
              <a:rPr lang="en-US" sz="2000" dirty="0"/>
              <a:t>CoSA You Tube </a:t>
            </a:r>
            <a:br>
              <a:rPr lang="en-US" sz="2000" dirty="0"/>
            </a:br>
            <a:r>
              <a:rPr lang="en-US" sz="2000" dirty="0">
                <a:hlinkClick r:id="rId5"/>
              </a:rPr>
              <a:t>https://www.youtube.com/user/StateArchivists/</a:t>
            </a:r>
            <a:endParaRPr lang="en-US" sz="2000" dirty="0"/>
          </a:p>
          <a:p>
            <a:pPr marL="0" indent="0">
              <a:buNone/>
            </a:pPr>
            <a:endParaRPr lang="en-US" sz="2000" b="1" dirty="0">
              <a:effectLst/>
              <a:ea typeface="Calibri" panose="020F0502020204030204" pitchFamily="34" charset="0"/>
              <a:cs typeface="Times New Roman" panose="02020603050405020304" pitchFamily="18" charset="0"/>
            </a:endParaRPr>
          </a:p>
          <a:p>
            <a:endParaRPr lang="en-US" sz="1100" dirty="0"/>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Tree>
    <p:extLst>
      <p:ext uri="{BB962C8B-B14F-4D97-AF65-F5344CB8AC3E}">
        <p14:creationId xmlns:p14="http://schemas.microsoft.com/office/powerpoint/2010/main" val="3797671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pic>
        <p:nvPicPr>
          <p:cNvPr id="12" name="Content Placeholder 4">
            <a:extLst>
              <a:ext uri="{FF2B5EF4-FFF2-40B4-BE49-F238E27FC236}">
                <a16:creationId xmlns:a16="http://schemas.microsoft.com/office/drawing/2014/main" id="{C33EA357-4774-4B06-8A69-311DCA3EC7F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89189" y="1292428"/>
            <a:ext cx="2944623" cy="603556"/>
          </a:xfrm>
          <a:prstGeom prst="rect">
            <a:avLst/>
          </a:prstGeom>
        </p:spPr>
      </p:pic>
      <p:sp>
        <p:nvSpPr>
          <p:cNvPr id="10" name="TextBox 9">
            <a:extLst>
              <a:ext uri="{FF2B5EF4-FFF2-40B4-BE49-F238E27FC236}">
                <a16:creationId xmlns:a16="http://schemas.microsoft.com/office/drawing/2014/main" id="{7E6D79D0-660D-468E-ACAF-B9658B42D1D2}"/>
              </a:ext>
            </a:extLst>
          </p:cNvPr>
          <p:cNvSpPr txBox="1"/>
          <p:nvPr/>
        </p:nvSpPr>
        <p:spPr>
          <a:xfrm>
            <a:off x="523875" y="229915"/>
            <a:ext cx="6619875" cy="646331"/>
          </a:xfrm>
          <a:prstGeom prst="rect">
            <a:avLst/>
          </a:prstGeom>
          <a:noFill/>
        </p:spPr>
        <p:txBody>
          <a:bodyPr wrap="square" rtlCol="0">
            <a:spAutoFit/>
          </a:bodyPr>
          <a:lstStyle/>
          <a:p>
            <a:r>
              <a:rPr lang="en-US" sz="3600" b="1" dirty="0"/>
              <a:t>Sponsors and Funders</a:t>
            </a:r>
          </a:p>
        </p:txBody>
      </p:sp>
      <p:pic>
        <p:nvPicPr>
          <p:cNvPr id="14" name="Picture 13">
            <a:extLst>
              <a:ext uri="{FF2B5EF4-FFF2-40B4-BE49-F238E27FC236}">
                <a16:creationId xmlns:a16="http://schemas.microsoft.com/office/drawing/2014/main" id="{8E7476DA-1408-41A9-B16C-1712BDAE0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1910" y="5578790"/>
            <a:ext cx="1448829" cy="850540"/>
          </a:xfrm>
          <a:prstGeom prst="rect">
            <a:avLst/>
          </a:prstGeom>
        </p:spPr>
      </p:pic>
      <p:pic>
        <p:nvPicPr>
          <p:cNvPr id="15" name="Picture 14">
            <a:extLst>
              <a:ext uri="{FF2B5EF4-FFF2-40B4-BE49-F238E27FC236}">
                <a16:creationId xmlns:a16="http://schemas.microsoft.com/office/drawing/2014/main" id="{422A64D7-C769-48E1-A0CB-C038F9C71E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779" y="5464516"/>
            <a:ext cx="2194750" cy="969348"/>
          </a:xfrm>
          <a:prstGeom prst="rect">
            <a:avLst/>
          </a:prstGeom>
        </p:spPr>
      </p:pic>
      <p:pic>
        <p:nvPicPr>
          <p:cNvPr id="16" name="Picture 15">
            <a:extLst>
              <a:ext uri="{FF2B5EF4-FFF2-40B4-BE49-F238E27FC236}">
                <a16:creationId xmlns:a16="http://schemas.microsoft.com/office/drawing/2014/main" id="{B9A7B425-9EA6-42C3-9436-6F6BA787C7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07120" y="5416343"/>
            <a:ext cx="1907672" cy="1065693"/>
          </a:xfrm>
          <a:prstGeom prst="rect">
            <a:avLst/>
          </a:prstGeom>
        </p:spPr>
      </p:pic>
      <p:pic>
        <p:nvPicPr>
          <p:cNvPr id="17" name="Picture 16">
            <a:extLst>
              <a:ext uri="{FF2B5EF4-FFF2-40B4-BE49-F238E27FC236}">
                <a16:creationId xmlns:a16="http://schemas.microsoft.com/office/drawing/2014/main" id="{C2B7FB31-D13B-4029-8067-17BB087EB3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07840" y="5355768"/>
            <a:ext cx="2377646" cy="1225402"/>
          </a:xfrm>
          <a:prstGeom prst="rect">
            <a:avLst/>
          </a:prstGeom>
        </p:spPr>
      </p:pic>
      <p:pic>
        <p:nvPicPr>
          <p:cNvPr id="18" name="Picture 17">
            <a:extLst>
              <a:ext uri="{FF2B5EF4-FFF2-40B4-BE49-F238E27FC236}">
                <a16:creationId xmlns:a16="http://schemas.microsoft.com/office/drawing/2014/main" id="{A76CC5E8-0D7C-48E9-B831-5A4876D1E7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40393" y="4122187"/>
            <a:ext cx="2188654" cy="445047"/>
          </a:xfrm>
          <a:prstGeom prst="rect">
            <a:avLst/>
          </a:prstGeom>
        </p:spPr>
      </p:pic>
      <p:pic>
        <p:nvPicPr>
          <p:cNvPr id="19" name="Picture 18">
            <a:extLst>
              <a:ext uri="{FF2B5EF4-FFF2-40B4-BE49-F238E27FC236}">
                <a16:creationId xmlns:a16="http://schemas.microsoft.com/office/drawing/2014/main" id="{A22FD7F3-3F62-4A45-95F3-1ECAC11AF5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9480" y="2201129"/>
            <a:ext cx="2956816" cy="768163"/>
          </a:xfrm>
          <a:prstGeom prst="rect">
            <a:avLst/>
          </a:prstGeom>
        </p:spPr>
      </p:pic>
      <p:pic>
        <p:nvPicPr>
          <p:cNvPr id="20" name="Picture 19">
            <a:extLst>
              <a:ext uri="{FF2B5EF4-FFF2-40B4-BE49-F238E27FC236}">
                <a16:creationId xmlns:a16="http://schemas.microsoft.com/office/drawing/2014/main" id="{4AE2A014-0A3B-484C-83BC-510A17AAE02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56147" y="889531"/>
            <a:ext cx="2700762" cy="755970"/>
          </a:xfrm>
          <a:prstGeom prst="rect">
            <a:avLst/>
          </a:prstGeom>
        </p:spPr>
      </p:pic>
      <p:pic>
        <p:nvPicPr>
          <p:cNvPr id="21" name="Picture 20">
            <a:extLst>
              <a:ext uri="{FF2B5EF4-FFF2-40B4-BE49-F238E27FC236}">
                <a16:creationId xmlns:a16="http://schemas.microsoft.com/office/drawing/2014/main" id="{F10BE82C-6321-4F87-9431-DCDC4C01239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14295" y="1810314"/>
            <a:ext cx="2920237" cy="1304657"/>
          </a:xfrm>
          <a:prstGeom prst="rect">
            <a:avLst/>
          </a:prstGeom>
        </p:spPr>
      </p:pic>
      <p:pic>
        <p:nvPicPr>
          <p:cNvPr id="22" name="Picture 21">
            <a:extLst>
              <a:ext uri="{FF2B5EF4-FFF2-40B4-BE49-F238E27FC236}">
                <a16:creationId xmlns:a16="http://schemas.microsoft.com/office/drawing/2014/main" id="{AB48B349-C07E-4857-B102-258239BBB40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17000" y="3328334"/>
            <a:ext cx="3121423" cy="530398"/>
          </a:xfrm>
          <a:prstGeom prst="rect">
            <a:avLst/>
          </a:prstGeom>
        </p:spPr>
      </p:pic>
      <p:pic>
        <p:nvPicPr>
          <p:cNvPr id="23" name="Picture 22">
            <a:extLst>
              <a:ext uri="{FF2B5EF4-FFF2-40B4-BE49-F238E27FC236}">
                <a16:creationId xmlns:a16="http://schemas.microsoft.com/office/drawing/2014/main" id="{737696C1-E7EC-4A7F-A07D-2DF67475ACC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44855" y="3043855"/>
            <a:ext cx="902286" cy="841321"/>
          </a:xfrm>
          <a:prstGeom prst="rect">
            <a:avLst/>
          </a:prstGeom>
        </p:spPr>
      </p:pic>
      <p:pic>
        <p:nvPicPr>
          <p:cNvPr id="24" name="Picture 23">
            <a:extLst>
              <a:ext uri="{FF2B5EF4-FFF2-40B4-BE49-F238E27FC236}">
                <a16:creationId xmlns:a16="http://schemas.microsoft.com/office/drawing/2014/main" id="{AA11B229-BD04-4532-AD82-302BCEEF97E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88567" y="4270249"/>
            <a:ext cx="2731245" cy="432854"/>
          </a:xfrm>
          <a:prstGeom prst="rect">
            <a:avLst/>
          </a:prstGeom>
        </p:spPr>
      </p:pic>
    </p:spTree>
    <p:extLst>
      <p:ext uri="{BB962C8B-B14F-4D97-AF65-F5344CB8AC3E}">
        <p14:creationId xmlns:p14="http://schemas.microsoft.com/office/powerpoint/2010/main" val="2879186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640080" y="329184"/>
            <a:ext cx="6894576" cy="1783080"/>
          </a:xfrm>
        </p:spPr>
        <p:txBody>
          <a:bodyPr anchor="b">
            <a:normAutofit/>
          </a:bodyPr>
          <a:lstStyle/>
          <a:p>
            <a:r>
              <a:rPr lang="en-US" sz="5400" dirty="0"/>
              <a:t>Webinar Evaluation</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640080" y="2706624"/>
            <a:ext cx="6894576" cy="3483864"/>
          </a:xfrm>
        </p:spPr>
        <p:txBody>
          <a:bodyPr>
            <a:normAutofit/>
          </a:bodyPr>
          <a:lstStyle/>
          <a:p>
            <a:endParaRPr lang="en-US" sz="2200" dirty="0"/>
          </a:p>
          <a:p>
            <a:r>
              <a:rPr lang="en-US" sz="2200" dirty="0"/>
              <a:t>We really do appreciate your feedback!</a:t>
            </a:r>
          </a:p>
          <a:p>
            <a:endParaRPr lang="en-US" sz="2200" dirty="0"/>
          </a:p>
          <a:p>
            <a:r>
              <a:rPr lang="en-US" sz="2200" dirty="0"/>
              <a:t>Please take a moment and respond to the evaluation following this webinar.</a:t>
            </a:r>
          </a:p>
          <a:p>
            <a:pPr marL="342900" indent="-342900">
              <a:buFont typeface="Arial"/>
              <a:buChar char="•"/>
            </a:pPr>
            <a:endParaRPr lang="en-US" sz="2200"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4888" y="329183"/>
            <a:ext cx="3852119" cy="3429969"/>
          </a:xfrm>
          <a:prstGeom prst="rect">
            <a:avLst/>
          </a:prstGeom>
        </p:spPr>
      </p:pic>
      <p:pic>
        <p:nvPicPr>
          <p:cNvPr id="17" name="Picture 16">
            <a:extLst>
              <a:ext uri="{FF2B5EF4-FFF2-40B4-BE49-F238E27FC236}">
                <a16:creationId xmlns:a16="http://schemas.microsoft.com/office/drawing/2014/main" id="{36F62928-CA87-4843-B3C3-6F798E266DF9}"/>
              </a:ext>
            </a:extLst>
          </p:cNvPr>
          <p:cNvPicPr>
            <a:picLocks noChangeAspect="1"/>
          </p:cNvPicPr>
          <p:nvPr/>
        </p:nvPicPr>
        <p:blipFill>
          <a:blip r:embed="rId3"/>
          <a:stretch>
            <a:fillRect/>
          </a:stretch>
        </p:blipFill>
        <p:spPr>
          <a:xfrm>
            <a:off x="7918704" y="4079193"/>
            <a:ext cx="3886200" cy="2176272"/>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64750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4748667" y="145267"/>
            <a:ext cx="2840000" cy="722273"/>
          </a:xfrm>
          <a:prstGeom prst="rect">
            <a:avLst/>
          </a:prstGeom>
          <a:noFill/>
          <a:ln>
            <a:noFill/>
          </a:ln>
        </p:spPr>
        <p:txBody>
          <a:bodyPr spcFirstLastPara="1" wrap="square" lIns="121900" tIns="121900" rIns="121900" bIns="121900" anchor="t" anchorCtr="0">
            <a:spAutoFit/>
          </a:bodyPr>
          <a:lstStyle/>
          <a:p>
            <a:pPr algn="ctr" defTabSz="1219170">
              <a:lnSpc>
                <a:spcPct val="80000"/>
              </a:lnSpc>
              <a:buClr>
                <a:srgbClr val="000000"/>
              </a:buClr>
            </a:pPr>
            <a:r>
              <a:rPr lang="uk-UA" sz="3867" kern="0">
                <a:solidFill>
                  <a:srgbClr val="000000"/>
                </a:solidFill>
                <a:latin typeface="Merriweather"/>
                <a:ea typeface="Merriweather"/>
                <a:cs typeface="Merriweather"/>
                <a:sym typeface="Merriweather"/>
              </a:rPr>
              <a:t>Overview</a:t>
            </a:r>
            <a:endParaRPr sz="1867" kern="0">
              <a:solidFill>
                <a:srgbClr val="000000"/>
              </a:solidFill>
              <a:latin typeface="Merriweather"/>
              <a:ea typeface="Merriweather"/>
              <a:cs typeface="Merriweather"/>
              <a:sym typeface="Merriweather"/>
            </a:endParaRPr>
          </a:p>
        </p:txBody>
      </p:sp>
      <p:sp>
        <p:nvSpPr>
          <p:cNvPr id="77" name="Google Shape;77;p16"/>
          <p:cNvSpPr txBox="1"/>
          <p:nvPr/>
        </p:nvSpPr>
        <p:spPr>
          <a:xfrm>
            <a:off x="407800" y="1840600"/>
            <a:ext cx="11376400" cy="2511032"/>
          </a:xfrm>
          <a:prstGeom prst="rect">
            <a:avLst/>
          </a:prstGeom>
          <a:noFill/>
          <a:ln>
            <a:noFill/>
          </a:ln>
        </p:spPr>
        <p:txBody>
          <a:bodyPr spcFirstLastPara="1" wrap="square" lIns="121900" tIns="121900" rIns="121900" bIns="121900" anchor="t" anchorCtr="0">
            <a:spAutoFit/>
          </a:bodyPr>
          <a:lstStyle/>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Context and Strategy</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Engagement with Communities</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Reparative Description Principles, Framework, Approach, and Guidance</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Pilot</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Training</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Next Steps</a:t>
            </a:r>
            <a:endParaRPr sz="2133" kern="0" dirty="0">
              <a:solidFill>
                <a:srgbClr val="000000"/>
              </a:solidFill>
              <a:latin typeface="Arial"/>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body" idx="2"/>
          </p:nvPr>
        </p:nvSpPr>
        <p:spPr>
          <a:xfrm>
            <a:off x="3973433" y="249433"/>
            <a:ext cx="8030800" cy="6001600"/>
          </a:xfrm>
          <a:prstGeom prst="rect">
            <a:avLst/>
          </a:prstGeom>
        </p:spPr>
        <p:txBody>
          <a:bodyPr spcFirstLastPara="1" wrap="square" lIns="121900" tIns="60933" rIns="121900" bIns="60933" anchor="t" anchorCtr="0">
            <a:noAutofit/>
          </a:bodyPr>
          <a:lstStyle/>
          <a:p>
            <a:pPr indent="-406390">
              <a:buSzPts val="1200"/>
              <a:buChar char="●"/>
            </a:pPr>
            <a:r>
              <a:rPr lang="uk-UA" sz="1600" dirty="0">
                <a:latin typeface="+mn-lt"/>
              </a:rPr>
              <a:t>Strategic Goal 1 Make Access Happen </a:t>
            </a:r>
            <a:endParaRPr sz="1600" dirty="0">
              <a:latin typeface="+mn-lt"/>
            </a:endParaRPr>
          </a:p>
          <a:p>
            <a:pPr lvl="1" indent="-406390">
              <a:spcBef>
                <a:spcPts val="0"/>
              </a:spcBef>
              <a:buSzPts val="1200"/>
              <a:buChar char="○"/>
            </a:pPr>
            <a:r>
              <a:rPr lang="uk-UA" sz="1600" dirty="0">
                <a:latin typeface="+mn-lt"/>
              </a:rPr>
              <a:t>1.1 By FY 2026, NARA will process 85 percent of archival holdings and increase enhanced descriptions to promote equity in discovery and public access to archival records related to underserved communities. </a:t>
            </a:r>
            <a:endParaRPr sz="1600" dirty="0">
              <a:latin typeface="+mn-lt"/>
            </a:endParaRPr>
          </a:p>
          <a:p>
            <a:pPr lvl="1" indent="-406390">
              <a:spcBef>
                <a:spcPts val="0"/>
              </a:spcBef>
              <a:buSzPts val="1200"/>
              <a:buChar char="○"/>
            </a:pPr>
            <a:r>
              <a:rPr lang="uk-UA" sz="1600" dirty="0">
                <a:latin typeface="+mn-lt"/>
              </a:rPr>
              <a:t>1.3 By FY 2026, NARA will collaborate with traditionally underserved communities to correct outdated descriptions in the National Archives Catalog and prioritize citizen engagement projects that increase access to records that are important to underserved communities.</a:t>
            </a:r>
            <a:endParaRPr sz="1600" dirty="0">
              <a:latin typeface="+mn-lt"/>
            </a:endParaRPr>
          </a:p>
          <a:p>
            <a:pPr lvl="2" indent="-396557">
              <a:spcBef>
                <a:spcPts val="0"/>
              </a:spcBef>
              <a:buSzPts val="1084"/>
              <a:buChar char="■"/>
            </a:pPr>
            <a:r>
              <a:rPr lang="uk-UA" sz="1600" dirty="0">
                <a:latin typeface="+mn-lt"/>
              </a:rPr>
              <a:t>Apply reparative description to at least 1,000 instances of problematic terms in the Catalog each year;</a:t>
            </a:r>
            <a:endParaRPr sz="1600" dirty="0">
              <a:latin typeface="+mn-lt"/>
            </a:endParaRPr>
          </a:p>
          <a:p>
            <a:pPr lvl="2" indent="-396557">
              <a:spcBef>
                <a:spcPts val="0"/>
              </a:spcBef>
              <a:buSzPts val="1084"/>
              <a:buChar char="■"/>
            </a:pPr>
            <a:r>
              <a:rPr lang="uk-UA" sz="1600" dirty="0">
                <a:latin typeface="+mn-lt"/>
              </a:rPr>
              <a:t>Host at least one citizen archivist transcription project per year;</a:t>
            </a:r>
            <a:endParaRPr sz="1600" dirty="0">
              <a:latin typeface="+mn-lt"/>
            </a:endParaRPr>
          </a:p>
          <a:p>
            <a:pPr lvl="2" indent="-396557">
              <a:spcBef>
                <a:spcPts val="0"/>
              </a:spcBef>
              <a:buSzPts val="1084"/>
              <a:buChar char="■"/>
            </a:pPr>
            <a:r>
              <a:rPr lang="uk-UA" sz="1600" dirty="0">
                <a:latin typeface="+mn-lt"/>
              </a:rPr>
              <a:t>Make at least one dataset available for bulk download by a traditionally underserved community or website each year; and</a:t>
            </a:r>
            <a:endParaRPr sz="1600" dirty="0">
              <a:latin typeface="+mn-lt"/>
            </a:endParaRPr>
          </a:p>
          <a:p>
            <a:pPr lvl="2" indent="-396557">
              <a:spcBef>
                <a:spcPts val="0"/>
              </a:spcBef>
              <a:buSzPts val="1084"/>
              <a:buChar char="■"/>
            </a:pPr>
            <a:r>
              <a:rPr lang="uk-UA" sz="1600" dirty="0">
                <a:latin typeface="+mn-lt"/>
              </a:rPr>
              <a:t>Explore options that would allow users with limited or intermittent internet connections to access records from the Catalog.</a:t>
            </a:r>
            <a:endParaRPr sz="1600" dirty="0">
              <a:latin typeface="+mn-lt"/>
            </a:endParaRPr>
          </a:p>
          <a:p>
            <a:pPr indent="-406390">
              <a:spcBef>
                <a:spcPts val="0"/>
              </a:spcBef>
              <a:buSzPts val="1200"/>
              <a:buChar char="●"/>
            </a:pPr>
            <a:r>
              <a:rPr lang="uk-UA" sz="1600" dirty="0">
                <a:latin typeface="+mn-lt"/>
              </a:rPr>
              <a:t>Strategic Goal 2 Connect with Customers</a:t>
            </a:r>
            <a:endParaRPr sz="1600" dirty="0">
              <a:latin typeface="+mn-lt"/>
            </a:endParaRPr>
          </a:p>
          <a:p>
            <a:pPr lvl="1" indent="-406390">
              <a:spcBef>
                <a:spcPts val="0"/>
              </a:spcBef>
              <a:buSzPts val="1200"/>
              <a:buChar char="○"/>
            </a:pPr>
            <a:r>
              <a:rPr lang="uk-UA" sz="1600" dirty="0">
                <a:latin typeface="+mn-lt"/>
              </a:rPr>
              <a:t>2.3 By FY 2026, NARA will deliver a national program of museums, education, and public programming that demonstrates leadership in equity, accessibility, and diversity.</a:t>
            </a:r>
            <a:endParaRPr sz="1600" dirty="0">
              <a:latin typeface="+mn-lt"/>
            </a:endParaRPr>
          </a:p>
          <a:p>
            <a:pPr marL="0" indent="0"/>
            <a:r>
              <a:rPr lang="uk-UA" sz="1600" u="sng" dirty="0">
                <a:solidFill>
                  <a:schemeClr val="hlink"/>
                </a:solidFill>
                <a:latin typeface="+mn-lt"/>
                <a:hlinkClick r:id="rId3"/>
              </a:rPr>
              <a:t>https://www.archives.gov/about/plans-reports/strategic-plan/strategic-plan-2022-2026</a:t>
            </a:r>
            <a:r>
              <a:rPr lang="uk-UA" sz="1600" dirty="0">
                <a:latin typeface="+mn-lt"/>
              </a:rPr>
              <a:t> </a:t>
            </a:r>
            <a:endParaRPr sz="1600" dirty="0">
              <a:latin typeface="+mn-lt"/>
            </a:endParaRPr>
          </a:p>
        </p:txBody>
      </p:sp>
      <p:sp>
        <p:nvSpPr>
          <p:cNvPr id="83" name="Google Shape;83;p17"/>
          <p:cNvSpPr txBox="1"/>
          <p:nvPr/>
        </p:nvSpPr>
        <p:spPr>
          <a:xfrm>
            <a:off x="658167" y="4079934"/>
            <a:ext cx="2126800" cy="984845"/>
          </a:xfrm>
          <a:prstGeom prst="rect">
            <a:avLst/>
          </a:prstGeom>
          <a:solidFill>
            <a:srgbClr val="092B4B"/>
          </a:solidFill>
          <a:ln>
            <a:noFill/>
          </a:ln>
        </p:spPr>
        <p:txBody>
          <a:bodyPr spcFirstLastPara="1" wrap="square" lIns="121900" tIns="121900" rIns="121900" bIns="121900" anchor="t" anchorCtr="0">
            <a:spAutoFit/>
          </a:bodyPr>
          <a:lstStyle/>
          <a:p>
            <a:pPr algn="ctr" defTabSz="1219170">
              <a:buClr>
                <a:srgbClr val="000000"/>
              </a:buClr>
            </a:pPr>
            <a:r>
              <a:rPr lang="uk-UA" sz="2400" kern="0">
                <a:solidFill>
                  <a:srgbClr val="FFFFFF"/>
                </a:solidFill>
                <a:latin typeface="Merriweather"/>
                <a:ea typeface="Merriweather"/>
                <a:cs typeface="Merriweather"/>
                <a:sym typeface="Merriweather"/>
              </a:rPr>
              <a:t>Strategic</a:t>
            </a:r>
            <a:endParaRPr sz="2400" kern="0">
              <a:solidFill>
                <a:srgbClr val="FFFFFF"/>
              </a:solidFill>
              <a:latin typeface="Merriweather"/>
              <a:ea typeface="Merriweather"/>
              <a:cs typeface="Merriweather"/>
              <a:sym typeface="Merriweather"/>
            </a:endParaRPr>
          </a:p>
          <a:p>
            <a:pPr algn="ctr" defTabSz="1219170">
              <a:buClr>
                <a:srgbClr val="000000"/>
              </a:buClr>
            </a:pPr>
            <a:r>
              <a:rPr lang="uk-UA" sz="2400" kern="0">
                <a:solidFill>
                  <a:srgbClr val="FFFFFF"/>
                </a:solidFill>
                <a:latin typeface="Merriweather"/>
                <a:ea typeface="Merriweather"/>
                <a:cs typeface="Merriweather"/>
                <a:sym typeface="Merriweather"/>
              </a:rPr>
              <a:t>Alignment</a:t>
            </a:r>
            <a:endParaRPr sz="2400" kern="0">
              <a:solidFill>
                <a:srgbClr val="FFFFFF"/>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body" idx="2"/>
          </p:nvPr>
        </p:nvSpPr>
        <p:spPr>
          <a:xfrm>
            <a:off x="3973433" y="249433"/>
            <a:ext cx="8030800" cy="6001600"/>
          </a:xfrm>
          <a:prstGeom prst="rect">
            <a:avLst/>
          </a:prstGeom>
        </p:spPr>
        <p:txBody>
          <a:bodyPr spcFirstLastPara="1" wrap="square" lIns="121900" tIns="60933" rIns="121900" bIns="60933" anchor="t" anchorCtr="0">
            <a:noAutofit/>
          </a:bodyPr>
          <a:lstStyle/>
          <a:p>
            <a:pPr indent="-423323">
              <a:buSzPts val="1400"/>
              <a:buChar char="●"/>
            </a:pPr>
            <a:r>
              <a:rPr lang="uk-UA" sz="1867" dirty="0">
                <a:latin typeface="+mn-lt"/>
              </a:rPr>
              <a:t>To examine harmful language in legacy descriptions in the National Archives Catalog; to ensure that historical records are described using respectful, accurate, and discoverable terminology; and to develop processes to correct description for under-described and over-described records</a:t>
            </a:r>
            <a:endParaRPr sz="1867" dirty="0">
              <a:latin typeface="+mn-lt"/>
            </a:endParaRPr>
          </a:p>
          <a:p>
            <a:pPr indent="-423323">
              <a:spcBef>
                <a:spcPts val="0"/>
              </a:spcBef>
              <a:buSzPts val="1400"/>
              <a:buChar char="●"/>
            </a:pPr>
            <a:r>
              <a:rPr lang="uk-UA" sz="1867" dirty="0">
                <a:latin typeface="+mn-lt"/>
              </a:rPr>
              <a:t>To surface records that are pertinent to traditionally underrepresented and underserved communities through digitization</a:t>
            </a:r>
            <a:endParaRPr sz="1867" dirty="0">
              <a:latin typeface="+mn-lt"/>
            </a:endParaRPr>
          </a:p>
          <a:p>
            <a:pPr indent="-423323">
              <a:spcBef>
                <a:spcPts val="0"/>
              </a:spcBef>
              <a:buSzPts val="1400"/>
              <a:buChar char="●"/>
            </a:pPr>
            <a:r>
              <a:rPr lang="uk-UA" sz="1867" dirty="0">
                <a:latin typeface="+mn-lt"/>
              </a:rPr>
              <a:t>To commit to a fundamental principle of meaningful consultation, engagement, and collaboration with community partners to achieve these goals, particularly with communities that NARA has historically underserved.</a:t>
            </a:r>
            <a:endParaRPr sz="1867" dirty="0">
              <a:latin typeface="+mn-lt"/>
            </a:endParaRPr>
          </a:p>
          <a:p>
            <a:pPr lvl="2" indent="-423323">
              <a:spcBef>
                <a:spcPts val="0"/>
              </a:spcBef>
              <a:buSzPts val="1400"/>
              <a:buChar char="■"/>
            </a:pPr>
            <a:r>
              <a:rPr lang="uk-UA" sz="1867" dirty="0">
                <a:solidFill>
                  <a:schemeClr val="dk1"/>
                </a:solidFill>
                <a:latin typeface="+mn-lt"/>
              </a:rPr>
              <a:t>Aligned with direction NARA was given to implement Executive Order 13985: Advancing Racial Equity and Support for Underserved Communities Through the Federal Government</a:t>
            </a:r>
            <a:endParaRPr sz="1867" dirty="0">
              <a:solidFill>
                <a:schemeClr val="dk1"/>
              </a:solidFill>
              <a:latin typeface="+mn-lt"/>
            </a:endParaRPr>
          </a:p>
          <a:p>
            <a:pPr lvl="2" indent="-423323">
              <a:spcBef>
                <a:spcPts val="0"/>
              </a:spcBef>
              <a:buClr>
                <a:schemeClr val="dk1"/>
              </a:buClr>
              <a:buSzPts val="1400"/>
              <a:buChar char="■"/>
            </a:pPr>
            <a:r>
              <a:rPr lang="uk-UA" sz="1867" dirty="0">
                <a:solidFill>
                  <a:schemeClr val="dk1"/>
                </a:solidFill>
                <a:latin typeface="+mn-lt"/>
              </a:rPr>
              <a:t>Developed RDDWG Work Plan in Collaboration with NARA’s Equity Team</a:t>
            </a:r>
            <a:endParaRPr sz="1867" dirty="0">
              <a:solidFill>
                <a:schemeClr val="dk1"/>
              </a:solidFill>
              <a:latin typeface="+mn-lt"/>
            </a:endParaRPr>
          </a:p>
        </p:txBody>
      </p:sp>
      <p:sp>
        <p:nvSpPr>
          <p:cNvPr id="89" name="Google Shape;89;p18"/>
          <p:cNvSpPr txBox="1"/>
          <p:nvPr/>
        </p:nvSpPr>
        <p:spPr>
          <a:xfrm>
            <a:off x="658167" y="4079933"/>
            <a:ext cx="2126800" cy="2688324"/>
          </a:xfrm>
          <a:prstGeom prst="rect">
            <a:avLst/>
          </a:prstGeom>
          <a:solidFill>
            <a:srgbClr val="092B4B"/>
          </a:solidFill>
          <a:ln>
            <a:noFill/>
          </a:ln>
        </p:spPr>
        <p:txBody>
          <a:bodyPr spcFirstLastPara="1" wrap="square" lIns="121900" tIns="121900" rIns="121900" bIns="121900" anchor="t" anchorCtr="0">
            <a:spAutoFit/>
          </a:bodyPr>
          <a:lstStyle/>
          <a:p>
            <a:pPr algn="ctr" defTabSz="1219170">
              <a:buClr>
                <a:srgbClr val="000000"/>
              </a:buClr>
            </a:pPr>
            <a:r>
              <a:rPr lang="uk-UA" sz="2267" kern="0">
                <a:solidFill>
                  <a:srgbClr val="FFFFFF"/>
                </a:solidFill>
                <a:latin typeface="Merriweather"/>
                <a:ea typeface="Merriweather"/>
                <a:cs typeface="Merriweather"/>
                <a:sym typeface="Merriweather"/>
              </a:rPr>
              <a:t>Reparative Description and Digitization </a:t>
            </a:r>
            <a:endParaRPr sz="2267" kern="0">
              <a:solidFill>
                <a:srgbClr val="FFFFFF"/>
              </a:solidFill>
              <a:latin typeface="Merriweather"/>
              <a:ea typeface="Merriweather"/>
              <a:cs typeface="Merriweather"/>
              <a:sym typeface="Merriweather"/>
            </a:endParaRPr>
          </a:p>
          <a:p>
            <a:pPr algn="ctr" defTabSz="1219170">
              <a:buClr>
                <a:srgbClr val="000000"/>
              </a:buClr>
            </a:pPr>
            <a:endParaRPr sz="2267" kern="0">
              <a:solidFill>
                <a:srgbClr val="FFFFFF"/>
              </a:solidFill>
              <a:latin typeface="Merriweather"/>
              <a:ea typeface="Merriweather"/>
              <a:cs typeface="Merriweather"/>
              <a:sym typeface="Merriweather"/>
            </a:endParaRPr>
          </a:p>
          <a:p>
            <a:pPr algn="ctr" defTabSz="1219170">
              <a:buClr>
                <a:srgbClr val="000000"/>
              </a:buClr>
            </a:pPr>
            <a:r>
              <a:rPr lang="uk-UA" sz="2267" kern="0">
                <a:solidFill>
                  <a:srgbClr val="FFFFFF"/>
                </a:solidFill>
                <a:latin typeface="Merriweather"/>
                <a:ea typeface="Merriweather"/>
                <a:cs typeface="Merriweather"/>
                <a:sym typeface="Merriweather"/>
              </a:rPr>
              <a:t>Strategy and Goals</a:t>
            </a:r>
            <a:endParaRPr sz="2267" kern="0">
              <a:solidFill>
                <a:srgbClr val="FFFFFF"/>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body" idx="2"/>
          </p:nvPr>
        </p:nvSpPr>
        <p:spPr>
          <a:xfrm>
            <a:off x="3964197" y="197420"/>
            <a:ext cx="8030800" cy="5467200"/>
          </a:xfrm>
          <a:prstGeom prst="rect">
            <a:avLst/>
          </a:prstGeom>
        </p:spPr>
        <p:txBody>
          <a:bodyPr spcFirstLastPara="1" wrap="square" lIns="121900" tIns="60933" rIns="121900" bIns="60933" anchor="t" anchorCtr="0">
            <a:noAutofit/>
          </a:bodyPr>
          <a:lstStyle/>
          <a:p>
            <a:pPr indent="-440256">
              <a:buSzPts val="1600"/>
              <a:buChar char="●"/>
            </a:pPr>
            <a:r>
              <a:rPr lang="uk-UA" sz="2133" dirty="0">
                <a:latin typeface="+mn-lt"/>
              </a:rPr>
              <a:t>Pilot and iteratively refine</a:t>
            </a:r>
            <a:endParaRPr sz="2133" dirty="0">
              <a:latin typeface="+mn-lt"/>
            </a:endParaRPr>
          </a:p>
          <a:p>
            <a:pPr indent="-440256">
              <a:spcBef>
                <a:spcPts val="0"/>
              </a:spcBef>
              <a:buSzPts val="1600"/>
              <a:buChar char="●"/>
            </a:pPr>
            <a:r>
              <a:rPr lang="uk-UA" sz="2133" dirty="0">
                <a:latin typeface="+mn-lt"/>
              </a:rPr>
              <a:t>Learn together and share lessons learned</a:t>
            </a:r>
            <a:endParaRPr sz="2133" dirty="0">
              <a:latin typeface="+mn-lt"/>
            </a:endParaRPr>
          </a:p>
          <a:p>
            <a:pPr indent="-440256">
              <a:spcBef>
                <a:spcPts val="0"/>
              </a:spcBef>
              <a:buSzPts val="1600"/>
              <a:buChar char="●"/>
            </a:pPr>
            <a:r>
              <a:rPr lang="uk-UA" sz="2133" dirty="0">
                <a:latin typeface="+mn-lt"/>
              </a:rPr>
              <a:t>Engage and create intentional feedback loops with stakeholders and staff</a:t>
            </a:r>
            <a:endParaRPr sz="2133" dirty="0">
              <a:latin typeface="+mn-lt"/>
            </a:endParaRPr>
          </a:p>
          <a:p>
            <a:pPr indent="-440256">
              <a:spcBef>
                <a:spcPts val="0"/>
              </a:spcBef>
              <a:buSzPts val="1600"/>
              <a:buChar char="●"/>
            </a:pPr>
            <a:r>
              <a:rPr lang="uk-UA" sz="2133" dirty="0">
                <a:latin typeface="+mn-lt"/>
              </a:rPr>
              <a:t>Focus on legacy catalog descriptions to start</a:t>
            </a:r>
            <a:endParaRPr sz="2133" dirty="0">
              <a:latin typeface="+mn-lt"/>
            </a:endParaRPr>
          </a:p>
          <a:p>
            <a:pPr indent="-440256">
              <a:spcBef>
                <a:spcPts val="0"/>
              </a:spcBef>
              <a:buSzPts val="1600"/>
              <a:buChar char="●"/>
            </a:pPr>
            <a:r>
              <a:rPr lang="uk-UA" sz="2133" dirty="0">
                <a:latin typeface="+mn-lt"/>
              </a:rPr>
              <a:t>Crowdsource of harmful terminology (anyone can submit terms for consideration)</a:t>
            </a:r>
            <a:endParaRPr sz="2133" dirty="0">
              <a:latin typeface="+mn-lt"/>
            </a:endParaRPr>
          </a:p>
          <a:p>
            <a:pPr indent="-440256">
              <a:spcBef>
                <a:spcPts val="0"/>
              </a:spcBef>
              <a:buSzPts val="1600"/>
              <a:buChar char="●"/>
            </a:pPr>
            <a:r>
              <a:rPr lang="uk-UA" sz="2133" dirty="0">
                <a:latin typeface="+mn-lt"/>
              </a:rPr>
              <a:t>Prioritize harmful terminology in consultation with communities</a:t>
            </a:r>
            <a:endParaRPr sz="2133" dirty="0">
              <a:latin typeface="+mn-lt"/>
            </a:endParaRPr>
          </a:p>
          <a:p>
            <a:pPr indent="-440256">
              <a:spcBef>
                <a:spcPts val="0"/>
              </a:spcBef>
              <a:buSzPts val="1600"/>
              <a:buChar char="●"/>
            </a:pPr>
            <a:r>
              <a:rPr lang="uk-UA" sz="2133" dirty="0">
                <a:latin typeface="+mn-lt"/>
              </a:rPr>
              <a:t>Be transparent and keep track of changes</a:t>
            </a:r>
            <a:endParaRPr sz="2133" dirty="0">
              <a:latin typeface="+mn-lt"/>
            </a:endParaRPr>
          </a:p>
          <a:p>
            <a:pPr indent="-440256">
              <a:spcBef>
                <a:spcPts val="0"/>
              </a:spcBef>
              <a:buSzPts val="1600"/>
              <a:buChar char="●"/>
            </a:pPr>
            <a:r>
              <a:rPr lang="uk-UA" sz="2133" dirty="0">
                <a:latin typeface="+mn-lt"/>
              </a:rPr>
              <a:t>Provide guidance, training, and support to balance consistency and flexibility</a:t>
            </a:r>
            <a:endParaRPr sz="2133" dirty="0">
              <a:latin typeface="+mn-lt"/>
            </a:endParaRPr>
          </a:p>
          <a:p>
            <a:pPr indent="-440256">
              <a:spcBef>
                <a:spcPts val="0"/>
              </a:spcBef>
              <a:buSzPts val="1600"/>
              <a:buChar char="●"/>
            </a:pPr>
            <a:r>
              <a:rPr lang="uk-UA" sz="2133" dirty="0">
                <a:latin typeface="+mn-lt"/>
              </a:rPr>
              <a:t>Leverage NARA description community of practice</a:t>
            </a:r>
            <a:endParaRPr sz="2133" dirty="0">
              <a:latin typeface="+mn-lt"/>
            </a:endParaRPr>
          </a:p>
          <a:p>
            <a:pPr lvl="1" indent="-440256">
              <a:spcBef>
                <a:spcPts val="0"/>
              </a:spcBef>
              <a:buSzPts val="1600"/>
              <a:buChar char="○"/>
            </a:pPr>
            <a:r>
              <a:rPr lang="uk-UA" sz="2133" dirty="0">
                <a:latin typeface="+mn-lt"/>
              </a:rPr>
              <a:t>Description and Authority Services (DAS) Describers</a:t>
            </a:r>
            <a:endParaRPr sz="2133" dirty="0">
              <a:latin typeface="+mn-lt"/>
            </a:endParaRPr>
          </a:p>
          <a:p>
            <a:pPr lvl="1" indent="-440256">
              <a:spcBef>
                <a:spcPts val="0"/>
              </a:spcBef>
              <a:buSzPts val="1600"/>
              <a:buChar char="○"/>
            </a:pPr>
            <a:r>
              <a:rPr lang="uk-UA" sz="2133" dirty="0">
                <a:latin typeface="+mn-lt"/>
              </a:rPr>
              <a:t>DAS Points of Contact (POCs)</a:t>
            </a:r>
            <a:endParaRPr sz="2133" dirty="0">
              <a:latin typeface="+mn-lt"/>
            </a:endParaRPr>
          </a:p>
        </p:txBody>
      </p:sp>
      <p:sp>
        <p:nvSpPr>
          <p:cNvPr id="95" name="Google Shape;95;p19"/>
          <p:cNvSpPr txBox="1"/>
          <p:nvPr/>
        </p:nvSpPr>
        <p:spPr>
          <a:xfrm>
            <a:off x="658167" y="4079933"/>
            <a:ext cx="2126800" cy="1292814"/>
          </a:xfrm>
          <a:prstGeom prst="rect">
            <a:avLst/>
          </a:prstGeom>
          <a:solidFill>
            <a:srgbClr val="092B4B"/>
          </a:solidFill>
          <a:ln>
            <a:noFill/>
          </a:ln>
        </p:spPr>
        <p:txBody>
          <a:bodyPr spcFirstLastPara="1" wrap="square" lIns="121900" tIns="121900" rIns="121900" bIns="121900" anchor="t" anchorCtr="0">
            <a:spAutoFit/>
          </a:bodyPr>
          <a:lstStyle/>
          <a:p>
            <a:pPr algn="ctr" defTabSz="1219170">
              <a:buClr>
                <a:srgbClr val="000000"/>
              </a:buClr>
            </a:pPr>
            <a:r>
              <a:rPr lang="uk-UA" sz="2267" kern="0">
                <a:solidFill>
                  <a:srgbClr val="FFFFFF"/>
                </a:solidFill>
                <a:latin typeface="Merriweather"/>
                <a:ea typeface="Merriweather"/>
                <a:cs typeface="Merriweather"/>
                <a:sym typeface="Merriweather"/>
              </a:rPr>
              <a:t>Reparative Description Approach</a:t>
            </a:r>
            <a:endParaRPr sz="2267" kern="0">
              <a:solidFill>
                <a:srgbClr val="FFFFFF"/>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p:nvPr/>
        </p:nvSpPr>
        <p:spPr>
          <a:xfrm>
            <a:off x="2659900" y="101601"/>
            <a:ext cx="8072000" cy="738623"/>
          </a:xfrm>
          <a:prstGeom prst="rect">
            <a:avLst/>
          </a:prstGeom>
          <a:noFill/>
          <a:ln>
            <a:noFill/>
          </a:ln>
        </p:spPr>
        <p:txBody>
          <a:bodyPr spcFirstLastPara="1" wrap="square" lIns="121900" tIns="121900" rIns="121900" bIns="121900" anchor="t" anchorCtr="0">
            <a:spAutoFit/>
          </a:bodyPr>
          <a:lstStyle/>
          <a:p>
            <a:pPr defTabSz="1219170">
              <a:lnSpc>
                <a:spcPct val="80000"/>
              </a:lnSpc>
              <a:buClr>
                <a:srgbClr val="000000"/>
              </a:buClr>
            </a:pPr>
            <a:r>
              <a:rPr lang="uk-UA" sz="4000" kern="0">
                <a:solidFill>
                  <a:srgbClr val="000000"/>
                </a:solidFill>
                <a:latin typeface="Merriweather"/>
                <a:ea typeface="Merriweather"/>
                <a:cs typeface="Merriweather"/>
                <a:sym typeface="Merriweather"/>
              </a:rPr>
              <a:t>Creating Engagement Models</a:t>
            </a:r>
            <a:r>
              <a:rPr lang="uk-UA" sz="1867" kern="0">
                <a:solidFill>
                  <a:srgbClr val="000000"/>
                </a:solidFill>
                <a:latin typeface="Merriweather"/>
                <a:ea typeface="Merriweather"/>
                <a:cs typeface="Merriweather"/>
                <a:sym typeface="Merriweather"/>
              </a:rPr>
              <a:t> </a:t>
            </a:r>
            <a:endParaRPr sz="1867" kern="0">
              <a:solidFill>
                <a:srgbClr val="000000"/>
              </a:solidFill>
              <a:latin typeface="Merriweather"/>
              <a:ea typeface="Merriweather"/>
              <a:cs typeface="Merriweather"/>
              <a:sym typeface="Merriweather"/>
            </a:endParaRPr>
          </a:p>
        </p:txBody>
      </p:sp>
      <p:sp>
        <p:nvSpPr>
          <p:cNvPr id="107" name="Google Shape;107;p21"/>
          <p:cNvSpPr txBox="1"/>
          <p:nvPr/>
        </p:nvSpPr>
        <p:spPr>
          <a:xfrm>
            <a:off x="407800" y="1211801"/>
            <a:ext cx="11376400" cy="595575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uk-UA" sz="2133" kern="0" dirty="0">
                <a:solidFill>
                  <a:srgbClr val="000000"/>
                </a:solidFill>
                <a:latin typeface="Arial"/>
                <a:ea typeface="Source Sans Pro"/>
                <a:cs typeface="Source Sans Pro"/>
                <a:sym typeface="Source Sans Pro"/>
              </a:rPr>
              <a:t>August—October 2021</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Identified specific communities for engagement and dialogue </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Determined areas of focus for NARA to begin work</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Selected African American and Puerto Rican communities for initial work</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Objective: build a methodology for engagement that is sustainable</a:t>
            </a:r>
            <a:endParaRPr sz="2133" kern="0" dirty="0">
              <a:solidFill>
                <a:srgbClr val="000000"/>
              </a:solidFill>
              <a:latin typeface="Arial"/>
              <a:ea typeface="Source Sans Pro"/>
              <a:cs typeface="Source Sans Pro"/>
              <a:sym typeface="Source Sans Pro"/>
            </a:endParaRPr>
          </a:p>
          <a:p>
            <a:pPr marL="609585"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Began with internal NARA stakeholders</a:t>
            </a:r>
            <a:endParaRPr sz="2133" kern="0" dirty="0">
              <a:solidFill>
                <a:srgbClr val="000000"/>
              </a:solidFill>
              <a:latin typeface="Arial"/>
              <a:ea typeface="Source Sans Pro"/>
              <a:cs typeface="Source Sans Pro"/>
              <a:sym typeface="Source Sans Pro"/>
            </a:endParaRPr>
          </a:p>
          <a:p>
            <a:pPr marL="1219170" lvl="1"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Identified and created lists of internal NARA experts</a:t>
            </a:r>
            <a:endParaRPr sz="2133" kern="0" dirty="0">
              <a:solidFill>
                <a:srgbClr val="000000"/>
              </a:solidFill>
              <a:latin typeface="Arial"/>
              <a:ea typeface="Source Sans Pro"/>
              <a:cs typeface="Source Sans Pro"/>
              <a:sym typeface="Source Sans Pro"/>
            </a:endParaRPr>
          </a:p>
          <a:p>
            <a:pPr marL="1219170" lvl="1"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Developed questions for discussion</a:t>
            </a:r>
            <a:endParaRPr sz="2133" kern="0" dirty="0">
              <a:solidFill>
                <a:srgbClr val="000000"/>
              </a:solidFill>
              <a:latin typeface="Arial"/>
              <a:ea typeface="Source Sans Pro"/>
              <a:cs typeface="Source Sans Pro"/>
              <a:sym typeface="Source Sans Pro"/>
            </a:endParaRPr>
          </a:p>
          <a:p>
            <a:pPr marL="1219170" lvl="1"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Hosted group meetings and invited feedback in writing</a:t>
            </a:r>
            <a:endParaRPr sz="2133" kern="0" dirty="0">
              <a:solidFill>
                <a:srgbClr val="000000"/>
              </a:solidFill>
              <a:latin typeface="Arial"/>
              <a:ea typeface="Source Sans Pro"/>
              <a:cs typeface="Source Sans Pro"/>
              <a:sym typeface="Source Sans Pro"/>
            </a:endParaRPr>
          </a:p>
          <a:p>
            <a:pPr marL="1219170" lvl="1"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Sought input on external organizations to engage</a:t>
            </a:r>
            <a:endParaRPr sz="2133" kern="0" dirty="0">
              <a:solidFill>
                <a:srgbClr val="000000"/>
              </a:solidFill>
              <a:latin typeface="Arial"/>
              <a:ea typeface="Source Sans Pro"/>
              <a:cs typeface="Source Sans Pro"/>
              <a:sym typeface="Source Sans Pro"/>
            </a:endParaRPr>
          </a:p>
          <a:p>
            <a:pPr marL="1219170" lvl="1"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Invited contributions to future work planning (eg, specific records to prioritize)</a:t>
            </a:r>
            <a:endParaRPr sz="2133" kern="0" dirty="0">
              <a:solidFill>
                <a:srgbClr val="000000"/>
              </a:solidFill>
              <a:latin typeface="Arial"/>
              <a:ea typeface="Source Sans Pro"/>
              <a:cs typeface="Source Sans Pro"/>
              <a:sym typeface="Source Sans Pro"/>
            </a:endParaRPr>
          </a:p>
          <a:p>
            <a:pPr marL="1219170" lvl="1" indent="-440256" defTabSz="1219170">
              <a:lnSpc>
                <a:spcPct val="115000"/>
              </a:lnSpc>
              <a:buClr>
                <a:srgbClr val="000000"/>
              </a:buClr>
              <a:buSzPts val="1600"/>
              <a:buFont typeface="Source Sans Pro"/>
              <a:buChar char="○"/>
            </a:pPr>
            <a:r>
              <a:rPr lang="uk-UA" sz="2133" kern="0" dirty="0">
                <a:solidFill>
                  <a:srgbClr val="000000"/>
                </a:solidFill>
                <a:latin typeface="Arial"/>
                <a:ea typeface="Source Sans Pro"/>
                <a:cs typeface="Source Sans Pro"/>
                <a:sym typeface="Source Sans Pro"/>
              </a:rPr>
              <a:t>Identified additional projects and NARA staff to follow up with and invite their participation</a:t>
            </a:r>
            <a:endParaRPr sz="2133" kern="0" dirty="0">
              <a:solidFill>
                <a:srgbClr val="000000"/>
              </a:solidFill>
              <a:latin typeface="Arial"/>
              <a:ea typeface="Source Sans Pro"/>
              <a:cs typeface="Source Sans Pro"/>
              <a:sym typeface="Source Sans Pro"/>
            </a:endParaRPr>
          </a:p>
          <a:p>
            <a:pPr defTabSz="1219170">
              <a:lnSpc>
                <a:spcPct val="115000"/>
              </a:lnSpc>
              <a:buClr>
                <a:srgbClr val="000000"/>
              </a:buClr>
            </a:pPr>
            <a:endParaRPr sz="2267" kern="0" dirty="0">
              <a:solidFill>
                <a:srgbClr val="000000"/>
              </a:solidFill>
              <a:latin typeface="Calibri"/>
              <a:ea typeface="Calibri"/>
              <a:cs typeface="Calibri"/>
              <a:sym typeface="Calibri"/>
            </a:endParaRPr>
          </a:p>
          <a:p>
            <a:pPr defTabSz="1219170">
              <a:lnSpc>
                <a:spcPct val="115000"/>
              </a:lnSpc>
              <a:buClr>
                <a:srgbClr val="000000"/>
              </a:buClr>
            </a:pPr>
            <a:r>
              <a:rPr lang="uk-UA" sz="2267" kern="0" dirty="0">
                <a:solidFill>
                  <a:srgbClr val="000000"/>
                </a:solidFill>
                <a:latin typeface="Calibri"/>
                <a:ea typeface="Calibri"/>
                <a:cs typeface="Calibri"/>
                <a:sym typeface="Calibri"/>
              </a:rPr>
              <a:t> </a:t>
            </a:r>
            <a:endParaRPr sz="2267" kern="0" dirty="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3121</TotalTime>
  <Words>3718</Words>
  <Application>Microsoft Office PowerPoint</Application>
  <PresentationFormat>Widescreen</PresentationFormat>
  <Paragraphs>372</Paragraphs>
  <Slides>45</Slides>
  <Notes>31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Calibri</vt:lpstr>
      <vt:lpstr>Calibri Light</vt:lpstr>
      <vt:lpstr>Gill Sans MT</vt:lpstr>
      <vt:lpstr>Merriweather</vt:lpstr>
      <vt:lpstr>Roboto</vt:lpstr>
      <vt:lpstr>Source Sans Pro</vt:lpstr>
      <vt:lpstr>Office Theme</vt:lpstr>
      <vt:lpstr>1_Office Theme</vt:lpstr>
      <vt:lpstr>2_Office Theme</vt:lpstr>
      <vt:lpstr>CoSA-NARA  Webinar   Beginning the process: Reparative Descriptions at NARA, and at the State Archives of North Carolina and the Alabama Department of Archives and History  </vt:lpstr>
      <vt:lpstr>Webinar Agenda</vt:lpstr>
      <vt:lpstr>Speakers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Conscious Description at the State Archives of North Carolina</vt:lpstr>
      <vt:lpstr>Formation of SANC Conscious Description Committee</vt:lpstr>
      <vt:lpstr>Committee Goals</vt:lpstr>
      <vt:lpstr>Literature Review: Foundation</vt:lpstr>
      <vt:lpstr>Case Studies</vt:lpstr>
      <vt:lpstr>Government Records Case Studies</vt:lpstr>
      <vt:lpstr>OBHC Case Studies</vt:lpstr>
      <vt:lpstr>Draft Guidance</vt:lpstr>
      <vt:lpstr>To-Dos</vt:lpstr>
      <vt:lpstr>Challenges</vt:lpstr>
      <vt:lpstr>What's Next?</vt:lpstr>
      <vt:lpstr>Contact Information </vt:lpstr>
      <vt:lpstr>Conscious Description at the Alabama Department of Archives and History </vt:lpstr>
      <vt:lpstr>History of the ADAH </vt:lpstr>
      <vt:lpstr>Mission of the ADAH</vt:lpstr>
      <vt:lpstr>Thomas M. Owen and Marie Bankhead Owen</vt:lpstr>
      <vt:lpstr>Statement of Recommitment </vt:lpstr>
      <vt:lpstr>Conscious Description Program: 2020-2021</vt:lpstr>
      <vt:lpstr>Conscious Description Program: Today</vt:lpstr>
      <vt:lpstr>Challenges </vt:lpstr>
      <vt:lpstr>Let’s Work Together!  </vt:lpstr>
      <vt:lpstr>Thank you!</vt:lpstr>
      <vt:lpstr>Questions and Comments</vt:lpstr>
      <vt:lpstr>Upcoming Member Webinars </vt:lpstr>
      <vt:lpstr>Upcoming SERI Webinars </vt:lpstr>
      <vt:lpstr>   Contact Us  </vt:lpstr>
      <vt:lpstr>PowerPoint Presentation</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 Member Webinar   What’s On Tap for CoSA in 2021</dc:title>
  <dc:creator>Barbara Teague</dc:creator>
  <cp:lastModifiedBy>Rebecca Julson</cp:lastModifiedBy>
  <cp:revision>29</cp:revision>
  <cp:lastPrinted>2022-01-13T15:28:39Z</cp:lastPrinted>
  <dcterms:created xsi:type="dcterms:W3CDTF">2021-01-16T22:52:10Z</dcterms:created>
  <dcterms:modified xsi:type="dcterms:W3CDTF">2022-06-23T17:57:16Z</dcterms:modified>
</cp:coreProperties>
</file>