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bookmarkIdSeed="2">
  <p:sldMasterIdLst>
    <p:sldMasterId id="2147483669" r:id="rId1"/>
  </p:sldMasterIdLst>
  <p:notesMasterIdLst>
    <p:notesMasterId r:id="rId33"/>
  </p:notesMasterIdLst>
  <p:sldIdLst>
    <p:sldId id="257" r:id="rId2"/>
    <p:sldId id="258" r:id="rId3"/>
    <p:sldId id="259" r:id="rId4"/>
    <p:sldId id="318" r:id="rId5"/>
    <p:sldId id="326" r:id="rId6"/>
    <p:sldId id="332" r:id="rId7"/>
    <p:sldId id="266" r:id="rId8"/>
    <p:sldId id="325" r:id="rId9"/>
    <p:sldId id="331" r:id="rId10"/>
    <p:sldId id="333" r:id="rId11"/>
    <p:sldId id="307" r:id="rId12"/>
    <p:sldId id="295" r:id="rId13"/>
    <p:sldId id="308" r:id="rId14"/>
    <p:sldId id="298" r:id="rId15"/>
    <p:sldId id="291" r:id="rId16"/>
    <p:sldId id="262" r:id="rId17"/>
    <p:sldId id="319" r:id="rId18"/>
    <p:sldId id="327" r:id="rId19"/>
    <p:sldId id="329" r:id="rId20"/>
    <p:sldId id="320" r:id="rId21"/>
    <p:sldId id="323" r:id="rId22"/>
    <p:sldId id="324" r:id="rId23"/>
    <p:sldId id="297" r:id="rId24"/>
    <p:sldId id="271" r:id="rId25"/>
    <p:sldId id="289" r:id="rId26"/>
    <p:sldId id="290" r:id="rId27"/>
    <p:sldId id="335" r:id="rId28"/>
    <p:sldId id="334" r:id="rId29"/>
    <p:sldId id="330" r:id="rId30"/>
    <p:sldId id="282" r:id="rId31"/>
    <p:sldId id="316"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2A0330-30D4-4492-AE3B-DDF7E3A98B95}" v="2" dt="2020-04-21T18:07:08.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74"/>
  </p:normalViewPr>
  <p:slideViewPr>
    <p:cSldViewPr snapToGrid="0" snapToObjects="1">
      <p:cViewPr varScale="1">
        <p:scale>
          <a:sx n="67" d="100"/>
          <a:sy n="67" d="100"/>
        </p:scale>
        <p:origin x="50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Teague" userId="d643be28516b7b9d" providerId="LiveId" clId="{AB2A0330-30D4-4492-AE3B-DDF7E3A98B95}"/>
    <pc:docChg chg="custSel addSld modSld">
      <pc:chgData name="Barbara Teague" userId="d643be28516b7b9d" providerId="LiveId" clId="{AB2A0330-30D4-4492-AE3B-DDF7E3A98B95}" dt="2020-04-21T18:43:53.249" v="448" actId="20577"/>
      <pc:docMkLst>
        <pc:docMk/>
      </pc:docMkLst>
      <pc:sldChg chg="modSp mod">
        <pc:chgData name="Barbara Teague" userId="d643be28516b7b9d" providerId="LiveId" clId="{AB2A0330-30D4-4492-AE3B-DDF7E3A98B95}" dt="2020-04-21T18:43:53.249" v="448" actId="20577"/>
        <pc:sldMkLst>
          <pc:docMk/>
          <pc:sldMk cId="2623787109" sldId="258"/>
        </pc:sldMkLst>
        <pc:spChg chg="mod">
          <ac:chgData name="Barbara Teague" userId="d643be28516b7b9d" providerId="LiveId" clId="{AB2A0330-30D4-4492-AE3B-DDF7E3A98B95}" dt="2020-04-21T18:43:53.249" v="448" actId="20577"/>
          <ac:spMkLst>
            <pc:docMk/>
            <pc:sldMk cId="2623787109" sldId="258"/>
            <ac:spMk id="3" creationId="{00000000-0000-0000-0000-000000000000}"/>
          </ac:spMkLst>
        </pc:spChg>
      </pc:sldChg>
      <pc:sldChg chg="modSp add mod">
        <pc:chgData name="Barbara Teague" userId="d643be28516b7b9d" providerId="LiveId" clId="{AB2A0330-30D4-4492-AE3B-DDF7E3A98B95}" dt="2020-04-21T18:11:16.601" v="398" actId="27636"/>
        <pc:sldMkLst>
          <pc:docMk/>
          <pc:sldMk cId="2346845858" sldId="335"/>
        </pc:sldMkLst>
        <pc:spChg chg="mod">
          <ac:chgData name="Barbara Teague" userId="d643be28516b7b9d" providerId="LiveId" clId="{AB2A0330-30D4-4492-AE3B-DDF7E3A98B95}" dt="2020-04-21T18:07:28.076" v="29" actId="6549"/>
          <ac:spMkLst>
            <pc:docMk/>
            <pc:sldMk cId="2346845858" sldId="335"/>
            <ac:spMk id="2" creationId="{00000000-0000-0000-0000-000000000000}"/>
          </ac:spMkLst>
        </pc:spChg>
        <pc:spChg chg="mod">
          <ac:chgData name="Barbara Teague" userId="d643be28516b7b9d" providerId="LiveId" clId="{AB2A0330-30D4-4492-AE3B-DDF7E3A98B95}" dt="2020-04-21T18:11:16.601" v="398" actId="27636"/>
          <ac:spMkLst>
            <pc:docMk/>
            <pc:sldMk cId="2346845858" sldId="335"/>
            <ac:spMk id="7" creationId="{80F6E329-FDFA-6A4F-B2F0-26229573315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d643be28516b7b9d/Documents/ER%20Growth%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r>
              <a:rPr lang="en-US" sz="1800" dirty="0"/>
              <a:t>Electronic</a:t>
            </a:r>
            <a:r>
              <a:rPr lang="en-US" sz="1800" baseline="0" dirty="0"/>
              <a:t> Records held in state and territorial archives</a:t>
            </a:r>
            <a:endParaRPr lang="en-US" sz="1800" dirty="0"/>
          </a:p>
        </c:rich>
      </c:tx>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'[ER Growth Chart.xlsx]Sheet1'!$A$2</c:f>
              <c:strCache>
                <c:ptCount val="1"/>
              </c:strCache>
            </c:strRef>
          </c:tx>
          <c:spPr>
            <a:solidFill>
              <a:schemeClr val="accent1">
                <a:shade val="58000"/>
              </a:schemeClr>
            </a:solidFill>
            <a:ln>
              <a:noFill/>
            </a:ln>
            <a:effectLst/>
          </c:spPr>
          <c:invertIfNegative val="0"/>
          <c:cat>
            <c:numRef>
              <c:f>'[ER Growth Chart.xlsx]Sheet1'!$B$1:$G$1</c:f>
              <c:numCache>
                <c:formatCode>General</c:formatCode>
                <c:ptCount val="6"/>
              </c:numCache>
            </c:numRef>
          </c:cat>
          <c:val>
            <c:numRef>
              <c:f>'[ER Growth Chart.xlsx]Sheet1'!$B$2:$G$2</c:f>
              <c:numCache>
                <c:formatCode>General</c:formatCode>
                <c:ptCount val="6"/>
              </c:numCache>
            </c:numRef>
          </c:val>
          <c:extLst>
            <c:ext xmlns:c16="http://schemas.microsoft.com/office/drawing/2014/chart" uri="{C3380CC4-5D6E-409C-BE32-E72D297353CC}">
              <c16:uniqueId val="{00000000-468E-4EC6-AD94-0246557EC158}"/>
            </c:ext>
          </c:extLst>
        </c:ser>
        <c:ser>
          <c:idx val="1"/>
          <c:order val="1"/>
          <c:tx>
            <c:strRef>
              <c:f>'[ER Growth Chart.xlsx]Sheet1'!$A$3</c:f>
              <c:strCache>
                <c:ptCount val="1"/>
              </c:strCache>
            </c:strRef>
          </c:tx>
          <c:spPr>
            <a:solidFill>
              <a:schemeClr val="accent1">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'[ER Growth Chart.xlsx]Sheet1'!$B$1:$G$1</c:f>
              <c:numCache>
                <c:formatCode>General</c:formatCode>
                <c:ptCount val="6"/>
              </c:numCache>
            </c:numRef>
          </c:cat>
          <c:val>
            <c:numRef>
              <c:f>'[ER Growth Chart.xlsx]Sheet1'!$B$3:$G$3</c:f>
              <c:numCache>
                <c:formatCode>General</c:formatCode>
                <c:ptCount val="6"/>
                <c:pt idx="0">
                  <c:v>76.5</c:v>
                </c:pt>
                <c:pt idx="1">
                  <c:v>245.6</c:v>
                </c:pt>
                <c:pt idx="2">
                  <c:v>425.8</c:v>
                </c:pt>
                <c:pt idx="3">
                  <c:v>633.5</c:v>
                </c:pt>
                <c:pt idx="4">
                  <c:v>1371.1</c:v>
                </c:pt>
                <c:pt idx="5">
                  <c:v>1797.3</c:v>
                </c:pt>
              </c:numCache>
            </c:numRef>
          </c:val>
          <c:extLst>
            <c:ext xmlns:c16="http://schemas.microsoft.com/office/drawing/2014/chart" uri="{C3380CC4-5D6E-409C-BE32-E72D297353CC}">
              <c16:uniqueId val="{00000001-468E-4EC6-AD94-0246557EC158}"/>
            </c:ext>
          </c:extLst>
        </c:ser>
        <c:ser>
          <c:idx val="2"/>
          <c:order val="2"/>
          <c:tx>
            <c:strRef>
              <c:f>'[ER Growth Chart.xlsx]Sheet1'!$A$4</c:f>
              <c:strCache>
                <c:ptCount val="1"/>
              </c:strCache>
            </c:strRef>
          </c:tx>
          <c:spPr>
            <a:solidFill>
              <a:schemeClr val="accent1">
                <a:tint val="86000"/>
              </a:schemeClr>
            </a:solidFill>
            <a:ln>
              <a:noFill/>
            </a:ln>
            <a:effectLst/>
          </c:spPr>
          <c:invertIfNegative val="0"/>
          <c:cat>
            <c:numRef>
              <c:f>'[ER Growth Chart.xlsx]Sheet1'!$B$1:$G$1</c:f>
              <c:numCache>
                <c:formatCode>General</c:formatCode>
                <c:ptCount val="6"/>
              </c:numCache>
            </c:numRef>
          </c:cat>
          <c:val>
            <c:numRef>
              <c:f>'[ER Growth Chart.xlsx]Sheet1'!$B$4:$G$4</c:f>
              <c:numCache>
                <c:formatCode>General</c:formatCode>
                <c:ptCount val="6"/>
              </c:numCache>
            </c:numRef>
          </c:val>
          <c:extLst>
            <c:ext xmlns:c16="http://schemas.microsoft.com/office/drawing/2014/chart" uri="{C3380CC4-5D6E-409C-BE32-E72D297353CC}">
              <c16:uniqueId val="{00000002-468E-4EC6-AD94-0246557EC158}"/>
            </c:ext>
          </c:extLst>
        </c:ser>
        <c:ser>
          <c:idx val="3"/>
          <c:order val="3"/>
          <c:tx>
            <c:strRef>
              <c:f>'[ER Growth Chart.xlsx]Sheet1'!$A$5</c:f>
              <c:strCache>
                <c:ptCount val="1"/>
              </c:strCache>
            </c:strRef>
          </c:tx>
          <c:spPr>
            <a:solidFill>
              <a:schemeClr val="accent1">
                <a:tint val="58000"/>
              </a:schemeClr>
            </a:solidFill>
            <a:ln>
              <a:noFill/>
            </a:ln>
            <a:effectLst/>
          </c:spPr>
          <c:invertIfNegative val="0"/>
          <c:cat>
            <c:numRef>
              <c:f>'[ER Growth Chart.xlsx]Sheet1'!$B$1:$G$1</c:f>
              <c:numCache>
                <c:formatCode>General</c:formatCode>
                <c:ptCount val="6"/>
              </c:numCache>
            </c:numRef>
          </c:cat>
          <c:val>
            <c:numRef>
              <c:f>'[ER Growth Chart.xlsx]Sheet1'!$B$5:$G$5</c:f>
              <c:numCache>
                <c:formatCode>General</c:formatCode>
                <c:ptCount val="6"/>
              </c:numCache>
            </c:numRef>
          </c:val>
          <c:extLst>
            <c:ext xmlns:c16="http://schemas.microsoft.com/office/drawing/2014/chart" uri="{C3380CC4-5D6E-409C-BE32-E72D297353CC}">
              <c16:uniqueId val="{00000003-468E-4EC6-AD94-0246557EC158}"/>
            </c:ext>
          </c:extLst>
        </c:ser>
        <c:dLbls>
          <c:showLegendKey val="0"/>
          <c:showVal val="0"/>
          <c:showCatName val="0"/>
          <c:showSerName val="0"/>
          <c:showPercent val="0"/>
          <c:showBubbleSize val="0"/>
        </c:dLbls>
        <c:gapWidth val="150"/>
        <c:axId val="514392432"/>
        <c:axId val="513810680"/>
      </c:barChart>
      <c:catAx>
        <c:axId val="514392432"/>
        <c:scaling>
          <c:orientation val="minMax"/>
        </c:scaling>
        <c:delete val="0"/>
        <c:axPos val="b"/>
        <c:title>
          <c:tx>
            <c:rich>
              <a:bodyPr rot="0" spcFirstLastPara="1" vertOverflow="ellipsis" vert="horz" wrap="square" anchor="b" anchorCtr="1"/>
              <a:lstStyle/>
              <a:p>
                <a:pPr algn="l">
                  <a:defRPr sz="1000" b="0" i="0" u="none" strike="noStrike" kern="1200" baseline="0">
                    <a:solidFill>
                      <a:schemeClr val="tx1">
                        <a:lumMod val="65000"/>
                        <a:lumOff val="35000"/>
                      </a:schemeClr>
                    </a:solidFill>
                    <a:latin typeface="+mn-lt"/>
                    <a:ea typeface="+mn-ea"/>
                    <a:cs typeface="+mn-cs"/>
                  </a:defRPr>
                </a:pPr>
                <a:r>
                  <a:rPr lang="en-US" sz="1600" dirty="0"/>
                  <a:t>2006</a:t>
                </a:r>
                <a:r>
                  <a:rPr lang="en-US" sz="1600" baseline="0" dirty="0"/>
                  <a:t>                   2010                    2012                    2014                    2016                   2018</a:t>
                </a:r>
                <a:endParaRPr lang="en-US" sz="1600" dirty="0"/>
              </a:p>
            </c:rich>
          </c:tx>
          <c:layout>
            <c:manualLayout>
              <c:xMode val="edge"/>
              <c:yMode val="edge"/>
              <c:x val="0.10345251704649572"/>
              <c:y val="0.88904945425561388"/>
            </c:manualLayout>
          </c:layout>
          <c:overlay val="0"/>
          <c:spPr>
            <a:noFill/>
            <a:ln>
              <a:noFill/>
            </a:ln>
            <a:effectLst/>
          </c:spPr>
          <c:txPr>
            <a:bodyPr rot="0" spcFirstLastPara="1" vertOverflow="ellipsis" vert="horz" wrap="square" anchor="b" anchorCtr="1"/>
            <a:lstStyle/>
            <a:p>
              <a:pPr algn="l">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810680"/>
        <c:crosses val="autoZero"/>
        <c:auto val="1"/>
        <c:lblAlgn val="ctr"/>
        <c:lblOffset val="100"/>
        <c:noMultiLvlLbl val="0"/>
      </c:catAx>
      <c:valAx>
        <c:axId val="513810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In Terabytes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39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4C0CF28-80AE-6C46-BF99-2F97D64C2BDB}" type="datetimeFigureOut">
              <a:rPr lang="en-US" smtClean="0"/>
              <a:t>4/21/2020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5FD13E-1CD9-8242-A1D9-5850409386F8}" type="slidenum">
              <a:rPr lang="en-US" smtClean="0"/>
              <a:t>‹#›</a:t>
            </a:fld>
            <a:endParaRPr lang="en-US" dirty="0"/>
          </a:p>
        </p:txBody>
      </p:sp>
    </p:spTree>
    <p:extLst>
      <p:ext uri="{BB962C8B-B14F-4D97-AF65-F5344CB8AC3E}">
        <p14:creationId xmlns:p14="http://schemas.microsoft.com/office/powerpoint/2010/main" val="136589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1</a:t>
            </a:fld>
            <a:endParaRPr lang="en-US" dirty="0"/>
          </a:p>
        </p:txBody>
      </p:sp>
    </p:spTree>
    <p:extLst>
      <p:ext uri="{BB962C8B-B14F-4D97-AF65-F5344CB8AC3E}">
        <p14:creationId xmlns:p14="http://schemas.microsoft.com/office/powerpoint/2010/main" val="4263623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21</a:t>
            </a:fld>
            <a:endParaRPr lang="en-US" dirty="0"/>
          </a:p>
        </p:txBody>
      </p:sp>
    </p:spTree>
    <p:extLst>
      <p:ext uri="{BB962C8B-B14F-4D97-AF65-F5344CB8AC3E}">
        <p14:creationId xmlns:p14="http://schemas.microsoft.com/office/powerpoint/2010/main" val="2897556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22</a:t>
            </a:fld>
            <a:endParaRPr lang="en-US" dirty="0"/>
          </a:p>
        </p:txBody>
      </p:sp>
    </p:spTree>
    <p:extLst>
      <p:ext uri="{BB962C8B-B14F-4D97-AF65-F5344CB8AC3E}">
        <p14:creationId xmlns:p14="http://schemas.microsoft.com/office/powerpoint/2010/main" val="78910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23</a:t>
            </a:fld>
            <a:endParaRPr lang="en-US" dirty="0"/>
          </a:p>
        </p:txBody>
      </p:sp>
    </p:spTree>
    <p:extLst>
      <p:ext uri="{BB962C8B-B14F-4D97-AF65-F5344CB8AC3E}">
        <p14:creationId xmlns:p14="http://schemas.microsoft.com/office/powerpoint/2010/main" val="1636261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CBDB8-8368-48D2-9290-83B822AF3D86}" type="slidenum">
              <a:rPr lang="en-US" smtClean="0"/>
              <a:t>24</a:t>
            </a:fld>
            <a:endParaRPr lang="en-US" dirty="0"/>
          </a:p>
        </p:txBody>
      </p:sp>
    </p:spTree>
    <p:extLst>
      <p:ext uri="{BB962C8B-B14F-4D97-AF65-F5344CB8AC3E}">
        <p14:creationId xmlns:p14="http://schemas.microsoft.com/office/powerpoint/2010/main" val="1996953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CBDB8-8368-48D2-9290-83B822AF3D86}" type="slidenum">
              <a:rPr lang="en-US" smtClean="0"/>
              <a:t>25</a:t>
            </a:fld>
            <a:endParaRPr lang="en-US" dirty="0"/>
          </a:p>
        </p:txBody>
      </p:sp>
    </p:spTree>
    <p:extLst>
      <p:ext uri="{BB962C8B-B14F-4D97-AF65-F5344CB8AC3E}">
        <p14:creationId xmlns:p14="http://schemas.microsoft.com/office/powerpoint/2010/main" val="792905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CBDB8-8368-48D2-9290-83B822AF3D86}" type="slidenum">
              <a:rPr lang="en-US" smtClean="0"/>
              <a:t>26</a:t>
            </a:fld>
            <a:endParaRPr lang="en-US" dirty="0"/>
          </a:p>
        </p:txBody>
      </p:sp>
    </p:spTree>
    <p:extLst>
      <p:ext uri="{BB962C8B-B14F-4D97-AF65-F5344CB8AC3E}">
        <p14:creationId xmlns:p14="http://schemas.microsoft.com/office/powerpoint/2010/main" val="165355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CBDB8-8368-48D2-9290-83B822AF3D86}" type="slidenum">
              <a:rPr lang="en-US" smtClean="0"/>
              <a:t>27</a:t>
            </a:fld>
            <a:endParaRPr lang="en-US" dirty="0"/>
          </a:p>
        </p:txBody>
      </p:sp>
    </p:spTree>
    <p:extLst>
      <p:ext uri="{BB962C8B-B14F-4D97-AF65-F5344CB8AC3E}">
        <p14:creationId xmlns:p14="http://schemas.microsoft.com/office/powerpoint/2010/main" val="2137958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CBDB8-8368-48D2-9290-83B822AF3D86}" type="slidenum">
              <a:rPr lang="en-US" smtClean="0"/>
              <a:t>28</a:t>
            </a:fld>
            <a:endParaRPr lang="en-US" dirty="0"/>
          </a:p>
        </p:txBody>
      </p:sp>
    </p:spTree>
    <p:extLst>
      <p:ext uri="{BB962C8B-B14F-4D97-AF65-F5344CB8AC3E}">
        <p14:creationId xmlns:p14="http://schemas.microsoft.com/office/powerpoint/2010/main" val="1261475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BCBDB8-8368-48D2-9290-83B822AF3D86}" type="slidenum">
              <a:rPr lang="en-US" smtClean="0"/>
              <a:t>29</a:t>
            </a:fld>
            <a:endParaRPr lang="en-US" dirty="0"/>
          </a:p>
        </p:txBody>
      </p:sp>
    </p:spTree>
    <p:extLst>
      <p:ext uri="{BB962C8B-B14F-4D97-AF65-F5344CB8AC3E}">
        <p14:creationId xmlns:p14="http://schemas.microsoft.com/office/powerpoint/2010/main" val="658839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CoSA would like to thank its sponsors and funders which assist CoSA in doing its important work.</a:t>
            </a:r>
          </a:p>
        </p:txBody>
      </p:sp>
      <p:sp>
        <p:nvSpPr>
          <p:cNvPr id="4" name="Slide Number Placeholder 3"/>
          <p:cNvSpPr>
            <a:spLocks noGrp="1"/>
          </p:cNvSpPr>
          <p:nvPr>
            <p:ph type="sldNum" sz="quarter" idx="10"/>
          </p:nvPr>
        </p:nvSpPr>
        <p:spPr/>
        <p:txBody>
          <a:bodyPr/>
          <a:lstStyle/>
          <a:p>
            <a:fld id="{E6AF77E9-2101-2646-BEA8-DD29EC80DF57}" type="slidenum">
              <a:rPr lang="en-US" smtClean="0"/>
              <a:t>30</a:t>
            </a:fld>
            <a:endParaRPr lang="en-US" dirty="0"/>
          </a:p>
        </p:txBody>
      </p:sp>
    </p:spTree>
    <p:extLst>
      <p:ext uri="{BB962C8B-B14F-4D97-AF65-F5344CB8AC3E}">
        <p14:creationId xmlns:p14="http://schemas.microsoft.com/office/powerpoint/2010/main" val="79349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Barbara. Have board members and guests introduce themselves.</a:t>
            </a:r>
          </a:p>
        </p:txBody>
      </p:sp>
      <p:sp>
        <p:nvSpPr>
          <p:cNvPr id="4" name="Slide Number Placeholder 3"/>
          <p:cNvSpPr>
            <a:spLocks noGrp="1"/>
          </p:cNvSpPr>
          <p:nvPr>
            <p:ph type="sldNum" sz="quarter" idx="10"/>
          </p:nvPr>
        </p:nvSpPr>
        <p:spPr/>
        <p:txBody>
          <a:bodyPr/>
          <a:lstStyle/>
          <a:p>
            <a:fld id="{E6AF77E9-2101-2646-BEA8-DD29EC80DF57}" type="slidenum">
              <a:rPr lang="en-US" smtClean="0"/>
              <a:t>2</a:t>
            </a:fld>
            <a:endParaRPr lang="en-US" dirty="0"/>
          </a:p>
        </p:txBody>
      </p:sp>
    </p:spTree>
    <p:extLst>
      <p:ext uri="{BB962C8B-B14F-4D97-AF65-F5344CB8AC3E}">
        <p14:creationId xmlns:p14="http://schemas.microsoft.com/office/powerpoint/2010/main" val="251286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31</a:t>
            </a:fld>
            <a:endParaRPr lang="en-US" dirty="0"/>
          </a:p>
        </p:txBody>
      </p:sp>
    </p:spTree>
    <p:extLst>
      <p:ext uri="{BB962C8B-B14F-4D97-AF65-F5344CB8AC3E}">
        <p14:creationId xmlns:p14="http://schemas.microsoft.com/office/powerpoint/2010/main" val="157065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j-lt"/>
            </a:endParaRPr>
          </a:p>
        </p:txBody>
      </p:sp>
      <p:sp>
        <p:nvSpPr>
          <p:cNvPr id="4" name="Slide Number Placeholder 3"/>
          <p:cNvSpPr>
            <a:spLocks noGrp="1"/>
          </p:cNvSpPr>
          <p:nvPr>
            <p:ph type="sldNum" sz="quarter" idx="10"/>
          </p:nvPr>
        </p:nvSpPr>
        <p:spPr/>
        <p:txBody>
          <a:bodyPr/>
          <a:lstStyle/>
          <a:p>
            <a:fld id="{E0F5F4F3-EB04-412A-8331-10F82A6E30F9}" type="slidenum">
              <a:rPr lang="en-US" smtClean="0"/>
              <a:t>3</a:t>
            </a:fld>
            <a:endParaRPr lang="en-US" dirty="0"/>
          </a:p>
        </p:txBody>
      </p:sp>
    </p:spTree>
    <p:extLst>
      <p:ext uri="{BB962C8B-B14F-4D97-AF65-F5344CB8AC3E}">
        <p14:creationId xmlns:p14="http://schemas.microsoft.com/office/powerpoint/2010/main" val="399909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15"/>
              </a:spcAft>
            </a:pPr>
            <a:r>
              <a:rPr lang="en-US" dirty="0">
                <a:latin typeface="Arial"/>
                <a:ea typeface="Times New Roman"/>
                <a:cs typeface="Times New Roman"/>
              </a:rPr>
              <a:t>CoSA has a history of its entire membership working well on collaborative projects, and of convening groups to seek solutions to key issues, including in prior projects about government records programs, local government records, and disaster preparedness.   This strong record of managing urgent projects helped CoSA model SERI as collaborative program.</a:t>
            </a:r>
            <a:endParaRPr lang="en-US" sz="1000" dirty="0">
              <a:ea typeface="Times New Roman"/>
              <a:cs typeface="Times New Roman"/>
            </a:endParaRPr>
          </a:p>
          <a:p>
            <a:pPr>
              <a:lnSpc>
                <a:spcPct val="150000"/>
              </a:lnSpc>
              <a:spcAft>
                <a:spcPts val="611"/>
              </a:spcAft>
            </a:pPr>
            <a:r>
              <a:rPr lang="en-US" dirty="0">
                <a:latin typeface="Arial"/>
                <a:ea typeface="Times New Roman"/>
                <a:cs typeface="Times New Roman"/>
              </a:rPr>
              <a:t>CoSA focused on approaching the challenges of electronic records management and preservation with the SERI initiative, recognizing that CoSA needed to assist all members with capacity building, or electronic records programs would likely be developed only in states with more resources for funding and staffing.  CoSA adopted a multi-faceted approach to increase the capability of state archives and records programs for managing electronic records and digital preservation programs by centering activities on:</a:t>
            </a:r>
          </a:p>
          <a:p>
            <a:pPr>
              <a:lnSpc>
                <a:spcPct val="150000"/>
              </a:lnSpc>
              <a:spcAft>
                <a:spcPts val="611"/>
              </a:spcAft>
            </a:pPr>
            <a:endParaRPr lang="en-US" sz="1100" dirty="0">
              <a:ea typeface="Times New Roman"/>
              <a:cs typeface="Times New Roman"/>
            </a:endParaRPr>
          </a:p>
          <a:p>
            <a:pPr marL="349415" indent="-349415">
              <a:lnSpc>
                <a:spcPct val="150000"/>
              </a:lnSpc>
              <a:buFont typeface="Symbol"/>
              <a:buChar char=""/>
            </a:pPr>
            <a:r>
              <a:rPr lang="en-US" dirty="0">
                <a:latin typeface="Arial"/>
                <a:ea typeface="Times New Roman"/>
                <a:cs typeface="Times New Roman"/>
              </a:rPr>
              <a:t>education and training for state and territorial archives staff, to ensure up-to-date knowledge and skills;</a:t>
            </a:r>
            <a:endParaRPr lang="en-US" sz="1100" dirty="0">
              <a:ea typeface="Times New Roman"/>
              <a:cs typeface="Times New Roman"/>
            </a:endParaRPr>
          </a:p>
          <a:p>
            <a:pPr marL="349415" indent="-349415">
              <a:lnSpc>
                <a:spcPct val="150000"/>
              </a:lnSpc>
              <a:buFont typeface="Symbol"/>
              <a:buChar char=""/>
            </a:pPr>
            <a:r>
              <a:rPr lang="en-US" dirty="0">
                <a:latin typeface="Arial"/>
                <a:ea typeface="Times New Roman"/>
                <a:cs typeface="Times New Roman"/>
              </a:rPr>
              <a:t>tools and resources, to assist state archives staff in locating and understanding new technologies, software, and management tools; and</a:t>
            </a:r>
            <a:endParaRPr lang="en-US" sz="1100" dirty="0">
              <a:ea typeface="Times New Roman"/>
              <a:cs typeface="Times New Roman"/>
            </a:endParaRPr>
          </a:p>
          <a:p>
            <a:pPr marL="349415" indent="-349415">
              <a:lnSpc>
                <a:spcPct val="150000"/>
              </a:lnSpc>
              <a:buFont typeface="Symbol"/>
              <a:buChar char=""/>
            </a:pPr>
            <a:r>
              <a:rPr lang="en-US" dirty="0">
                <a:latin typeface="Arial"/>
                <a:ea typeface="Times New Roman"/>
                <a:cs typeface="Times New Roman"/>
              </a:rPr>
              <a:t>awareness and outreach. </a:t>
            </a:r>
            <a:endParaRPr lang="en-US" sz="1100" dirty="0">
              <a:ea typeface="Times New Roman"/>
              <a:cs typeface="Times New Roman"/>
            </a:endParaRPr>
          </a:p>
          <a:p>
            <a:pPr marL="465887">
              <a:lnSpc>
                <a:spcPct val="150000"/>
              </a:lnSpc>
              <a:spcAft>
                <a:spcPts val="815"/>
              </a:spcAft>
            </a:pPr>
            <a:r>
              <a:rPr lang="en-US" dirty="0">
                <a:latin typeface="Arial"/>
                <a:ea typeface="Times New Roman"/>
                <a:cs typeface="Times New Roman"/>
              </a:rPr>
              <a:t> </a:t>
            </a:r>
            <a:endParaRPr lang="en-US" sz="1100" dirty="0">
              <a:ea typeface="Times New Roman"/>
              <a:cs typeface="Times New Roman"/>
            </a:endParaRPr>
          </a:p>
          <a:p>
            <a:endParaRPr lang="en-US" dirty="0"/>
          </a:p>
        </p:txBody>
      </p:sp>
      <p:sp>
        <p:nvSpPr>
          <p:cNvPr id="4" name="Slide Number Placeholder 3"/>
          <p:cNvSpPr>
            <a:spLocks noGrp="1"/>
          </p:cNvSpPr>
          <p:nvPr>
            <p:ph type="sldNum" sz="quarter" idx="10"/>
          </p:nvPr>
        </p:nvSpPr>
        <p:spPr/>
        <p:txBody>
          <a:bodyPr/>
          <a:lstStyle/>
          <a:p>
            <a:fld id="{E7BCBDB8-8368-48D2-9290-83B822AF3D86}" type="slidenum">
              <a:rPr lang="en-US" smtClean="0"/>
              <a:t>7</a:t>
            </a:fld>
            <a:endParaRPr lang="en-US" dirty="0"/>
          </a:p>
        </p:txBody>
      </p:sp>
    </p:spTree>
    <p:extLst>
      <p:ext uri="{BB962C8B-B14F-4D97-AF65-F5344CB8AC3E}">
        <p14:creationId xmlns:p14="http://schemas.microsoft.com/office/powerpoint/2010/main" val="1619834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16</a:t>
            </a:fld>
            <a:endParaRPr lang="en-US" dirty="0"/>
          </a:p>
        </p:txBody>
      </p:sp>
    </p:spTree>
    <p:extLst>
      <p:ext uri="{BB962C8B-B14F-4D97-AF65-F5344CB8AC3E}">
        <p14:creationId xmlns:p14="http://schemas.microsoft.com/office/powerpoint/2010/main" val="66553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17</a:t>
            </a:fld>
            <a:endParaRPr lang="en-US" dirty="0"/>
          </a:p>
        </p:txBody>
      </p:sp>
    </p:spTree>
    <p:extLst>
      <p:ext uri="{BB962C8B-B14F-4D97-AF65-F5344CB8AC3E}">
        <p14:creationId xmlns:p14="http://schemas.microsoft.com/office/powerpoint/2010/main" val="784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18</a:t>
            </a:fld>
            <a:endParaRPr lang="en-US" dirty="0"/>
          </a:p>
        </p:txBody>
      </p:sp>
    </p:spTree>
    <p:extLst>
      <p:ext uri="{BB962C8B-B14F-4D97-AF65-F5344CB8AC3E}">
        <p14:creationId xmlns:p14="http://schemas.microsoft.com/office/powerpoint/2010/main" val="286112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19</a:t>
            </a:fld>
            <a:endParaRPr lang="en-US" dirty="0"/>
          </a:p>
        </p:txBody>
      </p:sp>
    </p:spTree>
    <p:extLst>
      <p:ext uri="{BB962C8B-B14F-4D97-AF65-F5344CB8AC3E}">
        <p14:creationId xmlns:p14="http://schemas.microsoft.com/office/powerpoint/2010/main" val="3763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FTE employment holding at approximately 1,200 near the levels of the last survey in 2014</a:t>
            </a:r>
          </a:p>
          <a:p>
            <a:endParaRPr lang="en-US" dirty="0"/>
          </a:p>
          <a:p>
            <a:r>
              <a:rPr lang="en-US" dirty="0"/>
              <a:t>Staffing and responsibilities are changing: fewer archivists work solely on electronic records but more work in-part on electronic records. About 60 FTEs devote all of their time to electronic records management. However, the total number of staff members who dedicate </a:t>
            </a:r>
            <a:r>
              <a:rPr lang="en-US" u="sng" dirty="0"/>
              <a:t>some</a:t>
            </a:r>
            <a:r>
              <a:rPr lang="en-US" dirty="0"/>
              <a:t> time to electronic records management is 437.</a:t>
            </a:r>
          </a:p>
          <a:p>
            <a:endParaRPr lang="en-US" dirty="0"/>
          </a:p>
          <a:p>
            <a:endParaRPr lang="en-US" dirty="0"/>
          </a:p>
        </p:txBody>
      </p:sp>
      <p:sp>
        <p:nvSpPr>
          <p:cNvPr id="4" name="Slide Number Placeholder 3"/>
          <p:cNvSpPr>
            <a:spLocks noGrp="1"/>
          </p:cNvSpPr>
          <p:nvPr>
            <p:ph type="sldNum" sz="quarter" idx="10"/>
          </p:nvPr>
        </p:nvSpPr>
        <p:spPr/>
        <p:txBody>
          <a:bodyPr/>
          <a:lstStyle/>
          <a:p>
            <a:fld id="{E6AF77E9-2101-2646-BEA8-DD29EC80DF57}" type="slidenum">
              <a:rPr lang="en-US" smtClean="0"/>
              <a:t>20</a:t>
            </a:fld>
            <a:endParaRPr lang="en-US" dirty="0"/>
          </a:p>
        </p:txBody>
      </p:sp>
    </p:spTree>
    <p:extLst>
      <p:ext uri="{BB962C8B-B14F-4D97-AF65-F5344CB8AC3E}">
        <p14:creationId xmlns:p14="http://schemas.microsoft.com/office/powerpoint/2010/main" val="296118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EF64-C955-4645-B522-70FB691479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B3CB95-1EDC-4147-ACCD-5DDC048C7B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41EE2-BEB8-4373-8AA0-EFCBA295708E}"/>
              </a:ext>
            </a:extLst>
          </p:cNvPr>
          <p:cNvSpPr>
            <a:spLocks noGrp="1"/>
          </p:cNvSpPr>
          <p:nvPr>
            <p:ph type="dt" sz="half" idx="10"/>
          </p:nvPr>
        </p:nvSpPr>
        <p:spPr/>
        <p:txBody>
          <a:bodyPr/>
          <a:lstStyle/>
          <a:p>
            <a:fld id="{4840968A-C4AE-4598-A5C5-F53139F86158}" type="datetime1">
              <a:rPr lang="en-US" smtClean="0"/>
              <a:t>4/21/2020</a:t>
            </a:fld>
            <a:endParaRPr lang="en-US" dirty="0"/>
          </a:p>
        </p:txBody>
      </p:sp>
      <p:sp>
        <p:nvSpPr>
          <p:cNvPr id="5" name="Footer Placeholder 4">
            <a:extLst>
              <a:ext uri="{FF2B5EF4-FFF2-40B4-BE49-F238E27FC236}">
                <a16:creationId xmlns:a16="http://schemas.microsoft.com/office/drawing/2014/main" id="{037AD0E4-9605-41EA-999B-9F27BD8C6BFD}"/>
              </a:ext>
            </a:extLst>
          </p:cNvPr>
          <p:cNvSpPr>
            <a:spLocks noGrp="1"/>
          </p:cNvSpPr>
          <p:nvPr>
            <p:ph type="ftr" sz="quarter" idx="11"/>
          </p:nvPr>
        </p:nvSpPr>
        <p:spPr/>
        <p:txBody>
          <a:bodyPr/>
          <a:lstStyle/>
          <a:p>
            <a:r>
              <a:rPr lang="en-US" dirty="0"/>
              <a:t>CoSA Partner Briefing - April 22, 2020</a:t>
            </a:r>
          </a:p>
        </p:txBody>
      </p:sp>
      <p:sp>
        <p:nvSpPr>
          <p:cNvPr id="6" name="Slide Number Placeholder 5">
            <a:extLst>
              <a:ext uri="{FF2B5EF4-FFF2-40B4-BE49-F238E27FC236}">
                <a16:creationId xmlns:a16="http://schemas.microsoft.com/office/drawing/2014/main" id="{C8BA9B3B-6FEA-4CB1-858B-32A91E9D234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159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8A56-D166-4D98-AC71-09DBEB27F7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0C4E42-4C62-45BA-BA77-DE68993259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3499C-F4DA-42E5-AC7B-13B95B67E11B}"/>
              </a:ext>
            </a:extLst>
          </p:cNvPr>
          <p:cNvSpPr>
            <a:spLocks noGrp="1"/>
          </p:cNvSpPr>
          <p:nvPr>
            <p:ph type="dt" sz="half" idx="10"/>
          </p:nvPr>
        </p:nvSpPr>
        <p:spPr/>
        <p:txBody>
          <a:bodyPr/>
          <a:lstStyle/>
          <a:p>
            <a:fld id="{0D8FAC55-8709-4ECA-9465-03EDB0148148}" type="datetime1">
              <a:rPr lang="en-US" smtClean="0"/>
              <a:t>4/21/2020</a:t>
            </a:fld>
            <a:endParaRPr lang="en-US" dirty="0"/>
          </a:p>
        </p:txBody>
      </p:sp>
      <p:sp>
        <p:nvSpPr>
          <p:cNvPr id="5" name="Footer Placeholder 4">
            <a:extLst>
              <a:ext uri="{FF2B5EF4-FFF2-40B4-BE49-F238E27FC236}">
                <a16:creationId xmlns:a16="http://schemas.microsoft.com/office/drawing/2014/main" id="{CBF687FF-57F9-4F7D-B6F9-B0E8E03F5FB6}"/>
              </a:ext>
            </a:extLst>
          </p:cNvPr>
          <p:cNvSpPr>
            <a:spLocks noGrp="1"/>
          </p:cNvSpPr>
          <p:nvPr>
            <p:ph type="ftr" sz="quarter" idx="11"/>
          </p:nvPr>
        </p:nvSpPr>
        <p:spPr/>
        <p:txBody>
          <a:bodyPr/>
          <a:lstStyle/>
          <a:p>
            <a:r>
              <a:rPr lang="en-US" dirty="0"/>
              <a:t>CoSA Partner Briefing - April 22, 2020</a:t>
            </a:r>
          </a:p>
        </p:txBody>
      </p:sp>
      <p:sp>
        <p:nvSpPr>
          <p:cNvPr id="6" name="Slide Number Placeholder 5">
            <a:extLst>
              <a:ext uri="{FF2B5EF4-FFF2-40B4-BE49-F238E27FC236}">
                <a16:creationId xmlns:a16="http://schemas.microsoft.com/office/drawing/2014/main" id="{8A62AE92-B63B-4DED-97D6-196A8BFB240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207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8AE28F-AB80-4538-B081-7815E3379D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140413-B9A4-4B19-9A4E-2ED4EAA4A0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E5C4C-7F99-40A9-B4C8-28B325E60CDD}"/>
              </a:ext>
            </a:extLst>
          </p:cNvPr>
          <p:cNvSpPr>
            <a:spLocks noGrp="1"/>
          </p:cNvSpPr>
          <p:nvPr>
            <p:ph type="dt" sz="half" idx="10"/>
          </p:nvPr>
        </p:nvSpPr>
        <p:spPr/>
        <p:txBody>
          <a:bodyPr/>
          <a:lstStyle/>
          <a:p>
            <a:fld id="{AD7CB8FD-59CD-4528-A6D8-41850E77183B}" type="datetime1">
              <a:rPr lang="en-US" smtClean="0"/>
              <a:t>4/21/2020</a:t>
            </a:fld>
            <a:endParaRPr lang="en-US" dirty="0"/>
          </a:p>
        </p:txBody>
      </p:sp>
      <p:sp>
        <p:nvSpPr>
          <p:cNvPr id="5" name="Footer Placeholder 4">
            <a:extLst>
              <a:ext uri="{FF2B5EF4-FFF2-40B4-BE49-F238E27FC236}">
                <a16:creationId xmlns:a16="http://schemas.microsoft.com/office/drawing/2014/main" id="{D18B802E-1217-4E82-B9AC-1FC42B94807F}"/>
              </a:ext>
            </a:extLst>
          </p:cNvPr>
          <p:cNvSpPr>
            <a:spLocks noGrp="1"/>
          </p:cNvSpPr>
          <p:nvPr>
            <p:ph type="ftr" sz="quarter" idx="11"/>
          </p:nvPr>
        </p:nvSpPr>
        <p:spPr/>
        <p:txBody>
          <a:bodyPr/>
          <a:lstStyle/>
          <a:p>
            <a:r>
              <a:rPr lang="en-US" dirty="0"/>
              <a:t>CoSA Partner Briefing - April 22, 2020</a:t>
            </a:r>
          </a:p>
        </p:txBody>
      </p:sp>
      <p:sp>
        <p:nvSpPr>
          <p:cNvPr id="6" name="Slide Number Placeholder 5">
            <a:extLst>
              <a:ext uri="{FF2B5EF4-FFF2-40B4-BE49-F238E27FC236}">
                <a16:creationId xmlns:a16="http://schemas.microsoft.com/office/drawing/2014/main" id="{9FFC3F30-791B-4F6B-8FAD-1A13998416E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472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EDA01-253F-45A1-AE49-616AB1DF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29DEC8-7AD1-41F4-93AB-1DB5B8F1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F723DF-8392-4620-96FD-1913432D85FE}"/>
              </a:ext>
            </a:extLst>
          </p:cNvPr>
          <p:cNvSpPr>
            <a:spLocks noGrp="1"/>
          </p:cNvSpPr>
          <p:nvPr>
            <p:ph type="dt" sz="half" idx="10"/>
          </p:nvPr>
        </p:nvSpPr>
        <p:spPr/>
        <p:txBody>
          <a:bodyPr/>
          <a:lstStyle/>
          <a:p>
            <a:fld id="{9806CF26-3DAD-48BE-8C21-38FC034D0F98}" type="datetime1">
              <a:rPr lang="en-US" smtClean="0"/>
              <a:t>4/21/2020</a:t>
            </a:fld>
            <a:endParaRPr lang="en-US" dirty="0"/>
          </a:p>
        </p:txBody>
      </p:sp>
      <p:sp>
        <p:nvSpPr>
          <p:cNvPr id="5" name="Footer Placeholder 4">
            <a:extLst>
              <a:ext uri="{FF2B5EF4-FFF2-40B4-BE49-F238E27FC236}">
                <a16:creationId xmlns:a16="http://schemas.microsoft.com/office/drawing/2014/main" id="{548B6C58-38EA-4F33-A4C2-BE2FCD37C0BA}"/>
              </a:ext>
            </a:extLst>
          </p:cNvPr>
          <p:cNvSpPr>
            <a:spLocks noGrp="1"/>
          </p:cNvSpPr>
          <p:nvPr>
            <p:ph type="ftr" sz="quarter" idx="11"/>
          </p:nvPr>
        </p:nvSpPr>
        <p:spPr/>
        <p:txBody>
          <a:bodyPr/>
          <a:lstStyle/>
          <a:p>
            <a:r>
              <a:rPr lang="en-US" dirty="0"/>
              <a:t>CoSA Partner Briefing - April 22, 2020</a:t>
            </a:r>
          </a:p>
        </p:txBody>
      </p:sp>
      <p:sp>
        <p:nvSpPr>
          <p:cNvPr id="6" name="Slide Number Placeholder 5">
            <a:extLst>
              <a:ext uri="{FF2B5EF4-FFF2-40B4-BE49-F238E27FC236}">
                <a16:creationId xmlns:a16="http://schemas.microsoft.com/office/drawing/2014/main" id="{3A809452-20C0-4940-86A7-58B00B8FC26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311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3CDB-537F-4FC4-929C-237CE973DA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6B932-9955-4C9E-8D5B-F2C71FC723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19EBDD-3341-49BA-85ED-6673EE169BFE}"/>
              </a:ext>
            </a:extLst>
          </p:cNvPr>
          <p:cNvSpPr>
            <a:spLocks noGrp="1"/>
          </p:cNvSpPr>
          <p:nvPr>
            <p:ph type="dt" sz="half" idx="10"/>
          </p:nvPr>
        </p:nvSpPr>
        <p:spPr/>
        <p:txBody>
          <a:bodyPr/>
          <a:lstStyle/>
          <a:p>
            <a:fld id="{BF758C7E-83E2-471E-AE92-19B4C4332883}" type="datetime1">
              <a:rPr lang="en-US" smtClean="0"/>
              <a:t>4/21/2020</a:t>
            </a:fld>
            <a:endParaRPr lang="en-US" dirty="0"/>
          </a:p>
        </p:txBody>
      </p:sp>
      <p:sp>
        <p:nvSpPr>
          <p:cNvPr id="5" name="Footer Placeholder 4">
            <a:extLst>
              <a:ext uri="{FF2B5EF4-FFF2-40B4-BE49-F238E27FC236}">
                <a16:creationId xmlns:a16="http://schemas.microsoft.com/office/drawing/2014/main" id="{3C12F141-4F46-4317-9737-C090DF73DBEA}"/>
              </a:ext>
            </a:extLst>
          </p:cNvPr>
          <p:cNvSpPr>
            <a:spLocks noGrp="1"/>
          </p:cNvSpPr>
          <p:nvPr>
            <p:ph type="ftr" sz="quarter" idx="11"/>
          </p:nvPr>
        </p:nvSpPr>
        <p:spPr/>
        <p:txBody>
          <a:bodyPr/>
          <a:lstStyle/>
          <a:p>
            <a:r>
              <a:rPr lang="en-US" dirty="0"/>
              <a:t>CoSA Partner Briefing - April 22, 2020</a:t>
            </a:r>
          </a:p>
        </p:txBody>
      </p:sp>
      <p:sp>
        <p:nvSpPr>
          <p:cNvPr id="6" name="Slide Number Placeholder 5">
            <a:extLst>
              <a:ext uri="{FF2B5EF4-FFF2-40B4-BE49-F238E27FC236}">
                <a16:creationId xmlns:a16="http://schemas.microsoft.com/office/drawing/2014/main" id="{28A6D423-F366-498F-8E6F-CB2CDA52C8A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24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1117-BAD0-414F-A3DF-5162B39FB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5C8EC-D16D-4A93-8F65-1DBE407A30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622D27-AAFC-471E-B550-77A49FA340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AF2589-0D3E-4ED0-9303-BF417674B0FB}"/>
              </a:ext>
            </a:extLst>
          </p:cNvPr>
          <p:cNvSpPr>
            <a:spLocks noGrp="1"/>
          </p:cNvSpPr>
          <p:nvPr>
            <p:ph type="dt" sz="half" idx="10"/>
          </p:nvPr>
        </p:nvSpPr>
        <p:spPr/>
        <p:txBody>
          <a:bodyPr/>
          <a:lstStyle/>
          <a:p>
            <a:fld id="{51EE9D8E-D8D6-44DD-8819-CDA2B3E79D16}" type="datetime1">
              <a:rPr lang="en-US" smtClean="0"/>
              <a:t>4/21/2020</a:t>
            </a:fld>
            <a:endParaRPr lang="en-US" dirty="0"/>
          </a:p>
        </p:txBody>
      </p:sp>
      <p:sp>
        <p:nvSpPr>
          <p:cNvPr id="6" name="Footer Placeholder 5">
            <a:extLst>
              <a:ext uri="{FF2B5EF4-FFF2-40B4-BE49-F238E27FC236}">
                <a16:creationId xmlns:a16="http://schemas.microsoft.com/office/drawing/2014/main" id="{F644F77E-486F-4564-B857-2434E5312BB5}"/>
              </a:ext>
            </a:extLst>
          </p:cNvPr>
          <p:cNvSpPr>
            <a:spLocks noGrp="1"/>
          </p:cNvSpPr>
          <p:nvPr>
            <p:ph type="ftr" sz="quarter" idx="11"/>
          </p:nvPr>
        </p:nvSpPr>
        <p:spPr/>
        <p:txBody>
          <a:bodyPr/>
          <a:lstStyle/>
          <a:p>
            <a:r>
              <a:rPr lang="en-US" dirty="0"/>
              <a:t>CoSA Partner Briefing - April 22, 2020</a:t>
            </a:r>
          </a:p>
        </p:txBody>
      </p:sp>
      <p:sp>
        <p:nvSpPr>
          <p:cNvPr id="7" name="Slide Number Placeholder 6">
            <a:extLst>
              <a:ext uri="{FF2B5EF4-FFF2-40B4-BE49-F238E27FC236}">
                <a16:creationId xmlns:a16="http://schemas.microsoft.com/office/drawing/2014/main" id="{F2B50783-F611-4761-BDA7-E7F7BA2B97C4}"/>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3577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84DD-E6B0-4E1C-B871-2BF13C4032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8BE86E-825D-415E-BAE4-CAE1CA25D9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E72E78-BCB5-4B60-8822-18BE343F6A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B239A5-AF8A-4762-9A7E-3175E8D1A9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014E-5143-4945-BE14-62FA4A76D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54EF82-0627-45AA-89BE-046F3E38D370}"/>
              </a:ext>
            </a:extLst>
          </p:cNvPr>
          <p:cNvSpPr>
            <a:spLocks noGrp="1"/>
          </p:cNvSpPr>
          <p:nvPr>
            <p:ph type="dt" sz="half" idx="10"/>
          </p:nvPr>
        </p:nvSpPr>
        <p:spPr/>
        <p:txBody>
          <a:bodyPr/>
          <a:lstStyle/>
          <a:p>
            <a:fld id="{AC90951C-8282-4AC8-8EF9-43BEE6BD080F}" type="datetime1">
              <a:rPr lang="en-US" smtClean="0"/>
              <a:t>4/21/2020</a:t>
            </a:fld>
            <a:endParaRPr lang="en-US" dirty="0"/>
          </a:p>
        </p:txBody>
      </p:sp>
      <p:sp>
        <p:nvSpPr>
          <p:cNvPr id="8" name="Footer Placeholder 7">
            <a:extLst>
              <a:ext uri="{FF2B5EF4-FFF2-40B4-BE49-F238E27FC236}">
                <a16:creationId xmlns:a16="http://schemas.microsoft.com/office/drawing/2014/main" id="{9666AADD-74D0-4019-ACDD-7DBD776D4F60}"/>
              </a:ext>
            </a:extLst>
          </p:cNvPr>
          <p:cNvSpPr>
            <a:spLocks noGrp="1"/>
          </p:cNvSpPr>
          <p:nvPr>
            <p:ph type="ftr" sz="quarter" idx="11"/>
          </p:nvPr>
        </p:nvSpPr>
        <p:spPr/>
        <p:txBody>
          <a:bodyPr/>
          <a:lstStyle/>
          <a:p>
            <a:r>
              <a:rPr lang="en-US" dirty="0"/>
              <a:t>CoSA Partner Briefing - April 22, 2020</a:t>
            </a:r>
          </a:p>
        </p:txBody>
      </p:sp>
      <p:sp>
        <p:nvSpPr>
          <p:cNvPr id="9" name="Slide Number Placeholder 8">
            <a:extLst>
              <a:ext uri="{FF2B5EF4-FFF2-40B4-BE49-F238E27FC236}">
                <a16:creationId xmlns:a16="http://schemas.microsoft.com/office/drawing/2014/main" id="{15D6A2BD-8A98-405B-B520-FFC688C1ABA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44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375D-97EE-4215-BB68-A717BD573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311592-4759-40CD-89C2-12B3372B2F3A}"/>
              </a:ext>
            </a:extLst>
          </p:cNvPr>
          <p:cNvSpPr>
            <a:spLocks noGrp="1"/>
          </p:cNvSpPr>
          <p:nvPr>
            <p:ph type="dt" sz="half" idx="10"/>
          </p:nvPr>
        </p:nvSpPr>
        <p:spPr/>
        <p:txBody>
          <a:bodyPr/>
          <a:lstStyle/>
          <a:p>
            <a:fld id="{B81CA8FB-4D76-4991-88F6-DBCF9FC6359C}" type="datetime1">
              <a:rPr lang="en-US" smtClean="0"/>
              <a:t>4/21/2020</a:t>
            </a:fld>
            <a:endParaRPr lang="en-US" dirty="0"/>
          </a:p>
        </p:txBody>
      </p:sp>
      <p:sp>
        <p:nvSpPr>
          <p:cNvPr id="4" name="Footer Placeholder 3">
            <a:extLst>
              <a:ext uri="{FF2B5EF4-FFF2-40B4-BE49-F238E27FC236}">
                <a16:creationId xmlns:a16="http://schemas.microsoft.com/office/drawing/2014/main" id="{BDD3471B-9B56-4FC1-825B-907E01284464}"/>
              </a:ext>
            </a:extLst>
          </p:cNvPr>
          <p:cNvSpPr>
            <a:spLocks noGrp="1"/>
          </p:cNvSpPr>
          <p:nvPr>
            <p:ph type="ftr" sz="quarter" idx="11"/>
          </p:nvPr>
        </p:nvSpPr>
        <p:spPr/>
        <p:txBody>
          <a:bodyPr/>
          <a:lstStyle/>
          <a:p>
            <a:r>
              <a:rPr lang="en-US" dirty="0"/>
              <a:t>CoSA Partner Briefing - April 22, 2020</a:t>
            </a:r>
          </a:p>
        </p:txBody>
      </p:sp>
      <p:sp>
        <p:nvSpPr>
          <p:cNvPr id="5" name="Slide Number Placeholder 4">
            <a:extLst>
              <a:ext uri="{FF2B5EF4-FFF2-40B4-BE49-F238E27FC236}">
                <a16:creationId xmlns:a16="http://schemas.microsoft.com/office/drawing/2014/main" id="{6B69FBB3-8BD6-40A8-8FEC-93F779C6491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9924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0ED931-0300-4D21-8CF6-3C4D3E292202}"/>
              </a:ext>
            </a:extLst>
          </p:cNvPr>
          <p:cNvSpPr>
            <a:spLocks noGrp="1"/>
          </p:cNvSpPr>
          <p:nvPr>
            <p:ph type="dt" sz="half" idx="10"/>
          </p:nvPr>
        </p:nvSpPr>
        <p:spPr/>
        <p:txBody>
          <a:bodyPr/>
          <a:lstStyle/>
          <a:p>
            <a:fld id="{9440A3FE-C5A3-45B0-8C35-E1240826ADD5}" type="datetime1">
              <a:rPr lang="en-US" smtClean="0"/>
              <a:t>4/21/2020</a:t>
            </a:fld>
            <a:endParaRPr lang="en-US" dirty="0"/>
          </a:p>
        </p:txBody>
      </p:sp>
      <p:sp>
        <p:nvSpPr>
          <p:cNvPr id="3" name="Footer Placeholder 2">
            <a:extLst>
              <a:ext uri="{FF2B5EF4-FFF2-40B4-BE49-F238E27FC236}">
                <a16:creationId xmlns:a16="http://schemas.microsoft.com/office/drawing/2014/main" id="{F7D32AC3-35E6-45F9-99F5-81B5F19C81F6}"/>
              </a:ext>
            </a:extLst>
          </p:cNvPr>
          <p:cNvSpPr>
            <a:spLocks noGrp="1"/>
          </p:cNvSpPr>
          <p:nvPr>
            <p:ph type="ftr" sz="quarter" idx="11"/>
          </p:nvPr>
        </p:nvSpPr>
        <p:spPr/>
        <p:txBody>
          <a:bodyPr/>
          <a:lstStyle/>
          <a:p>
            <a:r>
              <a:rPr lang="en-US" dirty="0"/>
              <a:t>CoSA Partner Briefing - April 22, 2020</a:t>
            </a:r>
          </a:p>
        </p:txBody>
      </p:sp>
      <p:sp>
        <p:nvSpPr>
          <p:cNvPr id="4" name="Slide Number Placeholder 3">
            <a:extLst>
              <a:ext uri="{FF2B5EF4-FFF2-40B4-BE49-F238E27FC236}">
                <a16:creationId xmlns:a16="http://schemas.microsoft.com/office/drawing/2014/main" id="{BD288155-AADF-475E-9DBC-77D22E5D1EE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229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D72C-338F-40DF-9D35-845473EE0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CD7FF8-2117-4846-A626-1A2ACC163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4F25E-5E9E-4FD6-8819-2D693F824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1AD9B-2EB8-489B-B8F4-D7B856592C85}"/>
              </a:ext>
            </a:extLst>
          </p:cNvPr>
          <p:cNvSpPr>
            <a:spLocks noGrp="1"/>
          </p:cNvSpPr>
          <p:nvPr>
            <p:ph type="dt" sz="half" idx="10"/>
          </p:nvPr>
        </p:nvSpPr>
        <p:spPr/>
        <p:txBody>
          <a:bodyPr/>
          <a:lstStyle/>
          <a:p>
            <a:fld id="{B8885348-6F16-4F55-955B-0F7CF6D639FF}" type="datetime1">
              <a:rPr lang="en-US" smtClean="0"/>
              <a:t>4/21/2020</a:t>
            </a:fld>
            <a:endParaRPr lang="en-US" dirty="0"/>
          </a:p>
        </p:txBody>
      </p:sp>
      <p:sp>
        <p:nvSpPr>
          <p:cNvPr id="6" name="Footer Placeholder 5">
            <a:extLst>
              <a:ext uri="{FF2B5EF4-FFF2-40B4-BE49-F238E27FC236}">
                <a16:creationId xmlns:a16="http://schemas.microsoft.com/office/drawing/2014/main" id="{E27AC649-FDF3-4374-8876-CBC340268238}"/>
              </a:ext>
            </a:extLst>
          </p:cNvPr>
          <p:cNvSpPr>
            <a:spLocks noGrp="1"/>
          </p:cNvSpPr>
          <p:nvPr>
            <p:ph type="ftr" sz="quarter" idx="11"/>
          </p:nvPr>
        </p:nvSpPr>
        <p:spPr/>
        <p:txBody>
          <a:bodyPr/>
          <a:lstStyle/>
          <a:p>
            <a:r>
              <a:rPr lang="en-US" dirty="0"/>
              <a:t>CoSA Partner Briefing - April 22, 2020</a:t>
            </a:r>
          </a:p>
        </p:txBody>
      </p:sp>
      <p:sp>
        <p:nvSpPr>
          <p:cNvPr id="7" name="Slide Number Placeholder 6">
            <a:extLst>
              <a:ext uri="{FF2B5EF4-FFF2-40B4-BE49-F238E27FC236}">
                <a16:creationId xmlns:a16="http://schemas.microsoft.com/office/drawing/2014/main" id="{48EC39F2-DCAF-48BB-AF27-8EDEF20D1C4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421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0210-FF2D-4028-AF56-A603CB38D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3CB9C-660D-43FF-9CC4-54505C6C6A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D8AFFBC-AB26-4FA4-BB7B-1E04BB237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58EE4-7561-44D6-86F4-35C5A23ECE2F}"/>
              </a:ext>
            </a:extLst>
          </p:cNvPr>
          <p:cNvSpPr>
            <a:spLocks noGrp="1"/>
          </p:cNvSpPr>
          <p:nvPr>
            <p:ph type="dt" sz="half" idx="10"/>
          </p:nvPr>
        </p:nvSpPr>
        <p:spPr/>
        <p:txBody>
          <a:bodyPr/>
          <a:lstStyle/>
          <a:p>
            <a:fld id="{A2E133C1-3694-465C-B2F7-FDBC2B5BCECB}" type="datetime1">
              <a:rPr lang="en-US" smtClean="0"/>
              <a:t>4/21/2020</a:t>
            </a:fld>
            <a:endParaRPr lang="en-US" dirty="0"/>
          </a:p>
        </p:txBody>
      </p:sp>
      <p:sp>
        <p:nvSpPr>
          <p:cNvPr id="6" name="Footer Placeholder 5">
            <a:extLst>
              <a:ext uri="{FF2B5EF4-FFF2-40B4-BE49-F238E27FC236}">
                <a16:creationId xmlns:a16="http://schemas.microsoft.com/office/drawing/2014/main" id="{79C8A3CD-AE0E-4192-AA87-03EDC23FA17A}"/>
              </a:ext>
            </a:extLst>
          </p:cNvPr>
          <p:cNvSpPr>
            <a:spLocks noGrp="1"/>
          </p:cNvSpPr>
          <p:nvPr>
            <p:ph type="ftr" sz="quarter" idx="11"/>
          </p:nvPr>
        </p:nvSpPr>
        <p:spPr/>
        <p:txBody>
          <a:bodyPr/>
          <a:lstStyle/>
          <a:p>
            <a:r>
              <a:rPr lang="en-US" dirty="0"/>
              <a:t>CoSA Partner Briefing - April 22, 2020</a:t>
            </a:r>
          </a:p>
        </p:txBody>
      </p:sp>
      <p:sp>
        <p:nvSpPr>
          <p:cNvPr id="7" name="Slide Number Placeholder 6">
            <a:extLst>
              <a:ext uri="{FF2B5EF4-FFF2-40B4-BE49-F238E27FC236}">
                <a16:creationId xmlns:a16="http://schemas.microsoft.com/office/drawing/2014/main" id="{AFDE5C43-70BC-4E18-987C-99862DAD19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9961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DBFD78-AC1D-4054-85DD-ACA041FF27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16BC0-E8DC-4611-9C09-BEB41D17BF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E7DBC-2C20-4167-9F97-0E3425AE6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E3E85F-64BA-4443-B287-033A9E2BE82A}" type="datetime1">
              <a:rPr lang="en-US" smtClean="0"/>
              <a:t>4/21/2020</a:t>
            </a:fld>
            <a:endParaRPr lang="en-US" dirty="0"/>
          </a:p>
        </p:txBody>
      </p:sp>
      <p:sp>
        <p:nvSpPr>
          <p:cNvPr id="5" name="Footer Placeholder 4">
            <a:extLst>
              <a:ext uri="{FF2B5EF4-FFF2-40B4-BE49-F238E27FC236}">
                <a16:creationId xmlns:a16="http://schemas.microsoft.com/office/drawing/2014/main" id="{288AF0A8-FE4A-45BF-8BF3-28BBB1EE25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CoSA Partner Briefing - April 22, 2020</a:t>
            </a:r>
          </a:p>
        </p:txBody>
      </p:sp>
      <p:sp>
        <p:nvSpPr>
          <p:cNvPr id="6" name="Slide Number Placeholder 5">
            <a:extLst>
              <a:ext uri="{FF2B5EF4-FFF2-40B4-BE49-F238E27FC236}">
                <a16:creationId xmlns:a16="http://schemas.microsoft.com/office/drawing/2014/main" id="{2C4F5E65-3835-4AA4-A5D3-47512275C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54363365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atearchivists.org/programs/state-electronic-records-initiative/imls-grant-projects/" TargetMode="Externa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hyperlink" Target="https://www.statearchivists.org/programs/state-electronic-records-initiative/seri-webina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hyperlink" Target="https://www.youtube.com/watch?v=a50B801U0R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3" Type="http://schemas.openxmlformats.org/officeDocument/2006/relationships/hyperlink" Target="http://www.statearchivists.org/" TargetMode="External"/><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user/StateArchivists/" TargetMode="External"/><Relationship Id="rId5" Type="http://schemas.openxmlformats.org/officeDocument/2006/relationships/hyperlink" Target="http://www.facebook.com/CouncilOfStateArchivists" TargetMode="External"/><Relationship Id="rId4" Type="http://schemas.openxmlformats.org/officeDocument/2006/relationships/hyperlink" Target="https://www.statearchivists.org/resource-center/resource-libra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atlas-sys.com/" TargetMode="External"/><Relationship Id="rId3" Type="http://schemas.openxmlformats.org/officeDocument/2006/relationships/image" Target="../media/image19.png"/><Relationship Id="rId7" Type="http://schemas.openxmlformats.org/officeDocument/2006/relationships/image" Target="../media/image7.png"/><Relationship Id="rId12" Type="http://schemas.openxmlformats.org/officeDocument/2006/relationships/image" Target="../media/image25.png"/><Relationship Id="rId17" Type="http://schemas.openxmlformats.org/officeDocument/2006/relationships/image" Target="../media/image28.jpg"/><Relationship Id="rId2" Type="http://schemas.openxmlformats.org/officeDocument/2006/relationships/notesSlide" Target="../notesSlides/notesSlide19.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weareavp.com/" TargetMode="External"/><Relationship Id="rId5" Type="http://schemas.openxmlformats.org/officeDocument/2006/relationships/image" Target="../media/image21.png"/><Relationship Id="rId15" Type="http://schemas.openxmlformats.org/officeDocument/2006/relationships/hyperlink" Target="https://www.thecrowleycompany.com/" TargetMode="External"/><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1.png"/><Relationship Id="rId1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mailto:bteague@statearchivists.org" TargetMode="External"/><Relationship Id="rId4" Type="http://schemas.openxmlformats.org/officeDocument/2006/relationships/hyperlink" Target="mailto:info@statearchivists.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1D4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189620" y="219076"/>
            <a:ext cx="5478379" cy="2495550"/>
          </a:xfrm>
        </p:spPr>
        <p:txBody>
          <a:bodyPr>
            <a:normAutofit/>
          </a:bodyPr>
          <a:lstStyle/>
          <a:p>
            <a:pPr algn="l"/>
            <a:r>
              <a:rPr lang="en-US" sz="3400" dirty="0">
                <a:solidFill>
                  <a:srgbClr val="FFFFFF"/>
                </a:solidFill>
                <a:latin typeface="Calibri" panose="020F0502020204030204" pitchFamily="34" charset="0"/>
                <a:cs typeface="Calibri" panose="020F0502020204030204" pitchFamily="34" charset="0"/>
              </a:rPr>
              <a:t>The Council of State Archivists</a:t>
            </a:r>
            <a:br>
              <a:rPr lang="en-US" sz="3400" dirty="0">
                <a:solidFill>
                  <a:srgbClr val="FFFFFF"/>
                </a:solidFill>
              </a:rPr>
            </a:br>
            <a:br>
              <a:rPr lang="en-US" sz="3400" dirty="0">
                <a:solidFill>
                  <a:srgbClr val="FFFFFF"/>
                </a:solidFill>
              </a:rPr>
            </a:br>
            <a:r>
              <a:rPr lang="en-US" sz="3400" i="1" dirty="0">
                <a:solidFill>
                  <a:srgbClr val="FFFFFF"/>
                </a:solidFill>
              </a:rPr>
              <a:t>The State of State Archives 2020</a:t>
            </a:r>
          </a:p>
        </p:txBody>
      </p:sp>
      <p:sp>
        <p:nvSpPr>
          <p:cNvPr id="3" name="Subtitle 2"/>
          <p:cNvSpPr>
            <a:spLocks noGrp="1"/>
          </p:cNvSpPr>
          <p:nvPr>
            <p:ph type="subTitle" idx="1"/>
          </p:nvPr>
        </p:nvSpPr>
        <p:spPr>
          <a:xfrm>
            <a:off x="5189620" y="2714626"/>
            <a:ext cx="6926180" cy="4048124"/>
          </a:xfrm>
        </p:spPr>
        <p:txBody>
          <a:bodyPr>
            <a:normAutofit/>
          </a:bodyPr>
          <a:lstStyle/>
          <a:p>
            <a:pPr algn="l"/>
            <a:endParaRPr lang="en-US" dirty="0">
              <a:solidFill>
                <a:srgbClr val="FFFFFF"/>
              </a:solidFill>
            </a:endParaRPr>
          </a:p>
          <a:p>
            <a:pPr algn="l"/>
            <a:endParaRPr lang="en-US" dirty="0">
              <a:solidFill>
                <a:srgbClr val="FFFFFF"/>
              </a:solidFill>
            </a:endParaRPr>
          </a:p>
          <a:p>
            <a:pPr algn="l"/>
            <a:r>
              <a:rPr lang="en-US" dirty="0">
                <a:solidFill>
                  <a:srgbClr val="FFFFFF"/>
                </a:solidFill>
              </a:rPr>
              <a:t>Annual Partner Briefing</a:t>
            </a:r>
            <a:endParaRPr lang="en-US" i="1" dirty="0">
              <a:solidFill>
                <a:srgbClr val="FFFFFF"/>
              </a:solidFill>
            </a:endParaRPr>
          </a:p>
          <a:p>
            <a:pPr algn="l"/>
            <a:r>
              <a:rPr lang="en-US" dirty="0">
                <a:solidFill>
                  <a:srgbClr val="FFFFFF"/>
                </a:solidFill>
              </a:rPr>
              <a:t>April 22, 2020</a:t>
            </a:r>
          </a:p>
          <a:p>
            <a:pPr algn="l"/>
            <a:endParaRPr lang="en-US" dirty="0">
              <a:solidFill>
                <a:schemeClr val="bg1"/>
              </a:solidFill>
            </a:endParaRPr>
          </a:p>
          <a:p>
            <a:r>
              <a:rPr lang="en-US" sz="1800" dirty="0">
                <a:solidFill>
                  <a:schemeClr val="bg1"/>
                </a:solidFill>
                <a:cs typeface="Arial" panose="020B0604020202020204" pitchFamily="34" charset="0"/>
              </a:rPr>
              <a:t>Use the chat box at the right of the screen to tell us who you are, where you’re from, and who is participating with you today.</a:t>
            </a:r>
            <a:endParaRPr lang="en-US" sz="1800" dirty="0">
              <a:solidFill>
                <a:schemeClr val="bg1"/>
              </a:solidFill>
            </a:endParaRPr>
          </a:p>
          <a:p>
            <a:r>
              <a:rPr lang="en-US" sz="1800" dirty="0">
                <a:solidFill>
                  <a:schemeClr val="bg1"/>
                </a:solidFill>
                <a:cs typeface="Arial" panose="020B0604020202020204" pitchFamily="34" charset="0"/>
              </a:rPr>
              <a:t>You can connect to the audio portion of today’s webinar through your phone or through VoIP</a:t>
            </a:r>
          </a:p>
          <a:p>
            <a:pPr algn="l"/>
            <a:endParaRPr lang="en-US" dirty="0">
              <a:solidFill>
                <a:schemeClr val="bg1"/>
              </a:solidFill>
            </a:endParaRPr>
          </a:p>
          <a:p>
            <a:pPr algn="l"/>
            <a:endParaRPr lang="en-US" dirty="0">
              <a:solidFill>
                <a:srgbClr val="FFFFFF"/>
              </a:solidFill>
            </a:endParaRPr>
          </a:p>
        </p:txBody>
      </p:sp>
      <p:pic>
        <p:nvPicPr>
          <p:cNvPr id="5" name="Picture 2">
            <a:extLst>
              <a:ext uri="{FF2B5EF4-FFF2-40B4-BE49-F238E27FC236}">
                <a16:creationId xmlns:a16="http://schemas.microsoft.com/office/drawing/2014/main" id="{CD9E1810-0298-EB43-8A8C-519B0F1F0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979" y="2528888"/>
            <a:ext cx="1636059" cy="1777766"/>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36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785EA-3A51-40AF-BD01-16EE19455CE3}"/>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State Electronic Records Initiative (SERI)</a:t>
            </a:r>
            <a:endParaRPr lang="en-US" dirty="0"/>
          </a:p>
        </p:txBody>
      </p:sp>
      <p:sp>
        <p:nvSpPr>
          <p:cNvPr id="3" name="Content Placeholder 2">
            <a:extLst>
              <a:ext uri="{FF2B5EF4-FFF2-40B4-BE49-F238E27FC236}">
                <a16:creationId xmlns:a16="http://schemas.microsoft.com/office/drawing/2014/main" id="{3426C3F8-D2BC-4E7C-90C1-6DA2D5BDCEAF}"/>
              </a:ext>
            </a:extLst>
          </p:cNvPr>
          <p:cNvSpPr>
            <a:spLocks noGrp="1"/>
          </p:cNvSpPr>
          <p:nvPr>
            <p:ph idx="1"/>
          </p:nvPr>
        </p:nvSpPr>
        <p:spPr/>
        <p:txBody>
          <a:bodyPr/>
          <a:lstStyle/>
          <a:p>
            <a:pPr marL="0" indent="0">
              <a:buNone/>
            </a:pPr>
            <a:r>
              <a:rPr lang="en-US" dirty="0">
                <a:solidFill>
                  <a:srgbClr val="C00000"/>
                </a:solidFill>
              </a:rPr>
              <a:t>KEY PROGAMS, 2011- 2017</a:t>
            </a:r>
          </a:p>
          <a:p>
            <a:r>
              <a:rPr lang="en-US" dirty="0"/>
              <a:t>National Historical Publications and Records Commission (NHPRC) – CoSA Resource Center and digital preservation assessment</a:t>
            </a:r>
          </a:p>
          <a:p>
            <a:endParaRPr lang="en-US" dirty="0"/>
          </a:p>
          <a:p>
            <a:r>
              <a:rPr lang="en-US" dirty="0"/>
              <a:t>Institute of Museum and Library Services Laura Bush 21</a:t>
            </a:r>
            <a:r>
              <a:rPr lang="en-US" baseline="30000" dirty="0"/>
              <a:t>st</a:t>
            </a:r>
            <a:r>
              <a:rPr lang="en-US" dirty="0"/>
              <a:t> Century Librarian Program Grant (IMLS) – education and training, digital preservation assessment and program assessment and planning</a:t>
            </a:r>
          </a:p>
          <a:p>
            <a:pPr marL="0" indent="0">
              <a:buNone/>
            </a:pPr>
            <a:endParaRPr lang="en-US" dirty="0"/>
          </a:p>
        </p:txBody>
      </p:sp>
      <p:sp>
        <p:nvSpPr>
          <p:cNvPr id="4" name="Footer Placeholder 3">
            <a:extLst>
              <a:ext uri="{FF2B5EF4-FFF2-40B4-BE49-F238E27FC236}">
                <a16:creationId xmlns:a16="http://schemas.microsoft.com/office/drawing/2014/main" id="{16EF63A3-D555-45C7-A09E-3D3ED2D571A7}"/>
              </a:ext>
            </a:extLst>
          </p:cNvPr>
          <p:cNvSpPr>
            <a:spLocks noGrp="1"/>
          </p:cNvSpPr>
          <p:nvPr>
            <p:ph type="ftr" sz="quarter" idx="11"/>
          </p:nvPr>
        </p:nvSpPr>
        <p:spPr/>
        <p:txBody>
          <a:bodyPr/>
          <a:lstStyle/>
          <a:p>
            <a:r>
              <a:rPr lang="en-US" dirty="0"/>
              <a:t>CoSA Partner Briefing - April 22, 2020</a:t>
            </a:r>
          </a:p>
        </p:txBody>
      </p:sp>
      <p:pic>
        <p:nvPicPr>
          <p:cNvPr id="5" name="Picture 4" descr="A close up of a logo&#10;&#10;Description automatically generated">
            <a:extLst>
              <a:ext uri="{FF2B5EF4-FFF2-40B4-BE49-F238E27FC236}">
                <a16:creationId xmlns:a16="http://schemas.microsoft.com/office/drawing/2014/main" id="{DDCB6FD9-DB0A-4D13-8876-63AFE77CBCAE}"/>
              </a:ext>
            </a:extLst>
          </p:cNvPr>
          <p:cNvPicPr>
            <a:picLocks noChangeAspect="1"/>
          </p:cNvPicPr>
          <p:nvPr/>
        </p:nvPicPr>
        <p:blipFill>
          <a:blip r:embed="rId2"/>
          <a:stretch>
            <a:fillRect/>
          </a:stretch>
        </p:blipFill>
        <p:spPr>
          <a:xfrm>
            <a:off x="1046236" y="5414620"/>
            <a:ext cx="1905000" cy="857250"/>
          </a:xfrm>
          <a:prstGeom prst="rect">
            <a:avLst/>
          </a:prstGeom>
        </p:spPr>
      </p:pic>
      <p:pic>
        <p:nvPicPr>
          <p:cNvPr id="6" name="Picture 7">
            <a:extLst>
              <a:ext uri="{FF2B5EF4-FFF2-40B4-BE49-F238E27FC236}">
                <a16:creationId xmlns:a16="http://schemas.microsoft.com/office/drawing/2014/main" id="{5E1E66CF-383C-4D07-8C99-A5DF9A501D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5685" y="5767225"/>
            <a:ext cx="1987767" cy="56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D413A956-547F-4896-9A2D-E751E212577D}"/>
              </a:ext>
            </a:extLst>
          </p:cNvPr>
          <p:cNvPicPr>
            <a:picLocks noChangeAspect="1"/>
          </p:cNvPicPr>
          <p:nvPr/>
        </p:nvPicPr>
        <p:blipFill>
          <a:blip r:embed="rId4"/>
          <a:stretch>
            <a:fillRect/>
          </a:stretch>
        </p:blipFill>
        <p:spPr>
          <a:xfrm>
            <a:off x="10579541" y="5414620"/>
            <a:ext cx="774259" cy="841321"/>
          </a:xfrm>
          <a:prstGeom prst="rect">
            <a:avLst/>
          </a:prstGeom>
        </p:spPr>
      </p:pic>
      <p:cxnSp>
        <p:nvCxnSpPr>
          <p:cNvPr id="8" name="Straight Connector 7">
            <a:extLst>
              <a:ext uri="{FF2B5EF4-FFF2-40B4-BE49-F238E27FC236}">
                <a16:creationId xmlns:a16="http://schemas.microsoft.com/office/drawing/2014/main" id="{BFCB1E5D-9CF6-4116-B93B-250AA743E39E}"/>
              </a:ext>
            </a:extLst>
          </p:cNvPr>
          <p:cNvCxnSpPr/>
          <p:nvPr/>
        </p:nvCxnSpPr>
        <p:spPr>
          <a:xfrm>
            <a:off x="838200"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37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a:xfrm>
            <a:off x="838200" y="355500"/>
            <a:ext cx="10515600" cy="1325563"/>
          </a:xfrm>
        </p:spPr>
        <p:txBody>
          <a:bodyPr/>
          <a:lstStyle/>
          <a:p>
            <a:r>
              <a:rPr lang="en-US" dirty="0">
                <a:solidFill>
                  <a:srgbClr val="002060"/>
                </a:solidFill>
                <a:latin typeface="Calibri" panose="020F0502020204030204" pitchFamily="34" charset="0"/>
                <a:cs typeface="Calibri" panose="020F0502020204030204" pitchFamily="34" charset="0"/>
              </a:rPr>
              <a:t>SERI Assessment and Planning</a:t>
            </a:r>
          </a:p>
        </p:txBody>
      </p:sp>
      <p:sp>
        <p:nvSpPr>
          <p:cNvPr id="3" name="Content Placeholder 2">
            <a:extLst>
              <a:ext uri="{FF2B5EF4-FFF2-40B4-BE49-F238E27FC236}">
                <a16:creationId xmlns:a16="http://schemas.microsoft.com/office/drawing/2014/main" id="{B271274B-90A1-4562-A988-D8B290B9FFEB}"/>
              </a:ext>
            </a:extLst>
          </p:cNvPr>
          <p:cNvSpPr>
            <a:spLocks noGrp="1"/>
          </p:cNvSpPr>
          <p:nvPr>
            <p:ph sz="half" idx="1"/>
          </p:nvPr>
        </p:nvSpPr>
        <p:spPr>
          <a:xfrm>
            <a:off x="914400" y="1545908"/>
            <a:ext cx="6092188" cy="4351338"/>
          </a:xfrm>
        </p:spPr>
        <p:txBody>
          <a:bodyPr>
            <a:normAutofit/>
          </a:bodyPr>
          <a:lstStyle/>
          <a:p>
            <a:r>
              <a:rPr lang="en-US" dirty="0"/>
              <a:t>State governments are in danger of losing important digital information that can never be retrieved, putting our nation and its identity at risk.</a:t>
            </a:r>
          </a:p>
          <a:p>
            <a:endParaRPr lang="en-US" dirty="0"/>
          </a:p>
          <a:p>
            <a:r>
              <a:rPr lang="en-US" dirty="0"/>
              <a:t>CoSA’s efforts have resulted in demonstrable, incremental improvements in electronic records management and digital preservation.</a:t>
            </a:r>
          </a:p>
          <a:p>
            <a:pPr marL="457200" lvl="1" indent="0">
              <a:buNone/>
            </a:pPr>
            <a:endParaRPr lang="en-US" dirty="0"/>
          </a:p>
        </p:txBody>
      </p:sp>
      <p:sp>
        <p:nvSpPr>
          <p:cNvPr id="4" name="Footer Placeholder 3">
            <a:extLst>
              <a:ext uri="{FF2B5EF4-FFF2-40B4-BE49-F238E27FC236}">
                <a16:creationId xmlns:a16="http://schemas.microsoft.com/office/drawing/2014/main" id="{B2DB1C8D-377B-4946-83D8-B03490F5A1DC}"/>
              </a:ext>
            </a:extLst>
          </p:cNvPr>
          <p:cNvSpPr>
            <a:spLocks noGrp="1"/>
          </p:cNvSpPr>
          <p:nvPr>
            <p:ph type="ftr" sz="quarter" idx="11"/>
          </p:nvPr>
        </p:nvSpPr>
        <p:spPr/>
        <p:txBody>
          <a:bodyPr/>
          <a:lstStyle/>
          <a:p>
            <a:r>
              <a:rPr lang="en-US" dirty="0"/>
              <a:t>CoSA Partner Briefing - April 22, 2020</a:t>
            </a:r>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2"/>
          <a:stretch>
            <a:fillRect/>
          </a:stretch>
        </p:blipFill>
        <p:spPr>
          <a:xfrm>
            <a:off x="10483785" y="5217853"/>
            <a:ext cx="774259" cy="841321"/>
          </a:xfrm>
          <a:prstGeom prst="rect">
            <a:avLst/>
          </a:prstGeom>
        </p:spPr>
      </p:pic>
      <p:pic>
        <p:nvPicPr>
          <p:cNvPr id="8" name="Picture 7" descr="A close up of a logo&#10;&#10;Description automatically generated">
            <a:extLst>
              <a:ext uri="{FF2B5EF4-FFF2-40B4-BE49-F238E27FC236}">
                <a16:creationId xmlns:a16="http://schemas.microsoft.com/office/drawing/2014/main" id="{5B904F5A-95CF-4420-9351-254B1431A269}"/>
              </a:ext>
            </a:extLst>
          </p:cNvPr>
          <p:cNvPicPr>
            <a:picLocks noChangeAspect="1"/>
          </p:cNvPicPr>
          <p:nvPr/>
        </p:nvPicPr>
        <p:blipFill>
          <a:blip r:embed="rId3"/>
          <a:stretch>
            <a:fillRect/>
          </a:stretch>
        </p:blipFill>
        <p:spPr>
          <a:xfrm>
            <a:off x="683153" y="5747385"/>
            <a:ext cx="1905000" cy="857250"/>
          </a:xfrm>
          <a:prstGeom prst="rect">
            <a:avLst/>
          </a:prstGeom>
        </p:spPr>
      </p:pic>
      <p:pic>
        <p:nvPicPr>
          <p:cNvPr id="9" name="Content Placeholder 8" descr="A close up of a piece of paper&#10;&#10;Description generated with high confidence">
            <a:extLst>
              <a:ext uri="{FF2B5EF4-FFF2-40B4-BE49-F238E27FC236}">
                <a16:creationId xmlns:a16="http://schemas.microsoft.com/office/drawing/2014/main" id="{B2D4DEC3-3C38-4252-9A47-397F3045E29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09510" y="1825625"/>
            <a:ext cx="2974274" cy="3203575"/>
          </a:xfrm>
          <a:prstGeom prst="rect">
            <a:avLst/>
          </a:prstGeom>
        </p:spPr>
      </p:pic>
    </p:spTree>
    <p:extLst>
      <p:ext uri="{BB962C8B-B14F-4D97-AF65-F5344CB8AC3E}">
        <p14:creationId xmlns:p14="http://schemas.microsoft.com/office/powerpoint/2010/main" val="99367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State Electronic Records Initiative (SERI)</a:t>
            </a:r>
          </a:p>
        </p:txBody>
      </p:sp>
      <p:graphicFrame>
        <p:nvGraphicFramePr>
          <p:cNvPr id="17" name="Content Placeholder 16">
            <a:extLst>
              <a:ext uri="{FF2B5EF4-FFF2-40B4-BE49-F238E27FC236}">
                <a16:creationId xmlns:a16="http://schemas.microsoft.com/office/drawing/2014/main" id="{CF351D9F-2ABB-4653-9270-1CB55B1DD592}"/>
              </a:ext>
            </a:extLst>
          </p:cNvPr>
          <p:cNvGraphicFramePr>
            <a:graphicFrameLocks noGrp="1"/>
          </p:cNvGraphicFramePr>
          <p:nvPr>
            <p:ph idx="1"/>
            <p:extLst>
              <p:ext uri="{D42A27DB-BD31-4B8C-83A1-F6EECF244321}">
                <p14:modId xmlns:p14="http://schemas.microsoft.com/office/powerpoint/2010/main" val="2192994576"/>
              </p:ext>
            </p:extLst>
          </p:nvPr>
        </p:nvGraphicFramePr>
        <p:xfrm>
          <a:off x="933956" y="1562104"/>
          <a:ext cx="9286371" cy="4853940"/>
        </p:xfrm>
        <a:graphic>
          <a:graphicData uri="http://schemas.openxmlformats.org/drawingml/2006/table">
            <a:tbl>
              <a:tblPr firstRow="1" firstCol="1" bandRow="1">
                <a:tableStyleId>{5C22544A-7EE6-4342-B048-85BDC9FD1C3A}</a:tableStyleId>
              </a:tblPr>
              <a:tblGrid>
                <a:gridCol w="4152394">
                  <a:extLst>
                    <a:ext uri="{9D8B030D-6E8A-4147-A177-3AD203B41FA5}">
                      <a16:colId xmlns:a16="http://schemas.microsoft.com/office/drawing/2014/main" val="1186970235"/>
                    </a:ext>
                  </a:extLst>
                </a:gridCol>
                <a:gridCol w="1396075">
                  <a:extLst>
                    <a:ext uri="{9D8B030D-6E8A-4147-A177-3AD203B41FA5}">
                      <a16:colId xmlns:a16="http://schemas.microsoft.com/office/drawing/2014/main" val="2566452920"/>
                    </a:ext>
                  </a:extLst>
                </a:gridCol>
                <a:gridCol w="1181346">
                  <a:extLst>
                    <a:ext uri="{9D8B030D-6E8A-4147-A177-3AD203B41FA5}">
                      <a16:colId xmlns:a16="http://schemas.microsoft.com/office/drawing/2014/main" val="2071644117"/>
                    </a:ext>
                  </a:extLst>
                </a:gridCol>
                <a:gridCol w="1071373">
                  <a:extLst>
                    <a:ext uri="{9D8B030D-6E8A-4147-A177-3AD203B41FA5}">
                      <a16:colId xmlns:a16="http://schemas.microsoft.com/office/drawing/2014/main" val="1293756974"/>
                    </a:ext>
                  </a:extLst>
                </a:gridCol>
                <a:gridCol w="1485183">
                  <a:extLst>
                    <a:ext uri="{9D8B030D-6E8A-4147-A177-3AD203B41FA5}">
                      <a16:colId xmlns:a16="http://schemas.microsoft.com/office/drawing/2014/main" val="53981417"/>
                    </a:ext>
                  </a:extLst>
                </a:gridCol>
              </a:tblGrid>
              <a:tr h="695178">
                <a:tc>
                  <a:txBody>
                    <a:bodyPr/>
                    <a:lstStyle/>
                    <a:p>
                      <a:pPr marL="0" marR="0">
                        <a:lnSpc>
                          <a:spcPct val="115000"/>
                        </a:lnSpc>
                        <a:spcBef>
                          <a:spcPts val="0"/>
                        </a:spcBef>
                        <a:spcAft>
                          <a:spcPts val="0"/>
                        </a:spcAft>
                      </a:pPr>
                      <a:r>
                        <a:rPr lang="en-US" sz="1800" dirty="0">
                          <a:effectLst/>
                        </a:rPr>
                        <a:t>Category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tc gridSpan="2">
                  <a:txBody>
                    <a:bodyPr/>
                    <a:lstStyle/>
                    <a:p>
                      <a:pPr marL="0" marR="0" algn="ctr">
                        <a:lnSpc>
                          <a:spcPct val="115000"/>
                        </a:lnSpc>
                        <a:spcBef>
                          <a:spcPts val="0"/>
                        </a:spcBef>
                        <a:spcAft>
                          <a:spcPts val="0"/>
                        </a:spcAft>
                      </a:pPr>
                      <a:r>
                        <a:rPr lang="en-US" sz="1800" dirty="0">
                          <a:effectLst/>
                        </a:rPr>
                        <a:t>Number of </a:t>
                      </a:r>
                      <a:br>
                        <a:rPr lang="en-US" sz="1800" dirty="0">
                          <a:effectLst/>
                        </a:rPr>
                      </a:br>
                      <a:r>
                        <a:rPr lang="en-US" sz="1800" dirty="0">
                          <a:effectLst/>
                        </a:rPr>
                        <a:t>State Archives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tc hMerge="1">
                  <a:txBody>
                    <a:bodyPr/>
                    <a:lstStyle/>
                    <a:p>
                      <a:endParaRPr lang="en-US"/>
                    </a:p>
                  </a:txBody>
                  <a:tcPr/>
                </a:tc>
                <a:tc gridSpan="2">
                  <a:txBody>
                    <a:bodyPr/>
                    <a:lstStyle/>
                    <a:p>
                      <a:pPr marL="0" marR="0" algn="ctr">
                        <a:lnSpc>
                          <a:spcPct val="115000"/>
                        </a:lnSpc>
                        <a:spcBef>
                          <a:spcPts val="0"/>
                        </a:spcBef>
                        <a:spcAft>
                          <a:spcPts val="0"/>
                        </a:spcAft>
                      </a:pPr>
                      <a:r>
                        <a:rPr lang="en-US" sz="1800" dirty="0">
                          <a:effectLst/>
                        </a:rPr>
                        <a:t>Percentage </a:t>
                      </a:r>
                      <a:br>
                        <a:rPr lang="en-US" sz="1800" dirty="0">
                          <a:effectLst/>
                        </a:rPr>
                      </a:br>
                      <a:r>
                        <a:rPr lang="en-US" sz="1800" dirty="0">
                          <a:effectLst/>
                        </a:rPr>
                        <a:t>of Total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tc hMerge="1">
                  <a:txBody>
                    <a:bodyPr/>
                    <a:lstStyle/>
                    <a:p>
                      <a:endParaRPr lang="en-US"/>
                    </a:p>
                  </a:txBody>
                  <a:tcPr/>
                </a:tc>
                <a:extLst>
                  <a:ext uri="{0D108BD9-81ED-4DB2-BD59-A6C34878D82A}">
                    <a16:rowId xmlns:a16="http://schemas.microsoft.com/office/drawing/2014/main" val="3909637576"/>
                  </a:ext>
                </a:extLst>
              </a:tr>
              <a:tr h="695178">
                <a:tc>
                  <a:txBody>
                    <a:bodyPr/>
                    <a:lstStyle/>
                    <a:p>
                      <a:pPr marL="0" marR="0">
                        <a:lnSpc>
                          <a:spcPct val="115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tc>
                  <a:txBody>
                    <a:bodyPr/>
                    <a:lstStyle/>
                    <a:p>
                      <a:pPr marL="0" marR="0" algn="ctr">
                        <a:lnSpc>
                          <a:spcPct val="115000"/>
                        </a:lnSpc>
                        <a:spcBef>
                          <a:spcPts val="0"/>
                        </a:spcBef>
                        <a:spcAft>
                          <a:spcPts val="0"/>
                        </a:spcAft>
                      </a:pPr>
                      <a:r>
                        <a:rPr lang="en-US" sz="1800" dirty="0">
                          <a:effectLst/>
                        </a:rPr>
                        <a:t>2011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tc>
                  <a:txBody>
                    <a:bodyPr/>
                    <a:lstStyle/>
                    <a:p>
                      <a:pPr marL="0" marR="0" algn="ctr">
                        <a:lnSpc>
                          <a:spcPct val="115000"/>
                        </a:lnSpc>
                        <a:spcBef>
                          <a:spcPts val="0"/>
                        </a:spcBef>
                        <a:spcAft>
                          <a:spcPts val="0"/>
                        </a:spcAft>
                      </a:pPr>
                      <a:r>
                        <a:rPr lang="en-US" sz="1800" dirty="0">
                          <a:effectLst/>
                        </a:rPr>
                        <a:t>2017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tc>
                  <a:txBody>
                    <a:bodyPr/>
                    <a:lstStyle/>
                    <a:p>
                      <a:pPr marL="0" marR="0" algn="ctr">
                        <a:lnSpc>
                          <a:spcPct val="115000"/>
                        </a:lnSpc>
                        <a:spcBef>
                          <a:spcPts val="0"/>
                        </a:spcBef>
                        <a:spcAft>
                          <a:spcPts val="0"/>
                        </a:spcAft>
                      </a:pPr>
                      <a:r>
                        <a:rPr lang="en-US" sz="1800" dirty="0">
                          <a:effectLst/>
                        </a:rPr>
                        <a:t>2011 (n=54)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tc>
                  <a:txBody>
                    <a:bodyPr/>
                    <a:lstStyle/>
                    <a:p>
                      <a:pPr marL="0" marR="0" algn="ctr">
                        <a:lnSpc>
                          <a:spcPct val="115000"/>
                        </a:lnSpc>
                        <a:spcBef>
                          <a:spcPts val="0"/>
                        </a:spcBef>
                        <a:spcAft>
                          <a:spcPts val="0"/>
                        </a:spcAft>
                      </a:pPr>
                      <a:r>
                        <a:rPr lang="en-US" sz="1800" dirty="0">
                          <a:effectLst/>
                        </a:rPr>
                        <a:t>2017</a:t>
                      </a:r>
                    </a:p>
                    <a:p>
                      <a:pPr marL="0" marR="0" algn="ctr">
                        <a:lnSpc>
                          <a:spcPct val="115000"/>
                        </a:lnSpc>
                        <a:spcBef>
                          <a:spcPts val="0"/>
                        </a:spcBef>
                        <a:spcAft>
                          <a:spcPts val="0"/>
                        </a:spcAft>
                      </a:pPr>
                      <a:r>
                        <a:rPr lang="en-US" sz="1800" dirty="0">
                          <a:effectLst/>
                        </a:rPr>
                        <a:t>(n=56)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nchor="b"/>
                </a:tc>
                <a:extLst>
                  <a:ext uri="{0D108BD9-81ED-4DB2-BD59-A6C34878D82A}">
                    <a16:rowId xmlns:a16="http://schemas.microsoft.com/office/drawing/2014/main" val="2230663499"/>
                  </a:ext>
                </a:extLst>
              </a:tr>
              <a:tr h="695178">
                <a:tc>
                  <a:txBody>
                    <a:bodyPr/>
                    <a:lstStyle/>
                    <a:p>
                      <a:pPr marL="212725" marR="0" indent="-212725">
                        <a:lnSpc>
                          <a:spcPct val="115000"/>
                        </a:lnSpc>
                        <a:spcBef>
                          <a:spcPts val="0"/>
                        </a:spcBef>
                        <a:spcAft>
                          <a:spcPts val="0"/>
                        </a:spcAft>
                      </a:pPr>
                      <a:r>
                        <a:rPr lang="en-US" sz="1800" dirty="0">
                          <a:effectLst/>
                        </a:rPr>
                        <a:t>A: Have an electronic records program that addresses all stages of the life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extLst>
                  <a:ext uri="{0D108BD9-81ED-4DB2-BD59-A6C34878D82A}">
                    <a16:rowId xmlns:a16="http://schemas.microsoft.com/office/drawing/2014/main" val="1621726729"/>
                  </a:ext>
                </a:extLst>
              </a:tr>
              <a:tr h="1006766">
                <a:tc>
                  <a:txBody>
                    <a:bodyPr/>
                    <a:lstStyle/>
                    <a:p>
                      <a:pPr marL="212725" marR="0" indent="-212725">
                        <a:lnSpc>
                          <a:spcPct val="115000"/>
                        </a:lnSpc>
                        <a:spcBef>
                          <a:spcPts val="0"/>
                        </a:spcBef>
                        <a:spcAft>
                          <a:spcPts val="0"/>
                        </a:spcAft>
                      </a:pPr>
                      <a:r>
                        <a:rPr lang="en-US" sz="1800" dirty="0">
                          <a:effectLst/>
                        </a:rPr>
                        <a:t>B: Have an electronic records program, but it does not address all stages of the life cycle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38%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extLst>
                  <a:ext uri="{0D108BD9-81ED-4DB2-BD59-A6C34878D82A}">
                    <a16:rowId xmlns:a16="http://schemas.microsoft.com/office/drawing/2014/main" val="2799924902"/>
                  </a:ext>
                </a:extLst>
              </a:tr>
              <a:tr h="1006766">
                <a:tc>
                  <a:txBody>
                    <a:bodyPr/>
                    <a:lstStyle/>
                    <a:p>
                      <a:pPr marL="212725" marR="0" indent="-212725">
                        <a:lnSpc>
                          <a:spcPct val="115000"/>
                        </a:lnSpc>
                        <a:spcBef>
                          <a:spcPts val="0"/>
                        </a:spcBef>
                        <a:spcAft>
                          <a:spcPts val="0"/>
                        </a:spcAft>
                      </a:pPr>
                      <a:r>
                        <a:rPr lang="en-US" sz="1800" dirty="0">
                          <a:effectLst/>
                        </a:rPr>
                        <a:t>C: Have started an electronic records program, but little or nothing has been implemented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extLst>
                  <a:ext uri="{0D108BD9-81ED-4DB2-BD59-A6C34878D82A}">
                    <a16:rowId xmlns:a16="http://schemas.microsoft.com/office/drawing/2014/main" val="4045499910"/>
                  </a:ext>
                </a:extLst>
              </a:tr>
              <a:tr h="695178">
                <a:tc>
                  <a:txBody>
                    <a:bodyPr/>
                    <a:lstStyle/>
                    <a:p>
                      <a:pPr marL="212725" marR="0" indent="-212725">
                        <a:lnSpc>
                          <a:spcPct val="115000"/>
                        </a:lnSpc>
                        <a:spcBef>
                          <a:spcPts val="0"/>
                        </a:spcBef>
                        <a:spcAft>
                          <a:spcPts val="0"/>
                        </a:spcAft>
                      </a:pPr>
                      <a:r>
                        <a:rPr lang="en-US" sz="1800" dirty="0">
                          <a:effectLst/>
                        </a:rPr>
                        <a:t>D: Have not yet begun tackling electronic records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13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5</a:t>
                      </a:r>
                    </a:p>
                    <a:p>
                      <a:pPr marL="0" marR="0">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tc>
                  <a:txBody>
                    <a:bodyPr/>
                    <a:lstStyle/>
                    <a:p>
                      <a:pPr marL="0" marR="0" algn="ctr">
                        <a:lnSpc>
                          <a:spcPct val="115000"/>
                        </a:lnSpc>
                        <a:spcBef>
                          <a:spcPts val="0"/>
                        </a:spcBef>
                        <a:spcAft>
                          <a:spcPts val="0"/>
                        </a:spcAft>
                      </a:pPr>
                      <a:r>
                        <a:rPr lang="en-US" sz="1800" dirty="0">
                          <a:effectLst/>
                        </a:rPr>
                        <a:t>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a:tc>
                <a:extLst>
                  <a:ext uri="{0D108BD9-81ED-4DB2-BD59-A6C34878D82A}">
                    <a16:rowId xmlns:a16="http://schemas.microsoft.com/office/drawing/2014/main" val="361079509"/>
                  </a:ext>
                </a:extLst>
              </a:tr>
            </a:tbl>
          </a:graphicData>
        </a:graphic>
      </p:graphicFrame>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2"/>
          <a:stretch>
            <a:fillRect/>
          </a:stretch>
        </p:blipFill>
        <p:spPr>
          <a:xfrm>
            <a:off x="10483785" y="5217853"/>
            <a:ext cx="774259" cy="841321"/>
          </a:xfrm>
          <a:prstGeom prst="rect">
            <a:avLst/>
          </a:prstGeom>
        </p:spPr>
      </p:pic>
      <p:sp>
        <p:nvSpPr>
          <p:cNvPr id="4" name="Footer Placeholder 3">
            <a:extLst>
              <a:ext uri="{FF2B5EF4-FFF2-40B4-BE49-F238E27FC236}">
                <a16:creationId xmlns:a16="http://schemas.microsoft.com/office/drawing/2014/main" id="{B2DB1C8D-377B-4946-83D8-B03490F5A1DC}"/>
              </a:ext>
            </a:extLst>
          </p:cNvPr>
          <p:cNvSpPr>
            <a:spLocks noGrp="1"/>
          </p:cNvSpPr>
          <p:nvPr>
            <p:ph type="ftr" sz="quarter" idx="11"/>
          </p:nvPr>
        </p:nvSpPr>
        <p:spPr>
          <a:xfrm>
            <a:off x="4038600" y="6356350"/>
            <a:ext cx="4114800" cy="365125"/>
          </a:xfrm>
        </p:spPr>
        <p:txBody>
          <a:bodyPr/>
          <a:lstStyle/>
          <a:p>
            <a:r>
              <a:rPr lang="en-US" dirty="0"/>
              <a:t>CoSA Partner Briefing - April 22, 2020</a:t>
            </a:r>
          </a:p>
        </p:txBody>
      </p:sp>
    </p:spTree>
    <p:extLst>
      <p:ext uri="{BB962C8B-B14F-4D97-AF65-F5344CB8AC3E}">
        <p14:creationId xmlns:p14="http://schemas.microsoft.com/office/powerpoint/2010/main" val="209695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a:t>
            </a:r>
          </a:p>
        </p:txBody>
      </p:sp>
      <p:sp>
        <p:nvSpPr>
          <p:cNvPr id="3" name="Content Placeholder 2">
            <a:extLst>
              <a:ext uri="{FF2B5EF4-FFF2-40B4-BE49-F238E27FC236}">
                <a16:creationId xmlns:a16="http://schemas.microsoft.com/office/drawing/2014/main" id="{B271274B-90A1-4562-A988-D8B290B9FFEB}"/>
              </a:ext>
            </a:extLst>
          </p:cNvPr>
          <p:cNvSpPr>
            <a:spLocks noGrp="1"/>
          </p:cNvSpPr>
          <p:nvPr>
            <p:ph idx="1"/>
          </p:nvPr>
        </p:nvSpPr>
        <p:spPr>
          <a:xfrm>
            <a:off x="838200" y="1803738"/>
            <a:ext cx="10515600" cy="4229977"/>
          </a:xfrm>
        </p:spPr>
        <p:txBody>
          <a:bodyPr>
            <a:normAutofit/>
          </a:bodyPr>
          <a:lstStyle/>
          <a:p>
            <a:pPr marL="0" indent="0">
              <a:buNone/>
            </a:pPr>
            <a:r>
              <a:rPr lang="en-US" dirty="0">
                <a:latin typeface="Calibri" panose="020F0502020204030204" pitchFamily="34" charset="0"/>
                <a:cs typeface="Calibri" panose="020F0502020204030204" pitchFamily="34" charset="0"/>
              </a:rPr>
              <a:t>Institute of Museum and Library Services (IMLS)</a:t>
            </a:r>
          </a:p>
          <a:p>
            <a:pPr marL="0" indent="0">
              <a:buNone/>
            </a:pPr>
            <a:r>
              <a:rPr lang="en-US" dirty="0">
                <a:latin typeface="Calibri" panose="020F0502020204030204" pitchFamily="34" charset="0"/>
                <a:cs typeface="Calibri" panose="020F0502020204030204" pitchFamily="34" charset="0"/>
              </a:rPr>
              <a:t>National Leadership Grant Project</a:t>
            </a: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Implementing ACCESS (Archives Collaborating and Cooperating with External Strategic Stakeholders) – Guiding the Creation, Preservation, and Use of Electronic Records</a:t>
            </a:r>
          </a:p>
          <a:p>
            <a:pPr marL="457200" lvl="1" indent="0">
              <a:buNone/>
            </a:pPr>
            <a:endParaRPr lang="en-US" dirty="0"/>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2"/>
          <a:stretch>
            <a:fillRect/>
          </a:stretch>
        </p:blipFill>
        <p:spPr>
          <a:xfrm>
            <a:off x="10483785" y="5217853"/>
            <a:ext cx="774259" cy="841321"/>
          </a:xfrm>
          <a:prstGeom prst="rect">
            <a:avLst/>
          </a:prstGeom>
        </p:spPr>
      </p:pic>
      <p:sp>
        <p:nvSpPr>
          <p:cNvPr id="4" name="Footer Placeholder 3">
            <a:extLst>
              <a:ext uri="{FF2B5EF4-FFF2-40B4-BE49-F238E27FC236}">
                <a16:creationId xmlns:a16="http://schemas.microsoft.com/office/drawing/2014/main" id="{B2DB1C8D-377B-4946-83D8-B03490F5A1DC}"/>
              </a:ext>
            </a:extLst>
          </p:cNvPr>
          <p:cNvSpPr>
            <a:spLocks noGrp="1"/>
          </p:cNvSpPr>
          <p:nvPr>
            <p:ph type="ftr" sz="quarter" idx="11"/>
          </p:nvPr>
        </p:nvSpPr>
        <p:spPr/>
        <p:txBody>
          <a:bodyPr/>
          <a:lstStyle/>
          <a:p>
            <a:r>
              <a:rPr lang="en-US" dirty="0"/>
              <a:t>CoSA Partner Briefing - April 22, 2020</a:t>
            </a:r>
          </a:p>
        </p:txBody>
      </p:sp>
      <p:pic>
        <p:nvPicPr>
          <p:cNvPr id="8" name="Picture 7" descr="A close up of a logo&#10;&#10;Description automatically generated">
            <a:extLst>
              <a:ext uri="{FF2B5EF4-FFF2-40B4-BE49-F238E27FC236}">
                <a16:creationId xmlns:a16="http://schemas.microsoft.com/office/drawing/2014/main" id="{5B904F5A-95CF-4420-9351-254B1431A269}"/>
              </a:ext>
            </a:extLst>
          </p:cNvPr>
          <p:cNvPicPr>
            <a:picLocks noChangeAspect="1"/>
          </p:cNvPicPr>
          <p:nvPr/>
        </p:nvPicPr>
        <p:blipFill>
          <a:blip r:embed="rId3"/>
          <a:stretch>
            <a:fillRect/>
          </a:stretch>
        </p:blipFill>
        <p:spPr>
          <a:xfrm>
            <a:off x="552250" y="5337783"/>
            <a:ext cx="1905000" cy="857250"/>
          </a:xfrm>
          <a:prstGeom prst="rect">
            <a:avLst/>
          </a:prstGeom>
        </p:spPr>
      </p:pic>
    </p:spTree>
    <p:extLst>
      <p:ext uri="{BB962C8B-B14F-4D97-AF65-F5344CB8AC3E}">
        <p14:creationId xmlns:p14="http://schemas.microsoft.com/office/powerpoint/2010/main" val="102291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a:t>
            </a:r>
          </a:p>
        </p:txBody>
      </p:sp>
      <p:sp>
        <p:nvSpPr>
          <p:cNvPr id="3" name="Content Placeholder 2">
            <a:extLst>
              <a:ext uri="{FF2B5EF4-FFF2-40B4-BE49-F238E27FC236}">
                <a16:creationId xmlns:a16="http://schemas.microsoft.com/office/drawing/2014/main" id="{B271274B-90A1-4562-A988-D8B290B9FFEB}"/>
              </a:ext>
            </a:extLst>
          </p:cNvPr>
          <p:cNvSpPr>
            <a:spLocks noGrp="1"/>
          </p:cNvSpPr>
          <p:nvPr>
            <p:ph idx="1"/>
          </p:nvPr>
        </p:nvSpPr>
        <p:spPr>
          <a:xfrm>
            <a:off x="838200" y="1803738"/>
            <a:ext cx="10515600" cy="4229977"/>
          </a:xfrm>
        </p:spPr>
        <p:txBody>
          <a:bodyPr>
            <a:normAutofit/>
          </a:bodyPr>
          <a:lstStyle/>
          <a:p>
            <a:r>
              <a:rPr lang="en-US" dirty="0">
                <a:latin typeface="Calibri" panose="020F0502020204030204" pitchFamily="34" charset="0"/>
                <a:cs typeface="Calibri" panose="020F0502020204030204" pitchFamily="34" charset="0"/>
              </a:rPr>
              <a:t>Improving creation, management, preservation, and use of permanent state government digital records by:</a:t>
            </a:r>
          </a:p>
          <a:p>
            <a:pPr marL="0" indent="0">
              <a:buNone/>
            </a:pPr>
            <a:endParaRPr lang="en-US"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Forming strategic partnerships</a:t>
            </a:r>
          </a:p>
          <a:p>
            <a:pPr lvl="1"/>
            <a:endParaRPr lang="en-US" sz="2800" dirty="0">
              <a:latin typeface="Calibri" panose="020F0502020204030204" pitchFamily="34" charset="0"/>
              <a:cs typeface="Calibri" panose="020F0502020204030204" pitchFamily="34" charset="0"/>
            </a:endParaRPr>
          </a:p>
          <a:p>
            <a:pPr lvl="1"/>
            <a:r>
              <a:rPr lang="en-US" sz="2800" dirty="0">
                <a:latin typeface="Calibri" panose="020F0502020204030204" pitchFamily="34" charset="0"/>
                <a:cs typeface="Calibri" panose="020F0502020204030204" pitchFamily="34" charset="0"/>
              </a:rPr>
              <a:t>Gathering or creating and sharing best practices, standards, and guidance materials with partners and with our members</a:t>
            </a:r>
          </a:p>
          <a:p>
            <a:pPr marL="457200" lvl="1" indent="0">
              <a:buNone/>
            </a:pPr>
            <a:endParaRPr lang="en-US" dirty="0"/>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2"/>
          <a:stretch>
            <a:fillRect/>
          </a:stretch>
        </p:blipFill>
        <p:spPr>
          <a:xfrm>
            <a:off x="10483785" y="5353711"/>
            <a:ext cx="774259" cy="841321"/>
          </a:xfrm>
          <a:prstGeom prst="rect">
            <a:avLst/>
          </a:prstGeom>
        </p:spPr>
      </p:pic>
      <p:sp>
        <p:nvSpPr>
          <p:cNvPr id="4" name="Footer Placeholder 3">
            <a:extLst>
              <a:ext uri="{FF2B5EF4-FFF2-40B4-BE49-F238E27FC236}">
                <a16:creationId xmlns:a16="http://schemas.microsoft.com/office/drawing/2014/main" id="{B2DB1C8D-377B-4946-83D8-B03490F5A1DC}"/>
              </a:ext>
            </a:extLst>
          </p:cNvPr>
          <p:cNvSpPr>
            <a:spLocks noGrp="1"/>
          </p:cNvSpPr>
          <p:nvPr>
            <p:ph type="ftr" sz="quarter" idx="11"/>
          </p:nvPr>
        </p:nvSpPr>
        <p:spPr/>
        <p:txBody>
          <a:bodyPr/>
          <a:lstStyle/>
          <a:p>
            <a:r>
              <a:rPr lang="en-US" dirty="0"/>
              <a:t>CoSA Partner Briefing - April 22, 2020</a:t>
            </a:r>
          </a:p>
        </p:txBody>
      </p:sp>
      <p:pic>
        <p:nvPicPr>
          <p:cNvPr id="8" name="Picture 7" descr="A close up of a logo&#10;&#10;Description automatically generated">
            <a:extLst>
              <a:ext uri="{FF2B5EF4-FFF2-40B4-BE49-F238E27FC236}">
                <a16:creationId xmlns:a16="http://schemas.microsoft.com/office/drawing/2014/main" id="{9919C36B-0430-44A7-B385-EBCC19AA81FD}"/>
              </a:ext>
            </a:extLst>
          </p:cNvPr>
          <p:cNvPicPr>
            <a:picLocks noChangeAspect="1"/>
          </p:cNvPicPr>
          <p:nvPr/>
        </p:nvPicPr>
        <p:blipFill>
          <a:blip r:embed="rId3"/>
          <a:stretch>
            <a:fillRect/>
          </a:stretch>
        </p:blipFill>
        <p:spPr>
          <a:xfrm>
            <a:off x="301993" y="5510758"/>
            <a:ext cx="1905000" cy="857250"/>
          </a:xfrm>
          <a:prstGeom prst="rect">
            <a:avLst/>
          </a:prstGeom>
        </p:spPr>
      </p:pic>
    </p:spTree>
    <p:extLst>
      <p:ext uri="{BB962C8B-B14F-4D97-AF65-F5344CB8AC3E}">
        <p14:creationId xmlns:p14="http://schemas.microsoft.com/office/powerpoint/2010/main" val="409629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a:t>
            </a:r>
          </a:p>
        </p:txBody>
      </p:sp>
      <p:sp>
        <p:nvSpPr>
          <p:cNvPr id="3" name="Content Placeholder 2">
            <a:extLst>
              <a:ext uri="{FF2B5EF4-FFF2-40B4-BE49-F238E27FC236}">
                <a16:creationId xmlns:a16="http://schemas.microsoft.com/office/drawing/2014/main" id="{B271274B-90A1-4562-A988-D8B290B9FFEB}"/>
              </a:ext>
            </a:extLst>
          </p:cNvPr>
          <p:cNvSpPr>
            <a:spLocks noGrp="1"/>
          </p:cNvSpPr>
          <p:nvPr>
            <p:ph idx="1"/>
          </p:nvPr>
        </p:nvSpPr>
        <p:spPr>
          <a:xfrm>
            <a:off x="838200" y="1498299"/>
            <a:ext cx="10515600" cy="4797884"/>
          </a:xfrm>
        </p:spPr>
        <p:txBody>
          <a:bodyPr>
            <a:normAutofit/>
          </a:bodyPr>
          <a:lstStyle/>
          <a:p>
            <a:pPr marL="0" indent="0">
              <a:buNone/>
            </a:pPr>
            <a:r>
              <a:rPr lang="en-US" dirty="0">
                <a:latin typeface="Calibri" panose="020F0502020204030204" pitchFamily="34" charset="0"/>
                <a:cs typeface="Calibri" panose="020F0502020204030204" pitchFamily="34" charset="0"/>
              </a:rPr>
              <a:t>Thanks to CoSA’s Project Partners</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National Governors Association (NGA)</a:t>
            </a:r>
          </a:p>
          <a:p>
            <a:r>
              <a:rPr lang="en-US" dirty="0">
                <a:latin typeface="Calibri" panose="020F0502020204030204" pitchFamily="34" charset="0"/>
                <a:cs typeface="Calibri" panose="020F0502020204030204" pitchFamily="34" charset="0"/>
              </a:rPr>
              <a:t>National Association of State Chief Information Officers (NASCIO)</a:t>
            </a:r>
          </a:p>
          <a:p>
            <a:r>
              <a:rPr lang="en-US" dirty="0">
                <a:latin typeface="Calibri" panose="020F0502020204030204" pitchFamily="34" charset="0"/>
                <a:cs typeface="Calibri" panose="020F0502020204030204" pitchFamily="34" charset="0"/>
              </a:rPr>
              <a:t>National Association of Secretaries of State (NASS) </a:t>
            </a:r>
          </a:p>
          <a:p>
            <a:r>
              <a:rPr lang="en-US" dirty="0">
                <a:latin typeface="Calibri" panose="020F0502020204030204" pitchFamily="34" charset="0"/>
                <a:cs typeface="Calibri" panose="020F0502020204030204" pitchFamily="34" charset="0"/>
              </a:rPr>
              <a:t>Chief Officers of State Library Agencies (COSLA)</a:t>
            </a:r>
          </a:p>
          <a:p>
            <a:pPr marL="0" indent="0">
              <a:buNone/>
            </a:pPr>
            <a:endParaRPr lang="en-US" sz="2000" dirty="0">
              <a:hlinkClick r:id="rId2"/>
            </a:endParaRPr>
          </a:p>
          <a:p>
            <a:pPr marL="0" indent="0">
              <a:buNone/>
            </a:pPr>
            <a:r>
              <a:rPr lang="en-US" sz="2000" dirty="0">
                <a:hlinkClick r:id="rId2"/>
              </a:rPr>
              <a:t>https://www.statearchivists.org/programs/state-electronic-records-initiative/imls-grant-projects/</a:t>
            </a:r>
            <a:endParaRPr lang="en-US" sz="2000" dirty="0">
              <a:latin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3"/>
          <a:stretch>
            <a:fillRect/>
          </a:stretch>
        </p:blipFill>
        <p:spPr>
          <a:xfrm>
            <a:off x="10397157" y="5454861"/>
            <a:ext cx="774259" cy="841321"/>
          </a:xfrm>
          <a:prstGeom prst="rect">
            <a:avLst/>
          </a:prstGeom>
        </p:spPr>
      </p:pic>
      <p:sp>
        <p:nvSpPr>
          <p:cNvPr id="4" name="Footer Placeholder 3">
            <a:extLst>
              <a:ext uri="{FF2B5EF4-FFF2-40B4-BE49-F238E27FC236}">
                <a16:creationId xmlns:a16="http://schemas.microsoft.com/office/drawing/2014/main" id="{17BBD7BC-550A-4284-8A10-FD0531B1F0F4}"/>
              </a:ext>
            </a:extLst>
          </p:cNvPr>
          <p:cNvSpPr>
            <a:spLocks noGrp="1"/>
          </p:cNvSpPr>
          <p:nvPr>
            <p:ph type="ftr" sz="quarter" idx="11"/>
          </p:nvPr>
        </p:nvSpPr>
        <p:spPr/>
        <p:txBody>
          <a:bodyPr/>
          <a:lstStyle/>
          <a:p>
            <a:r>
              <a:rPr lang="en-US" dirty="0"/>
              <a:t>CoSA Partner Briefing - April 22, 2020</a:t>
            </a:r>
          </a:p>
        </p:txBody>
      </p:sp>
      <p:pic>
        <p:nvPicPr>
          <p:cNvPr id="8" name="Picture 7" descr="A close up of a logo&#10;&#10;Description automatically generated">
            <a:extLst>
              <a:ext uri="{FF2B5EF4-FFF2-40B4-BE49-F238E27FC236}">
                <a16:creationId xmlns:a16="http://schemas.microsoft.com/office/drawing/2014/main" id="{EFA81BC2-168F-4BAE-822B-FB476B51FA5B}"/>
              </a:ext>
            </a:extLst>
          </p:cNvPr>
          <p:cNvPicPr>
            <a:picLocks noChangeAspect="1"/>
          </p:cNvPicPr>
          <p:nvPr/>
        </p:nvPicPr>
        <p:blipFill>
          <a:blip r:embed="rId4"/>
          <a:stretch>
            <a:fillRect/>
          </a:stretch>
        </p:blipFill>
        <p:spPr>
          <a:xfrm>
            <a:off x="838200" y="5499100"/>
            <a:ext cx="1905000" cy="857250"/>
          </a:xfrm>
          <a:prstGeom prst="rect">
            <a:avLst/>
          </a:prstGeom>
        </p:spPr>
      </p:pic>
    </p:spTree>
    <p:extLst>
      <p:ext uri="{BB962C8B-B14F-4D97-AF65-F5344CB8AC3E}">
        <p14:creationId xmlns:p14="http://schemas.microsoft.com/office/powerpoint/2010/main" val="276039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a:t>
            </a:r>
          </a:p>
        </p:txBody>
      </p:sp>
      <p:pic>
        <p:nvPicPr>
          <p:cNvPr id="11" name="Content Placeholder 10" descr="A screenshot of a cell phone&#10;&#10;Description automatically generated">
            <a:extLst>
              <a:ext uri="{FF2B5EF4-FFF2-40B4-BE49-F238E27FC236}">
                <a16:creationId xmlns:a16="http://schemas.microsoft.com/office/drawing/2014/main" id="{5F6B8CD9-28E7-476F-B72D-FCC79DA7A752}"/>
              </a:ext>
            </a:extLst>
          </p:cNvPr>
          <p:cNvPicPr>
            <a:picLocks noGrp="1" noChangeAspect="1"/>
          </p:cNvPicPr>
          <p:nvPr>
            <p:ph sz="half" idx="1"/>
          </p:nvPr>
        </p:nvPicPr>
        <p:blipFill>
          <a:blip r:embed="rId3"/>
          <a:stretch>
            <a:fillRect/>
          </a:stretch>
        </p:blipFill>
        <p:spPr>
          <a:xfrm>
            <a:off x="986694" y="1509077"/>
            <a:ext cx="4469321" cy="4530725"/>
          </a:xfrm>
        </p:spPr>
      </p:pic>
      <p:sp>
        <p:nvSpPr>
          <p:cNvPr id="12" name="Content Placeholder 11">
            <a:extLst>
              <a:ext uri="{FF2B5EF4-FFF2-40B4-BE49-F238E27FC236}">
                <a16:creationId xmlns:a16="http://schemas.microsoft.com/office/drawing/2014/main" id="{A0D6B999-ACA1-4941-9990-210D2EC742F1}"/>
              </a:ext>
            </a:extLst>
          </p:cNvPr>
          <p:cNvSpPr>
            <a:spLocks noGrp="1"/>
          </p:cNvSpPr>
          <p:nvPr>
            <p:ph sz="half" idx="2"/>
          </p:nvPr>
        </p:nvSpPr>
        <p:spPr>
          <a:xfrm>
            <a:off x="6694076" y="1825625"/>
            <a:ext cx="4659724" cy="4351338"/>
          </a:xfrm>
        </p:spPr>
        <p:txBody>
          <a:bodyPr/>
          <a:lstStyle/>
          <a:p>
            <a:pPr marL="0" indent="0">
              <a:buNone/>
            </a:pPr>
            <a:r>
              <a:rPr lang="en-US" dirty="0"/>
              <a:t>With the </a:t>
            </a:r>
          </a:p>
          <a:p>
            <a:pPr marL="0" indent="0">
              <a:buNone/>
            </a:pPr>
            <a:r>
              <a:rPr lang="en-US" dirty="0"/>
              <a:t>National Association of State Chief Information Officers</a:t>
            </a:r>
          </a:p>
          <a:p>
            <a:pPr marL="0" indent="0">
              <a:buNone/>
            </a:pPr>
            <a:r>
              <a:rPr lang="en-US" dirty="0"/>
              <a:t>(NASCIO)</a:t>
            </a:r>
          </a:p>
        </p:txBody>
      </p: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2467"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3BB5E686-74D5-4C5D-AF40-5DA45B2FDD69}"/>
              </a:ext>
            </a:extLst>
          </p:cNvPr>
          <p:cNvPicPr>
            <a:picLocks noChangeAspect="1"/>
          </p:cNvPicPr>
          <p:nvPr/>
        </p:nvPicPr>
        <p:blipFill>
          <a:blip r:embed="rId5"/>
          <a:stretch>
            <a:fillRect/>
          </a:stretch>
        </p:blipFill>
        <p:spPr>
          <a:xfrm>
            <a:off x="426720" y="5819870"/>
            <a:ext cx="1905000" cy="857250"/>
          </a:xfrm>
          <a:prstGeom prst="rect">
            <a:avLst/>
          </a:prstGeom>
        </p:spPr>
      </p:pic>
    </p:spTree>
    <p:extLst>
      <p:ext uri="{BB962C8B-B14F-4D97-AF65-F5344CB8AC3E}">
        <p14:creationId xmlns:p14="http://schemas.microsoft.com/office/powerpoint/2010/main" val="220092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 – NASS</a:t>
            </a:r>
          </a:p>
        </p:txBody>
      </p:sp>
      <p:sp>
        <p:nvSpPr>
          <p:cNvPr id="12" name="Content Placeholder 11">
            <a:extLst>
              <a:ext uri="{FF2B5EF4-FFF2-40B4-BE49-F238E27FC236}">
                <a16:creationId xmlns:a16="http://schemas.microsoft.com/office/drawing/2014/main" id="{A0D6B999-ACA1-4941-9990-210D2EC742F1}"/>
              </a:ext>
            </a:extLst>
          </p:cNvPr>
          <p:cNvSpPr>
            <a:spLocks noGrp="1"/>
          </p:cNvSpPr>
          <p:nvPr>
            <p:ph sz="half" idx="2"/>
          </p:nvPr>
        </p:nvSpPr>
        <p:spPr>
          <a:xfrm>
            <a:off x="6694076" y="1825625"/>
            <a:ext cx="4659724" cy="4351338"/>
          </a:xfrm>
        </p:spPr>
        <p:txBody>
          <a:bodyPr/>
          <a:lstStyle/>
          <a:p>
            <a:pPr marL="0" indent="0">
              <a:buNone/>
            </a:pPr>
            <a:r>
              <a:rPr lang="en-US" dirty="0"/>
              <a:t>With the </a:t>
            </a:r>
          </a:p>
          <a:p>
            <a:pPr marL="0" indent="0">
              <a:buNone/>
            </a:pPr>
            <a:r>
              <a:rPr lang="en-US" dirty="0"/>
              <a:t>National Association of  Secretaries of State</a:t>
            </a:r>
          </a:p>
          <a:p>
            <a:pPr marL="0" indent="0">
              <a:buNone/>
            </a:pPr>
            <a:r>
              <a:rPr lang="en-US" dirty="0"/>
              <a:t>(NASS)</a:t>
            </a:r>
          </a:p>
        </p:txBody>
      </p: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67"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3BB5E686-74D5-4C5D-AF40-5DA45B2FDD69}"/>
              </a:ext>
            </a:extLst>
          </p:cNvPr>
          <p:cNvPicPr>
            <a:picLocks noChangeAspect="1"/>
          </p:cNvPicPr>
          <p:nvPr/>
        </p:nvPicPr>
        <p:blipFill>
          <a:blip r:embed="rId4"/>
          <a:stretch>
            <a:fillRect/>
          </a:stretch>
        </p:blipFill>
        <p:spPr>
          <a:xfrm>
            <a:off x="426720" y="5819870"/>
            <a:ext cx="1905000" cy="857250"/>
          </a:xfrm>
          <a:prstGeom prst="rect">
            <a:avLst/>
          </a:prstGeom>
        </p:spPr>
      </p:pic>
      <p:pic>
        <p:nvPicPr>
          <p:cNvPr id="10" name="Content Placeholder 9" descr="A screenshot of a cell phone&#10;&#10;Description automatically generated">
            <a:extLst>
              <a:ext uri="{FF2B5EF4-FFF2-40B4-BE49-F238E27FC236}">
                <a16:creationId xmlns:a16="http://schemas.microsoft.com/office/drawing/2014/main" id="{21D3C875-FA77-400C-AEB8-F00F58FF76BE}"/>
              </a:ext>
            </a:extLst>
          </p:cNvPr>
          <p:cNvPicPr>
            <a:picLocks noGrp="1" noChangeAspect="1"/>
          </p:cNvPicPr>
          <p:nvPr>
            <p:ph sz="half" idx="1"/>
          </p:nvPr>
        </p:nvPicPr>
        <p:blipFill>
          <a:blip r:embed="rId5"/>
          <a:stretch>
            <a:fillRect/>
          </a:stretch>
        </p:blipFill>
        <p:spPr>
          <a:xfrm>
            <a:off x="838200" y="1825625"/>
            <a:ext cx="5181600" cy="3528077"/>
          </a:xfrm>
        </p:spPr>
      </p:pic>
    </p:spTree>
    <p:extLst>
      <p:ext uri="{BB962C8B-B14F-4D97-AF65-F5344CB8AC3E}">
        <p14:creationId xmlns:p14="http://schemas.microsoft.com/office/powerpoint/2010/main" val="43795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 – COSLA and NASS</a:t>
            </a:r>
          </a:p>
        </p:txBody>
      </p:sp>
      <p:sp>
        <p:nvSpPr>
          <p:cNvPr id="12" name="Content Placeholder 11">
            <a:extLst>
              <a:ext uri="{FF2B5EF4-FFF2-40B4-BE49-F238E27FC236}">
                <a16:creationId xmlns:a16="http://schemas.microsoft.com/office/drawing/2014/main" id="{A0D6B999-ACA1-4941-9990-210D2EC742F1}"/>
              </a:ext>
            </a:extLst>
          </p:cNvPr>
          <p:cNvSpPr>
            <a:spLocks noGrp="1"/>
          </p:cNvSpPr>
          <p:nvPr>
            <p:ph sz="half" idx="2"/>
          </p:nvPr>
        </p:nvSpPr>
        <p:spPr>
          <a:xfrm>
            <a:off x="6694076" y="1825625"/>
            <a:ext cx="4659724" cy="4351338"/>
          </a:xfrm>
        </p:spPr>
        <p:txBody>
          <a:bodyPr/>
          <a:lstStyle/>
          <a:p>
            <a:pPr marL="0" indent="0">
              <a:buNone/>
            </a:pPr>
            <a:r>
              <a:rPr lang="en-US" dirty="0"/>
              <a:t>With the </a:t>
            </a:r>
          </a:p>
          <a:p>
            <a:pPr marL="0" indent="0">
              <a:buNone/>
            </a:pPr>
            <a:endParaRPr lang="en-US" dirty="0"/>
          </a:p>
          <a:p>
            <a:pPr marL="0" indent="0">
              <a:buNone/>
            </a:pPr>
            <a:r>
              <a:rPr lang="en-US" dirty="0"/>
              <a:t>Chief Officers of State Library Agencies (COSLA) </a:t>
            </a:r>
          </a:p>
          <a:p>
            <a:pPr marL="0" indent="0">
              <a:buNone/>
            </a:pPr>
            <a:r>
              <a:rPr lang="en-US" dirty="0"/>
              <a:t>and the </a:t>
            </a:r>
          </a:p>
          <a:p>
            <a:pPr marL="0" indent="0">
              <a:buNone/>
            </a:pPr>
            <a:r>
              <a:rPr lang="en-US" dirty="0"/>
              <a:t>National Association of  Secretaries of State</a:t>
            </a:r>
          </a:p>
          <a:p>
            <a:pPr marL="0" indent="0">
              <a:buNone/>
            </a:pPr>
            <a:r>
              <a:rPr lang="en-US" dirty="0"/>
              <a:t>(NASS)</a:t>
            </a:r>
          </a:p>
          <a:p>
            <a:pPr marL="0" indent="0">
              <a:buNone/>
            </a:pPr>
            <a:endParaRPr lang="en-US" dirty="0"/>
          </a:p>
        </p:txBody>
      </p: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67"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3BB5E686-74D5-4C5D-AF40-5DA45B2FDD69}"/>
              </a:ext>
            </a:extLst>
          </p:cNvPr>
          <p:cNvPicPr>
            <a:picLocks noChangeAspect="1"/>
          </p:cNvPicPr>
          <p:nvPr/>
        </p:nvPicPr>
        <p:blipFill>
          <a:blip r:embed="rId4"/>
          <a:stretch>
            <a:fillRect/>
          </a:stretch>
        </p:blipFill>
        <p:spPr>
          <a:xfrm>
            <a:off x="426720" y="5819870"/>
            <a:ext cx="1905000" cy="857250"/>
          </a:xfrm>
          <a:prstGeom prst="rect">
            <a:avLst/>
          </a:prstGeom>
        </p:spPr>
      </p:pic>
      <p:pic>
        <p:nvPicPr>
          <p:cNvPr id="16" name="Content Placeholder 15" descr="A screenshot of a cell phone&#10;&#10;Description automatically generated">
            <a:extLst>
              <a:ext uri="{FF2B5EF4-FFF2-40B4-BE49-F238E27FC236}">
                <a16:creationId xmlns:a16="http://schemas.microsoft.com/office/drawing/2014/main" id="{71F8B352-97DB-4B75-814C-9BA18C0FFC15}"/>
              </a:ext>
            </a:extLst>
          </p:cNvPr>
          <p:cNvPicPr>
            <a:picLocks noGrp="1" noChangeAspect="1"/>
          </p:cNvPicPr>
          <p:nvPr>
            <p:ph sz="half" idx="1"/>
          </p:nvPr>
        </p:nvPicPr>
        <p:blipFill>
          <a:blip r:embed="rId5"/>
          <a:stretch>
            <a:fillRect/>
          </a:stretch>
        </p:blipFill>
        <p:spPr>
          <a:xfrm>
            <a:off x="1741530" y="1825625"/>
            <a:ext cx="3374940" cy="4351338"/>
          </a:xfrm>
        </p:spPr>
      </p:pic>
    </p:spTree>
    <p:extLst>
      <p:ext uri="{BB962C8B-B14F-4D97-AF65-F5344CB8AC3E}">
        <p14:creationId xmlns:p14="http://schemas.microsoft.com/office/powerpoint/2010/main" val="58530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 – COSLA and NASS</a:t>
            </a:r>
          </a:p>
        </p:txBody>
      </p:sp>
      <p:sp>
        <p:nvSpPr>
          <p:cNvPr id="12" name="Content Placeholder 11">
            <a:extLst>
              <a:ext uri="{FF2B5EF4-FFF2-40B4-BE49-F238E27FC236}">
                <a16:creationId xmlns:a16="http://schemas.microsoft.com/office/drawing/2014/main" id="{A0D6B999-ACA1-4941-9990-210D2EC742F1}"/>
              </a:ext>
            </a:extLst>
          </p:cNvPr>
          <p:cNvSpPr>
            <a:spLocks noGrp="1"/>
          </p:cNvSpPr>
          <p:nvPr>
            <p:ph sz="half" idx="2"/>
          </p:nvPr>
        </p:nvSpPr>
        <p:spPr>
          <a:xfrm>
            <a:off x="6694076" y="1825625"/>
            <a:ext cx="4659724" cy="4351338"/>
          </a:xfrm>
        </p:spPr>
        <p:txBody>
          <a:bodyPr/>
          <a:lstStyle/>
          <a:p>
            <a:pPr marL="0" indent="0">
              <a:buNone/>
            </a:pPr>
            <a:r>
              <a:rPr lang="en-US" dirty="0"/>
              <a:t>With the </a:t>
            </a:r>
          </a:p>
          <a:p>
            <a:pPr marL="0" indent="0">
              <a:buNone/>
            </a:pPr>
            <a:endParaRPr lang="en-US" dirty="0"/>
          </a:p>
          <a:p>
            <a:pPr marL="0" indent="0">
              <a:buNone/>
            </a:pPr>
            <a:r>
              <a:rPr lang="en-US" dirty="0"/>
              <a:t>Chief Officers of State Library Agencies (COSLA) </a:t>
            </a:r>
          </a:p>
          <a:p>
            <a:pPr marL="0" indent="0">
              <a:buNone/>
            </a:pPr>
            <a:r>
              <a:rPr lang="en-US" dirty="0"/>
              <a:t>and the </a:t>
            </a:r>
          </a:p>
          <a:p>
            <a:pPr marL="0" indent="0">
              <a:buNone/>
            </a:pPr>
            <a:r>
              <a:rPr lang="en-US" dirty="0"/>
              <a:t>National Association of  Secretaries of State</a:t>
            </a:r>
          </a:p>
          <a:p>
            <a:pPr marL="0" indent="0">
              <a:buNone/>
            </a:pPr>
            <a:r>
              <a:rPr lang="en-US" dirty="0"/>
              <a:t>(NASS)</a:t>
            </a:r>
          </a:p>
          <a:p>
            <a:pPr marL="0" indent="0">
              <a:buNone/>
            </a:pPr>
            <a:endParaRPr lang="en-US" dirty="0"/>
          </a:p>
        </p:txBody>
      </p: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67"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3BB5E686-74D5-4C5D-AF40-5DA45B2FDD69}"/>
              </a:ext>
            </a:extLst>
          </p:cNvPr>
          <p:cNvPicPr>
            <a:picLocks noChangeAspect="1"/>
          </p:cNvPicPr>
          <p:nvPr/>
        </p:nvPicPr>
        <p:blipFill>
          <a:blip r:embed="rId4"/>
          <a:stretch>
            <a:fillRect/>
          </a:stretch>
        </p:blipFill>
        <p:spPr>
          <a:xfrm>
            <a:off x="426720" y="5819870"/>
            <a:ext cx="1905000" cy="857250"/>
          </a:xfrm>
          <a:prstGeom prst="rect">
            <a:avLst/>
          </a:prstGeom>
        </p:spPr>
      </p:pic>
      <p:pic>
        <p:nvPicPr>
          <p:cNvPr id="11" name="Content Placeholder 10" descr="A screenshot of a social media post&#10;&#10;Description automatically generated">
            <a:extLst>
              <a:ext uri="{FF2B5EF4-FFF2-40B4-BE49-F238E27FC236}">
                <a16:creationId xmlns:a16="http://schemas.microsoft.com/office/drawing/2014/main" id="{B5DAE495-8386-4873-8739-16F565340ACC}"/>
              </a:ext>
            </a:extLst>
          </p:cNvPr>
          <p:cNvPicPr>
            <a:picLocks noGrp="1" noChangeAspect="1"/>
          </p:cNvPicPr>
          <p:nvPr>
            <p:ph sz="half" idx="1"/>
          </p:nvPr>
        </p:nvPicPr>
        <p:blipFill>
          <a:blip r:embed="rId5"/>
          <a:stretch>
            <a:fillRect/>
          </a:stretch>
        </p:blipFill>
        <p:spPr>
          <a:xfrm>
            <a:off x="1723017" y="1825625"/>
            <a:ext cx="3411966" cy="4351338"/>
          </a:xfrm>
        </p:spPr>
      </p:pic>
    </p:spTree>
    <p:extLst>
      <p:ext uri="{BB962C8B-B14F-4D97-AF65-F5344CB8AC3E}">
        <p14:creationId xmlns:p14="http://schemas.microsoft.com/office/powerpoint/2010/main" val="359315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2060"/>
                </a:solidFill>
                <a:latin typeface="Calibri" panose="020F0502020204030204" pitchFamily="34" charset="0"/>
                <a:cs typeface="Calibri" panose="020F0502020204030204" pitchFamily="34" charset="0"/>
              </a:rPr>
              <a:t>Welcome and Introductions</a:t>
            </a:r>
          </a:p>
        </p:txBody>
      </p:sp>
      <p:sp>
        <p:nvSpPr>
          <p:cNvPr id="3" name="Content Placeholder 2"/>
          <p:cNvSpPr>
            <a:spLocks noGrp="1"/>
          </p:cNvSpPr>
          <p:nvPr>
            <p:ph idx="1"/>
          </p:nvPr>
        </p:nvSpPr>
        <p:spPr>
          <a:xfrm>
            <a:off x="999744" y="1600201"/>
            <a:ext cx="10354056" cy="4525963"/>
          </a:xfrm>
        </p:spPr>
        <p:txBody>
          <a:bodyPr>
            <a:normAutofit/>
          </a:bodyPr>
          <a:lstStyle/>
          <a:p>
            <a:pPr marL="457200" lvl="1" indent="0">
              <a:buNone/>
            </a:pPr>
            <a:endParaRPr lang="en-US" dirty="0"/>
          </a:p>
          <a:p>
            <a:pPr marL="457200" lvl="1" indent="0">
              <a:buNone/>
            </a:pPr>
            <a:r>
              <a:rPr lang="en-US" sz="2800" dirty="0">
                <a:latin typeface="Calibri" panose="020F0502020204030204" pitchFamily="34" charset="0"/>
                <a:cs typeface="Calibri" panose="020F0502020204030204" pitchFamily="34" charset="0"/>
              </a:rPr>
              <a:t>Jodie Foley, Montana State Archivist and CoSA President</a:t>
            </a:r>
          </a:p>
          <a:p>
            <a:pPr marL="457200" lvl="1" indent="0">
              <a:buNone/>
            </a:pPr>
            <a:endParaRPr lang="en-US" sz="2800" dirty="0">
              <a:latin typeface="Calibri" panose="020F0502020204030204" pitchFamily="34" charset="0"/>
              <a:cs typeface="Calibri" panose="020F0502020204030204" pitchFamily="34" charset="0"/>
            </a:endParaRPr>
          </a:p>
          <a:p>
            <a:pPr marL="457200" lvl="1" indent="0">
              <a:buNone/>
            </a:pPr>
            <a:r>
              <a:rPr lang="en-US" sz="2800" dirty="0">
                <a:latin typeface="Calibri" panose="020F0502020204030204" pitchFamily="34" charset="0"/>
                <a:cs typeface="Calibri" panose="020F0502020204030204" pitchFamily="34" charset="0"/>
              </a:rPr>
              <a:t>Tom Ruller, New York State Archivist and CoSA Vice-President</a:t>
            </a:r>
          </a:p>
          <a:p>
            <a:pPr marL="457200" lvl="1" indent="0">
              <a:buNone/>
            </a:pPr>
            <a:endParaRPr lang="en-US" sz="2800" dirty="0">
              <a:latin typeface="Calibri" panose="020F0502020204030204" pitchFamily="34" charset="0"/>
              <a:cs typeface="Calibri" panose="020F0502020204030204" pitchFamily="34" charset="0"/>
            </a:endParaRPr>
          </a:p>
          <a:p>
            <a:pPr marL="457200" lvl="1" indent="0">
              <a:buNone/>
            </a:pPr>
            <a:r>
              <a:rPr lang="en-US" sz="2800" dirty="0">
                <a:latin typeface="Calibri" panose="020F0502020204030204" pitchFamily="34" charset="0"/>
                <a:cs typeface="Calibri" panose="020F0502020204030204" pitchFamily="34" charset="0"/>
              </a:rPr>
              <a:t>Michelle Gallinger, State Electronic Records Initiative Coordinator</a:t>
            </a:r>
          </a:p>
          <a:p>
            <a:pPr marL="457200" lvl="1" indent="0">
              <a:buNone/>
            </a:pPr>
            <a:endParaRPr lang="en-US" sz="2800" dirty="0">
              <a:latin typeface="Calibri" panose="020F0502020204030204" pitchFamily="34" charset="0"/>
              <a:cs typeface="Calibri" panose="020F0502020204030204" pitchFamily="34" charset="0"/>
            </a:endParaRPr>
          </a:p>
          <a:p>
            <a:pPr marL="457200" lvl="1" indent="0">
              <a:buNone/>
            </a:pPr>
            <a:r>
              <a:rPr lang="en-US" sz="2800" dirty="0">
                <a:latin typeface="Calibri" panose="020F0502020204030204" pitchFamily="34" charset="0"/>
                <a:cs typeface="Calibri" panose="020F0502020204030204" pitchFamily="34" charset="0"/>
              </a:rPr>
              <a:t>Barbara Teague, CoSA Executive Director</a:t>
            </a:r>
          </a:p>
          <a:p>
            <a:pPr marL="457200" lvl="1" indent="0">
              <a:buNone/>
            </a:pPr>
            <a:endParaRPr lang="en-US" sz="2800" dirty="0">
              <a:latin typeface="Calibri" panose="020F0502020204030204" pitchFamily="34" charset="0"/>
              <a:cs typeface="Calibri" panose="020F0502020204030204" pitchFamily="34" charset="0"/>
            </a:endParaRPr>
          </a:p>
          <a:p>
            <a:pPr marL="457200" lvl="1" indent="0">
              <a:buNone/>
            </a:pPr>
            <a:r>
              <a:rPr lang="en-US" sz="2800" dirty="0">
                <a:latin typeface="Calibri" panose="020F0502020204030204" pitchFamily="34" charset="0"/>
                <a:cs typeface="Calibri" panose="020F0502020204030204" pitchFamily="34" charset="0"/>
              </a:rPr>
              <a:t>Lisa Johnston, CoSA Administrative Coordinator</a:t>
            </a:r>
          </a:p>
          <a:p>
            <a:pPr marL="457200" lvl="1" indent="0">
              <a:buNone/>
            </a:pPr>
            <a:endParaRPr lang="en-US" sz="2800" dirty="0">
              <a:latin typeface="Calibri" panose="020F0502020204030204" pitchFamily="34" charset="0"/>
              <a:cs typeface="Calibri" panose="020F0502020204030204" pitchFamily="34" charset="0"/>
            </a:endParaRPr>
          </a:p>
          <a:p>
            <a:pPr marL="457200" lvl="1" indent="0">
              <a:buNone/>
            </a:pPr>
            <a:endParaRPr lang="en-US" sz="2800" dirty="0">
              <a:latin typeface="Calibri" panose="020F0502020204030204" pitchFamily="34" charset="0"/>
              <a:cs typeface="Calibri" panose="020F0502020204030204" pitchFamily="34" charset="0"/>
            </a:endParaRPr>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02334" y="5284789"/>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999744" y="1600878"/>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8620801-CE3A-466B-91EF-51E8169E03C2}"/>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262378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a:t>
            </a:r>
          </a:p>
        </p:txBody>
      </p:sp>
      <p:sp>
        <p:nvSpPr>
          <p:cNvPr id="12" name="Content Placeholder 11">
            <a:extLst>
              <a:ext uri="{FF2B5EF4-FFF2-40B4-BE49-F238E27FC236}">
                <a16:creationId xmlns:a16="http://schemas.microsoft.com/office/drawing/2014/main" id="{A0D6B999-ACA1-4941-9990-210D2EC742F1}"/>
              </a:ext>
            </a:extLst>
          </p:cNvPr>
          <p:cNvSpPr>
            <a:spLocks noGrp="1"/>
          </p:cNvSpPr>
          <p:nvPr>
            <p:ph sz="half" idx="2"/>
          </p:nvPr>
        </p:nvSpPr>
        <p:spPr>
          <a:xfrm>
            <a:off x="6694076" y="1825625"/>
            <a:ext cx="5071204" cy="4351338"/>
          </a:xfrm>
        </p:spPr>
        <p:txBody>
          <a:bodyPr/>
          <a:lstStyle/>
          <a:p>
            <a:pPr marL="0" indent="0">
              <a:buNone/>
            </a:pPr>
            <a:r>
              <a:rPr lang="en-US" dirty="0"/>
              <a:t>With the </a:t>
            </a:r>
          </a:p>
          <a:p>
            <a:pPr marL="0" indent="0">
              <a:buNone/>
            </a:pPr>
            <a:endParaRPr lang="en-US" dirty="0"/>
          </a:p>
          <a:p>
            <a:pPr marL="0" indent="0">
              <a:buNone/>
            </a:pPr>
            <a:r>
              <a:rPr lang="en-US" dirty="0"/>
              <a:t>National Governors Association</a:t>
            </a:r>
          </a:p>
          <a:p>
            <a:pPr marL="0" indent="0">
              <a:buNone/>
            </a:pPr>
            <a:r>
              <a:rPr lang="en-US" dirty="0"/>
              <a:t>(NGA)</a:t>
            </a:r>
          </a:p>
        </p:txBody>
      </p: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67"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3BB5E686-74D5-4C5D-AF40-5DA45B2FDD69}"/>
              </a:ext>
            </a:extLst>
          </p:cNvPr>
          <p:cNvPicPr>
            <a:picLocks noChangeAspect="1"/>
          </p:cNvPicPr>
          <p:nvPr/>
        </p:nvPicPr>
        <p:blipFill>
          <a:blip r:embed="rId4"/>
          <a:stretch>
            <a:fillRect/>
          </a:stretch>
        </p:blipFill>
        <p:spPr>
          <a:xfrm>
            <a:off x="426720" y="5819870"/>
            <a:ext cx="1905000" cy="857250"/>
          </a:xfrm>
          <a:prstGeom prst="rect">
            <a:avLst/>
          </a:prstGeom>
        </p:spPr>
      </p:pic>
      <p:pic>
        <p:nvPicPr>
          <p:cNvPr id="10" name="Content Placeholder 9" descr="A screenshot of a cell phone&#10;&#10;Description automatically generated">
            <a:extLst>
              <a:ext uri="{FF2B5EF4-FFF2-40B4-BE49-F238E27FC236}">
                <a16:creationId xmlns:a16="http://schemas.microsoft.com/office/drawing/2014/main" id="{F64765E8-4661-4DBA-96E8-7EE1152606F1}"/>
              </a:ext>
            </a:extLst>
          </p:cNvPr>
          <p:cNvPicPr>
            <a:picLocks noGrp="1" noChangeAspect="1"/>
          </p:cNvPicPr>
          <p:nvPr>
            <p:ph sz="half" idx="1"/>
          </p:nvPr>
        </p:nvPicPr>
        <p:blipFill>
          <a:blip r:embed="rId5"/>
          <a:stretch>
            <a:fillRect/>
          </a:stretch>
        </p:blipFill>
        <p:spPr>
          <a:xfrm>
            <a:off x="878511" y="1760143"/>
            <a:ext cx="5181600" cy="4115670"/>
          </a:xfrm>
        </p:spPr>
      </p:pic>
    </p:spTree>
    <p:extLst>
      <p:ext uri="{BB962C8B-B14F-4D97-AF65-F5344CB8AC3E}">
        <p14:creationId xmlns:p14="http://schemas.microsoft.com/office/powerpoint/2010/main" val="2400501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a:t>
            </a:r>
          </a:p>
        </p:txBody>
      </p:sp>
      <p:pic>
        <p:nvPicPr>
          <p:cNvPr id="11" name="Content Placeholder 10" descr="A screenshot of a cell phone&#10;&#10;Description automatically generated">
            <a:extLst>
              <a:ext uri="{FF2B5EF4-FFF2-40B4-BE49-F238E27FC236}">
                <a16:creationId xmlns:a16="http://schemas.microsoft.com/office/drawing/2014/main" id="{D21E2CCC-653D-4EDE-876E-6FBE7C65ACB5}"/>
              </a:ext>
            </a:extLst>
          </p:cNvPr>
          <p:cNvPicPr>
            <a:picLocks noGrp="1" noChangeAspect="1"/>
          </p:cNvPicPr>
          <p:nvPr>
            <p:ph sz="half" idx="1"/>
          </p:nvPr>
        </p:nvPicPr>
        <p:blipFill>
          <a:blip r:embed="rId3"/>
          <a:stretch>
            <a:fillRect/>
          </a:stretch>
        </p:blipFill>
        <p:spPr>
          <a:xfrm>
            <a:off x="1587648" y="1597457"/>
            <a:ext cx="3402994" cy="3994875"/>
          </a:xfrm>
        </p:spPr>
      </p:pic>
      <p:sp>
        <p:nvSpPr>
          <p:cNvPr id="9" name="Content Placeholder 8">
            <a:extLst>
              <a:ext uri="{FF2B5EF4-FFF2-40B4-BE49-F238E27FC236}">
                <a16:creationId xmlns:a16="http://schemas.microsoft.com/office/drawing/2014/main" id="{8AFFDFFF-CD87-4B12-967A-A3FFDDD53E94}"/>
              </a:ext>
            </a:extLst>
          </p:cNvPr>
          <p:cNvSpPr>
            <a:spLocks noGrp="1"/>
          </p:cNvSpPr>
          <p:nvPr>
            <p:ph sz="half" idx="2"/>
          </p:nvPr>
        </p:nvSpPr>
        <p:spPr/>
        <p:txBody>
          <a:bodyPr>
            <a:normAutofit/>
          </a:bodyPr>
          <a:lstStyle/>
          <a:p>
            <a:pPr marL="342900" indent="-342900"/>
            <a:endParaRPr lang="en-US" dirty="0"/>
          </a:p>
          <a:p>
            <a:pPr marL="0" indent="0">
              <a:buNone/>
            </a:pPr>
            <a:endParaRPr lang="en-US" dirty="0"/>
          </a:p>
          <a:p>
            <a:pPr marL="0" indent="0">
              <a:buNone/>
            </a:pPr>
            <a:r>
              <a:rPr lang="en-US" dirty="0"/>
              <a:t>Survey and report to identify and describe the growing backlog of electronic government records held by agencies and in centrally-managed systems that are not adequately protected</a:t>
            </a:r>
          </a:p>
          <a:p>
            <a:endParaRPr lang="en-US" dirty="0"/>
          </a:p>
        </p:txBody>
      </p: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9124"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3BB5E686-74D5-4C5D-AF40-5DA45B2FDD69}"/>
              </a:ext>
            </a:extLst>
          </p:cNvPr>
          <p:cNvPicPr>
            <a:picLocks noChangeAspect="1"/>
          </p:cNvPicPr>
          <p:nvPr/>
        </p:nvPicPr>
        <p:blipFill>
          <a:blip r:embed="rId5"/>
          <a:stretch>
            <a:fillRect/>
          </a:stretch>
        </p:blipFill>
        <p:spPr>
          <a:xfrm>
            <a:off x="838200" y="5499100"/>
            <a:ext cx="1905000" cy="857250"/>
          </a:xfrm>
          <a:prstGeom prst="rect">
            <a:avLst/>
          </a:prstGeom>
        </p:spPr>
      </p:pic>
    </p:spTree>
    <p:extLst>
      <p:ext uri="{BB962C8B-B14F-4D97-AF65-F5344CB8AC3E}">
        <p14:creationId xmlns:p14="http://schemas.microsoft.com/office/powerpoint/2010/main" val="3002250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SERI ACCESS Grant</a:t>
            </a:r>
          </a:p>
        </p:txBody>
      </p:sp>
      <p:sp>
        <p:nvSpPr>
          <p:cNvPr id="8" name="Content Placeholder 7">
            <a:extLst>
              <a:ext uri="{FF2B5EF4-FFF2-40B4-BE49-F238E27FC236}">
                <a16:creationId xmlns:a16="http://schemas.microsoft.com/office/drawing/2014/main" id="{44EC34CE-C02A-407D-A208-193860608239}"/>
              </a:ext>
            </a:extLst>
          </p:cNvPr>
          <p:cNvSpPr>
            <a:spLocks noGrp="1"/>
          </p:cNvSpPr>
          <p:nvPr>
            <p:ph sz="half" idx="1"/>
          </p:nvPr>
        </p:nvSpPr>
        <p:spPr/>
        <p:txBody>
          <a:bodyPr>
            <a:normAutofit/>
          </a:bodyPr>
          <a:lstStyle/>
          <a:p>
            <a:pPr marL="342900" indent="-342900"/>
            <a:endParaRPr lang="en-US" dirty="0"/>
          </a:p>
          <a:p>
            <a:endParaRPr lang="en-US" dirty="0"/>
          </a:p>
          <a:p>
            <a:endParaRPr lang="en-US" dirty="0"/>
          </a:p>
        </p:txBody>
      </p:sp>
      <p:sp>
        <p:nvSpPr>
          <p:cNvPr id="11" name="Content Placeholder 10">
            <a:extLst>
              <a:ext uri="{FF2B5EF4-FFF2-40B4-BE49-F238E27FC236}">
                <a16:creationId xmlns:a16="http://schemas.microsoft.com/office/drawing/2014/main" id="{01D4453B-60EC-4E16-8038-566B6173FEC8}"/>
              </a:ext>
            </a:extLst>
          </p:cNvPr>
          <p:cNvSpPr>
            <a:spLocks noGrp="1"/>
          </p:cNvSpPr>
          <p:nvPr>
            <p:ph sz="half" idx="2"/>
          </p:nvPr>
        </p:nvSpPr>
        <p:spPr>
          <a:xfrm>
            <a:off x="7924800" y="2016087"/>
            <a:ext cx="3810000" cy="3126492"/>
          </a:xfrm>
        </p:spPr>
        <p:txBody>
          <a:bodyPr/>
          <a:lstStyle/>
          <a:p>
            <a:pPr marL="0" indent="0">
              <a:buNone/>
            </a:pPr>
            <a:r>
              <a:rPr lang="en-US" dirty="0"/>
              <a:t>From Toward a Common Understanding:</a:t>
            </a:r>
          </a:p>
          <a:p>
            <a:pPr marL="0" indent="0">
              <a:buNone/>
            </a:pPr>
            <a:r>
              <a:rPr lang="en-US" dirty="0"/>
              <a:t>Transfer of records from agencies to the state archives</a:t>
            </a:r>
          </a:p>
        </p:txBody>
      </p: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2467"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7" name="Picture 6" descr="A close up of a logo&#10;&#10;Description automatically generated">
            <a:extLst>
              <a:ext uri="{FF2B5EF4-FFF2-40B4-BE49-F238E27FC236}">
                <a16:creationId xmlns:a16="http://schemas.microsoft.com/office/drawing/2014/main" id="{3BB5E686-74D5-4C5D-AF40-5DA45B2FDD69}"/>
              </a:ext>
            </a:extLst>
          </p:cNvPr>
          <p:cNvPicPr>
            <a:picLocks noChangeAspect="1"/>
          </p:cNvPicPr>
          <p:nvPr/>
        </p:nvPicPr>
        <p:blipFill>
          <a:blip r:embed="rId4"/>
          <a:stretch>
            <a:fillRect/>
          </a:stretch>
        </p:blipFill>
        <p:spPr>
          <a:xfrm>
            <a:off x="838200" y="5499100"/>
            <a:ext cx="1905000" cy="857250"/>
          </a:xfrm>
          <a:prstGeom prst="rect">
            <a:avLst/>
          </a:prstGeom>
        </p:spPr>
      </p:pic>
      <p:pic>
        <p:nvPicPr>
          <p:cNvPr id="12" name="Content Placeholder 4">
            <a:extLst>
              <a:ext uri="{FF2B5EF4-FFF2-40B4-BE49-F238E27FC236}">
                <a16:creationId xmlns:a16="http://schemas.microsoft.com/office/drawing/2014/main" id="{B1673B50-22D0-484E-941F-68DF57045A49}"/>
              </a:ext>
            </a:extLst>
          </p:cNvPr>
          <p:cNvPicPr>
            <a:picLocks noChangeAspect="1"/>
          </p:cNvPicPr>
          <p:nvPr/>
        </p:nvPicPr>
        <p:blipFill>
          <a:blip r:embed="rId5"/>
          <a:stretch>
            <a:fillRect/>
          </a:stretch>
        </p:blipFill>
        <p:spPr>
          <a:xfrm>
            <a:off x="1200605" y="1804231"/>
            <a:ext cx="2505439" cy="3147076"/>
          </a:xfrm>
          <a:prstGeom prst="rect">
            <a:avLst/>
          </a:prstGeom>
        </p:spPr>
      </p:pic>
      <p:pic>
        <p:nvPicPr>
          <p:cNvPr id="13" name="Picture 12">
            <a:extLst>
              <a:ext uri="{FF2B5EF4-FFF2-40B4-BE49-F238E27FC236}">
                <a16:creationId xmlns:a16="http://schemas.microsoft.com/office/drawing/2014/main" id="{80D28D84-873D-44CD-99F3-2F6F93AA4CC9}"/>
              </a:ext>
            </a:extLst>
          </p:cNvPr>
          <p:cNvPicPr>
            <a:picLocks noChangeAspect="1"/>
          </p:cNvPicPr>
          <p:nvPr/>
        </p:nvPicPr>
        <p:blipFill>
          <a:blip r:embed="rId6"/>
          <a:stretch>
            <a:fillRect/>
          </a:stretch>
        </p:blipFill>
        <p:spPr>
          <a:xfrm>
            <a:off x="3629844" y="1825625"/>
            <a:ext cx="4342945" cy="3104288"/>
          </a:xfrm>
          <a:prstGeom prst="rect">
            <a:avLst/>
          </a:prstGeom>
        </p:spPr>
      </p:pic>
    </p:spTree>
    <p:extLst>
      <p:ext uri="{BB962C8B-B14F-4D97-AF65-F5344CB8AC3E}">
        <p14:creationId xmlns:p14="http://schemas.microsoft.com/office/powerpoint/2010/main" val="35303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63546"/>
            <a:ext cx="9905998" cy="1478570"/>
          </a:xfrm>
        </p:spPr>
        <p:txBody>
          <a:bodyPr/>
          <a:lstStyle/>
          <a:p>
            <a:r>
              <a:rPr lang="en-US" dirty="0">
                <a:solidFill>
                  <a:srgbClr val="002060"/>
                </a:solidFill>
                <a:latin typeface="Calibri" panose="020F0502020204030204" pitchFamily="34" charset="0"/>
                <a:cs typeface="Calibri" panose="020F0502020204030204" pitchFamily="34" charset="0"/>
              </a:rPr>
              <a:t>Other SERI Initiatives</a:t>
            </a:r>
          </a:p>
        </p:txBody>
      </p:sp>
      <p:sp>
        <p:nvSpPr>
          <p:cNvPr id="3" name="Content Placeholder 2"/>
          <p:cNvSpPr>
            <a:spLocks noGrp="1"/>
          </p:cNvSpPr>
          <p:nvPr>
            <p:ph idx="1"/>
          </p:nvPr>
        </p:nvSpPr>
        <p:spPr>
          <a:xfrm>
            <a:off x="1141412" y="2057701"/>
            <a:ext cx="9905999" cy="3541714"/>
          </a:xfrm>
        </p:spPr>
        <p:txBody>
          <a:bodyPr/>
          <a:lstStyle/>
          <a:p>
            <a:pPr marL="0" indent="0">
              <a:buNone/>
            </a:pPr>
            <a:r>
              <a:rPr lang="en-US" dirty="0">
                <a:solidFill>
                  <a:srgbClr val="002060"/>
                </a:solidFill>
                <a:latin typeface="Calibri" panose="020F0502020204030204" pitchFamily="34" charset="0"/>
                <a:cs typeface="Calibri" panose="020F0502020204030204" pitchFamily="34" charset="0"/>
              </a:rPr>
              <a:t>Electronic Records Day 10/10</a:t>
            </a:r>
          </a:p>
          <a:p>
            <a:pPr marL="0" indent="0">
              <a:buNone/>
            </a:pPr>
            <a:endParaRPr lang="en-US" dirty="0">
              <a:solidFill>
                <a:srgbClr val="002060"/>
              </a:solidFill>
              <a:latin typeface="Calibri" panose="020F0502020204030204" pitchFamily="34" charset="0"/>
              <a:cs typeface="Calibri" panose="020F0502020204030204" pitchFamily="34" charset="0"/>
            </a:endParaRPr>
          </a:p>
          <a:p>
            <a:pPr marL="0" indent="0">
              <a:buNone/>
            </a:pPr>
            <a:r>
              <a:rPr lang="en-US" dirty="0">
                <a:solidFill>
                  <a:srgbClr val="002060"/>
                </a:solidFill>
                <a:latin typeface="Calibri" panose="020F0502020204030204" pitchFamily="34" charset="0"/>
                <a:cs typeface="Calibri" panose="020F0502020204030204" pitchFamily="34" charset="0"/>
                <a:hlinkClick r:id="rId3"/>
              </a:rPr>
              <a:t>SERI Educational Webinars </a:t>
            </a:r>
            <a:endParaRPr lang="en-US" dirty="0">
              <a:solidFill>
                <a:srgbClr val="002060"/>
              </a:solidFill>
              <a:latin typeface="Calibri" panose="020F0502020204030204" pitchFamily="34" charset="0"/>
              <a:cs typeface="Calibri" panose="020F0502020204030204" pitchFamily="34" charset="0"/>
            </a:endParaRPr>
          </a:p>
          <a:p>
            <a:pPr marL="0" indent="0">
              <a:buNone/>
            </a:pPr>
            <a:endParaRPr lang="en-US" dirty="0">
              <a:solidFill>
                <a:srgbClr val="002060"/>
              </a:solidFill>
              <a:latin typeface="Calibri" panose="020F0502020204030204" pitchFamily="34" charset="0"/>
              <a:cs typeface="Calibri" panose="020F0502020204030204" pitchFamily="34" charset="0"/>
            </a:endParaRPr>
          </a:p>
          <a:p>
            <a:pPr marL="0" indent="0">
              <a:buNone/>
            </a:pPr>
            <a:r>
              <a:rPr lang="en-US" dirty="0">
                <a:solidFill>
                  <a:srgbClr val="002060"/>
                </a:solidFill>
                <a:latin typeface="Calibri" panose="020F0502020204030204" pitchFamily="34" charset="0"/>
                <a:cs typeface="Calibri" panose="020F0502020204030204" pitchFamily="34" charset="0"/>
                <a:hlinkClick r:id="rId4"/>
              </a:rPr>
              <a:t>Best practices video series</a:t>
            </a:r>
            <a:r>
              <a:rPr lang="en-US" dirty="0">
                <a:solidFill>
                  <a:srgbClr val="002060"/>
                </a:solidFill>
                <a:latin typeface="Calibri" panose="020F0502020204030204" pitchFamily="34" charset="0"/>
                <a:cs typeface="Calibri" panose="020F0502020204030204" pitchFamily="34" charset="0"/>
              </a:rPr>
              <a:t> </a:t>
            </a:r>
          </a:p>
          <a:p>
            <a:pPr marL="0" indent="0">
              <a:buNone/>
            </a:pPr>
            <a:endParaRPr lang="en-US" dirty="0">
              <a:solidFill>
                <a:srgbClr val="002060"/>
              </a:solidFill>
              <a:latin typeface="Calibri" panose="020F0502020204030204" pitchFamily="34" charset="0"/>
              <a:cs typeface="Calibri" panose="020F0502020204030204" pitchFamily="34" charset="0"/>
            </a:endParaRPr>
          </a:p>
          <a:p>
            <a:pPr marL="0" indent="0">
              <a:buNone/>
            </a:pPr>
            <a:endParaRPr lang="en-US" dirty="0">
              <a:solidFill>
                <a:srgbClr val="002060"/>
              </a:solidFill>
              <a:latin typeface="Calibri" panose="020F0502020204030204" pitchFamily="34" charset="0"/>
              <a:cs typeface="Calibri" panose="020F0502020204030204" pitchFamily="34" charset="0"/>
            </a:endParaRPr>
          </a:p>
          <a:p>
            <a:pPr marL="0" indent="0">
              <a:buNone/>
            </a:pPr>
            <a:endParaRPr lang="en-US" dirty="0">
              <a:solidFill>
                <a:srgbClr val="002060"/>
              </a:solidFill>
              <a:latin typeface="Calibri" panose="020F0502020204030204" pitchFamily="34" charset="0"/>
              <a:cs typeface="Calibri" panose="020F0502020204030204" pitchFamily="34" charset="0"/>
            </a:endParaRPr>
          </a:p>
          <a:p>
            <a:pPr marL="0" indent="0">
              <a:buNone/>
            </a:pPr>
            <a:endParaRPr lang="en-US" dirty="0">
              <a:solidFill>
                <a:srgbClr val="002060"/>
              </a:solidFill>
              <a:latin typeface="Calibri" panose="020F0502020204030204" pitchFamily="34" charset="0"/>
              <a:cs typeface="Calibri" panose="020F0502020204030204" pitchFamily="34" charset="0"/>
            </a:endParaRPr>
          </a:p>
          <a:p>
            <a:pPr marL="0" indent="0">
              <a:buNone/>
            </a:pPr>
            <a:endParaRPr lang="en-US" dirty="0">
              <a:solidFill>
                <a:srgbClr val="002060"/>
              </a:solidFill>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22467" y="547793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38200" y="163474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52D79CFE-59EA-4699-8619-1BAE2E37BF62}"/>
              </a:ext>
            </a:extLst>
          </p:cNvPr>
          <p:cNvSpPr>
            <a:spLocks noGrp="1"/>
          </p:cNvSpPr>
          <p:nvPr>
            <p:ph type="ftr" sz="quarter" idx="11"/>
          </p:nvPr>
        </p:nvSpPr>
        <p:spPr/>
        <p:txBody>
          <a:bodyPr/>
          <a:lstStyle/>
          <a:p>
            <a:r>
              <a:rPr lang="en-US" dirty="0"/>
              <a:t>CoSA Partner Briefing - April 22, 2020</a:t>
            </a:r>
          </a:p>
        </p:txBody>
      </p:sp>
      <p:pic>
        <p:nvPicPr>
          <p:cNvPr id="7" name="Picture 6"/>
          <p:cNvPicPr>
            <a:picLocks noChangeAspect="1"/>
          </p:cNvPicPr>
          <p:nvPr/>
        </p:nvPicPr>
        <p:blipFill>
          <a:blip r:embed="rId6"/>
          <a:stretch>
            <a:fillRect/>
          </a:stretch>
        </p:blipFill>
        <p:spPr>
          <a:xfrm>
            <a:off x="5530042" y="3095473"/>
            <a:ext cx="5054350" cy="2803148"/>
          </a:xfrm>
          <a:prstGeom prst="rect">
            <a:avLst/>
          </a:prstGeom>
        </p:spPr>
      </p:pic>
    </p:spTree>
    <p:extLst>
      <p:ext uri="{BB962C8B-B14F-4D97-AF65-F5344CB8AC3E}">
        <p14:creationId xmlns:p14="http://schemas.microsoft.com/office/powerpoint/2010/main" val="2043035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2060"/>
                </a:solidFill>
                <a:latin typeface="Calibri" panose="020F0502020204030204" pitchFamily="34" charset="0"/>
                <a:cs typeface="Calibri" panose="020F0502020204030204" pitchFamily="34" charset="0"/>
              </a:rPr>
              <a:t>Education</a:t>
            </a:r>
          </a:p>
        </p:txBody>
      </p:sp>
      <p:sp>
        <p:nvSpPr>
          <p:cNvPr id="7" name="Content Placeholder 6">
            <a:extLst>
              <a:ext uri="{FF2B5EF4-FFF2-40B4-BE49-F238E27FC236}">
                <a16:creationId xmlns:a16="http://schemas.microsoft.com/office/drawing/2014/main" id="{80F6E329-FDFA-6A4F-B2F0-262295733152}"/>
              </a:ext>
            </a:extLst>
          </p:cNvPr>
          <p:cNvSpPr>
            <a:spLocks noGrp="1"/>
          </p:cNvSpPr>
          <p:nvPr>
            <p:ph idx="1"/>
          </p:nvPr>
        </p:nvSpPr>
        <p:spPr/>
        <p:txBody>
          <a:bodyPr>
            <a:normAutofit/>
          </a:bodyPr>
          <a:lstStyle/>
          <a:p>
            <a:pPr marL="0" indent="0">
              <a:buNone/>
            </a:pP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Member Webinar Series: 600+ attendees in 2019</a:t>
            </a:r>
          </a:p>
          <a:p>
            <a:r>
              <a:rPr lang="en-US" dirty="0">
                <a:latin typeface="Calibri" panose="020F0502020204030204" pitchFamily="34" charset="0"/>
                <a:cs typeface="Calibri" panose="020F0502020204030204" pitchFamily="34" charset="0"/>
              </a:rPr>
              <a:t>CoSA-NARA Quarterly Webinar Series</a:t>
            </a:r>
          </a:p>
          <a:p>
            <a:r>
              <a:rPr lang="en-US" dirty="0">
                <a:latin typeface="Calibri" panose="020F0502020204030204" pitchFamily="34" charset="0"/>
                <a:cs typeface="Calibri" panose="020F0502020204030204" pitchFamily="34" charset="0"/>
              </a:rPr>
              <a:t>Monthly CoSA News Brief: reaches 1,000+ subscribers</a:t>
            </a:r>
          </a:p>
          <a:p>
            <a:r>
              <a:rPr lang="en-US" dirty="0">
                <a:latin typeface="Calibri" panose="020F0502020204030204" pitchFamily="34" charset="0"/>
                <a:cs typeface="Calibri" panose="020F0502020204030204" pitchFamily="34" charset="0"/>
              </a:rPr>
              <a:t>Listservs and Social Media: 2,500+ followers/subscribers</a:t>
            </a:r>
          </a:p>
          <a:p>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dirty="0"/>
          </a:p>
          <a:p>
            <a:endParaRPr lang="en-US" dirty="0"/>
          </a:p>
        </p:txBody>
      </p:sp>
      <p:cxnSp>
        <p:nvCxnSpPr>
          <p:cNvPr id="6" name="Straight Connector 5"/>
          <p:cNvCxnSpPr/>
          <p:nvPr/>
        </p:nvCxnSpPr>
        <p:spPr>
          <a:xfrm>
            <a:off x="1141412" y="1648236"/>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C3516A-CCB4-4125-AC82-698F49A44940}"/>
              </a:ext>
            </a:extLst>
          </p:cNvPr>
          <p:cNvPicPr>
            <a:picLocks noChangeAspect="1"/>
          </p:cNvPicPr>
          <p:nvPr/>
        </p:nvPicPr>
        <p:blipFill>
          <a:blip r:embed="rId3"/>
          <a:stretch>
            <a:fillRect/>
          </a:stretch>
        </p:blipFill>
        <p:spPr>
          <a:xfrm>
            <a:off x="10388000" y="5310408"/>
            <a:ext cx="774259" cy="841321"/>
          </a:xfrm>
          <a:prstGeom prst="rect">
            <a:avLst/>
          </a:prstGeom>
        </p:spPr>
      </p:pic>
      <p:sp>
        <p:nvSpPr>
          <p:cNvPr id="3" name="Footer Placeholder 2">
            <a:extLst>
              <a:ext uri="{FF2B5EF4-FFF2-40B4-BE49-F238E27FC236}">
                <a16:creationId xmlns:a16="http://schemas.microsoft.com/office/drawing/2014/main" id="{6A98A709-0A78-4A40-9470-6E88DC00869D}"/>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1452851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2060"/>
                </a:solidFill>
                <a:latin typeface="Calibri" panose="020F0502020204030204" pitchFamily="34" charset="0"/>
                <a:cs typeface="Calibri" panose="020F0502020204030204" pitchFamily="34" charset="0"/>
              </a:rPr>
              <a:t>Advocacy</a:t>
            </a:r>
          </a:p>
        </p:txBody>
      </p:sp>
      <p:sp>
        <p:nvSpPr>
          <p:cNvPr id="7" name="Content Placeholder 6">
            <a:extLst>
              <a:ext uri="{FF2B5EF4-FFF2-40B4-BE49-F238E27FC236}">
                <a16:creationId xmlns:a16="http://schemas.microsoft.com/office/drawing/2014/main" id="{80F6E329-FDFA-6A4F-B2F0-262295733152}"/>
              </a:ext>
            </a:extLst>
          </p:cNvPr>
          <p:cNvSpPr>
            <a:spLocks noGrp="1"/>
          </p:cNvSpPr>
          <p:nvPr>
            <p:ph idx="1"/>
          </p:nvPr>
        </p:nvSpPr>
        <p:spPr/>
        <p:txBody>
          <a:bodyPr/>
          <a:lstStyle/>
          <a:p>
            <a:pPr marL="0" indent="0">
              <a:buNone/>
            </a:pPr>
            <a:endParaRPr lang="en-US" dirty="0">
              <a:solidFill>
                <a:srgbClr val="C00000"/>
              </a:solidFill>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Federal Budget – support NHPRC/NARA, IMLS, NEH</a:t>
            </a:r>
          </a:p>
          <a:p>
            <a:r>
              <a:rPr lang="en-US" dirty="0">
                <a:latin typeface="Calibri" panose="020F0502020204030204" pitchFamily="34" charset="0"/>
                <a:cs typeface="Calibri" panose="020F0502020204030204" pitchFamily="34" charset="0"/>
              </a:rPr>
              <a:t>Collaborate with many groups on advocacy efforts</a:t>
            </a:r>
          </a:p>
          <a:p>
            <a:r>
              <a:rPr lang="en-US" dirty="0">
                <a:latin typeface="Calibri" panose="020F0502020204030204" pitchFamily="34" charset="0"/>
                <a:cs typeface="Calibri" panose="020F0502020204030204" pitchFamily="34" charset="0"/>
              </a:rPr>
              <a:t>Issue Briefs and Position Statements</a:t>
            </a:r>
          </a:p>
          <a:p>
            <a:r>
              <a:rPr lang="en-US" dirty="0">
                <a:latin typeface="Calibri" panose="020F0502020204030204" pitchFamily="34" charset="0"/>
                <a:cs typeface="Calibri" panose="020F0502020204030204" pitchFamily="34" charset="0"/>
              </a:rPr>
              <a:t>Advocacy for Individual State Archives</a:t>
            </a:r>
          </a:p>
          <a:p>
            <a:endParaRPr lang="en-US" dirty="0"/>
          </a:p>
          <a:p>
            <a:endParaRPr lang="en-US" dirty="0"/>
          </a:p>
        </p:txBody>
      </p:sp>
      <p:cxnSp>
        <p:nvCxnSpPr>
          <p:cNvPr id="6" name="Straight Connector 5"/>
          <p:cNvCxnSpPr/>
          <p:nvPr/>
        </p:nvCxnSpPr>
        <p:spPr>
          <a:xfrm>
            <a:off x="1141412" y="1639769"/>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C3516A-CCB4-4125-AC82-698F49A44940}"/>
              </a:ext>
            </a:extLst>
          </p:cNvPr>
          <p:cNvPicPr>
            <a:picLocks noChangeAspect="1"/>
          </p:cNvPicPr>
          <p:nvPr/>
        </p:nvPicPr>
        <p:blipFill>
          <a:blip r:embed="rId3"/>
          <a:stretch>
            <a:fillRect/>
          </a:stretch>
        </p:blipFill>
        <p:spPr>
          <a:xfrm>
            <a:off x="10273152" y="5268074"/>
            <a:ext cx="774259" cy="841321"/>
          </a:xfrm>
          <a:prstGeom prst="rect">
            <a:avLst/>
          </a:prstGeom>
        </p:spPr>
      </p:pic>
      <p:sp>
        <p:nvSpPr>
          <p:cNvPr id="3" name="Footer Placeholder 2">
            <a:extLst>
              <a:ext uri="{FF2B5EF4-FFF2-40B4-BE49-F238E27FC236}">
                <a16:creationId xmlns:a16="http://schemas.microsoft.com/office/drawing/2014/main" id="{D7923250-4BEC-4DA8-8977-93E32100166C}"/>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302985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2060"/>
                </a:solidFill>
                <a:latin typeface="Calibri" panose="020F0502020204030204" pitchFamily="34" charset="0"/>
                <a:cs typeface="Calibri" panose="020F0502020204030204" pitchFamily="34" charset="0"/>
              </a:rPr>
              <a:t>Research </a:t>
            </a:r>
          </a:p>
        </p:txBody>
      </p:sp>
      <p:sp>
        <p:nvSpPr>
          <p:cNvPr id="7" name="Content Placeholder 6">
            <a:extLst>
              <a:ext uri="{FF2B5EF4-FFF2-40B4-BE49-F238E27FC236}">
                <a16:creationId xmlns:a16="http://schemas.microsoft.com/office/drawing/2014/main" id="{80F6E329-FDFA-6A4F-B2F0-262295733152}"/>
              </a:ext>
            </a:extLst>
          </p:cNvPr>
          <p:cNvSpPr>
            <a:spLocks noGrp="1"/>
          </p:cNvSpPr>
          <p:nvPr>
            <p:ph idx="1"/>
          </p:nvPr>
        </p:nvSpPr>
        <p:spPr/>
        <p:txBody>
          <a:bodyPr>
            <a:normAutofit/>
          </a:bodyPr>
          <a:lstStyle/>
          <a:p>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Follow-up to </a:t>
            </a:r>
            <a:r>
              <a:rPr lang="en-US" i="1" dirty="0">
                <a:latin typeface="Calibri" panose="020F0502020204030204" pitchFamily="34" charset="0"/>
                <a:cs typeface="Calibri" panose="020F0502020204030204" pitchFamily="34" charset="0"/>
              </a:rPr>
              <a:t>Toward a Common Understanding</a:t>
            </a:r>
          </a:p>
          <a:p>
            <a:pPr lvl="1"/>
            <a:r>
              <a:rPr lang="en-US" dirty="0">
                <a:latin typeface="Calibri" panose="020F0502020204030204" pitchFamily="34" charset="0"/>
                <a:cs typeface="Calibri" panose="020F0502020204030204" pitchFamily="34" charset="0"/>
              </a:rPr>
              <a:t>Provide guidance and outline best practices for transferring digital records to the state archives</a:t>
            </a:r>
          </a:p>
          <a:p>
            <a:pPr lvl="1"/>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2020-21 </a:t>
            </a:r>
            <a:r>
              <a:rPr lang="en-US" i="1" dirty="0">
                <a:latin typeface="Calibri" panose="020F0502020204030204" pitchFamily="34" charset="0"/>
                <a:cs typeface="Calibri" panose="020F0502020204030204" pitchFamily="34" charset="0"/>
              </a:rPr>
              <a:t>State of State Records: Archives &amp; Records Management 	Survey</a:t>
            </a:r>
          </a:p>
          <a:p>
            <a:pPr lvl="1"/>
            <a:r>
              <a:rPr lang="en-US" dirty="0">
                <a:latin typeface="Calibri" panose="020F0502020204030204" pitchFamily="34" charset="0"/>
                <a:cs typeface="Calibri" panose="020F0502020204030204" pitchFamily="34" charset="0"/>
              </a:rPr>
              <a:t>Biennial survey on state archives and records management programs</a:t>
            </a:r>
          </a:p>
          <a:p>
            <a:pPr marL="457200" lvl="1" indent="0">
              <a:buNone/>
            </a:pPr>
            <a:endParaRPr lang="en-US" dirty="0"/>
          </a:p>
          <a:p>
            <a:pPr marL="457200" lvl="1" indent="0">
              <a:buNone/>
            </a:pPr>
            <a:endParaRPr lang="en-US" dirty="0"/>
          </a:p>
          <a:p>
            <a:pPr marL="457200" lvl="1" indent="0">
              <a:buNone/>
            </a:pPr>
            <a:endParaRPr lang="en-US" dirty="0"/>
          </a:p>
          <a:p>
            <a:endParaRPr lang="en-US" b="1" dirty="0"/>
          </a:p>
        </p:txBody>
      </p:sp>
      <p:cxnSp>
        <p:nvCxnSpPr>
          <p:cNvPr id="6" name="Straight Connector 5"/>
          <p:cNvCxnSpPr/>
          <p:nvPr/>
        </p:nvCxnSpPr>
        <p:spPr>
          <a:xfrm>
            <a:off x="1141412" y="1665169"/>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C3516A-CCB4-4125-AC82-698F49A44940}"/>
              </a:ext>
            </a:extLst>
          </p:cNvPr>
          <p:cNvPicPr>
            <a:picLocks noChangeAspect="1"/>
          </p:cNvPicPr>
          <p:nvPr/>
        </p:nvPicPr>
        <p:blipFill>
          <a:blip r:embed="rId3"/>
          <a:stretch>
            <a:fillRect/>
          </a:stretch>
        </p:blipFill>
        <p:spPr>
          <a:xfrm>
            <a:off x="10889226" y="5470579"/>
            <a:ext cx="774259" cy="841321"/>
          </a:xfrm>
          <a:prstGeom prst="rect">
            <a:avLst/>
          </a:prstGeom>
        </p:spPr>
      </p:pic>
      <p:sp>
        <p:nvSpPr>
          <p:cNvPr id="3" name="Footer Placeholder 2">
            <a:extLst>
              <a:ext uri="{FF2B5EF4-FFF2-40B4-BE49-F238E27FC236}">
                <a16:creationId xmlns:a16="http://schemas.microsoft.com/office/drawing/2014/main" id="{10F2482D-AAAA-45E6-858A-37961BEB7689}"/>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298433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2060"/>
                </a:solidFill>
                <a:latin typeface="Calibri" panose="020F0502020204030204" pitchFamily="34" charset="0"/>
                <a:cs typeface="Calibri" panose="020F0502020204030204" pitchFamily="34" charset="0"/>
              </a:rPr>
              <a:t>Partner Responses </a:t>
            </a:r>
          </a:p>
        </p:txBody>
      </p:sp>
      <p:sp>
        <p:nvSpPr>
          <p:cNvPr id="7" name="Content Placeholder 6">
            <a:extLst>
              <a:ext uri="{FF2B5EF4-FFF2-40B4-BE49-F238E27FC236}">
                <a16:creationId xmlns:a16="http://schemas.microsoft.com/office/drawing/2014/main" id="{80F6E329-FDFA-6A4F-B2F0-262295733152}"/>
              </a:ext>
            </a:extLst>
          </p:cNvPr>
          <p:cNvSpPr>
            <a:spLocks noGrp="1"/>
          </p:cNvSpPr>
          <p:nvPr>
            <p:ph idx="1"/>
          </p:nvPr>
        </p:nvSpPr>
        <p:spPr>
          <a:xfrm>
            <a:off x="1038225" y="1828800"/>
            <a:ext cx="10515600" cy="4502032"/>
          </a:xfrm>
        </p:spPr>
        <p:txBody>
          <a:bodyPr>
            <a:normAutofit fontScale="92500" lnSpcReduction="20000"/>
          </a:bodyPr>
          <a:lstStyle/>
          <a:p>
            <a:pPr marL="0" indent="0">
              <a:buNone/>
            </a:pPr>
            <a:endParaRPr lang="en-US" dirty="0"/>
          </a:p>
          <a:p>
            <a:pPr marL="0" indent="0">
              <a:buNone/>
            </a:pPr>
            <a:r>
              <a:rPr lang="en-US" dirty="0"/>
              <a:t>Submit 2-3 paragraphs about your work to CoSA to share with other briefing attendees or to be featured in our newsletter.</a:t>
            </a:r>
          </a:p>
          <a:p>
            <a:pPr marL="0" indent="0">
              <a:buNone/>
            </a:pPr>
            <a:endParaRPr lang="en-US" dirty="0"/>
          </a:p>
          <a:p>
            <a:r>
              <a:rPr lang="en-US" dirty="0"/>
              <a:t>  What were your highlights from 2019 (projects, collaborations, activities, etc.)?</a:t>
            </a:r>
          </a:p>
          <a:p>
            <a:r>
              <a:rPr lang="en-US" dirty="0"/>
              <a:t>  What are your goals for 2020?</a:t>
            </a:r>
          </a:p>
          <a:p>
            <a:r>
              <a:rPr lang="en-US" dirty="0"/>
              <a:t>  How has Covid-19 affected you and your members?</a:t>
            </a:r>
          </a:p>
          <a:p>
            <a:pPr marL="0" indent="0">
              <a:buNone/>
            </a:pPr>
            <a:r>
              <a:rPr lang="en-US" dirty="0"/>
              <a:t> </a:t>
            </a:r>
          </a:p>
          <a:p>
            <a:endParaRPr lang="en-US" dirty="0"/>
          </a:p>
          <a:p>
            <a:pPr marL="0" indent="0">
              <a:buNone/>
            </a:pPr>
            <a:r>
              <a:rPr lang="en-US" dirty="0"/>
              <a:t>Please submit these optional responses to Lisa Johnston by Monday, April 27. </a:t>
            </a:r>
          </a:p>
          <a:p>
            <a:pPr marL="457200" lvl="1" indent="0">
              <a:buNone/>
            </a:pPr>
            <a:endParaRPr lang="en-US" dirty="0"/>
          </a:p>
          <a:p>
            <a:endParaRPr lang="en-US" b="1" dirty="0"/>
          </a:p>
        </p:txBody>
      </p:sp>
      <p:cxnSp>
        <p:nvCxnSpPr>
          <p:cNvPr id="6" name="Straight Connector 5"/>
          <p:cNvCxnSpPr/>
          <p:nvPr/>
        </p:nvCxnSpPr>
        <p:spPr>
          <a:xfrm>
            <a:off x="1141412" y="1665169"/>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C3516A-CCB4-4125-AC82-698F49A44940}"/>
              </a:ext>
            </a:extLst>
          </p:cNvPr>
          <p:cNvPicPr>
            <a:picLocks noChangeAspect="1"/>
          </p:cNvPicPr>
          <p:nvPr/>
        </p:nvPicPr>
        <p:blipFill>
          <a:blip r:embed="rId3"/>
          <a:stretch>
            <a:fillRect/>
          </a:stretch>
        </p:blipFill>
        <p:spPr>
          <a:xfrm>
            <a:off x="10889226" y="5470579"/>
            <a:ext cx="774259" cy="841321"/>
          </a:xfrm>
          <a:prstGeom prst="rect">
            <a:avLst/>
          </a:prstGeom>
        </p:spPr>
      </p:pic>
      <p:sp>
        <p:nvSpPr>
          <p:cNvPr id="3" name="Footer Placeholder 2">
            <a:extLst>
              <a:ext uri="{FF2B5EF4-FFF2-40B4-BE49-F238E27FC236}">
                <a16:creationId xmlns:a16="http://schemas.microsoft.com/office/drawing/2014/main" id="{10F2482D-AAAA-45E6-858A-37961BEB7689}"/>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234684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2060"/>
                </a:solidFill>
                <a:latin typeface="Calibri" panose="020F0502020204030204" pitchFamily="34" charset="0"/>
                <a:cs typeface="Calibri" panose="020F0502020204030204" pitchFamily="34" charset="0"/>
              </a:rPr>
              <a:t>Questions and Comments</a:t>
            </a:r>
          </a:p>
        </p:txBody>
      </p:sp>
      <p:sp>
        <p:nvSpPr>
          <p:cNvPr id="7" name="Content Placeholder 6">
            <a:extLst>
              <a:ext uri="{FF2B5EF4-FFF2-40B4-BE49-F238E27FC236}">
                <a16:creationId xmlns:a16="http://schemas.microsoft.com/office/drawing/2014/main" id="{80F6E329-FDFA-6A4F-B2F0-262295733152}"/>
              </a:ext>
            </a:extLst>
          </p:cNvPr>
          <p:cNvSpPr>
            <a:spLocks noGrp="1"/>
          </p:cNvSpPr>
          <p:nvPr>
            <p:ph idx="1"/>
          </p:nvPr>
        </p:nvSpPr>
        <p:spPr/>
        <p:txBody>
          <a:bodyPr>
            <a:normAutofit/>
          </a:bodyPr>
          <a:lstStyle/>
          <a:p>
            <a:endParaRPr lang="en-US" dirty="0">
              <a:latin typeface="Calibri" panose="020F0502020204030204" pitchFamily="34" charset="0"/>
              <a:cs typeface="Calibri" panose="020F0502020204030204" pitchFamily="34" charset="0"/>
            </a:endParaRPr>
          </a:p>
          <a:p>
            <a:pPr marL="457200" lvl="1" indent="0">
              <a:buNone/>
            </a:pPr>
            <a:endParaRPr lang="en-US" dirty="0"/>
          </a:p>
          <a:p>
            <a:pPr marL="457200" lvl="1" indent="0">
              <a:buNone/>
            </a:pPr>
            <a:endParaRPr lang="en-US" dirty="0"/>
          </a:p>
          <a:p>
            <a:pPr marL="457200" lvl="1" indent="0">
              <a:buNone/>
            </a:pPr>
            <a:endParaRPr lang="en-US" dirty="0"/>
          </a:p>
          <a:p>
            <a:endParaRPr lang="en-US" b="1" dirty="0"/>
          </a:p>
        </p:txBody>
      </p:sp>
      <p:cxnSp>
        <p:nvCxnSpPr>
          <p:cNvPr id="6" name="Straight Connector 5"/>
          <p:cNvCxnSpPr/>
          <p:nvPr/>
        </p:nvCxnSpPr>
        <p:spPr>
          <a:xfrm>
            <a:off x="1141412" y="1665169"/>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C3516A-CCB4-4125-AC82-698F49A44940}"/>
              </a:ext>
            </a:extLst>
          </p:cNvPr>
          <p:cNvPicPr>
            <a:picLocks noChangeAspect="1"/>
          </p:cNvPicPr>
          <p:nvPr/>
        </p:nvPicPr>
        <p:blipFill>
          <a:blip r:embed="rId3"/>
          <a:stretch>
            <a:fillRect/>
          </a:stretch>
        </p:blipFill>
        <p:spPr>
          <a:xfrm>
            <a:off x="10889226" y="5470579"/>
            <a:ext cx="774259" cy="841321"/>
          </a:xfrm>
          <a:prstGeom prst="rect">
            <a:avLst/>
          </a:prstGeom>
        </p:spPr>
      </p:pic>
      <p:sp>
        <p:nvSpPr>
          <p:cNvPr id="3" name="Footer Placeholder 2">
            <a:extLst>
              <a:ext uri="{FF2B5EF4-FFF2-40B4-BE49-F238E27FC236}">
                <a16:creationId xmlns:a16="http://schemas.microsoft.com/office/drawing/2014/main" id="{10F2482D-AAAA-45E6-858A-37961BEB7689}"/>
              </a:ext>
            </a:extLst>
          </p:cNvPr>
          <p:cNvSpPr>
            <a:spLocks noGrp="1"/>
          </p:cNvSpPr>
          <p:nvPr>
            <p:ph type="ftr" sz="quarter" idx="11"/>
          </p:nvPr>
        </p:nvSpPr>
        <p:spPr/>
        <p:txBody>
          <a:bodyPr/>
          <a:lstStyle/>
          <a:p>
            <a:r>
              <a:rPr lang="en-US" dirty="0"/>
              <a:t>CoSA Partner Briefing - April 22, 2020</a:t>
            </a:r>
          </a:p>
        </p:txBody>
      </p:sp>
      <p:pic>
        <p:nvPicPr>
          <p:cNvPr id="8" name="Content Placeholder 3">
            <a:extLst>
              <a:ext uri="{FF2B5EF4-FFF2-40B4-BE49-F238E27FC236}">
                <a16:creationId xmlns:a16="http://schemas.microsoft.com/office/drawing/2014/main" id="{790F3D86-C2D0-4E01-8EED-F8657C0DA2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1412" y="2028497"/>
            <a:ext cx="7113244" cy="381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12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rgbClr val="002060"/>
                </a:solidFill>
                <a:latin typeface="Calibri" panose="020F0502020204030204" pitchFamily="34" charset="0"/>
                <a:cs typeface="Calibri" panose="020F0502020204030204" pitchFamily="34" charset="0"/>
              </a:rPr>
              <a:t>Stay Connected </a:t>
            </a:r>
          </a:p>
        </p:txBody>
      </p:sp>
      <p:sp>
        <p:nvSpPr>
          <p:cNvPr id="7" name="Content Placeholder 6">
            <a:extLst>
              <a:ext uri="{FF2B5EF4-FFF2-40B4-BE49-F238E27FC236}">
                <a16:creationId xmlns:a16="http://schemas.microsoft.com/office/drawing/2014/main" id="{80F6E329-FDFA-6A4F-B2F0-262295733152}"/>
              </a:ext>
            </a:extLst>
          </p:cNvPr>
          <p:cNvSpPr>
            <a:spLocks noGrp="1"/>
          </p:cNvSpPr>
          <p:nvPr>
            <p:ph idx="1"/>
          </p:nvPr>
        </p:nvSpPr>
        <p:spPr>
          <a:xfrm>
            <a:off x="838200" y="1665169"/>
            <a:ext cx="10515600" cy="4511794"/>
          </a:xfrm>
        </p:spPr>
        <p:txBody>
          <a:bodyPr>
            <a:normAutofit/>
          </a:bodyPr>
          <a:lstStyle/>
          <a:p>
            <a:pPr marL="0" indent="0" algn="ctr">
              <a:buNone/>
            </a:pPr>
            <a:endParaRPr lang="en-US" sz="2000" dirty="0"/>
          </a:p>
          <a:p>
            <a:pPr marL="0" indent="0" algn="ctr">
              <a:buNone/>
            </a:pPr>
            <a:r>
              <a:rPr lang="en-US" sz="2000" dirty="0"/>
              <a:t>CoSA Website </a:t>
            </a:r>
            <a:r>
              <a:rPr lang="en-US" sz="2000" dirty="0">
                <a:hlinkClick r:id="rId3"/>
              </a:rPr>
              <a:t>http://www.statearchivists.org</a:t>
            </a:r>
            <a:endParaRPr lang="en-US" sz="2000" dirty="0"/>
          </a:p>
          <a:p>
            <a:pPr algn="ctr"/>
            <a:endParaRPr lang="en-US" sz="2000" dirty="0"/>
          </a:p>
          <a:p>
            <a:pPr marL="0" indent="0" algn="ctr">
              <a:buNone/>
            </a:pPr>
            <a:r>
              <a:rPr lang="en-US" sz="2000" dirty="0"/>
              <a:t>CoSA Resource Center </a:t>
            </a:r>
            <a:r>
              <a:rPr lang="en-US" sz="2000" dirty="0">
                <a:hlinkClick r:id="rId4"/>
              </a:rPr>
              <a:t>https://www.statearchivists.org/resource-center/resource-library/</a:t>
            </a:r>
            <a:endParaRPr lang="en-US" sz="2000" dirty="0"/>
          </a:p>
          <a:p>
            <a:pPr algn="ctr"/>
            <a:endParaRPr lang="en-US" sz="2000" dirty="0"/>
          </a:p>
          <a:p>
            <a:pPr marL="0" indent="0" algn="ctr">
              <a:buNone/>
            </a:pPr>
            <a:r>
              <a:rPr lang="en-US" sz="2000" dirty="0"/>
              <a:t>CoSA Twitter Handle: @StateArchivists</a:t>
            </a:r>
          </a:p>
          <a:p>
            <a:pPr algn="ctr"/>
            <a:endParaRPr lang="en-US" sz="2000" dirty="0"/>
          </a:p>
          <a:p>
            <a:pPr marL="0" indent="0" algn="ctr">
              <a:buNone/>
            </a:pPr>
            <a:r>
              <a:rPr lang="en-US" sz="2000" dirty="0"/>
              <a:t>CoSA Facebook Page: </a:t>
            </a:r>
            <a:r>
              <a:rPr lang="en-US" sz="2000" dirty="0">
                <a:hlinkClick r:id="rId5"/>
              </a:rPr>
              <a:t>www.facebook.com/CouncilOfStateArchivists</a:t>
            </a:r>
            <a:endParaRPr lang="en-US" sz="2000" dirty="0"/>
          </a:p>
          <a:p>
            <a:pPr marL="0" indent="0" algn="ctr">
              <a:buNone/>
            </a:pPr>
            <a:endParaRPr lang="en-US" sz="2000" dirty="0"/>
          </a:p>
          <a:p>
            <a:pPr marL="0" indent="0" algn="ctr">
              <a:buNone/>
            </a:pPr>
            <a:r>
              <a:rPr lang="en-US" sz="2000" dirty="0"/>
              <a:t>CoSA YouTube Channel: </a:t>
            </a:r>
            <a:r>
              <a:rPr lang="en-US" sz="2000" dirty="0">
                <a:hlinkClick r:id="rId6"/>
              </a:rPr>
              <a:t>https://www.youtube.com/user/StateArchivists/</a:t>
            </a:r>
            <a:endParaRPr lang="en-US" sz="2000" dirty="0"/>
          </a:p>
          <a:p>
            <a:endParaRPr lang="en-US" b="1" dirty="0"/>
          </a:p>
        </p:txBody>
      </p:sp>
      <p:cxnSp>
        <p:nvCxnSpPr>
          <p:cNvPr id="6" name="Straight Connector 5"/>
          <p:cNvCxnSpPr/>
          <p:nvPr/>
        </p:nvCxnSpPr>
        <p:spPr>
          <a:xfrm>
            <a:off x="1141412" y="1665169"/>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BC3516A-CCB4-4125-AC82-698F49A44940}"/>
              </a:ext>
            </a:extLst>
          </p:cNvPr>
          <p:cNvPicPr>
            <a:picLocks noChangeAspect="1"/>
          </p:cNvPicPr>
          <p:nvPr/>
        </p:nvPicPr>
        <p:blipFill>
          <a:blip r:embed="rId7"/>
          <a:stretch>
            <a:fillRect/>
          </a:stretch>
        </p:blipFill>
        <p:spPr>
          <a:xfrm>
            <a:off x="10889226" y="5470579"/>
            <a:ext cx="774259" cy="841321"/>
          </a:xfrm>
          <a:prstGeom prst="rect">
            <a:avLst/>
          </a:prstGeom>
        </p:spPr>
      </p:pic>
      <p:sp>
        <p:nvSpPr>
          <p:cNvPr id="3" name="Footer Placeholder 2">
            <a:extLst>
              <a:ext uri="{FF2B5EF4-FFF2-40B4-BE49-F238E27FC236}">
                <a16:creationId xmlns:a16="http://schemas.microsoft.com/office/drawing/2014/main" id="{10F2482D-AAAA-45E6-858A-37961BEB7689}"/>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2499200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2060"/>
                </a:solidFill>
                <a:latin typeface="Calibri" panose="020F0502020204030204" pitchFamily="34" charset="0"/>
                <a:cs typeface="Calibri" panose="020F0502020204030204" pitchFamily="34" charset="0"/>
              </a:rPr>
              <a:t>Sustaining the Future, 2019 - 2022</a:t>
            </a:r>
          </a:p>
        </p:txBody>
      </p:sp>
      <p:sp>
        <p:nvSpPr>
          <p:cNvPr id="3" name="Content Placeholder 2"/>
          <p:cNvSpPr>
            <a:spLocks noGrp="1"/>
          </p:cNvSpPr>
          <p:nvPr>
            <p:ph idx="1"/>
          </p:nvPr>
        </p:nvSpPr>
        <p:spPr>
          <a:xfrm>
            <a:off x="1141412" y="1970087"/>
            <a:ext cx="9905999" cy="3541714"/>
          </a:xfrm>
        </p:spPr>
        <p:txBody>
          <a:bodyPr>
            <a:normAutofit/>
          </a:bodyPr>
          <a:lstStyle/>
          <a:p>
            <a:pPr marL="0" indent="0">
              <a:buNone/>
            </a:pPr>
            <a:r>
              <a:rPr lang="en-US" dirty="0">
                <a:solidFill>
                  <a:srgbClr val="002060"/>
                </a:solidFill>
                <a:latin typeface="Calibri" panose="020F0502020204030204" pitchFamily="34" charset="0"/>
                <a:cs typeface="Calibri" panose="020F0502020204030204" pitchFamily="34" charset="0"/>
              </a:rPr>
              <a:t>CORE FUNCTION GOALS AND STRATEGIES AND OUTCOMES</a:t>
            </a:r>
          </a:p>
          <a:p>
            <a:pPr marL="0"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RESEARCH</a:t>
            </a:r>
          </a:p>
          <a:p>
            <a:r>
              <a:rPr lang="en-US" dirty="0">
                <a:latin typeface="Calibri" panose="020F0502020204030204" pitchFamily="34" charset="0"/>
                <a:cs typeface="Calibri" panose="020F0502020204030204" pitchFamily="34" charset="0"/>
              </a:rPr>
              <a:t>EDUCATION</a:t>
            </a:r>
          </a:p>
          <a:p>
            <a:r>
              <a:rPr lang="en-US" dirty="0">
                <a:latin typeface="Calibri" panose="020F0502020204030204" pitchFamily="34" charset="0"/>
                <a:cs typeface="Calibri" panose="020F0502020204030204" pitchFamily="34" charset="0"/>
              </a:rPr>
              <a:t>ADVOCACY</a:t>
            </a:r>
          </a:p>
          <a:p>
            <a:r>
              <a:rPr lang="en-US" dirty="0">
                <a:latin typeface="Calibri" panose="020F0502020204030204" pitchFamily="34" charset="0"/>
                <a:cs typeface="Calibri" panose="020F0502020204030204" pitchFamily="34" charset="0"/>
              </a:rPr>
              <a:t>CoSA SUSTAINABILITY AND EXCELLENCE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2712" y="5342468"/>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1026499" y="161205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7BCE97C-ADFC-4F06-A5CA-3C4529CBF173}"/>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742771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tx2">
                    <a:lumMod val="50000"/>
                  </a:schemeClr>
                </a:solidFill>
                <a:latin typeface="Calibri" panose="020F0502020204030204" pitchFamily="34" charset="0"/>
                <a:cs typeface="Calibri" panose="020F0502020204030204" pitchFamily="34" charset="0"/>
              </a:rPr>
              <a:t>CoSA Sponsors and Funders</a:t>
            </a:r>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27140" y="1491168"/>
            <a:ext cx="3877188" cy="86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483" y="2703379"/>
            <a:ext cx="2581039"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43654" y="2629216"/>
            <a:ext cx="2037488"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5805" y="4796029"/>
            <a:ext cx="3335337" cy="487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8449" y="5929312"/>
            <a:ext cx="2099033"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04328" y="5551195"/>
            <a:ext cx="2378075" cy="11615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79100" y="5675314"/>
            <a:ext cx="774700" cy="84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a:off x="961547" y="1339284"/>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5BFB51F-A2B2-4B50-BAD4-297723CF0965}"/>
              </a:ext>
            </a:extLst>
          </p:cNvPr>
          <p:cNvPicPr>
            <a:picLocks noChangeAspect="1"/>
          </p:cNvPicPr>
          <p:nvPr/>
        </p:nvPicPr>
        <p:blipFill>
          <a:blip r:embed="rId10"/>
          <a:stretch>
            <a:fillRect/>
          </a:stretch>
        </p:blipFill>
        <p:spPr>
          <a:xfrm>
            <a:off x="4263094" y="2287885"/>
            <a:ext cx="3019863" cy="1421665"/>
          </a:xfrm>
          <a:prstGeom prst="rect">
            <a:avLst/>
          </a:prstGeom>
        </p:spPr>
      </p:pic>
      <p:sp>
        <p:nvSpPr>
          <p:cNvPr id="5" name="Footer Placeholder 4">
            <a:extLst>
              <a:ext uri="{FF2B5EF4-FFF2-40B4-BE49-F238E27FC236}">
                <a16:creationId xmlns:a16="http://schemas.microsoft.com/office/drawing/2014/main" id="{6C522146-2927-47AD-A70E-565D599B2B8B}"/>
              </a:ext>
            </a:extLst>
          </p:cNvPr>
          <p:cNvSpPr>
            <a:spLocks noGrp="1"/>
          </p:cNvSpPr>
          <p:nvPr>
            <p:ph type="ftr" sz="quarter" idx="11"/>
          </p:nvPr>
        </p:nvSpPr>
        <p:spPr/>
        <p:txBody>
          <a:bodyPr/>
          <a:lstStyle/>
          <a:p>
            <a:r>
              <a:rPr lang="en-US" dirty="0"/>
              <a:t>CoSA Partner Briefing - April 22, 2020</a:t>
            </a:r>
          </a:p>
        </p:txBody>
      </p:sp>
      <p:pic>
        <p:nvPicPr>
          <p:cNvPr id="1026" name="Picture 2">
            <a:hlinkClick r:id="rId11"/>
            <a:extLst>
              <a:ext uri="{FF2B5EF4-FFF2-40B4-BE49-F238E27FC236}">
                <a16:creationId xmlns:a16="http://schemas.microsoft.com/office/drawing/2014/main" id="{9EDCA1DC-B89A-4828-A306-A9E3D22878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02150" y="3367234"/>
            <a:ext cx="1764321" cy="116101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hlinkClick r:id="rId13"/>
            <a:extLst>
              <a:ext uri="{FF2B5EF4-FFF2-40B4-BE49-F238E27FC236}">
                <a16:creationId xmlns:a16="http://schemas.microsoft.com/office/drawing/2014/main" id="{0C502363-7882-4C10-BC1B-DB8401D8307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1167" y="4103885"/>
            <a:ext cx="2457450" cy="897458"/>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a:hlinkClick r:id="rId15"/>
            <a:extLst>
              <a:ext uri="{FF2B5EF4-FFF2-40B4-BE49-F238E27FC236}">
                <a16:creationId xmlns:a16="http://schemas.microsoft.com/office/drawing/2014/main" id="{94BE34DA-5DC3-4431-AF28-37333E46F96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3400" y="4726542"/>
            <a:ext cx="1428750" cy="84741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A picture containing drawing&#10;&#10;Description automatically generated">
            <a:extLst>
              <a:ext uri="{FF2B5EF4-FFF2-40B4-BE49-F238E27FC236}">
                <a16:creationId xmlns:a16="http://schemas.microsoft.com/office/drawing/2014/main" id="{179F6BC9-8B6C-4AD4-94D2-5FDFB0D6D911}"/>
              </a:ext>
            </a:extLst>
          </p:cNvPr>
          <p:cNvPicPr>
            <a:picLocks noChangeAspect="1"/>
          </p:cNvPicPr>
          <p:nvPr/>
        </p:nvPicPr>
        <p:blipFill>
          <a:blip r:embed="rId17"/>
          <a:stretch>
            <a:fillRect/>
          </a:stretch>
        </p:blipFill>
        <p:spPr>
          <a:xfrm>
            <a:off x="7928907" y="3577308"/>
            <a:ext cx="2580570" cy="863376"/>
          </a:xfrm>
          <a:prstGeom prst="rect">
            <a:avLst/>
          </a:prstGeom>
        </p:spPr>
      </p:pic>
    </p:spTree>
    <p:extLst>
      <p:ext uri="{BB962C8B-B14F-4D97-AF65-F5344CB8AC3E}">
        <p14:creationId xmlns:p14="http://schemas.microsoft.com/office/powerpoint/2010/main" val="1815095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029DE7B6-DC7C-4BA1-B406-EDDA0C0A3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
            <a:ext cx="7537704" cy="6858002"/>
          </a:xfrm>
          <a:prstGeom prst="rect">
            <a:avLst/>
          </a:prstGeom>
          <a:solidFill>
            <a:srgbClr val="1D4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5189620" y="0"/>
            <a:ext cx="6880460" cy="2888521"/>
          </a:xfrm>
        </p:spPr>
        <p:txBody>
          <a:bodyPr>
            <a:normAutofit/>
          </a:bodyPr>
          <a:lstStyle/>
          <a:p>
            <a:pPr algn="l"/>
            <a:r>
              <a:rPr lang="en-US" sz="4000" dirty="0">
                <a:solidFill>
                  <a:srgbClr val="FFFFFF"/>
                </a:solidFill>
                <a:latin typeface="Calibri" panose="020F0502020204030204" pitchFamily="34" charset="0"/>
                <a:cs typeface="Calibri" panose="020F0502020204030204" pitchFamily="34" charset="0"/>
              </a:rPr>
              <a:t>The Council of State Archivists</a:t>
            </a:r>
            <a:br>
              <a:rPr lang="en-US" sz="3400" dirty="0">
                <a:solidFill>
                  <a:srgbClr val="FFFFFF"/>
                </a:solidFill>
              </a:rPr>
            </a:br>
            <a:br>
              <a:rPr lang="en-US" sz="3400" dirty="0">
                <a:solidFill>
                  <a:srgbClr val="FFFFFF"/>
                </a:solidFill>
              </a:rPr>
            </a:br>
            <a:endParaRPr lang="en-US" sz="3400" i="1" dirty="0">
              <a:solidFill>
                <a:srgbClr val="FFFFFF"/>
              </a:solidFill>
            </a:endParaRPr>
          </a:p>
        </p:txBody>
      </p:sp>
      <p:sp>
        <p:nvSpPr>
          <p:cNvPr id="3" name="Subtitle 2"/>
          <p:cNvSpPr>
            <a:spLocks noGrp="1"/>
          </p:cNvSpPr>
          <p:nvPr>
            <p:ph type="subTitle" idx="1"/>
          </p:nvPr>
        </p:nvSpPr>
        <p:spPr>
          <a:xfrm>
            <a:off x="5189620" y="2171700"/>
            <a:ext cx="5937292" cy="3795187"/>
          </a:xfrm>
        </p:spPr>
        <p:txBody>
          <a:bodyPr>
            <a:normAutofit/>
          </a:bodyPr>
          <a:lstStyle/>
          <a:p>
            <a:endParaRPr lang="en-US" sz="4400" dirty="0">
              <a:solidFill>
                <a:srgbClr val="FFFFFF"/>
              </a:solidFill>
            </a:endParaRPr>
          </a:p>
          <a:p>
            <a:r>
              <a:rPr lang="en-US" sz="4400" dirty="0">
                <a:solidFill>
                  <a:srgbClr val="FFFFFF"/>
                </a:solidFill>
              </a:rPr>
              <a:t>Thank you</a:t>
            </a:r>
          </a:p>
          <a:p>
            <a:r>
              <a:rPr lang="en-US" sz="4400" dirty="0">
                <a:solidFill>
                  <a:srgbClr val="FFFFFF"/>
                </a:solidFill>
              </a:rPr>
              <a:t> for</a:t>
            </a:r>
          </a:p>
          <a:p>
            <a:r>
              <a:rPr lang="en-US" sz="4400" dirty="0">
                <a:solidFill>
                  <a:srgbClr val="FFFFFF"/>
                </a:solidFill>
              </a:rPr>
              <a:t> attending!</a:t>
            </a:r>
          </a:p>
        </p:txBody>
      </p:sp>
      <p:pic>
        <p:nvPicPr>
          <p:cNvPr id="5" name="Picture 2">
            <a:extLst>
              <a:ext uri="{FF2B5EF4-FFF2-40B4-BE49-F238E27FC236}">
                <a16:creationId xmlns:a16="http://schemas.microsoft.com/office/drawing/2014/main" id="{CD9E1810-0298-EB43-8A8C-519B0F1F0C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573" y="555377"/>
            <a:ext cx="1636059" cy="1777766"/>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3914548C-BA5F-4AAB-B390-FC19578FFC58}"/>
              </a:ext>
            </a:extLst>
          </p:cNvPr>
          <p:cNvSpPr/>
          <p:nvPr/>
        </p:nvSpPr>
        <p:spPr>
          <a:xfrm>
            <a:off x="269507" y="2551837"/>
            <a:ext cx="4384789" cy="3970318"/>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r>
              <a:rPr lang="en-US" sz="2400" dirty="0"/>
              <a:t>Contact CoSA:</a:t>
            </a:r>
          </a:p>
          <a:p>
            <a:endParaRPr lang="en-US" sz="2400" dirty="0"/>
          </a:p>
          <a:p>
            <a:r>
              <a:rPr lang="en-US" sz="2400" dirty="0">
                <a:hlinkClick r:id="rId4"/>
              </a:rPr>
              <a:t>info@statearchivists.org</a:t>
            </a:r>
            <a:endParaRPr lang="en-US" sz="2400" dirty="0"/>
          </a:p>
          <a:p>
            <a:r>
              <a:rPr lang="en-US" sz="2400" dirty="0">
                <a:hlinkClick r:id="rId5"/>
              </a:rPr>
              <a:t>bteague@statearchivists.org</a:t>
            </a:r>
            <a:endParaRPr lang="en-US" sz="2400" dirty="0"/>
          </a:p>
          <a:p>
            <a:endParaRPr lang="en-US" sz="2400" dirty="0"/>
          </a:p>
          <a:p>
            <a:r>
              <a:rPr lang="en-US" sz="2400" dirty="0"/>
              <a:t>502.229.8222</a:t>
            </a:r>
          </a:p>
        </p:txBody>
      </p:sp>
    </p:spTree>
    <p:extLst>
      <p:ext uri="{BB962C8B-B14F-4D97-AF65-F5344CB8AC3E}">
        <p14:creationId xmlns:p14="http://schemas.microsoft.com/office/powerpoint/2010/main" val="386326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COVID-19 Response</a:t>
            </a:r>
          </a:p>
        </p:txBody>
      </p:sp>
      <p:sp>
        <p:nvSpPr>
          <p:cNvPr id="3" name="Content Placeholder 2">
            <a:extLst>
              <a:ext uri="{FF2B5EF4-FFF2-40B4-BE49-F238E27FC236}">
                <a16:creationId xmlns:a16="http://schemas.microsoft.com/office/drawing/2014/main" id="{B271274B-90A1-4562-A988-D8B290B9FFEB}"/>
              </a:ext>
            </a:extLst>
          </p:cNvPr>
          <p:cNvSpPr>
            <a:spLocks noGrp="1"/>
          </p:cNvSpPr>
          <p:nvPr>
            <p:ph idx="1"/>
          </p:nvPr>
        </p:nvSpPr>
        <p:spPr>
          <a:xfrm>
            <a:off x="838200" y="1609725"/>
            <a:ext cx="10515600" cy="4796523"/>
          </a:xfrm>
        </p:spPr>
        <p:txBody>
          <a:bodyPr>
            <a:normAutofit/>
          </a:bodyPr>
          <a:lstStyle/>
          <a:p>
            <a:r>
              <a:rPr lang="en-US" dirty="0">
                <a:latin typeface="Calibri" panose="020F0502020204030204" pitchFamily="34" charset="0"/>
                <a:cs typeface="Calibri" panose="020F0502020204030204" pitchFamily="34" charset="0"/>
              </a:rPr>
              <a:t>Maintaining essential services for the public and other government staff</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Ensuring digital collections are available and websites and servers are operational</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Sharing information about collections to help researchers and others at home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Working with teachers and other educators</a:t>
            </a:r>
          </a:p>
          <a:p>
            <a:pPr marL="0" indent="0">
              <a:buNone/>
            </a:pPr>
            <a:endParaRPr lang="en-US" dirty="0"/>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2"/>
          <a:stretch>
            <a:fillRect/>
          </a:stretch>
        </p:blipFill>
        <p:spPr>
          <a:xfrm>
            <a:off x="10397157" y="5454861"/>
            <a:ext cx="774259" cy="841321"/>
          </a:xfrm>
          <a:prstGeom prst="rect">
            <a:avLst/>
          </a:prstGeom>
        </p:spPr>
      </p:pic>
      <p:sp>
        <p:nvSpPr>
          <p:cNvPr id="4" name="Footer Placeholder 3">
            <a:extLst>
              <a:ext uri="{FF2B5EF4-FFF2-40B4-BE49-F238E27FC236}">
                <a16:creationId xmlns:a16="http://schemas.microsoft.com/office/drawing/2014/main" id="{4A282533-E941-427D-8ADB-57D0A618B6F1}"/>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83623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COVID-19 Response</a:t>
            </a:r>
          </a:p>
        </p:txBody>
      </p:sp>
      <p:sp>
        <p:nvSpPr>
          <p:cNvPr id="3" name="Content Placeholder 2">
            <a:extLst>
              <a:ext uri="{FF2B5EF4-FFF2-40B4-BE49-F238E27FC236}">
                <a16:creationId xmlns:a16="http://schemas.microsoft.com/office/drawing/2014/main" id="{B271274B-90A1-4562-A988-D8B290B9FFEB}"/>
              </a:ext>
            </a:extLst>
          </p:cNvPr>
          <p:cNvSpPr>
            <a:spLocks noGrp="1"/>
          </p:cNvSpPr>
          <p:nvPr>
            <p:ph idx="1"/>
          </p:nvPr>
        </p:nvSpPr>
        <p:spPr>
          <a:xfrm>
            <a:off x="838200" y="1609725"/>
            <a:ext cx="10515600" cy="4796523"/>
          </a:xfrm>
        </p:spPr>
        <p:txBody>
          <a:bodyPr>
            <a:normAutofit/>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Documenting pandemic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Ensuring safety for staff working on-site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Ensuring mental health of staff both on-site and at home </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Planning for future new normal</a:t>
            </a:r>
          </a:p>
          <a:p>
            <a:endParaRPr lang="en-US" dirty="0"/>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2"/>
          <a:stretch>
            <a:fillRect/>
          </a:stretch>
        </p:blipFill>
        <p:spPr>
          <a:xfrm>
            <a:off x="10397157" y="5454861"/>
            <a:ext cx="774259" cy="841321"/>
          </a:xfrm>
          <a:prstGeom prst="rect">
            <a:avLst/>
          </a:prstGeom>
        </p:spPr>
      </p:pic>
      <p:sp>
        <p:nvSpPr>
          <p:cNvPr id="4" name="Footer Placeholder 3">
            <a:extLst>
              <a:ext uri="{FF2B5EF4-FFF2-40B4-BE49-F238E27FC236}">
                <a16:creationId xmlns:a16="http://schemas.microsoft.com/office/drawing/2014/main" id="{4A282533-E941-427D-8ADB-57D0A618B6F1}"/>
              </a:ext>
            </a:extLst>
          </p:cNvPr>
          <p:cNvSpPr>
            <a:spLocks noGrp="1"/>
          </p:cNvSpPr>
          <p:nvPr>
            <p:ph type="ftr" sz="quarter" idx="11"/>
          </p:nvPr>
        </p:nvSpPr>
        <p:spPr/>
        <p:txBody>
          <a:bodyPr/>
          <a:lstStyle/>
          <a:p>
            <a:r>
              <a:rPr lang="en-US" dirty="0"/>
              <a:t>CoSA Partner Briefing - April 22, 2020</a:t>
            </a:r>
          </a:p>
        </p:txBody>
      </p:sp>
    </p:spTree>
    <p:extLst>
      <p:ext uri="{BB962C8B-B14F-4D97-AF65-F5344CB8AC3E}">
        <p14:creationId xmlns:p14="http://schemas.microsoft.com/office/powerpoint/2010/main" val="104904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a:xfrm>
            <a:off x="839788" y="457200"/>
            <a:ext cx="6637337" cy="838196"/>
          </a:xfrm>
        </p:spPr>
        <p:txBody>
          <a:bodyPr>
            <a:noAutofit/>
          </a:bodyPr>
          <a:lstStyle/>
          <a:p>
            <a:r>
              <a:rPr lang="en-US" sz="4400" dirty="0">
                <a:solidFill>
                  <a:srgbClr val="002060"/>
                </a:solidFill>
                <a:latin typeface="Calibri" panose="020F0502020204030204" pitchFamily="34" charset="0"/>
                <a:cs typeface="Calibri" panose="020F0502020204030204" pitchFamily="34" charset="0"/>
              </a:rPr>
              <a:t>COVID-19 Response</a:t>
            </a:r>
          </a:p>
        </p:txBody>
      </p:sp>
      <p:pic>
        <p:nvPicPr>
          <p:cNvPr id="9" name="Content Placeholder 8" descr="&#10;&#10;Description automatically generated">
            <a:extLst>
              <a:ext uri="{FF2B5EF4-FFF2-40B4-BE49-F238E27FC236}">
                <a16:creationId xmlns:a16="http://schemas.microsoft.com/office/drawing/2014/main" id="{22829B97-346C-44F0-A8B7-F047A14688C9}"/>
              </a:ext>
            </a:extLst>
          </p:cNvPr>
          <p:cNvPicPr>
            <a:picLocks noGrp="1" noChangeAspect="1"/>
          </p:cNvPicPr>
          <p:nvPr>
            <p:ph idx="1"/>
          </p:nvPr>
        </p:nvPicPr>
        <p:blipFill>
          <a:blip r:embed="rId2"/>
          <a:stretch>
            <a:fillRect/>
          </a:stretch>
        </p:blipFill>
        <p:spPr>
          <a:xfrm>
            <a:off x="1020584" y="2619375"/>
            <a:ext cx="3543300" cy="3249613"/>
          </a:xfrm>
          <a:prstGeom prst="rect">
            <a:avLst/>
          </a:prstGeom>
        </p:spPr>
      </p:pic>
      <p:sp>
        <p:nvSpPr>
          <p:cNvPr id="13" name="Text Placeholder 12">
            <a:extLst>
              <a:ext uri="{FF2B5EF4-FFF2-40B4-BE49-F238E27FC236}">
                <a16:creationId xmlns:a16="http://schemas.microsoft.com/office/drawing/2014/main" id="{148900EA-D246-4427-BD4C-E0B64C4F725B}"/>
              </a:ext>
            </a:extLst>
          </p:cNvPr>
          <p:cNvSpPr>
            <a:spLocks noGrp="1"/>
          </p:cNvSpPr>
          <p:nvPr>
            <p:ph type="body" sz="half" idx="2"/>
          </p:nvPr>
        </p:nvSpPr>
        <p:spPr>
          <a:xfrm>
            <a:off x="755477" y="1366520"/>
            <a:ext cx="9447212" cy="4440237"/>
          </a:xfrm>
        </p:spPr>
        <p:txBody>
          <a:bodyPr>
            <a:normAutofit/>
          </a:bodyPr>
          <a:lstStyle/>
          <a:p>
            <a:r>
              <a:rPr lang="en-US" sz="2800" dirty="0"/>
              <a:t>Donating Personal Protective Equipment (PPE) from State Archives disaster preparedness supplies </a:t>
            </a:r>
          </a:p>
        </p:txBody>
      </p:sp>
      <p:sp>
        <p:nvSpPr>
          <p:cNvPr id="4" name="Footer Placeholder 3">
            <a:extLst>
              <a:ext uri="{FF2B5EF4-FFF2-40B4-BE49-F238E27FC236}">
                <a16:creationId xmlns:a16="http://schemas.microsoft.com/office/drawing/2014/main" id="{4A282533-E941-427D-8ADB-57D0A618B6F1}"/>
              </a:ext>
            </a:extLst>
          </p:cNvPr>
          <p:cNvSpPr>
            <a:spLocks noGrp="1"/>
          </p:cNvSpPr>
          <p:nvPr>
            <p:ph type="ftr" sz="quarter" idx="11"/>
          </p:nvPr>
        </p:nvSpPr>
        <p:spPr/>
        <p:txBody>
          <a:bodyPr/>
          <a:lstStyle/>
          <a:p>
            <a:r>
              <a:rPr lang="en-US" dirty="0"/>
              <a:t>CoSA Partner Briefing - April 22, 2020</a:t>
            </a:r>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3"/>
          <a:stretch>
            <a:fillRect/>
          </a:stretch>
        </p:blipFill>
        <p:spPr>
          <a:xfrm>
            <a:off x="10397157" y="5454861"/>
            <a:ext cx="774259" cy="841321"/>
          </a:xfrm>
          <a:prstGeom prst="rect">
            <a:avLst/>
          </a:prstGeom>
        </p:spPr>
      </p:pic>
      <p:pic>
        <p:nvPicPr>
          <p:cNvPr id="8" name="Picture 7" descr="&#10;&#10;Description automatically generated">
            <a:extLst>
              <a:ext uri="{FF2B5EF4-FFF2-40B4-BE49-F238E27FC236}">
                <a16:creationId xmlns:a16="http://schemas.microsoft.com/office/drawing/2014/main" id="{5792E2FF-930C-48EB-AA0E-7D4F67558BBC}"/>
              </a:ext>
            </a:extLst>
          </p:cNvPr>
          <p:cNvPicPr>
            <a:picLocks noChangeAspect="1"/>
          </p:cNvPicPr>
          <p:nvPr/>
        </p:nvPicPr>
        <p:blipFill>
          <a:blip r:embed="rId4"/>
          <a:stretch>
            <a:fillRect/>
          </a:stretch>
        </p:blipFill>
        <p:spPr>
          <a:xfrm>
            <a:off x="5183188" y="2390934"/>
            <a:ext cx="4825032" cy="3611410"/>
          </a:xfrm>
          <a:prstGeom prst="rect">
            <a:avLst/>
          </a:prstGeom>
        </p:spPr>
      </p:pic>
    </p:spTree>
    <p:extLst>
      <p:ext uri="{BB962C8B-B14F-4D97-AF65-F5344CB8AC3E}">
        <p14:creationId xmlns:p14="http://schemas.microsoft.com/office/powerpoint/2010/main" val="188428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903943"/>
            <a:ext cx="7772400" cy="1299884"/>
          </a:xfrm>
        </p:spPr>
        <p:txBody>
          <a:bodyPr>
            <a:normAutofit fontScale="90000"/>
          </a:bodyPr>
          <a:lstStyle/>
          <a:p>
            <a:br>
              <a:rPr lang="en-US" dirty="0">
                <a:solidFill>
                  <a:srgbClr val="002060"/>
                </a:solidFill>
                <a:latin typeface="Calibri" panose="020F0502020204030204" pitchFamily="34" charset="0"/>
                <a:cs typeface="Calibri" panose="020F0502020204030204" pitchFamily="34" charset="0"/>
              </a:rPr>
            </a:br>
            <a:r>
              <a:rPr lang="en-US" sz="4000" dirty="0">
                <a:solidFill>
                  <a:srgbClr val="002060"/>
                </a:solidFill>
                <a:latin typeface="Calibri" panose="020F0502020204030204" pitchFamily="34" charset="0"/>
                <a:cs typeface="Calibri" panose="020F0502020204030204" pitchFamily="34" charset="0"/>
              </a:rPr>
              <a:t>SERI:</a:t>
            </a:r>
            <a:br>
              <a:rPr lang="en-US" sz="4000" dirty="0">
                <a:solidFill>
                  <a:srgbClr val="002060"/>
                </a:solidFill>
                <a:latin typeface="Calibri" panose="020F0502020204030204" pitchFamily="34" charset="0"/>
                <a:cs typeface="Calibri" panose="020F0502020204030204" pitchFamily="34" charset="0"/>
              </a:rPr>
            </a:br>
            <a:r>
              <a:rPr lang="en-US" sz="4000" dirty="0">
                <a:solidFill>
                  <a:srgbClr val="002060"/>
                </a:solidFill>
                <a:latin typeface="Calibri" panose="020F0502020204030204" pitchFamily="34" charset="0"/>
                <a:cs typeface="Calibri" panose="020F0502020204030204" pitchFamily="34" charset="0"/>
              </a:rPr>
              <a:t> State Electronic Records Initiative</a:t>
            </a:r>
          </a:p>
        </p:txBody>
      </p:sp>
      <p:sp>
        <p:nvSpPr>
          <p:cNvPr id="3" name="Subtitle 2"/>
          <p:cNvSpPr>
            <a:spLocks noGrp="1"/>
          </p:cNvSpPr>
          <p:nvPr>
            <p:ph type="subTitle" idx="1"/>
          </p:nvPr>
        </p:nvSpPr>
        <p:spPr>
          <a:xfrm>
            <a:off x="2895600" y="2823882"/>
            <a:ext cx="6400800" cy="2560918"/>
          </a:xfrm>
        </p:spPr>
        <p:txBody>
          <a:bodyPr>
            <a:normAutofit/>
          </a:bodyPr>
          <a:lstStyle/>
          <a:p>
            <a:r>
              <a:rPr lang="en-US" sz="2800" cap="none" dirty="0">
                <a:solidFill>
                  <a:schemeClr val="tx1"/>
                </a:solidFill>
                <a:latin typeface="Calibri" panose="020F0502020204030204" pitchFamily="34" charset="0"/>
                <a:cs typeface="Calibri" panose="020F0502020204030204" pitchFamily="34" charset="0"/>
              </a:rPr>
              <a:t>CoSA’s Flagship Program to Safeguard Our Nation’s Digital Heritage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131" y="3800822"/>
            <a:ext cx="2252311" cy="14449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209800" y="2315883"/>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F040A65-37A3-49DE-ABB7-5AC749E4A0AD}"/>
              </a:ext>
            </a:extLst>
          </p:cNvPr>
          <p:cNvPicPr>
            <a:picLocks noChangeAspect="1"/>
          </p:cNvPicPr>
          <p:nvPr/>
        </p:nvPicPr>
        <p:blipFill>
          <a:blip r:embed="rId4"/>
          <a:stretch>
            <a:fillRect/>
          </a:stretch>
        </p:blipFill>
        <p:spPr>
          <a:xfrm>
            <a:off x="10397157" y="5454861"/>
            <a:ext cx="774259" cy="841321"/>
          </a:xfrm>
          <a:prstGeom prst="rect">
            <a:avLst/>
          </a:prstGeom>
        </p:spPr>
      </p:pic>
    </p:spTree>
    <p:extLst>
      <p:ext uri="{BB962C8B-B14F-4D97-AF65-F5344CB8AC3E}">
        <p14:creationId xmlns:p14="http://schemas.microsoft.com/office/powerpoint/2010/main" val="24807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13CDB-2373-4AA1-9A24-B2F38CBB7576}"/>
              </a:ext>
            </a:extLst>
          </p:cNvPr>
          <p:cNvSpPr>
            <a:spLocks noGrp="1"/>
          </p:cNvSpPr>
          <p:nvPr>
            <p:ph type="title"/>
          </p:nvPr>
        </p:nvSpPr>
        <p:spPr/>
        <p:txBody>
          <a:bodyPr/>
          <a:lstStyle/>
          <a:p>
            <a:r>
              <a:rPr lang="en-US" dirty="0">
                <a:solidFill>
                  <a:srgbClr val="002060"/>
                </a:solidFill>
                <a:latin typeface="Calibri" panose="020F0502020204030204" pitchFamily="34" charset="0"/>
                <a:cs typeface="Calibri" panose="020F0502020204030204" pitchFamily="34" charset="0"/>
              </a:rPr>
              <a:t>State of State Electronic Records</a:t>
            </a:r>
          </a:p>
        </p:txBody>
      </p:sp>
      <p:sp>
        <p:nvSpPr>
          <p:cNvPr id="4" name="Footer Placeholder 3">
            <a:extLst>
              <a:ext uri="{FF2B5EF4-FFF2-40B4-BE49-F238E27FC236}">
                <a16:creationId xmlns:a16="http://schemas.microsoft.com/office/drawing/2014/main" id="{B2DB1C8D-377B-4946-83D8-B03490F5A1DC}"/>
              </a:ext>
            </a:extLst>
          </p:cNvPr>
          <p:cNvSpPr>
            <a:spLocks noGrp="1"/>
          </p:cNvSpPr>
          <p:nvPr>
            <p:ph type="ftr" sz="quarter" idx="11"/>
          </p:nvPr>
        </p:nvSpPr>
        <p:spPr/>
        <p:txBody>
          <a:bodyPr/>
          <a:lstStyle/>
          <a:p>
            <a:r>
              <a:rPr lang="en-US" dirty="0"/>
              <a:t>CoSA Partner Briefing - April 22, 2020</a:t>
            </a:r>
          </a:p>
        </p:txBody>
      </p:sp>
      <p:cxnSp>
        <p:nvCxnSpPr>
          <p:cNvPr id="5" name="Straight Connector 4">
            <a:extLst>
              <a:ext uri="{FF2B5EF4-FFF2-40B4-BE49-F238E27FC236}">
                <a16:creationId xmlns:a16="http://schemas.microsoft.com/office/drawing/2014/main" id="{7E4F1120-1150-4C82-9F00-59B73A5D2363}"/>
              </a:ext>
            </a:extLst>
          </p:cNvPr>
          <p:cNvCxnSpPr/>
          <p:nvPr/>
        </p:nvCxnSpPr>
        <p:spPr>
          <a:xfrm>
            <a:off x="1001098"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FDC456-4829-4085-98A5-250684F67AE5}"/>
              </a:ext>
            </a:extLst>
          </p:cNvPr>
          <p:cNvPicPr>
            <a:picLocks noChangeAspect="1"/>
          </p:cNvPicPr>
          <p:nvPr/>
        </p:nvPicPr>
        <p:blipFill>
          <a:blip r:embed="rId2"/>
          <a:stretch>
            <a:fillRect/>
          </a:stretch>
        </p:blipFill>
        <p:spPr>
          <a:xfrm>
            <a:off x="10483785" y="5217853"/>
            <a:ext cx="774259" cy="841321"/>
          </a:xfrm>
          <a:prstGeom prst="rect">
            <a:avLst/>
          </a:prstGeom>
        </p:spPr>
      </p:pic>
      <p:graphicFrame>
        <p:nvGraphicFramePr>
          <p:cNvPr id="16" name="Content Placeholder 15">
            <a:extLst>
              <a:ext uri="{FF2B5EF4-FFF2-40B4-BE49-F238E27FC236}">
                <a16:creationId xmlns:a16="http://schemas.microsoft.com/office/drawing/2014/main" id="{08B263D1-552B-4256-94C8-222A68E93C2B}"/>
              </a:ext>
            </a:extLst>
          </p:cNvPr>
          <p:cNvGraphicFramePr>
            <a:graphicFrameLocks noGrp="1"/>
          </p:cNvGraphicFramePr>
          <p:nvPr>
            <p:ph idx="1"/>
            <p:extLst>
              <p:ext uri="{D42A27DB-BD31-4B8C-83A1-F6EECF244321}">
                <p14:modId xmlns:p14="http://schemas.microsoft.com/office/powerpoint/2010/main" val="155829673"/>
              </p:ext>
            </p:extLst>
          </p:nvPr>
        </p:nvGraphicFramePr>
        <p:xfrm>
          <a:off x="1295401" y="1690688"/>
          <a:ext cx="8829674" cy="45291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9216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6C8923E-749D-42E2-87E3-D2B7763A6FE8}"/>
              </a:ext>
            </a:extLst>
          </p:cNvPr>
          <p:cNvSpPr>
            <a:spLocks noGrp="1"/>
          </p:cNvSpPr>
          <p:nvPr>
            <p:ph idx="1"/>
          </p:nvPr>
        </p:nvSpPr>
        <p:spPr/>
        <p:txBody>
          <a:bodyPr/>
          <a:lstStyle/>
          <a:p>
            <a:pPr marL="0" indent="0">
              <a:buNone/>
            </a:pPr>
            <a:r>
              <a:rPr lang="en-US" dirty="0"/>
              <a:t>Urgent action needed</a:t>
            </a:r>
          </a:p>
          <a:p>
            <a:pPr marL="0" indent="0">
              <a:buNone/>
            </a:pPr>
            <a:endParaRPr lang="en-US" dirty="0"/>
          </a:p>
          <a:p>
            <a:pPr marL="0" indent="0">
              <a:buNone/>
            </a:pPr>
            <a:r>
              <a:rPr lang="en-US" dirty="0"/>
              <a:t>2,250% growth in electronic records holdings in state archives from 2006 to 2018</a:t>
            </a:r>
          </a:p>
          <a:p>
            <a:pPr marL="0" indent="0">
              <a:buNone/>
            </a:pPr>
            <a:endParaRPr lang="en-US" dirty="0"/>
          </a:p>
          <a:p>
            <a:pPr marL="0" indent="0">
              <a:buNone/>
            </a:pPr>
            <a:r>
              <a:rPr lang="en-US" dirty="0"/>
              <a:t>Some state and territorial archives still do not manage digital records</a:t>
            </a:r>
          </a:p>
          <a:p>
            <a:pPr marL="0" indent="0">
              <a:buNone/>
            </a:pPr>
            <a:endParaRPr lang="en-US" dirty="0"/>
          </a:p>
          <a:p>
            <a:pPr marL="0" indent="0">
              <a:buNone/>
            </a:pPr>
            <a:r>
              <a:rPr lang="en-US" dirty="0"/>
              <a:t>Archives and records management are not top priorities in state government</a:t>
            </a:r>
          </a:p>
          <a:p>
            <a:pPr marL="0" indent="0">
              <a:buNone/>
            </a:pPr>
            <a:endParaRPr lang="en-US" dirty="0"/>
          </a:p>
        </p:txBody>
      </p:sp>
      <p:sp>
        <p:nvSpPr>
          <p:cNvPr id="5" name="Footer Placeholder 4">
            <a:extLst>
              <a:ext uri="{FF2B5EF4-FFF2-40B4-BE49-F238E27FC236}">
                <a16:creationId xmlns:a16="http://schemas.microsoft.com/office/drawing/2014/main" id="{2C1A0F67-D501-4586-BB28-BEC1530B4F38}"/>
              </a:ext>
            </a:extLst>
          </p:cNvPr>
          <p:cNvSpPr>
            <a:spLocks noGrp="1"/>
          </p:cNvSpPr>
          <p:nvPr>
            <p:ph type="ftr" sz="quarter" idx="11"/>
          </p:nvPr>
        </p:nvSpPr>
        <p:spPr/>
        <p:txBody>
          <a:bodyPr/>
          <a:lstStyle/>
          <a:p>
            <a:r>
              <a:rPr lang="en-US" dirty="0"/>
              <a:t>CoSA Partner Briefing - April 22, 2020</a:t>
            </a:r>
          </a:p>
        </p:txBody>
      </p:sp>
      <p:sp>
        <p:nvSpPr>
          <p:cNvPr id="8" name="Title 1">
            <a:extLst>
              <a:ext uri="{FF2B5EF4-FFF2-40B4-BE49-F238E27FC236}">
                <a16:creationId xmlns:a16="http://schemas.microsoft.com/office/drawing/2014/main" id="{DCCE5475-D44F-45EE-9FD2-811EB3C4DDE3}"/>
              </a:ext>
            </a:extLst>
          </p:cNvPr>
          <p:cNvSpPr>
            <a:spLocks noGrp="1"/>
          </p:cNvSpPr>
          <p:nvPr>
            <p:ph type="title"/>
          </p:nvPr>
        </p:nvSpPr>
        <p:spPr>
          <a:xfrm>
            <a:off x="838200" y="365125"/>
            <a:ext cx="10515600" cy="1325563"/>
          </a:xfrm>
        </p:spPr>
        <p:txBody>
          <a:bodyPr/>
          <a:lstStyle/>
          <a:p>
            <a:r>
              <a:rPr lang="en-US" dirty="0">
                <a:solidFill>
                  <a:srgbClr val="002060"/>
                </a:solidFill>
                <a:latin typeface="Calibri" panose="020F0502020204030204" pitchFamily="34" charset="0"/>
                <a:cs typeface="Calibri" panose="020F0502020204030204" pitchFamily="34" charset="0"/>
              </a:rPr>
              <a:t>State Electronic Records Initiative (SERI)</a:t>
            </a:r>
          </a:p>
        </p:txBody>
      </p:sp>
      <p:cxnSp>
        <p:nvCxnSpPr>
          <p:cNvPr id="9" name="Straight Connector 8">
            <a:extLst>
              <a:ext uri="{FF2B5EF4-FFF2-40B4-BE49-F238E27FC236}">
                <a16:creationId xmlns:a16="http://schemas.microsoft.com/office/drawing/2014/main" id="{A6EB8293-DEE7-438D-A663-1EC2B4379D75}"/>
              </a:ext>
            </a:extLst>
          </p:cNvPr>
          <p:cNvCxnSpPr/>
          <p:nvPr/>
        </p:nvCxnSpPr>
        <p:spPr>
          <a:xfrm>
            <a:off x="838200" y="1366520"/>
            <a:ext cx="777875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030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2414</TotalTime>
  <Words>2081</Words>
  <Application>Microsoft Office PowerPoint</Application>
  <PresentationFormat>Widescreen</PresentationFormat>
  <Paragraphs>310</Paragraphs>
  <Slides>31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Symbol</vt:lpstr>
      <vt:lpstr>Office Theme</vt:lpstr>
      <vt:lpstr>The Council of State Archivists  The State of State Archives 2020</vt:lpstr>
      <vt:lpstr>Welcome and Introductions</vt:lpstr>
      <vt:lpstr>Sustaining the Future, 2019 - 2022</vt:lpstr>
      <vt:lpstr>COVID-19 Response</vt:lpstr>
      <vt:lpstr>COVID-19 Response</vt:lpstr>
      <vt:lpstr>COVID-19 Response</vt:lpstr>
      <vt:lpstr> SERI:  State Electronic Records Initiative</vt:lpstr>
      <vt:lpstr>State of State Electronic Records</vt:lpstr>
      <vt:lpstr>State Electronic Records Initiative (SERI)</vt:lpstr>
      <vt:lpstr>State Electronic Records Initiative (SERI)</vt:lpstr>
      <vt:lpstr>SERI Assessment and Planning</vt:lpstr>
      <vt:lpstr>State Electronic Records Initiative (SERI)</vt:lpstr>
      <vt:lpstr>SERI ACCESS Grant</vt:lpstr>
      <vt:lpstr>SERI ACCESS Grant</vt:lpstr>
      <vt:lpstr>SERI ACCESS Grant</vt:lpstr>
      <vt:lpstr>SERI ACCESS Grant</vt:lpstr>
      <vt:lpstr>SERI ACCESS Grant – NASS</vt:lpstr>
      <vt:lpstr>SERI ACCESS GRANT – COSLA and NASS</vt:lpstr>
      <vt:lpstr>SERI ACCESS GRANT – COSLA and NASS</vt:lpstr>
      <vt:lpstr>SERI ACCESS GRANT</vt:lpstr>
      <vt:lpstr>SERI ACCESS Grant</vt:lpstr>
      <vt:lpstr>SERI ACCESS Grant</vt:lpstr>
      <vt:lpstr>Other SERI Initiatives</vt:lpstr>
      <vt:lpstr>Education</vt:lpstr>
      <vt:lpstr>Advocacy</vt:lpstr>
      <vt:lpstr>Research </vt:lpstr>
      <vt:lpstr>Partner Responses </vt:lpstr>
      <vt:lpstr>Questions and Comments</vt:lpstr>
      <vt:lpstr>Stay Connected </vt:lpstr>
      <vt:lpstr>CoSA Sponsors and Funders</vt:lpstr>
      <vt:lpstr>The Council of State Archivists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Council of State Archivists  The State of State Archives 2019</dc:title>
  <dc:creator>Barbara Teague</dc:creator>
  <cp:lastModifiedBy>Barbara Teague</cp:lastModifiedBy>
  <cp:revision>30</cp:revision>
  <cp:lastPrinted>2020-04-21T13:30:57Z</cp:lastPrinted>
  <dcterms:created xsi:type="dcterms:W3CDTF">2019-03-18T01:36:58Z</dcterms:created>
  <dcterms:modified xsi:type="dcterms:W3CDTF">2020-04-21T18:44:01Z</dcterms:modified>
</cp:coreProperties>
</file>