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54"/>
  </p:notesMasterIdLst>
  <p:handoutMasterIdLst>
    <p:handoutMasterId r:id="rId55"/>
  </p:handoutMasterIdLst>
  <p:sldIdLst>
    <p:sldId id="257" r:id="rId3"/>
    <p:sldId id="382" r:id="rId4"/>
    <p:sldId id="393" r:id="rId5"/>
    <p:sldId id="256" r:id="rId6"/>
    <p:sldId id="288" r:id="rId7"/>
    <p:sldId id="408" r:id="rId8"/>
    <p:sldId id="259" r:id="rId9"/>
    <p:sldId id="266" r:id="rId10"/>
    <p:sldId id="268" r:id="rId11"/>
    <p:sldId id="273" r:id="rId12"/>
    <p:sldId id="275" r:id="rId13"/>
    <p:sldId id="278" r:id="rId14"/>
    <p:sldId id="274" r:id="rId15"/>
    <p:sldId id="277" r:id="rId16"/>
    <p:sldId id="264" r:id="rId17"/>
    <p:sldId id="265" r:id="rId18"/>
    <p:sldId id="286" r:id="rId19"/>
    <p:sldId id="276" r:id="rId20"/>
    <p:sldId id="272" r:id="rId21"/>
    <p:sldId id="279" r:id="rId22"/>
    <p:sldId id="261" r:id="rId23"/>
    <p:sldId id="269" r:id="rId24"/>
    <p:sldId id="267" r:id="rId25"/>
    <p:sldId id="283" r:id="rId26"/>
    <p:sldId id="284" r:id="rId27"/>
    <p:sldId id="285" r:id="rId28"/>
    <p:sldId id="263" r:id="rId29"/>
    <p:sldId id="281" r:id="rId30"/>
    <p:sldId id="260" r:id="rId31"/>
    <p:sldId id="280" r:id="rId32"/>
    <p:sldId id="262" r:id="rId33"/>
    <p:sldId id="271" r:id="rId34"/>
    <p:sldId id="296" r:id="rId35"/>
    <p:sldId id="258" r:id="rId36"/>
    <p:sldId id="289" r:id="rId37"/>
    <p:sldId id="293" r:id="rId38"/>
    <p:sldId id="291" r:id="rId39"/>
    <p:sldId id="292" r:id="rId40"/>
    <p:sldId id="295" r:id="rId41"/>
    <p:sldId id="290" r:id="rId42"/>
    <p:sldId id="298" r:id="rId43"/>
    <p:sldId id="294" r:id="rId44"/>
    <p:sldId id="287" r:id="rId45"/>
    <p:sldId id="297" r:id="rId46"/>
    <p:sldId id="409" r:id="rId47"/>
    <p:sldId id="301" r:id="rId48"/>
    <p:sldId id="400" r:id="rId49"/>
    <p:sldId id="399" r:id="rId50"/>
    <p:sldId id="405" r:id="rId51"/>
    <p:sldId id="406" r:id="rId52"/>
    <p:sldId id="40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" initials="L" lastIdx="1" clrIdx="0">
    <p:extLst>
      <p:ext uri="{19B8F6BF-5375-455C-9EA6-DF929625EA0E}">
        <p15:presenceInfo xmlns:p15="http://schemas.microsoft.com/office/powerpoint/2012/main" userId="Li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5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53F8DB-AF8C-4A53-9817-C3A2300AA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C33FEE-52E9-4711-BA44-A0FC2DAA9F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BD1CA-67F5-4634-94A9-88D85BE148B4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C3E16-F2BC-4462-98F5-9CE2FD4CAB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A44F6-8F3B-4331-BFDD-D5298FC3E2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57170-B896-46E5-A532-E909E0B209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292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368A7-9C9A-42E8-9E06-CC37B09F83BE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B372F-02FE-4BD2-9CE9-178F22DA1F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79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1987 March on Washington for Lesbian and Gay Rights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BFC4F-4DC5-48D7-B6F1-48181B8BA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68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1987 March on Washington for Lesbian and Gay Rights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BFC4F-4DC5-48D7-B6F1-48181B8BA1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60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82F5A-5A99-4FA8-BF50-C9A665EAA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B2F6D-880F-4D3C-AD17-4195DCD63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FDC1-0D35-4DA8-9007-C1A86F2D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0668" y="6356350"/>
            <a:ext cx="2018923" cy="365125"/>
          </a:xfrm>
        </p:spPr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42D1E-C743-439E-B3C2-77B63285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74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41E7D-88F9-49F3-9FDB-0CEEB332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D662F-5D57-4A31-9A88-277DF06CC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553FD-CA21-45C2-A63D-D3441F965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4E63A-58FB-4F8C-AFE2-5F29F7E1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C3A35-FA1F-4764-8B2A-60017EF9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86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9E29FB-4144-4AC5-A3E5-D0709E313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46812-1109-4F42-874D-25D718938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57569-C4D6-409D-B592-4C15FAE26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BF07D-A6A7-4020-AE93-BCDED53D1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E15D9-D578-40BD-ADC4-EBD3C1A7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4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C8BF-E70D-4A42-855B-5FFD55F60C5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55316-74D8-4F64-9CD9-8B373D17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9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C8BF-E70D-4A42-855B-5FFD55F60C5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55316-74D8-4F64-9CD9-8B373D17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95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C8BF-E70D-4A42-855B-5FFD55F60C5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55316-74D8-4F64-9CD9-8B373D17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98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C8BF-E70D-4A42-855B-5FFD55F60C5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55316-74D8-4F64-9CD9-8B373D17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00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C8BF-E70D-4A42-855B-5FFD55F60C5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55316-74D8-4F64-9CD9-8B373D17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95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C8BF-E70D-4A42-855B-5FFD55F60C5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55316-74D8-4F64-9CD9-8B373D17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21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C8BF-E70D-4A42-855B-5FFD55F60C5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55316-74D8-4F64-9CD9-8B373D17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86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C8BF-E70D-4A42-855B-5FFD55F60C5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55316-74D8-4F64-9CD9-8B373D17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9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DE847-9DBE-4A24-A988-D323CD7EE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CBF32-AA32-40A7-8B1C-8EE04C22E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4D9A0-7153-472F-BAB0-742899637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D2454-2158-4A0B-B54A-D79DFFCD1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33380-18C6-47C1-8389-47619138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October 1, 2020    </a:t>
            </a:r>
          </a:p>
        </p:txBody>
      </p:sp>
    </p:spTree>
    <p:extLst>
      <p:ext uri="{BB962C8B-B14F-4D97-AF65-F5344CB8AC3E}">
        <p14:creationId xmlns:p14="http://schemas.microsoft.com/office/powerpoint/2010/main" val="3006733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C8BF-E70D-4A42-855B-5FFD55F60C5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55316-74D8-4F64-9CD9-8B373D17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70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C8BF-E70D-4A42-855B-5FFD55F60C5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55316-74D8-4F64-9CD9-8B373D17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68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C8BF-E70D-4A42-855B-5FFD55F60C5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55316-74D8-4F64-9CD9-8B373D17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0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1C757-E44F-4DEB-801A-A628CF06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64B83-5791-4A02-A941-1AC1F1177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E6FFB-D9BE-4016-932F-67998905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D8610-80B9-4217-970D-19CBA644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2405B-7E94-4915-9C34-8DE9CDC3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7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AEC9-FB54-453B-B3E3-2004E958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A30AC-6BF2-4312-AF5E-372C487B8E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22E05-60E3-483A-8A6F-B9267C751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247B8-9A59-4071-A12A-5F02A640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D75E0-B604-470D-B3D7-253EC041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47E8A-DDC6-4B98-AE63-0D5E7D276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8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A5C9-B388-4D27-9B26-8DF22D248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8DDD6-5966-41D0-8881-4EB87C439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6AEB9-3E6C-4B52-BCDC-9A7EC24D7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00D88D-C0CE-4251-BB24-F7FB06EEF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FA920-6DD3-41C2-BE76-6975052CE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57511D-1AA6-4B5B-8568-E85066C0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7C01AF-418C-47F6-B93B-28D91BA5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723A6-4938-4EC9-83D1-E97E3949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6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6EBD-2A3D-4374-A432-B26325C5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35087-834D-4991-BBBF-FF7CDADD7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0E769-A5EB-4E6B-90FC-EC95E937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57167-7A27-4581-A639-A44CD594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1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1D427-9AA1-4598-82B8-6E1A64DD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98DDFD-17CA-411F-A3CB-AB3B4B3AA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2B304-BCD0-4CE9-A3D1-CD49324C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7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D6034-2B04-4F61-ADA8-B601B5FEB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277AB-69B7-48CC-92B1-6C4AE8669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47F81-E59F-4BFB-8D82-FA409A861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98616-17E8-4321-9B07-0C7563E5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1B1D2-A3F9-44C0-9863-4A39E9B01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78D06-36DC-4E0A-8C4E-9C87027C4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3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46ADB-DD63-4C56-AA1F-D80EEFF8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C8E35B-8B61-4A59-8506-110FC207B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F4D40-65DA-4843-9271-51FFE170D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48861-EDE8-4F6D-A476-8A4B6AE3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95840-02CF-4D41-BFF6-63B48CDC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FA87C-DE66-4200-BFCB-722A2847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55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0E6EFC-0912-4D55-8912-701F845B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F16EA-27D8-4E32-BCA5-4CD1F45FA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013F9-ED7A-4FEA-B260-6F70CAC15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8DA4E-D94F-450C-AC4E-6249DEC92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January 28,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C6FA2-0C4E-4479-A5F0-EFA73DC0E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94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4C8BF-E70D-4A42-855B-5FFD55F60C5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55316-74D8-4F64-9CD9-8B373D17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6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earchivists.org/programs/cosa-webinar-series/" TargetMode="External"/><Relationship Id="rId2" Type="http://schemas.openxmlformats.org/officeDocument/2006/relationships/hyperlink" Target="https://www.statearchivists.org/programs/state-electronic-records-initiative/seri-webinar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earchivist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user/StateArchivists/" TargetMode="External"/><Relationship Id="rId5" Type="http://schemas.openxmlformats.org/officeDocument/2006/relationships/hyperlink" Target="http://www.facebook.com/CouncilOfStateArchivists" TargetMode="External"/><Relationship Id="rId4" Type="http://schemas.openxmlformats.org/officeDocument/2006/relationships/hyperlink" Target="https://www.statearchivists.org/resource-center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F74A7D-4E59-47FD-81F2-D7E49CD0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1" y="2767106"/>
            <a:ext cx="2880828" cy="3071906"/>
          </a:xfrm>
        </p:spPr>
        <p:txBody>
          <a:bodyPr anchor="t">
            <a:normAutofit fontScale="90000"/>
          </a:bodyPr>
          <a:lstStyle/>
          <a:p>
            <a:pPr algn="l"/>
            <a:br>
              <a:rPr lang="en-US" sz="3100" b="1" dirty="0">
                <a:solidFill>
                  <a:srgbClr val="FFFFFF"/>
                </a:solidFill>
                <a:effectLst/>
              </a:rPr>
            </a:br>
            <a:r>
              <a:rPr lang="en-US" sz="3100" b="1" dirty="0">
                <a:solidFill>
                  <a:srgbClr val="FFFFFF"/>
                </a:solidFill>
                <a:effectLst/>
              </a:rPr>
              <a:t>Advocacy for State Archives – </a:t>
            </a:r>
            <a:br>
              <a:rPr lang="en-US" sz="3100" b="1" dirty="0">
                <a:solidFill>
                  <a:srgbClr val="FFFFFF"/>
                </a:solidFill>
                <a:effectLst/>
              </a:rPr>
            </a:br>
            <a:r>
              <a:rPr lang="en-US" sz="3100" b="1" dirty="0">
                <a:solidFill>
                  <a:srgbClr val="FFFFFF"/>
                </a:solidFill>
                <a:effectLst/>
              </a:rPr>
              <a:t>Lessons Learned from the                                    Birmingham Public Library</a:t>
            </a:r>
            <a:br>
              <a:rPr lang="en-US" sz="3100" b="1" dirty="0">
                <a:solidFill>
                  <a:srgbClr val="FFFFFF"/>
                </a:solidFill>
                <a:effectLst/>
              </a:rPr>
            </a:br>
            <a:endParaRPr lang="en-US" sz="3100" b="1" dirty="0">
              <a:solidFill>
                <a:srgbClr val="FFFFFF"/>
              </a:solidFill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F09A-E65B-4EE6-A273-F8AB450AA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042" y="806824"/>
            <a:ext cx="2919738" cy="1494117"/>
          </a:xfrm>
        </p:spPr>
        <p:txBody>
          <a:bodyPr anchor="b">
            <a:norm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FFFF"/>
                </a:solidFill>
              </a:rPr>
              <a:t>March 25, 2021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nl-NL" sz="2000" b="1" dirty="0">
                <a:solidFill>
                  <a:srgbClr val="FFFFFF"/>
                </a:solidFill>
              </a:rPr>
              <a:t>3 pm Eastern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26A1115E-7DB1-4E19-9059-6C96A3FB1165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02428" y="2769651"/>
            <a:ext cx="7225748" cy="1318697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F33DA2-76E7-4F2D-A6A7-6D55EC70CCB8}"/>
              </a:ext>
            </a:extLst>
          </p:cNvPr>
          <p:cNvSpPr txBox="1"/>
          <p:nvPr/>
        </p:nvSpPr>
        <p:spPr>
          <a:xfrm rot="10800000" flipV="1">
            <a:off x="4601043" y="6235358"/>
            <a:ext cx="58799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Disclaimer:  This webinar is being recorded and will be available for viewing on the CoSA website.</a:t>
            </a:r>
          </a:p>
        </p:txBody>
      </p:sp>
    </p:spTree>
    <p:extLst>
      <p:ext uri="{BB962C8B-B14F-4D97-AF65-F5344CB8AC3E}">
        <p14:creationId xmlns:p14="http://schemas.microsoft.com/office/powerpoint/2010/main" val="2935986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4D707-601C-4C2A-BFCA-860F9B2B2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90" y="709952"/>
            <a:ext cx="11447619" cy="5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19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1042B0-A286-43A8-907B-5761DA97C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57" y="800428"/>
            <a:ext cx="10314286" cy="5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1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92D1B7-7849-4C7B-9088-F183A3200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05" y="319476"/>
            <a:ext cx="10276190" cy="6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1F6D0-95D7-47B0-AD89-78ACABE47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476" y="552809"/>
            <a:ext cx="9419048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48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6BDEAB-820E-4966-B90A-6688828A9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409952"/>
            <a:ext cx="10380952" cy="6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02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BAFEBA-00F9-4E66-A8E0-637F4D17BD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442" y="0"/>
            <a:ext cx="5357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04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F5ECE-6FDC-4E16-B140-B8A2987CD5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278" y="0"/>
            <a:ext cx="5483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21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0F3CA8-99B4-4C7F-8B63-C91F90C2C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19" y="9952"/>
            <a:ext cx="8304762" cy="6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92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0B5CB3-027F-45B2-9B33-FBA3AE6FD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05" y="286143"/>
            <a:ext cx="11676190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06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49F4-D587-4225-B661-63FC687203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897" y="0"/>
            <a:ext cx="9990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90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7762A-EE2D-42F0-BD2A-D845D1F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Webinar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F6D18-2808-4918-9963-B4A4D11E8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19" y="2061556"/>
            <a:ext cx="10736112" cy="429479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sz="3200" b="0" dirty="0"/>
              <a:t>Welcome and Overview</a:t>
            </a:r>
          </a:p>
          <a:p>
            <a:pPr marL="0" indent="0">
              <a:buNone/>
            </a:pPr>
            <a:r>
              <a:rPr lang="en-US" sz="3200" b="0" dirty="0"/>
              <a:t>Presentation: Pandemic Peril for Archives and Special Collections: An Advocacy Story from Alabama</a:t>
            </a:r>
          </a:p>
          <a:p>
            <a:pPr marL="0" indent="0">
              <a:buNone/>
            </a:pPr>
            <a:r>
              <a:rPr lang="en-US" sz="3200" b="0" dirty="0"/>
              <a:t>Q and A</a:t>
            </a:r>
          </a:p>
          <a:p>
            <a:pPr marL="0" indent="0">
              <a:buNone/>
            </a:pPr>
            <a:r>
              <a:rPr lang="en-US" sz="3200" b="0" dirty="0"/>
              <a:t>Upcoming Programs and Webinars</a:t>
            </a:r>
            <a:endParaRPr lang="en-US" sz="4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216D-9460-4B6A-860C-77D2A2C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March 25, 2021</a:t>
            </a: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21E1F837-D7FA-4156-A7B9-BCB013DE0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381" y="5350491"/>
            <a:ext cx="1334277" cy="11884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DD39EE-DD96-4C15-B5A1-7259974F6F05}"/>
              </a:ext>
            </a:extLst>
          </p:cNvPr>
          <p:cNvSpPr txBox="1"/>
          <p:nvPr/>
        </p:nvSpPr>
        <p:spPr>
          <a:xfrm>
            <a:off x="890611" y="5700486"/>
            <a:ext cx="10263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Disclaimer:  This webinar is being recorded and will be available for viewing on the CoSA website.</a:t>
            </a:r>
          </a:p>
        </p:txBody>
      </p:sp>
    </p:spTree>
    <p:extLst>
      <p:ext uri="{BB962C8B-B14F-4D97-AF65-F5344CB8AC3E}">
        <p14:creationId xmlns:p14="http://schemas.microsoft.com/office/powerpoint/2010/main" val="511549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C74E9F-EBBB-4195-8C8B-5F8B3E50E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09" y="976619"/>
            <a:ext cx="9952381" cy="4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94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644031-6498-42C7-8D9C-6A11861BFC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0874"/>
            <a:ext cx="12192000" cy="639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32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926670-ADEF-4A21-8E21-5255D337E9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35" y="0"/>
            <a:ext cx="10763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28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8D297B-D17C-49F0-8B50-785F5E6F44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095" y="0"/>
            <a:ext cx="8447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92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940D85-5DB4-43C3-8490-169AD1B1CD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180" y="0"/>
            <a:ext cx="820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37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F2927-D99B-4DD7-ABA7-7AEA8652A2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844" y="0"/>
            <a:ext cx="9188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70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2586F8-F638-42D8-AADF-FBC755313A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776" y="0"/>
            <a:ext cx="8710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08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6393C1-47AE-4D79-B747-A78BBA58B2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785" y="0"/>
            <a:ext cx="621043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2BC05C-0ECE-4B44-A0D1-F485FBA596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01261"/>
            <a:ext cx="12192000" cy="18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0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2C5E78-E21D-4DB5-9948-F843114A56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386" y="0"/>
            <a:ext cx="7741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93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675EA2-9029-40E2-A353-1B3BDE9D7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76" y="352809"/>
            <a:ext cx="10019048" cy="6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43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7762A-EE2D-42F0-BD2A-D845D1F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Speakers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216D-9460-4B6A-860C-77D2A2C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March 25, 2021</a:t>
            </a: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21E1F837-D7FA-4156-A7B9-BCB013DE0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381" y="5350491"/>
            <a:ext cx="1334277" cy="1188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0F3165-8BCA-4284-8EF2-A6543AB1B1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392" y="1972063"/>
            <a:ext cx="2691258" cy="3072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32D909-7B36-488F-9AE5-D4B6ED0099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2008967"/>
            <a:ext cx="2691258" cy="30722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DE69DA-EE07-46AC-A1A9-FF61A114E065}"/>
              </a:ext>
            </a:extLst>
          </p:cNvPr>
          <p:cNvSpPr txBox="1"/>
          <p:nvPr/>
        </p:nvSpPr>
        <p:spPr>
          <a:xfrm>
            <a:off x="6640260" y="5350491"/>
            <a:ext cx="345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Bryan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Whitledge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Vice Chair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SAA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Committee on Public Policy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B51C7A-C64C-4D89-AC81-BC2B54FD5181}"/>
              </a:ext>
            </a:extLst>
          </p:cNvPr>
          <p:cNvSpPr txBox="1"/>
          <p:nvPr/>
        </p:nvSpPr>
        <p:spPr>
          <a:xfrm>
            <a:off x="983552" y="5298370"/>
            <a:ext cx="3456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Steve Murray, Director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Alabama Department of Archives and History </a:t>
            </a:r>
          </a:p>
        </p:txBody>
      </p:sp>
    </p:spTree>
    <p:extLst>
      <p:ext uri="{BB962C8B-B14F-4D97-AF65-F5344CB8AC3E}">
        <p14:creationId xmlns:p14="http://schemas.microsoft.com/office/powerpoint/2010/main" val="2962558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DD0007-7236-4921-B3F4-A7D7177711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086" y="0"/>
            <a:ext cx="8605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55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517C91-ACB8-4104-A02D-1B3AC18A4E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18" y="0"/>
            <a:ext cx="438232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E93D88-C0E1-472A-8451-A134540E3A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843" y="0"/>
            <a:ext cx="4770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62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96FE92-F2B4-43B2-8468-B0C39F8A6B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773" y="0"/>
            <a:ext cx="9896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55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5CBED-0916-4263-9658-FA1D702E8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85" y="2380957"/>
            <a:ext cx="10480430" cy="209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6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0356A5-5EF4-4E7D-A482-5BDF68343B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649" y="0"/>
            <a:ext cx="6900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62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0187CC-0F85-4F95-86A0-BDF17F38A7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8824" y="539847"/>
            <a:ext cx="6634351" cy="57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90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0187CC-0F85-4F95-86A0-BDF17F38A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61" y="597516"/>
            <a:ext cx="8272678" cy="566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65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554E9A-5A57-4745-A96E-CFE8409C639D}"/>
              </a:ext>
            </a:extLst>
          </p:cNvPr>
          <p:cNvSpPr txBox="1"/>
          <p:nvPr/>
        </p:nvSpPr>
        <p:spPr>
          <a:xfrm>
            <a:off x="711692" y="443884"/>
            <a:ext cx="107686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Statement on the Risk to Research Collections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Birmingham Public Library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 24,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5D9FE-E53B-4732-9C4C-B517054ED252}"/>
              </a:ext>
            </a:extLst>
          </p:cNvPr>
          <p:cNvSpPr txBox="1"/>
          <p:nvPr/>
        </p:nvSpPr>
        <p:spPr>
          <a:xfrm>
            <a:off x="2024107" y="1969454"/>
            <a:ext cx="814378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Birmingham’s cultural resources deserve broad support, but the collections and operations of the DAM and SHD merit special attention for several reasons.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include many unique, irreplaceable materials essential for understanding the experiences of Alabamians and the special story of the Birmingham region.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Thousands of visitors come to the BPL annually to find information on the history of their families.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collections represent a commitment made by the BPL and the City to exercise proper stewardship on behalf of the public.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the official repository of Birmingham and Jefferson County government, the DAM performs a core function of local government by providing access to the records documenting government actions.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48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2BF2D0-7715-41F2-B4C9-010438C33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020" y="2200667"/>
            <a:ext cx="4966982" cy="1523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458225-1B25-4F79-95B8-55A79E7A2C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819" y="2263149"/>
            <a:ext cx="4201162" cy="139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35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E553A4-173E-4D78-BE6A-D8904FDAA70D}"/>
              </a:ext>
            </a:extLst>
          </p:cNvPr>
          <p:cNvSpPr txBox="1"/>
          <p:nvPr/>
        </p:nvSpPr>
        <p:spPr>
          <a:xfrm>
            <a:off x="933450" y="503785"/>
            <a:ext cx="4668862" cy="28623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Statewide Advocates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Alabama Department of Archives &amp; History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Alabama Genealogical Society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Alabama Heritage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Magazine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Alabama Historical Association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Heritage Council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Society of Alabama Archivists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637326-0AE5-4F60-933D-0E3E1DC7F533}"/>
              </a:ext>
            </a:extLst>
          </p:cNvPr>
          <p:cNvSpPr txBox="1"/>
          <p:nvPr/>
        </p:nvSpPr>
        <p:spPr>
          <a:xfrm>
            <a:off x="6589688" y="492369"/>
            <a:ext cx="4668862" cy="28623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Advocates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EveryLibrary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Society of American Archivists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Committee on Public Policy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Library Archives/Special Collections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American Library Association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944274-9DAB-4C1F-9C01-9D0D4DB0B2BE}"/>
              </a:ext>
            </a:extLst>
          </p:cNvPr>
          <p:cNvSpPr txBox="1"/>
          <p:nvPr/>
        </p:nvSpPr>
        <p:spPr>
          <a:xfrm>
            <a:off x="3761569" y="4045891"/>
            <a:ext cx="4668862" cy="230832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Stakeholders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 Birmingham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Civil Rights Birmingham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Birmingham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027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F0F09-D4F4-4446-B4C7-2AA3F6DC98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Pandemic Peril for Archives</a:t>
            </a:r>
            <a:br>
              <a:rPr lang="en-US" dirty="0"/>
            </a:br>
            <a:r>
              <a:rPr lang="en-US" dirty="0"/>
              <a:t>and Special Collections:</a:t>
            </a:r>
            <a:br>
              <a:rPr lang="en-US" dirty="0"/>
            </a:br>
            <a:r>
              <a:rPr lang="en-US" dirty="0"/>
              <a:t>An Advocacy Story from Alabama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7CE85-F268-4180-BF3C-8882E39C6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7662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Steve Murray</a:t>
            </a:r>
          </a:p>
          <a:p>
            <a:r>
              <a:rPr lang="en-US" dirty="0"/>
              <a:t>Alabama Department of Archives and History</a:t>
            </a:r>
          </a:p>
          <a:p>
            <a:r>
              <a:rPr lang="en-US" dirty="0"/>
              <a:t>March 25, 2021</a:t>
            </a:r>
          </a:p>
          <a:p>
            <a:r>
              <a:rPr lang="en-US" dirty="0"/>
              <a:t>Steve.Murray@archives.alabama.gov</a:t>
            </a:r>
          </a:p>
        </p:txBody>
      </p:sp>
    </p:spTree>
    <p:extLst>
      <p:ext uri="{BB962C8B-B14F-4D97-AF65-F5344CB8AC3E}">
        <p14:creationId xmlns:p14="http://schemas.microsoft.com/office/powerpoint/2010/main" val="553871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554E9A-5A57-4745-A96E-CFE8409C639D}"/>
              </a:ext>
            </a:extLst>
          </p:cNvPr>
          <p:cNvSpPr txBox="1"/>
          <p:nvPr/>
        </p:nvSpPr>
        <p:spPr>
          <a:xfrm>
            <a:off x="711692" y="443884"/>
            <a:ext cx="107686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II Advocacy Plan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5D9FE-E53B-4732-9C4C-B517054ED252}"/>
              </a:ext>
            </a:extLst>
          </p:cNvPr>
          <p:cNvSpPr txBox="1"/>
          <p:nvPr/>
        </p:nvSpPr>
        <p:spPr>
          <a:xfrm>
            <a:off x="1664514" y="1997839"/>
            <a:ext cx="886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 stakeholder lists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 memorandum by a recognized third-party authority outlining specific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Minimum Standards for Emergency Staffing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Circulate open letter to stakeholder communities requesting action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Automated form letter signed by stakeholders and sent to city officials pointing to the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memorandum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as the desired course of action</a:t>
            </a:r>
          </a:p>
        </p:txBody>
      </p:sp>
    </p:spTree>
    <p:extLst>
      <p:ext uri="{BB962C8B-B14F-4D97-AF65-F5344CB8AC3E}">
        <p14:creationId xmlns:p14="http://schemas.microsoft.com/office/powerpoint/2010/main" val="3558480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554E9A-5A57-4745-A96E-CFE8409C639D}"/>
              </a:ext>
            </a:extLst>
          </p:cNvPr>
          <p:cNvSpPr txBox="1"/>
          <p:nvPr/>
        </p:nvSpPr>
        <p:spPr>
          <a:xfrm>
            <a:off x="711692" y="443884"/>
            <a:ext cx="107686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Memorandum on Standards for Emergency Staffing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Archives and Special Collections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5D9FE-E53B-4732-9C4C-B517054ED252}"/>
              </a:ext>
            </a:extLst>
          </p:cNvPr>
          <p:cNvSpPr txBox="1"/>
          <p:nvPr/>
        </p:nvSpPr>
        <p:spPr>
          <a:xfrm>
            <a:off x="1471632" y="1705135"/>
            <a:ext cx="924873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Referenced statement of August 24  by statewide advocates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Called for maintenance of best practices as articulated by national orgs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Provided two tiers of implementation, recognizing fiscal realities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Tier 1: Maintaining the Integrity of Collection and Providing Time-Sensitive Access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Protection against damage and loss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Providing baseline level of reference services for government functions and economic development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Tier 2: Maintaining Full Public Access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Provide service at level expected by patrons, donors, and other stakeholders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Provide adequate resources for succession planning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4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234DB5-8146-4E86-958E-7B622175B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409" y="112542"/>
            <a:ext cx="8749182" cy="67454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3EC184-27CA-4751-9F2F-19AA773C120C}"/>
              </a:ext>
            </a:extLst>
          </p:cNvPr>
          <p:cNvSpPr txBox="1"/>
          <p:nvPr/>
        </p:nvSpPr>
        <p:spPr>
          <a:xfrm>
            <a:off x="188372" y="6488668"/>
            <a:ext cx="268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WBHM</a:t>
            </a:r>
          </a:p>
        </p:txBody>
      </p:sp>
    </p:spTree>
    <p:extLst>
      <p:ext uri="{BB962C8B-B14F-4D97-AF65-F5344CB8AC3E}">
        <p14:creationId xmlns:p14="http://schemas.microsoft.com/office/powerpoint/2010/main" val="3273355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5ACFAA-5812-4787-A13D-1EBA97F89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013" y="-4426"/>
            <a:ext cx="7347974" cy="6862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9E43E9-81C7-45F3-BA05-E623BE3A4E3E}"/>
              </a:ext>
            </a:extLst>
          </p:cNvPr>
          <p:cNvSpPr txBox="1"/>
          <p:nvPr/>
        </p:nvSpPr>
        <p:spPr>
          <a:xfrm>
            <a:off x="102648" y="6488668"/>
            <a:ext cx="268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Birmingham Times</a:t>
            </a:r>
          </a:p>
        </p:txBody>
      </p:sp>
    </p:spTree>
    <p:extLst>
      <p:ext uri="{BB962C8B-B14F-4D97-AF65-F5344CB8AC3E}">
        <p14:creationId xmlns:p14="http://schemas.microsoft.com/office/powerpoint/2010/main" val="234621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0484E-8E5B-4A3A-BCBF-7DB8F5E27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019" y="0"/>
            <a:ext cx="941796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C7E592-A000-4456-9A8D-ADB3C190800E}"/>
              </a:ext>
            </a:extLst>
          </p:cNvPr>
          <p:cNvSpPr txBox="1"/>
          <p:nvPr/>
        </p:nvSpPr>
        <p:spPr>
          <a:xfrm>
            <a:off x="188372" y="6488668"/>
            <a:ext cx="268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WBHM</a:t>
            </a:r>
          </a:p>
        </p:txBody>
      </p:sp>
    </p:spTree>
    <p:extLst>
      <p:ext uri="{BB962C8B-B14F-4D97-AF65-F5344CB8AC3E}">
        <p14:creationId xmlns:p14="http://schemas.microsoft.com/office/powerpoint/2010/main" val="22187232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554E9A-5A57-4745-A96E-CFE8409C639D}"/>
              </a:ext>
            </a:extLst>
          </p:cNvPr>
          <p:cNvSpPr txBox="1"/>
          <p:nvPr/>
        </p:nvSpPr>
        <p:spPr>
          <a:xfrm>
            <a:off x="711692" y="443884"/>
            <a:ext cx="107686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Preparing for the Next Crisis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5D9FE-E53B-4732-9C4C-B517054ED252}"/>
              </a:ext>
            </a:extLst>
          </p:cNvPr>
          <p:cNvSpPr txBox="1"/>
          <p:nvPr/>
        </p:nvSpPr>
        <p:spPr>
          <a:xfrm>
            <a:off x="1471632" y="1705135"/>
            <a:ext cx="92487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Become informed about funding mechanisms for your local archives or genealogy library.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Determine which local officials have a personal interest in history or genealogy.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 a succinct statement of ways the repository serves the community.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 prepared to articulate the consequences of funding cuts for public services and the integrity of the collections.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Remain involved and promote the restoration of resources when circumstances permit.</a:t>
            </a:r>
          </a:p>
        </p:txBody>
      </p:sp>
    </p:spTree>
    <p:extLst>
      <p:ext uri="{BB962C8B-B14F-4D97-AF65-F5344CB8AC3E}">
        <p14:creationId xmlns:p14="http://schemas.microsoft.com/office/powerpoint/2010/main" val="1944029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554E9A-5A57-4745-A96E-CFE8409C639D}"/>
              </a:ext>
            </a:extLst>
          </p:cNvPr>
          <p:cNvSpPr txBox="1"/>
          <p:nvPr/>
        </p:nvSpPr>
        <p:spPr>
          <a:xfrm>
            <a:off x="711693" y="2505670"/>
            <a:ext cx="107686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Society of American Archivists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Committee on Public Policy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Bryan Whitledge, Vice Chair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8320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7214B-21F2-43C4-860E-D638DF17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Questions and Comments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A91BDFB8-B9F3-43EB-8C25-97534FA6C3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0220" y="2459112"/>
            <a:ext cx="2286198" cy="34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drawing of a face&#10;&#10;Description automatically generated">
            <a:extLst>
              <a:ext uri="{FF2B5EF4-FFF2-40B4-BE49-F238E27FC236}">
                <a16:creationId xmlns:a16="http://schemas.microsoft.com/office/drawing/2014/main" id="{8BA9CF78-9E19-4A6A-87F6-AEEEC962B6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381" y="5350491"/>
            <a:ext cx="1334277" cy="118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127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Upcoming Webinars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BE424-479B-41C2-BE39-4D0A9F96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21873"/>
            <a:ext cx="9760528" cy="4745182"/>
          </a:xfrm>
        </p:spPr>
        <p:txBody>
          <a:bodyPr anchor="ctr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April 13:</a:t>
            </a:r>
            <a:r>
              <a:rPr lang="en-US" sz="1800" dirty="0"/>
              <a:t>      Wrapping Up RATOM: A Summary and Lessons Learned from the Review, Appraisal, and Triage of Mail Project</a:t>
            </a:r>
            <a:br>
              <a:rPr lang="en-US" sz="1800"/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For registration information: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https://www.statearchivists.org/programs/state-electronic-records-initiative/seri-webinars/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April 22</a:t>
            </a:r>
            <a:r>
              <a:rPr lang="en-US" sz="1800" dirty="0"/>
              <a:t>:     </a:t>
            </a:r>
            <a:r>
              <a:rPr lang="en-US" sz="1800" dirty="0" err="1"/>
              <a:t>CoSA</a:t>
            </a:r>
            <a:r>
              <a:rPr lang="en-US" sz="1800" dirty="0"/>
              <a:t> Member Webinar – Marketing Yourself as an Archival Worker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For registration information: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https://www.statearchivists.org/programs/cosa-webinar-series/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35336-2054-4456-BCD1-A07EECA3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March 25, 2021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371599" y="1821874"/>
            <a:ext cx="9732819" cy="4215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April 14:</a:t>
            </a:r>
            <a:r>
              <a:rPr lang="en-US" sz="1800" dirty="0"/>
              <a:t>	"In Conversation With..." - Special Live edition, with Q+A about artificial intelligence in the government archives space – registration information coming soon</a:t>
            </a:r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0ABF1FD-D457-444E-9091-F7F2518FF3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381" y="5350491"/>
            <a:ext cx="1334277" cy="118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983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Contact Us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371599" y="1821874"/>
            <a:ext cx="9732819" cy="4738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0ABF1FD-D457-444E-9091-F7F2518FF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381" y="5350491"/>
            <a:ext cx="1334277" cy="118842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0F735B7-2281-48EE-BDC9-29FA8231B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22450"/>
            <a:ext cx="9759950" cy="4745038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6200" dirty="0"/>
              <a:t>CoSA Website</a:t>
            </a:r>
            <a:br>
              <a:rPr lang="en-US" sz="6200" dirty="0"/>
            </a:br>
            <a:r>
              <a:rPr lang="en-US" sz="6200" dirty="0">
                <a:hlinkClick r:id="rId3"/>
              </a:rPr>
              <a:t>http://www.statearchivists.org</a:t>
            </a:r>
            <a:endParaRPr lang="en-US" sz="6200" dirty="0"/>
          </a:p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</a:pPr>
            <a:endParaRPr lang="en-US" sz="6200" dirty="0"/>
          </a:p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6200" dirty="0"/>
              <a:t>CoSA Resource Center</a:t>
            </a:r>
            <a:br>
              <a:rPr lang="en-US" sz="6200" dirty="0"/>
            </a:br>
            <a:r>
              <a:rPr lang="en-US" sz="6200" b="0" dirty="0">
                <a:hlinkClick r:id="rId4"/>
              </a:rPr>
              <a:t>https://www.statearchivists.org/resource-center/</a:t>
            </a:r>
            <a:endParaRPr lang="en-US" sz="6200" b="0" dirty="0"/>
          </a:p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</a:pPr>
            <a:endParaRPr lang="en-US" sz="6200" dirty="0"/>
          </a:p>
          <a:p>
            <a:pPr marL="0" indent="0" algn="ctr">
              <a:buNone/>
            </a:pPr>
            <a:r>
              <a:rPr lang="en-US" sz="6200" dirty="0"/>
              <a:t>CoSA Twitter Handle</a:t>
            </a:r>
            <a:br>
              <a:rPr lang="en-US" sz="6200" dirty="0"/>
            </a:br>
            <a:r>
              <a:rPr lang="en-US" sz="6200" dirty="0"/>
              <a:t>@StateArchivists</a:t>
            </a:r>
          </a:p>
          <a:p>
            <a:pPr marL="0" indent="0">
              <a:buNone/>
            </a:pPr>
            <a:endParaRPr lang="en-US" sz="6200" b="1" dirty="0">
              <a:solidFill>
                <a:srgbClr val="22222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6200" dirty="0"/>
              <a:t>CoSA Facebook Page</a:t>
            </a:r>
            <a:br>
              <a:rPr lang="en-US" sz="6200" dirty="0"/>
            </a:br>
            <a:r>
              <a:rPr lang="en-US" sz="6200" dirty="0">
                <a:hlinkClick r:id="rId5"/>
              </a:rPr>
              <a:t>www.facebook.com/CouncilOfStateArchivists</a:t>
            </a:r>
            <a:endParaRPr lang="en-US" sz="6200" dirty="0"/>
          </a:p>
          <a:p>
            <a:pPr algn="ctr"/>
            <a:endParaRPr lang="en-US" sz="6200" dirty="0"/>
          </a:p>
          <a:p>
            <a:pPr marL="0" indent="0" algn="ctr">
              <a:buNone/>
            </a:pPr>
            <a:r>
              <a:rPr lang="en-US" sz="6200" dirty="0"/>
              <a:t>CoSA You Tube </a:t>
            </a:r>
            <a:br>
              <a:rPr lang="en-US" sz="6200" dirty="0"/>
            </a:br>
            <a:r>
              <a:rPr lang="en-US" sz="6200" dirty="0">
                <a:hlinkClick r:id="rId6"/>
              </a:rPr>
              <a:t>https://www.youtube.com/user/StateArchivists/</a:t>
            </a:r>
            <a:endParaRPr lang="en-US" sz="6200" dirty="0"/>
          </a:p>
          <a:p>
            <a:pPr marL="0" indent="0">
              <a:buNone/>
            </a:pPr>
            <a:endParaRPr lang="en-US" sz="6200" b="1" dirty="0">
              <a:solidFill>
                <a:srgbClr val="22222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6200" dirty="0"/>
          </a:p>
        </p:txBody>
      </p:sp>
    </p:spTree>
    <p:extLst>
      <p:ext uri="{BB962C8B-B14F-4D97-AF65-F5344CB8AC3E}">
        <p14:creationId xmlns:p14="http://schemas.microsoft.com/office/powerpoint/2010/main" val="119843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5E5F1-A8B9-45DB-AE01-CA5D6D2E45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804" y="0"/>
            <a:ext cx="5211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591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Sponsors and Funders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D53109-124A-4142-8A3A-A8E28A165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464" y="1885024"/>
            <a:ext cx="2944623" cy="60355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371599" y="1821874"/>
            <a:ext cx="9732819" cy="4738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C18482-E066-4B69-85E0-33E17AB582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299" y="1622857"/>
            <a:ext cx="2920237" cy="1304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C4637-9E37-4882-AD18-75ADCCB996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008" y="3008409"/>
            <a:ext cx="2700762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62D6B6-495C-4495-BD46-2D18ABCA2A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176" y="3519279"/>
            <a:ext cx="3121423" cy="5303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E50D9E-D13D-4B9F-AB48-E1AC6BFB68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578" y="3550978"/>
            <a:ext cx="902286" cy="8413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2175C0-084D-4656-8DCE-52A9EF6B44C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66" y="4485211"/>
            <a:ext cx="2731245" cy="4328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C0B31B-B75F-4B5C-B97A-6E32EA5F62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777" y="4720906"/>
            <a:ext cx="2188654" cy="4450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1F6F9A-7B64-412D-8C93-D96F2983E87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670" y="4808504"/>
            <a:ext cx="2078916" cy="4084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F10F67-9357-4087-B53E-DC910DFDCF6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03" y="5592543"/>
            <a:ext cx="2194750" cy="9693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196429-10DC-4598-8D25-7632094237D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229" y="5462777"/>
            <a:ext cx="2377646" cy="12254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11B5C-E5F3-4337-B0E6-49C13E650DD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349" y="5758642"/>
            <a:ext cx="1448829" cy="8505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690C4C-D0F1-4457-89FB-38A6EB66704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592543"/>
            <a:ext cx="1907672" cy="10656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3333BC-87A7-43BB-A120-DEB36505D85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81" y="2751116"/>
            <a:ext cx="2956816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5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Webinar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BE424-479B-41C2-BE39-4D0A9F96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21873"/>
            <a:ext cx="9760528" cy="4745182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/>
              <a:t>We really do appreciate your feedback!</a:t>
            </a:r>
          </a:p>
          <a:p>
            <a:pPr algn="ctr">
              <a:lnSpc>
                <a:spcPct val="150000"/>
              </a:lnSpc>
            </a:pPr>
            <a:endParaRPr lang="en-US" sz="1800" dirty="0"/>
          </a:p>
          <a:p>
            <a:pPr algn="ctr">
              <a:lnSpc>
                <a:spcPct val="150000"/>
              </a:lnSpc>
            </a:pPr>
            <a:endParaRPr lang="en-US" sz="1800" dirty="0"/>
          </a:p>
          <a:p>
            <a:pPr algn="ctr">
              <a:lnSpc>
                <a:spcPct val="150000"/>
              </a:lnSpc>
            </a:pPr>
            <a:endParaRPr lang="en-US" sz="1800" dirty="0"/>
          </a:p>
          <a:p>
            <a:pPr algn="ctr">
              <a:lnSpc>
                <a:spcPct val="150000"/>
              </a:lnSpc>
            </a:pPr>
            <a:r>
              <a:rPr lang="en-US" sz="1800" dirty="0"/>
              <a:t>When you exit the webinar, you will automatically be taken to an online webinar evaluation. Please take a couple minutes to complete the survey and help us plan future webinars.</a:t>
            </a:r>
          </a:p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371599" y="1821874"/>
            <a:ext cx="9732819" cy="4738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0ABF1FD-D457-444E-9091-F7F2518FF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381" y="5350491"/>
            <a:ext cx="1334277" cy="11884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F62928-CA87-4843-B3C3-6F798E266D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435" y="3176794"/>
            <a:ext cx="214312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01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A0584C-A95B-4E1F-8A61-E9D137EF7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47" y="167095"/>
            <a:ext cx="11161905" cy="6523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F03726-F636-4A0F-A76C-D575FA885C8F}"/>
              </a:ext>
            </a:extLst>
          </p:cNvPr>
          <p:cNvSpPr txBox="1"/>
          <p:nvPr/>
        </p:nvSpPr>
        <p:spPr>
          <a:xfrm>
            <a:off x="7856738" y="594804"/>
            <a:ext cx="358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Linn-Henley Research Library,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Birmingham Public Library</a:t>
            </a:r>
          </a:p>
        </p:txBody>
      </p:sp>
    </p:spTree>
    <p:extLst>
      <p:ext uri="{BB962C8B-B14F-4D97-AF65-F5344CB8AC3E}">
        <p14:creationId xmlns:p14="http://schemas.microsoft.com/office/powerpoint/2010/main" val="3813655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C90D2-BAD5-40AE-BE18-7BBB8AC3B9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945" y="0"/>
            <a:ext cx="513611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1D8BFB-5B7A-49A4-BE3C-CFE0A255C2AB}"/>
              </a:ext>
            </a:extLst>
          </p:cNvPr>
          <p:cNvSpPr txBox="1"/>
          <p:nvPr/>
        </p:nvSpPr>
        <p:spPr>
          <a:xfrm>
            <a:off x="159798" y="5841506"/>
            <a:ext cx="2689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Department of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Archives and Manuscripts</a:t>
            </a:r>
          </a:p>
        </p:txBody>
      </p:sp>
    </p:spTree>
    <p:extLst>
      <p:ext uri="{BB962C8B-B14F-4D97-AF65-F5344CB8AC3E}">
        <p14:creationId xmlns:p14="http://schemas.microsoft.com/office/powerpoint/2010/main" val="996259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B520D9-EA9D-4F08-B751-7A71E8199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868" y="219476"/>
            <a:ext cx="9123809" cy="6419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667879-C99E-4D9A-8C3B-DADFA9A7478E}"/>
              </a:ext>
            </a:extLst>
          </p:cNvPr>
          <p:cNvSpPr txBox="1"/>
          <p:nvPr/>
        </p:nvSpPr>
        <p:spPr>
          <a:xfrm>
            <a:off x="166934" y="5797118"/>
            <a:ext cx="2689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Southern History Department</a:t>
            </a:r>
          </a:p>
        </p:txBody>
      </p:sp>
    </p:spTree>
    <p:extLst>
      <p:ext uri="{BB962C8B-B14F-4D97-AF65-F5344CB8AC3E}">
        <p14:creationId xmlns:p14="http://schemas.microsoft.com/office/powerpoint/2010/main" val="409454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0B2C8-7BCF-425C-BFCD-30BDE5DFC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095" y="14714"/>
            <a:ext cx="9123809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23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2042</TotalTime>
  <Words>826</Words>
  <Application>Microsoft Office PowerPoint</Application>
  <PresentationFormat>Widescreen</PresentationFormat>
  <Paragraphs>138</Paragraphs>
  <Slides>51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Wingdings</vt:lpstr>
      <vt:lpstr>Office Theme</vt:lpstr>
      <vt:lpstr>2_Office Theme</vt:lpstr>
      <vt:lpstr> Advocacy for State Archives –  Lessons Learned from the                                    Birmingham Public Library </vt:lpstr>
      <vt:lpstr>Webinar Agenda</vt:lpstr>
      <vt:lpstr>Speakers</vt:lpstr>
      <vt:lpstr>Pandemic Peril for Archives and Special Collections: An Advocacy Story from Alabama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and Comments</vt:lpstr>
      <vt:lpstr>Upcoming Webinars </vt:lpstr>
      <vt:lpstr>Contact Us </vt:lpstr>
      <vt:lpstr>Sponsors and Funders</vt:lpstr>
      <vt:lpstr>Webinar Evaluation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CoSA Member Webinar   What’s On Tap for CoSA in 2021</dc:title>
  <dc:creator>Barbara Teague</dc:creator>
  <cp:lastModifiedBy>Lisa</cp:lastModifiedBy>
  <cp:revision>26</cp:revision>
  <dcterms:created xsi:type="dcterms:W3CDTF">2021-01-16T22:52:10Z</dcterms:created>
  <dcterms:modified xsi:type="dcterms:W3CDTF">2021-03-25T15:22:27Z</dcterms:modified>
</cp:coreProperties>
</file>