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7.xml" ContentType="application/vnd.openxmlformats-officedocument.theme+xml"/>
  <Override PartName="/ppt/slideLayouts/slideLayout98.xml" ContentType="application/vnd.openxmlformats-officedocument.presentationml.slideLayout+xml"/>
  <Override PartName="/ppt/theme/theme1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4549" r:id="rId4"/>
    <p:sldMasterId id="2147494624" r:id="rId5"/>
    <p:sldMasterId id="2147494772" r:id="rId6"/>
    <p:sldMasterId id="2147494813" r:id="rId7"/>
    <p:sldMasterId id="2147494932" r:id="rId8"/>
    <p:sldMasterId id="2147495032" r:id="rId9"/>
    <p:sldMasterId id="2147495044" r:id="rId10"/>
    <p:sldMasterId id="2147495050" r:id="rId11"/>
    <p:sldMasterId id="2147495076" r:id="rId12"/>
    <p:sldMasterId id="2147495081" r:id="rId13"/>
    <p:sldMasterId id="2147495086" r:id="rId14"/>
    <p:sldMasterId id="2147495089" r:id="rId15"/>
    <p:sldMasterId id="2147495106" r:id="rId16"/>
    <p:sldMasterId id="2147495118" r:id="rId17"/>
    <p:sldMasterId id="2147495121" r:id="rId18"/>
    <p:sldMasterId id="2147495124" r:id="rId19"/>
    <p:sldMasterId id="2147495134" r:id="rId20"/>
    <p:sldMasterId id="2147495147" r:id="rId21"/>
    <p:sldMasterId id="2147495149" r:id="rId22"/>
  </p:sldMasterIdLst>
  <p:notesMasterIdLst>
    <p:notesMasterId r:id="rId49"/>
  </p:notesMasterIdLst>
  <p:handoutMasterIdLst>
    <p:handoutMasterId r:id="rId50"/>
  </p:handoutMasterIdLst>
  <p:sldIdLst>
    <p:sldId id="257" r:id="rId23"/>
    <p:sldId id="414" r:id="rId24"/>
    <p:sldId id="256" r:id="rId25"/>
    <p:sldId id="269" r:id="rId26"/>
    <p:sldId id="397" r:id="rId27"/>
    <p:sldId id="398" r:id="rId28"/>
    <p:sldId id="363" r:id="rId29"/>
    <p:sldId id="417" r:id="rId30"/>
    <p:sldId id="400" r:id="rId31"/>
    <p:sldId id="386" r:id="rId32"/>
    <p:sldId id="388" r:id="rId33"/>
    <p:sldId id="364" r:id="rId34"/>
    <p:sldId id="391" r:id="rId35"/>
    <p:sldId id="385" r:id="rId36"/>
    <p:sldId id="393" r:id="rId37"/>
    <p:sldId id="394" r:id="rId38"/>
    <p:sldId id="392" r:id="rId39"/>
    <p:sldId id="389" r:id="rId40"/>
    <p:sldId id="387" r:id="rId41"/>
    <p:sldId id="390" r:id="rId42"/>
    <p:sldId id="395" r:id="rId43"/>
    <p:sldId id="396" r:id="rId44"/>
    <p:sldId id="399" r:id="rId45"/>
    <p:sldId id="416" r:id="rId46"/>
    <p:sldId id="405" r:id="rId47"/>
    <p:sldId id="418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1A5D68-649C-9A04-D1C8-50499339836A}" name="Michaela Heigl" initials="MH" userId="S::michaela.heigl@preservica.com::a083dfb7-2696-4404-b23a-938b43c0b0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Portman" initials="DP" lastIdx="1" clrIdx="0">
    <p:extLst>
      <p:ext uri="{19B8F6BF-5375-455C-9EA6-DF929625EA0E}">
        <p15:presenceInfo xmlns:p15="http://schemas.microsoft.com/office/powerpoint/2012/main" userId="S-1-5-21-2656677614-3205223637-590864082-1112" providerId="AD"/>
      </p:ext>
    </p:extLst>
  </p:cmAuthor>
  <p:cmAuthor id="2" name="Michael Hope" initials="MH" lastIdx="1" clrIdx="1">
    <p:extLst>
      <p:ext uri="{19B8F6BF-5375-455C-9EA6-DF929625EA0E}">
        <p15:presenceInfo xmlns:p15="http://schemas.microsoft.com/office/powerpoint/2012/main" userId="S::hopm@preservica.com::b8b31957-3a21-48a5-8b62-0a4814a13ba1" providerId="AD"/>
      </p:ext>
    </p:extLst>
  </p:cmAuthor>
  <p:cmAuthor id="3" name="Erica Schumann" initials="ES" lastIdx="3" clrIdx="2">
    <p:extLst>
      <p:ext uri="{19B8F6BF-5375-455C-9EA6-DF929625EA0E}">
        <p15:presenceInfo xmlns:p15="http://schemas.microsoft.com/office/powerpoint/2012/main" userId="S::erica.schumann@preservica.com::31e19c46-bcd6-4fdc-a831-649944caf032" providerId="AD"/>
      </p:ext>
    </p:extLst>
  </p:cmAuthor>
  <p:cmAuthor id="4" name="David Portman" initials="DP [2]" lastIdx="2" clrIdx="3">
    <p:extLst>
      <p:ext uri="{19B8F6BF-5375-455C-9EA6-DF929625EA0E}">
        <p15:presenceInfo xmlns:p15="http://schemas.microsoft.com/office/powerpoint/2012/main" userId="S::pord@preservica.com::a36396f6-32c9-4019-b5e4-ad98ca7a9629" providerId="AD"/>
      </p:ext>
    </p:extLst>
  </p:cmAuthor>
  <p:cmAuthor id="5" name="Michaela Heigl" initials="MH" lastIdx="7" clrIdx="4">
    <p:extLst>
      <p:ext uri="{19B8F6BF-5375-455C-9EA6-DF929625EA0E}">
        <p15:presenceInfo xmlns:p15="http://schemas.microsoft.com/office/powerpoint/2012/main" userId="S::michaela.heigl@preservica.com::a083dfb7-2696-4404-b23a-938b43c0b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4AC"/>
    <a:srgbClr val="2CACBB"/>
    <a:srgbClr val="53388C"/>
    <a:srgbClr val="1669AD"/>
    <a:srgbClr val="7E4B9A"/>
    <a:srgbClr val="56BDBA"/>
    <a:srgbClr val="1668AD"/>
    <a:srgbClr val="79CBB9"/>
    <a:srgbClr val="80CEBD"/>
    <a:srgbClr val="0A8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2" y="66"/>
      </p:cViewPr>
      <p:guideLst>
        <p:guide orient="horz" pos="164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89473" y="1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82B4B-0782-034F-A8B6-A200A03F984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258790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89473" y="8258790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863E2-5BC6-CD46-8663-9E3541A3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89473" y="1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8B4C-B294-0948-B2A4-FDF563D5A7C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654050"/>
            <a:ext cx="5794375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1966" y="4130149"/>
            <a:ext cx="5775733" cy="39127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258790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89473" y="8258790"/>
            <a:ext cx="3128522" cy="434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BB3-EC61-0548-A212-AA11DA2CD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1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7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5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75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188" cy="2652210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190">
                <a:latin typeface="+mj-lt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37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47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64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779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92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27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802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04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986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4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11" name="Picture 10" descr="Blog Overlay_01.png">
            <a:extLst>
              <a:ext uri="{FF2B5EF4-FFF2-40B4-BE49-F238E27FC236}">
                <a16:creationId xmlns:a16="http://schemas.microsoft.com/office/drawing/2014/main" id="{F6E66669-A69B-4903-BB94-FAE2EE075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3207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861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534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920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091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2CA846-5BEA-410D-AD84-6599FA6D9D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020" y="0"/>
            <a:ext cx="70580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11" name="Picture 10" descr="Blog Overlay_01.png">
            <a:extLst>
              <a:ext uri="{FF2B5EF4-FFF2-40B4-BE49-F238E27FC236}">
                <a16:creationId xmlns:a16="http://schemas.microsoft.com/office/drawing/2014/main" id="{F6E66669-A69B-4903-BB94-FAE2EE0752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1365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Sub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744023"/>
            <a:ext cx="4393245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08668"/>
            <a:ext cx="4393245" cy="2541299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8C6F46D-552B-48C1-8A78-1851700BE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7631" y="739795"/>
            <a:ext cx="438637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8DE1AD2-1A0F-4F11-9DAD-5F7A43366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7631" y="1604440"/>
            <a:ext cx="4386370" cy="2541299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17765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A01B26-2646-4B14-AD3A-2DB120C77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8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60409-27D8-41A7-BF6C-1028672C2F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nd looking at the camera&#10;&#10;Description automatically generated">
            <a:extLst>
              <a:ext uri="{FF2B5EF4-FFF2-40B4-BE49-F238E27FC236}">
                <a16:creationId xmlns:a16="http://schemas.microsoft.com/office/drawing/2014/main" id="{111408F9-293A-4AF8-B94B-2E8E439D5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group of people sitting and looking at the camera&#10;&#10;Description automatically generated">
            <a:extLst>
              <a:ext uri="{FF2B5EF4-FFF2-40B4-BE49-F238E27FC236}">
                <a16:creationId xmlns:a16="http://schemas.microsoft.com/office/drawing/2014/main" id="{A1388AE9-3F3E-4B23-8DDE-AF89A79B0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8019E7E-7876-4858-82F2-0547293BA7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51441"/>
              </a:clrFrom>
              <a:clrTo>
                <a:srgbClr val="15144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96343" y="0"/>
            <a:ext cx="12540343" cy="532674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8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6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computer&#10;&#10;Description automatically generated">
            <a:extLst>
              <a:ext uri="{FF2B5EF4-FFF2-40B4-BE49-F238E27FC236}">
                <a16:creationId xmlns:a16="http://schemas.microsoft.com/office/drawing/2014/main" id="{9D08736F-1BB3-49FE-98A6-D8242BFE4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"/>
            <a:ext cx="9144001" cy="5143501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C092F-591C-4598-B71F-9D357CF6AD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building, snow, photo&#10;&#10;Description automatically generated">
            <a:extLst>
              <a:ext uri="{FF2B5EF4-FFF2-40B4-BE49-F238E27FC236}">
                <a16:creationId xmlns:a16="http://schemas.microsoft.com/office/drawing/2014/main" id="{A936C98C-01C6-4793-9031-A13F1FFE3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2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B16212-12F2-45CB-8DD1-853B058E4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2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7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80000" indent="-180000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515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ee in front of a house&#10;&#10;Description automatically generated">
            <a:extLst>
              <a:ext uri="{FF2B5EF4-FFF2-40B4-BE49-F238E27FC236}">
                <a16:creationId xmlns:a16="http://schemas.microsoft.com/office/drawing/2014/main" id="{E0F8151D-4C93-4D8E-B806-72253DD1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69B96-241D-4455-B51B-F730FD5FE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DF6B39-6B20-4C09-88CC-D91E27FC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C7B48-094F-4322-829A-AF86C52352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1E4A89BB-A2F1-4B30-B7E3-F3A459CCF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ACA0E-F1F8-47EC-879D-9A709E5C94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F960EE-8DC8-4173-BF12-4C9ADB823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50" y="0"/>
            <a:ext cx="917575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ACA0E-F1F8-47EC-879D-9A709E5C94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A63B9-3A2B-41EB-A9E7-DFEEE1CA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68" y="4225393"/>
            <a:ext cx="1977247" cy="8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2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7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80000" indent="-180000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A63B9-3A2B-41EB-A9E7-DFEEE1CA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68" y="4225393"/>
            <a:ext cx="1977247" cy="8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2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7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80000" indent="-180000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1" y="2"/>
            <a:ext cx="8712200" cy="642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51314"/>
            <a:ext cx="8229600" cy="3394474"/>
          </a:xfrm>
          <a:prstGeom prst="rect">
            <a:avLst/>
          </a:prstGeom>
        </p:spPr>
        <p:txBody>
          <a:bodyPr/>
          <a:lstStyle>
            <a:lvl1pPr>
              <a:defRPr>
                <a:latin typeface="Nunito Regular"/>
              </a:defRPr>
            </a:lvl1pPr>
            <a:lvl2pPr>
              <a:defRPr>
                <a:latin typeface="Nunito Regular"/>
              </a:defRPr>
            </a:lvl2pPr>
            <a:lvl3pPr>
              <a:defRPr>
                <a:latin typeface="Nunito Regular"/>
              </a:defRPr>
            </a:lvl3pPr>
            <a:lvl4pPr>
              <a:defRPr>
                <a:latin typeface="Nunito Regular"/>
              </a:defRPr>
            </a:lvl4pPr>
            <a:lvl5pPr>
              <a:defRPr>
                <a:latin typeface="Nuni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y_Culture_7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y_Culture_7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A63B9-3A2B-41EB-A9E7-DFEEE1CA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69" y="4225394"/>
            <a:ext cx="1977247" cy="8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on a table&#10;&#10;Description automatically generated with medium confidence">
            <a:extLst>
              <a:ext uri="{FF2B5EF4-FFF2-40B4-BE49-F238E27FC236}">
                <a16:creationId xmlns:a16="http://schemas.microsoft.com/office/drawing/2014/main" id="{91D9F9BC-D2EF-494C-A201-97E3CA3B7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"/>
            <a:ext cx="9144000" cy="5143147"/>
          </a:xfrm>
          <a:prstGeom prst="rect">
            <a:avLst/>
          </a:prstGeom>
        </p:spPr>
      </p:pic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6" name="Picture 5" descr="Preservica_RGB Logo_White_2_Main Logo_04.png">
            <a:extLst>
              <a:ext uri="{FF2B5EF4-FFF2-40B4-BE49-F238E27FC236}">
                <a16:creationId xmlns:a16="http://schemas.microsoft.com/office/drawing/2014/main" id="{33C3BC5E-ED08-48BA-B843-AEA7AE6E2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34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on a table&#10;&#10;Description automatically generated with medium confidence">
            <a:extLst>
              <a:ext uri="{FF2B5EF4-FFF2-40B4-BE49-F238E27FC236}">
                <a16:creationId xmlns:a16="http://schemas.microsoft.com/office/drawing/2014/main" id="{DE29273E-8FAB-4A22-BB73-D3F43324A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6" name="Picture 5" descr="Preservica_RGB Logo_White_2_Main Logo_04.png">
            <a:extLst>
              <a:ext uri="{FF2B5EF4-FFF2-40B4-BE49-F238E27FC236}">
                <a16:creationId xmlns:a16="http://schemas.microsoft.com/office/drawing/2014/main" id="{33C3BC5E-ED08-48BA-B843-AEA7AE6E2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8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on a table&#10;&#10;Description automatically generated with medium confidence">
            <a:extLst>
              <a:ext uri="{FF2B5EF4-FFF2-40B4-BE49-F238E27FC236}">
                <a16:creationId xmlns:a16="http://schemas.microsoft.com/office/drawing/2014/main" id="{46EC03AB-D32F-4F0B-809F-0B4EACEED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147"/>
          </a:xfrm>
          <a:prstGeom prst="rect">
            <a:avLst/>
          </a:prstGeom>
        </p:spPr>
      </p:pic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6" name="Picture 5" descr="Preservica_RGB Logo_White_2_Main Logo_04.png">
            <a:extLst>
              <a:ext uri="{FF2B5EF4-FFF2-40B4-BE49-F238E27FC236}">
                <a16:creationId xmlns:a16="http://schemas.microsoft.com/office/drawing/2014/main" id="{33C3BC5E-ED08-48BA-B843-AEA7AE6E2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5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2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7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80000" indent="-180000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212672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75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188" cy="2652210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6" name="Picture 5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5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6" name="Picture 5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DFC514-5E3C-4AF0-B130-7C31756E8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Overlay_0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280377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188" cy="2652210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6" name="Picture 5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7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og Overlay_0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280377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188" cy="2652210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4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5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5817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6" name="Picture 5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0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93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6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_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0083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9" name="Picture 8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bg>
      <p:bgPr>
        <a:gradFill flip="none" rotWithShape="1">
          <a:gsLst>
            <a:gs pos="0">
              <a:srgbClr val="69C3AF"/>
            </a:gs>
            <a:gs pos="100000">
              <a:srgbClr val="195FAA"/>
            </a:gs>
            <a:gs pos="40000">
              <a:srgbClr val="41B9C3"/>
            </a:gs>
            <a:gs pos="70000">
              <a:srgbClr val="009BC3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493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bg>
      <p:bgPr>
        <a:gradFill flip="none" rotWithShape="1">
          <a:gsLst>
            <a:gs pos="0">
              <a:srgbClr val="69C3AF"/>
            </a:gs>
            <a:gs pos="100000">
              <a:srgbClr val="195FAA"/>
            </a:gs>
            <a:gs pos="40000">
              <a:srgbClr val="41B9C3"/>
            </a:gs>
            <a:gs pos="70000">
              <a:srgbClr val="009BC3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_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0083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9" name="Picture 8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_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1018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_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75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bg>
      <p:bgPr>
        <a:gradFill flip="none" rotWithShape="1">
          <a:gsLst>
            <a:gs pos="10000">
              <a:srgbClr val="AF5AA5"/>
            </a:gs>
            <a:gs pos="100000">
              <a:srgbClr val="3C237D"/>
            </a:gs>
            <a:gs pos="70000">
              <a:srgbClr val="784191"/>
            </a:gs>
            <a:gs pos="40000">
              <a:srgbClr val="784191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_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1018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2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676B1DEF-97B7-4C58-9E8B-F5E6EC73F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bg>
      <p:bgPr>
        <a:gradFill flip="none" rotWithShape="1">
          <a:gsLst>
            <a:gs pos="10000">
              <a:srgbClr val="AF5AA5"/>
            </a:gs>
            <a:gs pos="100000">
              <a:srgbClr val="3C237D"/>
            </a:gs>
            <a:gs pos="70000">
              <a:srgbClr val="784191"/>
            </a:gs>
            <a:gs pos="40000">
              <a:srgbClr val="784191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_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675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80000" indent="-180000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7" name="Picture 6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5" name="Picture 4" descr="Preservica_RGB Logo_Main Logo_02.png">
            <a:extLst>
              <a:ext uri="{FF2B5EF4-FFF2-40B4-BE49-F238E27FC236}">
                <a16:creationId xmlns:a16="http://schemas.microsoft.com/office/drawing/2014/main" id="{9BD39F7F-6157-4658-B8B8-4BD109FB9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5" y="4335046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ImageOverlaysPurpl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90625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1190625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39829"/>
            <a:ext cx="9144000" cy="2918527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80000" indent="-180000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5" name="Picture 4" descr="Preservica_RGB Logo_Main Logo_02.png">
            <a:extLst>
              <a:ext uri="{FF2B5EF4-FFF2-40B4-BE49-F238E27FC236}">
                <a16:creationId xmlns:a16="http://schemas.microsoft.com/office/drawing/2014/main" id="{54C75263-0131-45EE-B2E8-6A4F16F3E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5" y="4335046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7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8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9" name="Picture 8" descr="Preservica_RGB-Logo_White_Main Logo_01.png">
            <a:extLst>
              <a:ext uri="{FF2B5EF4-FFF2-40B4-BE49-F238E27FC236}">
                <a16:creationId xmlns:a16="http://schemas.microsoft.com/office/drawing/2014/main" id="{A1AE0FD6-C2A2-42CC-9494-38FA8C5088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6" y="4335203"/>
            <a:ext cx="1868423" cy="513369"/>
          </a:xfrm>
          <a:prstGeom prst="rect">
            <a:avLst/>
          </a:prstGeom>
        </p:spPr>
      </p:pic>
      <p:pic>
        <p:nvPicPr>
          <p:cNvPr id="10" name="Picture 9" descr="Image result for amazon web services logo white png">
            <a:extLst>
              <a:ext uri="{FF2B5EF4-FFF2-40B4-BE49-F238E27FC236}">
                <a16:creationId xmlns:a16="http://schemas.microsoft.com/office/drawing/2014/main" id="{8EB7B4CC-7D77-4721-BE04-4419B05259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2887" y="4352587"/>
            <a:ext cx="947044" cy="6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0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2" indent="-179992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13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090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268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45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29655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A63B9-3A2B-41EB-A9E7-DFEEE1CAE7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68" y="4225393"/>
            <a:ext cx="1977247" cy="8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2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7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80000" indent="-180000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nd looking at the camera&#10;&#10;Description automatically generated">
            <a:extLst>
              <a:ext uri="{FF2B5EF4-FFF2-40B4-BE49-F238E27FC236}">
                <a16:creationId xmlns:a16="http://schemas.microsoft.com/office/drawing/2014/main" id="{6451B4D1-DA48-42E9-833D-67CD7184B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8002" y="4767266"/>
            <a:ext cx="1514192" cy="273844"/>
          </a:xfrm>
        </p:spPr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38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February 11, 2021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13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1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4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87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9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29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B6DE3-0578-43FC-910B-9FD89767C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0353F-14F5-40C7-9D0A-9F4B7DD062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63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94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11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40A2E-04D3-4FF9-86B0-4B0B836AA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8A52D-41E4-4922-97E3-0A85B8C7D2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34679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DFF9CA77-DC0C-44C9-8290-803F5368F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F6EB10B-0A83-44F1-B4BF-53E86794DC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10" y="4134386"/>
            <a:ext cx="2270330" cy="9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48A27CF7-09A2-437F-AA90-77C375EFE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2" indent="-179992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13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090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268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45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28775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Sub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744023"/>
            <a:ext cx="4393245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08669"/>
            <a:ext cx="4393245" cy="2541299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2" indent="-179992">
              <a:spcBef>
                <a:spcPts val="75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1pPr>
            <a:lvl2pPr marL="742913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090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268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45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8C6F46D-552B-48C1-8A78-1851700BE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7631" y="739796"/>
            <a:ext cx="438637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8DE1AD2-1A0F-4F11-9DAD-5F7A43366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7631" y="1604441"/>
            <a:ext cx="4386370" cy="2541299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2" indent="-179992">
              <a:spcBef>
                <a:spcPts val="75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1pPr>
            <a:lvl2pPr marL="742913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090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268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45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7101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on a computer&#10;&#10;Description automatically generated">
            <a:extLst>
              <a:ext uri="{FF2B5EF4-FFF2-40B4-BE49-F238E27FC236}">
                <a16:creationId xmlns:a16="http://schemas.microsoft.com/office/drawing/2014/main" id="{295EB3AC-E2C8-4B18-900B-983773EA0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"/>
            <a:ext cx="9144001" cy="5143501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2ADDE-2A33-4DC4-AAC6-4FB20C73A9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1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40A2E-04D3-4FF9-86B0-4B0B836AA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8A52D-41E4-4922-97E3-0A85B8C7D2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34679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40A2E-04D3-4FF9-86B0-4B0B836AA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EA92D-F9ED-4CE0-BACC-2B5B25930D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51012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sion Statement - bo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nd looking at the camera&#10;&#10;Description automatically generated">
            <a:extLst>
              <a:ext uri="{FF2B5EF4-FFF2-40B4-BE49-F238E27FC236}">
                <a16:creationId xmlns:a16="http://schemas.microsoft.com/office/drawing/2014/main" id="{111408F9-293A-4AF8-B94B-2E8E439D5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group of people sitting and looking at the camera&#10;&#10;Description automatically generated">
            <a:extLst>
              <a:ext uri="{FF2B5EF4-FFF2-40B4-BE49-F238E27FC236}">
                <a16:creationId xmlns:a16="http://schemas.microsoft.com/office/drawing/2014/main" id="{A1388AE9-3F3E-4B23-8DDE-AF89A79B0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8019E7E-7876-4858-82F2-0547293BA7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51441"/>
              </a:clrFrom>
              <a:clrTo>
                <a:srgbClr val="15144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96343" y="1"/>
            <a:ext cx="12540343" cy="532674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computer&#10;&#10;Description automatically generated">
            <a:extLst>
              <a:ext uri="{FF2B5EF4-FFF2-40B4-BE49-F238E27FC236}">
                <a16:creationId xmlns:a16="http://schemas.microsoft.com/office/drawing/2014/main" id="{9D08736F-1BB3-49FE-98A6-D8242BFE4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58" indent="0">
              <a:buNone/>
              <a:defRPr sz="1595"/>
            </a:lvl2pPr>
            <a:lvl3pPr marL="810116" indent="0">
              <a:buNone/>
              <a:defRPr sz="1595"/>
            </a:lvl3pPr>
            <a:lvl4pPr marL="1215173" indent="0">
              <a:buNone/>
              <a:defRPr sz="1595"/>
            </a:lvl4pPr>
            <a:lvl5pPr marL="1620230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58" indent="0">
              <a:buNone/>
              <a:defRPr sz="3899"/>
            </a:lvl2pPr>
            <a:lvl3pPr marL="810116" indent="0">
              <a:buNone/>
              <a:defRPr sz="3899"/>
            </a:lvl3pPr>
            <a:lvl4pPr marL="1215173" indent="0">
              <a:buNone/>
              <a:defRPr sz="3899"/>
            </a:lvl4pPr>
            <a:lvl5pPr marL="1620230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1A54D-4DAC-447B-B66B-0B78C202FF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34679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8736F-1BB3-49FE-98A6-D8242BFE4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58" indent="0">
              <a:buNone/>
              <a:defRPr sz="1595"/>
            </a:lvl2pPr>
            <a:lvl3pPr marL="810116" indent="0">
              <a:buNone/>
              <a:defRPr sz="1595"/>
            </a:lvl3pPr>
            <a:lvl4pPr marL="1215173" indent="0">
              <a:buNone/>
              <a:defRPr sz="1595"/>
            </a:lvl4pPr>
            <a:lvl5pPr marL="1620230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58" indent="0">
              <a:buNone/>
              <a:defRPr sz="3899"/>
            </a:lvl2pPr>
            <a:lvl3pPr marL="810116" indent="0">
              <a:buNone/>
              <a:defRPr sz="3899"/>
            </a:lvl3pPr>
            <a:lvl4pPr marL="1215173" indent="0">
              <a:buNone/>
              <a:defRPr sz="3899"/>
            </a:lvl4pPr>
            <a:lvl5pPr marL="1620230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1A54D-4DAC-447B-B66B-0B78C202FF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34679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331C45E8-DAD8-46FF-9A41-9E5A3138B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58" indent="0">
              <a:buNone/>
              <a:defRPr sz="1595"/>
            </a:lvl2pPr>
            <a:lvl3pPr marL="810116" indent="0">
              <a:buNone/>
              <a:defRPr sz="1595"/>
            </a:lvl3pPr>
            <a:lvl4pPr marL="1215173" indent="0">
              <a:buNone/>
              <a:defRPr sz="1595"/>
            </a:lvl4pPr>
            <a:lvl5pPr marL="1620230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58" indent="0">
              <a:buNone/>
              <a:defRPr sz="3899"/>
            </a:lvl2pPr>
            <a:lvl3pPr marL="810116" indent="0">
              <a:buNone/>
              <a:defRPr sz="3899"/>
            </a:lvl3pPr>
            <a:lvl4pPr marL="1215173" indent="0">
              <a:buNone/>
              <a:defRPr sz="3899"/>
            </a:lvl4pPr>
            <a:lvl5pPr marL="1620230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1A54D-4DAC-447B-B66B-0B78C202FF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94" y="4134679"/>
            <a:ext cx="2275126" cy="9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3"/>
            <a:ext cx="9144000" cy="80519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6" indent="-179996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31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120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309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98" indent="-285743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5404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3F6C-B535-4850-A11C-41C1812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C576-1B9D-4921-BEAC-629B06B18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F847B-67C5-40E9-8659-A9F983DC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23991-F480-4288-98E5-7601953B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18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D30D8-6A93-47DB-8D10-C673BC41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CE11E-5B82-41F2-B8AF-D2C40828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18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628A04-EC05-441D-BA3A-925C96AFB9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9ACA-5900-41D3-88B4-F9CDE841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EFBEE-DF71-4F8F-860D-C1B641B3C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FE5D7-9253-4D15-85A9-7A90E2648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D5A89-5843-4F2D-B920-27AB7C38F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1E178-25AE-4ABB-BA36-6587509AD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4155C-4946-4C3E-85F4-CE7A1399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18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84881-952D-499F-8161-11465BC5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DE1E6-5FF4-4956-8BC6-246B2E32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18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628A04-EC05-441D-BA3A-925C96AFB9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looking at a book shelf&#10;&#10;Description automatically generated">
            <a:extLst>
              <a:ext uri="{FF2B5EF4-FFF2-40B4-BE49-F238E27FC236}">
                <a16:creationId xmlns:a16="http://schemas.microsoft.com/office/drawing/2014/main" id="{1C4D4727-7FA9-451C-BB2B-ACD7D76A7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68" indent="0">
              <a:buNone/>
              <a:defRPr sz="1595"/>
            </a:lvl2pPr>
            <a:lvl3pPr marL="810136" indent="0">
              <a:buNone/>
              <a:defRPr sz="1595"/>
            </a:lvl3pPr>
            <a:lvl4pPr marL="1215203" indent="0">
              <a:buNone/>
              <a:defRPr sz="1595"/>
            </a:lvl4pPr>
            <a:lvl5pPr marL="1620271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68" indent="0">
              <a:buNone/>
              <a:defRPr sz="3899"/>
            </a:lvl2pPr>
            <a:lvl3pPr marL="810136" indent="0">
              <a:buNone/>
              <a:defRPr sz="3899"/>
            </a:lvl3pPr>
            <a:lvl4pPr marL="1215203" indent="0">
              <a:buNone/>
              <a:defRPr sz="3899"/>
            </a:lvl4pPr>
            <a:lvl5pPr marL="1620271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ImageOverlaysPurp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190625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"/>
            <a:ext cx="9144000" cy="1190625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39831"/>
            <a:ext cx="9144000" cy="2918527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2" indent="-179992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13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090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268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45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3006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_Blog Overlay_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700838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5183706" cy="959439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3400">
                <a:latin typeface="+mj-lt"/>
              </a:defRPr>
            </a:lvl1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7575"/>
            <a:ext cx="5183706" cy="3251514"/>
          </a:xfrm>
          <a:prstGeom prst="rect">
            <a:avLst/>
          </a:prstGeom>
        </p:spPr>
        <p:txBody>
          <a:bodyPr vert="horz" lIns="360000" tIns="540000" rIns="0" bIns="0"/>
          <a:lstStyle>
            <a:lvl1pPr marL="179996" indent="-179996">
              <a:spcBef>
                <a:spcPts val="1000"/>
              </a:spcBef>
              <a:buFont typeface="Arial"/>
              <a:buChar char="•"/>
              <a:defRPr sz="1600"/>
            </a:lvl1pPr>
          </a:lstStyle>
          <a:p>
            <a:pPr lvl="0"/>
            <a:r>
              <a:rPr lang="en-GB"/>
              <a:t>Bullet points</a:t>
            </a:r>
            <a:endParaRPr lang="en-US"/>
          </a:p>
        </p:txBody>
      </p:sp>
      <p:pic>
        <p:nvPicPr>
          <p:cNvPr id="9" name="Picture 8" descr="Preservica_RGB Logo_White_2_Main Logo_0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4" y="4338097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676B1DEF-97B7-4C58-9E8B-F5E6EC73F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58" indent="0">
              <a:buNone/>
              <a:defRPr sz="1595"/>
            </a:lvl2pPr>
            <a:lvl3pPr marL="810116" indent="0">
              <a:buNone/>
              <a:defRPr sz="1595"/>
            </a:lvl3pPr>
            <a:lvl4pPr marL="1215173" indent="0">
              <a:buNone/>
              <a:defRPr sz="1595"/>
            </a:lvl4pPr>
            <a:lvl5pPr marL="1620230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58" indent="0">
              <a:buNone/>
              <a:defRPr sz="3899"/>
            </a:lvl2pPr>
            <a:lvl3pPr marL="810116" indent="0">
              <a:buNone/>
              <a:defRPr sz="3899"/>
            </a:lvl3pPr>
            <a:lvl4pPr marL="1215173" indent="0">
              <a:buNone/>
              <a:defRPr sz="3899"/>
            </a:lvl4pPr>
            <a:lvl5pPr marL="1620230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8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595"/>
            </a:lvl1pPr>
            <a:lvl2pPr marL="405058" indent="0">
              <a:buNone/>
              <a:defRPr sz="1595"/>
            </a:lvl2pPr>
            <a:lvl3pPr marL="810116" indent="0">
              <a:buNone/>
              <a:defRPr sz="1595"/>
            </a:lvl3pPr>
            <a:lvl4pPr marL="1215173" indent="0">
              <a:buNone/>
              <a:defRPr sz="1595"/>
            </a:lvl4pPr>
            <a:lvl5pPr marL="1620230" indent="0">
              <a:buNone/>
              <a:defRPr sz="1595"/>
            </a:lvl5pPr>
          </a:lstStyle>
          <a:p>
            <a:pPr lvl="0"/>
            <a:r>
              <a:rPr lang="en-GB"/>
              <a:t>Copy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3899">
                <a:latin typeface="+mj-lt"/>
              </a:defRPr>
            </a:lvl1pPr>
            <a:lvl2pPr marL="405058" indent="0">
              <a:buNone/>
              <a:defRPr sz="3899"/>
            </a:lvl2pPr>
            <a:lvl3pPr marL="810116" indent="0">
              <a:buNone/>
              <a:defRPr sz="3899"/>
            </a:lvl3pPr>
            <a:lvl4pPr marL="1215173" indent="0">
              <a:buNone/>
              <a:defRPr sz="3899"/>
            </a:lvl4pPr>
            <a:lvl5pPr marL="1620230" indent="0">
              <a:buNone/>
              <a:defRPr sz="3899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33" name="Picture 32" descr="Logo&#10;&#10;Description automatically generated with medium confidence">
            <a:extLst>
              <a:ext uri="{FF2B5EF4-FFF2-40B4-BE49-F238E27FC236}">
                <a16:creationId xmlns:a16="http://schemas.microsoft.com/office/drawing/2014/main" id="{009CAD87-708A-4494-B919-B60A00D5B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5" y="4271132"/>
            <a:ext cx="1659175" cy="4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676B1DEF-97B7-4C58-9E8B-F5E6EC73F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8370"/>
            <a:ext cx="9144000" cy="13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1DD7-2C42-5F8E-4B95-4F16785C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CF49-3F09-765F-5618-C0CB2272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6837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3173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2D01-7CB7-4403-8EAE-BCC2F9A4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2876F-2F57-4393-86E4-1467E1F34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DB51-AB2D-429D-9281-DF72E308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EDCF-DA42-4F35-A558-138F455F2A22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3623-B83E-47C0-960F-92D25727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EFF92-062F-47A1-ABEC-1727D52F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2A0-9032-4DC8-92E3-F36DEA3AD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24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 Lond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D6024-2A20-48D8-8D61-004FB19C4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Blog Overlay_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381519"/>
            <a:ext cx="3663950" cy="277000"/>
          </a:xfrm>
          <a:prstGeom prst="rect">
            <a:avLst/>
          </a:prstGeom>
        </p:spPr>
        <p:txBody>
          <a:bodyPr vert="horz" lIns="360000" tIns="0" rIns="0" bIns="0" anchor="ctr" anchorCtr="0"/>
          <a:lstStyle>
            <a:lvl1pPr marL="0" indent="0">
              <a:buNone/>
              <a:defRPr sz="1800"/>
            </a:lvl1pPr>
            <a:lvl2pPr marL="457189" indent="0">
              <a:buNone/>
              <a:defRPr sz="1800"/>
            </a:lvl2pPr>
            <a:lvl3pPr marL="914378" indent="0">
              <a:buNone/>
              <a:defRPr sz="18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4357688" cy="2347913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lnSpc>
                <a:spcPct val="100000"/>
              </a:lnSpc>
              <a:buNone/>
              <a:defRPr sz="4400">
                <a:latin typeface="+mj-lt"/>
              </a:defRPr>
            </a:lvl1pPr>
            <a:lvl2pPr marL="457189" indent="0">
              <a:buNone/>
              <a:defRPr sz="4400"/>
            </a:lvl2pPr>
            <a:lvl3pPr marL="914378" indent="0">
              <a:buNone/>
              <a:defRPr sz="4400"/>
            </a:lvl3pPr>
            <a:lvl4pPr marL="1371566" indent="0">
              <a:buNone/>
              <a:defRPr sz="4400"/>
            </a:lvl4pPr>
            <a:lvl5pPr marL="1828754" indent="0">
              <a:buNone/>
              <a:defRPr sz="4400"/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pic>
        <p:nvPicPr>
          <p:cNvPr id="7" name="Picture 6" descr="Preservica_RGB-Logo_White_Main Logo_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7" y="4335203"/>
            <a:ext cx="1868423" cy="5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4538"/>
          </a:xfrm>
          <a:prstGeom prst="rect">
            <a:avLst/>
          </a:prstGeom>
        </p:spPr>
        <p:txBody>
          <a:bodyPr vert="horz" lIns="360000" tIns="432000" rIns="720000" bIns="0"/>
          <a:lstStyle>
            <a:lvl1pPr marL="0" indent="0">
              <a:buNone/>
              <a:defRPr sz="2400">
                <a:solidFill>
                  <a:srgbClr val="191446"/>
                </a:solidFill>
                <a:latin typeface="+mj-lt"/>
              </a:defRPr>
            </a:lvl1pPr>
            <a:lvl2pPr>
              <a:defRPr>
                <a:solidFill>
                  <a:srgbClr val="191446"/>
                </a:solidFill>
                <a:latin typeface="+mj-lt"/>
              </a:defRPr>
            </a:lvl2pPr>
            <a:lvl3pPr>
              <a:defRPr>
                <a:solidFill>
                  <a:srgbClr val="191446"/>
                </a:solidFill>
                <a:latin typeface="+mj-lt"/>
              </a:defRPr>
            </a:lvl3pPr>
            <a:lvl4pPr>
              <a:defRPr>
                <a:solidFill>
                  <a:srgbClr val="191446"/>
                </a:solidFill>
                <a:latin typeface="+mj-lt"/>
              </a:defRPr>
            </a:lvl4pPr>
            <a:lvl5pPr>
              <a:defRPr>
                <a:solidFill>
                  <a:srgbClr val="191446"/>
                </a:solidFill>
                <a:latin typeface="+mj-lt"/>
              </a:defRPr>
            </a:lvl5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44023"/>
            <a:ext cx="9144000" cy="864645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0" indent="0">
              <a:spcAft>
                <a:spcPts val="500"/>
              </a:spcAft>
              <a:buFont typeface="Arial"/>
              <a:buNone/>
              <a:defRPr sz="1400" b="1" i="0">
                <a:solidFill>
                  <a:srgbClr val="191446"/>
                </a:solidFill>
                <a:latin typeface="+mn-lt"/>
              </a:defRPr>
            </a:lvl1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08668"/>
            <a:ext cx="9144000" cy="1642533"/>
          </a:xfrm>
          <a:prstGeom prst="rect">
            <a:avLst/>
          </a:prstGeom>
        </p:spPr>
        <p:txBody>
          <a:bodyPr vert="horz" lIns="360000" tIns="360000" rIns="360000" bIns="0"/>
          <a:lstStyle>
            <a:lvl1pPr marL="179992" indent="-179992">
              <a:spcBef>
                <a:spcPts val="750"/>
              </a:spcBef>
              <a:buFont typeface="Arial"/>
              <a:buChar char="•"/>
              <a:defRPr sz="1400" baseline="0">
                <a:solidFill>
                  <a:srgbClr val="3C3C3B"/>
                </a:solidFill>
              </a:defRPr>
            </a:lvl1pPr>
            <a:lvl2pPr marL="742913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2pPr>
            <a:lvl3pPr marL="1200090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3pPr>
            <a:lvl4pPr marL="1657268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4pPr>
            <a:lvl5pPr marL="2114445" indent="-285736">
              <a:buFont typeface="Arial"/>
              <a:buChar char="•"/>
              <a:defRPr sz="1400">
                <a:solidFill>
                  <a:srgbClr val="191446"/>
                </a:solidFill>
              </a:defRPr>
            </a:lvl5pPr>
          </a:lstStyle>
          <a:p>
            <a:pPr lvl="0"/>
            <a:r>
              <a:rPr lang="en-GB"/>
              <a:t>Bullet point </a:t>
            </a:r>
          </a:p>
          <a:p>
            <a:pPr lvl="0"/>
            <a:r>
              <a:rPr lang="en-GB"/>
              <a:t>80% Black </a:t>
            </a:r>
          </a:p>
          <a:p>
            <a:pPr lvl="0"/>
            <a:r>
              <a:rPr lang="en-GB"/>
              <a:t>14 point Calibri</a:t>
            </a:r>
          </a:p>
        </p:txBody>
      </p:sp>
    </p:spTree>
    <p:extLst>
      <p:ext uri="{BB962C8B-B14F-4D97-AF65-F5344CB8AC3E}">
        <p14:creationId xmlns:p14="http://schemas.microsoft.com/office/powerpoint/2010/main" val="13372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8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58.png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68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66.pn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image" Target="../media/image6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rvica_RGB Logo_Main Logo_03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67" y="4335043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50" r:id="rId1"/>
    <p:sldLayoutId id="2147494551" r:id="rId2"/>
    <p:sldLayoutId id="2147494552" r:id="rId3"/>
    <p:sldLayoutId id="2147494553" r:id="rId4"/>
    <p:sldLayoutId id="2147494634" r:id="rId5"/>
    <p:sldLayoutId id="2147494691" r:id="rId6"/>
    <p:sldLayoutId id="2147494979" r:id="rId7"/>
    <p:sldLayoutId id="2147494707" r:id="rId8"/>
    <p:sldLayoutId id="2147494708" r:id="rId9"/>
    <p:sldLayoutId id="2147494554" r:id="rId10"/>
    <p:sldLayoutId id="2147494557" r:id="rId11"/>
    <p:sldLayoutId id="21474945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82" r:id="rId1"/>
    <p:sldLayoutId id="2147495084" r:id="rId2"/>
    <p:sldLayoutId id="2147495085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E4D5FA-9BB5-4B75-AE30-BF50E84C21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" y="4119356"/>
            <a:ext cx="2296795" cy="9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87" r:id="rId1"/>
    <p:sldLayoutId id="21474950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5E5AFC-17BB-4662-9366-3A5B798A78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" y="4119356"/>
            <a:ext cx="2296795" cy="9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90" r:id="rId1"/>
    <p:sldLayoutId id="21474950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07" r:id="rId1"/>
    <p:sldLayoutId id="2147495108" r:id="rId2"/>
    <p:sldLayoutId id="2147495109" r:id="rId3"/>
    <p:sldLayoutId id="2147495110" r:id="rId4"/>
    <p:sldLayoutId id="2147495111" r:id="rId5"/>
    <p:sldLayoutId id="2147495112" r:id="rId6"/>
    <p:sldLayoutId id="2147495113" r:id="rId7"/>
    <p:sldLayoutId id="2147495114" r:id="rId8"/>
    <p:sldLayoutId id="2147495115" r:id="rId9"/>
    <p:sldLayoutId id="2147495116" r:id="rId10"/>
    <p:sldLayoutId id="2147495117" r:id="rId11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rvica_RGB Logo_Main Logo_0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69" y="4335045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19" r:id="rId1"/>
    <p:sldLayoutId id="214749512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0" algn="l" defTabSz="457178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759F8-4783-47B9-AE61-36E5773A2E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24" y="4154319"/>
            <a:ext cx="2281002" cy="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22" r:id="rId1"/>
    <p:sldLayoutId id="214749512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9D3890-8E83-998F-7C28-9EE7FE2FF2C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24" y="4154319"/>
            <a:ext cx="2281002" cy="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25" r:id="rId1"/>
    <p:sldLayoutId id="2147495126" r:id="rId2"/>
    <p:sldLayoutId id="2147495127" r:id="rId3"/>
    <p:sldLayoutId id="2147495128" r:id="rId4"/>
    <p:sldLayoutId id="2147495129" r:id="rId5"/>
    <p:sldLayoutId id="2147495130" r:id="rId6"/>
    <p:sldLayoutId id="2147495131" r:id="rId7"/>
    <p:sldLayoutId id="2147495132" r:id="rId8"/>
    <p:sldLayoutId id="214749513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0" algn="l" defTabSz="457178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A916DDD2-D8F6-6A0A-E022-8AFC113DC0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8" y="4103315"/>
            <a:ext cx="2006222" cy="8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35" r:id="rId1"/>
    <p:sldLayoutId id="2147495136" r:id="rId2"/>
    <p:sldLayoutId id="2147495137" r:id="rId3"/>
    <p:sldLayoutId id="2147495138" r:id="rId4"/>
    <p:sldLayoutId id="2147495139" r:id="rId5"/>
    <p:sldLayoutId id="2147495140" r:id="rId6"/>
    <p:sldLayoutId id="2147495141" r:id="rId7"/>
    <p:sldLayoutId id="2147495142" r:id="rId8"/>
    <p:sldLayoutId id="2147495143" r:id="rId9"/>
    <p:sldLayoutId id="2147495144" r:id="rId10"/>
    <p:sldLayoutId id="2147495145" r:id="rId11"/>
    <p:sldLayoutId id="214749514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12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48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0" algn="l" defTabSz="457178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9ED5F0-4C15-4CF6-B5FC-1ABF049E15F4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94DD-7D5A-4DF9-9F70-3E800EF1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3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150" r:id="rId1"/>
    <p:sldLayoutId id="2147495151" r:id="rId2"/>
    <p:sldLayoutId id="2147495152" r:id="rId3"/>
    <p:sldLayoutId id="2147495153" r:id="rId4"/>
    <p:sldLayoutId id="2147495154" r:id="rId5"/>
    <p:sldLayoutId id="2147495155" r:id="rId6"/>
    <p:sldLayoutId id="2147495156" r:id="rId7"/>
    <p:sldLayoutId id="2147495157" r:id="rId8"/>
    <p:sldLayoutId id="2147495158" r:id="rId9"/>
    <p:sldLayoutId id="2147495159" r:id="rId10"/>
    <p:sldLayoutId id="2147495160" r:id="rId11"/>
    <p:sldLayoutId id="2147495161" r:id="rId12"/>
    <p:sldLayoutId id="2147495162" r:id="rId13"/>
    <p:sldLayoutId id="2147495163" r:id="rId14"/>
    <p:sldLayoutId id="2147495164" r:id="rId15"/>
    <p:sldLayoutId id="2147495165" r:id="rId16"/>
    <p:sldLayoutId id="214749516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rvica_RGB Logo_Main Logo_03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68" y="4335044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5" r:id="rId1"/>
    <p:sldLayoutId id="2147494626" r:id="rId2"/>
    <p:sldLayoutId id="2147494627" r:id="rId3"/>
    <p:sldLayoutId id="2147494709" r:id="rId4"/>
    <p:sldLayoutId id="2147494693" r:id="rId5"/>
    <p:sldLayoutId id="2147494710" r:id="rId6"/>
    <p:sldLayoutId id="2147494751" r:id="rId7"/>
    <p:sldLayoutId id="2147494752" r:id="rId8"/>
    <p:sldLayoutId id="2147494712" r:id="rId9"/>
    <p:sldLayoutId id="2147494711" r:id="rId10"/>
    <p:sldLayoutId id="21474948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759F8-4783-47B9-AE61-36E5773A2E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24" y="4154319"/>
            <a:ext cx="2281002" cy="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773" r:id="rId1"/>
    <p:sldLayoutId id="214749477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51EFB-4B80-43E9-8C3F-DC67AF1708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24" y="4154319"/>
            <a:ext cx="2281002" cy="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14" r:id="rId1"/>
    <p:sldLayoutId id="214749481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rvica_RGB Logo_Main Logo_0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6" y="4335047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33" r:id="rId1"/>
    <p:sldLayoutId id="2147494936" r:id="rId2"/>
    <p:sldLayoutId id="21474949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759F8-4783-47B9-AE61-36E5773A2E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24" y="4154319"/>
            <a:ext cx="2281002" cy="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33" r:id="rId1"/>
    <p:sldLayoutId id="214749503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rvica_RGB Logo_Main Logo_0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67" y="4335043"/>
            <a:ext cx="1869887" cy="5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45" r:id="rId1"/>
    <p:sldLayoutId id="2147495046" r:id="rId2"/>
    <p:sldLayoutId id="2147495047" r:id="rId3"/>
    <p:sldLayoutId id="2147495048" r:id="rId4"/>
    <p:sldLayoutId id="214749504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1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rvica_RGB Logo_White_2_Main Logo_04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3" y="4338096"/>
            <a:ext cx="1869887" cy="5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51" r:id="rId1"/>
    <p:sldLayoutId id="2147495052" r:id="rId2"/>
    <p:sldLayoutId id="2147495053" r:id="rId3"/>
    <p:sldLayoutId id="2147495054" r:id="rId4"/>
    <p:sldLayoutId id="2147495055" r:id="rId5"/>
    <p:sldLayoutId id="2147495056" r:id="rId6"/>
    <p:sldLayoutId id="2147495057" r:id="rId7"/>
    <p:sldLayoutId id="2147495058" r:id="rId8"/>
    <p:sldLayoutId id="2147495059" r:id="rId9"/>
    <p:sldLayoutId id="2147495060" r:id="rId10"/>
    <p:sldLayoutId id="2147495061" r:id="rId11"/>
    <p:sldLayoutId id="2147495062" r:id="rId12"/>
    <p:sldLayoutId id="21474950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10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77" r:id="rId1"/>
    <p:sldLayoutId id="2147495078" r:id="rId2"/>
    <p:sldLayoutId id="2147495079" r:id="rId3"/>
    <p:sldLayoutId id="214749508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ppx.com" TargetMode="External"/><Relationship Id="rId2" Type="http://schemas.openxmlformats.org/officeDocument/2006/relationships/hyperlink" Target="mailto:steve@appx.com" TargetMode="Externa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youtube.com/watch?v=u-trGs_1Gmo&amp;list=PLospvJp0HcS88SS48w-4ruZwZNVdh7b5_&amp;index=2" TargetMode="Externa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archivists.org/programs/cosa-webinar-series/" TargetMode="External"/><Relationship Id="rId2" Type="http://schemas.openxmlformats.org/officeDocument/2006/relationships/hyperlink" Target="https://www.statearchivists.org/electronic-records/state-electronic-records-initiative/seri-webinars" TargetMode="Externa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archivists.org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3.xml"/><Relationship Id="rId6" Type="http://schemas.openxmlformats.org/officeDocument/2006/relationships/hyperlink" Target="https://www.youtube.com/user/StateArchivists/" TargetMode="External"/><Relationship Id="rId5" Type="http://schemas.openxmlformats.org/officeDocument/2006/relationships/hyperlink" Target="http://www.facebook.com/CouncilOfStateArchivists" TargetMode="External"/><Relationship Id="rId4" Type="http://schemas.openxmlformats.org/officeDocument/2006/relationships/hyperlink" Target="https://www.statearchivists.org/research-resources/resource-cen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mailto:info@statearchivists.org" TargetMode="Externa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5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2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7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032" y="2075329"/>
            <a:ext cx="2160621" cy="2303930"/>
          </a:xfrm>
        </p:spPr>
        <p:txBody>
          <a:bodyPr anchor="t">
            <a:normAutofit/>
          </a:bodyPr>
          <a:lstStyle/>
          <a:p>
            <a:pPr algn="l"/>
            <a:br>
              <a:rPr lang="en-US" sz="2325" b="1" dirty="0">
                <a:solidFill>
                  <a:srgbClr val="FFFFFF"/>
                </a:solidFill>
              </a:rPr>
            </a:br>
            <a:r>
              <a:rPr lang="en-US" sz="2325" b="1" dirty="0" err="1">
                <a:solidFill>
                  <a:srgbClr val="FFFFFF"/>
                </a:solidFill>
              </a:rPr>
              <a:t>CoSA</a:t>
            </a:r>
            <a:br>
              <a:rPr lang="en-US" sz="2325" b="1" dirty="0">
                <a:solidFill>
                  <a:srgbClr val="FFFFFF"/>
                </a:solidFill>
              </a:rPr>
            </a:br>
            <a:r>
              <a:rPr lang="en-US" sz="2325" b="1" dirty="0">
                <a:solidFill>
                  <a:srgbClr val="FFFFFF"/>
                </a:solidFill>
              </a:rPr>
              <a:t>Shop Talk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031" y="605118"/>
            <a:ext cx="2189804" cy="1120588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  <a:spcAft>
                <a:spcPts val="450"/>
              </a:spcAft>
            </a:pP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en-US" sz="1500" b="1" dirty="0">
                <a:solidFill>
                  <a:srgbClr val="FFFFFF"/>
                </a:solidFill>
              </a:rPr>
              <a:t>June 8, 2023</a:t>
            </a: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nl-NL" sz="1500" b="1" dirty="0">
                <a:solidFill>
                  <a:srgbClr val="FFFFFF"/>
                </a:solidFill>
              </a:rPr>
              <a:t>3 pm Eastern</a:t>
            </a:r>
            <a:endParaRPr lang="en-US" sz="1500" b="1" dirty="0">
              <a:solidFill>
                <a:srgbClr val="FFFFFF"/>
              </a:solidFill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0009" y="270773"/>
            <a:ext cx="5419311" cy="98902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3450786" y="4664978"/>
            <a:ext cx="4409941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en-US" sz="825" dirty="0">
                <a:solidFill>
                  <a:prstClr val="black"/>
                </a:solidFill>
                <a:latin typeface="Calibri" panose="020F0502020204030204"/>
              </a:rPr>
              <a:t>Disclaimer:  This webinar is being recorded and will be available for viewing on the CoSA website.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3FB79-E0F6-4F33-86F9-59E59A640B38}"/>
              </a:ext>
            </a:extLst>
          </p:cNvPr>
          <p:cNvSpPr txBox="1"/>
          <p:nvPr/>
        </p:nvSpPr>
        <p:spPr>
          <a:xfrm>
            <a:off x="3608787" y="2518694"/>
            <a:ext cx="507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Shop Talk with APPX –</a:t>
            </a:r>
          </a:p>
          <a:p>
            <a:pPr defTabSz="685800"/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Email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Four System Components</a:t>
            </a:r>
          </a:p>
          <a:p>
            <a:pPr lvl="1"/>
            <a:r>
              <a:rPr lang="en-US" sz="1800" dirty="0"/>
              <a:t>Create Searchable Email Archives for Appraisal/Survey</a:t>
            </a:r>
            <a:endParaRPr lang="en-US" dirty="0"/>
          </a:p>
          <a:p>
            <a:pPr lvl="1"/>
            <a:r>
              <a:rPr lang="en-US" sz="1800" dirty="0"/>
              <a:t>Define Email Collections for Processing</a:t>
            </a:r>
          </a:p>
          <a:p>
            <a:pPr lvl="1"/>
            <a:r>
              <a:rPr lang="en-US" sz="1950" dirty="0"/>
              <a:t>Publish Processed Collections for Public Consumption</a:t>
            </a:r>
          </a:p>
          <a:p>
            <a:pPr lvl="1"/>
            <a:r>
              <a:rPr lang="en-US" sz="1950" dirty="0"/>
              <a:t>Export Permanent Records for Preservation</a:t>
            </a:r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232040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700" dirty="0"/>
              <a:t>What is Your Role?</a:t>
            </a:r>
          </a:p>
          <a:p>
            <a:pPr lvl="1"/>
            <a:r>
              <a:rPr lang="en-US" dirty="0"/>
              <a:t>Setup the system</a:t>
            </a:r>
          </a:p>
          <a:p>
            <a:pPr lvl="1"/>
            <a:r>
              <a:rPr lang="en-US" dirty="0"/>
              <a:t>Create Email Archives</a:t>
            </a:r>
          </a:p>
          <a:p>
            <a:pPr lvl="2"/>
            <a:r>
              <a:rPr lang="en-US" dirty="0"/>
              <a:t>Ingest collected emails from PST, </a:t>
            </a:r>
            <a:r>
              <a:rPr lang="en-US" dirty="0" err="1"/>
              <a:t>mbox</a:t>
            </a:r>
            <a:r>
              <a:rPr lang="en-US" dirty="0"/>
              <a:t>, zip, tar  </a:t>
            </a:r>
          </a:p>
          <a:p>
            <a:pPr lvl="2"/>
            <a:r>
              <a:rPr lang="en-US" dirty="0"/>
              <a:t>Parse and index content of emails for searching and viewing of emails and metadata</a:t>
            </a:r>
          </a:p>
          <a:p>
            <a:pPr lvl="1"/>
            <a:r>
              <a:rPr lang="en-US" dirty="0"/>
              <a:t>Create and Process Email Collections</a:t>
            </a:r>
          </a:p>
          <a:p>
            <a:pPr lvl="2"/>
            <a:r>
              <a:rPr lang="en-US" dirty="0"/>
              <a:t>Define Email Collections</a:t>
            </a:r>
          </a:p>
          <a:p>
            <a:pPr lvl="2"/>
            <a:r>
              <a:rPr lang="en-US" dirty="0"/>
              <a:t>“Train” the system</a:t>
            </a:r>
          </a:p>
          <a:p>
            <a:pPr lvl="2"/>
            <a:r>
              <a:rPr lang="en-US" dirty="0"/>
              <a:t>Run the programs to “process” the emails</a:t>
            </a:r>
          </a:p>
          <a:p>
            <a:pPr lvl="2"/>
            <a:r>
              <a:rPr lang="en-US" dirty="0"/>
              <a:t>Resolve issues for individual emails that the system flags for review</a:t>
            </a:r>
          </a:p>
          <a:p>
            <a:pPr lvl="2"/>
            <a:r>
              <a:rPr lang="en-US" dirty="0"/>
              <a:t>Review and validate the overall results</a:t>
            </a:r>
          </a:p>
          <a:p>
            <a:pPr lvl="1"/>
            <a:r>
              <a:rPr lang="en-US" dirty="0"/>
              <a:t>Publish the results for public access</a:t>
            </a:r>
          </a:p>
          <a:p>
            <a:pPr lvl="1"/>
            <a:r>
              <a:rPr lang="en-US" dirty="0"/>
              <a:t>Export “Permanent” emails for preservation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125199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System Setup</a:t>
            </a:r>
          </a:p>
          <a:p>
            <a:pPr lvl="1"/>
            <a:r>
              <a:rPr lang="en-US" dirty="0"/>
              <a:t>Define Record Classes (e.g. Record, Non-Record, etc.)</a:t>
            </a:r>
          </a:p>
          <a:p>
            <a:pPr lvl="1"/>
            <a:r>
              <a:rPr lang="en-US" dirty="0"/>
              <a:t>Define Labels (e.g. Financial, Legislative, Administrative,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Define Access Restrictions (e.g. Public, Private, etc.)</a:t>
            </a:r>
          </a:p>
          <a:p>
            <a:pPr lvl="1"/>
            <a:r>
              <a:rPr lang="en-US" dirty="0"/>
              <a:t>Define Record Retentions (e.g. Short Term, Long Term, Permanent, etc.)</a:t>
            </a:r>
          </a:p>
          <a:p>
            <a:pPr lvl="1"/>
            <a:r>
              <a:rPr lang="en-US" dirty="0"/>
              <a:t>Define Lexicons and associated words and phrases</a:t>
            </a:r>
          </a:p>
          <a:p>
            <a:pPr lvl="1"/>
            <a:r>
              <a:rPr lang="en-US" dirty="0"/>
              <a:t>Define Patterns for identification of PII and other words and phrases</a:t>
            </a:r>
          </a:p>
          <a:p>
            <a:pPr lvl="1"/>
            <a:r>
              <a:rPr lang="en-US" dirty="0"/>
              <a:t>Preload email addresses and associated Names and Titles (optional)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284758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Email Archive Hierarchy</a:t>
            </a:r>
          </a:p>
          <a:p>
            <a:pPr lvl="1"/>
            <a:r>
              <a:rPr lang="en-US" sz="1800" dirty="0"/>
              <a:t>Entities</a:t>
            </a:r>
          </a:p>
          <a:p>
            <a:pPr lvl="2"/>
            <a:r>
              <a:rPr lang="en-US" sz="1650" dirty="0"/>
              <a:t>Email Accounts</a:t>
            </a:r>
          </a:p>
          <a:p>
            <a:pPr lvl="3"/>
            <a:r>
              <a:rPr lang="en-US" sz="1500" dirty="0"/>
              <a:t>Ingested Email Packages</a:t>
            </a:r>
          </a:p>
          <a:p>
            <a:pPr lvl="4"/>
            <a:r>
              <a:rPr lang="en-US" sz="1500" dirty="0"/>
              <a:t>Individual Emails</a:t>
            </a:r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417703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Create Email Archives on Server</a:t>
            </a:r>
          </a:p>
          <a:p>
            <a:pPr lvl="1"/>
            <a:r>
              <a:rPr lang="en-US" dirty="0"/>
              <a:t>Ingest Files (from desktop, server, S3, shared drives, URL)</a:t>
            </a:r>
          </a:p>
          <a:p>
            <a:pPr lvl="1"/>
            <a:r>
              <a:rPr lang="en-US" dirty="0"/>
              <a:t>Unzip Files (zip, 7zip, tar, </a:t>
            </a:r>
            <a:r>
              <a:rPr lang="en-US" dirty="0" err="1"/>
              <a:t>gzip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Extract Emails (</a:t>
            </a:r>
            <a:r>
              <a:rPr lang="en-US" dirty="0" err="1"/>
              <a:t>mbox</a:t>
            </a:r>
            <a:r>
              <a:rPr lang="en-US" dirty="0"/>
              <a:t> and PST)</a:t>
            </a:r>
          </a:p>
          <a:p>
            <a:pPr lvl="1"/>
            <a:r>
              <a:rPr lang="en-US" dirty="0"/>
              <a:t>Parse Emails to extract metadata and attachments</a:t>
            </a:r>
          </a:p>
          <a:p>
            <a:pPr lvl="1"/>
            <a:r>
              <a:rPr lang="en-US" dirty="0"/>
              <a:t>Search and View Emails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7537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Parse Emails</a:t>
            </a:r>
          </a:p>
          <a:p>
            <a:pPr lvl="1"/>
            <a:r>
              <a:rPr lang="en-US" dirty="0"/>
              <a:t>Domain Names Referenced</a:t>
            </a:r>
          </a:p>
          <a:p>
            <a:pPr lvl="1"/>
            <a:r>
              <a:rPr lang="en-US" dirty="0"/>
              <a:t>Email Addresses Referenced</a:t>
            </a:r>
          </a:p>
          <a:p>
            <a:pPr lvl="1"/>
            <a:r>
              <a:rPr lang="en-US" dirty="0"/>
              <a:t>Embedded Hyperlinks</a:t>
            </a:r>
          </a:p>
          <a:p>
            <a:pPr lvl="1"/>
            <a:r>
              <a:rPr lang="en-US" dirty="0"/>
              <a:t>Email Header Fields</a:t>
            </a:r>
          </a:p>
          <a:p>
            <a:pPr lvl="1"/>
            <a:r>
              <a:rPr lang="en-US" dirty="0"/>
              <a:t>Email Body Sections</a:t>
            </a:r>
          </a:p>
          <a:p>
            <a:pPr lvl="1"/>
            <a:r>
              <a:rPr lang="en-US" dirty="0"/>
              <a:t>Attachments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244123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700" dirty="0"/>
              <a:t>Search and View Emails</a:t>
            </a:r>
          </a:p>
          <a:p>
            <a:pPr lvl="1"/>
            <a:r>
              <a:rPr lang="en-US" dirty="0"/>
              <a:t>Email Archive Search</a:t>
            </a:r>
          </a:p>
          <a:p>
            <a:pPr lvl="2"/>
            <a:r>
              <a:rPr lang="en-US" dirty="0"/>
              <a:t>Faceted Search Terms</a:t>
            </a:r>
          </a:p>
          <a:p>
            <a:pPr lvl="2"/>
            <a:r>
              <a:rPr lang="en-US" dirty="0"/>
              <a:t>Keyword Search</a:t>
            </a:r>
          </a:p>
          <a:p>
            <a:pPr lvl="2"/>
            <a:r>
              <a:rPr lang="en-US" dirty="0"/>
              <a:t>Results listed by Relevancy</a:t>
            </a:r>
          </a:p>
          <a:p>
            <a:pPr lvl="1"/>
            <a:r>
              <a:rPr lang="en-US" dirty="0"/>
              <a:t>Email Viewer</a:t>
            </a:r>
          </a:p>
          <a:p>
            <a:pPr lvl="2"/>
            <a:r>
              <a:rPr lang="en-US" dirty="0"/>
              <a:t>View Email Details</a:t>
            </a:r>
          </a:p>
          <a:p>
            <a:pPr lvl="2"/>
            <a:r>
              <a:rPr lang="en-US" dirty="0"/>
              <a:t>View Attachments</a:t>
            </a:r>
          </a:p>
          <a:p>
            <a:pPr lvl="2"/>
            <a:r>
              <a:rPr lang="en-US" dirty="0"/>
              <a:t>View List of Similar Emails (with drill down to view them)</a:t>
            </a:r>
          </a:p>
          <a:p>
            <a:pPr lvl="3"/>
            <a:r>
              <a:rPr lang="en-US" dirty="0"/>
              <a:t>Similarity Based on Subject and Content</a:t>
            </a:r>
          </a:p>
          <a:p>
            <a:pPr lvl="3"/>
            <a:r>
              <a:rPr lang="en-US" dirty="0"/>
              <a:t>Email Thread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134745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Email Collection Hierarchy</a:t>
            </a:r>
          </a:p>
          <a:p>
            <a:pPr lvl="1"/>
            <a:r>
              <a:rPr lang="en-US" sz="1800" dirty="0"/>
              <a:t>Collections</a:t>
            </a:r>
          </a:p>
          <a:p>
            <a:pPr lvl="2"/>
            <a:r>
              <a:rPr lang="en-US" sz="1800" dirty="0"/>
              <a:t>Groups/Subgroups/Members</a:t>
            </a:r>
          </a:p>
          <a:p>
            <a:pPr lvl="3"/>
            <a:r>
              <a:rPr lang="en-US" sz="1800" dirty="0"/>
              <a:t>Associated Email Archives/Accounts/Packages</a:t>
            </a:r>
          </a:p>
          <a:p>
            <a:pPr lvl="4"/>
            <a:r>
              <a:rPr lang="en-US" sz="1800" dirty="0"/>
              <a:t>Emails</a:t>
            </a:r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65532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Processing of Emails</a:t>
            </a:r>
          </a:p>
          <a:p>
            <a:pPr lvl="1"/>
            <a:r>
              <a:rPr lang="en-US" dirty="0"/>
              <a:t>Identification of PII and Other Content Using Pattern Matching</a:t>
            </a:r>
          </a:p>
          <a:p>
            <a:pPr lvl="1"/>
            <a:r>
              <a:rPr lang="en-US" dirty="0"/>
              <a:t>Lexicon Analysis using AI Techniques</a:t>
            </a:r>
          </a:p>
          <a:p>
            <a:pPr lvl="1"/>
            <a:r>
              <a:rPr lang="en-US" dirty="0"/>
              <a:t>Content Analysis Using AI Techniques</a:t>
            </a:r>
          </a:p>
          <a:p>
            <a:pPr lvl="1"/>
            <a:r>
              <a:rPr lang="en-US" dirty="0"/>
              <a:t>Identification of Entities within Email Content Using NLP Techniques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207338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The Results</a:t>
            </a:r>
          </a:p>
          <a:p>
            <a:pPr lvl="1"/>
            <a:r>
              <a:rPr lang="en-US" dirty="0"/>
              <a:t>Automatic redaction of PII and other sensitive content</a:t>
            </a:r>
          </a:p>
          <a:p>
            <a:pPr lvl="1"/>
            <a:r>
              <a:rPr lang="en-US" dirty="0"/>
              <a:t>Automatic assignment of Record Class to emails</a:t>
            </a:r>
          </a:p>
          <a:p>
            <a:pPr lvl="1"/>
            <a:r>
              <a:rPr lang="en-US" dirty="0"/>
              <a:t>Automatic assignment of Access Restrictions to emails</a:t>
            </a:r>
          </a:p>
          <a:p>
            <a:pPr lvl="1"/>
            <a:r>
              <a:rPr lang="en-US" dirty="0"/>
              <a:t>Automatic assignment of Retention to emails</a:t>
            </a:r>
          </a:p>
          <a:p>
            <a:pPr lvl="1"/>
            <a:r>
              <a:rPr lang="en-US" dirty="0"/>
              <a:t>Automatic assignment of Labels to emails</a:t>
            </a:r>
          </a:p>
          <a:p>
            <a:pPr lvl="1"/>
            <a:r>
              <a:rPr lang="en-US" dirty="0"/>
              <a:t>Automatic assignment of Entity Tags to emails</a:t>
            </a:r>
          </a:p>
          <a:p>
            <a:pPr lvl="1"/>
            <a:r>
              <a:rPr lang="en-US" dirty="0"/>
              <a:t>Automatic Identification of individual Emails that require manual review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21561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0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4" y="3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220906"/>
            <a:ext cx="7421963" cy="7752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41" y="1482311"/>
            <a:ext cx="8052084" cy="2291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192881" indent="-192881" defTabSz="514350">
              <a:lnSpc>
                <a:spcPct val="100000"/>
              </a:lnSpc>
              <a:spcBef>
                <a:spcPct val="20000"/>
              </a:spcBef>
              <a:spcAft>
                <a:spcPts val="338"/>
              </a:spcAft>
              <a:defRPr/>
            </a:pPr>
            <a:r>
              <a:rPr lang="en-US" sz="1725" dirty="0">
                <a:solidFill>
                  <a:srgbClr val="1F497D"/>
                </a:solidFill>
                <a:latin typeface="Arial"/>
              </a:rPr>
              <a:t>Welcome</a:t>
            </a:r>
          </a:p>
          <a:p>
            <a:pPr marL="192881" indent="-192881" defTabSz="514350">
              <a:lnSpc>
                <a:spcPct val="100000"/>
              </a:lnSpc>
              <a:spcBef>
                <a:spcPct val="20000"/>
              </a:spcBef>
              <a:spcAft>
                <a:spcPts val="338"/>
              </a:spcAft>
              <a:defRPr/>
            </a:pPr>
            <a:r>
              <a:rPr lang="en-US" sz="1725" dirty="0">
                <a:solidFill>
                  <a:srgbClr val="1F497D"/>
                </a:solidFill>
                <a:latin typeface="Arial"/>
              </a:rPr>
              <a:t>Presentation from APPX</a:t>
            </a:r>
          </a:p>
          <a:p>
            <a:pPr marL="192881" indent="-192881" defTabSz="514350">
              <a:lnSpc>
                <a:spcPct val="100000"/>
              </a:lnSpc>
              <a:spcBef>
                <a:spcPct val="20000"/>
              </a:spcBef>
              <a:spcAft>
                <a:spcPts val="338"/>
              </a:spcAft>
              <a:defRPr/>
            </a:pPr>
            <a:r>
              <a:rPr lang="en-US" sz="1725" dirty="0">
                <a:solidFill>
                  <a:srgbClr val="1F497D"/>
                </a:solidFill>
                <a:latin typeface="Arial"/>
              </a:rPr>
              <a:t>Q and A</a:t>
            </a:r>
          </a:p>
          <a:p>
            <a:pPr marL="192881" indent="-192881" defTabSz="514350">
              <a:lnSpc>
                <a:spcPct val="100000"/>
              </a:lnSpc>
              <a:spcBef>
                <a:spcPct val="20000"/>
              </a:spcBef>
              <a:spcAft>
                <a:spcPts val="338"/>
              </a:spcAft>
              <a:defRPr/>
            </a:pPr>
            <a:r>
              <a:rPr lang="en-US" sz="1725" dirty="0">
                <a:solidFill>
                  <a:srgbClr val="1F497D"/>
                </a:solidFill>
                <a:latin typeface="Arial"/>
              </a:rPr>
              <a:t>Announcements</a:t>
            </a:r>
          </a:p>
          <a:p>
            <a:pPr marL="257168" indent="-257168"/>
            <a:endParaRPr lang="en-US" dirty="0"/>
          </a:p>
          <a:p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June 8, 2023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538" y="4012871"/>
            <a:ext cx="1000708" cy="8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700" dirty="0"/>
              <a:t>Public Access	</a:t>
            </a:r>
          </a:p>
          <a:p>
            <a:pPr lvl="1"/>
            <a:r>
              <a:rPr lang="en-US" dirty="0"/>
              <a:t>Public Access via Web Browser</a:t>
            </a:r>
          </a:p>
          <a:p>
            <a:pPr lvl="2"/>
            <a:r>
              <a:rPr lang="en-US" dirty="0"/>
              <a:t>Search Published Email Collections</a:t>
            </a:r>
          </a:p>
          <a:p>
            <a:pPr lvl="3"/>
            <a:r>
              <a:rPr lang="en-US" dirty="0"/>
              <a:t>Keyword Search of Content</a:t>
            </a:r>
          </a:p>
          <a:p>
            <a:pPr lvl="3"/>
            <a:r>
              <a:rPr lang="en-US" dirty="0"/>
              <a:t>Field Search (Subject, Date Range, To,  From, etc.) </a:t>
            </a:r>
          </a:p>
          <a:p>
            <a:pPr lvl="3"/>
            <a:r>
              <a:rPr lang="en-US" dirty="0"/>
              <a:t>Facet Terms</a:t>
            </a:r>
          </a:p>
          <a:p>
            <a:pPr lvl="4"/>
            <a:r>
              <a:rPr lang="en-US" dirty="0"/>
              <a:t>Labels</a:t>
            </a:r>
          </a:p>
          <a:p>
            <a:pPr lvl="4"/>
            <a:r>
              <a:rPr lang="en-US" dirty="0"/>
              <a:t>Entity Tags</a:t>
            </a:r>
          </a:p>
          <a:p>
            <a:pPr lvl="4"/>
            <a:r>
              <a:rPr lang="en-US" dirty="0"/>
              <a:t>Date Ranges</a:t>
            </a:r>
          </a:p>
          <a:p>
            <a:pPr lvl="4"/>
            <a:r>
              <a:rPr lang="en-US" dirty="0"/>
              <a:t>Email Addresses/Domain Names</a:t>
            </a:r>
          </a:p>
          <a:p>
            <a:pPr lvl="2"/>
            <a:r>
              <a:rPr lang="en-US" dirty="0"/>
              <a:t>Display Format for emails is PDF</a:t>
            </a:r>
          </a:p>
          <a:p>
            <a:pPr lvl="3"/>
            <a:r>
              <a:rPr lang="en-US" dirty="0"/>
              <a:t>Download or Print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40416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Preservation</a:t>
            </a:r>
          </a:p>
          <a:p>
            <a:pPr lvl="1"/>
            <a:r>
              <a:rPr lang="en-US" dirty="0"/>
              <a:t>Emails with Permanent Retention</a:t>
            </a:r>
          </a:p>
          <a:p>
            <a:pPr lvl="2"/>
            <a:r>
              <a:rPr lang="en-US" dirty="0"/>
              <a:t>Export for Preservation</a:t>
            </a:r>
          </a:p>
          <a:p>
            <a:pPr lvl="3"/>
            <a:r>
              <a:rPr lang="en-US" dirty="0"/>
              <a:t>Export of Emails</a:t>
            </a:r>
          </a:p>
          <a:p>
            <a:pPr lvl="4"/>
            <a:r>
              <a:rPr lang="en-US" dirty="0"/>
              <a:t>Original PST, </a:t>
            </a:r>
            <a:r>
              <a:rPr lang="en-US" dirty="0" err="1"/>
              <a:t>mbox</a:t>
            </a:r>
            <a:r>
              <a:rPr lang="en-US" dirty="0"/>
              <a:t>, </a:t>
            </a:r>
            <a:r>
              <a:rPr lang="en-US" dirty="0" err="1"/>
              <a:t>eml</a:t>
            </a:r>
            <a:r>
              <a:rPr lang="en-US" dirty="0"/>
              <a:t>, msg format</a:t>
            </a:r>
          </a:p>
          <a:p>
            <a:pPr lvl="4"/>
            <a:r>
              <a:rPr lang="en-US" dirty="0"/>
              <a:t>Migrate to </a:t>
            </a:r>
            <a:r>
              <a:rPr lang="en-US" dirty="0" err="1"/>
              <a:t>eml</a:t>
            </a:r>
            <a:r>
              <a:rPr lang="en-US" dirty="0"/>
              <a:t> format exported as </a:t>
            </a:r>
            <a:r>
              <a:rPr lang="en-US" dirty="0" err="1"/>
              <a:t>mbox</a:t>
            </a:r>
            <a:endParaRPr lang="en-US" dirty="0"/>
          </a:p>
          <a:p>
            <a:pPr lvl="3"/>
            <a:r>
              <a:rPr lang="en-US" dirty="0"/>
              <a:t>Attachments exported as separate files</a:t>
            </a:r>
          </a:p>
          <a:p>
            <a:pPr lvl="3"/>
            <a:r>
              <a:rPr lang="en-US" dirty="0"/>
              <a:t>Metadata (xml format) </a:t>
            </a:r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832320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For </a:t>
            </a:r>
            <a:r>
              <a:rPr lang="en-US" sz="2700"/>
              <a:t>Additional Information</a:t>
            </a:r>
          </a:p>
          <a:p>
            <a:pPr marL="0" indent="0" algn="ctr">
              <a:buNone/>
            </a:pPr>
            <a:r>
              <a:rPr lang="en-US" sz="2700"/>
              <a:t>Contact</a:t>
            </a:r>
            <a:endParaRPr lang="en-US" sz="2700" dirty="0"/>
          </a:p>
          <a:p>
            <a:pPr lvl="1"/>
            <a:r>
              <a:rPr lang="en-US" dirty="0"/>
              <a:t>Steve Frizzell</a:t>
            </a:r>
          </a:p>
          <a:p>
            <a:pPr lvl="2"/>
            <a:r>
              <a:rPr lang="en-US" dirty="0">
                <a:hlinkClick r:id="rId2"/>
              </a:rPr>
              <a:t>steve@appx.com</a:t>
            </a:r>
            <a:endParaRPr lang="en-US" dirty="0"/>
          </a:p>
          <a:p>
            <a:pPr lvl="2"/>
            <a:r>
              <a:rPr lang="en-US" dirty="0"/>
              <a:t>1-800-879-2779 x2481</a:t>
            </a:r>
          </a:p>
          <a:p>
            <a:pPr lvl="1"/>
            <a:r>
              <a:rPr lang="en-US" dirty="0"/>
              <a:t>APPX Software, Inc.</a:t>
            </a:r>
          </a:p>
          <a:p>
            <a:pPr lvl="2"/>
            <a:r>
              <a:rPr lang="en-US" dirty="0">
                <a:hlinkClick r:id="rId3"/>
              </a:rPr>
              <a:t>info@appx.com</a:t>
            </a:r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2534284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0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4" y="3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220906"/>
            <a:ext cx="7421963" cy="775252"/>
          </a:xfrm>
        </p:spPr>
        <p:txBody>
          <a:bodyPr>
            <a:normAutofit/>
          </a:bodyPr>
          <a:lstStyle/>
          <a:p>
            <a:r>
              <a:rPr lang="en-US" sz="2775" dirty="0">
                <a:solidFill>
                  <a:srgbClr val="FFFFFF"/>
                </a:solidFill>
              </a:rPr>
              <a:t>Upcoming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366407"/>
            <a:ext cx="7320396" cy="3161545"/>
          </a:xfrm>
        </p:spPr>
        <p:txBody>
          <a:bodyPr anchor="ctr">
            <a:normAutofit/>
          </a:bodyPr>
          <a:lstStyle/>
          <a:p>
            <a:pPr marL="257168" indent="-257168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June 22, 3 pm eastern – Building and Remodeling Archives Part 2: Construction and Lessons Learned</a:t>
            </a:r>
          </a:p>
          <a:p>
            <a:pPr marL="257168" indent="-257168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342892" lvl="1" indent="0">
              <a:spcBef>
                <a:spcPts val="750"/>
              </a:spcBef>
              <a:buNone/>
              <a:defRPr/>
            </a:pPr>
            <a:r>
              <a:rPr lang="en-US" sz="1200" dirty="0">
                <a:solidFill>
                  <a:srgbClr val="1F497D"/>
                </a:solidFill>
                <a:latin typeface="Calibri" panose="020F0502020204030204"/>
              </a:rPr>
              <a:t>For registration information </a:t>
            </a:r>
          </a:p>
          <a:p>
            <a:pPr marL="342892" lvl="1" indent="0">
              <a:spcBef>
                <a:spcPts val="750"/>
              </a:spcBef>
              <a:buNone/>
              <a:defRPr/>
            </a:pPr>
            <a:r>
              <a:rPr lang="en-US" sz="1200" dirty="0">
                <a:solidFill>
                  <a:srgbClr val="1F497D"/>
                </a:solidFill>
                <a:latin typeface="Calibri" panose="020F0502020204030204"/>
                <a:hlinkClick r:id="rId2"/>
              </a:rPr>
              <a:t>https://www.youtube.com/watch?v=u-trGs_1Gmo&amp;list=PLospvJp0HcS88SS48w-4ruZwZNVdh7b5_&amp;index=2</a:t>
            </a:r>
            <a:endParaRPr lang="en-US" sz="1200" dirty="0">
              <a:solidFill>
                <a:srgbClr val="1F497D"/>
              </a:solidFill>
              <a:latin typeface="Calibri" panose="020F0502020204030204"/>
            </a:endParaRPr>
          </a:p>
          <a:p>
            <a:pPr marL="257168" indent="-257168">
              <a:buFont typeface="Arial"/>
              <a:buChar char="•"/>
            </a:pPr>
            <a:endParaRPr lang="en-US" sz="1350" dirty="0"/>
          </a:p>
          <a:p>
            <a:pPr marL="257168" indent="-257168">
              <a:buFont typeface="Arial"/>
              <a:buChar char="•"/>
            </a:pPr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June 8, 2023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028701" y="1366408"/>
            <a:ext cx="7299614" cy="35536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defTabSz="685783">
              <a:spcBef>
                <a:spcPts val="750"/>
              </a:spcBef>
              <a:buFont typeface="Arial"/>
              <a:buChar char="•"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538" y="4012871"/>
            <a:ext cx="1000708" cy="8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0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4" y="3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220906"/>
            <a:ext cx="7421963" cy="775252"/>
          </a:xfrm>
        </p:spPr>
        <p:txBody>
          <a:bodyPr>
            <a:normAutofit/>
          </a:bodyPr>
          <a:lstStyle/>
          <a:p>
            <a:r>
              <a:rPr lang="en-US" sz="2775" dirty="0">
                <a:solidFill>
                  <a:srgbClr val="FFFFFF"/>
                </a:solidFill>
              </a:rPr>
              <a:t>Upcoming SERI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366407"/>
            <a:ext cx="7320396" cy="3161545"/>
          </a:xfrm>
        </p:spPr>
        <p:txBody>
          <a:bodyPr anchor="ctr">
            <a:normAutofit/>
          </a:bodyPr>
          <a:lstStyle/>
          <a:p>
            <a:pPr marL="257168" indent="-257168"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April 18, 2 pm eastern – Mutual Assured “Protection” (MAP): Records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Management’s Role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Litigation Holds</a:t>
            </a:r>
          </a:p>
          <a:p>
            <a:pPr marL="257168" indent="-257168">
              <a:buFont typeface="Arial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42892" lvl="1" indent="0">
              <a:spcBef>
                <a:spcPts val="750"/>
              </a:spcBef>
              <a:buNone/>
              <a:defRPr/>
            </a:pPr>
            <a:r>
              <a:rPr lang="en-US" sz="1200" dirty="0">
                <a:solidFill>
                  <a:srgbClr val="1F497D"/>
                </a:solidFill>
                <a:latin typeface="Calibri" panose="020F0502020204030204"/>
              </a:rPr>
              <a:t>For registration information:</a:t>
            </a:r>
            <a:br>
              <a:rPr lang="en-US" sz="1200" dirty="0">
                <a:solidFill>
                  <a:srgbClr val="1F497D"/>
                </a:solidFill>
                <a:latin typeface="Calibri" panose="020F0502020204030204"/>
              </a:rPr>
            </a:br>
            <a:r>
              <a:rPr lang="en-US" sz="1200" dirty="0">
                <a:solidFill>
                  <a:srgbClr val="1F497D"/>
                </a:solidFill>
                <a:latin typeface="Calibri" panose="020F0502020204030204"/>
              </a:rPr>
              <a:t> </a:t>
            </a:r>
            <a:r>
              <a:rPr lang="en-US" sz="1200" dirty="0">
                <a:solidFill>
                  <a:srgbClr val="1F497D"/>
                </a:solidFill>
                <a:latin typeface="Calibri" panose="020F0502020204030204"/>
                <a:hlinkClick r:id="rId2"/>
              </a:rPr>
              <a:t>https://www.statearchivists.org/electronic-records/state-electronic-records-initiative/seri-webinars</a:t>
            </a:r>
            <a:endParaRPr lang="en-US" sz="1200" dirty="0">
              <a:solidFill>
                <a:srgbClr val="1F497D"/>
              </a:solidFill>
              <a:latin typeface="Calibri" panose="020F0502020204030204"/>
            </a:endParaRPr>
          </a:p>
          <a:p>
            <a:pPr marL="342892" lvl="1" indent="0">
              <a:spcBef>
                <a:spcPts val="750"/>
              </a:spcBef>
              <a:buNone/>
              <a:defRPr/>
            </a:pPr>
            <a:endParaRPr lang="en-US" sz="1200" dirty="0">
              <a:solidFill>
                <a:srgbClr val="1F497D"/>
              </a:solidFill>
              <a:latin typeface="Calibri" panose="020F0502020204030204"/>
              <a:hlinkClick r:id="rId3"/>
            </a:endParaRPr>
          </a:p>
          <a:p>
            <a:pPr marL="257168" indent="-257168">
              <a:buFont typeface="Arial"/>
              <a:buChar char="•"/>
            </a:pPr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April 13, 2023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028701" y="1366408"/>
            <a:ext cx="7299614" cy="35536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defTabSz="685783">
              <a:spcBef>
                <a:spcPts val="750"/>
              </a:spcBef>
              <a:buFont typeface="Arial"/>
              <a:buChar char="•"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538" y="4012871"/>
            <a:ext cx="1000708" cy="8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0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4" y="3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220906"/>
            <a:ext cx="7421963" cy="775252"/>
          </a:xfrm>
        </p:spPr>
        <p:txBody>
          <a:bodyPr>
            <a:normAutofit/>
          </a:bodyPr>
          <a:lstStyle/>
          <a:p>
            <a:r>
              <a:rPr lang="en-US" sz="2775" dirty="0">
                <a:solidFill>
                  <a:srgbClr val="FFFFFF"/>
                </a:solidFill>
              </a:rPr>
              <a:t>Contact Us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028701" y="1366407"/>
            <a:ext cx="7299614" cy="32980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defTabSz="685783">
              <a:spcBef>
                <a:spcPts val="750"/>
              </a:spcBef>
              <a:buFont typeface="Arial"/>
              <a:buChar char="•"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538" y="4012871"/>
            <a:ext cx="1000708" cy="89131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F735B7-2281-48EE-BDC9-29FA8231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2" y="1366839"/>
            <a:ext cx="7319963" cy="329803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75"/>
              </a:spcAft>
              <a:buNone/>
            </a:pPr>
            <a:r>
              <a:rPr lang="en-US" sz="4650" dirty="0"/>
              <a:t>CoSA Website</a:t>
            </a:r>
            <a:br>
              <a:rPr lang="en-US" sz="4650" dirty="0"/>
            </a:br>
            <a:r>
              <a:rPr lang="en-US" sz="4650" dirty="0">
                <a:hlinkClick r:id="rId3"/>
              </a:rPr>
              <a:t>http://www.statearchivists.org</a:t>
            </a:r>
            <a:endParaRPr lang="en-US" sz="4650" dirty="0"/>
          </a:p>
          <a:p>
            <a:pPr marL="0" indent="0" algn="ctr">
              <a:spcBef>
                <a:spcPts val="0"/>
              </a:spcBef>
              <a:spcAft>
                <a:spcPts val="675"/>
              </a:spcAft>
              <a:buNone/>
            </a:pPr>
            <a:endParaRPr lang="en-US" sz="4650" dirty="0"/>
          </a:p>
          <a:p>
            <a:pPr marL="0" indent="0" algn="ctr">
              <a:spcBef>
                <a:spcPts val="0"/>
              </a:spcBef>
              <a:spcAft>
                <a:spcPts val="675"/>
              </a:spcAft>
              <a:buNone/>
            </a:pPr>
            <a:r>
              <a:rPr lang="en-US" sz="4650" dirty="0"/>
              <a:t>CoSA Resource Center</a:t>
            </a:r>
            <a:br>
              <a:rPr lang="en-US" sz="4650"/>
            </a:br>
            <a:r>
              <a:rPr lang="en-US" sz="4650">
                <a:hlinkClick r:id="rId4"/>
              </a:rPr>
              <a:t>https</a:t>
            </a:r>
            <a:r>
              <a:rPr lang="en-US" sz="4650" dirty="0">
                <a:hlinkClick r:id="rId4"/>
              </a:rPr>
              <a:t>://www.statearchivists.org/research-resources/resource-center</a:t>
            </a:r>
            <a:endParaRPr lang="en-US" sz="4650" dirty="0"/>
          </a:p>
          <a:p>
            <a:pPr marL="0" indent="0" algn="ctr">
              <a:spcBef>
                <a:spcPts val="0"/>
              </a:spcBef>
              <a:spcAft>
                <a:spcPts val="675"/>
              </a:spcAft>
              <a:buNone/>
            </a:pPr>
            <a:endParaRPr lang="en-US" sz="4650" dirty="0"/>
          </a:p>
          <a:p>
            <a:pPr marL="0" indent="0" algn="ctr">
              <a:buNone/>
            </a:pPr>
            <a:r>
              <a:rPr lang="en-US" sz="4650" dirty="0"/>
              <a:t>CoSA Twitter Handle</a:t>
            </a:r>
            <a:br>
              <a:rPr lang="en-US" sz="4650" dirty="0"/>
            </a:br>
            <a:r>
              <a:rPr lang="en-US" sz="4650" dirty="0"/>
              <a:t>@StateArchivists</a:t>
            </a:r>
          </a:p>
          <a:p>
            <a:pPr marL="0" indent="0">
              <a:buNone/>
            </a:pPr>
            <a:endParaRPr lang="en-US" sz="4650" b="1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650" dirty="0"/>
              <a:t>CoSA Facebook Page</a:t>
            </a:r>
            <a:br>
              <a:rPr lang="en-US" sz="4650" dirty="0"/>
            </a:br>
            <a:r>
              <a:rPr lang="en-US" sz="4650" dirty="0">
                <a:hlinkClick r:id="rId5"/>
              </a:rPr>
              <a:t>www.facebook.com/CouncilOfStateArchivists</a:t>
            </a:r>
            <a:endParaRPr lang="en-US" sz="4650" dirty="0"/>
          </a:p>
          <a:p>
            <a:pPr algn="ctr"/>
            <a:endParaRPr lang="en-US" sz="4650" dirty="0"/>
          </a:p>
          <a:p>
            <a:pPr marL="0" indent="0" algn="ctr">
              <a:buNone/>
            </a:pPr>
            <a:r>
              <a:rPr lang="en-US" sz="4650" dirty="0"/>
              <a:t>CoSA You Tube </a:t>
            </a:r>
            <a:br>
              <a:rPr lang="en-US" sz="4650" dirty="0"/>
            </a:br>
            <a:r>
              <a:rPr lang="en-US" sz="4650" dirty="0">
                <a:hlinkClick r:id="rId6"/>
              </a:rPr>
              <a:t>https://www.youtube.com/user/StateArchivists/</a:t>
            </a:r>
            <a:endParaRPr lang="en-US" sz="4650" dirty="0"/>
          </a:p>
          <a:p>
            <a:pPr marL="0" indent="0">
              <a:buNone/>
            </a:pPr>
            <a:endParaRPr lang="en-US" sz="4650" b="1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650" dirty="0"/>
          </a:p>
        </p:txBody>
      </p:sp>
    </p:spTree>
    <p:extLst>
      <p:ext uri="{BB962C8B-B14F-4D97-AF65-F5344CB8AC3E}">
        <p14:creationId xmlns:p14="http://schemas.microsoft.com/office/powerpoint/2010/main" val="119843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6888"/>
            <a:ext cx="5170932" cy="1337310"/>
          </a:xfrm>
        </p:spPr>
        <p:txBody>
          <a:bodyPr anchor="b">
            <a:normAutofit/>
          </a:bodyPr>
          <a:lstStyle/>
          <a:p>
            <a:r>
              <a:rPr lang="en-US" sz="4050" dirty="0"/>
              <a:t>Webinar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029968"/>
            <a:ext cx="5170932" cy="2612898"/>
          </a:xfrm>
        </p:spPr>
        <p:txBody>
          <a:bodyPr>
            <a:normAutofit/>
          </a:bodyPr>
          <a:lstStyle/>
          <a:p>
            <a:endParaRPr lang="en-US" sz="1650" dirty="0"/>
          </a:p>
          <a:p>
            <a:r>
              <a:rPr lang="en-US" sz="1650" dirty="0"/>
              <a:t>We really do appreciate your feedback!</a:t>
            </a:r>
          </a:p>
          <a:p>
            <a:endParaRPr lang="en-US" sz="1650" dirty="0"/>
          </a:p>
          <a:p>
            <a:r>
              <a:rPr lang="en-US" sz="1650" dirty="0"/>
              <a:t>Please take a moment and respond to the evaluation following this webinar or send your comments to:</a:t>
            </a:r>
            <a:br>
              <a:rPr lang="en-US" sz="1650" dirty="0"/>
            </a:br>
            <a:br>
              <a:rPr lang="en-US" sz="1650" dirty="0"/>
            </a:br>
            <a:r>
              <a:rPr lang="en-US" sz="1650" dirty="0">
                <a:hlinkClick r:id="rId2"/>
              </a:rPr>
              <a:t>info@statearchivists.org</a:t>
            </a:r>
            <a:endParaRPr lang="en-US" sz="1650" dirty="0"/>
          </a:p>
          <a:p>
            <a:pPr marL="257175" indent="-257175">
              <a:buFont typeface="Arial"/>
              <a:buChar char="•"/>
            </a:pPr>
            <a:endParaRPr lang="en-US" sz="165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1" y="246888"/>
            <a:ext cx="2332655" cy="207702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028700" y="1366405"/>
            <a:ext cx="7299614" cy="35536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/>
              <a:buChar char="•"/>
            </a:pPr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F2069-A532-D0AF-E0B0-210AC2611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79" y="2981587"/>
            <a:ext cx="1915025" cy="1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13258" y="0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7275344" cy="51435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CE244-569B-4282-B0F0-6F5F5CFAD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217" y="3583035"/>
            <a:ext cx="5231183" cy="108585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APPX Software, INC.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8,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F024E-1C6E-4D6E-B008-1CC6697CF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4" y="1323157"/>
            <a:ext cx="5231186" cy="249718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/>
              <a:t>Email Management System</a:t>
            </a:r>
            <a:br>
              <a:rPr lang="en-US" sz="3000" b="1" dirty="0"/>
            </a:br>
            <a:r>
              <a:rPr lang="en-US" sz="3000" b="1" dirty="0"/>
              <a:t> </a:t>
            </a:r>
            <a:br>
              <a:rPr lang="en-US" sz="3000" b="1" dirty="0"/>
            </a:br>
            <a:endParaRPr lang="en-US" sz="30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https://appx.com/sites/default/files/appx-small.png">
            <a:extLst>
              <a:ext uri="{FF2B5EF4-FFF2-40B4-BE49-F238E27FC236}">
                <a16:creationId xmlns:a16="http://schemas.microsoft.com/office/drawing/2014/main" id="{9661347F-0363-5411-730C-BDF3F930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89CACE-59DD-BC77-A20E-4455C5400966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i="1" kern="0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1149074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dirty="0"/>
              <a:t>APPX Email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175809"/>
            <a:ext cx="7275440" cy="34369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50" b="1" dirty="0"/>
              <a:t>The Problem:</a:t>
            </a:r>
          </a:p>
          <a:p>
            <a:pPr lvl="0"/>
            <a:endParaRPr lang="en-US" dirty="0"/>
          </a:p>
          <a:p>
            <a:pPr marL="0" indent="0" algn="ctr">
              <a:buNone/>
            </a:pPr>
            <a:r>
              <a:rPr lang="en-US" sz="3000" dirty="0"/>
              <a:t>Millions of Emails</a:t>
            </a:r>
          </a:p>
          <a:p>
            <a:pPr marL="0" indent="0" algn="ctr">
              <a:buNone/>
            </a:pPr>
            <a:r>
              <a:rPr lang="en-US" sz="3000" dirty="0"/>
              <a:t>must be</a:t>
            </a:r>
          </a:p>
          <a:p>
            <a:pPr marL="0" indent="0" algn="ctr">
              <a:buNone/>
            </a:pPr>
            <a:r>
              <a:rPr lang="en-US" sz="3000" dirty="0"/>
              <a:t>Appraised, Processed, and Preserved</a:t>
            </a:r>
          </a:p>
          <a:p>
            <a:pPr marL="0" indent="0" algn="ctr">
              <a:buNone/>
            </a:pPr>
            <a:r>
              <a:rPr lang="en-US" sz="3000" dirty="0"/>
              <a:t>By State Archives</a:t>
            </a:r>
          </a:p>
          <a:p>
            <a:pPr marL="0" indent="0" algn="ctr">
              <a:buNone/>
            </a:pPr>
            <a:r>
              <a:rPr lang="en-US" sz="3000" dirty="0"/>
              <a:t>Every Year!!!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307180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 err="1"/>
              <a:t>CoSA</a:t>
            </a:r>
            <a:r>
              <a:rPr lang="en-US" sz="3300" dirty="0"/>
              <a:t> Report - Be Prepared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Managing and Preserving Email in </a:t>
            </a:r>
          </a:p>
          <a:p>
            <a:pPr marL="0" indent="0" algn="ctr">
              <a:buNone/>
            </a:pPr>
            <a:r>
              <a:rPr lang="en-US" sz="2700" dirty="0"/>
              <a:t>State and Territorial Governments</a:t>
            </a:r>
          </a:p>
          <a:p>
            <a:pPr lvl="1"/>
            <a:r>
              <a:rPr lang="en-US" dirty="0"/>
              <a:t>Final Report Released in March 2023</a:t>
            </a:r>
          </a:p>
          <a:p>
            <a:pPr lvl="1"/>
            <a:r>
              <a:rPr lang="en-US" dirty="0"/>
              <a:t>Phase 1 of the Project Identified Obstacles to Email Preservation</a:t>
            </a:r>
          </a:p>
          <a:p>
            <a:pPr lvl="2"/>
            <a:r>
              <a:rPr lang="en-US" dirty="0"/>
              <a:t>Lack of Policy Governance</a:t>
            </a:r>
          </a:p>
          <a:p>
            <a:pPr lvl="2"/>
            <a:r>
              <a:rPr lang="en-US" dirty="0"/>
              <a:t>Lack of Standard Models for Preservation and Transfer</a:t>
            </a:r>
          </a:p>
          <a:p>
            <a:pPr lvl="2"/>
            <a:r>
              <a:rPr lang="en-US" dirty="0"/>
              <a:t>Scale</a:t>
            </a:r>
          </a:p>
          <a:p>
            <a:pPr lvl="2"/>
            <a:r>
              <a:rPr lang="en-US" dirty="0"/>
              <a:t>Technology</a:t>
            </a:r>
          </a:p>
          <a:p>
            <a:pPr lvl="2"/>
            <a:r>
              <a:rPr lang="en-US" dirty="0"/>
              <a:t>Training/Experience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31506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 err="1"/>
              <a:t>CoSA</a:t>
            </a:r>
            <a:r>
              <a:rPr lang="en-US" sz="3300" dirty="0"/>
              <a:t> Report - Be Prepared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700" dirty="0"/>
              <a:t>Phase 2 – Testing of Available Software</a:t>
            </a:r>
          </a:p>
          <a:p>
            <a:pPr lvl="1"/>
            <a:r>
              <a:rPr lang="en-US" dirty="0"/>
              <a:t>Software Tested</a:t>
            </a:r>
          </a:p>
          <a:p>
            <a:pPr lvl="2"/>
            <a:r>
              <a:rPr lang="en-US" dirty="0" err="1"/>
              <a:t>ePADD</a:t>
            </a:r>
            <a:endParaRPr lang="en-US" dirty="0"/>
          </a:p>
          <a:p>
            <a:pPr lvl="2"/>
            <a:r>
              <a:rPr lang="en-US" dirty="0" err="1"/>
              <a:t>DArcMail</a:t>
            </a:r>
            <a:r>
              <a:rPr lang="en-US" dirty="0"/>
              <a:t> (no longer supported?)</a:t>
            </a:r>
          </a:p>
          <a:p>
            <a:pPr lvl="2"/>
            <a:r>
              <a:rPr lang="en-US" dirty="0" err="1"/>
              <a:t>libratom</a:t>
            </a:r>
            <a:endParaRPr lang="en-US" dirty="0"/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Each tester reported at least moderate success</a:t>
            </a:r>
          </a:p>
          <a:p>
            <a:pPr lvl="2"/>
            <a:r>
              <a:rPr lang="en-US" dirty="0" err="1"/>
              <a:t>ePADD</a:t>
            </a:r>
            <a:r>
              <a:rPr lang="en-US" dirty="0"/>
              <a:t> provides the most fully-featured platform</a:t>
            </a:r>
          </a:p>
          <a:p>
            <a:pPr lvl="2"/>
            <a:r>
              <a:rPr lang="en-US" dirty="0" err="1"/>
              <a:t>DArcMail</a:t>
            </a:r>
            <a:r>
              <a:rPr lang="en-US" dirty="0"/>
              <a:t> is a medium-weight application designed with preservation of email as a core goal</a:t>
            </a:r>
          </a:p>
          <a:p>
            <a:pPr lvl="2"/>
            <a:r>
              <a:rPr lang="en-US" dirty="0" err="1"/>
              <a:t>libratom</a:t>
            </a:r>
            <a:r>
              <a:rPr lang="en-US" dirty="0"/>
              <a:t> is a command-line tool focused on extracting information from sets of email in order to facilitate the appraisal of email</a:t>
            </a:r>
          </a:p>
          <a:p>
            <a:pPr marL="6858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3636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Century Gothic" panose="020B0502020202020204"/>
              </a:rPr>
              <a:t>The Solution: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dirty="0"/>
              <a:t>A Creative Blend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dirty="0"/>
              <a:t>Of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dirty="0"/>
              <a:t>Human Intelligence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dirty="0"/>
              <a:t>And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dirty="0"/>
              <a:t>Artificial Intelligence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en-US" sz="3000" dirty="0"/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en-US" sz="405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382626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Century Gothic" panose="020B0502020202020204"/>
              </a:rPr>
              <a:t>Why is Artificial Intelligence Needed?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dirty="0"/>
              <a:t>The volume of emails that must be appraised and processed is virtually impossible using manual techniques.</a:t>
            </a:r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en-US" sz="3000" dirty="0"/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en-US" sz="405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102100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7C05-75C7-49D1-97F2-B552062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8549"/>
          </a:xfrm>
        </p:spPr>
        <p:txBody>
          <a:bodyPr/>
          <a:lstStyle/>
          <a:p>
            <a:pPr algn="ctr"/>
            <a:r>
              <a:rPr lang="en-US" sz="3300" dirty="0"/>
              <a:t>APPX Email Management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BE29-A699-498C-8AD9-4DB4AD55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3" y="1423435"/>
            <a:ext cx="7275440" cy="31893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Century Gothic" panose="020B0502020202020204"/>
              </a:rPr>
              <a:t>Why is Human Intelligence Needed?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sz="3000" dirty="0"/>
              <a:t>Not all emails lend themselves to automated processing techniques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sz="3000" dirty="0"/>
              <a:t>Review and resolution of conflicting results from automated processing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en-US" sz="3000" dirty="0"/>
              <a:t>Validation of automated processing results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endParaRPr lang="en-US" sz="3000" dirty="0"/>
          </a:p>
          <a:p>
            <a:pPr>
              <a:buClr>
                <a:srgbClr val="1E5155">
                  <a:lumMod val="40000"/>
                  <a:lumOff val="60000"/>
                </a:srgbClr>
              </a:buClr>
              <a:defRPr/>
            </a:pPr>
            <a:endParaRPr lang="en-US" sz="3000" dirty="0"/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en-US" sz="3000" dirty="0"/>
          </a:p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endParaRPr lang="en-US" sz="405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appx.com/sites/default/files/appx-small.png">
            <a:extLst>
              <a:ext uri="{FF2B5EF4-FFF2-40B4-BE49-F238E27FC236}">
                <a16:creationId xmlns:a16="http://schemas.microsoft.com/office/drawing/2014/main" id="{7E1F6CD9-B46C-4F35-A410-F52785E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34" y="4657899"/>
            <a:ext cx="884884" cy="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68F2-F984-4409-8FC2-DD86F328FD32}"/>
              </a:ext>
            </a:extLst>
          </p:cNvPr>
          <p:cNvSpPr txBox="1"/>
          <p:nvPr/>
        </p:nvSpPr>
        <p:spPr>
          <a:xfrm>
            <a:off x="8135549" y="4466569"/>
            <a:ext cx="8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900" i="1" dirty="0">
                <a:solidFill>
                  <a:prstClr val="white"/>
                </a:solidFill>
                <a:latin typeface="Century Gothic" panose="020B0502020202020204"/>
              </a:rPr>
              <a:t>Powered By</a:t>
            </a:r>
          </a:p>
        </p:txBody>
      </p:sp>
    </p:spTree>
    <p:extLst>
      <p:ext uri="{BB962C8B-B14F-4D97-AF65-F5344CB8AC3E}">
        <p14:creationId xmlns:p14="http://schemas.microsoft.com/office/powerpoint/2010/main" val="3597604218"/>
      </p:ext>
    </p:extLst>
  </p:cSld>
  <p:clrMapOvr>
    <a:masterClrMapping/>
  </p:clrMapOvr>
</p:sld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eg"/></Relationships>
</file>

<file path=ppt/theme/theme1.xml><?xml version="1.0" encoding="utf-8"?>
<a:theme xmlns:a="http://schemas.openxmlformats.org/drawingml/2006/main" name="3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Title Slide - White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0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1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rvica Powerpoint_v5_CMP.pptx" id="{2B8675EB-A6EB-4B12-9035-0BCB1218A9B6}" vid="{F8AADB85-DAFE-423B-BF81-06ACC53D2BDC}"/>
    </a:ext>
  </a:extLst>
</a:theme>
</file>

<file path=ppt/theme/theme15.xml><?xml version="1.0" encoding="utf-8"?>
<a:theme xmlns:a="http://schemas.openxmlformats.org/drawingml/2006/main" name="17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8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rvica Powerpoint_v5_CMP.pptx" id="{2B8675EB-A6EB-4B12-9035-0BCB1218A9B6}" vid="{F8AADB85-DAFE-423B-BF81-06ACC53D2BDC}"/>
    </a:ext>
  </a:extLst>
</a:theme>
</file>

<file path=ppt/theme/theme17.xml><?xml version="1.0" encoding="utf-8"?>
<a:theme xmlns:a="http://schemas.openxmlformats.org/drawingml/2006/main" name="7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1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rvica Powerpoint_v5_CMP.pptx" id="{2B8675EB-A6EB-4B12-9035-0BCB1218A9B6}" vid="{F8AADB85-DAFE-423B-BF81-06ACC53D2BDC}"/>
    </a:ext>
  </a:extLst>
</a:theme>
</file>

<file path=ppt/theme/theme19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0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rvica Powerpoint_v5_CMP.pptx" id="{2B8675EB-A6EB-4B12-9035-0BCB1218A9B6}" vid="{F8AADB85-DAFE-423B-BF81-06ACC53D2BDC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5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itle Slide - White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9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Title Slide - White 02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Title Slide - No Image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itle Slide - White">
  <a:themeElements>
    <a:clrScheme name="Preservica">
      <a:dk1>
        <a:srgbClr val="FFFFFF"/>
      </a:dk1>
      <a:lt1>
        <a:srgbClr val="191446"/>
      </a:lt1>
      <a:dk2>
        <a:srgbClr val="666666"/>
      </a:dk2>
      <a:lt2>
        <a:srgbClr val="FFFFFF"/>
      </a:lt2>
      <a:accent1>
        <a:srgbClr val="69C3AF"/>
      </a:accent1>
      <a:accent2>
        <a:srgbClr val="41B9C3"/>
      </a:accent2>
      <a:accent3>
        <a:srgbClr val="195FAA"/>
      </a:accent3>
      <a:accent4>
        <a:srgbClr val="AF5AA5"/>
      </a:accent4>
      <a:accent5>
        <a:srgbClr val="50378C"/>
      </a:accent5>
      <a:accent6>
        <a:srgbClr val="3C237D"/>
      </a:accent6>
      <a:hlink>
        <a:srgbClr val="69C3AF"/>
      </a:hlink>
      <a:folHlink>
        <a:srgbClr val="0078B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rvica Powerpoint_v5_CMP.pptx" id="{2B8675EB-A6EB-4B12-9035-0BCB1218A9B6}" vid="{BE7362FB-8509-490D-9427-32196C781492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8FB1DE-3BE2-4A44-A5EF-9B763E38D8EF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7A2CC7CE01D04D9BC3C55D66D6190C" ma:contentTypeVersion="15" ma:contentTypeDescription="Create a new document." ma:contentTypeScope="" ma:versionID="da33f509650c30d79eacbed55e8f8b18">
  <xsd:schema xmlns:xsd="http://www.w3.org/2001/XMLSchema" xmlns:xs="http://www.w3.org/2001/XMLSchema" xmlns:p="http://schemas.microsoft.com/office/2006/metadata/properties" xmlns:ns2="748f80cf-98ea-454a-9060-e336395f63b9" xmlns:ns3="0fe107c0-2316-4bd0-ae98-a1a25d3a7e3c" xmlns:ns4="3c6bfa9b-f107-4f9d-823f-386c0f249e0b" targetNamespace="http://schemas.microsoft.com/office/2006/metadata/properties" ma:root="true" ma:fieldsID="5ead1ef9993321937e10371078fb6693" ns2:_="" ns3:_="" ns4:_="">
    <xsd:import namespace="748f80cf-98ea-454a-9060-e336395f63b9"/>
    <xsd:import namespace="0fe107c0-2316-4bd0-ae98-a1a25d3a7e3c"/>
    <xsd:import namespace="3c6bfa9b-f107-4f9d-823f-386c0f249e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f80cf-98ea-454a-9060-e336395f63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107c0-2316-4bd0-ae98-a1a25d3a7e3c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bfa9b-f107-4f9d-823f-386c0f249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8f80cf-98ea-454a-9060-e336395f63b9">
      <UserInfo>
        <DisplayName>Jason Peel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3CEBC-5AC7-4364-BCA6-C8AF7AA21736}">
  <ds:schemaRefs>
    <ds:schemaRef ds:uri="0fe107c0-2316-4bd0-ae98-a1a25d3a7e3c"/>
    <ds:schemaRef ds:uri="3c6bfa9b-f107-4f9d-823f-386c0f249e0b"/>
    <ds:schemaRef ds:uri="748f80cf-98ea-454a-9060-e336395f63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0fe107c0-2316-4bd0-ae98-a1a25d3a7e3c"/>
    <ds:schemaRef ds:uri="3c6bfa9b-f107-4f9d-823f-386c0f249e0b"/>
    <ds:schemaRef ds:uri="748f80cf-98ea-454a-9060-e336395f63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1095</Words>
  <Application>Microsoft Office PowerPoint</Application>
  <PresentationFormat>On-screen Show (16:9)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Century Gothic</vt:lpstr>
      <vt:lpstr>Nunito Regular</vt:lpstr>
      <vt:lpstr>Wingdings 3</vt:lpstr>
      <vt:lpstr>3_Title Slide - White 02</vt:lpstr>
      <vt:lpstr>10_Title Slide - White 02</vt:lpstr>
      <vt:lpstr>15_Title Slide - White 02</vt:lpstr>
      <vt:lpstr>16_Title Slide - White 02</vt:lpstr>
      <vt:lpstr>2_Title Slide - White</vt:lpstr>
      <vt:lpstr>19_Title Slide - White 02</vt:lpstr>
      <vt:lpstr>1_Title Slide - White 02</vt:lpstr>
      <vt:lpstr>2_Title Slide - No Image</vt:lpstr>
      <vt:lpstr>Title Slide - White</vt:lpstr>
      <vt:lpstr>1_Title Slide - White</vt:lpstr>
      <vt:lpstr>20_Title Slide - White 02</vt:lpstr>
      <vt:lpstr>21_Title Slide - White 02</vt:lpstr>
      <vt:lpstr>2_Office Theme</vt:lpstr>
      <vt:lpstr>13_Title Slide - White 02</vt:lpstr>
      <vt:lpstr>17_Title Slide - White 02</vt:lpstr>
      <vt:lpstr>18_Title Slide - White 02</vt:lpstr>
      <vt:lpstr>7_Title Slide - White 02</vt:lpstr>
      <vt:lpstr>11_Title Slide - White 02</vt:lpstr>
      <vt:lpstr>Ion</vt:lpstr>
      <vt:lpstr> CoSA Shop Talk Webinar</vt:lpstr>
      <vt:lpstr>Webinar Agenda</vt:lpstr>
      <vt:lpstr>Email Management System   </vt:lpstr>
      <vt:lpstr>APPX Email Management System</vt:lpstr>
      <vt:lpstr>CoSA Report - Be Prepared </vt:lpstr>
      <vt:lpstr>CoSA Report - Be Prepared </vt:lpstr>
      <vt:lpstr>APPX Email Management System</vt:lpstr>
      <vt:lpstr>APPX Email Management System</vt:lpstr>
      <vt:lpstr>APPX Email Management System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APPX Email Management</vt:lpstr>
      <vt:lpstr>Upcoming Webinars </vt:lpstr>
      <vt:lpstr>Upcoming SERI Webinars </vt:lpstr>
      <vt:lpstr>Contact Us 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Portman</dc:creator>
  <cp:lastModifiedBy>lcjohnston@gmail.com</cp:lastModifiedBy>
  <cp:revision>14</cp:revision>
  <cp:lastPrinted>2019-04-08T15:55:24Z</cp:lastPrinted>
  <dcterms:modified xsi:type="dcterms:W3CDTF">2023-06-07T18:30:27Z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0x010100847A2CC7CE01D04D9BC3C55D66D6190C</vt:lpwstr>
  </property>
  <property fmtid="{D5CDD505-2E9C-101B-9397-08002B2CF9AE}" pid="3" name="AuthorIds_UIVersion_512">
    <vt:lpwstr>364</vt:lpwstr>
  </property>
</Properties>
</file>