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7" r:id="rId4"/>
    <p:sldId id="382" r:id="rId5"/>
    <p:sldId id="393" r:id="rId6"/>
    <p:sldId id="256" r:id="rId7"/>
    <p:sldId id="44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445" r:id="rId16"/>
    <p:sldId id="400" r:id="rId17"/>
    <p:sldId id="399" r:id="rId18"/>
    <p:sldId id="441" r:id="rId19"/>
    <p:sldId id="339" r:id="rId20"/>
    <p:sldId id="443" r:id="rId21"/>
    <p:sldId id="40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9456d44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5157" y="685800"/>
            <a:ext cx="598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1c9456d444b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1c9456d444b_0_0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fe3e58a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fe3e58a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fe3e58a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fe3e58a9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fe3e58a9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fe3e58a9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fe3e58a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fe3e58a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fe3e58a9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fe3e58a9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fe3e58a9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fe3e58a9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fe3e58a9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fe3e58a9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fe3e58a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fe3e58a9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030-F21E-A6D3-4689-F28C2D382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54C03-32F0-807D-39E1-38162A153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AC52-A071-642A-1313-D5D80710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216A-4F57-2762-E442-1F12A400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0BE7-2232-0E4A-C896-AF5108DE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3603-3C9B-8844-83F5-73B2005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83E0-9A34-C8FE-D845-9A341DF4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FB642-A224-B2B9-0326-0D5E8168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86D2-41F1-356C-B3F9-D962C600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FFDA-DEC7-457B-7C4B-D3FB9A15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A36B-5023-7513-1193-82BB679E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F4D5-3755-BB02-DE4A-17642CB7D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F044-EE72-F5D9-4412-2536D2E6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F4E-9844-1155-BBBC-57B8A615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031F-00C5-295E-321F-F3B02FD5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C3D9-DDB1-4931-F113-B69D18E2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D15-90DA-D626-6596-91D005D98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E92F-E3BD-3AF1-FFA4-C875D6C81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CC420-EA86-654F-E6D0-9AA1F884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CAC83-BEBE-A863-4D86-97A62782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12783-2773-48E7-EDAA-95A70B9E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E40C-77C6-1D56-3B62-DB3A75C2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48ED-2A73-57DD-CABD-F4E21AFE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26A5B-0610-12F2-BC71-3F18F0B11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3F32F-E5DA-76C0-7D01-03ED34C83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24851-5AE1-7234-35D6-2C2C89F03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4FEFB-47CA-FB7E-0B11-EAF63DAB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EC7D2-2121-008C-36E9-88EBFEBD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4B951-A70B-397F-84BB-CD16EA30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3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4F15-76CE-8796-355F-AEB5CEDC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25628-2DC5-9423-97D5-E7BBF3C4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713E4-9C51-D8ED-D60A-45D2CEB4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0ED6A-F048-611D-4DE7-81FF50F3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B8B95-1BE8-F429-90C8-FB01EAD5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0988-9954-59BA-5157-10B1214A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D01F-A9CB-2F21-BB0B-14CC7A8F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6928-F645-85B1-5BCD-B0CA6605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D149-711E-86A0-3463-DDD14632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17223-F55A-ED00-9FE0-41E65D78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48514-74DD-D7C7-5ACD-A3B1E2F3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F288E-47D7-BA2D-AC3E-676811EF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153A2-0DCF-6699-7E8E-B5A36CB0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D4FD-618A-00ED-FD41-426AC9D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854C7-D119-B808-7A92-EABC901F6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17517-1FCD-4BD5-8B41-22E54D345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513D2-EDD6-DB1A-693C-FC6A0EE3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AA8A-42AF-DDA0-69F1-161D51CD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9077B-9E61-5885-31E1-3C5893EE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31A7-C2DB-EB70-440B-3C12D823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2632D-24F7-4984-DEC6-8B6B73B3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E04C-525F-38C1-4B03-9A864732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F49B-C2BA-AB9D-1AFD-452D8FDE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91DA-04F1-3539-FD80-A655C04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A09F5-716B-B7F4-EBE6-2CED33BA5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A075-65B6-2752-62E8-AB2E19EA4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A23BC-4250-B16C-0F38-0C35245B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C2E1C-9051-703F-1652-226F6CDE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2D644-CF32-A7BB-ED40-24A1B78E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5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794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616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41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386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8505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399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982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7576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432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091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5230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widescreen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11620500" y="6350001"/>
            <a:ext cx="3640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10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tional Archives Generic 16-9 title slide option #2">
  <p:cSld name="National Archives Generic 16-9 title slide option #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 descr="National Archives power point graphic page 2" title="National Archives power point graphic pag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12192000" cy="685798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11282400" y="6291700"/>
            <a:ext cx="909600" cy="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333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05311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24585-BE76-ABE5-95C4-3F9EA41E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CFA9-5AF0-77D1-6336-EC4DC5114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3023-8E76-EE1E-2D61-2F8CA4F7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E945-6D10-4023-BC81-B94118BD2AE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318A-BFFB-BDB6-D081-B895CEE5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AB8D-D32F-2E11-DBF5-139203C98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6031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hyperlink" Target="https://catalog.archives.gov/id/12221367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catalog.archives.gov/id/1216905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tatearchivists.org/programs-education/cosa-webina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s02web.zoom.us/meeting/register/tZYsde-qpjoqH9xwnKYrc7lJdTCcJOR2cn8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research-resources/resource-center" TargetMode="External"/><Relationship Id="rId2" Type="http://schemas.openxmlformats.org/officeDocument/2006/relationships/hyperlink" Target="http://www.statearchiv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user/StateArchivists/" TargetMode="External"/><Relationship Id="rId4" Type="http://schemas.openxmlformats.org/officeDocument/2006/relationships/hyperlink" Target="http://www.facebook.com/CouncilOfStateArchivist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catalog.archives.gov/id/742293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catalog.archives.gov/id/6677759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catalog.archives.gov/id/184341169" TargetMode="External"/><Relationship Id="rId5" Type="http://schemas.openxmlformats.org/officeDocument/2006/relationships/hyperlink" Target="https://catalog.archives.gov/id/184341168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5" y="133355"/>
            <a:ext cx="4423499" cy="3705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CoSA</a:t>
            </a: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-NARA  Webinar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Microfilming in 2023 – Considerations, Challenges, Benefits? 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200528"/>
            <a:ext cx="4204012" cy="1285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600"/>
              </a:spcAft>
            </a:pP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February 23,  2023</a:t>
            </a: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 pm Eastern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2931312"/>
            <a:ext cx="5459470" cy="99635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6D6AE-5606-4490-87AD-AE550941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362" y="6356350"/>
            <a:ext cx="42816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February 23, 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6145011" y="6058679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00" y="1971267"/>
            <a:ext cx="3504400" cy="351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385767" y="5636434"/>
            <a:ext cx="4211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4"/>
              </a:rPr>
              <a:t>Microfilm Publications and Documentation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1955 (NAID 122213674, Local ID: 64-PR-107-76)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3667" y="2014133"/>
            <a:ext cx="3338899" cy="225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4320433" y="4490234"/>
            <a:ext cx="3095200" cy="127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M69 - Despatches from U.S. Ministers to Argentina, 1817-1906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M70 - Despatches from U.S. Consuls in Buenos Aires, Argentina, 1811-1906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0299" y="1759700"/>
            <a:ext cx="4193036" cy="259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8037167" y="4537401"/>
            <a:ext cx="3037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M70 Roll 4 digitally available in the National Archives Catalog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820700" y="2150800"/>
            <a:ext cx="10754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7533" y="1349218"/>
            <a:ext cx="2768299" cy="41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7659833" y="5508801"/>
            <a:ext cx="40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4"/>
              </a:rPr>
              <a:t>Photograph of National Archives Microfilm Reading Room,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1957 (NAID 12169054, Local ID: 64-NA-1458)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858433" y="2471533"/>
            <a:ext cx="6376800" cy="22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Deteriorating film</a:t>
            </a:r>
            <a:b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Metal reels </a:t>
            </a:r>
            <a:b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Lack of supplies and tools</a:t>
            </a:r>
            <a:b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Loss of knowledge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3235633" y="1301801"/>
            <a:ext cx="3254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Challenges</a:t>
            </a:r>
            <a:endParaRPr sz="36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2103633" y="2358334"/>
            <a:ext cx="71032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Questions?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Denise Henderson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denise.henderson@nara.gov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dirty="0"/>
              <a:t>Microfilming:</a:t>
            </a:r>
            <a:br>
              <a:rPr lang="en-US" dirty="0"/>
            </a:br>
            <a:r>
              <a:rPr lang="en-US" dirty="0"/>
              <a:t>Viewpoints from the Minnesota Historical Society and the Arkansas State Archives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23,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Questions and Comments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93128F0-4EA7-4202-A26A-544057EB4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88" y="2302744"/>
            <a:ext cx="2286198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Member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26" y="1735912"/>
            <a:ext cx="6659124" cy="4078177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March 23  -  Topics from the Advocacy committee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April 27 – Building or Remodeling Archives: </a:t>
            </a:r>
            <a:br>
              <a:rPr lang="en-US" sz="2400" dirty="0"/>
            </a:br>
            <a:r>
              <a:rPr lang="en-US" sz="2400" dirty="0"/>
              <a:t>  Part 1 - Planning and Prep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May 25 – Topic TBD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June 23 – Building or Remodeling Archives</a:t>
            </a:r>
            <a:r>
              <a:rPr lang="en-US" sz="2400"/>
              <a:t>:   </a:t>
            </a:r>
            <a:br>
              <a:rPr lang="en-US" sz="2400"/>
            </a:br>
            <a:r>
              <a:rPr lang="en-US" sz="2400"/>
              <a:t>Part </a:t>
            </a:r>
            <a:r>
              <a:rPr lang="en-US" sz="2400" dirty="0"/>
              <a:t>2 – Construction and Lessons Learned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To register: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hlinkClick r:id="rId2"/>
              </a:rPr>
              <a:t>https://www.statearchivists.org/programs-education/cosa-webinars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23, 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SERI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82" y="1735912"/>
            <a:ext cx="7474172" cy="40781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Watch for the Spring webinar schedule coming soon!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To register: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https://us02web.zoom.us/meeting/register/tZYsde-qpjoqH9xwnKYrc7lJdTCcJOR2cn84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23, 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248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179889"/>
            <a:ext cx="7474172" cy="1325563"/>
          </a:xfrm>
        </p:spPr>
        <p:txBody>
          <a:bodyPr>
            <a:normAutofit/>
          </a:bodyPr>
          <a:lstStyle/>
          <a:p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  </a:t>
            </a:r>
            <a:r>
              <a:rPr lang="en-US" sz="2800" b="1" dirty="0"/>
              <a:t>Contact Us </a:t>
            </a:r>
            <a:br>
              <a:rPr lang="en-US" sz="2800" b="1" dirty="0">
                <a:effectLst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66900"/>
            <a:ext cx="6467867" cy="4489450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Website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http://www.statearchivists.org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Resource Center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https://www.statearchivists.org/research-resources/resource-center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Twitter Handle</a:t>
            </a:r>
            <a:br>
              <a:rPr lang="en-US" sz="2000" dirty="0"/>
            </a:br>
            <a:r>
              <a:rPr lang="en-US" sz="2000" dirty="0"/>
              <a:t>@StateArchivists</a:t>
            </a:r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CoSA Facebook Page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www.facebook.com/CouncilOfStateArchivists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You Tube 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https://www.youtube.com/user/StateArchivists/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924" y="124518"/>
            <a:ext cx="1283674" cy="114299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C33EA357-4774-4B06-8A69-311DCA3E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9" y="1292428"/>
            <a:ext cx="2944623" cy="603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D79D0-660D-468E-ACAF-B9658B42D1D2}"/>
              </a:ext>
            </a:extLst>
          </p:cNvPr>
          <p:cNvSpPr txBox="1"/>
          <p:nvPr/>
        </p:nvSpPr>
        <p:spPr>
          <a:xfrm>
            <a:off x="523875" y="229915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Sponsors and Funders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7476DA-1408-41A9-B16C-1712BDAE0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50" y="5523919"/>
            <a:ext cx="1448829" cy="850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2A64D7-C769-48E1-A0CB-C038F9C71E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79" y="5464516"/>
            <a:ext cx="2194750" cy="969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A7B425-9EA6-42C3-9436-6F6BA787C7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416343"/>
            <a:ext cx="1907672" cy="1065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7FB31-D13B-4029-8067-17BB087EB3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901" y="5267221"/>
            <a:ext cx="2377646" cy="122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CC5E8-0D7C-48E9-B831-5A4876D1E7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893" y="3752176"/>
            <a:ext cx="2188654" cy="445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2FD7F3-3F62-4A45-95F3-1ECAC11AF5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40" y="2148654"/>
            <a:ext cx="2956816" cy="768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E2A014-0A3B-484C-83BC-510A17AAE0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147" y="889531"/>
            <a:ext cx="2700762" cy="755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0BE82C-6321-4F87-9431-DCDC4C01239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795" y="1895984"/>
            <a:ext cx="2920237" cy="1304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8B349-C07E-4857-B102-258239BBB40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67" y="3201076"/>
            <a:ext cx="3121423" cy="530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7696C1-E7EC-4A7F-A07D-2DF67475ACC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10261"/>
            <a:ext cx="902286" cy="841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11B229-BD04-4532-AD82-302BCEEF97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41" y="4286659"/>
            <a:ext cx="273124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Webinar Evaluation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really do appreciate your feedback!</a:t>
            </a:r>
          </a:p>
          <a:p>
            <a:endParaRPr lang="en-US" sz="2200" dirty="0"/>
          </a:p>
          <a:p>
            <a:r>
              <a:rPr lang="en-US" sz="2200" dirty="0"/>
              <a:t>Please take a moment and respond to the evaluation following this webinar.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888" y="329183"/>
            <a:ext cx="3852119" cy="3429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62928-CA87-4843-B3C3-6F798E2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704" y="4079193"/>
            <a:ext cx="3886200" cy="21762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7"/>
            <a:ext cx="7350723" cy="32808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0" dirty="0"/>
              <a:t>Welcome and Overview</a:t>
            </a:r>
          </a:p>
          <a:p>
            <a:pPr marL="0" indent="0">
              <a:buNone/>
            </a:pPr>
            <a:r>
              <a:rPr lang="en-US" sz="1800" b="0" dirty="0"/>
              <a:t>Presentations:</a:t>
            </a:r>
          </a:p>
          <a:p>
            <a:pPr marL="0" indent="0">
              <a:buNone/>
            </a:pPr>
            <a:r>
              <a:rPr lang="en-US" sz="1800" b="0" dirty="0"/>
              <a:t>     Microfilm </a:t>
            </a:r>
            <a:r>
              <a:rPr lang="en-US" sz="1800" dirty="0"/>
              <a:t>Digitization projects </a:t>
            </a:r>
            <a:r>
              <a:rPr lang="en-US" sz="1800" b="0" dirty="0"/>
              <a:t>at NARA</a:t>
            </a:r>
          </a:p>
          <a:p>
            <a:pPr marL="0" indent="0">
              <a:buNone/>
            </a:pPr>
            <a:r>
              <a:rPr lang="en-US" sz="1800" dirty="0"/>
              <a:t>     A Case for continued microfilming: </a:t>
            </a:r>
          </a:p>
          <a:p>
            <a:pPr marL="0" indent="0">
              <a:buNone/>
            </a:pPr>
            <a:r>
              <a:rPr lang="en-US" sz="1800" dirty="0"/>
              <a:t>	Minnesota Historical Society and Arkansas State Archives</a:t>
            </a:r>
          </a:p>
          <a:p>
            <a:pPr marL="0" indent="0">
              <a:buNone/>
            </a:pPr>
            <a:r>
              <a:rPr lang="en-US" sz="1800" b="0" dirty="0"/>
              <a:t>Q and A</a:t>
            </a:r>
          </a:p>
          <a:p>
            <a:pPr marL="0" indent="0">
              <a:buNone/>
            </a:pPr>
            <a:r>
              <a:rPr lang="en-US" sz="1800" b="0" dirty="0"/>
              <a:t>Upcoming Programs and Webinars</a:t>
            </a: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endParaRPr lang="en-US" sz="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23,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7559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23,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610A13-0102-4C33-B6D7-DAEF103204EE}"/>
              </a:ext>
            </a:extLst>
          </p:cNvPr>
          <p:cNvSpPr txBox="1"/>
          <p:nvPr/>
        </p:nvSpPr>
        <p:spPr>
          <a:xfrm>
            <a:off x="486620" y="4659337"/>
            <a:ext cx="2294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Denise Henderson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Digitization for Research Services</a:t>
            </a:r>
          </a:p>
          <a:p>
            <a:r>
              <a:rPr lang="en-US" dirty="0"/>
              <a:t>NARA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F7D8E-EAAF-4295-AB45-FADE9FBF775A}"/>
              </a:ext>
            </a:extLst>
          </p:cNvPr>
          <p:cNvSpPr txBox="1"/>
          <p:nvPr/>
        </p:nvSpPr>
        <p:spPr>
          <a:xfrm>
            <a:off x="2640876" y="4720645"/>
            <a:ext cx="217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Shawn Rounds</a:t>
            </a:r>
          </a:p>
          <a:p>
            <a:r>
              <a:rPr lang="en-US" dirty="0"/>
              <a:t>State Archivist</a:t>
            </a:r>
          </a:p>
          <a:p>
            <a:r>
              <a:rPr lang="en-US" dirty="0"/>
              <a:t>Minnesota </a:t>
            </a:r>
          </a:p>
          <a:p>
            <a:r>
              <a:rPr lang="en-US" dirty="0"/>
              <a:t>Historical Society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25647-4FB4-A558-9766-1429C25471A6}"/>
              </a:ext>
            </a:extLst>
          </p:cNvPr>
          <p:cNvSpPr txBox="1"/>
          <p:nvPr/>
        </p:nvSpPr>
        <p:spPr>
          <a:xfrm>
            <a:off x="7082792" y="4659336"/>
            <a:ext cx="210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Terra </a:t>
            </a:r>
            <a:r>
              <a:rPr lang="en-US" dirty="0" err="1"/>
              <a:t>Titsworth</a:t>
            </a:r>
            <a:endParaRPr lang="en-US" dirty="0"/>
          </a:p>
          <a:p>
            <a:r>
              <a:rPr lang="en-US" dirty="0"/>
              <a:t>Archival Manager</a:t>
            </a:r>
          </a:p>
          <a:p>
            <a:r>
              <a:rPr lang="en-US" dirty="0"/>
              <a:t>Imaging and Preservation</a:t>
            </a:r>
          </a:p>
          <a:p>
            <a:r>
              <a:rPr lang="en-US" dirty="0"/>
              <a:t>Arkansas State Archives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A57E0-3F6E-E22D-CEBF-97FD780C4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5" y="2042530"/>
            <a:ext cx="1962413" cy="2163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C4C716-59DA-7920-DC20-A38A462A5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608" y="4659337"/>
            <a:ext cx="2024047" cy="132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20B8E-5473-1638-D081-EF4A85F3D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876" y="2301231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B0E349-7CFD-5208-12A0-8473B4101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12" y="2301231"/>
            <a:ext cx="1672205" cy="1931782"/>
          </a:xfrm>
          <a:prstGeom prst="rect">
            <a:avLst/>
          </a:prstGeom>
        </p:spPr>
      </p:pic>
      <p:pic>
        <p:nvPicPr>
          <p:cNvPr id="1026" name="Picture 2" descr="From the Director: What is It That Historians and Archivists Do?">
            <a:extLst>
              <a:ext uri="{FF2B5EF4-FFF2-40B4-BE49-F238E27FC236}">
                <a16:creationId xmlns:a16="http://schemas.microsoft.com/office/drawing/2014/main" id="{CE573AAA-5108-82CE-73CF-9505FA5E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24" y="2273775"/>
            <a:ext cx="1962413" cy="1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2019400" y="2592200"/>
            <a:ext cx="8153200" cy="1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4100"/>
            </a:pPr>
            <a:endParaRPr sz="3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219170">
              <a:buClr>
                <a:srgbClr val="000000"/>
              </a:buClr>
              <a:buSzPts val="2700"/>
            </a:pPr>
            <a:endParaRPr sz="3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4877833" y="5678267"/>
            <a:ext cx="2147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b="1" kern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2480833" y="2063934"/>
            <a:ext cx="8726000" cy="289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Microfilming in 2023 - Considerations, Challenges, Benefits</a:t>
            </a:r>
            <a:endParaRPr sz="2133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endParaRPr sz="2133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Microfilm Operations at the National Archives and Records Administration</a:t>
            </a:r>
            <a:endParaRPr sz="2133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endParaRPr sz="2133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Denise Henderson</a:t>
            </a:r>
            <a:endParaRPr sz="2133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r>
              <a:rPr lang="en" sz="1467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Director of Digitization </a:t>
            </a:r>
            <a:endParaRPr sz="1467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r>
              <a:rPr lang="en" sz="1467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 Services</a:t>
            </a:r>
            <a:endParaRPr sz="1467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defTabSz="1219170">
              <a:buClr>
                <a:srgbClr val="000000"/>
              </a:buClr>
            </a:pPr>
            <a:r>
              <a:rPr lang="en" sz="1467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NARA</a:t>
            </a:r>
            <a:endParaRPr sz="1467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200" y="1333167"/>
            <a:ext cx="3378656" cy="432466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1575200" y="3611167"/>
            <a:ext cx="1071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6868733" y="5657834"/>
            <a:ext cx="4275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4"/>
              </a:rPr>
              <a:t>Photograph of Employee Microfilming a Book,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1937 (NAID 74229383, Local ID: 64-PR-140-8)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813467" y="3029033"/>
            <a:ext cx="5358000" cy="19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Mid-1930s, NARA began microfilming efforts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By the end of 1941, 75,000 pages of records were microfilmed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By end of 1943, 400,000 pages of records were microfilmed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1075400" y="2037600"/>
            <a:ext cx="51696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5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History of Microfilm at NARA</a:t>
            </a:r>
            <a:endParaRPr sz="25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567" y="1231867"/>
            <a:ext cx="3182933" cy="496096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6847300" y="1457334"/>
            <a:ext cx="5122000" cy="184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“...the duplication of records by modern processes like the microfilm so that if in any part of the country original archives are destroyed, a record of them will exist in some other place.”</a:t>
            </a:r>
            <a:endParaRPr sz="1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President Franklin Delano Roosevelt</a:t>
            </a:r>
            <a:br>
              <a:rPr lang="en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sz="1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3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Honorary Member of the Society of American Archivists 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525833" y="5027200"/>
            <a:ext cx="5304400" cy="202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spcBef>
                <a:spcPts val="1467"/>
              </a:spcBef>
              <a:buClr>
                <a:srgbClr val="000000"/>
              </a:buClr>
              <a:buSzPts val="1100"/>
            </a:pPr>
            <a:r>
              <a:rPr lang="en" sz="1200" kern="0">
                <a:solidFill>
                  <a:srgbClr val="333333"/>
                </a:solidFill>
                <a:highlight>
                  <a:srgbClr val="F9F9F9"/>
                </a:highlight>
                <a:latin typeface="Arial"/>
                <a:cs typeface="Arial"/>
                <a:sym typeface="Arial"/>
              </a:rPr>
              <a:t>Letter from President Franklin D. Roosevelt to Robert Diggs Wembly Connor, 13 February 1942, Folder 668, Box 8 in the R. D. W. Connor Papers #2427, Southern Historical Collection, The Wilson Library, University of North Carolina at Chapel Hill.</a:t>
            </a:r>
            <a:endParaRPr sz="1200" kern="0">
              <a:solidFill>
                <a:srgbClr val="333333"/>
              </a:solidFill>
              <a:highlight>
                <a:srgbClr val="F9F9F9"/>
              </a:highlight>
              <a:latin typeface="Arial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  <a:spcBef>
                <a:spcPts val="1467"/>
              </a:spcBef>
              <a:buClr>
                <a:srgbClr val="000000"/>
              </a:buClr>
              <a:buSzPts val="1100"/>
            </a:pPr>
            <a:endParaRPr sz="1467" b="1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201" y="1349734"/>
            <a:ext cx="7224231" cy="47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471500" y="4854168"/>
            <a:ext cx="24432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4"/>
              </a:rPr>
              <a:t>Microfilm printer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2002 (NAID 66777595, Local ID: 64-CFD-20020204-01-003)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734" y="1429533"/>
            <a:ext cx="5268100" cy="38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2280200" y="5414700"/>
            <a:ext cx="7631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Early-2010s - Program to create NARA microfilm products ended.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01" y="2132000"/>
            <a:ext cx="5702697" cy="396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9198" y="1456934"/>
            <a:ext cx="5400303" cy="352021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7018733" y="5122067"/>
            <a:ext cx="4736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Digitizing Operations, 2009 (NAID </a:t>
            </a:r>
            <a:r>
              <a:rPr lang="en" sz="12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5"/>
              </a:rPr>
              <a:t>184341168,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Local ID: 64-CFDA-20090417-01A and NAID </a:t>
            </a:r>
            <a:r>
              <a:rPr lang="en" sz="12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6"/>
              </a:rPr>
              <a:t>184341169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Local ID: 64-CFDA-20090417-01B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643</Words>
  <Application>Microsoft Office PowerPoint</Application>
  <PresentationFormat>Widescreen</PresentationFormat>
  <Paragraphs>95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Merriweather</vt:lpstr>
      <vt:lpstr>Source Sans Pro</vt:lpstr>
      <vt:lpstr>Office Theme</vt:lpstr>
      <vt:lpstr>1_Office Theme</vt:lpstr>
      <vt:lpstr>Simple Light</vt:lpstr>
      <vt:lpstr>CoSA-NARA  Webinar   Microfilming in 2023 – Considerations, Challenges, Benefits?  </vt:lpstr>
      <vt:lpstr>Webinar Agenda</vt:lpstr>
      <vt:lpstr>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Microfilming: Viewpoints from the Minnesota Historical Society and the Arkansas State Archives </vt:lpstr>
      <vt:lpstr>Questions and Comments</vt:lpstr>
      <vt:lpstr>Upcoming Member Webinars </vt:lpstr>
      <vt:lpstr>Upcoming SERI Webinars </vt:lpstr>
      <vt:lpstr>   Contact Us  </vt:lpstr>
      <vt:lpstr>PowerPoint Presentation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Barbara Teague</dc:creator>
  <cp:lastModifiedBy>Lisa</cp:lastModifiedBy>
  <cp:revision>39</cp:revision>
  <cp:lastPrinted>2022-01-13T15:28:39Z</cp:lastPrinted>
  <dcterms:created xsi:type="dcterms:W3CDTF">2021-01-16T22:52:10Z</dcterms:created>
  <dcterms:modified xsi:type="dcterms:W3CDTF">2023-02-22T22:44:27Z</dcterms:modified>
</cp:coreProperties>
</file>