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 id="2147483815" r:id="rId2"/>
  </p:sldMasterIdLst>
  <p:notesMasterIdLst>
    <p:notesMasterId r:id="rId42"/>
  </p:notesMasterIdLst>
  <p:sldIdLst>
    <p:sldId id="370" r:id="rId3"/>
    <p:sldId id="414" r:id="rId4"/>
    <p:sldId id="415" r:id="rId5"/>
    <p:sldId id="256" r:id="rId6"/>
    <p:sldId id="269" r:id="rId7"/>
    <p:sldId id="327" r:id="rId8"/>
    <p:sldId id="363" r:id="rId9"/>
    <p:sldId id="359" r:id="rId10"/>
    <p:sldId id="364" r:id="rId11"/>
    <p:sldId id="345" r:id="rId12"/>
    <p:sldId id="346" r:id="rId13"/>
    <p:sldId id="340" r:id="rId14"/>
    <p:sldId id="342" r:id="rId15"/>
    <p:sldId id="334" r:id="rId16"/>
    <p:sldId id="368" r:id="rId17"/>
    <p:sldId id="365" r:id="rId18"/>
    <p:sldId id="369" r:id="rId19"/>
    <p:sldId id="273" r:id="rId20"/>
    <p:sldId id="347" r:id="rId21"/>
    <p:sldId id="360" r:id="rId22"/>
    <p:sldId id="272" r:id="rId23"/>
    <p:sldId id="352" r:id="rId24"/>
    <p:sldId id="350" r:id="rId25"/>
    <p:sldId id="366" r:id="rId26"/>
    <p:sldId id="358" r:id="rId27"/>
    <p:sldId id="361" r:id="rId28"/>
    <p:sldId id="343" r:id="rId29"/>
    <p:sldId id="341" r:id="rId30"/>
    <p:sldId id="353" r:id="rId31"/>
    <p:sldId id="348" r:id="rId32"/>
    <p:sldId id="339" r:id="rId33"/>
    <p:sldId id="349" r:id="rId34"/>
    <p:sldId id="367" r:id="rId35"/>
    <p:sldId id="351" r:id="rId36"/>
    <p:sldId id="257" r:id="rId37"/>
    <p:sldId id="400" r:id="rId38"/>
    <p:sldId id="399" r:id="rId39"/>
    <p:sldId id="405" r:id="rId40"/>
    <p:sldId id="40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7" autoAdjust="0"/>
    <p:restoredTop sz="94662" autoAdjust="0"/>
  </p:normalViewPr>
  <p:slideViewPr>
    <p:cSldViewPr snapToGrid="0">
      <p:cViewPr varScale="1">
        <p:scale>
          <a:sx n="56" d="100"/>
          <a:sy n="56" d="100"/>
        </p:scale>
        <p:origin x="23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30E85-068A-4DEB-BEAC-C41A3789B920}" type="datetimeFigureOut">
              <a:rPr lang="en-US" smtClean="0"/>
              <a:t>5/13/2021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9DCAA-3E72-4EEC-B315-F9766C08F942}" type="slidenum">
              <a:rPr lang="en-US" smtClean="0"/>
              <a:t>‹#›</a:t>
            </a:fld>
            <a:endParaRPr lang="en-US" dirty="0"/>
          </a:p>
        </p:txBody>
      </p:sp>
    </p:spTree>
    <p:extLst>
      <p:ext uri="{BB962C8B-B14F-4D97-AF65-F5344CB8AC3E}">
        <p14:creationId xmlns:p14="http://schemas.microsoft.com/office/powerpoint/2010/main" val="122771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9DCAA-3E72-4EEC-B315-F9766C08F942}" type="slidenum">
              <a:rPr lang="en-US" smtClean="0"/>
              <a:t>29</a:t>
            </a:fld>
            <a:endParaRPr lang="en-US" dirty="0"/>
          </a:p>
        </p:txBody>
      </p:sp>
    </p:spTree>
    <p:extLst>
      <p:ext uri="{BB962C8B-B14F-4D97-AF65-F5344CB8AC3E}">
        <p14:creationId xmlns:p14="http://schemas.microsoft.com/office/powerpoint/2010/main" val="290797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3191125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206448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359536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87406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1601514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196043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392597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4135980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1572174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9" y="6356354"/>
            <a:ext cx="2018923" cy="365125"/>
          </a:xfrm>
        </p:spPr>
        <p:txBody>
          <a:bodyPr/>
          <a:lstStyle/>
          <a:p>
            <a:r>
              <a:rPr lang="en-US" dirty="0"/>
              <a:t>January 28, 2021</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272549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lvl1pPr>
              <a:defRPr/>
            </a:lvl1pPr>
          </a:lstStyle>
          <a:p>
            <a:r>
              <a:rPr lang="en-US" dirty="0"/>
              <a:t>February 11, 2021</a:t>
            </a:r>
          </a:p>
          <a:p>
            <a:endParaRPr lang="en-US" dirty="0"/>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680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498679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340811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811178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28, 2021</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768152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28, 2021</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870400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28, 2021</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92622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777873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846152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91696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32449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253195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227669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253456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306835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33614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3699700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ED5F0-4C15-4CF6-B5FC-1ABF049E15F4}" type="datetimeFigureOut">
              <a:rPr lang="en-US" smtClean="0"/>
              <a:t>5/13/2021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1994DD-7D5A-4DF9-9F70-3E800EF10D61}" type="slidenum">
              <a:rPr lang="en-US" smtClean="0"/>
              <a:t>‹#›</a:t>
            </a:fld>
            <a:endParaRPr lang="en-US" dirty="0"/>
          </a:p>
        </p:txBody>
      </p:sp>
    </p:spTree>
    <p:extLst>
      <p:ext uri="{BB962C8B-B14F-4D97-AF65-F5344CB8AC3E}">
        <p14:creationId xmlns:p14="http://schemas.microsoft.com/office/powerpoint/2010/main" val="423009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E9ED5F0-4C15-4CF6-B5FC-1ABF049E15F4}" type="datetimeFigureOut">
              <a:rPr lang="en-US" smtClean="0"/>
              <a:t>5/13/2021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1994DD-7D5A-4DF9-9F70-3E800EF10D61}" type="slidenum">
              <a:rPr lang="en-US" smtClean="0"/>
              <a:t>‹#›</a:t>
            </a:fld>
            <a:endParaRPr lang="en-US" dirty="0"/>
          </a:p>
        </p:txBody>
      </p:sp>
    </p:spTree>
    <p:extLst>
      <p:ext uri="{BB962C8B-B14F-4D97-AF65-F5344CB8AC3E}">
        <p14:creationId xmlns:p14="http://schemas.microsoft.com/office/powerpoint/2010/main" val="2581514686"/>
      </p:ext>
    </p:extLst>
  </p:cSld>
  <p:clrMap bg1="dk1" tx1="lt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January 28, 2021</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296983675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rchives.ncdcr.gov/search-doc"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statearchivists.org/programs/cosa-webinar-series/" TargetMode="Externa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www.statearchivists.org/" TargetMode="External"/><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hyperlink" Target="https://www.youtube.com/user/StateArchivists/" TargetMode="External"/><Relationship Id="rId5" Type="http://schemas.openxmlformats.org/officeDocument/2006/relationships/hyperlink" Target="http://www.facebook.com/CouncilOfStateArchivists" TargetMode="External"/><Relationship Id="rId4" Type="http://schemas.openxmlformats.org/officeDocument/2006/relationships/hyperlink" Target="https://www.statearchivists.org/resource-cente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660042" y="2767105"/>
            <a:ext cx="2880828" cy="3071907"/>
          </a:xfrm>
        </p:spPr>
        <p:txBody>
          <a:bodyPr anchor="t">
            <a:normAutofit/>
          </a:bodyPr>
          <a:lstStyle/>
          <a:p>
            <a:pPr algn="l"/>
            <a:br>
              <a:rPr lang="en-US" sz="3100" b="1" dirty="0">
                <a:solidFill>
                  <a:srgbClr val="FFFFFF"/>
                </a:solidFill>
              </a:rPr>
            </a:br>
            <a:r>
              <a:rPr lang="en-US" sz="3100" b="1" dirty="0" err="1">
                <a:solidFill>
                  <a:srgbClr val="FFFFFF"/>
                </a:solidFill>
              </a:rPr>
              <a:t>CoSA</a:t>
            </a:r>
            <a:br>
              <a:rPr lang="en-US" sz="3100" b="1" dirty="0">
                <a:solidFill>
                  <a:srgbClr val="FFFFFF"/>
                </a:solidFill>
              </a:rPr>
            </a:br>
            <a:r>
              <a:rPr lang="en-US" sz="3100" b="1" dirty="0">
                <a:solidFill>
                  <a:srgbClr val="FFFFFF"/>
                </a:solidFill>
              </a:rPr>
              <a:t>Shop Talk Webinar</a:t>
            </a: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660041" y="806824"/>
            <a:ext cx="2919739" cy="1494117"/>
          </a:xfrm>
        </p:spPr>
        <p:txBody>
          <a:bodyPr anchor="b">
            <a:normAutofit/>
          </a:bodyPr>
          <a:lstStyle/>
          <a:p>
            <a:pPr algn="l">
              <a:spcBef>
                <a:spcPts val="0"/>
              </a:spcBef>
              <a:spcAft>
                <a:spcPts val="600"/>
              </a:spcAft>
            </a:pPr>
            <a:endParaRPr lang="en-US" sz="2000" b="1" dirty="0">
              <a:solidFill>
                <a:srgbClr val="FFFFFF"/>
              </a:solidFill>
              <a:effectLst>
                <a:outerShdw blurRad="38100" dist="38100" dir="2700000" algn="tl">
                  <a:srgbClr val="000000">
                    <a:alpha val="43137"/>
                  </a:srgbClr>
                </a:outerShdw>
              </a:effectLst>
            </a:endParaRPr>
          </a:p>
          <a:p>
            <a:pPr algn="l">
              <a:spcBef>
                <a:spcPts val="0"/>
              </a:spcBef>
              <a:spcAft>
                <a:spcPts val="600"/>
              </a:spcAft>
            </a:pPr>
            <a:r>
              <a:rPr lang="en-US" sz="2000" b="1" dirty="0">
                <a:solidFill>
                  <a:srgbClr val="FFFFFF"/>
                </a:solidFill>
              </a:rPr>
              <a:t>May 13, 2021</a:t>
            </a:r>
          </a:p>
          <a:p>
            <a:pPr algn="l">
              <a:spcBef>
                <a:spcPts val="0"/>
              </a:spcBef>
              <a:spcAft>
                <a:spcPts val="600"/>
              </a:spcAft>
            </a:pPr>
            <a:r>
              <a:rPr lang="nl-NL" sz="2000" b="1" dirty="0">
                <a:solidFill>
                  <a:srgbClr val="FFFFFF"/>
                </a:solidFill>
              </a:rPr>
              <a:t>3 pm Eastern</a:t>
            </a:r>
            <a:endParaRPr lang="en-US" sz="2000" b="1" dirty="0">
              <a:solidFill>
                <a:srgbClr val="FFFFFF"/>
              </a:solidFill>
            </a:endParaRPr>
          </a:p>
        </p:txBody>
      </p: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4346678" y="361030"/>
            <a:ext cx="7225748" cy="1318697"/>
          </a:xfrm>
          <a:prstGeom prst="rect">
            <a:avLst/>
          </a:prstGeom>
          <a:noFill/>
        </p:spPr>
      </p:pic>
      <p:sp>
        <p:nvSpPr>
          <p:cNvPr id="11" name="TextBox 10">
            <a:extLst>
              <a:ext uri="{FF2B5EF4-FFF2-40B4-BE49-F238E27FC236}">
                <a16:creationId xmlns:a16="http://schemas.microsoft.com/office/drawing/2014/main" id="{EBF33DA2-76E7-4F2D-A6A7-6D55EC70CCB8}"/>
              </a:ext>
            </a:extLst>
          </p:cNvPr>
          <p:cNvSpPr txBox="1"/>
          <p:nvPr/>
        </p:nvSpPr>
        <p:spPr>
          <a:xfrm rot="10800000" flipV="1">
            <a:off x="4601047" y="6235359"/>
            <a:ext cx="5879921"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Disclaimer:  This webinar is being recorded and will be available for viewing on the CoSA website.</a:t>
            </a:r>
          </a:p>
        </p:txBody>
      </p:sp>
      <p:sp>
        <p:nvSpPr>
          <p:cNvPr id="7" name="TextBox 6">
            <a:extLst>
              <a:ext uri="{FF2B5EF4-FFF2-40B4-BE49-F238E27FC236}">
                <a16:creationId xmlns:a16="http://schemas.microsoft.com/office/drawing/2014/main" id="{E593FB79-E0F6-4F33-86F9-59E59A640B38}"/>
              </a:ext>
            </a:extLst>
          </p:cNvPr>
          <p:cNvSpPr txBox="1"/>
          <p:nvPr/>
        </p:nvSpPr>
        <p:spPr>
          <a:xfrm>
            <a:off x="4974086" y="4156054"/>
            <a:ext cx="676071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APPX Shop Talk Webinar:</a:t>
            </a:r>
            <a:b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Managing Archival Holdings with AXAEM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Bibliographic Record Hierarchy</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613" y="1224116"/>
            <a:ext cx="6419299" cy="5273998"/>
          </a:xfrm>
          <a:prstGeom prst="rect">
            <a:avLst/>
          </a:prstGeom>
        </p:spPr>
      </p:pic>
    </p:spTree>
    <p:extLst>
      <p:ext uri="{BB962C8B-B14F-4D97-AF65-F5344CB8AC3E}">
        <p14:creationId xmlns:p14="http://schemas.microsoft.com/office/powerpoint/2010/main" val="2215562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Bibliographic Record Detail</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6429" y="1298075"/>
            <a:ext cx="6427390" cy="5280647"/>
          </a:xfrm>
          <a:prstGeom prst="rect">
            <a:avLst/>
          </a:prstGeom>
        </p:spPr>
      </p:pic>
    </p:spTree>
    <p:extLst>
      <p:ext uri="{BB962C8B-B14F-4D97-AF65-F5344CB8AC3E}">
        <p14:creationId xmlns:p14="http://schemas.microsoft.com/office/powerpoint/2010/main" val="337717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Hierarchical Record Creator</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705" y="1330443"/>
            <a:ext cx="6395022" cy="5254054"/>
          </a:xfrm>
          <a:prstGeom prst="rect">
            <a:avLst/>
          </a:prstGeom>
        </p:spPr>
      </p:pic>
    </p:spTree>
    <p:extLst>
      <p:ext uri="{BB962C8B-B14F-4D97-AF65-F5344CB8AC3E}">
        <p14:creationId xmlns:p14="http://schemas.microsoft.com/office/powerpoint/2010/main" val="359167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sz="3200" dirty="0"/>
              <a:t>Subseries Linked to Associated Containers</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337" y="1306167"/>
            <a:ext cx="6427390" cy="5280647"/>
          </a:xfrm>
          <a:prstGeom prst="rect">
            <a:avLst/>
          </a:prstGeom>
        </p:spPr>
      </p:pic>
    </p:spTree>
    <p:extLst>
      <p:ext uri="{BB962C8B-B14F-4D97-AF65-F5344CB8AC3E}">
        <p14:creationId xmlns:p14="http://schemas.microsoft.com/office/powerpoint/2010/main" val="3493125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Online Searchable Catalog</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pPr lvl="0"/>
            <a:r>
              <a:rPr lang="en-US" dirty="0"/>
              <a:t>Web Search of archival holdings</a:t>
            </a:r>
          </a:p>
          <a:p>
            <a:pPr lvl="1"/>
            <a:r>
              <a:rPr lang="en-US" dirty="0"/>
              <a:t>Keyword search of all descriptive fields (Solr search engine)</a:t>
            </a:r>
          </a:p>
          <a:p>
            <a:pPr lvl="1"/>
            <a:r>
              <a:rPr lang="en-US" dirty="0"/>
              <a:t>Filtering by facets</a:t>
            </a:r>
          </a:p>
          <a:p>
            <a:pPr lvl="1"/>
            <a:r>
              <a:rPr lang="en-US" dirty="0"/>
              <a:t>Filtering by specific field values</a:t>
            </a:r>
          </a:p>
          <a:p>
            <a:pPr lvl="1"/>
            <a:r>
              <a:rPr lang="en-US" dirty="0"/>
              <a:t>Drill down from summary to detailed information</a:t>
            </a:r>
          </a:p>
          <a:p>
            <a:pPr lvl="1"/>
            <a:r>
              <a:rPr lang="en-US" dirty="0"/>
              <a:t>Link to view related Finding Aid</a:t>
            </a:r>
          </a:p>
          <a:p>
            <a:pPr lvl="1"/>
            <a:r>
              <a:rPr lang="en-US" dirty="0"/>
              <a:t>Try out NC Archives Online Catalog</a:t>
            </a:r>
            <a:br>
              <a:rPr lang="en-US" dirty="0"/>
            </a:br>
            <a:r>
              <a:rPr lang="en-US" dirty="0">
                <a:hlinkClick r:id="rId2"/>
              </a:rPr>
              <a:t>https://archives.ncdcr.gov/search-doc</a:t>
            </a:r>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1169608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sz="3200" dirty="0"/>
              <a:t>Online Searchable Catalog</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8" name="Picture 7">
            <a:extLst>
              <a:ext uri="{FF2B5EF4-FFF2-40B4-BE49-F238E27FC236}">
                <a16:creationId xmlns:a16="http://schemas.microsoft.com/office/drawing/2014/main" id="{2C7CD15E-87D9-41C4-B570-325AA6AC1F2D}"/>
              </a:ext>
            </a:extLst>
          </p:cNvPr>
          <p:cNvPicPr>
            <a:picLocks noChangeAspect="1"/>
          </p:cNvPicPr>
          <p:nvPr/>
        </p:nvPicPr>
        <p:blipFill>
          <a:blip r:embed="rId4"/>
          <a:stretch>
            <a:fillRect/>
          </a:stretch>
        </p:blipFill>
        <p:spPr>
          <a:xfrm>
            <a:off x="751220" y="1224116"/>
            <a:ext cx="6287755" cy="5479104"/>
          </a:xfrm>
          <a:prstGeom prst="rect">
            <a:avLst/>
          </a:prstGeom>
        </p:spPr>
      </p:pic>
    </p:spTree>
    <p:extLst>
      <p:ext uri="{BB962C8B-B14F-4D97-AF65-F5344CB8AC3E}">
        <p14:creationId xmlns:p14="http://schemas.microsoft.com/office/powerpoint/2010/main" val="3610807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sz="3600" dirty="0"/>
              <a:t>Finding Aids Creation &amp; Management</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r>
              <a:rPr lang="en-US" dirty="0"/>
              <a:t>Published on Demand after revisions</a:t>
            </a:r>
          </a:p>
          <a:p>
            <a:r>
              <a:rPr lang="en-US" dirty="0"/>
              <a:t>Create EAD XML file  </a:t>
            </a:r>
          </a:p>
          <a:p>
            <a:r>
              <a:rPr lang="en-US" dirty="0"/>
              <a:t>Create HTML Finding Aid  from EAD XML using xslt and Saxon</a:t>
            </a:r>
          </a:p>
          <a:p>
            <a:r>
              <a:rPr lang="en-US" dirty="0"/>
              <a:t>Preview HTML and XML before publishing to website</a:t>
            </a:r>
          </a:p>
          <a:p>
            <a:r>
              <a:rPr lang="en-US" dirty="0"/>
              <a:t>Support for multiple Finding Aid formats</a:t>
            </a:r>
          </a:p>
          <a:p>
            <a:r>
              <a:rPr lang="en-US" dirty="0"/>
              <a:t>Publish HTML/XML to website</a:t>
            </a:r>
          </a:p>
          <a:p>
            <a:r>
              <a:rPr lang="en-US" dirty="0"/>
              <a:t>History of each published revision of Finding Aid</a:t>
            </a:r>
          </a:p>
          <a:p>
            <a:r>
              <a:rPr lang="en-US" dirty="0"/>
              <a:t>Option to revert to previously published finding aid</a:t>
            </a:r>
          </a:p>
          <a:p>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320733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sz="3200" dirty="0"/>
              <a:t>Online Published Finding Aid</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4" name="Picture 3">
            <a:extLst>
              <a:ext uri="{FF2B5EF4-FFF2-40B4-BE49-F238E27FC236}">
                <a16:creationId xmlns:a16="http://schemas.microsoft.com/office/drawing/2014/main" id="{51212D56-213F-4AFB-A59F-2010D1357A0F}"/>
              </a:ext>
            </a:extLst>
          </p:cNvPr>
          <p:cNvPicPr>
            <a:picLocks noChangeAspect="1"/>
          </p:cNvPicPr>
          <p:nvPr/>
        </p:nvPicPr>
        <p:blipFill>
          <a:blip r:embed="rId4"/>
          <a:stretch>
            <a:fillRect/>
          </a:stretch>
        </p:blipFill>
        <p:spPr>
          <a:xfrm>
            <a:off x="777721" y="1166966"/>
            <a:ext cx="6327930" cy="5524572"/>
          </a:xfrm>
          <a:prstGeom prst="rect">
            <a:avLst/>
          </a:prstGeom>
        </p:spPr>
      </p:pic>
    </p:spTree>
    <p:extLst>
      <p:ext uri="{BB962C8B-B14F-4D97-AF65-F5344CB8AC3E}">
        <p14:creationId xmlns:p14="http://schemas.microsoft.com/office/powerpoint/2010/main" val="782167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Processing of Records</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pPr lvl="0"/>
            <a:r>
              <a:rPr lang="en-US" dirty="0"/>
              <a:t>Processing of records</a:t>
            </a:r>
          </a:p>
          <a:p>
            <a:pPr lvl="1"/>
            <a:r>
              <a:rPr lang="en-US" dirty="0"/>
              <a:t>Tag Containers with pending tasks (rebox, flatten, clean, label, etc.)</a:t>
            </a:r>
          </a:p>
          <a:p>
            <a:pPr lvl="1"/>
            <a:r>
              <a:rPr lang="en-US" dirty="0"/>
              <a:t>User definable processing tasks</a:t>
            </a:r>
          </a:p>
          <a:p>
            <a:pPr lvl="1"/>
            <a:r>
              <a:rPr lang="en-US" dirty="0"/>
              <a:t>Container search by pending tasks</a:t>
            </a:r>
          </a:p>
          <a:p>
            <a:pPr lvl="1"/>
            <a:r>
              <a:rPr lang="en-US" dirty="0"/>
              <a:t>Create workorders to manage processing tasks</a:t>
            </a:r>
          </a:p>
          <a:p>
            <a:pPr lvl="1"/>
            <a:r>
              <a:rPr lang="en-US" dirty="0"/>
              <a:t>Split/Merge containers</a:t>
            </a:r>
          </a:p>
          <a:p>
            <a:pPr lvl="1"/>
            <a:r>
              <a:rPr lang="en-US" dirty="0"/>
              <a:t>History of tasks by container</a:t>
            </a:r>
          </a:p>
          <a:p>
            <a:pPr lvl="2"/>
            <a:r>
              <a:rPr lang="en-US" dirty="0"/>
              <a:t>Status, Scheduled, Started, Completed, Assigned To, Notes</a:t>
            </a:r>
          </a:p>
          <a:p>
            <a:pPr lvl="1"/>
            <a:r>
              <a:rPr lang="en-US" dirty="0"/>
              <a:t>Monthly, Quarterly, Annual processing metrics</a:t>
            </a:r>
          </a:p>
          <a:p>
            <a:pPr lvl="1"/>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1861246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Container Processing Task</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6429" y="1298075"/>
            <a:ext cx="6168445" cy="5067902"/>
          </a:xfrm>
          <a:prstGeom prst="rect">
            <a:avLst/>
          </a:prstGeom>
        </p:spPr>
      </p:pic>
    </p:spTree>
    <p:extLst>
      <p:ext uri="{BB962C8B-B14F-4D97-AF65-F5344CB8AC3E}">
        <p14:creationId xmlns:p14="http://schemas.microsoft.com/office/powerpoint/2010/main" val="10300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418454" y="1976414"/>
            <a:ext cx="10736112" cy="3054995"/>
          </a:xfrm>
        </p:spPr>
        <p:txBody>
          <a:bodyPr anchor="ctr">
            <a:normAutofit/>
          </a:bodyPr>
          <a:lstStyle/>
          <a:p>
            <a:pPr marL="0" indent="0">
              <a:buNone/>
            </a:pPr>
            <a:endParaRPr lang="en-US" b="0" dirty="0"/>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Welcome</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lang="en-US" sz="2300" dirty="0">
                <a:solidFill>
                  <a:srgbClr val="1F497D"/>
                </a:solidFill>
                <a:latin typeface="Arial"/>
              </a:rPr>
              <a:t>Presentations from APPX </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Q and A</a:t>
            </a:r>
          </a:p>
          <a:p>
            <a:pPr marL="257175" marR="0" lvl="0" indent="-257175" algn="l" defTabSz="685800" rtl="0" eaLnBrk="1" fontAlgn="auto" latinLnBrk="0" hangingPunct="1">
              <a:lnSpc>
                <a:spcPct val="100000"/>
              </a:lnSpc>
              <a:spcBef>
                <a:spcPct val="20000"/>
              </a:spcBef>
              <a:spcAft>
                <a:spcPts val="45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1F497D"/>
                </a:solidFill>
                <a:effectLst/>
                <a:uLnTx/>
                <a:uFillTx/>
                <a:latin typeface="Arial"/>
                <a:ea typeface="+mn-ea"/>
                <a:cs typeface="+mn-cs"/>
              </a:rPr>
              <a:t>Announcements</a:t>
            </a:r>
          </a:p>
          <a:p>
            <a:pPr marL="342891" indent="-342891"/>
            <a:endParaRPr lang="en-US" dirty="0"/>
          </a:p>
          <a:p>
            <a:endParaRPr lang="en-US" sz="20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May 13, 2021</a:t>
            </a:r>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Tree>
    <p:extLst>
      <p:ext uri="{BB962C8B-B14F-4D97-AF65-F5344CB8AC3E}">
        <p14:creationId xmlns:p14="http://schemas.microsoft.com/office/powerpoint/2010/main" val="310368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Archives Inventory Management	</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r>
              <a:rPr lang="en-US" dirty="0"/>
              <a:t>Accessioning of records</a:t>
            </a:r>
          </a:p>
          <a:p>
            <a:r>
              <a:rPr lang="en-US" dirty="0"/>
              <a:t>Deaccessioning of records</a:t>
            </a:r>
          </a:p>
          <a:p>
            <a:r>
              <a:rPr lang="en-US" dirty="0"/>
              <a:t>Hierarchical Container Management</a:t>
            </a:r>
          </a:p>
          <a:p>
            <a:r>
              <a:rPr lang="en-US" dirty="0"/>
              <a:t>Space Management</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861435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Accessions</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pPr marL="400050"/>
            <a:r>
              <a:rPr lang="en-US" dirty="0"/>
              <a:t>Historical record of all records accessioned</a:t>
            </a:r>
          </a:p>
          <a:p>
            <a:pPr marL="400050"/>
            <a:r>
              <a:rPr lang="en-US" dirty="0"/>
              <a:t>Accession Sources</a:t>
            </a:r>
          </a:p>
          <a:p>
            <a:pPr marL="800100" lvl="1"/>
            <a:r>
              <a:rPr lang="en-US" dirty="0"/>
              <a:t>Automatically created when records transferred from Records Center</a:t>
            </a:r>
          </a:p>
          <a:p>
            <a:pPr marL="800100" lvl="1"/>
            <a:r>
              <a:rPr lang="en-US" dirty="0"/>
              <a:t>Automatically created by Microfilm Workorders</a:t>
            </a:r>
          </a:p>
          <a:p>
            <a:pPr marL="800100" lvl="1"/>
            <a:r>
              <a:rPr lang="en-US" dirty="0"/>
              <a:t>Manual entry of records transferred directly from Agencies </a:t>
            </a:r>
          </a:p>
          <a:p>
            <a:pPr marL="800100" lvl="1"/>
            <a:r>
              <a:rPr lang="en-US" dirty="0"/>
              <a:t>Manual entry of records received from donors</a:t>
            </a:r>
          </a:p>
          <a:p>
            <a:pPr marL="400050"/>
            <a:r>
              <a:rPr lang="en-US" dirty="0"/>
              <a:t>Creates container records</a:t>
            </a:r>
          </a:p>
          <a:p>
            <a:pPr marL="400050"/>
            <a:r>
              <a:rPr lang="en-US" dirty="0"/>
              <a:t>Calculates extents</a:t>
            </a:r>
          </a:p>
          <a:p>
            <a:pPr marL="400050"/>
            <a:endParaRPr lang="en-US" dirty="0"/>
          </a:p>
          <a:p>
            <a:pPr marL="800100" lvl="1"/>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03161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Accession Entry</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0245" y="1338535"/>
            <a:ext cx="6338378" cy="5207516"/>
          </a:xfrm>
          <a:prstGeom prst="rect">
            <a:avLst/>
          </a:prstGeom>
        </p:spPr>
      </p:pic>
    </p:spTree>
    <p:extLst>
      <p:ext uri="{BB962C8B-B14F-4D97-AF65-F5344CB8AC3E}">
        <p14:creationId xmlns:p14="http://schemas.microsoft.com/office/powerpoint/2010/main" val="2270323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Accession Extents Summary</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0244" y="1346627"/>
            <a:ext cx="6225091" cy="5114441"/>
          </a:xfrm>
          <a:prstGeom prst="rect">
            <a:avLst/>
          </a:prstGeom>
        </p:spPr>
      </p:pic>
    </p:spTree>
    <p:extLst>
      <p:ext uri="{BB962C8B-B14F-4D97-AF65-F5344CB8AC3E}">
        <p14:creationId xmlns:p14="http://schemas.microsoft.com/office/powerpoint/2010/main" val="340037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Deaccessions</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pPr marL="400050"/>
            <a:r>
              <a:rPr lang="en-US" dirty="0"/>
              <a:t>Deaccessions</a:t>
            </a:r>
          </a:p>
          <a:p>
            <a:pPr marL="800100" lvl="1"/>
            <a:r>
              <a:rPr lang="en-US" dirty="0"/>
              <a:t>Deaccession Approval Workflow</a:t>
            </a:r>
          </a:p>
          <a:p>
            <a:pPr marL="800100" lvl="1"/>
            <a:r>
              <a:rPr lang="en-US" dirty="0"/>
              <a:t>Select Containers By Series, Agency, Accession ID</a:t>
            </a:r>
          </a:p>
          <a:p>
            <a:pPr marL="800100" lvl="1"/>
            <a:r>
              <a:rPr lang="en-US" dirty="0"/>
              <a:t>Container Pull Report</a:t>
            </a:r>
          </a:p>
          <a:p>
            <a:pPr marL="800100" lvl="1"/>
            <a:endParaRPr lang="en-US" dirty="0"/>
          </a:p>
          <a:p>
            <a:pPr marL="800100" lvl="1"/>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381157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Deaccession Entry</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11" name="Picture 10">
            <a:extLst>
              <a:ext uri="{FF2B5EF4-FFF2-40B4-BE49-F238E27FC236}">
                <a16:creationId xmlns:a16="http://schemas.microsoft.com/office/drawing/2014/main" id="{88EA6D56-A759-40DF-B372-DFA2CE852539}"/>
              </a:ext>
            </a:extLst>
          </p:cNvPr>
          <p:cNvPicPr>
            <a:picLocks noChangeAspect="1"/>
          </p:cNvPicPr>
          <p:nvPr/>
        </p:nvPicPr>
        <p:blipFill>
          <a:blip r:embed="rId4"/>
          <a:stretch>
            <a:fillRect/>
          </a:stretch>
        </p:blipFill>
        <p:spPr>
          <a:xfrm>
            <a:off x="785843" y="1224116"/>
            <a:ext cx="6346477" cy="5210849"/>
          </a:xfrm>
          <a:prstGeom prst="rect">
            <a:avLst/>
          </a:prstGeom>
        </p:spPr>
      </p:pic>
    </p:spTree>
    <p:extLst>
      <p:ext uri="{BB962C8B-B14F-4D97-AF65-F5344CB8AC3E}">
        <p14:creationId xmlns:p14="http://schemas.microsoft.com/office/powerpoint/2010/main" val="1196749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sz="3600" dirty="0"/>
              <a:t>Hierarchical Container Management</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r>
              <a:rPr lang="en-US" dirty="0"/>
              <a:t>Hierarchical Container Management</a:t>
            </a:r>
          </a:p>
          <a:p>
            <a:pPr lvl="1"/>
            <a:r>
              <a:rPr lang="en-US" dirty="0"/>
              <a:t>Containers within Containers</a:t>
            </a:r>
          </a:p>
          <a:p>
            <a:pPr lvl="1"/>
            <a:r>
              <a:rPr lang="en-US" dirty="0"/>
              <a:t>User Defined Container Types with extents</a:t>
            </a:r>
          </a:p>
          <a:p>
            <a:pPr lvl="1"/>
            <a:r>
              <a:rPr lang="en-US" dirty="0"/>
              <a:t>User Defined Format Types</a:t>
            </a:r>
          </a:p>
          <a:p>
            <a:pPr lvl="1"/>
            <a:r>
              <a:rPr lang="en-US" dirty="0"/>
              <a:t>Multiple Container IDs</a:t>
            </a:r>
          </a:p>
          <a:p>
            <a:pPr lvl="1"/>
            <a:r>
              <a:rPr lang="en-US" dirty="0"/>
              <a:t>Container description, date range, arrangement, restrictions, and notes</a:t>
            </a:r>
          </a:p>
          <a:p>
            <a:pPr lvl="1"/>
            <a:r>
              <a:rPr lang="en-US" dirty="0"/>
              <a:t>Multiple Label Types and Formats</a:t>
            </a:r>
          </a:p>
          <a:p>
            <a:pPr lvl="1"/>
            <a:r>
              <a:rPr lang="en-US" dirty="0"/>
              <a:t>Barcode support</a:t>
            </a:r>
          </a:p>
          <a:p>
            <a:pPr lvl="1"/>
            <a:r>
              <a:rPr lang="en-US" dirty="0"/>
              <a:t>Container Tracking and Checkout History</a:t>
            </a:r>
          </a:p>
          <a:p>
            <a:pPr lvl="1"/>
            <a:r>
              <a:rPr lang="en-US" dirty="0"/>
              <a:t>Fully integrated with links to related Series, Schedule, Records Center Transfer, Accession, Deaccession, Microfilm Workorder</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881735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Hierarchical Containers</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6429" y="1322352"/>
            <a:ext cx="6322194" cy="5194220"/>
          </a:xfrm>
          <a:prstGeom prst="rect">
            <a:avLst/>
          </a:prstGeom>
        </p:spPr>
      </p:pic>
    </p:spTree>
    <p:extLst>
      <p:ext uri="{BB962C8B-B14F-4D97-AF65-F5344CB8AC3E}">
        <p14:creationId xmlns:p14="http://schemas.microsoft.com/office/powerpoint/2010/main" val="82444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Container Detail</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337" y="1407998"/>
            <a:ext cx="6233182" cy="5121089"/>
          </a:xfrm>
          <a:prstGeom prst="rect">
            <a:avLst/>
          </a:prstGeom>
        </p:spPr>
      </p:pic>
    </p:spTree>
    <p:extLst>
      <p:ext uri="{BB962C8B-B14F-4D97-AF65-F5344CB8AC3E}">
        <p14:creationId xmlns:p14="http://schemas.microsoft.com/office/powerpoint/2010/main" val="1716493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Container Detail (Microfilm)</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4521" y="1338535"/>
            <a:ext cx="6338378" cy="5207516"/>
          </a:xfrm>
          <a:prstGeom prst="rect">
            <a:avLst/>
          </a:prstGeom>
        </p:spPr>
      </p:pic>
    </p:spTree>
    <p:extLst>
      <p:ext uri="{BB962C8B-B14F-4D97-AF65-F5344CB8AC3E}">
        <p14:creationId xmlns:p14="http://schemas.microsoft.com/office/powerpoint/2010/main" val="152965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May 13, 2021</a:t>
            </a:r>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Presenters</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412163" y="1760548"/>
            <a:ext cx="10736112" cy="2405086"/>
          </a:xfrm>
        </p:spPr>
        <p:txBody>
          <a:bodyPr anchor="ctr">
            <a:normAutofit/>
          </a:bodyPr>
          <a:lstStyle/>
          <a:p>
            <a:pPr marL="0" indent="0">
              <a:buNone/>
            </a:pPr>
            <a:endParaRPr lang="en-US" b="0" dirty="0"/>
          </a:p>
          <a:p>
            <a:pPr marL="0" indent="0">
              <a:buNone/>
            </a:pPr>
            <a:endParaRPr lang="en-US" sz="4000" dirty="0"/>
          </a:p>
          <a:p>
            <a:pPr marL="342891" indent="-342891"/>
            <a:endParaRPr lang="en-US" dirty="0"/>
          </a:p>
          <a:p>
            <a:endParaRPr lang="en-US" sz="2000"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
        <p:nvSpPr>
          <p:cNvPr id="13" name="TextBox 12">
            <a:extLst>
              <a:ext uri="{FF2B5EF4-FFF2-40B4-BE49-F238E27FC236}">
                <a16:creationId xmlns:a16="http://schemas.microsoft.com/office/drawing/2014/main" id="{01BDEF4B-E001-487E-AAA2-34CB54B64E92}"/>
              </a:ext>
            </a:extLst>
          </p:cNvPr>
          <p:cNvSpPr txBox="1"/>
          <p:nvPr/>
        </p:nvSpPr>
        <p:spPr>
          <a:xfrm>
            <a:off x="1043725" y="2101704"/>
            <a:ext cx="9573475"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APPX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Selvage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Steve Frizzell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5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Container Types</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455" y="1224116"/>
            <a:ext cx="6265799" cy="5239334"/>
          </a:xfrm>
          <a:prstGeom prst="rect">
            <a:avLst/>
          </a:prstGeom>
        </p:spPr>
      </p:pic>
    </p:spTree>
    <p:extLst>
      <p:ext uri="{BB962C8B-B14F-4D97-AF65-F5344CB8AC3E}">
        <p14:creationId xmlns:p14="http://schemas.microsoft.com/office/powerpoint/2010/main" val="1729195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Record Formats</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455" y="1246369"/>
            <a:ext cx="6217248" cy="5198736"/>
          </a:xfrm>
          <a:prstGeom prst="rect">
            <a:avLst/>
          </a:prstGeom>
        </p:spPr>
      </p:pic>
    </p:spTree>
    <p:extLst>
      <p:ext uri="{BB962C8B-B14F-4D97-AF65-F5344CB8AC3E}">
        <p14:creationId xmlns:p14="http://schemas.microsoft.com/office/powerpoint/2010/main" val="31931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Barcode Support</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4520" y="1502006"/>
            <a:ext cx="10107661" cy="3037626"/>
          </a:xfrm>
          <a:prstGeom prst="rect">
            <a:avLst/>
          </a:prstGeom>
        </p:spPr>
      </p:pic>
    </p:spTree>
    <p:extLst>
      <p:ext uri="{BB962C8B-B14F-4D97-AF65-F5344CB8AC3E}">
        <p14:creationId xmlns:p14="http://schemas.microsoft.com/office/powerpoint/2010/main" val="4015693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Space Management</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r>
              <a:rPr lang="en-US" dirty="0"/>
              <a:t>Space Management</a:t>
            </a:r>
          </a:p>
          <a:p>
            <a:pPr lvl="1"/>
            <a:r>
              <a:rPr lang="en-US" dirty="0"/>
              <a:t>Building, Room, Area</a:t>
            </a:r>
          </a:p>
          <a:p>
            <a:pPr lvl="1"/>
            <a:r>
              <a:rPr lang="en-US" dirty="0"/>
              <a:t>Storage Types</a:t>
            </a:r>
          </a:p>
          <a:p>
            <a:pPr lvl="1"/>
            <a:r>
              <a:rPr lang="en-US" dirty="0"/>
              <a:t>Storage Systems</a:t>
            </a:r>
          </a:p>
          <a:p>
            <a:pPr lvl="1"/>
            <a:r>
              <a:rPr lang="en-US" dirty="0"/>
              <a:t>Shelf capacity and arrangement by box type</a:t>
            </a:r>
          </a:p>
          <a:p>
            <a:pPr lvl="1"/>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769632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Available Space Report</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Powered By</a:t>
            </a:r>
          </a:p>
        </p:txBody>
      </p:sp>
      <p:pic>
        <p:nvPicPr>
          <p:cNvPr id="5" name="Picture 4">
            <a:extLst>
              <a:ext uri="{FF2B5EF4-FFF2-40B4-BE49-F238E27FC236}">
                <a16:creationId xmlns:a16="http://schemas.microsoft.com/office/drawing/2014/main" id="{944A3D20-6F06-490E-916B-53CA1C2A2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5967" y="1379520"/>
            <a:ext cx="7228504" cy="5092015"/>
          </a:xfrm>
          <a:prstGeom prst="rect">
            <a:avLst/>
          </a:prstGeom>
        </p:spPr>
      </p:pic>
    </p:spTree>
    <p:extLst>
      <p:ext uri="{BB962C8B-B14F-4D97-AF65-F5344CB8AC3E}">
        <p14:creationId xmlns:p14="http://schemas.microsoft.com/office/powerpoint/2010/main" val="1352175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FA21-CA49-40FA-8356-F112E6BCF2D5}"/>
              </a:ext>
            </a:extLst>
          </p:cNvPr>
          <p:cNvSpPr>
            <a:spLocks noGrp="1"/>
          </p:cNvSpPr>
          <p:nvPr>
            <p:ph type="title"/>
          </p:nvPr>
        </p:nvSpPr>
        <p:spPr>
          <a:xfrm>
            <a:off x="646111" y="452718"/>
            <a:ext cx="9404723" cy="889385"/>
          </a:xfrm>
        </p:spPr>
        <p:txBody>
          <a:bodyPr/>
          <a:lstStyle/>
          <a:p>
            <a:r>
              <a:rPr lang="en-US" dirty="0"/>
              <a:t>APPX Shop Talk Webinar</a:t>
            </a:r>
          </a:p>
        </p:txBody>
      </p:sp>
      <p:sp>
        <p:nvSpPr>
          <p:cNvPr id="4" name="Rectangle 1">
            <a:extLst>
              <a:ext uri="{FF2B5EF4-FFF2-40B4-BE49-F238E27FC236}">
                <a16:creationId xmlns:a16="http://schemas.microsoft.com/office/drawing/2014/main" id="{7731E185-C6FA-4E6F-87D4-B048356878AD}"/>
              </a:ext>
            </a:extLst>
          </p:cNvPr>
          <p:cNvSpPr>
            <a:spLocks noGrp="1" noChangeArrowheads="1"/>
          </p:cNvSpPr>
          <p:nvPr>
            <p:ph idx="1"/>
          </p:nvPr>
        </p:nvSpPr>
        <p:spPr bwMode="auto">
          <a:xfrm>
            <a:off x="1081149" y="2417568"/>
            <a:ext cx="9766249" cy="292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For Additional Information About AXAEM:</a:t>
            </a:r>
          </a:p>
          <a:p>
            <a:pPr lvl="1" defTabSz="914400" eaLnBrk="0" fontAlgn="base" hangingPunct="0">
              <a:lnSpc>
                <a:spcPct val="150000"/>
              </a:lnSpc>
              <a:spcBef>
                <a:spcPct val="0"/>
              </a:spcBef>
              <a:spcAft>
                <a:spcPts val="1200"/>
              </a:spcAft>
              <a:buClrTx/>
              <a:buSzTx/>
              <a:buFont typeface="Arial" panose="020B0604020202020204" pitchFamily="34" charset="0"/>
              <a:buChar char="•"/>
            </a:pPr>
            <a:r>
              <a:rPr kumimoji="0" lang="en-US" altLang="en-US" sz="2600" b="0" i="0" u="none" strike="noStrike" cap="none" normalizeH="0" baseline="0" dirty="0">
                <a:ln>
                  <a:noFill/>
                </a:ln>
                <a:solidFill>
                  <a:schemeClr val="tx1"/>
                </a:solidFill>
                <a:effectLst/>
                <a:latin typeface="Arial" panose="020B0604020202020204" pitchFamily="34" charset="0"/>
              </a:rPr>
              <a:t>Contact John Selvage, President</a:t>
            </a:r>
          </a:p>
          <a:p>
            <a:pPr lvl="1" defTabSz="914400" eaLnBrk="0" fontAlgn="base" hangingPunct="0">
              <a:lnSpc>
                <a:spcPct val="150000"/>
              </a:lnSpc>
              <a:spcBef>
                <a:spcPct val="0"/>
              </a:spcBef>
              <a:spcAft>
                <a:spcPts val="1200"/>
              </a:spcAft>
              <a:buClrTx/>
              <a:buSzTx/>
              <a:buFont typeface="Arial" panose="020B0604020202020204" pitchFamily="34" charset="0"/>
              <a:buChar char="•"/>
            </a:pPr>
            <a:r>
              <a:rPr kumimoji="0" lang="en-US" altLang="en-US" sz="2600" b="0" i="0" u="none" strike="noStrike" cap="none" normalizeH="0" baseline="0" dirty="0">
                <a:ln>
                  <a:noFill/>
                </a:ln>
                <a:solidFill>
                  <a:schemeClr val="tx1"/>
                </a:solidFill>
                <a:effectLst/>
                <a:latin typeface="Arial" panose="020B0604020202020204" pitchFamily="34" charset="0"/>
              </a:rPr>
              <a:t>APPX Software, Inc.</a:t>
            </a:r>
          </a:p>
          <a:p>
            <a:pPr lvl="1" defTabSz="914400" eaLnBrk="0" fontAlgn="base" hangingPunct="0">
              <a:lnSpc>
                <a:spcPct val="150000"/>
              </a:lnSpc>
              <a:spcBef>
                <a:spcPct val="0"/>
              </a:spcBef>
              <a:spcAft>
                <a:spcPts val="1200"/>
              </a:spcAft>
              <a:buClrTx/>
              <a:buSzTx/>
              <a:buFont typeface="Arial" panose="020B0604020202020204" pitchFamily="34" charset="0"/>
              <a:buChar char="•"/>
            </a:pPr>
            <a:r>
              <a:rPr kumimoji="0" lang="en-US" altLang="en-US" sz="2600" b="0" i="0" u="none" strike="noStrike" cap="none" normalizeH="0" baseline="0" dirty="0">
                <a:ln>
                  <a:noFill/>
                </a:ln>
                <a:solidFill>
                  <a:schemeClr val="tx1"/>
                </a:solidFill>
                <a:effectLst/>
                <a:latin typeface="Arial" panose="020B0604020202020204" pitchFamily="34" charset="0"/>
              </a:rPr>
              <a:t>info@axaem.com</a:t>
            </a:r>
          </a:p>
        </p:txBody>
      </p:sp>
      <p:pic>
        <p:nvPicPr>
          <p:cNvPr id="5" name="Picture 2" descr="https://appx.com/sites/default/files/appx-small.png">
            <a:extLst>
              <a:ext uri="{FF2B5EF4-FFF2-40B4-BE49-F238E27FC236}">
                <a16:creationId xmlns:a16="http://schemas.microsoft.com/office/drawing/2014/main" id="{E88FC78D-8503-4401-9D4D-F06388C93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ADCEC0-E961-4C9A-B471-EB460890D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8C066604-904F-4BC8-8ACD-04CFED366791}"/>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2253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C7214B-21F2-43C4-860E-D638DF17F28A}"/>
              </a:ext>
            </a:extLst>
          </p:cNvPr>
          <p:cNvSpPr>
            <a:spLocks noGrp="1"/>
          </p:cNvSpPr>
          <p:nvPr>
            <p:ph type="title"/>
          </p:nvPr>
        </p:nvSpPr>
        <p:spPr>
          <a:xfrm>
            <a:off x="1371602" y="294541"/>
            <a:ext cx="9895951" cy="1033669"/>
          </a:xfrm>
        </p:spPr>
        <p:txBody>
          <a:bodyPr>
            <a:normAutofit/>
          </a:bodyPr>
          <a:lstStyle/>
          <a:p>
            <a:r>
              <a:rPr lang="en-US" sz="4000" dirty="0">
                <a:solidFill>
                  <a:srgbClr val="FFFFFF"/>
                </a:solidFill>
              </a:rPr>
              <a:t>Questions and Comments</a:t>
            </a:r>
          </a:p>
        </p:txBody>
      </p:sp>
      <p:sp>
        <p:nvSpPr>
          <p:cNvPr id="4" name="Footer Placeholder 3">
            <a:extLst>
              <a:ext uri="{FF2B5EF4-FFF2-40B4-BE49-F238E27FC236}">
                <a16:creationId xmlns:a16="http://schemas.microsoft.com/office/drawing/2014/main" id="{CFB84016-59E6-4D64-AAEF-5726D701163F}"/>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May 13, 2021</a:t>
            </a:r>
          </a:p>
        </p:txBody>
      </p:sp>
      <p:pic>
        <p:nvPicPr>
          <p:cNvPr id="11" name="Picture 5">
            <a:extLst>
              <a:ext uri="{FF2B5EF4-FFF2-40B4-BE49-F238E27FC236}">
                <a16:creationId xmlns:a16="http://schemas.microsoft.com/office/drawing/2014/main" id="{A91BDFB8-B9F3-43EB-8C25-97534FA6C335}"/>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090223" y="2459116"/>
            <a:ext cx="2286199" cy="34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A drawing of a face&#10;&#10;Description automatically generated">
            <a:extLst>
              <a:ext uri="{FF2B5EF4-FFF2-40B4-BE49-F238E27FC236}">
                <a16:creationId xmlns:a16="http://schemas.microsoft.com/office/drawing/2014/main" id="{8BA9CF78-9E19-4A6A-87F6-AEEEC962B6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Tree>
    <p:extLst>
      <p:ext uri="{BB962C8B-B14F-4D97-AF65-F5344CB8AC3E}">
        <p14:creationId xmlns:p14="http://schemas.microsoft.com/office/powerpoint/2010/main" val="791112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Upcoming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71599" y="1821876"/>
            <a:ext cx="9760528" cy="3348247"/>
          </a:xfrm>
        </p:spPr>
        <p:txBody>
          <a:bodyPr anchor="ctr">
            <a:normAutofit/>
          </a:bodyPr>
          <a:lstStyle/>
          <a:p>
            <a:pPr marL="342891" marR="0" lvl="0" indent="-342891" algn="l" defTabSz="914377"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May 27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CoSA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Member Webinar – Conscious Editing</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t>	For registration information: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https://www.statearchivists.org/programs/cosa-webinar-series/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891" indent="-342891">
              <a:buFont typeface="Arial"/>
              <a:buChar char="•"/>
            </a:pPr>
            <a:endParaRPr lang="en-US" sz="1800" dirty="0"/>
          </a:p>
          <a:p>
            <a:pPr marL="342891" indent="-342891">
              <a:buFont typeface="Arial"/>
              <a:buChar char="•"/>
            </a:pP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May 13, 2021</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601" y="1821876"/>
            <a:ext cx="9732819" cy="47382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9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Tree>
    <p:extLst>
      <p:ext uri="{BB962C8B-B14F-4D97-AF65-F5344CB8AC3E}">
        <p14:creationId xmlns:p14="http://schemas.microsoft.com/office/powerpoint/2010/main" val="2146998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Contact Us </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601" y="1821876"/>
            <a:ext cx="9732819" cy="43973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9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sp>
        <p:nvSpPr>
          <p:cNvPr id="17" name="Content Placeholder 2">
            <a:extLst>
              <a:ext uri="{FF2B5EF4-FFF2-40B4-BE49-F238E27FC236}">
                <a16:creationId xmlns:a16="http://schemas.microsoft.com/office/drawing/2014/main" id="{10F735B7-2281-48EE-BDC9-29FA8231BED8}"/>
              </a:ext>
            </a:extLst>
          </p:cNvPr>
          <p:cNvSpPr>
            <a:spLocks noGrp="1"/>
          </p:cNvSpPr>
          <p:nvPr>
            <p:ph idx="1"/>
          </p:nvPr>
        </p:nvSpPr>
        <p:spPr>
          <a:xfrm>
            <a:off x="1371602" y="1822452"/>
            <a:ext cx="9759951" cy="4397381"/>
          </a:xfrm>
        </p:spPr>
        <p:txBody>
          <a:bodyPr>
            <a:normAutofit fontScale="32500" lnSpcReduction="20000"/>
          </a:bodyPr>
          <a:lstStyle/>
          <a:p>
            <a:pPr marL="0" indent="0" algn="ctr">
              <a:spcBef>
                <a:spcPts val="0"/>
              </a:spcBef>
              <a:spcAft>
                <a:spcPts val="900"/>
              </a:spcAft>
              <a:buNone/>
            </a:pPr>
            <a:r>
              <a:rPr lang="en-US" sz="6200" dirty="0"/>
              <a:t>CoSA Website</a:t>
            </a:r>
            <a:br>
              <a:rPr lang="en-US" sz="6200" dirty="0"/>
            </a:br>
            <a:r>
              <a:rPr lang="en-US" sz="6200" dirty="0">
                <a:hlinkClick r:id="rId3"/>
              </a:rPr>
              <a:t>http://www.statearchivists.org</a:t>
            </a:r>
            <a:endParaRPr lang="en-US" sz="6200" dirty="0"/>
          </a:p>
          <a:p>
            <a:pPr marL="0" indent="0" algn="ctr">
              <a:spcBef>
                <a:spcPts val="0"/>
              </a:spcBef>
              <a:spcAft>
                <a:spcPts val="900"/>
              </a:spcAft>
              <a:buNone/>
            </a:pPr>
            <a:endParaRPr lang="en-US" sz="6200" dirty="0"/>
          </a:p>
          <a:p>
            <a:pPr marL="0" indent="0" algn="ctr">
              <a:spcBef>
                <a:spcPts val="0"/>
              </a:spcBef>
              <a:spcAft>
                <a:spcPts val="900"/>
              </a:spcAft>
              <a:buNone/>
            </a:pPr>
            <a:r>
              <a:rPr lang="en-US" sz="6200" dirty="0"/>
              <a:t>CoSA Resource Center</a:t>
            </a:r>
            <a:br>
              <a:rPr lang="en-US" sz="6200" dirty="0"/>
            </a:br>
            <a:r>
              <a:rPr lang="en-US" sz="6200" dirty="0">
                <a:hlinkClick r:id="rId4"/>
              </a:rPr>
              <a:t>https://www.statearchivists.org/resource-center/</a:t>
            </a:r>
            <a:endParaRPr lang="en-US" sz="6200" dirty="0"/>
          </a:p>
          <a:p>
            <a:pPr marL="0" indent="0" algn="ctr">
              <a:spcBef>
                <a:spcPts val="0"/>
              </a:spcBef>
              <a:spcAft>
                <a:spcPts val="900"/>
              </a:spcAft>
              <a:buNone/>
            </a:pPr>
            <a:endParaRPr lang="en-US" sz="6200" dirty="0"/>
          </a:p>
          <a:p>
            <a:pPr marL="0" indent="0" algn="ctr">
              <a:buNone/>
            </a:pPr>
            <a:r>
              <a:rPr lang="en-US" sz="6200" dirty="0"/>
              <a:t>CoSA Twitter Handle</a:t>
            </a:r>
            <a:br>
              <a:rPr lang="en-US" sz="6200" dirty="0"/>
            </a:br>
            <a:r>
              <a:rPr lang="en-US" sz="6200" dirty="0"/>
              <a:t>@StateArchivists</a:t>
            </a:r>
          </a:p>
          <a:p>
            <a:pPr marL="0" indent="0">
              <a:buNone/>
            </a:pPr>
            <a:endParaRPr lang="en-US" sz="6200" b="1" dirty="0">
              <a:solidFill>
                <a:srgbClr val="222222"/>
              </a:solidFill>
              <a:ea typeface="Calibri" panose="020F0502020204030204" pitchFamily="34" charset="0"/>
              <a:cs typeface="Times New Roman" panose="02020603050405020304" pitchFamily="18" charset="0"/>
            </a:endParaRPr>
          </a:p>
          <a:p>
            <a:pPr marL="0" indent="0" algn="ctr">
              <a:buNone/>
            </a:pPr>
            <a:r>
              <a:rPr lang="en-US" sz="6200" dirty="0"/>
              <a:t>CoSA Facebook Page</a:t>
            </a:r>
            <a:br>
              <a:rPr lang="en-US" sz="6200" dirty="0"/>
            </a:br>
            <a:r>
              <a:rPr lang="en-US" sz="6200" dirty="0">
                <a:hlinkClick r:id="rId5"/>
              </a:rPr>
              <a:t>www.facebook.com/CouncilOfStateArchivists</a:t>
            </a:r>
            <a:endParaRPr lang="en-US" sz="6200" dirty="0"/>
          </a:p>
          <a:p>
            <a:pPr algn="ctr"/>
            <a:endParaRPr lang="en-US" sz="6200" dirty="0"/>
          </a:p>
          <a:p>
            <a:pPr marL="0" indent="0" algn="ctr">
              <a:buNone/>
            </a:pPr>
            <a:r>
              <a:rPr lang="en-US" sz="6200" dirty="0"/>
              <a:t>CoSA You Tube </a:t>
            </a:r>
            <a:br>
              <a:rPr lang="en-US" sz="6200" dirty="0"/>
            </a:br>
            <a:r>
              <a:rPr lang="en-US" sz="6200" dirty="0">
                <a:hlinkClick r:id="rId6"/>
              </a:rPr>
              <a:t>https://www.youtube.com/user/StateArchivists/</a:t>
            </a:r>
            <a:endParaRPr lang="en-US" sz="6200" dirty="0"/>
          </a:p>
          <a:p>
            <a:pPr marL="0" indent="0">
              <a:buNone/>
            </a:pPr>
            <a:endParaRPr lang="en-US" sz="6200" b="1" dirty="0">
              <a:solidFill>
                <a:srgbClr val="222222"/>
              </a:solidFill>
              <a:ea typeface="Calibri" panose="020F0502020204030204" pitchFamily="34" charset="0"/>
              <a:cs typeface="Times New Roman" panose="02020603050405020304" pitchFamily="18" charset="0"/>
            </a:endParaRPr>
          </a:p>
          <a:p>
            <a:endParaRPr lang="en-US" sz="6200" dirty="0"/>
          </a:p>
        </p:txBody>
      </p:sp>
    </p:spTree>
    <p:extLst>
      <p:ext uri="{BB962C8B-B14F-4D97-AF65-F5344CB8AC3E}">
        <p14:creationId xmlns:p14="http://schemas.microsoft.com/office/powerpoint/2010/main" val="1198431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9" cy="159074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1" y="3"/>
            <a:ext cx="11732647"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602" y="294541"/>
            <a:ext cx="9895951" cy="1033669"/>
          </a:xfrm>
        </p:spPr>
        <p:txBody>
          <a:bodyPr>
            <a:normAutofit/>
          </a:bodyPr>
          <a:lstStyle/>
          <a:p>
            <a:r>
              <a:rPr lang="en-US" sz="3700" dirty="0">
                <a:solidFill>
                  <a:srgbClr val="FFFFFF"/>
                </a:solidFill>
              </a:rPr>
              <a:t>Webinar Evaluation</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71599" y="1821876"/>
            <a:ext cx="9760528" cy="4745183"/>
          </a:xfrm>
        </p:spPr>
        <p:txBody>
          <a:bodyPr anchor="ctr">
            <a:normAutofit/>
          </a:bodyPr>
          <a:lstStyle/>
          <a:p>
            <a:pPr algn="ctr">
              <a:lnSpc>
                <a:spcPct val="150000"/>
              </a:lnSpc>
            </a:pPr>
            <a:r>
              <a:rPr lang="en-US" sz="1800" dirty="0"/>
              <a:t>We really do appreciate your feedback!</a:t>
            </a:r>
          </a:p>
          <a:p>
            <a:pPr algn="ctr">
              <a:lnSpc>
                <a:spcPct val="150000"/>
              </a:lnSpc>
            </a:pPr>
            <a:endParaRPr lang="en-US" sz="1800" dirty="0"/>
          </a:p>
          <a:p>
            <a:pPr algn="ctr">
              <a:lnSpc>
                <a:spcPct val="150000"/>
              </a:lnSpc>
            </a:pPr>
            <a:endParaRPr lang="en-US" sz="1800" dirty="0"/>
          </a:p>
          <a:p>
            <a:pPr algn="ctr">
              <a:lnSpc>
                <a:spcPct val="150000"/>
              </a:lnSpc>
            </a:pPr>
            <a:endParaRPr lang="en-US" sz="1800" dirty="0"/>
          </a:p>
          <a:p>
            <a:pPr algn="ctr">
              <a:lnSpc>
                <a:spcPct val="150000"/>
              </a:lnSpc>
            </a:pPr>
            <a:r>
              <a:rPr lang="en-US" sz="1800" dirty="0"/>
              <a:t>When you exit the webinar, you will automatically be taken to an online webinar evaluation. Please take a couple minutes to complete the survey and help us plan future webinars.</a:t>
            </a:r>
          </a:p>
          <a:p>
            <a:pPr marL="342891" indent="-342891">
              <a:buFont typeface="Arial"/>
              <a:buChar char="•"/>
            </a:pPr>
            <a:endParaRPr lang="en-US" sz="1800" dirty="0"/>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5204"/>
            <a:ext cx="9732819" cy="47382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9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1384" y="5350494"/>
            <a:ext cx="1334277" cy="1188421"/>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a:stretch>
            <a:fillRect/>
          </a:stretch>
        </p:blipFill>
        <p:spPr>
          <a:xfrm>
            <a:off x="5024438" y="3176796"/>
            <a:ext cx="2143125" cy="1200151"/>
          </a:xfrm>
          <a:prstGeom prst="rect">
            <a:avLst/>
          </a:prstGeom>
        </p:spPr>
      </p:pic>
    </p:spTree>
    <p:extLst>
      <p:ext uri="{BB962C8B-B14F-4D97-AF65-F5344CB8AC3E}">
        <p14:creationId xmlns:p14="http://schemas.microsoft.com/office/powerpoint/2010/main" val="64750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6"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dirty="0"/>
          </a:p>
        </p:txBody>
      </p:sp>
      <p:sp useBgFill="1">
        <p:nvSpPr>
          <p:cNvPr id="7" name="Freeform: Shape 11">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 name="Subtitle 2">
            <a:extLst>
              <a:ext uri="{FF2B5EF4-FFF2-40B4-BE49-F238E27FC236}">
                <a16:creationId xmlns:a16="http://schemas.microsoft.com/office/drawing/2014/main" id="{D4ECE244-569B-4282-B0F0-6F5F5CFADC23}"/>
              </a:ext>
            </a:extLst>
          </p:cNvPr>
          <p:cNvSpPr>
            <a:spLocks noGrp="1"/>
          </p:cNvSpPr>
          <p:nvPr>
            <p:ph type="subTitle" idx="1"/>
          </p:nvPr>
        </p:nvSpPr>
        <p:spPr>
          <a:xfrm>
            <a:off x="1154955" y="4777379"/>
            <a:ext cx="6974911" cy="1447801"/>
          </a:xfrm>
        </p:spPr>
        <p:txBody>
          <a:bodyPr>
            <a:normAutofit/>
          </a:bodyPr>
          <a:lstStyle/>
          <a:p>
            <a:r>
              <a:rPr lang="en-US" dirty="0">
                <a:solidFill>
                  <a:schemeClr val="tx1">
                    <a:lumMod val="85000"/>
                    <a:lumOff val="15000"/>
                  </a:schemeClr>
                </a:solidFill>
              </a:rPr>
              <a:t>Steve Frizzell, CEO</a:t>
            </a:r>
          </a:p>
          <a:p>
            <a:r>
              <a:rPr lang="en-US" dirty="0">
                <a:solidFill>
                  <a:schemeClr val="tx1">
                    <a:lumMod val="85000"/>
                    <a:lumOff val="15000"/>
                  </a:schemeClr>
                </a:solidFill>
              </a:rPr>
              <a:t>John Selvage, PRESIDENT</a:t>
            </a:r>
          </a:p>
          <a:p>
            <a:r>
              <a:rPr lang="en-US" dirty="0">
                <a:solidFill>
                  <a:schemeClr val="tx1">
                    <a:lumMod val="85000"/>
                    <a:lumOff val="15000"/>
                  </a:schemeClr>
                </a:solidFill>
              </a:rPr>
              <a:t>APPX Software, INC.</a:t>
            </a:r>
          </a:p>
        </p:txBody>
      </p:sp>
      <p:sp>
        <p:nvSpPr>
          <p:cNvPr id="2" name="Title 1">
            <a:extLst>
              <a:ext uri="{FF2B5EF4-FFF2-40B4-BE49-F238E27FC236}">
                <a16:creationId xmlns:a16="http://schemas.microsoft.com/office/drawing/2014/main" id="{122F024E-1C6E-4D6E-B008-1CC6697CF180}"/>
              </a:ext>
            </a:extLst>
          </p:cNvPr>
          <p:cNvSpPr>
            <a:spLocks noGrp="1"/>
          </p:cNvSpPr>
          <p:nvPr>
            <p:ph type="ctrTitle"/>
          </p:nvPr>
        </p:nvSpPr>
        <p:spPr>
          <a:xfrm>
            <a:off x="1154955" y="1447800"/>
            <a:ext cx="6974915" cy="3329581"/>
          </a:xfrm>
        </p:spPr>
        <p:txBody>
          <a:bodyPr>
            <a:normAutofit/>
          </a:bodyPr>
          <a:lstStyle/>
          <a:p>
            <a:pPr>
              <a:lnSpc>
                <a:spcPct val="90000"/>
              </a:lnSpc>
            </a:pPr>
            <a:r>
              <a:rPr lang="en-US" sz="4000" b="1" dirty="0"/>
              <a:t>APPX Shop Talk Webinar:</a:t>
            </a:r>
            <a:br>
              <a:rPr lang="en-US" sz="4000" b="1" dirty="0"/>
            </a:br>
            <a:r>
              <a:rPr lang="en-US" sz="4000" b="1" dirty="0"/>
              <a:t>Managing Archival Holdings with AXAEM</a:t>
            </a:r>
            <a:br>
              <a:rPr lang="en-US" sz="4000" b="1" dirty="0"/>
            </a:br>
            <a:endParaRPr lang="en-US" sz="4000" dirty="0"/>
          </a:p>
        </p:txBody>
      </p:sp>
      <p:sp>
        <p:nvSpPr>
          <p:cNvPr id="9" name="Rectangle 13">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4907473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APPX Shop Talk Webinar</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lnSpcReduction="10000"/>
          </a:bodyPr>
          <a:lstStyle/>
          <a:p>
            <a:pPr marL="0" lvl="0" indent="0" algn="ctr">
              <a:buNone/>
            </a:pPr>
            <a:r>
              <a:rPr lang="en-US" b="1" dirty="0"/>
              <a:t>ABSTRACT</a:t>
            </a:r>
          </a:p>
          <a:p>
            <a:pPr lvl="0"/>
            <a:endParaRPr lang="en-US" dirty="0"/>
          </a:p>
          <a:p>
            <a:pPr marL="0" lvl="0" indent="0">
              <a:buNone/>
            </a:pPr>
            <a:r>
              <a:rPr lang="en-US" dirty="0"/>
              <a:t>In our two previous ShopTalks, APPX Software has discussed how the AXAEM Archives Management System can be used to </a:t>
            </a:r>
            <a:r>
              <a:rPr lang="en-US" i="1" dirty="0"/>
              <a:t>manage State Agencies</a:t>
            </a:r>
            <a:r>
              <a:rPr lang="en-US" dirty="0"/>
              <a:t> that periodically transfer records to the State Archives and Records Center and how related </a:t>
            </a:r>
            <a:r>
              <a:rPr lang="en-US" i="1" dirty="0"/>
              <a:t>Record Schedules can be managed</a:t>
            </a:r>
            <a:r>
              <a:rPr lang="en-US" dirty="0"/>
              <a:t> and maintained. In this webinar, we will discuss how AXAEM can be used to manage permanent holdings. We will demonstrate how a variety of media types including paper, microfilm, and digital media can be Accessioned, Stored, Processed, Cataloged, and, if necessary, Deaccessioned. AXAEM can help you manage and control every step of the records preservation and storage process.  Equally important, AXAEM facilitates public access to your holdings with a searchable online web catalog, searchable records indexes, and dynamically created and updated finding aids.</a:t>
            </a:r>
          </a:p>
          <a:p>
            <a:pPr lvl="0"/>
            <a:endParaRPr lang="en-US" dirty="0"/>
          </a:p>
          <a:p>
            <a:pPr lvl="0"/>
            <a:endParaRPr lang="en-US" dirty="0"/>
          </a:p>
          <a:p>
            <a:pPr lvl="1"/>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07180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Archives Management with AXAEM	</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r>
              <a:rPr lang="en-US" dirty="0"/>
              <a:t>Describing Archival Holdings</a:t>
            </a:r>
          </a:p>
          <a:p>
            <a:pPr lvl="1"/>
            <a:r>
              <a:rPr lang="en-US" dirty="0"/>
              <a:t>Hierarchical Record Descriptions (Record Groups, Series, Subseries)</a:t>
            </a:r>
          </a:p>
          <a:p>
            <a:pPr lvl="1"/>
            <a:r>
              <a:rPr lang="en-US" dirty="0"/>
              <a:t>Online Searchable Catalog of Holdings</a:t>
            </a:r>
          </a:p>
          <a:p>
            <a:pPr lvl="1"/>
            <a:r>
              <a:rPr lang="en-US" dirty="0"/>
              <a:t>Finding Aids Creation and Management</a:t>
            </a:r>
          </a:p>
          <a:p>
            <a:pPr lvl="1"/>
            <a:r>
              <a:rPr lang="en-US" dirty="0"/>
              <a:t>Processing of Records</a:t>
            </a:r>
          </a:p>
          <a:p>
            <a:r>
              <a:rPr lang="en-US" dirty="0"/>
              <a:t>Archives Inventory Management</a:t>
            </a:r>
          </a:p>
          <a:p>
            <a:pPr lvl="1"/>
            <a:r>
              <a:rPr lang="en-US" dirty="0"/>
              <a:t>Accessioning of records</a:t>
            </a:r>
          </a:p>
          <a:p>
            <a:pPr lvl="1"/>
            <a:r>
              <a:rPr lang="en-US" dirty="0"/>
              <a:t>Deaccessioning of records</a:t>
            </a:r>
          </a:p>
          <a:p>
            <a:pPr lvl="1"/>
            <a:r>
              <a:rPr lang="en-US" dirty="0"/>
              <a:t>Hierarchical Container Management</a:t>
            </a:r>
          </a:p>
          <a:p>
            <a:pPr lvl="1"/>
            <a:r>
              <a:rPr lang="en-US" dirty="0"/>
              <a:t>Space Management</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205539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Archives Management with AXAEM	</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r>
              <a:rPr lang="en-US" dirty="0"/>
              <a:t>Additional Archives Management Modules</a:t>
            </a:r>
          </a:p>
          <a:p>
            <a:pPr lvl="1"/>
            <a:r>
              <a:rPr lang="en-US" dirty="0"/>
              <a:t>Rights Management (Citations, Copyright Statements, Licenses, Permissions)</a:t>
            </a:r>
          </a:p>
          <a:p>
            <a:pPr lvl="1"/>
            <a:r>
              <a:rPr lang="en-US" dirty="0"/>
              <a:t>Appraisal of Records (Objectives, Categories, Themes)</a:t>
            </a:r>
          </a:p>
          <a:p>
            <a:pPr lvl="1"/>
            <a:r>
              <a:rPr lang="en-US" dirty="0"/>
              <a:t>Functions Management (Related Agencies and Related Records)</a:t>
            </a:r>
          </a:p>
          <a:p>
            <a:pPr lvl="1"/>
            <a:r>
              <a:rPr lang="en-US" dirty="0"/>
              <a:t>Programs Management</a:t>
            </a:r>
          </a:p>
          <a:p>
            <a:pPr lvl="1"/>
            <a:r>
              <a:rPr lang="en-US" dirty="0"/>
              <a:t>Projects Management</a:t>
            </a:r>
          </a:p>
          <a:p>
            <a:pPr lvl="1"/>
            <a:r>
              <a:rPr lang="en-US" dirty="0"/>
              <a:t>Microfilm Workorder Management</a:t>
            </a:r>
          </a:p>
          <a:p>
            <a:pPr lvl="1"/>
            <a:r>
              <a:rPr lang="en-US" dirty="0"/>
              <a:t>Digitization Workorder Management (coming soon)</a:t>
            </a:r>
          </a:p>
          <a:p>
            <a:pPr lvl="1"/>
            <a:r>
              <a:rPr lang="en-US" dirty="0"/>
              <a:t>Searchable Index Management</a:t>
            </a:r>
          </a:p>
          <a:p>
            <a:pPr lvl="1"/>
            <a:r>
              <a:rPr lang="en-US" dirty="0"/>
              <a:t>Patron/Research Management</a:t>
            </a:r>
          </a:p>
          <a:p>
            <a:pPr lvl="1"/>
            <a:r>
              <a:rPr lang="en-US" dirty="0"/>
              <a:t>Electronic Records Preservation and Management</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3826265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Describing Archival Holdings</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a:bodyPr>
          <a:lstStyle/>
          <a:p>
            <a:pPr lvl="0"/>
            <a:r>
              <a:rPr lang="en-US" dirty="0"/>
              <a:t>Bibliographic Record Descriptions</a:t>
            </a:r>
          </a:p>
          <a:p>
            <a:pPr lvl="1"/>
            <a:r>
              <a:rPr lang="en-US" dirty="0"/>
              <a:t>Hierarchical Record Descriptions (Record Groups, Series, Subseries)</a:t>
            </a:r>
          </a:p>
          <a:p>
            <a:pPr lvl="1"/>
            <a:r>
              <a:rPr lang="en-US" dirty="0"/>
              <a:t>Online Searchable Catalog of Holdings</a:t>
            </a:r>
          </a:p>
          <a:p>
            <a:pPr lvl="1"/>
            <a:r>
              <a:rPr lang="en-US" dirty="0"/>
              <a:t>Finding Aids Creation and Management</a:t>
            </a:r>
          </a:p>
          <a:p>
            <a:pPr lvl="1"/>
            <a:r>
              <a:rPr lang="en-US" dirty="0"/>
              <a:t>Processing of Records</a:t>
            </a:r>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77913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7C05-75C7-49D1-97F2-B552062F97C6}"/>
              </a:ext>
            </a:extLst>
          </p:cNvPr>
          <p:cNvSpPr>
            <a:spLocks noGrp="1"/>
          </p:cNvSpPr>
          <p:nvPr>
            <p:ph type="title"/>
          </p:nvPr>
        </p:nvSpPr>
        <p:spPr>
          <a:xfrm>
            <a:off x="646111" y="452718"/>
            <a:ext cx="9404723" cy="771398"/>
          </a:xfrm>
        </p:spPr>
        <p:txBody>
          <a:bodyPr/>
          <a:lstStyle/>
          <a:p>
            <a:r>
              <a:rPr lang="en-US" dirty="0"/>
              <a:t>Hierarchical Record Descriptions</a:t>
            </a:r>
          </a:p>
        </p:txBody>
      </p:sp>
      <p:sp>
        <p:nvSpPr>
          <p:cNvPr id="3" name="Content Placeholder 2">
            <a:extLst>
              <a:ext uri="{FF2B5EF4-FFF2-40B4-BE49-F238E27FC236}">
                <a16:creationId xmlns:a16="http://schemas.microsoft.com/office/drawing/2014/main" id="{5ECEBE29-A699-498C-8AD9-4DB4AD55C90F}"/>
              </a:ext>
            </a:extLst>
          </p:cNvPr>
          <p:cNvSpPr>
            <a:spLocks noGrp="1"/>
          </p:cNvSpPr>
          <p:nvPr>
            <p:ph idx="1"/>
          </p:nvPr>
        </p:nvSpPr>
        <p:spPr>
          <a:xfrm>
            <a:off x="695617" y="1567744"/>
            <a:ext cx="9700587" cy="4582615"/>
          </a:xfrm>
        </p:spPr>
        <p:txBody>
          <a:bodyPr>
            <a:normAutofit lnSpcReduction="10000"/>
          </a:bodyPr>
          <a:lstStyle/>
          <a:p>
            <a:r>
              <a:rPr lang="en-US" dirty="0"/>
              <a:t>EAD Hierarchy (Record Groups, Series, Subseries, etc.)</a:t>
            </a:r>
          </a:p>
          <a:p>
            <a:r>
              <a:rPr lang="en-US" dirty="0"/>
              <a:t>Support for multiple IDs</a:t>
            </a:r>
          </a:p>
          <a:p>
            <a:r>
              <a:rPr lang="en-US" dirty="0"/>
              <a:t>Creating Entity (State Agencies, Boards, Commissions, etc.)</a:t>
            </a:r>
          </a:p>
          <a:p>
            <a:r>
              <a:rPr lang="en-US" dirty="0"/>
              <a:t>EAD Notes (Abstract, Scope &amp; Content, Arrangement, etc.)</a:t>
            </a:r>
          </a:p>
          <a:p>
            <a:r>
              <a:rPr lang="en-US" dirty="0"/>
              <a:t>Extents Summary</a:t>
            </a:r>
          </a:p>
          <a:p>
            <a:r>
              <a:rPr lang="en-US" dirty="0"/>
              <a:t>Records date range</a:t>
            </a:r>
          </a:p>
          <a:p>
            <a:r>
              <a:rPr lang="en-US" dirty="0"/>
              <a:t>Access Points (Local Subject Headings/LOC Subject Headings)</a:t>
            </a:r>
          </a:p>
          <a:p>
            <a:r>
              <a:rPr lang="en-US" dirty="0"/>
              <a:t>Use and Access Restrictions</a:t>
            </a:r>
          </a:p>
          <a:p>
            <a:r>
              <a:rPr lang="en-US" dirty="0"/>
              <a:t>Privacy Classification (Public, Private, Confidential, etc.)</a:t>
            </a:r>
          </a:p>
          <a:p>
            <a:r>
              <a:rPr lang="en-US" dirty="0"/>
              <a:t>Fully Integrated with links to associated Accessions, Deaccessions, Record Center Transfers, Microfilm Workorders, Containers, Electronic Records)</a:t>
            </a:r>
          </a:p>
          <a:p>
            <a:pPr lvl="1"/>
            <a:endParaRPr lang="en-US" dirty="0"/>
          </a:p>
          <a:p>
            <a:endParaRPr lang="en-US" dirty="0"/>
          </a:p>
          <a:p>
            <a:endParaRPr lang="en-US" dirty="0"/>
          </a:p>
        </p:txBody>
      </p:sp>
      <p:pic>
        <p:nvPicPr>
          <p:cNvPr id="2050" name="Picture 2" descr="https://appx.com/sites/default/files/appx-small.png">
            <a:extLst>
              <a:ext uri="{FF2B5EF4-FFF2-40B4-BE49-F238E27FC236}">
                <a16:creationId xmlns:a16="http://schemas.microsoft.com/office/drawing/2014/main" id="{7E1F6CD9-B46C-4F35-A410-F52785E1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445" y="6210532"/>
            <a:ext cx="1179845" cy="337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5AB91-54C0-4107-A22D-618AB23D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238" y="5479026"/>
            <a:ext cx="1367326" cy="551836"/>
          </a:xfrm>
          <a:prstGeom prst="rect">
            <a:avLst/>
          </a:prstGeom>
        </p:spPr>
      </p:pic>
      <p:sp>
        <p:nvSpPr>
          <p:cNvPr id="7" name="TextBox 6">
            <a:extLst>
              <a:ext uri="{FF2B5EF4-FFF2-40B4-BE49-F238E27FC236}">
                <a16:creationId xmlns:a16="http://schemas.microsoft.com/office/drawing/2014/main" id="{93EA68F2-F984-4409-8FC2-DD86F328FD32}"/>
              </a:ext>
            </a:extLst>
          </p:cNvPr>
          <p:cNvSpPr txBox="1"/>
          <p:nvPr/>
        </p:nvSpPr>
        <p:spPr>
          <a:xfrm>
            <a:off x="10847398" y="5955425"/>
            <a:ext cx="1089296" cy="276998"/>
          </a:xfrm>
          <a:prstGeom prst="rect">
            <a:avLst/>
          </a:prstGeom>
          <a:noFill/>
        </p:spPr>
        <p:txBody>
          <a:bodyPr wrap="square" rtlCol="0">
            <a:spAutoFit/>
          </a:bodyPr>
          <a:lstStyle/>
          <a:p>
            <a:r>
              <a:rPr lang="en-US" sz="1200" i="1" dirty="0"/>
              <a:t>Powered By</a:t>
            </a:r>
          </a:p>
        </p:txBody>
      </p:sp>
    </p:spTree>
    <p:extLst>
      <p:ext uri="{BB962C8B-B14F-4D97-AF65-F5344CB8AC3E}">
        <p14:creationId xmlns:p14="http://schemas.microsoft.com/office/powerpoint/2010/main" val="26780100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2040</TotalTime>
  <Words>1096</Words>
  <Application>Microsoft Office PowerPoint</Application>
  <PresentationFormat>Widescreen</PresentationFormat>
  <Paragraphs>209</Paragraphs>
  <Slides>39</Slides>
  <Notes>1</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Calibri Light</vt:lpstr>
      <vt:lpstr>Century Gothic</vt:lpstr>
      <vt:lpstr>Wingdings 3</vt:lpstr>
      <vt:lpstr>Ion</vt:lpstr>
      <vt:lpstr>1_Office Theme</vt:lpstr>
      <vt:lpstr> CoSA Shop Talk Webinar</vt:lpstr>
      <vt:lpstr>Webinar Agenda</vt:lpstr>
      <vt:lpstr>Presenters</vt:lpstr>
      <vt:lpstr>APPX Shop Talk Webinar: Managing Archival Holdings with AXAEM </vt:lpstr>
      <vt:lpstr>APPX Shop Talk Webinar</vt:lpstr>
      <vt:lpstr>Archives Management with AXAEM </vt:lpstr>
      <vt:lpstr>Archives Management with AXAEM </vt:lpstr>
      <vt:lpstr>Describing Archival Holdings</vt:lpstr>
      <vt:lpstr>Hierarchical Record Descriptions</vt:lpstr>
      <vt:lpstr>Bibliographic Record Hierarchy</vt:lpstr>
      <vt:lpstr>Bibliographic Record Detail</vt:lpstr>
      <vt:lpstr>Hierarchical Record Creator</vt:lpstr>
      <vt:lpstr>Subseries Linked to Associated Containers</vt:lpstr>
      <vt:lpstr>Online Searchable Catalog</vt:lpstr>
      <vt:lpstr>Online Searchable Catalog</vt:lpstr>
      <vt:lpstr>Finding Aids Creation &amp; Management</vt:lpstr>
      <vt:lpstr>Online Published Finding Aid</vt:lpstr>
      <vt:lpstr>Processing of Records</vt:lpstr>
      <vt:lpstr>Container Processing Task</vt:lpstr>
      <vt:lpstr>Archives Inventory Management </vt:lpstr>
      <vt:lpstr>Accessions</vt:lpstr>
      <vt:lpstr>Accession Entry</vt:lpstr>
      <vt:lpstr>Accession Extents Summary</vt:lpstr>
      <vt:lpstr>Deaccessions</vt:lpstr>
      <vt:lpstr>Deaccession Entry</vt:lpstr>
      <vt:lpstr>Hierarchical Container Management</vt:lpstr>
      <vt:lpstr>Hierarchical Containers</vt:lpstr>
      <vt:lpstr>Container Detail</vt:lpstr>
      <vt:lpstr>Container Detail (Microfilm)</vt:lpstr>
      <vt:lpstr>Container Types</vt:lpstr>
      <vt:lpstr>Record Formats</vt:lpstr>
      <vt:lpstr>Barcode Support</vt:lpstr>
      <vt:lpstr>Space Management</vt:lpstr>
      <vt:lpstr>Available Space Report</vt:lpstr>
      <vt:lpstr>APPX Shop Talk Webinar</vt:lpstr>
      <vt:lpstr>Questions and Comments</vt:lpstr>
      <vt:lpstr>Upcoming Webinars </vt:lpstr>
      <vt:lpstr>Contact Us </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APPX Shop Talk Webinar: Considerations for an Online System for Maintaining &amp; Managing Record Schedules</dc:title>
  <dc:creator>John Selvage</dc:creator>
  <cp:lastModifiedBy>Lisa</cp:lastModifiedBy>
  <cp:revision>83</cp:revision>
  <dcterms:created xsi:type="dcterms:W3CDTF">2019-12-03T03:42:02Z</dcterms:created>
  <dcterms:modified xsi:type="dcterms:W3CDTF">2021-05-13T18:27:32Z</dcterms:modified>
</cp:coreProperties>
</file>