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embeddedFontLst>
    <p:embeddedFont>
      <p:font typeface="Aharoni" panose="02010803020104030203" pitchFamily="2" charset="-79"/>
      <p:bold r:id="rId49"/>
    </p:embeddedFont>
    <p:embeddedFont>
      <p:font typeface="Calibri" panose="020F0502020204030204" pitchFamily="34" charset="0"/>
      <p:regular r:id="rId50"/>
      <p:bold r:id="rId51"/>
      <p:italic r:id="rId52"/>
      <p:boldItalic r:id="rId53"/>
    </p:embeddedFont>
    <p:embeddedFont>
      <p:font typeface="Play" panose="020B0604020202020204" charset="0"/>
      <p:regular r:id="rId54"/>
      <p:bold r:id="rId55"/>
    </p:embeddedFont>
    <p:embeddedFont>
      <p:font typeface="Trebuchet MS" panose="020B0603020202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hjZjDihrj13YV3MKq2cpkpWE7O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customschemas.google.com/relationships/presentationmetadata" Target="meta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Julson" userId="ef60ff28be0bbc5e" providerId="LiveId" clId="{F5685657-E07D-481B-9310-2C4D09CD0EBF}"/>
    <pc:docChg chg="modSld">
      <pc:chgData name="Rebecca Julson" userId="ef60ff28be0bbc5e" providerId="LiveId" clId="{F5685657-E07D-481B-9310-2C4D09CD0EBF}" dt="2023-02-14T18:30:04.539" v="1" actId="207"/>
      <pc:docMkLst>
        <pc:docMk/>
      </pc:docMkLst>
      <pc:sldChg chg="modSp mod">
        <pc:chgData name="Rebecca Julson" userId="ef60ff28be0bbc5e" providerId="LiveId" clId="{F5685657-E07D-481B-9310-2C4D09CD0EBF}" dt="2023-02-14T18:29:56.335" v="0" actId="207"/>
        <pc:sldMkLst>
          <pc:docMk/>
          <pc:sldMk cId="0" sldId="257"/>
        </pc:sldMkLst>
        <pc:spChg chg="mod">
          <ac:chgData name="Rebecca Julson" userId="ef60ff28be0bbc5e" providerId="LiveId" clId="{F5685657-E07D-481B-9310-2C4D09CD0EBF}" dt="2023-02-14T18:29:56.335" v="0" actId="207"/>
          <ac:spMkLst>
            <pc:docMk/>
            <pc:sldMk cId="0" sldId="257"/>
            <ac:spMk id="259" creationId="{00000000-0000-0000-0000-000000000000}"/>
          </ac:spMkLst>
        </pc:spChg>
      </pc:sldChg>
      <pc:sldChg chg="modSp mod">
        <pc:chgData name="Rebecca Julson" userId="ef60ff28be0bbc5e" providerId="LiveId" clId="{F5685657-E07D-481B-9310-2C4D09CD0EBF}" dt="2023-02-14T18:30:04.539" v="1" actId="207"/>
        <pc:sldMkLst>
          <pc:docMk/>
          <pc:sldMk cId="0" sldId="258"/>
        </pc:sldMkLst>
        <pc:spChg chg="mod">
          <ac:chgData name="Rebecca Julson" userId="ef60ff28be0bbc5e" providerId="LiveId" clId="{F5685657-E07D-481B-9310-2C4D09CD0EBF}" dt="2023-02-14T18:30:04.539" v="1" actId="207"/>
          <ac:spMkLst>
            <pc:docMk/>
            <pc:sldMk cId="0" sldId="258"/>
            <ac:spMk id="27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latin typeface="Calibri"/>
                <a:ea typeface="Calibri"/>
                <a:cs typeface="Calibri"/>
                <a:sym typeface="Calibri"/>
              </a:rPr>
              <a:t>Capabilities to preserve the authenticity, integrity, and usability of permanent and long-term (10+ year retention) electronic records and other digital assets by public sector and private organizations alike fall far below the current and ever evolving need.  This presentation offers a proven business strategy and adult learning technique that has been customized to help records and archives managers create a shared understanding of long-term digital preservation requirements and capabilities. </a:t>
            </a:r>
            <a:endParaRPr/>
          </a:p>
          <a:p>
            <a:pPr marL="0" lvl="0" indent="0" algn="l" rtl="0">
              <a:spcBef>
                <a:spcPts val="0"/>
              </a:spcBef>
              <a:spcAft>
                <a:spcPts val="0"/>
              </a:spcAft>
              <a:buNone/>
            </a:pPr>
            <a:r>
              <a:rPr lang="en-US" sz="1400">
                <a:latin typeface="Calibri"/>
                <a:ea typeface="Calibri"/>
                <a:cs typeface="Calibri"/>
                <a:sym typeface="Calibri"/>
              </a:rPr>
              <a:t> </a:t>
            </a:r>
            <a:endParaRPr/>
          </a:p>
          <a:p>
            <a:pPr marL="0" lvl="0" indent="0" algn="l" rtl="0">
              <a:spcBef>
                <a:spcPts val="0"/>
              </a:spcBef>
              <a:spcAft>
                <a:spcPts val="0"/>
              </a:spcAft>
              <a:buNone/>
            </a:pPr>
            <a:r>
              <a:rPr lang="en-US" sz="1400">
                <a:latin typeface="Calibri"/>
                <a:ea typeface="Calibri"/>
                <a:cs typeface="Calibri"/>
                <a:sym typeface="Calibri"/>
              </a:rPr>
              <a:t>The approach uses a base map for leveraging the rich stories and artefacts held by the archives to create a line of sight for stakeholders to understand the impacts of digital transformation and the ‘why’ and ‘what’s needed’ to proactively preserve valued and mandated digital objects.  Concepts and content is presented using visuals, dialogue, case study data, and interactive discussions.</a:t>
            </a:r>
            <a:endParaRPr/>
          </a:p>
          <a:p>
            <a:pPr marL="0" lvl="0" indent="0" algn="l" rtl="0">
              <a:spcBef>
                <a:spcPts val="0"/>
              </a:spcBef>
              <a:spcAft>
                <a:spcPts val="0"/>
              </a:spcAft>
              <a:buNone/>
            </a:pPr>
            <a:endParaRPr sz="1100"/>
          </a:p>
        </p:txBody>
      </p:sp>
      <p:sp>
        <p:nvSpPr>
          <p:cNvPr id="388" name="Google Shape;3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https://granicus.com/dictionary/digital-government-transformation/#:~:text=Digital%20government%20transformation%20is%20the,transparently%2C%20and%20cost%2Deffectively.</a:t>
            </a:r>
            <a:endParaRPr/>
          </a:p>
        </p:txBody>
      </p:sp>
      <p:sp>
        <p:nvSpPr>
          <p:cNvPr id="429" name="Google Shape;42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US">
                <a:latin typeface="Calibri"/>
                <a:ea typeface="Calibri"/>
                <a:cs typeface="Calibri"/>
                <a:sym typeface="Calibri"/>
              </a:rPr>
              <a:t>Welcome to Navigating the Rapids of Digital Transformation. </a:t>
            </a:r>
            <a:endParaRPr/>
          </a:p>
          <a:p>
            <a:pPr marL="0" lvl="0" indent="0" algn="l" rtl="0">
              <a:lnSpc>
                <a:spcPct val="107000"/>
              </a:lnSpc>
              <a:spcBef>
                <a:spcPts val="611"/>
              </a:spcBef>
              <a:spcAft>
                <a:spcPts val="0"/>
              </a:spcAft>
              <a:buNone/>
            </a:pPr>
            <a:r>
              <a:rPr lang="en-US">
                <a:latin typeface="Calibri"/>
                <a:ea typeface="Calibri"/>
                <a:cs typeface="Calibri"/>
                <a:sym typeface="Calibri"/>
              </a:rPr>
              <a:t>Objectives - This is a small group learning and discussion experience which allows you to identify impacts and formulate plans to build up </a:t>
            </a:r>
            <a:r>
              <a:rPr lang="en-US">
                <a:highlight>
                  <a:srgbClr val="FFFF00"/>
                </a:highlight>
                <a:latin typeface="Calibri"/>
                <a:ea typeface="Calibri"/>
                <a:cs typeface="Calibri"/>
                <a:sym typeface="Calibri"/>
              </a:rPr>
              <a:t>your electronic records and digital preservation programs.</a:t>
            </a:r>
            <a:r>
              <a:rPr lang="en-US">
                <a:latin typeface="Calibri"/>
                <a:ea typeface="Calibri"/>
                <a:cs typeface="Calibri"/>
                <a:sym typeface="Calibri"/>
              </a:rPr>
              <a:t> We will use a visual and discussion questions to explore our records preservation foundations and exchange critical information about the changing information governance/management environment, our stakeholders, and our shared future.</a:t>
            </a:r>
            <a:endParaRPr/>
          </a:p>
          <a:p>
            <a:pPr marL="0" lvl="0" indent="0" algn="l" rtl="0">
              <a:lnSpc>
                <a:spcPct val="107000"/>
              </a:lnSpc>
              <a:spcBef>
                <a:spcPts val="611"/>
              </a:spcBef>
              <a:spcAft>
                <a:spcPts val="0"/>
              </a:spcAft>
              <a:buNone/>
            </a:pPr>
            <a:r>
              <a:rPr lang="en-US">
                <a:latin typeface="Calibri"/>
                <a:ea typeface="Calibri"/>
                <a:cs typeface="Calibri"/>
                <a:sym typeface="Calibri"/>
              </a:rPr>
              <a:t>We will begin by looking at how government operations and services are changing, and then discuss why </a:t>
            </a:r>
            <a:r>
              <a:rPr lang="en-US">
                <a:highlight>
                  <a:srgbClr val="FFFF00"/>
                </a:highlight>
                <a:latin typeface="Calibri"/>
                <a:ea typeface="Calibri"/>
                <a:cs typeface="Calibri"/>
                <a:sym typeface="Calibri"/>
              </a:rPr>
              <a:t>records lifecycle management</a:t>
            </a:r>
            <a:r>
              <a:rPr lang="en-US">
                <a:latin typeface="Calibri"/>
                <a:ea typeface="Calibri"/>
                <a:cs typeface="Calibri"/>
                <a:sym typeface="Calibri"/>
              </a:rPr>
              <a:t> must adapt and modernize to deliver promised outcomes in the present and future conditions.</a:t>
            </a:r>
            <a:endParaRPr/>
          </a:p>
          <a:p>
            <a:pPr marL="0" lvl="0" indent="0" algn="l" rtl="0">
              <a:lnSpc>
                <a:spcPct val="107000"/>
              </a:lnSpc>
              <a:spcBef>
                <a:spcPts val="611"/>
              </a:spcBef>
              <a:spcAft>
                <a:spcPts val="0"/>
              </a:spcAft>
              <a:buNone/>
            </a:pPr>
            <a:r>
              <a:rPr lang="en-US">
                <a:latin typeface="Calibri"/>
                <a:ea typeface="Calibri"/>
                <a:cs typeface="Calibri"/>
                <a:sym typeface="Calibri"/>
              </a:rPr>
              <a:t>We will explore how digital transformation is pushing records creators and custodians to improve the ways we work together to fulfill our duty to manage, protect and preserve recorded evidence of government’s operations and ensure access to our history far into the future. </a:t>
            </a:r>
            <a:endParaRPr/>
          </a:p>
          <a:p>
            <a:pPr marL="0" lvl="0" indent="0" algn="l" rtl="0">
              <a:lnSpc>
                <a:spcPct val="107000"/>
              </a:lnSpc>
              <a:spcBef>
                <a:spcPts val="611"/>
              </a:spcBef>
              <a:spcAft>
                <a:spcPts val="0"/>
              </a:spcAft>
              <a:buNone/>
            </a:pPr>
            <a:r>
              <a:rPr lang="en-US">
                <a:latin typeface="Calibri"/>
                <a:ea typeface="Calibri"/>
                <a:cs typeface="Calibri"/>
                <a:sym typeface="Calibri"/>
              </a:rPr>
              <a:t>The government digital transformation journey has been marked by storms and setbacks. Each of us, regardless of where we work within the government enterprise, are experiencing changes in some way, and are called upon to shape the outcome.</a:t>
            </a:r>
            <a:endParaRPr/>
          </a:p>
          <a:p>
            <a:pPr marL="0" lvl="0" indent="0" algn="l" rtl="0">
              <a:lnSpc>
                <a:spcPct val="107000"/>
              </a:lnSpc>
              <a:spcBef>
                <a:spcPts val="611"/>
              </a:spcBef>
              <a:spcAft>
                <a:spcPts val="0"/>
              </a:spcAft>
              <a:buNone/>
            </a:pPr>
            <a:r>
              <a:rPr lang="en-US">
                <a:latin typeface="Calibri"/>
                <a:ea typeface="Calibri"/>
                <a:cs typeface="Calibri"/>
                <a:sym typeface="Calibri"/>
              </a:rPr>
              <a:t>Work through the sections of the map, stopping to discuss questions and statistics. There are no wrong answers to the questions. The information you review will give you plenty to talk about in your group.</a:t>
            </a:r>
            <a:endParaRPr/>
          </a:p>
          <a:p>
            <a:pPr marL="0" lvl="0" indent="0" algn="l" rtl="0">
              <a:spcBef>
                <a:spcPts val="611"/>
              </a:spcBef>
              <a:spcAft>
                <a:spcPts val="0"/>
              </a:spcAft>
              <a:buNone/>
            </a:pPr>
            <a:endParaRPr/>
          </a:p>
        </p:txBody>
      </p:sp>
      <p:sp>
        <p:nvSpPr>
          <p:cNvPr id="500" name="Google Shape;50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50907" lvl="0" indent="-250907" algn="l" rtl="0">
              <a:spcBef>
                <a:spcPts val="0"/>
              </a:spcBef>
              <a:spcAft>
                <a:spcPts val="0"/>
              </a:spcAft>
              <a:buNone/>
            </a:pPr>
            <a:r>
              <a:rPr lang="en-US" sz="1600">
                <a:latin typeface="Calibri"/>
                <a:ea typeface="Calibri"/>
                <a:cs typeface="Calibri"/>
                <a:sym typeface="Calibri"/>
              </a:rPr>
              <a:t>Significant forces are reshaping the way that public servants work and government services are delivered to citizens. </a:t>
            </a:r>
            <a:endParaRPr/>
          </a:p>
          <a:p>
            <a:pPr marL="250907" lvl="0" indent="-250907" algn="l" rtl="0">
              <a:spcBef>
                <a:spcPts val="0"/>
              </a:spcBef>
              <a:spcAft>
                <a:spcPts val="0"/>
              </a:spcAft>
              <a:buNone/>
            </a:pPr>
            <a:endParaRPr sz="1600">
              <a:latin typeface="Calibri"/>
              <a:ea typeface="Calibri"/>
              <a:cs typeface="Calibri"/>
              <a:sym typeface="Calibri"/>
            </a:endParaRPr>
          </a:p>
          <a:p>
            <a:pPr marL="250907" lvl="0" indent="-250907" algn="l" rtl="0">
              <a:spcBef>
                <a:spcPts val="0"/>
              </a:spcBef>
              <a:spcAft>
                <a:spcPts val="0"/>
              </a:spcAft>
              <a:buNone/>
            </a:pPr>
            <a:r>
              <a:rPr lang="en-US" sz="1600">
                <a:latin typeface="Calibri"/>
                <a:ea typeface="Calibri"/>
                <a:cs typeface="Calibri"/>
                <a:sym typeface="Calibri"/>
              </a:rPr>
              <a:t>From federal to state to local levels of government, information governance and management practices are being transformed by advancing technologies, political and economic trends, cybersecurity and privacy concerns, and shifting citizen and employee expectations. </a:t>
            </a:r>
            <a:endParaRPr/>
          </a:p>
          <a:p>
            <a:pPr marL="250907" lvl="0" indent="-250907" algn="l" rtl="0">
              <a:spcBef>
                <a:spcPts val="0"/>
              </a:spcBef>
              <a:spcAft>
                <a:spcPts val="0"/>
              </a:spcAft>
              <a:buNone/>
            </a:pPr>
            <a:endParaRPr sz="1600">
              <a:latin typeface="Calibri"/>
              <a:ea typeface="Calibri"/>
              <a:cs typeface="Calibri"/>
              <a:sym typeface="Calibri"/>
            </a:endParaRPr>
          </a:p>
          <a:p>
            <a:pPr marL="250907" lvl="0" indent="-250907" algn="l" rtl="0">
              <a:spcBef>
                <a:spcPts val="0"/>
              </a:spcBef>
              <a:spcAft>
                <a:spcPts val="0"/>
              </a:spcAft>
              <a:buNone/>
            </a:pPr>
            <a:endParaRPr sz="1600">
              <a:latin typeface="Calibri"/>
              <a:ea typeface="Calibri"/>
              <a:cs typeface="Calibri"/>
              <a:sym typeface="Calibri"/>
            </a:endParaRPr>
          </a:p>
          <a:p>
            <a:pPr marL="250907" lvl="0" indent="-250907" algn="l" rtl="0">
              <a:spcBef>
                <a:spcPts val="0"/>
              </a:spcBef>
              <a:spcAft>
                <a:spcPts val="0"/>
              </a:spcAft>
              <a:buNone/>
            </a:pPr>
            <a:endParaRPr b="0"/>
          </a:p>
          <a:p>
            <a:pPr marL="250907" lvl="0" indent="-250907" algn="l" rtl="0">
              <a:spcBef>
                <a:spcPts val="0"/>
              </a:spcBef>
              <a:spcAft>
                <a:spcPts val="0"/>
              </a:spcAft>
              <a:buNone/>
            </a:pPr>
            <a:endParaRPr/>
          </a:p>
        </p:txBody>
      </p:sp>
      <p:sp>
        <p:nvSpPr>
          <p:cNvPr id="507" name="Google Shape;50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foundation – tree is sturdy/ multiple branches, rooted, connections, </a:t>
            </a:r>
            <a:endParaRPr/>
          </a:p>
          <a:p>
            <a:pPr marL="0" lvl="0" indent="0" algn="l" rtl="0">
              <a:spcBef>
                <a:spcPts val="0"/>
              </a:spcBef>
              <a:spcAft>
                <a:spcPts val="0"/>
              </a:spcAft>
              <a:buNone/>
            </a:pPr>
            <a:r>
              <a:rPr lang="en-US"/>
              <a:t>Defined boundaries/jurisdiction/geography</a:t>
            </a:r>
            <a:endParaRPr/>
          </a:p>
        </p:txBody>
      </p:sp>
      <p:sp>
        <p:nvSpPr>
          <p:cNvPr id="516" name="Google Shape;51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pic>
        <p:nvPicPr>
          <p:cNvPr id="60" name="Google Shape;60;p48" descr="\\DROBO-FS\QuickDrops\JB\PPTX NG\Droplets\LightingOverlay.png"/>
          <p:cNvPicPr preferRelativeResize="0"/>
          <p:nvPr/>
        </p:nvPicPr>
        <p:blipFill rotWithShape="1">
          <a:blip r:embed="rId2">
            <a:alphaModFix amt="30000"/>
          </a:blip>
          <a:srcRect/>
          <a:stretch/>
        </p:blipFill>
        <p:spPr>
          <a:xfrm>
            <a:off x="0" y="-1"/>
            <a:ext cx="12192003" cy="6858001"/>
          </a:xfrm>
          <a:prstGeom prst="rect">
            <a:avLst/>
          </a:prstGeom>
          <a:noFill/>
          <a:ln>
            <a:noFill/>
          </a:ln>
        </p:spPr>
      </p:pic>
      <p:grpSp>
        <p:nvGrpSpPr>
          <p:cNvPr id="61" name="Google Shape;61;p48"/>
          <p:cNvGrpSpPr/>
          <p:nvPr/>
        </p:nvGrpSpPr>
        <p:grpSpPr>
          <a:xfrm>
            <a:off x="0" y="0"/>
            <a:ext cx="2305051" cy="6858001"/>
            <a:chOff x="0" y="0"/>
            <a:chExt cx="2305051" cy="6858001"/>
          </a:xfrm>
        </p:grpSpPr>
        <p:sp>
          <p:nvSpPr>
            <p:cNvPr id="62" name="Google Shape;62;p48"/>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8"/>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8"/>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8"/>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8"/>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8"/>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68" name="Google Shape;68;p48"/>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69" name="Google Shape;69;p48"/>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8"/>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71" name="Google Shape;71;p48"/>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72" name="Google Shape;72;p48"/>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8"/>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8"/>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75" name="Google Shape;75;p48"/>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8"/>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77" name="Google Shape;77;p48"/>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8"/>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8"/>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80" name="Google Shape;80;p48"/>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8"/>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8"/>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83" name="Google Shape;83;p48"/>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8"/>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85" name="Google Shape;85;p48"/>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8"/>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87" name="Google Shape;87;p48"/>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8"/>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89" name="Google Shape;89;p48"/>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8"/>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8"/>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8"/>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93" name="Google Shape;93;p48"/>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94" name="Google Shape;94;p48"/>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8"/>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96" name="Google Shape;96;p48"/>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97" name="Google Shape;97;p48"/>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8"/>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99" name="Google Shape;99;p48"/>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8"/>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101" name="Google Shape;101;p48"/>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8"/>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8"/>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104" name="Google Shape;104;p48"/>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8"/>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106" name="Google Shape;106;p48"/>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8"/>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8"/>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109" name="Google Shape;109;p48"/>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110" name="Google Shape;110;p48"/>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8"/>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8"/>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113" name="Google Shape;113;p48"/>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8"/>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115" name="Google Shape;115;p48"/>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48"/>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8"/>
          <p:cNvSpPr txBox="1">
            <a:spLocks noGrp="1"/>
          </p:cNvSpPr>
          <p:nvPr>
            <p:ph type="subTitle" idx="1"/>
          </p:nvPr>
        </p:nvSpPr>
        <p:spPr>
          <a:xfrm>
            <a:off x="1876424" y="3602038"/>
            <a:ext cx="8791575"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a:endParaRPr/>
          </a:p>
        </p:txBody>
      </p:sp>
      <p:sp>
        <p:nvSpPr>
          <p:cNvPr id="118" name="Google Shape;118;p48"/>
          <p:cNvSpPr txBox="1">
            <a:spLocks noGrp="1"/>
          </p:cNvSpPr>
          <p:nvPr>
            <p:ph type="dt" idx="10"/>
          </p:nvPr>
        </p:nvSpPr>
        <p:spPr>
          <a:xfrm>
            <a:off x="7077511" y="5410201"/>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8"/>
          <p:cNvSpPr txBox="1">
            <a:spLocks noGrp="1"/>
          </p:cNvSpPr>
          <p:nvPr>
            <p:ph type="ftr" idx="11"/>
          </p:nvPr>
        </p:nvSpPr>
        <p:spPr>
          <a:xfrm>
            <a:off x="1876424" y="5410201"/>
            <a:ext cx="51248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8"/>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21" name="Google Shape;121;p48"/>
          <p:cNvGrpSpPr/>
          <p:nvPr/>
        </p:nvGrpSpPr>
        <p:grpSpPr>
          <a:xfrm>
            <a:off x="36197" y="6318250"/>
            <a:ext cx="1028221" cy="517525"/>
            <a:chOff x="11159810" y="6345563"/>
            <a:chExt cx="1028221" cy="517525"/>
          </a:xfrm>
        </p:grpSpPr>
        <p:pic>
          <p:nvPicPr>
            <p:cNvPr id="122" name="Google Shape;122;p48"/>
            <p:cNvPicPr preferRelativeResize="0"/>
            <p:nvPr/>
          </p:nvPicPr>
          <p:blipFill rotWithShape="1">
            <a:blip r:embed="rId3">
              <a:alphaModFix/>
            </a:blip>
            <a:srcRect/>
            <a:stretch/>
          </p:blipFill>
          <p:spPr>
            <a:xfrm>
              <a:off x="11159810" y="6345563"/>
              <a:ext cx="404171" cy="517525"/>
            </a:xfrm>
            <a:prstGeom prst="rect">
              <a:avLst/>
            </a:prstGeom>
            <a:noFill/>
            <a:ln>
              <a:noFill/>
            </a:ln>
          </p:spPr>
        </p:pic>
        <p:pic>
          <p:nvPicPr>
            <p:cNvPr id="123" name="Google Shape;123;p48"/>
            <p:cNvPicPr preferRelativeResize="0"/>
            <p:nvPr/>
          </p:nvPicPr>
          <p:blipFill rotWithShape="1">
            <a:blip r:embed="rId4">
              <a:alphaModFix/>
            </a:blip>
            <a:srcRect/>
            <a:stretch/>
          </p:blipFill>
          <p:spPr>
            <a:xfrm>
              <a:off x="11562130" y="6345563"/>
              <a:ext cx="625901" cy="514468"/>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2"/>
        <p:cNvGrpSpPr/>
        <p:nvPr/>
      </p:nvGrpSpPr>
      <p:grpSpPr>
        <a:xfrm>
          <a:off x="0" y="0"/>
          <a:ext cx="0" cy="0"/>
          <a:chOff x="0" y="0"/>
          <a:chExt cx="0" cy="0"/>
        </a:xfrm>
      </p:grpSpPr>
      <p:sp>
        <p:nvSpPr>
          <p:cNvPr id="183" name="Google Shape;183;p57"/>
          <p:cNvSpPr txBox="1">
            <a:spLocks noGrp="1"/>
          </p:cNvSpPr>
          <p:nvPr>
            <p:ph type="title"/>
          </p:nvPr>
        </p:nvSpPr>
        <p:spPr>
          <a:xfrm>
            <a:off x="1146705" y="609601"/>
            <a:ext cx="3856037" cy="16398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57"/>
          <p:cNvSpPr txBox="1">
            <a:spLocks noGrp="1"/>
          </p:cNvSpPr>
          <p:nvPr>
            <p:ph type="body" idx="1"/>
          </p:nvPr>
        </p:nvSpPr>
        <p:spPr>
          <a:xfrm>
            <a:off x="5156200" y="592666"/>
            <a:ext cx="5891209" cy="5198534"/>
          </a:xfrm>
          <a:prstGeom prst="rect">
            <a:avLst/>
          </a:prstGeom>
          <a:noFill/>
          <a:ln>
            <a:noFill/>
          </a:ln>
        </p:spPr>
        <p:txBody>
          <a:bodyPr spcFirstLastPara="1" wrap="square" lIns="91425" tIns="45700" rIns="91425" bIns="45700" anchor="ctr"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85" name="Google Shape;185;p57"/>
          <p:cNvSpPr txBox="1">
            <a:spLocks noGrp="1"/>
          </p:cNvSpPr>
          <p:nvPr>
            <p:ph type="body" idx="2"/>
          </p:nvPr>
        </p:nvSpPr>
        <p:spPr>
          <a:xfrm>
            <a:off x="1146705" y="2249486"/>
            <a:ext cx="3856037"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6" name="Google Shape;186;p5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5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9"/>
        <p:cNvGrpSpPr/>
        <p:nvPr/>
      </p:nvGrpSpPr>
      <p:grpSpPr>
        <a:xfrm>
          <a:off x="0" y="0"/>
          <a:ext cx="0" cy="0"/>
          <a:chOff x="0" y="0"/>
          <a:chExt cx="0" cy="0"/>
        </a:xfrm>
      </p:grpSpPr>
      <p:sp>
        <p:nvSpPr>
          <p:cNvPr id="190" name="Google Shape;190;p58"/>
          <p:cNvSpPr txBox="1">
            <a:spLocks noGrp="1"/>
          </p:cNvSpPr>
          <p:nvPr>
            <p:ph type="title"/>
          </p:nvPr>
        </p:nvSpPr>
        <p:spPr>
          <a:xfrm>
            <a:off x="1141413" y="609600"/>
            <a:ext cx="5934508" cy="16398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58"/>
          <p:cNvSpPr>
            <a:spLocks noGrp="1"/>
          </p:cNvSpPr>
          <p:nvPr>
            <p:ph type="pic" idx="2"/>
          </p:nvPr>
        </p:nvSpPr>
        <p:spPr>
          <a:xfrm>
            <a:off x="7380721" y="609601"/>
            <a:ext cx="3666690" cy="5181599"/>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92" name="Google Shape;192;p58"/>
          <p:cNvSpPr txBox="1">
            <a:spLocks noGrp="1"/>
          </p:cNvSpPr>
          <p:nvPr>
            <p:ph type="body" idx="1"/>
          </p:nvPr>
        </p:nvSpPr>
        <p:spPr>
          <a:xfrm>
            <a:off x="1141410" y="2249486"/>
            <a:ext cx="5934511"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93" name="Google Shape;193;p5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5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5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96"/>
        <p:cNvGrpSpPr/>
        <p:nvPr/>
      </p:nvGrpSpPr>
      <p:grpSpPr>
        <a:xfrm>
          <a:off x="0" y="0"/>
          <a:ext cx="0" cy="0"/>
          <a:chOff x="0" y="0"/>
          <a:chExt cx="0" cy="0"/>
        </a:xfrm>
      </p:grpSpPr>
      <p:sp>
        <p:nvSpPr>
          <p:cNvPr id="197" name="Google Shape;197;p59"/>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59"/>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99" name="Google Shape;199;p59"/>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200" name="Google Shape;200;p5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03"/>
        <p:cNvGrpSpPr/>
        <p:nvPr/>
      </p:nvGrpSpPr>
      <p:grpSpPr>
        <a:xfrm>
          <a:off x="0" y="0"/>
          <a:ext cx="0" cy="0"/>
          <a:chOff x="0" y="0"/>
          <a:chExt cx="0" cy="0"/>
        </a:xfrm>
      </p:grpSpPr>
      <p:sp>
        <p:nvSpPr>
          <p:cNvPr id="204" name="Google Shape;204;p60"/>
          <p:cNvSpPr txBox="1">
            <a:spLocks noGrp="1"/>
          </p:cNvSpPr>
          <p:nvPr>
            <p:ph type="title"/>
          </p:nvPr>
        </p:nvSpPr>
        <p:spPr>
          <a:xfrm>
            <a:off x="1141456" y="609600"/>
            <a:ext cx="9905955" cy="3429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60"/>
          <p:cNvSpPr txBox="1">
            <a:spLocks noGrp="1"/>
          </p:cNvSpPr>
          <p:nvPr>
            <p:ph type="body" idx="1"/>
          </p:nvPr>
        </p:nvSpPr>
        <p:spPr>
          <a:xfrm>
            <a:off x="1141410" y="4419599"/>
            <a:ext cx="9904459" cy="1371599"/>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206" name="Google Shape;206;p6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6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09"/>
        <p:cNvGrpSpPr/>
        <p:nvPr/>
      </p:nvGrpSpPr>
      <p:grpSpPr>
        <a:xfrm>
          <a:off x="0" y="0"/>
          <a:ext cx="0" cy="0"/>
          <a:chOff x="0" y="0"/>
          <a:chExt cx="0" cy="0"/>
        </a:xfrm>
      </p:grpSpPr>
      <p:sp>
        <p:nvSpPr>
          <p:cNvPr id="210" name="Google Shape;210;p61"/>
          <p:cNvSpPr txBox="1">
            <a:spLocks noGrp="1"/>
          </p:cNvSpPr>
          <p:nvPr>
            <p:ph type="title"/>
          </p:nvPr>
        </p:nvSpPr>
        <p:spPr>
          <a:xfrm>
            <a:off x="1446212" y="609599"/>
            <a:ext cx="9302752" cy="27484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61"/>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212" name="Google Shape;212;p61"/>
          <p:cNvSpPr txBox="1">
            <a:spLocks noGrp="1"/>
          </p:cNvSpPr>
          <p:nvPr>
            <p:ph type="body" idx="2"/>
          </p:nvPr>
        </p:nvSpPr>
        <p:spPr>
          <a:xfrm>
            <a:off x="1141411" y="4309919"/>
            <a:ext cx="9906002" cy="1489496"/>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213" name="Google Shape;213;p6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6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61"/>
          <p:cNvSpPr txBox="1"/>
          <p:nvPr/>
        </p:nvSpPr>
        <p:spPr>
          <a:xfrm>
            <a:off x="903512" y="73239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
        <p:nvSpPr>
          <p:cNvPr id="217" name="Google Shape;217;p61"/>
          <p:cNvSpPr txBox="1"/>
          <p:nvPr/>
        </p:nvSpPr>
        <p:spPr>
          <a:xfrm>
            <a:off x="10537370" y="2764972"/>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18"/>
        <p:cNvGrpSpPr/>
        <p:nvPr/>
      </p:nvGrpSpPr>
      <p:grpSpPr>
        <a:xfrm>
          <a:off x="0" y="0"/>
          <a:ext cx="0" cy="0"/>
          <a:chOff x="0" y="0"/>
          <a:chExt cx="0" cy="0"/>
        </a:xfrm>
      </p:grpSpPr>
      <p:sp>
        <p:nvSpPr>
          <p:cNvPr id="219" name="Google Shape;219;p62"/>
          <p:cNvSpPr txBox="1">
            <a:spLocks noGrp="1"/>
          </p:cNvSpPr>
          <p:nvPr>
            <p:ph type="title"/>
          </p:nvPr>
        </p:nvSpPr>
        <p:spPr>
          <a:xfrm>
            <a:off x="1141410" y="2134041"/>
            <a:ext cx="9906001"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62"/>
          <p:cNvSpPr txBox="1">
            <a:spLocks noGrp="1"/>
          </p:cNvSpPr>
          <p:nvPr>
            <p:ph type="body" idx="1"/>
          </p:nvPr>
        </p:nvSpPr>
        <p:spPr>
          <a:xfrm>
            <a:off x="1141364" y="4657655"/>
            <a:ext cx="9904505"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221" name="Google Shape;221;p6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6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6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24"/>
        <p:cNvGrpSpPr/>
        <p:nvPr/>
      </p:nvGrpSpPr>
      <p:grpSpPr>
        <a:xfrm>
          <a:off x="0" y="0"/>
          <a:ext cx="0" cy="0"/>
          <a:chOff x="0" y="0"/>
          <a:chExt cx="0" cy="0"/>
        </a:xfrm>
      </p:grpSpPr>
      <p:sp>
        <p:nvSpPr>
          <p:cNvPr id="225" name="Google Shape;225;p63"/>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63"/>
          <p:cNvSpPr txBox="1">
            <a:spLocks noGrp="1"/>
          </p:cNvSpPr>
          <p:nvPr>
            <p:ph type="body" idx="1"/>
          </p:nvPr>
        </p:nvSpPr>
        <p:spPr>
          <a:xfrm>
            <a:off x="1141410" y="2674463"/>
            <a:ext cx="3196899"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27" name="Google Shape;227;p63"/>
          <p:cNvSpPr txBox="1">
            <a:spLocks noGrp="1"/>
          </p:cNvSpPr>
          <p:nvPr>
            <p:ph type="body" idx="2"/>
          </p:nvPr>
        </p:nvSpPr>
        <p:spPr>
          <a:xfrm>
            <a:off x="1127918" y="3360263"/>
            <a:ext cx="3208735"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28" name="Google Shape;228;p63"/>
          <p:cNvSpPr txBox="1">
            <a:spLocks noGrp="1"/>
          </p:cNvSpPr>
          <p:nvPr>
            <p:ph type="body" idx="3"/>
          </p:nvPr>
        </p:nvSpPr>
        <p:spPr>
          <a:xfrm>
            <a:off x="4514766" y="2677635"/>
            <a:ext cx="3184385"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29" name="Google Shape;229;p63"/>
          <p:cNvSpPr txBox="1">
            <a:spLocks noGrp="1"/>
          </p:cNvSpPr>
          <p:nvPr>
            <p:ph type="body" idx="4"/>
          </p:nvPr>
        </p:nvSpPr>
        <p:spPr>
          <a:xfrm>
            <a:off x="4504213" y="3363435"/>
            <a:ext cx="3195830"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30" name="Google Shape;230;p63"/>
          <p:cNvSpPr txBox="1">
            <a:spLocks noGrp="1"/>
          </p:cNvSpPr>
          <p:nvPr>
            <p:ph type="body" idx="5"/>
          </p:nvPr>
        </p:nvSpPr>
        <p:spPr>
          <a:xfrm>
            <a:off x="7852442" y="2674463"/>
            <a:ext cx="319496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31" name="Google Shape;231;p63"/>
          <p:cNvSpPr txBox="1">
            <a:spLocks noGrp="1"/>
          </p:cNvSpPr>
          <p:nvPr>
            <p:ph type="body" idx="6"/>
          </p:nvPr>
        </p:nvSpPr>
        <p:spPr>
          <a:xfrm>
            <a:off x="7852442" y="3360263"/>
            <a:ext cx="3194968"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32" name="Google Shape;232;p6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6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6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5"/>
        <p:cNvGrpSpPr/>
        <p:nvPr/>
      </p:nvGrpSpPr>
      <p:grpSpPr>
        <a:xfrm>
          <a:off x="0" y="0"/>
          <a:ext cx="0" cy="0"/>
          <a:chOff x="0" y="0"/>
          <a:chExt cx="0" cy="0"/>
        </a:xfrm>
      </p:grpSpPr>
      <p:sp>
        <p:nvSpPr>
          <p:cNvPr id="236" name="Google Shape;236;p6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64"/>
          <p:cNvSpPr txBox="1">
            <a:spLocks noGrp="1"/>
          </p:cNvSpPr>
          <p:nvPr>
            <p:ph type="body" idx="1"/>
          </p:nvPr>
        </p:nvSpPr>
        <p:spPr>
          <a:xfrm rot="5400000">
            <a:off x="4323555" y="-932655"/>
            <a:ext cx="3541714" cy="9905999"/>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38" name="Google Shape;238;p6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1"/>
        <p:cNvGrpSpPr/>
        <p:nvPr/>
      </p:nvGrpSpPr>
      <p:grpSpPr>
        <a:xfrm>
          <a:off x="0" y="0"/>
          <a:ext cx="0" cy="0"/>
          <a:chOff x="0" y="0"/>
          <a:chExt cx="0" cy="0"/>
        </a:xfrm>
      </p:grpSpPr>
      <p:sp>
        <p:nvSpPr>
          <p:cNvPr id="242" name="Google Shape;242;p65"/>
          <p:cNvSpPr txBox="1">
            <a:spLocks noGrp="1"/>
          </p:cNvSpPr>
          <p:nvPr>
            <p:ph type="title"/>
          </p:nvPr>
        </p:nvSpPr>
        <p:spPr>
          <a:xfrm rot="5400000">
            <a:off x="7454105" y="2197894"/>
            <a:ext cx="5181601" cy="200501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65"/>
          <p:cNvSpPr txBox="1">
            <a:spLocks noGrp="1"/>
          </p:cNvSpPr>
          <p:nvPr>
            <p:ph type="body" idx="1"/>
          </p:nvPr>
        </p:nvSpPr>
        <p:spPr>
          <a:xfrm rot="5400000">
            <a:off x="2424905" y="-673895"/>
            <a:ext cx="5181601" cy="7748590"/>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44" name="Google Shape;244;p6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6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6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49"/>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9"/>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7" name="Google Shape;127;p4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9"/>
        <p:cNvGrpSpPr/>
        <p:nvPr/>
      </p:nvGrpSpPr>
      <p:grpSpPr>
        <a:xfrm>
          <a:off x="0" y="0"/>
          <a:ext cx="0" cy="0"/>
          <a:chOff x="0" y="0"/>
          <a:chExt cx="0" cy="0"/>
        </a:xfrm>
      </p:grpSpPr>
      <p:sp>
        <p:nvSpPr>
          <p:cNvPr id="130" name="Google Shape;130;p50"/>
          <p:cNvSpPr txBox="1">
            <a:spLocks noGrp="1"/>
          </p:cNvSpPr>
          <p:nvPr>
            <p:ph type="title"/>
          </p:nvPr>
        </p:nvSpPr>
        <p:spPr>
          <a:xfrm>
            <a:off x="1141411" y="609600"/>
            <a:ext cx="9905999"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0"/>
          <p:cNvSpPr txBox="1">
            <a:spLocks noGrp="1"/>
          </p:cNvSpPr>
          <p:nvPr>
            <p:ph type="body" idx="1"/>
          </p:nvPr>
        </p:nvSpPr>
        <p:spPr>
          <a:xfrm>
            <a:off x="1141413" y="4404596"/>
            <a:ext cx="3195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2" name="Google Shape;132;p50"/>
          <p:cNvSpPr>
            <a:spLocks noGrp="1"/>
          </p:cNvSpPr>
          <p:nvPr>
            <p:ph type="pic" idx="2"/>
          </p:nvPr>
        </p:nvSpPr>
        <p:spPr>
          <a:xfrm>
            <a:off x="1141413" y="2666998"/>
            <a:ext cx="31952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33" name="Google Shape;133;p50"/>
          <p:cNvSpPr txBox="1">
            <a:spLocks noGrp="1"/>
          </p:cNvSpPr>
          <p:nvPr>
            <p:ph type="body" idx="3"/>
          </p:nvPr>
        </p:nvSpPr>
        <p:spPr>
          <a:xfrm>
            <a:off x="1141413" y="4980858"/>
            <a:ext cx="3195240" cy="81784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34" name="Google Shape;134;p50"/>
          <p:cNvSpPr txBox="1">
            <a:spLocks noGrp="1"/>
          </p:cNvSpPr>
          <p:nvPr>
            <p:ph type="body" idx="4"/>
          </p:nvPr>
        </p:nvSpPr>
        <p:spPr>
          <a:xfrm>
            <a:off x="4489053" y="4404596"/>
            <a:ext cx="320040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5" name="Google Shape;135;p50"/>
          <p:cNvSpPr>
            <a:spLocks noGrp="1"/>
          </p:cNvSpPr>
          <p:nvPr>
            <p:ph type="pic" idx="5"/>
          </p:nvPr>
        </p:nvSpPr>
        <p:spPr>
          <a:xfrm>
            <a:off x="4489053" y="2666998"/>
            <a:ext cx="31989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36" name="Google Shape;136;p50"/>
          <p:cNvSpPr txBox="1">
            <a:spLocks noGrp="1"/>
          </p:cNvSpPr>
          <p:nvPr>
            <p:ph type="body" idx="6"/>
          </p:nvPr>
        </p:nvSpPr>
        <p:spPr>
          <a:xfrm>
            <a:off x="4487593" y="4980857"/>
            <a:ext cx="3200400" cy="8103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37" name="Google Shape;137;p50"/>
          <p:cNvSpPr txBox="1">
            <a:spLocks noGrp="1"/>
          </p:cNvSpPr>
          <p:nvPr>
            <p:ph type="body" idx="7"/>
          </p:nvPr>
        </p:nvSpPr>
        <p:spPr>
          <a:xfrm>
            <a:off x="7852567" y="4404595"/>
            <a:ext cx="319074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8" name="Google Shape;138;p50"/>
          <p:cNvSpPr>
            <a:spLocks noGrp="1"/>
          </p:cNvSpPr>
          <p:nvPr>
            <p:ph type="pic" idx="8"/>
          </p:nvPr>
        </p:nvSpPr>
        <p:spPr>
          <a:xfrm>
            <a:off x="7852442" y="2666998"/>
            <a:ext cx="3194969"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39" name="Google Shape;139;p50"/>
          <p:cNvSpPr txBox="1">
            <a:spLocks noGrp="1"/>
          </p:cNvSpPr>
          <p:nvPr>
            <p:ph type="body" idx="9"/>
          </p:nvPr>
        </p:nvSpPr>
        <p:spPr>
          <a:xfrm>
            <a:off x="7852442" y="4980854"/>
            <a:ext cx="3194968" cy="81034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40" name="Google Shape;140;p5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3"/>
        <p:cNvGrpSpPr/>
        <p:nvPr/>
      </p:nvGrpSpPr>
      <p:grpSpPr>
        <a:xfrm>
          <a:off x="0" y="0"/>
          <a:ext cx="0" cy="0"/>
          <a:chOff x="0" y="0"/>
          <a:chExt cx="0" cy="0"/>
        </a:xfrm>
      </p:grpSpPr>
      <p:sp>
        <p:nvSpPr>
          <p:cNvPr id="144" name="Google Shape;144;p5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51"/>
          <p:cNvSpPr txBox="1">
            <a:spLocks noGrp="1"/>
          </p:cNvSpPr>
          <p:nvPr>
            <p:ph type="body" idx="1"/>
          </p:nvPr>
        </p:nvSpPr>
        <p:spPr>
          <a:xfrm>
            <a:off x="1141410" y="2249486"/>
            <a:ext cx="487838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46" name="Google Shape;146;p51"/>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47" name="Google Shape;147;p5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Quote with Caption">
  <p:cSld name="1_Quote with Caption">
    <p:spTree>
      <p:nvGrpSpPr>
        <p:cNvPr id="1" name="Shape 150"/>
        <p:cNvGrpSpPr/>
        <p:nvPr/>
      </p:nvGrpSpPr>
      <p:grpSpPr>
        <a:xfrm>
          <a:off x="0" y="0"/>
          <a:ext cx="0" cy="0"/>
          <a:chOff x="0" y="0"/>
          <a:chExt cx="0" cy="0"/>
        </a:xfrm>
      </p:grpSpPr>
      <p:sp>
        <p:nvSpPr>
          <p:cNvPr id="151" name="Google Shape;151;p52"/>
          <p:cNvSpPr txBox="1">
            <a:spLocks noGrp="1"/>
          </p:cNvSpPr>
          <p:nvPr>
            <p:ph type="title"/>
          </p:nvPr>
        </p:nvSpPr>
        <p:spPr>
          <a:xfrm>
            <a:off x="2917498" y="609600"/>
            <a:ext cx="8146116" cy="289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Twentieth Century"/>
              <a:buNone/>
              <a:defRPr sz="48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2"/>
          <p:cNvSpPr txBox="1">
            <a:spLocks noGrp="1"/>
          </p:cNvSpPr>
          <p:nvPr>
            <p:ph type="body" idx="1"/>
          </p:nvPr>
        </p:nvSpPr>
        <p:spPr>
          <a:xfrm>
            <a:off x="3221296" y="3505200"/>
            <a:ext cx="753851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20000"/>
              </a:lnSpc>
              <a:spcBef>
                <a:spcPts val="1000"/>
              </a:spcBef>
              <a:spcAft>
                <a:spcPts val="0"/>
              </a:spcAft>
              <a:buClr>
                <a:srgbClr val="FEFEFE"/>
              </a:buClr>
              <a:buSzPts val="2000"/>
              <a:buFont typeface="Twentieth Century"/>
              <a:buNone/>
              <a:defRPr sz="1600">
                <a:solidFill>
                  <a:srgbClr val="FEFEFE"/>
                </a:solidFill>
              </a:defRPr>
            </a:lvl1pPr>
            <a:lvl2pPr marL="914400" lvl="1" indent="-228600" algn="l">
              <a:lnSpc>
                <a:spcPct val="120000"/>
              </a:lnSpc>
              <a:spcBef>
                <a:spcPts val="500"/>
              </a:spcBef>
              <a:spcAft>
                <a:spcPts val="0"/>
              </a:spcAft>
              <a:buClr>
                <a:schemeClr val="lt1"/>
              </a:buClr>
              <a:buSzPts val="2500"/>
              <a:buFont typeface="Twentieth Century"/>
              <a:buNone/>
              <a:defRPr/>
            </a:lvl2pPr>
            <a:lvl3pPr marL="1371600" lvl="2" indent="-228600" algn="l">
              <a:lnSpc>
                <a:spcPct val="120000"/>
              </a:lnSpc>
              <a:spcBef>
                <a:spcPts val="500"/>
              </a:spcBef>
              <a:spcAft>
                <a:spcPts val="0"/>
              </a:spcAft>
              <a:buClr>
                <a:schemeClr val="lt1"/>
              </a:buClr>
              <a:buSzPts val="2250"/>
              <a:buFont typeface="Twentieth Century"/>
              <a:buNone/>
              <a:defRPr/>
            </a:lvl3pPr>
            <a:lvl4pPr marL="1828800" lvl="3" indent="-228600" algn="l">
              <a:lnSpc>
                <a:spcPct val="120000"/>
              </a:lnSpc>
              <a:spcBef>
                <a:spcPts val="500"/>
              </a:spcBef>
              <a:spcAft>
                <a:spcPts val="0"/>
              </a:spcAft>
              <a:buClr>
                <a:schemeClr val="lt1"/>
              </a:buClr>
              <a:buSzPts val="2000"/>
              <a:buFont typeface="Twentieth Century"/>
              <a:buNone/>
              <a:defRPr/>
            </a:lvl4pPr>
            <a:lvl5pPr marL="2286000" lvl="4" indent="-228600" algn="l">
              <a:lnSpc>
                <a:spcPct val="120000"/>
              </a:lnSpc>
              <a:spcBef>
                <a:spcPts val="500"/>
              </a:spcBef>
              <a:spcAft>
                <a:spcPts val="0"/>
              </a:spcAft>
              <a:buClr>
                <a:schemeClr val="lt1"/>
              </a:buClr>
              <a:buSzPts val="2000"/>
              <a:buFont typeface="Twentieth Century"/>
              <a:buNone/>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53" name="Google Shape;153;p52"/>
          <p:cNvSpPr txBox="1">
            <a:spLocks noGrp="1"/>
          </p:cNvSpPr>
          <p:nvPr>
            <p:ph type="body" idx="2"/>
          </p:nvPr>
        </p:nvSpPr>
        <p:spPr>
          <a:xfrm>
            <a:off x="2589888" y="4354046"/>
            <a:ext cx="8789313" cy="1555864"/>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rgbClr val="FEFEFE"/>
              </a:buClr>
              <a:buSzPts val="2250"/>
              <a:buNone/>
              <a:defRPr sz="1800">
                <a:solidFill>
                  <a:srgbClr val="FEFEFE"/>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000"/>
              <a:buNone/>
              <a:defRPr sz="1600">
                <a:solidFill>
                  <a:schemeClr val="lt1"/>
                </a:solidFill>
              </a:defRPr>
            </a:lvl3pPr>
            <a:lvl4pPr marL="1828800" lvl="3" indent="-228600" algn="l">
              <a:lnSpc>
                <a:spcPct val="120000"/>
              </a:lnSpc>
              <a:spcBef>
                <a:spcPts val="500"/>
              </a:spcBef>
              <a:spcAft>
                <a:spcPts val="0"/>
              </a:spcAft>
              <a:buClr>
                <a:schemeClr val="lt1"/>
              </a:buClr>
              <a:buSzPts val="1750"/>
              <a:buNone/>
              <a:defRPr sz="1400">
                <a:solidFill>
                  <a:schemeClr val="lt1"/>
                </a:solidFill>
              </a:defRPr>
            </a:lvl4pPr>
            <a:lvl5pPr marL="2286000" lvl="4" indent="-228600" algn="l">
              <a:lnSpc>
                <a:spcPct val="120000"/>
              </a:lnSpc>
              <a:spcBef>
                <a:spcPts val="500"/>
              </a:spcBef>
              <a:spcAft>
                <a:spcPts val="0"/>
              </a:spcAft>
              <a:buClr>
                <a:schemeClr val="lt1"/>
              </a:buClr>
              <a:buSzPts val="1750"/>
              <a:buNone/>
              <a:defRPr sz="1400">
                <a:solidFill>
                  <a:schemeClr val="lt1"/>
                </a:solidFill>
              </a:defRPr>
            </a:lvl5pPr>
            <a:lvl6pPr marL="2743200" lvl="5" indent="-228600" algn="l">
              <a:lnSpc>
                <a:spcPct val="120000"/>
              </a:lnSpc>
              <a:spcBef>
                <a:spcPts val="500"/>
              </a:spcBef>
              <a:spcAft>
                <a:spcPts val="0"/>
              </a:spcAft>
              <a:buClr>
                <a:schemeClr val="lt1"/>
              </a:buClr>
              <a:buSzPts val="1750"/>
              <a:buNone/>
              <a:defRPr sz="1400">
                <a:solidFill>
                  <a:schemeClr val="lt1"/>
                </a:solidFill>
              </a:defRPr>
            </a:lvl6pPr>
            <a:lvl7pPr marL="3200400" lvl="6" indent="-228600" algn="l">
              <a:lnSpc>
                <a:spcPct val="120000"/>
              </a:lnSpc>
              <a:spcBef>
                <a:spcPts val="500"/>
              </a:spcBef>
              <a:spcAft>
                <a:spcPts val="0"/>
              </a:spcAft>
              <a:buClr>
                <a:schemeClr val="lt1"/>
              </a:buClr>
              <a:buSzPts val="1750"/>
              <a:buNone/>
              <a:defRPr sz="1400">
                <a:solidFill>
                  <a:schemeClr val="lt1"/>
                </a:solidFill>
              </a:defRPr>
            </a:lvl7pPr>
            <a:lvl8pPr marL="3657600" lvl="7" indent="-228600" algn="l">
              <a:lnSpc>
                <a:spcPct val="120000"/>
              </a:lnSpc>
              <a:spcBef>
                <a:spcPts val="500"/>
              </a:spcBef>
              <a:spcAft>
                <a:spcPts val="0"/>
              </a:spcAft>
              <a:buClr>
                <a:schemeClr val="lt1"/>
              </a:buClr>
              <a:buSzPts val="1750"/>
              <a:buNone/>
              <a:defRPr sz="1400">
                <a:solidFill>
                  <a:schemeClr val="lt1"/>
                </a:solidFill>
              </a:defRPr>
            </a:lvl8pPr>
            <a:lvl9pPr marL="4114800" lvl="8" indent="-228600" algn="l">
              <a:lnSpc>
                <a:spcPct val="120000"/>
              </a:lnSpc>
              <a:spcBef>
                <a:spcPts val="500"/>
              </a:spcBef>
              <a:spcAft>
                <a:spcPts val="0"/>
              </a:spcAft>
              <a:buClr>
                <a:schemeClr val="lt1"/>
              </a:buClr>
              <a:buSzPts val="1750"/>
              <a:buNone/>
              <a:defRPr sz="1400">
                <a:solidFill>
                  <a:schemeClr val="lt1"/>
                </a:solidFill>
              </a:defRPr>
            </a:lvl9pPr>
          </a:lstStyle>
          <a:p>
            <a:endParaRPr/>
          </a:p>
        </p:txBody>
      </p:sp>
      <p:sp>
        <p:nvSpPr>
          <p:cNvPr id="154" name="Google Shape;154;p5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2"/>
          <p:cNvSpPr/>
          <p:nvPr/>
        </p:nvSpPr>
        <p:spPr>
          <a:xfrm rot="10800000" flipH="1">
            <a:off x="78" y="3166528"/>
            <a:ext cx="1811141"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2"/>
          <p:cNvSpPr txBox="1">
            <a:spLocks noGrp="1"/>
          </p:cNvSpPr>
          <p:nvPr>
            <p:ph type="sldNum" idx="12"/>
          </p:nvPr>
        </p:nvSpPr>
        <p:spPr>
          <a:xfrm>
            <a:off x="681637" y="3244141"/>
            <a:ext cx="7799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52"/>
          <p:cNvSpPr txBox="1"/>
          <p:nvPr/>
        </p:nvSpPr>
        <p:spPr>
          <a:xfrm>
            <a:off x="2411089" y="648005"/>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59" name="Google Shape;159;p52"/>
          <p:cNvSpPr txBox="1"/>
          <p:nvPr/>
        </p:nvSpPr>
        <p:spPr>
          <a:xfrm>
            <a:off x="10892711" y="290530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0"/>
        <p:cNvGrpSpPr/>
        <p:nvPr/>
      </p:nvGrpSpPr>
      <p:grpSpPr>
        <a:xfrm>
          <a:off x="0" y="0"/>
          <a:ext cx="0" cy="0"/>
          <a:chOff x="0" y="0"/>
          <a:chExt cx="0" cy="0"/>
        </a:xfrm>
      </p:grpSpPr>
      <p:sp>
        <p:nvSpPr>
          <p:cNvPr id="161" name="Google Shape;161;p53"/>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cap="none">
                <a:solidFill>
                  <a:schemeClr val="lt1"/>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250"/>
              <a:buNone/>
              <a:defRPr sz="1800">
                <a:solidFill>
                  <a:schemeClr val="lt1"/>
                </a:solidFill>
              </a:defRPr>
            </a:lvl3pPr>
            <a:lvl4pPr marL="1828800" lvl="3" indent="-228600" algn="l">
              <a:lnSpc>
                <a:spcPct val="120000"/>
              </a:lnSpc>
              <a:spcBef>
                <a:spcPts val="500"/>
              </a:spcBef>
              <a:spcAft>
                <a:spcPts val="0"/>
              </a:spcAft>
              <a:buClr>
                <a:schemeClr val="lt1"/>
              </a:buClr>
              <a:buSzPts val="2000"/>
              <a:buNone/>
              <a:defRPr sz="1600">
                <a:solidFill>
                  <a:schemeClr val="lt1"/>
                </a:solidFill>
              </a:defRPr>
            </a:lvl4pPr>
            <a:lvl5pPr marL="2286000" lvl="4" indent="-228600" algn="l">
              <a:lnSpc>
                <a:spcPct val="120000"/>
              </a:lnSpc>
              <a:spcBef>
                <a:spcPts val="500"/>
              </a:spcBef>
              <a:spcAft>
                <a:spcPts val="0"/>
              </a:spcAft>
              <a:buClr>
                <a:schemeClr val="lt1"/>
              </a:buClr>
              <a:buSzPts val="2000"/>
              <a:buNone/>
              <a:defRPr sz="1600">
                <a:solidFill>
                  <a:schemeClr val="lt1"/>
                </a:solidFill>
              </a:defRPr>
            </a:lvl5pPr>
            <a:lvl6pPr marL="2743200" lvl="5" indent="-228600" algn="l">
              <a:lnSpc>
                <a:spcPct val="120000"/>
              </a:lnSpc>
              <a:spcBef>
                <a:spcPts val="500"/>
              </a:spcBef>
              <a:spcAft>
                <a:spcPts val="0"/>
              </a:spcAft>
              <a:buClr>
                <a:schemeClr val="lt1"/>
              </a:buClr>
              <a:buSzPts val="2000"/>
              <a:buNone/>
              <a:defRPr sz="1600">
                <a:solidFill>
                  <a:schemeClr val="lt1"/>
                </a:solidFill>
              </a:defRPr>
            </a:lvl6pPr>
            <a:lvl7pPr marL="3200400" lvl="6" indent="-228600" algn="l">
              <a:lnSpc>
                <a:spcPct val="120000"/>
              </a:lnSpc>
              <a:spcBef>
                <a:spcPts val="500"/>
              </a:spcBef>
              <a:spcAft>
                <a:spcPts val="0"/>
              </a:spcAft>
              <a:buClr>
                <a:schemeClr val="lt1"/>
              </a:buClr>
              <a:buSzPts val="2000"/>
              <a:buNone/>
              <a:defRPr sz="1600">
                <a:solidFill>
                  <a:schemeClr val="lt1"/>
                </a:solidFill>
              </a:defRPr>
            </a:lvl7pPr>
            <a:lvl8pPr marL="3657600" lvl="7" indent="-228600" algn="l">
              <a:lnSpc>
                <a:spcPct val="120000"/>
              </a:lnSpc>
              <a:spcBef>
                <a:spcPts val="500"/>
              </a:spcBef>
              <a:spcAft>
                <a:spcPts val="0"/>
              </a:spcAft>
              <a:buClr>
                <a:schemeClr val="lt1"/>
              </a:buClr>
              <a:buSzPts val="2000"/>
              <a:buNone/>
              <a:defRPr sz="1600">
                <a:solidFill>
                  <a:schemeClr val="lt1"/>
                </a:solidFill>
              </a:defRPr>
            </a:lvl8pPr>
            <a:lvl9pPr marL="4114800" lvl="8" indent="-228600" algn="l">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163" name="Google Shape;163;p5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
        <p:cNvGrpSpPr/>
        <p:nvPr/>
      </p:nvGrpSpPr>
      <p:grpSpPr>
        <a:xfrm>
          <a:off x="0" y="0"/>
          <a:ext cx="0" cy="0"/>
          <a:chOff x="0" y="0"/>
          <a:chExt cx="0" cy="0"/>
        </a:xfrm>
      </p:grpSpPr>
      <p:sp>
        <p:nvSpPr>
          <p:cNvPr id="165" name="Google Shape;165;p5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p55"/>
          <p:cNvSpPr txBox="1">
            <a:spLocks noGrp="1"/>
          </p:cNvSpPr>
          <p:nvPr>
            <p:ph type="title"/>
          </p:nvPr>
        </p:nvSpPr>
        <p:spPr>
          <a:xfrm>
            <a:off x="1141411" y="619126"/>
            <a:ext cx="9906000" cy="14779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55"/>
          <p:cNvSpPr txBox="1">
            <a:spLocks noGrp="1"/>
          </p:cNvSpPr>
          <p:nvPr>
            <p:ph type="body" idx="1"/>
          </p:nvPr>
        </p:nvSpPr>
        <p:spPr>
          <a:xfrm>
            <a:off x="1370019" y="2249486"/>
            <a:ext cx="464978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71" name="Google Shape;171;p55"/>
          <p:cNvSpPr txBox="1">
            <a:spLocks noGrp="1"/>
          </p:cNvSpPr>
          <p:nvPr>
            <p:ph type="body" idx="2"/>
          </p:nvPr>
        </p:nvSpPr>
        <p:spPr>
          <a:xfrm>
            <a:off x="1141410" y="3073397"/>
            <a:ext cx="4878391" cy="271780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72" name="Google Shape;172;p55"/>
          <p:cNvSpPr txBox="1">
            <a:spLocks noGrp="1"/>
          </p:cNvSpPr>
          <p:nvPr>
            <p:ph type="body" idx="3"/>
          </p:nvPr>
        </p:nvSpPr>
        <p:spPr>
          <a:xfrm>
            <a:off x="6400808" y="2249485"/>
            <a:ext cx="46466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73" name="Google Shape;173;p55"/>
          <p:cNvSpPr txBox="1">
            <a:spLocks noGrp="1"/>
          </p:cNvSpPr>
          <p:nvPr>
            <p:ph type="body" idx="4"/>
          </p:nvPr>
        </p:nvSpPr>
        <p:spPr>
          <a:xfrm>
            <a:off x="6172200" y="3073397"/>
            <a:ext cx="4875210" cy="271780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74" name="Google Shape;174;p5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5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5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7"/>
        <p:cNvGrpSpPr/>
        <p:nvPr/>
      </p:nvGrpSpPr>
      <p:grpSpPr>
        <a:xfrm>
          <a:off x="0" y="0"/>
          <a:ext cx="0" cy="0"/>
          <a:chOff x="0" y="0"/>
          <a:chExt cx="0" cy="0"/>
        </a:xfrm>
      </p:grpSpPr>
      <p:sp>
        <p:nvSpPr>
          <p:cNvPr id="178" name="Google Shape;178;p5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5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3554"/>
        </a:solidFill>
        <a:effectLst/>
      </p:bgPr>
    </p:bg>
    <p:spTree>
      <p:nvGrpSpPr>
        <p:cNvPr id="1" name="Shape 9"/>
        <p:cNvGrpSpPr/>
        <p:nvPr/>
      </p:nvGrpSpPr>
      <p:grpSpPr>
        <a:xfrm>
          <a:off x="0" y="0"/>
          <a:ext cx="0" cy="0"/>
          <a:chOff x="0" y="0"/>
          <a:chExt cx="0" cy="0"/>
        </a:xfrm>
      </p:grpSpPr>
      <p:pic>
        <p:nvPicPr>
          <p:cNvPr id="10" name="Google Shape;10;p47" descr="\\DROBO-FS\QuickDrops\JB\PPTX NG\Droplets\LightingOverlay.png"/>
          <p:cNvPicPr preferRelativeResize="0"/>
          <p:nvPr/>
        </p:nvPicPr>
        <p:blipFill rotWithShape="1">
          <a:blip r:embed="rId20">
            <a:alphaModFix amt="30000"/>
          </a:blip>
          <a:srcRect/>
          <a:stretch/>
        </p:blipFill>
        <p:spPr>
          <a:xfrm>
            <a:off x="0" y="-1"/>
            <a:ext cx="12192003" cy="6858001"/>
          </a:xfrm>
          <a:prstGeom prst="rect">
            <a:avLst/>
          </a:prstGeom>
          <a:noFill/>
          <a:ln>
            <a:noFill/>
          </a:ln>
        </p:spPr>
      </p:pic>
      <p:grpSp>
        <p:nvGrpSpPr>
          <p:cNvPr id="11" name="Google Shape;11;p47"/>
          <p:cNvGrpSpPr/>
          <p:nvPr/>
        </p:nvGrpSpPr>
        <p:grpSpPr>
          <a:xfrm>
            <a:off x="-14288" y="0"/>
            <a:ext cx="12053888" cy="6858001"/>
            <a:chOff x="-14288" y="0"/>
            <a:chExt cx="12053888" cy="6858001"/>
          </a:xfrm>
        </p:grpSpPr>
        <p:grpSp>
          <p:nvGrpSpPr>
            <p:cNvPr id="12" name="Google Shape;12;p47"/>
            <p:cNvGrpSpPr/>
            <p:nvPr/>
          </p:nvGrpSpPr>
          <p:grpSpPr>
            <a:xfrm>
              <a:off x="-14288" y="0"/>
              <a:ext cx="1220788" cy="6858001"/>
              <a:chOff x="-14288" y="0"/>
              <a:chExt cx="1220788" cy="6858001"/>
            </a:xfrm>
          </p:grpSpPr>
          <p:sp>
            <p:nvSpPr>
              <p:cNvPr id="13" name="Google Shape;13;p47"/>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47"/>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47"/>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7"/>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17" name="Google Shape;17;p47"/>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7"/>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19" name="Google Shape;19;p47"/>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20" name="Google Shape;20;p47"/>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7"/>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7"/>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23" name="Google Shape;23;p47"/>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24;p47"/>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25" name="Google Shape;25;p47"/>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26" name="Google Shape;26;p47"/>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27" name="Google Shape;27;p47"/>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28" name="Google Shape;28;p47"/>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7"/>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7"/>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31" name="Google Shape;31;p47"/>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7"/>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33" name="Google Shape;33;p47"/>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7"/>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35" name="Google Shape;35;p47"/>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36" name="Google Shape;36;p47"/>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7"/>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7"/>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39" name="Google Shape;39;p47"/>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47"/>
            <p:cNvGrpSpPr/>
            <p:nvPr/>
          </p:nvGrpSpPr>
          <p:grpSpPr>
            <a:xfrm>
              <a:off x="11364912" y="0"/>
              <a:ext cx="674688" cy="6848476"/>
              <a:chOff x="11364912" y="0"/>
              <a:chExt cx="674688" cy="6848476"/>
            </a:xfrm>
          </p:grpSpPr>
          <p:sp>
            <p:nvSpPr>
              <p:cNvPr id="41" name="Google Shape;41;p47"/>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42" name="Google Shape;42;p47"/>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7"/>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7"/>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45" name="Google Shape;45;p47"/>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7"/>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47" name="Google Shape;47;p47"/>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7"/>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49" name="Google Shape;49;p47"/>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7"/>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47"/>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47"/>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3" name="Google Shape;53;p4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4" name="Google Shape;54;p4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5" name="Google Shape;55;p4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grpSp>
        <p:nvGrpSpPr>
          <p:cNvPr id="56" name="Google Shape;56;p47"/>
          <p:cNvGrpSpPr/>
          <p:nvPr/>
        </p:nvGrpSpPr>
        <p:grpSpPr>
          <a:xfrm>
            <a:off x="43247" y="6302949"/>
            <a:ext cx="1028221" cy="517525"/>
            <a:chOff x="11117501" y="6302009"/>
            <a:chExt cx="1028221" cy="517525"/>
          </a:xfrm>
        </p:grpSpPr>
        <p:pic>
          <p:nvPicPr>
            <p:cNvPr id="57" name="Google Shape;57;p47"/>
            <p:cNvPicPr preferRelativeResize="0"/>
            <p:nvPr/>
          </p:nvPicPr>
          <p:blipFill rotWithShape="1">
            <a:blip r:embed="rId21">
              <a:alphaModFix/>
            </a:blip>
            <a:srcRect/>
            <a:stretch/>
          </p:blipFill>
          <p:spPr>
            <a:xfrm>
              <a:off x="11117501" y="6302009"/>
              <a:ext cx="404171" cy="517525"/>
            </a:xfrm>
            <a:prstGeom prst="rect">
              <a:avLst/>
            </a:prstGeom>
            <a:noFill/>
            <a:ln>
              <a:noFill/>
            </a:ln>
          </p:spPr>
        </p:pic>
        <p:pic>
          <p:nvPicPr>
            <p:cNvPr id="58" name="Google Shape;58;p47"/>
            <p:cNvPicPr preferRelativeResize="0"/>
            <p:nvPr/>
          </p:nvPicPr>
          <p:blipFill rotWithShape="1">
            <a:blip r:embed="rId22">
              <a:alphaModFix/>
            </a:blip>
            <a:srcRect/>
            <a:stretch/>
          </p:blipFill>
          <p:spPr>
            <a:xfrm>
              <a:off x="11519821" y="6302009"/>
              <a:ext cx="625901" cy="51752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loriashley@wi.rr.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www.root.in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tearchivists.org/research-resources/resource-center" TargetMode="External"/><Relationship Id="rId7"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https://www.youtube.com/playlist?list=PLospvJp0HcS-KoTnuGp-TfH2iv9BdMKDl" TargetMode="External"/><Relationship Id="rId4" Type="http://schemas.openxmlformats.org/officeDocument/2006/relationships/hyperlink" Target="https://www.youtube.com/watch?v=kLd6WFBrwbg&amp;list=PLospvJp0HcS9HJHf1e-rYAuk2KJFt5gV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mailto:loriashley@wi.rr.com"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igital.newberry.org/ahcb/"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youtu.be/wz7SK1mBJlc"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storymaps.arcgis.com/stories/88b6f2be26d0466b927ea72b1b060842"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user/StateArchivists/" TargetMode="External"/><Relationship Id="rId3" Type="http://schemas.openxmlformats.org/officeDocument/2006/relationships/image" Target="../media/image44.png"/><Relationship Id="rId7" Type="http://schemas.openxmlformats.org/officeDocument/2006/relationships/hyperlink" Target="http://www.facebook.com/CouncilOfStateArchivist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statearchivists.org/research-resources/resource-center" TargetMode="External"/><Relationship Id="rId5" Type="http://schemas.openxmlformats.org/officeDocument/2006/relationships/hyperlink" Target="https://www.statearchivists.org/home" TargetMode="External"/><Relationship Id="rId10" Type="http://schemas.openxmlformats.org/officeDocument/2006/relationships/image" Target="../media/image3.jpg"/><Relationship Id="rId4" Type="http://schemas.openxmlformats.org/officeDocument/2006/relationships/image" Target="../media/image1.png"/><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22222"/>
              </a:buClr>
              <a:buSzPts val="4800"/>
              <a:buFont typeface="Play"/>
              <a:buNone/>
            </a:pPr>
            <a:r>
              <a:rPr lang="en-US" b="0" i="0">
                <a:solidFill>
                  <a:srgbClr val="222222"/>
                </a:solidFill>
                <a:latin typeface="Play"/>
                <a:ea typeface="Play"/>
                <a:cs typeface="Play"/>
                <a:sym typeface="Play"/>
              </a:rPr>
              <a:t>STORY MAPS: A TOOL FOR ENGAGEMENT AND ADVOCACY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0"/>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CONNECTING PEOPLE TO PLACE</a:t>
            </a:r>
            <a:endParaRPr/>
          </a:p>
        </p:txBody>
      </p:sp>
      <p:pic>
        <p:nvPicPr>
          <p:cNvPr id="340" name="Google Shape;340;p10" descr="Map&#10;&#10;Description automatically generated"/>
          <p:cNvPicPr preferRelativeResize="0">
            <a:picLocks noGrp="1"/>
          </p:cNvPicPr>
          <p:nvPr>
            <p:ph type="body" idx="1"/>
          </p:nvPr>
        </p:nvPicPr>
        <p:blipFill rotWithShape="1">
          <a:blip r:embed="rId3">
            <a:alphaModFix/>
          </a:blip>
          <a:srcRect/>
          <a:stretch/>
        </p:blipFill>
        <p:spPr>
          <a:xfrm>
            <a:off x="1141411" y="1733403"/>
            <a:ext cx="7457327" cy="3832510"/>
          </a:xfrm>
          <a:prstGeom prst="rect">
            <a:avLst/>
          </a:prstGeom>
          <a:noFill/>
          <a:ln>
            <a:noFill/>
          </a:ln>
        </p:spPr>
      </p:pic>
      <p:pic>
        <p:nvPicPr>
          <p:cNvPr id="341" name="Google Shape;341;p10" descr="Graphical user interface&#10;&#10;Description automatically generated"/>
          <p:cNvPicPr preferRelativeResize="0"/>
          <p:nvPr/>
        </p:nvPicPr>
        <p:blipFill rotWithShape="1">
          <a:blip r:embed="rId4">
            <a:alphaModFix/>
          </a:blip>
          <a:srcRect/>
          <a:stretch/>
        </p:blipFill>
        <p:spPr>
          <a:xfrm>
            <a:off x="7702487" y="2097088"/>
            <a:ext cx="3344924" cy="3968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ENGAGING DIFFERENT LEARNERS</a:t>
            </a:r>
            <a:endParaRPr/>
          </a:p>
        </p:txBody>
      </p:sp>
      <p:pic>
        <p:nvPicPr>
          <p:cNvPr id="347" name="Google Shape;347;p11" descr="A picture containing timeline&#10;&#10;Description automatically generated"/>
          <p:cNvPicPr preferRelativeResize="0">
            <a:picLocks noGrp="1"/>
          </p:cNvPicPr>
          <p:nvPr>
            <p:ph type="body" idx="1"/>
          </p:nvPr>
        </p:nvPicPr>
        <p:blipFill rotWithShape="1">
          <a:blip r:embed="rId3">
            <a:alphaModFix/>
          </a:blip>
          <a:srcRect/>
          <a:stretch/>
        </p:blipFill>
        <p:spPr>
          <a:xfrm>
            <a:off x="2151890" y="1940753"/>
            <a:ext cx="7885044" cy="39425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2"/>
          <p:cNvSpPr txBox="1">
            <a:spLocks noGrp="1"/>
          </p:cNvSpPr>
          <p:nvPr>
            <p:ph type="title"/>
          </p:nvPr>
        </p:nvSpPr>
        <p:spPr>
          <a:xfrm>
            <a:off x="1141411" y="609600"/>
            <a:ext cx="3430587"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HAMMERING POINTS HOME</a:t>
            </a:r>
            <a:endParaRPr/>
          </a:p>
        </p:txBody>
      </p:sp>
      <p:pic>
        <p:nvPicPr>
          <p:cNvPr id="353" name="Google Shape;353;p12" descr="Text, letter&#10;&#10;Description automatically generated"/>
          <p:cNvPicPr preferRelativeResize="0">
            <a:picLocks noGrp="1"/>
          </p:cNvPicPr>
          <p:nvPr>
            <p:ph type="body" idx="1"/>
          </p:nvPr>
        </p:nvPicPr>
        <p:blipFill rotWithShape="1">
          <a:blip r:embed="rId3">
            <a:alphaModFix/>
          </a:blip>
          <a:srcRect/>
          <a:stretch/>
        </p:blipFill>
        <p:spPr>
          <a:xfrm>
            <a:off x="5074430" y="609600"/>
            <a:ext cx="5972981" cy="5901960"/>
          </a:xfrm>
          <a:prstGeom prst="rect">
            <a:avLst/>
          </a:prstGeom>
          <a:noFill/>
          <a:ln>
            <a:noFill/>
          </a:ln>
        </p:spPr>
      </p:pic>
      <p:sp>
        <p:nvSpPr>
          <p:cNvPr id="354" name="Google Shape;354;p12"/>
          <p:cNvSpPr txBox="1"/>
          <p:nvPr/>
        </p:nvSpPr>
        <p:spPr>
          <a:xfrm>
            <a:off x="1141410" y="2186609"/>
            <a:ext cx="3430587"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4"/>
              </a:buClr>
              <a:buSzPts val="1800"/>
              <a:buFont typeface="Arial"/>
              <a:buChar char="•"/>
            </a:pPr>
            <a:r>
              <a:rPr lang="en-US" sz="1800">
                <a:solidFill>
                  <a:schemeClr val="lt1"/>
                </a:solidFill>
                <a:latin typeface="Twentieth Century"/>
                <a:ea typeface="Twentieth Century"/>
                <a:cs typeface="Twentieth Century"/>
                <a:sym typeface="Twentieth Century"/>
              </a:rPr>
              <a:t>Storymaps can effectively convey (and repeat) messages that your organization actively promotes.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HAMMERING POINTS HOME</a:t>
            </a:r>
            <a:endParaRPr/>
          </a:p>
        </p:txBody>
      </p:sp>
      <p:sp>
        <p:nvSpPr>
          <p:cNvPr id="360" name="Google Shape;360;p13"/>
          <p:cNvSpPr txBox="1">
            <a:spLocks noGrp="1"/>
          </p:cNvSpPr>
          <p:nvPr>
            <p:ph type="sldNum" idx="12"/>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050" cap="none">
                <a:solidFill>
                  <a:srgbClr val="FFFFFF"/>
                </a:solidFill>
                <a:latin typeface="Twentieth Century"/>
                <a:ea typeface="Twentieth Century"/>
                <a:cs typeface="Twentieth Century"/>
                <a:sym typeface="Twentieth Century"/>
              </a:rPr>
              <a:t>13</a:t>
            </a:fld>
            <a:endParaRPr sz="1050" cap="none">
              <a:solidFill>
                <a:srgbClr val="FFFFFF"/>
              </a:solidFill>
              <a:latin typeface="Twentieth Century"/>
              <a:ea typeface="Twentieth Century"/>
              <a:cs typeface="Twentieth Century"/>
              <a:sym typeface="Twentieth Century"/>
            </a:endParaRPr>
          </a:p>
        </p:txBody>
      </p:sp>
      <p:pic>
        <p:nvPicPr>
          <p:cNvPr id="361" name="Google Shape;361;p13" descr="A picture containing map&#10;&#10;Description automatically generated"/>
          <p:cNvPicPr preferRelativeResize="0">
            <a:picLocks noGrp="1"/>
          </p:cNvPicPr>
          <p:nvPr>
            <p:ph type="body" idx="1"/>
          </p:nvPr>
        </p:nvPicPr>
        <p:blipFill rotWithShape="1">
          <a:blip r:embed="rId3">
            <a:alphaModFix/>
          </a:blip>
          <a:srcRect/>
          <a:stretch/>
        </p:blipFill>
        <p:spPr>
          <a:xfrm>
            <a:off x="1902550" y="1669013"/>
            <a:ext cx="8383724" cy="46423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4"/>
          <p:cNvSpPr txBox="1">
            <a:spLocks noGrp="1"/>
          </p:cNvSpPr>
          <p:nvPr>
            <p:ph type="title"/>
          </p:nvPr>
        </p:nvSpPr>
        <p:spPr>
          <a:xfrm>
            <a:off x="7444127" y="479916"/>
            <a:ext cx="3666691"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LINKS TO FURTHER LEARNING</a:t>
            </a:r>
            <a:endParaRPr/>
          </a:p>
        </p:txBody>
      </p:sp>
      <p:pic>
        <p:nvPicPr>
          <p:cNvPr id="367" name="Google Shape;367;p14" descr="A picture containing text, mountain, screenshot&#10;&#10;Description automatically generated"/>
          <p:cNvPicPr preferRelativeResize="0"/>
          <p:nvPr/>
        </p:nvPicPr>
        <p:blipFill rotWithShape="1">
          <a:blip r:embed="rId3">
            <a:alphaModFix/>
          </a:blip>
          <a:srcRect/>
          <a:stretch/>
        </p:blipFill>
        <p:spPr>
          <a:xfrm>
            <a:off x="1078009" y="1066800"/>
            <a:ext cx="3372337" cy="3717235"/>
          </a:xfrm>
          <a:prstGeom prst="rect">
            <a:avLst/>
          </a:prstGeom>
          <a:noFill/>
          <a:ln>
            <a:noFill/>
          </a:ln>
        </p:spPr>
      </p:pic>
      <p:sp>
        <p:nvSpPr>
          <p:cNvPr id="368" name="Google Shape;368;p14"/>
          <p:cNvSpPr txBox="1"/>
          <p:nvPr/>
        </p:nvSpPr>
        <p:spPr>
          <a:xfrm>
            <a:off x="7533649" y="1958486"/>
            <a:ext cx="3577168"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4"/>
              </a:buClr>
              <a:buSzPts val="1800"/>
              <a:buFont typeface="Arial"/>
              <a:buChar char="•"/>
            </a:pPr>
            <a:r>
              <a:rPr lang="en-US" sz="1800">
                <a:solidFill>
                  <a:schemeClr val="lt1"/>
                </a:solidFill>
                <a:latin typeface="Twentieth Century"/>
                <a:ea typeface="Twentieth Century"/>
                <a:cs typeface="Twentieth Century"/>
                <a:sym typeface="Twentieth Century"/>
              </a:rPr>
              <a:t>Directly connect readers with deeper-dive learning and other partner organizations</a:t>
            </a:r>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69" name="Google Shape;369;p14" descr="Text&#10;&#10;Description automatically generated"/>
          <p:cNvPicPr preferRelativeResize="0">
            <a:picLocks noGrp="1"/>
          </p:cNvPicPr>
          <p:nvPr>
            <p:ph type="body" idx="1"/>
          </p:nvPr>
        </p:nvPicPr>
        <p:blipFill rotWithShape="1">
          <a:blip r:embed="rId4">
            <a:alphaModFix/>
          </a:blip>
          <a:srcRect/>
          <a:stretch/>
        </p:blipFill>
        <p:spPr>
          <a:xfrm>
            <a:off x="3948020" y="2341563"/>
            <a:ext cx="3577168" cy="35417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5"/>
          <p:cNvSpPr txBox="1">
            <a:spLocks noGrp="1"/>
          </p:cNvSpPr>
          <p:nvPr>
            <p:ph type="title"/>
          </p:nvPr>
        </p:nvSpPr>
        <p:spPr>
          <a:xfrm>
            <a:off x="2976345" y="609600"/>
            <a:ext cx="6239309"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LINKS TO FURTHER LEARNING</a:t>
            </a:r>
            <a:endParaRPr/>
          </a:p>
        </p:txBody>
      </p:sp>
      <p:pic>
        <p:nvPicPr>
          <p:cNvPr id="375" name="Google Shape;375;p15" descr="Graphical user interface, website&#10;&#10;Description automatically generated"/>
          <p:cNvPicPr preferRelativeResize="0"/>
          <p:nvPr/>
        </p:nvPicPr>
        <p:blipFill rotWithShape="1">
          <a:blip r:embed="rId3">
            <a:alphaModFix/>
          </a:blip>
          <a:srcRect/>
          <a:stretch/>
        </p:blipFill>
        <p:spPr>
          <a:xfrm>
            <a:off x="1141410" y="2036624"/>
            <a:ext cx="4868770" cy="3795105"/>
          </a:xfrm>
          <a:prstGeom prst="rect">
            <a:avLst/>
          </a:prstGeom>
          <a:noFill/>
          <a:ln>
            <a:noFill/>
          </a:ln>
        </p:spPr>
      </p:pic>
      <p:pic>
        <p:nvPicPr>
          <p:cNvPr id="376" name="Google Shape;376;p15" descr="Graphical user interface&#10;&#10;Description automatically generated"/>
          <p:cNvPicPr preferRelativeResize="0"/>
          <p:nvPr/>
        </p:nvPicPr>
        <p:blipFill rotWithShape="1">
          <a:blip r:embed="rId4">
            <a:alphaModFix/>
          </a:blip>
          <a:srcRect/>
          <a:stretch/>
        </p:blipFill>
        <p:spPr>
          <a:xfrm>
            <a:off x="6181816" y="2036624"/>
            <a:ext cx="4868771" cy="38232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6"/>
          <p:cNvSpPr txBox="1">
            <a:spLocks noGrp="1"/>
          </p:cNvSpPr>
          <p:nvPr>
            <p:ph type="title"/>
          </p:nvPr>
        </p:nvSpPr>
        <p:spPr>
          <a:xfrm>
            <a:off x="2976345" y="660262"/>
            <a:ext cx="6239309" cy="8315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THANK Y’ALL!</a:t>
            </a:r>
            <a:endParaRPr/>
          </a:p>
        </p:txBody>
      </p:sp>
      <p:sp>
        <p:nvSpPr>
          <p:cNvPr id="383" name="Google Shape;383;p16"/>
          <p:cNvSpPr txBox="1"/>
          <p:nvPr/>
        </p:nvSpPr>
        <p:spPr>
          <a:xfrm>
            <a:off x="2763075" y="5828406"/>
            <a:ext cx="66658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2"/>
                </a:solidFill>
                <a:latin typeface="Twentieth Century"/>
                <a:ea typeface="Twentieth Century"/>
                <a:cs typeface="Twentieth Century"/>
                <a:sym typeface="Twentieth Century"/>
              </a:rPr>
              <a:t>BRETT FULLER, OREGON STATE ARCHIVES’ PUBLIC AFFAIRS SPECIALIST</a:t>
            </a:r>
            <a:endParaRPr/>
          </a:p>
        </p:txBody>
      </p:sp>
      <p:pic>
        <p:nvPicPr>
          <p:cNvPr id="384" name="Google Shape;384;p16" descr="Horses grazing in a field&#10;&#10;Description automatically generated with medium confidence"/>
          <p:cNvPicPr preferRelativeResize="0"/>
          <p:nvPr/>
        </p:nvPicPr>
        <p:blipFill rotWithShape="1">
          <a:blip r:embed="rId3">
            <a:alphaModFix/>
          </a:blip>
          <a:srcRect/>
          <a:stretch/>
        </p:blipFill>
        <p:spPr>
          <a:xfrm>
            <a:off x="2854523" y="1371240"/>
            <a:ext cx="6482950" cy="43273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7"/>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Twentieth Century"/>
              <a:buNone/>
            </a:pPr>
            <a:r>
              <a:rPr lang="en-US"/>
              <a:t>A STORY MAP APPROACH </a:t>
            </a:r>
            <a:br>
              <a:rPr lang="en-US"/>
            </a:br>
            <a:r>
              <a:rPr lang="en-US"/>
              <a:t>TO DIGITAL PRESERVATION ADVOCACY</a:t>
            </a:r>
            <a:endParaRPr/>
          </a:p>
        </p:txBody>
      </p:sp>
      <p:sp>
        <p:nvSpPr>
          <p:cNvPr id="391" name="Google Shape;391;p17"/>
          <p:cNvSpPr txBox="1">
            <a:spLocks noGrp="1"/>
          </p:cNvSpPr>
          <p:nvPr>
            <p:ph type="subTitle" idx="1"/>
          </p:nvPr>
        </p:nvSpPr>
        <p:spPr>
          <a:xfrm>
            <a:off x="1876424" y="3602038"/>
            <a:ext cx="8791575" cy="247095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2"/>
              </a:buClr>
              <a:buSzPts val="2500"/>
              <a:buNone/>
            </a:pPr>
            <a:r>
              <a:rPr lang="en-US"/>
              <a:t>LORI ASHLEY</a:t>
            </a:r>
            <a:endParaRPr/>
          </a:p>
          <a:p>
            <a:pPr marL="0" lvl="0" indent="0" algn="l" rtl="0">
              <a:lnSpc>
                <a:spcPct val="120000"/>
              </a:lnSpc>
              <a:spcBef>
                <a:spcPts val="1000"/>
              </a:spcBef>
              <a:spcAft>
                <a:spcPts val="0"/>
              </a:spcAft>
              <a:buClr>
                <a:schemeClr val="lt2"/>
              </a:buClr>
              <a:buSzPts val="2500"/>
              <a:buNone/>
            </a:pPr>
            <a:r>
              <a:rPr lang="en-US"/>
              <a:t>TOURNESOL CONSULTING, LLC</a:t>
            </a:r>
            <a:endParaRPr/>
          </a:p>
          <a:p>
            <a:pPr marL="0" lvl="0" indent="0" algn="l" rtl="0">
              <a:lnSpc>
                <a:spcPct val="120000"/>
              </a:lnSpc>
              <a:spcBef>
                <a:spcPts val="1000"/>
              </a:spcBef>
              <a:spcAft>
                <a:spcPts val="0"/>
              </a:spcAft>
              <a:buClr>
                <a:schemeClr val="lt2"/>
              </a:buClr>
              <a:buSzPts val="2500"/>
              <a:buNone/>
            </a:pPr>
            <a:endParaRPr u="sng">
              <a:solidFill>
                <a:schemeClr val="hlink"/>
              </a:solidFill>
              <a:hlinkClick r:id="rId3"/>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8"/>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SESSION OBJECTIVES</a:t>
            </a:r>
            <a:endParaRPr/>
          </a:p>
        </p:txBody>
      </p:sp>
      <p:sp>
        <p:nvSpPr>
          <p:cNvPr id="398" name="Google Shape;398;p18"/>
          <p:cNvSpPr txBox="1">
            <a:spLocks noGrp="1"/>
          </p:cNvSpPr>
          <p:nvPr>
            <p:ph type="body" idx="1"/>
          </p:nvPr>
        </p:nvSpPr>
        <p:spPr>
          <a:xfrm>
            <a:off x="1141412" y="2249487"/>
            <a:ext cx="9529463" cy="3541714"/>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latin typeface="Calibri"/>
                <a:ea typeface="Calibri"/>
                <a:cs typeface="Calibri"/>
                <a:sym typeface="Calibri"/>
              </a:rPr>
              <a:t>Share a proven business strategy and adult learning technique that helps create a shared sense of urgency and common understanding of the drivers for transformational change</a:t>
            </a:r>
            <a:endParaRPr/>
          </a:p>
          <a:p>
            <a:pPr marL="228600" lvl="0" indent="-228600" algn="l" rtl="0">
              <a:lnSpc>
                <a:spcPct val="120000"/>
              </a:lnSpc>
              <a:spcBef>
                <a:spcPts val="1000"/>
              </a:spcBef>
              <a:spcAft>
                <a:spcPts val="0"/>
              </a:spcAft>
              <a:buClr>
                <a:schemeClr val="lt1"/>
              </a:buClr>
              <a:buSzPts val="3000"/>
              <a:buChar char="•"/>
            </a:pPr>
            <a:r>
              <a:rPr lang="en-US">
                <a:latin typeface="Calibri"/>
                <a:ea typeface="Calibri"/>
                <a:cs typeface="Calibri"/>
                <a:sym typeface="Calibri"/>
              </a:rPr>
              <a:t>Help records and archives management practitioners establish and sustain trustworthy digital repositories for government records</a:t>
            </a:r>
            <a:endParaRPr/>
          </a:p>
          <a:p>
            <a:pPr marL="228600" lvl="0" indent="-228600" algn="l" rtl="0">
              <a:lnSpc>
                <a:spcPct val="120000"/>
              </a:lnSpc>
              <a:spcBef>
                <a:spcPts val="1000"/>
              </a:spcBef>
              <a:spcAft>
                <a:spcPts val="0"/>
              </a:spcAft>
              <a:buClr>
                <a:schemeClr val="lt1"/>
              </a:buClr>
              <a:buSzPts val="3000"/>
              <a:buChar char="•"/>
            </a:pPr>
            <a:r>
              <a:rPr lang="en-US">
                <a:latin typeface="Calibri"/>
                <a:ea typeface="Calibri"/>
                <a:cs typeface="Calibri"/>
                <a:sym typeface="Calibri"/>
              </a:rPr>
              <a:t>Share a fictional Story Map and inspire you to build your own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9"/>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THIS I BELIEVE</a:t>
            </a:r>
            <a:endParaRPr/>
          </a:p>
        </p:txBody>
      </p:sp>
      <p:sp>
        <p:nvSpPr>
          <p:cNvPr id="405" name="Google Shape;405;p19"/>
          <p:cNvSpPr txBox="1">
            <a:spLocks noGrp="1"/>
          </p:cNvSpPr>
          <p:nvPr>
            <p:ph type="body" idx="1"/>
          </p:nvPr>
        </p:nvSpPr>
        <p:spPr>
          <a:xfrm>
            <a:off x="1065213" y="1752600"/>
            <a:ext cx="8803406" cy="42291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latin typeface="Calibri"/>
                <a:ea typeface="Calibri"/>
                <a:cs typeface="Calibri"/>
                <a:sym typeface="Calibri"/>
              </a:rPr>
              <a:t>Lack of suitable repositories for long-term records retention and preservation is a serious issue facing state and territorial government*</a:t>
            </a:r>
            <a:endParaRPr b="1">
              <a:latin typeface="Calibri"/>
              <a:ea typeface="Calibri"/>
              <a:cs typeface="Calibri"/>
              <a:sym typeface="Calibri"/>
            </a:endParaRPr>
          </a:p>
          <a:p>
            <a:pPr marL="228600" lvl="0" indent="-228600" algn="l" rtl="0">
              <a:lnSpc>
                <a:spcPct val="120000"/>
              </a:lnSpc>
              <a:spcBef>
                <a:spcPts val="1000"/>
              </a:spcBef>
              <a:spcAft>
                <a:spcPts val="0"/>
              </a:spcAft>
              <a:buClr>
                <a:schemeClr val="lt1"/>
              </a:buClr>
              <a:buSzPts val="3000"/>
              <a:buChar char="•"/>
            </a:pPr>
            <a:r>
              <a:rPr lang="en-US">
                <a:latin typeface="Calibri"/>
                <a:ea typeface="Calibri"/>
                <a:cs typeface="Calibri"/>
                <a:sym typeface="Calibri"/>
              </a:rPr>
              <a:t>Digital preservation advocacy and practice = </a:t>
            </a:r>
            <a:r>
              <a:rPr lang="en-US" b="1">
                <a:solidFill>
                  <a:srgbClr val="92D050"/>
                </a:solidFill>
                <a:latin typeface="Calibri"/>
                <a:ea typeface="Calibri"/>
                <a:cs typeface="Calibri"/>
                <a:sym typeface="Calibri"/>
              </a:rPr>
              <a:t>change management</a:t>
            </a:r>
            <a:endParaRPr/>
          </a:p>
          <a:p>
            <a:pPr marL="228600" lvl="0" indent="-228600" algn="l" rtl="0">
              <a:lnSpc>
                <a:spcPct val="120000"/>
              </a:lnSpc>
              <a:spcBef>
                <a:spcPts val="1000"/>
              </a:spcBef>
              <a:spcAft>
                <a:spcPts val="0"/>
              </a:spcAft>
              <a:buClr>
                <a:schemeClr val="lt1"/>
              </a:buClr>
              <a:buSzPts val="3000"/>
              <a:buChar char="•"/>
            </a:pPr>
            <a:r>
              <a:rPr lang="en-US">
                <a:latin typeface="Calibri"/>
                <a:ea typeface="Calibri"/>
                <a:cs typeface="Calibri"/>
                <a:sym typeface="Calibri"/>
              </a:rPr>
              <a:t>A shared and practical understanding of requirements and capabilities is needed to establish and sustain trustworthy digital repositories for government records</a:t>
            </a:r>
            <a:endParaRPr/>
          </a:p>
          <a:p>
            <a:pPr marL="228600" lvl="0" indent="-38100" algn="l" rtl="0">
              <a:lnSpc>
                <a:spcPct val="120000"/>
              </a:lnSpc>
              <a:spcBef>
                <a:spcPts val="1000"/>
              </a:spcBef>
              <a:spcAft>
                <a:spcPts val="0"/>
              </a:spcAft>
              <a:buClr>
                <a:schemeClr val="lt1"/>
              </a:buClr>
              <a:buSzPts val="3000"/>
              <a:buNone/>
            </a:pPr>
            <a:endParaRPr b="1"/>
          </a:p>
        </p:txBody>
      </p:sp>
      <p:sp>
        <p:nvSpPr>
          <p:cNvPr id="406" name="Google Shape;406;p19"/>
          <p:cNvSpPr txBox="1"/>
          <p:nvPr/>
        </p:nvSpPr>
        <p:spPr>
          <a:xfrm>
            <a:off x="4597521" y="5658534"/>
            <a:ext cx="67900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 Council of State Archivists </a:t>
            </a:r>
            <a:r>
              <a:rPr lang="en-US" sz="1800" i="1">
                <a:solidFill>
                  <a:schemeClr val="lt1"/>
                </a:solidFill>
                <a:latin typeface="Calibri"/>
                <a:ea typeface="Calibri"/>
                <a:cs typeface="Calibri"/>
                <a:sym typeface="Calibri"/>
              </a:rPr>
              <a:t>MoVE-IT: Modeling Viable Electronic Information Transfers</a:t>
            </a:r>
            <a:r>
              <a:rPr lang="en-US" sz="1800">
                <a:solidFill>
                  <a:schemeClr val="lt1"/>
                </a:solidFill>
                <a:latin typeface="Calibri"/>
                <a:ea typeface="Calibri"/>
                <a:cs typeface="Calibri"/>
                <a:sym typeface="Calibri"/>
              </a:rPr>
              <a:t>, 2021</a:t>
            </a:r>
            <a:r>
              <a:rPr lang="en-US" sz="1050">
                <a:solidFill>
                  <a:schemeClr val="lt1"/>
                </a:solidFill>
                <a:latin typeface="Calibri"/>
                <a:ea typeface="Calibri"/>
                <a:cs typeface="Calibri"/>
                <a:sym typeface="Calibri"/>
              </a:rPr>
              <a: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
          <p:cNvSpPr txBox="1">
            <a:spLocks noGrp="1"/>
          </p:cNvSpPr>
          <p:nvPr>
            <p:ph type="title"/>
          </p:nvPr>
        </p:nvSpPr>
        <p:spPr>
          <a:xfrm>
            <a:off x="853330" y="1134681"/>
            <a:ext cx="2743310" cy="42550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wentieth Century"/>
              <a:buNone/>
            </a:pPr>
            <a:r>
              <a:rPr lang="en-US">
                <a:solidFill>
                  <a:srgbClr val="FFFFFF"/>
                </a:solidFill>
              </a:rPr>
              <a:t>WELCOME!</a:t>
            </a:r>
            <a:endParaRPr/>
          </a:p>
        </p:txBody>
      </p:sp>
      <p:grpSp>
        <p:nvGrpSpPr>
          <p:cNvPr id="257" name="Google Shape;257;p2"/>
          <p:cNvGrpSpPr/>
          <p:nvPr/>
        </p:nvGrpSpPr>
        <p:grpSpPr>
          <a:xfrm>
            <a:off x="4662189" y="1151513"/>
            <a:ext cx="6692748" cy="4221360"/>
            <a:chOff x="0" y="16831"/>
            <a:chExt cx="6692748" cy="4221360"/>
          </a:xfrm>
        </p:grpSpPr>
        <p:sp>
          <p:nvSpPr>
            <p:cNvPr id="258" name="Google Shape;258;p2"/>
            <p:cNvSpPr/>
            <p:nvPr/>
          </p:nvSpPr>
          <p:spPr>
            <a:xfrm>
              <a:off x="0" y="621991"/>
              <a:ext cx="6692748" cy="3616200"/>
            </a:xfrm>
            <a:prstGeom prst="rect">
              <a:avLst/>
            </a:prstGeom>
            <a:solidFill>
              <a:schemeClr val="lt1">
                <a:alpha val="89803"/>
              </a:schemeClr>
            </a:solidFill>
            <a:ln w="9525" cap="flat" cmpd="sng">
              <a:solidFill>
                <a:srgbClr val="63A0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txBox="1"/>
            <p:nvPr/>
          </p:nvSpPr>
          <p:spPr>
            <a:xfrm>
              <a:off x="0" y="621991"/>
              <a:ext cx="6692748" cy="3616200"/>
            </a:xfrm>
            <a:prstGeom prst="rect">
              <a:avLst/>
            </a:prstGeom>
            <a:noFill/>
            <a:ln>
              <a:noFill/>
            </a:ln>
          </p:spPr>
          <p:txBody>
            <a:bodyPr spcFirstLastPara="1" wrap="square" lIns="519425" tIns="853925" rIns="519425" bIns="227575" anchor="t" anchorCtr="0">
              <a:noAutofit/>
            </a:bodyPr>
            <a:lstStyle/>
            <a:p>
              <a:pPr marL="285750" marR="0" lvl="1" indent="-285750" algn="l" rtl="0">
                <a:lnSpc>
                  <a:spcPct val="90000"/>
                </a:lnSpc>
                <a:spcBef>
                  <a:spcPts val="0"/>
                </a:spcBef>
                <a:spcAft>
                  <a:spcPts val="0"/>
                </a:spcAft>
                <a:buClr>
                  <a:schemeClr val="lt1"/>
                </a:buClr>
                <a:buSzPts val="3200"/>
                <a:buFont typeface="Twentieth Century"/>
                <a:buChar char="•"/>
              </a:pPr>
              <a:r>
                <a:rPr lang="en-US" sz="3200" b="0" i="0" u="none" strike="noStrike" cap="none" dirty="0">
                  <a:solidFill>
                    <a:schemeClr val="tx1"/>
                  </a:solidFill>
                  <a:latin typeface="Twentieth Century"/>
                  <a:ea typeface="Twentieth Century"/>
                  <a:cs typeface="Twentieth Century"/>
                  <a:sym typeface="Twentieth Century"/>
                </a:rPr>
                <a:t>Who you are and where you’re from</a:t>
              </a:r>
              <a:endParaRPr dirty="0">
                <a:solidFill>
                  <a:schemeClr val="tx1"/>
                </a:solidFill>
              </a:endParaRPr>
            </a:p>
            <a:p>
              <a:pPr marL="285750" marR="0" lvl="1" indent="-285750" algn="l" rtl="0">
                <a:lnSpc>
                  <a:spcPct val="90000"/>
                </a:lnSpc>
                <a:spcBef>
                  <a:spcPts val="480"/>
                </a:spcBef>
                <a:spcAft>
                  <a:spcPts val="0"/>
                </a:spcAft>
                <a:buClr>
                  <a:schemeClr val="lt1"/>
                </a:buClr>
                <a:buSzPts val="3200"/>
                <a:buFont typeface="Twentieth Century"/>
                <a:buChar char="•"/>
              </a:pPr>
              <a:r>
                <a:rPr lang="en-US" sz="3200" b="0" i="0" u="none" strike="noStrike" cap="none" dirty="0">
                  <a:solidFill>
                    <a:schemeClr val="tx1"/>
                  </a:solidFill>
                  <a:latin typeface="Twentieth Century"/>
                  <a:ea typeface="Twentieth Century"/>
                  <a:cs typeface="Twentieth Century"/>
                  <a:sym typeface="Twentieth Century"/>
                </a:rPr>
                <a:t>Number of people attending with you</a:t>
              </a:r>
              <a:endParaRPr dirty="0">
                <a:solidFill>
                  <a:schemeClr val="tx1"/>
                </a:solidFill>
              </a:endParaRPr>
            </a:p>
            <a:p>
              <a:pPr marL="285750" marR="0" lvl="1" indent="-285750" algn="l" rtl="0">
                <a:lnSpc>
                  <a:spcPct val="90000"/>
                </a:lnSpc>
                <a:spcBef>
                  <a:spcPts val="480"/>
                </a:spcBef>
                <a:spcAft>
                  <a:spcPts val="0"/>
                </a:spcAft>
                <a:buClr>
                  <a:schemeClr val="lt1"/>
                </a:buClr>
                <a:buSzPts val="3200"/>
                <a:buFont typeface="Twentieth Century"/>
                <a:buChar char="•"/>
              </a:pPr>
              <a:r>
                <a:rPr lang="en-US" sz="3200" b="0" i="0" u="none" strike="noStrike" cap="none" dirty="0">
                  <a:solidFill>
                    <a:schemeClr val="tx1"/>
                  </a:solidFill>
                  <a:latin typeface="Twentieth Century"/>
                  <a:ea typeface="Twentieth Century"/>
                  <a:cs typeface="Twentieth Century"/>
                  <a:sym typeface="Twentieth Century"/>
                </a:rPr>
                <a:t>Your electronic records training needs and interests</a:t>
              </a:r>
              <a:endParaRPr dirty="0">
                <a:solidFill>
                  <a:schemeClr val="tx1"/>
                </a:solidFill>
              </a:endParaRPr>
            </a:p>
          </p:txBody>
        </p:sp>
        <p:sp>
          <p:nvSpPr>
            <p:cNvPr id="260" name="Google Shape;260;p2"/>
            <p:cNvSpPr/>
            <p:nvPr/>
          </p:nvSpPr>
          <p:spPr>
            <a:xfrm>
              <a:off x="334637" y="16831"/>
              <a:ext cx="4684923" cy="1210320"/>
            </a:xfrm>
            <a:prstGeom prst="roundRect">
              <a:avLst>
                <a:gd name="adj" fmla="val 16667"/>
              </a:avLst>
            </a:prstGeom>
            <a:gradFill>
              <a:gsLst>
                <a:gs pos="0">
                  <a:srgbClr val="75AAD2"/>
                </a:gs>
                <a:gs pos="100000">
                  <a:srgbClr val="498DBD"/>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txBox="1"/>
            <p:nvPr/>
          </p:nvSpPr>
          <p:spPr>
            <a:xfrm>
              <a:off x="393720" y="75914"/>
              <a:ext cx="4566757" cy="1092154"/>
            </a:xfrm>
            <a:prstGeom prst="rect">
              <a:avLst/>
            </a:prstGeom>
            <a:noFill/>
            <a:ln>
              <a:noFill/>
            </a:ln>
          </p:spPr>
          <p:txBody>
            <a:bodyPr spcFirstLastPara="1" wrap="square" lIns="177075" tIns="0" rIns="177075" bIns="0" anchor="ctr" anchorCtr="0">
              <a:noAutofit/>
            </a:bodyPr>
            <a:lstStyle/>
            <a:p>
              <a:pPr marL="0" marR="0" lvl="0" indent="0" algn="l" rtl="0">
                <a:lnSpc>
                  <a:spcPct val="90000"/>
                </a:lnSpc>
                <a:spcBef>
                  <a:spcPts val="0"/>
                </a:spcBef>
                <a:spcAft>
                  <a:spcPts val="0"/>
                </a:spcAft>
                <a:buClr>
                  <a:schemeClr val="lt1"/>
                </a:buClr>
                <a:buSzPts val="4100"/>
                <a:buFont typeface="Twentieth Century"/>
                <a:buNone/>
              </a:pPr>
              <a:r>
                <a:rPr lang="en-US" sz="4100" b="0" i="0" u="none" strike="noStrike" cap="none">
                  <a:solidFill>
                    <a:schemeClr val="lt1"/>
                  </a:solidFill>
                  <a:latin typeface="Twentieth Century"/>
                  <a:ea typeface="Twentieth Century"/>
                  <a:cs typeface="Twentieth Century"/>
                  <a:sym typeface="Twentieth Century"/>
                </a:rPr>
                <a:t>In the Chat</a:t>
              </a:r>
              <a:endParaRPr/>
            </a:p>
          </p:txBody>
        </p:sp>
      </p:grpSp>
      <p:sp>
        <p:nvSpPr>
          <p:cNvPr id="262" name="Google Shape;262;p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grpSp>
        <p:nvGrpSpPr>
          <p:cNvPr id="263" name="Google Shape;263;p2"/>
          <p:cNvGrpSpPr/>
          <p:nvPr/>
        </p:nvGrpSpPr>
        <p:grpSpPr>
          <a:xfrm>
            <a:off x="31923" y="6301902"/>
            <a:ext cx="1028221" cy="517525"/>
            <a:chOff x="11159810" y="6345563"/>
            <a:chExt cx="1028221" cy="517525"/>
          </a:xfrm>
        </p:grpSpPr>
        <p:pic>
          <p:nvPicPr>
            <p:cNvPr id="264" name="Google Shape;264;p2"/>
            <p:cNvPicPr preferRelativeResize="0"/>
            <p:nvPr/>
          </p:nvPicPr>
          <p:blipFill rotWithShape="1">
            <a:blip r:embed="rId3">
              <a:alphaModFix/>
            </a:blip>
            <a:srcRect/>
            <a:stretch/>
          </p:blipFill>
          <p:spPr>
            <a:xfrm>
              <a:off x="11159810" y="6345563"/>
              <a:ext cx="404171" cy="517525"/>
            </a:xfrm>
            <a:prstGeom prst="rect">
              <a:avLst/>
            </a:prstGeom>
            <a:noFill/>
            <a:ln>
              <a:noFill/>
            </a:ln>
          </p:spPr>
        </p:pic>
        <p:pic>
          <p:nvPicPr>
            <p:cNvPr id="265" name="Google Shape;265;p2"/>
            <p:cNvPicPr preferRelativeResize="0"/>
            <p:nvPr/>
          </p:nvPicPr>
          <p:blipFill rotWithShape="1">
            <a:blip r:embed="rId4">
              <a:alphaModFix/>
            </a:blip>
            <a:srcRect/>
            <a:stretch/>
          </p:blipFill>
          <p:spPr>
            <a:xfrm>
              <a:off x="11562130" y="6345563"/>
              <a:ext cx="625901" cy="514468"/>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0"/>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COMMON PUBLIC ARCHIVES CHALLENGES</a:t>
            </a:r>
            <a:endParaRPr/>
          </a:p>
        </p:txBody>
      </p:sp>
      <p:sp>
        <p:nvSpPr>
          <p:cNvPr id="413" name="Google Shape;413;p20"/>
          <p:cNvSpPr txBox="1">
            <a:spLocks noGrp="1"/>
          </p:cNvSpPr>
          <p:nvPr>
            <p:ph type="body" idx="1"/>
          </p:nvPr>
        </p:nvSpPr>
        <p:spPr>
          <a:xfrm>
            <a:off x="1065214" y="1752600"/>
            <a:ext cx="10058400" cy="4800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2500"/>
              <a:buChar char="•"/>
            </a:pPr>
            <a:r>
              <a:rPr lang="en-US" sz="2000">
                <a:latin typeface="Trebuchet MS"/>
                <a:ea typeface="Trebuchet MS"/>
                <a:cs typeface="Trebuchet MS"/>
                <a:sym typeface="Trebuchet MS"/>
              </a:rPr>
              <a:t>Pressure from agencies to accept transfer of electronic records </a:t>
            </a:r>
            <a:endParaRPr/>
          </a:p>
          <a:p>
            <a:pPr marL="228600" lvl="0" indent="-228600" algn="l" rtl="0">
              <a:lnSpc>
                <a:spcPct val="120000"/>
              </a:lnSpc>
              <a:spcBef>
                <a:spcPts val="600"/>
              </a:spcBef>
              <a:spcAft>
                <a:spcPts val="0"/>
              </a:spcAft>
              <a:buClr>
                <a:schemeClr val="lt1"/>
              </a:buClr>
              <a:buSzPts val="2500"/>
              <a:buChar char="•"/>
            </a:pPr>
            <a:r>
              <a:rPr lang="en-US" sz="2000">
                <a:latin typeface="Trebuchet MS"/>
                <a:ea typeface="Trebuchet MS"/>
                <a:cs typeface="Trebuchet MS"/>
                <a:sym typeface="Trebuchet MS"/>
              </a:rPr>
              <a:t>Risk of loss of records stored on short-term media and in legacy applications</a:t>
            </a:r>
            <a:endParaRPr/>
          </a:p>
          <a:p>
            <a:pPr marL="228600" lvl="0" indent="-228600" algn="l" rtl="0">
              <a:lnSpc>
                <a:spcPct val="120000"/>
              </a:lnSpc>
              <a:spcBef>
                <a:spcPts val="600"/>
              </a:spcBef>
              <a:spcAft>
                <a:spcPts val="0"/>
              </a:spcAft>
              <a:buClr>
                <a:schemeClr val="lt1"/>
              </a:buClr>
              <a:buSzPts val="2500"/>
              <a:buChar char="•"/>
            </a:pPr>
            <a:r>
              <a:rPr lang="en-US" sz="2000">
                <a:latin typeface="Trebuchet MS"/>
                <a:ea typeface="Trebuchet MS"/>
                <a:cs typeface="Trebuchet MS"/>
                <a:sym typeface="Trebuchet MS"/>
              </a:rPr>
              <a:t>Exponential increases in the volume, diversity and complexity of electronic records </a:t>
            </a:r>
            <a:endParaRPr/>
          </a:p>
          <a:p>
            <a:pPr marL="228600" lvl="0" indent="-228600" algn="l" rtl="0">
              <a:lnSpc>
                <a:spcPct val="120000"/>
              </a:lnSpc>
              <a:spcBef>
                <a:spcPts val="600"/>
              </a:spcBef>
              <a:spcAft>
                <a:spcPts val="0"/>
              </a:spcAft>
              <a:buClr>
                <a:schemeClr val="lt1"/>
              </a:buClr>
              <a:buSzPts val="2500"/>
              <a:buChar char="•"/>
            </a:pPr>
            <a:r>
              <a:rPr lang="en-US" sz="2000">
                <a:latin typeface="Trebuchet MS"/>
                <a:ea typeface="Trebuchet MS"/>
                <a:cs typeface="Trebuchet MS"/>
                <a:sym typeface="Trebuchet MS"/>
              </a:rPr>
              <a:t>Insufficient resources and expertise to develop enterprise-level strategy to manage electronic records and integrate digital preservation requirements into routine government operations and systems</a:t>
            </a:r>
            <a:endParaRPr/>
          </a:p>
          <a:p>
            <a:pPr marL="228600" lvl="0" indent="-228600" algn="l" rtl="0">
              <a:lnSpc>
                <a:spcPct val="120000"/>
              </a:lnSpc>
              <a:spcBef>
                <a:spcPts val="600"/>
              </a:spcBef>
              <a:spcAft>
                <a:spcPts val="0"/>
              </a:spcAft>
              <a:buClr>
                <a:schemeClr val="lt1"/>
              </a:buClr>
              <a:buSzPts val="2500"/>
              <a:buChar char="•"/>
            </a:pPr>
            <a:r>
              <a:rPr lang="en-US" sz="2000">
                <a:latin typeface="Trebuchet MS"/>
                <a:ea typeface="Trebuchet MS"/>
                <a:cs typeface="Trebuchet MS"/>
                <a:sym typeface="Trebuchet MS"/>
              </a:rPr>
              <a:t>Significant growth in reliance by records creators on third party applications, solutions and services </a:t>
            </a:r>
            <a:endParaRPr/>
          </a:p>
          <a:p>
            <a:pPr marL="228600" lvl="0" indent="-228600" algn="l" rtl="0">
              <a:lnSpc>
                <a:spcPct val="120000"/>
              </a:lnSpc>
              <a:spcBef>
                <a:spcPts val="600"/>
              </a:spcBef>
              <a:spcAft>
                <a:spcPts val="0"/>
              </a:spcAft>
              <a:buClr>
                <a:schemeClr val="lt1"/>
              </a:buClr>
              <a:buSzPts val="2500"/>
              <a:buChar char="•"/>
            </a:pPr>
            <a:r>
              <a:rPr lang="en-US" sz="2000">
                <a:latin typeface="Trebuchet MS"/>
                <a:ea typeface="Trebuchet MS"/>
                <a:cs typeface="Trebuchet MS"/>
                <a:sym typeface="Trebuchet MS"/>
              </a:rPr>
              <a:t>Limitation of IT infrastructure and software to support records transfer</a:t>
            </a:r>
            <a:endParaRPr/>
          </a:p>
          <a:p>
            <a:pPr marL="228600" lvl="0" indent="-228600" algn="l" rtl="0">
              <a:lnSpc>
                <a:spcPct val="120000"/>
              </a:lnSpc>
              <a:spcBef>
                <a:spcPts val="600"/>
              </a:spcBef>
              <a:spcAft>
                <a:spcPts val="0"/>
              </a:spcAft>
              <a:buClr>
                <a:schemeClr val="lt1"/>
              </a:buClr>
              <a:buSzPts val="2500"/>
              <a:buChar char="•"/>
            </a:pPr>
            <a:r>
              <a:rPr lang="en-US" sz="2000">
                <a:latin typeface="Trebuchet MS"/>
                <a:ea typeface="Trebuchet MS"/>
                <a:cs typeface="Trebuchet MS"/>
                <a:sym typeface="Trebuchet MS"/>
              </a:rPr>
              <a:t>Current funding does not support a digital preservation program</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LEARNING MAP EXPERIENCE</a:t>
            </a:r>
            <a:endParaRPr/>
          </a:p>
        </p:txBody>
      </p:sp>
      <p:pic>
        <p:nvPicPr>
          <p:cNvPr id="420" name="Google Shape;420;p21"/>
          <p:cNvPicPr preferRelativeResize="0"/>
          <p:nvPr/>
        </p:nvPicPr>
        <p:blipFill rotWithShape="1">
          <a:blip r:embed="rId3">
            <a:alphaModFix/>
          </a:blip>
          <a:srcRect/>
          <a:stretch/>
        </p:blipFill>
        <p:spPr>
          <a:xfrm>
            <a:off x="6289095" y="1571388"/>
            <a:ext cx="5805859" cy="2452863"/>
          </a:xfrm>
          <a:prstGeom prst="rect">
            <a:avLst/>
          </a:prstGeom>
          <a:noFill/>
          <a:ln>
            <a:noFill/>
          </a:ln>
        </p:spPr>
      </p:pic>
      <p:pic>
        <p:nvPicPr>
          <p:cNvPr id="421" name="Google Shape;421;p21"/>
          <p:cNvPicPr preferRelativeResize="0"/>
          <p:nvPr/>
        </p:nvPicPr>
        <p:blipFill rotWithShape="1">
          <a:blip r:embed="rId4">
            <a:alphaModFix/>
          </a:blip>
          <a:srcRect/>
          <a:stretch/>
        </p:blipFill>
        <p:spPr>
          <a:xfrm>
            <a:off x="1447965" y="4882345"/>
            <a:ext cx="4646447" cy="1744678"/>
          </a:xfrm>
          <a:prstGeom prst="rect">
            <a:avLst/>
          </a:prstGeom>
          <a:noFill/>
          <a:ln>
            <a:noFill/>
          </a:ln>
        </p:spPr>
      </p:pic>
      <p:pic>
        <p:nvPicPr>
          <p:cNvPr id="422" name="Google Shape;422;p21"/>
          <p:cNvPicPr preferRelativeResize="0"/>
          <p:nvPr/>
        </p:nvPicPr>
        <p:blipFill rotWithShape="1">
          <a:blip r:embed="rId5">
            <a:alphaModFix/>
          </a:blip>
          <a:srcRect/>
          <a:stretch/>
        </p:blipFill>
        <p:spPr>
          <a:xfrm>
            <a:off x="6289095" y="4315163"/>
            <a:ext cx="4925112" cy="1924319"/>
          </a:xfrm>
          <a:prstGeom prst="rect">
            <a:avLst/>
          </a:prstGeom>
          <a:noFill/>
          <a:ln>
            <a:noFill/>
          </a:ln>
        </p:spPr>
      </p:pic>
      <p:pic>
        <p:nvPicPr>
          <p:cNvPr id="423" name="Google Shape;423;p21"/>
          <p:cNvPicPr preferRelativeResize="0"/>
          <p:nvPr/>
        </p:nvPicPr>
        <p:blipFill rotWithShape="1">
          <a:blip r:embed="rId6">
            <a:alphaModFix/>
          </a:blip>
          <a:srcRect/>
          <a:stretch/>
        </p:blipFill>
        <p:spPr>
          <a:xfrm rot="-5400000">
            <a:off x="754171" y="1245307"/>
            <a:ext cx="2468587" cy="3291449"/>
          </a:xfrm>
          <a:prstGeom prst="rect">
            <a:avLst/>
          </a:prstGeom>
          <a:noFill/>
          <a:ln>
            <a:noFill/>
          </a:ln>
        </p:spPr>
      </p:pic>
      <p:sp>
        <p:nvSpPr>
          <p:cNvPr id="424" name="Google Shape;424;p21"/>
          <p:cNvSpPr txBox="1"/>
          <p:nvPr/>
        </p:nvSpPr>
        <p:spPr>
          <a:xfrm>
            <a:off x="8551597" y="175209"/>
            <a:ext cx="3232087"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Twentieth Century"/>
                <a:ea typeface="Twentieth Century"/>
                <a:cs typeface="Twentieth Century"/>
                <a:sym typeface="Twentieth Century"/>
              </a:rPr>
              <a:t>See more examples at </a:t>
            </a:r>
            <a:endParaRPr/>
          </a:p>
          <a:p>
            <a:pPr marL="0" marR="0" lvl="0" indent="0" algn="l" rtl="0">
              <a:spcBef>
                <a:spcPts val="0"/>
              </a:spcBef>
              <a:spcAft>
                <a:spcPts val="0"/>
              </a:spcAft>
              <a:buNone/>
            </a:pPr>
            <a:r>
              <a:rPr lang="en-US" sz="2000">
                <a:solidFill>
                  <a:schemeClr val="lt1"/>
                </a:solidFill>
                <a:latin typeface="Twentieth Century"/>
                <a:ea typeface="Twentieth Century"/>
                <a:cs typeface="Twentieth Century"/>
                <a:sym typeface="Twentieth Century"/>
              </a:rPr>
              <a:t>Root Learning</a:t>
            </a:r>
            <a:endParaRPr/>
          </a:p>
          <a:p>
            <a:pPr marL="0" marR="0" lvl="0" indent="0" algn="l" rtl="0">
              <a:spcBef>
                <a:spcPts val="0"/>
              </a:spcBef>
              <a:spcAft>
                <a:spcPts val="0"/>
              </a:spcAft>
              <a:buNone/>
            </a:pPr>
            <a:r>
              <a:rPr lang="en-US" sz="2000" u="sng">
                <a:solidFill>
                  <a:schemeClr val="lt1"/>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www.root.inc</a:t>
            </a:r>
            <a:endParaRPr sz="20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25" name="Google Shape;425;p21"/>
          <p:cNvPicPr preferRelativeResize="0"/>
          <p:nvPr/>
        </p:nvPicPr>
        <p:blipFill rotWithShape="1">
          <a:blip r:embed="rId8">
            <a:alphaModFix/>
          </a:blip>
          <a:srcRect/>
          <a:stretch/>
        </p:blipFill>
        <p:spPr>
          <a:xfrm rot="-5400000">
            <a:off x="3480097" y="2251113"/>
            <a:ext cx="2151257" cy="28683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2"/>
          <p:cNvSpPr txBox="1">
            <a:spLocks noGrp="1"/>
          </p:cNvSpPr>
          <p:nvPr>
            <p:ph type="title"/>
          </p:nvPr>
        </p:nvSpPr>
        <p:spPr>
          <a:xfrm>
            <a:off x="3245237" y="476197"/>
            <a:ext cx="8087501" cy="2895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Twentieth Century"/>
              <a:buNone/>
            </a:pPr>
            <a:r>
              <a:rPr lang="en-US" sz="2400" b="1" i="0"/>
              <a:t>Digital government transformation </a:t>
            </a:r>
            <a:r>
              <a:rPr lang="en-US" sz="2400" i="0"/>
              <a:t>is the ongoing application of modern technology to improve government performance. Governments at all levels are undergoing digital transformation in order to deliver government services and programs more efficiently, transparently, and cost-effectively. </a:t>
            </a:r>
            <a:br>
              <a:rPr lang="en-US" sz="2400" i="0">
                <a:solidFill>
                  <a:srgbClr val="202124"/>
                </a:solidFill>
              </a:rPr>
            </a:br>
            <a:br>
              <a:rPr lang="en-US" sz="2400" i="0">
                <a:solidFill>
                  <a:srgbClr val="202124"/>
                </a:solidFill>
              </a:rPr>
            </a:br>
            <a:endParaRPr sz="2400"/>
          </a:p>
        </p:txBody>
      </p:sp>
      <p:sp>
        <p:nvSpPr>
          <p:cNvPr id="432" name="Google Shape;432;p22"/>
          <p:cNvSpPr txBox="1">
            <a:spLocks noGrp="1"/>
          </p:cNvSpPr>
          <p:nvPr>
            <p:ph type="body" idx="1"/>
          </p:nvPr>
        </p:nvSpPr>
        <p:spPr>
          <a:xfrm>
            <a:off x="2488050" y="2876300"/>
            <a:ext cx="7538517" cy="3810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rgbClr val="FEFEFE"/>
              </a:buClr>
              <a:buSzPts val="2000"/>
              <a:buFont typeface="Twentieth Century"/>
              <a:buNone/>
            </a:pPr>
            <a:endParaRPr/>
          </a:p>
        </p:txBody>
      </p:sp>
      <p:sp>
        <p:nvSpPr>
          <p:cNvPr id="433" name="Google Shape;433;p22"/>
          <p:cNvSpPr txBox="1"/>
          <p:nvPr/>
        </p:nvSpPr>
        <p:spPr>
          <a:xfrm>
            <a:off x="7290619" y="3675569"/>
            <a:ext cx="4042119" cy="32766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US" sz="1600" b="0" i="1" cap="none">
                <a:solidFill>
                  <a:schemeClr val="lt1"/>
                </a:solidFill>
                <a:latin typeface="Calibri"/>
                <a:ea typeface="Calibri"/>
                <a:cs typeface="Calibri"/>
                <a:sym typeface="Calibri"/>
              </a:rPr>
              <a:t>….many government bodies and industries must retain data for an individual's life span, </a:t>
            </a:r>
            <a:r>
              <a:rPr lang="en-US" sz="1600" b="1" i="1" cap="none">
                <a:solidFill>
                  <a:schemeClr val="lt1"/>
                </a:solidFill>
                <a:latin typeface="Calibri"/>
                <a:ea typeface="Calibri"/>
                <a:cs typeface="Calibri"/>
                <a:sym typeface="Calibri"/>
              </a:rPr>
              <a:t>perhaps 100-plus years</a:t>
            </a:r>
            <a:r>
              <a:rPr lang="en-US" sz="1600" b="0" i="1" cap="none">
                <a:solidFill>
                  <a:schemeClr val="lt1"/>
                </a:solidFill>
                <a:latin typeface="Calibri"/>
                <a:ea typeface="Calibri"/>
                <a:cs typeface="Calibri"/>
                <a:sym typeface="Calibri"/>
              </a:rPr>
              <a:t>, or indeed forever as might be the case for historical records. These time frames </a:t>
            </a:r>
            <a:r>
              <a:rPr lang="en-US" sz="1600" b="1" i="1" cap="none">
                <a:solidFill>
                  <a:schemeClr val="lt1"/>
                </a:solidFill>
                <a:latin typeface="Calibri"/>
                <a:ea typeface="Calibri"/>
                <a:cs typeface="Calibri"/>
                <a:sym typeface="Calibri"/>
              </a:rPr>
              <a:t>require a</a:t>
            </a:r>
            <a:r>
              <a:rPr lang="en-US" sz="1600" b="0" i="1" cap="none">
                <a:solidFill>
                  <a:schemeClr val="lt1"/>
                </a:solidFill>
                <a:latin typeface="Calibri"/>
                <a:ea typeface="Calibri"/>
                <a:cs typeface="Calibri"/>
                <a:sym typeface="Calibri"/>
              </a:rPr>
              <a:t> </a:t>
            </a:r>
            <a:r>
              <a:rPr lang="en-US" sz="1600" b="1" i="1" cap="none">
                <a:solidFill>
                  <a:schemeClr val="lt1"/>
                </a:solidFill>
                <a:latin typeface="Calibri"/>
                <a:ea typeface="Calibri"/>
                <a:cs typeface="Calibri"/>
                <a:sym typeface="Calibri"/>
              </a:rPr>
              <a:t>different and more systematic approach to preserve both the accessibility and the value of these records. </a:t>
            </a:r>
            <a:r>
              <a:rPr lang="en-US" sz="1600" b="0" i="1" cap="none">
                <a:solidFill>
                  <a:schemeClr val="lt1"/>
                </a:solidFill>
                <a:latin typeface="Calibri"/>
                <a:ea typeface="Calibri"/>
                <a:cs typeface="Calibri"/>
                <a:sym typeface="Calibri"/>
              </a:rPr>
              <a:t>This is the emerging market for digital preservation.</a:t>
            </a:r>
            <a:br>
              <a:rPr lang="en-US" sz="1800" b="1" i="1" cap="none">
                <a:solidFill>
                  <a:schemeClr val="lt1"/>
                </a:solidFill>
                <a:latin typeface="Arial"/>
                <a:ea typeface="Arial"/>
                <a:cs typeface="Arial"/>
                <a:sym typeface="Arial"/>
              </a:rPr>
            </a:br>
            <a:endParaRPr sz="2400" b="0" cap="none">
              <a:solidFill>
                <a:schemeClr val="lt1"/>
              </a:solidFill>
              <a:latin typeface="Twentieth Century"/>
              <a:ea typeface="Twentieth Century"/>
              <a:cs typeface="Twentieth Century"/>
              <a:sym typeface="Twentieth Century"/>
            </a:endParaRPr>
          </a:p>
        </p:txBody>
      </p:sp>
      <p:pic>
        <p:nvPicPr>
          <p:cNvPr id="434" name="Google Shape;434;p22"/>
          <p:cNvPicPr preferRelativeResize="0"/>
          <p:nvPr/>
        </p:nvPicPr>
        <p:blipFill rotWithShape="1">
          <a:blip r:embed="rId3">
            <a:alphaModFix/>
          </a:blip>
          <a:srcRect/>
          <a:stretch/>
        </p:blipFill>
        <p:spPr>
          <a:xfrm>
            <a:off x="5637208" y="4873870"/>
            <a:ext cx="1240200" cy="302143"/>
          </a:xfrm>
          <a:prstGeom prst="rect">
            <a:avLst/>
          </a:prstGeom>
          <a:noFill/>
          <a:ln>
            <a:noFill/>
          </a:ln>
        </p:spPr>
      </p:pic>
      <p:sp>
        <p:nvSpPr>
          <p:cNvPr id="435" name="Google Shape;435;p22"/>
          <p:cNvSpPr txBox="1"/>
          <p:nvPr/>
        </p:nvSpPr>
        <p:spPr>
          <a:xfrm>
            <a:off x="1856931" y="3772007"/>
            <a:ext cx="3573671" cy="308825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US" sz="1600" b="0" cap="none">
                <a:solidFill>
                  <a:schemeClr val="lt1"/>
                </a:solidFill>
                <a:latin typeface="Calibri"/>
                <a:ea typeface="Calibri"/>
                <a:cs typeface="Calibri"/>
                <a:sym typeface="Calibri"/>
              </a:rPr>
              <a:t>Governments and associated agencies have important roles to play, not only for the duration of individual lives, as in care, adoption and criminal records, but also in maintaining historical facts and records for generations to come. This, therefore, places additional requirements on government CIOs, architects and archivists to preserve true chronicles as the records’ accuracy and future value will need to be maintained through several technology changes.</a:t>
            </a:r>
            <a:endParaRPr/>
          </a:p>
        </p:txBody>
      </p:sp>
      <p:sp>
        <p:nvSpPr>
          <p:cNvPr id="436" name="Google Shape;436;p22"/>
          <p:cNvSpPr/>
          <p:nvPr/>
        </p:nvSpPr>
        <p:spPr>
          <a:xfrm>
            <a:off x="2250633" y="3524107"/>
            <a:ext cx="299104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Arial"/>
                <a:ea typeface="Arial"/>
                <a:cs typeface="Arial"/>
                <a:sym typeface="Arial"/>
              </a:rPr>
              <a:t>Source: Is Cloud Fit for Government Archiving? Neville Cannon, Gartner, April 2016</a:t>
            </a:r>
            <a:endParaRPr/>
          </a:p>
        </p:txBody>
      </p:sp>
      <p:sp>
        <p:nvSpPr>
          <p:cNvPr id="437" name="Google Shape;437;p22"/>
          <p:cNvSpPr/>
          <p:nvPr/>
        </p:nvSpPr>
        <p:spPr>
          <a:xfrm>
            <a:off x="7407488" y="3505200"/>
            <a:ext cx="3656126"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Arial"/>
                <a:ea typeface="Arial"/>
                <a:cs typeface="Arial"/>
                <a:sym typeface="Arial"/>
              </a:rPr>
              <a:t>Source: Market Guide for Cloud-Based Preservation in Government, Neville Cannon, Gartner 2015</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23"/>
          <p:cNvPicPr preferRelativeResize="0">
            <a:picLocks noGrp="1"/>
          </p:cNvPicPr>
          <p:nvPr>
            <p:ph type="body" idx="1"/>
          </p:nvPr>
        </p:nvPicPr>
        <p:blipFill rotWithShape="1">
          <a:blip r:embed="rId3">
            <a:alphaModFix/>
          </a:blip>
          <a:srcRect/>
          <a:stretch/>
        </p:blipFill>
        <p:spPr>
          <a:xfrm>
            <a:off x="1945783" y="442823"/>
            <a:ext cx="7520882" cy="4528458"/>
          </a:xfrm>
          <a:prstGeom prst="rect">
            <a:avLst/>
          </a:prstGeom>
          <a:noFill/>
          <a:ln>
            <a:noFill/>
          </a:ln>
        </p:spPr>
      </p:pic>
      <p:sp>
        <p:nvSpPr>
          <p:cNvPr id="443" name="Google Shape;443;p23"/>
          <p:cNvSpPr txBox="1"/>
          <p:nvPr/>
        </p:nvSpPr>
        <p:spPr>
          <a:xfrm>
            <a:off x="2333972" y="5146976"/>
            <a:ext cx="7202605" cy="966611"/>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600">
                <a:solidFill>
                  <a:schemeClr val="lt1"/>
                </a:solidFill>
                <a:latin typeface="Trebuchet MS"/>
                <a:ea typeface="Trebuchet MS"/>
                <a:cs typeface="Trebuchet MS"/>
                <a:sym typeface="Trebuchet MS"/>
              </a:rPr>
              <a:t>Deloitte Insights, 2021, Seven pivots for government’s digital transformation How COVID-19 proved the importance of “being” digital</a:t>
            </a:r>
            <a:endParaRPr/>
          </a:p>
          <a:p>
            <a:pPr marL="0" marR="0" lvl="0" indent="0" algn="l" rtl="0">
              <a:lnSpc>
                <a:spcPct val="107000"/>
              </a:lnSpc>
              <a:spcBef>
                <a:spcPts val="800"/>
              </a:spcBef>
              <a:spcAft>
                <a:spcPts val="0"/>
              </a:spcAft>
              <a:buNone/>
            </a:pPr>
            <a:r>
              <a:rPr lang="en-US" sz="1600">
                <a:solidFill>
                  <a:schemeClr val="lt1"/>
                </a:solidFill>
                <a:latin typeface="Trebuchet MS"/>
                <a:ea typeface="Trebuchet MS"/>
                <a:cs typeface="Trebuchet MS"/>
                <a:sym typeface="Trebuchet MS"/>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WHAT IF …</a:t>
            </a:r>
            <a:endParaRPr/>
          </a:p>
        </p:txBody>
      </p:sp>
      <p:sp>
        <p:nvSpPr>
          <p:cNvPr id="450" name="Google Shape;450;p24"/>
          <p:cNvSpPr txBox="1">
            <a:spLocks noGrp="1"/>
          </p:cNvSpPr>
          <p:nvPr>
            <p:ph type="body" idx="1"/>
          </p:nvPr>
        </p:nvSpPr>
        <p:spPr>
          <a:xfrm>
            <a:off x="1065214" y="1752600"/>
            <a:ext cx="6432866" cy="42291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latin typeface="Calibri"/>
                <a:ea typeface="Calibri"/>
                <a:cs typeface="Calibri"/>
                <a:sym typeface="Calibri"/>
              </a:rPr>
              <a:t>Stakeholders in our enterprise understood “The Big Picture” of electronic recordkeeping?</a:t>
            </a:r>
            <a:endParaRPr/>
          </a:p>
          <a:p>
            <a:pPr marL="228600" lvl="0" indent="-228600" algn="l" rtl="0">
              <a:lnSpc>
                <a:spcPct val="120000"/>
              </a:lnSpc>
              <a:spcBef>
                <a:spcPts val="1000"/>
              </a:spcBef>
              <a:spcAft>
                <a:spcPts val="0"/>
              </a:spcAft>
              <a:buClr>
                <a:schemeClr val="lt1"/>
              </a:buClr>
              <a:buSzPts val="3000"/>
              <a:buChar char="•"/>
            </a:pPr>
            <a:r>
              <a:rPr lang="en-US">
                <a:latin typeface="Calibri"/>
                <a:ea typeface="Calibri"/>
                <a:cs typeface="Calibri"/>
                <a:sym typeface="Calibri"/>
              </a:rPr>
              <a:t>There was common understanding of the transformational forces and impacts of digital government?  </a:t>
            </a:r>
            <a:endParaRPr/>
          </a:p>
          <a:p>
            <a:pPr marL="228600" lvl="0" indent="-228600" algn="l" rtl="0">
              <a:lnSpc>
                <a:spcPct val="120000"/>
              </a:lnSpc>
              <a:spcBef>
                <a:spcPts val="1000"/>
              </a:spcBef>
              <a:spcAft>
                <a:spcPts val="0"/>
              </a:spcAft>
              <a:buClr>
                <a:schemeClr val="lt1"/>
              </a:buClr>
              <a:buSzPts val="3000"/>
              <a:buChar char="•"/>
            </a:pPr>
            <a:r>
              <a:rPr lang="en-US">
                <a:latin typeface="Calibri"/>
                <a:ea typeface="Calibri"/>
                <a:cs typeface="Calibri"/>
                <a:sym typeface="Calibri"/>
              </a:rPr>
              <a:t>Stakeholders realized the impact their actions have on our ability to meet recordkeeping mandates in an increasingly digital world?</a:t>
            </a:r>
            <a:endParaRPr/>
          </a:p>
        </p:txBody>
      </p:sp>
      <p:sp>
        <p:nvSpPr>
          <p:cNvPr id="451" name="Google Shape;451;p24"/>
          <p:cNvSpPr txBox="1"/>
          <p:nvPr/>
        </p:nvSpPr>
        <p:spPr>
          <a:xfrm>
            <a:off x="7965410" y="1420286"/>
            <a:ext cx="2662333" cy="4340763"/>
          </a:xfrm>
          <a:prstGeom prst="rect">
            <a:avLst/>
          </a:prstGeom>
          <a:solidFill>
            <a:schemeClr val="dk2"/>
          </a:solid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chemeClr val="lt1"/>
              </a:buClr>
              <a:buSzPts val="2800"/>
              <a:buFont typeface="Arial"/>
              <a:buNone/>
            </a:pPr>
            <a:r>
              <a:rPr lang="en-US" sz="2800" b="1">
                <a:solidFill>
                  <a:schemeClr val="lt1"/>
                </a:solidFill>
                <a:latin typeface="Twentieth Century"/>
                <a:ea typeface="Twentieth Century"/>
                <a:cs typeface="Twentieth Century"/>
                <a:sym typeface="Twentieth Century"/>
              </a:rPr>
              <a:t>Tell me;</a:t>
            </a:r>
            <a:endParaRPr/>
          </a:p>
          <a:p>
            <a:pPr marL="0" marR="0" lvl="0" indent="0" algn="l" rtl="0">
              <a:lnSpc>
                <a:spcPct val="100000"/>
              </a:lnSpc>
              <a:spcBef>
                <a:spcPts val="1800"/>
              </a:spcBef>
              <a:spcAft>
                <a:spcPts val="0"/>
              </a:spcAft>
              <a:buClr>
                <a:schemeClr val="lt1"/>
              </a:buClr>
              <a:buSzPts val="2800"/>
              <a:buFont typeface="Arial"/>
              <a:buNone/>
            </a:pPr>
            <a:r>
              <a:rPr lang="en-US" sz="2800" b="1">
                <a:solidFill>
                  <a:schemeClr val="lt1"/>
                </a:solidFill>
                <a:latin typeface="Twentieth Century"/>
                <a:ea typeface="Twentieth Century"/>
                <a:cs typeface="Twentieth Century"/>
                <a:sym typeface="Twentieth Century"/>
              </a:rPr>
              <a:t>I might forget.</a:t>
            </a:r>
            <a:endParaRPr/>
          </a:p>
          <a:p>
            <a:pPr marL="0" marR="0" lvl="0" indent="0" algn="l" rtl="0">
              <a:lnSpc>
                <a:spcPct val="100000"/>
              </a:lnSpc>
              <a:spcBef>
                <a:spcPts val="1800"/>
              </a:spcBef>
              <a:spcAft>
                <a:spcPts val="0"/>
              </a:spcAft>
              <a:buClr>
                <a:schemeClr val="lt1"/>
              </a:buClr>
              <a:buSzPts val="2800"/>
              <a:buFont typeface="Arial"/>
              <a:buNone/>
            </a:pPr>
            <a:r>
              <a:rPr lang="en-US" sz="2800" b="1">
                <a:solidFill>
                  <a:schemeClr val="lt1"/>
                </a:solidFill>
                <a:latin typeface="Twentieth Century"/>
                <a:ea typeface="Twentieth Century"/>
                <a:cs typeface="Twentieth Century"/>
                <a:sym typeface="Twentieth Century"/>
              </a:rPr>
              <a:t>Show me;</a:t>
            </a:r>
            <a:endParaRPr/>
          </a:p>
          <a:p>
            <a:pPr marL="0" marR="0" lvl="0" indent="0" algn="l" rtl="0">
              <a:lnSpc>
                <a:spcPct val="100000"/>
              </a:lnSpc>
              <a:spcBef>
                <a:spcPts val="1800"/>
              </a:spcBef>
              <a:spcAft>
                <a:spcPts val="0"/>
              </a:spcAft>
              <a:buClr>
                <a:schemeClr val="lt1"/>
              </a:buClr>
              <a:buSzPts val="2800"/>
              <a:buFont typeface="Arial"/>
              <a:buNone/>
            </a:pPr>
            <a:r>
              <a:rPr lang="en-US" sz="2800" b="1">
                <a:solidFill>
                  <a:schemeClr val="lt1"/>
                </a:solidFill>
                <a:latin typeface="Twentieth Century"/>
                <a:ea typeface="Twentieth Century"/>
                <a:cs typeface="Twentieth Century"/>
                <a:sym typeface="Twentieth Century"/>
              </a:rPr>
              <a:t>I may remember.</a:t>
            </a:r>
            <a:endParaRPr/>
          </a:p>
          <a:p>
            <a:pPr marL="0" marR="0" lvl="0" indent="0" algn="l" rtl="0">
              <a:lnSpc>
                <a:spcPct val="100000"/>
              </a:lnSpc>
              <a:spcBef>
                <a:spcPts val="1800"/>
              </a:spcBef>
              <a:spcAft>
                <a:spcPts val="0"/>
              </a:spcAft>
              <a:buClr>
                <a:schemeClr val="lt1"/>
              </a:buClr>
              <a:buSzPts val="2800"/>
              <a:buFont typeface="Arial"/>
              <a:buNone/>
            </a:pPr>
            <a:r>
              <a:rPr lang="en-US" sz="2800" b="1">
                <a:solidFill>
                  <a:schemeClr val="lt1"/>
                </a:solidFill>
                <a:latin typeface="Twentieth Century"/>
                <a:ea typeface="Twentieth Century"/>
                <a:cs typeface="Twentieth Century"/>
                <a:sym typeface="Twentieth Century"/>
              </a:rPr>
              <a:t>Involve me,</a:t>
            </a:r>
            <a:endParaRPr/>
          </a:p>
          <a:p>
            <a:pPr marL="0" marR="0" lvl="0" indent="0" algn="l" rtl="0">
              <a:lnSpc>
                <a:spcPct val="100000"/>
              </a:lnSpc>
              <a:spcBef>
                <a:spcPts val="1800"/>
              </a:spcBef>
              <a:spcAft>
                <a:spcPts val="0"/>
              </a:spcAft>
              <a:buClr>
                <a:schemeClr val="lt1"/>
              </a:buClr>
              <a:buSzPts val="2800"/>
              <a:buFont typeface="Arial"/>
              <a:buNone/>
            </a:pPr>
            <a:r>
              <a:rPr lang="en-US" sz="2800" b="1">
                <a:solidFill>
                  <a:schemeClr val="lt1"/>
                </a:solidFill>
                <a:latin typeface="Twentieth Century"/>
                <a:ea typeface="Twentieth Century"/>
                <a:cs typeface="Twentieth Century"/>
                <a:sym typeface="Twentieth Century"/>
              </a:rPr>
              <a:t>And I’ll understand. </a:t>
            </a:r>
            <a:endParaRPr/>
          </a:p>
          <a:p>
            <a:pPr marL="347472" marR="0" lvl="0" indent="-195072" algn="l" rtl="0">
              <a:lnSpc>
                <a:spcPct val="100000"/>
              </a:lnSpc>
              <a:spcBef>
                <a:spcPts val="1800"/>
              </a:spcBef>
              <a:spcAft>
                <a:spcPts val="0"/>
              </a:spcAft>
              <a:buClr>
                <a:schemeClr val="lt1"/>
              </a:buClr>
              <a:buSzPts val="2400"/>
              <a:buFont typeface="Arial"/>
              <a:buNone/>
            </a:pPr>
            <a:endParaRPr sz="2400">
              <a:solidFill>
                <a:schemeClr val="lt1"/>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5"/>
          <p:cNvSpPr txBox="1">
            <a:spLocks noGrp="1"/>
          </p:cNvSpPr>
          <p:nvPr>
            <p:ph type="title"/>
          </p:nvPr>
        </p:nvSpPr>
        <p:spPr>
          <a:xfrm>
            <a:off x="6633633" y="304800"/>
            <a:ext cx="4779105"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WHY A STORY MAP?</a:t>
            </a:r>
            <a:endParaRPr/>
          </a:p>
        </p:txBody>
      </p:sp>
      <p:sp>
        <p:nvSpPr>
          <p:cNvPr id="458" name="Google Shape;458;p25"/>
          <p:cNvSpPr txBox="1">
            <a:spLocks noGrp="1"/>
          </p:cNvSpPr>
          <p:nvPr>
            <p:ph type="body" idx="1"/>
          </p:nvPr>
        </p:nvSpPr>
        <p:spPr>
          <a:xfrm>
            <a:off x="6632048" y="1722965"/>
            <a:ext cx="5030786" cy="4637617"/>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lt1"/>
              </a:buClr>
              <a:buSzPts val="2750"/>
              <a:buChar char="•"/>
            </a:pPr>
            <a:r>
              <a:rPr lang="en-US" sz="2200">
                <a:latin typeface="Calibri"/>
                <a:ea typeface="Calibri"/>
                <a:cs typeface="Calibri"/>
                <a:sym typeface="Calibri"/>
              </a:rPr>
              <a:t>To simplify the complex environment of digital recordkeeping</a:t>
            </a:r>
            <a:endParaRPr/>
          </a:p>
          <a:p>
            <a:pPr marL="228600" lvl="0" indent="-228600" algn="l" rtl="0">
              <a:lnSpc>
                <a:spcPct val="120000"/>
              </a:lnSpc>
              <a:spcBef>
                <a:spcPts val="1000"/>
              </a:spcBef>
              <a:spcAft>
                <a:spcPts val="0"/>
              </a:spcAft>
              <a:buClr>
                <a:schemeClr val="lt1"/>
              </a:buClr>
              <a:buSzPts val="2750"/>
              <a:buChar char="•"/>
            </a:pPr>
            <a:r>
              <a:rPr lang="en-US" sz="2200">
                <a:latin typeface="Calibri"/>
                <a:ea typeface="Calibri"/>
                <a:cs typeface="Calibri"/>
                <a:sym typeface="Calibri"/>
              </a:rPr>
              <a:t>To create a common understanding of why our approach needs to change</a:t>
            </a:r>
            <a:endParaRPr sz="2200">
              <a:latin typeface="Calibri"/>
              <a:ea typeface="Calibri"/>
              <a:cs typeface="Calibri"/>
              <a:sym typeface="Calibri"/>
            </a:endParaRPr>
          </a:p>
          <a:p>
            <a:pPr marL="228600" lvl="0" indent="-228600" algn="l" rtl="0">
              <a:lnSpc>
                <a:spcPct val="120000"/>
              </a:lnSpc>
              <a:spcBef>
                <a:spcPts val="1000"/>
              </a:spcBef>
              <a:spcAft>
                <a:spcPts val="0"/>
              </a:spcAft>
              <a:buClr>
                <a:schemeClr val="lt1"/>
              </a:buClr>
              <a:buSzPts val="2750"/>
              <a:buChar char="•"/>
            </a:pPr>
            <a:r>
              <a:rPr lang="en-US" sz="2200">
                <a:latin typeface="Calibri"/>
                <a:ea typeface="Calibri"/>
                <a:cs typeface="Calibri"/>
                <a:sym typeface="Calibri"/>
              </a:rPr>
              <a:t>To guide participants to work together to proactively respond to the challenges and opportunities presented by digital transformation to adapt our preservation practices and systems for the future</a:t>
            </a:r>
            <a:endParaRPr sz="2200">
              <a:latin typeface="Calibri"/>
              <a:ea typeface="Calibri"/>
              <a:cs typeface="Calibri"/>
              <a:sym typeface="Calibri"/>
            </a:endParaRPr>
          </a:p>
        </p:txBody>
      </p:sp>
      <p:sp>
        <p:nvSpPr>
          <p:cNvPr id="459" name="Google Shape;459;p25"/>
          <p:cNvSpPr txBox="1"/>
          <p:nvPr/>
        </p:nvSpPr>
        <p:spPr>
          <a:xfrm>
            <a:off x="1316895" y="843677"/>
            <a:ext cx="4779105" cy="5170646"/>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Twentieth Century"/>
                <a:ea typeface="Twentieth Century"/>
                <a:cs typeface="Twentieth Century"/>
                <a:sym typeface="Twentieth Century"/>
              </a:rPr>
              <a:t>The Story Map process creates conditions in which people can easily learn and rapidly come to their own conclusions.  </a:t>
            </a:r>
            <a:endParaRPr/>
          </a:p>
          <a:p>
            <a:pPr marL="0" marR="0" lvl="0" indent="0" algn="l" rtl="0">
              <a:spcBef>
                <a:spcPts val="0"/>
              </a:spcBef>
              <a:spcAft>
                <a:spcPts val="0"/>
              </a:spcAft>
              <a:buNone/>
            </a:pPr>
            <a:endParaRPr sz="2200" b="1">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2200" b="1">
                <a:solidFill>
                  <a:schemeClr val="lt1"/>
                </a:solidFill>
                <a:latin typeface="Twentieth Century"/>
                <a:ea typeface="Twentieth Century"/>
                <a:cs typeface="Twentieth Century"/>
                <a:sym typeface="Twentieth Century"/>
              </a:rPr>
              <a:t>The education that comes through the Story Map process challenges people to discuss and deal with key business issues.  </a:t>
            </a:r>
            <a:endParaRPr/>
          </a:p>
          <a:p>
            <a:pPr marL="0" marR="0" lvl="0" indent="0" algn="l" rtl="0">
              <a:spcBef>
                <a:spcPts val="0"/>
              </a:spcBef>
              <a:spcAft>
                <a:spcPts val="0"/>
              </a:spcAft>
              <a:buNone/>
            </a:pPr>
            <a:endParaRPr sz="2200" b="1">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2200" b="1">
                <a:solidFill>
                  <a:schemeClr val="lt1"/>
                </a:solidFill>
                <a:latin typeface="Twentieth Century"/>
                <a:ea typeface="Twentieth Century"/>
                <a:cs typeface="Twentieth Century"/>
                <a:sym typeface="Twentieth Century"/>
              </a:rPr>
              <a:t>They learn by coming to their own conclusions, guided by the questions and the information in the dialogue and on the visual.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TRUSTED DIGITAL REPOSITORIES </a:t>
            </a:r>
            <a:br>
              <a:rPr lang="en-US"/>
            </a:br>
            <a:r>
              <a:rPr lang="en-US"/>
              <a:t>AND ALL THAT GO WITH IT!</a:t>
            </a:r>
            <a:endParaRPr/>
          </a:p>
        </p:txBody>
      </p:sp>
      <p:sp>
        <p:nvSpPr>
          <p:cNvPr id="466" name="Google Shape;466;p26"/>
          <p:cNvSpPr txBox="1">
            <a:spLocks noGrp="1"/>
          </p:cNvSpPr>
          <p:nvPr>
            <p:ph type="body" idx="1"/>
          </p:nvPr>
        </p:nvSpPr>
        <p:spPr>
          <a:xfrm>
            <a:off x="1141413" y="2249487"/>
            <a:ext cx="7761048" cy="354171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20000"/>
              </a:lnSpc>
              <a:spcBef>
                <a:spcPts val="0"/>
              </a:spcBef>
              <a:spcAft>
                <a:spcPts val="0"/>
              </a:spcAft>
              <a:buClr>
                <a:schemeClr val="lt1"/>
              </a:buClr>
              <a:buSzPct val="125000"/>
              <a:buChar char="•"/>
            </a:pPr>
            <a:r>
              <a:rPr lang="en-US" sz="2800"/>
              <a:t>Infrastructure and resources</a:t>
            </a:r>
            <a:endParaRPr/>
          </a:p>
          <a:p>
            <a:pPr marL="228600" lvl="0" indent="-228600" algn="l" rtl="0">
              <a:lnSpc>
                <a:spcPct val="120000"/>
              </a:lnSpc>
              <a:spcBef>
                <a:spcPts val="1000"/>
              </a:spcBef>
              <a:spcAft>
                <a:spcPts val="0"/>
              </a:spcAft>
              <a:buClr>
                <a:schemeClr val="lt1"/>
              </a:buClr>
              <a:buSzPct val="125000"/>
              <a:buChar char="•"/>
            </a:pPr>
            <a:r>
              <a:rPr lang="en-US" sz="2800"/>
              <a:t>Conformance to governance and operational standards</a:t>
            </a:r>
            <a:endParaRPr/>
          </a:p>
          <a:p>
            <a:pPr marL="228600" lvl="0" indent="-228600" algn="l" rtl="0">
              <a:lnSpc>
                <a:spcPct val="120000"/>
              </a:lnSpc>
              <a:spcBef>
                <a:spcPts val="1000"/>
              </a:spcBef>
              <a:spcAft>
                <a:spcPts val="0"/>
              </a:spcAft>
              <a:buClr>
                <a:schemeClr val="lt1"/>
              </a:buClr>
              <a:buSzPct val="125000"/>
              <a:buChar char="•"/>
            </a:pPr>
            <a:r>
              <a:rPr lang="en-US" sz="2800"/>
              <a:t>Skilled resources to lead, manage and sustain systems</a:t>
            </a:r>
            <a:endParaRPr/>
          </a:p>
          <a:p>
            <a:pPr marL="228600" lvl="0" indent="-228600" algn="l" rtl="0">
              <a:lnSpc>
                <a:spcPct val="120000"/>
              </a:lnSpc>
              <a:spcBef>
                <a:spcPts val="1000"/>
              </a:spcBef>
              <a:spcAft>
                <a:spcPts val="0"/>
              </a:spcAft>
              <a:buClr>
                <a:schemeClr val="lt1"/>
              </a:buClr>
              <a:buSzPct val="125000"/>
              <a:buChar char="•"/>
            </a:pPr>
            <a:r>
              <a:rPr lang="en-US" sz="2800"/>
              <a:t>Governmental changes in laws, mandates and funding</a:t>
            </a:r>
            <a:endParaRPr/>
          </a:p>
        </p:txBody>
      </p:sp>
      <p:pic>
        <p:nvPicPr>
          <p:cNvPr id="467" name="Google Shape;467;p26" descr="A picture containing room, scene, gambling house&#10;&#10;Description automatically generated"/>
          <p:cNvPicPr preferRelativeResize="0"/>
          <p:nvPr/>
        </p:nvPicPr>
        <p:blipFill rotWithShape="1">
          <a:blip r:embed="rId3">
            <a:alphaModFix/>
          </a:blip>
          <a:srcRect/>
          <a:stretch/>
        </p:blipFill>
        <p:spPr>
          <a:xfrm>
            <a:off x="9424275" y="1139371"/>
            <a:ext cx="1699339" cy="1981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7"/>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METHODOLOGY </a:t>
            </a:r>
            <a:endParaRPr/>
          </a:p>
        </p:txBody>
      </p:sp>
      <p:sp>
        <p:nvSpPr>
          <p:cNvPr id="473" name="Google Shape;473;p27"/>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250"/>
              <a:buNone/>
            </a:pPr>
            <a:endParaRPr/>
          </a:p>
        </p:txBody>
      </p:sp>
      <p:sp>
        <p:nvSpPr>
          <p:cNvPr id="474" name="Google Shape;474;p27"/>
          <p:cNvSpPr txBox="1">
            <a:spLocks noGrp="1"/>
          </p:cNvSpPr>
          <p:nvPr>
            <p:ph type="sldNum" idx="4294967295"/>
          </p:nvPr>
        </p:nvSpPr>
        <p:spPr>
          <a:xfrm>
            <a:off x="11420475" y="5883275"/>
            <a:ext cx="7715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8"/>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MAP BASE CAN BE REAL OR FICTIONAL</a:t>
            </a:r>
            <a:endParaRPr/>
          </a:p>
        </p:txBody>
      </p:sp>
      <p:sp>
        <p:nvSpPr>
          <p:cNvPr id="481" name="Google Shape;481;p28"/>
          <p:cNvSpPr txBox="1">
            <a:spLocks noGrp="1"/>
          </p:cNvSpPr>
          <p:nvPr>
            <p:ph type="body" idx="1"/>
          </p:nvPr>
        </p:nvSpPr>
        <p:spPr>
          <a:xfrm>
            <a:off x="1065214" y="1752600"/>
            <a:ext cx="8151214" cy="42291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500"/>
              <a:buChar char="•"/>
            </a:pPr>
            <a:r>
              <a:rPr lang="en-US" sz="2800">
                <a:latin typeface="Calibri"/>
                <a:ea typeface="Calibri"/>
                <a:cs typeface="Calibri"/>
                <a:sym typeface="Calibri"/>
              </a:rPr>
              <a:t>Base map – real for your jurisdiction but fictional for today’s session </a:t>
            </a:r>
            <a:endParaRPr/>
          </a:p>
          <a:p>
            <a:pPr marL="228600" lvl="0" indent="-228600" algn="l" rtl="0">
              <a:lnSpc>
                <a:spcPct val="120000"/>
              </a:lnSpc>
              <a:spcBef>
                <a:spcPts val="1000"/>
              </a:spcBef>
              <a:spcAft>
                <a:spcPts val="0"/>
              </a:spcAft>
              <a:buClr>
                <a:schemeClr val="lt1"/>
              </a:buClr>
              <a:buSzPts val="3500"/>
              <a:buChar char="•"/>
            </a:pPr>
            <a:r>
              <a:rPr lang="en-US" sz="2800">
                <a:latin typeface="Calibri"/>
                <a:ea typeface="Calibri"/>
                <a:cs typeface="Calibri"/>
                <a:sym typeface="Calibri"/>
              </a:rPr>
              <a:t>Use cartographic features that are commonly understood to convey meaning</a:t>
            </a:r>
            <a:endParaRPr/>
          </a:p>
          <a:p>
            <a:pPr marL="228600" lvl="0" indent="-228600" algn="l" rtl="0">
              <a:lnSpc>
                <a:spcPct val="120000"/>
              </a:lnSpc>
              <a:spcBef>
                <a:spcPts val="1000"/>
              </a:spcBef>
              <a:spcAft>
                <a:spcPts val="0"/>
              </a:spcAft>
              <a:buClr>
                <a:schemeClr val="lt1"/>
              </a:buClr>
              <a:buSzPts val="3500"/>
              <a:buChar char="•"/>
            </a:pPr>
            <a:r>
              <a:rPr lang="en-US" sz="2800">
                <a:latin typeface="Calibri"/>
                <a:ea typeface="Calibri"/>
                <a:cs typeface="Calibri"/>
                <a:sym typeface="Calibri"/>
              </a:rPr>
              <a:t>Forces of change provide context and momentum for shared and ‘owned’ outcomes</a:t>
            </a:r>
            <a:endParaRPr/>
          </a:p>
          <a:p>
            <a:pPr marL="228600" lvl="0" indent="-228600" algn="l" rtl="0">
              <a:lnSpc>
                <a:spcPct val="120000"/>
              </a:lnSpc>
              <a:spcBef>
                <a:spcPts val="1000"/>
              </a:spcBef>
              <a:spcAft>
                <a:spcPts val="0"/>
              </a:spcAft>
              <a:buClr>
                <a:schemeClr val="lt1"/>
              </a:buClr>
              <a:buSzPts val="3500"/>
              <a:buChar char="•"/>
            </a:pPr>
            <a:r>
              <a:rPr lang="en-US" sz="2800">
                <a:latin typeface="Calibri"/>
                <a:ea typeface="Calibri"/>
                <a:cs typeface="Calibri"/>
                <a:sym typeface="Calibri"/>
              </a:rPr>
              <a:t>Everyone loves maps!</a:t>
            </a:r>
            <a:endParaRPr/>
          </a:p>
          <a:p>
            <a:pPr marL="228600" lvl="0" indent="-6350" algn="l" rtl="0">
              <a:lnSpc>
                <a:spcPct val="120000"/>
              </a:lnSpc>
              <a:spcBef>
                <a:spcPts val="1000"/>
              </a:spcBef>
              <a:spcAft>
                <a:spcPts val="0"/>
              </a:spcAft>
              <a:buClr>
                <a:schemeClr val="lt1"/>
              </a:buClr>
              <a:buSzPts val="3500"/>
              <a:buNone/>
            </a:pPr>
            <a:endParaRPr sz="2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9"/>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VISUAL METAPHOR IS FOCAL POINT</a:t>
            </a:r>
            <a:endParaRPr/>
          </a:p>
        </p:txBody>
      </p:sp>
      <p:sp>
        <p:nvSpPr>
          <p:cNvPr id="488" name="Google Shape;488;p29"/>
          <p:cNvSpPr txBox="1">
            <a:spLocks noGrp="1"/>
          </p:cNvSpPr>
          <p:nvPr>
            <p:ph type="body" idx="1"/>
          </p:nvPr>
        </p:nvSpPr>
        <p:spPr>
          <a:xfrm>
            <a:off x="1065214" y="1752600"/>
            <a:ext cx="10287832" cy="42291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500"/>
              <a:buChar char="•"/>
            </a:pPr>
            <a:r>
              <a:rPr lang="en-US" sz="2800"/>
              <a:t>Rivers are characterized as:</a:t>
            </a:r>
            <a:endParaRPr/>
          </a:p>
          <a:p>
            <a:pPr marL="685800" lvl="1" indent="-228600" algn="l" rtl="0">
              <a:lnSpc>
                <a:spcPct val="120000"/>
              </a:lnSpc>
              <a:spcBef>
                <a:spcPts val="500"/>
              </a:spcBef>
              <a:spcAft>
                <a:spcPts val="0"/>
              </a:spcAft>
              <a:buClr>
                <a:schemeClr val="lt1"/>
              </a:buClr>
              <a:buSzPts val="3000"/>
              <a:buChar char="•"/>
            </a:pPr>
            <a:r>
              <a:rPr lang="en-US" sz="2400"/>
              <a:t>Forever changing and moving </a:t>
            </a:r>
            <a:endParaRPr/>
          </a:p>
          <a:p>
            <a:pPr marL="685800" lvl="1" indent="-228600" algn="l" rtl="0">
              <a:lnSpc>
                <a:spcPct val="120000"/>
              </a:lnSpc>
              <a:spcBef>
                <a:spcPts val="500"/>
              </a:spcBef>
              <a:spcAft>
                <a:spcPts val="0"/>
              </a:spcAft>
              <a:buClr>
                <a:schemeClr val="lt1"/>
              </a:buClr>
              <a:buSzPts val="3000"/>
              <a:buChar char="•"/>
            </a:pPr>
            <a:r>
              <a:rPr lang="en-US" sz="2400"/>
              <a:t>Lifeline / life force</a:t>
            </a:r>
            <a:endParaRPr/>
          </a:p>
          <a:p>
            <a:pPr marL="685800" lvl="1" indent="-228600" algn="l" rtl="0">
              <a:lnSpc>
                <a:spcPct val="120000"/>
              </a:lnSpc>
              <a:spcBef>
                <a:spcPts val="500"/>
              </a:spcBef>
              <a:spcAft>
                <a:spcPts val="0"/>
              </a:spcAft>
              <a:buClr>
                <a:schemeClr val="lt1"/>
              </a:buClr>
              <a:buSzPts val="3000"/>
              <a:buChar char="•"/>
            </a:pPr>
            <a:r>
              <a:rPr lang="en-US" sz="2400"/>
              <a:t>Mark boundaries and areas in between spaces – symbolically similar to crossroads </a:t>
            </a:r>
            <a:endParaRPr/>
          </a:p>
          <a:p>
            <a:pPr marL="685800" lvl="1" indent="-228600" algn="l" rtl="0">
              <a:lnSpc>
                <a:spcPct val="120000"/>
              </a:lnSpc>
              <a:spcBef>
                <a:spcPts val="500"/>
              </a:spcBef>
              <a:spcAft>
                <a:spcPts val="0"/>
              </a:spcAft>
              <a:buClr>
                <a:schemeClr val="lt1"/>
              </a:buClr>
              <a:buSzPts val="3000"/>
              <a:buChar char="•"/>
            </a:pPr>
            <a:r>
              <a:rPr lang="en-US" sz="2400"/>
              <a:t>Riverbanks are good places to rest/plan/strategize/prepare</a:t>
            </a:r>
            <a:endParaRPr/>
          </a:p>
          <a:p>
            <a:pPr marL="685800" lvl="1" indent="-228600" algn="l" rtl="0">
              <a:lnSpc>
                <a:spcPct val="120000"/>
              </a:lnSpc>
              <a:spcBef>
                <a:spcPts val="500"/>
              </a:spcBef>
              <a:spcAft>
                <a:spcPts val="0"/>
              </a:spcAft>
              <a:buClr>
                <a:schemeClr val="lt1"/>
              </a:buClr>
              <a:buSzPts val="3000"/>
              <a:buChar char="•"/>
            </a:pPr>
            <a:r>
              <a:rPr lang="en-US" sz="2400"/>
              <a:t>Flow outside human control – unstoppable</a:t>
            </a:r>
            <a:endParaRPr/>
          </a:p>
          <a:p>
            <a:pPr marL="685800" lvl="1" indent="-228600" algn="l" rtl="0">
              <a:lnSpc>
                <a:spcPct val="120000"/>
              </a:lnSpc>
              <a:spcBef>
                <a:spcPts val="500"/>
              </a:spcBef>
              <a:spcAft>
                <a:spcPts val="0"/>
              </a:spcAft>
              <a:buClr>
                <a:schemeClr val="lt1"/>
              </a:buClr>
              <a:buSzPts val="3000"/>
              <a:buChar char="•"/>
            </a:pPr>
            <a:r>
              <a:rPr lang="en-US" sz="2400"/>
              <a:t>Navigable</a:t>
            </a:r>
            <a:endParaRPr/>
          </a:p>
          <a:p>
            <a:pPr marL="457200" lvl="1" indent="0" algn="l" rtl="0">
              <a:lnSpc>
                <a:spcPct val="120000"/>
              </a:lnSpc>
              <a:spcBef>
                <a:spcPts val="500"/>
              </a:spcBef>
              <a:spcAft>
                <a:spcPts val="0"/>
              </a:spcAft>
              <a:buClr>
                <a:schemeClr val="lt1"/>
              </a:buClr>
              <a:buSzPts val="3000"/>
              <a:buNone/>
            </a:pPr>
            <a:endParaRPr sz="2400"/>
          </a:p>
          <a:p>
            <a:pPr marL="228600" lvl="0" indent="-38100" algn="l" rtl="0">
              <a:lnSpc>
                <a:spcPct val="120000"/>
              </a:lnSpc>
              <a:spcBef>
                <a:spcPts val="1000"/>
              </a:spcBef>
              <a:spcAft>
                <a:spcPts val="0"/>
              </a:spcAft>
              <a:buClr>
                <a:schemeClr val="lt1"/>
              </a:buClr>
              <a:buSzPts val="3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
          <p:cNvSpPr txBox="1">
            <a:spLocks noGrp="1"/>
          </p:cNvSpPr>
          <p:nvPr>
            <p:ph type="title"/>
          </p:nvPr>
        </p:nvSpPr>
        <p:spPr>
          <a:xfrm>
            <a:off x="853330" y="1134681"/>
            <a:ext cx="2743310" cy="42550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wentieth Century"/>
              <a:buNone/>
            </a:pPr>
            <a:r>
              <a:rPr lang="en-US">
                <a:solidFill>
                  <a:srgbClr val="FFFFFF"/>
                </a:solidFill>
              </a:rPr>
              <a:t>WELCOME!</a:t>
            </a:r>
            <a:endParaRPr/>
          </a:p>
        </p:txBody>
      </p:sp>
      <p:grpSp>
        <p:nvGrpSpPr>
          <p:cNvPr id="271" name="Google Shape;271;p3"/>
          <p:cNvGrpSpPr/>
          <p:nvPr/>
        </p:nvGrpSpPr>
        <p:grpSpPr>
          <a:xfrm>
            <a:off x="4662189" y="1207764"/>
            <a:ext cx="6692748" cy="4108860"/>
            <a:chOff x="0" y="73082"/>
            <a:chExt cx="6692748" cy="4108860"/>
          </a:xfrm>
        </p:grpSpPr>
        <p:sp>
          <p:nvSpPr>
            <p:cNvPr id="272" name="Google Shape;272;p3"/>
            <p:cNvSpPr/>
            <p:nvPr/>
          </p:nvSpPr>
          <p:spPr>
            <a:xfrm>
              <a:off x="0" y="486362"/>
              <a:ext cx="6692748" cy="1146600"/>
            </a:xfrm>
            <a:prstGeom prst="rect">
              <a:avLst/>
            </a:prstGeom>
            <a:solidFill>
              <a:schemeClr val="lt1">
                <a:alpha val="89803"/>
              </a:schemeClr>
            </a:solidFill>
            <a:ln w="9525" cap="flat" cmpd="sng">
              <a:solidFill>
                <a:srgbClr val="63A0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txBox="1"/>
            <p:nvPr/>
          </p:nvSpPr>
          <p:spPr>
            <a:xfrm>
              <a:off x="0" y="486362"/>
              <a:ext cx="6692748" cy="1146600"/>
            </a:xfrm>
            <a:prstGeom prst="rect">
              <a:avLst/>
            </a:prstGeom>
            <a:noFill/>
            <a:ln>
              <a:noFill/>
            </a:ln>
          </p:spPr>
          <p:txBody>
            <a:bodyPr spcFirstLastPara="1" wrap="square" lIns="519425" tIns="583175" rIns="519425" bIns="199125" anchor="t" anchorCtr="0">
              <a:noAutofit/>
            </a:bodyPr>
            <a:lstStyle/>
            <a:p>
              <a:pPr marL="285750" marR="0" lvl="1" indent="-285750" algn="l" rtl="0">
                <a:lnSpc>
                  <a:spcPct val="90000"/>
                </a:lnSpc>
                <a:spcBef>
                  <a:spcPts val="0"/>
                </a:spcBef>
                <a:spcAft>
                  <a:spcPts val="0"/>
                </a:spcAft>
                <a:buClr>
                  <a:schemeClr val="lt1"/>
                </a:buClr>
                <a:buSzPts val="2800"/>
                <a:buFont typeface="Twentieth Century"/>
                <a:buChar char="•"/>
              </a:pPr>
              <a:r>
                <a:rPr lang="en-US" sz="2800" b="0" i="0" u="none" strike="noStrike" cap="none" dirty="0">
                  <a:solidFill>
                    <a:schemeClr val="tx1"/>
                  </a:solidFill>
                  <a:latin typeface="Twentieth Century"/>
                  <a:ea typeface="Twentieth Century"/>
                  <a:cs typeface="Twentieth Century"/>
                  <a:sym typeface="Twentieth Century"/>
                </a:rPr>
                <a:t>TBD</a:t>
              </a:r>
              <a:endParaRPr dirty="0">
                <a:solidFill>
                  <a:schemeClr val="tx1"/>
                </a:solidFill>
              </a:endParaRPr>
            </a:p>
          </p:txBody>
        </p:sp>
        <p:sp>
          <p:nvSpPr>
            <p:cNvPr id="274" name="Google Shape;274;p3"/>
            <p:cNvSpPr/>
            <p:nvPr/>
          </p:nvSpPr>
          <p:spPr>
            <a:xfrm>
              <a:off x="334637" y="73082"/>
              <a:ext cx="4684923" cy="826560"/>
            </a:xfrm>
            <a:prstGeom prst="roundRect">
              <a:avLst>
                <a:gd name="adj" fmla="val 16667"/>
              </a:avLst>
            </a:prstGeom>
            <a:gradFill>
              <a:gsLst>
                <a:gs pos="0">
                  <a:srgbClr val="75AAD2"/>
                </a:gs>
                <a:gs pos="100000">
                  <a:srgbClr val="498DBD"/>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txBox="1"/>
            <p:nvPr/>
          </p:nvSpPr>
          <p:spPr>
            <a:xfrm>
              <a:off x="374986" y="113431"/>
              <a:ext cx="4604225" cy="745862"/>
            </a:xfrm>
            <a:prstGeom prst="rect">
              <a:avLst/>
            </a:prstGeom>
            <a:noFill/>
            <a:ln>
              <a:noFill/>
            </a:ln>
          </p:spPr>
          <p:txBody>
            <a:bodyPr spcFirstLastPara="1" wrap="square" lIns="177075" tIns="0" rIns="177075" bIns="0" anchor="ctr" anchorCtr="0">
              <a:noAutofit/>
            </a:bodyPr>
            <a:lstStyle/>
            <a:p>
              <a:pPr marL="0" marR="0" lvl="0" indent="0" algn="l" rtl="0">
                <a:lnSpc>
                  <a:spcPct val="90000"/>
                </a:lnSpc>
                <a:spcBef>
                  <a:spcPts val="0"/>
                </a:spcBef>
                <a:spcAft>
                  <a:spcPts val="0"/>
                </a:spcAft>
                <a:buClr>
                  <a:schemeClr val="lt1"/>
                </a:buClr>
                <a:buSzPts val="2800"/>
                <a:buFont typeface="Twentieth Century"/>
                <a:buNone/>
              </a:pPr>
              <a:r>
                <a:rPr lang="en-US" sz="2800" b="0" i="0" u="none" strike="noStrike" cap="none">
                  <a:solidFill>
                    <a:schemeClr val="lt1"/>
                  </a:solidFill>
                  <a:latin typeface="Twentieth Century"/>
                  <a:ea typeface="Twentieth Century"/>
                  <a:cs typeface="Twentieth Century"/>
                  <a:sym typeface="Twentieth Century"/>
                </a:rPr>
                <a:t>Upcoming SERI webinar lineup</a:t>
              </a:r>
              <a:endParaRPr/>
            </a:p>
          </p:txBody>
        </p:sp>
        <p:sp>
          <p:nvSpPr>
            <p:cNvPr id="276" name="Google Shape;276;p3"/>
            <p:cNvSpPr/>
            <p:nvPr/>
          </p:nvSpPr>
          <p:spPr>
            <a:xfrm>
              <a:off x="0" y="2197442"/>
              <a:ext cx="6692748" cy="1984500"/>
            </a:xfrm>
            <a:prstGeom prst="rect">
              <a:avLst/>
            </a:prstGeom>
            <a:solidFill>
              <a:schemeClr val="lt1">
                <a:alpha val="89803"/>
              </a:schemeClr>
            </a:solidFill>
            <a:ln w="9525" cap="flat" cmpd="sng">
              <a:solidFill>
                <a:srgbClr val="89C2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txBox="1"/>
            <p:nvPr/>
          </p:nvSpPr>
          <p:spPr>
            <a:xfrm>
              <a:off x="0" y="2197442"/>
              <a:ext cx="6692748" cy="1984500"/>
            </a:xfrm>
            <a:prstGeom prst="rect">
              <a:avLst/>
            </a:prstGeom>
            <a:noFill/>
            <a:ln>
              <a:noFill/>
            </a:ln>
          </p:spPr>
          <p:txBody>
            <a:bodyPr spcFirstLastPara="1" wrap="square" lIns="519425" tIns="583175" rIns="519425" bIns="199125" anchor="t" anchorCtr="0">
              <a:noAutofit/>
            </a:bodyPr>
            <a:lstStyle/>
            <a:p>
              <a:pPr marL="285750" marR="0" lvl="1" indent="-285750" algn="l" rtl="0">
                <a:lnSpc>
                  <a:spcPct val="90000"/>
                </a:lnSpc>
                <a:spcBef>
                  <a:spcPts val="0"/>
                </a:spcBef>
                <a:spcAft>
                  <a:spcPts val="0"/>
                </a:spcAft>
                <a:buClr>
                  <a:srgbClr val="53A67D"/>
                </a:buClr>
                <a:buSzPts val="2800"/>
                <a:buFont typeface="Twentieth Century"/>
                <a:buChar char="•"/>
              </a:pPr>
              <a:r>
                <a:rPr lang="en-US" sz="2800" b="0" i="0" u="sng" strike="noStrike" cap="none">
                  <a:solidFill>
                    <a:srgbClr val="53A67D"/>
                  </a:solidFill>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Resource Center</a:t>
              </a:r>
              <a:endParaRPr sz="2800" b="0" i="0" u="none" strike="noStrike" cap="none">
                <a:solidFill>
                  <a:srgbClr val="53A67D"/>
                </a:solidFill>
                <a:latin typeface="Twentieth Century"/>
                <a:ea typeface="Twentieth Century"/>
                <a:cs typeface="Twentieth Century"/>
                <a:sym typeface="Twentieth Century"/>
              </a:endParaRPr>
            </a:p>
            <a:p>
              <a:pPr marL="285750" marR="0" lvl="1" indent="-285750" algn="l" rtl="0">
                <a:lnSpc>
                  <a:spcPct val="90000"/>
                </a:lnSpc>
                <a:spcBef>
                  <a:spcPts val="420"/>
                </a:spcBef>
                <a:spcAft>
                  <a:spcPts val="0"/>
                </a:spcAft>
                <a:buClr>
                  <a:srgbClr val="53A67D"/>
                </a:buClr>
                <a:buSzPts val="2800"/>
                <a:buFont typeface="Twentieth Century"/>
                <a:buChar char="•"/>
              </a:pPr>
              <a:r>
                <a:rPr lang="en-US" sz="2800" b="0" i="0" u="sng" strike="noStrike" cap="none">
                  <a:solidFill>
                    <a:srgbClr val="53A67D"/>
                  </a:solidFill>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SERI Webinar Recordings on YouTube</a:t>
              </a:r>
              <a:endParaRPr sz="2800" b="0" i="0" u="none" strike="noStrike" cap="none">
                <a:solidFill>
                  <a:srgbClr val="53A67D"/>
                </a:solidFill>
                <a:latin typeface="Twentieth Century"/>
                <a:ea typeface="Twentieth Century"/>
                <a:cs typeface="Twentieth Century"/>
                <a:sym typeface="Twentieth Century"/>
              </a:endParaRPr>
            </a:p>
            <a:p>
              <a:pPr marL="285750" marR="0" lvl="1" indent="-285750" algn="l" rtl="0">
                <a:lnSpc>
                  <a:spcPct val="90000"/>
                </a:lnSpc>
                <a:spcBef>
                  <a:spcPts val="420"/>
                </a:spcBef>
                <a:spcAft>
                  <a:spcPts val="0"/>
                </a:spcAft>
                <a:buClr>
                  <a:srgbClr val="53A67D"/>
                </a:buClr>
                <a:buSzPts val="2800"/>
                <a:buFont typeface="Twentieth Century"/>
                <a:buChar char="•"/>
              </a:pPr>
              <a:r>
                <a:rPr lang="en-US" sz="2800" b="0" i="0" u="sng" strike="noStrike" cap="none">
                  <a:solidFill>
                    <a:srgbClr val="53A67D"/>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SERI Educational Videos on YouTube</a:t>
              </a:r>
              <a:endParaRPr sz="2800" b="0" i="0" u="none" strike="noStrike" cap="none">
                <a:solidFill>
                  <a:srgbClr val="53A67D"/>
                </a:solidFill>
                <a:latin typeface="Twentieth Century"/>
                <a:ea typeface="Twentieth Century"/>
                <a:cs typeface="Twentieth Century"/>
                <a:sym typeface="Twentieth Century"/>
              </a:endParaRPr>
            </a:p>
          </p:txBody>
        </p:sp>
        <p:sp>
          <p:nvSpPr>
            <p:cNvPr id="278" name="Google Shape;278;p3"/>
            <p:cNvSpPr/>
            <p:nvPr/>
          </p:nvSpPr>
          <p:spPr>
            <a:xfrm>
              <a:off x="334637" y="1784162"/>
              <a:ext cx="4684923" cy="826560"/>
            </a:xfrm>
            <a:prstGeom prst="roundRect">
              <a:avLst>
                <a:gd name="adj" fmla="val 16667"/>
              </a:avLst>
            </a:prstGeom>
            <a:gradFill>
              <a:gsLst>
                <a:gs pos="0">
                  <a:srgbClr val="95C9B0"/>
                </a:gs>
                <a:gs pos="100000">
                  <a:srgbClr val="70B08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txBox="1"/>
            <p:nvPr/>
          </p:nvSpPr>
          <p:spPr>
            <a:xfrm>
              <a:off x="374986" y="1824511"/>
              <a:ext cx="4604225" cy="745862"/>
            </a:xfrm>
            <a:prstGeom prst="rect">
              <a:avLst/>
            </a:prstGeom>
            <a:noFill/>
            <a:ln>
              <a:noFill/>
            </a:ln>
          </p:spPr>
          <p:txBody>
            <a:bodyPr spcFirstLastPara="1" wrap="square" lIns="177075" tIns="0" rIns="177075" bIns="0" anchor="ctr" anchorCtr="0">
              <a:noAutofit/>
            </a:bodyPr>
            <a:lstStyle/>
            <a:p>
              <a:pPr marL="0" marR="0" lvl="0" indent="0" algn="l" rtl="0">
                <a:lnSpc>
                  <a:spcPct val="90000"/>
                </a:lnSpc>
                <a:spcBef>
                  <a:spcPts val="0"/>
                </a:spcBef>
                <a:spcAft>
                  <a:spcPts val="0"/>
                </a:spcAft>
                <a:buClr>
                  <a:schemeClr val="lt1"/>
                </a:buClr>
                <a:buSzPts val="2800"/>
                <a:buFont typeface="Twentieth Century"/>
                <a:buNone/>
              </a:pPr>
              <a:r>
                <a:rPr lang="en-US" sz="2800" b="0" i="0" u="none" strike="noStrike" cap="none">
                  <a:solidFill>
                    <a:schemeClr val="lt1"/>
                  </a:solidFill>
                  <a:latin typeface="Twentieth Century"/>
                  <a:ea typeface="Twentieth Century"/>
                  <a:cs typeface="Twentieth Century"/>
                  <a:sym typeface="Twentieth Century"/>
                </a:rPr>
                <a:t>CoSA’s Online Resources</a:t>
              </a:r>
              <a:endParaRPr/>
            </a:p>
          </p:txBody>
        </p:sp>
      </p:grpSp>
      <p:sp>
        <p:nvSpPr>
          <p:cNvPr id="280" name="Google Shape;280;p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grpSp>
        <p:nvGrpSpPr>
          <p:cNvPr id="281" name="Google Shape;281;p3"/>
          <p:cNvGrpSpPr/>
          <p:nvPr/>
        </p:nvGrpSpPr>
        <p:grpSpPr>
          <a:xfrm>
            <a:off x="31923" y="6301902"/>
            <a:ext cx="1028221" cy="517525"/>
            <a:chOff x="11159810" y="6345563"/>
            <a:chExt cx="1028221" cy="517525"/>
          </a:xfrm>
        </p:grpSpPr>
        <p:pic>
          <p:nvPicPr>
            <p:cNvPr id="282" name="Google Shape;282;p3"/>
            <p:cNvPicPr preferRelativeResize="0"/>
            <p:nvPr/>
          </p:nvPicPr>
          <p:blipFill rotWithShape="1">
            <a:blip r:embed="rId6">
              <a:alphaModFix/>
            </a:blip>
            <a:srcRect/>
            <a:stretch/>
          </p:blipFill>
          <p:spPr>
            <a:xfrm>
              <a:off x="11159810" y="6345563"/>
              <a:ext cx="404171" cy="517525"/>
            </a:xfrm>
            <a:prstGeom prst="rect">
              <a:avLst/>
            </a:prstGeom>
            <a:noFill/>
            <a:ln>
              <a:noFill/>
            </a:ln>
          </p:spPr>
        </p:pic>
        <p:pic>
          <p:nvPicPr>
            <p:cNvPr id="283" name="Google Shape;283;p3"/>
            <p:cNvPicPr preferRelativeResize="0"/>
            <p:nvPr/>
          </p:nvPicPr>
          <p:blipFill rotWithShape="1">
            <a:blip r:embed="rId7">
              <a:alphaModFix/>
            </a:blip>
            <a:srcRect/>
            <a:stretch/>
          </p:blipFill>
          <p:spPr>
            <a:xfrm>
              <a:off x="11562130" y="6345563"/>
              <a:ext cx="625901" cy="514468"/>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0"/>
          <p:cNvSpPr txBox="1"/>
          <p:nvPr/>
        </p:nvSpPr>
        <p:spPr>
          <a:xfrm>
            <a:off x="0" y="0"/>
            <a:ext cx="1953087" cy="7017306"/>
          </a:xfrm>
          <a:prstGeom prst="rect">
            <a:avLst/>
          </a:prstGeom>
          <a:solidFill>
            <a:srgbClr val="0E355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95" name="Google Shape;495;p30"/>
          <p:cNvSpPr txBox="1"/>
          <p:nvPr/>
        </p:nvSpPr>
        <p:spPr>
          <a:xfrm>
            <a:off x="10238913" y="-79653"/>
            <a:ext cx="1953087" cy="7017306"/>
          </a:xfrm>
          <a:prstGeom prst="rect">
            <a:avLst/>
          </a:prstGeom>
          <a:solidFill>
            <a:srgbClr val="0E355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96" name="Google Shape;496;p30"/>
          <p:cNvPicPr preferRelativeResize="0"/>
          <p:nvPr/>
        </p:nvPicPr>
        <p:blipFill rotWithShape="1">
          <a:blip r:embed="rId3">
            <a:alphaModFix/>
          </a:blip>
          <a:srcRect/>
          <a:stretch/>
        </p:blipFill>
        <p:spPr>
          <a:xfrm>
            <a:off x="1745344" y="146808"/>
            <a:ext cx="8493569" cy="65643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START WITH OVERALL VISUAL</a:t>
            </a:r>
            <a:endParaRPr/>
          </a:p>
        </p:txBody>
      </p:sp>
      <p:sp>
        <p:nvSpPr>
          <p:cNvPr id="503" name="Google Shape;503;p31"/>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20000"/>
              </a:lnSpc>
              <a:spcBef>
                <a:spcPts val="0"/>
              </a:spcBef>
              <a:spcAft>
                <a:spcPts val="0"/>
              </a:spcAft>
              <a:buClr>
                <a:schemeClr val="lt1"/>
              </a:buClr>
              <a:buSzPct val="125000"/>
              <a:buChar char="•"/>
            </a:pPr>
            <a:r>
              <a:rPr lang="en-US">
                <a:latin typeface="Calibri"/>
                <a:ea typeface="Calibri"/>
                <a:cs typeface="Calibri"/>
                <a:sym typeface="Calibri"/>
              </a:rPr>
              <a:t>Learning objective – to understand the major changes brought on by digital transformation and the actions needed to modernize and adapt government records and archives management</a:t>
            </a:r>
            <a:endParaRPr/>
          </a:p>
          <a:p>
            <a:pPr marL="228600" lvl="0" indent="-228600" algn="l" rtl="0">
              <a:lnSpc>
                <a:spcPct val="120000"/>
              </a:lnSpc>
              <a:spcBef>
                <a:spcPts val="1000"/>
              </a:spcBef>
              <a:spcAft>
                <a:spcPts val="0"/>
              </a:spcAft>
              <a:buClr>
                <a:schemeClr val="lt1"/>
              </a:buClr>
              <a:buSzPct val="125000"/>
              <a:buChar char="•"/>
            </a:pPr>
            <a:r>
              <a:rPr lang="en-US">
                <a:latin typeface="Calibri"/>
                <a:ea typeface="Calibri"/>
                <a:cs typeface="Calibri"/>
                <a:sym typeface="Calibri"/>
              </a:rPr>
              <a:t>Visual metaphor is focal point of discussions</a:t>
            </a:r>
            <a:endParaRPr/>
          </a:p>
          <a:p>
            <a:pPr marL="228600" lvl="0" indent="-228600" algn="l" rtl="0">
              <a:lnSpc>
                <a:spcPct val="120000"/>
              </a:lnSpc>
              <a:spcBef>
                <a:spcPts val="1000"/>
              </a:spcBef>
              <a:spcAft>
                <a:spcPts val="0"/>
              </a:spcAft>
              <a:buClr>
                <a:schemeClr val="lt1"/>
              </a:buClr>
              <a:buSzPct val="125000"/>
              <a:buChar char="•"/>
            </a:pPr>
            <a:r>
              <a:rPr lang="en-US">
                <a:latin typeface="Calibri"/>
                <a:ea typeface="Calibri"/>
                <a:cs typeface="Calibri"/>
                <a:sym typeface="Calibri"/>
              </a:rPr>
              <a:t>Key pieces of data allow dialogue to take place around facts, not opinions</a:t>
            </a:r>
            <a:endParaRPr/>
          </a:p>
          <a:p>
            <a:pPr marL="228600" lvl="0" indent="-228600" algn="l" rtl="0">
              <a:lnSpc>
                <a:spcPct val="120000"/>
              </a:lnSpc>
              <a:spcBef>
                <a:spcPts val="1000"/>
              </a:spcBef>
              <a:spcAft>
                <a:spcPts val="0"/>
              </a:spcAft>
              <a:buClr>
                <a:schemeClr val="lt1"/>
              </a:buClr>
              <a:buSzPct val="125000"/>
              <a:buChar char="•"/>
            </a:pPr>
            <a:r>
              <a:rPr lang="en-US">
                <a:latin typeface="Calibri"/>
                <a:ea typeface="Calibri"/>
                <a:cs typeface="Calibri"/>
                <a:sym typeface="Calibri"/>
              </a:rPr>
              <a:t>Learning peripherals (card decks) introduce information and increase interactivity</a:t>
            </a:r>
            <a:endParaRPr/>
          </a:p>
          <a:p>
            <a:pPr marL="228600" lvl="0" indent="-228600" algn="l" rtl="0">
              <a:lnSpc>
                <a:spcPct val="120000"/>
              </a:lnSpc>
              <a:spcBef>
                <a:spcPts val="1000"/>
              </a:spcBef>
              <a:spcAft>
                <a:spcPts val="0"/>
              </a:spcAft>
              <a:buClr>
                <a:schemeClr val="lt1"/>
              </a:buClr>
              <a:buSzPct val="125000"/>
              <a:buChar char="•"/>
            </a:pPr>
            <a:r>
              <a:rPr lang="en-US">
                <a:latin typeface="Calibri"/>
                <a:ea typeface="Calibri"/>
                <a:cs typeface="Calibri"/>
                <a:sym typeface="Calibri"/>
              </a:rPr>
              <a:t>Good facilitation brings the pieces together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2"/>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WINDS OF CHANGE</a:t>
            </a:r>
            <a:endParaRPr/>
          </a:p>
        </p:txBody>
      </p:sp>
      <p:pic>
        <p:nvPicPr>
          <p:cNvPr id="510" name="Google Shape;510;p32"/>
          <p:cNvPicPr preferRelativeResize="0"/>
          <p:nvPr/>
        </p:nvPicPr>
        <p:blipFill rotWithShape="1">
          <a:blip r:embed="rId3">
            <a:alphaModFix/>
          </a:blip>
          <a:srcRect/>
          <a:stretch/>
        </p:blipFill>
        <p:spPr>
          <a:xfrm>
            <a:off x="6664969" y="1825624"/>
            <a:ext cx="4944285" cy="2993395"/>
          </a:xfrm>
          <a:prstGeom prst="rect">
            <a:avLst/>
          </a:prstGeom>
          <a:noFill/>
          <a:ln>
            <a:noFill/>
          </a:ln>
        </p:spPr>
      </p:pic>
      <p:sp>
        <p:nvSpPr>
          <p:cNvPr id="511" name="Google Shape;511;p32"/>
          <p:cNvSpPr txBox="1">
            <a:spLocks noGrp="1"/>
          </p:cNvSpPr>
          <p:nvPr>
            <p:ph type="body" idx="1"/>
          </p:nvPr>
        </p:nvSpPr>
        <p:spPr>
          <a:xfrm>
            <a:off x="1065212" y="1825625"/>
            <a:ext cx="6085396" cy="4187952"/>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Clr>
                <a:schemeClr val="lt1"/>
              </a:buClr>
              <a:buSzPts val="3000"/>
              <a:buChar char="•"/>
            </a:pPr>
            <a:r>
              <a:rPr lang="en-US"/>
              <a:t>Hybrid Work Model</a:t>
            </a:r>
            <a:endParaRPr/>
          </a:p>
          <a:p>
            <a:pPr marL="228600" lvl="0" indent="-228600" algn="l" rtl="0">
              <a:lnSpc>
                <a:spcPct val="120000"/>
              </a:lnSpc>
              <a:spcBef>
                <a:spcPts val="1000"/>
              </a:spcBef>
              <a:spcAft>
                <a:spcPts val="0"/>
              </a:spcAft>
              <a:buClr>
                <a:schemeClr val="lt1"/>
              </a:buClr>
              <a:buSzPts val="3000"/>
              <a:buChar char="•"/>
            </a:pPr>
            <a:r>
              <a:rPr lang="en-US"/>
              <a:t>Disinformation and Misinformation Campaigns</a:t>
            </a:r>
            <a:endParaRPr/>
          </a:p>
          <a:p>
            <a:pPr marL="228600" lvl="0" indent="-228600" algn="l" rtl="0">
              <a:lnSpc>
                <a:spcPct val="120000"/>
              </a:lnSpc>
              <a:spcBef>
                <a:spcPts val="1000"/>
              </a:spcBef>
              <a:spcAft>
                <a:spcPts val="0"/>
              </a:spcAft>
              <a:buClr>
                <a:schemeClr val="lt1"/>
              </a:buClr>
              <a:buSzPts val="3000"/>
              <a:buChar char="•"/>
            </a:pPr>
            <a:r>
              <a:rPr lang="en-US"/>
              <a:t>Cloud Technology</a:t>
            </a:r>
            <a:endParaRPr/>
          </a:p>
          <a:p>
            <a:pPr marL="228600" lvl="0" indent="-228600" algn="l" rtl="0">
              <a:lnSpc>
                <a:spcPct val="120000"/>
              </a:lnSpc>
              <a:spcBef>
                <a:spcPts val="1000"/>
              </a:spcBef>
              <a:spcAft>
                <a:spcPts val="0"/>
              </a:spcAft>
              <a:buClr>
                <a:schemeClr val="lt1"/>
              </a:buClr>
              <a:buSzPts val="3000"/>
              <a:buChar char="•"/>
            </a:pPr>
            <a:r>
              <a:rPr lang="en-US"/>
              <a:t>Cyber Security and Privacy</a:t>
            </a:r>
            <a:endParaRPr/>
          </a:p>
          <a:p>
            <a:pPr marL="228600" lvl="0" indent="-228600" algn="l" rtl="0">
              <a:lnSpc>
                <a:spcPct val="120000"/>
              </a:lnSpc>
              <a:spcBef>
                <a:spcPts val="1000"/>
              </a:spcBef>
              <a:spcAft>
                <a:spcPts val="0"/>
              </a:spcAft>
              <a:buClr>
                <a:schemeClr val="lt1"/>
              </a:buClr>
              <a:buSzPts val="3000"/>
              <a:buChar char="•"/>
            </a:pPr>
            <a:r>
              <a:rPr lang="en-US"/>
              <a:t>Investments in Automation</a:t>
            </a:r>
            <a:endParaRPr/>
          </a:p>
          <a:p>
            <a:pPr marL="228600" lvl="0" indent="-228600" algn="l" rtl="0">
              <a:lnSpc>
                <a:spcPct val="120000"/>
              </a:lnSpc>
              <a:spcBef>
                <a:spcPts val="1000"/>
              </a:spcBef>
              <a:spcAft>
                <a:spcPts val="0"/>
              </a:spcAft>
              <a:buClr>
                <a:schemeClr val="lt1"/>
              </a:buClr>
              <a:buSzPts val="3000"/>
              <a:buChar char="•"/>
            </a:pPr>
            <a:r>
              <a:rPr lang="en-US"/>
              <a:t>Staff and Citizen Expectations</a:t>
            </a:r>
            <a:endParaRPr/>
          </a:p>
          <a:p>
            <a:pPr marL="228600" lvl="0" indent="-228600" algn="l" rtl="0">
              <a:lnSpc>
                <a:spcPct val="120000"/>
              </a:lnSpc>
              <a:spcBef>
                <a:spcPts val="1000"/>
              </a:spcBef>
              <a:spcAft>
                <a:spcPts val="0"/>
              </a:spcAft>
              <a:buClr>
                <a:schemeClr val="lt1"/>
              </a:buClr>
              <a:buSzPts val="3000"/>
              <a:buChar char="•"/>
            </a:pPr>
            <a:r>
              <a:rPr lang="en-US"/>
              <a:t>M365 Deployment</a:t>
            </a:r>
            <a:endParaRPr/>
          </a:p>
          <a:p>
            <a:pPr marL="228600" lvl="0" indent="-228600" algn="l" rtl="0">
              <a:lnSpc>
                <a:spcPct val="120000"/>
              </a:lnSpc>
              <a:spcBef>
                <a:spcPts val="1000"/>
              </a:spcBef>
              <a:spcAft>
                <a:spcPts val="0"/>
              </a:spcAft>
              <a:buClr>
                <a:schemeClr val="lt1"/>
              </a:buClr>
              <a:buSzPts val="3000"/>
              <a:buChar char="•"/>
            </a:pPr>
            <a:r>
              <a:rPr lang="en-US"/>
              <a:t>Legacy Data Migration</a:t>
            </a:r>
            <a:endParaRPr/>
          </a:p>
        </p:txBody>
      </p:sp>
      <p:sp>
        <p:nvSpPr>
          <p:cNvPr id="512" name="Google Shape;512;p32"/>
          <p:cNvSpPr txBox="1">
            <a:spLocks noGrp="1"/>
          </p:cNvSpPr>
          <p:nvPr>
            <p:ph type="body" idx="2"/>
          </p:nvPr>
        </p:nvSpPr>
        <p:spPr>
          <a:xfrm>
            <a:off x="6172200" y="3587969"/>
            <a:ext cx="4951414" cy="242560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lt1"/>
              </a:buClr>
              <a:buSzPts val="3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OUR SHARED HISTORY </a:t>
            </a:r>
            <a:endParaRPr/>
          </a:p>
        </p:txBody>
      </p:sp>
      <p:sp>
        <p:nvSpPr>
          <p:cNvPr id="519" name="Google Shape;519;p33"/>
          <p:cNvSpPr txBox="1">
            <a:spLocks noGrp="1"/>
          </p:cNvSpPr>
          <p:nvPr>
            <p:ph type="body" idx="1"/>
          </p:nvPr>
        </p:nvSpPr>
        <p:spPr>
          <a:xfrm>
            <a:off x="1141410" y="2249486"/>
            <a:ext cx="4878389" cy="469477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Clr>
                <a:schemeClr val="lt1"/>
              </a:buClr>
              <a:buSzPct val="125000"/>
              <a:buChar char="•"/>
            </a:pPr>
            <a:r>
              <a:rPr lang="en-US" sz="3300"/>
              <a:t>Tree</a:t>
            </a:r>
            <a:endParaRPr/>
          </a:p>
          <a:p>
            <a:pPr marL="685800" lvl="1" indent="-228600" algn="l" rtl="0">
              <a:lnSpc>
                <a:spcPct val="120000"/>
              </a:lnSpc>
              <a:spcBef>
                <a:spcPts val="500"/>
              </a:spcBef>
              <a:spcAft>
                <a:spcPts val="0"/>
              </a:spcAft>
              <a:buClr>
                <a:schemeClr val="lt1"/>
              </a:buClr>
              <a:buSzPct val="125000"/>
              <a:buChar char="•"/>
            </a:pPr>
            <a:r>
              <a:rPr lang="en-US" sz="2800"/>
              <a:t>Legislative branch</a:t>
            </a:r>
            <a:endParaRPr/>
          </a:p>
          <a:p>
            <a:pPr marL="685800" lvl="1" indent="-228600" algn="l" rtl="0">
              <a:lnSpc>
                <a:spcPct val="120000"/>
              </a:lnSpc>
              <a:spcBef>
                <a:spcPts val="500"/>
              </a:spcBef>
              <a:spcAft>
                <a:spcPts val="0"/>
              </a:spcAft>
              <a:buClr>
                <a:schemeClr val="lt1"/>
              </a:buClr>
              <a:buSzPct val="125000"/>
              <a:buChar char="•"/>
            </a:pPr>
            <a:r>
              <a:rPr lang="en-US" sz="2800"/>
              <a:t>Judicial branch</a:t>
            </a:r>
            <a:endParaRPr/>
          </a:p>
          <a:p>
            <a:pPr marL="685800" lvl="1" indent="-228600" algn="l" rtl="0">
              <a:lnSpc>
                <a:spcPct val="120000"/>
              </a:lnSpc>
              <a:spcBef>
                <a:spcPts val="500"/>
              </a:spcBef>
              <a:spcAft>
                <a:spcPts val="0"/>
              </a:spcAft>
              <a:buClr>
                <a:schemeClr val="lt1"/>
              </a:buClr>
              <a:buSzPct val="125000"/>
              <a:buChar char="•"/>
            </a:pPr>
            <a:r>
              <a:rPr lang="en-US" sz="2800"/>
              <a:t>Executive branch</a:t>
            </a:r>
            <a:endParaRPr/>
          </a:p>
          <a:p>
            <a:pPr marL="228600" lvl="0" indent="-228600" algn="l" rtl="0">
              <a:lnSpc>
                <a:spcPct val="120000"/>
              </a:lnSpc>
              <a:spcBef>
                <a:spcPts val="1000"/>
              </a:spcBef>
              <a:spcAft>
                <a:spcPts val="0"/>
              </a:spcAft>
              <a:buClr>
                <a:schemeClr val="lt1"/>
              </a:buClr>
              <a:buSzPct val="125000"/>
              <a:buChar char="•"/>
            </a:pPr>
            <a:r>
              <a:rPr lang="en-US" sz="3300"/>
              <a:t>Archive</a:t>
            </a:r>
            <a:endParaRPr/>
          </a:p>
          <a:p>
            <a:pPr marL="685800" lvl="1" indent="-228600" algn="l" rtl="0">
              <a:lnSpc>
                <a:spcPct val="120000"/>
              </a:lnSpc>
              <a:spcBef>
                <a:spcPts val="500"/>
              </a:spcBef>
              <a:spcAft>
                <a:spcPts val="0"/>
              </a:spcAft>
              <a:buClr>
                <a:schemeClr val="lt1"/>
              </a:buClr>
              <a:buSzPct val="125000"/>
              <a:buChar char="•"/>
            </a:pPr>
            <a:r>
              <a:rPr lang="en-US" sz="2800"/>
              <a:t>Authority and reputation</a:t>
            </a:r>
            <a:endParaRPr/>
          </a:p>
          <a:p>
            <a:pPr marL="685800" lvl="1" indent="-228600" algn="l" rtl="0">
              <a:lnSpc>
                <a:spcPct val="120000"/>
              </a:lnSpc>
              <a:spcBef>
                <a:spcPts val="500"/>
              </a:spcBef>
              <a:spcAft>
                <a:spcPts val="0"/>
              </a:spcAft>
              <a:buClr>
                <a:schemeClr val="lt1"/>
              </a:buClr>
              <a:buSzPct val="125000"/>
              <a:buChar char="•"/>
            </a:pPr>
            <a:r>
              <a:rPr lang="en-US" sz="2800"/>
              <a:t>Mission and mandate</a:t>
            </a:r>
            <a:endParaRPr/>
          </a:p>
          <a:p>
            <a:pPr marL="685800" lvl="1" indent="-228600" algn="l" rtl="0">
              <a:lnSpc>
                <a:spcPct val="120000"/>
              </a:lnSpc>
              <a:spcBef>
                <a:spcPts val="500"/>
              </a:spcBef>
              <a:spcAft>
                <a:spcPts val="0"/>
              </a:spcAft>
              <a:buClr>
                <a:schemeClr val="lt1"/>
              </a:buClr>
              <a:buSzPct val="125000"/>
              <a:buChar char="•"/>
            </a:pPr>
            <a:r>
              <a:rPr lang="en-US" sz="2800"/>
              <a:t>Secure repository</a:t>
            </a:r>
            <a:endParaRPr/>
          </a:p>
          <a:p>
            <a:pPr marL="685800" lvl="1" indent="-228600" algn="l" rtl="0">
              <a:lnSpc>
                <a:spcPct val="120000"/>
              </a:lnSpc>
              <a:spcBef>
                <a:spcPts val="500"/>
              </a:spcBef>
              <a:spcAft>
                <a:spcPts val="0"/>
              </a:spcAft>
              <a:buClr>
                <a:schemeClr val="lt1"/>
              </a:buClr>
              <a:buSzPct val="125000"/>
              <a:buChar char="•"/>
            </a:pPr>
            <a:r>
              <a:rPr lang="en-US" sz="2800"/>
              <a:t>Trusted custodian</a:t>
            </a:r>
            <a:endParaRPr/>
          </a:p>
          <a:p>
            <a:pPr marL="685800" lvl="1" indent="-228600" algn="l" rtl="0">
              <a:lnSpc>
                <a:spcPct val="120000"/>
              </a:lnSpc>
              <a:spcBef>
                <a:spcPts val="500"/>
              </a:spcBef>
              <a:spcAft>
                <a:spcPts val="0"/>
              </a:spcAft>
              <a:buClr>
                <a:schemeClr val="lt1"/>
              </a:buClr>
              <a:buSzPct val="125000"/>
              <a:buChar char="•"/>
            </a:pPr>
            <a:r>
              <a:rPr lang="en-US" sz="2800"/>
              <a:t>Record sets and collections</a:t>
            </a:r>
            <a:endParaRPr/>
          </a:p>
          <a:p>
            <a:pPr marL="1143000" lvl="2" indent="-128587" algn="l" rtl="0">
              <a:lnSpc>
                <a:spcPct val="120000"/>
              </a:lnSpc>
              <a:spcBef>
                <a:spcPts val="500"/>
              </a:spcBef>
              <a:spcAft>
                <a:spcPts val="0"/>
              </a:spcAft>
              <a:buClr>
                <a:schemeClr val="lt1"/>
              </a:buClr>
              <a:buSzPct val="125000"/>
              <a:buNone/>
            </a:pPr>
            <a:endParaRPr/>
          </a:p>
        </p:txBody>
      </p:sp>
      <p:sp>
        <p:nvSpPr>
          <p:cNvPr id="520" name="Google Shape;520;p33"/>
          <p:cNvSpPr txBox="1">
            <a:spLocks noGrp="1"/>
          </p:cNvSpPr>
          <p:nvPr>
            <p:ph type="body" idx="2"/>
          </p:nvPr>
        </p:nvSpPr>
        <p:spPr>
          <a:xfrm>
            <a:off x="6172200" y="2249485"/>
            <a:ext cx="4875211" cy="5005329"/>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Clr>
                <a:schemeClr val="lt1"/>
              </a:buClr>
              <a:buSzPct val="125000"/>
              <a:buChar char="•"/>
            </a:pPr>
            <a:r>
              <a:rPr lang="en-US" sz="2900"/>
              <a:t>Organizational, legal and technological context for government recordkeeping</a:t>
            </a:r>
            <a:endParaRPr/>
          </a:p>
          <a:p>
            <a:pPr marL="228600" lvl="0" indent="-228600" algn="l" rtl="0">
              <a:lnSpc>
                <a:spcPct val="120000"/>
              </a:lnSpc>
              <a:spcBef>
                <a:spcPts val="1000"/>
              </a:spcBef>
              <a:spcAft>
                <a:spcPts val="0"/>
              </a:spcAft>
              <a:buClr>
                <a:schemeClr val="lt1"/>
              </a:buClr>
              <a:buSzPct val="125000"/>
              <a:buChar char="•"/>
            </a:pPr>
            <a:r>
              <a:rPr lang="en-US" sz="2900"/>
              <a:t>Flow of information</a:t>
            </a:r>
            <a:endParaRPr/>
          </a:p>
          <a:p>
            <a:pPr marL="685800" lvl="1" indent="-228600" algn="l" rtl="0">
              <a:lnSpc>
                <a:spcPct val="120000"/>
              </a:lnSpc>
              <a:spcBef>
                <a:spcPts val="500"/>
              </a:spcBef>
              <a:spcAft>
                <a:spcPts val="0"/>
              </a:spcAft>
              <a:buClr>
                <a:schemeClr val="lt1"/>
              </a:buClr>
              <a:buSzPct val="125000"/>
              <a:buChar char="•"/>
            </a:pPr>
            <a:r>
              <a:rPr lang="en-US" sz="2600"/>
              <a:t>Agency to agency</a:t>
            </a:r>
            <a:endParaRPr/>
          </a:p>
          <a:p>
            <a:pPr marL="685800" lvl="1" indent="-228600" algn="l" rtl="0">
              <a:lnSpc>
                <a:spcPct val="120000"/>
              </a:lnSpc>
              <a:spcBef>
                <a:spcPts val="500"/>
              </a:spcBef>
              <a:spcAft>
                <a:spcPts val="0"/>
              </a:spcAft>
              <a:buClr>
                <a:schemeClr val="lt1"/>
              </a:buClr>
              <a:buSzPct val="125000"/>
              <a:buChar char="•"/>
            </a:pPr>
            <a:r>
              <a:rPr lang="en-US" sz="2600"/>
              <a:t>Public to government</a:t>
            </a:r>
            <a:endParaRPr/>
          </a:p>
          <a:p>
            <a:pPr marL="685800" lvl="1" indent="-228600" algn="l" rtl="0">
              <a:lnSpc>
                <a:spcPct val="120000"/>
              </a:lnSpc>
              <a:spcBef>
                <a:spcPts val="500"/>
              </a:spcBef>
              <a:spcAft>
                <a:spcPts val="0"/>
              </a:spcAft>
              <a:buClr>
                <a:schemeClr val="lt1"/>
              </a:buClr>
              <a:buSzPct val="125000"/>
              <a:buChar char="•"/>
            </a:pPr>
            <a:r>
              <a:rPr lang="en-US" sz="2600"/>
              <a:t>Government to the public</a:t>
            </a:r>
            <a:endParaRPr/>
          </a:p>
          <a:p>
            <a:pPr marL="228600" lvl="0" indent="-228600" algn="l" rtl="0">
              <a:lnSpc>
                <a:spcPct val="120000"/>
              </a:lnSpc>
              <a:spcBef>
                <a:spcPts val="1000"/>
              </a:spcBef>
              <a:spcAft>
                <a:spcPts val="0"/>
              </a:spcAft>
              <a:buClr>
                <a:schemeClr val="lt1"/>
              </a:buClr>
              <a:buSzPct val="125000"/>
              <a:buChar char="•"/>
            </a:pPr>
            <a:r>
              <a:rPr lang="en-US" sz="2900"/>
              <a:t>Leverage the rich stories and artefacts held by the Archives to create a line of sight for stakeholders to understand the impacts of digital transformation and the ‘why’ and ‘what’s needed’ to proactively preserve valued and mandated digital objects far into the future</a:t>
            </a:r>
            <a:endParaRPr/>
          </a:p>
          <a:p>
            <a:pPr marL="685800" lvl="1" indent="-117475" algn="l" rtl="0">
              <a:lnSpc>
                <a:spcPct val="120000"/>
              </a:lnSpc>
              <a:spcBef>
                <a:spcPts val="500"/>
              </a:spcBef>
              <a:spcAft>
                <a:spcPts val="0"/>
              </a:spcAft>
              <a:buClr>
                <a:schemeClr val="lt1"/>
              </a:buClr>
              <a:buSzPct val="125000"/>
              <a:buNone/>
            </a:pPr>
            <a:endParaRPr/>
          </a:p>
        </p:txBody>
      </p:sp>
      <p:pic>
        <p:nvPicPr>
          <p:cNvPr id="521" name="Google Shape;521;p33"/>
          <p:cNvPicPr preferRelativeResize="0"/>
          <p:nvPr/>
        </p:nvPicPr>
        <p:blipFill rotWithShape="1">
          <a:blip r:embed="rId3">
            <a:alphaModFix/>
          </a:blip>
          <a:srcRect/>
          <a:stretch/>
        </p:blipFill>
        <p:spPr>
          <a:xfrm>
            <a:off x="9280410" y="0"/>
            <a:ext cx="2911590" cy="22494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4"/>
          <p:cNvSpPr txBox="1">
            <a:spLocks noGrp="1"/>
          </p:cNvSpPr>
          <p:nvPr>
            <p:ph type="title"/>
          </p:nvPr>
        </p:nvSpPr>
        <p:spPr>
          <a:xfrm>
            <a:off x="1065212" y="266700"/>
            <a:ext cx="10058402"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OUR RECORDKEEPING FOUNDATIONS</a:t>
            </a:r>
            <a:endParaRPr/>
          </a:p>
        </p:txBody>
      </p:sp>
      <p:sp>
        <p:nvSpPr>
          <p:cNvPr id="528" name="Google Shape;528;p34"/>
          <p:cNvSpPr txBox="1">
            <a:spLocks noGrp="1"/>
          </p:cNvSpPr>
          <p:nvPr>
            <p:ph type="body" idx="1"/>
          </p:nvPr>
        </p:nvSpPr>
        <p:spPr>
          <a:xfrm>
            <a:off x="1065213" y="1752600"/>
            <a:ext cx="5223871" cy="42291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t>Small flow of records from the beginning of the jurisdiction</a:t>
            </a:r>
            <a:endParaRPr/>
          </a:p>
          <a:p>
            <a:pPr marL="228600" lvl="0" indent="-228600" algn="l" rtl="0">
              <a:lnSpc>
                <a:spcPct val="120000"/>
              </a:lnSpc>
              <a:spcBef>
                <a:spcPts val="1000"/>
              </a:spcBef>
              <a:spcAft>
                <a:spcPts val="0"/>
              </a:spcAft>
              <a:buClr>
                <a:schemeClr val="lt1"/>
              </a:buClr>
              <a:buSzPts val="3000"/>
              <a:buChar char="•"/>
            </a:pPr>
            <a:r>
              <a:rPr lang="en-US"/>
              <a:t>Backlog Lake</a:t>
            </a:r>
            <a:endParaRPr/>
          </a:p>
          <a:p>
            <a:pPr marL="228600" lvl="0" indent="-228600" algn="l" rtl="0">
              <a:lnSpc>
                <a:spcPct val="120000"/>
              </a:lnSpc>
              <a:spcBef>
                <a:spcPts val="1000"/>
              </a:spcBef>
              <a:spcAft>
                <a:spcPts val="0"/>
              </a:spcAft>
              <a:buClr>
                <a:schemeClr val="lt1"/>
              </a:buClr>
              <a:buSzPts val="3000"/>
              <a:buChar char="•"/>
            </a:pPr>
            <a:r>
              <a:rPr lang="en-US"/>
              <a:t>Dam under pressure</a:t>
            </a:r>
            <a:endParaRPr/>
          </a:p>
          <a:p>
            <a:pPr marL="228600" lvl="0" indent="-228600" algn="l" rtl="0">
              <a:lnSpc>
                <a:spcPct val="120000"/>
              </a:lnSpc>
              <a:spcBef>
                <a:spcPts val="1000"/>
              </a:spcBef>
              <a:spcAft>
                <a:spcPts val="0"/>
              </a:spcAft>
              <a:buClr>
                <a:schemeClr val="lt1"/>
              </a:buClr>
              <a:buSzPts val="3000"/>
              <a:buChar char="•"/>
            </a:pPr>
            <a:r>
              <a:rPr lang="en-US"/>
              <a:t>Billboards marking our journey and circumstances</a:t>
            </a:r>
            <a:endParaRPr/>
          </a:p>
          <a:p>
            <a:pPr marL="228600" lvl="0" indent="-38100" algn="l" rtl="0">
              <a:lnSpc>
                <a:spcPct val="120000"/>
              </a:lnSpc>
              <a:spcBef>
                <a:spcPts val="1000"/>
              </a:spcBef>
              <a:spcAft>
                <a:spcPts val="0"/>
              </a:spcAft>
              <a:buClr>
                <a:schemeClr val="lt1"/>
              </a:buClr>
              <a:buSzPts val="3000"/>
              <a:buNone/>
            </a:pPr>
            <a:endParaRPr/>
          </a:p>
        </p:txBody>
      </p:sp>
      <p:grpSp>
        <p:nvGrpSpPr>
          <p:cNvPr id="529" name="Google Shape;529;p34"/>
          <p:cNvGrpSpPr/>
          <p:nvPr/>
        </p:nvGrpSpPr>
        <p:grpSpPr>
          <a:xfrm>
            <a:off x="6316557" y="2070472"/>
            <a:ext cx="1619476" cy="1971950"/>
            <a:chOff x="8953006" y="1457050"/>
            <a:chExt cx="1619476" cy="1971950"/>
          </a:xfrm>
        </p:grpSpPr>
        <p:pic>
          <p:nvPicPr>
            <p:cNvPr id="530" name="Google Shape;530;p34"/>
            <p:cNvPicPr preferRelativeResize="0"/>
            <p:nvPr/>
          </p:nvPicPr>
          <p:blipFill rotWithShape="1">
            <a:blip r:embed="rId3">
              <a:alphaModFix/>
            </a:blip>
            <a:srcRect/>
            <a:stretch/>
          </p:blipFill>
          <p:spPr>
            <a:xfrm>
              <a:off x="8953006" y="1457050"/>
              <a:ext cx="1619476" cy="1971950"/>
            </a:xfrm>
            <a:prstGeom prst="rect">
              <a:avLst/>
            </a:prstGeom>
            <a:noFill/>
            <a:ln>
              <a:noFill/>
            </a:ln>
          </p:spPr>
        </p:pic>
        <p:pic>
          <p:nvPicPr>
            <p:cNvPr id="531" name="Google Shape;531;p34"/>
            <p:cNvPicPr preferRelativeResize="0"/>
            <p:nvPr/>
          </p:nvPicPr>
          <p:blipFill rotWithShape="1">
            <a:blip r:embed="rId4">
              <a:alphaModFix/>
            </a:blip>
            <a:srcRect/>
            <a:stretch/>
          </p:blipFill>
          <p:spPr>
            <a:xfrm>
              <a:off x="9130624" y="1645819"/>
              <a:ext cx="1264240" cy="1030431"/>
            </a:xfrm>
            <a:prstGeom prst="rect">
              <a:avLst/>
            </a:prstGeom>
            <a:noFill/>
            <a:ln>
              <a:noFill/>
            </a:ln>
          </p:spPr>
        </p:pic>
      </p:grpSp>
      <p:pic>
        <p:nvPicPr>
          <p:cNvPr id="532" name="Google Shape;532;p34"/>
          <p:cNvPicPr preferRelativeResize="0"/>
          <p:nvPr/>
        </p:nvPicPr>
        <p:blipFill rotWithShape="1">
          <a:blip r:embed="rId3">
            <a:alphaModFix/>
          </a:blip>
          <a:srcRect/>
          <a:stretch/>
        </p:blipFill>
        <p:spPr>
          <a:xfrm>
            <a:off x="10313876" y="4309010"/>
            <a:ext cx="1619476" cy="1971950"/>
          </a:xfrm>
          <a:prstGeom prst="rect">
            <a:avLst/>
          </a:prstGeom>
          <a:noFill/>
          <a:ln>
            <a:noFill/>
          </a:ln>
        </p:spPr>
      </p:pic>
      <p:grpSp>
        <p:nvGrpSpPr>
          <p:cNvPr id="533" name="Google Shape;533;p34"/>
          <p:cNvGrpSpPr/>
          <p:nvPr/>
        </p:nvGrpSpPr>
        <p:grpSpPr>
          <a:xfrm>
            <a:off x="8023861" y="3592125"/>
            <a:ext cx="1619476" cy="1971950"/>
            <a:chOff x="7117534" y="2194668"/>
            <a:chExt cx="1619476" cy="1971950"/>
          </a:xfrm>
        </p:grpSpPr>
        <p:pic>
          <p:nvPicPr>
            <p:cNvPr id="534" name="Google Shape;534;p34"/>
            <p:cNvPicPr preferRelativeResize="0"/>
            <p:nvPr/>
          </p:nvPicPr>
          <p:blipFill rotWithShape="1">
            <a:blip r:embed="rId3">
              <a:alphaModFix/>
            </a:blip>
            <a:srcRect/>
            <a:stretch/>
          </p:blipFill>
          <p:spPr>
            <a:xfrm>
              <a:off x="7117534" y="2194668"/>
              <a:ext cx="1619476" cy="1971950"/>
            </a:xfrm>
            <a:prstGeom prst="rect">
              <a:avLst/>
            </a:prstGeom>
            <a:noFill/>
            <a:ln>
              <a:noFill/>
            </a:ln>
          </p:spPr>
        </p:pic>
        <p:pic>
          <p:nvPicPr>
            <p:cNvPr id="535" name="Google Shape;535;p34"/>
            <p:cNvPicPr preferRelativeResize="0"/>
            <p:nvPr/>
          </p:nvPicPr>
          <p:blipFill rotWithShape="1">
            <a:blip r:embed="rId5">
              <a:alphaModFix/>
            </a:blip>
            <a:srcRect/>
            <a:stretch/>
          </p:blipFill>
          <p:spPr>
            <a:xfrm>
              <a:off x="7293190" y="2291853"/>
              <a:ext cx="1268164" cy="1219200"/>
            </a:xfrm>
            <a:prstGeom prst="rect">
              <a:avLst/>
            </a:prstGeom>
            <a:noFill/>
            <a:ln>
              <a:noFill/>
            </a:ln>
          </p:spPr>
        </p:pic>
      </p:grpSp>
      <p:sp>
        <p:nvSpPr>
          <p:cNvPr id="536" name="Google Shape;536;p34"/>
          <p:cNvSpPr txBox="1"/>
          <p:nvPr/>
        </p:nvSpPr>
        <p:spPr>
          <a:xfrm>
            <a:off x="10343129" y="4473496"/>
            <a:ext cx="156097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0000"/>
                </a:solidFill>
                <a:latin typeface="Aharoni"/>
                <a:ea typeface="Aharoni"/>
                <a:cs typeface="Aharoni"/>
                <a:sym typeface="Aharoni"/>
              </a:rPr>
              <a:t>NARA</a:t>
            </a:r>
            <a:endParaRPr/>
          </a:p>
          <a:p>
            <a:pPr marL="0" marR="0" lvl="0" indent="0" algn="ctr" rtl="0">
              <a:spcBef>
                <a:spcPts val="0"/>
              </a:spcBef>
              <a:spcAft>
                <a:spcPts val="0"/>
              </a:spcAft>
              <a:buNone/>
            </a:pPr>
            <a:r>
              <a:rPr lang="en-US" sz="1800">
                <a:solidFill>
                  <a:srgbClr val="FF0000"/>
                </a:solidFill>
                <a:latin typeface="Aharoni"/>
                <a:ea typeface="Aharoni"/>
                <a:cs typeface="Aharoni"/>
                <a:sym typeface="Aharoni"/>
              </a:rPr>
              <a:t>Dec 31, 2022</a:t>
            </a:r>
            <a:endParaRPr/>
          </a:p>
          <a:p>
            <a:pPr marL="0" marR="0" lvl="0" indent="0" algn="ctr" rtl="0">
              <a:spcBef>
                <a:spcPts val="0"/>
              </a:spcBef>
              <a:spcAft>
                <a:spcPts val="0"/>
              </a:spcAft>
              <a:buNone/>
            </a:pPr>
            <a:r>
              <a:rPr lang="en-US" sz="1800">
                <a:solidFill>
                  <a:srgbClr val="FF0000"/>
                </a:solidFill>
                <a:latin typeface="Aharoni"/>
                <a:ea typeface="Aharoni"/>
                <a:cs typeface="Aharoni"/>
                <a:sym typeface="Aharoni"/>
              </a:rPr>
              <a:t>Deadline</a:t>
            </a:r>
            <a:endParaRPr/>
          </a:p>
        </p:txBody>
      </p:sp>
      <p:grpSp>
        <p:nvGrpSpPr>
          <p:cNvPr id="537" name="Google Shape;537;p34"/>
          <p:cNvGrpSpPr/>
          <p:nvPr/>
        </p:nvGrpSpPr>
        <p:grpSpPr>
          <a:xfrm>
            <a:off x="10822877" y="5340278"/>
            <a:ext cx="601473" cy="502919"/>
            <a:chOff x="6878319" y="4610914"/>
            <a:chExt cx="848053" cy="848053"/>
          </a:xfrm>
        </p:grpSpPr>
        <p:pic>
          <p:nvPicPr>
            <p:cNvPr id="538" name="Google Shape;538;p34"/>
            <p:cNvPicPr preferRelativeResize="0"/>
            <p:nvPr/>
          </p:nvPicPr>
          <p:blipFill rotWithShape="1">
            <a:blip r:embed="rId6">
              <a:alphaModFix/>
            </a:blip>
            <a:srcRect/>
            <a:stretch/>
          </p:blipFill>
          <p:spPr>
            <a:xfrm>
              <a:off x="6878319" y="4610914"/>
              <a:ext cx="848053" cy="848053"/>
            </a:xfrm>
            <a:prstGeom prst="rect">
              <a:avLst/>
            </a:prstGeom>
            <a:noFill/>
            <a:ln>
              <a:noFill/>
            </a:ln>
          </p:spPr>
        </p:pic>
        <p:pic>
          <p:nvPicPr>
            <p:cNvPr id="539" name="Google Shape;539;p34" descr="Paper outline"/>
            <p:cNvPicPr preferRelativeResize="0"/>
            <p:nvPr/>
          </p:nvPicPr>
          <p:blipFill rotWithShape="1">
            <a:blip r:embed="rId7">
              <a:alphaModFix/>
            </a:blip>
            <a:srcRect/>
            <a:stretch/>
          </p:blipFill>
          <p:spPr>
            <a:xfrm>
              <a:off x="7000281" y="4732876"/>
              <a:ext cx="604127" cy="604127"/>
            </a:xfrm>
            <a:prstGeom prst="rect">
              <a:avLst/>
            </a:prstGeom>
            <a:noFill/>
            <a:ln>
              <a:noFill/>
            </a:ln>
          </p:spPr>
        </p:pic>
      </p:grpSp>
      <p:grpSp>
        <p:nvGrpSpPr>
          <p:cNvPr id="540" name="Google Shape;540;p34"/>
          <p:cNvGrpSpPr/>
          <p:nvPr/>
        </p:nvGrpSpPr>
        <p:grpSpPr>
          <a:xfrm>
            <a:off x="5733847" y="4787528"/>
            <a:ext cx="1619476" cy="1971950"/>
            <a:chOff x="6234190" y="4430268"/>
            <a:chExt cx="1619476" cy="1971950"/>
          </a:xfrm>
        </p:grpSpPr>
        <p:pic>
          <p:nvPicPr>
            <p:cNvPr id="541" name="Google Shape;541;p34"/>
            <p:cNvPicPr preferRelativeResize="0"/>
            <p:nvPr/>
          </p:nvPicPr>
          <p:blipFill rotWithShape="1">
            <a:blip r:embed="rId3">
              <a:alphaModFix/>
            </a:blip>
            <a:srcRect/>
            <a:stretch/>
          </p:blipFill>
          <p:spPr>
            <a:xfrm>
              <a:off x="6234190" y="4430268"/>
              <a:ext cx="1619476" cy="1971950"/>
            </a:xfrm>
            <a:prstGeom prst="rect">
              <a:avLst/>
            </a:prstGeom>
            <a:noFill/>
            <a:ln>
              <a:noFill/>
            </a:ln>
          </p:spPr>
        </p:pic>
        <p:pic>
          <p:nvPicPr>
            <p:cNvPr id="542" name="Google Shape;542;p34"/>
            <p:cNvPicPr preferRelativeResize="0"/>
            <p:nvPr/>
          </p:nvPicPr>
          <p:blipFill rotWithShape="1">
            <a:blip r:embed="rId8">
              <a:alphaModFix/>
            </a:blip>
            <a:srcRect/>
            <a:stretch/>
          </p:blipFill>
          <p:spPr>
            <a:xfrm>
              <a:off x="6566504" y="4519607"/>
              <a:ext cx="925000" cy="966330"/>
            </a:xfrm>
            <a:prstGeom prst="rect">
              <a:avLst/>
            </a:prstGeom>
            <a:noFill/>
            <a:ln>
              <a:noFill/>
            </a:ln>
          </p:spPr>
        </p:pic>
        <p:pic>
          <p:nvPicPr>
            <p:cNvPr id="543" name="Google Shape;543;p34"/>
            <p:cNvPicPr preferRelativeResize="0"/>
            <p:nvPr/>
          </p:nvPicPr>
          <p:blipFill rotWithShape="1">
            <a:blip r:embed="rId9">
              <a:alphaModFix/>
            </a:blip>
            <a:srcRect/>
            <a:stretch/>
          </p:blipFill>
          <p:spPr>
            <a:xfrm>
              <a:off x="6318338" y="5159011"/>
              <a:ext cx="1421331" cy="653852"/>
            </a:xfrm>
            <a:prstGeom prst="rect">
              <a:avLst/>
            </a:prstGeom>
            <a:noFill/>
            <a:ln>
              <a:noFill/>
            </a:ln>
          </p:spPr>
        </p:pic>
      </p:grpSp>
      <p:pic>
        <p:nvPicPr>
          <p:cNvPr id="544" name="Google Shape;544;p34"/>
          <p:cNvPicPr preferRelativeResize="0"/>
          <p:nvPr/>
        </p:nvPicPr>
        <p:blipFill rotWithShape="1">
          <a:blip r:embed="rId3">
            <a:alphaModFix/>
          </a:blip>
          <a:srcRect/>
          <a:stretch/>
        </p:blipFill>
        <p:spPr>
          <a:xfrm>
            <a:off x="9203401" y="1433328"/>
            <a:ext cx="1619476" cy="1971950"/>
          </a:xfrm>
          <a:prstGeom prst="rect">
            <a:avLst/>
          </a:prstGeom>
          <a:noFill/>
          <a:ln>
            <a:noFill/>
          </a:ln>
        </p:spPr>
      </p:pic>
      <p:pic>
        <p:nvPicPr>
          <p:cNvPr id="545" name="Google Shape;545;p34"/>
          <p:cNvPicPr preferRelativeResize="0"/>
          <p:nvPr/>
        </p:nvPicPr>
        <p:blipFill rotWithShape="1">
          <a:blip r:embed="rId10">
            <a:alphaModFix/>
          </a:blip>
          <a:srcRect/>
          <a:stretch/>
        </p:blipFill>
        <p:spPr>
          <a:xfrm>
            <a:off x="9643337" y="1601005"/>
            <a:ext cx="831798" cy="11932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5"/>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MASTERING THE CHANGING RAPIDS</a:t>
            </a:r>
            <a:endParaRPr/>
          </a:p>
        </p:txBody>
      </p:sp>
      <p:sp>
        <p:nvSpPr>
          <p:cNvPr id="552" name="Google Shape;552;p35"/>
          <p:cNvSpPr txBox="1">
            <a:spLocks noGrp="1"/>
          </p:cNvSpPr>
          <p:nvPr>
            <p:ph type="body" idx="2"/>
          </p:nvPr>
        </p:nvSpPr>
        <p:spPr>
          <a:xfrm>
            <a:off x="1142999" y="1905168"/>
            <a:ext cx="4370034" cy="4952832"/>
          </a:xfrm>
          <a:prstGeom prst="rect">
            <a:avLst/>
          </a:prstGeom>
          <a:noFill/>
          <a:ln>
            <a:noFill/>
          </a:ln>
        </p:spPr>
        <p:txBody>
          <a:bodyPr spcFirstLastPara="1" wrap="square" lIns="91425" tIns="45700" rIns="91425" bIns="45700" anchor="t" anchorCtr="0">
            <a:normAutofit/>
          </a:bodyPr>
          <a:lstStyle/>
          <a:p>
            <a:pPr marL="118871" lvl="0" indent="0" algn="l" rtl="0">
              <a:lnSpc>
                <a:spcPct val="120000"/>
              </a:lnSpc>
              <a:spcBef>
                <a:spcPts val="0"/>
              </a:spcBef>
              <a:spcAft>
                <a:spcPts val="0"/>
              </a:spcAft>
              <a:buClr>
                <a:schemeClr val="lt1"/>
              </a:buClr>
              <a:buSzPts val="3500"/>
              <a:buNone/>
            </a:pPr>
            <a:r>
              <a:rPr lang="en-US" sz="2800"/>
              <a:t>Rafts</a:t>
            </a:r>
            <a:endParaRPr/>
          </a:p>
          <a:p>
            <a:pPr marL="685800" lvl="1" indent="-228600" algn="l" rtl="0">
              <a:lnSpc>
                <a:spcPct val="120000"/>
              </a:lnSpc>
              <a:spcBef>
                <a:spcPts val="500"/>
              </a:spcBef>
              <a:spcAft>
                <a:spcPts val="0"/>
              </a:spcAft>
              <a:buClr>
                <a:schemeClr val="lt1"/>
              </a:buClr>
              <a:buSzPts val="2500"/>
              <a:buChar char="•"/>
            </a:pPr>
            <a:r>
              <a:rPr lang="en-US"/>
              <a:t>Record Producers</a:t>
            </a:r>
            <a:endParaRPr/>
          </a:p>
          <a:p>
            <a:pPr marL="685800" lvl="1" indent="-228600" algn="l" rtl="0">
              <a:lnSpc>
                <a:spcPct val="120000"/>
              </a:lnSpc>
              <a:spcBef>
                <a:spcPts val="500"/>
              </a:spcBef>
              <a:spcAft>
                <a:spcPts val="0"/>
              </a:spcAft>
              <a:buClr>
                <a:schemeClr val="lt1"/>
              </a:buClr>
              <a:buSzPts val="2500"/>
              <a:buChar char="•"/>
            </a:pPr>
            <a:r>
              <a:rPr lang="en-US"/>
              <a:t>Records Custodians</a:t>
            </a:r>
            <a:endParaRPr/>
          </a:p>
          <a:p>
            <a:pPr marL="685800" lvl="1" indent="-228600" algn="l" rtl="0">
              <a:lnSpc>
                <a:spcPct val="120000"/>
              </a:lnSpc>
              <a:spcBef>
                <a:spcPts val="500"/>
              </a:spcBef>
              <a:spcAft>
                <a:spcPts val="0"/>
              </a:spcAft>
              <a:buClr>
                <a:schemeClr val="lt1"/>
              </a:buClr>
              <a:buSzPts val="2500"/>
              <a:buChar char="•"/>
            </a:pPr>
            <a:r>
              <a:rPr lang="en-US"/>
              <a:t>IT Teams</a:t>
            </a:r>
            <a:endParaRPr/>
          </a:p>
          <a:p>
            <a:pPr marL="685800" lvl="1" indent="-228600" algn="l" rtl="0">
              <a:lnSpc>
                <a:spcPct val="120000"/>
              </a:lnSpc>
              <a:spcBef>
                <a:spcPts val="500"/>
              </a:spcBef>
              <a:spcAft>
                <a:spcPts val="0"/>
              </a:spcAft>
              <a:buClr>
                <a:schemeClr val="lt1"/>
              </a:buClr>
              <a:buSzPts val="2500"/>
              <a:buChar char="•"/>
            </a:pPr>
            <a:r>
              <a:rPr lang="en-US"/>
              <a:t>Archivists</a:t>
            </a:r>
            <a:endParaRPr/>
          </a:p>
          <a:p>
            <a:pPr marL="685800" lvl="1" indent="-228600" algn="l" rtl="0">
              <a:lnSpc>
                <a:spcPct val="120000"/>
              </a:lnSpc>
              <a:spcBef>
                <a:spcPts val="500"/>
              </a:spcBef>
              <a:spcAft>
                <a:spcPts val="0"/>
              </a:spcAft>
              <a:buClr>
                <a:schemeClr val="lt1"/>
              </a:buClr>
              <a:buSzPts val="2500"/>
              <a:buChar char="•"/>
            </a:pPr>
            <a:r>
              <a:rPr lang="en-US"/>
              <a:t>Records Managers</a:t>
            </a:r>
            <a:endParaRPr/>
          </a:p>
          <a:p>
            <a:pPr marL="685800" lvl="1" indent="-228600" algn="l" rtl="0">
              <a:lnSpc>
                <a:spcPct val="120000"/>
              </a:lnSpc>
              <a:spcBef>
                <a:spcPts val="500"/>
              </a:spcBef>
              <a:spcAft>
                <a:spcPts val="0"/>
              </a:spcAft>
              <a:buClr>
                <a:schemeClr val="lt1"/>
              </a:buClr>
              <a:buSzPts val="2500"/>
              <a:buChar char="•"/>
            </a:pPr>
            <a:r>
              <a:rPr lang="en-US"/>
              <a:t>Business Analysts</a:t>
            </a:r>
            <a:endParaRPr/>
          </a:p>
          <a:p>
            <a:pPr marL="685800" lvl="1" indent="-228600" algn="l" rtl="0">
              <a:lnSpc>
                <a:spcPct val="120000"/>
              </a:lnSpc>
              <a:spcBef>
                <a:spcPts val="500"/>
              </a:spcBef>
              <a:spcAft>
                <a:spcPts val="0"/>
              </a:spcAft>
              <a:buClr>
                <a:schemeClr val="lt1"/>
              </a:buClr>
              <a:buSzPts val="2500"/>
              <a:buChar char="•"/>
            </a:pPr>
            <a:r>
              <a:rPr lang="en-US"/>
              <a:t>Suppliers, vendors and service providers</a:t>
            </a:r>
            <a:endParaRPr/>
          </a:p>
          <a:p>
            <a:pPr marL="228600" lvl="0" indent="-6350" algn="l" rtl="0">
              <a:lnSpc>
                <a:spcPct val="120000"/>
              </a:lnSpc>
              <a:spcBef>
                <a:spcPts val="1000"/>
              </a:spcBef>
              <a:spcAft>
                <a:spcPts val="0"/>
              </a:spcAft>
              <a:buClr>
                <a:schemeClr val="lt1"/>
              </a:buClr>
              <a:buSzPts val="3500"/>
              <a:buNone/>
            </a:pPr>
            <a:endParaRPr sz="2800"/>
          </a:p>
        </p:txBody>
      </p:sp>
      <p:pic>
        <p:nvPicPr>
          <p:cNvPr id="553" name="Google Shape;553;p35" descr="A picture containing clock&#10;&#10;Description automatically generated"/>
          <p:cNvPicPr preferRelativeResize="0"/>
          <p:nvPr/>
        </p:nvPicPr>
        <p:blipFill rotWithShape="1">
          <a:blip r:embed="rId3">
            <a:alphaModFix/>
          </a:blip>
          <a:srcRect/>
          <a:stretch/>
        </p:blipFill>
        <p:spPr>
          <a:xfrm>
            <a:off x="4259357" y="2073200"/>
            <a:ext cx="3670110" cy="3267739"/>
          </a:xfrm>
          <a:prstGeom prst="rect">
            <a:avLst/>
          </a:prstGeom>
          <a:noFill/>
          <a:ln>
            <a:noFill/>
          </a:ln>
        </p:spPr>
      </p:pic>
      <p:pic>
        <p:nvPicPr>
          <p:cNvPr id="554" name="Google Shape;554;p35" descr="A picture containing text&#10;&#10;Description automatically generated"/>
          <p:cNvPicPr preferRelativeResize="0"/>
          <p:nvPr/>
        </p:nvPicPr>
        <p:blipFill rotWithShape="1">
          <a:blip r:embed="rId4">
            <a:alphaModFix/>
          </a:blip>
          <a:srcRect/>
          <a:stretch/>
        </p:blipFill>
        <p:spPr>
          <a:xfrm>
            <a:off x="9955864" y="363984"/>
            <a:ext cx="1244241" cy="2132985"/>
          </a:xfrm>
          <a:prstGeom prst="rect">
            <a:avLst/>
          </a:prstGeom>
          <a:noFill/>
          <a:ln>
            <a:noFill/>
          </a:ln>
        </p:spPr>
      </p:pic>
      <p:sp>
        <p:nvSpPr>
          <p:cNvPr id="555" name="Google Shape;555;p35"/>
          <p:cNvSpPr txBox="1"/>
          <p:nvPr/>
        </p:nvSpPr>
        <p:spPr>
          <a:xfrm>
            <a:off x="7365100" y="1905168"/>
            <a:ext cx="4951414" cy="476196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2800"/>
              <a:buFont typeface="Arial"/>
              <a:buNone/>
            </a:pPr>
            <a:r>
              <a:rPr lang="en-US" sz="2800">
                <a:solidFill>
                  <a:schemeClr val="lt1"/>
                </a:solidFill>
                <a:latin typeface="Twentieth Century"/>
                <a:ea typeface="Twentieth Century"/>
                <a:cs typeface="Twentieth Century"/>
                <a:sym typeface="Twentieth Century"/>
              </a:rPr>
              <a:t>Flags (principles &amp; values)</a:t>
            </a:r>
            <a:endParaRPr/>
          </a:p>
          <a:p>
            <a:pPr marL="740664" marR="0" lvl="1" indent="-283464" algn="l" rtl="0">
              <a:lnSpc>
                <a:spcPct val="100000"/>
              </a:lnSpc>
              <a:spcBef>
                <a:spcPts val="1200"/>
              </a:spcBef>
              <a:spcAft>
                <a:spcPts val="0"/>
              </a:spcAft>
              <a:buClr>
                <a:schemeClr val="lt1"/>
              </a:buClr>
              <a:buSzPts val="1800"/>
              <a:buFont typeface="Arial"/>
              <a:buChar char="•"/>
            </a:pPr>
            <a:r>
              <a:rPr lang="en-US" sz="1800" b="0" i="0" u="none" strike="noStrike" cap="none">
                <a:solidFill>
                  <a:schemeClr val="lt1"/>
                </a:solidFill>
                <a:latin typeface="Twentieth Century"/>
                <a:ea typeface="Twentieth Century"/>
                <a:cs typeface="Twentieth Century"/>
                <a:sym typeface="Twentieth Century"/>
              </a:rPr>
              <a:t>Stakeholder Collaboration*</a:t>
            </a:r>
            <a:endParaRPr/>
          </a:p>
          <a:p>
            <a:pPr marL="740664" marR="0" lvl="1" indent="-283464" algn="l" rtl="0">
              <a:lnSpc>
                <a:spcPct val="100000"/>
              </a:lnSpc>
              <a:spcBef>
                <a:spcPts val="1200"/>
              </a:spcBef>
              <a:spcAft>
                <a:spcPts val="0"/>
              </a:spcAft>
              <a:buClr>
                <a:schemeClr val="lt1"/>
              </a:buClr>
              <a:buSzPts val="1800"/>
              <a:buFont typeface="Arial"/>
              <a:buChar char="•"/>
            </a:pPr>
            <a:r>
              <a:rPr lang="en-US" sz="1800" b="0" i="0" u="none" strike="noStrike" cap="none">
                <a:solidFill>
                  <a:schemeClr val="lt1"/>
                </a:solidFill>
                <a:latin typeface="Twentieth Century"/>
                <a:ea typeface="Twentieth Century"/>
                <a:cs typeface="Twentieth Century"/>
                <a:sym typeface="Twentieth Century"/>
              </a:rPr>
              <a:t>Understanding of Recordkeeping and Technological Context*</a:t>
            </a:r>
            <a:endParaRPr/>
          </a:p>
          <a:p>
            <a:pPr marL="740664" marR="0" lvl="1" indent="-283464" algn="l" rtl="0">
              <a:lnSpc>
                <a:spcPct val="100000"/>
              </a:lnSpc>
              <a:spcBef>
                <a:spcPts val="1200"/>
              </a:spcBef>
              <a:spcAft>
                <a:spcPts val="0"/>
              </a:spcAft>
              <a:buClr>
                <a:schemeClr val="lt1"/>
              </a:buClr>
              <a:buSzPts val="1800"/>
              <a:buFont typeface="Arial"/>
              <a:buChar char="•"/>
            </a:pPr>
            <a:r>
              <a:rPr lang="en-US" sz="1800" b="0" i="0" u="none" strike="noStrike" cap="none">
                <a:solidFill>
                  <a:schemeClr val="lt1"/>
                </a:solidFill>
                <a:latin typeface="Twentieth Century"/>
                <a:ea typeface="Twentieth Century"/>
                <a:cs typeface="Twentieth Century"/>
                <a:sym typeface="Twentieth Century"/>
              </a:rPr>
              <a:t>Flexible Workflows*</a:t>
            </a:r>
            <a:endParaRPr/>
          </a:p>
          <a:p>
            <a:pPr marL="740664" marR="0" lvl="1" indent="-283464" algn="l" rtl="0">
              <a:lnSpc>
                <a:spcPct val="100000"/>
              </a:lnSpc>
              <a:spcBef>
                <a:spcPts val="1200"/>
              </a:spcBef>
              <a:spcAft>
                <a:spcPts val="0"/>
              </a:spcAft>
              <a:buClr>
                <a:schemeClr val="lt1"/>
              </a:buClr>
              <a:buSzPts val="1800"/>
              <a:buFont typeface="Arial"/>
              <a:buChar char="•"/>
            </a:pPr>
            <a:r>
              <a:rPr lang="en-US" sz="1800" b="0" i="0" u="none" strike="noStrike" cap="none">
                <a:solidFill>
                  <a:schemeClr val="lt1"/>
                </a:solidFill>
                <a:latin typeface="Twentieth Century"/>
                <a:ea typeface="Twentieth Century"/>
                <a:cs typeface="Twentieth Century"/>
                <a:sym typeface="Twentieth Century"/>
              </a:rPr>
              <a:t>Shared Terminology* and Goals</a:t>
            </a:r>
            <a:endParaRPr/>
          </a:p>
        </p:txBody>
      </p:sp>
      <p:sp>
        <p:nvSpPr>
          <p:cNvPr id="556" name="Google Shape;556;p35"/>
          <p:cNvSpPr txBox="1"/>
          <p:nvPr/>
        </p:nvSpPr>
        <p:spPr>
          <a:xfrm>
            <a:off x="8629391" y="4504990"/>
            <a:ext cx="542239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Twentieth Century"/>
                <a:ea typeface="Twentieth Century"/>
                <a:cs typeface="Twentieth Century"/>
                <a:sym typeface="Twentieth Century"/>
              </a:rPr>
              <a:t>*Council of State Archivists. MoVE-IT report, 2021.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BUSINESS PLANNING OPPORTUNITY</a:t>
            </a:r>
            <a:endParaRPr/>
          </a:p>
        </p:txBody>
      </p:sp>
      <p:sp>
        <p:nvSpPr>
          <p:cNvPr id="563" name="Google Shape;563;p36"/>
          <p:cNvSpPr txBox="1">
            <a:spLocks noGrp="1"/>
          </p:cNvSpPr>
          <p:nvPr>
            <p:ph type="body" idx="1"/>
          </p:nvPr>
        </p:nvSpPr>
        <p:spPr>
          <a:xfrm>
            <a:off x="1141412" y="2238851"/>
            <a:ext cx="4878389" cy="468816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lt1"/>
              </a:buClr>
              <a:buSzPts val="2500"/>
              <a:buChar char="•"/>
            </a:pPr>
            <a:r>
              <a:rPr lang="en-US" sz="2000" b="1"/>
              <a:t>Necessary Resources</a:t>
            </a:r>
            <a:endParaRPr/>
          </a:p>
          <a:p>
            <a:pPr marL="685800" lvl="1" indent="-228600" algn="l" rtl="0">
              <a:lnSpc>
                <a:spcPct val="120000"/>
              </a:lnSpc>
              <a:spcBef>
                <a:spcPts val="500"/>
              </a:spcBef>
              <a:spcAft>
                <a:spcPts val="0"/>
              </a:spcAft>
              <a:buClr>
                <a:schemeClr val="lt1"/>
              </a:buClr>
              <a:buSzPts val="2250"/>
              <a:buChar char="•"/>
            </a:pPr>
            <a:r>
              <a:rPr lang="en-US" sz="1800"/>
              <a:t>Budget/Funding</a:t>
            </a:r>
            <a:endParaRPr/>
          </a:p>
          <a:p>
            <a:pPr marL="685800" lvl="1" indent="-228600" algn="l" rtl="0">
              <a:lnSpc>
                <a:spcPct val="120000"/>
              </a:lnSpc>
              <a:spcBef>
                <a:spcPts val="500"/>
              </a:spcBef>
              <a:spcAft>
                <a:spcPts val="0"/>
              </a:spcAft>
              <a:buClr>
                <a:schemeClr val="lt1"/>
              </a:buClr>
              <a:buSzPts val="2250"/>
              <a:buChar char="•"/>
            </a:pPr>
            <a:r>
              <a:rPr lang="en-US" sz="1800"/>
              <a:t>People</a:t>
            </a:r>
            <a:endParaRPr/>
          </a:p>
          <a:p>
            <a:pPr marL="685800" lvl="1" indent="-228600" algn="l" rtl="0">
              <a:lnSpc>
                <a:spcPct val="120000"/>
              </a:lnSpc>
              <a:spcBef>
                <a:spcPts val="500"/>
              </a:spcBef>
              <a:spcAft>
                <a:spcPts val="0"/>
              </a:spcAft>
              <a:buClr>
                <a:schemeClr val="lt1"/>
              </a:buClr>
              <a:buSzPts val="2250"/>
              <a:buChar char="•"/>
            </a:pPr>
            <a:r>
              <a:rPr lang="en-US" sz="1800"/>
              <a:t>Skills and Capabilities </a:t>
            </a:r>
            <a:endParaRPr/>
          </a:p>
          <a:p>
            <a:pPr marL="228600" lvl="0" indent="-228600" algn="l" rtl="0">
              <a:lnSpc>
                <a:spcPct val="120000"/>
              </a:lnSpc>
              <a:spcBef>
                <a:spcPts val="1000"/>
              </a:spcBef>
              <a:spcAft>
                <a:spcPts val="0"/>
              </a:spcAft>
              <a:buClr>
                <a:schemeClr val="lt1"/>
              </a:buClr>
              <a:buSzPts val="2500"/>
              <a:buChar char="•"/>
            </a:pPr>
            <a:r>
              <a:rPr lang="en-US" sz="2000" b="1"/>
              <a:t>Technical Solutions and Infrastructure</a:t>
            </a:r>
            <a:endParaRPr/>
          </a:p>
          <a:p>
            <a:pPr marL="685800" lvl="1" indent="-228600" algn="l" rtl="0">
              <a:lnSpc>
                <a:spcPct val="120000"/>
              </a:lnSpc>
              <a:spcBef>
                <a:spcPts val="500"/>
              </a:spcBef>
              <a:spcAft>
                <a:spcPts val="0"/>
              </a:spcAft>
              <a:buClr>
                <a:schemeClr val="lt1"/>
              </a:buClr>
              <a:buSzPts val="2250"/>
              <a:buChar char="•"/>
            </a:pPr>
            <a:r>
              <a:rPr lang="en-US" sz="1800"/>
              <a:t>Capacity </a:t>
            </a:r>
            <a:endParaRPr/>
          </a:p>
          <a:p>
            <a:pPr marL="685800" lvl="1" indent="-228600" algn="l" rtl="0">
              <a:lnSpc>
                <a:spcPct val="120000"/>
              </a:lnSpc>
              <a:spcBef>
                <a:spcPts val="500"/>
              </a:spcBef>
              <a:spcAft>
                <a:spcPts val="0"/>
              </a:spcAft>
              <a:buClr>
                <a:schemeClr val="lt1"/>
              </a:buClr>
              <a:buSzPts val="2250"/>
              <a:buChar char="•"/>
            </a:pPr>
            <a:r>
              <a:rPr lang="en-US" sz="1800"/>
              <a:t>Operations </a:t>
            </a:r>
            <a:endParaRPr/>
          </a:p>
          <a:p>
            <a:pPr marL="685800" lvl="1" indent="-228600" algn="l" rtl="0">
              <a:lnSpc>
                <a:spcPct val="120000"/>
              </a:lnSpc>
              <a:spcBef>
                <a:spcPts val="500"/>
              </a:spcBef>
              <a:spcAft>
                <a:spcPts val="0"/>
              </a:spcAft>
              <a:buClr>
                <a:schemeClr val="lt1"/>
              </a:buClr>
              <a:buSzPts val="2250"/>
              <a:buChar char="•"/>
            </a:pPr>
            <a:r>
              <a:rPr lang="en-US" sz="1800"/>
              <a:t>Archival storage</a:t>
            </a:r>
            <a:endParaRPr/>
          </a:p>
          <a:p>
            <a:pPr marL="685800" lvl="1" indent="-228600" algn="l" rtl="0">
              <a:lnSpc>
                <a:spcPct val="120000"/>
              </a:lnSpc>
              <a:spcBef>
                <a:spcPts val="500"/>
              </a:spcBef>
              <a:spcAft>
                <a:spcPts val="0"/>
              </a:spcAft>
              <a:buClr>
                <a:schemeClr val="lt1"/>
              </a:buClr>
              <a:buSzPts val="2250"/>
              <a:buChar char="•"/>
            </a:pPr>
            <a:r>
              <a:rPr lang="en-US" sz="1800"/>
              <a:t>Automated workflows</a:t>
            </a:r>
            <a:endParaRPr/>
          </a:p>
        </p:txBody>
      </p:sp>
      <p:sp>
        <p:nvSpPr>
          <p:cNvPr id="564" name="Google Shape;564;p36"/>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Clr>
                <a:schemeClr val="lt1"/>
              </a:buClr>
              <a:buSzPct val="125000"/>
              <a:buChar char="•"/>
            </a:pPr>
            <a:r>
              <a:rPr lang="en-US" sz="2300" b="1"/>
              <a:t>Practices, Plans and Policies</a:t>
            </a:r>
            <a:endParaRPr/>
          </a:p>
          <a:p>
            <a:pPr marL="685800" lvl="1" indent="-228600" algn="l" rtl="0">
              <a:lnSpc>
                <a:spcPct val="120000"/>
              </a:lnSpc>
              <a:spcBef>
                <a:spcPts val="500"/>
              </a:spcBef>
              <a:spcAft>
                <a:spcPts val="0"/>
              </a:spcAft>
              <a:buClr>
                <a:schemeClr val="lt1"/>
              </a:buClr>
              <a:buSzPct val="125000"/>
              <a:buChar char="•"/>
            </a:pPr>
            <a:r>
              <a:rPr lang="en-US" sz="2100"/>
              <a:t>Guidance for Records Creators and Custodians</a:t>
            </a:r>
            <a:endParaRPr/>
          </a:p>
          <a:p>
            <a:pPr marL="685800" lvl="1" indent="-228600" algn="l" rtl="0">
              <a:lnSpc>
                <a:spcPct val="120000"/>
              </a:lnSpc>
              <a:spcBef>
                <a:spcPts val="500"/>
              </a:spcBef>
              <a:spcAft>
                <a:spcPts val="0"/>
              </a:spcAft>
              <a:buClr>
                <a:schemeClr val="lt1"/>
              </a:buClr>
              <a:buSzPct val="125000"/>
              <a:buChar char="•"/>
            </a:pPr>
            <a:r>
              <a:rPr lang="en-US" sz="2100"/>
              <a:t>Preservation policies </a:t>
            </a:r>
            <a:endParaRPr/>
          </a:p>
          <a:p>
            <a:pPr marL="685800" lvl="1" indent="-228600" algn="l" rtl="0">
              <a:lnSpc>
                <a:spcPct val="120000"/>
              </a:lnSpc>
              <a:spcBef>
                <a:spcPts val="500"/>
              </a:spcBef>
              <a:spcAft>
                <a:spcPts val="0"/>
              </a:spcAft>
              <a:buClr>
                <a:schemeClr val="lt1"/>
              </a:buClr>
              <a:buSzPct val="125000"/>
              <a:buChar char="•"/>
            </a:pPr>
            <a:r>
              <a:rPr lang="en-US" sz="2100"/>
              <a:t>Operational standards and tools </a:t>
            </a:r>
            <a:endParaRPr/>
          </a:p>
          <a:p>
            <a:pPr marL="228600" lvl="0" indent="-228600" algn="l" rtl="0">
              <a:lnSpc>
                <a:spcPct val="120000"/>
              </a:lnSpc>
              <a:spcBef>
                <a:spcPts val="1000"/>
              </a:spcBef>
              <a:spcAft>
                <a:spcPts val="0"/>
              </a:spcAft>
              <a:buClr>
                <a:schemeClr val="lt1"/>
              </a:buClr>
              <a:buSzPct val="125000"/>
              <a:buChar char="•"/>
            </a:pPr>
            <a:r>
              <a:rPr lang="en-US" sz="2300" b="1"/>
              <a:t>Collections Management</a:t>
            </a:r>
            <a:endParaRPr/>
          </a:p>
          <a:p>
            <a:pPr marL="685800" lvl="1" indent="-228600" algn="l" rtl="0">
              <a:lnSpc>
                <a:spcPct val="120000"/>
              </a:lnSpc>
              <a:spcBef>
                <a:spcPts val="500"/>
              </a:spcBef>
              <a:spcAft>
                <a:spcPts val="0"/>
              </a:spcAft>
              <a:buClr>
                <a:schemeClr val="lt1"/>
              </a:buClr>
              <a:buSzPct val="125000"/>
              <a:buChar char="•"/>
            </a:pPr>
            <a:r>
              <a:rPr lang="en-US" sz="2100"/>
              <a:t>Agency-to-archives transfer agreements </a:t>
            </a:r>
            <a:endParaRPr/>
          </a:p>
          <a:p>
            <a:pPr marL="685800" lvl="1" indent="-228600" algn="l" rtl="0">
              <a:lnSpc>
                <a:spcPct val="120000"/>
              </a:lnSpc>
              <a:spcBef>
                <a:spcPts val="500"/>
              </a:spcBef>
              <a:spcAft>
                <a:spcPts val="0"/>
              </a:spcAft>
              <a:buClr>
                <a:schemeClr val="lt1"/>
              </a:buClr>
              <a:buSzPct val="125000"/>
              <a:buChar char="•"/>
            </a:pPr>
            <a:r>
              <a:rPr lang="en-US" sz="2100"/>
              <a:t>Unbroken archival workflows </a:t>
            </a:r>
            <a:endParaRPr/>
          </a:p>
          <a:p>
            <a:pPr marL="685800" lvl="1" indent="-228600" algn="l" rtl="0">
              <a:lnSpc>
                <a:spcPct val="120000"/>
              </a:lnSpc>
              <a:spcBef>
                <a:spcPts val="500"/>
              </a:spcBef>
              <a:spcAft>
                <a:spcPts val="0"/>
              </a:spcAft>
              <a:buClr>
                <a:schemeClr val="lt1"/>
              </a:buClr>
              <a:buSzPct val="125000"/>
              <a:buChar char="•"/>
            </a:pPr>
            <a:r>
              <a:rPr lang="en-US" sz="2100"/>
              <a:t>Preservation-ready acquisitions</a:t>
            </a:r>
            <a:endParaRPr/>
          </a:p>
          <a:p>
            <a:pPr marL="685800" lvl="1" indent="-228600" algn="l" rtl="0">
              <a:lnSpc>
                <a:spcPct val="120000"/>
              </a:lnSpc>
              <a:spcBef>
                <a:spcPts val="500"/>
              </a:spcBef>
              <a:spcAft>
                <a:spcPts val="0"/>
              </a:spcAft>
              <a:buClr>
                <a:schemeClr val="lt1"/>
              </a:buClr>
              <a:buSzPct val="125000"/>
              <a:buChar char="•"/>
            </a:pPr>
            <a:r>
              <a:rPr lang="en-US" sz="2100"/>
              <a:t>Legacy collection remediation plans</a:t>
            </a:r>
            <a:endParaRPr/>
          </a:p>
          <a:p>
            <a:pPr marL="228600" lvl="0" indent="-66675" algn="l" rtl="0">
              <a:lnSpc>
                <a:spcPct val="120000"/>
              </a:lnSpc>
              <a:spcBef>
                <a:spcPts val="1000"/>
              </a:spcBef>
              <a:spcAft>
                <a:spcPts val="0"/>
              </a:spcAft>
              <a:buClr>
                <a:schemeClr val="lt1"/>
              </a:buClr>
              <a:buSzPct val="125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7"/>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THANK YOU FOR NAVIGATING THE RAPIDS OF DIGITAL TRANSFORMATION </a:t>
            </a:r>
            <a:endParaRPr/>
          </a:p>
        </p:txBody>
      </p:sp>
      <p:sp>
        <p:nvSpPr>
          <p:cNvPr id="570" name="Google Shape;570;p37"/>
          <p:cNvSpPr txBox="1">
            <a:spLocks noGrp="1"/>
          </p:cNvSpPr>
          <p:nvPr>
            <p:ph type="body" idx="1"/>
          </p:nvPr>
        </p:nvSpPr>
        <p:spPr>
          <a:xfrm>
            <a:off x="6094411" y="4938217"/>
            <a:ext cx="4111773" cy="1374776"/>
          </a:xfrm>
          <a:prstGeom prst="rect">
            <a:avLst/>
          </a:prstGeom>
          <a:noFill/>
          <a:ln>
            <a:noFill/>
          </a:ln>
        </p:spPr>
        <p:txBody>
          <a:bodyPr spcFirstLastPara="1" wrap="square" lIns="91425" tIns="45700" rIns="91425" bIns="45700" anchor="t" anchorCtr="0">
            <a:normAutofit/>
          </a:bodyPr>
          <a:lstStyle/>
          <a:p>
            <a:pPr marL="0" lvl="0" indent="0" algn="r" rtl="0">
              <a:lnSpc>
                <a:spcPct val="120000"/>
              </a:lnSpc>
              <a:spcBef>
                <a:spcPts val="0"/>
              </a:spcBef>
              <a:spcAft>
                <a:spcPts val="0"/>
              </a:spcAft>
              <a:buClr>
                <a:schemeClr val="lt1"/>
              </a:buClr>
              <a:buSzPts val="2500"/>
              <a:buNone/>
            </a:pPr>
            <a:r>
              <a:rPr lang="en-US" sz="2000" u="sng">
                <a:solidFill>
                  <a:schemeClr val="hlink"/>
                </a:solidFill>
                <a:hlinkClick r:id="rId3"/>
              </a:rPr>
              <a:t>LORIASHLEY@WI.RR.COM</a:t>
            </a:r>
            <a:endParaRPr sz="2000"/>
          </a:p>
          <a:p>
            <a:pPr marL="0" lvl="0" indent="0" algn="r" rtl="0">
              <a:lnSpc>
                <a:spcPct val="120000"/>
              </a:lnSpc>
              <a:spcBef>
                <a:spcPts val="1000"/>
              </a:spcBef>
              <a:spcAft>
                <a:spcPts val="0"/>
              </a:spcAft>
              <a:buClr>
                <a:schemeClr val="lt1"/>
              </a:buClr>
              <a:buSzPts val="2500"/>
              <a:buNone/>
            </a:pPr>
            <a:r>
              <a:rPr lang="en-US" sz="2000"/>
              <a:t>262.470.7788</a:t>
            </a:r>
            <a:endParaRPr/>
          </a:p>
          <a:p>
            <a:pPr marL="0" lvl="0" indent="0" algn="l" rtl="0">
              <a:lnSpc>
                <a:spcPct val="120000"/>
              </a:lnSpc>
              <a:spcBef>
                <a:spcPts val="1000"/>
              </a:spcBef>
              <a:spcAft>
                <a:spcPts val="0"/>
              </a:spcAft>
              <a:buClr>
                <a:schemeClr val="lt1"/>
              </a:buClr>
              <a:buSzPts val="2250"/>
              <a:buNone/>
            </a:pPr>
            <a:endParaRPr/>
          </a:p>
        </p:txBody>
      </p:sp>
      <p:sp>
        <p:nvSpPr>
          <p:cNvPr id="571" name="Google Shape;571;p37"/>
          <p:cNvSpPr txBox="1">
            <a:spLocks noGrp="1"/>
          </p:cNvSpPr>
          <p:nvPr>
            <p:ph type="sldNum" idx="4294967295"/>
          </p:nvPr>
        </p:nvSpPr>
        <p:spPr>
          <a:xfrm>
            <a:off x="11420475" y="5883275"/>
            <a:ext cx="7715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pic>
        <p:nvPicPr>
          <p:cNvPr id="572" name="Google Shape;572;p37"/>
          <p:cNvPicPr preferRelativeResize="0"/>
          <p:nvPr/>
        </p:nvPicPr>
        <p:blipFill rotWithShape="1">
          <a:blip r:embed="rId4">
            <a:alphaModFix/>
          </a:blip>
          <a:srcRect/>
          <a:stretch/>
        </p:blipFill>
        <p:spPr>
          <a:xfrm>
            <a:off x="7770788" y="626301"/>
            <a:ext cx="2911590" cy="2249485"/>
          </a:xfrm>
          <a:prstGeom prst="rect">
            <a:avLst/>
          </a:prstGeom>
          <a:noFill/>
          <a:ln>
            <a:noFill/>
          </a:ln>
        </p:spPr>
      </p:pic>
      <p:sp>
        <p:nvSpPr>
          <p:cNvPr id="573" name="Google Shape;573;p37"/>
          <p:cNvSpPr txBox="1"/>
          <p:nvPr/>
        </p:nvSpPr>
        <p:spPr>
          <a:xfrm>
            <a:off x="1492369" y="4508499"/>
            <a:ext cx="4111773" cy="137477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rgbClr val="92D050"/>
              </a:buClr>
              <a:buSzPts val="2500"/>
              <a:buFont typeface="Arial"/>
              <a:buNone/>
            </a:pPr>
            <a:r>
              <a:rPr lang="en-US" sz="2000" b="1" cap="none">
                <a:solidFill>
                  <a:srgbClr val="92D050"/>
                </a:solidFill>
                <a:latin typeface="Twentieth Century"/>
                <a:ea typeface="Twentieth Century"/>
                <a:cs typeface="Twentieth Century"/>
                <a:sym typeface="Twentieth Century"/>
              </a:rPr>
              <a:t>FEEDBACK ALWAYS WELCOME!</a:t>
            </a:r>
            <a:endParaRPr sz="2000" b="1" u="sng" cap="none">
              <a:solidFill>
                <a:srgbClr val="92D050"/>
              </a:solidFill>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endParaRPr>
          </a:p>
          <a:p>
            <a:pPr marL="0" marR="0" lvl="0" indent="0" algn="l" rtl="0">
              <a:lnSpc>
                <a:spcPct val="120000"/>
              </a:lnSpc>
              <a:spcBef>
                <a:spcPts val="1000"/>
              </a:spcBef>
              <a:spcAft>
                <a:spcPts val="0"/>
              </a:spcAft>
              <a:buClr>
                <a:schemeClr val="lt1"/>
              </a:buClr>
              <a:buSzPts val="2500"/>
              <a:buFont typeface="Arial"/>
              <a:buNone/>
            </a:pPr>
            <a:r>
              <a:rPr lang="en-US" sz="2000" cap="none">
                <a:solidFill>
                  <a:schemeClr val="lt1"/>
                </a:solidFill>
                <a:latin typeface="Twentieth Century"/>
                <a:ea typeface="Twentieth Century"/>
                <a:cs typeface="Twentieth Century"/>
                <a:sym typeface="Twentieth Century"/>
              </a:rPr>
              <a:t>LORI ASHLEY</a:t>
            </a:r>
            <a:endParaRPr/>
          </a:p>
          <a:p>
            <a:pPr marL="0" marR="0" lvl="0" indent="0" algn="l" rtl="0">
              <a:lnSpc>
                <a:spcPct val="120000"/>
              </a:lnSpc>
              <a:spcBef>
                <a:spcPts val="1000"/>
              </a:spcBef>
              <a:spcAft>
                <a:spcPts val="0"/>
              </a:spcAft>
              <a:buClr>
                <a:schemeClr val="lt1"/>
              </a:buClr>
              <a:buSzPts val="2500"/>
              <a:buFont typeface="Arial"/>
              <a:buNone/>
            </a:pPr>
            <a:r>
              <a:rPr lang="en-US" sz="2000" cap="none">
                <a:solidFill>
                  <a:schemeClr val="lt1"/>
                </a:solidFill>
                <a:latin typeface="Twentieth Century"/>
                <a:ea typeface="Twentieth Century"/>
                <a:cs typeface="Twentieth Century"/>
                <a:sym typeface="Twentieth Century"/>
              </a:rPr>
              <a:t>TOURNESOL CONSULTING, LLC</a:t>
            </a:r>
            <a:endParaRPr/>
          </a:p>
          <a:p>
            <a:pPr marL="0" marR="0" lvl="0" indent="0" algn="l" rtl="0">
              <a:lnSpc>
                <a:spcPct val="120000"/>
              </a:lnSpc>
              <a:spcBef>
                <a:spcPts val="1000"/>
              </a:spcBef>
              <a:spcAft>
                <a:spcPts val="0"/>
              </a:spcAft>
              <a:buClr>
                <a:schemeClr val="lt1"/>
              </a:buClr>
              <a:buSzPts val="2250"/>
              <a:buFont typeface="Arial"/>
              <a:buNone/>
            </a:pPr>
            <a:endParaRPr sz="1800" cap="none">
              <a:solidFill>
                <a:schemeClr val="lt1"/>
              </a:solidFill>
              <a:latin typeface="Twentieth Century"/>
              <a:ea typeface="Twentieth Century"/>
              <a:cs typeface="Twentieth Century"/>
              <a:sym typeface="Twentieth Century"/>
            </a:endParaRPr>
          </a:p>
        </p:txBody>
      </p:sp>
      <p:pic>
        <p:nvPicPr>
          <p:cNvPr id="574" name="Google Shape;574;p37"/>
          <p:cNvPicPr preferRelativeResize="0"/>
          <p:nvPr/>
        </p:nvPicPr>
        <p:blipFill rotWithShape="1">
          <a:blip r:embed="rId5">
            <a:alphaModFix/>
          </a:blip>
          <a:srcRect/>
          <a:stretch/>
        </p:blipFill>
        <p:spPr>
          <a:xfrm>
            <a:off x="5175708" y="5625605"/>
            <a:ext cx="2071160" cy="99651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8"/>
          <p:cNvSpPr txBox="1">
            <a:spLocks noGrp="1"/>
          </p:cNvSpPr>
          <p:nvPr>
            <p:ph type="ctrTitle"/>
          </p:nvPr>
        </p:nvSpPr>
        <p:spPr>
          <a:xfrm>
            <a:off x="1876425" y="1122363"/>
            <a:ext cx="8791575"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Twentieth Century"/>
              <a:buNone/>
            </a:pPr>
            <a:r>
              <a:rPr lang="en-US"/>
              <a:t>STORY MAP EXPLAINS UTAH JURISDICTIONAL BOUNDARIES OVER TIME</a:t>
            </a:r>
            <a:endParaRPr/>
          </a:p>
        </p:txBody>
      </p:sp>
      <p:sp>
        <p:nvSpPr>
          <p:cNvPr id="580" name="Google Shape;580;p38"/>
          <p:cNvSpPr txBox="1">
            <a:spLocks noGrp="1"/>
          </p:cNvSpPr>
          <p:nvPr>
            <p:ph type="subTitle" idx="1"/>
          </p:nvPr>
        </p:nvSpPr>
        <p:spPr>
          <a:xfrm>
            <a:off x="1876425" y="3602038"/>
            <a:ext cx="8791575"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2"/>
              </a:buClr>
              <a:buSzPts val="2500"/>
              <a:buNone/>
            </a:pPr>
            <a:r>
              <a:rPr lang="en-US"/>
              <a:t>ELIZABETH PERKES</a:t>
            </a:r>
            <a:endParaRPr/>
          </a:p>
        </p:txBody>
      </p:sp>
      <p:sp>
        <p:nvSpPr>
          <p:cNvPr id="581" name="Google Shape;581;p38"/>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50">
                <a:solidFill>
                  <a:srgbClr val="FFFFFF"/>
                </a:solidFill>
                <a:latin typeface="Twentieth Century"/>
                <a:ea typeface="Twentieth Century"/>
                <a:cs typeface="Twentieth Century"/>
                <a:sym typeface="Twentieth Century"/>
              </a:rPr>
              <a:t>38</a:t>
            </a:fld>
            <a:endParaRPr sz="1050">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9"/>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THE PROBLEM</a:t>
            </a:r>
            <a:endParaRPr/>
          </a:p>
        </p:txBody>
      </p:sp>
      <p:sp>
        <p:nvSpPr>
          <p:cNvPr id="587" name="Google Shape;587;p39"/>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t>Court records are very popular among researchers.</a:t>
            </a:r>
            <a:endParaRPr/>
          </a:p>
          <a:p>
            <a:pPr marL="228600" lvl="0" indent="-228600" algn="l" rtl="0">
              <a:lnSpc>
                <a:spcPct val="120000"/>
              </a:lnSpc>
              <a:spcBef>
                <a:spcPts val="1000"/>
              </a:spcBef>
              <a:spcAft>
                <a:spcPts val="0"/>
              </a:spcAft>
              <a:buClr>
                <a:schemeClr val="lt1"/>
              </a:buClr>
              <a:buSzPts val="3000"/>
              <a:buChar char="•"/>
            </a:pPr>
            <a:r>
              <a:rPr lang="en-US"/>
              <a:t>Records in Utah are divided up by court district, and listed in finding aids by district number.</a:t>
            </a:r>
            <a:endParaRPr/>
          </a:p>
          <a:p>
            <a:pPr marL="228600" lvl="0" indent="-228600" algn="l" rtl="0">
              <a:lnSpc>
                <a:spcPct val="120000"/>
              </a:lnSpc>
              <a:spcBef>
                <a:spcPts val="1000"/>
              </a:spcBef>
              <a:spcAft>
                <a:spcPts val="0"/>
              </a:spcAft>
              <a:buClr>
                <a:schemeClr val="lt1"/>
              </a:buClr>
              <a:buSzPts val="3000"/>
              <a:buChar char="•"/>
            </a:pPr>
            <a:r>
              <a:rPr lang="en-US"/>
              <a:t>District numbers represent completely different geographic areas depending on the dates of the records.</a:t>
            </a:r>
            <a:endParaRPr/>
          </a:p>
          <a:p>
            <a:pPr marL="228600" lvl="0" indent="-228600" algn="l" rtl="0">
              <a:lnSpc>
                <a:spcPct val="120000"/>
              </a:lnSpc>
              <a:spcBef>
                <a:spcPts val="1000"/>
              </a:spcBef>
              <a:spcAft>
                <a:spcPts val="0"/>
              </a:spcAft>
              <a:buClr>
                <a:schemeClr val="lt1"/>
              </a:buClr>
              <a:buSzPts val="3000"/>
              <a:buChar char="•"/>
            </a:pPr>
            <a:r>
              <a:rPr lang="en-US"/>
              <a:t>Confusing much?</a:t>
            </a:r>
            <a:endParaRPr/>
          </a:p>
        </p:txBody>
      </p:sp>
      <p:sp>
        <p:nvSpPr>
          <p:cNvPr id="588" name="Google Shape;588;p39"/>
          <p:cNvSpPr txBox="1">
            <a:spLocks noGrp="1"/>
          </p:cNvSpPr>
          <p:nvPr>
            <p:ph type="sldNum" idx="12"/>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050" cap="none">
                <a:solidFill>
                  <a:srgbClr val="FFFFFF"/>
                </a:solidFill>
                <a:latin typeface="Twentieth Century"/>
                <a:ea typeface="Twentieth Century"/>
                <a:cs typeface="Twentieth Century"/>
                <a:sym typeface="Twentieth Century"/>
              </a:rPr>
              <a:t>39</a:t>
            </a:fld>
            <a:endParaRPr sz="1050" cap="none">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
          <p:cNvSpPr txBox="1">
            <a:spLocks noGrp="1"/>
          </p:cNvSpPr>
          <p:nvPr>
            <p:ph type="title"/>
          </p:nvPr>
        </p:nvSpPr>
        <p:spPr>
          <a:xfrm>
            <a:off x="4712684" y="-227805"/>
            <a:ext cx="2629078" cy="152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PRESENTERS</a:t>
            </a:r>
            <a:endParaRPr/>
          </a:p>
        </p:txBody>
      </p:sp>
      <p:sp>
        <p:nvSpPr>
          <p:cNvPr id="289" name="Google Shape;289;p4"/>
          <p:cNvSpPr txBox="1">
            <a:spLocks noGrp="1"/>
          </p:cNvSpPr>
          <p:nvPr>
            <p:ph type="body" idx="1"/>
          </p:nvPr>
        </p:nvSpPr>
        <p:spPr>
          <a:xfrm>
            <a:off x="4148980" y="4450475"/>
            <a:ext cx="4269860" cy="57626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500"/>
              <a:buNone/>
            </a:pPr>
            <a:r>
              <a:rPr lang="en-US"/>
              <a:t>MODERATOR - KATHERYN BARINGER</a:t>
            </a:r>
            <a:endParaRPr/>
          </a:p>
        </p:txBody>
      </p:sp>
      <p:sp>
        <p:nvSpPr>
          <p:cNvPr id="290" name="Google Shape;290;p4"/>
          <p:cNvSpPr txBox="1">
            <a:spLocks noGrp="1"/>
          </p:cNvSpPr>
          <p:nvPr>
            <p:ph type="body" idx="3"/>
          </p:nvPr>
        </p:nvSpPr>
        <p:spPr>
          <a:xfrm>
            <a:off x="6935152" y="6040157"/>
            <a:ext cx="3195240" cy="81784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1750"/>
              <a:buNone/>
            </a:pPr>
            <a:r>
              <a:rPr lang="en-US"/>
              <a:t>Director, Appraisal and Description</a:t>
            </a:r>
            <a:br>
              <a:rPr lang="en-US"/>
            </a:br>
            <a:r>
              <a:rPr lang="en-US"/>
              <a:t>Maryland State Archives</a:t>
            </a:r>
            <a:endParaRPr/>
          </a:p>
        </p:txBody>
      </p:sp>
      <p:sp>
        <p:nvSpPr>
          <p:cNvPr id="291" name="Google Shape;291;p4"/>
          <p:cNvSpPr txBox="1">
            <a:spLocks noGrp="1"/>
          </p:cNvSpPr>
          <p:nvPr>
            <p:ph type="body" idx="4"/>
          </p:nvPr>
        </p:nvSpPr>
        <p:spPr>
          <a:xfrm>
            <a:off x="1479830" y="2960031"/>
            <a:ext cx="3200400" cy="57626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500"/>
              <a:buNone/>
            </a:pPr>
            <a:r>
              <a:rPr lang="en-US"/>
              <a:t>LORI ASHLEY</a:t>
            </a:r>
            <a:endParaRPr/>
          </a:p>
        </p:txBody>
      </p:sp>
      <p:sp>
        <p:nvSpPr>
          <p:cNvPr id="292" name="Google Shape;292;p4"/>
          <p:cNvSpPr txBox="1">
            <a:spLocks noGrp="1"/>
          </p:cNvSpPr>
          <p:nvPr>
            <p:ph type="body" idx="7"/>
          </p:nvPr>
        </p:nvSpPr>
        <p:spPr>
          <a:xfrm>
            <a:off x="8423339" y="3168986"/>
            <a:ext cx="3190741" cy="57626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500"/>
              <a:buNone/>
            </a:pPr>
            <a:r>
              <a:rPr lang="en-US"/>
              <a:t>ELIZABETH PERKES</a:t>
            </a:r>
            <a:br>
              <a:rPr lang="en-US"/>
            </a:br>
            <a:endParaRPr/>
          </a:p>
        </p:txBody>
      </p:sp>
      <p:sp>
        <p:nvSpPr>
          <p:cNvPr id="293" name="Google Shape;293;p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b="0" i="0" u="none" strike="noStrike" cap="none">
                <a:solidFill>
                  <a:srgbClr val="FFFFFF"/>
                </a:solidFill>
                <a:latin typeface="Twentieth Century"/>
                <a:ea typeface="Twentieth Century"/>
                <a:cs typeface="Twentieth Century"/>
                <a:sym typeface="Twentieth Century"/>
              </a:rPr>
              <a:t>4</a:t>
            </a:fld>
            <a:endParaRPr sz="1000" b="0" i="0" u="none" strike="noStrike" cap="none">
              <a:solidFill>
                <a:srgbClr val="FFFFFF"/>
              </a:solidFill>
              <a:latin typeface="Twentieth Century"/>
              <a:ea typeface="Twentieth Century"/>
              <a:cs typeface="Twentieth Century"/>
              <a:sym typeface="Twentieth Century"/>
            </a:endParaRPr>
          </a:p>
        </p:txBody>
      </p:sp>
      <p:pic>
        <p:nvPicPr>
          <p:cNvPr id="294" name="Google Shape;294;p4" descr="A person smiling for the camera&#10;&#10;Description automatically generated with medium confidence"/>
          <p:cNvPicPr preferRelativeResize="0"/>
          <p:nvPr/>
        </p:nvPicPr>
        <p:blipFill rotWithShape="1">
          <a:blip r:embed="rId3">
            <a:alphaModFix/>
          </a:blip>
          <a:srcRect/>
          <a:stretch/>
        </p:blipFill>
        <p:spPr>
          <a:xfrm>
            <a:off x="5256849" y="5026737"/>
            <a:ext cx="1524000" cy="1524000"/>
          </a:xfrm>
          <a:prstGeom prst="rect">
            <a:avLst/>
          </a:prstGeom>
          <a:noFill/>
          <a:ln>
            <a:noFill/>
          </a:ln>
        </p:spPr>
      </p:pic>
      <p:pic>
        <p:nvPicPr>
          <p:cNvPr id="295" name="Google Shape;295;p4" descr="A person in a blue shirt&#10;&#10;Description automatically generated"/>
          <p:cNvPicPr preferRelativeResize="0"/>
          <p:nvPr/>
        </p:nvPicPr>
        <p:blipFill rotWithShape="1">
          <a:blip r:embed="rId4">
            <a:alphaModFix/>
          </a:blip>
          <a:srcRect l="-328" t="1181" r="1147" b="17409"/>
          <a:stretch/>
        </p:blipFill>
        <p:spPr>
          <a:xfrm>
            <a:off x="8539500" y="1280094"/>
            <a:ext cx="1590900" cy="1674506"/>
          </a:xfrm>
          <a:prstGeom prst="rect">
            <a:avLst/>
          </a:prstGeom>
          <a:noFill/>
          <a:ln>
            <a:noFill/>
          </a:ln>
          <a:effectLst>
            <a:outerShdw blurRad="50800" dist="38100" dir="2700000" algn="tl" rotWithShape="0">
              <a:srgbClr val="000000">
                <a:alpha val="42745"/>
              </a:srgbClr>
            </a:outerShdw>
          </a:effectLst>
        </p:spPr>
      </p:pic>
      <p:sp>
        <p:nvSpPr>
          <p:cNvPr id="296" name="Google Shape;296;p4"/>
          <p:cNvSpPr txBox="1"/>
          <p:nvPr/>
        </p:nvSpPr>
        <p:spPr>
          <a:xfrm>
            <a:off x="8418840" y="3457117"/>
            <a:ext cx="3195240" cy="817843"/>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lt1"/>
              </a:buClr>
              <a:buSzPts val="1750"/>
              <a:buFont typeface="Arial"/>
              <a:buNone/>
            </a:pPr>
            <a:r>
              <a:rPr lang="en-US" sz="1400" b="0" i="0" u="none" strike="noStrike" cap="none">
                <a:solidFill>
                  <a:schemeClr val="lt1"/>
                </a:solidFill>
                <a:latin typeface="Twentieth Century"/>
                <a:ea typeface="Twentieth Century"/>
                <a:cs typeface="Twentieth Century"/>
                <a:sym typeface="Twentieth Century"/>
              </a:rPr>
              <a:t>Director, Appraisal and Description</a:t>
            </a:r>
            <a:br>
              <a:rPr lang="en-US" sz="1400" b="0" i="0" u="none" strike="noStrike" cap="none">
                <a:solidFill>
                  <a:schemeClr val="lt1"/>
                </a:solidFill>
                <a:latin typeface="Twentieth Century"/>
                <a:ea typeface="Twentieth Century"/>
                <a:cs typeface="Twentieth Century"/>
                <a:sym typeface="Twentieth Century"/>
              </a:rPr>
            </a:br>
            <a:r>
              <a:rPr lang="en-US" sz="1400" b="0" i="0" u="none" strike="noStrike" cap="none">
                <a:solidFill>
                  <a:schemeClr val="lt1"/>
                </a:solidFill>
                <a:latin typeface="Twentieth Century"/>
                <a:ea typeface="Twentieth Century"/>
                <a:cs typeface="Twentieth Century"/>
                <a:sym typeface="Twentieth Century"/>
              </a:rPr>
              <a:t>Maryland State Archives</a:t>
            </a:r>
            <a:endParaRPr/>
          </a:p>
        </p:txBody>
      </p:sp>
      <p:sp>
        <p:nvSpPr>
          <p:cNvPr id="297" name="Google Shape;297;p4"/>
          <p:cNvSpPr txBox="1"/>
          <p:nvPr/>
        </p:nvSpPr>
        <p:spPr>
          <a:xfrm>
            <a:off x="5034969" y="2954597"/>
            <a:ext cx="3200400" cy="5762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2500"/>
              <a:buFont typeface="Arial"/>
              <a:buNone/>
            </a:pPr>
            <a:r>
              <a:rPr lang="en-US" sz="2000" b="0" i="0" u="none" strike="noStrike" cap="none">
                <a:solidFill>
                  <a:schemeClr val="lt1"/>
                </a:solidFill>
                <a:latin typeface="Twentieth Century"/>
                <a:ea typeface="Twentieth Century"/>
                <a:cs typeface="Twentieth Century"/>
                <a:sym typeface="Twentieth Century"/>
              </a:rPr>
              <a:t>BRETT FULLER</a:t>
            </a:r>
            <a:endParaRPr/>
          </a:p>
        </p:txBody>
      </p:sp>
      <p:sp>
        <p:nvSpPr>
          <p:cNvPr id="298" name="Google Shape;298;p4"/>
          <p:cNvSpPr txBox="1"/>
          <p:nvPr/>
        </p:nvSpPr>
        <p:spPr>
          <a:xfrm>
            <a:off x="5040129" y="3470885"/>
            <a:ext cx="3195240" cy="817843"/>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lt1"/>
              </a:buClr>
              <a:buSzPts val="1750"/>
              <a:buFont typeface="Arial"/>
              <a:buNone/>
            </a:pPr>
            <a:r>
              <a:rPr lang="en-US" sz="1400" b="0" i="0" u="none" strike="noStrike" cap="none">
                <a:solidFill>
                  <a:schemeClr val="lt1"/>
                </a:solidFill>
                <a:latin typeface="Twentieth Century"/>
                <a:ea typeface="Twentieth Century"/>
                <a:cs typeface="Twentieth Century"/>
                <a:sym typeface="Twentieth Century"/>
              </a:rPr>
              <a:t>Director, Appraisal and Description</a:t>
            </a:r>
            <a:br>
              <a:rPr lang="en-US" sz="1400" b="0" i="0" u="none" strike="noStrike" cap="none">
                <a:solidFill>
                  <a:schemeClr val="lt1"/>
                </a:solidFill>
                <a:latin typeface="Twentieth Century"/>
                <a:ea typeface="Twentieth Century"/>
                <a:cs typeface="Twentieth Century"/>
                <a:sym typeface="Twentieth Century"/>
              </a:rPr>
            </a:br>
            <a:r>
              <a:rPr lang="en-US" sz="1400" b="0" i="0" u="none" strike="noStrike" cap="none">
                <a:solidFill>
                  <a:schemeClr val="lt1"/>
                </a:solidFill>
                <a:latin typeface="Twentieth Century"/>
                <a:ea typeface="Twentieth Century"/>
                <a:cs typeface="Twentieth Century"/>
                <a:sym typeface="Twentieth Century"/>
              </a:rPr>
              <a:t>Oregon State Archives</a:t>
            </a:r>
            <a:endParaRPr/>
          </a:p>
        </p:txBody>
      </p:sp>
      <p:sp>
        <p:nvSpPr>
          <p:cNvPr id="299" name="Google Shape;299;p4"/>
          <p:cNvSpPr txBox="1"/>
          <p:nvPr/>
        </p:nvSpPr>
        <p:spPr>
          <a:xfrm>
            <a:off x="1484990" y="3470886"/>
            <a:ext cx="3195240" cy="817843"/>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lt1"/>
              </a:buClr>
              <a:buSzPts val="1750"/>
              <a:buFont typeface="Arial"/>
              <a:buNone/>
            </a:pPr>
            <a:r>
              <a:rPr lang="en-US" sz="1400" b="0" i="0" u="none" strike="noStrike" cap="none">
                <a:solidFill>
                  <a:schemeClr val="lt1"/>
                </a:solidFill>
                <a:latin typeface="Twentieth Century"/>
                <a:ea typeface="Twentieth Century"/>
                <a:cs typeface="Twentieth Century"/>
                <a:sym typeface="Twentieth Century"/>
              </a:rPr>
              <a:t>Independent Consultant</a:t>
            </a:r>
            <a:br>
              <a:rPr lang="en-US" sz="1400" b="0" i="0" u="none" strike="noStrike" cap="none">
                <a:solidFill>
                  <a:schemeClr val="lt1"/>
                </a:solidFill>
                <a:latin typeface="Twentieth Century"/>
                <a:ea typeface="Twentieth Century"/>
                <a:cs typeface="Twentieth Century"/>
                <a:sym typeface="Twentieth Century"/>
              </a:rPr>
            </a:br>
            <a:r>
              <a:rPr lang="en-US" sz="1400" b="0" i="0" u="none" strike="noStrike" cap="none">
                <a:solidFill>
                  <a:schemeClr val="lt1"/>
                </a:solidFill>
                <a:latin typeface="Twentieth Century"/>
                <a:ea typeface="Twentieth Century"/>
                <a:cs typeface="Twentieth Century"/>
                <a:sym typeface="Twentieth Century"/>
              </a:rPr>
              <a:t>Tournesol Consulting, LLC</a:t>
            </a:r>
            <a:endParaRPr/>
          </a:p>
        </p:txBody>
      </p:sp>
      <p:pic>
        <p:nvPicPr>
          <p:cNvPr id="300" name="Google Shape;300;p4"/>
          <p:cNvPicPr preferRelativeResize="0"/>
          <p:nvPr/>
        </p:nvPicPr>
        <p:blipFill rotWithShape="1">
          <a:blip r:embed="rId5">
            <a:alphaModFix/>
          </a:blip>
          <a:srcRect/>
          <a:stretch/>
        </p:blipFill>
        <p:spPr>
          <a:xfrm>
            <a:off x="989126" y="1533813"/>
            <a:ext cx="2779536" cy="1397260"/>
          </a:xfrm>
          <a:prstGeom prst="rect">
            <a:avLst/>
          </a:prstGeom>
          <a:noFill/>
          <a:ln>
            <a:noFill/>
          </a:ln>
        </p:spPr>
      </p:pic>
      <p:pic>
        <p:nvPicPr>
          <p:cNvPr id="301" name="Google Shape;301;p4"/>
          <p:cNvPicPr preferRelativeResize="0"/>
          <p:nvPr/>
        </p:nvPicPr>
        <p:blipFill>
          <a:blip r:embed="rId6">
            <a:alphaModFix/>
          </a:blip>
          <a:stretch>
            <a:fillRect/>
          </a:stretch>
        </p:blipFill>
        <p:spPr>
          <a:xfrm>
            <a:off x="5128725" y="1207352"/>
            <a:ext cx="1407442" cy="18765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0"/>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THE SOLUTION</a:t>
            </a:r>
            <a:endParaRPr/>
          </a:p>
        </p:txBody>
      </p:sp>
      <p:sp>
        <p:nvSpPr>
          <p:cNvPr id="594" name="Google Shape;594;p40"/>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Clr>
                <a:schemeClr val="lt1"/>
              </a:buClr>
              <a:buSzPts val="3000"/>
              <a:buChar char="•"/>
            </a:pPr>
            <a:r>
              <a:rPr lang="en-US"/>
              <a:t>Old chart comparing court district numbers and counties to year spans.</a:t>
            </a:r>
            <a:endParaRPr/>
          </a:p>
          <a:p>
            <a:pPr marL="685800" lvl="1" indent="-228600" algn="l" rtl="0">
              <a:lnSpc>
                <a:spcPct val="120000"/>
              </a:lnSpc>
              <a:spcBef>
                <a:spcPts val="500"/>
              </a:spcBef>
              <a:spcAft>
                <a:spcPts val="0"/>
              </a:spcAft>
              <a:buClr>
                <a:schemeClr val="lt1"/>
              </a:buClr>
              <a:buSzPts val="2500"/>
              <a:buChar char="•"/>
            </a:pPr>
            <a:r>
              <a:rPr lang="en-US"/>
              <a:t>Requires some deciphering by the researcher</a:t>
            </a:r>
            <a:endParaRPr/>
          </a:p>
          <a:p>
            <a:pPr marL="685800" lvl="1" indent="-228600" algn="l" rtl="0">
              <a:lnSpc>
                <a:spcPct val="120000"/>
              </a:lnSpc>
              <a:spcBef>
                <a:spcPts val="500"/>
              </a:spcBef>
              <a:spcAft>
                <a:spcPts val="0"/>
              </a:spcAft>
              <a:buClr>
                <a:schemeClr val="lt1"/>
              </a:buClr>
              <a:buSzPts val="2500"/>
              <a:buChar char="•"/>
            </a:pPr>
            <a:r>
              <a:rPr lang="en-US"/>
              <a:t>Not especially user-friendly</a:t>
            </a:r>
            <a:endParaRPr/>
          </a:p>
          <a:p>
            <a:pPr marL="228600" lvl="0" indent="-228600" algn="l" rtl="0">
              <a:lnSpc>
                <a:spcPct val="120000"/>
              </a:lnSpc>
              <a:spcBef>
                <a:spcPts val="1000"/>
              </a:spcBef>
              <a:spcAft>
                <a:spcPts val="0"/>
              </a:spcAft>
              <a:buClr>
                <a:schemeClr val="lt1"/>
              </a:buClr>
              <a:buSzPts val="3000"/>
              <a:buChar char="•"/>
            </a:pPr>
            <a:r>
              <a:rPr lang="en-US"/>
              <a:t>Best solution: live map interface where clicking tells you how to find records for that time/place.</a:t>
            </a:r>
            <a:endParaRPr/>
          </a:p>
          <a:p>
            <a:pPr marL="685800" lvl="1" indent="-228600" algn="l" rtl="0">
              <a:lnSpc>
                <a:spcPct val="120000"/>
              </a:lnSpc>
              <a:spcBef>
                <a:spcPts val="500"/>
              </a:spcBef>
              <a:spcAft>
                <a:spcPts val="0"/>
              </a:spcAft>
              <a:buClr>
                <a:schemeClr val="lt1"/>
              </a:buClr>
              <a:buSzPts val="2500"/>
              <a:buChar char="•"/>
            </a:pPr>
            <a:r>
              <a:rPr lang="en-US"/>
              <a:t>Lovely but expensive, not in the budget at the moment</a:t>
            </a:r>
            <a:endParaRPr/>
          </a:p>
          <a:p>
            <a:pPr marL="228600" lvl="0" indent="-228600" algn="l" rtl="0">
              <a:lnSpc>
                <a:spcPct val="120000"/>
              </a:lnSpc>
              <a:spcBef>
                <a:spcPts val="1000"/>
              </a:spcBef>
              <a:spcAft>
                <a:spcPts val="0"/>
              </a:spcAft>
              <a:buClr>
                <a:schemeClr val="lt1"/>
              </a:buClr>
              <a:buSzPts val="3000"/>
              <a:buChar char="•"/>
            </a:pPr>
            <a:r>
              <a:rPr lang="en-US"/>
              <a:t>Baby steps: start creating the historical geospatial boundaries for use in a map.</a:t>
            </a:r>
            <a:endParaRPr/>
          </a:p>
        </p:txBody>
      </p:sp>
      <p:sp>
        <p:nvSpPr>
          <p:cNvPr id="595" name="Google Shape;595;p4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WHERE TO FIND HISTORICAL BOUNDARIES</a:t>
            </a:r>
            <a:endParaRPr/>
          </a:p>
        </p:txBody>
      </p:sp>
      <p:sp>
        <p:nvSpPr>
          <p:cNvPr id="601" name="Google Shape;601;p41"/>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t>Historical county boundaries for the entire U.S. have been gathered and posted at </a:t>
            </a:r>
            <a:r>
              <a:rPr lang="en-US" u="sng">
                <a:solidFill>
                  <a:schemeClr val="hlink"/>
                </a:solidFill>
                <a:hlinkClick r:id="rId3"/>
              </a:rPr>
              <a:t>https://digital.newberry.org/ahcb/</a:t>
            </a:r>
            <a:r>
              <a:rPr lang="en-US"/>
              <a:t>.</a:t>
            </a:r>
            <a:endParaRPr/>
          </a:p>
          <a:p>
            <a:pPr marL="228600" lvl="0" indent="-228600" algn="l" rtl="0">
              <a:lnSpc>
                <a:spcPct val="120000"/>
              </a:lnSpc>
              <a:spcBef>
                <a:spcPts val="1000"/>
              </a:spcBef>
              <a:spcAft>
                <a:spcPts val="0"/>
              </a:spcAft>
              <a:buClr>
                <a:schemeClr val="lt1"/>
              </a:buClr>
              <a:buSzPts val="3000"/>
              <a:buChar char="•"/>
            </a:pPr>
            <a:r>
              <a:rPr lang="en-US"/>
              <a:t>With that information, our IT department used our court jurisdiction chart and created historical court boundaries as GIS data that can be used in a map.</a:t>
            </a:r>
            <a:endParaRPr/>
          </a:p>
          <a:p>
            <a:pPr marL="228600" lvl="0" indent="-228600" algn="l" rtl="0">
              <a:lnSpc>
                <a:spcPct val="120000"/>
              </a:lnSpc>
              <a:spcBef>
                <a:spcPts val="1000"/>
              </a:spcBef>
              <a:spcAft>
                <a:spcPts val="0"/>
              </a:spcAft>
              <a:buClr>
                <a:schemeClr val="lt1"/>
              </a:buClr>
              <a:buSzPts val="3000"/>
              <a:buChar char="•"/>
            </a:pPr>
            <a:r>
              <a:rPr lang="en-US"/>
              <a:t>We created a timeline animation to show how the boundaries have changed at </a:t>
            </a:r>
            <a:r>
              <a:rPr lang="en-US" u="sng">
                <a:solidFill>
                  <a:schemeClr val="hlink"/>
                </a:solidFill>
                <a:hlinkClick r:id="rId4"/>
              </a:rPr>
              <a:t>https://youtu.be/wz7SK1mBJlc</a:t>
            </a:r>
            <a:r>
              <a:rPr lang="en-US"/>
              <a:t>. </a:t>
            </a:r>
            <a:endParaRPr/>
          </a:p>
        </p:txBody>
      </p:sp>
      <p:sp>
        <p:nvSpPr>
          <p:cNvPr id="602" name="Google Shape;602;p4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2"/>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EXPLAINING THE PROBLEM TO RESEARCHERS</a:t>
            </a:r>
            <a:endParaRPr/>
          </a:p>
        </p:txBody>
      </p:sp>
      <p:sp>
        <p:nvSpPr>
          <p:cNvPr id="608" name="Google Shape;608;p42"/>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t>In order to describe the situation to researchers in a way they could understand, we created a story map.</a:t>
            </a:r>
            <a:endParaRPr/>
          </a:p>
          <a:p>
            <a:pPr marL="228600" lvl="0" indent="-228600" algn="l" rtl="0">
              <a:lnSpc>
                <a:spcPct val="120000"/>
              </a:lnSpc>
              <a:spcBef>
                <a:spcPts val="1000"/>
              </a:spcBef>
              <a:spcAft>
                <a:spcPts val="0"/>
              </a:spcAft>
              <a:buClr>
                <a:schemeClr val="lt1"/>
              </a:buClr>
              <a:buSzPts val="3000"/>
              <a:buChar char="•"/>
            </a:pPr>
            <a:r>
              <a:rPr lang="en-US" u="sng">
                <a:solidFill>
                  <a:schemeClr val="hlink"/>
                </a:solidFill>
                <a:hlinkClick r:id="rId3"/>
              </a:rPr>
              <a:t>https://storymaps.arcgis.com/stories/88b6f2be26d0466b927ea72b1b060842</a:t>
            </a:r>
            <a:endParaRPr/>
          </a:p>
          <a:p>
            <a:pPr marL="228600" lvl="0" indent="-228600" algn="l" rtl="0">
              <a:lnSpc>
                <a:spcPct val="120000"/>
              </a:lnSpc>
              <a:spcBef>
                <a:spcPts val="1000"/>
              </a:spcBef>
              <a:spcAft>
                <a:spcPts val="0"/>
              </a:spcAft>
              <a:buClr>
                <a:schemeClr val="lt1"/>
              </a:buClr>
              <a:buSzPts val="3000"/>
              <a:buChar char="•"/>
            </a:pPr>
            <a:r>
              <a:rPr lang="en-US"/>
              <a:t>Since it was posted in November 2020, the story map has received 1,000 hits.</a:t>
            </a:r>
            <a:endParaRPr/>
          </a:p>
          <a:p>
            <a:pPr marL="228600" lvl="0" indent="-228600" algn="l" rtl="0">
              <a:lnSpc>
                <a:spcPct val="120000"/>
              </a:lnSpc>
              <a:spcBef>
                <a:spcPts val="1000"/>
              </a:spcBef>
              <a:spcAft>
                <a:spcPts val="0"/>
              </a:spcAft>
              <a:buClr>
                <a:schemeClr val="lt1"/>
              </a:buClr>
              <a:buSzPts val="3000"/>
              <a:buChar char="•"/>
            </a:pPr>
            <a:r>
              <a:rPr lang="en-US"/>
              <a:t>Not clear if these efforts have improved research requests.</a:t>
            </a:r>
            <a:endParaRPr/>
          </a:p>
        </p:txBody>
      </p:sp>
      <p:sp>
        <p:nvSpPr>
          <p:cNvPr id="609" name="Google Shape;609;p4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ELECTRONIC RESOURCES TELL THE STORY</a:t>
            </a:r>
            <a:endParaRPr/>
          </a:p>
        </p:txBody>
      </p:sp>
      <p:sp>
        <p:nvSpPr>
          <p:cNvPr id="615" name="Google Shape;615;p43"/>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t>Storymap includes maps, but also:</a:t>
            </a:r>
            <a:endParaRPr/>
          </a:p>
          <a:p>
            <a:pPr marL="685800" lvl="1" indent="-228600" algn="l" rtl="0">
              <a:lnSpc>
                <a:spcPct val="120000"/>
              </a:lnSpc>
              <a:spcBef>
                <a:spcPts val="500"/>
              </a:spcBef>
              <a:spcAft>
                <a:spcPts val="0"/>
              </a:spcAft>
              <a:buClr>
                <a:schemeClr val="lt1"/>
              </a:buClr>
              <a:buSzPts val="2500"/>
              <a:buChar char="•"/>
            </a:pPr>
            <a:r>
              <a:rPr lang="en-US"/>
              <a:t>Links to catalog entries from other institutions now responsible for records created within the old boundaries.</a:t>
            </a:r>
            <a:endParaRPr/>
          </a:p>
          <a:p>
            <a:pPr marL="1143000" lvl="2" indent="-228600" algn="l" rtl="0">
              <a:lnSpc>
                <a:spcPct val="120000"/>
              </a:lnSpc>
              <a:spcBef>
                <a:spcPts val="500"/>
              </a:spcBef>
              <a:spcAft>
                <a:spcPts val="0"/>
              </a:spcAft>
              <a:buClr>
                <a:schemeClr val="lt1"/>
              </a:buClr>
              <a:buSzPts val="2250"/>
              <a:buChar char="•"/>
            </a:pPr>
            <a:r>
              <a:rPr lang="en-US"/>
              <a:t>Nevada State Library, Archives and Public Records</a:t>
            </a:r>
            <a:endParaRPr/>
          </a:p>
          <a:p>
            <a:pPr marL="1143000" lvl="2" indent="-228600" algn="l" rtl="0">
              <a:lnSpc>
                <a:spcPct val="120000"/>
              </a:lnSpc>
              <a:spcBef>
                <a:spcPts val="500"/>
              </a:spcBef>
              <a:spcAft>
                <a:spcPts val="0"/>
              </a:spcAft>
              <a:buClr>
                <a:schemeClr val="lt1"/>
              </a:buClr>
              <a:buSzPts val="2250"/>
              <a:buChar char="•"/>
            </a:pPr>
            <a:r>
              <a:rPr lang="en-US"/>
              <a:t>Church History Library of The Church of Jesus Christ of Latter-day Saints</a:t>
            </a:r>
            <a:endParaRPr/>
          </a:p>
          <a:p>
            <a:pPr marL="685800" lvl="1" indent="-228600" algn="l" rtl="0">
              <a:lnSpc>
                <a:spcPct val="120000"/>
              </a:lnSpc>
              <a:spcBef>
                <a:spcPts val="500"/>
              </a:spcBef>
              <a:spcAft>
                <a:spcPts val="0"/>
              </a:spcAft>
              <a:buClr>
                <a:schemeClr val="lt1"/>
              </a:buClr>
              <a:buSzPts val="2500"/>
              <a:buChar char="•"/>
            </a:pPr>
            <a:r>
              <a:rPr lang="en-US"/>
              <a:t>Finding aids of Utah holdings for certain locations on a map, and digital collections.</a:t>
            </a:r>
            <a:endParaRPr/>
          </a:p>
          <a:p>
            <a:pPr marL="685800" lvl="1" indent="-228600" algn="l" rtl="0">
              <a:lnSpc>
                <a:spcPct val="120000"/>
              </a:lnSpc>
              <a:spcBef>
                <a:spcPts val="500"/>
              </a:spcBef>
              <a:spcAft>
                <a:spcPts val="0"/>
              </a:spcAft>
              <a:buClr>
                <a:schemeClr val="lt1"/>
              </a:buClr>
              <a:buSzPts val="2500"/>
              <a:buChar char="•"/>
            </a:pPr>
            <a:r>
              <a:rPr lang="en-US"/>
              <a:t>Geospatial records in Utah holdings comparing boundaries from different years.</a:t>
            </a:r>
            <a:endParaRPr/>
          </a:p>
          <a:p>
            <a:pPr marL="1143000" lvl="2" indent="-228600" algn="l" rtl="0">
              <a:lnSpc>
                <a:spcPct val="120000"/>
              </a:lnSpc>
              <a:spcBef>
                <a:spcPts val="500"/>
              </a:spcBef>
              <a:spcAft>
                <a:spcPts val="0"/>
              </a:spcAft>
              <a:buClr>
                <a:schemeClr val="lt1"/>
              </a:buClr>
              <a:buSzPts val="2250"/>
              <a:buChar char="•"/>
            </a:pPr>
            <a:r>
              <a:rPr lang="en-US"/>
              <a:t>Our own electronic records helped tell the story, important to preserving the story.</a:t>
            </a:r>
            <a:endParaRPr/>
          </a:p>
        </p:txBody>
      </p:sp>
      <p:sp>
        <p:nvSpPr>
          <p:cNvPr id="616" name="Google Shape;616;p4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STORY MAPS AND ADVOCACY</a:t>
            </a:r>
            <a:endParaRPr/>
          </a:p>
        </p:txBody>
      </p:sp>
      <p:sp>
        <p:nvSpPr>
          <p:cNvPr id="622" name="Google Shape;622;p44"/>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3000"/>
              <a:buChar char="•"/>
            </a:pPr>
            <a:r>
              <a:rPr lang="en-US"/>
              <a:t>Advocacy for a problem such as digital preservation is always benefitted by good pictures.</a:t>
            </a:r>
            <a:endParaRPr/>
          </a:p>
          <a:p>
            <a:pPr marL="228600" lvl="0" indent="-228600" algn="l" rtl="0">
              <a:lnSpc>
                <a:spcPct val="120000"/>
              </a:lnSpc>
              <a:spcBef>
                <a:spcPts val="1000"/>
              </a:spcBef>
              <a:spcAft>
                <a:spcPts val="0"/>
              </a:spcAft>
              <a:buClr>
                <a:schemeClr val="lt1"/>
              </a:buClr>
              <a:buSzPts val="3000"/>
              <a:buChar char="•"/>
            </a:pPr>
            <a:r>
              <a:rPr lang="en-US"/>
              <a:t>Maps bring an issue home for people, as they have a fondness for locations that are personal for them.</a:t>
            </a:r>
            <a:endParaRPr/>
          </a:p>
          <a:p>
            <a:pPr marL="228600" lvl="0" indent="-228600" algn="l" rtl="0">
              <a:lnSpc>
                <a:spcPct val="120000"/>
              </a:lnSpc>
              <a:spcBef>
                <a:spcPts val="1000"/>
              </a:spcBef>
              <a:spcAft>
                <a:spcPts val="0"/>
              </a:spcAft>
              <a:buClr>
                <a:schemeClr val="lt1"/>
              </a:buClr>
              <a:buSzPts val="3000"/>
              <a:buChar char="•"/>
            </a:pPr>
            <a:r>
              <a:rPr lang="en-US"/>
              <a:t>When electronic records help tell the story, they become immediately more valuable to the cause.</a:t>
            </a:r>
            <a:endParaRPr/>
          </a:p>
        </p:txBody>
      </p:sp>
      <p:sp>
        <p:nvSpPr>
          <p:cNvPr id="623" name="Google Shape;623;p4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5"/>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QUESTIONS &amp; COMMENTS</a:t>
            </a:r>
            <a:endParaRPr/>
          </a:p>
        </p:txBody>
      </p:sp>
      <p:pic>
        <p:nvPicPr>
          <p:cNvPr id="629" name="Google Shape;629;p45" descr="Yellow and blue symbols"/>
          <p:cNvPicPr preferRelativeResize="0">
            <a:picLocks noGrp="1"/>
          </p:cNvPicPr>
          <p:nvPr>
            <p:ph type="body" idx="1"/>
          </p:nvPr>
        </p:nvPicPr>
        <p:blipFill rotWithShape="1">
          <a:blip r:embed="rId3">
            <a:alphaModFix/>
          </a:blip>
          <a:srcRect/>
          <a:stretch/>
        </p:blipFill>
        <p:spPr>
          <a:xfrm>
            <a:off x="3779838" y="2249488"/>
            <a:ext cx="4629150" cy="3541712"/>
          </a:xfrm>
          <a:prstGeom prst="rect">
            <a:avLst/>
          </a:prstGeom>
          <a:noFill/>
          <a:ln>
            <a:noFill/>
          </a:ln>
        </p:spPr>
      </p:pic>
      <p:sp>
        <p:nvSpPr>
          <p:cNvPr id="630" name="Google Shape;630;p45"/>
          <p:cNvSpPr txBox="1">
            <a:spLocks noGrp="1"/>
          </p:cNvSpPr>
          <p:nvPr>
            <p:ph type="sldNum" idx="12"/>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050" cap="none">
                <a:solidFill>
                  <a:srgbClr val="FFFFFF"/>
                </a:solidFill>
                <a:latin typeface="Twentieth Century"/>
                <a:ea typeface="Twentieth Century"/>
                <a:cs typeface="Twentieth Century"/>
                <a:sym typeface="Twentieth Century"/>
              </a:rPr>
              <a:t>45</a:t>
            </a:fld>
            <a:endParaRPr sz="1050" cap="none">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6"/>
          <p:cNvSpPr/>
          <p:nvPr/>
        </p:nvSpPr>
        <p:spPr>
          <a:xfrm>
            <a:off x="0" y="0"/>
            <a:ext cx="12188952" cy="6858000"/>
          </a:xfrm>
          <a:prstGeom prst="rect">
            <a:avLst/>
          </a:prstGeom>
          <a:blipFill rotWithShape="1">
            <a:blip r:embed="rId3">
              <a:alphaModFix/>
            </a:blip>
            <a:stretch>
              <a:fillRect/>
            </a:stretch>
          </a:blipFill>
          <a:ln>
            <a:noFill/>
          </a:ln>
          <a:effectLst>
            <a:outerShdw blurRad="76200" dist="38100" algn="l" rotWithShape="0">
              <a:srgbClr val="000000">
                <a:alpha val="36862"/>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636" name="Google Shape;636;p46"/>
          <p:cNvPicPr preferRelativeResize="0"/>
          <p:nvPr/>
        </p:nvPicPr>
        <p:blipFill rotWithShape="1">
          <a:blip r:embed="rId4">
            <a:alphaModFix/>
          </a:blip>
          <a:srcRect/>
          <a:stretch/>
        </p:blipFill>
        <p:spPr>
          <a:xfrm>
            <a:off x="-3175" y="0"/>
            <a:ext cx="12188825" cy="6858000"/>
          </a:xfrm>
          <a:prstGeom prst="rect">
            <a:avLst/>
          </a:prstGeom>
          <a:noFill/>
          <a:ln>
            <a:noFill/>
          </a:ln>
        </p:spPr>
      </p:pic>
      <p:grpSp>
        <p:nvGrpSpPr>
          <p:cNvPr id="637" name="Google Shape;637;p46"/>
          <p:cNvGrpSpPr/>
          <p:nvPr/>
        </p:nvGrpSpPr>
        <p:grpSpPr>
          <a:xfrm>
            <a:off x="0" y="0"/>
            <a:ext cx="1220788" cy="6858001"/>
            <a:chOff x="-14288" y="0"/>
            <a:chExt cx="1220788" cy="6858001"/>
          </a:xfrm>
        </p:grpSpPr>
        <p:sp>
          <p:nvSpPr>
            <p:cNvPr id="638" name="Google Shape;638;p46"/>
            <p:cNvSpPr/>
            <p:nvPr/>
          </p:nvSpPr>
          <p:spPr>
            <a:xfrm>
              <a:off x="114300" y="4763"/>
              <a:ext cx="23813" cy="2181225"/>
            </a:xfrm>
            <a:prstGeom prst="rect">
              <a:avLst/>
            </a:pr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6"/>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6"/>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6"/>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dk2"/>
                </a:gs>
                <a:gs pos="100000">
                  <a:srgbClr val="3B95DE"/>
                </a:gs>
              </a:gsLst>
              <a:lin ang="5400000" scaled="0"/>
            </a:gradFill>
            <a:ln>
              <a:noFill/>
            </a:ln>
          </p:spPr>
        </p:sp>
        <p:sp>
          <p:nvSpPr>
            <p:cNvPr id="642" name="Google Shape;642;p46"/>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6"/>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dk2"/>
                </a:gs>
                <a:gs pos="100000">
                  <a:srgbClr val="3B95DE"/>
                </a:gs>
              </a:gsLst>
              <a:lin ang="5400000" scaled="0"/>
            </a:gradFill>
            <a:ln>
              <a:noFill/>
            </a:ln>
          </p:spPr>
        </p:sp>
        <p:sp>
          <p:nvSpPr>
            <p:cNvPr id="644" name="Google Shape;644;p46"/>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dk2"/>
                </a:gs>
                <a:gs pos="100000">
                  <a:srgbClr val="3B95DE"/>
                </a:gs>
              </a:gsLst>
              <a:lin ang="5400000" scaled="0"/>
            </a:gradFill>
            <a:ln>
              <a:noFill/>
            </a:ln>
          </p:spPr>
        </p:sp>
        <p:sp>
          <p:nvSpPr>
            <p:cNvPr id="645" name="Google Shape;645;p46"/>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6"/>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6"/>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dk2"/>
                </a:gs>
                <a:gs pos="100000">
                  <a:srgbClr val="3B95DE"/>
                </a:gs>
              </a:gsLst>
              <a:lin ang="5400000" scaled="0"/>
            </a:gradFill>
            <a:ln>
              <a:noFill/>
            </a:ln>
          </p:spPr>
        </p:sp>
        <p:sp>
          <p:nvSpPr>
            <p:cNvPr id="648" name="Google Shape;648;p46"/>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9" name="Google Shape;649;p46"/>
            <p:cNvCxnSpPr/>
            <p:nvPr/>
          </p:nvCxnSpPr>
          <p:spPr>
            <a:xfrm>
              <a:off x="-4763" y="9525"/>
              <a:ext cx="0" cy="0"/>
            </a:xfrm>
            <a:prstGeom prst="straightConnector1">
              <a:avLst/>
            </a:prstGeom>
            <a:gradFill>
              <a:gsLst>
                <a:gs pos="0">
                  <a:schemeClr val="dk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650" name="Google Shape;650;p46"/>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dk2"/>
                </a:gs>
                <a:gs pos="100000">
                  <a:srgbClr val="3B95DE"/>
                </a:gs>
              </a:gsLst>
              <a:lin ang="5400000" scaled="0"/>
            </a:gradFill>
            <a:ln>
              <a:noFill/>
            </a:ln>
          </p:spPr>
        </p:sp>
        <p:sp>
          <p:nvSpPr>
            <p:cNvPr id="651" name="Google Shape;651;p46"/>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dk2"/>
                </a:gs>
                <a:gs pos="100000">
                  <a:srgbClr val="3B95DE"/>
                </a:gs>
              </a:gsLst>
              <a:lin ang="5400000" scaled="0"/>
            </a:gradFill>
            <a:ln>
              <a:noFill/>
            </a:ln>
          </p:spPr>
        </p:sp>
        <p:sp>
          <p:nvSpPr>
            <p:cNvPr id="652" name="Google Shape;652;p46"/>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dk2"/>
                </a:gs>
                <a:gs pos="100000">
                  <a:srgbClr val="3B95DE"/>
                </a:gs>
              </a:gsLst>
              <a:lin ang="5400000" scaled="0"/>
            </a:gradFill>
            <a:ln>
              <a:noFill/>
            </a:ln>
          </p:spPr>
        </p:sp>
        <p:sp>
          <p:nvSpPr>
            <p:cNvPr id="653" name="Google Shape;653;p46"/>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6"/>
            <p:cNvSpPr/>
            <p:nvPr/>
          </p:nvSpPr>
          <p:spPr>
            <a:xfrm>
              <a:off x="133350" y="4662488"/>
              <a:ext cx="23813" cy="2181225"/>
            </a:xfrm>
            <a:prstGeom prst="rect">
              <a:avLst/>
            </a:pr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6"/>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dk2"/>
                </a:gs>
                <a:gs pos="100000">
                  <a:srgbClr val="3B95DE"/>
                </a:gs>
              </a:gsLst>
              <a:lin ang="5400000" scaled="0"/>
            </a:gradFill>
            <a:ln>
              <a:noFill/>
            </a:ln>
          </p:spPr>
        </p:sp>
        <p:sp>
          <p:nvSpPr>
            <p:cNvPr id="656" name="Google Shape;656;p46"/>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6"/>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dk2"/>
                </a:gs>
                <a:gs pos="100000">
                  <a:srgbClr val="3B95DE"/>
                </a:gs>
              </a:gsLst>
              <a:lin ang="5400000" scaled="0"/>
            </a:gradFill>
            <a:ln>
              <a:noFill/>
            </a:ln>
          </p:spPr>
        </p:sp>
        <p:sp>
          <p:nvSpPr>
            <p:cNvPr id="658" name="Google Shape;658;p46"/>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dk2"/>
                </a:gs>
                <a:gs pos="100000">
                  <a:srgbClr val="3B95DE"/>
                </a:gs>
              </a:gsLst>
              <a:lin ang="5400000" scaled="0"/>
            </a:gradFill>
            <a:ln>
              <a:noFill/>
            </a:ln>
          </p:spPr>
        </p:sp>
        <p:sp>
          <p:nvSpPr>
            <p:cNvPr id="660" name="Google Shape;660;p46"/>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dk2"/>
                </a:gs>
                <a:gs pos="100000">
                  <a:srgbClr val="3B95DE"/>
                </a:gs>
              </a:gsLst>
              <a:lin ang="5400000" scaled="0"/>
            </a:gradFill>
            <a:ln>
              <a:noFill/>
            </a:ln>
          </p:spPr>
        </p:sp>
        <p:sp>
          <p:nvSpPr>
            <p:cNvPr id="661" name="Google Shape;661;p46"/>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6"/>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6"/>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dk2"/>
                </a:gs>
                <a:gs pos="100000">
                  <a:srgbClr val="3B95DE"/>
                </a:gs>
              </a:gsLst>
              <a:lin ang="5400000" scaled="0"/>
            </a:gradFill>
            <a:ln>
              <a:noFill/>
            </a:ln>
          </p:spPr>
        </p:sp>
        <p:sp>
          <p:nvSpPr>
            <p:cNvPr id="664" name="Google Shape;664;p46"/>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dk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46"/>
          <p:cNvSpPr txBox="1">
            <a:spLocks noGrp="1"/>
          </p:cNvSpPr>
          <p:nvPr>
            <p:ph type="title"/>
          </p:nvPr>
        </p:nvSpPr>
        <p:spPr>
          <a:xfrm>
            <a:off x="854075" y="1254125"/>
            <a:ext cx="2925763" cy="40020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wentieth Century"/>
              <a:buNone/>
            </a:pPr>
            <a:r>
              <a:rPr lang="en-US">
                <a:solidFill>
                  <a:srgbClr val="FFFFFF"/>
                </a:solidFill>
              </a:rPr>
              <a:t>STAY CONNECTED &amp; INFORMED</a:t>
            </a:r>
            <a:endParaRPr/>
          </a:p>
        </p:txBody>
      </p:sp>
      <p:sp>
        <p:nvSpPr>
          <p:cNvPr id="666" name="Google Shape;666;p46"/>
          <p:cNvSpPr/>
          <p:nvPr/>
        </p:nvSpPr>
        <p:spPr>
          <a:xfrm>
            <a:off x="4059238" y="854075"/>
            <a:ext cx="6988175" cy="4759325"/>
          </a:xfrm>
          <a:prstGeom prst="round2DiagRect">
            <a:avLst>
              <a:gd name="adj1" fmla="val 7418"/>
              <a:gd name="adj2" fmla="val 0"/>
            </a:avLst>
          </a:prstGeom>
          <a:solidFill>
            <a:srgbClr val="0E3554"/>
          </a:solidFill>
          <a:ln w="19050" cap="sq" cmpd="sng">
            <a:solidFill>
              <a:srgbClr val="3B95DE">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7" name="Google Shape;667;p46"/>
          <p:cNvSpPr txBox="1">
            <a:spLocks noGrp="1"/>
          </p:cNvSpPr>
          <p:nvPr>
            <p:ph type="sldNum" idx="12"/>
          </p:nvPr>
        </p:nvSpPr>
        <p:spPr>
          <a:xfrm>
            <a:off x="1141411" y="5883275"/>
            <a:ext cx="6239309" cy="365125"/>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fld id="{00000000-1234-1234-1234-123412341234}" type="slidenum">
              <a:rPr lang="en-US" sz="1050" cap="none">
                <a:solidFill>
                  <a:srgbClr val="FFFFFF"/>
                </a:solidFill>
                <a:latin typeface="Twentieth Century"/>
                <a:ea typeface="Twentieth Century"/>
                <a:cs typeface="Twentieth Century"/>
                <a:sym typeface="Twentieth Century"/>
              </a:rPr>
              <a:t>46</a:t>
            </a:fld>
            <a:endParaRPr sz="1050" cap="none">
              <a:solidFill>
                <a:srgbClr val="FFFFFF"/>
              </a:solidFill>
              <a:latin typeface="Twentieth Century"/>
              <a:ea typeface="Twentieth Century"/>
              <a:cs typeface="Twentieth Century"/>
              <a:sym typeface="Twentieth Century"/>
            </a:endParaRPr>
          </a:p>
        </p:txBody>
      </p:sp>
      <p:grpSp>
        <p:nvGrpSpPr>
          <p:cNvPr id="668" name="Google Shape;668;p46"/>
          <p:cNvGrpSpPr/>
          <p:nvPr/>
        </p:nvGrpSpPr>
        <p:grpSpPr>
          <a:xfrm>
            <a:off x="11379200" y="0"/>
            <a:ext cx="674688" cy="6848476"/>
            <a:chOff x="11364912" y="0"/>
            <a:chExt cx="674688" cy="6848476"/>
          </a:xfrm>
        </p:grpSpPr>
        <p:sp>
          <p:nvSpPr>
            <p:cNvPr id="669" name="Google Shape;669;p46"/>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chemeClr val="dk2"/>
                </a:gs>
                <a:gs pos="100000">
                  <a:srgbClr val="3B95DE">
                    <a:alpha val="60000"/>
                  </a:srgbClr>
                </a:gs>
              </a:gsLst>
              <a:lin ang="5400000" scaled="0"/>
            </a:gradFill>
            <a:ln>
              <a:noFill/>
            </a:ln>
          </p:spPr>
        </p:sp>
        <p:sp>
          <p:nvSpPr>
            <p:cNvPr id="670" name="Google Shape;670;p46"/>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chemeClr val="dk2"/>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6"/>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chemeClr val="dk2"/>
                </a:gs>
                <a:gs pos="100000">
                  <a:srgbClr val="3B95DE">
                    <a:alpha val="60000"/>
                  </a:srgbClr>
                </a:gs>
              </a:gsLst>
              <a:lin ang="5400000" scaled="0"/>
            </a:gradFill>
            <a:ln>
              <a:noFill/>
            </a:ln>
          </p:spPr>
        </p:sp>
        <p:sp>
          <p:nvSpPr>
            <p:cNvPr id="673" name="Google Shape;673;p46"/>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chemeClr val="dk2"/>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6"/>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chemeClr val="dk2"/>
                </a:gs>
                <a:gs pos="100000">
                  <a:srgbClr val="3B95DE">
                    <a:alpha val="60000"/>
                  </a:srgbClr>
                </a:gs>
              </a:gsLst>
              <a:lin ang="5400000" scaled="0"/>
            </a:gradFill>
            <a:ln>
              <a:noFill/>
            </a:ln>
          </p:spPr>
        </p:sp>
        <p:sp>
          <p:nvSpPr>
            <p:cNvPr id="675" name="Google Shape;675;p46"/>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6"/>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chemeClr val="dk2"/>
                </a:gs>
                <a:gs pos="100000">
                  <a:srgbClr val="3B95DE">
                    <a:alpha val="60000"/>
                  </a:srgbClr>
                </a:gs>
              </a:gsLst>
              <a:lin ang="5400000" scaled="0"/>
            </a:gradFill>
            <a:ln>
              <a:noFill/>
            </a:ln>
          </p:spPr>
        </p:sp>
        <p:sp>
          <p:nvSpPr>
            <p:cNvPr id="677" name="Google Shape;677;p46"/>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6"/>
            <p:cNvSpPr/>
            <p:nvPr/>
          </p:nvSpPr>
          <p:spPr>
            <a:xfrm>
              <a:off x="11939587" y="6596063"/>
              <a:ext cx="23813" cy="252413"/>
            </a:xfrm>
            <a:prstGeom prst="rect">
              <a:avLst/>
            </a:prstGeom>
            <a:gradFill>
              <a:gsLst>
                <a:gs pos="0">
                  <a:schemeClr val="dk2"/>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46"/>
          <p:cNvGrpSpPr/>
          <p:nvPr/>
        </p:nvGrpSpPr>
        <p:grpSpPr>
          <a:xfrm>
            <a:off x="4423954" y="1371220"/>
            <a:ext cx="6296297" cy="3767851"/>
            <a:chOff x="0" y="117185"/>
            <a:chExt cx="6296297" cy="3767851"/>
          </a:xfrm>
        </p:grpSpPr>
        <p:sp>
          <p:nvSpPr>
            <p:cNvPr id="680" name="Google Shape;680;p46"/>
            <p:cNvSpPr/>
            <p:nvPr/>
          </p:nvSpPr>
          <p:spPr>
            <a:xfrm>
              <a:off x="0" y="117185"/>
              <a:ext cx="6296297" cy="684450"/>
            </a:xfrm>
            <a:prstGeom prst="roundRect">
              <a:avLst>
                <a:gd name="adj" fmla="val 16667"/>
              </a:avLst>
            </a:prstGeom>
            <a:solidFill>
              <a:srgbClr val="F8A93A"/>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6"/>
            <p:cNvSpPr txBox="1"/>
            <p:nvPr/>
          </p:nvSpPr>
          <p:spPr>
            <a:xfrm>
              <a:off x="33412" y="150597"/>
              <a:ext cx="6229473" cy="61762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wentieth Century"/>
                <a:buNone/>
              </a:pPr>
              <a:r>
                <a:rPr lang="en-US" sz="3000" u="sng">
                  <a:solidFill>
                    <a:schemeClr val="lt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CoSA Website</a:t>
              </a:r>
              <a:endParaRPr sz="3000">
                <a:solidFill>
                  <a:schemeClr val="lt1"/>
                </a:solidFill>
                <a:latin typeface="Twentieth Century"/>
                <a:ea typeface="Twentieth Century"/>
                <a:cs typeface="Twentieth Century"/>
                <a:sym typeface="Twentieth Century"/>
              </a:endParaRPr>
            </a:p>
          </p:txBody>
        </p:sp>
        <p:sp>
          <p:nvSpPr>
            <p:cNvPr id="682" name="Google Shape;682;p46"/>
            <p:cNvSpPr/>
            <p:nvPr/>
          </p:nvSpPr>
          <p:spPr>
            <a:xfrm>
              <a:off x="0" y="888035"/>
              <a:ext cx="6296297" cy="684450"/>
            </a:xfrm>
            <a:prstGeom prst="roundRect">
              <a:avLst>
                <a:gd name="adj" fmla="val 16667"/>
              </a:avLst>
            </a:prstGeom>
            <a:solidFill>
              <a:srgbClr val="EF903A"/>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6"/>
            <p:cNvSpPr txBox="1"/>
            <p:nvPr/>
          </p:nvSpPr>
          <p:spPr>
            <a:xfrm>
              <a:off x="33412" y="921447"/>
              <a:ext cx="6229473" cy="61762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wentieth Century"/>
                <a:buNone/>
              </a:pPr>
              <a:r>
                <a:rPr lang="en-US" sz="3000" u="sng">
                  <a:solidFill>
                    <a:schemeClr val="lt1"/>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CoSA Resource Center</a:t>
              </a:r>
              <a:endParaRPr sz="3000">
                <a:solidFill>
                  <a:schemeClr val="lt1"/>
                </a:solidFill>
                <a:latin typeface="Twentieth Century"/>
                <a:ea typeface="Twentieth Century"/>
                <a:cs typeface="Twentieth Century"/>
                <a:sym typeface="Twentieth Century"/>
              </a:endParaRPr>
            </a:p>
          </p:txBody>
        </p:sp>
        <p:sp>
          <p:nvSpPr>
            <p:cNvPr id="684" name="Google Shape;684;p46"/>
            <p:cNvSpPr/>
            <p:nvPr/>
          </p:nvSpPr>
          <p:spPr>
            <a:xfrm>
              <a:off x="0" y="1658885"/>
              <a:ext cx="6296297" cy="684450"/>
            </a:xfrm>
            <a:prstGeom prst="roundRect">
              <a:avLst>
                <a:gd name="adj" fmla="val 16667"/>
              </a:avLst>
            </a:prstGeom>
            <a:solidFill>
              <a:srgbClr val="E67B3B"/>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6"/>
            <p:cNvSpPr txBox="1"/>
            <p:nvPr/>
          </p:nvSpPr>
          <p:spPr>
            <a:xfrm>
              <a:off x="33412" y="1692297"/>
              <a:ext cx="6229473" cy="61762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wentieth Century"/>
                <a:buNone/>
              </a:pPr>
              <a:r>
                <a:rPr lang="en-US" sz="3000">
                  <a:solidFill>
                    <a:schemeClr val="lt1"/>
                  </a:solidFill>
                  <a:latin typeface="Twentieth Century"/>
                  <a:ea typeface="Twentieth Century"/>
                  <a:cs typeface="Twentieth Century"/>
                  <a:sym typeface="Twentieth Century"/>
                </a:rPr>
                <a:t>CoSA Twitter Handle: @StateArchivists</a:t>
              </a:r>
              <a:endParaRPr/>
            </a:p>
          </p:txBody>
        </p:sp>
        <p:sp>
          <p:nvSpPr>
            <p:cNvPr id="686" name="Google Shape;686;p46"/>
            <p:cNvSpPr/>
            <p:nvPr/>
          </p:nvSpPr>
          <p:spPr>
            <a:xfrm>
              <a:off x="0" y="2429736"/>
              <a:ext cx="6296297" cy="684450"/>
            </a:xfrm>
            <a:prstGeom prst="roundRect">
              <a:avLst>
                <a:gd name="adj" fmla="val 16667"/>
              </a:avLst>
            </a:prstGeom>
            <a:solidFill>
              <a:srgbClr val="DC683D"/>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6"/>
            <p:cNvSpPr txBox="1"/>
            <p:nvPr/>
          </p:nvSpPr>
          <p:spPr>
            <a:xfrm>
              <a:off x="33412" y="2463148"/>
              <a:ext cx="6229473" cy="61762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wentieth Century"/>
                <a:buNone/>
              </a:pPr>
              <a:r>
                <a:rPr lang="en-US" sz="3000" u="sng">
                  <a:solidFill>
                    <a:schemeClr val="lt1"/>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CoSA Facebook Page</a:t>
              </a:r>
              <a:endParaRPr sz="3000">
                <a:solidFill>
                  <a:schemeClr val="lt1"/>
                </a:solidFill>
                <a:latin typeface="Twentieth Century"/>
                <a:ea typeface="Twentieth Century"/>
                <a:cs typeface="Twentieth Century"/>
                <a:sym typeface="Twentieth Century"/>
              </a:endParaRPr>
            </a:p>
          </p:txBody>
        </p:sp>
        <p:sp>
          <p:nvSpPr>
            <p:cNvPr id="688" name="Google Shape;688;p46"/>
            <p:cNvSpPr/>
            <p:nvPr/>
          </p:nvSpPr>
          <p:spPr>
            <a:xfrm>
              <a:off x="0" y="3200586"/>
              <a:ext cx="6296297" cy="684450"/>
            </a:xfrm>
            <a:prstGeom prst="roundRect">
              <a:avLst>
                <a:gd name="adj" fmla="val 16667"/>
              </a:avLst>
            </a:prstGeom>
            <a:solidFill>
              <a:srgbClr val="D1573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6"/>
            <p:cNvSpPr txBox="1"/>
            <p:nvPr/>
          </p:nvSpPr>
          <p:spPr>
            <a:xfrm>
              <a:off x="33412" y="3233998"/>
              <a:ext cx="6229473" cy="61762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wentieth Century"/>
                <a:buNone/>
              </a:pPr>
              <a:r>
                <a:rPr lang="en-US" sz="3000" u="sng">
                  <a:solidFill>
                    <a:schemeClr val="lt1"/>
                  </a:solidFill>
                  <a:latin typeface="Twentieth Century"/>
                  <a:ea typeface="Twentieth Century"/>
                  <a:cs typeface="Twentieth Century"/>
                  <a:sym typeface="Twentieth Century"/>
                  <a:hlinkClick r:id="rId8">
                    <a:extLst>
                      <a:ext uri="{A12FA001-AC4F-418D-AE19-62706E023703}">
                        <ahyp:hlinkClr xmlns:ahyp="http://schemas.microsoft.com/office/drawing/2018/hyperlinkcolor" val="tx"/>
                      </a:ext>
                    </a:extLst>
                  </a:hlinkClick>
                </a:rPr>
                <a:t>CoSA YouTube Channel</a:t>
              </a:r>
              <a:endParaRPr sz="3000">
                <a:solidFill>
                  <a:schemeClr val="lt1"/>
                </a:solidFill>
                <a:latin typeface="Twentieth Century"/>
                <a:ea typeface="Twentieth Century"/>
                <a:cs typeface="Twentieth Century"/>
                <a:sym typeface="Twentieth Century"/>
              </a:endParaRPr>
            </a:p>
          </p:txBody>
        </p:sp>
      </p:grpSp>
      <p:grpSp>
        <p:nvGrpSpPr>
          <p:cNvPr id="690" name="Google Shape;690;p46"/>
          <p:cNvGrpSpPr/>
          <p:nvPr/>
        </p:nvGrpSpPr>
        <p:grpSpPr>
          <a:xfrm>
            <a:off x="33338" y="6316663"/>
            <a:ext cx="1027112" cy="517525"/>
            <a:chOff x="11159810" y="6345563"/>
            <a:chExt cx="1028221" cy="517525"/>
          </a:xfrm>
        </p:grpSpPr>
        <p:pic>
          <p:nvPicPr>
            <p:cNvPr id="691" name="Google Shape;691;p46"/>
            <p:cNvPicPr preferRelativeResize="0"/>
            <p:nvPr/>
          </p:nvPicPr>
          <p:blipFill rotWithShape="1">
            <a:blip r:embed="rId9">
              <a:alphaModFix/>
            </a:blip>
            <a:srcRect/>
            <a:stretch/>
          </p:blipFill>
          <p:spPr>
            <a:xfrm>
              <a:off x="11159810" y="6345563"/>
              <a:ext cx="404171" cy="517525"/>
            </a:xfrm>
            <a:prstGeom prst="rect">
              <a:avLst/>
            </a:prstGeom>
            <a:noFill/>
            <a:ln>
              <a:noFill/>
            </a:ln>
          </p:spPr>
        </p:pic>
        <p:pic>
          <p:nvPicPr>
            <p:cNvPr id="692" name="Google Shape;692;p46"/>
            <p:cNvPicPr preferRelativeResize="0"/>
            <p:nvPr/>
          </p:nvPicPr>
          <p:blipFill rotWithShape="1">
            <a:blip r:embed="rId10">
              <a:alphaModFix/>
            </a:blip>
            <a:srcRect/>
            <a:stretch/>
          </p:blipFill>
          <p:spPr>
            <a:xfrm>
              <a:off x="11562130" y="6345563"/>
              <a:ext cx="625901" cy="514468"/>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
          <p:cNvSpPr txBox="1">
            <a:spLocks noGrp="1"/>
          </p:cNvSpPr>
          <p:nvPr>
            <p:ph type="ctrTitle"/>
          </p:nvPr>
        </p:nvSpPr>
        <p:spPr>
          <a:xfrm>
            <a:off x="1876425" y="1122363"/>
            <a:ext cx="8791575"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Twentieth Century"/>
              <a:buNone/>
            </a:pPr>
            <a:r>
              <a:rPr lang="en-US"/>
              <a:t>AUDIENCE &amp; EQUITY</a:t>
            </a:r>
            <a:endParaRPr/>
          </a:p>
        </p:txBody>
      </p:sp>
      <p:sp>
        <p:nvSpPr>
          <p:cNvPr id="307" name="Google Shape;307;p5"/>
          <p:cNvSpPr txBox="1">
            <a:spLocks noGrp="1"/>
          </p:cNvSpPr>
          <p:nvPr>
            <p:ph type="subTitle" idx="1"/>
          </p:nvPr>
        </p:nvSpPr>
        <p:spPr>
          <a:xfrm>
            <a:off x="1876425" y="3602038"/>
            <a:ext cx="8791575"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2"/>
              </a:buClr>
              <a:buSzPts val="2500"/>
              <a:buNone/>
            </a:pPr>
            <a:r>
              <a:rPr lang="en-US"/>
              <a:t>STORYMAPS AS OUTREACH TOOLS</a:t>
            </a:r>
            <a:endParaRPr/>
          </a:p>
          <a:p>
            <a:pPr marL="0" lvl="0" indent="0" algn="l" rtl="0">
              <a:lnSpc>
                <a:spcPct val="120000"/>
              </a:lnSpc>
              <a:spcBef>
                <a:spcPts val="1000"/>
              </a:spcBef>
              <a:spcAft>
                <a:spcPts val="0"/>
              </a:spcAft>
              <a:buClr>
                <a:schemeClr val="lt2"/>
              </a:buClr>
              <a:buSzPts val="2500"/>
              <a:buNone/>
            </a:pPr>
            <a:endParaRPr/>
          </a:p>
          <a:p>
            <a:pPr marL="0" lvl="0" indent="0" algn="l" rtl="0">
              <a:lnSpc>
                <a:spcPct val="120000"/>
              </a:lnSpc>
              <a:spcBef>
                <a:spcPts val="1000"/>
              </a:spcBef>
              <a:spcAft>
                <a:spcPts val="0"/>
              </a:spcAft>
              <a:buClr>
                <a:schemeClr val="lt2"/>
              </a:buClr>
              <a:buSzPts val="2500"/>
              <a:buNone/>
            </a:pPr>
            <a:r>
              <a:rPr lang="en-US"/>
              <a:t>BRETT FULLER, OREGON STATE ARCHIVES’ PUBLIC AFFAIRS SPECIALIST</a:t>
            </a:r>
            <a:endParaRPr/>
          </a:p>
        </p:txBody>
      </p:sp>
      <p:sp>
        <p:nvSpPr>
          <p:cNvPr id="308" name="Google Shape;308;p5"/>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50" b="0" i="0" u="none" strike="noStrike" cap="none">
                <a:solidFill>
                  <a:srgbClr val="FFFFFF"/>
                </a:solidFill>
                <a:latin typeface="Twentieth Century"/>
                <a:ea typeface="Twentieth Century"/>
                <a:cs typeface="Twentieth Century"/>
                <a:sym typeface="Twentieth Century"/>
              </a:rPr>
              <a:t>5</a:t>
            </a:fld>
            <a:endParaRPr sz="1050" b="0" i="0" u="none" strike="noStrike" cap="none">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6" descr="A large white building with a gold statue on top&#10;&#10;Description automatically generated with low confidence"/>
          <p:cNvPicPr preferRelativeResize="0">
            <a:picLocks noGrp="1"/>
          </p:cNvPicPr>
          <p:nvPr>
            <p:ph type="body" idx="1"/>
          </p:nvPr>
        </p:nvPicPr>
        <p:blipFill rotWithShape="1">
          <a:blip r:embed="rId3">
            <a:alphaModFix/>
          </a:blip>
          <a:srcRect/>
          <a:stretch/>
        </p:blipFill>
        <p:spPr>
          <a:xfrm>
            <a:off x="2303330" y="897393"/>
            <a:ext cx="7585339" cy="50632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7"/>
          <p:cNvSpPr txBox="1">
            <a:spLocks noGrp="1"/>
          </p:cNvSpPr>
          <p:nvPr>
            <p:ph type="title"/>
          </p:nvPr>
        </p:nvSpPr>
        <p:spPr>
          <a:xfrm>
            <a:off x="1232452" y="665921"/>
            <a:ext cx="100451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Twentieth Century"/>
              <a:buNone/>
            </a:pPr>
            <a:r>
              <a:rPr lang="en-US" sz="4000"/>
              <a:t>WHAT CAN STORYMAPS DO FOR OUTREACH?</a:t>
            </a:r>
            <a:endParaRPr/>
          </a:p>
        </p:txBody>
      </p:sp>
      <p:sp>
        <p:nvSpPr>
          <p:cNvPr id="321" name="Google Shape;321;p7"/>
          <p:cNvSpPr txBox="1">
            <a:spLocks noGrp="1"/>
          </p:cNvSpPr>
          <p:nvPr>
            <p:ph type="body" idx="1"/>
          </p:nvPr>
        </p:nvSpPr>
        <p:spPr>
          <a:xfrm>
            <a:off x="876395" y="2497211"/>
            <a:ext cx="10757262" cy="3187972"/>
          </a:xfrm>
          <a:prstGeom prst="rect">
            <a:avLst/>
          </a:prstGeom>
          <a:noFill/>
          <a:ln>
            <a:noFill/>
          </a:ln>
        </p:spPr>
        <p:txBody>
          <a:bodyPr spcFirstLastPara="1" wrap="square" lIns="91425" tIns="45700" rIns="91425" bIns="45700" anchor="t" anchorCtr="0">
            <a:normAutofit/>
          </a:bodyPr>
          <a:lstStyle/>
          <a:p>
            <a:pPr marL="228600" lvl="0" indent="-285750" algn="l" rtl="0">
              <a:lnSpc>
                <a:spcPct val="120000"/>
              </a:lnSpc>
              <a:spcBef>
                <a:spcPts val="0"/>
              </a:spcBef>
              <a:spcAft>
                <a:spcPts val="0"/>
              </a:spcAft>
              <a:buClr>
                <a:schemeClr val="accent4"/>
              </a:buClr>
              <a:buSzPts val="4500"/>
              <a:buChar char="•"/>
            </a:pPr>
            <a:r>
              <a:rPr lang="en-US" sz="3600"/>
              <a:t>Connect people to places they may never visit </a:t>
            </a:r>
            <a:endParaRPr/>
          </a:p>
          <a:p>
            <a:pPr marL="228600" lvl="0" indent="-285750" algn="l" rtl="0">
              <a:lnSpc>
                <a:spcPct val="120000"/>
              </a:lnSpc>
              <a:spcBef>
                <a:spcPts val="1000"/>
              </a:spcBef>
              <a:spcAft>
                <a:spcPts val="0"/>
              </a:spcAft>
              <a:buClr>
                <a:schemeClr val="accent4"/>
              </a:buClr>
              <a:buSzPts val="4500"/>
              <a:buChar char="•"/>
            </a:pPr>
            <a:r>
              <a:rPr lang="en-US" sz="3600"/>
              <a:t>Engage different learning styles to maximize retention</a:t>
            </a:r>
            <a:endParaRPr/>
          </a:p>
          <a:p>
            <a:pPr marL="228600" lvl="0" indent="-285750" algn="l" rtl="0">
              <a:lnSpc>
                <a:spcPct val="120000"/>
              </a:lnSpc>
              <a:spcBef>
                <a:spcPts val="1000"/>
              </a:spcBef>
              <a:spcAft>
                <a:spcPts val="0"/>
              </a:spcAft>
              <a:buClr>
                <a:schemeClr val="accent4"/>
              </a:buClr>
              <a:buSzPts val="4500"/>
              <a:buChar char="•"/>
            </a:pPr>
            <a:r>
              <a:rPr lang="en-US" sz="3600"/>
              <a:t>Hammer important topics that your agency is promoting</a:t>
            </a:r>
            <a:endParaRPr/>
          </a:p>
          <a:p>
            <a:pPr marL="228600" lvl="0" indent="-285750" algn="l" rtl="0">
              <a:lnSpc>
                <a:spcPct val="120000"/>
              </a:lnSpc>
              <a:spcBef>
                <a:spcPts val="1000"/>
              </a:spcBef>
              <a:spcAft>
                <a:spcPts val="0"/>
              </a:spcAft>
              <a:buClr>
                <a:schemeClr val="accent4"/>
              </a:buClr>
              <a:buSzPts val="4500"/>
              <a:buChar char="•"/>
            </a:pPr>
            <a:r>
              <a:rPr lang="en-US" sz="3600"/>
              <a:t>Link out to online resources and partner organizations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8"/>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OREGON STATE PARKS CENTENNIAL STORYMAP</a:t>
            </a:r>
            <a:endParaRPr/>
          </a:p>
        </p:txBody>
      </p:sp>
      <p:pic>
        <p:nvPicPr>
          <p:cNvPr id="327" name="Google Shape;327;p8" descr="A picture containing text, outdoor, transport&#10;&#10;Description automatically generated"/>
          <p:cNvPicPr preferRelativeResize="0">
            <a:picLocks noGrp="1"/>
          </p:cNvPicPr>
          <p:nvPr>
            <p:ph type="body" idx="1"/>
          </p:nvPr>
        </p:nvPicPr>
        <p:blipFill rotWithShape="1">
          <a:blip r:embed="rId3">
            <a:alphaModFix/>
          </a:blip>
          <a:srcRect/>
          <a:stretch/>
        </p:blipFill>
        <p:spPr>
          <a:xfrm>
            <a:off x="2466031" y="1850280"/>
            <a:ext cx="6986993" cy="3965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9"/>
          <p:cNvSpPr txBox="1">
            <a:spLocks noGrp="1"/>
          </p:cNvSpPr>
          <p:nvPr>
            <p:ph type="title"/>
          </p:nvPr>
        </p:nvSpPr>
        <p:spPr>
          <a:xfrm>
            <a:off x="981824" y="898257"/>
            <a:ext cx="3616117"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CONNECTING PEOPLE TO PLACE</a:t>
            </a:r>
            <a:endParaRPr/>
          </a:p>
        </p:txBody>
      </p:sp>
      <p:pic>
        <p:nvPicPr>
          <p:cNvPr id="333" name="Google Shape;333;p9" descr="Map&#10;&#10;Description automatically generated"/>
          <p:cNvPicPr preferRelativeResize="0">
            <a:picLocks noGrp="1"/>
          </p:cNvPicPr>
          <p:nvPr>
            <p:ph type="body" idx="1"/>
          </p:nvPr>
        </p:nvPicPr>
        <p:blipFill rotWithShape="1">
          <a:blip r:embed="rId3">
            <a:alphaModFix/>
          </a:blip>
          <a:srcRect/>
          <a:stretch/>
        </p:blipFill>
        <p:spPr>
          <a:xfrm>
            <a:off x="4757530" y="964518"/>
            <a:ext cx="6452646" cy="4928963"/>
          </a:xfrm>
          <a:prstGeom prst="rect">
            <a:avLst/>
          </a:prstGeom>
          <a:noFill/>
          <a:ln>
            <a:noFill/>
          </a:ln>
        </p:spPr>
      </p:pic>
      <p:sp>
        <p:nvSpPr>
          <p:cNvPr id="334" name="Google Shape;334;p9"/>
          <p:cNvSpPr txBox="1"/>
          <p:nvPr/>
        </p:nvSpPr>
        <p:spPr>
          <a:xfrm>
            <a:off x="981825" y="2464904"/>
            <a:ext cx="3616116"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4"/>
              </a:buClr>
              <a:buSzPts val="1800"/>
              <a:buFont typeface="Arial"/>
              <a:buChar char="•"/>
            </a:pPr>
            <a:r>
              <a:rPr lang="en-US" sz="1800" b="0" i="0" u="none" strike="noStrike" cap="none">
                <a:solidFill>
                  <a:schemeClr val="lt1"/>
                </a:solidFill>
                <a:latin typeface="Twentieth Century"/>
                <a:ea typeface="Twentieth Century"/>
                <a:cs typeface="Twentieth Century"/>
                <a:sym typeface="Twentieth Century"/>
              </a:rPr>
              <a:t>Storymaps help people access physical spaces they may have difficulties reaching on their own.</a:t>
            </a:r>
            <a:endParaRPr/>
          </a:p>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Tree>
  </p:cSld>
  <p:clrMapOvr>
    <a:masterClrMapping/>
  </p:clrMapOvr>
</p:sld>
</file>

<file path=ppt/theme/theme1.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2371</Words>
  <Application>Microsoft Office PowerPoint</Application>
  <PresentationFormat>Widescreen</PresentationFormat>
  <Paragraphs>335</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Trebuchet MS</vt:lpstr>
      <vt:lpstr>Aharoni</vt:lpstr>
      <vt:lpstr>Twentieth Century</vt:lpstr>
      <vt:lpstr>Play</vt:lpstr>
      <vt:lpstr>Calibri</vt:lpstr>
      <vt:lpstr>Circuit</vt:lpstr>
      <vt:lpstr>STORY MAPS: A TOOL FOR ENGAGEMENT AND ADVOCACY</vt:lpstr>
      <vt:lpstr>WELCOME!</vt:lpstr>
      <vt:lpstr>WELCOME!</vt:lpstr>
      <vt:lpstr>PRESENTERS</vt:lpstr>
      <vt:lpstr>AUDIENCE &amp; EQUITY</vt:lpstr>
      <vt:lpstr>PowerPoint Presentation</vt:lpstr>
      <vt:lpstr>WHAT CAN STORYMAPS DO FOR OUTREACH?</vt:lpstr>
      <vt:lpstr>OREGON STATE PARKS CENTENNIAL STORYMAP</vt:lpstr>
      <vt:lpstr>CONNECTING PEOPLE TO PLACE</vt:lpstr>
      <vt:lpstr>CONNECTING PEOPLE TO PLACE</vt:lpstr>
      <vt:lpstr>ENGAGING DIFFERENT LEARNERS</vt:lpstr>
      <vt:lpstr>HAMMERING POINTS HOME</vt:lpstr>
      <vt:lpstr>HAMMERING POINTS HOME</vt:lpstr>
      <vt:lpstr>LINKS TO FURTHER LEARNING</vt:lpstr>
      <vt:lpstr>LINKS TO FURTHER LEARNING</vt:lpstr>
      <vt:lpstr>THANK Y’ALL!</vt:lpstr>
      <vt:lpstr>A STORY MAP APPROACH  TO DIGITAL PRESERVATION ADVOCACY</vt:lpstr>
      <vt:lpstr>SESSION OBJECTIVES</vt:lpstr>
      <vt:lpstr>THIS I BELIEVE</vt:lpstr>
      <vt:lpstr>COMMON PUBLIC ARCHIVES CHALLENGES</vt:lpstr>
      <vt:lpstr>LEARNING MAP EXPERIENCE</vt:lpstr>
      <vt:lpstr>Digital government transformation is the ongoing application of modern technology to improve government performance. Governments at all levels are undergoing digital transformation in order to deliver government services and programs more efficiently, transparently, and cost-effectively.   </vt:lpstr>
      <vt:lpstr>PowerPoint Presentation</vt:lpstr>
      <vt:lpstr>WHAT IF …</vt:lpstr>
      <vt:lpstr>WHY A STORY MAP?</vt:lpstr>
      <vt:lpstr>TRUSTED DIGITAL REPOSITORIES  AND ALL THAT GO WITH IT!</vt:lpstr>
      <vt:lpstr>METHODOLOGY </vt:lpstr>
      <vt:lpstr>MAP BASE CAN BE REAL OR FICTIONAL</vt:lpstr>
      <vt:lpstr>VISUAL METAPHOR IS FOCAL POINT</vt:lpstr>
      <vt:lpstr>PowerPoint Presentation</vt:lpstr>
      <vt:lpstr>START WITH OVERALL VISUAL</vt:lpstr>
      <vt:lpstr>WINDS OF CHANGE</vt:lpstr>
      <vt:lpstr>OUR SHARED HISTORY </vt:lpstr>
      <vt:lpstr>OUR RECORDKEEPING FOUNDATIONS</vt:lpstr>
      <vt:lpstr>MASTERING THE CHANGING RAPIDS</vt:lpstr>
      <vt:lpstr>BUSINESS PLANNING OPPORTUNITY</vt:lpstr>
      <vt:lpstr>THANK YOU FOR NAVIGATING THE RAPIDS OF DIGITAL TRANSFORMATION </vt:lpstr>
      <vt:lpstr>STORY MAP EXPLAINS UTAH JURISDICTIONAL BOUNDARIES OVER TIME</vt:lpstr>
      <vt:lpstr>THE PROBLEM</vt:lpstr>
      <vt:lpstr>THE SOLUTION</vt:lpstr>
      <vt:lpstr>WHERE TO FIND HISTORICAL BOUNDARIES</vt:lpstr>
      <vt:lpstr>EXPLAINING THE PROBLEM TO RESEARCHERS</vt:lpstr>
      <vt:lpstr>ELECTRONIC RESOURCES TELL THE STORY</vt:lpstr>
      <vt:lpstr>STORY MAPS AND ADVOCACY</vt:lpstr>
      <vt:lpstr>QUESTIONS &amp; COMMENTS</vt:lpstr>
      <vt:lpstr>STAY CONNECTED &amp; INFORMED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MAPS: A TOOL FOR ENGAGEMENT AND ADVOCACY</dc:title>
  <dc:creator>Rebecca Julson</dc:creator>
  <cp:lastModifiedBy>Rebecca Julson</cp:lastModifiedBy>
  <cp:revision>1</cp:revision>
  <dcterms:created xsi:type="dcterms:W3CDTF">2021-10-01T13:12:53Z</dcterms:created>
  <dcterms:modified xsi:type="dcterms:W3CDTF">2023-02-14T18:30:06Z</dcterms:modified>
</cp:coreProperties>
</file>