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60" r:id="rId5"/>
    <p:sldId id="268" r:id="rId6"/>
    <p:sldId id="263" r:id="rId7"/>
    <p:sldId id="265" r:id="rId8"/>
    <p:sldId id="269" r:id="rId9"/>
    <p:sldId id="274" r:id="rId10"/>
    <p:sldId id="297" r:id="rId11"/>
    <p:sldId id="295" r:id="rId12"/>
    <p:sldId id="303" r:id="rId13"/>
    <p:sldId id="298" r:id="rId14"/>
    <p:sldId id="299" r:id="rId15"/>
    <p:sldId id="302" r:id="rId16"/>
    <p:sldId id="300" r:id="rId17"/>
    <p:sldId id="304" r:id="rId18"/>
    <p:sldId id="278" r:id="rId19"/>
    <p:sldId id="279" r:id="rId20"/>
    <p:sldId id="280" r:id="rId21"/>
    <p:sldId id="281" r:id="rId22"/>
    <p:sldId id="312" r:id="rId23"/>
    <p:sldId id="305" r:id="rId24"/>
    <p:sldId id="283" r:id="rId25"/>
    <p:sldId id="284" r:id="rId26"/>
    <p:sldId id="285" r:id="rId27"/>
    <p:sldId id="286" r:id="rId28"/>
    <p:sldId id="287" r:id="rId29"/>
    <p:sldId id="308" r:id="rId30"/>
    <p:sldId id="306" r:id="rId31"/>
    <p:sldId id="288" r:id="rId32"/>
    <p:sldId id="290" r:id="rId33"/>
    <p:sldId id="289" r:id="rId34"/>
    <p:sldId id="292" r:id="rId35"/>
    <p:sldId id="291" r:id="rId36"/>
    <p:sldId id="309" r:id="rId37"/>
    <p:sldId id="310" r:id="rId38"/>
    <p:sldId id="307" r:id="rId39"/>
    <p:sldId id="293" r:id="rId40"/>
    <p:sldId id="294" r:id="rId41"/>
    <p:sldId id="311" r:id="rId42"/>
    <p:sldId id="266" r:id="rId43"/>
    <p:sldId id="313" r:id="rId44"/>
    <p:sldId id="26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301B9D-D11A-A86B-B1E6-744C544A3C56}" name="Adriane M Hanson" initials="AH" userId="S::ahanson@uga.edu::0ff43f01-e592-43bf-bc4b-ec37b2d646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56962-8BFE-4902-B528-B4C6C584F82F}" v="271" dt="2022-04-11T15:22:52.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86" autoAdjust="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hyperlink" Target="https://www.youtube.com/watch?v=kLd6WFBrwbg&amp;list=PLospvJp0HcS9HJHf1e-rYAuk2KJFt5gV5" TargetMode="External"/><Relationship Id="rId1" Type="http://schemas.openxmlformats.org/officeDocument/2006/relationships/hyperlink" Target="https://www.statearchivists.org/research-resources/resource-center"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www.facebook.com/CouncilOfStateArchivists" TargetMode="External"/><Relationship Id="rId2" Type="http://schemas.openxmlformats.org/officeDocument/2006/relationships/hyperlink" Target="https://www.statearchivists.org/research-resources/resource-center" TargetMode="External"/><Relationship Id="rId1" Type="http://schemas.openxmlformats.org/officeDocument/2006/relationships/hyperlink" Target="https://www.statearchivists.org/home" TargetMode="External"/><Relationship Id="rId4" Type="http://schemas.openxmlformats.org/officeDocument/2006/relationships/hyperlink" Target="https://www.youtube.com/user/StateArchivist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youtube.com/watch?v=kLd6WFBrwbg&amp;list=PLospvJp0HcS9HJHf1e-rYAuk2KJFt5gV5" TargetMode="External"/><Relationship Id="rId1" Type="http://schemas.openxmlformats.org/officeDocument/2006/relationships/hyperlink" Target="https://www.statearchivists.org/research-resources/resource-center"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www.facebook.com/CouncilOfStateArchivists" TargetMode="External"/><Relationship Id="rId2" Type="http://schemas.openxmlformats.org/officeDocument/2006/relationships/hyperlink" Target="https://www.statearchivists.org/research-resources/resource-center" TargetMode="External"/><Relationship Id="rId1" Type="http://schemas.openxmlformats.org/officeDocument/2006/relationships/hyperlink" Target="https://www.statearchivists.org/home" TargetMode="External"/><Relationship Id="rId4" Type="http://schemas.openxmlformats.org/officeDocument/2006/relationships/hyperlink" Target="https://www.youtube.com/user/StateArchivist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07E3A-D73B-4593-AF40-419243E94C86}"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857F6883-8738-48D5-83AE-7D71F1E6BA39}">
      <dgm:prSet/>
      <dgm:spPr/>
      <dgm:t>
        <a:bodyPr/>
        <a:lstStyle/>
        <a:p>
          <a:r>
            <a:rPr lang="en-US" dirty="0"/>
            <a:t>Upcoming SERI </a:t>
          </a:r>
          <a:r>
            <a:rPr lang="en-US" dirty="0">
              <a:latin typeface="Tw Cen MT" panose="020B0602020104020603"/>
            </a:rPr>
            <a:t>webinars</a:t>
          </a:r>
          <a:endParaRPr lang="en-US" dirty="0"/>
        </a:p>
      </dgm:t>
    </dgm:pt>
    <dgm:pt modelId="{4A18F012-9460-4963-BC54-02863F47DB9F}" type="parTrans" cxnId="{A1052244-47EA-4336-A66F-95E5AC3435B3}">
      <dgm:prSet/>
      <dgm:spPr/>
      <dgm:t>
        <a:bodyPr/>
        <a:lstStyle/>
        <a:p>
          <a:endParaRPr lang="en-US"/>
        </a:p>
      </dgm:t>
    </dgm:pt>
    <dgm:pt modelId="{B057E0E9-BE0E-4681-9590-452F72E082B1}" type="sibTrans" cxnId="{A1052244-47EA-4336-A66F-95E5AC3435B3}">
      <dgm:prSet/>
      <dgm:spPr/>
      <dgm:t>
        <a:bodyPr/>
        <a:lstStyle/>
        <a:p>
          <a:endParaRPr lang="en-US"/>
        </a:p>
      </dgm:t>
    </dgm:pt>
    <dgm:pt modelId="{257EEFBC-A209-4EB5-BF31-D44E0CD130D5}">
      <dgm:prSet/>
      <dgm:spPr/>
      <dgm:t>
        <a:bodyPr/>
        <a:lstStyle/>
        <a:p>
          <a:pPr rtl="0"/>
          <a:r>
            <a:rPr lang="en-US" dirty="0">
              <a:latin typeface="Tw Cen MT" panose="020B0602020104020603"/>
            </a:rPr>
            <a:t>May 10</a:t>
          </a:r>
          <a:r>
            <a:rPr lang="en-US" dirty="0"/>
            <a:t> </a:t>
          </a:r>
          <a:r>
            <a:rPr lang="en-US" dirty="0">
              <a:latin typeface="Tw Cen MT" panose="020B0602020104020603"/>
            </a:rPr>
            <a:t>(3 PM EST):</a:t>
          </a:r>
          <a:r>
            <a:rPr lang="en-US" dirty="0"/>
            <a:t> </a:t>
          </a:r>
          <a:r>
            <a:rPr lang="en-US" b="0" dirty="0">
              <a:latin typeface="Tw Cen MT" panose="020B0602020104020603"/>
            </a:rPr>
            <a:t>Are you </a:t>
          </a:r>
          <a:r>
            <a:rPr lang="en-US" b="0" dirty="0" err="1">
              <a:latin typeface="Tw Cen MT" panose="020B0602020104020603"/>
            </a:rPr>
            <a:t>PREPAREd</a:t>
          </a:r>
          <a:r>
            <a:rPr lang="en-US" b="0" dirty="0">
              <a:latin typeface="Tw Cen MT" panose="020B0602020104020603"/>
            </a:rPr>
            <a:t>? Insights from Phase 2 of the PREPARE Project</a:t>
          </a:r>
          <a:endParaRPr lang="en-US" b="0" dirty="0"/>
        </a:p>
      </dgm:t>
    </dgm:pt>
    <dgm:pt modelId="{0F9D03E0-E4D4-44BD-AD5D-4802FD4E9EB2}" type="parTrans" cxnId="{2D38281D-9D42-4272-AA59-CE2341856E9E}">
      <dgm:prSet/>
      <dgm:spPr/>
      <dgm:t>
        <a:bodyPr/>
        <a:lstStyle/>
        <a:p>
          <a:endParaRPr lang="en-US"/>
        </a:p>
      </dgm:t>
    </dgm:pt>
    <dgm:pt modelId="{74A7661E-6155-464A-9320-A1C739331E76}" type="sibTrans" cxnId="{2D38281D-9D42-4272-AA59-CE2341856E9E}">
      <dgm:prSet/>
      <dgm:spPr/>
      <dgm:t>
        <a:bodyPr/>
        <a:lstStyle/>
        <a:p>
          <a:endParaRPr lang="en-US"/>
        </a:p>
      </dgm:t>
    </dgm:pt>
    <dgm:pt modelId="{2AFC48FB-1825-43CB-B5A2-DA74AE98A0A9}">
      <dgm:prSet/>
      <dgm:spPr/>
      <dgm:t>
        <a:bodyPr/>
        <a:lstStyle/>
        <a:p>
          <a:r>
            <a:rPr lang="en-US" dirty="0" err="1"/>
            <a:t>CoSA’s</a:t>
          </a:r>
          <a:r>
            <a:rPr lang="en-US" dirty="0"/>
            <a:t> Online Resources</a:t>
          </a:r>
        </a:p>
      </dgm:t>
    </dgm:pt>
    <dgm:pt modelId="{DBF5D0E3-1058-49D1-AD6F-47E0C9A7C48C}" type="parTrans" cxnId="{C8578142-653E-4D5F-8879-F5EF3513B1F5}">
      <dgm:prSet/>
      <dgm:spPr/>
      <dgm:t>
        <a:bodyPr/>
        <a:lstStyle/>
        <a:p>
          <a:endParaRPr lang="en-US"/>
        </a:p>
      </dgm:t>
    </dgm:pt>
    <dgm:pt modelId="{BB2AD823-332F-4B64-A6C0-76973BC61771}" type="sibTrans" cxnId="{C8578142-653E-4D5F-8879-F5EF3513B1F5}">
      <dgm:prSet/>
      <dgm:spPr/>
      <dgm:t>
        <a:bodyPr/>
        <a:lstStyle/>
        <a:p>
          <a:endParaRPr lang="en-US"/>
        </a:p>
      </dgm:t>
    </dgm:pt>
    <dgm:pt modelId="{60DD19EF-7CD0-4A1E-B0D6-BA212E2A5954}">
      <dgm:prSet/>
      <dgm:spPr/>
      <dgm:t>
        <a:bodyPr/>
        <a:lstStyle/>
        <a:p>
          <a:r>
            <a:rPr lang="en-US" b="0" dirty="0">
              <a:solidFill>
                <a:schemeClr val="tx2">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Resource Center</a:t>
          </a:r>
          <a:endParaRPr lang="en-US" b="0" dirty="0">
            <a:solidFill>
              <a:schemeClr val="tx2">
                <a:lumMod val="75000"/>
              </a:schemeClr>
            </a:solidFill>
          </a:endParaRPr>
        </a:p>
      </dgm:t>
    </dgm:pt>
    <dgm:pt modelId="{8AF685D5-643E-4C49-91E4-9494D8992388}" type="parTrans" cxnId="{DFE8E9FA-50C0-4523-BDE5-8A18AF5C6DDF}">
      <dgm:prSet/>
      <dgm:spPr/>
      <dgm:t>
        <a:bodyPr/>
        <a:lstStyle/>
        <a:p>
          <a:endParaRPr lang="en-US"/>
        </a:p>
      </dgm:t>
    </dgm:pt>
    <dgm:pt modelId="{3C9BFEA4-A47D-4099-B3C0-E5855810D3A5}" type="sibTrans" cxnId="{DFE8E9FA-50C0-4523-BDE5-8A18AF5C6DDF}">
      <dgm:prSet/>
      <dgm:spPr/>
      <dgm:t>
        <a:bodyPr/>
        <a:lstStyle/>
        <a:p>
          <a:endParaRPr lang="en-US"/>
        </a:p>
      </dgm:t>
    </dgm:pt>
    <dgm:pt modelId="{0B0D7A29-D58F-4578-8E68-3D7D4A65A34D}">
      <dgm:prSet/>
      <dgm:spPr/>
      <dgm:t>
        <a:bodyPr/>
        <a:lstStyle/>
        <a:p>
          <a:r>
            <a:rPr lang="en-US" b="0" dirty="0">
              <a:solidFill>
                <a:schemeClr val="tx2">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SERI webinar recordings on YouTube</a:t>
          </a:r>
          <a:endParaRPr lang="en-US" b="0" dirty="0">
            <a:solidFill>
              <a:schemeClr val="tx2">
                <a:lumMod val="75000"/>
              </a:schemeClr>
            </a:solidFill>
          </a:endParaRPr>
        </a:p>
      </dgm:t>
    </dgm:pt>
    <dgm:pt modelId="{C7D8D1DF-51AF-4668-B0B4-58489AF96E26}" type="parTrans" cxnId="{1562338D-A0D9-4CC4-966D-2276F662EAEE}">
      <dgm:prSet/>
      <dgm:spPr/>
      <dgm:t>
        <a:bodyPr/>
        <a:lstStyle/>
        <a:p>
          <a:endParaRPr lang="en-US"/>
        </a:p>
      </dgm:t>
    </dgm:pt>
    <dgm:pt modelId="{C8CC5669-5A1F-4B18-8CD2-B5BD76503F8C}" type="sibTrans" cxnId="{1562338D-A0D9-4CC4-966D-2276F662EAEE}">
      <dgm:prSet/>
      <dgm:spPr/>
      <dgm:t>
        <a:bodyPr/>
        <a:lstStyle/>
        <a:p>
          <a:endParaRPr lang="en-US"/>
        </a:p>
      </dgm:t>
    </dgm:pt>
    <dgm:pt modelId="{94A229E8-DBE4-44C3-92D7-2B5CD949F729}">
      <dgm:prSet/>
      <dgm:spPr/>
      <dgm:t>
        <a:bodyPr/>
        <a:lstStyle/>
        <a:p>
          <a:r>
            <a:rPr lang="en-US" dirty="0"/>
            <a:t>Upcoming CFP Deadlines</a:t>
          </a:r>
        </a:p>
      </dgm:t>
    </dgm:pt>
    <dgm:pt modelId="{B4333E90-DB56-40EE-A1F6-D058CC8CC767}" type="parTrans" cxnId="{AC46FE10-D3C9-48EB-9AB0-C1E56E918E5D}">
      <dgm:prSet/>
      <dgm:spPr/>
      <dgm:t>
        <a:bodyPr/>
        <a:lstStyle/>
        <a:p>
          <a:endParaRPr lang="en-US"/>
        </a:p>
      </dgm:t>
    </dgm:pt>
    <dgm:pt modelId="{45F002F8-339B-4B90-924C-1022C9898D81}" type="sibTrans" cxnId="{AC46FE10-D3C9-48EB-9AB0-C1E56E918E5D}">
      <dgm:prSet/>
      <dgm:spPr/>
      <dgm:t>
        <a:bodyPr/>
        <a:lstStyle/>
        <a:p>
          <a:endParaRPr lang="en-US"/>
        </a:p>
      </dgm:t>
    </dgm:pt>
    <dgm:pt modelId="{721FB5FA-2D2A-4870-B7C6-BFB74617E711}">
      <dgm:prSet/>
      <dgm:spPr/>
      <dgm:t>
        <a:bodyPr/>
        <a:lstStyle/>
        <a:p>
          <a:pPr rtl="0"/>
          <a:r>
            <a:rPr lang="en-US" dirty="0"/>
            <a:t>April </a:t>
          </a:r>
          <a:r>
            <a:rPr lang="en-US" dirty="0">
              <a:latin typeface="Tw Cen MT" panose="020B0602020104020603"/>
            </a:rPr>
            <a:t>25: </a:t>
          </a:r>
          <a:r>
            <a:rPr lang="en-US" dirty="0" err="1">
              <a:latin typeface="Tw Cen MT" panose="020B0602020104020603"/>
            </a:rPr>
            <a:t>DigiPRES</a:t>
          </a:r>
          <a:r>
            <a:rPr lang="en-US" dirty="0">
              <a:latin typeface="Tw Cen MT" panose="020B0602020104020603"/>
            </a:rPr>
            <a:t> (October 12-13, Baltimore, MD)</a:t>
          </a:r>
        </a:p>
      </dgm:t>
    </dgm:pt>
    <dgm:pt modelId="{38FF851B-9A5E-4A11-AD2C-F6C89B21047D}" type="parTrans" cxnId="{49A09EEB-A8C9-4699-9D39-AB6CD7D6FD14}">
      <dgm:prSet/>
      <dgm:spPr/>
    </dgm:pt>
    <dgm:pt modelId="{EA9A301C-FB92-43BF-82B3-0DC3BE3F85DA}" type="sibTrans" cxnId="{49A09EEB-A8C9-4699-9D39-AB6CD7D6FD14}">
      <dgm:prSet/>
      <dgm:spPr/>
    </dgm:pt>
    <dgm:pt modelId="{2BDE6408-C81F-4B24-A69C-75CC11C34EBC}">
      <dgm:prSet/>
      <dgm:spPr/>
      <dgm:t>
        <a:bodyPr/>
        <a:lstStyle/>
        <a:p>
          <a:r>
            <a:rPr lang="en-US" b="0" dirty="0">
              <a:solidFill>
                <a:schemeClr val="tx2">
                  <a:lumMod val="75000"/>
                </a:schemeClr>
              </a:solidFill>
            </a:rPr>
            <a:t>Digital preservation videos on YouTube</a:t>
          </a:r>
        </a:p>
      </dgm:t>
    </dgm:pt>
    <dgm:pt modelId="{A88BFEC6-A377-46C1-9AC6-5A151A493AE3}" type="parTrans" cxnId="{3243762F-2831-4D23-9F0A-DD1180EDA93F}">
      <dgm:prSet/>
      <dgm:spPr/>
    </dgm:pt>
    <dgm:pt modelId="{E0899217-A4A7-4C0D-B46E-FE4B32564438}" type="sibTrans" cxnId="{3243762F-2831-4D23-9F0A-DD1180EDA93F}">
      <dgm:prSet/>
      <dgm:spPr/>
    </dgm:pt>
    <dgm:pt modelId="{594CEE44-A3ED-45BA-BBF5-17D2D13592B4}">
      <dgm:prSet phldr="0"/>
      <dgm:spPr/>
      <dgm:t>
        <a:bodyPr/>
        <a:lstStyle/>
        <a:p>
          <a:r>
            <a:rPr lang="en-US" dirty="0">
              <a:latin typeface="Tw Cen MT" panose="020B0602020104020603"/>
            </a:rPr>
            <a:t>April </a:t>
          </a:r>
          <a:r>
            <a:rPr lang="en-US" dirty="0"/>
            <a:t>29: Best Practices Exchange (September 26-28, Nashville, TN)</a:t>
          </a:r>
        </a:p>
      </dgm:t>
    </dgm:pt>
    <dgm:pt modelId="{42A3D760-0DEB-4CA8-BDB0-9911C1F0D23A}" type="parTrans" cxnId="{70981E0C-BDF0-4F51-B809-7CB26C78235D}">
      <dgm:prSet/>
      <dgm:spPr/>
    </dgm:pt>
    <dgm:pt modelId="{7AB9861A-C08B-45D6-9B37-7C5F59CDF654}" type="sibTrans" cxnId="{70981E0C-BDF0-4F51-B809-7CB26C78235D}">
      <dgm:prSet/>
      <dgm:spPr/>
    </dgm:pt>
    <dgm:pt modelId="{D62484FF-1763-485E-821A-7621DC1435B7}" type="pres">
      <dgm:prSet presAssocID="{94807E3A-D73B-4593-AF40-419243E94C86}" presName="linear" presStyleCnt="0">
        <dgm:presLayoutVars>
          <dgm:dir/>
          <dgm:animLvl val="lvl"/>
          <dgm:resizeHandles val="exact"/>
        </dgm:presLayoutVars>
      </dgm:prSet>
      <dgm:spPr/>
    </dgm:pt>
    <dgm:pt modelId="{21085C3B-2DBF-492B-B90A-03248F026A5A}" type="pres">
      <dgm:prSet presAssocID="{857F6883-8738-48D5-83AE-7D71F1E6BA39}" presName="parentLin" presStyleCnt="0"/>
      <dgm:spPr/>
    </dgm:pt>
    <dgm:pt modelId="{B43B4B7C-D4C0-4F3F-B9C8-EDF18DF6BE72}" type="pres">
      <dgm:prSet presAssocID="{857F6883-8738-48D5-83AE-7D71F1E6BA39}" presName="parentLeftMargin" presStyleLbl="node1" presStyleIdx="0" presStyleCnt="3"/>
      <dgm:spPr/>
    </dgm:pt>
    <dgm:pt modelId="{78041505-52A6-4DCA-A8AF-7EA1E1CF5CDA}" type="pres">
      <dgm:prSet presAssocID="{857F6883-8738-48D5-83AE-7D71F1E6BA39}" presName="parentText" presStyleLbl="node1" presStyleIdx="0" presStyleCnt="3">
        <dgm:presLayoutVars>
          <dgm:chMax val="0"/>
          <dgm:bulletEnabled val="1"/>
        </dgm:presLayoutVars>
      </dgm:prSet>
      <dgm:spPr/>
    </dgm:pt>
    <dgm:pt modelId="{D853D40F-06C5-454B-9D4C-B518743C0EC2}" type="pres">
      <dgm:prSet presAssocID="{857F6883-8738-48D5-83AE-7D71F1E6BA39}" presName="negativeSpace" presStyleCnt="0"/>
      <dgm:spPr/>
    </dgm:pt>
    <dgm:pt modelId="{3DA63EC1-6881-43AB-A263-4EAF0F6FE8A5}" type="pres">
      <dgm:prSet presAssocID="{857F6883-8738-48D5-83AE-7D71F1E6BA39}" presName="childText" presStyleLbl="conFgAcc1" presStyleIdx="0" presStyleCnt="3">
        <dgm:presLayoutVars>
          <dgm:bulletEnabled val="1"/>
        </dgm:presLayoutVars>
      </dgm:prSet>
      <dgm:spPr/>
    </dgm:pt>
    <dgm:pt modelId="{F8817E8C-023D-4E63-A097-213F3731D02D}" type="pres">
      <dgm:prSet presAssocID="{B057E0E9-BE0E-4681-9590-452F72E082B1}" presName="spaceBetweenRectangles" presStyleCnt="0"/>
      <dgm:spPr/>
    </dgm:pt>
    <dgm:pt modelId="{9C98081F-DDD3-4A90-A427-FCC5F2BED601}" type="pres">
      <dgm:prSet presAssocID="{2AFC48FB-1825-43CB-B5A2-DA74AE98A0A9}" presName="parentLin" presStyleCnt="0"/>
      <dgm:spPr/>
    </dgm:pt>
    <dgm:pt modelId="{AA25D088-9A51-4B21-93D2-AE9638DB010C}" type="pres">
      <dgm:prSet presAssocID="{2AFC48FB-1825-43CB-B5A2-DA74AE98A0A9}" presName="parentLeftMargin" presStyleLbl="node1" presStyleIdx="0" presStyleCnt="3"/>
      <dgm:spPr/>
    </dgm:pt>
    <dgm:pt modelId="{5A8D9BFD-1F75-4ED6-AE62-004134AE8D6C}" type="pres">
      <dgm:prSet presAssocID="{2AFC48FB-1825-43CB-B5A2-DA74AE98A0A9}" presName="parentText" presStyleLbl="node1" presStyleIdx="1" presStyleCnt="3">
        <dgm:presLayoutVars>
          <dgm:chMax val="0"/>
          <dgm:bulletEnabled val="1"/>
        </dgm:presLayoutVars>
      </dgm:prSet>
      <dgm:spPr/>
    </dgm:pt>
    <dgm:pt modelId="{CE3B1066-A3D8-4309-B047-91F1B8CFB357}" type="pres">
      <dgm:prSet presAssocID="{2AFC48FB-1825-43CB-B5A2-DA74AE98A0A9}" presName="negativeSpace" presStyleCnt="0"/>
      <dgm:spPr/>
    </dgm:pt>
    <dgm:pt modelId="{272F50E7-90A4-4E34-A5A5-EC76D6178786}" type="pres">
      <dgm:prSet presAssocID="{2AFC48FB-1825-43CB-B5A2-DA74AE98A0A9}" presName="childText" presStyleLbl="conFgAcc1" presStyleIdx="1" presStyleCnt="3">
        <dgm:presLayoutVars>
          <dgm:bulletEnabled val="1"/>
        </dgm:presLayoutVars>
      </dgm:prSet>
      <dgm:spPr/>
    </dgm:pt>
    <dgm:pt modelId="{031773D0-3535-4798-A9C8-27252ED9ADF1}" type="pres">
      <dgm:prSet presAssocID="{BB2AD823-332F-4B64-A6C0-76973BC61771}" presName="spaceBetweenRectangles" presStyleCnt="0"/>
      <dgm:spPr/>
    </dgm:pt>
    <dgm:pt modelId="{950F11BD-DD10-47F1-8ABC-F2A784A1F2D3}" type="pres">
      <dgm:prSet presAssocID="{94A229E8-DBE4-44C3-92D7-2B5CD949F729}" presName="parentLin" presStyleCnt="0"/>
      <dgm:spPr/>
    </dgm:pt>
    <dgm:pt modelId="{CD79BF75-D508-4742-8A57-1F125BB45AE4}" type="pres">
      <dgm:prSet presAssocID="{94A229E8-DBE4-44C3-92D7-2B5CD949F729}" presName="parentLeftMargin" presStyleLbl="node1" presStyleIdx="1" presStyleCnt="3"/>
      <dgm:spPr/>
    </dgm:pt>
    <dgm:pt modelId="{86C3ED4A-3BCF-4D4A-AAEA-30029353CC3D}" type="pres">
      <dgm:prSet presAssocID="{94A229E8-DBE4-44C3-92D7-2B5CD949F729}" presName="parentText" presStyleLbl="node1" presStyleIdx="2" presStyleCnt="3">
        <dgm:presLayoutVars>
          <dgm:chMax val="0"/>
          <dgm:bulletEnabled val="1"/>
        </dgm:presLayoutVars>
      </dgm:prSet>
      <dgm:spPr/>
    </dgm:pt>
    <dgm:pt modelId="{965E32C2-4E83-426C-9290-B154E2ADB8A1}" type="pres">
      <dgm:prSet presAssocID="{94A229E8-DBE4-44C3-92D7-2B5CD949F729}" presName="negativeSpace" presStyleCnt="0"/>
      <dgm:spPr/>
    </dgm:pt>
    <dgm:pt modelId="{0DCC653C-5C27-4FC4-B8CF-AE011B9FA445}" type="pres">
      <dgm:prSet presAssocID="{94A229E8-DBE4-44C3-92D7-2B5CD949F729}" presName="childText" presStyleLbl="conFgAcc1" presStyleIdx="2" presStyleCnt="3">
        <dgm:presLayoutVars>
          <dgm:bulletEnabled val="1"/>
        </dgm:presLayoutVars>
      </dgm:prSet>
      <dgm:spPr/>
    </dgm:pt>
  </dgm:ptLst>
  <dgm:cxnLst>
    <dgm:cxn modelId="{6EB54102-D7AB-44CC-8C70-EC02F1E2BF41}" type="presOf" srcId="{257EEFBC-A209-4EB5-BF31-D44E0CD130D5}" destId="{3DA63EC1-6881-43AB-A263-4EAF0F6FE8A5}" srcOrd="0" destOrd="0" presId="urn:microsoft.com/office/officeart/2005/8/layout/list1"/>
    <dgm:cxn modelId="{E9E72C06-01FC-4204-AE11-E0027C1F8187}" type="presOf" srcId="{2AFC48FB-1825-43CB-B5A2-DA74AE98A0A9}" destId="{5A8D9BFD-1F75-4ED6-AE62-004134AE8D6C}" srcOrd="1" destOrd="0" presId="urn:microsoft.com/office/officeart/2005/8/layout/list1"/>
    <dgm:cxn modelId="{70981E0C-BDF0-4F51-B809-7CB26C78235D}" srcId="{94A229E8-DBE4-44C3-92D7-2B5CD949F729}" destId="{594CEE44-A3ED-45BA-BBF5-17D2D13592B4}" srcOrd="1" destOrd="0" parTransId="{42A3D760-0DEB-4CA8-BDB0-9911C1F0D23A}" sibTransId="{7AB9861A-C08B-45D6-9B37-7C5F59CDF654}"/>
    <dgm:cxn modelId="{AC46FE10-D3C9-48EB-9AB0-C1E56E918E5D}" srcId="{94807E3A-D73B-4593-AF40-419243E94C86}" destId="{94A229E8-DBE4-44C3-92D7-2B5CD949F729}" srcOrd="2" destOrd="0" parTransId="{B4333E90-DB56-40EE-A1F6-D058CC8CC767}" sibTransId="{45F002F8-339B-4B90-924C-1022C9898D81}"/>
    <dgm:cxn modelId="{57336816-0964-4EBA-8DC6-8DF4ED289F04}" type="presOf" srcId="{721FB5FA-2D2A-4870-B7C6-BFB74617E711}" destId="{0DCC653C-5C27-4FC4-B8CF-AE011B9FA445}" srcOrd="0" destOrd="0" presId="urn:microsoft.com/office/officeart/2005/8/layout/list1"/>
    <dgm:cxn modelId="{2D38281D-9D42-4272-AA59-CE2341856E9E}" srcId="{857F6883-8738-48D5-83AE-7D71F1E6BA39}" destId="{257EEFBC-A209-4EB5-BF31-D44E0CD130D5}" srcOrd="0" destOrd="0" parTransId="{0F9D03E0-E4D4-44BD-AD5D-4802FD4E9EB2}" sibTransId="{74A7661E-6155-464A-9320-A1C739331E76}"/>
    <dgm:cxn modelId="{23C5D326-B177-4B90-AB3B-8B6A4A5BEBE9}" type="presOf" srcId="{94807E3A-D73B-4593-AF40-419243E94C86}" destId="{D62484FF-1763-485E-821A-7621DC1435B7}" srcOrd="0" destOrd="0" presId="urn:microsoft.com/office/officeart/2005/8/layout/list1"/>
    <dgm:cxn modelId="{191E9727-0E1B-45CD-BD97-29D183445362}" type="presOf" srcId="{2BDE6408-C81F-4B24-A69C-75CC11C34EBC}" destId="{272F50E7-90A4-4E34-A5A5-EC76D6178786}" srcOrd="0" destOrd="1" presId="urn:microsoft.com/office/officeart/2005/8/layout/list1"/>
    <dgm:cxn modelId="{3243762F-2831-4D23-9F0A-DD1180EDA93F}" srcId="{2AFC48FB-1825-43CB-B5A2-DA74AE98A0A9}" destId="{2BDE6408-C81F-4B24-A69C-75CC11C34EBC}" srcOrd="1" destOrd="0" parTransId="{A88BFEC6-A377-46C1-9AC6-5A151A493AE3}" sibTransId="{E0899217-A4A7-4C0D-B46E-FE4B32564438}"/>
    <dgm:cxn modelId="{CA6EBF35-03C0-4948-9502-1379B5368C4D}" type="presOf" srcId="{594CEE44-A3ED-45BA-BBF5-17D2D13592B4}" destId="{0DCC653C-5C27-4FC4-B8CF-AE011B9FA445}" srcOrd="0" destOrd="1" presId="urn:microsoft.com/office/officeart/2005/8/layout/list1"/>
    <dgm:cxn modelId="{C8578142-653E-4D5F-8879-F5EF3513B1F5}" srcId="{94807E3A-D73B-4593-AF40-419243E94C86}" destId="{2AFC48FB-1825-43CB-B5A2-DA74AE98A0A9}" srcOrd="1" destOrd="0" parTransId="{DBF5D0E3-1058-49D1-AD6F-47E0C9A7C48C}" sibTransId="{BB2AD823-332F-4B64-A6C0-76973BC61771}"/>
    <dgm:cxn modelId="{A1052244-47EA-4336-A66F-95E5AC3435B3}" srcId="{94807E3A-D73B-4593-AF40-419243E94C86}" destId="{857F6883-8738-48D5-83AE-7D71F1E6BA39}" srcOrd="0" destOrd="0" parTransId="{4A18F012-9460-4963-BC54-02863F47DB9F}" sibTransId="{B057E0E9-BE0E-4681-9590-452F72E082B1}"/>
    <dgm:cxn modelId="{12E32A44-2DE1-41D8-B094-03749E087497}" type="presOf" srcId="{94A229E8-DBE4-44C3-92D7-2B5CD949F729}" destId="{CD79BF75-D508-4742-8A57-1F125BB45AE4}" srcOrd="0" destOrd="0" presId="urn:microsoft.com/office/officeart/2005/8/layout/list1"/>
    <dgm:cxn modelId="{EFF76478-A295-4C8F-8809-DAC8BA723E6A}" type="presOf" srcId="{60DD19EF-7CD0-4A1E-B0D6-BA212E2A5954}" destId="{272F50E7-90A4-4E34-A5A5-EC76D6178786}" srcOrd="0" destOrd="0" presId="urn:microsoft.com/office/officeart/2005/8/layout/list1"/>
    <dgm:cxn modelId="{1562338D-A0D9-4CC4-966D-2276F662EAEE}" srcId="{2AFC48FB-1825-43CB-B5A2-DA74AE98A0A9}" destId="{0B0D7A29-D58F-4578-8E68-3D7D4A65A34D}" srcOrd="2" destOrd="0" parTransId="{C7D8D1DF-51AF-4668-B0B4-58489AF96E26}" sibTransId="{C8CC5669-5A1F-4B18-8CD2-B5BD76503F8C}"/>
    <dgm:cxn modelId="{92A21A9F-F939-43A1-86A7-3397F6DD6661}" type="presOf" srcId="{2AFC48FB-1825-43CB-B5A2-DA74AE98A0A9}" destId="{AA25D088-9A51-4B21-93D2-AE9638DB010C}" srcOrd="0" destOrd="0" presId="urn:microsoft.com/office/officeart/2005/8/layout/list1"/>
    <dgm:cxn modelId="{B3CC45A9-151D-4350-B36B-9D673B6AA1E2}" type="presOf" srcId="{857F6883-8738-48D5-83AE-7D71F1E6BA39}" destId="{B43B4B7C-D4C0-4F3F-B9C8-EDF18DF6BE72}" srcOrd="0" destOrd="0" presId="urn:microsoft.com/office/officeart/2005/8/layout/list1"/>
    <dgm:cxn modelId="{2633E5B5-9C74-4D39-9C44-17F07BA0F558}" type="presOf" srcId="{857F6883-8738-48D5-83AE-7D71F1E6BA39}" destId="{78041505-52A6-4DCA-A8AF-7EA1E1CF5CDA}" srcOrd="1" destOrd="0" presId="urn:microsoft.com/office/officeart/2005/8/layout/list1"/>
    <dgm:cxn modelId="{7C7766B7-6E50-4B63-94F6-FAD9E4AA9721}" type="presOf" srcId="{94A229E8-DBE4-44C3-92D7-2B5CD949F729}" destId="{86C3ED4A-3BCF-4D4A-AAEA-30029353CC3D}" srcOrd="1" destOrd="0" presId="urn:microsoft.com/office/officeart/2005/8/layout/list1"/>
    <dgm:cxn modelId="{49A09EEB-A8C9-4699-9D39-AB6CD7D6FD14}" srcId="{94A229E8-DBE4-44C3-92D7-2B5CD949F729}" destId="{721FB5FA-2D2A-4870-B7C6-BFB74617E711}" srcOrd="0" destOrd="0" parTransId="{38FF851B-9A5E-4A11-AD2C-F6C89B21047D}" sibTransId="{EA9A301C-FB92-43BF-82B3-0DC3BE3F85DA}"/>
    <dgm:cxn modelId="{DFE8E9FA-50C0-4523-BDE5-8A18AF5C6DDF}" srcId="{2AFC48FB-1825-43CB-B5A2-DA74AE98A0A9}" destId="{60DD19EF-7CD0-4A1E-B0D6-BA212E2A5954}" srcOrd="0" destOrd="0" parTransId="{8AF685D5-643E-4C49-91E4-9494D8992388}" sibTransId="{3C9BFEA4-A47D-4099-B3C0-E5855810D3A5}"/>
    <dgm:cxn modelId="{60BAA6FC-6F2D-405D-92D4-EB15B2C106E1}" type="presOf" srcId="{0B0D7A29-D58F-4578-8E68-3D7D4A65A34D}" destId="{272F50E7-90A4-4E34-A5A5-EC76D6178786}" srcOrd="0" destOrd="2" presId="urn:microsoft.com/office/officeart/2005/8/layout/list1"/>
    <dgm:cxn modelId="{725BA83A-7E33-4D2D-8D9A-54E47BE20B8E}" type="presParOf" srcId="{D62484FF-1763-485E-821A-7621DC1435B7}" destId="{21085C3B-2DBF-492B-B90A-03248F026A5A}" srcOrd="0" destOrd="0" presId="urn:microsoft.com/office/officeart/2005/8/layout/list1"/>
    <dgm:cxn modelId="{3C4BD4BE-82F3-450C-984B-123AFDEBF38E}" type="presParOf" srcId="{21085C3B-2DBF-492B-B90A-03248F026A5A}" destId="{B43B4B7C-D4C0-4F3F-B9C8-EDF18DF6BE72}" srcOrd="0" destOrd="0" presId="urn:microsoft.com/office/officeart/2005/8/layout/list1"/>
    <dgm:cxn modelId="{9FEE794D-571F-4250-9483-95C8235A5A85}" type="presParOf" srcId="{21085C3B-2DBF-492B-B90A-03248F026A5A}" destId="{78041505-52A6-4DCA-A8AF-7EA1E1CF5CDA}" srcOrd="1" destOrd="0" presId="urn:microsoft.com/office/officeart/2005/8/layout/list1"/>
    <dgm:cxn modelId="{06EB17C0-ED69-4A90-9FEB-E6393F11C277}" type="presParOf" srcId="{D62484FF-1763-485E-821A-7621DC1435B7}" destId="{D853D40F-06C5-454B-9D4C-B518743C0EC2}" srcOrd="1" destOrd="0" presId="urn:microsoft.com/office/officeart/2005/8/layout/list1"/>
    <dgm:cxn modelId="{A00FAD8F-C747-411C-8F71-630936135F27}" type="presParOf" srcId="{D62484FF-1763-485E-821A-7621DC1435B7}" destId="{3DA63EC1-6881-43AB-A263-4EAF0F6FE8A5}" srcOrd="2" destOrd="0" presId="urn:microsoft.com/office/officeart/2005/8/layout/list1"/>
    <dgm:cxn modelId="{3079A2E1-4D9F-4F16-A29B-0941F0CCCAAE}" type="presParOf" srcId="{D62484FF-1763-485E-821A-7621DC1435B7}" destId="{F8817E8C-023D-4E63-A097-213F3731D02D}" srcOrd="3" destOrd="0" presId="urn:microsoft.com/office/officeart/2005/8/layout/list1"/>
    <dgm:cxn modelId="{88DC3415-B9D0-4B8E-935F-72AF266ED704}" type="presParOf" srcId="{D62484FF-1763-485E-821A-7621DC1435B7}" destId="{9C98081F-DDD3-4A90-A427-FCC5F2BED601}" srcOrd="4" destOrd="0" presId="urn:microsoft.com/office/officeart/2005/8/layout/list1"/>
    <dgm:cxn modelId="{A8030AD3-68DE-45FB-9327-0B81AE8184F6}" type="presParOf" srcId="{9C98081F-DDD3-4A90-A427-FCC5F2BED601}" destId="{AA25D088-9A51-4B21-93D2-AE9638DB010C}" srcOrd="0" destOrd="0" presId="urn:microsoft.com/office/officeart/2005/8/layout/list1"/>
    <dgm:cxn modelId="{7238B84A-D8F8-4F07-BA77-660245FCB040}" type="presParOf" srcId="{9C98081F-DDD3-4A90-A427-FCC5F2BED601}" destId="{5A8D9BFD-1F75-4ED6-AE62-004134AE8D6C}" srcOrd="1" destOrd="0" presId="urn:microsoft.com/office/officeart/2005/8/layout/list1"/>
    <dgm:cxn modelId="{DC74586E-5BF0-4E3A-A1EF-6BF30EF655D9}" type="presParOf" srcId="{D62484FF-1763-485E-821A-7621DC1435B7}" destId="{CE3B1066-A3D8-4309-B047-91F1B8CFB357}" srcOrd="5" destOrd="0" presId="urn:microsoft.com/office/officeart/2005/8/layout/list1"/>
    <dgm:cxn modelId="{34B7E33E-A48F-411B-85B7-FF3D2356623A}" type="presParOf" srcId="{D62484FF-1763-485E-821A-7621DC1435B7}" destId="{272F50E7-90A4-4E34-A5A5-EC76D6178786}" srcOrd="6" destOrd="0" presId="urn:microsoft.com/office/officeart/2005/8/layout/list1"/>
    <dgm:cxn modelId="{10FCE803-C7A9-42A8-99A6-ED7F3F65B870}" type="presParOf" srcId="{D62484FF-1763-485E-821A-7621DC1435B7}" destId="{031773D0-3535-4798-A9C8-27252ED9ADF1}" srcOrd="7" destOrd="0" presId="urn:microsoft.com/office/officeart/2005/8/layout/list1"/>
    <dgm:cxn modelId="{B477CC57-498E-4996-8245-017400402573}" type="presParOf" srcId="{D62484FF-1763-485E-821A-7621DC1435B7}" destId="{950F11BD-DD10-47F1-8ABC-F2A784A1F2D3}" srcOrd="8" destOrd="0" presId="urn:microsoft.com/office/officeart/2005/8/layout/list1"/>
    <dgm:cxn modelId="{B37D1B1A-5487-4282-8F84-1158FB93FA06}" type="presParOf" srcId="{950F11BD-DD10-47F1-8ABC-F2A784A1F2D3}" destId="{CD79BF75-D508-4742-8A57-1F125BB45AE4}" srcOrd="0" destOrd="0" presId="urn:microsoft.com/office/officeart/2005/8/layout/list1"/>
    <dgm:cxn modelId="{FAAB510D-7672-4558-9281-25B8E073AD2E}" type="presParOf" srcId="{950F11BD-DD10-47F1-8ABC-F2A784A1F2D3}" destId="{86C3ED4A-3BCF-4D4A-AAEA-30029353CC3D}" srcOrd="1" destOrd="0" presId="urn:microsoft.com/office/officeart/2005/8/layout/list1"/>
    <dgm:cxn modelId="{D4A5BC17-92F2-41A8-B6C1-E80F6B6BFBEB}" type="presParOf" srcId="{D62484FF-1763-485E-821A-7621DC1435B7}" destId="{965E32C2-4E83-426C-9290-B154E2ADB8A1}" srcOrd="9" destOrd="0" presId="urn:microsoft.com/office/officeart/2005/8/layout/list1"/>
    <dgm:cxn modelId="{A3C3EB3F-9ACB-417D-9031-61D46D91DF9D}" type="presParOf" srcId="{D62484FF-1763-485E-821A-7621DC1435B7}" destId="{0DCC653C-5C27-4FC4-B8CF-AE011B9FA44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3C8FE-6E1F-4336-990C-0058B3722FB5}" type="doc">
      <dgm:prSet loTypeId="urn:microsoft.com/office/officeart/2005/8/layout/chevron1" loCatId="process" qsTypeId="urn:microsoft.com/office/officeart/2005/8/quickstyle/simple5" qsCatId="simple" csTypeId="urn:microsoft.com/office/officeart/2005/8/colors/accent2_2" csCatId="accent2" phldr="1"/>
      <dgm:spPr/>
    </dgm:pt>
    <dgm:pt modelId="{F5C68D44-CB7D-4044-8EA3-AD2BFD689693}">
      <dgm:prSet phldrT="[Text]" phldr="0"/>
      <dgm:spPr/>
      <dgm:t>
        <a:bodyPr/>
        <a:lstStyle/>
        <a:p>
          <a:r>
            <a:rPr lang="en-US" b="1">
              <a:latin typeface="Tw Cen MT" panose="020B0602020104020603"/>
            </a:rPr>
            <a:t>Reorganize</a:t>
          </a:r>
          <a:endParaRPr lang="en-US" b="1"/>
        </a:p>
      </dgm:t>
    </dgm:pt>
    <dgm:pt modelId="{41CA9195-6377-4B91-B1BF-D7D7C557D62C}" type="parTrans" cxnId="{8E97C6A5-4E58-4B38-8BE6-379DA612E253}">
      <dgm:prSet/>
      <dgm:spPr/>
    </dgm:pt>
    <dgm:pt modelId="{D4167790-CAA3-4D82-B837-A13496BD7964}" type="sibTrans" cxnId="{8E97C6A5-4E58-4B38-8BE6-379DA612E253}">
      <dgm:prSet/>
      <dgm:spPr/>
    </dgm:pt>
    <dgm:pt modelId="{F67B427F-4E78-40D1-8283-971595B014D6}">
      <dgm:prSet phldrT="[Text]" phldr="0"/>
      <dgm:spPr/>
      <dgm:t>
        <a:bodyPr/>
        <a:lstStyle/>
        <a:p>
          <a:pPr rtl="0"/>
          <a:r>
            <a:rPr lang="en-US" b="1">
              <a:latin typeface="Tw Cen MT" panose="020B0602020104020603"/>
            </a:rPr>
            <a:t>Calculate data</a:t>
          </a:r>
          <a:endParaRPr lang="en-US" b="1"/>
        </a:p>
      </dgm:t>
    </dgm:pt>
    <dgm:pt modelId="{B9C2C8BE-B03E-476C-96A8-9F3699BF438F}" type="parTrans" cxnId="{D1DD9EA2-1CB7-4DFC-8B29-A93A08612907}">
      <dgm:prSet/>
      <dgm:spPr/>
    </dgm:pt>
    <dgm:pt modelId="{CFDE3221-5C6A-42DA-A462-7E32660C7C7C}" type="sibTrans" cxnId="{D1DD9EA2-1CB7-4DFC-8B29-A93A08612907}">
      <dgm:prSet/>
      <dgm:spPr/>
    </dgm:pt>
    <dgm:pt modelId="{E8F32B8F-DA40-4589-9B27-3760F337068B}">
      <dgm:prSet phldrT="[Text]" phldr="0"/>
      <dgm:spPr/>
      <dgm:t>
        <a:bodyPr/>
        <a:lstStyle/>
        <a:p>
          <a:pPr rtl="0"/>
          <a:r>
            <a:rPr lang="en-US" b="1">
              <a:latin typeface="Tw Cen MT" panose="020B0602020104020603"/>
            </a:rPr>
            <a:t>Add standardized</a:t>
          </a:r>
          <a:endParaRPr lang="en-US" b="1"/>
        </a:p>
      </dgm:t>
    </dgm:pt>
    <dgm:pt modelId="{04EEB725-638B-48C3-A600-361269392166}" type="parTrans" cxnId="{65F54E6E-71C5-4019-9938-9B4E625973C8}">
      <dgm:prSet/>
      <dgm:spPr/>
    </dgm:pt>
    <dgm:pt modelId="{B25C8F9E-33A5-47D5-AECA-DB153664F0CC}" type="sibTrans" cxnId="{65F54E6E-71C5-4019-9938-9B4E625973C8}">
      <dgm:prSet/>
      <dgm:spPr/>
    </dgm:pt>
    <dgm:pt modelId="{6680E684-0326-48A4-B159-74D6652A8DF9}">
      <dgm:prSet phldr="0"/>
      <dgm:spPr/>
      <dgm:t>
        <a:bodyPr/>
        <a:lstStyle/>
        <a:p>
          <a:pPr rtl="0"/>
          <a:r>
            <a:rPr lang="en-US" b="1">
              <a:latin typeface="Tw Cen MT" panose="020B0602020104020603"/>
            </a:rPr>
            <a:t>Summary spreadsheet</a:t>
          </a:r>
        </a:p>
      </dgm:t>
    </dgm:pt>
    <dgm:pt modelId="{12CC0F1A-E8CF-4340-BD4F-3CB373BBA879}" type="parTrans" cxnId="{9399AD29-8BAA-486A-9359-72A8B7DD99F9}">
      <dgm:prSet/>
      <dgm:spPr/>
    </dgm:pt>
    <dgm:pt modelId="{321EDA48-2155-4FC8-A50E-CE1FA5A1F632}" type="sibTrans" cxnId="{9399AD29-8BAA-486A-9359-72A8B7DD99F9}">
      <dgm:prSet/>
      <dgm:spPr/>
    </dgm:pt>
    <dgm:pt modelId="{B9C261B4-908F-45D6-9C13-C4D121CD5B71}" type="pres">
      <dgm:prSet presAssocID="{E863C8FE-6E1F-4336-990C-0058B3722FB5}" presName="Name0" presStyleCnt="0">
        <dgm:presLayoutVars>
          <dgm:dir/>
          <dgm:animLvl val="lvl"/>
          <dgm:resizeHandles val="exact"/>
        </dgm:presLayoutVars>
      </dgm:prSet>
      <dgm:spPr/>
    </dgm:pt>
    <dgm:pt modelId="{5D05993C-41E6-4DF9-96B8-12D76ECF040A}" type="pres">
      <dgm:prSet presAssocID="{F5C68D44-CB7D-4044-8EA3-AD2BFD689693}" presName="parTxOnly" presStyleLbl="node1" presStyleIdx="0" presStyleCnt="4">
        <dgm:presLayoutVars>
          <dgm:chMax val="0"/>
          <dgm:chPref val="0"/>
          <dgm:bulletEnabled val="1"/>
        </dgm:presLayoutVars>
      </dgm:prSet>
      <dgm:spPr/>
    </dgm:pt>
    <dgm:pt modelId="{45E9ECB6-DADF-457D-B1E1-46F69CD0E8AE}" type="pres">
      <dgm:prSet presAssocID="{D4167790-CAA3-4D82-B837-A13496BD7964}" presName="parTxOnlySpace" presStyleCnt="0"/>
      <dgm:spPr/>
    </dgm:pt>
    <dgm:pt modelId="{E667510A-C43A-441C-A647-9844623700D9}" type="pres">
      <dgm:prSet presAssocID="{F67B427F-4E78-40D1-8283-971595B014D6}" presName="parTxOnly" presStyleLbl="node1" presStyleIdx="1" presStyleCnt="4">
        <dgm:presLayoutVars>
          <dgm:chMax val="0"/>
          <dgm:chPref val="0"/>
          <dgm:bulletEnabled val="1"/>
        </dgm:presLayoutVars>
      </dgm:prSet>
      <dgm:spPr/>
    </dgm:pt>
    <dgm:pt modelId="{D53FA497-6C21-47BE-93EF-D7A0EAC08160}" type="pres">
      <dgm:prSet presAssocID="{CFDE3221-5C6A-42DA-A462-7E32660C7C7C}" presName="parTxOnlySpace" presStyleCnt="0"/>
      <dgm:spPr/>
    </dgm:pt>
    <dgm:pt modelId="{67190762-D56A-495F-B7A8-B3813E2A006D}" type="pres">
      <dgm:prSet presAssocID="{E8F32B8F-DA40-4589-9B27-3760F337068B}" presName="parTxOnly" presStyleLbl="node1" presStyleIdx="2" presStyleCnt="4">
        <dgm:presLayoutVars>
          <dgm:chMax val="0"/>
          <dgm:chPref val="0"/>
          <dgm:bulletEnabled val="1"/>
        </dgm:presLayoutVars>
      </dgm:prSet>
      <dgm:spPr/>
    </dgm:pt>
    <dgm:pt modelId="{4925B13A-64BC-441A-BA3F-B149CB0B8969}" type="pres">
      <dgm:prSet presAssocID="{B25C8F9E-33A5-47D5-AECA-DB153664F0CC}" presName="parTxOnlySpace" presStyleCnt="0"/>
      <dgm:spPr/>
    </dgm:pt>
    <dgm:pt modelId="{B016AEEF-928A-44FB-B261-E44D84CEABB3}" type="pres">
      <dgm:prSet presAssocID="{6680E684-0326-48A4-B159-74D6652A8DF9}" presName="parTxOnly" presStyleLbl="node1" presStyleIdx="3" presStyleCnt="4">
        <dgm:presLayoutVars>
          <dgm:chMax val="0"/>
          <dgm:chPref val="0"/>
          <dgm:bulletEnabled val="1"/>
        </dgm:presLayoutVars>
      </dgm:prSet>
      <dgm:spPr/>
    </dgm:pt>
  </dgm:ptLst>
  <dgm:cxnLst>
    <dgm:cxn modelId="{B7967028-FE72-4A2E-B160-E179978AF8BB}" type="presOf" srcId="{E863C8FE-6E1F-4336-990C-0058B3722FB5}" destId="{B9C261B4-908F-45D6-9C13-C4D121CD5B71}" srcOrd="0" destOrd="0" presId="urn:microsoft.com/office/officeart/2005/8/layout/chevron1"/>
    <dgm:cxn modelId="{9399AD29-8BAA-486A-9359-72A8B7DD99F9}" srcId="{E863C8FE-6E1F-4336-990C-0058B3722FB5}" destId="{6680E684-0326-48A4-B159-74D6652A8DF9}" srcOrd="3" destOrd="0" parTransId="{12CC0F1A-E8CF-4340-BD4F-3CB373BBA879}" sibTransId="{321EDA48-2155-4FC8-A50E-CE1FA5A1F632}"/>
    <dgm:cxn modelId="{65F54E6E-71C5-4019-9938-9B4E625973C8}" srcId="{E863C8FE-6E1F-4336-990C-0058B3722FB5}" destId="{E8F32B8F-DA40-4589-9B27-3760F337068B}" srcOrd="2" destOrd="0" parTransId="{04EEB725-638B-48C3-A600-361269392166}" sibTransId="{B25C8F9E-33A5-47D5-AECA-DB153664F0CC}"/>
    <dgm:cxn modelId="{08B9F69F-2669-41AE-A21B-7D3FDFEC27C8}" type="presOf" srcId="{6680E684-0326-48A4-B159-74D6652A8DF9}" destId="{B016AEEF-928A-44FB-B261-E44D84CEABB3}" srcOrd="0" destOrd="0" presId="urn:microsoft.com/office/officeart/2005/8/layout/chevron1"/>
    <dgm:cxn modelId="{D1DD9EA2-1CB7-4DFC-8B29-A93A08612907}" srcId="{E863C8FE-6E1F-4336-990C-0058B3722FB5}" destId="{F67B427F-4E78-40D1-8283-971595B014D6}" srcOrd="1" destOrd="0" parTransId="{B9C2C8BE-B03E-476C-96A8-9F3699BF438F}" sibTransId="{CFDE3221-5C6A-42DA-A462-7E32660C7C7C}"/>
    <dgm:cxn modelId="{8E97C6A5-4E58-4B38-8BE6-379DA612E253}" srcId="{E863C8FE-6E1F-4336-990C-0058B3722FB5}" destId="{F5C68D44-CB7D-4044-8EA3-AD2BFD689693}" srcOrd="0" destOrd="0" parTransId="{41CA9195-6377-4B91-B1BF-D7D7C557D62C}" sibTransId="{D4167790-CAA3-4D82-B837-A13496BD7964}"/>
    <dgm:cxn modelId="{7EB69AD4-7F9A-4F84-BD86-546AFA53C5E1}" type="presOf" srcId="{F67B427F-4E78-40D1-8283-971595B014D6}" destId="{E667510A-C43A-441C-A647-9844623700D9}" srcOrd="0" destOrd="0" presId="urn:microsoft.com/office/officeart/2005/8/layout/chevron1"/>
    <dgm:cxn modelId="{D1E8DBF2-8ED3-48F3-9650-E1EA33EB5AF1}" type="presOf" srcId="{F5C68D44-CB7D-4044-8EA3-AD2BFD689693}" destId="{5D05993C-41E6-4DF9-96B8-12D76ECF040A}" srcOrd="0" destOrd="0" presId="urn:microsoft.com/office/officeart/2005/8/layout/chevron1"/>
    <dgm:cxn modelId="{CC78BDFB-0973-4DF0-A108-A0E9C088923B}" type="presOf" srcId="{E8F32B8F-DA40-4589-9B27-3760F337068B}" destId="{67190762-D56A-495F-B7A8-B3813E2A006D}" srcOrd="0" destOrd="0" presId="urn:microsoft.com/office/officeart/2005/8/layout/chevron1"/>
    <dgm:cxn modelId="{9585EC9B-794E-4F4C-9543-162BC6DF4B56}" type="presParOf" srcId="{B9C261B4-908F-45D6-9C13-C4D121CD5B71}" destId="{5D05993C-41E6-4DF9-96B8-12D76ECF040A}" srcOrd="0" destOrd="0" presId="urn:microsoft.com/office/officeart/2005/8/layout/chevron1"/>
    <dgm:cxn modelId="{F09DCBEB-67A9-4170-AC04-B129E7AFB08F}" type="presParOf" srcId="{B9C261B4-908F-45D6-9C13-C4D121CD5B71}" destId="{45E9ECB6-DADF-457D-B1E1-46F69CD0E8AE}" srcOrd="1" destOrd="0" presId="urn:microsoft.com/office/officeart/2005/8/layout/chevron1"/>
    <dgm:cxn modelId="{1ADA52FF-B057-4E10-BB45-2B4CD7004F6C}" type="presParOf" srcId="{B9C261B4-908F-45D6-9C13-C4D121CD5B71}" destId="{E667510A-C43A-441C-A647-9844623700D9}" srcOrd="2" destOrd="0" presId="urn:microsoft.com/office/officeart/2005/8/layout/chevron1"/>
    <dgm:cxn modelId="{6851B27D-72CC-48D0-BD38-B4BD87EEFABC}" type="presParOf" srcId="{B9C261B4-908F-45D6-9C13-C4D121CD5B71}" destId="{D53FA497-6C21-47BE-93EF-D7A0EAC08160}" srcOrd="3" destOrd="0" presId="urn:microsoft.com/office/officeart/2005/8/layout/chevron1"/>
    <dgm:cxn modelId="{55592229-1A75-48B3-AAD9-64043499CAE7}" type="presParOf" srcId="{B9C261B4-908F-45D6-9C13-C4D121CD5B71}" destId="{67190762-D56A-495F-B7A8-B3813E2A006D}" srcOrd="4" destOrd="0" presId="urn:microsoft.com/office/officeart/2005/8/layout/chevron1"/>
    <dgm:cxn modelId="{8C0FD3DB-D039-422C-99ED-C23348601658}" type="presParOf" srcId="{B9C261B4-908F-45D6-9C13-C4D121CD5B71}" destId="{4925B13A-64BC-441A-BA3F-B149CB0B8969}" srcOrd="5" destOrd="0" presId="urn:microsoft.com/office/officeart/2005/8/layout/chevron1"/>
    <dgm:cxn modelId="{F8015E4E-07B3-4AF8-B897-9DE0A6EFE5C2}" type="presParOf" srcId="{B9C261B4-908F-45D6-9C13-C4D121CD5B71}" destId="{B016AEEF-928A-44FB-B261-E44D84CEABB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77C001-9595-404B-9365-256FD0252FBC}"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US"/>
        </a:p>
      </dgm:t>
    </dgm:pt>
    <dgm:pt modelId="{BD072DDC-A1BC-446E-AE25-71F6D3B99964}">
      <dgm:prSet phldrT="[Text]" phldr="0"/>
      <dgm:spPr/>
      <dgm:t>
        <a:bodyPr/>
        <a:lstStyle/>
        <a:p>
          <a:pPr rtl="0"/>
          <a:r>
            <a:rPr lang="en-US">
              <a:latin typeface="Tw Cen MT" panose="020B0602020104020603"/>
            </a:rPr>
            <a:t>NARA only (9)</a:t>
          </a:r>
          <a:endParaRPr lang="en-US"/>
        </a:p>
      </dgm:t>
    </dgm:pt>
    <dgm:pt modelId="{8D9A251C-AFF5-4085-BD4A-8615981B2F9E}" type="parTrans" cxnId="{5304F7B6-3A5F-438A-93BC-2881014FCCCC}">
      <dgm:prSet/>
      <dgm:spPr/>
      <dgm:t>
        <a:bodyPr/>
        <a:lstStyle/>
        <a:p>
          <a:endParaRPr lang="en-US"/>
        </a:p>
      </dgm:t>
    </dgm:pt>
    <dgm:pt modelId="{6F4E3C60-BD97-4211-A7C8-18BCAA72CDCB}" type="sibTrans" cxnId="{5304F7B6-3A5F-438A-93BC-2881014FCCCC}">
      <dgm:prSet/>
      <dgm:spPr/>
      <dgm:t>
        <a:bodyPr/>
        <a:lstStyle/>
        <a:p>
          <a:endParaRPr lang="en-US"/>
        </a:p>
      </dgm:t>
    </dgm:pt>
    <dgm:pt modelId="{F1EFC1F3-4E9C-4429-BFC8-7199123EB3A7}">
      <dgm:prSet phldrT="[Text]" phldr="0"/>
      <dgm:spPr/>
      <dgm:t>
        <a:bodyPr/>
        <a:lstStyle/>
        <a:p>
          <a:pPr rtl="0"/>
          <a:r>
            <a:rPr lang="en-US">
              <a:latin typeface="Tw Cen MT" panose="020B0602020104020603"/>
            </a:rPr>
            <a:t>LOC only (4)</a:t>
          </a:r>
          <a:endParaRPr lang="en-US"/>
        </a:p>
      </dgm:t>
    </dgm:pt>
    <dgm:pt modelId="{9E7277F4-C013-4572-9E8E-D3189666A078}" type="parTrans" cxnId="{8264F311-E7F7-4386-B1C0-4215004F0EB9}">
      <dgm:prSet/>
      <dgm:spPr/>
      <dgm:t>
        <a:bodyPr/>
        <a:lstStyle/>
        <a:p>
          <a:endParaRPr lang="en-US"/>
        </a:p>
      </dgm:t>
    </dgm:pt>
    <dgm:pt modelId="{7592B461-A3B7-45E4-8467-9CD3D223E9BE}" type="sibTrans" cxnId="{8264F311-E7F7-4386-B1C0-4215004F0EB9}">
      <dgm:prSet/>
      <dgm:spPr/>
      <dgm:t>
        <a:bodyPr/>
        <a:lstStyle/>
        <a:p>
          <a:endParaRPr lang="en-US"/>
        </a:p>
      </dgm:t>
    </dgm:pt>
    <dgm:pt modelId="{A751CDE1-ADF6-4C0C-9F1A-16EDB9B9E611}" type="pres">
      <dgm:prSet presAssocID="{4577C001-9595-404B-9365-256FD0252FBC}" presName="Name0" presStyleCnt="0">
        <dgm:presLayoutVars>
          <dgm:dir/>
          <dgm:resizeHandles val="exact"/>
        </dgm:presLayoutVars>
      </dgm:prSet>
      <dgm:spPr/>
    </dgm:pt>
    <dgm:pt modelId="{3116ACC9-AF0B-4208-A804-0B132B3AC89D}" type="pres">
      <dgm:prSet presAssocID="{BD072DDC-A1BC-446E-AE25-71F6D3B99964}" presName="Name5" presStyleLbl="vennNode1" presStyleIdx="0" presStyleCnt="2">
        <dgm:presLayoutVars>
          <dgm:bulletEnabled val="1"/>
        </dgm:presLayoutVars>
      </dgm:prSet>
      <dgm:spPr/>
    </dgm:pt>
    <dgm:pt modelId="{3F02C34B-DA46-4E10-96A1-80F948D04AD9}" type="pres">
      <dgm:prSet presAssocID="{6F4E3C60-BD97-4211-A7C8-18BCAA72CDCB}" presName="space" presStyleCnt="0"/>
      <dgm:spPr/>
    </dgm:pt>
    <dgm:pt modelId="{B4D689DC-E094-4478-A842-436965B23426}" type="pres">
      <dgm:prSet presAssocID="{F1EFC1F3-4E9C-4429-BFC8-7199123EB3A7}" presName="Name5" presStyleLbl="vennNode1" presStyleIdx="1" presStyleCnt="2">
        <dgm:presLayoutVars>
          <dgm:bulletEnabled val="1"/>
        </dgm:presLayoutVars>
      </dgm:prSet>
      <dgm:spPr/>
    </dgm:pt>
  </dgm:ptLst>
  <dgm:cxnLst>
    <dgm:cxn modelId="{8264F311-E7F7-4386-B1C0-4215004F0EB9}" srcId="{4577C001-9595-404B-9365-256FD0252FBC}" destId="{F1EFC1F3-4E9C-4429-BFC8-7199123EB3A7}" srcOrd="1" destOrd="0" parTransId="{9E7277F4-C013-4572-9E8E-D3189666A078}" sibTransId="{7592B461-A3B7-45E4-8467-9CD3D223E9BE}"/>
    <dgm:cxn modelId="{6C7B3A2C-F8E3-41A5-9DC3-125AA9731706}" type="presOf" srcId="{F1EFC1F3-4E9C-4429-BFC8-7199123EB3A7}" destId="{B4D689DC-E094-4478-A842-436965B23426}" srcOrd="0" destOrd="0" presId="urn:microsoft.com/office/officeart/2005/8/layout/venn3"/>
    <dgm:cxn modelId="{5304F7B6-3A5F-438A-93BC-2881014FCCCC}" srcId="{4577C001-9595-404B-9365-256FD0252FBC}" destId="{BD072DDC-A1BC-446E-AE25-71F6D3B99964}" srcOrd="0" destOrd="0" parTransId="{8D9A251C-AFF5-4085-BD4A-8615981B2F9E}" sibTransId="{6F4E3C60-BD97-4211-A7C8-18BCAA72CDCB}"/>
    <dgm:cxn modelId="{BB8768E8-5DA2-41D0-9316-E27E87B50006}" type="presOf" srcId="{BD072DDC-A1BC-446E-AE25-71F6D3B99964}" destId="{3116ACC9-AF0B-4208-A804-0B132B3AC89D}" srcOrd="0" destOrd="0" presId="urn:microsoft.com/office/officeart/2005/8/layout/venn3"/>
    <dgm:cxn modelId="{1D6F3AF8-35BB-4311-BFE7-F216AACB2962}" type="presOf" srcId="{4577C001-9595-404B-9365-256FD0252FBC}" destId="{A751CDE1-ADF6-4C0C-9F1A-16EDB9B9E611}" srcOrd="0" destOrd="0" presId="urn:microsoft.com/office/officeart/2005/8/layout/venn3"/>
    <dgm:cxn modelId="{94FF3DF6-E733-4185-90F6-FB0544CE1C4E}" type="presParOf" srcId="{A751CDE1-ADF6-4C0C-9F1A-16EDB9B9E611}" destId="{3116ACC9-AF0B-4208-A804-0B132B3AC89D}" srcOrd="0" destOrd="0" presId="urn:microsoft.com/office/officeart/2005/8/layout/venn3"/>
    <dgm:cxn modelId="{F459134D-AD0C-4F25-BD17-BA18000D167D}" type="presParOf" srcId="{A751CDE1-ADF6-4C0C-9F1A-16EDB9B9E611}" destId="{3F02C34B-DA46-4E10-96A1-80F948D04AD9}" srcOrd="1" destOrd="0" presId="urn:microsoft.com/office/officeart/2005/8/layout/venn3"/>
    <dgm:cxn modelId="{F9A9ABB2-F215-4144-BB69-9B3C5028A103}" type="presParOf" srcId="{A751CDE1-ADF6-4C0C-9F1A-16EDB9B9E611}" destId="{B4D689DC-E094-4478-A842-436965B23426}"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0D57A3-3742-48EB-A37E-DD70115EBF4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9ACFB2DB-94A8-4214-83F3-C951C44E995B}">
      <dgm:prSet phldrT="[Text]" phldr="0"/>
      <dgm:spPr/>
      <dgm:t>
        <a:bodyPr/>
        <a:lstStyle/>
        <a:p>
          <a:pPr rtl="0"/>
          <a:r>
            <a:rPr lang="en-US" b="0">
              <a:latin typeface="Tw Cen MT" panose="020B0602020104020603"/>
            </a:rPr>
            <a:t>Lower</a:t>
          </a:r>
          <a:r>
            <a:rPr lang="en-US">
              <a:latin typeface="Tw Cen MT" panose="020B0602020104020603"/>
            </a:rPr>
            <a:t> file minimum</a:t>
          </a:r>
          <a:endParaRPr lang="en-US"/>
        </a:p>
      </dgm:t>
    </dgm:pt>
    <dgm:pt modelId="{E13F428F-D0FB-4544-B5D4-FC252298F3A0}" type="parTrans" cxnId="{418D9050-A73A-4866-8917-900EA1DCF3EC}">
      <dgm:prSet/>
      <dgm:spPr/>
      <dgm:t>
        <a:bodyPr/>
        <a:lstStyle/>
        <a:p>
          <a:endParaRPr lang="en-US"/>
        </a:p>
      </dgm:t>
    </dgm:pt>
    <dgm:pt modelId="{80437D32-D0FA-43F3-B905-38FAE5898309}" type="sibTrans" cxnId="{418D9050-A73A-4866-8917-900EA1DCF3EC}">
      <dgm:prSet/>
      <dgm:spPr/>
      <dgm:t>
        <a:bodyPr/>
        <a:lstStyle/>
        <a:p>
          <a:endParaRPr lang="en-US"/>
        </a:p>
      </dgm:t>
    </dgm:pt>
    <dgm:pt modelId="{5B557A1F-F526-4C08-BE13-33FFB2203E88}">
      <dgm:prSet phldrT="[Text]" phldr="0"/>
      <dgm:spPr/>
      <dgm:t>
        <a:bodyPr/>
        <a:lstStyle/>
        <a:p>
          <a:pPr rtl="0"/>
          <a:r>
            <a:rPr lang="en-US">
              <a:latin typeface="Tw Cen MT" panose="020B0602020104020603"/>
            </a:rPr>
            <a:t>Add size minimum</a:t>
          </a:r>
          <a:endParaRPr lang="en-US"/>
        </a:p>
      </dgm:t>
    </dgm:pt>
    <dgm:pt modelId="{89782DFC-333C-441F-81A5-69DC1A2E1C59}" type="parTrans" cxnId="{23C803A1-107C-4817-8C18-BCFF7997C93D}">
      <dgm:prSet/>
      <dgm:spPr/>
      <dgm:t>
        <a:bodyPr/>
        <a:lstStyle/>
        <a:p>
          <a:endParaRPr lang="en-US"/>
        </a:p>
      </dgm:t>
    </dgm:pt>
    <dgm:pt modelId="{0C88E049-D0B6-4593-8EDD-C5D3327F3FDF}" type="sibTrans" cxnId="{23C803A1-107C-4817-8C18-BCFF7997C93D}">
      <dgm:prSet/>
      <dgm:spPr/>
      <dgm:t>
        <a:bodyPr/>
        <a:lstStyle/>
        <a:p>
          <a:endParaRPr lang="en-US"/>
        </a:p>
      </dgm:t>
    </dgm:pt>
    <dgm:pt modelId="{0AB8B76E-BF9F-46F8-B56B-CA323E65BA99}" type="pres">
      <dgm:prSet presAssocID="{3F0D57A3-3742-48EB-A37E-DD70115EBF4E}" presName="Name0" presStyleCnt="0">
        <dgm:presLayoutVars>
          <dgm:dir/>
          <dgm:resizeHandles val="exact"/>
        </dgm:presLayoutVars>
      </dgm:prSet>
      <dgm:spPr/>
    </dgm:pt>
    <dgm:pt modelId="{89EBF4B3-DCF4-4F39-A92F-66B26AD06E8A}" type="pres">
      <dgm:prSet presAssocID="{9ACFB2DB-94A8-4214-83F3-C951C44E995B}" presName="Name5" presStyleLbl="vennNode1" presStyleIdx="0" presStyleCnt="2">
        <dgm:presLayoutVars>
          <dgm:bulletEnabled val="1"/>
        </dgm:presLayoutVars>
      </dgm:prSet>
      <dgm:spPr/>
    </dgm:pt>
    <dgm:pt modelId="{0FB9B6FA-F3E3-4D67-BCE6-427C01EA401F}" type="pres">
      <dgm:prSet presAssocID="{80437D32-D0FA-43F3-B905-38FAE5898309}" presName="space" presStyleCnt="0"/>
      <dgm:spPr/>
    </dgm:pt>
    <dgm:pt modelId="{845AFA13-0499-42BD-B2EC-1C5029D4D454}" type="pres">
      <dgm:prSet presAssocID="{5B557A1F-F526-4C08-BE13-33FFB2203E88}" presName="Name5" presStyleLbl="vennNode1" presStyleIdx="1" presStyleCnt="2">
        <dgm:presLayoutVars>
          <dgm:bulletEnabled val="1"/>
        </dgm:presLayoutVars>
      </dgm:prSet>
      <dgm:spPr/>
    </dgm:pt>
  </dgm:ptLst>
  <dgm:cxnLst>
    <dgm:cxn modelId="{9D61AE4C-1B5E-4A68-915D-FE2E9C3954BD}" type="presOf" srcId="{3F0D57A3-3742-48EB-A37E-DD70115EBF4E}" destId="{0AB8B76E-BF9F-46F8-B56B-CA323E65BA99}" srcOrd="0" destOrd="0" presId="urn:microsoft.com/office/officeart/2005/8/layout/venn3"/>
    <dgm:cxn modelId="{418D9050-A73A-4866-8917-900EA1DCF3EC}" srcId="{3F0D57A3-3742-48EB-A37E-DD70115EBF4E}" destId="{9ACFB2DB-94A8-4214-83F3-C951C44E995B}" srcOrd="0" destOrd="0" parTransId="{E13F428F-D0FB-4544-B5D4-FC252298F3A0}" sibTransId="{80437D32-D0FA-43F3-B905-38FAE5898309}"/>
    <dgm:cxn modelId="{AA4DB184-D20D-43CE-9E91-DEDE3F445112}" type="presOf" srcId="{9ACFB2DB-94A8-4214-83F3-C951C44E995B}" destId="{89EBF4B3-DCF4-4F39-A92F-66B26AD06E8A}" srcOrd="0" destOrd="0" presId="urn:microsoft.com/office/officeart/2005/8/layout/venn3"/>
    <dgm:cxn modelId="{2958CD89-1A13-48D4-B287-F23767CA5229}" type="presOf" srcId="{5B557A1F-F526-4C08-BE13-33FFB2203E88}" destId="{845AFA13-0499-42BD-B2EC-1C5029D4D454}" srcOrd="0" destOrd="0" presId="urn:microsoft.com/office/officeart/2005/8/layout/venn3"/>
    <dgm:cxn modelId="{23C803A1-107C-4817-8C18-BCFF7997C93D}" srcId="{3F0D57A3-3742-48EB-A37E-DD70115EBF4E}" destId="{5B557A1F-F526-4C08-BE13-33FFB2203E88}" srcOrd="1" destOrd="0" parTransId="{89782DFC-333C-441F-81A5-69DC1A2E1C59}" sibTransId="{0C88E049-D0B6-4593-8EDD-C5D3327F3FDF}"/>
    <dgm:cxn modelId="{2E24F3B1-5B6A-4A1F-86DE-82AE2BD35D21}" type="presParOf" srcId="{0AB8B76E-BF9F-46F8-B56B-CA323E65BA99}" destId="{89EBF4B3-DCF4-4F39-A92F-66B26AD06E8A}" srcOrd="0" destOrd="0" presId="urn:microsoft.com/office/officeart/2005/8/layout/venn3"/>
    <dgm:cxn modelId="{66DF0F31-D349-414B-8BBB-93426B6C4042}" type="presParOf" srcId="{0AB8B76E-BF9F-46F8-B56B-CA323E65BA99}" destId="{0FB9B6FA-F3E3-4D67-BCE6-427C01EA401F}" srcOrd="1" destOrd="0" presId="urn:microsoft.com/office/officeart/2005/8/layout/venn3"/>
    <dgm:cxn modelId="{13A8935A-920D-4F3E-BCF6-AE18F1AED46C}" type="presParOf" srcId="{0AB8B76E-BF9F-46F8-B56B-CA323E65BA99}" destId="{845AFA13-0499-42BD-B2EC-1C5029D4D454}"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7701A-84F8-4666-9C3D-A22EEB66C62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460D351-82CF-4DB9-8A83-4D7AC684EDFA}">
      <dgm:prSet/>
      <dgm:spPr/>
      <dgm:t>
        <a:bodyPr/>
        <a:lstStyle/>
        <a:p>
          <a:r>
            <a:rPr lang="en-US">
              <a:hlinkClick xmlns:r="http://schemas.openxmlformats.org/officeDocument/2006/relationships" r:id="rId1"/>
            </a:rPr>
            <a:t>CoSA Website</a:t>
          </a:r>
          <a:endParaRPr lang="en-US"/>
        </a:p>
      </dgm:t>
    </dgm:pt>
    <dgm:pt modelId="{70FBA773-D60D-4CD3-8FAE-F4482FCA002F}" type="parTrans" cxnId="{F96AEE51-6849-4FCA-8A32-60175A9FAF9C}">
      <dgm:prSet/>
      <dgm:spPr/>
      <dgm:t>
        <a:bodyPr/>
        <a:lstStyle/>
        <a:p>
          <a:endParaRPr lang="en-US"/>
        </a:p>
      </dgm:t>
    </dgm:pt>
    <dgm:pt modelId="{7AC090B4-0FCF-4A9A-9A42-07AC6B3F5E6E}" type="sibTrans" cxnId="{F96AEE51-6849-4FCA-8A32-60175A9FAF9C}">
      <dgm:prSet/>
      <dgm:spPr/>
      <dgm:t>
        <a:bodyPr/>
        <a:lstStyle/>
        <a:p>
          <a:endParaRPr lang="en-US"/>
        </a:p>
      </dgm:t>
    </dgm:pt>
    <dgm:pt modelId="{882F879D-BE02-4520-9DF1-70F5AE346575}">
      <dgm:prSet/>
      <dgm:spPr/>
      <dgm:t>
        <a:bodyPr/>
        <a:lstStyle/>
        <a:p>
          <a:r>
            <a:rPr lang="en-US">
              <a:hlinkClick xmlns:r="http://schemas.openxmlformats.org/officeDocument/2006/relationships" r:id="rId2"/>
            </a:rPr>
            <a:t>CoSA Resource Center</a:t>
          </a:r>
          <a:endParaRPr lang="en-US"/>
        </a:p>
      </dgm:t>
    </dgm:pt>
    <dgm:pt modelId="{D141E59E-12DA-42F8-A224-10676101B2F2}" type="parTrans" cxnId="{4ABF1849-86D3-4BCB-BDFC-C6D0BDA34993}">
      <dgm:prSet/>
      <dgm:spPr/>
      <dgm:t>
        <a:bodyPr/>
        <a:lstStyle/>
        <a:p>
          <a:endParaRPr lang="en-US"/>
        </a:p>
      </dgm:t>
    </dgm:pt>
    <dgm:pt modelId="{27DD17C7-2EEF-4A46-B0E3-3AD02C7BB694}" type="sibTrans" cxnId="{4ABF1849-86D3-4BCB-BDFC-C6D0BDA34993}">
      <dgm:prSet/>
      <dgm:spPr/>
      <dgm:t>
        <a:bodyPr/>
        <a:lstStyle/>
        <a:p>
          <a:endParaRPr lang="en-US"/>
        </a:p>
      </dgm:t>
    </dgm:pt>
    <dgm:pt modelId="{9482726A-0D76-4CB9-88AC-C53EBA632076}">
      <dgm:prSet/>
      <dgm:spPr/>
      <dgm:t>
        <a:bodyPr/>
        <a:lstStyle/>
        <a:p>
          <a:r>
            <a:rPr lang="en-US"/>
            <a:t>CoSA Twitter Handle: @StateArchivists</a:t>
          </a:r>
        </a:p>
      </dgm:t>
    </dgm:pt>
    <dgm:pt modelId="{C89982AB-FDF6-44D1-8326-6D3ED3AA9C62}" type="parTrans" cxnId="{F728BE0D-1EB5-4533-B5E9-138D995AAFCA}">
      <dgm:prSet/>
      <dgm:spPr/>
      <dgm:t>
        <a:bodyPr/>
        <a:lstStyle/>
        <a:p>
          <a:endParaRPr lang="en-US"/>
        </a:p>
      </dgm:t>
    </dgm:pt>
    <dgm:pt modelId="{206F80BB-DB36-443D-BBDA-4FC04A18C663}" type="sibTrans" cxnId="{F728BE0D-1EB5-4533-B5E9-138D995AAFCA}">
      <dgm:prSet/>
      <dgm:spPr/>
      <dgm:t>
        <a:bodyPr/>
        <a:lstStyle/>
        <a:p>
          <a:endParaRPr lang="en-US"/>
        </a:p>
      </dgm:t>
    </dgm:pt>
    <dgm:pt modelId="{E71CECCE-970D-4122-B0D3-5E6677B51EC3}">
      <dgm:prSet/>
      <dgm:spPr/>
      <dgm:t>
        <a:bodyPr/>
        <a:lstStyle/>
        <a:p>
          <a:r>
            <a:rPr lang="en-US">
              <a:hlinkClick xmlns:r="http://schemas.openxmlformats.org/officeDocument/2006/relationships" r:id="rId3"/>
            </a:rPr>
            <a:t>CoSA Facebook Page</a:t>
          </a:r>
          <a:endParaRPr lang="en-US"/>
        </a:p>
      </dgm:t>
    </dgm:pt>
    <dgm:pt modelId="{75EF4BAA-68ED-4743-93FA-588783CCCEBB}" type="parTrans" cxnId="{A7FBD907-F84F-43EF-A609-CCF26F218331}">
      <dgm:prSet/>
      <dgm:spPr/>
      <dgm:t>
        <a:bodyPr/>
        <a:lstStyle/>
        <a:p>
          <a:endParaRPr lang="en-US"/>
        </a:p>
      </dgm:t>
    </dgm:pt>
    <dgm:pt modelId="{66C9AA35-B76E-4207-BABA-D71BDA7E7D98}" type="sibTrans" cxnId="{A7FBD907-F84F-43EF-A609-CCF26F218331}">
      <dgm:prSet/>
      <dgm:spPr/>
      <dgm:t>
        <a:bodyPr/>
        <a:lstStyle/>
        <a:p>
          <a:endParaRPr lang="en-US"/>
        </a:p>
      </dgm:t>
    </dgm:pt>
    <dgm:pt modelId="{AD404EE1-3B4A-4CB8-8251-2EAE18D2829F}">
      <dgm:prSet/>
      <dgm:spPr/>
      <dgm:t>
        <a:bodyPr/>
        <a:lstStyle/>
        <a:p>
          <a:r>
            <a:rPr lang="en-US">
              <a:hlinkClick xmlns:r="http://schemas.openxmlformats.org/officeDocument/2006/relationships" r:id="rId4"/>
            </a:rPr>
            <a:t>CoSA YouTube Channel</a:t>
          </a:r>
          <a:endParaRPr lang="en-US"/>
        </a:p>
      </dgm:t>
    </dgm:pt>
    <dgm:pt modelId="{D7B13E73-5385-4CBF-80D2-5FA68C3A4A36}" type="parTrans" cxnId="{6A2E78A9-AF72-4FAB-B400-D29A7742B330}">
      <dgm:prSet/>
      <dgm:spPr/>
      <dgm:t>
        <a:bodyPr/>
        <a:lstStyle/>
        <a:p>
          <a:endParaRPr lang="en-US"/>
        </a:p>
      </dgm:t>
    </dgm:pt>
    <dgm:pt modelId="{65B0A9F2-52BD-461C-BE60-EC874F720D24}" type="sibTrans" cxnId="{6A2E78A9-AF72-4FAB-B400-D29A7742B330}">
      <dgm:prSet/>
      <dgm:spPr/>
      <dgm:t>
        <a:bodyPr/>
        <a:lstStyle/>
        <a:p>
          <a:endParaRPr lang="en-US"/>
        </a:p>
      </dgm:t>
    </dgm:pt>
    <dgm:pt modelId="{63A5907D-DD25-4F5C-855C-5942467A81D2}" type="pres">
      <dgm:prSet presAssocID="{C087701A-84F8-4666-9C3D-A22EEB66C628}" presName="linear" presStyleCnt="0">
        <dgm:presLayoutVars>
          <dgm:animLvl val="lvl"/>
          <dgm:resizeHandles val="exact"/>
        </dgm:presLayoutVars>
      </dgm:prSet>
      <dgm:spPr/>
    </dgm:pt>
    <dgm:pt modelId="{13A8C993-996F-4104-8ED4-43ACE4718F4A}" type="pres">
      <dgm:prSet presAssocID="{B460D351-82CF-4DB9-8A83-4D7AC684EDFA}" presName="parentText" presStyleLbl="node1" presStyleIdx="0" presStyleCnt="5">
        <dgm:presLayoutVars>
          <dgm:chMax val="0"/>
          <dgm:bulletEnabled val="1"/>
        </dgm:presLayoutVars>
      </dgm:prSet>
      <dgm:spPr/>
    </dgm:pt>
    <dgm:pt modelId="{D20301D1-6CCF-4CA8-ADCC-26D7B0F97C80}" type="pres">
      <dgm:prSet presAssocID="{7AC090B4-0FCF-4A9A-9A42-07AC6B3F5E6E}" presName="spacer" presStyleCnt="0"/>
      <dgm:spPr/>
    </dgm:pt>
    <dgm:pt modelId="{75E9770C-7FFC-4F81-9660-DE6B4E912405}" type="pres">
      <dgm:prSet presAssocID="{882F879D-BE02-4520-9DF1-70F5AE346575}" presName="parentText" presStyleLbl="node1" presStyleIdx="1" presStyleCnt="5">
        <dgm:presLayoutVars>
          <dgm:chMax val="0"/>
          <dgm:bulletEnabled val="1"/>
        </dgm:presLayoutVars>
      </dgm:prSet>
      <dgm:spPr/>
    </dgm:pt>
    <dgm:pt modelId="{AE76DD95-156F-49F6-9D0D-379F98E2C967}" type="pres">
      <dgm:prSet presAssocID="{27DD17C7-2EEF-4A46-B0E3-3AD02C7BB694}" presName="spacer" presStyleCnt="0"/>
      <dgm:spPr/>
    </dgm:pt>
    <dgm:pt modelId="{7A31A2A9-3297-4783-93E1-873781A8AEB8}" type="pres">
      <dgm:prSet presAssocID="{9482726A-0D76-4CB9-88AC-C53EBA632076}" presName="parentText" presStyleLbl="node1" presStyleIdx="2" presStyleCnt="5">
        <dgm:presLayoutVars>
          <dgm:chMax val="0"/>
          <dgm:bulletEnabled val="1"/>
        </dgm:presLayoutVars>
      </dgm:prSet>
      <dgm:spPr/>
    </dgm:pt>
    <dgm:pt modelId="{C658FC93-E106-4E88-9129-DE2483B64EDA}" type="pres">
      <dgm:prSet presAssocID="{206F80BB-DB36-443D-BBDA-4FC04A18C663}" presName="spacer" presStyleCnt="0"/>
      <dgm:spPr/>
    </dgm:pt>
    <dgm:pt modelId="{EB2FB31B-2E19-4A66-8F91-9F8A0D4CB038}" type="pres">
      <dgm:prSet presAssocID="{E71CECCE-970D-4122-B0D3-5E6677B51EC3}" presName="parentText" presStyleLbl="node1" presStyleIdx="3" presStyleCnt="5">
        <dgm:presLayoutVars>
          <dgm:chMax val="0"/>
          <dgm:bulletEnabled val="1"/>
        </dgm:presLayoutVars>
      </dgm:prSet>
      <dgm:spPr/>
    </dgm:pt>
    <dgm:pt modelId="{B536C30B-CE0B-4606-A259-AF9856814758}" type="pres">
      <dgm:prSet presAssocID="{66C9AA35-B76E-4207-BABA-D71BDA7E7D98}" presName="spacer" presStyleCnt="0"/>
      <dgm:spPr/>
    </dgm:pt>
    <dgm:pt modelId="{7F7C6C16-9B49-4E9E-AD58-A4F88CFA7F27}" type="pres">
      <dgm:prSet presAssocID="{AD404EE1-3B4A-4CB8-8251-2EAE18D2829F}" presName="parentText" presStyleLbl="node1" presStyleIdx="4" presStyleCnt="5">
        <dgm:presLayoutVars>
          <dgm:chMax val="0"/>
          <dgm:bulletEnabled val="1"/>
        </dgm:presLayoutVars>
      </dgm:prSet>
      <dgm:spPr/>
    </dgm:pt>
  </dgm:ptLst>
  <dgm:cxnLst>
    <dgm:cxn modelId="{A7FBD907-F84F-43EF-A609-CCF26F218331}" srcId="{C087701A-84F8-4666-9C3D-A22EEB66C628}" destId="{E71CECCE-970D-4122-B0D3-5E6677B51EC3}" srcOrd="3" destOrd="0" parTransId="{75EF4BAA-68ED-4743-93FA-588783CCCEBB}" sibTransId="{66C9AA35-B76E-4207-BABA-D71BDA7E7D98}"/>
    <dgm:cxn modelId="{F728BE0D-1EB5-4533-B5E9-138D995AAFCA}" srcId="{C087701A-84F8-4666-9C3D-A22EEB66C628}" destId="{9482726A-0D76-4CB9-88AC-C53EBA632076}" srcOrd="2" destOrd="0" parTransId="{C89982AB-FDF6-44D1-8326-6D3ED3AA9C62}" sibTransId="{206F80BB-DB36-443D-BBDA-4FC04A18C663}"/>
    <dgm:cxn modelId="{4ABF1849-86D3-4BCB-BDFC-C6D0BDA34993}" srcId="{C087701A-84F8-4666-9C3D-A22EEB66C628}" destId="{882F879D-BE02-4520-9DF1-70F5AE346575}" srcOrd="1" destOrd="0" parTransId="{D141E59E-12DA-42F8-A224-10676101B2F2}" sibTransId="{27DD17C7-2EEF-4A46-B0E3-3AD02C7BB694}"/>
    <dgm:cxn modelId="{F96AEE51-6849-4FCA-8A32-60175A9FAF9C}" srcId="{C087701A-84F8-4666-9C3D-A22EEB66C628}" destId="{B460D351-82CF-4DB9-8A83-4D7AC684EDFA}" srcOrd="0" destOrd="0" parTransId="{70FBA773-D60D-4CD3-8FAE-F4482FCA002F}" sibTransId="{7AC090B4-0FCF-4A9A-9A42-07AC6B3F5E6E}"/>
    <dgm:cxn modelId="{A6237475-786E-4A00-8C28-06B60E0B7D76}" type="presOf" srcId="{9482726A-0D76-4CB9-88AC-C53EBA632076}" destId="{7A31A2A9-3297-4783-93E1-873781A8AEB8}" srcOrd="0" destOrd="0" presId="urn:microsoft.com/office/officeart/2005/8/layout/vList2"/>
    <dgm:cxn modelId="{1EE53077-3966-4B10-8A06-2CE9A4AFD1F6}" type="presOf" srcId="{B460D351-82CF-4DB9-8A83-4D7AC684EDFA}" destId="{13A8C993-996F-4104-8ED4-43ACE4718F4A}" srcOrd="0" destOrd="0" presId="urn:microsoft.com/office/officeart/2005/8/layout/vList2"/>
    <dgm:cxn modelId="{6A2E78A9-AF72-4FAB-B400-D29A7742B330}" srcId="{C087701A-84F8-4666-9C3D-A22EEB66C628}" destId="{AD404EE1-3B4A-4CB8-8251-2EAE18D2829F}" srcOrd="4" destOrd="0" parTransId="{D7B13E73-5385-4CBF-80D2-5FA68C3A4A36}" sibTransId="{65B0A9F2-52BD-461C-BE60-EC874F720D24}"/>
    <dgm:cxn modelId="{73581CAD-5C59-46C4-9290-5BCBE7F74F0B}" type="presOf" srcId="{E71CECCE-970D-4122-B0D3-5E6677B51EC3}" destId="{EB2FB31B-2E19-4A66-8F91-9F8A0D4CB038}" srcOrd="0" destOrd="0" presId="urn:microsoft.com/office/officeart/2005/8/layout/vList2"/>
    <dgm:cxn modelId="{06FC7AC0-7610-4606-847B-3FACCFEC89D3}" type="presOf" srcId="{882F879D-BE02-4520-9DF1-70F5AE346575}" destId="{75E9770C-7FFC-4F81-9660-DE6B4E912405}" srcOrd="0" destOrd="0" presId="urn:microsoft.com/office/officeart/2005/8/layout/vList2"/>
    <dgm:cxn modelId="{904F71C1-0E5B-4E12-BDB9-E4D6E041767B}" type="presOf" srcId="{AD404EE1-3B4A-4CB8-8251-2EAE18D2829F}" destId="{7F7C6C16-9B49-4E9E-AD58-A4F88CFA7F27}" srcOrd="0" destOrd="0" presId="urn:microsoft.com/office/officeart/2005/8/layout/vList2"/>
    <dgm:cxn modelId="{AB0528DB-ADA9-4530-9AF3-9F026B694EC8}" type="presOf" srcId="{C087701A-84F8-4666-9C3D-A22EEB66C628}" destId="{63A5907D-DD25-4F5C-855C-5942467A81D2}" srcOrd="0" destOrd="0" presId="urn:microsoft.com/office/officeart/2005/8/layout/vList2"/>
    <dgm:cxn modelId="{829B359E-A265-46A2-9AFC-F5C67474EE91}" type="presParOf" srcId="{63A5907D-DD25-4F5C-855C-5942467A81D2}" destId="{13A8C993-996F-4104-8ED4-43ACE4718F4A}" srcOrd="0" destOrd="0" presId="urn:microsoft.com/office/officeart/2005/8/layout/vList2"/>
    <dgm:cxn modelId="{4A9F3525-14EE-4078-BAAE-292161BD750D}" type="presParOf" srcId="{63A5907D-DD25-4F5C-855C-5942467A81D2}" destId="{D20301D1-6CCF-4CA8-ADCC-26D7B0F97C80}" srcOrd="1" destOrd="0" presId="urn:microsoft.com/office/officeart/2005/8/layout/vList2"/>
    <dgm:cxn modelId="{5DE59574-297E-4B0E-AA42-85D222072AE6}" type="presParOf" srcId="{63A5907D-DD25-4F5C-855C-5942467A81D2}" destId="{75E9770C-7FFC-4F81-9660-DE6B4E912405}" srcOrd="2" destOrd="0" presId="urn:microsoft.com/office/officeart/2005/8/layout/vList2"/>
    <dgm:cxn modelId="{63387771-690B-438C-BC73-BE15E626AADE}" type="presParOf" srcId="{63A5907D-DD25-4F5C-855C-5942467A81D2}" destId="{AE76DD95-156F-49F6-9D0D-379F98E2C967}" srcOrd="3" destOrd="0" presId="urn:microsoft.com/office/officeart/2005/8/layout/vList2"/>
    <dgm:cxn modelId="{E815A7CD-8150-4C01-8849-B98EA1DC09B3}" type="presParOf" srcId="{63A5907D-DD25-4F5C-855C-5942467A81D2}" destId="{7A31A2A9-3297-4783-93E1-873781A8AEB8}" srcOrd="4" destOrd="0" presId="urn:microsoft.com/office/officeart/2005/8/layout/vList2"/>
    <dgm:cxn modelId="{CBE0DDEA-E916-40D8-8E65-2603BF814547}" type="presParOf" srcId="{63A5907D-DD25-4F5C-855C-5942467A81D2}" destId="{C658FC93-E106-4E88-9129-DE2483B64EDA}" srcOrd="5" destOrd="0" presId="urn:microsoft.com/office/officeart/2005/8/layout/vList2"/>
    <dgm:cxn modelId="{431B8D5D-E72D-4DED-9883-C63FF7DF8618}" type="presParOf" srcId="{63A5907D-DD25-4F5C-855C-5942467A81D2}" destId="{EB2FB31B-2E19-4A66-8F91-9F8A0D4CB038}" srcOrd="6" destOrd="0" presId="urn:microsoft.com/office/officeart/2005/8/layout/vList2"/>
    <dgm:cxn modelId="{83341C93-27FA-4507-9092-1A2340BED6F7}" type="presParOf" srcId="{63A5907D-DD25-4F5C-855C-5942467A81D2}" destId="{B536C30B-CE0B-4606-A259-AF9856814758}" srcOrd="7" destOrd="0" presId="urn:microsoft.com/office/officeart/2005/8/layout/vList2"/>
    <dgm:cxn modelId="{76A08D70-FF7C-44F5-9D66-7B91F4498BF5}" type="presParOf" srcId="{63A5907D-DD25-4F5C-855C-5942467A81D2}" destId="{7F7C6C16-9B49-4E9E-AD58-A4F88CFA7F2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63EC1-6881-43AB-A263-4EAF0F6FE8A5}">
      <dsp:nvSpPr>
        <dsp:cNvPr id="0" name=""/>
        <dsp:cNvSpPr/>
      </dsp:nvSpPr>
      <dsp:spPr>
        <a:xfrm>
          <a:off x="0" y="364468"/>
          <a:ext cx="6692748" cy="128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9432" tIns="499872" rIns="51943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Tw Cen MT" panose="020B0602020104020603"/>
            </a:rPr>
            <a:t>May 10</a:t>
          </a:r>
          <a:r>
            <a:rPr lang="en-US" sz="2400" kern="1200" dirty="0"/>
            <a:t> </a:t>
          </a:r>
          <a:r>
            <a:rPr lang="en-US" sz="2400" kern="1200" dirty="0">
              <a:latin typeface="Tw Cen MT" panose="020B0602020104020603"/>
            </a:rPr>
            <a:t>(3 PM EST):</a:t>
          </a:r>
          <a:r>
            <a:rPr lang="en-US" sz="2400" kern="1200" dirty="0"/>
            <a:t> </a:t>
          </a:r>
          <a:r>
            <a:rPr lang="en-US" sz="2400" b="0" kern="1200" dirty="0">
              <a:latin typeface="Tw Cen MT" panose="020B0602020104020603"/>
            </a:rPr>
            <a:t>Are you </a:t>
          </a:r>
          <a:r>
            <a:rPr lang="en-US" sz="2400" b="0" kern="1200" dirty="0" err="1">
              <a:latin typeface="Tw Cen MT" panose="020B0602020104020603"/>
            </a:rPr>
            <a:t>PREPAREd</a:t>
          </a:r>
          <a:r>
            <a:rPr lang="en-US" sz="2400" b="0" kern="1200" dirty="0">
              <a:latin typeface="Tw Cen MT" panose="020B0602020104020603"/>
            </a:rPr>
            <a:t>? Insights from Phase 2 of the PREPARE Project</a:t>
          </a:r>
          <a:endParaRPr lang="en-US" sz="2400" b="0" kern="1200" dirty="0"/>
        </a:p>
      </dsp:txBody>
      <dsp:txXfrm>
        <a:off x="0" y="364468"/>
        <a:ext cx="6692748" cy="1285200"/>
      </dsp:txXfrm>
    </dsp:sp>
    <dsp:sp modelId="{78041505-52A6-4DCA-A8AF-7EA1E1CF5CDA}">
      <dsp:nvSpPr>
        <dsp:cNvPr id="0" name=""/>
        <dsp:cNvSpPr/>
      </dsp:nvSpPr>
      <dsp:spPr>
        <a:xfrm>
          <a:off x="334637" y="10228"/>
          <a:ext cx="4684923" cy="70848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1066800">
            <a:lnSpc>
              <a:spcPct val="90000"/>
            </a:lnSpc>
            <a:spcBef>
              <a:spcPct val="0"/>
            </a:spcBef>
            <a:spcAft>
              <a:spcPct val="35000"/>
            </a:spcAft>
            <a:buNone/>
          </a:pPr>
          <a:r>
            <a:rPr lang="en-US" sz="2400" kern="1200" dirty="0"/>
            <a:t>Upcoming SERI </a:t>
          </a:r>
          <a:r>
            <a:rPr lang="en-US" sz="2400" kern="1200" dirty="0">
              <a:latin typeface="Tw Cen MT" panose="020B0602020104020603"/>
            </a:rPr>
            <a:t>webinars</a:t>
          </a:r>
          <a:endParaRPr lang="en-US" sz="2400" kern="1200" dirty="0"/>
        </a:p>
      </dsp:txBody>
      <dsp:txXfrm>
        <a:off x="369222" y="44813"/>
        <a:ext cx="4615753" cy="639310"/>
      </dsp:txXfrm>
    </dsp:sp>
    <dsp:sp modelId="{272F50E7-90A4-4E34-A5A5-EC76D6178786}">
      <dsp:nvSpPr>
        <dsp:cNvPr id="0" name=""/>
        <dsp:cNvSpPr/>
      </dsp:nvSpPr>
      <dsp:spPr>
        <a:xfrm>
          <a:off x="0" y="2133508"/>
          <a:ext cx="6692748" cy="1701000"/>
        </a:xfrm>
        <a:prstGeom prst="rect">
          <a:avLst/>
        </a:prstGeom>
        <a:solidFill>
          <a:schemeClr val="lt1">
            <a:alpha val="90000"/>
            <a:hueOff val="0"/>
            <a:satOff val="0"/>
            <a:lumOff val="0"/>
            <a:alphaOff val="0"/>
          </a:schemeClr>
        </a:solidFill>
        <a:ln w="9525" cap="flat" cmpd="sng" algn="ctr">
          <a:solidFill>
            <a:schemeClr val="accent5">
              <a:hueOff val="-1654278"/>
              <a:satOff val="-8885"/>
              <a:lumOff val="30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9432" tIns="499872" rIns="519432" bIns="170688"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solidFill>
                <a:schemeClr val="tx2">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Resource Center</a:t>
          </a:r>
          <a:endParaRPr lang="en-US" sz="2400" b="0" kern="1200" dirty="0">
            <a:solidFill>
              <a:schemeClr val="tx2">
                <a:lumMod val="75000"/>
              </a:schemeClr>
            </a:solidFill>
          </a:endParaRPr>
        </a:p>
        <a:p>
          <a:pPr marL="228600" lvl="1" indent="-228600" algn="l" defTabSz="1066800">
            <a:lnSpc>
              <a:spcPct val="90000"/>
            </a:lnSpc>
            <a:spcBef>
              <a:spcPct val="0"/>
            </a:spcBef>
            <a:spcAft>
              <a:spcPct val="15000"/>
            </a:spcAft>
            <a:buChar char="•"/>
          </a:pPr>
          <a:r>
            <a:rPr lang="en-US" sz="2400" b="0" kern="1200" dirty="0">
              <a:solidFill>
                <a:schemeClr val="tx2">
                  <a:lumMod val="75000"/>
                </a:schemeClr>
              </a:solidFill>
            </a:rPr>
            <a:t>Digital preservation videos on YouTube</a:t>
          </a:r>
        </a:p>
        <a:p>
          <a:pPr marL="228600" lvl="1" indent="-228600" algn="l" defTabSz="1066800">
            <a:lnSpc>
              <a:spcPct val="90000"/>
            </a:lnSpc>
            <a:spcBef>
              <a:spcPct val="0"/>
            </a:spcBef>
            <a:spcAft>
              <a:spcPct val="15000"/>
            </a:spcAft>
            <a:buChar char="•"/>
          </a:pPr>
          <a:r>
            <a:rPr lang="en-US" sz="2400" b="0" kern="1200" dirty="0">
              <a:solidFill>
                <a:schemeClr val="tx2">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SERI webinar recordings on YouTube</a:t>
          </a:r>
          <a:endParaRPr lang="en-US" sz="2400" b="0" kern="1200" dirty="0">
            <a:solidFill>
              <a:schemeClr val="tx2">
                <a:lumMod val="75000"/>
              </a:schemeClr>
            </a:solidFill>
          </a:endParaRPr>
        </a:p>
      </dsp:txBody>
      <dsp:txXfrm>
        <a:off x="0" y="2133508"/>
        <a:ext cx="6692748" cy="1701000"/>
      </dsp:txXfrm>
    </dsp:sp>
    <dsp:sp modelId="{5A8D9BFD-1F75-4ED6-AE62-004134AE8D6C}">
      <dsp:nvSpPr>
        <dsp:cNvPr id="0" name=""/>
        <dsp:cNvSpPr/>
      </dsp:nvSpPr>
      <dsp:spPr>
        <a:xfrm>
          <a:off x="334637" y="1779268"/>
          <a:ext cx="4684923" cy="708480"/>
        </a:xfrm>
        <a:prstGeom prst="round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1066800">
            <a:lnSpc>
              <a:spcPct val="90000"/>
            </a:lnSpc>
            <a:spcBef>
              <a:spcPct val="0"/>
            </a:spcBef>
            <a:spcAft>
              <a:spcPct val="35000"/>
            </a:spcAft>
            <a:buNone/>
          </a:pPr>
          <a:r>
            <a:rPr lang="en-US" sz="2400" kern="1200" dirty="0" err="1"/>
            <a:t>CoSA’s</a:t>
          </a:r>
          <a:r>
            <a:rPr lang="en-US" sz="2400" kern="1200" dirty="0"/>
            <a:t> Online Resources</a:t>
          </a:r>
        </a:p>
      </dsp:txBody>
      <dsp:txXfrm>
        <a:off x="369222" y="1813853"/>
        <a:ext cx="4615753" cy="639310"/>
      </dsp:txXfrm>
    </dsp:sp>
    <dsp:sp modelId="{0DCC653C-5C27-4FC4-B8CF-AE011B9FA445}">
      <dsp:nvSpPr>
        <dsp:cNvPr id="0" name=""/>
        <dsp:cNvSpPr/>
      </dsp:nvSpPr>
      <dsp:spPr>
        <a:xfrm>
          <a:off x="0" y="4318349"/>
          <a:ext cx="6692748" cy="1927800"/>
        </a:xfrm>
        <a:prstGeom prst="rect">
          <a:avLst/>
        </a:prstGeom>
        <a:solidFill>
          <a:schemeClr val="lt1">
            <a:alpha val="90000"/>
            <a:hueOff val="0"/>
            <a:satOff val="0"/>
            <a:lumOff val="0"/>
            <a:alphaOff val="0"/>
          </a:schemeClr>
        </a:solidFill>
        <a:ln w="9525" cap="flat" cmpd="sng" algn="ctr">
          <a:solidFill>
            <a:schemeClr val="accent5">
              <a:hueOff val="-3308557"/>
              <a:satOff val="-17770"/>
              <a:lumOff val="6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9432" tIns="499872" rIns="51943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April </a:t>
          </a:r>
          <a:r>
            <a:rPr lang="en-US" sz="2400" kern="1200" dirty="0">
              <a:latin typeface="Tw Cen MT" panose="020B0602020104020603"/>
            </a:rPr>
            <a:t>25: </a:t>
          </a:r>
          <a:r>
            <a:rPr lang="en-US" sz="2400" kern="1200" dirty="0" err="1">
              <a:latin typeface="Tw Cen MT" panose="020B0602020104020603"/>
            </a:rPr>
            <a:t>DigiPRES</a:t>
          </a:r>
          <a:r>
            <a:rPr lang="en-US" sz="2400" kern="1200" dirty="0">
              <a:latin typeface="Tw Cen MT" panose="020B0602020104020603"/>
            </a:rPr>
            <a:t> (October 12-13, Baltimore, MD)</a:t>
          </a:r>
        </a:p>
        <a:p>
          <a:pPr marL="228600" lvl="1" indent="-228600" algn="l" defTabSz="1066800">
            <a:lnSpc>
              <a:spcPct val="90000"/>
            </a:lnSpc>
            <a:spcBef>
              <a:spcPct val="0"/>
            </a:spcBef>
            <a:spcAft>
              <a:spcPct val="15000"/>
            </a:spcAft>
            <a:buChar char="•"/>
          </a:pPr>
          <a:r>
            <a:rPr lang="en-US" sz="2400" kern="1200" dirty="0">
              <a:latin typeface="Tw Cen MT" panose="020B0602020104020603"/>
            </a:rPr>
            <a:t>April </a:t>
          </a:r>
          <a:r>
            <a:rPr lang="en-US" sz="2400" kern="1200" dirty="0"/>
            <a:t>29: Best Practices Exchange (September 26-28, Nashville, TN)</a:t>
          </a:r>
        </a:p>
      </dsp:txBody>
      <dsp:txXfrm>
        <a:off x="0" y="4318349"/>
        <a:ext cx="6692748" cy="1927800"/>
      </dsp:txXfrm>
    </dsp:sp>
    <dsp:sp modelId="{86C3ED4A-3BCF-4D4A-AAEA-30029353CC3D}">
      <dsp:nvSpPr>
        <dsp:cNvPr id="0" name=""/>
        <dsp:cNvSpPr/>
      </dsp:nvSpPr>
      <dsp:spPr>
        <a:xfrm>
          <a:off x="334637" y="3964109"/>
          <a:ext cx="4684923" cy="708480"/>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1066800">
            <a:lnSpc>
              <a:spcPct val="90000"/>
            </a:lnSpc>
            <a:spcBef>
              <a:spcPct val="0"/>
            </a:spcBef>
            <a:spcAft>
              <a:spcPct val="35000"/>
            </a:spcAft>
            <a:buNone/>
          </a:pPr>
          <a:r>
            <a:rPr lang="en-US" sz="2400" kern="1200" dirty="0"/>
            <a:t>Upcoming CFP Deadlines</a:t>
          </a:r>
        </a:p>
      </dsp:txBody>
      <dsp:txXfrm>
        <a:off x="369222" y="3998694"/>
        <a:ext cx="4615753"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5993C-41E6-4DF9-96B8-12D76ECF040A}">
      <dsp:nvSpPr>
        <dsp:cNvPr id="0" name=""/>
        <dsp:cNvSpPr/>
      </dsp:nvSpPr>
      <dsp:spPr>
        <a:xfrm>
          <a:off x="4931" y="1411814"/>
          <a:ext cx="2870612" cy="1148244"/>
        </a:xfrm>
        <a:prstGeom prst="chevron">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b="1" kern="1200">
              <a:latin typeface="Tw Cen MT" panose="020B0602020104020603"/>
            </a:rPr>
            <a:t>Reorganize</a:t>
          </a:r>
          <a:endParaRPr lang="en-US" sz="2300" b="1" kern="1200"/>
        </a:p>
      </dsp:txBody>
      <dsp:txXfrm>
        <a:off x="579053" y="1411814"/>
        <a:ext cx="1722368" cy="1148244"/>
      </dsp:txXfrm>
    </dsp:sp>
    <dsp:sp modelId="{E667510A-C43A-441C-A647-9844623700D9}">
      <dsp:nvSpPr>
        <dsp:cNvPr id="0" name=""/>
        <dsp:cNvSpPr/>
      </dsp:nvSpPr>
      <dsp:spPr>
        <a:xfrm>
          <a:off x="2588482" y="1411814"/>
          <a:ext cx="2870612" cy="1148244"/>
        </a:xfrm>
        <a:prstGeom prst="chevron">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en-US" sz="2300" b="1" kern="1200">
              <a:latin typeface="Tw Cen MT" panose="020B0602020104020603"/>
            </a:rPr>
            <a:t>Calculate data</a:t>
          </a:r>
          <a:endParaRPr lang="en-US" sz="2300" b="1" kern="1200"/>
        </a:p>
      </dsp:txBody>
      <dsp:txXfrm>
        <a:off x="3162604" y="1411814"/>
        <a:ext cx="1722368" cy="1148244"/>
      </dsp:txXfrm>
    </dsp:sp>
    <dsp:sp modelId="{67190762-D56A-495F-B7A8-B3813E2A006D}">
      <dsp:nvSpPr>
        <dsp:cNvPr id="0" name=""/>
        <dsp:cNvSpPr/>
      </dsp:nvSpPr>
      <dsp:spPr>
        <a:xfrm>
          <a:off x="5172033" y="1411814"/>
          <a:ext cx="2870612" cy="1148244"/>
        </a:xfrm>
        <a:prstGeom prst="chevron">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en-US" sz="2300" b="1" kern="1200">
              <a:latin typeface="Tw Cen MT" panose="020B0602020104020603"/>
            </a:rPr>
            <a:t>Add standardized</a:t>
          </a:r>
          <a:endParaRPr lang="en-US" sz="2300" b="1" kern="1200"/>
        </a:p>
      </dsp:txBody>
      <dsp:txXfrm>
        <a:off x="5746155" y="1411814"/>
        <a:ext cx="1722368" cy="1148244"/>
      </dsp:txXfrm>
    </dsp:sp>
    <dsp:sp modelId="{B016AEEF-928A-44FB-B261-E44D84CEABB3}">
      <dsp:nvSpPr>
        <dsp:cNvPr id="0" name=""/>
        <dsp:cNvSpPr/>
      </dsp:nvSpPr>
      <dsp:spPr>
        <a:xfrm>
          <a:off x="7755585" y="1411814"/>
          <a:ext cx="2870612" cy="1148244"/>
        </a:xfrm>
        <a:prstGeom prst="chevron">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rtl="0">
            <a:lnSpc>
              <a:spcPct val="90000"/>
            </a:lnSpc>
            <a:spcBef>
              <a:spcPct val="0"/>
            </a:spcBef>
            <a:spcAft>
              <a:spcPct val="35000"/>
            </a:spcAft>
            <a:buNone/>
          </a:pPr>
          <a:r>
            <a:rPr lang="en-US" sz="2300" b="1" kern="1200">
              <a:latin typeface="Tw Cen MT" panose="020B0602020104020603"/>
            </a:rPr>
            <a:t>Summary spreadsheet</a:t>
          </a:r>
        </a:p>
      </dsp:txBody>
      <dsp:txXfrm>
        <a:off x="8329707" y="1411814"/>
        <a:ext cx="1722368" cy="1148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6ACC9-AF0B-4208-A804-0B132B3AC89D}">
      <dsp:nvSpPr>
        <dsp:cNvPr id="0" name=""/>
        <dsp:cNvSpPr/>
      </dsp:nvSpPr>
      <dsp:spPr>
        <a:xfrm>
          <a:off x="3889" y="498871"/>
          <a:ext cx="2761456" cy="2761456"/>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1972" tIns="60960" rIns="151972" bIns="60960" numCol="1" spcCol="1270" anchor="ctr" anchorCtr="0">
          <a:noAutofit/>
        </a:bodyPr>
        <a:lstStyle/>
        <a:p>
          <a:pPr marL="0" lvl="0" indent="0" algn="ctr" defTabSz="2133600" rtl="0">
            <a:lnSpc>
              <a:spcPct val="90000"/>
            </a:lnSpc>
            <a:spcBef>
              <a:spcPct val="0"/>
            </a:spcBef>
            <a:spcAft>
              <a:spcPct val="35000"/>
            </a:spcAft>
            <a:buNone/>
          </a:pPr>
          <a:r>
            <a:rPr lang="en-US" sz="4800" kern="1200">
              <a:latin typeface="Tw Cen MT" panose="020B0602020104020603"/>
            </a:rPr>
            <a:t>NARA only (9)</a:t>
          </a:r>
          <a:endParaRPr lang="en-US" sz="4800" kern="1200"/>
        </a:p>
      </dsp:txBody>
      <dsp:txXfrm>
        <a:off x="408295" y="903277"/>
        <a:ext cx="1952644" cy="1952644"/>
      </dsp:txXfrm>
    </dsp:sp>
    <dsp:sp modelId="{B4D689DC-E094-4478-A842-436965B23426}">
      <dsp:nvSpPr>
        <dsp:cNvPr id="0" name=""/>
        <dsp:cNvSpPr/>
      </dsp:nvSpPr>
      <dsp:spPr>
        <a:xfrm>
          <a:off x="2213054" y="498871"/>
          <a:ext cx="2761456" cy="2761456"/>
        </a:xfrm>
        <a:prstGeom prst="ellipse">
          <a:avLst/>
        </a:prstGeom>
        <a:solidFill>
          <a:schemeClr val="accent4">
            <a:alpha val="50000"/>
            <a:hueOff val="-4725531"/>
            <a:satOff val="-7569"/>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1972" tIns="60960" rIns="151972" bIns="60960" numCol="1" spcCol="1270" anchor="ctr" anchorCtr="0">
          <a:noAutofit/>
        </a:bodyPr>
        <a:lstStyle/>
        <a:p>
          <a:pPr marL="0" lvl="0" indent="0" algn="ctr" defTabSz="2133600" rtl="0">
            <a:lnSpc>
              <a:spcPct val="90000"/>
            </a:lnSpc>
            <a:spcBef>
              <a:spcPct val="0"/>
            </a:spcBef>
            <a:spcAft>
              <a:spcPct val="35000"/>
            </a:spcAft>
            <a:buNone/>
          </a:pPr>
          <a:r>
            <a:rPr lang="en-US" sz="4800" kern="1200">
              <a:latin typeface="Tw Cen MT" panose="020B0602020104020603"/>
            </a:rPr>
            <a:t>LOC only (4)</a:t>
          </a:r>
          <a:endParaRPr lang="en-US" sz="4800" kern="1200"/>
        </a:p>
      </dsp:txBody>
      <dsp:txXfrm>
        <a:off x="2617460" y="903277"/>
        <a:ext cx="1952644" cy="1952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BF4B3-DCF4-4F39-A92F-66B26AD06E8A}">
      <dsp:nvSpPr>
        <dsp:cNvPr id="0" name=""/>
        <dsp:cNvSpPr/>
      </dsp:nvSpPr>
      <dsp:spPr>
        <a:xfrm>
          <a:off x="1589950" y="1814"/>
          <a:ext cx="4029639" cy="402963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1765" tIns="71120" rIns="221765" bIns="71120" numCol="1" spcCol="1270" anchor="ctr" anchorCtr="0">
          <a:noAutofit/>
        </a:bodyPr>
        <a:lstStyle/>
        <a:p>
          <a:pPr marL="0" lvl="0" indent="0" algn="ctr" defTabSz="2489200" rtl="0">
            <a:lnSpc>
              <a:spcPct val="90000"/>
            </a:lnSpc>
            <a:spcBef>
              <a:spcPct val="0"/>
            </a:spcBef>
            <a:spcAft>
              <a:spcPct val="35000"/>
            </a:spcAft>
            <a:buNone/>
          </a:pPr>
          <a:r>
            <a:rPr lang="en-US" sz="5600" b="0" kern="1200">
              <a:latin typeface="Tw Cen MT" panose="020B0602020104020603"/>
            </a:rPr>
            <a:t>Lower</a:t>
          </a:r>
          <a:r>
            <a:rPr lang="en-US" sz="5600" kern="1200">
              <a:latin typeface="Tw Cen MT" panose="020B0602020104020603"/>
            </a:rPr>
            <a:t> file minimum</a:t>
          </a:r>
          <a:endParaRPr lang="en-US" sz="5600" kern="1200"/>
        </a:p>
      </dsp:txBody>
      <dsp:txXfrm>
        <a:off x="2180077" y="591941"/>
        <a:ext cx="2849385" cy="2849385"/>
      </dsp:txXfrm>
    </dsp:sp>
    <dsp:sp modelId="{845AFA13-0499-42BD-B2EC-1C5029D4D454}">
      <dsp:nvSpPr>
        <dsp:cNvPr id="0" name=""/>
        <dsp:cNvSpPr/>
      </dsp:nvSpPr>
      <dsp:spPr>
        <a:xfrm>
          <a:off x="4813662" y="1814"/>
          <a:ext cx="4029639" cy="402963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1765" tIns="71120" rIns="221765" bIns="71120" numCol="1" spcCol="1270" anchor="ctr" anchorCtr="0">
          <a:noAutofit/>
        </a:bodyPr>
        <a:lstStyle/>
        <a:p>
          <a:pPr marL="0" lvl="0" indent="0" algn="ctr" defTabSz="2489200" rtl="0">
            <a:lnSpc>
              <a:spcPct val="90000"/>
            </a:lnSpc>
            <a:spcBef>
              <a:spcPct val="0"/>
            </a:spcBef>
            <a:spcAft>
              <a:spcPct val="35000"/>
            </a:spcAft>
            <a:buNone/>
          </a:pPr>
          <a:r>
            <a:rPr lang="en-US" sz="5600" kern="1200">
              <a:latin typeface="Tw Cen MT" panose="020B0602020104020603"/>
            </a:rPr>
            <a:t>Add size minimum</a:t>
          </a:r>
          <a:endParaRPr lang="en-US" sz="5600" kern="1200"/>
        </a:p>
      </dsp:txBody>
      <dsp:txXfrm>
        <a:off x="5403789" y="591941"/>
        <a:ext cx="2849385" cy="2849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8C993-996F-4104-8ED4-43ACE4718F4A}">
      <dsp:nvSpPr>
        <dsp:cNvPr id="0" name=""/>
        <dsp:cNvSpPr/>
      </dsp:nvSpPr>
      <dsp:spPr>
        <a:xfrm>
          <a:off x="0" y="117185"/>
          <a:ext cx="6296297" cy="6844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1"/>
            </a:rPr>
            <a:t>CoSA Website</a:t>
          </a:r>
          <a:endParaRPr lang="en-US" sz="3000" kern="1200"/>
        </a:p>
      </dsp:txBody>
      <dsp:txXfrm>
        <a:off x="33412" y="150597"/>
        <a:ext cx="6229473" cy="617626"/>
      </dsp:txXfrm>
    </dsp:sp>
    <dsp:sp modelId="{75E9770C-7FFC-4F81-9660-DE6B4E912405}">
      <dsp:nvSpPr>
        <dsp:cNvPr id="0" name=""/>
        <dsp:cNvSpPr/>
      </dsp:nvSpPr>
      <dsp:spPr>
        <a:xfrm>
          <a:off x="0" y="888035"/>
          <a:ext cx="6296297" cy="684450"/>
        </a:xfrm>
        <a:prstGeom prst="roundRect">
          <a:avLst/>
        </a:prstGeom>
        <a:solidFill>
          <a:schemeClr val="accent2">
            <a:hueOff val="-367258"/>
            <a:satOff val="-8124"/>
            <a:lumOff val="-16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2"/>
            </a:rPr>
            <a:t>CoSA Resource Center</a:t>
          </a:r>
          <a:endParaRPr lang="en-US" sz="3000" kern="1200"/>
        </a:p>
      </dsp:txBody>
      <dsp:txXfrm>
        <a:off x="33412" y="921447"/>
        <a:ext cx="6229473" cy="617626"/>
      </dsp:txXfrm>
    </dsp:sp>
    <dsp:sp modelId="{7A31A2A9-3297-4783-93E1-873781A8AEB8}">
      <dsp:nvSpPr>
        <dsp:cNvPr id="0" name=""/>
        <dsp:cNvSpPr/>
      </dsp:nvSpPr>
      <dsp:spPr>
        <a:xfrm>
          <a:off x="0" y="1658885"/>
          <a:ext cx="6296297" cy="684450"/>
        </a:xfrm>
        <a:prstGeom prst="roundRect">
          <a:avLst/>
        </a:prstGeom>
        <a:solidFill>
          <a:schemeClr val="accent2">
            <a:hueOff val="-734515"/>
            <a:satOff val="-16247"/>
            <a:lumOff val="-3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CoSA Twitter Handle: @StateArchivists</a:t>
          </a:r>
        </a:p>
      </dsp:txBody>
      <dsp:txXfrm>
        <a:off x="33412" y="1692297"/>
        <a:ext cx="6229473" cy="617626"/>
      </dsp:txXfrm>
    </dsp:sp>
    <dsp:sp modelId="{EB2FB31B-2E19-4A66-8F91-9F8A0D4CB038}">
      <dsp:nvSpPr>
        <dsp:cNvPr id="0" name=""/>
        <dsp:cNvSpPr/>
      </dsp:nvSpPr>
      <dsp:spPr>
        <a:xfrm>
          <a:off x="0" y="2429736"/>
          <a:ext cx="6296297" cy="684450"/>
        </a:xfrm>
        <a:prstGeom prst="roundRect">
          <a:avLst/>
        </a:prstGeom>
        <a:solidFill>
          <a:schemeClr val="accent2">
            <a:hueOff val="-1101773"/>
            <a:satOff val="-24371"/>
            <a:lumOff val="-48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3"/>
            </a:rPr>
            <a:t>CoSA Facebook Page</a:t>
          </a:r>
          <a:endParaRPr lang="en-US" sz="3000" kern="1200"/>
        </a:p>
      </dsp:txBody>
      <dsp:txXfrm>
        <a:off x="33412" y="2463148"/>
        <a:ext cx="6229473" cy="617626"/>
      </dsp:txXfrm>
    </dsp:sp>
    <dsp:sp modelId="{7F7C6C16-9B49-4E9E-AD58-A4F88CFA7F27}">
      <dsp:nvSpPr>
        <dsp:cNvPr id="0" name=""/>
        <dsp:cNvSpPr/>
      </dsp:nvSpPr>
      <dsp:spPr>
        <a:xfrm>
          <a:off x="0" y="3200586"/>
          <a:ext cx="6296297" cy="684450"/>
        </a:xfrm>
        <a:prstGeom prst="roundRect">
          <a:avLst/>
        </a:prstGeom>
        <a:solidFill>
          <a:schemeClr val="accent2">
            <a:hueOff val="-1469031"/>
            <a:satOff val="-32495"/>
            <a:lumOff val="-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4"/>
            </a:rPr>
            <a:t>CoSA YouTube Channel</a:t>
          </a:r>
          <a:endParaRPr lang="en-US" sz="3000" kern="1200"/>
        </a:p>
      </dsp:txBody>
      <dsp:txXfrm>
        <a:off x="33412" y="3233998"/>
        <a:ext cx="6229473" cy="6176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A3A7B-2026-4F40-A512-6378B703C285}"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8C80F-7774-46C2-961A-4AA349ECD204}" type="slidenum">
              <a:rPr lang="en-US" smtClean="0"/>
              <a:t>‹#›</a:t>
            </a:fld>
            <a:endParaRPr lang="en-US"/>
          </a:p>
        </p:txBody>
      </p:sp>
    </p:spTree>
    <p:extLst>
      <p:ext uri="{BB962C8B-B14F-4D97-AF65-F5344CB8AC3E}">
        <p14:creationId xmlns:p14="http://schemas.microsoft.com/office/powerpoint/2010/main" val="3524245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pexchange.files.wordpress.com/2021/05/bpe_2021_slides_hanso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is about determining when to address format obsolescence. Since you're here, you likely have an idea of what that is, but to make sure we're on the same page I'm thinking of format obsolescence as when a format becomes completely unusable, or its meaning changed, due to changes in hardware, software (any aspect of the technology), but also more nebulous reasons like it is no longer common knowledge how to interact with a piece of software.</a:t>
            </a:r>
          </a:p>
        </p:txBody>
      </p:sp>
      <p:sp>
        <p:nvSpPr>
          <p:cNvPr id="4" name="Slide Number Placeholder 3"/>
          <p:cNvSpPr>
            <a:spLocks noGrp="1"/>
          </p:cNvSpPr>
          <p:nvPr>
            <p:ph type="sldNum" sz="quarter" idx="5"/>
          </p:nvPr>
        </p:nvSpPr>
        <p:spPr/>
        <p:txBody>
          <a:bodyPr/>
          <a:lstStyle/>
          <a:p>
            <a:fld id="{4888C80F-7774-46C2-961A-4AA349ECD204}" type="slidenum">
              <a:rPr lang="en-US" smtClean="0"/>
              <a:t>5</a:t>
            </a:fld>
            <a:endParaRPr lang="en-US"/>
          </a:p>
        </p:txBody>
      </p:sp>
    </p:spTree>
    <p:extLst>
      <p:ext uri="{BB962C8B-B14F-4D97-AF65-F5344CB8AC3E}">
        <p14:creationId xmlns:p14="http://schemas.microsoft.com/office/powerpoint/2010/main" val="392828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resource is compiled every 2 years by global experts assembled by the Digital Preservation Coalition. I was hopeful for this one, since it is explicitly a risk assessment, and the information in it could be helpful for decision making. It includes an estimation of how long we have until an action must be taken to avoid loss and conditions that could increase or decrease the risk, which would inform good actions to take. However, the way it is organized doesn't support the kind of format-based analysis I am trying to do. The risk evaluation is by broader categories that are almost always based on the storage or/or source, such as Current Portable Optical Media, Data Posted to Defunct or Little-used Social Media Platforms, and Unpublished Research Data from Government Researchers, rather than on format. It is still a useful resource for a higher-level look at risk, but not suitable for this analysis.</a:t>
            </a:r>
          </a:p>
        </p:txBody>
      </p:sp>
      <p:sp>
        <p:nvSpPr>
          <p:cNvPr id="4" name="Slide Number Placeholder 3"/>
          <p:cNvSpPr>
            <a:spLocks noGrp="1"/>
          </p:cNvSpPr>
          <p:nvPr>
            <p:ph type="sldNum" sz="quarter" idx="5"/>
          </p:nvPr>
        </p:nvSpPr>
        <p:spPr/>
        <p:txBody>
          <a:bodyPr/>
          <a:lstStyle/>
          <a:p>
            <a:fld id="{4888C80F-7774-46C2-961A-4AA349ECD204}" type="slidenum">
              <a:rPr lang="en-US" smtClean="0"/>
              <a:t>15</a:t>
            </a:fld>
            <a:endParaRPr lang="en-US"/>
          </a:p>
        </p:txBody>
      </p:sp>
    </p:spTree>
    <p:extLst>
      <p:ext uri="{BB962C8B-B14F-4D97-AF65-F5344CB8AC3E}">
        <p14:creationId xmlns:p14="http://schemas.microsoft.com/office/powerpoint/2010/main" val="84432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useful for us has been </a:t>
            </a:r>
            <a:r>
              <a:rPr lang="en-US" err="1"/>
              <a:t>Wikidata</a:t>
            </a:r>
            <a:r>
              <a:rPr lang="en-US"/>
              <a:t> for Digital Preservation, which is a portal built by a collaboration of different institutions to make it easier to access format information in </a:t>
            </a:r>
            <a:r>
              <a:rPr lang="en-US" err="1"/>
              <a:t>Wikidata</a:t>
            </a:r>
            <a:r>
              <a:rPr lang="en-US"/>
              <a:t>. This overwhelmed me the first time when I was just trying to explore it, but now that I had specific formats to look at, it was much easier. Information is accessed via search, which is a little less convenient than being able to browse an alphabetical list, but not by much. The results are mostly pointers to other information about the format characteristics and it covers over 13,000 file formats, so it is a good place for starting a research journey. You just have to do your own risk analysis based on the information you are gathering.</a:t>
            </a:r>
          </a:p>
        </p:txBody>
      </p:sp>
      <p:sp>
        <p:nvSpPr>
          <p:cNvPr id="4" name="Slide Number Placeholder 3"/>
          <p:cNvSpPr>
            <a:spLocks noGrp="1"/>
          </p:cNvSpPr>
          <p:nvPr>
            <p:ph type="sldNum" sz="quarter" idx="5"/>
          </p:nvPr>
        </p:nvSpPr>
        <p:spPr/>
        <p:txBody>
          <a:bodyPr/>
          <a:lstStyle/>
          <a:p>
            <a:fld id="{4888C80F-7774-46C2-961A-4AA349ECD204}" type="slidenum">
              <a:rPr lang="en-US" smtClean="0"/>
              <a:t>16</a:t>
            </a:fld>
            <a:endParaRPr lang="en-US"/>
          </a:p>
        </p:txBody>
      </p:sp>
    </p:spTree>
    <p:extLst>
      <p:ext uri="{BB962C8B-B14F-4D97-AF65-F5344CB8AC3E}">
        <p14:creationId xmlns:p14="http://schemas.microsoft.com/office/powerpoint/2010/main" val="334910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I had my sources of risk information, since I already have format identifications for our holdings in our preservation system, all that was missing was a way to analyze our format data and map it to our two sources. I didn't find a model for this kind of analysis, which is the main reason I'm doing this webinar, so I just started experimenting.</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17</a:t>
            </a:fld>
            <a:endParaRPr lang="en-US"/>
          </a:p>
        </p:txBody>
      </p:sp>
    </p:spTree>
    <p:extLst>
      <p:ext uri="{BB962C8B-B14F-4D97-AF65-F5344CB8AC3E}">
        <p14:creationId xmlns:p14="http://schemas.microsoft.com/office/powerpoint/2010/main" val="2980093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format information is primarily generated using FITS, which is a tool developed at Harvard University that combines the output of a dozen other tools for identifying, validating, and/or extracting technical metadata. If you're looking for a tool to use, the fact that FITS combines tools is great for getting an identification for more files. Each tool has its own specialty. It also results in many files with multiple possible format identifications where tools didn't agree, which adds noise to the analysis. Because of how our preservation system currently exports format data, each potential identification is counted like a separate file. Our Media department uses </a:t>
            </a:r>
            <a:r>
              <a:rPr lang="en-US" dirty="0" err="1"/>
              <a:t>mediainfo</a:t>
            </a:r>
            <a:r>
              <a:rPr lang="en-US" dirty="0"/>
              <a:t> instead, because that is customized better to their formats. Regardless of the source, format identifications are stored using one consistent data model in our preservation system, which was built in-house. </a:t>
            </a:r>
            <a:endParaRPr lang="en-US" dirty="0">
              <a:cs typeface="Calibri" panose="020F0502020204030204"/>
            </a:endParaRPr>
          </a:p>
          <a:p>
            <a:endParaRPr lang="en-US" dirty="0"/>
          </a:p>
          <a:p>
            <a:r>
              <a:rPr lang="en-US" dirty="0"/>
              <a:t>We always have the format name, number of AIPs, files and total size of all files in that format, and the ID for every AIP with at least one file in that format. If you aren't an OAIS shop, an AIP is a package of files and the associated metadata needed to preserve them. Depending on the format, I may also know the version, registry name and key (which so far is always PRONOM), and/or AV encoding information.</a:t>
            </a:r>
            <a:endParaRPr lang="en-US" dirty="0">
              <a:cs typeface="Calibri" panose="020F0502020204030204"/>
            </a:endParaRPr>
          </a:p>
          <a:p>
            <a:endParaRPr lang="en-US" dirty="0"/>
          </a:p>
          <a:p>
            <a:r>
              <a:rPr lang="en-US" dirty="0"/>
              <a:t>To do the analysis, I start by exporting the formats reports from our preservation system, which are CSVs. So, if you can get your data to a CSV, you can use the following workflow.</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18</a:t>
            </a:fld>
            <a:endParaRPr lang="en-US"/>
          </a:p>
        </p:txBody>
      </p:sp>
    </p:spTree>
    <p:extLst>
      <p:ext uri="{BB962C8B-B14F-4D97-AF65-F5344CB8AC3E}">
        <p14:creationId xmlns:p14="http://schemas.microsoft.com/office/powerpoint/2010/main" val="412290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I use a few Python scripts, relying heavily on the pandas library, to do data cleanup and summaries. I used Python because that is the tool that I'm most familiar with for data wrangling and it makes it easy to repeat the analysis over time or with data from different subsets of our holdings. The scripts are available on GitHub if you want to go this route.  If scripts aren't your cup of tea, a spreadsheet program would be capable of most of the tasks the scripts are doing. </a:t>
            </a:r>
            <a:endParaRPr lang="en-US">
              <a:cs typeface="Calibri" panose="020F0502020204030204"/>
            </a:endParaRPr>
          </a:p>
          <a:p>
            <a:endParaRPr lang="en-US"/>
          </a:p>
          <a:p>
            <a:r>
              <a:rPr lang="en-US"/>
              <a:t>The scripts:</a:t>
            </a:r>
            <a:endParaRPr lang="en-US">
              <a:cs typeface="Calibri" panose="020F0502020204030204"/>
            </a:endParaRPr>
          </a:p>
          <a:p>
            <a:pPr marL="628650" lvl="1" indent="-171450">
              <a:buFont typeface="Arial"/>
              <a:buChar char="•"/>
            </a:pPr>
            <a:r>
              <a:rPr lang="en-US"/>
              <a:t>Reorganize the format information to better support analysis.</a:t>
            </a:r>
            <a:endParaRPr lang="en-US">
              <a:cs typeface="Calibri"/>
            </a:endParaRPr>
          </a:p>
          <a:p>
            <a:pPr marL="628650" lvl="1" indent="-171450">
              <a:buFont typeface="Arial"/>
              <a:buChar char="•"/>
            </a:pPr>
            <a:r>
              <a:rPr lang="en-US"/>
              <a:t>Add some additional information calculated from the existing data, like collection number.</a:t>
            </a:r>
            <a:endParaRPr lang="en-US">
              <a:cs typeface="Calibri"/>
            </a:endParaRPr>
          </a:p>
          <a:p>
            <a:pPr marL="628650" lvl="1" indent="-171450">
              <a:buFont typeface="Arial"/>
              <a:buChar char="•"/>
            </a:pPr>
            <a:r>
              <a:rPr lang="en-US"/>
              <a:t>Add a standardized format type and format name so I can see trends better by grouping related formats, from a mapping spreadsheet I maintain.</a:t>
            </a:r>
            <a:endParaRPr lang="en-US">
              <a:cs typeface="Calibri"/>
            </a:endParaRPr>
          </a:p>
          <a:p>
            <a:pPr marL="628650" lvl="1" indent="-171450">
              <a:buFont typeface="Arial"/>
              <a:buChar char="•"/>
            </a:pPr>
            <a:r>
              <a:rPr lang="en-US"/>
              <a:t>The result is a spreadsheet with many tabs that each summarize the format information in a different way.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19</a:t>
            </a:fld>
            <a:endParaRPr lang="en-US"/>
          </a:p>
        </p:txBody>
      </p:sp>
    </p:spTree>
    <p:extLst>
      <p:ext uri="{BB962C8B-B14F-4D97-AF65-F5344CB8AC3E}">
        <p14:creationId xmlns:p14="http://schemas.microsoft.com/office/powerpoint/2010/main" val="146228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I manually match the most common formats (a tab on the summary spreadsheet) to NARA and LC information. I have ideas for how to use the scripts to do a first pass at matching up our formats to our risk sources to increase how many formats I have time to evaluate, but a person does need to do some interpretation since different tools and registries use different names for the same format. This can be differences in capitalization, if they use acronyms, changes to names over time, and sometimes I couldn't figure out a good reason. The matching is less certain than I expected.</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20</a:t>
            </a:fld>
            <a:endParaRPr lang="en-US"/>
          </a:p>
        </p:txBody>
      </p:sp>
    </p:spTree>
    <p:extLst>
      <p:ext uri="{BB962C8B-B14F-4D97-AF65-F5344CB8AC3E}">
        <p14:creationId xmlns:p14="http://schemas.microsoft.com/office/powerpoint/2010/main" val="4119793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all the data compiled, I make a report to summarize the results (with as many visualizations as I can) and present it to my colleagues. The narrative portion is on DCWG's website, where we share all our public information related to our digital preservation program, if you want to take a look. It is then up to the collections folks if they want us to address a risk, factoring in the importance of the holdings, tools available, and staff capacity. We hope to start taking our first preservation actions soon.</a:t>
            </a:r>
            <a:endParaRPr lang="en-US">
              <a:cs typeface="Calibri" panose="020F0502020204030204"/>
            </a:endParaRPr>
          </a:p>
          <a:p>
            <a:endParaRPr lang="en-US"/>
          </a:p>
          <a:p>
            <a:r>
              <a:rPr lang="en-US"/>
              <a:t>And then I repeat the process regularly to identify emerging risks. I'm still figuring out the right frequency.</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21</a:t>
            </a:fld>
            <a:endParaRPr lang="en-US"/>
          </a:p>
        </p:txBody>
      </p:sp>
    </p:spTree>
    <p:extLst>
      <p:ext uri="{BB962C8B-B14F-4D97-AF65-F5344CB8AC3E}">
        <p14:creationId xmlns:p14="http://schemas.microsoft.com/office/powerpoint/2010/main" val="1969914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analysis took me a while, but most of that was research and experimenting with the kinds of analysis I could do with format identification data. Hopefully, through this presentation, I've shortened that learning curve for you. Once I had a process in place, it was much faster. It took 30 hours from exporting the format data to having a completed report. I also spent additional time evaluating the effectiveness of the process. While that was motivated by this webinar, I plan to always budget some time for research, improvements, and evaluation as part of future reporting cycles to keep the process up to date. </a:t>
            </a:r>
          </a:p>
          <a:p>
            <a:endParaRPr lang="en-US"/>
          </a:p>
          <a:p>
            <a:r>
              <a:rPr lang="en-US"/>
              <a:t>With that research time, I anticipate it will be about 50 hours a reporting cycle. I believe that is a reasonable amount of time to devote to something as important as monitoring our formats for risk.</a:t>
            </a:r>
          </a:p>
        </p:txBody>
      </p:sp>
      <p:sp>
        <p:nvSpPr>
          <p:cNvPr id="4" name="Slide Number Placeholder 3"/>
          <p:cNvSpPr>
            <a:spLocks noGrp="1"/>
          </p:cNvSpPr>
          <p:nvPr>
            <p:ph type="sldNum" sz="quarter" idx="5"/>
          </p:nvPr>
        </p:nvSpPr>
        <p:spPr/>
        <p:txBody>
          <a:bodyPr/>
          <a:lstStyle/>
          <a:p>
            <a:fld id="{4888C80F-7774-46C2-961A-4AA349ECD204}" type="slidenum">
              <a:rPr lang="en-US" smtClean="0"/>
              <a:t>22</a:t>
            </a:fld>
            <a:endParaRPr lang="en-US"/>
          </a:p>
        </p:txBody>
      </p:sp>
    </p:spTree>
    <p:extLst>
      <p:ext uri="{BB962C8B-B14F-4D97-AF65-F5344CB8AC3E}">
        <p14:creationId xmlns:p14="http://schemas.microsoft.com/office/powerpoint/2010/main" val="274599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give you a sense of what can be learned from format identification data, I'll give you a speed run through the results of my most recent analysis, on formats for all files ingested in our preservation system by November 1, 2021.</a:t>
            </a:r>
          </a:p>
          <a:p>
            <a:endParaRPr lang="en-US"/>
          </a:p>
          <a:p>
            <a:r>
              <a:rPr lang="en-US"/>
              <a:t>We don't currently track format information for content that is awaiting processing to go into the preservation system, although we plan to for born-digital in order to start monitoring for risk sooner. We're not concerned about our digitization backlog where we know what formats we selected.</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23</a:t>
            </a:fld>
            <a:endParaRPr lang="en-US"/>
          </a:p>
        </p:txBody>
      </p:sp>
    </p:spTree>
    <p:extLst>
      <p:ext uri="{BB962C8B-B14F-4D97-AF65-F5344CB8AC3E}">
        <p14:creationId xmlns:p14="http://schemas.microsoft.com/office/powerpoint/2010/main" val="2346526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we looked at the overall usage of our preservation system, which is shared by five Libraries units. We could see who is using it more, based on different measures, which impacts which library has the majority. Our media archives (blue) has the most by size or AIP, but our digital library (orange) has the most by file count and our political archives (green), which has most of our born digital collections, also has a significant amount if you look at file count. This helps everyone see the benefit they are getting from the system and may have future implications for cost sharing. </a:t>
            </a:r>
            <a:endParaRPr lang="en-US">
              <a:cs typeface="Calibri" panose="020F0502020204030204"/>
            </a:endParaRPr>
          </a:p>
          <a:p>
            <a:endParaRPr lang="en-US"/>
          </a:p>
          <a:p>
            <a:endParaRPr lang="en-US"/>
          </a:p>
        </p:txBody>
      </p:sp>
      <p:sp>
        <p:nvSpPr>
          <p:cNvPr id="4" name="Slide Number Placeholder 3"/>
          <p:cNvSpPr>
            <a:spLocks noGrp="1"/>
          </p:cNvSpPr>
          <p:nvPr>
            <p:ph type="sldNum" sz="quarter" idx="5"/>
          </p:nvPr>
        </p:nvSpPr>
        <p:spPr/>
        <p:txBody>
          <a:bodyPr/>
          <a:lstStyle/>
          <a:p>
            <a:fld id="{4888C80F-7774-46C2-961A-4AA349ECD204}" type="slidenum">
              <a:rPr lang="en-US" smtClean="0"/>
              <a:t>24</a:t>
            </a:fld>
            <a:endParaRPr lang="en-US"/>
          </a:p>
        </p:txBody>
      </p:sp>
    </p:spTree>
    <p:extLst>
      <p:ext uri="{BB962C8B-B14F-4D97-AF65-F5344CB8AC3E}">
        <p14:creationId xmlns:p14="http://schemas.microsoft.com/office/powerpoint/2010/main" val="402469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Obsolesce happens to all formats eventually. We as information professionals need to know when something is becoming at risk so we can take action when it is as easy as it will ever be. Provided the format was somewhat widely adopted, as it goes out of use there will be a market for a little while to encourage developing solutions for all those users to get their files to something new. But if something went obsolete 30 years ago (say it was sitting in my backlog due to access restrictions), it will be harder to find a solution, more expensive because it would require a specialized vendor or doing custom work ourselves and could potentially even be impossible.</a:t>
            </a:r>
          </a:p>
          <a:p>
            <a:endParaRPr lang="en-US"/>
          </a:p>
          <a:p>
            <a:r>
              <a:rPr lang="en-US"/>
              <a:t>Preservation planning, the function that covers monitoring and addressing risk, was (and frankly still is) the area that my institution is most missing from our digital preservation program, since we focused on more immediate needs like storage first. But as our born-digital collections are becoming increasingly important for our researchers, I wanted to develop a process for monitoring their risk so we can proactively decide when to invest the time and resources necessary to take action, even if that ends up being a few years down the road.</a:t>
            </a:r>
            <a:endParaRPr lang="en-US">
              <a:cs typeface="Calibri"/>
            </a:endParaRPr>
          </a:p>
          <a:p>
            <a:endParaRPr lang="en-US"/>
          </a:p>
          <a:p>
            <a:r>
              <a:rPr lang="en-US"/>
              <a:t>In 2020, when for obvious reasons I needed a project to do from home, I decided to spend some time working on this issue - how will we at UGA Libraries figure out a format is at risk before it is too late? Through a lot of reading and experimenting, I developed a process for doing this risk analysis and have run the reports twice, with 2020 and 2021 format data.</a:t>
            </a:r>
            <a:endParaRPr lang="en-US">
              <a:cs typeface="Calibri"/>
            </a:endParaRPr>
          </a:p>
          <a:p>
            <a:endParaRPr lang="en-US"/>
          </a:p>
          <a:p>
            <a:r>
              <a:rPr lang="en-US"/>
              <a:t>If this feels a little familiar, I presented last year at the Best Practices Exchange conference on my research and first round of analysis. I will briefly summarize that information here as a foundation for the rest of this webinar, which will focus on what I've learned in the second round of analysis. The slides for that first presentation, which include my speaker notes, are available through the BPE website:  </a:t>
            </a:r>
            <a:r>
              <a:rPr lang="en-US">
                <a:hlinkClick r:id="rId3"/>
              </a:rPr>
              <a:t>https://bpexchange.files.wordpress.com/2021/05/bpe_2021_slides_hanson.pdf</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6</a:t>
            </a:fld>
            <a:endParaRPr lang="en-US"/>
          </a:p>
        </p:txBody>
      </p:sp>
    </p:spTree>
    <p:extLst>
      <p:ext uri="{BB962C8B-B14F-4D97-AF65-F5344CB8AC3E}">
        <p14:creationId xmlns:p14="http://schemas.microsoft.com/office/powerpoint/2010/main" val="3788774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next looked at what our most common formats were across all our Libraries units. Our data allows us multiple ways to evaluate what is common. We can look at format type, standardized format name, and format identifications (name + version + PRONOM). For each category, we can measure commonness using the number of collections, AIPs, files, and size.</a:t>
            </a:r>
            <a:endParaRPr lang="en-US">
              <a:cs typeface="Calibri" panose="020F0502020204030204"/>
            </a:endParaRPr>
          </a:p>
          <a:p>
            <a:endParaRPr lang="en-US"/>
          </a:p>
          <a:p>
            <a:r>
              <a:rPr lang="en-US"/>
              <a:t>Generally, the same 2-3 were most common regardless of how something was measured, with some additional variation for the rest of the top 5 or 10 for each measure. The three categories also have differences between them. So, some combination of the counts is necessary to get a more complete picture of what is common.</a:t>
            </a:r>
            <a:endParaRPr lang="en-US">
              <a:cs typeface="Calibri" panose="020F0502020204030204"/>
            </a:endParaRPr>
          </a:p>
          <a:p>
            <a:endParaRPr lang="en-US"/>
          </a:p>
          <a:p>
            <a:r>
              <a:rPr lang="en-US"/>
              <a:t>However, our intent behind identifying commonness was to start actively monitoring those types of formats for news of upcoming obsolescence. Given our success using existing risk resources, it is unlikely we'll start doing our own obsolescence research anytime soon. Therefore, I'll likely simplify or drop this section from future analysis to spend the time on mapping more of our formats to the risk resources and analyzing those results more thoroughly.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25</a:t>
            </a:fld>
            <a:endParaRPr lang="en-US"/>
          </a:p>
        </p:txBody>
      </p:sp>
    </p:spTree>
    <p:extLst>
      <p:ext uri="{BB962C8B-B14F-4D97-AF65-F5344CB8AC3E}">
        <p14:creationId xmlns:p14="http://schemas.microsoft.com/office/powerpoint/2010/main" val="3723468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also looked at how many of the formats weren't common. It turned out to be quite a lot.</a:t>
            </a:r>
            <a:r>
              <a:rPr lang="en-US">
                <a:cs typeface="Calibri" panose="020F0502020204030204"/>
              </a:rPr>
              <a:t> We have less than 10 files in about half of our formats and less than 10 GB in the majority of our formats, whether we look at standardized format name or format identifications.</a:t>
            </a:r>
          </a:p>
          <a:p>
            <a:endParaRPr lang="en-US"/>
          </a:p>
          <a:p>
            <a:r>
              <a:rPr lang="en-US"/>
              <a:t>Having so many uncommon formats is beneficial in the beginning, letting us focus on developing preservation strategies for a small number of common formats to have the greatest impact. Once those are settled, however, it is going to mean doing a similar amount of effort for increasingly small amounts of files and we may need to have a higher bar on how important they are to warrant that kind of intervention.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26</a:t>
            </a:fld>
            <a:endParaRPr lang="en-US"/>
          </a:p>
        </p:txBody>
      </p:sp>
    </p:spTree>
    <p:extLst>
      <p:ext uri="{BB962C8B-B14F-4D97-AF65-F5344CB8AC3E}">
        <p14:creationId xmlns:p14="http://schemas.microsoft.com/office/powerpoint/2010/main" val="3325547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multiple units using the system, so I analyzed for overlap with format types to identify where we might be able to collaborate on preservation work. Unfortunately, the vast majority of our formats [84% standardized name, 90% format ids] are only present in one unit's collections, and typically the same unit.</a:t>
            </a:r>
          </a:p>
          <a:p>
            <a:endParaRPr lang="en-US">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27</a:t>
            </a:fld>
            <a:endParaRPr lang="en-US"/>
          </a:p>
        </p:txBody>
      </p:sp>
    </p:spTree>
    <p:extLst>
      <p:ext uri="{BB962C8B-B14F-4D97-AF65-F5344CB8AC3E}">
        <p14:creationId xmlns:p14="http://schemas.microsoft.com/office/powerpoint/2010/main" val="4015137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limited risk analysis to the most common formats in our holdings to keep the amount of time feasible, given that it is currently a manual process. I also used the standardized name, rather than looking at each version.</a:t>
            </a:r>
            <a:r>
              <a:rPr lang="en-US">
                <a:cs typeface="Calibri"/>
              </a:rPr>
              <a:t> The first year, I reviewed the 30 formats with over 500 files. The second year, with more time since the workflow was already set up, I expected the review to the 68 formats with at least 100 files or 1 GB. Either way, these limits are arbitrary and based on keeping the number of formats to review reasonable. </a:t>
            </a:r>
            <a:r>
              <a:rPr lang="en-US"/>
              <a:t>The hope is that if we only have a few files in a format in our holdings that they would be less important, but there is no guarantee that is true. As I continue to streamline the analysis process, I will continue to expand the number of formats I review for risk. Or I may just need to find more time. </a:t>
            </a:r>
            <a:endParaRPr lang="en-US">
              <a:ea typeface="Calibri"/>
              <a:cs typeface="Calibri" panose="020F0502020204030204"/>
            </a:endParaRPr>
          </a:p>
          <a:p>
            <a:endParaRPr lang="en-US">
              <a:cs typeface="Calibri" panose="020F0502020204030204"/>
            </a:endParaRPr>
          </a:p>
          <a:p>
            <a:r>
              <a:rPr lang="en-US"/>
              <a:t>NARA: 7% [5 formats] high risk</a:t>
            </a:r>
            <a:endParaRPr lang="en-US">
              <a:cs typeface="Calibri"/>
            </a:endParaRPr>
          </a:p>
          <a:p>
            <a:r>
              <a:rPr lang="en-US"/>
              <a:t>LOC: 29% [20 formats] not recommended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28</a:t>
            </a:fld>
            <a:endParaRPr lang="en-US"/>
          </a:p>
        </p:txBody>
      </p:sp>
    </p:spTree>
    <p:extLst>
      <p:ext uri="{BB962C8B-B14F-4D97-AF65-F5344CB8AC3E}">
        <p14:creationId xmlns:p14="http://schemas.microsoft.com/office/powerpoint/2010/main" val="916109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However, the formats identified as high risk or not recommended are not the only potential formats at risk surfaced by this review. By looking closer at the formats with the threshold for risk analysis, I noticed several other indicators of potential risk that may warrant additional investigation:</a:t>
            </a:r>
          </a:p>
          <a:p>
            <a:endParaRPr lang="en-US"/>
          </a:p>
          <a:p>
            <a:pPr marL="171450" indent="-171450">
              <a:buFont typeface="Arial,Sans-Serif"/>
              <a:buChar char="•"/>
            </a:pPr>
            <a:r>
              <a:rPr lang="en-US"/>
              <a:t>Formats identified as "unknown binary", which means they aren't really identified. [1842 files]</a:t>
            </a:r>
            <a:endParaRPr lang="en-US">
              <a:ea typeface="Calibri" panose="020F0502020204030204"/>
              <a:cs typeface="Calibri" panose="020F0502020204030204"/>
            </a:endParaRPr>
          </a:p>
          <a:p>
            <a:pPr marL="171450" indent="-171450">
              <a:buFont typeface="Arial,Sans-Serif"/>
              <a:buChar char="•"/>
            </a:pPr>
            <a:r>
              <a:rPr lang="en-US"/>
              <a:t>Formats identified as "empty", which could be a copying error. [323 files]</a:t>
            </a:r>
            <a:endParaRPr lang="en-US">
              <a:ea typeface="Calibri" panose="020F0502020204030204"/>
              <a:cs typeface="Calibri" panose="020F0502020204030204"/>
            </a:endParaRPr>
          </a:p>
          <a:p>
            <a:pPr marL="171450" indent="-171450">
              <a:buFont typeface="Arial"/>
              <a:buChar char="•"/>
            </a:pPr>
            <a:r>
              <a:rPr lang="en-US"/>
              <a:t>Zip formats that are potentially obscuring other at-risk formats within them. [1107 files]</a:t>
            </a:r>
            <a:endParaRPr lang="en-US">
              <a:ea typeface="Calibri"/>
              <a:cs typeface="Calibri" panose="020F0502020204030204"/>
            </a:endParaRPr>
          </a:p>
          <a:p>
            <a:pPr marL="171450" indent="-171450">
              <a:buFont typeface="Arial"/>
              <a:buChar char="•"/>
            </a:pPr>
            <a:r>
              <a:rPr lang="en-US">
                <a:cs typeface="Calibri" panose="020F0502020204030204"/>
              </a:rPr>
              <a:t>7 formats not in either risk source, so risk is unknown. [1393 files]</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29</a:t>
            </a:fld>
            <a:endParaRPr lang="en-US"/>
          </a:p>
        </p:txBody>
      </p:sp>
    </p:spTree>
    <p:extLst>
      <p:ext uri="{BB962C8B-B14F-4D97-AF65-F5344CB8AC3E}">
        <p14:creationId xmlns:p14="http://schemas.microsoft.com/office/powerpoint/2010/main" val="1712666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Having this webinar on the horizon motivated me to dig into the results further, now that I have 2 years' worth, and reflect on what was helpful and what was maybe unnecessary or could be done in a better way. This next section is a series of questions I posed myself about the process and the answers I came up with.</a:t>
            </a:r>
            <a:endParaRPr lang="en-US">
              <a:ea typeface="Calibri"/>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30</a:t>
            </a:fld>
            <a:endParaRPr lang="en-US"/>
          </a:p>
        </p:txBody>
      </p:sp>
    </p:spTree>
    <p:extLst>
      <p:ext uri="{BB962C8B-B14F-4D97-AF65-F5344CB8AC3E}">
        <p14:creationId xmlns:p14="http://schemas.microsoft.com/office/powerpoint/2010/main" val="180863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review our time-sensitive policies (like our disaster plan) annually and so I also picked annually as the initial frequency for format analysis. I didn't want too many new risks to develop in between the reporting cycle.</a:t>
            </a:r>
          </a:p>
          <a:p>
            <a:endParaRPr lang="en-US"/>
          </a:p>
          <a:p>
            <a:r>
              <a:rPr lang="en-US"/>
              <a:t>However, when I repeated the analysis after a year, with over 650,000 new files totaling almost 240 TB, I found the format makeup of our holdings largely stayed the same. We had no completely new formats and only 7 new format identifications, meaning new versions of formats we already had. And while there were some small changes to the order of the most common format types, names, and format ids, there were very few brand-new ones. The risks were also largely unchanged. NARA and LOC did not increase the risk for any format that I reviewed both years. Even though I reviewed more formats in 2021, the ones most at risk had remained the same as 2020: executables and proprietary image formats. There are additional proprietary formats that LOC does not recommend from the new batch of formats, but since they are rated low-moderate risk by NARA, we do not consider them to be as at risk.</a:t>
            </a:r>
            <a:endParaRPr lang="en-US">
              <a:ea typeface="Calibri"/>
              <a:cs typeface="Calibri"/>
            </a:endParaRPr>
          </a:p>
          <a:p>
            <a:endParaRPr lang="en-US"/>
          </a:p>
          <a:p>
            <a:r>
              <a:rPr lang="en-US"/>
              <a:t>At least based on this experience, it appears that the rate of change for both the formats in our collections and the risk of those formats is slow enough that a longer frequency for this report will be acceptable. I am going to try waiting two years before the next analysis, which puts it at the end of 2023, and will re-evaluate the frequency again once I see how much change there is. To supplement this report, and potentially let us wait even longer between doing the analysis of our entire holdings, we plan to add a quick version of this analysis to our accessioning workflow for born-digital archives. These are the most likely to include new at-risk formats, so this way we'll catch them as they come in the door rather than only relying on the holdings report.</a:t>
            </a:r>
            <a:endParaRPr lang="en-US">
              <a:ea typeface="Calibri"/>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31</a:t>
            </a:fld>
            <a:endParaRPr lang="en-US"/>
          </a:p>
        </p:txBody>
      </p:sp>
    </p:spTree>
    <p:extLst>
      <p:ext uri="{BB962C8B-B14F-4D97-AF65-F5344CB8AC3E}">
        <p14:creationId xmlns:p14="http://schemas.microsoft.com/office/powerpoint/2010/main" val="3450459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main reason I added a standardized format name, instead of just using the identifier that I already had, is that I was concerned it could leave formats with many versions or name variations out of the risk analysis. I could imagine a scenario where each version of the format just missed the cut, but all of them combined were well within the range for analysis.</a:t>
            </a:r>
          </a:p>
          <a:p>
            <a:endParaRPr lang="en-US"/>
          </a:p>
          <a:p>
            <a:r>
              <a:rPr lang="en-US"/>
              <a:t>To test this out, I created a list of formats that would have been reviewed in 2021 if I used the same criteria, a minimum of 100 files or 1 GB, but using the format identifiers instead. There were two standardized format names [Audio Interchange File Format and Encapsulated PostScript File Format] that were no longer on my assessment list, impacting about 300 files and 3 GB. This time, I wasn't missing very many by skipping standardization, and they both happen to be low risk anyway, but that wouldn't necessarily always be the case. The bigger impact is that before I considered all versions for each standardized format name and now, I would only consider some of them. The names I used for the 2021 assessment cover a combined 578 IDs. By evaluating the frequency of IDs individually, I would have only reviewed 248 (43% of those).</a:t>
            </a:r>
            <a:endParaRPr lang="en-US">
              <a:ea typeface="Calibri" panose="020F0502020204030204"/>
              <a:cs typeface="Calibri" panose="020F0502020204030204"/>
            </a:endParaRPr>
          </a:p>
          <a:p>
            <a:endParaRPr lang="en-US"/>
          </a:p>
          <a:p>
            <a:r>
              <a:rPr lang="en-US"/>
              <a:t>Using the standardized names also saves me some time. Using the names, I had 68 formats to look up, compared to the 248 ids that make the assessment list.</a:t>
            </a:r>
            <a:endParaRPr lang="en-US">
              <a:ea typeface="Calibri" panose="020F0502020204030204"/>
              <a:cs typeface="Calibri" panose="020F0502020204030204"/>
            </a:endParaRPr>
          </a:p>
          <a:p>
            <a:endParaRPr lang="en-US"/>
          </a:p>
          <a:p>
            <a:r>
              <a:rPr lang="en-US"/>
              <a:t>A possible drawback with using names instead of versions is losing some nuance about what is at risk. NARA rates the risk for each version separately. When I look up a standardized format name and different versions have different risks, I have been using the risk associated with the most common version(s) in our collections. Had I looked at the versions individually, 1 GIF and 6 PDF versions would have had a moderate risk rating instead of the low risk that I reported in our assessment, and some of our JPEG, MPEG, and TIFF format versions wouldn't have had an exact match.</a:t>
            </a:r>
            <a:endParaRPr lang="en-US">
              <a:ea typeface="Calibri" panose="020F0502020204030204"/>
              <a:cs typeface="Calibri" panose="020F0502020204030204"/>
            </a:endParaRPr>
          </a:p>
          <a:p>
            <a:endParaRPr lang="en-US"/>
          </a:p>
          <a:p>
            <a:r>
              <a:rPr lang="en-US"/>
              <a:t>Because I can use a script to quickly assign standardization, I think the benefits are worth it. It is faster and expands the number of formats I'm reviewing, giving us a better chance of finding risks. To address the issue of lost nuance, I will start evaluating versions separately if NARA assigns them different risks. And to make it more worthwhile, I will look at updating my standardization rules to make it easier to match to NARA. If the script wasn't handling the standardization, I might stop and come up with other ways to address my concerns about what is included in the risk analysis, because it is time consuming to assign standardization by hand.</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32</a:t>
            </a:fld>
            <a:endParaRPr lang="en-US"/>
          </a:p>
        </p:txBody>
      </p:sp>
    </p:spTree>
    <p:extLst>
      <p:ext uri="{BB962C8B-B14F-4D97-AF65-F5344CB8AC3E}">
        <p14:creationId xmlns:p14="http://schemas.microsoft.com/office/powerpoint/2010/main" val="2558948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reasons we started with using two sources was to increasing coverage (the number of formats we can get risk information for) and providing a more balanced result while we figure out our own opinion on risk.  </a:t>
            </a:r>
            <a:endParaRPr lang="en-US">
              <a:ea typeface="Calibri"/>
              <a:cs typeface="Calibri"/>
            </a:endParaRPr>
          </a:p>
          <a:p>
            <a:endParaRPr lang="en-US"/>
          </a:p>
          <a:p>
            <a:r>
              <a:rPr lang="en-US"/>
              <a:t>For coverage, 71% (48) of the names are in both, 19% only in one (9 in NARA only, 4 in LOC only - 2 are actually in it as acceptable and 2 are inferred not recommended; all video), and 10% (7) are in neither. So, we aren't adding that many new covered formats by including LOC.</a:t>
            </a:r>
            <a:endParaRPr lang="en-US">
              <a:ea typeface="Calibri" panose="020F0502020204030204"/>
              <a:cs typeface="Calibri" panose="020F0502020204030204"/>
            </a:endParaRPr>
          </a:p>
          <a:p>
            <a:endParaRPr lang="en-US"/>
          </a:p>
          <a:p>
            <a:r>
              <a:rPr lang="en-US"/>
              <a:t>Of the 48 names in both, they agree on risk 35% of the time (17), NARA has higher risk for 8% (4), and LOC has higher risk for 56% (27). I didn't see a pattern in the types of formats that one ranked higher than others. It does make sense LOC would be more risk averse, since they are picking a limited set of formats that are best for preservation as opposed to doing a holistic look at their holdings like NARA. And what we're trying to do is much more in line with NARA's approach.</a:t>
            </a:r>
            <a:endParaRPr lang="en-US">
              <a:ea typeface="Calibri" panose="020F0502020204030204"/>
              <a:cs typeface="Calibri" panose="020F0502020204030204"/>
            </a:endParaRPr>
          </a:p>
          <a:p>
            <a:endParaRPr lang="en-US"/>
          </a:p>
          <a:p>
            <a:r>
              <a:rPr lang="en-US"/>
              <a:t>Overall, it looks like NARA is mostly meeting our needs. I'll only reference LOC in the future for formats that are not covered by NARA.</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33</a:t>
            </a:fld>
            <a:endParaRPr lang="en-US"/>
          </a:p>
        </p:txBody>
      </p:sp>
    </p:spTree>
    <p:extLst>
      <p:ext uri="{BB962C8B-B14F-4D97-AF65-F5344CB8AC3E}">
        <p14:creationId xmlns:p14="http://schemas.microsoft.com/office/powerpoint/2010/main" val="3106865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also looked at the formats that neither covered to see if a third risk source might be useful. I found a few trends in these 7 formats that I didn't match to the sources.</a:t>
            </a:r>
          </a:p>
          <a:p>
            <a:endParaRPr lang="en-US"/>
          </a:p>
          <a:p>
            <a:pPr marL="628650" lvl="1" indent="-171450">
              <a:buFont typeface="Arial,Sans-Serif"/>
              <a:buChar char="•"/>
            </a:pPr>
            <a:r>
              <a:rPr lang="en-US"/>
              <a:t>Application ones (4) are file system and other application data storage formats. Maybe we didn't copy from disks in a good way.</a:t>
            </a:r>
            <a:endParaRPr lang="en-US">
              <a:ea typeface="Calibri"/>
              <a:cs typeface="Calibri"/>
            </a:endParaRPr>
          </a:p>
          <a:p>
            <a:pPr marL="628650" lvl="1" indent="-171450">
              <a:buFont typeface="Arial,Sans-Serif"/>
              <a:buChar char="•"/>
            </a:pPr>
            <a:r>
              <a:rPr lang="en-US"/>
              <a:t>Two of them (News or mail - ASCII and ISO Media MPEG v.4) could be matched if I standardized differently.</a:t>
            </a:r>
            <a:endParaRPr lang="en-US">
              <a:ea typeface="Calibri"/>
              <a:cs typeface="Calibri"/>
            </a:endParaRPr>
          </a:p>
          <a:p>
            <a:pPr marL="628650" lvl="1" indent="-171450">
              <a:buFont typeface="Arial,Sans-Serif"/>
              <a:buChar char="•"/>
            </a:pPr>
            <a:r>
              <a:rPr lang="en-US"/>
              <a:t>And there was just one format, MIME Email, where NARA has the other EML version but not this one.</a:t>
            </a:r>
            <a:endParaRPr lang="en-US">
              <a:ea typeface="Calibri"/>
              <a:cs typeface="Calibri"/>
            </a:endParaRPr>
          </a:p>
          <a:p>
            <a:pPr indent="-171450"/>
            <a:endParaRPr lang="en-US"/>
          </a:p>
          <a:p>
            <a:pPr indent="-171450"/>
            <a:r>
              <a:rPr lang="en-US"/>
              <a:t>By spending some additional time on better copying or standardization, we'll be able to match them to NARA after all and get risk information. So, we don't need another risk source yet.</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34</a:t>
            </a:fld>
            <a:endParaRPr lang="en-US"/>
          </a:p>
        </p:txBody>
      </p:sp>
    </p:spTree>
    <p:extLst>
      <p:ext uri="{BB962C8B-B14F-4D97-AF65-F5344CB8AC3E}">
        <p14:creationId xmlns:p14="http://schemas.microsoft.com/office/powerpoint/2010/main" val="45007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started my work in 2020 by reading whatever I could find about preserving various formats, with an emphasis on sources of information about format characteristics. All together, I found 19 registries that aggregate format information, with different amounts of detail and community support.</a:t>
            </a:r>
          </a:p>
          <a:p>
            <a:endParaRPr lang="en-US"/>
          </a:p>
          <a:p>
            <a:r>
              <a:rPr lang="en-US"/>
              <a:t>BPE slides cover this research in more detail, including a link to a spreadsheet that lists all the resources I gathered.</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8</a:t>
            </a:fld>
            <a:endParaRPr lang="en-US"/>
          </a:p>
        </p:txBody>
      </p:sp>
    </p:spTree>
    <p:extLst>
      <p:ext uri="{BB962C8B-B14F-4D97-AF65-F5344CB8AC3E}">
        <p14:creationId xmlns:p14="http://schemas.microsoft.com/office/powerpoint/2010/main" val="4075158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two questions are related to what is left out of the risk analysis by limiting it to the most common. Even with the expanded limits, I reviewed 68 formats and left 128 formats unevaluated. While this sounds like a lot, it impacts about 2100 files (0.1% of holdings) and 3.5 GB (0.001% of holdings). But it is still a lot of formats to have an unknown risk status.</a:t>
            </a:r>
            <a:endParaRPr lang="en-US">
              <a:ea typeface="Calibri" panose="020F0502020204030204"/>
              <a:cs typeface="Calibri" panose="020F0502020204030204"/>
            </a:endParaRPr>
          </a:p>
          <a:p>
            <a:endParaRPr lang="en-US"/>
          </a:p>
          <a:p>
            <a:r>
              <a:rPr lang="en-US"/>
              <a:t>So I got to wondering, is there a more logical way to determine what that limit should be? I hoped that formats that are rarer in our holdings might also be less likely to be in the risk sources, so at some point it wouldn't be worth looking it up. If there is a limit like that, I haven't reached it yet. NARA had a preservation action plan for 78%  of the formats added with the expanded limits and 68% were covered by LOC categories. So, there are probably a lot more formats left that I could find a risk level for if I made the time to do the analysis.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35</a:t>
            </a:fld>
            <a:endParaRPr lang="en-US"/>
          </a:p>
        </p:txBody>
      </p:sp>
    </p:spTree>
    <p:extLst>
      <p:ext uri="{BB962C8B-B14F-4D97-AF65-F5344CB8AC3E}">
        <p14:creationId xmlns:p14="http://schemas.microsoft.com/office/powerpoint/2010/main" val="4063859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was also worrying about what we might be missing. What if a format that was rarer for us was also more likely to be at risk, and so my way of selecting formats for review was obscuring some major problems? Comparing the risks for formats with over 500 files to the formats added with the new limits suggested that might be true but wasn't entirely conclusive.</a:t>
            </a:r>
          </a:p>
          <a:p>
            <a:endParaRPr lang="en-US"/>
          </a:p>
          <a:p>
            <a:pPr indent="-171450"/>
            <a:r>
              <a:rPr lang="en-US"/>
              <a:t>For LOC, the results are clearer.  Formats with over 500 files made up 79% of the preferred and 72% of the acceptable formats, while formats from the expansion of the limits made up 85% of those that were not recommended. However, we've been relying more on NARA's results, and there the trend is less clear. Formats with over 500 files make up 62% of low risk but also 60% of the high risk. Formats from the expansion make up 70% of the moderate risk.</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36</a:t>
            </a:fld>
            <a:endParaRPr lang="en-US"/>
          </a:p>
        </p:txBody>
      </p:sp>
    </p:spTree>
    <p:extLst>
      <p:ext uri="{BB962C8B-B14F-4D97-AF65-F5344CB8AC3E}">
        <p14:creationId xmlns:p14="http://schemas.microsoft.com/office/powerpoint/2010/main" val="1679107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does look like I do need to continue expanding my limits for risk review as much as possible, since many will likely be in the risk sources, and they may have an increased chance of being at risk. Even if we decided there wasn't enough content to be worth acting on, it would let us make a proactive decision instead of not realizing the risk was there. And it may turn out that those few files are very important content and worth investing the time to act.</a:t>
            </a:r>
          </a:p>
          <a:p>
            <a:pPr marL="171450" indent="-171450">
              <a:buFont typeface="Arial"/>
              <a:buChar char="•"/>
            </a:pPr>
            <a:endParaRPr lang="en-US"/>
          </a:p>
          <a:p>
            <a:r>
              <a:rPr lang="en-US"/>
              <a:t>Given that I want to expand the limits again, is it more effective to change the number of files or number of GBs? From my experience so far, it looks like expanding the limit by file count has the most impact. However, there were a few formats that were only added because of size, so depending on your holdings this may also be a valuable option. For us, including a size limit added multiple audiovisual formats, but also a database and email format, that would not have otherwise been considered.</a:t>
            </a:r>
            <a:endParaRPr lang="en-US">
              <a:ea typeface="Calibri"/>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37</a:t>
            </a:fld>
            <a:endParaRPr lang="en-US"/>
          </a:p>
        </p:txBody>
      </p:sp>
    </p:spTree>
    <p:extLst>
      <p:ext uri="{BB962C8B-B14F-4D97-AF65-F5344CB8AC3E}">
        <p14:creationId xmlns:p14="http://schemas.microsoft.com/office/powerpoint/2010/main" val="2722435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a:p>
            <a:r>
              <a:rPr lang="en-US">
                <a:ea typeface="Calibri"/>
                <a:cs typeface="Calibri" panose="020F0502020204030204"/>
              </a:rPr>
              <a:t>Before we open this up for questions, I want to wrap up with what is working, what is still a challenge, and a few reflections on the process of designing a workflow like this.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38</a:t>
            </a:fld>
            <a:endParaRPr lang="en-US"/>
          </a:p>
        </p:txBody>
      </p:sp>
    </p:spTree>
    <p:extLst>
      <p:ext uri="{BB962C8B-B14F-4D97-AF65-F5344CB8AC3E}">
        <p14:creationId xmlns:p14="http://schemas.microsoft.com/office/powerpoint/2010/main" val="3024579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Having this workflow is valuable. Before, we had to rely on the fact that most of our holdings were created recently and were hopefully not at risk yet. Now we know, at least for the most common formats. Alleviates some anxiety.</a:t>
            </a:r>
          </a:p>
          <a:p>
            <a:endParaRPr lang="en-US"/>
          </a:p>
          <a:p>
            <a:r>
              <a:rPr lang="en-US"/>
              <a:t>Priorities for what to figure out: things to migrate, inform workflow moving forward, like unpacking zips or doing some risk analysis sooner.</a:t>
            </a:r>
            <a:endParaRPr lang="en-US">
              <a:ea typeface="Calibri" panose="020F0502020204030204"/>
              <a:cs typeface="Calibri" panose="020F0502020204030204"/>
            </a:endParaRPr>
          </a:p>
          <a:p>
            <a:endParaRPr lang="en-US"/>
          </a:p>
          <a:p>
            <a:r>
              <a:rPr lang="en-US"/>
              <a:t>Repeatable workflow through scripts, documentation, using past report as a template means logistics are getting faster over time and I can increase the number of formats reviewed and get more value.</a:t>
            </a:r>
            <a:endParaRPr lang="en-US">
              <a:ea typeface="Calibri" panose="020F0502020204030204"/>
              <a:cs typeface="Calibri" panose="020F0502020204030204"/>
            </a:endParaRPr>
          </a:p>
          <a:p>
            <a:endParaRPr lang="en-US"/>
          </a:p>
          <a:p>
            <a:r>
              <a:rPr lang="en-US"/>
              <a:t>Can use this workflow in other contexts, like one unit wanting to focus on its own holdings for more nuance or a processor analyzing a particular collection to use formats as content clues that could help with appraisal, description, or deciding what methods to use (email vs. photos).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39</a:t>
            </a:fld>
            <a:endParaRPr lang="en-US"/>
          </a:p>
        </p:txBody>
      </p:sp>
    </p:spTree>
    <p:extLst>
      <p:ext uri="{BB962C8B-B14F-4D97-AF65-F5344CB8AC3E}">
        <p14:creationId xmlns:p14="http://schemas.microsoft.com/office/powerpoint/2010/main" val="1822616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Refining the analysis process: 2 times isn't that much data. Still working on how often to do it, what to group together when we standardize, what to include in the risk analysis, even the method for matching to the risk source.</a:t>
            </a:r>
          </a:p>
          <a:p>
            <a:endParaRPr lang="en-US"/>
          </a:p>
          <a:p>
            <a:r>
              <a:rPr lang="en-US"/>
              <a:t>Relying on NARA: interpreting their decisions for our context (staff differences, researcher needs), deciding what to do about formats they don't cover, and the risk that they will stop sharing (although appear committed to it for now).</a:t>
            </a:r>
            <a:endParaRPr lang="en-US">
              <a:ea typeface="Calibri" panose="020F0502020204030204"/>
              <a:cs typeface="Calibri" panose="020F0502020204030204"/>
            </a:endParaRPr>
          </a:p>
          <a:p>
            <a:pPr marL="0"/>
            <a:endParaRPr lang="en-US"/>
          </a:p>
          <a:p>
            <a:r>
              <a:rPr lang="en-US"/>
              <a:t>Approaching our risk analysis from the perspective of what is important and not just what is frequent. Might need to think about what collections have the highest research value so they can be analyzed more thoroughly.</a:t>
            </a:r>
            <a:endParaRPr lang="en-US">
              <a:ea typeface="Calibri"/>
              <a:cs typeface="Calibri"/>
            </a:endParaRPr>
          </a:p>
          <a:p>
            <a:endParaRPr lang="en-US"/>
          </a:p>
          <a:p>
            <a:r>
              <a:rPr lang="en-US"/>
              <a:t>How do we decide on preservation actions? Born-digital archivist will take the lead on building a model for identifying and testing options.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40</a:t>
            </a:fld>
            <a:endParaRPr lang="en-US"/>
          </a:p>
        </p:txBody>
      </p:sp>
    </p:spTree>
    <p:extLst>
      <p:ext uri="{BB962C8B-B14F-4D97-AF65-F5344CB8AC3E}">
        <p14:creationId xmlns:p14="http://schemas.microsoft.com/office/powerpoint/2010/main" val="1751604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 a focus on why you are collecting data, to make sure you are filling a need. Sometimes the easiest things to run are not the most helpful. Example: not looking at commonness anymore.</a:t>
            </a:r>
          </a:p>
          <a:p>
            <a:endParaRPr lang="en-US"/>
          </a:p>
          <a:p>
            <a:r>
              <a:rPr lang="en-US"/>
              <a:t>Always keep iterating. Easier to start making improvements when you have something in place and see what it does in real life. </a:t>
            </a:r>
            <a:endParaRPr lang="en-US">
              <a:ea typeface="Calibri" panose="020F0502020204030204"/>
              <a:cs typeface="Calibri" panose="020F0502020204030204"/>
            </a:endParaRPr>
          </a:p>
          <a:p>
            <a:endParaRPr lang="en-US"/>
          </a:p>
          <a:p>
            <a:r>
              <a:rPr lang="en-US"/>
              <a:t>Be open to something unexpected. For us, it was implications for appraisal: before it only seemed worth the effort to review content for appraisal if it was taking up a lot of space to avoid burdening our preservation storage system, but now we realize that contributed to the long tail of formats where we only have a few files. Based on the format names, a lot of these are left over system information from copying from computing environments that aren't useful for future research. They are generally tiny, but they are adding to the burden of monitoring and managing formats for long term preservation. Because of this, we are adding a "technical appraisal" step to accessioning to remove these types of files moving forward.</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41</a:t>
            </a:fld>
            <a:endParaRPr lang="en-US"/>
          </a:p>
        </p:txBody>
      </p:sp>
    </p:spTree>
    <p:extLst>
      <p:ext uri="{BB962C8B-B14F-4D97-AF65-F5344CB8AC3E}">
        <p14:creationId xmlns:p14="http://schemas.microsoft.com/office/powerpoint/2010/main" val="75697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criteria for what I wanted in an information source. Using one source from NARA and another from LOC.</a:t>
            </a:r>
          </a:p>
          <a:p>
            <a:endParaRPr lang="en-US">
              <a:cs typeface="Calibri" panose="020F0502020204030204"/>
            </a:endParaRPr>
          </a:p>
          <a:p>
            <a:pPr marL="171450" indent="-171450">
              <a:buFont typeface="Arial"/>
              <a:buChar char="•"/>
            </a:pPr>
            <a:r>
              <a:rPr lang="en-US"/>
              <a:t>Reputable sources: information source was not clear for all registries</a:t>
            </a:r>
            <a:endParaRPr lang="en-US">
              <a:cs typeface="Calibri" panose="020F0502020204030204"/>
            </a:endParaRPr>
          </a:p>
          <a:p>
            <a:pPr marL="171450" indent="-171450">
              <a:buFont typeface="Arial"/>
              <a:buChar char="•"/>
            </a:pPr>
            <a:r>
              <a:rPr lang="en-US"/>
              <a:t>Well maintained (updated at least annually): risk changes over time</a:t>
            </a:r>
            <a:endParaRPr lang="en-US">
              <a:cs typeface="Calibri" panose="020F0502020204030204"/>
            </a:endParaRPr>
          </a:p>
          <a:p>
            <a:pPr marL="171450" indent="-171450">
              <a:buFont typeface="Arial"/>
              <a:buChar char="•"/>
            </a:pPr>
            <a:r>
              <a:rPr lang="en-US"/>
              <a:t>Large number of formats: more sustainable workflow if I have fewer places to look (saves time)</a:t>
            </a:r>
            <a:endParaRPr lang="en-US">
              <a:cs typeface="Calibri" panose="020F0502020204030204"/>
            </a:endParaRPr>
          </a:p>
          <a:p>
            <a:pPr marL="171450" indent="-171450">
              <a:buFont typeface="Arial"/>
              <a:buChar char="•"/>
            </a:pPr>
            <a:r>
              <a:rPr lang="en-US"/>
              <a:t>Include risk assessment: able to rely on expertise of others to weigh factors</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9</a:t>
            </a:fld>
            <a:endParaRPr lang="en-US"/>
          </a:p>
        </p:txBody>
      </p:sp>
    </p:spTree>
    <p:extLst>
      <p:ext uri="{BB962C8B-B14F-4D97-AF65-F5344CB8AC3E}">
        <p14:creationId xmlns:p14="http://schemas.microsoft.com/office/powerpoint/2010/main" val="340901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Available since September 2019 via GitHub and updated quarterly. They added 125 format versions in the year between my two analyses.</a:t>
            </a:r>
          </a:p>
          <a:p>
            <a:endParaRPr lang="en-US"/>
          </a:p>
          <a:p>
            <a:r>
              <a:rPr lang="en-US"/>
              <a:t>Information for every version of every format they have analyzed is available via a single spreadsheet, which supports easier search and matching.  The spreadsheet includes:</a:t>
            </a:r>
            <a:endParaRPr lang="en-US">
              <a:ea typeface="Calibri" panose="020F0502020204030204"/>
              <a:cs typeface="Calibri" panose="020F0502020204030204"/>
            </a:endParaRPr>
          </a:p>
          <a:p>
            <a:pPr marL="628650" lvl="1" indent="-171450">
              <a:buFont typeface="Arial,Sans-Serif"/>
              <a:buChar char="•"/>
            </a:pPr>
            <a:r>
              <a:rPr lang="en-US"/>
              <a:t>Detail about the format</a:t>
            </a:r>
            <a:endParaRPr lang="en-US">
              <a:ea typeface="Calibri" panose="020F0502020204030204"/>
              <a:cs typeface="Calibri" panose="020F0502020204030204"/>
            </a:endParaRPr>
          </a:p>
          <a:p>
            <a:pPr marL="628650" lvl="1" indent="-171450">
              <a:buFont typeface="Arial,Sans-Serif"/>
              <a:buChar char="•"/>
            </a:pPr>
            <a:r>
              <a:rPr lang="en-US"/>
              <a:t>Risk evaluation with low/moderate/high summary</a:t>
            </a:r>
            <a:endParaRPr lang="en-US">
              <a:ea typeface="Calibri" panose="020F0502020204030204"/>
              <a:cs typeface="Calibri" panose="020F0502020204030204"/>
            </a:endParaRPr>
          </a:p>
          <a:p>
            <a:pPr marL="628650" lvl="1" indent="-171450">
              <a:buFont typeface="Arial,Sans-Serif"/>
              <a:buChar char="•"/>
            </a:pPr>
            <a:r>
              <a:rPr lang="en-US"/>
              <a:t>How they plan to transfer, if they do.</a:t>
            </a:r>
            <a:endParaRPr lang="en-US">
              <a:ea typeface="Calibri" panose="020F0502020204030204"/>
              <a:cs typeface="Calibri" panose="020F0502020204030204"/>
            </a:endParaRPr>
          </a:p>
          <a:p>
            <a:pPr lvl="1"/>
            <a:endParaRPr lang="en-US"/>
          </a:p>
          <a:p>
            <a:r>
              <a:rPr lang="en-US"/>
              <a:t>Also share Preservation Action Plans (PDFs) with details on 16 categories of formats, such as email or still image. These are primarily definitions of characteristics of that format type, which aid in evaluating the significant properties to maintain during a format migration. They also include NARA-specific recommendations about transfer formats and access methods.</a:t>
            </a:r>
            <a:endParaRPr lang="en-US">
              <a:ea typeface="Calibri" panose="020F0502020204030204"/>
              <a:cs typeface="Calibri" panose="020F0502020204030204"/>
            </a:endParaRPr>
          </a:p>
          <a:p>
            <a:endParaRPr lang="en-US">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10</a:t>
            </a:fld>
            <a:endParaRPr lang="en-US"/>
          </a:p>
        </p:txBody>
      </p:sp>
    </p:spTree>
    <p:extLst>
      <p:ext uri="{BB962C8B-B14F-4D97-AF65-F5344CB8AC3E}">
        <p14:creationId xmlns:p14="http://schemas.microsoft.com/office/powerpoint/2010/main" val="415297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including a second source to fill in some gaps and to get a second opinion as figuring out our own risk comfort level.</a:t>
            </a:r>
          </a:p>
          <a:p>
            <a:endParaRPr lang="en-US"/>
          </a:p>
          <a:p>
            <a:r>
              <a:rPr lang="en-US"/>
              <a:t>It has been released annually on their website since 2014, including PDF version which gives you a single page to search.</a:t>
            </a:r>
            <a:endParaRPr lang="en-US">
              <a:cs typeface="Calibri" panose="020F0502020204030204"/>
            </a:endParaRPr>
          </a:p>
          <a:p>
            <a:endParaRPr lang="en-US"/>
          </a:p>
          <a:p>
            <a:r>
              <a:rPr lang="en-US"/>
              <a:t>Information is organized by category, such as Datasets, Textual Works (Digital), and web archives. For each category, they list preferred and acceptable formats, as well as additional recommendations about metadata, technical characteristics, and other factors that promote preservation. I extrapolate that a format isn't recommended if it is part of one of these categories but isn't on the list. </a:t>
            </a:r>
            <a:endParaRPr lang="en-US">
              <a:ea typeface="Calibri"/>
              <a:cs typeface="Calibri"/>
            </a:endParaRPr>
          </a:p>
          <a:p>
            <a:endParaRPr lang="en-US"/>
          </a:p>
          <a:p>
            <a:r>
              <a:rPr lang="en-US"/>
              <a:t>It is a little more challenging to match to our holdings, since I have to figure out the category for each format and not just search for the name. But it is doable.</a:t>
            </a:r>
            <a:endParaRPr lang="en-US">
              <a:ea typeface="Calibri"/>
              <a:cs typeface="Calibri"/>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11</a:t>
            </a:fld>
            <a:endParaRPr lang="en-US"/>
          </a:p>
        </p:txBody>
      </p:sp>
    </p:spTree>
    <p:extLst>
      <p:ext uri="{BB962C8B-B14F-4D97-AF65-F5344CB8AC3E}">
        <p14:creationId xmlns:p14="http://schemas.microsoft.com/office/powerpoint/2010/main" val="5523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purposes of this webinar, I experimented with a few other resources that I planned to use if I needed additional information, in case one of these resources better fits your needs. Other than these four, everything else I looked at in 2020 does not appear to be actively maintained, so they're probably not useful at this point.</a:t>
            </a:r>
            <a:endParaRPr lang="en-US">
              <a:ea typeface="Calibri"/>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888C80F-7774-46C2-961A-4AA349ECD204}" type="slidenum">
              <a:rPr lang="en-US" smtClean="0"/>
              <a:t>12</a:t>
            </a:fld>
            <a:endParaRPr lang="en-US"/>
          </a:p>
        </p:txBody>
      </p:sp>
    </p:spTree>
    <p:extLst>
      <p:ext uri="{BB962C8B-B14F-4D97-AF65-F5344CB8AC3E}">
        <p14:creationId xmlns:p14="http://schemas.microsoft.com/office/powerpoint/2010/main" val="251193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provides an alphabetical listing of the formats covered, which includes 556 format versions. The data itself includes an evaluation of sustainability and quality that could be used for a risk assessment, as well as format information that would help identify significant properties. It also appears to be maintained, with some edits made this year, although a lot of the information is a few years old. The main thing it is missing is a determination of risk, which is why we are using the Recommended Formats Statement instead, even though it has fewer formats.</a:t>
            </a:r>
          </a:p>
        </p:txBody>
      </p:sp>
      <p:sp>
        <p:nvSpPr>
          <p:cNvPr id="4" name="Slide Number Placeholder 3"/>
          <p:cNvSpPr>
            <a:spLocks noGrp="1"/>
          </p:cNvSpPr>
          <p:nvPr>
            <p:ph type="sldNum" sz="quarter" idx="5"/>
          </p:nvPr>
        </p:nvSpPr>
        <p:spPr/>
        <p:txBody>
          <a:bodyPr/>
          <a:lstStyle/>
          <a:p>
            <a:fld id="{4888C80F-7774-46C2-961A-4AA349ECD204}" type="slidenum">
              <a:rPr lang="en-US" smtClean="0"/>
              <a:t>13</a:t>
            </a:fld>
            <a:endParaRPr lang="en-US"/>
          </a:p>
        </p:txBody>
      </p:sp>
    </p:spTree>
    <p:extLst>
      <p:ext uri="{BB962C8B-B14F-4D97-AF65-F5344CB8AC3E}">
        <p14:creationId xmlns:p14="http://schemas.microsoft.com/office/powerpoint/2010/main" val="202329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official record of mime types. It is actively maintained, and everything is one on page for easy searching. There are also a large number of formats. The information is often sparse, but it does include a discussion of encoding, security, and interoperability risks that could be used as part of a risk assessment. We'll probably only use this for more obscure formats that might only be described here.</a:t>
            </a:r>
          </a:p>
        </p:txBody>
      </p:sp>
      <p:sp>
        <p:nvSpPr>
          <p:cNvPr id="4" name="Slide Number Placeholder 3"/>
          <p:cNvSpPr>
            <a:spLocks noGrp="1"/>
          </p:cNvSpPr>
          <p:nvPr>
            <p:ph type="sldNum" sz="quarter" idx="5"/>
          </p:nvPr>
        </p:nvSpPr>
        <p:spPr/>
        <p:txBody>
          <a:bodyPr/>
          <a:lstStyle/>
          <a:p>
            <a:fld id="{4888C80F-7774-46C2-961A-4AA349ECD204}" type="slidenum">
              <a:rPr lang="en-US" smtClean="0"/>
              <a:t>14</a:t>
            </a:fld>
            <a:endParaRPr lang="en-US"/>
          </a:p>
        </p:txBody>
      </p:sp>
    </p:spTree>
    <p:extLst>
      <p:ext uri="{BB962C8B-B14F-4D97-AF65-F5344CB8AC3E}">
        <p14:creationId xmlns:p14="http://schemas.microsoft.com/office/powerpoint/2010/main" val="1921630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endParaRPr lang="en-US"/>
          </a:p>
        </p:txBody>
      </p:sp>
      <p:sp>
        <p:nvSpPr>
          <p:cNvPr id="5" name="Footer Placeholder 4"/>
          <p:cNvSpPr>
            <a:spLocks noGrp="1"/>
          </p:cNvSpPr>
          <p:nvPr>
            <p:ph type="ftr" sz="quarter" idx="11"/>
          </p:nvPr>
        </p:nvSpPr>
        <p:spPr>
          <a:xfrm>
            <a:off x="1876424" y="5410201"/>
            <a:ext cx="5124886" cy="365125"/>
          </a:xfrm>
        </p:spPr>
        <p:txBody>
          <a:bodyPr/>
          <a:lstStyle/>
          <a:p>
            <a:r>
              <a:rPr lang="en-US"/>
              <a:t>Add Webinar Date Here</a:t>
            </a:r>
          </a:p>
        </p:txBody>
      </p:sp>
      <p:sp>
        <p:nvSpPr>
          <p:cNvPr id="6" name="Slide Number Placeholder 5"/>
          <p:cNvSpPr>
            <a:spLocks noGrp="1"/>
          </p:cNvSpPr>
          <p:nvPr>
            <p:ph type="sldNum" sz="quarter" idx="12"/>
          </p:nvPr>
        </p:nvSpPr>
        <p:spPr>
          <a:xfrm>
            <a:off x="9896911" y="5410199"/>
            <a:ext cx="771089" cy="365125"/>
          </a:xfrm>
        </p:spPr>
        <p:txBody>
          <a:bodyPr/>
          <a:lstStyle/>
          <a:p>
            <a:fld id="{CE2919DE-2D43-4A66-BAB4-E73DD29546D8}" type="slidenum">
              <a:rPr lang="en-US" smtClean="0"/>
              <a:t>‹#›</a:t>
            </a:fld>
            <a:endParaRPr lang="en-US"/>
          </a:p>
        </p:txBody>
      </p:sp>
      <p:grpSp>
        <p:nvGrpSpPr>
          <p:cNvPr id="67" name="Group 66">
            <a:extLst>
              <a:ext uri="{FF2B5EF4-FFF2-40B4-BE49-F238E27FC236}">
                <a16:creationId xmlns:a16="http://schemas.microsoft.com/office/drawing/2014/main" id="{E7532FE6-DF0B-4170-92AB-5B22DECA4077}"/>
              </a:ext>
            </a:extLst>
          </p:cNvPr>
          <p:cNvGrpSpPr/>
          <p:nvPr userDrawn="1"/>
        </p:nvGrpSpPr>
        <p:grpSpPr>
          <a:xfrm>
            <a:off x="36197" y="6318250"/>
            <a:ext cx="1028221" cy="517525"/>
            <a:chOff x="11159810" y="6345563"/>
            <a:chExt cx="1028221" cy="517525"/>
          </a:xfrm>
        </p:grpSpPr>
        <p:pic>
          <p:nvPicPr>
            <p:cNvPr id="68" name="Picture 12">
              <a:extLst>
                <a:ext uri="{FF2B5EF4-FFF2-40B4-BE49-F238E27FC236}">
                  <a16:creationId xmlns:a16="http://schemas.microsoft.com/office/drawing/2014/main" id="{8054B3DD-69EE-4F95-B167-07EDC17179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9810" y="6345563"/>
              <a:ext cx="40417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
              <a:extLst>
                <a:ext uri="{FF2B5EF4-FFF2-40B4-BE49-F238E27FC236}">
                  <a16:creationId xmlns:a16="http://schemas.microsoft.com/office/drawing/2014/main" id="{03E3397B-0A9B-417E-A368-EEA80AF647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62130" y="6345563"/>
              <a:ext cx="625901" cy="51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283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9752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256462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1632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78150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90616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573945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193538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158773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326268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60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383055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294658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69761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288209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15376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392637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Add Webinar Date Here</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2919DE-2D43-4A66-BAB4-E73DD29546D8}" type="slidenum">
              <a:rPr lang="en-US" smtClean="0"/>
              <a:t>‹#›</a:t>
            </a:fld>
            <a:endParaRPr lang="en-US"/>
          </a:p>
        </p:txBody>
      </p:sp>
      <p:grpSp>
        <p:nvGrpSpPr>
          <p:cNvPr id="51" name="Group 50">
            <a:extLst>
              <a:ext uri="{FF2B5EF4-FFF2-40B4-BE49-F238E27FC236}">
                <a16:creationId xmlns:a16="http://schemas.microsoft.com/office/drawing/2014/main" id="{C4255178-69AF-489B-9FC3-EC018F6B2E09}"/>
              </a:ext>
            </a:extLst>
          </p:cNvPr>
          <p:cNvGrpSpPr/>
          <p:nvPr userDrawn="1"/>
        </p:nvGrpSpPr>
        <p:grpSpPr>
          <a:xfrm>
            <a:off x="43247" y="6302949"/>
            <a:ext cx="1028221" cy="517525"/>
            <a:chOff x="11117501" y="6302009"/>
            <a:chExt cx="1028221" cy="517525"/>
          </a:xfrm>
        </p:grpSpPr>
        <p:pic>
          <p:nvPicPr>
            <p:cNvPr id="48" name="Picture 12">
              <a:extLst>
                <a:ext uri="{FF2B5EF4-FFF2-40B4-BE49-F238E27FC236}">
                  <a16:creationId xmlns:a16="http://schemas.microsoft.com/office/drawing/2014/main" id="{668A9E96-48DD-453D-986C-C043AA6F2A51}"/>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1117501" y="6302009"/>
              <a:ext cx="40417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a:extLst>
                <a:ext uri="{FF2B5EF4-FFF2-40B4-BE49-F238E27FC236}">
                  <a16:creationId xmlns:a16="http://schemas.microsoft.com/office/drawing/2014/main" id="{295840B2-2AA4-42C7-914A-FC828205578D}"/>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519821" y="6302009"/>
              <a:ext cx="62590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83939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github.com/usnationalarchives/digital-preservation"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loc.gov/preservation/resources/rfs/"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loc.gov/preservation/resources/rfs/" TargetMode="External"/><Relationship Id="rId5" Type="http://schemas.openxmlformats.org/officeDocument/2006/relationships/hyperlink" Target="https://www.loc.gov/preservation/digital/formats/"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loc.gov/preservation/resources/rfs/" TargetMode="External"/><Relationship Id="rId5" Type="http://schemas.openxmlformats.org/officeDocument/2006/relationships/hyperlink" Target="https://www.iana.org/assignments/media-types/media-types.xhtml"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loc.gov/preservation/resources/rfs/" TargetMode="External"/><Relationship Id="rId5" Type="http://schemas.openxmlformats.org/officeDocument/2006/relationships/hyperlink" Target="https://www.dpconline.org/digipres/champion-digital-preservation/bit-list"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loc.gov/preservation/resources/rfs/" TargetMode="External"/><Relationship Id="rId5" Type="http://schemas.openxmlformats.org/officeDocument/2006/relationships/hyperlink" Target="https://wikidp.org/"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github.com/uga-libraries/format-repor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sites.google.com/view/uga-dcwg/home/archive-documenta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590F-8228-44E4-A5EA-A1F3BAE9FC05}"/>
              </a:ext>
            </a:extLst>
          </p:cNvPr>
          <p:cNvSpPr>
            <a:spLocks noGrp="1"/>
          </p:cNvSpPr>
          <p:nvPr>
            <p:ph type="ctrTitle"/>
          </p:nvPr>
        </p:nvSpPr>
        <p:spPr/>
        <p:txBody>
          <a:bodyPr/>
          <a:lstStyle/>
          <a:p>
            <a:r>
              <a:rPr lang="en-US"/>
              <a:t>Taking action before </a:t>
            </a:r>
            <a:br>
              <a:rPr lang="en-US"/>
            </a:br>
            <a:r>
              <a:rPr lang="en-US"/>
              <a:t>it’s too late</a:t>
            </a:r>
          </a:p>
        </p:txBody>
      </p:sp>
      <p:sp>
        <p:nvSpPr>
          <p:cNvPr id="3" name="Subtitle 2">
            <a:extLst>
              <a:ext uri="{FF2B5EF4-FFF2-40B4-BE49-F238E27FC236}">
                <a16:creationId xmlns:a16="http://schemas.microsoft.com/office/drawing/2014/main" id="{D6B12E15-0A0A-413B-84A8-B43A8DE4E79F}"/>
              </a:ext>
            </a:extLst>
          </p:cNvPr>
          <p:cNvSpPr>
            <a:spLocks noGrp="1"/>
          </p:cNvSpPr>
          <p:nvPr>
            <p:ph type="subTitle" idx="1"/>
          </p:nvPr>
        </p:nvSpPr>
        <p:spPr>
          <a:xfrm>
            <a:off x="1876424" y="3619291"/>
            <a:ext cx="8791575" cy="1655762"/>
          </a:xfrm>
        </p:spPr>
        <p:txBody>
          <a:bodyPr/>
          <a:lstStyle/>
          <a:p>
            <a:r>
              <a:rPr lang="en-US"/>
              <a:t>Monitoring file formats for risk</a:t>
            </a:r>
          </a:p>
          <a:p>
            <a:endParaRPr lang="en-US"/>
          </a:p>
          <a:p>
            <a:r>
              <a:rPr lang="en-US"/>
              <a:t>April 12, 2022</a:t>
            </a:r>
          </a:p>
        </p:txBody>
      </p:sp>
    </p:spTree>
    <p:extLst>
      <p:ext uri="{BB962C8B-B14F-4D97-AF65-F5344CB8AC3E}">
        <p14:creationId xmlns:p14="http://schemas.microsoft.com/office/powerpoint/2010/main" val="397653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56"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Lst>
        </p:spPr>
      </p:pic>
      <p:grpSp>
        <p:nvGrpSpPr>
          <p:cNvPr id="257" name="Group 256">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58"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59"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0"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1"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62"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3"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4"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5"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6"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7"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8"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441"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70"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71"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72"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73"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74"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75"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76"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77"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78"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79"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80"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81"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82"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83"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84"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85"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86"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87"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88"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89"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90"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91"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92"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93"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94"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95"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96"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97"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98"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99"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00"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01"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02"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03"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04"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05"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06"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07"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08"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09"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10"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311"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grpSp>
      <p:sp>
        <p:nvSpPr>
          <p:cNvPr id="2" name="Title 1">
            <a:extLst>
              <a:ext uri="{FF2B5EF4-FFF2-40B4-BE49-F238E27FC236}">
                <a16:creationId xmlns:a16="http://schemas.microsoft.com/office/drawing/2014/main" id="{9DBDCABC-B531-4016-9045-F2EA8EFCF17C}"/>
              </a:ext>
            </a:extLst>
          </p:cNvPr>
          <p:cNvSpPr>
            <a:spLocks noGrp="1"/>
          </p:cNvSpPr>
          <p:nvPr>
            <p:ph type="title"/>
          </p:nvPr>
        </p:nvSpPr>
        <p:spPr>
          <a:xfrm>
            <a:off x="1641814" y="5203250"/>
            <a:ext cx="8957534" cy="986193"/>
          </a:xfrm>
        </p:spPr>
        <p:txBody>
          <a:bodyPr vert="horz" lIns="91440" tIns="45720" rIns="91440" bIns="45720" rtlCol="0" anchor="b">
            <a:normAutofit/>
          </a:bodyPr>
          <a:lstStyle/>
          <a:p>
            <a:pPr algn="ctr"/>
            <a:r>
              <a:rPr lang="en-US" sz="3200"/>
              <a:t>Digital Preservation Framework</a:t>
            </a:r>
            <a:br>
              <a:rPr lang="en-US" sz="3200"/>
            </a:br>
            <a:r>
              <a:rPr lang="en-US" sz="3200"/>
              <a:t>National Archives (US)</a:t>
            </a:r>
          </a:p>
        </p:txBody>
      </p:sp>
      <p:sp>
        <p:nvSpPr>
          <p:cNvPr id="6" name="Content Placeholder 5">
            <a:extLst>
              <a:ext uri="{FF2B5EF4-FFF2-40B4-BE49-F238E27FC236}">
                <a16:creationId xmlns:a16="http://schemas.microsoft.com/office/drawing/2014/main" id="{8B7CE2DF-0912-1E65-3109-783D47221152}"/>
              </a:ext>
            </a:extLst>
          </p:cNvPr>
          <p:cNvSpPr>
            <a:spLocks noGrp="1"/>
          </p:cNvSpPr>
          <p:nvPr>
            <p:ph idx="1"/>
          </p:nvPr>
        </p:nvSpPr>
        <p:spPr>
          <a:xfrm>
            <a:off x="1935856" y="6201734"/>
            <a:ext cx="8369450" cy="480330"/>
          </a:xfrm>
        </p:spPr>
        <p:txBody>
          <a:bodyPr vert="horz" lIns="91440" tIns="45720" rIns="91440" bIns="45720" rtlCol="0">
            <a:normAutofit/>
          </a:bodyPr>
          <a:lstStyle/>
          <a:p>
            <a:pPr marL="0" indent="0" algn="ctr">
              <a:buNone/>
            </a:pPr>
            <a:r>
              <a:rPr lang="en-US" sz="2000" cap="all">
                <a:solidFill>
                  <a:schemeClr val="tx2"/>
                </a:solidFill>
                <a:hlinkClick r:id="rId5"/>
              </a:rPr>
              <a:t>https://github.com/usnationalarchives/digital-preservation</a:t>
            </a:r>
            <a:endParaRPr lang="en-US" sz="2000" cap="all">
              <a:solidFill>
                <a:schemeClr val="tx2"/>
              </a:solidFill>
            </a:endParaRPr>
          </a:p>
        </p:txBody>
      </p:sp>
      <p:sp>
        <p:nvSpPr>
          <p:cNvPr id="312" name="Round Diagonal Corner Rectangle 6">
            <a:extLst>
              <a:ext uri="{FF2B5EF4-FFF2-40B4-BE49-F238E27FC236}">
                <a16:creationId xmlns:a16="http://schemas.microsoft.com/office/drawing/2014/main" id="{C1C3FA74-6158-4157-A8F0-8CAE5091F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7409408-B297-49F1-87B4-C9C343D3263D}"/>
              </a:ext>
            </a:extLst>
          </p:cNvPr>
          <p:cNvSpPr>
            <a:spLocks noGrp="1"/>
          </p:cNvSpPr>
          <p:nvPr>
            <p:ph type="sldNum" sz="quarter" idx="12"/>
          </p:nvPr>
        </p:nvSpPr>
        <p:spPr>
          <a:xfrm>
            <a:off x="9896911" y="6309360"/>
            <a:ext cx="771089" cy="365125"/>
          </a:xfrm>
        </p:spPr>
        <p:txBody>
          <a:bodyPr vert="horz" lIns="91440" tIns="45720" rIns="91440" bIns="45720" rtlCol="0" anchor="ctr">
            <a:normAutofit/>
          </a:bodyPr>
          <a:lstStyle/>
          <a:p>
            <a:pPr defTabSz="914400">
              <a:spcAft>
                <a:spcPts val="600"/>
              </a:spcAft>
            </a:pPr>
            <a:fld id="{CE2919DE-2D43-4A66-BAB4-E73DD29546D8}" type="slidenum">
              <a:rPr lang="en-US"/>
              <a:pPr defTabSz="914400">
                <a:spcAft>
                  <a:spcPts val="600"/>
                </a:spcAft>
              </a:pPr>
              <a:t>10</a:t>
            </a:fld>
            <a:endParaRPr lang="en-US"/>
          </a:p>
        </p:txBody>
      </p:sp>
      <p:pic>
        <p:nvPicPr>
          <p:cNvPr id="7" name="Picture 7" descr="Screenshot of NARA Digital Preservation Framework spreadsheet of preservation action plans.">
            <a:extLst>
              <a:ext uri="{FF2B5EF4-FFF2-40B4-BE49-F238E27FC236}">
                <a16:creationId xmlns:a16="http://schemas.microsoft.com/office/drawing/2014/main" id="{C5555A4D-DBCA-53F4-9C6B-F93F4971C53A}"/>
              </a:ext>
            </a:extLst>
          </p:cNvPr>
          <p:cNvPicPr>
            <a:picLocks noChangeAspect="1"/>
          </p:cNvPicPr>
          <p:nvPr/>
        </p:nvPicPr>
        <p:blipFill rotWithShape="1">
          <a:blip r:embed="rId6"/>
          <a:srcRect r="5350" b="258"/>
          <a:stretch/>
        </p:blipFill>
        <p:spPr>
          <a:xfrm>
            <a:off x="232011" y="237624"/>
            <a:ext cx="11773357" cy="4676804"/>
          </a:xfrm>
          <a:prstGeom prst="rect">
            <a:avLst/>
          </a:prstGeom>
        </p:spPr>
      </p:pic>
    </p:spTree>
    <p:extLst>
      <p:ext uri="{BB962C8B-B14F-4D97-AF65-F5344CB8AC3E}">
        <p14:creationId xmlns:p14="http://schemas.microsoft.com/office/powerpoint/2010/main" val="136929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7"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209" name="Group 208">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10"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11"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2"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3"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14"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5"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6"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7"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8"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9"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0"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1"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2"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3"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4"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5"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6"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7"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8"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9"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0"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1"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2"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3"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4"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5"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6"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7"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8"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39"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0"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1"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2"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3"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4"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5"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6"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7"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8"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9"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0"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51"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2"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3"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4"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5"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6"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7"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8"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9"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0"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1"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2"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3"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itle 1">
            <a:extLst>
              <a:ext uri="{FF2B5EF4-FFF2-40B4-BE49-F238E27FC236}">
                <a16:creationId xmlns:a16="http://schemas.microsoft.com/office/drawing/2014/main" id="{9DBDCABC-B531-4016-9045-F2EA8EFCF17C}"/>
              </a:ext>
            </a:extLst>
          </p:cNvPr>
          <p:cNvSpPr>
            <a:spLocks noGrp="1"/>
          </p:cNvSpPr>
          <p:nvPr>
            <p:ph type="title"/>
          </p:nvPr>
        </p:nvSpPr>
        <p:spPr>
          <a:xfrm>
            <a:off x="1641814" y="5178669"/>
            <a:ext cx="8957534" cy="1010774"/>
          </a:xfrm>
        </p:spPr>
        <p:txBody>
          <a:bodyPr vert="horz" lIns="91440" tIns="45720" rIns="91440" bIns="45720" rtlCol="0" anchor="b">
            <a:normAutofit/>
          </a:bodyPr>
          <a:lstStyle/>
          <a:p>
            <a:pPr algn="ctr"/>
            <a:r>
              <a:rPr lang="en-US" sz="3200">
                <a:ea typeface="+mj-lt"/>
                <a:cs typeface="+mj-lt"/>
              </a:rPr>
              <a:t>RECOMMENDED FORMATS STATEMENT</a:t>
            </a:r>
            <a:br>
              <a:rPr lang="en-US" sz="3200"/>
            </a:br>
            <a:r>
              <a:rPr lang="en-US" sz="3200"/>
              <a:t>Library of Congress </a:t>
            </a:r>
          </a:p>
        </p:txBody>
      </p:sp>
      <p:sp>
        <p:nvSpPr>
          <p:cNvPr id="6" name="Content Placeholder 5">
            <a:extLst>
              <a:ext uri="{FF2B5EF4-FFF2-40B4-BE49-F238E27FC236}">
                <a16:creationId xmlns:a16="http://schemas.microsoft.com/office/drawing/2014/main" id="{8B7CE2DF-0912-1E65-3109-783D47221152}"/>
              </a:ext>
            </a:extLst>
          </p:cNvPr>
          <p:cNvSpPr>
            <a:spLocks noGrp="1"/>
          </p:cNvSpPr>
          <p:nvPr>
            <p:ph idx="1"/>
          </p:nvPr>
        </p:nvSpPr>
        <p:spPr>
          <a:xfrm>
            <a:off x="1935856" y="6196864"/>
            <a:ext cx="8369450" cy="480330"/>
          </a:xfrm>
        </p:spPr>
        <p:txBody>
          <a:bodyPr vert="horz" lIns="91440" tIns="45720" rIns="91440" bIns="45720" rtlCol="0">
            <a:normAutofit/>
          </a:bodyPr>
          <a:lstStyle/>
          <a:p>
            <a:pPr marL="0" indent="0" algn="ctr">
              <a:buNone/>
            </a:pPr>
            <a:r>
              <a:rPr lang="en-US" sz="2000" cap="all">
                <a:solidFill>
                  <a:schemeClr val="tx2"/>
                </a:solidFill>
                <a:hlinkClick r:id="rId5"/>
              </a:rPr>
              <a:t>https://www.loc.gov/preservation/resources/rfs/</a:t>
            </a:r>
          </a:p>
        </p:txBody>
      </p:sp>
      <p:sp>
        <p:nvSpPr>
          <p:cNvPr id="265" name="Round Diagonal Corner Rectangle 6">
            <a:extLst>
              <a:ext uri="{FF2B5EF4-FFF2-40B4-BE49-F238E27FC236}">
                <a16:creationId xmlns:a16="http://schemas.microsoft.com/office/drawing/2014/main" id="{C1C3FA74-6158-4157-A8F0-8CAE5091F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7409408-B297-49F1-87B4-C9C343D3263D}"/>
              </a:ext>
            </a:extLst>
          </p:cNvPr>
          <p:cNvSpPr>
            <a:spLocks noGrp="1"/>
          </p:cNvSpPr>
          <p:nvPr>
            <p:ph type="sldNum" sz="quarter" idx="12"/>
          </p:nvPr>
        </p:nvSpPr>
        <p:spPr>
          <a:xfrm>
            <a:off x="9896911" y="6309360"/>
            <a:ext cx="771089" cy="365125"/>
          </a:xfrm>
        </p:spPr>
        <p:txBody>
          <a:bodyPr vert="horz" lIns="91440" tIns="45720" rIns="91440" bIns="45720" rtlCol="0" anchor="ctr">
            <a:normAutofit/>
          </a:bodyPr>
          <a:lstStyle/>
          <a:p>
            <a:pPr defTabSz="914400">
              <a:spcAft>
                <a:spcPts val="600"/>
              </a:spcAft>
            </a:pPr>
            <a:fld id="{CE2919DE-2D43-4A66-BAB4-E73DD29546D8}" type="slidenum">
              <a:rPr lang="en-US" smtClean="0"/>
              <a:pPr defTabSz="914400">
                <a:spcAft>
                  <a:spcPts val="600"/>
                </a:spcAft>
              </a:pPr>
              <a:t>11</a:t>
            </a:fld>
            <a:endParaRPr lang="en-US"/>
          </a:p>
        </p:txBody>
      </p:sp>
      <p:pic>
        <p:nvPicPr>
          <p:cNvPr id="5" name="Picture 6" descr="Screenshot of the LOC Recommended Formats Statement entry for Textual Works - Digital.">
            <a:extLst>
              <a:ext uri="{FF2B5EF4-FFF2-40B4-BE49-F238E27FC236}">
                <a16:creationId xmlns:a16="http://schemas.microsoft.com/office/drawing/2014/main" id="{37D5A468-F389-1734-D5D3-03EC1389E409}"/>
              </a:ext>
            </a:extLst>
          </p:cNvPr>
          <p:cNvPicPr>
            <a:picLocks noChangeAspect="1"/>
          </p:cNvPicPr>
          <p:nvPr/>
        </p:nvPicPr>
        <p:blipFill rotWithShape="1">
          <a:blip r:embed="rId6"/>
          <a:srcRect r="-221" b="39698"/>
          <a:stretch/>
        </p:blipFill>
        <p:spPr>
          <a:xfrm>
            <a:off x="309056" y="267312"/>
            <a:ext cx="11581204" cy="4600640"/>
          </a:xfrm>
          <a:prstGeom prst="rect">
            <a:avLst/>
          </a:prstGeom>
        </p:spPr>
      </p:pic>
    </p:spTree>
    <p:extLst>
      <p:ext uri="{BB962C8B-B14F-4D97-AF65-F5344CB8AC3E}">
        <p14:creationId xmlns:p14="http://schemas.microsoft.com/office/powerpoint/2010/main" val="100716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sp useBgFill="1">
        <p:nvSpPr>
          <p:cNvPr id="65" name="Rectangle 64">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8"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9"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2"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7"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9"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23"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E3FF7F-8C3D-4F46-9562-1DA9BF2EAC61}"/>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5600"/>
              <a:t>Useability of other sources</a:t>
            </a:r>
          </a:p>
        </p:txBody>
      </p:sp>
      <p:cxnSp>
        <p:nvCxnSpPr>
          <p:cNvPr id="125" name="Straight Connector 124">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1A909BE1-03F6-8878-E980-844B06334312}"/>
              </a:ext>
            </a:extLst>
          </p:cNvPr>
          <p:cNvPicPr>
            <a:picLocks noChangeAspect="1"/>
          </p:cNvPicPr>
          <p:nvPr/>
        </p:nvPicPr>
        <p:blipFill>
          <a:blip r:embed="rId4"/>
          <a:stretch>
            <a:fillRect/>
          </a:stretch>
        </p:blipFill>
        <p:spPr>
          <a:xfrm>
            <a:off x="7598191" y="1843095"/>
            <a:ext cx="4277657" cy="2869888"/>
          </a:xfrm>
          <a:prstGeom prst="rect">
            <a:avLst/>
          </a:prstGeom>
        </p:spPr>
      </p:pic>
      <p:sp>
        <p:nvSpPr>
          <p:cNvPr id="4" name="TextBox 3">
            <a:extLst>
              <a:ext uri="{FF2B5EF4-FFF2-40B4-BE49-F238E27FC236}">
                <a16:creationId xmlns:a16="http://schemas.microsoft.com/office/drawing/2014/main" id="{C766300F-9E29-E7C6-99BD-3AF8D831E5BC}"/>
              </a:ext>
            </a:extLst>
          </p:cNvPr>
          <p:cNvSpPr txBox="1"/>
          <p:nvPr/>
        </p:nvSpPr>
        <p:spPr>
          <a:xfrm>
            <a:off x="8464415" y="6308745"/>
            <a:ext cx="37927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Image by Sharon Ang from </a:t>
            </a:r>
            <a:r>
              <a:rPr lang="en-US" err="1">
                <a:ea typeface="+mn-lt"/>
                <a:cs typeface="+mn-lt"/>
              </a:rPr>
              <a:t>Pixabay</a:t>
            </a:r>
            <a:endParaRPr lang="en-US">
              <a:ea typeface="+mn-lt"/>
              <a:cs typeface="+mn-lt"/>
            </a:endParaRPr>
          </a:p>
        </p:txBody>
      </p:sp>
    </p:spTree>
    <p:extLst>
      <p:ext uri="{BB962C8B-B14F-4D97-AF65-F5344CB8AC3E}">
        <p14:creationId xmlns:p14="http://schemas.microsoft.com/office/powerpoint/2010/main" val="216212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7"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Lst>
        </p:spPr>
      </p:pic>
      <p:grpSp>
        <p:nvGrpSpPr>
          <p:cNvPr id="209" name="Group 208">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10"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11"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2"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3"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14"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5"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6"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7"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8"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9"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0"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1"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2"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3"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4"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5"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6"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7"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8"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9"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0"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1"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2"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3"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4"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5"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6"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7"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8"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39"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0"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1"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2"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3"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4"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5"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6"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7"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8"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9"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0"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51"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2"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3"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4"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5"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6"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7"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8"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9"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0"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1"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2"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3"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grpSp>
      <p:sp>
        <p:nvSpPr>
          <p:cNvPr id="2" name="Title 1">
            <a:extLst>
              <a:ext uri="{FF2B5EF4-FFF2-40B4-BE49-F238E27FC236}">
                <a16:creationId xmlns:a16="http://schemas.microsoft.com/office/drawing/2014/main" id="{9DBDCABC-B531-4016-9045-F2EA8EFCF17C}"/>
              </a:ext>
            </a:extLst>
          </p:cNvPr>
          <p:cNvSpPr>
            <a:spLocks noGrp="1"/>
          </p:cNvSpPr>
          <p:nvPr>
            <p:ph type="title"/>
          </p:nvPr>
        </p:nvSpPr>
        <p:spPr>
          <a:xfrm>
            <a:off x="1641814" y="5203250"/>
            <a:ext cx="8957534" cy="986193"/>
          </a:xfrm>
        </p:spPr>
        <p:txBody>
          <a:bodyPr vert="horz" lIns="91440" tIns="45720" rIns="91440" bIns="45720" rtlCol="0" anchor="b">
            <a:normAutofit/>
          </a:bodyPr>
          <a:lstStyle/>
          <a:p>
            <a:pPr algn="ctr"/>
            <a:r>
              <a:rPr lang="en-US" sz="3200">
                <a:ea typeface="+mj-lt"/>
                <a:cs typeface="+mj-lt"/>
              </a:rPr>
              <a:t>sustainability of digital formats</a:t>
            </a:r>
            <a:br>
              <a:rPr lang="en-US" sz="3200">
                <a:ea typeface="+mj-lt"/>
                <a:cs typeface="+mj-lt"/>
              </a:rPr>
            </a:br>
            <a:r>
              <a:rPr lang="en-US" sz="3200"/>
              <a:t>Library of congress</a:t>
            </a:r>
          </a:p>
        </p:txBody>
      </p:sp>
      <p:sp>
        <p:nvSpPr>
          <p:cNvPr id="6" name="Content Placeholder 5">
            <a:extLst>
              <a:ext uri="{FF2B5EF4-FFF2-40B4-BE49-F238E27FC236}">
                <a16:creationId xmlns:a16="http://schemas.microsoft.com/office/drawing/2014/main" id="{8B7CE2DF-0912-1E65-3109-783D47221152}"/>
              </a:ext>
            </a:extLst>
          </p:cNvPr>
          <p:cNvSpPr>
            <a:spLocks noGrp="1"/>
          </p:cNvSpPr>
          <p:nvPr>
            <p:ph idx="1"/>
          </p:nvPr>
        </p:nvSpPr>
        <p:spPr>
          <a:xfrm>
            <a:off x="1913362" y="6196864"/>
            <a:ext cx="8369450" cy="480330"/>
          </a:xfrm>
        </p:spPr>
        <p:txBody>
          <a:bodyPr vert="horz" lIns="91440" tIns="45720" rIns="91440" bIns="45720" rtlCol="0" anchor="t">
            <a:normAutofit/>
          </a:bodyPr>
          <a:lstStyle/>
          <a:p>
            <a:pPr marL="0" indent="0" algn="ctr">
              <a:buNone/>
            </a:pPr>
            <a:r>
              <a:rPr lang="en-US" sz="2000" cap="all">
                <a:solidFill>
                  <a:schemeClr val="tx2"/>
                </a:solidFill>
                <a:hlinkClick r:id="rId5"/>
              </a:rPr>
              <a:t>https</a:t>
            </a:r>
            <a:r>
              <a:rPr lang="en-US" sz="2000" cap="all">
                <a:solidFill>
                  <a:schemeClr val="tx2"/>
                </a:solidFill>
                <a:hlinkClick r:id="rId5">
                  <a:extLst>
                    <a:ext uri="{A12FA001-AC4F-418D-AE19-62706E023703}">
                      <ahyp:hlinkClr xmlns:ahyp="http://schemas.microsoft.com/office/drawing/2018/hyperlinkcolor" val="tx"/>
                    </a:ext>
                  </a:extLst>
                </a:hlinkClick>
              </a:rPr>
              <a:t>://www.loc.gov/preservation/digital/formats/</a:t>
            </a:r>
            <a:endParaRPr lang="en-US" sz="2000" cap="all">
              <a:solidFill>
                <a:schemeClr val="tx2"/>
              </a:solidFill>
              <a:hlinkClick r:id="rId6">
                <a:extLst>
                  <a:ext uri="{A12FA001-AC4F-418D-AE19-62706E023703}">
                    <ahyp:hlinkClr xmlns:ahyp="http://schemas.microsoft.com/office/drawing/2018/hyperlinkcolor" val="tx"/>
                  </a:ext>
                </a:extLst>
              </a:hlinkClick>
            </a:endParaRPr>
          </a:p>
        </p:txBody>
      </p:sp>
      <p:sp>
        <p:nvSpPr>
          <p:cNvPr id="265" name="Round Diagonal Corner Rectangle 6">
            <a:extLst>
              <a:ext uri="{FF2B5EF4-FFF2-40B4-BE49-F238E27FC236}">
                <a16:creationId xmlns:a16="http://schemas.microsoft.com/office/drawing/2014/main" id="{C1C3FA74-6158-4157-A8F0-8CAE5091F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7409408-B297-49F1-87B4-C9C343D3263D}"/>
              </a:ext>
            </a:extLst>
          </p:cNvPr>
          <p:cNvSpPr>
            <a:spLocks noGrp="1"/>
          </p:cNvSpPr>
          <p:nvPr>
            <p:ph type="sldNum" sz="quarter" idx="12"/>
          </p:nvPr>
        </p:nvSpPr>
        <p:spPr>
          <a:xfrm>
            <a:off x="9896911" y="6309360"/>
            <a:ext cx="771089" cy="365125"/>
          </a:xfrm>
        </p:spPr>
        <p:txBody>
          <a:bodyPr vert="horz" lIns="91440" tIns="45720" rIns="91440" bIns="45720" rtlCol="0" anchor="ctr">
            <a:normAutofit/>
          </a:bodyPr>
          <a:lstStyle/>
          <a:p>
            <a:pPr defTabSz="914400">
              <a:spcAft>
                <a:spcPts val="600"/>
              </a:spcAft>
            </a:pPr>
            <a:fld id="{CE2919DE-2D43-4A66-BAB4-E73DD29546D8}" type="slidenum">
              <a:rPr lang="en-US" smtClean="0"/>
              <a:pPr defTabSz="914400">
                <a:spcAft>
                  <a:spcPts val="600"/>
                </a:spcAft>
              </a:pPr>
              <a:t>13</a:t>
            </a:fld>
            <a:endParaRPr lang="en-US"/>
          </a:p>
        </p:txBody>
      </p:sp>
      <p:pic>
        <p:nvPicPr>
          <p:cNvPr id="7" name="Picture 7" descr="Screenshot of the LOC Sustainability of Digital Formats entry for AIFF (Audio Interchange File Format).">
            <a:extLst>
              <a:ext uri="{FF2B5EF4-FFF2-40B4-BE49-F238E27FC236}">
                <a16:creationId xmlns:a16="http://schemas.microsoft.com/office/drawing/2014/main" id="{5C5805AF-9A1A-FA66-55DA-C6FE246BC77A}"/>
              </a:ext>
            </a:extLst>
          </p:cNvPr>
          <p:cNvPicPr>
            <a:picLocks noChangeAspect="1"/>
          </p:cNvPicPr>
          <p:nvPr/>
        </p:nvPicPr>
        <p:blipFill rotWithShape="1">
          <a:blip r:embed="rId7"/>
          <a:srcRect r="-112" b="3274"/>
          <a:stretch/>
        </p:blipFill>
        <p:spPr>
          <a:xfrm>
            <a:off x="488397" y="244034"/>
            <a:ext cx="11214711" cy="4811919"/>
          </a:xfrm>
          <a:prstGeom prst="rect">
            <a:avLst/>
          </a:prstGeom>
        </p:spPr>
      </p:pic>
    </p:spTree>
    <p:extLst>
      <p:ext uri="{BB962C8B-B14F-4D97-AF65-F5344CB8AC3E}">
        <p14:creationId xmlns:p14="http://schemas.microsoft.com/office/powerpoint/2010/main" val="30846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7"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209" name="Group 208">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10"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11"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2"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3"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14"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5"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6"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7"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8"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9"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0"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1"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2"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3"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4"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5"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6"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7"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8"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9"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0"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1"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2"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3"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4"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5"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6"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7"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8"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39"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0"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1"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2"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3"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4"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5"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6"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7"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8"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9"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0"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51"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2"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3"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4"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5"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6"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7"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8"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9"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0"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1"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2"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3"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itle 1">
            <a:extLst>
              <a:ext uri="{FF2B5EF4-FFF2-40B4-BE49-F238E27FC236}">
                <a16:creationId xmlns:a16="http://schemas.microsoft.com/office/drawing/2014/main" id="{9DBDCABC-B531-4016-9045-F2EA8EFCF17C}"/>
              </a:ext>
            </a:extLst>
          </p:cNvPr>
          <p:cNvSpPr>
            <a:spLocks noGrp="1"/>
          </p:cNvSpPr>
          <p:nvPr>
            <p:ph type="title"/>
          </p:nvPr>
        </p:nvSpPr>
        <p:spPr>
          <a:xfrm>
            <a:off x="1641814" y="5203250"/>
            <a:ext cx="8957534" cy="986193"/>
          </a:xfrm>
        </p:spPr>
        <p:txBody>
          <a:bodyPr vert="horz" lIns="91440" tIns="45720" rIns="91440" bIns="45720" rtlCol="0" anchor="b">
            <a:noAutofit/>
          </a:bodyPr>
          <a:lstStyle/>
          <a:p>
            <a:pPr algn="ctr"/>
            <a:r>
              <a:rPr lang="en-US" sz="3200"/>
              <a:t>Media Types</a:t>
            </a:r>
            <a:br>
              <a:rPr lang="en-US" sz="3200"/>
            </a:br>
            <a:r>
              <a:rPr lang="en-US" sz="3200"/>
              <a:t>IANA [Internet Assigned numbers authority]</a:t>
            </a:r>
          </a:p>
        </p:txBody>
      </p:sp>
      <p:sp>
        <p:nvSpPr>
          <p:cNvPr id="6" name="Content Placeholder 5">
            <a:extLst>
              <a:ext uri="{FF2B5EF4-FFF2-40B4-BE49-F238E27FC236}">
                <a16:creationId xmlns:a16="http://schemas.microsoft.com/office/drawing/2014/main" id="{8B7CE2DF-0912-1E65-3109-783D47221152}"/>
              </a:ext>
            </a:extLst>
          </p:cNvPr>
          <p:cNvSpPr>
            <a:spLocks noGrp="1"/>
          </p:cNvSpPr>
          <p:nvPr>
            <p:ph idx="1"/>
          </p:nvPr>
        </p:nvSpPr>
        <p:spPr>
          <a:xfrm>
            <a:off x="1935856" y="6201734"/>
            <a:ext cx="8369450" cy="480330"/>
          </a:xfrm>
        </p:spPr>
        <p:txBody>
          <a:bodyPr vert="horz" lIns="91440" tIns="45720" rIns="91440" bIns="45720" rtlCol="0" anchor="t">
            <a:normAutofit fontScale="92500"/>
          </a:bodyPr>
          <a:lstStyle/>
          <a:p>
            <a:pPr marL="0" indent="0" algn="ctr">
              <a:buNone/>
            </a:pPr>
            <a:r>
              <a:rPr lang="en-US" sz="2000" cap="all">
                <a:solidFill>
                  <a:schemeClr val="tx2"/>
                </a:solidFill>
                <a:hlinkClick r:id="rId5"/>
              </a:rPr>
              <a:t>https</a:t>
            </a:r>
            <a:r>
              <a:rPr lang="en-US" sz="2000" cap="all">
                <a:solidFill>
                  <a:schemeClr val="tx2"/>
                </a:solidFill>
                <a:hlinkClick r:id="rId5">
                  <a:extLst>
                    <a:ext uri="{A12FA001-AC4F-418D-AE19-62706E023703}">
                      <ahyp:hlinkClr xmlns:ahyp="http://schemas.microsoft.com/office/drawing/2018/hyperlinkcolor" val="tx"/>
                    </a:ext>
                  </a:extLst>
                </a:hlinkClick>
              </a:rPr>
              <a:t>://www.iana.org/assignments/media-types/media-types.xhtml</a:t>
            </a:r>
            <a:endParaRPr lang="en-US" sz="2000" cap="all">
              <a:solidFill>
                <a:schemeClr val="tx2"/>
              </a:solidFill>
              <a:hlinkClick r:id="rId6">
                <a:extLst>
                  <a:ext uri="{A12FA001-AC4F-418D-AE19-62706E023703}">
                    <ahyp:hlinkClr xmlns:ahyp="http://schemas.microsoft.com/office/drawing/2018/hyperlinkcolor" val="tx"/>
                  </a:ext>
                </a:extLst>
              </a:hlinkClick>
            </a:endParaRPr>
          </a:p>
        </p:txBody>
      </p:sp>
      <p:sp>
        <p:nvSpPr>
          <p:cNvPr id="265" name="Round Diagonal Corner Rectangle 6">
            <a:extLst>
              <a:ext uri="{FF2B5EF4-FFF2-40B4-BE49-F238E27FC236}">
                <a16:creationId xmlns:a16="http://schemas.microsoft.com/office/drawing/2014/main" id="{C1C3FA74-6158-4157-A8F0-8CAE5091F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7409408-B297-49F1-87B4-C9C343D3263D}"/>
              </a:ext>
            </a:extLst>
          </p:cNvPr>
          <p:cNvSpPr>
            <a:spLocks noGrp="1"/>
          </p:cNvSpPr>
          <p:nvPr>
            <p:ph type="sldNum" sz="quarter" idx="12"/>
          </p:nvPr>
        </p:nvSpPr>
        <p:spPr>
          <a:xfrm>
            <a:off x="9896911" y="6309360"/>
            <a:ext cx="771089" cy="365125"/>
          </a:xfrm>
        </p:spPr>
        <p:txBody>
          <a:bodyPr vert="horz" lIns="91440" tIns="45720" rIns="91440" bIns="45720" rtlCol="0" anchor="ctr">
            <a:normAutofit/>
          </a:bodyPr>
          <a:lstStyle/>
          <a:p>
            <a:pPr defTabSz="914400">
              <a:spcAft>
                <a:spcPts val="600"/>
              </a:spcAft>
            </a:pPr>
            <a:fld id="{CE2919DE-2D43-4A66-BAB4-E73DD29546D8}" type="slidenum">
              <a:rPr lang="en-US" smtClean="0"/>
              <a:pPr defTabSz="914400">
                <a:spcAft>
                  <a:spcPts val="600"/>
                </a:spcAft>
              </a:pPr>
              <a:t>14</a:t>
            </a:fld>
            <a:endParaRPr lang="en-US"/>
          </a:p>
        </p:txBody>
      </p:sp>
      <p:pic>
        <p:nvPicPr>
          <p:cNvPr id="5" name="Picture 6" descr="Screenshot of the IANA Media Types entry for HTML.">
            <a:extLst>
              <a:ext uri="{FF2B5EF4-FFF2-40B4-BE49-F238E27FC236}">
                <a16:creationId xmlns:a16="http://schemas.microsoft.com/office/drawing/2014/main" id="{8A38854A-6ACB-C6F8-96C8-D649606B14A7}"/>
              </a:ext>
            </a:extLst>
          </p:cNvPr>
          <p:cNvPicPr>
            <a:picLocks noChangeAspect="1"/>
          </p:cNvPicPr>
          <p:nvPr/>
        </p:nvPicPr>
        <p:blipFill rotWithShape="1">
          <a:blip r:embed="rId7"/>
          <a:srcRect t="21731" r="-325" b="10769"/>
          <a:stretch/>
        </p:blipFill>
        <p:spPr>
          <a:xfrm>
            <a:off x="364692" y="377489"/>
            <a:ext cx="11521387" cy="4375330"/>
          </a:xfrm>
          <a:prstGeom prst="rect">
            <a:avLst/>
          </a:prstGeom>
        </p:spPr>
      </p:pic>
    </p:spTree>
    <p:extLst>
      <p:ext uri="{BB962C8B-B14F-4D97-AF65-F5344CB8AC3E}">
        <p14:creationId xmlns:p14="http://schemas.microsoft.com/office/powerpoint/2010/main" val="189511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7"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209" name="Group 208">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10"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11"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2"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3"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14"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5"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6"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7"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8"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9"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0"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1"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2"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3"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4"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5"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6"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7"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8"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9"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0"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1"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2"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3"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4"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5"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6"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7"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8"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39"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0"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1"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2"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3"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4"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5"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6"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7"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8"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9"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0"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51"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2"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3"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4"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5"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6"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7"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8"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9"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0"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1"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2"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3"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2" name="Title 1">
            <a:extLst>
              <a:ext uri="{FF2B5EF4-FFF2-40B4-BE49-F238E27FC236}">
                <a16:creationId xmlns:a16="http://schemas.microsoft.com/office/drawing/2014/main" id="{9DBDCABC-B531-4016-9045-F2EA8EFCF17C}"/>
              </a:ext>
            </a:extLst>
          </p:cNvPr>
          <p:cNvSpPr>
            <a:spLocks noGrp="1"/>
          </p:cNvSpPr>
          <p:nvPr>
            <p:ph type="title"/>
          </p:nvPr>
        </p:nvSpPr>
        <p:spPr>
          <a:xfrm>
            <a:off x="1629523" y="5178669"/>
            <a:ext cx="8957534" cy="1010774"/>
          </a:xfrm>
        </p:spPr>
        <p:txBody>
          <a:bodyPr vert="horz" lIns="91440" tIns="45720" rIns="91440" bIns="45720" rtlCol="0" anchor="b">
            <a:normAutofit/>
          </a:bodyPr>
          <a:lstStyle/>
          <a:p>
            <a:pPr algn="ctr"/>
            <a:r>
              <a:rPr lang="en-US" sz="3200">
                <a:ea typeface="+mj-lt"/>
                <a:cs typeface="+mj-lt"/>
              </a:rPr>
              <a:t>BITLIST OF DIGITALLY ENDANGERED SPECIES</a:t>
            </a:r>
            <a:br>
              <a:rPr lang="en-US" sz="3200">
                <a:ea typeface="+mj-lt"/>
                <a:cs typeface="+mj-lt"/>
              </a:rPr>
            </a:br>
            <a:r>
              <a:rPr lang="en-US" sz="3200"/>
              <a:t>Digital Preservation Coalition</a:t>
            </a:r>
          </a:p>
        </p:txBody>
      </p:sp>
      <p:sp>
        <p:nvSpPr>
          <p:cNvPr id="6" name="Content Placeholder 5">
            <a:extLst>
              <a:ext uri="{FF2B5EF4-FFF2-40B4-BE49-F238E27FC236}">
                <a16:creationId xmlns:a16="http://schemas.microsoft.com/office/drawing/2014/main" id="{8B7CE2DF-0912-1E65-3109-783D47221152}"/>
              </a:ext>
            </a:extLst>
          </p:cNvPr>
          <p:cNvSpPr>
            <a:spLocks noGrp="1"/>
          </p:cNvSpPr>
          <p:nvPr>
            <p:ph idx="1"/>
          </p:nvPr>
        </p:nvSpPr>
        <p:spPr>
          <a:xfrm>
            <a:off x="1911275" y="6196864"/>
            <a:ext cx="8369450" cy="480330"/>
          </a:xfrm>
        </p:spPr>
        <p:txBody>
          <a:bodyPr vert="horz" lIns="91440" tIns="45720" rIns="91440" bIns="45720" rtlCol="0" anchor="t">
            <a:normAutofit fontScale="85000" lnSpcReduction="10000"/>
          </a:bodyPr>
          <a:lstStyle/>
          <a:p>
            <a:pPr marL="0" indent="0" algn="ctr">
              <a:buNone/>
            </a:pPr>
            <a:r>
              <a:rPr lang="en-US" sz="2000" cap="all">
                <a:solidFill>
                  <a:schemeClr val="tx2"/>
                </a:solidFill>
                <a:hlinkClick r:id="rId5"/>
              </a:rPr>
              <a:t>https</a:t>
            </a:r>
            <a:r>
              <a:rPr lang="en-US" sz="2000" cap="all">
                <a:solidFill>
                  <a:schemeClr val="tx2"/>
                </a:solidFill>
                <a:hlinkClick r:id="rId5">
                  <a:extLst>
                    <a:ext uri="{A12FA001-AC4F-418D-AE19-62706E023703}">
                      <ahyp:hlinkClr xmlns:ahyp="http://schemas.microsoft.com/office/drawing/2018/hyperlinkcolor" val="tx"/>
                    </a:ext>
                  </a:extLst>
                </a:hlinkClick>
              </a:rPr>
              <a:t>://www.dpconline.org/digipres/champion-digital-preservation/bit-list</a:t>
            </a:r>
            <a:endParaRPr lang="en-US" sz="2000" cap="all">
              <a:solidFill>
                <a:schemeClr val="tx2"/>
              </a:solidFill>
              <a:hlinkClick r:id="rId6">
                <a:extLst>
                  <a:ext uri="{A12FA001-AC4F-418D-AE19-62706E023703}">
                    <ahyp:hlinkClr xmlns:ahyp="http://schemas.microsoft.com/office/drawing/2018/hyperlinkcolor" val="tx"/>
                  </a:ext>
                </a:extLst>
              </a:hlinkClick>
            </a:endParaRPr>
          </a:p>
        </p:txBody>
      </p:sp>
      <p:sp>
        <p:nvSpPr>
          <p:cNvPr id="265" name="Round Diagonal Corner Rectangle 6">
            <a:extLst>
              <a:ext uri="{FF2B5EF4-FFF2-40B4-BE49-F238E27FC236}">
                <a16:creationId xmlns:a16="http://schemas.microsoft.com/office/drawing/2014/main" id="{C1C3FA74-6158-4157-A8F0-8CAE5091F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7409408-B297-49F1-87B4-C9C343D3263D}"/>
              </a:ext>
            </a:extLst>
          </p:cNvPr>
          <p:cNvSpPr>
            <a:spLocks noGrp="1"/>
          </p:cNvSpPr>
          <p:nvPr>
            <p:ph type="sldNum" sz="quarter" idx="12"/>
          </p:nvPr>
        </p:nvSpPr>
        <p:spPr>
          <a:xfrm>
            <a:off x="9896911" y="6309360"/>
            <a:ext cx="771089" cy="365125"/>
          </a:xfrm>
        </p:spPr>
        <p:txBody>
          <a:bodyPr vert="horz" lIns="91440" tIns="45720" rIns="91440" bIns="45720" rtlCol="0" anchor="ctr">
            <a:normAutofit/>
          </a:bodyPr>
          <a:lstStyle/>
          <a:p>
            <a:pPr defTabSz="914400">
              <a:spcAft>
                <a:spcPts val="600"/>
              </a:spcAft>
            </a:pPr>
            <a:fld id="{CE2919DE-2D43-4A66-BAB4-E73DD29546D8}" type="slidenum">
              <a:rPr lang="en-US" smtClean="0"/>
              <a:pPr defTabSz="914400">
                <a:spcAft>
                  <a:spcPts val="600"/>
                </a:spcAft>
              </a:pPr>
              <a:t>15</a:t>
            </a:fld>
            <a:endParaRPr lang="en-US"/>
          </a:p>
        </p:txBody>
      </p:sp>
      <p:pic>
        <p:nvPicPr>
          <p:cNvPr id="5" name="Picture 6" descr="Screenshot of The BitList of Digitally Endangered Species entry for Published Research Papers.">
            <a:extLst>
              <a:ext uri="{FF2B5EF4-FFF2-40B4-BE49-F238E27FC236}">
                <a16:creationId xmlns:a16="http://schemas.microsoft.com/office/drawing/2014/main" id="{A5F9D07E-AE0F-1410-3D8B-5C438B58BEF3}"/>
              </a:ext>
            </a:extLst>
          </p:cNvPr>
          <p:cNvPicPr>
            <a:picLocks noChangeAspect="1"/>
          </p:cNvPicPr>
          <p:nvPr/>
        </p:nvPicPr>
        <p:blipFill rotWithShape="1">
          <a:blip r:embed="rId7"/>
          <a:srcRect t="13977" r="-102" b="25648"/>
          <a:stretch/>
        </p:blipFill>
        <p:spPr>
          <a:xfrm>
            <a:off x="519123" y="242012"/>
            <a:ext cx="11178835" cy="4769940"/>
          </a:xfrm>
          <a:prstGeom prst="rect">
            <a:avLst/>
          </a:prstGeom>
        </p:spPr>
      </p:pic>
    </p:spTree>
    <p:extLst>
      <p:ext uri="{BB962C8B-B14F-4D97-AF65-F5344CB8AC3E}">
        <p14:creationId xmlns:p14="http://schemas.microsoft.com/office/powerpoint/2010/main" val="196501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7"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p14="http://schemas.microsoft.com/office/powerpoint/2010/main" xmlns:a14="http://schemas.microsoft.com/office/drawing/2010/main" xmlns:a16="http://schemas.microsoft.com/office/drawing/2014/main">
                <a:solidFill>
                  <a:srgbClr val="FFFFFF"/>
                </a:solidFill>
              </a14:hiddenFill>
            </a:ext>
          </a:extLst>
        </p:spPr>
      </p:pic>
      <p:grpSp>
        <p:nvGrpSpPr>
          <p:cNvPr id="209" name="Group 208">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10"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11"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2"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3"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14"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5"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6"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7"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8"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19"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0"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1"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2"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3"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4"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5"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6"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7"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8"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29"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0"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1"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2"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3"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4"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5"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6"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7"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38"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39"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0"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1"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2"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3"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4"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5"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6"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7"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8"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49"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0"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miter lim="800000"/>
                  <a:headEnd/>
                  <a:tailEnd/>
                </a14:hiddenLine>
              </a:ext>
            </a:extLst>
          </p:spPr>
        </p:sp>
        <p:sp>
          <p:nvSpPr>
            <p:cNvPr id="251"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2"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3"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4"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5"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6"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7"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8"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59"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0"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1"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2"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sp>
          <p:nvSpPr>
            <p:cNvPr id="263"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xmlns:a16="http://schemas.microsoft.com/office/drawing/2014/main" w="9525">
                  <a:solidFill>
                    <a:srgbClr val="000000"/>
                  </a:solidFill>
                  <a:round/>
                  <a:headEnd/>
                  <a:tailEnd/>
                </a14:hiddenLine>
              </a:ext>
            </a:extLst>
          </p:spPr>
        </p:sp>
      </p:grpSp>
      <p:sp>
        <p:nvSpPr>
          <p:cNvPr id="2" name="Title 1">
            <a:extLst>
              <a:ext uri="{FF2B5EF4-FFF2-40B4-BE49-F238E27FC236}">
                <a16:creationId xmlns:a16="http://schemas.microsoft.com/office/drawing/2014/main" id="{9DBDCABC-B531-4016-9045-F2EA8EFCF17C}"/>
              </a:ext>
            </a:extLst>
          </p:cNvPr>
          <p:cNvSpPr>
            <a:spLocks noGrp="1"/>
          </p:cNvSpPr>
          <p:nvPr>
            <p:ph type="title"/>
          </p:nvPr>
        </p:nvSpPr>
        <p:spPr>
          <a:xfrm>
            <a:off x="1641814" y="5621121"/>
            <a:ext cx="8957534" cy="568322"/>
          </a:xfrm>
        </p:spPr>
        <p:txBody>
          <a:bodyPr vert="horz" lIns="91440" tIns="45720" rIns="91440" bIns="45720" rtlCol="0" anchor="b">
            <a:normAutofit/>
          </a:bodyPr>
          <a:lstStyle/>
          <a:p>
            <a:pPr algn="ctr"/>
            <a:r>
              <a:rPr lang="en-US" sz="3200" err="1"/>
              <a:t>Wikidata</a:t>
            </a:r>
            <a:r>
              <a:rPr lang="en-US" sz="3200"/>
              <a:t> for digital preservation</a:t>
            </a:r>
          </a:p>
        </p:txBody>
      </p:sp>
      <p:sp>
        <p:nvSpPr>
          <p:cNvPr id="6" name="Content Placeholder 5">
            <a:extLst>
              <a:ext uri="{FF2B5EF4-FFF2-40B4-BE49-F238E27FC236}">
                <a16:creationId xmlns:a16="http://schemas.microsoft.com/office/drawing/2014/main" id="{8B7CE2DF-0912-1E65-3109-783D47221152}"/>
              </a:ext>
            </a:extLst>
          </p:cNvPr>
          <p:cNvSpPr>
            <a:spLocks noGrp="1"/>
          </p:cNvSpPr>
          <p:nvPr>
            <p:ph idx="1"/>
          </p:nvPr>
        </p:nvSpPr>
        <p:spPr>
          <a:xfrm>
            <a:off x="1925652" y="6196864"/>
            <a:ext cx="8369450" cy="480330"/>
          </a:xfrm>
        </p:spPr>
        <p:txBody>
          <a:bodyPr vert="horz" lIns="91440" tIns="45720" rIns="91440" bIns="45720" rtlCol="0" anchor="t">
            <a:normAutofit/>
          </a:bodyPr>
          <a:lstStyle/>
          <a:p>
            <a:pPr marL="0" indent="0" algn="ctr">
              <a:buNone/>
            </a:pPr>
            <a:r>
              <a:rPr lang="en-US" sz="2000" cap="all">
                <a:solidFill>
                  <a:schemeClr val="tx2"/>
                </a:solidFill>
                <a:hlinkClick r:id="rId5"/>
              </a:rPr>
              <a:t>https</a:t>
            </a:r>
            <a:r>
              <a:rPr lang="en-US" sz="2000" cap="all">
                <a:solidFill>
                  <a:schemeClr val="tx2"/>
                </a:solidFill>
                <a:hlinkClick r:id="rId5">
                  <a:extLst>
                    <a:ext uri="{A12FA001-AC4F-418D-AE19-62706E023703}">
                      <ahyp:hlinkClr xmlns:ahyp="http://schemas.microsoft.com/office/drawing/2018/hyperlinkcolor" val="tx"/>
                    </a:ext>
                  </a:extLst>
                </a:hlinkClick>
              </a:rPr>
              <a:t>://wikidp.org/</a:t>
            </a:r>
            <a:endParaRPr lang="en-US" sz="2000" cap="all">
              <a:solidFill>
                <a:schemeClr val="tx2"/>
              </a:solidFill>
              <a:hlinkClick r:id="rId6">
                <a:extLst>
                  <a:ext uri="{A12FA001-AC4F-418D-AE19-62706E023703}">
                    <ahyp:hlinkClr xmlns:ahyp="http://schemas.microsoft.com/office/drawing/2018/hyperlinkcolor" val="tx"/>
                  </a:ext>
                </a:extLst>
              </a:hlinkClick>
            </a:endParaRPr>
          </a:p>
        </p:txBody>
      </p:sp>
      <p:sp>
        <p:nvSpPr>
          <p:cNvPr id="265" name="Round Diagonal Corner Rectangle 6">
            <a:extLst>
              <a:ext uri="{FF2B5EF4-FFF2-40B4-BE49-F238E27FC236}">
                <a16:creationId xmlns:a16="http://schemas.microsoft.com/office/drawing/2014/main" id="{C1C3FA74-6158-4157-A8F0-8CAE5091F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7409408-B297-49F1-87B4-C9C343D3263D}"/>
              </a:ext>
            </a:extLst>
          </p:cNvPr>
          <p:cNvSpPr>
            <a:spLocks noGrp="1"/>
          </p:cNvSpPr>
          <p:nvPr>
            <p:ph type="sldNum" sz="quarter" idx="12"/>
          </p:nvPr>
        </p:nvSpPr>
        <p:spPr>
          <a:xfrm>
            <a:off x="9896911" y="6309360"/>
            <a:ext cx="771089" cy="365125"/>
          </a:xfrm>
        </p:spPr>
        <p:txBody>
          <a:bodyPr vert="horz" lIns="91440" tIns="45720" rIns="91440" bIns="45720" rtlCol="0" anchor="ctr">
            <a:normAutofit/>
          </a:bodyPr>
          <a:lstStyle/>
          <a:p>
            <a:pPr defTabSz="914400">
              <a:spcAft>
                <a:spcPts val="600"/>
              </a:spcAft>
            </a:pPr>
            <a:fld id="{CE2919DE-2D43-4A66-BAB4-E73DD29546D8}" type="slidenum">
              <a:rPr lang="en-US" smtClean="0"/>
              <a:pPr defTabSz="914400">
                <a:spcAft>
                  <a:spcPts val="600"/>
                </a:spcAft>
              </a:pPr>
              <a:t>16</a:t>
            </a:fld>
            <a:endParaRPr lang="en-US"/>
          </a:p>
        </p:txBody>
      </p:sp>
      <p:pic>
        <p:nvPicPr>
          <p:cNvPr id="7" name="Picture 7" descr="Screenshot of the Wikidata for Digital Preservation entry for Lotus Notes Database file format, version 3.">
            <a:extLst>
              <a:ext uri="{FF2B5EF4-FFF2-40B4-BE49-F238E27FC236}">
                <a16:creationId xmlns:a16="http://schemas.microsoft.com/office/drawing/2014/main" id="{191EE8A0-FA8D-64C0-FC13-33A2487BC015}"/>
              </a:ext>
            </a:extLst>
          </p:cNvPr>
          <p:cNvPicPr>
            <a:picLocks noChangeAspect="1"/>
          </p:cNvPicPr>
          <p:nvPr/>
        </p:nvPicPr>
        <p:blipFill rotWithShape="1">
          <a:blip r:embed="rId7"/>
          <a:srcRect r="-114" b="7273"/>
          <a:stretch/>
        </p:blipFill>
        <p:spPr>
          <a:xfrm>
            <a:off x="320061" y="167064"/>
            <a:ext cx="11576463" cy="5369203"/>
          </a:xfrm>
          <a:prstGeom prst="rect">
            <a:avLst/>
          </a:prstGeom>
        </p:spPr>
      </p:pic>
    </p:spTree>
    <p:extLst>
      <p:ext uri="{BB962C8B-B14F-4D97-AF65-F5344CB8AC3E}">
        <p14:creationId xmlns:p14="http://schemas.microsoft.com/office/powerpoint/2010/main" val="244586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a16="http://schemas.microsoft.com/office/drawing/2014/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grpSp>
      <p:sp useBgFill="1">
        <p:nvSpPr>
          <p:cNvPr id="65" name="Rectangle 64">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8"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69"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0"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1"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72"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3"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4"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5"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6"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7"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8"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9"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0"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1"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2"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3"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4"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5"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6"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7"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8"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9"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0"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1"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2"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3"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4"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5"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6"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97"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8"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9"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0"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1"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2"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3"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4"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5"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6"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7"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8"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09"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0"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1"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2"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3"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4"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5"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6"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7"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8"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9"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20"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21"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123"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2" name="Title 1">
            <a:extLst>
              <a:ext uri="{FF2B5EF4-FFF2-40B4-BE49-F238E27FC236}">
                <a16:creationId xmlns:a16="http://schemas.microsoft.com/office/drawing/2014/main" id="{0DE3FF7F-8C3D-4F46-9562-1DA9BF2EAC61}"/>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5600"/>
              <a:t>Analysis workflow</a:t>
            </a:r>
          </a:p>
        </p:txBody>
      </p:sp>
      <p:cxnSp>
        <p:nvCxnSpPr>
          <p:cNvPr id="125" name="Straight Connector 124">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09BC1149-D718-1435-CD0B-EC5E8D9B3E32}"/>
              </a:ext>
            </a:extLst>
          </p:cNvPr>
          <p:cNvPicPr>
            <a:picLocks noChangeAspect="1"/>
          </p:cNvPicPr>
          <p:nvPr/>
        </p:nvPicPr>
        <p:blipFill>
          <a:blip r:embed="rId4"/>
          <a:stretch>
            <a:fillRect/>
          </a:stretch>
        </p:blipFill>
        <p:spPr>
          <a:xfrm>
            <a:off x="7821881" y="2019081"/>
            <a:ext cx="3772394" cy="2522955"/>
          </a:xfrm>
          <a:prstGeom prst="rect">
            <a:avLst/>
          </a:prstGeom>
        </p:spPr>
      </p:pic>
      <p:sp>
        <p:nvSpPr>
          <p:cNvPr id="4" name="TextBox 3">
            <a:extLst>
              <a:ext uri="{FF2B5EF4-FFF2-40B4-BE49-F238E27FC236}">
                <a16:creationId xmlns:a16="http://schemas.microsoft.com/office/drawing/2014/main" id="{4458C852-B385-B0CE-2F43-841EFEAD468B}"/>
              </a:ext>
            </a:extLst>
          </p:cNvPr>
          <p:cNvSpPr txBox="1"/>
          <p:nvPr/>
        </p:nvSpPr>
        <p:spPr>
          <a:xfrm>
            <a:off x="8870155" y="6318641"/>
            <a:ext cx="37927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Image by </a:t>
            </a:r>
            <a:r>
              <a:rPr lang="en-US" err="1">
                <a:ea typeface="+mn-lt"/>
                <a:cs typeface="+mn-lt"/>
              </a:rPr>
              <a:t>YoannS</a:t>
            </a:r>
            <a:r>
              <a:rPr lang="en-US">
                <a:ea typeface="+mn-lt"/>
                <a:cs typeface="+mn-lt"/>
              </a:rPr>
              <a:t> from </a:t>
            </a:r>
            <a:r>
              <a:rPr lang="en-US" err="1">
                <a:ea typeface="+mn-lt"/>
                <a:cs typeface="+mn-lt"/>
              </a:rPr>
              <a:t>Pixabay</a:t>
            </a:r>
            <a:endParaRPr lang="en-US">
              <a:ea typeface="+mn-lt"/>
              <a:cs typeface="+mn-lt"/>
            </a:endParaRPr>
          </a:p>
        </p:txBody>
      </p:sp>
    </p:spTree>
    <p:extLst>
      <p:ext uri="{BB962C8B-B14F-4D97-AF65-F5344CB8AC3E}">
        <p14:creationId xmlns:p14="http://schemas.microsoft.com/office/powerpoint/2010/main" val="1868258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A0E4-E974-4EF9-846B-284D814E9EE0}"/>
              </a:ext>
            </a:extLst>
          </p:cNvPr>
          <p:cNvSpPr>
            <a:spLocks noGrp="1"/>
          </p:cNvSpPr>
          <p:nvPr>
            <p:ph type="title"/>
          </p:nvPr>
        </p:nvSpPr>
        <p:spPr/>
        <p:txBody>
          <a:bodyPr>
            <a:normAutofit/>
          </a:bodyPr>
          <a:lstStyle/>
          <a:p>
            <a:r>
              <a:rPr lang="en-US" sz="4400"/>
              <a:t>Our Format information</a:t>
            </a:r>
          </a:p>
        </p:txBody>
      </p:sp>
      <p:sp>
        <p:nvSpPr>
          <p:cNvPr id="4" name="Slide Number Placeholder 3">
            <a:extLst>
              <a:ext uri="{FF2B5EF4-FFF2-40B4-BE49-F238E27FC236}">
                <a16:creationId xmlns:a16="http://schemas.microsoft.com/office/drawing/2014/main" id="{E8D30A17-A235-48EF-927F-BF66623F6364}"/>
              </a:ext>
            </a:extLst>
          </p:cNvPr>
          <p:cNvSpPr>
            <a:spLocks noGrp="1"/>
          </p:cNvSpPr>
          <p:nvPr>
            <p:ph type="sldNum" sz="quarter" idx="12"/>
          </p:nvPr>
        </p:nvSpPr>
        <p:spPr/>
        <p:txBody>
          <a:bodyPr/>
          <a:lstStyle/>
          <a:p>
            <a:fld id="{CE2919DE-2D43-4A66-BAB4-E73DD29546D8}" type="slidenum">
              <a:rPr lang="en-US" smtClean="0"/>
              <a:t>18</a:t>
            </a:fld>
            <a:endParaRPr lang="en-US"/>
          </a:p>
        </p:txBody>
      </p:sp>
      <p:graphicFrame>
        <p:nvGraphicFramePr>
          <p:cNvPr id="3" name="Table 4">
            <a:extLst>
              <a:ext uri="{FF2B5EF4-FFF2-40B4-BE49-F238E27FC236}">
                <a16:creationId xmlns:a16="http://schemas.microsoft.com/office/drawing/2014/main" id="{218A954D-7F94-FC43-7D33-0AF0EC6A82E8}"/>
              </a:ext>
            </a:extLst>
          </p:cNvPr>
          <p:cNvGraphicFramePr>
            <a:graphicFrameLocks noGrp="1"/>
          </p:cNvGraphicFramePr>
          <p:nvPr>
            <p:ph idx="1"/>
            <p:extLst>
              <p:ext uri="{D42A27DB-BD31-4B8C-83A1-F6EECF244321}">
                <p14:modId xmlns:p14="http://schemas.microsoft.com/office/powerpoint/2010/main" val="3921900421"/>
              </p:ext>
            </p:extLst>
          </p:nvPr>
        </p:nvGraphicFramePr>
        <p:xfrm>
          <a:off x="373811" y="1955320"/>
          <a:ext cx="11445773" cy="3718560"/>
        </p:xfrm>
        <a:graphic>
          <a:graphicData uri="http://schemas.openxmlformats.org/drawingml/2006/table">
            <a:tbl>
              <a:tblPr firstRow="1" bandRow="1">
                <a:tableStyleId>{775DCB02-9BB8-47FD-8907-85C794F793BA}</a:tableStyleId>
              </a:tblPr>
              <a:tblGrid>
                <a:gridCol w="886408">
                  <a:extLst>
                    <a:ext uri="{9D8B030D-6E8A-4147-A177-3AD203B41FA5}">
                      <a16:colId xmlns:a16="http://schemas.microsoft.com/office/drawing/2014/main" val="1546613086"/>
                    </a:ext>
                  </a:extLst>
                </a:gridCol>
                <a:gridCol w="808653">
                  <a:extLst>
                    <a:ext uri="{9D8B030D-6E8A-4147-A177-3AD203B41FA5}">
                      <a16:colId xmlns:a16="http://schemas.microsoft.com/office/drawing/2014/main" val="3371218057"/>
                    </a:ext>
                  </a:extLst>
                </a:gridCol>
                <a:gridCol w="1010815">
                  <a:extLst>
                    <a:ext uri="{9D8B030D-6E8A-4147-A177-3AD203B41FA5}">
                      <a16:colId xmlns:a16="http://schemas.microsoft.com/office/drawing/2014/main" val="2470863253"/>
                    </a:ext>
                  </a:extLst>
                </a:gridCol>
                <a:gridCol w="1741712">
                  <a:extLst>
                    <a:ext uri="{9D8B030D-6E8A-4147-A177-3AD203B41FA5}">
                      <a16:colId xmlns:a16="http://schemas.microsoft.com/office/drawing/2014/main" val="2572705404"/>
                    </a:ext>
                  </a:extLst>
                </a:gridCol>
                <a:gridCol w="1104120">
                  <a:extLst>
                    <a:ext uri="{9D8B030D-6E8A-4147-A177-3AD203B41FA5}">
                      <a16:colId xmlns:a16="http://schemas.microsoft.com/office/drawing/2014/main" val="2074967147"/>
                    </a:ext>
                  </a:extLst>
                </a:gridCol>
                <a:gridCol w="1384039">
                  <a:extLst>
                    <a:ext uri="{9D8B030D-6E8A-4147-A177-3AD203B41FA5}">
                      <a16:colId xmlns:a16="http://schemas.microsoft.com/office/drawing/2014/main" val="61542901"/>
                    </a:ext>
                  </a:extLst>
                </a:gridCol>
                <a:gridCol w="1430693">
                  <a:extLst>
                    <a:ext uri="{9D8B030D-6E8A-4147-A177-3AD203B41FA5}">
                      <a16:colId xmlns:a16="http://schemas.microsoft.com/office/drawing/2014/main" val="1088215816"/>
                    </a:ext>
                  </a:extLst>
                </a:gridCol>
                <a:gridCol w="1807577">
                  <a:extLst>
                    <a:ext uri="{9D8B030D-6E8A-4147-A177-3AD203B41FA5}">
                      <a16:colId xmlns:a16="http://schemas.microsoft.com/office/drawing/2014/main" val="2681157739"/>
                    </a:ext>
                  </a:extLst>
                </a:gridCol>
                <a:gridCol w="1271756">
                  <a:extLst>
                    <a:ext uri="{9D8B030D-6E8A-4147-A177-3AD203B41FA5}">
                      <a16:colId xmlns:a16="http://schemas.microsoft.com/office/drawing/2014/main" val="2055599770"/>
                    </a:ext>
                  </a:extLst>
                </a:gridCol>
              </a:tblGrid>
              <a:tr h="370840">
                <a:tc>
                  <a:txBody>
                    <a:bodyPr/>
                    <a:lstStyle/>
                    <a:p>
                      <a:r>
                        <a:rPr lang="en-US" sz="2200"/>
                        <a:t>AIPs</a:t>
                      </a:r>
                    </a:p>
                  </a:txBody>
                  <a:tcPr/>
                </a:tc>
                <a:tc>
                  <a:txBody>
                    <a:bodyPr/>
                    <a:lstStyle/>
                    <a:p>
                      <a:r>
                        <a:rPr lang="en-US" sz="2200"/>
                        <a:t>Files</a:t>
                      </a:r>
                    </a:p>
                  </a:txBody>
                  <a:tcPr/>
                </a:tc>
                <a:tc>
                  <a:txBody>
                    <a:bodyPr/>
                    <a:lstStyle/>
                    <a:p>
                      <a:r>
                        <a:rPr lang="en-US" sz="2200"/>
                        <a:t>GB</a:t>
                      </a:r>
                    </a:p>
                  </a:txBody>
                  <a:tcPr/>
                </a:tc>
                <a:tc>
                  <a:txBody>
                    <a:bodyPr/>
                    <a:lstStyle/>
                    <a:p>
                      <a:r>
                        <a:rPr lang="en-US" sz="2200"/>
                        <a:t>Name</a:t>
                      </a:r>
                    </a:p>
                  </a:txBody>
                  <a:tcPr/>
                </a:tc>
                <a:tc>
                  <a:txBody>
                    <a:bodyPr/>
                    <a:lstStyle/>
                    <a:p>
                      <a:r>
                        <a:rPr lang="en-US" sz="2200"/>
                        <a:t>Version</a:t>
                      </a:r>
                    </a:p>
                  </a:txBody>
                  <a:tcPr/>
                </a:tc>
                <a:tc>
                  <a:txBody>
                    <a:bodyPr/>
                    <a:lstStyle/>
                    <a:p>
                      <a:r>
                        <a:rPr lang="en-US" sz="2200"/>
                        <a:t>Registry</a:t>
                      </a:r>
                    </a:p>
                  </a:txBody>
                  <a:tcPr/>
                </a:tc>
                <a:tc>
                  <a:txBody>
                    <a:bodyPr/>
                    <a:lstStyle/>
                    <a:p>
                      <a:r>
                        <a:rPr lang="en-US" sz="2200"/>
                        <a:t>Key</a:t>
                      </a:r>
                    </a:p>
                  </a:txBody>
                  <a:tcPr/>
                </a:tc>
                <a:tc>
                  <a:txBody>
                    <a:bodyPr/>
                    <a:lstStyle/>
                    <a:p>
                      <a:r>
                        <a:rPr lang="en-US" sz="2200"/>
                        <a:t>Encoding</a:t>
                      </a:r>
                    </a:p>
                  </a:txBody>
                  <a:tcPr/>
                </a:tc>
                <a:tc>
                  <a:txBody>
                    <a:bodyPr/>
                    <a:lstStyle/>
                    <a:p>
                      <a:r>
                        <a:rPr lang="en-US" sz="2200"/>
                        <a:t>AIP List</a:t>
                      </a:r>
                    </a:p>
                  </a:txBody>
                  <a:tcPr/>
                </a:tc>
                <a:extLst>
                  <a:ext uri="{0D108BD9-81ED-4DB2-BD59-A6C34878D82A}">
                    <a16:rowId xmlns:a16="http://schemas.microsoft.com/office/drawing/2014/main" val="1149048978"/>
                  </a:ext>
                </a:extLst>
              </a:tr>
              <a:tr h="370840">
                <a:tc>
                  <a:txBody>
                    <a:bodyPr/>
                    <a:lstStyle/>
                    <a:p>
                      <a:r>
                        <a:rPr lang="en-US" sz="2200"/>
                        <a:t>391</a:t>
                      </a:r>
                    </a:p>
                  </a:txBody>
                  <a:tcPr/>
                </a:tc>
                <a:tc>
                  <a:txBody>
                    <a:bodyPr/>
                    <a:lstStyle/>
                    <a:p>
                      <a:r>
                        <a:rPr lang="en-US" sz="2200"/>
                        <a:t>566</a:t>
                      </a:r>
                    </a:p>
                  </a:txBody>
                  <a:tcPr/>
                </a:tc>
                <a:tc>
                  <a:txBody>
                    <a:bodyPr/>
                    <a:lstStyle/>
                    <a:p>
                      <a:r>
                        <a:rPr lang="en-US" sz="2200"/>
                        <a:t>29611</a:t>
                      </a:r>
                    </a:p>
                  </a:txBody>
                  <a:tcPr/>
                </a:tc>
                <a:tc>
                  <a:txBody>
                    <a:bodyPr/>
                    <a:lstStyle/>
                    <a:p>
                      <a:r>
                        <a:rPr lang="en-US" sz="2200"/>
                        <a:t>MPEG-4</a:t>
                      </a:r>
                    </a:p>
                  </a:txBody>
                  <a:tcPr/>
                </a:tc>
                <a:tc>
                  <a:txBody>
                    <a:bodyPr/>
                    <a:lstStyle/>
                    <a:p>
                      <a:endParaRPr lang="en-US" sz="2200"/>
                    </a:p>
                  </a:txBody>
                  <a:tcPr/>
                </a:tc>
                <a:tc>
                  <a:txBody>
                    <a:bodyPr/>
                    <a:lstStyle/>
                    <a:p>
                      <a:endParaRPr lang="en-US" sz="2200"/>
                    </a:p>
                  </a:txBody>
                  <a:tcPr/>
                </a:tc>
                <a:tc>
                  <a:txBody>
                    <a:bodyPr/>
                    <a:lstStyle/>
                    <a:p>
                      <a:endParaRPr lang="en-US" sz="2200"/>
                    </a:p>
                  </a:txBody>
                  <a:tcPr/>
                </a:tc>
                <a:tc>
                  <a:txBody>
                    <a:bodyPr/>
                    <a:lstStyle/>
                    <a:p>
                      <a:pPr lvl="0">
                        <a:buNone/>
                      </a:pPr>
                      <a:r>
                        <a:rPr lang="en-US" sz="2200" u="none" strike="noStrike" noProof="0"/>
                        <a:t>File encoded as: Apple </a:t>
                      </a:r>
                      <a:r>
                        <a:rPr lang="en-US" sz="2200" u="none" strike="noStrike" noProof="0" err="1"/>
                        <a:t>ProRes</a:t>
                      </a:r>
                      <a:r>
                        <a:rPr lang="en-US" sz="2200" u="none" strike="noStrike" noProof="0"/>
                        <a:t> 422 HQ.</a:t>
                      </a:r>
                      <a:endParaRPr lang="en-US" sz="2200"/>
                    </a:p>
                  </a:txBody>
                  <a:tcPr/>
                </a:tc>
                <a:tc>
                  <a:txBody>
                    <a:bodyPr/>
                    <a:lstStyle/>
                    <a:p>
                      <a:pPr lvl="0" algn="l">
                        <a:lnSpc>
                          <a:spcPct val="100000"/>
                        </a:lnSpc>
                        <a:spcBef>
                          <a:spcPts val="0"/>
                        </a:spcBef>
                        <a:spcAft>
                          <a:spcPts val="0"/>
                        </a:spcAft>
                        <a:buNone/>
                      </a:pPr>
                      <a:r>
                        <a:rPr lang="en-US" sz="2200" u="none" strike="noStrike" noProof="0"/>
                        <a:t>id1, id3, id4, ...</a:t>
                      </a:r>
                    </a:p>
                  </a:txBody>
                  <a:tcPr/>
                </a:tc>
                <a:extLst>
                  <a:ext uri="{0D108BD9-81ED-4DB2-BD59-A6C34878D82A}">
                    <a16:rowId xmlns:a16="http://schemas.microsoft.com/office/drawing/2014/main" val="3111483519"/>
                  </a:ext>
                </a:extLst>
              </a:tr>
              <a:tr h="370840">
                <a:tc>
                  <a:txBody>
                    <a:bodyPr/>
                    <a:lstStyle/>
                    <a:p>
                      <a:pPr lvl="0">
                        <a:buNone/>
                      </a:pPr>
                      <a:r>
                        <a:rPr lang="en-US" sz="2200"/>
                        <a:t>6</a:t>
                      </a:r>
                    </a:p>
                  </a:txBody>
                  <a:tcPr/>
                </a:tc>
                <a:tc>
                  <a:txBody>
                    <a:bodyPr/>
                    <a:lstStyle/>
                    <a:p>
                      <a:pPr lvl="0">
                        <a:buNone/>
                      </a:pPr>
                      <a:r>
                        <a:rPr lang="en-US" sz="2200"/>
                        <a:t>477</a:t>
                      </a:r>
                    </a:p>
                  </a:txBody>
                  <a:tcPr/>
                </a:tc>
                <a:tc>
                  <a:txBody>
                    <a:bodyPr/>
                    <a:lstStyle/>
                    <a:p>
                      <a:pPr lvl="0">
                        <a:buNone/>
                      </a:pPr>
                      <a:r>
                        <a:rPr lang="en-US" sz="2200"/>
                        <a:t>38</a:t>
                      </a:r>
                    </a:p>
                  </a:txBody>
                  <a:tcPr/>
                </a:tc>
                <a:tc>
                  <a:txBody>
                    <a:bodyPr/>
                    <a:lstStyle/>
                    <a:p>
                      <a:pPr lvl="0">
                        <a:buNone/>
                      </a:pPr>
                      <a:r>
                        <a:rPr lang="en-US" sz="2200" u="none" strike="noStrike" noProof="0"/>
                        <a:t>TIFF EXIF</a:t>
                      </a:r>
                    </a:p>
                  </a:txBody>
                  <a:tcPr/>
                </a:tc>
                <a:tc>
                  <a:txBody>
                    <a:bodyPr/>
                    <a:lstStyle/>
                    <a:p>
                      <a:pPr lvl="0">
                        <a:buNone/>
                      </a:pPr>
                      <a:r>
                        <a:rPr lang="en-US" sz="2200"/>
                        <a:t>2.2</a:t>
                      </a:r>
                    </a:p>
                  </a:txBody>
                  <a:tcPr/>
                </a:tc>
                <a:tc>
                  <a:txBody>
                    <a:bodyPr/>
                    <a:lstStyle/>
                    <a:p>
                      <a:pPr lvl="0">
                        <a:buNone/>
                      </a:pPr>
                      <a:r>
                        <a:rPr lang="en-US" sz="2200"/>
                        <a:t>PRONOM</a:t>
                      </a:r>
                    </a:p>
                  </a:txBody>
                  <a:tcPr/>
                </a:tc>
                <a:tc>
                  <a:txBody>
                    <a:bodyPr/>
                    <a:lstStyle/>
                    <a:p>
                      <a:pPr lvl="0">
                        <a:buNone/>
                      </a:pPr>
                      <a:r>
                        <a:rPr lang="en-US" sz="2200"/>
                        <a:t>x-</a:t>
                      </a:r>
                      <a:r>
                        <a:rPr lang="en-US" sz="2200" err="1"/>
                        <a:t>fmt</a:t>
                      </a:r>
                      <a:r>
                        <a:rPr lang="en-US" sz="2200"/>
                        <a:t>/387</a:t>
                      </a:r>
                    </a:p>
                  </a:txBody>
                  <a:tcPr/>
                </a:tc>
                <a:tc>
                  <a:txBody>
                    <a:bodyPr/>
                    <a:lstStyle/>
                    <a:p>
                      <a:pPr lvl="0">
                        <a:buNone/>
                      </a:pPr>
                      <a:endParaRPr lang="en-US" sz="2200"/>
                    </a:p>
                  </a:txBody>
                  <a:tcPr/>
                </a:tc>
                <a:tc>
                  <a:txBody>
                    <a:bodyPr/>
                    <a:lstStyle/>
                    <a:p>
                      <a:pPr lvl="0">
                        <a:buNone/>
                      </a:pPr>
                      <a:r>
                        <a:rPr lang="en-US" sz="2200"/>
                        <a:t>id1, id13, id33, ...</a:t>
                      </a:r>
                    </a:p>
                  </a:txBody>
                  <a:tcPr/>
                </a:tc>
                <a:extLst>
                  <a:ext uri="{0D108BD9-81ED-4DB2-BD59-A6C34878D82A}">
                    <a16:rowId xmlns:a16="http://schemas.microsoft.com/office/drawing/2014/main" val="745791149"/>
                  </a:ext>
                </a:extLst>
              </a:tr>
              <a:tr h="370839">
                <a:tc>
                  <a:txBody>
                    <a:bodyPr/>
                    <a:lstStyle/>
                    <a:p>
                      <a:pPr lvl="0">
                        <a:buNone/>
                      </a:pPr>
                      <a:r>
                        <a:rPr lang="en-US" sz="2200"/>
                        <a:t>26</a:t>
                      </a:r>
                    </a:p>
                  </a:txBody>
                  <a:tcPr/>
                </a:tc>
                <a:tc>
                  <a:txBody>
                    <a:bodyPr/>
                    <a:lstStyle/>
                    <a:p>
                      <a:pPr lvl="0">
                        <a:buNone/>
                      </a:pPr>
                      <a:r>
                        <a:rPr lang="en-US" sz="2200"/>
                        <a:t>64</a:t>
                      </a:r>
                    </a:p>
                  </a:txBody>
                  <a:tcPr/>
                </a:tc>
                <a:tc>
                  <a:txBody>
                    <a:bodyPr/>
                    <a:lstStyle/>
                    <a:p>
                      <a:pPr lvl="0">
                        <a:buNone/>
                      </a:pPr>
                      <a:r>
                        <a:rPr lang="en-US" sz="2200"/>
                        <a:t>0.006</a:t>
                      </a:r>
                    </a:p>
                  </a:txBody>
                  <a:tcPr/>
                </a:tc>
                <a:tc>
                  <a:txBody>
                    <a:bodyPr/>
                    <a:lstStyle/>
                    <a:p>
                      <a:pPr lvl="0">
                        <a:buNone/>
                      </a:pPr>
                      <a:r>
                        <a:rPr lang="en-US" sz="2200" u="none" strike="noStrike" noProof="0"/>
                        <a:t>WordPerfect Document</a:t>
                      </a:r>
                    </a:p>
                  </a:txBody>
                  <a:tcPr/>
                </a:tc>
                <a:tc>
                  <a:txBody>
                    <a:bodyPr/>
                    <a:lstStyle/>
                    <a:p>
                      <a:pPr lvl="0">
                        <a:buNone/>
                      </a:pPr>
                      <a:endParaRPr lang="en-US" sz="2200"/>
                    </a:p>
                  </a:txBody>
                  <a:tcPr/>
                </a:tc>
                <a:tc>
                  <a:txBody>
                    <a:bodyPr/>
                    <a:lstStyle/>
                    <a:p>
                      <a:pPr lvl="0">
                        <a:buNone/>
                      </a:pPr>
                      <a:endParaRPr lang="en-US" sz="2200"/>
                    </a:p>
                  </a:txBody>
                  <a:tcPr/>
                </a:tc>
                <a:tc>
                  <a:txBody>
                    <a:bodyPr/>
                    <a:lstStyle/>
                    <a:p>
                      <a:pPr lvl="0">
                        <a:buNone/>
                      </a:pPr>
                      <a:endParaRPr lang="en-US" sz="2200"/>
                    </a:p>
                  </a:txBody>
                  <a:tcPr/>
                </a:tc>
                <a:tc>
                  <a:txBody>
                    <a:bodyPr/>
                    <a:lstStyle/>
                    <a:p>
                      <a:pPr lvl="0">
                        <a:buNone/>
                      </a:pPr>
                      <a:endParaRPr lang="en-US" sz="2200"/>
                    </a:p>
                  </a:txBody>
                  <a:tcPr/>
                </a:tc>
                <a:tc>
                  <a:txBody>
                    <a:bodyPr/>
                    <a:lstStyle/>
                    <a:p>
                      <a:pPr lvl="0">
                        <a:buNone/>
                      </a:pPr>
                      <a:r>
                        <a:rPr lang="en-US" sz="2200"/>
                        <a:t>id9</a:t>
                      </a:r>
                    </a:p>
                  </a:txBody>
                  <a:tcPr/>
                </a:tc>
                <a:extLst>
                  <a:ext uri="{0D108BD9-81ED-4DB2-BD59-A6C34878D82A}">
                    <a16:rowId xmlns:a16="http://schemas.microsoft.com/office/drawing/2014/main" val="4193595397"/>
                  </a:ext>
                </a:extLst>
              </a:tr>
            </a:tbl>
          </a:graphicData>
        </a:graphic>
      </p:graphicFrame>
    </p:spTree>
    <p:extLst>
      <p:ext uri="{BB962C8B-B14F-4D97-AF65-F5344CB8AC3E}">
        <p14:creationId xmlns:p14="http://schemas.microsoft.com/office/powerpoint/2010/main" val="117077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9C45-50C4-4316-B9F4-07B7649FC708}"/>
              </a:ext>
            </a:extLst>
          </p:cNvPr>
          <p:cNvSpPr>
            <a:spLocks noGrp="1"/>
          </p:cNvSpPr>
          <p:nvPr>
            <p:ph type="title"/>
          </p:nvPr>
        </p:nvSpPr>
        <p:spPr/>
        <p:txBody>
          <a:bodyPr>
            <a:normAutofit/>
          </a:bodyPr>
          <a:lstStyle/>
          <a:p>
            <a:r>
              <a:rPr lang="en-US" sz="4400"/>
              <a:t>Data Scripts</a:t>
            </a:r>
          </a:p>
        </p:txBody>
      </p:sp>
      <p:sp>
        <p:nvSpPr>
          <p:cNvPr id="4" name="Slide Number Placeholder 3">
            <a:extLst>
              <a:ext uri="{FF2B5EF4-FFF2-40B4-BE49-F238E27FC236}">
                <a16:creationId xmlns:a16="http://schemas.microsoft.com/office/drawing/2014/main" id="{0B8E1D44-1341-4814-99A0-8B8855C10E48}"/>
              </a:ext>
            </a:extLst>
          </p:cNvPr>
          <p:cNvSpPr>
            <a:spLocks noGrp="1"/>
          </p:cNvSpPr>
          <p:nvPr>
            <p:ph type="sldNum" sz="quarter" idx="12"/>
          </p:nvPr>
        </p:nvSpPr>
        <p:spPr/>
        <p:txBody>
          <a:bodyPr/>
          <a:lstStyle/>
          <a:p>
            <a:fld id="{CE2919DE-2D43-4A66-BAB4-E73DD29546D8}" type="slidenum">
              <a:rPr lang="en-US" smtClean="0"/>
              <a:t>19</a:t>
            </a:fld>
            <a:endParaRPr lang="en-US"/>
          </a:p>
        </p:txBody>
      </p:sp>
      <p:graphicFrame>
        <p:nvGraphicFramePr>
          <p:cNvPr id="14" name="Diagram 14" descr="Reorganize data, calculate additional data, add standardized format information, and create the summary spreadsheet." title="Script workflow">
            <a:extLst>
              <a:ext uri="{FF2B5EF4-FFF2-40B4-BE49-F238E27FC236}">
                <a16:creationId xmlns:a16="http://schemas.microsoft.com/office/drawing/2014/main" id="{8749CAAD-D858-AA0F-5137-9F9E8FBE789C}"/>
              </a:ext>
            </a:extLst>
          </p:cNvPr>
          <p:cNvGraphicFramePr>
            <a:graphicFrameLocks noGrp="1"/>
          </p:cNvGraphicFramePr>
          <p:nvPr>
            <p:ph idx="1"/>
            <p:extLst>
              <p:ext uri="{D42A27DB-BD31-4B8C-83A1-F6EECF244321}">
                <p14:modId xmlns:p14="http://schemas.microsoft.com/office/powerpoint/2010/main" val="2191640582"/>
              </p:ext>
            </p:extLst>
          </p:nvPr>
        </p:nvGraphicFramePr>
        <p:xfrm>
          <a:off x="773621" y="1438327"/>
          <a:ext cx="10631129" cy="3971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0" name="TextBox 249">
            <a:extLst>
              <a:ext uri="{FF2B5EF4-FFF2-40B4-BE49-F238E27FC236}">
                <a16:creationId xmlns:a16="http://schemas.microsoft.com/office/drawing/2014/main" id="{0295684B-02FF-45A3-1A14-920149890A10}"/>
              </a:ext>
            </a:extLst>
          </p:cNvPr>
          <p:cNvSpPr txBox="1"/>
          <p:nvPr/>
        </p:nvSpPr>
        <p:spPr>
          <a:xfrm>
            <a:off x="2458111" y="4875827"/>
            <a:ext cx="72542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ea typeface="+mn-lt"/>
                <a:cs typeface="+mn-lt"/>
                <a:hlinkClick r:id="rId8"/>
              </a:rPr>
              <a:t>https://github.com/uga-libraries/format-report</a:t>
            </a:r>
            <a:endParaRPr lang="en-US" sz="2800"/>
          </a:p>
        </p:txBody>
      </p:sp>
    </p:spTree>
    <p:extLst>
      <p:ext uri="{BB962C8B-B14F-4D97-AF65-F5344CB8AC3E}">
        <p14:creationId xmlns:p14="http://schemas.microsoft.com/office/powerpoint/2010/main" val="269064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1"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miter lim="800000"/>
                  <a:headEnd/>
                  <a:tailEnd/>
                </a14:hiddenLine>
              </a:ext>
            </a:extLst>
          </p:spPr>
        </p:sp>
        <p:sp>
          <p:nvSpPr>
            <p:cNvPr id="82"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83"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84"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85"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86"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87"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88"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89"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90"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91"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92"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3"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94"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95"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96"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97"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miter lim="800000"/>
                  <a:headEnd/>
                  <a:tailEnd/>
                </a14:hiddenLine>
              </a:ext>
            </a:extLst>
          </p:spPr>
        </p:sp>
        <p:sp>
          <p:nvSpPr>
            <p:cNvPr id="98"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99"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00"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01"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02"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03"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04"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05"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06"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07"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grpSp>
      <p:pic>
        <p:nvPicPr>
          <p:cNvPr id="109"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6="http://schemas.microsoft.com/office/drawing/2014/main" xmlns:p14="http://schemas.microsoft.com/office/powerpoint/2010/main" xmlns:dgm="http://schemas.openxmlformats.org/drawingml/2006/diagram" xmlns:a14="http://schemas.microsoft.com/office/drawing/2010/main" xmlns="">
                <a:solidFill>
                  <a:srgbClr val="FFFFFF"/>
                </a:solidFill>
              </a14:hiddenFill>
            </a:ext>
          </a:extLst>
        </p:spPr>
      </p:pic>
      <p:sp>
        <p:nvSpPr>
          <p:cNvPr id="111" name="Rectangle 110">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14"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miter lim="800000"/>
                  <a:headEnd/>
                  <a:tailEnd/>
                </a14:hiddenLine>
              </a:ext>
            </a:extLst>
          </p:spPr>
        </p:sp>
        <p:sp>
          <p:nvSpPr>
            <p:cNvPr id="115"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16"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17"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18"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19"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20"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21"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22"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23"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24"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25"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26"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27"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28"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29"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30"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miter lim="800000"/>
                  <a:headEnd/>
                  <a:tailEnd/>
                </a14:hiddenLine>
              </a:ext>
            </a:extLst>
          </p:spPr>
        </p:sp>
        <p:sp>
          <p:nvSpPr>
            <p:cNvPr id="131"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32"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33"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34"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35"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36"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37"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38"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39"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40"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grpSp>
      <p:pic>
        <p:nvPicPr>
          <p:cNvPr id="142"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6="http://schemas.microsoft.com/office/drawing/2014/main" xmlns:p14="http://schemas.microsoft.com/office/powerpoint/2010/main" xmlns:dgm="http://schemas.openxmlformats.org/drawingml/2006/diagram"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C17925E4-22EC-479C-BAEC-A7D8DB2A0640}"/>
              </a:ext>
            </a:extLst>
          </p:cNvPr>
          <p:cNvSpPr>
            <a:spLocks noGrp="1"/>
          </p:cNvSpPr>
          <p:nvPr>
            <p:ph type="title"/>
          </p:nvPr>
        </p:nvSpPr>
        <p:spPr>
          <a:xfrm>
            <a:off x="853330" y="1134681"/>
            <a:ext cx="2743310" cy="4255025"/>
          </a:xfrm>
        </p:spPr>
        <p:txBody>
          <a:bodyPr>
            <a:normAutofit/>
          </a:bodyPr>
          <a:lstStyle/>
          <a:p>
            <a:r>
              <a:rPr lang="en-US">
                <a:solidFill>
                  <a:srgbClr val="FFFFFF"/>
                </a:solidFill>
              </a:rPr>
              <a:t>Welcome!</a:t>
            </a:r>
          </a:p>
        </p:txBody>
      </p:sp>
      <p:graphicFrame>
        <p:nvGraphicFramePr>
          <p:cNvPr id="5" name="Content Placeholder 2">
            <a:extLst>
              <a:ext uri="{FF2B5EF4-FFF2-40B4-BE49-F238E27FC236}">
                <a16:creationId xmlns:a16="http://schemas.microsoft.com/office/drawing/2014/main" id="{F2914495-8B04-48E2-91AD-DDDBCFBA7F55}"/>
              </a:ext>
            </a:extLst>
          </p:cNvPr>
          <p:cNvGraphicFramePr>
            <a:graphicFrameLocks noGrp="1"/>
          </p:cNvGraphicFramePr>
          <p:nvPr>
            <p:ph idx="1"/>
            <p:extLst>
              <p:ext uri="{D42A27DB-BD31-4B8C-83A1-F6EECF244321}">
                <p14:modId xmlns:p14="http://schemas.microsoft.com/office/powerpoint/2010/main" val="3176659616"/>
              </p:ext>
            </p:extLst>
          </p:nvPr>
        </p:nvGraphicFramePr>
        <p:xfrm>
          <a:off x="4662189" y="343927"/>
          <a:ext cx="6692748" cy="6256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628D9E17-789F-467B-8542-175795EE7327}"/>
              </a:ext>
            </a:extLst>
          </p:cNvPr>
          <p:cNvSpPr>
            <a:spLocks noGrp="1"/>
          </p:cNvSpPr>
          <p:nvPr>
            <p:ph type="sldNum" sz="quarter" idx="12"/>
          </p:nvPr>
        </p:nvSpPr>
        <p:spPr/>
        <p:txBody>
          <a:bodyPr/>
          <a:lstStyle/>
          <a:p>
            <a:fld id="{CE2919DE-2D43-4A66-BAB4-E73DD29546D8}" type="slidenum">
              <a:rPr lang="en-US" smtClean="0"/>
              <a:t>2</a:t>
            </a:fld>
            <a:endParaRPr lang="en-US"/>
          </a:p>
        </p:txBody>
      </p:sp>
      <p:grpSp>
        <p:nvGrpSpPr>
          <p:cNvPr id="141" name="Group 140">
            <a:extLst>
              <a:ext uri="{FF2B5EF4-FFF2-40B4-BE49-F238E27FC236}">
                <a16:creationId xmlns:a16="http://schemas.microsoft.com/office/drawing/2014/main" id="{4F3356C6-DA78-4500-AB4C-681E2153A489}"/>
              </a:ext>
            </a:extLst>
          </p:cNvPr>
          <p:cNvGrpSpPr/>
          <p:nvPr/>
        </p:nvGrpSpPr>
        <p:grpSpPr>
          <a:xfrm>
            <a:off x="31923" y="6301902"/>
            <a:ext cx="1028221" cy="517525"/>
            <a:chOff x="11159810" y="6345563"/>
            <a:chExt cx="1028221" cy="517525"/>
          </a:xfrm>
        </p:grpSpPr>
        <p:pic>
          <p:nvPicPr>
            <p:cNvPr id="143" name="Picture 12">
              <a:extLst>
                <a:ext uri="{FF2B5EF4-FFF2-40B4-BE49-F238E27FC236}">
                  <a16:creationId xmlns:a16="http://schemas.microsoft.com/office/drawing/2014/main" id="{28D23408-3205-41D3-9CA2-160D69C5176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59810" y="6345563"/>
              <a:ext cx="40417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2">
              <a:extLst>
                <a:ext uri="{FF2B5EF4-FFF2-40B4-BE49-F238E27FC236}">
                  <a16:creationId xmlns:a16="http://schemas.microsoft.com/office/drawing/2014/main" id="{57027E5E-8F95-4CA3-9F9C-4872C8948F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62130" y="6345563"/>
              <a:ext cx="625901" cy="51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2412396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8989-845E-4FEE-824A-F8A1F43870D6}"/>
              </a:ext>
            </a:extLst>
          </p:cNvPr>
          <p:cNvSpPr>
            <a:spLocks noGrp="1"/>
          </p:cNvSpPr>
          <p:nvPr>
            <p:ph type="title"/>
          </p:nvPr>
        </p:nvSpPr>
        <p:spPr/>
        <p:txBody>
          <a:bodyPr>
            <a:normAutofit/>
          </a:bodyPr>
          <a:lstStyle/>
          <a:p>
            <a:r>
              <a:rPr lang="en-US" sz="4400"/>
              <a:t>Risk </a:t>
            </a:r>
            <a:br>
              <a:rPr lang="en-US" sz="4400"/>
            </a:br>
            <a:r>
              <a:rPr lang="en-US" sz="4400"/>
              <a:t>analysis</a:t>
            </a:r>
          </a:p>
        </p:txBody>
      </p:sp>
      <p:sp>
        <p:nvSpPr>
          <p:cNvPr id="4" name="Slide Number Placeholder 3">
            <a:extLst>
              <a:ext uri="{FF2B5EF4-FFF2-40B4-BE49-F238E27FC236}">
                <a16:creationId xmlns:a16="http://schemas.microsoft.com/office/drawing/2014/main" id="{BD27386C-5D88-417B-90A6-A97F16D59534}"/>
              </a:ext>
            </a:extLst>
          </p:cNvPr>
          <p:cNvSpPr>
            <a:spLocks noGrp="1"/>
          </p:cNvSpPr>
          <p:nvPr>
            <p:ph type="sldNum" sz="quarter" idx="12"/>
          </p:nvPr>
        </p:nvSpPr>
        <p:spPr/>
        <p:txBody>
          <a:bodyPr/>
          <a:lstStyle/>
          <a:p>
            <a:fld id="{CE2919DE-2D43-4A66-BAB4-E73DD29546D8}" type="slidenum">
              <a:rPr lang="en-US" smtClean="0"/>
              <a:t>20</a:t>
            </a:fld>
            <a:endParaRPr lang="en-US"/>
          </a:p>
        </p:txBody>
      </p:sp>
      <p:pic>
        <p:nvPicPr>
          <p:cNvPr id="3" name="Picture 4" descr="Graphical user interface, application, table, Excel&#10;&#10;Description automatically generated">
            <a:extLst>
              <a:ext uri="{FF2B5EF4-FFF2-40B4-BE49-F238E27FC236}">
                <a16:creationId xmlns:a16="http://schemas.microsoft.com/office/drawing/2014/main" id="{88456FA7-F768-64B6-2BDE-10FED813AB1A}"/>
              </a:ext>
            </a:extLst>
          </p:cNvPr>
          <p:cNvPicPr>
            <a:picLocks noChangeAspect="1"/>
          </p:cNvPicPr>
          <p:nvPr/>
        </p:nvPicPr>
        <p:blipFill rotWithShape="1">
          <a:blip r:embed="rId3"/>
          <a:srcRect l="-12903" t="-10309" r="38461" b="38144"/>
          <a:stretch/>
        </p:blipFill>
        <p:spPr>
          <a:xfrm>
            <a:off x="1185858" y="3539275"/>
            <a:ext cx="8621805" cy="3014847"/>
          </a:xfrm>
          <a:prstGeom prst="rect">
            <a:avLst/>
          </a:prstGeom>
        </p:spPr>
      </p:pic>
      <p:pic>
        <p:nvPicPr>
          <p:cNvPr id="7" name="Picture 7">
            <a:extLst>
              <a:ext uri="{FF2B5EF4-FFF2-40B4-BE49-F238E27FC236}">
                <a16:creationId xmlns:a16="http://schemas.microsoft.com/office/drawing/2014/main" id="{6E7ADF67-29AB-7DB1-9E83-34643FFBA649}"/>
              </a:ext>
            </a:extLst>
          </p:cNvPr>
          <p:cNvPicPr>
            <a:picLocks noChangeAspect="1"/>
          </p:cNvPicPr>
          <p:nvPr/>
        </p:nvPicPr>
        <p:blipFill>
          <a:blip r:embed="rId4"/>
          <a:stretch>
            <a:fillRect/>
          </a:stretch>
        </p:blipFill>
        <p:spPr>
          <a:xfrm>
            <a:off x="4091798" y="297814"/>
            <a:ext cx="7832782" cy="4105769"/>
          </a:xfrm>
          <a:prstGeom prst="rect">
            <a:avLst/>
          </a:prstGeom>
        </p:spPr>
      </p:pic>
      <p:sp>
        <p:nvSpPr>
          <p:cNvPr id="11" name="Arrow: Right 10">
            <a:extLst>
              <a:ext uri="{FF2B5EF4-FFF2-40B4-BE49-F238E27FC236}">
                <a16:creationId xmlns:a16="http://schemas.microsoft.com/office/drawing/2014/main" id="{1B3C3365-B849-2320-2FF5-BD84C6A8E59D}"/>
              </a:ext>
            </a:extLst>
          </p:cNvPr>
          <p:cNvSpPr/>
          <p:nvPr/>
        </p:nvSpPr>
        <p:spPr>
          <a:xfrm rot="420000">
            <a:off x="2020593" y="3450670"/>
            <a:ext cx="4945810" cy="41694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2FFA5A9-9567-62B8-98D3-6DFEF7DCA276}"/>
              </a:ext>
            </a:extLst>
          </p:cNvPr>
          <p:cNvSpPr/>
          <p:nvPr/>
        </p:nvSpPr>
        <p:spPr>
          <a:xfrm rot="2400000">
            <a:off x="1094724" y="4290733"/>
            <a:ext cx="2530414" cy="4456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42F6F9-86E5-11FB-40ED-68EFA059A0C5}"/>
              </a:ext>
            </a:extLst>
          </p:cNvPr>
          <p:cNvSpPr/>
          <p:nvPr/>
        </p:nvSpPr>
        <p:spPr>
          <a:xfrm>
            <a:off x="606725" y="2856781"/>
            <a:ext cx="1595885" cy="9201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t>PDF</a:t>
            </a:r>
          </a:p>
        </p:txBody>
      </p:sp>
    </p:spTree>
    <p:extLst>
      <p:ext uri="{BB962C8B-B14F-4D97-AF65-F5344CB8AC3E}">
        <p14:creationId xmlns:p14="http://schemas.microsoft.com/office/powerpoint/2010/main" val="221062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E46F-95AA-406E-AC83-7D25FC5EBB60}"/>
              </a:ext>
            </a:extLst>
          </p:cNvPr>
          <p:cNvSpPr>
            <a:spLocks noGrp="1"/>
          </p:cNvSpPr>
          <p:nvPr>
            <p:ph type="title"/>
          </p:nvPr>
        </p:nvSpPr>
        <p:spPr/>
        <p:txBody>
          <a:bodyPr>
            <a:normAutofit/>
          </a:bodyPr>
          <a:lstStyle/>
          <a:p>
            <a:r>
              <a:rPr lang="en-US" sz="4400"/>
              <a:t>What do we do with it</a:t>
            </a:r>
          </a:p>
        </p:txBody>
      </p:sp>
      <p:sp>
        <p:nvSpPr>
          <p:cNvPr id="3" name="Content Placeholder 2">
            <a:extLst>
              <a:ext uri="{FF2B5EF4-FFF2-40B4-BE49-F238E27FC236}">
                <a16:creationId xmlns:a16="http://schemas.microsoft.com/office/drawing/2014/main" id="{5D984B16-952B-45E0-B0AB-D8DCAC58B7D8}"/>
              </a:ext>
            </a:extLst>
          </p:cNvPr>
          <p:cNvSpPr>
            <a:spLocks noGrp="1"/>
          </p:cNvSpPr>
          <p:nvPr>
            <p:ph idx="1"/>
          </p:nvPr>
        </p:nvSpPr>
        <p:spPr>
          <a:xfrm>
            <a:off x="1657606" y="6059487"/>
            <a:ext cx="8885903" cy="690360"/>
          </a:xfrm>
        </p:spPr>
        <p:txBody>
          <a:bodyPr vert="horz" lIns="91440" tIns="45720" rIns="91440" bIns="45720" rtlCol="0" anchor="t">
            <a:normAutofit/>
          </a:bodyPr>
          <a:lstStyle/>
          <a:p>
            <a:pPr marL="0" indent="0">
              <a:buNone/>
            </a:pPr>
            <a:r>
              <a:rPr lang="en-US">
                <a:ea typeface="+mn-lt"/>
                <a:cs typeface="+mn-lt"/>
                <a:hlinkClick r:id="rId3"/>
              </a:rPr>
              <a:t>https://sites.google.com/view/uga-dcwg/home/archive-documentation</a:t>
            </a:r>
            <a:endParaRPr lang="en-US"/>
          </a:p>
        </p:txBody>
      </p:sp>
      <p:sp>
        <p:nvSpPr>
          <p:cNvPr id="4" name="Slide Number Placeholder 3">
            <a:extLst>
              <a:ext uri="{FF2B5EF4-FFF2-40B4-BE49-F238E27FC236}">
                <a16:creationId xmlns:a16="http://schemas.microsoft.com/office/drawing/2014/main" id="{2E24082A-9328-44C8-9EAF-04616701345F}"/>
              </a:ext>
            </a:extLst>
          </p:cNvPr>
          <p:cNvSpPr>
            <a:spLocks noGrp="1"/>
          </p:cNvSpPr>
          <p:nvPr>
            <p:ph type="sldNum" sz="quarter" idx="12"/>
          </p:nvPr>
        </p:nvSpPr>
        <p:spPr/>
        <p:txBody>
          <a:bodyPr/>
          <a:lstStyle/>
          <a:p>
            <a:fld id="{CE2919DE-2D43-4A66-BAB4-E73DD29546D8}" type="slidenum">
              <a:rPr lang="en-US" smtClean="0"/>
              <a:t>21</a:t>
            </a:fld>
            <a:endParaRPr lang="en-US"/>
          </a:p>
        </p:txBody>
      </p:sp>
      <p:pic>
        <p:nvPicPr>
          <p:cNvPr id="5" name="Picture 5" descr="Screenshot of the &quot;Analysis of Formats in ARCHive&quot; report prepared for the Digital Curation Working Group (DCWG).">
            <a:extLst>
              <a:ext uri="{FF2B5EF4-FFF2-40B4-BE49-F238E27FC236}">
                <a16:creationId xmlns:a16="http://schemas.microsoft.com/office/drawing/2014/main" id="{F3E5737F-7EA1-06C2-6EDB-59C0775A2B74}"/>
              </a:ext>
            </a:extLst>
          </p:cNvPr>
          <p:cNvPicPr>
            <a:picLocks noChangeAspect="1"/>
          </p:cNvPicPr>
          <p:nvPr/>
        </p:nvPicPr>
        <p:blipFill rotWithShape="1">
          <a:blip r:embed="rId4"/>
          <a:srcRect t="150" r="395" b="12628"/>
          <a:stretch/>
        </p:blipFill>
        <p:spPr>
          <a:xfrm>
            <a:off x="3329552" y="2013365"/>
            <a:ext cx="7082785" cy="3598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6154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BFE4-52C8-47A8-891D-3D1CD243D574}"/>
              </a:ext>
            </a:extLst>
          </p:cNvPr>
          <p:cNvSpPr>
            <a:spLocks noGrp="1"/>
          </p:cNvSpPr>
          <p:nvPr>
            <p:ph type="title"/>
          </p:nvPr>
        </p:nvSpPr>
        <p:spPr/>
        <p:txBody>
          <a:bodyPr>
            <a:normAutofit/>
          </a:bodyPr>
          <a:lstStyle/>
          <a:p>
            <a:r>
              <a:rPr lang="en-US" sz="4400">
                <a:ea typeface="+mj-lt"/>
                <a:cs typeface="+mj-lt"/>
              </a:rPr>
              <a:t>HOW LONG DOES THIS TAKE?</a:t>
            </a:r>
            <a:endParaRPr lang="en-US"/>
          </a:p>
        </p:txBody>
      </p:sp>
      <p:sp>
        <p:nvSpPr>
          <p:cNvPr id="4" name="Slide Number Placeholder 3">
            <a:extLst>
              <a:ext uri="{FF2B5EF4-FFF2-40B4-BE49-F238E27FC236}">
                <a16:creationId xmlns:a16="http://schemas.microsoft.com/office/drawing/2014/main" id="{CFD41875-9F23-4647-AA85-B3631C8EB8EF}"/>
              </a:ext>
            </a:extLst>
          </p:cNvPr>
          <p:cNvSpPr>
            <a:spLocks noGrp="1"/>
          </p:cNvSpPr>
          <p:nvPr>
            <p:ph type="sldNum" sz="quarter" idx="12"/>
          </p:nvPr>
        </p:nvSpPr>
        <p:spPr/>
        <p:txBody>
          <a:bodyPr/>
          <a:lstStyle/>
          <a:p>
            <a:fld id="{CE2919DE-2D43-4A66-BAB4-E73DD29546D8}" type="slidenum">
              <a:rPr lang="en-US" smtClean="0"/>
              <a:t>22</a:t>
            </a:fld>
            <a:endParaRPr lang="en-US"/>
          </a:p>
        </p:txBody>
      </p:sp>
      <p:graphicFrame>
        <p:nvGraphicFramePr>
          <p:cNvPr id="3" name="Table 4">
            <a:extLst>
              <a:ext uri="{FF2B5EF4-FFF2-40B4-BE49-F238E27FC236}">
                <a16:creationId xmlns:a16="http://schemas.microsoft.com/office/drawing/2014/main" id="{5062CA11-1900-03B7-CBC8-74AE9865EC94}"/>
              </a:ext>
            </a:extLst>
          </p:cNvPr>
          <p:cNvGraphicFramePr>
            <a:graphicFrameLocks noGrp="1"/>
          </p:cNvGraphicFramePr>
          <p:nvPr>
            <p:ph idx="1"/>
            <p:extLst>
              <p:ext uri="{D42A27DB-BD31-4B8C-83A1-F6EECF244321}">
                <p14:modId xmlns:p14="http://schemas.microsoft.com/office/powerpoint/2010/main" val="3430343344"/>
              </p:ext>
            </p:extLst>
          </p:nvPr>
        </p:nvGraphicFramePr>
        <p:xfrm>
          <a:off x="2382736" y="2102004"/>
          <a:ext cx="7429497" cy="3108960"/>
        </p:xfrm>
        <a:graphic>
          <a:graphicData uri="http://schemas.openxmlformats.org/drawingml/2006/table">
            <a:tbl>
              <a:tblPr firstRow="1" bandRow="1">
                <a:tableStyleId>{775DCB02-9BB8-47FD-8907-85C794F793BA}</a:tableStyleId>
              </a:tblPr>
              <a:tblGrid>
                <a:gridCol w="2476499">
                  <a:extLst>
                    <a:ext uri="{9D8B030D-6E8A-4147-A177-3AD203B41FA5}">
                      <a16:colId xmlns:a16="http://schemas.microsoft.com/office/drawing/2014/main" val="4285522323"/>
                    </a:ext>
                  </a:extLst>
                </a:gridCol>
                <a:gridCol w="2476499">
                  <a:extLst>
                    <a:ext uri="{9D8B030D-6E8A-4147-A177-3AD203B41FA5}">
                      <a16:colId xmlns:a16="http://schemas.microsoft.com/office/drawing/2014/main" val="1068255128"/>
                    </a:ext>
                  </a:extLst>
                </a:gridCol>
                <a:gridCol w="2476499">
                  <a:extLst>
                    <a:ext uri="{9D8B030D-6E8A-4147-A177-3AD203B41FA5}">
                      <a16:colId xmlns:a16="http://schemas.microsoft.com/office/drawing/2014/main" val="963138089"/>
                    </a:ext>
                  </a:extLst>
                </a:gridCol>
              </a:tblGrid>
              <a:tr h="370840">
                <a:tc>
                  <a:txBody>
                    <a:bodyPr/>
                    <a:lstStyle/>
                    <a:p>
                      <a:pPr lvl="0">
                        <a:buNone/>
                      </a:pPr>
                      <a:endParaRPr lang="en-US" sz="2800"/>
                    </a:p>
                  </a:txBody>
                  <a:tcPr/>
                </a:tc>
                <a:tc>
                  <a:txBody>
                    <a:bodyPr/>
                    <a:lstStyle/>
                    <a:p>
                      <a:pPr lvl="0">
                        <a:buNone/>
                      </a:pPr>
                      <a:r>
                        <a:rPr lang="en-US" sz="2800"/>
                        <a:t>2020 Hours</a:t>
                      </a:r>
                    </a:p>
                  </a:txBody>
                  <a:tcPr/>
                </a:tc>
                <a:tc>
                  <a:txBody>
                    <a:bodyPr/>
                    <a:lstStyle/>
                    <a:p>
                      <a:pPr lvl="0">
                        <a:buNone/>
                      </a:pPr>
                      <a:r>
                        <a:rPr lang="en-US" sz="2800"/>
                        <a:t>2021 Hours</a:t>
                      </a:r>
                    </a:p>
                  </a:txBody>
                  <a:tcPr/>
                </a:tc>
                <a:extLst>
                  <a:ext uri="{0D108BD9-81ED-4DB2-BD59-A6C34878D82A}">
                    <a16:rowId xmlns:a16="http://schemas.microsoft.com/office/drawing/2014/main" val="1300748161"/>
                  </a:ext>
                </a:extLst>
              </a:tr>
              <a:tr h="370840">
                <a:tc>
                  <a:txBody>
                    <a:bodyPr/>
                    <a:lstStyle/>
                    <a:p>
                      <a:pPr lvl="0">
                        <a:buNone/>
                      </a:pPr>
                      <a:r>
                        <a:rPr lang="en-US" sz="2800"/>
                        <a:t>Research</a:t>
                      </a:r>
                    </a:p>
                  </a:txBody>
                  <a:tcPr/>
                </a:tc>
                <a:tc>
                  <a:txBody>
                    <a:bodyPr/>
                    <a:lstStyle/>
                    <a:p>
                      <a:pPr algn="ctr"/>
                      <a:r>
                        <a:rPr lang="en-US" sz="2800"/>
                        <a:t>71</a:t>
                      </a:r>
                    </a:p>
                  </a:txBody>
                  <a:tcPr/>
                </a:tc>
                <a:tc>
                  <a:txBody>
                    <a:bodyPr/>
                    <a:lstStyle/>
                    <a:p>
                      <a:pPr algn="ctr"/>
                      <a:r>
                        <a:rPr lang="en-US" sz="2800"/>
                        <a:t>24</a:t>
                      </a:r>
                    </a:p>
                  </a:txBody>
                  <a:tcPr/>
                </a:tc>
                <a:extLst>
                  <a:ext uri="{0D108BD9-81ED-4DB2-BD59-A6C34878D82A}">
                    <a16:rowId xmlns:a16="http://schemas.microsoft.com/office/drawing/2014/main" val="1121248660"/>
                  </a:ext>
                </a:extLst>
              </a:tr>
              <a:tr h="370840">
                <a:tc>
                  <a:txBody>
                    <a:bodyPr/>
                    <a:lstStyle/>
                    <a:p>
                      <a:pPr lvl="0">
                        <a:buNone/>
                      </a:pPr>
                      <a:r>
                        <a:rPr lang="en-US" sz="2800"/>
                        <a:t>Format Analysis</a:t>
                      </a:r>
                    </a:p>
                  </a:txBody>
                  <a:tcPr/>
                </a:tc>
                <a:tc>
                  <a:txBody>
                    <a:bodyPr/>
                    <a:lstStyle/>
                    <a:p>
                      <a:pPr algn="ctr"/>
                      <a:r>
                        <a:rPr lang="en-US" sz="2800"/>
                        <a:t>112</a:t>
                      </a:r>
                    </a:p>
                  </a:txBody>
                  <a:tcPr/>
                </a:tc>
                <a:tc>
                  <a:txBody>
                    <a:bodyPr/>
                    <a:lstStyle/>
                    <a:p>
                      <a:pPr algn="ctr"/>
                      <a:r>
                        <a:rPr lang="en-US" sz="2800"/>
                        <a:t>17</a:t>
                      </a:r>
                    </a:p>
                  </a:txBody>
                  <a:tcPr/>
                </a:tc>
                <a:extLst>
                  <a:ext uri="{0D108BD9-81ED-4DB2-BD59-A6C34878D82A}">
                    <a16:rowId xmlns:a16="http://schemas.microsoft.com/office/drawing/2014/main" val="3737386636"/>
                  </a:ext>
                </a:extLst>
              </a:tr>
              <a:tr h="370840">
                <a:tc>
                  <a:txBody>
                    <a:bodyPr/>
                    <a:lstStyle/>
                    <a:p>
                      <a:pPr lvl="0">
                        <a:buNone/>
                      </a:pPr>
                      <a:r>
                        <a:rPr lang="en-US" sz="2800"/>
                        <a:t>Risk Analysis</a:t>
                      </a:r>
                    </a:p>
                  </a:txBody>
                  <a:tcPr/>
                </a:tc>
                <a:tc>
                  <a:txBody>
                    <a:bodyPr/>
                    <a:lstStyle/>
                    <a:p>
                      <a:pPr algn="ctr"/>
                      <a:r>
                        <a:rPr lang="en-US" sz="2800"/>
                        <a:t>17</a:t>
                      </a:r>
                    </a:p>
                  </a:txBody>
                  <a:tcPr/>
                </a:tc>
                <a:tc>
                  <a:txBody>
                    <a:bodyPr/>
                    <a:lstStyle/>
                    <a:p>
                      <a:pPr algn="ctr"/>
                      <a:r>
                        <a:rPr lang="en-US" sz="2800"/>
                        <a:t>5</a:t>
                      </a:r>
                    </a:p>
                  </a:txBody>
                  <a:tcPr/>
                </a:tc>
                <a:extLst>
                  <a:ext uri="{0D108BD9-81ED-4DB2-BD59-A6C34878D82A}">
                    <a16:rowId xmlns:a16="http://schemas.microsoft.com/office/drawing/2014/main" val="1922171364"/>
                  </a:ext>
                </a:extLst>
              </a:tr>
              <a:tr h="370839">
                <a:tc>
                  <a:txBody>
                    <a:bodyPr/>
                    <a:lstStyle/>
                    <a:p>
                      <a:pPr lvl="0">
                        <a:buNone/>
                      </a:pPr>
                      <a:r>
                        <a:rPr lang="en-US" sz="2800"/>
                        <a:t>Report</a:t>
                      </a:r>
                    </a:p>
                  </a:txBody>
                  <a:tcPr/>
                </a:tc>
                <a:tc>
                  <a:txBody>
                    <a:bodyPr/>
                    <a:lstStyle/>
                    <a:p>
                      <a:pPr lvl="0" algn="ctr">
                        <a:buNone/>
                      </a:pPr>
                      <a:r>
                        <a:rPr lang="en-US" sz="2800"/>
                        <a:t>19</a:t>
                      </a:r>
                    </a:p>
                  </a:txBody>
                  <a:tcPr/>
                </a:tc>
                <a:tc>
                  <a:txBody>
                    <a:bodyPr/>
                    <a:lstStyle/>
                    <a:p>
                      <a:pPr lvl="0" algn="ctr">
                        <a:buNone/>
                      </a:pPr>
                      <a:r>
                        <a:rPr lang="en-US" sz="2800"/>
                        <a:t>7</a:t>
                      </a:r>
                    </a:p>
                  </a:txBody>
                  <a:tcPr/>
                </a:tc>
                <a:extLst>
                  <a:ext uri="{0D108BD9-81ED-4DB2-BD59-A6C34878D82A}">
                    <a16:rowId xmlns:a16="http://schemas.microsoft.com/office/drawing/2014/main" val="781406048"/>
                  </a:ext>
                </a:extLst>
              </a:tr>
              <a:tr h="370838">
                <a:tc>
                  <a:txBody>
                    <a:bodyPr/>
                    <a:lstStyle/>
                    <a:p>
                      <a:pPr lvl="0">
                        <a:buNone/>
                      </a:pPr>
                      <a:r>
                        <a:rPr lang="en-US" sz="2800" b="1"/>
                        <a:t>Total</a:t>
                      </a:r>
                    </a:p>
                  </a:txBody>
                  <a:tcPr/>
                </a:tc>
                <a:tc>
                  <a:txBody>
                    <a:bodyPr/>
                    <a:lstStyle/>
                    <a:p>
                      <a:pPr lvl="0" algn="ctr">
                        <a:buNone/>
                      </a:pPr>
                      <a:r>
                        <a:rPr lang="en-US" sz="2800" b="1"/>
                        <a:t>219</a:t>
                      </a:r>
                    </a:p>
                  </a:txBody>
                  <a:tcPr/>
                </a:tc>
                <a:tc>
                  <a:txBody>
                    <a:bodyPr/>
                    <a:lstStyle/>
                    <a:p>
                      <a:pPr lvl="0" algn="ctr">
                        <a:buNone/>
                      </a:pPr>
                      <a:r>
                        <a:rPr lang="en-US" sz="2800" b="1"/>
                        <a:t>53</a:t>
                      </a:r>
                    </a:p>
                  </a:txBody>
                  <a:tcPr/>
                </a:tc>
                <a:extLst>
                  <a:ext uri="{0D108BD9-81ED-4DB2-BD59-A6C34878D82A}">
                    <a16:rowId xmlns:a16="http://schemas.microsoft.com/office/drawing/2014/main" val="1087492074"/>
                  </a:ext>
                </a:extLst>
              </a:tr>
            </a:tbl>
          </a:graphicData>
        </a:graphic>
      </p:graphicFrame>
      <p:sp>
        <p:nvSpPr>
          <p:cNvPr id="7" name="Explosion: 8 Points 6">
            <a:extLst>
              <a:ext uri="{FF2B5EF4-FFF2-40B4-BE49-F238E27FC236}">
                <a16:creationId xmlns:a16="http://schemas.microsoft.com/office/drawing/2014/main" id="{CFFABA5C-8C4C-7BAA-F763-D99993CA23C5}"/>
              </a:ext>
            </a:extLst>
          </p:cNvPr>
          <p:cNvSpPr/>
          <p:nvPr/>
        </p:nvSpPr>
        <p:spPr>
          <a:xfrm>
            <a:off x="9092380" y="4028769"/>
            <a:ext cx="2089353" cy="2089353"/>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t>75% Faster!!!</a:t>
            </a:r>
          </a:p>
        </p:txBody>
      </p:sp>
    </p:spTree>
    <p:extLst>
      <p:ext uri="{BB962C8B-B14F-4D97-AF65-F5344CB8AC3E}">
        <p14:creationId xmlns:p14="http://schemas.microsoft.com/office/powerpoint/2010/main" val="240121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sp useBgFill="1">
        <p:nvSpPr>
          <p:cNvPr id="65" name="Rectangle 64">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8"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9"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2"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7"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9"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23"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E3FF7F-8C3D-4F46-9562-1DA9BF2EAC61}"/>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5600"/>
              <a:t>results</a:t>
            </a:r>
          </a:p>
        </p:txBody>
      </p:sp>
      <p:cxnSp>
        <p:nvCxnSpPr>
          <p:cNvPr id="125" name="Straight Connector 124">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122" name="Picture 3">
            <a:extLst>
              <a:ext uri="{FF2B5EF4-FFF2-40B4-BE49-F238E27FC236}">
                <a16:creationId xmlns:a16="http://schemas.microsoft.com/office/drawing/2014/main" id="{CB0459A1-61F6-4D84-9566-3BBCC21F3BC2}"/>
              </a:ext>
            </a:extLst>
          </p:cNvPr>
          <p:cNvPicPr>
            <a:picLocks noChangeAspect="1"/>
          </p:cNvPicPr>
          <p:nvPr/>
        </p:nvPicPr>
        <p:blipFill>
          <a:blip r:embed="rId4"/>
          <a:stretch>
            <a:fillRect/>
          </a:stretch>
        </p:blipFill>
        <p:spPr>
          <a:xfrm>
            <a:off x="8020589" y="1760909"/>
            <a:ext cx="2224317" cy="3342904"/>
          </a:xfrm>
          <a:prstGeom prst="rect">
            <a:avLst/>
          </a:prstGeom>
        </p:spPr>
      </p:pic>
      <p:sp>
        <p:nvSpPr>
          <p:cNvPr id="124" name="TextBox 123">
            <a:extLst>
              <a:ext uri="{FF2B5EF4-FFF2-40B4-BE49-F238E27FC236}">
                <a16:creationId xmlns:a16="http://schemas.microsoft.com/office/drawing/2014/main" id="{CBA49E14-CA6B-417C-A779-F952BDE43723}"/>
              </a:ext>
            </a:extLst>
          </p:cNvPr>
          <p:cNvSpPr txBox="1"/>
          <p:nvPr/>
        </p:nvSpPr>
        <p:spPr>
          <a:xfrm>
            <a:off x="8020589" y="6347133"/>
            <a:ext cx="41809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Image by Alois </a:t>
            </a:r>
            <a:r>
              <a:rPr lang="en-US" err="1">
                <a:ea typeface="+mn-lt"/>
                <a:cs typeface="+mn-lt"/>
              </a:rPr>
              <a:t>Wonaschütz</a:t>
            </a:r>
            <a:r>
              <a:rPr lang="en-US">
                <a:ea typeface="+mn-lt"/>
                <a:cs typeface="+mn-lt"/>
              </a:rPr>
              <a:t> from </a:t>
            </a:r>
            <a:r>
              <a:rPr lang="en-US" err="1">
                <a:ea typeface="+mn-lt"/>
                <a:cs typeface="+mn-lt"/>
              </a:rPr>
              <a:t>Pixabay</a:t>
            </a:r>
            <a:endParaRPr lang="en-US">
              <a:ea typeface="+mn-lt"/>
              <a:cs typeface="+mn-lt"/>
            </a:endParaRPr>
          </a:p>
        </p:txBody>
      </p:sp>
    </p:spTree>
    <p:extLst>
      <p:ext uri="{BB962C8B-B14F-4D97-AF65-F5344CB8AC3E}">
        <p14:creationId xmlns:p14="http://schemas.microsoft.com/office/powerpoint/2010/main" val="2470723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6DEF-2C6A-4C3E-8C1E-3D9CF8BF98B7}"/>
              </a:ext>
            </a:extLst>
          </p:cNvPr>
          <p:cNvSpPr>
            <a:spLocks noGrp="1"/>
          </p:cNvSpPr>
          <p:nvPr>
            <p:ph type="title"/>
          </p:nvPr>
        </p:nvSpPr>
        <p:spPr/>
        <p:txBody>
          <a:bodyPr>
            <a:normAutofit/>
          </a:bodyPr>
          <a:lstStyle/>
          <a:p>
            <a:r>
              <a:rPr lang="en-US" sz="4400"/>
              <a:t>Preservation System usage</a:t>
            </a:r>
          </a:p>
        </p:txBody>
      </p:sp>
      <p:sp>
        <p:nvSpPr>
          <p:cNvPr id="4" name="Slide Number Placeholder 3">
            <a:extLst>
              <a:ext uri="{FF2B5EF4-FFF2-40B4-BE49-F238E27FC236}">
                <a16:creationId xmlns:a16="http://schemas.microsoft.com/office/drawing/2014/main" id="{3C9DAEFE-6878-4400-89D9-F2B604F21F84}"/>
              </a:ext>
            </a:extLst>
          </p:cNvPr>
          <p:cNvSpPr>
            <a:spLocks noGrp="1"/>
          </p:cNvSpPr>
          <p:nvPr>
            <p:ph type="sldNum" sz="quarter" idx="12"/>
          </p:nvPr>
        </p:nvSpPr>
        <p:spPr/>
        <p:txBody>
          <a:bodyPr/>
          <a:lstStyle/>
          <a:p>
            <a:fld id="{CE2919DE-2D43-4A66-BAB4-E73DD29546D8}" type="slidenum">
              <a:rPr lang="en-US" smtClean="0"/>
              <a:t>24</a:t>
            </a:fld>
            <a:endParaRPr lang="en-US"/>
          </a:p>
        </p:txBody>
      </p:sp>
      <p:pic>
        <p:nvPicPr>
          <p:cNvPr id="3" name="Picture 4" descr="Pie chart of preservation system usage by TB. BMAC has the majority.">
            <a:extLst>
              <a:ext uri="{FF2B5EF4-FFF2-40B4-BE49-F238E27FC236}">
                <a16:creationId xmlns:a16="http://schemas.microsoft.com/office/drawing/2014/main" id="{C8E08F51-8700-400F-DC39-AE49583BEFD3}"/>
              </a:ext>
            </a:extLst>
          </p:cNvPr>
          <p:cNvPicPr>
            <a:picLocks noGrp="1" noChangeAspect="1"/>
          </p:cNvPicPr>
          <p:nvPr>
            <p:ph idx="1"/>
          </p:nvPr>
        </p:nvPicPr>
        <p:blipFill>
          <a:blip r:embed="rId3"/>
          <a:stretch>
            <a:fillRect/>
          </a:stretch>
        </p:blipFill>
        <p:spPr>
          <a:xfrm>
            <a:off x="432451" y="2104705"/>
            <a:ext cx="3654527" cy="2973030"/>
          </a:xfrm>
        </p:spPr>
      </p:pic>
      <p:pic>
        <p:nvPicPr>
          <p:cNvPr id="5" name="Picture 6" descr="Pie chart of preservation system usage by AIP count. BMAC and DLG have the majority.">
            <a:extLst>
              <a:ext uri="{FF2B5EF4-FFF2-40B4-BE49-F238E27FC236}">
                <a16:creationId xmlns:a16="http://schemas.microsoft.com/office/drawing/2014/main" id="{3AC9F7A3-872A-78B2-F0D5-F410BEBA03FE}"/>
              </a:ext>
            </a:extLst>
          </p:cNvPr>
          <p:cNvPicPr>
            <a:picLocks noChangeAspect="1"/>
          </p:cNvPicPr>
          <p:nvPr/>
        </p:nvPicPr>
        <p:blipFill>
          <a:blip r:embed="rId4"/>
          <a:stretch>
            <a:fillRect/>
          </a:stretch>
        </p:blipFill>
        <p:spPr>
          <a:xfrm>
            <a:off x="4269658" y="2107831"/>
            <a:ext cx="3652682" cy="2986462"/>
          </a:xfrm>
          <a:prstGeom prst="rect">
            <a:avLst/>
          </a:prstGeom>
        </p:spPr>
      </p:pic>
      <p:pic>
        <p:nvPicPr>
          <p:cNvPr id="7" name="Picture 7" descr="Pie chart of preservation system usage by file identification. DLG and Russell have the majority.">
            <a:extLst>
              <a:ext uri="{FF2B5EF4-FFF2-40B4-BE49-F238E27FC236}">
                <a16:creationId xmlns:a16="http://schemas.microsoft.com/office/drawing/2014/main" id="{C9250F66-B724-B00F-0182-3D01568ACFC0}"/>
              </a:ext>
            </a:extLst>
          </p:cNvPr>
          <p:cNvPicPr>
            <a:picLocks noChangeAspect="1"/>
          </p:cNvPicPr>
          <p:nvPr/>
        </p:nvPicPr>
        <p:blipFill>
          <a:blip r:embed="rId5"/>
          <a:stretch>
            <a:fillRect/>
          </a:stretch>
        </p:blipFill>
        <p:spPr>
          <a:xfrm>
            <a:off x="8078034" y="2110924"/>
            <a:ext cx="3664974" cy="2979122"/>
          </a:xfrm>
          <a:prstGeom prst="rect">
            <a:avLst/>
          </a:prstGeom>
        </p:spPr>
      </p:pic>
      <p:sp>
        <p:nvSpPr>
          <p:cNvPr id="6" name="TextBox 5">
            <a:extLst>
              <a:ext uri="{FF2B5EF4-FFF2-40B4-BE49-F238E27FC236}">
                <a16:creationId xmlns:a16="http://schemas.microsoft.com/office/drawing/2014/main" id="{C8E7D935-244B-5CF3-0D52-E8F81E7FBC43}"/>
              </a:ext>
            </a:extLst>
          </p:cNvPr>
          <p:cNvSpPr txBox="1"/>
          <p:nvPr/>
        </p:nvSpPr>
        <p:spPr>
          <a:xfrm>
            <a:off x="1366434" y="3910738"/>
            <a:ext cx="8963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92%</a:t>
            </a:r>
          </a:p>
        </p:txBody>
      </p:sp>
      <p:sp>
        <p:nvSpPr>
          <p:cNvPr id="8" name="TextBox 7">
            <a:extLst>
              <a:ext uri="{FF2B5EF4-FFF2-40B4-BE49-F238E27FC236}">
                <a16:creationId xmlns:a16="http://schemas.microsoft.com/office/drawing/2014/main" id="{ECB593E8-8D67-A4E7-4E33-0EC105ED9875}"/>
              </a:ext>
            </a:extLst>
          </p:cNvPr>
          <p:cNvSpPr txBox="1"/>
          <p:nvPr/>
        </p:nvSpPr>
        <p:spPr>
          <a:xfrm>
            <a:off x="8586060" y="3071246"/>
            <a:ext cx="8963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20%</a:t>
            </a:r>
          </a:p>
        </p:txBody>
      </p:sp>
      <p:sp>
        <p:nvSpPr>
          <p:cNvPr id="9" name="TextBox 8">
            <a:extLst>
              <a:ext uri="{FF2B5EF4-FFF2-40B4-BE49-F238E27FC236}">
                <a16:creationId xmlns:a16="http://schemas.microsoft.com/office/drawing/2014/main" id="{A3D4FD4A-37FA-9E84-DAA7-9EB0EF45C993}"/>
              </a:ext>
            </a:extLst>
          </p:cNvPr>
          <p:cNvSpPr txBox="1"/>
          <p:nvPr/>
        </p:nvSpPr>
        <p:spPr>
          <a:xfrm>
            <a:off x="4543586" y="3600771"/>
            <a:ext cx="8963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31%</a:t>
            </a:r>
          </a:p>
        </p:txBody>
      </p:sp>
      <p:sp>
        <p:nvSpPr>
          <p:cNvPr id="10" name="TextBox 9">
            <a:extLst>
              <a:ext uri="{FF2B5EF4-FFF2-40B4-BE49-F238E27FC236}">
                <a16:creationId xmlns:a16="http://schemas.microsoft.com/office/drawing/2014/main" id="{01ADA943-1C68-AA3D-923B-1E3C09F573BB}"/>
              </a:ext>
            </a:extLst>
          </p:cNvPr>
          <p:cNvSpPr txBox="1"/>
          <p:nvPr/>
        </p:nvSpPr>
        <p:spPr>
          <a:xfrm>
            <a:off x="5589722" y="3910738"/>
            <a:ext cx="8963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57%</a:t>
            </a:r>
          </a:p>
        </p:txBody>
      </p:sp>
      <p:sp>
        <p:nvSpPr>
          <p:cNvPr id="11" name="TextBox 10">
            <a:extLst>
              <a:ext uri="{FF2B5EF4-FFF2-40B4-BE49-F238E27FC236}">
                <a16:creationId xmlns:a16="http://schemas.microsoft.com/office/drawing/2014/main" id="{A6B71A28-A722-7C38-E1B9-27CCA4FFCAF9}"/>
              </a:ext>
            </a:extLst>
          </p:cNvPr>
          <p:cNvSpPr txBox="1"/>
          <p:nvPr/>
        </p:nvSpPr>
        <p:spPr>
          <a:xfrm>
            <a:off x="9025180" y="3910738"/>
            <a:ext cx="8963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76%</a:t>
            </a:r>
          </a:p>
        </p:txBody>
      </p:sp>
    </p:spTree>
    <p:extLst>
      <p:ext uri="{BB962C8B-B14F-4D97-AF65-F5344CB8AC3E}">
        <p14:creationId xmlns:p14="http://schemas.microsoft.com/office/powerpoint/2010/main" val="3237002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BFE4-52C8-47A8-891D-3D1CD243D574}"/>
              </a:ext>
            </a:extLst>
          </p:cNvPr>
          <p:cNvSpPr>
            <a:spLocks noGrp="1"/>
          </p:cNvSpPr>
          <p:nvPr>
            <p:ph type="title"/>
          </p:nvPr>
        </p:nvSpPr>
        <p:spPr/>
        <p:txBody>
          <a:bodyPr>
            <a:normAutofit/>
          </a:bodyPr>
          <a:lstStyle/>
          <a:p>
            <a:r>
              <a:rPr lang="en-US" sz="4400"/>
              <a:t>Common Formats</a:t>
            </a:r>
          </a:p>
        </p:txBody>
      </p:sp>
      <p:sp>
        <p:nvSpPr>
          <p:cNvPr id="4" name="Slide Number Placeholder 3">
            <a:extLst>
              <a:ext uri="{FF2B5EF4-FFF2-40B4-BE49-F238E27FC236}">
                <a16:creationId xmlns:a16="http://schemas.microsoft.com/office/drawing/2014/main" id="{CFD41875-9F23-4647-AA85-B3631C8EB8EF}"/>
              </a:ext>
            </a:extLst>
          </p:cNvPr>
          <p:cNvSpPr>
            <a:spLocks noGrp="1"/>
          </p:cNvSpPr>
          <p:nvPr>
            <p:ph type="sldNum" sz="quarter" idx="12"/>
          </p:nvPr>
        </p:nvSpPr>
        <p:spPr/>
        <p:txBody>
          <a:bodyPr/>
          <a:lstStyle/>
          <a:p>
            <a:fld id="{CE2919DE-2D43-4A66-BAB4-E73DD29546D8}" type="slidenum">
              <a:rPr lang="en-US" smtClean="0"/>
              <a:t>25</a:t>
            </a:fld>
            <a:endParaRPr lang="en-US"/>
          </a:p>
        </p:txBody>
      </p:sp>
      <p:graphicFrame>
        <p:nvGraphicFramePr>
          <p:cNvPr id="3" name="Table 4">
            <a:extLst>
              <a:ext uri="{FF2B5EF4-FFF2-40B4-BE49-F238E27FC236}">
                <a16:creationId xmlns:a16="http://schemas.microsoft.com/office/drawing/2014/main" id="{5062CA11-1900-03B7-CBC8-74AE9865EC94}"/>
              </a:ext>
            </a:extLst>
          </p:cNvPr>
          <p:cNvGraphicFramePr>
            <a:graphicFrameLocks noGrp="1"/>
          </p:cNvGraphicFramePr>
          <p:nvPr>
            <p:ph idx="1"/>
            <p:extLst>
              <p:ext uri="{D42A27DB-BD31-4B8C-83A1-F6EECF244321}">
                <p14:modId xmlns:p14="http://schemas.microsoft.com/office/powerpoint/2010/main" val="2503371836"/>
              </p:ext>
            </p:extLst>
          </p:nvPr>
        </p:nvGraphicFramePr>
        <p:xfrm>
          <a:off x="1141413" y="2005073"/>
          <a:ext cx="9905996" cy="3870960"/>
        </p:xfrm>
        <a:graphic>
          <a:graphicData uri="http://schemas.openxmlformats.org/drawingml/2006/table">
            <a:tbl>
              <a:tblPr firstRow="1" bandRow="1">
                <a:tableStyleId>{775DCB02-9BB8-47FD-8907-85C794F793BA}</a:tableStyleId>
              </a:tblPr>
              <a:tblGrid>
                <a:gridCol w="2476499">
                  <a:extLst>
                    <a:ext uri="{9D8B030D-6E8A-4147-A177-3AD203B41FA5}">
                      <a16:colId xmlns:a16="http://schemas.microsoft.com/office/drawing/2014/main" val="4285522323"/>
                    </a:ext>
                  </a:extLst>
                </a:gridCol>
                <a:gridCol w="2476499">
                  <a:extLst>
                    <a:ext uri="{9D8B030D-6E8A-4147-A177-3AD203B41FA5}">
                      <a16:colId xmlns:a16="http://schemas.microsoft.com/office/drawing/2014/main" val="1068255128"/>
                    </a:ext>
                  </a:extLst>
                </a:gridCol>
                <a:gridCol w="2476499">
                  <a:extLst>
                    <a:ext uri="{9D8B030D-6E8A-4147-A177-3AD203B41FA5}">
                      <a16:colId xmlns:a16="http://schemas.microsoft.com/office/drawing/2014/main" val="963138089"/>
                    </a:ext>
                  </a:extLst>
                </a:gridCol>
                <a:gridCol w="2476499">
                  <a:extLst>
                    <a:ext uri="{9D8B030D-6E8A-4147-A177-3AD203B41FA5}">
                      <a16:colId xmlns:a16="http://schemas.microsoft.com/office/drawing/2014/main" val="3815600138"/>
                    </a:ext>
                  </a:extLst>
                </a:gridCol>
              </a:tblGrid>
              <a:tr h="370840">
                <a:tc>
                  <a:txBody>
                    <a:bodyPr/>
                    <a:lstStyle/>
                    <a:p>
                      <a:pPr lvl="0">
                        <a:buNone/>
                      </a:pPr>
                      <a:endParaRPr lang="en-US" sz="2800"/>
                    </a:p>
                  </a:txBody>
                  <a:tcPr/>
                </a:tc>
                <a:tc>
                  <a:txBody>
                    <a:bodyPr/>
                    <a:lstStyle/>
                    <a:p>
                      <a:r>
                        <a:rPr lang="en-US" sz="2800"/>
                        <a:t>Format Type</a:t>
                      </a:r>
                    </a:p>
                  </a:txBody>
                  <a:tcPr/>
                </a:tc>
                <a:tc>
                  <a:txBody>
                    <a:bodyPr/>
                    <a:lstStyle/>
                    <a:p>
                      <a:r>
                        <a:rPr lang="en-US" sz="2800"/>
                        <a:t>Format Name</a:t>
                      </a:r>
                    </a:p>
                  </a:txBody>
                  <a:tcPr/>
                </a:tc>
                <a:tc>
                  <a:txBody>
                    <a:bodyPr/>
                    <a:lstStyle/>
                    <a:p>
                      <a:r>
                        <a:rPr lang="en-US" sz="2800"/>
                        <a:t>Format ID</a:t>
                      </a:r>
                    </a:p>
                  </a:txBody>
                  <a:tcPr/>
                </a:tc>
                <a:extLst>
                  <a:ext uri="{0D108BD9-81ED-4DB2-BD59-A6C34878D82A}">
                    <a16:rowId xmlns:a16="http://schemas.microsoft.com/office/drawing/2014/main" val="1300748161"/>
                  </a:ext>
                </a:extLst>
              </a:tr>
              <a:tr h="370840">
                <a:tc>
                  <a:txBody>
                    <a:bodyPr/>
                    <a:lstStyle/>
                    <a:p>
                      <a:pPr lvl="0">
                        <a:buNone/>
                      </a:pPr>
                      <a:r>
                        <a:rPr lang="en-US" sz="2800"/>
                        <a:t>Collections</a:t>
                      </a:r>
                    </a:p>
                  </a:txBody>
                  <a:tcPr/>
                </a:tc>
                <a:tc>
                  <a:txBody>
                    <a:bodyPr/>
                    <a:lstStyle/>
                    <a:p>
                      <a:r>
                        <a:rPr lang="en-US" sz="2800"/>
                        <a:t>Image; Video</a:t>
                      </a:r>
                    </a:p>
                  </a:txBody>
                  <a:tcPr/>
                </a:tc>
                <a:tc>
                  <a:txBody>
                    <a:bodyPr/>
                    <a:lstStyle/>
                    <a:p>
                      <a:r>
                        <a:rPr lang="en-US" sz="2800"/>
                        <a:t>TIFF; </a:t>
                      </a:r>
                      <a:r>
                        <a:rPr lang="en-US" sz="2800" err="1"/>
                        <a:t>Matroska</a:t>
                      </a:r>
                    </a:p>
                  </a:txBody>
                  <a:tcPr/>
                </a:tc>
                <a:tc>
                  <a:txBody>
                    <a:bodyPr/>
                    <a:lstStyle/>
                    <a:p>
                      <a:r>
                        <a:rPr lang="en-US" sz="2800"/>
                        <a:t>TIFF 6.0, TIFF 5.0, </a:t>
                      </a:r>
                      <a:r>
                        <a:rPr lang="en-US" sz="2800" err="1"/>
                        <a:t>Matroska</a:t>
                      </a:r>
                    </a:p>
                  </a:txBody>
                  <a:tcPr/>
                </a:tc>
                <a:extLst>
                  <a:ext uri="{0D108BD9-81ED-4DB2-BD59-A6C34878D82A}">
                    <a16:rowId xmlns:a16="http://schemas.microsoft.com/office/drawing/2014/main" val="1121248660"/>
                  </a:ext>
                </a:extLst>
              </a:tr>
              <a:tr h="370840">
                <a:tc>
                  <a:txBody>
                    <a:bodyPr/>
                    <a:lstStyle/>
                    <a:p>
                      <a:pPr lvl="0">
                        <a:buNone/>
                      </a:pPr>
                      <a:r>
                        <a:rPr lang="en-US" sz="2800"/>
                        <a:t>AIPs</a:t>
                      </a:r>
                    </a:p>
                  </a:txBody>
                  <a:tcPr/>
                </a:tc>
                <a:tc>
                  <a:txBody>
                    <a:bodyPr/>
                    <a:lstStyle/>
                    <a:p>
                      <a:r>
                        <a:rPr lang="en-US" sz="2800"/>
                        <a:t>Video; Image</a:t>
                      </a:r>
                    </a:p>
                  </a:txBody>
                  <a:tcPr/>
                </a:tc>
                <a:tc>
                  <a:txBody>
                    <a:bodyPr/>
                    <a:lstStyle/>
                    <a:p>
                      <a:r>
                        <a:rPr lang="en-US" sz="2800"/>
                        <a:t>MXF; TIFF</a:t>
                      </a:r>
                    </a:p>
                  </a:txBody>
                  <a:tcPr/>
                </a:tc>
                <a:tc>
                  <a:txBody>
                    <a:bodyPr/>
                    <a:lstStyle/>
                    <a:p>
                      <a:r>
                        <a:rPr lang="en-US" sz="2800"/>
                        <a:t>MXF, TIFF 6.0</a:t>
                      </a:r>
                    </a:p>
                  </a:txBody>
                  <a:tcPr/>
                </a:tc>
                <a:extLst>
                  <a:ext uri="{0D108BD9-81ED-4DB2-BD59-A6C34878D82A}">
                    <a16:rowId xmlns:a16="http://schemas.microsoft.com/office/drawing/2014/main" val="3737386636"/>
                  </a:ext>
                </a:extLst>
              </a:tr>
              <a:tr h="370840">
                <a:tc>
                  <a:txBody>
                    <a:bodyPr/>
                    <a:lstStyle/>
                    <a:p>
                      <a:pPr lvl="0">
                        <a:buNone/>
                      </a:pPr>
                      <a:r>
                        <a:rPr lang="en-US" sz="2800"/>
                        <a:t>File IDs</a:t>
                      </a:r>
                    </a:p>
                  </a:txBody>
                  <a:tcPr/>
                </a:tc>
                <a:tc>
                  <a:txBody>
                    <a:bodyPr/>
                    <a:lstStyle/>
                    <a:p>
                      <a:r>
                        <a:rPr lang="en-US" sz="2800"/>
                        <a:t>Image</a:t>
                      </a:r>
                    </a:p>
                  </a:txBody>
                  <a:tcPr/>
                </a:tc>
                <a:tc>
                  <a:txBody>
                    <a:bodyPr/>
                    <a:lstStyle/>
                    <a:p>
                      <a:r>
                        <a:rPr lang="en-US" sz="2800"/>
                        <a:t>TIFF</a:t>
                      </a:r>
                    </a:p>
                  </a:txBody>
                  <a:tcPr/>
                </a:tc>
                <a:tc>
                  <a:txBody>
                    <a:bodyPr/>
                    <a:lstStyle/>
                    <a:p>
                      <a:pPr lvl="0">
                        <a:buNone/>
                      </a:pPr>
                      <a:r>
                        <a:rPr lang="en-US" sz="2800" b="0" i="0" u="none" strike="noStrike" noProof="0">
                          <a:latin typeface="Tw Cen MT"/>
                        </a:rPr>
                        <a:t>XML 1.0, TIFF 6.0, PDF 1.4, JPEG 2000 JP2</a:t>
                      </a:r>
                    </a:p>
                  </a:txBody>
                  <a:tcPr/>
                </a:tc>
                <a:extLst>
                  <a:ext uri="{0D108BD9-81ED-4DB2-BD59-A6C34878D82A}">
                    <a16:rowId xmlns:a16="http://schemas.microsoft.com/office/drawing/2014/main" val="1922171364"/>
                  </a:ext>
                </a:extLst>
              </a:tr>
              <a:tr h="370839">
                <a:tc>
                  <a:txBody>
                    <a:bodyPr/>
                    <a:lstStyle/>
                    <a:p>
                      <a:pPr lvl="0">
                        <a:buNone/>
                      </a:pPr>
                      <a:r>
                        <a:rPr lang="en-US" sz="2800"/>
                        <a:t>Size</a:t>
                      </a:r>
                    </a:p>
                  </a:txBody>
                  <a:tcPr/>
                </a:tc>
                <a:tc>
                  <a:txBody>
                    <a:bodyPr/>
                    <a:lstStyle/>
                    <a:p>
                      <a:pPr lvl="0">
                        <a:buNone/>
                      </a:pPr>
                      <a:r>
                        <a:rPr lang="en-US" sz="2800"/>
                        <a:t>Video; Image</a:t>
                      </a:r>
                    </a:p>
                  </a:txBody>
                  <a:tcPr/>
                </a:tc>
                <a:tc>
                  <a:txBody>
                    <a:bodyPr/>
                    <a:lstStyle/>
                    <a:p>
                      <a:pPr lvl="0">
                        <a:buNone/>
                      </a:pPr>
                      <a:r>
                        <a:rPr lang="en-US" sz="2800" err="1"/>
                        <a:t>Matroska</a:t>
                      </a:r>
                      <a:r>
                        <a:rPr lang="en-US" sz="2800"/>
                        <a:t>; MXF</a:t>
                      </a:r>
                    </a:p>
                  </a:txBody>
                  <a:tcPr/>
                </a:tc>
                <a:tc>
                  <a:txBody>
                    <a:bodyPr/>
                    <a:lstStyle/>
                    <a:p>
                      <a:pPr lvl="0">
                        <a:buNone/>
                      </a:pPr>
                      <a:r>
                        <a:rPr lang="en-US" sz="2800" b="0" i="0" u="none" strike="noStrike" noProof="0" err="1">
                          <a:latin typeface="Tw Cen MT"/>
                        </a:rPr>
                        <a:t>Matroska</a:t>
                      </a:r>
                      <a:r>
                        <a:rPr lang="en-US" sz="2800" b="0" i="0" u="none" strike="noStrike" noProof="0">
                          <a:latin typeface="Tw Cen MT"/>
                        </a:rPr>
                        <a:t>; MXF</a:t>
                      </a:r>
                      <a:endParaRPr lang="en-US"/>
                    </a:p>
                  </a:txBody>
                  <a:tcPr/>
                </a:tc>
                <a:extLst>
                  <a:ext uri="{0D108BD9-81ED-4DB2-BD59-A6C34878D82A}">
                    <a16:rowId xmlns:a16="http://schemas.microsoft.com/office/drawing/2014/main" val="781406048"/>
                  </a:ext>
                </a:extLst>
              </a:tr>
            </a:tbl>
          </a:graphicData>
        </a:graphic>
      </p:graphicFrame>
    </p:spTree>
    <p:extLst>
      <p:ext uri="{BB962C8B-B14F-4D97-AF65-F5344CB8AC3E}">
        <p14:creationId xmlns:p14="http://schemas.microsoft.com/office/powerpoint/2010/main" val="1976451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1C6FC3-0FE6-4434-9E4B-EAFBA0A70C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 name="Rectangle 12">
              <a:extLst>
                <a:ext uri="{FF2B5EF4-FFF2-40B4-BE49-F238E27FC236}">
                  <a16:creationId xmlns:a16="http://schemas.microsoft.com/office/drawing/2014/main" id="{9156B579-F859-47C9-8CE6-6AA5A6D28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5D373606-D644-43C0-8B02-C662AABC3922}"/>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ACF91339-3F26-4B01-8848-0F6E5575A6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133"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7" name="Rectangle 5">
              <a:extLst>
                <a:ext uri="{FF2B5EF4-FFF2-40B4-BE49-F238E27FC236}">
                  <a16:creationId xmlns:a16="http://schemas.microsoft.com/office/drawing/2014/main" id="{427B1D67-3EFB-4795-BC0A-61BC061C23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6">
              <a:extLst>
                <a:ext uri="{FF2B5EF4-FFF2-40B4-BE49-F238E27FC236}">
                  <a16:creationId xmlns:a16="http://schemas.microsoft.com/office/drawing/2014/main" id="{7571FBAA-7DDE-485C-BF13-85E6632D78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7">
              <a:extLst>
                <a:ext uri="{FF2B5EF4-FFF2-40B4-BE49-F238E27FC236}">
                  <a16:creationId xmlns:a16="http://schemas.microsoft.com/office/drawing/2014/main" id="{2C3516AC-3270-4ABA-A2BC-E8F32B8A9D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Rectangle 8">
              <a:extLst>
                <a:ext uri="{FF2B5EF4-FFF2-40B4-BE49-F238E27FC236}">
                  <a16:creationId xmlns:a16="http://schemas.microsoft.com/office/drawing/2014/main" id="{F5FA18A4-61A5-473D-AEC7-9E909F8CFC9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 name="Freeform 9">
              <a:extLst>
                <a:ext uri="{FF2B5EF4-FFF2-40B4-BE49-F238E27FC236}">
                  <a16:creationId xmlns:a16="http://schemas.microsoft.com/office/drawing/2014/main" id="{C22DBFE3-3815-4E85-8A6B-9A07712234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0">
              <a:extLst>
                <a:ext uri="{FF2B5EF4-FFF2-40B4-BE49-F238E27FC236}">
                  <a16:creationId xmlns:a16="http://schemas.microsoft.com/office/drawing/2014/main" id="{B2F02F6C-35B9-40A1-ADD1-036A80BCF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1">
              <a:extLst>
                <a:ext uri="{FF2B5EF4-FFF2-40B4-BE49-F238E27FC236}">
                  <a16:creationId xmlns:a16="http://schemas.microsoft.com/office/drawing/2014/main" id="{B5C332AB-BA01-4BBD-A363-4F5835545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2">
              <a:extLst>
                <a:ext uri="{FF2B5EF4-FFF2-40B4-BE49-F238E27FC236}">
                  <a16:creationId xmlns:a16="http://schemas.microsoft.com/office/drawing/2014/main" id="{6E313214-2528-4C88-8226-BB2A2E1335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3">
              <a:extLst>
                <a:ext uri="{FF2B5EF4-FFF2-40B4-BE49-F238E27FC236}">
                  <a16:creationId xmlns:a16="http://schemas.microsoft.com/office/drawing/2014/main" id="{DF892018-DF6D-48D5-8AB7-5957595B5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4">
              <a:extLst>
                <a:ext uri="{FF2B5EF4-FFF2-40B4-BE49-F238E27FC236}">
                  <a16:creationId xmlns:a16="http://schemas.microsoft.com/office/drawing/2014/main" id="{93A850A7-4500-4CC7-A5FD-A1FA7993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5">
              <a:extLst>
                <a:ext uri="{FF2B5EF4-FFF2-40B4-BE49-F238E27FC236}">
                  <a16:creationId xmlns:a16="http://schemas.microsoft.com/office/drawing/2014/main" id="{FACAA825-3475-43C7-ADCE-DB6FAADA57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6">
              <a:extLst>
                <a:ext uri="{FF2B5EF4-FFF2-40B4-BE49-F238E27FC236}">
                  <a16:creationId xmlns:a16="http://schemas.microsoft.com/office/drawing/2014/main" id="{00451685-350B-4B89-A512-13A23216BA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7">
              <a:extLst>
                <a:ext uri="{FF2B5EF4-FFF2-40B4-BE49-F238E27FC236}">
                  <a16:creationId xmlns:a16="http://schemas.microsoft.com/office/drawing/2014/main" id="{04A404C7-A995-4BE4-8673-CA014AE1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8">
              <a:extLst>
                <a:ext uri="{FF2B5EF4-FFF2-40B4-BE49-F238E27FC236}">
                  <a16:creationId xmlns:a16="http://schemas.microsoft.com/office/drawing/2014/main" id="{0E534A8D-4535-4FED-B9CD-C0F0D6AF32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9">
              <a:extLst>
                <a:ext uri="{FF2B5EF4-FFF2-40B4-BE49-F238E27FC236}">
                  <a16:creationId xmlns:a16="http://schemas.microsoft.com/office/drawing/2014/main" id="{F0A1DEDA-0C4E-4927-BFAF-02516CF53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0">
              <a:extLst>
                <a:ext uri="{FF2B5EF4-FFF2-40B4-BE49-F238E27FC236}">
                  <a16:creationId xmlns:a16="http://schemas.microsoft.com/office/drawing/2014/main" id="{B21E2F8B-1724-4328-B646-445DE4F1F0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1">
              <a:extLst>
                <a:ext uri="{FF2B5EF4-FFF2-40B4-BE49-F238E27FC236}">
                  <a16:creationId xmlns:a16="http://schemas.microsoft.com/office/drawing/2014/main" id="{808DAA0B-E999-4DEC-BE7C-3F412C332D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2">
              <a:extLst>
                <a:ext uri="{FF2B5EF4-FFF2-40B4-BE49-F238E27FC236}">
                  <a16:creationId xmlns:a16="http://schemas.microsoft.com/office/drawing/2014/main" id="{EBCE22A2-2EE0-4E15-8505-600937FEE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3">
              <a:extLst>
                <a:ext uri="{FF2B5EF4-FFF2-40B4-BE49-F238E27FC236}">
                  <a16:creationId xmlns:a16="http://schemas.microsoft.com/office/drawing/2014/main" id="{4D772DD9-073C-47A0-ADB9-7D2CFAECF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4">
              <a:extLst>
                <a:ext uri="{FF2B5EF4-FFF2-40B4-BE49-F238E27FC236}">
                  <a16:creationId xmlns:a16="http://schemas.microsoft.com/office/drawing/2014/main" id="{5C0B35F2-7DE3-4A0C-8C50-DA08120AB9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5">
              <a:extLst>
                <a:ext uri="{FF2B5EF4-FFF2-40B4-BE49-F238E27FC236}">
                  <a16:creationId xmlns:a16="http://schemas.microsoft.com/office/drawing/2014/main" id="{F14C7442-00C7-49C1-AE8A-A719816AD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6">
              <a:extLst>
                <a:ext uri="{FF2B5EF4-FFF2-40B4-BE49-F238E27FC236}">
                  <a16:creationId xmlns:a16="http://schemas.microsoft.com/office/drawing/2014/main" id="{7CA8A798-2044-4FD0-8CBC-178C1BD8C3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7">
              <a:extLst>
                <a:ext uri="{FF2B5EF4-FFF2-40B4-BE49-F238E27FC236}">
                  <a16:creationId xmlns:a16="http://schemas.microsoft.com/office/drawing/2014/main" id="{6F446AA7-D2E4-4DF2-BB12-AD2DCC8E4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8">
              <a:extLst>
                <a:ext uri="{FF2B5EF4-FFF2-40B4-BE49-F238E27FC236}">
                  <a16:creationId xmlns:a16="http://schemas.microsoft.com/office/drawing/2014/main" id="{C00BD973-DDA6-4969-BFBC-2910297E24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9">
              <a:extLst>
                <a:ext uri="{FF2B5EF4-FFF2-40B4-BE49-F238E27FC236}">
                  <a16:creationId xmlns:a16="http://schemas.microsoft.com/office/drawing/2014/main" id="{05C12429-8F61-4D99-8793-3146BA57C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0">
              <a:extLst>
                <a:ext uri="{FF2B5EF4-FFF2-40B4-BE49-F238E27FC236}">
                  <a16:creationId xmlns:a16="http://schemas.microsoft.com/office/drawing/2014/main" id="{E461EF39-CD5C-4EB8-8D62-9E14932E61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1">
              <a:extLst>
                <a:ext uri="{FF2B5EF4-FFF2-40B4-BE49-F238E27FC236}">
                  <a16:creationId xmlns:a16="http://schemas.microsoft.com/office/drawing/2014/main" id="{93938A9D-031B-498C-AEE7-3D4A64AAD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2">
              <a:extLst>
                <a:ext uri="{FF2B5EF4-FFF2-40B4-BE49-F238E27FC236}">
                  <a16:creationId xmlns:a16="http://schemas.microsoft.com/office/drawing/2014/main" id="{3765635E-E9CA-438E-9AA1-5D5EFD497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Rectangle 33">
              <a:extLst>
                <a:ext uri="{FF2B5EF4-FFF2-40B4-BE49-F238E27FC236}">
                  <a16:creationId xmlns:a16="http://schemas.microsoft.com/office/drawing/2014/main" id="{21546E38-8BDD-49C3-B3AD-D4933FCBC31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6" name="Freeform 34">
              <a:extLst>
                <a:ext uri="{FF2B5EF4-FFF2-40B4-BE49-F238E27FC236}">
                  <a16:creationId xmlns:a16="http://schemas.microsoft.com/office/drawing/2014/main" id="{6D89E49E-3AB6-4DC0-91E7-92EF1C6A87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5">
              <a:extLst>
                <a:ext uri="{FF2B5EF4-FFF2-40B4-BE49-F238E27FC236}">
                  <a16:creationId xmlns:a16="http://schemas.microsoft.com/office/drawing/2014/main" id="{D1303FFC-7F2E-462B-B11D-86F3D81BF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6">
              <a:extLst>
                <a:ext uri="{FF2B5EF4-FFF2-40B4-BE49-F238E27FC236}">
                  <a16:creationId xmlns:a16="http://schemas.microsoft.com/office/drawing/2014/main" id="{DE25E1F8-55DE-4DC5-81A4-37DA75E4E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7">
              <a:extLst>
                <a:ext uri="{FF2B5EF4-FFF2-40B4-BE49-F238E27FC236}">
                  <a16:creationId xmlns:a16="http://schemas.microsoft.com/office/drawing/2014/main" id="{8CDED82A-A993-4523-9441-FCF49CB5D1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8">
              <a:extLst>
                <a:ext uri="{FF2B5EF4-FFF2-40B4-BE49-F238E27FC236}">
                  <a16:creationId xmlns:a16="http://schemas.microsoft.com/office/drawing/2014/main" id="{C1AFE111-B375-493C-A21D-134FCBDB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9">
              <a:extLst>
                <a:ext uri="{FF2B5EF4-FFF2-40B4-BE49-F238E27FC236}">
                  <a16:creationId xmlns:a16="http://schemas.microsoft.com/office/drawing/2014/main" id="{037BF4E5-6D6E-482A-A24A-E320E1D0E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0">
              <a:extLst>
                <a:ext uri="{FF2B5EF4-FFF2-40B4-BE49-F238E27FC236}">
                  <a16:creationId xmlns:a16="http://schemas.microsoft.com/office/drawing/2014/main" id="{38214D87-DD5D-4691-BF55-F27072701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1">
              <a:extLst>
                <a:ext uri="{FF2B5EF4-FFF2-40B4-BE49-F238E27FC236}">
                  <a16:creationId xmlns:a16="http://schemas.microsoft.com/office/drawing/2014/main" id="{6D3FBDE6-C313-4C44-B971-B34635468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2">
              <a:extLst>
                <a:ext uri="{FF2B5EF4-FFF2-40B4-BE49-F238E27FC236}">
                  <a16:creationId xmlns:a16="http://schemas.microsoft.com/office/drawing/2014/main" id="{F528E702-4734-4CAB-97C7-737D868F5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3">
              <a:extLst>
                <a:ext uri="{FF2B5EF4-FFF2-40B4-BE49-F238E27FC236}">
                  <a16:creationId xmlns:a16="http://schemas.microsoft.com/office/drawing/2014/main" id="{88136305-A716-46EA-A45F-7787C694F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4">
              <a:extLst>
                <a:ext uri="{FF2B5EF4-FFF2-40B4-BE49-F238E27FC236}">
                  <a16:creationId xmlns:a16="http://schemas.microsoft.com/office/drawing/2014/main" id="{4187204B-C8DD-44A6-AC1A-F21D18F669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Rectangle 45">
              <a:extLst>
                <a:ext uri="{FF2B5EF4-FFF2-40B4-BE49-F238E27FC236}">
                  <a16:creationId xmlns:a16="http://schemas.microsoft.com/office/drawing/2014/main" id="{6DD06B75-D598-40D9-B8BF-9721316E709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8" name="Freeform 46">
              <a:extLst>
                <a:ext uri="{FF2B5EF4-FFF2-40B4-BE49-F238E27FC236}">
                  <a16:creationId xmlns:a16="http://schemas.microsoft.com/office/drawing/2014/main" id="{E8D513EA-D2F2-4B72-8C9F-0F2ADA523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47">
              <a:extLst>
                <a:ext uri="{FF2B5EF4-FFF2-40B4-BE49-F238E27FC236}">
                  <a16:creationId xmlns:a16="http://schemas.microsoft.com/office/drawing/2014/main" id="{0D147329-C850-46D8-9986-D14AC9140E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48">
              <a:extLst>
                <a:ext uri="{FF2B5EF4-FFF2-40B4-BE49-F238E27FC236}">
                  <a16:creationId xmlns:a16="http://schemas.microsoft.com/office/drawing/2014/main" id="{5573F0D3-BA73-4060-8D3B-07BEC55F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49">
              <a:extLst>
                <a:ext uri="{FF2B5EF4-FFF2-40B4-BE49-F238E27FC236}">
                  <a16:creationId xmlns:a16="http://schemas.microsoft.com/office/drawing/2014/main" id="{5323672F-2475-40AC-8C0F-6CD7324B39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0">
              <a:extLst>
                <a:ext uri="{FF2B5EF4-FFF2-40B4-BE49-F238E27FC236}">
                  <a16:creationId xmlns:a16="http://schemas.microsoft.com/office/drawing/2014/main" id="{7B0EF5E8-887B-446C-9459-0707ECE3D9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1">
              <a:extLst>
                <a:ext uri="{FF2B5EF4-FFF2-40B4-BE49-F238E27FC236}">
                  <a16:creationId xmlns:a16="http://schemas.microsoft.com/office/drawing/2014/main" id="{29BE4652-0F1E-4519-8787-62EBB3D87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2">
              <a:extLst>
                <a:ext uri="{FF2B5EF4-FFF2-40B4-BE49-F238E27FC236}">
                  <a16:creationId xmlns:a16="http://schemas.microsoft.com/office/drawing/2014/main" id="{4A268FBD-6879-416B-8AB0-73BF73637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3">
              <a:extLst>
                <a:ext uri="{FF2B5EF4-FFF2-40B4-BE49-F238E27FC236}">
                  <a16:creationId xmlns:a16="http://schemas.microsoft.com/office/drawing/2014/main" id="{3D986CF2-B129-4550-A27B-8C82C9CAC9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4">
              <a:extLst>
                <a:ext uri="{FF2B5EF4-FFF2-40B4-BE49-F238E27FC236}">
                  <a16:creationId xmlns:a16="http://schemas.microsoft.com/office/drawing/2014/main" id="{E340F934-32AF-4C03-9AFD-1D54DF4C14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5">
              <a:extLst>
                <a:ext uri="{FF2B5EF4-FFF2-40B4-BE49-F238E27FC236}">
                  <a16:creationId xmlns:a16="http://schemas.microsoft.com/office/drawing/2014/main" id="{0D58128A-77AD-4168-874A-4CADD56CC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56">
              <a:extLst>
                <a:ext uri="{FF2B5EF4-FFF2-40B4-BE49-F238E27FC236}">
                  <a16:creationId xmlns:a16="http://schemas.microsoft.com/office/drawing/2014/main" id="{1AA9BAAA-B13C-4A0A-BDED-AF91E06151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57">
              <a:extLst>
                <a:ext uri="{FF2B5EF4-FFF2-40B4-BE49-F238E27FC236}">
                  <a16:creationId xmlns:a16="http://schemas.microsoft.com/office/drawing/2014/main" id="{9FC52BEC-DF15-46FD-9B22-B3CF0A3F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58">
              <a:extLst>
                <a:ext uri="{FF2B5EF4-FFF2-40B4-BE49-F238E27FC236}">
                  <a16:creationId xmlns:a16="http://schemas.microsoft.com/office/drawing/2014/main" id="{95ACC0BA-E65B-447A-B0FE-80BCFF4C3C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E18AC54B-F1B3-4E38-AF5D-78946DF07824}"/>
              </a:ext>
            </a:extLst>
          </p:cNvPr>
          <p:cNvSpPr>
            <a:spLocks noGrp="1"/>
          </p:cNvSpPr>
          <p:nvPr>
            <p:ph type="title"/>
          </p:nvPr>
        </p:nvSpPr>
        <p:spPr>
          <a:xfrm>
            <a:off x="8411781" y="618518"/>
            <a:ext cx="2948240" cy="1478570"/>
          </a:xfrm>
        </p:spPr>
        <p:txBody>
          <a:bodyPr>
            <a:normAutofit/>
          </a:bodyPr>
          <a:lstStyle/>
          <a:p>
            <a:r>
              <a:rPr lang="en-US" sz="3200"/>
              <a:t>Uncommon Formats</a:t>
            </a:r>
          </a:p>
        </p:txBody>
      </p:sp>
      <p:pic>
        <p:nvPicPr>
          <p:cNvPr id="5" name="Picture 6" descr="Bar graph of the size for each standardized format name, showing most formats have 1-9 GB.">
            <a:extLst>
              <a:ext uri="{FF2B5EF4-FFF2-40B4-BE49-F238E27FC236}">
                <a16:creationId xmlns:a16="http://schemas.microsoft.com/office/drawing/2014/main" id="{338CC819-04BB-79FE-6E6A-57F428B86D53}"/>
              </a:ext>
            </a:extLst>
          </p:cNvPr>
          <p:cNvPicPr>
            <a:picLocks noChangeAspect="1"/>
          </p:cNvPicPr>
          <p:nvPr/>
        </p:nvPicPr>
        <p:blipFill rotWithShape="1">
          <a:blip r:embed="rId5"/>
          <a:srcRect r="-2" b="3520"/>
          <a:stretch/>
        </p:blipFill>
        <p:spPr>
          <a:xfrm>
            <a:off x="-4135" y="3435459"/>
            <a:ext cx="7558541" cy="3427413"/>
          </a:xfrm>
          <a:custGeom>
            <a:avLst/>
            <a:gdLst/>
            <a:ahLst/>
            <a:cxnLst/>
            <a:rect l="l" t="t" r="r" b="b"/>
            <a:pathLst>
              <a:path w="7558541" h="3427413">
                <a:moveTo>
                  <a:pt x="0" y="0"/>
                </a:moveTo>
                <a:lnTo>
                  <a:pt x="7558541" y="0"/>
                </a:lnTo>
                <a:lnTo>
                  <a:pt x="7558541" y="3427413"/>
                </a:lnTo>
                <a:lnTo>
                  <a:pt x="0" y="3427413"/>
                </a:lnTo>
                <a:close/>
              </a:path>
            </a:pathLst>
          </a:custGeom>
        </p:spPr>
      </p:pic>
      <p:pic>
        <p:nvPicPr>
          <p:cNvPr id="3" name="Picture 4" descr="Bar graph of the number of files for each standardized format name, showing most formats have 1-9 files.">
            <a:extLst>
              <a:ext uri="{FF2B5EF4-FFF2-40B4-BE49-F238E27FC236}">
                <a16:creationId xmlns:a16="http://schemas.microsoft.com/office/drawing/2014/main" id="{E08EB1E1-EABC-0DA8-2435-D33ABBF2FABC}"/>
              </a:ext>
            </a:extLst>
          </p:cNvPr>
          <p:cNvPicPr>
            <a:picLocks noChangeAspect="1"/>
          </p:cNvPicPr>
          <p:nvPr/>
        </p:nvPicPr>
        <p:blipFill rotWithShape="1">
          <a:blip r:embed="rId6"/>
          <a:srcRect t="2155" r="-3" b="-3"/>
          <a:stretch/>
        </p:blipFill>
        <p:spPr>
          <a:xfrm>
            <a:off x="-5597" y="4871"/>
            <a:ext cx="7558541" cy="3430587"/>
          </a:xfrm>
          <a:custGeom>
            <a:avLst/>
            <a:gdLst/>
            <a:ahLst/>
            <a:cxnLst/>
            <a:rect l="l" t="t" r="r" b="b"/>
            <a:pathLst>
              <a:path w="7558541" h="3430587">
                <a:moveTo>
                  <a:pt x="0" y="0"/>
                </a:moveTo>
                <a:lnTo>
                  <a:pt x="7558541" y="0"/>
                </a:lnTo>
                <a:lnTo>
                  <a:pt x="7558541" y="3430587"/>
                </a:lnTo>
                <a:lnTo>
                  <a:pt x="0" y="3430587"/>
                </a:lnTo>
                <a:close/>
              </a:path>
            </a:pathLst>
          </a:custGeom>
        </p:spPr>
      </p:pic>
      <p:cxnSp>
        <p:nvCxnSpPr>
          <p:cNvPr id="72" name="Straight Connector 71">
            <a:extLst>
              <a:ext uri="{FF2B5EF4-FFF2-40B4-BE49-F238E27FC236}">
                <a16:creationId xmlns:a16="http://schemas.microsoft.com/office/drawing/2014/main" id="{79CECD47-BAAC-4DB7-9799-B92EA5BDB5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895"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74" name="Straight Connector 73">
            <a:extLst>
              <a:ext uri="{FF2B5EF4-FFF2-40B4-BE49-F238E27FC236}">
                <a16:creationId xmlns:a16="http://schemas.microsoft.com/office/drawing/2014/main" id="{42B5FFEC-000D-4A6E-A8E7-0549AD40B5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4" name="Slide Number Placeholder 3">
            <a:extLst>
              <a:ext uri="{FF2B5EF4-FFF2-40B4-BE49-F238E27FC236}">
                <a16:creationId xmlns:a16="http://schemas.microsoft.com/office/drawing/2014/main" id="{78BEE616-41AB-4EE4-A82A-A65247349458}"/>
              </a:ext>
            </a:extLst>
          </p:cNvPr>
          <p:cNvSpPr>
            <a:spLocks noGrp="1"/>
          </p:cNvSpPr>
          <p:nvPr>
            <p:ph type="sldNum" sz="quarter" idx="12"/>
          </p:nvPr>
        </p:nvSpPr>
        <p:spPr>
          <a:xfrm>
            <a:off x="10276321" y="5883274"/>
            <a:ext cx="771089" cy="365125"/>
          </a:xfrm>
        </p:spPr>
        <p:txBody>
          <a:bodyPr>
            <a:normAutofit/>
          </a:bodyPr>
          <a:lstStyle/>
          <a:p>
            <a:pPr>
              <a:spcAft>
                <a:spcPts val="600"/>
              </a:spcAft>
            </a:pPr>
            <a:fld id="{CE2919DE-2D43-4A66-BAB4-E73DD29546D8}" type="slidenum">
              <a:rPr lang="en-US" smtClean="0"/>
              <a:pPr>
                <a:spcAft>
                  <a:spcPts val="600"/>
                </a:spcAft>
              </a:pPr>
              <a:t>26</a:t>
            </a:fld>
            <a:endParaRPr lang="en-US"/>
          </a:p>
        </p:txBody>
      </p:sp>
      <p:sp>
        <p:nvSpPr>
          <p:cNvPr id="8" name="TextBox 7">
            <a:extLst>
              <a:ext uri="{FF2B5EF4-FFF2-40B4-BE49-F238E27FC236}">
                <a16:creationId xmlns:a16="http://schemas.microsoft.com/office/drawing/2014/main" id="{683CDC7C-4AD6-9D9C-1B59-941668B1F1EF}"/>
              </a:ext>
            </a:extLst>
          </p:cNvPr>
          <p:cNvSpPr txBox="1"/>
          <p:nvPr/>
        </p:nvSpPr>
        <p:spPr>
          <a:xfrm>
            <a:off x="1077247" y="4410632"/>
            <a:ext cx="8963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chemeClr val="bg1"/>
                </a:solidFill>
              </a:rPr>
              <a:t>90%</a:t>
            </a:r>
          </a:p>
        </p:txBody>
      </p:sp>
      <p:sp>
        <p:nvSpPr>
          <p:cNvPr id="71" name="TextBox 70">
            <a:extLst>
              <a:ext uri="{FF2B5EF4-FFF2-40B4-BE49-F238E27FC236}">
                <a16:creationId xmlns:a16="http://schemas.microsoft.com/office/drawing/2014/main" id="{00600A3D-8E80-C4A5-DE11-BE17CBE535B2}"/>
              </a:ext>
            </a:extLst>
          </p:cNvPr>
          <p:cNvSpPr txBox="1"/>
          <p:nvPr/>
        </p:nvSpPr>
        <p:spPr>
          <a:xfrm>
            <a:off x="1119742" y="982463"/>
            <a:ext cx="8963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chemeClr val="bg1"/>
                </a:solidFill>
              </a:rPr>
              <a:t>43%</a:t>
            </a:r>
          </a:p>
        </p:txBody>
      </p:sp>
    </p:spTree>
    <p:extLst>
      <p:ext uri="{BB962C8B-B14F-4D97-AF65-F5344CB8AC3E}">
        <p14:creationId xmlns:p14="http://schemas.microsoft.com/office/powerpoint/2010/main" val="500277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FFC5-72B8-46BE-83AC-D07A45A29B0F}"/>
              </a:ext>
            </a:extLst>
          </p:cNvPr>
          <p:cNvSpPr>
            <a:spLocks noGrp="1"/>
          </p:cNvSpPr>
          <p:nvPr>
            <p:ph type="title"/>
          </p:nvPr>
        </p:nvSpPr>
        <p:spPr/>
        <p:txBody>
          <a:bodyPr>
            <a:normAutofit/>
          </a:bodyPr>
          <a:lstStyle/>
          <a:p>
            <a:r>
              <a:rPr lang="en-US" sz="4400"/>
              <a:t>Unit Overlap</a:t>
            </a:r>
          </a:p>
        </p:txBody>
      </p:sp>
      <p:sp>
        <p:nvSpPr>
          <p:cNvPr id="4" name="Slide Number Placeholder 3">
            <a:extLst>
              <a:ext uri="{FF2B5EF4-FFF2-40B4-BE49-F238E27FC236}">
                <a16:creationId xmlns:a16="http://schemas.microsoft.com/office/drawing/2014/main" id="{2CD7A207-5642-4667-AF79-630E2998C81A}"/>
              </a:ext>
            </a:extLst>
          </p:cNvPr>
          <p:cNvSpPr>
            <a:spLocks noGrp="1"/>
          </p:cNvSpPr>
          <p:nvPr>
            <p:ph type="sldNum" sz="quarter" idx="12"/>
          </p:nvPr>
        </p:nvSpPr>
        <p:spPr/>
        <p:txBody>
          <a:bodyPr/>
          <a:lstStyle/>
          <a:p>
            <a:fld id="{CE2919DE-2D43-4A66-BAB4-E73DD29546D8}" type="slidenum">
              <a:rPr lang="en-US" smtClean="0"/>
              <a:t>27</a:t>
            </a:fld>
            <a:endParaRPr lang="en-US"/>
          </a:p>
        </p:txBody>
      </p:sp>
      <p:pic>
        <p:nvPicPr>
          <p:cNvPr id="8" name="Picture 8" descr="Pie chart showing 84% of standardized format names are in one group.">
            <a:extLst>
              <a:ext uri="{FF2B5EF4-FFF2-40B4-BE49-F238E27FC236}">
                <a16:creationId xmlns:a16="http://schemas.microsoft.com/office/drawing/2014/main" id="{B3C1D96D-5B21-46AE-5372-9A29871DBFEB}"/>
              </a:ext>
            </a:extLst>
          </p:cNvPr>
          <p:cNvPicPr>
            <a:picLocks noChangeAspect="1"/>
          </p:cNvPicPr>
          <p:nvPr/>
        </p:nvPicPr>
        <p:blipFill>
          <a:blip r:embed="rId3"/>
          <a:stretch>
            <a:fillRect/>
          </a:stretch>
        </p:blipFill>
        <p:spPr>
          <a:xfrm>
            <a:off x="1518250" y="2093097"/>
            <a:ext cx="4583502" cy="3663840"/>
          </a:xfrm>
          <a:prstGeom prst="rect">
            <a:avLst/>
          </a:prstGeom>
        </p:spPr>
      </p:pic>
      <p:pic>
        <p:nvPicPr>
          <p:cNvPr id="9" name="Picture 9" descr="Pie chart showing 90% of standardized format names are in one group.">
            <a:extLst>
              <a:ext uri="{FF2B5EF4-FFF2-40B4-BE49-F238E27FC236}">
                <a16:creationId xmlns:a16="http://schemas.microsoft.com/office/drawing/2014/main" id="{8E5AB592-31A5-6FC2-EDB6-956DFB01F080}"/>
              </a:ext>
            </a:extLst>
          </p:cNvPr>
          <p:cNvPicPr>
            <a:picLocks noChangeAspect="1"/>
          </p:cNvPicPr>
          <p:nvPr/>
        </p:nvPicPr>
        <p:blipFill>
          <a:blip r:embed="rId4"/>
          <a:stretch>
            <a:fillRect/>
          </a:stretch>
        </p:blipFill>
        <p:spPr>
          <a:xfrm>
            <a:off x="6277154" y="2096138"/>
            <a:ext cx="4583501" cy="3657759"/>
          </a:xfrm>
          <a:prstGeom prst="rect">
            <a:avLst/>
          </a:prstGeom>
        </p:spPr>
      </p:pic>
    </p:spTree>
    <p:extLst>
      <p:ext uri="{BB962C8B-B14F-4D97-AF65-F5344CB8AC3E}">
        <p14:creationId xmlns:p14="http://schemas.microsoft.com/office/powerpoint/2010/main" val="3565007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8BD2-83B3-489D-B1A1-4B80EE096D65}"/>
              </a:ext>
            </a:extLst>
          </p:cNvPr>
          <p:cNvSpPr>
            <a:spLocks noGrp="1"/>
          </p:cNvSpPr>
          <p:nvPr>
            <p:ph type="title"/>
          </p:nvPr>
        </p:nvSpPr>
        <p:spPr/>
        <p:txBody>
          <a:bodyPr>
            <a:normAutofit/>
          </a:bodyPr>
          <a:lstStyle/>
          <a:p>
            <a:r>
              <a:rPr lang="en-US" sz="4400"/>
              <a:t>Formats </a:t>
            </a:r>
            <a:br>
              <a:rPr lang="en-US" sz="4400"/>
            </a:br>
            <a:r>
              <a:rPr lang="en-US" sz="4400"/>
              <a:t>at risk</a:t>
            </a:r>
          </a:p>
        </p:txBody>
      </p:sp>
      <p:sp>
        <p:nvSpPr>
          <p:cNvPr id="4" name="Slide Number Placeholder 3">
            <a:extLst>
              <a:ext uri="{FF2B5EF4-FFF2-40B4-BE49-F238E27FC236}">
                <a16:creationId xmlns:a16="http://schemas.microsoft.com/office/drawing/2014/main" id="{9D1FA6C5-2999-49F6-998F-F9AC8F13F9F0}"/>
              </a:ext>
            </a:extLst>
          </p:cNvPr>
          <p:cNvSpPr>
            <a:spLocks noGrp="1"/>
          </p:cNvSpPr>
          <p:nvPr>
            <p:ph type="sldNum" sz="quarter" idx="12"/>
          </p:nvPr>
        </p:nvSpPr>
        <p:spPr/>
        <p:txBody>
          <a:bodyPr/>
          <a:lstStyle/>
          <a:p>
            <a:fld id="{CE2919DE-2D43-4A66-BAB4-E73DD29546D8}" type="slidenum">
              <a:rPr lang="en-US" smtClean="0"/>
              <a:t>28</a:t>
            </a:fld>
            <a:endParaRPr lang="en-US"/>
          </a:p>
        </p:txBody>
      </p:sp>
      <p:pic>
        <p:nvPicPr>
          <p:cNvPr id="9" name="Picture 9" descr="Bar graph showing the number of formats at each NARA risk level for 2021 format data. 29 are low, 23 are moderate, 5 are high, and 11 are not covered.">
            <a:extLst>
              <a:ext uri="{FF2B5EF4-FFF2-40B4-BE49-F238E27FC236}">
                <a16:creationId xmlns:a16="http://schemas.microsoft.com/office/drawing/2014/main" id="{0670A361-457F-85EE-3048-5F43E1676D40}"/>
              </a:ext>
            </a:extLst>
          </p:cNvPr>
          <p:cNvPicPr>
            <a:picLocks noChangeAspect="1"/>
          </p:cNvPicPr>
          <p:nvPr/>
        </p:nvPicPr>
        <p:blipFill>
          <a:blip r:embed="rId3"/>
          <a:stretch>
            <a:fillRect/>
          </a:stretch>
        </p:blipFill>
        <p:spPr>
          <a:xfrm>
            <a:off x="4104467" y="153198"/>
            <a:ext cx="6424047" cy="3232382"/>
          </a:xfrm>
          <a:prstGeom prst="rect">
            <a:avLst/>
          </a:prstGeom>
        </p:spPr>
      </p:pic>
      <p:pic>
        <p:nvPicPr>
          <p:cNvPr id="10" name="Picture 10" descr="Bar graph showing the number of formats at each LOC risk level for 2021 format data. 14 are preferred, 18 are acceptable, 20 are not recommended, and 16 are not covered.">
            <a:extLst>
              <a:ext uri="{FF2B5EF4-FFF2-40B4-BE49-F238E27FC236}">
                <a16:creationId xmlns:a16="http://schemas.microsoft.com/office/drawing/2014/main" id="{5111036F-2554-9FFC-2D31-D2B5ECDD6ECE}"/>
              </a:ext>
            </a:extLst>
          </p:cNvPr>
          <p:cNvPicPr>
            <a:picLocks noChangeAspect="1"/>
          </p:cNvPicPr>
          <p:nvPr/>
        </p:nvPicPr>
        <p:blipFill>
          <a:blip r:embed="rId4"/>
          <a:stretch>
            <a:fillRect/>
          </a:stretch>
        </p:blipFill>
        <p:spPr>
          <a:xfrm>
            <a:off x="4104467" y="3430369"/>
            <a:ext cx="6424046" cy="3290649"/>
          </a:xfrm>
          <a:prstGeom prst="rect">
            <a:avLst/>
          </a:prstGeom>
        </p:spPr>
      </p:pic>
    </p:spTree>
    <p:extLst>
      <p:ext uri="{BB962C8B-B14F-4D97-AF65-F5344CB8AC3E}">
        <p14:creationId xmlns:p14="http://schemas.microsoft.com/office/powerpoint/2010/main" val="1148530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8BD2-83B3-489D-B1A1-4B80EE096D65}"/>
              </a:ext>
            </a:extLst>
          </p:cNvPr>
          <p:cNvSpPr>
            <a:spLocks noGrp="1"/>
          </p:cNvSpPr>
          <p:nvPr>
            <p:ph type="title"/>
          </p:nvPr>
        </p:nvSpPr>
        <p:spPr/>
        <p:txBody>
          <a:bodyPr vert="horz" lIns="91440" tIns="45720" rIns="91440" bIns="45720" rtlCol="0" anchor="t">
            <a:normAutofit/>
          </a:bodyPr>
          <a:lstStyle/>
          <a:p>
            <a:r>
              <a:rPr lang="en-US" sz="4400"/>
              <a:t>Other risk indicators</a:t>
            </a:r>
          </a:p>
        </p:txBody>
      </p:sp>
      <p:sp>
        <p:nvSpPr>
          <p:cNvPr id="4" name="Slide Number Placeholder 3">
            <a:extLst>
              <a:ext uri="{FF2B5EF4-FFF2-40B4-BE49-F238E27FC236}">
                <a16:creationId xmlns:a16="http://schemas.microsoft.com/office/drawing/2014/main" id="{9D1FA6C5-2999-49F6-998F-F9AC8F13F9F0}"/>
              </a:ext>
            </a:extLst>
          </p:cNvPr>
          <p:cNvSpPr>
            <a:spLocks noGrp="1"/>
          </p:cNvSpPr>
          <p:nvPr>
            <p:ph type="sldNum" sz="quarter" idx="12"/>
          </p:nvPr>
        </p:nvSpPr>
        <p:spPr/>
        <p:txBody>
          <a:bodyPr/>
          <a:lstStyle/>
          <a:p>
            <a:fld id="{CE2919DE-2D43-4A66-BAB4-E73DD29546D8}" type="slidenum">
              <a:rPr lang="en-US" smtClean="0"/>
              <a:t>29</a:t>
            </a:fld>
            <a:endParaRPr lang="en-US"/>
          </a:p>
        </p:txBody>
      </p:sp>
      <p:sp>
        <p:nvSpPr>
          <p:cNvPr id="3" name="Flowchart: Connector 2">
            <a:extLst>
              <a:ext uri="{FF2B5EF4-FFF2-40B4-BE49-F238E27FC236}">
                <a16:creationId xmlns:a16="http://schemas.microsoft.com/office/drawing/2014/main" id="{00E6641A-6628-6AD7-80B7-BEF3AE18BE3E}"/>
              </a:ext>
            </a:extLst>
          </p:cNvPr>
          <p:cNvSpPr/>
          <p:nvPr/>
        </p:nvSpPr>
        <p:spPr>
          <a:xfrm>
            <a:off x="3816100" y="1831605"/>
            <a:ext cx="919653" cy="919654"/>
          </a:xfrm>
          <a:prstGeom prst="flowChart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F56D4E95-D1AD-372F-33D0-2CD878CC9E09}"/>
              </a:ext>
            </a:extLst>
          </p:cNvPr>
          <p:cNvSpPr/>
          <p:nvPr/>
        </p:nvSpPr>
        <p:spPr>
          <a:xfrm>
            <a:off x="6759440" y="621135"/>
            <a:ext cx="5215756" cy="5215757"/>
          </a:xfrm>
          <a:prstGeom prst="flowChartConnector">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t>Unknown Binary</a:t>
            </a:r>
          </a:p>
          <a:p>
            <a:pPr algn="ctr"/>
            <a:r>
              <a:rPr lang="en-US" sz="3200"/>
              <a:t>(1842 files)</a:t>
            </a:r>
          </a:p>
        </p:txBody>
      </p:sp>
      <p:sp>
        <p:nvSpPr>
          <p:cNvPr id="8" name="Flowchart: Connector 7">
            <a:extLst>
              <a:ext uri="{FF2B5EF4-FFF2-40B4-BE49-F238E27FC236}">
                <a16:creationId xmlns:a16="http://schemas.microsoft.com/office/drawing/2014/main" id="{07F3F3F3-A72D-1E00-7E12-0A801DBF6F4D}"/>
              </a:ext>
            </a:extLst>
          </p:cNvPr>
          <p:cNvSpPr/>
          <p:nvPr/>
        </p:nvSpPr>
        <p:spPr>
          <a:xfrm>
            <a:off x="297361" y="1835167"/>
            <a:ext cx="3928239" cy="3928240"/>
          </a:xfrm>
          <a:prstGeom prst="flowChartConnector">
            <a:avLst/>
          </a:prstGeom>
          <a:solidFill>
            <a:schemeClr val="accent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t>Not in risk sources</a:t>
            </a:r>
          </a:p>
          <a:p>
            <a:pPr algn="ctr"/>
            <a:r>
              <a:rPr lang="en-US" sz="3200"/>
              <a:t>(1393 files)</a:t>
            </a:r>
          </a:p>
        </p:txBody>
      </p:sp>
      <p:sp>
        <p:nvSpPr>
          <p:cNvPr id="9" name="Flowchart: Connector 8">
            <a:extLst>
              <a:ext uri="{FF2B5EF4-FFF2-40B4-BE49-F238E27FC236}">
                <a16:creationId xmlns:a16="http://schemas.microsoft.com/office/drawing/2014/main" id="{2A05594A-139D-C23A-DA63-8DF033E8BCF3}"/>
              </a:ext>
            </a:extLst>
          </p:cNvPr>
          <p:cNvSpPr/>
          <p:nvPr/>
        </p:nvSpPr>
        <p:spPr>
          <a:xfrm>
            <a:off x="4032766" y="3645529"/>
            <a:ext cx="3113687" cy="3113688"/>
          </a:xfrm>
          <a:prstGeom prst="flowChartConnector">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t>Zip Formats</a:t>
            </a:r>
          </a:p>
          <a:p>
            <a:pPr algn="ctr"/>
            <a:r>
              <a:rPr lang="en-US" sz="3200"/>
              <a:t>(1107 files)</a:t>
            </a:r>
          </a:p>
        </p:txBody>
      </p:sp>
      <p:sp>
        <p:nvSpPr>
          <p:cNvPr id="10" name="TextBox 9">
            <a:extLst>
              <a:ext uri="{FF2B5EF4-FFF2-40B4-BE49-F238E27FC236}">
                <a16:creationId xmlns:a16="http://schemas.microsoft.com/office/drawing/2014/main" id="{D14F5DAE-C985-33BE-D8D7-80FE0F355635}"/>
              </a:ext>
            </a:extLst>
          </p:cNvPr>
          <p:cNvSpPr txBox="1"/>
          <p:nvPr/>
        </p:nvSpPr>
        <p:spPr>
          <a:xfrm>
            <a:off x="4034031" y="203029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Empty (323 files)</a:t>
            </a:r>
          </a:p>
        </p:txBody>
      </p:sp>
    </p:spTree>
    <p:extLst>
      <p:ext uri="{BB962C8B-B14F-4D97-AF65-F5344CB8AC3E}">
        <p14:creationId xmlns:p14="http://schemas.microsoft.com/office/powerpoint/2010/main" val="121759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AD51-1453-4315-989E-25B252BA7C73}"/>
              </a:ext>
            </a:extLst>
          </p:cNvPr>
          <p:cNvSpPr>
            <a:spLocks noGrp="1"/>
          </p:cNvSpPr>
          <p:nvPr>
            <p:ph type="title"/>
          </p:nvPr>
        </p:nvSpPr>
        <p:spPr/>
        <p:txBody>
          <a:bodyPr/>
          <a:lstStyle/>
          <a:p>
            <a:r>
              <a:rPr lang="en-US"/>
              <a:t>SERI 2022 sponsor</a:t>
            </a:r>
          </a:p>
        </p:txBody>
      </p:sp>
      <p:sp>
        <p:nvSpPr>
          <p:cNvPr id="8" name="Slide Number Placeholder 7">
            <a:extLst>
              <a:ext uri="{FF2B5EF4-FFF2-40B4-BE49-F238E27FC236}">
                <a16:creationId xmlns:a16="http://schemas.microsoft.com/office/drawing/2014/main" id="{B5BB248E-9CFF-4B71-8DB1-7349CC2F35F0}"/>
              </a:ext>
            </a:extLst>
          </p:cNvPr>
          <p:cNvSpPr>
            <a:spLocks noGrp="1"/>
          </p:cNvSpPr>
          <p:nvPr>
            <p:ph type="sldNum" sz="quarter" idx="12"/>
          </p:nvPr>
        </p:nvSpPr>
        <p:spPr/>
        <p:txBody>
          <a:bodyPr/>
          <a:lstStyle/>
          <a:p>
            <a:fld id="{CE2919DE-2D43-4A66-BAB4-E73DD29546D8}" type="slidenum">
              <a:rPr lang="en-US" smtClean="0"/>
              <a:t>3</a:t>
            </a:fld>
            <a:endParaRPr lang="en-US"/>
          </a:p>
        </p:txBody>
      </p:sp>
      <p:pic>
        <p:nvPicPr>
          <p:cNvPr id="14" name="Content Placeholder 13" descr="Text&#10;&#10;Description automatically generated">
            <a:extLst>
              <a:ext uri="{FF2B5EF4-FFF2-40B4-BE49-F238E27FC236}">
                <a16:creationId xmlns:a16="http://schemas.microsoft.com/office/drawing/2014/main" id="{25E327A5-C2D4-44C6-91E7-9AD7A97C2C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495" y="2249488"/>
            <a:ext cx="8697835" cy="3541712"/>
          </a:xfrm>
        </p:spPr>
      </p:pic>
    </p:spTree>
    <p:extLst>
      <p:ext uri="{BB962C8B-B14F-4D97-AF65-F5344CB8AC3E}">
        <p14:creationId xmlns:p14="http://schemas.microsoft.com/office/powerpoint/2010/main" val="391294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a16="http://schemas.microsoft.com/office/drawing/2014/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grpSp>
      <p:sp useBgFill="1">
        <p:nvSpPr>
          <p:cNvPr id="65" name="Rectangle 64">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8"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69"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0"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1"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72"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3"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4"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5"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6"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7"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8"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9"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0"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1"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2"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3"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4"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5"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6"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7"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8"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9"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0"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1"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2"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3"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4"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5"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6"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97"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8"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9"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0"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1"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2"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3"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4"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5"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6"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7"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8"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09"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0"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1"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2"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3"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4"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5"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6"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7"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8"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9"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20"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21"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123"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2" name="Title 1">
            <a:extLst>
              <a:ext uri="{FF2B5EF4-FFF2-40B4-BE49-F238E27FC236}">
                <a16:creationId xmlns:a16="http://schemas.microsoft.com/office/drawing/2014/main" id="{0DE3FF7F-8C3D-4F46-9562-1DA9BF2EAC61}"/>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5600"/>
              <a:t>Analyzing the analysis</a:t>
            </a:r>
          </a:p>
        </p:txBody>
      </p:sp>
      <p:cxnSp>
        <p:nvCxnSpPr>
          <p:cNvPr id="125" name="Straight Connector 124">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122" name="Picture 4" descr="A picture containing indoor, mammal, laying, pile&#10;&#10;Description automatically generated">
            <a:extLst>
              <a:ext uri="{FF2B5EF4-FFF2-40B4-BE49-F238E27FC236}">
                <a16:creationId xmlns:a16="http://schemas.microsoft.com/office/drawing/2014/main" id="{303589B3-C0FF-4130-953C-A90FF78E8D6A}"/>
              </a:ext>
            </a:extLst>
          </p:cNvPr>
          <p:cNvPicPr>
            <a:picLocks noChangeAspect="1"/>
          </p:cNvPicPr>
          <p:nvPr/>
        </p:nvPicPr>
        <p:blipFill>
          <a:blip r:embed="rId4"/>
          <a:stretch>
            <a:fillRect/>
          </a:stretch>
        </p:blipFill>
        <p:spPr>
          <a:xfrm>
            <a:off x="7877547" y="2151064"/>
            <a:ext cx="3495303" cy="2316461"/>
          </a:xfrm>
          <a:prstGeom prst="rect">
            <a:avLst/>
          </a:prstGeom>
        </p:spPr>
      </p:pic>
      <p:sp>
        <p:nvSpPr>
          <p:cNvPr id="124" name="TextBox 123">
            <a:extLst>
              <a:ext uri="{FF2B5EF4-FFF2-40B4-BE49-F238E27FC236}">
                <a16:creationId xmlns:a16="http://schemas.microsoft.com/office/drawing/2014/main" id="{408E9616-C646-45BD-AD7A-C4615522CC14}"/>
              </a:ext>
            </a:extLst>
          </p:cNvPr>
          <p:cNvSpPr txBox="1"/>
          <p:nvPr/>
        </p:nvSpPr>
        <p:spPr>
          <a:xfrm>
            <a:off x="8583168" y="6279057"/>
            <a:ext cx="3792748"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Image by </a:t>
            </a:r>
            <a:r>
              <a:rPr lang="en-US" err="1">
                <a:ea typeface="+mn-lt"/>
                <a:cs typeface="+mn-lt"/>
              </a:rPr>
              <a:t>StockSnap</a:t>
            </a:r>
            <a:r>
              <a:rPr lang="en-US">
                <a:ea typeface="+mn-lt"/>
                <a:cs typeface="+mn-lt"/>
              </a:rPr>
              <a:t> from </a:t>
            </a:r>
            <a:r>
              <a:rPr lang="en-US" err="1">
                <a:ea typeface="+mn-lt"/>
                <a:cs typeface="+mn-lt"/>
              </a:rPr>
              <a:t>Pixabay</a:t>
            </a:r>
            <a:endParaRPr lang="en-US">
              <a:ea typeface="+mn-lt"/>
              <a:cs typeface="+mn-lt"/>
            </a:endParaRPr>
          </a:p>
        </p:txBody>
      </p:sp>
    </p:spTree>
    <p:extLst>
      <p:ext uri="{BB962C8B-B14F-4D97-AF65-F5344CB8AC3E}">
        <p14:creationId xmlns:p14="http://schemas.microsoft.com/office/powerpoint/2010/main" val="234080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B35D-E097-4D53-8D56-FB8A2A15C195}"/>
              </a:ext>
            </a:extLst>
          </p:cNvPr>
          <p:cNvSpPr>
            <a:spLocks noGrp="1"/>
          </p:cNvSpPr>
          <p:nvPr>
            <p:ph type="title"/>
          </p:nvPr>
        </p:nvSpPr>
        <p:spPr/>
        <p:txBody>
          <a:bodyPr>
            <a:normAutofit/>
          </a:bodyPr>
          <a:lstStyle/>
          <a:p>
            <a:r>
              <a:rPr lang="en-US" sz="4400"/>
              <a:t>How often To do this analysis?</a:t>
            </a:r>
          </a:p>
        </p:txBody>
      </p:sp>
      <p:sp>
        <p:nvSpPr>
          <p:cNvPr id="4" name="Slide Number Placeholder 3">
            <a:extLst>
              <a:ext uri="{FF2B5EF4-FFF2-40B4-BE49-F238E27FC236}">
                <a16:creationId xmlns:a16="http://schemas.microsoft.com/office/drawing/2014/main" id="{BE33A32D-17DC-4630-BD66-4DCCAEC9C15C}"/>
              </a:ext>
            </a:extLst>
          </p:cNvPr>
          <p:cNvSpPr>
            <a:spLocks noGrp="1"/>
          </p:cNvSpPr>
          <p:nvPr>
            <p:ph type="sldNum" sz="quarter" idx="12"/>
          </p:nvPr>
        </p:nvSpPr>
        <p:spPr/>
        <p:txBody>
          <a:bodyPr/>
          <a:lstStyle/>
          <a:p>
            <a:fld id="{CE2919DE-2D43-4A66-BAB4-E73DD29546D8}" type="slidenum">
              <a:rPr lang="en-US" smtClean="0"/>
              <a:t>31</a:t>
            </a:fld>
            <a:endParaRPr lang="en-US"/>
          </a:p>
        </p:txBody>
      </p:sp>
      <p:pic>
        <p:nvPicPr>
          <p:cNvPr id="5" name="Graphic 5" descr="Continuous Improvement with solid fill">
            <a:extLst>
              <a:ext uri="{FF2B5EF4-FFF2-40B4-BE49-F238E27FC236}">
                <a16:creationId xmlns:a16="http://schemas.microsoft.com/office/drawing/2014/main" id="{66DB3A54-EC48-6623-F691-321A98264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0913" y="1361536"/>
            <a:ext cx="5630172" cy="5515153"/>
          </a:xfrm>
          <a:prstGeom prst="rect">
            <a:avLst/>
          </a:prstGeom>
        </p:spPr>
      </p:pic>
      <p:sp>
        <p:nvSpPr>
          <p:cNvPr id="3" name="Star: 32 Points 2">
            <a:extLst>
              <a:ext uri="{FF2B5EF4-FFF2-40B4-BE49-F238E27FC236}">
                <a16:creationId xmlns:a16="http://schemas.microsoft.com/office/drawing/2014/main" id="{56E9104A-22D7-B009-A2F0-1F2464A0C4FF}"/>
              </a:ext>
            </a:extLst>
          </p:cNvPr>
          <p:cNvSpPr/>
          <p:nvPr/>
        </p:nvSpPr>
        <p:spPr>
          <a:xfrm>
            <a:off x="9599154" y="1174385"/>
            <a:ext cx="2259680" cy="2095681"/>
          </a:xfrm>
          <a:prstGeom prst="star3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t>2 years?</a:t>
            </a:r>
            <a:endParaRPr lang="en-US"/>
          </a:p>
        </p:txBody>
      </p:sp>
    </p:spTree>
    <p:extLst>
      <p:ext uri="{BB962C8B-B14F-4D97-AF65-F5344CB8AC3E}">
        <p14:creationId xmlns:p14="http://schemas.microsoft.com/office/powerpoint/2010/main" val="1208525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E9E7-03F0-4C5C-ABCF-8893D549F89D}"/>
              </a:ext>
            </a:extLst>
          </p:cNvPr>
          <p:cNvSpPr>
            <a:spLocks noGrp="1"/>
          </p:cNvSpPr>
          <p:nvPr>
            <p:ph type="title"/>
          </p:nvPr>
        </p:nvSpPr>
        <p:spPr/>
        <p:txBody>
          <a:bodyPr>
            <a:normAutofit/>
          </a:bodyPr>
          <a:lstStyle/>
          <a:p>
            <a:r>
              <a:rPr lang="en-US" sz="4400"/>
              <a:t>Is it worth it to standardize </a:t>
            </a:r>
            <a:br>
              <a:rPr lang="en-US" sz="4400"/>
            </a:br>
            <a:r>
              <a:rPr lang="en-US" sz="4400"/>
              <a:t>format names?</a:t>
            </a:r>
          </a:p>
        </p:txBody>
      </p:sp>
      <p:sp>
        <p:nvSpPr>
          <p:cNvPr id="8" name="Text Placeholder 7">
            <a:extLst>
              <a:ext uri="{FF2B5EF4-FFF2-40B4-BE49-F238E27FC236}">
                <a16:creationId xmlns:a16="http://schemas.microsoft.com/office/drawing/2014/main" id="{110F6E83-277D-55B4-39C1-D21620990743}"/>
              </a:ext>
            </a:extLst>
          </p:cNvPr>
          <p:cNvSpPr>
            <a:spLocks noGrp="1"/>
          </p:cNvSpPr>
          <p:nvPr>
            <p:ph type="body" idx="1"/>
          </p:nvPr>
        </p:nvSpPr>
        <p:spPr>
          <a:xfrm>
            <a:off x="1025891" y="2249486"/>
            <a:ext cx="4981621" cy="823912"/>
          </a:xfrm>
        </p:spPr>
        <p:txBody>
          <a:bodyPr>
            <a:normAutofit/>
          </a:bodyPr>
          <a:lstStyle/>
          <a:p>
            <a:r>
              <a:rPr lang="en-US" sz="2800">
                <a:solidFill>
                  <a:srgbClr val="134770"/>
                </a:solidFill>
              </a:rPr>
              <a:t>Select by standardized name</a:t>
            </a:r>
          </a:p>
        </p:txBody>
      </p:sp>
      <p:sp>
        <p:nvSpPr>
          <p:cNvPr id="9" name="Text Placeholder 8">
            <a:extLst>
              <a:ext uri="{FF2B5EF4-FFF2-40B4-BE49-F238E27FC236}">
                <a16:creationId xmlns:a16="http://schemas.microsoft.com/office/drawing/2014/main" id="{65D314FB-8F03-6DA6-EF6D-780D810DDE6B}"/>
              </a:ext>
            </a:extLst>
          </p:cNvPr>
          <p:cNvSpPr>
            <a:spLocks noGrp="1"/>
          </p:cNvSpPr>
          <p:nvPr>
            <p:ph type="body" sz="quarter" idx="3"/>
          </p:nvPr>
        </p:nvSpPr>
        <p:spPr>
          <a:xfrm>
            <a:off x="6400808" y="2249485"/>
            <a:ext cx="5451732" cy="823912"/>
          </a:xfrm>
        </p:spPr>
        <p:txBody>
          <a:bodyPr>
            <a:normAutofit/>
          </a:bodyPr>
          <a:lstStyle/>
          <a:p>
            <a:r>
              <a:rPr lang="en-US" sz="2800">
                <a:solidFill>
                  <a:schemeClr val="bg2"/>
                </a:solidFill>
              </a:rPr>
              <a:t>Select by format identification</a:t>
            </a:r>
          </a:p>
        </p:txBody>
      </p:sp>
      <p:sp>
        <p:nvSpPr>
          <p:cNvPr id="4" name="Slide Number Placeholder 3">
            <a:extLst>
              <a:ext uri="{FF2B5EF4-FFF2-40B4-BE49-F238E27FC236}">
                <a16:creationId xmlns:a16="http://schemas.microsoft.com/office/drawing/2014/main" id="{84134952-02C3-4761-8070-C99F5C0F65BF}"/>
              </a:ext>
            </a:extLst>
          </p:cNvPr>
          <p:cNvSpPr>
            <a:spLocks noGrp="1"/>
          </p:cNvSpPr>
          <p:nvPr>
            <p:ph type="sldNum" sz="quarter" idx="12"/>
          </p:nvPr>
        </p:nvSpPr>
        <p:spPr/>
        <p:txBody>
          <a:bodyPr/>
          <a:lstStyle/>
          <a:p>
            <a:fld id="{CE2919DE-2D43-4A66-BAB4-E73DD29546D8}" type="slidenum">
              <a:rPr lang="en-US" smtClean="0"/>
              <a:t>32</a:t>
            </a:fld>
            <a:endParaRPr lang="en-US"/>
          </a:p>
        </p:txBody>
      </p:sp>
      <p:sp>
        <p:nvSpPr>
          <p:cNvPr id="5" name="Ribbon: Curved and Tilted Up 4">
            <a:extLst>
              <a:ext uri="{FF2B5EF4-FFF2-40B4-BE49-F238E27FC236}">
                <a16:creationId xmlns:a16="http://schemas.microsoft.com/office/drawing/2014/main" id="{31BFD077-F71F-BB8A-518E-C582EF214BEB}"/>
              </a:ext>
            </a:extLst>
          </p:cNvPr>
          <p:cNvSpPr/>
          <p:nvPr/>
        </p:nvSpPr>
        <p:spPr>
          <a:xfrm rot="20580000">
            <a:off x="8973859" y="894667"/>
            <a:ext cx="2224656" cy="1310496"/>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Yes</a:t>
            </a:r>
          </a:p>
        </p:txBody>
      </p:sp>
      <p:sp>
        <p:nvSpPr>
          <p:cNvPr id="11" name="Rectangle: Rounded Corners 10">
            <a:extLst>
              <a:ext uri="{FF2B5EF4-FFF2-40B4-BE49-F238E27FC236}">
                <a16:creationId xmlns:a16="http://schemas.microsoft.com/office/drawing/2014/main" id="{D06A1B32-DEFF-0757-C1C1-E189142B06E9}"/>
              </a:ext>
            </a:extLst>
          </p:cNvPr>
          <p:cNvSpPr/>
          <p:nvPr/>
        </p:nvSpPr>
        <p:spPr>
          <a:xfrm>
            <a:off x="2148348" y="3352799"/>
            <a:ext cx="2740739" cy="90948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68 formats</a:t>
            </a:r>
          </a:p>
        </p:txBody>
      </p:sp>
      <p:sp>
        <p:nvSpPr>
          <p:cNvPr id="12" name="Rectangle: Rounded Corners 11">
            <a:extLst>
              <a:ext uri="{FF2B5EF4-FFF2-40B4-BE49-F238E27FC236}">
                <a16:creationId xmlns:a16="http://schemas.microsoft.com/office/drawing/2014/main" id="{2A0FE231-953F-05BD-3577-D811DB08A6F0}"/>
              </a:ext>
            </a:extLst>
          </p:cNvPr>
          <p:cNvSpPr/>
          <p:nvPr/>
        </p:nvSpPr>
        <p:spPr>
          <a:xfrm>
            <a:off x="7472145" y="3367175"/>
            <a:ext cx="2740739" cy="90948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t>66 formats</a:t>
            </a:r>
          </a:p>
        </p:txBody>
      </p:sp>
      <p:sp>
        <p:nvSpPr>
          <p:cNvPr id="13" name="Rectangle: Rounded Corners 12">
            <a:extLst>
              <a:ext uri="{FF2B5EF4-FFF2-40B4-BE49-F238E27FC236}">
                <a16:creationId xmlns:a16="http://schemas.microsoft.com/office/drawing/2014/main" id="{7B99A4A5-4F69-FA77-518E-6874DCA36A4A}"/>
              </a:ext>
            </a:extLst>
          </p:cNvPr>
          <p:cNvSpPr/>
          <p:nvPr/>
        </p:nvSpPr>
        <p:spPr>
          <a:xfrm>
            <a:off x="2148347" y="4778475"/>
            <a:ext cx="2740739" cy="90948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t>578 format ids</a:t>
            </a:r>
          </a:p>
        </p:txBody>
      </p:sp>
      <p:sp>
        <p:nvSpPr>
          <p:cNvPr id="14" name="Rectangle: Rounded Corners 13">
            <a:extLst>
              <a:ext uri="{FF2B5EF4-FFF2-40B4-BE49-F238E27FC236}">
                <a16:creationId xmlns:a16="http://schemas.microsoft.com/office/drawing/2014/main" id="{59284B06-3BDF-2A70-265C-E1046AE25BA3}"/>
              </a:ext>
            </a:extLst>
          </p:cNvPr>
          <p:cNvSpPr/>
          <p:nvPr/>
        </p:nvSpPr>
        <p:spPr>
          <a:xfrm>
            <a:off x="7472143" y="4778474"/>
            <a:ext cx="2740739" cy="90948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t>248 format ids</a:t>
            </a:r>
          </a:p>
        </p:txBody>
      </p:sp>
      <p:sp>
        <p:nvSpPr>
          <p:cNvPr id="15" name="Arrow: Right 14">
            <a:extLst>
              <a:ext uri="{FF2B5EF4-FFF2-40B4-BE49-F238E27FC236}">
                <a16:creationId xmlns:a16="http://schemas.microsoft.com/office/drawing/2014/main" id="{B3990AF5-D1A7-6EE1-BD65-60407BF9ABC1}"/>
              </a:ext>
            </a:extLst>
          </p:cNvPr>
          <p:cNvSpPr/>
          <p:nvPr/>
        </p:nvSpPr>
        <p:spPr>
          <a:xfrm>
            <a:off x="5503865" y="3440173"/>
            <a:ext cx="1425676" cy="73741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69901096-ECAE-420E-19D5-F7AE2FC64400}"/>
              </a:ext>
            </a:extLst>
          </p:cNvPr>
          <p:cNvSpPr/>
          <p:nvPr/>
        </p:nvSpPr>
        <p:spPr>
          <a:xfrm>
            <a:off x="5503864" y="4865850"/>
            <a:ext cx="1425676" cy="737418"/>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745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E0FB-59C4-4ABD-B8BE-9C1D62BD60BB}"/>
              </a:ext>
            </a:extLst>
          </p:cNvPr>
          <p:cNvSpPr>
            <a:spLocks noGrp="1"/>
          </p:cNvSpPr>
          <p:nvPr>
            <p:ph type="title"/>
          </p:nvPr>
        </p:nvSpPr>
        <p:spPr/>
        <p:txBody>
          <a:bodyPr>
            <a:normAutofit/>
          </a:bodyPr>
          <a:lstStyle/>
          <a:p>
            <a:r>
              <a:rPr lang="en-US" sz="4400"/>
              <a:t>Should we Keep Using the LOC Recommended Formats Statement?</a:t>
            </a:r>
          </a:p>
        </p:txBody>
      </p:sp>
      <p:sp>
        <p:nvSpPr>
          <p:cNvPr id="4" name="Slide Number Placeholder 3">
            <a:extLst>
              <a:ext uri="{FF2B5EF4-FFF2-40B4-BE49-F238E27FC236}">
                <a16:creationId xmlns:a16="http://schemas.microsoft.com/office/drawing/2014/main" id="{78039DDA-AFC6-429F-9390-EA72E972590C}"/>
              </a:ext>
            </a:extLst>
          </p:cNvPr>
          <p:cNvSpPr>
            <a:spLocks noGrp="1"/>
          </p:cNvSpPr>
          <p:nvPr>
            <p:ph type="sldNum" sz="quarter" idx="12"/>
          </p:nvPr>
        </p:nvSpPr>
        <p:spPr/>
        <p:txBody>
          <a:bodyPr/>
          <a:lstStyle/>
          <a:p>
            <a:fld id="{CE2919DE-2D43-4A66-BAB4-E73DD29546D8}" type="slidenum">
              <a:rPr lang="en-US" smtClean="0"/>
              <a:t>33</a:t>
            </a:fld>
            <a:endParaRPr lang="en-US"/>
          </a:p>
        </p:txBody>
      </p:sp>
      <p:graphicFrame>
        <p:nvGraphicFramePr>
          <p:cNvPr id="3" name="Diagram 4">
            <a:extLst>
              <a:ext uri="{FF2B5EF4-FFF2-40B4-BE49-F238E27FC236}">
                <a16:creationId xmlns:a16="http://schemas.microsoft.com/office/drawing/2014/main" id="{AF82361E-AE8D-14FF-3E7E-FCF60BF46628}"/>
              </a:ext>
            </a:extLst>
          </p:cNvPr>
          <p:cNvGraphicFramePr/>
          <p:nvPr>
            <p:extLst>
              <p:ext uri="{D42A27DB-BD31-4B8C-83A1-F6EECF244321}">
                <p14:modId xmlns:p14="http://schemas.microsoft.com/office/powerpoint/2010/main" val="2707789775"/>
              </p:ext>
            </p:extLst>
          </p:nvPr>
        </p:nvGraphicFramePr>
        <p:xfrm>
          <a:off x="721025" y="1713781"/>
          <a:ext cx="49784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9" name="TextBox 118">
            <a:extLst>
              <a:ext uri="{FF2B5EF4-FFF2-40B4-BE49-F238E27FC236}">
                <a16:creationId xmlns:a16="http://schemas.microsoft.com/office/drawing/2014/main" id="{2B3CEB16-3637-137D-133D-A2370079650F}"/>
              </a:ext>
            </a:extLst>
          </p:cNvPr>
          <p:cNvSpPr txBox="1"/>
          <p:nvPr/>
        </p:nvSpPr>
        <p:spPr>
          <a:xfrm>
            <a:off x="2827368" y="3194469"/>
            <a:ext cx="10033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rgbClr val="000000"/>
                </a:solidFill>
              </a:rPr>
              <a:t>48</a:t>
            </a:r>
          </a:p>
        </p:txBody>
      </p:sp>
      <p:sp>
        <p:nvSpPr>
          <p:cNvPr id="120" name="TextBox 119">
            <a:extLst>
              <a:ext uri="{FF2B5EF4-FFF2-40B4-BE49-F238E27FC236}">
                <a16:creationId xmlns:a16="http://schemas.microsoft.com/office/drawing/2014/main" id="{4FA39F5F-EB5F-0E4A-CCB9-56FB9652F2D2}"/>
              </a:ext>
            </a:extLst>
          </p:cNvPr>
          <p:cNvSpPr txBox="1"/>
          <p:nvPr/>
        </p:nvSpPr>
        <p:spPr>
          <a:xfrm>
            <a:off x="2027807" y="516518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Neither </a:t>
            </a:r>
            <a:r>
              <a:rPr lang="en-US" sz="2800"/>
              <a:t>Source</a:t>
            </a:r>
            <a:r>
              <a:rPr lang="en-US" sz="2400"/>
              <a:t>: 7</a:t>
            </a:r>
          </a:p>
        </p:txBody>
      </p:sp>
      <p:pic>
        <p:nvPicPr>
          <p:cNvPr id="121" name="Picture 121" descr="Chart, bar chart&#10;&#10;Description automatically generated">
            <a:extLst>
              <a:ext uri="{FF2B5EF4-FFF2-40B4-BE49-F238E27FC236}">
                <a16:creationId xmlns:a16="http://schemas.microsoft.com/office/drawing/2014/main" id="{F86FF9B4-4069-DF96-4B40-6316FD90AF24}"/>
              </a:ext>
            </a:extLst>
          </p:cNvPr>
          <p:cNvPicPr>
            <a:picLocks noChangeAspect="1"/>
          </p:cNvPicPr>
          <p:nvPr/>
        </p:nvPicPr>
        <p:blipFill>
          <a:blip r:embed="rId8"/>
          <a:stretch>
            <a:fillRect/>
          </a:stretch>
        </p:blipFill>
        <p:spPr>
          <a:xfrm>
            <a:off x="6014768" y="3027933"/>
            <a:ext cx="4635500" cy="3146602"/>
          </a:xfrm>
          <a:prstGeom prst="rect">
            <a:avLst/>
          </a:prstGeom>
        </p:spPr>
      </p:pic>
      <p:sp>
        <p:nvSpPr>
          <p:cNvPr id="11" name="Octagon 10">
            <a:extLst>
              <a:ext uri="{FF2B5EF4-FFF2-40B4-BE49-F238E27FC236}">
                <a16:creationId xmlns:a16="http://schemas.microsoft.com/office/drawing/2014/main" id="{FFD8435E-F7B3-6567-AAB2-A1FC524195BB}"/>
              </a:ext>
            </a:extLst>
          </p:cNvPr>
          <p:cNvSpPr/>
          <p:nvPr/>
        </p:nvSpPr>
        <p:spPr>
          <a:xfrm>
            <a:off x="10239553" y="455761"/>
            <a:ext cx="1193320" cy="1193319"/>
          </a:xfrm>
          <a:prstGeom prst="octag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No</a:t>
            </a:r>
          </a:p>
        </p:txBody>
      </p:sp>
    </p:spTree>
    <p:extLst>
      <p:ext uri="{BB962C8B-B14F-4D97-AF65-F5344CB8AC3E}">
        <p14:creationId xmlns:p14="http://schemas.microsoft.com/office/powerpoint/2010/main" val="528240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5449-0A69-4D54-BBFC-B5A6CDD8E241}"/>
              </a:ext>
            </a:extLst>
          </p:cNvPr>
          <p:cNvSpPr>
            <a:spLocks noGrp="1"/>
          </p:cNvSpPr>
          <p:nvPr>
            <p:ph type="title"/>
          </p:nvPr>
        </p:nvSpPr>
        <p:spPr>
          <a:xfrm>
            <a:off x="1141413" y="609600"/>
            <a:ext cx="9905998" cy="1186133"/>
          </a:xfrm>
        </p:spPr>
        <p:txBody>
          <a:bodyPr vert="horz" lIns="91440" tIns="45720" rIns="91440" bIns="45720" rtlCol="0" anchor="t">
            <a:normAutofit/>
          </a:bodyPr>
          <a:lstStyle/>
          <a:p>
            <a:r>
              <a:rPr lang="en-US" sz="4400"/>
              <a:t>do we need a Third risk source?</a:t>
            </a:r>
          </a:p>
        </p:txBody>
      </p:sp>
      <p:sp>
        <p:nvSpPr>
          <p:cNvPr id="3" name="Content Placeholder 2">
            <a:extLst>
              <a:ext uri="{FF2B5EF4-FFF2-40B4-BE49-F238E27FC236}">
                <a16:creationId xmlns:a16="http://schemas.microsoft.com/office/drawing/2014/main" id="{46F85955-04B9-47E9-B67A-251E65C41451}"/>
              </a:ext>
            </a:extLst>
          </p:cNvPr>
          <p:cNvSpPr>
            <a:spLocks noGrp="1"/>
          </p:cNvSpPr>
          <p:nvPr>
            <p:ph type="body" idx="1"/>
          </p:nvPr>
        </p:nvSpPr>
        <p:spPr>
          <a:xfrm>
            <a:off x="1270806" y="2243142"/>
            <a:ext cx="3196899" cy="685800"/>
          </a:xfrm>
        </p:spPr>
        <p:txBody>
          <a:bodyPr/>
          <a:lstStyle/>
          <a:p>
            <a:pPr algn="ctr"/>
            <a:r>
              <a:rPr lang="en-US" sz="2800">
                <a:solidFill>
                  <a:srgbClr val="134770"/>
                </a:solidFill>
              </a:rPr>
              <a:t>Error in Disk Copying method</a:t>
            </a:r>
          </a:p>
        </p:txBody>
      </p:sp>
      <p:sp>
        <p:nvSpPr>
          <p:cNvPr id="7" name="Text Placeholder 6">
            <a:extLst>
              <a:ext uri="{FF2B5EF4-FFF2-40B4-BE49-F238E27FC236}">
                <a16:creationId xmlns:a16="http://schemas.microsoft.com/office/drawing/2014/main" id="{BEEA60F7-5731-A342-5DA6-826209992C0F}"/>
              </a:ext>
            </a:extLst>
          </p:cNvPr>
          <p:cNvSpPr>
            <a:spLocks noGrp="1"/>
          </p:cNvSpPr>
          <p:nvPr>
            <p:ph type="body" sz="half" idx="15"/>
          </p:nvPr>
        </p:nvSpPr>
        <p:spPr>
          <a:xfrm>
            <a:off x="1267618" y="2928943"/>
            <a:ext cx="3208735" cy="2430936"/>
          </a:xfrm>
        </p:spPr>
        <p:txBody>
          <a:bodyPr/>
          <a:lstStyle/>
          <a:p>
            <a:pPr marL="342900" indent="-342900">
              <a:buChar char="•"/>
            </a:pPr>
            <a:r>
              <a:rPr lang="en-US" sz="2000"/>
              <a:t>8060 relocatable</a:t>
            </a:r>
            <a:endParaRPr lang="en-US"/>
          </a:p>
          <a:p>
            <a:pPr marL="342900" indent="-342900">
              <a:buChar char="•"/>
            </a:pPr>
            <a:r>
              <a:rPr lang="en-US" sz="2000"/>
              <a:t>ISO 9660 CD-ROM filesystem data</a:t>
            </a:r>
          </a:p>
          <a:p>
            <a:pPr marL="342900" indent="-342900">
              <a:buChar char="•"/>
            </a:pPr>
            <a:r>
              <a:rPr lang="en-US" sz="2000"/>
              <a:t>RSRC</a:t>
            </a:r>
          </a:p>
          <a:p>
            <a:pPr marL="342900" indent="-342900">
              <a:buChar char="•"/>
            </a:pPr>
            <a:r>
              <a:rPr lang="en-US" sz="2000"/>
              <a:t>UDF filesystem data</a:t>
            </a:r>
          </a:p>
        </p:txBody>
      </p:sp>
      <p:sp>
        <p:nvSpPr>
          <p:cNvPr id="5" name="Text Placeholder 4">
            <a:extLst>
              <a:ext uri="{FF2B5EF4-FFF2-40B4-BE49-F238E27FC236}">
                <a16:creationId xmlns:a16="http://schemas.microsoft.com/office/drawing/2014/main" id="{179FC7EF-DA8A-13D2-3209-FD518E6DABC7}"/>
              </a:ext>
            </a:extLst>
          </p:cNvPr>
          <p:cNvSpPr>
            <a:spLocks noGrp="1"/>
          </p:cNvSpPr>
          <p:nvPr>
            <p:ph type="body" sz="quarter" idx="3"/>
          </p:nvPr>
        </p:nvSpPr>
        <p:spPr>
          <a:xfrm>
            <a:off x="4514766" y="2246315"/>
            <a:ext cx="3184385" cy="685800"/>
          </a:xfrm>
        </p:spPr>
        <p:txBody>
          <a:bodyPr/>
          <a:lstStyle/>
          <a:p>
            <a:pPr algn="ctr"/>
            <a:r>
              <a:rPr lang="en-US" sz="2800">
                <a:solidFill>
                  <a:schemeClr val="bg2"/>
                </a:solidFill>
              </a:rPr>
              <a:t>Standardization</a:t>
            </a:r>
            <a:r>
              <a:rPr lang="en-US" sz="2800"/>
              <a:t> </a:t>
            </a:r>
            <a:r>
              <a:rPr lang="en-US" sz="2800">
                <a:solidFill>
                  <a:schemeClr val="bg2"/>
                </a:solidFill>
              </a:rPr>
              <a:t>error</a:t>
            </a:r>
          </a:p>
        </p:txBody>
      </p:sp>
      <p:sp>
        <p:nvSpPr>
          <p:cNvPr id="8" name="Text Placeholder 7">
            <a:extLst>
              <a:ext uri="{FF2B5EF4-FFF2-40B4-BE49-F238E27FC236}">
                <a16:creationId xmlns:a16="http://schemas.microsoft.com/office/drawing/2014/main" id="{1FE91F4D-D9CC-4649-4E9D-2391D11584D3}"/>
              </a:ext>
            </a:extLst>
          </p:cNvPr>
          <p:cNvSpPr>
            <a:spLocks noGrp="1"/>
          </p:cNvSpPr>
          <p:nvPr>
            <p:ph type="body" sz="half" idx="16"/>
          </p:nvPr>
        </p:nvSpPr>
        <p:spPr>
          <a:xfrm>
            <a:off x="4669313" y="2995615"/>
            <a:ext cx="3195830" cy="2430936"/>
          </a:xfrm>
        </p:spPr>
        <p:txBody>
          <a:bodyPr>
            <a:normAutofit/>
          </a:bodyPr>
          <a:lstStyle/>
          <a:p>
            <a:pPr marL="342900" indent="-342900">
              <a:buChar char="•"/>
            </a:pPr>
            <a:r>
              <a:rPr lang="en-US" sz="2000"/>
              <a:t>ISO Media MPEG v. 4</a:t>
            </a:r>
            <a:endParaRPr lang="en-US"/>
          </a:p>
          <a:p>
            <a:pPr marL="342900" indent="-342900">
              <a:buChar char="•"/>
            </a:pPr>
            <a:r>
              <a:rPr lang="en-US" sz="2000"/>
              <a:t>News or mail ASCII</a:t>
            </a:r>
          </a:p>
        </p:txBody>
      </p:sp>
      <p:sp>
        <p:nvSpPr>
          <p:cNvPr id="6" name="Text Placeholder 5">
            <a:extLst>
              <a:ext uri="{FF2B5EF4-FFF2-40B4-BE49-F238E27FC236}">
                <a16:creationId xmlns:a16="http://schemas.microsoft.com/office/drawing/2014/main" id="{37928DCA-9D0B-E721-0C39-0933CBCE538D}"/>
              </a:ext>
            </a:extLst>
          </p:cNvPr>
          <p:cNvSpPr>
            <a:spLocks noGrp="1"/>
          </p:cNvSpPr>
          <p:nvPr>
            <p:ph type="body" sz="quarter" idx="13"/>
          </p:nvPr>
        </p:nvSpPr>
        <p:spPr>
          <a:xfrm>
            <a:off x="7852442" y="2243143"/>
            <a:ext cx="3194968" cy="685800"/>
          </a:xfrm>
        </p:spPr>
        <p:txBody>
          <a:bodyPr/>
          <a:lstStyle/>
          <a:p>
            <a:pPr algn="ctr"/>
            <a:r>
              <a:rPr lang="en-US" sz="2800">
                <a:solidFill>
                  <a:srgbClr val="134770"/>
                </a:solidFill>
              </a:rPr>
              <a:t>Different version in source</a:t>
            </a:r>
          </a:p>
        </p:txBody>
      </p:sp>
      <p:sp>
        <p:nvSpPr>
          <p:cNvPr id="9" name="Text Placeholder 8">
            <a:extLst>
              <a:ext uri="{FF2B5EF4-FFF2-40B4-BE49-F238E27FC236}">
                <a16:creationId xmlns:a16="http://schemas.microsoft.com/office/drawing/2014/main" id="{B5287390-3839-2C4B-C80A-2F096C50821B}"/>
              </a:ext>
            </a:extLst>
          </p:cNvPr>
          <p:cNvSpPr>
            <a:spLocks noGrp="1"/>
          </p:cNvSpPr>
          <p:nvPr>
            <p:ph type="body" sz="half" idx="17"/>
          </p:nvPr>
        </p:nvSpPr>
        <p:spPr>
          <a:xfrm>
            <a:off x="8066665" y="2992442"/>
            <a:ext cx="3194968" cy="2430936"/>
          </a:xfrm>
        </p:spPr>
        <p:txBody>
          <a:bodyPr>
            <a:normAutofit/>
          </a:bodyPr>
          <a:lstStyle/>
          <a:p>
            <a:pPr marL="342900" indent="-342900">
              <a:buChar char="•"/>
            </a:pPr>
            <a:r>
              <a:rPr lang="en-US" sz="2000"/>
              <a:t>MIME Email (different version of EML)</a:t>
            </a:r>
            <a:endParaRPr lang="en-US"/>
          </a:p>
        </p:txBody>
      </p:sp>
      <p:sp>
        <p:nvSpPr>
          <p:cNvPr id="4" name="Slide Number Placeholder 3">
            <a:extLst>
              <a:ext uri="{FF2B5EF4-FFF2-40B4-BE49-F238E27FC236}">
                <a16:creationId xmlns:a16="http://schemas.microsoft.com/office/drawing/2014/main" id="{DF39BD88-4EF1-4A30-BBE7-14B2085C65B6}"/>
              </a:ext>
            </a:extLst>
          </p:cNvPr>
          <p:cNvSpPr>
            <a:spLocks noGrp="1"/>
          </p:cNvSpPr>
          <p:nvPr>
            <p:ph type="sldNum" sz="quarter" idx="12"/>
          </p:nvPr>
        </p:nvSpPr>
        <p:spPr/>
        <p:txBody>
          <a:bodyPr/>
          <a:lstStyle/>
          <a:p>
            <a:fld id="{CE2919DE-2D43-4A66-BAB4-E73DD29546D8}" type="slidenum">
              <a:rPr lang="en-US" smtClean="0"/>
              <a:t>34</a:t>
            </a:fld>
            <a:endParaRPr lang="en-US"/>
          </a:p>
        </p:txBody>
      </p:sp>
      <p:sp>
        <p:nvSpPr>
          <p:cNvPr id="11" name="Octagon 10">
            <a:extLst>
              <a:ext uri="{FF2B5EF4-FFF2-40B4-BE49-F238E27FC236}">
                <a16:creationId xmlns:a16="http://schemas.microsoft.com/office/drawing/2014/main" id="{6F7B1999-2791-8430-9548-AAE9512D99C5}"/>
              </a:ext>
            </a:extLst>
          </p:cNvPr>
          <p:cNvSpPr/>
          <p:nvPr/>
        </p:nvSpPr>
        <p:spPr>
          <a:xfrm>
            <a:off x="10015027" y="441384"/>
            <a:ext cx="1193320" cy="1193319"/>
          </a:xfrm>
          <a:prstGeom prst="octag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No</a:t>
            </a:r>
          </a:p>
        </p:txBody>
      </p:sp>
    </p:spTree>
    <p:extLst>
      <p:ext uri="{BB962C8B-B14F-4D97-AF65-F5344CB8AC3E}">
        <p14:creationId xmlns:p14="http://schemas.microsoft.com/office/powerpoint/2010/main" val="2526896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0"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2" name="Title 1">
            <a:extLst>
              <a:ext uri="{FF2B5EF4-FFF2-40B4-BE49-F238E27FC236}">
                <a16:creationId xmlns:a16="http://schemas.microsoft.com/office/drawing/2014/main" id="{A4D33568-CBB9-4C16-B8C5-8F0C93C0DAED}"/>
              </a:ext>
            </a:extLst>
          </p:cNvPr>
          <p:cNvSpPr>
            <a:spLocks noGrp="1"/>
          </p:cNvSpPr>
          <p:nvPr>
            <p:ph type="title"/>
          </p:nvPr>
        </p:nvSpPr>
        <p:spPr>
          <a:xfrm>
            <a:off x="1217613" y="834418"/>
            <a:ext cx="4578138" cy="1478570"/>
          </a:xfrm>
        </p:spPr>
        <p:txBody>
          <a:bodyPr vert="horz" lIns="91440" tIns="45720" rIns="91440" bIns="45720" rtlCol="0" anchor="ctr">
            <a:noAutofit/>
          </a:bodyPr>
          <a:lstStyle/>
          <a:p>
            <a:r>
              <a:rPr lang="en-US" sz="4400"/>
              <a:t>Are the less common formats in the </a:t>
            </a:r>
            <a:br>
              <a:rPr lang="en-US" sz="4400"/>
            </a:br>
            <a:r>
              <a:rPr lang="en-US" sz="4400"/>
              <a:t>risk sources?</a:t>
            </a:r>
          </a:p>
        </p:txBody>
      </p:sp>
      <p:sp>
        <p:nvSpPr>
          <p:cNvPr id="5" name="TextBox 4">
            <a:extLst>
              <a:ext uri="{FF2B5EF4-FFF2-40B4-BE49-F238E27FC236}">
                <a16:creationId xmlns:a16="http://schemas.microsoft.com/office/drawing/2014/main" id="{C70F968F-2FDD-0FCF-4AAB-057E9BC81687}"/>
              </a:ext>
            </a:extLst>
          </p:cNvPr>
          <p:cNvSpPr txBox="1"/>
          <p:nvPr/>
        </p:nvSpPr>
        <p:spPr>
          <a:xfrm>
            <a:off x="1015850" y="5142930"/>
            <a:ext cx="4459287" cy="124772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r" defTabSz="914400">
              <a:lnSpc>
                <a:spcPct val="120000"/>
              </a:lnSpc>
              <a:spcAft>
                <a:spcPts val="600"/>
              </a:spcAft>
              <a:buSzPct val="125000"/>
            </a:pPr>
            <a:r>
              <a:rPr lang="en-US" sz="2400"/>
              <a:t>Blue: In Source</a:t>
            </a:r>
            <a:endParaRPr lang="en-US"/>
          </a:p>
          <a:p>
            <a:pPr algn="r" defTabSz="914400">
              <a:lnSpc>
                <a:spcPct val="120000"/>
              </a:lnSpc>
              <a:spcAft>
                <a:spcPts val="600"/>
              </a:spcAft>
              <a:buSzPct val="125000"/>
            </a:pPr>
            <a:r>
              <a:rPr lang="en-US" sz="2400"/>
              <a:t>Gray: Not in Source</a:t>
            </a:r>
          </a:p>
        </p:txBody>
      </p:sp>
      <p:pic>
        <p:nvPicPr>
          <p:cNvPr id="7" name="Picture 8" descr="Pie charts showing the percentage of formats covered by NARA and LOC if they have 500+ files or are from the expanded limits. For the expanded limits, 78% are in NARA and 68% are in LOC.">
            <a:extLst>
              <a:ext uri="{FF2B5EF4-FFF2-40B4-BE49-F238E27FC236}">
                <a16:creationId xmlns:a16="http://schemas.microsoft.com/office/drawing/2014/main" id="{B18ADB87-99A1-498F-4A5D-260B8C0E7985}"/>
              </a:ext>
            </a:extLst>
          </p:cNvPr>
          <p:cNvPicPr>
            <a:picLocks noChangeAspect="1"/>
          </p:cNvPicPr>
          <p:nvPr/>
        </p:nvPicPr>
        <p:blipFill>
          <a:blip r:embed="rId5"/>
          <a:stretch>
            <a:fillRect/>
          </a:stretch>
        </p:blipFill>
        <p:spPr>
          <a:xfrm>
            <a:off x="5867400" y="269286"/>
            <a:ext cx="5926179" cy="59261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62" name="Group 61">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3"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64"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5"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6"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7"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8"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9"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0"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1"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2"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3"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4"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5"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6"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7"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8"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9"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80"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1"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2"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3"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4"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5"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6"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7"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8"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9"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sp>
        <p:nvSpPr>
          <p:cNvPr id="4" name="Slide Number Placeholder 3">
            <a:extLst>
              <a:ext uri="{FF2B5EF4-FFF2-40B4-BE49-F238E27FC236}">
                <a16:creationId xmlns:a16="http://schemas.microsoft.com/office/drawing/2014/main" id="{97E8A8EB-7449-4639-AE31-201F50B318E8}"/>
              </a:ext>
            </a:extLst>
          </p:cNvPr>
          <p:cNvSpPr>
            <a:spLocks noGrp="1"/>
          </p:cNvSpPr>
          <p:nvPr>
            <p:ph type="sldNum" sz="quarter" idx="12"/>
          </p:nvPr>
        </p:nvSpPr>
        <p:spPr>
          <a:xfrm>
            <a:off x="10276321" y="6340472"/>
            <a:ext cx="771089" cy="365125"/>
          </a:xfrm>
        </p:spPr>
        <p:txBody>
          <a:bodyPr vert="horz" lIns="91440" tIns="45720" rIns="91440" bIns="45720" rtlCol="0" anchor="ctr">
            <a:normAutofit/>
          </a:bodyPr>
          <a:lstStyle/>
          <a:p>
            <a:pPr defTabSz="914400">
              <a:spcAft>
                <a:spcPts val="600"/>
              </a:spcAft>
            </a:pPr>
            <a:fld id="{CE2919DE-2D43-4A66-BAB4-E73DD29546D8}" type="slidenum">
              <a:rPr lang="en-US" smtClean="0"/>
              <a:pPr defTabSz="914400">
                <a:spcAft>
                  <a:spcPts val="600"/>
                </a:spcAft>
              </a:pPr>
              <a:t>35</a:t>
            </a:fld>
            <a:endParaRPr lang="en-US"/>
          </a:p>
        </p:txBody>
      </p:sp>
      <p:sp>
        <p:nvSpPr>
          <p:cNvPr id="3" name="Ribbon: Curved and Tilted Up 2">
            <a:extLst>
              <a:ext uri="{FF2B5EF4-FFF2-40B4-BE49-F238E27FC236}">
                <a16:creationId xmlns:a16="http://schemas.microsoft.com/office/drawing/2014/main" id="{CAA58876-4F67-C81A-B608-DD173F318FD6}"/>
              </a:ext>
            </a:extLst>
          </p:cNvPr>
          <p:cNvSpPr/>
          <p:nvPr/>
        </p:nvSpPr>
        <p:spPr>
          <a:xfrm rot="20580000">
            <a:off x="3199554" y="2898819"/>
            <a:ext cx="2933700" cy="11811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Mostly</a:t>
            </a:r>
          </a:p>
        </p:txBody>
      </p:sp>
    </p:spTree>
    <p:extLst>
      <p:ext uri="{BB962C8B-B14F-4D97-AF65-F5344CB8AC3E}">
        <p14:creationId xmlns:p14="http://schemas.microsoft.com/office/powerpoint/2010/main" val="4061883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3568-CBB9-4C16-B8C5-8F0C93C0DAED}"/>
              </a:ext>
            </a:extLst>
          </p:cNvPr>
          <p:cNvSpPr>
            <a:spLocks noGrp="1"/>
          </p:cNvSpPr>
          <p:nvPr>
            <p:ph type="title"/>
          </p:nvPr>
        </p:nvSpPr>
        <p:spPr>
          <a:xfrm>
            <a:off x="1141413" y="618518"/>
            <a:ext cx="10926092" cy="1478570"/>
          </a:xfrm>
        </p:spPr>
        <p:txBody>
          <a:bodyPr vert="horz" lIns="91440" tIns="45720" rIns="91440" bIns="45720" rtlCol="0" anchor="t">
            <a:normAutofit/>
          </a:bodyPr>
          <a:lstStyle/>
          <a:p>
            <a:r>
              <a:rPr lang="en-US" sz="4400"/>
              <a:t>Are the less common formats</a:t>
            </a:r>
            <a:br>
              <a:rPr lang="en-US" sz="4400"/>
            </a:br>
            <a:r>
              <a:rPr lang="en-US" sz="4400"/>
              <a:t>more likely to be at risk?</a:t>
            </a:r>
          </a:p>
        </p:txBody>
      </p:sp>
      <p:sp>
        <p:nvSpPr>
          <p:cNvPr id="4" name="Slide Number Placeholder 3">
            <a:extLst>
              <a:ext uri="{FF2B5EF4-FFF2-40B4-BE49-F238E27FC236}">
                <a16:creationId xmlns:a16="http://schemas.microsoft.com/office/drawing/2014/main" id="{97E8A8EB-7449-4639-AE31-201F50B318E8}"/>
              </a:ext>
            </a:extLst>
          </p:cNvPr>
          <p:cNvSpPr>
            <a:spLocks noGrp="1"/>
          </p:cNvSpPr>
          <p:nvPr>
            <p:ph type="sldNum" sz="quarter" idx="12"/>
          </p:nvPr>
        </p:nvSpPr>
        <p:spPr/>
        <p:txBody>
          <a:bodyPr/>
          <a:lstStyle/>
          <a:p>
            <a:fld id="{CE2919DE-2D43-4A66-BAB4-E73DD29546D8}" type="slidenum">
              <a:rPr lang="en-US" smtClean="0"/>
              <a:t>36</a:t>
            </a:fld>
            <a:endParaRPr lang="en-US"/>
          </a:p>
        </p:txBody>
      </p:sp>
      <p:pic>
        <p:nvPicPr>
          <p:cNvPr id="3" name="Picture 4" descr="Bar graph of format risk from Library of Congress split by the reason the format was included in the analysis. Shows the majority of preferred and acceptable formats have 500+ files and the majority of not recommended formats were from expanding the limits of what to include.">
            <a:extLst>
              <a:ext uri="{FF2B5EF4-FFF2-40B4-BE49-F238E27FC236}">
                <a16:creationId xmlns:a16="http://schemas.microsoft.com/office/drawing/2014/main" id="{F099150B-D09D-C464-20BD-3F711D244B4C}"/>
              </a:ext>
            </a:extLst>
          </p:cNvPr>
          <p:cNvPicPr>
            <a:picLocks noChangeAspect="1"/>
          </p:cNvPicPr>
          <p:nvPr/>
        </p:nvPicPr>
        <p:blipFill>
          <a:blip r:embed="rId3"/>
          <a:stretch>
            <a:fillRect/>
          </a:stretch>
        </p:blipFill>
        <p:spPr>
          <a:xfrm>
            <a:off x="248489" y="2150551"/>
            <a:ext cx="5762445" cy="3651013"/>
          </a:xfrm>
          <a:prstGeom prst="rect">
            <a:avLst/>
          </a:prstGeom>
        </p:spPr>
      </p:pic>
      <p:pic>
        <p:nvPicPr>
          <p:cNvPr id="5" name="Picture 6" descr="Bar graph of format risk from NARA split by the reason the format was included in the analysis. Shows a slight majority of low and high risk formats have 500+ files and a majority of moderate risk formats were from expanding the limits of what to include.">
            <a:extLst>
              <a:ext uri="{FF2B5EF4-FFF2-40B4-BE49-F238E27FC236}">
                <a16:creationId xmlns:a16="http://schemas.microsoft.com/office/drawing/2014/main" id="{5BCB2DE1-8F24-F33B-E5AC-98746460FBDB}"/>
              </a:ext>
            </a:extLst>
          </p:cNvPr>
          <p:cNvPicPr>
            <a:picLocks noChangeAspect="1"/>
          </p:cNvPicPr>
          <p:nvPr/>
        </p:nvPicPr>
        <p:blipFill>
          <a:blip r:embed="rId4"/>
          <a:stretch>
            <a:fillRect/>
          </a:stretch>
        </p:blipFill>
        <p:spPr>
          <a:xfrm>
            <a:off x="6205268" y="2144793"/>
            <a:ext cx="5776822" cy="3646714"/>
          </a:xfrm>
          <a:prstGeom prst="rect">
            <a:avLst/>
          </a:prstGeom>
        </p:spPr>
      </p:pic>
      <p:sp>
        <p:nvSpPr>
          <p:cNvPr id="9" name="Ribbon: Curved and Tilted Up 8">
            <a:extLst>
              <a:ext uri="{FF2B5EF4-FFF2-40B4-BE49-F238E27FC236}">
                <a16:creationId xmlns:a16="http://schemas.microsoft.com/office/drawing/2014/main" id="{AA19D1C4-076E-3B87-E7E0-B13DB91896CD}"/>
              </a:ext>
            </a:extLst>
          </p:cNvPr>
          <p:cNvSpPr/>
          <p:nvPr/>
        </p:nvSpPr>
        <p:spPr>
          <a:xfrm rot="20580000">
            <a:off x="8895815" y="717999"/>
            <a:ext cx="3063096" cy="1181100"/>
          </a:xfrm>
          <a:prstGeom prst="ellipse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Maybe</a:t>
            </a:r>
          </a:p>
        </p:txBody>
      </p:sp>
    </p:spTree>
    <p:extLst>
      <p:ext uri="{BB962C8B-B14F-4D97-AF65-F5344CB8AC3E}">
        <p14:creationId xmlns:p14="http://schemas.microsoft.com/office/powerpoint/2010/main" val="80994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3568-CBB9-4C16-B8C5-8F0C93C0DAED}"/>
              </a:ext>
            </a:extLst>
          </p:cNvPr>
          <p:cNvSpPr>
            <a:spLocks noGrp="1"/>
          </p:cNvSpPr>
          <p:nvPr>
            <p:ph type="title"/>
          </p:nvPr>
        </p:nvSpPr>
        <p:spPr/>
        <p:txBody>
          <a:bodyPr vert="horz" lIns="91440" tIns="45720" rIns="91440" bIns="45720" rtlCol="0" anchor="t">
            <a:normAutofit/>
          </a:bodyPr>
          <a:lstStyle/>
          <a:p>
            <a:r>
              <a:rPr lang="en-US" sz="4400"/>
              <a:t>How to expand risk analysis limit?</a:t>
            </a:r>
          </a:p>
        </p:txBody>
      </p:sp>
      <p:sp>
        <p:nvSpPr>
          <p:cNvPr id="4" name="Slide Number Placeholder 3">
            <a:extLst>
              <a:ext uri="{FF2B5EF4-FFF2-40B4-BE49-F238E27FC236}">
                <a16:creationId xmlns:a16="http://schemas.microsoft.com/office/drawing/2014/main" id="{97E8A8EB-7449-4639-AE31-201F50B318E8}"/>
              </a:ext>
            </a:extLst>
          </p:cNvPr>
          <p:cNvSpPr>
            <a:spLocks noGrp="1"/>
          </p:cNvSpPr>
          <p:nvPr>
            <p:ph type="sldNum" sz="quarter" idx="12"/>
          </p:nvPr>
        </p:nvSpPr>
        <p:spPr/>
        <p:txBody>
          <a:bodyPr/>
          <a:lstStyle/>
          <a:p>
            <a:fld id="{CE2919DE-2D43-4A66-BAB4-E73DD29546D8}" type="slidenum">
              <a:rPr lang="en-US" smtClean="0"/>
              <a:t>37</a:t>
            </a:fld>
            <a:endParaRPr lang="en-US"/>
          </a:p>
        </p:txBody>
      </p:sp>
      <p:graphicFrame>
        <p:nvGraphicFramePr>
          <p:cNvPr id="14" name="Diagram 14" descr="21 formats were added by lowering the file count, 30 formats were added by adding a limit based on size, and 9 formats were added by both of the changes. Shows there is a small amount of overlap." title="Limit Overlap Venn Diagram">
            <a:extLst>
              <a:ext uri="{FF2B5EF4-FFF2-40B4-BE49-F238E27FC236}">
                <a16:creationId xmlns:a16="http://schemas.microsoft.com/office/drawing/2014/main" id="{290835E1-C95E-C0A8-4B02-5DE7A27C3C3C}"/>
              </a:ext>
            </a:extLst>
          </p:cNvPr>
          <p:cNvGraphicFramePr>
            <a:graphicFrameLocks noGrp="1"/>
          </p:cNvGraphicFramePr>
          <p:nvPr>
            <p:ph idx="1"/>
            <p:extLst>
              <p:ext uri="{D42A27DB-BD31-4B8C-83A1-F6EECF244321}">
                <p14:modId xmlns:p14="http://schemas.microsoft.com/office/powerpoint/2010/main" val="3689885133"/>
              </p:ext>
            </p:extLst>
          </p:nvPr>
        </p:nvGraphicFramePr>
        <p:xfrm>
          <a:off x="666713" y="1955000"/>
          <a:ext cx="10433252" cy="4033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4" name="TextBox 163">
            <a:extLst>
              <a:ext uri="{FF2B5EF4-FFF2-40B4-BE49-F238E27FC236}">
                <a16:creationId xmlns:a16="http://schemas.microsoft.com/office/drawing/2014/main" id="{D0FA84BA-B869-BCB1-291E-8B881A9E10B3}"/>
              </a:ext>
            </a:extLst>
          </p:cNvPr>
          <p:cNvSpPr txBox="1"/>
          <p:nvPr/>
        </p:nvSpPr>
        <p:spPr>
          <a:xfrm>
            <a:off x="3121755" y="5028762"/>
            <a:ext cx="25744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rgbClr val="B258D3"/>
                </a:solidFill>
              </a:rPr>
              <a:t>21formats</a:t>
            </a:r>
          </a:p>
        </p:txBody>
      </p:sp>
      <p:sp>
        <p:nvSpPr>
          <p:cNvPr id="165" name="TextBox 164">
            <a:extLst>
              <a:ext uri="{FF2B5EF4-FFF2-40B4-BE49-F238E27FC236}">
                <a16:creationId xmlns:a16="http://schemas.microsoft.com/office/drawing/2014/main" id="{0F3657E4-3AC8-6D65-B3A8-91AE65E3D70B}"/>
              </a:ext>
            </a:extLst>
          </p:cNvPr>
          <p:cNvSpPr txBox="1"/>
          <p:nvPr/>
        </p:nvSpPr>
        <p:spPr>
          <a:xfrm>
            <a:off x="6370079" y="5029861"/>
            <a:ext cx="24924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B258D3"/>
                </a:solidFill>
              </a:rPr>
              <a:t>7 </a:t>
            </a:r>
            <a:r>
              <a:rPr lang="en-US" sz="4000">
                <a:solidFill>
                  <a:srgbClr val="B258D3"/>
                </a:solidFill>
              </a:rPr>
              <a:t>formats</a:t>
            </a:r>
          </a:p>
        </p:txBody>
      </p:sp>
      <p:sp>
        <p:nvSpPr>
          <p:cNvPr id="166" name="TextBox 165">
            <a:extLst>
              <a:ext uri="{FF2B5EF4-FFF2-40B4-BE49-F238E27FC236}">
                <a16:creationId xmlns:a16="http://schemas.microsoft.com/office/drawing/2014/main" id="{29727DC6-A3F8-F457-487A-1C782137AB58}"/>
              </a:ext>
            </a:extLst>
          </p:cNvPr>
          <p:cNvSpPr txBox="1"/>
          <p:nvPr/>
        </p:nvSpPr>
        <p:spPr>
          <a:xfrm>
            <a:off x="5565971" y="3621062"/>
            <a:ext cx="94330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rgbClr val="B258D3"/>
                </a:solidFill>
              </a:rPr>
              <a:t>9</a:t>
            </a:r>
          </a:p>
        </p:txBody>
      </p:sp>
      <p:sp>
        <p:nvSpPr>
          <p:cNvPr id="7" name="Star: 32 Points 6">
            <a:extLst>
              <a:ext uri="{FF2B5EF4-FFF2-40B4-BE49-F238E27FC236}">
                <a16:creationId xmlns:a16="http://schemas.microsoft.com/office/drawing/2014/main" id="{2E7A0D0D-BF0B-AA99-E0F4-9D0C9AB20403}"/>
              </a:ext>
            </a:extLst>
          </p:cNvPr>
          <p:cNvSpPr/>
          <p:nvPr/>
        </p:nvSpPr>
        <p:spPr>
          <a:xfrm>
            <a:off x="10038272" y="1045233"/>
            <a:ext cx="2027206" cy="1811546"/>
          </a:xfrm>
          <a:prstGeom prst="star3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a:t>Files</a:t>
            </a:r>
          </a:p>
        </p:txBody>
      </p:sp>
    </p:spTree>
    <p:extLst>
      <p:ext uri="{BB962C8B-B14F-4D97-AF65-F5344CB8AC3E}">
        <p14:creationId xmlns:p14="http://schemas.microsoft.com/office/powerpoint/2010/main" val="445797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sp useBgFill="1">
        <p:nvSpPr>
          <p:cNvPr id="65" name="Rectangle 64">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8"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9"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2"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7"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9"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23"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E3FF7F-8C3D-4F46-9562-1DA9BF2EAC61}"/>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5600"/>
              <a:t>wrap up</a:t>
            </a:r>
          </a:p>
        </p:txBody>
      </p:sp>
      <p:cxnSp>
        <p:nvCxnSpPr>
          <p:cNvPr id="125" name="Straight Connector 124">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3" name="Picture 3" descr="A picture containing mammal, black, outdoor, giant panda&#10;&#10;Description automatically generated">
            <a:extLst>
              <a:ext uri="{FF2B5EF4-FFF2-40B4-BE49-F238E27FC236}">
                <a16:creationId xmlns:a16="http://schemas.microsoft.com/office/drawing/2014/main" id="{80A01F7C-A7C4-53EA-2079-6A033ADC97B6}"/>
              </a:ext>
            </a:extLst>
          </p:cNvPr>
          <p:cNvPicPr>
            <a:picLocks noChangeAspect="1"/>
          </p:cNvPicPr>
          <p:nvPr/>
        </p:nvPicPr>
        <p:blipFill>
          <a:blip r:embed="rId4"/>
          <a:stretch>
            <a:fillRect/>
          </a:stretch>
        </p:blipFill>
        <p:spPr>
          <a:xfrm>
            <a:off x="8059386" y="2165380"/>
            <a:ext cx="3336966" cy="2230359"/>
          </a:xfrm>
          <a:prstGeom prst="rect">
            <a:avLst/>
          </a:prstGeom>
        </p:spPr>
      </p:pic>
      <p:sp>
        <p:nvSpPr>
          <p:cNvPr id="4" name="TextBox 3">
            <a:extLst>
              <a:ext uri="{FF2B5EF4-FFF2-40B4-BE49-F238E27FC236}">
                <a16:creationId xmlns:a16="http://schemas.microsoft.com/office/drawing/2014/main" id="{157477DA-1DBD-884E-FA1D-5A0F53D6FAF3}"/>
              </a:ext>
            </a:extLst>
          </p:cNvPr>
          <p:cNvSpPr txBox="1"/>
          <p:nvPr/>
        </p:nvSpPr>
        <p:spPr>
          <a:xfrm>
            <a:off x="8741506" y="6209784"/>
            <a:ext cx="3792748"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Image by 995645 from </a:t>
            </a:r>
            <a:r>
              <a:rPr lang="en-US" err="1">
                <a:ea typeface="+mn-lt"/>
                <a:cs typeface="+mn-lt"/>
              </a:rPr>
              <a:t>Pixabay</a:t>
            </a:r>
            <a:endParaRPr lang="en-US">
              <a:ea typeface="+mn-lt"/>
              <a:cs typeface="+mn-lt"/>
            </a:endParaRPr>
          </a:p>
        </p:txBody>
      </p:sp>
    </p:spTree>
    <p:extLst>
      <p:ext uri="{BB962C8B-B14F-4D97-AF65-F5344CB8AC3E}">
        <p14:creationId xmlns:p14="http://schemas.microsoft.com/office/powerpoint/2010/main" val="321287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98B2-0BF5-47CF-A2F0-097957822C43}"/>
              </a:ext>
            </a:extLst>
          </p:cNvPr>
          <p:cNvSpPr>
            <a:spLocks noGrp="1"/>
          </p:cNvSpPr>
          <p:nvPr>
            <p:ph type="title"/>
          </p:nvPr>
        </p:nvSpPr>
        <p:spPr/>
        <p:txBody>
          <a:bodyPr>
            <a:normAutofit/>
          </a:bodyPr>
          <a:lstStyle/>
          <a:p>
            <a:r>
              <a:rPr lang="en-US" sz="4400"/>
              <a:t>What’s good?</a:t>
            </a:r>
          </a:p>
        </p:txBody>
      </p:sp>
      <p:sp>
        <p:nvSpPr>
          <p:cNvPr id="3" name="Content Placeholder 2">
            <a:extLst>
              <a:ext uri="{FF2B5EF4-FFF2-40B4-BE49-F238E27FC236}">
                <a16:creationId xmlns:a16="http://schemas.microsoft.com/office/drawing/2014/main" id="{5C3F6872-DD27-4B24-AE40-855382F812C2}"/>
              </a:ext>
            </a:extLst>
          </p:cNvPr>
          <p:cNvSpPr>
            <a:spLocks noGrp="1"/>
          </p:cNvSpPr>
          <p:nvPr>
            <p:ph idx="1"/>
          </p:nvPr>
        </p:nvSpPr>
        <p:spPr>
          <a:xfrm>
            <a:off x="1838836" y="2210741"/>
            <a:ext cx="9905999" cy="3541714"/>
          </a:xfrm>
        </p:spPr>
        <p:txBody>
          <a:bodyPr vert="horz" lIns="91440" tIns="45720" rIns="91440" bIns="45720" rtlCol="0" anchor="t">
            <a:normAutofit/>
          </a:bodyPr>
          <a:lstStyle/>
          <a:p>
            <a:r>
              <a:rPr lang="en-US" sz="2800"/>
              <a:t>Aware of risks</a:t>
            </a:r>
          </a:p>
          <a:p>
            <a:r>
              <a:rPr lang="en-US" sz="2800"/>
              <a:t>Priorities for new processes</a:t>
            </a:r>
          </a:p>
          <a:p>
            <a:r>
              <a:rPr lang="en-US" sz="2800"/>
              <a:t>Process getting faster</a:t>
            </a:r>
          </a:p>
          <a:p>
            <a:r>
              <a:rPr lang="en-US" sz="2800"/>
              <a:t>Repeatable workflow</a:t>
            </a:r>
          </a:p>
        </p:txBody>
      </p:sp>
      <p:sp>
        <p:nvSpPr>
          <p:cNvPr id="4" name="Slide Number Placeholder 3">
            <a:extLst>
              <a:ext uri="{FF2B5EF4-FFF2-40B4-BE49-F238E27FC236}">
                <a16:creationId xmlns:a16="http://schemas.microsoft.com/office/drawing/2014/main" id="{E53C0DDB-F1D4-4130-B67E-7FC2A32E8981}"/>
              </a:ext>
            </a:extLst>
          </p:cNvPr>
          <p:cNvSpPr>
            <a:spLocks noGrp="1"/>
          </p:cNvSpPr>
          <p:nvPr>
            <p:ph type="sldNum" sz="quarter" idx="12"/>
          </p:nvPr>
        </p:nvSpPr>
        <p:spPr/>
        <p:txBody>
          <a:bodyPr/>
          <a:lstStyle/>
          <a:p>
            <a:fld id="{CE2919DE-2D43-4A66-BAB4-E73DD29546D8}" type="slidenum">
              <a:rPr lang="en-US" smtClean="0"/>
              <a:t>39</a:t>
            </a:fld>
            <a:endParaRPr lang="en-US"/>
          </a:p>
        </p:txBody>
      </p:sp>
    </p:spTree>
    <p:extLst>
      <p:ext uri="{BB962C8B-B14F-4D97-AF65-F5344CB8AC3E}">
        <p14:creationId xmlns:p14="http://schemas.microsoft.com/office/powerpoint/2010/main" val="300326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2806-077C-4A9A-B3BD-61AE838C64E0}"/>
              </a:ext>
            </a:extLst>
          </p:cNvPr>
          <p:cNvSpPr>
            <a:spLocks noGrp="1"/>
          </p:cNvSpPr>
          <p:nvPr>
            <p:ph type="title"/>
          </p:nvPr>
        </p:nvSpPr>
        <p:spPr/>
        <p:txBody>
          <a:bodyPr>
            <a:normAutofit/>
          </a:bodyPr>
          <a:lstStyle/>
          <a:p>
            <a:r>
              <a:rPr lang="en-US" sz="4400"/>
              <a:t>Presenter</a:t>
            </a:r>
          </a:p>
        </p:txBody>
      </p:sp>
      <p:sp>
        <p:nvSpPr>
          <p:cNvPr id="3" name="Text Placeholder 2">
            <a:extLst>
              <a:ext uri="{FF2B5EF4-FFF2-40B4-BE49-F238E27FC236}">
                <a16:creationId xmlns:a16="http://schemas.microsoft.com/office/drawing/2014/main" id="{55DE770E-019B-4238-BFD3-3DF515B67EFC}"/>
              </a:ext>
            </a:extLst>
          </p:cNvPr>
          <p:cNvSpPr>
            <a:spLocks noGrp="1"/>
          </p:cNvSpPr>
          <p:nvPr>
            <p:ph type="body" idx="1"/>
          </p:nvPr>
        </p:nvSpPr>
        <p:spPr>
          <a:xfrm>
            <a:off x="1453140" y="2611977"/>
            <a:ext cx="3195240" cy="576262"/>
          </a:xfrm>
        </p:spPr>
        <p:txBody>
          <a:bodyPr/>
          <a:lstStyle/>
          <a:p>
            <a:r>
              <a:rPr lang="en-US" sz="2400"/>
              <a:t>Adriane hanson</a:t>
            </a:r>
          </a:p>
        </p:txBody>
      </p:sp>
      <p:pic>
        <p:nvPicPr>
          <p:cNvPr id="32" name="Picture Placeholder 31" descr="Portrait of presenter, Adriane Hanson">
            <a:extLst>
              <a:ext uri="{FF2B5EF4-FFF2-40B4-BE49-F238E27FC236}">
                <a16:creationId xmlns:a16="http://schemas.microsoft.com/office/drawing/2014/main" id="{95B93FB4-C663-4D05-92F1-EEA9349139CF}"/>
              </a:ext>
            </a:extLst>
          </p:cNvPr>
          <p:cNvPicPr>
            <a:picLocks noGrp="1" noChangeAspect="1"/>
          </p:cNvPicPr>
          <p:nvPr>
            <p:ph type="pic" idx="15"/>
          </p:nvPr>
        </p:nvPicPr>
        <p:blipFill>
          <a:blip r:embed="rId2">
            <a:extLst>
              <a:ext uri="{28A0092B-C50C-407E-A947-70E740481C1C}">
                <a14:useLocalDpi xmlns:a14="http://schemas.microsoft.com/office/drawing/2010/main" val="0"/>
              </a:ext>
            </a:extLst>
          </a:blip>
          <a:srcRect t="1102" b="1102"/>
          <a:stretch>
            <a:fillRect/>
          </a:stretch>
        </p:blipFill>
        <p:spPr>
          <a:xfrm>
            <a:off x="4703114" y="2514531"/>
            <a:ext cx="2776067" cy="2512719"/>
          </a:xfrm>
          <a:prstGeom prst="round2DiagRect">
            <a:avLst>
              <a:gd name="adj1" fmla="val 16667"/>
              <a:gd name="adj2" fmla="val 0"/>
            </a:avLst>
          </a:prstGeom>
        </p:spPr>
      </p:pic>
      <p:sp>
        <p:nvSpPr>
          <p:cNvPr id="5" name="Text Placeholder 4">
            <a:extLst>
              <a:ext uri="{FF2B5EF4-FFF2-40B4-BE49-F238E27FC236}">
                <a16:creationId xmlns:a16="http://schemas.microsoft.com/office/drawing/2014/main" id="{0B7DF1AF-8ABB-4A13-BB6B-542FFD5D8E6B}"/>
              </a:ext>
            </a:extLst>
          </p:cNvPr>
          <p:cNvSpPr>
            <a:spLocks noGrp="1"/>
          </p:cNvSpPr>
          <p:nvPr>
            <p:ph type="body" sz="half" idx="18"/>
          </p:nvPr>
        </p:nvSpPr>
        <p:spPr>
          <a:xfrm>
            <a:off x="1453140" y="3285616"/>
            <a:ext cx="3195240" cy="1727733"/>
          </a:xfrm>
        </p:spPr>
        <p:txBody>
          <a:bodyPr>
            <a:normAutofit/>
          </a:bodyPr>
          <a:lstStyle/>
          <a:p>
            <a:r>
              <a:rPr lang="en-US" sz="1800" dirty="0"/>
              <a:t>Head of Digital Stewardship</a:t>
            </a:r>
          </a:p>
          <a:p>
            <a:r>
              <a:rPr lang="en-US" sz="1800" dirty="0"/>
              <a:t>University of Georgia Libraries</a:t>
            </a:r>
          </a:p>
          <a:p>
            <a:r>
              <a:rPr lang="en-US" sz="1800" dirty="0"/>
              <a:t>ahanson@uga.edu</a:t>
            </a:r>
          </a:p>
        </p:txBody>
      </p:sp>
      <p:sp>
        <p:nvSpPr>
          <p:cNvPr id="12" name="Slide Number Placeholder 11">
            <a:extLst>
              <a:ext uri="{FF2B5EF4-FFF2-40B4-BE49-F238E27FC236}">
                <a16:creationId xmlns:a16="http://schemas.microsoft.com/office/drawing/2014/main" id="{C184B93C-E424-4123-8E59-6C44AA755C11}"/>
              </a:ext>
            </a:extLst>
          </p:cNvPr>
          <p:cNvSpPr>
            <a:spLocks noGrp="1"/>
          </p:cNvSpPr>
          <p:nvPr>
            <p:ph type="sldNum" sz="quarter" idx="12"/>
          </p:nvPr>
        </p:nvSpPr>
        <p:spPr/>
        <p:txBody>
          <a:bodyPr/>
          <a:lstStyle/>
          <a:p>
            <a:fld id="{CE2919DE-2D43-4A66-BAB4-E73DD29546D8}" type="slidenum">
              <a:rPr lang="en-US" smtClean="0"/>
              <a:t>4</a:t>
            </a:fld>
            <a:endParaRPr lang="en-US"/>
          </a:p>
        </p:txBody>
      </p:sp>
    </p:spTree>
    <p:extLst>
      <p:ext uri="{BB962C8B-B14F-4D97-AF65-F5344CB8AC3E}">
        <p14:creationId xmlns:p14="http://schemas.microsoft.com/office/powerpoint/2010/main" val="1666303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49E9-675C-4DFB-9F84-1A1B9F2853AD}"/>
              </a:ext>
            </a:extLst>
          </p:cNvPr>
          <p:cNvSpPr>
            <a:spLocks noGrp="1"/>
          </p:cNvSpPr>
          <p:nvPr>
            <p:ph type="title"/>
          </p:nvPr>
        </p:nvSpPr>
        <p:spPr/>
        <p:txBody>
          <a:bodyPr>
            <a:normAutofit/>
          </a:bodyPr>
          <a:lstStyle/>
          <a:p>
            <a:r>
              <a:rPr lang="en-US" sz="4400"/>
              <a:t>What’s a challenge?</a:t>
            </a:r>
          </a:p>
        </p:txBody>
      </p:sp>
      <p:sp>
        <p:nvSpPr>
          <p:cNvPr id="3" name="Content Placeholder 2">
            <a:extLst>
              <a:ext uri="{FF2B5EF4-FFF2-40B4-BE49-F238E27FC236}">
                <a16:creationId xmlns:a16="http://schemas.microsoft.com/office/drawing/2014/main" id="{508A72BF-160A-4C47-816E-A18DB11BAD4B}"/>
              </a:ext>
            </a:extLst>
          </p:cNvPr>
          <p:cNvSpPr>
            <a:spLocks noGrp="1"/>
          </p:cNvSpPr>
          <p:nvPr>
            <p:ph idx="1"/>
          </p:nvPr>
        </p:nvSpPr>
        <p:spPr>
          <a:xfrm>
            <a:off x="1831525" y="2220732"/>
            <a:ext cx="9905999" cy="3541714"/>
          </a:xfrm>
        </p:spPr>
        <p:txBody>
          <a:bodyPr vert="horz" lIns="91440" tIns="45720" rIns="91440" bIns="45720" rtlCol="0" anchor="t">
            <a:normAutofit/>
          </a:bodyPr>
          <a:lstStyle/>
          <a:p>
            <a:r>
              <a:rPr lang="en-US" sz="2800"/>
              <a:t>Refining process</a:t>
            </a:r>
          </a:p>
          <a:p>
            <a:r>
              <a:rPr lang="en-US" sz="2800"/>
              <a:t>Relying on NARA</a:t>
            </a:r>
          </a:p>
          <a:p>
            <a:r>
              <a:rPr lang="en-US" sz="2800"/>
              <a:t>Identifying infrequent but important</a:t>
            </a:r>
          </a:p>
          <a:p>
            <a:r>
              <a:rPr lang="en-US" sz="2800"/>
              <a:t>Determining preservation actions</a:t>
            </a:r>
          </a:p>
        </p:txBody>
      </p:sp>
      <p:sp>
        <p:nvSpPr>
          <p:cNvPr id="4" name="Slide Number Placeholder 3">
            <a:extLst>
              <a:ext uri="{FF2B5EF4-FFF2-40B4-BE49-F238E27FC236}">
                <a16:creationId xmlns:a16="http://schemas.microsoft.com/office/drawing/2014/main" id="{6BCE1AF1-B782-44CA-B06F-3F7EDE35A3A4}"/>
              </a:ext>
            </a:extLst>
          </p:cNvPr>
          <p:cNvSpPr>
            <a:spLocks noGrp="1"/>
          </p:cNvSpPr>
          <p:nvPr>
            <p:ph type="sldNum" sz="quarter" idx="12"/>
          </p:nvPr>
        </p:nvSpPr>
        <p:spPr/>
        <p:txBody>
          <a:bodyPr/>
          <a:lstStyle/>
          <a:p>
            <a:fld id="{CE2919DE-2D43-4A66-BAB4-E73DD29546D8}" type="slidenum">
              <a:rPr lang="en-US" smtClean="0"/>
              <a:t>40</a:t>
            </a:fld>
            <a:endParaRPr lang="en-US"/>
          </a:p>
        </p:txBody>
      </p:sp>
    </p:spTree>
    <p:extLst>
      <p:ext uri="{BB962C8B-B14F-4D97-AF65-F5344CB8AC3E}">
        <p14:creationId xmlns:p14="http://schemas.microsoft.com/office/powerpoint/2010/main" val="1249216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49E9-675C-4DFB-9F84-1A1B9F2853AD}"/>
              </a:ext>
            </a:extLst>
          </p:cNvPr>
          <p:cNvSpPr>
            <a:spLocks noGrp="1"/>
          </p:cNvSpPr>
          <p:nvPr>
            <p:ph type="title"/>
          </p:nvPr>
        </p:nvSpPr>
        <p:spPr/>
        <p:txBody>
          <a:bodyPr>
            <a:normAutofit/>
          </a:bodyPr>
          <a:lstStyle/>
          <a:p>
            <a:r>
              <a:rPr lang="en-US" sz="4400"/>
              <a:t>Designing a process</a:t>
            </a:r>
          </a:p>
        </p:txBody>
      </p:sp>
      <p:sp>
        <p:nvSpPr>
          <p:cNvPr id="3" name="Content Placeholder 2">
            <a:extLst>
              <a:ext uri="{FF2B5EF4-FFF2-40B4-BE49-F238E27FC236}">
                <a16:creationId xmlns:a16="http://schemas.microsoft.com/office/drawing/2014/main" id="{508A72BF-160A-4C47-816E-A18DB11BAD4B}"/>
              </a:ext>
            </a:extLst>
          </p:cNvPr>
          <p:cNvSpPr>
            <a:spLocks noGrp="1"/>
          </p:cNvSpPr>
          <p:nvPr>
            <p:ph idx="1"/>
          </p:nvPr>
        </p:nvSpPr>
        <p:spPr>
          <a:xfrm>
            <a:off x="1825920" y="2210741"/>
            <a:ext cx="9905999" cy="3541714"/>
          </a:xfrm>
        </p:spPr>
        <p:txBody>
          <a:bodyPr vert="horz" lIns="91440" tIns="45720" rIns="91440" bIns="45720" rtlCol="0" anchor="t">
            <a:normAutofit/>
          </a:bodyPr>
          <a:lstStyle/>
          <a:p>
            <a:r>
              <a:rPr lang="en-US" sz="2800"/>
              <a:t>Define needs for data collection</a:t>
            </a:r>
          </a:p>
          <a:p>
            <a:r>
              <a:rPr lang="en-US" sz="2800"/>
              <a:t>Iterative improvement</a:t>
            </a:r>
          </a:p>
          <a:p>
            <a:r>
              <a:rPr lang="en-US" sz="2800"/>
              <a:t>Be open to the unexpected (changing appraisal criteria)</a:t>
            </a:r>
          </a:p>
        </p:txBody>
      </p:sp>
      <p:sp>
        <p:nvSpPr>
          <p:cNvPr id="4" name="Slide Number Placeholder 3">
            <a:extLst>
              <a:ext uri="{FF2B5EF4-FFF2-40B4-BE49-F238E27FC236}">
                <a16:creationId xmlns:a16="http://schemas.microsoft.com/office/drawing/2014/main" id="{6BCE1AF1-B782-44CA-B06F-3F7EDE35A3A4}"/>
              </a:ext>
            </a:extLst>
          </p:cNvPr>
          <p:cNvSpPr>
            <a:spLocks noGrp="1"/>
          </p:cNvSpPr>
          <p:nvPr>
            <p:ph type="sldNum" sz="quarter" idx="12"/>
          </p:nvPr>
        </p:nvSpPr>
        <p:spPr/>
        <p:txBody>
          <a:bodyPr/>
          <a:lstStyle/>
          <a:p>
            <a:fld id="{CE2919DE-2D43-4A66-BAB4-E73DD29546D8}" type="slidenum">
              <a:rPr lang="en-US" smtClean="0"/>
              <a:t>41</a:t>
            </a:fld>
            <a:endParaRPr lang="en-US"/>
          </a:p>
        </p:txBody>
      </p:sp>
    </p:spTree>
    <p:extLst>
      <p:ext uri="{BB962C8B-B14F-4D97-AF65-F5344CB8AC3E}">
        <p14:creationId xmlns:p14="http://schemas.microsoft.com/office/powerpoint/2010/main" val="980894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42BD-6C49-4976-A47A-542766770AAC}"/>
              </a:ext>
            </a:extLst>
          </p:cNvPr>
          <p:cNvSpPr>
            <a:spLocks noGrp="1"/>
          </p:cNvSpPr>
          <p:nvPr>
            <p:ph type="title"/>
          </p:nvPr>
        </p:nvSpPr>
        <p:spPr/>
        <p:txBody>
          <a:bodyPr/>
          <a:lstStyle/>
          <a:p>
            <a:r>
              <a:rPr lang="en-US"/>
              <a:t>Questions &amp; Comments</a:t>
            </a:r>
          </a:p>
        </p:txBody>
      </p:sp>
      <p:pic>
        <p:nvPicPr>
          <p:cNvPr id="6" name="Content Placeholder 5" descr="Yellow and blue symbols">
            <a:extLst>
              <a:ext uri="{FF2B5EF4-FFF2-40B4-BE49-F238E27FC236}">
                <a16:creationId xmlns:a16="http://schemas.microsoft.com/office/drawing/2014/main" id="{49486334-0BF9-4AED-887B-7DABAC101E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0438" y="2249488"/>
            <a:ext cx="4627949" cy="3541712"/>
          </a:xfrm>
        </p:spPr>
      </p:pic>
      <p:sp>
        <p:nvSpPr>
          <p:cNvPr id="4" name="Slide Number Placeholder 3">
            <a:extLst>
              <a:ext uri="{FF2B5EF4-FFF2-40B4-BE49-F238E27FC236}">
                <a16:creationId xmlns:a16="http://schemas.microsoft.com/office/drawing/2014/main" id="{DD69D342-1452-4D8F-AABF-E61973D17D93}"/>
              </a:ext>
            </a:extLst>
          </p:cNvPr>
          <p:cNvSpPr>
            <a:spLocks noGrp="1"/>
          </p:cNvSpPr>
          <p:nvPr>
            <p:ph type="sldNum" sz="quarter" idx="12"/>
          </p:nvPr>
        </p:nvSpPr>
        <p:spPr/>
        <p:txBody>
          <a:bodyPr/>
          <a:lstStyle/>
          <a:p>
            <a:fld id="{CE2919DE-2D43-4A66-BAB4-E73DD29546D8}" type="slidenum">
              <a:rPr lang="en-US" smtClean="0"/>
              <a:t>42</a:t>
            </a:fld>
            <a:endParaRPr lang="en-US"/>
          </a:p>
        </p:txBody>
      </p:sp>
    </p:spTree>
    <p:extLst>
      <p:ext uri="{BB962C8B-B14F-4D97-AF65-F5344CB8AC3E}">
        <p14:creationId xmlns:p14="http://schemas.microsoft.com/office/powerpoint/2010/main" val="2431331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88411-D6DE-4D48-92B3-8438AFD92ECB}"/>
              </a:ext>
            </a:extLst>
          </p:cNvPr>
          <p:cNvSpPr>
            <a:spLocks noGrp="1"/>
          </p:cNvSpPr>
          <p:nvPr>
            <p:ph type="title"/>
          </p:nvPr>
        </p:nvSpPr>
        <p:spPr/>
        <p:txBody>
          <a:bodyPr/>
          <a:lstStyle/>
          <a:p>
            <a:r>
              <a:rPr lang="en-US" dirty="0"/>
              <a:t>Webinar evaluation</a:t>
            </a:r>
          </a:p>
        </p:txBody>
      </p:sp>
      <p:sp>
        <p:nvSpPr>
          <p:cNvPr id="3" name="Content Placeholder 2">
            <a:extLst>
              <a:ext uri="{FF2B5EF4-FFF2-40B4-BE49-F238E27FC236}">
                <a16:creationId xmlns:a16="http://schemas.microsoft.com/office/drawing/2014/main" id="{0F580838-B02A-490D-8490-76CDCACCE4C8}"/>
              </a:ext>
            </a:extLst>
          </p:cNvPr>
          <p:cNvSpPr>
            <a:spLocks noGrp="1"/>
          </p:cNvSpPr>
          <p:nvPr>
            <p:ph idx="1"/>
          </p:nvPr>
        </p:nvSpPr>
        <p:spPr/>
        <p:txBody>
          <a:bodyPr/>
          <a:lstStyle/>
          <a:p>
            <a:pPr marL="0" indent="0" algn="ctr">
              <a:buNone/>
            </a:pPr>
            <a:r>
              <a:rPr lang="en-US" altLang="en-US" sz="2400" dirty="0">
                <a:latin typeface="Calibri" pitchFamily="34" charset="0"/>
              </a:rPr>
              <a:t>We appreciate your feedback!</a:t>
            </a:r>
          </a:p>
          <a:p>
            <a:pPr marL="0" indent="0" algn="ctr">
              <a:buNone/>
            </a:pPr>
            <a:r>
              <a:rPr lang="en-US" altLang="en-US" sz="2400" dirty="0">
                <a:latin typeface="Calibri" pitchFamily="34" charset="0"/>
              </a:rPr>
              <a:t>After you exit the webinar, you will automatically be taken to an online webinar evaluation. </a:t>
            </a:r>
          </a:p>
          <a:p>
            <a:pPr marL="0" indent="0" algn="ctr">
              <a:buNone/>
            </a:pPr>
            <a:r>
              <a:rPr lang="en-US" altLang="en-US" sz="2400" dirty="0">
                <a:latin typeface="Calibri" pitchFamily="34" charset="0"/>
              </a:rPr>
              <a:t>Please take a couple of minutes to complete the survey and help us plan future webinars.</a:t>
            </a:r>
          </a:p>
          <a:p>
            <a:pPr marL="0" indent="0">
              <a:buNone/>
            </a:pPr>
            <a:endParaRPr lang="en-US" dirty="0"/>
          </a:p>
        </p:txBody>
      </p:sp>
      <p:sp>
        <p:nvSpPr>
          <p:cNvPr id="4" name="Slide Number Placeholder 3">
            <a:extLst>
              <a:ext uri="{FF2B5EF4-FFF2-40B4-BE49-F238E27FC236}">
                <a16:creationId xmlns:a16="http://schemas.microsoft.com/office/drawing/2014/main" id="{78FA2239-614E-4F6A-B7A1-A5A306A0CEDE}"/>
              </a:ext>
            </a:extLst>
          </p:cNvPr>
          <p:cNvSpPr>
            <a:spLocks noGrp="1"/>
          </p:cNvSpPr>
          <p:nvPr>
            <p:ph type="sldNum" sz="quarter" idx="12"/>
          </p:nvPr>
        </p:nvSpPr>
        <p:spPr/>
        <p:txBody>
          <a:bodyPr/>
          <a:lstStyle/>
          <a:p>
            <a:fld id="{CE2919DE-2D43-4A66-BAB4-E73DD29546D8}" type="slidenum">
              <a:rPr lang="en-US" smtClean="0"/>
              <a:t>43</a:t>
            </a:fld>
            <a:endParaRPr lang="en-US"/>
          </a:p>
        </p:txBody>
      </p:sp>
    </p:spTree>
    <p:extLst>
      <p:ext uri="{BB962C8B-B14F-4D97-AF65-F5344CB8AC3E}">
        <p14:creationId xmlns:p14="http://schemas.microsoft.com/office/powerpoint/2010/main" val="2469037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E79AA19A-D2E5-47F2-AF0A-1AF60D42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6="http://schemas.microsoft.com/office/drawing/2014/main" xmlns:p14="http://schemas.microsoft.com/office/powerpoint/2010/main" xmlns:dgm="http://schemas.openxmlformats.org/drawingml/2006/diagram" xmlns:a14="http://schemas.microsoft.com/office/drawing/2010/main" xmlns="">
                <a:solidFill>
                  <a:srgbClr val="FFFFFF"/>
                </a:solidFill>
              </a14:hiddenFill>
            </a:ext>
          </a:extLst>
        </p:spPr>
      </p:pic>
      <p:grpSp>
        <p:nvGrpSpPr>
          <p:cNvPr id="14" name="Group 13">
            <a:extLst>
              <a:ext uri="{FF2B5EF4-FFF2-40B4-BE49-F238E27FC236}">
                <a16:creationId xmlns:a16="http://schemas.microsoft.com/office/drawing/2014/main" id="{81F2BFD0-D896-4BA3-BA8F-0C866BD024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1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2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2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2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2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2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2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2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2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2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3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3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3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3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3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3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3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3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3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4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4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7863A639-3218-4FFD-A477-254B46F8AECF}"/>
              </a:ext>
            </a:extLst>
          </p:cNvPr>
          <p:cNvSpPr>
            <a:spLocks noGrp="1"/>
          </p:cNvSpPr>
          <p:nvPr>
            <p:ph type="title"/>
          </p:nvPr>
        </p:nvSpPr>
        <p:spPr>
          <a:xfrm>
            <a:off x="853330" y="1254035"/>
            <a:ext cx="2926190" cy="4002222"/>
          </a:xfrm>
        </p:spPr>
        <p:txBody>
          <a:bodyPr>
            <a:normAutofit/>
          </a:bodyPr>
          <a:lstStyle/>
          <a:p>
            <a:r>
              <a:rPr lang="en-US">
                <a:solidFill>
                  <a:srgbClr val="FFFFFF"/>
                </a:solidFill>
              </a:rPr>
              <a:t>Stay connected &amp; informed</a:t>
            </a:r>
          </a:p>
        </p:txBody>
      </p:sp>
      <p:sp useBgFill="1">
        <p:nvSpPr>
          <p:cNvPr id="4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7A2C625-3BC3-4416-A5ED-DEFACE2FD339}"/>
              </a:ext>
            </a:extLst>
          </p:cNvPr>
          <p:cNvSpPr>
            <a:spLocks noGrp="1"/>
          </p:cNvSpPr>
          <p:nvPr>
            <p:ph type="sldNum" sz="quarter" idx="12"/>
          </p:nvPr>
        </p:nvSpPr>
        <p:spPr>
          <a:xfrm>
            <a:off x="10276321" y="5883274"/>
            <a:ext cx="771089" cy="365125"/>
          </a:xfrm>
        </p:spPr>
        <p:txBody>
          <a:bodyPr>
            <a:normAutofit/>
          </a:bodyPr>
          <a:lstStyle/>
          <a:p>
            <a:pPr>
              <a:spcAft>
                <a:spcPts val="600"/>
              </a:spcAft>
            </a:pPr>
            <a:fld id="{CE2919DE-2D43-4A66-BAB4-E73DD29546D8}" type="slidenum">
              <a:rPr lang="en-US">
                <a:solidFill>
                  <a:srgbClr val="FFFFFF"/>
                </a:solidFill>
              </a:rPr>
              <a:pPr>
                <a:spcAft>
                  <a:spcPts val="600"/>
                </a:spcAft>
              </a:pPr>
              <a:t>44</a:t>
            </a:fld>
            <a:endParaRPr lang="en-US">
              <a:solidFill>
                <a:srgbClr val="FFFFFF"/>
              </a:solidFill>
            </a:endParaRPr>
          </a:p>
        </p:txBody>
      </p:sp>
      <p:grpSp>
        <p:nvGrpSpPr>
          <p:cNvPr id="45" name="Group 44">
            <a:extLst>
              <a:ext uri="{FF2B5EF4-FFF2-40B4-BE49-F238E27FC236}">
                <a16:creationId xmlns:a16="http://schemas.microsoft.com/office/drawing/2014/main" id="{3FDD94EF-2C73-4E4C-8332-A75D8AC6B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4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4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4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5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5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5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5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5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round/>
                  <a:headEnd/>
                  <a:tailEnd/>
                </a14:hiddenLine>
              </a:ext>
            </a:extLst>
          </p:spPr>
        </p:sp>
        <p:sp>
          <p:nvSpPr>
            <p:cNvPr id="5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6="http://schemas.microsoft.com/office/drawing/2014/main" xmlns:p14="http://schemas.microsoft.com/office/powerpoint/2010/main" xmlns:dgm="http://schemas.openxmlformats.org/drawingml/2006/diagram" xmlns:a14="http://schemas.microsoft.com/office/drawing/2010/main" xmlns="" w="9525">
                  <a:solidFill>
                    <a:srgbClr val="000000"/>
                  </a:solidFill>
                  <a:miter lim="800000"/>
                  <a:headEnd/>
                  <a:tailEnd/>
                </a14:hiddenLine>
              </a:ext>
            </a:extLst>
          </p:spPr>
        </p:sp>
      </p:grpSp>
      <p:graphicFrame>
        <p:nvGraphicFramePr>
          <p:cNvPr id="42" name="Content Placeholder 2">
            <a:extLst>
              <a:ext uri="{FF2B5EF4-FFF2-40B4-BE49-F238E27FC236}">
                <a16:creationId xmlns:a16="http://schemas.microsoft.com/office/drawing/2014/main" id="{BD8418EF-3E2B-4E35-8F87-923FDBF037AF}"/>
              </a:ext>
            </a:extLst>
          </p:cNvPr>
          <p:cNvGraphicFramePr>
            <a:graphicFrameLocks noGrp="1"/>
          </p:cNvGraphicFramePr>
          <p:nvPr>
            <p:ph idx="1"/>
            <p:extLst>
              <p:ext uri="{D42A27DB-BD31-4B8C-83A1-F6EECF244321}">
                <p14:modId xmlns:p14="http://schemas.microsoft.com/office/powerpoint/2010/main" val="4182829396"/>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6" name="Group 55">
            <a:extLst>
              <a:ext uri="{FF2B5EF4-FFF2-40B4-BE49-F238E27FC236}">
                <a16:creationId xmlns:a16="http://schemas.microsoft.com/office/drawing/2014/main" id="{7CA6AA14-C71B-4B73-B498-F4EF9644D5BA}"/>
              </a:ext>
            </a:extLst>
          </p:cNvPr>
          <p:cNvGrpSpPr/>
          <p:nvPr/>
        </p:nvGrpSpPr>
        <p:grpSpPr>
          <a:xfrm>
            <a:off x="32621" y="6316662"/>
            <a:ext cx="1028221" cy="517525"/>
            <a:chOff x="11159810" y="6345563"/>
            <a:chExt cx="1028221" cy="517525"/>
          </a:xfrm>
        </p:grpSpPr>
        <p:pic>
          <p:nvPicPr>
            <p:cNvPr id="61" name="Picture 12">
              <a:extLst>
                <a:ext uri="{FF2B5EF4-FFF2-40B4-BE49-F238E27FC236}">
                  <a16:creationId xmlns:a16="http://schemas.microsoft.com/office/drawing/2014/main" id="{DED4C5CC-6D54-4E17-B819-830711A2B11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59810" y="6345563"/>
              <a:ext cx="40417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
              <a:extLst>
                <a:ext uri="{FF2B5EF4-FFF2-40B4-BE49-F238E27FC236}">
                  <a16:creationId xmlns:a16="http://schemas.microsoft.com/office/drawing/2014/main" id="{531F1511-FAE4-4FF0-BC38-F8B16A2454D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62130" y="6345563"/>
              <a:ext cx="625901" cy="51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996270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590F-8228-44E4-A5EA-A1F3BAE9FC05}"/>
              </a:ext>
            </a:extLst>
          </p:cNvPr>
          <p:cNvSpPr>
            <a:spLocks noGrp="1"/>
          </p:cNvSpPr>
          <p:nvPr>
            <p:ph type="ctrTitle"/>
          </p:nvPr>
        </p:nvSpPr>
        <p:spPr/>
        <p:txBody>
          <a:bodyPr/>
          <a:lstStyle/>
          <a:p>
            <a:r>
              <a:rPr lang="en-US"/>
              <a:t>Taking action before </a:t>
            </a:r>
            <a:br>
              <a:rPr lang="en-US"/>
            </a:br>
            <a:r>
              <a:rPr lang="en-US"/>
              <a:t>it’s too late</a:t>
            </a:r>
          </a:p>
        </p:txBody>
      </p:sp>
      <p:sp>
        <p:nvSpPr>
          <p:cNvPr id="3" name="Subtitle 2">
            <a:extLst>
              <a:ext uri="{FF2B5EF4-FFF2-40B4-BE49-F238E27FC236}">
                <a16:creationId xmlns:a16="http://schemas.microsoft.com/office/drawing/2014/main" id="{D6B12E15-0A0A-413B-84A8-B43A8DE4E79F}"/>
              </a:ext>
            </a:extLst>
          </p:cNvPr>
          <p:cNvSpPr>
            <a:spLocks noGrp="1"/>
          </p:cNvSpPr>
          <p:nvPr>
            <p:ph type="subTitle" idx="1"/>
          </p:nvPr>
        </p:nvSpPr>
        <p:spPr>
          <a:xfrm>
            <a:off x="1876424" y="3619291"/>
            <a:ext cx="8791575" cy="1655762"/>
          </a:xfrm>
        </p:spPr>
        <p:txBody>
          <a:bodyPr/>
          <a:lstStyle/>
          <a:p>
            <a:r>
              <a:rPr lang="en-US"/>
              <a:t>Monitoring file formats for risk</a:t>
            </a:r>
          </a:p>
          <a:p>
            <a:endParaRPr lang="en-US"/>
          </a:p>
          <a:p>
            <a:r>
              <a:rPr lang="en-US"/>
              <a:t>April 12, 2022</a:t>
            </a:r>
          </a:p>
        </p:txBody>
      </p:sp>
    </p:spTree>
    <p:extLst>
      <p:ext uri="{BB962C8B-B14F-4D97-AF65-F5344CB8AC3E}">
        <p14:creationId xmlns:p14="http://schemas.microsoft.com/office/powerpoint/2010/main" val="393011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p:txBody>
          <a:bodyPr>
            <a:normAutofit/>
          </a:bodyPr>
          <a:lstStyle/>
          <a:p>
            <a:r>
              <a:rPr lang="en-US" sz="4400"/>
              <a:t>Motivation</a:t>
            </a:r>
          </a:p>
        </p:txBody>
      </p:sp>
      <p:sp>
        <p:nvSpPr>
          <p:cNvPr id="3" name="Content Placeholder 2">
            <a:extLst>
              <a:ext uri="{FF2B5EF4-FFF2-40B4-BE49-F238E27FC236}">
                <a16:creationId xmlns:a16="http://schemas.microsoft.com/office/drawing/2014/main" id="{40C30FBE-8B52-414E-BA40-7604711D8687}"/>
              </a:ext>
            </a:extLst>
          </p:cNvPr>
          <p:cNvSpPr>
            <a:spLocks noGrp="1"/>
          </p:cNvSpPr>
          <p:nvPr>
            <p:ph idx="1"/>
          </p:nvPr>
        </p:nvSpPr>
        <p:spPr>
          <a:xfrm>
            <a:off x="1827212" y="2211387"/>
            <a:ext cx="9905999" cy="3541714"/>
          </a:xfrm>
        </p:spPr>
        <p:txBody>
          <a:bodyPr vert="horz" lIns="91440" tIns="45720" rIns="91440" bIns="45720" rtlCol="0" anchor="t">
            <a:normAutofit/>
          </a:bodyPr>
          <a:lstStyle/>
          <a:p>
            <a:r>
              <a:rPr lang="en-US" sz="2800"/>
              <a:t>All formats go obsolete</a:t>
            </a:r>
          </a:p>
          <a:p>
            <a:r>
              <a:rPr lang="en-US" sz="2800"/>
              <a:t>Easiest to address format risk as it emerges</a:t>
            </a:r>
          </a:p>
          <a:p>
            <a:r>
              <a:rPr lang="en-US" sz="2800"/>
              <a:t>UGA Libraries missing preservation planning function</a:t>
            </a:r>
          </a:p>
          <a:p>
            <a:r>
              <a:rPr lang="en-US" sz="2800"/>
              <a:t>Time afforded by work from home</a:t>
            </a:r>
          </a:p>
          <a:p>
            <a:endParaRPr lang="en-US" sz="2800"/>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6</a:t>
            </a:fld>
            <a:endParaRPr lang="en-US"/>
          </a:p>
        </p:txBody>
      </p:sp>
    </p:spTree>
    <p:extLst>
      <p:ext uri="{BB962C8B-B14F-4D97-AF65-F5344CB8AC3E}">
        <p14:creationId xmlns:p14="http://schemas.microsoft.com/office/powerpoint/2010/main" val="279608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p:txBody>
          <a:bodyPr>
            <a:normAutofit/>
          </a:bodyPr>
          <a:lstStyle/>
          <a:p>
            <a:r>
              <a:rPr lang="en-US" sz="4400"/>
              <a:t>Agenda</a:t>
            </a:r>
          </a:p>
        </p:txBody>
      </p:sp>
      <p:sp>
        <p:nvSpPr>
          <p:cNvPr id="3" name="Content Placeholder 2">
            <a:extLst>
              <a:ext uri="{FF2B5EF4-FFF2-40B4-BE49-F238E27FC236}">
                <a16:creationId xmlns:a16="http://schemas.microsoft.com/office/drawing/2014/main" id="{40C30FBE-8B52-414E-BA40-7604711D8687}"/>
              </a:ext>
            </a:extLst>
          </p:cNvPr>
          <p:cNvSpPr>
            <a:spLocks noGrp="1"/>
          </p:cNvSpPr>
          <p:nvPr>
            <p:ph idx="1"/>
          </p:nvPr>
        </p:nvSpPr>
        <p:spPr>
          <a:xfrm>
            <a:off x="1802771" y="2220732"/>
            <a:ext cx="9905999" cy="3541714"/>
          </a:xfrm>
        </p:spPr>
        <p:txBody>
          <a:bodyPr vert="horz" lIns="91440" tIns="45720" rIns="91440" bIns="45720" rtlCol="0" anchor="t">
            <a:normAutofit/>
          </a:bodyPr>
          <a:lstStyle/>
          <a:p>
            <a:r>
              <a:rPr lang="en-US" sz="2800"/>
              <a:t>Information Sources</a:t>
            </a:r>
          </a:p>
          <a:p>
            <a:r>
              <a:rPr lang="en-US" sz="2800"/>
              <a:t>Analysis Workflow and Results</a:t>
            </a:r>
          </a:p>
          <a:p>
            <a:r>
              <a:rPr lang="en-US" sz="2800"/>
              <a:t>Analyzing the Analysis</a:t>
            </a:r>
          </a:p>
          <a:p>
            <a:r>
              <a:rPr lang="en-US" sz="2800"/>
              <a:t>Wrap Up</a:t>
            </a:r>
          </a:p>
          <a:p>
            <a:r>
              <a:rPr lang="en-US" sz="2800"/>
              <a:t>Questions</a:t>
            </a:r>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7</a:t>
            </a:fld>
            <a:endParaRPr lang="en-US"/>
          </a:p>
        </p:txBody>
      </p:sp>
    </p:spTree>
    <p:extLst>
      <p:ext uri="{BB962C8B-B14F-4D97-AF65-F5344CB8AC3E}">
        <p14:creationId xmlns:p14="http://schemas.microsoft.com/office/powerpoint/2010/main" val="338864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a16="http://schemas.microsoft.com/office/drawing/2014/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a16="http://schemas.microsoft.com/office/drawing/2014/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p>
      </p:grpSp>
      <p:sp useBgFill="1">
        <p:nvSpPr>
          <p:cNvPr id="65" name="Rectangle 64">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8"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69"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0"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1"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72"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3"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4"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5"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6"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7"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8"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9"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0"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1"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2"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3"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4"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5"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6"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7"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8"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89"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0"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1"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2"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3"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4"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5"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6"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97"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8"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99"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0"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1"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2"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3"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4"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5"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6"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7"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08"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09"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0"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1"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2"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3"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4"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5"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6"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7"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8"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19"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20"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21"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123"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2" name="Title 1">
            <a:extLst>
              <a:ext uri="{FF2B5EF4-FFF2-40B4-BE49-F238E27FC236}">
                <a16:creationId xmlns:a16="http://schemas.microsoft.com/office/drawing/2014/main" id="{0DE3FF7F-8C3D-4F46-9562-1DA9BF2EAC61}"/>
              </a:ext>
            </a:extLst>
          </p:cNvPr>
          <p:cNvSpPr>
            <a:spLocks noGrp="1"/>
          </p:cNvSpPr>
          <p:nvPr>
            <p:ph type="title"/>
          </p:nvPr>
        </p:nvSpPr>
        <p:spPr>
          <a:xfrm>
            <a:off x="2111451" y="1136740"/>
            <a:ext cx="4527929" cy="4287836"/>
          </a:xfrm>
        </p:spPr>
        <p:txBody>
          <a:bodyPr vert="horz" lIns="91440" tIns="45720" rIns="91440" bIns="45720" rtlCol="0" anchor="ctr">
            <a:normAutofit/>
          </a:bodyPr>
          <a:lstStyle/>
          <a:p>
            <a:pPr algn="r"/>
            <a:r>
              <a:rPr lang="en-US" sz="5600"/>
              <a:t>Information sources</a:t>
            </a:r>
          </a:p>
        </p:txBody>
      </p:sp>
      <p:cxnSp>
        <p:nvCxnSpPr>
          <p:cNvPr id="125" name="Straight Connector 124">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3" name="Picture 3" descr="A picture containing mammal, outdoor, hay, giant panda&#10;&#10;Description automatically generated">
            <a:extLst>
              <a:ext uri="{FF2B5EF4-FFF2-40B4-BE49-F238E27FC236}">
                <a16:creationId xmlns:a16="http://schemas.microsoft.com/office/drawing/2014/main" id="{E30EF03C-4766-D1BE-2131-DD000BFE5002}"/>
              </a:ext>
            </a:extLst>
          </p:cNvPr>
          <p:cNvPicPr>
            <a:picLocks noChangeAspect="1"/>
          </p:cNvPicPr>
          <p:nvPr/>
        </p:nvPicPr>
        <p:blipFill>
          <a:blip r:embed="rId4"/>
          <a:stretch>
            <a:fillRect/>
          </a:stretch>
        </p:blipFill>
        <p:spPr>
          <a:xfrm>
            <a:off x="7762689" y="2009551"/>
            <a:ext cx="3832330" cy="2546871"/>
          </a:xfrm>
          <a:prstGeom prst="rect">
            <a:avLst/>
          </a:prstGeom>
        </p:spPr>
      </p:pic>
      <p:sp>
        <p:nvSpPr>
          <p:cNvPr id="5" name="TextBox 4">
            <a:extLst>
              <a:ext uri="{FF2B5EF4-FFF2-40B4-BE49-F238E27FC236}">
                <a16:creationId xmlns:a16="http://schemas.microsoft.com/office/drawing/2014/main" id="{52A7F24F-EE53-BC24-3992-816A10C1126D}"/>
              </a:ext>
            </a:extLst>
          </p:cNvPr>
          <p:cNvSpPr txBox="1"/>
          <p:nvPr/>
        </p:nvSpPr>
        <p:spPr>
          <a:xfrm>
            <a:off x="7999298" y="6259265"/>
            <a:ext cx="3792748"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Image by Predrag </a:t>
            </a:r>
            <a:r>
              <a:rPr lang="en-US" err="1">
                <a:ea typeface="+mn-lt"/>
                <a:cs typeface="+mn-lt"/>
              </a:rPr>
              <a:t>Kezic</a:t>
            </a:r>
            <a:r>
              <a:rPr lang="en-US">
                <a:ea typeface="+mn-lt"/>
                <a:cs typeface="+mn-lt"/>
              </a:rPr>
              <a:t> from </a:t>
            </a:r>
            <a:r>
              <a:rPr lang="en-US" err="1">
                <a:ea typeface="+mn-lt"/>
                <a:cs typeface="+mn-lt"/>
              </a:rPr>
              <a:t>Pixabay</a:t>
            </a:r>
            <a:endParaRPr lang="en-US">
              <a:ea typeface="+mn-lt"/>
              <a:cs typeface="+mn-lt"/>
            </a:endParaRPr>
          </a:p>
        </p:txBody>
      </p:sp>
    </p:spTree>
    <p:extLst>
      <p:ext uri="{BB962C8B-B14F-4D97-AF65-F5344CB8AC3E}">
        <p14:creationId xmlns:p14="http://schemas.microsoft.com/office/powerpoint/2010/main" val="364978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C769-8226-4C5A-81CE-E8627E9C06CA}"/>
              </a:ext>
            </a:extLst>
          </p:cNvPr>
          <p:cNvSpPr>
            <a:spLocks noGrp="1"/>
          </p:cNvSpPr>
          <p:nvPr>
            <p:ph type="title"/>
          </p:nvPr>
        </p:nvSpPr>
        <p:spPr/>
        <p:txBody>
          <a:bodyPr>
            <a:normAutofit/>
          </a:bodyPr>
          <a:lstStyle/>
          <a:p>
            <a:r>
              <a:rPr lang="en-US" sz="4400"/>
              <a:t>Selecting format registries</a:t>
            </a:r>
          </a:p>
        </p:txBody>
      </p:sp>
      <p:sp>
        <p:nvSpPr>
          <p:cNvPr id="4" name="Slide Number Placeholder 3">
            <a:extLst>
              <a:ext uri="{FF2B5EF4-FFF2-40B4-BE49-F238E27FC236}">
                <a16:creationId xmlns:a16="http://schemas.microsoft.com/office/drawing/2014/main" id="{A94BF85D-E589-4741-9E15-FA8E7A7A85A0}"/>
              </a:ext>
            </a:extLst>
          </p:cNvPr>
          <p:cNvSpPr>
            <a:spLocks noGrp="1"/>
          </p:cNvSpPr>
          <p:nvPr>
            <p:ph type="sldNum" sz="quarter" idx="12"/>
          </p:nvPr>
        </p:nvSpPr>
        <p:spPr/>
        <p:txBody>
          <a:bodyPr/>
          <a:lstStyle/>
          <a:p>
            <a:fld id="{CE2919DE-2D43-4A66-BAB4-E73DD29546D8}" type="slidenum">
              <a:rPr lang="en-US" smtClean="0"/>
              <a:t>9</a:t>
            </a:fld>
            <a:endParaRPr lang="en-US"/>
          </a:p>
        </p:txBody>
      </p:sp>
      <p:grpSp>
        <p:nvGrpSpPr>
          <p:cNvPr id="3" name="Group 2" descr="Reputable, Maintained, Large, Includes Risk Assessment" title="Characteristics of an Ideal Source">
            <a:extLst>
              <a:ext uri="{FF2B5EF4-FFF2-40B4-BE49-F238E27FC236}">
                <a16:creationId xmlns:a16="http://schemas.microsoft.com/office/drawing/2014/main" id="{AC5F2AFC-56ED-BBE6-F379-86C14B75BFE6}"/>
              </a:ext>
            </a:extLst>
          </p:cNvPr>
          <p:cNvGrpSpPr/>
          <p:nvPr/>
        </p:nvGrpSpPr>
        <p:grpSpPr>
          <a:xfrm>
            <a:off x="2664898" y="2001512"/>
            <a:ext cx="6997346" cy="3958013"/>
            <a:chOff x="2547667" y="1922252"/>
            <a:chExt cx="7236225" cy="4234295"/>
          </a:xfrm>
        </p:grpSpPr>
        <p:sp>
          <p:nvSpPr>
            <p:cNvPr id="11" name="Rectangle: Rounded Corners 10">
              <a:extLst>
                <a:ext uri="{FF2B5EF4-FFF2-40B4-BE49-F238E27FC236}">
                  <a16:creationId xmlns:a16="http://schemas.microsoft.com/office/drawing/2014/main" id="{B57FCE82-D0EE-44B8-5738-C71D9A90208B}"/>
                </a:ext>
              </a:extLst>
            </p:cNvPr>
            <p:cNvSpPr/>
            <p:nvPr/>
          </p:nvSpPr>
          <p:spPr>
            <a:xfrm>
              <a:off x="7310989" y="4698412"/>
              <a:ext cx="2472903" cy="1365848"/>
            </a:xfrm>
            <a:prstGeom prst="round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Risk Assessment</a:t>
              </a:r>
              <a:endParaRPr lang="en-US"/>
            </a:p>
          </p:txBody>
        </p:sp>
        <p:sp>
          <p:nvSpPr>
            <p:cNvPr id="8" name="Rectangle: Rounded Corners 7">
              <a:extLst>
                <a:ext uri="{FF2B5EF4-FFF2-40B4-BE49-F238E27FC236}">
                  <a16:creationId xmlns:a16="http://schemas.microsoft.com/office/drawing/2014/main" id="{45AC6421-DEF2-968B-04ED-434E1E14DD5D}"/>
                </a:ext>
              </a:extLst>
            </p:cNvPr>
            <p:cNvSpPr/>
            <p:nvPr/>
          </p:nvSpPr>
          <p:spPr>
            <a:xfrm>
              <a:off x="2547667" y="1922252"/>
              <a:ext cx="2472904" cy="1365848"/>
            </a:xfrm>
            <a:prstGeom prst="round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Reputable</a:t>
              </a:r>
              <a:endParaRPr lang="en-US"/>
            </a:p>
          </p:txBody>
        </p:sp>
        <p:sp>
          <p:nvSpPr>
            <p:cNvPr id="9" name="Rectangle: Rounded Corners 8">
              <a:extLst>
                <a:ext uri="{FF2B5EF4-FFF2-40B4-BE49-F238E27FC236}">
                  <a16:creationId xmlns:a16="http://schemas.microsoft.com/office/drawing/2014/main" id="{F7983B59-D6DA-1AE5-204A-57E447D6C855}"/>
                </a:ext>
              </a:extLst>
            </p:cNvPr>
            <p:cNvSpPr/>
            <p:nvPr/>
          </p:nvSpPr>
          <p:spPr>
            <a:xfrm>
              <a:off x="7177176" y="1922252"/>
              <a:ext cx="2472904" cy="1365848"/>
            </a:xfrm>
            <a:prstGeom prst="round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Maintained</a:t>
              </a:r>
            </a:p>
          </p:txBody>
        </p:sp>
        <p:sp>
          <p:nvSpPr>
            <p:cNvPr id="10" name="Rectangle: Rounded Corners 9">
              <a:extLst>
                <a:ext uri="{FF2B5EF4-FFF2-40B4-BE49-F238E27FC236}">
                  <a16:creationId xmlns:a16="http://schemas.microsoft.com/office/drawing/2014/main" id="{51BEC66F-1DDF-41BB-A2F5-82423C560AA1}"/>
                </a:ext>
              </a:extLst>
            </p:cNvPr>
            <p:cNvSpPr/>
            <p:nvPr/>
          </p:nvSpPr>
          <p:spPr>
            <a:xfrm>
              <a:off x="2547668" y="4790699"/>
              <a:ext cx="2472904" cy="1365848"/>
            </a:xfrm>
            <a:prstGeom prst="round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Large</a:t>
              </a:r>
              <a:endParaRPr lang="en-US"/>
            </a:p>
          </p:txBody>
        </p:sp>
        <p:sp>
          <p:nvSpPr>
            <p:cNvPr id="7" name="Rectangle: Rounded Corners 6">
              <a:extLst>
                <a:ext uri="{FF2B5EF4-FFF2-40B4-BE49-F238E27FC236}">
                  <a16:creationId xmlns:a16="http://schemas.microsoft.com/office/drawing/2014/main" id="{F82CAA31-2644-C615-870A-5D74CCB3B55D}"/>
                </a:ext>
              </a:extLst>
            </p:cNvPr>
            <p:cNvSpPr/>
            <p:nvPr/>
          </p:nvSpPr>
          <p:spPr>
            <a:xfrm>
              <a:off x="4704272" y="3287774"/>
              <a:ext cx="2774829" cy="1506589"/>
            </a:xfrm>
            <a:prstGeom prst="round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Ideal</a:t>
              </a:r>
              <a:endParaRPr lang="en-US"/>
            </a:p>
            <a:p>
              <a:pPr algn="ctr"/>
              <a:r>
                <a:rPr lang="en-US" sz="3600" b="1"/>
                <a:t>Source</a:t>
              </a:r>
              <a:endParaRPr lang="en-US"/>
            </a:p>
          </p:txBody>
        </p:sp>
      </p:grpSp>
    </p:spTree>
    <p:extLst>
      <p:ext uri="{BB962C8B-B14F-4D97-AF65-F5344CB8AC3E}">
        <p14:creationId xmlns:p14="http://schemas.microsoft.com/office/powerpoint/2010/main" val="1302587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TotalTime>
  <Words>6717</Words>
  <Application>Microsoft Office PowerPoint</Application>
  <PresentationFormat>Widescreen</PresentationFormat>
  <Paragraphs>440</Paragraphs>
  <Slides>44</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Arial,Sans-Serif</vt:lpstr>
      <vt:lpstr>Calibri</vt:lpstr>
      <vt:lpstr>Tw Cen MT</vt:lpstr>
      <vt:lpstr>Circuit</vt:lpstr>
      <vt:lpstr>Taking action before  it’s too late</vt:lpstr>
      <vt:lpstr>Welcome!</vt:lpstr>
      <vt:lpstr>SERI 2022 sponsor</vt:lpstr>
      <vt:lpstr>Presenter</vt:lpstr>
      <vt:lpstr>Taking action before  it’s too late</vt:lpstr>
      <vt:lpstr>Motivation</vt:lpstr>
      <vt:lpstr>Agenda</vt:lpstr>
      <vt:lpstr>Information sources</vt:lpstr>
      <vt:lpstr>Selecting format registries</vt:lpstr>
      <vt:lpstr>Digital Preservation Framework National Archives (US)</vt:lpstr>
      <vt:lpstr>RECOMMENDED FORMATS STATEMENT Library of Congress </vt:lpstr>
      <vt:lpstr>Useability of other sources</vt:lpstr>
      <vt:lpstr>sustainability of digital formats Library of congress</vt:lpstr>
      <vt:lpstr>Media Types IANA [Internet Assigned numbers authority]</vt:lpstr>
      <vt:lpstr>BITLIST OF DIGITALLY ENDANGERED SPECIES Digital Preservation Coalition</vt:lpstr>
      <vt:lpstr>Wikidata for digital preservation</vt:lpstr>
      <vt:lpstr>Analysis workflow</vt:lpstr>
      <vt:lpstr>Our Format information</vt:lpstr>
      <vt:lpstr>Data Scripts</vt:lpstr>
      <vt:lpstr>Risk  analysis</vt:lpstr>
      <vt:lpstr>What do we do with it</vt:lpstr>
      <vt:lpstr>HOW LONG DOES THIS TAKE?</vt:lpstr>
      <vt:lpstr>results</vt:lpstr>
      <vt:lpstr>Preservation System usage</vt:lpstr>
      <vt:lpstr>Common Formats</vt:lpstr>
      <vt:lpstr>Uncommon Formats</vt:lpstr>
      <vt:lpstr>Unit Overlap</vt:lpstr>
      <vt:lpstr>Formats  at risk</vt:lpstr>
      <vt:lpstr>Other risk indicators</vt:lpstr>
      <vt:lpstr>Analyzing the analysis</vt:lpstr>
      <vt:lpstr>How often To do this analysis?</vt:lpstr>
      <vt:lpstr>Is it worth it to standardize  format names?</vt:lpstr>
      <vt:lpstr>Should we Keep Using the LOC Recommended Formats Statement?</vt:lpstr>
      <vt:lpstr>do we need a Third risk source?</vt:lpstr>
      <vt:lpstr>Are the less common formats in the  risk sources?</vt:lpstr>
      <vt:lpstr>Are the less common formats more likely to be at risk?</vt:lpstr>
      <vt:lpstr>How to expand risk analysis limit?</vt:lpstr>
      <vt:lpstr>wrap up</vt:lpstr>
      <vt:lpstr>What’s good?</vt:lpstr>
      <vt:lpstr>What’s a challenge?</vt:lpstr>
      <vt:lpstr>Designing a process</vt:lpstr>
      <vt:lpstr>Questions &amp; Comments</vt:lpstr>
      <vt:lpstr>Webinar evaluation</vt:lpstr>
      <vt:lpstr>Stay connected &amp;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webinar</dc:title>
  <dc:creator>Rebecca Julson</dc:creator>
  <cp:lastModifiedBy>Rebecca Julson</cp:lastModifiedBy>
  <cp:revision>23</cp:revision>
  <dcterms:created xsi:type="dcterms:W3CDTF">2021-10-01T13:12:53Z</dcterms:created>
  <dcterms:modified xsi:type="dcterms:W3CDTF">2022-04-12T14:45:06Z</dcterms:modified>
</cp:coreProperties>
</file>