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382" r:id="rId3"/>
    <p:sldId id="393" r:id="rId4"/>
    <p:sldId id="395" r:id="rId5"/>
    <p:sldId id="405" r:id="rId6"/>
    <p:sldId id="406" r:id="rId7"/>
    <p:sldId id="388" r:id="rId8"/>
    <p:sldId id="398" r:id="rId9"/>
    <p:sldId id="410" r:id="rId10"/>
    <p:sldId id="407" r:id="rId11"/>
    <p:sldId id="408" r:id="rId12"/>
    <p:sldId id="387" r:id="rId13"/>
    <p:sldId id="411" r:id="rId14"/>
    <p:sldId id="384" r:id="rId15"/>
    <p:sldId id="403" r:id="rId16"/>
    <p:sldId id="404" r:id="rId17"/>
    <p:sldId id="392" r:id="rId18"/>
    <p:sldId id="412" r:id="rId19"/>
    <p:sldId id="413" r:id="rId20"/>
    <p:sldId id="414" r:id="rId21"/>
    <p:sldId id="415" r:id="rId22"/>
    <p:sldId id="416" r:id="rId23"/>
    <p:sldId id="400" r:id="rId24"/>
    <p:sldId id="399" r:id="rId25"/>
    <p:sldId id="339" r:id="rId26"/>
    <p:sldId id="330" r:id="rId27"/>
    <p:sldId id="401"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initials="L" lastIdx="1" clrIdx="0">
    <p:extLst>
      <p:ext uri="{19B8F6BF-5375-455C-9EA6-DF929625EA0E}">
        <p15:presenceInfo xmlns:p15="http://schemas.microsoft.com/office/powerpoint/2012/main" userId="Li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80" d="100"/>
          <a:sy n="80" d="100"/>
        </p:scale>
        <p:origin x="62" y="221"/>
      </p:cViewPr>
      <p:guideLst/>
    </p:cSldViewPr>
  </p:slideViewPr>
  <p:notesTextViewPr>
    <p:cViewPr>
      <p:scale>
        <a:sx n="1" d="1"/>
        <a:sy n="1" d="1"/>
      </p:scale>
      <p:origin x="0" y="0"/>
    </p:cViewPr>
  </p:notesTextViewPr>
  <p:sorterViewPr>
    <p:cViewPr>
      <p:scale>
        <a:sx n="100" d="100"/>
        <a:sy n="100" d="100"/>
      </p:scale>
      <p:origin x="0" y="-825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3F8DB-AF8C-4A53-9817-C3A2300AAAC5}"/>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DEC33FEE-52E9-4711-BA44-A0FC2DAA9F6A}"/>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3ABD1CA-67F5-4634-94A9-88D85BE148B4}" type="datetimeFigureOut">
              <a:rPr lang="en-US" smtClean="0"/>
              <a:t>1/26/2022</a:t>
            </a:fld>
            <a:endParaRPr lang="en-US" dirty="0"/>
          </a:p>
        </p:txBody>
      </p:sp>
      <p:sp>
        <p:nvSpPr>
          <p:cNvPr id="4" name="Footer Placeholder 3">
            <a:extLst>
              <a:ext uri="{FF2B5EF4-FFF2-40B4-BE49-F238E27FC236}">
                <a16:creationId xmlns:a16="http://schemas.microsoft.com/office/drawing/2014/main" id="{469C3E16-F2BC-4462-98F5-9CE2FD4CABF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55A44F6-8F3B-4331-BFDD-D5298FC3E25B}"/>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8357170-B896-46E5-A532-E909E0B2090E}" type="slidenum">
              <a:rPr lang="en-US" smtClean="0"/>
              <a:t>‹#›</a:t>
            </a:fld>
            <a:endParaRPr lang="en-US" dirty="0"/>
          </a:p>
        </p:txBody>
      </p:sp>
    </p:spTree>
    <p:extLst>
      <p:ext uri="{BB962C8B-B14F-4D97-AF65-F5344CB8AC3E}">
        <p14:creationId xmlns:p14="http://schemas.microsoft.com/office/powerpoint/2010/main" val="1176329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7A368A7-9C9A-42E8-9E06-CC37B09F83BE}" type="datetimeFigureOut">
              <a:rPr lang="en-US" smtClean="0"/>
              <a:t>1/25/2022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B372F-02FE-4BD2-9CE9-178F22DA1F4F}" type="slidenum">
              <a:rPr lang="en-US" smtClean="0"/>
              <a:t>‹#›</a:t>
            </a:fld>
            <a:endParaRPr lang="en-US" dirty="0"/>
          </a:p>
        </p:txBody>
      </p:sp>
    </p:spTree>
    <p:extLst>
      <p:ext uri="{BB962C8B-B14F-4D97-AF65-F5344CB8AC3E}">
        <p14:creationId xmlns:p14="http://schemas.microsoft.com/office/powerpoint/2010/main" val="240697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2F5A-5A99-4FA8-BF50-C9A665EAAD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CB2F6D-880F-4D3C-AD17-4195DCD631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5107FDC1-0D35-4DA8-9007-C1A86F2DF1C8}"/>
              </a:ext>
            </a:extLst>
          </p:cNvPr>
          <p:cNvSpPr>
            <a:spLocks noGrp="1"/>
          </p:cNvSpPr>
          <p:nvPr>
            <p:ph type="ftr" sz="quarter" idx="11"/>
          </p:nvPr>
        </p:nvSpPr>
        <p:spPr>
          <a:xfrm>
            <a:off x="8410668" y="6356350"/>
            <a:ext cx="2018923" cy="365125"/>
          </a:xfrm>
        </p:spPr>
        <p:txBody>
          <a:bodyPr/>
          <a:lstStyle/>
          <a:p>
            <a:r>
              <a:rPr lang="en-US" dirty="0"/>
              <a:t>January 27, 2022</a:t>
            </a:r>
          </a:p>
        </p:txBody>
      </p:sp>
      <p:sp>
        <p:nvSpPr>
          <p:cNvPr id="6" name="Slide Number Placeholder 5">
            <a:extLst>
              <a:ext uri="{FF2B5EF4-FFF2-40B4-BE49-F238E27FC236}">
                <a16:creationId xmlns:a16="http://schemas.microsoft.com/office/drawing/2014/main" id="{0C042D1E-C743-439E-B3C2-77B63285CC1E}"/>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22674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41E7D-88F9-49F3-9FDB-0CEEB332E7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6D662F-5D57-4A31-9A88-277DF06CC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2553FD-CA21-45C2-A63D-D3441F96563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C94E63A-58FB-4F8C-AFE2-5F29F7E17C4C}"/>
              </a:ext>
            </a:extLst>
          </p:cNvPr>
          <p:cNvSpPr>
            <a:spLocks noGrp="1"/>
          </p:cNvSpPr>
          <p:nvPr>
            <p:ph type="ftr" sz="quarter" idx="11"/>
          </p:nvPr>
        </p:nvSpPr>
        <p:spPr/>
        <p:txBody>
          <a:bodyPr/>
          <a:lstStyle/>
          <a:p>
            <a:r>
              <a:rPr lang="en-US" dirty="0"/>
              <a:t>January 27, 2022</a:t>
            </a:r>
          </a:p>
        </p:txBody>
      </p:sp>
      <p:sp>
        <p:nvSpPr>
          <p:cNvPr id="6" name="Slide Number Placeholder 5">
            <a:extLst>
              <a:ext uri="{FF2B5EF4-FFF2-40B4-BE49-F238E27FC236}">
                <a16:creationId xmlns:a16="http://schemas.microsoft.com/office/drawing/2014/main" id="{8E1C3A35-FA1F-4764-8B2A-60017EF948B3}"/>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57986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9E29FB-4144-4AC5-A3E5-D0709E313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046812-1109-4F42-874D-25D718938E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E57569-C4D6-409D-B592-4C15FAE261F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6ABF07D-A6A7-4020-AE93-BCDED53D15F9}"/>
              </a:ext>
            </a:extLst>
          </p:cNvPr>
          <p:cNvSpPr>
            <a:spLocks noGrp="1"/>
          </p:cNvSpPr>
          <p:nvPr>
            <p:ph type="ftr" sz="quarter" idx="11"/>
          </p:nvPr>
        </p:nvSpPr>
        <p:spPr/>
        <p:txBody>
          <a:bodyPr/>
          <a:lstStyle/>
          <a:p>
            <a:r>
              <a:rPr lang="en-US" dirty="0"/>
              <a:t>January 27, 2022</a:t>
            </a:r>
          </a:p>
        </p:txBody>
      </p:sp>
      <p:sp>
        <p:nvSpPr>
          <p:cNvPr id="6" name="Slide Number Placeholder 5">
            <a:extLst>
              <a:ext uri="{FF2B5EF4-FFF2-40B4-BE49-F238E27FC236}">
                <a16:creationId xmlns:a16="http://schemas.microsoft.com/office/drawing/2014/main" id="{2B6E15D9-D578-40BD-ADC4-EBD3C1A72B41}"/>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15314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E847-9DBE-4A24-A988-D323CD7EE2B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FFCBF32-AA32-40A7-8B1C-8EE04C22E2A6}"/>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7F4D9A0-7153-472F-BAB0-74289963714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5AD2454-2158-4A0B-B54A-D79DFFCD1B39}"/>
              </a:ext>
            </a:extLst>
          </p:cNvPr>
          <p:cNvSpPr>
            <a:spLocks noGrp="1"/>
          </p:cNvSpPr>
          <p:nvPr>
            <p:ph type="ftr" sz="quarter" idx="11"/>
          </p:nvPr>
        </p:nvSpPr>
        <p:spPr/>
        <p:txBody>
          <a:bodyPr/>
          <a:lstStyle/>
          <a:p>
            <a:r>
              <a:rPr lang="en-US" dirty="0"/>
              <a:t>January 27, 2022</a:t>
            </a:r>
          </a:p>
        </p:txBody>
      </p:sp>
      <p:sp>
        <p:nvSpPr>
          <p:cNvPr id="6" name="Slide Number Placeholder 5">
            <a:extLst>
              <a:ext uri="{FF2B5EF4-FFF2-40B4-BE49-F238E27FC236}">
                <a16:creationId xmlns:a16="http://schemas.microsoft.com/office/drawing/2014/main" id="{40C33380-18C6-47C1-8389-47619138D3FB}"/>
              </a:ext>
            </a:extLst>
          </p:cNvPr>
          <p:cNvSpPr>
            <a:spLocks noGrp="1"/>
          </p:cNvSpPr>
          <p:nvPr>
            <p:ph type="sldNum" sz="quarter" idx="12"/>
          </p:nvPr>
        </p:nvSpPr>
        <p:spPr/>
        <p:txBody>
          <a:bodyPr/>
          <a:lstStyle/>
          <a:p>
            <a:r>
              <a:rPr lang="en-US" dirty="0"/>
              <a:t>October 1, 2020    </a:t>
            </a:r>
          </a:p>
        </p:txBody>
      </p:sp>
    </p:spTree>
    <p:extLst>
      <p:ext uri="{BB962C8B-B14F-4D97-AF65-F5344CB8AC3E}">
        <p14:creationId xmlns:p14="http://schemas.microsoft.com/office/powerpoint/2010/main" val="300673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C757-E44F-4DEB-801A-A628CF06F9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264B83-5791-4A02-A941-1AC1F11773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0E6FFB-D9BE-4016-932F-67998905C00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59D8610-80B9-4217-970D-19CBA6445153}"/>
              </a:ext>
            </a:extLst>
          </p:cNvPr>
          <p:cNvSpPr>
            <a:spLocks noGrp="1"/>
          </p:cNvSpPr>
          <p:nvPr>
            <p:ph type="ftr" sz="quarter" idx="11"/>
          </p:nvPr>
        </p:nvSpPr>
        <p:spPr/>
        <p:txBody>
          <a:bodyPr/>
          <a:lstStyle/>
          <a:p>
            <a:r>
              <a:rPr lang="en-US" dirty="0"/>
              <a:t>January 27, 2022</a:t>
            </a:r>
          </a:p>
        </p:txBody>
      </p:sp>
      <p:sp>
        <p:nvSpPr>
          <p:cNvPr id="6" name="Slide Number Placeholder 5">
            <a:extLst>
              <a:ext uri="{FF2B5EF4-FFF2-40B4-BE49-F238E27FC236}">
                <a16:creationId xmlns:a16="http://schemas.microsoft.com/office/drawing/2014/main" id="{EE52405B-7E94-4915-9C34-8DE9CDC34F8E}"/>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61167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AEC9-FB54-453B-B3E3-2004E95819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A30AC-6BF2-4312-AF5E-372C487B8E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222E05-60E3-483A-8A6F-B9267C751D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0247B8-9A59-4071-A12A-5F02A640A599}"/>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02DD75E0-B604-470D-B3D7-253EC041F471}"/>
              </a:ext>
            </a:extLst>
          </p:cNvPr>
          <p:cNvSpPr>
            <a:spLocks noGrp="1"/>
          </p:cNvSpPr>
          <p:nvPr>
            <p:ph type="ftr" sz="quarter" idx="11"/>
          </p:nvPr>
        </p:nvSpPr>
        <p:spPr/>
        <p:txBody>
          <a:bodyPr/>
          <a:lstStyle/>
          <a:p>
            <a:r>
              <a:rPr lang="en-US" dirty="0"/>
              <a:t>January 27, 2022</a:t>
            </a:r>
          </a:p>
        </p:txBody>
      </p:sp>
      <p:sp>
        <p:nvSpPr>
          <p:cNvPr id="7" name="Slide Number Placeholder 6">
            <a:extLst>
              <a:ext uri="{FF2B5EF4-FFF2-40B4-BE49-F238E27FC236}">
                <a16:creationId xmlns:a16="http://schemas.microsoft.com/office/drawing/2014/main" id="{5EB47E8A-DDC6-4B98-AE63-0D5E7D276798}"/>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345218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8A5C9-B388-4D27-9B26-8DF22D2489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98DDD6-5966-41D0-8881-4EB87C4391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86AEB9-3E6C-4B52-BCDC-9A7EC24D73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00D88D-C0CE-4251-BB24-F7FB06EEFB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7FA920-6DD3-41C2-BE76-6975052CE4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57511D-1AA6-4B5B-8568-E85066C01AE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787C01AF-418C-47F6-B93B-28D91BA5C367}"/>
              </a:ext>
            </a:extLst>
          </p:cNvPr>
          <p:cNvSpPr>
            <a:spLocks noGrp="1"/>
          </p:cNvSpPr>
          <p:nvPr>
            <p:ph type="ftr" sz="quarter" idx="11"/>
          </p:nvPr>
        </p:nvSpPr>
        <p:spPr/>
        <p:txBody>
          <a:bodyPr/>
          <a:lstStyle/>
          <a:p>
            <a:r>
              <a:rPr lang="en-US" dirty="0"/>
              <a:t>January 27, 2022</a:t>
            </a:r>
          </a:p>
        </p:txBody>
      </p:sp>
      <p:sp>
        <p:nvSpPr>
          <p:cNvPr id="9" name="Slide Number Placeholder 8">
            <a:extLst>
              <a:ext uri="{FF2B5EF4-FFF2-40B4-BE49-F238E27FC236}">
                <a16:creationId xmlns:a16="http://schemas.microsoft.com/office/drawing/2014/main" id="{34D723A6-4938-4EC9-83D1-E97E3949A552}"/>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87406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86EBD-2A3D-4374-A432-B26325C559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F35087-834D-4991-BBBF-FF7CDADD734D}"/>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68D0E769-A5EB-4E6B-90FC-EC95E93781DD}"/>
              </a:ext>
            </a:extLst>
          </p:cNvPr>
          <p:cNvSpPr>
            <a:spLocks noGrp="1"/>
          </p:cNvSpPr>
          <p:nvPr>
            <p:ph type="ftr" sz="quarter" idx="11"/>
          </p:nvPr>
        </p:nvSpPr>
        <p:spPr/>
        <p:txBody>
          <a:bodyPr/>
          <a:lstStyle/>
          <a:p>
            <a:r>
              <a:rPr lang="en-US" dirty="0"/>
              <a:t>January 27, 2022</a:t>
            </a:r>
          </a:p>
        </p:txBody>
      </p:sp>
      <p:sp>
        <p:nvSpPr>
          <p:cNvPr id="5" name="Slide Number Placeholder 4">
            <a:extLst>
              <a:ext uri="{FF2B5EF4-FFF2-40B4-BE49-F238E27FC236}">
                <a16:creationId xmlns:a16="http://schemas.microsoft.com/office/drawing/2014/main" id="{17057167-7A27-4581-A639-A44CD59410C5}"/>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4801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71D427-9AA1-4598-82B8-6E1A64DD8C92}"/>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8298DDFD-17CA-411F-A3CB-AB3B4B3AA3FE}"/>
              </a:ext>
            </a:extLst>
          </p:cNvPr>
          <p:cNvSpPr>
            <a:spLocks noGrp="1"/>
          </p:cNvSpPr>
          <p:nvPr>
            <p:ph type="ftr" sz="quarter" idx="11"/>
          </p:nvPr>
        </p:nvSpPr>
        <p:spPr/>
        <p:txBody>
          <a:bodyPr/>
          <a:lstStyle/>
          <a:p>
            <a:r>
              <a:rPr lang="en-US" dirty="0"/>
              <a:t>January 27, 2022</a:t>
            </a:r>
          </a:p>
        </p:txBody>
      </p:sp>
      <p:sp>
        <p:nvSpPr>
          <p:cNvPr id="4" name="Slide Number Placeholder 3">
            <a:extLst>
              <a:ext uri="{FF2B5EF4-FFF2-40B4-BE49-F238E27FC236}">
                <a16:creationId xmlns:a16="http://schemas.microsoft.com/office/drawing/2014/main" id="{C652B304-BCD0-4CE9-A3D1-CD49324CEBE6}"/>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2200274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6034-2B04-4F61-ADA8-B601B5FEB9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D277AB-69B7-48CC-92B1-6C4AE86699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D47F81-E59F-4BFB-8D82-FA409A861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98616-17E8-4321-9B07-0C7563E5596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311B1D2-A3F9-44C0-9863-4A39E9B011B0}"/>
              </a:ext>
            </a:extLst>
          </p:cNvPr>
          <p:cNvSpPr>
            <a:spLocks noGrp="1"/>
          </p:cNvSpPr>
          <p:nvPr>
            <p:ph type="ftr" sz="quarter" idx="11"/>
          </p:nvPr>
        </p:nvSpPr>
        <p:spPr/>
        <p:txBody>
          <a:bodyPr/>
          <a:lstStyle/>
          <a:p>
            <a:r>
              <a:rPr lang="en-US" dirty="0"/>
              <a:t>January 27, 2022</a:t>
            </a:r>
          </a:p>
        </p:txBody>
      </p:sp>
      <p:sp>
        <p:nvSpPr>
          <p:cNvPr id="7" name="Slide Number Placeholder 6">
            <a:extLst>
              <a:ext uri="{FF2B5EF4-FFF2-40B4-BE49-F238E27FC236}">
                <a16:creationId xmlns:a16="http://schemas.microsoft.com/office/drawing/2014/main" id="{0EA78D06-36DC-4E0A-8C4E-9C87027C4FB6}"/>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21283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46ADB-DD63-4C56-AA1F-D80EEFF846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C8E35B-8B61-4A59-8506-110FC207B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25F4D40-65DA-4843-9271-51FFE170DB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F48861-EDE8-4F6D-A476-8A4B6AE374C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7195840-02CF-4D41-BFF6-63B48CDCBB5D}"/>
              </a:ext>
            </a:extLst>
          </p:cNvPr>
          <p:cNvSpPr>
            <a:spLocks noGrp="1"/>
          </p:cNvSpPr>
          <p:nvPr>
            <p:ph type="ftr" sz="quarter" idx="11"/>
          </p:nvPr>
        </p:nvSpPr>
        <p:spPr/>
        <p:txBody>
          <a:bodyPr/>
          <a:lstStyle/>
          <a:p>
            <a:r>
              <a:rPr lang="en-US" dirty="0"/>
              <a:t>January 27, 2022</a:t>
            </a:r>
          </a:p>
        </p:txBody>
      </p:sp>
      <p:sp>
        <p:nvSpPr>
          <p:cNvPr id="7" name="Slide Number Placeholder 6">
            <a:extLst>
              <a:ext uri="{FF2B5EF4-FFF2-40B4-BE49-F238E27FC236}">
                <a16:creationId xmlns:a16="http://schemas.microsoft.com/office/drawing/2014/main" id="{3B9FA87C-DE66-4200-BFCB-722A2847FA82}"/>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21655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E6EFC-0912-4D55-8912-701F845B5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5F16EA-27D8-4E32-BCA5-4CD1F45FAA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7013F9-ED7A-4FEA-B260-6F70CAC15F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EF38DA4E-D94F-450C-AC4E-6249DEC928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January 27, 2022</a:t>
            </a:r>
          </a:p>
        </p:txBody>
      </p:sp>
      <p:sp>
        <p:nvSpPr>
          <p:cNvPr id="6" name="Slide Number Placeholder 5">
            <a:extLst>
              <a:ext uri="{FF2B5EF4-FFF2-40B4-BE49-F238E27FC236}">
                <a16:creationId xmlns:a16="http://schemas.microsoft.com/office/drawing/2014/main" id="{D80C6FA2-0C4E-4479-A5F0-EFA73DC0E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45E99-662F-4014-8430-82C62712351D}" type="slidenum">
              <a:rPr lang="en-US" smtClean="0"/>
              <a:t>‹#›</a:t>
            </a:fld>
            <a:endParaRPr lang="en-US" dirty="0"/>
          </a:p>
        </p:txBody>
      </p:sp>
    </p:spTree>
    <p:extLst>
      <p:ext uri="{BB962C8B-B14F-4D97-AF65-F5344CB8AC3E}">
        <p14:creationId xmlns:p14="http://schemas.microsoft.com/office/powerpoint/2010/main" val="2851943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pexchange.wordpress.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tatearchivists.org/programs-education/cosa-webinar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tatearchivists.org/research-resources/resource-center" TargetMode="External"/><Relationship Id="rId2" Type="http://schemas.openxmlformats.org/officeDocument/2006/relationships/hyperlink" Target="http://www.statearchivists.org/"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youtube.com/user/StateArchivists/" TargetMode="External"/><Relationship Id="rId4" Type="http://schemas.openxmlformats.org/officeDocument/2006/relationships/hyperlink" Target="http://www.facebook.com/CouncilOfStateArchivists" TargetMode="External"/></Relationships>
</file>

<file path=ppt/slides/_rels/slide26.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3.jpeg"/><Relationship Id="rId7" Type="http://schemas.openxmlformats.org/officeDocument/2006/relationships/image" Target="../media/image9.png"/><Relationship Id="rId12" Type="http://schemas.openxmlformats.org/officeDocument/2006/relationships/image" Target="../media/image14.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F74A7D-4E59-47FD-81F2-D7E49CD03582}"/>
              </a:ext>
            </a:extLst>
          </p:cNvPr>
          <p:cNvSpPr>
            <a:spLocks noGrp="1"/>
          </p:cNvSpPr>
          <p:nvPr>
            <p:ph type="ctrTitle"/>
          </p:nvPr>
        </p:nvSpPr>
        <p:spPr>
          <a:xfrm>
            <a:off x="634276" y="803705"/>
            <a:ext cx="4208656" cy="3034857"/>
          </a:xfrm>
        </p:spPr>
        <p:txBody>
          <a:bodyPr vert="horz" lIns="91440" tIns="45720" rIns="91440" bIns="45720" rtlCol="0" anchor="b">
            <a:normAutofit/>
          </a:bodyPr>
          <a:lstStyle/>
          <a:p>
            <a:pPr algn="r"/>
            <a:r>
              <a:rPr lang="en-US" sz="3400" b="1" kern="1200" dirty="0">
                <a:solidFill>
                  <a:srgbClr val="FFFFFF"/>
                </a:solidFill>
                <a:effectLst/>
                <a:latin typeface="+mj-lt"/>
                <a:ea typeface="+mj-ea"/>
                <a:cs typeface="+mj-cs"/>
              </a:rPr>
              <a:t>CoSA Member Webinar</a:t>
            </a:r>
            <a:br>
              <a:rPr lang="en-US" sz="3400" b="1" kern="1200" dirty="0">
                <a:solidFill>
                  <a:srgbClr val="FFFFFF"/>
                </a:solidFill>
                <a:effectLst/>
                <a:latin typeface="+mj-lt"/>
                <a:ea typeface="+mj-ea"/>
                <a:cs typeface="+mj-cs"/>
              </a:rPr>
            </a:br>
            <a:br>
              <a:rPr lang="en-US" sz="3400" b="1" kern="1200" dirty="0">
                <a:solidFill>
                  <a:srgbClr val="FFFFFF"/>
                </a:solidFill>
                <a:effectLst/>
                <a:latin typeface="+mj-lt"/>
                <a:ea typeface="+mj-ea"/>
                <a:cs typeface="+mj-cs"/>
              </a:rPr>
            </a:br>
            <a:br>
              <a:rPr lang="en-US" sz="3400" b="1" kern="1200" dirty="0">
                <a:solidFill>
                  <a:srgbClr val="FFFFFF"/>
                </a:solidFill>
                <a:effectLst/>
                <a:latin typeface="+mj-lt"/>
                <a:ea typeface="+mj-ea"/>
                <a:cs typeface="+mj-cs"/>
              </a:rPr>
            </a:br>
            <a:r>
              <a:rPr lang="en-US" sz="3400" b="1" kern="1200" dirty="0">
                <a:solidFill>
                  <a:srgbClr val="FFFFFF"/>
                </a:solidFill>
                <a:effectLst/>
                <a:latin typeface="+mj-lt"/>
                <a:ea typeface="+mj-ea"/>
                <a:cs typeface="+mj-cs"/>
              </a:rPr>
              <a:t>What’s On Tap for CoSA in 2022</a:t>
            </a:r>
            <a:br>
              <a:rPr lang="en-US" sz="3400" b="1" kern="1200" dirty="0">
                <a:solidFill>
                  <a:srgbClr val="FFFFFF"/>
                </a:solidFill>
                <a:effectLst/>
                <a:latin typeface="+mj-lt"/>
                <a:ea typeface="+mj-ea"/>
                <a:cs typeface="+mj-cs"/>
              </a:rPr>
            </a:br>
            <a:endParaRPr lang="en-US" sz="3400" b="1" kern="1200" dirty="0">
              <a:solidFill>
                <a:srgbClr val="FFFFFF"/>
              </a:solidFill>
              <a:effectLst/>
              <a:latin typeface="+mj-lt"/>
              <a:ea typeface="+mj-ea"/>
              <a:cs typeface="+mj-cs"/>
            </a:endParaRPr>
          </a:p>
        </p:txBody>
      </p:sp>
      <p:sp>
        <p:nvSpPr>
          <p:cNvPr id="3" name="Subtitle 2">
            <a:extLst>
              <a:ext uri="{FF2B5EF4-FFF2-40B4-BE49-F238E27FC236}">
                <a16:creationId xmlns:a16="http://schemas.microsoft.com/office/drawing/2014/main" id="{76B3F09A-E65B-4EE6-A273-F8AB450AA9AD}"/>
              </a:ext>
            </a:extLst>
          </p:cNvPr>
          <p:cNvSpPr>
            <a:spLocks noGrp="1"/>
          </p:cNvSpPr>
          <p:nvPr>
            <p:ph type="subTitle" idx="1"/>
          </p:nvPr>
        </p:nvSpPr>
        <p:spPr>
          <a:xfrm>
            <a:off x="638921" y="4013165"/>
            <a:ext cx="4204012" cy="2205732"/>
          </a:xfrm>
        </p:spPr>
        <p:txBody>
          <a:bodyPr vert="horz" lIns="91440" tIns="45720" rIns="91440" bIns="45720" rtlCol="0" anchor="t">
            <a:normAutofit/>
          </a:bodyPr>
          <a:lstStyle/>
          <a:p>
            <a:pPr algn="r">
              <a:spcAft>
                <a:spcPts val="600"/>
              </a:spcAft>
            </a:pPr>
            <a:endParaRPr lang="en-US" sz="1800" b="1" kern="1200" dirty="0">
              <a:solidFill>
                <a:srgbClr val="FFFFFF"/>
              </a:solidFill>
              <a:effectLst>
                <a:outerShdw blurRad="38100" dist="38100" dir="2700000" algn="tl">
                  <a:srgbClr val="000000">
                    <a:alpha val="43137"/>
                  </a:srgbClr>
                </a:outerShdw>
              </a:effectLst>
              <a:latin typeface="+mn-lt"/>
              <a:ea typeface="+mn-ea"/>
              <a:cs typeface="+mn-cs"/>
            </a:endParaRPr>
          </a:p>
          <a:p>
            <a:pPr algn="r">
              <a:spcAft>
                <a:spcPts val="600"/>
              </a:spcAft>
            </a:pPr>
            <a:r>
              <a:rPr lang="en-US" sz="1800" b="1" kern="1200" dirty="0">
                <a:solidFill>
                  <a:srgbClr val="FFFFFF"/>
                </a:solidFill>
                <a:latin typeface="+mn-lt"/>
                <a:ea typeface="+mn-ea"/>
                <a:cs typeface="+mn-cs"/>
              </a:rPr>
              <a:t>January 27, 2022</a:t>
            </a:r>
          </a:p>
          <a:p>
            <a:pPr algn="r">
              <a:spcAft>
                <a:spcPts val="600"/>
              </a:spcAft>
            </a:pPr>
            <a:r>
              <a:rPr lang="en-US" sz="1800" b="1" kern="1200" dirty="0">
                <a:solidFill>
                  <a:srgbClr val="FFFFFF"/>
                </a:solidFill>
                <a:latin typeface="+mn-lt"/>
                <a:ea typeface="+mn-ea"/>
                <a:cs typeface="+mn-cs"/>
              </a:rPr>
              <a:t>3 pm Eastern</a:t>
            </a:r>
          </a:p>
        </p:txBody>
      </p:sp>
      <p:cxnSp>
        <p:nvCxnSpPr>
          <p:cNvPr id="70" name="Straight Connector 69">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25" name="Picture 24" descr="Logo&#10;&#10;Description automatically generated">
            <a:extLst>
              <a:ext uri="{FF2B5EF4-FFF2-40B4-BE49-F238E27FC236}">
                <a16:creationId xmlns:a16="http://schemas.microsoft.com/office/drawing/2014/main" id="{26A1115E-7DB1-4E19-9059-6C96A3FB1165}"/>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6096000" y="2931312"/>
            <a:ext cx="5459470" cy="996352"/>
          </a:xfrm>
          <a:prstGeom prst="rect">
            <a:avLst/>
          </a:prstGeom>
          <a:noFill/>
        </p:spPr>
      </p:pic>
      <p:sp>
        <p:nvSpPr>
          <p:cNvPr id="4" name="Footer Placeholder 3">
            <a:extLst>
              <a:ext uri="{FF2B5EF4-FFF2-40B4-BE49-F238E27FC236}">
                <a16:creationId xmlns:a16="http://schemas.microsoft.com/office/drawing/2014/main" id="{AC16D6AE-5606-4490-87AD-AE550941430C}"/>
              </a:ext>
            </a:extLst>
          </p:cNvPr>
          <p:cNvSpPr>
            <a:spLocks noGrp="1"/>
          </p:cNvSpPr>
          <p:nvPr>
            <p:ph type="ftr" sz="quarter" idx="11"/>
          </p:nvPr>
        </p:nvSpPr>
        <p:spPr>
          <a:xfrm>
            <a:off x="6094362" y="6356350"/>
            <a:ext cx="4281671" cy="365125"/>
          </a:xfrm>
        </p:spPr>
        <p:txBody>
          <a:bodyPr vert="horz" lIns="91440" tIns="45720" rIns="91440" bIns="45720" rtlCol="0" anchor="ctr">
            <a:normAutofit/>
          </a:bodyPr>
          <a:lstStyle/>
          <a:p>
            <a:pPr algn="l">
              <a:spcAft>
                <a:spcPts val="600"/>
              </a:spcAft>
            </a:pPr>
            <a:r>
              <a:rPr lang="en-US" kern="1200" dirty="0">
                <a:solidFill>
                  <a:schemeClr val="tx1">
                    <a:tint val="75000"/>
                  </a:schemeClr>
                </a:solidFill>
                <a:latin typeface="+mn-lt"/>
                <a:ea typeface="+mn-ea"/>
                <a:cs typeface="+mn-cs"/>
              </a:rPr>
              <a:t>January 27, 2022</a:t>
            </a:r>
          </a:p>
        </p:txBody>
      </p:sp>
      <p:sp>
        <p:nvSpPr>
          <p:cNvPr id="11" name="TextBox 10">
            <a:extLst>
              <a:ext uri="{FF2B5EF4-FFF2-40B4-BE49-F238E27FC236}">
                <a16:creationId xmlns:a16="http://schemas.microsoft.com/office/drawing/2014/main" id="{EBF33DA2-76E7-4F2D-A6A7-6D55EC70CCB8}"/>
              </a:ext>
            </a:extLst>
          </p:cNvPr>
          <p:cNvSpPr txBox="1"/>
          <p:nvPr/>
        </p:nvSpPr>
        <p:spPr>
          <a:xfrm rot="10800000" flipV="1">
            <a:off x="6145011" y="6058679"/>
            <a:ext cx="5879921" cy="261610"/>
          </a:xfrm>
          <a:prstGeom prst="rect">
            <a:avLst/>
          </a:prstGeom>
          <a:noFill/>
        </p:spPr>
        <p:txBody>
          <a:bodyPr wrap="square">
            <a:spAutoFit/>
          </a:bodyPr>
          <a:lstStyle/>
          <a:p>
            <a:pPr>
              <a:spcAft>
                <a:spcPts val="600"/>
              </a:spcAft>
            </a:pPr>
            <a:r>
              <a:rPr lang="en-US" sz="1100" dirty="0"/>
              <a:t>Disclaimer:  This webinar is being recorded and will be available for viewing on the CoSA website.</a:t>
            </a:r>
          </a:p>
        </p:txBody>
      </p:sp>
    </p:spTree>
    <p:extLst>
      <p:ext uri="{BB962C8B-B14F-4D97-AF65-F5344CB8AC3E}">
        <p14:creationId xmlns:p14="http://schemas.microsoft.com/office/powerpoint/2010/main" val="2935986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189E-2E1C-4DDF-BA43-BE03D0BFEA1B}"/>
              </a:ext>
            </a:extLst>
          </p:cNvPr>
          <p:cNvSpPr>
            <a:spLocks noGrp="1"/>
          </p:cNvSpPr>
          <p:nvPr>
            <p:ph type="title"/>
          </p:nvPr>
        </p:nvSpPr>
        <p:spPr>
          <a:xfrm>
            <a:off x="1136428" y="627564"/>
            <a:ext cx="7474172" cy="1325563"/>
          </a:xfrm>
        </p:spPr>
        <p:txBody>
          <a:bodyPr>
            <a:normAutofit/>
          </a:bodyPr>
          <a:lstStyle/>
          <a:p>
            <a:r>
              <a:rPr lang="en-US" dirty="0"/>
              <a:t>Finance Committee</a:t>
            </a:r>
          </a:p>
        </p:txBody>
      </p:sp>
      <p:sp>
        <p:nvSpPr>
          <p:cNvPr id="3" name="Content Placeholder 2">
            <a:extLst>
              <a:ext uri="{FF2B5EF4-FFF2-40B4-BE49-F238E27FC236}">
                <a16:creationId xmlns:a16="http://schemas.microsoft.com/office/drawing/2014/main" id="{935D55D0-7481-44BC-A801-CEB89A64EF3A}"/>
              </a:ext>
            </a:extLst>
          </p:cNvPr>
          <p:cNvSpPr>
            <a:spLocks noGrp="1"/>
          </p:cNvSpPr>
          <p:nvPr>
            <p:ph idx="1"/>
          </p:nvPr>
        </p:nvSpPr>
        <p:spPr>
          <a:xfrm>
            <a:off x="1136429" y="2278173"/>
            <a:ext cx="6467867" cy="3450613"/>
          </a:xfrm>
        </p:spPr>
        <p:txBody>
          <a:bodyPr anchor="ctr">
            <a:normAutofit/>
          </a:bodyPr>
          <a:lstStyle/>
          <a:p>
            <a:pPr marL="0" indent="0">
              <a:buNone/>
            </a:pPr>
            <a:r>
              <a:rPr lang="en-US" sz="2000" dirty="0"/>
              <a:t>2022</a:t>
            </a:r>
          </a:p>
          <a:p>
            <a:pPr marL="1257300" lvl="2" indent="-342900">
              <a:buFont typeface="Arial" charset="0"/>
              <a:buChar char="•"/>
            </a:pPr>
            <a:r>
              <a:rPr lang="en-US" dirty="0"/>
              <a:t>Strong financial position</a:t>
            </a:r>
          </a:p>
          <a:p>
            <a:pPr marL="1257300" lvl="2" indent="-342900">
              <a:buFont typeface="Arial" charset="0"/>
              <a:buChar char="•"/>
            </a:pPr>
            <a:r>
              <a:rPr lang="en-US" dirty="0"/>
              <a:t>Healthy reserve fund and steady income</a:t>
            </a:r>
          </a:p>
          <a:p>
            <a:pPr marL="1257300" lvl="2" indent="-342900">
              <a:buFont typeface="Arial" charset="0"/>
              <a:buChar char="•"/>
            </a:pPr>
            <a:r>
              <a:rPr lang="en-US" dirty="0"/>
              <a:t>Most states or territories pay at least the base amount of dues</a:t>
            </a:r>
          </a:p>
          <a:p>
            <a:pPr marL="1257300" lvl="2" indent="-342900">
              <a:buFont typeface="Arial" charset="0"/>
              <a:buChar char="•"/>
            </a:pPr>
            <a:r>
              <a:rPr lang="en-US" dirty="0"/>
              <a:t>Sustained support from corporate sponsors</a:t>
            </a:r>
          </a:p>
          <a:p>
            <a:pPr marL="1257300" lvl="2" indent="-342900">
              <a:buFont typeface="Arial" charset="0"/>
              <a:buChar char="•"/>
            </a:pPr>
            <a:r>
              <a:rPr lang="en-US" dirty="0"/>
              <a:t>Small gains in new revenue streams, including publication royalties</a:t>
            </a:r>
          </a:p>
          <a:p>
            <a:pPr marL="800100" lvl="1" indent="-342900">
              <a:buFont typeface="Arial" charset="0"/>
              <a:buChar char="•"/>
            </a:pPr>
            <a:endParaRPr lang="en-US" sz="2000" dirty="0"/>
          </a:p>
          <a:p>
            <a:pPr marL="457200" lvl="1" indent="0">
              <a:buNone/>
            </a:pPr>
            <a:r>
              <a:rPr lang="en-US" sz="2000" dirty="0"/>
              <a:t> </a:t>
            </a:r>
          </a:p>
        </p:txBody>
      </p:sp>
      <p:sp>
        <p:nvSpPr>
          <p:cNvPr id="4" name="Footer Placeholder 3">
            <a:extLst>
              <a:ext uri="{FF2B5EF4-FFF2-40B4-BE49-F238E27FC236}">
                <a16:creationId xmlns:a16="http://schemas.microsoft.com/office/drawing/2014/main" id="{11C3152C-294D-4A2C-A6CF-979B2B80786B}"/>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8" name="Rectangle 2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519AB9C4-7EBB-4348-B0AA-5B8606CE13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62995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2190-6A7C-48A2-8A35-694033A2B700}"/>
              </a:ext>
            </a:extLst>
          </p:cNvPr>
          <p:cNvSpPr>
            <a:spLocks noGrp="1"/>
          </p:cNvSpPr>
          <p:nvPr>
            <p:ph type="title"/>
          </p:nvPr>
        </p:nvSpPr>
        <p:spPr>
          <a:xfrm>
            <a:off x="1136428" y="627564"/>
            <a:ext cx="7474172" cy="1325563"/>
          </a:xfrm>
        </p:spPr>
        <p:txBody>
          <a:bodyPr>
            <a:normAutofit/>
          </a:bodyPr>
          <a:lstStyle/>
          <a:p>
            <a:r>
              <a:rPr lang="en-US" dirty="0"/>
              <a:t>Development Committee</a:t>
            </a:r>
          </a:p>
        </p:txBody>
      </p:sp>
      <p:sp>
        <p:nvSpPr>
          <p:cNvPr id="3" name="Content Placeholder 2">
            <a:extLst>
              <a:ext uri="{FF2B5EF4-FFF2-40B4-BE49-F238E27FC236}">
                <a16:creationId xmlns:a16="http://schemas.microsoft.com/office/drawing/2014/main" id="{3F85590E-D63A-4DED-840F-15C1DA83EBF3}"/>
              </a:ext>
            </a:extLst>
          </p:cNvPr>
          <p:cNvSpPr>
            <a:spLocks noGrp="1"/>
          </p:cNvSpPr>
          <p:nvPr>
            <p:ph idx="1"/>
          </p:nvPr>
        </p:nvSpPr>
        <p:spPr>
          <a:xfrm>
            <a:off x="1136429" y="1744910"/>
            <a:ext cx="6467867" cy="4485525"/>
          </a:xfrm>
        </p:spPr>
        <p:txBody>
          <a:bodyPr anchor="ctr">
            <a:normAutofit/>
          </a:bodyPr>
          <a:lstStyle/>
          <a:p>
            <a:pPr marL="0" indent="0">
              <a:buNone/>
            </a:pPr>
            <a:r>
              <a:rPr lang="en-US" sz="2000" dirty="0"/>
              <a:t>2021 Dues Payments</a:t>
            </a:r>
          </a:p>
          <a:p>
            <a:pPr lvl="1"/>
            <a:r>
              <a:rPr lang="en-US" sz="2000" dirty="0"/>
              <a:t>46 states,   $127,280</a:t>
            </a:r>
          </a:p>
          <a:p>
            <a:pPr marL="0" indent="0">
              <a:buNone/>
            </a:pPr>
            <a:r>
              <a:rPr lang="en-US" sz="2000" dirty="0"/>
              <a:t>2021 Annual Appeals</a:t>
            </a:r>
          </a:p>
          <a:p>
            <a:pPr marL="800100" lvl="1" indent="-342900">
              <a:buFont typeface="Arial" panose="020B0604020202020204" pitchFamily="34" charset="0"/>
              <a:buChar char="•"/>
            </a:pPr>
            <a:r>
              <a:rPr lang="en-US" sz="2000" b="0" dirty="0"/>
              <a:t>Combined total exceeded </a:t>
            </a:r>
            <a:r>
              <a:rPr lang="en-US" sz="2000" dirty="0"/>
              <a:t>$10,000 from 53 donors</a:t>
            </a:r>
            <a:endParaRPr lang="en-US" sz="2000" b="0" dirty="0"/>
          </a:p>
          <a:p>
            <a:pPr marL="800100" lvl="1" indent="-342900">
              <a:buFont typeface="Arial" panose="020B0604020202020204" pitchFamily="34" charset="0"/>
              <a:buChar char="•"/>
            </a:pPr>
            <a:r>
              <a:rPr lang="en-US" sz="2000" dirty="0"/>
              <a:t>Contributions to General Operations, Disaster Response Fund, Walch Fund, and Reserve Fund</a:t>
            </a:r>
          </a:p>
          <a:p>
            <a:pPr marL="0" indent="0">
              <a:buNone/>
            </a:pPr>
            <a:r>
              <a:rPr lang="en-US" sz="2000" dirty="0"/>
              <a:t>2021 Corporate Sponsorships</a:t>
            </a:r>
          </a:p>
          <a:p>
            <a:pPr marL="800100" lvl="1" indent="-342900">
              <a:buFont typeface="Arial" panose="020B0604020202020204" pitchFamily="34" charset="0"/>
              <a:buChar char="•"/>
            </a:pPr>
            <a:r>
              <a:rPr lang="en-US" sz="2000" dirty="0"/>
              <a:t>Six sponsors contributing a total of $76,500</a:t>
            </a:r>
          </a:p>
          <a:p>
            <a:pPr marL="800100" lvl="1" indent="-342900">
              <a:buFont typeface="Arial" panose="020B0604020202020204" pitchFamily="34" charset="0"/>
              <a:buChar char="•"/>
            </a:pPr>
            <a:r>
              <a:rPr lang="en-US" sz="2000" dirty="0"/>
              <a:t>In-kind contributions from two other sponsors</a:t>
            </a:r>
          </a:p>
          <a:p>
            <a:endParaRPr lang="en-US" sz="1700" dirty="0"/>
          </a:p>
        </p:txBody>
      </p:sp>
      <p:sp>
        <p:nvSpPr>
          <p:cNvPr id="4" name="Footer Placeholder 3">
            <a:extLst>
              <a:ext uri="{FF2B5EF4-FFF2-40B4-BE49-F238E27FC236}">
                <a16:creationId xmlns:a16="http://schemas.microsoft.com/office/drawing/2014/main" id="{AF12DBEC-EB0B-4DFA-B85F-1CAC425264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37" name="Rectangle 3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061CF06A-4F07-4885-8EA4-AD43514541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00032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B737-F8B6-449F-A699-F831C3E0CB05}"/>
              </a:ext>
            </a:extLst>
          </p:cNvPr>
          <p:cNvSpPr>
            <a:spLocks noGrp="1"/>
          </p:cNvSpPr>
          <p:nvPr>
            <p:ph type="title"/>
          </p:nvPr>
        </p:nvSpPr>
        <p:spPr>
          <a:xfrm>
            <a:off x="1136428" y="627564"/>
            <a:ext cx="7474172" cy="1325563"/>
          </a:xfrm>
        </p:spPr>
        <p:txBody>
          <a:bodyPr>
            <a:normAutofit/>
          </a:bodyPr>
          <a:lstStyle/>
          <a:p>
            <a:r>
              <a:rPr lang="en-US" dirty="0"/>
              <a:t>Education and Training</a:t>
            </a:r>
          </a:p>
        </p:txBody>
      </p:sp>
      <p:sp>
        <p:nvSpPr>
          <p:cNvPr id="3" name="Content Placeholder 2">
            <a:extLst>
              <a:ext uri="{FF2B5EF4-FFF2-40B4-BE49-F238E27FC236}">
                <a16:creationId xmlns:a16="http://schemas.microsoft.com/office/drawing/2014/main" id="{67AFB3DB-041D-4AAC-8859-836980D02464}"/>
              </a:ext>
            </a:extLst>
          </p:cNvPr>
          <p:cNvSpPr>
            <a:spLocks noGrp="1"/>
          </p:cNvSpPr>
          <p:nvPr>
            <p:ph idx="1"/>
          </p:nvPr>
        </p:nvSpPr>
        <p:spPr>
          <a:xfrm>
            <a:off x="1136429" y="1862357"/>
            <a:ext cx="6467867" cy="3866430"/>
          </a:xfrm>
        </p:spPr>
        <p:txBody>
          <a:bodyPr anchor="ctr">
            <a:normAutofit fontScale="92500"/>
          </a:bodyPr>
          <a:lstStyle/>
          <a:p>
            <a:r>
              <a:rPr lang="en-US" sz="2400" dirty="0"/>
              <a:t>Webinars</a:t>
            </a:r>
          </a:p>
          <a:p>
            <a:pPr marL="457200" lvl="1" indent="0">
              <a:buNone/>
            </a:pPr>
            <a:r>
              <a:rPr lang="en-US" sz="2000" dirty="0"/>
              <a:t>2021:</a:t>
            </a:r>
          </a:p>
          <a:p>
            <a:pPr lvl="1"/>
            <a:r>
              <a:rPr lang="en-US" sz="2000" dirty="0"/>
              <a:t>26 total webinars, including SERI</a:t>
            </a:r>
          </a:p>
          <a:p>
            <a:pPr lvl="1"/>
            <a:r>
              <a:rPr lang="en-US" sz="2000" dirty="0"/>
              <a:t>Over 1,000 attendees</a:t>
            </a:r>
          </a:p>
          <a:p>
            <a:pPr lvl="1"/>
            <a:r>
              <a:rPr lang="en-US" sz="2000" dirty="0"/>
              <a:t>Over 1,200 on-demand access views</a:t>
            </a:r>
          </a:p>
          <a:p>
            <a:pPr marL="342900" indent="-342900">
              <a:buFont typeface="Arial" panose="020B0604020202020204" pitchFamily="34" charset="0"/>
              <a:buChar char="•"/>
            </a:pPr>
            <a:r>
              <a:rPr lang="en-US" sz="2400" b="0" dirty="0"/>
              <a:t>Member Webinars</a:t>
            </a:r>
          </a:p>
          <a:p>
            <a:pPr marL="800100" lvl="1" indent="-342900"/>
            <a:r>
              <a:rPr lang="en-US" sz="2000" b="0" dirty="0"/>
              <a:t>Monthly on the 4</a:t>
            </a:r>
            <a:r>
              <a:rPr lang="en-US" sz="2000" b="0" baseline="30000" dirty="0"/>
              <a:t>th</a:t>
            </a:r>
            <a:r>
              <a:rPr lang="en-US" sz="2000" b="0" dirty="0"/>
              <a:t> Thursday – schedule coming soon!</a:t>
            </a:r>
          </a:p>
          <a:p>
            <a:pPr marL="342900" indent="-342900">
              <a:buFont typeface="Arial" panose="020B0604020202020204" pitchFamily="34" charset="0"/>
              <a:buChar char="•"/>
            </a:pPr>
            <a:r>
              <a:rPr lang="en-US" sz="2400" b="0" i="1" dirty="0"/>
              <a:t>Shop Talk </a:t>
            </a:r>
            <a:r>
              <a:rPr lang="en-US" sz="2400" b="0" dirty="0"/>
              <a:t>Webinars with 10K+ corporate sponsors</a:t>
            </a:r>
            <a:br>
              <a:rPr lang="en-US" sz="2400" b="0" dirty="0"/>
            </a:br>
            <a:endParaRPr lang="en-US" sz="2400" b="0" dirty="0"/>
          </a:p>
          <a:p>
            <a:pPr marL="342900" indent="-342900">
              <a:buFont typeface="Arial" panose="020B0604020202020204" pitchFamily="34" charset="0"/>
              <a:buChar char="•"/>
            </a:pPr>
            <a:r>
              <a:rPr lang="en-US" sz="2400" b="0" dirty="0"/>
              <a:t>“In Conversation With…”</a:t>
            </a:r>
          </a:p>
          <a:p>
            <a:endParaRPr lang="en-US" sz="2400" dirty="0"/>
          </a:p>
        </p:txBody>
      </p:sp>
      <p:sp>
        <p:nvSpPr>
          <p:cNvPr id="4" name="Footer Placeholder 3">
            <a:extLst>
              <a:ext uri="{FF2B5EF4-FFF2-40B4-BE49-F238E27FC236}">
                <a16:creationId xmlns:a16="http://schemas.microsoft.com/office/drawing/2014/main" id="{3B35F495-F684-4BFF-91CD-528395439FBC}"/>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4A9A0CE1-4DAB-4394-A2A4-F278DE9FB60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651107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B737-F8B6-449F-A699-F831C3E0CB05}"/>
              </a:ext>
            </a:extLst>
          </p:cNvPr>
          <p:cNvSpPr>
            <a:spLocks noGrp="1"/>
          </p:cNvSpPr>
          <p:nvPr>
            <p:ph type="title"/>
          </p:nvPr>
        </p:nvSpPr>
        <p:spPr>
          <a:xfrm>
            <a:off x="1136428" y="627564"/>
            <a:ext cx="7474172" cy="1325563"/>
          </a:xfrm>
        </p:spPr>
        <p:txBody>
          <a:bodyPr>
            <a:normAutofit/>
          </a:bodyPr>
          <a:lstStyle/>
          <a:p>
            <a:r>
              <a:rPr lang="en-US" dirty="0"/>
              <a:t>Education and Training</a:t>
            </a:r>
          </a:p>
        </p:txBody>
      </p:sp>
      <p:sp>
        <p:nvSpPr>
          <p:cNvPr id="3" name="Content Placeholder 2">
            <a:extLst>
              <a:ext uri="{FF2B5EF4-FFF2-40B4-BE49-F238E27FC236}">
                <a16:creationId xmlns:a16="http://schemas.microsoft.com/office/drawing/2014/main" id="{67AFB3DB-041D-4AAC-8859-836980D02464}"/>
              </a:ext>
            </a:extLst>
          </p:cNvPr>
          <p:cNvSpPr>
            <a:spLocks noGrp="1"/>
          </p:cNvSpPr>
          <p:nvPr>
            <p:ph idx="1"/>
          </p:nvPr>
        </p:nvSpPr>
        <p:spPr>
          <a:xfrm>
            <a:off x="1136429" y="1953127"/>
            <a:ext cx="6467867" cy="3775659"/>
          </a:xfrm>
        </p:spPr>
        <p:txBody>
          <a:bodyPr anchor="ctr">
            <a:normAutofit/>
          </a:bodyPr>
          <a:lstStyle/>
          <a:p>
            <a:r>
              <a:rPr lang="en-US" sz="2400" dirty="0"/>
              <a:t>Communications</a:t>
            </a:r>
          </a:p>
          <a:p>
            <a:pPr marL="342900" indent="-342900">
              <a:buFont typeface="Arial" panose="020B0604020202020204" pitchFamily="34" charset="0"/>
              <a:buChar char="•"/>
            </a:pPr>
            <a:r>
              <a:rPr lang="en-US" sz="2400" b="0" i="1" dirty="0"/>
              <a:t>News Brief – </a:t>
            </a:r>
            <a:r>
              <a:rPr lang="en-US" sz="2400" b="0" dirty="0"/>
              <a:t>Continues monthly in 2022 with 1,200+ subscribers</a:t>
            </a:r>
          </a:p>
          <a:p>
            <a:pPr marL="342900" indent="-342900">
              <a:buFont typeface="Arial" panose="020B0604020202020204" pitchFamily="34" charset="0"/>
              <a:buChar char="•"/>
            </a:pPr>
            <a:r>
              <a:rPr lang="en-US" sz="2400" b="0" dirty="0"/>
              <a:t>Social media - Twitter and Facebook</a:t>
            </a:r>
          </a:p>
          <a:p>
            <a:pPr marL="342900" indent="-342900">
              <a:buFont typeface="Arial" panose="020B0604020202020204" pitchFamily="34" charset="0"/>
              <a:buChar char="•"/>
            </a:pPr>
            <a:r>
              <a:rPr lang="en-US" sz="2400" b="0" dirty="0"/>
              <a:t>CoSA Blog – 21 posts in 2021</a:t>
            </a:r>
          </a:p>
          <a:p>
            <a:pPr marL="800100" lvl="1" indent="-342900"/>
            <a:r>
              <a:rPr lang="en-US" sz="2000" dirty="0"/>
              <a:t>Be a contributor in 2022!</a:t>
            </a:r>
            <a:endParaRPr lang="en-US" sz="2000" b="0" dirty="0"/>
          </a:p>
          <a:p>
            <a:endParaRPr lang="en-US" sz="2400" b="0" dirty="0"/>
          </a:p>
          <a:p>
            <a:endParaRPr lang="en-US" sz="2400" dirty="0"/>
          </a:p>
        </p:txBody>
      </p:sp>
      <p:sp>
        <p:nvSpPr>
          <p:cNvPr id="4" name="Footer Placeholder 3">
            <a:extLst>
              <a:ext uri="{FF2B5EF4-FFF2-40B4-BE49-F238E27FC236}">
                <a16:creationId xmlns:a16="http://schemas.microsoft.com/office/drawing/2014/main" id="{07122DEB-F608-4389-BA95-29B1DB566B1A}"/>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B614802A-D4A0-4AB7-92AB-1928ABD081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569151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B6A28-B189-42B1-BD04-CEC6E42B95C3}"/>
              </a:ext>
            </a:extLst>
          </p:cNvPr>
          <p:cNvSpPr>
            <a:spLocks noGrp="1"/>
          </p:cNvSpPr>
          <p:nvPr>
            <p:ph type="title"/>
          </p:nvPr>
        </p:nvSpPr>
        <p:spPr>
          <a:xfrm>
            <a:off x="1136428" y="627564"/>
            <a:ext cx="7474172" cy="1325563"/>
          </a:xfrm>
        </p:spPr>
        <p:txBody>
          <a:bodyPr>
            <a:normAutofit/>
          </a:bodyPr>
          <a:lstStyle/>
          <a:p>
            <a:r>
              <a:rPr lang="en-US" dirty="0"/>
              <a:t>Advocacy Committee</a:t>
            </a:r>
          </a:p>
        </p:txBody>
      </p:sp>
      <p:sp>
        <p:nvSpPr>
          <p:cNvPr id="3" name="Content Placeholder 2">
            <a:extLst>
              <a:ext uri="{FF2B5EF4-FFF2-40B4-BE49-F238E27FC236}">
                <a16:creationId xmlns:a16="http://schemas.microsoft.com/office/drawing/2014/main" id="{D8A80B89-604D-4614-9401-74A1BD26E36E}"/>
              </a:ext>
            </a:extLst>
          </p:cNvPr>
          <p:cNvSpPr>
            <a:spLocks noGrp="1"/>
          </p:cNvSpPr>
          <p:nvPr>
            <p:ph idx="1"/>
          </p:nvPr>
        </p:nvSpPr>
        <p:spPr>
          <a:xfrm>
            <a:off x="1136429" y="2278173"/>
            <a:ext cx="6467867" cy="3450613"/>
          </a:xfrm>
        </p:spPr>
        <p:txBody>
          <a:bodyPr anchor="ctr">
            <a:normAutofit/>
          </a:bodyPr>
          <a:lstStyle/>
          <a:p>
            <a:pPr marL="342900" indent="-342900">
              <a:buFont typeface="Arial" charset="0"/>
              <a:buChar char="•"/>
            </a:pPr>
            <a:r>
              <a:rPr lang="en-US" sz="2000" dirty="0"/>
              <a:t>Federal Advocacy</a:t>
            </a:r>
          </a:p>
          <a:p>
            <a:pPr marL="457200" lvl="1" indent="0">
              <a:buNone/>
            </a:pPr>
            <a:endParaRPr lang="en-US" sz="2000" dirty="0"/>
          </a:p>
          <a:p>
            <a:pPr marL="342900" indent="-342900">
              <a:buFont typeface="Arial" charset="0"/>
              <a:buChar char="•"/>
            </a:pPr>
            <a:r>
              <a:rPr lang="en-US" sz="2000" dirty="0"/>
              <a:t>Supporting State and Local Advocacy</a:t>
            </a:r>
          </a:p>
          <a:p>
            <a:pPr marL="0" indent="0">
              <a:buNone/>
            </a:pPr>
            <a:endParaRPr lang="en-US" sz="2000" dirty="0"/>
          </a:p>
          <a:p>
            <a:pPr marL="342900" indent="-342900">
              <a:buFont typeface="Arial" charset="0"/>
              <a:buChar char="•"/>
            </a:pPr>
            <a:r>
              <a:rPr lang="en-US" sz="2000" dirty="0"/>
              <a:t>Collaborative Advocacy </a:t>
            </a:r>
          </a:p>
          <a:p>
            <a:pPr marL="800100" lvl="1" indent="-342900">
              <a:buFont typeface="Arial" charset="0"/>
              <a:buChar char="•"/>
            </a:pPr>
            <a:r>
              <a:rPr lang="en-US" sz="2000" dirty="0"/>
              <a:t>Working with Joint Working Group on Issues and Awareness to coordinate archival advocacy</a:t>
            </a:r>
          </a:p>
          <a:p>
            <a:pPr marL="800100" lvl="1" indent="-342900">
              <a:buFont typeface="Arial" charset="0"/>
              <a:buChar char="•"/>
            </a:pPr>
            <a:r>
              <a:rPr lang="en-US" sz="2000" dirty="0"/>
              <a:t>CoSA on National Coalition of History Policy Board</a:t>
            </a:r>
          </a:p>
          <a:p>
            <a:pPr marL="800100" lvl="1" indent="-342900">
              <a:buFont typeface="Arial" charset="0"/>
              <a:buChar char="•"/>
            </a:pPr>
            <a:r>
              <a:rPr lang="en-US" sz="2000" dirty="0"/>
              <a:t>National Humanities Alliance Advocacy Day</a:t>
            </a:r>
          </a:p>
          <a:p>
            <a:endParaRPr lang="en-US" sz="2000" dirty="0"/>
          </a:p>
        </p:txBody>
      </p:sp>
      <p:sp>
        <p:nvSpPr>
          <p:cNvPr id="4" name="Footer Placeholder 3">
            <a:extLst>
              <a:ext uri="{FF2B5EF4-FFF2-40B4-BE49-F238E27FC236}">
                <a16:creationId xmlns:a16="http://schemas.microsoft.com/office/drawing/2014/main" id="{29BFD2F2-47D3-4A8E-81E6-FE059D57CE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B007FFFF-43C3-4941-8FF1-577A6678B5A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4884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Joint Working Group on Issues and Awareness</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2278173"/>
            <a:ext cx="6467867" cy="3450613"/>
          </a:xfrm>
        </p:spPr>
        <p:txBody>
          <a:bodyPr anchor="ctr">
            <a:normAutofit/>
          </a:bodyPr>
          <a:lstStyle/>
          <a:p>
            <a:r>
              <a:rPr lang="en-US" sz="2400" dirty="0"/>
              <a:t>CoSA passed on committee chair position for the first time since 2014</a:t>
            </a:r>
          </a:p>
          <a:p>
            <a:r>
              <a:rPr lang="en-US" sz="2400" dirty="0"/>
              <a:t>Sharing awareness and activities</a:t>
            </a:r>
          </a:p>
          <a:p>
            <a:r>
              <a:rPr lang="en-US" sz="2400" dirty="0"/>
              <a:t>Examining increased federal funding for archives </a:t>
            </a:r>
          </a:p>
          <a:p>
            <a:r>
              <a:rPr lang="en-US" sz="2400" dirty="0"/>
              <a:t>Upcoming toolkits, webinars, joint statements and issue briefs</a:t>
            </a:r>
          </a:p>
          <a:p>
            <a:endParaRPr lang="en-US" sz="2400" dirty="0"/>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74027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Nominating Committee</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677799"/>
            <a:ext cx="6467867" cy="4050988"/>
          </a:xfrm>
        </p:spPr>
        <p:txBody>
          <a:bodyPr anchor="ctr">
            <a:normAutofit/>
          </a:bodyPr>
          <a:lstStyle/>
          <a:p>
            <a:r>
              <a:rPr lang="en-US" sz="2400" dirty="0"/>
              <a:t>Responsible for selecting nominees for CoSA Board of Directors</a:t>
            </a:r>
          </a:p>
          <a:p>
            <a:endParaRPr lang="en-US" sz="2400" dirty="0"/>
          </a:p>
          <a:p>
            <a:r>
              <a:rPr lang="en-US" sz="2400" dirty="0"/>
              <a:t>Let us know if you are interested in serving on the Board or on any CoSA Committees</a:t>
            </a:r>
          </a:p>
          <a:p>
            <a:endParaRPr lang="en-US" sz="2400" dirty="0"/>
          </a:p>
          <a:p>
            <a:pPr marL="0" indent="0">
              <a:buNone/>
            </a:pPr>
            <a:r>
              <a:rPr lang="en-US" sz="2400" dirty="0">
                <a:solidFill>
                  <a:srgbClr val="FF0000"/>
                </a:solidFill>
              </a:rPr>
              <a:t>CoSA depends on your participation!</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417720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Awards Program</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2278173"/>
            <a:ext cx="6467867" cy="3884502"/>
          </a:xfrm>
        </p:spPr>
        <p:txBody>
          <a:bodyPr anchor="ctr">
            <a:normAutofit fontScale="92500" lnSpcReduction="10000"/>
          </a:bodyPr>
          <a:lstStyle/>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Victoria Irons Walch Leadership Award</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Victoria Irons Walch Emerging Leader Award</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Advocacy for Archives Award</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Rising Stars Award </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CoSA-NHPRC SHRAB Award of Merit</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CoSA-Ancestry Leadership Award</a:t>
            </a:r>
          </a:p>
          <a:p>
            <a:pPr marL="0" marR="0" indent="0">
              <a:spcBef>
                <a:spcPts val="0"/>
              </a:spcBef>
              <a:spcAft>
                <a:spcPts val="8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Look for Awards Program Announcement next month!</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latin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1800" dirty="0" err="1">
                <a:latin typeface="Calibri" panose="020F0502020204030204" pitchFamily="34" charset="0"/>
                <a:cs typeface="Times New Roman" panose="02020603050405020304" pitchFamily="18" charset="0"/>
              </a:rPr>
              <a:t>CoSA</a:t>
            </a:r>
            <a:r>
              <a:rPr lang="en-US" sz="1800" dirty="0">
                <a:latin typeface="Calibri" panose="020F0502020204030204" pitchFamily="34" charset="0"/>
                <a:cs typeface="Times New Roman" panose="02020603050405020304" pitchFamily="18" charset="0"/>
              </a:rPr>
              <a:t> Awards Program sponsored by FamilySearch</a:t>
            </a:r>
          </a:p>
          <a:p>
            <a:pPr marL="0" marR="0">
              <a:spcBef>
                <a:spcPts val="0"/>
              </a:spcBef>
              <a:spcAft>
                <a:spcPts val="800"/>
              </a:spcAft>
            </a:pPr>
            <a:endParaRPr lang="en-US" sz="1300" dirty="0"/>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pic>
        <p:nvPicPr>
          <p:cNvPr id="15" name="Picture 14">
            <a:extLst>
              <a:ext uri="{FF2B5EF4-FFF2-40B4-BE49-F238E27FC236}">
                <a16:creationId xmlns:a16="http://schemas.microsoft.com/office/drawing/2014/main" id="{3F2D7E0E-96C3-4251-9C02-2355D578CA5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910578" y="1525976"/>
            <a:ext cx="2700022" cy="752197"/>
          </a:xfrm>
          <a:prstGeom prst="rect">
            <a:avLst/>
          </a:prstGeom>
        </p:spPr>
      </p:pic>
    </p:spTree>
    <p:extLst>
      <p:ext uri="{BB962C8B-B14F-4D97-AF65-F5344CB8AC3E}">
        <p14:creationId xmlns:p14="http://schemas.microsoft.com/office/powerpoint/2010/main" val="2840709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288473"/>
            <a:ext cx="7625186" cy="5067878"/>
          </a:xfrm>
        </p:spPr>
        <p:txBody>
          <a:bodyPr anchor="ctr">
            <a:normAutofit/>
          </a:bodyPr>
          <a:lstStyle/>
          <a:p>
            <a:r>
              <a:rPr lang="en-US" sz="1800" dirty="0"/>
              <a:t>BACKER: Building Archival Capacity for Keeping Electronic Records</a:t>
            </a:r>
          </a:p>
          <a:p>
            <a:pPr lvl="1"/>
            <a:r>
              <a:rPr lang="en-US" sz="1600" dirty="0"/>
              <a:t>IMLS National Leadership grant for 3 years</a:t>
            </a:r>
          </a:p>
          <a:p>
            <a:pPr lvl="1"/>
            <a:r>
              <a:rPr lang="en-US" sz="1600" dirty="0"/>
              <a:t>Looking ahead: cultural competency resources and Digital Preservation Capability Maturity Model (DPCMM) self-assessment</a:t>
            </a:r>
          </a:p>
          <a:p>
            <a:pPr marL="457200" lvl="1" indent="0">
              <a:buNone/>
            </a:pPr>
            <a:endParaRPr lang="en-US" sz="1600" dirty="0"/>
          </a:p>
          <a:p>
            <a:r>
              <a:rPr lang="en-US" sz="1800" dirty="0" err="1"/>
              <a:t>CoSA</a:t>
            </a:r>
            <a:r>
              <a:rPr lang="en-US" sz="1800" dirty="0"/>
              <a:t> PREPARE: Preparing Archives for Records in Email</a:t>
            </a:r>
          </a:p>
          <a:p>
            <a:pPr lvl="1"/>
            <a:r>
              <a:rPr lang="en-US" sz="1600" dirty="0"/>
              <a:t>Andrew W. Mellon Foundation grant / sub-award from the University of Illinois for 2 years</a:t>
            </a:r>
          </a:p>
          <a:p>
            <a:pPr lvl="1"/>
            <a:r>
              <a:rPr lang="en-US" sz="1600" dirty="0"/>
              <a:t>Looking ahead: best practices documents and applications, tools, and protocols testing</a:t>
            </a:r>
          </a:p>
          <a:p>
            <a:pPr marL="457200" lvl="1" indent="0">
              <a:buNone/>
            </a:pPr>
            <a:endParaRPr lang="en-US" sz="1600" dirty="0"/>
          </a:p>
          <a:p>
            <a:r>
              <a:rPr lang="en-US" sz="1800" dirty="0"/>
              <a:t>SERI video series on </a:t>
            </a:r>
            <a:r>
              <a:rPr lang="en-US" sz="1800" dirty="0" err="1"/>
              <a:t>CoSA’s</a:t>
            </a:r>
            <a:r>
              <a:rPr lang="en-US" sz="1800" dirty="0"/>
              <a:t> YouTube channel</a:t>
            </a:r>
          </a:p>
          <a:p>
            <a:pPr marL="0" indent="0">
              <a:buNone/>
            </a:pPr>
            <a:endParaRPr lang="en-US" sz="1400" dirty="0"/>
          </a:p>
          <a:p>
            <a:r>
              <a:rPr lang="en-US" sz="1800" dirty="0"/>
              <a:t>Electronic Records Day (10/10)</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622121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2086495"/>
            <a:ext cx="6467867" cy="3642292"/>
          </a:xfrm>
        </p:spPr>
        <p:txBody>
          <a:bodyPr anchor="ctr">
            <a:normAutofit fontScale="92500" lnSpcReduction="20000"/>
          </a:bodyPr>
          <a:lstStyle/>
          <a:p>
            <a:pPr marL="0" indent="0">
              <a:buNone/>
            </a:pPr>
            <a:r>
              <a:rPr lang="en-US" sz="2400" dirty="0"/>
              <a:t>Tools and Resources Subcommittee</a:t>
            </a:r>
          </a:p>
          <a:p>
            <a:pPr marL="0" indent="0">
              <a:buNone/>
            </a:pPr>
            <a:endParaRPr lang="en-US" sz="2400" dirty="0"/>
          </a:p>
          <a:p>
            <a:r>
              <a:rPr lang="en-US" sz="2000" dirty="0"/>
              <a:t>Support for grant initiatives</a:t>
            </a:r>
          </a:p>
          <a:p>
            <a:r>
              <a:rPr lang="en-US" sz="2000" dirty="0"/>
              <a:t>Providing oversight of </a:t>
            </a:r>
            <a:r>
              <a:rPr lang="en-US" sz="2000" dirty="0" err="1"/>
              <a:t>CoSA</a:t>
            </a:r>
            <a:r>
              <a:rPr lang="en-US" sz="2000" dirty="0"/>
              <a:t> Resource Center</a:t>
            </a:r>
          </a:p>
          <a:p>
            <a:r>
              <a:rPr lang="en-US" sz="2000" dirty="0" err="1"/>
              <a:t>CoSA</a:t>
            </a:r>
            <a:r>
              <a:rPr lang="en-US" sz="2000" dirty="0"/>
              <a:t> Digital Repository</a:t>
            </a:r>
          </a:p>
          <a:p>
            <a:r>
              <a:rPr lang="en-US" sz="2000" dirty="0"/>
              <a:t>Resource documents: </a:t>
            </a:r>
          </a:p>
          <a:p>
            <a:pPr lvl="1"/>
            <a:r>
              <a:rPr lang="en-US" sz="1600" dirty="0"/>
              <a:t>Coordinating with IT, transfer workflow template</a:t>
            </a:r>
          </a:p>
          <a:p>
            <a:r>
              <a:rPr lang="en-US" sz="2000" dirty="0"/>
              <a:t>Collaboration with other SERI subcommittees to support:</a:t>
            </a:r>
          </a:p>
          <a:p>
            <a:pPr lvl="1"/>
            <a:r>
              <a:rPr lang="en-US" sz="1600" dirty="0"/>
              <a:t>Educational videos</a:t>
            </a:r>
          </a:p>
          <a:p>
            <a:pPr lvl="1"/>
            <a:r>
              <a:rPr lang="en-US" sz="1600" dirty="0"/>
              <a:t>Connecting archivists who code</a:t>
            </a:r>
          </a:p>
          <a:p>
            <a:pPr lvl="1"/>
            <a:r>
              <a:rPr lang="en-US" sz="1600" dirty="0"/>
              <a:t>Electronic Records Day 2022</a:t>
            </a:r>
          </a:p>
          <a:p>
            <a:r>
              <a:rPr lang="en-US" sz="2000" dirty="0"/>
              <a:t>Co-Chairs: Suzanne Stasiulatis (PA) and Joshua Hackel (IL)</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84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474172" cy="1325563"/>
          </a:xfrm>
        </p:spPr>
        <p:txBody>
          <a:bodyPr>
            <a:normAutofit/>
          </a:bodyPr>
          <a:lstStyle/>
          <a:p>
            <a:r>
              <a:rPr lang="en-US" dirty="0"/>
              <a:t>Webinar Agenda</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6429" y="1585519"/>
            <a:ext cx="6467867" cy="5272481"/>
          </a:xfrm>
        </p:spPr>
        <p:txBody>
          <a:bodyPr anchor="ctr">
            <a:normAutofit lnSpcReduction="10000"/>
          </a:bodyPr>
          <a:lstStyle/>
          <a:p>
            <a:pPr marL="0" indent="0">
              <a:buNone/>
            </a:pPr>
            <a:endParaRPr lang="en-US" sz="600" b="0" dirty="0"/>
          </a:p>
          <a:p>
            <a:pPr marL="0" indent="0">
              <a:buNone/>
            </a:pPr>
            <a:endParaRPr lang="en-US" sz="1600" b="0" dirty="0"/>
          </a:p>
          <a:p>
            <a:pPr marL="0" indent="0">
              <a:buNone/>
            </a:pPr>
            <a:r>
              <a:rPr lang="en-US" sz="1800" b="0" dirty="0"/>
              <a:t>Welcome and Overview</a:t>
            </a:r>
          </a:p>
          <a:p>
            <a:pPr marL="0" indent="0">
              <a:buNone/>
            </a:pPr>
            <a:r>
              <a:rPr lang="en-US" sz="1800" b="0" dirty="0"/>
              <a:t>Reports:</a:t>
            </a:r>
          </a:p>
          <a:p>
            <a:pPr marL="800100" lvl="1" indent="-342900">
              <a:buFont typeface="Arial" panose="020B0604020202020204" pitchFamily="34" charset="0"/>
              <a:buChar char="•"/>
            </a:pPr>
            <a:r>
              <a:rPr lang="en-US" sz="1800" dirty="0"/>
              <a:t>CoSA Strategic Plan 2022-2026</a:t>
            </a:r>
          </a:p>
          <a:p>
            <a:pPr marL="800100" lvl="1" indent="-342900">
              <a:buFont typeface="Arial" panose="020B0604020202020204" pitchFamily="34" charset="0"/>
              <a:buChar char="•"/>
            </a:pPr>
            <a:r>
              <a:rPr lang="en-US" sz="1800" b="0" dirty="0"/>
              <a:t>CoSA Executive Director Search</a:t>
            </a:r>
          </a:p>
          <a:p>
            <a:pPr marL="800100" lvl="1" indent="-342900">
              <a:buFont typeface="Arial" panose="020B0604020202020204" pitchFamily="34" charset="0"/>
              <a:buChar char="•"/>
            </a:pPr>
            <a:r>
              <a:rPr lang="en-US" sz="1800" b="0" dirty="0"/>
              <a:t>Finance Committee</a:t>
            </a:r>
          </a:p>
          <a:p>
            <a:pPr marL="800100" lvl="1" indent="-342900">
              <a:buFont typeface="Arial" panose="020B0604020202020204" pitchFamily="34" charset="0"/>
              <a:buChar char="•"/>
            </a:pPr>
            <a:r>
              <a:rPr lang="en-US" sz="1800" b="0" dirty="0"/>
              <a:t>Development Committee</a:t>
            </a:r>
          </a:p>
          <a:p>
            <a:pPr marL="800100" lvl="1" indent="-342900">
              <a:buFont typeface="Arial" panose="020B0604020202020204" pitchFamily="34" charset="0"/>
              <a:buChar char="•"/>
            </a:pPr>
            <a:r>
              <a:rPr lang="en-US" sz="1800" b="0" dirty="0"/>
              <a:t>Education </a:t>
            </a:r>
            <a:r>
              <a:rPr lang="en-US" sz="1800" dirty="0"/>
              <a:t>and </a:t>
            </a:r>
            <a:r>
              <a:rPr lang="en-US" sz="1800" b="0" dirty="0"/>
              <a:t>Training</a:t>
            </a:r>
          </a:p>
          <a:p>
            <a:pPr marL="800100" lvl="1" indent="-342900">
              <a:buFont typeface="Arial" panose="020B0604020202020204" pitchFamily="34" charset="0"/>
              <a:buChar char="•"/>
            </a:pPr>
            <a:r>
              <a:rPr lang="en-US" sz="1800" b="0" dirty="0"/>
              <a:t>Advocacy Committee</a:t>
            </a:r>
          </a:p>
          <a:p>
            <a:pPr marL="800100" lvl="1" indent="-342900">
              <a:buFont typeface="Arial" panose="020B0604020202020204" pitchFamily="34" charset="0"/>
              <a:buChar char="•"/>
            </a:pPr>
            <a:r>
              <a:rPr lang="en-US" sz="1800" b="0" dirty="0"/>
              <a:t>Joint Working Group on Issues and Awareness</a:t>
            </a:r>
          </a:p>
          <a:p>
            <a:pPr marL="800100" lvl="1" indent="-342900">
              <a:buFont typeface="Arial" panose="020B0604020202020204" pitchFamily="34" charset="0"/>
              <a:buChar char="•"/>
            </a:pPr>
            <a:r>
              <a:rPr lang="en-US" sz="1800" dirty="0"/>
              <a:t>Nominating Committee</a:t>
            </a:r>
          </a:p>
          <a:p>
            <a:pPr marL="800100" lvl="1" indent="-342900">
              <a:buFont typeface="Arial" panose="020B0604020202020204" pitchFamily="34" charset="0"/>
              <a:buChar char="•"/>
            </a:pPr>
            <a:r>
              <a:rPr lang="en-US" sz="1800" b="0" dirty="0"/>
              <a:t>Awards Committee</a:t>
            </a:r>
          </a:p>
          <a:p>
            <a:pPr marL="800100" lvl="1" indent="-342900"/>
            <a:r>
              <a:rPr lang="en-US" sz="1800" b="0" dirty="0"/>
              <a:t>State Electronic Records Initiative (SERI)</a:t>
            </a:r>
          </a:p>
          <a:p>
            <a:pPr marL="800100" lvl="1" indent="-342900">
              <a:buFont typeface="Arial" panose="020B0604020202020204" pitchFamily="34" charset="0"/>
              <a:buChar char="•"/>
            </a:pPr>
            <a:r>
              <a:rPr lang="en-US" sz="1800" b="0" dirty="0" err="1"/>
              <a:t>CoSA</a:t>
            </a:r>
            <a:r>
              <a:rPr lang="en-US" sz="1800" dirty="0"/>
              <a:t>-BPE Joint Meeting in Nashville</a:t>
            </a:r>
            <a:endParaRPr lang="en-US" sz="1800" b="0" dirty="0"/>
          </a:p>
          <a:p>
            <a:pPr marL="342900" indent="-342900">
              <a:buFont typeface="Arial" panose="020B0604020202020204" pitchFamily="34" charset="0"/>
              <a:buChar char="•"/>
            </a:pPr>
            <a:r>
              <a:rPr lang="en-US" sz="1800" b="0" dirty="0"/>
              <a:t>Q and A</a:t>
            </a:r>
          </a:p>
          <a:p>
            <a:pPr marL="342900" indent="-342900">
              <a:buFont typeface="Arial" panose="020B0604020202020204" pitchFamily="34" charset="0"/>
              <a:buChar char="•"/>
            </a:pPr>
            <a:r>
              <a:rPr lang="en-US" sz="1800" b="0" dirty="0"/>
              <a:t>Upcoming Programs and Webinars</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endParaRPr lang="en-US" sz="600" dirty="0"/>
          </a:p>
          <a:p>
            <a:pPr marL="342900" indent="-342900">
              <a:buFont typeface="Arial" panose="020B0604020202020204" pitchFamily="34" charset="0"/>
              <a:buChar char="•"/>
            </a:pPr>
            <a:endParaRPr lang="en-US" sz="600" dirty="0"/>
          </a:p>
          <a:p>
            <a:endParaRPr lang="en-US" sz="6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51154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953127"/>
            <a:ext cx="6467867" cy="3775659"/>
          </a:xfrm>
        </p:spPr>
        <p:txBody>
          <a:bodyPr anchor="ctr">
            <a:normAutofit/>
          </a:bodyPr>
          <a:lstStyle/>
          <a:p>
            <a:pPr marL="0" indent="0">
              <a:buNone/>
            </a:pPr>
            <a:r>
              <a:rPr lang="en-US" sz="2200" dirty="0"/>
              <a:t>Education and Programming Subcommittee</a:t>
            </a:r>
          </a:p>
          <a:p>
            <a:pPr marL="0" indent="0">
              <a:buNone/>
            </a:pPr>
            <a:endParaRPr lang="en-US" sz="2400" dirty="0"/>
          </a:p>
          <a:p>
            <a:r>
              <a:rPr lang="en-US" sz="1900" dirty="0"/>
              <a:t>2022 SERI webinars</a:t>
            </a:r>
          </a:p>
          <a:p>
            <a:r>
              <a:rPr lang="en-US" sz="1900" dirty="0"/>
              <a:t>New </a:t>
            </a:r>
            <a:r>
              <a:rPr lang="en-US" sz="1900" dirty="0" err="1"/>
              <a:t>CoSA</a:t>
            </a:r>
            <a:r>
              <a:rPr lang="en-US" sz="1900" dirty="0"/>
              <a:t> Communities forums</a:t>
            </a:r>
          </a:p>
          <a:p>
            <a:r>
              <a:rPr lang="en-US" sz="1900" dirty="0"/>
              <a:t>Support for conference proposals on e-recs topics</a:t>
            </a:r>
          </a:p>
          <a:p>
            <a:r>
              <a:rPr lang="en-US" sz="1900" dirty="0"/>
              <a:t>Collaboration with other SERI subcommittees to support:</a:t>
            </a:r>
          </a:p>
          <a:p>
            <a:pPr lvl="1"/>
            <a:r>
              <a:rPr lang="en-US" sz="1600" dirty="0"/>
              <a:t>Educational videos</a:t>
            </a:r>
          </a:p>
          <a:p>
            <a:pPr lvl="1"/>
            <a:r>
              <a:rPr lang="en-US" sz="1600" dirty="0"/>
              <a:t>Connecting archivists who code</a:t>
            </a:r>
          </a:p>
          <a:p>
            <a:pPr lvl="1"/>
            <a:r>
              <a:rPr lang="en-US" sz="1600" dirty="0"/>
              <a:t>Electronic Records Day 2022</a:t>
            </a:r>
          </a:p>
          <a:p>
            <a:r>
              <a:rPr lang="en-US" sz="1900" dirty="0"/>
              <a:t>Co-Chairs: Bonnie Weddle (NY) and Kathryn Baringer (MD)</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40257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770610"/>
            <a:ext cx="7034982" cy="3958177"/>
          </a:xfrm>
        </p:spPr>
        <p:txBody>
          <a:bodyPr anchor="ctr">
            <a:normAutofit/>
          </a:bodyPr>
          <a:lstStyle/>
          <a:p>
            <a:pPr marL="0" indent="0">
              <a:buNone/>
            </a:pPr>
            <a:r>
              <a:rPr lang="en-US" sz="2200" dirty="0"/>
              <a:t>Advocacy and Outreach Subcommittee</a:t>
            </a:r>
          </a:p>
          <a:p>
            <a:pPr marL="0" indent="0">
              <a:buNone/>
            </a:pPr>
            <a:endParaRPr lang="en-US" sz="2400" dirty="0"/>
          </a:p>
          <a:p>
            <a:r>
              <a:rPr lang="en-US" sz="1900" dirty="0"/>
              <a:t>SERI on social media: Twitter campaigns</a:t>
            </a:r>
          </a:p>
          <a:p>
            <a:pPr lvl="1"/>
            <a:r>
              <a:rPr lang="en-US" sz="1500" dirty="0"/>
              <a:t>Monthly: annual archives and e-recs initiatives, holidays</a:t>
            </a:r>
          </a:p>
          <a:p>
            <a:pPr lvl="1"/>
            <a:r>
              <a:rPr lang="en-US" sz="1500" dirty="0"/>
              <a:t>Quarterly: file formats</a:t>
            </a:r>
          </a:p>
          <a:p>
            <a:r>
              <a:rPr lang="en-US" sz="1900" dirty="0"/>
              <a:t>Partnerships with affiliate organizations on advocacy efforts</a:t>
            </a:r>
          </a:p>
          <a:p>
            <a:r>
              <a:rPr lang="en-US" sz="1900" dirty="0"/>
              <a:t>Collaboration with other SERI subcommittees to support:</a:t>
            </a:r>
          </a:p>
          <a:p>
            <a:pPr lvl="1"/>
            <a:r>
              <a:rPr lang="en-US" sz="1600" dirty="0"/>
              <a:t>Educational videos</a:t>
            </a:r>
          </a:p>
          <a:p>
            <a:pPr lvl="1"/>
            <a:r>
              <a:rPr lang="en-US" sz="1600" dirty="0"/>
              <a:t>Electronic Records Day 2022</a:t>
            </a:r>
          </a:p>
          <a:p>
            <a:r>
              <a:rPr lang="en-US" sz="1900" dirty="0"/>
              <a:t>Co-Chairs: Christian Skipper (MD) and Patsy Mitchell (TN)</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138605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214B-21F2-43C4-860E-D638DF17F28A}"/>
              </a:ext>
            </a:extLst>
          </p:cNvPr>
          <p:cNvSpPr>
            <a:spLocks noGrp="1"/>
          </p:cNvSpPr>
          <p:nvPr>
            <p:ph type="title"/>
          </p:nvPr>
        </p:nvSpPr>
        <p:spPr>
          <a:xfrm>
            <a:off x="1136428" y="627564"/>
            <a:ext cx="7474172" cy="1325563"/>
          </a:xfrm>
        </p:spPr>
        <p:txBody>
          <a:bodyPr>
            <a:normAutofit/>
          </a:bodyPr>
          <a:lstStyle/>
          <a:p>
            <a:r>
              <a:rPr lang="en-US" dirty="0"/>
              <a:t>CoSA-BPE Conference</a:t>
            </a:r>
          </a:p>
        </p:txBody>
      </p:sp>
      <p:sp>
        <p:nvSpPr>
          <p:cNvPr id="20" name="Content Placeholder 19">
            <a:extLst>
              <a:ext uri="{FF2B5EF4-FFF2-40B4-BE49-F238E27FC236}">
                <a16:creationId xmlns:a16="http://schemas.microsoft.com/office/drawing/2014/main" id="{71E6ABC5-CAC7-4FAF-88A5-43DAFF8D354C}"/>
              </a:ext>
            </a:extLst>
          </p:cNvPr>
          <p:cNvSpPr>
            <a:spLocks noGrp="1"/>
          </p:cNvSpPr>
          <p:nvPr>
            <p:ph idx="1"/>
          </p:nvPr>
        </p:nvSpPr>
        <p:spPr>
          <a:xfrm>
            <a:off x="1136429" y="1953127"/>
            <a:ext cx="6912196" cy="4095248"/>
          </a:xfrm>
        </p:spPr>
        <p:txBody>
          <a:bodyPr anchor="ctr">
            <a:normAutofit fontScale="85000" lnSpcReduction="20000"/>
          </a:bodyPr>
          <a:lstStyle/>
          <a:p>
            <a:pPr>
              <a:lnSpc>
                <a:spcPct val="150000"/>
              </a:lnSpc>
            </a:pPr>
            <a:r>
              <a:rPr lang="en-US" sz="2600" dirty="0"/>
              <a:t>Tennessee State Library and Archives, Nashville</a:t>
            </a:r>
          </a:p>
          <a:p>
            <a:pPr>
              <a:lnSpc>
                <a:spcPct val="150000"/>
              </a:lnSpc>
            </a:pPr>
            <a:r>
              <a:rPr lang="en-US" sz="2600" dirty="0"/>
              <a:t>September 26-28, 2022 (in person)</a:t>
            </a:r>
          </a:p>
          <a:p>
            <a:pPr>
              <a:lnSpc>
                <a:spcPct val="150000"/>
              </a:lnSpc>
            </a:pPr>
            <a:r>
              <a:rPr lang="en-US" sz="2600" dirty="0"/>
              <a:t>Theme: Community Approaches to Digital Initiatives</a:t>
            </a:r>
          </a:p>
          <a:p>
            <a:pPr>
              <a:lnSpc>
                <a:spcPct val="150000"/>
              </a:lnSpc>
            </a:pPr>
            <a:r>
              <a:rPr lang="en-US" sz="2600" dirty="0"/>
              <a:t>Call for Proposals forthcoming</a:t>
            </a:r>
          </a:p>
          <a:p>
            <a:pPr>
              <a:lnSpc>
                <a:spcPct val="150000"/>
              </a:lnSpc>
            </a:pPr>
            <a:endParaRPr lang="en-US" sz="2400" dirty="0"/>
          </a:p>
          <a:p>
            <a:pPr marL="0" indent="0" algn="ctr">
              <a:lnSpc>
                <a:spcPct val="120000"/>
              </a:lnSpc>
              <a:buNone/>
            </a:pPr>
            <a:r>
              <a:rPr lang="en-US" sz="2400" dirty="0">
                <a:hlinkClick r:id="rId2"/>
              </a:rPr>
              <a:t>https://bpexchange.wordpress.com/</a:t>
            </a:r>
            <a:endParaRPr lang="en-US" sz="2400" dirty="0"/>
          </a:p>
          <a:p>
            <a:pPr marL="0" indent="0" algn="ctr">
              <a:lnSpc>
                <a:spcPct val="120000"/>
              </a:lnSpc>
              <a:buNone/>
            </a:pPr>
            <a:r>
              <a:rPr lang="en-US" sz="2400" dirty="0"/>
              <a:t>Twitter: @ExchangeBest</a:t>
            </a:r>
          </a:p>
          <a:p>
            <a:pPr marL="0" indent="0" algn="ctr">
              <a:lnSpc>
                <a:spcPct val="120000"/>
              </a:lnSpc>
              <a:buNone/>
            </a:pPr>
            <a:r>
              <a:rPr lang="en-US" sz="2400" dirty="0"/>
              <a:t>bestpracticesexchange@gmail.com</a:t>
            </a:r>
          </a:p>
        </p:txBody>
      </p:sp>
      <p:sp>
        <p:nvSpPr>
          <p:cNvPr id="4" name="Footer Placeholder 3">
            <a:extLst>
              <a:ext uri="{FF2B5EF4-FFF2-40B4-BE49-F238E27FC236}">
                <a16:creationId xmlns:a16="http://schemas.microsoft.com/office/drawing/2014/main" id="{CFB84016-59E6-4D64-AAEF-5726D701163F}"/>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January 27, 2022</a:t>
            </a:r>
          </a:p>
        </p:txBody>
      </p:sp>
      <p:sp>
        <p:nvSpPr>
          <p:cNvPr id="23" name="Rectangle 2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Content Placeholder 10" descr="A drawing of a face&#10;&#10;Description automatically generated">
            <a:extLst>
              <a:ext uri="{FF2B5EF4-FFF2-40B4-BE49-F238E27FC236}">
                <a16:creationId xmlns:a16="http://schemas.microsoft.com/office/drawing/2014/main" id="{852867C2-4088-4DBE-B376-FB96BF49218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33812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214B-21F2-43C4-860E-D638DF17F28A}"/>
              </a:ext>
            </a:extLst>
          </p:cNvPr>
          <p:cNvSpPr>
            <a:spLocks noGrp="1"/>
          </p:cNvSpPr>
          <p:nvPr>
            <p:ph type="title"/>
          </p:nvPr>
        </p:nvSpPr>
        <p:spPr>
          <a:xfrm>
            <a:off x="1136428" y="627564"/>
            <a:ext cx="7474172" cy="1325563"/>
          </a:xfrm>
        </p:spPr>
        <p:txBody>
          <a:bodyPr>
            <a:normAutofit/>
          </a:bodyPr>
          <a:lstStyle/>
          <a:p>
            <a:r>
              <a:rPr lang="en-US" dirty="0"/>
              <a:t>Questions and Comments</a:t>
            </a:r>
          </a:p>
        </p:txBody>
      </p:sp>
      <p:sp>
        <p:nvSpPr>
          <p:cNvPr id="4" name="Footer Placeholder 3">
            <a:extLst>
              <a:ext uri="{FF2B5EF4-FFF2-40B4-BE49-F238E27FC236}">
                <a16:creationId xmlns:a16="http://schemas.microsoft.com/office/drawing/2014/main" id="{CFB84016-59E6-4D64-AAEF-5726D701163F}"/>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8BA9CF78-9E19-4A6A-87F6-AEEEC962B6B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pic>
        <p:nvPicPr>
          <p:cNvPr id="15" name="Picture 5">
            <a:extLst>
              <a:ext uri="{FF2B5EF4-FFF2-40B4-BE49-F238E27FC236}">
                <a16:creationId xmlns:a16="http://schemas.microsoft.com/office/drawing/2014/main" id="{B93128F0-4EA7-4202-A26A-544057EB487A}"/>
              </a:ext>
            </a:extLst>
          </p:cNvPr>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bwMode="auto">
          <a:xfrm>
            <a:off x="3227288" y="2302744"/>
            <a:ext cx="2286198" cy="3401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112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1CDE-9D47-40F7-91D0-A90706D0ECCB}"/>
              </a:ext>
            </a:extLst>
          </p:cNvPr>
          <p:cNvSpPr>
            <a:spLocks noGrp="1"/>
          </p:cNvSpPr>
          <p:nvPr>
            <p:ph type="title"/>
          </p:nvPr>
        </p:nvSpPr>
        <p:spPr>
          <a:xfrm>
            <a:off x="1136428" y="627564"/>
            <a:ext cx="7474172" cy="1325563"/>
          </a:xfrm>
        </p:spPr>
        <p:txBody>
          <a:bodyPr>
            <a:normAutofit/>
          </a:bodyPr>
          <a:lstStyle/>
          <a:p>
            <a:r>
              <a:rPr lang="en-US" dirty="0"/>
              <a:t>Upcoming Webinars </a:t>
            </a:r>
          </a:p>
        </p:txBody>
      </p:sp>
      <p:sp>
        <p:nvSpPr>
          <p:cNvPr id="3" name="Content Placeholder 2">
            <a:extLst>
              <a:ext uri="{FF2B5EF4-FFF2-40B4-BE49-F238E27FC236}">
                <a16:creationId xmlns:a16="http://schemas.microsoft.com/office/drawing/2014/main" id="{E99BE424-479B-41C2-BE39-4D0A9F961D94}"/>
              </a:ext>
            </a:extLst>
          </p:cNvPr>
          <p:cNvSpPr>
            <a:spLocks noGrp="1"/>
          </p:cNvSpPr>
          <p:nvPr>
            <p:ph idx="1"/>
          </p:nvPr>
        </p:nvSpPr>
        <p:spPr>
          <a:xfrm>
            <a:off x="1087582" y="1735912"/>
            <a:ext cx="6467867" cy="4078177"/>
          </a:xfrm>
        </p:spPr>
        <p:txBody>
          <a:bodyPr anchor="ctr">
            <a:normAutofit/>
          </a:bodyPr>
          <a:lstStyle/>
          <a:p>
            <a:pPr marL="342900" indent="-342900">
              <a:buFont typeface="Arial"/>
              <a:buChar char="•"/>
            </a:pPr>
            <a:r>
              <a:rPr lang="en-US" sz="2400" dirty="0"/>
              <a:t>Feb. 24 -  </a:t>
            </a:r>
            <a:r>
              <a:rPr lang="en-US" sz="2400" dirty="0" err="1"/>
              <a:t>CoSA</a:t>
            </a:r>
            <a:r>
              <a:rPr lang="en-US" sz="2400" dirty="0"/>
              <a:t>-NARA webinar: </a:t>
            </a:r>
            <a:br>
              <a:rPr lang="en-US" sz="2400" dirty="0"/>
            </a:br>
            <a:r>
              <a:rPr lang="en-US" sz="2400" dirty="0"/>
              <a:t>A Look at Preservation Activities at NARA and </a:t>
            </a:r>
            <a:br>
              <a:rPr lang="en-US" sz="2400" dirty="0"/>
            </a:br>
            <a:r>
              <a:rPr lang="en-US" sz="2400" dirty="0"/>
              <a:t>at the Tennessee State Archives.</a:t>
            </a:r>
          </a:p>
          <a:p>
            <a:pPr marL="342900" indent="-342900">
              <a:buFont typeface="Arial"/>
              <a:buChar char="•"/>
            </a:pPr>
            <a:endParaRPr lang="en-US" sz="2400" dirty="0"/>
          </a:p>
          <a:p>
            <a:pPr marL="342900" indent="-342900">
              <a:buFont typeface="Arial"/>
              <a:buChar char="•"/>
            </a:pPr>
            <a:r>
              <a:rPr lang="en-US" sz="2400" dirty="0"/>
              <a:t>March 24 -  2022 Advocacy Tune-up</a:t>
            </a:r>
          </a:p>
          <a:p>
            <a:pPr marL="342900" indent="-342900">
              <a:buFont typeface="Arial"/>
              <a:buChar char="•"/>
            </a:pPr>
            <a:endParaRPr lang="en-US" sz="1800" dirty="0"/>
          </a:p>
          <a:p>
            <a:pPr marL="342900" indent="-342900">
              <a:buFont typeface="Arial"/>
              <a:buChar char="•"/>
            </a:pPr>
            <a:r>
              <a:rPr lang="en-US" sz="1800" dirty="0"/>
              <a:t>To register:</a:t>
            </a:r>
          </a:p>
          <a:p>
            <a:pPr marL="342900" indent="-342900">
              <a:buFont typeface="Arial"/>
              <a:buChar char="•"/>
            </a:pPr>
            <a:r>
              <a:rPr lang="en-US" sz="1800" dirty="0">
                <a:hlinkClick r:id="rId2"/>
              </a:rPr>
              <a:t>https://www.statearchivists.org/programs-education/cosa-webinars</a:t>
            </a:r>
            <a:endParaRPr lang="en-US" sz="1800" dirty="0"/>
          </a:p>
        </p:txBody>
      </p:sp>
      <p:sp>
        <p:nvSpPr>
          <p:cNvPr id="4" name="Footer Placeholder 3">
            <a:extLst>
              <a:ext uri="{FF2B5EF4-FFF2-40B4-BE49-F238E27FC236}">
                <a16:creationId xmlns:a16="http://schemas.microsoft.com/office/drawing/2014/main" id="{4FB35336-2054-4456-BCD1-A07EECA35C28}"/>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A drawing of a face&#10;&#10;Description automatically generated">
            <a:extLst>
              <a:ext uri="{FF2B5EF4-FFF2-40B4-BE49-F238E27FC236}">
                <a16:creationId xmlns:a16="http://schemas.microsoft.com/office/drawing/2014/main" id="{70ABF1FD-D457-444E-9091-F7F2518FF32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
        <p:nvSpPr>
          <p:cNvPr id="13" name="Content Placeholder 2">
            <a:extLst>
              <a:ext uri="{FF2B5EF4-FFF2-40B4-BE49-F238E27FC236}">
                <a16:creationId xmlns:a16="http://schemas.microsoft.com/office/drawing/2014/main" id="{488ED515-7452-425A-AE8E-B3958CDDB9FA}"/>
              </a:ext>
            </a:extLst>
          </p:cNvPr>
          <p:cNvSpPr txBox="1">
            <a:spLocks/>
          </p:cNvSpPr>
          <p:nvPr/>
        </p:nvSpPr>
        <p:spPr>
          <a:xfrm>
            <a:off x="1371599" y="1821874"/>
            <a:ext cx="9732819" cy="473825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a:buChar char="•"/>
            </a:pPr>
            <a:endParaRPr lang="en-US" sz="1800" dirty="0"/>
          </a:p>
        </p:txBody>
      </p:sp>
    </p:spTree>
    <p:extLst>
      <p:ext uri="{BB962C8B-B14F-4D97-AF65-F5344CB8AC3E}">
        <p14:creationId xmlns:p14="http://schemas.microsoft.com/office/powerpoint/2010/main" val="2146998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68F14-414C-455E-8904-9E83BB7D2902}"/>
              </a:ext>
            </a:extLst>
          </p:cNvPr>
          <p:cNvSpPr>
            <a:spLocks noGrp="1"/>
          </p:cNvSpPr>
          <p:nvPr>
            <p:ph type="title"/>
          </p:nvPr>
        </p:nvSpPr>
        <p:spPr>
          <a:xfrm>
            <a:off x="1136428" y="627564"/>
            <a:ext cx="7474172" cy="1325563"/>
          </a:xfrm>
        </p:spPr>
        <p:txBody>
          <a:bodyPr>
            <a:normAutofit/>
          </a:bodyPr>
          <a:lstStyle/>
          <a:p>
            <a:br>
              <a:rPr lang="en-US" sz="2800" b="1" dirty="0">
                <a:effectLst/>
              </a:rPr>
            </a:br>
            <a:r>
              <a:rPr lang="en-US" sz="2800" b="1" dirty="0">
                <a:effectLst/>
              </a:rPr>
              <a:t>  </a:t>
            </a:r>
            <a:r>
              <a:rPr lang="en-US" sz="2800" b="1" dirty="0"/>
              <a:t>Contact Us </a:t>
            </a:r>
            <a:br>
              <a:rPr lang="en-US" sz="2800" b="1" dirty="0">
                <a:effectLst/>
              </a:rPr>
            </a:br>
            <a:endParaRPr lang="en-US" sz="2800" dirty="0"/>
          </a:p>
        </p:txBody>
      </p:sp>
      <p:sp>
        <p:nvSpPr>
          <p:cNvPr id="3" name="Content Placeholder 2">
            <a:extLst>
              <a:ext uri="{FF2B5EF4-FFF2-40B4-BE49-F238E27FC236}">
                <a16:creationId xmlns:a16="http://schemas.microsoft.com/office/drawing/2014/main" id="{1EEFAEA5-FF6D-4334-B226-2F9834CBAF72}"/>
              </a:ext>
            </a:extLst>
          </p:cNvPr>
          <p:cNvSpPr>
            <a:spLocks noGrp="1"/>
          </p:cNvSpPr>
          <p:nvPr>
            <p:ph idx="1"/>
          </p:nvPr>
        </p:nvSpPr>
        <p:spPr>
          <a:xfrm>
            <a:off x="1136428" y="1866900"/>
            <a:ext cx="6467867" cy="4489450"/>
          </a:xfrm>
        </p:spPr>
        <p:txBody>
          <a:bodyPr anchor="ctr">
            <a:normAutofit/>
          </a:bodyPr>
          <a:lstStyle/>
          <a:p>
            <a:pPr marL="0" indent="0">
              <a:spcBef>
                <a:spcPts val="0"/>
              </a:spcBef>
              <a:spcAft>
                <a:spcPts val="900"/>
              </a:spcAft>
              <a:buNone/>
            </a:pPr>
            <a:r>
              <a:rPr lang="en-US" sz="1600" dirty="0"/>
              <a:t>CoSA Website</a:t>
            </a:r>
            <a:br>
              <a:rPr lang="en-US" sz="1600" dirty="0"/>
            </a:br>
            <a:r>
              <a:rPr lang="en-US" sz="1600" dirty="0">
                <a:hlinkClick r:id="rId2"/>
              </a:rPr>
              <a:t>http://www.statearchivists.org</a:t>
            </a:r>
            <a:endParaRPr lang="en-US" sz="1600" dirty="0"/>
          </a:p>
          <a:p>
            <a:pPr marL="0" indent="0">
              <a:spcBef>
                <a:spcPts val="0"/>
              </a:spcBef>
              <a:spcAft>
                <a:spcPts val="900"/>
              </a:spcAft>
              <a:buNone/>
            </a:pPr>
            <a:endParaRPr lang="en-US" sz="1600" dirty="0"/>
          </a:p>
          <a:p>
            <a:pPr marL="0" indent="0">
              <a:spcBef>
                <a:spcPts val="0"/>
              </a:spcBef>
              <a:spcAft>
                <a:spcPts val="900"/>
              </a:spcAft>
              <a:buNone/>
            </a:pPr>
            <a:r>
              <a:rPr lang="en-US" sz="1600" dirty="0"/>
              <a:t>CoSA Resource Center</a:t>
            </a:r>
            <a:br>
              <a:rPr lang="en-US" sz="1600" dirty="0"/>
            </a:br>
            <a:r>
              <a:rPr lang="en-US" sz="1600" dirty="0">
                <a:hlinkClick r:id="rId3"/>
              </a:rPr>
              <a:t>https://www.statearchivists.org/research-resources/resource-center</a:t>
            </a:r>
            <a:endParaRPr lang="en-US" sz="1600" dirty="0"/>
          </a:p>
          <a:p>
            <a:pPr marL="0" indent="0">
              <a:buNone/>
            </a:pPr>
            <a:r>
              <a:rPr lang="en-US" sz="1600" dirty="0"/>
              <a:t>CoSA Twitter Handle</a:t>
            </a:r>
            <a:br>
              <a:rPr lang="en-US" sz="1600" dirty="0"/>
            </a:br>
            <a:r>
              <a:rPr lang="en-US" sz="1600" dirty="0"/>
              <a:t>@StateArchivists</a:t>
            </a:r>
          </a:p>
          <a:p>
            <a:pPr marL="0" indent="0">
              <a:buNone/>
            </a:pPr>
            <a:endParaRPr lang="en-US" sz="1600" b="1" dirty="0">
              <a:effectLst/>
              <a:ea typeface="Calibri" panose="020F0502020204030204" pitchFamily="34" charset="0"/>
              <a:cs typeface="Times New Roman" panose="02020603050405020304" pitchFamily="18" charset="0"/>
            </a:endParaRPr>
          </a:p>
          <a:p>
            <a:pPr marL="0" indent="0">
              <a:buNone/>
            </a:pPr>
            <a:r>
              <a:rPr lang="en-US" sz="1600" dirty="0"/>
              <a:t>CoSA Facebook Page</a:t>
            </a:r>
            <a:br>
              <a:rPr lang="en-US" sz="1600" dirty="0"/>
            </a:br>
            <a:r>
              <a:rPr lang="en-US" sz="1600" dirty="0">
                <a:hlinkClick r:id="rId4"/>
              </a:rPr>
              <a:t>www.facebook.com/CouncilOfStateArchivists</a:t>
            </a:r>
            <a:endParaRPr lang="en-US" sz="1600" dirty="0"/>
          </a:p>
          <a:p>
            <a:endParaRPr lang="en-US" sz="1600" dirty="0"/>
          </a:p>
          <a:p>
            <a:pPr marL="0" indent="0">
              <a:buNone/>
            </a:pPr>
            <a:r>
              <a:rPr lang="en-US" sz="1600" dirty="0"/>
              <a:t>CoSA You Tube </a:t>
            </a:r>
            <a:br>
              <a:rPr lang="en-US" sz="1600" dirty="0"/>
            </a:br>
            <a:r>
              <a:rPr lang="en-US" sz="1600" dirty="0">
                <a:hlinkClick r:id="rId5"/>
              </a:rPr>
              <a:t>https://www.youtube.com/user/StateArchivists/</a:t>
            </a:r>
            <a:endParaRPr lang="en-US" sz="1600" dirty="0"/>
          </a:p>
          <a:p>
            <a:pPr marL="0" indent="0">
              <a:buNone/>
            </a:pPr>
            <a:endParaRPr lang="en-US" sz="1100" b="1" dirty="0">
              <a:effectLst/>
              <a:ea typeface="Calibri" panose="020F0502020204030204" pitchFamily="34" charset="0"/>
              <a:cs typeface="Times New Roman" panose="02020603050405020304" pitchFamily="18" charset="0"/>
            </a:endParaRPr>
          </a:p>
          <a:p>
            <a:endParaRPr lang="en-US" sz="1100" dirty="0"/>
          </a:p>
        </p:txBody>
      </p:sp>
      <p:sp>
        <p:nvSpPr>
          <p:cNvPr id="4" name="Footer Placeholder 3">
            <a:extLst>
              <a:ext uri="{FF2B5EF4-FFF2-40B4-BE49-F238E27FC236}">
                <a16:creationId xmlns:a16="http://schemas.microsoft.com/office/drawing/2014/main" id="{92F14B60-86F6-47ED-A495-ACBD3FEDBEEA}"/>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drawing of a face&#10;&#10;Description automatically generated">
            <a:extLst>
              <a:ext uri="{FF2B5EF4-FFF2-40B4-BE49-F238E27FC236}">
                <a16:creationId xmlns:a16="http://schemas.microsoft.com/office/drawing/2014/main" id="{8385C00D-B05A-4949-B2B8-400DC111F37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797671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686" y="278093"/>
            <a:ext cx="8732354" cy="1291285"/>
          </a:xfrm>
        </p:spPr>
        <p:txBody>
          <a:bodyPr>
            <a:noAutofit/>
          </a:bodyPr>
          <a:lstStyle/>
          <a:p>
            <a:r>
              <a:rPr lang="en-US" b="1" dirty="0">
                <a:solidFill>
                  <a:srgbClr val="FF0000"/>
                </a:solidFill>
              </a:rPr>
              <a:t>Sponsors &amp; Funders: Thank you! </a:t>
            </a:r>
            <a:r>
              <a:rPr lang="en-US" sz="1600" b="1" dirty="0">
                <a:solidFill>
                  <a:srgbClr val="FF0000"/>
                </a:solidFill>
              </a:rPr>
              <a:t>Lisa, this is the slide from last year; please substitute with correct slide</a:t>
            </a:r>
          </a:p>
        </p:txBody>
      </p:sp>
      <p:pic>
        <p:nvPicPr>
          <p:cNvPr id="3" name="Pictur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24740" y="5065662"/>
            <a:ext cx="2374118" cy="1227302"/>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741384" y="2109003"/>
            <a:ext cx="2700022" cy="752197"/>
          </a:xfrm>
          <a:prstGeom prst="rect">
            <a:avLst/>
          </a:prstGeom>
        </p:spPr>
      </p:pic>
      <p:pic>
        <p:nvPicPr>
          <p:cNvPr id="2050" name="Picture 2" descr="C:\Users\aackerso\Pictures\appx-small.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92005" y="2401294"/>
            <a:ext cx="1615029" cy="62534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ackerso\Pictures\GArch.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559293" y="4407228"/>
            <a:ext cx="2733410" cy="4285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039156" y="1242846"/>
            <a:ext cx="2702228" cy="1205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a:ext>
            </a:extLst>
          </a:blip>
          <a:stretch>
            <a:fillRect/>
          </a:stretch>
        </p:blipFill>
        <p:spPr bwMode="auto">
          <a:xfrm>
            <a:off x="1455536" y="1449248"/>
            <a:ext cx="2940923" cy="60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a:extLst>
              <a:ext uri="{FF2B5EF4-FFF2-40B4-BE49-F238E27FC236}">
                <a16:creationId xmlns:a16="http://schemas.microsoft.com/office/drawing/2014/main" id="{512ECFF5-51D1-4226-BAA9-9123F57A07BF}"/>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3925825" y="3222491"/>
            <a:ext cx="2380778" cy="405634"/>
          </a:xfrm>
          <a:prstGeom prst="rect">
            <a:avLst/>
          </a:prstGeom>
        </p:spPr>
      </p:pic>
      <p:pic>
        <p:nvPicPr>
          <p:cNvPr id="9" name="Picture 8">
            <a:extLst>
              <a:ext uri="{FF2B5EF4-FFF2-40B4-BE49-F238E27FC236}">
                <a16:creationId xmlns:a16="http://schemas.microsoft.com/office/drawing/2014/main" id="{05873FF8-CE06-41EA-80BB-E971B3EB282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2378152" y="3052926"/>
            <a:ext cx="902736" cy="838496"/>
          </a:xfrm>
          <a:prstGeom prst="rect">
            <a:avLst/>
          </a:prstGeom>
        </p:spPr>
      </p:pic>
      <p:pic>
        <p:nvPicPr>
          <p:cNvPr id="4" name="Picture 3">
            <a:extLst>
              <a:ext uri="{FF2B5EF4-FFF2-40B4-BE49-F238E27FC236}">
                <a16:creationId xmlns:a16="http://schemas.microsoft.com/office/drawing/2014/main" id="{0689A79E-2FD6-4ED2-B6D2-9F6DBD373F3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951540" y="3411716"/>
            <a:ext cx="2374118" cy="464271"/>
          </a:xfrm>
          <a:prstGeom prst="rect">
            <a:avLst/>
          </a:prstGeom>
        </p:spPr>
      </p:pic>
      <p:pic>
        <p:nvPicPr>
          <p:cNvPr id="11" name="Picture 10">
            <a:extLst>
              <a:ext uri="{FF2B5EF4-FFF2-40B4-BE49-F238E27FC236}">
                <a16:creationId xmlns:a16="http://schemas.microsoft.com/office/drawing/2014/main" id="{4F128C6D-1354-4C09-A93C-19100F16D6DC}"/>
              </a:ext>
            </a:extLst>
          </p:cNvPr>
          <p:cNvPicPr>
            <a:picLocks noChangeAspect="1"/>
          </p:cNvPicPr>
          <p:nvPr/>
        </p:nvPicPr>
        <p:blipFill>
          <a:blip r:embed="rId11"/>
          <a:stretch>
            <a:fillRect/>
          </a:stretch>
        </p:blipFill>
        <p:spPr>
          <a:xfrm>
            <a:off x="1733215" y="5283255"/>
            <a:ext cx="2192610" cy="968765"/>
          </a:xfrm>
          <a:prstGeom prst="rect">
            <a:avLst/>
          </a:prstGeom>
        </p:spPr>
      </p:pic>
      <p:pic>
        <p:nvPicPr>
          <p:cNvPr id="6" name="Picture 5">
            <a:extLst>
              <a:ext uri="{FF2B5EF4-FFF2-40B4-BE49-F238E27FC236}">
                <a16:creationId xmlns:a16="http://schemas.microsoft.com/office/drawing/2014/main" id="{E07BB619-E6CB-4DA9-B6F4-EB922F713C30}"/>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419188" y="4327504"/>
            <a:ext cx="2192611" cy="444878"/>
          </a:xfrm>
          <a:prstGeom prst="rect">
            <a:avLst/>
          </a:prstGeom>
        </p:spPr>
      </p:pic>
      <p:sp>
        <p:nvSpPr>
          <p:cNvPr id="5" name="Footer Placeholder 4">
            <a:extLst>
              <a:ext uri="{FF2B5EF4-FFF2-40B4-BE49-F238E27FC236}">
                <a16:creationId xmlns:a16="http://schemas.microsoft.com/office/drawing/2014/main" id="{62C33814-8ECA-44FE-B254-53E781EAC1AE}"/>
              </a:ext>
            </a:extLst>
          </p:cNvPr>
          <p:cNvSpPr>
            <a:spLocks noGrp="1"/>
          </p:cNvSpPr>
          <p:nvPr>
            <p:ph type="ftr" sz="quarter" idx="11"/>
          </p:nvPr>
        </p:nvSpPr>
        <p:spPr/>
        <p:txBody>
          <a:bodyPr/>
          <a:lstStyle/>
          <a:p>
            <a:r>
              <a:rPr lang="en-US" dirty="0"/>
              <a:t>January 27, 2022</a:t>
            </a:r>
          </a:p>
        </p:txBody>
      </p:sp>
    </p:spTree>
    <p:extLst>
      <p:ext uri="{BB962C8B-B14F-4D97-AF65-F5344CB8AC3E}">
        <p14:creationId xmlns:p14="http://schemas.microsoft.com/office/powerpoint/2010/main" val="2147485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EA1CDE-9D47-40F7-91D0-A90706D0ECCB}"/>
              </a:ext>
            </a:extLst>
          </p:cNvPr>
          <p:cNvSpPr>
            <a:spLocks noGrp="1"/>
          </p:cNvSpPr>
          <p:nvPr>
            <p:ph type="title"/>
          </p:nvPr>
        </p:nvSpPr>
        <p:spPr>
          <a:xfrm>
            <a:off x="640080" y="329184"/>
            <a:ext cx="6894576" cy="1783080"/>
          </a:xfrm>
        </p:spPr>
        <p:txBody>
          <a:bodyPr anchor="b">
            <a:normAutofit/>
          </a:bodyPr>
          <a:lstStyle/>
          <a:p>
            <a:r>
              <a:rPr lang="en-US" sz="5400" dirty="0"/>
              <a:t>Webinar Evaluation</a:t>
            </a:r>
          </a:p>
        </p:txBody>
      </p:sp>
      <p:sp>
        <p:nvSpPr>
          <p:cNvPr id="2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99BE424-479B-41C2-BE39-4D0A9F961D94}"/>
              </a:ext>
            </a:extLst>
          </p:cNvPr>
          <p:cNvSpPr>
            <a:spLocks noGrp="1"/>
          </p:cNvSpPr>
          <p:nvPr>
            <p:ph idx="1"/>
          </p:nvPr>
        </p:nvSpPr>
        <p:spPr>
          <a:xfrm>
            <a:off x="640080" y="2706624"/>
            <a:ext cx="6894576" cy="3483864"/>
          </a:xfrm>
        </p:spPr>
        <p:txBody>
          <a:bodyPr>
            <a:normAutofit/>
          </a:bodyPr>
          <a:lstStyle/>
          <a:p>
            <a:endParaRPr lang="en-US" sz="2200" dirty="0"/>
          </a:p>
          <a:p>
            <a:r>
              <a:rPr lang="en-US" sz="2200" dirty="0"/>
              <a:t>We really do appreciate your feedback!</a:t>
            </a:r>
          </a:p>
          <a:p>
            <a:endParaRPr lang="en-US" sz="2200" dirty="0"/>
          </a:p>
          <a:p>
            <a:r>
              <a:rPr lang="en-US" sz="2200"/>
              <a:t>We </a:t>
            </a:r>
            <a:r>
              <a:rPr lang="en-US" sz="2200" dirty="0"/>
              <a:t>are developing a new evaluation format for future webinars. Watch for that new form with future webinars!</a:t>
            </a:r>
          </a:p>
          <a:p>
            <a:pPr marL="342900" indent="-342900">
              <a:buFont typeface="Arial"/>
              <a:buChar char="•"/>
            </a:pPr>
            <a:endParaRPr lang="en-US" sz="2200" dirty="0"/>
          </a:p>
        </p:txBody>
      </p:sp>
      <p:pic>
        <p:nvPicPr>
          <p:cNvPr id="15" name="Picture 14" descr="A drawing of a face&#10;&#10;Description automatically generated">
            <a:extLst>
              <a:ext uri="{FF2B5EF4-FFF2-40B4-BE49-F238E27FC236}">
                <a16:creationId xmlns:a16="http://schemas.microsoft.com/office/drawing/2014/main" id="{70ABF1FD-D457-444E-9091-F7F2518FF32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44888" y="329183"/>
            <a:ext cx="3852119" cy="3429969"/>
          </a:xfrm>
          <a:prstGeom prst="rect">
            <a:avLst/>
          </a:prstGeom>
        </p:spPr>
      </p:pic>
      <p:pic>
        <p:nvPicPr>
          <p:cNvPr id="17" name="Picture 16">
            <a:extLst>
              <a:ext uri="{FF2B5EF4-FFF2-40B4-BE49-F238E27FC236}">
                <a16:creationId xmlns:a16="http://schemas.microsoft.com/office/drawing/2014/main" id="{36F62928-CA87-4843-B3C3-6F798E266DF9}"/>
              </a:ext>
            </a:extLst>
          </p:cNvPr>
          <p:cNvPicPr>
            <a:picLocks noChangeAspect="1"/>
          </p:cNvPicPr>
          <p:nvPr/>
        </p:nvPicPr>
        <p:blipFill>
          <a:blip r:embed="rId3"/>
          <a:stretch>
            <a:fillRect/>
          </a:stretch>
        </p:blipFill>
        <p:spPr>
          <a:xfrm>
            <a:off x="7918704" y="4079193"/>
            <a:ext cx="3886200" cy="2176272"/>
          </a:xfrm>
          <a:prstGeom prst="rect">
            <a:avLst/>
          </a:prstGeom>
        </p:spPr>
      </p:pic>
      <p:sp>
        <p:nvSpPr>
          <p:cNvPr id="4" name="Footer Placeholder 3">
            <a:extLst>
              <a:ext uri="{FF2B5EF4-FFF2-40B4-BE49-F238E27FC236}">
                <a16:creationId xmlns:a16="http://schemas.microsoft.com/office/drawing/2014/main" id="{4FB35336-2054-4456-BCD1-A07EECA35C28}"/>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January 27, 2022</a:t>
            </a:r>
          </a:p>
        </p:txBody>
      </p:sp>
      <p:sp>
        <p:nvSpPr>
          <p:cNvPr id="13" name="Content Placeholder 2">
            <a:extLst>
              <a:ext uri="{FF2B5EF4-FFF2-40B4-BE49-F238E27FC236}">
                <a16:creationId xmlns:a16="http://schemas.microsoft.com/office/drawing/2014/main" id="{488ED515-7452-425A-AE8E-B3958CDDB9FA}"/>
              </a:ext>
            </a:extLst>
          </p:cNvPr>
          <p:cNvSpPr txBox="1">
            <a:spLocks/>
          </p:cNvSpPr>
          <p:nvPr/>
        </p:nvSpPr>
        <p:spPr>
          <a:xfrm>
            <a:off x="1371599" y="1821874"/>
            <a:ext cx="9732819" cy="473825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a:buChar char="•"/>
            </a:pPr>
            <a:endParaRPr lang="en-US" sz="1800" dirty="0"/>
          </a:p>
        </p:txBody>
      </p:sp>
    </p:spTree>
    <p:extLst>
      <p:ext uri="{BB962C8B-B14F-4D97-AF65-F5344CB8AC3E}">
        <p14:creationId xmlns:p14="http://schemas.microsoft.com/office/powerpoint/2010/main" val="64750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474172" cy="1325563"/>
          </a:xfrm>
        </p:spPr>
        <p:txBody>
          <a:bodyPr>
            <a:normAutofit/>
          </a:bodyPr>
          <a:lstStyle/>
          <a:p>
            <a:r>
              <a:rPr lang="en-US" dirty="0"/>
              <a:t>Speakers</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03859" y="1635813"/>
            <a:ext cx="6467867" cy="5037851"/>
          </a:xfrm>
        </p:spPr>
        <p:txBody>
          <a:bodyPr anchor="ctr">
            <a:normAutofit/>
          </a:bodyPr>
          <a:lstStyle/>
          <a:p>
            <a:pPr lvl="1" indent="0">
              <a:buNone/>
            </a:pPr>
            <a:r>
              <a:rPr lang="en-US" sz="1600" dirty="0">
                <a:cs typeface="Aldhabi" panose="020B0604020202020204" pitchFamily="2" charset="-78"/>
              </a:rPr>
              <a:t>Eric Emerson, President</a:t>
            </a:r>
          </a:p>
          <a:p>
            <a:pPr lvl="1" indent="0">
              <a:buNone/>
            </a:pPr>
            <a:r>
              <a:rPr lang="en-US" sz="1600" dirty="0">
                <a:cs typeface="Aldhabi" panose="020B0604020202020204" pitchFamily="2" charset="-78"/>
              </a:rPr>
              <a:t>Tom Ruller, CoSA Immediate Past-President, Executive Search Committee Chair</a:t>
            </a:r>
          </a:p>
          <a:p>
            <a:pPr lvl="1" indent="0">
              <a:buNone/>
            </a:pPr>
            <a:r>
              <a:rPr lang="en-US" sz="1600" dirty="0">
                <a:cs typeface="Aldhabi" panose="020B0604020202020204" pitchFamily="2" charset="-78"/>
              </a:rPr>
              <a:t>Jami Awalt, CoSA Treasurer</a:t>
            </a:r>
          </a:p>
          <a:p>
            <a:pPr lvl="1" indent="0">
              <a:buNone/>
            </a:pPr>
            <a:r>
              <a:rPr lang="en-US" sz="1600" dirty="0">
                <a:cs typeface="Aldhabi" panose="020B0604020202020204" pitchFamily="2" charset="-78"/>
              </a:rPr>
              <a:t>Lizette Pelletier, Development Committee</a:t>
            </a:r>
          </a:p>
          <a:p>
            <a:pPr lvl="1" indent="0">
              <a:buNone/>
            </a:pPr>
            <a:r>
              <a:rPr lang="en-US" sz="1600" dirty="0">
                <a:cs typeface="Aldhabi" panose="020B0604020202020204" pitchFamily="2" charset="-78"/>
              </a:rPr>
              <a:t>Cathy Popovitch, Education &amp; Training Committee</a:t>
            </a:r>
          </a:p>
          <a:p>
            <a:pPr lvl="1" indent="0">
              <a:buNone/>
            </a:pPr>
            <a:r>
              <a:rPr lang="en-US" sz="1600" dirty="0">
                <a:cs typeface="Aldhabi" panose="020B0604020202020204" pitchFamily="2" charset="-78"/>
              </a:rPr>
              <a:t>Steve Murray, Advocacy Committee</a:t>
            </a:r>
          </a:p>
          <a:p>
            <a:pPr lvl="1" indent="0">
              <a:buNone/>
            </a:pPr>
            <a:r>
              <a:rPr lang="en-US" sz="1600" dirty="0">
                <a:cs typeface="Aldhabi" panose="020B0604020202020204" pitchFamily="2" charset="-78"/>
              </a:rPr>
              <a:t>Sarah Koonts, Joint Working Group on Issues and Awareness</a:t>
            </a:r>
          </a:p>
          <a:p>
            <a:pPr lvl="1" indent="0">
              <a:buNone/>
            </a:pPr>
            <a:r>
              <a:rPr lang="en-US" sz="1600" dirty="0">
                <a:cs typeface="Aldhabi" panose="020B0604020202020204" pitchFamily="2" charset="-78"/>
              </a:rPr>
              <a:t>Ken Williams, Nominating Committee</a:t>
            </a:r>
          </a:p>
          <a:p>
            <a:pPr lvl="1" indent="0">
              <a:buNone/>
            </a:pPr>
            <a:r>
              <a:rPr lang="en-US" sz="1600" dirty="0">
                <a:cs typeface="Aldhabi" panose="020B0604020202020204" pitchFamily="2" charset="-78"/>
              </a:rPr>
              <a:t>Tom Ruller, Awards Committee</a:t>
            </a:r>
          </a:p>
          <a:p>
            <a:pPr lvl="1" indent="0">
              <a:buNone/>
            </a:pPr>
            <a:r>
              <a:rPr lang="en-US" sz="1600" dirty="0">
                <a:cs typeface="Aldhabi" panose="020B0604020202020204" pitchFamily="2" charset="-78"/>
              </a:rPr>
              <a:t>Alejandra </a:t>
            </a:r>
            <a:r>
              <a:rPr lang="en-US" sz="1600" dirty="0" err="1">
                <a:cs typeface="Aldhabi" panose="020B0604020202020204" pitchFamily="2" charset="-78"/>
              </a:rPr>
              <a:t>Moutenot</a:t>
            </a:r>
            <a:r>
              <a:rPr lang="en-US" sz="1600" dirty="0">
                <a:cs typeface="Aldhabi" panose="020B0604020202020204" pitchFamily="2" charset="-78"/>
              </a:rPr>
              <a:t>, State Electronic Records Initiative</a:t>
            </a:r>
          </a:p>
          <a:p>
            <a:pPr lvl="1" indent="0">
              <a:buNone/>
            </a:pPr>
            <a:r>
              <a:rPr lang="en-US" sz="1600" dirty="0">
                <a:cs typeface="Aldhabi" panose="020B0604020202020204" pitchFamily="2" charset="-78"/>
              </a:rPr>
              <a:t>Patsy Mitchell, CoSA-BPE Conference</a:t>
            </a:r>
          </a:p>
          <a:p>
            <a:pPr lvl="1" indent="0">
              <a:buNone/>
            </a:pPr>
            <a:r>
              <a:rPr lang="en-US" sz="1600" dirty="0">
                <a:cs typeface="Aldhabi" panose="020B0604020202020204" pitchFamily="2" charset="-78"/>
              </a:rPr>
              <a:t>Lisa Johnston, Upcoming Meetings and Events</a:t>
            </a:r>
          </a:p>
          <a:p>
            <a:endParaRPr lang="en-US" sz="6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96255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474172" cy="1325563"/>
          </a:xfrm>
        </p:spPr>
        <p:txBody>
          <a:bodyPr>
            <a:normAutofit/>
          </a:bodyPr>
          <a:lstStyle/>
          <a:p>
            <a:r>
              <a:rPr lang="en-US" dirty="0"/>
              <a:t>President’s Welcome and Overview</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9647" y="1824885"/>
            <a:ext cx="7128053" cy="4351227"/>
          </a:xfrm>
        </p:spPr>
        <p:txBody>
          <a:bodyPr anchor="ctr">
            <a:noAutofit/>
          </a:bodyPr>
          <a:lstStyle/>
          <a:p>
            <a:pPr marL="0" indent="0">
              <a:buNone/>
            </a:pPr>
            <a:r>
              <a:rPr lang="en-US" sz="1800" dirty="0"/>
              <a:t>2022 – Looking to the future </a:t>
            </a:r>
          </a:p>
          <a:p>
            <a:pPr marL="342900" indent="-342900">
              <a:buFont typeface="Arial" panose="020B0604020202020204" pitchFamily="34" charset="0"/>
              <a:buChar char="•"/>
            </a:pPr>
            <a:r>
              <a:rPr lang="en-US" sz="1800" b="0" dirty="0"/>
              <a:t>Implementing new </a:t>
            </a:r>
            <a:r>
              <a:rPr lang="en-US" sz="1800" dirty="0"/>
              <a:t>Strategic Plan, 2022-2026, and SERI Strategic Plan</a:t>
            </a:r>
          </a:p>
          <a:p>
            <a:pPr marL="342900" indent="-342900">
              <a:buFont typeface="Arial" panose="020B0604020202020204" pitchFamily="34" charset="0"/>
              <a:buChar char="•"/>
            </a:pPr>
            <a:r>
              <a:rPr lang="en-US" sz="1800" dirty="0"/>
              <a:t>Supporting collaboration with </a:t>
            </a:r>
            <a:r>
              <a:rPr lang="en-US" sz="1800" b="0" dirty="0"/>
              <a:t>members, board members, committee chairs, staff and contractors, corporate sponsors, and partner organizations</a:t>
            </a:r>
          </a:p>
          <a:p>
            <a:pPr marL="342900" indent="-342900">
              <a:buFont typeface="Arial" panose="020B0604020202020204" pitchFamily="34" charset="0"/>
              <a:buChar char="•"/>
            </a:pPr>
            <a:r>
              <a:rPr lang="en-US" sz="1800" dirty="0"/>
              <a:t>Working collaboratively with state archivists and state archives staff </a:t>
            </a:r>
            <a:r>
              <a:rPr lang="en-US" sz="1800" i="1" dirty="0"/>
              <a:t>– with over sixty individuals </a:t>
            </a:r>
            <a:r>
              <a:rPr lang="en-US" sz="1800" b="0" dirty="0"/>
              <a:t>volunteering on CoSA committees in 2021</a:t>
            </a:r>
          </a:p>
          <a:p>
            <a:pPr marL="342900" indent="-342900">
              <a:buFont typeface="Arial" panose="020B0604020202020204" pitchFamily="34" charset="0"/>
              <a:buChar char="•"/>
            </a:pPr>
            <a:r>
              <a:rPr lang="en-US" sz="1800" dirty="0"/>
              <a:t>Continuing webinars, research, and discussion</a:t>
            </a:r>
          </a:p>
          <a:p>
            <a:pPr marL="342900" indent="-342900"/>
            <a:r>
              <a:rPr lang="en-US" sz="1800" b="0" dirty="0"/>
              <a:t>Refining website and member communication platform</a:t>
            </a:r>
          </a:p>
          <a:p>
            <a:pPr marL="342900" indent="-342900">
              <a:buFont typeface="Arial" panose="020B0604020202020204" pitchFamily="34" charset="0"/>
              <a:buChar char="•"/>
            </a:pPr>
            <a:r>
              <a:rPr lang="en-US" sz="1800" b="0" dirty="0"/>
              <a:t>Deploying ARM Survey starting in the fall</a:t>
            </a:r>
          </a:p>
          <a:p>
            <a:pPr marL="342900" indent="-342900"/>
            <a:r>
              <a:rPr lang="en-US" sz="1800" b="0" dirty="0"/>
              <a:t>Hiring new </a:t>
            </a:r>
            <a:r>
              <a:rPr lang="en-US" sz="1800" dirty="0"/>
              <a:t>Executive Director and adding a part-time Deputy Director</a:t>
            </a:r>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41831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474172" cy="1325563"/>
          </a:xfrm>
        </p:spPr>
        <p:txBody>
          <a:bodyPr>
            <a:normAutofit/>
          </a:bodyPr>
          <a:lstStyle/>
          <a:p>
            <a:r>
              <a:rPr lang="en-US" dirty="0"/>
              <a:t>President’s Welcome and Overview</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6429" y="2278173"/>
            <a:ext cx="6467867" cy="3450613"/>
          </a:xfrm>
        </p:spPr>
        <p:txBody>
          <a:bodyPr anchor="ctr">
            <a:normAutofit/>
          </a:bodyPr>
          <a:lstStyle/>
          <a:p>
            <a:pPr marL="0" indent="0" fontAlgn="ctr">
              <a:buNone/>
            </a:pPr>
            <a:r>
              <a:rPr lang="en-US" sz="2400" b="1" i="0" dirty="0">
                <a:effectLst/>
              </a:rPr>
              <a:t>CoSA MISSION</a:t>
            </a:r>
          </a:p>
          <a:p>
            <a:pPr marL="0" indent="0" fontAlgn="ctr">
              <a:buNone/>
            </a:pPr>
            <a:endParaRPr lang="en-US" sz="2400" b="1" i="0" dirty="0">
              <a:effectLst/>
            </a:endParaRPr>
          </a:p>
          <a:p>
            <a:pPr marL="0" indent="0">
              <a:buNone/>
            </a:pPr>
            <a:r>
              <a:rPr lang="en-US" sz="2400" b="0" i="0" dirty="0">
                <a:effectLst/>
              </a:rPr>
              <a:t>The Council of State Archivists provides leadership to strengthen and support state and territorial archives leaders and staff in their work to preserve and provide access to government records.</a:t>
            </a:r>
          </a:p>
          <a:p>
            <a:pPr marL="0" indent="0">
              <a:buNone/>
            </a:pPr>
            <a:endParaRPr lang="en-US" sz="24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02823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474172" cy="1325563"/>
          </a:xfrm>
        </p:spPr>
        <p:txBody>
          <a:bodyPr>
            <a:normAutofit/>
          </a:bodyPr>
          <a:lstStyle/>
          <a:p>
            <a:r>
              <a:rPr lang="en-US" dirty="0"/>
              <a:t>President’s Welcome and Overview</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6429" y="1847851"/>
            <a:ext cx="7474171" cy="4610100"/>
          </a:xfrm>
        </p:spPr>
        <p:txBody>
          <a:bodyPr anchor="ctr">
            <a:normAutofit/>
          </a:bodyPr>
          <a:lstStyle/>
          <a:p>
            <a:pPr marL="0" indent="0" fontAlgn="ctr">
              <a:buNone/>
            </a:pPr>
            <a:r>
              <a:rPr lang="en-US" sz="2000" b="1" i="0" dirty="0">
                <a:effectLst/>
              </a:rPr>
              <a:t>CORE VALUES STATEMENT</a:t>
            </a:r>
          </a:p>
          <a:p>
            <a:pPr marL="0" indent="0" fontAlgn="ctr">
              <a:buNone/>
            </a:pPr>
            <a:endParaRPr lang="en-US" sz="2000" b="1" i="0" dirty="0">
              <a:effectLst/>
            </a:endParaRPr>
          </a:p>
          <a:p>
            <a:r>
              <a:rPr lang="en-US" sz="2000" b="1" i="0" dirty="0">
                <a:effectLst/>
              </a:rPr>
              <a:t>RELEVANT:</a:t>
            </a:r>
            <a:r>
              <a:rPr lang="en-US" sz="2000" b="0" i="0" dirty="0">
                <a:effectLst/>
              </a:rPr>
              <a:t> CoSA anticipates and responds to developing trends, emerging research, and advocacy issues that meet the evolving needs of state and territorial archives leaders and staff.</a:t>
            </a:r>
          </a:p>
          <a:p>
            <a:r>
              <a:rPr lang="en-US" sz="2000" b="1" i="0" dirty="0">
                <a:effectLst/>
              </a:rPr>
              <a:t>INCLUSIVE:</a:t>
            </a:r>
            <a:r>
              <a:rPr lang="en-US" sz="2000" b="0" i="0" dirty="0">
                <a:effectLst/>
              </a:rPr>
              <a:t> CoSA represents all state and territorial archives leaders and staff, encourages all agencies to provide equitable access to state records, and advocates for equity and inclusion within the government records workforce.</a:t>
            </a:r>
          </a:p>
          <a:p>
            <a:r>
              <a:rPr lang="en-US" sz="2000" b="1" i="0" dirty="0">
                <a:effectLst/>
              </a:rPr>
              <a:t>COLLABORATIVE:</a:t>
            </a:r>
            <a:r>
              <a:rPr lang="en-US" sz="2000" b="0" i="0" dirty="0">
                <a:effectLst/>
              </a:rPr>
              <a:t> CoSA acknowledges, amplifies, and facilitates the creative strength and extensive knowledge of diverse members, partners, and stakeholders working together.</a:t>
            </a:r>
          </a:p>
          <a:p>
            <a:pPr marL="0" indent="0">
              <a:buNone/>
            </a:pPr>
            <a:endParaRPr lang="en-US" sz="17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35280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B737-F8B6-449F-A699-F831C3E0CB05}"/>
              </a:ext>
            </a:extLst>
          </p:cNvPr>
          <p:cNvSpPr>
            <a:spLocks noGrp="1"/>
          </p:cNvSpPr>
          <p:nvPr>
            <p:ph type="title"/>
          </p:nvPr>
        </p:nvSpPr>
        <p:spPr>
          <a:xfrm>
            <a:off x="1136428" y="627564"/>
            <a:ext cx="7474172" cy="1325563"/>
          </a:xfrm>
        </p:spPr>
        <p:txBody>
          <a:bodyPr>
            <a:normAutofit/>
          </a:bodyPr>
          <a:lstStyle/>
          <a:p>
            <a:r>
              <a:rPr lang="en-US" dirty="0"/>
              <a:t>CoSA Executive Director Search</a:t>
            </a:r>
          </a:p>
        </p:txBody>
      </p:sp>
      <p:sp>
        <p:nvSpPr>
          <p:cNvPr id="3" name="Content Placeholder 2">
            <a:extLst>
              <a:ext uri="{FF2B5EF4-FFF2-40B4-BE49-F238E27FC236}">
                <a16:creationId xmlns:a16="http://schemas.microsoft.com/office/drawing/2014/main" id="{67AFB3DB-041D-4AAC-8859-836980D02464}"/>
              </a:ext>
            </a:extLst>
          </p:cNvPr>
          <p:cNvSpPr>
            <a:spLocks noGrp="1"/>
          </p:cNvSpPr>
          <p:nvPr>
            <p:ph idx="1"/>
          </p:nvPr>
        </p:nvSpPr>
        <p:spPr>
          <a:xfrm>
            <a:off x="1136429" y="1953127"/>
            <a:ext cx="6467867" cy="3775659"/>
          </a:xfrm>
        </p:spPr>
        <p:txBody>
          <a:bodyPr anchor="ctr">
            <a:normAutofit/>
          </a:bodyPr>
          <a:lstStyle/>
          <a:p>
            <a:r>
              <a:rPr lang="en-US" sz="2400" dirty="0"/>
              <a:t>Application Deadline February 1</a:t>
            </a:r>
          </a:p>
          <a:p>
            <a:r>
              <a:rPr lang="en-US" sz="2400" dirty="0"/>
              <a:t>Interviews in February and March</a:t>
            </a:r>
          </a:p>
          <a:p>
            <a:r>
              <a:rPr lang="en-US" sz="2400" dirty="0"/>
              <a:t>Selection in March</a:t>
            </a:r>
          </a:p>
          <a:p>
            <a:r>
              <a:rPr lang="en-US" sz="2400" dirty="0"/>
              <a:t>Begins work in April or May</a:t>
            </a:r>
          </a:p>
          <a:p>
            <a:r>
              <a:rPr lang="en-US" sz="2400" dirty="0"/>
              <a:t>Overlap and transition period with current Executive Director</a:t>
            </a:r>
          </a:p>
          <a:p>
            <a:pPr marL="0" indent="0">
              <a:buNone/>
            </a:pPr>
            <a:endParaRPr lang="en-US" sz="2400" dirty="0"/>
          </a:p>
        </p:txBody>
      </p:sp>
      <p:sp>
        <p:nvSpPr>
          <p:cNvPr id="4" name="Footer Placeholder 3">
            <a:extLst>
              <a:ext uri="{FF2B5EF4-FFF2-40B4-BE49-F238E27FC236}">
                <a16:creationId xmlns:a16="http://schemas.microsoft.com/office/drawing/2014/main" id="{07122DEB-F608-4389-BA95-29B1DB566B1A}"/>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B614802A-D4A0-4AB7-92AB-1928ABD081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7607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189E-2E1C-4DDF-BA43-BE03D0BFEA1B}"/>
              </a:ext>
            </a:extLst>
          </p:cNvPr>
          <p:cNvSpPr>
            <a:spLocks noGrp="1"/>
          </p:cNvSpPr>
          <p:nvPr>
            <p:ph type="title"/>
          </p:nvPr>
        </p:nvSpPr>
        <p:spPr>
          <a:xfrm>
            <a:off x="1136428" y="627564"/>
            <a:ext cx="7474172" cy="1325563"/>
          </a:xfrm>
        </p:spPr>
        <p:txBody>
          <a:bodyPr>
            <a:normAutofit/>
          </a:bodyPr>
          <a:lstStyle/>
          <a:p>
            <a:r>
              <a:rPr lang="en-US" dirty="0"/>
              <a:t>Finance Committee</a:t>
            </a:r>
          </a:p>
        </p:txBody>
      </p:sp>
      <p:sp>
        <p:nvSpPr>
          <p:cNvPr id="3" name="Content Placeholder 2">
            <a:extLst>
              <a:ext uri="{FF2B5EF4-FFF2-40B4-BE49-F238E27FC236}">
                <a16:creationId xmlns:a16="http://schemas.microsoft.com/office/drawing/2014/main" id="{935D55D0-7481-44BC-A801-CEB89A64EF3A}"/>
              </a:ext>
            </a:extLst>
          </p:cNvPr>
          <p:cNvSpPr>
            <a:spLocks noGrp="1"/>
          </p:cNvSpPr>
          <p:nvPr>
            <p:ph idx="1"/>
          </p:nvPr>
        </p:nvSpPr>
        <p:spPr>
          <a:xfrm>
            <a:off x="444617" y="1560352"/>
            <a:ext cx="8470783" cy="4370666"/>
          </a:xfrm>
        </p:spPr>
        <p:txBody>
          <a:bodyPr anchor="ctr">
            <a:normAutofit/>
          </a:bodyPr>
          <a:lstStyle/>
          <a:p>
            <a:pPr marL="0" indent="0">
              <a:buNone/>
            </a:pPr>
            <a:r>
              <a:rPr lang="en-US" sz="2000" dirty="0"/>
              <a:t>2021</a:t>
            </a:r>
          </a:p>
          <a:p>
            <a:pPr marL="800100" lvl="1" indent="-342900">
              <a:buFont typeface="Arial" charset="0"/>
              <a:buChar char="•"/>
            </a:pPr>
            <a:r>
              <a:rPr lang="en-US" sz="2000" dirty="0"/>
              <a:t>Continued changes because of the pandemic</a:t>
            </a:r>
          </a:p>
          <a:p>
            <a:pPr marL="1257300" lvl="2" indent="-342900">
              <a:buFont typeface="Arial" charset="0"/>
              <a:buChar char="•"/>
            </a:pPr>
            <a:r>
              <a:rPr lang="en-US" dirty="0"/>
              <a:t>No annual meeting revenue</a:t>
            </a:r>
          </a:p>
          <a:p>
            <a:pPr marL="1257300" lvl="2" indent="-342900">
              <a:buFont typeface="Arial" charset="0"/>
              <a:buChar char="•"/>
            </a:pPr>
            <a:r>
              <a:rPr lang="en-US" dirty="0"/>
              <a:t>Dues payments increased slightly </a:t>
            </a:r>
          </a:p>
          <a:p>
            <a:pPr lvl="1" indent="0">
              <a:buNone/>
            </a:pPr>
            <a:endParaRPr lang="en-US" sz="2000" dirty="0"/>
          </a:p>
          <a:p>
            <a:pPr marL="800100" lvl="1" indent="-342900">
              <a:buFont typeface="Arial" charset="0"/>
              <a:buChar char="•"/>
            </a:pPr>
            <a:r>
              <a:rPr lang="en-US" sz="2000" dirty="0"/>
              <a:t>Dues payments</a:t>
            </a:r>
          </a:p>
          <a:p>
            <a:pPr marL="1257300" lvl="2" indent="-342900">
              <a:buFont typeface="Arial" charset="0"/>
              <a:buChar char="•"/>
            </a:pPr>
            <a:r>
              <a:rPr lang="en-US" dirty="0"/>
              <a:t>2021: 46 states   $127,280</a:t>
            </a:r>
          </a:p>
          <a:p>
            <a:pPr marL="1257300" lvl="2" indent="-342900">
              <a:buFont typeface="Arial" charset="0"/>
              <a:buChar char="•"/>
            </a:pPr>
            <a:r>
              <a:rPr lang="en-US" dirty="0"/>
              <a:t>2020: 46 states   $122,500</a:t>
            </a:r>
          </a:p>
          <a:p>
            <a:pPr marL="1257300" lvl="2" indent="-342900">
              <a:buFont typeface="Arial" charset="0"/>
              <a:buChar char="•"/>
            </a:pPr>
            <a:r>
              <a:rPr lang="en-US" dirty="0"/>
              <a:t>2019: 50 states   $135,375</a:t>
            </a:r>
          </a:p>
          <a:p>
            <a:pPr marL="457200" lvl="1" indent="0">
              <a:buNone/>
            </a:pPr>
            <a:r>
              <a:rPr lang="en-US" sz="2000" dirty="0"/>
              <a:t> </a:t>
            </a:r>
          </a:p>
        </p:txBody>
      </p:sp>
      <p:sp>
        <p:nvSpPr>
          <p:cNvPr id="4" name="Footer Placeholder 3">
            <a:extLst>
              <a:ext uri="{FF2B5EF4-FFF2-40B4-BE49-F238E27FC236}">
                <a16:creationId xmlns:a16="http://schemas.microsoft.com/office/drawing/2014/main" id="{11C3152C-294D-4A2C-A6CF-979B2B80786B}"/>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519AB9C4-7EBB-4348-B0AA-5B8606CE13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686174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189E-2E1C-4DDF-BA43-BE03D0BFEA1B}"/>
              </a:ext>
            </a:extLst>
          </p:cNvPr>
          <p:cNvSpPr>
            <a:spLocks noGrp="1"/>
          </p:cNvSpPr>
          <p:nvPr>
            <p:ph type="title"/>
          </p:nvPr>
        </p:nvSpPr>
        <p:spPr>
          <a:xfrm>
            <a:off x="1136428" y="627564"/>
            <a:ext cx="7474172" cy="1325563"/>
          </a:xfrm>
        </p:spPr>
        <p:txBody>
          <a:bodyPr>
            <a:normAutofit/>
          </a:bodyPr>
          <a:lstStyle/>
          <a:p>
            <a:r>
              <a:rPr lang="en-US" dirty="0"/>
              <a:t>Finance Committee</a:t>
            </a:r>
          </a:p>
        </p:txBody>
      </p:sp>
      <p:sp>
        <p:nvSpPr>
          <p:cNvPr id="3" name="Content Placeholder 2">
            <a:extLst>
              <a:ext uri="{FF2B5EF4-FFF2-40B4-BE49-F238E27FC236}">
                <a16:creationId xmlns:a16="http://schemas.microsoft.com/office/drawing/2014/main" id="{935D55D0-7481-44BC-A801-CEB89A64EF3A}"/>
              </a:ext>
            </a:extLst>
          </p:cNvPr>
          <p:cNvSpPr>
            <a:spLocks noGrp="1"/>
          </p:cNvSpPr>
          <p:nvPr>
            <p:ph idx="1"/>
          </p:nvPr>
        </p:nvSpPr>
        <p:spPr>
          <a:xfrm>
            <a:off x="444617" y="1543574"/>
            <a:ext cx="8470783" cy="4924338"/>
          </a:xfrm>
        </p:spPr>
        <p:txBody>
          <a:bodyPr anchor="ctr">
            <a:normAutofit/>
          </a:bodyPr>
          <a:lstStyle/>
          <a:p>
            <a:pPr marL="0" indent="0">
              <a:buNone/>
            </a:pPr>
            <a:r>
              <a:rPr lang="en-US" sz="2000" dirty="0"/>
              <a:t>2021</a:t>
            </a:r>
          </a:p>
          <a:p>
            <a:pPr marL="800100" lvl="1" indent="-342900">
              <a:buFont typeface="Arial" charset="0"/>
              <a:buChar char="•"/>
            </a:pPr>
            <a:r>
              <a:rPr lang="en-US" sz="2000" dirty="0"/>
              <a:t> CoSA’s Investment Fund, including the Reserve Fund, and Awards Fund</a:t>
            </a:r>
          </a:p>
          <a:p>
            <a:pPr marL="1257300" lvl="2" indent="-342900">
              <a:buFont typeface="Arial" charset="0"/>
              <a:buChar char="•"/>
            </a:pPr>
            <a:r>
              <a:rPr lang="en-US" dirty="0"/>
              <a:t>Grew 18% in 2021</a:t>
            </a:r>
          </a:p>
          <a:p>
            <a:pPr marL="1257300" lvl="2" indent="-342900">
              <a:buFont typeface="Arial" charset="0"/>
              <a:buChar char="•"/>
            </a:pPr>
            <a:r>
              <a:rPr lang="en-US" dirty="0"/>
              <a:t>Total invested:  $270,600</a:t>
            </a:r>
          </a:p>
          <a:p>
            <a:pPr marL="800100" lvl="1" indent="-342900">
              <a:buFont typeface="Arial" charset="0"/>
              <a:buChar char="•"/>
            </a:pPr>
            <a:endParaRPr lang="en-US" sz="2000" dirty="0"/>
          </a:p>
          <a:p>
            <a:pPr marL="800100" lvl="1" indent="-342900">
              <a:buFont typeface="Arial" charset="0"/>
              <a:buChar char="•"/>
            </a:pPr>
            <a:r>
              <a:rPr lang="en-US" sz="2000" dirty="0"/>
              <a:t>Two grants for the State Electronic Records Initiative:</a:t>
            </a:r>
          </a:p>
          <a:p>
            <a:pPr marL="457200" lvl="1" indent="0">
              <a:buNone/>
            </a:pPr>
            <a:endParaRPr lang="en-US" sz="2000" dirty="0"/>
          </a:p>
          <a:p>
            <a:pPr marL="1257300" lvl="2" indent="-342900">
              <a:buFont typeface="Arial" charset="0"/>
              <a:buChar char="•"/>
            </a:pPr>
            <a:r>
              <a:rPr lang="en-US" dirty="0"/>
              <a:t>Subgrant from the University of Illinois, funded by the Andrew W, Mellon Foundation – 2 years, $100,000</a:t>
            </a:r>
          </a:p>
          <a:p>
            <a:pPr marL="1257300" lvl="2" indent="-342900">
              <a:buFont typeface="Arial" charset="0"/>
              <a:buChar char="•"/>
            </a:pPr>
            <a:r>
              <a:rPr lang="en-US" dirty="0"/>
              <a:t>Grant from the Institute of Museum and Library Services – 3 years, $475,000</a:t>
            </a:r>
          </a:p>
        </p:txBody>
      </p:sp>
      <p:sp>
        <p:nvSpPr>
          <p:cNvPr id="4" name="Footer Placeholder 3">
            <a:extLst>
              <a:ext uri="{FF2B5EF4-FFF2-40B4-BE49-F238E27FC236}">
                <a16:creationId xmlns:a16="http://schemas.microsoft.com/office/drawing/2014/main" id="{11C3152C-294D-4A2C-A6CF-979B2B80786B}"/>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27, 2022</a:t>
            </a: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519AB9C4-7EBB-4348-B0AA-5B8606CE13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340750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1434</Words>
  <Application>Microsoft Office PowerPoint</Application>
  <PresentationFormat>Widescreen</PresentationFormat>
  <Paragraphs>257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CoSA Member Webinar   What’s On Tap for CoSA in 2022 </vt:lpstr>
      <vt:lpstr>Webinar Agenda</vt:lpstr>
      <vt:lpstr>Speakers</vt:lpstr>
      <vt:lpstr>President’s Welcome and Overview</vt:lpstr>
      <vt:lpstr>President’s Welcome and Overview</vt:lpstr>
      <vt:lpstr>President’s Welcome and Overview</vt:lpstr>
      <vt:lpstr>CoSA Executive Director Search</vt:lpstr>
      <vt:lpstr>Finance Committee</vt:lpstr>
      <vt:lpstr>Finance Committee</vt:lpstr>
      <vt:lpstr>Finance Committee</vt:lpstr>
      <vt:lpstr>Development Committee</vt:lpstr>
      <vt:lpstr>Education and Training</vt:lpstr>
      <vt:lpstr>Education and Training</vt:lpstr>
      <vt:lpstr>Advocacy Committee</vt:lpstr>
      <vt:lpstr>Joint Working Group on Issues and Awareness</vt:lpstr>
      <vt:lpstr>Nominating Committee</vt:lpstr>
      <vt:lpstr>Awards Program</vt:lpstr>
      <vt:lpstr>SERI Overview</vt:lpstr>
      <vt:lpstr>SERI Overview</vt:lpstr>
      <vt:lpstr>SERI Overview</vt:lpstr>
      <vt:lpstr>SERI Overview</vt:lpstr>
      <vt:lpstr>CoSA-BPE Conference</vt:lpstr>
      <vt:lpstr>Questions and Comments</vt:lpstr>
      <vt:lpstr>Upcoming Webinars </vt:lpstr>
      <vt:lpstr>   Contact Us  </vt:lpstr>
      <vt:lpstr>Sponsors &amp; Funders: Thank you! Lisa, this is the slide from last year; please substitute with correct slide</vt:lpstr>
      <vt:lpstr>Webinar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CoSA Member Webinar   What’s On Tap for CoSA in 2021</dc:title>
  <dc:creator>Barbara Teague</dc:creator>
  <cp:lastModifiedBy>Lisa</cp:lastModifiedBy>
  <cp:revision>20</cp:revision>
  <cp:lastPrinted>2022-01-13T15:28:39Z</cp:lastPrinted>
  <dcterms:created xsi:type="dcterms:W3CDTF">2021-01-16T22:52:10Z</dcterms:created>
  <dcterms:modified xsi:type="dcterms:W3CDTF">2022-01-26T18:21:21Z</dcterms:modified>
</cp:coreProperties>
</file>